
<file path=[Content_Types].xml><?xml version="1.0" encoding="utf-8"?>
<Types xmlns="http://schemas.openxmlformats.org/package/2006/content-types">
  <Default Extension="bin" ContentType="application/vnd.openxmlformats-officedocument.oleObject"/>
  <Default Extension="doc" ContentType="application/msword"/>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5"/>
  </p:notesMasterIdLst>
  <p:sldIdLst>
    <p:sldId id="256" r:id="rId2"/>
    <p:sldId id="666" r:id="rId3"/>
    <p:sldId id="667" r:id="rId4"/>
    <p:sldId id="668" r:id="rId5"/>
    <p:sldId id="669" r:id="rId6"/>
    <p:sldId id="670" r:id="rId7"/>
    <p:sldId id="279" r:id="rId8"/>
    <p:sldId id="710" r:id="rId9"/>
    <p:sldId id="711" r:id="rId10"/>
    <p:sldId id="679" r:id="rId11"/>
    <p:sldId id="288" r:id="rId12"/>
    <p:sldId id="591" r:id="rId13"/>
    <p:sldId id="275" r:id="rId14"/>
    <p:sldId id="481" r:id="rId15"/>
    <p:sldId id="276" r:id="rId16"/>
    <p:sldId id="712" r:id="rId17"/>
    <p:sldId id="277" r:id="rId18"/>
    <p:sldId id="490" r:id="rId19"/>
    <p:sldId id="492" r:id="rId20"/>
    <p:sldId id="515" r:id="rId21"/>
    <p:sldId id="516" r:id="rId22"/>
    <p:sldId id="517" r:id="rId23"/>
    <p:sldId id="324" r:id="rId24"/>
    <p:sldId id="346" r:id="rId25"/>
    <p:sldId id="340" r:id="rId26"/>
    <p:sldId id="716" r:id="rId27"/>
    <p:sldId id="361" r:id="rId28"/>
    <p:sldId id="391" r:id="rId29"/>
    <p:sldId id="362" r:id="rId30"/>
    <p:sldId id="375" r:id="rId31"/>
    <p:sldId id="376" r:id="rId32"/>
    <p:sldId id="377" r:id="rId33"/>
    <p:sldId id="378" r:id="rId34"/>
    <p:sldId id="381" r:id="rId35"/>
    <p:sldId id="371" r:id="rId36"/>
    <p:sldId id="373" r:id="rId37"/>
    <p:sldId id="367" r:id="rId38"/>
    <p:sldId id="368" r:id="rId39"/>
    <p:sldId id="369" r:id="rId40"/>
    <p:sldId id="538" r:id="rId41"/>
    <p:sldId id="370" r:id="rId42"/>
    <p:sldId id="539" r:id="rId43"/>
    <p:sldId id="374" r:id="rId44"/>
    <p:sldId id="382" r:id="rId45"/>
    <p:sldId id="540" r:id="rId46"/>
    <p:sldId id="541" r:id="rId47"/>
    <p:sldId id="386" r:id="rId48"/>
    <p:sldId id="542" r:id="rId49"/>
    <p:sldId id="543" r:id="rId50"/>
    <p:sldId id="544" r:id="rId51"/>
    <p:sldId id="549" r:id="rId52"/>
    <p:sldId id="392" r:id="rId53"/>
    <p:sldId id="393" r:id="rId54"/>
    <p:sldId id="556" r:id="rId55"/>
    <p:sldId id="557" r:id="rId56"/>
    <p:sldId id="560" r:id="rId57"/>
    <p:sldId id="559" r:id="rId58"/>
    <p:sldId id="398" r:id="rId59"/>
    <p:sldId id="718" r:id="rId60"/>
    <p:sldId id="414" r:id="rId61"/>
    <p:sldId id="415" r:id="rId62"/>
    <p:sldId id="416" r:id="rId63"/>
    <p:sldId id="417" r:id="rId64"/>
    <p:sldId id="418" r:id="rId65"/>
    <p:sldId id="720" r:id="rId66"/>
    <p:sldId id="444" r:id="rId67"/>
    <p:sldId id="420" r:id="rId68"/>
    <p:sldId id="419" r:id="rId69"/>
    <p:sldId id="445" r:id="rId70"/>
    <p:sldId id="421" r:id="rId71"/>
    <p:sldId id="466" r:id="rId72"/>
    <p:sldId id="467" r:id="rId73"/>
    <p:sldId id="589" r:id="rId7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CEB0F5-8979-490E-85E8-5DDFD182C94A}" type="datetimeFigureOut">
              <a:rPr lang="en-US" smtClean="0"/>
              <a:t>5/17/2020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AA2E5C-BD37-4BA8-99FB-0E07D57FD625}" type="slidenum">
              <a:rPr lang="en-US" smtClean="0"/>
              <a:t>‹#›</a:t>
            </a:fld>
            <a:endParaRPr lang="en-US" dirty="0"/>
          </a:p>
        </p:txBody>
      </p:sp>
    </p:spTree>
    <p:extLst>
      <p:ext uri="{BB962C8B-B14F-4D97-AF65-F5344CB8AC3E}">
        <p14:creationId xmlns:p14="http://schemas.microsoft.com/office/powerpoint/2010/main" val="28866986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2">
            <a:extLst>
              <a:ext uri="{FF2B5EF4-FFF2-40B4-BE49-F238E27FC236}">
                <a16:creationId xmlns:a16="http://schemas.microsoft.com/office/drawing/2014/main" id="{A53F3886-7096-42EB-A59B-5F5C94BAAEAD}"/>
              </a:ext>
            </a:extLst>
          </p:cNvPr>
          <p:cNvSpPr>
            <a:spLocks noGrp="1" noRot="1" noChangeAspect="1" noChangeArrowheads="1" noTextEdit="1"/>
          </p:cNvSpPr>
          <p:nvPr>
            <p:ph type="sldImg"/>
          </p:nvPr>
        </p:nvSpPr>
        <p:spPr>
          <a:xfrm>
            <a:off x="393700" y="692150"/>
            <a:ext cx="6070600" cy="3416300"/>
          </a:xfrm>
          <a:ln/>
        </p:spPr>
      </p:sp>
      <p:sp>
        <p:nvSpPr>
          <p:cNvPr id="370691" name="Rectangle 3">
            <a:extLst>
              <a:ext uri="{FF2B5EF4-FFF2-40B4-BE49-F238E27FC236}">
                <a16:creationId xmlns:a16="http://schemas.microsoft.com/office/drawing/2014/main" id="{B19619CD-D571-4731-85B8-7BBAE3D80E25}"/>
              </a:ext>
            </a:extLst>
          </p:cNvPr>
          <p:cNvSpPr>
            <a:spLocks noGrp="1" noChangeArrowheads="1"/>
          </p:cNvSpPr>
          <p:nvPr>
            <p:ph type="body" idx="1"/>
          </p:nvPr>
        </p:nvSpPr>
        <p:spPr/>
        <p:txBody>
          <a:bodyPr/>
          <a:lstStyle/>
          <a:p>
            <a:r>
              <a:rPr lang="en-US" altLang="en-US"/>
              <a:t>A business and the equity in the business can be very different numbers…</a:t>
            </a:r>
          </a:p>
          <a:p>
            <a:pPr lvl="1">
              <a:buFontTx/>
              <a:buChar char="•"/>
            </a:pPr>
            <a:r>
              <a:rPr lang="en-US" altLang="en-US"/>
              <a:t>A firm like GE in 2005 had a value of $ 500 billion for its business but its equity is worth only $ 300 billion - the difference is due to the substantial debt that GE has used to fund its expansion.</a:t>
            </a:r>
          </a:p>
          <a:p>
            <a:pPr lvl="1">
              <a:buFontTx/>
              <a:buChar char="•"/>
            </a:pPr>
            <a:r>
              <a:rPr lang="en-US" altLang="en-US"/>
              <a:t>You can have valuable businesses, where the equity is worth nothing because the firm has borrowed too much….</a:t>
            </a:r>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0322" name="Rectangle 2">
            <a:extLst>
              <a:ext uri="{FF2B5EF4-FFF2-40B4-BE49-F238E27FC236}">
                <a16:creationId xmlns:a16="http://schemas.microsoft.com/office/drawing/2014/main" id="{603C2C25-D41D-4149-B8D2-D98098847EC3}"/>
              </a:ext>
            </a:extLst>
          </p:cNvPr>
          <p:cNvSpPr>
            <a:spLocks noGrp="1" noRot="1" noChangeAspect="1" noChangeArrowheads="1"/>
          </p:cNvSpPr>
          <p:nvPr>
            <p:ph type="sldImg"/>
          </p:nvPr>
        </p:nvSpPr>
        <p:spPr bwMode="auto">
          <a:xfrm>
            <a:off x="393700" y="692150"/>
            <a:ext cx="6070600" cy="3416300"/>
          </a:xfrm>
          <a:prstGeom prst="rect">
            <a:avLst/>
          </a:prstGeom>
          <a:solidFill>
            <a:srgbClr val="FFFFFF"/>
          </a:solidFill>
          <a:ln>
            <a:solidFill>
              <a:srgbClr val="000000"/>
            </a:solidFill>
            <a:miter lim="800000"/>
            <a:headEnd/>
            <a:tailEnd/>
          </a:ln>
        </p:spPr>
      </p:sp>
      <p:sp>
        <p:nvSpPr>
          <p:cNvPr id="1080323" name="Rectangle 3">
            <a:extLst>
              <a:ext uri="{FF2B5EF4-FFF2-40B4-BE49-F238E27FC236}">
                <a16:creationId xmlns:a16="http://schemas.microsoft.com/office/drawing/2014/main" id="{66981F3D-22D7-433D-96A8-8BB3AD156E9E}"/>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2370" name="Rectangle 2">
            <a:extLst>
              <a:ext uri="{FF2B5EF4-FFF2-40B4-BE49-F238E27FC236}">
                <a16:creationId xmlns:a16="http://schemas.microsoft.com/office/drawing/2014/main" id="{E6BDE745-92CA-40EB-A2BE-35E1E7346BCB}"/>
              </a:ext>
            </a:extLst>
          </p:cNvPr>
          <p:cNvSpPr>
            <a:spLocks noGrp="1" noRot="1" noChangeAspect="1" noChangeArrowheads="1"/>
          </p:cNvSpPr>
          <p:nvPr>
            <p:ph type="sldImg"/>
          </p:nvPr>
        </p:nvSpPr>
        <p:spPr bwMode="auto">
          <a:xfrm>
            <a:off x="393700" y="692150"/>
            <a:ext cx="6070600" cy="3416300"/>
          </a:xfrm>
          <a:prstGeom prst="rect">
            <a:avLst/>
          </a:prstGeom>
          <a:solidFill>
            <a:srgbClr val="FFFFFF"/>
          </a:solidFill>
          <a:ln>
            <a:solidFill>
              <a:srgbClr val="000000"/>
            </a:solidFill>
            <a:miter lim="800000"/>
            <a:headEnd/>
            <a:tailEnd/>
          </a:ln>
        </p:spPr>
      </p:sp>
      <p:sp>
        <p:nvSpPr>
          <p:cNvPr id="1082371" name="Rectangle 3">
            <a:extLst>
              <a:ext uri="{FF2B5EF4-FFF2-40B4-BE49-F238E27FC236}">
                <a16:creationId xmlns:a16="http://schemas.microsoft.com/office/drawing/2014/main" id="{CEBC3C89-8A86-40E8-BE95-D21C413F9A28}"/>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ltLang="en-US" dirty="0"/>
              <a:t>A firm includes not just the equity, but all claim holders. The cash flow to the firm is the collective cash flow that all claim holders make from the firm, and it is discounted at the weighted average of their different costs.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B11BA-CAD4-4257-B7B7-A3FA7423ADC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F03E8DC-3B6C-438D-A1E8-8FC42C991C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9AEAAB2-CC2A-4077-8E4D-F4BB0D94797F}"/>
              </a:ext>
            </a:extLst>
          </p:cNvPr>
          <p:cNvSpPr>
            <a:spLocks noGrp="1"/>
          </p:cNvSpPr>
          <p:nvPr>
            <p:ph type="dt" sz="half" idx="10"/>
          </p:nvPr>
        </p:nvSpPr>
        <p:spPr/>
        <p:txBody>
          <a:bodyPr/>
          <a:lstStyle/>
          <a:p>
            <a:fld id="{3920B328-05F3-4215-868C-D45331CD7AA3}" type="datetimeFigureOut">
              <a:rPr lang="en-US" smtClean="0"/>
              <a:t>5/17/2020</a:t>
            </a:fld>
            <a:endParaRPr lang="en-US" dirty="0"/>
          </a:p>
        </p:txBody>
      </p:sp>
      <p:sp>
        <p:nvSpPr>
          <p:cNvPr id="5" name="Footer Placeholder 4">
            <a:extLst>
              <a:ext uri="{FF2B5EF4-FFF2-40B4-BE49-F238E27FC236}">
                <a16:creationId xmlns:a16="http://schemas.microsoft.com/office/drawing/2014/main" id="{047F82E8-ADA9-4DC3-B7E3-93D2A22A6D9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EAF2D7A-4EA8-4498-A071-8A11946CB750}"/>
              </a:ext>
            </a:extLst>
          </p:cNvPr>
          <p:cNvSpPr>
            <a:spLocks noGrp="1"/>
          </p:cNvSpPr>
          <p:nvPr>
            <p:ph type="sldNum" sz="quarter" idx="12"/>
          </p:nvPr>
        </p:nvSpPr>
        <p:spPr/>
        <p:txBody>
          <a:bodyPr/>
          <a:lstStyle/>
          <a:p>
            <a:fld id="{7214F1B7-8729-407C-B6C5-9C199C7ECF75}" type="slidenum">
              <a:rPr lang="en-US" smtClean="0"/>
              <a:t>‹#›</a:t>
            </a:fld>
            <a:endParaRPr lang="en-US" dirty="0"/>
          </a:p>
        </p:txBody>
      </p:sp>
    </p:spTree>
    <p:extLst>
      <p:ext uri="{BB962C8B-B14F-4D97-AF65-F5344CB8AC3E}">
        <p14:creationId xmlns:p14="http://schemas.microsoft.com/office/powerpoint/2010/main" val="3863818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48836-2002-4549-AA89-3CC6002BAC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3D5213D-2491-4180-9B85-3FA998A2D83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463FF3-EC32-485D-99B7-03FA2C9DE86E}"/>
              </a:ext>
            </a:extLst>
          </p:cNvPr>
          <p:cNvSpPr>
            <a:spLocks noGrp="1"/>
          </p:cNvSpPr>
          <p:nvPr>
            <p:ph type="dt" sz="half" idx="10"/>
          </p:nvPr>
        </p:nvSpPr>
        <p:spPr/>
        <p:txBody>
          <a:bodyPr/>
          <a:lstStyle/>
          <a:p>
            <a:fld id="{3920B328-05F3-4215-868C-D45331CD7AA3}" type="datetimeFigureOut">
              <a:rPr lang="en-US" smtClean="0"/>
              <a:t>5/17/2020</a:t>
            </a:fld>
            <a:endParaRPr lang="en-US" dirty="0"/>
          </a:p>
        </p:txBody>
      </p:sp>
      <p:sp>
        <p:nvSpPr>
          <p:cNvPr id="5" name="Footer Placeholder 4">
            <a:extLst>
              <a:ext uri="{FF2B5EF4-FFF2-40B4-BE49-F238E27FC236}">
                <a16:creationId xmlns:a16="http://schemas.microsoft.com/office/drawing/2014/main" id="{304B5772-36DF-4FF6-B4A7-0AE9026AE9F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33121CF-D9C5-40FD-ACB7-1B3D0EF1C1EB}"/>
              </a:ext>
            </a:extLst>
          </p:cNvPr>
          <p:cNvSpPr>
            <a:spLocks noGrp="1"/>
          </p:cNvSpPr>
          <p:nvPr>
            <p:ph type="sldNum" sz="quarter" idx="12"/>
          </p:nvPr>
        </p:nvSpPr>
        <p:spPr/>
        <p:txBody>
          <a:bodyPr/>
          <a:lstStyle/>
          <a:p>
            <a:fld id="{7214F1B7-8729-407C-B6C5-9C199C7ECF75}" type="slidenum">
              <a:rPr lang="en-US" smtClean="0"/>
              <a:t>‹#›</a:t>
            </a:fld>
            <a:endParaRPr lang="en-US" dirty="0"/>
          </a:p>
        </p:txBody>
      </p:sp>
    </p:spTree>
    <p:extLst>
      <p:ext uri="{BB962C8B-B14F-4D97-AF65-F5344CB8AC3E}">
        <p14:creationId xmlns:p14="http://schemas.microsoft.com/office/powerpoint/2010/main" val="1176747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9790C-A7C0-4005-BE04-4EF28CC7792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75A8C64-B6DF-4C82-A4B4-C289F9321C2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71B8A0-5493-4685-B936-73245A0D12DA}"/>
              </a:ext>
            </a:extLst>
          </p:cNvPr>
          <p:cNvSpPr>
            <a:spLocks noGrp="1"/>
          </p:cNvSpPr>
          <p:nvPr>
            <p:ph type="dt" sz="half" idx="10"/>
          </p:nvPr>
        </p:nvSpPr>
        <p:spPr/>
        <p:txBody>
          <a:bodyPr/>
          <a:lstStyle/>
          <a:p>
            <a:fld id="{3920B328-05F3-4215-868C-D45331CD7AA3}" type="datetimeFigureOut">
              <a:rPr lang="en-US" smtClean="0"/>
              <a:t>5/17/2020</a:t>
            </a:fld>
            <a:endParaRPr lang="en-US" dirty="0"/>
          </a:p>
        </p:txBody>
      </p:sp>
      <p:sp>
        <p:nvSpPr>
          <p:cNvPr id="5" name="Footer Placeholder 4">
            <a:extLst>
              <a:ext uri="{FF2B5EF4-FFF2-40B4-BE49-F238E27FC236}">
                <a16:creationId xmlns:a16="http://schemas.microsoft.com/office/drawing/2014/main" id="{0BF940AA-D9B0-490E-B9AD-AF59C549B13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066D802-9858-4D2A-8BF5-FF281B10196C}"/>
              </a:ext>
            </a:extLst>
          </p:cNvPr>
          <p:cNvSpPr>
            <a:spLocks noGrp="1"/>
          </p:cNvSpPr>
          <p:nvPr>
            <p:ph type="sldNum" sz="quarter" idx="12"/>
          </p:nvPr>
        </p:nvSpPr>
        <p:spPr/>
        <p:txBody>
          <a:bodyPr/>
          <a:lstStyle/>
          <a:p>
            <a:fld id="{7214F1B7-8729-407C-B6C5-9C199C7ECF75}" type="slidenum">
              <a:rPr lang="en-US" smtClean="0"/>
              <a:t>‹#›</a:t>
            </a:fld>
            <a:endParaRPr lang="en-US" dirty="0"/>
          </a:p>
        </p:txBody>
      </p:sp>
    </p:spTree>
    <p:extLst>
      <p:ext uri="{BB962C8B-B14F-4D97-AF65-F5344CB8AC3E}">
        <p14:creationId xmlns:p14="http://schemas.microsoft.com/office/powerpoint/2010/main" val="24285741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D14E0-722E-4676-9CD9-7867E82331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D34718-F3F7-4551-933D-FE72447D76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C985C62-49E1-4D7C-B10E-90795EF633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3EC9D79-65DA-41C8-8F6F-5B6897D24C44}"/>
              </a:ext>
            </a:extLst>
          </p:cNvPr>
          <p:cNvSpPr>
            <a:spLocks noGrp="1"/>
          </p:cNvSpPr>
          <p:nvPr>
            <p:ph type="dt" sz="half" idx="10"/>
          </p:nvPr>
        </p:nvSpPr>
        <p:spPr/>
        <p:txBody>
          <a:bodyPr/>
          <a:lstStyle/>
          <a:p>
            <a:fld id="{3920B328-05F3-4215-868C-D45331CD7AA3}" type="datetimeFigureOut">
              <a:rPr lang="en-US" smtClean="0"/>
              <a:t>5/17/2020</a:t>
            </a:fld>
            <a:endParaRPr lang="en-US" dirty="0"/>
          </a:p>
        </p:txBody>
      </p:sp>
      <p:sp>
        <p:nvSpPr>
          <p:cNvPr id="6" name="Footer Placeholder 5">
            <a:extLst>
              <a:ext uri="{FF2B5EF4-FFF2-40B4-BE49-F238E27FC236}">
                <a16:creationId xmlns:a16="http://schemas.microsoft.com/office/drawing/2014/main" id="{2ED12DC5-56B7-4F1F-88D0-AC4106A2B7C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6713FD2-D618-43B1-9A59-44C5B432D2AB}"/>
              </a:ext>
            </a:extLst>
          </p:cNvPr>
          <p:cNvSpPr>
            <a:spLocks noGrp="1"/>
          </p:cNvSpPr>
          <p:nvPr>
            <p:ph type="sldNum" sz="quarter" idx="12"/>
          </p:nvPr>
        </p:nvSpPr>
        <p:spPr/>
        <p:txBody>
          <a:bodyPr/>
          <a:lstStyle/>
          <a:p>
            <a:fld id="{7214F1B7-8729-407C-B6C5-9C199C7ECF75}" type="slidenum">
              <a:rPr lang="en-US" smtClean="0"/>
              <a:t>‹#›</a:t>
            </a:fld>
            <a:endParaRPr lang="en-US" dirty="0"/>
          </a:p>
        </p:txBody>
      </p:sp>
    </p:spTree>
    <p:extLst>
      <p:ext uri="{BB962C8B-B14F-4D97-AF65-F5344CB8AC3E}">
        <p14:creationId xmlns:p14="http://schemas.microsoft.com/office/powerpoint/2010/main" val="604603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2843F-9AF6-4920-A05E-9706AE3C40E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36751F6-9187-468F-8194-5CC0CCCA563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2975E53-6283-41A9-BC9E-EA3FC9CCAB9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FD777EF-6CC0-41AE-B792-8A1A56FBBE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6F22CDC-D6C3-4E5A-A31B-8C9E05ED7F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B8A939-ACF5-4488-8A18-A12865A90ECA}"/>
              </a:ext>
            </a:extLst>
          </p:cNvPr>
          <p:cNvSpPr>
            <a:spLocks noGrp="1"/>
          </p:cNvSpPr>
          <p:nvPr>
            <p:ph type="dt" sz="half" idx="10"/>
          </p:nvPr>
        </p:nvSpPr>
        <p:spPr/>
        <p:txBody>
          <a:bodyPr/>
          <a:lstStyle/>
          <a:p>
            <a:fld id="{3920B328-05F3-4215-868C-D45331CD7AA3}" type="datetimeFigureOut">
              <a:rPr lang="en-US" smtClean="0"/>
              <a:t>5/17/2020</a:t>
            </a:fld>
            <a:endParaRPr lang="en-US" dirty="0"/>
          </a:p>
        </p:txBody>
      </p:sp>
      <p:sp>
        <p:nvSpPr>
          <p:cNvPr id="8" name="Footer Placeholder 7">
            <a:extLst>
              <a:ext uri="{FF2B5EF4-FFF2-40B4-BE49-F238E27FC236}">
                <a16:creationId xmlns:a16="http://schemas.microsoft.com/office/drawing/2014/main" id="{7EF44488-DD0A-4CCD-86DC-529CAF7AF24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D2D6206-63E4-4860-9000-1AAC9C255162}"/>
              </a:ext>
            </a:extLst>
          </p:cNvPr>
          <p:cNvSpPr>
            <a:spLocks noGrp="1"/>
          </p:cNvSpPr>
          <p:nvPr>
            <p:ph type="sldNum" sz="quarter" idx="12"/>
          </p:nvPr>
        </p:nvSpPr>
        <p:spPr/>
        <p:txBody>
          <a:bodyPr/>
          <a:lstStyle/>
          <a:p>
            <a:fld id="{7214F1B7-8729-407C-B6C5-9C199C7ECF75}" type="slidenum">
              <a:rPr lang="en-US" smtClean="0"/>
              <a:t>‹#›</a:t>
            </a:fld>
            <a:endParaRPr lang="en-US" dirty="0"/>
          </a:p>
        </p:txBody>
      </p:sp>
    </p:spTree>
    <p:extLst>
      <p:ext uri="{BB962C8B-B14F-4D97-AF65-F5344CB8AC3E}">
        <p14:creationId xmlns:p14="http://schemas.microsoft.com/office/powerpoint/2010/main" val="512432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BA663-6477-455C-B2F3-8BA27C0DBD1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A91052C-03D9-493C-B193-3B9D752E61AA}"/>
              </a:ext>
            </a:extLst>
          </p:cNvPr>
          <p:cNvSpPr>
            <a:spLocks noGrp="1"/>
          </p:cNvSpPr>
          <p:nvPr>
            <p:ph type="dt" sz="half" idx="10"/>
          </p:nvPr>
        </p:nvSpPr>
        <p:spPr/>
        <p:txBody>
          <a:bodyPr/>
          <a:lstStyle/>
          <a:p>
            <a:fld id="{3920B328-05F3-4215-868C-D45331CD7AA3}" type="datetimeFigureOut">
              <a:rPr lang="en-US" smtClean="0"/>
              <a:t>5/17/2020</a:t>
            </a:fld>
            <a:endParaRPr lang="en-US" dirty="0"/>
          </a:p>
        </p:txBody>
      </p:sp>
      <p:sp>
        <p:nvSpPr>
          <p:cNvPr id="4" name="Footer Placeholder 3">
            <a:extLst>
              <a:ext uri="{FF2B5EF4-FFF2-40B4-BE49-F238E27FC236}">
                <a16:creationId xmlns:a16="http://schemas.microsoft.com/office/drawing/2014/main" id="{6649312C-AAA4-4B0F-AED4-976A5D28DFF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9B4298-DB15-492B-A5D1-1BBBE397FFFA}"/>
              </a:ext>
            </a:extLst>
          </p:cNvPr>
          <p:cNvSpPr>
            <a:spLocks noGrp="1"/>
          </p:cNvSpPr>
          <p:nvPr>
            <p:ph type="sldNum" sz="quarter" idx="12"/>
          </p:nvPr>
        </p:nvSpPr>
        <p:spPr/>
        <p:txBody>
          <a:bodyPr/>
          <a:lstStyle/>
          <a:p>
            <a:fld id="{7214F1B7-8729-407C-B6C5-9C199C7ECF75}" type="slidenum">
              <a:rPr lang="en-US" smtClean="0"/>
              <a:t>‹#›</a:t>
            </a:fld>
            <a:endParaRPr lang="en-US" dirty="0"/>
          </a:p>
        </p:txBody>
      </p:sp>
    </p:spTree>
    <p:extLst>
      <p:ext uri="{BB962C8B-B14F-4D97-AF65-F5344CB8AC3E}">
        <p14:creationId xmlns:p14="http://schemas.microsoft.com/office/powerpoint/2010/main" val="3909472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348D57-284E-44F5-9DC1-D4778C775C6E}"/>
              </a:ext>
            </a:extLst>
          </p:cNvPr>
          <p:cNvSpPr>
            <a:spLocks noGrp="1"/>
          </p:cNvSpPr>
          <p:nvPr>
            <p:ph type="dt" sz="half" idx="10"/>
          </p:nvPr>
        </p:nvSpPr>
        <p:spPr/>
        <p:txBody>
          <a:bodyPr/>
          <a:lstStyle/>
          <a:p>
            <a:fld id="{3920B328-05F3-4215-868C-D45331CD7AA3}" type="datetimeFigureOut">
              <a:rPr lang="en-US" smtClean="0"/>
              <a:t>5/17/2020</a:t>
            </a:fld>
            <a:endParaRPr lang="en-US" dirty="0"/>
          </a:p>
        </p:txBody>
      </p:sp>
      <p:sp>
        <p:nvSpPr>
          <p:cNvPr id="3" name="Footer Placeholder 2">
            <a:extLst>
              <a:ext uri="{FF2B5EF4-FFF2-40B4-BE49-F238E27FC236}">
                <a16:creationId xmlns:a16="http://schemas.microsoft.com/office/drawing/2014/main" id="{C1D7D28B-A7D2-45E3-AC9B-1534389CFD5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E12FB82-2470-4832-886F-AA9B7EC1BB4A}"/>
              </a:ext>
            </a:extLst>
          </p:cNvPr>
          <p:cNvSpPr>
            <a:spLocks noGrp="1"/>
          </p:cNvSpPr>
          <p:nvPr>
            <p:ph type="sldNum" sz="quarter" idx="12"/>
          </p:nvPr>
        </p:nvSpPr>
        <p:spPr/>
        <p:txBody>
          <a:bodyPr/>
          <a:lstStyle/>
          <a:p>
            <a:fld id="{7214F1B7-8729-407C-B6C5-9C199C7ECF75}" type="slidenum">
              <a:rPr lang="en-US" smtClean="0"/>
              <a:t>‹#›</a:t>
            </a:fld>
            <a:endParaRPr lang="en-US" dirty="0"/>
          </a:p>
        </p:txBody>
      </p:sp>
    </p:spTree>
    <p:extLst>
      <p:ext uri="{BB962C8B-B14F-4D97-AF65-F5344CB8AC3E}">
        <p14:creationId xmlns:p14="http://schemas.microsoft.com/office/powerpoint/2010/main" val="929373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FF816-D148-42F3-BCD5-871A5FB786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25A153F-8769-4BF3-8896-012543B2F5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561434F-D6E7-4346-9B10-B45B32089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9CC0DF-1EDF-4553-BD4F-CB2F12FAD52D}"/>
              </a:ext>
            </a:extLst>
          </p:cNvPr>
          <p:cNvSpPr>
            <a:spLocks noGrp="1"/>
          </p:cNvSpPr>
          <p:nvPr>
            <p:ph type="dt" sz="half" idx="10"/>
          </p:nvPr>
        </p:nvSpPr>
        <p:spPr/>
        <p:txBody>
          <a:bodyPr/>
          <a:lstStyle/>
          <a:p>
            <a:fld id="{3920B328-05F3-4215-868C-D45331CD7AA3}" type="datetimeFigureOut">
              <a:rPr lang="en-US" smtClean="0"/>
              <a:t>5/17/2020</a:t>
            </a:fld>
            <a:endParaRPr lang="en-US" dirty="0"/>
          </a:p>
        </p:txBody>
      </p:sp>
      <p:sp>
        <p:nvSpPr>
          <p:cNvPr id="6" name="Footer Placeholder 5">
            <a:extLst>
              <a:ext uri="{FF2B5EF4-FFF2-40B4-BE49-F238E27FC236}">
                <a16:creationId xmlns:a16="http://schemas.microsoft.com/office/drawing/2014/main" id="{7790797C-BF87-43E9-B172-EB65B8E625E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901C1F9-E9E4-4924-B9B0-4B29552C06A0}"/>
              </a:ext>
            </a:extLst>
          </p:cNvPr>
          <p:cNvSpPr>
            <a:spLocks noGrp="1"/>
          </p:cNvSpPr>
          <p:nvPr>
            <p:ph type="sldNum" sz="quarter" idx="12"/>
          </p:nvPr>
        </p:nvSpPr>
        <p:spPr/>
        <p:txBody>
          <a:bodyPr/>
          <a:lstStyle/>
          <a:p>
            <a:fld id="{7214F1B7-8729-407C-B6C5-9C199C7ECF75}" type="slidenum">
              <a:rPr lang="en-US" smtClean="0"/>
              <a:t>‹#›</a:t>
            </a:fld>
            <a:endParaRPr lang="en-US" dirty="0"/>
          </a:p>
        </p:txBody>
      </p:sp>
    </p:spTree>
    <p:extLst>
      <p:ext uri="{BB962C8B-B14F-4D97-AF65-F5344CB8AC3E}">
        <p14:creationId xmlns:p14="http://schemas.microsoft.com/office/powerpoint/2010/main" val="9786356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1B39B-70A0-4B44-B138-92BE1A8075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556AEC0-EB4E-43B0-8622-B829A30E05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1E45797F-F671-4BA0-8C13-6F98653762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2DDC43-71F4-4995-8435-FB8823755524}"/>
              </a:ext>
            </a:extLst>
          </p:cNvPr>
          <p:cNvSpPr>
            <a:spLocks noGrp="1"/>
          </p:cNvSpPr>
          <p:nvPr>
            <p:ph type="dt" sz="half" idx="10"/>
          </p:nvPr>
        </p:nvSpPr>
        <p:spPr/>
        <p:txBody>
          <a:bodyPr/>
          <a:lstStyle/>
          <a:p>
            <a:fld id="{3920B328-05F3-4215-868C-D45331CD7AA3}" type="datetimeFigureOut">
              <a:rPr lang="en-US" smtClean="0"/>
              <a:t>5/17/2020</a:t>
            </a:fld>
            <a:endParaRPr lang="en-US" dirty="0"/>
          </a:p>
        </p:txBody>
      </p:sp>
      <p:sp>
        <p:nvSpPr>
          <p:cNvPr id="6" name="Footer Placeholder 5">
            <a:extLst>
              <a:ext uri="{FF2B5EF4-FFF2-40B4-BE49-F238E27FC236}">
                <a16:creationId xmlns:a16="http://schemas.microsoft.com/office/drawing/2014/main" id="{768F7866-1D3A-4F65-B4BF-AEA94C54681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9A9B8D6-4E25-4165-B91E-336F8375C059}"/>
              </a:ext>
            </a:extLst>
          </p:cNvPr>
          <p:cNvSpPr>
            <a:spLocks noGrp="1"/>
          </p:cNvSpPr>
          <p:nvPr>
            <p:ph type="sldNum" sz="quarter" idx="12"/>
          </p:nvPr>
        </p:nvSpPr>
        <p:spPr/>
        <p:txBody>
          <a:bodyPr/>
          <a:lstStyle/>
          <a:p>
            <a:fld id="{7214F1B7-8729-407C-B6C5-9C199C7ECF75}" type="slidenum">
              <a:rPr lang="en-US" smtClean="0"/>
              <a:t>‹#›</a:t>
            </a:fld>
            <a:endParaRPr lang="en-US" dirty="0"/>
          </a:p>
        </p:txBody>
      </p:sp>
    </p:spTree>
    <p:extLst>
      <p:ext uri="{BB962C8B-B14F-4D97-AF65-F5344CB8AC3E}">
        <p14:creationId xmlns:p14="http://schemas.microsoft.com/office/powerpoint/2010/main" val="2483121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BEBA0-6E30-4D09-972C-849B4FF4D09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74B799C-124E-45A0-A120-6CDF45EFA09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FFE2FE-0E98-4108-9E48-5C0FC032A14B}"/>
              </a:ext>
            </a:extLst>
          </p:cNvPr>
          <p:cNvSpPr>
            <a:spLocks noGrp="1"/>
          </p:cNvSpPr>
          <p:nvPr>
            <p:ph type="dt" sz="half" idx="10"/>
          </p:nvPr>
        </p:nvSpPr>
        <p:spPr/>
        <p:txBody>
          <a:bodyPr/>
          <a:lstStyle/>
          <a:p>
            <a:fld id="{3920B328-05F3-4215-868C-D45331CD7AA3}" type="datetimeFigureOut">
              <a:rPr lang="en-US" smtClean="0"/>
              <a:t>5/17/2020</a:t>
            </a:fld>
            <a:endParaRPr lang="en-US" dirty="0"/>
          </a:p>
        </p:txBody>
      </p:sp>
      <p:sp>
        <p:nvSpPr>
          <p:cNvPr id="5" name="Footer Placeholder 4">
            <a:extLst>
              <a:ext uri="{FF2B5EF4-FFF2-40B4-BE49-F238E27FC236}">
                <a16:creationId xmlns:a16="http://schemas.microsoft.com/office/drawing/2014/main" id="{CB693D88-ABA9-4E2A-A327-538A84A319A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80A1193-5E0A-4EC6-B3AC-AB7AD46CB609}"/>
              </a:ext>
            </a:extLst>
          </p:cNvPr>
          <p:cNvSpPr>
            <a:spLocks noGrp="1"/>
          </p:cNvSpPr>
          <p:nvPr>
            <p:ph type="sldNum" sz="quarter" idx="12"/>
          </p:nvPr>
        </p:nvSpPr>
        <p:spPr/>
        <p:txBody>
          <a:bodyPr/>
          <a:lstStyle/>
          <a:p>
            <a:fld id="{7214F1B7-8729-407C-B6C5-9C199C7ECF75}" type="slidenum">
              <a:rPr lang="en-US" smtClean="0"/>
              <a:t>‹#›</a:t>
            </a:fld>
            <a:endParaRPr lang="en-US" dirty="0"/>
          </a:p>
        </p:txBody>
      </p:sp>
    </p:spTree>
    <p:extLst>
      <p:ext uri="{BB962C8B-B14F-4D97-AF65-F5344CB8AC3E}">
        <p14:creationId xmlns:p14="http://schemas.microsoft.com/office/powerpoint/2010/main" val="4225161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EECB1F-4459-4A72-9845-E8A42A3DD04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912BD66-ECF4-4A55-AB35-07FE01B0BC1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EF3905-1A69-40C3-ABB7-1F2AAD75FB08}"/>
              </a:ext>
            </a:extLst>
          </p:cNvPr>
          <p:cNvSpPr>
            <a:spLocks noGrp="1"/>
          </p:cNvSpPr>
          <p:nvPr>
            <p:ph type="dt" sz="half" idx="10"/>
          </p:nvPr>
        </p:nvSpPr>
        <p:spPr/>
        <p:txBody>
          <a:bodyPr/>
          <a:lstStyle/>
          <a:p>
            <a:fld id="{3920B328-05F3-4215-868C-D45331CD7AA3}" type="datetimeFigureOut">
              <a:rPr lang="en-US" smtClean="0"/>
              <a:t>5/17/2020</a:t>
            </a:fld>
            <a:endParaRPr lang="en-US" dirty="0"/>
          </a:p>
        </p:txBody>
      </p:sp>
      <p:sp>
        <p:nvSpPr>
          <p:cNvPr id="5" name="Footer Placeholder 4">
            <a:extLst>
              <a:ext uri="{FF2B5EF4-FFF2-40B4-BE49-F238E27FC236}">
                <a16:creationId xmlns:a16="http://schemas.microsoft.com/office/drawing/2014/main" id="{7AF0DF15-193F-4338-9F57-E29821F7358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1B70CAF-C3A3-41FA-96C5-724505755BE5}"/>
              </a:ext>
            </a:extLst>
          </p:cNvPr>
          <p:cNvSpPr>
            <a:spLocks noGrp="1"/>
          </p:cNvSpPr>
          <p:nvPr>
            <p:ph type="sldNum" sz="quarter" idx="12"/>
          </p:nvPr>
        </p:nvSpPr>
        <p:spPr/>
        <p:txBody>
          <a:bodyPr/>
          <a:lstStyle/>
          <a:p>
            <a:fld id="{7214F1B7-8729-407C-B6C5-9C199C7ECF75}" type="slidenum">
              <a:rPr lang="en-US" smtClean="0"/>
              <a:t>‹#›</a:t>
            </a:fld>
            <a:endParaRPr lang="en-US" dirty="0"/>
          </a:p>
        </p:txBody>
      </p:sp>
    </p:spTree>
    <p:extLst>
      <p:ext uri="{BB962C8B-B14F-4D97-AF65-F5344CB8AC3E}">
        <p14:creationId xmlns:p14="http://schemas.microsoft.com/office/powerpoint/2010/main" val="2621598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969895-DDD5-4588-80EC-9BB38BB472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8C122C2-F271-428F-AAA6-A8E030CCED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592B30-E84B-445F-82CC-5ACE1CB792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20B328-05F3-4215-868C-D45331CD7AA3}" type="datetimeFigureOut">
              <a:rPr lang="en-US" smtClean="0"/>
              <a:t>5/17/2020</a:t>
            </a:fld>
            <a:endParaRPr lang="en-US" dirty="0"/>
          </a:p>
        </p:txBody>
      </p:sp>
      <p:sp>
        <p:nvSpPr>
          <p:cNvPr id="5" name="Footer Placeholder 4">
            <a:extLst>
              <a:ext uri="{FF2B5EF4-FFF2-40B4-BE49-F238E27FC236}">
                <a16:creationId xmlns:a16="http://schemas.microsoft.com/office/drawing/2014/main" id="{14F839F6-41DF-47D1-A0E0-03921D3220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9812452-E86D-4960-BBEE-ADACBE08BB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14F1B7-8729-407C-B6C5-9C199C7ECF75}" type="slidenum">
              <a:rPr lang="en-US" smtClean="0"/>
              <a:t>‹#›</a:t>
            </a:fld>
            <a:endParaRPr lang="en-US" dirty="0"/>
          </a:p>
        </p:txBody>
      </p:sp>
    </p:spTree>
    <p:extLst>
      <p:ext uri="{BB962C8B-B14F-4D97-AF65-F5344CB8AC3E}">
        <p14:creationId xmlns:p14="http://schemas.microsoft.com/office/powerpoint/2010/main" val="26162948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wmf"/><Relationship Id="rId4" Type="http://schemas.openxmlformats.org/officeDocument/2006/relationships/oleObject" Target="../embeddings/Microsoft_Word_97_-_2003_Document.doc"/></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wmf"/><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3.wmf"/><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445E5-6BE1-4C6B-BB97-1BC9BF427FA9}"/>
              </a:ext>
            </a:extLst>
          </p:cNvPr>
          <p:cNvSpPr>
            <a:spLocks noGrp="1"/>
          </p:cNvSpPr>
          <p:nvPr>
            <p:ph type="ctrTitle"/>
          </p:nvPr>
        </p:nvSpPr>
        <p:spPr>
          <a:xfrm>
            <a:off x="661182" y="2293033"/>
            <a:ext cx="11113476" cy="1216929"/>
          </a:xfrm>
        </p:spPr>
        <p:txBody>
          <a:bodyPr>
            <a:normAutofit/>
          </a:bodyPr>
          <a:lstStyle/>
          <a:p>
            <a:r>
              <a:rPr lang="en-US" sz="4000" dirty="0">
                <a:latin typeface="Times New Roman" panose="02020603050405020304" pitchFamily="18" charset="0"/>
                <a:cs typeface="Times New Roman" panose="02020603050405020304" pitchFamily="18" charset="0"/>
              </a:rPr>
              <a:t>Business Analysis &amp; Valuation</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By Yogesh Chauhan</a:t>
            </a:r>
          </a:p>
        </p:txBody>
      </p:sp>
    </p:spTree>
    <p:extLst>
      <p:ext uri="{BB962C8B-B14F-4D97-AF65-F5344CB8AC3E}">
        <p14:creationId xmlns:p14="http://schemas.microsoft.com/office/powerpoint/2010/main" val="37105017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332B8-636A-4BCA-8163-E76A4D5D7998}"/>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Valuation</a:t>
            </a:r>
          </a:p>
        </p:txBody>
      </p:sp>
      <p:sp>
        <p:nvSpPr>
          <p:cNvPr id="3" name="Content Placeholder 2">
            <a:extLst>
              <a:ext uri="{FF2B5EF4-FFF2-40B4-BE49-F238E27FC236}">
                <a16:creationId xmlns:a16="http://schemas.microsoft.com/office/drawing/2014/main" id="{60C1846A-A1C1-4FB6-814C-896BBD67045E}"/>
              </a:ext>
            </a:extLst>
          </p:cNvPr>
          <p:cNvSpPr>
            <a:spLocks noGrp="1"/>
          </p:cNvSpPr>
          <p:nvPr>
            <p:ph idx="1"/>
          </p:nvPr>
        </p:nvSpPr>
        <p:spPr>
          <a:xfrm>
            <a:off x="384313" y="1825625"/>
            <a:ext cx="10969487" cy="4351338"/>
          </a:xfrm>
        </p:spPr>
        <p:txBody>
          <a:bodyPr>
            <a:normAutofit/>
          </a:bodyPr>
          <a:lstStyle/>
          <a:p>
            <a:pPr algn="just"/>
            <a:r>
              <a:rPr lang="en-US" sz="2400" dirty="0">
                <a:latin typeface="Times New Roman" panose="02020603050405020304" pitchFamily="18" charset="0"/>
                <a:cs typeface="Times New Roman" panose="02020603050405020304" pitchFamily="18" charset="0"/>
              </a:rPr>
              <a:t>“Knows the price of everything, but the value of nothing” (Oscar Wilde).</a:t>
            </a:r>
          </a:p>
          <a:p>
            <a:pPr algn="just"/>
            <a:r>
              <a:rPr lang="en-US" sz="2400" b="1" dirty="0">
                <a:latin typeface="Times New Roman" panose="02020603050405020304" pitchFamily="18" charset="0"/>
                <a:cs typeface="Times New Roman" panose="02020603050405020304" pitchFamily="18" charset="0"/>
              </a:rPr>
              <a:t>Greater fool theory</a:t>
            </a:r>
            <a:r>
              <a:rPr lang="en-US" sz="2400" dirty="0">
                <a:latin typeface="Times New Roman" panose="02020603050405020304" pitchFamily="18" charset="0"/>
                <a:cs typeface="Times New Roman" panose="02020603050405020304" pitchFamily="18" charset="0"/>
              </a:rPr>
              <a:t>: there will always be a “greater fool” in the market who will be ready to pay a price based on higher valuation for an already overvalued security. Therefore, valuing assets are irrelevant.</a:t>
            </a:r>
          </a:p>
          <a:p>
            <a:pPr algn="just"/>
            <a:r>
              <a:rPr lang="en-US" sz="2400" dirty="0">
                <a:latin typeface="Times New Roman" panose="02020603050405020304" pitchFamily="18" charset="0"/>
                <a:cs typeface="Times New Roman" panose="02020603050405020304" pitchFamily="18" charset="0"/>
              </a:rPr>
              <a:t>The value is in the eye of beholder, possibly, bitcoin and gold.</a:t>
            </a:r>
          </a:p>
          <a:p>
            <a:pPr algn="just"/>
            <a:r>
              <a:rPr lang="en-US" sz="2400" dirty="0">
                <a:latin typeface="Times New Roman" panose="02020603050405020304" pitchFamily="18" charset="0"/>
                <a:cs typeface="Times New Roman" panose="02020603050405020304" pitchFamily="18" charset="0"/>
              </a:rPr>
              <a:t>However, most of financial investors do not buy financial assets based on emotional or aesthetic reasons. Therefore, the price paid for any asset should reflect the </a:t>
            </a:r>
            <a:r>
              <a:rPr lang="en-US" sz="2400" b="1" dirty="0">
                <a:latin typeface="Times New Roman" panose="02020603050405020304" pitchFamily="18" charset="0"/>
                <a:cs typeface="Times New Roman" panose="02020603050405020304" pitchFamily="18" charset="0"/>
              </a:rPr>
              <a:t>cashflows</a:t>
            </a:r>
            <a:r>
              <a:rPr lang="en-US" sz="2400" dirty="0">
                <a:latin typeface="Times New Roman" panose="02020603050405020304" pitchFamily="18" charset="0"/>
                <a:cs typeface="Times New Roman" panose="02020603050405020304" pitchFamily="18" charset="0"/>
              </a:rPr>
              <a:t> it is expected to generate.   </a:t>
            </a:r>
          </a:p>
          <a:p>
            <a:pPr algn="just"/>
            <a:r>
              <a:rPr lang="en-US" sz="2400" dirty="0">
                <a:latin typeface="Times New Roman" panose="02020603050405020304" pitchFamily="18" charset="0"/>
                <a:cs typeface="Times New Roman" panose="02020603050405020304" pitchFamily="18" charset="0"/>
              </a:rPr>
              <a:t>Most of times, in the stock market, we follow the noise and we try to support the noise through our valuation (momentum effect). </a:t>
            </a:r>
          </a:p>
        </p:txBody>
      </p:sp>
    </p:spTree>
    <p:extLst>
      <p:ext uri="{BB962C8B-B14F-4D97-AF65-F5344CB8AC3E}">
        <p14:creationId xmlns:p14="http://schemas.microsoft.com/office/powerpoint/2010/main" val="38640366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7386D-6DEC-4230-9FA9-35D39BAB00AD}"/>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Misconceptions about valuation</a:t>
            </a:r>
          </a:p>
        </p:txBody>
      </p:sp>
      <p:sp>
        <p:nvSpPr>
          <p:cNvPr id="3" name="Content Placeholder 2">
            <a:extLst>
              <a:ext uri="{FF2B5EF4-FFF2-40B4-BE49-F238E27FC236}">
                <a16:creationId xmlns:a16="http://schemas.microsoft.com/office/drawing/2014/main" id="{61A61C35-2DBC-4837-8DC6-521CE54E7450}"/>
              </a:ext>
            </a:extLst>
          </p:cNvPr>
          <p:cNvSpPr>
            <a:spLocks noGrp="1"/>
          </p:cNvSpPr>
          <p:nvPr>
            <p:ph idx="1"/>
          </p:nvPr>
        </p:nvSpPr>
        <p:spPr>
          <a:xfrm>
            <a:off x="838200" y="1825624"/>
            <a:ext cx="10515600" cy="4906479"/>
          </a:xfrm>
        </p:spPr>
        <p:txBody>
          <a:bodyPr>
            <a:normAutofit/>
          </a:bodyPr>
          <a:lstStyle/>
          <a:p>
            <a:pPr algn="just"/>
            <a:r>
              <a:rPr lang="en-US" sz="2400" b="1" dirty="0">
                <a:latin typeface="Times New Roman" panose="02020603050405020304" pitchFamily="18" charset="0"/>
                <a:cs typeface="Times New Roman" panose="02020603050405020304" pitchFamily="18" charset="0"/>
              </a:rPr>
              <a:t>Myth 1:  </a:t>
            </a:r>
            <a:r>
              <a:rPr lang="en-US" sz="2400" dirty="0">
                <a:latin typeface="Times New Roman" panose="02020603050405020304" pitchFamily="18" charset="0"/>
                <a:cs typeface="Times New Roman" panose="02020603050405020304" pitchFamily="18" charset="0"/>
              </a:rPr>
              <a:t>A valuation is an objective search for “true value.</a:t>
            </a:r>
          </a:p>
          <a:p>
            <a:pPr lvl="1" algn="just"/>
            <a:r>
              <a:rPr lang="en-US" dirty="0">
                <a:latin typeface="Times New Roman" panose="02020603050405020304" pitchFamily="18" charset="0"/>
                <a:cs typeface="Times New Roman" panose="02020603050405020304" pitchFamily="18" charset="0"/>
              </a:rPr>
              <a:t>Truth: All valuations are biased. The only questions are how much and in which direction.</a:t>
            </a:r>
          </a:p>
          <a:p>
            <a:pPr lvl="1" algn="just"/>
            <a:r>
              <a:rPr lang="en-US" dirty="0">
                <a:latin typeface="Times New Roman" panose="02020603050405020304" pitchFamily="18" charset="0"/>
                <a:cs typeface="Times New Roman" panose="02020603050405020304" pitchFamily="18" charset="0"/>
              </a:rPr>
              <a:t>Truth: The direction and magnitude of the bias in your valuation is directly related to who pays and how much you are paid?</a:t>
            </a:r>
          </a:p>
          <a:p>
            <a:pPr algn="just"/>
            <a:r>
              <a:rPr lang="en-US" sz="2400" b="1" dirty="0">
                <a:latin typeface="Times New Roman" panose="02020603050405020304" pitchFamily="18" charset="0"/>
                <a:cs typeface="Times New Roman" panose="02020603050405020304" pitchFamily="18" charset="0"/>
              </a:rPr>
              <a:t>Myth 2: </a:t>
            </a:r>
            <a:r>
              <a:rPr lang="en-US" sz="2400" dirty="0">
                <a:latin typeface="Times New Roman" panose="02020603050405020304" pitchFamily="18" charset="0"/>
                <a:cs typeface="Times New Roman" panose="02020603050405020304" pitchFamily="18" charset="0"/>
              </a:rPr>
              <a:t>A good valuation provides a precise estimate of value</a:t>
            </a:r>
          </a:p>
          <a:p>
            <a:pPr lvl="1" algn="just"/>
            <a:r>
              <a:rPr lang="en-US" dirty="0">
                <a:latin typeface="Times New Roman" panose="02020603050405020304" pitchFamily="18" charset="0"/>
                <a:cs typeface="Times New Roman" panose="02020603050405020304" pitchFamily="18" charset="0"/>
              </a:rPr>
              <a:t>Truth:  There are no precise valuation.</a:t>
            </a:r>
          </a:p>
          <a:p>
            <a:pPr algn="just"/>
            <a:r>
              <a:rPr lang="en-US" sz="2400" b="1" dirty="0">
                <a:latin typeface="Times New Roman" panose="02020603050405020304" pitchFamily="18" charset="0"/>
                <a:cs typeface="Times New Roman" panose="02020603050405020304" pitchFamily="18" charset="0"/>
              </a:rPr>
              <a:t>Myth 3: </a:t>
            </a:r>
            <a:r>
              <a:rPr lang="en-US" sz="2400" dirty="0">
                <a:latin typeface="Times New Roman" panose="02020603050405020304" pitchFamily="18" charset="0"/>
                <a:cs typeface="Times New Roman" panose="02020603050405020304" pitchFamily="18" charset="0"/>
              </a:rPr>
              <a:t>The more quantitative a model, the better the valuation </a:t>
            </a:r>
          </a:p>
          <a:p>
            <a:pPr lvl="1" algn="just"/>
            <a:r>
              <a:rPr lang="en-US" dirty="0">
                <a:latin typeface="Times New Roman" panose="02020603050405020304" pitchFamily="18" charset="0"/>
                <a:cs typeface="Times New Roman" panose="02020603050405020304" pitchFamily="18" charset="0"/>
              </a:rPr>
              <a:t>Truth: If you use more variables to estimate the value, you must make more assumptions.</a:t>
            </a:r>
          </a:p>
          <a:p>
            <a:pPr lvl="1" algn="just"/>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6742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6F27E-6012-4844-B4C6-B4D68D577AD7}"/>
              </a:ext>
            </a:extLst>
          </p:cNvPr>
          <p:cNvSpPr>
            <a:spLocks noGrp="1"/>
          </p:cNvSpPr>
          <p:nvPr>
            <p:ph type="title"/>
          </p:nvPr>
        </p:nvSpPr>
        <p:spPr>
          <a:xfrm>
            <a:off x="411442" y="485337"/>
            <a:ext cx="8658743" cy="529361"/>
          </a:xfrm>
        </p:spPr>
        <p:txBody>
          <a:bodyPr>
            <a:normAutofit fontScale="90000"/>
          </a:bodyPr>
          <a:lstStyle/>
          <a:p>
            <a:r>
              <a:rPr lang="en-US" sz="3600" dirty="0">
                <a:latin typeface="Times New Roman" panose="02020603050405020304" pitchFamily="18" charset="0"/>
                <a:cs typeface="Times New Roman" panose="02020603050405020304" pitchFamily="18" charset="0"/>
              </a:rPr>
              <a:t>Valuing an asset is not same as pricing the asset</a:t>
            </a:r>
          </a:p>
        </p:txBody>
      </p:sp>
      <p:sp>
        <p:nvSpPr>
          <p:cNvPr id="10" name="Rectangle 9">
            <a:extLst>
              <a:ext uri="{FF2B5EF4-FFF2-40B4-BE49-F238E27FC236}">
                <a16:creationId xmlns:a16="http://schemas.microsoft.com/office/drawing/2014/main" id="{EF80C244-1FEA-4881-AA4A-D9435D21041E}"/>
              </a:ext>
            </a:extLst>
          </p:cNvPr>
          <p:cNvSpPr/>
          <p:nvPr/>
        </p:nvSpPr>
        <p:spPr>
          <a:xfrm>
            <a:off x="1041010" y="2011681"/>
            <a:ext cx="3699804" cy="167405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sz="2000" dirty="0">
                <a:latin typeface="Times New Roman" panose="02020603050405020304" pitchFamily="18" charset="0"/>
                <a:cs typeface="Times New Roman" panose="02020603050405020304" pitchFamily="18" charset="0"/>
              </a:rPr>
              <a:t>Drivers of value</a:t>
            </a:r>
          </a:p>
          <a:p>
            <a:pPr marL="342900" indent="-342900">
              <a:buAutoNum type="arabicPeriod"/>
            </a:pPr>
            <a:r>
              <a:rPr lang="en-US" sz="2000" dirty="0">
                <a:latin typeface="Times New Roman" panose="02020603050405020304" pitchFamily="18" charset="0"/>
                <a:cs typeface="Times New Roman" panose="02020603050405020304" pitchFamily="18" charset="0"/>
              </a:rPr>
              <a:t>Cashflows from existing assets</a:t>
            </a:r>
          </a:p>
          <a:p>
            <a:pPr marL="342900" indent="-342900">
              <a:buAutoNum type="arabicPeriod"/>
            </a:pPr>
            <a:r>
              <a:rPr lang="en-US" sz="2000" dirty="0">
                <a:latin typeface="Times New Roman" panose="02020603050405020304" pitchFamily="18" charset="0"/>
                <a:cs typeface="Times New Roman" panose="02020603050405020304" pitchFamily="18" charset="0"/>
              </a:rPr>
              <a:t>Growth in cashflows</a:t>
            </a:r>
          </a:p>
          <a:p>
            <a:pPr marL="342900" indent="-342900">
              <a:buAutoNum type="arabicPeriod"/>
            </a:pPr>
            <a:r>
              <a:rPr lang="en-US" sz="2000" dirty="0">
                <a:latin typeface="Times New Roman" panose="02020603050405020304" pitchFamily="18" charset="0"/>
                <a:cs typeface="Times New Roman" panose="02020603050405020304" pitchFamily="18" charset="0"/>
              </a:rPr>
              <a:t>Quality of Growth </a:t>
            </a:r>
          </a:p>
        </p:txBody>
      </p:sp>
      <p:sp>
        <p:nvSpPr>
          <p:cNvPr id="11" name="Rectangle 10">
            <a:extLst>
              <a:ext uri="{FF2B5EF4-FFF2-40B4-BE49-F238E27FC236}">
                <a16:creationId xmlns:a16="http://schemas.microsoft.com/office/drawing/2014/main" id="{B05584EF-31A1-4569-8321-6437A08793FA}"/>
              </a:ext>
            </a:extLst>
          </p:cNvPr>
          <p:cNvSpPr/>
          <p:nvPr/>
        </p:nvSpPr>
        <p:spPr>
          <a:xfrm>
            <a:off x="6963509" y="2011681"/>
            <a:ext cx="4629441" cy="167405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sz="2000" dirty="0">
                <a:latin typeface="Times New Roman" panose="02020603050405020304" pitchFamily="18" charset="0"/>
                <a:cs typeface="Times New Roman" panose="02020603050405020304" pitchFamily="18" charset="0"/>
              </a:rPr>
              <a:t>Drivers of price (Demand and supply)</a:t>
            </a:r>
          </a:p>
          <a:p>
            <a:pPr marL="342900" indent="-342900">
              <a:buAutoNum type="arabicPeriod"/>
            </a:pPr>
            <a:r>
              <a:rPr lang="en-US" sz="2000" dirty="0">
                <a:latin typeface="Times New Roman" panose="02020603050405020304" pitchFamily="18" charset="0"/>
                <a:cs typeface="Times New Roman" panose="02020603050405020304" pitchFamily="18" charset="0"/>
              </a:rPr>
              <a:t>Market moods &amp; momentum</a:t>
            </a:r>
          </a:p>
          <a:p>
            <a:pPr marL="342900" indent="-342900">
              <a:buAutoNum type="arabicPeriod"/>
            </a:pPr>
            <a:r>
              <a:rPr lang="en-US" sz="2000" dirty="0">
                <a:latin typeface="Times New Roman" panose="02020603050405020304" pitchFamily="18" charset="0"/>
                <a:cs typeface="Times New Roman" panose="02020603050405020304" pitchFamily="18" charset="0"/>
              </a:rPr>
              <a:t>Surface stones about fundamental </a:t>
            </a:r>
          </a:p>
        </p:txBody>
      </p:sp>
      <p:sp>
        <p:nvSpPr>
          <p:cNvPr id="12" name="Rectangle 11">
            <a:extLst>
              <a:ext uri="{FF2B5EF4-FFF2-40B4-BE49-F238E27FC236}">
                <a16:creationId xmlns:a16="http://schemas.microsoft.com/office/drawing/2014/main" id="{293AD563-C310-4AE2-A5D5-F20BDA858E2F}"/>
              </a:ext>
            </a:extLst>
          </p:cNvPr>
          <p:cNvSpPr/>
          <p:nvPr/>
        </p:nvSpPr>
        <p:spPr>
          <a:xfrm>
            <a:off x="599050" y="4119270"/>
            <a:ext cx="2383301" cy="71745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Accounting estimates  </a:t>
            </a:r>
          </a:p>
        </p:txBody>
      </p:sp>
      <p:sp>
        <p:nvSpPr>
          <p:cNvPr id="13" name="Rectangle 12">
            <a:extLst>
              <a:ext uri="{FF2B5EF4-FFF2-40B4-BE49-F238E27FC236}">
                <a16:creationId xmlns:a16="http://schemas.microsoft.com/office/drawing/2014/main" id="{6986C1D3-DF53-46D9-9D26-15F1A0AAF2C8}"/>
              </a:ext>
            </a:extLst>
          </p:cNvPr>
          <p:cNvSpPr/>
          <p:nvPr/>
        </p:nvSpPr>
        <p:spPr>
          <a:xfrm>
            <a:off x="599050" y="5223145"/>
            <a:ext cx="2383301" cy="71745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Valuation  estimates  </a:t>
            </a:r>
          </a:p>
        </p:txBody>
      </p:sp>
      <p:sp>
        <p:nvSpPr>
          <p:cNvPr id="14" name="Rectangle 13">
            <a:extLst>
              <a:ext uri="{FF2B5EF4-FFF2-40B4-BE49-F238E27FC236}">
                <a16:creationId xmlns:a16="http://schemas.microsoft.com/office/drawing/2014/main" id="{293EBDBB-8094-49AB-B696-2333EB1574B3}"/>
              </a:ext>
            </a:extLst>
          </p:cNvPr>
          <p:cNvSpPr/>
          <p:nvPr/>
        </p:nvSpPr>
        <p:spPr>
          <a:xfrm>
            <a:off x="3291840" y="4477996"/>
            <a:ext cx="2096086" cy="109281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Intrinsic value</a:t>
            </a:r>
          </a:p>
        </p:txBody>
      </p:sp>
      <p:sp>
        <p:nvSpPr>
          <p:cNvPr id="15" name="Arrow: Right 14">
            <a:extLst>
              <a:ext uri="{FF2B5EF4-FFF2-40B4-BE49-F238E27FC236}">
                <a16:creationId xmlns:a16="http://schemas.microsoft.com/office/drawing/2014/main" id="{13FD2347-4C8F-4508-A610-F060804B52D0}"/>
              </a:ext>
            </a:extLst>
          </p:cNvPr>
          <p:cNvSpPr/>
          <p:nvPr/>
        </p:nvSpPr>
        <p:spPr>
          <a:xfrm>
            <a:off x="5387926" y="4836723"/>
            <a:ext cx="900332" cy="4949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Value</a:t>
            </a:r>
          </a:p>
        </p:txBody>
      </p:sp>
      <p:sp>
        <p:nvSpPr>
          <p:cNvPr id="17" name="Rectangle 16">
            <a:extLst>
              <a:ext uri="{FF2B5EF4-FFF2-40B4-BE49-F238E27FC236}">
                <a16:creationId xmlns:a16="http://schemas.microsoft.com/office/drawing/2014/main" id="{0A0D51F7-1BF6-45B4-B580-E059E4DA8ACB}"/>
              </a:ext>
            </a:extLst>
          </p:cNvPr>
          <p:cNvSpPr/>
          <p:nvPr/>
        </p:nvSpPr>
        <p:spPr>
          <a:xfrm>
            <a:off x="6414868" y="4119271"/>
            <a:ext cx="2096086" cy="214085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u="sng" dirty="0">
                <a:latin typeface="Times New Roman" panose="02020603050405020304" pitchFamily="18" charset="0"/>
                <a:cs typeface="Times New Roman" panose="02020603050405020304" pitchFamily="18" charset="0"/>
              </a:rPr>
              <a:t>The GAP</a:t>
            </a:r>
          </a:p>
          <a:p>
            <a:pPr algn="ctr"/>
            <a:r>
              <a:rPr lang="en-US" sz="2000" dirty="0">
                <a:latin typeface="Times New Roman" panose="02020603050405020304" pitchFamily="18" charset="0"/>
                <a:cs typeface="Times New Roman" panose="02020603050405020304" pitchFamily="18" charset="0"/>
              </a:rPr>
              <a:t>Is there one?</a:t>
            </a:r>
          </a:p>
          <a:p>
            <a:pPr algn="ctr"/>
            <a:r>
              <a:rPr lang="en-US" sz="2000" dirty="0">
                <a:latin typeface="Times New Roman" panose="02020603050405020304" pitchFamily="18" charset="0"/>
                <a:cs typeface="Times New Roman" panose="02020603050405020304" pitchFamily="18" charset="0"/>
              </a:rPr>
              <a:t>If so, will it close?</a:t>
            </a:r>
          </a:p>
          <a:p>
            <a:pPr algn="ctr"/>
            <a:r>
              <a:rPr lang="en-US" sz="2000" dirty="0">
                <a:latin typeface="Times New Roman" panose="02020603050405020304" pitchFamily="18" charset="0"/>
                <a:cs typeface="Times New Roman" panose="02020603050405020304" pitchFamily="18" charset="0"/>
              </a:rPr>
              <a:t>If it will be close, what will cause it to close? </a:t>
            </a:r>
          </a:p>
        </p:txBody>
      </p:sp>
      <p:sp>
        <p:nvSpPr>
          <p:cNvPr id="18" name="Rectangle 17">
            <a:extLst>
              <a:ext uri="{FF2B5EF4-FFF2-40B4-BE49-F238E27FC236}">
                <a16:creationId xmlns:a16="http://schemas.microsoft.com/office/drawing/2014/main" id="{CE22E113-DEA5-46A7-8516-48FC56832DDC}"/>
              </a:ext>
            </a:extLst>
          </p:cNvPr>
          <p:cNvSpPr/>
          <p:nvPr/>
        </p:nvSpPr>
        <p:spPr>
          <a:xfrm>
            <a:off x="9918895" y="4709674"/>
            <a:ext cx="1674055" cy="102694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Price</a:t>
            </a:r>
          </a:p>
        </p:txBody>
      </p:sp>
      <p:sp>
        <p:nvSpPr>
          <p:cNvPr id="20" name="Arrow: Left 19">
            <a:extLst>
              <a:ext uri="{FF2B5EF4-FFF2-40B4-BE49-F238E27FC236}">
                <a16:creationId xmlns:a16="http://schemas.microsoft.com/office/drawing/2014/main" id="{7E5BF029-BB03-4811-B51F-166935C7E6DC}"/>
              </a:ext>
            </a:extLst>
          </p:cNvPr>
          <p:cNvSpPr/>
          <p:nvPr/>
        </p:nvSpPr>
        <p:spPr>
          <a:xfrm>
            <a:off x="8596533" y="5035466"/>
            <a:ext cx="1322362" cy="546405"/>
          </a:xfrm>
          <a:prstGeom prst="lef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Price</a:t>
            </a:r>
          </a:p>
        </p:txBody>
      </p:sp>
    </p:spTree>
    <p:extLst>
      <p:ext uri="{BB962C8B-B14F-4D97-AF65-F5344CB8AC3E}">
        <p14:creationId xmlns:p14="http://schemas.microsoft.com/office/powerpoint/2010/main" val="1653709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89345-FDFF-4AF1-AFB1-E10887287494}"/>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Two approaches to valuation </a:t>
            </a:r>
          </a:p>
        </p:txBody>
      </p:sp>
      <p:sp>
        <p:nvSpPr>
          <p:cNvPr id="3" name="Content Placeholder 2">
            <a:extLst>
              <a:ext uri="{FF2B5EF4-FFF2-40B4-BE49-F238E27FC236}">
                <a16:creationId xmlns:a16="http://schemas.microsoft.com/office/drawing/2014/main" id="{45233DC9-4859-4589-B3C9-2E1BE90CD263}"/>
              </a:ext>
            </a:extLst>
          </p:cNvPr>
          <p:cNvSpPr>
            <a:spLocks noGrp="1"/>
          </p:cNvSpPr>
          <p:nvPr>
            <p:ph idx="1"/>
          </p:nvPr>
        </p:nvSpPr>
        <p:spPr/>
        <p:txBody>
          <a:bodyPr>
            <a:normAutofit/>
          </a:bodyPr>
          <a:lstStyle/>
          <a:p>
            <a:pPr algn="just"/>
            <a:r>
              <a:rPr lang="en-US" sz="2400" b="1" dirty="0">
                <a:latin typeface="Times New Roman" panose="02020603050405020304" pitchFamily="18" charset="0"/>
                <a:cs typeface="Times New Roman" panose="02020603050405020304" pitchFamily="18" charset="0"/>
              </a:rPr>
              <a:t>Intrinsic valuation</a:t>
            </a:r>
            <a:r>
              <a:rPr lang="en-US" sz="2400" dirty="0">
                <a:latin typeface="Times New Roman" panose="02020603050405020304" pitchFamily="18" charset="0"/>
                <a:cs typeface="Times New Roman" panose="02020603050405020304" pitchFamily="18" charset="0"/>
              </a:rPr>
              <a:t>: The value of an asset is a function of its fundamentals – cash flows, growth and risk. In general, discounted cash flow models are used to estimate intrinsic value. Intrinsic valuation is designed to value assets that generate cashflows.  </a:t>
            </a:r>
          </a:p>
          <a:p>
            <a:pPr algn="just"/>
            <a:r>
              <a:rPr lang="en-US" sz="2400" b="1" dirty="0">
                <a:latin typeface="Times New Roman" panose="02020603050405020304" pitchFamily="18" charset="0"/>
                <a:cs typeface="Times New Roman" panose="02020603050405020304" pitchFamily="18" charset="0"/>
              </a:rPr>
              <a:t>Relative valuation (pricing)</a:t>
            </a:r>
            <a:r>
              <a:rPr lang="en-US" sz="2400" dirty="0">
                <a:latin typeface="Times New Roman" panose="02020603050405020304" pitchFamily="18" charset="0"/>
                <a:cs typeface="Times New Roman" panose="02020603050405020304" pitchFamily="18" charset="0"/>
              </a:rPr>
              <a:t>: The value of an asset is estimated based upon what investors are paying for similar assets. Therefore, it provides a value that is in build of investors’ sentiment. In general, this takes the form of value or price multiples and comparing firms within the same business.</a:t>
            </a:r>
          </a:p>
        </p:txBody>
      </p:sp>
    </p:spTree>
    <p:extLst>
      <p:ext uri="{BB962C8B-B14F-4D97-AF65-F5344CB8AC3E}">
        <p14:creationId xmlns:p14="http://schemas.microsoft.com/office/powerpoint/2010/main" val="11773469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207D4-ABEA-492B-97F6-12D15224EBD2}"/>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Discounted cash flow valuation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D70A51A-AC8D-4FEC-A929-A2EB46BFB4AA}"/>
                  </a:ext>
                </a:extLst>
              </p:cNvPr>
              <p:cNvSpPr>
                <a:spLocks noGrp="1"/>
              </p:cNvSpPr>
              <p:nvPr>
                <p:ph idx="1"/>
              </p:nvPr>
            </p:nvSpPr>
            <p:spPr>
              <a:xfrm>
                <a:off x="838200" y="1825625"/>
                <a:ext cx="10515600" cy="4667250"/>
              </a:xfrm>
            </p:spPr>
            <p:txBody>
              <a:bodyPr>
                <a:normAutofit/>
              </a:bodyPr>
              <a:lstStyle/>
              <a:p>
                <a:pPr algn="just"/>
                <a:r>
                  <a:rPr lang="en-US" sz="2400" dirty="0">
                    <a:latin typeface="Times New Roman" panose="02020603050405020304" pitchFamily="18" charset="0"/>
                    <a:cs typeface="Times New Roman" panose="02020603050405020304" pitchFamily="18" charset="0"/>
                  </a:rPr>
                  <a:t>Value of asset=</a:t>
                </a:r>
                <a14:m>
                  <m:oMath xmlns:m="http://schemas.openxmlformats.org/officeDocument/2006/math">
                    <m:f>
                      <m:fPr>
                        <m:ctrlPr>
                          <a:rPr lang="en-US" sz="2400" i="1">
                            <a:latin typeface="Cambria Math" panose="02040503050406030204" pitchFamily="18" charset="0"/>
                          </a:rPr>
                        </m:ctrlPr>
                      </m:fPr>
                      <m:num>
                        <m:r>
                          <a:rPr lang="en-US" sz="2400" i="1">
                            <a:latin typeface="Cambria Math" panose="02040503050406030204" pitchFamily="18" charset="0"/>
                          </a:rPr>
                          <m:t>𝐸</m:t>
                        </m:r>
                        <m:r>
                          <a:rPr lang="en-US" sz="2400" i="1">
                            <a:latin typeface="Cambria Math" panose="02040503050406030204" pitchFamily="18" charset="0"/>
                          </a:rPr>
                          <m:t>(</m:t>
                        </m:r>
                        <m:r>
                          <a:rPr lang="en-US" sz="2400" i="1">
                            <a:latin typeface="Cambria Math" panose="02040503050406030204" pitchFamily="18" charset="0"/>
                          </a:rPr>
                          <m:t>𝐶𝐹</m:t>
                        </m:r>
                        <m:r>
                          <a:rPr lang="en-US" sz="2400" i="1">
                            <a:latin typeface="Cambria Math" panose="02040503050406030204" pitchFamily="18" charset="0"/>
                          </a:rPr>
                          <m:t>1)</m:t>
                        </m:r>
                      </m:num>
                      <m:den>
                        <m:r>
                          <a:rPr lang="en-US" sz="2400" i="1">
                            <a:latin typeface="Cambria Math" panose="02040503050406030204" pitchFamily="18" charset="0"/>
                          </a:rPr>
                          <m:t>(1</m:t>
                        </m:r>
                        <m:r>
                          <a:rPr lang="en-US" sz="2400" b="0" i="1" smtClean="0">
                            <a:latin typeface="Cambria Math" panose="02040503050406030204" pitchFamily="18" charset="0"/>
                          </a:rPr>
                          <m:t>+</m:t>
                        </m:r>
                        <m:r>
                          <a:rPr lang="en-US" sz="2400" i="1">
                            <a:latin typeface="Cambria Math" panose="02040503050406030204" pitchFamily="18" charset="0"/>
                          </a:rPr>
                          <m:t>𝑟</m:t>
                        </m:r>
                        <m:r>
                          <a:rPr lang="en-US" sz="2400" i="1">
                            <a:latin typeface="Cambria Math" panose="02040503050406030204" pitchFamily="18" charset="0"/>
                          </a:rPr>
                          <m:t>)</m:t>
                        </m:r>
                      </m:den>
                    </m:f>
                    <m:r>
                      <a:rPr lang="en-US" sz="2400" b="0" i="1" smtClean="0">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𝐸</m:t>
                        </m:r>
                        <m:r>
                          <a:rPr lang="en-US" sz="2400" i="1">
                            <a:latin typeface="Cambria Math" panose="02040503050406030204" pitchFamily="18" charset="0"/>
                          </a:rPr>
                          <m:t>(</m:t>
                        </m:r>
                        <m:r>
                          <a:rPr lang="en-US" sz="2400" i="1">
                            <a:latin typeface="Cambria Math" panose="02040503050406030204" pitchFamily="18" charset="0"/>
                          </a:rPr>
                          <m:t>𝐶𝐹</m:t>
                        </m:r>
                        <m:r>
                          <a:rPr lang="en-US" sz="2400" i="1">
                            <a:latin typeface="Cambria Math" panose="02040503050406030204" pitchFamily="18" charset="0"/>
                          </a:rPr>
                          <m:t>2)</m:t>
                        </m:r>
                      </m:num>
                      <m:den>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b="0" i="1" smtClean="0">
                                <a:latin typeface="Cambria Math" panose="02040503050406030204" pitchFamily="18" charset="0"/>
                              </a:rPr>
                              <m:t>+</m:t>
                            </m:r>
                            <m:r>
                              <a:rPr lang="en-US" sz="2400" i="1">
                                <a:latin typeface="Cambria Math" panose="02040503050406030204" pitchFamily="18" charset="0"/>
                              </a:rPr>
                              <m:t>𝑟</m:t>
                            </m:r>
                          </m:e>
                        </m:d>
                        <m:r>
                          <a:rPr lang="en-US" sz="2400" i="1">
                            <a:latin typeface="Cambria Math" panose="02040503050406030204" pitchFamily="18" charset="0"/>
                          </a:rPr>
                          <m:t>^2 </m:t>
                        </m:r>
                      </m:den>
                    </m:f>
                    <m:r>
                      <a:rPr lang="en-US" sz="2400" b="0" i="1" smtClean="0">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𝐸</m:t>
                        </m:r>
                        <m:r>
                          <a:rPr lang="en-US" sz="2400" i="1">
                            <a:latin typeface="Cambria Math" panose="02040503050406030204" pitchFamily="18" charset="0"/>
                          </a:rPr>
                          <m:t>(</m:t>
                        </m:r>
                        <m:r>
                          <a:rPr lang="en-US" sz="2400" i="1">
                            <a:latin typeface="Cambria Math" panose="02040503050406030204" pitchFamily="18" charset="0"/>
                          </a:rPr>
                          <m:t>𝐶𝐹</m:t>
                        </m:r>
                        <m:r>
                          <a:rPr lang="en-US" sz="2400" i="1">
                            <a:latin typeface="Cambria Math" panose="02040503050406030204" pitchFamily="18" charset="0"/>
                          </a:rPr>
                          <m:t>3)</m:t>
                        </m:r>
                      </m:num>
                      <m:den>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b="0" i="1" smtClean="0">
                                <a:latin typeface="Cambria Math" panose="02040503050406030204" pitchFamily="18" charset="0"/>
                              </a:rPr>
                              <m:t>+</m:t>
                            </m:r>
                            <m:r>
                              <a:rPr lang="en-US" sz="2400" i="1">
                                <a:latin typeface="Cambria Math" panose="02040503050406030204" pitchFamily="18" charset="0"/>
                              </a:rPr>
                              <m:t>𝑟</m:t>
                            </m:r>
                          </m:e>
                        </m:d>
                        <m:r>
                          <a:rPr lang="en-US" sz="2400" i="1">
                            <a:latin typeface="Cambria Math" panose="02040503050406030204" pitchFamily="18" charset="0"/>
                          </a:rPr>
                          <m:t>^3 </m:t>
                        </m:r>
                      </m:den>
                    </m:f>
                    <m:r>
                      <a:rPr lang="en-US" sz="2400" b="0" i="1" smtClean="0">
                        <a:latin typeface="Cambria Math" panose="02040503050406030204" pitchFamily="18" charset="0"/>
                      </a:rPr>
                      <m:t>+</m:t>
                    </m:r>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r>
                      <a:rPr lang="en-US" sz="2400" b="0" i="0" smtClean="0">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𝐸</m:t>
                        </m:r>
                        <m:r>
                          <a:rPr lang="en-US" sz="2400" i="1">
                            <a:latin typeface="Cambria Math" panose="02040503050406030204" pitchFamily="18" charset="0"/>
                          </a:rPr>
                          <m:t>(</m:t>
                        </m:r>
                        <m:r>
                          <a:rPr lang="en-US" sz="2400" i="1">
                            <a:latin typeface="Cambria Math" panose="02040503050406030204" pitchFamily="18" charset="0"/>
                          </a:rPr>
                          <m:t>𝐶𝐹𝑛</m:t>
                        </m:r>
                        <m:r>
                          <a:rPr lang="en-US" sz="2400" i="1">
                            <a:latin typeface="Cambria Math" panose="02040503050406030204" pitchFamily="18" charset="0"/>
                          </a:rPr>
                          <m:t>)</m:t>
                        </m:r>
                      </m:num>
                      <m:den>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b="0" i="1" smtClean="0">
                                <a:latin typeface="Cambria Math" panose="02040503050406030204" pitchFamily="18" charset="0"/>
                              </a:rPr>
                              <m:t>+</m:t>
                            </m:r>
                            <m:r>
                              <a:rPr lang="en-US" sz="2400" i="1">
                                <a:latin typeface="Cambria Math" panose="02040503050406030204" pitchFamily="18" charset="0"/>
                              </a:rPr>
                              <m:t>𝑟</m:t>
                            </m:r>
                          </m:e>
                        </m:d>
                        <m:r>
                          <a:rPr lang="en-US" sz="2400" i="1">
                            <a:latin typeface="Cambria Math" panose="02040503050406030204" pitchFamily="18" charset="0"/>
                          </a:rPr>
                          <m:t>^</m:t>
                        </m:r>
                        <m:r>
                          <a:rPr lang="en-US" sz="2400" i="1">
                            <a:latin typeface="Cambria Math" panose="02040503050406030204" pitchFamily="18" charset="0"/>
                          </a:rPr>
                          <m:t>𝑛</m:t>
                        </m:r>
                        <m:r>
                          <a:rPr lang="en-US" sz="2400" i="1">
                            <a:latin typeface="Cambria Math" panose="02040503050406030204" pitchFamily="18" charset="0"/>
                          </a:rPr>
                          <m:t> </m:t>
                        </m:r>
                      </m:den>
                    </m:f>
                  </m:oMath>
                </a14:m>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Where the asset has n-year life, E(CF) is the expected cashflows in period t and r is discounted rate that </a:t>
                </a:r>
                <a:r>
                  <a:rPr lang="en-US" sz="2400" b="1" dirty="0">
                    <a:latin typeface="Times New Roman" panose="02020603050405020304" pitchFamily="18" charset="0"/>
                    <a:cs typeface="Times New Roman" panose="02020603050405020304" pitchFamily="18" charset="0"/>
                  </a:rPr>
                  <a:t>reflects the risk of the cashflows.</a:t>
                </a:r>
              </a:p>
              <a:p>
                <a:pPr lvl="1" algn="just"/>
                <a:r>
                  <a:rPr lang="en-US" dirty="0">
                    <a:latin typeface="Times New Roman" panose="02020603050405020304" pitchFamily="18" charset="0"/>
                    <a:cs typeface="Times New Roman" panose="02020603050405020304" pitchFamily="18" charset="0"/>
                  </a:rPr>
                  <a:t>If something that does not affect the </a:t>
                </a:r>
                <a:r>
                  <a:rPr lang="en-US" b="1" dirty="0">
                    <a:latin typeface="Times New Roman" panose="02020603050405020304" pitchFamily="18" charset="0"/>
                    <a:cs typeface="Times New Roman" panose="02020603050405020304" pitchFamily="18" charset="0"/>
                  </a:rPr>
                  <a:t>expected cash flows </a:t>
                </a:r>
                <a:r>
                  <a:rPr lang="en-US" dirty="0">
                    <a:latin typeface="Times New Roman" panose="02020603050405020304" pitchFamily="18" charset="0"/>
                    <a:cs typeface="Times New Roman" panose="02020603050405020304" pitchFamily="18" charset="0"/>
                  </a:rPr>
                  <a:t>or the </a:t>
                </a:r>
                <a:r>
                  <a:rPr lang="en-US" b="1" dirty="0">
                    <a:latin typeface="Times New Roman" panose="02020603050405020304" pitchFamily="18" charset="0"/>
                    <a:cs typeface="Times New Roman" panose="02020603050405020304" pitchFamily="18" charset="0"/>
                  </a:rPr>
                  <a:t>riskiness of the cash flows</a:t>
                </a:r>
                <a:r>
                  <a:rPr lang="en-US" dirty="0">
                    <a:latin typeface="Times New Roman" panose="02020603050405020304" pitchFamily="18" charset="0"/>
                    <a:cs typeface="Times New Roman" panose="02020603050405020304" pitchFamily="18" charset="0"/>
                  </a:rPr>
                  <a:t>, It cannot affect value.</a:t>
                </a:r>
              </a:p>
              <a:p>
                <a:pPr lvl="1" algn="just"/>
                <a:r>
                  <a:rPr lang="en-US" dirty="0">
                    <a:latin typeface="Times New Roman" panose="02020603050405020304" pitchFamily="18" charset="0"/>
                    <a:cs typeface="Times New Roman" panose="02020603050405020304" pitchFamily="18" charset="0"/>
                  </a:rPr>
                  <a:t>For an asset to have value, the expected cash flows must be positive some time over the life of the asset.</a:t>
                </a:r>
              </a:p>
              <a:p>
                <a:pPr algn="just"/>
                <a:r>
                  <a:rPr lang="en-US" sz="2400" dirty="0">
                    <a:latin typeface="Times New Roman" panose="02020603050405020304" pitchFamily="18" charset="0"/>
                    <a:cs typeface="Times New Roman" panose="02020603050405020304" pitchFamily="18" charset="0"/>
                  </a:rPr>
                  <a:t>if we can replace the expected cashflows with the guaranteed cashflows (certain cashflows), what would be your discounting rate?</a:t>
                </a:r>
              </a:p>
              <a:p>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5D70A51A-AC8D-4FEC-A929-A2EB46BFB4AA}"/>
                  </a:ext>
                </a:extLst>
              </p:cNvPr>
              <p:cNvSpPr>
                <a:spLocks noGrp="1" noRot="1" noChangeAspect="1" noMove="1" noResize="1" noEditPoints="1" noAdjustHandles="1" noChangeArrowheads="1" noChangeShapeType="1" noTextEdit="1"/>
              </p:cNvSpPr>
              <p:nvPr>
                <p:ph idx="1"/>
              </p:nvPr>
            </p:nvSpPr>
            <p:spPr>
              <a:xfrm>
                <a:off x="838200" y="1825625"/>
                <a:ext cx="10515600" cy="4667250"/>
              </a:xfrm>
              <a:blipFill>
                <a:blip r:embed="rId2"/>
                <a:stretch>
                  <a:fillRect l="-928" t="-131" r="-870"/>
                </a:stretch>
              </a:blipFill>
            </p:spPr>
            <p:txBody>
              <a:bodyPr/>
              <a:lstStyle/>
              <a:p>
                <a:r>
                  <a:rPr lang="en-US">
                    <a:noFill/>
                  </a:rPr>
                  <a:t> </a:t>
                </a:r>
              </a:p>
            </p:txBody>
          </p:sp>
        </mc:Fallback>
      </mc:AlternateContent>
    </p:spTree>
    <p:extLst>
      <p:ext uri="{BB962C8B-B14F-4D97-AF65-F5344CB8AC3E}">
        <p14:creationId xmlns:p14="http://schemas.microsoft.com/office/powerpoint/2010/main" val="26069335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F99975A9-4FA2-4099-ACA0-AA385D624DCA}"/>
              </a:ext>
            </a:extLst>
          </p:cNvPr>
          <p:cNvSpPr>
            <a:spLocks noGrp="1" noChangeArrowheads="1"/>
          </p:cNvSpPr>
          <p:nvPr>
            <p:ph type="title"/>
          </p:nvPr>
        </p:nvSpPr>
        <p:spPr>
          <a:noFill/>
          <a:ln/>
        </p:spPr>
        <p:txBody>
          <a:bodyPr>
            <a:normAutofit/>
          </a:bodyPr>
          <a:lstStyle/>
          <a:p>
            <a:r>
              <a:rPr lang="en-US" altLang="en-US" sz="3600" dirty="0">
                <a:latin typeface="Times New Roman" panose="02020603050405020304" pitchFamily="18" charset="0"/>
                <a:cs typeface="Times New Roman" panose="02020603050405020304" pitchFamily="18" charset="0"/>
              </a:rPr>
              <a:t>DCF Choices: Equity Valuation versus Firm Valuation</a:t>
            </a:r>
          </a:p>
        </p:txBody>
      </p:sp>
      <p:graphicFrame>
        <p:nvGraphicFramePr>
          <p:cNvPr id="27651" name="Object 3">
            <a:extLst>
              <a:ext uri="{FF2B5EF4-FFF2-40B4-BE49-F238E27FC236}">
                <a16:creationId xmlns:a16="http://schemas.microsoft.com/office/drawing/2014/main" id="{D9E21B70-FC91-4E47-A83D-7A1A5315EC07}"/>
              </a:ext>
            </a:extLst>
          </p:cNvPr>
          <p:cNvGraphicFramePr>
            <a:graphicFrameLocks noGrp="1" noChangeAspect="1"/>
          </p:cNvGraphicFramePr>
          <p:nvPr>
            <p:ph type="body" idx="1"/>
            <p:extLst>
              <p:ext uri="{D42A27DB-BD31-4B8C-83A1-F6EECF244321}">
                <p14:modId xmlns:p14="http://schemas.microsoft.com/office/powerpoint/2010/main" val="980169458"/>
              </p:ext>
            </p:extLst>
          </p:nvPr>
        </p:nvGraphicFramePr>
        <p:xfrm>
          <a:off x="1336675" y="1943100"/>
          <a:ext cx="9026525" cy="3162300"/>
        </p:xfrm>
        <a:graphic>
          <a:graphicData uri="http://schemas.openxmlformats.org/presentationml/2006/ole">
            <mc:AlternateContent xmlns:mc="http://schemas.openxmlformats.org/markup-compatibility/2006">
              <mc:Choice xmlns:v="urn:schemas-microsoft-com:vml" Requires="v">
                <p:oleObj spid="_x0000_s2233" name="Document" r:id="rId4" imgW="5486400" imgH="1706880" progId="Word.Document.8">
                  <p:embed/>
                </p:oleObj>
              </mc:Choice>
              <mc:Fallback>
                <p:oleObj name="Document" r:id="rId4" imgW="5486400" imgH="1706880" progId="Word.Document.8">
                  <p:embed/>
                  <p:pic>
                    <p:nvPicPr>
                      <p:cNvPr id="27651" name="Object 3">
                        <a:extLst>
                          <a:ext uri="{FF2B5EF4-FFF2-40B4-BE49-F238E27FC236}">
                            <a16:creationId xmlns:a16="http://schemas.microsoft.com/office/drawing/2014/main" id="{D9E21B70-FC91-4E47-A83D-7A1A5315EC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6675" y="1943100"/>
                        <a:ext cx="9026525" cy="3162300"/>
                      </a:xfrm>
                      <a:prstGeom prst="rect">
                        <a:avLst/>
                      </a:prstGeom>
                      <a:solidFill>
                        <a:schemeClr val="accent1"/>
                      </a:solidFill>
                      <a:ln>
                        <a:noFill/>
                      </a:ln>
                      <a:effectLst/>
                    </p:spPr>
                  </p:pic>
                </p:oleObj>
              </mc:Fallback>
            </mc:AlternateContent>
          </a:graphicData>
        </a:graphic>
      </p:graphicFrame>
      <p:sp>
        <p:nvSpPr>
          <p:cNvPr id="27652" name="Text Box 4">
            <a:extLst>
              <a:ext uri="{FF2B5EF4-FFF2-40B4-BE49-F238E27FC236}">
                <a16:creationId xmlns:a16="http://schemas.microsoft.com/office/drawing/2014/main" id="{922993C5-01A5-47C6-88A5-A9289BE87A59}"/>
              </a:ext>
            </a:extLst>
          </p:cNvPr>
          <p:cNvSpPr txBox="1">
            <a:spLocks noChangeArrowheads="1"/>
          </p:cNvSpPr>
          <p:nvPr/>
        </p:nvSpPr>
        <p:spPr bwMode="auto">
          <a:xfrm>
            <a:off x="6705600" y="5105400"/>
            <a:ext cx="3657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dirty="0"/>
              <a:t>Equity valuation</a:t>
            </a:r>
            <a:r>
              <a:rPr lang="en-US" altLang="en-US" dirty="0"/>
              <a:t>: Value just the equity claim in the business</a:t>
            </a:r>
          </a:p>
        </p:txBody>
      </p:sp>
      <p:sp>
        <p:nvSpPr>
          <p:cNvPr id="27653" name="Line 5">
            <a:extLst>
              <a:ext uri="{FF2B5EF4-FFF2-40B4-BE49-F238E27FC236}">
                <a16:creationId xmlns:a16="http://schemas.microsoft.com/office/drawing/2014/main" id="{35E78C27-DC77-48B6-8E8B-9354FF1EC894}"/>
              </a:ext>
            </a:extLst>
          </p:cNvPr>
          <p:cNvSpPr>
            <a:spLocks noChangeShapeType="1"/>
          </p:cNvSpPr>
          <p:nvPr/>
        </p:nvSpPr>
        <p:spPr bwMode="auto">
          <a:xfrm flipV="1">
            <a:off x="7543800" y="4572000"/>
            <a:ext cx="609600" cy="5334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27655" name="Rectangle 7">
            <a:extLst>
              <a:ext uri="{FF2B5EF4-FFF2-40B4-BE49-F238E27FC236}">
                <a16:creationId xmlns:a16="http://schemas.microsoft.com/office/drawing/2014/main" id="{0A235541-073E-41A0-BDD5-8579313C7CA3}"/>
              </a:ext>
            </a:extLst>
          </p:cNvPr>
          <p:cNvSpPr>
            <a:spLocks noChangeArrowheads="1"/>
          </p:cNvSpPr>
          <p:nvPr/>
        </p:nvSpPr>
        <p:spPr bwMode="auto">
          <a:xfrm>
            <a:off x="2562225" y="1576388"/>
            <a:ext cx="41148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dirty="0"/>
              <a:t>Firm Valuation</a:t>
            </a:r>
            <a:r>
              <a:rPr lang="en-US" altLang="en-US" dirty="0"/>
              <a:t>: Value the entire business</a:t>
            </a:r>
          </a:p>
        </p:txBody>
      </p:sp>
      <p:sp>
        <p:nvSpPr>
          <p:cNvPr id="27656" name="Line 8">
            <a:extLst>
              <a:ext uri="{FF2B5EF4-FFF2-40B4-BE49-F238E27FC236}">
                <a16:creationId xmlns:a16="http://schemas.microsoft.com/office/drawing/2014/main" id="{2941C065-A25D-4EA7-9784-971367CD937F}"/>
              </a:ext>
            </a:extLst>
          </p:cNvPr>
          <p:cNvSpPr>
            <a:spLocks noChangeShapeType="1"/>
          </p:cNvSpPr>
          <p:nvPr/>
        </p:nvSpPr>
        <p:spPr bwMode="auto">
          <a:xfrm>
            <a:off x="3886200" y="1828800"/>
            <a:ext cx="533400" cy="5334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9298" name="Rectangle 2">
            <a:extLst>
              <a:ext uri="{FF2B5EF4-FFF2-40B4-BE49-F238E27FC236}">
                <a16:creationId xmlns:a16="http://schemas.microsoft.com/office/drawing/2014/main" id="{5333F03B-6595-4D88-BD84-4B1DE50B6B51}"/>
              </a:ext>
            </a:extLst>
          </p:cNvPr>
          <p:cNvSpPr>
            <a:spLocks noGrp="1" noChangeArrowheads="1"/>
          </p:cNvSpPr>
          <p:nvPr>
            <p:ph type="title"/>
          </p:nvPr>
        </p:nvSpPr>
        <p:spPr>
          <a:noFill/>
          <a:ln/>
        </p:spPr>
        <p:txBody>
          <a:bodyPr>
            <a:normAutofit/>
          </a:bodyPr>
          <a:lstStyle/>
          <a:p>
            <a:r>
              <a:rPr lang="en-US" altLang="en-US" sz="3600" dirty="0">
                <a:latin typeface="Times New Roman" panose="02020603050405020304" pitchFamily="18" charset="0"/>
                <a:cs typeface="Times New Roman" panose="02020603050405020304" pitchFamily="18" charset="0"/>
              </a:rPr>
              <a:t>Equity Valuation</a:t>
            </a:r>
          </a:p>
        </p:txBody>
      </p:sp>
      <p:graphicFrame>
        <p:nvGraphicFramePr>
          <p:cNvPr id="1079299" name="Object 3">
            <a:extLst>
              <a:ext uri="{FF2B5EF4-FFF2-40B4-BE49-F238E27FC236}">
                <a16:creationId xmlns:a16="http://schemas.microsoft.com/office/drawing/2014/main" id="{6879CC98-7250-4984-A339-9E2FCD1316BE}"/>
              </a:ext>
            </a:extLst>
          </p:cNvPr>
          <p:cNvGraphicFramePr>
            <a:graphicFrameLocks noGrp="1" noChangeAspect="1"/>
          </p:cNvGraphicFramePr>
          <p:nvPr>
            <p:ph type="body" idx="1"/>
            <p:extLst>
              <p:ext uri="{D42A27DB-BD31-4B8C-83A1-F6EECF244321}">
                <p14:modId xmlns:p14="http://schemas.microsoft.com/office/powerpoint/2010/main" val="4231938351"/>
              </p:ext>
            </p:extLst>
          </p:nvPr>
        </p:nvGraphicFramePr>
        <p:xfrm>
          <a:off x="1589088" y="2012950"/>
          <a:ext cx="8848725" cy="3594100"/>
        </p:xfrm>
        <a:graphic>
          <a:graphicData uri="http://schemas.openxmlformats.org/presentationml/2006/ole">
            <mc:AlternateContent xmlns:mc="http://schemas.openxmlformats.org/markup-compatibility/2006">
              <mc:Choice xmlns:v="urn:schemas-microsoft-com:vml" Requires="v">
                <p:oleObj spid="_x0000_s3257" name="Document" r:id="rId4" imgW="5486400" imgH="2410968" progId="Word.Document.8">
                  <p:embed/>
                </p:oleObj>
              </mc:Choice>
              <mc:Fallback>
                <p:oleObj name="Document" r:id="rId4" imgW="5486400" imgH="2410968" progId="Word.Document.8">
                  <p:embed/>
                  <p:pic>
                    <p:nvPicPr>
                      <p:cNvPr id="1079299" name="Object 3">
                        <a:extLst>
                          <a:ext uri="{FF2B5EF4-FFF2-40B4-BE49-F238E27FC236}">
                            <a16:creationId xmlns:a16="http://schemas.microsoft.com/office/drawing/2014/main" id="{6879CC98-7250-4984-A339-9E2FCD1316B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9088" y="2012950"/>
                        <a:ext cx="8848725" cy="3594100"/>
                      </a:xfrm>
                      <a:prstGeom prst="rect">
                        <a:avLst/>
                      </a:prstGeom>
                      <a:solidFill>
                        <a:schemeClr val="accent1"/>
                      </a:solidFill>
                      <a:ln>
                        <a:noFill/>
                      </a:ln>
                      <a:effectLst/>
                    </p:spPr>
                  </p:pic>
                </p:oleObj>
              </mc:Fallback>
            </mc:AlternateContent>
          </a:graphicData>
        </a:graphic>
      </p:graphicFrame>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1346" name="Rectangle 2">
            <a:extLst>
              <a:ext uri="{FF2B5EF4-FFF2-40B4-BE49-F238E27FC236}">
                <a16:creationId xmlns:a16="http://schemas.microsoft.com/office/drawing/2014/main" id="{DF40163E-2527-41DB-81E9-1A0EC3BCA2BC}"/>
              </a:ext>
            </a:extLst>
          </p:cNvPr>
          <p:cNvSpPr>
            <a:spLocks noGrp="1" noChangeArrowheads="1"/>
          </p:cNvSpPr>
          <p:nvPr>
            <p:ph type="title"/>
          </p:nvPr>
        </p:nvSpPr>
        <p:spPr>
          <a:noFill/>
          <a:ln/>
        </p:spPr>
        <p:txBody>
          <a:bodyPr>
            <a:normAutofit/>
          </a:bodyPr>
          <a:lstStyle/>
          <a:p>
            <a:r>
              <a:rPr lang="en-US" altLang="en-US" sz="3600" dirty="0">
                <a:latin typeface="Times New Roman" panose="02020603050405020304" pitchFamily="18" charset="0"/>
                <a:cs typeface="Times New Roman" panose="02020603050405020304" pitchFamily="18" charset="0"/>
              </a:rPr>
              <a:t>Firm Valuation</a:t>
            </a:r>
          </a:p>
        </p:txBody>
      </p:sp>
      <p:graphicFrame>
        <p:nvGraphicFramePr>
          <p:cNvPr id="1081347" name="Object 3">
            <a:extLst>
              <a:ext uri="{FF2B5EF4-FFF2-40B4-BE49-F238E27FC236}">
                <a16:creationId xmlns:a16="http://schemas.microsoft.com/office/drawing/2014/main" id="{6927BE0E-5CBE-4B67-A526-47D44D86B993}"/>
              </a:ext>
            </a:extLst>
          </p:cNvPr>
          <p:cNvGraphicFramePr>
            <a:graphicFrameLocks noGrp="1" noChangeAspect="1"/>
          </p:cNvGraphicFramePr>
          <p:nvPr>
            <p:ph type="body" idx="1"/>
          </p:nvPr>
        </p:nvGraphicFramePr>
        <p:xfrm>
          <a:off x="2209800" y="2012950"/>
          <a:ext cx="7772400" cy="3594100"/>
        </p:xfrm>
        <a:graphic>
          <a:graphicData uri="http://schemas.openxmlformats.org/presentationml/2006/ole">
            <mc:AlternateContent xmlns:mc="http://schemas.openxmlformats.org/markup-compatibility/2006">
              <mc:Choice xmlns:v="urn:schemas-microsoft-com:vml" Requires="v">
                <p:oleObj spid="_x0000_s4281" name="Document" r:id="rId4" imgW="5486400" imgH="2410968" progId="Word.Document.8">
                  <p:embed/>
                </p:oleObj>
              </mc:Choice>
              <mc:Fallback>
                <p:oleObj name="Document" r:id="rId4" imgW="5486400" imgH="2410968" progId="Word.Document.8">
                  <p:embed/>
                  <p:pic>
                    <p:nvPicPr>
                      <p:cNvPr id="1081347" name="Object 3">
                        <a:extLst>
                          <a:ext uri="{FF2B5EF4-FFF2-40B4-BE49-F238E27FC236}">
                            <a16:creationId xmlns:a16="http://schemas.microsoft.com/office/drawing/2014/main" id="{6927BE0E-5CBE-4B67-A526-47D44D86B99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2012950"/>
                        <a:ext cx="7772400" cy="3594100"/>
                      </a:xfrm>
                      <a:prstGeom prst="rect">
                        <a:avLst/>
                      </a:prstGeom>
                      <a:solidFill>
                        <a:schemeClr val="accent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C7776-1D5D-49B7-ACFA-FD73C202783C}"/>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Principles of valuation </a:t>
            </a:r>
          </a:p>
        </p:txBody>
      </p:sp>
      <p:sp>
        <p:nvSpPr>
          <p:cNvPr id="3" name="Content Placeholder 2">
            <a:extLst>
              <a:ext uri="{FF2B5EF4-FFF2-40B4-BE49-F238E27FC236}">
                <a16:creationId xmlns:a16="http://schemas.microsoft.com/office/drawing/2014/main" id="{EE03AF90-FA72-4B3A-BCAC-9F64E65BE971}"/>
              </a:ext>
            </a:extLst>
          </p:cNvPr>
          <p:cNvSpPr>
            <a:spLocks noGrp="1"/>
          </p:cNvSpPr>
          <p:nvPr>
            <p:ph idx="1"/>
          </p:nvPr>
        </p:nvSpPr>
        <p:spPr>
          <a:xfrm>
            <a:off x="562708" y="1825625"/>
            <a:ext cx="10791092" cy="4898732"/>
          </a:xfrm>
        </p:spPr>
        <p:txBody>
          <a:bodyPr>
            <a:normAutofit/>
          </a:bodyPr>
          <a:lstStyle/>
          <a:p>
            <a:pPr algn="just"/>
            <a:r>
              <a:rPr lang="en-US" sz="2400" dirty="0">
                <a:latin typeface="Times New Roman" panose="02020603050405020304" pitchFamily="18" charset="0"/>
                <a:cs typeface="Times New Roman" panose="02020603050405020304" pitchFamily="18" charset="0"/>
              </a:rPr>
              <a:t>Companies create value by investing capital from investors to generate future cash flows at </a:t>
            </a:r>
            <a:r>
              <a:rPr lang="en-US" sz="2400" u="sng" dirty="0">
                <a:latin typeface="Times New Roman" panose="02020603050405020304" pitchFamily="18" charset="0"/>
                <a:cs typeface="Times New Roman" panose="02020603050405020304" pitchFamily="18" charset="0"/>
              </a:rPr>
              <a:t>rate of return exceeding the cost of that capital</a:t>
            </a:r>
            <a:r>
              <a:rPr lang="en-US" sz="2400" dirty="0">
                <a:latin typeface="Times New Roman" panose="02020603050405020304" pitchFamily="18" charset="0"/>
                <a:cs typeface="Times New Roman" panose="02020603050405020304" pitchFamily="18" charset="0"/>
              </a:rPr>
              <a:t>. (Combination of growth and Return on invested capital (ROIC) drives value).</a:t>
            </a:r>
          </a:p>
          <a:p>
            <a:pPr algn="just"/>
            <a:r>
              <a:rPr lang="en-US" sz="2400" dirty="0">
                <a:latin typeface="Times New Roman" panose="02020603050405020304" pitchFamily="18" charset="0"/>
                <a:cs typeface="Times New Roman" panose="02020603050405020304" pitchFamily="18" charset="0"/>
              </a:rPr>
              <a:t>Value is created for shareholders when companies generate higher cashflows, not by rearranging investors’ claims on those cash flows.</a:t>
            </a:r>
          </a:p>
          <a:p>
            <a:pPr lvl="1"/>
            <a:r>
              <a:rPr lang="en-US" dirty="0">
                <a:latin typeface="Times New Roman" panose="02020603050405020304" pitchFamily="18" charset="0"/>
                <a:cs typeface="Times New Roman" panose="02020603050405020304" pitchFamily="18" charset="0"/>
              </a:rPr>
              <a:t>When a firm substitutes debt for equity or issues debt to repurchase shares, it changes the ownership of claims to its cash flows. However, it doesn’t change the total available cashflows.</a:t>
            </a:r>
          </a:p>
          <a:p>
            <a:pPr algn="just"/>
            <a:r>
              <a:rPr lang="en-US" sz="2400" dirty="0">
                <a:latin typeface="Times New Roman" panose="02020603050405020304" pitchFamily="18" charset="0"/>
                <a:cs typeface="Times New Roman" panose="02020603050405020304" pitchFamily="18" charset="0"/>
              </a:rPr>
              <a:t>A company’s performance in the stock market is driven by changes in the stock market’s expectations, not just the company’s actual performance . </a:t>
            </a:r>
          </a:p>
          <a:p>
            <a:pPr algn="just"/>
            <a:r>
              <a:rPr lang="en-US" sz="2400" dirty="0">
                <a:latin typeface="Times New Roman" panose="02020603050405020304" pitchFamily="18" charset="0"/>
                <a:cs typeface="Times New Roman" panose="02020603050405020304" pitchFamily="18" charset="0"/>
              </a:rPr>
              <a:t>The value of a business depends on who is managing it and what strategy they pursue. </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96659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FF330-8D5F-4426-8D2F-584F466C7EFF}"/>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If you value something, you must believe it.</a:t>
            </a:r>
            <a:endParaRPr lang="en-US" sz="3600" dirty="0"/>
          </a:p>
        </p:txBody>
      </p:sp>
      <p:sp>
        <p:nvSpPr>
          <p:cNvPr id="3" name="Content Placeholder 2">
            <a:extLst>
              <a:ext uri="{FF2B5EF4-FFF2-40B4-BE49-F238E27FC236}">
                <a16:creationId xmlns:a16="http://schemas.microsoft.com/office/drawing/2014/main" id="{AE01C239-2742-40B1-BF3A-6855FDCCC7C1}"/>
              </a:ext>
            </a:extLst>
          </p:cNvPr>
          <p:cNvSpPr>
            <a:spLocks noGrp="1"/>
          </p:cNvSpPr>
          <p:nvPr>
            <p:ph idx="1"/>
          </p:nvPr>
        </p:nvSpPr>
        <p:spPr/>
        <p:txBody>
          <a:bodyPr>
            <a:normAutofit/>
          </a:bodyPr>
          <a:lstStyle/>
          <a:p>
            <a:r>
              <a:rPr lang="en-US" sz="2400" b="1" u="sng" dirty="0">
                <a:latin typeface="Times New Roman" panose="02020603050405020304" pitchFamily="18" charset="0"/>
                <a:cs typeface="Times New Roman" panose="02020603050405020304" pitchFamily="18" charset="0"/>
              </a:rPr>
              <a:t>What valuation theory?  </a:t>
            </a:r>
            <a:r>
              <a:rPr lang="en-US" sz="2400" dirty="0">
                <a:latin typeface="Times New Roman" panose="02020603050405020304" pitchFamily="18" charset="0"/>
                <a:cs typeface="Times New Roman" panose="02020603050405020304" pitchFamily="18" charset="0"/>
              </a:rPr>
              <a:t>I don't have any theories.</a:t>
            </a:r>
          </a:p>
          <a:p>
            <a:r>
              <a:rPr lang="en-US" sz="2400" dirty="0">
                <a:latin typeface="Times New Roman" panose="02020603050405020304" pitchFamily="18" charset="0"/>
                <a:cs typeface="Times New Roman" panose="02020603050405020304" pitchFamily="18" charset="0"/>
              </a:rPr>
              <a:t>Do you believe?  To act on your valuation, you must have faith:</a:t>
            </a:r>
          </a:p>
          <a:p>
            <a:pPr lvl="1"/>
            <a:r>
              <a:rPr lang="en-US" dirty="0">
                <a:latin typeface="Times New Roman" panose="02020603050405020304" pitchFamily="18" charset="0"/>
                <a:cs typeface="Times New Roman" panose="02020603050405020304" pitchFamily="18" charset="0"/>
              </a:rPr>
              <a:t>In your own valuation judgement</a:t>
            </a:r>
          </a:p>
          <a:p>
            <a:pPr lvl="1"/>
            <a:r>
              <a:rPr lang="en-US" dirty="0">
                <a:latin typeface="Times New Roman" panose="02020603050405020304" pitchFamily="18" charset="0"/>
                <a:cs typeface="Times New Roman" panose="02020603050405020304" pitchFamily="18" charset="0"/>
              </a:rPr>
              <a:t>In the market, the prices would  move towards your value estimates. </a:t>
            </a:r>
          </a:p>
          <a:p>
            <a:pPr marL="0" indent="0">
              <a:buNone/>
            </a:pPr>
            <a:r>
              <a:rPr lang="en-US" dirty="0">
                <a:latin typeface="Times New Roman" panose="02020603050405020304" pitchFamily="18" charset="0"/>
                <a:cs typeface="Times New Roman" panose="02020603050405020304" pitchFamily="18" charset="0"/>
              </a:rPr>
              <a:t>That faith will have to be earned.  </a:t>
            </a:r>
          </a:p>
        </p:txBody>
      </p:sp>
    </p:spTree>
    <p:extLst>
      <p:ext uri="{BB962C8B-B14F-4D97-AF65-F5344CB8AC3E}">
        <p14:creationId xmlns:p14="http://schemas.microsoft.com/office/powerpoint/2010/main" val="640457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A8C09-EB78-4380-8C11-2FF358E6B10E}"/>
              </a:ext>
            </a:extLst>
          </p:cNvPr>
          <p:cNvSpPr>
            <a:spLocks noGrp="1"/>
          </p:cNvSpPr>
          <p:nvPr>
            <p:ph type="title"/>
          </p:nvPr>
        </p:nvSpPr>
        <p:spPr>
          <a:xfrm>
            <a:off x="0" y="-14068"/>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Process of valuation: </a:t>
            </a:r>
            <a:r>
              <a:rPr lang="en-US" sz="3600" i="1" dirty="0">
                <a:latin typeface="Times New Roman" panose="02020603050405020304" pitchFamily="18" charset="0"/>
                <a:cs typeface="Times New Roman" panose="02020603050405020304" pitchFamily="18" charset="0"/>
              </a:rPr>
              <a:t>Narrative versus Numbers</a:t>
            </a:r>
          </a:p>
        </p:txBody>
      </p:sp>
      <p:sp>
        <p:nvSpPr>
          <p:cNvPr id="4" name="Rectangle 3">
            <a:extLst>
              <a:ext uri="{FF2B5EF4-FFF2-40B4-BE49-F238E27FC236}">
                <a16:creationId xmlns:a16="http://schemas.microsoft.com/office/drawing/2014/main" id="{6CF7BD89-7D02-4512-90EC-7F8893147249}"/>
              </a:ext>
            </a:extLst>
          </p:cNvPr>
          <p:cNvSpPr/>
          <p:nvPr/>
        </p:nvSpPr>
        <p:spPr>
          <a:xfrm>
            <a:off x="1928184" y="1118083"/>
            <a:ext cx="9425609" cy="55659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b="1" dirty="0">
                <a:latin typeface="Times New Roman" panose="02020603050405020304" pitchFamily="18" charset="0"/>
                <a:cs typeface="Times New Roman" panose="02020603050405020304" pitchFamily="18" charset="0"/>
              </a:rPr>
              <a:t>Step 1: Develop a story for the business you are valuing </a:t>
            </a:r>
          </a:p>
          <a:p>
            <a:pPr algn="just"/>
            <a:r>
              <a:rPr lang="en-US" dirty="0">
                <a:latin typeface="Times New Roman" panose="02020603050405020304" pitchFamily="18" charset="0"/>
                <a:cs typeface="Times New Roman" panose="02020603050405020304" pitchFamily="18" charset="0"/>
              </a:rPr>
              <a:t>In a story, you tell how you see the business evolving over time</a:t>
            </a:r>
          </a:p>
        </p:txBody>
      </p:sp>
      <p:sp>
        <p:nvSpPr>
          <p:cNvPr id="7" name="Rectangle 6">
            <a:extLst>
              <a:ext uri="{FF2B5EF4-FFF2-40B4-BE49-F238E27FC236}">
                <a16:creationId xmlns:a16="http://schemas.microsoft.com/office/drawing/2014/main" id="{03BE66CE-8656-4754-B23F-30C22CD9A232}"/>
              </a:ext>
            </a:extLst>
          </p:cNvPr>
          <p:cNvSpPr/>
          <p:nvPr/>
        </p:nvSpPr>
        <p:spPr>
          <a:xfrm>
            <a:off x="1928182" y="4905615"/>
            <a:ext cx="9425609" cy="79844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b="1" dirty="0">
                <a:latin typeface="Times New Roman" panose="02020603050405020304" pitchFamily="18" charset="0"/>
                <a:cs typeface="Times New Roman" panose="02020603050405020304" pitchFamily="18" charset="0"/>
              </a:rPr>
              <a:t>Step 4: Connect the drivers of value to a valuation.</a:t>
            </a:r>
          </a:p>
          <a:p>
            <a:pPr algn="just"/>
            <a:r>
              <a:rPr lang="en-US" dirty="0">
                <a:latin typeface="Times New Roman" panose="02020603050405020304" pitchFamily="18" charset="0"/>
                <a:cs typeface="Times New Roman" panose="02020603050405020304" pitchFamily="18" charset="0"/>
              </a:rPr>
              <a:t>Create an intrinsic valuation model that connects the inputs to an end-value in the business.</a:t>
            </a:r>
          </a:p>
        </p:txBody>
      </p:sp>
      <p:sp>
        <p:nvSpPr>
          <p:cNvPr id="8" name="Rectangle 7">
            <a:extLst>
              <a:ext uri="{FF2B5EF4-FFF2-40B4-BE49-F238E27FC236}">
                <a16:creationId xmlns:a16="http://schemas.microsoft.com/office/drawing/2014/main" id="{19366974-489C-4B7D-8B14-3F282E153073}"/>
              </a:ext>
            </a:extLst>
          </p:cNvPr>
          <p:cNvSpPr/>
          <p:nvPr/>
        </p:nvSpPr>
        <p:spPr>
          <a:xfrm>
            <a:off x="1928184" y="2920446"/>
            <a:ext cx="9425609" cy="185530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b="1" dirty="0">
                <a:latin typeface="Times New Roman" panose="02020603050405020304" pitchFamily="18" charset="0"/>
                <a:cs typeface="Times New Roman" panose="02020603050405020304" pitchFamily="18" charset="0"/>
              </a:rPr>
              <a:t>Step 3:Convert the narrative into drivers of value.</a:t>
            </a:r>
          </a:p>
          <a:p>
            <a:pPr algn="just"/>
            <a:r>
              <a:rPr lang="en-US" dirty="0">
                <a:latin typeface="Times New Roman" panose="02020603050405020304" pitchFamily="18" charset="0"/>
                <a:cs typeface="Times New Roman" panose="02020603050405020304" pitchFamily="18" charset="0"/>
              </a:rPr>
              <a:t>Take the narrative apart and look at how you will translate it into valuation inputs, starting with </a:t>
            </a:r>
            <a:r>
              <a:rPr lang="en-US" b="1" dirty="0">
                <a:latin typeface="Times New Roman" panose="02020603050405020304" pitchFamily="18" charset="0"/>
                <a:cs typeface="Times New Roman" panose="02020603050405020304" pitchFamily="18" charset="0"/>
              </a:rPr>
              <a:t>potential market size </a:t>
            </a:r>
            <a:r>
              <a:rPr lang="en-US" dirty="0">
                <a:latin typeface="Times New Roman" panose="02020603050405020304" pitchFamily="18" charset="0"/>
                <a:cs typeface="Times New Roman" panose="02020603050405020304" pitchFamily="18" charset="0"/>
              </a:rPr>
              <a:t>and moving on to cash flows and risk. By the time you are done, each part of the narrative should have a place in your numbers, and each number should be backed up with a portion of your story.</a:t>
            </a:r>
          </a:p>
        </p:txBody>
      </p:sp>
      <p:sp>
        <p:nvSpPr>
          <p:cNvPr id="10" name="Rectangle 9">
            <a:extLst>
              <a:ext uri="{FF2B5EF4-FFF2-40B4-BE49-F238E27FC236}">
                <a16:creationId xmlns:a16="http://schemas.microsoft.com/office/drawing/2014/main" id="{3464A9E6-E580-4696-80B4-C5E9F1DCAB19}"/>
              </a:ext>
            </a:extLst>
          </p:cNvPr>
          <p:cNvSpPr/>
          <p:nvPr/>
        </p:nvSpPr>
        <p:spPr>
          <a:xfrm>
            <a:off x="1928184" y="1947659"/>
            <a:ext cx="9425609" cy="79844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b="1" dirty="0">
                <a:latin typeface="Times New Roman" panose="02020603050405020304" pitchFamily="18" charset="0"/>
                <a:cs typeface="Times New Roman" panose="02020603050405020304" pitchFamily="18" charset="0"/>
              </a:rPr>
              <a:t>Step 2: Test the narrative to see if it is possible, plausible, and probable.</a:t>
            </a:r>
          </a:p>
          <a:p>
            <a:pPr algn="just"/>
            <a:r>
              <a:rPr lang="en-US" dirty="0">
                <a:latin typeface="Times New Roman" panose="02020603050405020304" pitchFamily="18" charset="0"/>
                <a:cs typeface="Times New Roman" panose="02020603050405020304" pitchFamily="18" charset="0"/>
              </a:rPr>
              <a:t>There are lots of possible story, not all of them are plausible, and only a few of them are probable </a:t>
            </a:r>
          </a:p>
        </p:txBody>
      </p:sp>
      <p:sp>
        <p:nvSpPr>
          <p:cNvPr id="11" name="Rectangle 10">
            <a:extLst>
              <a:ext uri="{FF2B5EF4-FFF2-40B4-BE49-F238E27FC236}">
                <a16:creationId xmlns:a16="http://schemas.microsoft.com/office/drawing/2014/main" id="{C7D283BB-CD7E-4385-813B-405ED2028507}"/>
              </a:ext>
            </a:extLst>
          </p:cNvPr>
          <p:cNvSpPr/>
          <p:nvPr/>
        </p:nvSpPr>
        <p:spPr>
          <a:xfrm>
            <a:off x="1928183" y="5739918"/>
            <a:ext cx="9425609" cy="103166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b="1" dirty="0">
                <a:latin typeface="Times New Roman" panose="02020603050405020304" pitchFamily="18" charset="0"/>
                <a:cs typeface="Times New Roman" panose="02020603050405020304" pitchFamily="18" charset="0"/>
              </a:rPr>
              <a:t>Step 5: Keep the feedback loop open.</a:t>
            </a:r>
          </a:p>
          <a:p>
            <a:pPr algn="just"/>
            <a:r>
              <a:rPr lang="en-US" dirty="0">
                <a:latin typeface="Times New Roman" panose="02020603050405020304" pitchFamily="18" charset="0"/>
                <a:cs typeface="Times New Roman" panose="02020603050405020304" pitchFamily="18" charset="0"/>
              </a:rPr>
              <a:t>Listen to people who know the business better than you do and use their suggestions to fine-tune your narrative and perhaps even alter it. Work out the effects on value of alternative narratives for the company.</a:t>
            </a:r>
          </a:p>
        </p:txBody>
      </p:sp>
    </p:spTree>
    <p:extLst>
      <p:ext uri="{BB962C8B-B14F-4D97-AF65-F5344CB8AC3E}">
        <p14:creationId xmlns:p14="http://schemas.microsoft.com/office/powerpoint/2010/main" val="1484574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D6B49-7887-4D9B-B5D9-D72C91E2B8E2}"/>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story of a firm valuation</a:t>
            </a:r>
          </a:p>
        </p:txBody>
      </p:sp>
      <p:sp>
        <p:nvSpPr>
          <p:cNvPr id="3" name="Content Placeholder 2">
            <a:extLst>
              <a:ext uri="{FF2B5EF4-FFF2-40B4-BE49-F238E27FC236}">
                <a16:creationId xmlns:a16="http://schemas.microsoft.com/office/drawing/2014/main" id="{464C2D60-C598-499F-A38B-7D461484E896}"/>
              </a:ext>
            </a:extLst>
          </p:cNvPr>
          <p:cNvSpPr>
            <a:spLocks noGrp="1"/>
          </p:cNvSpPr>
          <p:nvPr>
            <p:ph idx="1"/>
          </p:nvPr>
        </p:nvSpPr>
        <p:spPr>
          <a:xfrm>
            <a:off x="838200" y="1589649"/>
            <a:ext cx="10683240" cy="4587314"/>
          </a:xfrm>
        </p:spPr>
        <p:txBody>
          <a:bodyPr>
            <a:normAutofit/>
          </a:bodyPr>
          <a:lstStyle/>
          <a:p>
            <a:pPr algn="just">
              <a:lnSpc>
                <a:spcPct val="150000"/>
              </a:lnSpc>
            </a:pPr>
            <a:r>
              <a:rPr lang="en-US" sz="2400" dirty="0">
                <a:latin typeface="Times New Roman" panose="02020603050405020304" pitchFamily="18" charset="0"/>
                <a:cs typeface="Times New Roman" panose="02020603050405020304" pitchFamily="18" charset="0"/>
              </a:rPr>
              <a:t>Firm A has total sales of $5000, which is expected to grow by 10% for the 3 years, and thereafter stable growth rate would be 5% forever. Operating cost (before depreciation) is 40% of total sales. Depreciation is 10% of sales. Capital expenditures equal 10% sales to keep the capital intensity constant. Tax rate is 30%. Working capital requirement is 5% of total sales. The firm is finance with 50% equity and 50% debt. The interest on debt is 10%. Equity beta of the firm is 1.2, risk-free rate=6%, and equity risk premium=4.77%</a:t>
            </a:r>
          </a:p>
          <a:p>
            <a:pPr marL="0" indent="0" algn="just">
              <a:lnSpc>
                <a:spcPct val="150000"/>
              </a:lnSpc>
              <a:buNone/>
            </a:pPr>
            <a:r>
              <a:rPr lang="en-US" sz="2400" dirty="0">
                <a:latin typeface="Times New Roman" panose="02020603050405020304" pitchFamily="18" charset="0"/>
                <a:cs typeface="Times New Roman" panose="02020603050405020304" pitchFamily="18" charset="0"/>
              </a:rPr>
              <a:t>Please value the firm, and equity. </a:t>
            </a:r>
          </a:p>
        </p:txBody>
      </p:sp>
    </p:spTree>
    <p:extLst>
      <p:ext uri="{BB962C8B-B14F-4D97-AF65-F5344CB8AC3E}">
        <p14:creationId xmlns:p14="http://schemas.microsoft.com/office/powerpoint/2010/main" val="15013137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5DBB8-718C-4672-AC70-ECF05F10F08B}"/>
              </a:ext>
            </a:extLst>
          </p:cNvPr>
          <p:cNvSpPr>
            <a:spLocks noGrp="1"/>
          </p:cNvSpPr>
          <p:nvPr>
            <p:ph type="title"/>
          </p:nvPr>
        </p:nvSpPr>
        <p:spPr>
          <a:xfrm>
            <a:off x="838200" y="238516"/>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Estimation of cash flow (basic)</a:t>
            </a:r>
          </a:p>
        </p:txBody>
      </p:sp>
      <p:graphicFrame>
        <p:nvGraphicFramePr>
          <p:cNvPr id="4" name="Content Placeholder 3">
            <a:extLst>
              <a:ext uri="{FF2B5EF4-FFF2-40B4-BE49-F238E27FC236}">
                <a16:creationId xmlns:a16="http://schemas.microsoft.com/office/drawing/2014/main" id="{87C80D15-7DBE-4021-910B-9CF7591E583B}"/>
              </a:ext>
            </a:extLst>
          </p:cNvPr>
          <p:cNvGraphicFramePr>
            <a:graphicFrameLocks noGrp="1"/>
          </p:cNvGraphicFramePr>
          <p:nvPr>
            <p:ph idx="1"/>
            <p:extLst>
              <p:ext uri="{D42A27DB-BD31-4B8C-83A1-F6EECF244321}">
                <p14:modId xmlns:p14="http://schemas.microsoft.com/office/powerpoint/2010/main" val="147814170"/>
              </p:ext>
            </p:extLst>
          </p:nvPr>
        </p:nvGraphicFramePr>
        <p:xfrm>
          <a:off x="838200" y="1261329"/>
          <a:ext cx="10515600" cy="566928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125095349"/>
                    </a:ext>
                  </a:extLst>
                </a:gridCol>
                <a:gridCol w="5257800">
                  <a:extLst>
                    <a:ext uri="{9D8B030D-6E8A-4147-A177-3AD203B41FA5}">
                      <a16:colId xmlns:a16="http://schemas.microsoft.com/office/drawing/2014/main" val="89314035"/>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Times New Roman" panose="02020603050405020304" pitchFamily="18" charset="0"/>
                          <a:cs typeface="Times New Roman" panose="02020603050405020304" pitchFamily="18" charset="0"/>
                        </a:rPr>
                        <a:t>Free Cash flow to Firm</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Times New Roman" panose="02020603050405020304" pitchFamily="18" charset="0"/>
                          <a:cs typeface="Times New Roman" panose="02020603050405020304" pitchFamily="18" charset="0"/>
                        </a:rPr>
                        <a:t>Free Cash flow to Equity</a:t>
                      </a:r>
                    </a:p>
                    <a:p>
                      <a:endParaRPr lang="en-US" sz="24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10946849"/>
                  </a:ext>
                </a:extLst>
              </a:tr>
              <a:tr h="370840">
                <a:tc>
                  <a:txBody>
                    <a:bodyPr/>
                    <a:lstStyle/>
                    <a:p>
                      <a:r>
                        <a:rPr lang="en-US" sz="2400" dirty="0">
                          <a:solidFill>
                            <a:schemeClr val="tx1"/>
                          </a:solidFill>
                          <a:latin typeface="Times New Roman" panose="02020603050405020304" pitchFamily="18" charset="0"/>
                          <a:cs typeface="Times New Roman" panose="02020603050405020304" pitchFamily="18" charset="0"/>
                        </a:rPr>
                        <a:t>Sales</a:t>
                      </a:r>
                    </a:p>
                    <a:p>
                      <a:r>
                        <a:rPr lang="en-US" sz="2400" u="sng" dirty="0">
                          <a:solidFill>
                            <a:schemeClr val="tx1"/>
                          </a:solidFill>
                          <a:latin typeface="Times New Roman" panose="02020603050405020304" pitchFamily="18" charset="0"/>
                          <a:cs typeface="Times New Roman" panose="02020603050405020304" pitchFamily="18" charset="0"/>
                        </a:rPr>
                        <a:t>- COGS (Operating cost)</a:t>
                      </a:r>
                    </a:p>
                    <a:p>
                      <a:r>
                        <a:rPr lang="en-US" sz="2400" dirty="0">
                          <a:solidFill>
                            <a:schemeClr val="tx1"/>
                          </a:solidFill>
                          <a:latin typeface="Times New Roman" panose="02020603050405020304" pitchFamily="18" charset="0"/>
                          <a:cs typeface="Times New Roman" panose="02020603050405020304" pitchFamily="18" charset="0"/>
                        </a:rPr>
                        <a:t>EBIT</a:t>
                      </a:r>
                    </a:p>
                    <a:p>
                      <a:r>
                        <a:rPr lang="en-US" sz="2400" u="sng" dirty="0">
                          <a:solidFill>
                            <a:schemeClr val="tx1"/>
                          </a:solidFill>
                          <a:latin typeface="Times New Roman" panose="02020603050405020304" pitchFamily="18" charset="0"/>
                          <a:cs typeface="Times New Roman" panose="02020603050405020304" pitchFamily="18" charset="0"/>
                        </a:rPr>
                        <a:t>- Tax paid</a:t>
                      </a:r>
                    </a:p>
                    <a:p>
                      <a:r>
                        <a:rPr lang="en-US" sz="2400" dirty="0">
                          <a:solidFill>
                            <a:schemeClr val="tx1"/>
                          </a:solidFill>
                          <a:latin typeface="Times New Roman" panose="02020603050405020304" pitchFamily="18" charset="0"/>
                          <a:cs typeface="Times New Roman" panose="02020603050405020304" pitchFamily="18" charset="0"/>
                        </a:rPr>
                        <a:t>NOPAT</a:t>
                      </a:r>
                    </a:p>
                    <a:p>
                      <a:r>
                        <a:rPr lang="en-US" sz="2400" dirty="0">
                          <a:solidFill>
                            <a:schemeClr val="tx1"/>
                          </a:solidFill>
                          <a:latin typeface="Times New Roman" panose="02020603050405020304" pitchFamily="18" charset="0"/>
                          <a:cs typeface="Times New Roman" panose="02020603050405020304" pitchFamily="18" charset="0"/>
                        </a:rPr>
                        <a:t>Add deprecation</a:t>
                      </a:r>
                    </a:p>
                    <a:p>
                      <a:r>
                        <a:rPr lang="en-US" sz="2400" dirty="0">
                          <a:solidFill>
                            <a:schemeClr val="tx1"/>
                          </a:solidFill>
                          <a:latin typeface="Times New Roman" panose="02020603050405020304" pitchFamily="18" charset="0"/>
                          <a:cs typeface="Times New Roman" panose="02020603050405020304" pitchFamily="18" charset="0"/>
                        </a:rPr>
                        <a:t>-</a:t>
                      </a:r>
                      <a:r>
                        <a:rPr lang="en-US" sz="2400" u="sng" dirty="0">
                          <a:solidFill>
                            <a:schemeClr val="tx1"/>
                          </a:solidFill>
                          <a:latin typeface="Times New Roman" panose="02020603050405020304" pitchFamily="18" charset="0"/>
                          <a:cs typeface="Times New Roman" panose="02020603050405020304" pitchFamily="18" charset="0"/>
                        </a:rPr>
                        <a:t>Capex</a:t>
                      </a:r>
                    </a:p>
                    <a:p>
                      <a:r>
                        <a:rPr lang="en-US" sz="2400" u="sng" dirty="0">
                          <a:solidFill>
                            <a:schemeClr val="tx1"/>
                          </a:solidFill>
                          <a:latin typeface="Times New Roman" panose="02020603050405020304" pitchFamily="18" charset="0"/>
                          <a:cs typeface="Times New Roman" panose="02020603050405020304" pitchFamily="18" charset="0"/>
                        </a:rPr>
                        <a:t>-Change in Net working capital</a:t>
                      </a:r>
                    </a:p>
                    <a:p>
                      <a:r>
                        <a:rPr lang="en-US" sz="2400" u="sng" dirty="0">
                          <a:solidFill>
                            <a:schemeClr val="tx1"/>
                          </a:solidFill>
                          <a:latin typeface="Times New Roman" panose="02020603050405020304" pitchFamily="18" charset="0"/>
                          <a:cs typeface="Times New Roman" panose="02020603050405020304" pitchFamily="18" charset="0"/>
                        </a:rPr>
                        <a:t>FCFF (Free cashflow to films)</a:t>
                      </a:r>
                    </a:p>
                    <a:p>
                      <a:r>
                        <a:rPr lang="en-US" sz="2400" u="none" dirty="0">
                          <a:solidFill>
                            <a:schemeClr val="tx1"/>
                          </a:solidFill>
                          <a:latin typeface="Times New Roman" panose="02020603050405020304" pitchFamily="18" charset="0"/>
                          <a:cs typeface="Times New Roman" panose="02020603050405020304" pitchFamily="18" charset="0"/>
                        </a:rPr>
                        <a:t>FCFF is the amount that is available to the suppliers of the capital (both equity and debt)</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400" dirty="0">
                          <a:solidFill>
                            <a:schemeClr val="tx1"/>
                          </a:solidFill>
                          <a:latin typeface="Times New Roman" panose="02020603050405020304" pitchFamily="18" charset="0"/>
                          <a:cs typeface="Times New Roman" panose="02020603050405020304" pitchFamily="18" charset="0"/>
                        </a:rPr>
                        <a:t>Sales</a:t>
                      </a:r>
                    </a:p>
                    <a:p>
                      <a:r>
                        <a:rPr lang="en-US" sz="2400" u="sng" dirty="0">
                          <a:solidFill>
                            <a:schemeClr val="tx1"/>
                          </a:solidFill>
                          <a:latin typeface="Times New Roman" panose="02020603050405020304" pitchFamily="18" charset="0"/>
                          <a:cs typeface="Times New Roman" panose="02020603050405020304" pitchFamily="18" charset="0"/>
                        </a:rPr>
                        <a:t>- COGS</a:t>
                      </a:r>
                    </a:p>
                    <a:p>
                      <a:r>
                        <a:rPr lang="en-US" sz="2400" dirty="0">
                          <a:solidFill>
                            <a:schemeClr val="tx1"/>
                          </a:solidFill>
                          <a:latin typeface="Times New Roman" panose="02020603050405020304" pitchFamily="18" charset="0"/>
                          <a:cs typeface="Times New Roman" panose="02020603050405020304" pitchFamily="18" charset="0"/>
                        </a:rPr>
                        <a:t>EBIT</a:t>
                      </a:r>
                    </a:p>
                    <a:p>
                      <a:pPr marL="0" indent="0">
                        <a:buFontTx/>
                        <a:buNone/>
                      </a:pPr>
                      <a:r>
                        <a:rPr lang="en-US" sz="2400" u="sng" dirty="0">
                          <a:solidFill>
                            <a:schemeClr val="tx1"/>
                          </a:solidFill>
                          <a:latin typeface="Times New Roman" panose="02020603050405020304" pitchFamily="18" charset="0"/>
                          <a:cs typeface="Times New Roman" panose="02020603050405020304" pitchFamily="18" charset="0"/>
                        </a:rPr>
                        <a:t>-Interest paid</a:t>
                      </a:r>
                    </a:p>
                    <a:p>
                      <a:pPr marL="0" indent="0">
                        <a:buFontTx/>
                        <a:buNone/>
                      </a:pPr>
                      <a:r>
                        <a:rPr lang="en-US" sz="2400" u="none" dirty="0">
                          <a:solidFill>
                            <a:schemeClr val="tx1"/>
                          </a:solidFill>
                          <a:latin typeface="Times New Roman" panose="02020603050405020304" pitchFamily="18" charset="0"/>
                          <a:cs typeface="Times New Roman" panose="02020603050405020304" pitchFamily="18" charset="0"/>
                        </a:rPr>
                        <a:t>EBT</a:t>
                      </a:r>
                    </a:p>
                    <a:p>
                      <a:pPr marL="0" indent="0">
                        <a:buFontTx/>
                        <a:buNone/>
                      </a:pPr>
                      <a:r>
                        <a:rPr lang="en-US" sz="2400" u="sng" dirty="0">
                          <a:solidFill>
                            <a:schemeClr val="tx1"/>
                          </a:solidFill>
                          <a:latin typeface="Times New Roman" panose="02020603050405020304" pitchFamily="18" charset="0"/>
                          <a:cs typeface="Times New Roman" panose="02020603050405020304" pitchFamily="18" charset="0"/>
                        </a:rPr>
                        <a:t>-Tax</a:t>
                      </a:r>
                    </a:p>
                    <a:p>
                      <a:r>
                        <a:rPr lang="en-US" sz="2400" dirty="0">
                          <a:solidFill>
                            <a:schemeClr val="tx1"/>
                          </a:solidFill>
                          <a:latin typeface="Times New Roman" panose="02020603050405020304" pitchFamily="18" charset="0"/>
                          <a:cs typeface="Times New Roman" panose="02020603050405020304" pitchFamily="18" charset="0"/>
                        </a:rPr>
                        <a:t>PAT</a:t>
                      </a:r>
                    </a:p>
                    <a:p>
                      <a:r>
                        <a:rPr lang="en-US" sz="2400" dirty="0">
                          <a:solidFill>
                            <a:schemeClr val="tx1"/>
                          </a:solidFill>
                          <a:latin typeface="Times New Roman" panose="02020603050405020304" pitchFamily="18" charset="0"/>
                          <a:cs typeface="Times New Roman" panose="02020603050405020304" pitchFamily="18" charset="0"/>
                        </a:rPr>
                        <a:t>Add deprecation</a:t>
                      </a:r>
                    </a:p>
                    <a:p>
                      <a:r>
                        <a:rPr lang="en-US" sz="2400" dirty="0">
                          <a:solidFill>
                            <a:schemeClr val="tx1"/>
                          </a:solidFill>
                          <a:latin typeface="Times New Roman" panose="02020603050405020304" pitchFamily="18" charset="0"/>
                          <a:cs typeface="Times New Roman" panose="02020603050405020304" pitchFamily="18" charset="0"/>
                        </a:rPr>
                        <a:t>-</a:t>
                      </a:r>
                      <a:r>
                        <a:rPr lang="en-US" sz="2400" u="sng" dirty="0">
                          <a:solidFill>
                            <a:schemeClr val="tx1"/>
                          </a:solidFill>
                          <a:latin typeface="Times New Roman" panose="02020603050405020304" pitchFamily="18" charset="0"/>
                          <a:cs typeface="Times New Roman" panose="02020603050405020304" pitchFamily="18" charset="0"/>
                        </a:rPr>
                        <a:t>Capex</a:t>
                      </a:r>
                    </a:p>
                    <a:p>
                      <a:r>
                        <a:rPr lang="en-US" sz="2400" u="sng" dirty="0">
                          <a:solidFill>
                            <a:schemeClr val="tx1"/>
                          </a:solidFill>
                          <a:latin typeface="Times New Roman" panose="02020603050405020304" pitchFamily="18" charset="0"/>
                          <a:cs typeface="Times New Roman" panose="02020603050405020304" pitchFamily="18" charset="0"/>
                        </a:rPr>
                        <a:t>-Change in Net working capital</a:t>
                      </a:r>
                    </a:p>
                    <a:p>
                      <a:r>
                        <a:rPr lang="en-US" sz="2400" u="none" dirty="0">
                          <a:solidFill>
                            <a:schemeClr val="tx1"/>
                          </a:solidFill>
                          <a:latin typeface="Times New Roman" panose="02020603050405020304" pitchFamily="18" charset="0"/>
                          <a:cs typeface="Times New Roman" panose="02020603050405020304" pitchFamily="18" charset="0"/>
                        </a:rPr>
                        <a:t>(New debt-Old debt)</a:t>
                      </a:r>
                    </a:p>
                    <a:p>
                      <a:r>
                        <a:rPr lang="en-US" sz="2400" u="sng" dirty="0">
                          <a:solidFill>
                            <a:schemeClr val="tx1"/>
                          </a:solidFill>
                          <a:latin typeface="Times New Roman" panose="02020603050405020304" pitchFamily="18" charset="0"/>
                          <a:cs typeface="Times New Roman" panose="02020603050405020304" pitchFamily="18" charset="0"/>
                        </a:rPr>
                        <a:t>FCFE</a:t>
                      </a:r>
                    </a:p>
                    <a:p>
                      <a:endParaRPr lang="en-US" sz="24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6678724"/>
                  </a:ext>
                </a:extLst>
              </a:tr>
            </a:tbl>
          </a:graphicData>
        </a:graphic>
      </p:graphicFrame>
    </p:spTree>
    <p:extLst>
      <p:ext uri="{BB962C8B-B14F-4D97-AF65-F5344CB8AC3E}">
        <p14:creationId xmlns:p14="http://schemas.microsoft.com/office/powerpoint/2010/main" val="31524300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AB72CC78-BB7E-4FAA-81A6-CC6D0EFC602C}"/>
              </a:ext>
            </a:extLst>
          </p:cNvPr>
          <p:cNvGraphicFramePr>
            <a:graphicFrameLocks noGrp="1"/>
          </p:cNvGraphicFramePr>
          <p:nvPr>
            <p:ph idx="1"/>
            <p:extLst>
              <p:ext uri="{D42A27DB-BD31-4B8C-83A1-F6EECF244321}">
                <p14:modId xmlns:p14="http://schemas.microsoft.com/office/powerpoint/2010/main" val="4100214024"/>
              </p:ext>
            </p:extLst>
          </p:nvPr>
        </p:nvGraphicFramePr>
        <p:xfrm>
          <a:off x="966953" y="1899138"/>
          <a:ext cx="10737729" cy="3924278"/>
        </p:xfrm>
        <a:graphic>
          <a:graphicData uri="http://schemas.openxmlformats.org/drawingml/2006/table">
            <a:tbl>
              <a:tblPr/>
              <a:tblGrid>
                <a:gridCol w="3020135">
                  <a:extLst>
                    <a:ext uri="{9D8B030D-6E8A-4147-A177-3AD203B41FA5}">
                      <a16:colId xmlns:a16="http://schemas.microsoft.com/office/drawing/2014/main" val="3089452975"/>
                    </a:ext>
                  </a:extLst>
                </a:gridCol>
                <a:gridCol w="2732200">
                  <a:extLst>
                    <a:ext uri="{9D8B030D-6E8A-4147-A177-3AD203B41FA5}">
                      <a16:colId xmlns:a16="http://schemas.microsoft.com/office/drawing/2014/main" val="2316364535"/>
                    </a:ext>
                  </a:extLst>
                </a:gridCol>
                <a:gridCol w="1661798">
                  <a:extLst>
                    <a:ext uri="{9D8B030D-6E8A-4147-A177-3AD203B41FA5}">
                      <a16:colId xmlns:a16="http://schemas.microsoft.com/office/drawing/2014/main" val="3819083810"/>
                    </a:ext>
                  </a:extLst>
                </a:gridCol>
                <a:gridCol w="1661798">
                  <a:extLst>
                    <a:ext uri="{9D8B030D-6E8A-4147-A177-3AD203B41FA5}">
                      <a16:colId xmlns:a16="http://schemas.microsoft.com/office/drawing/2014/main" val="339654569"/>
                    </a:ext>
                  </a:extLst>
                </a:gridCol>
                <a:gridCol w="1661798">
                  <a:extLst>
                    <a:ext uri="{9D8B030D-6E8A-4147-A177-3AD203B41FA5}">
                      <a16:colId xmlns:a16="http://schemas.microsoft.com/office/drawing/2014/main" val="122392368"/>
                    </a:ext>
                  </a:extLst>
                </a:gridCol>
              </a:tblGrid>
              <a:tr h="285897">
                <a:tc>
                  <a:txBody>
                    <a:bodyPr/>
                    <a:lstStyle/>
                    <a:p>
                      <a:pPr algn="l"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 </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Base year</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1</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2</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3</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5968099"/>
                  </a:ext>
                </a:extLst>
              </a:tr>
              <a:tr h="285897">
                <a:tc>
                  <a:txBody>
                    <a:bodyPr/>
                    <a:lstStyle/>
                    <a:p>
                      <a:pPr algn="l"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Sales</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5000</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5500</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6050</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6655</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61045833"/>
                  </a:ext>
                </a:extLst>
              </a:tr>
              <a:tr h="285897">
                <a:tc>
                  <a:txBody>
                    <a:bodyPr/>
                    <a:lstStyle/>
                    <a:p>
                      <a:pPr algn="l"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Less COGS</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2000</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2200</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2420</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2662</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69895590"/>
                  </a:ext>
                </a:extLst>
              </a:tr>
              <a:tr h="285897">
                <a:tc>
                  <a:txBody>
                    <a:bodyPr/>
                    <a:lstStyle/>
                    <a:p>
                      <a:pPr algn="l"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Less Depreciation</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500</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550</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605</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665.5</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51682922"/>
                  </a:ext>
                </a:extLst>
              </a:tr>
              <a:tr h="285897">
                <a:tc>
                  <a:txBody>
                    <a:bodyPr/>
                    <a:lstStyle/>
                    <a:p>
                      <a:pPr algn="l"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EBIT</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2500</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2750</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3025</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3327.5</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955715"/>
                  </a:ext>
                </a:extLst>
              </a:tr>
              <a:tr h="505394">
                <a:tc>
                  <a:txBody>
                    <a:bodyPr/>
                    <a:lstStyle/>
                    <a:p>
                      <a:pPr algn="l"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Less Tax paid@ 30%</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750</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825</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907.5</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998.25</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78675939"/>
                  </a:ext>
                </a:extLst>
              </a:tr>
              <a:tr h="285897">
                <a:tc>
                  <a:txBody>
                    <a:bodyPr/>
                    <a:lstStyle/>
                    <a:p>
                      <a:pPr algn="l"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NOPAT</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1750</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1925</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2117.5</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2329.25</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18793139"/>
                  </a:ext>
                </a:extLst>
              </a:tr>
              <a:tr h="285897">
                <a:tc>
                  <a:txBody>
                    <a:bodyPr/>
                    <a:lstStyle/>
                    <a:p>
                      <a:pPr algn="l"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Add depreciation</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500</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550</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605</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665.5</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51919850"/>
                  </a:ext>
                </a:extLst>
              </a:tr>
              <a:tr h="285897">
                <a:tc>
                  <a:txBody>
                    <a:bodyPr/>
                    <a:lstStyle/>
                    <a:p>
                      <a:pPr algn="l"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Less Capex</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 </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550</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605</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665.5</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33838300"/>
                  </a:ext>
                </a:extLst>
              </a:tr>
              <a:tr h="285897">
                <a:tc>
                  <a:txBody>
                    <a:bodyPr/>
                    <a:lstStyle/>
                    <a:p>
                      <a:pPr algn="l"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NWC</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250</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275</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302.5</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332.75</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94614721"/>
                  </a:ext>
                </a:extLst>
              </a:tr>
              <a:tr h="505394">
                <a:tc>
                  <a:txBody>
                    <a:bodyPr/>
                    <a:lstStyle/>
                    <a:p>
                      <a:pPr algn="l"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Less Change in NWC</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 </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25</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27.5</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30.25</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1922397"/>
                  </a:ext>
                </a:extLst>
              </a:tr>
              <a:tr h="285897">
                <a:tc>
                  <a:txBody>
                    <a:bodyPr/>
                    <a:lstStyle/>
                    <a:p>
                      <a:pPr algn="l"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FCFF (free cashflow to firm)</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 </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1950</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2145</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2359.5</a:t>
                      </a:r>
                      <a:endParaRPr lang="en-US" sz="3200" b="0" i="0" u="none" strike="noStrike" dirty="0">
                        <a:effectLst/>
                        <a:latin typeface="Times New Roman" panose="02020603050405020304" pitchFamily="18" charset="0"/>
                        <a:cs typeface="Times New Roman" panose="02020603050405020304" pitchFamily="18" charset="0"/>
                      </a:endParaRPr>
                    </a:p>
                  </a:txBody>
                  <a:tcPr marL="17029" marR="17029" marT="1702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8424541"/>
                  </a:ext>
                </a:extLst>
              </a:tr>
            </a:tbl>
          </a:graphicData>
        </a:graphic>
      </p:graphicFrame>
      <p:sp>
        <p:nvSpPr>
          <p:cNvPr id="3" name="TextBox 2">
            <a:extLst>
              <a:ext uri="{FF2B5EF4-FFF2-40B4-BE49-F238E27FC236}">
                <a16:creationId xmlns:a16="http://schemas.microsoft.com/office/drawing/2014/main" id="{CDA3FC5F-387D-4D5F-A0A4-98C5D035B86E}"/>
              </a:ext>
            </a:extLst>
          </p:cNvPr>
          <p:cNvSpPr txBox="1"/>
          <p:nvPr/>
        </p:nvSpPr>
        <p:spPr>
          <a:xfrm>
            <a:off x="966952" y="562708"/>
            <a:ext cx="6235706" cy="646331"/>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Free cashflow to firm</a:t>
            </a:r>
          </a:p>
        </p:txBody>
      </p:sp>
    </p:spTree>
    <p:extLst>
      <p:ext uri="{BB962C8B-B14F-4D97-AF65-F5344CB8AC3E}">
        <p14:creationId xmlns:p14="http://schemas.microsoft.com/office/powerpoint/2010/main" val="15009387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6E665-48D3-48F6-8D3E-23B63F3CD5E2}"/>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Cost of capital </a:t>
            </a:r>
          </a:p>
        </p:txBody>
      </p:sp>
      <p:sp>
        <p:nvSpPr>
          <p:cNvPr id="3" name="Content Placeholder 2">
            <a:extLst>
              <a:ext uri="{FF2B5EF4-FFF2-40B4-BE49-F238E27FC236}">
                <a16:creationId xmlns:a16="http://schemas.microsoft.com/office/drawing/2014/main" id="{3ABFD3E8-5FBD-43A7-B899-B4781BDF464C}"/>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Cost of equity= Risk-free rate +Equity risk premium*equity beta</a:t>
            </a:r>
          </a:p>
          <a:p>
            <a:pPr lvl="1"/>
            <a:r>
              <a:rPr lang="en-US" dirty="0">
                <a:latin typeface="Times New Roman" panose="02020603050405020304" pitchFamily="18" charset="0"/>
                <a:cs typeface="Times New Roman" panose="02020603050405020304" pitchFamily="18" charset="0"/>
              </a:rPr>
              <a:t>=6% +4.77%*1.2=11.72%</a:t>
            </a:r>
          </a:p>
          <a:p>
            <a:r>
              <a:rPr lang="en-US" sz="2400" dirty="0">
                <a:latin typeface="Times New Roman" panose="02020603050405020304" pitchFamily="18" charset="0"/>
                <a:cs typeface="Times New Roman" panose="02020603050405020304" pitchFamily="18" charset="0"/>
              </a:rPr>
              <a:t>Cost of debt=Interest rate*(1-tax rate)=10%*(1-30%)=7%</a:t>
            </a:r>
          </a:p>
          <a:p>
            <a:r>
              <a:rPr lang="en-US" sz="2400" dirty="0">
                <a:latin typeface="Times New Roman" panose="02020603050405020304" pitchFamily="18" charset="0"/>
                <a:cs typeface="Times New Roman" panose="02020603050405020304" pitchFamily="18" charset="0"/>
              </a:rPr>
              <a:t>Cost of capital=0.50*11.72% +7%*0.50=9.36%</a:t>
            </a:r>
          </a:p>
        </p:txBody>
      </p:sp>
    </p:spTree>
    <p:extLst>
      <p:ext uri="{BB962C8B-B14F-4D97-AF65-F5344CB8AC3E}">
        <p14:creationId xmlns:p14="http://schemas.microsoft.com/office/powerpoint/2010/main" val="30089118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20B71-BAB7-4395-8DF8-48748E76E95F}"/>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Firm valuation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3D80DC07-1038-4F0E-A077-7813142231F2}"/>
                  </a:ext>
                </a:extLst>
              </p:cNvPr>
              <p:cNvSpPr>
                <a:spLocks noGrp="1"/>
              </p:cNvSpPr>
              <p:nvPr>
                <p:ph idx="1"/>
              </p:nvPr>
            </p:nvSpPr>
            <p:spPr>
              <a:xfrm>
                <a:off x="112543" y="1825625"/>
                <a:ext cx="11802792" cy="4351338"/>
              </a:xfrm>
            </p:spPr>
            <p:txBody>
              <a:bodyPr>
                <a:noAutofit/>
              </a:bodyPr>
              <a:lstStyle/>
              <a:p>
                <a:r>
                  <a:rPr lang="en-US" sz="2400" dirty="0">
                    <a:latin typeface="Times New Roman" panose="02020603050405020304" pitchFamily="18" charset="0"/>
                    <a:cs typeface="Times New Roman" panose="02020603050405020304" pitchFamily="18" charset="0"/>
                  </a:rPr>
                  <a:t>Value of firm for stable growth period </a:t>
                </a:r>
              </a:p>
              <a:p>
                <a:pPr lvl="1"/>
                <a:r>
                  <a:rPr lang="en-US" dirty="0">
                    <a:latin typeface="Times New Roman" panose="02020603050405020304" pitchFamily="18" charset="0"/>
                    <a:cs typeface="Times New Roman" panose="02020603050405020304" pitchFamily="18" charset="0"/>
                  </a:rPr>
                  <a:t>(Terminal value)=</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𝐹𝐶𝐹𝐹</m:t>
                        </m:r>
                        <m:r>
                          <a:rPr lang="en-US" b="0" i="1" smtClean="0">
                            <a:latin typeface="Cambria Math" panose="02040503050406030204" pitchFamily="18" charset="0"/>
                          </a:rPr>
                          <m:t>∗(1+</m:t>
                        </m:r>
                        <m:r>
                          <a:rPr lang="en-US" b="0" i="1" smtClean="0">
                            <a:latin typeface="Cambria Math" panose="02040503050406030204" pitchFamily="18" charset="0"/>
                          </a:rPr>
                          <m:t>𝑔𝑟𝑜𝑤𝑡h</m:t>
                        </m:r>
                        <m:r>
                          <a:rPr lang="en-US" b="0" i="1" smtClean="0">
                            <a:latin typeface="Cambria Math" panose="02040503050406030204" pitchFamily="18" charset="0"/>
                          </a:rPr>
                          <m:t> </m:t>
                        </m:r>
                        <m:r>
                          <a:rPr lang="en-US" b="0" i="1" smtClean="0">
                            <a:latin typeface="Cambria Math" panose="02040503050406030204" pitchFamily="18" charset="0"/>
                          </a:rPr>
                          <m:t>𝑟𝑎𝑡𝑒</m:t>
                        </m:r>
                        <m:r>
                          <a:rPr lang="en-US" b="0" i="1" smtClean="0">
                            <a:latin typeface="Cambria Math" panose="02040503050406030204" pitchFamily="18" charset="0"/>
                          </a:rPr>
                          <m:t>)</m:t>
                        </m:r>
                      </m:num>
                      <m:den>
                        <m:r>
                          <a:rPr lang="en-US" b="0" i="1" smtClean="0">
                            <a:latin typeface="Cambria Math" panose="02040503050406030204" pitchFamily="18" charset="0"/>
                          </a:rPr>
                          <m:t>(</m:t>
                        </m:r>
                        <m:r>
                          <a:rPr lang="en-US" b="0" i="1" smtClean="0">
                            <a:latin typeface="Cambria Math" panose="02040503050406030204" pitchFamily="18" charset="0"/>
                          </a:rPr>
                          <m:t>𝑊𝐴𝐶𝐶</m:t>
                        </m:r>
                        <m:r>
                          <a:rPr lang="en-US" b="0" i="1" smtClean="0">
                            <a:latin typeface="Cambria Math" panose="02040503050406030204" pitchFamily="18" charset="0"/>
                          </a:rPr>
                          <m:t>−</m:t>
                        </m:r>
                        <m:r>
                          <a:rPr lang="en-US" b="0" i="1" smtClean="0">
                            <a:latin typeface="Cambria Math" panose="02040503050406030204" pitchFamily="18" charset="0"/>
                          </a:rPr>
                          <m:t>𝐺𝑟𝑜𝑤𝑡h</m:t>
                        </m:r>
                        <m:r>
                          <a:rPr lang="en-US" b="0" i="1" smtClean="0">
                            <a:latin typeface="Cambria Math" panose="02040503050406030204" pitchFamily="18" charset="0"/>
                          </a:rPr>
                          <m:t> </m:t>
                        </m:r>
                        <m:r>
                          <a:rPr lang="en-US" b="0" i="1" smtClean="0">
                            <a:latin typeface="Cambria Math" panose="02040503050406030204" pitchFamily="18" charset="0"/>
                          </a:rPr>
                          <m:t>𝑟𝑎𝑡𝑒</m:t>
                        </m:r>
                        <m:r>
                          <a:rPr lang="en-US" b="0" i="1" smtClean="0">
                            <a:latin typeface="Cambria Math" panose="02040503050406030204" pitchFamily="18" charset="0"/>
                          </a:rPr>
                          <m:t>)</m:t>
                        </m:r>
                      </m:den>
                    </m:f>
                  </m:oMath>
                </a14:m>
                <a:r>
                  <a:rPr lang="en-US" dirty="0">
                    <a:latin typeface="Times New Roman" panose="02020603050405020304" pitchFamily="18" charset="0"/>
                    <a:cs typeface="Times New Roman" panose="02020603050405020304" pitchFamily="18" charset="0"/>
                  </a:rPr>
                  <a:t> </a:t>
                </a:r>
              </a:p>
              <a:p>
                <a:r>
                  <a:rPr lang="en-US" sz="2400" dirty="0">
                    <a:latin typeface="Times New Roman" panose="02020603050405020304" pitchFamily="18" charset="0"/>
                    <a:cs typeface="Times New Roman" panose="02020603050405020304" pitchFamily="18" charset="0"/>
                  </a:rPr>
                  <a:t>Value of firm=</a:t>
                </a:r>
                <a14:m>
                  <m:oMath xmlns:m="http://schemas.openxmlformats.org/officeDocument/2006/math">
                    <m:f>
                      <m:fPr>
                        <m:ctrlPr>
                          <a:rPr lang="en-US" sz="2400" i="1" smtClean="0">
                            <a:latin typeface="Cambria Math" panose="02040503050406030204" pitchFamily="18" charset="0"/>
                          </a:rPr>
                        </m:ctrlPr>
                      </m:fPr>
                      <m:num>
                        <m:r>
                          <m:rPr>
                            <m:nor/>
                          </m:rPr>
                          <a:rPr lang="en-US" sz="2400">
                            <a:latin typeface="Times New Roman" panose="02020603050405020304" pitchFamily="18" charset="0"/>
                            <a:cs typeface="Times New Roman" panose="02020603050405020304" pitchFamily="18" charset="0"/>
                          </a:rPr>
                          <m:t>1950</m:t>
                        </m:r>
                      </m:num>
                      <m:den>
                        <m:r>
                          <a:rPr lang="en-US" sz="2400" b="0" i="1" smtClean="0">
                            <a:latin typeface="Cambria Math" panose="02040503050406030204" pitchFamily="18" charset="0"/>
                          </a:rPr>
                          <m:t>(1+9.36%)^1</m:t>
                        </m:r>
                      </m:den>
                    </m:f>
                    <m:r>
                      <a:rPr lang="en-US" sz="2400" b="0" i="1" smtClean="0">
                        <a:latin typeface="Cambria Math" panose="02040503050406030204" pitchFamily="18" charset="0"/>
                      </a:rPr>
                      <m:t>+</m:t>
                    </m:r>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smtClean="0">
                            <a:latin typeface="Cambria Math" panose="02040503050406030204" pitchFamily="18" charset="0"/>
                          </a:rPr>
                        </m:ctrlPr>
                      </m:fPr>
                      <m:num>
                        <m:r>
                          <m:rPr>
                            <m:nor/>
                          </m:rPr>
                          <a:rPr lang="en-US" sz="2400">
                            <a:latin typeface="Times New Roman" panose="02020603050405020304" pitchFamily="18" charset="0"/>
                            <a:cs typeface="Times New Roman" panose="02020603050405020304" pitchFamily="18" charset="0"/>
                          </a:rPr>
                          <m:t>2145</m:t>
                        </m:r>
                      </m:num>
                      <m:den>
                        <m:r>
                          <a:rPr lang="en-US" sz="2400" b="0" i="1" smtClean="0">
                            <a:latin typeface="Cambria Math" panose="02040503050406030204" pitchFamily="18" charset="0"/>
                          </a:rPr>
                          <m:t>(1+9.36%)^2</m:t>
                        </m:r>
                      </m:den>
                    </m:f>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smtClean="0">
                            <a:latin typeface="Cambria Math" panose="02040503050406030204" pitchFamily="18" charset="0"/>
                          </a:rPr>
                        </m:ctrlPr>
                      </m:fPr>
                      <m:num>
                        <m:r>
                          <m:rPr>
                            <m:nor/>
                          </m:rPr>
                          <a:rPr lang="en-US" sz="2400">
                            <a:latin typeface="Times New Roman" panose="02020603050405020304" pitchFamily="18" charset="0"/>
                            <a:cs typeface="Times New Roman" panose="02020603050405020304" pitchFamily="18" charset="0"/>
                          </a:rPr>
                          <m:t>2359.5</m:t>
                        </m:r>
                      </m:num>
                      <m:den>
                        <m:r>
                          <a:rPr lang="en-US" sz="2400" b="0" i="1" smtClean="0">
                            <a:latin typeface="Cambria Math" panose="02040503050406030204" pitchFamily="18" charset="0"/>
                          </a:rPr>
                          <m:t>(1+9.36%)^3</m:t>
                        </m:r>
                      </m:den>
                    </m:f>
                    <m:r>
                      <a:rPr lang="en-US" sz="2400" b="0" i="1" smtClean="0">
                        <a:latin typeface="Cambria Math" panose="02040503050406030204" pitchFamily="18" charset="0"/>
                      </a:rPr>
                      <m:t>+</m:t>
                    </m:r>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smtClean="0">
                            <a:latin typeface="Cambria Math" panose="02040503050406030204" pitchFamily="18" charset="0"/>
                          </a:rPr>
                        </m:ctrlPr>
                      </m:fPr>
                      <m:num>
                        <m:r>
                          <m:rPr>
                            <m:nor/>
                          </m:rPr>
                          <a:rPr lang="en-US" sz="2400">
                            <a:latin typeface="Times New Roman" panose="02020603050405020304" pitchFamily="18" charset="0"/>
                            <a:cs typeface="Times New Roman" panose="02020603050405020304" pitchFamily="18" charset="0"/>
                          </a:rPr>
                          <m:t>2359.5</m:t>
                        </m:r>
                        <m:r>
                          <m:rPr>
                            <m:nor/>
                          </m:rPr>
                          <a:rPr lang="en-US" sz="2400" b="0" i="0" dirty="0" smtClean="0">
                            <a:latin typeface="Times New Roman" panose="02020603050405020304" pitchFamily="18" charset="0"/>
                            <a:cs typeface="Times New Roman" panose="02020603050405020304" pitchFamily="18" charset="0"/>
                          </a:rPr>
                          <m:t>∗(1+5%)</m:t>
                        </m:r>
                        <m:r>
                          <m:rPr>
                            <m:nor/>
                          </m:rPr>
                          <a:rPr lang="en-US" sz="2400" dirty="0">
                            <a:solidFill>
                              <a:srgbClr val="000000"/>
                            </a:solidFill>
                            <a:latin typeface="Times New Roman" panose="02020603050405020304" pitchFamily="18" charset="0"/>
                            <a:cs typeface="Times New Roman" panose="02020603050405020304" pitchFamily="18" charset="0"/>
                          </a:rPr>
                          <m:t> </m:t>
                        </m:r>
                      </m:num>
                      <m:den>
                        <m:r>
                          <a:rPr lang="en-US" sz="2400" b="0" i="1" dirty="0" smtClean="0">
                            <a:solidFill>
                              <a:srgbClr val="000000"/>
                            </a:solidFill>
                            <a:latin typeface="Cambria Math" panose="02040503050406030204" pitchFamily="18" charset="0"/>
                          </a:rPr>
                          <m:t>(</m:t>
                        </m:r>
                        <m:r>
                          <a:rPr lang="en-US" sz="2400" b="0" i="1" smtClean="0">
                            <a:latin typeface="Cambria Math" panose="02040503050406030204" pitchFamily="18" charset="0"/>
                          </a:rPr>
                          <m:t>9.36%</m:t>
                        </m:r>
                        <m:r>
                          <a:rPr lang="en-US" sz="2400" b="0" i="1" dirty="0" smtClean="0">
                            <a:solidFill>
                              <a:srgbClr val="000000"/>
                            </a:solidFill>
                            <a:latin typeface="Cambria Math" panose="02040503050406030204" pitchFamily="18" charset="0"/>
                          </a:rPr>
                          <m:t>−5%)</m:t>
                        </m:r>
                      </m:den>
                    </m:f>
                    <m:r>
                      <a:rPr lang="en-US" sz="2400" b="0" i="1" smtClean="0">
                        <a:latin typeface="Cambria Math" panose="02040503050406030204" pitchFamily="18" charset="0"/>
                      </a:rPr>
                      <m:t>𝑋</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(1+9.36%)^3</m:t>
                        </m:r>
                      </m:den>
                    </m:f>
                  </m:oMath>
                </a14:m>
                <a:endParaRPr lang="en-US" sz="2400"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 Rs 62203.49  </a:t>
                </a:r>
              </a:p>
              <a:p>
                <a:r>
                  <a:rPr lang="en-US" sz="2400" dirty="0">
                    <a:latin typeface="Times New Roman" panose="02020603050405020304" pitchFamily="18" charset="0"/>
                    <a:cs typeface="Times New Roman" panose="02020603050405020304" pitchFamily="18" charset="0"/>
                  </a:rPr>
                  <a:t>Equity  value= 62203.49*0.5=Rs 31101.75 </a:t>
                </a:r>
              </a:p>
              <a:p>
                <a:r>
                  <a:rPr lang="en-US" sz="2400" dirty="0">
                    <a:latin typeface="Times New Roman" panose="02020603050405020304" pitchFamily="18" charset="0"/>
                    <a:cs typeface="Times New Roman" panose="02020603050405020304" pitchFamily="18" charset="0"/>
                  </a:rPr>
                  <a:t>Debt value=Rs. 31101.75 </a:t>
                </a:r>
              </a:p>
              <a:p>
                <a:r>
                  <a:rPr lang="en-US" sz="2400" dirty="0">
                    <a:latin typeface="Times New Roman" panose="02020603050405020304" pitchFamily="18" charset="0"/>
                    <a:cs typeface="Times New Roman" panose="02020603050405020304" pitchFamily="18" charset="0"/>
                  </a:rPr>
                  <a:t>Value of firm=Present value of cashflows for high-growth period + Present value of cashflows for stable-growth period</a:t>
                </a:r>
              </a:p>
            </p:txBody>
          </p:sp>
        </mc:Choice>
        <mc:Fallback>
          <p:sp>
            <p:nvSpPr>
              <p:cNvPr id="3" name="Content Placeholder 2">
                <a:extLst>
                  <a:ext uri="{FF2B5EF4-FFF2-40B4-BE49-F238E27FC236}">
                    <a16:creationId xmlns:a16="http://schemas.microsoft.com/office/drawing/2014/main" id="{3D80DC07-1038-4F0E-A077-7813142231F2}"/>
                  </a:ext>
                </a:extLst>
              </p:cNvPr>
              <p:cNvSpPr>
                <a:spLocks noGrp="1" noRot="1" noChangeAspect="1" noMove="1" noResize="1" noEditPoints="1" noAdjustHandles="1" noChangeArrowheads="1" noChangeShapeType="1" noTextEdit="1"/>
              </p:cNvSpPr>
              <p:nvPr>
                <p:ph idx="1"/>
              </p:nvPr>
            </p:nvSpPr>
            <p:spPr>
              <a:xfrm>
                <a:off x="112543" y="1825625"/>
                <a:ext cx="11802792" cy="4351338"/>
              </a:xfrm>
              <a:blipFill>
                <a:blip r:embed="rId2"/>
                <a:stretch>
                  <a:fillRect l="-774" t="-1961"/>
                </a:stretch>
              </a:blipFill>
            </p:spPr>
            <p:txBody>
              <a:bodyPr/>
              <a:lstStyle/>
              <a:p>
                <a:r>
                  <a:rPr lang="en-US">
                    <a:noFill/>
                  </a:rPr>
                  <a:t> </a:t>
                </a:r>
              </a:p>
            </p:txBody>
          </p:sp>
        </mc:Fallback>
      </mc:AlternateContent>
      <p:sp>
        <p:nvSpPr>
          <p:cNvPr id="4" name="Left Brace 3">
            <a:extLst>
              <a:ext uri="{FF2B5EF4-FFF2-40B4-BE49-F238E27FC236}">
                <a16:creationId xmlns:a16="http://schemas.microsoft.com/office/drawing/2014/main" id="{F5B009E2-8645-42D9-9151-42A6D508BA41}"/>
              </a:ext>
            </a:extLst>
          </p:cNvPr>
          <p:cNvSpPr/>
          <p:nvPr/>
        </p:nvSpPr>
        <p:spPr>
          <a:xfrm rot="16375052">
            <a:off x="3600054" y="1897791"/>
            <a:ext cx="1942848" cy="459516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Left Brace 4">
            <a:extLst>
              <a:ext uri="{FF2B5EF4-FFF2-40B4-BE49-F238E27FC236}">
                <a16:creationId xmlns:a16="http://schemas.microsoft.com/office/drawing/2014/main" id="{9F680B97-1F4C-47B9-AA97-774B3C72CFA5}"/>
              </a:ext>
            </a:extLst>
          </p:cNvPr>
          <p:cNvSpPr/>
          <p:nvPr/>
        </p:nvSpPr>
        <p:spPr>
          <a:xfrm rot="16375052">
            <a:off x="7973285" y="2345134"/>
            <a:ext cx="1942848" cy="365249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4599193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A4093-39B7-4BE5-8CF6-A862FB482F76}"/>
              </a:ext>
            </a:extLst>
          </p:cNvPr>
          <p:cNvSpPr>
            <a:spLocks noGrp="1"/>
          </p:cNvSpPr>
          <p:nvPr>
            <p:ph type="title"/>
          </p:nvPr>
        </p:nvSpPr>
        <p:spPr>
          <a:xfrm>
            <a:off x="308112" y="139838"/>
            <a:ext cx="11297733" cy="1325563"/>
          </a:xfrm>
        </p:spPr>
        <p:txBody>
          <a:bodyPr>
            <a:noAutofit/>
          </a:bodyPr>
          <a:lstStyle/>
          <a:p>
            <a:pPr algn="just"/>
            <a:r>
              <a:rPr lang="en-US" sz="3600" dirty="0">
                <a:latin typeface="Times New Roman" panose="02020603050405020304" pitchFamily="18" charset="0"/>
                <a:cs typeface="Times New Roman" panose="02020603050405020304" pitchFamily="18" charset="0"/>
              </a:rPr>
              <a:t>You are willing buy the following firms. In order to discount the target’s cashflows, which discount rate would you use?</a:t>
            </a:r>
          </a:p>
        </p:txBody>
      </p:sp>
      <p:graphicFrame>
        <p:nvGraphicFramePr>
          <p:cNvPr id="4" name="Content Placeholder 3">
            <a:extLst>
              <a:ext uri="{FF2B5EF4-FFF2-40B4-BE49-F238E27FC236}">
                <a16:creationId xmlns:a16="http://schemas.microsoft.com/office/drawing/2014/main" id="{C4D8D088-E28A-4A78-BCD7-2D005AAE95E9}"/>
              </a:ext>
            </a:extLst>
          </p:cNvPr>
          <p:cNvGraphicFramePr>
            <a:graphicFrameLocks noGrp="1"/>
          </p:cNvGraphicFramePr>
          <p:nvPr>
            <p:ph idx="1"/>
          </p:nvPr>
        </p:nvGraphicFramePr>
        <p:xfrm>
          <a:off x="702363" y="1518782"/>
          <a:ext cx="9183757" cy="4114800"/>
        </p:xfrm>
        <a:graphic>
          <a:graphicData uri="http://schemas.openxmlformats.org/drawingml/2006/table">
            <a:tbl>
              <a:tblPr>
                <a:tableStyleId>{5940675A-B579-460E-94D1-54222C63F5DA}</a:tableStyleId>
              </a:tblPr>
              <a:tblGrid>
                <a:gridCol w="2592008">
                  <a:extLst>
                    <a:ext uri="{9D8B030D-6E8A-4147-A177-3AD203B41FA5}">
                      <a16:colId xmlns:a16="http://schemas.microsoft.com/office/drawing/2014/main" val="3054210722"/>
                    </a:ext>
                  </a:extLst>
                </a:gridCol>
                <a:gridCol w="2301524">
                  <a:extLst>
                    <a:ext uri="{9D8B030D-6E8A-4147-A177-3AD203B41FA5}">
                      <a16:colId xmlns:a16="http://schemas.microsoft.com/office/drawing/2014/main" val="669826710"/>
                    </a:ext>
                  </a:extLst>
                </a:gridCol>
                <a:gridCol w="1430075">
                  <a:extLst>
                    <a:ext uri="{9D8B030D-6E8A-4147-A177-3AD203B41FA5}">
                      <a16:colId xmlns:a16="http://schemas.microsoft.com/office/drawing/2014/main" val="4294201606"/>
                    </a:ext>
                  </a:extLst>
                </a:gridCol>
                <a:gridCol w="1430075">
                  <a:extLst>
                    <a:ext uri="{9D8B030D-6E8A-4147-A177-3AD203B41FA5}">
                      <a16:colId xmlns:a16="http://schemas.microsoft.com/office/drawing/2014/main" val="3787649907"/>
                    </a:ext>
                  </a:extLst>
                </a:gridCol>
                <a:gridCol w="1430075">
                  <a:extLst>
                    <a:ext uri="{9D8B030D-6E8A-4147-A177-3AD203B41FA5}">
                      <a16:colId xmlns:a16="http://schemas.microsoft.com/office/drawing/2014/main" val="1080619789"/>
                    </a:ext>
                  </a:extLst>
                </a:gridCol>
              </a:tblGrid>
              <a:tr h="257009">
                <a:tc>
                  <a:txBody>
                    <a:bodyPr/>
                    <a:lstStyle/>
                    <a:p>
                      <a:pPr algn="l" fontAlgn="b"/>
                      <a:r>
                        <a:rPr lang="en-US" sz="1800" b="1" u="none" strike="noStrike" dirty="0">
                          <a:effectLst/>
                          <a:latin typeface="Times New Roman" panose="02020603050405020304" pitchFamily="18" charset="0"/>
                          <a:cs typeface="Times New Roman" panose="02020603050405020304" pitchFamily="18" charset="0"/>
                        </a:rPr>
                        <a:t>Year</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b="1" u="none" strike="noStrike" dirty="0">
                          <a:effectLst/>
                          <a:latin typeface="Times New Roman" panose="02020603050405020304" pitchFamily="18" charset="0"/>
                          <a:cs typeface="Times New Roman" panose="02020603050405020304" pitchFamily="18" charset="0"/>
                        </a:rPr>
                        <a:t>2016</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b="1" u="none" strike="noStrike" dirty="0">
                          <a:effectLst/>
                          <a:latin typeface="Times New Roman" panose="02020603050405020304" pitchFamily="18" charset="0"/>
                          <a:cs typeface="Times New Roman" panose="02020603050405020304" pitchFamily="18" charset="0"/>
                        </a:rPr>
                        <a:t>2017</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b="1" u="none" strike="noStrike" dirty="0">
                          <a:effectLst/>
                          <a:latin typeface="Times New Roman" panose="02020603050405020304" pitchFamily="18" charset="0"/>
                          <a:cs typeface="Times New Roman" panose="02020603050405020304" pitchFamily="18" charset="0"/>
                        </a:rPr>
                        <a:t>2018</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b="1" u="none" strike="noStrike" dirty="0">
                          <a:effectLst/>
                          <a:latin typeface="Times New Roman" panose="02020603050405020304" pitchFamily="18" charset="0"/>
                          <a:cs typeface="Times New Roman" panose="02020603050405020304" pitchFamily="18" charset="0"/>
                        </a:rPr>
                        <a:t>2019</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3139712604"/>
                  </a:ext>
                </a:extLst>
              </a:tr>
              <a:tr h="200025">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Revenues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1200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1500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1875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2344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2153863099"/>
                  </a:ext>
                </a:extLst>
              </a:tr>
              <a:tr h="200025">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COGS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684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855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1069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1336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1171775466"/>
                  </a:ext>
                </a:extLst>
              </a:tr>
              <a:tr h="200025">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Dep</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42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1602163888"/>
                  </a:ext>
                </a:extLst>
              </a:tr>
              <a:tr h="200025">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EBIT</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474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593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741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926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1962908647"/>
                  </a:ext>
                </a:extLst>
              </a:tr>
              <a:tr h="200025">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Less interest</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501890331"/>
                  </a:ext>
                </a:extLst>
              </a:tr>
              <a:tr h="200025">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EBT</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454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573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721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906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22430983"/>
                  </a:ext>
                </a:extLst>
              </a:tr>
              <a:tr h="200025">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Tax</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182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229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288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362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1659443253"/>
                  </a:ext>
                </a:extLst>
              </a:tr>
              <a:tr h="200025">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PAT</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272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344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432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543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2499772364"/>
                  </a:ext>
                </a:extLst>
              </a:tr>
              <a:tr h="200025">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Dep</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42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1367132890"/>
                  </a:ext>
                </a:extLst>
              </a:tr>
              <a:tr h="200025">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Capital spending</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117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146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1265553945"/>
                  </a:ext>
                </a:extLst>
              </a:tr>
              <a:tr h="200025">
                <a:tc>
                  <a:txBody>
                    <a:bodyPr/>
                    <a:lstStyle/>
                    <a:p>
                      <a:pPr algn="l" fontAlgn="t"/>
                      <a:r>
                        <a:rPr lang="en-US" sz="1800" u="none" strike="noStrike" dirty="0">
                          <a:effectLst/>
                          <a:latin typeface="Times New Roman" panose="02020603050405020304" pitchFamily="18" charset="0"/>
                          <a:cs typeface="Times New Roman" panose="02020603050405020304" pitchFamily="18" charset="0"/>
                        </a:rPr>
                        <a:t>Working Capital</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tc>
                <a:tc>
                  <a:txBody>
                    <a:bodyPr/>
                    <a:lstStyle/>
                    <a:p>
                      <a:pPr algn="ctr" fontAlgn="t"/>
                      <a:r>
                        <a:rPr lang="en-US" sz="1800" u="none" strike="noStrike" dirty="0">
                          <a:effectLst/>
                          <a:latin typeface="Times New Roman" panose="02020603050405020304" pitchFamily="18" charset="0"/>
                          <a:cs typeface="Times New Roman" panose="02020603050405020304" pitchFamily="18" charset="0"/>
                        </a:rPr>
                        <a:t>480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750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938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1591868391"/>
                  </a:ext>
                </a:extLst>
              </a:tr>
              <a:tr h="190500">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Change in NWC</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120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150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188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2033736837"/>
                  </a:ext>
                </a:extLst>
              </a:tr>
              <a:tr h="190500">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(Net debt-old debt)</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1609561483"/>
                  </a:ext>
                </a:extLst>
              </a:tr>
              <a:tr h="190500">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FCFE</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239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182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231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292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2771121243"/>
                  </a:ext>
                </a:extLst>
              </a:tr>
            </a:tbl>
          </a:graphicData>
        </a:graphic>
      </p:graphicFrame>
      <p:graphicFrame>
        <p:nvGraphicFramePr>
          <p:cNvPr id="5" name="Table 4">
            <a:extLst>
              <a:ext uri="{FF2B5EF4-FFF2-40B4-BE49-F238E27FC236}">
                <a16:creationId xmlns:a16="http://schemas.microsoft.com/office/drawing/2014/main" id="{D04F2EA4-47C4-477B-957E-2A69FA024BBD}"/>
              </a:ext>
            </a:extLst>
          </p:cNvPr>
          <p:cNvGraphicFramePr>
            <a:graphicFrameLocks noGrp="1"/>
          </p:cNvGraphicFramePr>
          <p:nvPr/>
        </p:nvGraphicFramePr>
        <p:xfrm>
          <a:off x="5128591" y="5805488"/>
          <a:ext cx="3480904" cy="822960"/>
        </p:xfrm>
        <a:graphic>
          <a:graphicData uri="http://schemas.openxmlformats.org/drawingml/2006/table">
            <a:tbl>
              <a:tblPr>
                <a:tableStyleId>{5940675A-B579-460E-94D1-54222C63F5DA}</a:tableStyleId>
              </a:tblPr>
              <a:tblGrid>
                <a:gridCol w="1545261">
                  <a:extLst>
                    <a:ext uri="{9D8B030D-6E8A-4147-A177-3AD203B41FA5}">
                      <a16:colId xmlns:a16="http://schemas.microsoft.com/office/drawing/2014/main" val="3647908382"/>
                    </a:ext>
                  </a:extLst>
                </a:gridCol>
                <a:gridCol w="894625">
                  <a:extLst>
                    <a:ext uri="{9D8B030D-6E8A-4147-A177-3AD203B41FA5}">
                      <a16:colId xmlns:a16="http://schemas.microsoft.com/office/drawing/2014/main" val="557251661"/>
                    </a:ext>
                  </a:extLst>
                </a:gridCol>
                <a:gridCol w="1041018">
                  <a:extLst>
                    <a:ext uri="{9D8B030D-6E8A-4147-A177-3AD203B41FA5}">
                      <a16:colId xmlns:a16="http://schemas.microsoft.com/office/drawing/2014/main" val="1652779275"/>
                    </a:ext>
                  </a:extLst>
                </a:gridCol>
              </a:tblGrid>
              <a:tr h="190500">
                <a:tc>
                  <a:txBody>
                    <a:bodyPr/>
                    <a:lstStyle/>
                    <a:p>
                      <a:pPr algn="l" fontAlgn="b"/>
                      <a:r>
                        <a:rPr lang="en-US" sz="1800" u="none" strike="noStrike" dirty="0">
                          <a:effectLst/>
                        </a:rPr>
                        <a:t> </a:t>
                      </a:r>
                      <a:endParaRPr lang="en-US" sz="18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1800" u="none" strike="noStrike" dirty="0">
                          <a:effectLst/>
                        </a:rPr>
                        <a:t>Acquirer</a:t>
                      </a:r>
                      <a:endParaRPr lang="en-US" sz="18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1800" u="none" strike="noStrike" dirty="0">
                          <a:effectLst/>
                        </a:rPr>
                        <a:t>Target</a:t>
                      </a:r>
                      <a:endParaRPr lang="en-US" sz="18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927805408"/>
                  </a:ext>
                </a:extLst>
              </a:tr>
              <a:tr h="190500">
                <a:tc>
                  <a:txBody>
                    <a:bodyPr/>
                    <a:lstStyle/>
                    <a:p>
                      <a:pPr algn="l" fontAlgn="b"/>
                      <a:r>
                        <a:rPr lang="en-US" sz="1800" u="none" strike="noStrike" dirty="0">
                          <a:effectLst/>
                        </a:rPr>
                        <a:t>Cost of equity</a:t>
                      </a:r>
                      <a:endParaRPr lang="en-US" sz="18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800" u="none" strike="noStrike" dirty="0">
                          <a:effectLst/>
                        </a:rPr>
                        <a:t>16%</a:t>
                      </a:r>
                      <a:endParaRPr lang="en-US" sz="18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800" u="none" strike="noStrike" dirty="0">
                          <a:effectLst/>
                        </a:rPr>
                        <a:t>14.75%</a:t>
                      </a:r>
                      <a:endParaRPr lang="en-US" sz="18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522432772"/>
                  </a:ext>
                </a:extLst>
              </a:tr>
              <a:tr h="190500">
                <a:tc>
                  <a:txBody>
                    <a:bodyPr/>
                    <a:lstStyle/>
                    <a:p>
                      <a:pPr algn="l" fontAlgn="b"/>
                      <a:r>
                        <a:rPr lang="en-US" sz="1800" u="none" strike="noStrike" dirty="0">
                          <a:effectLst/>
                        </a:rPr>
                        <a:t>Cost of capital</a:t>
                      </a:r>
                      <a:endParaRPr lang="en-US" sz="18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800" u="none" strike="noStrike" dirty="0">
                          <a:effectLst/>
                        </a:rPr>
                        <a:t>14%</a:t>
                      </a:r>
                      <a:endParaRPr lang="en-US" sz="18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800" u="none" strike="noStrike" dirty="0">
                          <a:effectLst/>
                        </a:rPr>
                        <a:t>12%</a:t>
                      </a:r>
                      <a:endParaRPr lang="en-US" sz="18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758971707"/>
                  </a:ext>
                </a:extLst>
              </a:tr>
            </a:tbl>
          </a:graphicData>
        </a:graphic>
      </p:graphicFrame>
    </p:spTree>
    <p:extLst>
      <p:ext uri="{BB962C8B-B14F-4D97-AF65-F5344CB8AC3E}">
        <p14:creationId xmlns:p14="http://schemas.microsoft.com/office/powerpoint/2010/main" val="22398880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552E5-42D6-47DD-88B5-FB6C87C8CE7F}"/>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Same ingredients, different approaches</a:t>
            </a:r>
          </a:p>
        </p:txBody>
      </p:sp>
      <p:graphicFrame>
        <p:nvGraphicFramePr>
          <p:cNvPr id="5" name="Table 4">
            <a:extLst>
              <a:ext uri="{FF2B5EF4-FFF2-40B4-BE49-F238E27FC236}">
                <a16:creationId xmlns:a16="http://schemas.microsoft.com/office/drawing/2014/main" id="{C22327D3-8B0E-4891-AF3A-20DF54C0EF4E}"/>
              </a:ext>
            </a:extLst>
          </p:cNvPr>
          <p:cNvGraphicFramePr>
            <a:graphicFrameLocks noGrp="1"/>
          </p:cNvGraphicFramePr>
          <p:nvPr/>
        </p:nvGraphicFramePr>
        <p:xfrm>
          <a:off x="1130850" y="1938866"/>
          <a:ext cx="10061118" cy="4419600"/>
        </p:xfrm>
        <a:graphic>
          <a:graphicData uri="http://schemas.openxmlformats.org/drawingml/2006/table">
            <a:tbl>
              <a:tblPr firstRow="1" bandRow="1">
                <a:tableStyleId>{5940675A-B579-460E-94D1-54222C63F5DA}</a:tableStyleId>
              </a:tblPr>
              <a:tblGrid>
                <a:gridCol w="2083308">
                  <a:extLst>
                    <a:ext uri="{9D8B030D-6E8A-4147-A177-3AD203B41FA5}">
                      <a16:colId xmlns:a16="http://schemas.microsoft.com/office/drawing/2014/main" val="1560432070"/>
                    </a:ext>
                  </a:extLst>
                </a:gridCol>
                <a:gridCol w="2659270">
                  <a:extLst>
                    <a:ext uri="{9D8B030D-6E8A-4147-A177-3AD203B41FA5}">
                      <a16:colId xmlns:a16="http://schemas.microsoft.com/office/drawing/2014/main" val="2285060600"/>
                    </a:ext>
                  </a:extLst>
                </a:gridCol>
                <a:gridCol w="2659270">
                  <a:extLst>
                    <a:ext uri="{9D8B030D-6E8A-4147-A177-3AD203B41FA5}">
                      <a16:colId xmlns:a16="http://schemas.microsoft.com/office/drawing/2014/main" val="1708508441"/>
                    </a:ext>
                  </a:extLst>
                </a:gridCol>
                <a:gridCol w="2659270">
                  <a:extLst>
                    <a:ext uri="{9D8B030D-6E8A-4147-A177-3AD203B41FA5}">
                      <a16:colId xmlns:a16="http://schemas.microsoft.com/office/drawing/2014/main" val="347601179"/>
                    </a:ext>
                  </a:extLst>
                </a:gridCol>
              </a:tblGrid>
              <a:tr h="370840">
                <a:tc>
                  <a:txBody>
                    <a:bodyPr/>
                    <a:lstStyle/>
                    <a:p>
                      <a:pPr algn="l"/>
                      <a:r>
                        <a:rPr lang="en-US" sz="2000" b="1" dirty="0">
                          <a:latin typeface="Times New Roman" panose="02020603050405020304" pitchFamily="18" charset="0"/>
                          <a:cs typeface="Times New Roman" panose="02020603050405020304" pitchFamily="18" charset="0"/>
                        </a:rPr>
                        <a:t>Inputs</a:t>
                      </a:r>
                    </a:p>
                  </a:txBody>
                  <a:tcPr/>
                </a:tc>
                <a:tc>
                  <a:txBody>
                    <a:bodyPr/>
                    <a:lstStyle/>
                    <a:p>
                      <a:pPr algn="ctr"/>
                      <a:r>
                        <a:rPr lang="en-US" sz="2000" b="1" dirty="0">
                          <a:latin typeface="Times New Roman" panose="02020603050405020304" pitchFamily="18" charset="0"/>
                          <a:cs typeface="Times New Roman" panose="02020603050405020304" pitchFamily="18" charset="0"/>
                        </a:rPr>
                        <a:t>Dividend Discount Model</a:t>
                      </a:r>
                    </a:p>
                  </a:txBody>
                  <a:tcPr/>
                </a:tc>
                <a:tc>
                  <a:txBody>
                    <a:bodyPr/>
                    <a:lstStyle/>
                    <a:p>
                      <a:pPr algn="ctr"/>
                      <a:r>
                        <a:rPr lang="en-US" sz="2000" b="1" dirty="0">
                          <a:latin typeface="Times New Roman" panose="02020603050405020304" pitchFamily="18" charset="0"/>
                          <a:cs typeface="Times New Roman" panose="02020603050405020304" pitchFamily="18" charset="0"/>
                        </a:rPr>
                        <a:t>FCFE (Potential dividend) discount model</a:t>
                      </a:r>
                    </a:p>
                  </a:txBody>
                  <a:tcPr/>
                </a:tc>
                <a:tc>
                  <a:txBody>
                    <a:bodyPr/>
                    <a:lstStyle/>
                    <a:p>
                      <a:pPr algn="ctr"/>
                      <a:r>
                        <a:rPr lang="en-US" sz="2000" b="1" dirty="0">
                          <a:latin typeface="Times New Roman" panose="02020603050405020304" pitchFamily="18" charset="0"/>
                          <a:cs typeface="Times New Roman" panose="02020603050405020304" pitchFamily="18" charset="0"/>
                        </a:rPr>
                        <a:t>FCFF (firm) valuation model</a:t>
                      </a:r>
                    </a:p>
                  </a:txBody>
                  <a:tcPr/>
                </a:tc>
                <a:extLst>
                  <a:ext uri="{0D108BD9-81ED-4DB2-BD59-A6C34878D82A}">
                    <a16:rowId xmlns:a16="http://schemas.microsoft.com/office/drawing/2014/main" val="240873967"/>
                  </a:ext>
                </a:extLst>
              </a:tr>
              <a:tr h="370840">
                <a:tc>
                  <a:txBody>
                    <a:bodyPr/>
                    <a:lstStyle/>
                    <a:p>
                      <a:pPr algn="l"/>
                      <a:r>
                        <a:rPr lang="en-US" sz="2000" b="1" dirty="0">
                          <a:latin typeface="Times New Roman" panose="02020603050405020304" pitchFamily="18" charset="0"/>
                          <a:cs typeface="Times New Roman" panose="02020603050405020304" pitchFamily="18" charset="0"/>
                        </a:rPr>
                        <a:t>Cash flow </a:t>
                      </a:r>
                    </a:p>
                  </a:txBody>
                  <a:tcPr/>
                </a:tc>
                <a:tc>
                  <a:txBody>
                    <a:bodyPr/>
                    <a:lstStyle/>
                    <a:p>
                      <a:pPr algn="ctr"/>
                      <a:r>
                        <a:rPr lang="en-US" sz="2000" dirty="0">
                          <a:latin typeface="Times New Roman" panose="02020603050405020304" pitchFamily="18" charset="0"/>
                          <a:cs typeface="Times New Roman" panose="02020603050405020304" pitchFamily="18" charset="0"/>
                        </a:rPr>
                        <a:t>Dividend</a:t>
                      </a:r>
                    </a:p>
                  </a:txBody>
                  <a:tcPr/>
                </a:tc>
                <a:tc>
                  <a:txBody>
                    <a:bodyPr/>
                    <a:lstStyle/>
                    <a:p>
                      <a:pPr algn="ctr"/>
                      <a:r>
                        <a:rPr lang="en-US" sz="2000" dirty="0">
                          <a:latin typeface="Times New Roman" panose="02020603050405020304" pitchFamily="18" charset="0"/>
                          <a:cs typeface="Times New Roman" panose="02020603050405020304" pitchFamily="18" charset="0"/>
                        </a:rPr>
                        <a:t>Potential dividends = FCFE = Cash flows after taxes, reinvestment needs and debt cash flows</a:t>
                      </a:r>
                    </a:p>
                  </a:txBody>
                  <a:tcPr/>
                </a:tc>
                <a:tc>
                  <a:txBody>
                    <a:bodyPr/>
                    <a:lstStyle/>
                    <a:p>
                      <a:pPr algn="ctr"/>
                      <a:r>
                        <a:rPr lang="en-US" sz="2000" dirty="0">
                          <a:latin typeface="Times New Roman" panose="02020603050405020304" pitchFamily="18" charset="0"/>
                          <a:cs typeface="Times New Roman" panose="02020603050405020304" pitchFamily="18" charset="0"/>
                        </a:rPr>
                        <a:t>FCFF = Cash flows before debt payments but after reinvestment needs and taxes.</a:t>
                      </a:r>
                    </a:p>
                  </a:txBody>
                  <a:tcPr/>
                </a:tc>
                <a:extLst>
                  <a:ext uri="{0D108BD9-81ED-4DB2-BD59-A6C34878D82A}">
                    <a16:rowId xmlns:a16="http://schemas.microsoft.com/office/drawing/2014/main" val="2795671029"/>
                  </a:ext>
                </a:extLst>
              </a:tr>
              <a:tr h="370840">
                <a:tc>
                  <a:txBody>
                    <a:bodyPr/>
                    <a:lstStyle/>
                    <a:p>
                      <a:pPr algn="l"/>
                      <a:r>
                        <a:rPr lang="en-US" sz="2000" b="1" dirty="0">
                          <a:latin typeface="Times New Roman" panose="02020603050405020304" pitchFamily="18" charset="0"/>
                          <a:cs typeface="Times New Roman" panose="02020603050405020304" pitchFamily="18" charset="0"/>
                        </a:rPr>
                        <a:t>Expected growth</a:t>
                      </a:r>
                    </a:p>
                  </a:txBody>
                  <a:tcPr/>
                </a:tc>
                <a:tc>
                  <a:txBody>
                    <a:bodyPr/>
                    <a:lstStyle/>
                    <a:p>
                      <a:pPr algn="ctr"/>
                      <a:r>
                        <a:rPr lang="en-US" sz="2000" dirty="0">
                          <a:latin typeface="Times New Roman" panose="02020603050405020304" pitchFamily="18" charset="0"/>
                          <a:cs typeface="Times New Roman" panose="02020603050405020304" pitchFamily="18" charset="0"/>
                        </a:rPr>
                        <a:t>In equity income and dividends </a:t>
                      </a:r>
                    </a:p>
                  </a:txBody>
                  <a:tcPr/>
                </a:tc>
                <a:tc>
                  <a:txBody>
                    <a:bodyPr/>
                    <a:lstStyle/>
                    <a:p>
                      <a:pPr algn="ctr"/>
                      <a:r>
                        <a:rPr lang="en-US" sz="2000" dirty="0">
                          <a:latin typeface="Times New Roman" panose="02020603050405020304" pitchFamily="18" charset="0"/>
                          <a:cs typeface="Times New Roman" panose="02020603050405020304" pitchFamily="18" charset="0"/>
                        </a:rPr>
                        <a:t>In equity income and FCFE</a:t>
                      </a:r>
                    </a:p>
                  </a:txBody>
                  <a:tcPr/>
                </a:tc>
                <a:tc>
                  <a:txBody>
                    <a:bodyPr/>
                    <a:lstStyle/>
                    <a:p>
                      <a:pPr algn="ctr"/>
                      <a:r>
                        <a:rPr lang="en-US" sz="2000" dirty="0">
                          <a:latin typeface="Times New Roman" panose="02020603050405020304" pitchFamily="18" charset="0"/>
                          <a:cs typeface="Times New Roman" panose="02020603050405020304" pitchFamily="18" charset="0"/>
                        </a:rPr>
                        <a:t>In operating income and FCFF</a:t>
                      </a:r>
                    </a:p>
                  </a:txBody>
                  <a:tcPr/>
                </a:tc>
                <a:extLst>
                  <a:ext uri="{0D108BD9-81ED-4DB2-BD59-A6C34878D82A}">
                    <a16:rowId xmlns:a16="http://schemas.microsoft.com/office/drawing/2014/main" val="4133460608"/>
                  </a:ext>
                </a:extLst>
              </a:tr>
              <a:tr h="370840">
                <a:tc>
                  <a:txBody>
                    <a:bodyPr/>
                    <a:lstStyle/>
                    <a:p>
                      <a:pPr algn="l"/>
                      <a:r>
                        <a:rPr lang="en-US" sz="2000" b="1" dirty="0">
                          <a:latin typeface="Times New Roman" panose="02020603050405020304" pitchFamily="18" charset="0"/>
                          <a:cs typeface="Times New Roman" panose="02020603050405020304" pitchFamily="18" charset="0"/>
                        </a:rPr>
                        <a:t>Discount rate</a:t>
                      </a:r>
                    </a:p>
                  </a:txBody>
                  <a:tcPr/>
                </a:tc>
                <a:tc>
                  <a:txBody>
                    <a:bodyPr/>
                    <a:lstStyle/>
                    <a:p>
                      <a:pPr algn="ctr"/>
                      <a:r>
                        <a:rPr lang="en-US" sz="2000" dirty="0">
                          <a:latin typeface="Times New Roman" panose="02020603050405020304" pitchFamily="18" charset="0"/>
                          <a:cs typeface="Times New Roman" panose="02020603050405020304" pitchFamily="18" charset="0"/>
                        </a:rPr>
                        <a:t>Cost of equity</a:t>
                      </a:r>
                    </a:p>
                  </a:txBody>
                  <a:tcPr/>
                </a:tc>
                <a:tc>
                  <a:txBody>
                    <a:bodyPr/>
                    <a:lstStyle/>
                    <a:p>
                      <a:pPr algn="ctr"/>
                      <a:r>
                        <a:rPr lang="en-US" sz="2000" dirty="0">
                          <a:latin typeface="Times New Roman" panose="02020603050405020304" pitchFamily="18" charset="0"/>
                          <a:cs typeface="Times New Roman" panose="02020603050405020304" pitchFamily="18" charset="0"/>
                        </a:rPr>
                        <a:t>Cost of equity</a:t>
                      </a:r>
                    </a:p>
                  </a:txBody>
                  <a:tcPr/>
                </a:tc>
                <a:tc>
                  <a:txBody>
                    <a:bodyPr/>
                    <a:lstStyle/>
                    <a:p>
                      <a:pPr algn="ctr"/>
                      <a:r>
                        <a:rPr lang="en-US" sz="2000" dirty="0">
                          <a:latin typeface="Times New Roman" panose="02020603050405020304" pitchFamily="18" charset="0"/>
                          <a:cs typeface="Times New Roman" panose="02020603050405020304" pitchFamily="18" charset="0"/>
                        </a:rPr>
                        <a:t>Cost of capital </a:t>
                      </a:r>
                    </a:p>
                  </a:txBody>
                  <a:tcPr/>
                </a:tc>
                <a:extLst>
                  <a:ext uri="{0D108BD9-81ED-4DB2-BD59-A6C34878D82A}">
                    <a16:rowId xmlns:a16="http://schemas.microsoft.com/office/drawing/2014/main" val="1951338767"/>
                  </a:ext>
                </a:extLst>
              </a:tr>
              <a:tr h="370840">
                <a:tc>
                  <a:txBody>
                    <a:bodyPr/>
                    <a:lstStyle/>
                    <a:p>
                      <a:pPr algn="l"/>
                      <a:r>
                        <a:rPr lang="en-US" sz="2000" b="1" dirty="0">
                          <a:latin typeface="Times New Roman" panose="02020603050405020304" pitchFamily="18" charset="0"/>
                          <a:cs typeface="Times New Roman" panose="02020603050405020304" pitchFamily="18" charset="0"/>
                        </a:rPr>
                        <a:t>Steady state</a:t>
                      </a:r>
                    </a:p>
                  </a:txBody>
                  <a:tcPr/>
                </a:tc>
                <a:tc>
                  <a:txBody>
                    <a:bodyPr/>
                    <a:lstStyle/>
                    <a:p>
                      <a:pPr algn="ctr"/>
                      <a:r>
                        <a:rPr lang="en-US" sz="2000" dirty="0">
                          <a:latin typeface="Times New Roman" panose="02020603050405020304" pitchFamily="18" charset="0"/>
                          <a:cs typeface="Times New Roman" panose="02020603050405020304" pitchFamily="18" charset="0"/>
                        </a:rPr>
                        <a:t>When dividends grow at constant rate forever</a:t>
                      </a:r>
                    </a:p>
                  </a:txBody>
                  <a:tcPr/>
                </a:tc>
                <a:tc>
                  <a:txBody>
                    <a:bodyPr/>
                    <a:lstStyle/>
                    <a:p>
                      <a:pPr algn="ctr"/>
                      <a:r>
                        <a:rPr lang="en-US" sz="2000" dirty="0">
                          <a:latin typeface="Times New Roman" panose="02020603050405020304" pitchFamily="18" charset="0"/>
                          <a:cs typeface="Times New Roman" panose="02020603050405020304" pitchFamily="18" charset="0"/>
                        </a:rPr>
                        <a:t>When FCFE grow at constant rate forever </a:t>
                      </a:r>
                    </a:p>
                  </a:txBody>
                  <a:tcPr/>
                </a:tc>
                <a:tc>
                  <a:txBody>
                    <a:bodyPr/>
                    <a:lstStyle/>
                    <a:p>
                      <a:pPr algn="ctr"/>
                      <a:r>
                        <a:rPr lang="en-US" sz="2000" dirty="0">
                          <a:latin typeface="Times New Roman" panose="02020603050405020304" pitchFamily="18" charset="0"/>
                          <a:cs typeface="Times New Roman" panose="02020603050405020304" pitchFamily="18" charset="0"/>
                        </a:rPr>
                        <a:t>When FCFF grow at constant rate forever</a:t>
                      </a:r>
                    </a:p>
                  </a:txBody>
                  <a:tcPr/>
                </a:tc>
                <a:extLst>
                  <a:ext uri="{0D108BD9-81ED-4DB2-BD59-A6C34878D82A}">
                    <a16:rowId xmlns:a16="http://schemas.microsoft.com/office/drawing/2014/main" val="3863861293"/>
                  </a:ext>
                </a:extLst>
              </a:tr>
            </a:tbl>
          </a:graphicData>
        </a:graphic>
      </p:graphicFrame>
    </p:spTree>
    <p:extLst>
      <p:ext uri="{BB962C8B-B14F-4D97-AF65-F5344CB8AC3E}">
        <p14:creationId xmlns:p14="http://schemas.microsoft.com/office/powerpoint/2010/main" val="3508584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674C3-029E-4D73-8BF3-E4C9E148F5F4}"/>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4BFB896B-2729-44B7-B117-034412D9C39A}"/>
              </a:ext>
            </a:extLst>
          </p:cNvPr>
          <p:cNvSpPr>
            <a:spLocks noGrp="1"/>
          </p:cNvSpPr>
          <p:nvPr>
            <p:ph idx="1"/>
          </p:nvPr>
        </p:nvSpPr>
        <p:spPr/>
        <p:txBody>
          <a:bodyPr>
            <a:normAutofit/>
          </a:bodyPr>
          <a:lstStyle/>
          <a:p>
            <a:pPr marL="0" indent="0" algn="ctr">
              <a:buNone/>
            </a:pPr>
            <a:r>
              <a:rPr lang="en-US" sz="4000" dirty="0">
                <a:latin typeface="Times New Roman" panose="02020603050405020304" pitchFamily="18" charset="0"/>
                <a:cs typeface="Times New Roman" panose="02020603050405020304" pitchFamily="18" charset="0"/>
              </a:rPr>
              <a:t>Estimation of cashflows</a:t>
            </a:r>
          </a:p>
        </p:txBody>
      </p:sp>
    </p:spTree>
    <p:extLst>
      <p:ext uri="{BB962C8B-B14F-4D97-AF65-F5344CB8AC3E}">
        <p14:creationId xmlns:p14="http://schemas.microsoft.com/office/powerpoint/2010/main" val="26267063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709F4-FABC-43BD-A32E-BD5FF5804B2E}"/>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Steps in cashflow estimation</a:t>
            </a:r>
          </a:p>
        </p:txBody>
      </p:sp>
      <p:sp>
        <p:nvSpPr>
          <p:cNvPr id="3" name="Content Placeholder 2">
            <a:extLst>
              <a:ext uri="{FF2B5EF4-FFF2-40B4-BE49-F238E27FC236}">
                <a16:creationId xmlns:a16="http://schemas.microsoft.com/office/drawing/2014/main" id="{65D9C59B-50F0-49FC-9D91-C0ECE02CBA67}"/>
              </a:ext>
            </a:extLst>
          </p:cNvPr>
          <p:cNvSpPr>
            <a:spLocks noGrp="1"/>
          </p:cNvSpPr>
          <p:nvPr>
            <p:ph idx="1"/>
          </p:nvPr>
        </p:nvSpPr>
        <p:spPr>
          <a:xfrm>
            <a:off x="492369" y="1825625"/>
            <a:ext cx="10861431" cy="4351338"/>
          </a:xfrm>
        </p:spPr>
        <p:txBody>
          <a:bodyPr>
            <a:normAutofit/>
          </a:bodyPr>
          <a:lstStyle/>
          <a:p>
            <a:pPr algn="just"/>
            <a:r>
              <a:rPr lang="en-US" sz="2400" dirty="0">
                <a:latin typeface="Times New Roman" panose="02020603050405020304" pitchFamily="18" charset="0"/>
                <a:cs typeface="Times New Roman" panose="02020603050405020304" pitchFamily="18" charset="0"/>
              </a:rPr>
              <a:t>Estimate the current earnings of the firm</a:t>
            </a:r>
          </a:p>
          <a:p>
            <a:pPr lvl="1" algn="just"/>
            <a:r>
              <a:rPr lang="en-US" dirty="0">
                <a:latin typeface="Times New Roman" panose="02020603050405020304" pitchFamily="18" charset="0"/>
                <a:cs typeface="Times New Roman" panose="02020603050405020304" pitchFamily="18" charset="0"/>
              </a:rPr>
              <a:t>If looking cashflows to equity, start with earnings after interest payment-i.e. net income.</a:t>
            </a:r>
          </a:p>
          <a:p>
            <a:pPr algn="just"/>
            <a:r>
              <a:rPr lang="en-US" sz="2400" dirty="0">
                <a:latin typeface="Times New Roman" panose="02020603050405020304" pitchFamily="18" charset="0"/>
                <a:cs typeface="Times New Roman" panose="02020603050405020304" pitchFamily="18" charset="0"/>
              </a:rPr>
              <a:t>Consider how much the firm invested to create future growth.</a:t>
            </a:r>
          </a:p>
          <a:p>
            <a:pPr lvl="1" algn="just"/>
            <a:r>
              <a:rPr lang="en-US" dirty="0">
                <a:latin typeface="Times New Roman" panose="02020603050405020304" pitchFamily="18" charset="0"/>
                <a:cs typeface="Times New Roman" panose="02020603050405020304" pitchFamily="18" charset="0"/>
              </a:rPr>
              <a:t>If the investment is not </a:t>
            </a:r>
            <a:r>
              <a:rPr lang="en-US" u="sng" dirty="0">
                <a:latin typeface="Times New Roman" panose="02020603050405020304" pitchFamily="18" charset="0"/>
                <a:cs typeface="Times New Roman" panose="02020603050405020304" pitchFamily="18" charset="0"/>
              </a:rPr>
              <a:t>expensed</a:t>
            </a:r>
            <a:r>
              <a:rPr lang="en-US" dirty="0">
                <a:latin typeface="Times New Roman" panose="02020603050405020304" pitchFamily="18" charset="0"/>
                <a:cs typeface="Times New Roman" panose="02020603050405020304" pitchFamily="18" charset="0"/>
              </a:rPr>
              <a:t>, it will be classified as </a:t>
            </a:r>
            <a:r>
              <a:rPr lang="en-US" u="sng" dirty="0">
                <a:latin typeface="Times New Roman" panose="02020603050405020304" pitchFamily="18" charset="0"/>
                <a:cs typeface="Times New Roman" panose="02020603050405020304" pitchFamily="18" charset="0"/>
              </a:rPr>
              <a:t>capital expenditure</a:t>
            </a:r>
            <a:r>
              <a:rPr lang="en-US" dirty="0">
                <a:latin typeface="Times New Roman" panose="02020603050405020304" pitchFamily="18" charset="0"/>
                <a:cs typeface="Times New Roman" panose="02020603050405020304" pitchFamily="18" charset="0"/>
              </a:rPr>
              <a:t>. To the extent that deprecation provides cashflows, it will cover some of these expenditure.</a:t>
            </a:r>
          </a:p>
          <a:p>
            <a:pPr lvl="1" algn="just"/>
            <a:r>
              <a:rPr lang="en-US" dirty="0">
                <a:latin typeface="Times New Roman" panose="02020603050405020304" pitchFamily="18" charset="0"/>
                <a:cs typeface="Times New Roman" panose="02020603050405020304" pitchFamily="18" charset="0"/>
              </a:rPr>
              <a:t>Increasing working capital needs, are also investment for future growth.</a:t>
            </a:r>
          </a:p>
          <a:p>
            <a:pPr algn="just"/>
            <a:r>
              <a:rPr lang="en-US" sz="2400" dirty="0">
                <a:latin typeface="Times New Roman" panose="02020603050405020304" pitchFamily="18" charset="0"/>
                <a:cs typeface="Times New Roman" panose="02020603050405020304" pitchFamily="18" charset="0"/>
              </a:rPr>
              <a:t>If looking at cashflows to equity, consider the cashflows from net debt issues (debt issued-debt paid).  </a:t>
            </a:r>
          </a:p>
          <a:p>
            <a:pPr algn="just"/>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992409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960F8-DFFB-431A-8711-5C1B15C7A7F5}"/>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Estimating free cash to firm </a:t>
            </a:r>
          </a:p>
        </p:txBody>
      </p:sp>
      <p:sp>
        <p:nvSpPr>
          <p:cNvPr id="3" name="Content Placeholder 2">
            <a:extLst>
              <a:ext uri="{FF2B5EF4-FFF2-40B4-BE49-F238E27FC236}">
                <a16:creationId xmlns:a16="http://schemas.microsoft.com/office/drawing/2014/main" id="{1BAF6052-C51B-4C54-A09D-D7D65E124B5C}"/>
              </a:ext>
            </a:extLst>
          </p:cNvPr>
          <p:cNvSpPr>
            <a:spLocks noGrp="1"/>
          </p:cNvSpPr>
          <p:nvPr>
            <p:ph idx="1"/>
          </p:nvPr>
        </p:nvSpPr>
        <p:spPr/>
        <p:txBody>
          <a:bodyPr>
            <a:normAutofit/>
          </a:bodyPr>
          <a:lstStyle/>
          <a:p>
            <a:pPr marL="514350" indent="-514350">
              <a:buFont typeface="+mj-lt"/>
              <a:buAutoNum type="arabicPeriod"/>
            </a:pPr>
            <a:r>
              <a:rPr lang="en-US" sz="2400" dirty="0">
                <a:latin typeface="Times New Roman" panose="02020603050405020304" pitchFamily="18" charset="0"/>
                <a:cs typeface="Times New Roman" panose="02020603050405020304" pitchFamily="18" charset="0"/>
              </a:rPr>
              <a:t>EBIT (Operating profit)*(1-tax rate) minus (Capex-dep) - change in working capital </a:t>
            </a:r>
          </a:p>
          <a:p>
            <a:pPr marL="514350" indent="-514350">
              <a:buFont typeface="+mj-lt"/>
              <a:buAutoNum type="arabicPeriod"/>
            </a:pPr>
            <a:r>
              <a:rPr lang="en-US" sz="2400" dirty="0">
                <a:latin typeface="Times New Roman" panose="02020603050405020304" pitchFamily="18" charset="0"/>
                <a:cs typeface="Times New Roman" panose="02020603050405020304" pitchFamily="18" charset="0"/>
              </a:rPr>
              <a:t>EBIT*(1-tax rate) minus reinvestment (Capex-dep+ change in working capital)</a:t>
            </a:r>
          </a:p>
          <a:p>
            <a:pPr marL="514350" indent="-514350">
              <a:buFont typeface="+mj-lt"/>
              <a:buAutoNum type="arabicPeriod"/>
            </a:pPr>
            <a:r>
              <a:rPr lang="en-US" sz="2400" dirty="0">
                <a:latin typeface="Times New Roman" panose="02020603050405020304" pitchFamily="18" charset="0"/>
                <a:cs typeface="Times New Roman" panose="02020603050405020304" pitchFamily="18" charset="0"/>
              </a:rPr>
              <a:t>EBIT*(1-tax rate)*(1-reinvestment rate).</a:t>
            </a:r>
          </a:p>
          <a:p>
            <a:pPr marL="514350" indent="-514350">
              <a:buFont typeface="+mj-lt"/>
              <a:buAutoNum type="arabicPeriod"/>
            </a:pPr>
            <a:r>
              <a:rPr lang="en-US" sz="2400" dirty="0">
                <a:latin typeface="Times New Roman" panose="02020603050405020304" pitchFamily="18" charset="0"/>
                <a:cs typeface="Times New Roman" panose="02020603050405020304" pitchFamily="18" charset="0"/>
              </a:rPr>
              <a:t>Reinvestment rate=reinvestment /EBIT*(1-tax rate)</a:t>
            </a:r>
          </a:p>
        </p:txBody>
      </p:sp>
    </p:spTree>
    <p:extLst>
      <p:ext uri="{BB962C8B-B14F-4D97-AF65-F5344CB8AC3E}">
        <p14:creationId xmlns:p14="http://schemas.microsoft.com/office/powerpoint/2010/main" val="17231839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FCAAD-4B1C-49DF-A2AC-6C146BCCBDB1}"/>
              </a:ext>
            </a:extLst>
          </p:cNvPr>
          <p:cNvSpPr>
            <a:spLocks noGrp="1"/>
          </p:cNvSpPr>
          <p:nvPr>
            <p:ph type="title"/>
          </p:nvPr>
        </p:nvSpPr>
        <p:spPr>
          <a:xfrm>
            <a:off x="622852" y="365125"/>
            <a:ext cx="12881862" cy="1325563"/>
          </a:xfrm>
        </p:spPr>
        <p:txBody>
          <a:bodyPr>
            <a:normAutofit/>
          </a:bodyPr>
          <a:lstStyle/>
          <a:p>
            <a:r>
              <a:rPr lang="en-US" sz="3600" dirty="0">
                <a:latin typeface="Times New Roman" panose="02020603050405020304" pitchFamily="18" charset="0"/>
                <a:cs typeface="Times New Roman" panose="02020603050405020304" pitchFamily="18" charset="0"/>
              </a:rPr>
              <a:t>From reported to actual earnings</a:t>
            </a:r>
          </a:p>
        </p:txBody>
      </p:sp>
      <p:sp>
        <p:nvSpPr>
          <p:cNvPr id="4" name="Rectangle 3">
            <a:extLst>
              <a:ext uri="{FF2B5EF4-FFF2-40B4-BE49-F238E27FC236}">
                <a16:creationId xmlns:a16="http://schemas.microsoft.com/office/drawing/2014/main" id="{E996D6CD-BE56-4A59-91FE-C3E7F2918CD3}"/>
              </a:ext>
            </a:extLst>
          </p:cNvPr>
          <p:cNvSpPr/>
          <p:nvPr/>
        </p:nvSpPr>
        <p:spPr>
          <a:xfrm>
            <a:off x="84941" y="1983489"/>
            <a:ext cx="2592611" cy="35169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Firm’s history</a:t>
            </a:r>
          </a:p>
        </p:txBody>
      </p:sp>
      <p:sp>
        <p:nvSpPr>
          <p:cNvPr id="5" name="Rectangle 4">
            <a:extLst>
              <a:ext uri="{FF2B5EF4-FFF2-40B4-BE49-F238E27FC236}">
                <a16:creationId xmlns:a16="http://schemas.microsoft.com/office/drawing/2014/main" id="{1C383C54-D2CD-40CB-9651-895F3E4EFB9A}"/>
              </a:ext>
            </a:extLst>
          </p:cNvPr>
          <p:cNvSpPr/>
          <p:nvPr/>
        </p:nvSpPr>
        <p:spPr>
          <a:xfrm>
            <a:off x="3048266" y="1990523"/>
            <a:ext cx="2592611" cy="35169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Comparable firms</a:t>
            </a:r>
          </a:p>
        </p:txBody>
      </p:sp>
      <p:sp>
        <p:nvSpPr>
          <p:cNvPr id="6" name="Right Brace 5">
            <a:extLst>
              <a:ext uri="{FF2B5EF4-FFF2-40B4-BE49-F238E27FC236}">
                <a16:creationId xmlns:a16="http://schemas.microsoft.com/office/drawing/2014/main" id="{BDF90640-59D4-4DAB-8237-2A2B24F86A76}"/>
              </a:ext>
            </a:extLst>
          </p:cNvPr>
          <p:cNvSpPr/>
          <p:nvPr/>
        </p:nvSpPr>
        <p:spPr>
          <a:xfrm rot="5400000">
            <a:off x="6335356" y="2302264"/>
            <a:ext cx="879231" cy="5984465"/>
          </a:xfrm>
          <a:prstGeom prst="rightBrace">
            <a:avLst>
              <a:gd name="adj1" fmla="val 9906"/>
              <a:gd name="adj2" fmla="val 46027"/>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sz="2000" dirty="0">
              <a:latin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6B0CD79B-CA9B-45A4-A06D-FAF759E00115}"/>
              </a:ext>
            </a:extLst>
          </p:cNvPr>
          <p:cNvSpPr/>
          <p:nvPr/>
        </p:nvSpPr>
        <p:spPr>
          <a:xfrm>
            <a:off x="2832294" y="3651290"/>
            <a:ext cx="2592611" cy="101918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Normalized earnings</a:t>
            </a:r>
          </a:p>
        </p:txBody>
      </p:sp>
      <p:sp>
        <p:nvSpPr>
          <p:cNvPr id="9" name="Rectangle 8">
            <a:extLst>
              <a:ext uri="{FF2B5EF4-FFF2-40B4-BE49-F238E27FC236}">
                <a16:creationId xmlns:a16="http://schemas.microsoft.com/office/drawing/2014/main" id="{F3BAA886-72E0-4CA8-ACF9-03B60C0478CF}"/>
              </a:ext>
            </a:extLst>
          </p:cNvPr>
          <p:cNvSpPr/>
          <p:nvPr/>
        </p:nvSpPr>
        <p:spPr>
          <a:xfrm>
            <a:off x="5875151" y="1849036"/>
            <a:ext cx="3034921" cy="1024865"/>
          </a:xfrm>
          <a:prstGeom prst="rect">
            <a:avLst/>
          </a:prstGeom>
        </p:spPr>
        <p:style>
          <a:lnRef idx="2">
            <a:schemeClr val="accent6"/>
          </a:lnRef>
          <a:fillRef idx="1">
            <a:schemeClr val="lt1"/>
          </a:fillRef>
          <a:effectRef idx="0">
            <a:schemeClr val="accent6"/>
          </a:effectRef>
          <a:fontRef idx="minor">
            <a:schemeClr val="dk1"/>
          </a:fontRef>
        </p:style>
        <p:txBody>
          <a:bodyPr rtlCol="0" anchor="t" anchorCtr="0"/>
          <a:lstStyle/>
          <a:p>
            <a:r>
              <a:rPr lang="en-US" sz="2000" dirty="0">
                <a:latin typeface="Times New Roman" panose="02020603050405020304" pitchFamily="18" charset="0"/>
                <a:cs typeface="Times New Roman" panose="02020603050405020304" pitchFamily="18" charset="0"/>
              </a:rPr>
              <a:t>Operating leases</a:t>
            </a: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Convert into debt</a:t>
            </a: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Adjust operating income</a:t>
            </a:r>
          </a:p>
        </p:txBody>
      </p:sp>
      <p:sp>
        <p:nvSpPr>
          <p:cNvPr id="10" name="Rectangle 9">
            <a:extLst>
              <a:ext uri="{FF2B5EF4-FFF2-40B4-BE49-F238E27FC236}">
                <a16:creationId xmlns:a16="http://schemas.microsoft.com/office/drawing/2014/main" id="{107573BC-BA75-496A-9030-03CD9DB493C9}"/>
              </a:ext>
            </a:extLst>
          </p:cNvPr>
          <p:cNvSpPr/>
          <p:nvPr/>
        </p:nvSpPr>
        <p:spPr>
          <a:xfrm>
            <a:off x="9113521" y="1802741"/>
            <a:ext cx="3034921" cy="1071160"/>
          </a:xfrm>
          <a:prstGeom prst="rect">
            <a:avLst/>
          </a:prstGeom>
        </p:spPr>
        <p:style>
          <a:lnRef idx="2">
            <a:schemeClr val="accent6"/>
          </a:lnRef>
          <a:fillRef idx="1">
            <a:schemeClr val="lt1"/>
          </a:fillRef>
          <a:effectRef idx="0">
            <a:schemeClr val="accent6"/>
          </a:effectRef>
          <a:fontRef idx="minor">
            <a:schemeClr val="dk1"/>
          </a:fontRef>
        </p:style>
        <p:txBody>
          <a:bodyPr rtlCol="0" anchor="t" anchorCtr="0"/>
          <a:lstStyle/>
          <a:p>
            <a:r>
              <a:rPr lang="en-US" sz="2000" dirty="0">
                <a:latin typeface="Times New Roman" panose="02020603050405020304" pitchFamily="18" charset="0"/>
                <a:cs typeface="Times New Roman" panose="02020603050405020304" pitchFamily="18" charset="0"/>
              </a:rPr>
              <a:t>R&amp;D Expenses</a:t>
            </a: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Convert into assets</a:t>
            </a: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Adjust operating income</a:t>
            </a:r>
          </a:p>
          <a:p>
            <a:endParaRPr lang="en-US" sz="2000" dirty="0">
              <a:latin typeface="Times New Roman" panose="02020603050405020304" pitchFamily="18" charset="0"/>
              <a:cs typeface="Times New Roman" panose="02020603050405020304" pitchFamily="18" charset="0"/>
            </a:endParaRPr>
          </a:p>
        </p:txBody>
      </p:sp>
      <p:sp>
        <p:nvSpPr>
          <p:cNvPr id="11" name="Right Brace 10">
            <a:extLst>
              <a:ext uri="{FF2B5EF4-FFF2-40B4-BE49-F238E27FC236}">
                <a16:creationId xmlns:a16="http://schemas.microsoft.com/office/drawing/2014/main" id="{7FC5A25A-9A1B-4774-9685-8E7EDEB90EB0}"/>
              </a:ext>
            </a:extLst>
          </p:cNvPr>
          <p:cNvSpPr/>
          <p:nvPr/>
        </p:nvSpPr>
        <p:spPr>
          <a:xfrm rot="5400000">
            <a:off x="9038311" y="1972906"/>
            <a:ext cx="502109" cy="2236763"/>
          </a:xfrm>
          <a:prstGeom prst="rightBrace">
            <a:avLst>
              <a:gd name="adj1" fmla="val 9906"/>
              <a:gd name="adj2" fmla="val 46027"/>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sz="2000" dirty="0">
              <a:latin typeface="Times New Roman" panose="02020603050405020304" pitchFamily="18" charset="0"/>
              <a:cs typeface="Times New Roman" panose="02020603050405020304" pitchFamily="18" charset="0"/>
            </a:endParaRPr>
          </a:p>
        </p:txBody>
      </p:sp>
      <p:sp>
        <p:nvSpPr>
          <p:cNvPr id="12" name="Rectangle 11">
            <a:extLst>
              <a:ext uri="{FF2B5EF4-FFF2-40B4-BE49-F238E27FC236}">
                <a16:creationId xmlns:a16="http://schemas.microsoft.com/office/drawing/2014/main" id="{F86B66D6-8D52-4ADB-8017-5D262F139D95}"/>
              </a:ext>
            </a:extLst>
          </p:cNvPr>
          <p:cNvSpPr/>
          <p:nvPr/>
        </p:nvSpPr>
        <p:spPr>
          <a:xfrm>
            <a:off x="8027963" y="3322499"/>
            <a:ext cx="3479409" cy="1477106"/>
          </a:xfrm>
          <a:prstGeom prst="rect">
            <a:avLst/>
          </a:prstGeom>
        </p:spPr>
        <p:style>
          <a:lnRef idx="2">
            <a:schemeClr val="accent6"/>
          </a:lnRef>
          <a:fillRef idx="1">
            <a:schemeClr val="lt1"/>
          </a:fillRef>
          <a:effectRef idx="0">
            <a:schemeClr val="accent6"/>
          </a:effectRef>
          <a:fontRef idx="minor">
            <a:schemeClr val="dk1"/>
          </a:fontRef>
        </p:style>
        <p:txBody>
          <a:bodyPr rtlCol="0" anchor="t" anchorCtr="0"/>
          <a:lstStyle/>
          <a:p>
            <a:r>
              <a:rPr lang="en-US" sz="2000" dirty="0">
                <a:latin typeface="Times New Roman" panose="02020603050405020304" pitchFamily="18" charset="0"/>
                <a:cs typeface="Times New Roman" panose="02020603050405020304" pitchFamily="18" charset="0"/>
              </a:rPr>
              <a:t>Cleanse operating items of </a:t>
            </a: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Financial expenses</a:t>
            </a: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Capital expenses</a:t>
            </a: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Non-recurring expenses </a:t>
            </a:r>
          </a:p>
        </p:txBody>
      </p:sp>
      <p:sp>
        <p:nvSpPr>
          <p:cNvPr id="13" name="Right Brace 12">
            <a:extLst>
              <a:ext uri="{FF2B5EF4-FFF2-40B4-BE49-F238E27FC236}">
                <a16:creationId xmlns:a16="http://schemas.microsoft.com/office/drawing/2014/main" id="{50B1A53D-0538-4510-8AF3-A1520D23BE0B}"/>
              </a:ext>
            </a:extLst>
          </p:cNvPr>
          <p:cNvSpPr/>
          <p:nvPr/>
        </p:nvSpPr>
        <p:spPr>
          <a:xfrm rot="5400000">
            <a:off x="2658658" y="2008419"/>
            <a:ext cx="879231" cy="1568818"/>
          </a:xfrm>
          <a:prstGeom prst="rightBrace">
            <a:avLst>
              <a:gd name="adj1" fmla="val 9906"/>
              <a:gd name="adj2" fmla="val 46027"/>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sz="2000" dirty="0">
              <a:latin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id="{AB63DB76-162D-445B-954E-AC64C78A184E}"/>
              </a:ext>
            </a:extLst>
          </p:cNvPr>
          <p:cNvSpPr/>
          <p:nvPr/>
        </p:nvSpPr>
        <p:spPr>
          <a:xfrm>
            <a:off x="5875151" y="5780734"/>
            <a:ext cx="2592611" cy="101918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Measuring earnings</a:t>
            </a:r>
          </a:p>
        </p:txBody>
      </p:sp>
      <p:sp>
        <p:nvSpPr>
          <p:cNvPr id="3" name="Rectangle 2">
            <a:extLst>
              <a:ext uri="{FF2B5EF4-FFF2-40B4-BE49-F238E27FC236}">
                <a16:creationId xmlns:a16="http://schemas.microsoft.com/office/drawing/2014/main" id="{21D3AC88-D481-4354-A065-E210959085C8}"/>
              </a:ext>
            </a:extLst>
          </p:cNvPr>
          <p:cNvSpPr/>
          <p:nvPr/>
        </p:nvSpPr>
        <p:spPr>
          <a:xfrm>
            <a:off x="2173357" y="5605670"/>
            <a:ext cx="3154017" cy="119424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Update numbers</a:t>
            </a:r>
            <a:r>
              <a:rPr lang="en-US" dirty="0"/>
              <a:t>: </a:t>
            </a:r>
          </a:p>
          <a:p>
            <a:pPr marL="285750" indent="-285750" algn="ctr">
              <a:buFont typeface="Arial" panose="020B0604020202020204" pitchFamily="34" charset="0"/>
              <a:buChar char="•"/>
            </a:pPr>
            <a:r>
              <a:rPr lang="en-US" dirty="0"/>
              <a:t>Trailing earnings</a:t>
            </a:r>
          </a:p>
          <a:p>
            <a:pPr marL="285750" indent="-285750" algn="ctr">
              <a:buFont typeface="Arial" panose="020B0604020202020204" pitchFamily="34" charset="0"/>
              <a:buChar char="•"/>
            </a:pPr>
            <a:r>
              <a:rPr lang="en-US" dirty="0"/>
              <a:t>Unofficial numbers</a:t>
            </a:r>
          </a:p>
        </p:txBody>
      </p:sp>
      <p:cxnSp>
        <p:nvCxnSpPr>
          <p:cNvPr id="17" name="Straight Arrow Connector 16">
            <a:extLst>
              <a:ext uri="{FF2B5EF4-FFF2-40B4-BE49-F238E27FC236}">
                <a16:creationId xmlns:a16="http://schemas.microsoft.com/office/drawing/2014/main" id="{FF3424B1-229E-4B35-833B-B19456189D38}"/>
              </a:ext>
            </a:extLst>
          </p:cNvPr>
          <p:cNvCxnSpPr>
            <a:stCxn id="3" idx="3"/>
            <a:endCxn id="14" idx="1"/>
          </p:cNvCxnSpPr>
          <p:nvPr/>
        </p:nvCxnSpPr>
        <p:spPr>
          <a:xfrm>
            <a:off x="5327374" y="6202794"/>
            <a:ext cx="547777" cy="875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39149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71430-4CBC-4ADA-957F-9D9519A377CD}"/>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Updating earnings </a:t>
            </a:r>
          </a:p>
        </p:txBody>
      </p:sp>
      <p:sp>
        <p:nvSpPr>
          <p:cNvPr id="3" name="Content Placeholder 2">
            <a:extLst>
              <a:ext uri="{FF2B5EF4-FFF2-40B4-BE49-F238E27FC236}">
                <a16:creationId xmlns:a16="http://schemas.microsoft.com/office/drawing/2014/main" id="{90B8C926-7610-49F7-81EA-D635DD465E32}"/>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When valuing firm, we often depend on financial statements for inputs on earnings and assets. Annual reports are generally outdated. We can update the numbers:</a:t>
            </a:r>
          </a:p>
          <a:p>
            <a:pPr lvl="1" algn="just"/>
            <a:r>
              <a:rPr lang="en-US" dirty="0">
                <a:latin typeface="Times New Roman" panose="02020603050405020304" pitchFamily="18" charset="0"/>
                <a:cs typeface="Times New Roman" panose="02020603050405020304" pitchFamily="18" charset="0"/>
              </a:rPr>
              <a:t>Trailing 12 months data, constructed from quarterly earnings reports</a:t>
            </a:r>
          </a:p>
          <a:p>
            <a:pPr algn="just"/>
            <a:r>
              <a:rPr lang="en-US" sz="2400" dirty="0">
                <a:latin typeface="Times New Roman" panose="02020603050405020304" pitchFamily="18" charset="0"/>
                <a:cs typeface="Times New Roman" panose="02020603050405020304" pitchFamily="18" charset="0"/>
              </a:rPr>
              <a:t>Updating makes sense for smaller and more volatile firms, as well as growth firms (such as LinkedIn)</a:t>
            </a:r>
          </a:p>
          <a:p>
            <a:pPr algn="just"/>
            <a:r>
              <a:rPr lang="en-US" sz="2400" dirty="0">
                <a:latin typeface="Times New Roman" panose="02020603050405020304" pitchFamily="18" charset="0"/>
                <a:cs typeface="Times New Roman" panose="02020603050405020304" pitchFamily="18" charset="0"/>
              </a:rPr>
              <a:t>TTM (for now)=Sales (in the last annual report)  + Sales for first qtr(April to Jun 2019)- Sales for first qtr(April to Jun 2018)  </a:t>
            </a:r>
          </a:p>
        </p:txBody>
      </p:sp>
    </p:spTree>
    <p:extLst>
      <p:ext uri="{BB962C8B-B14F-4D97-AF65-F5344CB8AC3E}">
        <p14:creationId xmlns:p14="http://schemas.microsoft.com/office/powerpoint/2010/main" val="7954592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2A878-E7A4-4743-B36B-14AA21722309}"/>
              </a:ext>
            </a:extLst>
          </p:cNvPr>
          <p:cNvSpPr>
            <a:spLocks noGrp="1"/>
          </p:cNvSpPr>
          <p:nvPr>
            <p:ph type="title"/>
          </p:nvPr>
        </p:nvSpPr>
        <p:spPr>
          <a:xfrm>
            <a:off x="154744" y="0"/>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Updating earnings (TTM)</a:t>
            </a:r>
          </a:p>
        </p:txBody>
      </p:sp>
      <p:graphicFrame>
        <p:nvGraphicFramePr>
          <p:cNvPr id="4" name="Content Placeholder 3">
            <a:extLst>
              <a:ext uri="{FF2B5EF4-FFF2-40B4-BE49-F238E27FC236}">
                <a16:creationId xmlns:a16="http://schemas.microsoft.com/office/drawing/2014/main" id="{71A973D8-D34A-478E-A8BC-F2FB3B911619}"/>
              </a:ext>
            </a:extLst>
          </p:cNvPr>
          <p:cNvGraphicFramePr>
            <a:graphicFrameLocks noGrp="1"/>
          </p:cNvGraphicFramePr>
          <p:nvPr>
            <p:ph idx="1"/>
          </p:nvPr>
        </p:nvGraphicFramePr>
        <p:xfrm>
          <a:off x="154744" y="888830"/>
          <a:ext cx="11563643" cy="5436924"/>
        </p:xfrm>
        <a:graphic>
          <a:graphicData uri="http://schemas.openxmlformats.org/drawingml/2006/table">
            <a:tbl>
              <a:tblPr>
                <a:tableStyleId>{3B4B98B0-60AC-42C2-AFA5-B58CD77FA1E5}</a:tableStyleId>
              </a:tblPr>
              <a:tblGrid>
                <a:gridCol w="3584419">
                  <a:extLst>
                    <a:ext uri="{9D8B030D-6E8A-4147-A177-3AD203B41FA5}">
                      <a16:colId xmlns:a16="http://schemas.microsoft.com/office/drawing/2014/main" val="1200929791"/>
                    </a:ext>
                  </a:extLst>
                </a:gridCol>
                <a:gridCol w="1994806">
                  <a:extLst>
                    <a:ext uri="{9D8B030D-6E8A-4147-A177-3AD203B41FA5}">
                      <a16:colId xmlns:a16="http://schemas.microsoft.com/office/drawing/2014/main" val="1187190850"/>
                    </a:ext>
                  </a:extLst>
                </a:gridCol>
                <a:gridCol w="1994806">
                  <a:extLst>
                    <a:ext uri="{9D8B030D-6E8A-4147-A177-3AD203B41FA5}">
                      <a16:colId xmlns:a16="http://schemas.microsoft.com/office/drawing/2014/main" val="770223364"/>
                    </a:ext>
                  </a:extLst>
                </a:gridCol>
                <a:gridCol w="1994806">
                  <a:extLst>
                    <a:ext uri="{9D8B030D-6E8A-4147-A177-3AD203B41FA5}">
                      <a16:colId xmlns:a16="http://schemas.microsoft.com/office/drawing/2014/main" val="1621236506"/>
                    </a:ext>
                  </a:extLst>
                </a:gridCol>
                <a:gridCol w="1994806">
                  <a:extLst>
                    <a:ext uri="{9D8B030D-6E8A-4147-A177-3AD203B41FA5}">
                      <a16:colId xmlns:a16="http://schemas.microsoft.com/office/drawing/2014/main" val="140674510"/>
                    </a:ext>
                  </a:extLst>
                </a:gridCol>
              </a:tblGrid>
              <a:tr h="737262">
                <a:tc>
                  <a:txBody>
                    <a:bodyPr/>
                    <a:lstStyle/>
                    <a:p>
                      <a:pPr algn="l" fontAlgn="b"/>
                      <a:r>
                        <a:rPr lang="en-US" sz="1800" u="none" strike="noStrike" dirty="0">
                          <a:effectLst/>
                        </a:rPr>
                        <a:t>(Financial data in millions, except per share amounts)</a:t>
                      </a:r>
                      <a:endParaRPr lang="en-US" sz="1800" b="1" i="0" u="none" strike="noStrike" dirty="0">
                        <a:effectLst/>
                        <a:latin typeface="Times New Roman" panose="02020603050405020304" pitchFamily="18" charset="0"/>
                        <a:cs typeface="Times New Roman" panose="02020603050405020304" pitchFamily="18" charset="0"/>
                      </a:endParaRPr>
                    </a:p>
                  </a:txBody>
                  <a:tcPr marL="6103" marR="6103" marT="6103" marB="0" anchor="b">
                    <a:lnB w="12700" cap="flat" cmpd="sng" algn="ctr">
                      <a:solidFill>
                        <a:schemeClr val="tx1"/>
                      </a:solidFill>
                      <a:prstDash val="solid"/>
                      <a:round/>
                      <a:headEnd type="none" w="med" len="med"/>
                      <a:tailEnd type="none" w="med" len="med"/>
                    </a:lnB>
                  </a:tcPr>
                </a:tc>
                <a:tc>
                  <a:txBody>
                    <a:bodyPr/>
                    <a:lstStyle/>
                    <a:p>
                      <a:pPr algn="ctr" fontAlgn="b"/>
                      <a:r>
                        <a:rPr lang="en-US" sz="1800" u="none" strike="noStrike" dirty="0">
                          <a:effectLst/>
                        </a:rPr>
                        <a:t>Dec 1998</a:t>
                      </a:r>
                      <a:endParaRPr lang="en-US" sz="1800" b="1" i="0" u="none" strike="noStrike" dirty="0">
                        <a:effectLst/>
                        <a:latin typeface="Times New Roman" panose="02020603050405020304" pitchFamily="18" charset="0"/>
                        <a:cs typeface="Times New Roman" panose="02020603050405020304" pitchFamily="18" charset="0"/>
                      </a:endParaRPr>
                    </a:p>
                  </a:txBody>
                  <a:tcPr marL="6103" marR="6103" marT="6103" marB="0" anchor="b">
                    <a:lnB w="12700" cap="flat" cmpd="sng" algn="ctr">
                      <a:solidFill>
                        <a:schemeClr val="tx1"/>
                      </a:solidFill>
                      <a:prstDash val="solid"/>
                      <a:round/>
                      <a:headEnd type="none" w="med" len="med"/>
                      <a:tailEnd type="none" w="med" len="med"/>
                    </a:lnB>
                  </a:tcPr>
                </a:tc>
                <a:tc>
                  <a:txBody>
                    <a:bodyPr/>
                    <a:lstStyle/>
                    <a:p>
                      <a:pPr algn="ctr" fontAlgn="b"/>
                      <a:r>
                        <a:rPr lang="en-US" sz="1800" u="none" strike="noStrike" dirty="0">
                          <a:effectLst/>
                        </a:rPr>
                        <a:t>Nine Months Ended September 30, 1998</a:t>
                      </a:r>
                      <a:endParaRPr lang="en-US" sz="1800" b="1" i="0" u="none" strike="noStrike" dirty="0">
                        <a:effectLst/>
                        <a:latin typeface="Times New Roman" panose="02020603050405020304" pitchFamily="18" charset="0"/>
                        <a:cs typeface="Times New Roman" panose="02020603050405020304" pitchFamily="18" charset="0"/>
                      </a:endParaRPr>
                    </a:p>
                  </a:txBody>
                  <a:tcPr marL="6103" marR="6103" marT="6103" marB="0" anchor="b">
                    <a:lnB w="12700" cap="flat" cmpd="sng" algn="ctr">
                      <a:solidFill>
                        <a:schemeClr val="tx1"/>
                      </a:solidFill>
                      <a:prstDash val="solid"/>
                      <a:round/>
                      <a:headEnd type="none" w="med" len="med"/>
                      <a:tailEnd type="none" w="med" len="med"/>
                    </a:lnB>
                  </a:tcPr>
                </a:tc>
                <a:tc>
                  <a:txBody>
                    <a:bodyPr/>
                    <a:lstStyle/>
                    <a:p>
                      <a:pPr algn="ctr" fontAlgn="b"/>
                      <a:r>
                        <a:rPr lang="en-US" sz="1800" u="none" strike="noStrike" dirty="0">
                          <a:effectLst/>
                        </a:rPr>
                        <a:t>Nine Months Ended September 30, 1999</a:t>
                      </a:r>
                      <a:endParaRPr lang="en-US" sz="1800" b="1" i="0" u="none" strike="noStrike" dirty="0">
                        <a:effectLst/>
                        <a:latin typeface="Times New Roman" panose="02020603050405020304" pitchFamily="18" charset="0"/>
                        <a:cs typeface="Times New Roman" panose="02020603050405020304" pitchFamily="18" charset="0"/>
                      </a:endParaRPr>
                    </a:p>
                  </a:txBody>
                  <a:tcPr marL="6103" marR="6103" marT="6103" marB="0" anchor="b">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effectLst/>
                        </a:rPr>
                        <a:t>Last 12 months </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7878744"/>
                  </a:ext>
                </a:extLst>
              </a:tr>
              <a:tr h="249372">
                <a:tc>
                  <a:txBody>
                    <a:bodyPr/>
                    <a:lstStyle/>
                    <a:p>
                      <a:pPr algn="l" fontAlgn="t"/>
                      <a:r>
                        <a:rPr lang="en-US" sz="1800" u="none" strike="noStrike" dirty="0">
                          <a:effectLst/>
                        </a:rPr>
                        <a:t>REVENUE</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lnT w="12700" cap="flat" cmpd="sng" algn="ctr">
                      <a:solidFill>
                        <a:schemeClr val="tx1"/>
                      </a:solidFill>
                      <a:prstDash val="solid"/>
                      <a:round/>
                      <a:headEnd type="none" w="med" len="med"/>
                      <a:tailEnd type="none" w="med" len="med"/>
                    </a:lnT>
                  </a:tcPr>
                </a:tc>
                <a:tc>
                  <a:txBody>
                    <a:bodyPr/>
                    <a:lstStyle/>
                    <a:p>
                      <a:pPr algn="l" fontAlgn="t"/>
                      <a:r>
                        <a:rPr lang="en-US" sz="1800" u="none" strike="noStrike" dirty="0">
                          <a:effectLst/>
                        </a:rPr>
                        <a:t> </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lnT w="12700" cap="flat" cmpd="sng" algn="ctr">
                      <a:solidFill>
                        <a:schemeClr val="tx1"/>
                      </a:solidFill>
                      <a:prstDash val="solid"/>
                      <a:round/>
                      <a:headEnd type="none" w="med" len="med"/>
                      <a:tailEnd type="none" w="med" len="med"/>
                    </a:lnT>
                  </a:tcPr>
                </a:tc>
                <a:tc>
                  <a:txBody>
                    <a:bodyPr/>
                    <a:lstStyle/>
                    <a:p>
                      <a:pPr algn="l" fontAlgn="t"/>
                      <a:r>
                        <a:rPr lang="en-US" sz="1800" u="none" strike="noStrike" dirty="0">
                          <a:effectLst/>
                        </a:rPr>
                        <a:t> </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lnT w="12700" cap="flat" cmpd="sng" algn="ctr">
                      <a:solidFill>
                        <a:schemeClr val="tx1"/>
                      </a:solidFill>
                      <a:prstDash val="solid"/>
                      <a:round/>
                      <a:headEnd type="none" w="med" len="med"/>
                      <a:tailEnd type="none" w="med" len="med"/>
                    </a:lnT>
                  </a:tcPr>
                </a:tc>
                <a:tc>
                  <a:txBody>
                    <a:bodyPr/>
                    <a:lstStyle/>
                    <a:p>
                      <a:pPr algn="l" fontAlgn="t"/>
                      <a:r>
                        <a:rPr lang="en-US" sz="1800" u="none" strike="noStrike" dirty="0">
                          <a:effectLst/>
                        </a:rPr>
                        <a:t> </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lnT w="12700" cap="flat" cmpd="sng" algn="ctr">
                      <a:solidFill>
                        <a:schemeClr val="tx1"/>
                      </a:solidFill>
                      <a:prstDash val="solid"/>
                      <a:round/>
                      <a:headEnd type="none" w="med" len="med"/>
                      <a:tailEnd type="none" w="med" len="med"/>
                    </a:lnT>
                  </a:tcPr>
                </a:tc>
                <a:tc>
                  <a:txBody>
                    <a:bodyPr/>
                    <a:lstStyle/>
                    <a:p>
                      <a:pPr algn="l" fontAlgn="b"/>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07074960"/>
                  </a:ext>
                </a:extLst>
              </a:tr>
              <a:tr h="249372">
                <a:tc>
                  <a:txBody>
                    <a:bodyPr/>
                    <a:lstStyle/>
                    <a:p>
                      <a:pPr algn="l" fontAlgn="t"/>
                      <a:r>
                        <a:rPr lang="en-US" sz="1800" u="none" strike="noStrike" dirty="0">
                          <a:effectLst/>
                        </a:rPr>
                        <a:t>U.S. domestic package</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20,650</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15,129</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16,239</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b"/>
                      <a:r>
                        <a:rPr lang="en-US" sz="1800" u="none" strike="noStrike" dirty="0">
                          <a:effectLst/>
                        </a:rPr>
                        <a:t>21760</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nchor="b"/>
                </a:tc>
                <a:extLst>
                  <a:ext uri="{0D108BD9-81ED-4DB2-BD59-A6C34878D82A}">
                    <a16:rowId xmlns:a16="http://schemas.microsoft.com/office/drawing/2014/main" val="1679065397"/>
                  </a:ext>
                </a:extLst>
              </a:tr>
              <a:tr h="249372">
                <a:tc>
                  <a:txBody>
                    <a:bodyPr/>
                    <a:lstStyle/>
                    <a:p>
                      <a:pPr algn="l" fontAlgn="t"/>
                      <a:r>
                        <a:rPr lang="en-US" sz="1800" u="none" strike="noStrike" dirty="0">
                          <a:effectLst/>
                        </a:rPr>
                        <a:t>International package</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3,237</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2,342</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2,562</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b"/>
                      <a:r>
                        <a:rPr lang="en-US" sz="1800" u="none" strike="noStrike" dirty="0">
                          <a:effectLst/>
                        </a:rPr>
                        <a:t>3457</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nchor="b"/>
                </a:tc>
                <a:extLst>
                  <a:ext uri="{0D108BD9-81ED-4DB2-BD59-A6C34878D82A}">
                    <a16:rowId xmlns:a16="http://schemas.microsoft.com/office/drawing/2014/main" val="1751259510"/>
                  </a:ext>
                </a:extLst>
              </a:tr>
              <a:tr h="249372">
                <a:tc>
                  <a:txBody>
                    <a:bodyPr/>
                    <a:lstStyle/>
                    <a:p>
                      <a:pPr algn="l" fontAlgn="t"/>
                      <a:r>
                        <a:rPr lang="en-US" sz="1800" u="none" strike="noStrike" dirty="0">
                          <a:effectLst/>
                        </a:rPr>
                        <a:t>Non-package</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901</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653</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805</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b"/>
                      <a:r>
                        <a:rPr lang="en-US" sz="1800" u="none" strike="noStrike" dirty="0">
                          <a:effectLst/>
                        </a:rPr>
                        <a:t>1053</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nchor="b"/>
                </a:tc>
                <a:extLst>
                  <a:ext uri="{0D108BD9-81ED-4DB2-BD59-A6C34878D82A}">
                    <a16:rowId xmlns:a16="http://schemas.microsoft.com/office/drawing/2014/main" val="1656735383"/>
                  </a:ext>
                </a:extLst>
              </a:tr>
              <a:tr h="249372">
                <a:tc>
                  <a:txBody>
                    <a:bodyPr/>
                    <a:lstStyle/>
                    <a:p>
                      <a:pPr algn="l" fontAlgn="t"/>
                      <a:r>
                        <a:rPr lang="en-US" sz="1800" u="none" strike="noStrike" dirty="0">
                          <a:effectLst/>
                        </a:rPr>
                        <a:t>TOTAL REVENUES</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24,788</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18,124</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19,606</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b"/>
                      <a:r>
                        <a:rPr lang="en-US" sz="1800" u="none" strike="noStrike" dirty="0">
                          <a:effectLst/>
                        </a:rPr>
                        <a:t>26270</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nchor="b"/>
                </a:tc>
                <a:extLst>
                  <a:ext uri="{0D108BD9-81ED-4DB2-BD59-A6C34878D82A}">
                    <a16:rowId xmlns:a16="http://schemas.microsoft.com/office/drawing/2014/main" val="223337816"/>
                  </a:ext>
                </a:extLst>
              </a:tr>
              <a:tr h="249372">
                <a:tc gridSpan="2">
                  <a:txBody>
                    <a:bodyPr/>
                    <a:lstStyle/>
                    <a:p>
                      <a:pPr algn="l" fontAlgn="t"/>
                      <a:r>
                        <a:rPr lang="en-US" sz="1800" u="none" strike="noStrike" dirty="0">
                          <a:effectLst/>
                        </a:rPr>
                        <a:t>Operating expenses:</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hMerge="1">
                  <a:txBody>
                    <a:bodyPr/>
                    <a:lstStyle/>
                    <a:p>
                      <a:endParaRPr lang="en-US"/>
                    </a:p>
                  </a:txBody>
                  <a:tcPr/>
                </a:tc>
                <a:tc>
                  <a:txBody>
                    <a:bodyPr/>
                    <a:lstStyle/>
                    <a:p>
                      <a:pPr algn="r" fontAlgn="t"/>
                      <a:r>
                        <a:rPr lang="en-US" sz="1800" u="none" strike="noStrike" dirty="0">
                          <a:effectLst/>
                        </a:rPr>
                        <a:t> </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 </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b"/>
                      <a:r>
                        <a:rPr lang="en-US" sz="1800" u="none" strike="noStrike" dirty="0">
                          <a:effectLst/>
                        </a:rPr>
                        <a:t>0</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nchor="b"/>
                </a:tc>
                <a:extLst>
                  <a:ext uri="{0D108BD9-81ED-4DB2-BD59-A6C34878D82A}">
                    <a16:rowId xmlns:a16="http://schemas.microsoft.com/office/drawing/2014/main" val="2319704511"/>
                  </a:ext>
                </a:extLst>
              </a:tr>
              <a:tr h="249372">
                <a:tc>
                  <a:txBody>
                    <a:bodyPr/>
                    <a:lstStyle/>
                    <a:p>
                      <a:pPr algn="l" fontAlgn="t"/>
                      <a:r>
                        <a:rPr lang="en-US" sz="1800" u="none" strike="noStrike" dirty="0">
                          <a:effectLst/>
                        </a:rPr>
                        <a:t>Compensation and benefits</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14,346</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10,587</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11,226</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b"/>
                      <a:r>
                        <a:rPr lang="en-US" sz="1800" u="none" strike="noStrike" dirty="0">
                          <a:effectLst/>
                        </a:rPr>
                        <a:t>14985</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nchor="b"/>
                </a:tc>
                <a:extLst>
                  <a:ext uri="{0D108BD9-81ED-4DB2-BD59-A6C34878D82A}">
                    <a16:rowId xmlns:a16="http://schemas.microsoft.com/office/drawing/2014/main" val="2499307100"/>
                  </a:ext>
                </a:extLst>
              </a:tr>
              <a:tr h="249372">
                <a:tc>
                  <a:txBody>
                    <a:bodyPr/>
                    <a:lstStyle/>
                    <a:p>
                      <a:pPr algn="l" fontAlgn="t"/>
                      <a:r>
                        <a:rPr lang="en-US" sz="1800" u="none" strike="noStrike" dirty="0">
                          <a:effectLst/>
                        </a:rPr>
                        <a:t>Other</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7,352</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5,315</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5,522</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b"/>
                      <a:r>
                        <a:rPr lang="en-US" sz="1800" u="none" strike="noStrike" dirty="0">
                          <a:effectLst/>
                        </a:rPr>
                        <a:t>7559</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nchor="b"/>
                </a:tc>
                <a:extLst>
                  <a:ext uri="{0D108BD9-81ED-4DB2-BD59-A6C34878D82A}">
                    <a16:rowId xmlns:a16="http://schemas.microsoft.com/office/drawing/2014/main" val="1077623761"/>
                  </a:ext>
                </a:extLst>
              </a:tr>
              <a:tr h="249372">
                <a:tc>
                  <a:txBody>
                    <a:bodyPr/>
                    <a:lstStyle/>
                    <a:p>
                      <a:pPr algn="l" fontAlgn="t"/>
                      <a:r>
                        <a:rPr lang="en-US" sz="1800" u="none" strike="noStrike" dirty="0">
                          <a:effectLst/>
                        </a:rPr>
                        <a:t>Restructuring charge</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a:t>
                      </a:r>
                      <a:endParaRPr lang="en-US" sz="1800" b="1"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a:t>
                      </a:r>
                      <a:endParaRPr lang="en-US" sz="1800" b="1"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a:t>
                      </a:r>
                      <a:endParaRPr lang="en-US" sz="1800" b="1"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b"/>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nchor="b"/>
                </a:tc>
                <a:extLst>
                  <a:ext uri="{0D108BD9-81ED-4DB2-BD59-A6C34878D82A}">
                    <a16:rowId xmlns:a16="http://schemas.microsoft.com/office/drawing/2014/main" val="443990331"/>
                  </a:ext>
                </a:extLst>
              </a:tr>
              <a:tr h="493317">
                <a:tc>
                  <a:txBody>
                    <a:bodyPr/>
                    <a:lstStyle/>
                    <a:p>
                      <a:pPr algn="l" fontAlgn="t"/>
                      <a:r>
                        <a:rPr lang="en-US" sz="1800" u="none" strike="noStrike" dirty="0">
                          <a:effectLst/>
                        </a:rPr>
                        <a:t>TOTAL OPERATING EXPENSES</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21,698</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15,902</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16,748</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b"/>
                      <a:r>
                        <a:rPr lang="en-US" sz="1800" u="none" strike="noStrike" dirty="0">
                          <a:effectLst/>
                        </a:rPr>
                        <a:t>22544</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nchor="b"/>
                </a:tc>
                <a:extLst>
                  <a:ext uri="{0D108BD9-81ED-4DB2-BD59-A6C34878D82A}">
                    <a16:rowId xmlns:a16="http://schemas.microsoft.com/office/drawing/2014/main" val="4105417885"/>
                  </a:ext>
                </a:extLst>
              </a:tr>
              <a:tr h="249372">
                <a:tc gridSpan="2">
                  <a:txBody>
                    <a:bodyPr/>
                    <a:lstStyle/>
                    <a:p>
                      <a:pPr algn="l" fontAlgn="t"/>
                      <a:r>
                        <a:rPr lang="en-US" sz="1800" u="none" strike="noStrike" dirty="0">
                          <a:effectLst/>
                        </a:rPr>
                        <a:t>OPERATING PROFIT (LOSS)</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hMerge="1">
                  <a:txBody>
                    <a:bodyPr/>
                    <a:lstStyle/>
                    <a:p>
                      <a:endParaRPr lang="en-US"/>
                    </a:p>
                  </a:txBody>
                  <a:tcPr/>
                </a:tc>
                <a:tc>
                  <a:txBody>
                    <a:bodyPr/>
                    <a:lstStyle/>
                    <a:p>
                      <a:pPr algn="r" fontAlgn="t"/>
                      <a:r>
                        <a:rPr lang="en-US" sz="1800" u="none" strike="noStrike" dirty="0">
                          <a:effectLst/>
                        </a:rPr>
                        <a:t> </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 </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b"/>
                      <a:r>
                        <a:rPr lang="en-US" sz="1800" u="none" strike="noStrike" dirty="0">
                          <a:effectLst/>
                        </a:rPr>
                        <a:t>0</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nchor="b"/>
                </a:tc>
                <a:extLst>
                  <a:ext uri="{0D108BD9-81ED-4DB2-BD59-A6C34878D82A}">
                    <a16:rowId xmlns:a16="http://schemas.microsoft.com/office/drawing/2014/main" val="2559834588"/>
                  </a:ext>
                </a:extLst>
              </a:tr>
              <a:tr h="249372">
                <a:tc>
                  <a:txBody>
                    <a:bodyPr/>
                    <a:lstStyle/>
                    <a:p>
                      <a:pPr algn="l" fontAlgn="t"/>
                      <a:r>
                        <a:rPr lang="en-US" sz="1800" u="none" strike="noStrike" dirty="0">
                          <a:effectLst/>
                        </a:rPr>
                        <a:t>U.S. domestic package</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2,899</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2,098</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2,522</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b"/>
                      <a:r>
                        <a:rPr lang="en-US" sz="1800" u="none" strike="noStrike" dirty="0">
                          <a:effectLst/>
                        </a:rPr>
                        <a:t>3323</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nchor="b"/>
                </a:tc>
                <a:extLst>
                  <a:ext uri="{0D108BD9-81ED-4DB2-BD59-A6C34878D82A}">
                    <a16:rowId xmlns:a16="http://schemas.microsoft.com/office/drawing/2014/main" val="3213249866"/>
                  </a:ext>
                </a:extLst>
              </a:tr>
              <a:tr h="249372">
                <a:tc>
                  <a:txBody>
                    <a:bodyPr/>
                    <a:lstStyle/>
                    <a:p>
                      <a:pPr algn="l" fontAlgn="t"/>
                      <a:r>
                        <a:rPr lang="en-US" sz="1800" u="none" strike="noStrike" dirty="0">
                          <a:effectLst/>
                        </a:rPr>
                        <a:t>International package</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56</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19</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147</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b"/>
                      <a:r>
                        <a:rPr lang="en-US" sz="1800" u="none" strike="noStrike" dirty="0">
                          <a:effectLst/>
                        </a:rPr>
                        <a:t>184</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nchor="b"/>
                </a:tc>
                <a:extLst>
                  <a:ext uri="{0D108BD9-81ED-4DB2-BD59-A6C34878D82A}">
                    <a16:rowId xmlns:a16="http://schemas.microsoft.com/office/drawing/2014/main" val="92313704"/>
                  </a:ext>
                </a:extLst>
              </a:tr>
              <a:tr h="249372">
                <a:tc>
                  <a:txBody>
                    <a:bodyPr/>
                    <a:lstStyle/>
                    <a:p>
                      <a:pPr algn="l" fontAlgn="t"/>
                      <a:r>
                        <a:rPr lang="en-US" sz="1800" u="none" strike="noStrike" dirty="0">
                          <a:effectLst/>
                        </a:rPr>
                        <a:t>Non-package</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135</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105</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85</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b"/>
                      <a:r>
                        <a:rPr lang="en-US" sz="1800" u="none" strike="noStrike" dirty="0">
                          <a:effectLst/>
                        </a:rPr>
                        <a:t>115</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nchor="b"/>
                </a:tc>
                <a:extLst>
                  <a:ext uri="{0D108BD9-81ED-4DB2-BD59-A6C34878D82A}">
                    <a16:rowId xmlns:a16="http://schemas.microsoft.com/office/drawing/2014/main" val="574501137"/>
                  </a:ext>
                </a:extLst>
              </a:tr>
              <a:tr h="249372">
                <a:tc>
                  <a:txBody>
                    <a:bodyPr/>
                    <a:lstStyle/>
                    <a:p>
                      <a:pPr algn="l" fontAlgn="t"/>
                      <a:r>
                        <a:rPr lang="en-US" sz="1800" u="none" strike="noStrike" dirty="0">
                          <a:effectLst/>
                        </a:rPr>
                        <a:t>Corporate</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a:t>
                      </a:r>
                      <a:endParaRPr lang="en-US" sz="1800" b="1"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a:t>
                      </a:r>
                      <a:endParaRPr lang="en-US" sz="1800" b="1"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104</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b"/>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nchor="b"/>
                </a:tc>
                <a:extLst>
                  <a:ext uri="{0D108BD9-81ED-4DB2-BD59-A6C34878D82A}">
                    <a16:rowId xmlns:a16="http://schemas.microsoft.com/office/drawing/2014/main" val="714934559"/>
                  </a:ext>
                </a:extLst>
              </a:tr>
              <a:tr h="249372">
                <a:tc>
                  <a:txBody>
                    <a:bodyPr/>
                    <a:lstStyle/>
                    <a:p>
                      <a:pPr algn="l" fontAlgn="t"/>
                      <a:r>
                        <a:rPr lang="en-US" sz="1800" u="none" strike="noStrike" dirty="0">
                          <a:effectLst/>
                        </a:rPr>
                        <a:t>TOTAL OPERATING PROFIT</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3,090</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2,222</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t"/>
                      <a:r>
                        <a:rPr lang="en-US" sz="1800" u="none" strike="noStrike" dirty="0">
                          <a:effectLst/>
                        </a:rPr>
                        <a:t>2,858</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r" fontAlgn="b"/>
                      <a:r>
                        <a:rPr lang="en-US" sz="1800" u="none" strike="noStrike" dirty="0">
                          <a:effectLst/>
                        </a:rPr>
                        <a:t>3726</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nchor="b"/>
                </a:tc>
                <a:extLst>
                  <a:ext uri="{0D108BD9-81ED-4DB2-BD59-A6C34878D82A}">
                    <a16:rowId xmlns:a16="http://schemas.microsoft.com/office/drawing/2014/main" val="1495373850"/>
                  </a:ext>
                </a:extLst>
              </a:tr>
            </a:tbl>
          </a:graphicData>
        </a:graphic>
      </p:graphicFrame>
    </p:spTree>
    <p:extLst>
      <p:ext uri="{BB962C8B-B14F-4D97-AF65-F5344CB8AC3E}">
        <p14:creationId xmlns:p14="http://schemas.microsoft.com/office/powerpoint/2010/main" val="8402702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71BB4-EF31-4E61-A37B-F41ABAF86C5A}"/>
              </a:ext>
            </a:extLst>
          </p:cNvPr>
          <p:cNvSpPr>
            <a:spLocks noGrp="1"/>
          </p:cNvSpPr>
          <p:nvPr>
            <p:ph type="title"/>
          </p:nvPr>
        </p:nvSpPr>
        <p:spPr>
          <a:xfrm>
            <a:off x="838200" y="0"/>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Capital expenditure, operating expenses, and financial expense </a:t>
            </a:r>
          </a:p>
        </p:txBody>
      </p:sp>
      <p:sp>
        <p:nvSpPr>
          <p:cNvPr id="3" name="Content Placeholder 2">
            <a:extLst>
              <a:ext uri="{FF2B5EF4-FFF2-40B4-BE49-F238E27FC236}">
                <a16:creationId xmlns:a16="http://schemas.microsoft.com/office/drawing/2014/main" id="{87A684EA-9AB7-4EC7-B222-0C1D2E1A8E9A}"/>
              </a:ext>
            </a:extLst>
          </p:cNvPr>
          <p:cNvSpPr>
            <a:spLocks noGrp="1"/>
          </p:cNvSpPr>
          <p:nvPr>
            <p:ph idx="1"/>
          </p:nvPr>
        </p:nvSpPr>
        <p:spPr>
          <a:xfrm>
            <a:off x="838200" y="1253331"/>
            <a:ext cx="10515600" cy="4351338"/>
          </a:xfrm>
        </p:spPr>
        <p:txBody>
          <a:bodyPr>
            <a:noAutofit/>
          </a:bodyPr>
          <a:lstStyle/>
          <a:p>
            <a:pPr algn="just"/>
            <a:r>
              <a:rPr lang="en-US" sz="2400" dirty="0">
                <a:latin typeface="Times New Roman" panose="02020603050405020304" pitchFamily="18" charset="0"/>
                <a:cs typeface="Times New Roman" panose="02020603050405020304" pitchFamily="18" charset="0"/>
              </a:rPr>
              <a:t>The distinction between operating and capital expenditures is critical for tax calculations. </a:t>
            </a:r>
          </a:p>
          <a:p>
            <a:pPr lvl="1" algn="just"/>
            <a:r>
              <a:rPr lang="en-US" dirty="0">
                <a:latin typeface="Times New Roman" panose="02020603050405020304" pitchFamily="18" charset="0"/>
                <a:cs typeface="Times New Roman" panose="02020603050405020304" pitchFamily="18" charset="0"/>
              </a:rPr>
              <a:t>Since, we consume the benefits of operating expenditure in the year in which it is incurred, we can subtract it from pre-tax operating profit, thereby reducing tax-liability </a:t>
            </a:r>
          </a:p>
          <a:p>
            <a:pPr lvl="1" algn="just"/>
            <a:r>
              <a:rPr lang="en-US" dirty="0">
                <a:latin typeface="Times New Roman" panose="02020603050405020304" pitchFamily="18" charset="0"/>
                <a:cs typeface="Times New Roman" panose="02020603050405020304" pitchFamily="18" charset="0"/>
              </a:rPr>
              <a:t>The benefits of capital expenditure spread over multiple years. Therefore, we subtract it from pre-operating income over multiple years as deprecation. </a:t>
            </a:r>
          </a:p>
          <a:p>
            <a:pPr algn="just"/>
            <a:r>
              <a:rPr lang="en-US" sz="2400" dirty="0">
                <a:latin typeface="Times New Roman" panose="02020603050405020304" pitchFamily="18" charset="0"/>
                <a:cs typeface="Times New Roman" panose="02020603050405020304" pitchFamily="18" charset="0"/>
              </a:rPr>
              <a:t>Make sure that there are no financial expenses mixed in with operating expenses </a:t>
            </a:r>
          </a:p>
          <a:p>
            <a:pPr lvl="1" algn="just"/>
            <a:r>
              <a:rPr lang="en-US" dirty="0">
                <a:latin typeface="Times New Roman" panose="02020603050405020304" pitchFamily="18" charset="0"/>
                <a:cs typeface="Times New Roman" panose="02020603050405020304" pitchFamily="18" charset="0"/>
              </a:rPr>
              <a:t>Financial expense: Any commitment that is tax deductible that you must meet no matter what is your operating result: Failure to meet its leads to loss of control of the business. </a:t>
            </a:r>
          </a:p>
          <a:p>
            <a:pPr lvl="1" algn="just"/>
            <a:r>
              <a:rPr lang="en-US" dirty="0">
                <a:latin typeface="Times New Roman" panose="02020603050405020304" pitchFamily="18" charset="0"/>
                <a:cs typeface="Times New Roman" panose="02020603050405020304" pitchFamily="18" charset="0"/>
              </a:rPr>
              <a:t>Example: Operating leases: While accounting convention treats operating leases as operating expenses, they are financial expenses and need to be reclassified as such.</a:t>
            </a:r>
          </a:p>
          <a:p>
            <a:pPr lvl="1" algn="just"/>
            <a:r>
              <a:rPr lang="en-US" dirty="0">
                <a:latin typeface="Times New Roman" panose="02020603050405020304" pitchFamily="18" charset="0"/>
                <a:cs typeface="Times New Roman" panose="02020603050405020304" pitchFamily="18" charset="0"/>
              </a:rPr>
              <a:t>We don’t subtract financial expenses when we calculate operating income. </a:t>
            </a:r>
          </a:p>
        </p:txBody>
      </p:sp>
    </p:spTree>
    <p:extLst>
      <p:ext uri="{BB962C8B-B14F-4D97-AF65-F5344CB8AC3E}">
        <p14:creationId xmlns:p14="http://schemas.microsoft.com/office/powerpoint/2010/main" val="3356249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BB178-6062-4A94-A272-A5F07F440E71}"/>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Net capital expenditures </a:t>
            </a:r>
          </a:p>
        </p:txBody>
      </p:sp>
      <p:sp>
        <p:nvSpPr>
          <p:cNvPr id="3" name="Content Placeholder 2">
            <a:extLst>
              <a:ext uri="{FF2B5EF4-FFF2-40B4-BE49-F238E27FC236}">
                <a16:creationId xmlns:a16="http://schemas.microsoft.com/office/drawing/2014/main" id="{A677488F-922B-4C98-9422-1AAD0A818BF4}"/>
              </a:ext>
            </a:extLst>
          </p:cNvPr>
          <p:cNvSpPr>
            <a:spLocks noGrp="1"/>
          </p:cNvSpPr>
          <p:nvPr>
            <p:ph idx="1"/>
          </p:nvPr>
        </p:nvSpPr>
        <p:spPr>
          <a:xfrm>
            <a:off x="838200" y="1825625"/>
            <a:ext cx="10515600" cy="4866724"/>
          </a:xfrm>
        </p:spPr>
        <p:txBody>
          <a:bodyPr>
            <a:normAutofit/>
          </a:bodyPr>
          <a:lstStyle/>
          <a:p>
            <a:pPr algn="just"/>
            <a:r>
              <a:rPr lang="en-US" sz="2400" dirty="0">
                <a:latin typeface="Times New Roman" panose="02020603050405020304" pitchFamily="18" charset="0"/>
                <a:cs typeface="Times New Roman" panose="02020603050405020304" pitchFamily="18" charset="0"/>
              </a:rPr>
              <a:t>Net capital expenditures=Capital expenditure-Depreciation</a:t>
            </a:r>
          </a:p>
          <a:p>
            <a:pPr lvl="1" algn="just"/>
            <a:r>
              <a:rPr lang="en-US" dirty="0">
                <a:latin typeface="Times New Roman" panose="02020603050405020304" pitchFamily="18" charset="0"/>
                <a:cs typeface="Times New Roman" panose="02020603050405020304" pitchFamily="18" charset="0"/>
              </a:rPr>
              <a:t>Depreciation is a cash inflow that pays for some or a lot the capital expenditure.</a:t>
            </a:r>
          </a:p>
          <a:p>
            <a:pPr algn="just"/>
            <a:r>
              <a:rPr lang="en-US" sz="2400" dirty="0">
                <a:latin typeface="Times New Roman" panose="02020603050405020304" pitchFamily="18" charset="0"/>
                <a:cs typeface="Times New Roman" panose="02020603050405020304" pitchFamily="18" charset="0"/>
              </a:rPr>
              <a:t>In general, the net capex is a function of how fast a firm is growing or expecting to grow. High growth firms require more capex than low growth firm.</a:t>
            </a:r>
          </a:p>
          <a:p>
            <a:pPr algn="just"/>
            <a:r>
              <a:rPr lang="en-US" sz="2400" dirty="0">
                <a:latin typeface="Times New Roman" panose="02020603050405020304" pitchFamily="18" charset="0"/>
                <a:cs typeface="Times New Roman" panose="02020603050405020304" pitchFamily="18" charset="0"/>
              </a:rPr>
              <a:t>Assumption about net capital expenditures can thus never be made independently of assumption about growth in the future. </a:t>
            </a:r>
          </a:p>
        </p:txBody>
      </p:sp>
    </p:spTree>
    <p:extLst>
      <p:ext uri="{BB962C8B-B14F-4D97-AF65-F5344CB8AC3E}">
        <p14:creationId xmlns:p14="http://schemas.microsoft.com/office/powerpoint/2010/main" val="24880353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FBA2A-137A-4DEA-A72D-97433280B142}"/>
              </a:ext>
            </a:extLst>
          </p:cNvPr>
          <p:cNvSpPr>
            <a:spLocks noGrp="1"/>
          </p:cNvSpPr>
          <p:nvPr>
            <p:ph type="title"/>
          </p:nvPr>
        </p:nvSpPr>
        <p:spPr>
          <a:xfrm>
            <a:off x="649358" y="365125"/>
            <a:ext cx="10704442" cy="1325563"/>
          </a:xfrm>
        </p:spPr>
        <p:txBody>
          <a:bodyPr>
            <a:normAutofit/>
          </a:bodyPr>
          <a:lstStyle/>
          <a:p>
            <a:r>
              <a:rPr lang="en-US" sz="3600" dirty="0">
                <a:latin typeface="Times New Roman" panose="02020603050405020304" pitchFamily="18" charset="0"/>
                <a:cs typeface="Times New Roman" panose="02020603050405020304" pitchFamily="18" charset="0"/>
              </a:rPr>
              <a:t>Problems….</a:t>
            </a:r>
          </a:p>
        </p:txBody>
      </p:sp>
      <p:sp>
        <p:nvSpPr>
          <p:cNvPr id="3" name="Content Placeholder 2">
            <a:extLst>
              <a:ext uri="{FF2B5EF4-FFF2-40B4-BE49-F238E27FC236}">
                <a16:creationId xmlns:a16="http://schemas.microsoft.com/office/drawing/2014/main" id="{0B9E0D38-F8E1-4F13-BBFD-256378B5BBE5}"/>
              </a:ext>
            </a:extLst>
          </p:cNvPr>
          <p:cNvSpPr>
            <a:spLocks noGrp="1"/>
          </p:cNvSpPr>
          <p:nvPr>
            <p:ph idx="1"/>
          </p:nvPr>
        </p:nvSpPr>
        <p:spPr>
          <a:xfrm>
            <a:off x="838200" y="1510748"/>
            <a:ext cx="10515600" cy="4995379"/>
          </a:xfrm>
        </p:spPr>
        <p:txBody>
          <a:bodyPr>
            <a:normAutofit/>
          </a:bodyPr>
          <a:lstStyle/>
          <a:p>
            <a:pPr algn="just"/>
            <a:r>
              <a:rPr lang="en-US" sz="2400" dirty="0">
                <a:latin typeface="Times New Roman" panose="02020603050405020304" pitchFamily="18" charset="0"/>
                <a:cs typeface="Times New Roman" panose="02020603050405020304" pitchFamily="18" charset="0"/>
              </a:rPr>
              <a:t>While, it is easy to find capital expenditure information in financial statements (cashflow), forecasting these expenditure can be difficult for three reasons. </a:t>
            </a:r>
          </a:p>
          <a:p>
            <a:pPr lvl="1" algn="just"/>
            <a:r>
              <a:rPr lang="en-US" dirty="0">
                <a:latin typeface="Times New Roman" panose="02020603050405020304" pitchFamily="18" charset="0"/>
                <a:cs typeface="Times New Roman" panose="02020603050405020304" pitchFamily="18" charset="0"/>
              </a:rPr>
              <a:t>Firms often incur capital expenditure in chunks- a large investment in one year can be followed by small investments in subsequent years.</a:t>
            </a:r>
          </a:p>
          <a:p>
            <a:pPr lvl="1" algn="just"/>
            <a:r>
              <a:rPr lang="en-US" dirty="0">
                <a:latin typeface="Times New Roman" panose="02020603050405020304" pitchFamily="18" charset="0"/>
                <a:cs typeface="Times New Roman" panose="02020603050405020304" pitchFamily="18" charset="0"/>
              </a:rPr>
              <a:t>Accounting definition of capital expenditure does not reflect true capital expenditure, such as R&amp;D.</a:t>
            </a:r>
          </a:p>
          <a:p>
            <a:pPr lvl="1" algn="just"/>
            <a:r>
              <a:rPr lang="en-US" dirty="0">
                <a:latin typeface="Times New Roman" panose="02020603050405020304" pitchFamily="18" charset="0"/>
                <a:cs typeface="Times New Roman" panose="02020603050405020304" pitchFamily="18" charset="0"/>
              </a:rPr>
              <a:t>The growth of the firms comes from two ways. First, firm prefers to invest in projects (organic growth). Second, a lot of firms (mostly techno firms) acquire another firms for future growth (inorganic growth). However, acquisitions are not classified by accountants as capital expenditures. </a:t>
            </a:r>
          </a:p>
          <a:p>
            <a:pPr lvl="2" algn="just"/>
            <a:endParaRPr lang="en-US" sz="2400" dirty="0">
              <a:latin typeface="Times New Roman" panose="02020603050405020304" pitchFamily="18" charset="0"/>
              <a:cs typeface="Times New Roman" panose="02020603050405020304" pitchFamily="18" charset="0"/>
            </a:endParaRPr>
          </a:p>
          <a:p>
            <a:pPr marL="457200" lvl="1" indent="0" algn="just">
              <a:buNone/>
            </a:pPr>
            <a:endParaRPr lang="en-US"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27130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3A8E3-E808-4C8F-AF7D-F8B98E5BEDB1}"/>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Lumpy capital expenditures and the need for smoothing</a:t>
            </a:r>
          </a:p>
        </p:txBody>
      </p:sp>
      <p:sp>
        <p:nvSpPr>
          <p:cNvPr id="3" name="Content Placeholder 2">
            <a:extLst>
              <a:ext uri="{FF2B5EF4-FFF2-40B4-BE49-F238E27FC236}">
                <a16:creationId xmlns:a16="http://schemas.microsoft.com/office/drawing/2014/main" id="{576A7C06-8CFB-43C3-B226-1DCBFF9DBBCB}"/>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The simplest normalization technique is to average capital expenditure over a number of years. However, the above method has the following caveat.</a:t>
            </a:r>
          </a:p>
          <a:p>
            <a:pPr lvl="1"/>
            <a:r>
              <a:rPr lang="en-US" dirty="0">
                <a:latin typeface="Times New Roman" panose="02020603050405020304" pitchFamily="18" charset="0"/>
                <a:cs typeface="Times New Roman" panose="02020603050405020304" pitchFamily="18" charset="0"/>
              </a:rPr>
              <a:t>Firms with limited history.</a:t>
            </a:r>
          </a:p>
          <a:p>
            <a:pPr lvl="1"/>
            <a:r>
              <a:rPr lang="en-US" dirty="0">
                <a:latin typeface="Times New Roman" panose="02020603050405020304" pitchFamily="18" charset="0"/>
                <a:cs typeface="Times New Roman" panose="02020603050405020304" pitchFamily="18" charset="0"/>
              </a:rPr>
              <a:t>Change in business mix.</a:t>
            </a:r>
          </a:p>
          <a:p>
            <a:r>
              <a:rPr lang="en-US" sz="2400" dirty="0">
                <a:latin typeface="Times New Roman" panose="02020603050405020304" pitchFamily="18" charset="0"/>
                <a:cs typeface="Times New Roman" panose="02020603050405020304" pitchFamily="18" charset="0"/>
              </a:rPr>
              <a:t>Industry average for capital expenditure (capex/sales) are an alternative method (Good for mature firms).</a:t>
            </a:r>
          </a:p>
        </p:txBody>
      </p:sp>
    </p:spTree>
    <p:extLst>
      <p:ext uri="{BB962C8B-B14F-4D97-AF65-F5344CB8AC3E}">
        <p14:creationId xmlns:p14="http://schemas.microsoft.com/office/powerpoint/2010/main" val="40122200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7A2CB-B2DB-4205-B0C2-363C92CE9F06}"/>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Issues with acquisitions in valuation</a:t>
            </a:r>
          </a:p>
        </p:txBody>
      </p:sp>
      <p:sp>
        <p:nvSpPr>
          <p:cNvPr id="3" name="Content Placeholder 2">
            <a:extLst>
              <a:ext uri="{FF2B5EF4-FFF2-40B4-BE49-F238E27FC236}">
                <a16:creationId xmlns:a16="http://schemas.microsoft.com/office/drawing/2014/main" id="{20EE38F7-D78C-4B1F-9CC7-7FE70089B56C}"/>
              </a:ext>
            </a:extLst>
          </p:cNvPr>
          <p:cNvSpPr>
            <a:spLocks noGrp="1"/>
          </p:cNvSpPr>
          <p:nvPr>
            <p:ph idx="1"/>
          </p:nvPr>
        </p:nvSpPr>
        <p:spPr>
          <a:xfrm>
            <a:off x="718930" y="1457740"/>
            <a:ext cx="10515600" cy="5126176"/>
          </a:xfrm>
        </p:spPr>
        <p:txBody>
          <a:bodyPr>
            <a:normAutofit/>
          </a:bodyPr>
          <a:lstStyle/>
          <a:p>
            <a:pPr algn="just"/>
            <a:r>
              <a:rPr lang="en-US" sz="2400" dirty="0">
                <a:latin typeface="Times New Roman" panose="02020603050405020304" pitchFamily="18" charset="0"/>
                <a:cs typeface="Times New Roman" panose="02020603050405020304" pitchFamily="18" charset="0"/>
              </a:rPr>
              <a:t>Firms generally do large acquisitions infrequently. Hence, it is not easy to predict them. If can, what should be the cost of acquisitions?</a:t>
            </a:r>
          </a:p>
          <a:p>
            <a:pPr algn="just"/>
            <a:r>
              <a:rPr lang="en-US" sz="2400" dirty="0">
                <a:latin typeface="Times New Roman" panose="02020603050405020304" pitchFamily="18" charset="0"/>
                <a:cs typeface="Times New Roman" panose="02020603050405020304" pitchFamily="18" charset="0"/>
              </a:rPr>
              <a:t>If you choose not to consider acquisition costs into consideration, the portion of growth due to acquisitions should not be considered in the valuation.</a:t>
            </a:r>
          </a:p>
          <a:p>
            <a:pPr algn="just"/>
            <a:r>
              <a:rPr lang="en-US" sz="2400" dirty="0">
                <a:latin typeface="Times New Roman" panose="02020603050405020304" pitchFamily="18" charset="0"/>
                <a:cs typeface="Times New Roman" panose="02020603050405020304" pitchFamily="18" charset="0"/>
              </a:rPr>
              <a:t>Analysts make a common mistake, i.e., they use the impressive historical growth, a portion due to acquisitions, is to extrapolate future growth, but ignore acquisition costs at the same time. This results in inconsistence, may lead to overvaluation.</a:t>
            </a:r>
          </a:p>
          <a:p>
            <a:pPr algn="just"/>
            <a:r>
              <a:rPr lang="en-US" sz="2400" dirty="0">
                <a:latin typeface="Times New Roman" panose="02020603050405020304" pitchFamily="18" charset="0"/>
                <a:cs typeface="Times New Roman" panose="02020603050405020304" pitchFamily="18" charset="0"/>
              </a:rPr>
              <a:t>To best place to find acquisitions is in the statements of cash flows when the firm is making cash payment.</a:t>
            </a:r>
          </a:p>
          <a:p>
            <a:pPr algn="just"/>
            <a:r>
              <a:rPr lang="en-US" sz="2400" dirty="0">
                <a:latin typeface="Times New Roman" panose="02020603050405020304" pitchFamily="18" charset="0"/>
                <a:cs typeface="Times New Roman" panose="02020603050405020304" pitchFamily="18" charset="0"/>
              </a:rPr>
              <a:t>What if the firm uses stock to finance acquisitions.</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18589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36C77-5970-4095-9FAE-7FCCEFA0D09D}"/>
              </a:ext>
            </a:extLst>
          </p:cNvPr>
          <p:cNvSpPr>
            <a:spLocks noGrp="1"/>
          </p:cNvSpPr>
          <p:nvPr>
            <p:ph type="title"/>
          </p:nvPr>
        </p:nvSpPr>
        <p:spPr>
          <a:xfrm>
            <a:off x="414130" y="-41593"/>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Sun pharma (revenue growth)</a:t>
            </a:r>
          </a:p>
        </p:txBody>
      </p:sp>
      <p:graphicFrame>
        <p:nvGraphicFramePr>
          <p:cNvPr id="4" name="Content Placeholder 3">
            <a:extLst>
              <a:ext uri="{FF2B5EF4-FFF2-40B4-BE49-F238E27FC236}">
                <a16:creationId xmlns:a16="http://schemas.microsoft.com/office/drawing/2014/main" id="{0D6A4662-6325-43DD-ABBB-EF215FC5B3AA}"/>
              </a:ext>
            </a:extLst>
          </p:cNvPr>
          <p:cNvGraphicFramePr>
            <a:graphicFrameLocks noGrp="1"/>
          </p:cNvGraphicFramePr>
          <p:nvPr>
            <p:ph idx="1"/>
            <p:extLst>
              <p:ext uri="{D42A27DB-BD31-4B8C-83A1-F6EECF244321}">
                <p14:modId xmlns:p14="http://schemas.microsoft.com/office/powerpoint/2010/main" val="3644173339"/>
              </p:ext>
            </p:extLst>
          </p:nvPr>
        </p:nvGraphicFramePr>
        <p:xfrm>
          <a:off x="2146852" y="1269227"/>
          <a:ext cx="6175514" cy="5574030"/>
        </p:xfrm>
        <a:graphic>
          <a:graphicData uri="http://schemas.openxmlformats.org/drawingml/2006/table">
            <a:tbl>
              <a:tblPr>
                <a:tableStyleId>{3B4B98B0-60AC-42C2-AFA5-B58CD77FA1E5}</a:tableStyleId>
              </a:tblPr>
              <a:tblGrid>
                <a:gridCol w="2284940">
                  <a:extLst>
                    <a:ext uri="{9D8B030D-6E8A-4147-A177-3AD203B41FA5}">
                      <a16:colId xmlns:a16="http://schemas.microsoft.com/office/drawing/2014/main" val="4198730510"/>
                    </a:ext>
                  </a:extLst>
                </a:gridCol>
                <a:gridCol w="1945287">
                  <a:extLst>
                    <a:ext uri="{9D8B030D-6E8A-4147-A177-3AD203B41FA5}">
                      <a16:colId xmlns:a16="http://schemas.microsoft.com/office/drawing/2014/main" val="3513299009"/>
                    </a:ext>
                  </a:extLst>
                </a:gridCol>
                <a:gridCol w="1945287">
                  <a:extLst>
                    <a:ext uri="{9D8B030D-6E8A-4147-A177-3AD203B41FA5}">
                      <a16:colId xmlns:a16="http://schemas.microsoft.com/office/drawing/2014/main" val="2439962032"/>
                    </a:ext>
                  </a:extLst>
                </a:gridCol>
              </a:tblGrid>
              <a:tr h="190500">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Year</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Revenue</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Growth Rate</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422895194"/>
                  </a:ext>
                </a:extLst>
              </a:tr>
              <a:tr h="190500">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2002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7392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31335905"/>
                  </a:ext>
                </a:extLst>
              </a:tr>
              <a:tr h="190500">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2003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9722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27.40%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73162522"/>
                  </a:ext>
                </a:extLst>
              </a:tr>
              <a:tr h="190500">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2004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11088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13.15%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137624367"/>
                  </a:ext>
                </a:extLst>
              </a:tr>
              <a:tr h="190500">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2005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11853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6.67%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794196926"/>
                  </a:ext>
                </a:extLst>
              </a:tr>
              <a:tr h="190500">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2006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16368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32.28%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203366319"/>
                  </a:ext>
                </a:extLst>
              </a:tr>
              <a:tr h="190500">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2007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21321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26.43%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292933742"/>
                  </a:ext>
                </a:extLst>
              </a:tr>
              <a:tr h="190500">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2008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33565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45.38%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08273200"/>
                  </a:ext>
                </a:extLst>
              </a:tr>
              <a:tr h="190500">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2009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42723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24.12%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454177738"/>
                  </a:ext>
                </a:extLst>
              </a:tr>
              <a:tr h="190500">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2010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38086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-11.49%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836292241"/>
                  </a:ext>
                </a:extLst>
              </a:tr>
              <a:tr h="190500">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2011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57216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40.70%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009937229"/>
                  </a:ext>
                </a:extLst>
              </a:tr>
              <a:tr h="190500">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2012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80054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33.59%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709387431"/>
                  </a:ext>
                </a:extLst>
              </a:tr>
              <a:tr h="190500">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2013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112389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33.93%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856393620"/>
                  </a:ext>
                </a:extLst>
              </a:tr>
              <a:tr h="190500">
                <a:tc>
                  <a:txBody>
                    <a:bodyPr/>
                    <a:lstStyle/>
                    <a:p>
                      <a:pPr algn="ctr" fontAlgn="b"/>
                      <a:r>
                        <a:rPr lang="en-US" sz="1600" u="none" strike="noStrike" dirty="0">
                          <a:solidFill>
                            <a:srgbClr val="FF0000"/>
                          </a:solidFill>
                          <a:effectLst/>
                          <a:latin typeface="Times New Roman" panose="02020603050405020304" pitchFamily="18" charset="0"/>
                          <a:cs typeface="Times New Roman" panose="02020603050405020304" pitchFamily="18" charset="0"/>
                        </a:rPr>
                        <a:t>2014</a:t>
                      </a:r>
                      <a:endParaRPr lang="en-US" sz="16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solidFill>
                            <a:srgbClr val="FF0000"/>
                          </a:solidFill>
                          <a:effectLst/>
                          <a:latin typeface="Times New Roman" panose="02020603050405020304" pitchFamily="18" charset="0"/>
                          <a:cs typeface="Times New Roman" panose="02020603050405020304" pitchFamily="18" charset="0"/>
                        </a:rPr>
                        <a:t>160044</a:t>
                      </a:r>
                      <a:endParaRPr lang="en-US" sz="16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solidFill>
                            <a:srgbClr val="FF0000"/>
                          </a:solidFill>
                          <a:effectLst/>
                          <a:latin typeface="Times New Roman" panose="02020603050405020304" pitchFamily="18" charset="0"/>
                          <a:cs typeface="Times New Roman" panose="02020603050405020304" pitchFamily="18" charset="0"/>
                        </a:rPr>
                        <a:t>35.35%</a:t>
                      </a:r>
                      <a:endParaRPr lang="en-US" sz="16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416124936"/>
                  </a:ext>
                </a:extLst>
              </a:tr>
              <a:tr h="190500">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2015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272451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53.20%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1085566"/>
                  </a:ext>
                </a:extLst>
              </a:tr>
              <a:tr h="190500">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2016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275097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0.97%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413295623"/>
                  </a:ext>
                </a:extLst>
              </a:tr>
              <a:tr h="190500">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2017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299939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8.65%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722476354"/>
                  </a:ext>
                </a:extLst>
              </a:tr>
              <a:tr h="190500">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2018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260659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-14.04%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768232004"/>
                  </a:ext>
                </a:extLst>
              </a:tr>
              <a:tr h="190500">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2019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297520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13.23%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91113533"/>
                  </a:ext>
                </a:extLst>
              </a:tr>
              <a:tr h="190500">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2020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335891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12.13%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421436247"/>
                  </a:ext>
                </a:extLst>
              </a:tr>
              <a:tr h="190500">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Average Growth rate</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21.20%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6487227"/>
                  </a:ext>
                </a:extLst>
              </a:tr>
              <a:tr h="190500">
                <a:tc gridSpan="2">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Compounded Growth rate</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hMerge="1">
                  <a:txBody>
                    <a:bodyPr/>
                    <a:lstStyle/>
                    <a:p>
                      <a:endParaRPr lang="en-US"/>
                    </a:p>
                  </a:txBody>
                  <a:tcPr/>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23.62%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074313031"/>
                  </a:ext>
                </a:extLst>
              </a:tr>
            </a:tbl>
          </a:graphicData>
        </a:graphic>
      </p:graphicFrame>
    </p:spTree>
    <p:extLst>
      <p:ext uri="{BB962C8B-B14F-4D97-AF65-F5344CB8AC3E}">
        <p14:creationId xmlns:p14="http://schemas.microsoft.com/office/powerpoint/2010/main" val="37975423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8197E-EF56-4CA3-9E29-31697C9675EF}"/>
              </a:ext>
            </a:extLst>
          </p:cNvPr>
          <p:cNvSpPr>
            <a:spLocks noGrp="1"/>
          </p:cNvSpPr>
          <p:nvPr>
            <p:ph type="title"/>
          </p:nvPr>
        </p:nvSpPr>
        <p:spPr>
          <a:xfrm>
            <a:off x="665922" y="59048"/>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Sun pharma (net capex)</a:t>
            </a:r>
          </a:p>
        </p:txBody>
      </p:sp>
      <p:graphicFrame>
        <p:nvGraphicFramePr>
          <p:cNvPr id="7" name="Content Placeholder 6">
            <a:extLst>
              <a:ext uri="{FF2B5EF4-FFF2-40B4-BE49-F238E27FC236}">
                <a16:creationId xmlns:a16="http://schemas.microsoft.com/office/drawing/2014/main" id="{0D2150BC-0FD4-403E-AA89-B3BF1D59D2E3}"/>
              </a:ext>
            </a:extLst>
          </p:cNvPr>
          <p:cNvGraphicFramePr>
            <a:graphicFrameLocks noGrp="1"/>
          </p:cNvGraphicFramePr>
          <p:nvPr>
            <p:ph idx="1"/>
            <p:extLst>
              <p:ext uri="{D42A27DB-BD31-4B8C-83A1-F6EECF244321}">
                <p14:modId xmlns:p14="http://schemas.microsoft.com/office/powerpoint/2010/main" val="468545984"/>
              </p:ext>
            </p:extLst>
          </p:nvPr>
        </p:nvGraphicFramePr>
        <p:xfrm>
          <a:off x="390937" y="1384611"/>
          <a:ext cx="9989370" cy="5099685"/>
        </p:xfrm>
        <a:graphic>
          <a:graphicData uri="http://schemas.openxmlformats.org/drawingml/2006/table">
            <a:tbl>
              <a:tblPr>
                <a:tableStyleId>{3B4B98B0-60AC-42C2-AFA5-B58CD77FA1E5}</a:tableStyleId>
              </a:tblPr>
              <a:tblGrid>
                <a:gridCol w="1583940">
                  <a:extLst>
                    <a:ext uri="{9D8B030D-6E8A-4147-A177-3AD203B41FA5}">
                      <a16:colId xmlns:a16="http://schemas.microsoft.com/office/drawing/2014/main" val="3034985582"/>
                    </a:ext>
                  </a:extLst>
                </a:gridCol>
                <a:gridCol w="2163953">
                  <a:extLst>
                    <a:ext uri="{9D8B030D-6E8A-4147-A177-3AD203B41FA5}">
                      <a16:colId xmlns:a16="http://schemas.microsoft.com/office/drawing/2014/main" val="2558364732"/>
                    </a:ext>
                  </a:extLst>
                </a:gridCol>
                <a:gridCol w="1791360">
                  <a:extLst>
                    <a:ext uri="{9D8B030D-6E8A-4147-A177-3AD203B41FA5}">
                      <a16:colId xmlns:a16="http://schemas.microsoft.com/office/drawing/2014/main" val="2626238292"/>
                    </a:ext>
                  </a:extLst>
                </a:gridCol>
                <a:gridCol w="1206812">
                  <a:extLst>
                    <a:ext uri="{9D8B030D-6E8A-4147-A177-3AD203B41FA5}">
                      <a16:colId xmlns:a16="http://schemas.microsoft.com/office/drawing/2014/main" val="2366566212"/>
                    </a:ext>
                  </a:extLst>
                </a:gridCol>
                <a:gridCol w="2036493">
                  <a:extLst>
                    <a:ext uri="{9D8B030D-6E8A-4147-A177-3AD203B41FA5}">
                      <a16:colId xmlns:a16="http://schemas.microsoft.com/office/drawing/2014/main" val="2309963867"/>
                    </a:ext>
                  </a:extLst>
                </a:gridCol>
                <a:gridCol w="1206812">
                  <a:extLst>
                    <a:ext uri="{9D8B030D-6E8A-4147-A177-3AD203B41FA5}">
                      <a16:colId xmlns:a16="http://schemas.microsoft.com/office/drawing/2014/main" val="1312044653"/>
                    </a:ext>
                  </a:extLst>
                </a:gridCol>
              </a:tblGrid>
              <a:tr h="226301">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Year</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Acq of Fixed &amp; Intang</a:t>
                      </a:r>
                      <a:endParaRPr lang="en-US" sz="18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Acq of Subs</a:t>
                      </a:r>
                      <a:endParaRPr lang="en-US" sz="18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Dep</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Net Capex</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%Revenue</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061679332"/>
                  </a:ext>
                </a:extLst>
              </a:tr>
              <a:tr h="226301">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2002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173.8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174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-2.35%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718184320"/>
                  </a:ext>
                </a:extLst>
              </a:tr>
              <a:tr h="226301">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2003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-997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212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-785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8.07%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579621758"/>
                  </a:ext>
                </a:extLst>
              </a:tr>
              <a:tr h="226301">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2004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-2884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282.4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-2602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23.47%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090504957"/>
                  </a:ext>
                </a:extLst>
              </a:tr>
              <a:tr h="226301">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2005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-1699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406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-1293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10.91%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727352876"/>
                  </a:ext>
                </a:extLst>
              </a:tr>
              <a:tr h="226301">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2006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-3406.2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610.2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-2796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17.08%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132251111"/>
                  </a:ext>
                </a:extLst>
              </a:tr>
              <a:tr h="226301">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2007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-2365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813.3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-1552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7.28%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728893480"/>
                  </a:ext>
                </a:extLst>
              </a:tr>
              <a:tr h="226301">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2008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-2023.5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968.6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-1055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3.14%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505902033"/>
                  </a:ext>
                </a:extLst>
              </a:tr>
              <a:tr h="226301">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2009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-6101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1232.9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-4868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11.39%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714029135"/>
                  </a:ext>
                </a:extLst>
              </a:tr>
              <a:tr h="226301">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-2841.3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-806.9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1533.1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-1308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3.43%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34885958"/>
                  </a:ext>
                </a:extLst>
              </a:tr>
              <a:tr h="226301">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-4218.5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-4689.3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2048.5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-2170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3.79%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295351038"/>
                  </a:ext>
                </a:extLst>
              </a:tr>
              <a:tr h="226301">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-7129.1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-2740.4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2911.6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-4218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5.27%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722640682"/>
                  </a:ext>
                </a:extLst>
              </a:tr>
              <a:tr h="226301">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-8454.5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-16414.6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3361.7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-5093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4.53%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286972805"/>
                  </a:ext>
                </a:extLst>
              </a:tr>
              <a:tr h="226301">
                <a:tc>
                  <a:txBody>
                    <a:bodyPr/>
                    <a:lstStyle/>
                    <a:p>
                      <a:pPr algn="ctr" fontAlgn="b"/>
                      <a:r>
                        <a:rPr lang="en-US" sz="1800" u="none" strike="noStrike" dirty="0">
                          <a:solidFill>
                            <a:srgbClr val="FF0000"/>
                          </a:solidFill>
                          <a:effectLst/>
                          <a:latin typeface="Times New Roman" panose="02020603050405020304" pitchFamily="18" charset="0"/>
                          <a:cs typeface="Times New Roman" panose="02020603050405020304" pitchFamily="18" charset="0"/>
                        </a:rPr>
                        <a:t>2014</a:t>
                      </a:r>
                      <a:endParaRPr lang="en-US" sz="18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solidFill>
                            <a:srgbClr val="FF0000"/>
                          </a:solidFill>
                          <a:effectLst/>
                          <a:latin typeface="Times New Roman" panose="02020603050405020304" pitchFamily="18" charset="0"/>
                          <a:cs typeface="Times New Roman" panose="02020603050405020304" pitchFamily="18" charset="0"/>
                        </a:rPr>
                        <a:t>-9060</a:t>
                      </a:r>
                      <a:endParaRPr lang="en-US" sz="18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solidFill>
                            <a:srgbClr val="FF0000"/>
                          </a:solidFill>
                          <a:effectLst/>
                          <a:latin typeface="Times New Roman" panose="02020603050405020304" pitchFamily="18" charset="0"/>
                          <a:cs typeface="Times New Roman" panose="02020603050405020304" pitchFamily="18" charset="0"/>
                        </a:rPr>
                        <a:t>0</a:t>
                      </a:r>
                      <a:endParaRPr lang="en-US" sz="18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solidFill>
                            <a:srgbClr val="FF0000"/>
                          </a:solidFill>
                          <a:effectLst/>
                          <a:latin typeface="Times New Roman" panose="02020603050405020304" pitchFamily="18" charset="0"/>
                          <a:cs typeface="Times New Roman" panose="02020603050405020304" pitchFamily="18" charset="0"/>
                        </a:rPr>
                        <a:t>4092.3</a:t>
                      </a:r>
                      <a:endParaRPr lang="en-US" sz="18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solidFill>
                            <a:srgbClr val="FF0000"/>
                          </a:solidFill>
                          <a:effectLst/>
                          <a:latin typeface="Times New Roman" panose="02020603050405020304" pitchFamily="18" charset="0"/>
                          <a:cs typeface="Times New Roman" panose="02020603050405020304" pitchFamily="18" charset="0"/>
                        </a:rPr>
                        <a:t>-4968</a:t>
                      </a:r>
                      <a:endParaRPr lang="en-US" sz="18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solidFill>
                            <a:srgbClr val="FF0000"/>
                          </a:solidFill>
                          <a:effectLst/>
                          <a:latin typeface="Times New Roman" panose="02020603050405020304" pitchFamily="18" charset="0"/>
                          <a:cs typeface="Times New Roman" panose="02020603050405020304" pitchFamily="18" charset="0"/>
                        </a:rPr>
                        <a:t>3.10%</a:t>
                      </a:r>
                      <a:endParaRPr lang="en-US" sz="18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114526221"/>
                  </a:ext>
                </a:extLst>
              </a:tr>
              <a:tr h="226301">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-23418.8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-3194.6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11947.2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-11472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4.21%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615418626"/>
                  </a:ext>
                </a:extLst>
              </a:tr>
              <a:tr h="226301">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-34035.2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-10255.5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10375.3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-23660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8.60%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588495096"/>
                  </a:ext>
                </a:extLst>
              </a:tr>
              <a:tr h="226301">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-36928.6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-1671.8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12647.5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-24281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8.10%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329672213"/>
                  </a:ext>
                </a:extLst>
              </a:tr>
            </a:tbl>
          </a:graphicData>
        </a:graphic>
      </p:graphicFrame>
    </p:spTree>
    <p:extLst>
      <p:ext uri="{BB962C8B-B14F-4D97-AF65-F5344CB8AC3E}">
        <p14:creationId xmlns:p14="http://schemas.microsoft.com/office/powerpoint/2010/main" val="20909112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CD23F-F761-47D9-9DCF-A3B041F600D3}"/>
              </a:ext>
            </a:extLst>
          </p:cNvPr>
          <p:cNvSpPr>
            <a:spLocks noGrp="1"/>
          </p:cNvSpPr>
          <p:nvPr>
            <p:ph type="title"/>
          </p:nvPr>
        </p:nvSpPr>
        <p:spPr>
          <a:xfrm>
            <a:off x="599661" y="0"/>
            <a:ext cx="10515600" cy="1325563"/>
          </a:xfrm>
        </p:spPr>
        <p:txBody>
          <a:bodyPr/>
          <a:lstStyle/>
          <a:p>
            <a:r>
              <a:rPr lang="en-US" dirty="0"/>
              <a:t>Sun pharma (acquisitions)</a:t>
            </a:r>
          </a:p>
        </p:txBody>
      </p:sp>
      <p:graphicFrame>
        <p:nvGraphicFramePr>
          <p:cNvPr id="4" name="Content Placeholder 3">
            <a:extLst>
              <a:ext uri="{FF2B5EF4-FFF2-40B4-BE49-F238E27FC236}">
                <a16:creationId xmlns:a16="http://schemas.microsoft.com/office/drawing/2014/main" id="{67B23D6B-4FE0-4D38-8D40-5E40E972BC8E}"/>
              </a:ext>
            </a:extLst>
          </p:cNvPr>
          <p:cNvGraphicFramePr>
            <a:graphicFrameLocks noGrp="1"/>
          </p:cNvGraphicFramePr>
          <p:nvPr>
            <p:ph idx="1"/>
            <p:extLst>
              <p:ext uri="{D42A27DB-BD31-4B8C-83A1-F6EECF244321}">
                <p14:modId xmlns:p14="http://schemas.microsoft.com/office/powerpoint/2010/main" val="613664288"/>
              </p:ext>
            </p:extLst>
          </p:nvPr>
        </p:nvGraphicFramePr>
        <p:xfrm>
          <a:off x="1076739" y="1113529"/>
          <a:ext cx="10038522" cy="6307645"/>
        </p:xfrm>
        <a:graphic>
          <a:graphicData uri="http://schemas.openxmlformats.org/drawingml/2006/table">
            <a:tbl>
              <a:tblPr>
                <a:tableStyleId>{3B4B98B0-60AC-42C2-AFA5-B58CD77FA1E5}</a:tableStyleId>
              </a:tblPr>
              <a:tblGrid>
                <a:gridCol w="1299346">
                  <a:extLst>
                    <a:ext uri="{9D8B030D-6E8A-4147-A177-3AD203B41FA5}">
                      <a16:colId xmlns:a16="http://schemas.microsoft.com/office/drawing/2014/main" val="493438874"/>
                    </a:ext>
                  </a:extLst>
                </a:gridCol>
                <a:gridCol w="3278603">
                  <a:extLst>
                    <a:ext uri="{9D8B030D-6E8A-4147-A177-3AD203B41FA5}">
                      <a16:colId xmlns:a16="http://schemas.microsoft.com/office/drawing/2014/main" val="2489363656"/>
                    </a:ext>
                  </a:extLst>
                </a:gridCol>
                <a:gridCol w="1742737">
                  <a:extLst>
                    <a:ext uri="{9D8B030D-6E8A-4147-A177-3AD203B41FA5}">
                      <a16:colId xmlns:a16="http://schemas.microsoft.com/office/drawing/2014/main" val="1204110750"/>
                    </a:ext>
                  </a:extLst>
                </a:gridCol>
                <a:gridCol w="2230703">
                  <a:extLst>
                    <a:ext uri="{9D8B030D-6E8A-4147-A177-3AD203B41FA5}">
                      <a16:colId xmlns:a16="http://schemas.microsoft.com/office/drawing/2014/main" val="795325642"/>
                    </a:ext>
                  </a:extLst>
                </a:gridCol>
                <a:gridCol w="1487133">
                  <a:extLst>
                    <a:ext uri="{9D8B030D-6E8A-4147-A177-3AD203B41FA5}">
                      <a16:colId xmlns:a16="http://schemas.microsoft.com/office/drawing/2014/main" val="330478477"/>
                    </a:ext>
                  </a:extLst>
                </a:gridCol>
              </a:tblGrid>
              <a:tr h="150046">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Announce Date</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Target Name</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Total value</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Payment Type</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Deal Status</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extLst>
                  <a:ext uri="{0D108BD9-81ED-4DB2-BD59-A6C34878D82A}">
                    <a16:rowId xmlns:a16="http://schemas.microsoft.com/office/drawing/2014/main" val="2348624846"/>
                  </a:ext>
                </a:extLst>
              </a:tr>
              <a:tr h="150046">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8/9/2017</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Krystal Biotech Inc</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N/A</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Cash</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Completed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extLst>
                  <a:ext uri="{0D108BD9-81ED-4DB2-BD59-A6C34878D82A}">
                    <a16:rowId xmlns:a16="http://schemas.microsoft.com/office/drawing/2014/main" val="3604716820"/>
                  </a:ext>
                </a:extLst>
              </a:tr>
              <a:tr h="150046">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7/31/2017</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Zenotech Laboratories Ltd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N/A</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Undisclosed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Completed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extLst>
                  <a:ext uri="{0D108BD9-81ED-4DB2-BD59-A6C34878D82A}">
                    <a16:rowId xmlns:a16="http://schemas.microsoft.com/office/drawing/2014/main" val="3780798096"/>
                  </a:ext>
                </a:extLst>
              </a:tr>
              <a:tr h="150046">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3/16/2017</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Thallion Pharmaceuticals Inc</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1.73</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Undisclosed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Completed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extLst>
                  <a:ext uri="{0D108BD9-81ED-4DB2-BD59-A6C34878D82A}">
                    <a16:rowId xmlns:a16="http://schemas.microsoft.com/office/drawing/2014/main" val="4290035673"/>
                  </a:ext>
                </a:extLst>
              </a:tr>
              <a:tr h="150046">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1/4/2017</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scPharmaceuticals LLC</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45.6</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Cash</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Completed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extLst>
                  <a:ext uri="{0D108BD9-81ED-4DB2-BD59-A6C34878D82A}">
                    <a16:rowId xmlns:a16="http://schemas.microsoft.com/office/drawing/2014/main" val="2572144382"/>
                  </a:ext>
                </a:extLst>
              </a:tr>
              <a:tr h="150046">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12/22/2016</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scPharmaceuticals LLC</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13</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Cash</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Completed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extLst>
                  <a:ext uri="{0D108BD9-81ED-4DB2-BD59-A6C34878D82A}">
                    <a16:rowId xmlns:a16="http://schemas.microsoft.com/office/drawing/2014/main" val="1574955931"/>
                  </a:ext>
                </a:extLst>
              </a:tr>
              <a:tr h="150046">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11/23/2016</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Biosintez OAO</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60</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Cash</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Completed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extLst>
                  <a:ext uri="{0D108BD9-81ED-4DB2-BD59-A6C34878D82A}">
                    <a16:rowId xmlns:a16="http://schemas.microsoft.com/office/drawing/2014/main" val="2895407965"/>
                  </a:ext>
                </a:extLst>
              </a:tr>
              <a:tr h="150046">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10/26/2016</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Ocular Technologies Sarl</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40</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Cash</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Completed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extLst>
                  <a:ext uri="{0D108BD9-81ED-4DB2-BD59-A6C34878D82A}">
                    <a16:rowId xmlns:a16="http://schemas.microsoft.com/office/drawing/2014/main" val="1278714418"/>
                  </a:ext>
                </a:extLst>
              </a:tr>
              <a:tr h="150046">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3/29/2016</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Japanese branded drug portfolio</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293</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Cash</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Completed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extLst>
                  <a:ext uri="{0D108BD9-81ED-4DB2-BD59-A6C34878D82A}">
                    <a16:rowId xmlns:a16="http://schemas.microsoft.com/office/drawing/2014/main" val="1191057035"/>
                  </a:ext>
                </a:extLst>
              </a:tr>
              <a:tr h="150046">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9/15/2015</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InSite Vision Inc</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50.84</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Cash</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Completed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extLst>
                  <a:ext uri="{0D108BD9-81ED-4DB2-BD59-A6C34878D82A}">
                    <a16:rowId xmlns:a16="http://schemas.microsoft.com/office/drawing/2014/main" val="1627917082"/>
                  </a:ext>
                </a:extLst>
              </a:tr>
              <a:tr h="150046">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6/25/2015</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Zenotech Laboratories Ltd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0</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Cash</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Completed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extLst>
                  <a:ext uri="{0D108BD9-81ED-4DB2-BD59-A6C34878D82A}">
                    <a16:rowId xmlns:a16="http://schemas.microsoft.com/office/drawing/2014/main" val="3342162988"/>
                  </a:ext>
                </a:extLst>
              </a:tr>
              <a:tr h="150046">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3/3/2015</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GSK opiates business</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N/A</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Cash</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Completed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extLst>
                  <a:ext uri="{0D108BD9-81ED-4DB2-BD59-A6C34878D82A}">
                    <a16:rowId xmlns:a16="http://schemas.microsoft.com/office/drawing/2014/main" val="4105518666"/>
                  </a:ext>
                </a:extLst>
              </a:tr>
              <a:tr h="150046">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9/17/2014</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Tildrakizumab rights</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80</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Cash</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Completed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extLst>
                  <a:ext uri="{0D108BD9-81ED-4DB2-BD59-A6C34878D82A}">
                    <a16:rowId xmlns:a16="http://schemas.microsoft.com/office/drawing/2014/main" val="2241771000"/>
                  </a:ext>
                </a:extLst>
              </a:tr>
              <a:tr h="150046">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7/15/2014</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Pharmalucence Inc</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N/A</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Undisclosed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Completed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extLst>
                  <a:ext uri="{0D108BD9-81ED-4DB2-BD59-A6C34878D82A}">
                    <a16:rowId xmlns:a16="http://schemas.microsoft.com/office/drawing/2014/main" val="1228994972"/>
                  </a:ext>
                </a:extLst>
              </a:tr>
              <a:tr h="150046">
                <a:tc>
                  <a:txBody>
                    <a:bodyPr/>
                    <a:lstStyle/>
                    <a:p>
                      <a:pPr algn="ctr" fontAlgn="b"/>
                      <a:r>
                        <a:rPr lang="en-US" sz="1400" b="1" u="none" strike="noStrike" dirty="0">
                          <a:effectLst/>
                          <a:latin typeface="Times New Roman" panose="02020603050405020304" pitchFamily="18" charset="0"/>
                          <a:cs typeface="Times New Roman" panose="02020603050405020304" pitchFamily="18" charset="0"/>
                        </a:rPr>
                        <a:t>4/6/2014</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l" fontAlgn="b"/>
                      <a:r>
                        <a:rPr lang="en-US" sz="1400" b="1" u="none" strike="noStrike" dirty="0">
                          <a:effectLst/>
                          <a:latin typeface="Times New Roman" panose="02020603050405020304" pitchFamily="18" charset="0"/>
                          <a:cs typeface="Times New Roman" panose="02020603050405020304" pitchFamily="18" charset="0"/>
                        </a:rPr>
                        <a:t>Ranbaxy Laboratories Ltd</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b="1" u="none" strike="noStrike" dirty="0">
                          <a:effectLst/>
                          <a:latin typeface="Times New Roman" panose="02020603050405020304" pitchFamily="18" charset="0"/>
                          <a:cs typeface="Times New Roman" panose="02020603050405020304" pitchFamily="18" charset="0"/>
                        </a:rPr>
                        <a:t>4122.09</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b="1" u="none" strike="noStrike" dirty="0">
                          <a:effectLst/>
                          <a:latin typeface="Times New Roman" panose="02020603050405020304" pitchFamily="18" charset="0"/>
                          <a:cs typeface="Times New Roman" panose="02020603050405020304" pitchFamily="18" charset="0"/>
                        </a:rPr>
                        <a:t>Stock</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Completed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extLst>
                  <a:ext uri="{0D108BD9-81ED-4DB2-BD59-A6C34878D82A}">
                    <a16:rowId xmlns:a16="http://schemas.microsoft.com/office/drawing/2014/main" val="2773499427"/>
                  </a:ext>
                </a:extLst>
              </a:tr>
              <a:tr h="150046">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12/17/2012</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URL Pharma Inc</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N/A</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Undisclosed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Completed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extLst>
                  <a:ext uri="{0D108BD9-81ED-4DB2-BD59-A6C34878D82A}">
                    <a16:rowId xmlns:a16="http://schemas.microsoft.com/office/drawing/2014/main" val="3935828914"/>
                  </a:ext>
                </a:extLst>
              </a:tr>
              <a:tr h="150046">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11/8/2012</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Dusa Pharmaceuticals Inc</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165.86</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Cash</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Completed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extLst>
                  <a:ext uri="{0D108BD9-81ED-4DB2-BD59-A6C34878D82A}">
                    <a16:rowId xmlns:a16="http://schemas.microsoft.com/office/drawing/2014/main" val="3372731966"/>
                  </a:ext>
                </a:extLst>
              </a:tr>
              <a:tr h="150046">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12/6/2010</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Caraco Pharmaceutical Laboratories Ltd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46.8</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Cash</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Completed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extLst>
                  <a:ext uri="{0D108BD9-81ED-4DB2-BD59-A6C34878D82A}">
                    <a16:rowId xmlns:a16="http://schemas.microsoft.com/office/drawing/2014/main" val="1471884698"/>
                  </a:ext>
                </a:extLst>
              </a:tr>
              <a:tr h="150046">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11/26/2008</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Chattem Chemicals Inc</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N/A</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Undisclosed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Completed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extLst>
                  <a:ext uri="{0D108BD9-81ED-4DB2-BD59-A6C34878D82A}">
                    <a16:rowId xmlns:a16="http://schemas.microsoft.com/office/drawing/2014/main" val="1449652320"/>
                  </a:ext>
                </a:extLst>
              </a:tr>
              <a:tr h="150046">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6/30/2008</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Taro Pharmaceutical Industries Ltd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0.2</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Cash</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Completed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extLst>
                  <a:ext uri="{0D108BD9-81ED-4DB2-BD59-A6C34878D82A}">
                    <a16:rowId xmlns:a16="http://schemas.microsoft.com/office/drawing/2014/main" val="250765100"/>
                  </a:ext>
                </a:extLst>
              </a:tr>
              <a:tr h="150046">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5/21/2007</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Taro Pharmaceutical Industries Ltd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18.65</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Cash</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Completed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extLst>
                  <a:ext uri="{0D108BD9-81ED-4DB2-BD59-A6C34878D82A}">
                    <a16:rowId xmlns:a16="http://schemas.microsoft.com/office/drawing/2014/main" val="2888362544"/>
                  </a:ext>
                </a:extLst>
              </a:tr>
              <a:tr h="150046">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12/23/2005</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Able Laboratories Inc</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N/A</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Undisclosed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Completed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extLst>
                  <a:ext uri="{0D108BD9-81ED-4DB2-BD59-A6C34878D82A}">
                    <a16:rowId xmlns:a16="http://schemas.microsoft.com/office/drawing/2014/main" val="275206688"/>
                  </a:ext>
                </a:extLst>
              </a:tr>
              <a:tr h="150046">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9/14/2005</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Manufacturing facility</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N/A</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Undisclosed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Completed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extLst>
                  <a:ext uri="{0D108BD9-81ED-4DB2-BD59-A6C34878D82A}">
                    <a16:rowId xmlns:a16="http://schemas.microsoft.com/office/drawing/2014/main" val="3927533532"/>
                  </a:ext>
                </a:extLst>
              </a:tr>
              <a:tr h="150046">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8/10/2005</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ICN Co Hungary Ltd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N/A</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Undisclosed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Completed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extLst>
                  <a:ext uri="{0D108BD9-81ED-4DB2-BD59-A6C34878D82A}">
                    <a16:rowId xmlns:a16="http://schemas.microsoft.com/office/drawing/2014/main" val="1622390866"/>
                  </a:ext>
                </a:extLst>
              </a:tr>
              <a:tr h="150046">
                <a:tc>
                  <a:txBody>
                    <a:bodyPr/>
                    <a:lstStyle/>
                    <a:p>
                      <a:pPr algn="ctr" fontAlgn="b"/>
                      <a:r>
                        <a:rPr lang="en-US" sz="1400" b="1" u="none" strike="noStrike" dirty="0">
                          <a:effectLst/>
                          <a:latin typeface="Times New Roman" panose="02020603050405020304" pitchFamily="18" charset="0"/>
                          <a:cs typeface="Times New Roman" panose="02020603050405020304" pitchFamily="18" charset="0"/>
                        </a:rPr>
                        <a:t>4/5/2005</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l" fontAlgn="b"/>
                      <a:r>
                        <a:rPr lang="en-US" sz="1400" b="1" u="none" strike="noStrike" dirty="0">
                          <a:effectLst/>
                          <a:latin typeface="Times New Roman" panose="02020603050405020304" pitchFamily="18" charset="0"/>
                          <a:cs typeface="Times New Roman" panose="02020603050405020304" pitchFamily="18" charset="0"/>
                        </a:rPr>
                        <a:t>Phlox Pharmaceuticals Ltd</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b="1" u="none" strike="noStrike" dirty="0">
                          <a:effectLst/>
                          <a:latin typeface="Times New Roman" panose="02020603050405020304" pitchFamily="18" charset="0"/>
                          <a:cs typeface="Times New Roman" panose="02020603050405020304" pitchFamily="18" charset="0"/>
                        </a:rPr>
                        <a:t>0.05</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b="1" u="none" strike="noStrike" dirty="0">
                          <a:effectLst/>
                          <a:latin typeface="Times New Roman" panose="02020603050405020304" pitchFamily="18" charset="0"/>
                          <a:cs typeface="Times New Roman" panose="02020603050405020304" pitchFamily="18" charset="0"/>
                        </a:rPr>
                        <a:t>Stock</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Completed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extLst>
                  <a:ext uri="{0D108BD9-81ED-4DB2-BD59-A6C34878D82A}">
                    <a16:rowId xmlns:a16="http://schemas.microsoft.com/office/drawing/2014/main" val="722240962"/>
                  </a:ext>
                </a:extLst>
              </a:tr>
              <a:tr h="150046">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9/25/2004</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3 pharmaceutical brands</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5.4</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Undisclosed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Completed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extLst>
                  <a:ext uri="{0D108BD9-81ED-4DB2-BD59-A6C34878D82A}">
                    <a16:rowId xmlns:a16="http://schemas.microsoft.com/office/drawing/2014/main" val="3138205996"/>
                  </a:ext>
                </a:extLst>
              </a:tr>
              <a:tr h="150046">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2/4/2004</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Caraco Pharmaceutical Laboratories Ltd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37.57</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Cash</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Completed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extLst>
                  <a:ext uri="{0D108BD9-81ED-4DB2-BD59-A6C34878D82A}">
                    <a16:rowId xmlns:a16="http://schemas.microsoft.com/office/drawing/2014/main" val="1503820872"/>
                  </a:ext>
                </a:extLst>
              </a:tr>
              <a:tr h="150046">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5/27/2002</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MJ Pharmaceuticals Ltd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r" fontAlgn="b"/>
                      <a:r>
                        <a:rPr lang="en-US" sz="1400" u="none" strike="noStrike" dirty="0">
                          <a:effectLst/>
                          <a:latin typeface="Times New Roman" panose="02020603050405020304" pitchFamily="18" charset="0"/>
                          <a:cs typeface="Times New Roman" panose="02020603050405020304" pitchFamily="18" charset="0"/>
                        </a:rPr>
                        <a:t>0.25</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Stock</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Completed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extLst>
                  <a:ext uri="{0D108BD9-81ED-4DB2-BD59-A6C34878D82A}">
                    <a16:rowId xmlns:a16="http://schemas.microsoft.com/office/drawing/2014/main" val="3444512782"/>
                  </a:ext>
                </a:extLst>
              </a:tr>
              <a:tr h="150046">
                <a:tc>
                  <a:txBody>
                    <a:bodyPr/>
                    <a:lstStyle/>
                    <a:p>
                      <a:pPr algn="ctr" fontAlgn="b"/>
                      <a:r>
                        <a:rPr lang="en-US" sz="1400" u="none" strike="noStrike" dirty="0">
                          <a:effectLst/>
                          <a:latin typeface="Times New Roman" panose="02020603050405020304" pitchFamily="18" charset="0"/>
                          <a:cs typeface="Times New Roman" panose="02020603050405020304" pitchFamily="18" charset="0"/>
                        </a:rPr>
                        <a:t>2/26/2001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Pradeep Drug Co Ltd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r" fontAlgn="b"/>
                      <a:r>
                        <a:rPr lang="en-US" sz="1400" u="none" strike="noStrike" dirty="0">
                          <a:effectLst/>
                          <a:latin typeface="Times New Roman" panose="02020603050405020304" pitchFamily="18" charset="0"/>
                          <a:cs typeface="Times New Roman" panose="02020603050405020304" pitchFamily="18" charset="0"/>
                        </a:rPr>
                        <a:t>0.36</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Stock</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Completed</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5" marR="4145" marT="4145" marB="0" anchor="b"/>
                </a:tc>
                <a:extLst>
                  <a:ext uri="{0D108BD9-81ED-4DB2-BD59-A6C34878D82A}">
                    <a16:rowId xmlns:a16="http://schemas.microsoft.com/office/drawing/2014/main" val="2882358645"/>
                  </a:ext>
                </a:extLst>
              </a:tr>
            </a:tbl>
          </a:graphicData>
        </a:graphic>
      </p:graphicFrame>
    </p:spTree>
    <p:extLst>
      <p:ext uri="{BB962C8B-B14F-4D97-AF65-F5344CB8AC3E}">
        <p14:creationId xmlns:p14="http://schemas.microsoft.com/office/powerpoint/2010/main" val="36316931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0A898-B5F3-47DF-A53F-C2137C6EA4E7}"/>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Sun pharma (Adjusted net capex)</a:t>
            </a:r>
          </a:p>
        </p:txBody>
      </p:sp>
      <p:graphicFrame>
        <p:nvGraphicFramePr>
          <p:cNvPr id="7" name="Content Placeholder 6">
            <a:extLst>
              <a:ext uri="{FF2B5EF4-FFF2-40B4-BE49-F238E27FC236}">
                <a16:creationId xmlns:a16="http://schemas.microsoft.com/office/drawing/2014/main" id="{F644B0B8-2194-48DD-9EEB-870B51D8C41A}"/>
              </a:ext>
            </a:extLst>
          </p:cNvPr>
          <p:cNvGraphicFramePr>
            <a:graphicFrameLocks noGrp="1"/>
          </p:cNvGraphicFramePr>
          <p:nvPr>
            <p:ph idx="1"/>
            <p:extLst>
              <p:ext uri="{D42A27DB-BD31-4B8C-83A1-F6EECF244321}">
                <p14:modId xmlns:p14="http://schemas.microsoft.com/office/powerpoint/2010/main" val="1223932473"/>
              </p:ext>
            </p:extLst>
          </p:nvPr>
        </p:nvGraphicFramePr>
        <p:xfrm>
          <a:off x="1060175" y="1473200"/>
          <a:ext cx="8941954" cy="5019675"/>
        </p:xfrm>
        <a:graphic>
          <a:graphicData uri="http://schemas.openxmlformats.org/drawingml/2006/table">
            <a:tbl>
              <a:tblPr>
                <a:tableStyleId>{3B4B98B0-60AC-42C2-AFA5-B58CD77FA1E5}</a:tableStyleId>
              </a:tblPr>
              <a:tblGrid>
                <a:gridCol w="1023298">
                  <a:extLst>
                    <a:ext uri="{9D8B030D-6E8A-4147-A177-3AD203B41FA5}">
                      <a16:colId xmlns:a16="http://schemas.microsoft.com/office/drawing/2014/main" val="2382424196"/>
                    </a:ext>
                  </a:extLst>
                </a:gridCol>
                <a:gridCol w="4608929">
                  <a:extLst>
                    <a:ext uri="{9D8B030D-6E8A-4147-A177-3AD203B41FA5}">
                      <a16:colId xmlns:a16="http://schemas.microsoft.com/office/drawing/2014/main" val="3024052797"/>
                    </a:ext>
                  </a:extLst>
                </a:gridCol>
                <a:gridCol w="3309727">
                  <a:extLst>
                    <a:ext uri="{9D8B030D-6E8A-4147-A177-3AD203B41FA5}">
                      <a16:colId xmlns:a16="http://schemas.microsoft.com/office/drawing/2014/main" val="2047838830"/>
                    </a:ext>
                  </a:extLst>
                </a:gridCol>
              </a:tblGrid>
              <a:tr h="334645">
                <a:tc>
                  <a:txBody>
                    <a:bodyPr/>
                    <a:lstStyle/>
                    <a:p>
                      <a:pPr algn="ctr" fontAlgn="b"/>
                      <a:r>
                        <a:rPr lang="en-US" sz="2000" b="1" u="none" strike="noStrike" dirty="0">
                          <a:effectLst/>
                          <a:latin typeface="Times New Roman" panose="02020603050405020304" pitchFamily="18" charset="0"/>
                          <a:cs typeface="Times New Roman" panose="02020603050405020304" pitchFamily="18" charset="0"/>
                        </a:rPr>
                        <a:t> </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gridSpan="2">
                  <a:txBody>
                    <a:bodyPr/>
                    <a:lstStyle/>
                    <a:p>
                      <a:pPr algn="l" fontAlgn="b"/>
                      <a:r>
                        <a:rPr lang="en-US" sz="2000" b="1" u="none" strike="noStrike" dirty="0">
                          <a:effectLst/>
                          <a:latin typeface="Times New Roman" panose="02020603050405020304" pitchFamily="18" charset="0"/>
                          <a:cs typeface="Times New Roman" panose="02020603050405020304" pitchFamily="18" charset="0"/>
                        </a:rPr>
                        <a:t>Adjusted of Net capex for 2014</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hMerge="1">
                  <a:txBody>
                    <a:bodyPr/>
                    <a:lstStyle/>
                    <a:p>
                      <a:endParaRPr lang="en-US"/>
                    </a:p>
                  </a:txBody>
                  <a:tcPr/>
                </a:tc>
                <a:extLst>
                  <a:ext uri="{0D108BD9-81ED-4DB2-BD59-A6C34878D82A}">
                    <a16:rowId xmlns:a16="http://schemas.microsoft.com/office/drawing/2014/main" val="4216294412"/>
                  </a:ext>
                </a:extLst>
              </a:tr>
              <a:tr h="334645">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marL="0" marR="0" lvl="0" indent="0" algn="l" defTabSz="914400" rtl="0" eaLnBrk="1" fontAlgn="ctr" latinLnBrk="0" hangingPunct="1">
                        <a:lnSpc>
                          <a:spcPct val="100000"/>
                        </a:lnSpc>
                        <a:spcBef>
                          <a:spcPts val="0"/>
                        </a:spcBef>
                        <a:spcAft>
                          <a:spcPts val="0"/>
                        </a:spcAft>
                        <a:buClr>
                          <a:srgbClr val="000000"/>
                        </a:buClr>
                        <a:buSzPts val="1200"/>
                        <a:buFont typeface="Times New Roman" panose="02020603050405020304" pitchFamily="18" charset="0"/>
                        <a:buNone/>
                        <a:tabLst/>
                        <a:defRPr/>
                      </a:pPr>
                      <a:r>
                        <a:rPr lang="en-US" sz="2000" b="0" i="0" u="none" strike="noStrike" dirty="0">
                          <a:solidFill>
                            <a:srgbClr val="000000"/>
                          </a:solidFill>
                          <a:effectLst/>
                          <a:latin typeface="Times New Roman" panose="02020603050405020304" pitchFamily="18" charset="0"/>
                          <a:cs typeface="Times New Roman" panose="02020603050405020304" pitchFamily="18" charset="0"/>
                        </a:rPr>
                        <a:t>Capital expenditures</a:t>
                      </a:r>
                    </a:p>
                  </a:txBody>
                  <a:tcPr marL="9525" marR="9525" marT="9525" marB="0" anchor="ctr"/>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9060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68662322"/>
                  </a:ext>
                </a:extLst>
              </a:tr>
              <a:tr h="334645">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Cash Acquisitions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853383697"/>
                  </a:ext>
                </a:extLst>
              </a:tr>
              <a:tr h="334645">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Less Depreciation</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-4092.3</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989157815"/>
                  </a:ext>
                </a:extLst>
              </a:tr>
              <a:tr h="334645">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Net Capex (from financials)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4967.7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045973578"/>
                  </a:ext>
                </a:extLst>
              </a:tr>
              <a:tr h="334645">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Stock Acquisitions (Ranbaxy)</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4122</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683752395"/>
                  </a:ext>
                </a:extLst>
              </a:tr>
              <a:tr h="334645">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Add R&amp;D expenditures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20669.4</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101986932"/>
                  </a:ext>
                </a:extLst>
              </a:tr>
              <a:tr h="334645">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Less Amortization of R&amp;D</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-8983.87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077907064"/>
                  </a:ext>
                </a:extLst>
              </a:tr>
              <a:tr h="334645">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Adjusted Net Capex</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25742.93</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244061"/>
                  </a:ext>
                </a:extLst>
              </a:tr>
              <a:tr h="334645">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Revenue</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160044</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150578793"/>
                  </a:ext>
                </a:extLst>
              </a:tr>
              <a:tr h="334645">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Net capex/Revenue</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16.08%</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246836290"/>
                  </a:ext>
                </a:extLst>
              </a:tr>
              <a:tr h="334645">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2000" u="none" strike="noStrike" dirty="0">
                          <a:effectLst/>
                          <a:latin typeface="Times New Roman" panose="02020603050405020304" pitchFamily="18" charset="0"/>
                          <a:cs typeface="Times New Roman" panose="02020603050405020304" pitchFamily="18" charset="0"/>
                        </a:rPr>
                        <a:t> EBIT*(1-t)</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44361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982525371"/>
                  </a:ext>
                </a:extLst>
              </a:tr>
              <a:tr h="334645">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Net Capex/EBIT*(1-t)</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58%</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779525687"/>
                  </a:ext>
                </a:extLst>
              </a:tr>
              <a:tr h="334645">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ROIC</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25.46%</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579828100"/>
                  </a:ext>
                </a:extLst>
              </a:tr>
              <a:tr h="334645">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Implied Growth rate</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14.8%</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518381074"/>
                  </a:ext>
                </a:extLst>
              </a:tr>
            </a:tbl>
          </a:graphicData>
        </a:graphic>
      </p:graphicFrame>
    </p:spTree>
    <p:extLst>
      <p:ext uri="{BB962C8B-B14F-4D97-AF65-F5344CB8AC3E}">
        <p14:creationId xmlns:p14="http://schemas.microsoft.com/office/powerpoint/2010/main" val="1442195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9BF79-B25C-4DE5-BCAE-C368BB70ED74}"/>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Working capital investments </a:t>
            </a:r>
          </a:p>
        </p:txBody>
      </p:sp>
      <p:sp>
        <p:nvSpPr>
          <p:cNvPr id="3" name="Content Placeholder 2">
            <a:extLst>
              <a:ext uri="{FF2B5EF4-FFF2-40B4-BE49-F238E27FC236}">
                <a16:creationId xmlns:a16="http://schemas.microsoft.com/office/drawing/2014/main" id="{957E5CB5-D7CB-4280-B726-F2EB4547AB79}"/>
              </a:ext>
            </a:extLst>
          </p:cNvPr>
          <p:cNvSpPr>
            <a:spLocks noGrp="1"/>
          </p:cNvSpPr>
          <p:nvPr>
            <p:ph idx="1"/>
          </p:nvPr>
        </p:nvSpPr>
        <p:spPr>
          <a:xfrm>
            <a:off x="838200" y="1524000"/>
            <a:ext cx="10515600" cy="5181599"/>
          </a:xfrm>
        </p:spPr>
        <p:txBody>
          <a:bodyPr>
            <a:normAutofit/>
          </a:bodyPr>
          <a:lstStyle/>
          <a:p>
            <a:pPr algn="just"/>
            <a:r>
              <a:rPr lang="en-US" sz="2400" dirty="0">
                <a:latin typeface="Times New Roman" panose="02020603050405020304" pitchFamily="18" charset="0"/>
                <a:cs typeface="Times New Roman" panose="02020603050405020304" pitchFamily="18" charset="0"/>
              </a:rPr>
              <a:t>In accounting terms, working capital=current assets-current liabilities </a:t>
            </a:r>
          </a:p>
          <a:p>
            <a:pPr algn="just"/>
            <a:r>
              <a:rPr lang="en-US" sz="2400" dirty="0">
                <a:latin typeface="Times New Roman" panose="02020603050405020304" pitchFamily="18" charset="0"/>
                <a:cs typeface="Times New Roman" panose="02020603050405020304" pitchFamily="18" charset="0"/>
              </a:rPr>
              <a:t>A clearer definition of working capital from a cash flow perspective is the difference between non-cash current assets (inventory and accounting receivable) and non-debt current liabilities (account payable).</a:t>
            </a:r>
          </a:p>
          <a:p>
            <a:pPr algn="just"/>
            <a:r>
              <a:rPr lang="en-US" sz="2400" dirty="0">
                <a:latin typeface="Times New Roman" panose="02020603050405020304" pitchFamily="18" charset="0"/>
                <a:cs typeface="Times New Roman" panose="02020603050405020304" pitchFamily="18" charset="0"/>
              </a:rPr>
              <a:t>While some analysts consider operating cash into working capital, it should not be included if it earns fair returns.</a:t>
            </a:r>
          </a:p>
          <a:p>
            <a:pPr algn="just"/>
            <a:r>
              <a:rPr lang="en-US" sz="2400" dirty="0">
                <a:latin typeface="Times New Roman" panose="02020603050405020304" pitchFamily="18" charset="0"/>
                <a:cs typeface="Times New Roman" panose="02020603050405020304" pitchFamily="18" charset="0"/>
              </a:rPr>
              <a:t>For firms in some sectors, it is the investment in working capital that is the bigger part of reinvestment, such as retail store.</a:t>
            </a:r>
          </a:p>
          <a:p>
            <a:pPr algn="just"/>
            <a:r>
              <a:rPr lang="en-US" sz="2400" dirty="0">
                <a:latin typeface="Times New Roman" panose="02020603050405020304" pitchFamily="18" charset="0"/>
                <a:cs typeface="Times New Roman" panose="02020603050405020304" pitchFamily="18" charset="0"/>
              </a:rPr>
              <a:t>If your business is currency business, you may include (normal) cash in your working capital (retail businesses, Pan shop).</a:t>
            </a:r>
          </a:p>
          <a:p>
            <a:pPr algn="just"/>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01440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AFB4A-D939-4FC7-9F46-07384D6DA8D5}"/>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Working capital: General proposition </a:t>
            </a:r>
          </a:p>
        </p:txBody>
      </p:sp>
      <p:sp>
        <p:nvSpPr>
          <p:cNvPr id="3" name="Content Placeholder 2">
            <a:extLst>
              <a:ext uri="{FF2B5EF4-FFF2-40B4-BE49-F238E27FC236}">
                <a16:creationId xmlns:a16="http://schemas.microsoft.com/office/drawing/2014/main" id="{EDBECE66-D813-49A4-ADB6-4A2776C76385}"/>
              </a:ext>
            </a:extLst>
          </p:cNvPr>
          <p:cNvSpPr>
            <a:spLocks noGrp="1"/>
          </p:cNvSpPr>
          <p:nvPr>
            <p:ph idx="1"/>
          </p:nvPr>
        </p:nvSpPr>
        <p:spPr>
          <a:xfrm>
            <a:off x="838200" y="1799121"/>
            <a:ext cx="10515600" cy="4667250"/>
          </a:xfrm>
        </p:spPr>
        <p:txBody>
          <a:bodyPr>
            <a:normAutofit/>
          </a:bodyPr>
          <a:lstStyle/>
          <a:p>
            <a:pPr algn="just"/>
            <a:r>
              <a:rPr lang="en-US" sz="2400" b="1" dirty="0">
                <a:latin typeface="Times New Roman" panose="02020603050405020304" pitchFamily="18" charset="0"/>
                <a:cs typeface="Times New Roman" panose="02020603050405020304" pitchFamily="18" charset="0"/>
              </a:rPr>
              <a:t>Working capital details: </a:t>
            </a:r>
            <a:r>
              <a:rPr lang="en-US" sz="2400" dirty="0">
                <a:latin typeface="Times New Roman" panose="02020603050405020304" pitchFamily="18" charset="0"/>
                <a:cs typeface="Times New Roman" panose="02020603050405020304" pitchFamily="18" charset="0"/>
              </a:rPr>
              <a:t>While some analysts break down working capital into details (inventory, deferred taxes, payable, etc.), it is pointless exercise unless you feel that you can bring some specific information that improves your forecast.</a:t>
            </a:r>
            <a:endParaRPr lang="en-US" sz="2400" b="1" dirty="0">
              <a:latin typeface="Times New Roman" panose="02020603050405020304" pitchFamily="18" charset="0"/>
              <a:cs typeface="Times New Roman" panose="02020603050405020304" pitchFamily="18" charset="0"/>
            </a:endParaRPr>
          </a:p>
          <a:p>
            <a:pPr algn="just"/>
            <a:r>
              <a:rPr lang="en-US" sz="2400" b="1" dirty="0">
                <a:latin typeface="Times New Roman" panose="02020603050405020304" pitchFamily="18" charset="0"/>
                <a:cs typeface="Times New Roman" panose="02020603050405020304" pitchFamily="18" charset="0"/>
              </a:rPr>
              <a:t>Working capital volatility: </a:t>
            </a:r>
            <a:r>
              <a:rPr lang="en-US" sz="2400" dirty="0">
                <a:latin typeface="Times New Roman" panose="02020603050405020304" pitchFamily="18" charset="0"/>
                <a:cs typeface="Times New Roman" panose="02020603050405020304" pitchFamily="18" charset="0"/>
              </a:rPr>
              <a:t>Changes in non-cash working capital from year to year tend to be volatile. Hence, building of the change in the most recent year is dangerous. It is a good idea to measure working capital as a percent of sales, while looking at industry average.</a:t>
            </a:r>
          </a:p>
          <a:p>
            <a:pPr algn="just"/>
            <a:r>
              <a:rPr lang="en-US" sz="2400" b="1" dirty="0">
                <a:latin typeface="Times New Roman" panose="02020603050405020304" pitchFamily="18" charset="0"/>
                <a:cs typeface="Times New Roman" panose="02020603050405020304" pitchFamily="18" charset="0"/>
              </a:rPr>
              <a:t>Negative working capital</a:t>
            </a:r>
            <a:r>
              <a:rPr lang="en-US" sz="2400" dirty="0">
                <a:latin typeface="Times New Roman" panose="02020603050405020304" pitchFamily="18" charset="0"/>
                <a:cs typeface="Times New Roman" panose="02020603050405020304" pitchFamily="18" charset="0"/>
              </a:rPr>
              <a:t>: Some firms have negative non-cash working capital. These firms use suppliers’ credit to finance their growth. </a:t>
            </a:r>
          </a:p>
        </p:txBody>
      </p:sp>
    </p:spTree>
    <p:extLst>
      <p:ext uri="{BB962C8B-B14F-4D97-AF65-F5344CB8AC3E}">
        <p14:creationId xmlns:p14="http://schemas.microsoft.com/office/powerpoint/2010/main" val="14130041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8541A-A17C-44D9-B75D-6E03B8834597}"/>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Classification of non-cash working capital (TCS)</a:t>
            </a:r>
          </a:p>
        </p:txBody>
      </p:sp>
      <p:graphicFrame>
        <p:nvGraphicFramePr>
          <p:cNvPr id="4" name="Table 3">
            <a:extLst>
              <a:ext uri="{FF2B5EF4-FFF2-40B4-BE49-F238E27FC236}">
                <a16:creationId xmlns:a16="http://schemas.microsoft.com/office/drawing/2014/main" id="{4AEB504D-E5E0-4858-B71C-3416009A2D6E}"/>
              </a:ext>
            </a:extLst>
          </p:cNvPr>
          <p:cNvGraphicFramePr>
            <a:graphicFrameLocks noGrp="1"/>
          </p:cNvGraphicFramePr>
          <p:nvPr>
            <p:extLst>
              <p:ext uri="{D42A27DB-BD31-4B8C-83A1-F6EECF244321}">
                <p14:modId xmlns:p14="http://schemas.microsoft.com/office/powerpoint/2010/main" val="2762953327"/>
              </p:ext>
            </p:extLst>
          </p:nvPr>
        </p:nvGraphicFramePr>
        <p:xfrm>
          <a:off x="450573" y="1475111"/>
          <a:ext cx="11052314" cy="4452868"/>
        </p:xfrm>
        <a:graphic>
          <a:graphicData uri="http://schemas.openxmlformats.org/drawingml/2006/table">
            <a:tbl>
              <a:tblPr>
                <a:tableStyleId>{3B4B98B0-60AC-42C2-AFA5-B58CD77FA1E5}</a:tableStyleId>
              </a:tblPr>
              <a:tblGrid>
                <a:gridCol w="4609497">
                  <a:extLst>
                    <a:ext uri="{9D8B030D-6E8A-4147-A177-3AD203B41FA5}">
                      <a16:colId xmlns:a16="http://schemas.microsoft.com/office/drawing/2014/main" val="203958632"/>
                    </a:ext>
                  </a:extLst>
                </a:gridCol>
                <a:gridCol w="1436726">
                  <a:extLst>
                    <a:ext uri="{9D8B030D-6E8A-4147-A177-3AD203B41FA5}">
                      <a16:colId xmlns:a16="http://schemas.microsoft.com/office/drawing/2014/main" val="1352480791"/>
                    </a:ext>
                  </a:extLst>
                </a:gridCol>
                <a:gridCol w="3497104">
                  <a:extLst>
                    <a:ext uri="{9D8B030D-6E8A-4147-A177-3AD203B41FA5}">
                      <a16:colId xmlns:a16="http://schemas.microsoft.com/office/drawing/2014/main" val="3877430764"/>
                    </a:ext>
                  </a:extLst>
                </a:gridCol>
                <a:gridCol w="72261">
                  <a:extLst>
                    <a:ext uri="{9D8B030D-6E8A-4147-A177-3AD203B41FA5}">
                      <a16:colId xmlns:a16="http://schemas.microsoft.com/office/drawing/2014/main" val="1739735645"/>
                    </a:ext>
                  </a:extLst>
                </a:gridCol>
                <a:gridCol w="1436726">
                  <a:extLst>
                    <a:ext uri="{9D8B030D-6E8A-4147-A177-3AD203B41FA5}">
                      <a16:colId xmlns:a16="http://schemas.microsoft.com/office/drawing/2014/main" val="2171470295"/>
                    </a:ext>
                  </a:extLst>
                </a:gridCol>
              </a:tblGrid>
              <a:tr h="311264">
                <a:tc>
                  <a:txBody>
                    <a:bodyPr/>
                    <a:lstStyle/>
                    <a:p>
                      <a:pPr algn="l" fontAlgn="b"/>
                      <a:r>
                        <a:rPr lang="en-US" sz="2000" b="1" u="none" strike="noStrike" dirty="0">
                          <a:effectLst/>
                          <a:latin typeface="Times New Roman" panose="02020603050405020304" pitchFamily="18" charset="0"/>
                          <a:cs typeface="Times New Roman" panose="02020603050405020304" pitchFamily="18" charset="0"/>
                        </a:rPr>
                        <a:t>Total Current Assets</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352" marR="6352" marT="6352" marB="0" anchor="b">
                    <a:lnB w="12700" cap="flat" cmpd="sng" algn="ctr">
                      <a:solidFill>
                        <a:schemeClr val="tx1"/>
                      </a:solidFill>
                      <a:prstDash val="solid"/>
                      <a:round/>
                      <a:headEnd type="none" w="med" len="med"/>
                      <a:tailEnd type="none" w="med" len="med"/>
                    </a:lnB>
                  </a:tcPr>
                </a:tc>
                <a:tc>
                  <a:txBody>
                    <a:bodyPr/>
                    <a:lstStyle/>
                    <a:p>
                      <a:pPr algn="l" fontAlgn="b"/>
                      <a:r>
                        <a:rPr lang="en-US" sz="2000" b="1" u="none" strike="noStrike" dirty="0">
                          <a:effectLst/>
                          <a:latin typeface="Times New Roman" panose="02020603050405020304" pitchFamily="18" charset="0"/>
                          <a:cs typeface="Times New Roman" panose="02020603050405020304" pitchFamily="18" charset="0"/>
                        </a:rPr>
                        <a:t>Yes/No</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352" marR="6352" marT="6352" marB="0" anchor="b">
                    <a:lnB w="12700" cap="flat" cmpd="sng" algn="ctr">
                      <a:solidFill>
                        <a:schemeClr val="tx1"/>
                      </a:solidFill>
                      <a:prstDash val="solid"/>
                      <a:round/>
                      <a:headEnd type="none" w="med" len="med"/>
                      <a:tailEnd type="none" w="med" len="med"/>
                    </a:lnB>
                  </a:tcPr>
                </a:tc>
                <a:tc>
                  <a:txBody>
                    <a:bodyPr/>
                    <a:lstStyle/>
                    <a:p>
                      <a:pPr algn="l" fontAlgn="b"/>
                      <a:r>
                        <a:rPr lang="en-US" sz="2000" b="1" u="none" strike="noStrike" dirty="0">
                          <a:effectLst/>
                          <a:latin typeface="Times New Roman" panose="02020603050405020304" pitchFamily="18" charset="0"/>
                          <a:cs typeface="Times New Roman" panose="02020603050405020304" pitchFamily="18" charset="0"/>
                        </a:rPr>
                        <a:t>Total Current Liabilities</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352" marR="6352" marT="6352" marB="0" anchor="b">
                    <a:lnB w="12700" cap="flat" cmpd="sng" algn="ctr">
                      <a:solidFill>
                        <a:schemeClr val="tx1"/>
                      </a:solidFill>
                      <a:prstDash val="solid"/>
                      <a:round/>
                      <a:headEnd type="none" w="med" len="med"/>
                      <a:tailEnd type="none" w="med" len="med"/>
                    </a:lnB>
                  </a:tcPr>
                </a:tc>
                <a:tc>
                  <a:txBody>
                    <a:bodyPr/>
                    <a:lstStyle/>
                    <a:p>
                      <a:pPr algn="l" fontAlgn="b"/>
                      <a:r>
                        <a:rPr lang="en-US" sz="2000" b="1" u="none" strike="noStrike" dirty="0">
                          <a:effectLst/>
                          <a:latin typeface="Times New Roman" panose="02020603050405020304" pitchFamily="18" charset="0"/>
                          <a:cs typeface="Times New Roman" panose="02020603050405020304" pitchFamily="18" charset="0"/>
                        </a:rPr>
                        <a:t> </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352" marR="6352" marT="6352" marB="0" anchor="b">
                    <a:lnB w="12700" cap="flat" cmpd="sng" algn="ctr">
                      <a:solidFill>
                        <a:schemeClr val="tx1"/>
                      </a:solidFill>
                      <a:prstDash val="solid"/>
                      <a:round/>
                      <a:headEnd type="none" w="med" len="med"/>
                      <a:tailEnd type="none" w="med" len="med"/>
                    </a:lnB>
                  </a:tcPr>
                </a:tc>
                <a:tc>
                  <a:txBody>
                    <a:bodyPr/>
                    <a:lstStyle/>
                    <a:p>
                      <a:pPr algn="l" fontAlgn="b"/>
                      <a:r>
                        <a:rPr lang="en-US" sz="2000" b="1" u="none" strike="noStrike" dirty="0">
                          <a:effectLst/>
                          <a:latin typeface="Times New Roman" panose="02020603050405020304" pitchFamily="18" charset="0"/>
                          <a:cs typeface="Times New Roman" panose="02020603050405020304" pitchFamily="18" charset="0"/>
                        </a:rPr>
                        <a:t>Yes/No</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352" marR="6352" marT="6352"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28603494"/>
                  </a:ext>
                </a:extLst>
              </a:tr>
              <a:tr h="311264">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Cash, Cash Equivalents &amp; STI</a:t>
                      </a:r>
                      <a:endParaRPr lang="en-US" sz="20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6352" marR="6352" marT="6352" marB="0" anchor="b">
                    <a:lnT w="12700" cap="flat" cmpd="sng" algn="ctr">
                      <a:solidFill>
                        <a:schemeClr val="tx1"/>
                      </a:solidFill>
                      <a:prstDash val="solid"/>
                      <a:round/>
                      <a:headEnd type="none" w="med" len="med"/>
                      <a:tailEnd type="none" w="med" len="med"/>
                    </a:lnT>
                  </a:tcPr>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No</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2" marR="6352" marT="6352" marB="0" anchor="b">
                    <a:lnT w="12700" cap="flat" cmpd="sng" algn="ctr">
                      <a:solidFill>
                        <a:schemeClr val="tx1"/>
                      </a:solidFill>
                      <a:prstDash val="solid"/>
                      <a:round/>
                      <a:headEnd type="none" w="med" len="med"/>
                      <a:tailEnd type="none" w="med" len="med"/>
                    </a:lnT>
                  </a:tcPr>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Accounts Payable</a:t>
                      </a:r>
                      <a:endParaRPr lang="en-US" sz="20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6352" marR="6352" marT="6352" marB="0" anchor="b">
                    <a:lnT w="12700" cap="flat" cmpd="sng" algn="ctr">
                      <a:solidFill>
                        <a:schemeClr val="tx1"/>
                      </a:solidFill>
                      <a:prstDash val="solid"/>
                      <a:round/>
                      <a:headEnd type="none" w="med" len="med"/>
                      <a:tailEnd type="none" w="med" len="med"/>
                    </a:lnT>
                  </a:tcPr>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2" marR="6352" marT="6352" marB="0" anchor="b">
                    <a:lnT w="12700" cap="flat" cmpd="sng" algn="ctr">
                      <a:solidFill>
                        <a:schemeClr val="tx1"/>
                      </a:solidFill>
                      <a:prstDash val="solid"/>
                      <a:round/>
                      <a:headEnd type="none" w="med" len="med"/>
                      <a:tailEnd type="none" w="med" len="med"/>
                    </a:lnT>
                  </a:tcPr>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Yes</a:t>
                      </a:r>
                      <a:endParaRPr lang="en-US" sz="20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6352" marR="6352" marT="6352"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410594549"/>
                  </a:ext>
                </a:extLst>
              </a:tr>
              <a:tr h="311264">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Cash &amp; Cash Equivalents</a:t>
                      </a:r>
                      <a:endParaRPr lang="en-US" sz="20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No</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Accrued Taxes</a:t>
                      </a:r>
                      <a:endParaRPr lang="en-US" sz="20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No</a:t>
                      </a:r>
                      <a:endParaRPr lang="en-US" sz="20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6352" marR="6352" marT="6352" marB="0" anchor="b"/>
                </a:tc>
                <a:extLst>
                  <a:ext uri="{0D108BD9-81ED-4DB2-BD59-A6C34878D82A}">
                    <a16:rowId xmlns:a16="http://schemas.microsoft.com/office/drawing/2014/main" val="962520833"/>
                  </a:ext>
                </a:extLst>
              </a:tr>
              <a:tr h="412901">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ST Investments</a:t>
                      </a:r>
                      <a:endParaRPr lang="en-US" sz="20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No</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Interest &amp; Dividends Payable</a:t>
                      </a:r>
                      <a:endParaRPr lang="en-US" sz="20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No</a:t>
                      </a:r>
                      <a:endParaRPr lang="en-US" sz="20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6352" marR="6352" marT="6352" marB="0" anchor="b"/>
                </a:tc>
                <a:extLst>
                  <a:ext uri="{0D108BD9-81ED-4DB2-BD59-A6C34878D82A}">
                    <a16:rowId xmlns:a16="http://schemas.microsoft.com/office/drawing/2014/main" val="238618613"/>
                  </a:ext>
                </a:extLst>
              </a:tr>
              <a:tr h="412901">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Accounts &amp; Notes Receiv</a:t>
                      </a:r>
                      <a:endParaRPr lang="en-US" sz="20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Yes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Other Payables &amp; Accruals</a:t>
                      </a:r>
                      <a:endParaRPr lang="en-US" sz="20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b="0" i="0" u="none" strike="noStrike" dirty="0">
                          <a:solidFill>
                            <a:srgbClr val="333333"/>
                          </a:solidFill>
                          <a:effectLst/>
                          <a:latin typeface="Times New Roman" panose="02020603050405020304" pitchFamily="18" charset="0"/>
                          <a:cs typeface="Times New Roman" panose="02020603050405020304" pitchFamily="18" charset="0"/>
                        </a:rPr>
                        <a:t>Yes</a:t>
                      </a:r>
                    </a:p>
                  </a:txBody>
                  <a:tcPr marL="6352" marR="6352" marT="6352" marB="0" anchor="b"/>
                </a:tc>
                <a:extLst>
                  <a:ext uri="{0D108BD9-81ED-4DB2-BD59-A6C34878D82A}">
                    <a16:rowId xmlns:a16="http://schemas.microsoft.com/office/drawing/2014/main" val="2309008010"/>
                  </a:ext>
                </a:extLst>
              </a:tr>
              <a:tr h="209626">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Unbilled Revenues</a:t>
                      </a:r>
                      <a:endParaRPr lang="en-US" sz="20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Yes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ST Debt</a:t>
                      </a:r>
                      <a:endParaRPr lang="en-US" sz="20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No</a:t>
                      </a:r>
                      <a:endParaRPr lang="en-US" sz="20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6352" marR="6352" marT="6352" marB="0" anchor="b"/>
                </a:tc>
                <a:extLst>
                  <a:ext uri="{0D108BD9-81ED-4DB2-BD59-A6C34878D82A}">
                    <a16:rowId xmlns:a16="http://schemas.microsoft.com/office/drawing/2014/main" val="948704852"/>
                  </a:ext>
                </a:extLst>
              </a:tr>
              <a:tr h="311264">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Inventories</a:t>
                      </a:r>
                      <a:endParaRPr lang="en-US" sz="20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Yes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ST Borrowings</a:t>
                      </a:r>
                      <a:endParaRPr lang="en-US" sz="20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No</a:t>
                      </a:r>
                      <a:endParaRPr lang="en-US" sz="20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6352" marR="6352" marT="6352" marB="0" anchor="b"/>
                </a:tc>
                <a:extLst>
                  <a:ext uri="{0D108BD9-81ED-4DB2-BD59-A6C34878D82A}">
                    <a16:rowId xmlns:a16="http://schemas.microsoft.com/office/drawing/2014/main" val="2491527372"/>
                  </a:ext>
                </a:extLst>
              </a:tr>
              <a:tr h="311264">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Other ST Assets</a:t>
                      </a:r>
                      <a:endParaRPr lang="en-US" sz="20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ST Capital Leases</a:t>
                      </a:r>
                      <a:endParaRPr lang="en-US" sz="20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No</a:t>
                      </a:r>
                      <a:endParaRPr lang="en-US" sz="20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6352" marR="6352" marT="6352" marB="0" anchor="b"/>
                </a:tc>
                <a:extLst>
                  <a:ext uri="{0D108BD9-81ED-4DB2-BD59-A6C34878D82A}">
                    <a16:rowId xmlns:a16="http://schemas.microsoft.com/office/drawing/2014/main" val="1773579213"/>
                  </a:ext>
                </a:extLst>
              </a:tr>
              <a:tr h="311264">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Derivative &amp; Hedging Assets</a:t>
                      </a:r>
                      <a:endParaRPr lang="en-US" sz="20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No</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Other ST Liabilities</a:t>
                      </a:r>
                      <a:endParaRPr lang="en-US" sz="20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2" marR="6352" marT="6352" marB="0" anchor="b"/>
                </a:tc>
                <a:extLst>
                  <a:ext uri="{0D108BD9-81ED-4DB2-BD59-A6C34878D82A}">
                    <a16:rowId xmlns:a16="http://schemas.microsoft.com/office/drawing/2014/main" val="3156759948"/>
                  </a:ext>
                </a:extLst>
              </a:tr>
              <a:tr h="311264">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Taxes Receivable</a:t>
                      </a:r>
                      <a:endParaRPr lang="en-US" sz="20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No</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Deferred Revenue</a:t>
                      </a:r>
                      <a:endParaRPr lang="en-US" sz="20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No</a:t>
                      </a:r>
                      <a:endParaRPr lang="en-US" sz="20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6352" marR="6352" marT="6352" marB="0" anchor="b"/>
                </a:tc>
                <a:extLst>
                  <a:ext uri="{0D108BD9-81ED-4DB2-BD59-A6C34878D82A}">
                    <a16:rowId xmlns:a16="http://schemas.microsoft.com/office/drawing/2014/main" val="2495841766"/>
                  </a:ext>
                </a:extLst>
              </a:tr>
              <a:tr h="412901">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Misc ST Assets</a:t>
                      </a:r>
                      <a:endParaRPr lang="en-US" sz="20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No</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Derivatives &amp; Hedging</a:t>
                      </a:r>
                      <a:endParaRPr lang="en-US" sz="20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No</a:t>
                      </a:r>
                      <a:endParaRPr lang="en-US" sz="20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6352" marR="6352" marT="6352" marB="0" anchor="b"/>
                </a:tc>
                <a:extLst>
                  <a:ext uri="{0D108BD9-81ED-4DB2-BD59-A6C34878D82A}">
                    <a16:rowId xmlns:a16="http://schemas.microsoft.com/office/drawing/2014/main" val="376245500"/>
                  </a:ext>
                </a:extLst>
              </a:tr>
              <a:tr h="412901">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Deferred Tax Liabilities</a:t>
                      </a:r>
                      <a:endParaRPr lang="en-US" sz="20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No</a:t>
                      </a:r>
                      <a:endParaRPr lang="en-US" sz="20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6352" marR="6352" marT="6352" marB="0" anchor="b"/>
                </a:tc>
                <a:extLst>
                  <a:ext uri="{0D108BD9-81ED-4DB2-BD59-A6C34878D82A}">
                    <a16:rowId xmlns:a16="http://schemas.microsoft.com/office/drawing/2014/main" val="3861604336"/>
                  </a:ext>
                </a:extLst>
              </a:tr>
              <a:tr h="311264">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Misc ST Liabilities</a:t>
                      </a:r>
                      <a:endParaRPr lang="en-US" sz="20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2" marR="6352" marT="6352"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No</a:t>
                      </a:r>
                      <a:endParaRPr lang="en-US" sz="20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6352" marR="6352" marT="6352" marB="0" anchor="b"/>
                </a:tc>
                <a:extLst>
                  <a:ext uri="{0D108BD9-81ED-4DB2-BD59-A6C34878D82A}">
                    <a16:rowId xmlns:a16="http://schemas.microsoft.com/office/drawing/2014/main" val="2759840656"/>
                  </a:ext>
                </a:extLst>
              </a:tr>
            </a:tbl>
          </a:graphicData>
        </a:graphic>
      </p:graphicFrame>
    </p:spTree>
    <p:extLst>
      <p:ext uri="{BB962C8B-B14F-4D97-AF65-F5344CB8AC3E}">
        <p14:creationId xmlns:p14="http://schemas.microsoft.com/office/powerpoint/2010/main" val="31629973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70F7B-7D70-43D9-95C9-F50913537985}"/>
              </a:ext>
            </a:extLst>
          </p:cNvPr>
          <p:cNvSpPr>
            <a:spLocks noGrp="1"/>
          </p:cNvSpPr>
          <p:nvPr>
            <p:ph type="title"/>
          </p:nvPr>
        </p:nvSpPr>
        <p:spPr>
          <a:xfrm>
            <a:off x="212034" y="-19655"/>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Noncash working capital: TCS</a:t>
            </a:r>
          </a:p>
        </p:txBody>
      </p:sp>
      <p:graphicFrame>
        <p:nvGraphicFramePr>
          <p:cNvPr id="4" name="Content Placeholder 3">
            <a:extLst>
              <a:ext uri="{FF2B5EF4-FFF2-40B4-BE49-F238E27FC236}">
                <a16:creationId xmlns:a16="http://schemas.microsoft.com/office/drawing/2014/main" id="{796EE44B-8F40-48BE-A88D-A186F6262A01}"/>
              </a:ext>
            </a:extLst>
          </p:cNvPr>
          <p:cNvGraphicFramePr>
            <a:graphicFrameLocks noGrp="1"/>
          </p:cNvGraphicFramePr>
          <p:nvPr>
            <p:ph idx="1"/>
          </p:nvPr>
        </p:nvGraphicFramePr>
        <p:xfrm>
          <a:off x="0" y="1305908"/>
          <a:ext cx="12192001" cy="4107672"/>
        </p:xfrm>
        <a:graphic>
          <a:graphicData uri="http://schemas.openxmlformats.org/drawingml/2006/table">
            <a:tbl>
              <a:tblPr>
                <a:tableStyleId>{5940675A-B579-460E-94D1-54222C63F5DA}</a:tableStyleId>
              </a:tblPr>
              <a:tblGrid>
                <a:gridCol w="3047998">
                  <a:extLst>
                    <a:ext uri="{9D8B030D-6E8A-4147-A177-3AD203B41FA5}">
                      <a16:colId xmlns:a16="http://schemas.microsoft.com/office/drawing/2014/main" val="1534056213"/>
                    </a:ext>
                  </a:extLst>
                </a:gridCol>
                <a:gridCol w="950027">
                  <a:extLst>
                    <a:ext uri="{9D8B030D-6E8A-4147-A177-3AD203B41FA5}">
                      <a16:colId xmlns:a16="http://schemas.microsoft.com/office/drawing/2014/main" val="2486224890"/>
                    </a:ext>
                  </a:extLst>
                </a:gridCol>
                <a:gridCol w="1053935">
                  <a:extLst>
                    <a:ext uri="{9D8B030D-6E8A-4147-A177-3AD203B41FA5}">
                      <a16:colId xmlns:a16="http://schemas.microsoft.com/office/drawing/2014/main" val="77653593"/>
                    </a:ext>
                  </a:extLst>
                </a:gridCol>
                <a:gridCol w="950027">
                  <a:extLst>
                    <a:ext uri="{9D8B030D-6E8A-4147-A177-3AD203B41FA5}">
                      <a16:colId xmlns:a16="http://schemas.microsoft.com/office/drawing/2014/main" val="2567447023"/>
                    </a:ext>
                  </a:extLst>
                </a:gridCol>
                <a:gridCol w="950027">
                  <a:extLst>
                    <a:ext uri="{9D8B030D-6E8A-4147-A177-3AD203B41FA5}">
                      <a16:colId xmlns:a16="http://schemas.microsoft.com/office/drawing/2014/main" val="3134394560"/>
                    </a:ext>
                  </a:extLst>
                </a:gridCol>
                <a:gridCol w="950027">
                  <a:extLst>
                    <a:ext uri="{9D8B030D-6E8A-4147-A177-3AD203B41FA5}">
                      <a16:colId xmlns:a16="http://schemas.microsoft.com/office/drawing/2014/main" val="3084319717"/>
                    </a:ext>
                  </a:extLst>
                </a:gridCol>
                <a:gridCol w="950027">
                  <a:extLst>
                    <a:ext uri="{9D8B030D-6E8A-4147-A177-3AD203B41FA5}">
                      <a16:colId xmlns:a16="http://schemas.microsoft.com/office/drawing/2014/main" val="2094935673"/>
                    </a:ext>
                  </a:extLst>
                </a:gridCol>
                <a:gridCol w="1113311">
                  <a:extLst>
                    <a:ext uri="{9D8B030D-6E8A-4147-A177-3AD203B41FA5}">
                      <a16:colId xmlns:a16="http://schemas.microsoft.com/office/drawing/2014/main" val="1237008373"/>
                    </a:ext>
                  </a:extLst>
                </a:gridCol>
                <a:gridCol w="1113311">
                  <a:extLst>
                    <a:ext uri="{9D8B030D-6E8A-4147-A177-3AD203B41FA5}">
                      <a16:colId xmlns:a16="http://schemas.microsoft.com/office/drawing/2014/main" val="1134709155"/>
                    </a:ext>
                  </a:extLst>
                </a:gridCol>
                <a:gridCol w="1113311">
                  <a:extLst>
                    <a:ext uri="{9D8B030D-6E8A-4147-A177-3AD203B41FA5}">
                      <a16:colId xmlns:a16="http://schemas.microsoft.com/office/drawing/2014/main" val="3376052833"/>
                    </a:ext>
                  </a:extLst>
                </a:gridCol>
              </a:tblGrid>
              <a:tr h="342306">
                <a:tc>
                  <a:txBody>
                    <a:bodyPr/>
                    <a:lstStyle/>
                    <a:p>
                      <a:pPr algn="l" fontAlgn="b"/>
                      <a:endParaRPr lang="en-US" sz="1800" b="1" i="0" u="sng"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2010</a:t>
                      </a:r>
                      <a:endParaRPr lang="en-US"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2011</a:t>
                      </a:r>
                      <a:endParaRPr lang="en-US"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2012</a:t>
                      </a:r>
                      <a:endParaRPr lang="en-US"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2013</a:t>
                      </a:r>
                      <a:endParaRPr lang="en-US"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2014</a:t>
                      </a:r>
                      <a:endParaRPr lang="en-US"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2015</a:t>
                      </a:r>
                      <a:endParaRPr lang="en-US"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2016</a:t>
                      </a:r>
                      <a:endParaRPr lang="en-US"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2017</a:t>
                      </a:r>
                      <a:endParaRPr lang="en-US"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2018</a:t>
                      </a:r>
                      <a:endParaRPr lang="en-US"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095763496"/>
                  </a:ext>
                </a:extLst>
              </a:tr>
              <a:tr h="342306">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Current assets</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194359675"/>
                  </a:ext>
                </a:extLst>
              </a:tr>
              <a:tr h="342306">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   Accounts &amp; Notes Receiv</a:t>
                      </a:r>
                      <a:endParaRPr lang="en-US" sz="18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58,554.1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81,949.7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115,203.5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140,955.8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182,304.0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204,399.1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240,730.0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226,170.0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249,430.0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509517622"/>
                  </a:ext>
                </a:extLst>
              </a:tr>
              <a:tr h="342306">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   Unbilled Revenues</a:t>
                      </a:r>
                      <a:endParaRPr lang="en-US" sz="18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12,011.4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13,488.5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22,477.6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31,410.3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40,056.1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38,270.8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39,920.0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52,080.0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66,860.0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666389414"/>
                  </a:ext>
                </a:extLst>
              </a:tr>
              <a:tr h="342306">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   Inventories</a:t>
                      </a:r>
                      <a:endParaRPr lang="en-US" sz="18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177.9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228.2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177.7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211.5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160.0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260.0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124850580"/>
                  </a:ext>
                </a:extLst>
              </a:tr>
              <a:tr h="342306">
                <a:tc>
                  <a:txBody>
                    <a:bodyPr/>
                    <a:lstStyle/>
                    <a:p>
                      <a:pPr algn="l" fontAlgn="b"/>
                      <a:r>
                        <a:rPr lang="en-US" sz="1800" b="1" u="none" strike="noStrike" dirty="0">
                          <a:effectLst/>
                          <a:latin typeface="Times New Roman" panose="02020603050405020304" pitchFamily="18" charset="0"/>
                          <a:cs typeface="Times New Roman" panose="02020603050405020304" pitchFamily="18" charset="0"/>
                        </a:rPr>
                        <a:t>Current assets</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b="1" u="none" strike="noStrike" dirty="0">
                          <a:effectLst/>
                          <a:latin typeface="Times New Roman" panose="02020603050405020304" pitchFamily="18" charset="0"/>
                          <a:cs typeface="Times New Roman" panose="02020603050405020304" pitchFamily="18" charset="0"/>
                        </a:rPr>
                        <a:t>70,743.4</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b="1" u="none" strike="noStrike" dirty="0">
                          <a:effectLst/>
                          <a:latin typeface="Times New Roman" panose="02020603050405020304" pitchFamily="18" charset="0"/>
                          <a:cs typeface="Times New Roman" panose="02020603050405020304" pitchFamily="18" charset="0"/>
                        </a:rPr>
                        <a:t>95,666.4</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b="1" u="none" strike="noStrike" dirty="0">
                          <a:effectLst/>
                          <a:latin typeface="Times New Roman" panose="02020603050405020304" pitchFamily="18" charset="0"/>
                          <a:cs typeface="Times New Roman" panose="02020603050405020304" pitchFamily="18" charset="0"/>
                        </a:rPr>
                        <a:t>137,858.8</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b="1" u="none" strike="noStrike" dirty="0">
                          <a:effectLst/>
                          <a:latin typeface="Times New Roman" panose="02020603050405020304" pitchFamily="18" charset="0"/>
                          <a:cs typeface="Times New Roman" panose="02020603050405020304" pitchFamily="18" charset="0"/>
                        </a:rPr>
                        <a:t>172,577.6</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b="1" u="none" strike="noStrike" dirty="0">
                          <a:effectLst/>
                          <a:latin typeface="Times New Roman" panose="02020603050405020304" pitchFamily="18" charset="0"/>
                          <a:cs typeface="Times New Roman" panose="02020603050405020304" pitchFamily="18" charset="0"/>
                        </a:rPr>
                        <a:t>222,360.1</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b="1" u="none" strike="noStrike" dirty="0">
                          <a:effectLst/>
                          <a:latin typeface="Times New Roman" panose="02020603050405020304" pitchFamily="18" charset="0"/>
                          <a:cs typeface="Times New Roman" panose="02020603050405020304" pitchFamily="18" charset="0"/>
                        </a:rPr>
                        <a:t>242,669.9</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b="1" u="none" strike="noStrike" dirty="0">
                          <a:effectLst/>
                          <a:latin typeface="Times New Roman" panose="02020603050405020304" pitchFamily="18" charset="0"/>
                          <a:cs typeface="Times New Roman" panose="02020603050405020304" pitchFamily="18" charset="0"/>
                        </a:rPr>
                        <a:t>280,810.0</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b="1" u="none" strike="noStrike" dirty="0">
                          <a:effectLst/>
                          <a:latin typeface="Times New Roman" panose="02020603050405020304" pitchFamily="18" charset="0"/>
                          <a:cs typeface="Times New Roman" panose="02020603050405020304" pitchFamily="18" charset="0"/>
                        </a:rPr>
                        <a:t>278,250.0</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b="1" u="none" strike="noStrike" dirty="0">
                          <a:effectLst/>
                          <a:latin typeface="Times New Roman" panose="02020603050405020304" pitchFamily="18" charset="0"/>
                          <a:cs typeface="Times New Roman" panose="02020603050405020304" pitchFamily="18" charset="0"/>
                        </a:rPr>
                        <a:t>316,550.0</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479691183"/>
                  </a:ext>
                </a:extLst>
              </a:tr>
              <a:tr h="342306">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Current Liabilities</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564713549"/>
                  </a:ext>
                </a:extLst>
              </a:tr>
              <a:tr h="342306">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     Accounts Payable</a:t>
                      </a:r>
                      <a:endParaRPr lang="en-US" sz="18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29,777.3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25,723.3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32,507.8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42,697.1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49,050.0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50,940.0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292031876"/>
                  </a:ext>
                </a:extLst>
              </a:tr>
              <a:tr h="342306">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Net working capital</a:t>
                      </a:r>
                      <a:endParaRPr lang="en-US" sz="18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40,966.1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69,943.1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105,351.0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129,880.5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222,360.1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242,669.9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280,810.0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229,200.0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265,610.0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156615085"/>
                  </a:ext>
                </a:extLst>
              </a:tr>
              <a:tr h="342306">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Revenue</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300,289.2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373,245.1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488,938.3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629,894.8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818,093.6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946,484.1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1,086,460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1,179,660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1,231,040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51265814"/>
                  </a:ext>
                </a:extLst>
              </a:tr>
              <a:tr h="342306">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NWC/Revenue</a:t>
                      </a:r>
                      <a:endParaRPr lang="en-US" sz="1800" b="1" i="0" u="none" strike="noStrike" dirty="0">
                        <a:solidFill>
                          <a:srgbClr val="333333"/>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14%</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19%</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22%</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21%</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27%</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26%</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26%</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19%</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22%</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870153601"/>
                  </a:ext>
                </a:extLst>
              </a:tr>
              <a:tr h="342306">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Avg NWC</a:t>
                      </a:r>
                      <a:endParaRPr lang="en-US" sz="18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21.58%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119990297"/>
                  </a:ext>
                </a:extLst>
              </a:tr>
            </a:tbl>
          </a:graphicData>
        </a:graphic>
      </p:graphicFrame>
    </p:spTree>
    <p:extLst>
      <p:ext uri="{BB962C8B-B14F-4D97-AF65-F5344CB8AC3E}">
        <p14:creationId xmlns:p14="http://schemas.microsoft.com/office/powerpoint/2010/main" val="20118319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8987A-ED8E-4317-93BC-EE4D0BEFD967}"/>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Global trend of NWC (computer services)</a:t>
            </a:r>
          </a:p>
        </p:txBody>
      </p:sp>
      <p:sp>
        <p:nvSpPr>
          <p:cNvPr id="3" name="Content Placeholder 2">
            <a:extLst>
              <a:ext uri="{FF2B5EF4-FFF2-40B4-BE49-F238E27FC236}">
                <a16:creationId xmlns:a16="http://schemas.microsoft.com/office/drawing/2014/main" id="{9C1210F9-EE0F-4CA0-8B01-9309E343AA30}"/>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Emerging markets firms:</a:t>
            </a:r>
          </a:p>
          <a:p>
            <a:pPr lvl="1"/>
            <a:r>
              <a:rPr lang="en-US" dirty="0">
                <a:latin typeface="Times New Roman" panose="02020603050405020304" pitchFamily="18" charset="0"/>
                <a:cs typeface="Times New Roman" panose="02020603050405020304" pitchFamily="18" charset="0"/>
              </a:rPr>
              <a:t> Non-cash NWC/Sales=20.29% </a:t>
            </a:r>
          </a:p>
          <a:p>
            <a:r>
              <a:rPr lang="en-US" sz="2400" dirty="0">
                <a:latin typeface="Times New Roman" panose="02020603050405020304" pitchFamily="18" charset="0"/>
                <a:cs typeface="Times New Roman" panose="02020603050405020304" pitchFamily="18" charset="0"/>
              </a:rPr>
              <a:t>Global </a:t>
            </a:r>
          </a:p>
          <a:p>
            <a:pPr lvl="1"/>
            <a:r>
              <a:rPr lang="en-US" dirty="0">
                <a:latin typeface="Times New Roman" panose="02020603050405020304" pitchFamily="18" charset="0"/>
                <a:cs typeface="Times New Roman" panose="02020603050405020304" pitchFamily="18" charset="0"/>
              </a:rPr>
              <a:t>Non-cash NWC/Sales==14.32% </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82318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C09B7-6CFD-474B-97F0-02AD17DA85BA}"/>
              </a:ext>
            </a:extLst>
          </p:cNvPr>
          <p:cNvSpPr>
            <a:spLocks noGrp="1"/>
          </p:cNvSpPr>
          <p:nvPr>
            <p:ph type="title"/>
          </p:nvPr>
        </p:nvSpPr>
        <p:spPr>
          <a:xfrm>
            <a:off x="122582" y="139838"/>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Noncash working capital: Flipkart</a:t>
            </a:r>
          </a:p>
        </p:txBody>
      </p:sp>
      <p:graphicFrame>
        <p:nvGraphicFramePr>
          <p:cNvPr id="4" name="Content Placeholder 3">
            <a:extLst>
              <a:ext uri="{FF2B5EF4-FFF2-40B4-BE49-F238E27FC236}">
                <a16:creationId xmlns:a16="http://schemas.microsoft.com/office/drawing/2014/main" id="{800B2591-41BF-406C-9F08-6DC7249D6F96}"/>
              </a:ext>
            </a:extLst>
          </p:cNvPr>
          <p:cNvGraphicFramePr>
            <a:graphicFrameLocks noGrp="1"/>
          </p:cNvGraphicFramePr>
          <p:nvPr>
            <p:ph idx="1"/>
            <p:extLst>
              <p:ext uri="{D42A27DB-BD31-4B8C-83A1-F6EECF244321}">
                <p14:modId xmlns:p14="http://schemas.microsoft.com/office/powerpoint/2010/main" val="3238035701"/>
              </p:ext>
            </p:extLst>
          </p:nvPr>
        </p:nvGraphicFramePr>
        <p:xfrm>
          <a:off x="304801" y="1192696"/>
          <a:ext cx="11489634" cy="5548425"/>
        </p:xfrm>
        <a:graphic>
          <a:graphicData uri="http://schemas.openxmlformats.org/drawingml/2006/table">
            <a:tbl>
              <a:tblPr>
                <a:tableStyleId>{5940675A-B579-460E-94D1-54222C63F5DA}</a:tableStyleId>
              </a:tblPr>
              <a:tblGrid>
                <a:gridCol w="2253946">
                  <a:extLst>
                    <a:ext uri="{9D8B030D-6E8A-4147-A177-3AD203B41FA5}">
                      <a16:colId xmlns:a16="http://schemas.microsoft.com/office/drawing/2014/main" val="3648094337"/>
                    </a:ext>
                  </a:extLst>
                </a:gridCol>
                <a:gridCol w="1319384">
                  <a:extLst>
                    <a:ext uri="{9D8B030D-6E8A-4147-A177-3AD203B41FA5}">
                      <a16:colId xmlns:a16="http://schemas.microsoft.com/office/drawing/2014/main" val="3943641971"/>
                    </a:ext>
                  </a:extLst>
                </a:gridCol>
                <a:gridCol w="1319384">
                  <a:extLst>
                    <a:ext uri="{9D8B030D-6E8A-4147-A177-3AD203B41FA5}">
                      <a16:colId xmlns:a16="http://schemas.microsoft.com/office/drawing/2014/main" val="1460816684"/>
                    </a:ext>
                  </a:extLst>
                </a:gridCol>
                <a:gridCol w="1319384">
                  <a:extLst>
                    <a:ext uri="{9D8B030D-6E8A-4147-A177-3AD203B41FA5}">
                      <a16:colId xmlns:a16="http://schemas.microsoft.com/office/drawing/2014/main" val="2521927354"/>
                    </a:ext>
                  </a:extLst>
                </a:gridCol>
                <a:gridCol w="1319384">
                  <a:extLst>
                    <a:ext uri="{9D8B030D-6E8A-4147-A177-3AD203B41FA5}">
                      <a16:colId xmlns:a16="http://schemas.microsoft.com/office/drawing/2014/main" val="1161623315"/>
                    </a:ext>
                  </a:extLst>
                </a:gridCol>
                <a:gridCol w="1319384">
                  <a:extLst>
                    <a:ext uri="{9D8B030D-6E8A-4147-A177-3AD203B41FA5}">
                      <a16:colId xmlns:a16="http://schemas.microsoft.com/office/drawing/2014/main" val="3444648801"/>
                    </a:ext>
                  </a:extLst>
                </a:gridCol>
                <a:gridCol w="1319384">
                  <a:extLst>
                    <a:ext uri="{9D8B030D-6E8A-4147-A177-3AD203B41FA5}">
                      <a16:colId xmlns:a16="http://schemas.microsoft.com/office/drawing/2014/main" val="394862555"/>
                    </a:ext>
                  </a:extLst>
                </a:gridCol>
                <a:gridCol w="1319384">
                  <a:extLst>
                    <a:ext uri="{9D8B030D-6E8A-4147-A177-3AD203B41FA5}">
                      <a16:colId xmlns:a16="http://schemas.microsoft.com/office/drawing/2014/main" val="650074916"/>
                    </a:ext>
                  </a:extLst>
                </a:gridCol>
              </a:tblGrid>
              <a:tr h="245530">
                <a:tc gridSpan="8">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Flipkart-working capital with cash</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443300"/>
                  </a:ext>
                </a:extLst>
              </a:tr>
              <a:tr h="245530">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Mar 2018</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Mar 2017</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Mar 2016</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Mar 2015</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Mar 2014</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Mar 2013</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Mar 2012</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963108383"/>
                  </a:ext>
                </a:extLst>
              </a:tr>
              <a:tr h="245530">
                <a:tc>
                  <a:txBody>
                    <a:bodyPr/>
                    <a:lstStyle/>
                    <a:p>
                      <a:pPr algn="l" fontAlgn="b"/>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461090166"/>
                  </a:ext>
                </a:extLst>
              </a:tr>
              <a:tr h="245530">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Sundry Debtors</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1,235.59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892.81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224.64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358.71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109.19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47.39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15.51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225064808"/>
                  </a:ext>
                </a:extLst>
              </a:tr>
              <a:tr h="245530">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Cash and Bank</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70.26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773.77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1,264.03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2,219.75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427.25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166.21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235.98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062785297"/>
                  </a:ext>
                </a:extLst>
              </a:tr>
              <a:tr h="245530">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Current Assets</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1,235.59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1,666.58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1,488.67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2,578.46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536.44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213.60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251.49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819903620"/>
                  </a:ext>
                </a:extLst>
              </a:tr>
              <a:tr h="245530">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   Sundry Creditors</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2,870.57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2,287.66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1,472.49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1,607.59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590.17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102.95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35.8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642910595"/>
                  </a:ext>
                </a:extLst>
              </a:tr>
              <a:tr h="367245">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Net working capital</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-1,634.98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-621.08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16.18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970.87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-53.73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110.65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215.69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791059578"/>
                  </a:ext>
                </a:extLst>
              </a:tr>
              <a:tr h="245530">
                <a:tc>
                  <a:txBody>
                    <a:bodyPr/>
                    <a:lstStyle/>
                    <a:p>
                      <a:pPr algn="l" fontAlgn="ctr"/>
                      <a:r>
                        <a:rPr lang="en-US" sz="1400" u="none" strike="noStrike" dirty="0">
                          <a:effectLst/>
                          <a:latin typeface="Times New Roman" panose="02020603050405020304" pitchFamily="18" charset="0"/>
                          <a:cs typeface="Times New Roman" panose="02020603050405020304" pitchFamily="18" charset="0"/>
                        </a:rPr>
                        <a:t> Net Sales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600" u="none" strike="noStrike" dirty="0">
                          <a:effectLst/>
                          <a:latin typeface="Times New Roman" panose="02020603050405020304" pitchFamily="18" charset="0"/>
                          <a:cs typeface="Times New Roman" panose="02020603050405020304" pitchFamily="18" charset="0"/>
                        </a:rPr>
                        <a:t>21438.65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600" u="none" strike="noStrike" dirty="0">
                          <a:effectLst/>
                          <a:latin typeface="Times New Roman" panose="02020603050405020304" pitchFamily="18" charset="0"/>
                          <a:cs typeface="Times New Roman" panose="02020603050405020304" pitchFamily="18" charset="0"/>
                        </a:rPr>
                        <a:t>15264.42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600" u="none" strike="noStrike" dirty="0">
                          <a:effectLst/>
                          <a:latin typeface="Times New Roman" panose="02020603050405020304" pitchFamily="18" charset="0"/>
                          <a:cs typeface="Times New Roman" panose="02020603050405020304" pitchFamily="18" charset="0"/>
                        </a:rPr>
                        <a:t>12818.01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600" u="none" strike="noStrike" dirty="0">
                          <a:effectLst/>
                          <a:latin typeface="Times New Roman" panose="02020603050405020304" pitchFamily="18" charset="0"/>
                          <a:cs typeface="Times New Roman" panose="02020603050405020304" pitchFamily="18" charset="0"/>
                        </a:rPr>
                        <a:t>9032.18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600" u="none" strike="noStrike" dirty="0">
                          <a:effectLst/>
                          <a:latin typeface="Times New Roman" panose="02020603050405020304" pitchFamily="18" charset="0"/>
                          <a:cs typeface="Times New Roman" panose="02020603050405020304" pitchFamily="18" charset="0"/>
                        </a:rPr>
                        <a:t>2804.95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600" u="none" strike="noStrike" dirty="0">
                          <a:effectLst/>
                          <a:latin typeface="Times New Roman" panose="02020603050405020304" pitchFamily="18" charset="0"/>
                          <a:cs typeface="Times New Roman" panose="02020603050405020304" pitchFamily="18" charset="0"/>
                        </a:rPr>
                        <a:t>1180.07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600" u="none" strike="noStrike" dirty="0">
                          <a:effectLst/>
                          <a:latin typeface="Times New Roman" panose="02020603050405020304" pitchFamily="18" charset="0"/>
                          <a:cs typeface="Times New Roman" panose="02020603050405020304" pitchFamily="18" charset="0"/>
                        </a:rPr>
                        <a:t>204.82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066638749"/>
                  </a:ext>
                </a:extLst>
              </a:tr>
              <a:tr h="245530">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WC % of net sales</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-7.63%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-4.07%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0.13%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10.75%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-1.92%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9.38%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105.31%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385402137"/>
                  </a:ext>
                </a:extLst>
              </a:tr>
              <a:tr h="245530">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Average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15.99%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741648208"/>
                  </a:ext>
                </a:extLst>
              </a:tr>
              <a:tr h="245530">
                <a:tc gridSpan="8">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Flipkart-working capital without cash</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22286511"/>
                  </a:ext>
                </a:extLst>
              </a:tr>
              <a:tr h="245530">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Mar 2018</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Mar 2017</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Mar 2016</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Mar 2015</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Mar 2014</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Mar 2013</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Mar 2012</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6481867"/>
                  </a:ext>
                </a:extLst>
              </a:tr>
              <a:tr h="245530">
                <a:tc>
                  <a:txBody>
                    <a:bodyPr/>
                    <a:lstStyle/>
                    <a:p>
                      <a:pPr algn="l" fontAlgn="b"/>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495634322"/>
                  </a:ext>
                </a:extLst>
              </a:tr>
              <a:tr h="245530">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Sundry Debtors</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1,235.59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892.81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224.64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358.71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109.19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47.39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15.51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22640700"/>
                  </a:ext>
                </a:extLst>
              </a:tr>
              <a:tr h="245530">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Current Assets</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1,235.59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892.81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224.64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358.71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109.19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47.39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15.51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923427511"/>
                  </a:ext>
                </a:extLst>
              </a:tr>
              <a:tr h="245530">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   Sundry Creditors</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2,870.57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2,287.66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1,472.49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1,607.59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590.17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102.95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35.8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713748702"/>
                  </a:ext>
                </a:extLst>
              </a:tr>
              <a:tr h="367245">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Net working capital</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-1,634.98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-1,394.85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-1,247.85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-1,248.88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-480.98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-55.56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-20.29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526643227"/>
                  </a:ext>
                </a:extLst>
              </a:tr>
              <a:tr h="245530">
                <a:tc>
                  <a:txBody>
                    <a:bodyPr/>
                    <a:lstStyle/>
                    <a:p>
                      <a:pPr algn="l" fontAlgn="ctr"/>
                      <a:r>
                        <a:rPr lang="en-US" sz="1400" u="none" strike="noStrike" dirty="0">
                          <a:effectLst/>
                          <a:latin typeface="Times New Roman" panose="02020603050405020304" pitchFamily="18" charset="0"/>
                          <a:cs typeface="Times New Roman" panose="02020603050405020304" pitchFamily="18" charset="0"/>
                        </a:rPr>
                        <a:t> Net Sales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600" u="none" strike="noStrike" dirty="0">
                          <a:effectLst/>
                          <a:latin typeface="Times New Roman" panose="02020603050405020304" pitchFamily="18" charset="0"/>
                          <a:cs typeface="Times New Roman" panose="02020603050405020304" pitchFamily="18" charset="0"/>
                        </a:rPr>
                        <a:t>21438.65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600" u="none" strike="noStrike" dirty="0">
                          <a:effectLst/>
                          <a:latin typeface="Times New Roman" panose="02020603050405020304" pitchFamily="18" charset="0"/>
                          <a:cs typeface="Times New Roman" panose="02020603050405020304" pitchFamily="18" charset="0"/>
                        </a:rPr>
                        <a:t>15264.42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600" u="none" strike="noStrike" dirty="0">
                          <a:effectLst/>
                          <a:latin typeface="Times New Roman" panose="02020603050405020304" pitchFamily="18" charset="0"/>
                          <a:cs typeface="Times New Roman" panose="02020603050405020304" pitchFamily="18" charset="0"/>
                        </a:rPr>
                        <a:t>12818.01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600" u="none" strike="noStrike" dirty="0">
                          <a:effectLst/>
                          <a:latin typeface="Times New Roman" panose="02020603050405020304" pitchFamily="18" charset="0"/>
                          <a:cs typeface="Times New Roman" panose="02020603050405020304" pitchFamily="18" charset="0"/>
                        </a:rPr>
                        <a:t>9032.18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600" u="none" strike="noStrike" dirty="0">
                          <a:effectLst/>
                          <a:latin typeface="Times New Roman" panose="02020603050405020304" pitchFamily="18" charset="0"/>
                          <a:cs typeface="Times New Roman" panose="02020603050405020304" pitchFamily="18" charset="0"/>
                        </a:rPr>
                        <a:t>2804.95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600" u="none" strike="noStrike" dirty="0">
                          <a:effectLst/>
                          <a:latin typeface="Times New Roman" panose="02020603050405020304" pitchFamily="18" charset="0"/>
                          <a:cs typeface="Times New Roman" panose="02020603050405020304" pitchFamily="18" charset="0"/>
                        </a:rPr>
                        <a:t>1180.07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600" u="none" strike="noStrike" dirty="0">
                          <a:effectLst/>
                          <a:latin typeface="Times New Roman" panose="02020603050405020304" pitchFamily="18" charset="0"/>
                          <a:cs typeface="Times New Roman" panose="02020603050405020304" pitchFamily="18" charset="0"/>
                        </a:rPr>
                        <a:t>204.82W</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443110733"/>
                  </a:ext>
                </a:extLst>
              </a:tr>
              <a:tr h="245530">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WC % of net sales</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-7.63%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-9.14%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-9.74%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-13.83%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-17.15%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-4.71%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-9.91%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594674711"/>
                  </a:ext>
                </a:extLst>
              </a:tr>
              <a:tr h="245530">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Average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-10.30%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214817254"/>
                  </a:ext>
                </a:extLst>
              </a:tr>
            </a:tbl>
          </a:graphicData>
        </a:graphic>
      </p:graphicFrame>
    </p:spTree>
    <p:extLst>
      <p:ext uri="{BB962C8B-B14F-4D97-AF65-F5344CB8AC3E}">
        <p14:creationId xmlns:p14="http://schemas.microsoft.com/office/powerpoint/2010/main" val="38578120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54785-7F73-4B79-AC60-52B56EF35F3F}"/>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sz="3600" kern="1200" dirty="0">
                <a:solidFill>
                  <a:schemeClr val="tx1"/>
                </a:solidFill>
                <a:latin typeface="Times New Roman" panose="02020603050405020304" pitchFamily="18" charset="0"/>
                <a:cs typeface="Times New Roman" panose="02020603050405020304" pitchFamily="18" charset="0"/>
              </a:rPr>
              <a:t>Noncash working capital: Avenue Supermarts Ltd</a:t>
            </a:r>
          </a:p>
        </p:txBody>
      </p:sp>
      <p:graphicFrame>
        <p:nvGraphicFramePr>
          <p:cNvPr id="4" name="Content Placeholder 3">
            <a:extLst>
              <a:ext uri="{FF2B5EF4-FFF2-40B4-BE49-F238E27FC236}">
                <a16:creationId xmlns:a16="http://schemas.microsoft.com/office/drawing/2014/main" id="{0A062EB2-C989-4B3E-9E4D-1D30934AC03A}"/>
              </a:ext>
            </a:extLst>
          </p:cNvPr>
          <p:cNvGraphicFramePr>
            <a:graphicFrameLocks noGrp="1"/>
          </p:cNvGraphicFramePr>
          <p:nvPr>
            <p:ph idx="1"/>
          </p:nvPr>
        </p:nvGraphicFramePr>
        <p:xfrm>
          <a:off x="357809" y="1826087"/>
          <a:ext cx="11113432" cy="4883497"/>
        </p:xfrm>
        <a:graphic>
          <a:graphicData uri="http://schemas.openxmlformats.org/drawingml/2006/table">
            <a:tbl>
              <a:tblPr firstRow="1" bandRow="1"/>
              <a:tblGrid>
                <a:gridCol w="1846149">
                  <a:extLst>
                    <a:ext uri="{9D8B030D-6E8A-4147-A177-3AD203B41FA5}">
                      <a16:colId xmlns:a16="http://schemas.microsoft.com/office/drawing/2014/main" val="1927981911"/>
                    </a:ext>
                  </a:extLst>
                </a:gridCol>
                <a:gridCol w="1158044">
                  <a:extLst>
                    <a:ext uri="{9D8B030D-6E8A-4147-A177-3AD203B41FA5}">
                      <a16:colId xmlns:a16="http://schemas.microsoft.com/office/drawing/2014/main" val="1582007005"/>
                    </a:ext>
                  </a:extLst>
                </a:gridCol>
                <a:gridCol w="1038025">
                  <a:extLst>
                    <a:ext uri="{9D8B030D-6E8A-4147-A177-3AD203B41FA5}">
                      <a16:colId xmlns:a16="http://schemas.microsoft.com/office/drawing/2014/main" val="84656508"/>
                    </a:ext>
                  </a:extLst>
                </a:gridCol>
                <a:gridCol w="1038025">
                  <a:extLst>
                    <a:ext uri="{9D8B030D-6E8A-4147-A177-3AD203B41FA5}">
                      <a16:colId xmlns:a16="http://schemas.microsoft.com/office/drawing/2014/main" val="1164977915"/>
                    </a:ext>
                  </a:extLst>
                </a:gridCol>
                <a:gridCol w="1038025">
                  <a:extLst>
                    <a:ext uri="{9D8B030D-6E8A-4147-A177-3AD203B41FA5}">
                      <a16:colId xmlns:a16="http://schemas.microsoft.com/office/drawing/2014/main" val="3577827671"/>
                    </a:ext>
                  </a:extLst>
                </a:gridCol>
                <a:gridCol w="1038025">
                  <a:extLst>
                    <a:ext uri="{9D8B030D-6E8A-4147-A177-3AD203B41FA5}">
                      <a16:colId xmlns:a16="http://schemas.microsoft.com/office/drawing/2014/main" val="1075440588"/>
                    </a:ext>
                  </a:extLst>
                </a:gridCol>
                <a:gridCol w="1038025">
                  <a:extLst>
                    <a:ext uri="{9D8B030D-6E8A-4147-A177-3AD203B41FA5}">
                      <a16:colId xmlns:a16="http://schemas.microsoft.com/office/drawing/2014/main" val="4268989932"/>
                    </a:ext>
                  </a:extLst>
                </a:gridCol>
                <a:gridCol w="857430">
                  <a:extLst>
                    <a:ext uri="{9D8B030D-6E8A-4147-A177-3AD203B41FA5}">
                      <a16:colId xmlns:a16="http://schemas.microsoft.com/office/drawing/2014/main" val="2737656500"/>
                    </a:ext>
                  </a:extLst>
                </a:gridCol>
                <a:gridCol w="1038025">
                  <a:extLst>
                    <a:ext uri="{9D8B030D-6E8A-4147-A177-3AD203B41FA5}">
                      <a16:colId xmlns:a16="http://schemas.microsoft.com/office/drawing/2014/main" val="501918503"/>
                    </a:ext>
                  </a:extLst>
                </a:gridCol>
                <a:gridCol w="1023659">
                  <a:extLst>
                    <a:ext uri="{9D8B030D-6E8A-4147-A177-3AD203B41FA5}">
                      <a16:colId xmlns:a16="http://schemas.microsoft.com/office/drawing/2014/main" val="3159950472"/>
                    </a:ext>
                  </a:extLst>
                </a:gridCol>
              </a:tblGrid>
              <a:tr h="334648">
                <a:tc>
                  <a:txBody>
                    <a:bodyPr/>
                    <a:lstStyle/>
                    <a:p>
                      <a:pPr algn="l"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t"/>
                      <a:r>
                        <a:rPr lang="en-US" sz="1700" b="1" i="0" u="none" strike="noStrike" dirty="0">
                          <a:solidFill>
                            <a:srgbClr val="000000"/>
                          </a:solidFill>
                          <a:effectLst/>
                          <a:latin typeface="Times New Roman" panose="02020603050405020304" pitchFamily="18" charset="0"/>
                          <a:cs typeface="Times New Roman" panose="02020603050405020304" pitchFamily="18" charset="0"/>
                        </a:rPr>
                        <a:t>2017</a:t>
                      </a:r>
                    </a:p>
                  </a:txBody>
                  <a:tcPr marL="14913" marR="14913" marT="149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1" i="0" u="none" strike="noStrike" dirty="0">
                          <a:solidFill>
                            <a:srgbClr val="000000"/>
                          </a:solidFill>
                          <a:effectLst/>
                          <a:latin typeface="Times New Roman" panose="02020603050405020304" pitchFamily="18" charset="0"/>
                          <a:cs typeface="Times New Roman" panose="02020603050405020304" pitchFamily="18" charset="0"/>
                        </a:rPr>
                        <a:t>2016</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t"/>
                      <a:r>
                        <a:rPr lang="en-US" sz="1700" b="1" i="0" u="none" strike="noStrike" dirty="0">
                          <a:solidFill>
                            <a:srgbClr val="000000"/>
                          </a:solidFill>
                          <a:effectLst/>
                          <a:latin typeface="Times New Roman" panose="02020603050405020304" pitchFamily="18" charset="0"/>
                          <a:cs typeface="Times New Roman" panose="02020603050405020304" pitchFamily="18" charset="0"/>
                        </a:rPr>
                        <a:t>2015</a:t>
                      </a:r>
                    </a:p>
                  </a:txBody>
                  <a:tcPr marL="14913" marR="14913" marT="149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1" i="0" u="none" strike="noStrike" dirty="0">
                          <a:solidFill>
                            <a:srgbClr val="000000"/>
                          </a:solidFill>
                          <a:effectLst/>
                          <a:latin typeface="Times New Roman" panose="02020603050405020304" pitchFamily="18" charset="0"/>
                          <a:cs typeface="Times New Roman" panose="02020603050405020304" pitchFamily="18" charset="0"/>
                        </a:rPr>
                        <a:t>2014</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t"/>
                      <a:r>
                        <a:rPr lang="en-US" sz="1700" b="1" i="0" u="none" strike="noStrike" dirty="0">
                          <a:solidFill>
                            <a:srgbClr val="000000"/>
                          </a:solidFill>
                          <a:effectLst/>
                          <a:latin typeface="Times New Roman" panose="02020603050405020304" pitchFamily="18" charset="0"/>
                          <a:cs typeface="Times New Roman" panose="02020603050405020304" pitchFamily="18" charset="0"/>
                        </a:rPr>
                        <a:t>2013</a:t>
                      </a:r>
                    </a:p>
                  </a:txBody>
                  <a:tcPr marL="14913" marR="14913" marT="149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1" i="0" u="none" strike="noStrike" dirty="0">
                          <a:solidFill>
                            <a:srgbClr val="000000"/>
                          </a:solidFill>
                          <a:effectLst/>
                          <a:latin typeface="Times New Roman" panose="02020603050405020304" pitchFamily="18" charset="0"/>
                          <a:cs typeface="Times New Roman" panose="02020603050405020304" pitchFamily="18" charset="0"/>
                        </a:rPr>
                        <a:t>2012</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t"/>
                      <a:r>
                        <a:rPr lang="en-US" sz="1700" b="1" i="0" u="none" strike="noStrike" dirty="0">
                          <a:solidFill>
                            <a:srgbClr val="000000"/>
                          </a:solidFill>
                          <a:effectLst/>
                          <a:latin typeface="Times New Roman" panose="02020603050405020304" pitchFamily="18" charset="0"/>
                          <a:cs typeface="Times New Roman" panose="02020603050405020304" pitchFamily="18" charset="0"/>
                        </a:rPr>
                        <a:t>2011</a:t>
                      </a:r>
                    </a:p>
                  </a:txBody>
                  <a:tcPr marL="14913" marR="14913" marT="149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1" i="0" u="none" strike="noStrike" dirty="0">
                          <a:solidFill>
                            <a:srgbClr val="000000"/>
                          </a:solidFill>
                          <a:effectLst/>
                          <a:latin typeface="Times New Roman" panose="02020603050405020304" pitchFamily="18" charset="0"/>
                          <a:cs typeface="Times New Roman" panose="02020603050405020304" pitchFamily="18" charset="0"/>
                        </a:rPr>
                        <a:t>2010</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t"/>
                      <a:r>
                        <a:rPr lang="en-US" sz="1700" b="1" i="0" u="none" strike="noStrike" dirty="0">
                          <a:solidFill>
                            <a:srgbClr val="000000"/>
                          </a:solidFill>
                          <a:effectLst/>
                          <a:latin typeface="Times New Roman" panose="02020603050405020304" pitchFamily="18" charset="0"/>
                          <a:cs typeface="Times New Roman" panose="02020603050405020304" pitchFamily="18" charset="0"/>
                        </a:rPr>
                        <a:t>2009</a:t>
                      </a:r>
                    </a:p>
                  </a:txBody>
                  <a:tcPr marL="14913" marR="14913" marT="149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2588977"/>
                  </a:ext>
                </a:extLst>
              </a:tr>
              <a:tr h="334648">
                <a:tc>
                  <a:txBody>
                    <a:bodyPr/>
                    <a:lstStyle/>
                    <a:p>
                      <a:pPr algn="l"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Inventories</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933.16</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660.2</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529.92</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363.98</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257.81</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185.26</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117.91</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71.77</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47.3</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4096600"/>
                  </a:ext>
                </a:extLst>
              </a:tr>
              <a:tr h="334648">
                <a:tc>
                  <a:txBody>
                    <a:bodyPr/>
                    <a:lstStyle/>
                    <a:p>
                      <a:pPr algn="l"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Sundry Debtors</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21</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8.38</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7.07</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9.5</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13.12</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4.48</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1.57</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3.07</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1.43</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14494083"/>
                  </a:ext>
                </a:extLst>
              </a:tr>
              <a:tr h="334648">
                <a:tc>
                  <a:txBody>
                    <a:bodyPr/>
                    <a:lstStyle/>
                    <a:p>
                      <a:pPr algn="l"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Current assets</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954.16</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668.58</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536.99</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373.48</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270.93</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189.74</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119.48</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74.84</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48.73</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5736566"/>
                  </a:ext>
                </a:extLst>
              </a:tr>
              <a:tr h="334648">
                <a:tc>
                  <a:txBody>
                    <a:bodyPr/>
                    <a:lstStyle/>
                    <a:p>
                      <a:pPr algn="l" rtl="0" fontAlgn="b"/>
                      <a:endParaRPr lang="en-US"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endParaRPr lang="en-US"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endParaRPr lang="en-US"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endParaRPr lang="en-US"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endParaRPr lang="en-US"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endParaRPr lang="en-US"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endParaRPr lang="en-US"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endParaRPr lang="en-US"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endParaRPr lang="en-US"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endParaRPr lang="en-US"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86220609"/>
                  </a:ext>
                </a:extLst>
              </a:tr>
              <a:tr h="334648">
                <a:tc>
                  <a:txBody>
                    <a:bodyPr/>
                    <a:lstStyle/>
                    <a:p>
                      <a:pPr algn="l"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 Sundry Creditors</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266.76</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200.47</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133.66</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127.77</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97.2</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64.24</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46.56</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18.54</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13.17</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75083357"/>
                  </a:ext>
                </a:extLst>
              </a:tr>
              <a:tr h="334648">
                <a:tc>
                  <a:txBody>
                    <a:bodyPr/>
                    <a:lstStyle/>
                    <a:p>
                      <a:pPr algn="l"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 Other Liabilities</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376.62</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177.42</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214.05</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194.52</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188.44</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144.89</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91.41</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1.82</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1.68</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6704452"/>
                  </a:ext>
                </a:extLst>
              </a:tr>
              <a:tr h="334648">
                <a:tc>
                  <a:txBody>
                    <a:bodyPr/>
                    <a:lstStyle/>
                    <a:p>
                      <a:pPr algn="l"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Current liabilities</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643.38</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377.89</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347.71</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322.29</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285.64</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209.13</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137.97</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20.36</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14.85</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1962512"/>
                  </a:ext>
                </a:extLst>
              </a:tr>
              <a:tr h="334648">
                <a:tc>
                  <a:txBody>
                    <a:bodyPr/>
                    <a:lstStyle/>
                    <a:p>
                      <a:pPr algn="l"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NWC</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310.78</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290.69</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189.28</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51.19</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-14.71</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-19.39</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-18.49</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54.48</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33.88</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5933002"/>
                  </a:ext>
                </a:extLst>
              </a:tr>
              <a:tr h="334648">
                <a:tc>
                  <a:txBody>
                    <a:bodyPr/>
                    <a:lstStyle/>
                    <a:p>
                      <a:pPr algn="l"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Gross Sales</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12,816.12</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9,245.18</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6,433.52</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4,680.60</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3,334.62</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2,202.60</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1,688.71</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1,095.29</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623.68</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86492492"/>
                  </a:ext>
                </a:extLst>
              </a:tr>
              <a:tr h="334648">
                <a:tc>
                  <a:txBody>
                    <a:bodyPr/>
                    <a:lstStyle/>
                    <a:p>
                      <a:pPr algn="l"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%NWC</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2.42%</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3.14%</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2.94%</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1.09%</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-0.44%</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-0.88%</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-1.09%</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4.97%</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5.43%</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6841503"/>
                  </a:ext>
                </a:extLst>
              </a:tr>
              <a:tr h="334648">
                <a:tc>
                  <a:txBody>
                    <a:bodyPr/>
                    <a:lstStyle/>
                    <a:p>
                      <a:pPr algn="l"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Average (%NWC)</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1.95%</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6622867"/>
                  </a:ext>
                </a:extLst>
              </a:tr>
              <a:tr h="334648">
                <a:tc>
                  <a:txBody>
                    <a:bodyPr/>
                    <a:lstStyle/>
                    <a:p>
                      <a:pPr algn="l"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Inventory/sales</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7.28%</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7.14%</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8.24%</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7.78%</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7.73%</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8.41%</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6.98%</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6.55%</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7.58%</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52721405"/>
                  </a:ext>
                </a:extLst>
              </a:tr>
              <a:tr h="334648">
                <a:tc>
                  <a:txBody>
                    <a:bodyPr/>
                    <a:lstStyle/>
                    <a:p>
                      <a:pPr algn="l" rtl="0"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Average (Inventory/sales)</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7.52%</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7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14913" marR="14913" marT="149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64275001"/>
                  </a:ext>
                </a:extLst>
              </a:tr>
            </a:tbl>
          </a:graphicData>
        </a:graphic>
      </p:graphicFrame>
    </p:spTree>
    <p:extLst>
      <p:ext uri="{BB962C8B-B14F-4D97-AF65-F5344CB8AC3E}">
        <p14:creationId xmlns:p14="http://schemas.microsoft.com/office/powerpoint/2010/main" val="37323624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7295C-02ED-4C4D-A996-39528CBCCD25}"/>
              </a:ext>
            </a:extLst>
          </p:cNvPr>
          <p:cNvSpPr>
            <a:spLocks noGrp="1"/>
          </p:cNvSpPr>
          <p:nvPr>
            <p:ph type="title"/>
          </p:nvPr>
        </p:nvSpPr>
        <p:spPr/>
        <p:txBody>
          <a:bodyPr/>
          <a:lstStyle/>
          <a:p>
            <a:r>
              <a:rPr lang="en-US" dirty="0"/>
              <a:t>Global trend</a:t>
            </a:r>
          </a:p>
        </p:txBody>
      </p:sp>
      <p:sp>
        <p:nvSpPr>
          <p:cNvPr id="3" name="Content Placeholder 2">
            <a:extLst>
              <a:ext uri="{FF2B5EF4-FFF2-40B4-BE49-F238E27FC236}">
                <a16:creationId xmlns:a16="http://schemas.microsoft.com/office/drawing/2014/main" id="{049C510C-DB15-478A-8FDE-6F951A374079}"/>
              </a:ext>
            </a:extLst>
          </p:cNvPr>
          <p:cNvSpPr>
            <a:spLocks noGrp="1"/>
          </p:cNvSpPr>
          <p:nvPr>
            <p:ph idx="1"/>
          </p:nvPr>
        </p:nvSpPr>
        <p:spPr/>
        <p:txBody>
          <a:bodyPr>
            <a:normAutofit/>
          </a:bodyPr>
          <a:lstStyle/>
          <a:p>
            <a:r>
              <a:rPr lang="en-US" sz="2400" dirty="0"/>
              <a:t>Retail (Online) </a:t>
            </a:r>
          </a:p>
          <a:p>
            <a:pPr lvl="1"/>
            <a:r>
              <a:rPr lang="en-US" dirty="0"/>
              <a:t>Emerging market: -5.37% </a:t>
            </a:r>
          </a:p>
          <a:p>
            <a:pPr lvl="1"/>
            <a:r>
              <a:rPr lang="en-US" dirty="0"/>
              <a:t>Global: -0.30%</a:t>
            </a:r>
          </a:p>
          <a:p>
            <a:pPr lvl="1"/>
            <a:r>
              <a:rPr lang="en-US" dirty="0"/>
              <a:t>US: -1.18% </a:t>
            </a:r>
          </a:p>
          <a:p>
            <a:pPr lvl="1"/>
            <a:endParaRPr lang="en-US" dirty="0"/>
          </a:p>
          <a:p>
            <a:r>
              <a:rPr lang="en-US" sz="2400" dirty="0"/>
              <a:t>Retail (General) </a:t>
            </a:r>
          </a:p>
          <a:p>
            <a:pPr lvl="1"/>
            <a:r>
              <a:rPr lang="en-US" dirty="0"/>
              <a:t>Emerging market: -1.51% </a:t>
            </a:r>
          </a:p>
          <a:p>
            <a:pPr lvl="1"/>
            <a:r>
              <a:rPr lang="en-US" dirty="0"/>
              <a:t>Global: -0.45% </a:t>
            </a:r>
          </a:p>
          <a:p>
            <a:pPr lvl="1"/>
            <a:r>
              <a:rPr lang="en-US" dirty="0"/>
              <a:t>US: 2.07%</a:t>
            </a:r>
          </a:p>
          <a:p>
            <a:pPr lvl="1"/>
            <a:endParaRPr lang="en-US" dirty="0"/>
          </a:p>
          <a:p>
            <a:pPr lvl="1"/>
            <a:endParaRPr lang="en-US" dirty="0"/>
          </a:p>
        </p:txBody>
      </p:sp>
    </p:spTree>
    <p:extLst>
      <p:ext uri="{BB962C8B-B14F-4D97-AF65-F5344CB8AC3E}">
        <p14:creationId xmlns:p14="http://schemas.microsoft.com/office/powerpoint/2010/main" val="33235219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8A1D0-7C2B-41B4-A72E-69D0131149FB}"/>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value of growth </a:t>
            </a:r>
          </a:p>
        </p:txBody>
      </p:sp>
      <p:sp>
        <p:nvSpPr>
          <p:cNvPr id="3" name="Content Placeholder 2">
            <a:extLst>
              <a:ext uri="{FF2B5EF4-FFF2-40B4-BE49-F238E27FC236}">
                <a16:creationId xmlns:a16="http://schemas.microsoft.com/office/drawing/2014/main" id="{39B842FA-08DE-4C3B-A6DD-4EB29E06F89E}"/>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When valuing a firm, most of analysts get caught up in view that higher growth means higher valuation.</a:t>
            </a:r>
          </a:p>
          <a:p>
            <a:r>
              <a:rPr lang="en-US" sz="2400" dirty="0">
                <a:latin typeface="Times New Roman" panose="02020603050405020304" pitchFamily="18" charset="0"/>
                <a:cs typeface="Times New Roman" panose="02020603050405020304" pitchFamily="18" charset="0"/>
              </a:rPr>
              <a:t>Growth, however, is a double-edged sword.</a:t>
            </a:r>
          </a:p>
          <a:p>
            <a:pPr lvl="1"/>
            <a:r>
              <a:rPr lang="en-US" dirty="0">
                <a:latin typeface="Times New Roman" panose="02020603050405020304" pitchFamily="18" charset="0"/>
                <a:cs typeface="Times New Roman" panose="02020603050405020304" pitchFamily="18" charset="0"/>
              </a:rPr>
              <a:t>The good side of the growth is that increases future revenues and therefore future cash flows.</a:t>
            </a:r>
          </a:p>
          <a:p>
            <a:pPr lvl="1"/>
            <a:r>
              <a:rPr lang="en-US" dirty="0">
                <a:latin typeface="Times New Roman" panose="02020603050405020304" pitchFamily="18" charset="0"/>
                <a:cs typeface="Times New Roman" panose="02020603050405020304" pitchFamily="18" charset="0"/>
              </a:rPr>
              <a:t>The bad side of the growth is that you have reinvest current cash flows for future earnings.</a:t>
            </a:r>
          </a:p>
          <a:p>
            <a:pPr lvl="1"/>
            <a:r>
              <a:rPr lang="en-US" dirty="0">
                <a:latin typeface="Times New Roman" panose="02020603050405020304" pitchFamily="18" charset="0"/>
                <a:cs typeface="Times New Roman" panose="02020603050405020304" pitchFamily="18" charset="0"/>
              </a:rPr>
              <a:t>The net effect of growth is whether the good outweighs the bad (when ?)</a:t>
            </a:r>
          </a:p>
        </p:txBody>
      </p:sp>
    </p:spTree>
    <p:extLst>
      <p:ext uri="{BB962C8B-B14F-4D97-AF65-F5344CB8AC3E}">
        <p14:creationId xmlns:p14="http://schemas.microsoft.com/office/powerpoint/2010/main" val="37283978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75DA2-9B77-4E51-BD9C-F48D74BDD6F5}"/>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Ways of estimating Growth in Earnings</a:t>
            </a:r>
          </a:p>
        </p:txBody>
      </p:sp>
      <p:sp>
        <p:nvSpPr>
          <p:cNvPr id="3" name="Content Placeholder 2">
            <a:extLst>
              <a:ext uri="{FF2B5EF4-FFF2-40B4-BE49-F238E27FC236}">
                <a16:creationId xmlns:a16="http://schemas.microsoft.com/office/drawing/2014/main" id="{6D6E2BB0-9508-44B9-A7C3-AA9D518EB88C}"/>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Look at the past</a:t>
            </a:r>
          </a:p>
          <a:p>
            <a:pPr lvl="1"/>
            <a:r>
              <a:rPr lang="en-US" dirty="0">
                <a:latin typeface="Times New Roman" panose="02020603050405020304" pitchFamily="18" charset="0"/>
                <a:cs typeface="Times New Roman" panose="02020603050405020304" pitchFamily="18" charset="0"/>
              </a:rPr>
              <a:t>The growth in revenues and operating profits can be a first point for expected growth estimation.</a:t>
            </a:r>
          </a:p>
          <a:p>
            <a:pPr lvl="1"/>
            <a:r>
              <a:rPr lang="en-US" dirty="0">
                <a:latin typeface="Times New Roman" panose="02020603050405020304" pitchFamily="18" charset="0"/>
                <a:cs typeface="Times New Roman" panose="02020603050405020304" pitchFamily="18" charset="0"/>
              </a:rPr>
              <a:t>When earnings are negative, then its past growth rate does not make sense.</a:t>
            </a:r>
          </a:p>
          <a:p>
            <a:pPr lvl="1"/>
            <a:r>
              <a:rPr lang="en-US" dirty="0">
                <a:latin typeface="Times New Roman" panose="02020603050405020304" pitchFamily="18" charset="0"/>
                <a:cs typeface="Times New Roman" panose="02020603050405020304" pitchFamily="18" charset="0"/>
              </a:rPr>
              <a:t>It is easy for a smaller firm to grow at greater rate compared to a larger firm. </a:t>
            </a:r>
          </a:p>
          <a:p>
            <a:r>
              <a:rPr lang="en-US" sz="2400" dirty="0">
                <a:latin typeface="Times New Roman" panose="02020603050405020304" pitchFamily="18" charset="0"/>
                <a:cs typeface="Times New Roman" panose="02020603050405020304" pitchFamily="18" charset="0"/>
              </a:rPr>
              <a:t>Look at what other estimates: Analysts, and Managers</a:t>
            </a:r>
          </a:p>
          <a:p>
            <a:r>
              <a:rPr lang="en-US" sz="2400" dirty="0">
                <a:latin typeface="Times New Roman" panose="02020603050405020304" pitchFamily="18" charset="0"/>
                <a:cs typeface="Times New Roman" panose="02020603050405020304" pitchFamily="18" charset="0"/>
              </a:rPr>
              <a:t>Look at fundamentals</a:t>
            </a:r>
          </a:p>
          <a:p>
            <a:pPr lvl="1"/>
            <a:r>
              <a:rPr lang="en-US" dirty="0">
                <a:latin typeface="Times New Roman" panose="02020603050405020304" pitchFamily="18" charset="0"/>
                <a:cs typeface="Times New Roman" panose="02020603050405020304" pitchFamily="18" charset="0"/>
              </a:rPr>
              <a:t>How much firms reinvest, and the quality of investments. </a:t>
            </a:r>
          </a:p>
        </p:txBody>
      </p:sp>
    </p:spTree>
    <p:extLst>
      <p:ext uri="{BB962C8B-B14F-4D97-AF65-F5344CB8AC3E}">
        <p14:creationId xmlns:p14="http://schemas.microsoft.com/office/powerpoint/2010/main" val="6004610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344A8-5C5E-4EBC-B2D5-FC42E86F687F}"/>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Historical growth rates</a:t>
            </a:r>
          </a:p>
        </p:txBody>
      </p:sp>
      <p:sp>
        <p:nvSpPr>
          <p:cNvPr id="3" name="Content Placeholder 2">
            <a:extLst>
              <a:ext uri="{FF2B5EF4-FFF2-40B4-BE49-F238E27FC236}">
                <a16:creationId xmlns:a16="http://schemas.microsoft.com/office/drawing/2014/main" id="{85C12045-00DF-4619-AF9D-C764CC275F35}"/>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Historical growth rates can be estimated in several different ways:</a:t>
            </a:r>
          </a:p>
          <a:p>
            <a:pPr lvl="1" algn="just"/>
            <a:r>
              <a:rPr lang="en-US" dirty="0">
                <a:latin typeface="Times New Roman" panose="02020603050405020304" pitchFamily="18" charset="0"/>
                <a:cs typeface="Times New Roman" panose="02020603050405020304" pitchFamily="18" charset="0"/>
              </a:rPr>
              <a:t>Arithmetic versus Geometric averages</a:t>
            </a:r>
          </a:p>
          <a:p>
            <a:pPr lvl="1" algn="just"/>
            <a:r>
              <a:rPr lang="en-US" dirty="0">
                <a:latin typeface="Times New Roman" panose="02020603050405020304" pitchFamily="18" charset="0"/>
                <a:cs typeface="Times New Roman" panose="02020603050405020304" pitchFamily="18" charset="0"/>
              </a:rPr>
              <a:t>Simple versus Regression models.</a:t>
            </a:r>
          </a:p>
          <a:p>
            <a:pPr algn="just"/>
            <a:r>
              <a:rPr lang="en-US" sz="2400" dirty="0">
                <a:latin typeface="Times New Roman" panose="02020603050405020304" pitchFamily="18" charset="0"/>
                <a:cs typeface="Times New Roman" panose="02020603050405020304" pitchFamily="18" charset="0"/>
              </a:rPr>
              <a:t>Historical growth rates can be sensitive to</a:t>
            </a:r>
          </a:p>
          <a:p>
            <a:pPr lvl="1" algn="just"/>
            <a:r>
              <a:rPr lang="en-US" dirty="0">
                <a:latin typeface="Times New Roman" panose="02020603050405020304" pitchFamily="18" charset="0"/>
                <a:cs typeface="Times New Roman" panose="02020603050405020304" pitchFamily="18" charset="0"/>
              </a:rPr>
              <a:t>The period used in the estimation (starting and ending periods)</a:t>
            </a:r>
          </a:p>
          <a:p>
            <a:pPr lvl="1" algn="just"/>
            <a:r>
              <a:rPr lang="en-US" dirty="0">
                <a:latin typeface="Times New Roman" panose="02020603050405020304" pitchFamily="18" charset="0"/>
                <a:cs typeface="Times New Roman" panose="02020603050405020304" pitchFamily="18" charset="0"/>
              </a:rPr>
              <a:t>The metric that the growth is estimated in</a:t>
            </a:r>
          </a:p>
          <a:p>
            <a:pPr marL="457200" lvl="1" indent="0" algn="just">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85805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D1271-4189-4AAE-95CB-4AD745DE9C03}"/>
              </a:ext>
            </a:extLst>
          </p:cNvPr>
          <p:cNvSpPr>
            <a:spLocks noGrp="1"/>
          </p:cNvSpPr>
          <p:nvPr>
            <p:ph type="title"/>
          </p:nvPr>
        </p:nvSpPr>
        <p:spPr>
          <a:xfrm>
            <a:off x="838200" y="365125"/>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TCS: Arithmetic versus Geometric growth rate</a:t>
            </a:r>
          </a:p>
        </p:txBody>
      </p:sp>
      <p:graphicFrame>
        <p:nvGraphicFramePr>
          <p:cNvPr id="4" name="Content Placeholder 3">
            <a:extLst>
              <a:ext uri="{FF2B5EF4-FFF2-40B4-BE49-F238E27FC236}">
                <a16:creationId xmlns:a16="http://schemas.microsoft.com/office/drawing/2014/main" id="{917862ED-9EE6-4113-8DDA-43447D97774D}"/>
              </a:ext>
            </a:extLst>
          </p:cNvPr>
          <p:cNvGraphicFramePr>
            <a:graphicFrameLocks noGrp="1"/>
          </p:cNvGraphicFramePr>
          <p:nvPr>
            <p:ph idx="1"/>
            <p:extLst>
              <p:ext uri="{D42A27DB-BD31-4B8C-83A1-F6EECF244321}">
                <p14:modId xmlns:p14="http://schemas.microsoft.com/office/powerpoint/2010/main" val="1740859676"/>
              </p:ext>
            </p:extLst>
          </p:nvPr>
        </p:nvGraphicFramePr>
        <p:xfrm>
          <a:off x="145774" y="1690688"/>
          <a:ext cx="11767931" cy="4330287"/>
        </p:xfrm>
        <a:graphic>
          <a:graphicData uri="http://schemas.openxmlformats.org/drawingml/2006/table">
            <a:tbl>
              <a:tblPr>
                <a:tableStyleId>{5940675A-B579-460E-94D1-54222C63F5DA}</a:tableStyleId>
              </a:tblPr>
              <a:tblGrid>
                <a:gridCol w="1681133">
                  <a:extLst>
                    <a:ext uri="{9D8B030D-6E8A-4147-A177-3AD203B41FA5}">
                      <a16:colId xmlns:a16="http://schemas.microsoft.com/office/drawing/2014/main" val="3034451217"/>
                    </a:ext>
                  </a:extLst>
                </a:gridCol>
                <a:gridCol w="1681133">
                  <a:extLst>
                    <a:ext uri="{9D8B030D-6E8A-4147-A177-3AD203B41FA5}">
                      <a16:colId xmlns:a16="http://schemas.microsoft.com/office/drawing/2014/main" val="3786488738"/>
                    </a:ext>
                  </a:extLst>
                </a:gridCol>
                <a:gridCol w="1681133">
                  <a:extLst>
                    <a:ext uri="{9D8B030D-6E8A-4147-A177-3AD203B41FA5}">
                      <a16:colId xmlns:a16="http://schemas.microsoft.com/office/drawing/2014/main" val="1460536135"/>
                    </a:ext>
                  </a:extLst>
                </a:gridCol>
                <a:gridCol w="1681133">
                  <a:extLst>
                    <a:ext uri="{9D8B030D-6E8A-4147-A177-3AD203B41FA5}">
                      <a16:colId xmlns:a16="http://schemas.microsoft.com/office/drawing/2014/main" val="87794667"/>
                    </a:ext>
                  </a:extLst>
                </a:gridCol>
                <a:gridCol w="1681133">
                  <a:extLst>
                    <a:ext uri="{9D8B030D-6E8A-4147-A177-3AD203B41FA5}">
                      <a16:colId xmlns:a16="http://schemas.microsoft.com/office/drawing/2014/main" val="2689772120"/>
                    </a:ext>
                  </a:extLst>
                </a:gridCol>
                <a:gridCol w="1681133">
                  <a:extLst>
                    <a:ext uri="{9D8B030D-6E8A-4147-A177-3AD203B41FA5}">
                      <a16:colId xmlns:a16="http://schemas.microsoft.com/office/drawing/2014/main" val="1155245695"/>
                    </a:ext>
                  </a:extLst>
                </a:gridCol>
                <a:gridCol w="1681133">
                  <a:extLst>
                    <a:ext uri="{9D8B030D-6E8A-4147-A177-3AD203B41FA5}">
                      <a16:colId xmlns:a16="http://schemas.microsoft.com/office/drawing/2014/main" val="2232455804"/>
                    </a:ext>
                  </a:extLst>
                </a:gridCol>
              </a:tblGrid>
              <a:tr h="333099">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Year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PBDITA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Change</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PBT</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%Change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Sales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%Change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828090548"/>
                  </a:ext>
                </a:extLst>
              </a:tr>
              <a:tr h="333099">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92546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86059.3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299311.2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943816434"/>
                  </a:ext>
                </a:extLst>
              </a:tr>
              <a:tr h="333099">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145801.8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134013.2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412823.7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960814575"/>
                  </a:ext>
                </a:extLst>
              </a:tr>
              <a:tr h="333099">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165504.2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156640.6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506573.5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350777095"/>
                  </a:ext>
                </a:extLst>
              </a:tr>
              <a:tr h="333099">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250097.1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230768.5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47%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685404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391624287"/>
                  </a:ext>
                </a:extLst>
              </a:tr>
              <a:tr h="333099">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256068.2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239812.3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780829.5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372118164"/>
                  </a:ext>
                </a:extLst>
              </a:tr>
              <a:tr h="333099">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308980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293070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896210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900013766"/>
                  </a:ext>
                </a:extLst>
              </a:tr>
              <a:tr h="333099">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318830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301850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973800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555302371"/>
                  </a:ext>
                </a:extLst>
              </a:tr>
              <a:tr h="333099">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341310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320190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1035870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178561089"/>
                  </a:ext>
                </a:extLst>
              </a:tr>
              <a:tr h="333099">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419660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394340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1312550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788617132"/>
                  </a:ext>
                </a:extLst>
              </a:tr>
              <a:tr h="333099">
                <a:tc gridSpan="2">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Arithmetic average</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hMerge="1">
                  <a:txBody>
                    <a:bodyPr/>
                    <a:lstStyle/>
                    <a:p>
                      <a:endParaRPr lang="en-US"/>
                    </a:p>
                  </a:txBody>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415134238"/>
                  </a:ext>
                </a:extLst>
              </a:tr>
              <a:tr h="333099">
                <a:tc gridSpan="2">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Geometric average</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hMerge="1">
                  <a:txBody>
                    <a:bodyPr/>
                    <a:lstStyle/>
                    <a:p>
                      <a:pPr algn="ctr" fontAlgn="b"/>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749924465"/>
                  </a:ext>
                </a:extLst>
              </a:tr>
              <a:tr h="333099">
                <a:tc gridSpan="2">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Std dev</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hMerge="1">
                  <a:txBody>
                    <a:bodyPr/>
                    <a:lstStyle/>
                    <a:p>
                      <a:endParaRPr lang="en-US"/>
                    </a:p>
                  </a:txBody>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766389762"/>
                  </a:ext>
                </a:extLst>
              </a:tr>
            </a:tbl>
          </a:graphicData>
        </a:graphic>
      </p:graphicFrame>
    </p:spTree>
    <p:extLst>
      <p:ext uri="{BB962C8B-B14F-4D97-AF65-F5344CB8AC3E}">
        <p14:creationId xmlns:p14="http://schemas.microsoft.com/office/powerpoint/2010/main" val="4495307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2DF39-74CD-4EE3-A0F4-32D3EFF04841}"/>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Negative earnings</a:t>
            </a:r>
          </a:p>
        </p:txBody>
      </p:sp>
      <p:sp>
        <p:nvSpPr>
          <p:cNvPr id="3" name="Content Placeholder 2">
            <a:extLst>
              <a:ext uri="{FF2B5EF4-FFF2-40B4-BE49-F238E27FC236}">
                <a16:creationId xmlns:a16="http://schemas.microsoft.com/office/drawing/2014/main" id="{3D24663A-024D-488D-BABA-F9A91AFD745D}"/>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You are trying to estimate the growth rate in EPS at firm A from 2017 to 2018. In 2017, EPS is Rs. -10, whereas in 2017 EPS is Rs. 5. What is the historical growth rate?</a:t>
            </a:r>
          </a:p>
          <a:p>
            <a:pPr lvl="1" algn="just"/>
            <a:r>
              <a:rPr lang="en-US" dirty="0">
                <a:latin typeface="Times New Roman" panose="02020603050405020304" pitchFamily="18" charset="0"/>
                <a:cs typeface="Times New Roman" panose="02020603050405020304" pitchFamily="18" charset="0"/>
              </a:rPr>
              <a:t>-150%</a:t>
            </a:r>
          </a:p>
          <a:p>
            <a:pPr lvl="1" algn="just"/>
            <a:r>
              <a:rPr lang="en-US" dirty="0">
                <a:latin typeface="Times New Roman" panose="02020603050405020304" pitchFamily="18" charset="0"/>
                <a:cs typeface="Times New Roman" panose="02020603050405020304" pitchFamily="18" charset="0"/>
              </a:rPr>
              <a:t>150%</a:t>
            </a:r>
          </a:p>
          <a:p>
            <a:pPr lvl="1" algn="just"/>
            <a:r>
              <a:rPr lang="en-US" dirty="0">
                <a:latin typeface="Times New Roman" panose="02020603050405020304" pitchFamily="18" charset="0"/>
                <a:cs typeface="Times New Roman" panose="02020603050405020304" pitchFamily="18" charset="0"/>
              </a:rPr>
              <a:t>300%</a:t>
            </a:r>
          </a:p>
          <a:p>
            <a:pPr lvl="1" algn="just"/>
            <a:r>
              <a:rPr lang="en-US" dirty="0">
                <a:latin typeface="Times New Roman" panose="02020603050405020304" pitchFamily="18" charset="0"/>
                <a:cs typeface="Times New Roman" panose="02020603050405020304" pitchFamily="18" charset="0"/>
              </a:rPr>
              <a:t>Can’t be estimated</a:t>
            </a:r>
          </a:p>
          <a:p>
            <a:pPr algn="just"/>
            <a:r>
              <a:rPr lang="en-US" sz="2400" dirty="0">
                <a:latin typeface="Times New Roman" panose="02020603050405020304" pitchFamily="18" charset="0"/>
                <a:cs typeface="Times New Roman" panose="02020603050405020304" pitchFamily="18" charset="0"/>
              </a:rPr>
              <a:t>When earnings are negative, the growth rate (in earnings) is meaningless. </a:t>
            </a:r>
          </a:p>
          <a:p>
            <a:pPr algn="just"/>
            <a:r>
              <a:rPr lang="en-US" sz="2400" dirty="0">
                <a:latin typeface="Times New Roman" panose="02020603050405020304" pitchFamily="18" charset="0"/>
                <a:cs typeface="Times New Roman" panose="02020603050405020304" pitchFamily="18" charset="0"/>
              </a:rPr>
              <a:t>Can we have negative growth in revenue?</a:t>
            </a:r>
          </a:p>
        </p:txBody>
      </p:sp>
    </p:spTree>
    <p:extLst>
      <p:ext uri="{BB962C8B-B14F-4D97-AF65-F5344CB8AC3E}">
        <p14:creationId xmlns:p14="http://schemas.microsoft.com/office/powerpoint/2010/main" val="1308014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EA14C-07E1-42E0-97AB-3C6320C03789}"/>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effects of size on growth: Flipkart</a:t>
            </a:r>
          </a:p>
        </p:txBody>
      </p:sp>
      <p:graphicFrame>
        <p:nvGraphicFramePr>
          <p:cNvPr id="4" name="Content Placeholder 3">
            <a:extLst>
              <a:ext uri="{FF2B5EF4-FFF2-40B4-BE49-F238E27FC236}">
                <a16:creationId xmlns:a16="http://schemas.microsoft.com/office/drawing/2014/main" id="{C88F1AA2-66C2-4AA1-A721-8DBA8D20D5D2}"/>
              </a:ext>
            </a:extLst>
          </p:cNvPr>
          <p:cNvGraphicFramePr>
            <a:graphicFrameLocks noGrp="1"/>
          </p:cNvGraphicFramePr>
          <p:nvPr>
            <p:ph idx="1"/>
          </p:nvPr>
        </p:nvGraphicFramePr>
        <p:xfrm>
          <a:off x="1802296" y="2186609"/>
          <a:ext cx="6840243" cy="3578085"/>
        </p:xfrm>
        <a:graphic>
          <a:graphicData uri="http://schemas.openxmlformats.org/drawingml/2006/table">
            <a:tbl>
              <a:tblPr>
                <a:tableStyleId>{5940675A-B579-460E-94D1-54222C63F5DA}</a:tableStyleId>
              </a:tblPr>
              <a:tblGrid>
                <a:gridCol w="1305417">
                  <a:extLst>
                    <a:ext uri="{9D8B030D-6E8A-4147-A177-3AD203B41FA5}">
                      <a16:colId xmlns:a16="http://schemas.microsoft.com/office/drawing/2014/main" val="3355618349"/>
                    </a:ext>
                  </a:extLst>
                </a:gridCol>
                <a:gridCol w="2980290">
                  <a:extLst>
                    <a:ext uri="{9D8B030D-6E8A-4147-A177-3AD203B41FA5}">
                      <a16:colId xmlns:a16="http://schemas.microsoft.com/office/drawing/2014/main" val="4057319875"/>
                    </a:ext>
                  </a:extLst>
                </a:gridCol>
                <a:gridCol w="2554536">
                  <a:extLst>
                    <a:ext uri="{9D8B030D-6E8A-4147-A177-3AD203B41FA5}">
                      <a16:colId xmlns:a16="http://schemas.microsoft.com/office/drawing/2014/main" val="3998005967"/>
                    </a:ext>
                  </a:extLst>
                </a:gridCol>
              </a:tblGrid>
              <a:tr h="397565">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Year</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   Net Sales</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 Change</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271679377"/>
                  </a:ext>
                </a:extLst>
              </a:tr>
              <a:tr h="397565">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2012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204.82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27175640"/>
                  </a:ext>
                </a:extLst>
              </a:tr>
              <a:tr h="397565">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2013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1180.07</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476%</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5990932"/>
                  </a:ext>
                </a:extLst>
              </a:tr>
              <a:tr h="397565">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2014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2804.95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138%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980252059"/>
                  </a:ext>
                </a:extLst>
              </a:tr>
              <a:tr h="397565">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2015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9032.18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222%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850774954"/>
                  </a:ext>
                </a:extLst>
              </a:tr>
              <a:tr h="397565">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2016</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12818.01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42%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957651909"/>
                  </a:ext>
                </a:extLst>
              </a:tr>
              <a:tr h="397565">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2017</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15264.42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19%</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64445988"/>
                  </a:ext>
                </a:extLst>
              </a:tr>
              <a:tr h="397565">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2018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21438.65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40%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457006683"/>
                  </a:ext>
                </a:extLst>
              </a:tr>
              <a:tr h="397565">
                <a:tc gridSpan="2">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Gematric average growth rate</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hMerge="1">
                  <a:txBody>
                    <a:bodyPr/>
                    <a:lstStyle/>
                    <a:p>
                      <a:endParaRPr lang="en-US"/>
                    </a:p>
                  </a:txBody>
                  <a:tcPr/>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783686961"/>
                  </a:ext>
                </a:extLst>
              </a:tr>
            </a:tbl>
          </a:graphicData>
        </a:graphic>
      </p:graphicFrame>
    </p:spTree>
    <p:extLst>
      <p:ext uri="{BB962C8B-B14F-4D97-AF65-F5344CB8AC3E}">
        <p14:creationId xmlns:p14="http://schemas.microsoft.com/office/powerpoint/2010/main" val="27994606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13B30-757C-420B-846B-8049CD30AAA5}"/>
              </a:ext>
            </a:extLst>
          </p:cNvPr>
          <p:cNvSpPr>
            <a:spLocks noGrp="1"/>
          </p:cNvSpPr>
          <p:nvPr>
            <p:ph type="title"/>
          </p:nvPr>
        </p:nvSpPr>
        <p:spPr>
          <a:xfrm>
            <a:off x="1028700" y="1967266"/>
            <a:ext cx="2628900" cy="2547257"/>
          </a:xfrm>
          <a:noFill/>
        </p:spPr>
        <p:txBody>
          <a:bodyPr vert="horz" lIns="91440" tIns="45720" rIns="91440" bIns="45720" rtlCol="0" anchor="ctr">
            <a:normAutofit fontScale="90000"/>
          </a:bodyPr>
          <a:lstStyle/>
          <a:p>
            <a:pPr algn="ctr"/>
            <a:r>
              <a:rPr lang="en-US" sz="3600" kern="1200" dirty="0">
                <a:solidFill>
                  <a:srgbClr val="FFFFFF"/>
                </a:solidFill>
                <a:latin typeface="+mj-lt"/>
                <a:ea typeface="+mj-ea"/>
                <a:cs typeface="+mj-cs"/>
              </a:rPr>
              <a:t>Problem with historical growth rate: Flipkart</a:t>
            </a:r>
          </a:p>
        </p:txBody>
      </p:sp>
      <p:graphicFrame>
        <p:nvGraphicFramePr>
          <p:cNvPr id="4" name="Content Placeholder 3">
            <a:extLst>
              <a:ext uri="{FF2B5EF4-FFF2-40B4-BE49-F238E27FC236}">
                <a16:creationId xmlns:a16="http://schemas.microsoft.com/office/drawing/2014/main" id="{4E87254F-C342-49AC-8F78-DE58285EF621}"/>
              </a:ext>
            </a:extLst>
          </p:cNvPr>
          <p:cNvGraphicFramePr>
            <a:graphicFrameLocks noGrp="1"/>
          </p:cNvGraphicFramePr>
          <p:nvPr>
            <p:ph idx="1"/>
            <p:extLst>
              <p:ext uri="{D42A27DB-BD31-4B8C-83A1-F6EECF244321}">
                <p14:modId xmlns:p14="http://schemas.microsoft.com/office/powerpoint/2010/main" val="2526648823"/>
              </p:ext>
            </p:extLst>
          </p:nvPr>
        </p:nvGraphicFramePr>
        <p:xfrm>
          <a:off x="3125528" y="1317225"/>
          <a:ext cx="4696107" cy="3847338"/>
        </p:xfrm>
        <a:graphic>
          <a:graphicData uri="http://schemas.openxmlformats.org/drawingml/2006/table">
            <a:tbl>
              <a:tblPr>
                <a:tableStyleId>{8EC20E35-A176-4012-BC5E-935CFFF8708E}</a:tableStyleId>
              </a:tblPr>
              <a:tblGrid>
                <a:gridCol w="1785232">
                  <a:extLst>
                    <a:ext uri="{9D8B030D-6E8A-4147-A177-3AD203B41FA5}">
                      <a16:colId xmlns:a16="http://schemas.microsoft.com/office/drawing/2014/main" val="1344778020"/>
                    </a:ext>
                  </a:extLst>
                </a:gridCol>
                <a:gridCol w="2910875">
                  <a:extLst>
                    <a:ext uri="{9D8B030D-6E8A-4147-A177-3AD203B41FA5}">
                      <a16:colId xmlns:a16="http://schemas.microsoft.com/office/drawing/2014/main" val="2362382600"/>
                    </a:ext>
                  </a:extLst>
                </a:gridCol>
              </a:tblGrid>
              <a:tr h="641223">
                <a:tc>
                  <a:txBody>
                    <a:bodyPr/>
                    <a:lstStyle/>
                    <a:p>
                      <a:pPr algn="ctr" fontAlgn="b"/>
                      <a:r>
                        <a:rPr lang="en-US" sz="3300" b="0" i="0" u="none" strike="noStrike" dirty="0">
                          <a:solidFill>
                            <a:srgbClr val="000000"/>
                          </a:solidFill>
                          <a:effectLst/>
                          <a:latin typeface="Calibri" panose="020F0502020204030204" pitchFamily="34" charset="0"/>
                        </a:rPr>
                        <a:t>Year</a:t>
                      </a:r>
                    </a:p>
                  </a:txBody>
                  <a:tcPr marL="28575" marR="28575" marT="28575" marB="0" anchor="b"/>
                </a:tc>
                <a:tc>
                  <a:txBody>
                    <a:bodyPr/>
                    <a:lstStyle/>
                    <a:p>
                      <a:pPr algn="ctr" fontAlgn="b"/>
                      <a:r>
                        <a:rPr lang="en-US" sz="3300" b="0" i="0" u="none" strike="noStrike" dirty="0">
                          <a:solidFill>
                            <a:srgbClr val="000000"/>
                          </a:solidFill>
                          <a:effectLst/>
                          <a:latin typeface="Calibri" panose="020F0502020204030204" pitchFamily="34" charset="0"/>
                        </a:rPr>
                        <a:t>Sales (in corers)</a:t>
                      </a:r>
                    </a:p>
                  </a:txBody>
                  <a:tcPr marL="28575" marR="28575" marT="28575" marB="0" anchor="b"/>
                </a:tc>
                <a:extLst>
                  <a:ext uri="{0D108BD9-81ED-4DB2-BD59-A6C34878D82A}">
                    <a16:rowId xmlns:a16="http://schemas.microsoft.com/office/drawing/2014/main" val="2190102874"/>
                  </a:ext>
                </a:extLst>
              </a:tr>
              <a:tr h="641223">
                <a:tc>
                  <a:txBody>
                    <a:bodyPr/>
                    <a:lstStyle/>
                    <a:p>
                      <a:pPr algn="ctr" fontAlgn="b"/>
                      <a:r>
                        <a:rPr lang="en-US" sz="3300" u="none" strike="noStrike" dirty="0">
                          <a:effectLst/>
                        </a:rPr>
                        <a:t>2019</a:t>
                      </a:r>
                      <a:endParaRPr lang="en-US" sz="3300" b="0" i="0" u="none" strike="noStrike" dirty="0">
                        <a:solidFill>
                          <a:srgbClr val="000000"/>
                        </a:solidFill>
                        <a:effectLst/>
                        <a:latin typeface="Calibri" panose="020F0502020204030204" pitchFamily="34" charset="0"/>
                      </a:endParaRPr>
                    </a:p>
                  </a:txBody>
                  <a:tcPr marL="28575" marR="28575" marT="28575" marB="0" anchor="b"/>
                </a:tc>
                <a:tc>
                  <a:txBody>
                    <a:bodyPr/>
                    <a:lstStyle/>
                    <a:p>
                      <a:pPr algn="ctr" fontAlgn="b"/>
                      <a:r>
                        <a:rPr lang="en-US" sz="3300" u="none" strike="noStrike" dirty="0">
                          <a:effectLst/>
                        </a:rPr>
                        <a:t>40304.66</a:t>
                      </a:r>
                      <a:endParaRPr lang="en-US" sz="3300" b="0" i="0" u="none" strike="noStrike" dirty="0">
                        <a:solidFill>
                          <a:srgbClr val="000000"/>
                        </a:solidFill>
                        <a:effectLst/>
                        <a:latin typeface="Calibri" panose="020F0502020204030204" pitchFamily="34" charset="0"/>
                      </a:endParaRPr>
                    </a:p>
                  </a:txBody>
                  <a:tcPr marL="28575" marR="28575" marT="28575" marB="0" anchor="b"/>
                </a:tc>
                <a:extLst>
                  <a:ext uri="{0D108BD9-81ED-4DB2-BD59-A6C34878D82A}">
                    <a16:rowId xmlns:a16="http://schemas.microsoft.com/office/drawing/2014/main" val="2654006023"/>
                  </a:ext>
                </a:extLst>
              </a:tr>
              <a:tr h="641223">
                <a:tc>
                  <a:txBody>
                    <a:bodyPr/>
                    <a:lstStyle/>
                    <a:p>
                      <a:pPr algn="ctr" fontAlgn="b"/>
                      <a:r>
                        <a:rPr lang="en-US" sz="3300" u="none" strike="noStrike" dirty="0">
                          <a:effectLst/>
                        </a:rPr>
                        <a:t>2020</a:t>
                      </a:r>
                      <a:endParaRPr lang="en-US" sz="3300" b="0" i="0" u="none" strike="noStrike" dirty="0">
                        <a:solidFill>
                          <a:srgbClr val="000000"/>
                        </a:solidFill>
                        <a:effectLst/>
                        <a:latin typeface="Calibri" panose="020F0502020204030204" pitchFamily="34" charset="0"/>
                      </a:endParaRPr>
                    </a:p>
                  </a:txBody>
                  <a:tcPr marL="28575" marR="28575" marT="28575" marB="0" anchor="b"/>
                </a:tc>
                <a:tc>
                  <a:txBody>
                    <a:bodyPr/>
                    <a:lstStyle/>
                    <a:p>
                      <a:pPr algn="ctr" fontAlgn="b"/>
                      <a:r>
                        <a:rPr lang="en-US" sz="3300" u="none" strike="noStrike" dirty="0">
                          <a:effectLst/>
                        </a:rPr>
                        <a:t>75772.76</a:t>
                      </a:r>
                      <a:endParaRPr lang="en-US" sz="3300" b="0" i="0" u="none" strike="noStrike" dirty="0">
                        <a:solidFill>
                          <a:srgbClr val="000000"/>
                        </a:solidFill>
                        <a:effectLst/>
                        <a:latin typeface="Calibri" panose="020F0502020204030204" pitchFamily="34" charset="0"/>
                      </a:endParaRPr>
                    </a:p>
                  </a:txBody>
                  <a:tcPr marL="28575" marR="28575" marT="28575" marB="0" anchor="b"/>
                </a:tc>
                <a:extLst>
                  <a:ext uri="{0D108BD9-81ED-4DB2-BD59-A6C34878D82A}">
                    <a16:rowId xmlns:a16="http://schemas.microsoft.com/office/drawing/2014/main" val="1638176962"/>
                  </a:ext>
                </a:extLst>
              </a:tr>
              <a:tr h="641223">
                <a:tc>
                  <a:txBody>
                    <a:bodyPr/>
                    <a:lstStyle/>
                    <a:p>
                      <a:pPr algn="ctr" fontAlgn="b"/>
                      <a:r>
                        <a:rPr lang="en-US" sz="3300" u="none" strike="noStrike" dirty="0">
                          <a:effectLst/>
                        </a:rPr>
                        <a:t>2021</a:t>
                      </a:r>
                      <a:endParaRPr lang="en-US" sz="3300" b="0" i="0" u="none" strike="noStrike" dirty="0">
                        <a:solidFill>
                          <a:srgbClr val="000000"/>
                        </a:solidFill>
                        <a:effectLst/>
                        <a:latin typeface="Calibri" panose="020F0502020204030204" pitchFamily="34" charset="0"/>
                      </a:endParaRPr>
                    </a:p>
                  </a:txBody>
                  <a:tcPr marL="28575" marR="28575" marT="28575" marB="0" anchor="b"/>
                </a:tc>
                <a:tc>
                  <a:txBody>
                    <a:bodyPr/>
                    <a:lstStyle/>
                    <a:p>
                      <a:pPr algn="ctr" fontAlgn="b"/>
                      <a:r>
                        <a:rPr lang="en-US" sz="3300" u="none" strike="noStrike" dirty="0">
                          <a:effectLst/>
                        </a:rPr>
                        <a:t>142452.8</a:t>
                      </a:r>
                      <a:endParaRPr lang="en-US" sz="3300" b="0" i="0" u="none" strike="noStrike" dirty="0">
                        <a:solidFill>
                          <a:srgbClr val="000000"/>
                        </a:solidFill>
                        <a:effectLst/>
                        <a:latin typeface="Calibri" panose="020F0502020204030204" pitchFamily="34" charset="0"/>
                      </a:endParaRPr>
                    </a:p>
                  </a:txBody>
                  <a:tcPr marL="28575" marR="28575" marT="28575" marB="0" anchor="b"/>
                </a:tc>
                <a:extLst>
                  <a:ext uri="{0D108BD9-81ED-4DB2-BD59-A6C34878D82A}">
                    <a16:rowId xmlns:a16="http://schemas.microsoft.com/office/drawing/2014/main" val="2295332417"/>
                  </a:ext>
                </a:extLst>
              </a:tr>
              <a:tr h="641223">
                <a:tc>
                  <a:txBody>
                    <a:bodyPr/>
                    <a:lstStyle/>
                    <a:p>
                      <a:pPr algn="ctr" fontAlgn="b"/>
                      <a:r>
                        <a:rPr lang="en-US" sz="3300" u="none" strike="noStrike" dirty="0">
                          <a:effectLst/>
                        </a:rPr>
                        <a:t>2022</a:t>
                      </a:r>
                      <a:endParaRPr lang="en-US" sz="3300" b="0" i="0" u="none" strike="noStrike" dirty="0">
                        <a:solidFill>
                          <a:srgbClr val="000000"/>
                        </a:solidFill>
                        <a:effectLst/>
                        <a:latin typeface="Calibri" panose="020F0502020204030204" pitchFamily="34" charset="0"/>
                      </a:endParaRPr>
                    </a:p>
                  </a:txBody>
                  <a:tcPr marL="28575" marR="28575" marT="28575" marB="0" anchor="b"/>
                </a:tc>
                <a:tc>
                  <a:txBody>
                    <a:bodyPr/>
                    <a:lstStyle/>
                    <a:p>
                      <a:pPr algn="ctr" fontAlgn="b"/>
                      <a:r>
                        <a:rPr lang="en-US" sz="3300" u="none" strike="noStrike" dirty="0">
                          <a:effectLst/>
                        </a:rPr>
                        <a:t>267811.3</a:t>
                      </a:r>
                      <a:endParaRPr lang="en-US" sz="3300" b="0" i="0" u="none" strike="noStrike" dirty="0">
                        <a:solidFill>
                          <a:srgbClr val="000000"/>
                        </a:solidFill>
                        <a:effectLst/>
                        <a:latin typeface="Calibri" panose="020F0502020204030204" pitchFamily="34" charset="0"/>
                      </a:endParaRPr>
                    </a:p>
                  </a:txBody>
                  <a:tcPr marL="28575" marR="28575" marT="28575" marB="0" anchor="b"/>
                </a:tc>
                <a:extLst>
                  <a:ext uri="{0D108BD9-81ED-4DB2-BD59-A6C34878D82A}">
                    <a16:rowId xmlns:a16="http://schemas.microsoft.com/office/drawing/2014/main" val="245473244"/>
                  </a:ext>
                </a:extLst>
              </a:tr>
              <a:tr h="641223">
                <a:tc>
                  <a:txBody>
                    <a:bodyPr/>
                    <a:lstStyle/>
                    <a:p>
                      <a:pPr algn="ctr" fontAlgn="b"/>
                      <a:r>
                        <a:rPr lang="en-US" sz="3300" u="none" strike="noStrike" dirty="0">
                          <a:effectLst/>
                        </a:rPr>
                        <a:t>2023</a:t>
                      </a:r>
                      <a:endParaRPr lang="en-US" sz="3300" b="0" i="0" u="none" strike="noStrike" dirty="0">
                        <a:solidFill>
                          <a:srgbClr val="000000"/>
                        </a:solidFill>
                        <a:effectLst/>
                        <a:latin typeface="Calibri" panose="020F0502020204030204" pitchFamily="34" charset="0"/>
                      </a:endParaRPr>
                    </a:p>
                  </a:txBody>
                  <a:tcPr marL="28575" marR="28575" marT="28575" marB="0" anchor="b"/>
                </a:tc>
                <a:tc>
                  <a:txBody>
                    <a:bodyPr/>
                    <a:lstStyle/>
                    <a:p>
                      <a:pPr algn="ctr" fontAlgn="b"/>
                      <a:r>
                        <a:rPr lang="en-US" sz="3300" u="none" strike="noStrike" dirty="0">
                          <a:effectLst/>
                        </a:rPr>
                        <a:t>503485.2</a:t>
                      </a:r>
                      <a:endParaRPr lang="en-US" sz="3300" b="0" i="0" u="none" strike="noStrike" dirty="0">
                        <a:solidFill>
                          <a:srgbClr val="000000"/>
                        </a:solidFill>
                        <a:effectLst/>
                        <a:latin typeface="Calibri" panose="020F0502020204030204" pitchFamily="34" charset="0"/>
                      </a:endParaRPr>
                    </a:p>
                  </a:txBody>
                  <a:tcPr marL="28575" marR="28575" marT="28575" marB="0" anchor="b"/>
                </a:tc>
                <a:extLst>
                  <a:ext uri="{0D108BD9-81ED-4DB2-BD59-A6C34878D82A}">
                    <a16:rowId xmlns:a16="http://schemas.microsoft.com/office/drawing/2014/main" val="3280712625"/>
                  </a:ext>
                </a:extLst>
              </a:tr>
            </a:tbl>
          </a:graphicData>
        </a:graphic>
      </p:graphicFrame>
    </p:spTree>
    <p:extLst>
      <p:ext uri="{BB962C8B-B14F-4D97-AF65-F5344CB8AC3E}">
        <p14:creationId xmlns:p14="http://schemas.microsoft.com/office/powerpoint/2010/main" val="21788970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D7721-2B82-45AC-A3B3-5DBEF6679377}"/>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Analyst estimates</a:t>
            </a:r>
          </a:p>
        </p:txBody>
      </p:sp>
      <p:sp>
        <p:nvSpPr>
          <p:cNvPr id="3" name="Content Placeholder 2">
            <a:extLst>
              <a:ext uri="{FF2B5EF4-FFF2-40B4-BE49-F238E27FC236}">
                <a16:creationId xmlns:a16="http://schemas.microsoft.com/office/drawing/2014/main" id="{DC8E4915-D23E-4D82-8618-339381692DD4}"/>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While the job of an analyst is to find under and over valued stocks in the sectors that they follow, a significant proportion of an analyst’s time (outside of selling) is spent forecasting earnings per share. </a:t>
            </a:r>
          </a:p>
        </p:txBody>
      </p:sp>
    </p:spTree>
    <p:extLst>
      <p:ext uri="{BB962C8B-B14F-4D97-AF65-F5344CB8AC3E}">
        <p14:creationId xmlns:p14="http://schemas.microsoft.com/office/powerpoint/2010/main" val="12240599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2E51D-9E8D-4A17-B01B-7A29D885AAD6}"/>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Estimating Fundamental Growth from new investments: Three variations</a:t>
            </a:r>
          </a:p>
        </p:txBody>
      </p:sp>
      <p:pic>
        <p:nvPicPr>
          <p:cNvPr id="4" name="Content Placeholder 3">
            <a:extLst>
              <a:ext uri="{FF2B5EF4-FFF2-40B4-BE49-F238E27FC236}">
                <a16:creationId xmlns:a16="http://schemas.microsoft.com/office/drawing/2014/main" id="{128CD7BA-B70D-4CBF-80CF-7BA8D13B5CF1}"/>
              </a:ext>
            </a:extLst>
          </p:cNvPr>
          <p:cNvPicPr>
            <a:picLocks noGrp="1" noChangeAspect="1"/>
          </p:cNvPicPr>
          <p:nvPr>
            <p:ph idx="1"/>
          </p:nvPr>
        </p:nvPicPr>
        <p:blipFill>
          <a:blip r:embed="rId2"/>
          <a:stretch>
            <a:fillRect/>
          </a:stretch>
        </p:blipFill>
        <p:spPr>
          <a:xfrm>
            <a:off x="562708" y="1547446"/>
            <a:ext cx="11099409" cy="5310554"/>
          </a:xfrm>
          <a:prstGeom prst="rect">
            <a:avLst/>
          </a:prstGeom>
        </p:spPr>
      </p:pic>
    </p:spTree>
    <p:extLst>
      <p:ext uri="{BB962C8B-B14F-4D97-AF65-F5344CB8AC3E}">
        <p14:creationId xmlns:p14="http://schemas.microsoft.com/office/powerpoint/2010/main" val="17973606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C1FDB-AF7A-4A2E-812E-57E18657C15E}"/>
              </a:ext>
            </a:extLst>
          </p:cNvPr>
          <p:cNvSpPr>
            <a:spLocks noGrp="1"/>
          </p:cNvSpPr>
          <p:nvPr>
            <p:ph type="title"/>
          </p:nvPr>
        </p:nvSpPr>
        <p:spPr/>
        <p:txBody>
          <a:bodyPr/>
          <a:lstStyle/>
          <a:p>
            <a:r>
              <a:rPr lang="en-US" dirty="0"/>
              <a:t>The value of growth</a:t>
            </a:r>
          </a:p>
        </p:txBody>
      </p:sp>
      <p:graphicFrame>
        <p:nvGraphicFramePr>
          <p:cNvPr id="4" name="Content Placeholder 3">
            <a:extLst>
              <a:ext uri="{FF2B5EF4-FFF2-40B4-BE49-F238E27FC236}">
                <a16:creationId xmlns:a16="http://schemas.microsoft.com/office/drawing/2014/main" id="{B1E6B4C9-4D22-4DCE-8709-57026F3DF4BD}"/>
              </a:ext>
            </a:extLst>
          </p:cNvPr>
          <p:cNvGraphicFramePr>
            <a:graphicFrameLocks noGrp="1"/>
          </p:cNvGraphicFramePr>
          <p:nvPr>
            <p:ph idx="1"/>
          </p:nvPr>
        </p:nvGraphicFramePr>
        <p:xfrm>
          <a:off x="2597976" y="1404729"/>
          <a:ext cx="6970092" cy="2305880"/>
        </p:xfrm>
        <a:graphic>
          <a:graphicData uri="http://schemas.openxmlformats.org/drawingml/2006/table">
            <a:tbl>
              <a:tblPr>
                <a:tableStyleId>{3B4B98B0-60AC-42C2-AFA5-B58CD77FA1E5}</a:tableStyleId>
              </a:tblPr>
              <a:tblGrid>
                <a:gridCol w="2822598">
                  <a:extLst>
                    <a:ext uri="{9D8B030D-6E8A-4147-A177-3AD203B41FA5}">
                      <a16:colId xmlns:a16="http://schemas.microsoft.com/office/drawing/2014/main" val="3324943715"/>
                    </a:ext>
                  </a:extLst>
                </a:gridCol>
                <a:gridCol w="1382498">
                  <a:extLst>
                    <a:ext uri="{9D8B030D-6E8A-4147-A177-3AD203B41FA5}">
                      <a16:colId xmlns:a16="http://schemas.microsoft.com/office/drawing/2014/main" val="3645479339"/>
                    </a:ext>
                  </a:extLst>
                </a:gridCol>
                <a:gridCol w="1382498">
                  <a:extLst>
                    <a:ext uri="{9D8B030D-6E8A-4147-A177-3AD203B41FA5}">
                      <a16:colId xmlns:a16="http://schemas.microsoft.com/office/drawing/2014/main" val="1378590072"/>
                    </a:ext>
                  </a:extLst>
                </a:gridCol>
                <a:gridCol w="1382498">
                  <a:extLst>
                    <a:ext uri="{9D8B030D-6E8A-4147-A177-3AD203B41FA5}">
                      <a16:colId xmlns:a16="http://schemas.microsoft.com/office/drawing/2014/main" val="2031996762"/>
                    </a:ext>
                  </a:extLst>
                </a:gridCol>
              </a:tblGrid>
              <a:tr h="576470">
                <a:tc>
                  <a:txBody>
                    <a:bodyPr/>
                    <a:lstStyle/>
                    <a:p>
                      <a:pPr algn="l" fontAlgn="b"/>
                      <a:r>
                        <a:rPr lang="en-US" sz="2400" u="none" strike="noStrike" dirty="0">
                          <a:effectLst/>
                        </a:rPr>
                        <a:t> </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Firm 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Firm 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Firm 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416388120"/>
                  </a:ext>
                </a:extLst>
              </a:tr>
              <a:tr h="576470">
                <a:tc>
                  <a:txBody>
                    <a:bodyPr/>
                    <a:lstStyle/>
                    <a:p>
                      <a:pPr algn="l" fontAlgn="b"/>
                      <a:r>
                        <a:rPr lang="en-US" sz="2400" u="none" strike="noStrike" dirty="0">
                          <a:effectLst/>
                        </a:rPr>
                        <a:t>Reinvestment rate</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179547735"/>
                  </a:ext>
                </a:extLst>
              </a:tr>
              <a:tr h="576470">
                <a:tc>
                  <a:txBody>
                    <a:bodyPr/>
                    <a:lstStyle/>
                    <a:p>
                      <a:pPr algn="l" fontAlgn="b"/>
                      <a:r>
                        <a:rPr lang="en-US" sz="2400" u="none" strike="noStrike" dirty="0">
                          <a:effectLst/>
                        </a:rPr>
                        <a:t>ROIC</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50%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085394480"/>
                  </a:ext>
                </a:extLst>
              </a:tr>
              <a:tr h="576470">
                <a:tc>
                  <a:txBody>
                    <a:bodyPr/>
                    <a:lstStyle/>
                    <a:p>
                      <a:pPr algn="l" fontAlgn="b"/>
                      <a:r>
                        <a:rPr lang="en-US" sz="2400" u="none" strike="noStrike" dirty="0">
                          <a:effectLst/>
                        </a:rPr>
                        <a:t>Expected growth rate</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117617539"/>
                  </a:ext>
                </a:extLst>
              </a:tr>
            </a:tbl>
          </a:graphicData>
        </a:graphic>
      </p:graphicFrame>
      <p:sp>
        <p:nvSpPr>
          <p:cNvPr id="5" name="TextBox 4">
            <a:extLst>
              <a:ext uri="{FF2B5EF4-FFF2-40B4-BE49-F238E27FC236}">
                <a16:creationId xmlns:a16="http://schemas.microsoft.com/office/drawing/2014/main" id="{54886C8C-973A-4848-9B26-9F7C1FCC5C6A}"/>
              </a:ext>
            </a:extLst>
          </p:cNvPr>
          <p:cNvSpPr txBox="1"/>
          <p:nvPr/>
        </p:nvSpPr>
        <p:spPr>
          <a:xfrm>
            <a:off x="172279" y="4492487"/>
            <a:ext cx="10939277" cy="830997"/>
          </a:xfrm>
          <a:prstGeom prst="rect">
            <a:avLst/>
          </a:prstGeom>
          <a:noFill/>
        </p:spPr>
        <p:txBody>
          <a:bodyPr wrap="none" rtlCol="0">
            <a:spAutoFit/>
          </a:bodyPr>
          <a:lstStyle/>
          <a:p>
            <a:r>
              <a:rPr lang="en-US" sz="2400" dirty="0"/>
              <a:t>Assume that your cost of capital is 10%. As an investor, rank these firms in the order of</a:t>
            </a:r>
          </a:p>
          <a:p>
            <a:r>
              <a:rPr lang="en-US" sz="2400" dirty="0"/>
              <a:t> most value of growth to least value growth.</a:t>
            </a:r>
            <a:r>
              <a:rPr lang="en-US" dirty="0"/>
              <a:t> </a:t>
            </a:r>
          </a:p>
        </p:txBody>
      </p:sp>
    </p:spTree>
    <p:extLst>
      <p:ext uri="{BB962C8B-B14F-4D97-AF65-F5344CB8AC3E}">
        <p14:creationId xmlns:p14="http://schemas.microsoft.com/office/powerpoint/2010/main" val="1248248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104A4-52D5-4965-A59A-8F265BEB5B8B}"/>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Estimating growth when operating Income is negative or margins are changing: Young and growth firms</a:t>
            </a:r>
          </a:p>
        </p:txBody>
      </p:sp>
      <p:sp>
        <p:nvSpPr>
          <p:cNvPr id="3" name="Content Placeholder 2">
            <a:extLst>
              <a:ext uri="{FF2B5EF4-FFF2-40B4-BE49-F238E27FC236}">
                <a16:creationId xmlns:a16="http://schemas.microsoft.com/office/drawing/2014/main" id="{1C7DCBFD-C9AE-4634-991D-BF52FC38050D}"/>
              </a:ext>
            </a:extLst>
          </p:cNvPr>
          <p:cNvSpPr>
            <a:spLocks noGrp="1"/>
          </p:cNvSpPr>
          <p:nvPr>
            <p:ph idx="1"/>
          </p:nvPr>
        </p:nvSpPr>
        <p:spPr>
          <a:xfrm>
            <a:off x="388034" y="1608847"/>
            <a:ext cx="10515600" cy="4906479"/>
          </a:xfrm>
        </p:spPr>
        <p:txBody>
          <a:bodyPr>
            <a:noAutofit/>
          </a:bodyPr>
          <a:lstStyle/>
          <a:p>
            <a:r>
              <a:rPr lang="en-US" sz="2400" dirty="0">
                <a:latin typeface="Times New Roman" panose="02020603050405020304" pitchFamily="18" charset="0"/>
                <a:cs typeface="Times New Roman" panose="02020603050405020304" pitchFamily="18" charset="0"/>
              </a:rPr>
              <a:t>When operating income is negative or margins are expected to change over time, we use a three-step process to estimate growth</a:t>
            </a:r>
          </a:p>
          <a:p>
            <a:pPr lvl="1"/>
            <a:r>
              <a:rPr lang="en-US" dirty="0">
                <a:latin typeface="Times New Roman" panose="02020603050405020304" pitchFamily="18" charset="0"/>
                <a:cs typeface="Times New Roman" panose="02020603050405020304" pitchFamily="18" charset="0"/>
              </a:rPr>
              <a:t>Estimate growth rates in revenues over time</a:t>
            </a:r>
          </a:p>
          <a:p>
            <a:pPr lvl="2"/>
            <a:r>
              <a:rPr lang="en-US" sz="2400" dirty="0">
                <a:latin typeface="Times New Roman" panose="02020603050405020304" pitchFamily="18" charset="0"/>
                <a:cs typeface="Times New Roman" panose="02020603050405020304" pitchFamily="18" charset="0"/>
              </a:rPr>
              <a:t>Determine the total market (given your business model) and estimate the market share that you think your company will earn.</a:t>
            </a:r>
          </a:p>
          <a:p>
            <a:pPr lvl="2"/>
            <a:r>
              <a:rPr lang="en-US" sz="2400" dirty="0">
                <a:latin typeface="Times New Roman" panose="02020603050405020304" pitchFamily="18" charset="0"/>
                <a:cs typeface="Times New Roman" panose="02020603050405020304" pitchFamily="18" charset="0"/>
              </a:rPr>
              <a:t>Decreases the growth rate as the firm becomes larger.</a:t>
            </a:r>
          </a:p>
          <a:p>
            <a:pPr lvl="2"/>
            <a:r>
              <a:rPr lang="en-US" sz="2400" dirty="0">
                <a:latin typeface="Times New Roman" panose="02020603050405020304" pitchFamily="18" charset="0"/>
                <a:cs typeface="Times New Roman" panose="02020603050405020304" pitchFamily="18" charset="0"/>
              </a:rPr>
              <a:t>Keep track of absolute revenues to make sure that the growth is feasible.</a:t>
            </a:r>
          </a:p>
          <a:p>
            <a:pPr lvl="1"/>
            <a:r>
              <a:rPr lang="en-US" dirty="0">
                <a:latin typeface="Times New Roman" panose="02020603050405020304" pitchFamily="18" charset="0"/>
                <a:cs typeface="Times New Roman" panose="02020603050405020304" pitchFamily="18" charset="0"/>
              </a:rPr>
              <a:t>Estimate expected operating margins each year</a:t>
            </a:r>
          </a:p>
          <a:p>
            <a:pPr lvl="2"/>
            <a:r>
              <a:rPr lang="en-US" sz="2400" dirty="0">
                <a:latin typeface="Times New Roman" panose="02020603050405020304" pitchFamily="18" charset="0"/>
                <a:cs typeface="Times New Roman" panose="02020603050405020304" pitchFamily="18" charset="0"/>
              </a:rPr>
              <a:t>Set a target margin that the firm will move towards</a:t>
            </a:r>
          </a:p>
          <a:p>
            <a:pPr lvl="2"/>
            <a:r>
              <a:rPr lang="en-US" sz="2400" dirty="0">
                <a:latin typeface="Times New Roman" panose="02020603050405020304" pitchFamily="18" charset="0"/>
                <a:cs typeface="Times New Roman" panose="02020603050405020304" pitchFamily="18" charset="0"/>
              </a:rPr>
              <a:t>Adjust the current margin towards the target margin</a:t>
            </a:r>
          </a:p>
          <a:p>
            <a:pPr lvl="1"/>
            <a:r>
              <a:rPr lang="en-US" dirty="0">
                <a:latin typeface="Times New Roman" panose="02020603050405020304" pitchFamily="18" charset="0"/>
                <a:cs typeface="Times New Roman" panose="02020603050405020304" pitchFamily="18" charset="0"/>
              </a:rPr>
              <a:t>Estimate the capital that needs to be invested to generate revenue growth and expected margins</a:t>
            </a:r>
          </a:p>
          <a:p>
            <a:pPr lvl="2"/>
            <a:r>
              <a:rPr lang="en-US" sz="2400" dirty="0">
                <a:latin typeface="Times New Roman" panose="02020603050405020304" pitchFamily="18" charset="0"/>
                <a:cs typeface="Times New Roman" panose="02020603050405020304" pitchFamily="18" charset="0"/>
              </a:rPr>
              <a:t>Estimate a sales to capital ratio that you will use to generate reinvestment needs each year.</a:t>
            </a:r>
          </a:p>
          <a:p>
            <a:pPr marL="914400" lvl="2" indent="0">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52680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9EBED-E7E9-422B-AE5B-58C8A625E1A0}"/>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Flipkart: Growth rate</a:t>
            </a:r>
          </a:p>
        </p:txBody>
      </p:sp>
      <p:graphicFrame>
        <p:nvGraphicFramePr>
          <p:cNvPr id="4" name="Content Placeholder 3">
            <a:extLst>
              <a:ext uri="{FF2B5EF4-FFF2-40B4-BE49-F238E27FC236}">
                <a16:creationId xmlns:a16="http://schemas.microsoft.com/office/drawing/2014/main" id="{5C9850A2-C187-42E6-B36F-4D40AF3BE387}"/>
              </a:ext>
            </a:extLst>
          </p:cNvPr>
          <p:cNvGraphicFramePr>
            <a:graphicFrameLocks noGrp="1"/>
          </p:cNvGraphicFramePr>
          <p:nvPr>
            <p:ph idx="1"/>
          </p:nvPr>
        </p:nvGraphicFramePr>
        <p:xfrm>
          <a:off x="1828801" y="1690687"/>
          <a:ext cx="8746435" cy="3406875"/>
        </p:xfrm>
        <a:graphic>
          <a:graphicData uri="http://schemas.openxmlformats.org/drawingml/2006/table">
            <a:tbl>
              <a:tblPr>
                <a:tableStyleId>{5940675A-B579-460E-94D1-54222C63F5DA}</a:tableStyleId>
              </a:tblPr>
              <a:tblGrid>
                <a:gridCol w="1202948">
                  <a:extLst>
                    <a:ext uri="{9D8B030D-6E8A-4147-A177-3AD203B41FA5}">
                      <a16:colId xmlns:a16="http://schemas.microsoft.com/office/drawing/2014/main" val="3819778458"/>
                    </a:ext>
                  </a:extLst>
                </a:gridCol>
                <a:gridCol w="1202948">
                  <a:extLst>
                    <a:ext uri="{9D8B030D-6E8A-4147-A177-3AD203B41FA5}">
                      <a16:colId xmlns:a16="http://schemas.microsoft.com/office/drawing/2014/main" val="643050099"/>
                    </a:ext>
                  </a:extLst>
                </a:gridCol>
                <a:gridCol w="1202948">
                  <a:extLst>
                    <a:ext uri="{9D8B030D-6E8A-4147-A177-3AD203B41FA5}">
                      <a16:colId xmlns:a16="http://schemas.microsoft.com/office/drawing/2014/main" val="1330434673"/>
                    </a:ext>
                  </a:extLst>
                </a:gridCol>
                <a:gridCol w="1202948">
                  <a:extLst>
                    <a:ext uri="{9D8B030D-6E8A-4147-A177-3AD203B41FA5}">
                      <a16:colId xmlns:a16="http://schemas.microsoft.com/office/drawing/2014/main" val="2063844120"/>
                    </a:ext>
                  </a:extLst>
                </a:gridCol>
                <a:gridCol w="1202948">
                  <a:extLst>
                    <a:ext uri="{9D8B030D-6E8A-4147-A177-3AD203B41FA5}">
                      <a16:colId xmlns:a16="http://schemas.microsoft.com/office/drawing/2014/main" val="2299908063"/>
                    </a:ext>
                  </a:extLst>
                </a:gridCol>
                <a:gridCol w="1202948">
                  <a:extLst>
                    <a:ext uri="{9D8B030D-6E8A-4147-A177-3AD203B41FA5}">
                      <a16:colId xmlns:a16="http://schemas.microsoft.com/office/drawing/2014/main" val="640471598"/>
                    </a:ext>
                  </a:extLst>
                </a:gridCol>
                <a:gridCol w="1528747">
                  <a:extLst>
                    <a:ext uri="{9D8B030D-6E8A-4147-A177-3AD203B41FA5}">
                      <a16:colId xmlns:a16="http://schemas.microsoft.com/office/drawing/2014/main" val="2827184437"/>
                    </a:ext>
                  </a:extLst>
                </a:gridCol>
              </a:tblGrid>
              <a:tr h="464625">
                <a:tc>
                  <a:txBody>
                    <a:bodyPr/>
                    <a:lstStyle/>
                    <a:p>
                      <a:pPr algn="ctr" fontAlgn="b"/>
                      <a:r>
                        <a:rPr lang="en-US" sz="2000" u="none" strike="noStrike" dirty="0">
                          <a:effectLst/>
                        </a:rPr>
                        <a:t>Year</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Sales</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EBIT</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Profit margin</a:t>
                      </a: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Growth in sales</a:t>
                      </a:r>
                    </a:p>
                  </a:txBody>
                  <a:tcPr marL="9525" marR="9525" marT="9525" marB="0" anchor="b"/>
                </a:tc>
                <a:tc>
                  <a:txBody>
                    <a:bodyPr/>
                    <a:lstStyle/>
                    <a:p>
                      <a:pPr algn="ctr" fontAlgn="b"/>
                      <a:r>
                        <a:rPr lang="en-US" sz="2000" u="none" strike="noStrike" dirty="0">
                          <a:effectLst/>
                        </a:rPr>
                        <a:t>Total capital</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Sales/Capital</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70530245"/>
                  </a:ext>
                </a:extLst>
              </a:tr>
              <a:tr h="464625">
                <a:tc>
                  <a:txBody>
                    <a:bodyPr/>
                    <a:lstStyle/>
                    <a:p>
                      <a:pPr algn="ctr" fontAlgn="b"/>
                      <a:r>
                        <a:rPr lang="en-US" sz="2000" u="none" strike="noStrike" dirty="0">
                          <a:effectLst/>
                        </a:rPr>
                        <a:t>0</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1180.07</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-281.73</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-23.87%</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0</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487.32</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2.422</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28564622"/>
                  </a:ext>
                </a:extLst>
              </a:tr>
              <a:tr h="464625">
                <a:tc>
                  <a:txBody>
                    <a:bodyPr/>
                    <a:lstStyle/>
                    <a:p>
                      <a:pPr algn="ctr" fontAlgn="b"/>
                      <a:r>
                        <a:rPr lang="en-US" sz="2000" u="none" strike="noStrike" dirty="0">
                          <a:effectLst/>
                        </a:rPr>
                        <a:t>2014</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2804.95</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-400.12</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-14.26%</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138%</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1161.92</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2.414</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5653743"/>
                  </a:ext>
                </a:extLst>
              </a:tr>
              <a:tr h="464625">
                <a:tc>
                  <a:txBody>
                    <a:bodyPr/>
                    <a:lstStyle/>
                    <a:p>
                      <a:pPr algn="ctr" fontAlgn="b"/>
                      <a:r>
                        <a:rPr lang="en-US" sz="2000" u="none" strike="noStrike" dirty="0">
                          <a:effectLst/>
                        </a:rPr>
                        <a:t>2015</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9032.18</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-817</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-9.05%</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222%</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6414.73</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1.408</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64383632"/>
                  </a:ext>
                </a:extLst>
              </a:tr>
              <a:tr h="464625">
                <a:tc>
                  <a:txBody>
                    <a:bodyPr/>
                    <a:lstStyle/>
                    <a:p>
                      <a:pPr algn="ctr" fontAlgn="b"/>
                      <a:r>
                        <a:rPr lang="en-US" sz="2000" u="none" strike="noStrike" dirty="0">
                          <a:effectLst/>
                        </a:rPr>
                        <a:t>2016</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12818.01</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-534.34</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-4.17%</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42%</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6205.63</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2.066</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30226527"/>
                  </a:ext>
                </a:extLst>
              </a:tr>
              <a:tr h="464625">
                <a:tc>
                  <a:txBody>
                    <a:bodyPr/>
                    <a:lstStyle/>
                    <a:p>
                      <a:pPr algn="ctr" fontAlgn="b"/>
                      <a:r>
                        <a:rPr lang="en-US" sz="2000" u="none" strike="noStrike" dirty="0">
                          <a:effectLst/>
                        </a:rPr>
                        <a:t>2017</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15264.42</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-234.69</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-1.54%</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19%</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6368.3</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2.397</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252638741"/>
                  </a:ext>
                </a:extLst>
              </a:tr>
              <a:tr h="464625">
                <a:tc>
                  <a:txBody>
                    <a:bodyPr/>
                    <a:lstStyle/>
                    <a:p>
                      <a:pPr algn="ctr" fontAlgn="b"/>
                      <a:r>
                        <a:rPr lang="en-US" sz="2000" u="none" strike="noStrike" dirty="0">
                          <a:effectLst/>
                        </a:rPr>
                        <a:t>2018</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21438.65</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-2041.46</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-9.52%</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40%</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9879.2</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2.170</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96548289"/>
                  </a:ext>
                </a:extLst>
              </a:tr>
            </a:tbl>
          </a:graphicData>
        </a:graphic>
      </p:graphicFrame>
      <p:sp>
        <p:nvSpPr>
          <p:cNvPr id="5" name="TextBox 4">
            <a:extLst>
              <a:ext uri="{FF2B5EF4-FFF2-40B4-BE49-F238E27FC236}">
                <a16:creationId xmlns:a16="http://schemas.microsoft.com/office/drawing/2014/main" id="{9D369A37-0074-4B95-97FF-62DA4F20357B}"/>
              </a:ext>
            </a:extLst>
          </p:cNvPr>
          <p:cNvSpPr txBox="1"/>
          <p:nvPr/>
        </p:nvSpPr>
        <p:spPr>
          <a:xfrm>
            <a:off x="2756452" y="5671930"/>
            <a:ext cx="7194342" cy="369332"/>
          </a:xfrm>
          <a:prstGeom prst="rect">
            <a:avLst/>
          </a:prstGeom>
          <a:noFill/>
        </p:spPr>
        <p:txBody>
          <a:bodyPr wrap="none" rtlCol="0">
            <a:spAutoFit/>
          </a:bodyPr>
          <a:lstStyle/>
          <a:p>
            <a:r>
              <a:rPr lang="en-US" dirty="0"/>
              <a:t>Geometrics growth in revenue=62% and average sales /capital ratio=2.146 </a:t>
            </a:r>
          </a:p>
        </p:txBody>
      </p:sp>
    </p:spTree>
    <p:extLst>
      <p:ext uri="{BB962C8B-B14F-4D97-AF65-F5344CB8AC3E}">
        <p14:creationId xmlns:p14="http://schemas.microsoft.com/office/powerpoint/2010/main" val="18140881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79CEF-D9F0-4EF4-A6EA-0B7EC84854AD}"/>
              </a:ext>
            </a:extLst>
          </p:cNvPr>
          <p:cNvSpPr>
            <a:spLocks noGrp="1"/>
          </p:cNvSpPr>
          <p:nvPr>
            <p:ph type="title"/>
          </p:nvPr>
        </p:nvSpPr>
        <p:spPr/>
        <p:txBody>
          <a:bodyPr/>
          <a:lstStyle/>
          <a:p>
            <a:r>
              <a:rPr lang="en-US" dirty="0"/>
              <a:t>Flipkart: FCFF</a:t>
            </a:r>
          </a:p>
        </p:txBody>
      </p:sp>
      <p:graphicFrame>
        <p:nvGraphicFramePr>
          <p:cNvPr id="4" name="Content Placeholder 3">
            <a:extLst>
              <a:ext uri="{FF2B5EF4-FFF2-40B4-BE49-F238E27FC236}">
                <a16:creationId xmlns:a16="http://schemas.microsoft.com/office/drawing/2014/main" id="{0177C285-6DBD-46D6-B4DF-897F388C8B73}"/>
              </a:ext>
            </a:extLst>
          </p:cNvPr>
          <p:cNvGraphicFramePr>
            <a:graphicFrameLocks noGrp="1"/>
          </p:cNvGraphicFramePr>
          <p:nvPr>
            <p:ph idx="1"/>
          </p:nvPr>
        </p:nvGraphicFramePr>
        <p:xfrm>
          <a:off x="603376" y="1580271"/>
          <a:ext cx="11336831" cy="4206240"/>
        </p:xfrm>
        <a:graphic>
          <a:graphicData uri="http://schemas.openxmlformats.org/drawingml/2006/table">
            <a:tbl>
              <a:tblPr/>
              <a:tblGrid>
                <a:gridCol w="810126">
                  <a:extLst>
                    <a:ext uri="{9D8B030D-6E8A-4147-A177-3AD203B41FA5}">
                      <a16:colId xmlns:a16="http://schemas.microsoft.com/office/drawing/2014/main" val="2220140171"/>
                    </a:ext>
                  </a:extLst>
                </a:gridCol>
                <a:gridCol w="1029535">
                  <a:extLst>
                    <a:ext uri="{9D8B030D-6E8A-4147-A177-3AD203B41FA5}">
                      <a16:colId xmlns:a16="http://schemas.microsoft.com/office/drawing/2014/main" val="2969637657"/>
                    </a:ext>
                  </a:extLst>
                </a:gridCol>
                <a:gridCol w="980302">
                  <a:extLst>
                    <a:ext uri="{9D8B030D-6E8A-4147-A177-3AD203B41FA5}">
                      <a16:colId xmlns:a16="http://schemas.microsoft.com/office/drawing/2014/main" val="3032832879"/>
                    </a:ext>
                  </a:extLst>
                </a:gridCol>
                <a:gridCol w="1113923">
                  <a:extLst>
                    <a:ext uri="{9D8B030D-6E8A-4147-A177-3AD203B41FA5}">
                      <a16:colId xmlns:a16="http://schemas.microsoft.com/office/drawing/2014/main" val="1654665087"/>
                    </a:ext>
                  </a:extLst>
                </a:gridCol>
                <a:gridCol w="1367088">
                  <a:extLst>
                    <a:ext uri="{9D8B030D-6E8A-4147-A177-3AD203B41FA5}">
                      <a16:colId xmlns:a16="http://schemas.microsoft.com/office/drawing/2014/main" val="498953632"/>
                    </a:ext>
                  </a:extLst>
                </a:gridCol>
                <a:gridCol w="1552741">
                  <a:extLst>
                    <a:ext uri="{9D8B030D-6E8A-4147-A177-3AD203B41FA5}">
                      <a16:colId xmlns:a16="http://schemas.microsoft.com/office/drawing/2014/main" val="3507492229"/>
                    </a:ext>
                  </a:extLst>
                </a:gridCol>
                <a:gridCol w="848100">
                  <a:extLst>
                    <a:ext uri="{9D8B030D-6E8A-4147-A177-3AD203B41FA5}">
                      <a16:colId xmlns:a16="http://schemas.microsoft.com/office/drawing/2014/main" val="2876065151"/>
                    </a:ext>
                  </a:extLst>
                </a:gridCol>
                <a:gridCol w="1166664">
                  <a:extLst>
                    <a:ext uri="{9D8B030D-6E8A-4147-A177-3AD203B41FA5}">
                      <a16:colId xmlns:a16="http://schemas.microsoft.com/office/drawing/2014/main" val="2301039585"/>
                    </a:ext>
                  </a:extLst>
                </a:gridCol>
                <a:gridCol w="848100">
                  <a:extLst>
                    <a:ext uri="{9D8B030D-6E8A-4147-A177-3AD203B41FA5}">
                      <a16:colId xmlns:a16="http://schemas.microsoft.com/office/drawing/2014/main" val="3792004193"/>
                    </a:ext>
                  </a:extLst>
                </a:gridCol>
                <a:gridCol w="810126">
                  <a:extLst>
                    <a:ext uri="{9D8B030D-6E8A-4147-A177-3AD203B41FA5}">
                      <a16:colId xmlns:a16="http://schemas.microsoft.com/office/drawing/2014/main" val="652567099"/>
                    </a:ext>
                  </a:extLst>
                </a:gridCol>
                <a:gridCol w="810126">
                  <a:extLst>
                    <a:ext uri="{9D8B030D-6E8A-4147-A177-3AD203B41FA5}">
                      <a16:colId xmlns:a16="http://schemas.microsoft.com/office/drawing/2014/main" val="3401433603"/>
                    </a:ext>
                  </a:extLst>
                </a:gridCol>
              </a:tblGrid>
              <a:tr h="350520">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Year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Growth rate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Sales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Profit margin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Operating Profit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Sales/Capital ratio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Capital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Investment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NOPAT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FCFF</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ROIC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59497553"/>
                  </a:ext>
                </a:extLst>
              </a:tr>
              <a:tr h="350520">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2018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21438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-9.52%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-2041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2.146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9990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8393457"/>
                  </a:ext>
                </a:extLst>
              </a:tr>
              <a:tr h="350520">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2019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33509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-1862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2.09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16053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-6063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 -1862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-7925 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-11.60%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4822302"/>
                  </a:ext>
                </a:extLst>
              </a:tr>
              <a:tr h="350520">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2020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50464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-805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2.03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24874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-8821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-805 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-9626 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-3.24%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5853773"/>
                  </a:ext>
                </a:extLst>
              </a:tr>
              <a:tr h="350520">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2021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73122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1730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37114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-12240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599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-11642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63067779"/>
                  </a:ext>
                </a:extLst>
              </a:tr>
              <a:tr h="350520">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2022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101786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6441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53247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-16132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2229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-13903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4.19%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9981657"/>
                  </a:ext>
                </a:extLst>
              </a:tr>
              <a:tr h="350520">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2023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135885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13983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73332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-20086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4839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-15246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6.60%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63038756"/>
                  </a:ext>
                </a:extLst>
              </a:tr>
              <a:tr h="350520">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2024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173661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24750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96779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-23447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8566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-14881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8.85%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3066055"/>
                  </a:ext>
                </a:extLst>
              </a:tr>
              <a:tr h="350520">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2025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212040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38621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122157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-25377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13367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-12011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10.94%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5290446"/>
                  </a:ext>
                </a:extLst>
              </a:tr>
              <a:tr h="350520">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2026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246814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54733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147158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-25002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18943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-6058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12.87%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557807"/>
                  </a:ext>
                </a:extLst>
              </a:tr>
              <a:tr h="350520">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2027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273223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71415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168802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-21644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24717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3073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14.64%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6298276"/>
                  </a:ext>
                </a:extLst>
              </a:tr>
              <a:tr h="350520">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2028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286884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30.10%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86352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183900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-15098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29886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14788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16.25%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5137450"/>
                  </a:ext>
                </a:extLst>
              </a:tr>
            </a:tbl>
          </a:graphicData>
        </a:graphic>
      </p:graphicFrame>
      <p:sp>
        <p:nvSpPr>
          <p:cNvPr id="5" name="Speech Bubble: Rectangle with Corners Rounded 4">
            <a:extLst>
              <a:ext uri="{FF2B5EF4-FFF2-40B4-BE49-F238E27FC236}">
                <a16:creationId xmlns:a16="http://schemas.microsoft.com/office/drawing/2014/main" id="{6232D18A-CF03-40ED-B1F2-4CE29DEEB354}"/>
              </a:ext>
            </a:extLst>
          </p:cNvPr>
          <p:cNvSpPr/>
          <p:nvPr/>
        </p:nvSpPr>
        <p:spPr>
          <a:xfrm>
            <a:off x="1020417" y="5846761"/>
            <a:ext cx="1789044" cy="651612"/>
          </a:xfrm>
          <a:prstGeom prst="wedgeRoundRectCallout">
            <a:avLst>
              <a:gd name="adj1" fmla="val -3251"/>
              <a:gd name="adj2" fmla="val -7452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Growth rate for retail business</a:t>
            </a:r>
          </a:p>
        </p:txBody>
      </p:sp>
      <p:sp>
        <p:nvSpPr>
          <p:cNvPr id="6" name="Speech Bubble: Rectangle with Corners Rounded 5">
            <a:extLst>
              <a:ext uri="{FF2B5EF4-FFF2-40B4-BE49-F238E27FC236}">
                <a16:creationId xmlns:a16="http://schemas.microsoft.com/office/drawing/2014/main" id="{CBB792B3-CC23-4870-A56E-381962190731}"/>
              </a:ext>
            </a:extLst>
          </p:cNvPr>
          <p:cNvSpPr/>
          <p:nvPr/>
        </p:nvSpPr>
        <p:spPr>
          <a:xfrm>
            <a:off x="5758069" y="5870319"/>
            <a:ext cx="2286000" cy="524589"/>
          </a:xfrm>
          <a:prstGeom prst="wedgeRoundRectCallout">
            <a:avLst>
              <a:gd name="adj1" fmla="val -3251"/>
              <a:gd name="adj2" fmla="val -7452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Sales/ capital for retail business</a:t>
            </a:r>
          </a:p>
        </p:txBody>
      </p:sp>
      <p:sp>
        <p:nvSpPr>
          <p:cNvPr id="7" name="Speech Bubble: Rectangle with Corners Rounded 6">
            <a:extLst>
              <a:ext uri="{FF2B5EF4-FFF2-40B4-BE49-F238E27FC236}">
                <a16:creationId xmlns:a16="http://schemas.microsoft.com/office/drawing/2014/main" id="{AF037299-D4F2-40AF-874D-7A54D392B7B5}"/>
              </a:ext>
            </a:extLst>
          </p:cNvPr>
          <p:cNvSpPr/>
          <p:nvPr/>
        </p:nvSpPr>
        <p:spPr>
          <a:xfrm>
            <a:off x="3140765" y="5870319"/>
            <a:ext cx="2286000" cy="524589"/>
          </a:xfrm>
          <a:prstGeom prst="wedgeRoundRectCallout">
            <a:avLst>
              <a:gd name="adj1" fmla="val -3251"/>
              <a:gd name="adj2" fmla="val -7452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Profit margin for retail business</a:t>
            </a:r>
          </a:p>
        </p:txBody>
      </p:sp>
    </p:spTree>
    <p:extLst>
      <p:ext uri="{BB962C8B-B14F-4D97-AF65-F5344CB8AC3E}">
        <p14:creationId xmlns:p14="http://schemas.microsoft.com/office/powerpoint/2010/main" val="30183773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A24E1-23D6-4433-8759-E8130E5032D2}"/>
              </a:ext>
            </a:extLst>
          </p:cNvPr>
          <p:cNvSpPr>
            <a:spLocks noGrp="1"/>
          </p:cNvSpPr>
          <p:nvPr>
            <p:ph type="title"/>
          </p:nvPr>
        </p:nvSpPr>
        <p:spPr/>
        <p:txBody>
          <a:bodyPr>
            <a:normAutofit/>
          </a:bodyPr>
          <a:lstStyle/>
          <a:p>
            <a:r>
              <a:rPr lang="en-US" sz="3600" dirty="0"/>
              <a:t>Terminal value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8246165-2B42-434A-BA11-62C6ABA8B41E}"/>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Terminal Value=</a:t>
                </a:r>
                <a14:m>
                  <m:oMath xmlns:m="http://schemas.openxmlformats.org/officeDocument/2006/math">
                    <m:f>
                      <m:fPr>
                        <m:ctrlPr>
                          <a:rPr lang="en-US" sz="2400" i="1">
                            <a:latin typeface="Cambria Math" panose="02040503050406030204" pitchFamily="18" charset="0"/>
                          </a:rPr>
                        </m:ctrlPr>
                      </m:fPr>
                      <m:num>
                        <m:r>
                          <m:rPr>
                            <m:nor/>
                          </m:rPr>
                          <a:rPr lang="en-US" sz="2400" dirty="0">
                            <a:latin typeface="Times New Roman" panose="02020603050405020304" pitchFamily="18" charset="0"/>
                            <a:cs typeface="Times New Roman" panose="02020603050405020304" pitchFamily="18" charset="0"/>
                          </a:rPr>
                          <m:t>NOPAT</m:t>
                        </m:r>
                        <m:r>
                          <m:rPr>
                            <m:nor/>
                          </m:rPr>
                          <a:rPr lang="en-US" sz="2400" b="0" i="0" dirty="0" smtClean="0">
                            <a:latin typeface="Times New Roman" panose="02020603050405020304" pitchFamily="18" charset="0"/>
                            <a:cs typeface="Times New Roman" panose="02020603050405020304" pitchFamily="18" charset="0"/>
                          </a:rPr>
                          <m:t>(</m:t>
                        </m:r>
                        <m:r>
                          <m:rPr>
                            <m:nor/>
                          </m:rPr>
                          <a:rPr lang="en-US" sz="2400" b="0" i="0" dirty="0" smtClean="0">
                            <a:latin typeface="Times New Roman" panose="02020603050405020304" pitchFamily="18" charset="0"/>
                            <a:cs typeface="Times New Roman" panose="02020603050405020304" pitchFamily="18" charset="0"/>
                          </a:rPr>
                          <m:t>t</m:t>
                        </m:r>
                        <m:r>
                          <m:rPr>
                            <m:nor/>
                          </m:rPr>
                          <a:rPr lang="en-US" sz="2400" b="0" i="0" dirty="0" smtClean="0">
                            <a:latin typeface="Times New Roman" panose="02020603050405020304" pitchFamily="18" charset="0"/>
                            <a:cs typeface="Times New Roman" panose="02020603050405020304" pitchFamily="18" charset="0"/>
                          </a:rPr>
                          <m:t>+1)∗(1− </m:t>
                        </m:r>
                        <m:f>
                          <m:fPr>
                            <m:ctrlPr>
                              <a:rPr lang="en-US" sz="2400" i="1">
                                <a:latin typeface="Cambria Math" panose="02040503050406030204" pitchFamily="18" charset="0"/>
                              </a:rPr>
                            </m:ctrlPr>
                          </m:fPr>
                          <m:num>
                            <m:r>
                              <m:rPr>
                                <m:nor/>
                              </m:rPr>
                              <a:rPr lang="en-US" sz="2400">
                                <a:latin typeface="Times New Roman" panose="02020603050405020304" pitchFamily="18" charset="0"/>
                                <a:cs typeface="Times New Roman" panose="02020603050405020304" pitchFamily="18" charset="0"/>
                              </a:rPr>
                              <m:t>Growth</m:t>
                            </m:r>
                            <m:r>
                              <m:rPr>
                                <m:nor/>
                              </m:rPr>
                              <a:rPr lang="en-US" sz="2400">
                                <a:latin typeface="Times New Roman" panose="02020603050405020304" pitchFamily="18" charset="0"/>
                                <a:cs typeface="Times New Roman" panose="02020603050405020304" pitchFamily="18" charset="0"/>
                              </a:rPr>
                              <m:t> </m:t>
                            </m:r>
                            <m:r>
                              <m:rPr>
                                <m:nor/>
                              </m:rPr>
                              <a:rPr lang="en-US" sz="2400">
                                <a:latin typeface="Times New Roman" panose="02020603050405020304" pitchFamily="18" charset="0"/>
                                <a:cs typeface="Times New Roman" panose="02020603050405020304" pitchFamily="18" charset="0"/>
                              </a:rPr>
                              <m:t>rate</m:t>
                            </m:r>
                          </m:num>
                          <m:den>
                            <m:r>
                              <a:rPr lang="en-US" sz="2400" i="1" dirty="0">
                                <a:latin typeface="Cambria Math" panose="02040503050406030204" pitchFamily="18" charset="0"/>
                              </a:rPr>
                              <m:t>𝑅𝑂𝐼𝐶</m:t>
                            </m:r>
                          </m:den>
                        </m:f>
                        <m:r>
                          <m:rPr>
                            <m:nor/>
                          </m:rPr>
                          <a:rPr lang="en-US" sz="2400" dirty="0">
                            <a:latin typeface="Times New Roman" panose="02020603050405020304" pitchFamily="18" charset="0"/>
                            <a:cs typeface="Times New Roman" panose="02020603050405020304" pitchFamily="18" charset="0"/>
                          </a:rPr>
                          <m:t>)  </m:t>
                        </m:r>
                        <m:r>
                          <a:rPr lang="en-US" sz="2400" i="1">
                            <a:latin typeface="Cambria Math" panose="02040503050406030204" pitchFamily="18" charset="0"/>
                          </a:rPr>
                          <m:t>)</m:t>
                        </m:r>
                      </m:num>
                      <m:den>
                        <m:r>
                          <a:rPr lang="en-US" sz="2400" i="1">
                            <a:latin typeface="Cambria Math" panose="02040503050406030204" pitchFamily="18" charset="0"/>
                          </a:rPr>
                          <m:t>𝑊𝐴𝐶𝐶</m:t>
                        </m:r>
                        <m:r>
                          <a:rPr lang="en-US" sz="2400" i="1">
                            <a:latin typeface="Cambria Math" panose="02040503050406030204" pitchFamily="18" charset="0"/>
                          </a:rPr>
                          <m:t>−</m:t>
                        </m:r>
                        <m:r>
                          <a:rPr lang="en-US" sz="2400" i="1">
                            <a:latin typeface="Cambria Math" panose="02040503050406030204" pitchFamily="18" charset="0"/>
                          </a:rPr>
                          <m:t>𝑔</m:t>
                        </m:r>
                      </m:den>
                    </m:f>
                  </m:oMath>
                </a14:m>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NOPAT=Operating profit after-tax</a:t>
                </a:r>
              </a:p>
              <a:p>
                <a:r>
                  <a:rPr lang="en-US" sz="2400" dirty="0">
                    <a:latin typeface="Times New Roman" panose="02020603050405020304" pitchFamily="18" charset="0"/>
                    <a:cs typeface="Times New Roman" panose="02020603050405020304" pitchFamily="18" charset="0"/>
                  </a:rPr>
                  <a:t>Growth rate-=terminal growth rate</a:t>
                </a:r>
              </a:p>
              <a:p>
                <a:r>
                  <a:rPr lang="en-US" sz="2400" dirty="0">
                    <a:latin typeface="Times New Roman" panose="02020603050405020304" pitchFamily="18" charset="0"/>
                    <a:cs typeface="Times New Roman" panose="02020603050405020304" pitchFamily="18" charset="0"/>
                  </a:rPr>
                  <a:t>ROIC =Return on invested capital </a:t>
                </a:r>
              </a:p>
              <a:p>
                <a:r>
                  <a:rPr lang="en-US" sz="2400" dirty="0">
                    <a:latin typeface="Times New Roman" panose="02020603050405020304" pitchFamily="18" charset="0"/>
                    <a:cs typeface="Times New Roman" panose="02020603050405020304" pitchFamily="18" charset="0"/>
                  </a:rPr>
                  <a:t>WACC=cost of capital</a:t>
                </a:r>
              </a:p>
            </p:txBody>
          </p:sp>
        </mc:Choice>
        <mc:Fallback xmlns="">
          <p:sp>
            <p:nvSpPr>
              <p:cNvPr id="3" name="Content Placeholder 2">
                <a:extLst>
                  <a:ext uri="{FF2B5EF4-FFF2-40B4-BE49-F238E27FC236}">
                    <a16:creationId xmlns:a16="http://schemas.microsoft.com/office/drawing/2014/main" id="{D8246165-2B42-434A-BA11-62C6ABA8B41E}"/>
                  </a:ext>
                </a:extLst>
              </p:cNvPr>
              <p:cNvSpPr>
                <a:spLocks noGrp="1" noRot="1" noChangeAspect="1" noMove="1" noResize="1" noEditPoints="1" noAdjustHandles="1" noChangeArrowheads="1" noChangeShapeType="1" noTextEdit="1"/>
              </p:cNvSpPr>
              <p:nvPr>
                <p:ph idx="1"/>
              </p:nvPr>
            </p:nvSpPr>
            <p:spPr>
              <a:blipFill>
                <a:blip r:embed="rId2"/>
                <a:stretch>
                  <a:fillRect l="-812"/>
                </a:stretch>
              </a:blipFill>
            </p:spPr>
            <p:txBody>
              <a:bodyPr/>
              <a:lstStyle/>
              <a:p>
                <a:r>
                  <a:rPr lang="en-US">
                    <a:noFill/>
                  </a:rPr>
                  <a:t> </a:t>
                </a:r>
              </a:p>
            </p:txBody>
          </p:sp>
        </mc:Fallback>
      </mc:AlternateContent>
    </p:spTree>
    <p:extLst>
      <p:ext uri="{BB962C8B-B14F-4D97-AF65-F5344CB8AC3E}">
        <p14:creationId xmlns:p14="http://schemas.microsoft.com/office/powerpoint/2010/main" val="39881983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DE97A-16AE-453C-B16D-6FB548747F6D}"/>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Don’t wait too long for terminal growth </a:t>
            </a:r>
          </a:p>
        </p:txBody>
      </p:sp>
      <p:sp>
        <p:nvSpPr>
          <p:cNvPr id="3" name="Content Placeholder 2">
            <a:extLst>
              <a:ext uri="{FF2B5EF4-FFF2-40B4-BE49-F238E27FC236}">
                <a16:creationId xmlns:a16="http://schemas.microsoft.com/office/drawing/2014/main" id="{35B74A84-C6E5-4C05-83CA-CC947BD3DDF2}"/>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Assume that you are valuing a young, high growth firm with great potential, just after its IPO. How long would you set your high-growth period.</a:t>
            </a:r>
          </a:p>
          <a:p>
            <a:pPr lvl="1"/>
            <a:r>
              <a:rPr lang="en-US" dirty="0">
                <a:latin typeface="Times New Roman" panose="02020603050405020304" pitchFamily="18" charset="0"/>
                <a:cs typeface="Times New Roman" panose="02020603050405020304" pitchFamily="18" charset="0"/>
              </a:rPr>
              <a:t>&lt; 5 years</a:t>
            </a:r>
          </a:p>
          <a:p>
            <a:pPr lvl="1"/>
            <a:r>
              <a:rPr lang="en-US" dirty="0">
                <a:latin typeface="Times New Roman" panose="02020603050405020304" pitchFamily="18" charset="0"/>
                <a:cs typeface="Times New Roman" panose="02020603050405020304" pitchFamily="18" charset="0"/>
              </a:rPr>
              <a:t>5 years</a:t>
            </a:r>
          </a:p>
          <a:p>
            <a:pPr lvl="1"/>
            <a:r>
              <a:rPr lang="en-US" dirty="0">
                <a:latin typeface="Times New Roman" panose="02020603050405020304" pitchFamily="18" charset="0"/>
                <a:cs typeface="Times New Roman" panose="02020603050405020304" pitchFamily="18" charset="0"/>
              </a:rPr>
              <a:t>10 years</a:t>
            </a:r>
          </a:p>
          <a:p>
            <a:pPr lvl="1"/>
            <a:r>
              <a:rPr lang="en-US" dirty="0">
                <a:latin typeface="Times New Roman" panose="02020603050405020304" pitchFamily="18" charset="0"/>
                <a:cs typeface="Times New Roman" panose="02020603050405020304" pitchFamily="18" charset="0"/>
              </a:rPr>
              <a:t>&gt;10 years</a:t>
            </a:r>
          </a:p>
        </p:txBody>
      </p:sp>
    </p:spTree>
    <p:extLst>
      <p:ext uri="{BB962C8B-B14F-4D97-AF65-F5344CB8AC3E}">
        <p14:creationId xmlns:p14="http://schemas.microsoft.com/office/powerpoint/2010/main" val="24877206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CEB4B-9C86-4A6E-B959-10708C7A6982}"/>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High growth period</a:t>
            </a:r>
          </a:p>
        </p:txBody>
      </p:sp>
      <p:sp>
        <p:nvSpPr>
          <p:cNvPr id="3" name="Content Placeholder 2">
            <a:extLst>
              <a:ext uri="{FF2B5EF4-FFF2-40B4-BE49-F238E27FC236}">
                <a16:creationId xmlns:a16="http://schemas.microsoft.com/office/drawing/2014/main" id="{FB65B380-66CB-4C18-82CB-22B28F37E8BC}"/>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Recapping a key lesson about growth, it is not growth per se that create value but growth with excess returns.</a:t>
            </a:r>
          </a:p>
          <a:p>
            <a:pPr algn="just"/>
            <a:r>
              <a:rPr lang="en-US" sz="2400" dirty="0">
                <a:latin typeface="Times New Roman" panose="02020603050405020304" pitchFamily="18" charset="0"/>
                <a:cs typeface="Times New Roman" panose="02020603050405020304" pitchFamily="18" charset="0"/>
              </a:rPr>
              <a:t>For growth firms to continue to generate value creating growth should have sustainable competitive advantage, more competitive advantages longer high growth period (LinkedIn, Facebook, Flipkart).</a:t>
            </a:r>
          </a:p>
        </p:txBody>
      </p:sp>
    </p:spTree>
    <p:extLst>
      <p:ext uri="{BB962C8B-B14F-4D97-AF65-F5344CB8AC3E}">
        <p14:creationId xmlns:p14="http://schemas.microsoft.com/office/powerpoint/2010/main" val="36207232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6C58A-CE8A-4D04-AD92-D6D22E83772D}"/>
              </a:ext>
            </a:extLst>
          </p:cNvPr>
          <p:cNvSpPr>
            <a:spLocks noGrp="1"/>
          </p:cNvSpPr>
          <p:nvPr>
            <p:ph type="title"/>
          </p:nvPr>
        </p:nvSpPr>
        <p:spPr>
          <a:xfrm>
            <a:off x="2512255" y="2207992"/>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Valuation of TCS</a:t>
            </a:r>
          </a:p>
        </p:txBody>
      </p:sp>
    </p:spTree>
    <p:extLst>
      <p:ext uri="{BB962C8B-B14F-4D97-AF65-F5344CB8AC3E}">
        <p14:creationId xmlns:p14="http://schemas.microsoft.com/office/powerpoint/2010/main" val="37608982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F25B3-C293-427B-857D-744BFED16611}"/>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TCS (NOPAT and Net investment)</a:t>
            </a:r>
          </a:p>
        </p:txBody>
      </p:sp>
      <p:graphicFrame>
        <p:nvGraphicFramePr>
          <p:cNvPr id="4" name="Content Placeholder 3">
            <a:extLst>
              <a:ext uri="{FF2B5EF4-FFF2-40B4-BE49-F238E27FC236}">
                <a16:creationId xmlns:a16="http://schemas.microsoft.com/office/drawing/2014/main" id="{57EC1531-70CE-4F83-8625-BDE217C42280}"/>
              </a:ext>
            </a:extLst>
          </p:cNvPr>
          <p:cNvGraphicFramePr>
            <a:graphicFrameLocks noGrp="1"/>
          </p:cNvGraphicFramePr>
          <p:nvPr>
            <p:ph idx="1"/>
            <p:extLst>
              <p:ext uri="{D42A27DB-BD31-4B8C-83A1-F6EECF244321}">
                <p14:modId xmlns:p14="http://schemas.microsoft.com/office/powerpoint/2010/main" val="2260242557"/>
              </p:ext>
            </p:extLst>
          </p:nvPr>
        </p:nvGraphicFramePr>
        <p:xfrm>
          <a:off x="238539" y="1698349"/>
          <a:ext cx="11714921" cy="4503666"/>
        </p:xfrm>
        <a:graphic>
          <a:graphicData uri="http://schemas.openxmlformats.org/drawingml/2006/table">
            <a:tbl>
              <a:tblPr>
                <a:tableStyleId>{5940675A-B579-460E-94D1-54222C63F5DA}</a:tableStyleId>
              </a:tblPr>
              <a:tblGrid>
                <a:gridCol w="2217532">
                  <a:extLst>
                    <a:ext uri="{9D8B030D-6E8A-4147-A177-3AD203B41FA5}">
                      <a16:colId xmlns:a16="http://schemas.microsoft.com/office/drawing/2014/main" val="2552696464"/>
                    </a:ext>
                  </a:extLst>
                </a:gridCol>
                <a:gridCol w="1201667">
                  <a:extLst>
                    <a:ext uri="{9D8B030D-6E8A-4147-A177-3AD203B41FA5}">
                      <a16:colId xmlns:a16="http://schemas.microsoft.com/office/drawing/2014/main" val="2670615600"/>
                    </a:ext>
                  </a:extLst>
                </a:gridCol>
                <a:gridCol w="1122611">
                  <a:extLst>
                    <a:ext uri="{9D8B030D-6E8A-4147-A177-3AD203B41FA5}">
                      <a16:colId xmlns:a16="http://schemas.microsoft.com/office/drawing/2014/main" val="3877359252"/>
                    </a:ext>
                  </a:extLst>
                </a:gridCol>
                <a:gridCol w="1122611">
                  <a:extLst>
                    <a:ext uri="{9D8B030D-6E8A-4147-A177-3AD203B41FA5}">
                      <a16:colId xmlns:a16="http://schemas.microsoft.com/office/drawing/2014/main" val="4246867860"/>
                    </a:ext>
                  </a:extLst>
                </a:gridCol>
                <a:gridCol w="1122611">
                  <a:extLst>
                    <a:ext uri="{9D8B030D-6E8A-4147-A177-3AD203B41FA5}">
                      <a16:colId xmlns:a16="http://schemas.microsoft.com/office/drawing/2014/main" val="3448117049"/>
                    </a:ext>
                  </a:extLst>
                </a:gridCol>
                <a:gridCol w="1122611">
                  <a:extLst>
                    <a:ext uri="{9D8B030D-6E8A-4147-A177-3AD203B41FA5}">
                      <a16:colId xmlns:a16="http://schemas.microsoft.com/office/drawing/2014/main" val="1910071807"/>
                    </a:ext>
                  </a:extLst>
                </a:gridCol>
                <a:gridCol w="1122611">
                  <a:extLst>
                    <a:ext uri="{9D8B030D-6E8A-4147-A177-3AD203B41FA5}">
                      <a16:colId xmlns:a16="http://schemas.microsoft.com/office/drawing/2014/main" val="509503773"/>
                    </a:ext>
                  </a:extLst>
                </a:gridCol>
                <a:gridCol w="996118">
                  <a:extLst>
                    <a:ext uri="{9D8B030D-6E8A-4147-A177-3AD203B41FA5}">
                      <a16:colId xmlns:a16="http://schemas.microsoft.com/office/drawing/2014/main" val="1411032435"/>
                    </a:ext>
                  </a:extLst>
                </a:gridCol>
                <a:gridCol w="780030">
                  <a:extLst>
                    <a:ext uri="{9D8B030D-6E8A-4147-A177-3AD203B41FA5}">
                      <a16:colId xmlns:a16="http://schemas.microsoft.com/office/drawing/2014/main" val="3151720233"/>
                    </a:ext>
                  </a:extLst>
                </a:gridCol>
                <a:gridCol w="906519">
                  <a:extLst>
                    <a:ext uri="{9D8B030D-6E8A-4147-A177-3AD203B41FA5}">
                      <a16:colId xmlns:a16="http://schemas.microsoft.com/office/drawing/2014/main" val="2839960608"/>
                    </a:ext>
                  </a:extLst>
                </a:gridCol>
              </a:tblGrid>
              <a:tr h="403679">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2010</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2011</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2012</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2013</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2014</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2015</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2016</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2017</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2018</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414120835"/>
                  </a:ext>
                </a:extLst>
              </a:tr>
              <a:tr h="721571">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Operating Income</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80551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104442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135386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171214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238036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226844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287890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303240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305020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496957825"/>
                  </a:ext>
                </a:extLst>
              </a:tr>
              <a:tr h="721571">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Less tax (34.61%)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27879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36147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46857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59257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82384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78511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99639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104951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105567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124729142"/>
                  </a:ext>
                </a:extLst>
              </a:tr>
              <a:tr h="721571">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NOPAT</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52672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68294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88529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111957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155652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148333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188251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198289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199453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438261070"/>
                  </a:ext>
                </a:extLst>
              </a:tr>
              <a:tr h="721571">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Net working capital</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latin typeface="Times New Roman" panose="02020603050405020304" pitchFamily="18" charset="0"/>
                          <a:cs typeface="Times New Roman" panose="02020603050405020304" pitchFamily="18" charset="0"/>
                        </a:rPr>
                        <a:t>40966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latin typeface="Times New Roman" panose="02020603050405020304" pitchFamily="18" charset="0"/>
                          <a:cs typeface="Times New Roman" panose="02020603050405020304" pitchFamily="18" charset="0"/>
                        </a:rPr>
                        <a:t>69943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latin typeface="Times New Roman" panose="02020603050405020304" pitchFamily="18" charset="0"/>
                          <a:cs typeface="Times New Roman" panose="02020603050405020304" pitchFamily="18" charset="0"/>
                        </a:rPr>
                        <a:t>105351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latin typeface="Times New Roman" panose="02020603050405020304" pitchFamily="18" charset="0"/>
                          <a:cs typeface="Times New Roman" panose="02020603050405020304" pitchFamily="18" charset="0"/>
                        </a:rPr>
                        <a:t>129881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latin typeface="Times New Roman" panose="02020603050405020304" pitchFamily="18" charset="0"/>
                          <a:cs typeface="Times New Roman" panose="02020603050405020304" pitchFamily="18" charset="0"/>
                        </a:rPr>
                        <a:t>222360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latin typeface="Times New Roman" panose="02020603050405020304" pitchFamily="18" charset="0"/>
                          <a:cs typeface="Times New Roman" panose="02020603050405020304" pitchFamily="18" charset="0"/>
                        </a:rPr>
                        <a:t>242670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latin typeface="Times New Roman" panose="02020603050405020304" pitchFamily="18" charset="0"/>
                          <a:cs typeface="Times New Roman" panose="02020603050405020304" pitchFamily="18" charset="0"/>
                        </a:rPr>
                        <a:t>280810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latin typeface="Times New Roman" panose="02020603050405020304" pitchFamily="18" charset="0"/>
                          <a:cs typeface="Times New Roman" panose="02020603050405020304" pitchFamily="18" charset="0"/>
                        </a:rPr>
                        <a:t>229200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latin typeface="Times New Roman" panose="02020603050405020304" pitchFamily="18" charset="0"/>
                          <a:cs typeface="Times New Roman" panose="02020603050405020304" pitchFamily="18" charset="0"/>
                        </a:rPr>
                        <a:t>265610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874354398"/>
                  </a:ext>
                </a:extLst>
              </a:tr>
              <a:tr h="403679">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Change in NWC (a)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latin typeface="Times New Roman" panose="02020603050405020304" pitchFamily="18" charset="0"/>
                          <a:cs typeface="Times New Roman" panose="02020603050405020304" pitchFamily="18" charset="0"/>
                        </a:rPr>
                        <a:t>-28977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latin typeface="Times New Roman" panose="02020603050405020304" pitchFamily="18" charset="0"/>
                          <a:cs typeface="Times New Roman" panose="02020603050405020304" pitchFamily="18" charset="0"/>
                        </a:rPr>
                        <a:t>-35408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latin typeface="Times New Roman" panose="02020603050405020304" pitchFamily="18" charset="0"/>
                          <a:cs typeface="Times New Roman" panose="02020603050405020304" pitchFamily="18" charset="0"/>
                        </a:rPr>
                        <a:t>-24530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latin typeface="Times New Roman" panose="02020603050405020304" pitchFamily="18" charset="0"/>
                          <a:cs typeface="Times New Roman" panose="02020603050405020304" pitchFamily="18" charset="0"/>
                        </a:rPr>
                        <a:t>-92480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latin typeface="Times New Roman" panose="02020603050405020304" pitchFamily="18" charset="0"/>
                          <a:cs typeface="Times New Roman" panose="02020603050405020304" pitchFamily="18" charset="0"/>
                        </a:rPr>
                        <a:t>-20310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latin typeface="Times New Roman" panose="02020603050405020304" pitchFamily="18" charset="0"/>
                          <a:cs typeface="Times New Roman" panose="02020603050405020304" pitchFamily="18" charset="0"/>
                        </a:rPr>
                        <a:t>-38140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latin typeface="Times New Roman" panose="02020603050405020304" pitchFamily="18" charset="0"/>
                          <a:cs typeface="Times New Roman" panose="02020603050405020304" pitchFamily="18" charset="0"/>
                        </a:rPr>
                        <a:t>51610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latin typeface="Times New Roman" panose="02020603050405020304" pitchFamily="18" charset="0"/>
                          <a:cs typeface="Times New Roman" panose="02020603050405020304" pitchFamily="18" charset="0"/>
                        </a:rPr>
                        <a:t>-36410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748584420"/>
                  </a:ext>
                </a:extLst>
              </a:tr>
              <a:tr h="406345">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Capex (b)</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latin typeface="Times New Roman" panose="02020603050405020304" pitchFamily="18" charset="0"/>
                          <a:cs typeface="Times New Roman" panose="02020603050405020304" pitchFamily="18" charset="0"/>
                        </a:rPr>
                        <a:t>-3968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1450" marR="9525" marT="9525" marB="0" anchor="b"/>
                </a:tc>
                <a:tc>
                  <a:txBody>
                    <a:bodyPr/>
                    <a:lstStyle/>
                    <a:p>
                      <a:pPr algn="ctr" rtl="0" fontAlgn="b"/>
                      <a:r>
                        <a:rPr lang="en-US" sz="1800" u="none" strike="noStrike" dirty="0">
                          <a:effectLst/>
                          <a:latin typeface="Times New Roman" panose="02020603050405020304" pitchFamily="18" charset="0"/>
                          <a:cs typeface="Times New Roman" panose="02020603050405020304" pitchFamily="18" charset="0"/>
                        </a:rPr>
                        <a:t>-10914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1450" marR="9525" marT="9525" marB="0" anchor="b"/>
                </a:tc>
                <a:tc>
                  <a:txBody>
                    <a:bodyPr/>
                    <a:lstStyle/>
                    <a:p>
                      <a:pPr algn="ctr" rtl="0" fontAlgn="b"/>
                      <a:r>
                        <a:rPr lang="en-US" sz="1800" u="none" strike="noStrike" dirty="0">
                          <a:effectLst/>
                          <a:latin typeface="Times New Roman" panose="02020603050405020304" pitchFamily="18" charset="0"/>
                          <a:cs typeface="Times New Roman" panose="02020603050405020304" pitchFamily="18" charset="0"/>
                        </a:rPr>
                        <a:t>-10891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1450" marR="9525" marT="9525" marB="0" anchor="b"/>
                </a:tc>
                <a:tc>
                  <a:txBody>
                    <a:bodyPr/>
                    <a:lstStyle/>
                    <a:p>
                      <a:pPr algn="ctr" rtl="0" fontAlgn="b"/>
                      <a:r>
                        <a:rPr lang="en-US" sz="1800" u="none" strike="noStrike" dirty="0">
                          <a:effectLst/>
                          <a:latin typeface="Times New Roman" panose="02020603050405020304" pitchFamily="18" charset="0"/>
                          <a:cs typeface="Times New Roman" panose="02020603050405020304" pitchFamily="18" charset="0"/>
                        </a:rPr>
                        <a:t>-17205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1450" marR="9525" marT="9525" marB="0" anchor="b"/>
                </a:tc>
                <a:tc>
                  <a:txBody>
                    <a:bodyPr/>
                    <a:lstStyle/>
                    <a:p>
                      <a:pPr algn="ctr" rtl="0" fontAlgn="b"/>
                      <a:r>
                        <a:rPr lang="en-US" sz="1800" u="none" strike="noStrike" dirty="0">
                          <a:effectLst/>
                          <a:latin typeface="Times New Roman" panose="02020603050405020304" pitchFamily="18" charset="0"/>
                          <a:cs typeface="Times New Roman" panose="02020603050405020304" pitchFamily="18" charset="0"/>
                        </a:rPr>
                        <a:t>-22612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1450" marR="9525" marT="9525" marB="0" anchor="b"/>
                </a:tc>
                <a:tc>
                  <a:txBody>
                    <a:bodyPr/>
                    <a:lstStyle/>
                    <a:p>
                      <a:pPr algn="ctr" rtl="0" fontAlgn="b"/>
                      <a:r>
                        <a:rPr lang="en-US" sz="1800" u="none" strike="noStrike" dirty="0">
                          <a:effectLst/>
                          <a:latin typeface="Times New Roman" panose="02020603050405020304" pitchFamily="18" charset="0"/>
                          <a:cs typeface="Times New Roman" panose="02020603050405020304" pitchFamily="18" charset="0"/>
                        </a:rPr>
                        <a:t>-12819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1450" marR="9525" marT="9525" marB="0" anchor="b"/>
                </a:tc>
                <a:tc>
                  <a:txBody>
                    <a:bodyPr/>
                    <a:lstStyle/>
                    <a:p>
                      <a:pPr algn="ctr" rtl="0" fontAlgn="b"/>
                      <a:r>
                        <a:rPr lang="en-US" sz="1800" u="none" strike="noStrike" dirty="0">
                          <a:effectLst/>
                          <a:latin typeface="Times New Roman" panose="02020603050405020304" pitchFamily="18" charset="0"/>
                          <a:cs typeface="Times New Roman" panose="02020603050405020304" pitchFamily="18" charset="0"/>
                        </a:rPr>
                        <a:t>-1020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1450" marR="9525" marT="9525" marB="0" anchor="b"/>
                </a:tc>
                <a:tc>
                  <a:txBody>
                    <a:bodyPr/>
                    <a:lstStyle/>
                    <a:p>
                      <a:pPr algn="ctr" rtl="0" fontAlgn="b"/>
                      <a:r>
                        <a:rPr lang="en-US" sz="1800" u="none" strike="noStrike" dirty="0">
                          <a:effectLst/>
                          <a:latin typeface="Times New Roman" panose="02020603050405020304" pitchFamily="18" charset="0"/>
                          <a:cs typeface="Times New Roman" panose="02020603050405020304" pitchFamily="18" charset="0"/>
                        </a:rPr>
                        <a:t>-30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1450" marR="9525" marT="9525" marB="0" anchor="b"/>
                </a:tc>
                <a:tc>
                  <a:txBody>
                    <a:bodyPr/>
                    <a:lstStyle/>
                    <a:p>
                      <a:pPr algn="ctr" rtl="0" fontAlgn="b"/>
                      <a:r>
                        <a:rPr lang="en-US" sz="1800" u="none" strike="noStrike" dirty="0">
                          <a:effectLst/>
                          <a:latin typeface="Times New Roman" panose="02020603050405020304" pitchFamily="18" charset="0"/>
                          <a:cs typeface="Times New Roman" panose="02020603050405020304" pitchFamily="18" charset="0"/>
                        </a:rPr>
                        <a:t>1520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1450" marR="9525" marT="9525" marB="0" anchor="b"/>
                </a:tc>
                <a:extLst>
                  <a:ext uri="{0D108BD9-81ED-4DB2-BD59-A6C34878D82A}">
                    <a16:rowId xmlns:a16="http://schemas.microsoft.com/office/drawing/2014/main" val="956350750"/>
                  </a:ext>
                </a:extLst>
              </a:tr>
              <a:tr h="403679">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Net Investment (a+b)</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-39891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-46299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-41735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-115091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-33129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-39160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51580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-34890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566212441"/>
                  </a:ext>
                </a:extLst>
              </a:tr>
            </a:tbl>
          </a:graphicData>
        </a:graphic>
      </p:graphicFrame>
    </p:spTree>
    <p:extLst>
      <p:ext uri="{BB962C8B-B14F-4D97-AF65-F5344CB8AC3E}">
        <p14:creationId xmlns:p14="http://schemas.microsoft.com/office/powerpoint/2010/main" val="39045847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C76AD-4BF3-4A17-9892-99A94EEB0DD2}"/>
              </a:ext>
            </a:extLst>
          </p:cNvPr>
          <p:cNvSpPr>
            <a:spLocks noGrp="1"/>
          </p:cNvSpPr>
          <p:nvPr>
            <p:ph type="title"/>
          </p:nvPr>
        </p:nvSpPr>
        <p:spPr/>
        <p:txBody>
          <a:bodyPr>
            <a:normAutofit/>
          </a:bodyPr>
          <a:lstStyle/>
          <a:p>
            <a:r>
              <a:rPr lang="en-US" sz="3600" dirty="0"/>
              <a:t>TCS (ROIC and Net Investment rate)</a:t>
            </a:r>
          </a:p>
        </p:txBody>
      </p:sp>
      <p:graphicFrame>
        <p:nvGraphicFramePr>
          <p:cNvPr id="4" name="Content Placeholder 3">
            <a:extLst>
              <a:ext uri="{FF2B5EF4-FFF2-40B4-BE49-F238E27FC236}">
                <a16:creationId xmlns:a16="http://schemas.microsoft.com/office/drawing/2014/main" id="{A77927A7-E6AC-423C-AB91-C080D598A4D1}"/>
              </a:ext>
            </a:extLst>
          </p:cNvPr>
          <p:cNvGraphicFramePr>
            <a:graphicFrameLocks noGrp="1"/>
          </p:cNvGraphicFramePr>
          <p:nvPr>
            <p:ph idx="1"/>
            <p:extLst>
              <p:ext uri="{D42A27DB-BD31-4B8C-83A1-F6EECF244321}">
                <p14:modId xmlns:p14="http://schemas.microsoft.com/office/powerpoint/2010/main" val="2520956977"/>
              </p:ext>
            </p:extLst>
          </p:nvPr>
        </p:nvGraphicFramePr>
        <p:xfrm>
          <a:off x="503583" y="1690688"/>
          <a:ext cx="11524290" cy="5041421"/>
        </p:xfrm>
        <a:graphic>
          <a:graphicData uri="http://schemas.openxmlformats.org/drawingml/2006/table">
            <a:tbl>
              <a:tblPr>
                <a:tableStyleId>{5940675A-B579-460E-94D1-54222C63F5DA}</a:tableStyleId>
              </a:tblPr>
              <a:tblGrid>
                <a:gridCol w="3048672">
                  <a:extLst>
                    <a:ext uri="{9D8B030D-6E8A-4147-A177-3AD203B41FA5}">
                      <a16:colId xmlns:a16="http://schemas.microsoft.com/office/drawing/2014/main" val="624289364"/>
                    </a:ext>
                  </a:extLst>
                </a:gridCol>
                <a:gridCol w="808722">
                  <a:extLst>
                    <a:ext uri="{9D8B030D-6E8A-4147-A177-3AD203B41FA5}">
                      <a16:colId xmlns:a16="http://schemas.microsoft.com/office/drawing/2014/main" val="373124415"/>
                    </a:ext>
                  </a:extLst>
                </a:gridCol>
                <a:gridCol w="978979">
                  <a:extLst>
                    <a:ext uri="{9D8B030D-6E8A-4147-A177-3AD203B41FA5}">
                      <a16:colId xmlns:a16="http://schemas.microsoft.com/office/drawing/2014/main" val="3277683006"/>
                    </a:ext>
                  </a:extLst>
                </a:gridCol>
                <a:gridCol w="978979">
                  <a:extLst>
                    <a:ext uri="{9D8B030D-6E8A-4147-A177-3AD203B41FA5}">
                      <a16:colId xmlns:a16="http://schemas.microsoft.com/office/drawing/2014/main" val="860878127"/>
                    </a:ext>
                  </a:extLst>
                </a:gridCol>
                <a:gridCol w="978979">
                  <a:extLst>
                    <a:ext uri="{9D8B030D-6E8A-4147-A177-3AD203B41FA5}">
                      <a16:colId xmlns:a16="http://schemas.microsoft.com/office/drawing/2014/main" val="2256577218"/>
                    </a:ext>
                  </a:extLst>
                </a:gridCol>
                <a:gridCol w="1085391">
                  <a:extLst>
                    <a:ext uri="{9D8B030D-6E8A-4147-A177-3AD203B41FA5}">
                      <a16:colId xmlns:a16="http://schemas.microsoft.com/office/drawing/2014/main" val="1548215089"/>
                    </a:ext>
                  </a:extLst>
                </a:gridCol>
                <a:gridCol w="978979">
                  <a:extLst>
                    <a:ext uri="{9D8B030D-6E8A-4147-A177-3AD203B41FA5}">
                      <a16:colId xmlns:a16="http://schemas.microsoft.com/office/drawing/2014/main" val="199151217"/>
                    </a:ext>
                  </a:extLst>
                </a:gridCol>
                <a:gridCol w="978979">
                  <a:extLst>
                    <a:ext uri="{9D8B030D-6E8A-4147-A177-3AD203B41FA5}">
                      <a16:colId xmlns:a16="http://schemas.microsoft.com/office/drawing/2014/main" val="210991858"/>
                    </a:ext>
                  </a:extLst>
                </a:gridCol>
                <a:gridCol w="877888">
                  <a:extLst>
                    <a:ext uri="{9D8B030D-6E8A-4147-A177-3AD203B41FA5}">
                      <a16:colId xmlns:a16="http://schemas.microsoft.com/office/drawing/2014/main" val="4119247512"/>
                    </a:ext>
                  </a:extLst>
                </a:gridCol>
                <a:gridCol w="808722">
                  <a:extLst>
                    <a:ext uri="{9D8B030D-6E8A-4147-A177-3AD203B41FA5}">
                      <a16:colId xmlns:a16="http://schemas.microsoft.com/office/drawing/2014/main" val="1202382423"/>
                    </a:ext>
                  </a:extLst>
                </a:gridCol>
              </a:tblGrid>
              <a:tr h="458311">
                <a:tc>
                  <a:txBody>
                    <a:bodyPr/>
                    <a:lstStyle/>
                    <a:p>
                      <a:pPr algn="l"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2010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2011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2012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2013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2014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2015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2016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2017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2018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107640522"/>
                  </a:ext>
                </a:extLst>
              </a:tr>
              <a:tr h="458311">
                <a:tc>
                  <a:txBody>
                    <a:bodyPr/>
                    <a:lstStyle/>
                    <a:p>
                      <a:pPr algn="just" fontAlgn="b"/>
                      <a:r>
                        <a:rPr lang="en-US" sz="1800" u="none" strike="noStrike" dirty="0">
                          <a:effectLst/>
                        </a:rPr>
                        <a:t>Fixed Assets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t"/>
                      <a:r>
                        <a:rPr lang="en-US" sz="1800" u="none" strike="noStrike" dirty="0">
                          <a:effectLst/>
                        </a:rPr>
                        <a:t>42708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54045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62671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78871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102033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121425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116410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115980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114940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val="811790890"/>
                  </a:ext>
                </a:extLst>
              </a:tr>
              <a:tr h="458311">
                <a:tc>
                  <a:txBody>
                    <a:bodyPr/>
                    <a:lstStyle/>
                    <a:p>
                      <a:pPr algn="just" fontAlgn="b"/>
                      <a:r>
                        <a:rPr lang="en-US" sz="1800" u="none" strike="noStrike" dirty="0">
                          <a:effectLst/>
                        </a:rPr>
                        <a:t>Total Intangible Assets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t"/>
                      <a:r>
                        <a:rPr lang="en-US" sz="1800" u="none" strike="noStrike" dirty="0">
                          <a:effectLst/>
                        </a:rPr>
                        <a:t>34846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35438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38413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38363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25095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22621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18030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16440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17570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val="3784169436"/>
                  </a:ext>
                </a:extLst>
              </a:tr>
              <a:tr h="458311">
                <a:tc>
                  <a:txBody>
                    <a:bodyPr/>
                    <a:lstStyle/>
                    <a:p>
                      <a:pPr algn="just" fontAlgn="b"/>
                      <a:r>
                        <a:rPr lang="en-US" sz="1800" u="none" strike="noStrike" dirty="0">
                          <a:effectLst/>
                        </a:rPr>
                        <a:t>Total Assets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t"/>
                      <a:r>
                        <a:rPr lang="en-US" sz="1800" u="none" strike="noStrike" dirty="0">
                          <a:effectLst/>
                        </a:rPr>
                        <a:t>77554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89483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101084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117234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127128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144045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134440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132420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132510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val="1994634163"/>
                  </a:ext>
                </a:extLst>
              </a:tr>
              <a:tr h="458311">
                <a:tc>
                  <a:txBody>
                    <a:bodyPr/>
                    <a:lstStyle/>
                    <a:p>
                      <a:pPr algn="just" fontAlgn="b"/>
                      <a:r>
                        <a:rPr lang="en-US" sz="1800" b="0" i="0" u="none" strike="noStrike" dirty="0">
                          <a:solidFill>
                            <a:srgbClr val="000000"/>
                          </a:solidFill>
                          <a:effectLst/>
                          <a:latin typeface="Times New Roman" panose="02020603050405020304" pitchFamily="18" charset="0"/>
                          <a:cs typeface="Times New Roman" panose="02020603050405020304" pitchFamily="18" charset="0"/>
                        </a:rPr>
                        <a:t>Net working capital (NWC)</a:t>
                      </a:r>
                    </a:p>
                  </a:txBody>
                  <a:tcPr marL="9525" marR="9525" marT="9525" marB="0" anchor="b"/>
                </a:tc>
                <a:tc>
                  <a:txBody>
                    <a:bodyPr/>
                    <a:lstStyle/>
                    <a:p>
                      <a:pPr algn="ctr" rtl="0" fontAlgn="t"/>
                      <a:r>
                        <a:rPr lang="en-US" sz="1800" u="none" strike="noStrike" dirty="0">
                          <a:effectLst/>
                        </a:rPr>
                        <a:t>40966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rtl="0" fontAlgn="t"/>
                      <a:r>
                        <a:rPr lang="en-US" sz="1800" u="none" strike="noStrike" dirty="0">
                          <a:effectLst/>
                        </a:rPr>
                        <a:t>69943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rtl="0" fontAlgn="t"/>
                      <a:r>
                        <a:rPr lang="en-US" sz="1800" u="none" strike="noStrike" dirty="0">
                          <a:effectLst/>
                        </a:rPr>
                        <a:t>105351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rtl="0" fontAlgn="t"/>
                      <a:r>
                        <a:rPr lang="en-US" sz="1800" u="none" strike="noStrike" dirty="0">
                          <a:effectLst/>
                        </a:rPr>
                        <a:t>129881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rtl="0" fontAlgn="t"/>
                      <a:r>
                        <a:rPr lang="en-US" sz="1800" u="none" strike="noStrike" dirty="0">
                          <a:effectLst/>
                        </a:rPr>
                        <a:t>222360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rtl="0" fontAlgn="t"/>
                      <a:r>
                        <a:rPr lang="en-US" sz="1800" u="none" strike="noStrike" dirty="0">
                          <a:effectLst/>
                        </a:rPr>
                        <a:t>242670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rtl="0" fontAlgn="t"/>
                      <a:r>
                        <a:rPr lang="en-US" sz="1800" u="none" strike="noStrike" dirty="0">
                          <a:effectLst/>
                        </a:rPr>
                        <a:t>280810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rtl="0" fontAlgn="t"/>
                      <a:r>
                        <a:rPr lang="en-US" sz="1800" u="none" strike="noStrike" dirty="0">
                          <a:effectLst/>
                        </a:rPr>
                        <a:t>229200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rtl="0" fontAlgn="t"/>
                      <a:r>
                        <a:rPr lang="en-US" sz="1800" u="none" strike="noStrike" dirty="0">
                          <a:effectLst/>
                        </a:rPr>
                        <a:t>265610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val="2015009964"/>
                  </a:ext>
                </a:extLst>
              </a:tr>
              <a:tr h="458311">
                <a:tc>
                  <a:txBody>
                    <a:bodyPr/>
                    <a:lstStyle/>
                    <a:p>
                      <a:pPr algn="just" fontAlgn="b"/>
                      <a:r>
                        <a:rPr lang="en-US" sz="1800" u="none" strike="noStrike" dirty="0">
                          <a:effectLst/>
                        </a:rPr>
                        <a:t>Invested Capital (TA+NWC) (a)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t"/>
                      <a:r>
                        <a:rPr lang="en-US" sz="1800" u="none" strike="noStrike" dirty="0">
                          <a:effectLst/>
                        </a:rPr>
                        <a:t>118520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159426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206435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247114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349488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386715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415250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361620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398120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val="343334004"/>
                  </a:ext>
                </a:extLst>
              </a:tr>
              <a:tr h="458311">
                <a:tc>
                  <a:txBody>
                    <a:bodyPr/>
                    <a:lstStyle/>
                    <a:p>
                      <a:pPr algn="just" fontAlgn="b"/>
                      <a:r>
                        <a:rPr lang="en-US" sz="1800" u="none" strike="noStrike" dirty="0">
                          <a:effectLst/>
                        </a:rPr>
                        <a:t>NOPAT (b)</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t"/>
                      <a:r>
                        <a:rPr lang="en-US" sz="1800" u="none" strike="noStrike" dirty="0">
                          <a:effectLst/>
                        </a:rPr>
                        <a:t>52672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68294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88529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111957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155652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148333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188251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198289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199453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val="2053287497"/>
                  </a:ext>
                </a:extLst>
              </a:tr>
              <a:tr h="458311">
                <a:tc>
                  <a:txBody>
                    <a:bodyPr/>
                    <a:lstStyle/>
                    <a:p>
                      <a:pPr algn="just" fontAlgn="b"/>
                      <a:r>
                        <a:rPr lang="en-US" sz="1800" u="none" strike="noStrike" dirty="0">
                          <a:effectLst/>
                        </a:rPr>
                        <a:t>ROIC  (1)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44.44%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42.84%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42.88%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45.31%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44.54%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38.36%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45.33%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54.83%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50.10%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221383974"/>
                  </a:ext>
                </a:extLst>
              </a:tr>
              <a:tr h="458311">
                <a:tc>
                  <a:txBody>
                    <a:bodyPr/>
                    <a:lstStyle/>
                    <a:p>
                      <a:pPr algn="just" fontAlgn="b"/>
                      <a:r>
                        <a:rPr lang="en-US" sz="1800" u="none" strike="noStrike" dirty="0">
                          <a:effectLst/>
                        </a:rPr>
                        <a:t>Net Investment (C)</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-39890.5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-46299.2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-41734.9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-115091.2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-33128.9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-39160.1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51580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-34890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617871218"/>
                  </a:ext>
                </a:extLst>
              </a:tr>
              <a:tr h="458311">
                <a:tc>
                  <a:txBody>
                    <a:bodyPr/>
                    <a:lstStyle/>
                    <a:p>
                      <a:pPr algn="just" fontAlgn="b"/>
                      <a:r>
                        <a:rPr lang="en-US" sz="1800" u="none" strike="noStrike" dirty="0">
                          <a:effectLst/>
                        </a:rPr>
                        <a:t>Net Investment rate (C/b)=(2)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58.41%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52.30%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37.28%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73.94%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22.33%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20.80%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-26.01%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17.49%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342572537"/>
                  </a:ext>
                </a:extLst>
              </a:tr>
              <a:tr h="458311">
                <a:tc>
                  <a:txBody>
                    <a:bodyPr/>
                    <a:lstStyle/>
                    <a:p>
                      <a:pPr algn="just" fontAlgn="b"/>
                      <a:r>
                        <a:rPr lang="en-US" sz="1800" u="none" strike="noStrike" dirty="0">
                          <a:effectLst/>
                        </a:rPr>
                        <a:t>Growth rate (1*2)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25.0%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22.4%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16.9%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32.9%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8.6%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9.4%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-14.3%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8.8%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687894824"/>
                  </a:ext>
                </a:extLst>
              </a:tr>
            </a:tbl>
          </a:graphicData>
        </a:graphic>
      </p:graphicFrame>
    </p:spTree>
    <p:extLst>
      <p:ext uri="{BB962C8B-B14F-4D97-AF65-F5344CB8AC3E}">
        <p14:creationId xmlns:p14="http://schemas.microsoft.com/office/powerpoint/2010/main" val="244916654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56D46-003E-45CE-9DA9-4D77796BCD83}"/>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TCS (ROIC and Net Investment rate)</a:t>
            </a:r>
          </a:p>
        </p:txBody>
      </p:sp>
      <p:graphicFrame>
        <p:nvGraphicFramePr>
          <p:cNvPr id="4" name="Content Placeholder 3">
            <a:extLst>
              <a:ext uri="{FF2B5EF4-FFF2-40B4-BE49-F238E27FC236}">
                <a16:creationId xmlns:a16="http://schemas.microsoft.com/office/drawing/2014/main" id="{92365EC9-AB2A-4535-86C6-3D1DE9F7639B}"/>
              </a:ext>
            </a:extLst>
          </p:cNvPr>
          <p:cNvGraphicFramePr>
            <a:graphicFrameLocks noGrp="1"/>
          </p:cNvGraphicFramePr>
          <p:nvPr>
            <p:ph idx="1"/>
            <p:extLst>
              <p:ext uri="{D42A27DB-BD31-4B8C-83A1-F6EECF244321}">
                <p14:modId xmlns:p14="http://schemas.microsoft.com/office/powerpoint/2010/main" val="165769953"/>
              </p:ext>
            </p:extLst>
          </p:nvPr>
        </p:nvGraphicFramePr>
        <p:xfrm>
          <a:off x="1179443" y="2438400"/>
          <a:ext cx="6387548" cy="2292627"/>
        </p:xfrm>
        <a:graphic>
          <a:graphicData uri="http://schemas.openxmlformats.org/drawingml/2006/table">
            <a:tbl>
              <a:tblPr>
                <a:tableStyleId>{5940675A-B579-460E-94D1-54222C63F5DA}</a:tableStyleId>
              </a:tblPr>
              <a:tblGrid>
                <a:gridCol w="5048366">
                  <a:extLst>
                    <a:ext uri="{9D8B030D-6E8A-4147-A177-3AD203B41FA5}">
                      <a16:colId xmlns:a16="http://schemas.microsoft.com/office/drawing/2014/main" val="1578771654"/>
                    </a:ext>
                  </a:extLst>
                </a:gridCol>
                <a:gridCol w="1339182">
                  <a:extLst>
                    <a:ext uri="{9D8B030D-6E8A-4147-A177-3AD203B41FA5}">
                      <a16:colId xmlns:a16="http://schemas.microsoft.com/office/drawing/2014/main" val="4165600204"/>
                    </a:ext>
                  </a:extLst>
                </a:gridCol>
              </a:tblGrid>
              <a:tr h="764209">
                <a:tc>
                  <a:txBody>
                    <a:bodyPr/>
                    <a:lstStyle/>
                    <a:p>
                      <a:pPr algn="l" fontAlgn="b"/>
                      <a:r>
                        <a:rPr lang="en-US" sz="2800" u="none" strike="noStrike" dirty="0">
                          <a:effectLst/>
                        </a:rPr>
                        <a:t>Average ROIC</a:t>
                      </a:r>
                      <a:endParaRPr lang="en-US" sz="2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800" u="none" strike="noStrike" dirty="0">
                          <a:effectLst/>
                        </a:rPr>
                        <a:t>45.40%</a:t>
                      </a:r>
                      <a:endParaRPr lang="en-US" sz="2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550047114"/>
                  </a:ext>
                </a:extLst>
              </a:tr>
              <a:tr h="764209">
                <a:tc>
                  <a:txBody>
                    <a:bodyPr/>
                    <a:lstStyle/>
                    <a:p>
                      <a:pPr algn="l" fontAlgn="b"/>
                      <a:r>
                        <a:rPr lang="en-US" sz="2800" u="none" strike="noStrike" dirty="0">
                          <a:effectLst/>
                        </a:rPr>
                        <a:t>Average Reinvestment rate</a:t>
                      </a:r>
                      <a:endParaRPr lang="en-US" sz="2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800" u="none" strike="noStrike" dirty="0">
                          <a:effectLst/>
                        </a:rPr>
                        <a:t>32.07%</a:t>
                      </a:r>
                      <a:endParaRPr lang="en-US" sz="2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518238576"/>
                  </a:ext>
                </a:extLst>
              </a:tr>
              <a:tr h="764209">
                <a:tc>
                  <a:txBody>
                    <a:bodyPr/>
                    <a:lstStyle/>
                    <a:p>
                      <a:pPr algn="l" fontAlgn="b"/>
                      <a:r>
                        <a:rPr lang="en-US" sz="2800" u="none" strike="noStrike" dirty="0">
                          <a:effectLst/>
                        </a:rPr>
                        <a:t>Growth rate</a:t>
                      </a:r>
                      <a:endParaRPr lang="en-US" sz="2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800" u="none" strike="noStrike" dirty="0">
                          <a:effectLst/>
                        </a:rPr>
                        <a:t>14.56%</a:t>
                      </a:r>
                      <a:endParaRPr lang="en-US" sz="2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939622618"/>
                  </a:ext>
                </a:extLst>
              </a:tr>
            </a:tbl>
          </a:graphicData>
        </a:graphic>
      </p:graphicFrame>
    </p:spTree>
    <p:extLst>
      <p:ext uri="{BB962C8B-B14F-4D97-AF65-F5344CB8AC3E}">
        <p14:creationId xmlns:p14="http://schemas.microsoft.com/office/powerpoint/2010/main" val="21490020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8EE82-DEE0-40CA-B939-C27F30CEA143}"/>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TCS (FCFF for high growth period)</a:t>
            </a:r>
          </a:p>
        </p:txBody>
      </p:sp>
      <p:graphicFrame>
        <p:nvGraphicFramePr>
          <p:cNvPr id="4" name="Content Placeholder 3">
            <a:extLst>
              <a:ext uri="{FF2B5EF4-FFF2-40B4-BE49-F238E27FC236}">
                <a16:creationId xmlns:a16="http://schemas.microsoft.com/office/drawing/2014/main" id="{873FE23F-7AAF-46E5-B0D8-67B14D017389}"/>
              </a:ext>
            </a:extLst>
          </p:cNvPr>
          <p:cNvGraphicFramePr>
            <a:graphicFrameLocks noGrp="1"/>
          </p:cNvGraphicFramePr>
          <p:nvPr>
            <p:ph idx="1"/>
            <p:extLst>
              <p:ext uri="{D42A27DB-BD31-4B8C-83A1-F6EECF244321}">
                <p14:modId xmlns:p14="http://schemas.microsoft.com/office/powerpoint/2010/main" val="2144628759"/>
              </p:ext>
            </p:extLst>
          </p:nvPr>
        </p:nvGraphicFramePr>
        <p:xfrm>
          <a:off x="838200" y="2551457"/>
          <a:ext cx="9498491" cy="2826305"/>
        </p:xfrm>
        <a:graphic>
          <a:graphicData uri="http://schemas.openxmlformats.org/drawingml/2006/table">
            <a:tbl>
              <a:tblPr>
                <a:tableStyleId>{5940675A-B579-460E-94D1-54222C63F5DA}</a:tableStyleId>
              </a:tblPr>
              <a:tblGrid>
                <a:gridCol w="2793677">
                  <a:extLst>
                    <a:ext uri="{9D8B030D-6E8A-4147-A177-3AD203B41FA5}">
                      <a16:colId xmlns:a16="http://schemas.microsoft.com/office/drawing/2014/main" val="707315539"/>
                    </a:ext>
                  </a:extLst>
                </a:gridCol>
                <a:gridCol w="1117469">
                  <a:extLst>
                    <a:ext uri="{9D8B030D-6E8A-4147-A177-3AD203B41FA5}">
                      <a16:colId xmlns:a16="http://schemas.microsoft.com/office/drawing/2014/main" val="830803069"/>
                    </a:ext>
                  </a:extLst>
                </a:gridCol>
                <a:gridCol w="1117469">
                  <a:extLst>
                    <a:ext uri="{9D8B030D-6E8A-4147-A177-3AD203B41FA5}">
                      <a16:colId xmlns:a16="http://schemas.microsoft.com/office/drawing/2014/main" val="2749246492"/>
                    </a:ext>
                  </a:extLst>
                </a:gridCol>
                <a:gridCol w="1117469">
                  <a:extLst>
                    <a:ext uri="{9D8B030D-6E8A-4147-A177-3AD203B41FA5}">
                      <a16:colId xmlns:a16="http://schemas.microsoft.com/office/drawing/2014/main" val="4193669288"/>
                    </a:ext>
                  </a:extLst>
                </a:gridCol>
                <a:gridCol w="1117469">
                  <a:extLst>
                    <a:ext uri="{9D8B030D-6E8A-4147-A177-3AD203B41FA5}">
                      <a16:colId xmlns:a16="http://schemas.microsoft.com/office/drawing/2014/main" val="1460186669"/>
                    </a:ext>
                  </a:extLst>
                </a:gridCol>
                <a:gridCol w="1117469">
                  <a:extLst>
                    <a:ext uri="{9D8B030D-6E8A-4147-A177-3AD203B41FA5}">
                      <a16:colId xmlns:a16="http://schemas.microsoft.com/office/drawing/2014/main" val="4149520759"/>
                    </a:ext>
                  </a:extLst>
                </a:gridCol>
                <a:gridCol w="1117469">
                  <a:extLst>
                    <a:ext uri="{9D8B030D-6E8A-4147-A177-3AD203B41FA5}">
                      <a16:colId xmlns:a16="http://schemas.microsoft.com/office/drawing/2014/main" val="3950270466"/>
                    </a:ext>
                  </a:extLst>
                </a:gridCol>
              </a:tblGrid>
              <a:tr h="0">
                <a:tc>
                  <a:txBody>
                    <a:bodyPr/>
                    <a:lstStyle/>
                    <a:p>
                      <a:pPr algn="l" fontAlgn="b"/>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gridSpan="6">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Growth rate for high-growth period=14.56%</a:t>
                      </a:r>
                    </a:p>
                  </a:txBody>
                  <a:tcPr marL="9525" marR="9525" marT="9525" marB="0" anchor="b"/>
                </a:tc>
                <a:tc hMerge="1">
                  <a:txBody>
                    <a:bodyPr/>
                    <a:lstStyle/>
                    <a:p>
                      <a:pPr algn="ctr" fontAlgn="b"/>
                      <a:endParaRPr lang="en-US" sz="2000" b="0" i="0" u="none" strike="noStrike" dirty="0">
                        <a:solidFill>
                          <a:srgbClr val="000000"/>
                        </a:solidFill>
                        <a:effectLst/>
                        <a:latin typeface="Calibri" panose="020F0502020204030204" pitchFamily="34" charset="0"/>
                      </a:endParaRPr>
                    </a:p>
                  </a:txBody>
                  <a:tcPr marL="9525" marR="9525" marT="9525" marB="0" anchor="b"/>
                </a:tc>
                <a:tc hMerge="1">
                  <a:txBody>
                    <a:bodyPr/>
                    <a:lstStyle/>
                    <a:p>
                      <a:pPr algn="ctr" fontAlgn="b"/>
                      <a:endParaRPr lang="en-US" sz="2000" b="0" i="0" u="none" strike="noStrike" dirty="0">
                        <a:solidFill>
                          <a:srgbClr val="000000"/>
                        </a:solidFill>
                        <a:effectLst/>
                        <a:latin typeface="Calibri" panose="020F0502020204030204" pitchFamily="34" charset="0"/>
                      </a:endParaRPr>
                    </a:p>
                  </a:txBody>
                  <a:tcPr marL="9525" marR="9525" marT="9525" marB="0" anchor="b"/>
                </a:tc>
                <a:tc hMerge="1">
                  <a:txBody>
                    <a:bodyPr/>
                    <a:lstStyle/>
                    <a:p>
                      <a:pPr algn="ctr" fontAlgn="b"/>
                      <a:endParaRPr lang="en-US" sz="2000" b="0" i="0" u="none" strike="noStrike" dirty="0">
                        <a:solidFill>
                          <a:srgbClr val="000000"/>
                        </a:solidFill>
                        <a:effectLst/>
                        <a:latin typeface="Calibri" panose="020F0502020204030204" pitchFamily="34" charset="0"/>
                      </a:endParaRPr>
                    </a:p>
                  </a:txBody>
                  <a:tcPr marL="9525" marR="9525" marT="9525" marB="0" anchor="b"/>
                </a:tc>
                <a:tc hMerge="1">
                  <a:txBody>
                    <a:bodyPr/>
                    <a:lstStyle/>
                    <a:p>
                      <a:pPr algn="ctr" fontAlgn="b"/>
                      <a:endParaRPr lang="en-US" sz="2000" b="0" i="0" u="none" strike="noStrike" dirty="0">
                        <a:solidFill>
                          <a:srgbClr val="000000"/>
                        </a:solidFill>
                        <a:effectLst/>
                        <a:latin typeface="Calibri" panose="020F0502020204030204" pitchFamily="34" charset="0"/>
                      </a:endParaRPr>
                    </a:p>
                  </a:txBody>
                  <a:tcPr marL="9525" marR="9525" marT="9525" marB="0" anchor="b"/>
                </a:tc>
                <a:tc hMerge="1">
                  <a:txBody>
                    <a:bodyPr/>
                    <a:lstStyle/>
                    <a:p>
                      <a:pPr algn="ctr" fontAlgn="b"/>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26015170"/>
                  </a:ext>
                </a:extLst>
              </a:tr>
              <a:tr h="0">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2018</a:t>
                      </a: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2019</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2020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2021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2022</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2023</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581666905"/>
                  </a:ext>
                </a:extLst>
              </a:tr>
              <a:tr h="439531">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Operating Income (Loss)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2000" u="none" strike="noStrike" dirty="0">
                          <a:effectLst/>
                          <a:latin typeface="Times New Roman" panose="02020603050405020304" pitchFamily="18" charset="0"/>
                          <a:cs typeface="Times New Roman" panose="02020603050405020304" pitchFamily="18" charset="0"/>
                        </a:rPr>
                        <a:t>305020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349431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400308</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458593</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525364</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601857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023373203"/>
                  </a:ext>
                </a:extLst>
              </a:tr>
              <a:tr h="439531">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Less tax</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120938</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138547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158719</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181828</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208303</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469650800"/>
                  </a:ext>
                </a:extLst>
              </a:tr>
              <a:tr h="439531">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NOPAT</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228493</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261761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299874</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343536</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393554</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345697374"/>
                  </a:ext>
                </a:extLst>
              </a:tr>
              <a:tr h="439531">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Less Net Investment</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73273</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83942</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96163</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110165</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126205</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302310006"/>
                  </a:ext>
                </a:extLst>
              </a:tr>
              <a:tr h="439531">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FCFF</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155220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177820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203711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233371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267350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684516499"/>
                  </a:ext>
                </a:extLst>
              </a:tr>
            </a:tbl>
          </a:graphicData>
        </a:graphic>
      </p:graphicFrame>
    </p:spTree>
    <p:extLst>
      <p:ext uri="{BB962C8B-B14F-4D97-AF65-F5344CB8AC3E}">
        <p14:creationId xmlns:p14="http://schemas.microsoft.com/office/powerpoint/2010/main" val="15209149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6B47F-344F-43FA-8614-AEC74AA5BB3D}"/>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TCS (Terminal Value)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F21FBE6-30B8-4407-81F7-C0CF30430576}"/>
                  </a:ext>
                </a:extLst>
              </p:cNvPr>
              <p:cNvSpPr>
                <a:spLocks noGrp="1"/>
              </p:cNvSpPr>
              <p:nvPr>
                <p:ph idx="1"/>
              </p:nvPr>
            </p:nvSpPr>
            <p:spPr>
              <a:xfrm>
                <a:off x="864704" y="1825625"/>
                <a:ext cx="10515600" cy="4351338"/>
              </a:xfrm>
            </p:spPr>
            <p:txBody>
              <a:bodyPr>
                <a:normAutofit/>
              </a:bodyPr>
              <a:lstStyle/>
              <a:p>
                <a:r>
                  <a:rPr lang="en-US" sz="2400" dirty="0">
                    <a:latin typeface="Times New Roman" panose="02020603050405020304" pitchFamily="18" charset="0"/>
                    <a:cs typeface="Times New Roman" panose="02020603050405020304" pitchFamily="18" charset="0"/>
                  </a:rPr>
                  <a:t>Cost of capital =6.68% + 4.77%*0.54153 + 1.48%=10.74%</a:t>
                </a:r>
              </a:p>
              <a:p>
                <a:r>
                  <a:rPr lang="en-US" sz="2400" dirty="0">
                    <a:latin typeface="Times New Roman" panose="02020603050405020304" pitchFamily="18" charset="0"/>
                    <a:cs typeface="Times New Roman" panose="02020603050405020304" pitchFamily="18" charset="0"/>
                  </a:rPr>
                  <a:t>Terminal growth=6.68% (Risk-free rate)</a:t>
                </a:r>
              </a:p>
              <a:p>
                <a:r>
                  <a:rPr lang="en-US" sz="2400" dirty="0">
                    <a:latin typeface="Times New Roman" panose="02020603050405020304" pitchFamily="18" charset="0"/>
                    <a:cs typeface="Times New Roman" panose="02020603050405020304" pitchFamily="18" charset="0"/>
                  </a:rPr>
                  <a:t>NOPAT(2023)=(393554*1.0668)= 419843.4 </a:t>
                </a:r>
              </a:p>
              <a:p>
                <a:r>
                  <a:rPr lang="en-US" sz="2400" dirty="0">
                    <a:latin typeface="Times New Roman" panose="02020603050405020304" pitchFamily="18" charset="0"/>
                    <a:cs typeface="Times New Roman" panose="02020603050405020304" pitchFamily="18" charset="0"/>
                  </a:rPr>
                  <a:t>Expected ROIC=25%</a:t>
                </a:r>
              </a:p>
              <a:p>
                <a:r>
                  <a:rPr lang="en-US" sz="2400" dirty="0">
                    <a:latin typeface="Times New Roman" panose="02020603050405020304" pitchFamily="18" charset="0"/>
                    <a:cs typeface="Times New Roman" panose="02020603050405020304" pitchFamily="18" charset="0"/>
                  </a:rPr>
                  <a:t>Terminal value (2023)=</a:t>
                </a:r>
                <a14:m>
                  <m:oMath xmlns:m="http://schemas.openxmlformats.org/officeDocument/2006/math">
                    <m:f>
                      <m:fPr>
                        <m:ctrlPr>
                          <a:rPr lang="en-US" sz="2400" i="1" smtClean="0">
                            <a:latin typeface="Cambria Math" panose="02040503050406030204" pitchFamily="18" charset="0"/>
                            <a:cs typeface="Times New Roman" panose="02020603050405020304" pitchFamily="18" charset="0"/>
                          </a:rPr>
                        </m:ctrlPr>
                      </m:fPr>
                      <m:num>
                        <m:r>
                          <m:rPr>
                            <m:nor/>
                          </m:rPr>
                          <a:rPr lang="en-US" sz="2400" dirty="0">
                            <a:latin typeface="Times New Roman" panose="02020603050405020304" pitchFamily="18" charset="0"/>
                            <a:cs typeface="Times New Roman" panose="02020603050405020304" pitchFamily="18" charset="0"/>
                          </a:rPr>
                          <m:t>419843.4∗(1−</m:t>
                        </m:r>
                        <m:f>
                          <m:fPr>
                            <m:ctrlPr>
                              <a:rPr lang="en-US" sz="2400" i="1" dirty="0" smtClean="0">
                                <a:latin typeface="Cambria Math" panose="02040503050406030204" pitchFamily="18" charset="0"/>
                                <a:cs typeface="Times New Roman" panose="02020603050405020304" pitchFamily="18" charset="0"/>
                              </a:rPr>
                            </m:ctrlPr>
                          </m:fPr>
                          <m:num>
                            <m:r>
                              <m:rPr>
                                <m:nor/>
                              </m:rPr>
                              <a:rPr lang="en-US" sz="2400" dirty="0">
                                <a:latin typeface="Times New Roman" panose="02020603050405020304" pitchFamily="18" charset="0"/>
                                <a:cs typeface="Times New Roman" panose="02020603050405020304" pitchFamily="18" charset="0"/>
                              </a:rPr>
                              <m:t>6</m:t>
                            </m:r>
                            <m:r>
                              <m:rPr>
                                <m:nor/>
                              </m:rPr>
                              <a:rPr lang="en-US" sz="2400" b="0" i="0" dirty="0" smtClean="0">
                                <a:latin typeface="Times New Roman" panose="02020603050405020304" pitchFamily="18" charset="0"/>
                                <a:cs typeface="Times New Roman" panose="02020603050405020304" pitchFamily="18" charset="0"/>
                              </a:rPr>
                              <m:t>.</m:t>
                            </m:r>
                            <m:r>
                              <m:rPr>
                                <m:nor/>
                              </m:rPr>
                              <a:rPr lang="en-US" sz="2400" dirty="0">
                                <a:latin typeface="Times New Roman" panose="02020603050405020304" pitchFamily="18" charset="0"/>
                                <a:cs typeface="Times New Roman" panose="02020603050405020304" pitchFamily="18" charset="0"/>
                              </a:rPr>
                              <m:t>68</m:t>
                            </m:r>
                            <m:r>
                              <m:rPr>
                                <m:nor/>
                              </m:rPr>
                              <a:rPr lang="en-US" sz="2400" b="0" i="0" dirty="0" smtClean="0">
                                <a:latin typeface="Times New Roman" panose="02020603050405020304" pitchFamily="18" charset="0"/>
                                <a:cs typeface="Times New Roman" panose="02020603050405020304" pitchFamily="18" charset="0"/>
                              </a:rPr>
                              <m:t>%</m:t>
                            </m:r>
                          </m:num>
                          <m:den>
                            <m:r>
                              <m:rPr>
                                <m:nor/>
                              </m:rPr>
                              <a:rPr lang="en-US" sz="2400" dirty="0">
                                <a:latin typeface="Times New Roman" panose="02020603050405020304" pitchFamily="18" charset="0"/>
                                <a:cs typeface="Times New Roman" panose="02020603050405020304" pitchFamily="18" charset="0"/>
                              </a:rPr>
                              <m:t>25%</m:t>
                            </m:r>
                          </m:den>
                        </m:f>
                        <m:r>
                          <m:rPr>
                            <m:nor/>
                          </m:rPr>
                          <a:rPr lang="en-US" sz="2400" dirty="0">
                            <a:latin typeface="Times New Roman" panose="02020603050405020304" pitchFamily="18" charset="0"/>
                            <a:cs typeface="Times New Roman" panose="02020603050405020304" pitchFamily="18" charset="0"/>
                          </a:rPr>
                          <m:t>)</m:t>
                        </m:r>
                      </m:num>
                      <m:den>
                        <m:r>
                          <m:rPr>
                            <m:nor/>
                          </m:rPr>
                          <a:rPr lang="en-US" sz="2400" dirty="0">
                            <a:latin typeface="Times New Roman" panose="02020603050405020304" pitchFamily="18" charset="0"/>
                            <a:cs typeface="Times New Roman" panose="02020603050405020304" pitchFamily="18" charset="0"/>
                          </a:rPr>
                          <m:t>(10.74%−6.68%</m:t>
                        </m:r>
                        <m:r>
                          <m:rPr>
                            <m:nor/>
                          </m:rPr>
                          <a:rPr lang="en-US" sz="2400" dirty="0">
                            <a:solidFill>
                              <a:srgbClr val="000000"/>
                            </a:solidFill>
                            <a:latin typeface="Times New Roman" panose="02020603050405020304" pitchFamily="18" charset="0"/>
                            <a:cs typeface="Times New Roman" panose="02020603050405020304" pitchFamily="18" charset="0"/>
                          </a:rPr>
                          <m:t>)</m:t>
                        </m:r>
                      </m:den>
                    </m:f>
                  </m:oMath>
                </a14:m>
                <a:r>
                  <a:rPr lang="en-US" sz="2400" dirty="0">
                    <a:latin typeface="Times New Roman" panose="02020603050405020304" pitchFamily="18" charset="0"/>
                    <a:cs typeface="Times New Roman" panose="02020603050405020304" pitchFamily="18" charset="0"/>
                  </a:rPr>
                  <a:t> = Rs. 7577863.27 </a:t>
                </a:r>
              </a:p>
              <a:p>
                <a:r>
                  <a:rPr lang="en-US" sz="2400" dirty="0">
                    <a:solidFill>
                      <a:srgbClr val="000000"/>
                    </a:solidFill>
                    <a:latin typeface="Times New Roman" panose="02020603050405020304" pitchFamily="18" charset="0"/>
                    <a:cs typeface="Times New Roman" panose="02020603050405020304" pitchFamily="18" charset="0"/>
                  </a:rPr>
                  <a:t>PV of Terminal value (2018)=</a:t>
                </a:r>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smtClean="0">
                            <a:latin typeface="Cambria Math" panose="02040503050406030204" pitchFamily="18" charset="0"/>
                          </a:rPr>
                        </m:ctrlPr>
                      </m:fPr>
                      <m:num>
                        <m:r>
                          <m:rPr>
                            <m:nor/>
                          </m:rPr>
                          <a:rPr lang="en-US" sz="2400" dirty="0">
                            <a:latin typeface="Times New Roman" panose="02020603050405020304" pitchFamily="18" charset="0"/>
                            <a:cs typeface="Times New Roman" panose="02020603050405020304" pitchFamily="18" charset="0"/>
                          </a:rPr>
                          <m:t>7577863.27</m:t>
                        </m:r>
                      </m:num>
                      <m:den>
                        <m:sSup>
                          <m:sSupPr>
                            <m:ctrlPr>
                              <a:rPr lang="en-US" sz="2400" i="1" smtClean="0">
                                <a:latin typeface="Cambria Math" panose="02040503050406030204" pitchFamily="18" charset="0"/>
                              </a:rPr>
                            </m:ctrlPr>
                          </m:sSupPr>
                          <m:e>
                            <m:r>
                              <a:rPr lang="en-US" sz="2400" b="0" i="1" smtClean="0">
                                <a:latin typeface="Cambria Math" panose="02040503050406030204" pitchFamily="18" charset="0"/>
                              </a:rPr>
                              <m:t>(1+10.74%)</m:t>
                            </m:r>
                          </m:e>
                          <m:sup>
                            <m:r>
                              <a:rPr lang="en-US" sz="2400" b="0" i="1" smtClean="0">
                                <a:latin typeface="Cambria Math" panose="02040503050406030204" pitchFamily="18" charset="0"/>
                              </a:rPr>
                              <m:t>5</m:t>
                            </m:r>
                          </m:sup>
                        </m:sSup>
                      </m:den>
                    </m:f>
                  </m:oMath>
                </a14:m>
                <a:r>
                  <a:rPr lang="en-US" sz="2400" dirty="0">
                    <a:latin typeface="Times New Roman" panose="02020603050405020304" pitchFamily="18" charset="0"/>
                    <a:cs typeface="Times New Roman" panose="02020603050405020304" pitchFamily="18" charset="0"/>
                  </a:rPr>
                  <a:t>= Rs 4550133.8  </a:t>
                </a:r>
              </a:p>
            </p:txBody>
          </p:sp>
        </mc:Choice>
        <mc:Fallback xmlns="">
          <p:sp>
            <p:nvSpPr>
              <p:cNvPr id="3" name="Content Placeholder 2">
                <a:extLst>
                  <a:ext uri="{FF2B5EF4-FFF2-40B4-BE49-F238E27FC236}">
                    <a16:creationId xmlns:a16="http://schemas.microsoft.com/office/drawing/2014/main" id="{CF21FBE6-30B8-4407-81F7-C0CF30430576}"/>
                  </a:ext>
                </a:extLst>
              </p:cNvPr>
              <p:cNvSpPr>
                <a:spLocks noGrp="1" noRot="1" noChangeAspect="1" noMove="1" noResize="1" noEditPoints="1" noAdjustHandles="1" noChangeArrowheads="1" noChangeShapeType="1" noTextEdit="1"/>
              </p:cNvSpPr>
              <p:nvPr>
                <p:ph idx="1"/>
              </p:nvPr>
            </p:nvSpPr>
            <p:spPr>
              <a:xfrm>
                <a:off x="864704" y="1825625"/>
                <a:ext cx="10515600" cy="4351338"/>
              </a:xfrm>
              <a:blipFill>
                <a:blip r:embed="rId2"/>
                <a:stretch>
                  <a:fillRect l="-812" t="-1961"/>
                </a:stretch>
              </a:blipFill>
            </p:spPr>
            <p:txBody>
              <a:bodyPr/>
              <a:lstStyle/>
              <a:p>
                <a:r>
                  <a:rPr lang="en-US">
                    <a:noFill/>
                  </a:rPr>
                  <a:t> </a:t>
                </a:r>
              </a:p>
            </p:txBody>
          </p:sp>
        </mc:Fallback>
      </mc:AlternateContent>
    </p:spTree>
    <p:extLst>
      <p:ext uri="{BB962C8B-B14F-4D97-AF65-F5344CB8AC3E}">
        <p14:creationId xmlns:p14="http://schemas.microsoft.com/office/powerpoint/2010/main" val="8600411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8EE82-DEE0-40CA-B939-C27F30CEA143}"/>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Present value of high-growth period cashflows</a:t>
            </a:r>
          </a:p>
        </p:txBody>
      </p:sp>
      <p:graphicFrame>
        <p:nvGraphicFramePr>
          <p:cNvPr id="4" name="Content Placeholder 3">
            <a:extLst>
              <a:ext uri="{FF2B5EF4-FFF2-40B4-BE49-F238E27FC236}">
                <a16:creationId xmlns:a16="http://schemas.microsoft.com/office/drawing/2014/main" id="{873FE23F-7AAF-46E5-B0D8-67B14D017389}"/>
              </a:ext>
            </a:extLst>
          </p:cNvPr>
          <p:cNvGraphicFramePr>
            <a:graphicFrameLocks noGrp="1"/>
          </p:cNvGraphicFramePr>
          <p:nvPr>
            <p:ph idx="1"/>
            <p:extLst>
              <p:ext uri="{D42A27DB-BD31-4B8C-83A1-F6EECF244321}">
                <p14:modId xmlns:p14="http://schemas.microsoft.com/office/powerpoint/2010/main" val="2780230925"/>
              </p:ext>
            </p:extLst>
          </p:nvPr>
        </p:nvGraphicFramePr>
        <p:xfrm>
          <a:off x="838200" y="2551457"/>
          <a:ext cx="10401884" cy="1629632"/>
        </p:xfrm>
        <a:graphic>
          <a:graphicData uri="http://schemas.openxmlformats.org/drawingml/2006/table">
            <a:tbl>
              <a:tblPr>
                <a:tableStyleId>{5940675A-B579-460E-94D1-54222C63F5DA}</a:tableStyleId>
              </a:tblPr>
              <a:tblGrid>
                <a:gridCol w="3467299">
                  <a:extLst>
                    <a:ext uri="{9D8B030D-6E8A-4147-A177-3AD203B41FA5}">
                      <a16:colId xmlns:a16="http://schemas.microsoft.com/office/drawing/2014/main" val="707315539"/>
                    </a:ext>
                  </a:extLst>
                </a:gridCol>
                <a:gridCol w="1386917">
                  <a:extLst>
                    <a:ext uri="{9D8B030D-6E8A-4147-A177-3AD203B41FA5}">
                      <a16:colId xmlns:a16="http://schemas.microsoft.com/office/drawing/2014/main" val="2749246492"/>
                    </a:ext>
                  </a:extLst>
                </a:gridCol>
                <a:gridCol w="1386917">
                  <a:extLst>
                    <a:ext uri="{9D8B030D-6E8A-4147-A177-3AD203B41FA5}">
                      <a16:colId xmlns:a16="http://schemas.microsoft.com/office/drawing/2014/main" val="4193669288"/>
                    </a:ext>
                  </a:extLst>
                </a:gridCol>
                <a:gridCol w="1386917">
                  <a:extLst>
                    <a:ext uri="{9D8B030D-6E8A-4147-A177-3AD203B41FA5}">
                      <a16:colId xmlns:a16="http://schemas.microsoft.com/office/drawing/2014/main" val="1460186669"/>
                    </a:ext>
                  </a:extLst>
                </a:gridCol>
                <a:gridCol w="1386917">
                  <a:extLst>
                    <a:ext uri="{9D8B030D-6E8A-4147-A177-3AD203B41FA5}">
                      <a16:colId xmlns:a16="http://schemas.microsoft.com/office/drawing/2014/main" val="4149520759"/>
                    </a:ext>
                  </a:extLst>
                </a:gridCol>
                <a:gridCol w="1386917">
                  <a:extLst>
                    <a:ext uri="{9D8B030D-6E8A-4147-A177-3AD203B41FA5}">
                      <a16:colId xmlns:a16="http://schemas.microsoft.com/office/drawing/2014/main" val="3950270466"/>
                    </a:ext>
                  </a:extLst>
                </a:gridCol>
              </a:tblGrid>
              <a:tr h="0">
                <a:tc>
                  <a:txBody>
                    <a:bodyPr/>
                    <a:lstStyle/>
                    <a:p>
                      <a:pPr algn="l" fontAlgn="b"/>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gridSpan="5">
                  <a:txBody>
                    <a:bodyPr/>
                    <a:lstStyle/>
                    <a:p>
                      <a:pPr algn="ctr" fontAlgn="b"/>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hMerge="1">
                  <a:txBody>
                    <a:bodyPr/>
                    <a:lstStyle/>
                    <a:p>
                      <a:pPr algn="ctr" fontAlgn="b"/>
                      <a:endParaRPr lang="en-US" sz="2000" b="0" i="0" u="none" strike="noStrike" dirty="0">
                        <a:solidFill>
                          <a:srgbClr val="000000"/>
                        </a:solidFill>
                        <a:effectLst/>
                        <a:latin typeface="Calibri" panose="020F0502020204030204" pitchFamily="34" charset="0"/>
                      </a:endParaRPr>
                    </a:p>
                  </a:txBody>
                  <a:tcPr marL="9525" marR="9525" marT="9525" marB="0" anchor="b"/>
                </a:tc>
                <a:tc hMerge="1">
                  <a:txBody>
                    <a:bodyPr/>
                    <a:lstStyle/>
                    <a:p>
                      <a:pPr algn="ctr" fontAlgn="b"/>
                      <a:endParaRPr lang="en-US" sz="2000" b="0" i="0" u="none" strike="noStrike" dirty="0">
                        <a:solidFill>
                          <a:srgbClr val="000000"/>
                        </a:solidFill>
                        <a:effectLst/>
                        <a:latin typeface="Calibri" panose="020F0502020204030204" pitchFamily="34" charset="0"/>
                      </a:endParaRPr>
                    </a:p>
                  </a:txBody>
                  <a:tcPr marL="9525" marR="9525" marT="9525" marB="0" anchor="b"/>
                </a:tc>
                <a:tc hMerge="1">
                  <a:txBody>
                    <a:bodyPr/>
                    <a:lstStyle/>
                    <a:p>
                      <a:pPr algn="ctr" fontAlgn="b"/>
                      <a:endParaRPr lang="en-US" sz="2000" b="0" i="0" u="none" strike="noStrike" dirty="0">
                        <a:solidFill>
                          <a:srgbClr val="000000"/>
                        </a:solidFill>
                        <a:effectLst/>
                        <a:latin typeface="Calibri" panose="020F0502020204030204" pitchFamily="34" charset="0"/>
                      </a:endParaRPr>
                    </a:p>
                  </a:txBody>
                  <a:tcPr marL="9525" marR="9525" marT="9525" marB="0" anchor="b"/>
                </a:tc>
                <a:tc hMerge="1">
                  <a:txBody>
                    <a:bodyPr/>
                    <a:lstStyle/>
                    <a:p>
                      <a:pPr algn="ctr" fontAlgn="b"/>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26015170"/>
                  </a:ext>
                </a:extLst>
              </a:tr>
              <a:tr h="0">
                <a:tc>
                  <a:txBody>
                    <a:bodyPr/>
                    <a:lstStyle/>
                    <a:p>
                      <a:pPr algn="l" fontAlgn="b"/>
                      <a:r>
                        <a:rPr lang="en-US" sz="2400" u="none" strike="noStrike" dirty="0">
                          <a:effectLst/>
                          <a:latin typeface="Times New Roman" panose="02020603050405020304" pitchFamily="18" charset="0"/>
                          <a:cs typeface="Times New Roman" panose="02020603050405020304" pitchFamily="18" charset="0"/>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2019</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2020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2021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2022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2023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581666905"/>
                  </a:ext>
                </a:extLst>
              </a:tr>
              <a:tr h="439531">
                <a:tc>
                  <a:txBody>
                    <a:bodyPr/>
                    <a:lstStyle/>
                    <a:p>
                      <a:pPr algn="l" fontAlgn="b"/>
                      <a:r>
                        <a:rPr lang="en-US" sz="2400" u="none" strike="noStrike" dirty="0">
                          <a:effectLst/>
                          <a:latin typeface="Times New Roman" panose="02020603050405020304" pitchFamily="18" charset="0"/>
                          <a:cs typeface="Times New Roman" panose="02020603050405020304" pitchFamily="18" charset="0"/>
                        </a:rPr>
                        <a:t>FCFF</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155220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177820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203711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233371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267350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684516499"/>
                  </a:ext>
                </a:extLst>
              </a:tr>
              <a:tr h="439531">
                <a:tc>
                  <a:txBody>
                    <a:bodyPr/>
                    <a:lstStyle/>
                    <a:p>
                      <a:pPr algn="l" fontAlgn="b"/>
                      <a:r>
                        <a:rPr lang="en-US" sz="2400" b="0" i="0" u="none" strike="noStrike" dirty="0">
                          <a:solidFill>
                            <a:srgbClr val="000000"/>
                          </a:solidFill>
                          <a:effectLst/>
                          <a:latin typeface="Times New Roman" panose="02020603050405020304" pitchFamily="18" charset="0"/>
                          <a:cs typeface="Times New Roman" panose="02020603050405020304" pitchFamily="18" charset="0"/>
                        </a:rPr>
                        <a:t>Present value at 10.74%</a:t>
                      </a:r>
                    </a:p>
                  </a:txBody>
                  <a:tcPr marL="9525" marR="9525" marT="9525" marB="0" anchor="b"/>
                </a:tc>
                <a:tc>
                  <a:txBody>
                    <a:bodyPr/>
                    <a:lstStyle/>
                    <a:p>
                      <a:pPr algn="r" fontAlgn="b"/>
                      <a:r>
                        <a:rPr lang="en-US" sz="2400" b="0" i="0" u="none" strike="noStrike" dirty="0">
                          <a:solidFill>
                            <a:srgbClr val="000000"/>
                          </a:solidFill>
                          <a:effectLst/>
                          <a:latin typeface="Times New Roman" panose="02020603050405020304" pitchFamily="18" charset="0"/>
                          <a:cs typeface="Times New Roman" panose="02020603050405020304" pitchFamily="18" charset="0"/>
                        </a:rPr>
                        <a:t>140166.2</a:t>
                      </a:r>
                    </a:p>
                  </a:txBody>
                  <a:tcPr marL="9525" marR="9525" marT="9525" marB="0" anchor="b"/>
                </a:tc>
                <a:tc>
                  <a:txBody>
                    <a:bodyPr/>
                    <a:lstStyle/>
                    <a:p>
                      <a:pPr algn="r" fontAlgn="b"/>
                      <a:r>
                        <a:rPr lang="en-US" sz="2400" b="0" i="0" u="none" strike="noStrike" dirty="0">
                          <a:solidFill>
                            <a:srgbClr val="000000"/>
                          </a:solidFill>
                          <a:effectLst/>
                          <a:latin typeface="Times New Roman" panose="02020603050405020304" pitchFamily="18" charset="0"/>
                          <a:cs typeface="Times New Roman" panose="02020603050405020304" pitchFamily="18" charset="0"/>
                        </a:rPr>
                        <a:t>145001.2</a:t>
                      </a:r>
                    </a:p>
                  </a:txBody>
                  <a:tcPr marL="9525" marR="9525" marT="9525" marB="0" anchor="b"/>
                </a:tc>
                <a:tc>
                  <a:txBody>
                    <a:bodyPr/>
                    <a:lstStyle/>
                    <a:p>
                      <a:pPr algn="r" fontAlgn="b"/>
                      <a:r>
                        <a:rPr lang="en-US" sz="2400" b="0" i="0" u="none" strike="noStrike" dirty="0">
                          <a:solidFill>
                            <a:srgbClr val="000000"/>
                          </a:solidFill>
                          <a:effectLst/>
                          <a:latin typeface="Times New Roman" panose="02020603050405020304" pitchFamily="18" charset="0"/>
                          <a:cs typeface="Times New Roman" panose="02020603050405020304" pitchFamily="18" charset="0"/>
                        </a:rPr>
                        <a:t>150003.3</a:t>
                      </a:r>
                    </a:p>
                  </a:txBody>
                  <a:tcPr marL="9525" marR="9525" marT="9525" marB="0" anchor="b"/>
                </a:tc>
                <a:tc>
                  <a:txBody>
                    <a:bodyPr/>
                    <a:lstStyle/>
                    <a:p>
                      <a:pPr algn="r" fontAlgn="b"/>
                      <a:r>
                        <a:rPr lang="en-US" sz="2400" b="0" i="0" u="none" strike="noStrike" dirty="0">
                          <a:solidFill>
                            <a:srgbClr val="000000"/>
                          </a:solidFill>
                          <a:effectLst/>
                          <a:latin typeface="Times New Roman" panose="02020603050405020304" pitchFamily="18" charset="0"/>
                          <a:cs typeface="Times New Roman" panose="02020603050405020304" pitchFamily="18" charset="0"/>
                        </a:rPr>
                        <a:t>155177.5</a:t>
                      </a:r>
                    </a:p>
                  </a:txBody>
                  <a:tcPr marL="9525" marR="9525" marT="9525" marB="0" anchor="b"/>
                </a:tc>
                <a:tc>
                  <a:txBody>
                    <a:bodyPr/>
                    <a:lstStyle/>
                    <a:p>
                      <a:pPr algn="r" fontAlgn="b"/>
                      <a:r>
                        <a:rPr lang="en-US" sz="2400" b="0" i="0" u="none" strike="noStrike" dirty="0">
                          <a:solidFill>
                            <a:srgbClr val="000000"/>
                          </a:solidFill>
                          <a:effectLst/>
                          <a:latin typeface="Times New Roman" panose="02020603050405020304" pitchFamily="18" charset="0"/>
                          <a:cs typeface="Times New Roman" panose="02020603050405020304" pitchFamily="18" charset="0"/>
                        </a:rPr>
                        <a:t>160530.5</a:t>
                      </a:r>
                    </a:p>
                  </a:txBody>
                  <a:tcPr marL="9525" marR="9525" marT="9525" marB="0" anchor="b"/>
                </a:tc>
                <a:extLst>
                  <a:ext uri="{0D108BD9-81ED-4DB2-BD59-A6C34878D82A}">
                    <a16:rowId xmlns:a16="http://schemas.microsoft.com/office/drawing/2014/main" val="466225955"/>
                  </a:ext>
                </a:extLst>
              </a:tr>
            </a:tbl>
          </a:graphicData>
        </a:graphic>
      </p:graphicFrame>
      <p:sp>
        <p:nvSpPr>
          <p:cNvPr id="5" name="TextBox 4">
            <a:extLst>
              <a:ext uri="{FF2B5EF4-FFF2-40B4-BE49-F238E27FC236}">
                <a16:creationId xmlns:a16="http://schemas.microsoft.com/office/drawing/2014/main" id="{A41389F4-8C8F-488A-A52A-E1F28921447E}"/>
              </a:ext>
            </a:extLst>
          </p:cNvPr>
          <p:cNvSpPr txBox="1"/>
          <p:nvPr/>
        </p:nvSpPr>
        <p:spPr>
          <a:xfrm>
            <a:off x="604911" y="4473526"/>
            <a:ext cx="9972025" cy="1200329"/>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Total Sum of present value of high-growth period cashflows=Rs. 750878.7 </a:t>
            </a:r>
          </a:p>
          <a:p>
            <a:r>
              <a:rPr lang="en-US" sz="2400" dirty="0">
                <a:latin typeface="Times New Roman" panose="02020603050405020304" pitchFamily="18" charset="0"/>
                <a:cs typeface="Times New Roman" panose="02020603050405020304" pitchFamily="18" charset="0"/>
              </a:rPr>
              <a:t>Value of operation=	PV of cashflows for high-growth period+ Terminal value</a:t>
            </a:r>
          </a:p>
          <a:p>
            <a:r>
              <a:rPr lang="en-US" sz="2400" dirty="0">
                <a:latin typeface="Times New Roman" panose="02020603050405020304" pitchFamily="18" charset="0"/>
                <a:cs typeface="Times New Roman" panose="02020603050405020304" pitchFamily="18" charset="0"/>
              </a:rPr>
              <a:t>Value of operation= 750878.7 + 4550133.8= Rs. 5301013 </a:t>
            </a:r>
          </a:p>
        </p:txBody>
      </p:sp>
    </p:spTree>
    <p:extLst>
      <p:ext uri="{BB962C8B-B14F-4D97-AF65-F5344CB8AC3E}">
        <p14:creationId xmlns:p14="http://schemas.microsoft.com/office/powerpoint/2010/main" val="15124554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19424-09D7-430D-BC18-EEEFE0379E77}"/>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Other loosed value</a:t>
            </a:r>
          </a:p>
        </p:txBody>
      </p:sp>
      <p:sp>
        <p:nvSpPr>
          <p:cNvPr id="3" name="Content Placeholder 2">
            <a:extLst>
              <a:ext uri="{FF2B5EF4-FFF2-40B4-BE49-F238E27FC236}">
                <a16:creationId xmlns:a16="http://schemas.microsoft.com/office/drawing/2014/main" id="{9EDB53E1-A686-4881-9AAE-044E2D09DECC}"/>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Value of cash=425810*1.22=519488.2  </a:t>
            </a:r>
          </a:p>
          <a:p>
            <a:r>
              <a:rPr lang="en-US" sz="2400" dirty="0">
                <a:latin typeface="Times New Roman" panose="02020603050405020304" pitchFamily="18" charset="0"/>
                <a:cs typeface="Times New Roman" panose="02020603050405020304" pitchFamily="18" charset="0"/>
              </a:rPr>
              <a:t>Investments &amp; receivables=360920+ 940=361860 </a:t>
            </a:r>
          </a:p>
          <a:p>
            <a:r>
              <a:rPr lang="en-US" sz="2400" dirty="0">
                <a:latin typeface="Times New Roman" panose="02020603050405020304" pitchFamily="18" charset="0"/>
                <a:cs typeface="Times New Roman" panose="02020603050405020304" pitchFamily="18" charset="0"/>
              </a:rPr>
              <a:t>Value of Minority/Non-Controlling Interest=6.09*4020=24481.8</a:t>
            </a:r>
            <a:endParaRPr lang="en-US" sz="2400" dirty="0">
              <a:solidFill>
                <a:srgbClr val="000000"/>
              </a:solidFill>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8605229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448C9-BF74-4BAC-A474-B700ACD506E6}"/>
              </a:ext>
            </a:extLst>
          </p:cNvPr>
          <p:cNvSpPr>
            <a:spLocks noGrp="1"/>
          </p:cNvSpPr>
          <p:nvPr>
            <p:ph type="title"/>
          </p:nvPr>
        </p:nvSpPr>
        <p:spPr>
          <a:xfrm>
            <a:off x="465759" y="187255"/>
            <a:ext cx="10515600" cy="1325563"/>
          </a:xfrm>
        </p:spPr>
        <p:txBody>
          <a:bodyPr>
            <a:normAutofit/>
          </a:bodyPr>
          <a:lstStyle/>
          <a:p>
            <a:r>
              <a:rPr lang="en-US" sz="3600" dirty="0"/>
              <a:t>Minority/Non-Controlling Interest (Comparable firms’ Pb ratio) </a:t>
            </a:r>
          </a:p>
        </p:txBody>
      </p:sp>
      <p:graphicFrame>
        <p:nvGraphicFramePr>
          <p:cNvPr id="4" name="Content Placeholder 3">
            <a:extLst>
              <a:ext uri="{FF2B5EF4-FFF2-40B4-BE49-F238E27FC236}">
                <a16:creationId xmlns:a16="http://schemas.microsoft.com/office/drawing/2014/main" id="{219CD457-E244-4600-83C0-385FC852D2B3}"/>
              </a:ext>
            </a:extLst>
          </p:cNvPr>
          <p:cNvGraphicFramePr>
            <a:graphicFrameLocks noGrp="1"/>
          </p:cNvGraphicFramePr>
          <p:nvPr>
            <p:ph idx="1"/>
          </p:nvPr>
        </p:nvGraphicFramePr>
        <p:xfrm>
          <a:off x="1364974" y="1236525"/>
          <a:ext cx="4265820" cy="5343525"/>
        </p:xfrm>
        <a:graphic>
          <a:graphicData uri="http://schemas.openxmlformats.org/drawingml/2006/table">
            <a:tbl>
              <a:tblPr>
                <a:tableStyleId>{3B4B98B0-60AC-42C2-AFA5-B58CD77FA1E5}</a:tableStyleId>
              </a:tblPr>
              <a:tblGrid>
                <a:gridCol w="2627745">
                  <a:extLst>
                    <a:ext uri="{9D8B030D-6E8A-4147-A177-3AD203B41FA5}">
                      <a16:colId xmlns:a16="http://schemas.microsoft.com/office/drawing/2014/main" val="2286331582"/>
                    </a:ext>
                  </a:extLst>
                </a:gridCol>
                <a:gridCol w="1638075">
                  <a:extLst>
                    <a:ext uri="{9D8B030D-6E8A-4147-A177-3AD203B41FA5}">
                      <a16:colId xmlns:a16="http://schemas.microsoft.com/office/drawing/2014/main" val="1036964631"/>
                    </a:ext>
                  </a:extLst>
                </a:gridCol>
              </a:tblGrid>
              <a:tr h="276008">
                <a:tc>
                  <a:txBody>
                    <a:bodyPr/>
                    <a:lstStyle/>
                    <a:p>
                      <a:pPr algn="l" fontAlgn="b"/>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PB ratio</a:t>
                      </a:r>
                    </a:p>
                  </a:txBody>
                  <a:tcPr marL="9525" marR="9525" marT="9525" marB="0" anchor="b"/>
                </a:tc>
                <a:extLst>
                  <a:ext uri="{0D108BD9-81ED-4DB2-BD59-A6C34878D82A}">
                    <a16:rowId xmlns:a16="http://schemas.microsoft.com/office/drawing/2014/main" val="1416489991"/>
                  </a:ext>
                </a:extLst>
              </a:tr>
              <a:tr h="276008">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Oracle Fin Serv</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u="none" strike="noStrike" dirty="0">
                          <a:effectLst/>
                          <a:latin typeface="Times New Roman" panose="02020603050405020304" pitchFamily="18" charset="0"/>
                          <a:cs typeface="Times New Roman" panose="02020603050405020304" pitchFamily="18" charset="0"/>
                        </a:rPr>
                        <a:t>8.86</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111675431"/>
                  </a:ext>
                </a:extLst>
              </a:tr>
              <a:tr h="276008">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Infosys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u="none" strike="noStrike" dirty="0">
                          <a:effectLst/>
                          <a:latin typeface="Times New Roman" panose="02020603050405020304" pitchFamily="18" charset="0"/>
                          <a:cs typeface="Times New Roman" panose="02020603050405020304" pitchFamily="18" charset="0"/>
                        </a:rPr>
                        <a:t>4.76</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27995256"/>
                  </a:ext>
                </a:extLst>
              </a:tr>
              <a:tr h="276008">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Persistent</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u="none" strike="noStrike" dirty="0">
                          <a:effectLst/>
                          <a:latin typeface="Times New Roman" panose="02020603050405020304" pitchFamily="18" charset="0"/>
                          <a:cs typeface="Times New Roman" panose="02020603050405020304" pitchFamily="18" charset="0"/>
                        </a:rPr>
                        <a:t>3.3</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904011366"/>
                  </a:ext>
                </a:extLst>
              </a:tr>
              <a:tr h="276008">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NIIT Tech</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u="none" strike="noStrike" dirty="0">
                          <a:effectLst/>
                          <a:latin typeface="Times New Roman" panose="02020603050405020304" pitchFamily="18" charset="0"/>
                          <a:cs typeface="Times New Roman" panose="02020603050405020304" pitchFamily="18" charset="0"/>
                        </a:rPr>
                        <a:t>5.31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685220539"/>
                  </a:ext>
                </a:extLst>
              </a:tr>
              <a:tr h="276008">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L&amp;T Infotech</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u="none" strike="noStrike" dirty="0">
                          <a:effectLst/>
                          <a:latin typeface="Times New Roman" panose="02020603050405020304" pitchFamily="18" charset="0"/>
                          <a:cs typeface="Times New Roman" panose="02020603050405020304" pitchFamily="18" charset="0"/>
                        </a:rPr>
                        <a:t>7.95</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957986008"/>
                  </a:ext>
                </a:extLst>
              </a:tr>
              <a:tr h="276008">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MphasiS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u="none" strike="noStrike" dirty="0">
                          <a:effectLst/>
                          <a:latin typeface="Times New Roman" panose="02020603050405020304" pitchFamily="18" charset="0"/>
                          <a:cs typeface="Times New Roman" panose="02020603050405020304" pitchFamily="18" charset="0"/>
                        </a:rPr>
                        <a:t>5.72</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098820738"/>
                  </a:ext>
                </a:extLst>
              </a:tr>
              <a:tr h="276008">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Tech Mahindra</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u="none" strike="noStrike" dirty="0">
                          <a:effectLst/>
                          <a:latin typeface="Times New Roman" panose="02020603050405020304" pitchFamily="18" charset="0"/>
                          <a:cs typeface="Times New Roman" panose="02020603050405020304" pitchFamily="18" charset="0"/>
                        </a:rPr>
                        <a:t>3.24</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921151955"/>
                  </a:ext>
                </a:extLst>
              </a:tr>
              <a:tr h="276008">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TCS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u="none" strike="noStrike" dirty="0">
                          <a:effectLst/>
                          <a:latin typeface="Times New Roman" panose="02020603050405020304" pitchFamily="18" charset="0"/>
                          <a:cs typeface="Times New Roman" panose="02020603050405020304" pitchFamily="18" charset="0"/>
                        </a:rPr>
                        <a:t>10.06</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585384662"/>
                  </a:ext>
                </a:extLst>
              </a:tr>
              <a:tr h="276008">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HCL Tech</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u="none" strike="noStrike" dirty="0">
                          <a:effectLst/>
                          <a:latin typeface="Times New Roman" panose="02020603050405020304" pitchFamily="18" charset="0"/>
                          <a:cs typeface="Times New Roman" panose="02020603050405020304" pitchFamily="18" charset="0"/>
                        </a:rPr>
                        <a:t>4.89</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113565953"/>
                  </a:ext>
                </a:extLst>
              </a:tr>
              <a:tr h="276008">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Cyient</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u="none" strike="noStrike" dirty="0">
                          <a:effectLst/>
                          <a:latin typeface="Times New Roman" panose="02020603050405020304" pitchFamily="18" charset="0"/>
                          <a:cs typeface="Times New Roman" panose="02020603050405020304" pitchFamily="18" charset="0"/>
                        </a:rPr>
                        <a:t>3.68</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805310017"/>
                  </a:ext>
                </a:extLst>
              </a:tr>
              <a:tr h="276008">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Mindtree</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u="none" strike="noStrike" dirty="0">
                          <a:effectLst/>
                          <a:latin typeface="Times New Roman" panose="02020603050405020304" pitchFamily="18" charset="0"/>
                          <a:cs typeface="Times New Roman" panose="02020603050405020304" pitchFamily="18" charset="0"/>
                        </a:rPr>
                        <a:t>5.47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516147393"/>
                  </a:ext>
                </a:extLst>
              </a:tr>
              <a:tr h="276008">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Tata Elxsi</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u="none" strike="noStrike" dirty="0">
                          <a:effectLst/>
                          <a:latin typeface="Times New Roman" panose="02020603050405020304" pitchFamily="18" charset="0"/>
                          <a:cs typeface="Times New Roman" panose="02020603050405020304" pitchFamily="18" charset="0"/>
                        </a:rPr>
                        <a:t>11.77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302729295"/>
                  </a:ext>
                </a:extLst>
              </a:tr>
              <a:tr h="276008">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Wipro</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u="none" strike="noStrike" dirty="0">
                          <a:effectLst/>
                          <a:latin typeface="Times New Roman" panose="02020603050405020304" pitchFamily="18" charset="0"/>
                          <a:cs typeface="Times New Roman" panose="02020603050405020304" pitchFamily="18" charset="0"/>
                        </a:rPr>
                        <a:t>3.21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28738500"/>
                  </a:ext>
                </a:extLst>
              </a:tr>
              <a:tr h="276008">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Intellect Desig</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u="none" strike="noStrike" dirty="0">
                          <a:effectLst/>
                          <a:latin typeface="Times New Roman" panose="02020603050405020304" pitchFamily="18" charset="0"/>
                          <a:cs typeface="Times New Roman" panose="02020603050405020304" pitchFamily="18" charset="0"/>
                        </a:rPr>
                        <a:t>4.14</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672468868"/>
                  </a:ext>
                </a:extLst>
              </a:tr>
              <a:tr h="276008">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Hexaware Tech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u="none" strike="noStrike" dirty="0">
                          <a:effectLst/>
                          <a:latin typeface="Times New Roman" panose="02020603050405020304" pitchFamily="18" charset="0"/>
                          <a:cs typeface="Times New Roman" panose="02020603050405020304" pitchFamily="18" charset="0"/>
                        </a:rPr>
                        <a:t>9.07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600152509"/>
                  </a:ext>
                </a:extLst>
              </a:tr>
              <a:tr h="276008">
                <a:tc>
                  <a:txBody>
                    <a:bodyPr/>
                    <a:lstStyle/>
                    <a:p>
                      <a:pPr algn="l" fontAlgn="b"/>
                      <a:r>
                        <a:rPr lang="en-US" sz="2000" b="1" u="none" strike="noStrike" dirty="0">
                          <a:effectLst/>
                          <a:latin typeface="Times New Roman" panose="02020603050405020304" pitchFamily="18" charset="0"/>
                          <a:cs typeface="Times New Roman" panose="02020603050405020304" pitchFamily="18" charset="0"/>
                        </a:rPr>
                        <a:t>Average </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b="1" u="none" strike="noStrike" dirty="0">
                          <a:effectLst/>
                          <a:latin typeface="Times New Roman" panose="02020603050405020304" pitchFamily="18" charset="0"/>
                          <a:cs typeface="Times New Roman" panose="02020603050405020304" pitchFamily="18" charset="0"/>
                        </a:rPr>
                        <a:t>6.09</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657115999"/>
                  </a:ext>
                </a:extLst>
              </a:tr>
            </a:tbl>
          </a:graphicData>
        </a:graphic>
      </p:graphicFrame>
      <p:sp>
        <p:nvSpPr>
          <p:cNvPr id="5" name="TextBox 4">
            <a:extLst>
              <a:ext uri="{FF2B5EF4-FFF2-40B4-BE49-F238E27FC236}">
                <a16:creationId xmlns:a16="http://schemas.microsoft.com/office/drawing/2014/main" id="{D1771340-481F-4E87-BF7F-B9CE44191D61}"/>
              </a:ext>
            </a:extLst>
          </p:cNvPr>
          <p:cNvSpPr txBox="1"/>
          <p:nvPr/>
        </p:nvSpPr>
        <p:spPr>
          <a:xfrm>
            <a:off x="6811617" y="1934817"/>
            <a:ext cx="4797287" cy="369332"/>
          </a:xfrm>
          <a:prstGeom prst="rect">
            <a:avLst/>
          </a:prstGeom>
          <a:noFill/>
        </p:spPr>
        <p:txBody>
          <a:bodyPr wrap="square" rtlCol="0">
            <a:spAutoFit/>
          </a:bodyPr>
          <a:lstStyle/>
          <a:p>
            <a:r>
              <a:rPr lang="en-US" dirty="0"/>
              <a:t>Value of minority Interest=6.09*4020=24481.8 </a:t>
            </a:r>
          </a:p>
        </p:txBody>
      </p:sp>
    </p:spTree>
    <p:extLst>
      <p:ext uri="{BB962C8B-B14F-4D97-AF65-F5344CB8AC3E}">
        <p14:creationId xmlns:p14="http://schemas.microsoft.com/office/powerpoint/2010/main" val="37080841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02234-1FB9-472B-B7E0-4CC90B85E046}"/>
              </a:ext>
            </a:extLst>
          </p:cNvPr>
          <p:cNvSpPr>
            <a:spLocks noGrp="1"/>
          </p:cNvSpPr>
          <p:nvPr>
            <p:ph type="title"/>
          </p:nvPr>
        </p:nvSpPr>
        <p:spPr>
          <a:xfrm>
            <a:off x="838200" y="365125"/>
            <a:ext cx="10515600" cy="1325563"/>
          </a:xfrm>
        </p:spPr>
        <p:txBody>
          <a:bodyPr>
            <a:normAutofit/>
          </a:bodyPr>
          <a:lstStyle/>
          <a:p>
            <a:r>
              <a:rPr lang="en-US" dirty="0"/>
              <a:t>TCS (Firm value)</a:t>
            </a:r>
          </a:p>
        </p:txBody>
      </p:sp>
      <p:graphicFrame>
        <p:nvGraphicFramePr>
          <p:cNvPr id="6" name="Content Placeholder 5">
            <a:extLst>
              <a:ext uri="{FF2B5EF4-FFF2-40B4-BE49-F238E27FC236}">
                <a16:creationId xmlns:a16="http://schemas.microsoft.com/office/drawing/2014/main" id="{6E0DCEBE-27E3-4A79-B026-331BC24023DB}"/>
              </a:ext>
            </a:extLst>
          </p:cNvPr>
          <p:cNvGraphicFramePr>
            <a:graphicFrameLocks noGrp="1"/>
          </p:cNvGraphicFramePr>
          <p:nvPr>
            <p:ph idx="1"/>
            <p:extLst>
              <p:ext uri="{D42A27DB-BD31-4B8C-83A1-F6EECF244321}">
                <p14:modId xmlns:p14="http://schemas.microsoft.com/office/powerpoint/2010/main" val="434061188"/>
              </p:ext>
            </p:extLst>
          </p:nvPr>
        </p:nvGraphicFramePr>
        <p:xfrm>
          <a:off x="2180493" y="1825626"/>
          <a:ext cx="8989256" cy="4351336"/>
        </p:xfrm>
        <a:graphic>
          <a:graphicData uri="http://schemas.openxmlformats.org/drawingml/2006/table">
            <a:tbl>
              <a:tblPr>
                <a:tableStyleId>{5940675A-B579-460E-94D1-54222C63F5DA}</a:tableStyleId>
              </a:tblPr>
              <a:tblGrid>
                <a:gridCol w="4138936">
                  <a:extLst>
                    <a:ext uri="{9D8B030D-6E8A-4147-A177-3AD203B41FA5}">
                      <a16:colId xmlns:a16="http://schemas.microsoft.com/office/drawing/2014/main" val="321135480"/>
                    </a:ext>
                  </a:extLst>
                </a:gridCol>
                <a:gridCol w="4850320">
                  <a:extLst>
                    <a:ext uri="{9D8B030D-6E8A-4147-A177-3AD203B41FA5}">
                      <a16:colId xmlns:a16="http://schemas.microsoft.com/office/drawing/2014/main" val="1185153612"/>
                    </a:ext>
                  </a:extLst>
                </a:gridCol>
              </a:tblGrid>
              <a:tr h="593364">
                <a:tc>
                  <a:txBody>
                    <a:bodyPr/>
                    <a:lstStyle/>
                    <a:p>
                      <a:pPr algn="l" rtl="0" fontAlgn="b"/>
                      <a:r>
                        <a:rPr lang="en-US" sz="2400" u="none" strike="noStrike" dirty="0">
                          <a:effectLst/>
                        </a:rPr>
                        <a:t>Value of Operation</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18" marR="9418" marT="9418" marB="0" anchor="b"/>
                </a:tc>
                <a:tc>
                  <a:txBody>
                    <a:bodyPr/>
                    <a:lstStyle/>
                    <a:p>
                      <a:pPr algn="ctr" rtl="0" fontAlgn="b"/>
                      <a:r>
                        <a:rPr lang="en-US" sz="2400" u="none" strike="noStrike" dirty="0">
                          <a:effectLst/>
                        </a:rPr>
                        <a:t>5301013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18" marR="9418" marT="9418" marB="0" anchor="b"/>
                </a:tc>
                <a:extLst>
                  <a:ext uri="{0D108BD9-81ED-4DB2-BD59-A6C34878D82A}">
                    <a16:rowId xmlns:a16="http://schemas.microsoft.com/office/drawing/2014/main" val="1200572976"/>
                  </a:ext>
                </a:extLst>
              </a:tr>
              <a:tr h="988940">
                <a:tc>
                  <a:txBody>
                    <a:bodyPr/>
                    <a:lstStyle/>
                    <a:p>
                      <a:pPr algn="l" rtl="0" fontAlgn="b"/>
                      <a:r>
                        <a:rPr lang="en-US" sz="2400" u="none" strike="noStrike" dirty="0">
                          <a:effectLst/>
                        </a:rPr>
                        <a:t>Add Cash &amp;Short-term Inv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18" marR="9418" marT="9418" marB="0" anchor="b"/>
                </a:tc>
                <a:tc>
                  <a:txBody>
                    <a:bodyPr/>
                    <a:lstStyle/>
                    <a:p>
                      <a:pPr algn="ctr" rtl="0" fontAlgn="b"/>
                      <a:r>
                        <a:rPr lang="en-US" sz="2400" u="none" strike="noStrike" dirty="0">
                          <a:effectLst/>
                        </a:rPr>
                        <a:t>519488.2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18" marR="9418" marT="9418" marB="0" anchor="b"/>
                </a:tc>
                <a:extLst>
                  <a:ext uri="{0D108BD9-81ED-4DB2-BD59-A6C34878D82A}">
                    <a16:rowId xmlns:a16="http://schemas.microsoft.com/office/drawing/2014/main" val="4007941077"/>
                  </a:ext>
                </a:extLst>
              </a:tr>
              <a:tr h="593364">
                <a:tc>
                  <a:txBody>
                    <a:bodyPr/>
                    <a:lstStyle/>
                    <a:p>
                      <a:pPr algn="l" rtl="0" fontAlgn="b"/>
                      <a:r>
                        <a:rPr lang="en-US" sz="2400" u="none" strike="noStrike" dirty="0">
                          <a:effectLst/>
                        </a:rPr>
                        <a:t> Add Other ST Assets</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18" marR="9418" marT="9418" marB="0" anchor="b"/>
                </a:tc>
                <a:tc>
                  <a:txBody>
                    <a:bodyPr/>
                    <a:lstStyle/>
                    <a:p>
                      <a:pPr algn="ctr" rtl="0" fontAlgn="b"/>
                      <a:r>
                        <a:rPr lang="en-US" sz="2400" u="none" strike="noStrike" dirty="0">
                          <a:effectLst/>
                        </a:rPr>
                        <a:t>69880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18" marR="9418" marT="9418" marB="0" anchor="b"/>
                </a:tc>
                <a:extLst>
                  <a:ext uri="{0D108BD9-81ED-4DB2-BD59-A6C34878D82A}">
                    <a16:rowId xmlns:a16="http://schemas.microsoft.com/office/drawing/2014/main" val="2949245804"/>
                  </a:ext>
                </a:extLst>
              </a:tr>
              <a:tr h="988940">
                <a:tc>
                  <a:txBody>
                    <a:bodyPr/>
                    <a:lstStyle/>
                    <a:p>
                      <a:pPr algn="l" rtl="0" fontAlgn="b"/>
                      <a:r>
                        <a:rPr lang="en-US" sz="2400" u="none" strike="noStrike" dirty="0">
                          <a:effectLst/>
                        </a:rPr>
                        <a:t>Add  LT Investments &amp; Receivables</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18" marR="9418" marT="9418" marB="0" anchor="b"/>
                </a:tc>
                <a:tc>
                  <a:txBody>
                    <a:bodyPr/>
                    <a:lstStyle/>
                    <a:p>
                      <a:pPr algn="ctr" rtl="0" fontAlgn="b"/>
                      <a:r>
                        <a:rPr lang="en-US" sz="2400" u="none" strike="noStrike" dirty="0">
                          <a:effectLst/>
                        </a:rPr>
                        <a:t>361860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18" marR="9418" marT="9418" marB="0" anchor="b"/>
                </a:tc>
                <a:extLst>
                  <a:ext uri="{0D108BD9-81ED-4DB2-BD59-A6C34878D82A}">
                    <a16:rowId xmlns:a16="http://schemas.microsoft.com/office/drawing/2014/main" val="3198746572"/>
                  </a:ext>
                </a:extLst>
              </a:tr>
              <a:tr h="593364">
                <a:tc>
                  <a:txBody>
                    <a:bodyPr/>
                    <a:lstStyle/>
                    <a:p>
                      <a:pPr algn="l" rtl="0" fontAlgn="b"/>
                      <a:r>
                        <a:rPr lang="en-US" sz="2400" u="none" strike="noStrike" dirty="0">
                          <a:effectLst/>
                        </a:rPr>
                        <a:t>Add Other LT Assets</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18" marR="9418" marT="9418" marB="0" anchor="b"/>
                </a:tc>
                <a:tc>
                  <a:txBody>
                    <a:bodyPr/>
                    <a:lstStyle/>
                    <a:p>
                      <a:pPr algn="ctr" rtl="0" fontAlgn="b"/>
                      <a:r>
                        <a:rPr lang="en-US" sz="2400" u="none" strike="noStrike" dirty="0">
                          <a:effectLst/>
                        </a:rPr>
                        <a:t>131830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18" marR="9418" marT="9418" marB="0" anchor="b"/>
                </a:tc>
                <a:extLst>
                  <a:ext uri="{0D108BD9-81ED-4DB2-BD59-A6C34878D82A}">
                    <a16:rowId xmlns:a16="http://schemas.microsoft.com/office/drawing/2014/main" val="123229232"/>
                  </a:ext>
                </a:extLst>
              </a:tr>
              <a:tr h="593364">
                <a:tc>
                  <a:txBody>
                    <a:bodyPr/>
                    <a:lstStyle/>
                    <a:p>
                      <a:pPr algn="l" rtl="0" fontAlgn="b"/>
                      <a:r>
                        <a:rPr lang="en-US" sz="2400" u="none" strike="noStrike" dirty="0">
                          <a:effectLst/>
                        </a:rPr>
                        <a:t>Firm value</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18" marR="9418" marT="9418" marB="0" anchor="b"/>
                </a:tc>
                <a:tc>
                  <a:txBody>
                    <a:bodyPr/>
                    <a:lstStyle/>
                    <a:p>
                      <a:pPr algn="ctr" rtl="0" fontAlgn="b"/>
                      <a:r>
                        <a:rPr lang="en-US" sz="2400" u="none" strike="noStrike" dirty="0">
                          <a:effectLst/>
                        </a:rPr>
                        <a:t>6384071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18" marR="9418" marT="9418" marB="0" anchor="b"/>
                </a:tc>
                <a:extLst>
                  <a:ext uri="{0D108BD9-81ED-4DB2-BD59-A6C34878D82A}">
                    <a16:rowId xmlns:a16="http://schemas.microsoft.com/office/drawing/2014/main" val="2500503864"/>
                  </a:ext>
                </a:extLst>
              </a:tr>
            </a:tbl>
          </a:graphicData>
        </a:graphic>
      </p:graphicFrame>
    </p:spTree>
    <p:extLst>
      <p:ext uri="{BB962C8B-B14F-4D97-AF65-F5344CB8AC3E}">
        <p14:creationId xmlns:p14="http://schemas.microsoft.com/office/powerpoint/2010/main" val="11590597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78451-0FA5-4576-8EEA-41785D85820F}"/>
              </a:ext>
            </a:extLst>
          </p:cNvPr>
          <p:cNvSpPr>
            <a:spLocks noGrp="1"/>
          </p:cNvSpPr>
          <p:nvPr>
            <p:ph type="title"/>
          </p:nvPr>
        </p:nvSpPr>
        <p:spPr>
          <a:xfrm>
            <a:off x="438442" y="130032"/>
            <a:ext cx="10515600" cy="1325563"/>
          </a:xfrm>
        </p:spPr>
        <p:txBody>
          <a:bodyPr vert="horz" lIns="91440" tIns="45720" rIns="91440" bIns="45720" rtlCol="0" anchor="ctr">
            <a:normAutofit/>
          </a:bodyPr>
          <a:lstStyle/>
          <a:p>
            <a:r>
              <a:rPr lang="en-US" sz="3600" dirty="0">
                <a:latin typeface="Times New Roman" panose="02020603050405020304" pitchFamily="18" charset="0"/>
                <a:cs typeface="Times New Roman" panose="02020603050405020304" pitchFamily="18" charset="0"/>
              </a:rPr>
              <a:t>Firm value to per share</a:t>
            </a:r>
            <a:endParaRPr lang="en-US" sz="3600" kern="1200" dirty="0">
              <a:solidFill>
                <a:schemeClr val="tx1"/>
              </a:solidFill>
              <a:latin typeface="Times New Roman" panose="02020603050405020304" pitchFamily="18" charset="0"/>
              <a:cs typeface="Times New Roman" panose="02020603050405020304" pitchFamily="18" charset="0"/>
            </a:endParaRPr>
          </a:p>
        </p:txBody>
      </p:sp>
      <p:graphicFrame>
        <p:nvGraphicFramePr>
          <p:cNvPr id="6" name="Content Placeholder 5">
            <a:extLst>
              <a:ext uri="{FF2B5EF4-FFF2-40B4-BE49-F238E27FC236}">
                <a16:creationId xmlns:a16="http://schemas.microsoft.com/office/drawing/2014/main" id="{C0B9E4E2-AA30-495F-9DBB-5F5271A8B4FA}"/>
              </a:ext>
            </a:extLst>
          </p:cNvPr>
          <p:cNvGraphicFramePr>
            <a:graphicFrameLocks noGrp="1"/>
          </p:cNvGraphicFramePr>
          <p:nvPr>
            <p:ph idx="1"/>
            <p:extLst>
              <p:ext uri="{D42A27DB-BD31-4B8C-83A1-F6EECF244321}">
                <p14:modId xmlns:p14="http://schemas.microsoft.com/office/powerpoint/2010/main" val="535699372"/>
              </p:ext>
            </p:extLst>
          </p:nvPr>
        </p:nvGraphicFramePr>
        <p:xfrm>
          <a:off x="1237958" y="1455595"/>
          <a:ext cx="9861451" cy="5387474"/>
        </p:xfrm>
        <a:graphic>
          <a:graphicData uri="http://schemas.openxmlformats.org/drawingml/2006/table">
            <a:tbl>
              <a:tblPr>
                <a:tableStyleId>{5940675A-B579-460E-94D1-54222C63F5DA}</a:tableStyleId>
              </a:tblPr>
              <a:tblGrid>
                <a:gridCol w="5254507">
                  <a:extLst>
                    <a:ext uri="{9D8B030D-6E8A-4147-A177-3AD203B41FA5}">
                      <a16:colId xmlns:a16="http://schemas.microsoft.com/office/drawing/2014/main" val="3895629223"/>
                    </a:ext>
                  </a:extLst>
                </a:gridCol>
                <a:gridCol w="4606944">
                  <a:extLst>
                    <a:ext uri="{9D8B030D-6E8A-4147-A177-3AD203B41FA5}">
                      <a16:colId xmlns:a16="http://schemas.microsoft.com/office/drawing/2014/main" val="3563871817"/>
                    </a:ext>
                  </a:extLst>
                </a:gridCol>
              </a:tblGrid>
              <a:tr h="181306">
                <a:tc>
                  <a:txBody>
                    <a:bodyPr/>
                    <a:lstStyle/>
                    <a:p>
                      <a:pPr algn="l" rtl="0" fontAlgn="b"/>
                      <a:r>
                        <a:rPr lang="en-US" sz="2400" u="none" strike="noStrike" dirty="0">
                          <a:effectLst/>
                          <a:latin typeface="Times New Roman" panose="02020603050405020304" pitchFamily="18" charset="0"/>
                          <a:cs typeface="Times New Roman" panose="02020603050405020304" pitchFamily="18" charset="0"/>
                        </a:rPr>
                        <a:t>Firm value</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634" marR="8634" marT="8634" marB="0" anchor="b"/>
                </a:tc>
                <a:tc>
                  <a:txBody>
                    <a:bodyPr/>
                    <a:lstStyle/>
                    <a:p>
                      <a:pPr algn="ctr" rtl="0" fontAlgn="b"/>
                      <a:r>
                        <a:rPr lang="en-US" sz="2400" u="none" strike="noStrike" dirty="0">
                          <a:effectLst/>
                          <a:latin typeface="Times New Roman" panose="02020603050405020304" pitchFamily="18" charset="0"/>
                          <a:cs typeface="Times New Roman" panose="02020603050405020304" pitchFamily="18" charset="0"/>
                        </a:rPr>
                        <a:t>6384071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634" marR="8634" marT="8634" marB="0" anchor="b"/>
                </a:tc>
                <a:extLst>
                  <a:ext uri="{0D108BD9-81ED-4DB2-BD59-A6C34878D82A}">
                    <a16:rowId xmlns:a16="http://schemas.microsoft.com/office/drawing/2014/main" val="3640824033"/>
                  </a:ext>
                </a:extLst>
              </a:tr>
              <a:tr h="181306">
                <a:tc>
                  <a:txBody>
                    <a:bodyPr/>
                    <a:lstStyle/>
                    <a:p>
                      <a:pPr algn="l" rtl="0" fontAlgn="b"/>
                      <a:r>
                        <a:rPr lang="en-US" sz="2400" u="none" strike="noStrike" dirty="0">
                          <a:effectLst/>
                          <a:latin typeface="Times New Roman" panose="02020603050405020304" pitchFamily="18" charset="0"/>
                          <a:cs typeface="Times New Roman" panose="02020603050405020304" pitchFamily="18" charset="0"/>
                        </a:rPr>
                        <a:t>Less</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634" marR="8634" marT="8634"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634" marR="8634" marT="8634" marB="0" anchor="b"/>
                </a:tc>
                <a:extLst>
                  <a:ext uri="{0D108BD9-81ED-4DB2-BD59-A6C34878D82A}">
                    <a16:rowId xmlns:a16="http://schemas.microsoft.com/office/drawing/2014/main" val="39349706"/>
                  </a:ext>
                </a:extLst>
              </a:tr>
              <a:tr h="181306">
                <a:tc>
                  <a:txBody>
                    <a:bodyPr/>
                    <a:lstStyle/>
                    <a:p>
                      <a:pPr algn="l" rtl="0" fontAlgn="b"/>
                      <a:r>
                        <a:rPr lang="en-US" sz="2400" u="none" strike="noStrike" dirty="0">
                          <a:effectLst/>
                          <a:latin typeface="Times New Roman" panose="02020603050405020304" pitchFamily="18" charset="0"/>
                          <a:cs typeface="Times New Roman" panose="02020603050405020304" pitchFamily="18" charset="0"/>
                        </a:rPr>
                        <a:t>   ST Debt</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634" marR="8634" marT="8634" marB="0" anchor="b"/>
                </a:tc>
                <a:tc>
                  <a:txBody>
                    <a:bodyPr/>
                    <a:lstStyle/>
                    <a:p>
                      <a:pPr algn="ctr" rtl="0" fontAlgn="b"/>
                      <a:r>
                        <a:rPr lang="en-US" sz="2400" u="none" strike="noStrike" dirty="0">
                          <a:effectLst/>
                          <a:latin typeface="Times New Roman" panose="02020603050405020304" pitchFamily="18" charset="0"/>
                          <a:cs typeface="Times New Roman" panose="02020603050405020304" pitchFamily="18" charset="0"/>
                        </a:rPr>
                        <a:t>1930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634" marR="8634" marT="8634" marB="0" anchor="b"/>
                </a:tc>
                <a:extLst>
                  <a:ext uri="{0D108BD9-81ED-4DB2-BD59-A6C34878D82A}">
                    <a16:rowId xmlns:a16="http://schemas.microsoft.com/office/drawing/2014/main" val="1477929831"/>
                  </a:ext>
                </a:extLst>
              </a:tr>
              <a:tr h="362611">
                <a:tc>
                  <a:txBody>
                    <a:bodyPr/>
                    <a:lstStyle/>
                    <a:p>
                      <a:pPr algn="l" rtl="0" fontAlgn="b"/>
                      <a:r>
                        <a:rPr lang="en-US" sz="2400" u="none" strike="noStrike" dirty="0">
                          <a:effectLst/>
                          <a:latin typeface="Times New Roman" panose="02020603050405020304" pitchFamily="18" charset="0"/>
                          <a:cs typeface="Times New Roman" panose="02020603050405020304" pitchFamily="18" charset="0"/>
                        </a:rPr>
                        <a:t>   Other ST Liabilities</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634" marR="8634" marT="8634" marB="0" anchor="b"/>
                </a:tc>
                <a:tc>
                  <a:txBody>
                    <a:bodyPr/>
                    <a:lstStyle/>
                    <a:p>
                      <a:pPr algn="ctr" rtl="0" fontAlgn="b"/>
                      <a:r>
                        <a:rPr lang="en-US" sz="2400" u="none" strike="noStrike" dirty="0">
                          <a:effectLst/>
                          <a:latin typeface="Times New Roman" panose="02020603050405020304" pitchFamily="18" charset="0"/>
                          <a:cs typeface="Times New Roman" panose="02020603050405020304" pitchFamily="18" charset="0"/>
                        </a:rPr>
                        <a:t>68260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634" marR="8634" marT="8634" marB="0" anchor="b"/>
                </a:tc>
                <a:extLst>
                  <a:ext uri="{0D108BD9-81ED-4DB2-BD59-A6C34878D82A}">
                    <a16:rowId xmlns:a16="http://schemas.microsoft.com/office/drawing/2014/main" val="895488032"/>
                  </a:ext>
                </a:extLst>
              </a:tr>
              <a:tr h="181306">
                <a:tc>
                  <a:txBody>
                    <a:bodyPr/>
                    <a:lstStyle/>
                    <a:p>
                      <a:pPr algn="l" rtl="0" fontAlgn="b"/>
                      <a:r>
                        <a:rPr lang="en-US" sz="2400" u="none" strike="noStrike" dirty="0">
                          <a:effectLst/>
                          <a:latin typeface="Times New Roman" panose="02020603050405020304" pitchFamily="18" charset="0"/>
                          <a:cs typeface="Times New Roman" panose="02020603050405020304" pitchFamily="18" charset="0"/>
                        </a:rPr>
                        <a:t>   LT Debt</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634" marR="8634" marT="8634" marB="0" anchor="b"/>
                </a:tc>
                <a:tc>
                  <a:txBody>
                    <a:bodyPr/>
                    <a:lstStyle/>
                    <a:p>
                      <a:pPr algn="ctr" rtl="0" fontAlgn="b"/>
                      <a:r>
                        <a:rPr lang="en-US" sz="2400" u="none" strike="noStrike" dirty="0">
                          <a:effectLst/>
                          <a:latin typeface="Times New Roman" panose="02020603050405020304" pitchFamily="18" charset="0"/>
                          <a:cs typeface="Times New Roman" panose="02020603050405020304" pitchFamily="18" charset="0"/>
                        </a:rPr>
                        <a:t>540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634" marR="8634" marT="8634" marB="0" anchor="b"/>
                </a:tc>
                <a:extLst>
                  <a:ext uri="{0D108BD9-81ED-4DB2-BD59-A6C34878D82A}">
                    <a16:rowId xmlns:a16="http://schemas.microsoft.com/office/drawing/2014/main" val="285631643"/>
                  </a:ext>
                </a:extLst>
              </a:tr>
              <a:tr h="362611">
                <a:tc>
                  <a:txBody>
                    <a:bodyPr/>
                    <a:lstStyle/>
                    <a:p>
                      <a:pPr algn="l" rtl="0" fontAlgn="b"/>
                      <a:r>
                        <a:rPr lang="en-US" sz="2400" u="none" strike="noStrike" dirty="0">
                          <a:effectLst/>
                          <a:latin typeface="Times New Roman" panose="02020603050405020304" pitchFamily="18" charset="0"/>
                          <a:cs typeface="Times New Roman" panose="02020603050405020304" pitchFamily="18" charset="0"/>
                        </a:rPr>
                        <a:t>   Other LT Liabilities</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634" marR="8634" marT="8634" marB="0" anchor="b"/>
                </a:tc>
                <a:tc>
                  <a:txBody>
                    <a:bodyPr/>
                    <a:lstStyle/>
                    <a:p>
                      <a:pPr algn="ctr" rtl="0" fontAlgn="b"/>
                      <a:r>
                        <a:rPr lang="en-US" sz="2400" u="none" strike="noStrike" dirty="0">
                          <a:effectLst/>
                          <a:latin typeface="Times New Roman" panose="02020603050405020304" pitchFamily="18" charset="0"/>
                          <a:cs typeface="Times New Roman" panose="02020603050405020304" pitchFamily="18" charset="0"/>
                        </a:rPr>
                        <a:t>28840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634" marR="8634" marT="8634" marB="0" anchor="b"/>
                </a:tc>
                <a:extLst>
                  <a:ext uri="{0D108BD9-81ED-4DB2-BD59-A6C34878D82A}">
                    <a16:rowId xmlns:a16="http://schemas.microsoft.com/office/drawing/2014/main" val="3519421357"/>
                  </a:ext>
                </a:extLst>
              </a:tr>
              <a:tr h="362611">
                <a:tc>
                  <a:txBody>
                    <a:bodyPr/>
                    <a:lstStyle/>
                    <a:p>
                      <a:pPr algn="l" rtl="0" fontAlgn="b"/>
                      <a:r>
                        <a:rPr lang="en-US" sz="2400" u="none" strike="noStrike" dirty="0">
                          <a:effectLst/>
                          <a:latin typeface="Times New Roman" panose="02020603050405020304" pitchFamily="18" charset="0"/>
                          <a:cs typeface="Times New Roman" panose="02020603050405020304" pitchFamily="18" charset="0"/>
                        </a:rPr>
                        <a:t>Total debt liabilities</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634" marR="8634" marT="8634" marB="0" anchor="b"/>
                </a:tc>
                <a:tc>
                  <a:txBody>
                    <a:bodyPr/>
                    <a:lstStyle/>
                    <a:p>
                      <a:pPr algn="ctr" rtl="0" fontAlgn="b"/>
                      <a:r>
                        <a:rPr lang="en-US" sz="2400" u="none" strike="noStrike" dirty="0">
                          <a:effectLst/>
                          <a:latin typeface="Times New Roman" panose="02020603050405020304" pitchFamily="18" charset="0"/>
                          <a:cs typeface="Times New Roman" panose="02020603050405020304" pitchFamily="18" charset="0"/>
                        </a:rPr>
                        <a:t>99570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634" marR="8634" marT="8634" marB="0" anchor="b"/>
                </a:tc>
                <a:extLst>
                  <a:ext uri="{0D108BD9-81ED-4DB2-BD59-A6C34878D82A}">
                    <a16:rowId xmlns:a16="http://schemas.microsoft.com/office/drawing/2014/main" val="2837696795"/>
                  </a:ext>
                </a:extLst>
              </a:tr>
              <a:tr h="181306">
                <a:tc>
                  <a:txBody>
                    <a:bodyPr/>
                    <a:lstStyle/>
                    <a:p>
                      <a:pPr algn="l" fontAlgn="b"/>
                      <a:r>
                        <a:rPr lang="en-US" sz="2400" u="none" strike="noStrike" dirty="0">
                          <a:effectLst/>
                          <a:latin typeface="Times New Roman" panose="02020603050405020304" pitchFamily="18" charset="0"/>
                          <a:cs typeface="Times New Roman" panose="02020603050405020304" pitchFamily="18" charset="0"/>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634" marR="8634" marT="8634"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634" marR="8634" marT="8634" marB="0" anchor="b"/>
                </a:tc>
                <a:extLst>
                  <a:ext uri="{0D108BD9-81ED-4DB2-BD59-A6C34878D82A}">
                    <a16:rowId xmlns:a16="http://schemas.microsoft.com/office/drawing/2014/main" val="3178194779"/>
                  </a:ext>
                </a:extLst>
              </a:tr>
              <a:tr h="362611">
                <a:tc>
                  <a:txBody>
                    <a:bodyPr/>
                    <a:lstStyle/>
                    <a:p>
                      <a:pPr algn="l" rtl="0" fontAlgn="b"/>
                      <a:r>
                        <a:rPr lang="en-US" sz="2400" u="none" strike="noStrike" dirty="0">
                          <a:effectLst/>
                          <a:latin typeface="Times New Roman" panose="02020603050405020304" pitchFamily="18" charset="0"/>
                          <a:cs typeface="Times New Roman" panose="02020603050405020304" pitchFamily="18" charset="0"/>
                        </a:rPr>
                        <a:t>Total Equity value</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634" marR="8634" marT="8634" marB="0" anchor="b"/>
                </a:tc>
                <a:tc>
                  <a:txBody>
                    <a:bodyPr/>
                    <a:lstStyle/>
                    <a:p>
                      <a:pPr algn="ctr" rtl="0" fontAlgn="b"/>
                      <a:r>
                        <a:rPr lang="en-US" sz="2400" u="none" strike="noStrike" dirty="0">
                          <a:effectLst/>
                          <a:latin typeface="Times New Roman" panose="02020603050405020304" pitchFamily="18" charset="0"/>
                          <a:cs typeface="Times New Roman" panose="02020603050405020304" pitchFamily="18" charset="0"/>
                        </a:rPr>
                        <a:t>6,284,501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634" marR="8634" marT="8634" marB="0" anchor="b"/>
                </a:tc>
                <a:extLst>
                  <a:ext uri="{0D108BD9-81ED-4DB2-BD59-A6C34878D82A}">
                    <a16:rowId xmlns:a16="http://schemas.microsoft.com/office/drawing/2014/main" val="1895254426"/>
                  </a:ext>
                </a:extLst>
              </a:tr>
              <a:tr h="725223">
                <a:tc>
                  <a:txBody>
                    <a:bodyPr/>
                    <a:lstStyle/>
                    <a:p>
                      <a:pPr algn="l" rtl="0" fontAlgn="b"/>
                      <a:r>
                        <a:rPr lang="en-US" sz="2400" u="none" strike="noStrike" dirty="0">
                          <a:effectLst/>
                          <a:latin typeface="Times New Roman" panose="02020603050405020304" pitchFamily="18" charset="0"/>
                          <a:cs typeface="Times New Roman" panose="02020603050405020304" pitchFamily="18" charset="0"/>
                        </a:rPr>
                        <a:t>Less   Minority/Non-Controlling Interest</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634" marR="8634" marT="8634" marB="0" anchor="b"/>
                </a:tc>
                <a:tc>
                  <a:txBody>
                    <a:bodyPr/>
                    <a:lstStyle/>
                    <a:p>
                      <a:pPr algn="ctr" rtl="0" fontAlgn="b"/>
                      <a:r>
                        <a:rPr lang="en-US" sz="2400" u="none" strike="noStrike" dirty="0">
                          <a:effectLst/>
                          <a:latin typeface="Times New Roman" panose="02020603050405020304" pitchFamily="18" charset="0"/>
                          <a:cs typeface="Times New Roman" panose="02020603050405020304" pitchFamily="18" charset="0"/>
                        </a:rPr>
                        <a:t>24481.8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634" marR="8634" marT="8634" marB="0" anchor="b"/>
                </a:tc>
                <a:extLst>
                  <a:ext uri="{0D108BD9-81ED-4DB2-BD59-A6C34878D82A}">
                    <a16:rowId xmlns:a16="http://schemas.microsoft.com/office/drawing/2014/main" val="1015517884"/>
                  </a:ext>
                </a:extLst>
              </a:tr>
              <a:tr h="362611">
                <a:tc>
                  <a:txBody>
                    <a:bodyPr/>
                    <a:lstStyle/>
                    <a:p>
                      <a:pPr algn="l" rtl="0" fontAlgn="b"/>
                      <a:r>
                        <a:rPr lang="en-US" sz="2400" u="none" strike="noStrike" dirty="0">
                          <a:effectLst/>
                          <a:latin typeface="Times New Roman" panose="02020603050405020304" pitchFamily="18" charset="0"/>
                          <a:cs typeface="Times New Roman" panose="02020603050405020304" pitchFamily="18" charset="0"/>
                        </a:rPr>
                        <a:t>Value of Pure equity</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634" marR="8634" marT="8634" marB="0" anchor="b"/>
                </a:tc>
                <a:tc>
                  <a:txBody>
                    <a:bodyPr/>
                    <a:lstStyle/>
                    <a:p>
                      <a:pPr algn="ctr" rtl="0" fontAlgn="b"/>
                      <a:r>
                        <a:rPr lang="en-US" sz="2400" u="none" strike="noStrike" dirty="0">
                          <a:effectLst/>
                          <a:latin typeface="Times New Roman" panose="02020603050405020304" pitchFamily="18" charset="0"/>
                          <a:cs typeface="Times New Roman" panose="02020603050405020304" pitchFamily="18" charset="0"/>
                        </a:rPr>
                        <a:t>6,260,019</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634" marR="8634" marT="8634" marB="0" anchor="b"/>
                </a:tc>
                <a:extLst>
                  <a:ext uri="{0D108BD9-81ED-4DB2-BD59-A6C34878D82A}">
                    <a16:rowId xmlns:a16="http://schemas.microsoft.com/office/drawing/2014/main" val="4043289635"/>
                  </a:ext>
                </a:extLst>
              </a:tr>
              <a:tr h="543917">
                <a:tc>
                  <a:txBody>
                    <a:bodyPr/>
                    <a:lstStyle/>
                    <a:p>
                      <a:pPr algn="l" rtl="0" fontAlgn="b"/>
                      <a:r>
                        <a:rPr lang="en-US" sz="2400" u="none" strike="noStrike" dirty="0">
                          <a:effectLst/>
                          <a:latin typeface="Times New Roman" panose="02020603050405020304" pitchFamily="18" charset="0"/>
                          <a:cs typeface="Times New Roman" panose="02020603050405020304" pitchFamily="18" charset="0"/>
                        </a:rPr>
                        <a:t>Outstanding stocks</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634" marR="8634" marT="8634" marB="0" anchor="b"/>
                </a:tc>
                <a:tc>
                  <a:txBody>
                    <a:bodyPr/>
                    <a:lstStyle/>
                    <a:p>
                      <a:pPr algn="ctr" rtl="0" fontAlgn="b"/>
                      <a:r>
                        <a:rPr lang="en-US" sz="2400" u="none" strike="noStrike" dirty="0">
                          <a:effectLst/>
                          <a:latin typeface="Times New Roman" panose="02020603050405020304" pitchFamily="18" charset="0"/>
                          <a:cs typeface="Times New Roman" panose="02020603050405020304" pitchFamily="18" charset="0"/>
                        </a:rPr>
                        <a:t>3828.6</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634" marR="8634" marT="8634" marB="0" anchor="b"/>
                </a:tc>
                <a:extLst>
                  <a:ext uri="{0D108BD9-81ED-4DB2-BD59-A6C34878D82A}">
                    <a16:rowId xmlns:a16="http://schemas.microsoft.com/office/drawing/2014/main" val="3845890570"/>
                  </a:ext>
                </a:extLst>
              </a:tr>
              <a:tr h="362611">
                <a:tc>
                  <a:txBody>
                    <a:bodyPr/>
                    <a:lstStyle/>
                    <a:p>
                      <a:pPr algn="l" rtl="0" fontAlgn="b"/>
                      <a:r>
                        <a:rPr lang="en-US" sz="2400" u="none" strike="noStrike" dirty="0">
                          <a:effectLst/>
                          <a:latin typeface="Times New Roman" panose="02020603050405020304" pitchFamily="18" charset="0"/>
                          <a:cs typeface="Times New Roman" panose="02020603050405020304" pitchFamily="18" charset="0"/>
                        </a:rPr>
                        <a:t>Value per share</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634" marR="8634" marT="8634" marB="0" anchor="b"/>
                </a:tc>
                <a:tc>
                  <a:txBody>
                    <a:bodyPr/>
                    <a:lstStyle/>
                    <a:p>
                      <a:pPr algn="ctr" rtl="0" fontAlgn="b"/>
                      <a:r>
                        <a:rPr lang="en-US" sz="2400" u="none" strike="noStrike" dirty="0">
                          <a:effectLst/>
                          <a:latin typeface="Times New Roman" panose="02020603050405020304" pitchFamily="18" charset="0"/>
                          <a:cs typeface="Times New Roman" panose="02020603050405020304" pitchFamily="18" charset="0"/>
                        </a:rPr>
                        <a:t>1635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634" marR="8634" marT="8634" marB="0" anchor="b"/>
                </a:tc>
                <a:extLst>
                  <a:ext uri="{0D108BD9-81ED-4DB2-BD59-A6C34878D82A}">
                    <a16:rowId xmlns:a16="http://schemas.microsoft.com/office/drawing/2014/main" val="1070485341"/>
                  </a:ext>
                </a:extLst>
              </a:tr>
            </a:tbl>
          </a:graphicData>
        </a:graphic>
      </p:graphicFrame>
    </p:spTree>
    <p:extLst>
      <p:ext uri="{BB962C8B-B14F-4D97-AF65-F5344CB8AC3E}">
        <p14:creationId xmlns:p14="http://schemas.microsoft.com/office/powerpoint/2010/main" val="272960158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E8D0C-5473-4070-87D6-408F422CAD91}"/>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sz="3600" kern="1200" dirty="0">
                <a:solidFill>
                  <a:schemeClr val="tx1"/>
                </a:solidFill>
                <a:latin typeface="Times New Roman" panose="02020603050405020304" pitchFamily="18" charset="0"/>
                <a:cs typeface="Times New Roman" panose="02020603050405020304" pitchFamily="18" charset="0"/>
              </a:rPr>
              <a:t>Sensitivity analysis </a:t>
            </a:r>
          </a:p>
        </p:txBody>
      </p:sp>
      <p:graphicFrame>
        <p:nvGraphicFramePr>
          <p:cNvPr id="5" name="Content Placeholder 4">
            <a:extLst>
              <a:ext uri="{FF2B5EF4-FFF2-40B4-BE49-F238E27FC236}">
                <a16:creationId xmlns:a16="http://schemas.microsoft.com/office/drawing/2014/main" id="{D6C893EE-B11C-4370-996D-0B823AFBE734}"/>
              </a:ext>
            </a:extLst>
          </p:cNvPr>
          <p:cNvGraphicFramePr>
            <a:graphicFrameLocks noGrp="1"/>
          </p:cNvGraphicFramePr>
          <p:nvPr>
            <p:ph idx="1"/>
          </p:nvPr>
        </p:nvGraphicFramePr>
        <p:xfrm>
          <a:off x="1355804" y="1785870"/>
          <a:ext cx="9470872" cy="4403777"/>
        </p:xfrm>
        <a:graphic>
          <a:graphicData uri="http://schemas.openxmlformats.org/drawingml/2006/table">
            <a:tbl>
              <a:tblPr/>
              <a:tblGrid>
                <a:gridCol w="1533403">
                  <a:extLst>
                    <a:ext uri="{9D8B030D-6E8A-4147-A177-3AD203B41FA5}">
                      <a16:colId xmlns:a16="http://schemas.microsoft.com/office/drawing/2014/main" val="665454599"/>
                    </a:ext>
                  </a:extLst>
                </a:gridCol>
                <a:gridCol w="1423350">
                  <a:extLst>
                    <a:ext uri="{9D8B030D-6E8A-4147-A177-3AD203B41FA5}">
                      <a16:colId xmlns:a16="http://schemas.microsoft.com/office/drawing/2014/main" val="1614868815"/>
                    </a:ext>
                  </a:extLst>
                </a:gridCol>
                <a:gridCol w="1423350">
                  <a:extLst>
                    <a:ext uri="{9D8B030D-6E8A-4147-A177-3AD203B41FA5}">
                      <a16:colId xmlns:a16="http://schemas.microsoft.com/office/drawing/2014/main" val="3618667285"/>
                    </a:ext>
                  </a:extLst>
                </a:gridCol>
                <a:gridCol w="1307167">
                  <a:extLst>
                    <a:ext uri="{9D8B030D-6E8A-4147-A177-3AD203B41FA5}">
                      <a16:colId xmlns:a16="http://schemas.microsoft.com/office/drawing/2014/main" val="1361557401"/>
                    </a:ext>
                  </a:extLst>
                </a:gridCol>
                <a:gridCol w="1228367">
                  <a:extLst>
                    <a:ext uri="{9D8B030D-6E8A-4147-A177-3AD203B41FA5}">
                      <a16:colId xmlns:a16="http://schemas.microsoft.com/office/drawing/2014/main" val="3365118227"/>
                    </a:ext>
                  </a:extLst>
                </a:gridCol>
                <a:gridCol w="1228367">
                  <a:extLst>
                    <a:ext uri="{9D8B030D-6E8A-4147-A177-3AD203B41FA5}">
                      <a16:colId xmlns:a16="http://schemas.microsoft.com/office/drawing/2014/main" val="1979770564"/>
                    </a:ext>
                  </a:extLst>
                </a:gridCol>
                <a:gridCol w="1326868">
                  <a:extLst>
                    <a:ext uri="{9D8B030D-6E8A-4147-A177-3AD203B41FA5}">
                      <a16:colId xmlns:a16="http://schemas.microsoft.com/office/drawing/2014/main" val="3926915972"/>
                    </a:ext>
                  </a:extLst>
                </a:gridCol>
              </a:tblGrid>
              <a:tr h="449739">
                <a:tc>
                  <a:txBody>
                    <a:bodyPr/>
                    <a:lstStyle/>
                    <a:p>
                      <a:pPr algn="l" fontAlgn="b">
                        <a:spcBef>
                          <a:spcPts val="0"/>
                        </a:spcBef>
                        <a:spcAft>
                          <a:spcPts val="0"/>
                        </a:spcAft>
                      </a:pPr>
                      <a:endParaRPr lang="en-US" sz="3200" b="0" i="0" u="none" strike="noStrike" dirty="0">
                        <a:effectLst/>
                        <a:latin typeface="Arial" panose="020B0604020202020204" pitchFamily="34" charset="0"/>
                      </a:endParaRPr>
                    </a:p>
                  </a:txBody>
                  <a:tcPr marL="14489" marR="14489" marT="14489" marB="0" anchor="b">
                    <a:lnL>
                      <a:noFill/>
                    </a:lnL>
                    <a:lnR>
                      <a:noFill/>
                    </a:lnR>
                    <a:lnT>
                      <a:noFill/>
                    </a:lnT>
                    <a:lnB w="6350" cap="flat" cmpd="sng" algn="ctr">
                      <a:solidFill>
                        <a:srgbClr val="000000"/>
                      </a:solidFill>
                      <a:prstDash val="solid"/>
                      <a:round/>
                      <a:headEnd type="none" w="med" len="med"/>
                      <a:tailEnd type="none" w="med" len="med"/>
                    </a:lnB>
                  </a:tcPr>
                </a:tc>
                <a:tc gridSpan="6">
                  <a:txBody>
                    <a:bodyPr/>
                    <a:lstStyle/>
                    <a:p>
                      <a:pPr algn="ctr" fontAlgn="b">
                        <a:spcBef>
                          <a:spcPts val="0"/>
                        </a:spcBef>
                        <a:spcAft>
                          <a:spcPts val="0"/>
                        </a:spcAft>
                      </a:pPr>
                      <a:r>
                        <a:rPr lang="en-US" sz="2000" b="0" i="0" u="none" strike="noStrike" dirty="0">
                          <a:solidFill>
                            <a:srgbClr val="000000"/>
                          </a:solidFill>
                          <a:effectLst/>
                          <a:latin typeface="Calibri" panose="020F0502020204030204" pitchFamily="34" charset="0"/>
                        </a:rPr>
                        <a:t>Terminal Growth</a:t>
                      </a:r>
                      <a:endParaRPr lang="en-US" sz="3200" b="0" i="0" u="none" strike="noStrike" dirty="0">
                        <a:effectLst/>
                        <a:latin typeface="Arial" panose="020B0604020202020204" pitchFamily="34" charset="0"/>
                      </a:endParaRPr>
                    </a:p>
                  </a:txBody>
                  <a:tcPr marL="139094" marR="139094" marT="69547" marB="69547">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40544418"/>
                  </a:ext>
                </a:extLst>
              </a:tr>
              <a:tr h="325134">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$1,560.66 </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5%</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6%</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7%</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8%</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9%</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10%</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5671505"/>
                  </a:ext>
                </a:extLst>
              </a:tr>
              <a:tr h="325134">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20%</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1253</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1358</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1519</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1798</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2398</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4617</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8775452"/>
                  </a:ext>
                </a:extLst>
              </a:tr>
              <a:tr h="325134">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21%</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1266</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1377</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1547</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1841</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2474</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4816</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2125764"/>
                  </a:ext>
                </a:extLst>
              </a:tr>
              <a:tr h="325134">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22%</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1278</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1394</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1572</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1880</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2543</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4996</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3436382"/>
                  </a:ext>
                </a:extLst>
              </a:tr>
              <a:tr h="325134">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23%</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1288</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1409</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1595</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1916</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2606</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5161</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9524102"/>
                  </a:ext>
                </a:extLst>
              </a:tr>
              <a:tr h="325134">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24%</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1298</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1423</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1616</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1948</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2664</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5312</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0370515"/>
                  </a:ext>
                </a:extLst>
              </a:tr>
              <a:tr h="325134">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25%</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1307</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1436</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1635</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1978</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2717</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5451</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1866374"/>
                  </a:ext>
                </a:extLst>
              </a:tr>
              <a:tr h="325134">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26%</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1315</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1448</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1653</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2006</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2766</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5579</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5845963"/>
                  </a:ext>
                </a:extLst>
              </a:tr>
              <a:tr h="325134">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27%</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1323</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1459</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1669</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2032</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2811</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5698</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02436498"/>
                  </a:ext>
                </a:extLst>
              </a:tr>
              <a:tr h="325134">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28%</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1330</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1470</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1684</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2056</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2854</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5809</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28451916"/>
                  </a:ext>
                </a:extLst>
              </a:tr>
              <a:tr h="325134">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29%</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1337</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1479</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1699</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2078</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2893</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5911</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3252309"/>
                  </a:ext>
                </a:extLst>
              </a:tr>
              <a:tr h="325134">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30%</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1343</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1488</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1712</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2099</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2930</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6007</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09218818"/>
                  </a:ext>
                </a:extLst>
              </a:tr>
            </a:tbl>
          </a:graphicData>
        </a:graphic>
      </p:graphicFrame>
      <p:sp>
        <p:nvSpPr>
          <p:cNvPr id="7" name="TextBox 6">
            <a:extLst>
              <a:ext uri="{FF2B5EF4-FFF2-40B4-BE49-F238E27FC236}">
                <a16:creationId xmlns:a16="http://schemas.microsoft.com/office/drawing/2014/main" id="{56119C1B-3424-45DE-8FC7-3238DF50CEE7}"/>
              </a:ext>
            </a:extLst>
          </p:cNvPr>
          <p:cNvSpPr txBox="1"/>
          <p:nvPr/>
        </p:nvSpPr>
        <p:spPr>
          <a:xfrm>
            <a:off x="458472" y="2941982"/>
            <a:ext cx="897332"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ROIC</a:t>
            </a:r>
          </a:p>
        </p:txBody>
      </p:sp>
    </p:spTree>
    <p:extLst>
      <p:ext uri="{BB962C8B-B14F-4D97-AF65-F5344CB8AC3E}">
        <p14:creationId xmlns:p14="http://schemas.microsoft.com/office/powerpoint/2010/main" val="210852584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835A6-5FCE-467C-9336-9570F420FD75}"/>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Closing DCF: Value=Story</a:t>
            </a:r>
          </a:p>
        </p:txBody>
      </p:sp>
      <p:sp>
        <p:nvSpPr>
          <p:cNvPr id="3" name="Content Placeholder 2">
            <a:extLst>
              <a:ext uri="{FF2B5EF4-FFF2-40B4-BE49-F238E27FC236}">
                <a16:creationId xmlns:a16="http://schemas.microsoft.com/office/drawing/2014/main" id="{DA15E8D2-A547-4AD1-813B-3E25D8254179}"/>
              </a:ext>
            </a:extLst>
          </p:cNvPr>
          <p:cNvSpPr>
            <a:spLocks noGrp="1"/>
          </p:cNvSpPr>
          <p:nvPr>
            <p:ph idx="1"/>
          </p:nvPr>
        </p:nvSpPr>
        <p:spPr>
          <a:xfrm>
            <a:off x="838200" y="1825624"/>
            <a:ext cx="10515600" cy="4893227"/>
          </a:xfrm>
        </p:spPr>
        <p:txBody>
          <a:bodyPr>
            <a:normAutofit/>
          </a:bodyPr>
          <a:lstStyle/>
          <a:p>
            <a:pPr algn="just"/>
            <a:r>
              <a:rPr lang="en-US" sz="2400" dirty="0">
                <a:latin typeface="Times New Roman" panose="02020603050405020304" pitchFamily="18" charset="0"/>
                <a:cs typeface="Times New Roman" panose="02020603050405020304" pitchFamily="18" charset="0"/>
              </a:rPr>
              <a:t>Let’s assume that you are looking at the valuation of a firm, where the analyst has estimated a CAGR of 50% for the next ten years, an operating margin of 20% in year 10 (twice the industry average), a low reinvestments (given growth), and cost of capital of 10% in year 10 (below the market average). On each of the following dimension, what is your implicit story:</a:t>
            </a:r>
          </a:p>
          <a:p>
            <a:pPr lvl="1" algn="just"/>
            <a:r>
              <a:rPr lang="en-US" dirty="0">
                <a:latin typeface="Times New Roman" panose="02020603050405020304" pitchFamily="18" charset="0"/>
                <a:cs typeface="Times New Roman" panose="02020603050405020304" pitchFamily="18" charset="0"/>
              </a:rPr>
              <a:t>Company size: Small or Large</a:t>
            </a:r>
          </a:p>
          <a:p>
            <a:pPr lvl="1" algn="just"/>
            <a:r>
              <a:rPr lang="en-US" dirty="0">
                <a:latin typeface="Times New Roman" panose="02020603050405020304" pitchFamily="18" charset="0"/>
                <a:cs typeface="Times New Roman" panose="02020603050405020304" pitchFamily="18" charset="0"/>
              </a:rPr>
              <a:t>Total market: Stable or Growing</a:t>
            </a:r>
          </a:p>
          <a:p>
            <a:pPr lvl="1" algn="just"/>
            <a:r>
              <a:rPr lang="en-US" dirty="0">
                <a:latin typeface="Times New Roman" panose="02020603050405020304" pitchFamily="18" charset="0"/>
                <a:cs typeface="Times New Roman" panose="02020603050405020304" pitchFamily="18" charset="0"/>
              </a:rPr>
              <a:t>Competitive advantages: Strong or Weak</a:t>
            </a:r>
          </a:p>
          <a:p>
            <a:pPr lvl="1" algn="just"/>
            <a:r>
              <a:rPr lang="en-US" dirty="0">
                <a:latin typeface="Times New Roman" panose="02020603050405020304" pitchFamily="18" charset="0"/>
                <a:cs typeface="Times New Roman" panose="02020603050405020304" pitchFamily="18" charset="0"/>
              </a:rPr>
              <a:t>Capital Intensity of business: Low or high </a:t>
            </a:r>
          </a:p>
          <a:p>
            <a:pPr lvl="1" algn="just"/>
            <a:r>
              <a:rPr lang="en-US" dirty="0">
                <a:latin typeface="Times New Roman" panose="02020603050405020304" pitchFamily="18" charset="0"/>
                <a:cs typeface="Times New Roman" panose="02020603050405020304" pitchFamily="18" charset="0"/>
              </a:rPr>
              <a:t>Nature of product/Service: Discretionary or Non-discretionary.</a:t>
            </a:r>
          </a:p>
        </p:txBody>
      </p:sp>
    </p:spTree>
    <p:extLst>
      <p:ext uri="{BB962C8B-B14F-4D97-AF65-F5344CB8AC3E}">
        <p14:creationId xmlns:p14="http://schemas.microsoft.com/office/powerpoint/2010/main" val="19305448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BB751-47A7-4059-900E-C45102FFC426}"/>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Story changes?</a:t>
            </a:r>
          </a:p>
        </p:txBody>
      </p:sp>
      <p:sp>
        <p:nvSpPr>
          <p:cNvPr id="3" name="Content Placeholder 2">
            <a:extLst>
              <a:ext uri="{FF2B5EF4-FFF2-40B4-BE49-F238E27FC236}">
                <a16:creationId xmlns:a16="http://schemas.microsoft.com/office/drawing/2014/main" id="{6AD758A7-A20D-49C9-8357-7C26436FE737}"/>
              </a:ext>
            </a:extLst>
          </p:cNvPr>
          <p:cNvSpPr>
            <a:spLocks noGrp="1"/>
          </p:cNvSpPr>
          <p:nvPr>
            <p:ph idx="1"/>
          </p:nvPr>
        </p:nvSpPr>
        <p:spPr>
          <a:xfrm>
            <a:off x="516835" y="1825625"/>
            <a:ext cx="11251095" cy="4351338"/>
          </a:xfrm>
        </p:spPr>
        <p:txBody>
          <a:bodyPr>
            <a:normAutofit/>
          </a:bodyPr>
          <a:lstStyle/>
          <a:p>
            <a:r>
              <a:rPr lang="en-US" sz="2400" dirty="0">
                <a:latin typeface="Times New Roman" panose="02020603050405020304" pitchFamily="18" charset="0"/>
                <a:cs typeface="Times New Roman" panose="02020603050405020304" pitchFamily="18" charset="0"/>
              </a:rPr>
              <a:t>Every valuation has an implicit story in it. What might cause this story to change?</a:t>
            </a:r>
          </a:p>
          <a:p>
            <a:pPr lvl="1"/>
            <a:r>
              <a:rPr lang="en-US" dirty="0">
                <a:latin typeface="Times New Roman" panose="02020603050405020304" pitchFamily="18" charset="0"/>
                <a:cs typeface="Times New Roman" panose="02020603050405020304" pitchFamily="18" charset="0"/>
              </a:rPr>
              <a:t>Earning reports from the firm.</a:t>
            </a:r>
          </a:p>
          <a:p>
            <a:pPr lvl="1"/>
            <a:r>
              <a:rPr lang="en-US" dirty="0">
                <a:latin typeface="Times New Roman" panose="02020603050405020304" pitchFamily="18" charset="0"/>
                <a:cs typeface="Times New Roman" panose="02020603050405020304" pitchFamily="18" charset="0"/>
              </a:rPr>
              <a:t>Macroeconomic changes (interest rates, inflation etc.)</a:t>
            </a:r>
          </a:p>
          <a:p>
            <a:pPr lvl="1"/>
            <a:r>
              <a:rPr lang="en-US" dirty="0">
                <a:latin typeface="Times New Roman" panose="02020603050405020304" pitchFamily="18" charset="0"/>
                <a:cs typeface="Times New Roman" panose="02020603050405020304" pitchFamily="18" charset="0"/>
              </a:rPr>
              <a:t>Regulatory changes </a:t>
            </a:r>
          </a:p>
          <a:p>
            <a:pPr lvl="1"/>
            <a:r>
              <a:rPr lang="en-US" dirty="0">
                <a:latin typeface="Times New Roman" panose="02020603050405020304" pitchFamily="18" charset="0"/>
                <a:cs typeface="Times New Roman" panose="02020603050405020304" pitchFamily="18" charset="0"/>
              </a:rPr>
              <a:t>Earnings reports from other firms</a:t>
            </a:r>
          </a:p>
          <a:p>
            <a:pPr lvl="1"/>
            <a:r>
              <a:rPr lang="en-US" dirty="0">
                <a:latin typeface="Times New Roman" panose="02020603050405020304" pitchFamily="18" charset="0"/>
                <a:cs typeface="Times New Roman" panose="02020603050405020304" pitchFamily="18" charset="0"/>
              </a:rPr>
              <a:t>All of above</a:t>
            </a:r>
          </a:p>
          <a:p>
            <a:pPr lvl="1"/>
            <a:r>
              <a:rPr lang="en-US" dirty="0">
                <a:latin typeface="Times New Roman" panose="02020603050405020304" pitchFamily="18" charset="0"/>
                <a:cs typeface="Times New Roman" panose="02020603050405020304" pitchFamily="18" charset="0"/>
              </a:rPr>
              <a:t>None of the above. A good story should be timeless. </a:t>
            </a:r>
          </a:p>
        </p:txBody>
      </p:sp>
    </p:spTree>
    <p:extLst>
      <p:ext uri="{BB962C8B-B14F-4D97-AF65-F5344CB8AC3E}">
        <p14:creationId xmlns:p14="http://schemas.microsoft.com/office/powerpoint/2010/main" val="328014224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2956A-CC85-4566-81B6-6A6E332D03DF}"/>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Life Cycle, stores, and numbers</a:t>
            </a:r>
          </a:p>
        </p:txBody>
      </p:sp>
      <p:sp>
        <p:nvSpPr>
          <p:cNvPr id="3" name="Content Placeholder 2">
            <a:extLst>
              <a:ext uri="{FF2B5EF4-FFF2-40B4-BE49-F238E27FC236}">
                <a16:creationId xmlns:a16="http://schemas.microsoft.com/office/drawing/2014/main" id="{6EDEFCD5-086C-488C-B2E6-8A16826F5492}"/>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Valuation is a combination of a story with numbers. As companies move through the life cycle from young start-up to declining firms, which of the following statements would you agree with about the mix of stories and numbers?</a:t>
            </a:r>
          </a:p>
          <a:p>
            <a:pPr lvl="1"/>
            <a:r>
              <a:rPr lang="en-US" dirty="0">
                <a:latin typeface="Times New Roman" panose="02020603050405020304" pitchFamily="18" charset="0"/>
                <a:cs typeface="Times New Roman" panose="02020603050405020304" pitchFamily="18" charset="0"/>
              </a:rPr>
              <a:t>The mix should not change as companies age.</a:t>
            </a:r>
          </a:p>
          <a:p>
            <a:pPr lvl="1"/>
            <a:r>
              <a:rPr lang="en-US" dirty="0">
                <a:latin typeface="Times New Roman" panose="02020603050405020304" pitchFamily="18" charset="0"/>
                <a:cs typeface="Times New Roman" panose="02020603050405020304" pitchFamily="18" charset="0"/>
              </a:rPr>
              <a:t>The number are more important for young firms and stories for older firms.</a:t>
            </a:r>
          </a:p>
          <a:p>
            <a:pPr lvl="1"/>
            <a:r>
              <a:rPr lang="en-US" dirty="0">
                <a:latin typeface="Times New Roman" panose="02020603050405020304" pitchFamily="18" charset="0"/>
                <a:cs typeface="Times New Roman" panose="02020603050405020304" pitchFamily="18" charset="0"/>
              </a:rPr>
              <a:t>The stories are more important for young firms and numbers for older firms.</a:t>
            </a:r>
          </a:p>
        </p:txBody>
      </p:sp>
    </p:spTree>
    <p:extLst>
      <p:ext uri="{BB962C8B-B14F-4D97-AF65-F5344CB8AC3E}">
        <p14:creationId xmlns:p14="http://schemas.microsoft.com/office/powerpoint/2010/main" val="41705507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296</TotalTime>
  <Words>6699</Words>
  <Application>Microsoft Office PowerPoint</Application>
  <PresentationFormat>Widescreen</PresentationFormat>
  <Paragraphs>2124</Paragraphs>
  <Slides>73</Slides>
  <Notes>3</Notes>
  <HiddenSlides>1</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2</vt:i4>
      </vt:variant>
      <vt:variant>
        <vt:lpstr>Slide Titles</vt:lpstr>
      </vt:variant>
      <vt:variant>
        <vt:i4>73</vt:i4>
      </vt:variant>
    </vt:vector>
  </HeadingPairs>
  <TitlesOfParts>
    <vt:vector size="81" baseType="lpstr">
      <vt:lpstr>Arial</vt:lpstr>
      <vt:lpstr>Calibri</vt:lpstr>
      <vt:lpstr>Calibri Light</vt:lpstr>
      <vt:lpstr>Cambria Math</vt:lpstr>
      <vt:lpstr>Times New Roman</vt:lpstr>
      <vt:lpstr>Office Theme</vt:lpstr>
      <vt:lpstr>Document</vt:lpstr>
      <vt:lpstr>Microsoft Word 97 - 2003 Document</vt:lpstr>
      <vt:lpstr>Business Analysis &amp; Valuation By Yogesh Chauhan</vt:lpstr>
      <vt:lpstr>Valuation</vt:lpstr>
      <vt:lpstr>Misconceptions about valuation</vt:lpstr>
      <vt:lpstr>Valuing an asset is not same as pricing the asset</vt:lpstr>
      <vt:lpstr>Two approaches to valuation </vt:lpstr>
      <vt:lpstr>Discounted cash flow valuation</vt:lpstr>
      <vt:lpstr>DCF Choices: Equity Valuation versus Firm Valuation</vt:lpstr>
      <vt:lpstr>Equity Valuation</vt:lpstr>
      <vt:lpstr>Firm Valuation</vt:lpstr>
      <vt:lpstr>Principles of valuation </vt:lpstr>
      <vt:lpstr>If you value something, you must believe it.</vt:lpstr>
      <vt:lpstr>Process of valuation: Narrative versus Numbers</vt:lpstr>
      <vt:lpstr>The story of a firm valuation</vt:lpstr>
      <vt:lpstr>Estimation of cash flow (basic)</vt:lpstr>
      <vt:lpstr>PowerPoint Presentation</vt:lpstr>
      <vt:lpstr>Cost of capital </vt:lpstr>
      <vt:lpstr>Firm valuation</vt:lpstr>
      <vt:lpstr>You are willing buy the following firms. In order to discount the target’s cashflows, which discount rate would you use?</vt:lpstr>
      <vt:lpstr>Same ingredients, different approaches</vt:lpstr>
      <vt:lpstr>PowerPoint Presentation</vt:lpstr>
      <vt:lpstr>Steps in cashflow estimation</vt:lpstr>
      <vt:lpstr>Estimating free cash to firm </vt:lpstr>
      <vt:lpstr>From reported to actual earnings</vt:lpstr>
      <vt:lpstr>Updating earnings </vt:lpstr>
      <vt:lpstr>Updating earnings (TTM)</vt:lpstr>
      <vt:lpstr>Capital expenditure, operating expenses, and financial expense </vt:lpstr>
      <vt:lpstr>Net capital expenditures </vt:lpstr>
      <vt:lpstr>Problems….</vt:lpstr>
      <vt:lpstr>Lumpy capital expenditures and the need for smoothing</vt:lpstr>
      <vt:lpstr>Issues with acquisitions in valuation</vt:lpstr>
      <vt:lpstr>Sun pharma (revenue growth)</vt:lpstr>
      <vt:lpstr>Sun pharma (net capex)</vt:lpstr>
      <vt:lpstr>Sun pharma (acquisitions)</vt:lpstr>
      <vt:lpstr>Sun pharma (Adjusted net capex)</vt:lpstr>
      <vt:lpstr>Working capital investments </vt:lpstr>
      <vt:lpstr>Working capital: General proposition </vt:lpstr>
      <vt:lpstr>Classification of non-cash working capital (TCS)</vt:lpstr>
      <vt:lpstr>Noncash working capital: TCS</vt:lpstr>
      <vt:lpstr>Global trend of NWC (computer services)</vt:lpstr>
      <vt:lpstr>Noncash working capital: Flipkart</vt:lpstr>
      <vt:lpstr>Noncash working capital: Avenue Supermarts Ltd</vt:lpstr>
      <vt:lpstr>Global trend</vt:lpstr>
      <vt:lpstr>The value of growth </vt:lpstr>
      <vt:lpstr>Ways of estimating Growth in Earnings</vt:lpstr>
      <vt:lpstr>Historical growth rates</vt:lpstr>
      <vt:lpstr>TCS: Arithmetic versus Geometric growth rate</vt:lpstr>
      <vt:lpstr>Negative earnings</vt:lpstr>
      <vt:lpstr>The effects of size on growth: Flipkart</vt:lpstr>
      <vt:lpstr>Problem with historical growth rate: Flipkart</vt:lpstr>
      <vt:lpstr>Analyst estimates</vt:lpstr>
      <vt:lpstr>Estimating Fundamental Growth from new investments: Three variations</vt:lpstr>
      <vt:lpstr>The value of growth</vt:lpstr>
      <vt:lpstr>Estimating growth when operating Income is negative or margins are changing: Young and growth firms</vt:lpstr>
      <vt:lpstr>Flipkart: Growth rate</vt:lpstr>
      <vt:lpstr>Flipkart: FCFF</vt:lpstr>
      <vt:lpstr>Terminal value</vt:lpstr>
      <vt:lpstr>Don’t wait too long for terminal growth </vt:lpstr>
      <vt:lpstr>High growth period</vt:lpstr>
      <vt:lpstr>Valuation of TCS</vt:lpstr>
      <vt:lpstr>TCS (NOPAT and Net investment)</vt:lpstr>
      <vt:lpstr>TCS (ROIC and Net Investment rate)</vt:lpstr>
      <vt:lpstr>TCS (ROIC and Net Investment rate)</vt:lpstr>
      <vt:lpstr>TCS (FCFF for high growth period)</vt:lpstr>
      <vt:lpstr>TCS (Terminal Value)</vt:lpstr>
      <vt:lpstr>Present value of high-growth period cashflows</vt:lpstr>
      <vt:lpstr>Other loosed value</vt:lpstr>
      <vt:lpstr>Minority/Non-Controlling Interest (Comparable firms’ Pb ratio) </vt:lpstr>
      <vt:lpstr>TCS (Firm value)</vt:lpstr>
      <vt:lpstr>Firm value to per share</vt:lpstr>
      <vt:lpstr>Sensitivity analysis </vt:lpstr>
      <vt:lpstr>Closing DCF: Value=Story</vt:lpstr>
      <vt:lpstr>Story changes?</vt:lpstr>
      <vt:lpstr>Life Cycle, stores, and numbers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Discounted Cashflow Valuation: Basis for Approach</dc:title>
  <dc:creator>Prof. Yogesh Chauhan</dc:creator>
  <cp:lastModifiedBy>Prof. Yogesh Chauhan</cp:lastModifiedBy>
  <cp:revision>174</cp:revision>
  <dcterms:created xsi:type="dcterms:W3CDTF">2019-12-01T05:15:11Z</dcterms:created>
  <dcterms:modified xsi:type="dcterms:W3CDTF">2020-05-17T06:14:19Z</dcterms:modified>
</cp:coreProperties>
</file>