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6" r:id="rId4"/>
    <p:sldId id="272" r:id="rId5"/>
    <p:sldId id="259" r:id="rId6"/>
    <p:sldId id="271" r:id="rId7"/>
    <p:sldId id="261" r:id="rId8"/>
    <p:sldId id="273" r:id="rId9"/>
    <p:sldId id="277" r:id="rId10"/>
    <p:sldId id="278" r:id="rId11"/>
    <p:sldId id="279" r:id="rId12"/>
    <p:sldId id="264" r:id="rId13"/>
    <p:sldId id="257" r:id="rId14"/>
    <p:sldId id="260" r:id="rId15"/>
    <p:sldId id="269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79FBD-7A4E-24E5-A6C5-46F9E305E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71CAA1-40BD-0348-1E74-A34FEEB2A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D79A9-BCC0-C710-3515-6C4381E4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B1602-1104-6079-4DC0-6A7A3A95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F9585-1B09-ADEC-9C8B-6DA51F02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899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25408-49AC-B1C7-4F92-1E50ED716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33C6C-0AD6-A2DA-B589-2146F3A2A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1C858-E880-EAC1-CD5E-161BE70F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49236-EAAA-B262-6086-87359D6D2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A57D3-90E4-4723-FA3C-FDA3245E9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099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CE76-0367-34C6-6A31-9067A20F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8FEEB-5485-50BE-787B-7736C777F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7DAF0-3D2A-0407-114F-B4D1D1417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A44E0-A759-D439-8805-B5A664F57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367B1-D500-E844-AD90-816971944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916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2594A-18D2-4C8C-CF62-CFC60A97F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1B27D-4F8D-50A2-87FB-F6B1A62C1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04212-6ABE-6C87-A561-EF15CA436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724CA-50F9-C9ED-9900-FF4A25A7B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D0F8E-32A9-51E3-DBB4-D3D4FFB3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A5BB0-3791-77A6-FE85-41D45CA6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4247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7E2DF-760F-EDBB-80B2-14BC2081A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17AE6-6E8C-1824-2AA3-ACCE98F7C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04F53-34C6-D9BE-0586-118E73CE3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4D635-C66A-2FD1-8642-C0629B4B12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6E923-4D1B-541D-F496-C01ED53FD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70BED6-CC61-3E07-8F74-EFDC2385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8F2BE-B314-2930-BB18-57AD70AE6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76442F-1B17-5AA3-EB4D-49BB52B15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628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B688-5E96-9FAF-5E3F-0BAF543C1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301A2E-5EDC-DCB2-2950-FD26A964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5872E6-7B4D-F5F6-A0F1-833B6E198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6A18D-3D14-7680-D803-6CAF82CB9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81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60A8F-6B4C-5858-E9EC-EC238DECD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098D8-F464-4FBB-2C04-EDE4E24B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5CE21-FB68-CD52-C712-5EBECF8AA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695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482A2-8B9B-DD86-ED72-325F62528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6AAD-17F3-9EF2-7FB8-AED1CED3A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CC1E2-1491-C0EB-13B1-614D621A9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F821A-2D51-7568-3838-3002CF6DA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239AEB-681E-D6B7-9ED5-4B931B37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E712B-6F9F-9B09-6CB8-3D812CB5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314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FF9A-1CA1-A4A9-5FD3-FD6E46333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F64F72-7F43-4457-4C53-8ACC6AACB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78097-50C5-4EAB-A65B-8151FA0C1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8B771-198E-D218-B481-A23B87B9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DEC318-5F9E-CFD6-9712-F631CFC9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0F2F4-4636-C142-FD36-5E92F0E7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742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17A4-88AE-FEA9-8BF7-BCC2757CA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FC876-B716-B687-59F1-1F4EA067D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14CDE-D18C-940A-C856-033B00FE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EC619-F8AA-88AC-8A89-78C881FE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9D55D-E383-B68C-0985-5AB3CB30D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9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3EDA6-FA7C-D524-BD82-C541392694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9F09D9-1C8F-7B90-85B7-9E2B355E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10EB4-5020-42BF-E915-E10E9B608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87DBC-F890-C6F8-323F-5444D459A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7A1A3-7B66-D5B8-76FA-E0A7B3B0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15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6958AF-5589-85A2-F890-8EA0B1E53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8D6A9-46A2-B725-6A1D-205F55FB9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ADDA7-9D73-9388-0DB9-F2C5E35DA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F77B-D8A2-43EB-A017-B52BAE54287C}" type="datetimeFigureOut">
              <a:rPr lang="en-IN" smtClean="0"/>
              <a:t>01-04-2023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9ED28-F455-C174-806D-2ABC8827D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F1CF4-01DA-0109-CFD5-1491D452A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5732F-A480-4308-A3C5-4251A88CC2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443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google.com/url?sa=i&amp;url=https%3A%2F%2Fhbr.org%2F2008%2F04%2Fthe-right-way-to-manage-unprofitable-customers&amp;psig=AOvVaw0S5UIsXK61EBrK865oH1G8&amp;ust=1680465673755000&amp;source=images&amp;cd=vfe&amp;ved=0CBEQjhxqFwoTCNiOw668if4CFQAAAAAdAAAAABA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tap.com/blog/customer-lifetime-valu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5CB4-1C50-94AC-B25A-342C3C16AC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Customer Life Time Value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49F482-DF40-2B3D-9EA1-7792801CEF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9143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8D9B6B-5948-5848-E19C-B6BDCD6C7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5054" y="924025"/>
            <a:ext cx="8287350" cy="525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83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43CD8-0E42-EF55-C332-E8E7077BF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1AA52D-BDCF-7D13-9ABA-61F0CB890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047" y="1825625"/>
            <a:ext cx="77439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92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2AC974-5184-B052-BBF3-6D264B7E1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0278" y="452386"/>
            <a:ext cx="9991023" cy="616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0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D4E8-D4C8-71EC-3BD3-03B654171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CLTV</a:t>
            </a:r>
            <a:endParaRPr lang="en-IN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54037-BDCF-17B2-6BAA-20F1AA34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latin typeface="proxima-nova"/>
              </a:rPr>
              <a:t>The average sale for a shoe retailer, </a:t>
            </a:r>
            <a:r>
              <a:rPr lang="en-US" b="0" i="0" dirty="0" err="1">
                <a:solidFill>
                  <a:srgbClr val="424242"/>
                </a:solidFill>
                <a:effectLst/>
                <a:latin typeface="proxima-nova"/>
              </a:rPr>
              <a:t>Zinga</a:t>
            </a:r>
            <a:r>
              <a:rPr lang="en-US" b="0" i="0" dirty="0">
                <a:solidFill>
                  <a:srgbClr val="424242"/>
                </a:solidFill>
                <a:effectLst/>
                <a:latin typeface="proxima-nova"/>
              </a:rPr>
              <a:t> is $60, and the average customer shops with them two times per year for three years.</a:t>
            </a:r>
          </a:p>
          <a:p>
            <a:r>
              <a:rPr lang="en-US" b="0" i="0" dirty="0">
                <a:solidFill>
                  <a:srgbClr val="424242"/>
                </a:solidFill>
                <a:effectLst/>
                <a:latin typeface="proxima-nova"/>
              </a:rPr>
              <a:t>After calculating </a:t>
            </a:r>
            <a:r>
              <a:rPr lang="en-US" dirty="0">
                <a:solidFill>
                  <a:srgbClr val="424242"/>
                </a:solidFill>
                <a:latin typeface="proxima-nova"/>
              </a:rPr>
              <a:t>all the expenses </a:t>
            </a:r>
            <a:r>
              <a:rPr lang="en-US" dirty="0" err="1">
                <a:solidFill>
                  <a:srgbClr val="424242"/>
                </a:solidFill>
                <a:latin typeface="proxima-nova"/>
              </a:rPr>
              <a:t>Zinga’</a:t>
            </a:r>
            <a:r>
              <a:rPr lang="en-US" b="0" i="0" dirty="0" err="1">
                <a:solidFill>
                  <a:srgbClr val="424242"/>
                </a:solidFill>
                <a:effectLst/>
                <a:latin typeface="proxima-nova"/>
              </a:rPr>
              <a:t>s</a:t>
            </a:r>
            <a:r>
              <a:rPr lang="en-US" b="0" i="0" dirty="0">
                <a:solidFill>
                  <a:srgbClr val="424242"/>
                </a:solidFill>
                <a:effectLst/>
                <a:latin typeface="proxima-nova"/>
              </a:rPr>
              <a:t> profit margin is 15%.</a:t>
            </a:r>
            <a:endParaRPr lang="en-US" dirty="0">
              <a:solidFill>
                <a:srgbClr val="424242"/>
              </a:solidFill>
              <a:latin typeface="proxima-nova"/>
            </a:endParaRPr>
          </a:p>
          <a:p>
            <a:endParaRPr lang="en-US" b="0" i="0" dirty="0">
              <a:solidFill>
                <a:srgbClr val="424242"/>
              </a:solidFill>
              <a:effectLst/>
              <a:latin typeface="proxima-nova"/>
            </a:endParaRPr>
          </a:p>
          <a:p>
            <a:pPr lvl="1"/>
            <a:r>
              <a:rPr lang="en-US" dirty="0">
                <a:solidFill>
                  <a:srgbClr val="424242"/>
                </a:solidFill>
                <a:latin typeface="proxima-nova"/>
              </a:rPr>
              <a:t>Calculate the CLTV?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6041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E6E4E-F6C6-6BF6-E52A-73B1E239E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2904"/>
          </a:xfrm>
        </p:spPr>
        <p:txBody>
          <a:bodyPr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How to increase CLTV</a:t>
            </a:r>
            <a:endParaRPr lang="en-IN" b="1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BFCD9-32FD-4BE3-2104-E29E41BE2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7162"/>
            <a:ext cx="10515600" cy="4848677"/>
          </a:xfrm>
        </p:spPr>
        <p:txBody>
          <a:bodyPr>
            <a:normAutofit/>
          </a:bodyPr>
          <a:lstStyle/>
          <a:p>
            <a:r>
              <a:rPr lang="en-IN" b="1" i="0" dirty="0">
                <a:solidFill>
                  <a:srgbClr val="424242"/>
                </a:solidFill>
                <a:effectLst/>
                <a:latin typeface="proxima-nova"/>
              </a:rPr>
              <a:t>Optimize Onboarding</a:t>
            </a:r>
          </a:p>
          <a:p>
            <a:pPr lvl="1"/>
            <a:r>
              <a:rPr lang="en-IN" b="1" dirty="0">
                <a:solidFill>
                  <a:srgbClr val="FF0000"/>
                </a:solidFill>
                <a:latin typeface="proxima-nova"/>
              </a:rPr>
              <a:t>First Impression is the last impression</a:t>
            </a:r>
          </a:p>
          <a:p>
            <a:r>
              <a:rPr lang="en-IN" b="1" dirty="0">
                <a:solidFill>
                  <a:srgbClr val="424242"/>
                </a:solidFill>
                <a:latin typeface="proxima-nova"/>
              </a:rPr>
              <a:t>Effective Communication</a:t>
            </a:r>
          </a:p>
          <a:p>
            <a:pPr lvl="1"/>
            <a:r>
              <a:rPr lang="en-IN" b="1" dirty="0">
                <a:solidFill>
                  <a:srgbClr val="FF0000"/>
                </a:solidFill>
                <a:latin typeface="proxima-nova"/>
              </a:rPr>
              <a:t>Content</a:t>
            </a:r>
          </a:p>
          <a:p>
            <a:pPr lvl="1"/>
            <a:r>
              <a:rPr lang="en-IN" b="1" dirty="0">
                <a:solidFill>
                  <a:srgbClr val="FF0000"/>
                </a:solidFill>
                <a:latin typeface="proxima-nova"/>
              </a:rPr>
              <a:t>Relevant</a:t>
            </a:r>
          </a:p>
          <a:p>
            <a:pPr lvl="1"/>
            <a:r>
              <a:rPr lang="en-IN" b="1" dirty="0">
                <a:solidFill>
                  <a:srgbClr val="FF0000"/>
                </a:solidFill>
                <a:latin typeface="proxima-nova"/>
              </a:rPr>
              <a:t>Transparent</a:t>
            </a:r>
          </a:p>
          <a:p>
            <a:r>
              <a:rPr lang="en-IN" b="1" dirty="0">
                <a:solidFill>
                  <a:srgbClr val="424242"/>
                </a:solidFill>
                <a:latin typeface="proxima-nova"/>
              </a:rPr>
              <a:t>Loyalty Program</a:t>
            </a:r>
          </a:p>
          <a:p>
            <a:pPr lvl="1"/>
            <a:r>
              <a:rPr lang="en-IN" b="1" dirty="0">
                <a:solidFill>
                  <a:srgbClr val="FF0000"/>
                </a:solidFill>
                <a:latin typeface="proxima-nova"/>
              </a:rPr>
              <a:t>Give first and expect second</a:t>
            </a:r>
          </a:p>
          <a:p>
            <a:r>
              <a:rPr lang="en-IN" b="1" dirty="0">
                <a:solidFill>
                  <a:srgbClr val="424242"/>
                </a:solidFill>
                <a:latin typeface="proxima-nova"/>
              </a:rPr>
              <a:t>Retargeting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Re-engage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Remind</a:t>
            </a:r>
          </a:p>
        </p:txBody>
      </p:sp>
    </p:spTree>
    <p:extLst>
      <p:ext uri="{BB962C8B-B14F-4D97-AF65-F5344CB8AC3E}">
        <p14:creationId xmlns:p14="http://schemas.microsoft.com/office/powerpoint/2010/main" val="336724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A7CDD-F019-8A59-833D-05035491F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780"/>
          </a:xfrm>
        </p:spPr>
        <p:txBody>
          <a:bodyPr/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How to increase CLTV</a:t>
            </a:r>
            <a:endParaRPr lang="en-IN" b="1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2D9B7-C0CA-1F87-08EF-FC7E16B24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Impress first !</a:t>
            </a:r>
          </a:p>
          <a:p>
            <a:pPr lvl="1"/>
            <a:r>
              <a:rPr lang="en-US" dirty="0"/>
              <a:t>That you are dedicated for your offerings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Engage</a:t>
            </a:r>
          </a:p>
          <a:p>
            <a:pPr lvl="1"/>
            <a:r>
              <a:rPr lang="en-US" dirty="0"/>
              <a:t>How to do this??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Retain</a:t>
            </a:r>
          </a:p>
          <a:p>
            <a:pPr lvl="1"/>
            <a:r>
              <a:rPr lang="en-US" dirty="0"/>
              <a:t>How it is helpful?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673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76B39-E3BE-2C66-E3B6-A8C086CA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solidFill>
                  <a:srgbClr val="202124"/>
                </a:solidFill>
                <a:effectLst/>
                <a:latin typeface="Google Sans"/>
                <a:hlinkClick r:id="rId2"/>
              </a:rPr>
              <a:t>The Right Way to Manage Unprofitable Customers</a:t>
            </a:r>
            <a:br>
              <a:rPr lang="en-US" b="0" i="0" u="none" strike="noStrike" dirty="0">
                <a:solidFill>
                  <a:srgbClr val="202124"/>
                </a:solidFill>
                <a:effectLst/>
                <a:latin typeface="Google Sans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E2CC14-6BF6-CD63-CE43-70701B654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8841" y="1501541"/>
            <a:ext cx="6833937" cy="446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4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rketing metrics for an evolving world, Marketing &amp; Advertising News, ET  BrandEquity">
            <a:extLst>
              <a:ext uri="{FF2B5EF4-FFF2-40B4-BE49-F238E27FC236}">
                <a16:creationId xmlns:a16="http://schemas.microsoft.com/office/drawing/2014/main" id="{F1E152A3-3FF3-C918-99CE-3B416946FA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84" y="981777"/>
            <a:ext cx="9567512" cy="519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326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03ECC2-F86A-CF27-CFDE-2E9406301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5309" y="712269"/>
            <a:ext cx="8219975" cy="546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34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1B51AF-A0CD-2370-3AA4-7043250FB3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6552" y="924025"/>
            <a:ext cx="8470231" cy="4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1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9C33D1-254B-EE4C-3660-18172A71CF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3832" y="1819175"/>
            <a:ext cx="6545179" cy="345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062A5-DE1F-CBD4-91E4-5324C3FA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69EB5-6754-E9FB-CE64-80EA67241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Ms. Lima</a:t>
            </a:r>
          </a:p>
          <a:p>
            <a:r>
              <a:rPr lang="en-US" dirty="0"/>
              <a:t>If you spend $ X on advertisement (fixed marketing cost) and total Y customer (all new customers) buy your product leading to a total of $Z revenue.</a:t>
            </a:r>
          </a:p>
          <a:p>
            <a:endParaRPr lang="en-US" dirty="0"/>
          </a:p>
          <a:p>
            <a:pPr lvl="1"/>
            <a:r>
              <a:rPr lang="en-US" dirty="0"/>
              <a:t>What is your customer acquisition cost?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will you calculate it?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7315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99996-4C9B-C69E-6074-AA533BF8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on Marketing (ROM)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81ED9-E5F6-9D61-F864-9214203B8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you are Mr. Remo (Senior Marketing Analyst). Who has chosen - marketing (reaching out) to prospective customers through email medium?</a:t>
            </a:r>
          </a:p>
          <a:p>
            <a:r>
              <a:rPr lang="en-US" dirty="0"/>
              <a:t>What steps and data will you require to calculate the ROM through email method only?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1367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2C96B-C40A-5195-02E0-0F0E4931B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6BADF-3FC3-BF23-A0B1-D7C79847D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[Revenue – Marketing Cost]/[Marketing Cost]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7394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E235A-9842-6513-4B84-A1399D6E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39ADD-0393-E74B-9F6C-FCA3803B8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>
                <a:hlinkClick r:id="rId2"/>
              </a:rPr>
              <a:t>https://clevertap.com/blog/customer-lifetime-value/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5457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232</Words>
  <Application>Microsoft Office PowerPoint</Application>
  <PresentationFormat>Widescreen</PresentationFormat>
  <Paragraphs>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Google Sans</vt:lpstr>
      <vt:lpstr>proxima-nova</vt:lpstr>
      <vt:lpstr>Office Theme</vt:lpstr>
      <vt:lpstr>Customer Life Time Value</vt:lpstr>
      <vt:lpstr>PowerPoint Presentation</vt:lpstr>
      <vt:lpstr>PowerPoint Presentation</vt:lpstr>
      <vt:lpstr>PowerPoint Presentation</vt:lpstr>
      <vt:lpstr>CLTV</vt:lpstr>
      <vt:lpstr>How to increase CLTV</vt:lpstr>
      <vt:lpstr>How to increase CLTV</vt:lpstr>
      <vt:lpstr>The Right Way to Manage Unprofitable Customers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Return on Marketing (ROM)</vt:lpstr>
      <vt:lpstr>ROM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Life Time Value</dc:title>
  <dc:creator>Rama Yadav</dc:creator>
  <cp:lastModifiedBy>Rama Yadav</cp:lastModifiedBy>
  <cp:revision>7</cp:revision>
  <dcterms:created xsi:type="dcterms:W3CDTF">2022-11-12T21:05:56Z</dcterms:created>
  <dcterms:modified xsi:type="dcterms:W3CDTF">2023-04-01T20:37:50Z</dcterms:modified>
</cp:coreProperties>
</file>