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32"/>
  </p:notesMasterIdLst>
  <p:sldIdLst>
    <p:sldId id="256" r:id="rId2"/>
    <p:sldId id="312" r:id="rId3"/>
    <p:sldId id="346" r:id="rId4"/>
    <p:sldId id="313" r:id="rId5"/>
    <p:sldId id="314" r:id="rId6"/>
    <p:sldId id="315" r:id="rId7"/>
    <p:sldId id="316" r:id="rId8"/>
    <p:sldId id="317" r:id="rId9"/>
    <p:sldId id="318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3" autoAdjust="0"/>
    <p:restoredTop sz="94629"/>
  </p:normalViewPr>
  <p:slideViewPr>
    <p:cSldViewPr snapToGrid="0">
      <p:cViewPr varScale="1">
        <p:scale>
          <a:sx n="59" d="100"/>
          <a:sy n="59" d="100"/>
        </p:scale>
        <p:origin x="15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B7B4D-2121-4010-9C25-EFEF95BC3E66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1C58-010F-4840-A570-FE4258C4AC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30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2464"/>
            <a:ext cx="5486400" cy="4114487"/>
          </a:xfrm>
          <a:noFill/>
          <a:ln w="9525"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7142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92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22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49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051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531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34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495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609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2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FD21-FCF4-41B7-8CF9-2390161E1778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FC21-F9B9-4D3D-AD6E-3B580E8357D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3624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62050" y="6243639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43639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4B1F9-802C-4C42-886F-92FA7B8791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4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1DFD-AF02-5446-B3EC-1FD8B6293275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77ED-326D-DE45-9F3A-397086C13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9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9">
            <a:extLst>
              <a:ext uri="{FF2B5EF4-FFF2-40B4-BE49-F238E27FC236}">
                <a16:creationId xmlns:a16="http://schemas.microsoft.com/office/drawing/2014/main" id="{448A6F93-54E3-457B-848B-965C35165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" y="0"/>
            <a:ext cx="9144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387CE-A87A-45B7-8A56-5561ACD2C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730" y="1679929"/>
            <a:ext cx="8583223" cy="1087242"/>
          </a:xfrm>
        </p:spPr>
        <p:txBody>
          <a:bodyPr>
            <a:normAutofit/>
          </a:bodyPr>
          <a:lstStyle/>
          <a:p>
            <a:r>
              <a:rPr lang="en-US" sz="5400" dirty="0"/>
              <a:t>Cost of Capital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51F59CD9-29E6-4943-8931-5BC720133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077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Quick Recap</a:t>
            </a:r>
            <a:endParaRPr lang="en-US" sz="5300" b="1" dirty="0">
              <a:solidFill>
                <a:srgbClr val="1200A8"/>
              </a:solidFill>
            </a:endParaRPr>
          </a:p>
        </p:txBody>
      </p:sp>
      <p:sp>
        <p:nvSpPr>
          <p:cNvPr id="4100" name="Rectangle 10"/>
          <p:cNvSpPr>
            <a:spLocks noGrp="1" noChangeArrowheads="1"/>
          </p:cNvSpPr>
          <p:nvPr>
            <p:ph idx="1"/>
          </p:nvPr>
        </p:nvSpPr>
        <p:spPr>
          <a:xfrm>
            <a:off x="457200" y="1281112"/>
            <a:ext cx="8229600" cy="507523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/>
              <a:t>Risk Return</a:t>
            </a:r>
          </a:p>
          <a:p>
            <a:pPr eaLnBrk="1" hangingPunct="1"/>
            <a:r>
              <a:rPr lang="en-US" dirty="0"/>
              <a:t>Diversification benefits </a:t>
            </a:r>
          </a:p>
          <a:p>
            <a:pPr lvl="1"/>
            <a:r>
              <a:rPr lang="en-US" dirty="0"/>
              <a:t>systematic &amp; diversifiable risk</a:t>
            </a:r>
          </a:p>
          <a:p>
            <a:pPr marL="457200" lvl="1" indent="0">
              <a:buNone/>
            </a:pPr>
            <a:endParaRPr lang="en-US" dirty="0"/>
          </a:p>
          <a:p>
            <a:pPr eaLnBrk="1" hangingPunct="1"/>
            <a:r>
              <a:rPr lang="en-US" dirty="0"/>
              <a:t>Markowitz’s work on Portfolio theory</a:t>
            </a:r>
          </a:p>
          <a:p>
            <a:pPr lvl="1"/>
            <a:r>
              <a:rPr lang="en-US" dirty="0"/>
              <a:t>Efficient Frontier</a:t>
            </a:r>
          </a:p>
          <a:p>
            <a:pPr lvl="1"/>
            <a:r>
              <a:rPr lang="en-US" dirty="0"/>
              <a:t>Capital Market Line</a:t>
            </a:r>
          </a:p>
          <a:p>
            <a:pPr marL="457200" lvl="1" indent="0">
              <a:buNone/>
            </a:pPr>
            <a:endParaRPr lang="en-US" dirty="0"/>
          </a:p>
          <a:p>
            <a:pPr eaLnBrk="1" hangingPunct="1"/>
            <a:r>
              <a:rPr lang="en-US" dirty="0"/>
              <a:t>CAPM</a:t>
            </a:r>
          </a:p>
          <a:p>
            <a:pPr lvl="1"/>
            <a:r>
              <a:rPr lang="en-US" dirty="0"/>
              <a:t>Security Market Line</a:t>
            </a:r>
          </a:p>
          <a:p>
            <a:pPr lvl="1"/>
            <a:r>
              <a:rPr lang="en-US" dirty="0"/>
              <a:t>Concept of Beta for stock relative risk to market</a:t>
            </a:r>
          </a:p>
          <a:p>
            <a:pPr lvl="1"/>
            <a:r>
              <a:rPr lang="en-US" dirty="0"/>
              <a:t>Calculating cost of common stock using CAPM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9ED1A-466C-4716-9310-08C896F08CFA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266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Estimating </a:t>
            </a:r>
            <a:br>
              <a:rPr lang="en-US" dirty="0">
                <a:solidFill>
                  <a:srgbClr val="1200A8"/>
                </a:solidFill>
              </a:rPr>
            </a:br>
            <a:r>
              <a:rPr lang="en-US" sz="5300" b="1" dirty="0">
                <a:solidFill>
                  <a:srgbClr val="1200A8"/>
                </a:solidFill>
              </a:rPr>
              <a:t>Cost of Capital</a:t>
            </a:r>
          </a:p>
        </p:txBody>
      </p:sp>
      <p:sp>
        <p:nvSpPr>
          <p:cNvPr id="4100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Cost of capital components</a:t>
            </a:r>
          </a:p>
          <a:p>
            <a:pPr lvl="1" eaLnBrk="1" hangingPunct="1"/>
            <a:r>
              <a:rPr lang="en-US" dirty="0"/>
              <a:t>Debt</a:t>
            </a:r>
          </a:p>
          <a:p>
            <a:pPr lvl="1" eaLnBrk="1" hangingPunct="1"/>
            <a:r>
              <a:rPr lang="en-US" dirty="0"/>
              <a:t>Preferred stock (or any hybrid instrument)</a:t>
            </a:r>
          </a:p>
          <a:p>
            <a:pPr lvl="1" eaLnBrk="1" hangingPunct="1"/>
            <a:r>
              <a:rPr lang="en-US" dirty="0"/>
              <a:t>Common equity</a:t>
            </a:r>
          </a:p>
          <a:p>
            <a:pPr eaLnBrk="1" hangingPunct="1"/>
            <a:r>
              <a:rPr lang="en-US" dirty="0"/>
              <a:t>WACC</a:t>
            </a:r>
          </a:p>
          <a:p>
            <a:pPr eaLnBrk="1" hangingPunct="1"/>
            <a:r>
              <a:rPr lang="en-US" dirty="0"/>
              <a:t>Factors that affect WACC</a:t>
            </a:r>
          </a:p>
          <a:p>
            <a:pPr eaLnBrk="1" hangingPunct="1"/>
            <a:r>
              <a:rPr lang="en-US" dirty="0"/>
              <a:t>Adjusting cost of capital for risk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9ED1A-466C-4716-9310-08C896F08CFA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759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1923" name="AutoShape 3"/>
          <p:cNvSpPr>
            <a:spLocks noChangeArrowheads="1"/>
          </p:cNvSpPr>
          <p:nvPr/>
        </p:nvSpPr>
        <p:spPr bwMode="auto">
          <a:xfrm>
            <a:off x="990600" y="2880360"/>
            <a:ext cx="6934200" cy="914400"/>
          </a:xfrm>
          <a:prstGeom prst="roundRect">
            <a:avLst>
              <a:gd name="adj" fmla="val 16667"/>
            </a:avLst>
          </a:prstGeom>
          <a:solidFill>
            <a:srgbClr val="A3D5D9"/>
          </a:solidFill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/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990602" y="3105788"/>
            <a:ext cx="5436435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Value =                         +                         + </a:t>
            </a:r>
            <a:r>
              <a:rPr lang="en-US" b="1" dirty="0">
                <a:latin typeface="MS Reference Sans Serif" pitchFamily="34" charset="0"/>
              </a:rPr>
              <a:t>··· </a:t>
            </a:r>
            <a:r>
              <a:rPr lang="en-US" b="1" dirty="0">
                <a:latin typeface="Tahoma" pitchFamily="34" charset="0"/>
              </a:rPr>
              <a:t>+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438400" y="2956563"/>
            <a:ext cx="1066800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FCF</a:t>
            </a:r>
            <a:r>
              <a:rPr lang="en-US" b="1" baseline="-25000" dirty="0">
                <a:latin typeface="Tahoma" pitchFamily="34" charset="0"/>
              </a:rPr>
              <a:t>1</a:t>
            </a: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4343400" y="2956563"/>
            <a:ext cx="1066800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FCF</a:t>
            </a:r>
            <a:r>
              <a:rPr lang="en-US" b="1" baseline="-25000" dirty="0">
                <a:latin typeface="Tahoma" pitchFamily="34" charset="0"/>
              </a:rPr>
              <a:t>2</a:t>
            </a:r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629400" y="2956563"/>
            <a:ext cx="1066800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FCF</a:t>
            </a:r>
            <a:r>
              <a:rPr lang="en-US" b="1" baseline="-25000" dirty="0">
                <a:latin typeface="Tahoma" pitchFamily="34" charset="0"/>
              </a:rPr>
              <a:t>∞</a:t>
            </a:r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1981200" y="3278827"/>
            <a:ext cx="2057400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(1 + WACC)</a:t>
            </a:r>
            <a:r>
              <a:rPr lang="en-US" b="1" baseline="30000" dirty="0">
                <a:latin typeface="Tahoma" pitchFamily="34" charset="0"/>
              </a:rPr>
              <a:t>1</a:t>
            </a:r>
          </a:p>
        </p:txBody>
      </p:sp>
      <p:sp>
        <p:nvSpPr>
          <p:cNvPr id="81929" name="Text Box 9"/>
          <p:cNvSpPr txBox="1">
            <a:spLocks noChangeArrowheads="1"/>
          </p:cNvSpPr>
          <p:nvPr/>
        </p:nvSpPr>
        <p:spPr bwMode="auto">
          <a:xfrm>
            <a:off x="6172200" y="3278827"/>
            <a:ext cx="1752600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(1 + WACC)</a:t>
            </a:r>
            <a:r>
              <a:rPr lang="en-US" b="1" baseline="30000" dirty="0">
                <a:latin typeface="Tahoma" pitchFamily="34" charset="0"/>
              </a:rPr>
              <a:t>∞</a:t>
            </a:r>
          </a:p>
        </p:txBody>
      </p:sp>
      <p:sp>
        <p:nvSpPr>
          <p:cNvPr id="81930" name="Text Box 10"/>
          <p:cNvSpPr txBox="1">
            <a:spLocks noChangeArrowheads="1"/>
          </p:cNvSpPr>
          <p:nvPr/>
        </p:nvSpPr>
        <p:spPr bwMode="auto">
          <a:xfrm>
            <a:off x="3810000" y="3278827"/>
            <a:ext cx="1981200" cy="3667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ahoma" pitchFamily="34" charset="0"/>
              </a:rPr>
              <a:t>(1 + WACC)</a:t>
            </a:r>
            <a:r>
              <a:rPr lang="en-US" b="1" baseline="30000" dirty="0">
                <a:latin typeface="Tahoma" pitchFamily="34" charset="0"/>
              </a:rPr>
              <a:t>2</a:t>
            </a:r>
          </a:p>
        </p:txBody>
      </p:sp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2133600" y="3337564"/>
            <a:ext cx="13716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/>
          <a:lstStyle/>
          <a:p>
            <a:endParaRPr lang="en-US" dirty="0"/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>
            <a:off x="3962400" y="3337564"/>
            <a:ext cx="13716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/>
          <a:lstStyle/>
          <a:p>
            <a:endParaRPr lang="en-US" dirty="0"/>
          </a:p>
        </p:txBody>
      </p:sp>
      <p:sp>
        <p:nvSpPr>
          <p:cNvPr id="81933" name="Line 13"/>
          <p:cNvSpPr>
            <a:spLocks noChangeShapeType="1"/>
          </p:cNvSpPr>
          <p:nvPr/>
        </p:nvSpPr>
        <p:spPr bwMode="auto">
          <a:xfrm>
            <a:off x="6324600" y="3337564"/>
            <a:ext cx="13716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/>
          <a:lstStyle/>
          <a:p>
            <a:endParaRPr lang="en-US" dirty="0"/>
          </a:p>
        </p:txBody>
      </p:sp>
      <p:sp>
        <p:nvSpPr>
          <p:cNvPr id="81934" name="AutoShape 14"/>
          <p:cNvSpPr>
            <a:spLocks noChangeArrowheads="1"/>
          </p:cNvSpPr>
          <p:nvPr/>
        </p:nvSpPr>
        <p:spPr bwMode="auto">
          <a:xfrm>
            <a:off x="3597079" y="1964373"/>
            <a:ext cx="1722833" cy="64698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Tahoma" pitchFamily="34" charset="0"/>
              </a:rPr>
              <a:t>Free cash flow</a:t>
            </a:r>
          </a:p>
          <a:p>
            <a:pPr algn="ctr"/>
            <a:r>
              <a:rPr lang="en-US" sz="1600" b="1" dirty="0">
                <a:latin typeface="Tahoma" pitchFamily="34" charset="0"/>
              </a:rPr>
              <a:t>(FCF)</a:t>
            </a:r>
          </a:p>
        </p:txBody>
      </p:sp>
      <p:cxnSp>
        <p:nvCxnSpPr>
          <p:cNvPr id="81935" name="AutoShape 15"/>
          <p:cNvCxnSpPr>
            <a:cxnSpLocks noChangeShapeType="1"/>
            <a:stCxn id="81940" idx="0"/>
            <a:endCxn id="81941" idx="2"/>
          </p:cNvCxnSpPr>
          <p:nvPr/>
        </p:nvCxnSpPr>
        <p:spPr bwMode="auto">
          <a:xfrm flipV="1">
            <a:off x="4450964" y="5116353"/>
            <a:ext cx="7530" cy="22622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81936" name="AutoShape 16"/>
          <p:cNvSpPr>
            <a:spLocks noChangeArrowheads="1"/>
          </p:cNvSpPr>
          <p:nvPr/>
        </p:nvSpPr>
        <p:spPr bwMode="auto">
          <a:xfrm>
            <a:off x="574675" y="5280663"/>
            <a:ext cx="2379932" cy="37457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Market interest rates</a:t>
            </a:r>
          </a:p>
        </p:txBody>
      </p:sp>
      <p:sp>
        <p:nvSpPr>
          <p:cNvPr id="81937" name="AutoShape 17"/>
          <p:cNvSpPr>
            <a:spLocks noChangeArrowheads="1"/>
          </p:cNvSpPr>
          <p:nvPr/>
        </p:nvSpPr>
        <p:spPr bwMode="auto">
          <a:xfrm>
            <a:off x="5918201" y="5868039"/>
            <a:ext cx="2227084" cy="37457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Firm’s business risk</a:t>
            </a:r>
          </a:p>
        </p:txBody>
      </p:sp>
      <p:sp>
        <p:nvSpPr>
          <p:cNvPr id="81938" name="AutoShape 18"/>
          <p:cNvSpPr>
            <a:spLocks noChangeArrowheads="1"/>
          </p:cNvSpPr>
          <p:nvPr/>
        </p:nvSpPr>
        <p:spPr bwMode="auto">
          <a:xfrm>
            <a:off x="652465" y="5909313"/>
            <a:ext cx="2310741" cy="37457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Market risk aversion</a:t>
            </a:r>
          </a:p>
        </p:txBody>
      </p:sp>
      <p:sp>
        <p:nvSpPr>
          <p:cNvPr id="81939" name="AutoShape 19"/>
          <p:cNvSpPr>
            <a:spLocks noChangeArrowheads="1"/>
          </p:cNvSpPr>
          <p:nvPr/>
        </p:nvSpPr>
        <p:spPr bwMode="auto">
          <a:xfrm>
            <a:off x="5886451" y="5228276"/>
            <a:ext cx="2570916" cy="37457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Firm’s debt/equity mix</a:t>
            </a:r>
          </a:p>
        </p:txBody>
      </p:sp>
      <p:sp>
        <p:nvSpPr>
          <p:cNvPr id="81940" name="AutoShape 20"/>
          <p:cNvSpPr>
            <a:spLocks noChangeArrowheads="1"/>
          </p:cNvSpPr>
          <p:nvPr/>
        </p:nvSpPr>
        <p:spPr bwMode="auto">
          <a:xfrm>
            <a:off x="3422651" y="5342576"/>
            <a:ext cx="2056626" cy="95345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latin typeface="Tahoma" pitchFamily="34" charset="0"/>
              </a:rPr>
              <a:t>Cost of debt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tx2"/>
                </a:solidFill>
                <a:latin typeface="Tahoma" pitchFamily="34" charset="0"/>
              </a:rPr>
              <a:t>Cost of equity</a:t>
            </a:r>
          </a:p>
        </p:txBody>
      </p:sp>
      <p:sp>
        <p:nvSpPr>
          <p:cNvPr id="81941" name="AutoShape 21"/>
          <p:cNvSpPr>
            <a:spLocks noChangeArrowheads="1"/>
          </p:cNvSpPr>
          <p:nvPr/>
        </p:nvSpPr>
        <p:spPr bwMode="auto">
          <a:xfrm>
            <a:off x="3265572" y="4094797"/>
            <a:ext cx="2385844" cy="102155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ahoma" pitchFamily="34" charset="0"/>
              </a:rPr>
              <a:t>Weighted average</a:t>
            </a:r>
          </a:p>
          <a:p>
            <a:pPr algn="ctr"/>
            <a:r>
              <a:rPr lang="en-US" b="1" dirty="0">
                <a:solidFill>
                  <a:schemeClr val="tx2"/>
                </a:solidFill>
                <a:latin typeface="Tahoma" pitchFamily="34" charset="0"/>
              </a:rPr>
              <a:t>cost of capital</a:t>
            </a:r>
          </a:p>
          <a:p>
            <a:pPr algn="ctr"/>
            <a:r>
              <a:rPr lang="en-US" b="1" dirty="0">
                <a:solidFill>
                  <a:schemeClr val="tx2"/>
                </a:solidFill>
                <a:latin typeface="Tahoma" pitchFamily="34" charset="0"/>
              </a:rPr>
              <a:t>(WACC</a:t>
            </a:r>
            <a:r>
              <a:rPr lang="en-US" sz="1600" b="1" dirty="0">
                <a:latin typeface="Tahoma" pitchFamily="34" charset="0"/>
              </a:rPr>
              <a:t>)</a:t>
            </a:r>
          </a:p>
        </p:txBody>
      </p:sp>
      <p:cxnSp>
        <p:nvCxnSpPr>
          <p:cNvPr id="81942" name="AutoShape 22"/>
          <p:cNvCxnSpPr>
            <a:cxnSpLocks noChangeShapeType="1"/>
            <a:stCxn id="81939" idx="1"/>
            <a:endCxn id="81940" idx="3"/>
          </p:cNvCxnSpPr>
          <p:nvPr/>
        </p:nvCxnSpPr>
        <p:spPr bwMode="auto">
          <a:xfrm flipH="1">
            <a:off x="5479277" y="5415562"/>
            <a:ext cx="407174" cy="40374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1943" name="AutoShape 23"/>
          <p:cNvCxnSpPr>
            <a:cxnSpLocks noChangeShapeType="1"/>
            <a:stCxn id="81937" idx="1"/>
            <a:endCxn id="81940" idx="3"/>
          </p:cNvCxnSpPr>
          <p:nvPr/>
        </p:nvCxnSpPr>
        <p:spPr bwMode="auto">
          <a:xfrm flipH="1" flipV="1">
            <a:off x="5479277" y="5819303"/>
            <a:ext cx="438924" cy="2360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1944" name="AutoShape 24"/>
          <p:cNvCxnSpPr>
            <a:cxnSpLocks noChangeShapeType="1"/>
            <a:stCxn id="81936" idx="3"/>
            <a:endCxn id="81940" idx="1"/>
          </p:cNvCxnSpPr>
          <p:nvPr/>
        </p:nvCxnSpPr>
        <p:spPr bwMode="auto">
          <a:xfrm>
            <a:off x="2954607" y="5467949"/>
            <a:ext cx="468044" cy="351354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1945" name="AutoShape 25"/>
          <p:cNvCxnSpPr>
            <a:cxnSpLocks noChangeShapeType="1"/>
            <a:stCxn id="81938" idx="3"/>
            <a:endCxn id="81940" idx="1"/>
          </p:cNvCxnSpPr>
          <p:nvPr/>
        </p:nvCxnSpPr>
        <p:spPr bwMode="auto">
          <a:xfrm flipV="1">
            <a:off x="2963206" y="5819303"/>
            <a:ext cx="459445" cy="277296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1946" name="AutoShape 26"/>
          <p:cNvCxnSpPr>
            <a:cxnSpLocks noChangeShapeType="1"/>
            <a:stCxn id="81939" idx="0"/>
            <a:endCxn id="81941" idx="3"/>
          </p:cNvCxnSpPr>
          <p:nvPr/>
        </p:nvCxnSpPr>
        <p:spPr bwMode="auto">
          <a:xfrm rot="16200000" flipV="1">
            <a:off x="6100313" y="4156679"/>
            <a:ext cx="622701" cy="1520493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1947" name="AutoShape 27"/>
          <p:cNvSpPr>
            <a:spLocks noChangeArrowheads="1"/>
          </p:cNvSpPr>
          <p:nvPr/>
        </p:nvSpPr>
        <p:spPr bwMode="auto">
          <a:xfrm>
            <a:off x="1522413" y="1240473"/>
            <a:ext cx="1988198" cy="62201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 dirty="0">
                <a:latin typeface="Tahoma" pitchFamily="34" charset="0"/>
              </a:rPr>
              <a:t>Net operating</a:t>
            </a:r>
          </a:p>
          <a:p>
            <a:pPr>
              <a:lnSpc>
                <a:spcPct val="95000"/>
              </a:lnSpc>
            </a:pPr>
            <a:r>
              <a:rPr lang="en-US" sz="1600" b="1" dirty="0">
                <a:latin typeface="Tahoma" pitchFamily="34" charset="0"/>
              </a:rPr>
              <a:t>profit after taxes</a:t>
            </a:r>
          </a:p>
        </p:txBody>
      </p:sp>
      <p:sp>
        <p:nvSpPr>
          <p:cNvPr id="81948" name="AutoShape 28"/>
          <p:cNvSpPr>
            <a:spLocks noChangeArrowheads="1"/>
          </p:cNvSpPr>
          <p:nvPr/>
        </p:nvSpPr>
        <p:spPr bwMode="auto">
          <a:xfrm>
            <a:off x="5484815" y="1240473"/>
            <a:ext cx="2489535" cy="62201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 dirty="0">
                <a:latin typeface="Tahoma" pitchFamily="34" charset="0"/>
              </a:rPr>
              <a:t>Required investments</a:t>
            </a:r>
          </a:p>
          <a:p>
            <a:pPr>
              <a:lnSpc>
                <a:spcPct val="95000"/>
              </a:lnSpc>
            </a:pPr>
            <a:r>
              <a:rPr lang="en-US" sz="1600" b="1" dirty="0">
                <a:latin typeface="Tahoma" pitchFamily="34" charset="0"/>
              </a:rPr>
              <a:t>in operating capital</a:t>
            </a:r>
          </a:p>
        </p:txBody>
      </p:sp>
      <p:sp>
        <p:nvSpPr>
          <p:cNvPr id="81949" name="Text Box 29"/>
          <p:cNvSpPr txBox="1">
            <a:spLocks noChangeArrowheads="1"/>
          </p:cNvSpPr>
          <p:nvPr/>
        </p:nvSpPr>
        <p:spPr bwMode="auto">
          <a:xfrm>
            <a:off x="5105400" y="1381760"/>
            <a:ext cx="338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  <a:cs typeface="Tahoma" pitchFamily="34" charset="0"/>
              </a:rPr>
              <a:t>−</a:t>
            </a:r>
          </a:p>
        </p:txBody>
      </p:sp>
      <p:sp>
        <p:nvSpPr>
          <p:cNvPr id="81950" name="Text Box 30"/>
          <p:cNvSpPr txBox="1">
            <a:spLocks noChangeArrowheads="1"/>
          </p:cNvSpPr>
          <p:nvPr/>
        </p:nvSpPr>
        <p:spPr bwMode="auto">
          <a:xfrm>
            <a:off x="5334000" y="2118360"/>
            <a:ext cx="3525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  <a:cs typeface="Tahoma" pitchFamily="34" charset="0"/>
              </a:rPr>
              <a:t>=</a:t>
            </a:r>
          </a:p>
        </p:txBody>
      </p:sp>
      <p:cxnSp>
        <p:nvCxnSpPr>
          <p:cNvPr id="81951" name="AutoShape 31"/>
          <p:cNvCxnSpPr>
            <a:cxnSpLocks noChangeShapeType="1"/>
            <a:stCxn id="81941" idx="0"/>
            <a:endCxn id="81923" idx="2"/>
          </p:cNvCxnSpPr>
          <p:nvPr/>
        </p:nvCxnSpPr>
        <p:spPr bwMode="auto">
          <a:xfrm flipH="1" flipV="1">
            <a:off x="4457700" y="3794760"/>
            <a:ext cx="794" cy="3000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1952" name="AutoShape 32"/>
          <p:cNvCxnSpPr>
            <a:cxnSpLocks noChangeShapeType="1"/>
            <a:stCxn id="81934" idx="2"/>
            <a:endCxn id="81923" idx="0"/>
          </p:cNvCxnSpPr>
          <p:nvPr/>
        </p:nvCxnSpPr>
        <p:spPr bwMode="auto">
          <a:xfrm flipH="1">
            <a:off x="4457700" y="2611359"/>
            <a:ext cx="796" cy="26900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1953" name="AutoShape 33"/>
          <p:cNvCxnSpPr>
            <a:cxnSpLocks noChangeShapeType="1"/>
            <a:stCxn id="81948" idx="2"/>
            <a:endCxn id="81950" idx="3"/>
          </p:cNvCxnSpPr>
          <p:nvPr/>
        </p:nvCxnSpPr>
        <p:spPr bwMode="auto">
          <a:xfrm rot="5400000">
            <a:off x="5995507" y="1553561"/>
            <a:ext cx="425150" cy="1043003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1954" name="AutoShape 34"/>
          <p:cNvCxnSpPr>
            <a:cxnSpLocks noChangeShapeType="1"/>
            <a:stCxn id="81947" idx="3"/>
            <a:endCxn id="81949" idx="1"/>
          </p:cNvCxnSpPr>
          <p:nvPr/>
        </p:nvCxnSpPr>
        <p:spPr bwMode="auto">
          <a:xfrm flipV="1">
            <a:off x="3510611" y="1551037"/>
            <a:ext cx="1594789" cy="44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81955" name="AutoShape 35"/>
          <p:cNvSpPr>
            <a:spLocks noChangeArrowheads="1"/>
          </p:cNvSpPr>
          <p:nvPr/>
        </p:nvSpPr>
        <p:spPr bwMode="auto">
          <a:xfrm>
            <a:off x="566741" y="4374202"/>
            <a:ext cx="2441575" cy="454025"/>
          </a:xfrm>
          <a:prstGeom prst="notchedRightArrow">
            <a:avLst>
              <a:gd name="adj1" fmla="val 50000"/>
              <a:gd name="adj2" fmla="val 134441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1956" name="Text Box 36"/>
          <p:cNvSpPr txBox="1">
            <a:spLocks noChangeArrowheads="1"/>
          </p:cNvSpPr>
          <p:nvPr/>
        </p:nvSpPr>
        <p:spPr bwMode="auto">
          <a:xfrm>
            <a:off x="914400" y="60962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  <a:latin typeface="Tahoma" pitchFamily="34" charset="0"/>
              </a:rPr>
              <a:t>Determinants of Intrinsic Value:</a:t>
            </a:r>
            <a:br>
              <a:rPr lang="en-US" sz="2400" b="1" dirty="0">
                <a:solidFill>
                  <a:schemeClr val="tx2"/>
                </a:solidFill>
                <a:latin typeface="Tahoma" pitchFamily="34" charset="0"/>
              </a:rPr>
            </a:br>
            <a:r>
              <a:rPr lang="en-US" sz="2400" b="1" dirty="0">
                <a:solidFill>
                  <a:schemeClr val="tx2"/>
                </a:solidFill>
                <a:latin typeface="Tahoma" pitchFamily="34" charset="0"/>
              </a:rPr>
              <a:t>The Weighted Average Cost of Capital</a:t>
            </a:r>
          </a:p>
        </p:txBody>
      </p:sp>
    </p:spTree>
    <p:extLst>
      <p:ext uri="{BB962C8B-B14F-4D97-AF65-F5344CB8AC3E}">
        <p14:creationId xmlns:p14="http://schemas.microsoft.com/office/powerpoint/2010/main" val="211675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What types of long-term capital do firms use?</a:t>
            </a:r>
          </a:p>
        </p:txBody>
      </p:sp>
      <p:sp>
        <p:nvSpPr>
          <p:cNvPr id="5124" name="Rectangle 5"/>
          <p:cNvSpPr>
            <a:spLocks noGrp="1" noChangeArrowheads="1"/>
          </p:cNvSpPr>
          <p:nvPr>
            <p:ph idx="1"/>
          </p:nvPr>
        </p:nvSpPr>
        <p:spPr>
          <a:xfrm>
            <a:off x="1182688" y="1911032"/>
            <a:ext cx="7772400" cy="4672329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dirty="0"/>
              <a:t>Long-term debt</a:t>
            </a:r>
          </a:p>
          <a:p>
            <a:pPr lvl="1" eaLnBrk="1" hangingPunct="1"/>
            <a:r>
              <a:rPr lang="en-US" dirty="0"/>
              <a:t>Some firms also use permanent short-term debt</a:t>
            </a:r>
          </a:p>
          <a:p>
            <a:pPr lvl="1" eaLnBrk="1" hangingPunct="1"/>
            <a:r>
              <a:rPr lang="en-US" dirty="0"/>
              <a:t>Other firms have temporary short-term debt for seasonal fluctuations in inventory, but this is usually not part of the capital structure</a:t>
            </a:r>
          </a:p>
          <a:p>
            <a:pPr marL="457200" lvl="1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Preferred stock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Common equity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72D40-2ABB-448C-9AE7-CAF5F2F7B922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09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0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Capital Components</a:t>
            </a:r>
          </a:p>
        </p:txBody>
      </p:sp>
      <p:sp>
        <p:nvSpPr>
          <p:cNvPr id="6148" name="Rectangle 1031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/>
              <a:t>Capital components are sources of funding that come from investors.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Accounts payable, accruals, and deferred taxes are not included in the calculation of the cost of capital.</a:t>
            </a:r>
          </a:p>
          <a:p>
            <a:pPr lvl="1"/>
            <a:r>
              <a:rPr lang="en-US" dirty="0"/>
              <a:t>Not coming from investors</a:t>
            </a:r>
          </a:p>
          <a:p>
            <a:pPr marL="457200" lvl="1" indent="0">
              <a:buNone/>
            </a:pPr>
            <a:endParaRPr lang="en-US" dirty="0"/>
          </a:p>
          <a:p>
            <a:pPr eaLnBrk="1" hangingPunct="1"/>
            <a:r>
              <a:rPr lang="en-US" dirty="0"/>
              <a:t>We do adjust for these items when calculating the cash flows of a project, but not when calculating the cost of capital.</a:t>
            </a:r>
          </a:p>
          <a:p>
            <a:pPr eaLnBrk="1" hangingPunct="1"/>
            <a:endParaRPr lang="en-US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2C6C6-8D51-4B4E-A193-7CC1B0D2820F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7635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Before-tax vs. After-tax Capital Costs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Tax effects associated with financing can be incorporated either in capital budgeting cash flows or in cost of capital.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Most firms incorporate tax effects in the cost of capital. Therefore, focus on after-tax costs.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Only cost of debt is affected.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3E32BC-A927-434B-9216-A174CC92AF9C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691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Historical (Embedded) Costs vs. New (Marginal) Costs</a:t>
            </a:r>
          </a:p>
        </p:txBody>
      </p:sp>
      <p:sp>
        <p:nvSpPr>
          <p:cNvPr id="8196" name="Rectangle 1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sz="3600" dirty="0"/>
              <a:t>The cost of capital is used primarily to make decisions which involve raising and investing new capital. </a:t>
            </a:r>
          </a:p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 So, we should focus on marginal costs.</a:t>
            </a:r>
          </a:p>
          <a:p>
            <a:pPr eaLnBrk="1" hangingPunct="1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96E60B-248F-41DD-9DB3-3BA521EEDB83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749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Component Cost of Debt</a:t>
            </a:r>
          </a:p>
        </p:txBody>
      </p:sp>
      <p:sp>
        <p:nvSpPr>
          <p:cNvPr id="11268" name="Rectangle 1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Interest is tax deductible, so the after tax (AT) cost of debt is:</a:t>
            </a:r>
          </a:p>
          <a:p>
            <a:pPr marL="801688" lvl="1" indent="-344488">
              <a:buNone/>
            </a:pPr>
            <a:r>
              <a:rPr lang="en-US" dirty="0"/>
              <a:t> 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baseline="-25000" dirty="0"/>
              <a:t> </a:t>
            </a:r>
            <a:r>
              <a:rPr lang="en-US" dirty="0"/>
              <a:t>(AT) = 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dirty="0"/>
              <a:t> (BT) – 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dirty="0"/>
              <a:t> (BT) *T  </a:t>
            </a:r>
          </a:p>
          <a:p>
            <a:pPr marL="801688" lvl="1" indent="-344488" eaLnBrk="1" hangingPunct="1"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baseline="-25000" dirty="0"/>
              <a:t> </a:t>
            </a:r>
            <a:r>
              <a:rPr lang="en-US" dirty="0"/>
              <a:t>(AT) = 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dirty="0"/>
              <a:t> (BT)*(1 – T)</a:t>
            </a:r>
          </a:p>
          <a:p>
            <a:pPr marL="801688" lvl="1" indent="-344488" eaLnBrk="1" hangingPunct="1"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 err="1"/>
              <a:t>r</a:t>
            </a:r>
            <a:r>
              <a:rPr lang="en-US" baseline="-25000" dirty="0" err="1"/>
              <a:t>d</a:t>
            </a:r>
            <a:r>
              <a:rPr lang="en-US" baseline="-25000" dirty="0"/>
              <a:t> </a:t>
            </a:r>
            <a:r>
              <a:rPr lang="en-US" dirty="0"/>
              <a:t>(AT) = 10%(1 – 0.40) = 6%.</a:t>
            </a:r>
          </a:p>
          <a:p>
            <a:pPr eaLnBrk="1" hangingPunct="1"/>
            <a:r>
              <a:rPr lang="en-US" dirty="0"/>
              <a:t>Use nominal rate.</a:t>
            </a:r>
          </a:p>
          <a:p>
            <a:pPr eaLnBrk="1" hangingPunct="1"/>
            <a:r>
              <a:rPr lang="en-US" dirty="0"/>
              <a:t>Flotation costs small, so ignore.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AC31E-A65A-43DE-BCC4-43EF6D731CDD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4993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1200A8"/>
                </a:solidFill>
              </a:rPr>
              <a:t>What are the two ways that companies can raise common equity?</a:t>
            </a:r>
          </a:p>
        </p:txBody>
      </p:sp>
      <p:sp>
        <p:nvSpPr>
          <p:cNvPr id="1843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Directly, by issuing new shares of common stock.</a:t>
            </a:r>
          </a:p>
          <a:p>
            <a:pPr eaLnBrk="1" hangingPunct="1"/>
            <a:r>
              <a:rPr lang="en-US" dirty="0"/>
              <a:t>Indirectly, by reinvesting earnings that are not paid out as dividends (i.e., retaining earnings).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33F66-7DEB-4794-9EB6-FCF3EC57BD88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13239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103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Why is there a cost for reinvested earnings?</a:t>
            </a:r>
          </a:p>
        </p:txBody>
      </p:sp>
      <p:sp>
        <p:nvSpPr>
          <p:cNvPr id="19460" name="Rectangle 103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Earnings can be reinvested or paid out as dividends.</a:t>
            </a:r>
          </a:p>
          <a:p>
            <a:pPr eaLnBrk="1" hangingPunct="1"/>
            <a:r>
              <a:rPr lang="en-US" dirty="0"/>
              <a:t>Investors could buy other securities, earning a return.</a:t>
            </a:r>
          </a:p>
          <a:p>
            <a:pPr eaLnBrk="1" hangingPunct="1"/>
            <a:r>
              <a:rPr lang="en-US" dirty="0"/>
              <a:t>Thus, there is an opportunity cost if earnings are reinvested.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C0805-0D4B-4FF8-A6E7-A8A9578ECF55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98354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Cost for Reinvested Earnings (Continued)</a:t>
            </a:r>
          </a:p>
        </p:txBody>
      </p:sp>
      <p:sp>
        <p:nvSpPr>
          <p:cNvPr id="20484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Opportunity cost:</a:t>
            </a:r>
            <a:r>
              <a:rPr lang="en-US" dirty="0"/>
              <a:t>  The return stockholders could earn on alternative investments of equal risk.</a:t>
            </a:r>
          </a:p>
          <a:p>
            <a:pPr eaLnBrk="1" hangingPunct="1"/>
            <a:r>
              <a:rPr lang="en-US" dirty="0"/>
              <a:t>They could buy similar stocks and earn r</a:t>
            </a:r>
            <a:r>
              <a:rPr lang="en-US" baseline="-25000" dirty="0"/>
              <a:t>s</a:t>
            </a:r>
            <a:r>
              <a:rPr lang="en-US" dirty="0"/>
              <a:t>, or company could repurchase its own stock and earn r</a:t>
            </a:r>
            <a:r>
              <a:rPr lang="en-US" baseline="-25000" dirty="0"/>
              <a:t>s</a:t>
            </a:r>
            <a:r>
              <a:rPr lang="en-US" dirty="0"/>
              <a:t>.  So, r</a:t>
            </a:r>
            <a:r>
              <a:rPr lang="en-US" baseline="-25000" dirty="0"/>
              <a:t>s</a:t>
            </a:r>
            <a:r>
              <a:rPr lang="en-US" dirty="0"/>
              <a:t>, is the cost of reinvested earnings and it is the cost of common equity.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8FF09-5555-4F45-A3D7-333FD086F130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408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0636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Three ways to determine </a:t>
            </a:r>
            <a:br>
              <a:rPr lang="en-US" dirty="0">
                <a:solidFill>
                  <a:srgbClr val="1200A8"/>
                </a:solidFill>
              </a:rPr>
            </a:br>
            <a:r>
              <a:rPr lang="en-US" dirty="0">
                <a:solidFill>
                  <a:srgbClr val="1200A8"/>
                </a:solidFill>
              </a:rPr>
              <a:t>the </a:t>
            </a:r>
            <a:r>
              <a:rPr lang="en-US" b="1" dirty="0">
                <a:solidFill>
                  <a:srgbClr val="1200A8"/>
                </a:solidFill>
              </a:rPr>
              <a:t>cost of equity</a:t>
            </a:r>
            <a:r>
              <a:rPr lang="en-US" dirty="0">
                <a:solidFill>
                  <a:srgbClr val="1200A8"/>
                </a:solidFill>
              </a:rPr>
              <a:t>, r</a:t>
            </a:r>
            <a:r>
              <a:rPr lang="en-US" baseline="-25000" dirty="0">
                <a:solidFill>
                  <a:srgbClr val="1200A8"/>
                </a:solidFill>
              </a:rPr>
              <a:t>s</a:t>
            </a:r>
            <a:r>
              <a:rPr lang="en-US" dirty="0">
                <a:solidFill>
                  <a:srgbClr val="1200A8"/>
                </a:solidFill>
              </a:rPr>
              <a:t>: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5EDD5-D0BC-4935-A663-82F60E0FD98B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1409700" y="1736044"/>
            <a:ext cx="7124700" cy="3860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514350" indent="-514350">
              <a:lnSpc>
                <a:spcPct val="140000"/>
              </a:lnSpc>
              <a:spcBef>
                <a:spcPct val="30000"/>
              </a:spcBef>
              <a:buAutoNum type="arabicPeriod"/>
              <a:tabLst>
                <a:tab pos="519113" algn="l"/>
              </a:tabLst>
              <a:defRPr/>
            </a:pPr>
            <a:r>
              <a:rPr lang="en-US" sz="3200" dirty="0">
                <a:latin typeface="Tahoma" pitchFamily="34" charset="0"/>
              </a:rPr>
              <a:t>CAPM:  r</a:t>
            </a:r>
            <a:r>
              <a:rPr lang="en-US" sz="3200" baseline="-25000" dirty="0">
                <a:latin typeface="Tahoma" pitchFamily="34" charset="0"/>
              </a:rPr>
              <a:t>s</a:t>
            </a:r>
            <a:r>
              <a:rPr lang="en-US" sz="3200" dirty="0">
                <a:latin typeface="Tahoma" pitchFamily="34" charset="0"/>
              </a:rPr>
              <a:t> = r</a:t>
            </a:r>
            <a:r>
              <a:rPr lang="en-US" sz="3200" baseline="-25000" dirty="0">
                <a:latin typeface="Tahoma" pitchFamily="34" charset="0"/>
              </a:rPr>
              <a:t>RF</a:t>
            </a:r>
            <a:r>
              <a:rPr lang="en-US" sz="3200" dirty="0">
                <a:latin typeface="Tahoma" pitchFamily="34" charset="0"/>
              </a:rPr>
              <a:t> + (r</a:t>
            </a:r>
            <a:r>
              <a:rPr lang="en-US" sz="3200" baseline="-25000" dirty="0">
                <a:latin typeface="Tahoma" pitchFamily="34" charset="0"/>
              </a:rPr>
              <a:t>M</a:t>
            </a:r>
            <a:r>
              <a:rPr lang="en-US" sz="3200" dirty="0">
                <a:latin typeface="Tahoma" pitchFamily="34" charset="0"/>
              </a:rPr>
              <a:t> </a:t>
            </a:r>
            <a:r>
              <a:rPr lang="en-US" sz="3200" dirty="0"/>
              <a:t>–</a:t>
            </a:r>
            <a:r>
              <a:rPr lang="en-US" sz="3200" dirty="0">
                <a:latin typeface="Tahoma" pitchFamily="34" charset="0"/>
              </a:rPr>
              <a:t> r</a:t>
            </a:r>
            <a:r>
              <a:rPr lang="en-US" sz="3200" baseline="-25000" dirty="0">
                <a:latin typeface="Tahoma" pitchFamily="34" charset="0"/>
              </a:rPr>
              <a:t>RF</a:t>
            </a:r>
            <a:r>
              <a:rPr lang="en-US" sz="3200" dirty="0">
                <a:latin typeface="Tahoma" pitchFamily="34" charset="0"/>
              </a:rPr>
              <a:t>)b</a:t>
            </a:r>
          </a:p>
          <a:p>
            <a:pPr>
              <a:lnSpc>
                <a:spcPct val="140000"/>
              </a:lnSpc>
              <a:spcBef>
                <a:spcPct val="30000"/>
              </a:spcBef>
              <a:tabLst>
                <a:tab pos="519113" algn="l"/>
              </a:tabLst>
              <a:defRPr/>
            </a:pPr>
            <a:endParaRPr lang="en-US" dirty="0">
              <a:latin typeface="Tahoma" pitchFamily="34" charset="0"/>
            </a:endParaRPr>
          </a:p>
          <a:p>
            <a:pPr>
              <a:lnSpc>
                <a:spcPct val="140000"/>
              </a:lnSpc>
              <a:spcBef>
                <a:spcPct val="30000"/>
              </a:spcBef>
              <a:tabLst>
                <a:tab pos="519113" algn="l"/>
              </a:tabLst>
              <a:defRPr/>
            </a:pPr>
            <a:r>
              <a:rPr lang="en-US" sz="3200" dirty="0">
                <a:latin typeface="Tahoma" pitchFamily="34" charset="0"/>
              </a:rPr>
              <a:t>2.	DCF:  r</a:t>
            </a:r>
            <a:r>
              <a:rPr lang="en-US" sz="3200" baseline="-25000" dirty="0">
                <a:latin typeface="Tahoma" pitchFamily="34" charset="0"/>
              </a:rPr>
              <a:t>s</a:t>
            </a:r>
            <a:r>
              <a:rPr lang="en-US" sz="3200" dirty="0">
                <a:latin typeface="Tahoma" pitchFamily="34" charset="0"/>
              </a:rPr>
              <a:t> = D</a:t>
            </a:r>
            <a:r>
              <a:rPr lang="en-US" sz="3200" baseline="-25000" dirty="0">
                <a:latin typeface="Tahoma" pitchFamily="34" charset="0"/>
              </a:rPr>
              <a:t>1</a:t>
            </a:r>
            <a:r>
              <a:rPr lang="en-US" sz="3200" dirty="0">
                <a:latin typeface="Tahoma" pitchFamily="34" charset="0"/>
              </a:rPr>
              <a:t>/P</a:t>
            </a:r>
            <a:r>
              <a:rPr lang="en-US" sz="3200" baseline="-25000" dirty="0">
                <a:latin typeface="Tahoma" pitchFamily="34" charset="0"/>
              </a:rPr>
              <a:t>0</a:t>
            </a:r>
            <a:r>
              <a:rPr lang="en-US" sz="3200" dirty="0">
                <a:latin typeface="Tahoma" pitchFamily="34" charset="0"/>
              </a:rPr>
              <a:t> + g.</a:t>
            </a:r>
          </a:p>
          <a:p>
            <a:pPr marL="519113" indent="-519113">
              <a:spcBef>
                <a:spcPct val="30000"/>
              </a:spcBef>
              <a:tabLst>
                <a:tab pos="519113" algn="l"/>
              </a:tabLst>
              <a:defRPr/>
            </a:pPr>
            <a:endParaRPr lang="en-US" sz="3200" dirty="0">
              <a:latin typeface="Tahoma" pitchFamily="34" charset="0"/>
            </a:endParaRPr>
          </a:p>
          <a:p>
            <a:pPr marL="519113" indent="-519113">
              <a:spcBef>
                <a:spcPct val="30000"/>
              </a:spcBef>
              <a:tabLst>
                <a:tab pos="519113" algn="l"/>
              </a:tabLst>
              <a:defRPr/>
            </a:pPr>
            <a:r>
              <a:rPr lang="en-US" sz="3200" dirty="0">
                <a:latin typeface="Tahoma" pitchFamily="34" charset="0"/>
              </a:rPr>
              <a:t>3.	Own-Bond-Yield-Plus-Judgmental-Risk Premium:  r</a:t>
            </a:r>
            <a:r>
              <a:rPr lang="en-US" sz="3200" baseline="-25000" dirty="0">
                <a:latin typeface="Tahoma" pitchFamily="34" charset="0"/>
              </a:rPr>
              <a:t>s</a:t>
            </a:r>
            <a:r>
              <a:rPr lang="en-US" sz="3200" dirty="0">
                <a:latin typeface="Tahoma" pitchFamily="34" charset="0"/>
              </a:rPr>
              <a:t> = r</a:t>
            </a:r>
            <a:r>
              <a:rPr lang="en-US" sz="3200" baseline="-25000" dirty="0">
                <a:latin typeface="Tahoma" pitchFamily="34" charset="0"/>
              </a:rPr>
              <a:t>d</a:t>
            </a:r>
            <a:r>
              <a:rPr lang="en-US" sz="3200" dirty="0">
                <a:latin typeface="Tahoma" pitchFamily="34" charset="0"/>
              </a:rPr>
              <a:t> + Bond RP.</a:t>
            </a:r>
          </a:p>
        </p:txBody>
      </p:sp>
    </p:spTree>
    <p:extLst>
      <p:ext uri="{BB962C8B-B14F-4D97-AF65-F5344CB8AC3E}">
        <p14:creationId xmlns:p14="http://schemas.microsoft.com/office/powerpoint/2010/main" val="167619956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/>
              <a:t>CAPM Cost of Equity:  r</a:t>
            </a:r>
            <a:r>
              <a:rPr lang="en-US" sz="3600" baseline="-25000" dirty="0"/>
              <a:t>RF</a:t>
            </a:r>
            <a:r>
              <a:rPr lang="en-US" sz="3600" dirty="0"/>
              <a:t> = 5.6%, </a:t>
            </a:r>
            <a:br>
              <a:rPr lang="en-US" sz="3600" dirty="0"/>
            </a:br>
            <a:r>
              <a:rPr lang="en-US" sz="3600" dirty="0"/>
              <a:t>RP</a:t>
            </a:r>
            <a:r>
              <a:rPr lang="en-US" sz="3600" baseline="-25000" dirty="0"/>
              <a:t>M</a:t>
            </a:r>
            <a:r>
              <a:rPr lang="en-US" sz="3600" dirty="0"/>
              <a:t> = 6%, b = 1.2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59440-E6F7-4931-8349-D3BE68AAEAAC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grpSp>
        <p:nvGrpSpPr>
          <p:cNvPr id="22532" name="Group 19"/>
          <p:cNvGrpSpPr>
            <a:grpSpLocks/>
          </p:cNvGrpSpPr>
          <p:nvPr/>
        </p:nvGrpSpPr>
        <p:grpSpPr bwMode="auto">
          <a:xfrm>
            <a:off x="1752601" y="2590804"/>
            <a:ext cx="6286499" cy="1662113"/>
            <a:chOff x="1104" y="1632"/>
            <a:chExt cx="3960" cy="1047"/>
          </a:xfrm>
        </p:grpSpPr>
        <p:sp>
          <p:nvSpPr>
            <p:cNvPr id="22533" name="Rectangle 10"/>
            <p:cNvSpPr>
              <a:spLocks noChangeArrowheads="1"/>
            </p:cNvSpPr>
            <p:nvPr/>
          </p:nvSpPr>
          <p:spPr bwMode="auto">
            <a:xfrm>
              <a:off x="1104" y="1632"/>
              <a:ext cx="2105" cy="4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>
                  <a:latin typeface="Tahoma" pitchFamily="34" charset="0"/>
                </a:rPr>
                <a:t>r</a:t>
              </a:r>
              <a:r>
                <a:rPr lang="en-US" sz="3200" baseline="-25000" dirty="0">
                  <a:latin typeface="Tahoma" pitchFamily="34" charset="0"/>
                </a:rPr>
                <a:t>s</a:t>
              </a:r>
              <a:r>
                <a:rPr lang="en-US" sz="3200" dirty="0">
                  <a:latin typeface="Tahoma" pitchFamily="34" charset="0"/>
                </a:rPr>
                <a:t> = r</a:t>
              </a:r>
              <a:r>
                <a:rPr lang="en-US" sz="3200" baseline="-25000" dirty="0">
                  <a:latin typeface="Tahoma" pitchFamily="34" charset="0"/>
                </a:rPr>
                <a:t>RF</a:t>
              </a:r>
              <a:r>
                <a:rPr lang="en-US" sz="3200" dirty="0">
                  <a:latin typeface="Tahoma" pitchFamily="34" charset="0"/>
                </a:rPr>
                <a:t> + (RP</a:t>
              </a:r>
              <a:r>
                <a:rPr lang="en-US" sz="3200" baseline="-25000" dirty="0">
                  <a:latin typeface="Tahoma" pitchFamily="34" charset="0"/>
                </a:rPr>
                <a:t>M </a:t>
              </a:r>
              <a:r>
                <a:rPr lang="en-US" sz="3200" dirty="0">
                  <a:latin typeface="Tahoma" pitchFamily="34" charset="0"/>
                </a:rPr>
                <a:t>)b</a:t>
              </a:r>
            </a:p>
          </p:txBody>
        </p:sp>
        <p:sp>
          <p:nvSpPr>
            <p:cNvPr id="22534" name="Rectangle 14"/>
            <p:cNvSpPr>
              <a:spLocks noChangeArrowheads="1"/>
            </p:cNvSpPr>
            <p:nvPr/>
          </p:nvSpPr>
          <p:spPr bwMode="auto">
            <a:xfrm>
              <a:off x="1364" y="2312"/>
              <a:ext cx="3700" cy="3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>
                  <a:latin typeface="Tahoma" pitchFamily="34" charset="0"/>
                </a:rPr>
                <a:t>= 5.6% + (6.0%)1.2 = 12.8%.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5320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Issues in Using CAPM</a:t>
            </a:r>
          </a:p>
        </p:txBody>
      </p:sp>
      <p:sp>
        <p:nvSpPr>
          <p:cNvPr id="23556" name="Rectangle 6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6818312" cy="4114800"/>
          </a:xfrm>
        </p:spPr>
        <p:txBody>
          <a:bodyPr/>
          <a:lstStyle/>
          <a:p>
            <a:pPr eaLnBrk="1" hangingPunct="1"/>
            <a:r>
              <a:rPr lang="en-US" sz="4000" dirty="0"/>
              <a:t>Most analysts use the rate on a long-term (10 to 20 years) government bond as an estimate of r</a:t>
            </a:r>
            <a:r>
              <a:rPr lang="en-US" sz="4000" baseline="-25000" dirty="0"/>
              <a:t>RF</a:t>
            </a:r>
            <a:r>
              <a:rPr lang="en-US" sz="4000" dirty="0"/>
              <a:t>.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5EFA94-5946-4BA4-9908-4C99D436D513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3557" name="Rectangle 23"/>
          <p:cNvSpPr>
            <a:spLocks noChangeArrowheads="1"/>
          </p:cNvSpPr>
          <p:nvPr/>
        </p:nvSpPr>
        <p:spPr bwMode="auto">
          <a:xfrm>
            <a:off x="7626352" y="5846764"/>
            <a:ext cx="122448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45466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Issues in Using CAPM (Continued)</a:t>
            </a:r>
          </a:p>
        </p:txBody>
      </p:sp>
      <p:sp>
        <p:nvSpPr>
          <p:cNvPr id="24580" name="Rectangle 5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199312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600" dirty="0"/>
              <a:t>Most analysts use a rate of 3.5% to 6% for the market risk premium (RP</a:t>
            </a:r>
            <a:r>
              <a:rPr lang="en-US" sz="3600" baseline="-25000" dirty="0"/>
              <a:t>M</a:t>
            </a:r>
            <a:r>
              <a:rPr lang="en-US" sz="3600" dirty="0"/>
              <a:t>) </a:t>
            </a:r>
          </a:p>
          <a:p>
            <a:pPr marL="0" indent="0" eaLnBrk="1" hangingPunct="1">
              <a:buNone/>
            </a:pPr>
            <a:r>
              <a:rPr lang="en-US" sz="2800" dirty="0"/>
              <a:t>[However, these estimates change over time &amp;  economies]</a:t>
            </a:r>
            <a:endParaRPr lang="en-US" sz="3600" dirty="0"/>
          </a:p>
          <a:p>
            <a:pPr eaLnBrk="1" hangingPunct="1"/>
            <a:r>
              <a:rPr lang="en-US" sz="3600" dirty="0"/>
              <a:t>Estimates of beta vary, and estimates are “noisy” </a:t>
            </a:r>
          </a:p>
          <a:p>
            <a:pPr marL="0" indent="0" eaLnBrk="1" hangingPunct="1">
              <a:buNone/>
            </a:pPr>
            <a:r>
              <a:rPr lang="en-US" sz="2800" dirty="0"/>
              <a:t>(they have a wide confidence interval).  </a:t>
            </a: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69EE0-4809-4537-ABF7-6E45C38EBC79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031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1F5FA0"/>
                </a:solidFill>
              </a:rPr>
              <a:t>DCF Cost of Equity, r</a:t>
            </a:r>
            <a:r>
              <a:rPr lang="en-US" sz="4000" baseline="-25000" dirty="0">
                <a:solidFill>
                  <a:srgbClr val="1F5FA0"/>
                </a:solidFill>
              </a:rPr>
              <a:t>s</a:t>
            </a:r>
            <a:r>
              <a:rPr lang="en-US" sz="4000" dirty="0">
                <a:solidFill>
                  <a:srgbClr val="1F5FA0"/>
                </a:solidFill>
              </a:rPr>
              <a:t>: </a:t>
            </a:r>
            <a:br>
              <a:rPr lang="en-US" sz="4000" dirty="0">
                <a:solidFill>
                  <a:srgbClr val="1F5FA0"/>
                </a:solidFill>
              </a:rPr>
            </a:br>
            <a:r>
              <a:rPr lang="en-US" sz="4000" dirty="0">
                <a:solidFill>
                  <a:srgbClr val="1F5FA0"/>
                </a:solidFill>
              </a:rPr>
              <a:t>D</a:t>
            </a:r>
            <a:r>
              <a:rPr lang="en-US" sz="4000" baseline="-25000" dirty="0">
                <a:solidFill>
                  <a:srgbClr val="1F5FA0"/>
                </a:solidFill>
              </a:rPr>
              <a:t>0</a:t>
            </a:r>
            <a:r>
              <a:rPr lang="en-US" sz="4000" dirty="0">
                <a:solidFill>
                  <a:srgbClr val="1F5FA0"/>
                </a:solidFill>
              </a:rPr>
              <a:t> = $3.26; P</a:t>
            </a:r>
            <a:r>
              <a:rPr lang="en-US" sz="4000" baseline="-25000" dirty="0">
                <a:solidFill>
                  <a:srgbClr val="1F5FA0"/>
                </a:solidFill>
              </a:rPr>
              <a:t>0</a:t>
            </a:r>
            <a:r>
              <a:rPr lang="en-US" sz="4000" dirty="0">
                <a:solidFill>
                  <a:srgbClr val="1F5FA0"/>
                </a:solidFill>
              </a:rPr>
              <a:t> = $50; g = 5.8%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95D992-112F-49F3-B124-BE687E74260B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grpSp>
        <p:nvGrpSpPr>
          <p:cNvPr id="25624" name="Group 24"/>
          <p:cNvGrpSpPr>
            <a:grpSpLocks/>
          </p:cNvGrpSpPr>
          <p:nvPr/>
        </p:nvGrpSpPr>
        <p:grpSpPr bwMode="auto">
          <a:xfrm>
            <a:off x="1219200" y="2362201"/>
            <a:ext cx="6629400" cy="4032250"/>
            <a:chOff x="768" y="1488"/>
            <a:chExt cx="4176" cy="2540"/>
          </a:xfrm>
        </p:grpSpPr>
        <p:sp>
          <p:nvSpPr>
            <p:cNvPr id="25605" name="Text Box 4"/>
            <p:cNvSpPr txBox="1">
              <a:spLocks noChangeArrowheads="1"/>
            </p:cNvSpPr>
            <p:nvPr/>
          </p:nvSpPr>
          <p:spPr bwMode="auto">
            <a:xfrm>
              <a:off x="768" y="1700"/>
              <a:ext cx="574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r</a:t>
              </a:r>
              <a:r>
                <a:rPr lang="en-US" sz="3200" baseline="-25000" dirty="0">
                  <a:latin typeface="Tahoma" pitchFamily="34" charset="0"/>
                </a:rPr>
                <a:t>s</a:t>
              </a:r>
              <a:r>
                <a:rPr lang="en-US" sz="3200" dirty="0">
                  <a:latin typeface="Tahoma" pitchFamily="34" charset="0"/>
                </a:rPr>
                <a:t> = </a:t>
              </a:r>
            </a:p>
          </p:txBody>
        </p:sp>
        <p:sp>
          <p:nvSpPr>
            <p:cNvPr id="25606" name="Text Box 5"/>
            <p:cNvSpPr txBox="1">
              <a:spLocks noChangeArrowheads="1"/>
            </p:cNvSpPr>
            <p:nvPr/>
          </p:nvSpPr>
          <p:spPr bwMode="auto">
            <a:xfrm>
              <a:off x="1394" y="1488"/>
              <a:ext cx="575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D</a:t>
              </a:r>
              <a:r>
                <a:rPr lang="en-US" sz="3200" baseline="-25000" dirty="0">
                  <a:latin typeface="Tahoma" pitchFamily="34" charset="0"/>
                </a:rPr>
                <a:t>1</a:t>
              </a:r>
            </a:p>
          </p:txBody>
        </p:sp>
        <p:sp>
          <p:nvSpPr>
            <p:cNvPr id="25607" name="Text Box 6"/>
            <p:cNvSpPr txBox="1">
              <a:spLocks noChangeArrowheads="1"/>
            </p:cNvSpPr>
            <p:nvPr/>
          </p:nvSpPr>
          <p:spPr bwMode="auto">
            <a:xfrm>
              <a:off x="1394" y="1912"/>
              <a:ext cx="836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P</a:t>
              </a:r>
              <a:r>
                <a:rPr lang="en-US" sz="3200" baseline="-25000" dirty="0">
                  <a:latin typeface="Tahoma" pitchFamily="34" charset="0"/>
                </a:rPr>
                <a:t>0</a:t>
              </a:r>
            </a:p>
          </p:txBody>
        </p:sp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>
              <a:off x="1342" y="1912"/>
              <a:ext cx="52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09" name="Text Box 8"/>
            <p:cNvSpPr txBox="1">
              <a:spLocks noChangeArrowheads="1"/>
            </p:cNvSpPr>
            <p:nvPr/>
          </p:nvSpPr>
          <p:spPr bwMode="auto">
            <a:xfrm>
              <a:off x="1969" y="1700"/>
              <a:ext cx="1252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+ g =</a:t>
              </a:r>
            </a:p>
          </p:txBody>
        </p:sp>
        <p:sp>
          <p:nvSpPr>
            <p:cNvPr id="25610" name="Text Box 9"/>
            <p:cNvSpPr txBox="1">
              <a:spLocks noChangeArrowheads="1"/>
            </p:cNvSpPr>
            <p:nvPr/>
          </p:nvSpPr>
          <p:spPr bwMode="auto">
            <a:xfrm>
              <a:off x="2689" y="1488"/>
              <a:ext cx="151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D</a:t>
              </a:r>
              <a:r>
                <a:rPr lang="en-US" sz="3200" baseline="-25000" dirty="0">
                  <a:latin typeface="Tahoma" pitchFamily="34" charset="0"/>
                </a:rPr>
                <a:t>0</a:t>
              </a:r>
              <a:r>
                <a:rPr lang="en-US" sz="3200" dirty="0">
                  <a:latin typeface="Tahoma" pitchFamily="34" charset="0"/>
                </a:rPr>
                <a:t>(1 + g)</a:t>
              </a:r>
            </a:p>
          </p:txBody>
        </p:sp>
        <p:sp>
          <p:nvSpPr>
            <p:cNvPr id="25611" name="Text Box 10"/>
            <p:cNvSpPr txBox="1">
              <a:spLocks noChangeArrowheads="1"/>
            </p:cNvSpPr>
            <p:nvPr/>
          </p:nvSpPr>
          <p:spPr bwMode="auto">
            <a:xfrm>
              <a:off x="2960" y="1912"/>
              <a:ext cx="888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P</a:t>
              </a:r>
              <a:r>
                <a:rPr lang="en-US" sz="3200" baseline="-25000" dirty="0">
                  <a:latin typeface="Tahoma" pitchFamily="34" charset="0"/>
                </a:rPr>
                <a:t>0</a:t>
              </a:r>
            </a:p>
          </p:txBody>
        </p:sp>
        <p:sp>
          <p:nvSpPr>
            <p:cNvPr id="25612" name="Line 11"/>
            <p:cNvSpPr>
              <a:spLocks noChangeShapeType="1"/>
            </p:cNvSpPr>
            <p:nvPr/>
          </p:nvSpPr>
          <p:spPr bwMode="auto">
            <a:xfrm>
              <a:off x="2752" y="1912"/>
              <a:ext cx="99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13" name="Text Box 12"/>
            <p:cNvSpPr txBox="1">
              <a:spLocks noChangeArrowheads="1"/>
            </p:cNvSpPr>
            <p:nvPr/>
          </p:nvSpPr>
          <p:spPr bwMode="auto">
            <a:xfrm>
              <a:off x="3900" y="1700"/>
              <a:ext cx="1044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+ g</a:t>
              </a:r>
            </a:p>
          </p:txBody>
        </p:sp>
        <p:sp>
          <p:nvSpPr>
            <p:cNvPr id="25614" name="Text Box 13"/>
            <p:cNvSpPr txBox="1">
              <a:spLocks noChangeArrowheads="1"/>
            </p:cNvSpPr>
            <p:nvPr/>
          </p:nvSpPr>
          <p:spPr bwMode="auto">
            <a:xfrm>
              <a:off x="977" y="2494"/>
              <a:ext cx="31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=</a:t>
              </a:r>
            </a:p>
          </p:txBody>
        </p:sp>
        <p:sp>
          <p:nvSpPr>
            <p:cNvPr id="25615" name="Text Box 14"/>
            <p:cNvSpPr txBox="1">
              <a:spLocks noChangeArrowheads="1"/>
            </p:cNvSpPr>
            <p:nvPr/>
          </p:nvSpPr>
          <p:spPr bwMode="auto">
            <a:xfrm>
              <a:off x="1342" y="2388"/>
              <a:ext cx="1775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$3.12(1.058)</a:t>
              </a:r>
            </a:p>
          </p:txBody>
        </p:sp>
        <p:sp>
          <p:nvSpPr>
            <p:cNvPr id="25616" name="Text Box 15"/>
            <p:cNvSpPr txBox="1">
              <a:spLocks noChangeArrowheads="1"/>
            </p:cNvSpPr>
            <p:nvPr/>
          </p:nvSpPr>
          <p:spPr bwMode="auto">
            <a:xfrm>
              <a:off x="1603" y="2812"/>
              <a:ext cx="835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$50</a:t>
              </a:r>
            </a:p>
          </p:txBody>
        </p:sp>
        <p:sp>
          <p:nvSpPr>
            <p:cNvPr id="25617" name="Line 16"/>
            <p:cNvSpPr>
              <a:spLocks noChangeShapeType="1"/>
            </p:cNvSpPr>
            <p:nvPr/>
          </p:nvSpPr>
          <p:spPr bwMode="auto">
            <a:xfrm flipV="1">
              <a:off x="1394" y="2752"/>
              <a:ext cx="1454" cy="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18" name="Text Box 17"/>
            <p:cNvSpPr txBox="1">
              <a:spLocks noChangeArrowheads="1"/>
            </p:cNvSpPr>
            <p:nvPr/>
          </p:nvSpPr>
          <p:spPr bwMode="auto">
            <a:xfrm>
              <a:off x="2871" y="2494"/>
              <a:ext cx="1879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+ 0.058</a:t>
              </a:r>
            </a:p>
          </p:txBody>
        </p:sp>
        <p:sp>
          <p:nvSpPr>
            <p:cNvPr id="25619" name="Text Box 18"/>
            <p:cNvSpPr txBox="1">
              <a:spLocks noChangeArrowheads="1"/>
            </p:cNvSpPr>
            <p:nvPr/>
          </p:nvSpPr>
          <p:spPr bwMode="auto">
            <a:xfrm>
              <a:off x="977" y="3236"/>
              <a:ext cx="31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=</a:t>
              </a:r>
            </a:p>
          </p:txBody>
        </p:sp>
        <p:sp>
          <p:nvSpPr>
            <p:cNvPr id="25620" name="Text Box 19"/>
            <p:cNvSpPr txBox="1">
              <a:spLocks noChangeArrowheads="1"/>
            </p:cNvSpPr>
            <p:nvPr/>
          </p:nvSpPr>
          <p:spPr bwMode="auto">
            <a:xfrm>
              <a:off x="1342" y="3236"/>
              <a:ext cx="203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6.6% + 5.8%</a:t>
              </a:r>
            </a:p>
          </p:txBody>
        </p:sp>
        <p:sp>
          <p:nvSpPr>
            <p:cNvPr id="25621" name="Text Box 20"/>
            <p:cNvSpPr txBox="1">
              <a:spLocks noChangeArrowheads="1"/>
            </p:cNvSpPr>
            <p:nvPr/>
          </p:nvSpPr>
          <p:spPr bwMode="auto">
            <a:xfrm>
              <a:off x="977" y="3660"/>
              <a:ext cx="1983" cy="3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Tahoma" pitchFamily="34" charset="0"/>
                </a:rPr>
                <a:t>=  12.4%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565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Estimating the Growth Rate</a:t>
            </a:r>
          </a:p>
        </p:txBody>
      </p:sp>
      <p:sp>
        <p:nvSpPr>
          <p:cNvPr id="26628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7418" cy="5121275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/>
              <a:t>Use the historical growth rate if you believe the future will be like the past.</a:t>
            </a:r>
          </a:p>
          <a:p>
            <a:pPr eaLnBrk="1" hangingPunct="1"/>
            <a:endParaRPr lang="en-US" sz="1050" dirty="0"/>
          </a:p>
          <a:p>
            <a:pPr eaLnBrk="1" hangingPunct="1"/>
            <a:r>
              <a:rPr lang="en-US" sz="4000" dirty="0"/>
              <a:t>Obtain analysts’ estimates: Bloomberg, TR, Value Line, Zacks, Yahoo! Finance, to name a few.</a:t>
            </a:r>
          </a:p>
          <a:p>
            <a:pPr eaLnBrk="1" hangingPunct="1"/>
            <a:endParaRPr lang="en-US" sz="1100" dirty="0"/>
          </a:p>
          <a:p>
            <a:pPr eaLnBrk="1" hangingPunct="1"/>
            <a:r>
              <a:rPr lang="en-US" sz="4000" dirty="0"/>
              <a:t>Use the earnings retention model, illustrated on next slide.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2E00E0-5B78-4318-B7D1-05E6D99F5FEF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87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10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1200A8"/>
                </a:solidFill>
              </a:rPr>
              <a:t>Earnings Retention Model</a:t>
            </a:r>
          </a:p>
        </p:txBody>
      </p:sp>
      <p:sp>
        <p:nvSpPr>
          <p:cNvPr id="27654" name="Rectangle 1035"/>
          <p:cNvSpPr>
            <a:spLocks noGrp="1" noChangeArrowheads="1"/>
          </p:cNvSpPr>
          <p:nvPr>
            <p:ph idx="1"/>
          </p:nvPr>
        </p:nvSpPr>
        <p:spPr>
          <a:xfrm>
            <a:off x="473615" y="1442090"/>
            <a:ext cx="8060785" cy="469042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4000" dirty="0"/>
              <a:t>Suppose the company has been earning 15% on equity (ROE = 15%) and has been paying out 62% of its earnings.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4000" dirty="0"/>
              <a:t>If this situation is expected to continue, what’s the expected future g?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51B42D-6CCC-4FF6-9CFD-D2155596C551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102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652" name="Rectangle 102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7046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Earnings Retention Model (Continued)</a:t>
            </a:r>
          </a:p>
        </p:txBody>
      </p:sp>
      <p:sp>
        <p:nvSpPr>
          <p:cNvPr id="28678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Growth from earnings retention model:</a:t>
            </a:r>
            <a:br>
              <a:rPr lang="en-US" dirty="0"/>
            </a:br>
            <a:r>
              <a:rPr lang="en-US" dirty="0"/>
              <a:t>g = (Retention rate)(ROE) </a:t>
            </a:r>
            <a:br>
              <a:rPr lang="en-US" dirty="0"/>
            </a:br>
            <a:r>
              <a:rPr lang="en-US" dirty="0"/>
              <a:t>g = (1 – Payout rate)(ROE)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	g = (1 – 0.62)(15%) = 5.7%.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This is close to g = 5.8% given earlier.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F655C-F9A3-48B1-BC45-32CBA2476B45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4721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05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Could DCF methodology be applied if g is not constant?</a:t>
            </a:r>
          </a:p>
        </p:txBody>
      </p:sp>
      <p:sp>
        <p:nvSpPr>
          <p:cNvPr id="29700" name="Rectangle 2056"/>
          <p:cNvSpPr>
            <a:spLocks noGrp="1" noChangeArrowheads="1"/>
          </p:cNvSpPr>
          <p:nvPr>
            <p:ph idx="1"/>
          </p:nvPr>
        </p:nvSpPr>
        <p:spPr>
          <a:xfrm>
            <a:off x="710423" y="2017713"/>
            <a:ext cx="8128777" cy="4114800"/>
          </a:xfrm>
        </p:spPr>
        <p:txBody>
          <a:bodyPr/>
          <a:lstStyle/>
          <a:p>
            <a:pPr eaLnBrk="1" hangingPunct="1"/>
            <a:r>
              <a:rPr lang="en-US" sz="4000" dirty="0"/>
              <a:t>YES, nonconstant g stocks are expected to have constant g at some point, generally in 5 to 10 years.</a:t>
            </a:r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22BF82-0F47-400C-B7A8-74CCB8F7E61F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6680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>
                <a:solidFill>
                  <a:srgbClr val="1200A8"/>
                </a:solidFill>
              </a:rPr>
              <a:t>The Own-Bond-Yield-Plus-Judgmental-Risk-Premium Method:</a:t>
            </a:r>
            <a:r>
              <a:rPr lang="en-US" sz="3200" dirty="0"/>
              <a:t> r</a:t>
            </a:r>
            <a:r>
              <a:rPr lang="en-US" sz="3200" baseline="-25000" dirty="0"/>
              <a:t>d</a:t>
            </a:r>
            <a:r>
              <a:rPr lang="en-US" sz="3200" dirty="0"/>
              <a:t> = 10%, RP = 3.2%</a:t>
            </a:r>
          </a:p>
        </p:txBody>
      </p:sp>
      <p:sp>
        <p:nvSpPr>
          <p:cNvPr id="30724" name="Rectangle 5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	= r</a:t>
            </a:r>
            <a:r>
              <a:rPr lang="en-US" baseline="-25000" dirty="0"/>
              <a:t>d</a:t>
            </a:r>
            <a:r>
              <a:rPr lang="en-US" dirty="0"/>
              <a:t> + Judgmental risk premium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 r</a:t>
            </a:r>
            <a:r>
              <a:rPr lang="en-US" baseline="-25000" dirty="0"/>
              <a:t>s</a:t>
            </a:r>
            <a:r>
              <a:rPr lang="en-US" dirty="0"/>
              <a:t>	= 10.0% + 3.2% = 13.2%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This judgmental-risk premium </a:t>
            </a:r>
            <a:r>
              <a:rPr lang="en-US" sz="3600" dirty="0">
                <a:solidFill>
                  <a:schemeClr val="tx2"/>
                </a:solidFill>
                <a:sym typeface="Symbol" pitchFamily="18" charset="2"/>
              </a:rPr>
              <a:t></a:t>
            </a:r>
            <a:r>
              <a:rPr lang="en-US" dirty="0"/>
              <a:t> CAPM equity risk premium, RP</a:t>
            </a:r>
            <a:r>
              <a:rPr lang="en-US" baseline="-25000" dirty="0"/>
              <a:t>M</a:t>
            </a:r>
            <a:r>
              <a:rPr lang="en-US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Produces ballpark estimate of r</a:t>
            </a:r>
            <a:r>
              <a:rPr lang="en-US" baseline="-25000" dirty="0"/>
              <a:t>s</a:t>
            </a:r>
            <a:r>
              <a:rPr lang="en-US" dirty="0"/>
              <a:t>.  Useful check.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6670F-345C-430C-8AA7-22578CFFF9AC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181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What’s a reasonable final estimate of r</a:t>
            </a:r>
            <a:r>
              <a:rPr lang="en-US" baseline="-25000" dirty="0">
                <a:solidFill>
                  <a:srgbClr val="1200A8"/>
                </a:solidFill>
              </a:rPr>
              <a:t>s</a:t>
            </a:r>
            <a:r>
              <a:rPr lang="en-US" dirty="0">
                <a:solidFill>
                  <a:srgbClr val="1200A8"/>
                </a:solidFill>
              </a:rPr>
              <a:t>?</a:t>
            </a: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BF54DF-CC20-422C-95BC-833FA4892020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31762" name="Group 18"/>
          <p:cNvGraphicFramePr>
            <a:graphicFrameLocks noGrp="1"/>
          </p:cNvGraphicFramePr>
          <p:nvPr/>
        </p:nvGraphicFramePr>
        <p:xfrm>
          <a:off x="1771650" y="2133602"/>
          <a:ext cx="5619750" cy="3313114"/>
        </p:xfrm>
        <a:graphic>
          <a:graphicData uri="http://schemas.openxmlformats.org/drawingml/2006/table">
            <a:tbl>
              <a:tblPr/>
              <a:tblGrid>
                <a:gridCol w="3084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5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Method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Estimate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CAPM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DCF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+ judgment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13.2%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Average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12.8%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760" name="Straight Connector 10"/>
          <p:cNvCxnSpPr>
            <a:cxnSpLocks noChangeShapeType="1"/>
          </p:cNvCxnSpPr>
          <p:nvPr/>
        </p:nvCxnSpPr>
        <p:spPr bwMode="auto">
          <a:xfrm>
            <a:off x="4949828" y="5292726"/>
            <a:ext cx="1006475" cy="1588"/>
          </a:xfrm>
          <a:prstGeom prst="line">
            <a:avLst/>
          </a:prstGeom>
          <a:noFill/>
          <a:ln w="76200" cmpd="dbl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356124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>
          <a:xfrm>
            <a:off x="387503" y="274638"/>
            <a:ext cx="829929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Determining the Weights for the WACC</a:t>
            </a:r>
          </a:p>
        </p:txBody>
      </p:sp>
      <p:sp>
        <p:nvSpPr>
          <p:cNvPr id="32772" name="Rectangle 5"/>
          <p:cNvSpPr>
            <a:spLocks noGrp="1" noChangeArrowheads="1"/>
          </p:cNvSpPr>
          <p:nvPr>
            <p:ph idx="1"/>
          </p:nvPr>
        </p:nvSpPr>
        <p:spPr>
          <a:xfrm>
            <a:off x="516671" y="1743423"/>
            <a:ext cx="8170129" cy="4389090"/>
          </a:xfrm>
        </p:spPr>
        <p:txBody>
          <a:bodyPr/>
          <a:lstStyle/>
          <a:p>
            <a:pPr eaLnBrk="1" hangingPunct="1"/>
            <a:r>
              <a:rPr lang="en-US" sz="3600" dirty="0"/>
              <a:t>The weights are the percentages of the firm that will be financed by each component.</a:t>
            </a:r>
          </a:p>
          <a:p>
            <a:pPr eaLnBrk="1" hangingPunct="1"/>
            <a:r>
              <a:rPr lang="en-US" sz="3600" dirty="0"/>
              <a:t>If possible, always use the target weights for the percentages of the firm that will be financed with the various types of capital.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DEA767-7878-4B08-BEB6-7A17E69FD5DF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96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Estimating Weights for the Capital Structure</a:t>
            </a:r>
          </a:p>
        </p:txBody>
      </p:sp>
      <p:sp>
        <p:nvSpPr>
          <p:cNvPr id="3379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sz="3600" dirty="0"/>
              <a:t>If you don’t know the targets, it is better to estimate the weights using current market values than current book values.</a:t>
            </a:r>
          </a:p>
          <a:p>
            <a:pPr eaLnBrk="1" hangingPunct="1">
              <a:lnSpc>
                <a:spcPct val="110000"/>
              </a:lnSpc>
            </a:pPr>
            <a:r>
              <a:rPr lang="en-US" sz="3600" dirty="0"/>
              <a:t>If you don’t know the market value of debt, then it is usually reasonable to use the book values of debt, especially if the debt is short-term.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3B206E-21D1-4FC6-B39F-39293847BDEE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3797" name="Rectangle 23"/>
          <p:cNvSpPr>
            <a:spLocks noChangeArrowheads="1"/>
          </p:cNvSpPr>
          <p:nvPr/>
        </p:nvSpPr>
        <p:spPr bwMode="auto">
          <a:xfrm>
            <a:off x="7626352" y="5867401"/>
            <a:ext cx="122448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3454385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Estimating Weights (Continued)</a:t>
            </a:r>
          </a:p>
        </p:txBody>
      </p:sp>
      <p:sp>
        <p:nvSpPr>
          <p:cNvPr id="34820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Suppose the stock price is $50, there are 3 million shares of stock, the firm has $25 million of preferred stock, and $75 million of debt.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F94554-93CD-4C7F-BC65-8DBEE7D48486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4821" name="Rectangle 23"/>
          <p:cNvSpPr>
            <a:spLocks noChangeArrowheads="1"/>
          </p:cNvSpPr>
          <p:nvPr/>
        </p:nvSpPr>
        <p:spPr bwMode="auto">
          <a:xfrm>
            <a:off x="7626352" y="5846764"/>
            <a:ext cx="122448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3746338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Estimating Weights (Continued)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pPr eaLnBrk="1" hangingPunct="1"/>
            <a:r>
              <a:rPr lang="en-US" dirty="0"/>
              <a:t>V</a:t>
            </a:r>
            <a:r>
              <a:rPr lang="en-US" baseline="-25000" dirty="0"/>
              <a:t>s</a:t>
            </a:r>
            <a:r>
              <a:rPr lang="en-US" dirty="0"/>
              <a:t> = $50(3 million) = $150 million.</a:t>
            </a:r>
          </a:p>
          <a:p>
            <a:pPr eaLnBrk="1" hangingPunct="1"/>
            <a:r>
              <a:rPr lang="en-US" dirty="0"/>
              <a:t>V</a:t>
            </a:r>
            <a:r>
              <a:rPr lang="en-US" baseline="-25000" dirty="0"/>
              <a:t>ps</a:t>
            </a:r>
            <a:r>
              <a:rPr lang="en-US" dirty="0"/>
              <a:t> = $25 million.</a:t>
            </a:r>
          </a:p>
          <a:p>
            <a:pPr eaLnBrk="1" hangingPunct="1"/>
            <a:r>
              <a:rPr lang="en-US" dirty="0"/>
              <a:t>V</a:t>
            </a:r>
            <a:r>
              <a:rPr lang="en-US" baseline="-25000" dirty="0"/>
              <a:t>d </a:t>
            </a:r>
            <a:r>
              <a:rPr lang="en-US" dirty="0"/>
              <a:t>= $75 million.</a:t>
            </a:r>
          </a:p>
          <a:p>
            <a:pPr eaLnBrk="1" hangingPunct="1"/>
            <a:r>
              <a:rPr lang="en-US" dirty="0"/>
              <a:t>Total value = $150 + $25 + $75 </a:t>
            </a:r>
            <a:br>
              <a:rPr lang="en-US" dirty="0"/>
            </a:br>
            <a:r>
              <a:rPr lang="en-US" dirty="0"/>
              <a:t>= $250 million.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1A7F36-6160-46DE-AC30-BA4554B1153C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900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Estimating Weights (Continued)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147763" algn="l"/>
                <a:tab pos="3827463" algn="l"/>
              </a:tabLst>
            </a:pPr>
            <a:r>
              <a:rPr lang="en-US" dirty="0"/>
              <a:t>w</a:t>
            </a:r>
            <a:r>
              <a:rPr lang="en-US" baseline="-25000" dirty="0"/>
              <a:t>s	</a:t>
            </a:r>
            <a:r>
              <a:rPr lang="en-US" dirty="0"/>
              <a:t>= $150/$250	= 0.6</a:t>
            </a:r>
          </a:p>
          <a:p>
            <a:pPr eaLnBrk="1" hangingPunct="1">
              <a:tabLst>
                <a:tab pos="1147763" algn="l"/>
                <a:tab pos="3827463" algn="l"/>
              </a:tabLst>
            </a:pPr>
            <a:r>
              <a:rPr lang="en-US" dirty="0"/>
              <a:t>w</a:t>
            </a:r>
            <a:r>
              <a:rPr lang="en-US" baseline="-25000" dirty="0"/>
              <a:t>ps	</a:t>
            </a:r>
            <a:r>
              <a:rPr lang="en-US" dirty="0"/>
              <a:t>= $25/$250	= 0.1</a:t>
            </a:r>
          </a:p>
          <a:p>
            <a:pPr eaLnBrk="1" hangingPunct="1">
              <a:tabLst>
                <a:tab pos="1147763" algn="l"/>
                <a:tab pos="3827463" algn="l"/>
              </a:tabLst>
            </a:pPr>
            <a:r>
              <a:rPr lang="en-US" dirty="0"/>
              <a:t>w</a:t>
            </a:r>
            <a:r>
              <a:rPr lang="en-US" baseline="-25000" dirty="0"/>
              <a:t>d	</a:t>
            </a:r>
            <a:r>
              <a:rPr lang="en-US" dirty="0"/>
              <a:t>= $75/$250	= 0.3</a:t>
            </a:r>
          </a:p>
          <a:p>
            <a:pPr eaLnBrk="1" hangingPunct="1">
              <a:tabLst>
                <a:tab pos="1147763" algn="l"/>
                <a:tab pos="3827463" algn="l"/>
              </a:tabLst>
            </a:pPr>
            <a:endParaRPr lang="en-US" dirty="0"/>
          </a:p>
          <a:p>
            <a:pPr eaLnBrk="1" hangingPunct="1">
              <a:tabLst>
                <a:tab pos="1147763" algn="l"/>
                <a:tab pos="3827463" algn="l"/>
              </a:tabLst>
            </a:pPr>
            <a:r>
              <a:rPr lang="en-US" dirty="0"/>
              <a:t>The target weights for this company are the same as these market value weights, but often market weights temporarily deviate from targets due to changes in stock prices. </a:t>
            </a:r>
            <a:endParaRPr lang="en-US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AEC11F-D237-4947-A3CB-5AC07F092488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376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05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1200A8"/>
                </a:solidFill>
              </a:rPr>
              <a:t>What’s the WACC using the target weights?</a:t>
            </a:r>
          </a:p>
        </p:txBody>
      </p:sp>
      <p:sp>
        <p:nvSpPr>
          <p:cNvPr id="37894" name="Rectangle 2058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8229600" cy="4114800"/>
          </a:xfrm>
        </p:spPr>
        <p:txBody>
          <a:bodyPr/>
          <a:lstStyle/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3000" dirty="0"/>
              <a:t>WACC	= w</a:t>
            </a:r>
            <a:r>
              <a:rPr lang="en-US" sz="3000" baseline="-25000" dirty="0"/>
              <a:t>d</a:t>
            </a:r>
            <a:r>
              <a:rPr lang="en-US" sz="3000" dirty="0"/>
              <a:t>r</a:t>
            </a:r>
            <a:r>
              <a:rPr lang="en-US" sz="3000" baseline="-25000" dirty="0"/>
              <a:t>d</a:t>
            </a:r>
            <a:r>
              <a:rPr lang="en-US" sz="3000" dirty="0"/>
              <a:t>(1 – T) + w</a:t>
            </a:r>
            <a:r>
              <a:rPr lang="en-US" sz="3000" baseline="-25000" dirty="0"/>
              <a:t>ps</a:t>
            </a:r>
            <a:r>
              <a:rPr lang="en-US" sz="3000" dirty="0"/>
              <a:t>r</a:t>
            </a:r>
            <a:r>
              <a:rPr lang="en-US" sz="3000" baseline="-25000" dirty="0"/>
              <a:t>ps</a:t>
            </a:r>
            <a:r>
              <a:rPr lang="en-US" sz="3000" dirty="0"/>
              <a:t> + w</a:t>
            </a:r>
            <a:r>
              <a:rPr lang="en-US" sz="3000" baseline="-25000" dirty="0"/>
              <a:t>s</a:t>
            </a:r>
            <a:r>
              <a:rPr lang="en-US" sz="3000" dirty="0"/>
              <a:t>r</a:t>
            </a:r>
            <a:r>
              <a:rPr lang="en-US" sz="3000" baseline="-25000" dirty="0"/>
              <a:t>s</a:t>
            </a:r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endParaRPr lang="en-US" sz="3000" baseline="-25000" dirty="0"/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3000" dirty="0"/>
              <a:t>WACC	= 0.3(10%)(1 </a:t>
            </a:r>
            <a:r>
              <a:rPr lang="en-US" sz="3000" dirty="0">
                <a:cs typeface="Tahoma" pitchFamily="34" charset="0"/>
              </a:rPr>
              <a:t>− </a:t>
            </a:r>
            <a:r>
              <a:rPr lang="en-US" sz="3000" dirty="0"/>
              <a:t>0.4) + 0.1(9%)</a:t>
            </a:r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3000" dirty="0"/>
              <a:t>		+ 0.6(12.8%)</a:t>
            </a:r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endParaRPr lang="en-US" sz="3000" dirty="0"/>
          </a:p>
          <a:p>
            <a:pPr marL="1658938" indent="-1658938" eaLnBrk="1" hangingPunct="1">
              <a:buFont typeface="Wingdings" pitchFamily="2" charset="2"/>
              <a:buNone/>
              <a:tabLst>
                <a:tab pos="1254125" algn="l"/>
              </a:tabLst>
            </a:pPr>
            <a:r>
              <a:rPr lang="en-US" sz="3000" dirty="0"/>
              <a:t>WACC	= 10.38% </a:t>
            </a:r>
            <a:r>
              <a:rPr lang="en-US" sz="3000" b="1" dirty="0">
                <a:cs typeface="Times New Roman" pitchFamily="18" charset="0"/>
              </a:rPr>
              <a:t>≈</a:t>
            </a:r>
            <a:r>
              <a:rPr lang="en-US" sz="3000" dirty="0">
                <a:cs typeface="Times New Roman" pitchFamily="18" charset="0"/>
              </a:rPr>
              <a:t> 10.4%</a:t>
            </a:r>
            <a:r>
              <a:rPr lang="en-US" sz="3000" dirty="0"/>
              <a:t>	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A84C46-340E-49F8-8EF3-0DA6FCF70470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7891" name="Rectangle 2050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892" name="Rectangle 2051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5622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05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solidFill>
                  <a:srgbClr val="1200A8"/>
                </a:solidFill>
              </a:rPr>
              <a:t>What factors influence a company’s WACC?</a:t>
            </a:r>
          </a:p>
        </p:txBody>
      </p:sp>
      <p:sp>
        <p:nvSpPr>
          <p:cNvPr id="38916" name="Rectangle 205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Uncontrollable factors:</a:t>
            </a:r>
          </a:p>
          <a:p>
            <a:pPr lvl="1" eaLnBrk="1" hangingPunct="1"/>
            <a:r>
              <a:rPr lang="en-US" dirty="0"/>
              <a:t>Market conditions, especially interest rates.</a:t>
            </a:r>
          </a:p>
          <a:p>
            <a:pPr lvl="1" eaLnBrk="1" hangingPunct="1"/>
            <a:r>
              <a:rPr lang="en-US" dirty="0"/>
              <a:t>The market risk premium.</a:t>
            </a:r>
          </a:p>
          <a:p>
            <a:pPr lvl="1" eaLnBrk="1" hangingPunct="1"/>
            <a:r>
              <a:rPr lang="en-US" dirty="0"/>
              <a:t>Tax rates.</a:t>
            </a:r>
          </a:p>
          <a:p>
            <a:pPr eaLnBrk="1" hangingPunct="1"/>
            <a:r>
              <a:rPr lang="en-US" dirty="0"/>
              <a:t>Controllable factors:</a:t>
            </a:r>
          </a:p>
          <a:p>
            <a:pPr lvl="1" eaLnBrk="1" hangingPunct="1"/>
            <a:r>
              <a:rPr lang="en-US" dirty="0"/>
              <a:t>Capital structure policy.</a:t>
            </a:r>
          </a:p>
          <a:p>
            <a:pPr lvl="1" eaLnBrk="1" hangingPunct="1"/>
            <a:r>
              <a:rPr lang="en-US" dirty="0"/>
              <a:t>Dividend policy.</a:t>
            </a:r>
          </a:p>
          <a:p>
            <a:pPr lvl="1" eaLnBrk="1" hangingPunct="1"/>
            <a:r>
              <a:rPr lang="en-US" dirty="0"/>
              <a:t>Investment policy.  Firms with riskier projects generally have a higher cost of equity.</a:t>
            </a:r>
            <a:endParaRPr lang="en-US" sz="24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E48C5-993B-49CA-8E65-B911299E1771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16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19930</TotalTime>
  <Words>1451</Words>
  <Application>Microsoft Office PowerPoint</Application>
  <PresentationFormat>On-screen Show (4:3)</PresentationFormat>
  <Paragraphs>220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MS Reference Sans Serif</vt:lpstr>
      <vt:lpstr>Symbol</vt:lpstr>
      <vt:lpstr>Tahoma</vt:lpstr>
      <vt:lpstr>Times New Roman</vt:lpstr>
      <vt:lpstr>Wingdings</vt:lpstr>
      <vt:lpstr>Office Theme</vt:lpstr>
      <vt:lpstr>Cost of Capital</vt:lpstr>
      <vt:lpstr>Quick Recap</vt:lpstr>
      <vt:lpstr>Estimating  Cost of Capital</vt:lpstr>
      <vt:lpstr>PowerPoint Presentation</vt:lpstr>
      <vt:lpstr>What types of long-term capital do firms use?</vt:lpstr>
      <vt:lpstr>Capital Components</vt:lpstr>
      <vt:lpstr>Before-tax vs. After-tax Capital Costs</vt:lpstr>
      <vt:lpstr>Historical (Embedded) Costs vs. New (Marginal) Costs</vt:lpstr>
      <vt:lpstr>Component Cost of Debt</vt:lpstr>
      <vt:lpstr>What are the two ways that companies can raise common equity?</vt:lpstr>
      <vt:lpstr>Why is there a cost for reinvested earnings?</vt:lpstr>
      <vt:lpstr>Cost for Reinvested Earnings (Continued)</vt:lpstr>
      <vt:lpstr>Three ways to determine  the cost of equity, rs: </vt:lpstr>
      <vt:lpstr>CAPM Cost of Equity:  rRF = 5.6%,  RPM = 6%, b = 1.2</vt:lpstr>
      <vt:lpstr>Issues in Using CAPM</vt:lpstr>
      <vt:lpstr>Issues in Using CAPM (Continued)</vt:lpstr>
      <vt:lpstr>DCF Cost of Equity, rs:  D0 = $3.26; P0 = $50; g = 5.8%</vt:lpstr>
      <vt:lpstr>Estimating the Growth Rate</vt:lpstr>
      <vt:lpstr>Earnings Retention Model</vt:lpstr>
      <vt:lpstr>Earnings Retention Model (Continued)</vt:lpstr>
      <vt:lpstr>Could DCF methodology be applied if g is not constant?</vt:lpstr>
      <vt:lpstr>The Own-Bond-Yield-Plus-Judgmental-Risk-Premium Method: rd = 10%, RP = 3.2%</vt:lpstr>
      <vt:lpstr>What’s a reasonable final estimate of rs?</vt:lpstr>
      <vt:lpstr>Determining the Weights for the WACC</vt:lpstr>
      <vt:lpstr>Estimating Weights for the Capital Structure</vt:lpstr>
      <vt:lpstr>Estimating Weights (Continued)</vt:lpstr>
      <vt:lpstr>Estimating Weights (Continued)</vt:lpstr>
      <vt:lpstr>Estimating Weights (Continued)</vt:lpstr>
      <vt:lpstr>What’s the WACC using the target weights?</vt:lpstr>
      <vt:lpstr>What factors influence a company’s WACC?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Corporate Finance</dc:title>
  <dc:creator>Kaveri Krishnan</dc:creator>
  <cp:lastModifiedBy>Praveena Musunuru</cp:lastModifiedBy>
  <cp:revision>93</cp:revision>
  <dcterms:created xsi:type="dcterms:W3CDTF">2018-10-15T10:28:22Z</dcterms:created>
  <dcterms:modified xsi:type="dcterms:W3CDTF">2025-02-08T14:15:15Z</dcterms:modified>
</cp:coreProperties>
</file>