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handoutMasterIdLst>
    <p:handoutMasterId r:id="rId92"/>
  </p:handoutMasterIdLst>
  <p:sldIdLst>
    <p:sldId id="256" r:id="rId2"/>
    <p:sldId id="265" r:id="rId3"/>
    <p:sldId id="263" r:id="rId4"/>
    <p:sldId id="260" r:id="rId5"/>
    <p:sldId id="261" r:id="rId6"/>
    <p:sldId id="257" r:id="rId7"/>
    <p:sldId id="266" r:id="rId8"/>
    <p:sldId id="295" r:id="rId9"/>
    <p:sldId id="296" r:id="rId10"/>
    <p:sldId id="267" r:id="rId11"/>
    <p:sldId id="268" r:id="rId12"/>
    <p:sldId id="297" r:id="rId13"/>
    <p:sldId id="269" r:id="rId14"/>
    <p:sldId id="298" r:id="rId15"/>
    <p:sldId id="270" r:id="rId16"/>
    <p:sldId id="271" r:id="rId17"/>
    <p:sldId id="299" r:id="rId18"/>
    <p:sldId id="272" r:id="rId19"/>
    <p:sldId id="301" r:id="rId20"/>
    <p:sldId id="300" r:id="rId21"/>
    <p:sldId id="302" r:id="rId22"/>
    <p:sldId id="273" r:id="rId23"/>
    <p:sldId id="304" r:id="rId24"/>
    <p:sldId id="303" r:id="rId25"/>
    <p:sldId id="276" r:id="rId26"/>
    <p:sldId id="305" r:id="rId27"/>
    <p:sldId id="306" r:id="rId28"/>
    <p:sldId id="277" r:id="rId29"/>
    <p:sldId id="312" r:id="rId30"/>
    <p:sldId id="287" r:id="rId31"/>
    <p:sldId id="278" r:id="rId32"/>
    <p:sldId id="279" r:id="rId33"/>
    <p:sldId id="308" r:id="rId34"/>
    <p:sldId id="309" r:id="rId35"/>
    <p:sldId id="281" r:id="rId36"/>
    <p:sldId id="282" r:id="rId37"/>
    <p:sldId id="283" r:id="rId38"/>
    <p:sldId id="286" r:id="rId39"/>
    <p:sldId id="398" r:id="rId40"/>
    <p:sldId id="289" r:id="rId41"/>
    <p:sldId id="284" r:id="rId42"/>
    <p:sldId id="429" r:id="rId43"/>
    <p:sldId id="430" r:id="rId44"/>
    <p:sldId id="288" r:id="rId45"/>
    <p:sldId id="290" r:id="rId46"/>
    <p:sldId id="427" r:id="rId47"/>
    <p:sldId id="291" r:id="rId48"/>
    <p:sldId id="292" r:id="rId49"/>
    <p:sldId id="293" r:id="rId50"/>
    <p:sldId id="294" r:id="rId51"/>
    <p:sldId id="280" r:id="rId52"/>
    <p:sldId id="313" r:id="rId53"/>
    <p:sldId id="314" r:id="rId54"/>
    <p:sldId id="364" r:id="rId55"/>
    <p:sldId id="390" r:id="rId56"/>
    <p:sldId id="391" r:id="rId57"/>
    <p:sldId id="392" r:id="rId58"/>
    <p:sldId id="393" r:id="rId59"/>
    <p:sldId id="394" r:id="rId60"/>
    <p:sldId id="395" r:id="rId61"/>
    <p:sldId id="396" r:id="rId62"/>
    <p:sldId id="397" r:id="rId63"/>
    <p:sldId id="311" r:id="rId64"/>
    <p:sldId id="400" r:id="rId65"/>
    <p:sldId id="401" r:id="rId66"/>
    <p:sldId id="402" r:id="rId67"/>
    <p:sldId id="403" r:id="rId68"/>
    <p:sldId id="414" r:id="rId69"/>
    <p:sldId id="404" r:id="rId70"/>
    <p:sldId id="405" r:id="rId71"/>
    <p:sldId id="406" r:id="rId72"/>
    <p:sldId id="411" r:id="rId73"/>
    <p:sldId id="408" r:id="rId74"/>
    <p:sldId id="409" r:id="rId75"/>
    <p:sldId id="410" r:id="rId76"/>
    <p:sldId id="412" r:id="rId77"/>
    <p:sldId id="413" r:id="rId78"/>
    <p:sldId id="415" r:id="rId79"/>
    <p:sldId id="416" r:id="rId80"/>
    <p:sldId id="417" r:id="rId81"/>
    <p:sldId id="419" r:id="rId82"/>
    <p:sldId id="418" r:id="rId83"/>
    <p:sldId id="420" r:id="rId84"/>
    <p:sldId id="421" r:id="rId85"/>
    <p:sldId id="422" r:id="rId86"/>
    <p:sldId id="423" r:id="rId87"/>
    <p:sldId id="424" r:id="rId88"/>
    <p:sldId id="425" r:id="rId89"/>
    <p:sldId id="426"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rof.%20Yogesh%20Chauhan.DESKTOP-BCNV58V\AppData\Local\Temp\Rar$DIa8568.33465\ZCYC_NSS_060919.xls"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v>Interest rate=5%</c:v>
          </c:tx>
          <c:spPr>
            <a:ln w="28575" cap="rnd">
              <a:solidFill>
                <a:schemeClr val="accent2"/>
              </a:solidFill>
              <a:round/>
            </a:ln>
            <a:effectLst/>
          </c:spPr>
          <c:marker>
            <c:symbol val="none"/>
          </c:marker>
          <c:val>
            <c:numRef>
              <c:f>Sheet1!$F$6:$F$25</c:f>
              <c:numCache>
                <c:formatCode>0</c:formatCode>
                <c:ptCount val="20"/>
                <c:pt idx="0">
                  <c:v>105</c:v>
                </c:pt>
                <c:pt idx="1">
                  <c:v>110.25</c:v>
                </c:pt>
                <c:pt idx="2">
                  <c:v>115.76250000000002</c:v>
                </c:pt>
                <c:pt idx="3">
                  <c:v>121.550625</c:v>
                </c:pt>
                <c:pt idx="4">
                  <c:v>127.62815625000002</c:v>
                </c:pt>
                <c:pt idx="5">
                  <c:v>134.0095640625</c:v>
                </c:pt>
                <c:pt idx="6">
                  <c:v>140.71004226562502</c:v>
                </c:pt>
                <c:pt idx="7">
                  <c:v>147.74554437890626</c:v>
                </c:pt>
                <c:pt idx="8">
                  <c:v>155.13282159785157</c:v>
                </c:pt>
                <c:pt idx="9">
                  <c:v>162.88946267774415</c:v>
                </c:pt>
                <c:pt idx="10">
                  <c:v>171.03393581163138</c:v>
                </c:pt>
                <c:pt idx="11">
                  <c:v>179.58563260221291</c:v>
                </c:pt>
                <c:pt idx="12">
                  <c:v>188.56491423232359</c:v>
                </c:pt>
                <c:pt idx="13">
                  <c:v>197.99315994393973</c:v>
                </c:pt>
                <c:pt idx="14">
                  <c:v>207.8928179411368</c:v>
                </c:pt>
                <c:pt idx="15">
                  <c:v>218.2874588381936</c:v>
                </c:pt>
                <c:pt idx="16">
                  <c:v>229.2018317801033</c:v>
                </c:pt>
                <c:pt idx="17">
                  <c:v>240.66192336910848</c:v>
                </c:pt>
                <c:pt idx="18">
                  <c:v>252.69501953756389</c:v>
                </c:pt>
                <c:pt idx="19">
                  <c:v>265.32977051444209</c:v>
                </c:pt>
              </c:numCache>
            </c:numRef>
          </c:val>
          <c:smooth val="0"/>
          <c:extLst>
            <c:ext xmlns:c16="http://schemas.microsoft.com/office/drawing/2014/chart" uri="{C3380CC4-5D6E-409C-BE32-E72D297353CC}">
              <c16:uniqueId val="{00000000-3C63-4B48-8D22-3C11055FE85A}"/>
            </c:ext>
          </c:extLst>
        </c:ser>
        <c:ser>
          <c:idx val="2"/>
          <c:order val="1"/>
          <c:tx>
            <c:v>Interest rate=10%</c:v>
          </c:tx>
          <c:spPr>
            <a:ln w="28575" cap="rnd">
              <a:solidFill>
                <a:schemeClr val="accent3"/>
              </a:solidFill>
              <a:round/>
            </a:ln>
            <a:effectLst/>
          </c:spPr>
          <c:marker>
            <c:symbol val="none"/>
          </c:marker>
          <c:val>
            <c:numRef>
              <c:f>Sheet1!$G$6:$G$25</c:f>
              <c:numCache>
                <c:formatCode>0</c:formatCode>
                <c:ptCount val="20"/>
                <c:pt idx="0">
                  <c:v>110.00000000000001</c:v>
                </c:pt>
                <c:pt idx="1">
                  <c:v>121.00000000000001</c:v>
                </c:pt>
                <c:pt idx="2">
                  <c:v>133.10000000000005</c:v>
                </c:pt>
                <c:pt idx="3">
                  <c:v>146.41000000000005</c:v>
                </c:pt>
                <c:pt idx="4">
                  <c:v>161.05100000000004</c:v>
                </c:pt>
                <c:pt idx="5">
                  <c:v>177.15610000000009</c:v>
                </c:pt>
                <c:pt idx="6">
                  <c:v>194.87171000000012</c:v>
                </c:pt>
                <c:pt idx="7">
                  <c:v>214.35888100000011</c:v>
                </c:pt>
                <c:pt idx="8">
                  <c:v>235.79476910000014</c:v>
                </c:pt>
                <c:pt idx="9">
                  <c:v>259.37424601000021</c:v>
                </c:pt>
                <c:pt idx="10">
                  <c:v>285.31167061100024</c:v>
                </c:pt>
                <c:pt idx="11">
                  <c:v>313.84283767210025</c:v>
                </c:pt>
                <c:pt idx="12">
                  <c:v>345.22712143931028</c:v>
                </c:pt>
                <c:pt idx="13">
                  <c:v>379.74983358324141</c:v>
                </c:pt>
                <c:pt idx="14">
                  <c:v>417.72481694156556</c:v>
                </c:pt>
                <c:pt idx="15">
                  <c:v>459.49729863572213</c:v>
                </c:pt>
                <c:pt idx="16">
                  <c:v>505.44702849929433</c:v>
                </c:pt>
                <c:pt idx="17">
                  <c:v>555.99173134922376</c:v>
                </c:pt>
                <c:pt idx="18">
                  <c:v>611.59090448414634</c:v>
                </c:pt>
                <c:pt idx="19">
                  <c:v>672.74999493256087</c:v>
                </c:pt>
              </c:numCache>
            </c:numRef>
          </c:val>
          <c:smooth val="0"/>
          <c:extLst>
            <c:ext xmlns:c16="http://schemas.microsoft.com/office/drawing/2014/chart" uri="{C3380CC4-5D6E-409C-BE32-E72D297353CC}">
              <c16:uniqueId val="{00000001-3C63-4B48-8D22-3C11055FE85A}"/>
            </c:ext>
          </c:extLst>
        </c:ser>
        <c:dLbls>
          <c:showLegendKey val="0"/>
          <c:showVal val="0"/>
          <c:showCatName val="0"/>
          <c:showSerName val="0"/>
          <c:showPercent val="0"/>
          <c:showBubbleSize val="0"/>
        </c:dLbls>
        <c:smooth val="0"/>
        <c:axId val="1174863392"/>
        <c:axId val="1167700160"/>
      </c:lineChart>
      <c:catAx>
        <c:axId val="117486339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Time</a:t>
                </a:r>
                <a:r>
                  <a:rPr lang="en-US" sz="1600" baseline="0" dirty="0"/>
                  <a:t> period</a:t>
                </a:r>
                <a:endParaRPr lang="en-US" sz="1600" dirty="0"/>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7700160"/>
        <c:crosses val="autoZero"/>
        <c:auto val="1"/>
        <c:lblAlgn val="ctr"/>
        <c:lblOffset val="100"/>
        <c:noMultiLvlLbl val="0"/>
      </c:catAx>
      <c:valAx>
        <c:axId val="1167700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Future</a:t>
                </a:r>
                <a:r>
                  <a:rPr lang="en-US" sz="1600" baseline="0" dirty="0"/>
                  <a:t> value</a:t>
                </a:r>
                <a:endParaRPr lang="en-US" sz="1600" dirty="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17486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v>ZCYC</c:v>
          </c:tx>
          <c:spPr>
            <a:ln w="28575" cap="rnd">
              <a:solidFill>
                <a:schemeClr val="accent2"/>
              </a:solidFill>
              <a:round/>
            </a:ln>
            <a:effectLst/>
          </c:spPr>
          <c:marker>
            <c:symbol val="none"/>
          </c:marker>
          <c:cat>
            <c:numRef>
              <c:f>'ZCYC comparison'!$A$9:$A$89</c:f>
              <c:numCache>
                <c:formatCode>0.0</c:formatCode>
                <c:ptCount val="81"/>
                <c:pt idx="0">
                  <c:v>2.7397260273972603E-3</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pt idx="41">
                  <c:v>20.5</c:v>
                </c:pt>
                <c:pt idx="42">
                  <c:v>21</c:v>
                </c:pt>
                <c:pt idx="43">
                  <c:v>21.5</c:v>
                </c:pt>
                <c:pt idx="44">
                  <c:v>22</c:v>
                </c:pt>
                <c:pt idx="45">
                  <c:v>22.5</c:v>
                </c:pt>
                <c:pt idx="46">
                  <c:v>23</c:v>
                </c:pt>
                <c:pt idx="47">
                  <c:v>23.5</c:v>
                </c:pt>
                <c:pt idx="48">
                  <c:v>24</c:v>
                </c:pt>
                <c:pt idx="49">
                  <c:v>24.5</c:v>
                </c:pt>
                <c:pt idx="50">
                  <c:v>25</c:v>
                </c:pt>
                <c:pt idx="51">
                  <c:v>25.5</c:v>
                </c:pt>
                <c:pt idx="52">
                  <c:v>26</c:v>
                </c:pt>
                <c:pt idx="53">
                  <c:v>26.5</c:v>
                </c:pt>
                <c:pt idx="54">
                  <c:v>27</c:v>
                </c:pt>
                <c:pt idx="55">
                  <c:v>27.5</c:v>
                </c:pt>
                <c:pt idx="56">
                  <c:v>28</c:v>
                </c:pt>
                <c:pt idx="57">
                  <c:v>28.5</c:v>
                </c:pt>
                <c:pt idx="58">
                  <c:v>29</c:v>
                </c:pt>
                <c:pt idx="59">
                  <c:v>29.5</c:v>
                </c:pt>
                <c:pt idx="60">
                  <c:v>30</c:v>
                </c:pt>
                <c:pt idx="61">
                  <c:v>30.5</c:v>
                </c:pt>
                <c:pt idx="62">
                  <c:v>31</c:v>
                </c:pt>
                <c:pt idx="63">
                  <c:v>31.5</c:v>
                </c:pt>
                <c:pt idx="64">
                  <c:v>32</c:v>
                </c:pt>
                <c:pt idx="65">
                  <c:v>32.5</c:v>
                </c:pt>
                <c:pt idx="66">
                  <c:v>33</c:v>
                </c:pt>
                <c:pt idx="67">
                  <c:v>33.5</c:v>
                </c:pt>
                <c:pt idx="68">
                  <c:v>34</c:v>
                </c:pt>
                <c:pt idx="69">
                  <c:v>34.5</c:v>
                </c:pt>
                <c:pt idx="70">
                  <c:v>35</c:v>
                </c:pt>
                <c:pt idx="71">
                  <c:v>35.5</c:v>
                </c:pt>
                <c:pt idx="72">
                  <c:v>36</c:v>
                </c:pt>
                <c:pt idx="73">
                  <c:v>36.5</c:v>
                </c:pt>
                <c:pt idx="74">
                  <c:v>37</c:v>
                </c:pt>
                <c:pt idx="75">
                  <c:v>37.5</c:v>
                </c:pt>
                <c:pt idx="76">
                  <c:v>38</c:v>
                </c:pt>
                <c:pt idx="77">
                  <c:v>38.5</c:v>
                </c:pt>
                <c:pt idx="78">
                  <c:v>39</c:v>
                </c:pt>
                <c:pt idx="79">
                  <c:v>39.5</c:v>
                </c:pt>
                <c:pt idx="80">
                  <c:v>40</c:v>
                </c:pt>
              </c:numCache>
            </c:numRef>
          </c:cat>
          <c:val>
            <c:numRef>
              <c:f>'ZCYC comparison'!$B$9:$B$89</c:f>
              <c:numCache>
                <c:formatCode>0.00</c:formatCode>
                <c:ptCount val="81"/>
                <c:pt idx="0">
                  <c:v>5.3199642410931611</c:v>
                </c:pt>
                <c:pt idx="1">
                  <c:v>5.3931057838457566</c:v>
                </c:pt>
                <c:pt idx="2">
                  <c:v>5.4773749705107955</c:v>
                </c:pt>
                <c:pt idx="3">
                  <c:v>5.5681634764057719</c:v>
                </c:pt>
                <c:pt idx="4">
                  <c:v>5.6621771018650655</c:v>
                </c:pt>
                <c:pt idx="5">
                  <c:v>5.7568923303913433</c:v>
                </c:pt>
                <c:pt idx="6">
                  <c:v>5.8504082200026701</c:v>
                </c:pt>
                <c:pt idx="7">
                  <c:v>5.9413242539193467</c:v>
                </c:pt>
                <c:pt idx="8">
                  <c:v>6.0286398376995241</c:v>
                </c:pt>
                <c:pt idx="9">
                  <c:v>6.1116718218697006</c:v>
                </c:pt>
                <c:pt idx="10">
                  <c:v>6.1899870127175323</c:v>
                </c:pt>
                <c:pt idx="11">
                  <c:v>6.2633471258694389</c:v>
                </c:pt>
                <c:pt idx="12">
                  <c:v>6.3316640516917744</c:v>
                </c:pt>
                <c:pt idx="13">
                  <c:v>6.3949636504110554</c:v>
                </c:pt>
                <c:pt idx="14">
                  <c:v>6.4533565883047395</c:v>
                </c:pt>
                <c:pt idx="15">
                  <c:v>6.5070149729765854</c:v>
                </c:pt>
                <c:pt idx="16">
                  <c:v>6.556153752892329</c:v>
                </c:pt>
                <c:pt idx="17">
                  <c:v>6.6010160201879335</c:v>
                </c:pt>
                <c:pt idx="18">
                  <c:v>6.6418615015003031</c:v>
                </c:pt>
                <c:pt idx="19">
                  <c:v>6.6789576436318772</c:v>
                </c:pt>
                <c:pt idx="20">
                  <c:v>6.712572802985493</c:v>
                </c:pt>
                <c:pt idx="21">
                  <c:v>6.7429711330552173</c:v>
                </c:pt>
                <c:pt idx="22">
                  <c:v>6.7704088355030558</c:v>
                </c:pt>
                <c:pt idx="23">
                  <c:v>6.7951314997453016</c:v>
                </c:pt>
                <c:pt idx="24">
                  <c:v>6.8173723054183348</c:v>
                </c:pt>
                <c:pt idx="25">
                  <c:v>6.837350903196949</c:v>
                </c:pt>
                <c:pt idx="26">
                  <c:v>6.8552728235509903</c:v>
                </c:pt>
                <c:pt idx="27">
                  <c:v>6.8713292912875223</c:v>
                </c:pt>
                <c:pt idx="28">
                  <c:v>6.8856973470949443</c:v>
                </c:pt>
                <c:pt idx="29">
                  <c:v>6.8985401965885824</c:v>
                </c:pt>
                <c:pt idx="30">
                  <c:v>6.9100077232324493</c:v>
                </c:pt>
                <c:pt idx="31">
                  <c:v>6.9202371145479376</c:v>
                </c:pt>
                <c:pt idx="32">
                  <c:v>6.9293535616949651</c:v>
                </c:pt>
                <c:pt idx="33">
                  <c:v>6.9374710012246315</c:v>
                </c:pt>
                <c:pt idx="34">
                  <c:v>6.9446928748900518</c:v>
                </c:pt>
                <c:pt idx="35">
                  <c:v>6.9511128891440155</c:v>
                </c:pt>
                <c:pt idx="36">
                  <c:v>6.9568157605828684</c:v>
                </c:pt>
                <c:pt idx="37">
                  <c:v>6.961877937310911</c:v>
                </c:pt>
                <c:pt idx="38">
                  <c:v>6.9663682891617329</c:v>
                </c:pt>
                <c:pt idx="39">
                  <c:v>6.9703487620577826</c:v>
                </c:pt>
                <c:pt idx="40">
                  <c:v>6.9738749936299476</c:v>
                </c:pt>
                <c:pt idx="41">
                  <c:v>6.976996888648344</c:v>
                </c:pt>
                <c:pt idx="42">
                  <c:v>6.9797591539115018</c:v>
                </c:pt>
                <c:pt idx="43">
                  <c:v>6.982201793067615</c:v>
                </c:pt>
                <c:pt idx="44">
                  <c:v>6.9843605624512648</c:v>
                </c:pt>
                <c:pt idx="45">
                  <c:v>6.9862673894556693</c:v>
                </c:pt>
                <c:pt idx="46">
                  <c:v>6.987950755259412</c:v>
                </c:pt>
                <c:pt idx="47">
                  <c:v>6.9894360439173422</c:v>
                </c:pt>
                <c:pt idx="48">
                  <c:v>6.9907458599313284</c:v>
                </c:pt>
                <c:pt idx="49">
                  <c:v>6.9919003164574907</c:v>
                </c:pt>
                <c:pt idx="50">
                  <c:v>6.9929172962978416</c:v>
                </c:pt>
                <c:pt idx="51">
                  <c:v>6.9938126877787177</c:v>
                </c:pt>
                <c:pt idx="52">
                  <c:v>6.994600597546107</c:v>
                </c:pt>
                <c:pt idx="53">
                  <c:v>6.9952935422167846</c:v>
                </c:pt>
                <c:pt idx="54">
                  <c:v>6.9959026207209156</c:v>
                </c:pt>
                <c:pt idx="55">
                  <c:v>6.9964376690608727</c:v>
                </c:pt>
                <c:pt idx="56">
                  <c:v>6.9969073990968074</c:v>
                </c:pt>
                <c:pt idx="57">
                  <c:v>6.9973195228546876</c:v>
                </c:pt>
                <c:pt idx="58">
                  <c:v>6.9976808637394257</c:v>
                </c:pt>
                <c:pt idx="59">
                  <c:v>6.997997455925856</c:v>
                </c:pt>
                <c:pt idx="60">
                  <c:v>6.9982746330951029</c:v>
                </c:pt>
                <c:pt idx="61">
                  <c:v>6.99851710758373</c:v>
                </c:pt>
                <c:pt idx="62">
                  <c:v>6.998729040918878</c:v>
                </c:pt>
                <c:pt idx="63">
                  <c:v>6.9989141066242926</c:v>
                </c:pt>
                <c:pt idx="64">
                  <c:v>6.9990755461000029</c:v>
                </c:pt>
                <c:pt idx="65">
                  <c:v>6.9992162183023865</c:v>
                </c:pt>
                <c:pt idx="66">
                  <c:v>6.9993386438812033</c:v>
                </c:pt>
                <c:pt idx="67">
                  <c:v>6.999445044365709</c:v>
                </c:pt>
                <c:pt idx="68">
                  <c:v>6.9995373769330618</c:v>
                </c:pt>
                <c:pt idx="69">
                  <c:v>6.9996173652383282</c:v>
                </c:pt>
                <c:pt idx="70">
                  <c:v>6.9996865267364141</c:v>
                </c:pt>
                <c:pt idx="71">
                  <c:v>6.9997461968817722</c:v>
                </c:pt>
                <c:pt idx="72">
                  <c:v>6.9997975505513939</c:v>
                </c:pt>
                <c:pt idx="73">
                  <c:v>6.9998416210001349</c:v>
                </c:pt>
                <c:pt idx="74">
                  <c:v>6.9998793166245692</c:v>
                </c:pt>
                <c:pt idx="75">
                  <c:v>6.999911435781863</c:v>
                </c:pt>
                <c:pt idx="76">
                  <c:v>6.999938679883547</c:v>
                </c:pt>
                <c:pt idx="77">
                  <c:v>6.9999616649600878</c:v>
                </c:pt>
                <c:pt idx="78">
                  <c:v>6.9999809318706427</c:v>
                </c:pt>
                <c:pt idx="79">
                  <c:v>6.9999969553132289</c:v>
                </c:pt>
                <c:pt idx="80">
                  <c:v>7.0000101517731661</c:v>
                </c:pt>
              </c:numCache>
            </c:numRef>
          </c:val>
          <c:smooth val="0"/>
          <c:extLst>
            <c:ext xmlns:c16="http://schemas.microsoft.com/office/drawing/2014/chart" uri="{C3380CC4-5D6E-409C-BE32-E72D297353CC}">
              <c16:uniqueId val="{00000000-7505-40B4-9849-038C790F3B58}"/>
            </c:ext>
          </c:extLst>
        </c:ser>
        <c:dLbls>
          <c:showLegendKey val="0"/>
          <c:showVal val="0"/>
          <c:showCatName val="0"/>
          <c:showSerName val="0"/>
          <c:showPercent val="0"/>
          <c:showBubbleSize val="0"/>
        </c:dLbls>
        <c:smooth val="0"/>
        <c:axId val="68908032"/>
        <c:axId val="2083146176"/>
      </c:lineChart>
      <c:catAx>
        <c:axId val="6890803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1" i="0" u="none" strike="noStrike" baseline="0" dirty="0">
                    <a:effectLst/>
                  </a:rPr>
                  <a:t>Maturity (Yrs)</a:t>
                </a:r>
                <a:r>
                  <a:rPr lang="en-US" sz="1600" b="0" i="0" u="none" strike="noStrike" baseline="0" dirty="0"/>
                  <a:t> </a:t>
                </a:r>
                <a:endParaRPr lang="en-US" sz="1600" dirty="0"/>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83146176"/>
        <c:crosses val="autoZero"/>
        <c:auto val="1"/>
        <c:lblAlgn val="ctr"/>
        <c:lblOffset val="100"/>
        <c:noMultiLvlLbl val="0"/>
      </c:catAx>
      <c:valAx>
        <c:axId val="2083146176"/>
        <c:scaling>
          <c:orientation val="minMax"/>
          <c:min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Yield</a:t>
                </a:r>
              </a:p>
            </c:rich>
          </c:tx>
          <c:layout>
            <c:manualLayout>
              <c:xMode val="edge"/>
              <c:yMode val="edge"/>
              <c:x val="2.5000000000000001E-2"/>
              <c:y val="0.3575845727617380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890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5" Type="http://schemas.openxmlformats.org/officeDocument/2006/relationships/image" Target="../media/image17.wmf"/><Relationship Id="rId4"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991B83-A752-4B58-815D-2DDB2A3700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B45B116-8CC9-48AC-89C5-27E24AFE84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75831E-84A9-452F-A22C-B588E354D8FC}" type="datetimeFigureOut">
              <a:rPr lang="en-US" smtClean="0"/>
              <a:t>9/14/2019</a:t>
            </a:fld>
            <a:endParaRPr lang="en-US"/>
          </a:p>
        </p:txBody>
      </p:sp>
      <p:sp>
        <p:nvSpPr>
          <p:cNvPr id="4" name="Footer Placeholder 3">
            <a:extLst>
              <a:ext uri="{FF2B5EF4-FFF2-40B4-BE49-F238E27FC236}">
                <a16:creationId xmlns:a16="http://schemas.microsoft.com/office/drawing/2014/main" id="{EFD31782-BD04-406D-82F4-BD06422B52F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4C6DEC6-06A9-4C9C-9099-9A4C1CFA91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6C0BC2-D342-4B60-A43C-24FB7843502C}" type="slidenum">
              <a:rPr lang="en-US" smtClean="0"/>
              <a:t>‹#›</a:t>
            </a:fld>
            <a:endParaRPr lang="en-US"/>
          </a:p>
        </p:txBody>
      </p:sp>
    </p:spTree>
    <p:extLst>
      <p:ext uri="{BB962C8B-B14F-4D97-AF65-F5344CB8AC3E}">
        <p14:creationId xmlns:p14="http://schemas.microsoft.com/office/powerpoint/2010/main" val="17966570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41AF98-103F-4DCD-9A99-CDB364E62DF3}" type="datetimeFigureOut">
              <a:rPr lang="en-US" smtClean="0"/>
              <a:t>9/14/2019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F1FCA-59A3-4DFD-B4F8-2C7343A4FE07}" type="slidenum">
              <a:rPr lang="en-US" smtClean="0"/>
              <a:t>‹#›</a:t>
            </a:fld>
            <a:endParaRPr lang="en-US" dirty="0"/>
          </a:p>
        </p:txBody>
      </p:sp>
    </p:spTree>
    <p:extLst>
      <p:ext uri="{BB962C8B-B14F-4D97-AF65-F5344CB8AC3E}">
        <p14:creationId xmlns:p14="http://schemas.microsoft.com/office/powerpoint/2010/main" val="2105929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dfcsec.com/hsl.docs/L&amp;T%20Finance%20Ltd%20Taxable%20NCD%20Issue%20product%20note-201904041732046620236.pdf"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untryeconomy.com/bonds/india"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DD2419FC-FA2B-4E90-9229-BFABF598E3D4}"/>
              </a:ext>
            </a:extLst>
          </p:cNvPr>
          <p:cNvSpPr>
            <a:spLocks noGrp="1" noRot="1" noChangeAspect="1" noTextEdit="1"/>
          </p:cNvSpPr>
          <p:nvPr>
            <p:ph type="sldImg"/>
          </p:nvPr>
        </p:nvSpPr>
        <p:spPr>
          <a:ln/>
        </p:spPr>
      </p:sp>
      <p:sp>
        <p:nvSpPr>
          <p:cNvPr id="129027" name="Notes Placeholder 2">
            <a:extLst>
              <a:ext uri="{FF2B5EF4-FFF2-40B4-BE49-F238E27FC236}">
                <a16:creationId xmlns:a16="http://schemas.microsoft.com/office/drawing/2014/main" id="{B270E460-EDED-4931-A2B1-9E7FB4A6179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t>
            </a:r>
            <a:r>
              <a:rPr lang="en-US" dirty="0">
                <a:hlinkClick r:id="rId3"/>
              </a:rPr>
              <a:t>https://www.hdfcsec.com/hsl.docs//L&amp;T%20Finance%20Ltd%20Taxable%20NCD%20Issue%20product%20note-201904041732046620236.pdf</a:t>
            </a:r>
            <a:endParaRPr lang="en-US" dirty="0"/>
          </a:p>
        </p:txBody>
      </p:sp>
      <p:sp>
        <p:nvSpPr>
          <p:cNvPr id="4" name="Slide Number Placeholder 3"/>
          <p:cNvSpPr>
            <a:spLocks noGrp="1"/>
          </p:cNvSpPr>
          <p:nvPr>
            <p:ph type="sldNum" sz="quarter" idx="5"/>
          </p:nvPr>
        </p:nvSpPr>
        <p:spPr/>
        <p:txBody>
          <a:bodyPr/>
          <a:lstStyle/>
          <a:p>
            <a:fld id="{7E3F1FCA-59A3-4DFD-B4F8-2C7343A4FE07}" type="slidenum">
              <a:rPr lang="en-US" smtClean="0"/>
              <a:t>70</a:t>
            </a:fld>
            <a:endParaRPr lang="en-US" dirty="0"/>
          </a:p>
        </p:txBody>
      </p:sp>
    </p:spTree>
    <p:extLst>
      <p:ext uri="{BB962C8B-B14F-4D97-AF65-F5344CB8AC3E}">
        <p14:creationId xmlns:p14="http://schemas.microsoft.com/office/powerpoint/2010/main" val="765426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https://countryeconomy.com/bonds/india</a:t>
            </a:r>
            <a:r>
              <a:rPr lang="en-US" dirty="0"/>
              <a:t> </a:t>
            </a:r>
          </a:p>
        </p:txBody>
      </p:sp>
      <p:sp>
        <p:nvSpPr>
          <p:cNvPr id="4" name="Slide Number Placeholder 3"/>
          <p:cNvSpPr>
            <a:spLocks noGrp="1"/>
          </p:cNvSpPr>
          <p:nvPr>
            <p:ph type="sldNum" sz="quarter" idx="5"/>
          </p:nvPr>
        </p:nvSpPr>
        <p:spPr/>
        <p:txBody>
          <a:bodyPr/>
          <a:lstStyle/>
          <a:p>
            <a:fld id="{7E3F1FCA-59A3-4DFD-B4F8-2C7343A4FE07}" type="slidenum">
              <a:rPr lang="en-US" smtClean="0"/>
              <a:t>73</a:t>
            </a:fld>
            <a:endParaRPr lang="en-US" dirty="0"/>
          </a:p>
        </p:txBody>
      </p:sp>
    </p:spTree>
    <p:extLst>
      <p:ext uri="{BB962C8B-B14F-4D97-AF65-F5344CB8AC3E}">
        <p14:creationId xmlns:p14="http://schemas.microsoft.com/office/powerpoint/2010/main" val="1367146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3F1FCA-59A3-4DFD-B4F8-2C7343A4FE07}" type="slidenum">
              <a:rPr lang="en-US" smtClean="0"/>
              <a:t>79</a:t>
            </a:fld>
            <a:endParaRPr lang="en-US" dirty="0"/>
          </a:p>
        </p:txBody>
      </p:sp>
    </p:spTree>
    <p:extLst>
      <p:ext uri="{BB962C8B-B14F-4D97-AF65-F5344CB8AC3E}">
        <p14:creationId xmlns:p14="http://schemas.microsoft.com/office/powerpoint/2010/main" val="3676628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75EBD-CCD3-48F6-8874-0AF4C43DA9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3CD845-6CB5-4DBD-BDDF-23F50E149C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8FB23D-A835-4268-B2E1-41BF68CBAFA0}"/>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5" name="Footer Placeholder 4">
            <a:extLst>
              <a:ext uri="{FF2B5EF4-FFF2-40B4-BE49-F238E27FC236}">
                <a16:creationId xmlns:a16="http://schemas.microsoft.com/office/drawing/2014/main" id="{C9C8AF5E-A57E-4C3F-85B6-E3D7C374AA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21FAFB-34D0-4C90-B4E0-77CEE1151F23}"/>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428242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52F3-9094-4A6A-AC5D-7E97495181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F39CD7-115B-4F16-99C6-64757BF83D7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E910C-CE02-45BF-A68D-E35E33A731E7}"/>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5" name="Footer Placeholder 4">
            <a:extLst>
              <a:ext uri="{FF2B5EF4-FFF2-40B4-BE49-F238E27FC236}">
                <a16:creationId xmlns:a16="http://schemas.microsoft.com/office/drawing/2014/main" id="{BB68652D-9B44-4BE0-8BEB-8806A052CF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6BCB1EB-C09F-4595-8B93-1108276F96B8}"/>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540472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53CE-1BEB-4AA5-9309-C1A1C52DA6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50512F-1E94-4687-93C2-8EE8689B20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DE0F7C2-56B2-4A08-8B73-359BAE006747}"/>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5" name="Footer Placeholder 4">
            <a:extLst>
              <a:ext uri="{FF2B5EF4-FFF2-40B4-BE49-F238E27FC236}">
                <a16:creationId xmlns:a16="http://schemas.microsoft.com/office/drawing/2014/main" id="{61C58D9F-2425-40DA-B534-ECF3864A8B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DD42CF-F97F-45E5-97F3-9FDBB98CCB61}"/>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2410418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F5170-FE63-4EF7-8E0F-00E8E127D5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521D81-7254-4C6F-ACC9-D5D41915997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0D7591-44DC-45F2-B8F6-9F3A2ADB9E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54DB52-760C-4C3A-963F-10CD4748A793}"/>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6" name="Footer Placeholder 5">
            <a:extLst>
              <a:ext uri="{FF2B5EF4-FFF2-40B4-BE49-F238E27FC236}">
                <a16:creationId xmlns:a16="http://schemas.microsoft.com/office/drawing/2014/main" id="{B199C9F2-6FD6-4A06-AB51-899E153D41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2EB4AC-291E-41A8-B680-6F9624788EB4}"/>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4208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FBE3-0870-4D5E-8AC2-077D0DE136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888D84-48CE-4740-9E8F-868E810C2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7BA9843-649A-456B-810A-4B91A9B1F94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A085EE-0232-41E6-A404-145D3DC1F1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B256A51-B484-47E5-AA39-C1CD075642A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A28D29-002D-4FC5-859D-3C8DF1FF7242}"/>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8" name="Footer Placeholder 7">
            <a:extLst>
              <a:ext uri="{FF2B5EF4-FFF2-40B4-BE49-F238E27FC236}">
                <a16:creationId xmlns:a16="http://schemas.microsoft.com/office/drawing/2014/main" id="{CF19883C-F75E-48B6-AA93-0FBC066F92E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BEA2985-8A7A-4FF6-943E-B8BE7B826489}"/>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228404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DB092-D9BE-4CE6-97BB-69D96B2298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E2FF4F-624B-44D6-95A5-94AB617A7AD1}"/>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4" name="Footer Placeholder 3">
            <a:extLst>
              <a:ext uri="{FF2B5EF4-FFF2-40B4-BE49-F238E27FC236}">
                <a16:creationId xmlns:a16="http://schemas.microsoft.com/office/drawing/2014/main" id="{BDBB82B7-4C1A-489B-A013-0D6097C51E3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342DCB6-266A-4576-ABFB-22C415607789}"/>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1363863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0443DE-BDD1-447E-84C0-A89718DADE1C}"/>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3" name="Footer Placeholder 2">
            <a:extLst>
              <a:ext uri="{FF2B5EF4-FFF2-40B4-BE49-F238E27FC236}">
                <a16:creationId xmlns:a16="http://schemas.microsoft.com/office/drawing/2014/main" id="{F535434C-7588-4BDA-9DAF-730C393A949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56B4B2B-189F-4162-9AAB-E6D0AB5A6BFD}"/>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2666337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A63FE-27C5-4725-BC45-97033F3E64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AA7908-06AA-46D5-9500-C129C0CA80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BCEB62-03BE-4B6C-B795-54A97A47E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B3ACC90-0E93-4731-AD1C-A3A3497D5BD5}"/>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6" name="Footer Placeholder 5">
            <a:extLst>
              <a:ext uri="{FF2B5EF4-FFF2-40B4-BE49-F238E27FC236}">
                <a16:creationId xmlns:a16="http://schemas.microsoft.com/office/drawing/2014/main" id="{D6C8E5F3-9613-423C-AAA0-1249905247F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AF4CD8-9088-427D-9045-1859B641095D}"/>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686002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D6FB9-23A6-4897-96E3-CE2F308486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F5D8B0-1A56-4F9C-96F0-F76E6C227D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CB7E56F-F334-443D-A8AF-EEA359118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95DB12-0292-4249-A0AC-50696AAD1048}"/>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6" name="Footer Placeholder 5">
            <a:extLst>
              <a:ext uri="{FF2B5EF4-FFF2-40B4-BE49-F238E27FC236}">
                <a16:creationId xmlns:a16="http://schemas.microsoft.com/office/drawing/2014/main" id="{5E667882-9889-464D-AAC2-726D6FA725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ED83E85-1BCF-4A15-B091-A03BB612D271}"/>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128459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99CFD-2645-4766-83C7-C02233598A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9B2DB3-68F8-43C0-A92D-B93238E734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C3AD5B-B88D-42DB-B0A8-32647B13AFF2}"/>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5" name="Footer Placeholder 4">
            <a:extLst>
              <a:ext uri="{FF2B5EF4-FFF2-40B4-BE49-F238E27FC236}">
                <a16:creationId xmlns:a16="http://schemas.microsoft.com/office/drawing/2014/main" id="{CF56FD7E-6E98-418A-BADD-359CBDD7DE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155340-156C-4DC3-AC9D-8682DD2BC679}"/>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420879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2AF32-6454-44C1-9400-8C23C90A56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1A5AFD-C64F-4A48-9D34-68C34E22DE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8DB27-7877-45BF-98BE-61B6B39B0A63}"/>
              </a:ext>
            </a:extLst>
          </p:cNvPr>
          <p:cNvSpPr>
            <a:spLocks noGrp="1"/>
          </p:cNvSpPr>
          <p:nvPr>
            <p:ph type="dt" sz="half" idx="10"/>
          </p:nvPr>
        </p:nvSpPr>
        <p:spPr/>
        <p:txBody>
          <a:bodyPr/>
          <a:lstStyle/>
          <a:p>
            <a:fld id="{393DD6A6-F97B-4990-A7CB-DC5B8AD227B4}" type="datetimeFigureOut">
              <a:rPr lang="en-US" smtClean="0"/>
              <a:t>9/14/2019</a:t>
            </a:fld>
            <a:endParaRPr lang="en-US" dirty="0"/>
          </a:p>
        </p:txBody>
      </p:sp>
      <p:sp>
        <p:nvSpPr>
          <p:cNvPr id="5" name="Footer Placeholder 4">
            <a:extLst>
              <a:ext uri="{FF2B5EF4-FFF2-40B4-BE49-F238E27FC236}">
                <a16:creationId xmlns:a16="http://schemas.microsoft.com/office/drawing/2014/main" id="{4F6FF70D-6E2D-4798-9CFD-F0CAEC2697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71C7AA-6DE1-43FC-B44F-11CC67AB48B6}"/>
              </a:ext>
            </a:extLst>
          </p:cNvPr>
          <p:cNvSpPr>
            <a:spLocks noGrp="1"/>
          </p:cNvSpPr>
          <p:nvPr>
            <p:ph type="sldNum" sz="quarter" idx="12"/>
          </p:nvPr>
        </p:nvSpPr>
        <p:spPr/>
        <p:txBody>
          <a:bodyPr/>
          <a:lstStyle/>
          <a:p>
            <a:fld id="{B879CD21-5ECA-44D5-AF8F-0AC3F0593BBC}" type="slidenum">
              <a:rPr lang="en-US" smtClean="0"/>
              <a:t>‹#›</a:t>
            </a:fld>
            <a:endParaRPr lang="en-US" dirty="0"/>
          </a:p>
        </p:txBody>
      </p:sp>
    </p:spTree>
    <p:extLst>
      <p:ext uri="{BB962C8B-B14F-4D97-AF65-F5344CB8AC3E}">
        <p14:creationId xmlns:p14="http://schemas.microsoft.com/office/powerpoint/2010/main" val="1542232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65B56F-5D67-4ABD-B450-9969E8ECCB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8FBF04-F686-4FC7-9170-A964E88EDA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C6A16-3E5E-47D2-89AB-25BC1247D6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3DD6A6-F97B-4990-A7CB-DC5B8AD227B4}" type="datetimeFigureOut">
              <a:rPr lang="en-US" smtClean="0"/>
              <a:t>9/14/2019</a:t>
            </a:fld>
            <a:endParaRPr lang="en-US" dirty="0"/>
          </a:p>
        </p:txBody>
      </p:sp>
      <p:sp>
        <p:nvSpPr>
          <p:cNvPr id="5" name="Footer Placeholder 4">
            <a:extLst>
              <a:ext uri="{FF2B5EF4-FFF2-40B4-BE49-F238E27FC236}">
                <a16:creationId xmlns:a16="http://schemas.microsoft.com/office/drawing/2014/main" id="{35622754-0C57-4ED6-88F1-D23B32B14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0914028-EE71-4B20-A3C0-FA4D73B575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79CD21-5ECA-44D5-AF8F-0AC3F0593BBC}" type="slidenum">
              <a:rPr lang="en-US" smtClean="0"/>
              <a:t>‹#›</a:t>
            </a:fld>
            <a:endParaRPr lang="en-US" dirty="0"/>
          </a:p>
        </p:txBody>
      </p:sp>
    </p:spTree>
    <p:extLst>
      <p:ext uri="{BB962C8B-B14F-4D97-AF65-F5344CB8AC3E}">
        <p14:creationId xmlns:p14="http://schemas.microsoft.com/office/powerpoint/2010/main" val="2620497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4.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oleObject" Target="../embeddings/oleObject4.bin"/></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9.emf"/><Relationship Id="rId4" Type="http://schemas.openxmlformats.org/officeDocument/2006/relationships/oleObject" Target="../embeddings/oleObject6.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71.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39F4-F82F-4937-87BD-AEAE10C3156C}"/>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Corporate Finance </a:t>
            </a:r>
          </a:p>
        </p:txBody>
      </p:sp>
      <p:sp>
        <p:nvSpPr>
          <p:cNvPr id="3" name="Subtitle 2">
            <a:extLst>
              <a:ext uri="{FF2B5EF4-FFF2-40B4-BE49-F238E27FC236}">
                <a16:creationId xmlns:a16="http://schemas.microsoft.com/office/drawing/2014/main" id="{AADF9A24-BC83-4BCD-830A-B424D40F79BB}"/>
              </a:ext>
            </a:extLst>
          </p:cNvPr>
          <p:cNvSpPr>
            <a:spLocks noGrp="1"/>
          </p:cNvSpPr>
          <p:nvPr>
            <p:ph type="subTitle" idx="1"/>
          </p:nvPr>
        </p:nvSpPr>
        <p:spPr/>
        <p:txBody>
          <a:bodyPr/>
          <a:lstStyle/>
          <a:p>
            <a:r>
              <a:rPr lang="en-US" dirty="0"/>
              <a:t>Yogesh Chauhan</a:t>
            </a:r>
          </a:p>
        </p:txBody>
      </p:sp>
    </p:spTree>
    <p:extLst>
      <p:ext uri="{BB962C8B-B14F-4D97-AF65-F5344CB8AC3E}">
        <p14:creationId xmlns:p14="http://schemas.microsoft.com/office/powerpoint/2010/main" val="638545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A3F5-2579-4C6F-AEAC-3F05D81E6145}"/>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A Dilemma</a:t>
            </a:r>
          </a:p>
        </p:txBody>
      </p:sp>
      <p:sp>
        <p:nvSpPr>
          <p:cNvPr id="3" name="Content Placeholder 2">
            <a:extLst>
              <a:ext uri="{FF2B5EF4-FFF2-40B4-BE49-F238E27FC236}">
                <a16:creationId xmlns:a16="http://schemas.microsoft.com/office/drawing/2014/main" id="{0356D96C-4D45-4A72-B0D7-F77BA3D41834}"/>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CCD has an opportunity to open a shop at IIM Raipur. At the same time, it has another opportunity at IIIT Raipur. Now, CCD comes to you to take your opinion.</a:t>
            </a:r>
          </a:p>
          <a:p>
            <a:pPr algn="just"/>
            <a:r>
              <a:rPr lang="en-US" sz="2400" dirty="0">
                <a:latin typeface="Times New Roman" panose="02020603050405020304" pitchFamily="18" charset="0"/>
                <a:cs typeface="Times New Roman" panose="02020603050405020304" pitchFamily="18" charset="0"/>
              </a:rPr>
              <a:t>We find that Govt bond and a corporate bond pay-off Rs 1000 after one year from now. We need to decide how much we should pay for both bonds and why?</a:t>
            </a:r>
          </a:p>
        </p:txBody>
      </p:sp>
    </p:spTree>
    <p:extLst>
      <p:ext uri="{BB962C8B-B14F-4D97-AF65-F5344CB8AC3E}">
        <p14:creationId xmlns:p14="http://schemas.microsoft.com/office/powerpoint/2010/main" val="389121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D98DE-5867-4CE4-B70B-AC225BCEF05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Introduction to finance</a:t>
            </a:r>
          </a:p>
        </p:txBody>
      </p:sp>
      <p:sp>
        <p:nvSpPr>
          <p:cNvPr id="3" name="Content Placeholder 2">
            <a:extLst>
              <a:ext uri="{FF2B5EF4-FFF2-40B4-BE49-F238E27FC236}">
                <a16:creationId xmlns:a16="http://schemas.microsoft.com/office/drawing/2014/main" id="{07B9F3F1-5A15-4D20-B8A7-89F215D5494B}"/>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Finance is the study of value.</a:t>
            </a:r>
          </a:p>
          <a:p>
            <a:pPr algn="just"/>
            <a:r>
              <a:rPr lang="en-US" sz="2400" dirty="0">
                <a:latin typeface="Times New Roman" panose="02020603050405020304" pitchFamily="18" charset="0"/>
                <a:cs typeface="Times New Roman" panose="02020603050405020304" pitchFamily="18" charset="0"/>
              </a:rPr>
              <a:t>Value creation is about two key components: </a:t>
            </a:r>
            <a:r>
              <a:rPr lang="en-US" sz="2400" b="1" dirty="0">
                <a:latin typeface="Times New Roman" panose="02020603050405020304" pitchFamily="18" charset="0"/>
                <a:cs typeface="Times New Roman" panose="02020603050405020304" pitchFamily="18" charset="0"/>
              </a:rPr>
              <a:t>Time</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Uncertainty</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(Almost) everything can be valued with our framework.</a:t>
            </a:r>
          </a:p>
          <a:p>
            <a:pPr algn="just"/>
            <a:r>
              <a:rPr lang="en-US" sz="2400" dirty="0">
                <a:latin typeface="Times New Roman" panose="02020603050405020304" pitchFamily="18" charset="0"/>
                <a:cs typeface="Times New Roman" panose="02020603050405020304" pitchFamily="18" charset="0"/>
              </a:rPr>
              <a:t>It is a way of thinking and a set of tools that reflect this way of thinking. </a:t>
            </a:r>
          </a:p>
          <a:p>
            <a:pPr algn="just"/>
            <a:r>
              <a:rPr lang="en-US" sz="2400" dirty="0">
                <a:latin typeface="Times New Roman" panose="02020603050405020304" pitchFamily="18" charset="0"/>
                <a:cs typeface="Times New Roman" panose="02020603050405020304" pitchFamily="18" charset="0"/>
              </a:rPr>
              <a:t>Takeaway: It can improve your decisions making. </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p>
        </p:txBody>
      </p:sp>
    </p:spTree>
    <p:extLst>
      <p:ext uri="{BB962C8B-B14F-4D97-AF65-F5344CB8AC3E}">
        <p14:creationId xmlns:p14="http://schemas.microsoft.com/office/powerpoint/2010/main" val="4238456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2620-359C-4423-960E-69F1F1FFB9E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Don’t mistake accounting for finance </a:t>
            </a:r>
          </a:p>
        </p:txBody>
      </p:sp>
      <p:sp>
        <p:nvSpPr>
          <p:cNvPr id="3" name="Content Placeholder 2">
            <a:extLst>
              <a:ext uri="{FF2B5EF4-FFF2-40B4-BE49-F238E27FC236}">
                <a16:creationId xmlns:a16="http://schemas.microsoft.com/office/drawing/2014/main" id="{1DD8C20F-95AD-4921-B433-BB1784C2C7B9}"/>
              </a:ext>
            </a:extLst>
          </p:cNvPr>
          <p:cNvSpPr>
            <a:spLocks noGrp="1"/>
          </p:cNvSpPr>
          <p:nvPr>
            <p:ph idx="1"/>
          </p:nvPr>
        </p:nvSpPr>
        <p:spPr>
          <a:xfrm>
            <a:off x="838200" y="1938167"/>
            <a:ext cx="10515600" cy="4351338"/>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                                        Accounting Balance sheet</a:t>
            </a:r>
          </a:p>
          <a:p>
            <a:endParaRPr lang="en-US" sz="2400" dirty="0">
              <a:latin typeface="Times New Roman" panose="02020603050405020304" pitchFamily="18"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72332FD-7607-4C17-88AF-99F9702E0794}"/>
              </a:ext>
            </a:extLst>
          </p:cNvPr>
          <p:cNvGraphicFramePr>
            <a:graphicFrameLocks noGrp="1"/>
          </p:cNvGraphicFramePr>
          <p:nvPr>
            <p:extLst>
              <p:ext uri="{D42A27DB-BD31-4B8C-83A1-F6EECF244321}">
                <p14:modId xmlns:p14="http://schemas.microsoft.com/office/powerpoint/2010/main" val="2498074217"/>
              </p:ext>
            </p:extLst>
          </p:nvPr>
        </p:nvGraphicFramePr>
        <p:xfrm>
          <a:off x="942533" y="2517934"/>
          <a:ext cx="10255350" cy="2286000"/>
        </p:xfrm>
        <a:graphic>
          <a:graphicData uri="http://schemas.openxmlformats.org/drawingml/2006/table">
            <a:tbl>
              <a:tblPr firstRow="1" bandRow="1">
                <a:tableStyleId>{5940675A-B579-460E-94D1-54222C63F5DA}</a:tableStyleId>
              </a:tblPr>
              <a:tblGrid>
                <a:gridCol w="5127675">
                  <a:extLst>
                    <a:ext uri="{9D8B030D-6E8A-4147-A177-3AD203B41FA5}">
                      <a16:colId xmlns:a16="http://schemas.microsoft.com/office/drawing/2014/main" val="3061700466"/>
                    </a:ext>
                  </a:extLst>
                </a:gridCol>
                <a:gridCol w="5127675">
                  <a:extLst>
                    <a:ext uri="{9D8B030D-6E8A-4147-A177-3AD203B41FA5}">
                      <a16:colId xmlns:a16="http://schemas.microsoft.com/office/drawing/2014/main" val="2231118694"/>
                    </a:ext>
                  </a:extLst>
                </a:gridCol>
              </a:tblGrid>
              <a:tr h="370840">
                <a:tc>
                  <a:txBody>
                    <a:bodyPr/>
                    <a:lstStyle/>
                    <a:p>
                      <a:r>
                        <a:rPr lang="en-US" sz="2400" dirty="0"/>
                        <a:t>Liabilities</a:t>
                      </a:r>
                    </a:p>
                  </a:txBody>
                  <a:tcPr/>
                </a:tc>
                <a:tc>
                  <a:txBody>
                    <a:bodyPr/>
                    <a:lstStyle/>
                    <a:p>
                      <a:r>
                        <a:rPr lang="en-US" sz="2400" dirty="0"/>
                        <a:t>Assets</a:t>
                      </a:r>
                    </a:p>
                  </a:txBody>
                  <a:tcPr/>
                </a:tc>
                <a:extLst>
                  <a:ext uri="{0D108BD9-81ED-4DB2-BD59-A6C34878D82A}">
                    <a16:rowId xmlns:a16="http://schemas.microsoft.com/office/drawing/2014/main" val="3569041316"/>
                  </a:ext>
                </a:extLst>
              </a:tr>
              <a:tr h="370840">
                <a:tc>
                  <a:txBody>
                    <a:bodyPr/>
                    <a:lstStyle/>
                    <a:p>
                      <a:r>
                        <a:rPr lang="en-US" sz="2400" dirty="0"/>
                        <a:t>Equity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Fixed assets (long-lived real assets)</a:t>
                      </a:r>
                    </a:p>
                  </a:txBody>
                  <a:tcPr/>
                </a:tc>
                <a:extLst>
                  <a:ext uri="{0D108BD9-81ED-4DB2-BD59-A6C34878D82A}">
                    <a16:rowId xmlns:a16="http://schemas.microsoft.com/office/drawing/2014/main" val="1197186986"/>
                  </a:ext>
                </a:extLst>
              </a:tr>
              <a:tr h="370840">
                <a:tc>
                  <a:txBody>
                    <a:bodyPr/>
                    <a:lstStyle/>
                    <a:p>
                      <a:r>
                        <a:rPr lang="en-US" sz="2400" dirty="0"/>
                        <a:t>Debt</a:t>
                      </a:r>
                    </a:p>
                  </a:txBody>
                  <a:tcPr/>
                </a:tc>
                <a:tc>
                  <a:txBody>
                    <a:bodyPr/>
                    <a:lstStyle/>
                    <a:p>
                      <a:r>
                        <a:rPr lang="en-US" sz="2400" dirty="0"/>
                        <a:t>Current Assets (Short-lived assets)</a:t>
                      </a:r>
                    </a:p>
                  </a:txBody>
                  <a:tcPr/>
                </a:tc>
                <a:extLst>
                  <a:ext uri="{0D108BD9-81ED-4DB2-BD59-A6C34878D82A}">
                    <a16:rowId xmlns:a16="http://schemas.microsoft.com/office/drawing/2014/main" val="174579388"/>
                  </a:ext>
                </a:extLst>
              </a:tr>
              <a:tr h="370840">
                <a:tc>
                  <a:txBody>
                    <a:bodyPr/>
                    <a:lstStyle/>
                    <a:p>
                      <a:r>
                        <a:rPr lang="en-US" sz="2400" dirty="0"/>
                        <a:t>Other liabilities</a:t>
                      </a:r>
                    </a:p>
                  </a:txBody>
                  <a:tcPr/>
                </a:tc>
                <a:tc>
                  <a:txBody>
                    <a:bodyPr/>
                    <a:lstStyle/>
                    <a:p>
                      <a:r>
                        <a:rPr lang="en-US" sz="2400" dirty="0"/>
                        <a:t>Financial investment </a:t>
                      </a:r>
                    </a:p>
                  </a:txBody>
                  <a:tcPr/>
                </a:tc>
                <a:extLst>
                  <a:ext uri="{0D108BD9-81ED-4DB2-BD59-A6C34878D82A}">
                    <a16:rowId xmlns:a16="http://schemas.microsoft.com/office/drawing/2014/main" val="4134847701"/>
                  </a:ext>
                </a:extLst>
              </a:tr>
              <a:tr h="370840">
                <a:tc>
                  <a:txBody>
                    <a:bodyPr/>
                    <a:lstStyle/>
                    <a:p>
                      <a:r>
                        <a:rPr lang="en-US" sz="2400" dirty="0"/>
                        <a:t>Current assets</a:t>
                      </a:r>
                    </a:p>
                  </a:txBody>
                  <a:tcPr/>
                </a:tc>
                <a:tc>
                  <a:txBody>
                    <a:bodyPr/>
                    <a:lstStyle/>
                    <a:p>
                      <a:r>
                        <a:rPr lang="en-US" sz="2400" dirty="0"/>
                        <a:t>Intangible assets (Patents &amp;trademarks)</a:t>
                      </a:r>
                    </a:p>
                  </a:txBody>
                  <a:tcPr/>
                </a:tc>
                <a:extLst>
                  <a:ext uri="{0D108BD9-81ED-4DB2-BD59-A6C34878D82A}">
                    <a16:rowId xmlns:a16="http://schemas.microsoft.com/office/drawing/2014/main" val="1890901089"/>
                  </a:ext>
                </a:extLst>
              </a:tr>
            </a:tbl>
          </a:graphicData>
        </a:graphic>
      </p:graphicFrame>
    </p:spTree>
    <p:extLst>
      <p:ext uri="{BB962C8B-B14F-4D97-AF65-F5344CB8AC3E}">
        <p14:creationId xmlns:p14="http://schemas.microsoft.com/office/powerpoint/2010/main" val="326688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6A66-76AC-405B-9573-DC596BF9D9C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financial balance sheet</a:t>
            </a:r>
          </a:p>
        </p:txBody>
      </p:sp>
      <p:graphicFrame>
        <p:nvGraphicFramePr>
          <p:cNvPr id="6" name="Content Placeholder 5">
            <a:extLst>
              <a:ext uri="{FF2B5EF4-FFF2-40B4-BE49-F238E27FC236}">
                <a16:creationId xmlns:a16="http://schemas.microsoft.com/office/drawing/2014/main" id="{E59F096D-E8BD-4C5E-8A6A-377637418072}"/>
              </a:ext>
            </a:extLst>
          </p:cNvPr>
          <p:cNvGraphicFramePr>
            <a:graphicFrameLocks noGrp="1"/>
          </p:cNvGraphicFramePr>
          <p:nvPr>
            <p:ph idx="1"/>
            <p:extLst>
              <p:ext uri="{D42A27DB-BD31-4B8C-83A1-F6EECF244321}">
                <p14:modId xmlns:p14="http://schemas.microsoft.com/office/powerpoint/2010/main" val="3157285603"/>
              </p:ext>
            </p:extLst>
          </p:nvPr>
        </p:nvGraphicFramePr>
        <p:xfrm>
          <a:off x="689317" y="1690688"/>
          <a:ext cx="11141612" cy="3809781"/>
        </p:xfrm>
        <a:graphic>
          <a:graphicData uri="http://schemas.openxmlformats.org/drawingml/2006/table">
            <a:tbl>
              <a:tblPr firstRow="1" bandRow="1">
                <a:tableStyleId>{5940675A-B579-460E-94D1-54222C63F5DA}</a:tableStyleId>
              </a:tblPr>
              <a:tblGrid>
                <a:gridCol w="5570806">
                  <a:extLst>
                    <a:ext uri="{9D8B030D-6E8A-4147-A177-3AD203B41FA5}">
                      <a16:colId xmlns:a16="http://schemas.microsoft.com/office/drawing/2014/main" val="3061700466"/>
                    </a:ext>
                  </a:extLst>
                </a:gridCol>
                <a:gridCol w="5570806">
                  <a:extLst>
                    <a:ext uri="{9D8B030D-6E8A-4147-A177-3AD203B41FA5}">
                      <a16:colId xmlns:a16="http://schemas.microsoft.com/office/drawing/2014/main" val="2231118694"/>
                    </a:ext>
                  </a:extLst>
                </a:gridCol>
              </a:tblGrid>
              <a:tr h="705515">
                <a:tc>
                  <a:txBody>
                    <a:bodyPr/>
                    <a:lstStyle/>
                    <a:p>
                      <a:r>
                        <a:rPr lang="en-US" sz="2400" dirty="0"/>
                        <a:t>Liabilities</a:t>
                      </a:r>
                    </a:p>
                  </a:txBody>
                  <a:tcPr/>
                </a:tc>
                <a:tc>
                  <a:txBody>
                    <a:bodyPr/>
                    <a:lstStyle/>
                    <a:p>
                      <a:r>
                        <a:rPr lang="en-US" sz="2400" dirty="0"/>
                        <a:t>Assets</a:t>
                      </a:r>
                    </a:p>
                  </a:txBody>
                  <a:tcPr/>
                </a:tc>
                <a:extLst>
                  <a:ext uri="{0D108BD9-81ED-4DB2-BD59-A6C34878D82A}">
                    <a16:rowId xmlns:a16="http://schemas.microsoft.com/office/drawing/2014/main" val="3569041316"/>
                  </a:ext>
                </a:extLst>
              </a:tr>
              <a:tr h="1269927">
                <a:tc>
                  <a:txBody>
                    <a:bodyPr/>
                    <a:lstStyle/>
                    <a:p>
                      <a:r>
                        <a:rPr lang="en-US" sz="2400" dirty="0"/>
                        <a:t>Equity (Residual Claim on cash flows, Perpetual lives)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Assets in place (Existing investments</a:t>
                      </a:r>
                    </a:p>
                  </a:txBody>
                  <a:tcPr/>
                </a:tc>
                <a:extLst>
                  <a:ext uri="{0D108BD9-81ED-4DB2-BD59-A6C34878D82A}">
                    <a16:rowId xmlns:a16="http://schemas.microsoft.com/office/drawing/2014/main" val="1197186986"/>
                  </a:ext>
                </a:extLst>
              </a:tr>
              <a:tr h="1834339">
                <a:tc>
                  <a:txBody>
                    <a:bodyPr/>
                    <a:lstStyle/>
                    <a:p>
                      <a:r>
                        <a:rPr lang="en-US" sz="2400" dirty="0"/>
                        <a:t>Debt (Fixed claim on cash flows, Fixed life)</a:t>
                      </a:r>
                    </a:p>
                  </a:txBody>
                  <a:tcPr/>
                </a:tc>
                <a:tc>
                  <a:txBody>
                    <a:bodyPr/>
                    <a:lstStyle/>
                    <a:p>
                      <a:r>
                        <a:rPr lang="en-US" sz="2400" dirty="0"/>
                        <a:t>Growth assets (Expected value that will be created by future investments)</a:t>
                      </a:r>
                    </a:p>
                  </a:txBody>
                  <a:tcPr/>
                </a:tc>
                <a:extLst>
                  <a:ext uri="{0D108BD9-81ED-4DB2-BD59-A6C34878D82A}">
                    <a16:rowId xmlns:a16="http://schemas.microsoft.com/office/drawing/2014/main" val="174579388"/>
                  </a:ext>
                </a:extLst>
              </a:tr>
            </a:tbl>
          </a:graphicData>
        </a:graphic>
      </p:graphicFrame>
    </p:spTree>
    <p:extLst>
      <p:ext uri="{BB962C8B-B14F-4D97-AF65-F5344CB8AC3E}">
        <p14:creationId xmlns:p14="http://schemas.microsoft.com/office/powerpoint/2010/main" val="745472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DDA2-5E44-460C-9688-F88E2FB2556F}"/>
              </a:ext>
            </a:extLst>
          </p:cNvPr>
          <p:cNvSpPr>
            <a:spLocks noGrp="1"/>
          </p:cNvSpPr>
          <p:nvPr>
            <p:ph type="title"/>
          </p:nvPr>
        </p:nvSpPr>
        <p:spPr>
          <a:xfrm>
            <a:off x="674967" y="104873"/>
            <a:ext cx="10551942" cy="977703"/>
          </a:xfrm>
        </p:spPr>
        <p:txBody>
          <a:bodyPr>
            <a:normAutofit/>
          </a:bodyPr>
          <a:lstStyle/>
          <a:p>
            <a:r>
              <a:rPr lang="en-US" sz="3600" dirty="0">
                <a:latin typeface="Times New Roman" panose="02020603050405020304" pitchFamily="18" charset="0"/>
                <a:cs typeface="Times New Roman" panose="02020603050405020304" pitchFamily="18" charset="0"/>
              </a:rPr>
              <a:t>Corporate Finance: The Big Picture</a:t>
            </a:r>
          </a:p>
        </p:txBody>
      </p:sp>
      <p:sp>
        <p:nvSpPr>
          <p:cNvPr id="4" name="Rectangle 3">
            <a:extLst>
              <a:ext uri="{FF2B5EF4-FFF2-40B4-BE49-F238E27FC236}">
                <a16:creationId xmlns:a16="http://schemas.microsoft.com/office/drawing/2014/main" id="{047DA5F5-7219-4DEC-AB90-4458FABE7145}"/>
              </a:ext>
            </a:extLst>
          </p:cNvPr>
          <p:cNvSpPr/>
          <p:nvPr/>
        </p:nvSpPr>
        <p:spPr>
          <a:xfrm>
            <a:off x="2999179" y="1281124"/>
            <a:ext cx="6193642" cy="464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Maximize the value of the business (firm)</a:t>
            </a:r>
          </a:p>
        </p:txBody>
      </p:sp>
      <p:sp>
        <p:nvSpPr>
          <p:cNvPr id="5" name="Rectangle 4">
            <a:extLst>
              <a:ext uri="{FF2B5EF4-FFF2-40B4-BE49-F238E27FC236}">
                <a16:creationId xmlns:a16="http://schemas.microsoft.com/office/drawing/2014/main" id="{6577A61E-AB5A-41DF-9E70-3373DA517691}"/>
              </a:ext>
            </a:extLst>
          </p:cNvPr>
          <p:cNvSpPr/>
          <p:nvPr/>
        </p:nvSpPr>
        <p:spPr>
          <a:xfrm>
            <a:off x="192258"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Investment Decision </a:t>
            </a:r>
            <a:r>
              <a:rPr lang="en-US" sz="2000" dirty="0">
                <a:latin typeface="Times New Roman" panose="02020603050405020304" pitchFamily="18" charset="0"/>
                <a:cs typeface="Times New Roman" panose="02020603050405020304" pitchFamily="18" charset="0"/>
              </a:rPr>
              <a:t>Invest in assets that earn a return greater than the minimum acceptable hurdle rate</a:t>
            </a:r>
          </a:p>
        </p:txBody>
      </p:sp>
      <p:sp>
        <p:nvSpPr>
          <p:cNvPr id="6" name="Rectangle 5">
            <a:extLst>
              <a:ext uri="{FF2B5EF4-FFF2-40B4-BE49-F238E27FC236}">
                <a16:creationId xmlns:a16="http://schemas.microsoft.com/office/drawing/2014/main" id="{B2646475-398A-4285-91ED-0BF7779B935E}"/>
              </a:ext>
            </a:extLst>
          </p:cNvPr>
          <p:cNvSpPr/>
          <p:nvPr/>
        </p:nvSpPr>
        <p:spPr>
          <a:xfrm>
            <a:off x="4241713"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Financing Decision </a:t>
            </a:r>
          </a:p>
          <a:p>
            <a:pPr algn="ctr"/>
            <a:r>
              <a:rPr lang="en-US" sz="2000" dirty="0">
                <a:latin typeface="Times New Roman" panose="02020603050405020304" pitchFamily="18" charset="0"/>
                <a:cs typeface="Times New Roman" panose="02020603050405020304" pitchFamily="18" charset="0"/>
              </a:rPr>
              <a:t>Find the right kind of debt for your firm and the right mix of debt and equity to fund your operations</a:t>
            </a:r>
          </a:p>
        </p:txBody>
      </p:sp>
      <p:sp>
        <p:nvSpPr>
          <p:cNvPr id="7" name="Rectangle 6">
            <a:extLst>
              <a:ext uri="{FF2B5EF4-FFF2-40B4-BE49-F238E27FC236}">
                <a16:creationId xmlns:a16="http://schemas.microsoft.com/office/drawing/2014/main" id="{95B5F7E0-8C97-4B6B-BD55-8ADA0703E7D4}"/>
              </a:ext>
            </a:extLst>
          </p:cNvPr>
          <p:cNvSpPr/>
          <p:nvPr/>
        </p:nvSpPr>
        <p:spPr>
          <a:xfrm>
            <a:off x="7950288" y="2841672"/>
            <a:ext cx="4049454"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Dividend Decision</a:t>
            </a:r>
            <a:r>
              <a:rPr lang="en-US" sz="2000" dirty="0">
                <a:latin typeface="Times New Roman" panose="02020603050405020304" pitchFamily="18" charset="0"/>
                <a:cs typeface="Times New Roman" panose="02020603050405020304" pitchFamily="18" charset="0"/>
              </a:rPr>
              <a:t> </a:t>
            </a:r>
          </a:p>
          <a:p>
            <a:pPr algn="ctr"/>
            <a:r>
              <a:rPr lang="en-US" sz="2000" dirty="0">
                <a:latin typeface="Times New Roman" panose="02020603050405020304" pitchFamily="18" charset="0"/>
                <a:cs typeface="Times New Roman" panose="02020603050405020304" pitchFamily="18" charset="0"/>
              </a:rPr>
              <a:t>If you cannot find investments that make your minimum acceptable rate, return the cash to owners of your business</a:t>
            </a:r>
          </a:p>
        </p:txBody>
      </p:sp>
      <p:cxnSp>
        <p:nvCxnSpPr>
          <p:cNvPr id="9" name="Straight Arrow Connector 8">
            <a:extLst>
              <a:ext uri="{FF2B5EF4-FFF2-40B4-BE49-F238E27FC236}">
                <a16:creationId xmlns:a16="http://schemas.microsoft.com/office/drawing/2014/main" id="{C81612E0-CEE5-4AC7-8739-1A0884571398}"/>
              </a:ext>
            </a:extLst>
          </p:cNvPr>
          <p:cNvCxnSpPr/>
          <p:nvPr/>
        </p:nvCxnSpPr>
        <p:spPr>
          <a:xfrm flipH="1">
            <a:off x="3703171" y="1780045"/>
            <a:ext cx="2068253" cy="10269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31ED322-2617-406E-91E4-6965F1FC10E0}"/>
              </a:ext>
            </a:extLst>
          </p:cNvPr>
          <p:cNvCxnSpPr>
            <a:cxnSpLocks/>
          </p:cNvCxnSpPr>
          <p:nvPr/>
        </p:nvCxnSpPr>
        <p:spPr>
          <a:xfrm flipH="1">
            <a:off x="5771424" y="1732890"/>
            <a:ext cx="145368" cy="910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4BA6AD4-6152-4B59-8199-F2DF2B5F4300}"/>
              </a:ext>
            </a:extLst>
          </p:cNvPr>
          <p:cNvCxnSpPr>
            <a:cxnSpLocks/>
          </p:cNvCxnSpPr>
          <p:nvPr/>
        </p:nvCxnSpPr>
        <p:spPr>
          <a:xfrm>
            <a:off x="6705035" y="1745358"/>
            <a:ext cx="1496430" cy="897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31D98F5-FCEC-48FF-9092-56C8184C3E1C}"/>
              </a:ext>
            </a:extLst>
          </p:cNvPr>
          <p:cNvSpPr/>
          <p:nvPr/>
        </p:nvSpPr>
        <p:spPr>
          <a:xfrm>
            <a:off x="0" y="4780894"/>
            <a:ext cx="2700997" cy="1972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hurdle rate should reflect the riskiness of the investment and the mix of debt and equity used to fund it.</a:t>
            </a:r>
          </a:p>
        </p:txBody>
      </p:sp>
      <p:sp>
        <p:nvSpPr>
          <p:cNvPr id="15" name="Rectangle 14">
            <a:extLst>
              <a:ext uri="{FF2B5EF4-FFF2-40B4-BE49-F238E27FC236}">
                <a16:creationId xmlns:a16="http://schemas.microsoft.com/office/drawing/2014/main" id="{FAC4C13F-CC11-46FB-B8B3-429E2B84653B}"/>
              </a:ext>
            </a:extLst>
          </p:cNvPr>
          <p:cNvSpPr/>
          <p:nvPr/>
        </p:nvSpPr>
        <p:spPr>
          <a:xfrm>
            <a:off x="2700997" y="4780894"/>
            <a:ext cx="2515356" cy="19722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return should reflect the magnitude and the timing of the cashflows as well as all side effects</a:t>
            </a:r>
          </a:p>
        </p:txBody>
      </p:sp>
      <p:sp>
        <p:nvSpPr>
          <p:cNvPr id="16" name="Rectangle 15">
            <a:extLst>
              <a:ext uri="{FF2B5EF4-FFF2-40B4-BE49-F238E27FC236}">
                <a16:creationId xmlns:a16="http://schemas.microsoft.com/office/drawing/2014/main" id="{096B1128-4139-4190-87FA-A14E5296A715}"/>
              </a:ext>
            </a:extLst>
          </p:cNvPr>
          <p:cNvSpPr/>
          <p:nvPr/>
        </p:nvSpPr>
        <p:spPr>
          <a:xfrm>
            <a:off x="5447357" y="4780894"/>
            <a:ext cx="2515356"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optimal mix of debt and equity maximizes firm value</a:t>
            </a:r>
          </a:p>
        </p:txBody>
      </p:sp>
      <p:sp>
        <p:nvSpPr>
          <p:cNvPr id="17" name="Rectangle 16">
            <a:extLst>
              <a:ext uri="{FF2B5EF4-FFF2-40B4-BE49-F238E27FC236}">
                <a16:creationId xmlns:a16="http://schemas.microsoft.com/office/drawing/2014/main" id="{F4A0F6CE-213E-43AD-8234-29B68D8EDE0F}"/>
              </a:ext>
            </a:extLst>
          </p:cNvPr>
          <p:cNvSpPr/>
          <p:nvPr/>
        </p:nvSpPr>
        <p:spPr>
          <a:xfrm>
            <a:off x="8233325" y="4794441"/>
            <a:ext cx="3499130"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How you choose to return cash to the owners will depend on whether they prefer dividends or buybacks</a:t>
            </a:r>
          </a:p>
        </p:txBody>
      </p:sp>
      <p:cxnSp>
        <p:nvCxnSpPr>
          <p:cNvPr id="18" name="Straight Arrow Connector 17">
            <a:extLst>
              <a:ext uri="{FF2B5EF4-FFF2-40B4-BE49-F238E27FC236}">
                <a16:creationId xmlns:a16="http://schemas.microsoft.com/office/drawing/2014/main" id="{3C38C9D1-AB2B-4B36-AEA1-85D55D6A433D}"/>
              </a:ext>
            </a:extLst>
          </p:cNvPr>
          <p:cNvCxnSpPr>
            <a:cxnSpLocks/>
          </p:cNvCxnSpPr>
          <p:nvPr/>
        </p:nvCxnSpPr>
        <p:spPr>
          <a:xfrm flipH="1">
            <a:off x="2129514" y="4378682"/>
            <a:ext cx="886986" cy="562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2AF6C51-E666-4B49-B13A-C2456337E22A}"/>
              </a:ext>
            </a:extLst>
          </p:cNvPr>
          <p:cNvCxnSpPr>
            <a:cxnSpLocks/>
          </p:cNvCxnSpPr>
          <p:nvPr/>
        </p:nvCxnSpPr>
        <p:spPr>
          <a:xfrm>
            <a:off x="3375528" y="4378681"/>
            <a:ext cx="225160" cy="415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0666871-1A20-4CCD-AEDD-6CFC94924958}"/>
              </a:ext>
            </a:extLst>
          </p:cNvPr>
          <p:cNvCxnSpPr>
            <a:cxnSpLocks/>
          </p:cNvCxnSpPr>
          <p:nvPr/>
        </p:nvCxnSpPr>
        <p:spPr>
          <a:xfrm flipH="1">
            <a:off x="6386732" y="4207841"/>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B445D34-556C-4CAA-B092-04D73FF03495}"/>
              </a:ext>
            </a:extLst>
          </p:cNvPr>
          <p:cNvCxnSpPr>
            <a:cxnSpLocks/>
          </p:cNvCxnSpPr>
          <p:nvPr/>
        </p:nvCxnSpPr>
        <p:spPr>
          <a:xfrm flipH="1">
            <a:off x="9361123" y="4278699"/>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9794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DEDA-DCD5-4392-8727-686C8B2EF3C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a:t>
            </a:r>
          </a:p>
        </p:txBody>
      </p:sp>
      <p:sp>
        <p:nvSpPr>
          <p:cNvPr id="3" name="Content Placeholder 2">
            <a:extLst>
              <a:ext uri="{FF2B5EF4-FFF2-40B4-BE49-F238E27FC236}">
                <a16:creationId xmlns:a16="http://schemas.microsoft.com/office/drawing/2014/main" id="{56B41EE2-7078-4839-A7C6-4A8ED4C48CC5}"/>
              </a:ext>
            </a:extLst>
          </p:cNvPr>
          <p:cNvSpPr>
            <a:spLocks noGrp="1"/>
          </p:cNvSpPr>
          <p:nvPr>
            <p:ph idx="1"/>
          </p:nvPr>
        </p:nvSpPr>
        <p:spPr>
          <a:xfrm>
            <a:off x="641253" y="1502067"/>
            <a:ext cx="10515600" cy="4856529"/>
          </a:xfrm>
        </p:spPr>
        <p:txBody>
          <a:bodyPr>
            <a:noAutofit/>
          </a:bodyPr>
          <a:lstStyle/>
          <a:p>
            <a:pPr algn="just"/>
            <a:r>
              <a:rPr lang="en-US" sz="2400" dirty="0">
                <a:latin typeface="Times New Roman" panose="02020603050405020304" pitchFamily="18" charset="0"/>
                <a:cs typeface="Times New Roman" panose="02020603050405020304" pitchFamily="18" charset="0"/>
              </a:rPr>
              <a:t>(Virtually) every decision involves </a:t>
            </a:r>
            <a:r>
              <a:rPr lang="en-US" sz="2400" b="1" dirty="0">
                <a:latin typeface="Times New Roman" panose="02020603050405020304" pitchFamily="18" charset="0"/>
                <a:cs typeface="Times New Roman" panose="02020603050405020304" pitchFamily="18" charset="0"/>
              </a:rPr>
              <a:t>time</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uncertainty</a:t>
            </a:r>
            <a:r>
              <a:rPr lang="en-US" sz="2400" dirty="0">
                <a:latin typeface="Times New Roman" panose="02020603050405020304" pitchFamily="18" charset="0"/>
                <a:cs typeface="Times New Roman" panose="02020603050405020304" pitchFamily="18" charset="0"/>
              </a:rPr>
              <a:t>.</a:t>
            </a:r>
          </a:p>
          <a:p>
            <a:pPr algn="just"/>
            <a:r>
              <a:rPr lang="en-US" sz="2400" b="1" dirty="0">
                <a:latin typeface="Times New Roman" panose="02020603050405020304" pitchFamily="18" charset="0"/>
                <a:cs typeface="Times New Roman" panose="02020603050405020304" pitchFamily="18" charset="0"/>
              </a:rPr>
              <a:t>Time value of money </a:t>
            </a:r>
            <a:r>
              <a:rPr lang="en-US" sz="2400" dirty="0">
                <a:latin typeface="Times New Roman" panose="02020603050405020304" pitchFamily="18" charset="0"/>
                <a:cs typeface="Times New Roman" panose="02020603050405020304" pitchFamily="18" charset="0"/>
              </a:rPr>
              <a:t>is very important to understand the impact of just the passage of time on decision.</a:t>
            </a:r>
          </a:p>
          <a:p>
            <a:pPr algn="just"/>
            <a:r>
              <a:rPr lang="en-US" sz="2400" dirty="0">
                <a:latin typeface="Times New Roman" panose="02020603050405020304" pitchFamily="18" charset="0"/>
                <a:cs typeface="Times New Roman" panose="02020603050405020304" pitchFamily="18" charset="0"/>
              </a:rPr>
              <a:t>The time value of money (TVM) is the concept that money available at the present time is worth more than the identical sum in the future due to its potential earning capacity, such as interest rate you are going to earn on your money.</a:t>
            </a:r>
          </a:p>
          <a:p>
            <a:pPr lvl="1" algn="just"/>
            <a:r>
              <a:rPr lang="en-US" dirty="0">
                <a:latin typeface="Times New Roman" panose="02020603050405020304" pitchFamily="18" charset="0"/>
                <a:cs typeface="Times New Roman" panose="02020603050405020304" pitchFamily="18" charset="0"/>
              </a:rPr>
              <a:t>Assume you have the option to choose between receiving $10,000 now versus $10,000 in two years. It's reasonable to assume most people would choose the first option</a:t>
            </a:r>
          </a:p>
        </p:txBody>
      </p:sp>
    </p:spTree>
    <p:extLst>
      <p:ext uri="{BB962C8B-B14F-4D97-AF65-F5344CB8AC3E}">
        <p14:creationId xmlns:p14="http://schemas.microsoft.com/office/powerpoint/2010/main" val="2797195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FF66C-C1A2-4DE0-B27A-0B0B850ED16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Some terminology</a:t>
            </a:r>
            <a:endParaRPr lang="en-US" sz="3600" dirty="0"/>
          </a:p>
        </p:txBody>
      </p:sp>
      <p:sp>
        <p:nvSpPr>
          <p:cNvPr id="3" name="Content Placeholder 2">
            <a:extLst>
              <a:ext uri="{FF2B5EF4-FFF2-40B4-BE49-F238E27FC236}">
                <a16:creationId xmlns:a16="http://schemas.microsoft.com/office/drawing/2014/main" id="{EE126929-FB86-4C6D-A2DD-6BC1083324C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PV=present value (Rs): the value of money today</a:t>
            </a:r>
          </a:p>
          <a:p>
            <a:r>
              <a:rPr lang="en-US" sz="2400" dirty="0">
                <a:latin typeface="Times New Roman" panose="02020603050405020304" pitchFamily="18" charset="0"/>
                <a:cs typeface="Times New Roman" panose="02020603050405020304" pitchFamily="18" charset="0"/>
              </a:rPr>
              <a:t>FV=future value (Rs): the value of money in future</a:t>
            </a:r>
          </a:p>
          <a:p>
            <a:r>
              <a:rPr lang="en-US" sz="2400" dirty="0">
                <a:latin typeface="Times New Roman" panose="02020603050405020304" pitchFamily="18" charset="0"/>
                <a:cs typeface="Times New Roman" panose="02020603050405020304" pitchFamily="18" charset="0"/>
              </a:rPr>
              <a:t>t=# of periods (#) </a:t>
            </a:r>
          </a:p>
          <a:p>
            <a:r>
              <a:rPr lang="en-US" sz="2400" dirty="0">
                <a:latin typeface="Times New Roman" panose="02020603050405020304" pitchFamily="18" charset="0"/>
                <a:cs typeface="Times New Roman" panose="02020603050405020304" pitchFamily="18" charset="0"/>
              </a:rPr>
              <a:t>r=Interest rate (%)&gt;0 (assumption)</a:t>
            </a:r>
          </a:p>
          <a:p>
            <a:r>
              <a:rPr lang="en-US" sz="2400" dirty="0">
                <a:latin typeface="Times New Roman" panose="02020603050405020304" pitchFamily="18" charset="0"/>
                <a:cs typeface="Times New Roman" panose="02020603050405020304" pitchFamily="18" charset="0"/>
              </a:rPr>
              <a:t>Remember, no uncertainty for now! </a:t>
            </a:r>
          </a:p>
          <a:p>
            <a:endParaRPr lang="en-US" dirty="0"/>
          </a:p>
        </p:txBody>
      </p:sp>
    </p:spTree>
    <p:extLst>
      <p:ext uri="{BB962C8B-B14F-4D97-AF65-F5344CB8AC3E}">
        <p14:creationId xmlns:p14="http://schemas.microsoft.com/office/powerpoint/2010/main" val="161077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7EB7-DEF7-45C2-96F2-0A38461FC29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Interest rate</a:t>
            </a:r>
            <a:endParaRPr lang="en-US" sz="3600" dirty="0"/>
          </a:p>
        </p:txBody>
      </p:sp>
      <p:sp>
        <p:nvSpPr>
          <p:cNvPr id="3" name="Content Placeholder 2">
            <a:extLst>
              <a:ext uri="{FF2B5EF4-FFF2-40B4-BE49-F238E27FC236}">
                <a16:creationId xmlns:a16="http://schemas.microsoft.com/office/drawing/2014/main" id="{DA246CF5-2FBE-4CD5-92D4-A497594CC9CE}"/>
              </a:ext>
            </a:extLst>
          </p:cNvPr>
          <p:cNvSpPr>
            <a:spLocks noGrp="1"/>
          </p:cNvSpPr>
          <p:nvPr>
            <p:ph idx="1"/>
          </p:nvPr>
        </p:nvSpPr>
        <p:spPr>
          <a:xfrm>
            <a:off x="838200" y="1575582"/>
            <a:ext cx="10515600" cy="4740812"/>
          </a:xfrm>
        </p:spPr>
        <p:txBody>
          <a:bodyPr>
            <a:normAutofit/>
          </a:bodyPr>
          <a:lstStyle/>
          <a:p>
            <a:pPr algn="just"/>
            <a:r>
              <a:rPr lang="en-US" sz="2400" dirty="0">
                <a:latin typeface="Times New Roman" panose="02020603050405020304" pitchFamily="18" charset="0"/>
                <a:cs typeface="Times New Roman" panose="02020603050405020304" pitchFamily="18" charset="0"/>
              </a:rPr>
              <a:t>How much you need to be offered?</a:t>
            </a:r>
          </a:p>
          <a:p>
            <a:pPr lvl="1" algn="just"/>
            <a:r>
              <a:rPr lang="en-US" dirty="0">
                <a:latin typeface="Times New Roman" panose="02020603050405020304" pitchFamily="18" charset="0"/>
                <a:cs typeface="Times New Roman" panose="02020603050405020304" pitchFamily="18" charset="0"/>
              </a:rPr>
              <a:t>How strong your preference for current consumption over future. consumption: the strong preference of current consumption leads to higher real interest rate.</a:t>
            </a:r>
          </a:p>
          <a:p>
            <a:pPr lvl="1" algn="just"/>
            <a:r>
              <a:rPr lang="en-US" dirty="0">
                <a:latin typeface="Times New Roman" panose="02020603050405020304" pitchFamily="18" charset="0"/>
                <a:cs typeface="Times New Roman" panose="02020603050405020304" pitchFamily="18" charset="0"/>
              </a:rPr>
              <a:t>Once we add expected inflation with real interest rate, it is called nominal interest rate.</a:t>
            </a:r>
          </a:p>
          <a:p>
            <a:pPr algn="just"/>
            <a:r>
              <a:rPr lang="en-US" sz="2400" dirty="0">
                <a:latin typeface="Times New Roman" panose="02020603050405020304" pitchFamily="18" charset="0"/>
                <a:cs typeface="Times New Roman" panose="02020603050405020304" pitchFamily="18" charset="0"/>
              </a:rPr>
              <a:t>Economists and government officials have been motivating for current consumption that has led American families to save less and consume more of their income, even future income. Keeping everything constant, interest rate in US is expected be lower compared to India.</a:t>
            </a:r>
          </a:p>
          <a:p>
            <a:pPr algn="just"/>
            <a:endParaRPr lang="en-US" dirty="0"/>
          </a:p>
        </p:txBody>
      </p:sp>
    </p:spTree>
    <p:extLst>
      <p:ext uri="{BB962C8B-B14F-4D97-AF65-F5344CB8AC3E}">
        <p14:creationId xmlns:p14="http://schemas.microsoft.com/office/powerpoint/2010/main" val="2425686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FE8B-745C-42D5-B85D-5EB2FDD9942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Important of Timelines!</a:t>
            </a:r>
          </a:p>
        </p:txBody>
      </p:sp>
      <p:cxnSp>
        <p:nvCxnSpPr>
          <p:cNvPr id="5" name="Straight Connector 4">
            <a:extLst>
              <a:ext uri="{FF2B5EF4-FFF2-40B4-BE49-F238E27FC236}">
                <a16:creationId xmlns:a16="http://schemas.microsoft.com/office/drawing/2014/main" id="{82BE97BC-355F-4274-944E-C17D57AC7D26}"/>
              </a:ext>
            </a:extLst>
          </p:cNvPr>
          <p:cNvCxnSpPr/>
          <p:nvPr/>
        </p:nvCxnSpPr>
        <p:spPr>
          <a:xfrm>
            <a:off x="2700997" y="2475914"/>
            <a:ext cx="384048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1212813-C434-44AA-8A79-94DEAE5A11F9}"/>
              </a:ext>
            </a:extLst>
          </p:cNvPr>
          <p:cNvSpPr txBox="1"/>
          <p:nvPr/>
        </p:nvSpPr>
        <p:spPr>
          <a:xfrm>
            <a:off x="2726788" y="2644726"/>
            <a:ext cx="253218" cy="523220"/>
          </a:xfrm>
          <a:prstGeom prst="rect">
            <a:avLst/>
          </a:prstGeom>
          <a:noFill/>
        </p:spPr>
        <p:txBody>
          <a:bodyPr wrap="square" rtlCol="0">
            <a:spAutoFit/>
          </a:bodyPr>
          <a:lstStyle/>
          <a:p>
            <a:r>
              <a:rPr lang="en-US" sz="2800" dirty="0"/>
              <a:t>0</a:t>
            </a:r>
          </a:p>
        </p:txBody>
      </p:sp>
      <p:sp>
        <p:nvSpPr>
          <p:cNvPr id="9" name="TextBox 8">
            <a:extLst>
              <a:ext uri="{FF2B5EF4-FFF2-40B4-BE49-F238E27FC236}">
                <a16:creationId xmlns:a16="http://schemas.microsoft.com/office/drawing/2014/main" id="{2D71315B-3701-4FAD-9006-3078A87A727C}"/>
              </a:ext>
            </a:extLst>
          </p:cNvPr>
          <p:cNvSpPr txBox="1"/>
          <p:nvPr/>
        </p:nvSpPr>
        <p:spPr>
          <a:xfrm>
            <a:off x="3596640" y="2644726"/>
            <a:ext cx="253218" cy="523220"/>
          </a:xfrm>
          <a:prstGeom prst="rect">
            <a:avLst/>
          </a:prstGeom>
          <a:noFill/>
        </p:spPr>
        <p:txBody>
          <a:bodyPr wrap="square" rtlCol="0">
            <a:spAutoFit/>
          </a:bodyPr>
          <a:lstStyle/>
          <a:p>
            <a:r>
              <a:rPr lang="en-US" sz="2800" dirty="0"/>
              <a:t>1</a:t>
            </a:r>
          </a:p>
        </p:txBody>
      </p:sp>
      <p:sp>
        <p:nvSpPr>
          <p:cNvPr id="10" name="TextBox 9">
            <a:extLst>
              <a:ext uri="{FF2B5EF4-FFF2-40B4-BE49-F238E27FC236}">
                <a16:creationId xmlns:a16="http://schemas.microsoft.com/office/drawing/2014/main" id="{C579923B-06D2-4C88-9EA4-05B4AEB8BDE7}"/>
              </a:ext>
            </a:extLst>
          </p:cNvPr>
          <p:cNvSpPr txBox="1"/>
          <p:nvPr/>
        </p:nvSpPr>
        <p:spPr>
          <a:xfrm>
            <a:off x="4380915" y="2644726"/>
            <a:ext cx="253218" cy="523220"/>
          </a:xfrm>
          <a:prstGeom prst="rect">
            <a:avLst/>
          </a:prstGeom>
          <a:noFill/>
        </p:spPr>
        <p:txBody>
          <a:bodyPr wrap="square" rtlCol="0">
            <a:spAutoFit/>
          </a:bodyPr>
          <a:lstStyle/>
          <a:p>
            <a:r>
              <a:rPr lang="en-US" sz="2800" dirty="0"/>
              <a:t>2</a:t>
            </a:r>
          </a:p>
        </p:txBody>
      </p:sp>
      <p:sp>
        <p:nvSpPr>
          <p:cNvPr id="11" name="TextBox 10">
            <a:extLst>
              <a:ext uri="{FF2B5EF4-FFF2-40B4-BE49-F238E27FC236}">
                <a16:creationId xmlns:a16="http://schemas.microsoft.com/office/drawing/2014/main" id="{D0C410AA-E23A-4F00-894B-A61A56432982}"/>
              </a:ext>
            </a:extLst>
          </p:cNvPr>
          <p:cNvSpPr txBox="1"/>
          <p:nvPr/>
        </p:nvSpPr>
        <p:spPr>
          <a:xfrm>
            <a:off x="6288259" y="2646512"/>
            <a:ext cx="253218" cy="523220"/>
          </a:xfrm>
          <a:prstGeom prst="rect">
            <a:avLst/>
          </a:prstGeom>
          <a:noFill/>
        </p:spPr>
        <p:txBody>
          <a:bodyPr wrap="square" rtlCol="0">
            <a:spAutoFit/>
          </a:bodyPr>
          <a:lstStyle/>
          <a:p>
            <a:r>
              <a:rPr lang="en-US" sz="2800" dirty="0"/>
              <a:t>n</a:t>
            </a:r>
          </a:p>
        </p:txBody>
      </p:sp>
      <p:sp>
        <p:nvSpPr>
          <p:cNvPr id="12" name="TextBox 11">
            <a:extLst>
              <a:ext uri="{FF2B5EF4-FFF2-40B4-BE49-F238E27FC236}">
                <a16:creationId xmlns:a16="http://schemas.microsoft.com/office/drawing/2014/main" id="{ED573F5E-66FD-46E9-9BDA-2A09340B110A}"/>
              </a:ext>
            </a:extLst>
          </p:cNvPr>
          <p:cNvSpPr txBox="1"/>
          <p:nvPr/>
        </p:nvSpPr>
        <p:spPr>
          <a:xfrm>
            <a:off x="3352799" y="2037101"/>
            <a:ext cx="740899" cy="523220"/>
          </a:xfrm>
          <a:prstGeom prst="rect">
            <a:avLst/>
          </a:prstGeom>
          <a:noFill/>
        </p:spPr>
        <p:txBody>
          <a:bodyPr wrap="square" rtlCol="0">
            <a:spAutoFit/>
          </a:bodyPr>
          <a:lstStyle/>
          <a:p>
            <a:r>
              <a:rPr lang="en-US" sz="2800" dirty="0"/>
              <a:t>100</a:t>
            </a:r>
          </a:p>
        </p:txBody>
      </p:sp>
      <p:sp>
        <p:nvSpPr>
          <p:cNvPr id="13" name="TextBox 12">
            <a:extLst>
              <a:ext uri="{FF2B5EF4-FFF2-40B4-BE49-F238E27FC236}">
                <a16:creationId xmlns:a16="http://schemas.microsoft.com/office/drawing/2014/main" id="{923E6FEF-1657-4B5D-BBDF-36041EFF77BB}"/>
              </a:ext>
            </a:extLst>
          </p:cNvPr>
          <p:cNvSpPr txBox="1"/>
          <p:nvPr/>
        </p:nvSpPr>
        <p:spPr>
          <a:xfrm>
            <a:off x="4250787" y="2037101"/>
            <a:ext cx="740899" cy="523220"/>
          </a:xfrm>
          <a:prstGeom prst="rect">
            <a:avLst/>
          </a:prstGeom>
          <a:noFill/>
        </p:spPr>
        <p:txBody>
          <a:bodyPr wrap="square" rtlCol="0">
            <a:spAutoFit/>
          </a:bodyPr>
          <a:lstStyle/>
          <a:p>
            <a:r>
              <a:rPr lang="en-US" sz="2800" dirty="0"/>
              <a:t>100</a:t>
            </a:r>
          </a:p>
        </p:txBody>
      </p:sp>
      <p:sp>
        <p:nvSpPr>
          <p:cNvPr id="14" name="TextBox 13">
            <a:extLst>
              <a:ext uri="{FF2B5EF4-FFF2-40B4-BE49-F238E27FC236}">
                <a16:creationId xmlns:a16="http://schemas.microsoft.com/office/drawing/2014/main" id="{CD3AFA08-40B5-474E-BF79-C16EC76EA1A7}"/>
              </a:ext>
            </a:extLst>
          </p:cNvPr>
          <p:cNvSpPr txBox="1"/>
          <p:nvPr/>
        </p:nvSpPr>
        <p:spPr>
          <a:xfrm>
            <a:off x="5025682" y="2037101"/>
            <a:ext cx="740899" cy="523220"/>
          </a:xfrm>
          <a:prstGeom prst="rect">
            <a:avLst/>
          </a:prstGeom>
          <a:noFill/>
        </p:spPr>
        <p:txBody>
          <a:bodyPr wrap="square" rtlCol="0">
            <a:spAutoFit/>
          </a:bodyPr>
          <a:lstStyle/>
          <a:p>
            <a:r>
              <a:rPr lang="en-US" sz="2800" dirty="0"/>
              <a:t>100</a:t>
            </a:r>
          </a:p>
        </p:txBody>
      </p:sp>
      <p:sp>
        <p:nvSpPr>
          <p:cNvPr id="15" name="TextBox 14">
            <a:extLst>
              <a:ext uri="{FF2B5EF4-FFF2-40B4-BE49-F238E27FC236}">
                <a16:creationId xmlns:a16="http://schemas.microsoft.com/office/drawing/2014/main" id="{336B5D9D-C05E-4762-80E0-D2731A07D85C}"/>
              </a:ext>
            </a:extLst>
          </p:cNvPr>
          <p:cNvSpPr txBox="1"/>
          <p:nvPr/>
        </p:nvSpPr>
        <p:spPr>
          <a:xfrm>
            <a:off x="5133534" y="2644726"/>
            <a:ext cx="740899" cy="523220"/>
          </a:xfrm>
          <a:prstGeom prst="rect">
            <a:avLst/>
          </a:prstGeom>
          <a:noFill/>
        </p:spPr>
        <p:txBody>
          <a:bodyPr wrap="square" rtlCol="0">
            <a:spAutoFit/>
          </a:bodyPr>
          <a:lstStyle/>
          <a:p>
            <a:r>
              <a:rPr lang="en-US" sz="2800" dirty="0"/>
              <a:t>3</a:t>
            </a:r>
          </a:p>
        </p:txBody>
      </p:sp>
      <p:sp>
        <p:nvSpPr>
          <p:cNvPr id="16" name="TextBox 15">
            <a:extLst>
              <a:ext uri="{FF2B5EF4-FFF2-40B4-BE49-F238E27FC236}">
                <a16:creationId xmlns:a16="http://schemas.microsoft.com/office/drawing/2014/main" id="{C30958A1-8D7D-47F1-BF24-35F4BA60F936}"/>
              </a:ext>
            </a:extLst>
          </p:cNvPr>
          <p:cNvSpPr txBox="1"/>
          <p:nvPr/>
        </p:nvSpPr>
        <p:spPr>
          <a:xfrm>
            <a:off x="1617785" y="3629465"/>
            <a:ext cx="9242473" cy="954107"/>
          </a:xfrm>
          <a:prstGeom prst="rect">
            <a:avLst/>
          </a:prstGeom>
          <a:noFill/>
        </p:spPr>
        <p:txBody>
          <a:bodyPr wrap="square" rtlCol="0">
            <a:spAutoFit/>
          </a:bodyPr>
          <a:lstStyle/>
          <a:p>
            <a:r>
              <a:rPr lang="en-US" sz="2800" dirty="0"/>
              <a:t>At different points of time cash flows cannot be compared to each other.</a:t>
            </a:r>
          </a:p>
        </p:txBody>
      </p:sp>
    </p:spTree>
    <p:extLst>
      <p:ext uri="{BB962C8B-B14F-4D97-AF65-F5344CB8AC3E}">
        <p14:creationId xmlns:p14="http://schemas.microsoft.com/office/powerpoint/2010/main" val="1673769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CA1E6-8137-43DC-A3FD-5BA550371AB6}"/>
              </a:ext>
            </a:extLst>
          </p:cNvPr>
          <p:cNvSpPr>
            <a:spLocks noGrp="1"/>
          </p:cNvSpPr>
          <p:nvPr>
            <p:ph type="title"/>
          </p:nvPr>
        </p:nvSpPr>
        <p:spPr>
          <a:xfrm>
            <a:off x="633046" y="365125"/>
            <a:ext cx="10720754" cy="1325563"/>
          </a:xfrm>
        </p:spPr>
        <p:txBody>
          <a:bodyPr>
            <a:normAutofit/>
          </a:bodyPr>
          <a:lstStyle/>
          <a:p>
            <a:r>
              <a:rPr lang="en-US" sz="3600" dirty="0">
                <a:latin typeface="Times New Roman" panose="02020603050405020304" pitchFamily="18" charset="0"/>
                <a:cs typeface="Times New Roman" panose="02020603050405020304" pitchFamily="18" charset="0"/>
              </a:rPr>
              <a:t>Simple future value</a:t>
            </a:r>
          </a:p>
        </p:txBody>
      </p:sp>
      <p:sp>
        <p:nvSpPr>
          <p:cNvPr id="3" name="Content Placeholder 2">
            <a:extLst>
              <a:ext uri="{FF2B5EF4-FFF2-40B4-BE49-F238E27FC236}">
                <a16:creationId xmlns:a16="http://schemas.microsoft.com/office/drawing/2014/main" id="{38F6947F-DD97-4797-93B8-FA7FEB97AA1A}"/>
              </a:ext>
            </a:extLst>
          </p:cNvPr>
          <p:cNvSpPr>
            <a:spLocks noGrp="1"/>
          </p:cNvSpPr>
          <p:nvPr>
            <p:ph idx="1"/>
          </p:nvPr>
        </p:nvSpPr>
        <p:spPr>
          <a:xfrm>
            <a:off x="838200" y="1825625"/>
            <a:ext cx="10515600" cy="4667250"/>
          </a:xfrm>
        </p:spPr>
        <p:txBody>
          <a:bodyPr>
            <a:normAutofit lnSpcReduction="10000"/>
          </a:bodyPr>
          <a:lstStyle/>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Suppose a bank pays 10% interest rate per year and you are given a choice between two plans. Which option would you prefer? </a:t>
            </a:r>
          </a:p>
          <a:p>
            <a:pPr marL="914400" lvl="1" indent="-457200">
              <a:buFont typeface="+mj-lt"/>
              <a:buAutoNum type="alphaUcPeriod"/>
            </a:pPr>
            <a:r>
              <a:rPr lang="en-US" dirty="0">
                <a:latin typeface="Times New Roman" panose="02020603050405020304" pitchFamily="18" charset="0"/>
                <a:cs typeface="Times New Roman" panose="02020603050405020304" pitchFamily="18" charset="0"/>
              </a:rPr>
              <a:t>Receive Rs 100 Today</a:t>
            </a:r>
          </a:p>
          <a:p>
            <a:pPr marL="914400" lvl="1" indent="-457200">
              <a:buFont typeface="+mj-lt"/>
              <a:buAutoNum type="alphaUcPeriod"/>
            </a:pPr>
            <a:r>
              <a:rPr lang="en-US" dirty="0">
                <a:latin typeface="Times New Roman" panose="02020603050405020304" pitchFamily="18" charset="0"/>
                <a:cs typeface="Times New Roman" panose="02020603050405020304" pitchFamily="18" charset="0"/>
              </a:rPr>
              <a:t>Receive Rs 100 one year from now</a:t>
            </a: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r>
              <a:rPr lang="en-US" dirty="0">
                <a:latin typeface="Times New Roman" panose="02020603050405020304" pitchFamily="18" charset="0"/>
                <a:cs typeface="Times New Roman" panose="02020603050405020304" pitchFamily="18" charset="0"/>
              </a:rPr>
              <a:t>           </a:t>
            </a: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r>
              <a:rPr lang="en-US" dirty="0">
                <a:latin typeface="Times New Roman" panose="02020603050405020304" pitchFamily="18" charset="0"/>
                <a:cs typeface="Times New Roman" panose="02020603050405020304" pitchFamily="18" charset="0"/>
              </a:rPr>
              <a:t>-Future value=Initial payment plus accumulated interest </a:t>
            </a:r>
          </a:p>
          <a:p>
            <a:pPr marL="457200" lvl="1" indent="0">
              <a:buNone/>
            </a:pPr>
            <a:r>
              <a:rPr lang="en-US" dirty="0">
                <a:latin typeface="Times New Roman" panose="02020603050405020304" pitchFamily="18" charset="0"/>
                <a:cs typeface="Times New Roman" panose="02020603050405020304" pitchFamily="18" charset="0"/>
              </a:rPr>
              <a:t>FV=P   +      r*P=     P*(1+r)</a:t>
            </a:r>
          </a:p>
          <a:p>
            <a:pPr marL="457200" lvl="1" indent="0">
              <a:buNone/>
            </a:pPr>
            <a:r>
              <a:rPr lang="en-US" dirty="0">
                <a:latin typeface="Times New Roman" panose="02020603050405020304" pitchFamily="18" charset="0"/>
                <a:cs typeface="Times New Roman" panose="02020603050405020304" pitchFamily="18" charset="0"/>
              </a:rPr>
              <a:t>	100=100 +10%*100=100*(1+10%)</a:t>
            </a:r>
          </a:p>
        </p:txBody>
      </p:sp>
      <p:cxnSp>
        <p:nvCxnSpPr>
          <p:cNvPr id="5" name="Straight Connector 4">
            <a:extLst>
              <a:ext uri="{FF2B5EF4-FFF2-40B4-BE49-F238E27FC236}">
                <a16:creationId xmlns:a16="http://schemas.microsoft.com/office/drawing/2014/main" id="{BDA47578-18EF-4A53-A09A-3DF92FACDE2F}"/>
              </a:ext>
            </a:extLst>
          </p:cNvPr>
          <p:cNvCxnSpPr/>
          <p:nvPr/>
        </p:nvCxnSpPr>
        <p:spPr>
          <a:xfrm>
            <a:off x="2644726" y="3966532"/>
            <a:ext cx="247591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ECD7708-15A0-488C-84D7-993CAB19330C}"/>
              </a:ext>
            </a:extLst>
          </p:cNvPr>
          <p:cNvSpPr txBox="1"/>
          <p:nvPr/>
        </p:nvSpPr>
        <p:spPr>
          <a:xfrm>
            <a:off x="2433710" y="4323022"/>
            <a:ext cx="1111348" cy="369332"/>
          </a:xfrm>
          <a:prstGeom prst="rect">
            <a:avLst/>
          </a:prstGeom>
          <a:noFill/>
        </p:spPr>
        <p:txBody>
          <a:bodyPr wrap="square" rtlCol="0">
            <a:spAutoFit/>
          </a:bodyPr>
          <a:lstStyle/>
          <a:p>
            <a:r>
              <a:rPr lang="en-US" dirty="0"/>
              <a:t>Rs 100</a:t>
            </a:r>
          </a:p>
        </p:txBody>
      </p:sp>
      <p:sp>
        <p:nvSpPr>
          <p:cNvPr id="8" name="TextBox 7">
            <a:extLst>
              <a:ext uri="{FF2B5EF4-FFF2-40B4-BE49-F238E27FC236}">
                <a16:creationId xmlns:a16="http://schemas.microsoft.com/office/drawing/2014/main" id="{61CC8BA4-93AD-426F-8B2D-325495EF0FA4}"/>
              </a:ext>
            </a:extLst>
          </p:cNvPr>
          <p:cNvSpPr txBox="1"/>
          <p:nvPr/>
        </p:nvSpPr>
        <p:spPr>
          <a:xfrm>
            <a:off x="1547446" y="3966531"/>
            <a:ext cx="1631852" cy="369332"/>
          </a:xfrm>
          <a:prstGeom prst="rect">
            <a:avLst/>
          </a:prstGeom>
          <a:noFill/>
        </p:spPr>
        <p:txBody>
          <a:bodyPr wrap="square" rtlCol="0">
            <a:spAutoFit/>
          </a:bodyPr>
          <a:lstStyle/>
          <a:p>
            <a:r>
              <a:rPr lang="en-US" dirty="0"/>
              <a:t>Time period: 0</a:t>
            </a:r>
          </a:p>
        </p:txBody>
      </p:sp>
      <p:sp>
        <p:nvSpPr>
          <p:cNvPr id="9" name="TextBox 8">
            <a:extLst>
              <a:ext uri="{FF2B5EF4-FFF2-40B4-BE49-F238E27FC236}">
                <a16:creationId xmlns:a16="http://schemas.microsoft.com/office/drawing/2014/main" id="{D8B4444D-A1E8-4724-A62E-35CBC99BD9A4}"/>
              </a:ext>
            </a:extLst>
          </p:cNvPr>
          <p:cNvSpPr txBox="1"/>
          <p:nvPr/>
        </p:nvSpPr>
        <p:spPr>
          <a:xfrm>
            <a:off x="4740812" y="4021015"/>
            <a:ext cx="1111348" cy="369332"/>
          </a:xfrm>
          <a:prstGeom prst="rect">
            <a:avLst/>
          </a:prstGeom>
          <a:noFill/>
        </p:spPr>
        <p:txBody>
          <a:bodyPr wrap="square" rtlCol="0">
            <a:spAutoFit/>
          </a:bodyPr>
          <a:lstStyle/>
          <a:p>
            <a:r>
              <a:rPr lang="en-US" dirty="0"/>
              <a:t>1</a:t>
            </a:r>
          </a:p>
        </p:txBody>
      </p:sp>
      <p:sp>
        <p:nvSpPr>
          <p:cNvPr id="10" name="TextBox 9">
            <a:extLst>
              <a:ext uri="{FF2B5EF4-FFF2-40B4-BE49-F238E27FC236}">
                <a16:creationId xmlns:a16="http://schemas.microsoft.com/office/drawing/2014/main" id="{D293F84F-DAAF-4390-A05B-8EBA41490F83}"/>
              </a:ext>
            </a:extLst>
          </p:cNvPr>
          <p:cNvSpPr txBox="1"/>
          <p:nvPr/>
        </p:nvSpPr>
        <p:spPr>
          <a:xfrm>
            <a:off x="4368018" y="4835896"/>
            <a:ext cx="1111348" cy="369332"/>
          </a:xfrm>
          <a:prstGeom prst="rect">
            <a:avLst/>
          </a:prstGeom>
          <a:noFill/>
        </p:spPr>
        <p:txBody>
          <a:bodyPr wrap="square" rtlCol="0">
            <a:spAutoFit/>
          </a:bodyPr>
          <a:lstStyle/>
          <a:p>
            <a:r>
              <a:rPr lang="en-US" dirty="0"/>
              <a:t>Rs 100</a:t>
            </a:r>
          </a:p>
        </p:txBody>
      </p:sp>
      <p:sp>
        <p:nvSpPr>
          <p:cNvPr id="11" name="TextBox 10">
            <a:extLst>
              <a:ext uri="{FF2B5EF4-FFF2-40B4-BE49-F238E27FC236}">
                <a16:creationId xmlns:a16="http://schemas.microsoft.com/office/drawing/2014/main" id="{EE16A34E-BFFD-4375-B7FC-E7D71DC48EFE}"/>
              </a:ext>
            </a:extLst>
          </p:cNvPr>
          <p:cNvSpPr txBox="1"/>
          <p:nvPr/>
        </p:nvSpPr>
        <p:spPr>
          <a:xfrm>
            <a:off x="1659986" y="4320294"/>
            <a:ext cx="1111348" cy="369332"/>
          </a:xfrm>
          <a:prstGeom prst="rect">
            <a:avLst/>
          </a:prstGeom>
          <a:noFill/>
        </p:spPr>
        <p:txBody>
          <a:bodyPr wrap="square" rtlCol="0">
            <a:spAutoFit/>
          </a:bodyPr>
          <a:lstStyle/>
          <a:p>
            <a:r>
              <a:rPr lang="en-US" dirty="0"/>
              <a:t>(A)</a:t>
            </a:r>
          </a:p>
        </p:txBody>
      </p:sp>
      <p:sp>
        <p:nvSpPr>
          <p:cNvPr id="12" name="TextBox 11">
            <a:extLst>
              <a:ext uri="{FF2B5EF4-FFF2-40B4-BE49-F238E27FC236}">
                <a16:creationId xmlns:a16="http://schemas.microsoft.com/office/drawing/2014/main" id="{8463D3FE-E305-440B-954F-E49868C01B24}"/>
              </a:ext>
            </a:extLst>
          </p:cNvPr>
          <p:cNvSpPr txBox="1"/>
          <p:nvPr/>
        </p:nvSpPr>
        <p:spPr>
          <a:xfrm>
            <a:off x="1659986" y="4858721"/>
            <a:ext cx="1111348"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414126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7F632-A823-4555-A9A0-217922D0743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Simple future value</a:t>
            </a:r>
            <a:endParaRPr lang="en-US" sz="3600"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1200F8B-24DF-45E4-8F47-47EABB5EC3FD}"/>
                  </a:ext>
                </a:extLst>
              </p:cNvPr>
              <p:cNvSpPr>
                <a:spLocks noGrp="1"/>
              </p:cNvSpPr>
              <p:nvPr>
                <p:ph idx="1"/>
              </p:nvPr>
            </p:nvSpPr>
            <p:spPr/>
            <p:txBody>
              <a:bodyPr/>
              <a:lstStyle/>
              <a:p>
                <a:pPr marL="457200" indent="-457200">
                  <a:buFont typeface="+mj-lt"/>
                  <a:buAutoNum type="arabicPeriod"/>
                </a:pPr>
                <a:r>
                  <a:rPr lang="en-US" dirty="0">
                    <a:latin typeface="Times New Roman" panose="02020603050405020304" pitchFamily="18" charset="0"/>
                    <a:cs typeface="Times New Roman" panose="02020603050405020304" pitchFamily="18" charset="0"/>
                  </a:rPr>
                  <a:t>If we invest Rs. 100 for next 2 years and interest rate is 10%, what would be value of money after 2 years?</a:t>
                </a:r>
              </a:p>
              <a:p>
                <a:pPr marL="0" indent="0">
                  <a:buNone/>
                </a:pPr>
                <a:r>
                  <a:rPr lang="en-US" dirty="0">
                    <a:latin typeface="Times New Roman" panose="02020603050405020304" pitchFamily="18" charset="0"/>
                    <a:cs typeface="Times New Roman" panose="02020603050405020304" pitchFamily="18" charset="0"/>
                  </a:rPr>
                  <a:t>Timeline-</a:t>
                </a: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cs typeface="Times New Roman" panose="02020603050405020304" pitchFamily="18" charset="0"/>
                </a:endParaRPr>
              </a:p>
              <a:p>
                <a:r>
                  <a:rPr lang="en-US" dirty="0">
                    <a:cs typeface="Times New Roman" panose="02020603050405020304" pitchFamily="18" charset="0"/>
                  </a:rPr>
                  <a:t>FV</a:t>
                </a:r>
                <a14:m>
                  <m:oMath xmlns:m="http://schemas.openxmlformats.org/officeDocument/2006/math">
                    <m:r>
                      <a:rPr lang="en-US" i="1" smtClean="0">
                        <a:latin typeface="Cambria Math" panose="02040503050406030204" pitchFamily="18" charset="0"/>
                        <a:cs typeface="Times New Roman" panose="02020603050405020304" pitchFamily="18" charset="0"/>
                      </a:rPr>
                      <m:t>=</m:t>
                    </m:r>
                    <m:sSup>
                      <m:sSupPr>
                        <m:ctrlPr>
                          <a:rPr lang="en-US"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𝑃𝑉</m:t>
                        </m:r>
                        <m:r>
                          <a:rPr lang="en-US" b="0" i="1" smtClean="0">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r>
                          <a:rPr lang="en-US" b="0" i="1" smtClean="0">
                            <a:latin typeface="Cambria Math" panose="02040503050406030204" pitchFamily="18" charset="0"/>
                            <a:cs typeface="Times New Roman" panose="02020603050405020304" pitchFamily="18" charset="0"/>
                          </a:rPr>
                          <m:t>)</m:t>
                        </m:r>
                      </m:e>
                      <m:sup>
                        <m:r>
                          <a:rPr lang="en-US" b="0" i="1" smtClean="0">
                            <a:latin typeface="Cambria Math" panose="02040503050406030204" pitchFamily="18" charset="0"/>
                            <a:cs typeface="Times New Roman" panose="02020603050405020304" pitchFamily="18" charset="0"/>
                          </a:rPr>
                          <m:t>𝑛</m:t>
                        </m:r>
                      </m:sup>
                    </m:sSup>
                  </m:oMath>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01200F8B-24DF-45E4-8F47-47EABB5EC3FD}"/>
                  </a:ext>
                </a:extLst>
              </p:cNvPr>
              <p:cNvSpPr>
                <a:spLocks noGrp="1" noRot="1" noChangeAspect="1" noMove="1" noResize="1" noEditPoints="1" noAdjustHandles="1" noChangeArrowheads="1" noChangeShapeType="1" noTextEdit="1"/>
              </p:cNvSpPr>
              <p:nvPr>
                <p:ph idx="1"/>
              </p:nvPr>
            </p:nvSpPr>
            <p:spPr>
              <a:blipFill>
                <a:blip r:embed="rId2"/>
                <a:stretch>
                  <a:fillRect l="-1217" t="-2381"/>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F9E22255-0C84-4708-B259-352378796ACC}"/>
              </a:ext>
            </a:extLst>
          </p:cNvPr>
          <p:cNvCxnSpPr/>
          <p:nvPr/>
        </p:nvCxnSpPr>
        <p:spPr>
          <a:xfrm>
            <a:off x="2504049" y="3010486"/>
            <a:ext cx="4783016"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320ECCE-B914-41FF-B2BF-D8736AF213FF}"/>
              </a:ext>
            </a:extLst>
          </p:cNvPr>
          <p:cNvSpPr txBox="1"/>
          <p:nvPr/>
        </p:nvSpPr>
        <p:spPr>
          <a:xfrm>
            <a:off x="2461846" y="3207434"/>
            <a:ext cx="492369" cy="365760"/>
          </a:xfrm>
          <a:prstGeom prst="rect">
            <a:avLst/>
          </a:prstGeom>
          <a:noFill/>
        </p:spPr>
        <p:txBody>
          <a:bodyPr wrap="square" rtlCol="0">
            <a:spAutoFit/>
          </a:bodyPr>
          <a:lstStyle/>
          <a:p>
            <a:r>
              <a:rPr lang="en-US" dirty="0"/>
              <a:t>0</a:t>
            </a:r>
          </a:p>
        </p:txBody>
      </p:sp>
      <p:sp>
        <p:nvSpPr>
          <p:cNvPr id="7" name="TextBox 6">
            <a:extLst>
              <a:ext uri="{FF2B5EF4-FFF2-40B4-BE49-F238E27FC236}">
                <a16:creationId xmlns:a16="http://schemas.microsoft.com/office/drawing/2014/main" id="{FA6F91E8-1227-4CE4-A178-AFD6859F8545}"/>
              </a:ext>
            </a:extLst>
          </p:cNvPr>
          <p:cNvSpPr txBox="1"/>
          <p:nvPr/>
        </p:nvSpPr>
        <p:spPr>
          <a:xfrm>
            <a:off x="4085492" y="3207434"/>
            <a:ext cx="492369" cy="365760"/>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FAF8E79B-7F3D-419F-972E-2FD1C897BEB4}"/>
              </a:ext>
            </a:extLst>
          </p:cNvPr>
          <p:cNvSpPr txBox="1"/>
          <p:nvPr/>
        </p:nvSpPr>
        <p:spPr>
          <a:xfrm>
            <a:off x="6502790" y="3207434"/>
            <a:ext cx="492369" cy="365760"/>
          </a:xfrm>
          <a:prstGeom prst="rect">
            <a:avLst/>
          </a:prstGeom>
          <a:noFill/>
        </p:spPr>
        <p:txBody>
          <a:bodyPr wrap="square" rtlCol="0">
            <a:spAutoFit/>
          </a:bodyPr>
          <a:lstStyle/>
          <a:p>
            <a:r>
              <a:rPr lang="en-US" dirty="0"/>
              <a:t>2</a:t>
            </a:r>
          </a:p>
        </p:txBody>
      </p:sp>
      <p:sp>
        <p:nvSpPr>
          <p:cNvPr id="9" name="TextBox 8">
            <a:extLst>
              <a:ext uri="{FF2B5EF4-FFF2-40B4-BE49-F238E27FC236}">
                <a16:creationId xmlns:a16="http://schemas.microsoft.com/office/drawing/2014/main" id="{1DC5175A-0363-450F-8C0F-FD2F37A7AD0C}"/>
              </a:ext>
            </a:extLst>
          </p:cNvPr>
          <p:cNvSpPr txBox="1"/>
          <p:nvPr/>
        </p:nvSpPr>
        <p:spPr>
          <a:xfrm>
            <a:off x="2363371" y="3509890"/>
            <a:ext cx="689317" cy="369332"/>
          </a:xfrm>
          <a:prstGeom prst="rect">
            <a:avLst/>
          </a:prstGeom>
          <a:noFill/>
        </p:spPr>
        <p:txBody>
          <a:bodyPr wrap="square" rtlCol="0">
            <a:spAutoFit/>
          </a:bodyPr>
          <a:lstStyle/>
          <a:p>
            <a:r>
              <a:rPr lang="en-US" dirty="0"/>
              <a:t>100</a:t>
            </a:r>
          </a:p>
        </p:txBody>
      </p:sp>
      <p:sp>
        <p:nvSpPr>
          <p:cNvPr id="10" name="TextBox 9">
            <a:extLst>
              <a:ext uri="{FF2B5EF4-FFF2-40B4-BE49-F238E27FC236}">
                <a16:creationId xmlns:a16="http://schemas.microsoft.com/office/drawing/2014/main" id="{679C97FC-7F69-470B-A017-3AD853E295B9}"/>
              </a:ext>
            </a:extLst>
          </p:cNvPr>
          <p:cNvSpPr txBox="1"/>
          <p:nvPr/>
        </p:nvSpPr>
        <p:spPr>
          <a:xfrm>
            <a:off x="3888542" y="3530991"/>
            <a:ext cx="689317" cy="369332"/>
          </a:xfrm>
          <a:prstGeom prst="rect">
            <a:avLst/>
          </a:prstGeom>
          <a:noFill/>
        </p:spPr>
        <p:txBody>
          <a:bodyPr wrap="square" rtlCol="0">
            <a:spAutoFit/>
          </a:bodyPr>
          <a:lstStyle/>
          <a:p>
            <a:r>
              <a:rPr lang="en-US" dirty="0"/>
              <a:t>110</a:t>
            </a:r>
          </a:p>
        </p:txBody>
      </p:sp>
      <p:sp>
        <p:nvSpPr>
          <p:cNvPr id="11" name="TextBox 10">
            <a:extLst>
              <a:ext uri="{FF2B5EF4-FFF2-40B4-BE49-F238E27FC236}">
                <a16:creationId xmlns:a16="http://schemas.microsoft.com/office/drawing/2014/main" id="{48811AF0-0ECB-4A7A-B8FC-45D7DB22C038}"/>
              </a:ext>
            </a:extLst>
          </p:cNvPr>
          <p:cNvSpPr txBox="1"/>
          <p:nvPr/>
        </p:nvSpPr>
        <p:spPr>
          <a:xfrm>
            <a:off x="6305842" y="3509890"/>
            <a:ext cx="689317" cy="369332"/>
          </a:xfrm>
          <a:prstGeom prst="rect">
            <a:avLst/>
          </a:prstGeom>
          <a:noFill/>
        </p:spPr>
        <p:txBody>
          <a:bodyPr wrap="square" rtlCol="0">
            <a:spAutoFit/>
          </a:bodyPr>
          <a:lstStyle/>
          <a:p>
            <a:r>
              <a:rPr lang="en-US" dirty="0"/>
              <a:t>121</a:t>
            </a:r>
          </a:p>
        </p:txBody>
      </p:sp>
      <p:sp>
        <p:nvSpPr>
          <p:cNvPr id="12" name="TextBox 11">
            <a:extLst>
              <a:ext uri="{FF2B5EF4-FFF2-40B4-BE49-F238E27FC236}">
                <a16:creationId xmlns:a16="http://schemas.microsoft.com/office/drawing/2014/main" id="{D718EA83-CD61-4B60-B10F-9A48743DA208}"/>
              </a:ext>
            </a:extLst>
          </p:cNvPr>
          <p:cNvSpPr txBox="1"/>
          <p:nvPr/>
        </p:nvSpPr>
        <p:spPr>
          <a:xfrm>
            <a:off x="2609554" y="3909032"/>
            <a:ext cx="1623646" cy="369332"/>
          </a:xfrm>
          <a:prstGeom prst="rect">
            <a:avLst/>
          </a:prstGeom>
          <a:noFill/>
        </p:spPr>
        <p:txBody>
          <a:bodyPr wrap="square" rtlCol="0">
            <a:spAutoFit/>
          </a:bodyPr>
          <a:lstStyle/>
          <a:p>
            <a:r>
              <a:rPr lang="en-US" dirty="0"/>
              <a:t>=100*(1+10%)</a:t>
            </a:r>
          </a:p>
        </p:txBody>
      </p:sp>
      <p:sp>
        <p:nvSpPr>
          <p:cNvPr id="13" name="TextBox 12">
            <a:extLst>
              <a:ext uri="{FF2B5EF4-FFF2-40B4-BE49-F238E27FC236}">
                <a16:creationId xmlns:a16="http://schemas.microsoft.com/office/drawing/2014/main" id="{206AC78F-D7D0-4C92-BFC2-C4BBE9860EFD}"/>
              </a:ext>
            </a:extLst>
          </p:cNvPr>
          <p:cNvSpPr txBox="1"/>
          <p:nvPr/>
        </p:nvSpPr>
        <p:spPr>
          <a:xfrm>
            <a:off x="4400837" y="3909032"/>
            <a:ext cx="2421994" cy="369332"/>
          </a:xfrm>
          <a:prstGeom prst="rect">
            <a:avLst/>
          </a:prstGeom>
          <a:noFill/>
        </p:spPr>
        <p:txBody>
          <a:bodyPr wrap="square" rtlCol="0">
            <a:spAutoFit/>
          </a:bodyPr>
          <a:lstStyle/>
          <a:p>
            <a:r>
              <a:rPr lang="en-US" dirty="0"/>
              <a:t>=110*(1+10%)</a:t>
            </a:r>
          </a:p>
        </p:txBody>
      </p:sp>
      <p:sp>
        <p:nvSpPr>
          <p:cNvPr id="14" name="TextBox 13">
            <a:extLst>
              <a:ext uri="{FF2B5EF4-FFF2-40B4-BE49-F238E27FC236}">
                <a16:creationId xmlns:a16="http://schemas.microsoft.com/office/drawing/2014/main" id="{7E2DF69F-D0C3-42C7-82AB-F682441D0300}"/>
              </a:ext>
            </a:extLst>
          </p:cNvPr>
          <p:cNvSpPr txBox="1"/>
          <p:nvPr/>
        </p:nvSpPr>
        <p:spPr>
          <a:xfrm>
            <a:off x="2609553" y="4295624"/>
            <a:ext cx="4564969" cy="369332"/>
          </a:xfrm>
          <a:prstGeom prst="rect">
            <a:avLst/>
          </a:prstGeom>
          <a:noFill/>
        </p:spPr>
        <p:txBody>
          <a:bodyPr wrap="square" rtlCol="0">
            <a:spAutoFit/>
          </a:bodyPr>
          <a:lstStyle/>
          <a:p>
            <a:r>
              <a:rPr lang="en-US" dirty="0"/>
              <a:t>=100*(1+10%)*(1+10%)=100*(1+10%)^2</a:t>
            </a:r>
          </a:p>
        </p:txBody>
      </p:sp>
    </p:spTree>
    <p:extLst>
      <p:ext uri="{BB962C8B-B14F-4D97-AF65-F5344CB8AC3E}">
        <p14:creationId xmlns:p14="http://schemas.microsoft.com/office/powerpoint/2010/main" val="94424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0F302-B463-44B1-BA36-98F2D3125FA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Power of compounding </a:t>
            </a:r>
          </a:p>
        </p:txBody>
      </p:sp>
      <p:graphicFrame>
        <p:nvGraphicFramePr>
          <p:cNvPr id="7" name="Chart 6">
            <a:extLst>
              <a:ext uri="{FF2B5EF4-FFF2-40B4-BE49-F238E27FC236}">
                <a16:creationId xmlns:a16="http://schemas.microsoft.com/office/drawing/2014/main" id="{50F5EF03-4B44-403B-868C-02657CAEAA75}"/>
              </a:ext>
            </a:extLst>
          </p:cNvPr>
          <p:cNvGraphicFramePr>
            <a:graphicFrameLocks/>
          </p:cNvGraphicFramePr>
          <p:nvPr>
            <p:extLst>
              <p:ext uri="{D42A27DB-BD31-4B8C-83A1-F6EECF244321}">
                <p14:modId xmlns:p14="http://schemas.microsoft.com/office/powerpoint/2010/main" val="2508528072"/>
              </p:ext>
            </p:extLst>
          </p:nvPr>
        </p:nvGraphicFramePr>
        <p:xfrm>
          <a:off x="828675" y="1825626"/>
          <a:ext cx="105251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697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113F4-7AFA-444E-9EEA-3606C7B18C3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Future value: Example </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550925-74D0-4448-832D-42251ABD77D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Suppose you invest Rs 500 in the bank at an interest rate of 7%? How much would you get after 10 years?</a:t>
                </a:r>
              </a:p>
              <a:p>
                <a:pPr lvl="1"/>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500∗(1+0.07)</m:t>
                        </m:r>
                      </m:e>
                      <m:sup>
                        <m:r>
                          <a:rPr lang="en-US" b="0" i="1" smtClean="0">
                            <a:latin typeface="Cambria Math" panose="02040503050406030204" pitchFamily="18" charset="0"/>
                          </a:rPr>
                          <m:t>10</m:t>
                        </m:r>
                      </m:sup>
                    </m:sSup>
                    <m:r>
                      <a:rPr lang="en-US" b="0" i="1"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Rs 802.89 </a:t>
                </a:r>
              </a:p>
            </p:txBody>
          </p:sp>
        </mc:Choice>
        <mc:Fallback xmlns="">
          <p:sp>
            <p:nvSpPr>
              <p:cNvPr id="3" name="Content Placeholder 2">
                <a:extLst>
                  <a:ext uri="{FF2B5EF4-FFF2-40B4-BE49-F238E27FC236}">
                    <a16:creationId xmlns:a16="http://schemas.microsoft.com/office/drawing/2014/main" id="{B4550925-74D0-4448-832D-42251ABD77D3}"/>
                  </a:ext>
                </a:extLst>
              </p:cNvPr>
              <p:cNvSpPr>
                <a:spLocks noGrp="1" noRot="1" noChangeAspect="1" noMove="1" noResize="1" noEditPoints="1" noAdjustHandles="1" noChangeArrowheads="1" noChangeShapeType="1" noTextEdit="1"/>
              </p:cNvSpPr>
              <p:nvPr>
                <p:ph idx="1"/>
              </p:nvPr>
            </p:nvSpPr>
            <p:spPr>
              <a:blipFill>
                <a:blip r:embed="rId2"/>
                <a:stretch>
                  <a:fillRect l="-812" t="-1961" r="-1623"/>
                </a:stretch>
              </a:blipFill>
            </p:spPr>
            <p:txBody>
              <a:bodyPr/>
              <a:lstStyle/>
              <a:p>
                <a:r>
                  <a:rPr lang="en-US">
                    <a:noFill/>
                  </a:rPr>
                  <a:t> </a:t>
                </a:r>
              </a:p>
            </p:txBody>
          </p:sp>
        </mc:Fallback>
      </mc:AlternateContent>
    </p:spTree>
    <p:extLst>
      <p:ext uri="{BB962C8B-B14F-4D97-AF65-F5344CB8AC3E}">
        <p14:creationId xmlns:p14="http://schemas.microsoft.com/office/powerpoint/2010/main" val="424093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2084-90A5-4103-8970-8B3C0ECD385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Simple present value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AF71C8A-BE7A-464F-AC42-55F5CBA651B2}"/>
                  </a:ext>
                </a:extLst>
              </p:cNvPr>
              <p:cNvSpPr>
                <a:spLocks noGrp="1"/>
              </p:cNvSpPr>
              <p:nvPr>
                <p:ph idx="1"/>
              </p:nvPr>
            </p:nvSpPr>
            <p:spPr>
              <a:xfrm>
                <a:off x="838200" y="1825625"/>
                <a:ext cx="10515600" cy="4786190"/>
              </a:xfrm>
            </p:spPr>
            <p:txBody>
              <a:bodyPr>
                <a:normAutofit/>
              </a:bodyPr>
              <a:lstStyle/>
              <a:p>
                <a:pPr algn="just"/>
                <a:r>
                  <a:rPr lang="en-US" sz="2400" dirty="0">
                    <a:latin typeface="Times New Roman" panose="02020603050405020304" pitchFamily="18" charset="0"/>
                    <a:cs typeface="Times New Roman" panose="02020603050405020304" pitchFamily="18" charset="0"/>
                  </a:rPr>
                  <a:t>Assume that you require Rs. 110 after 1 years from now, how much should you invest now if interest rate is 10%.</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r>
                      <a:rPr lang="en-US" sz="2400" b="0" i="1" smtClean="0">
                        <a:latin typeface="Cambria Math" panose="02040503050406030204" pitchFamily="18" charset="0"/>
                        <a:cs typeface="Times New Roman" panose="02020603050405020304" pitchFamily="18" charset="0"/>
                      </a:rPr>
                      <m:t>110=</m:t>
                    </m:r>
                    <m:r>
                      <a:rPr lang="en-US" sz="2400" b="0" i="1" smtClean="0">
                        <a:latin typeface="Cambria Math" panose="02040503050406030204" pitchFamily="18" charset="0"/>
                        <a:cs typeface="Times New Roman" panose="02020603050405020304" pitchFamily="18" charset="0"/>
                      </a:rPr>
                      <m:t>𝑃𝑉</m:t>
                    </m:r>
                    <m:r>
                      <a:rPr lang="en-US" sz="2400" b="0" i="1" smtClean="0">
                        <a:latin typeface="Cambria Math" panose="02040503050406030204" pitchFamily="18" charset="0"/>
                        <a:cs typeface="Times New Roman" panose="02020603050405020304" pitchFamily="18" charset="0"/>
                      </a:rPr>
                      <m:t>∗(1+10%)</m:t>
                    </m:r>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PV=</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𝐹𝑉</m:t>
                        </m:r>
                      </m:num>
                      <m:den>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den>
                    </m:f>
                    <m:r>
                      <a:rPr lang="en-US" sz="2400" b="0" i="1" smtClean="0">
                        <a:latin typeface="Cambria Math" panose="02040503050406030204" pitchFamily="18" charset="0"/>
                        <a:cs typeface="Times New Roman" panose="02020603050405020304" pitchFamily="18" charset="0"/>
                      </a:rPr>
                      <m:t>=</m:t>
                    </m:r>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110</m:t>
                        </m:r>
                      </m:num>
                      <m:den>
                        <m:r>
                          <a:rPr lang="en-US" sz="2400" b="0" i="1" smtClean="0">
                            <a:latin typeface="Cambria Math" panose="02040503050406030204" pitchFamily="18" charset="0"/>
                            <a:cs typeface="Times New Roman" panose="02020603050405020304" pitchFamily="18" charset="0"/>
                          </a:rPr>
                          <m:t>(1+10%)</m:t>
                        </m:r>
                      </m:den>
                    </m:f>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𝑅𝑠</m:t>
                    </m:r>
                    <m:r>
                      <a:rPr lang="en-US" sz="2400" b="0" i="1" smtClean="0">
                        <a:latin typeface="Cambria Math" panose="02040503050406030204" pitchFamily="18" charset="0"/>
                        <a:cs typeface="Times New Roman" panose="02020603050405020304" pitchFamily="18" charset="0"/>
                      </a:rPr>
                      <m:t> 100</m:t>
                    </m:r>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 discounting enables you to compare future value with current value.</a:t>
                </a:r>
              </a:p>
              <a:p>
                <a:pPr algn="just"/>
                <a:r>
                  <a:rPr lang="en-US" sz="2400" dirty="0">
                    <a:latin typeface="Times New Roman" panose="02020603050405020304" pitchFamily="18" charset="0"/>
                    <a:cs typeface="Times New Roman" panose="02020603050405020304" pitchFamily="18" charset="0"/>
                  </a:rPr>
                  <a:t>You have two options. First, you would receive Rs. 11000 after 10 years from now and second Rs 5000 now. Which option would you choose if interest rate is 10%?</a:t>
                </a:r>
              </a:p>
              <a:p>
                <a:pPr algn="just"/>
                <a14:m>
                  <m:oMath xmlns:m="http://schemas.openxmlformats.org/officeDocument/2006/math">
                    <m:r>
                      <a:rPr lang="en-US" sz="2400" b="0" i="1">
                        <a:latin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cs typeface="Times New Roman" panose="02020603050405020304" pitchFamily="18" charset="0"/>
                          </a:rPr>
                        </m:ctrlPr>
                      </m:fPr>
                      <m:num>
                        <m:r>
                          <a:rPr lang="en-US" sz="2400" b="0" i="1">
                            <a:latin typeface="Cambria Math" panose="02040503050406030204" pitchFamily="18" charset="0"/>
                            <a:cs typeface="Times New Roman" panose="02020603050405020304" pitchFamily="18" charset="0"/>
                          </a:rPr>
                          <m:t>110</m:t>
                        </m:r>
                        <m:r>
                          <a:rPr lang="en-US" sz="2400" b="0" i="1" smtClean="0">
                            <a:latin typeface="Cambria Math" panose="02040503050406030204" pitchFamily="18" charset="0"/>
                            <a:cs typeface="Times New Roman" panose="02020603050405020304" pitchFamily="18" charset="0"/>
                          </a:rPr>
                          <m:t>00</m:t>
                        </m:r>
                      </m:num>
                      <m:den>
                        <m:r>
                          <a:rPr lang="en-US" sz="2400" b="0" i="1">
                            <a:latin typeface="Cambria Math" panose="02040503050406030204" pitchFamily="18" charset="0"/>
                            <a:cs typeface="Times New Roman" panose="02020603050405020304" pitchFamily="18" charset="0"/>
                          </a:rPr>
                          <m:t>(1+10%)</m:t>
                        </m:r>
                        <m:r>
                          <a:rPr lang="en-US" sz="2400" b="0" i="1" smtClean="0">
                            <a:latin typeface="Cambria Math" panose="02040503050406030204" pitchFamily="18" charset="0"/>
                            <a:cs typeface="Times New Roman" panose="02020603050405020304" pitchFamily="18" charset="0"/>
                          </a:rPr>
                          <m:t>^10</m:t>
                        </m:r>
                      </m:den>
                    </m:f>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𝑅𝑠</m:t>
                    </m:r>
                    <m:r>
                      <a:rPr lang="en-US" sz="2400" b="0" i="1" smtClean="0">
                        <a:latin typeface="Cambria Math" panose="02040503050406030204" pitchFamily="18" charset="0"/>
                        <a:cs typeface="Times New Roman" panose="02020603050405020304" pitchFamily="18" charset="0"/>
                      </a:rPr>
                      <m:t>.</m:t>
                    </m:r>
                    <m:r>
                      <m:rPr>
                        <m:nor/>
                      </m:rPr>
                      <a:rPr lang="en-US">
                        <a:latin typeface="Times New Roman" panose="02020603050405020304" pitchFamily="18" charset="0"/>
                        <a:cs typeface="Times New Roman" panose="02020603050405020304" pitchFamily="18" charset="0"/>
                      </a:rPr>
                      <m:t>4240.976</m:t>
                    </m:r>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=5000*(1+10%)^10=Rs 12968.71</a:t>
                </a:r>
              </a:p>
              <a:p>
                <a:pPr algn="just"/>
                <a:endParaRPr lang="en-US"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DAF71C8A-BE7A-464F-AC42-55F5CBA651B2}"/>
                  </a:ext>
                </a:extLst>
              </p:cNvPr>
              <p:cNvSpPr>
                <a:spLocks noGrp="1" noRot="1" noChangeAspect="1" noMove="1" noResize="1" noEditPoints="1" noAdjustHandles="1" noChangeArrowheads="1" noChangeShapeType="1" noTextEdit="1"/>
              </p:cNvSpPr>
              <p:nvPr>
                <p:ph idx="1"/>
              </p:nvPr>
            </p:nvSpPr>
            <p:spPr>
              <a:xfrm>
                <a:off x="838200" y="1825625"/>
                <a:ext cx="10515600" cy="4786190"/>
              </a:xfrm>
              <a:blipFill>
                <a:blip r:embed="rId2"/>
                <a:stretch>
                  <a:fillRect l="-812" t="-1781" r="-870"/>
                </a:stretch>
              </a:blipFill>
            </p:spPr>
            <p:txBody>
              <a:bodyPr/>
              <a:lstStyle/>
              <a:p>
                <a:r>
                  <a:rPr lang="en-US">
                    <a:noFill/>
                  </a:rPr>
                  <a:t> </a:t>
                </a:r>
              </a:p>
            </p:txBody>
          </p:sp>
        </mc:Fallback>
      </mc:AlternateContent>
    </p:spTree>
    <p:extLst>
      <p:ext uri="{BB962C8B-B14F-4D97-AF65-F5344CB8AC3E}">
        <p14:creationId xmlns:p14="http://schemas.microsoft.com/office/powerpoint/2010/main" val="253842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25CD1-60DA-40C4-B4E5-177C264CDD5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frequency of discounting and compounding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683A34B-DFD4-49E1-8AF0-046DADE498B4}"/>
                  </a:ext>
                </a:extLst>
              </p:cNvPr>
              <p:cNvSpPr>
                <a:spLocks noGrp="1"/>
              </p:cNvSpPr>
              <p:nvPr>
                <p:ph idx="1"/>
              </p:nvPr>
            </p:nvSpPr>
            <p:spPr>
              <a:xfrm>
                <a:off x="838200" y="1825624"/>
                <a:ext cx="10515600" cy="5032375"/>
              </a:xfrm>
            </p:spPr>
            <p:txBody>
              <a:bodyPr>
                <a:noAutofit/>
              </a:bodyPr>
              <a:lstStyle/>
              <a:p>
                <a:r>
                  <a:rPr lang="en-US" sz="2400" dirty="0">
                    <a:latin typeface="Times New Roman" panose="02020603050405020304" pitchFamily="18" charset="0"/>
                    <a:cs typeface="Times New Roman" panose="02020603050405020304" pitchFamily="18" charset="0"/>
                  </a:rPr>
                  <a:t>Consider the investment of Rs. 50,000 in the bank earning 6% a year that is compounded every six months. What would the value of your money after 10 years from now?</a:t>
                </a:r>
              </a:p>
              <a:p>
                <a:r>
                  <a:rPr lang="en-US" sz="2400" dirty="0">
                    <a:latin typeface="Times New Roman" panose="02020603050405020304" pitchFamily="18" charset="0"/>
                    <a:cs typeface="Times New Roman" panose="02020603050405020304" pitchFamily="18" charset="0"/>
                  </a:rPr>
                  <a:t>r for six months=</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6%</m:t>
                        </m:r>
                      </m:num>
                      <m:den>
                        <m:r>
                          <a:rPr lang="en-US" sz="2400" b="0" i="1" smtClean="0">
                            <a:latin typeface="Cambria Math" panose="02040503050406030204" pitchFamily="18" charset="0"/>
                            <a:cs typeface="Times New Roman" panose="02020603050405020304" pitchFamily="18" charset="0"/>
                          </a:rPr>
                          <m:t>2</m:t>
                        </m:r>
                      </m:den>
                    </m:f>
                  </m:oMath>
                </a14:m>
                <a:r>
                  <a:rPr lang="en-US" sz="2400" dirty="0">
                    <a:latin typeface="Times New Roman" panose="02020603050405020304" pitchFamily="18" charset="0"/>
                    <a:cs typeface="Times New Roman" panose="02020603050405020304" pitchFamily="18" charset="0"/>
                  </a:rPr>
                  <a:t>=3%</a:t>
                </a:r>
              </a:p>
              <a:p>
                <a:r>
                  <a:rPr lang="en-US" sz="2400" dirty="0">
                    <a:latin typeface="Times New Roman" panose="02020603050405020304" pitchFamily="18" charset="0"/>
                    <a:cs typeface="Times New Roman" panose="02020603050405020304" pitchFamily="18" charset="0"/>
                  </a:rPr>
                  <a:t>n: 10*2=20</a:t>
                </a:r>
              </a:p>
              <a:p>
                <a:r>
                  <a:rPr lang="en-US" sz="2400" dirty="0">
                    <a:latin typeface="Times New Roman" panose="02020603050405020304" pitchFamily="18" charset="0"/>
                    <a:cs typeface="Times New Roman" panose="02020603050405020304" pitchFamily="18" charset="0"/>
                  </a:rPr>
                  <a:t>FV=50,000*(1+3%)^20=Rs 90305.6 </a:t>
                </a:r>
              </a:p>
              <a:p>
                <a:r>
                  <a:rPr lang="en-US" sz="2400" dirty="0">
                    <a:latin typeface="Times New Roman" panose="02020603050405020304" pitchFamily="18" charset="0"/>
                    <a:cs typeface="Times New Roman" panose="02020603050405020304" pitchFamily="18" charset="0"/>
                  </a:rPr>
                  <a:t>Effective interest rate=</a:t>
                </a:r>
                <a14:m>
                  <m:oMath xmlns:m="http://schemas.openxmlformats.org/officeDocument/2006/math">
                    <m:r>
                      <a:rPr lang="en-US" sz="2400" b="0" i="1" smtClean="0">
                        <a:latin typeface="Cambria Math" panose="02040503050406030204" pitchFamily="18" charset="0"/>
                        <a:cs typeface="Times New Roman" panose="02020603050405020304" pitchFamily="18" charset="0"/>
                      </a:rPr>
                      <m:t>((1+</m:t>
                    </m:r>
                    <m:f>
                      <m:fPr>
                        <m:ctrlPr>
                          <a:rPr lang="en-US" sz="2400" b="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𝑟</m:t>
                        </m:r>
                      </m:num>
                      <m:den>
                        <m:r>
                          <a:rPr lang="en-US" sz="2400" b="0" i="1" smtClean="0">
                            <a:latin typeface="Cambria Math" panose="02040503050406030204" pitchFamily="18" charset="0"/>
                            <a:cs typeface="Times New Roman" panose="02020603050405020304" pitchFamily="18" charset="0"/>
                          </a:rPr>
                          <m:t>𝑚</m:t>
                        </m:r>
                      </m:den>
                    </m:f>
                  </m:oMath>
                </a14:m>
                <a:r>
                  <a:rPr lang="en-US" sz="2400" dirty="0">
                    <a:latin typeface="Times New Roman" panose="02020603050405020304" pitchFamily="18" charset="0"/>
                    <a:cs typeface="Times New Roman" panose="02020603050405020304" pitchFamily="18" charset="0"/>
                  </a:rPr>
                  <a:t>)^m)-1: m equals to number of compounding in a year.</a:t>
                </a:r>
              </a:p>
              <a:p>
                <a:r>
                  <a:rPr lang="en-US" sz="2400" dirty="0">
                    <a:latin typeface="Times New Roman" panose="02020603050405020304" pitchFamily="18" charset="0"/>
                    <a:cs typeface="Times New Roman" panose="02020603050405020304" pitchFamily="18" charset="0"/>
                  </a:rPr>
                  <a:t>=</a:t>
                </a:r>
                <a14:m>
                  <m:oMath xmlns:m="http://schemas.openxmlformats.org/officeDocument/2006/math">
                    <m:sSup>
                      <m:sSupPr>
                        <m:ctrlPr>
                          <a:rPr lang="en-US" sz="2400" b="0" i="1" smtClean="0">
                            <a:latin typeface="Cambria Math" panose="02040503050406030204" pitchFamily="18" charset="0"/>
                            <a:cs typeface="Times New Roman" panose="02020603050405020304" pitchFamily="18" charset="0"/>
                          </a:rPr>
                        </m:ctrlPr>
                      </m:sSupPr>
                      <m:e>
                        <m:d>
                          <m:dPr>
                            <m:ctrlPr>
                              <a:rPr lang="en-US" sz="2400" b="0" i="1" smtClean="0">
                                <a:latin typeface="Cambria Math" panose="02040503050406030204" pitchFamily="18" charset="0"/>
                                <a:cs typeface="Times New Roman" panose="02020603050405020304" pitchFamily="18" charset="0"/>
                              </a:rPr>
                            </m:ctrlPr>
                          </m:dPr>
                          <m:e>
                            <m:r>
                              <a:rPr lang="en-US" sz="2400" b="0" i="1" smtClean="0">
                                <a:latin typeface="Cambria Math" panose="02040503050406030204" pitchFamily="18" charset="0"/>
                                <a:cs typeface="Times New Roman" panose="02020603050405020304" pitchFamily="18" charset="0"/>
                              </a:rPr>
                              <m:t>1+</m:t>
                            </m:r>
                            <m:f>
                              <m:fPr>
                                <m:ctrlPr>
                                  <a:rPr lang="en-US" sz="2400" b="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6%</m:t>
                                </m:r>
                              </m:num>
                              <m:den>
                                <m:r>
                                  <a:rPr lang="en-US" sz="2400" b="0" i="1" smtClean="0">
                                    <a:latin typeface="Cambria Math" panose="02040503050406030204" pitchFamily="18" charset="0"/>
                                    <a:cs typeface="Times New Roman" panose="02020603050405020304" pitchFamily="18" charset="0"/>
                                  </a:rPr>
                                  <m:t>2</m:t>
                                </m:r>
                              </m:den>
                            </m:f>
                          </m:e>
                        </m:d>
                      </m:e>
                      <m:sup>
                        <m:r>
                          <a:rPr lang="en-US" sz="2400" b="0" i="1" smtClean="0">
                            <a:latin typeface="Cambria Math" panose="02040503050406030204" pitchFamily="18" charset="0"/>
                            <a:cs typeface="Times New Roman" panose="02020603050405020304" pitchFamily="18" charset="0"/>
                          </a:rPr>
                          <m:t>2</m:t>
                        </m:r>
                      </m:sup>
                    </m:sSup>
                    <m:r>
                      <a:rPr lang="en-US" sz="2400" b="0" i="1" smtClean="0">
                        <a:latin typeface="Cambria Math" panose="02040503050406030204" pitchFamily="18" charset="0"/>
                        <a:cs typeface="Times New Roman" panose="02020603050405020304" pitchFamily="18" charset="0"/>
                      </a:rPr>
                      <m:t>−1=</m:t>
                    </m:r>
                  </m:oMath>
                </a14:m>
                <a:r>
                  <a:rPr lang="en-US" sz="2400" dirty="0">
                    <a:latin typeface="Times New Roman" panose="02020603050405020304" pitchFamily="18" charset="0"/>
                    <a:cs typeface="Times New Roman" panose="02020603050405020304" pitchFamily="18" charset="0"/>
                  </a:rPr>
                  <a:t>6.09%: </a:t>
                </a:r>
              </a:p>
              <a:p>
                <a:r>
                  <a:rPr lang="en-US" sz="2400" dirty="0">
                    <a:latin typeface="Times New Roman" panose="02020603050405020304" pitchFamily="18" charset="0"/>
                    <a:cs typeface="Times New Roman" panose="02020603050405020304" pitchFamily="18" charset="0"/>
                  </a:rPr>
                  <a:t>=50000*(1+6.09%)^10=Rs 90305.6</a:t>
                </a:r>
              </a:p>
            </p:txBody>
          </p:sp>
        </mc:Choice>
        <mc:Fallback>
          <p:sp>
            <p:nvSpPr>
              <p:cNvPr id="3" name="Content Placeholder 2">
                <a:extLst>
                  <a:ext uri="{FF2B5EF4-FFF2-40B4-BE49-F238E27FC236}">
                    <a16:creationId xmlns:a16="http://schemas.microsoft.com/office/drawing/2014/main" id="{8683A34B-DFD4-49E1-8AF0-046DADE498B4}"/>
                  </a:ext>
                </a:extLst>
              </p:cNvPr>
              <p:cNvSpPr>
                <a:spLocks noGrp="1" noRot="1" noChangeAspect="1" noMove="1" noResize="1" noEditPoints="1" noAdjustHandles="1" noChangeArrowheads="1" noChangeShapeType="1" noTextEdit="1"/>
              </p:cNvSpPr>
              <p:nvPr>
                <p:ph idx="1"/>
              </p:nvPr>
            </p:nvSpPr>
            <p:spPr>
              <a:xfrm>
                <a:off x="838200" y="1825624"/>
                <a:ext cx="10515600" cy="5032375"/>
              </a:xfrm>
              <a:blipFill>
                <a:blip r:embed="rId2"/>
                <a:stretch>
                  <a:fillRect l="-812" t="-1695"/>
                </a:stretch>
              </a:blipFill>
            </p:spPr>
            <p:txBody>
              <a:bodyPr/>
              <a:lstStyle/>
              <a:p>
                <a:r>
                  <a:rPr lang="en-US">
                    <a:noFill/>
                  </a:rPr>
                  <a:t> </a:t>
                </a:r>
              </a:p>
            </p:txBody>
          </p:sp>
        </mc:Fallback>
      </mc:AlternateContent>
    </p:spTree>
    <p:extLst>
      <p:ext uri="{BB962C8B-B14F-4D97-AF65-F5344CB8AC3E}">
        <p14:creationId xmlns:p14="http://schemas.microsoft.com/office/powerpoint/2010/main" val="113423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14554-666C-47C1-98A0-D485A45A6C9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frequency of discounting and compounding </a:t>
            </a:r>
            <a:endParaRPr lang="en-US" sz="3600" dirty="0"/>
          </a:p>
        </p:txBody>
      </p:sp>
      <p:sp>
        <p:nvSpPr>
          <p:cNvPr id="3" name="Content Placeholder 2">
            <a:extLst>
              <a:ext uri="{FF2B5EF4-FFF2-40B4-BE49-F238E27FC236}">
                <a16:creationId xmlns:a16="http://schemas.microsoft.com/office/drawing/2014/main" id="{D33C0404-7B87-4A61-A64F-6A7459331BE6}"/>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Assume that you are comparing interest rates on several loans, with different banks. The first bank has 8% interest rate, with compounding occurring every month. The second bank has 7.98% interest rate, with compounding occurring every week. The third bank has 7.97% interest rate, with daily compounding. Which is the cheapest loan?</a:t>
            </a:r>
          </a:p>
          <a:p>
            <a:pPr algn="just"/>
            <a:endParaRPr lang="en-US" sz="2400" dirty="0"/>
          </a:p>
        </p:txBody>
      </p:sp>
      <p:graphicFrame>
        <p:nvGraphicFramePr>
          <p:cNvPr id="4" name="Table 3">
            <a:extLst>
              <a:ext uri="{FF2B5EF4-FFF2-40B4-BE49-F238E27FC236}">
                <a16:creationId xmlns:a16="http://schemas.microsoft.com/office/drawing/2014/main" id="{A3A7088F-FEE2-4956-8A0C-273911F9C097}"/>
              </a:ext>
            </a:extLst>
          </p:cNvPr>
          <p:cNvGraphicFramePr>
            <a:graphicFrameLocks noGrp="1"/>
          </p:cNvGraphicFramePr>
          <p:nvPr>
            <p:extLst>
              <p:ext uri="{D42A27DB-BD31-4B8C-83A1-F6EECF244321}">
                <p14:modId xmlns:p14="http://schemas.microsoft.com/office/powerpoint/2010/main" val="4257674418"/>
              </p:ext>
            </p:extLst>
          </p:nvPr>
        </p:nvGraphicFramePr>
        <p:xfrm>
          <a:off x="2715064" y="4001294"/>
          <a:ext cx="9073662" cy="1558410"/>
        </p:xfrm>
        <a:graphic>
          <a:graphicData uri="http://schemas.openxmlformats.org/drawingml/2006/table">
            <a:tbl>
              <a:tblPr>
                <a:tableStyleId>{5940675A-B579-460E-94D1-54222C63F5DA}</a:tableStyleId>
              </a:tblPr>
              <a:tblGrid>
                <a:gridCol w="2124565">
                  <a:extLst>
                    <a:ext uri="{9D8B030D-6E8A-4147-A177-3AD203B41FA5}">
                      <a16:colId xmlns:a16="http://schemas.microsoft.com/office/drawing/2014/main" val="1635002516"/>
                    </a:ext>
                  </a:extLst>
                </a:gridCol>
                <a:gridCol w="3488445">
                  <a:extLst>
                    <a:ext uri="{9D8B030D-6E8A-4147-A177-3AD203B41FA5}">
                      <a16:colId xmlns:a16="http://schemas.microsoft.com/office/drawing/2014/main" val="953727751"/>
                    </a:ext>
                  </a:extLst>
                </a:gridCol>
                <a:gridCol w="3460652">
                  <a:extLst>
                    <a:ext uri="{9D8B030D-6E8A-4147-A177-3AD203B41FA5}">
                      <a16:colId xmlns:a16="http://schemas.microsoft.com/office/drawing/2014/main" val="3526238587"/>
                    </a:ext>
                  </a:extLst>
                </a:gridCol>
              </a:tblGrid>
              <a:tr h="322118">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Interest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Number of frequency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Effective interest rate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185485"/>
                  </a:ext>
                </a:extLst>
              </a:tr>
              <a:tr h="39437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39050964"/>
                  </a:ext>
                </a:extLst>
              </a:tr>
              <a:tr h="39437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7.98%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81343555"/>
                  </a:ext>
                </a:extLst>
              </a:tr>
              <a:tr h="394375">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7.97%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33965516"/>
                  </a:ext>
                </a:extLst>
              </a:tr>
            </a:tbl>
          </a:graphicData>
        </a:graphic>
      </p:graphicFrame>
    </p:spTree>
    <p:extLst>
      <p:ext uri="{BB962C8B-B14F-4D97-AF65-F5344CB8AC3E}">
        <p14:creationId xmlns:p14="http://schemas.microsoft.com/office/powerpoint/2010/main" val="2170035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E44DB-5BDB-477F-9575-2BEECE8966D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Annuities </a:t>
            </a:r>
          </a:p>
        </p:txBody>
      </p:sp>
      <p:sp>
        <p:nvSpPr>
          <p:cNvPr id="3" name="Content Placeholder 2">
            <a:extLst>
              <a:ext uri="{FF2B5EF4-FFF2-40B4-BE49-F238E27FC236}">
                <a16:creationId xmlns:a16="http://schemas.microsoft.com/office/drawing/2014/main" id="{1A409CCB-7BF6-4EC1-8557-9B74D1E510D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An annuity is a steam of constant cashflows that occur regular intervals for a fixed period of time, such as bank recurring deposit (RD). </a:t>
            </a:r>
          </a:p>
          <a:p>
            <a:pPr algn="just"/>
            <a:r>
              <a:rPr lang="en-US" sz="2400" dirty="0">
                <a:latin typeface="Times New Roman" panose="02020603050405020304" pitchFamily="18" charset="0"/>
                <a:cs typeface="Times New Roman" panose="02020603050405020304" pitchFamily="18" charset="0"/>
              </a:rPr>
              <a:t>Consider you invest Rs 100 the end of  every year for the next 3 years in the bank. The bank offers you 10% interest per year. What would be the value of your investment after 3 years </a:t>
            </a:r>
          </a:p>
        </p:txBody>
      </p:sp>
      <p:graphicFrame>
        <p:nvGraphicFramePr>
          <p:cNvPr id="4" name="Table 4">
            <a:extLst>
              <a:ext uri="{FF2B5EF4-FFF2-40B4-BE49-F238E27FC236}">
                <a16:creationId xmlns:a16="http://schemas.microsoft.com/office/drawing/2014/main" id="{C7936FD3-7A54-451F-A98F-527AEEB979CE}"/>
              </a:ext>
            </a:extLst>
          </p:cNvPr>
          <p:cNvGraphicFramePr>
            <a:graphicFrameLocks noGrp="1"/>
          </p:cNvGraphicFramePr>
          <p:nvPr>
            <p:extLst>
              <p:ext uri="{D42A27DB-BD31-4B8C-83A1-F6EECF244321}">
                <p14:modId xmlns:p14="http://schemas.microsoft.com/office/powerpoint/2010/main" val="826041571"/>
              </p:ext>
            </p:extLst>
          </p:nvPr>
        </p:nvGraphicFramePr>
        <p:xfrm>
          <a:off x="1750645" y="3663669"/>
          <a:ext cx="8128000" cy="2225040"/>
        </p:xfrm>
        <a:graphic>
          <a:graphicData uri="http://schemas.openxmlformats.org/drawingml/2006/table">
            <a:tbl>
              <a:tblPr firstRow="1" bandRow="1">
                <a:tableStyleId>{5940675A-B579-460E-94D1-54222C63F5DA}</a:tableStyleId>
              </a:tblPr>
              <a:tblGrid>
                <a:gridCol w="1625600">
                  <a:extLst>
                    <a:ext uri="{9D8B030D-6E8A-4147-A177-3AD203B41FA5}">
                      <a16:colId xmlns:a16="http://schemas.microsoft.com/office/drawing/2014/main" val="3183858591"/>
                    </a:ext>
                  </a:extLst>
                </a:gridCol>
                <a:gridCol w="1625600">
                  <a:extLst>
                    <a:ext uri="{9D8B030D-6E8A-4147-A177-3AD203B41FA5}">
                      <a16:colId xmlns:a16="http://schemas.microsoft.com/office/drawing/2014/main" val="3271719123"/>
                    </a:ext>
                  </a:extLst>
                </a:gridCol>
                <a:gridCol w="1625600">
                  <a:extLst>
                    <a:ext uri="{9D8B030D-6E8A-4147-A177-3AD203B41FA5}">
                      <a16:colId xmlns:a16="http://schemas.microsoft.com/office/drawing/2014/main" val="3321762586"/>
                    </a:ext>
                  </a:extLst>
                </a:gridCol>
                <a:gridCol w="1625600">
                  <a:extLst>
                    <a:ext uri="{9D8B030D-6E8A-4147-A177-3AD203B41FA5}">
                      <a16:colId xmlns:a16="http://schemas.microsoft.com/office/drawing/2014/main" val="2271877604"/>
                    </a:ext>
                  </a:extLst>
                </a:gridCol>
                <a:gridCol w="1625600">
                  <a:extLst>
                    <a:ext uri="{9D8B030D-6E8A-4147-A177-3AD203B41FA5}">
                      <a16:colId xmlns:a16="http://schemas.microsoft.com/office/drawing/2014/main" val="3468939755"/>
                    </a:ext>
                  </a:extLst>
                </a:gridCol>
              </a:tblGrid>
              <a:tr h="370840">
                <a:tc>
                  <a:txBody>
                    <a:bodyPr/>
                    <a:lstStyle/>
                    <a:p>
                      <a:pPr algn="ctr" fontAlgn="b"/>
                      <a:r>
                        <a:rPr lang="en-US" sz="2000" u="none" strike="noStrike" dirty="0">
                          <a:effectLst/>
                        </a:rPr>
                        <a:t>Year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Interest rate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Cash flow</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Years to end n</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Future value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51885686"/>
                  </a:ext>
                </a:extLst>
              </a:tr>
              <a:tr h="370840">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28539479"/>
                  </a:ext>
                </a:extLst>
              </a:tr>
              <a:tr h="370840">
                <a:tc>
                  <a:txBody>
                    <a:bodyPr/>
                    <a:lstStyle/>
                    <a:p>
                      <a:pPr algn="ctr" fontAlgn="b"/>
                      <a:r>
                        <a:rPr lang="en-US" sz="2000" u="none" strike="noStrike" dirty="0">
                          <a:effectLst/>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57547814"/>
                  </a:ext>
                </a:extLst>
              </a:tr>
              <a:tr h="370840">
                <a:tc>
                  <a:txBody>
                    <a:bodyPr/>
                    <a:lstStyle/>
                    <a:p>
                      <a:pPr algn="ctr" fontAlgn="b"/>
                      <a:r>
                        <a:rPr lang="en-US" sz="2000" u="none" strike="noStrike" dirty="0">
                          <a:effectLst/>
                        </a:rPr>
                        <a:t>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42036782"/>
                  </a:ext>
                </a:extLst>
              </a:tr>
              <a:tr h="370840">
                <a:tc>
                  <a:txBody>
                    <a:bodyPr/>
                    <a:lstStyle/>
                    <a:p>
                      <a:pPr algn="ctr" fontAlgn="b"/>
                      <a:r>
                        <a:rPr lang="en-US" sz="2000" u="none" strike="noStrike" dirty="0">
                          <a:effectLst/>
                        </a:rPr>
                        <a:t>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10918119"/>
                  </a:ext>
                </a:extLst>
              </a:tr>
              <a:tr h="370840">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Total</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331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65586792"/>
                  </a:ext>
                </a:extLst>
              </a:tr>
            </a:tbl>
          </a:graphicData>
        </a:graphic>
      </p:graphicFrame>
    </p:spTree>
    <p:extLst>
      <p:ext uri="{BB962C8B-B14F-4D97-AF65-F5344CB8AC3E}">
        <p14:creationId xmlns:p14="http://schemas.microsoft.com/office/powerpoint/2010/main" val="3838861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B17E2-D777-4D4E-A75C-07A986F0369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Future value of an annuity: Formula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04A5BA-5BE0-44B0-B894-A7F8CE3FB1ED}"/>
                  </a:ext>
                </a:extLst>
              </p:cNvPr>
              <p:cNvSpPr>
                <a:spLocks noGrp="1"/>
              </p:cNvSpPr>
              <p:nvPr>
                <p:ph idx="1"/>
              </p:nvPr>
            </p:nvSpPr>
            <p:spPr/>
            <p:txBody>
              <a:bodyPr/>
              <a:lstStyle/>
              <a:p>
                <a14:m>
                  <m:oMath xmlns:m="http://schemas.openxmlformats.org/officeDocument/2006/math">
                    <m:r>
                      <a:rPr lang="en-US" b="0" i="1" smtClean="0">
                        <a:latin typeface="Cambria Math" panose="02040503050406030204" pitchFamily="18" charset="0"/>
                      </a:rPr>
                      <m:t>𝐹𝑉</m:t>
                    </m:r>
                    <m:r>
                      <a:rPr lang="en-US" b="0" i="1" smtClean="0">
                        <a:latin typeface="Cambria Math" panose="02040503050406030204" pitchFamily="18" charset="0"/>
                      </a:rPr>
                      <m:t>=</m:t>
                    </m:r>
                    <m:r>
                      <a:rPr lang="en-US" b="0" i="1" smtClean="0">
                        <a:latin typeface="Cambria Math" panose="02040503050406030204" pitchFamily="18" charset="0"/>
                      </a:rPr>
                      <m:t>𝐶</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𝑟</m:t>
                            </m:r>
                          </m:e>
                        </m:d>
                      </m:e>
                      <m:sup>
                        <m:r>
                          <a:rPr lang="en-US" b="0" i="1" smtClean="0">
                            <a:latin typeface="Cambria Math" panose="02040503050406030204" pitchFamily="18" charset="0"/>
                          </a:rPr>
                          <m:t>2</m:t>
                        </m:r>
                      </m:sup>
                    </m:sSup>
                    <m:r>
                      <a:rPr lang="en-US" b="0" i="1" smtClean="0">
                        <a:latin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𝐶</m:t>
                    </m:r>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𝐶</m:t>
                    </m:r>
                  </m:oMath>
                </a14:m>
                <a:endParaRPr lang="en-US" b="0" dirty="0"/>
              </a:p>
              <a:p>
                <a14:m>
                  <m:oMath xmlns:m="http://schemas.openxmlformats.org/officeDocument/2006/math">
                    <m:r>
                      <a:rPr lang="en-US" i="1">
                        <a:latin typeface="Cambria Math" panose="02040503050406030204" pitchFamily="18" charset="0"/>
                      </a:rPr>
                      <m:t>𝐹𝑉</m:t>
                    </m:r>
                    <m:r>
                      <a:rPr lang="en-US" i="1">
                        <a:latin typeface="Cambria Math" panose="02040503050406030204" pitchFamily="18" charset="0"/>
                      </a:rPr>
                      <m:t>=</m:t>
                    </m:r>
                    <m:r>
                      <a:rPr lang="en-US" i="1">
                        <a:latin typeface="Cambria Math" panose="02040503050406030204" pitchFamily="18" charset="0"/>
                      </a:rPr>
                      <m:t>𝐶</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i="1">
                            <a:latin typeface="Cambria Math" panose="02040503050406030204" pitchFamily="18" charset="0"/>
                          </a:rPr>
                          <m:t>2</m:t>
                        </m:r>
                      </m:sup>
                    </m:sSup>
                    <m:r>
                      <a:rPr lang="en-US" i="1">
                        <a:latin typeface="Cambria Math" panose="02040503050406030204" pitchFamily="18" charset="0"/>
                      </a:rPr>
                      <m:t>+</m:t>
                    </m:r>
                  </m:oMath>
                </a14:m>
                <a:r>
                  <a:rPr lang="en-US" dirty="0"/>
                  <a:t> </a:t>
                </a:r>
                <a14:m>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i="1">
                            <a:latin typeface="Cambria Math" panose="02040503050406030204" pitchFamily="18" charset="0"/>
                          </a:rPr>
                          <m:t>1</m:t>
                        </m:r>
                      </m:sup>
                    </m:sSup>
                    <m:r>
                      <a:rPr lang="en-US" i="1">
                        <a:latin typeface="Cambria Math" panose="02040503050406030204" pitchFamily="18" charset="0"/>
                      </a:rPr>
                      <m:t>+</m:t>
                    </m:r>
                    <m:r>
                      <a:rPr lang="en-US" b="0" i="1" smtClean="0">
                        <a:latin typeface="Cambria Math" panose="02040503050406030204" pitchFamily="18" charset="0"/>
                      </a:rPr>
                      <m:t>1)</m:t>
                    </m:r>
                  </m:oMath>
                </a14:m>
                <a:endParaRPr lang="en-US" b="0" dirty="0"/>
              </a:p>
              <a:p>
                <a:r>
                  <a:rPr lang="en-US" dirty="0"/>
                  <a:t>F</a:t>
                </a:r>
                <a14:m>
                  <m:oMath xmlns:m="http://schemas.openxmlformats.org/officeDocument/2006/math">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𝐶</m:t>
                    </m:r>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b="0" i="1" smtClean="0">
                            <a:latin typeface="Cambria Math" panose="02040503050406030204" pitchFamily="18" charset="0"/>
                          </a:rPr>
                          <m:t>𝑛</m:t>
                        </m:r>
                        <m:r>
                          <a:rPr lang="en-US" b="0" i="1" smtClean="0">
                            <a:latin typeface="Cambria Math" panose="02040503050406030204" pitchFamily="18" charset="0"/>
                          </a:rPr>
                          <m:t>−1</m:t>
                        </m:r>
                      </m:sup>
                    </m:sSup>
                    <m:r>
                      <a:rPr lang="en-US" i="1">
                        <a:latin typeface="Cambria Math" panose="02040503050406030204" pitchFamily="18" charset="0"/>
                      </a:rPr>
                      <m:t>+</m:t>
                    </m:r>
                  </m:oMath>
                </a14:m>
                <a:r>
                  <a:rPr lang="en-US" dirty="0"/>
                  <a:t> </a:t>
                </a:r>
                <a14:m>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𝑟</m:t>
                            </m:r>
                          </m:e>
                        </m:d>
                      </m:e>
                      <m:sup>
                        <m:r>
                          <a:rPr lang="en-US" b="0" i="1" smtClean="0">
                            <a:latin typeface="Cambria Math" panose="02040503050406030204" pitchFamily="18" charset="0"/>
                          </a:rPr>
                          <m:t>𝑛</m:t>
                        </m:r>
                        <m:r>
                          <a:rPr lang="en-US" b="0" i="1" smtClean="0">
                            <a:latin typeface="Cambria Math" panose="02040503050406030204" pitchFamily="18" charset="0"/>
                          </a:rPr>
                          <m:t>−2</m:t>
                        </m:r>
                      </m:sup>
                    </m:sSup>
                    <m:r>
                      <a:rPr lang="en-US" b="0" i="1" smtClean="0">
                        <a:latin typeface="Cambria Math" panose="02040503050406030204" pitchFamily="18" charset="0"/>
                      </a:rPr>
                      <m:t>……</m:t>
                    </m:r>
                    <m:r>
                      <a:rPr lang="en-US" i="1">
                        <a:latin typeface="Cambria Math" panose="02040503050406030204" pitchFamily="18" charset="0"/>
                      </a:rPr>
                      <m:t>+1)</m:t>
                    </m:r>
                  </m:oMath>
                </a14:m>
                <a:r>
                  <a:rPr lang="en-US" dirty="0"/>
                  <a:t> </a:t>
                </a:r>
              </a:p>
              <a:p>
                <a:r>
                  <a:rPr lang="en-US" dirty="0"/>
                  <a:t>FV=</a:t>
                </a:r>
                <a14:m>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(1+</m:t>
                            </m:r>
                            <m:r>
                              <a:rPr lang="en-US" b="0" i="1" smtClean="0">
                                <a:latin typeface="Cambria Math" panose="02040503050406030204" pitchFamily="18" charset="0"/>
                              </a:rPr>
                              <m:t>𝑟</m:t>
                            </m:r>
                            <m:r>
                              <a:rPr lang="en-US" b="0" i="1" smtClean="0">
                                <a:latin typeface="Cambria Math" panose="02040503050406030204" pitchFamily="18" charset="0"/>
                              </a:rPr>
                              <m:t>)</m:t>
                            </m:r>
                          </m:e>
                          <m:sup>
                            <m:r>
                              <a:rPr lang="en-US" b="0" i="1" smtClean="0">
                                <a:latin typeface="Cambria Math" panose="02040503050406030204" pitchFamily="18" charset="0"/>
                              </a:rPr>
                              <m:t>𝑛</m:t>
                            </m:r>
                          </m:sup>
                        </m:sSup>
                        <m:r>
                          <a:rPr lang="en-US" b="0" i="1" smtClean="0">
                            <a:latin typeface="Cambria Math" panose="02040503050406030204" pitchFamily="18" charset="0"/>
                          </a:rPr>
                          <m:t>−1</m:t>
                        </m:r>
                      </m:num>
                      <m:den>
                        <m:r>
                          <a:rPr lang="en-US" b="0" i="1" smtClean="0">
                            <a:latin typeface="Cambria Math" panose="02040503050406030204" pitchFamily="18" charset="0"/>
                          </a:rPr>
                          <m:t>𝑟</m:t>
                        </m:r>
                      </m:den>
                    </m:f>
                  </m:oMath>
                </a14:m>
                <a:r>
                  <a:rPr lang="en-US" dirty="0"/>
                  <a:t>)</a:t>
                </a:r>
              </a:p>
              <a:p>
                <a:r>
                  <a:rPr lang="en-US" dirty="0"/>
                  <a:t>=</a:t>
                </a:r>
                <a14:m>
                  <m:oMath xmlns:m="http://schemas.openxmlformats.org/officeDocument/2006/math">
                    <m:r>
                      <a:rPr lang="en-US" b="0" i="1" smtClean="0">
                        <a:latin typeface="Cambria Math" panose="02040503050406030204" pitchFamily="18" charset="0"/>
                      </a:rPr>
                      <m:t>100∗(</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(1+10%)</m:t>
                            </m:r>
                          </m:e>
                          <m:sup>
                            <m:r>
                              <a:rPr lang="en-US" b="0" i="1" smtClean="0">
                                <a:latin typeface="Cambria Math" panose="02040503050406030204" pitchFamily="18" charset="0"/>
                              </a:rPr>
                              <m:t>3</m:t>
                            </m:r>
                          </m:sup>
                        </m:sSup>
                        <m:r>
                          <a:rPr lang="en-US" b="0" i="1" smtClean="0">
                            <a:latin typeface="Cambria Math" panose="02040503050406030204" pitchFamily="18" charset="0"/>
                          </a:rPr>
                          <m:t>−1</m:t>
                        </m:r>
                      </m:num>
                      <m:den>
                        <m:r>
                          <a:rPr lang="en-US" b="0" i="1" smtClean="0">
                            <a:latin typeface="Cambria Math" panose="02040503050406030204" pitchFamily="18" charset="0"/>
                          </a:rPr>
                          <m:t>10%</m:t>
                        </m:r>
                      </m:den>
                    </m:f>
                  </m:oMath>
                </a14:m>
                <a:r>
                  <a:rPr lang="en-US" dirty="0"/>
                  <a:t>)=Rs 331</a:t>
                </a:r>
              </a:p>
              <a:p>
                <a:endParaRPr lang="en-US" dirty="0"/>
              </a:p>
            </p:txBody>
          </p:sp>
        </mc:Choice>
        <mc:Fallback xmlns="">
          <p:sp>
            <p:nvSpPr>
              <p:cNvPr id="3" name="Content Placeholder 2">
                <a:extLst>
                  <a:ext uri="{FF2B5EF4-FFF2-40B4-BE49-F238E27FC236}">
                    <a16:creationId xmlns:a16="http://schemas.microsoft.com/office/drawing/2014/main" id="{2A04A5BA-5BE0-44B0-B894-A7F8CE3FB1ED}"/>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Tree>
    <p:extLst>
      <p:ext uri="{BB962C8B-B14F-4D97-AF65-F5344CB8AC3E}">
        <p14:creationId xmlns:p14="http://schemas.microsoft.com/office/powerpoint/2010/main" val="68081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3C669-5CA8-4907-9BF3-6EFA755223B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Retirement planning…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F1EB007-ACB3-4F27-A89D-B563510D0035}"/>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In India PPF offers 8% interest per year to employees. What would the value of my investment, if I invest Rs 1,00,000 per year, at the time of my retirement (age of 60 years), now my age is 35 years. What if I invest same amount in bank RD that also offers 8% interest, but interest income is taxable @ 30%.</a:t>
                </a:r>
              </a:p>
              <a:p>
                <a:pPr algn="just"/>
                <a14:m>
                  <m:oMath xmlns:m="http://schemas.openxmlformats.org/officeDocument/2006/math">
                    <m:r>
                      <a:rPr lang="en-US" sz="2400" b="0" i="1" smtClean="0">
                        <a:latin typeface="Cambria Math" panose="02040503050406030204" pitchFamily="18" charset="0"/>
                      </a:rPr>
                      <m:t>=</m:t>
                    </m:r>
                    <m:r>
                      <a:rPr lang="en-US" sz="2400" i="1">
                        <a:latin typeface="Cambria Math" panose="02040503050406030204" pitchFamily="18" charset="0"/>
                      </a:rPr>
                      <m:t>1</m:t>
                    </m:r>
                    <m:r>
                      <a:rPr lang="en-US" sz="2400" b="0" i="1" smtClean="0">
                        <a:latin typeface="Cambria Math" panose="02040503050406030204" pitchFamily="18" charset="0"/>
                      </a:rPr>
                      <m:t>,</m:t>
                    </m:r>
                    <m:r>
                      <a:rPr lang="en-US" sz="2400" i="1">
                        <a:latin typeface="Cambria Math" panose="02040503050406030204" pitchFamily="18" charset="0"/>
                      </a:rPr>
                      <m:t>0</m:t>
                    </m:r>
                    <m:r>
                      <a:rPr lang="en-US" sz="2400" b="0" i="1" smtClean="0">
                        <a:latin typeface="Cambria Math" panose="02040503050406030204" pitchFamily="18" charset="0"/>
                      </a:rPr>
                      <m:t>0,000</m:t>
                    </m:r>
                    <m:r>
                      <a:rPr lang="en-US" sz="2400" i="1">
                        <a:latin typeface="Cambria Math" panose="02040503050406030204" pitchFamily="18" charset="0"/>
                      </a:rPr>
                      <m:t>∗(</m:t>
                    </m:r>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panose="02040503050406030204" pitchFamily="18" charset="0"/>
                              </a:rPr>
                              <m:t>(1+</m:t>
                            </m:r>
                            <m:r>
                              <a:rPr lang="en-US" sz="2400" b="0" i="1" smtClean="0">
                                <a:latin typeface="Cambria Math" panose="02040503050406030204" pitchFamily="18" charset="0"/>
                              </a:rPr>
                              <m:t>8</m:t>
                            </m:r>
                            <m:r>
                              <a:rPr lang="en-US" sz="2400" i="1">
                                <a:latin typeface="Cambria Math" panose="02040503050406030204" pitchFamily="18" charset="0"/>
                              </a:rPr>
                              <m:t>%)</m:t>
                            </m:r>
                          </m:e>
                          <m:sup>
                            <m:r>
                              <a:rPr lang="en-US" sz="2400" b="0" i="1" smtClean="0">
                                <a:latin typeface="Cambria Math" panose="02040503050406030204" pitchFamily="18" charset="0"/>
                              </a:rPr>
                              <m:t>25</m:t>
                            </m:r>
                          </m:sup>
                        </m:sSup>
                        <m:r>
                          <a:rPr lang="en-US" sz="2400" i="1">
                            <a:latin typeface="Cambria Math" panose="02040503050406030204" pitchFamily="18" charset="0"/>
                          </a:rPr>
                          <m:t>−1</m:t>
                        </m:r>
                      </m:num>
                      <m:den>
                        <m:r>
                          <a:rPr lang="en-US" sz="2400" b="0" i="1" smtClean="0">
                            <a:latin typeface="Cambria Math" panose="02040503050406030204" pitchFamily="18" charset="0"/>
                          </a:rPr>
                          <m:t>8</m:t>
                        </m:r>
                        <m:r>
                          <a:rPr lang="en-US" sz="2400" i="1">
                            <a:latin typeface="Cambria Math" panose="02040503050406030204" pitchFamily="18" charset="0"/>
                          </a:rPr>
                          <m:t>%</m:t>
                        </m:r>
                      </m:den>
                    </m:f>
                  </m:oMath>
                </a14:m>
                <a:r>
                  <a:rPr lang="en-US" sz="2400" dirty="0">
                    <a:latin typeface="Times New Roman" panose="02020603050405020304" pitchFamily="18" charset="0"/>
                    <a:cs typeface="Times New Roman" panose="02020603050405020304" pitchFamily="18" charset="0"/>
                  </a:rPr>
                  <a:t>)=Rs 73,10,594 </a:t>
                </a:r>
              </a:p>
              <a:p>
                <a:pPr algn="just"/>
                <a:r>
                  <a:rPr lang="en-US" sz="2400" dirty="0">
                    <a:latin typeface="Times New Roman" panose="02020603050405020304" pitchFamily="18" charset="0"/>
                    <a:cs typeface="Times New Roman" panose="02020603050405020304" pitchFamily="18" charset="0"/>
                  </a:rPr>
                  <a:t>Interest earns= Rs 73,10,594 -(Rs 100000*25)=Rs 4810594</a:t>
                </a:r>
              </a:p>
              <a:p>
                <a:pPr algn="just"/>
                <a:r>
                  <a:rPr lang="en-US" sz="2400" dirty="0">
                    <a:latin typeface="Times New Roman" panose="02020603050405020304" pitchFamily="18" charset="0"/>
                    <a:cs typeface="Times New Roman" panose="02020603050405020304" pitchFamily="18" charset="0"/>
                  </a:rPr>
                  <a:t>Income tax paid= 4810594 * 30% =Rs 1443178 </a:t>
                </a:r>
              </a:p>
              <a:p>
                <a:pPr algn="just"/>
                <a:r>
                  <a:rPr lang="en-US" sz="2400" dirty="0">
                    <a:latin typeface="Times New Roman" panose="02020603050405020304" pitchFamily="18" charset="0"/>
                    <a:cs typeface="Times New Roman" panose="02020603050405020304" pitchFamily="18" charset="0"/>
                  </a:rPr>
                  <a:t>Value of investment after Income tax= Rs 73,10,594 - Rs 1443178=Rs 5867415.8 </a:t>
                </a:r>
              </a:p>
              <a:p>
                <a:pPr algn="just"/>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0F1EB007-ACB3-4F27-A89D-B563510D0035}"/>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143122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C4CA6-7C5F-4BAB-A36F-B32F3324739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Son’s education plan…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2030D58-9A17-46F1-BD34-0989AEE9A126}"/>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 need Rs 20,00,000 after ten years for my son education from now. How much would I need to save each year? Assume interest rate, 8%.</a:t>
                </a:r>
              </a:p>
              <a:p>
                <a14:m>
                  <m:oMath xmlns:m="http://schemas.openxmlformats.org/officeDocument/2006/math">
                    <m:r>
                      <a:rPr lang="en-US" sz="2400" b="0" i="1" smtClean="0">
                        <a:latin typeface="Cambria Math" panose="02040503050406030204" pitchFamily="18" charset="0"/>
                      </a:rPr>
                      <m:t>𝐶</m:t>
                    </m:r>
                    <m:r>
                      <a:rPr lang="en-US" sz="2400" i="1">
                        <a:latin typeface="Cambria Math" panose="02040503050406030204" pitchFamily="18" charset="0"/>
                      </a:rPr>
                      <m:t>∗(</m:t>
                    </m:r>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panose="02040503050406030204" pitchFamily="18" charset="0"/>
                              </a:rPr>
                              <m:t>(1+8%)</m:t>
                            </m:r>
                          </m:e>
                          <m:sup>
                            <m:r>
                              <a:rPr lang="en-US" sz="2400" b="0" i="1" smtClean="0">
                                <a:latin typeface="Cambria Math" panose="02040503050406030204" pitchFamily="18" charset="0"/>
                              </a:rPr>
                              <m:t>10</m:t>
                            </m:r>
                          </m:sup>
                        </m:sSup>
                        <m:r>
                          <a:rPr lang="en-US" sz="2400" i="1">
                            <a:latin typeface="Cambria Math" panose="02040503050406030204" pitchFamily="18" charset="0"/>
                          </a:rPr>
                          <m:t>−1</m:t>
                        </m:r>
                      </m:num>
                      <m:den>
                        <m:r>
                          <a:rPr lang="en-US" sz="2400" i="1">
                            <a:latin typeface="Cambria Math" panose="02040503050406030204" pitchFamily="18" charset="0"/>
                          </a:rPr>
                          <m:t>8%</m:t>
                        </m:r>
                      </m:den>
                    </m:f>
                  </m:oMath>
                </a14:m>
                <a:r>
                  <a:rPr lang="en-US" sz="2400" dirty="0">
                    <a:latin typeface="Times New Roman" panose="02020603050405020304" pitchFamily="18" charset="0"/>
                    <a:cs typeface="Times New Roman" panose="02020603050405020304" pitchFamily="18" charset="0"/>
                  </a:rPr>
                  <a:t>)=Rs 20,00,000</a:t>
                </a:r>
              </a:p>
              <a:p>
                <a:r>
                  <a:rPr lang="en-US" sz="2400" dirty="0">
                    <a:latin typeface="Times New Roman" panose="02020603050405020304" pitchFamily="18" charset="0"/>
                    <a:cs typeface="Times New Roman" panose="02020603050405020304" pitchFamily="18" charset="0"/>
                  </a:rPr>
                  <a:t>C=Rs 1,38,059 </a:t>
                </a:r>
              </a:p>
            </p:txBody>
          </p:sp>
        </mc:Choice>
        <mc:Fallback xmlns="">
          <p:sp>
            <p:nvSpPr>
              <p:cNvPr id="3" name="Content Placeholder 2">
                <a:extLst>
                  <a:ext uri="{FF2B5EF4-FFF2-40B4-BE49-F238E27FC236}">
                    <a16:creationId xmlns:a16="http://schemas.microsoft.com/office/drawing/2014/main" id="{82030D58-9A17-46F1-BD34-0989AEE9A126}"/>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419705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5FF95-E361-4B3D-849D-E8B400A5A87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Time value of money: present value annuities </a:t>
            </a:r>
            <a:endParaRPr lang="en-US" sz="3600" dirty="0"/>
          </a:p>
        </p:txBody>
      </p:sp>
      <p:sp>
        <p:nvSpPr>
          <p:cNvPr id="3" name="Content Placeholder 2">
            <a:extLst>
              <a:ext uri="{FF2B5EF4-FFF2-40B4-BE49-F238E27FC236}">
                <a16:creationId xmlns:a16="http://schemas.microsoft.com/office/drawing/2014/main" id="{6E2342B2-9A9A-4D6F-93F9-B10C2EA2C8C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You are owner of Firm A and that you have a choice of buying a copier for RS 12000 in cash or paying Rs. 3000 a year for five year for the same copier. If the discount rate is 10%, which option would you rather do? </a:t>
            </a:r>
          </a:p>
        </p:txBody>
      </p:sp>
      <p:graphicFrame>
        <p:nvGraphicFramePr>
          <p:cNvPr id="4" name="Table 3">
            <a:extLst>
              <a:ext uri="{FF2B5EF4-FFF2-40B4-BE49-F238E27FC236}">
                <a16:creationId xmlns:a16="http://schemas.microsoft.com/office/drawing/2014/main" id="{2E285EFE-D3BC-4564-9D5D-1ABBF042DCBD}"/>
              </a:ext>
            </a:extLst>
          </p:cNvPr>
          <p:cNvGraphicFramePr>
            <a:graphicFrameLocks noGrp="1"/>
          </p:cNvGraphicFramePr>
          <p:nvPr>
            <p:extLst>
              <p:ext uri="{D42A27DB-BD31-4B8C-83A1-F6EECF244321}">
                <p14:modId xmlns:p14="http://schemas.microsoft.com/office/powerpoint/2010/main" val="4227948297"/>
              </p:ext>
            </p:extLst>
          </p:nvPr>
        </p:nvGraphicFramePr>
        <p:xfrm>
          <a:off x="1336431" y="3162141"/>
          <a:ext cx="9537895" cy="3002280"/>
        </p:xfrm>
        <a:graphic>
          <a:graphicData uri="http://schemas.openxmlformats.org/drawingml/2006/table">
            <a:tbl>
              <a:tblPr>
                <a:tableStyleId>{5940675A-B579-460E-94D1-54222C63F5DA}</a:tableStyleId>
              </a:tblPr>
              <a:tblGrid>
                <a:gridCol w="1719508">
                  <a:extLst>
                    <a:ext uri="{9D8B030D-6E8A-4147-A177-3AD203B41FA5}">
                      <a16:colId xmlns:a16="http://schemas.microsoft.com/office/drawing/2014/main" val="3441802828"/>
                    </a:ext>
                  </a:extLst>
                </a:gridCol>
                <a:gridCol w="1719508">
                  <a:extLst>
                    <a:ext uri="{9D8B030D-6E8A-4147-A177-3AD203B41FA5}">
                      <a16:colId xmlns:a16="http://schemas.microsoft.com/office/drawing/2014/main" val="4200979043"/>
                    </a:ext>
                  </a:extLst>
                </a:gridCol>
                <a:gridCol w="1719508">
                  <a:extLst>
                    <a:ext uri="{9D8B030D-6E8A-4147-A177-3AD203B41FA5}">
                      <a16:colId xmlns:a16="http://schemas.microsoft.com/office/drawing/2014/main" val="3465587009"/>
                    </a:ext>
                  </a:extLst>
                </a:gridCol>
                <a:gridCol w="2659863">
                  <a:extLst>
                    <a:ext uri="{9D8B030D-6E8A-4147-A177-3AD203B41FA5}">
                      <a16:colId xmlns:a16="http://schemas.microsoft.com/office/drawing/2014/main" val="629952934"/>
                    </a:ext>
                  </a:extLst>
                </a:gridCol>
                <a:gridCol w="1719508">
                  <a:extLst>
                    <a:ext uri="{9D8B030D-6E8A-4147-A177-3AD203B41FA5}">
                      <a16:colId xmlns:a16="http://schemas.microsoft.com/office/drawing/2014/main" val="3582575186"/>
                    </a:ext>
                  </a:extLst>
                </a:gridCol>
              </a:tblGrid>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Year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Interest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Cash flow</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Years to end : n</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Present value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269104"/>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09697521"/>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2727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996112789"/>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2479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16237196"/>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2254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77127920"/>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2049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4603775"/>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1863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42515043"/>
                  </a:ext>
                </a:extLst>
              </a:tr>
              <a:tr h="19050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Total</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11372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808831766"/>
                  </a:ext>
                </a:extLst>
              </a:tr>
            </a:tbl>
          </a:graphicData>
        </a:graphic>
      </p:graphicFrame>
    </p:spTree>
    <p:extLst>
      <p:ext uri="{BB962C8B-B14F-4D97-AF65-F5344CB8AC3E}">
        <p14:creationId xmlns:p14="http://schemas.microsoft.com/office/powerpoint/2010/main" val="2892416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33FD-9BEE-4F47-B21D-DE27C17B79A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Present value annuities: formula  </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86FCD84-C15F-4448-9739-623406780592}"/>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PV</a:t>
                </a:r>
                <a14:m>
                  <m:oMath xmlns:m="http://schemas.openxmlformats.org/officeDocument/2006/math">
                    <m:r>
                      <a:rPr lang="en-US" sz="240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1</m:t>
                            </m:r>
                          </m:sup>
                        </m:sSup>
                      </m:den>
                    </m:f>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b="0" i="1" smtClean="0">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2</m:t>
                            </m:r>
                          </m:sup>
                        </m:sSup>
                      </m:den>
                    </m:f>
                    <m:r>
                      <a:rPr lang="en-US" sz="2400" i="1">
                        <a:latin typeface="Cambria Math" panose="02040503050406030204" pitchFamily="18" charset="0"/>
                      </a:rPr>
                      <m:t>+</m:t>
                    </m:r>
                    <m:f>
                      <m:fPr>
                        <m:ctrlPr>
                          <a:rPr lang="en-US" sz="2400" b="0" i="1" smtClean="0">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3</m:t>
                            </m:r>
                          </m:sup>
                        </m:sSup>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4</m:t>
                            </m:r>
                          </m:sup>
                        </m:sSup>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𝐶</m:t>
                        </m:r>
                      </m:num>
                      <m:den>
                        <m:sSup>
                          <m:sSupPr>
                            <m:ctrlPr>
                              <a:rPr lang="en-US" sz="240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b="0" i="1" smtClean="0">
                                <a:latin typeface="Cambria Math" panose="02040503050406030204" pitchFamily="18" charset="0"/>
                              </a:rPr>
                              <m:t>5</m:t>
                            </m:r>
                          </m:sup>
                        </m:sSup>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PV</a:t>
                </a:r>
                <a14:m>
                  <m:oMath xmlns:m="http://schemas.openxmlformats.org/officeDocument/2006/math">
                    <m:r>
                      <a:rPr lang="en-US" sz="2400" i="1">
                        <a:latin typeface="Cambria Math" panose="02040503050406030204" pitchFamily="18" charset="0"/>
                      </a:rPr>
                      <m:t>=</m:t>
                    </m:r>
                    <m:r>
                      <a:rPr lang="en-US" sz="2400" b="0" i="1" smtClean="0">
                        <a:latin typeface="Cambria Math" panose="02040503050406030204" pitchFamily="18" charset="0"/>
                      </a:rPr>
                      <m:t>𝐶</m:t>
                    </m:r>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1</m:t>
                            </m:r>
                          </m:sup>
                        </m:sSup>
                      </m:den>
                    </m:f>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2</m:t>
                            </m:r>
                          </m:sup>
                        </m:sSup>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3</m:t>
                            </m:r>
                          </m:sup>
                        </m:sSup>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4</m:t>
                            </m:r>
                          </m:sup>
                        </m:sSup>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𝑟</m:t>
                                </m:r>
                              </m:e>
                            </m:d>
                          </m:e>
                          <m:sup>
                            <m:r>
                              <a:rPr lang="en-US" sz="2400" i="1">
                                <a:latin typeface="Cambria Math" panose="02040503050406030204" pitchFamily="18" charset="0"/>
                              </a:rPr>
                              <m:t>5</m:t>
                            </m:r>
                          </m:sup>
                        </m:sSup>
                      </m:den>
                    </m:f>
                  </m:oMath>
                </a14:m>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PV=C*</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m:t>
                        </m:r>
                        <m:sSup>
                          <m:sSupPr>
                            <m:ctrlPr>
                              <a:rPr lang="en-US" sz="2400" b="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e>
                          <m:sup>
                            <m:r>
                              <a:rPr lang="en-US" sz="2400" b="0" i="1" smtClean="0">
                                <a:latin typeface="Cambria Math" panose="02040503050406030204" pitchFamily="18" charset="0"/>
                                <a:cs typeface="Times New Roman" panose="02020603050405020304" pitchFamily="18" charset="0"/>
                              </a:rPr>
                              <m:t>𝑛</m:t>
                            </m:r>
                          </m:sup>
                        </m:sSup>
                        <m:r>
                          <a:rPr lang="en-US" sz="2400" b="0" i="1" smtClean="0">
                            <a:latin typeface="Cambria Math" panose="02040503050406030204" pitchFamily="18" charset="0"/>
                            <a:cs typeface="Times New Roman" panose="02020603050405020304" pitchFamily="18" charset="0"/>
                          </a:rPr>
                          <m:t>−1</m:t>
                        </m:r>
                      </m:num>
                      <m:den>
                        <m:r>
                          <a:rPr lang="en-US" sz="2400" b="0" i="1" smtClean="0">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sSup>
                          <m:sSupPr>
                            <m:ctrlPr>
                              <a:rPr lang="en-US" sz="2400" b="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e>
                          <m:sup>
                            <m:r>
                              <a:rPr lang="en-US" sz="2400" b="0" i="1" smtClean="0">
                                <a:latin typeface="Cambria Math" panose="02040503050406030204" pitchFamily="18" charset="0"/>
                                <a:cs typeface="Times New Roman" panose="02020603050405020304" pitchFamily="18" charset="0"/>
                              </a:rPr>
                              <m:t>𝑛</m:t>
                            </m:r>
                          </m:sup>
                        </m:sSup>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PV=3000*</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sSup>
                          <m:sSupPr>
                            <m:ctrlPr>
                              <a:rPr lang="en-US" sz="240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(1+10%)</m:t>
                            </m:r>
                          </m:e>
                          <m:sup>
                            <m:r>
                              <a:rPr lang="en-US" sz="2400" b="0" i="1" smtClean="0">
                                <a:latin typeface="Cambria Math" panose="02040503050406030204" pitchFamily="18" charset="0"/>
                                <a:cs typeface="Times New Roman" panose="02020603050405020304" pitchFamily="18" charset="0"/>
                              </a:rPr>
                              <m:t>5</m:t>
                            </m:r>
                          </m:sup>
                        </m:sSup>
                        <m:r>
                          <a:rPr lang="en-US" sz="2400" b="0" i="1" smtClean="0">
                            <a:latin typeface="Cambria Math" panose="02040503050406030204" pitchFamily="18" charset="0"/>
                            <a:cs typeface="Times New Roman" panose="02020603050405020304" pitchFamily="18" charset="0"/>
                          </a:rPr>
                          <m:t>−1</m:t>
                        </m:r>
                      </m:num>
                      <m:den>
                        <m:r>
                          <a:rPr lang="en-US" sz="2400" b="0" i="1" smtClean="0">
                            <a:latin typeface="Cambria Math" panose="02040503050406030204" pitchFamily="18" charset="0"/>
                            <a:cs typeface="Times New Roman" panose="02020603050405020304" pitchFamily="18" charset="0"/>
                          </a:rPr>
                          <m:t>10%∗</m:t>
                        </m:r>
                        <m:sSup>
                          <m:sSupPr>
                            <m:ctrlPr>
                              <a:rPr lang="en-US" sz="2400" b="0" i="1" smtClean="0">
                                <a:latin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cs typeface="Times New Roman" panose="02020603050405020304" pitchFamily="18" charset="0"/>
                              </a:rPr>
                              <m:t>(1+10%)</m:t>
                            </m:r>
                          </m:e>
                          <m:sup>
                            <m:r>
                              <a:rPr lang="en-US" sz="2400" b="0" i="1" smtClean="0">
                                <a:latin typeface="Cambria Math" panose="02040503050406030204" pitchFamily="18" charset="0"/>
                                <a:cs typeface="Times New Roman" panose="02020603050405020304" pitchFamily="18" charset="0"/>
                              </a:rPr>
                              <m:t>5</m:t>
                            </m:r>
                          </m:sup>
                        </m:sSup>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Rs 11372</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E86FCD84-C15F-4448-9739-623406780592}"/>
                  </a:ext>
                </a:extLst>
              </p:cNvPr>
              <p:cNvSpPr>
                <a:spLocks noGrp="1" noRot="1" noChangeAspect="1" noMove="1" noResize="1" noEditPoints="1" noAdjustHandles="1" noChangeArrowheads="1" noChangeShapeType="1" noTextEdit="1"/>
              </p:cNvSpPr>
              <p:nvPr>
                <p:ph idx="1"/>
              </p:nvPr>
            </p:nvSpPr>
            <p:spPr>
              <a:blipFill>
                <a:blip r:embed="rId2"/>
                <a:stretch>
                  <a:fillRect l="-812" t="-420"/>
                </a:stretch>
              </a:blipFill>
            </p:spPr>
            <p:txBody>
              <a:bodyPr/>
              <a:lstStyle/>
              <a:p>
                <a:r>
                  <a:rPr lang="en-US">
                    <a:noFill/>
                  </a:rPr>
                  <a:t> </a:t>
                </a:r>
              </a:p>
            </p:txBody>
          </p:sp>
        </mc:Fallback>
      </mc:AlternateContent>
    </p:spTree>
    <p:extLst>
      <p:ext uri="{BB962C8B-B14F-4D97-AF65-F5344CB8AC3E}">
        <p14:creationId xmlns:p14="http://schemas.microsoft.com/office/powerpoint/2010/main" val="46099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6796C-A2AB-4B94-A5F5-67DA597AD39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How are they making money?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E35E011-88CB-40C0-A459-D643DAA66368}"/>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Your state mandates that 50% of lottery revenues should go toward education. Can a lottery pay out Rs 40 million in prizes on ticket sale of Rs 35 million and </a:t>
                </a:r>
                <a:r>
                  <a:rPr lang="en-US" sz="2400" dirty="0">
                    <a:latin typeface="Times New Roman" panose="02020603050405020304" pitchFamily="18" charset="0"/>
                    <a:cs typeface="Times New Roman" panose="02020603050405020304" pitchFamily="18" charset="0"/>
                  </a:rPr>
                  <a:t>still</a:t>
                </a:r>
                <a:r>
                  <a:rPr lang="en-US" dirty="0">
                    <a:latin typeface="Times New Roman" panose="02020603050405020304" pitchFamily="18" charset="0"/>
                    <a:cs typeface="Times New Roman" panose="02020603050405020304" pitchFamily="18" charset="0"/>
                  </a:rPr>
                  <a:t> claim to generate profit? Assume that the lottery prize would be paid in 20 equal installments and interest rate is 10%. </a:t>
                </a:r>
              </a:p>
              <a:p>
                <a:pPr algn="just"/>
                <a:r>
                  <a:rPr lang="en-US" dirty="0">
                    <a:latin typeface="Times New Roman" panose="02020603050405020304" pitchFamily="18" charset="0"/>
                    <a:cs typeface="Times New Roman" panose="02020603050405020304" pitchFamily="18" charset="0"/>
                  </a:rPr>
                  <a:t>equal installment amount=35/20=Rs 1.75 million </a:t>
                </a:r>
              </a:p>
              <a:p>
                <a:pPr algn="just"/>
                <a:r>
                  <a:rPr lang="en-US" dirty="0">
                    <a:latin typeface="Times New Roman" panose="02020603050405020304" pitchFamily="18" charset="0"/>
                    <a:cs typeface="Times New Roman" panose="02020603050405020304" pitchFamily="18" charset="0"/>
                  </a:rPr>
                  <a:t>= 1.75*</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(1+10%)</m:t>
                            </m:r>
                          </m:e>
                          <m:sup>
                            <m:r>
                              <a:rPr lang="en-US" b="0" i="1" smtClean="0">
                                <a:latin typeface="Cambria Math" panose="02040503050406030204" pitchFamily="18" charset="0"/>
                                <a:cs typeface="Times New Roman" panose="02020603050405020304" pitchFamily="18" charset="0"/>
                              </a:rPr>
                              <m:t>20</m:t>
                            </m:r>
                          </m:sup>
                        </m:sSup>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10%∗</m:t>
                        </m:r>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(1+10%)</m:t>
                            </m:r>
                          </m:e>
                          <m:sup>
                            <m:r>
                              <a:rPr lang="en-US" b="0" i="1" smtClean="0">
                                <a:latin typeface="Cambria Math" panose="02040503050406030204" pitchFamily="18" charset="0"/>
                                <a:cs typeface="Times New Roman" panose="02020603050405020304" pitchFamily="18" charset="0"/>
                              </a:rPr>
                              <m:t>20</m:t>
                            </m:r>
                          </m:sup>
                        </m:sSup>
                      </m:den>
                    </m:f>
                    <m:r>
                      <a:rPr lang="en-US" b="0" i="1" smtClean="0">
                        <a:latin typeface="Cambria Math" panose="02040503050406030204" pitchFamily="18" charset="0"/>
                        <a:cs typeface="Times New Roman" panose="02020603050405020304" pitchFamily="18" charset="0"/>
                      </a:rPr>
                      <m:t>=14. 89 </m:t>
                    </m:r>
                    <m:r>
                      <a:rPr lang="en-US" b="0" i="1" smtClean="0">
                        <a:latin typeface="Cambria Math" panose="02040503050406030204" pitchFamily="18" charset="0"/>
                        <a:cs typeface="Times New Roman" panose="02020603050405020304" pitchFamily="18" charset="0"/>
                      </a:rPr>
                      <m:t>𝑚𝑖𝑙𝑖𝑜𝑛</m:t>
                    </m:r>
                    <m:r>
                      <a:rPr lang="en-US" b="0" i="1" smtClean="0">
                        <a:latin typeface="Cambria Math" panose="02040503050406030204" pitchFamily="18" charset="0"/>
                        <a:cs typeface="Times New Roman" panose="02020603050405020304" pitchFamily="18" charset="0"/>
                      </a:rPr>
                      <m:t> </m:t>
                    </m:r>
                  </m:oMath>
                </a14:m>
                <a:endParaRPr lang="en-US" dirty="0">
                  <a:latin typeface="Times New Roman" panose="02020603050405020304" pitchFamily="18" charset="0"/>
                  <a:cs typeface="Times New Roman" panose="02020603050405020304" pitchFamily="18" charset="0"/>
                </a:endParaRPr>
              </a:p>
              <a:p>
                <a:r>
                  <a:rPr lang="en-US" dirty="0"/>
                  <a:t>Revenue after tax=Rs 20 million</a:t>
                </a:r>
              </a:p>
              <a:p>
                <a:r>
                  <a:rPr lang="en-US" dirty="0"/>
                  <a:t>Profit=Rs 20 million – Rs. </a:t>
                </a:r>
                <a14:m>
                  <m:oMath xmlns:m="http://schemas.openxmlformats.org/officeDocument/2006/math">
                    <m:r>
                      <a:rPr lang="en-US" i="1">
                        <a:latin typeface="Cambria Math" panose="02040503050406030204" pitchFamily="18" charset="0"/>
                        <a:cs typeface="Times New Roman" panose="02020603050405020304" pitchFamily="18" charset="0"/>
                      </a:rPr>
                      <m:t>14. 89 </m:t>
                    </m:r>
                    <m:r>
                      <a:rPr lang="en-US" i="1">
                        <a:latin typeface="Cambria Math" panose="02040503050406030204" pitchFamily="18" charset="0"/>
                        <a:cs typeface="Times New Roman" panose="02020603050405020304" pitchFamily="18" charset="0"/>
                      </a:rPr>
                      <m:t>𝑚𝑖𝑙𝑖𝑜𝑛</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𝑅𝑠</m:t>
                    </m:r>
                    <m:r>
                      <a:rPr lang="en-US" b="0" i="1" smtClean="0">
                        <a:latin typeface="Cambria Math" panose="02040503050406030204" pitchFamily="18" charset="0"/>
                        <a:cs typeface="Times New Roman" panose="02020603050405020304" pitchFamily="18" charset="0"/>
                      </a:rPr>
                      <m:t> 5.11 </m:t>
                    </m:r>
                    <m:r>
                      <a:rPr lang="en-US" b="0" i="1" smtClean="0">
                        <a:latin typeface="Cambria Math" panose="02040503050406030204" pitchFamily="18" charset="0"/>
                        <a:cs typeface="Times New Roman" panose="02020603050405020304" pitchFamily="18" charset="0"/>
                      </a:rPr>
                      <m:t>𝑚𝑖𝑙𝑙𝑖𝑜𝑛</m:t>
                    </m:r>
                  </m:oMath>
                </a14:m>
                <a:endParaRPr lang="en-US" dirty="0"/>
              </a:p>
            </p:txBody>
          </p:sp>
        </mc:Choice>
        <mc:Fallback>
          <p:sp>
            <p:nvSpPr>
              <p:cNvPr id="3" name="Content Placeholder 2">
                <a:extLst>
                  <a:ext uri="{FF2B5EF4-FFF2-40B4-BE49-F238E27FC236}">
                    <a16:creationId xmlns:a16="http://schemas.microsoft.com/office/drawing/2014/main" id="{0E35E011-88CB-40C0-A459-D643DAA66368}"/>
                  </a:ext>
                </a:extLst>
              </p:cNvPr>
              <p:cNvSpPr>
                <a:spLocks noGrp="1" noRot="1" noChangeAspect="1" noMove="1" noResize="1" noEditPoints="1" noAdjustHandles="1" noChangeArrowheads="1" noChangeShapeType="1" noTextEdit="1"/>
              </p:cNvSpPr>
              <p:nvPr>
                <p:ph idx="1"/>
              </p:nvPr>
            </p:nvSpPr>
            <p:spPr>
              <a:blipFill>
                <a:blip r:embed="rId2"/>
                <a:stretch>
                  <a:fillRect l="-1043" t="-2381" r="-1159" b="-3221"/>
                </a:stretch>
              </a:blipFill>
            </p:spPr>
            <p:txBody>
              <a:bodyPr/>
              <a:lstStyle/>
              <a:p>
                <a:r>
                  <a:rPr lang="en-US">
                    <a:noFill/>
                  </a:rPr>
                  <a:t> </a:t>
                </a:r>
              </a:p>
            </p:txBody>
          </p:sp>
        </mc:Fallback>
      </mc:AlternateContent>
    </p:spTree>
    <p:extLst>
      <p:ext uri="{BB962C8B-B14F-4D97-AF65-F5344CB8AC3E}">
        <p14:creationId xmlns:p14="http://schemas.microsoft.com/office/powerpoint/2010/main" val="2236812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A39AB-8415-4F82-AAAC-D4F5BD9CD1C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Time value of money: Annuities </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70B75EA-1F6B-41E5-8D90-E4EC5B3BA1B0}"/>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Ramesh wants to make a trust in order to provide a Ramesh prize of Rs 1,00,000 to the best Student every year for perpetuity. In order to achieve this goal, he would like to invest in fixed deposits. If it is expected that fixed deposits offer 10% per year, how much should he invest to accomplice his goal?   </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𝐶</m:t>
                        </m:r>
                      </m:num>
                      <m:den>
                        <m:r>
                          <a:rPr lang="en-US" sz="2400" b="0" i="1" smtClean="0">
                            <a:latin typeface="Cambria Math" panose="02040503050406030204" pitchFamily="18" charset="0"/>
                            <a:cs typeface="Times New Roman" panose="02020603050405020304" pitchFamily="18" charset="0"/>
                          </a:rPr>
                          <m:t>𝑟</m:t>
                        </m:r>
                      </m:den>
                    </m:f>
                    <m:r>
                      <a:rPr lang="en-US" sz="2400" b="0" i="1" smtClean="0">
                        <a:latin typeface="Cambria Math" panose="02040503050406030204" pitchFamily="18" charset="0"/>
                        <a:cs typeface="Times New Roman" panose="02020603050405020304" pitchFamily="18" charset="0"/>
                      </a:rPr>
                      <m:t>=</m:t>
                    </m:r>
                    <m:f>
                      <m:fPr>
                        <m:ctrlPr>
                          <a:rPr lang="en-US" sz="2400" b="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𝑅𝑠</m:t>
                        </m:r>
                        <m:r>
                          <a:rPr lang="en-US" sz="2400" b="0" i="1" smtClean="0">
                            <a:latin typeface="Cambria Math" panose="02040503050406030204" pitchFamily="18" charset="0"/>
                            <a:cs typeface="Times New Roman" panose="02020603050405020304" pitchFamily="18" charset="0"/>
                          </a:rPr>
                          <m:t> 100000</m:t>
                        </m:r>
                      </m:num>
                      <m:den>
                        <m:r>
                          <a:rPr lang="en-US" sz="2400" b="0" i="1" smtClean="0">
                            <a:latin typeface="Cambria Math" panose="02040503050406030204" pitchFamily="18" charset="0"/>
                            <a:cs typeface="Times New Roman" panose="02020603050405020304" pitchFamily="18" charset="0"/>
                          </a:rPr>
                          <m:t>10%</m:t>
                        </m:r>
                      </m:den>
                    </m:f>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𝑅𝑠</m:t>
                    </m:r>
                  </m:oMath>
                </a14:m>
                <a:r>
                  <a:rPr lang="en-US" sz="2400" dirty="0">
                    <a:latin typeface="Times New Roman" panose="02020603050405020304" pitchFamily="18" charset="0"/>
                    <a:cs typeface="Times New Roman" panose="02020603050405020304" pitchFamily="18" charset="0"/>
                  </a:rPr>
                  <a:t> 10,00,000</a:t>
                </a:r>
              </a:p>
            </p:txBody>
          </p:sp>
        </mc:Choice>
        <mc:Fallback>
          <p:sp>
            <p:nvSpPr>
              <p:cNvPr id="3" name="Content Placeholder 2">
                <a:extLst>
                  <a:ext uri="{FF2B5EF4-FFF2-40B4-BE49-F238E27FC236}">
                    <a16:creationId xmlns:a16="http://schemas.microsoft.com/office/drawing/2014/main" id="{C70B75EA-1F6B-41E5-8D90-E4EC5B3BA1B0}"/>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288349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4ADC3-4379-43E1-B5BA-E07588FD531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Car loan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37C9A6C-2446-450B-9B5B-E74023738CD5}"/>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You borrow Rs 1,00,000 to buy the car for the next years. If the bank charges 10% interest rate. What should be your equal annual installment?</a:t>
                </a:r>
              </a:p>
              <a:p>
                <a:pPr algn="just"/>
                <a:r>
                  <a:rPr lang="en-US" sz="2400" dirty="0">
                    <a:latin typeface="Times New Roman" panose="02020603050405020304" pitchFamily="18" charset="0"/>
                    <a:cs typeface="Times New Roman" panose="02020603050405020304" pitchFamily="18" charset="0"/>
                  </a:rPr>
                  <a:t>=C*</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(1+10%)</m:t>
                            </m:r>
                          </m:e>
                          <m:sup>
                            <m:r>
                              <a:rPr lang="en-US" sz="2400" i="1">
                                <a:latin typeface="Cambria Math" panose="02040503050406030204" pitchFamily="18" charset="0"/>
                                <a:cs typeface="Times New Roman" panose="02020603050405020304" pitchFamily="18" charset="0"/>
                              </a:rPr>
                              <m:t>5</m:t>
                            </m:r>
                          </m:sup>
                        </m:sSup>
                        <m:r>
                          <a:rPr lang="en-US" sz="2400" i="1">
                            <a:latin typeface="Cambria Math" panose="02040503050406030204" pitchFamily="18" charset="0"/>
                            <a:cs typeface="Times New Roman" panose="02020603050405020304" pitchFamily="18" charset="0"/>
                          </a:rPr>
                          <m:t>−1</m:t>
                        </m:r>
                      </m:num>
                      <m:den>
                        <m:r>
                          <a:rPr lang="en-US" sz="2400" i="1">
                            <a:latin typeface="Cambria Math" panose="02040503050406030204" pitchFamily="18" charset="0"/>
                            <a:cs typeface="Times New Roman" panose="02020603050405020304" pitchFamily="18" charset="0"/>
                          </a:rPr>
                          <m:t>10%∗</m:t>
                        </m:r>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(1+10%)</m:t>
                            </m:r>
                          </m:e>
                          <m:sup>
                            <m:r>
                              <a:rPr lang="en-US" sz="2400" i="1">
                                <a:latin typeface="Cambria Math" panose="02040503050406030204" pitchFamily="18" charset="0"/>
                                <a:cs typeface="Times New Roman" panose="02020603050405020304" pitchFamily="18" charset="0"/>
                              </a:rPr>
                              <m:t>5</m:t>
                            </m:r>
                          </m:sup>
                        </m:sSup>
                      </m:den>
                    </m:f>
                    <m:r>
                      <a:rPr lang="en-US" sz="2400" i="1">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Rs 1,00,000</a:t>
                </a:r>
              </a:p>
              <a:p>
                <a:pPr algn="just"/>
                <a:r>
                  <a:rPr lang="en-US" sz="2400" dirty="0">
                    <a:latin typeface="Times New Roman" panose="02020603050405020304" pitchFamily="18" charset="0"/>
                    <a:cs typeface="Times New Roman" panose="02020603050405020304" pitchFamily="18" charset="0"/>
                  </a:rPr>
                  <a:t>C=Rs. 26, 379.75 </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C37C9A6C-2446-450B-9B5B-E74023738CD5}"/>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277147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A8C5-4C10-4C22-BDFB-9891F790131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Car Loan amortization table </a:t>
            </a:r>
          </a:p>
        </p:txBody>
      </p:sp>
      <p:graphicFrame>
        <p:nvGraphicFramePr>
          <p:cNvPr id="4" name="Content Placeholder 3">
            <a:extLst>
              <a:ext uri="{FF2B5EF4-FFF2-40B4-BE49-F238E27FC236}">
                <a16:creationId xmlns:a16="http://schemas.microsoft.com/office/drawing/2014/main" id="{979DA8D0-2549-473A-B5E0-DA8710B35F4C}"/>
              </a:ext>
            </a:extLst>
          </p:cNvPr>
          <p:cNvGraphicFramePr>
            <a:graphicFrameLocks noGrp="1"/>
          </p:cNvGraphicFramePr>
          <p:nvPr>
            <p:ph idx="1"/>
            <p:extLst>
              <p:ext uri="{D42A27DB-BD31-4B8C-83A1-F6EECF244321}">
                <p14:modId xmlns:p14="http://schemas.microsoft.com/office/powerpoint/2010/main" val="4236104723"/>
              </p:ext>
            </p:extLst>
          </p:nvPr>
        </p:nvGraphicFramePr>
        <p:xfrm>
          <a:off x="1087901" y="1833916"/>
          <a:ext cx="10016197" cy="2617470"/>
        </p:xfrm>
        <a:graphic>
          <a:graphicData uri="http://schemas.openxmlformats.org/drawingml/2006/table">
            <a:tbl>
              <a:tblPr>
                <a:tableStyleId>{5940675A-B579-460E-94D1-54222C63F5DA}</a:tableStyleId>
              </a:tblPr>
              <a:tblGrid>
                <a:gridCol w="1380552">
                  <a:extLst>
                    <a:ext uri="{9D8B030D-6E8A-4147-A177-3AD203B41FA5}">
                      <a16:colId xmlns:a16="http://schemas.microsoft.com/office/drawing/2014/main" val="4114025841"/>
                    </a:ext>
                  </a:extLst>
                </a:gridCol>
                <a:gridCol w="2703582">
                  <a:extLst>
                    <a:ext uri="{9D8B030D-6E8A-4147-A177-3AD203B41FA5}">
                      <a16:colId xmlns:a16="http://schemas.microsoft.com/office/drawing/2014/main" val="4249502989"/>
                    </a:ext>
                  </a:extLst>
                </a:gridCol>
                <a:gridCol w="2157113">
                  <a:extLst>
                    <a:ext uri="{9D8B030D-6E8A-4147-A177-3AD203B41FA5}">
                      <a16:colId xmlns:a16="http://schemas.microsoft.com/office/drawing/2014/main" val="3426940009"/>
                    </a:ext>
                  </a:extLst>
                </a:gridCol>
                <a:gridCol w="2329684">
                  <a:extLst>
                    <a:ext uri="{9D8B030D-6E8A-4147-A177-3AD203B41FA5}">
                      <a16:colId xmlns:a16="http://schemas.microsoft.com/office/drawing/2014/main" val="3843216319"/>
                    </a:ext>
                  </a:extLst>
                </a:gridCol>
                <a:gridCol w="1445266">
                  <a:extLst>
                    <a:ext uri="{9D8B030D-6E8A-4147-A177-3AD203B41FA5}">
                      <a16:colId xmlns:a16="http://schemas.microsoft.com/office/drawing/2014/main" val="2948306541"/>
                    </a:ext>
                  </a:extLst>
                </a:gridCol>
              </a:tblGrid>
              <a:tr h="190500">
                <a:tc>
                  <a:txBody>
                    <a:bodyPr/>
                    <a:lstStyle/>
                    <a:p>
                      <a:pPr algn="ctr" fontAlgn="b"/>
                      <a:r>
                        <a:rPr lang="en-US" sz="2400" u="none" strike="noStrike" dirty="0">
                          <a:effectLst/>
                        </a:rPr>
                        <a:t>Year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Beginning balance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Yearly 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Interest amount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Principal repayment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07647663"/>
                  </a:ext>
                </a:extLst>
              </a:tr>
              <a:tr h="190500">
                <a:tc>
                  <a:txBody>
                    <a:bodyPr/>
                    <a:lstStyle/>
                    <a:p>
                      <a:pPr algn="ctr" fontAlgn="b"/>
                      <a:r>
                        <a:rPr lang="en-US" sz="2400" u="none" strike="noStrike" dirty="0">
                          <a:effectLst/>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100000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10000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06458825"/>
                  </a:ext>
                </a:extLst>
              </a:tr>
              <a:tr h="190500">
                <a:tc>
                  <a:txBody>
                    <a:bodyPr/>
                    <a:lstStyle/>
                    <a:p>
                      <a:pPr algn="ctr" fontAlgn="b"/>
                      <a:r>
                        <a:rPr lang="en-US" sz="2400" u="none" strike="noStrike" dirty="0">
                          <a:effectLst/>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83620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8362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18018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48439072"/>
                  </a:ext>
                </a:extLst>
              </a:tr>
              <a:tr h="190500">
                <a:tc>
                  <a:txBody>
                    <a:bodyPr/>
                    <a:lstStyle/>
                    <a:p>
                      <a:pPr algn="ctr" fontAlgn="b"/>
                      <a:r>
                        <a:rPr lang="en-US" sz="2400" u="none" strike="noStrike" dirty="0">
                          <a:effectLst/>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65603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6560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19819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31686146"/>
                  </a:ext>
                </a:extLst>
              </a:tr>
              <a:tr h="190500">
                <a:tc>
                  <a:txBody>
                    <a:bodyPr/>
                    <a:lstStyle/>
                    <a:p>
                      <a:pPr algn="ctr" fontAlgn="b"/>
                      <a:r>
                        <a:rPr lang="en-US" sz="2400" u="none" strike="noStrike" dirty="0">
                          <a:effectLst/>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45783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4578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21801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86057672"/>
                  </a:ext>
                </a:extLst>
              </a:tr>
              <a:tr h="190500">
                <a:tc>
                  <a:txBody>
                    <a:bodyPr/>
                    <a:lstStyle/>
                    <a:p>
                      <a:pPr algn="ctr" fontAlgn="b"/>
                      <a:r>
                        <a:rPr lang="en-US" sz="2400" u="none" strike="noStrike" dirty="0">
                          <a:effectLst/>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23982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26380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2398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23982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851846005"/>
                  </a:ext>
                </a:extLst>
              </a:tr>
            </a:tbl>
          </a:graphicData>
        </a:graphic>
      </p:graphicFrame>
    </p:spTree>
    <p:extLst>
      <p:ext uri="{BB962C8B-B14F-4D97-AF65-F5344CB8AC3E}">
        <p14:creationId xmlns:p14="http://schemas.microsoft.com/office/powerpoint/2010/main" val="1199090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7694-FC14-4083-9530-02ED0FF62013}"/>
              </a:ext>
            </a:extLst>
          </p:cNvPr>
          <p:cNvSpPr>
            <a:spLocks noGrp="1"/>
          </p:cNvSpPr>
          <p:nvPr>
            <p:ph type="ctrTitle"/>
          </p:nvPr>
        </p:nvSpPr>
        <p:spPr>
          <a:xfrm>
            <a:off x="895643" y="2799470"/>
            <a:ext cx="10400714" cy="766763"/>
          </a:xfrm>
        </p:spPr>
        <p:txBody>
          <a:bodyPr>
            <a:normAutofit/>
          </a:bodyPr>
          <a:lstStyle/>
          <a:p>
            <a:r>
              <a:rPr lang="en-US" sz="4400" dirty="0">
                <a:latin typeface="Times New Roman" panose="02020603050405020304" pitchFamily="18" charset="0"/>
                <a:cs typeface="Times New Roman" panose="02020603050405020304" pitchFamily="18" charset="0"/>
              </a:rPr>
              <a:t>Investment principal: Risk and return models</a:t>
            </a:r>
          </a:p>
        </p:txBody>
      </p:sp>
    </p:spTree>
    <p:extLst>
      <p:ext uri="{BB962C8B-B14F-4D97-AF65-F5344CB8AC3E}">
        <p14:creationId xmlns:p14="http://schemas.microsoft.com/office/powerpoint/2010/main" val="1606253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a:extLst>
              <a:ext uri="{FF2B5EF4-FFF2-40B4-BE49-F238E27FC236}">
                <a16:creationId xmlns:a16="http://schemas.microsoft.com/office/drawing/2014/main" id="{AB7E280B-C564-4338-9784-E2AEF6967EB2}"/>
              </a:ext>
            </a:extLst>
          </p:cNvPr>
          <p:cNvSpPr>
            <a:spLocks noGrp="1" noChangeArrowheads="1"/>
          </p:cNvSpPr>
          <p:nvPr>
            <p:ph type="title"/>
          </p:nvPr>
        </p:nvSpPr>
        <p:spPr>
          <a:xfrm>
            <a:off x="1308295" y="457200"/>
            <a:ext cx="9054905" cy="1295400"/>
          </a:xfrm>
          <a:noFill/>
          <a:ln/>
          <a:effectLst>
            <a:outerShdw dist="71842" dir="2700000" algn="ctr" rotWithShape="0">
              <a:schemeClr val="bg2"/>
            </a:outerShdw>
          </a:effectLst>
        </p:spPr>
        <p:txBody>
          <a:bodyPr>
            <a:normAutofit/>
          </a:bodyPr>
          <a:lstStyle/>
          <a:p>
            <a:r>
              <a:rPr lang="en-US" altLang="en-US" sz="3600" dirty="0">
                <a:latin typeface="Times New Roman" panose="02020603050405020304" pitchFamily="18" charset="0"/>
                <a:cs typeface="Times New Roman" panose="02020603050405020304" pitchFamily="18" charset="0"/>
              </a:rPr>
              <a:t>Return measure</a:t>
            </a:r>
          </a:p>
        </p:txBody>
      </p:sp>
      <p:sp>
        <p:nvSpPr>
          <p:cNvPr id="64516" name="Rectangle 4">
            <a:extLst>
              <a:ext uri="{FF2B5EF4-FFF2-40B4-BE49-F238E27FC236}">
                <a16:creationId xmlns:a16="http://schemas.microsoft.com/office/drawing/2014/main" id="{CC4B906E-A99F-404D-B249-F6344DF1D14A}"/>
              </a:ext>
            </a:extLst>
          </p:cNvPr>
          <p:cNvSpPr>
            <a:spLocks noGrp="1" noChangeArrowheads="1"/>
          </p:cNvSpPr>
          <p:nvPr>
            <p:ph type="body" idx="1"/>
          </p:nvPr>
        </p:nvSpPr>
        <p:spPr>
          <a:xfrm>
            <a:off x="492369" y="1905000"/>
            <a:ext cx="11352628" cy="1189890"/>
          </a:xfrm>
          <a:noFill/>
          <a:ln/>
          <a:effectLst>
            <a:outerShdw algn="ctr" rotWithShape="0">
              <a:schemeClr val="bg2"/>
            </a:outerShdw>
          </a:effectLst>
        </p:spPr>
        <p:txBody>
          <a:bodyPr>
            <a:normAutofit lnSpcReduction="10000"/>
          </a:bodyPr>
          <a:lstStyle/>
          <a:p>
            <a:pPr marL="0" indent="0" algn="just">
              <a:buNone/>
            </a:pPr>
            <a:r>
              <a:rPr lang="en-US" altLang="en-US" dirty="0">
                <a:latin typeface="Times New Roman" panose="02020603050405020304" pitchFamily="18" charset="0"/>
                <a:cs typeface="Times New Roman" panose="02020603050405020304" pitchFamily="18" charset="0"/>
              </a:rPr>
              <a:t>The stock price for Stock A was </a:t>
            </a:r>
            <a:r>
              <a:rPr lang="en-US" altLang="en-US" dirty="0">
                <a:effectLst>
                  <a:outerShdw blurRad="38100" dist="38100" dir="2700000" algn="tl">
                    <a:srgbClr val="C0C0C0"/>
                  </a:outerShdw>
                </a:effectLst>
                <a:latin typeface="Times New Roman" panose="02020603050405020304" pitchFamily="18" charset="0"/>
                <a:cs typeface="Times New Roman" panose="02020603050405020304" pitchFamily="18" charset="0"/>
              </a:rPr>
              <a:t>$10</a:t>
            </a:r>
            <a:r>
              <a:rPr lang="en-US" altLang="en-US" dirty="0">
                <a:latin typeface="Times New Roman" panose="02020603050405020304" pitchFamily="18" charset="0"/>
                <a:cs typeface="Times New Roman" panose="02020603050405020304" pitchFamily="18" charset="0"/>
              </a:rPr>
              <a:t> per share 1 year ago.  The stock is currently trading at </a:t>
            </a:r>
            <a:r>
              <a:rPr lang="en-US" altLang="en-US" dirty="0">
                <a:effectLst>
                  <a:outerShdw blurRad="38100" dist="38100" dir="2700000" algn="tl">
                    <a:srgbClr val="C0C0C0"/>
                  </a:outerShdw>
                </a:effectLst>
                <a:latin typeface="Times New Roman" panose="02020603050405020304" pitchFamily="18" charset="0"/>
                <a:cs typeface="Times New Roman" panose="02020603050405020304" pitchFamily="18" charset="0"/>
              </a:rPr>
              <a:t>$9.50</a:t>
            </a:r>
            <a:r>
              <a:rPr lang="en-US" altLang="en-US" dirty="0">
                <a:latin typeface="Times New Roman" panose="02020603050405020304" pitchFamily="18" charset="0"/>
                <a:cs typeface="Times New Roman" panose="02020603050405020304" pitchFamily="18" charset="0"/>
              </a:rPr>
              <a:t> per share and shareholders just received a </a:t>
            </a:r>
            <a:r>
              <a:rPr lang="en-US" altLang="en-US" dirty="0">
                <a:effectLst>
                  <a:outerShdw blurRad="38100" dist="38100" dir="2700000" algn="tl">
                    <a:srgbClr val="C0C0C0"/>
                  </a:outerShdw>
                </a:effectLst>
                <a:latin typeface="Times New Roman" panose="02020603050405020304" pitchFamily="18" charset="0"/>
                <a:cs typeface="Times New Roman" panose="02020603050405020304" pitchFamily="18" charset="0"/>
              </a:rPr>
              <a:t>$1 dividend</a:t>
            </a:r>
            <a:r>
              <a:rPr lang="en-US" altLang="en-US" dirty="0">
                <a:latin typeface="Times New Roman" panose="02020603050405020304" pitchFamily="18" charset="0"/>
                <a:cs typeface="Times New Roman" panose="02020603050405020304" pitchFamily="18" charset="0"/>
              </a:rPr>
              <a:t>.  What return was earned over the past year?</a:t>
            </a:r>
          </a:p>
        </p:txBody>
      </p:sp>
      <p:sp>
        <p:nvSpPr>
          <p:cNvPr id="64519" name="Rectangle 7">
            <a:extLst>
              <a:ext uri="{FF2B5EF4-FFF2-40B4-BE49-F238E27FC236}">
                <a16:creationId xmlns:a16="http://schemas.microsoft.com/office/drawing/2014/main" id="{99776D81-1659-4203-9788-194CB7307329}"/>
              </a:ext>
            </a:extLst>
          </p:cNvPr>
          <p:cNvSpPr>
            <a:spLocks noChangeArrowheads="1"/>
          </p:cNvSpPr>
          <p:nvPr/>
        </p:nvSpPr>
        <p:spPr bwMode="auto">
          <a:xfrm>
            <a:off x="3186114" y="5029200"/>
            <a:ext cx="3701335"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3600" dirty="0">
                <a:solidFill>
                  <a:schemeClr val="hlink"/>
                </a:solidFill>
                <a:effectLst>
                  <a:outerShdw blurRad="38100" dist="38100" dir="2700000" algn="tl">
                    <a:srgbClr val="C0C0C0"/>
                  </a:outerShdw>
                </a:effectLst>
              </a:rPr>
              <a:t>$1.00 </a:t>
            </a:r>
            <a:r>
              <a:rPr lang="en-US" altLang="en-US" sz="3600" dirty="0"/>
              <a:t>+ </a:t>
            </a:r>
            <a:r>
              <a:rPr lang="en-US" altLang="en-US" sz="3600" dirty="0">
                <a:solidFill>
                  <a:schemeClr val="tx2"/>
                </a:solidFill>
                <a:effectLst>
                  <a:outerShdw blurRad="38100" dist="38100" dir="2700000" algn="tl">
                    <a:srgbClr val="C0C0C0"/>
                  </a:outerShdw>
                </a:effectLst>
              </a:rPr>
              <a:t>$9.5</a:t>
            </a:r>
            <a:r>
              <a:rPr lang="en-US" altLang="en-US" sz="3600" dirty="0">
                <a:solidFill>
                  <a:srgbClr val="014A01"/>
                </a:solidFill>
                <a:effectLst>
                  <a:outerShdw blurRad="38100" dist="38100" dir="2700000" algn="tl">
                    <a:srgbClr val="C0C0C0"/>
                  </a:outerShdw>
                </a:effectLst>
              </a:rPr>
              <a:t>        -1</a:t>
            </a:r>
            <a:endParaRPr lang="en-US" altLang="en-US" sz="3600" dirty="0"/>
          </a:p>
        </p:txBody>
      </p:sp>
      <p:sp>
        <p:nvSpPr>
          <p:cNvPr id="64520" name="Rectangle 8">
            <a:extLst>
              <a:ext uri="{FF2B5EF4-FFF2-40B4-BE49-F238E27FC236}">
                <a16:creationId xmlns:a16="http://schemas.microsoft.com/office/drawing/2014/main" id="{FBCEB26F-C4DA-4DB4-BC48-7D41504A3DDD}"/>
              </a:ext>
            </a:extLst>
          </p:cNvPr>
          <p:cNvSpPr>
            <a:spLocks noChangeArrowheads="1"/>
          </p:cNvSpPr>
          <p:nvPr/>
        </p:nvSpPr>
        <p:spPr bwMode="auto">
          <a:xfrm>
            <a:off x="4145756" y="5718411"/>
            <a:ext cx="1469955"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3600" dirty="0">
                <a:solidFill>
                  <a:schemeClr val="tx2"/>
                </a:solidFill>
                <a:effectLst>
                  <a:outerShdw blurRad="38100" dist="38100" dir="2700000" algn="tl">
                    <a:srgbClr val="C0C0C0"/>
                  </a:outerShdw>
                </a:effectLst>
              </a:rPr>
              <a:t>$10.00</a:t>
            </a:r>
          </a:p>
        </p:txBody>
      </p:sp>
      <p:sp>
        <p:nvSpPr>
          <p:cNvPr id="64521" name="Line 9">
            <a:extLst>
              <a:ext uri="{FF2B5EF4-FFF2-40B4-BE49-F238E27FC236}">
                <a16:creationId xmlns:a16="http://schemas.microsoft.com/office/drawing/2014/main" id="{FB7E6864-B734-4E5A-B558-7AE3E38BB93B}"/>
              </a:ext>
            </a:extLst>
          </p:cNvPr>
          <p:cNvSpPr>
            <a:spLocks noChangeShapeType="1"/>
          </p:cNvSpPr>
          <p:nvPr/>
        </p:nvSpPr>
        <p:spPr bwMode="auto">
          <a:xfrm>
            <a:off x="3352800" y="5638800"/>
            <a:ext cx="3055869" cy="34166"/>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4522" name="Rectangle 10">
            <a:extLst>
              <a:ext uri="{FF2B5EF4-FFF2-40B4-BE49-F238E27FC236}">
                <a16:creationId xmlns:a16="http://schemas.microsoft.com/office/drawing/2014/main" id="{B318F521-D734-485B-B345-CA37E377B852}"/>
              </a:ext>
            </a:extLst>
          </p:cNvPr>
          <p:cNvSpPr>
            <a:spLocks noChangeArrowheads="1"/>
          </p:cNvSpPr>
          <p:nvPr/>
        </p:nvSpPr>
        <p:spPr bwMode="auto">
          <a:xfrm>
            <a:off x="2119313" y="5365751"/>
            <a:ext cx="831960"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4000" i="1" dirty="0">
                <a:solidFill>
                  <a:srgbClr val="380069"/>
                </a:solidFill>
                <a:effectLst>
                  <a:outerShdw blurRad="38100" dist="38100" dir="2700000" algn="tl">
                    <a:srgbClr val="C0C0C0"/>
                  </a:outerShdw>
                </a:effectLst>
              </a:rPr>
              <a:t>R</a:t>
            </a:r>
            <a:r>
              <a:rPr lang="en-US" altLang="en-US" sz="4000" dirty="0"/>
              <a:t> =</a:t>
            </a:r>
          </a:p>
        </p:txBody>
      </p:sp>
      <p:sp>
        <p:nvSpPr>
          <p:cNvPr id="64523" name="Rectangle 11">
            <a:extLst>
              <a:ext uri="{FF2B5EF4-FFF2-40B4-BE49-F238E27FC236}">
                <a16:creationId xmlns:a16="http://schemas.microsoft.com/office/drawing/2014/main" id="{197C7F6B-6A8A-4653-A7DF-751E9E0E9F13}"/>
              </a:ext>
            </a:extLst>
          </p:cNvPr>
          <p:cNvSpPr>
            <a:spLocks noChangeArrowheads="1"/>
          </p:cNvSpPr>
          <p:nvPr/>
        </p:nvSpPr>
        <p:spPr bwMode="auto">
          <a:xfrm>
            <a:off x="8520114" y="5289551"/>
            <a:ext cx="1179811"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4000" dirty="0"/>
              <a:t>= </a:t>
            </a:r>
            <a:r>
              <a:rPr lang="en-US" altLang="en-US" sz="4000" i="1" dirty="0">
                <a:solidFill>
                  <a:srgbClr val="380069"/>
                </a:solidFill>
                <a:effectLst>
                  <a:outerShdw blurRad="38100" dist="38100" dir="2700000" algn="tl">
                    <a:srgbClr val="C0C0C0"/>
                  </a:outerShdw>
                </a:effectLst>
              </a:rPr>
              <a:t>5%</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4B512C5E-BDFE-450C-87C9-DE51009772A0}"/>
                  </a:ext>
                </a:extLst>
              </p:cNvPr>
              <p:cNvSpPr txBox="1"/>
              <p:nvPr/>
            </p:nvSpPr>
            <p:spPr>
              <a:xfrm>
                <a:off x="4084231" y="3486112"/>
                <a:ext cx="6474786" cy="89082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𝑅𝑒𝑡𝑢𝑟𝑛</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𝐷𝑖𝑣𝑖𝑑𝑒𝑛𝑑</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𝑠𝑡𝑜𝑐𝑘</m:t>
                              </m:r>
                              <m:r>
                                <a:rPr lang="en-US" sz="2800" b="0" i="1" smtClean="0">
                                  <a:latin typeface="Cambria Math" panose="02040503050406030204" pitchFamily="18" charset="0"/>
                                </a:rPr>
                                <m:t> </m:t>
                              </m:r>
                              <m:r>
                                <a:rPr lang="en-US" sz="2800" b="0" i="1" smtClean="0">
                                  <a:latin typeface="Cambria Math" panose="02040503050406030204" pitchFamily="18" charset="0"/>
                                </a:rPr>
                                <m:t>𝑝𝑟𝑖𝑐𝑒</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𝑆𝑡𝑜𝑐𝑘</m:t>
                              </m:r>
                              <m:r>
                                <a:rPr lang="en-US" sz="2800" b="0" i="1" smtClean="0">
                                  <a:latin typeface="Cambria Math" panose="02040503050406030204" pitchFamily="18" charset="0"/>
                                </a:rPr>
                                <m:t> </m:t>
                              </m:r>
                              <m:r>
                                <a:rPr lang="en-US" sz="2800" b="0" i="1" smtClean="0">
                                  <a:latin typeface="Cambria Math" panose="02040503050406030204" pitchFamily="18" charset="0"/>
                                </a:rPr>
                                <m:t>𝑝𝑟𝑖𝑐𝑒</m:t>
                              </m:r>
                            </m:e>
                            <m:sub>
                              <m:r>
                                <a:rPr lang="en-US" sz="2800" b="0" i="1" smtClean="0">
                                  <a:latin typeface="Cambria Math" panose="02040503050406030204" pitchFamily="18" charset="0"/>
                                </a:rPr>
                                <m:t>𝑡</m:t>
                              </m:r>
                            </m:sub>
                          </m:sSub>
                        </m:den>
                      </m:f>
                      <m:r>
                        <a:rPr lang="en-US" sz="2800" b="0" i="1" smtClean="0">
                          <a:latin typeface="Cambria Math" panose="02040503050406030204" pitchFamily="18" charset="0"/>
                        </a:rPr>
                        <m:t>−1</m:t>
                      </m:r>
                    </m:oMath>
                  </m:oMathPara>
                </a14:m>
                <a:endParaRPr lang="en-US" dirty="0"/>
              </a:p>
            </p:txBody>
          </p:sp>
        </mc:Choice>
        <mc:Fallback>
          <p:sp>
            <p:nvSpPr>
              <p:cNvPr id="4" name="TextBox 3">
                <a:extLst>
                  <a:ext uri="{FF2B5EF4-FFF2-40B4-BE49-F238E27FC236}">
                    <a16:creationId xmlns:a16="http://schemas.microsoft.com/office/drawing/2014/main" id="{4B512C5E-BDFE-450C-87C9-DE51009772A0}"/>
                  </a:ext>
                </a:extLst>
              </p:cNvPr>
              <p:cNvSpPr txBox="1">
                <a:spLocks noRot="1" noChangeAspect="1" noMove="1" noResize="1" noEditPoints="1" noAdjustHandles="1" noChangeArrowheads="1" noChangeShapeType="1" noTextEdit="1"/>
              </p:cNvSpPr>
              <p:nvPr/>
            </p:nvSpPr>
            <p:spPr>
              <a:xfrm>
                <a:off x="4084231" y="3486112"/>
                <a:ext cx="6474786" cy="890821"/>
              </a:xfrm>
              <a:prstGeom prst="rect">
                <a:avLst/>
              </a:prstGeom>
              <a:blipFill>
                <a:blip r:embed="rId2"/>
                <a:stretch>
                  <a:fillRect/>
                </a:stretch>
              </a:blipFill>
            </p:spPr>
            <p:txBody>
              <a:bodyPr/>
              <a:lstStyle/>
              <a:p>
                <a:r>
                  <a:rPr lang="en-US">
                    <a:noFill/>
                  </a:rPr>
                  <a:t> </a:t>
                </a:r>
              </a:p>
            </p:txBody>
          </p:sp>
        </mc:Fallback>
      </mc:AlternateContent>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89038-6A81-4664-80A8-7CAE232E1CE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notion of a benchmark </a:t>
            </a:r>
          </a:p>
        </p:txBody>
      </p:sp>
      <p:sp>
        <p:nvSpPr>
          <p:cNvPr id="3" name="Content Placeholder 2">
            <a:extLst>
              <a:ext uri="{FF2B5EF4-FFF2-40B4-BE49-F238E27FC236}">
                <a16:creationId xmlns:a16="http://schemas.microsoft.com/office/drawing/2014/main" id="{DAF1C93C-1611-4020-B59F-F6B52EFBE607}"/>
              </a:ext>
            </a:extLst>
          </p:cNvPr>
          <p:cNvSpPr>
            <a:spLocks noGrp="1"/>
          </p:cNvSpPr>
          <p:nvPr>
            <p:ph idx="1"/>
          </p:nvPr>
        </p:nvSpPr>
        <p:spPr/>
        <p:txBody>
          <a:bodyPr>
            <a:normAutofit lnSpcReduction="10000"/>
          </a:bodyPr>
          <a:lstStyle/>
          <a:p>
            <a:pPr algn="just"/>
            <a:r>
              <a:rPr lang="en-US" sz="2400" dirty="0">
                <a:latin typeface="Times New Roman" panose="02020603050405020304" pitchFamily="18" charset="0"/>
                <a:cs typeface="Times New Roman" panose="02020603050405020304" pitchFamily="18" charset="0"/>
              </a:rPr>
              <a:t>Since financial resources are finite, there is an expected return that projects have to cross a hurdle rate (expected return of investors) before being deemed acceptable.</a:t>
            </a:r>
          </a:p>
          <a:p>
            <a:pPr algn="just"/>
            <a:r>
              <a:rPr lang="en-US" sz="2400" dirty="0">
                <a:latin typeface="Times New Roman" panose="02020603050405020304" pitchFamily="18" charset="0"/>
                <a:cs typeface="Times New Roman" panose="02020603050405020304" pitchFamily="18" charset="0"/>
              </a:rPr>
              <a:t>This expected return (hurdle rate) will be higher for riskier projects than for safer projects.</a:t>
            </a:r>
          </a:p>
          <a:p>
            <a:pPr algn="just"/>
            <a:r>
              <a:rPr lang="en-US" sz="2400" dirty="0">
                <a:latin typeface="Times New Roman" panose="02020603050405020304" pitchFamily="18" charset="0"/>
                <a:cs typeface="Times New Roman" panose="02020603050405020304" pitchFamily="18" charset="0"/>
              </a:rPr>
              <a:t>A simple representation of the expected return is a follows</a:t>
            </a:r>
          </a:p>
          <a:p>
            <a:pPr marL="457200" lvl="1" indent="0" algn="just">
              <a:buNone/>
            </a:pPr>
            <a:r>
              <a:rPr lang="en-US" dirty="0">
                <a:latin typeface="Times New Roman" panose="02020603050405020304" pitchFamily="18" charset="0"/>
                <a:cs typeface="Times New Roman" panose="02020603050405020304" pitchFamily="18" charset="0"/>
              </a:rPr>
              <a:t>Expected return=Risk-free rate + Risk premium</a:t>
            </a:r>
          </a:p>
          <a:p>
            <a:pPr marL="457200" lvl="1" indent="0" algn="just">
              <a:buNone/>
            </a:pPr>
            <a:r>
              <a:rPr lang="en-US" dirty="0">
                <a:latin typeface="Times New Roman" panose="02020603050405020304" pitchFamily="18" charset="0"/>
                <a:cs typeface="Times New Roman" panose="02020603050405020304" pitchFamily="18" charset="0"/>
              </a:rPr>
              <a:t>Expected return=Time compensation + Risk compensation</a:t>
            </a:r>
          </a:p>
          <a:p>
            <a:pPr algn="just"/>
            <a:r>
              <a:rPr lang="en-US" sz="2400" dirty="0">
                <a:latin typeface="Times New Roman" panose="02020603050405020304" pitchFamily="18" charset="0"/>
                <a:cs typeface="Times New Roman" panose="02020603050405020304" pitchFamily="18" charset="0"/>
              </a:rPr>
              <a:t>The two basic questions that every risk and return model in finance tries to answer are:</a:t>
            </a:r>
          </a:p>
          <a:p>
            <a:pPr lvl="1" algn="just"/>
            <a:r>
              <a:rPr lang="en-US" dirty="0">
                <a:latin typeface="Times New Roman" panose="02020603050405020304" pitchFamily="18" charset="0"/>
                <a:cs typeface="Times New Roman" panose="02020603050405020304" pitchFamily="18" charset="0"/>
              </a:rPr>
              <a:t>How do you measure risk?</a:t>
            </a:r>
          </a:p>
          <a:p>
            <a:pPr lvl="1" algn="just"/>
            <a:r>
              <a:rPr lang="en-US" dirty="0">
                <a:latin typeface="Times New Roman" panose="02020603050405020304" pitchFamily="18" charset="0"/>
                <a:cs typeface="Times New Roman" panose="02020603050405020304" pitchFamily="18" charset="0"/>
              </a:rPr>
              <a:t>How do you translate this risk measure into a risk premium? </a:t>
            </a:r>
          </a:p>
        </p:txBody>
      </p:sp>
    </p:spTree>
    <p:extLst>
      <p:ext uri="{BB962C8B-B14F-4D97-AF65-F5344CB8AC3E}">
        <p14:creationId xmlns:p14="http://schemas.microsoft.com/office/powerpoint/2010/main" val="2113761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445F6-3023-4FB3-A3F6-68D945EF344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What is risk?</a:t>
            </a:r>
          </a:p>
        </p:txBody>
      </p:sp>
      <p:sp>
        <p:nvSpPr>
          <p:cNvPr id="3" name="Content Placeholder 2">
            <a:extLst>
              <a:ext uri="{FF2B5EF4-FFF2-40B4-BE49-F238E27FC236}">
                <a16:creationId xmlns:a16="http://schemas.microsoft.com/office/drawing/2014/main" id="{E7446EC4-0691-420F-884C-F434CE4712D6}"/>
              </a:ext>
            </a:extLst>
          </p:cNvPr>
          <p:cNvSpPr>
            <a:spLocks noGrp="1"/>
          </p:cNvSpPr>
          <p:nvPr>
            <p:ph idx="1"/>
          </p:nvPr>
        </p:nvSpPr>
        <p:spPr>
          <a:xfrm>
            <a:off x="838200" y="1825624"/>
            <a:ext cx="10515600" cy="4476701"/>
          </a:xfrm>
        </p:spPr>
        <p:txBody>
          <a:bodyPr>
            <a:normAutofit/>
          </a:bodyPr>
          <a:lstStyle/>
          <a:p>
            <a:pPr algn="just"/>
            <a:r>
              <a:rPr lang="en-US" sz="2400" dirty="0">
                <a:latin typeface="Times New Roman" panose="02020603050405020304" pitchFamily="18" charset="0"/>
                <a:cs typeface="Times New Roman" panose="02020603050405020304" pitchFamily="18" charset="0"/>
              </a:rPr>
              <a:t>Risk, in traditional terms, is viewed as a “negative”. Webster’s dictionary, for instance, defines risk as “ exposing to danger or hazard”. The Chinese symbols for risk, reproduced below, give a much better description of risk.</a:t>
            </a:r>
          </a:p>
          <a:p>
            <a:pPr algn="just"/>
            <a:endParaRPr lang="en-US" sz="2400" dirty="0">
              <a:latin typeface="Times New Roman" panose="02020603050405020304" pitchFamily="18" charset="0"/>
              <a:cs typeface="Times New Roman" panose="02020603050405020304" pitchFamily="18" charset="0"/>
            </a:endParaRPr>
          </a:p>
          <a:p>
            <a:pPr marL="0" indent="0" algn="ctr">
              <a:buNone/>
            </a:pPr>
            <a:r>
              <a:rPr lang="zh-CN" altLang="en-US" sz="3200" dirty="0">
                <a:solidFill>
                  <a:srgbClr val="212121"/>
                </a:solidFill>
                <a:latin typeface="Times New Roman" panose="02020603050405020304" pitchFamily="18" charset="0"/>
                <a:cs typeface="Times New Roman" panose="02020603050405020304" pitchFamily="18" charset="0"/>
              </a:rPr>
              <a:t>风险</a:t>
            </a:r>
            <a:r>
              <a:rPr lang="zh-CN" altLang="en-US" sz="2400" dirty="0">
                <a:latin typeface="Times New Roman" panose="02020603050405020304" pitchFamily="18" charset="0"/>
                <a:cs typeface="Times New Roman" panose="02020603050405020304" pitchFamily="18" charset="0"/>
              </a:rPr>
              <a:t> </a:t>
            </a:r>
            <a:endParaRPr lang="en-US" altLang="zh-CN" sz="2400" dirty="0">
              <a:latin typeface="Times New Roman" panose="02020603050405020304" pitchFamily="18" charset="0"/>
              <a:cs typeface="Times New Roman" panose="02020603050405020304" pitchFamily="18" charset="0"/>
            </a:endParaRPr>
          </a:p>
          <a:p>
            <a:pPr algn="just"/>
            <a:r>
              <a:rPr lang="en-US" altLang="zh-CN" sz="2400" dirty="0">
                <a:latin typeface="Times New Roman" panose="02020603050405020304" pitchFamily="18" charset="0"/>
                <a:cs typeface="Times New Roman" panose="02020603050405020304" pitchFamily="18" charset="0"/>
              </a:rPr>
              <a:t>The first symbol is the symbol for “ danger”, while the second is the symbol for “opportunity”, making risk a mix of danger and opportunity. You cannot have one, without the other.</a:t>
            </a:r>
          </a:p>
          <a:p>
            <a:pPr algn="just"/>
            <a:r>
              <a:rPr lang="en-US" altLang="zh-CN" sz="2400" dirty="0">
                <a:latin typeface="Times New Roman" panose="02020603050405020304" pitchFamily="18" charset="0"/>
                <a:cs typeface="Times New Roman" panose="02020603050405020304" pitchFamily="18" charset="0"/>
              </a:rPr>
              <a:t>Risk is therefore neither good nor bad. It is just a fact of life. The question that businesses have to address is therefore not whether to avoid risk but how best to incorporate it into their decision making.</a:t>
            </a:r>
            <a:endParaRPr lang="zh-CN" altLang="en-US" sz="2400" dirty="0">
              <a:latin typeface="Times New Roman" panose="02020603050405020304" pitchFamily="18" charset="0"/>
              <a:cs typeface="Times New Roman" panose="02020603050405020304" pitchFamily="18" charset="0"/>
            </a:endParaRPr>
          </a:p>
        </p:txBody>
      </p:sp>
      <p:sp>
        <p:nvSpPr>
          <p:cNvPr id="4" name="Rectangle 1">
            <a:extLst>
              <a:ext uri="{FF2B5EF4-FFF2-40B4-BE49-F238E27FC236}">
                <a16:creationId xmlns:a16="http://schemas.microsoft.com/office/drawing/2014/main" id="{B76CA518-8E56-4FC2-BCE9-7A8CB1C720A9}"/>
              </a:ext>
            </a:extLst>
          </p:cNvPr>
          <p:cNvSpPr>
            <a:spLocks noChangeArrowheads="1"/>
          </p:cNvSpPr>
          <p:nvPr/>
        </p:nvSpPr>
        <p:spPr bwMode="auto">
          <a:xfrm>
            <a:off x="0" y="134970"/>
            <a:ext cx="65" cy="18725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8887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47423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1623-AC90-4FCE-B6F2-C44ECFBB69B6}"/>
              </a:ext>
            </a:extLst>
          </p:cNvPr>
          <p:cNvSpPr>
            <a:spLocks noGrp="1"/>
          </p:cNvSpPr>
          <p:nvPr>
            <p:ph type="title"/>
          </p:nvPr>
        </p:nvSpPr>
        <p:spPr>
          <a:xfrm>
            <a:off x="359899" y="18287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A good risk and return model should..</a:t>
            </a:r>
          </a:p>
        </p:txBody>
      </p:sp>
      <p:sp>
        <p:nvSpPr>
          <p:cNvPr id="3" name="Content Placeholder 2">
            <a:extLst>
              <a:ext uri="{FF2B5EF4-FFF2-40B4-BE49-F238E27FC236}">
                <a16:creationId xmlns:a16="http://schemas.microsoft.com/office/drawing/2014/main" id="{A6A0ACA6-21D3-428D-A993-9532E45D7CEE}"/>
              </a:ext>
            </a:extLst>
          </p:cNvPr>
          <p:cNvSpPr>
            <a:spLocks noGrp="1"/>
          </p:cNvSpPr>
          <p:nvPr>
            <p:ph idx="1"/>
          </p:nvPr>
        </p:nvSpPr>
        <p:spPr>
          <a:xfrm>
            <a:off x="838200" y="1463040"/>
            <a:ext cx="10515600" cy="5134708"/>
          </a:xfrm>
        </p:spPr>
        <p:txBody>
          <a:bodyPr>
            <a:normAutofit/>
          </a:bodyPr>
          <a:lstStyle/>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come up with </a:t>
            </a:r>
            <a:r>
              <a:rPr lang="en-US" sz="2400" b="1" dirty="0">
                <a:latin typeface="Times New Roman" panose="02020603050405020304" pitchFamily="18" charset="0"/>
                <a:cs typeface="Times New Roman" panose="02020603050405020304" pitchFamily="18" charset="0"/>
              </a:rPr>
              <a:t>a measure of risk that applies to all assets and not be asset-specific.</a:t>
            </a:r>
          </a:p>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clearly define </a:t>
            </a:r>
            <a:r>
              <a:rPr lang="en-US" sz="2400" b="1" dirty="0">
                <a:latin typeface="Times New Roman" panose="02020603050405020304" pitchFamily="18" charset="0"/>
                <a:cs typeface="Times New Roman" panose="02020603050405020304" pitchFamily="18" charset="0"/>
              </a:rPr>
              <a:t>what types of risk are rewarded </a:t>
            </a:r>
            <a:r>
              <a:rPr lang="en-US" sz="2400" dirty="0">
                <a:latin typeface="Times New Roman" panose="02020603050405020304" pitchFamily="18" charset="0"/>
                <a:cs typeface="Times New Roman" panose="02020603050405020304" pitchFamily="18" charset="0"/>
              </a:rPr>
              <a:t>and what are not, and provide a rationale for the definition.</a:t>
            </a:r>
          </a:p>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come up with </a:t>
            </a:r>
            <a:r>
              <a:rPr lang="en-US" sz="2400" b="1" dirty="0">
                <a:latin typeface="Times New Roman" panose="02020603050405020304" pitchFamily="18" charset="0"/>
                <a:cs typeface="Times New Roman" panose="02020603050405020304" pitchFamily="18" charset="0"/>
              </a:rPr>
              <a:t>standardized risk measures</a:t>
            </a:r>
            <a:r>
              <a:rPr lang="en-US" sz="2400" dirty="0">
                <a:latin typeface="Times New Roman" panose="02020603050405020304" pitchFamily="18" charset="0"/>
                <a:cs typeface="Times New Roman" panose="02020603050405020304" pitchFamily="18" charset="0"/>
              </a:rPr>
              <a:t>, i.e., an investor presented with a risk measure for an individual asset should be able to draw conclusion about whether the asset is above-average or below average-risk.</a:t>
            </a:r>
          </a:p>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translate the </a:t>
            </a:r>
            <a:r>
              <a:rPr lang="en-US" sz="2400" b="1" dirty="0">
                <a:latin typeface="Times New Roman" panose="02020603050405020304" pitchFamily="18" charset="0"/>
                <a:cs typeface="Times New Roman" panose="02020603050405020304" pitchFamily="18" charset="0"/>
              </a:rPr>
              <a:t>measure of risk into a rate of return </a:t>
            </a:r>
            <a:r>
              <a:rPr lang="en-US" sz="2400" dirty="0">
                <a:latin typeface="Times New Roman" panose="02020603050405020304" pitchFamily="18" charset="0"/>
                <a:cs typeface="Times New Roman" panose="02020603050405020304" pitchFamily="18" charset="0"/>
              </a:rPr>
              <a:t>that the investor should demand as compensation for bearing the risk</a:t>
            </a:r>
          </a:p>
          <a:p>
            <a:pPr marL="514350" indent="-514350" algn="just">
              <a:buFont typeface="+mj-lt"/>
              <a:buAutoNum type="arabicPeriod"/>
            </a:pPr>
            <a:r>
              <a:rPr lang="en-US" sz="2400" dirty="0">
                <a:latin typeface="Times New Roman" panose="02020603050405020304" pitchFamily="18" charset="0"/>
                <a:cs typeface="Times New Roman" panose="02020603050405020304" pitchFamily="18" charset="0"/>
              </a:rPr>
              <a:t>It should  </a:t>
            </a:r>
            <a:r>
              <a:rPr lang="en-US" sz="2400" b="1" dirty="0">
                <a:latin typeface="Times New Roman" panose="02020603050405020304" pitchFamily="18" charset="0"/>
                <a:cs typeface="Times New Roman" panose="02020603050405020304" pitchFamily="18" charset="0"/>
              </a:rPr>
              <a:t>work well not only at explaining past returns</a:t>
            </a:r>
            <a:r>
              <a:rPr lang="en-US" sz="2400" dirty="0">
                <a:latin typeface="Times New Roman" panose="02020603050405020304" pitchFamily="18" charset="0"/>
                <a:cs typeface="Times New Roman" panose="02020603050405020304" pitchFamily="18" charset="0"/>
              </a:rPr>
              <a:t>, but also in predicting future expected returns. </a:t>
            </a:r>
          </a:p>
        </p:txBody>
      </p:sp>
    </p:spTree>
    <p:extLst>
      <p:ext uri="{BB962C8B-B14F-4D97-AF65-F5344CB8AC3E}">
        <p14:creationId xmlns:p14="http://schemas.microsoft.com/office/powerpoint/2010/main" val="3723278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0" name="Rectangle 14"/>
          <p:cNvSpPr>
            <a:spLocks noChangeArrowheads="1"/>
          </p:cNvSpPr>
          <p:nvPr/>
        </p:nvSpPr>
        <p:spPr bwMode="auto">
          <a:xfrm>
            <a:off x="2362201" y="2286000"/>
            <a:ext cx="73136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lnSpc>
                <a:spcPct val="90000"/>
              </a:lnSpc>
              <a:buFont typeface="Wingdings" pitchFamily="2" charset="2"/>
              <a:buNone/>
            </a:pPr>
            <a:r>
              <a:rPr lang="en-US" altLang="en-US" sz="2000" dirty="0">
                <a:latin typeface="Times New Roman" panose="02020603050405020304" pitchFamily="18" charset="0"/>
                <a:cs typeface="Times New Roman" panose="02020603050405020304" pitchFamily="18" charset="0"/>
              </a:rPr>
              <a:t>2. Find the difference between each value and the mean: </a:t>
            </a:r>
          </a:p>
        </p:txBody>
      </p:sp>
      <p:sp>
        <p:nvSpPr>
          <p:cNvPr id="14352" name="Rectangle 16"/>
          <p:cNvSpPr>
            <a:spLocks noChangeArrowheads="1"/>
          </p:cNvSpPr>
          <p:nvPr/>
        </p:nvSpPr>
        <p:spPr bwMode="auto">
          <a:xfrm>
            <a:off x="2362201" y="3124200"/>
            <a:ext cx="731361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lnSpc>
                <a:spcPct val="90000"/>
              </a:lnSpc>
              <a:buFont typeface="Wingdings" pitchFamily="2" charset="2"/>
              <a:buNone/>
            </a:pPr>
            <a:r>
              <a:rPr lang="en-US" altLang="en-US" sz="2000" dirty="0">
                <a:latin typeface="Times New Roman" panose="02020603050405020304" pitchFamily="18" charset="0"/>
                <a:cs typeface="Times New Roman" panose="02020603050405020304" pitchFamily="18" charset="0"/>
              </a:rPr>
              <a:t>3. Square the difference: </a:t>
            </a:r>
          </a:p>
        </p:txBody>
      </p:sp>
      <p:sp>
        <p:nvSpPr>
          <p:cNvPr id="14356" name="Rectangle 20"/>
          <p:cNvSpPr>
            <a:spLocks noChangeArrowheads="1"/>
          </p:cNvSpPr>
          <p:nvPr/>
        </p:nvSpPr>
        <p:spPr bwMode="auto">
          <a:xfrm>
            <a:off x="2362201" y="5105401"/>
            <a:ext cx="7313613" cy="98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lnSpc>
                <a:spcPct val="90000"/>
              </a:lnSpc>
              <a:buFont typeface="Wingdings" pitchFamily="2" charset="2"/>
              <a:buNone/>
            </a:pPr>
            <a:r>
              <a:rPr lang="en-US" altLang="en-US" sz="2000" dirty="0">
                <a:latin typeface="Times New Roman" panose="02020603050405020304" pitchFamily="18" charset="0"/>
                <a:cs typeface="Times New Roman" panose="02020603050405020304" pitchFamily="18" charset="0"/>
              </a:rPr>
              <a:t>5. Take the square root to find the standard deviation </a:t>
            </a:r>
          </a:p>
        </p:txBody>
      </p:sp>
      <p:sp>
        <p:nvSpPr>
          <p:cNvPr id="14354" name="Rectangle 18"/>
          <p:cNvSpPr>
            <a:spLocks noChangeArrowheads="1"/>
          </p:cNvSpPr>
          <p:nvPr/>
        </p:nvSpPr>
        <p:spPr bwMode="auto">
          <a:xfrm>
            <a:off x="2362201" y="3733800"/>
            <a:ext cx="731361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fontAlgn="base">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lnSpc>
                <a:spcPct val="90000"/>
              </a:lnSpc>
              <a:buFont typeface="Wingdings" pitchFamily="2" charset="2"/>
              <a:buNone/>
            </a:pPr>
            <a:r>
              <a:rPr lang="en-US" altLang="en-US" sz="2000" dirty="0">
                <a:latin typeface="Times New Roman" panose="02020603050405020304" pitchFamily="18" charset="0"/>
                <a:cs typeface="Times New Roman" panose="02020603050405020304" pitchFamily="18" charset="0"/>
              </a:rPr>
              <a:t>4. Find the average (mean) of these squares:</a:t>
            </a:r>
          </a:p>
          <a:p>
            <a:pPr eaLnBrk="1" hangingPunct="1">
              <a:lnSpc>
                <a:spcPct val="90000"/>
              </a:lnSpc>
            </a:pPr>
            <a:endParaRPr lang="en-US" altLang="en-US" sz="2000" dirty="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type="body" idx="1"/>
          </p:nvPr>
        </p:nvSpPr>
        <p:spPr>
          <a:xfrm>
            <a:off x="2362201" y="1752600"/>
            <a:ext cx="7313613" cy="533400"/>
          </a:xfrm>
        </p:spPr>
        <p:txBody>
          <a:bodyPr/>
          <a:lstStyle/>
          <a:p>
            <a:pPr>
              <a:buFont typeface="Wingdings" pitchFamily="2" charset="2"/>
              <a:buNone/>
            </a:pPr>
            <a:r>
              <a:rPr lang="en-US" altLang="en-US" sz="2000" dirty="0">
                <a:latin typeface="Times New Roman" panose="02020603050405020304" pitchFamily="18" charset="0"/>
                <a:cs typeface="Times New Roman" panose="02020603050405020304" pitchFamily="18" charset="0"/>
              </a:rPr>
              <a:t>1. Find the mean of the set of data:</a:t>
            </a:r>
          </a:p>
        </p:txBody>
      </p:sp>
      <p:sp>
        <p:nvSpPr>
          <p:cNvPr id="14341" name="Rectangle 5"/>
          <p:cNvSpPr>
            <a:spLocks noChangeArrowheads="1"/>
          </p:cNvSpPr>
          <p:nvPr/>
        </p:nvSpPr>
        <p:spPr bwMode="auto">
          <a:xfrm>
            <a:off x="1524001" y="312258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0" name="Object 4"/>
          <p:cNvGraphicFramePr>
            <a:graphicFrameLocks noChangeAspect="1"/>
          </p:cNvGraphicFramePr>
          <p:nvPr>
            <p:extLst>
              <p:ext uri="{D42A27DB-BD31-4B8C-83A1-F6EECF244321}">
                <p14:modId xmlns:p14="http://schemas.microsoft.com/office/powerpoint/2010/main" val="2897532400"/>
              </p:ext>
            </p:extLst>
          </p:nvPr>
        </p:nvGraphicFramePr>
        <p:xfrm>
          <a:off x="9067800" y="1676401"/>
          <a:ext cx="363538" cy="593725"/>
        </p:xfrm>
        <a:graphic>
          <a:graphicData uri="http://schemas.openxmlformats.org/presentationml/2006/ole">
            <mc:AlternateContent xmlns:mc="http://schemas.openxmlformats.org/markup-compatibility/2006">
              <mc:Choice xmlns:v="urn:schemas-microsoft-com:vml" Requires="v">
                <p:oleObj spid="_x0000_s6781" name="Equation" r:id="rId3" imgW="126780" imgH="215526" progId="Equation.3">
                  <p:embed/>
                </p:oleObj>
              </mc:Choice>
              <mc:Fallback>
                <p:oleObj name="Equation" r:id="rId3" imgW="126780" imgH="215526" progId="Equation.3">
                  <p:embed/>
                  <p:pic>
                    <p:nvPicPr>
                      <p:cNvPr id="1434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7800" y="1676401"/>
                        <a:ext cx="363538" cy="59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3" name="Rectangle 7"/>
          <p:cNvSpPr>
            <a:spLocks noChangeArrowheads="1"/>
          </p:cNvSpPr>
          <p:nvPr/>
        </p:nvSpPr>
        <p:spPr bwMode="auto">
          <a:xfrm>
            <a:off x="1524001" y="312258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2" name="Object 6"/>
          <p:cNvGraphicFramePr>
            <a:graphicFrameLocks noChangeAspect="1"/>
          </p:cNvGraphicFramePr>
          <p:nvPr>
            <p:extLst>
              <p:ext uri="{D42A27DB-BD31-4B8C-83A1-F6EECF244321}">
                <p14:modId xmlns:p14="http://schemas.microsoft.com/office/powerpoint/2010/main" val="3470745181"/>
              </p:ext>
            </p:extLst>
          </p:nvPr>
        </p:nvGraphicFramePr>
        <p:xfrm>
          <a:off x="6858000" y="2667000"/>
          <a:ext cx="838200" cy="496888"/>
        </p:xfrm>
        <a:graphic>
          <a:graphicData uri="http://schemas.openxmlformats.org/presentationml/2006/ole">
            <mc:AlternateContent xmlns:mc="http://schemas.openxmlformats.org/markup-compatibility/2006">
              <mc:Choice xmlns:v="urn:schemas-microsoft-com:vml" Requires="v">
                <p:oleObj spid="_x0000_s6782" name="Equation" r:id="rId5" imgW="355292" imgH="215713" progId="Equation.3">
                  <p:embed/>
                </p:oleObj>
              </mc:Choice>
              <mc:Fallback>
                <p:oleObj name="Equation" r:id="rId5" imgW="355292" imgH="215713" progId="Equation.3">
                  <p:embed/>
                  <p:pic>
                    <p:nvPicPr>
                      <p:cNvPr id="1434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2667000"/>
                        <a:ext cx="838200" cy="496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5" name="Rectangle 9"/>
          <p:cNvSpPr>
            <a:spLocks noChangeArrowheads="1"/>
          </p:cNvSpPr>
          <p:nvPr/>
        </p:nvSpPr>
        <p:spPr bwMode="auto">
          <a:xfrm>
            <a:off x="1524001" y="310353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4" name="Object 8"/>
          <p:cNvGraphicFramePr>
            <a:graphicFrameLocks noChangeAspect="1"/>
          </p:cNvGraphicFramePr>
          <p:nvPr>
            <p:extLst>
              <p:ext uri="{D42A27DB-BD31-4B8C-83A1-F6EECF244321}">
                <p14:modId xmlns:p14="http://schemas.microsoft.com/office/powerpoint/2010/main" val="1296471120"/>
              </p:ext>
            </p:extLst>
          </p:nvPr>
        </p:nvGraphicFramePr>
        <p:xfrm>
          <a:off x="7315200" y="3124200"/>
          <a:ext cx="1066800" cy="501650"/>
        </p:xfrm>
        <a:graphic>
          <a:graphicData uri="http://schemas.openxmlformats.org/presentationml/2006/ole">
            <mc:AlternateContent xmlns:mc="http://schemas.openxmlformats.org/markup-compatibility/2006">
              <mc:Choice xmlns:v="urn:schemas-microsoft-com:vml" Requires="v">
                <p:oleObj spid="_x0000_s6783" name="Equation" r:id="rId7" imgW="533169" imgH="253890" progId="Equation.3">
                  <p:embed/>
                </p:oleObj>
              </mc:Choice>
              <mc:Fallback>
                <p:oleObj name="Equation" r:id="rId7" imgW="533169" imgH="253890" progId="Equation.3">
                  <p:embed/>
                  <p:pic>
                    <p:nvPicPr>
                      <p:cNvPr id="14344"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5200" y="3124200"/>
                        <a:ext cx="1066800" cy="501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7" name="Rectangle 11"/>
          <p:cNvSpPr>
            <a:spLocks noChangeArrowheads="1"/>
          </p:cNvSpPr>
          <p:nvPr/>
        </p:nvSpPr>
        <p:spPr bwMode="auto">
          <a:xfrm>
            <a:off x="2133601" y="2854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6" name="Object 10"/>
          <p:cNvGraphicFramePr>
            <a:graphicFrameLocks noChangeAspect="1"/>
          </p:cNvGraphicFramePr>
          <p:nvPr>
            <p:extLst>
              <p:ext uri="{D42A27DB-BD31-4B8C-83A1-F6EECF244321}">
                <p14:modId xmlns:p14="http://schemas.microsoft.com/office/powerpoint/2010/main" val="3379920716"/>
              </p:ext>
            </p:extLst>
          </p:nvPr>
        </p:nvGraphicFramePr>
        <p:xfrm>
          <a:off x="4648200" y="4267201"/>
          <a:ext cx="1371600" cy="811213"/>
        </p:xfrm>
        <a:graphic>
          <a:graphicData uri="http://schemas.openxmlformats.org/presentationml/2006/ole">
            <mc:AlternateContent xmlns:mc="http://schemas.openxmlformats.org/markup-compatibility/2006">
              <mc:Choice xmlns:v="urn:schemas-microsoft-com:vml" Requires="v">
                <p:oleObj spid="_x0000_s6784" name="Equation" r:id="rId9" imgW="748975" imgH="444307" progId="Equation.3">
                  <p:embed/>
                </p:oleObj>
              </mc:Choice>
              <mc:Fallback>
                <p:oleObj name="Equation" r:id="rId9" imgW="748975" imgH="444307" progId="Equation.3">
                  <p:embed/>
                  <p:pic>
                    <p:nvPicPr>
                      <p:cNvPr id="14346"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4267201"/>
                        <a:ext cx="1371600" cy="811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9" name="Rectangle 13"/>
          <p:cNvSpPr>
            <a:spLocks noChangeArrowheads="1"/>
          </p:cNvSpPr>
          <p:nvPr/>
        </p:nvSpPr>
        <p:spPr bwMode="auto">
          <a:xfrm>
            <a:off x="2209800" y="29339"/>
            <a:ext cx="9144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sz="2000" dirty="0">
              <a:latin typeface="Times New Roman" panose="02020603050405020304" pitchFamily="18" charset="0"/>
              <a:cs typeface="Times New Roman" panose="02020603050405020304" pitchFamily="18" charset="0"/>
            </a:endParaRPr>
          </a:p>
        </p:txBody>
      </p:sp>
      <p:graphicFrame>
        <p:nvGraphicFramePr>
          <p:cNvPr id="14348" name="Object 12"/>
          <p:cNvGraphicFramePr>
            <a:graphicFrameLocks noChangeAspect="1"/>
          </p:cNvGraphicFramePr>
          <p:nvPr>
            <p:extLst>
              <p:ext uri="{D42A27DB-BD31-4B8C-83A1-F6EECF244321}">
                <p14:modId xmlns:p14="http://schemas.microsoft.com/office/powerpoint/2010/main" val="2113375084"/>
              </p:ext>
            </p:extLst>
          </p:nvPr>
        </p:nvGraphicFramePr>
        <p:xfrm>
          <a:off x="6781800" y="5638800"/>
          <a:ext cx="1447800" cy="806450"/>
        </p:xfrm>
        <a:graphic>
          <a:graphicData uri="http://schemas.openxmlformats.org/presentationml/2006/ole">
            <mc:AlternateContent xmlns:mc="http://schemas.openxmlformats.org/markup-compatibility/2006">
              <mc:Choice xmlns:v="urn:schemas-microsoft-com:vml" Requires="v">
                <p:oleObj spid="_x0000_s6785" name="Equation" r:id="rId11" imgW="863225" imgH="482391" progId="Equation.3">
                  <p:embed/>
                </p:oleObj>
              </mc:Choice>
              <mc:Fallback>
                <p:oleObj name="Equation" r:id="rId11" imgW="863225" imgH="482391" progId="Equation.3">
                  <p:embed/>
                  <p:pic>
                    <p:nvPicPr>
                      <p:cNvPr id="14348"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1800" y="5638800"/>
                        <a:ext cx="1447800" cy="806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51" name="Rectangle 15"/>
          <p:cNvSpPr>
            <a:spLocks noChangeArrowheads="1"/>
          </p:cNvSpPr>
          <p:nvPr/>
        </p:nvSpPr>
        <p:spPr bwMode="auto">
          <a:xfrm>
            <a:off x="1676401" y="497043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sp>
        <p:nvSpPr>
          <p:cNvPr id="14353" name="Rectangle 17"/>
          <p:cNvSpPr>
            <a:spLocks noChangeArrowheads="1"/>
          </p:cNvSpPr>
          <p:nvPr/>
        </p:nvSpPr>
        <p:spPr bwMode="auto">
          <a:xfrm>
            <a:off x="1447801" y="481803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sp>
        <p:nvSpPr>
          <p:cNvPr id="14355" name="Rectangle 19"/>
          <p:cNvSpPr>
            <a:spLocks noChangeArrowheads="1"/>
          </p:cNvSpPr>
          <p:nvPr/>
        </p:nvSpPr>
        <p:spPr bwMode="auto">
          <a:xfrm>
            <a:off x="1524001" y="466563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20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6900B218-71C6-43C8-AD10-E38E711E5288}"/>
              </a:ext>
            </a:extLst>
          </p:cNvPr>
          <p:cNvSpPr/>
          <p:nvPr/>
        </p:nvSpPr>
        <p:spPr>
          <a:xfrm>
            <a:off x="451462" y="306200"/>
            <a:ext cx="8979876" cy="646331"/>
          </a:xfrm>
          <a:prstGeom prst="rect">
            <a:avLst/>
          </a:prstGeom>
        </p:spPr>
        <p:txBody>
          <a:bodyPr wrap="square">
            <a:spAutoFit/>
          </a:bodyPr>
          <a:lstStyle/>
          <a:p>
            <a:r>
              <a:rPr lang="en-US" sz="3600" dirty="0">
                <a:latin typeface="Times New Roman" panose="02020603050405020304" pitchFamily="18" charset="0"/>
                <a:cs typeface="Times New Roman" panose="02020603050405020304" pitchFamily="18" charset="0"/>
              </a:rPr>
              <a:t>Defining risk: Standard deviation</a:t>
            </a:r>
          </a:p>
        </p:txBody>
      </p:sp>
      <p:sp>
        <p:nvSpPr>
          <p:cNvPr id="7" name="Rectangle 6">
            <a:extLst>
              <a:ext uri="{FF2B5EF4-FFF2-40B4-BE49-F238E27FC236}">
                <a16:creationId xmlns:a16="http://schemas.microsoft.com/office/drawing/2014/main" id="{1B73EE65-633B-4BA5-9D5E-DD13852BE41C}"/>
              </a:ext>
            </a:extLst>
          </p:cNvPr>
          <p:cNvSpPr/>
          <p:nvPr/>
        </p:nvSpPr>
        <p:spPr>
          <a:xfrm>
            <a:off x="781928" y="1049803"/>
            <a:ext cx="10571872" cy="830997"/>
          </a:xfrm>
          <a:prstGeom prst="rect">
            <a:avLst/>
          </a:prstGeom>
        </p:spPr>
        <p:txBody>
          <a:bodyPr wrap="square">
            <a:spAutoFit/>
          </a:bodyPr>
          <a:lstStyle/>
          <a:p>
            <a:r>
              <a:rPr lang="en-US" altLang="en-US" sz="2400" b="1" i="1" dirty="0">
                <a:latin typeface="Times New Roman" panose="02020603050405020304" pitchFamily="18" charset="0"/>
                <a:cs typeface="Times New Roman" panose="02020603050405020304" pitchFamily="18" charset="0"/>
              </a:rPr>
              <a:t>Standard deviation</a:t>
            </a:r>
            <a:r>
              <a:rPr lang="en-US" altLang="en-US" sz="2400" dirty="0">
                <a:latin typeface="Times New Roman" panose="02020603050405020304" pitchFamily="18" charset="0"/>
                <a:cs typeface="Times New Roman" panose="02020603050405020304" pitchFamily="18" charset="0"/>
              </a:rPr>
              <a:t> is a measure of how each value in a data set varies or deviates from the mean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ox(in)">
                                      <p:cBhvr>
                                        <p:cTn id="7" dur="500"/>
                                        <p:tgtEl>
                                          <p:spTgt spid="1434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4339">
                                            <p:txEl>
                                              <p:pRg st="0" end="0"/>
                                            </p:txEl>
                                          </p:spTgt>
                                        </p:tgtEl>
                                        <p:attrNameLst>
                                          <p:attrName>style.visibility</p:attrName>
                                        </p:attrNameLst>
                                      </p:cBhvr>
                                      <p:to>
                                        <p:strVal val="visible"/>
                                      </p:to>
                                    </p:set>
                                    <p:animEffect transition="in" filter="box(in)">
                                      <p:cBhvr>
                                        <p:cTn id="10" dur="500"/>
                                        <p:tgtEl>
                                          <p:spTgt spid="14339">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nodeType="clickEffect">
                                  <p:stCondLst>
                                    <p:cond delay="0"/>
                                  </p:stCondLst>
                                  <p:childTnLst>
                                    <p:set>
                                      <p:cBhvr>
                                        <p:cTn id="14" dur="1" fill="hold">
                                          <p:stCondLst>
                                            <p:cond delay="0"/>
                                          </p:stCondLst>
                                        </p:cTn>
                                        <p:tgtEl>
                                          <p:spTgt spid="14342"/>
                                        </p:tgtEl>
                                        <p:attrNameLst>
                                          <p:attrName>style.visibility</p:attrName>
                                        </p:attrNameLst>
                                      </p:cBhvr>
                                      <p:to>
                                        <p:strVal val="visible"/>
                                      </p:to>
                                    </p:set>
                                    <p:animEffect transition="in" filter="box(in)">
                                      <p:cBhvr>
                                        <p:cTn id="15" dur="500"/>
                                        <p:tgtEl>
                                          <p:spTgt spid="14342"/>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4350"/>
                                        </p:tgtEl>
                                        <p:attrNameLst>
                                          <p:attrName>style.visibility</p:attrName>
                                        </p:attrNameLst>
                                      </p:cBhvr>
                                      <p:to>
                                        <p:strVal val="visible"/>
                                      </p:to>
                                    </p:set>
                                    <p:animEffect transition="in" filter="box(in)">
                                      <p:cBhvr>
                                        <p:cTn id="18" dur="500"/>
                                        <p:tgtEl>
                                          <p:spTgt spid="143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14344"/>
                                        </p:tgtEl>
                                        <p:attrNameLst>
                                          <p:attrName>style.visibility</p:attrName>
                                        </p:attrNameLst>
                                      </p:cBhvr>
                                      <p:to>
                                        <p:strVal val="visible"/>
                                      </p:to>
                                    </p:set>
                                    <p:animEffect transition="in" filter="box(in)">
                                      <p:cBhvr>
                                        <p:cTn id="23" dur="500"/>
                                        <p:tgtEl>
                                          <p:spTgt spid="14344"/>
                                        </p:tgtEl>
                                      </p:cBhvr>
                                    </p:animEffect>
                                  </p:childTnLst>
                                </p:cTn>
                              </p:par>
                              <p:par>
                                <p:cTn id="24" presetID="4" presetClass="entr" presetSubtype="16" fill="hold" grpId="0" nodeType="withEffect" nodePh="1">
                                  <p:stCondLst>
                                    <p:cond delay="0"/>
                                  </p:stCondLst>
                                  <p:endCondLst>
                                    <p:cond evt="begin" delay="0">
                                      <p:tn val="24"/>
                                    </p:cond>
                                  </p:endCondLst>
                                  <p:childTnLst>
                                    <p:set>
                                      <p:cBhvr>
                                        <p:cTn id="25" dur="1" fill="hold">
                                          <p:stCondLst>
                                            <p:cond delay="0"/>
                                          </p:stCondLst>
                                        </p:cTn>
                                        <p:tgtEl>
                                          <p:spTgt spid="14345"/>
                                        </p:tgtEl>
                                        <p:attrNameLst>
                                          <p:attrName>style.visibility</p:attrName>
                                        </p:attrNameLst>
                                      </p:cBhvr>
                                      <p:to>
                                        <p:strVal val="visible"/>
                                      </p:to>
                                    </p:set>
                                    <p:animEffect transition="in" filter="box(in)">
                                      <p:cBhvr>
                                        <p:cTn id="26" dur="500"/>
                                        <p:tgtEl>
                                          <p:spTgt spid="14345"/>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14352"/>
                                        </p:tgtEl>
                                        <p:attrNameLst>
                                          <p:attrName>style.visibility</p:attrName>
                                        </p:attrNameLst>
                                      </p:cBhvr>
                                      <p:to>
                                        <p:strVal val="visible"/>
                                      </p:to>
                                    </p:set>
                                    <p:animEffect transition="in" filter="box(in)">
                                      <p:cBhvr>
                                        <p:cTn id="29" dur="500"/>
                                        <p:tgtEl>
                                          <p:spTgt spid="1435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nodeType="clickEffect">
                                  <p:stCondLst>
                                    <p:cond delay="0"/>
                                  </p:stCondLst>
                                  <p:childTnLst>
                                    <p:set>
                                      <p:cBhvr>
                                        <p:cTn id="33" dur="1" fill="hold">
                                          <p:stCondLst>
                                            <p:cond delay="0"/>
                                          </p:stCondLst>
                                        </p:cTn>
                                        <p:tgtEl>
                                          <p:spTgt spid="14346"/>
                                        </p:tgtEl>
                                        <p:attrNameLst>
                                          <p:attrName>style.visibility</p:attrName>
                                        </p:attrNameLst>
                                      </p:cBhvr>
                                      <p:to>
                                        <p:strVal val="visible"/>
                                      </p:to>
                                    </p:set>
                                    <p:animEffect transition="in" filter="box(in)">
                                      <p:cBhvr>
                                        <p:cTn id="34" dur="500"/>
                                        <p:tgtEl>
                                          <p:spTgt spid="14346"/>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14354"/>
                                        </p:tgtEl>
                                        <p:attrNameLst>
                                          <p:attrName>style.visibility</p:attrName>
                                        </p:attrNameLst>
                                      </p:cBhvr>
                                      <p:to>
                                        <p:strVal val="visible"/>
                                      </p:to>
                                    </p:set>
                                    <p:animEffect transition="in" filter="box(in)">
                                      <p:cBhvr>
                                        <p:cTn id="37" dur="500"/>
                                        <p:tgtEl>
                                          <p:spTgt spid="1435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14348"/>
                                        </p:tgtEl>
                                        <p:attrNameLst>
                                          <p:attrName>style.visibility</p:attrName>
                                        </p:attrNameLst>
                                      </p:cBhvr>
                                      <p:to>
                                        <p:strVal val="visible"/>
                                      </p:to>
                                    </p:set>
                                    <p:animEffect transition="in" filter="box(in)">
                                      <p:cBhvr>
                                        <p:cTn id="42" dur="500"/>
                                        <p:tgtEl>
                                          <p:spTgt spid="14348"/>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14356"/>
                                        </p:tgtEl>
                                        <p:attrNameLst>
                                          <p:attrName>style.visibility</p:attrName>
                                        </p:attrNameLst>
                                      </p:cBhvr>
                                      <p:to>
                                        <p:strVal val="visible"/>
                                      </p:to>
                                    </p:set>
                                    <p:animEffect transition="in" filter="box(in)">
                                      <p:cBhvr>
                                        <p:cTn id="45" dur="500"/>
                                        <p:tgtEl>
                                          <p:spTgt spid="14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0" grpId="0"/>
      <p:bldP spid="14352" grpId="0"/>
      <p:bldP spid="14356" grpId="0"/>
      <p:bldP spid="14354" grpId="0"/>
      <p:bldP spid="14339" grpId="0" build="p"/>
      <p:bldP spid="1434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p:cNvSpPr>
            <a:spLocks noGrp="1" noChangeArrowheads="1"/>
          </p:cNvSpPr>
          <p:nvPr>
            <p:ph type="title"/>
          </p:nvPr>
        </p:nvSpPr>
        <p:spPr>
          <a:xfrm>
            <a:off x="1294228" y="228601"/>
            <a:ext cx="5184360" cy="682625"/>
          </a:xfrm>
        </p:spPr>
        <p:txBody>
          <a:bodyPr>
            <a:normAutofit/>
          </a:bodyPr>
          <a:lstStyle/>
          <a:p>
            <a:r>
              <a:rPr lang="en-US" altLang="en-US" sz="3600" dirty="0">
                <a:latin typeface="Times New Roman" panose="02020603050405020304" pitchFamily="18" charset="0"/>
                <a:cs typeface="Times New Roman" panose="02020603050405020304" pitchFamily="18" charset="0"/>
              </a:rPr>
              <a:t>Standard Deviation</a:t>
            </a:r>
          </a:p>
        </p:txBody>
      </p:sp>
      <p:sp>
        <p:nvSpPr>
          <p:cNvPr id="4103" name="Text Box 7"/>
          <p:cNvSpPr txBox="1">
            <a:spLocks noChangeArrowheads="1"/>
          </p:cNvSpPr>
          <p:nvPr/>
        </p:nvSpPr>
        <p:spPr bwMode="auto">
          <a:xfrm>
            <a:off x="2438401" y="1143001"/>
            <a:ext cx="7535863" cy="752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914400" algn="l"/>
              </a:tabLst>
              <a:defRPr>
                <a:solidFill>
                  <a:schemeClr val="tx1"/>
                </a:solidFill>
                <a:latin typeface="Arial" charset="0"/>
              </a:defRPr>
            </a:lvl1pPr>
            <a:lvl2pPr>
              <a:tabLst>
                <a:tab pos="914400" algn="l"/>
              </a:tabLst>
              <a:defRPr>
                <a:solidFill>
                  <a:schemeClr val="tx1"/>
                </a:solidFill>
                <a:latin typeface="Arial" charset="0"/>
              </a:defRPr>
            </a:lvl2pPr>
            <a:lvl3pPr>
              <a:tabLst>
                <a:tab pos="914400" algn="l"/>
              </a:tabLst>
              <a:defRPr>
                <a:solidFill>
                  <a:schemeClr val="tx1"/>
                </a:solidFill>
                <a:latin typeface="Arial" charset="0"/>
              </a:defRPr>
            </a:lvl3pPr>
            <a:lvl4pPr>
              <a:tabLst>
                <a:tab pos="914400" algn="l"/>
              </a:tabLst>
              <a:defRPr>
                <a:solidFill>
                  <a:schemeClr val="tx1"/>
                </a:solidFill>
                <a:latin typeface="Arial" charset="0"/>
              </a:defRPr>
            </a:lvl4pPr>
            <a:lvl5pPr>
              <a:tabLst>
                <a:tab pos="914400" algn="l"/>
              </a:tabLst>
              <a:defRPr>
                <a:solidFill>
                  <a:schemeClr val="tx1"/>
                </a:solidFill>
                <a:latin typeface="Arial" charset="0"/>
              </a:defRPr>
            </a:lvl5pPr>
            <a:lvl6pPr fontAlgn="base">
              <a:spcBef>
                <a:spcPct val="0"/>
              </a:spcBef>
              <a:spcAft>
                <a:spcPct val="0"/>
              </a:spcAft>
              <a:tabLst>
                <a:tab pos="914400" algn="l"/>
              </a:tabLst>
              <a:defRPr>
                <a:solidFill>
                  <a:schemeClr val="tx1"/>
                </a:solidFill>
                <a:latin typeface="Arial" charset="0"/>
              </a:defRPr>
            </a:lvl6pPr>
            <a:lvl7pPr fontAlgn="base">
              <a:spcBef>
                <a:spcPct val="0"/>
              </a:spcBef>
              <a:spcAft>
                <a:spcPct val="0"/>
              </a:spcAft>
              <a:tabLst>
                <a:tab pos="914400" algn="l"/>
              </a:tabLst>
              <a:defRPr>
                <a:solidFill>
                  <a:schemeClr val="tx1"/>
                </a:solidFill>
                <a:latin typeface="Arial" charset="0"/>
              </a:defRPr>
            </a:lvl7pPr>
            <a:lvl8pPr fontAlgn="base">
              <a:spcBef>
                <a:spcPct val="0"/>
              </a:spcBef>
              <a:spcAft>
                <a:spcPct val="0"/>
              </a:spcAft>
              <a:tabLst>
                <a:tab pos="914400" algn="l"/>
              </a:tabLst>
              <a:defRPr>
                <a:solidFill>
                  <a:schemeClr val="tx1"/>
                </a:solidFill>
                <a:latin typeface="Arial" charset="0"/>
              </a:defRPr>
            </a:lvl8pPr>
            <a:lvl9pPr fontAlgn="base">
              <a:spcBef>
                <a:spcPct val="0"/>
              </a:spcBef>
              <a:spcAft>
                <a:spcPct val="0"/>
              </a:spcAft>
              <a:tabLst>
                <a:tab pos="914400" algn="l"/>
              </a:tabLst>
              <a:defRPr>
                <a:solidFill>
                  <a:schemeClr val="tx1"/>
                </a:solidFill>
                <a:latin typeface="Arial" charset="0"/>
              </a:defRPr>
            </a:lvl9pPr>
          </a:lstStyle>
          <a:p>
            <a:pPr>
              <a:lnSpc>
                <a:spcPct val="120000"/>
              </a:lnSpc>
            </a:pPr>
            <a:r>
              <a:rPr lang="en-US" altLang="en-US" dirty="0"/>
              <a:t>Find the mean and the standard deviation for the values 78.2, 90.5, 98.1, 93.7, 94.5.</a:t>
            </a:r>
          </a:p>
        </p:txBody>
      </p:sp>
      <p:sp>
        <p:nvSpPr>
          <p:cNvPr id="4104" name="Rectangle 8"/>
          <p:cNvSpPr>
            <a:spLocks noChangeArrowheads="1"/>
          </p:cNvSpPr>
          <p:nvPr/>
        </p:nvSpPr>
        <p:spPr bwMode="auto">
          <a:xfrm>
            <a:off x="2486025" y="5543551"/>
            <a:ext cx="588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The mean is 91, and the standard deviation is about 6.8.</a:t>
            </a:r>
          </a:p>
        </p:txBody>
      </p:sp>
      <p:grpSp>
        <p:nvGrpSpPr>
          <p:cNvPr id="4105" name="Group 9"/>
          <p:cNvGrpSpPr>
            <a:grpSpLocks/>
          </p:cNvGrpSpPr>
          <p:nvPr/>
        </p:nvGrpSpPr>
        <p:grpSpPr bwMode="auto">
          <a:xfrm>
            <a:off x="6743700" y="4652963"/>
            <a:ext cx="2330450" cy="868362"/>
            <a:chOff x="3288" y="2931"/>
            <a:chExt cx="1468" cy="547"/>
          </a:xfrm>
        </p:grpSpPr>
        <p:grpSp>
          <p:nvGrpSpPr>
            <p:cNvPr id="4106" name="Group 10"/>
            <p:cNvGrpSpPr>
              <a:grpSpLocks/>
            </p:cNvGrpSpPr>
            <p:nvPr/>
          </p:nvGrpSpPr>
          <p:grpSpPr bwMode="auto">
            <a:xfrm>
              <a:off x="3288" y="2931"/>
              <a:ext cx="1468" cy="547"/>
              <a:chOff x="728" y="3235"/>
              <a:chExt cx="1468" cy="547"/>
            </a:xfrm>
          </p:grpSpPr>
          <p:grpSp>
            <p:nvGrpSpPr>
              <p:cNvPr id="4107" name="Group 11"/>
              <p:cNvGrpSpPr>
                <a:grpSpLocks/>
              </p:cNvGrpSpPr>
              <p:nvPr/>
            </p:nvGrpSpPr>
            <p:grpSpPr bwMode="auto">
              <a:xfrm>
                <a:off x="922" y="3235"/>
                <a:ext cx="724" cy="547"/>
                <a:chOff x="914" y="3171"/>
                <a:chExt cx="724" cy="547"/>
              </a:xfrm>
            </p:grpSpPr>
            <p:pic>
              <p:nvPicPr>
                <p:cNvPr id="4108"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 y="3171"/>
                  <a:ext cx="209" cy="547"/>
                </a:xfrm>
                <a:prstGeom prst="rect">
                  <a:avLst/>
                </a:prstGeom>
                <a:noFill/>
                <a:extLst>
                  <a:ext uri="{909E8E84-426E-40DD-AFC4-6F175D3DCCD1}">
                    <a14:hiddenFill xmlns:a14="http://schemas.microsoft.com/office/drawing/2010/main">
                      <a:solidFill>
                        <a:srgbClr val="FFFFFF"/>
                      </a:solidFill>
                    </a14:hiddenFill>
                  </a:ext>
                </a:extLst>
              </p:spPr>
            </p:pic>
            <p:sp>
              <p:nvSpPr>
                <p:cNvPr id="4109" name="Text Box 13"/>
                <p:cNvSpPr txBox="1">
                  <a:spLocks noChangeArrowheads="1"/>
                </p:cNvSpPr>
                <p:nvPr/>
              </p:nvSpPr>
              <p:spPr bwMode="auto">
                <a:xfrm>
                  <a:off x="1070" y="3239"/>
                  <a:ext cx="55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u="sng" dirty="0">
                      <a:latin typeface="Arial" charset="0"/>
                      <a:sym typeface="Symbol" pitchFamily="18" charset="2"/>
                    </a:rPr>
                    <a:t>234.04</a:t>
                  </a:r>
                  <a:endParaRPr lang="en-US" altLang="en-US" baseline="30000" dirty="0">
                    <a:latin typeface="Arial" charset="0"/>
                  </a:endParaRPr>
                </a:p>
                <a:p>
                  <a:pPr algn="ctr"/>
                  <a:r>
                    <a:rPr lang="en-US" altLang="en-US" dirty="0">
                      <a:latin typeface="Arial" charset="0"/>
                    </a:rPr>
                    <a:t>5</a:t>
                  </a:r>
                  <a:endParaRPr lang="en-US" altLang="en-US" u="sng" dirty="0">
                    <a:latin typeface="Arial" charset="0"/>
                  </a:endParaRPr>
                </a:p>
              </p:txBody>
            </p:sp>
            <p:sp>
              <p:nvSpPr>
                <p:cNvPr id="4110" name="Line 14"/>
                <p:cNvSpPr>
                  <a:spLocks noChangeShapeType="1"/>
                </p:cNvSpPr>
                <p:nvPr/>
              </p:nvSpPr>
              <p:spPr bwMode="auto">
                <a:xfrm>
                  <a:off x="1094" y="3253"/>
                  <a:ext cx="5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grpSp>
          <p:sp>
            <p:nvSpPr>
              <p:cNvPr id="4111" name="Rectangle 15"/>
              <p:cNvSpPr>
                <a:spLocks noChangeArrowheads="1"/>
              </p:cNvSpPr>
              <p:nvPr/>
            </p:nvSpPr>
            <p:spPr bwMode="auto">
              <a:xfrm>
                <a:off x="728" y="3348"/>
                <a:ext cx="146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6.8</a:t>
                </a:r>
              </a:p>
            </p:txBody>
          </p:sp>
        </p:grpSp>
        <p:pic>
          <p:nvPicPr>
            <p:cNvPr id="4112"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9" y="3137"/>
              <a:ext cx="115" cy="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17" name="Group 21"/>
          <p:cNvGrpSpPr>
            <a:grpSpLocks/>
          </p:cNvGrpSpPr>
          <p:nvPr/>
        </p:nvGrpSpPr>
        <p:grpSpPr bwMode="auto">
          <a:xfrm>
            <a:off x="2486026" y="1928814"/>
            <a:ext cx="6372225" cy="769937"/>
            <a:chOff x="606" y="1215"/>
            <a:chExt cx="4014" cy="485"/>
          </a:xfrm>
        </p:grpSpPr>
        <p:sp>
          <p:nvSpPr>
            <p:cNvPr id="4118" name="Rectangle 22"/>
            <p:cNvSpPr>
              <a:spLocks noChangeArrowheads="1"/>
            </p:cNvSpPr>
            <p:nvPr/>
          </p:nvSpPr>
          <p:spPr bwMode="auto">
            <a:xfrm>
              <a:off x="664" y="1396"/>
              <a:ext cx="39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3200400" algn="l"/>
                </a:tabLst>
                <a:defRPr>
                  <a:solidFill>
                    <a:schemeClr val="tx1"/>
                  </a:solidFill>
                  <a:latin typeface="Arial" charset="0"/>
                </a:defRPr>
              </a:lvl1pPr>
              <a:lvl2pPr>
                <a:tabLst>
                  <a:tab pos="3200400" algn="l"/>
                </a:tabLst>
                <a:defRPr>
                  <a:solidFill>
                    <a:schemeClr val="tx1"/>
                  </a:solidFill>
                  <a:latin typeface="Arial" charset="0"/>
                </a:defRPr>
              </a:lvl2pPr>
              <a:lvl3pPr>
                <a:tabLst>
                  <a:tab pos="3200400" algn="l"/>
                </a:tabLst>
                <a:defRPr>
                  <a:solidFill>
                    <a:schemeClr val="tx1"/>
                  </a:solidFill>
                  <a:latin typeface="Arial" charset="0"/>
                </a:defRPr>
              </a:lvl3pPr>
              <a:lvl4pPr>
                <a:tabLst>
                  <a:tab pos="3200400" algn="l"/>
                </a:tabLst>
                <a:defRPr>
                  <a:solidFill>
                    <a:schemeClr val="tx1"/>
                  </a:solidFill>
                  <a:latin typeface="Arial" charset="0"/>
                </a:defRPr>
              </a:lvl4pPr>
              <a:lvl5pPr>
                <a:tabLst>
                  <a:tab pos="3200400" algn="l"/>
                </a:tabLst>
                <a:defRPr>
                  <a:solidFill>
                    <a:schemeClr val="tx1"/>
                  </a:solidFill>
                  <a:latin typeface="Arial" charset="0"/>
                </a:defRPr>
              </a:lvl5pPr>
              <a:lvl6pPr fontAlgn="base">
                <a:spcBef>
                  <a:spcPct val="0"/>
                </a:spcBef>
                <a:spcAft>
                  <a:spcPct val="0"/>
                </a:spcAft>
                <a:tabLst>
                  <a:tab pos="3200400" algn="l"/>
                </a:tabLst>
                <a:defRPr>
                  <a:solidFill>
                    <a:schemeClr val="tx1"/>
                  </a:solidFill>
                  <a:latin typeface="Arial" charset="0"/>
                </a:defRPr>
              </a:lvl6pPr>
              <a:lvl7pPr fontAlgn="base">
                <a:spcBef>
                  <a:spcPct val="0"/>
                </a:spcBef>
                <a:spcAft>
                  <a:spcPct val="0"/>
                </a:spcAft>
                <a:tabLst>
                  <a:tab pos="3200400" algn="l"/>
                </a:tabLst>
                <a:defRPr>
                  <a:solidFill>
                    <a:schemeClr val="tx1"/>
                  </a:solidFill>
                  <a:latin typeface="Arial" charset="0"/>
                </a:defRPr>
              </a:lvl7pPr>
              <a:lvl8pPr fontAlgn="base">
                <a:spcBef>
                  <a:spcPct val="0"/>
                </a:spcBef>
                <a:spcAft>
                  <a:spcPct val="0"/>
                </a:spcAft>
                <a:tabLst>
                  <a:tab pos="3200400" algn="l"/>
                </a:tabLst>
                <a:defRPr>
                  <a:solidFill>
                    <a:schemeClr val="tx1"/>
                  </a:solidFill>
                  <a:latin typeface="Arial" charset="0"/>
                </a:defRPr>
              </a:lvl8pPr>
              <a:lvl9pPr fontAlgn="base">
                <a:spcBef>
                  <a:spcPct val="0"/>
                </a:spcBef>
                <a:spcAft>
                  <a:spcPct val="0"/>
                </a:spcAft>
                <a:tabLst>
                  <a:tab pos="3200400" algn="l"/>
                </a:tabLst>
                <a:defRPr>
                  <a:solidFill>
                    <a:schemeClr val="tx1"/>
                  </a:solidFill>
                  <a:latin typeface="Arial" charset="0"/>
                </a:defRPr>
              </a:lvl9pPr>
            </a:lstStyle>
            <a:p>
              <a:r>
                <a:rPr lang="en-US" altLang="en-US" dirty="0"/>
                <a:t> =  	= 91  	</a:t>
              </a:r>
              <a:r>
                <a:rPr lang="en-US" altLang="en-US" dirty="0">
                  <a:solidFill>
                    <a:schemeClr val="hlink"/>
                  </a:solidFill>
                </a:rPr>
                <a:t>Find the mean.</a:t>
              </a:r>
            </a:p>
          </p:txBody>
        </p:sp>
        <p:grpSp>
          <p:nvGrpSpPr>
            <p:cNvPr id="4119" name="Group 23"/>
            <p:cNvGrpSpPr>
              <a:grpSpLocks/>
            </p:cNvGrpSpPr>
            <p:nvPr/>
          </p:nvGrpSpPr>
          <p:grpSpPr bwMode="auto">
            <a:xfrm>
              <a:off x="793" y="1334"/>
              <a:ext cx="1963" cy="366"/>
              <a:chOff x="1017" y="1470"/>
              <a:chExt cx="1963" cy="366"/>
            </a:xfrm>
          </p:grpSpPr>
          <p:sp>
            <p:nvSpPr>
              <p:cNvPr id="4120" name="Text Box 24"/>
              <p:cNvSpPr txBox="1">
                <a:spLocks noChangeArrowheads="1"/>
              </p:cNvSpPr>
              <p:nvPr/>
            </p:nvSpPr>
            <p:spPr bwMode="auto">
              <a:xfrm>
                <a:off x="1017" y="1470"/>
                <a:ext cx="1963"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600" dirty="0">
                    <a:latin typeface="Arial" charset="0"/>
                  </a:rPr>
                  <a:t>(78.2 + 90.5 + 98.1 +93.7 +94.5)</a:t>
                </a:r>
              </a:p>
              <a:p>
                <a:pPr algn="ctr"/>
                <a:r>
                  <a:rPr lang="en-US" altLang="en-US" sz="1600" dirty="0">
                    <a:latin typeface="Arial" charset="0"/>
                  </a:rPr>
                  <a:t>5</a:t>
                </a:r>
              </a:p>
            </p:txBody>
          </p:sp>
          <p:sp>
            <p:nvSpPr>
              <p:cNvPr id="4121" name="Line 25"/>
              <p:cNvSpPr>
                <a:spLocks noChangeShapeType="1"/>
              </p:cNvSpPr>
              <p:nvPr/>
            </p:nvSpPr>
            <p:spPr bwMode="auto">
              <a:xfrm>
                <a:off x="1104" y="1664"/>
                <a:ext cx="17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sp>
          <p:nvSpPr>
            <p:cNvPr id="4122" name="Text Box 26"/>
            <p:cNvSpPr txBox="1">
              <a:spLocks noChangeArrowheads="1"/>
            </p:cNvSpPr>
            <p:nvPr/>
          </p:nvSpPr>
          <p:spPr bwMode="auto">
            <a:xfrm>
              <a:off x="606" y="1215"/>
              <a:ext cx="19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i="1" dirty="0">
                  <a:latin typeface="Arial" charset="0"/>
                </a:rPr>
                <a:t>x</a:t>
              </a:r>
              <a:endParaRPr lang="en-US" altLang="en-US" u="sng" dirty="0">
                <a:latin typeface="Arial" charset="0"/>
              </a:endParaRPr>
            </a:p>
          </p:txBody>
        </p:sp>
        <p:sp>
          <p:nvSpPr>
            <p:cNvPr id="4123" name="Line 27"/>
            <p:cNvSpPr>
              <a:spLocks noChangeShapeType="1"/>
            </p:cNvSpPr>
            <p:nvPr/>
          </p:nvSpPr>
          <p:spPr bwMode="auto">
            <a:xfrm>
              <a:off x="667" y="1459"/>
              <a:ext cx="6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grpSp>
        <p:nvGrpSpPr>
          <p:cNvPr id="4124" name="Group 28"/>
          <p:cNvGrpSpPr>
            <a:grpSpLocks/>
          </p:cNvGrpSpPr>
          <p:nvPr/>
        </p:nvGrpSpPr>
        <p:grpSpPr bwMode="auto">
          <a:xfrm>
            <a:off x="6537325" y="3554414"/>
            <a:ext cx="3854450" cy="1190625"/>
            <a:chOff x="3158" y="2239"/>
            <a:chExt cx="2428" cy="750"/>
          </a:xfrm>
        </p:grpSpPr>
        <p:sp>
          <p:nvSpPr>
            <p:cNvPr id="4125" name="Rectangle 29"/>
            <p:cNvSpPr>
              <a:spLocks noChangeArrowheads="1"/>
            </p:cNvSpPr>
            <p:nvPr/>
          </p:nvSpPr>
          <p:spPr bwMode="auto">
            <a:xfrm>
              <a:off x="3158" y="2486"/>
              <a:ext cx="2428"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sym typeface="Symbol" pitchFamily="18" charset="2"/>
                </a:rPr>
                <a:t></a:t>
              </a:r>
              <a:r>
                <a:rPr lang="en-US" altLang="en-US" dirty="0">
                  <a:latin typeface="Arial" charset="0"/>
                </a:rPr>
                <a:t> = 		</a:t>
              </a:r>
              <a:r>
                <a:rPr lang="en-US" altLang="en-US" dirty="0">
                  <a:solidFill>
                    <a:schemeClr val="hlink"/>
                  </a:solidFill>
                  <a:latin typeface="Arial" charset="0"/>
                </a:rPr>
                <a:t>Find the standard </a:t>
              </a:r>
            </a:p>
            <a:p>
              <a:r>
                <a:rPr lang="en-US" altLang="en-US" dirty="0">
                  <a:solidFill>
                    <a:schemeClr val="hlink"/>
                  </a:solidFill>
                  <a:latin typeface="Arial" charset="0"/>
                </a:rPr>
                <a:t>		deviation.</a:t>
              </a:r>
            </a:p>
          </p:txBody>
        </p:sp>
        <p:grpSp>
          <p:nvGrpSpPr>
            <p:cNvPr id="4126" name="Group 30"/>
            <p:cNvGrpSpPr>
              <a:grpSpLocks/>
            </p:cNvGrpSpPr>
            <p:nvPr/>
          </p:nvGrpSpPr>
          <p:grpSpPr bwMode="auto">
            <a:xfrm>
              <a:off x="3474" y="2239"/>
              <a:ext cx="836" cy="750"/>
              <a:chOff x="922" y="2703"/>
              <a:chExt cx="836" cy="750"/>
            </a:xfrm>
          </p:grpSpPr>
          <p:pic>
            <p:nvPicPr>
              <p:cNvPr id="4127" name="Picture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 y="2771"/>
                <a:ext cx="209" cy="547"/>
              </a:xfrm>
              <a:prstGeom prst="rect">
                <a:avLst/>
              </a:prstGeom>
              <a:noFill/>
              <a:extLst>
                <a:ext uri="{909E8E84-426E-40DD-AFC4-6F175D3DCCD1}">
                  <a14:hiddenFill xmlns:a14="http://schemas.microsoft.com/office/drawing/2010/main">
                    <a:solidFill>
                      <a:srgbClr val="FFFFFF"/>
                    </a:solidFill>
                  </a14:hiddenFill>
                </a:ext>
              </a:extLst>
            </p:spPr>
          </p:pic>
          <p:grpSp>
            <p:nvGrpSpPr>
              <p:cNvPr id="4128" name="Group 32"/>
              <p:cNvGrpSpPr>
                <a:grpSpLocks/>
              </p:cNvGrpSpPr>
              <p:nvPr/>
            </p:nvGrpSpPr>
            <p:grpSpPr bwMode="auto">
              <a:xfrm>
                <a:off x="1101" y="2703"/>
                <a:ext cx="654" cy="750"/>
                <a:chOff x="4623" y="2759"/>
                <a:chExt cx="654" cy="750"/>
              </a:xfrm>
            </p:grpSpPr>
            <p:sp>
              <p:nvSpPr>
                <p:cNvPr id="4129" name="Text Box 33"/>
                <p:cNvSpPr txBox="1">
                  <a:spLocks noChangeArrowheads="1"/>
                </p:cNvSpPr>
                <p:nvPr/>
              </p:nvSpPr>
              <p:spPr bwMode="auto">
                <a:xfrm>
                  <a:off x="4623" y="2759"/>
                  <a:ext cx="654"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dirty="0">
                      <a:latin typeface="Arial" charset="0"/>
                    </a:rPr>
                    <a:t>         </a:t>
                  </a:r>
                  <a:endParaRPr lang="en-US" altLang="en-US" u="sng" dirty="0">
                    <a:latin typeface="Arial" charset="0"/>
                  </a:endParaRPr>
                </a:p>
                <a:p>
                  <a:pPr algn="ctr"/>
                  <a:r>
                    <a:rPr lang="en-US" altLang="en-US" dirty="0">
                      <a:latin typeface="Arial" charset="0"/>
                      <a:sym typeface="Symbol" pitchFamily="18" charset="2"/>
                    </a:rPr>
                    <a:t></a:t>
                  </a:r>
                  <a:r>
                    <a:rPr lang="en-US" altLang="en-US" dirty="0">
                      <a:latin typeface="Arial" charset="0"/>
                    </a:rPr>
                    <a:t>(</a:t>
                  </a:r>
                  <a:r>
                    <a:rPr lang="en-US" altLang="en-US" i="1" dirty="0">
                      <a:latin typeface="Arial" charset="0"/>
                    </a:rPr>
                    <a:t>x – x</a:t>
                  </a:r>
                  <a:r>
                    <a:rPr lang="en-US" altLang="en-US" dirty="0">
                      <a:latin typeface="Arial" charset="0"/>
                    </a:rPr>
                    <a:t>)</a:t>
                  </a:r>
                  <a:r>
                    <a:rPr lang="en-US" altLang="en-US" baseline="30000" dirty="0">
                      <a:latin typeface="Arial" charset="0"/>
                    </a:rPr>
                    <a:t>2</a:t>
                  </a:r>
                </a:p>
                <a:p>
                  <a:pPr algn="ctr"/>
                  <a:r>
                    <a:rPr lang="en-US" altLang="en-US" i="1" dirty="0">
                      <a:latin typeface="Arial" charset="0"/>
                    </a:rPr>
                    <a:t>n</a:t>
                  </a:r>
                  <a:endParaRPr lang="en-US" altLang="en-US" u="sng" dirty="0">
                    <a:latin typeface="Arial" charset="0"/>
                  </a:endParaRPr>
                </a:p>
                <a:p>
                  <a:pPr algn="ctr"/>
                  <a:endParaRPr lang="en-US" altLang="en-US" dirty="0">
                    <a:latin typeface="Arial" charset="0"/>
                  </a:endParaRPr>
                </a:p>
              </p:txBody>
            </p:sp>
            <p:sp>
              <p:nvSpPr>
                <p:cNvPr id="4130" name="Line 34"/>
                <p:cNvSpPr>
                  <a:spLocks noChangeShapeType="1"/>
                </p:cNvSpPr>
                <p:nvPr/>
              </p:nvSpPr>
              <p:spPr bwMode="auto">
                <a:xfrm>
                  <a:off x="4624" y="3160"/>
                  <a:ext cx="6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sp>
            <p:nvSpPr>
              <p:cNvPr id="4131" name="Line 35"/>
              <p:cNvSpPr>
                <a:spLocks noChangeShapeType="1"/>
              </p:cNvSpPr>
              <p:nvPr/>
            </p:nvSpPr>
            <p:spPr bwMode="auto">
              <a:xfrm>
                <a:off x="1102" y="2853"/>
                <a:ext cx="6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grpSp>
        <p:sp>
          <p:nvSpPr>
            <p:cNvPr id="4132" name="Line 36"/>
            <p:cNvSpPr>
              <a:spLocks noChangeShapeType="1"/>
            </p:cNvSpPr>
            <p:nvPr/>
          </p:nvSpPr>
          <p:spPr bwMode="auto">
            <a:xfrm>
              <a:off x="4082" y="2470"/>
              <a:ext cx="6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grpSp>
        <p:nvGrpSpPr>
          <p:cNvPr id="4133" name="Group 37"/>
          <p:cNvGrpSpPr>
            <a:grpSpLocks/>
          </p:cNvGrpSpPr>
          <p:nvPr/>
        </p:nvGrpSpPr>
        <p:grpSpPr bwMode="auto">
          <a:xfrm>
            <a:off x="2581277" y="2586798"/>
            <a:ext cx="6629400" cy="1923288"/>
            <a:chOff x="628" y="1581"/>
            <a:chExt cx="4176" cy="1306"/>
          </a:xfrm>
        </p:grpSpPr>
        <p:sp>
          <p:nvSpPr>
            <p:cNvPr id="4134" name="Rectangle 38"/>
            <p:cNvSpPr>
              <a:spLocks noChangeArrowheads="1"/>
            </p:cNvSpPr>
            <p:nvPr/>
          </p:nvSpPr>
          <p:spPr bwMode="auto">
            <a:xfrm>
              <a:off x="3552" y="1716"/>
              <a:ext cx="125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hlink"/>
                  </a:solidFill>
                  <a:latin typeface="Arial" charset="0"/>
                </a:rPr>
                <a:t>Organize the next</a:t>
              </a:r>
            </a:p>
            <a:p>
              <a:r>
                <a:rPr lang="en-US" altLang="en-US" dirty="0">
                  <a:solidFill>
                    <a:schemeClr val="hlink"/>
                  </a:solidFill>
                  <a:latin typeface="Arial" charset="0"/>
                </a:rPr>
                <a:t>steps in a table.</a:t>
              </a:r>
            </a:p>
          </p:txBody>
        </p:sp>
        <p:grpSp>
          <p:nvGrpSpPr>
            <p:cNvPr id="4135" name="Group 39"/>
            <p:cNvGrpSpPr>
              <a:grpSpLocks/>
            </p:cNvGrpSpPr>
            <p:nvPr/>
          </p:nvGrpSpPr>
          <p:grpSpPr bwMode="auto">
            <a:xfrm>
              <a:off x="628" y="1581"/>
              <a:ext cx="2448" cy="1306"/>
              <a:chOff x="812" y="1629"/>
              <a:chExt cx="2448" cy="1306"/>
            </a:xfrm>
          </p:grpSpPr>
          <p:grpSp>
            <p:nvGrpSpPr>
              <p:cNvPr id="4136" name="Group 40"/>
              <p:cNvGrpSpPr>
                <a:grpSpLocks/>
              </p:cNvGrpSpPr>
              <p:nvPr/>
            </p:nvGrpSpPr>
            <p:grpSpPr bwMode="auto">
              <a:xfrm>
                <a:off x="812" y="1629"/>
                <a:ext cx="2448" cy="1306"/>
                <a:chOff x="812" y="1629"/>
                <a:chExt cx="2448" cy="1306"/>
              </a:xfrm>
            </p:grpSpPr>
            <p:sp>
              <p:nvSpPr>
                <p:cNvPr id="4137" name="AutoShape 41"/>
                <p:cNvSpPr>
                  <a:spLocks noChangeArrowheads="1"/>
                </p:cNvSpPr>
                <p:nvPr/>
              </p:nvSpPr>
              <p:spPr bwMode="auto">
                <a:xfrm>
                  <a:off x="816" y="2239"/>
                  <a:ext cx="2336" cy="242"/>
                </a:xfrm>
                <a:prstGeom prst="roundRect">
                  <a:avLst>
                    <a:gd name="adj" fmla="val 7245"/>
                  </a:avLst>
                </a:prstGeom>
                <a:solidFill>
                  <a:srgbClr val="CCCCFF"/>
                </a:solidFill>
                <a:ln w="9525">
                  <a:solidFill>
                    <a:srgbClr val="9999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4138" name="Rectangle 42"/>
                <p:cNvSpPr>
                  <a:spLocks noChangeArrowheads="1"/>
                </p:cNvSpPr>
                <p:nvPr/>
              </p:nvSpPr>
              <p:spPr bwMode="auto">
                <a:xfrm>
                  <a:off x="840" y="2012"/>
                  <a:ext cx="2420"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914400" algn="l"/>
                      <a:tab pos="2286000" algn="r"/>
                      <a:tab pos="3429000" algn="r"/>
                    </a:tabLst>
                    <a:defRPr>
                      <a:solidFill>
                        <a:schemeClr val="tx1"/>
                      </a:solidFill>
                      <a:latin typeface="Arial" charset="0"/>
                    </a:defRPr>
                  </a:lvl1pPr>
                  <a:lvl2pPr>
                    <a:tabLst>
                      <a:tab pos="914400" algn="l"/>
                      <a:tab pos="2286000" algn="r"/>
                      <a:tab pos="3429000" algn="r"/>
                    </a:tabLst>
                    <a:defRPr>
                      <a:solidFill>
                        <a:schemeClr val="tx1"/>
                      </a:solidFill>
                      <a:latin typeface="Arial" charset="0"/>
                    </a:defRPr>
                  </a:lvl2pPr>
                  <a:lvl3pPr>
                    <a:tabLst>
                      <a:tab pos="914400" algn="l"/>
                      <a:tab pos="2286000" algn="r"/>
                      <a:tab pos="3429000" algn="r"/>
                    </a:tabLst>
                    <a:defRPr>
                      <a:solidFill>
                        <a:schemeClr val="tx1"/>
                      </a:solidFill>
                      <a:latin typeface="Arial" charset="0"/>
                    </a:defRPr>
                  </a:lvl3pPr>
                  <a:lvl4pPr>
                    <a:tabLst>
                      <a:tab pos="914400" algn="l"/>
                      <a:tab pos="2286000" algn="r"/>
                      <a:tab pos="3429000" algn="r"/>
                    </a:tabLst>
                    <a:defRPr>
                      <a:solidFill>
                        <a:schemeClr val="tx1"/>
                      </a:solidFill>
                      <a:latin typeface="Arial" charset="0"/>
                    </a:defRPr>
                  </a:lvl4pPr>
                  <a:lvl5pPr>
                    <a:tabLst>
                      <a:tab pos="914400" algn="l"/>
                      <a:tab pos="2286000" algn="r"/>
                      <a:tab pos="3429000" algn="r"/>
                    </a:tabLst>
                    <a:defRPr>
                      <a:solidFill>
                        <a:schemeClr val="tx1"/>
                      </a:solidFill>
                      <a:latin typeface="Arial" charset="0"/>
                    </a:defRPr>
                  </a:lvl5pPr>
                  <a:lvl6pPr fontAlgn="base">
                    <a:spcBef>
                      <a:spcPct val="0"/>
                    </a:spcBef>
                    <a:spcAft>
                      <a:spcPct val="0"/>
                    </a:spcAft>
                    <a:tabLst>
                      <a:tab pos="914400" algn="l"/>
                      <a:tab pos="2286000" algn="r"/>
                      <a:tab pos="3429000" algn="r"/>
                    </a:tabLst>
                    <a:defRPr>
                      <a:solidFill>
                        <a:schemeClr val="tx1"/>
                      </a:solidFill>
                      <a:latin typeface="Arial" charset="0"/>
                    </a:defRPr>
                  </a:lvl6pPr>
                  <a:lvl7pPr fontAlgn="base">
                    <a:spcBef>
                      <a:spcPct val="0"/>
                    </a:spcBef>
                    <a:spcAft>
                      <a:spcPct val="0"/>
                    </a:spcAft>
                    <a:tabLst>
                      <a:tab pos="914400" algn="l"/>
                      <a:tab pos="2286000" algn="r"/>
                      <a:tab pos="3429000" algn="r"/>
                    </a:tabLst>
                    <a:defRPr>
                      <a:solidFill>
                        <a:schemeClr val="tx1"/>
                      </a:solidFill>
                      <a:latin typeface="Arial" charset="0"/>
                    </a:defRPr>
                  </a:lvl7pPr>
                  <a:lvl8pPr fontAlgn="base">
                    <a:spcBef>
                      <a:spcPct val="0"/>
                    </a:spcBef>
                    <a:spcAft>
                      <a:spcPct val="0"/>
                    </a:spcAft>
                    <a:tabLst>
                      <a:tab pos="914400" algn="l"/>
                      <a:tab pos="2286000" algn="r"/>
                      <a:tab pos="3429000" algn="r"/>
                    </a:tabLst>
                    <a:defRPr>
                      <a:solidFill>
                        <a:schemeClr val="tx1"/>
                      </a:solidFill>
                      <a:latin typeface="Arial" charset="0"/>
                    </a:defRPr>
                  </a:lvl8pPr>
                  <a:lvl9pPr fontAlgn="base">
                    <a:spcBef>
                      <a:spcPct val="0"/>
                    </a:spcBef>
                    <a:spcAft>
                      <a:spcPct val="0"/>
                    </a:spcAft>
                    <a:tabLst>
                      <a:tab pos="914400" algn="l"/>
                      <a:tab pos="2286000" algn="r"/>
                      <a:tab pos="3429000" algn="r"/>
                    </a:tabLst>
                    <a:defRPr>
                      <a:solidFill>
                        <a:schemeClr val="tx1"/>
                      </a:solidFill>
                      <a:latin typeface="Arial" charset="0"/>
                    </a:defRPr>
                  </a:lvl9pPr>
                </a:lstStyle>
                <a:p>
                  <a:r>
                    <a:rPr lang="en-US" altLang="en-US" dirty="0"/>
                    <a:t>78.2	91	–12.8	163.84	</a:t>
                  </a:r>
                </a:p>
                <a:p>
                  <a:r>
                    <a:rPr lang="en-US" altLang="en-US" dirty="0"/>
                    <a:t>90.5	91	–0.5	.25</a:t>
                  </a:r>
                </a:p>
                <a:p>
                  <a:r>
                    <a:rPr lang="en-US" altLang="en-US" dirty="0"/>
                    <a:t>98.1	91	7.1	50.41</a:t>
                  </a:r>
                </a:p>
                <a:p>
                  <a:r>
                    <a:rPr lang="en-US" altLang="en-US" dirty="0"/>
                    <a:t>93.7	91	2.7	7.29</a:t>
                  </a:r>
                </a:p>
                <a:p>
                  <a:r>
                    <a:rPr lang="en-US" altLang="en-US" dirty="0"/>
                    <a:t>94.5	91	3.5	12.25</a:t>
                  </a:r>
                </a:p>
              </p:txBody>
            </p:sp>
            <p:grpSp>
              <p:nvGrpSpPr>
                <p:cNvPr id="4139" name="Group 43"/>
                <p:cNvGrpSpPr>
                  <a:grpSpLocks/>
                </p:cNvGrpSpPr>
                <p:nvPr/>
              </p:nvGrpSpPr>
              <p:grpSpPr bwMode="auto">
                <a:xfrm>
                  <a:off x="812" y="1629"/>
                  <a:ext cx="2346" cy="361"/>
                  <a:chOff x="836" y="1629"/>
                  <a:chExt cx="2322" cy="361"/>
                </a:xfrm>
              </p:grpSpPr>
              <p:sp>
                <p:nvSpPr>
                  <p:cNvPr id="4140" name="AutoShape 44"/>
                  <p:cNvSpPr>
                    <a:spLocks noChangeArrowheads="1"/>
                  </p:cNvSpPr>
                  <p:nvPr/>
                </p:nvSpPr>
                <p:spPr bwMode="auto">
                  <a:xfrm>
                    <a:off x="836" y="1629"/>
                    <a:ext cx="2320" cy="257"/>
                  </a:xfrm>
                  <a:prstGeom prst="roundRect">
                    <a:avLst>
                      <a:gd name="adj" fmla="val 16667"/>
                    </a:avLst>
                  </a:prstGeom>
                  <a:solidFill>
                    <a:srgbClr val="99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4141" name="Rectangle 45"/>
                  <p:cNvSpPr>
                    <a:spLocks noChangeArrowheads="1"/>
                  </p:cNvSpPr>
                  <p:nvPr/>
                </p:nvSpPr>
                <p:spPr bwMode="auto">
                  <a:xfrm>
                    <a:off x="838" y="1757"/>
                    <a:ext cx="2320" cy="233"/>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grpSp>
            <p:sp>
              <p:nvSpPr>
                <p:cNvPr id="4142" name="Line 46"/>
                <p:cNvSpPr>
                  <a:spLocks noChangeShapeType="1"/>
                </p:cNvSpPr>
                <p:nvPr/>
              </p:nvSpPr>
              <p:spPr bwMode="auto">
                <a:xfrm>
                  <a:off x="1328" y="2056"/>
                  <a:ext cx="0" cy="856"/>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43" name="Line 47"/>
                <p:cNvSpPr>
                  <a:spLocks noChangeShapeType="1"/>
                </p:cNvSpPr>
                <p:nvPr/>
              </p:nvSpPr>
              <p:spPr bwMode="auto">
                <a:xfrm>
                  <a:off x="1824" y="2048"/>
                  <a:ext cx="0" cy="856"/>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44" name="Line 48"/>
                <p:cNvSpPr>
                  <a:spLocks noChangeShapeType="1"/>
                </p:cNvSpPr>
                <p:nvPr/>
              </p:nvSpPr>
              <p:spPr bwMode="auto">
                <a:xfrm>
                  <a:off x="2512" y="2048"/>
                  <a:ext cx="0" cy="856"/>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45" name="Line 49"/>
                <p:cNvSpPr>
                  <a:spLocks noChangeShapeType="1"/>
                </p:cNvSpPr>
                <p:nvPr/>
              </p:nvSpPr>
              <p:spPr bwMode="auto">
                <a:xfrm flipV="1">
                  <a:off x="1328" y="1800"/>
                  <a:ext cx="0" cy="248"/>
                </a:xfrm>
                <a:prstGeom prst="line">
                  <a:avLst/>
                </a:prstGeom>
                <a:noFill/>
                <a:ln w="9525">
                  <a:solidFill>
                    <a:srgbClr val="CC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4146" name="Line 50"/>
                <p:cNvSpPr>
                  <a:spLocks noChangeShapeType="1"/>
                </p:cNvSpPr>
                <p:nvPr/>
              </p:nvSpPr>
              <p:spPr bwMode="auto">
                <a:xfrm flipV="1">
                  <a:off x="1824" y="1808"/>
                  <a:ext cx="0" cy="248"/>
                </a:xfrm>
                <a:prstGeom prst="line">
                  <a:avLst/>
                </a:prstGeom>
                <a:noFill/>
                <a:ln w="9525">
                  <a:solidFill>
                    <a:srgbClr val="CC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sp>
              <p:nvSpPr>
                <p:cNvPr id="4147" name="Line 51"/>
                <p:cNvSpPr>
                  <a:spLocks noChangeShapeType="1"/>
                </p:cNvSpPr>
                <p:nvPr/>
              </p:nvSpPr>
              <p:spPr bwMode="auto">
                <a:xfrm flipV="1">
                  <a:off x="2512" y="1816"/>
                  <a:ext cx="0" cy="248"/>
                </a:xfrm>
                <a:prstGeom prst="line">
                  <a:avLst/>
                </a:prstGeom>
                <a:noFill/>
                <a:ln w="9525">
                  <a:solidFill>
                    <a:srgbClr val="CC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dirty="0"/>
                </a:p>
              </p:txBody>
            </p:sp>
            <p:grpSp>
              <p:nvGrpSpPr>
                <p:cNvPr id="4148" name="Group 52"/>
                <p:cNvGrpSpPr>
                  <a:grpSpLocks/>
                </p:cNvGrpSpPr>
                <p:nvPr/>
              </p:nvGrpSpPr>
              <p:grpSpPr bwMode="auto">
                <a:xfrm>
                  <a:off x="816" y="2216"/>
                  <a:ext cx="2328" cy="512"/>
                  <a:chOff x="816" y="2216"/>
                  <a:chExt cx="2344" cy="512"/>
                </a:xfrm>
              </p:grpSpPr>
              <p:sp>
                <p:nvSpPr>
                  <p:cNvPr id="4149" name="Line 53"/>
                  <p:cNvSpPr>
                    <a:spLocks noChangeShapeType="1"/>
                  </p:cNvSpPr>
                  <p:nvPr/>
                </p:nvSpPr>
                <p:spPr bwMode="auto">
                  <a:xfrm>
                    <a:off x="816" y="2216"/>
                    <a:ext cx="2344" cy="0"/>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0" name="Line 54"/>
                  <p:cNvSpPr>
                    <a:spLocks noChangeShapeType="1"/>
                  </p:cNvSpPr>
                  <p:nvPr/>
                </p:nvSpPr>
                <p:spPr bwMode="auto">
                  <a:xfrm>
                    <a:off x="816" y="2384"/>
                    <a:ext cx="2344" cy="0"/>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1" name="Line 55"/>
                  <p:cNvSpPr>
                    <a:spLocks noChangeShapeType="1"/>
                  </p:cNvSpPr>
                  <p:nvPr/>
                </p:nvSpPr>
                <p:spPr bwMode="auto">
                  <a:xfrm>
                    <a:off x="816" y="2560"/>
                    <a:ext cx="2344" cy="0"/>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2" name="Line 56"/>
                  <p:cNvSpPr>
                    <a:spLocks noChangeShapeType="1"/>
                  </p:cNvSpPr>
                  <p:nvPr/>
                </p:nvSpPr>
                <p:spPr bwMode="auto">
                  <a:xfrm>
                    <a:off x="816" y="2728"/>
                    <a:ext cx="2344" cy="0"/>
                  </a:xfrm>
                  <a:prstGeom prst="line">
                    <a:avLst/>
                  </a:prstGeom>
                  <a:noFill/>
                  <a:ln w="9525">
                    <a:solidFill>
                      <a:srgbClr val="99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grpSp>
          <p:sp>
            <p:nvSpPr>
              <p:cNvPr id="4153" name="Text Box 57"/>
              <p:cNvSpPr txBox="1">
                <a:spLocks noChangeArrowheads="1"/>
              </p:cNvSpPr>
              <p:nvPr/>
            </p:nvSpPr>
            <p:spPr bwMode="auto">
              <a:xfrm>
                <a:off x="942" y="1663"/>
                <a:ext cx="19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i="1" dirty="0">
                    <a:latin typeface="Arial" charset="0"/>
                  </a:rPr>
                  <a:t>x</a:t>
                </a:r>
                <a:endParaRPr lang="en-US" altLang="en-US" u="sng" dirty="0">
                  <a:latin typeface="Arial" charset="0"/>
                </a:endParaRPr>
              </a:p>
            </p:txBody>
          </p:sp>
          <p:sp>
            <p:nvSpPr>
              <p:cNvPr id="4154" name="Text Box 58"/>
              <p:cNvSpPr txBox="1">
                <a:spLocks noChangeArrowheads="1"/>
              </p:cNvSpPr>
              <p:nvPr/>
            </p:nvSpPr>
            <p:spPr bwMode="auto">
              <a:xfrm>
                <a:off x="1454" y="1663"/>
                <a:ext cx="19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i="1" dirty="0">
                    <a:latin typeface="Arial" charset="0"/>
                  </a:rPr>
                  <a:t>x</a:t>
                </a:r>
                <a:endParaRPr lang="en-US" altLang="en-US" u="sng" dirty="0">
                  <a:latin typeface="Arial" charset="0"/>
                </a:endParaRPr>
              </a:p>
            </p:txBody>
          </p:sp>
          <p:sp>
            <p:nvSpPr>
              <p:cNvPr id="4155" name="Text Box 59"/>
              <p:cNvSpPr txBox="1">
                <a:spLocks noChangeArrowheads="1"/>
              </p:cNvSpPr>
              <p:nvPr/>
            </p:nvSpPr>
            <p:spPr bwMode="auto">
              <a:xfrm>
                <a:off x="2006" y="1663"/>
                <a:ext cx="43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i="1" dirty="0">
                    <a:latin typeface="Arial" charset="0"/>
                  </a:rPr>
                  <a:t>x – x</a:t>
                </a:r>
                <a:endParaRPr lang="en-US" altLang="en-US" u="sng" dirty="0">
                  <a:latin typeface="Arial" charset="0"/>
                </a:endParaRPr>
              </a:p>
            </p:txBody>
          </p:sp>
          <p:sp>
            <p:nvSpPr>
              <p:cNvPr id="4156" name="Text Box 60"/>
              <p:cNvSpPr txBox="1">
                <a:spLocks noChangeArrowheads="1"/>
              </p:cNvSpPr>
              <p:nvPr/>
            </p:nvSpPr>
            <p:spPr bwMode="auto">
              <a:xfrm>
                <a:off x="2590" y="1663"/>
                <a:ext cx="569"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Arial" charset="0"/>
                  </a:rPr>
                  <a:t>         </a:t>
                </a:r>
                <a:endParaRPr lang="en-US" altLang="en-US" u="sng" dirty="0">
                  <a:latin typeface="Arial" charset="0"/>
                </a:endParaRPr>
              </a:p>
              <a:p>
                <a:r>
                  <a:rPr lang="en-US" altLang="en-US" dirty="0">
                    <a:latin typeface="Arial" charset="0"/>
                  </a:rPr>
                  <a:t>(</a:t>
                </a:r>
                <a:r>
                  <a:rPr lang="en-US" altLang="en-US" i="1" dirty="0">
                    <a:latin typeface="Arial" charset="0"/>
                  </a:rPr>
                  <a:t>x – x</a:t>
                </a:r>
                <a:r>
                  <a:rPr lang="en-US" altLang="en-US" dirty="0">
                    <a:latin typeface="Arial" charset="0"/>
                  </a:rPr>
                  <a:t>)</a:t>
                </a:r>
                <a:r>
                  <a:rPr lang="en-US" altLang="en-US" baseline="30000" dirty="0">
                    <a:latin typeface="Arial" charset="0"/>
                  </a:rPr>
                  <a:t>2</a:t>
                </a:r>
                <a:endParaRPr lang="en-US" altLang="en-US" u="sng" dirty="0">
                  <a:latin typeface="Arial" charset="0"/>
                </a:endParaRPr>
              </a:p>
            </p:txBody>
          </p:sp>
        </p:grpSp>
        <p:sp>
          <p:nvSpPr>
            <p:cNvPr id="4157" name="Line 61"/>
            <p:cNvSpPr>
              <a:spLocks noChangeShapeType="1"/>
            </p:cNvSpPr>
            <p:nvPr/>
          </p:nvSpPr>
          <p:spPr bwMode="auto">
            <a:xfrm>
              <a:off x="819" y="1853"/>
              <a:ext cx="74"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8" name="Line 62"/>
            <p:cNvSpPr>
              <a:spLocks noChangeShapeType="1"/>
            </p:cNvSpPr>
            <p:nvPr/>
          </p:nvSpPr>
          <p:spPr bwMode="auto">
            <a:xfrm>
              <a:off x="1331" y="1853"/>
              <a:ext cx="7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59" name="Line 63"/>
            <p:cNvSpPr>
              <a:spLocks noChangeShapeType="1"/>
            </p:cNvSpPr>
            <p:nvPr/>
          </p:nvSpPr>
          <p:spPr bwMode="auto">
            <a:xfrm>
              <a:off x="2110" y="1853"/>
              <a:ext cx="7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sp>
          <p:nvSpPr>
            <p:cNvPr id="4160" name="Line 64"/>
            <p:cNvSpPr>
              <a:spLocks noChangeShapeType="1"/>
            </p:cNvSpPr>
            <p:nvPr/>
          </p:nvSpPr>
          <p:spPr bwMode="auto">
            <a:xfrm>
              <a:off x="2742" y="1853"/>
              <a:ext cx="7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117"/>
                                        </p:tgtEl>
                                        <p:attrNameLst>
                                          <p:attrName>style.visibility</p:attrName>
                                        </p:attrNameLst>
                                      </p:cBhvr>
                                      <p:to>
                                        <p:strVal val="visible"/>
                                      </p:to>
                                    </p:set>
                                    <p:anim calcmode="lin" valueType="num">
                                      <p:cBhvr additive="base">
                                        <p:cTn id="7" dur="500" fill="hold"/>
                                        <p:tgtEl>
                                          <p:spTgt spid="4117"/>
                                        </p:tgtEl>
                                        <p:attrNameLst>
                                          <p:attrName>ppt_x</p:attrName>
                                        </p:attrNameLst>
                                      </p:cBhvr>
                                      <p:tavLst>
                                        <p:tav tm="0">
                                          <p:val>
                                            <p:strVal val="1+#ppt_w/2"/>
                                          </p:val>
                                        </p:tav>
                                        <p:tav tm="100000">
                                          <p:val>
                                            <p:strVal val="#ppt_x"/>
                                          </p:val>
                                        </p:tav>
                                      </p:tavLst>
                                    </p:anim>
                                    <p:anim calcmode="lin" valueType="num">
                                      <p:cBhvr additive="base">
                                        <p:cTn id="8" dur="500" fill="hold"/>
                                        <p:tgtEl>
                                          <p:spTgt spid="41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133"/>
                                        </p:tgtEl>
                                        <p:attrNameLst>
                                          <p:attrName>style.visibility</p:attrName>
                                        </p:attrNameLst>
                                      </p:cBhvr>
                                      <p:to>
                                        <p:strVal val="visible"/>
                                      </p:to>
                                    </p:set>
                                    <p:anim calcmode="lin" valueType="num">
                                      <p:cBhvr additive="base">
                                        <p:cTn id="13" dur="500" fill="hold"/>
                                        <p:tgtEl>
                                          <p:spTgt spid="4133"/>
                                        </p:tgtEl>
                                        <p:attrNameLst>
                                          <p:attrName>ppt_x</p:attrName>
                                        </p:attrNameLst>
                                      </p:cBhvr>
                                      <p:tavLst>
                                        <p:tav tm="0">
                                          <p:val>
                                            <p:strVal val="1+#ppt_w/2"/>
                                          </p:val>
                                        </p:tav>
                                        <p:tav tm="100000">
                                          <p:val>
                                            <p:strVal val="#ppt_x"/>
                                          </p:val>
                                        </p:tav>
                                      </p:tavLst>
                                    </p:anim>
                                    <p:anim calcmode="lin" valueType="num">
                                      <p:cBhvr additive="base">
                                        <p:cTn id="14" dur="500" fill="hold"/>
                                        <p:tgtEl>
                                          <p:spTgt spid="413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4124"/>
                                        </p:tgtEl>
                                        <p:attrNameLst>
                                          <p:attrName>style.visibility</p:attrName>
                                        </p:attrNameLst>
                                      </p:cBhvr>
                                      <p:to>
                                        <p:strVal val="visible"/>
                                      </p:to>
                                    </p:set>
                                    <p:anim calcmode="lin" valueType="num">
                                      <p:cBhvr additive="base">
                                        <p:cTn id="19" dur="500" fill="hold"/>
                                        <p:tgtEl>
                                          <p:spTgt spid="4124"/>
                                        </p:tgtEl>
                                        <p:attrNameLst>
                                          <p:attrName>ppt_x</p:attrName>
                                        </p:attrNameLst>
                                      </p:cBhvr>
                                      <p:tavLst>
                                        <p:tav tm="0">
                                          <p:val>
                                            <p:strVal val="1+#ppt_w/2"/>
                                          </p:val>
                                        </p:tav>
                                        <p:tav tm="100000">
                                          <p:val>
                                            <p:strVal val="#ppt_x"/>
                                          </p:val>
                                        </p:tav>
                                      </p:tavLst>
                                    </p:anim>
                                    <p:anim calcmode="lin" valueType="num">
                                      <p:cBhvr additive="base">
                                        <p:cTn id="20" dur="500" fill="hold"/>
                                        <p:tgtEl>
                                          <p:spTgt spid="412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4105"/>
                                        </p:tgtEl>
                                        <p:attrNameLst>
                                          <p:attrName>style.visibility</p:attrName>
                                        </p:attrNameLst>
                                      </p:cBhvr>
                                      <p:to>
                                        <p:strVal val="visible"/>
                                      </p:to>
                                    </p:set>
                                    <p:anim calcmode="lin" valueType="num">
                                      <p:cBhvr additive="base">
                                        <p:cTn id="25" dur="500" fill="hold"/>
                                        <p:tgtEl>
                                          <p:spTgt spid="4105"/>
                                        </p:tgtEl>
                                        <p:attrNameLst>
                                          <p:attrName>ppt_x</p:attrName>
                                        </p:attrNameLst>
                                      </p:cBhvr>
                                      <p:tavLst>
                                        <p:tav tm="0">
                                          <p:val>
                                            <p:strVal val="1+#ppt_w/2"/>
                                          </p:val>
                                        </p:tav>
                                        <p:tav tm="100000">
                                          <p:val>
                                            <p:strVal val="#ppt_x"/>
                                          </p:val>
                                        </p:tav>
                                      </p:tavLst>
                                    </p:anim>
                                    <p:anim calcmode="lin" valueType="num">
                                      <p:cBhvr additive="base">
                                        <p:cTn id="26" dur="500" fill="hold"/>
                                        <p:tgtEl>
                                          <p:spTgt spid="410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104"/>
                                        </p:tgtEl>
                                        <p:attrNameLst>
                                          <p:attrName>style.visibility</p:attrName>
                                        </p:attrNameLst>
                                      </p:cBhvr>
                                      <p:to>
                                        <p:strVal val="visible"/>
                                      </p:to>
                                    </p:set>
                                    <p:anim calcmode="lin" valueType="num">
                                      <p:cBhvr additive="base">
                                        <p:cTn id="31" dur="500" fill="hold"/>
                                        <p:tgtEl>
                                          <p:spTgt spid="4104"/>
                                        </p:tgtEl>
                                        <p:attrNameLst>
                                          <p:attrName>ppt_x</p:attrName>
                                        </p:attrNameLst>
                                      </p:cBhvr>
                                      <p:tavLst>
                                        <p:tav tm="0">
                                          <p:val>
                                            <p:strVal val="1+#ppt_w/2"/>
                                          </p:val>
                                        </p:tav>
                                        <p:tav tm="100000">
                                          <p:val>
                                            <p:strVal val="#ppt_x"/>
                                          </p:val>
                                        </p:tav>
                                      </p:tavLst>
                                    </p:anim>
                                    <p:anim calcmode="lin" valueType="num">
                                      <p:cBhvr additive="base">
                                        <p:cTn id="32" dur="500" fill="hold"/>
                                        <p:tgtEl>
                                          <p:spTgt spid="4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D483-F971-420B-844F-3F333D242806}"/>
              </a:ext>
            </a:extLst>
          </p:cNvPr>
          <p:cNvSpPr>
            <a:spLocks noGrp="1"/>
          </p:cNvSpPr>
          <p:nvPr>
            <p:ph type="title"/>
          </p:nvPr>
        </p:nvSpPr>
        <p:spPr>
          <a:xfrm>
            <a:off x="331763" y="12597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The mean-variance framework</a:t>
            </a:r>
          </a:p>
        </p:txBody>
      </p:sp>
      <p:pic>
        <p:nvPicPr>
          <p:cNvPr id="2054" name="Picture 6" descr="simulation">
            <a:extLst>
              <a:ext uri="{FF2B5EF4-FFF2-40B4-BE49-F238E27FC236}">
                <a16:creationId xmlns:a16="http://schemas.microsoft.com/office/drawing/2014/main" id="{D970F5D7-1A5A-41DA-9080-DB96886B26C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42868" y="2022572"/>
            <a:ext cx="7821637" cy="43513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34A9C80-0973-44AA-B121-8BD94A74585C}"/>
              </a:ext>
            </a:extLst>
          </p:cNvPr>
          <p:cNvSpPr txBox="1"/>
          <p:nvPr/>
        </p:nvSpPr>
        <p:spPr>
          <a:xfrm>
            <a:off x="717452" y="1275189"/>
            <a:ext cx="11043139"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variance on any investment measures the disparity between actual and expected returns </a:t>
            </a:r>
          </a:p>
        </p:txBody>
      </p:sp>
    </p:spTree>
    <p:extLst>
      <p:ext uri="{BB962C8B-B14F-4D97-AF65-F5344CB8AC3E}">
        <p14:creationId xmlns:p14="http://schemas.microsoft.com/office/powerpoint/2010/main" val="4059458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55BD-22E6-47F6-9110-88BD23B95E7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How risky is TCS: A look at the past</a:t>
            </a:r>
          </a:p>
        </p:txBody>
      </p:sp>
      <p:pic>
        <p:nvPicPr>
          <p:cNvPr id="5" name="Content Placeholder 4" descr="A close up of a mans face&#10;&#10;Description generated with very high confidence">
            <a:extLst>
              <a:ext uri="{FF2B5EF4-FFF2-40B4-BE49-F238E27FC236}">
                <a16:creationId xmlns:a16="http://schemas.microsoft.com/office/drawing/2014/main" id="{8C781FA0-3E48-4529-9F65-F000125CAC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77704"/>
            <a:ext cx="10515600" cy="4047180"/>
          </a:xfrm>
        </p:spPr>
      </p:pic>
    </p:spTree>
    <p:extLst>
      <p:ext uri="{BB962C8B-B14F-4D97-AF65-F5344CB8AC3E}">
        <p14:creationId xmlns:p14="http://schemas.microsoft.com/office/powerpoint/2010/main" val="2653162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535BE-64F2-4302-B4AE-9F1EB37047D1}"/>
              </a:ext>
            </a:extLst>
          </p:cNvPr>
          <p:cNvSpPr>
            <a:spLocks noGrp="1"/>
          </p:cNvSpPr>
          <p:nvPr>
            <p:ph type="title"/>
          </p:nvPr>
        </p:nvSpPr>
        <p:spPr>
          <a:xfrm>
            <a:off x="247650"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Standard deviation of TCS</a:t>
            </a:r>
          </a:p>
        </p:txBody>
      </p:sp>
      <p:graphicFrame>
        <p:nvGraphicFramePr>
          <p:cNvPr id="4" name="Content Placeholder 3">
            <a:extLst>
              <a:ext uri="{FF2B5EF4-FFF2-40B4-BE49-F238E27FC236}">
                <a16:creationId xmlns:a16="http://schemas.microsoft.com/office/drawing/2014/main" id="{5527CCD9-FB76-4A17-A4B5-248F11F149A4}"/>
              </a:ext>
            </a:extLst>
          </p:cNvPr>
          <p:cNvGraphicFramePr>
            <a:graphicFrameLocks noGrp="1"/>
          </p:cNvGraphicFramePr>
          <p:nvPr>
            <p:ph idx="1"/>
            <p:extLst>
              <p:ext uri="{D42A27DB-BD31-4B8C-83A1-F6EECF244321}">
                <p14:modId xmlns:p14="http://schemas.microsoft.com/office/powerpoint/2010/main" val="3594166780"/>
              </p:ext>
            </p:extLst>
          </p:nvPr>
        </p:nvGraphicFramePr>
        <p:xfrm>
          <a:off x="666750" y="1508920"/>
          <a:ext cx="8953499" cy="5349080"/>
        </p:xfrm>
        <a:graphic>
          <a:graphicData uri="http://schemas.openxmlformats.org/drawingml/2006/table">
            <a:tbl>
              <a:tblPr/>
              <a:tblGrid>
                <a:gridCol w="2515028">
                  <a:extLst>
                    <a:ext uri="{9D8B030D-6E8A-4147-A177-3AD203B41FA5}">
                      <a16:colId xmlns:a16="http://schemas.microsoft.com/office/drawing/2014/main" val="1519678010"/>
                    </a:ext>
                  </a:extLst>
                </a:gridCol>
                <a:gridCol w="2146157">
                  <a:extLst>
                    <a:ext uri="{9D8B030D-6E8A-4147-A177-3AD203B41FA5}">
                      <a16:colId xmlns:a16="http://schemas.microsoft.com/office/drawing/2014/main" val="2886021083"/>
                    </a:ext>
                  </a:extLst>
                </a:gridCol>
                <a:gridCol w="2146157">
                  <a:extLst>
                    <a:ext uri="{9D8B030D-6E8A-4147-A177-3AD203B41FA5}">
                      <a16:colId xmlns:a16="http://schemas.microsoft.com/office/drawing/2014/main" val="2907958287"/>
                    </a:ext>
                  </a:extLst>
                </a:gridCol>
                <a:gridCol w="2146157">
                  <a:extLst>
                    <a:ext uri="{9D8B030D-6E8A-4147-A177-3AD203B41FA5}">
                      <a16:colId xmlns:a16="http://schemas.microsoft.com/office/drawing/2014/main" val="2599040404"/>
                    </a:ext>
                  </a:extLst>
                </a:gridCol>
              </a:tblGrid>
              <a:tr h="470375">
                <a:tc>
                  <a:txBody>
                    <a:bodyPr/>
                    <a:lstStyle/>
                    <a:p>
                      <a:pPr algn="l" fontAlgn="b"/>
                      <a:r>
                        <a:rPr lang="en-US" sz="2400" b="0" i="0" u="none" strike="noStrike" dirty="0">
                          <a:solidFill>
                            <a:srgbClr val="000000"/>
                          </a:solidFill>
                          <a:effectLst/>
                          <a:latin typeface="Calibri" panose="020F0502020204030204" pitchFamily="34" charset="0"/>
                        </a:rPr>
                        <a:t>Date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Adj Close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Log(return)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Simple return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1453746"/>
                  </a:ext>
                </a:extLst>
              </a:tr>
              <a:tr h="238211">
                <a:tc>
                  <a:txBody>
                    <a:bodyPr/>
                    <a:lstStyle/>
                    <a:p>
                      <a:pPr algn="r" fontAlgn="b"/>
                      <a:r>
                        <a:rPr lang="en-US" sz="2400" b="0" i="0" u="none" strike="noStrike" dirty="0">
                          <a:solidFill>
                            <a:srgbClr val="000000"/>
                          </a:solidFill>
                          <a:effectLst/>
                          <a:latin typeface="Calibri" panose="020F0502020204030204" pitchFamily="34" charset="0"/>
                        </a:rPr>
                        <a:t>10/3/2017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1198.726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5912811"/>
                  </a:ext>
                </a:extLst>
              </a:tr>
              <a:tr h="238211">
                <a:tc>
                  <a:txBody>
                    <a:bodyPr/>
                    <a:lstStyle/>
                    <a:p>
                      <a:pPr algn="r" fontAlgn="b"/>
                      <a:r>
                        <a:rPr lang="en-US" sz="2400" b="0" i="0" u="none" strike="noStrike" dirty="0">
                          <a:solidFill>
                            <a:srgbClr val="000000"/>
                          </a:solidFill>
                          <a:effectLst/>
                          <a:latin typeface="Calibri" panose="020F0502020204030204" pitchFamily="34" charset="0"/>
                        </a:rPr>
                        <a:t>10/4/2017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1196.522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1607463"/>
                  </a:ext>
                </a:extLst>
              </a:tr>
              <a:tr h="238211">
                <a:tc>
                  <a:txBody>
                    <a:bodyPr/>
                    <a:lstStyle/>
                    <a:p>
                      <a:pPr algn="r" fontAlgn="b"/>
                      <a:r>
                        <a:rPr lang="en-US" sz="2400" b="0" i="0" u="none" strike="noStrike" dirty="0">
                          <a:solidFill>
                            <a:srgbClr val="000000"/>
                          </a:solidFill>
                          <a:effectLst/>
                          <a:latin typeface="Calibri" panose="020F0502020204030204" pitchFamily="34" charset="0"/>
                        </a:rPr>
                        <a:t>10/5/2017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1190.438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4209"/>
                  </a:ext>
                </a:extLst>
              </a:tr>
              <a:tr h="238211">
                <a:tc>
                  <a:txBody>
                    <a:bodyPr/>
                    <a:lstStyle/>
                    <a:p>
                      <a:pPr algn="r" fontAlgn="b"/>
                      <a:r>
                        <a:rPr lang="en-US" sz="2400" b="0" i="0" u="none" strike="noStrike" dirty="0">
                          <a:solidFill>
                            <a:srgbClr val="000000"/>
                          </a:solidFill>
                          <a:effectLst/>
                          <a:latin typeface="Calibri" panose="020F0502020204030204" pitchFamily="34" charset="0"/>
                        </a:rPr>
                        <a:t>10/6/2017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1197.786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824171"/>
                  </a:ext>
                </a:extLst>
              </a:tr>
              <a:tr h="238211">
                <a:tc>
                  <a:txBody>
                    <a:bodyPr/>
                    <a:lstStyle/>
                    <a:p>
                      <a:pPr algn="r" fontAlgn="b"/>
                      <a:r>
                        <a:rPr lang="en-US" sz="2400" b="0" i="0" u="none" strike="noStrike" dirty="0">
                          <a:solidFill>
                            <a:srgbClr val="000000"/>
                          </a:solidFill>
                          <a:effectLst/>
                          <a:latin typeface="Calibri" panose="020F0502020204030204" pitchFamily="34" charset="0"/>
                        </a:rPr>
                        <a:t>10/9/2017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1201.421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6445799"/>
                  </a:ext>
                </a:extLst>
              </a:tr>
              <a:tr h="238211">
                <a:tc>
                  <a:txBody>
                    <a:bodyPr/>
                    <a:lstStyle/>
                    <a:p>
                      <a:pPr algn="r" fontAlgn="b"/>
                      <a:r>
                        <a:rPr lang="en-US" sz="2400" b="0" i="0" u="none" strike="noStrike" dirty="0">
                          <a:solidFill>
                            <a:srgbClr val="000000"/>
                          </a:solidFill>
                          <a:effectLst/>
                          <a:latin typeface="Calibri" panose="020F0502020204030204" pitchFamily="34" charset="0"/>
                        </a:rPr>
                        <a:t>10/10/2017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1204.85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8786162"/>
                  </a:ext>
                </a:extLst>
              </a:tr>
              <a:tr h="238211">
                <a:tc>
                  <a:txBody>
                    <a:bodyPr/>
                    <a:lstStyle/>
                    <a:p>
                      <a:pPr algn="r" fontAlgn="b"/>
                      <a:r>
                        <a:rPr lang="en-US" sz="2400" b="0" i="0" u="none" strike="noStrike" dirty="0">
                          <a:solidFill>
                            <a:srgbClr val="000000"/>
                          </a:solidFill>
                          <a:effectLst/>
                          <a:latin typeface="Calibri" panose="020F0502020204030204" pitchFamily="34" charset="0"/>
                        </a:rPr>
                        <a:t>10/11/2017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1224.905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191757"/>
                  </a:ext>
                </a:extLst>
              </a:tr>
              <a:tr h="238211">
                <a:tc>
                  <a:txBody>
                    <a:bodyPr/>
                    <a:lstStyle/>
                    <a:p>
                      <a:pPr algn="r" fontAlgn="b"/>
                      <a:r>
                        <a:rPr lang="en-US" sz="2400" b="0" i="0" u="none" strike="noStrike" dirty="0">
                          <a:solidFill>
                            <a:srgbClr val="000000"/>
                          </a:solidFill>
                          <a:effectLst/>
                          <a:latin typeface="Calibri" panose="020F0502020204030204" pitchFamily="34" charset="0"/>
                        </a:rPr>
                        <a:t>10/12/2017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1248.448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848616"/>
                  </a:ext>
                </a:extLst>
              </a:tr>
              <a:tr h="238211">
                <a:tc>
                  <a:txBody>
                    <a:bodyPr/>
                    <a:lstStyle/>
                    <a:p>
                      <a:pPr algn="r" fontAlgn="b"/>
                      <a:r>
                        <a:rPr lang="en-US" sz="2400" b="0" i="0" u="none" strike="noStrike" dirty="0">
                          <a:solidFill>
                            <a:srgbClr val="000000"/>
                          </a:solidFill>
                          <a:effectLst/>
                          <a:latin typeface="Calibri" panose="020F0502020204030204" pitchFamily="34" charset="0"/>
                        </a:rPr>
                        <a:t>10/13/2017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1252.464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3486585"/>
                  </a:ext>
                </a:extLst>
              </a:tr>
              <a:tr h="238211">
                <a:tc>
                  <a:txBody>
                    <a:bodyPr/>
                    <a:lstStyle/>
                    <a:p>
                      <a:pPr algn="r" fontAlgn="b"/>
                      <a:r>
                        <a:rPr lang="en-US" sz="2400" b="0" i="0" u="none" strike="noStrike" dirty="0">
                          <a:solidFill>
                            <a:srgbClr val="000000"/>
                          </a:solidFill>
                          <a:effectLst/>
                          <a:latin typeface="Calibri" panose="020F0502020204030204" pitchFamily="34" charset="0"/>
                        </a:rPr>
                        <a:t>10/16/2017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1266.347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108372"/>
                  </a:ext>
                </a:extLst>
              </a:tr>
              <a:tr h="238211">
                <a:tc>
                  <a:txBody>
                    <a:bodyPr/>
                    <a:lstStyle/>
                    <a:p>
                      <a:pPr algn="r" fontAlgn="b"/>
                      <a:r>
                        <a:rPr lang="en-US" sz="2400" b="0" i="0" u="none" strike="noStrike" dirty="0">
                          <a:solidFill>
                            <a:srgbClr val="000000"/>
                          </a:solidFill>
                          <a:effectLst/>
                          <a:latin typeface="Calibri" panose="020F0502020204030204" pitchFamily="34" charset="0"/>
                        </a:rPr>
                        <a:t>10/17/2017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1271.197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2432006"/>
                  </a:ext>
                </a:extLst>
              </a:tr>
              <a:tr h="238211">
                <a:tc>
                  <a:txBody>
                    <a:bodyPr/>
                    <a:lstStyle/>
                    <a:p>
                      <a:pPr algn="r" fontAlgn="b"/>
                      <a:r>
                        <a:rPr lang="en-US" sz="2400" b="0" i="0" u="none" strike="noStrike" dirty="0">
                          <a:solidFill>
                            <a:srgbClr val="000000"/>
                          </a:solidFill>
                          <a:effectLst/>
                          <a:latin typeface="Calibri" panose="020F0502020204030204" pitchFamily="34" charset="0"/>
                        </a:rPr>
                        <a:t>10/18/2017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1268.287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089942"/>
                  </a:ext>
                </a:extLst>
              </a:tr>
              <a:tr h="238211">
                <a:tc>
                  <a:txBody>
                    <a:bodyPr/>
                    <a:lstStyle/>
                    <a:p>
                      <a:pPr algn="r" fontAlgn="b"/>
                      <a:r>
                        <a:rPr lang="en-US" sz="2400" b="0" i="0" u="none" strike="noStrike" dirty="0">
                          <a:solidFill>
                            <a:srgbClr val="000000"/>
                          </a:solidFill>
                          <a:effectLst/>
                          <a:latin typeface="Calibri" panose="020F0502020204030204" pitchFamily="34" charset="0"/>
                        </a:rPr>
                        <a:t>10/19/2017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1264.309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panose="020F0502020204030204" pitchFamily="34" charset="0"/>
                        </a:rPr>
                        <a:t>-0.31%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4734516"/>
                  </a:ext>
                </a:extLst>
              </a:tr>
            </a:tbl>
          </a:graphicData>
        </a:graphic>
      </p:graphicFrame>
      <p:sp>
        <p:nvSpPr>
          <p:cNvPr id="5" name="TextBox 4">
            <a:extLst>
              <a:ext uri="{FF2B5EF4-FFF2-40B4-BE49-F238E27FC236}">
                <a16:creationId xmlns:a16="http://schemas.microsoft.com/office/drawing/2014/main" id="{008AD2FE-3903-44EE-973E-9F8626520108}"/>
              </a:ext>
            </a:extLst>
          </p:cNvPr>
          <p:cNvSpPr txBox="1"/>
          <p:nvPr/>
        </p:nvSpPr>
        <p:spPr>
          <a:xfrm>
            <a:off x="8191499" y="793731"/>
            <a:ext cx="321739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Daily Std dev=1.42%</a:t>
            </a:r>
          </a:p>
        </p:txBody>
      </p:sp>
    </p:spTree>
    <p:extLst>
      <p:ext uri="{BB962C8B-B14F-4D97-AF65-F5344CB8AC3E}">
        <p14:creationId xmlns:p14="http://schemas.microsoft.com/office/powerpoint/2010/main" val="3339898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0CE2E-6A30-47AD-9056-73B9FC1E862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importance of diversification: Risk types</a:t>
            </a:r>
          </a:p>
        </p:txBody>
      </p:sp>
      <p:pic>
        <p:nvPicPr>
          <p:cNvPr id="4" name="Content Placeholder 3">
            <a:extLst>
              <a:ext uri="{FF2B5EF4-FFF2-40B4-BE49-F238E27FC236}">
                <a16:creationId xmlns:a16="http://schemas.microsoft.com/office/drawing/2014/main" id="{599CE179-1632-4476-89D4-A8FAA21D0243}"/>
              </a:ext>
            </a:extLst>
          </p:cNvPr>
          <p:cNvPicPr>
            <a:picLocks noGrp="1" noChangeAspect="1"/>
          </p:cNvPicPr>
          <p:nvPr>
            <p:ph idx="1"/>
          </p:nvPr>
        </p:nvPicPr>
        <p:blipFill>
          <a:blip r:embed="rId2"/>
          <a:stretch>
            <a:fillRect/>
          </a:stretch>
        </p:blipFill>
        <p:spPr>
          <a:xfrm>
            <a:off x="838200" y="1524000"/>
            <a:ext cx="11087100" cy="4968875"/>
          </a:xfrm>
          <a:prstGeom prst="rect">
            <a:avLst/>
          </a:prstGeom>
        </p:spPr>
      </p:pic>
    </p:spTree>
    <p:extLst>
      <p:ext uri="{BB962C8B-B14F-4D97-AF65-F5344CB8AC3E}">
        <p14:creationId xmlns:p14="http://schemas.microsoft.com/office/powerpoint/2010/main" val="2742667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4494E-2D0E-4BA4-9644-1C6B2FD5360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 measures</a:t>
            </a:r>
          </a:p>
        </p:txBody>
      </p:sp>
      <p:sp>
        <p:nvSpPr>
          <p:cNvPr id="3" name="Content Placeholder 2">
            <a:extLst>
              <a:ext uri="{FF2B5EF4-FFF2-40B4-BE49-F238E27FC236}">
                <a16:creationId xmlns:a16="http://schemas.microsoft.com/office/drawing/2014/main" id="{FCBED63D-A517-4AD2-8150-25067DBF6EA3}"/>
              </a:ext>
            </a:extLst>
          </p:cNvPr>
          <p:cNvSpPr>
            <a:spLocks noGrp="1"/>
          </p:cNvSpPr>
          <p:nvPr>
            <p:ph idx="1"/>
          </p:nvPr>
        </p:nvSpPr>
        <p:spPr>
          <a:xfrm>
            <a:off x="132523" y="1491175"/>
            <a:ext cx="11868392" cy="5134911"/>
          </a:xfrm>
        </p:spPr>
        <p:txBody>
          <a:bodyPr>
            <a:normAutofit/>
          </a:bodyPr>
          <a:lstStyle/>
          <a:p>
            <a:r>
              <a:rPr lang="en-US" sz="2400" dirty="0"/>
              <a:t>How to measure riskiness?</a:t>
            </a:r>
          </a:p>
          <a:p>
            <a:pPr lvl="1"/>
            <a:r>
              <a:rPr lang="en-US" dirty="0"/>
              <a:t>Firm A with the number of shareholders is 1 million.</a:t>
            </a:r>
          </a:p>
          <a:p>
            <a:pPr lvl="1"/>
            <a:r>
              <a:rPr lang="en-US" dirty="0"/>
              <a:t>Firm B with  the number of shareholders is 10.</a:t>
            </a:r>
          </a:p>
          <a:p>
            <a:r>
              <a:rPr lang="en-US" sz="2400" dirty="0"/>
              <a:t>For widely-held public firms, discount date should reflect the risk perceived by the </a:t>
            </a:r>
            <a:r>
              <a:rPr lang="en-US" sz="2400" b="1" dirty="0"/>
              <a:t>marginal investor (</a:t>
            </a:r>
            <a:r>
              <a:rPr lang="en-US" sz="2400" dirty="0"/>
              <a:t>You have a lot of stocks (different firms) and trade them</a:t>
            </a:r>
            <a:r>
              <a:rPr lang="en-US" sz="2400" b="1" dirty="0"/>
              <a:t>)</a:t>
            </a:r>
          </a:p>
          <a:p>
            <a:pPr lvl="1"/>
            <a:r>
              <a:rPr lang="en-US" dirty="0"/>
              <a:t>Macro uncertainly (Systematic risk) </a:t>
            </a:r>
          </a:p>
          <a:p>
            <a:pPr lvl="1"/>
            <a:r>
              <a:rPr lang="en-US" dirty="0"/>
              <a:t>Micro uncertainty (Unsystematic risk)</a:t>
            </a:r>
          </a:p>
          <a:p>
            <a:r>
              <a:rPr lang="en-US" sz="2400" dirty="0"/>
              <a:t>Discrete versus continuous uncertainty</a:t>
            </a:r>
          </a:p>
          <a:p>
            <a:pPr lvl="1"/>
            <a:r>
              <a:rPr lang="en-US" b="1" dirty="0"/>
              <a:t>Discreate risk</a:t>
            </a:r>
            <a:r>
              <a:rPr lang="en-US" dirty="0"/>
              <a:t>: Risks that lie dormant for period but show up at points in time (Example: Brexit; financial crisis; distress risk, etc.,).</a:t>
            </a:r>
          </a:p>
          <a:p>
            <a:pPr lvl="1"/>
            <a:r>
              <a:rPr lang="en-US" b="1" dirty="0"/>
              <a:t>Continuous risk:</a:t>
            </a:r>
            <a:r>
              <a:rPr lang="en-US" dirty="0"/>
              <a:t> Risks changes in interest rate or economic growth occur continuously and affect value they happen.    </a:t>
            </a:r>
          </a:p>
          <a:p>
            <a:endParaRPr lang="en-US" sz="2400" dirty="0"/>
          </a:p>
        </p:txBody>
      </p:sp>
    </p:spTree>
    <p:extLst>
      <p:ext uri="{BB962C8B-B14F-4D97-AF65-F5344CB8AC3E}">
        <p14:creationId xmlns:p14="http://schemas.microsoft.com/office/powerpoint/2010/main" val="1993155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124A-FDB8-4059-94E7-F5CD07667B2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Why diversification reduces/eliminates firm-specific risk?</a:t>
            </a:r>
          </a:p>
        </p:txBody>
      </p:sp>
      <p:sp>
        <p:nvSpPr>
          <p:cNvPr id="3" name="Content Placeholder 2">
            <a:extLst>
              <a:ext uri="{FF2B5EF4-FFF2-40B4-BE49-F238E27FC236}">
                <a16:creationId xmlns:a16="http://schemas.microsoft.com/office/drawing/2014/main" id="{16ACFFB9-DEEC-4FDA-B50B-F20C1915146E}"/>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Firm-specific risk can be reduced, if not eliminated, by increasing the number of investments in your portfolio. Market-wide risk cannot. This can be justified on either economic or statistical grounds.</a:t>
            </a:r>
          </a:p>
          <a:p>
            <a:pPr algn="just"/>
            <a:r>
              <a:rPr lang="en-US" sz="2400" dirty="0">
                <a:latin typeface="Times New Roman" panose="02020603050405020304" pitchFamily="18" charset="0"/>
                <a:cs typeface="Times New Roman" panose="02020603050405020304" pitchFamily="18" charset="0"/>
              </a:rPr>
              <a:t>On economic grounds, diversifying and holding a larger portfolio eliminant firm-specific risk for two reasons</a:t>
            </a:r>
          </a:p>
          <a:p>
            <a:pPr lvl="1" algn="just"/>
            <a:r>
              <a:rPr lang="en-US" dirty="0">
                <a:latin typeface="Times New Roman" panose="02020603050405020304" pitchFamily="18" charset="0"/>
                <a:cs typeface="Times New Roman" panose="02020603050405020304" pitchFamily="18" charset="0"/>
              </a:rPr>
              <a:t>Each investment is a much smaller percentage of the portfolio, reducing the effect (positive or negative) on the overall portfolio.</a:t>
            </a:r>
          </a:p>
          <a:p>
            <a:pPr lvl="1" algn="just"/>
            <a:r>
              <a:rPr lang="en-US" dirty="0">
                <a:latin typeface="Times New Roman" panose="02020603050405020304" pitchFamily="18" charset="0"/>
                <a:cs typeface="Times New Roman" panose="02020603050405020304" pitchFamily="18" charset="0"/>
              </a:rPr>
              <a:t>Firm-specific actions can be negative or positive. In a large portfolio, it is argued, these effect will average out to zero. (For every firm, where something bad happens, there will be some other firm, where something good happens.  </a:t>
            </a:r>
          </a:p>
        </p:txBody>
      </p:sp>
    </p:spTree>
    <p:extLst>
      <p:ext uri="{BB962C8B-B14F-4D97-AF65-F5344CB8AC3E}">
        <p14:creationId xmlns:p14="http://schemas.microsoft.com/office/powerpoint/2010/main" val="40728200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A610-69AA-4EA6-B4F8-AEC7CB4F18C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Riskiness of two assets: Statistical grounds </a:t>
            </a:r>
          </a:p>
        </p:txBody>
      </p:sp>
      <p:sp>
        <p:nvSpPr>
          <p:cNvPr id="3" name="Content Placeholder 2">
            <a:extLst>
              <a:ext uri="{FF2B5EF4-FFF2-40B4-BE49-F238E27FC236}">
                <a16:creationId xmlns:a16="http://schemas.microsoft.com/office/drawing/2014/main" id="{E8AD6844-7512-42DF-9665-CDCE928A9EB4}"/>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Assume we have Rs 10,000 and want to invest in Asset A and B with equal investment.</a:t>
            </a:r>
          </a:p>
          <a:p>
            <a:r>
              <a:rPr lang="en-US" dirty="0">
                <a:latin typeface="Times New Roman" panose="02020603050405020304" pitchFamily="18" charset="0"/>
                <a:cs typeface="Times New Roman" panose="02020603050405020304" pitchFamily="18" charset="0"/>
              </a:rPr>
              <a:t>We measure expected returns of Asset A and Asset B are 10% and 12%, respectively. Std dev of A and B is 5% and 6%.</a:t>
            </a:r>
          </a:p>
          <a:p>
            <a:r>
              <a:rPr lang="en-US" dirty="0">
                <a:latin typeface="Times New Roman" panose="02020603050405020304" pitchFamily="18" charset="0"/>
                <a:cs typeface="Times New Roman" panose="02020603050405020304" pitchFamily="18" charset="0"/>
              </a:rPr>
              <a:t>Expected return of investment (portfolio)=0.50*10%+0.50*12%=11%</a:t>
            </a:r>
          </a:p>
          <a:p>
            <a:r>
              <a:rPr lang="en-US" dirty="0">
                <a:latin typeface="Times New Roman" panose="02020603050405020304" pitchFamily="18" charset="0"/>
                <a:cs typeface="Times New Roman" panose="02020603050405020304" pitchFamily="18" charset="0"/>
              </a:rPr>
              <a:t>How to calculate the riskiness of portfolio?. </a:t>
            </a:r>
          </a:p>
          <a:p>
            <a:pPr lvl="1"/>
            <a:r>
              <a:rPr lang="en-US" dirty="0">
                <a:latin typeface="Times New Roman" panose="02020603050405020304" pitchFamily="18" charset="0"/>
                <a:cs typeface="Times New Roman" panose="02020603050405020304" pitchFamily="18" charset="0"/>
              </a:rPr>
              <a:t> I want to evaluate two students in a team. In such a case, I have to consider their individual performance in a team, plus their relationship each other.  </a:t>
            </a:r>
          </a:p>
        </p:txBody>
      </p:sp>
    </p:spTree>
    <p:extLst>
      <p:ext uri="{BB962C8B-B14F-4D97-AF65-F5344CB8AC3E}">
        <p14:creationId xmlns:p14="http://schemas.microsoft.com/office/powerpoint/2010/main" val="201057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0D213-72FF-40ED-A3BF-24D9A387B1A2}"/>
              </a:ext>
            </a:extLst>
          </p:cNvPr>
          <p:cNvSpPr>
            <a:spLocks noGrp="1"/>
          </p:cNvSpPr>
          <p:nvPr>
            <p:ph type="title"/>
          </p:nvPr>
        </p:nvSpPr>
        <p:spPr>
          <a:xfrm>
            <a:off x="838199" y="365125"/>
            <a:ext cx="10711375" cy="1325563"/>
          </a:xfrm>
        </p:spPr>
        <p:txBody>
          <a:bodyPr>
            <a:normAutofit/>
          </a:bodyPr>
          <a:lstStyle/>
          <a:p>
            <a:r>
              <a:rPr lang="en-US" sz="3600" dirty="0">
                <a:latin typeface="Times New Roman" panose="02020603050405020304" pitchFamily="18" charset="0"/>
                <a:cs typeface="Times New Roman" panose="02020603050405020304" pitchFamily="18" charset="0"/>
              </a:rPr>
              <a:t>How to measure relationship : Covariance</a:t>
            </a:r>
          </a:p>
        </p:txBody>
      </p:sp>
      <p:pic>
        <p:nvPicPr>
          <p:cNvPr id="11266" name="Picture 2">
            <a:extLst>
              <a:ext uri="{FF2B5EF4-FFF2-40B4-BE49-F238E27FC236}">
                <a16:creationId xmlns:a16="http://schemas.microsoft.com/office/drawing/2014/main" id="{5CE6CFB1-1121-4209-90D7-77C8AFCA145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39815" y="3130929"/>
            <a:ext cx="7216140" cy="28098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951E82D-67F2-4B0A-9BB2-5D207930043E}"/>
              </a:ext>
            </a:extLst>
          </p:cNvPr>
          <p:cNvSpPr/>
          <p:nvPr/>
        </p:nvSpPr>
        <p:spPr>
          <a:xfrm>
            <a:off x="740312" y="1579811"/>
            <a:ext cx="10711376" cy="830997"/>
          </a:xfrm>
          <a:prstGeom prst="rect">
            <a:avLst/>
          </a:prstGeom>
        </p:spPr>
        <p:txBody>
          <a:bodyPr wrap="square">
            <a:spAutoFit/>
          </a:bodyPr>
          <a:lstStyle/>
          <a:p>
            <a:r>
              <a:rPr lang="en-US" sz="2400" dirty="0">
                <a:solidFill>
                  <a:srgbClr val="000000"/>
                </a:solidFill>
                <a:latin typeface="Times New Roman" panose="02020603050405020304" pitchFamily="18" charset="0"/>
                <a:cs typeface="Times New Roman" panose="02020603050405020304" pitchFamily="18" charset="0"/>
              </a:rPr>
              <a:t>Covariance measures the strength and the direction of the relationship between the elements of two stock, and the correlation is derived from the covariance</a:t>
            </a:r>
            <a:endParaRPr lang="en-US" sz="2400" dirty="0">
              <a:latin typeface="Times New Roman" panose="02020603050405020304" pitchFamily="18" charset="0"/>
              <a:cs typeface="Times New Roman" panose="02020603050405020304" pitchFamily="18" charset="0"/>
            </a:endParaRPr>
          </a:p>
        </p:txBody>
      </p:sp>
      <p:pic>
        <p:nvPicPr>
          <p:cNvPr id="11268" name="Picture 4">
            <a:extLst>
              <a:ext uri="{FF2B5EF4-FFF2-40B4-BE49-F238E27FC236}">
                <a16:creationId xmlns:a16="http://schemas.microsoft.com/office/drawing/2014/main" id="{DE0A1985-E5AE-4172-8C62-A86D6D27B8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0993" y="3130929"/>
            <a:ext cx="1866900" cy="94870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48406A8E-4FCF-4D75-B042-2C7C78DAB4DA}"/>
                  </a:ext>
                </a:extLst>
              </p:cNvPr>
              <p:cNvSpPr txBox="1"/>
              <p:nvPr/>
            </p:nvSpPr>
            <p:spPr>
              <a:xfrm>
                <a:off x="7943123" y="6083844"/>
                <a:ext cx="2935740" cy="57708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𝑐𝑜𝑣𝑎𝑟𝑖𝑛𝑎𝑐𝑒</m:t>
                      </m:r>
                      <m:r>
                        <a:rPr lang="en-US" sz="2000" b="0" i="1" smtClean="0">
                          <a:latin typeface="Cambria Math" panose="02040503050406030204" pitchFamily="18" charset="0"/>
                        </a:rPr>
                        <m:t>=</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−4</m:t>
                          </m:r>
                        </m:num>
                        <m:den>
                          <m:r>
                            <a:rPr lang="en-US" sz="2000" b="0" i="1" smtClean="0">
                              <a:latin typeface="Cambria Math" panose="02040503050406030204" pitchFamily="18" charset="0"/>
                            </a:rPr>
                            <m:t>5−1</m:t>
                          </m:r>
                        </m:den>
                      </m:f>
                      <m:r>
                        <a:rPr lang="en-US" sz="2000" b="0" i="1" smtClean="0">
                          <a:latin typeface="Cambria Math" panose="02040503050406030204" pitchFamily="18" charset="0"/>
                        </a:rPr>
                        <m:t>=−1</m:t>
                      </m:r>
                    </m:oMath>
                  </m:oMathPara>
                </a14:m>
                <a:endParaRPr lang="en-US" sz="2000" dirty="0"/>
              </a:p>
            </p:txBody>
          </p:sp>
        </mc:Choice>
        <mc:Fallback>
          <p:sp>
            <p:nvSpPr>
              <p:cNvPr id="5" name="TextBox 4">
                <a:extLst>
                  <a:ext uri="{FF2B5EF4-FFF2-40B4-BE49-F238E27FC236}">
                    <a16:creationId xmlns:a16="http://schemas.microsoft.com/office/drawing/2014/main" id="{48406A8E-4FCF-4D75-B042-2C7C78DAB4DA}"/>
                  </a:ext>
                </a:extLst>
              </p:cNvPr>
              <p:cNvSpPr txBox="1">
                <a:spLocks noRot="1" noChangeAspect="1" noMove="1" noResize="1" noEditPoints="1" noAdjustHandles="1" noChangeArrowheads="1" noChangeShapeType="1" noTextEdit="1"/>
              </p:cNvSpPr>
              <p:nvPr/>
            </p:nvSpPr>
            <p:spPr>
              <a:xfrm>
                <a:off x="7943123" y="6083844"/>
                <a:ext cx="2935740" cy="577081"/>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159706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4728-EE28-4E28-BD17-99E2676CBC3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How to measure relationship : Correlation</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7D7DD0D-B861-448C-ADD8-119DE33DAFE0}"/>
                  </a:ext>
                </a:extLst>
              </p:cNvPr>
              <p:cNvSpPr>
                <a:spLocks noGrp="1"/>
              </p:cNvSpPr>
              <p:nvPr>
                <p:ph idx="1"/>
              </p:nvPr>
            </p:nvSpPr>
            <p:spPr/>
            <p:txBody>
              <a:bodyPr/>
              <a:lstStyle/>
              <a:p>
                <a:r>
                  <a:rPr lang="en-US" dirty="0"/>
                  <a:t>Correlation=</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𝑐𝑜𝑣𝑎𝑟𝑖𝑎𝑛𝑐𝑒</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𝑠𝑡𝑑</m:t>
                            </m:r>
                          </m:e>
                          <m:sub>
                            <m:r>
                              <a:rPr lang="en-US" b="0" i="1" smtClean="0">
                                <a:latin typeface="Cambria Math" panose="02040503050406030204" pitchFamily="18" charset="0"/>
                              </a:rPr>
                              <m:t>𝑎</m:t>
                            </m:r>
                          </m:sub>
                        </m:sSub>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𝑠𝑡𝑑</m:t>
                            </m:r>
                          </m:e>
                          <m:sub>
                            <m:r>
                              <a:rPr lang="en-US" b="0" i="1" smtClean="0">
                                <a:latin typeface="Cambria Math" panose="02040503050406030204" pitchFamily="18" charset="0"/>
                              </a:rPr>
                              <m:t>𝑏</m:t>
                            </m:r>
                          </m:sub>
                        </m:sSub>
                      </m:den>
                    </m:f>
                  </m:oMath>
                </a14:m>
                <a:endParaRPr lang="en-US" dirty="0"/>
              </a:p>
              <a:p>
                <a:r>
                  <a:rPr lang="en-US" dirty="0"/>
                  <a:t>Std of Excelsior=4.5%</a:t>
                </a:r>
              </a:p>
              <a:p>
                <a:r>
                  <a:rPr lang="en-US" dirty="0"/>
                  <a:t>Std of </a:t>
                </a:r>
                <a:r>
                  <a:rPr lang="en-US" dirty="0" err="1"/>
                  <a:t>Andirondack</a:t>
                </a:r>
                <a:r>
                  <a:rPr lang="en-US" dirty="0"/>
                  <a:t>=2.2361%</a:t>
                </a:r>
              </a:p>
              <a:p>
                <a14:m>
                  <m:oMath xmlns:m="http://schemas.openxmlformats.org/officeDocument/2006/math">
                    <m:r>
                      <a:rPr lang="en-US" b="0" i="1" smtClean="0">
                        <a:latin typeface="Cambria Math" panose="02040503050406030204" pitchFamily="18" charset="0"/>
                      </a:rPr>
                      <m:t>𝐶𝑜𝑟𝑟𝑒𝑙𝑎𝑡𝑖𝑜𝑛</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4.5% ∗2.2361%</m:t>
                        </m:r>
                      </m:den>
                    </m:f>
                    <m:r>
                      <a:rPr lang="en-US" b="0" i="1" smtClean="0">
                        <a:latin typeface="Cambria Math" panose="02040503050406030204" pitchFamily="18" charset="0"/>
                      </a:rPr>
                      <m:t>=−0.2108</m:t>
                    </m:r>
                  </m:oMath>
                </a14:m>
                <a:r>
                  <a:rPr lang="en-US" dirty="0"/>
                  <a:t> </a:t>
                </a:r>
              </a:p>
            </p:txBody>
          </p:sp>
        </mc:Choice>
        <mc:Fallback>
          <p:sp>
            <p:nvSpPr>
              <p:cNvPr id="3" name="Content Placeholder 2">
                <a:extLst>
                  <a:ext uri="{FF2B5EF4-FFF2-40B4-BE49-F238E27FC236}">
                    <a16:creationId xmlns:a16="http://schemas.microsoft.com/office/drawing/2014/main" id="{E7D7DD0D-B861-448C-ADD8-119DE33DAFE0}"/>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Tree>
    <p:extLst>
      <p:ext uri="{BB962C8B-B14F-4D97-AF65-F5344CB8AC3E}">
        <p14:creationId xmlns:p14="http://schemas.microsoft.com/office/powerpoint/2010/main" val="2998673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F342-9A64-4177-B26E-28B9C488AB05}"/>
              </a:ext>
            </a:extLst>
          </p:cNvPr>
          <p:cNvSpPr>
            <a:spLocks noGrp="1"/>
          </p:cNvSpPr>
          <p:nvPr>
            <p:ph type="title"/>
          </p:nvPr>
        </p:nvSpPr>
        <p:spPr>
          <a:xfrm>
            <a:off x="804203" y="28071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Portfolio risk</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F45CF50-0A64-41CC-9CF5-955CE69B7064}"/>
                  </a:ext>
                </a:extLst>
              </p:cNvPr>
              <p:cNvSpPr>
                <a:spLocks noGrp="1"/>
              </p:cNvSpPr>
              <p:nvPr>
                <p:ph idx="1"/>
              </p:nvPr>
            </p:nvSpPr>
            <p:spPr>
              <a:xfrm>
                <a:off x="944880" y="2126787"/>
                <a:ext cx="10515600" cy="4351338"/>
              </a:xfrm>
            </p:spPr>
            <p:txBody>
              <a:bodyPr>
                <a:normAutofit/>
              </a:bodyPr>
              <a:lstStyle/>
              <a:p>
                <a:r>
                  <a:rPr lang="en-US" sz="2400" dirty="0">
                    <a:latin typeface="Times New Roman" panose="02020603050405020304" pitchFamily="18" charset="0"/>
                    <a:cs typeface="Times New Roman" panose="02020603050405020304" pitchFamily="18" charset="0"/>
                  </a:rPr>
                  <a:t>Portfolio variance=</a:t>
                </a:r>
                <a14:m>
                  <m:oMath xmlns:m="http://schemas.openxmlformats.org/officeDocument/2006/math">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sub>
                      <m:sup>
                        <m:r>
                          <a:rPr lang="en-US" sz="2400" b="0" i="1" smtClean="0">
                            <a:latin typeface="Cambria Math" panose="02040503050406030204" pitchFamily="18" charset="0"/>
                          </a:rPr>
                          <m:t>2</m:t>
                        </m:r>
                      </m:sup>
                    </m:sSubSup>
                    <m:r>
                      <a:rPr lang="en-US" sz="2400" b="0" i="1" smtClean="0">
                        <a:latin typeface="Cambria Math" panose="02040503050406030204" pitchFamily="18" charset="0"/>
                      </a:rPr>
                      <m:t>∗</m:t>
                    </m:r>
                    <m:sSubSup>
                      <m:sSubSupPr>
                        <m:ctrlPr>
                          <a:rPr lang="en-US" sz="2400" i="1">
                            <a:latin typeface="Cambria Math" panose="02040503050406030204" pitchFamily="18" charset="0"/>
                          </a:rPr>
                        </m:ctrlPr>
                      </m:sSubSupPr>
                      <m:e>
                        <m:r>
                          <a:rPr lang="en-US" sz="240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𝐴</m:t>
                        </m:r>
                      </m:sub>
                      <m:sup>
                        <m:r>
                          <a:rPr lang="en-US" sz="2400" i="1">
                            <a:latin typeface="Cambria Math" panose="02040503050406030204" pitchFamily="18" charset="0"/>
                          </a:rPr>
                          <m:t>2</m:t>
                        </m:r>
                      </m:sup>
                    </m:sSubSup>
                    <m:r>
                      <a:rPr lang="en-US" sz="2400" b="0" i="1" smtClean="0">
                        <a:latin typeface="Cambria Math" panose="02040503050406030204" pitchFamily="18" charset="0"/>
                      </a:rPr>
                      <m:t>+</m:t>
                    </m:r>
                    <m:sSubSup>
                      <m:sSubSupPr>
                        <m:ctrlPr>
                          <a:rPr lang="en-US" sz="2400" i="1">
                            <a:latin typeface="Cambria Math" panose="02040503050406030204" pitchFamily="18" charset="0"/>
                          </a:rPr>
                        </m:ctrlPr>
                      </m:sSubSupPr>
                      <m:e>
                        <m:r>
                          <a:rPr lang="en-US" sz="2400" i="1">
                            <a:latin typeface="Cambria Math" panose="02040503050406030204" pitchFamily="18" charset="0"/>
                          </a:rPr>
                          <m:t>𝑤</m:t>
                        </m:r>
                      </m:e>
                      <m:sub>
                        <m:r>
                          <a:rPr lang="en-US" sz="2400" b="0" i="1" smtClean="0">
                            <a:latin typeface="Cambria Math" panose="02040503050406030204" pitchFamily="18" charset="0"/>
                          </a:rPr>
                          <m:t>2</m:t>
                        </m:r>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𝐵</m:t>
                        </m:r>
                      </m:sub>
                      <m:sup>
                        <m:r>
                          <a:rPr lang="en-US" sz="2400" i="1">
                            <a:latin typeface="Cambria Math" panose="02040503050406030204" pitchFamily="18" charset="0"/>
                          </a:rPr>
                          <m:t>2</m:t>
                        </m:r>
                      </m:sup>
                    </m:sSubSup>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𝜌</m:t>
                            </m:r>
                          </m:e>
                          <m:sub>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rPr>
                              <m:t>𝐵</m:t>
                            </m:r>
                            <m:r>
                              <a:rPr lang="en-US" sz="2400" b="0" i="1" smtClean="0">
                                <a:latin typeface="Cambria Math" panose="02040503050406030204" pitchFamily="18" charset="0"/>
                              </a:rPr>
                              <m:t>∗</m:t>
                            </m:r>
                          </m:sub>
                        </m:sSub>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𝐴</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𝑑𝐵</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ea typeface="Cambria Math" panose="02040503050406030204" pitchFamily="18" charset="0"/>
                          </a:rPr>
                          <m:t>2</m:t>
                        </m:r>
                      </m:sub>
                    </m:sSub>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Average std dev of portfolio=w*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𝜎</m:t>
                        </m:r>
                      </m:e>
                      <m:sub>
                        <m:r>
                          <a:rPr lang="en-US" sz="2400" i="1">
                            <a:latin typeface="Cambria Math" panose="02040503050406030204" pitchFamily="18" charset="0"/>
                          </a:rPr>
                          <m:t>𝐴</m:t>
                        </m:r>
                      </m:sub>
                      <m:sup/>
                    </m:sSubSup>
                    <m:r>
                      <a:rPr lang="en-US" sz="2400" b="0" i="1" smtClean="0">
                        <a:latin typeface="Cambria Math" panose="02040503050406030204" pitchFamily="18" charset="0"/>
                      </a:rPr>
                      <m:t>+</m:t>
                    </m:r>
                    <m:r>
                      <m:rPr>
                        <m:nor/>
                      </m:rPr>
                      <a:rPr lang="en-US" sz="2400" dirty="0">
                        <a:latin typeface="Times New Roman" panose="02020603050405020304" pitchFamily="18" charset="0"/>
                        <a:cs typeface="Times New Roman" panose="02020603050405020304" pitchFamily="18" charset="0"/>
                      </a:rPr>
                      <m:t>w</m:t>
                    </m:r>
                    <m:r>
                      <m:rPr>
                        <m:nor/>
                      </m:rPr>
                      <a:rPr lang="en-US" sz="2400" dirty="0">
                        <a:latin typeface="Times New Roman" panose="02020603050405020304" pitchFamily="18" charset="0"/>
                        <a:cs typeface="Times New Roman" panose="02020603050405020304" pitchFamily="18" charset="0"/>
                      </a:rPr>
                      <m:t>∗ </m:t>
                    </m:r>
                    <m:sSubSup>
                      <m:sSubSupPr>
                        <m:ctrlPr>
                          <a:rPr lang="en-US" sz="2400" i="1">
                            <a:latin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𝐵</m:t>
                        </m:r>
                      </m:sub>
                      <m:sup/>
                    </m:sSubSup>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Now assume, Asset A and B has correlation=0.50</a:t>
                </a:r>
              </a:p>
              <a:p>
                <a:r>
                  <a:rPr lang="en-US" sz="2400" dirty="0">
                    <a:latin typeface="Times New Roman" panose="02020603050405020304" pitchFamily="18" charset="0"/>
                    <a:cs typeface="Times New Roman" panose="02020603050405020304" pitchFamily="18" charset="0"/>
                  </a:rPr>
                  <a:t>Portfolio variance= </a:t>
                </a:r>
                <a14:m>
                  <m:oMath xmlns:m="http://schemas.openxmlformats.org/officeDocument/2006/math">
                    <m:sSubSup>
                      <m:sSubSupPr>
                        <m:ctrlPr>
                          <a:rPr lang="en-US" sz="2400" i="1">
                            <a:latin typeface="Cambria Math" panose="02040503050406030204" pitchFamily="18" charset="0"/>
                          </a:rPr>
                        </m:ctrlPr>
                      </m:sSubSupPr>
                      <m:e>
                        <m:r>
                          <a:rPr lang="en-US" sz="2400" b="0" i="1" smtClean="0">
                            <a:latin typeface="Cambria Math" panose="02040503050406030204" pitchFamily="18" charset="0"/>
                          </a:rPr>
                          <m:t>0.5</m:t>
                        </m:r>
                      </m:e>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b="0" i="1" smtClean="0">
                            <a:latin typeface="Cambria Math" panose="02040503050406030204" pitchFamily="18" charset="0"/>
                          </a:rPr>
                          <m:t>5</m:t>
                        </m:r>
                      </m:e>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b="0" i="1" smtClean="0">
                            <a:latin typeface="Cambria Math" panose="02040503050406030204" pitchFamily="18" charset="0"/>
                          </a:rPr>
                          <m:t>0.50</m:t>
                        </m:r>
                      </m:e>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b="0" i="1" smtClean="0">
                            <a:latin typeface="Cambria Math" panose="02040503050406030204" pitchFamily="18" charset="0"/>
                          </a:rPr>
                          <m:t>6</m:t>
                        </m:r>
                      </m:e>
                      <m:sub/>
                      <m:sup>
                        <m:r>
                          <a:rPr lang="en-US" sz="2400" i="1">
                            <a:latin typeface="Cambria Math" panose="02040503050406030204" pitchFamily="18" charset="0"/>
                          </a:rPr>
                          <m:t>2</m:t>
                        </m:r>
                      </m:sup>
                    </m:sSubSup>
                    <m:r>
                      <a:rPr lang="en-US" sz="2400" i="1">
                        <a:latin typeface="Cambria Math" panose="02040503050406030204" pitchFamily="18" charset="0"/>
                      </a:rPr>
                      <m:t>+2</m:t>
                    </m:r>
                    <m:r>
                      <a:rPr lang="en-US" sz="2400" b="0" i="1" smtClean="0">
                        <a:latin typeface="Cambria Math" panose="02040503050406030204" pitchFamily="18" charset="0"/>
                      </a:rPr>
                      <m:t>∗0.50∗5∗6∗0.50∗</m:t>
                    </m:r>
                    <m:r>
                      <a:rPr lang="en-US" sz="2400" b="0" i="0" smtClean="0">
                        <a:latin typeface="Cambria Math" panose="02040503050406030204" pitchFamily="18" charset="0"/>
                      </a:rPr>
                      <m:t>0.50</m:t>
                    </m:r>
                  </m:oMath>
                </a14:m>
                <a:r>
                  <a:rPr lang="en-US" sz="2400" dirty="0">
                    <a:latin typeface="Times New Roman" panose="02020603050405020304" pitchFamily="18" charset="0"/>
                    <a:cs typeface="Times New Roman" panose="02020603050405020304" pitchFamily="18" charset="0"/>
                  </a:rPr>
                  <a:t>=22.75</a:t>
                </a:r>
              </a:p>
              <a:p>
                <a:r>
                  <a:rPr lang="en-US" sz="2400" dirty="0">
                    <a:latin typeface="Times New Roman" panose="02020603050405020304" pitchFamily="18" charset="0"/>
                    <a:cs typeface="Times New Roman" panose="02020603050405020304" pitchFamily="18" charset="0"/>
                  </a:rPr>
                  <a:t>Portfolio std. dev=4.77</a:t>
                </a:r>
              </a:p>
              <a:p>
                <a:r>
                  <a:rPr lang="en-US" sz="2400" dirty="0">
                    <a:latin typeface="Times New Roman" panose="02020603050405020304" pitchFamily="18" charset="0"/>
                    <a:cs typeface="Times New Roman" panose="02020603050405020304" pitchFamily="18" charset="0"/>
                  </a:rPr>
                  <a:t>Average std dev=5.5%</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BF45CF50-0A64-41CC-9CF5-955CE69B7064}"/>
                  </a:ext>
                </a:extLst>
              </p:cNvPr>
              <p:cNvSpPr>
                <a:spLocks noGrp="1" noRot="1" noChangeAspect="1" noMove="1" noResize="1" noEditPoints="1" noAdjustHandles="1" noChangeArrowheads="1" noChangeShapeType="1" noTextEdit="1"/>
              </p:cNvSpPr>
              <p:nvPr>
                <p:ph idx="1"/>
              </p:nvPr>
            </p:nvSpPr>
            <p:spPr>
              <a:xfrm>
                <a:off x="944880" y="2126787"/>
                <a:ext cx="10515600" cy="4351338"/>
              </a:xfrm>
              <a:blipFill>
                <a:blip r:embed="rId2"/>
                <a:stretch>
                  <a:fillRect l="-754" t="-1681"/>
                </a:stretch>
              </a:blipFill>
            </p:spPr>
            <p:txBody>
              <a:bodyPr/>
              <a:lstStyle/>
              <a:p>
                <a:r>
                  <a:rPr lang="en-US">
                    <a:noFill/>
                  </a:rPr>
                  <a:t> </a:t>
                </a:r>
              </a:p>
            </p:txBody>
          </p:sp>
        </mc:Fallback>
      </mc:AlternateContent>
    </p:spTree>
    <p:extLst>
      <p:ext uri="{BB962C8B-B14F-4D97-AF65-F5344CB8AC3E}">
        <p14:creationId xmlns:p14="http://schemas.microsoft.com/office/powerpoint/2010/main" val="9611549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0CDA9-3ABA-4EDF-BA1F-90BDB38A7BBE}"/>
              </a:ext>
            </a:extLst>
          </p:cNvPr>
          <p:cNvSpPr>
            <a:spLocks noGrp="1"/>
          </p:cNvSpPr>
          <p:nvPr>
            <p:ph type="title"/>
          </p:nvPr>
        </p:nvSpPr>
        <p:spPr>
          <a:xfrm>
            <a:off x="359899"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With various correlations</a:t>
            </a:r>
          </a:p>
        </p:txBody>
      </p:sp>
      <p:graphicFrame>
        <p:nvGraphicFramePr>
          <p:cNvPr id="5" name="Content Placeholder 4">
            <a:extLst>
              <a:ext uri="{FF2B5EF4-FFF2-40B4-BE49-F238E27FC236}">
                <a16:creationId xmlns:a16="http://schemas.microsoft.com/office/drawing/2014/main" id="{1A8BBA3C-2D61-48B4-9AD0-CC4E53F73AC4}"/>
              </a:ext>
            </a:extLst>
          </p:cNvPr>
          <p:cNvGraphicFramePr>
            <a:graphicFrameLocks noGrp="1"/>
          </p:cNvGraphicFramePr>
          <p:nvPr>
            <p:ph idx="1"/>
            <p:extLst>
              <p:ext uri="{D42A27DB-BD31-4B8C-83A1-F6EECF244321}">
                <p14:modId xmlns:p14="http://schemas.microsoft.com/office/powerpoint/2010/main" val="1275500103"/>
              </p:ext>
            </p:extLst>
          </p:nvPr>
        </p:nvGraphicFramePr>
        <p:xfrm>
          <a:off x="1941343" y="1056774"/>
          <a:ext cx="6935372" cy="5565516"/>
        </p:xfrm>
        <a:graphic>
          <a:graphicData uri="http://schemas.openxmlformats.org/drawingml/2006/table">
            <a:tbl>
              <a:tblPr>
                <a:tableStyleId>{7E9639D4-E3E2-4D34-9284-5A2195B3D0D7}</a:tableStyleId>
              </a:tblPr>
              <a:tblGrid>
                <a:gridCol w="3467686">
                  <a:extLst>
                    <a:ext uri="{9D8B030D-6E8A-4147-A177-3AD203B41FA5}">
                      <a16:colId xmlns:a16="http://schemas.microsoft.com/office/drawing/2014/main" val="2200905712"/>
                    </a:ext>
                  </a:extLst>
                </a:gridCol>
                <a:gridCol w="3467686">
                  <a:extLst>
                    <a:ext uri="{9D8B030D-6E8A-4147-A177-3AD203B41FA5}">
                      <a16:colId xmlns:a16="http://schemas.microsoft.com/office/drawing/2014/main" val="2253817289"/>
                    </a:ext>
                  </a:extLst>
                </a:gridCol>
              </a:tblGrid>
              <a:tr h="241115">
                <a:tc>
                  <a:txBody>
                    <a:bodyPr/>
                    <a:lstStyle/>
                    <a:p>
                      <a:pPr algn="ctr" fontAlgn="b"/>
                      <a:r>
                        <a:rPr lang="en-US" sz="1600" u="none" strike="noStrike" dirty="0">
                          <a:effectLst/>
                        </a:rPr>
                        <a:t>Correlation</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Portfolio std dev</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770345203"/>
                  </a:ext>
                </a:extLst>
              </a:tr>
              <a:tr h="241115">
                <a:tc>
                  <a:txBody>
                    <a:bodyPr/>
                    <a:lstStyle/>
                    <a:p>
                      <a:pPr algn="ctr" fontAlgn="b"/>
                      <a:r>
                        <a:rPr lang="en-US" sz="1600" u="none" strike="noStrike" dirty="0">
                          <a:effectLst/>
                        </a:rPr>
                        <a:t>-1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0.50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2080862267"/>
                  </a:ext>
                </a:extLst>
              </a:tr>
              <a:tr h="241115">
                <a:tc>
                  <a:txBody>
                    <a:bodyPr/>
                    <a:lstStyle/>
                    <a:p>
                      <a:pPr algn="ctr" fontAlgn="b"/>
                      <a:r>
                        <a:rPr lang="en-US" sz="1600" u="none" strike="noStrike" dirty="0">
                          <a:effectLst/>
                        </a:rPr>
                        <a:t>-0.9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1.32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165032837"/>
                  </a:ext>
                </a:extLst>
              </a:tr>
              <a:tr h="241115">
                <a:tc>
                  <a:txBody>
                    <a:bodyPr/>
                    <a:lstStyle/>
                    <a:p>
                      <a:pPr algn="ctr" fontAlgn="b"/>
                      <a:r>
                        <a:rPr lang="en-US" sz="1600" u="none" strike="noStrike" dirty="0">
                          <a:effectLst/>
                        </a:rPr>
                        <a:t>-0.8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1.80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705707"/>
                  </a:ext>
                </a:extLst>
              </a:tr>
              <a:tr h="241115">
                <a:tc>
                  <a:txBody>
                    <a:bodyPr/>
                    <a:lstStyle/>
                    <a:p>
                      <a:pPr algn="ctr" fontAlgn="b"/>
                      <a:r>
                        <a:rPr lang="en-US" sz="1600" u="none" strike="noStrike" dirty="0">
                          <a:effectLst/>
                        </a:rPr>
                        <a:t>-0.7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2.18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561422364"/>
                  </a:ext>
                </a:extLst>
              </a:tr>
              <a:tr h="241115">
                <a:tc>
                  <a:txBody>
                    <a:bodyPr/>
                    <a:lstStyle/>
                    <a:p>
                      <a:pPr algn="ctr" fontAlgn="b"/>
                      <a:r>
                        <a:rPr lang="en-US" sz="1600" u="none" strike="noStrike" dirty="0">
                          <a:effectLst/>
                        </a:rPr>
                        <a:t>-0.6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2.50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081067669"/>
                  </a:ext>
                </a:extLst>
              </a:tr>
              <a:tr h="241115">
                <a:tc>
                  <a:txBody>
                    <a:bodyPr/>
                    <a:lstStyle/>
                    <a:p>
                      <a:pPr algn="ctr" fontAlgn="b"/>
                      <a:r>
                        <a:rPr lang="en-US" sz="1600" u="none" strike="noStrike" dirty="0">
                          <a:effectLst/>
                        </a:rPr>
                        <a:t>-0.5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2.78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2178528040"/>
                  </a:ext>
                </a:extLst>
              </a:tr>
              <a:tr h="241115">
                <a:tc>
                  <a:txBody>
                    <a:bodyPr/>
                    <a:lstStyle/>
                    <a:p>
                      <a:pPr algn="ctr" fontAlgn="b"/>
                      <a:r>
                        <a:rPr lang="en-US" sz="1600" u="none" strike="noStrike" dirty="0">
                          <a:effectLst/>
                        </a:rPr>
                        <a:t>-0.4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179662151"/>
                  </a:ext>
                </a:extLst>
              </a:tr>
              <a:tr h="241115">
                <a:tc>
                  <a:txBody>
                    <a:bodyPr/>
                    <a:lstStyle/>
                    <a:p>
                      <a:pPr algn="ctr" fontAlgn="b"/>
                      <a:r>
                        <a:rPr lang="en-US" sz="1600" u="none" strike="noStrike" dirty="0">
                          <a:effectLst/>
                        </a:rPr>
                        <a:t>-0.3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3.28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722930413"/>
                  </a:ext>
                </a:extLst>
              </a:tr>
              <a:tr h="241115">
                <a:tc>
                  <a:txBody>
                    <a:bodyPr/>
                    <a:lstStyle/>
                    <a:p>
                      <a:pPr algn="ctr" fontAlgn="b"/>
                      <a:r>
                        <a:rPr lang="en-US" sz="1600" u="none" strike="noStrike" dirty="0">
                          <a:effectLst/>
                        </a:rPr>
                        <a:t>-0.2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3.50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855890678"/>
                  </a:ext>
                </a:extLst>
              </a:tr>
              <a:tr h="241115">
                <a:tc>
                  <a:txBody>
                    <a:bodyPr/>
                    <a:lstStyle/>
                    <a:p>
                      <a:pPr algn="ctr" fontAlgn="b"/>
                      <a:r>
                        <a:rPr lang="en-US" sz="1600" u="none" strike="noStrike" dirty="0">
                          <a:effectLst/>
                        </a:rPr>
                        <a:t>-0.1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3.71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912547006"/>
                  </a:ext>
                </a:extLst>
              </a:tr>
              <a:tr h="241115">
                <a:tc>
                  <a:txBody>
                    <a:bodyPr/>
                    <a:lstStyle/>
                    <a:p>
                      <a:pPr algn="ctr" fontAlgn="b"/>
                      <a:r>
                        <a:rPr lang="en-US" sz="1600" u="none" strike="noStrike" dirty="0">
                          <a:effectLst/>
                        </a:rPr>
                        <a:t>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3.91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079025833"/>
                  </a:ext>
                </a:extLst>
              </a:tr>
              <a:tr h="241115">
                <a:tc>
                  <a:txBody>
                    <a:bodyPr/>
                    <a:lstStyle/>
                    <a:p>
                      <a:pPr algn="ctr" fontAlgn="b"/>
                      <a:r>
                        <a:rPr lang="en-US" sz="1600" u="none" strike="noStrike" dirty="0">
                          <a:effectLst/>
                        </a:rPr>
                        <a:t>0.1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4013447450"/>
                  </a:ext>
                </a:extLst>
              </a:tr>
              <a:tr h="241115">
                <a:tc>
                  <a:txBody>
                    <a:bodyPr/>
                    <a:lstStyle/>
                    <a:p>
                      <a:pPr algn="ctr" fontAlgn="b"/>
                      <a:r>
                        <a:rPr lang="en-US" sz="1600" u="none" strike="noStrike" dirty="0">
                          <a:effectLst/>
                        </a:rPr>
                        <a:t>0.2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4.27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277543681"/>
                  </a:ext>
                </a:extLst>
              </a:tr>
              <a:tr h="241115">
                <a:tc>
                  <a:txBody>
                    <a:bodyPr/>
                    <a:lstStyle/>
                    <a:p>
                      <a:pPr algn="ctr" fontAlgn="b"/>
                      <a:r>
                        <a:rPr lang="en-US" sz="1600" u="none" strike="noStrike" dirty="0">
                          <a:effectLst/>
                        </a:rPr>
                        <a:t>0.3</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4.44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4217122002"/>
                  </a:ext>
                </a:extLst>
              </a:tr>
              <a:tr h="241115">
                <a:tc>
                  <a:txBody>
                    <a:bodyPr/>
                    <a:lstStyle/>
                    <a:p>
                      <a:pPr algn="ctr" fontAlgn="b"/>
                      <a:r>
                        <a:rPr lang="en-US" sz="1600" u="none" strike="noStrike" dirty="0">
                          <a:effectLst/>
                        </a:rPr>
                        <a:t>0.4</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4.61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118536344"/>
                  </a:ext>
                </a:extLst>
              </a:tr>
              <a:tr h="241115">
                <a:tc>
                  <a:txBody>
                    <a:bodyPr/>
                    <a:lstStyle/>
                    <a:p>
                      <a:pPr algn="ctr" fontAlgn="b"/>
                      <a:r>
                        <a:rPr lang="en-US" sz="1600" u="none" strike="noStrike" dirty="0">
                          <a:effectLst/>
                        </a:rPr>
                        <a:t>0.5</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4.77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4074317710"/>
                  </a:ext>
                </a:extLst>
              </a:tr>
              <a:tr h="241115">
                <a:tc>
                  <a:txBody>
                    <a:bodyPr/>
                    <a:lstStyle/>
                    <a:p>
                      <a:pPr algn="ctr" fontAlgn="b"/>
                      <a:r>
                        <a:rPr lang="en-US" sz="1600" u="none" strike="noStrike" dirty="0">
                          <a:effectLst/>
                        </a:rPr>
                        <a:t>0.6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4.92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2190613961"/>
                  </a:ext>
                </a:extLst>
              </a:tr>
              <a:tr h="241115">
                <a:tc>
                  <a:txBody>
                    <a:bodyPr/>
                    <a:lstStyle/>
                    <a:p>
                      <a:pPr algn="ctr" fontAlgn="b"/>
                      <a:r>
                        <a:rPr lang="en-US" sz="1600" u="none" strike="noStrike" dirty="0">
                          <a:effectLst/>
                        </a:rPr>
                        <a:t>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5.07</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687836866"/>
                  </a:ext>
                </a:extLst>
              </a:tr>
              <a:tr h="241115">
                <a:tc>
                  <a:txBody>
                    <a:bodyPr/>
                    <a:lstStyle/>
                    <a:p>
                      <a:pPr algn="ctr" fontAlgn="b"/>
                      <a:r>
                        <a:rPr lang="en-US" sz="1600" u="none" strike="noStrike" dirty="0">
                          <a:effectLst/>
                        </a:rPr>
                        <a:t>0.8</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5.22</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3570102293"/>
                  </a:ext>
                </a:extLst>
              </a:tr>
              <a:tr h="241115">
                <a:tc>
                  <a:txBody>
                    <a:bodyPr/>
                    <a:lstStyle/>
                    <a:p>
                      <a:pPr algn="ctr" fontAlgn="b"/>
                      <a:r>
                        <a:rPr lang="en-US" sz="1600" u="none" strike="noStrike" dirty="0">
                          <a:effectLst/>
                        </a:rPr>
                        <a:t>0.9</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5.36</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1979044856"/>
                  </a:ext>
                </a:extLst>
              </a:tr>
              <a:tr h="241115">
                <a:tc>
                  <a:txBody>
                    <a:bodyPr/>
                    <a:lstStyle/>
                    <a:p>
                      <a:pPr algn="ctr" fontAlgn="b"/>
                      <a:r>
                        <a:rPr lang="en-US" sz="1600" u="none" strike="noStrike" dirty="0">
                          <a:effectLst/>
                        </a:rPr>
                        <a:t>1</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tc>
                  <a:txBody>
                    <a:bodyPr/>
                    <a:lstStyle/>
                    <a:p>
                      <a:pPr algn="ctr" fontAlgn="b"/>
                      <a:r>
                        <a:rPr lang="en-US" sz="1600" u="none" strike="noStrike" dirty="0">
                          <a:effectLst/>
                        </a:rPr>
                        <a:t>5.50</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138" marR="9138" marT="9138" marB="0" anchor="b"/>
                </a:tc>
                <a:extLst>
                  <a:ext uri="{0D108BD9-81ED-4DB2-BD59-A6C34878D82A}">
                    <a16:rowId xmlns:a16="http://schemas.microsoft.com/office/drawing/2014/main" val="4128998054"/>
                  </a:ext>
                </a:extLst>
              </a:tr>
            </a:tbl>
          </a:graphicData>
        </a:graphic>
      </p:graphicFrame>
    </p:spTree>
    <p:extLst>
      <p:ext uri="{BB962C8B-B14F-4D97-AF65-F5344CB8AC3E}">
        <p14:creationId xmlns:p14="http://schemas.microsoft.com/office/powerpoint/2010/main" val="3148498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FA40-8BFF-44EB-9705-177BF6B2611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Portfolio risk with three stocks</a:t>
            </a:r>
          </a:p>
        </p:txBody>
      </p:sp>
      <p:pic>
        <p:nvPicPr>
          <p:cNvPr id="4" name="Picture 4" descr="Portfolio Standard Deviation Formula 1">
            <a:extLst>
              <a:ext uri="{FF2B5EF4-FFF2-40B4-BE49-F238E27FC236}">
                <a16:creationId xmlns:a16="http://schemas.microsoft.com/office/drawing/2014/main" id="{1184E2FD-66C5-44D4-A322-3DA4B009A44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5957" y="2064641"/>
            <a:ext cx="6854997" cy="1170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46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F2F0-F066-469B-8806-A286EB53CE5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role of the marginal investor</a:t>
            </a:r>
          </a:p>
        </p:txBody>
      </p:sp>
      <p:sp>
        <p:nvSpPr>
          <p:cNvPr id="3" name="Content Placeholder 2">
            <a:extLst>
              <a:ext uri="{FF2B5EF4-FFF2-40B4-BE49-F238E27FC236}">
                <a16:creationId xmlns:a16="http://schemas.microsoft.com/office/drawing/2014/main" id="{9B3414C0-C706-4859-BDB3-E9E51027519B}"/>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The marginal investor in a firm is the investor who is most likely to be buyer or seller on the next trade and to influence the stock prices.</a:t>
            </a:r>
          </a:p>
          <a:p>
            <a:pPr algn="just"/>
            <a:r>
              <a:rPr lang="en-US" sz="2400" dirty="0">
                <a:latin typeface="Times New Roman" panose="02020603050405020304" pitchFamily="18" charset="0"/>
                <a:cs typeface="Times New Roman" panose="02020603050405020304" pitchFamily="18" charset="0"/>
              </a:rPr>
              <a:t>Generally speaking, the marginal investor in a stock has to own a lot of stock and also trade that stock on regular basis.</a:t>
            </a:r>
          </a:p>
          <a:p>
            <a:pPr algn="just"/>
            <a:r>
              <a:rPr lang="en-US" sz="2400" b="1" dirty="0">
                <a:latin typeface="Times New Roman" panose="02020603050405020304" pitchFamily="18" charset="0"/>
                <a:cs typeface="Times New Roman" panose="02020603050405020304" pitchFamily="18" charset="0"/>
              </a:rPr>
              <a:t>In all risk and return models in finance, we assume that the marginal investor is well diversified.</a:t>
            </a:r>
          </a:p>
        </p:txBody>
      </p:sp>
    </p:spTree>
    <p:extLst>
      <p:ext uri="{BB962C8B-B14F-4D97-AF65-F5344CB8AC3E}">
        <p14:creationId xmlns:p14="http://schemas.microsoft.com/office/powerpoint/2010/main" val="618662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4F6F9-2449-43A0-BEB0-03633AEC275F}"/>
              </a:ext>
            </a:extLst>
          </p:cNvPr>
          <p:cNvSpPr>
            <a:spLocks noGrp="1"/>
          </p:cNvSpPr>
          <p:nvPr>
            <p:ph type="title"/>
          </p:nvPr>
        </p:nvSpPr>
        <p:spPr>
          <a:xfrm>
            <a:off x="267286" y="154111"/>
            <a:ext cx="10515600" cy="1027576"/>
          </a:xfrm>
        </p:spPr>
        <p:txBody>
          <a:bodyPr>
            <a:normAutofit/>
          </a:bodyPr>
          <a:lstStyle/>
          <a:p>
            <a:r>
              <a:rPr lang="en-US" sz="3600" dirty="0">
                <a:latin typeface="Times New Roman" panose="02020603050405020304" pitchFamily="18" charset="0"/>
                <a:cs typeface="Times New Roman" panose="02020603050405020304" pitchFamily="18" charset="0"/>
              </a:rPr>
              <a:t>Identifying the marginal investor in your firm</a:t>
            </a:r>
          </a:p>
        </p:txBody>
      </p:sp>
      <p:graphicFrame>
        <p:nvGraphicFramePr>
          <p:cNvPr id="4" name="Content Placeholder 3">
            <a:extLst>
              <a:ext uri="{FF2B5EF4-FFF2-40B4-BE49-F238E27FC236}">
                <a16:creationId xmlns:a16="http://schemas.microsoft.com/office/drawing/2014/main" id="{E96A2AA0-EBAE-46EE-961B-0A91D35245A3}"/>
              </a:ext>
            </a:extLst>
          </p:cNvPr>
          <p:cNvGraphicFramePr>
            <a:graphicFrameLocks noGrp="1"/>
          </p:cNvGraphicFramePr>
          <p:nvPr>
            <p:ph idx="1"/>
            <p:extLst>
              <p:ext uri="{D42A27DB-BD31-4B8C-83A1-F6EECF244321}">
                <p14:modId xmlns:p14="http://schemas.microsoft.com/office/powerpoint/2010/main" val="4130250105"/>
              </p:ext>
            </p:extLst>
          </p:nvPr>
        </p:nvGraphicFramePr>
        <p:xfrm>
          <a:off x="194602" y="1034609"/>
          <a:ext cx="11802795" cy="5669280"/>
        </p:xfrm>
        <a:graphic>
          <a:graphicData uri="http://schemas.openxmlformats.org/drawingml/2006/table">
            <a:tbl>
              <a:tblPr firstRow="1" bandRow="1">
                <a:tableStyleId>{5940675A-B579-460E-94D1-54222C63F5DA}</a:tableStyleId>
              </a:tblPr>
              <a:tblGrid>
                <a:gridCol w="3934265">
                  <a:extLst>
                    <a:ext uri="{9D8B030D-6E8A-4147-A177-3AD203B41FA5}">
                      <a16:colId xmlns:a16="http://schemas.microsoft.com/office/drawing/2014/main" val="396448217"/>
                    </a:ext>
                  </a:extLst>
                </a:gridCol>
                <a:gridCol w="3934265">
                  <a:extLst>
                    <a:ext uri="{9D8B030D-6E8A-4147-A177-3AD203B41FA5}">
                      <a16:colId xmlns:a16="http://schemas.microsoft.com/office/drawing/2014/main" val="328349491"/>
                    </a:ext>
                  </a:extLst>
                </a:gridCol>
                <a:gridCol w="3934265">
                  <a:extLst>
                    <a:ext uri="{9D8B030D-6E8A-4147-A177-3AD203B41FA5}">
                      <a16:colId xmlns:a16="http://schemas.microsoft.com/office/drawing/2014/main" val="3631357269"/>
                    </a:ext>
                  </a:extLst>
                </a:gridCol>
              </a:tblGrid>
              <a:tr h="370840">
                <a:tc>
                  <a:txBody>
                    <a:bodyPr/>
                    <a:lstStyle/>
                    <a:p>
                      <a:r>
                        <a:rPr lang="en-US" sz="2400" u="none" strike="noStrike" kern="1200" baseline="0" dirty="0"/>
                        <a:t>Percent of Stock held</a:t>
                      </a:r>
                    </a:p>
                    <a:p>
                      <a:r>
                        <a:rPr lang="en-US" sz="2400" u="none" strike="noStrike" kern="1200" baseline="0" dirty="0"/>
                        <a:t>by Institutions</a:t>
                      </a:r>
                      <a:endParaRPr lang="en-US" sz="2400" dirty="0"/>
                    </a:p>
                  </a:txBody>
                  <a:tcPr/>
                </a:tc>
                <a:tc>
                  <a:txBody>
                    <a:bodyPr/>
                    <a:lstStyle/>
                    <a:p>
                      <a:r>
                        <a:rPr lang="en-US" sz="2400" u="none" strike="noStrike" kern="1200" baseline="0" dirty="0"/>
                        <a:t>Percent of Stock held by</a:t>
                      </a:r>
                    </a:p>
                    <a:p>
                      <a:r>
                        <a:rPr lang="en-US" sz="2400" u="none" strike="noStrike" kern="1200" baseline="0" dirty="0"/>
                        <a:t>Insiders</a:t>
                      </a:r>
                      <a:endParaRPr lang="en-US" sz="2400" dirty="0"/>
                    </a:p>
                  </a:txBody>
                  <a:tcPr/>
                </a:tc>
                <a:tc>
                  <a:txBody>
                    <a:bodyPr/>
                    <a:lstStyle/>
                    <a:p>
                      <a:r>
                        <a:rPr lang="en-US" sz="2400" u="none" strike="noStrike" kern="1200" baseline="0" dirty="0"/>
                        <a:t>Marginal Investor</a:t>
                      </a:r>
                      <a:endParaRPr lang="en-US" sz="2400" dirty="0"/>
                    </a:p>
                  </a:txBody>
                  <a:tcPr/>
                </a:tc>
                <a:extLst>
                  <a:ext uri="{0D108BD9-81ED-4DB2-BD59-A6C34878D82A}">
                    <a16:rowId xmlns:a16="http://schemas.microsoft.com/office/drawing/2014/main" val="3418301417"/>
                  </a:ext>
                </a:extLst>
              </a:tr>
              <a:tr h="370840">
                <a:tc>
                  <a:txBody>
                    <a:bodyPr/>
                    <a:lstStyle/>
                    <a:p>
                      <a:r>
                        <a:rPr lang="en-US" sz="2400" u="none" strike="noStrike" kern="1200" baseline="0" dirty="0"/>
                        <a:t>High</a:t>
                      </a:r>
                      <a:endParaRPr lang="en-US" sz="2400" dirty="0"/>
                    </a:p>
                  </a:txBody>
                  <a:tcPr/>
                </a:tc>
                <a:tc>
                  <a:txBody>
                    <a:bodyPr/>
                    <a:lstStyle/>
                    <a:p>
                      <a:r>
                        <a:rPr lang="en-US" sz="2400" dirty="0"/>
                        <a:t>Low</a:t>
                      </a:r>
                    </a:p>
                  </a:txBody>
                  <a:tcPr/>
                </a:tc>
                <a:tc>
                  <a:txBody>
                    <a:bodyPr/>
                    <a:lstStyle/>
                    <a:p>
                      <a:r>
                        <a:rPr lang="en-US" sz="2400" u="none" strike="noStrike" kern="1200" baseline="0" dirty="0"/>
                        <a:t>Institutional Investor</a:t>
                      </a:r>
                      <a:endParaRPr lang="en-US" sz="2400" dirty="0"/>
                    </a:p>
                  </a:txBody>
                  <a:tcPr/>
                </a:tc>
                <a:extLst>
                  <a:ext uri="{0D108BD9-81ED-4DB2-BD59-A6C34878D82A}">
                    <a16:rowId xmlns:a16="http://schemas.microsoft.com/office/drawing/2014/main" val="4177140387"/>
                  </a:ext>
                </a:extLst>
              </a:tr>
              <a:tr h="370840">
                <a:tc>
                  <a:txBody>
                    <a:bodyPr/>
                    <a:lstStyle/>
                    <a:p>
                      <a:r>
                        <a:rPr lang="en-US" sz="2400" u="none" strike="noStrike" kern="1200" baseline="0" dirty="0"/>
                        <a:t>High</a:t>
                      </a:r>
                      <a:endParaRPr lang="en-US" sz="2400" dirty="0"/>
                    </a:p>
                  </a:txBody>
                  <a:tcPr/>
                </a:tc>
                <a:tc>
                  <a:txBody>
                    <a:bodyPr/>
                    <a:lstStyle/>
                    <a:p>
                      <a:r>
                        <a:rPr lang="en-US" sz="2400" dirty="0"/>
                        <a:t>High</a:t>
                      </a:r>
                    </a:p>
                  </a:txBody>
                  <a:tcPr/>
                </a:tc>
                <a:tc>
                  <a:txBody>
                    <a:bodyPr/>
                    <a:lstStyle/>
                    <a:p>
                      <a:r>
                        <a:rPr lang="en-US" sz="2400" u="none" strike="noStrike" kern="1200" baseline="0" dirty="0"/>
                        <a:t>Institutional Investor, with insider influence</a:t>
                      </a:r>
                      <a:endParaRPr lang="en-US" sz="2400" dirty="0"/>
                    </a:p>
                  </a:txBody>
                  <a:tcPr/>
                </a:tc>
                <a:extLst>
                  <a:ext uri="{0D108BD9-81ED-4DB2-BD59-A6C34878D82A}">
                    <a16:rowId xmlns:a16="http://schemas.microsoft.com/office/drawing/2014/main" val="2567501337"/>
                  </a:ext>
                </a:extLst>
              </a:tr>
              <a:tr h="370840">
                <a:tc>
                  <a:txBody>
                    <a:bodyPr/>
                    <a:lstStyle/>
                    <a:p>
                      <a:r>
                        <a:rPr lang="en-US" sz="2400" dirty="0"/>
                        <a:t>Low</a:t>
                      </a:r>
                    </a:p>
                  </a:txBody>
                  <a:tcPr/>
                </a:tc>
                <a:tc>
                  <a:txBody>
                    <a:bodyPr/>
                    <a:lstStyle/>
                    <a:p>
                      <a:r>
                        <a:rPr lang="en-US" sz="2400" u="none" strike="noStrike" kern="1200" baseline="0" dirty="0"/>
                        <a:t>High (held by</a:t>
                      </a:r>
                    </a:p>
                    <a:p>
                      <a:r>
                        <a:rPr lang="en-US" sz="2400" u="none" strike="noStrike" kern="1200" baseline="0" dirty="0"/>
                        <a:t>founder/manager of firm)</a:t>
                      </a:r>
                      <a:endParaRPr lang="en-US" sz="2400" dirty="0"/>
                    </a:p>
                  </a:txBody>
                  <a:tcPr/>
                </a:tc>
                <a:tc>
                  <a:txBody>
                    <a:bodyPr/>
                    <a:lstStyle/>
                    <a:p>
                      <a:r>
                        <a:rPr lang="en-US" sz="2400" u="none" strike="noStrike" kern="1200" baseline="0" dirty="0"/>
                        <a:t>Tough to tell; Could be insiders but only if they</a:t>
                      </a:r>
                    </a:p>
                    <a:p>
                      <a:r>
                        <a:rPr lang="en-US" sz="2400" u="none" strike="noStrike" kern="1200" baseline="0" dirty="0"/>
                        <a:t>trade. If not, it could be individual investors</a:t>
                      </a:r>
                      <a:endParaRPr lang="en-US" sz="2400" dirty="0"/>
                    </a:p>
                  </a:txBody>
                  <a:tcPr/>
                </a:tc>
                <a:extLst>
                  <a:ext uri="{0D108BD9-81ED-4DB2-BD59-A6C34878D82A}">
                    <a16:rowId xmlns:a16="http://schemas.microsoft.com/office/drawing/2014/main" val="2731750624"/>
                  </a:ext>
                </a:extLst>
              </a:tr>
              <a:tr h="370840">
                <a:tc>
                  <a:txBody>
                    <a:bodyPr/>
                    <a:lstStyle/>
                    <a:p>
                      <a:r>
                        <a:rPr lang="en-US" sz="2400" u="none" strike="noStrike" kern="1200" baseline="0" dirty="0"/>
                        <a:t>Low</a:t>
                      </a:r>
                      <a:endParaRPr lang="en-US" sz="2400" dirty="0"/>
                    </a:p>
                  </a:txBody>
                  <a:tcPr/>
                </a:tc>
                <a:tc>
                  <a:txBody>
                    <a:bodyPr/>
                    <a:lstStyle/>
                    <a:p>
                      <a:r>
                        <a:rPr lang="en-US" sz="2400" u="none" strike="noStrike" kern="1200" baseline="0" dirty="0"/>
                        <a:t>High (held by wealthy</a:t>
                      </a:r>
                    </a:p>
                    <a:p>
                      <a:r>
                        <a:rPr lang="en-US" sz="2400" u="none" strike="noStrike" kern="1200" baseline="0" dirty="0"/>
                        <a:t>individual investor)</a:t>
                      </a:r>
                      <a:endParaRPr lang="en-US" sz="2400" dirty="0"/>
                    </a:p>
                  </a:txBody>
                  <a:tcPr/>
                </a:tc>
                <a:tc>
                  <a:txBody>
                    <a:bodyPr/>
                    <a:lstStyle/>
                    <a:p>
                      <a:r>
                        <a:rPr lang="en-US" sz="2400" u="none" strike="noStrike" kern="1200" baseline="0" dirty="0"/>
                        <a:t>Wealthy individual investor, fairly diversified</a:t>
                      </a:r>
                      <a:endParaRPr lang="en-US" sz="2400" dirty="0"/>
                    </a:p>
                  </a:txBody>
                  <a:tcPr/>
                </a:tc>
                <a:extLst>
                  <a:ext uri="{0D108BD9-81ED-4DB2-BD59-A6C34878D82A}">
                    <a16:rowId xmlns:a16="http://schemas.microsoft.com/office/drawing/2014/main" val="300816287"/>
                  </a:ext>
                </a:extLst>
              </a:tr>
              <a:tr h="370840">
                <a:tc>
                  <a:txBody>
                    <a:bodyPr/>
                    <a:lstStyle/>
                    <a:p>
                      <a:r>
                        <a:rPr lang="en-US" sz="2400" u="none" strike="noStrike" kern="1200" baseline="0" dirty="0"/>
                        <a:t>Low</a:t>
                      </a:r>
                      <a:endParaRPr lang="en-US" sz="2400" dirty="0"/>
                    </a:p>
                  </a:txBody>
                  <a:tcPr/>
                </a:tc>
                <a:tc>
                  <a:txBody>
                    <a:bodyPr/>
                    <a:lstStyle/>
                    <a:p>
                      <a:r>
                        <a:rPr lang="en-US" sz="2400" u="none" strike="noStrike" kern="1200" baseline="0" dirty="0"/>
                        <a:t>Low</a:t>
                      </a:r>
                      <a:endParaRPr lang="en-US" sz="2400" dirty="0"/>
                    </a:p>
                  </a:txBody>
                  <a:tcPr/>
                </a:tc>
                <a:tc>
                  <a:txBody>
                    <a:bodyPr/>
                    <a:lstStyle/>
                    <a:p>
                      <a:r>
                        <a:rPr lang="en-US" sz="2400" u="none" strike="noStrike" kern="1200" baseline="0" dirty="0"/>
                        <a:t>Small individual investor with restricted</a:t>
                      </a:r>
                    </a:p>
                    <a:p>
                      <a:r>
                        <a:rPr lang="en-US" sz="2400" u="none" strike="noStrike" kern="1200" baseline="0" dirty="0"/>
                        <a:t>diversification</a:t>
                      </a:r>
                      <a:endParaRPr lang="en-US" sz="2400" dirty="0"/>
                    </a:p>
                  </a:txBody>
                  <a:tcPr/>
                </a:tc>
                <a:extLst>
                  <a:ext uri="{0D108BD9-81ED-4DB2-BD59-A6C34878D82A}">
                    <a16:rowId xmlns:a16="http://schemas.microsoft.com/office/drawing/2014/main" val="3887720331"/>
                  </a:ext>
                </a:extLst>
              </a:tr>
            </a:tbl>
          </a:graphicData>
        </a:graphic>
      </p:graphicFrame>
    </p:spTree>
    <p:extLst>
      <p:ext uri="{BB962C8B-B14F-4D97-AF65-F5344CB8AC3E}">
        <p14:creationId xmlns:p14="http://schemas.microsoft.com/office/powerpoint/2010/main" val="25069318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65BDE-BF41-400B-A81D-00A1AC2D2DFC}"/>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TCS: Marginal investor </a:t>
            </a:r>
          </a:p>
        </p:txBody>
      </p:sp>
      <p:graphicFrame>
        <p:nvGraphicFramePr>
          <p:cNvPr id="4" name="Content Placeholder 3">
            <a:extLst>
              <a:ext uri="{FF2B5EF4-FFF2-40B4-BE49-F238E27FC236}">
                <a16:creationId xmlns:a16="http://schemas.microsoft.com/office/drawing/2014/main" id="{E6D9992D-B0EB-4167-911B-EE894C102F26}"/>
              </a:ext>
            </a:extLst>
          </p:cNvPr>
          <p:cNvGraphicFramePr>
            <a:graphicFrameLocks noGrp="1"/>
          </p:cNvGraphicFramePr>
          <p:nvPr>
            <p:ph idx="1"/>
            <p:extLst>
              <p:ext uri="{D42A27DB-BD31-4B8C-83A1-F6EECF244321}">
                <p14:modId xmlns:p14="http://schemas.microsoft.com/office/powerpoint/2010/main" val="1459163718"/>
              </p:ext>
            </p:extLst>
          </p:nvPr>
        </p:nvGraphicFramePr>
        <p:xfrm>
          <a:off x="828675" y="1932571"/>
          <a:ext cx="7722158" cy="4137448"/>
        </p:xfrm>
        <a:graphic>
          <a:graphicData uri="http://schemas.openxmlformats.org/drawingml/2006/table">
            <a:tbl>
              <a:tblPr>
                <a:tableStyleId>{69012ECD-51FC-41F1-AA8D-1B2483CD663E}</a:tableStyleId>
              </a:tblPr>
              <a:tblGrid>
                <a:gridCol w="4266312">
                  <a:extLst>
                    <a:ext uri="{9D8B030D-6E8A-4147-A177-3AD203B41FA5}">
                      <a16:colId xmlns:a16="http://schemas.microsoft.com/office/drawing/2014/main" val="2390502935"/>
                    </a:ext>
                  </a:extLst>
                </a:gridCol>
                <a:gridCol w="3455846">
                  <a:extLst>
                    <a:ext uri="{9D8B030D-6E8A-4147-A177-3AD203B41FA5}">
                      <a16:colId xmlns:a16="http://schemas.microsoft.com/office/drawing/2014/main" val="3716756175"/>
                    </a:ext>
                  </a:extLst>
                </a:gridCol>
              </a:tblGrid>
              <a:tr h="517181">
                <a:tc>
                  <a:txBody>
                    <a:bodyPr/>
                    <a:lstStyle/>
                    <a:p>
                      <a:pPr algn="l" fontAlgn="ctr"/>
                      <a:r>
                        <a:rPr lang="en-US" sz="2600" u="none" strike="noStrike" dirty="0">
                          <a:effectLst/>
                        </a:rPr>
                        <a:t>Holder's Name</a:t>
                      </a:r>
                      <a:endParaRPr lang="en-US" sz="2600" b="1"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 Share Holding</a:t>
                      </a:r>
                      <a:endParaRPr lang="en-US" sz="2600" b="1"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2350241275"/>
                  </a:ext>
                </a:extLst>
              </a:tr>
              <a:tr h="517181">
                <a:tc>
                  <a:txBody>
                    <a:bodyPr/>
                    <a:lstStyle/>
                    <a:p>
                      <a:pPr algn="l" fontAlgn="ctr"/>
                      <a:r>
                        <a:rPr lang="en-US" sz="2600" u="none" strike="noStrike" dirty="0">
                          <a:effectLst/>
                        </a:rPr>
                        <a:t>Promoters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71.92%</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398615736"/>
                  </a:ext>
                </a:extLst>
              </a:tr>
              <a:tr h="517181">
                <a:tc>
                  <a:txBody>
                    <a:bodyPr/>
                    <a:lstStyle/>
                    <a:p>
                      <a:pPr algn="l" fontAlgn="ctr"/>
                      <a:r>
                        <a:rPr lang="en-US" sz="2600" u="none" strike="noStrike" dirty="0">
                          <a:effectLst/>
                        </a:rPr>
                        <a:t>Foreign Institutions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16.59%</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1342778535"/>
                  </a:ext>
                </a:extLst>
              </a:tr>
              <a:tr h="517181">
                <a:tc>
                  <a:txBody>
                    <a:bodyPr/>
                    <a:lstStyle/>
                    <a:p>
                      <a:pPr algn="l" fontAlgn="ctr"/>
                      <a:r>
                        <a:rPr lang="en-US" sz="2600" u="none" strike="noStrike" dirty="0">
                          <a:effectLst/>
                        </a:rPr>
                        <a:t>Financial Institutions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4.90%</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2856083408"/>
                  </a:ext>
                </a:extLst>
              </a:tr>
              <a:tr h="517181">
                <a:tc>
                  <a:txBody>
                    <a:bodyPr/>
                    <a:lstStyle/>
                    <a:p>
                      <a:pPr algn="l" fontAlgn="ctr"/>
                      <a:r>
                        <a:rPr lang="en-US" sz="2600" u="none" strike="noStrike" dirty="0">
                          <a:effectLst/>
                        </a:rPr>
                        <a:t>General Public</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3.82%</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3737451545"/>
                  </a:ext>
                </a:extLst>
              </a:tr>
              <a:tr h="517181">
                <a:tc>
                  <a:txBody>
                    <a:bodyPr/>
                    <a:lstStyle/>
                    <a:p>
                      <a:pPr algn="l" fontAlgn="ctr"/>
                      <a:r>
                        <a:rPr lang="en-US" sz="2600" u="none" strike="noStrike" dirty="0">
                          <a:effectLst/>
                        </a:rPr>
                        <a:t>banks &amp;Mutual Funds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1.96%</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4090086771"/>
                  </a:ext>
                </a:extLst>
              </a:tr>
              <a:tr h="517181">
                <a:tc>
                  <a:txBody>
                    <a:bodyPr/>
                    <a:lstStyle/>
                    <a:p>
                      <a:pPr algn="l" fontAlgn="ctr"/>
                      <a:r>
                        <a:rPr lang="en-US" sz="2600" u="none" strike="noStrike" dirty="0">
                          <a:effectLst/>
                        </a:rPr>
                        <a:t>Others</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0.76%</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3658233267"/>
                  </a:ext>
                </a:extLst>
              </a:tr>
              <a:tr h="517181">
                <a:tc>
                  <a:txBody>
                    <a:bodyPr/>
                    <a:lstStyle/>
                    <a:p>
                      <a:pPr algn="l" fontAlgn="ctr"/>
                      <a:r>
                        <a:rPr lang="en-US" sz="2600" u="none" strike="noStrike" dirty="0">
                          <a:effectLst/>
                        </a:rPr>
                        <a:t>CentralGovt</a:t>
                      </a:r>
                      <a:endParaRPr lang="en-US" sz="2600" b="0" i="0" u="none" strike="noStrike" dirty="0">
                        <a:solidFill>
                          <a:srgbClr val="666666"/>
                        </a:solidFill>
                        <a:effectLst/>
                        <a:latin typeface="Arial" panose="020B0604020202020204" pitchFamily="34" charset="0"/>
                      </a:endParaRPr>
                    </a:p>
                  </a:txBody>
                  <a:tcPr marL="24817" marR="24817" marT="24817" marB="0" anchor="ctr"/>
                </a:tc>
                <a:tc>
                  <a:txBody>
                    <a:bodyPr/>
                    <a:lstStyle/>
                    <a:p>
                      <a:pPr algn="r" fontAlgn="ctr"/>
                      <a:r>
                        <a:rPr lang="en-US" sz="2600" u="none" strike="noStrike" dirty="0">
                          <a:effectLst/>
                        </a:rPr>
                        <a:t>0.05%</a:t>
                      </a:r>
                      <a:endParaRPr lang="en-US" sz="2600" b="0" i="0" u="none" strike="noStrike" dirty="0">
                        <a:solidFill>
                          <a:srgbClr val="666666"/>
                        </a:solidFill>
                        <a:effectLst/>
                        <a:latin typeface="Arial" panose="020B0604020202020204" pitchFamily="34" charset="0"/>
                      </a:endParaRPr>
                    </a:p>
                  </a:txBody>
                  <a:tcPr marL="24817" marR="24817" marT="24817" marB="0" anchor="ctr"/>
                </a:tc>
                <a:extLst>
                  <a:ext uri="{0D108BD9-81ED-4DB2-BD59-A6C34878D82A}">
                    <a16:rowId xmlns:a16="http://schemas.microsoft.com/office/drawing/2014/main" val="2738718025"/>
                  </a:ext>
                </a:extLst>
              </a:tr>
            </a:tbl>
          </a:graphicData>
        </a:graphic>
      </p:graphicFrame>
    </p:spTree>
    <p:extLst>
      <p:ext uri="{BB962C8B-B14F-4D97-AF65-F5344CB8AC3E}">
        <p14:creationId xmlns:p14="http://schemas.microsoft.com/office/powerpoint/2010/main" val="2496481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7381D-9C1C-4F6E-9C05-CE687B71F1C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risk of an Individual Asset</a:t>
            </a:r>
          </a:p>
        </p:txBody>
      </p:sp>
      <p:sp>
        <p:nvSpPr>
          <p:cNvPr id="3" name="Content Placeholder 2">
            <a:extLst>
              <a:ext uri="{FF2B5EF4-FFF2-40B4-BE49-F238E27FC236}">
                <a16:creationId xmlns:a16="http://schemas.microsoft.com/office/drawing/2014/main" id="{2497EEE4-E2D4-48F5-89B2-C22E4EB1904B}"/>
              </a:ext>
            </a:extLst>
          </p:cNvPr>
          <p:cNvSpPr>
            <a:spLocks noGrp="1"/>
          </p:cNvSpPr>
          <p:nvPr>
            <p:ph idx="1"/>
          </p:nvPr>
        </p:nvSpPr>
        <p:spPr/>
        <p:txBody>
          <a:bodyPr>
            <a:normAutofit/>
          </a:bodyPr>
          <a:lstStyle/>
          <a:p>
            <a:pPr algn="just"/>
            <a:r>
              <a:rPr lang="en-US" sz="2400" b="1" dirty="0">
                <a:latin typeface="Times New Roman" panose="02020603050405020304" pitchFamily="18" charset="0"/>
                <a:cs typeface="Times New Roman" panose="02020603050405020304" pitchFamily="18" charset="0"/>
              </a:rPr>
              <a:t>The essence</a:t>
            </a:r>
            <a:r>
              <a:rPr lang="en-US" sz="2400" dirty="0">
                <a:latin typeface="Times New Roman" panose="02020603050405020304" pitchFamily="18" charset="0"/>
                <a:cs typeface="Times New Roman" panose="02020603050405020304" pitchFamily="18" charset="0"/>
              </a:rPr>
              <a:t>: The risk of any asset is the risk that it adds to the market portfolio. Statistically, this risk can be measured by how much an asset moves with the market (called the covariance).</a:t>
            </a:r>
          </a:p>
          <a:p>
            <a:pPr algn="just"/>
            <a:r>
              <a:rPr lang="en-US" sz="2400" b="1" dirty="0">
                <a:latin typeface="Times New Roman" panose="02020603050405020304" pitchFamily="18" charset="0"/>
                <a:cs typeface="Times New Roman" panose="02020603050405020304" pitchFamily="18" charset="0"/>
              </a:rPr>
              <a:t>The measure: </a:t>
            </a:r>
            <a:r>
              <a:rPr lang="en-US" sz="2400" dirty="0">
                <a:latin typeface="Times New Roman" panose="02020603050405020304" pitchFamily="18" charset="0"/>
                <a:cs typeface="Times New Roman" panose="02020603050405020304" pitchFamily="18" charset="0"/>
              </a:rPr>
              <a:t>Beta is standardized measure of this covariance, obtained by dividing the covariance of any asset with the market by the variance of the market.</a:t>
            </a:r>
          </a:p>
          <a:p>
            <a:pPr algn="just"/>
            <a:r>
              <a:rPr lang="en-US" sz="2400" b="1" dirty="0">
                <a:latin typeface="Times New Roman" panose="02020603050405020304" pitchFamily="18" charset="0"/>
                <a:cs typeface="Times New Roman" panose="02020603050405020304" pitchFamily="18" charset="0"/>
              </a:rPr>
              <a:t>The result</a:t>
            </a:r>
            <a:r>
              <a:rPr lang="en-US" sz="2400" dirty="0">
                <a:latin typeface="Times New Roman" panose="02020603050405020304" pitchFamily="18" charset="0"/>
                <a:cs typeface="Times New Roman" panose="02020603050405020304" pitchFamily="18" charset="0"/>
              </a:rPr>
              <a:t>: the required return on an investment will be a linear function on its beta</a:t>
            </a:r>
          </a:p>
          <a:p>
            <a:pPr marL="0" indent="0" algn="just">
              <a:buNone/>
            </a:pPr>
            <a:r>
              <a:rPr lang="en-US" sz="2400" dirty="0">
                <a:latin typeface="Times New Roman" panose="02020603050405020304" pitchFamily="18" charset="0"/>
                <a:cs typeface="Times New Roman" panose="02020603050405020304" pitchFamily="18" charset="0"/>
              </a:rPr>
              <a:t>Expected return=Risk-free rate + Beta*(Expected return on the market portfolio-Risk-free rate)</a:t>
            </a:r>
          </a:p>
        </p:txBody>
      </p:sp>
    </p:spTree>
    <p:extLst>
      <p:ext uri="{BB962C8B-B14F-4D97-AF65-F5344CB8AC3E}">
        <p14:creationId xmlns:p14="http://schemas.microsoft.com/office/powerpoint/2010/main" val="41815309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6C88E-8F61-454A-9233-E92C2E9F28C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Capital Asset Pricing Model</a:t>
            </a:r>
          </a:p>
        </p:txBody>
      </p:sp>
      <p:sp>
        <p:nvSpPr>
          <p:cNvPr id="3" name="Content Placeholder 2">
            <a:extLst>
              <a:ext uri="{FF2B5EF4-FFF2-40B4-BE49-F238E27FC236}">
                <a16:creationId xmlns:a16="http://schemas.microsoft.com/office/drawing/2014/main" id="{D5423722-96DE-4964-9421-527D686E71B9}"/>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Specifies that a portion of variance can be diversified away, and that is only the non-diversified portion that is rewarded.</a:t>
            </a:r>
          </a:p>
          <a:p>
            <a:pPr algn="just"/>
            <a:r>
              <a:rPr lang="en-US" sz="2400" dirty="0">
                <a:latin typeface="Times New Roman" panose="02020603050405020304" pitchFamily="18" charset="0"/>
                <a:cs typeface="Times New Roman" panose="02020603050405020304" pitchFamily="18" charset="0"/>
              </a:rPr>
              <a:t>Measures the non-diversified risk with beta, which is standardized around one.</a:t>
            </a:r>
          </a:p>
          <a:p>
            <a:pPr algn="just"/>
            <a:r>
              <a:rPr lang="en-US" sz="2400" dirty="0">
                <a:latin typeface="Times New Roman" panose="02020603050405020304" pitchFamily="18" charset="0"/>
                <a:cs typeface="Times New Roman" panose="02020603050405020304" pitchFamily="18" charset="0"/>
              </a:rPr>
              <a:t>Translates beta into expected return</a:t>
            </a:r>
          </a:p>
          <a:p>
            <a:pPr marL="0" indent="0" algn="just">
              <a:buNone/>
            </a:pPr>
            <a:endParaRPr lang="en-US" sz="2400" dirty="0">
              <a:latin typeface="Times New Roman" panose="02020603050405020304" pitchFamily="18" charset="0"/>
              <a:cs typeface="Times New Roman" panose="02020603050405020304" pitchFamily="18" charset="0"/>
            </a:endParaRPr>
          </a:p>
          <a:p>
            <a:pPr lvl="1" algn="just"/>
            <a:r>
              <a:rPr lang="en-US" dirty="0">
                <a:latin typeface="Times New Roman" panose="02020603050405020304" pitchFamily="18" charset="0"/>
                <a:cs typeface="Times New Roman" panose="02020603050405020304" pitchFamily="18" charset="0"/>
              </a:rPr>
              <a:t>Expected return=Risk-free rate + Beta*Risk premium</a:t>
            </a:r>
          </a:p>
        </p:txBody>
      </p:sp>
    </p:spTree>
    <p:extLst>
      <p:ext uri="{BB962C8B-B14F-4D97-AF65-F5344CB8AC3E}">
        <p14:creationId xmlns:p14="http://schemas.microsoft.com/office/powerpoint/2010/main" val="26621903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0758-0320-48BF-955D-B33468A09592}"/>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How are betas calculated? </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750480D-F0FB-4ECD-AB86-D7B222719404}"/>
              </a:ext>
            </a:extLst>
          </p:cNvPr>
          <p:cNvSpPr>
            <a:spLocks noGrp="1"/>
          </p:cNvSpPr>
          <p:nvPr>
            <p:ph idx="1"/>
          </p:nvPr>
        </p:nvSpPr>
        <p:spPr>
          <a:xfrm>
            <a:off x="838200" y="1825625"/>
            <a:ext cx="10515600" cy="4518904"/>
          </a:xfrm>
        </p:spPr>
        <p:txBody>
          <a:bodyPr>
            <a:normAutofit/>
          </a:bodyPr>
          <a:lstStyle/>
          <a:p>
            <a:pPr algn="just"/>
            <a:r>
              <a:rPr lang="en-US" sz="2400" dirty="0">
                <a:latin typeface="Times New Roman" panose="02020603050405020304" pitchFamily="18" charset="0"/>
                <a:cs typeface="Times New Roman" panose="02020603050405020304" pitchFamily="18" charset="0"/>
              </a:rPr>
              <a:t>The standard procedure for estimating betas is to regress stock returns (Rj ) against market returns (Rm):</a:t>
            </a:r>
          </a:p>
          <a:p>
            <a:pPr marL="0" indent="0" algn="ctr">
              <a:buNone/>
            </a:pPr>
            <a:r>
              <a:rPr lang="en-US" sz="2400" dirty="0">
                <a:latin typeface="Times New Roman" panose="02020603050405020304" pitchFamily="18" charset="0"/>
                <a:cs typeface="Times New Roman" panose="02020603050405020304" pitchFamily="18" charset="0"/>
              </a:rPr>
              <a:t> Rj = a + b Rm</a:t>
            </a:r>
            <a:endParaRPr lang="en-US" alt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where a is the intercept and b is the slope of the regression.</a:t>
            </a:r>
          </a:p>
          <a:p>
            <a:pPr marL="0" indent="0" algn="just">
              <a:buNone/>
            </a:pPr>
            <a:r>
              <a:rPr lang="en-US" sz="2400" dirty="0">
                <a:latin typeface="Times New Roman" panose="02020603050405020304" pitchFamily="18" charset="0"/>
                <a:cs typeface="Times New Roman" panose="02020603050405020304" pitchFamily="18" charset="0"/>
              </a:rPr>
              <a:t>The slope of the regression corresponds to the beta of the stock and measures the riskiness of the stock. </a:t>
            </a:r>
          </a:p>
          <a:p>
            <a:pPr marL="0" indent="0" algn="just">
              <a:buNone/>
            </a:pPr>
            <a:r>
              <a:rPr lang="en-US" sz="2400" dirty="0">
                <a:latin typeface="Times New Roman" panose="02020603050405020304" pitchFamily="18" charset="0"/>
                <a:cs typeface="Times New Roman" panose="02020603050405020304" pitchFamily="18" charset="0"/>
              </a:rPr>
              <a:t>The R squared (R2) of the regression provides an estimate of the proportion of the risk (variance) of a firm that can be attributed to market risk. The balance (1 - R2) can be attributed to firm specific risk. </a:t>
            </a:r>
          </a:p>
        </p:txBody>
      </p:sp>
    </p:spTree>
    <p:extLst>
      <p:ext uri="{BB962C8B-B14F-4D97-AF65-F5344CB8AC3E}">
        <p14:creationId xmlns:p14="http://schemas.microsoft.com/office/powerpoint/2010/main" val="3942161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E4C0-AE2E-4ED6-967D-442527795B2F}"/>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Use the historical stock returns to calculate the beta for PQU.</a:t>
            </a:r>
            <a:endParaRPr lang="en-US" sz="3600" dirty="0">
              <a:latin typeface="Times New Roman" panose="02020603050405020304" pitchFamily="18" charset="0"/>
              <a:cs typeface="Times New Roman" panose="02020603050405020304" pitchFamily="18" charset="0"/>
            </a:endParaRPr>
          </a:p>
        </p:txBody>
      </p:sp>
      <p:graphicFrame>
        <p:nvGraphicFramePr>
          <p:cNvPr id="4" name="Group 61">
            <a:extLst>
              <a:ext uri="{FF2B5EF4-FFF2-40B4-BE49-F238E27FC236}">
                <a16:creationId xmlns:a16="http://schemas.microsoft.com/office/drawing/2014/main" id="{B3E8A826-2663-4188-AA07-459BEF3CD757}"/>
              </a:ext>
            </a:extLst>
          </p:cNvPr>
          <p:cNvGraphicFramePr>
            <a:graphicFrameLocks/>
          </p:cNvGraphicFramePr>
          <p:nvPr>
            <p:extLst>
              <p:ext uri="{D42A27DB-BD31-4B8C-83A1-F6EECF244321}">
                <p14:modId xmlns:p14="http://schemas.microsoft.com/office/powerpoint/2010/main" val="2376695404"/>
              </p:ext>
            </p:extLst>
          </p:nvPr>
        </p:nvGraphicFramePr>
        <p:xfrm>
          <a:off x="2167426" y="1820766"/>
          <a:ext cx="6970712" cy="4526060"/>
        </p:xfrm>
        <a:graphic>
          <a:graphicData uri="http://schemas.openxmlformats.org/drawingml/2006/table">
            <a:tbl>
              <a:tblPr/>
              <a:tblGrid>
                <a:gridCol w="1393825">
                  <a:extLst>
                    <a:ext uri="{9D8B030D-6E8A-4147-A177-3AD203B41FA5}">
                      <a16:colId xmlns:a16="http://schemas.microsoft.com/office/drawing/2014/main" val="20000"/>
                    </a:ext>
                  </a:extLst>
                </a:gridCol>
                <a:gridCol w="1393825">
                  <a:extLst>
                    <a:ext uri="{9D8B030D-6E8A-4147-A177-3AD203B41FA5}">
                      <a16:colId xmlns:a16="http://schemas.microsoft.com/office/drawing/2014/main" val="20001"/>
                    </a:ext>
                  </a:extLst>
                </a:gridCol>
                <a:gridCol w="1395412">
                  <a:extLst>
                    <a:ext uri="{9D8B030D-6E8A-4147-A177-3AD203B41FA5}">
                      <a16:colId xmlns:a16="http://schemas.microsoft.com/office/drawing/2014/main" val="20002"/>
                    </a:ext>
                  </a:extLst>
                </a:gridCol>
                <a:gridCol w="1393825">
                  <a:extLst>
                    <a:ext uri="{9D8B030D-6E8A-4147-A177-3AD203B41FA5}">
                      <a16:colId xmlns:a16="http://schemas.microsoft.com/office/drawing/2014/main" val="20003"/>
                    </a:ext>
                  </a:extLst>
                </a:gridCol>
                <a:gridCol w="1393825">
                  <a:extLst>
                    <a:ext uri="{9D8B030D-6E8A-4147-A177-3AD203B41FA5}">
                      <a16:colId xmlns:a16="http://schemas.microsoft.com/office/drawing/2014/main" val="20004"/>
                    </a:ext>
                  </a:extLst>
                </a:gridCol>
              </a:tblGrid>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Year</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sng"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Market</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sng"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PQU</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25.7%</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40.0%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8.0%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3</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-11.0%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4</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15.0%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35.0%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5</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32.5%</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10.0%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6</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13.7%</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30.0%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7</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40.0%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42.0%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8</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10.0%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9</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-10.8%</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411451">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-13.1%</a:t>
                      </a: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marT="45710" marB="4571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75000"/>
                        </a:lnSpc>
                        <a:spcBef>
                          <a:spcPct val="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25.0%</a:t>
                      </a:r>
                    </a:p>
                  </a:txBody>
                  <a:tcPr marT="45710" marB="4571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486085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46EA122-A4AC-438F-890E-079CC5170B75}"/>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147CD09C-8275-40CE-B2CE-E74F0448CEA9}" type="slidenum">
              <a:rPr lang="en-US" altLang="en-US"/>
              <a:pPr eaLnBrk="1" hangingPunct="1"/>
              <a:t>54</a:t>
            </a:fld>
            <a:endParaRPr lang="en-US" altLang="en-US" dirty="0"/>
          </a:p>
        </p:txBody>
      </p:sp>
      <p:sp>
        <p:nvSpPr>
          <p:cNvPr id="35843" name="Rectangle 4">
            <a:extLst>
              <a:ext uri="{FF2B5EF4-FFF2-40B4-BE49-F238E27FC236}">
                <a16:creationId xmlns:a16="http://schemas.microsoft.com/office/drawing/2014/main" id="{3F8301B0-02D3-4438-8F41-6EDF114B3734}"/>
              </a:ext>
            </a:extLst>
          </p:cNvPr>
          <p:cNvSpPr>
            <a:spLocks noGrp="1" noChangeArrowheads="1"/>
          </p:cNvSpPr>
          <p:nvPr>
            <p:ph type="title" idx="4294967295"/>
          </p:nvPr>
        </p:nvSpPr>
        <p:spPr/>
        <p:txBody>
          <a:bodyPr>
            <a:normAutofit/>
          </a:bodyPr>
          <a:lstStyle/>
          <a:p>
            <a:pPr eaLnBrk="1" hangingPunct="1"/>
            <a:r>
              <a:rPr lang="en-US" altLang="en-US" sz="3600" dirty="0">
                <a:latin typeface="Times New Roman" panose="02020603050405020304" pitchFamily="18" charset="0"/>
                <a:cs typeface="Times New Roman" panose="02020603050405020304" pitchFamily="18" charset="0"/>
              </a:rPr>
              <a:t>Calculating Beta for PQU</a:t>
            </a:r>
          </a:p>
        </p:txBody>
      </p:sp>
      <p:graphicFrame>
        <p:nvGraphicFramePr>
          <p:cNvPr id="35844" name="Object 5">
            <a:extLst>
              <a:ext uri="{FF2B5EF4-FFF2-40B4-BE49-F238E27FC236}">
                <a16:creationId xmlns:a16="http://schemas.microsoft.com/office/drawing/2014/main" id="{507B45B1-CAB5-494B-9400-3C9249804318}"/>
              </a:ext>
            </a:extLst>
          </p:cNvPr>
          <p:cNvGraphicFramePr>
            <a:graphicFrameLocks noGrp="1" noChangeAspect="1"/>
          </p:cNvGraphicFramePr>
          <p:nvPr>
            <p:ph type="chart" idx="4294967295"/>
            <p:extLst>
              <p:ext uri="{D42A27DB-BD31-4B8C-83A1-F6EECF244321}">
                <p14:modId xmlns:p14="http://schemas.microsoft.com/office/powerpoint/2010/main" val="1446585482"/>
              </p:ext>
            </p:extLst>
          </p:nvPr>
        </p:nvGraphicFramePr>
        <p:xfrm>
          <a:off x="1461869" y="2161381"/>
          <a:ext cx="7693025" cy="3724275"/>
        </p:xfrm>
        <a:graphic>
          <a:graphicData uri="http://schemas.openxmlformats.org/presentationml/2006/ole">
            <mc:AlternateContent xmlns:mc="http://schemas.openxmlformats.org/markup-compatibility/2006">
              <mc:Choice xmlns:v="urn:schemas-microsoft-com:vml" Requires="v">
                <p:oleObj spid="_x0000_s7292" name="Chart" r:id="rId4" imgW="7696369" imgH="3724409" progId="MSGraph.Chart.8">
                  <p:embed followColorScheme="full"/>
                </p:oleObj>
              </mc:Choice>
              <mc:Fallback>
                <p:oleObj name="Chart" r:id="rId4" imgW="7696369" imgH="3724409" progId="MSGraph.Chart.8">
                  <p:embed followColorScheme="full"/>
                  <p:pic>
                    <p:nvPicPr>
                      <p:cNvPr id="35844" name="Object 5">
                        <a:extLst>
                          <a:ext uri="{FF2B5EF4-FFF2-40B4-BE49-F238E27FC236}">
                            <a16:creationId xmlns:a16="http://schemas.microsoft.com/office/drawing/2014/main" id="{507B45B1-CAB5-494B-9400-3C9249804318}"/>
                          </a:ext>
                        </a:extLst>
                      </p:cNvPr>
                      <p:cNvPicPr>
                        <a:picLocks noChangeAspect="1" noChangeArrowheads="1"/>
                      </p:cNvPicPr>
                      <p:nvPr/>
                    </p:nvPicPr>
                    <p:blipFill>
                      <a:blip r:embed="rId5"/>
                      <a:srcRect/>
                      <a:stretch>
                        <a:fillRect/>
                      </a:stretch>
                    </p:blipFill>
                    <p:spPr bwMode="auto">
                      <a:xfrm>
                        <a:off x="1461869" y="2161381"/>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12436BD4-7A0F-4334-9D89-63F14D54846F}"/>
              </a:ext>
            </a:extLst>
          </p:cNvPr>
          <p:cNvSpPr>
            <a:spLocks noGrp="1"/>
          </p:cNvSpPr>
          <p:nvPr>
            <p:ph type="title"/>
          </p:nvPr>
        </p:nvSpPr>
        <p:spPr/>
        <p:txBody>
          <a:bodyPr>
            <a:normAutofit/>
          </a:bodyPr>
          <a:lstStyle/>
          <a:p>
            <a:r>
              <a:rPr lang="en-US" altLang="en-US" sz="3600" dirty="0">
                <a:latin typeface="Times New Roman" panose="02020603050405020304" pitchFamily="18" charset="0"/>
                <a:cs typeface="Times New Roman" panose="02020603050405020304" pitchFamily="18" charset="0"/>
              </a:rPr>
              <a:t>Beta &amp; PQU Co.</a:t>
            </a:r>
          </a:p>
        </p:txBody>
      </p:sp>
      <p:sp>
        <p:nvSpPr>
          <p:cNvPr id="5" name="Content Placeholder 4">
            <a:extLst>
              <a:ext uri="{FF2B5EF4-FFF2-40B4-BE49-F238E27FC236}">
                <a16:creationId xmlns:a16="http://schemas.microsoft.com/office/drawing/2014/main" id="{BC97C737-DC15-4CEA-A5B8-ACF616884A9F}"/>
              </a:ext>
            </a:extLst>
          </p:cNvPr>
          <p:cNvSpPr>
            <a:spLocks noGrp="1"/>
          </p:cNvSpPr>
          <p:nvPr>
            <p:ph idx="1"/>
          </p:nvPr>
        </p:nvSpPr>
        <p:spPr>
          <a:xfrm>
            <a:off x="379828" y="2017713"/>
            <a:ext cx="10973972" cy="4114800"/>
          </a:xfrm>
        </p:spPr>
        <p:txBody>
          <a:bodyPr>
            <a:noAutofit/>
          </a:bodyPr>
          <a:lstStyle/>
          <a:p>
            <a:pPr algn="just">
              <a:defRPr/>
            </a:pPr>
            <a:r>
              <a:rPr lang="en-US" sz="2400" dirty="0">
                <a:latin typeface="Times New Roman" panose="02020603050405020304" pitchFamily="18" charset="0"/>
                <a:cs typeface="Times New Roman" panose="02020603050405020304" pitchFamily="18" charset="0"/>
              </a:rPr>
              <a:t>Beta reflects slope of line via regression</a:t>
            </a:r>
          </a:p>
          <a:p>
            <a:pPr algn="just">
              <a:defRPr/>
            </a:pPr>
            <a:r>
              <a:rPr lang="en-US" sz="2400" dirty="0">
                <a:latin typeface="Times New Roman" panose="02020603050405020304" pitchFamily="18" charset="0"/>
                <a:cs typeface="Times New Roman" panose="02020603050405020304" pitchFamily="18" charset="0"/>
              </a:rPr>
              <a:t>Rpqu = 0.8308 rM   +  0.0256</a:t>
            </a:r>
          </a:p>
          <a:p>
            <a:pPr algn="just">
              <a:defRPr/>
            </a:pPr>
            <a:r>
              <a:rPr lang="en-US" sz="2400" dirty="0">
                <a:latin typeface="Times New Roman" panose="02020603050405020304" pitchFamily="18" charset="0"/>
                <a:cs typeface="Times New Roman" panose="02020603050405020304" pitchFamily="18" charset="0"/>
              </a:rPr>
              <a:t>So, PQU’s beta is .8308 &amp;  y-intercept @ 2.56%</a:t>
            </a:r>
          </a:p>
          <a:p>
            <a:pPr algn="just">
              <a:defRPr/>
            </a:pPr>
            <a:r>
              <a:rPr lang="en-US" sz="2400" dirty="0">
                <a:latin typeface="Times New Roman" panose="02020603050405020304" pitchFamily="18" charset="0"/>
                <a:cs typeface="Times New Roman" panose="02020603050405020304" pitchFamily="18" charset="0"/>
              </a:rPr>
              <a:t>PQU’s R</a:t>
            </a:r>
            <a:r>
              <a:rPr lang="en-US" sz="2400" baseline="30000" dirty="0">
                <a:latin typeface="Times New Roman" panose="02020603050405020304" pitchFamily="18" charset="0"/>
                <a:cs typeface="Times New Roman" panose="02020603050405020304" pitchFamily="18" charset="0"/>
              </a:rPr>
              <a:t>2 </a:t>
            </a:r>
            <a:r>
              <a:rPr lang="en-US" sz="2400" dirty="0">
                <a:latin typeface="Times New Roman" panose="02020603050405020304" pitchFamily="18" charset="0"/>
                <a:cs typeface="Times New Roman" panose="02020603050405020304" pitchFamily="18" charset="0"/>
              </a:rPr>
              <a:t>of .3546 means about 35% of PQU’s returns are explained by the market returns </a:t>
            </a:r>
          </a:p>
          <a:p>
            <a:pPr algn="just">
              <a:defRPr/>
            </a:pPr>
            <a:r>
              <a:rPr lang="en-US" sz="2400" dirty="0">
                <a:latin typeface="Times New Roman" panose="02020603050405020304" pitchFamily="18" charset="0"/>
                <a:cs typeface="Times New Roman" panose="02020603050405020304" pitchFamily="18" charset="0"/>
              </a:rPr>
              <a:t>This implies that </a:t>
            </a:r>
          </a:p>
          <a:p>
            <a:pPr lvl="1" algn="just">
              <a:defRPr/>
            </a:pPr>
            <a:r>
              <a:rPr lang="en-US" dirty="0">
                <a:latin typeface="Times New Roman" panose="02020603050405020304" pitchFamily="18" charset="0"/>
                <a:cs typeface="Times New Roman" panose="02020603050405020304" pitchFamily="18" charset="0"/>
              </a:rPr>
              <a:t>35.46% of the risk at PQU Co comes from market sources </a:t>
            </a:r>
          </a:p>
          <a:p>
            <a:pPr lvl="1" algn="just">
              <a:defRPr/>
            </a:pPr>
            <a:r>
              <a:rPr lang="en-US" dirty="0">
                <a:latin typeface="Times New Roman" panose="02020603050405020304" pitchFamily="18" charset="0"/>
                <a:cs typeface="Times New Roman" panose="02020603050405020304" pitchFamily="18" charset="0"/>
              </a:rPr>
              <a:t>64.56%, therefore, comes from firm-specific sources</a:t>
            </a:r>
          </a:p>
          <a:p>
            <a:pPr algn="just">
              <a:defRPr/>
            </a:pPr>
            <a:r>
              <a:rPr lang="en-US" sz="2400" dirty="0">
                <a:latin typeface="Times New Roman" panose="02020603050405020304" pitchFamily="18" charset="0"/>
                <a:cs typeface="Times New Roman" panose="02020603050405020304" pitchFamily="18" charset="0"/>
              </a:rPr>
              <a:t>The firm-specific risk is diversifiable and will not be rewarded.</a:t>
            </a:r>
          </a:p>
          <a:p>
            <a:pPr algn="just">
              <a:defRPr/>
            </a:pPr>
            <a:endParaRPr lang="en-US" sz="2400" dirty="0">
              <a:latin typeface="Times New Roman" panose="02020603050405020304" pitchFamily="18" charset="0"/>
              <a:cs typeface="Times New Roman" panose="02020603050405020304" pitchFamily="18" charset="0"/>
            </a:endParaRPr>
          </a:p>
          <a:p>
            <a:pPr marL="0" indent="0" algn="just">
              <a:buNone/>
              <a:defRPr/>
            </a:pPr>
            <a:r>
              <a:rPr lang="en-US" sz="2400" dirty="0">
                <a:latin typeface="Times New Roman" panose="02020603050405020304" pitchFamily="18" charset="0"/>
                <a:cs typeface="Times New Roman" panose="02020603050405020304" pitchFamily="18" charset="0"/>
              </a:rPr>
              <a:t> </a:t>
            </a:r>
          </a:p>
          <a:p>
            <a:pPr algn="just">
              <a:defRPr/>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C112-3546-4838-845F-AE23E3E84B2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Setting up for the Estimation</a:t>
            </a:r>
          </a:p>
        </p:txBody>
      </p:sp>
      <p:sp>
        <p:nvSpPr>
          <p:cNvPr id="3" name="Content Placeholder 2">
            <a:extLst>
              <a:ext uri="{FF2B5EF4-FFF2-40B4-BE49-F238E27FC236}">
                <a16:creationId xmlns:a16="http://schemas.microsoft.com/office/drawing/2014/main" id="{44F93FA7-372C-419B-8E8E-7F07CA35607D}"/>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Decide on an estimation period </a:t>
            </a:r>
          </a:p>
          <a:p>
            <a:pPr lvl="1" algn="just"/>
            <a:r>
              <a:rPr lang="en-US" dirty="0">
                <a:latin typeface="Times New Roman" panose="02020603050405020304" pitchFamily="18" charset="0"/>
                <a:cs typeface="Times New Roman" panose="02020603050405020304" pitchFamily="18" charset="0"/>
              </a:rPr>
              <a:t>Services use periods ranging from 2 to 5 years for the regression </a:t>
            </a:r>
          </a:p>
          <a:p>
            <a:pPr lvl="1" algn="just"/>
            <a:r>
              <a:rPr lang="en-US" dirty="0">
                <a:latin typeface="Times New Roman" panose="02020603050405020304" pitchFamily="18" charset="0"/>
                <a:cs typeface="Times New Roman" panose="02020603050405020304" pitchFamily="18" charset="0"/>
              </a:rPr>
              <a:t>Longer estimation period provides more data, but firms change over time. </a:t>
            </a:r>
          </a:p>
          <a:p>
            <a:pPr lvl="1" algn="just"/>
            <a:r>
              <a:rPr lang="en-US" dirty="0">
                <a:latin typeface="Times New Roman" panose="02020603050405020304" pitchFamily="18" charset="0"/>
                <a:cs typeface="Times New Roman" panose="02020603050405020304" pitchFamily="18" charset="0"/>
              </a:rPr>
              <a:t>Shorter periods can be affected more easily by significant firm-specific event that occurred during the period. </a:t>
            </a:r>
          </a:p>
          <a:p>
            <a:pPr algn="just"/>
            <a:r>
              <a:rPr lang="en-US" sz="2400" dirty="0">
                <a:latin typeface="Times New Roman" panose="02020603050405020304" pitchFamily="18" charset="0"/>
                <a:cs typeface="Times New Roman" panose="02020603050405020304" pitchFamily="18" charset="0"/>
              </a:rPr>
              <a:t>Decide on a return interval - daily, weekly, monthly </a:t>
            </a:r>
          </a:p>
          <a:p>
            <a:pPr lvl="1" algn="just"/>
            <a:r>
              <a:rPr lang="en-US" dirty="0">
                <a:latin typeface="Times New Roman" panose="02020603050405020304" pitchFamily="18" charset="0"/>
                <a:cs typeface="Times New Roman" panose="02020603050405020304" pitchFamily="18" charset="0"/>
              </a:rPr>
              <a:t> Shorter intervals yield more observations but suffer from more noise. </a:t>
            </a:r>
          </a:p>
          <a:p>
            <a:pPr lvl="1" algn="just"/>
            <a:r>
              <a:rPr lang="en-US" dirty="0">
                <a:latin typeface="Times New Roman" panose="02020603050405020304" pitchFamily="18" charset="0"/>
                <a:cs typeface="Times New Roman" panose="02020603050405020304" pitchFamily="18" charset="0"/>
              </a:rPr>
              <a:t> Noise is created by stocks not trading and biases all betas towards one. ¨ ¨ </a:t>
            </a:r>
          </a:p>
          <a:p>
            <a:pPr algn="just"/>
            <a:r>
              <a:rPr lang="en-US" sz="2400" dirty="0">
                <a:latin typeface="Times New Roman" panose="02020603050405020304" pitchFamily="18" charset="0"/>
                <a:cs typeface="Times New Roman" panose="02020603050405020304" pitchFamily="18" charset="0"/>
              </a:rPr>
              <a:t>Choose a market index and estimate returns (inclusive of dividends) on the index for each interval for the period.</a:t>
            </a:r>
          </a:p>
        </p:txBody>
      </p:sp>
    </p:spTree>
    <p:extLst>
      <p:ext uri="{BB962C8B-B14F-4D97-AF65-F5344CB8AC3E}">
        <p14:creationId xmlns:p14="http://schemas.microsoft.com/office/powerpoint/2010/main" val="7070492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4941-88ED-46FA-B634-65A8C513D026}"/>
              </a:ext>
            </a:extLst>
          </p:cNvPr>
          <p:cNvSpPr>
            <a:spLocks noGrp="1"/>
          </p:cNvSpPr>
          <p:nvPr>
            <p:ph type="title"/>
          </p:nvPr>
        </p:nvSpPr>
        <p:spPr>
          <a:xfrm>
            <a:off x="838200" y="365125"/>
            <a:ext cx="10515600" cy="1325563"/>
          </a:xfrm>
        </p:spPr>
        <p:txBody>
          <a:bodyPr/>
          <a:lstStyle/>
          <a:p>
            <a:endParaRPr lang="en-US" dirty="0"/>
          </a:p>
        </p:txBody>
      </p:sp>
      <p:pic>
        <p:nvPicPr>
          <p:cNvPr id="5" name="Content Placeholder 4" descr="A screen shot of a computer&#10;&#10;Description generated with very high confidence">
            <a:extLst>
              <a:ext uri="{FF2B5EF4-FFF2-40B4-BE49-F238E27FC236}">
                <a16:creationId xmlns:a16="http://schemas.microsoft.com/office/drawing/2014/main" id="{E0BDFD6B-D9A9-45AB-BA2D-65072F2F4C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309" y="309707"/>
            <a:ext cx="12037255" cy="6302961"/>
          </a:xfrm>
        </p:spPr>
      </p:pic>
    </p:spTree>
    <p:extLst>
      <p:ext uri="{BB962C8B-B14F-4D97-AF65-F5344CB8AC3E}">
        <p14:creationId xmlns:p14="http://schemas.microsoft.com/office/powerpoint/2010/main" val="607787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7AC08-8888-44FA-9AD5-48DCDBDD5A34}"/>
              </a:ext>
            </a:extLst>
          </p:cNvPr>
          <p:cNvSpPr>
            <a:spLocks noGrp="1"/>
          </p:cNvSpPr>
          <p:nvPr>
            <p:ph type="title"/>
          </p:nvPr>
        </p:nvSpPr>
        <p:spPr/>
        <p:txBody>
          <a:bodyPr/>
          <a:lstStyle/>
          <a:p>
            <a:endParaRPr lang="en-US" dirty="0"/>
          </a:p>
        </p:txBody>
      </p:sp>
      <p:pic>
        <p:nvPicPr>
          <p:cNvPr id="5" name="Content Placeholder 4" descr="A screenshot of a video game&#10;&#10;Description generated with high confidence">
            <a:extLst>
              <a:ext uri="{FF2B5EF4-FFF2-40B4-BE49-F238E27FC236}">
                <a16:creationId xmlns:a16="http://schemas.microsoft.com/office/drawing/2014/main" id="{74063452-8E5A-4871-BCB7-9F5A353954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 y="154746"/>
            <a:ext cx="11816862" cy="6703254"/>
          </a:xfrm>
        </p:spPr>
      </p:pic>
    </p:spTree>
    <p:extLst>
      <p:ext uri="{BB962C8B-B14F-4D97-AF65-F5344CB8AC3E}">
        <p14:creationId xmlns:p14="http://schemas.microsoft.com/office/powerpoint/2010/main" val="4901211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3890-7779-4EF4-A0F0-F2DA5EEB7131}"/>
              </a:ext>
            </a:extLst>
          </p:cNvPr>
          <p:cNvSpPr>
            <a:spLocks noGrp="1"/>
          </p:cNvSpPr>
          <p:nvPr>
            <p:ph type="title"/>
          </p:nvPr>
        </p:nvSpPr>
        <p:spPr/>
        <p:txBody>
          <a:bodyPr/>
          <a:lstStyle/>
          <a:p>
            <a:endParaRPr lang="en-US" dirty="0"/>
          </a:p>
        </p:txBody>
      </p:sp>
      <p:pic>
        <p:nvPicPr>
          <p:cNvPr id="5" name="Content Placeholder 4" descr="A screenshot of a computer&#10;&#10;Description generated with high confidence">
            <a:extLst>
              <a:ext uri="{FF2B5EF4-FFF2-40B4-BE49-F238E27FC236}">
                <a16:creationId xmlns:a16="http://schemas.microsoft.com/office/drawing/2014/main" id="{7CAA9940-1325-4FE6-9733-D5C03DA09C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542" y="365125"/>
            <a:ext cx="11690252" cy="6710924"/>
          </a:xfrm>
        </p:spPr>
      </p:pic>
    </p:spTree>
    <p:extLst>
      <p:ext uri="{BB962C8B-B14F-4D97-AF65-F5344CB8AC3E}">
        <p14:creationId xmlns:p14="http://schemas.microsoft.com/office/powerpoint/2010/main" val="850318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A1C5A-1656-41C5-866B-EB90CD019EF1}"/>
              </a:ext>
            </a:extLst>
          </p:cNvPr>
          <p:cNvSpPr>
            <a:spLocks noGrp="1"/>
          </p:cNvSpPr>
          <p:nvPr>
            <p:ph type="title"/>
          </p:nvPr>
        </p:nvSpPr>
        <p:spPr/>
        <p:txBody>
          <a:bodyPr/>
          <a:lstStyle/>
          <a:p>
            <a:endParaRPr lang="en-US" dirty="0"/>
          </a:p>
        </p:txBody>
      </p:sp>
      <p:pic>
        <p:nvPicPr>
          <p:cNvPr id="5" name="Content Placeholder 4" descr="A screenshot of a computer&#10;&#10;Description generated with very high confidence">
            <a:extLst>
              <a:ext uri="{FF2B5EF4-FFF2-40B4-BE49-F238E27FC236}">
                <a16:creationId xmlns:a16="http://schemas.microsoft.com/office/drawing/2014/main" id="{A0205290-73D1-4541-B735-E0C9AB5B9E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79" y="365126"/>
            <a:ext cx="11830929" cy="6331096"/>
          </a:xfrm>
        </p:spPr>
      </p:pic>
    </p:spTree>
    <p:extLst>
      <p:ext uri="{BB962C8B-B14F-4D97-AF65-F5344CB8AC3E}">
        <p14:creationId xmlns:p14="http://schemas.microsoft.com/office/powerpoint/2010/main" val="32509221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4ED6D-6802-44DE-88E0-F165310F000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F7958F9-9851-4076-A37D-800C15673012}"/>
              </a:ext>
            </a:extLst>
          </p:cNvPr>
          <p:cNvSpPr>
            <a:spLocks noGrp="1"/>
          </p:cNvSpPr>
          <p:nvPr>
            <p:ph idx="1"/>
          </p:nvPr>
        </p:nvSpPr>
        <p:spPr/>
        <p:txBody>
          <a:bodyPr/>
          <a:lstStyle/>
          <a:p>
            <a:endParaRPr lang="en-US" dirty="0"/>
          </a:p>
        </p:txBody>
      </p:sp>
      <p:pic>
        <p:nvPicPr>
          <p:cNvPr id="4" name="Content Placeholder 4" descr="A screenshot of a computer&#10;&#10;Description generated with very high confidence">
            <a:extLst>
              <a:ext uri="{FF2B5EF4-FFF2-40B4-BE49-F238E27FC236}">
                <a16:creationId xmlns:a16="http://schemas.microsoft.com/office/drawing/2014/main" id="{17EE5D65-D220-4574-87F6-1738C4F3E0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354" y="365125"/>
            <a:ext cx="11718388" cy="6492875"/>
          </a:xfrm>
          <a:prstGeom prst="rect">
            <a:avLst/>
          </a:prstGeom>
        </p:spPr>
      </p:pic>
    </p:spTree>
    <p:extLst>
      <p:ext uri="{BB962C8B-B14F-4D97-AF65-F5344CB8AC3E}">
        <p14:creationId xmlns:p14="http://schemas.microsoft.com/office/powerpoint/2010/main" val="2362016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0D6D-4059-4CE8-A27E-FA23511E1D0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More on beta concept..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0DF5178-8DD7-499D-879F-AA85B03D308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Beta of a stock=</a:t>
                </a:r>
                <a14:m>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r>
                              <m:rPr>
                                <m:sty m:val="p"/>
                              </m:rPr>
                              <a:rPr lang="en-US" sz="2400" b="0" i="0" smtClean="0">
                                <a:latin typeface="Cambria Math" panose="02040503050406030204" pitchFamily="18" charset="0"/>
                              </a:rPr>
                              <m:t>Covarinance</m:t>
                            </m:r>
                          </m:e>
                          <m:sub>
                            <m:r>
                              <m:rPr>
                                <m:sty m:val="p"/>
                              </m:rPr>
                              <a:rPr lang="en-US" sz="2400" b="0" i="0" smtClean="0">
                                <a:latin typeface="Cambria Math" panose="02040503050406030204" pitchFamily="18" charset="0"/>
                              </a:rPr>
                              <m:t>i</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m</m:t>
                            </m:r>
                          </m:sub>
                        </m:sSub>
                      </m:num>
                      <m:den>
                        <m:r>
                          <m:rPr>
                            <m:sty m:val="p"/>
                          </m:rPr>
                          <a:rPr lang="en-US" sz="2400" b="0" i="0" smtClean="0">
                            <a:latin typeface="Cambria Math" panose="02040503050406030204" pitchFamily="18" charset="0"/>
                          </a:rPr>
                          <m:t>Market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variance</m:t>
                        </m:r>
                        <m:r>
                          <a:rPr lang="en-US" sz="2400" b="0" i="0" smtClean="0">
                            <a:latin typeface="Cambria Math" panose="02040503050406030204" pitchFamily="18" charset="0"/>
                          </a:rPr>
                          <m:t> </m:t>
                        </m:r>
                      </m:den>
                    </m:f>
                  </m:oMath>
                </a14:m>
                <a:r>
                  <a:rPr lang="en-US" dirty="0">
                    <a:latin typeface="Times New Roman" panose="02020603050405020304" pitchFamily="18" charset="0"/>
                    <a:cs typeface="Times New Roman" panose="02020603050405020304" pitchFamily="18" charset="0"/>
                  </a:rPr>
                  <a:t>=</a:t>
                </a:r>
                <a14:m>
                  <m:oMath xmlns:m="http://schemas.openxmlformats.org/officeDocument/2006/math">
                    <m:sSub>
                      <m:sSubPr>
                        <m:ctrlPr>
                          <a:rPr lang="en-US" sz="2400" i="1" dirty="0">
                            <a:latin typeface="Cambria Math" panose="02040503050406030204" pitchFamily="18" charset="0"/>
                          </a:rPr>
                        </m:ctrlPr>
                      </m:sSubPr>
                      <m:e>
                        <m:r>
                          <m:rPr>
                            <m:sty m:val="p"/>
                          </m:rPr>
                          <a:rPr lang="en-US" sz="2400" i="0" dirty="0">
                            <a:latin typeface="Cambria Math" panose="02040503050406030204" pitchFamily="18" charset="0"/>
                          </a:rPr>
                          <m:t>Correlation</m:t>
                        </m:r>
                      </m:e>
                      <m:sub>
                        <m:r>
                          <m:rPr>
                            <m:sty m:val="p"/>
                          </m:rPr>
                          <a:rPr lang="en-US" sz="2400" i="0" dirty="0">
                            <a:latin typeface="Cambria Math" panose="02040503050406030204" pitchFamily="18" charset="0"/>
                          </a:rPr>
                          <m:t>i</m:t>
                        </m:r>
                        <m:r>
                          <a:rPr lang="en-US" sz="2400" i="0" dirty="0">
                            <a:latin typeface="Cambria Math" panose="02040503050406030204" pitchFamily="18" charset="0"/>
                          </a:rPr>
                          <m:t>,</m:t>
                        </m:r>
                        <m:r>
                          <m:rPr>
                            <m:sty m:val="p"/>
                          </m:rPr>
                          <a:rPr lang="en-US" sz="2400" i="0" dirty="0">
                            <a:latin typeface="Cambria Math" panose="02040503050406030204" pitchFamily="18" charset="0"/>
                          </a:rPr>
                          <m:t>m</m:t>
                        </m:r>
                      </m:sub>
                    </m:sSub>
                    <m:r>
                      <a:rPr lang="en-US" sz="2400" b="0" i="0" dirty="0" smtClean="0">
                        <a:latin typeface="Cambria Math" panose="02040503050406030204" pitchFamily="18" charset="0"/>
                      </a:rPr>
                      <m:t>∗</m:t>
                    </m:r>
                    <m:f>
                      <m:fPr>
                        <m:ctrlPr>
                          <a:rPr lang="en-US" sz="2400" b="0" i="1" dirty="0" smtClean="0">
                            <a:latin typeface="Cambria Math" panose="02040503050406030204" pitchFamily="18" charset="0"/>
                          </a:rPr>
                        </m:ctrlPr>
                      </m:fPr>
                      <m:num>
                        <m:sSub>
                          <m:sSubPr>
                            <m:ctrlPr>
                              <a:rPr lang="en-US" sz="2400" b="0" i="1" dirty="0" smtClean="0">
                                <a:latin typeface="Cambria Math" panose="02040503050406030204" pitchFamily="18" charset="0"/>
                              </a:rPr>
                            </m:ctrlPr>
                          </m:sSubPr>
                          <m:e>
                            <m:r>
                              <m:rPr>
                                <m:sty m:val="p"/>
                              </m:rPr>
                              <a:rPr lang="en-US" sz="2400" b="0" i="0" dirty="0" smtClean="0">
                                <a:latin typeface="Cambria Math" panose="02040503050406030204" pitchFamily="18" charset="0"/>
                                <a:ea typeface="Cambria Math" panose="02040503050406030204" pitchFamily="18" charset="0"/>
                              </a:rPr>
                              <m:t>σ</m:t>
                            </m:r>
                          </m:e>
                          <m:sub>
                            <m:r>
                              <m:rPr>
                                <m:sty m:val="p"/>
                              </m:rPr>
                              <a:rPr lang="en-US" sz="2400" b="0" i="0" dirty="0" smtClean="0">
                                <a:latin typeface="Cambria Math" panose="02040503050406030204" pitchFamily="18" charset="0"/>
                              </a:rPr>
                              <m:t>i</m:t>
                            </m:r>
                          </m:sub>
                        </m:sSub>
                      </m:num>
                      <m:den>
                        <m:sSub>
                          <m:sSubPr>
                            <m:ctrlPr>
                              <a:rPr lang="en-US" sz="2400" b="0" i="1" dirty="0" smtClean="0">
                                <a:latin typeface="Cambria Math" panose="02040503050406030204" pitchFamily="18" charset="0"/>
                              </a:rPr>
                            </m:ctrlPr>
                          </m:sSubPr>
                          <m:e>
                            <m:r>
                              <m:rPr>
                                <m:sty m:val="p"/>
                              </m:rPr>
                              <a:rPr lang="en-US" sz="2400" b="0" i="0" dirty="0" smtClean="0">
                                <a:latin typeface="Cambria Math" panose="02040503050406030204" pitchFamily="18" charset="0"/>
                                <a:ea typeface="Cambria Math" panose="02040503050406030204" pitchFamily="18" charset="0"/>
                              </a:rPr>
                              <m:t>σ</m:t>
                            </m:r>
                          </m:e>
                          <m:sub>
                            <m:r>
                              <m:rPr>
                                <m:sty m:val="p"/>
                              </m:rPr>
                              <a:rPr lang="en-US" sz="2400" b="0" i="0" dirty="0" smtClean="0">
                                <a:latin typeface="Cambria Math" panose="02040503050406030204" pitchFamily="18" charset="0"/>
                              </a:rPr>
                              <m:t>m</m:t>
                            </m:r>
                          </m:sub>
                        </m:sSub>
                      </m:den>
                    </m:f>
                  </m:oMath>
                </a14:m>
                <a:endParaRPr lang="en-US"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80DF5178-8DD7-499D-879F-AA85B03D308F}"/>
                  </a:ext>
                </a:extLst>
              </p:cNvPr>
              <p:cNvSpPr>
                <a:spLocks noGrp="1" noRot="1" noChangeAspect="1" noMove="1" noResize="1" noEditPoints="1" noAdjustHandles="1" noChangeArrowheads="1" noChangeShapeType="1" noTextEdit="1"/>
              </p:cNvSpPr>
              <p:nvPr>
                <p:ph idx="1"/>
              </p:nvPr>
            </p:nvSpPr>
            <p:spPr>
              <a:blipFill>
                <a:blip r:embed="rId2"/>
                <a:stretch>
                  <a:fillRect l="-1043" t="-1961"/>
                </a:stretch>
              </a:blipFill>
            </p:spPr>
            <p:txBody>
              <a:bodyPr/>
              <a:lstStyle/>
              <a:p>
                <a:r>
                  <a:rPr lang="en-US">
                    <a:noFill/>
                  </a:rPr>
                  <a:t> </a:t>
                </a:r>
              </a:p>
            </p:txBody>
          </p:sp>
        </mc:Fallback>
      </mc:AlternateContent>
    </p:spTree>
    <p:extLst>
      <p:ext uri="{BB962C8B-B14F-4D97-AF65-F5344CB8AC3E}">
        <p14:creationId xmlns:p14="http://schemas.microsoft.com/office/powerpoint/2010/main" val="21904599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1716-EFDE-4D76-BFB0-A570FA36C0DF}"/>
              </a:ext>
            </a:extLst>
          </p:cNvPr>
          <p:cNvSpPr>
            <a:spLocks noGrp="1"/>
          </p:cNvSpPr>
          <p:nvPr>
            <p:ph type="title"/>
          </p:nvPr>
        </p:nvSpPr>
        <p:spPr>
          <a:xfrm>
            <a:off x="732183" y="41779"/>
            <a:ext cx="10515600" cy="1117745"/>
          </a:xfrm>
        </p:spPr>
        <p:txBody>
          <a:bodyPr>
            <a:normAutofit/>
          </a:bodyPr>
          <a:lstStyle/>
          <a:p>
            <a:r>
              <a:rPr lang="en-US" sz="3600" dirty="0">
                <a:latin typeface="Times New Roman" panose="02020603050405020304" pitchFamily="18" charset="0"/>
                <a:cs typeface="Times New Roman" panose="02020603050405020304" pitchFamily="18" charset="0"/>
              </a:rPr>
              <a:t>Determinates of beta</a:t>
            </a:r>
          </a:p>
        </p:txBody>
      </p:sp>
      <p:sp>
        <p:nvSpPr>
          <p:cNvPr id="4" name="Rectangle 3">
            <a:extLst>
              <a:ext uri="{FF2B5EF4-FFF2-40B4-BE49-F238E27FC236}">
                <a16:creationId xmlns:a16="http://schemas.microsoft.com/office/drawing/2014/main" id="{665235A2-AB30-46DD-9445-ECFAD5C72ED2}"/>
              </a:ext>
            </a:extLst>
          </p:cNvPr>
          <p:cNvSpPr/>
          <p:nvPr/>
        </p:nvSpPr>
        <p:spPr>
          <a:xfrm>
            <a:off x="4242802" y="1108796"/>
            <a:ext cx="3172690" cy="6234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Beta of equity (Levered Beta)</a:t>
            </a:r>
          </a:p>
        </p:txBody>
      </p:sp>
      <p:sp>
        <p:nvSpPr>
          <p:cNvPr id="7" name="Arrow: Left-Right-Up 6">
            <a:extLst>
              <a:ext uri="{FF2B5EF4-FFF2-40B4-BE49-F238E27FC236}">
                <a16:creationId xmlns:a16="http://schemas.microsoft.com/office/drawing/2014/main" id="{C2110E0B-4C3E-476D-953C-69F3AD388F9B}"/>
              </a:ext>
            </a:extLst>
          </p:cNvPr>
          <p:cNvSpPr/>
          <p:nvPr/>
        </p:nvSpPr>
        <p:spPr>
          <a:xfrm>
            <a:off x="4073236" y="1981200"/>
            <a:ext cx="3574473" cy="59574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35D3B69-952A-42DE-8CC3-FD320614C59F}"/>
              </a:ext>
            </a:extLst>
          </p:cNvPr>
          <p:cNvSpPr/>
          <p:nvPr/>
        </p:nvSpPr>
        <p:spPr>
          <a:xfrm>
            <a:off x="1981203" y="1614659"/>
            <a:ext cx="2064327" cy="803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Beta of Business (Unlevered Beta</a:t>
            </a:r>
          </a:p>
        </p:txBody>
      </p:sp>
      <p:sp>
        <p:nvSpPr>
          <p:cNvPr id="9" name="Rectangle 8">
            <a:extLst>
              <a:ext uri="{FF2B5EF4-FFF2-40B4-BE49-F238E27FC236}">
                <a16:creationId xmlns:a16="http://schemas.microsoft.com/office/drawing/2014/main" id="{210EE963-7963-4630-A71F-CABB6166F69A}"/>
              </a:ext>
            </a:extLst>
          </p:cNvPr>
          <p:cNvSpPr/>
          <p:nvPr/>
        </p:nvSpPr>
        <p:spPr>
          <a:xfrm>
            <a:off x="346362" y="2372139"/>
            <a:ext cx="2767879" cy="19131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Nature of product or service offered by firm:</a:t>
            </a:r>
          </a:p>
          <a:p>
            <a:r>
              <a:rPr lang="en-US" dirty="0"/>
              <a:t>High elasticity (discretionary) of demand of your product would have higher beta</a:t>
            </a:r>
          </a:p>
          <a:p>
            <a:pPr algn="ctr"/>
            <a:endParaRPr lang="en-US" dirty="0"/>
          </a:p>
        </p:txBody>
      </p:sp>
      <p:sp>
        <p:nvSpPr>
          <p:cNvPr id="12" name="Rectangle 11">
            <a:extLst>
              <a:ext uri="{FF2B5EF4-FFF2-40B4-BE49-F238E27FC236}">
                <a16:creationId xmlns:a16="http://schemas.microsoft.com/office/drawing/2014/main" id="{0C024E76-A81B-4E1A-B6C1-BFA5E6819471}"/>
              </a:ext>
            </a:extLst>
          </p:cNvPr>
          <p:cNvSpPr/>
          <p:nvPr/>
        </p:nvSpPr>
        <p:spPr>
          <a:xfrm>
            <a:off x="214745" y="4096471"/>
            <a:ext cx="4260269" cy="2567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eriod"/>
            </a:pPr>
            <a:endParaRPr lang="en-US" dirty="0"/>
          </a:p>
          <a:p>
            <a:pPr marL="342900" indent="-342900">
              <a:buAutoNum type="arabicPeriod"/>
            </a:pPr>
            <a:r>
              <a:rPr lang="en-US" dirty="0"/>
              <a:t>Cyclical firms should have higher beta than non-Cyclical firms .</a:t>
            </a:r>
          </a:p>
          <a:p>
            <a:pPr marL="342900" indent="-342900">
              <a:buAutoNum type="arabicPeriod"/>
            </a:pPr>
            <a:r>
              <a:rPr lang="en-US" dirty="0"/>
              <a:t>Luxury Goods firms should have higher beta than basic goods</a:t>
            </a:r>
          </a:p>
          <a:p>
            <a:pPr marL="342900" indent="-342900">
              <a:buAutoNum type="arabicPeriod"/>
            </a:pPr>
            <a:r>
              <a:rPr lang="en-US" dirty="0"/>
              <a:t>High priced goods/service firms should have higher betas than low prices goods/service.</a:t>
            </a:r>
          </a:p>
          <a:p>
            <a:pPr marL="342900" indent="-342900">
              <a:buAutoNum type="arabicPeriod"/>
            </a:pPr>
            <a:r>
              <a:rPr lang="en-US" dirty="0"/>
              <a:t>Growth firms should have higher beta</a:t>
            </a:r>
          </a:p>
          <a:p>
            <a:pPr marL="342900" indent="-342900">
              <a:buAutoNum type="arabicPeriod"/>
            </a:pPr>
            <a:endParaRPr lang="en-US" dirty="0"/>
          </a:p>
          <a:p>
            <a:pPr marL="342900" indent="-342900">
              <a:buAutoNum type="arabicPeriod"/>
            </a:pPr>
            <a:endParaRPr lang="en-US" dirty="0"/>
          </a:p>
        </p:txBody>
      </p:sp>
      <p:sp>
        <p:nvSpPr>
          <p:cNvPr id="19" name="Rectangle 18">
            <a:extLst>
              <a:ext uri="{FF2B5EF4-FFF2-40B4-BE49-F238E27FC236}">
                <a16:creationId xmlns:a16="http://schemas.microsoft.com/office/drawing/2014/main" id="{11FC029A-62D6-4DAE-A2B0-D752614987EC}"/>
              </a:ext>
            </a:extLst>
          </p:cNvPr>
          <p:cNvSpPr/>
          <p:nvPr/>
        </p:nvSpPr>
        <p:spPr>
          <a:xfrm>
            <a:off x="3013367" y="2590801"/>
            <a:ext cx="2535386" cy="8035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Operating leverage (Fixed Costs as % of total costs)</a:t>
            </a:r>
          </a:p>
        </p:txBody>
      </p:sp>
      <p:sp>
        <p:nvSpPr>
          <p:cNvPr id="20" name="Rectangle 19">
            <a:extLst>
              <a:ext uri="{FF2B5EF4-FFF2-40B4-BE49-F238E27FC236}">
                <a16:creationId xmlns:a16="http://schemas.microsoft.com/office/drawing/2014/main" id="{DAB7A9CE-AFDD-4049-8525-0873E8635299}"/>
              </a:ext>
            </a:extLst>
          </p:cNvPr>
          <p:cNvSpPr/>
          <p:nvPr/>
        </p:nvSpPr>
        <p:spPr>
          <a:xfrm>
            <a:off x="4606632" y="3575074"/>
            <a:ext cx="4260269" cy="268778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eriod"/>
            </a:pPr>
            <a:r>
              <a:rPr lang="en-US" dirty="0"/>
              <a:t>Firms with high infrastructure needs and rigid costs structures should have higher betas than firms flexible cost structures</a:t>
            </a:r>
          </a:p>
          <a:p>
            <a:pPr marL="342900" indent="-342900">
              <a:buAutoNum type="arabicPeriod"/>
            </a:pPr>
            <a:r>
              <a:rPr lang="en-US" dirty="0"/>
              <a:t>Smaller firms should have higher betas than larger firms.</a:t>
            </a:r>
          </a:p>
          <a:p>
            <a:pPr marL="342900" indent="-342900">
              <a:buAutoNum type="arabicPeriod"/>
            </a:pPr>
            <a:r>
              <a:rPr lang="en-US" dirty="0"/>
              <a:t>Young firms should have higher betas than more mature firms</a:t>
            </a:r>
          </a:p>
          <a:p>
            <a:pPr marL="342900" indent="-342900">
              <a:buAutoNum type="arabicPeriod"/>
            </a:pPr>
            <a:endParaRPr lang="en-US" dirty="0"/>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484A7A47-136D-493E-9F26-78A7A5ADCF0B}"/>
                  </a:ext>
                </a:extLst>
              </p:cNvPr>
              <p:cNvSpPr/>
              <p:nvPr/>
            </p:nvSpPr>
            <p:spPr>
              <a:xfrm>
                <a:off x="7661564" y="1829317"/>
                <a:ext cx="2767897" cy="803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Financial leverage</a:t>
                </a:r>
              </a:p>
              <a:p>
                <a:pPr algn="ct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rPr>
                          <m:t>𝑒</m:t>
                        </m:r>
                      </m:sub>
                    </m:sSub>
                    <m:r>
                      <a:rPr lang="en-US" b="0" i="1" smtClean="0">
                        <a:latin typeface="Cambria Math" panose="02040503050406030204" pitchFamily="18" charset="0"/>
                      </a:rPr>
                      <m:t>=</m:t>
                    </m:r>
                  </m:oMath>
                </a14:m>
                <a:r>
                  <a:rPr lang="en-US" dirty="0"/>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𝑎</m:t>
                        </m:r>
                      </m:sub>
                    </m:sSub>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𝐷</m:t>
                        </m:r>
                      </m:num>
                      <m:den>
                        <m:r>
                          <a:rPr lang="en-US" b="0" i="1" smtClean="0">
                            <a:latin typeface="Cambria Math" panose="02040503050406030204" pitchFamily="18" charset="0"/>
                          </a:rPr>
                          <m:t>𝐸</m:t>
                        </m:r>
                      </m:den>
                    </m:f>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𝑡</m:t>
                        </m:r>
                      </m:e>
                    </m:d>
                    <m:r>
                      <a:rPr lang="en-US" b="0" i="1" smtClean="0">
                        <a:latin typeface="Cambria Math" panose="02040503050406030204" pitchFamily="18" charset="0"/>
                      </a:rPr>
                      <m:t>)</m:t>
                    </m:r>
                  </m:oMath>
                </a14:m>
                <a:endParaRPr lang="en-US" dirty="0"/>
              </a:p>
            </p:txBody>
          </p:sp>
        </mc:Choice>
        <mc:Fallback xmlns="">
          <p:sp>
            <p:nvSpPr>
              <p:cNvPr id="21" name="Rectangle 20">
                <a:extLst>
                  <a:ext uri="{FF2B5EF4-FFF2-40B4-BE49-F238E27FC236}">
                    <a16:creationId xmlns:a16="http://schemas.microsoft.com/office/drawing/2014/main" id="{484A7A47-136D-493E-9F26-78A7A5ADCF0B}"/>
                  </a:ext>
                </a:extLst>
              </p:cNvPr>
              <p:cNvSpPr>
                <a:spLocks noRot="1" noChangeAspect="1" noMove="1" noResize="1" noEditPoints="1" noAdjustHandles="1" noChangeArrowheads="1" noChangeShapeType="1" noTextEdit="1"/>
              </p:cNvSpPr>
              <p:nvPr/>
            </p:nvSpPr>
            <p:spPr>
              <a:xfrm>
                <a:off x="7661564" y="1829317"/>
                <a:ext cx="2767897" cy="803564"/>
              </a:xfrm>
              <a:prstGeom prst="rect">
                <a:avLst/>
              </a:prstGeom>
              <a:blipFill>
                <a:blip r:embed="rId2"/>
                <a:stretch>
                  <a:fillRect/>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3F23FAD1-2477-4343-9409-F7E6F2E234F1}"/>
              </a:ext>
            </a:extLst>
          </p:cNvPr>
          <p:cNvCxnSpPr/>
          <p:nvPr/>
        </p:nvCxnSpPr>
        <p:spPr>
          <a:xfrm>
            <a:off x="5009322" y="3394364"/>
            <a:ext cx="0" cy="180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D836DC5-3411-4FD1-A5BE-9104DB37AB0B}"/>
              </a:ext>
            </a:extLst>
          </p:cNvPr>
          <p:cNvSpPr txBox="1"/>
          <p:nvPr/>
        </p:nvSpPr>
        <p:spPr>
          <a:xfrm>
            <a:off x="8977745" y="914400"/>
            <a:ext cx="2270038" cy="923330"/>
          </a:xfrm>
          <a:prstGeom prst="rect">
            <a:avLst/>
          </a:prstGeom>
          <a:noFill/>
        </p:spPr>
        <p:txBody>
          <a:bodyPr wrap="square" rtlCol="0">
            <a:spAutoFit/>
          </a:bodyPr>
          <a:lstStyle/>
          <a:p>
            <a:r>
              <a:rPr lang="en-US" dirty="0"/>
              <a:t>Assuming that total risk is born by only equity holders</a:t>
            </a:r>
          </a:p>
        </p:txBody>
      </p:sp>
      <p:cxnSp>
        <p:nvCxnSpPr>
          <p:cNvPr id="11" name="Straight Arrow Connector 10">
            <a:extLst>
              <a:ext uri="{FF2B5EF4-FFF2-40B4-BE49-F238E27FC236}">
                <a16:creationId xmlns:a16="http://schemas.microsoft.com/office/drawing/2014/main" id="{46F94233-0C95-4754-B0AE-4FF055302AA0}"/>
              </a:ext>
            </a:extLst>
          </p:cNvPr>
          <p:cNvCxnSpPr/>
          <p:nvPr/>
        </p:nvCxnSpPr>
        <p:spPr>
          <a:xfrm>
            <a:off x="10293927" y="1565564"/>
            <a:ext cx="0" cy="272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45802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A363-C9F9-4AAE-B9C0-D09F9AC446F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Risk-free rate</a:t>
            </a:r>
          </a:p>
        </p:txBody>
      </p:sp>
      <p:sp>
        <p:nvSpPr>
          <p:cNvPr id="3" name="Content Placeholder 2">
            <a:extLst>
              <a:ext uri="{FF2B5EF4-FFF2-40B4-BE49-F238E27FC236}">
                <a16:creationId xmlns:a16="http://schemas.microsoft.com/office/drawing/2014/main" id="{45E77D38-309D-4C5F-888B-F1E74723064C}"/>
              </a:ext>
            </a:extLst>
          </p:cNvPr>
          <p:cNvSpPr>
            <a:spLocks noGrp="1"/>
          </p:cNvSpPr>
          <p:nvPr>
            <p:ph idx="1"/>
          </p:nvPr>
        </p:nvSpPr>
        <p:spPr>
          <a:xfrm>
            <a:off x="838200" y="1825625"/>
            <a:ext cx="10515600" cy="4667250"/>
          </a:xfrm>
        </p:spPr>
        <p:txBody>
          <a:bodyPr>
            <a:noAutofit/>
          </a:bodyPr>
          <a:lstStyle/>
          <a:p>
            <a:r>
              <a:rPr lang="en-US" sz="2400" dirty="0">
                <a:latin typeface="Times New Roman" panose="02020603050405020304" pitchFamily="18" charset="0"/>
                <a:cs typeface="Times New Roman" panose="02020603050405020304" pitchFamily="18" charset="0"/>
              </a:rPr>
              <a:t>On a risk-free asset, the actual return is equal to the expected return: zero standard deviation. </a:t>
            </a:r>
          </a:p>
          <a:p>
            <a:pPr lvl="1"/>
            <a:r>
              <a:rPr lang="en-US" dirty="0">
                <a:latin typeface="Times New Roman" panose="02020603050405020304" pitchFamily="18" charset="0"/>
                <a:cs typeface="Times New Roman" panose="02020603050405020304" pitchFamily="18" charset="0"/>
              </a:rPr>
              <a:t>If you buy 1-year bond with the expectation of 5% return and the actual return is also turn out to be 5.</a:t>
            </a:r>
          </a:p>
          <a:p>
            <a:pPr lvl="1"/>
            <a:r>
              <a:rPr lang="en-US" dirty="0">
                <a:latin typeface="Times New Roman" panose="02020603050405020304" pitchFamily="18" charset="0"/>
                <a:cs typeface="Times New Roman" panose="02020603050405020304" pitchFamily="18" charset="0"/>
              </a:rPr>
              <a:t>The returns should be uncorrelated with the risky-investment returns.  </a:t>
            </a:r>
          </a:p>
          <a:p>
            <a:r>
              <a:rPr lang="en-US" sz="2400" dirty="0">
                <a:latin typeface="Times New Roman" panose="02020603050405020304" pitchFamily="18" charset="0"/>
                <a:cs typeface="Times New Roman" panose="02020603050405020304" pitchFamily="18" charset="0"/>
              </a:rPr>
              <a:t>For an investment to be risk-free, then, it must have</a:t>
            </a:r>
          </a:p>
          <a:p>
            <a:pPr lvl="1"/>
            <a:r>
              <a:rPr lang="en-US" dirty="0">
                <a:latin typeface="Times New Roman" panose="02020603050405020304" pitchFamily="18" charset="0"/>
                <a:cs typeface="Times New Roman" panose="02020603050405020304" pitchFamily="18" charset="0"/>
              </a:rPr>
              <a:t>No default risk</a:t>
            </a:r>
          </a:p>
          <a:p>
            <a:pPr lvl="1"/>
            <a:r>
              <a:rPr lang="en-US" dirty="0">
                <a:latin typeface="Times New Roman" panose="02020603050405020304" pitchFamily="18" charset="0"/>
                <a:cs typeface="Times New Roman" panose="02020603050405020304" pitchFamily="18" charset="0"/>
              </a:rPr>
              <a:t>No reinvestment risk</a:t>
            </a:r>
          </a:p>
          <a:p>
            <a:pPr lvl="2"/>
            <a:r>
              <a:rPr lang="en-US" sz="2400" dirty="0">
                <a:latin typeface="Times New Roman" panose="02020603050405020304" pitchFamily="18" charset="0"/>
                <a:cs typeface="Times New Roman" panose="02020603050405020304" pitchFamily="18" charset="0"/>
              </a:rPr>
              <a:t>The expected return over 5 years, Can 6-month TB risk-free?</a:t>
            </a:r>
          </a:p>
          <a:p>
            <a:pPr lvl="2"/>
            <a:r>
              <a:rPr lang="en-US" sz="2400" dirty="0">
                <a:latin typeface="Times New Roman" panose="02020603050405020304" pitchFamily="18" charset="0"/>
                <a:cs typeface="Times New Roman" panose="02020603050405020304" pitchFamily="18" charset="0"/>
              </a:rPr>
              <a:t>Can the coupon bond with life of 5 years?</a:t>
            </a:r>
          </a:p>
          <a:p>
            <a:r>
              <a:rPr lang="en-US" sz="2400" dirty="0">
                <a:latin typeface="Times New Roman" panose="02020603050405020304" pitchFamily="18" charset="0"/>
                <a:cs typeface="Times New Roman" panose="02020603050405020304" pitchFamily="18" charset="0"/>
              </a:rPr>
              <a:t>Can we use Indian Govt. bond rate as a Risk-free rate if you want value Indian firms?</a:t>
            </a:r>
          </a:p>
        </p:txBody>
      </p:sp>
    </p:spTree>
    <p:extLst>
      <p:ext uri="{BB962C8B-B14F-4D97-AF65-F5344CB8AC3E}">
        <p14:creationId xmlns:p14="http://schemas.microsoft.com/office/powerpoint/2010/main" val="3937785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CD5AA-AB13-480E-B047-E4814FFE2E9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Risk-free rate</a:t>
            </a:r>
          </a:p>
        </p:txBody>
      </p:sp>
      <p:sp>
        <p:nvSpPr>
          <p:cNvPr id="3" name="Content Placeholder 2">
            <a:extLst>
              <a:ext uri="{FF2B5EF4-FFF2-40B4-BE49-F238E27FC236}">
                <a16:creationId xmlns:a16="http://schemas.microsoft.com/office/drawing/2014/main" id="{E7A5A509-3617-40BC-9C19-B625023862F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India’s sovereign rating (Moody)=Baa2 </a:t>
            </a:r>
          </a:p>
          <a:p>
            <a:pPr algn="just"/>
            <a:r>
              <a:rPr lang="en-US" sz="2400" dirty="0">
                <a:latin typeface="Times New Roman" panose="02020603050405020304" pitchFamily="18" charset="0"/>
                <a:cs typeface="Times New Roman" panose="02020603050405020304" pitchFamily="18" charset="0"/>
              </a:rPr>
              <a:t>Credit default swap spreads (CDS): an insurance against default. For instance, If I purchase AA bond and that has probability of default. I can buy insurance against the default of the bond. The price I have to pay to buy the insurance is called Credit default swap spreads. </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4414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51B6-A7F0-4D53-A337-670001703D4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Indian CDS</a:t>
            </a:r>
          </a:p>
        </p:txBody>
      </p:sp>
      <p:pic>
        <p:nvPicPr>
          <p:cNvPr id="5" name="Content Placeholder 4">
            <a:extLst>
              <a:ext uri="{FF2B5EF4-FFF2-40B4-BE49-F238E27FC236}">
                <a16:creationId xmlns:a16="http://schemas.microsoft.com/office/drawing/2014/main" id="{6062D9F5-1E93-4332-81CC-FCF16AB930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754" y="1519311"/>
            <a:ext cx="11324492" cy="4973564"/>
          </a:xfrm>
        </p:spPr>
      </p:pic>
    </p:spTree>
    <p:extLst>
      <p:ext uri="{BB962C8B-B14F-4D97-AF65-F5344CB8AC3E}">
        <p14:creationId xmlns:p14="http://schemas.microsoft.com/office/powerpoint/2010/main" val="20203398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03846-583A-41E7-94BC-7260612F2B9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Risk-free rate and cost of equity</a:t>
            </a:r>
            <a:endParaRPr lang="en-US" sz="3600" dirty="0"/>
          </a:p>
        </p:txBody>
      </p:sp>
      <p:sp>
        <p:nvSpPr>
          <p:cNvPr id="3" name="Content Placeholder 2">
            <a:extLst>
              <a:ext uri="{FF2B5EF4-FFF2-40B4-BE49-F238E27FC236}">
                <a16:creationId xmlns:a16="http://schemas.microsoft.com/office/drawing/2014/main" id="{55D73913-B647-4566-A9DA-A51AF6A2BD18}"/>
              </a:ext>
            </a:extLst>
          </p:cNvPr>
          <p:cNvSpPr>
            <a:spLocks noGrp="1"/>
          </p:cNvSpPr>
          <p:nvPr>
            <p:ph idx="1"/>
          </p:nvPr>
        </p:nvSpPr>
        <p:spPr/>
        <p:txBody>
          <a:bodyPr>
            <a:normAutofit/>
          </a:bodyPr>
          <a:lstStyle/>
          <a:p>
            <a:pPr algn="just"/>
            <a:r>
              <a:rPr lang="en-US" sz="2400" dirty="0">
                <a:cs typeface="Times New Roman" panose="02020603050405020304" pitchFamily="18" charset="0"/>
              </a:rPr>
              <a:t>Risk free rate (CDS)=8.08-1.40=6.68%</a:t>
            </a:r>
          </a:p>
          <a:p>
            <a:pPr algn="just"/>
            <a:r>
              <a:rPr lang="en-US" sz="2400" dirty="0">
                <a:cs typeface="Times New Roman" panose="02020603050405020304" pitchFamily="18" charset="0"/>
              </a:rPr>
              <a:t>Equity risk-premium (current)=4.77% + 1.41%=6.18%</a:t>
            </a:r>
          </a:p>
          <a:p>
            <a:pPr algn="just"/>
            <a:r>
              <a:rPr lang="en-US" sz="2400" dirty="0"/>
              <a:t>Cost of Equity (HUL)=6.68% + 6.18%*0.40% =9.2%</a:t>
            </a:r>
          </a:p>
          <a:p>
            <a:pPr algn="just"/>
            <a:r>
              <a:rPr lang="en-US" sz="2400" dirty="0"/>
              <a:t>Cost of Equity (TCS)=6.68% + 6.18%*0.54% =10.01%</a:t>
            </a:r>
          </a:p>
          <a:p>
            <a:pPr algn="just"/>
            <a:endParaRPr lang="en-US" sz="2400" dirty="0"/>
          </a:p>
          <a:p>
            <a:pPr algn="just"/>
            <a:endParaRPr lang="en-US" sz="2400" dirty="0"/>
          </a:p>
        </p:txBody>
      </p:sp>
    </p:spTree>
    <p:extLst>
      <p:ext uri="{BB962C8B-B14F-4D97-AF65-F5344CB8AC3E}">
        <p14:creationId xmlns:p14="http://schemas.microsoft.com/office/powerpoint/2010/main" val="34569664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A8D22-9D46-461F-B863-D688AE690C45}"/>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Valuing Bonds</a:t>
            </a:r>
            <a:endParaRPr lang="en-US" dirty="0"/>
          </a:p>
        </p:txBody>
      </p:sp>
      <p:sp>
        <p:nvSpPr>
          <p:cNvPr id="3" name="Subtitle 2">
            <a:extLst>
              <a:ext uri="{FF2B5EF4-FFF2-40B4-BE49-F238E27FC236}">
                <a16:creationId xmlns:a16="http://schemas.microsoft.com/office/drawing/2014/main" id="{6B455F84-5652-455E-B9CD-7D2A991BF57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9927080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CAE60-6967-4EA3-9EAC-26BE0BDCD69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Valuing Bonds</a:t>
            </a:r>
          </a:p>
        </p:txBody>
      </p:sp>
      <p:sp>
        <p:nvSpPr>
          <p:cNvPr id="3" name="Content Placeholder 2">
            <a:extLst>
              <a:ext uri="{FF2B5EF4-FFF2-40B4-BE49-F238E27FC236}">
                <a16:creationId xmlns:a16="http://schemas.microsoft.com/office/drawing/2014/main" id="{6D1B2DB0-C74B-4F34-9339-D43BCA655FAD}"/>
              </a:ext>
            </a:extLst>
          </p:cNvPr>
          <p:cNvSpPr>
            <a:spLocks noGrp="1"/>
          </p:cNvSpPr>
          <p:nvPr>
            <p:ph idx="1"/>
          </p:nvPr>
        </p:nvSpPr>
        <p:spPr>
          <a:xfrm>
            <a:off x="838200" y="1392726"/>
            <a:ext cx="10515600" cy="5032375"/>
          </a:xfrm>
        </p:spPr>
        <p:txBody>
          <a:bodyPr>
            <a:normAutofit/>
          </a:bodyPr>
          <a:lstStyle/>
          <a:p>
            <a:pPr algn="just"/>
            <a:r>
              <a:rPr lang="en-US" sz="2400" dirty="0">
                <a:latin typeface="Times New Roman" panose="02020603050405020304" pitchFamily="18" charset="0"/>
                <a:cs typeface="Times New Roman" panose="02020603050405020304" pitchFamily="18" charset="0"/>
              </a:rPr>
              <a:t>Bonds, like the world suggests, binds the borrow to the lender in a contract. </a:t>
            </a:r>
          </a:p>
          <a:p>
            <a:pPr algn="just"/>
            <a:r>
              <a:rPr lang="en-US" sz="2400" dirty="0">
                <a:latin typeface="Times New Roman" panose="02020603050405020304" pitchFamily="18" charset="0"/>
                <a:cs typeface="Times New Roman" panose="02020603050405020304" pitchFamily="18" charset="0"/>
              </a:rPr>
              <a:t>An explicit IOU (I owe you): a promise to pay money in the future in return for the money borrowed. </a:t>
            </a:r>
          </a:p>
          <a:p>
            <a:pPr algn="just"/>
            <a:r>
              <a:rPr lang="en-US" sz="2400" dirty="0">
                <a:latin typeface="Times New Roman" panose="02020603050405020304" pitchFamily="18" charset="0"/>
                <a:cs typeface="Times New Roman" panose="02020603050405020304" pitchFamily="18" charset="0"/>
              </a:rPr>
              <a:t>Key Bond Characteristics</a:t>
            </a:r>
          </a:p>
          <a:p>
            <a:pPr lvl="1" algn="just"/>
            <a:r>
              <a:rPr lang="en-US" b="1" dirty="0">
                <a:latin typeface="Times New Roman" panose="02020603050405020304" pitchFamily="18" charset="0"/>
                <a:cs typeface="Times New Roman" panose="02020603050405020304" pitchFamily="18" charset="0"/>
              </a:rPr>
              <a:t>Face Value: </a:t>
            </a:r>
            <a:r>
              <a:rPr lang="en-US" dirty="0">
                <a:latin typeface="Times New Roman" panose="02020603050405020304" pitchFamily="18" charset="0"/>
                <a:cs typeface="Times New Roman" panose="02020603050405020304" pitchFamily="18" charset="0"/>
              </a:rPr>
              <a:t>The face value (also known as the par value) of a bond is the price at which the bond is sold to investors when first issued; it is also the price at which the bond is redeemed at maturity. </a:t>
            </a:r>
          </a:p>
          <a:p>
            <a:pPr lvl="1" algn="just"/>
            <a:r>
              <a:rPr lang="en-US" b="1" dirty="0">
                <a:latin typeface="Times New Roman" panose="02020603050405020304" pitchFamily="18" charset="0"/>
                <a:cs typeface="Times New Roman" panose="02020603050405020304" pitchFamily="18" charset="0"/>
              </a:rPr>
              <a:t>Coupon Rate</a:t>
            </a:r>
            <a:r>
              <a:rPr lang="en-US" dirty="0">
                <a:latin typeface="Times New Roman" panose="02020603050405020304" pitchFamily="18" charset="0"/>
                <a:cs typeface="Times New Roman" panose="02020603050405020304" pitchFamily="18" charset="0"/>
              </a:rPr>
              <a:t>: The periodic interest payments promised to bond holders are computed as a fixed </a:t>
            </a:r>
            <a:r>
              <a:rPr lang="en-US" i="1" dirty="0">
                <a:latin typeface="Times New Roman" panose="02020603050405020304" pitchFamily="18" charset="0"/>
                <a:cs typeface="Times New Roman" panose="02020603050405020304" pitchFamily="18" charset="0"/>
              </a:rPr>
              <a:t>percentage</a:t>
            </a:r>
            <a:r>
              <a:rPr lang="en-US" dirty="0">
                <a:latin typeface="Times New Roman" panose="02020603050405020304" pitchFamily="18" charset="0"/>
                <a:cs typeface="Times New Roman" panose="02020603050405020304" pitchFamily="18" charset="0"/>
              </a:rPr>
              <a:t> of the bond’s face value; this percentage is known as the </a:t>
            </a:r>
            <a:r>
              <a:rPr lang="en-US" i="1" dirty="0">
                <a:latin typeface="Times New Roman" panose="02020603050405020304" pitchFamily="18" charset="0"/>
                <a:cs typeface="Times New Roman" panose="02020603050405020304" pitchFamily="18" charset="0"/>
              </a:rPr>
              <a:t>coupon rate</a:t>
            </a:r>
            <a:r>
              <a:rPr lang="en-US" dirty="0">
                <a:latin typeface="Times New Roman" panose="02020603050405020304" pitchFamily="18" charset="0"/>
                <a:cs typeface="Times New Roman" panose="02020603050405020304" pitchFamily="18" charset="0"/>
              </a:rPr>
              <a:t>.</a:t>
            </a:r>
          </a:p>
          <a:p>
            <a:pPr lvl="1" algn="just"/>
            <a:r>
              <a:rPr lang="en-US" b="1" dirty="0">
                <a:latin typeface="Times New Roman" panose="02020603050405020304" pitchFamily="18" charset="0"/>
                <a:cs typeface="Times New Roman" panose="02020603050405020304" pitchFamily="18" charset="0"/>
              </a:rPr>
              <a:t>Maturity:</a:t>
            </a:r>
            <a:r>
              <a:rPr lang="en-US" dirty="0">
                <a:latin typeface="Times New Roman" panose="02020603050405020304" pitchFamily="18" charset="0"/>
                <a:cs typeface="Times New Roman" panose="02020603050405020304" pitchFamily="18" charset="0"/>
              </a:rPr>
              <a:t> A bond’s maturity is the length of time until the principal is scheduled to be repaid.</a:t>
            </a:r>
          </a:p>
          <a:p>
            <a:pPr lvl="1" algn="just"/>
            <a:endParaRPr lang="en-US"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25410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AA6D-2304-4D41-A09D-14AC3878AE16}"/>
              </a:ext>
            </a:extLst>
          </p:cNvPr>
          <p:cNvSpPr>
            <a:spLocks noGrp="1"/>
          </p:cNvSpPr>
          <p:nvPr>
            <p:ph type="title"/>
          </p:nvPr>
        </p:nvSpPr>
        <p:spPr>
          <a:xfrm>
            <a:off x="377825" y="21038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Indian Bond market</a:t>
            </a:r>
          </a:p>
        </p:txBody>
      </p:sp>
      <p:pic>
        <p:nvPicPr>
          <p:cNvPr id="5" name="Picture 4" descr="Rs.">
            <a:extLst>
              <a:ext uri="{FF2B5EF4-FFF2-40B4-BE49-F238E27FC236}">
                <a16:creationId xmlns:a16="http://schemas.microsoft.com/office/drawing/2014/main" id="{EBB2FBB5-0889-4809-993D-70FF021EC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8100" y="5055802"/>
            <a:ext cx="85725" cy="1432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Rs.">
            <a:extLst>
              <a:ext uri="{FF2B5EF4-FFF2-40B4-BE49-F238E27FC236}">
                <a16:creationId xmlns:a16="http://schemas.microsoft.com/office/drawing/2014/main" id="{F5607D09-61AE-4E6A-AC72-49F112BA6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07700" y="5055802"/>
            <a:ext cx="85725" cy="143261"/>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8">
            <a:extLst>
              <a:ext uri="{FF2B5EF4-FFF2-40B4-BE49-F238E27FC236}">
                <a16:creationId xmlns:a16="http://schemas.microsoft.com/office/drawing/2014/main" id="{DDEB9D8C-3F0F-4020-9585-10A7617524EB}"/>
              </a:ext>
            </a:extLst>
          </p:cNvPr>
          <p:cNvPicPr>
            <a:picLocks noGrp="1" noChangeAspect="1"/>
          </p:cNvPicPr>
          <p:nvPr>
            <p:ph idx="1"/>
          </p:nvPr>
        </p:nvPicPr>
        <p:blipFill>
          <a:blip r:embed="rId4"/>
          <a:stretch>
            <a:fillRect/>
          </a:stretch>
        </p:blipFill>
        <p:spPr>
          <a:xfrm>
            <a:off x="168812" y="1336431"/>
            <a:ext cx="11507373" cy="5156443"/>
          </a:xfrm>
          <a:prstGeom prst="rect">
            <a:avLst/>
          </a:prstGeom>
        </p:spPr>
      </p:pic>
      <p:sp>
        <p:nvSpPr>
          <p:cNvPr id="10" name="Rectangle 9">
            <a:extLst>
              <a:ext uri="{FF2B5EF4-FFF2-40B4-BE49-F238E27FC236}">
                <a16:creationId xmlns:a16="http://schemas.microsoft.com/office/drawing/2014/main" id="{6C5E9420-D206-4CA0-9124-840B82300412}"/>
              </a:ext>
            </a:extLst>
          </p:cNvPr>
          <p:cNvSpPr/>
          <p:nvPr/>
        </p:nvSpPr>
        <p:spPr>
          <a:xfrm>
            <a:off x="85724" y="6492874"/>
            <a:ext cx="12627385" cy="369332"/>
          </a:xfrm>
          <a:prstGeom prst="rect">
            <a:avLst/>
          </a:prstGeom>
        </p:spPr>
        <p:txBody>
          <a:bodyPr wrap="square">
            <a:spAutoFit/>
          </a:bodyPr>
          <a:lstStyle/>
          <a:p>
            <a:endParaRPr lang="en-US" dirty="0"/>
          </a:p>
        </p:txBody>
      </p:sp>
    </p:spTree>
    <p:extLst>
      <p:ext uri="{BB962C8B-B14F-4D97-AF65-F5344CB8AC3E}">
        <p14:creationId xmlns:p14="http://schemas.microsoft.com/office/powerpoint/2010/main" val="7633607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82D6D-FEA6-4021-BC6F-0936C90D8D8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valuation</a:t>
            </a:r>
            <a:endParaRPr lang="en-US" sz="3600" dirty="0"/>
          </a:p>
        </p:txBody>
      </p:sp>
      <p:sp>
        <p:nvSpPr>
          <p:cNvPr id="3" name="Content Placeholder 2">
            <a:extLst>
              <a:ext uri="{FF2B5EF4-FFF2-40B4-BE49-F238E27FC236}">
                <a16:creationId xmlns:a16="http://schemas.microsoft.com/office/drawing/2014/main" id="{FA0CA2F6-2EE2-4A44-8ED9-16D92724D839}"/>
              </a:ext>
            </a:extLst>
          </p:cNvPr>
          <p:cNvSpPr>
            <a:spLocks noGrp="1"/>
          </p:cNvSpPr>
          <p:nvPr>
            <p:ph idx="1"/>
          </p:nvPr>
        </p:nvSpPr>
        <p:spPr>
          <a:xfrm>
            <a:off x="154745" y="1825625"/>
            <a:ext cx="11199055" cy="4667250"/>
          </a:xfrm>
        </p:spPr>
        <p:txBody>
          <a:bodyPr>
            <a:normAutofit/>
          </a:bodyPr>
          <a:lstStyle/>
          <a:p>
            <a:pPr algn="just"/>
            <a:r>
              <a:rPr lang="en-US" sz="2400" dirty="0">
                <a:latin typeface="Times New Roman" panose="02020603050405020304" pitchFamily="18" charset="0"/>
                <a:cs typeface="Times New Roman" panose="02020603050405020304" pitchFamily="18" charset="0"/>
              </a:rPr>
              <a:t>L&amp;T finance bond with coupon rate is 8.7% for 3 years maturity. The credit rating is AAA</a:t>
            </a:r>
          </a:p>
          <a:p>
            <a:pPr algn="just"/>
            <a:r>
              <a:rPr lang="en-US" sz="2400" dirty="0">
                <a:latin typeface="Times New Roman" panose="02020603050405020304" pitchFamily="18" charset="0"/>
                <a:cs typeface="Times New Roman" panose="02020603050405020304" pitchFamily="18" charset="0"/>
              </a:rPr>
              <a:t>What should be the value of the bond?</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Value of bond=PV of coupon amount + PV of principal amount</a:t>
            </a:r>
          </a:p>
        </p:txBody>
      </p:sp>
      <p:cxnSp>
        <p:nvCxnSpPr>
          <p:cNvPr id="5" name="Straight Connector 4">
            <a:extLst>
              <a:ext uri="{FF2B5EF4-FFF2-40B4-BE49-F238E27FC236}">
                <a16:creationId xmlns:a16="http://schemas.microsoft.com/office/drawing/2014/main" id="{63AB6882-621A-408A-90BF-2CAF3E3C27E8}"/>
              </a:ext>
            </a:extLst>
          </p:cNvPr>
          <p:cNvCxnSpPr/>
          <p:nvPr/>
        </p:nvCxnSpPr>
        <p:spPr>
          <a:xfrm>
            <a:off x="1674055" y="3151163"/>
            <a:ext cx="5570807"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BAA577D-4686-475D-B413-79094AD27769}"/>
              </a:ext>
            </a:extLst>
          </p:cNvPr>
          <p:cNvSpPr txBox="1"/>
          <p:nvPr/>
        </p:nvSpPr>
        <p:spPr>
          <a:xfrm>
            <a:off x="1518723" y="3143494"/>
            <a:ext cx="576776" cy="383343"/>
          </a:xfrm>
          <a:prstGeom prst="rect">
            <a:avLst/>
          </a:prstGeom>
          <a:noFill/>
        </p:spPr>
        <p:txBody>
          <a:bodyPr wrap="square" rtlCol="0">
            <a:spAutoFit/>
          </a:bodyPr>
          <a:lstStyle/>
          <a:p>
            <a:r>
              <a:rPr lang="en-US" dirty="0"/>
              <a:t>0</a:t>
            </a:r>
          </a:p>
        </p:txBody>
      </p:sp>
      <p:sp>
        <p:nvSpPr>
          <p:cNvPr id="7" name="TextBox 6">
            <a:extLst>
              <a:ext uri="{FF2B5EF4-FFF2-40B4-BE49-F238E27FC236}">
                <a16:creationId xmlns:a16="http://schemas.microsoft.com/office/drawing/2014/main" id="{F1EE563B-8A79-42C3-ACE7-801F630469AD}"/>
              </a:ext>
            </a:extLst>
          </p:cNvPr>
          <p:cNvSpPr txBox="1"/>
          <p:nvPr/>
        </p:nvSpPr>
        <p:spPr>
          <a:xfrm>
            <a:off x="2926080" y="3205676"/>
            <a:ext cx="1066800" cy="646331"/>
          </a:xfrm>
          <a:prstGeom prst="rect">
            <a:avLst/>
          </a:prstGeom>
          <a:noFill/>
        </p:spPr>
        <p:txBody>
          <a:bodyPr wrap="square" rtlCol="0">
            <a:spAutoFit/>
          </a:bodyPr>
          <a:lstStyle/>
          <a:p>
            <a:r>
              <a:rPr lang="en-US" dirty="0"/>
              <a:t>     1</a:t>
            </a:r>
          </a:p>
          <a:p>
            <a:r>
              <a:rPr lang="en-US" dirty="0"/>
              <a:t>=Rs 87</a:t>
            </a:r>
          </a:p>
        </p:txBody>
      </p:sp>
      <p:sp>
        <p:nvSpPr>
          <p:cNvPr id="8" name="TextBox 7">
            <a:extLst>
              <a:ext uri="{FF2B5EF4-FFF2-40B4-BE49-F238E27FC236}">
                <a16:creationId xmlns:a16="http://schemas.microsoft.com/office/drawing/2014/main" id="{7B7A0ABE-7AA8-4761-A692-95995DBF7021}"/>
              </a:ext>
            </a:extLst>
          </p:cNvPr>
          <p:cNvSpPr txBox="1"/>
          <p:nvPr/>
        </p:nvSpPr>
        <p:spPr>
          <a:xfrm>
            <a:off x="4543865" y="3237328"/>
            <a:ext cx="945466" cy="923330"/>
          </a:xfrm>
          <a:prstGeom prst="rect">
            <a:avLst/>
          </a:prstGeom>
          <a:noFill/>
        </p:spPr>
        <p:txBody>
          <a:bodyPr wrap="square" rtlCol="0">
            <a:spAutoFit/>
          </a:bodyPr>
          <a:lstStyle/>
          <a:p>
            <a:r>
              <a:rPr lang="en-US" dirty="0"/>
              <a:t>    2</a:t>
            </a:r>
          </a:p>
          <a:p>
            <a:r>
              <a:rPr lang="en-US" dirty="0"/>
              <a:t>=Rs 87</a:t>
            </a:r>
          </a:p>
          <a:p>
            <a:endParaRPr lang="en-US" dirty="0"/>
          </a:p>
        </p:txBody>
      </p:sp>
      <p:sp>
        <p:nvSpPr>
          <p:cNvPr id="9" name="TextBox 8">
            <a:extLst>
              <a:ext uri="{FF2B5EF4-FFF2-40B4-BE49-F238E27FC236}">
                <a16:creationId xmlns:a16="http://schemas.microsoft.com/office/drawing/2014/main" id="{A3E374A7-1902-4019-AAD3-379A7968BB96}"/>
              </a:ext>
            </a:extLst>
          </p:cNvPr>
          <p:cNvSpPr txBox="1"/>
          <p:nvPr/>
        </p:nvSpPr>
        <p:spPr>
          <a:xfrm>
            <a:off x="6203852" y="3202158"/>
            <a:ext cx="4192173" cy="923330"/>
          </a:xfrm>
          <a:prstGeom prst="rect">
            <a:avLst/>
          </a:prstGeom>
          <a:noFill/>
        </p:spPr>
        <p:txBody>
          <a:bodyPr wrap="square" rtlCol="0">
            <a:spAutoFit/>
          </a:bodyPr>
          <a:lstStyle/>
          <a:p>
            <a:r>
              <a:rPr lang="en-US" dirty="0"/>
              <a:t>      3</a:t>
            </a:r>
          </a:p>
          <a:p>
            <a:r>
              <a:rPr lang="en-US" dirty="0"/>
              <a:t>=Rs 87 (Coupon amount)</a:t>
            </a:r>
          </a:p>
          <a:p>
            <a:r>
              <a:rPr lang="en-US" dirty="0"/>
              <a:t>=Rs 1000 (Principle amount</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FD5E81E-1689-4DE9-870E-465F29A6153D}"/>
                  </a:ext>
                </a:extLst>
              </p:cNvPr>
              <p:cNvSpPr txBox="1"/>
              <p:nvPr/>
            </p:nvSpPr>
            <p:spPr>
              <a:xfrm>
                <a:off x="1826455" y="4692071"/>
                <a:ext cx="7683305" cy="571951"/>
              </a:xfrm>
              <a:prstGeom prst="rect">
                <a:avLst/>
              </a:prstGeom>
              <a:noFill/>
            </p:spPr>
            <p:txBody>
              <a:bodyPr wrap="square" lIns="0" tIns="0" rIns="0" bIns="0" rtlCol="0">
                <a:spAutoFit/>
              </a:bodyPr>
              <a:lstStyle/>
              <a:p>
                <a14:m>
                  <m:oMath xmlns:m="http://schemas.openxmlformats.org/officeDocument/2006/math">
                    <m:r>
                      <m:rPr>
                        <m:sty m:val="p"/>
                      </m:rPr>
                      <a:rPr lang="en-US" sz="2400" b="0" i="0" smtClean="0">
                        <a:latin typeface="Cambria Math" panose="02040503050406030204" pitchFamily="18" charset="0"/>
                      </a:rPr>
                      <m:t>Value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bond</m:t>
                    </m:r>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0" smtClean="0">
                            <a:latin typeface="Cambria Math" panose="02040503050406030204" pitchFamily="18" charset="0"/>
                          </a:rPr>
                          <m:t>87</m:t>
                        </m:r>
                      </m:num>
                      <m:den>
                        <m:sSup>
                          <m:sSupPr>
                            <m:ctrlPr>
                              <a:rPr lang="en-US" sz="2400" b="0" i="1" smtClean="0">
                                <a:latin typeface="Cambria Math" panose="02040503050406030204" pitchFamily="18" charset="0"/>
                              </a:rPr>
                            </m:ctrlPr>
                          </m:sSupPr>
                          <m:e>
                            <m:r>
                              <a:rPr lang="en-US" sz="2400" b="0" i="0" smtClean="0">
                                <a:latin typeface="Cambria Math" panose="02040503050406030204" pitchFamily="18" charset="0"/>
                              </a:rPr>
                              <m:t>(1+</m:t>
                            </m:r>
                            <m:r>
                              <m:rPr>
                                <m:sty m:val="p"/>
                              </m:rPr>
                              <a:rPr lang="en-US" sz="2400" b="0" i="0" smtClean="0">
                                <a:latin typeface="Cambria Math" panose="02040503050406030204" pitchFamily="18" charset="0"/>
                              </a:rPr>
                              <m:t>r</m:t>
                            </m:r>
                            <m:r>
                              <a:rPr lang="en-US" sz="2400" b="0" i="0" smtClean="0">
                                <a:latin typeface="Cambria Math" panose="02040503050406030204" pitchFamily="18" charset="0"/>
                              </a:rPr>
                              <m:t>)</m:t>
                            </m:r>
                          </m:e>
                          <m:sup>
                            <m:r>
                              <a:rPr lang="en-US" sz="2400" b="0" i="0" smtClean="0">
                                <a:latin typeface="Cambria Math" panose="02040503050406030204" pitchFamily="18" charset="0"/>
                              </a:rPr>
                              <m:t>1</m:t>
                            </m:r>
                          </m:sup>
                        </m:sSup>
                      </m:den>
                    </m:f>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i="0">
                            <a:latin typeface="Cambria Math" panose="02040503050406030204" pitchFamily="18" charset="0"/>
                          </a:rPr>
                          <m:t>87</m:t>
                        </m:r>
                      </m:num>
                      <m:den>
                        <m:sSup>
                          <m:sSupPr>
                            <m:ctrlPr>
                              <a:rPr lang="en-US" sz="2400" i="1">
                                <a:latin typeface="Cambria Math" panose="02040503050406030204" pitchFamily="18" charset="0"/>
                              </a:rPr>
                            </m:ctrlPr>
                          </m:sSupPr>
                          <m:e>
                            <m:r>
                              <a:rPr lang="en-US" sz="2400" i="0">
                                <a:latin typeface="Cambria Math" panose="02040503050406030204" pitchFamily="18" charset="0"/>
                              </a:rPr>
                              <m:t>(1+</m:t>
                            </m:r>
                            <m:r>
                              <m:rPr>
                                <m:sty m:val="p"/>
                              </m:rPr>
                              <a:rPr lang="en-US" sz="2400" i="0">
                                <a:latin typeface="Cambria Math" panose="02040503050406030204" pitchFamily="18" charset="0"/>
                              </a:rPr>
                              <m:t>r</m:t>
                            </m:r>
                            <m:r>
                              <a:rPr lang="en-US" sz="2400" i="0">
                                <a:latin typeface="Cambria Math" panose="02040503050406030204" pitchFamily="18" charset="0"/>
                              </a:rPr>
                              <m:t>)</m:t>
                            </m:r>
                          </m:e>
                          <m:sup>
                            <m:r>
                              <a:rPr lang="en-US" sz="2400" b="0" i="0" smtClean="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b="0" i="0" smtClean="0">
                            <a:latin typeface="Cambria Math" panose="02040503050406030204" pitchFamily="18" charset="0"/>
                          </a:rPr>
                          <m:t>10</m:t>
                        </m:r>
                        <m:r>
                          <a:rPr lang="en-US" sz="2400" i="0">
                            <a:latin typeface="Cambria Math" panose="02040503050406030204" pitchFamily="18" charset="0"/>
                          </a:rPr>
                          <m:t>87</m:t>
                        </m:r>
                      </m:num>
                      <m:den>
                        <m:sSup>
                          <m:sSupPr>
                            <m:ctrlPr>
                              <a:rPr lang="en-US" sz="2400" i="1">
                                <a:latin typeface="Cambria Math" panose="02040503050406030204" pitchFamily="18" charset="0"/>
                              </a:rPr>
                            </m:ctrlPr>
                          </m:sSupPr>
                          <m:e>
                            <m:r>
                              <a:rPr lang="en-US" sz="2400" i="0">
                                <a:latin typeface="Cambria Math" panose="02040503050406030204" pitchFamily="18" charset="0"/>
                              </a:rPr>
                              <m:t>(1+</m:t>
                            </m:r>
                            <m:r>
                              <m:rPr>
                                <m:sty m:val="p"/>
                              </m:rPr>
                              <a:rPr lang="en-US" sz="2400" i="0">
                                <a:latin typeface="Cambria Math" panose="02040503050406030204" pitchFamily="18" charset="0"/>
                              </a:rPr>
                              <m:t>r</m:t>
                            </m:r>
                            <m:r>
                              <a:rPr lang="en-US" sz="2400" i="0">
                                <a:latin typeface="Cambria Math" panose="02040503050406030204" pitchFamily="18" charset="0"/>
                              </a:rPr>
                              <m:t>)</m:t>
                            </m:r>
                          </m:e>
                          <m:sup>
                            <m:r>
                              <a:rPr lang="en-US" sz="2400" b="0" i="0" smtClean="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FFD5E81E-1689-4DE9-870E-465F29A6153D}"/>
                  </a:ext>
                </a:extLst>
              </p:cNvPr>
              <p:cNvSpPr txBox="1">
                <a:spLocks noRot="1" noChangeAspect="1" noMove="1" noResize="1" noEditPoints="1" noAdjustHandles="1" noChangeArrowheads="1" noChangeShapeType="1" noTextEdit="1"/>
              </p:cNvSpPr>
              <p:nvPr/>
            </p:nvSpPr>
            <p:spPr>
              <a:xfrm>
                <a:off x="1826455" y="4692071"/>
                <a:ext cx="7683305" cy="571951"/>
              </a:xfrm>
              <a:prstGeom prst="rect">
                <a:avLst/>
              </a:prstGeom>
              <a:blipFill>
                <a:blip r:embed="rId2"/>
                <a:stretch>
                  <a:fillRect t="-4255" b="-8511"/>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E5D9711-BDD5-476F-90A3-568F7F5CA649}"/>
              </a:ext>
            </a:extLst>
          </p:cNvPr>
          <p:cNvSpPr txBox="1"/>
          <p:nvPr/>
        </p:nvSpPr>
        <p:spPr>
          <a:xfrm>
            <a:off x="478302" y="5795889"/>
            <a:ext cx="9917723" cy="461665"/>
          </a:xfrm>
          <a:prstGeom prst="rect">
            <a:avLst/>
          </a:prstGeom>
          <a:noFill/>
        </p:spPr>
        <p:txBody>
          <a:bodyPr wrap="square" rtlCol="0">
            <a:spAutoFit/>
          </a:bodyPr>
          <a:lstStyle/>
          <a:p>
            <a:pPr algn="just"/>
            <a:r>
              <a:rPr lang="en-US" sz="2400" dirty="0">
                <a:latin typeface="Times New Roman" panose="02020603050405020304" pitchFamily="18" charset="0"/>
                <a:cs typeface="Times New Roman" panose="02020603050405020304" pitchFamily="18" charset="0"/>
              </a:rPr>
              <a:t>Expected rate of return=Expected return on default-free bond + Default spread</a:t>
            </a:r>
          </a:p>
        </p:txBody>
      </p:sp>
    </p:spTree>
    <p:extLst>
      <p:ext uri="{BB962C8B-B14F-4D97-AF65-F5344CB8AC3E}">
        <p14:creationId xmlns:p14="http://schemas.microsoft.com/office/powerpoint/2010/main" val="238402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85576-D4E6-48E0-B057-16D33789405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Credit rating</a:t>
            </a:r>
          </a:p>
        </p:txBody>
      </p:sp>
      <p:graphicFrame>
        <p:nvGraphicFramePr>
          <p:cNvPr id="4" name="Content Placeholder 3">
            <a:extLst>
              <a:ext uri="{FF2B5EF4-FFF2-40B4-BE49-F238E27FC236}">
                <a16:creationId xmlns:a16="http://schemas.microsoft.com/office/drawing/2014/main" id="{8BA6EA73-A567-4F9C-BCEB-D5603E58A2E6}"/>
              </a:ext>
            </a:extLst>
          </p:cNvPr>
          <p:cNvGraphicFramePr>
            <a:graphicFrameLocks noGrp="1"/>
          </p:cNvGraphicFramePr>
          <p:nvPr>
            <p:ph idx="1"/>
            <p:extLst>
              <p:ext uri="{D42A27DB-BD31-4B8C-83A1-F6EECF244321}">
                <p14:modId xmlns:p14="http://schemas.microsoft.com/office/powerpoint/2010/main" val="1024185653"/>
              </p:ext>
            </p:extLst>
          </p:nvPr>
        </p:nvGraphicFramePr>
        <p:xfrm>
          <a:off x="731521" y="1800665"/>
          <a:ext cx="8243668" cy="3926205"/>
        </p:xfrm>
        <a:graphic>
          <a:graphicData uri="http://schemas.openxmlformats.org/drawingml/2006/table">
            <a:tbl>
              <a:tblPr/>
              <a:tblGrid>
                <a:gridCol w="1574909">
                  <a:extLst>
                    <a:ext uri="{9D8B030D-6E8A-4147-A177-3AD203B41FA5}">
                      <a16:colId xmlns:a16="http://schemas.microsoft.com/office/drawing/2014/main" val="3327647744"/>
                    </a:ext>
                  </a:extLst>
                </a:gridCol>
                <a:gridCol w="6668759">
                  <a:extLst>
                    <a:ext uri="{9D8B030D-6E8A-4147-A177-3AD203B41FA5}">
                      <a16:colId xmlns:a16="http://schemas.microsoft.com/office/drawing/2014/main" val="2957790743"/>
                    </a:ext>
                  </a:extLst>
                </a:gridCol>
              </a:tblGrid>
              <a:tr h="403274">
                <a:tc>
                  <a:txBody>
                    <a:bodyPr/>
                    <a:lstStyle/>
                    <a:p>
                      <a:pPr algn="l" fontAlgn="b"/>
                      <a:r>
                        <a:rPr lang="en-US" sz="2800" b="1" i="0" u="none" strike="noStrike" dirty="0">
                          <a:solidFill>
                            <a:srgbClr val="000000"/>
                          </a:solidFill>
                          <a:effectLst/>
                          <a:latin typeface="Times New Roman" panose="02020603050405020304" pitchFamily="18" charset="0"/>
                          <a:cs typeface="Times New Roman" panose="02020603050405020304" pitchFamily="18" charset="0"/>
                        </a:rPr>
                        <a:t>Rating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1" i="0" u="none" strike="noStrike" dirty="0">
                          <a:solidFill>
                            <a:srgbClr val="000000"/>
                          </a:solidFill>
                          <a:effectLst/>
                          <a:latin typeface="Times New Roman" panose="02020603050405020304" pitchFamily="18" charset="0"/>
                          <a:cs typeface="Times New Roman" panose="02020603050405020304" pitchFamily="18" charset="0"/>
                        </a:rPr>
                        <a:t>Meanings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6390294"/>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Highest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6667496"/>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2710485"/>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Adequate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6488984"/>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Moderate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4972490"/>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Moderate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5932430"/>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7753686"/>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Very high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7623073"/>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Default or expected to be in default soon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525020"/>
                  </a:ext>
                </a:extLst>
              </a:tr>
            </a:tbl>
          </a:graphicData>
        </a:graphic>
      </p:graphicFrame>
    </p:spTree>
    <p:extLst>
      <p:ext uri="{BB962C8B-B14F-4D97-AF65-F5344CB8AC3E}">
        <p14:creationId xmlns:p14="http://schemas.microsoft.com/office/powerpoint/2010/main" val="29450372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C59F-6698-472E-8809-F4122DBDD972}"/>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Corporate bond Yield </a:t>
            </a:r>
          </a:p>
        </p:txBody>
      </p:sp>
      <p:graphicFrame>
        <p:nvGraphicFramePr>
          <p:cNvPr id="4" name="Table 3">
            <a:extLst>
              <a:ext uri="{FF2B5EF4-FFF2-40B4-BE49-F238E27FC236}">
                <a16:creationId xmlns:a16="http://schemas.microsoft.com/office/drawing/2014/main" id="{D4BB6240-49BC-48FC-8C99-103E359FAFBB}"/>
              </a:ext>
            </a:extLst>
          </p:cNvPr>
          <p:cNvGraphicFramePr>
            <a:graphicFrameLocks noGrp="1"/>
          </p:cNvGraphicFramePr>
          <p:nvPr>
            <p:extLst>
              <p:ext uri="{D42A27DB-BD31-4B8C-83A1-F6EECF244321}">
                <p14:modId xmlns:p14="http://schemas.microsoft.com/office/powerpoint/2010/main" val="729530124"/>
              </p:ext>
            </p:extLst>
          </p:nvPr>
        </p:nvGraphicFramePr>
        <p:xfrm>
          <a:off x="323557" y="1690688"/>
          <a:ext cx="10367888" cy="4420990"/>
        </p:xfrm>
        <a:graphic>
          <a:graphicData uri="http://schemas.openxmlformats.org/drawingml/2006/table">
            <a:tbl>
              <a:tblPr/>
              <a:tblGrid>
                <a:gridCol w="889967">
                  <a:extLst>
                    <a:ext uri="{9D8B030D-6E8A-4147-A177-3AD203B41FA5}">
                      <a16:colId xmlns:a16="http://schemas.microsoft.com/office/drawing/2014/main" val="1514598289"/>
                    </a:ext>
                  </a:extLst>
                </a:gridCol>
                <a:gridCol w="1316412">
                  <a:extLst>
                    <a:ext uri="{9D8B030D-6E8A-4147-A177-3AD203B41FA5}">
                      <a16:colId xmlns:a16="http://schemas.microsoft.com/office/drawing/2014/main" val="3378436716"/>
                    </a:ext>
                  </a:extLst>
                </a:gridCol>
                <a:gridCol w="763652">
                  <a:extLst>
                    <a:ext uri="{9D8B030D-6E8A-4147-A177-3AD203B41FA5}">
                      <a16:colId xmlns:a16="http://schemas.microsoft.com/office/drawing/2014/main" val="2302678572"/>
                    </a:ext>
                  </a:extLst>
                </a:gridCol>
                <a:gridCol w="889967">
                  <a:extLst>
                    <a:ext uri="{9D8B030D-6E8A-4147-A177-3AD203B41FA5}">
                      <a16:colId xmlns:a16="http://schemas.microsoft.com/office/drawing/2014/main" val="4075578045"/>
                    </a:ext>
                  </a:extLst>
                </a:gridCol>
                <a:gridCol w="1334953">
                  <a:extLst>
                    <a:ext uri="{9D8B030D-6E8A-4147-A177-3AD203B41FA5}">
                      <a16:colId xmlns:a16="http://schemas.microsoft.com/office/drawing/2014/main" val="2318804036"/>
                    </a:ext>
                  </a:extLst>
                </a:gridCol>
                <a:gridCol w="889967">
                  <a:extLst>
                    <a:ext uri="{9D8B030D-6E8A-4147-A177-3AD203B41FA5}">
                      <a16:colId xmlns:a16="http://schemas.microsoft.com/office/drawing/2014/main" val="2463062263"/>
                    </a:ext>
                  </a:extLst>
                </a:gridCol>
                <a:gridCol w="889967">
                  <a:extLst>
                    <a:ext uri="{9D8B030D-6E8A-4147-A177-3AD203B41FA5}">
                      <a16:colId xmlns:a16="http://schemas.microsoft.com/office/drawing/2014/main" val="2082143245"/>
                    </a:ext>
                  </a:extLst>
                </a:gridCol>
                <a:gridCol w="889967">
                  <a:extLst>
                    <a:ext uri="{9D8B030D-6E8A-4147-A177-3AD203B41FA5}">
                      <a16:colId xmlns:a16="http://schemas.microsoft.com/office/drawing/2014/main" val="681029379"/>
                    </a:ext>
                  </a:extLst>
                </a:gridCol>
                <a:gridCol w="2503036">
                  <a:extLst>
                    <a:ext uri="{9D8B030D-6E8A-4147-A177-3AD203B41FA5}">
                      <a16:colId xmlns:a16="http://schemas.microsoft.com/office/drawing/2014/main" val="1980886819"/>
                    </a:ext>
                  </a:extLst>
                </a:gridCol>
              </a:tblGrid>
              <a:tr h="315785">
                <a:tc gridSpan="9">
                  <a:txBody>
                    <a:bodyPr/>
                    <a:lstStyle/>
                    <a:p>
                      <a:pPr algn="ctr"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Ratings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7252000"/>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Year</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AA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0988364"/>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 years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3513773"/>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2008-09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8.1734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8.5295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9.0184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35259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2009-10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6.3939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7.1713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8.096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8.5515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6.6913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7.6547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8.9509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5446429"/>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2010-11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6.7263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6.9401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8.4124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8.8213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7.5435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8.2898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8.8806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9.0062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62303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2011-12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9.6977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9.4792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9.8356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9.6473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9.5096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7800442"/>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2012-13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9.3159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9.2599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9.0732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9.5028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9.3168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9.4743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9.2848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191801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2013-14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9.4453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9.0034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9.1787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8.9266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9.5223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8.9413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9.2013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8.9992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4487324"/>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2014-15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8.9918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8.8709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8.7642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8.636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9.2229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9.1595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9.3786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9.2875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712700"/>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2015-16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8.3979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8.2751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8.3878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8.4176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8.8619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8.8827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9.0552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9.2146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091922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2016-17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7.5481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7.5548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7.5499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7.8108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7.9198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8.1983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8.2476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8.6741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0493996"/>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2017-18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7.3348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7.4283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7.4036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7.5734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7.5844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7.8598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8.2198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0283067"/>
                  </a:ext>
                </a:extLst>
              </a:tr>
              <a:tr h="315785">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2018-19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8.2764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u="none" strike="noStrike" dirty="0">
                          <a:effectLst/>
                          <a:latin typeface="Times New Roman" panose="02020603050405020304" pitchFamily="18" charset="0"/>
                          <a:cs typeface="Times New Roman" panose="02020603050405020304" pitchFamily="18" charset="0"/>
                        </a:rPr>
                        <a:t>8.4044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8.5061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8.5589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8.4005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9.1138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9.2557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8.9407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203375"/>
                  </a:ext>
                </a:extLst>
              </a:tr>
            </a:tbl>
          </a:graphicData>
        </a:graphic>
      </p:graphicFrame>
    </p:spTree>
    <p:extLst>
      <p:ext uri="{BB962C8B-B14F-4D97-AF65-F5344CB8AC3E}">
        <p14:creationId xmlns:p14="http://schemas.microsoft.com/office/powerpoint/2010/main" val="26306307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4250-F480-41C5-AF2A-E73BFD29271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valuation</a:t>
            </a:r>
            <a:endParaRPr lang="en-US" sz="3600"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944F0A8-E136-4FB3-89E1-3B27ED013917}"/>
                  </a:ext>
                </a:extLst>
              </p:cNvPr>
              <p:cNvSpPr txBox="1">
                <a:spLocks noGrp="1"/>
              </p:cNvSpPr>
              <p:nvPr>
                <p:ph idx="1"/>
              </p:nvPr>
            </p:nvSpPr>
            <p:spPr>
              <a:xfrm>
                <a:off x="838200" y="1825625"/>
                <a:ext cx="10515600" cy="537711"/>
              </a:xfrm>
              <a:prstGeom prst="rect">
                <a:avLst/>
              </a:prstGeom>
              <a:noFill/>
            </p:spPr>
            <p:txBody>
              <a:bodyPr wrap="square" lIns="0" tIns="0" rIns="0" bIns="0" rtlCol="0">
                <a:spAutoFit/>
              </a:bodyPr>
              <a:lstStyle/>
              <a:p>
                <a14:m>
                  <m:oMath xmlns:m="http://schemas.openxmlformats.org/officeDocument/2006/math">
                    <m:r>
                      <m:rPr>
                        <m:sty m:val="p"/>
                      </m:rPr>
                      <a:rPr lang="en-US" sz="2400" b="0" i="0" smtClean="0">
                        <a:latin typeface="Cambria Math" panose="02040503050406030204" pitchFamily="18" charset="0"/>
                      </a:rPr>
                      <m:t>Value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bond</m:t>
                    </m:r>
                    <m:r>
                      <a:rPr lang="en-US" sz="2400" b="0" i="0" smtClean="0">
                        <a:latin typeface="Cambria Math" panose="02040503050406030204" pitchFamily="18" charset="0"/>
                      </a:rPr>
                      <m:t>=</m:t>
                    </m:r>
                    <m:f>
                      <m:fPr>
                        <m:ctrlPr>
                          <a:rPr lang="en-US" sz="2400" i="1" smtClean="0">
                            <a:latin typeface="Cambria Math" panose="02040503050406030204" pitchFamily="18" charset="0"/>
                          </a:rPr>
                        </m:ctrlPr>
                      </m:fPr>
                      <m:num>
                        <m:r>
                          <a:rPr lang="en-US" sz="2400" b="0" i="0" smtClean="0">
                            <a:latin typeface="Cambria Math" panose="02040503050406030204" pitchFamily="18" charset="0"/>
                          </a:rPr>
                          <m:t>87</m:t>
                        </m:r>
                      </m:num>
                      <m:den>
                        <m:sSup>
                          <m:sSupPr>
                            <m:ctrlPr>
                              <a:rPr lang="en-US" sz="2400" i="1" smtClean="0">
                                <a:latin typeface="Cambria Math" panose="02040503050406030204" pitchFamily="18" charset="0"/>
                              </a:rPr>
                            </m:ctrlPr>
                          </m:sSupPr>
                          <m:e>
                            <m:r>
                              <a:rPr lang="en-US" sz="2400" b="0" i="0" smtClean="0">
                                <a:latin typeface="Cambria Math" panose="02040503050406030204" pitchFamily="18" charset="0"/>
                              </a:rPr>
                              <m:t>(</m:t>
                            </m:r>
                            <m:r>
                              <m:rPr>
                                <m:nor/>
                              </m:rPr>
                              <a:rPr lang="en-US" sz="2400" i="0" smtClean="0">
                                <a:latin typeface="Cambria Math" panose="02040503050406030204" pitchFamily="18" charset="0"/>
                              </a:rPr>
                              <m:t>1+</m:t>
                            </m:r>
                            <m:r>
                              <m:rPr>
                                <m:nor/>
                              </m:rPr>
                              <a:rPr lang="en-US" sz="2400" dirty="0">
                                <a:latin typeface="Times New Roman" panose="02020603050405020304" pitchFamily="18" charset="0"/>
                                <a:cs typeface="Times New Roman" panose="02020603050405020304" pitchFamily="18" charset="0"/>
                              </a:rPr>
                              <m:t>8.4044</m:t>
                            </m:r>
                            <m:r>
                              <m:rPr>
                                <m:nor/>
                              </m:rPr>
                              <a:rPr lang="en-US" sz="2400" b="0" i="0" dirty="0" smtClean="0">
                                <a:latin typeface="Times New Roman" panose="02020603050405020304" pitchFamily="18" charset="0"/>
                                <a:cs typeface="Times New Roman" panose="02020603050405020304" pitchFamily="18" charset="0"/>
                              </a:rPr>
                              <m:t>%</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b="0" i="0" smtClean="0">
                                <a:latin typeface="Cambria Math" panose="02040503050406030204" pitchFamily="18" charset="0"/>
                              </a:rPr>
                              <m:t>)</m:t>
                            </m:r>
                          </m:e>
                          <m:sup>
                            <m:r>
                              <a:rPr lang="en-US" sz="2400" b="0" i="0" smtClean="0">
                                <a:latin typeface="Cambria Math" panose="02040503050406030204" pitchFamily="18" charset="0"/>
                              </a:rPr>
                              <m:t>1</m:t>
                            </m:r>
                          </m:sup>
                        </m:sSup>
                      </m:den>
                    </m:f>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b="0" i="0">
                            <a:latin typeface="Cambria Math" panose="02040503050406030204" pitchFamily="18" charset="0"/>
                          </a:rPr>
                          <m:t>87</m:t>
                        </m:r>
                      </m:num>
                      <m:den>
                        <m:sSup>
                          <m:sSupPr>
                            <m:ctrlPr>
                              <a:rPr lang="en-US" sz="2400" i="1">
                                <a:latin typeface="Cambria Math" panose="02040503050406030204" pitchFamily="18" charset="0"/>
                              </a:rPr>
                            </m:ctrlPr>
                          </m:sSupPr>
                          <m:e>
                            <m:r>
                              <a:rPr lang="en-US" sz="2400" b="0" i="0">
                                <a:latin typeface="Cambria Math" panose="02040503050406030204" pitchFamily="18" charset="0"/>
                              </a:rPr>
                              <m:t>(</m:t>
                            </m:r>
                            <m:r>
                              <m:rPr>
                                <m:nor/>
                              </m:rPr>
                              <a:rPr lang="en-US" sz="2400" i="0" smtClean="0">
                                <a:latin typeface="Cambria Math" panose="02040503050406030204" pitchFamily="18" charset="0"/>
                              </a:rPr>
                              <m:t>1+</m:t>
                            </m:r>
                            <m:r>
                              <m:rPr>
                                <m:nor/>
                              </m:rPr>
                              <a:rPr lang="en-US" sz="2400" dirty="0">
                                <a:latin typeface="Times New Roman" panose="02020603050405020304" pitchFamily="18" charset="0"/>
                                <a:cs typeface="Times New Roman" panose="02020603050405020304" pitchFamily="18" charset="0"/>
                              </a:rPr>
                              <m:t>8.4044</m:t>
                            </m:r>
                            <m:r>
                              <m:rPr>
                                <m:nor/>
                              </m:rPr>
                              <a:rPr lang="en-US" sz="2400" b="0" i="0" dirty="0" smtClean="0">
                                <a:latin typeface="Times New Roman" panose="02020603050405020304" pitchFamily="18" charset="0"/>
                                <a:cs typeface="Times New Roman" panose="02020603050405020304" pitchFamily="18" charset="0"/>
                              </a:rPr>
                              <m:t>%</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b="0" i="0">
                                <a:latin typeface="Cambria Math" panose="02040503050406030204" pitchFamily="18" charset="0"/>
                              </a:rPr>
                              <m:t>)</m:t>
                            </m:r>
                          </m:e>
                          <m:sup>
                            <m:r>
                              <a:rPr lang="en-US" sz="2400" b="0" i="0" smtClean="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b="0" i="0" smtClean="0">
                            <a:latin typeface="Cambria Math" panose="02040503050406030204" pitchFamily="18" charset="0"/>
                          </a:rPr>
                          <m:t>10</m:t>
                        </m:r>
                        <m:r>
                          <a:rPr lang="en-US" sz="2400" b="0" i="0">
                            <a:latin typeface="Cambria Math" panose="02040503050406030204" pitchFamily="18" charset="0"/>
                          </a:rPr>
                          <m:t>87</m:t>
                        </m:r>
                      </m:num>
                      <m:den>
                        <m:sSup>
                          <m:sSupPr>
                            <m:ctrlPr>
                              <a:rPr lang="en-US" sz="2400" i="1">
                                <a:latin typeface="Cambria Math" panose="02040503050406030204" pitchFamily="18" charset="0"/>
                              </a:rPr>
                            </m:ctrlPr>
                          </m:sSupPr>
                          <m:e>
                            <m:r>
                              <a:rPr lang="en-US" sz="2400" b="0" i="0">
                                <a:latin typeface="Cambria Math" panose="02040503050406030204" pitchFamily="18" charset="0"/>
                              </a:rPr>
                              <m:t>(</m:t>
                            </m:r>
                            <m:r>
                              <m:rPr>
                                <m:nor/>
                              </m:rPr>
                              <a:rPr lang="en-US" sz="2400" i="0" smtClean="0">
                                <a:latin typeface="Cambria Math" panose="02040503050406030204" pitchFamily="18" charset="0"/>
                              </a:rPr>
                              <m:t>1+</m:t>
                            </m:r>
                            <m:r>
                              <m:rPr>
                                <m:nor/>
                              </m:rPr>
                              <a:rPr lang="en-US" sz="2400" dirty="0">
                                <a:latin typeface="Times New Roman" panose="02020603050405020304" pitchFamily="18" charset="0"/>
                                <a:cs typeface="Times New Roman" panose="02020603050405020304" pitchFamily="18" charset="0"/>
                              </a:rPr>
                              <m:t>8.4044</m:t>
                            </m:r>
                            <m:r>
                              <m:rPr>
                                <m:nor/>
                              </m:rPr>
                              <a:rPr lang="en-US" sz="2400" b="0" i="0" dirty="0" smtClean="0">
                                <a:latin typeface="Times New Roman" panose="02020603050405020304" pitchFamily="18" charset="0"/>
                                <a:cs typeface="Times New Roman" panose="02020603050405020304" pitchFamily="18" charset="0"/>
                              </a:rPr>
                              <m:t>%</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b="0" i="0">
                                <a:latin typeface="Cambria Math" panose="02040503050406030204" pitchFamily="18" charset="0"/>
                              </a:rPr>
                              <m:t>)</m:t>
                            </m:r>
                          </m:e>
                          <m:sup>
                            <m:r>
                              <a:rPr lang="en-US" sz="2400" b="0" i="0" smtClean="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p:txBody>
          </p:sp>
        </mc:Choice>
        <mc:Fallback xmlns="">
          <p:sp>
            <p:nvSpPr>
              <p:cNvPr id="4" name="Content Placeholder 3">
                <a:extLst>
                  <a:ext uri="{FF2B5EF4-FFF2-40B4-BE49-F238E27FC236}">
                    <a16:creationId xmlns:a16="http://schemas.microsoft.com/office/drawing/2014/main" id="{9944F0A8-E136-4FB3-89E1-3B27ED013917}"/>
                  </a:ext>
                </a:extLst>
              </p:cNvPr>
              <p:cNvSpPr txBox="1">
                <a:spLocks noGrp="1" noRot="1" noChangeAspect="1" noMove="1" noResize="1" noEditPoints="1" noAdjustHandles="1" noChangeArrowheads="1" noChangeShapeType="1" noTextEdit="1"/>
              </p:cNvSpPr>
              <p:nvPr>
                <p:ph idx="1"/>
              </p:nvPr>
            </p:nvSpPr>
            <p:spPr>
              <a:xfrm>
                <a:off x="838200" y="1825625"/>
                <a:ext cx="10515600" cy="537711"/>
              </a:xfrm>
              <a:prstGeom prst="rect">
                <a:avLst/>
              </a:prstGeom>
              <a:blipFill>
                <a:blip r:embed="rId2"/>
                <a:stretch>
                  <a:fillRect t="-11236" b="-7865"/>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52254DA8-C115-4799-849B-362F6A3CD466}"/>
              </a:ext>
            </a:extLst>
          </p:cNvPr>
          <p:cNvSpPr txBox="1"/>
          <p:nvPr/>
        </p:nvSpPr>
        <p:spPr>
          <a:xfrm>
            <a:off x="1448972" y="2897944"/>
            <a:ext cx="5486399"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Value of Bond=Rs 1007.563</a:t>
            </a:r>
          </a:p>
          <a:p>
            <a:r>
              <a:rPr lang="en-US" sz="2400" dirty="0">
                <a:latin typeface="Times New Roman" panose="02020603050405020304" pitchFamily="18" charset="0"/>
                <a:cs typeface="Times New Roman" panose="02020603050405020304" pitchFamily="18" charset="0"/>
              </a:rPr>
              <a:t>Current Market price=Rs 1010 </a:t>
            </a:r>
          </a:p>
        </p:txBody>
      </p:sp>
      <p:sp>
        <p:nvSpPr>
          <p:cNvPr id="6" name="TextBox 5">
            <a:extLst>
              <a:ext uri="{FF2B5EF4-FFF2-40B4-BE49-F238E27FC236}">
                <a16:creationId xmlns:a16="http://schemas.microsoft.com/office/drawing/2014/main" id="{8E986E2C-BD47-44E9-8287-D5FC7963852A}"/>
              </a:ext>
            </a:extLst>
          </p:cNvPr>
          <p:cNvSpPr txBox="1"/>
          <p:nvPr/>
        </p:nvSpPr>
        <p:spPr>
          <a:xfrm>
            <a:off x="253218" y="4171499"/>
            <a:ext cx="11938782" cy="3046988"/>
          </a:xfrm>
          <a:prstGeom prst="rect">
            <a:avLst/>
          </a:prstGeom>
          <a:noFill/>
        </p:spPr>
        <p:txBody>
          <a:bodyPr wrap="square" rtlCol="0">
            <a:spAutoFit/>
          </a:bodyPr>
          <a:lstStyle/>
          <a:p>
            <a:pPr marL="342900" indent="-342900">
              <a:buAutoNum type="arabicPeriod"/>
            </a:pPr>
            <a:r>
              <a:rPr lang="en-US" sz="2400" dirty="0">
                <a:latin typeface="Times New Roman" panose="02020603050405020304" pitchFamily="18" charset="0"/>
                <a:cs typeface="Times New Roman" panose="02020603050405020304" pitchFamily="18" charset="0"/>
              </a:rPr>
              <a:t>When the expected return on bond is lower than coupon rate, then bond is expected to </a:t>
            </a:r>
          </a:p>
          <a:p>
            <a:r>
              <a:rPr lang="en-US" sz="2400" dirty="0">
                <a:latin typeface="Times New Roman" panose="02020603050405020304" pitchFamily="18" charset="0"/>
                <a:cs typeface="Times New Roman" panose="02020603050405020304" pitchFamily="18" charset="0"/>
              </a:rPr>
              <a:t>trade at premium (more than par value).</a:t>
            </a:r>
          </a:p>
          <a:p>
            <a:r>
              <a:rPr lang="en-US" sz="2400" dirty="0">
                <a:latin typeface="Times New Roman" panose="02020603050405020304" pitchFamily="18" charset="0"/>
                <a:cs typeface="Times New Roman" panose="02020603050405020304" pitchFamily="18" charset="0"/>
              </a:rPr>
              <a:t>2. When the expected return on bond is higher than coupon rate, then bond is expected to </a:t>
            </a:r>
          </a:p>
          <a:p>
            <a:r>
              <a:rPr lang="en-US" sz="2400" dirty="0">
                <a:latin typeface="Times New Roman" panose="02020603050405020304" pitchFamily="18" charset="0"/>
                <a:cs typeface="Times New Roman" panose="02020603050405020304" pitchFamily="18" charset="0"/>
              </a:rPr>
              <a:t>trade at discount (less than par value).</a:t>
            </a:r>
          </a:p>
          <a:p>
            <a:r>
              <a:rPr lang="en-US" sz="2400" dirty="0">
                <a:latin typeface="Times New Roman" panose="02020603050405020304" pitchFamily="18" charset="0"/>
                <a:cs typeface="Times New Roman" panose="02020603050405020304" pitchFamily="18" charset="0"/>
              </a:rPr>
              <a:t>3. When the expected return on bond is equal to coupon rate, then bond is expected to </a:t>
            </a:r>
          </a:p>
          <a:p>
            <a:r>
              <a:rPr lang="en-US" sz="2400" dirty="0">
                <a:latin typeface="Times New Roman" panose="02020603050405020304" pitchFamily="18" charset="0"/>
                <a:cs typeface="Times New Roman" panose="02020603050405020304" pitchFamily="18" charset="0"/>
              </a:rPr>
              <a:t>trade at par.</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262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1E3E-054D-423F-8480-819AA4CBD84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yield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4262B10-22BF-46F5-9194-E2EE7B8EEB45}"/>
                  </a:ext>
                </a:extLst>
              </p:cNvPr>
              <p:cNvSpPr>
                <a:spLocks noGrp="1"/>
              </p:cNvSpPr>
              <p:nvPr>
                <p:ph idx="1"/>
              </p:nvPr>
            </p:nvSpPr>
            <p:spPr>
              <a:xfrm>
                <a:off x="838199" y="1825625"/>
                <a:ext cx="10837985" cy="4667250"/>
              </a:xfrm>
            </p:spPr>
            <p:txBody>
              <a:bodyPr>
                <a:normAutofit/>
              </a:bodyPr>
              <a:lstStyle/>
              <a:p>
                <a:pPr algn="just"/>
                <a:r>
                  <a:rPr lang="en-US" sz="2400" dirty="0">
                    <a:latin typeface="Times New Roman" panose="02020603050405020304" pitchFamily="18" charset="0"/>
                    <a:cs typeface="Times New Roman" panose="02020603050405020304" pitchFamily="18" charset="0"/>
                  </a:rPr>
                  <a:t>Bond yields are a measure of the profit you will make from your bond investment.</a:t>
                </a:r>
              </a:p>
              <a:p>
                <a:pPr algn="just"/>
                <a:r>
                  <a:rPr lang="en-US" sz="2400" dirty="0">
                    <a:latin typeface="Times New Roman" panose="02020603050405020304" pitchFamily="18" charset="0"/>
                    <a:cs typeface="Times New Roman" panose="02020603050405020304" pitchFamily="18" charset="0"/>
                  </a:rPr>
                  <a:t>Yield-to-maturity (YTM): the return of the bond if you hold it till maturity. The return build-into the pricing of a bond is called yield-to-maturity.</a:t>
                </a: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r>
                      <m:rPr>
                        <m:sty m:val="p"/>
                      </m:rPr>
                      <a:rPr lang="en-US" sz="2400">
                        <a:latin typeface="Cambria Math" panose="02040503050406030204" pitchFamily="18" charset="0"/>
                      </a:rPr>
                      <m:t>M</m:t>
                    </m:r>
                    <m:r>
                      <m:rPr>
                        <m:sty m:val="p"/>
                      </m:rPr>
                      <a:rPr lang="en-US" sz="2400" b="0" i="0" smtClean="0">
                        <a:latin typeface="Cambria Math" panose="02040503050406030204" pitchFamily="18" charset="0"/>
                      </a:rPr>
                      <m:t>arket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price</m:t>
                    </m:r>
                    <m:r>
                      <a:rPr lang="en-US" sz="2400">
                        <a:latin typeface="Cambria Math" panose="02040503050406030204" pitchFamily="18" charset="0"/>
                      </a:rPr>
                      <m:t>=</m:t>
                    </m:r>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1</m:t>
                            </m:r>
                          </m:sup>
                        </m:sSup>
                      </m:den>
                    </m:f>
                    <m:r>
                      <a:rPr lang="en-US" sz="2400">
                        <a:latin typeface="Cambria Math" panose="02040503050406030204" pitchFamily="18" charset="0"/>
                      </a:rPr>
                      <m:t>+</m:t>
                    </m:r>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P</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r>
                      <a:rPr lang="en-US" sz="2400" b="0" i="0" smtClean="0">
                        <a:latin typeface="Cambria Math" panose="02040503050406030204" pitchFamily="18" charset="0"/>
                      </a:rPr>
                      <m:t>1010</m:t>
                    </m:r>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a:latin typeface="Cambria Math" panose="02040503050406030204" pitchFamily="18" charset="0"/>
                          </a:rPr>
                          <m:t>87</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1</m:t>
                            </m:r>
                          </m:sup>
                        </m:sSup>
                      </m:den>
                    </m:f>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a:latin typeface="Cambria Math" panose="02040503050406030204" pitchFamily="18" charset="0"/>
                          </a:rPr>
                          <m:t>87</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a:latin typeface="Cambria Math" panose="02040503050406030204" pitchFamily="18" charset="0"/>
                          </a:rPr>
                          <m:t>1087</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YTM=8.310%</a:t>
                </a:r>
              </a:p>
              <a:p>
                <a:pPr algn="just"/>
                <a:r>
                  <a:rPr lang="en-US" sz="2400" dirty="0">
                    <a:latin typeface="Times New Roman" panose="02020603050405020304" pitchFamily="18" charset="0"/>
                    <a:cs typeface="Times New Roman" panose="02020603050405020304" pitchFamily="18" charset="0"/>
                  </a:rPr>
                  <a:t>I expect 8.40% from the bond, but it is offering 8.310%. Therefore, I will not buy it.</a:t>
                </a:r>
              </a:p>
            </p:txBody>
          </p:sp>
        </mc:Choice>
        <mc:Fallback xmlns="">
          <p:sp>
            <p:nvSpPr>
              <p:cNvPr id="3" name="Content Placeholder 2">
                <a:extLst>
                  <a:ext uri="{FF2B5EF4-FFF2-40B4-BE49-F238E27FC236}">
                    <a16:creationId xmlns:a16="http://schemas.microsoft.com/office/drawing/2014/main" id="{14262B10-22BF-46F5-9194-E2EE7B8EEB45}"/>
                  </a:ext>
                </a:extLst>
              </p:cNvPr>
              <p:cNvSpPr>
                <a:spLocks noGrp="1" noRot="1" noChangeAspect="1" noMove="1" noResize="1" noEditPoints="1" noAdjustHandles="1" noChangeArrowheads="1" noChangeShapeType="1" noTextEdit="1"/>
              </p:cNvSpPr>
              <p:nvPr>
                <p:ph idx="1"/>
              </p:nvPr>
            </p:nvSpPr>
            <p:spPr>
              <a:xfrm>
                <a:off x="838199" y="1825625"/>
                <a:ext cx="10837985" cy="4667250"/>
              </a:xfrm>
              <a:blipFill>
                <a:blip r:embed="rId2"/>
                <a:stretch>
                  <a:fillRect l="-731" t="-1828" r="-900"/>
                </a:stretch>
              </a:blipFill>
            </p:spPr>
            <p:txBody>
              <a:bodyPr/>
              <a:lstStyle/>
              <a:p>
                <a:r>
                  <a:rPr lang="en-US">
                    <a:noFill/>
                  </a:rPr>
                  <a:t> </a:t>
                </a:r>
              </a:p>
            </p:txBody>
          </p:sp>
        </mc:Fallback>
      </mc:AlternateContent>
    </p:spTree>
    <p:extLst>
      <p:ext uri="{BB962C8B-B14F-4D97-AF65-F5344CB8AC3E}">
        <p14:creationId xmlns:p14="http://schemas.microsoft.com/office/powerpoint/2010/main" val="419484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4E0F-C169-410D-8258-422D113285E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Yield curve </a:t>
            </a:r>
          </a:p>
        </p:txBody>
      </p:sp>
      <p:sp>
        <p:nvSpPr>
          <p:cNvPr id="3" name="Content Placeholder 2">
            <a:extLst>
              <a:ext uri="{FF2B5EF4-FFF2-40B4-BE49-F238E27FC236}">
                <a16:creationId xmlns:a16="http://schemas.microsoft.com/office/drawing/2014/main" id="{BFC37D64-142B-406D-B10A-FFCDDE1D324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relation between yield to maturity and the maturity of bond. </a:t>
            </a:r>
          </a:p>
          <a:p>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Bond A</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Bond B</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Which bond is riskier?</a:t>
            </a:r>
          </a:p>
        </p:txBody>
      </p:sp>
      <p:cxnSp>
        <p:nvCxnSpPr>
          <p:cNvPr id="5" name="Straight Connector 4">
            <a:extLst>
              <a:ext uri="{FF2B5EF4-FFF2-40B4-BE49-F238E27FC236}">
                <a16:creationId xmlns:a16="http://schemas.microsoft.com/office/drawing/2014/main" id="{8BD4F3A9-D280-4438-AC13-36DA5BC6DAB9}"/>
              </a:ext>
            </a:extLst>
          </p:cNvPr>
          <p:cNvCxnSpPr>
            <a:cxnSpLocks/>
          </p:cNvCxnSpPr>
          <p:nvPr/>
        </p:nvCxnSpPr>
        <p:spPr>
          <a:xfrm>
            <a:off x="2715063" y="3739217"/>
            <a:ext cx="595063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D5CEA5A-32F6-41A4-B1E6-DCE092803287}"/>
              </a:ext>
            </a:extLst>
          </p:cNvPr>
          <p:cNvSpPr txBox="1"/>
          <p:nvPr/>
        </p:nvSpPr>
        <p:spPr>
          <a:xfrm>
            <a:off x="2813537" y="2803179"/>
            <a:ext cx="717453" cy="369332"/>
          </a:xfrm>
          <a:prstGeom prst="rect">
            <a:avLst/>
          </a:prstGeom>
          <a:noFill/>
        </p:spPr>
        <p:txBody>
          <a:bodyPr wrap="square" rtlCol="0">
            <a:spAutoFit/>
          </a:bodyPr>
          <a:lstStyle/>
          <a:p>
            <a:r>
              <a:rPr lang="en-US" dirty="0"/>
              <a:t>0</a:t>
            </a:r>
          </a:p>
        </p:txBody>
      </p:sp>
      <p:sp>
        <p:nvSpPr>
          <p:cNvPr id="9" name="TextBox 8">
            <a:extLst>
              <a:ext uri="{FF2B5EF4-FFF2-40B4-BE49-F238E27FC236}">
                <a16:creationId xmlns:a16="http://schemas.microsoft.com/office/drawing/2014/main" id="{9625CE19-E76E-4198-A6AB-CB1DEC008DF1}"/>
              </a:ext>
            </a:extLst>
          </p:cNvPr>
          <p:cNvSpPr txBox="1"/>
          <p:nvPr/>
        </p:nvSpPr>
        <p:spPr>
          <a:xfrm>
            <a:off x="4860973" y="2753723"/>
            <a:ext cx="1582616" cy="646331"/>
          </a:xfrm>
          <a:prstGeom prst="rect">
            <a:avLst/>
          </a:prstGeom>
          <a:noFill/>
        </p:spPr>
        <p:txBody>
          <a:bodyPr wrap="square" rtlCol="0">
            <a:spAutoFit/>
          </a:bodyPr>
          <a:lstStyle/>
          <a:p>
            <a:r>
              <a:rPr lang="en-US" dirty="0"/>
              <a:t>Year 1</a:t>
            </a:r>
          </a:p>
          <a:p>
            <a:r>
              <a:rPr lang="en-US" dirty="0"/>
              <a:t>=Rs 1000</a:t>
            </a:r>
          </a:p>
        </p:txBody>
      </p:sp>
      <p:cxnSp>
        <p:nvCxnSpPr>
          <p:cNvPr id="10" name="Straight Connector 9">
            <a:extLst>
              <a:ext uri="{FF2B5EF4-FFF2-40B4-BE49-F238E27FC236}">
                <a16:creationId xmlns:a16="http://schemas.microsoft.com/office/drawing/2014/main" id="{1F407F4D-617A-41EA-81EE-D078CD61B825}"/>
              </a:ext>
            </a:extLst>
          </p:cNvPr>
          <p:cNvCxnSpPr>
            <a:cxnSpLocks/>
          </p:cNvCxnSpPr>
          <p:nvPr/>
        </p:nvCxnSpPr>
        <p:spPr>
          <a:xfrm>
            <a:off x="2813537" y="2787257"/>
            <a:ext cx="2715065"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1622B5B-31EA-4689-8D0D-5C8C1C7E3ECD}"/>
              </a:ext>
            </a:extLst>
          </p:cNvPr>
          <p:cNvSpPr txBox="1"/>
          <p:nvPr/>
        </p:nvSpPr>
        <p:spPr>
          <a:xfrm>
            <a:off x="2715063" y="3814365"/>
            <a:ext cx="717453" cy="369332"/>
          </a:xfrm>
          <a:prstGeom prst="rect">
            <a:avLst/>
          </a:prstGeom>
          <a:noFill/>
        </p:spPr>
        <p:txBody>
          <a:bodyPr wrap="square" rtlCol="0">
            <a:spAutoFit/>
          </a:bodyPr>
          <a:lstStyle/>
          <a:p>
            <a:r>
              <a:rPr lang="en-US" dirty="0"/>
              <a:t>0</a:t>
            </a:r>
          </a:p>
        </p:txBody>
      </p:sp>
      <p:sp>
        <p:nvSpPr>
          <p:cNvPr id="13" name="TextBox 12">
            <a:extLst>
              <a:ext uri="{FF2B5EF4-FFF2-40B4-BE49-F238E27FC236}">
                <a16:creationId xmlns:a16="http://schemas.microsoft.com/office/drawing/2014/main" id="{87C59D8F-59F6-4068-B546-AADF3A5C67D7}"/>
              </a:ext>
            </a:extLst>
          </p:cNvPr>
          <p:cNvSpPr txBox="1"/>
          <p:nvPr/>
        </p:nvSpPr>
        <p:spPr>
          <a:xfrm>
            <a:off x="7968178" y="3675865"/>
            <a:ext cx="1582616" cy="646331"/>
          </a:xfrm>
          <a:prstGeom prst="rect">
            <a:avLst/>
          </a:prstGeom>
          <a:noFill/>
        </p:spPr>
        <p:txBody>
          <a:bodyPr wrap="square" rtlCol="0">
            <a:spAutoFit/>
          </a:bodyPr>
          <a:lstStyle/>
          <a:p>
            <a:r>
              <a:rPr lang="en-US" dirty="0"/>
              <a:t>Year 10</a:t>
            </a:r>
          </a:p>
          <a:p>
            <a:r>
              <a:rPr lang="en-US" dirty="0"/>
              <a:t>=Rs 1000</a:t>
            </a:r>
          </a:p>
        </p:txBody>
      </p:sp>
    </p:spTree>
    <p:extLst>
      <p:ext uri="{BB962C8B-B14F-4D97-AF65-F5344CB8AC3E}">
        <p14:creationId xmlns:p14="http://schemas.microsoft.com/office/powerpoint/2010/main" val="14128348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7D71B-7F7D-4B62-9F24-5C94EEDAABA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Zero coupon bond yield curve </a:t>
            </a:r>
          </a:p>
        </p:txBody>
      </p:sp>
      <p:graphicFrame>
        <p:nvGraphicFramePr>
          <p:cNvPr id="4" name="Content Placeholder 3">
            <a:extLst>
              <a:ext uri="{FF2B5EF4-FFF2-40B4-BE49-F238E27FC236}">
                <a16:creationId xmlns:a16="http://schemas.microsoft.com/office/drawing/2014/main" id="{9CA7D283-C080-441F-B51E-0D09741055EF}"/>
              </a:ext>
            </a:extLst>
          </p:cNvPr>
          <p:cNvGraphicFramePr>
            <a:graphicFrameLocks noGrp="1"/>
          </p:cNvGraphicFramePr>
          <p:nvPr>
            <p:ph idx="1"/>
            <p:extLst>
              <p:ext uri="{D42A27DB-BD31-4B8C-83A1-F6EECF244321}">
                <p14:modId xmlns:p14="http://schemas.microsoft.com/office/powerpoint/2010/main" val="478203713"/>
              </p:ext>
            </p:extLst>
          </p:nvPr>
        </p:nvGraphicFramePr>
        <p:xfrm>
          <a:off x="838200" y="1463040"/>
          <a:ext cx="10515600" cy="52191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916044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C42D5-10D1-4080-B953-0FDC878855B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 of bonds: Interest rate risk</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46A7BFD-D6B7-4799-B080-F48C0AE94475}"/>
                  </a:ext>
                </a:extLst>
              </p:cNvPr>
              <p:cNvSpPr>
                <a:spLocks noGrp="1"/>
              </p:cNvSpPr>
              <p:nvPr>
                <p:ph idx="1"/>
              </p:nvPr>
            </p:nvSpPr>
            <p:spPr>
              <a:xfrm>
                <a:off x="838200" y="1825624"/>
                <a:ext cx="10515600" cy="4842461"/>
              </a:xfrm>
            </p:spPr>
            <p:txBody>
              <a:bodyPr>
                <a:normAutofit/>
              </a:bodyPr>
              <a:lstStyle/>
              <a:p>
                <a:pPr algn="just"/>
                <a:r>
                  <a:rPr lang="en-US" sz="2400" dirty="0">
                    <a:latin typeface="Times New Roman" panose="02020603050405020304" pitchFamily="18" charset="0"/>
                    <a:cs typeface="Times New Roman" panose="02020603050405020304" pitchFamily="18" charset="0"/>
                  </a:rPr>
                  <a:t>Then uncertainty concerning bond values/prices due to interest rates fluctuations is known as the interest rate risk of bonds </a:t>
                </a:r>
              </a:p>
              <a:p>
                <a:pPr algn="just"/>
                <a:r>
                  <a:rPr lang="en-US" sz="2400" dirty="0">
                    <a:latin typeface="Times New Roman" panose="02020603050405020304" pitchFamily="18" charset="0"/>
                    <a:cs typeface="Times New Roman" panose="02020603050405020304" pitchFamily="18" charset="0"/>
                  </a:rPr>
                  <a:t>Two types of interest rate risk: </a:t>
                </a:r>
                <a:r>
                  <a:rPr lang="en-US" sz="2400" b="1" dirty="0">
                    <a:latin typeface="Times New Roman" panose="02020603050405020304" pitchFamily="18" charset="0"/>
                    <a:cs typeface="Times New Roman" panose="02020603050405020304" pitchFamily="18" charset="0"/>
                  </a:rPr>
                  <a:t>Price risk </a:t>
                </a:r>
                <a:r>
                  <a:rPr lang="en-US" sz="2400" dirty="0">
                    <a:latin typeface="Times New Roman" panose="02020603050405020304" pitchFamily="18" charset="0"/>
                    <a:cs typeface="Times New Roman" panose="02020603050405020304" pitchFamily="18" charset="0"/>
                  </a:rPr>
                  <a:t>and </a:t>
                </a:r>
                <a:r>
                  <a:rPr lang="en-US" sz="2400" b="1" dirty="0">
                    <a:latin typeface="Times New Roman" panose="02020603050405020304" pitchFamily="18" charset="0"/>
                    <a:cs typeface="Times New Roman" panose="02020603050405020304" pitchFamily="18" charset="0"/>
                  </a:rPr>
                  <a:t>coupon reinvestment risk</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Assume that you buy zero coupon bond with maturity of 10 years. You paid market price of Rs 500. what is your return (Yield)</a:t>
                </a:r>
              </a:p>
              <a:p>
                <a:pPr algn="just"/>
                <a:r>
                  <a:rPr lang="en-US" sz="2400" dirty="0">
                    <a:latin typeface="Times New Roman" panose="02020603050405020304" pitchFamily="18" charset="0"/>
                    <a:cs typeface="Times New Roman" panose="02020603050405020304" pitchFamily="18" charset="0"/>
                  </a:rPr>
                  <a:t> YTM: 500=</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1000</m:t>
                        </m:r>
                      </m:num>
                      <m:den>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𝑌𝑇𝑀</m:t>
                        </m:r>
                        <m:r>
                          <a:rPr lang="en-US" sz="2400" b="0" i="1" smtClean="0">
                            <a:latin typeface="Cambria Math" panose="02040503050406030204" pitchFamily="18" charset="0"/>
                            <a:cs typeface="Times New Roman" panose="02020603050405020304" pitchFamily="18" charset="0"/>
                          </a:rPr>
                          <m:t>)^10</m:t>
                        </m:r>
                      </m:den>
                    </m:f>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 YTM=7.17%</a:t>
                </a:r>
              </a:p>
              <a:p>
                <a:pPr algn="just"/>
                <a:r>
                  <a:rPr lang="en-US" sz="2400" dirty="0">
                    <a:latin typeface="Times New Roman" panose="02020603050405020304" pitchFamily="18" charset="0"/>
                    <a:cs typeface="Times New Roman" panose="02020603050405020304" pitchFamily="18" charset="0"/>
                  </a:rPr>
                  <a:t>Now, assume that because of some reason, you have to sell it after 5 years. That time, the yield of similar bond is 8%. What would be the market price. </a:t>
                </a:r>
              </a:p>
              <a:p>
                <a:pPr algn="just"/>
                <a:r>
                  <a:rPr lang="en-US" sz="2400" dirty="0">
                    <a:latin typeface="Times New Roman" panose="02020603050405020304" pitchFamily="18" charset="0"/>
                    <a:cs typeface="Times New Roman" panose="02020603050405020304" pitchFamily="18" charset="0"/>
                  </a:rPr>
                  <a:t>Value of bond after 5 years=1000/ (1.08)^5=Rs 680.58</a:t>
                </a:r>
              </a:p>
              <a:p>
                <a:pPr algn="just"/>
                <a:r>
                  <a:rPr lang="en-US" sz="2400" dirty="0">
                    <a:latin typeface="Times New Roman" panose="02020603050405020304" pitchFamily="18" charset="0"/>
                    <a:cs typeface="Times New Roman" panose="02020603050405020304" pitchFamily="18" charset="0"/>
                  </a:rPr>
                  <a:t>Returns (actual yield): 500=680.58/(1+Yield)^5=6.36%  </a:t>
                </a:r>
              </a:p>
            </p:txBody>
          </p:sp>
        </mc:Choice>
        <mc:Fallback>
          <p:sp>
            <p:nvSpPr>
              <p:cNvPr id="3" name="Content Placeholder 2">
                <a:extLst>
                  <a:ext uri="{FF2B5EF4-FFF2-40B4-BE49-F238E27FC236}">
                    <a16:creationId xmlns:a16="http://schemas.microsoft.com/office/drawing/2014/main" id="{846A7BFD-D6B7-4799-B080-F48C0AE94475}"/>
                  </a:ext>
                </a:extLst>
              </p:cNvPr>
              <p:cNvSpPr>
                <a:spLocks noGrp="1" noRot="1" noChangeAspect="1" noMove="1" noResize="1" noEditPoints="1" noAdjustHandles="1" noChangeArrowheads="1" noChangeShapeType="1" noTextEdit="1"/>
              </p:cNvSpPr>
              <p:nvPr>
                <p:ph idx="1"/>
              </p:nvPr>
            </p:nvSpPr>
            <p:spPr>
              <a:xfrm>
                <a:off x="838200" y="1825624"/>
                <a:ext cx="10515600" cy="4842461"/>
              </a:xfrm>
              <a:blipFill>
                <a:blip r:embed="rId2"/>
                <a:stretch>
                  <a:fillRect l="-812" t="-1761" r="-870" b="-1635"/>
                </a:stretch>
              </a:blipFill>
            </p:spPr>
            <p:txBody>
              <a:bodyPr/>
              <a:lstStyle/>
              <a:p>
                <a:r>
                  <a:rPr lang="en-US">
                    <a:noFill/>
                  </a:rPr>
                  <a:t> </a:t>
                </a:r>
              </a:p>
            </p:txBody>
          </p:sp>
        </mc:Fallback>
      </mc:AlternateContent>
    </p:spTree>
    <p:extLst>
      <p:ext uri="{BB962C8B-B14F-4D97-AF65-F5344CB8AC3E}">
        <p14:creationId xmlns:p14="http://schemas.microsoft.com/office/powerpoint/2010/main" val="1471765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74AC7-8D1B-4231-86DE-8924A050744B}"/>
              </a:ext>
            </a:extLst>
          </p:cNvPr>
          <p:cNvSpPr>
            <a:spLocks noGrp="1"/>
          </p:cNvSpPr>
          <p:nvPr>
            <p:ph type="title"/>
          </p:nvPr>
        </p:nvSpPr>
        <p:spPr>
          <a:xfrm>
            <a:off x="399757" y="235951"/>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Risk of bonds: Interest rate risk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6C3E4EE-5348-495D-85AA-7D4955282CCD}"/>
                  </a:ext>
                </a:extLst>
              </p:cNvPr>
              <p:cNvSpPr>
                <a:spLocks noGrp="1"/>
              </p:cNvSpPr>
              <p:nvPr>
                <p:ph idx="1"/>
              </p:nvPr>
            </p:nvSpPr>
            <p:spPr>
              <a:xfrm>
                <a:off x="838200" y="1561514"/>
                <a:ext cx="10515600" cy="5134707"/>
              </a:xfrm>
            </p:spPr>
            <p:txBody>
              <a:bodyPr>
                <a:normAutofit lnSpcReduction="10000"/>
              </a:bodyPr>
              <a:lstStyle/>
              <a:p>
                <a:r>
                  <a:rPr lang="en-US" sz="2400" b="1" dirty="0">
                    <a:latin typeface="Times New Roman" panose="02020603050405020304" pitchFamily="18" charset="0"/>
                    <a:cs typeface="Times New Roman" panose="02020603050405020304" pitchFamily="18" charset="0"/>
                  </a:rPr>
                  <a:t>Coupon reinvestment risk: </a:t>
                </a:r>
                <a:r>
                  <a:rPr lang="en-US" sz="2400" dirty="0">
                    <a:latin typeface="Times New Roman" panose="02020603050405020304" pitchFamily="18" charset="0"/>
                    <a:cs typeface="Times New Roman" panose="02020603050405020304" pitchFamily="18" charset="0"/>
                  </a:rPr>
                  <a:t>when you invest in coupon bond, in order to earn YTM return, you should reinvest all your coupon amount at YTM.</a:t>
                </a:r>
              </a:p>
              <a:p>
                <a:r>
                  <a:rPr lang="en-US" sz="2400" dirty="0">
                    <a:latin typeface="Times New Roman" panose="02020603050405020304" pitchFamily="18" charset="0"/>
                    <a:cs typeface="Times New Roman" panose="02020603050405020304" pitchFamily="18" charset="0"/>
                  </a:rPr>
                  <a:t>Assume that bond with coupon rate 10%, par value Rs 100, time to maturity 3 years, and trading at Rs 100. what would be YTM?</a:t>
                </a:r>
              </a:p>
              <a:p>
                <a14:m>
                  <m:oMath xmlns:m="http://schemas.openxmlformats.org/officeDocument/2006/math">
                    <m:r>
                      <a:rPr lang="en-US" sz="2400">
                        <a:latin typeface="Cambria Math" panose="02040503050406030204" pitchFamily="18" charset="0"/>
                      </a:rPr>
                      <m:t>10</m:t>
                    </m:r>
                    <m:r>
                      <a:rPr lang="en-US" sz="2400" b="0" i="0" smtClean="0">
                        <a:latin typeface="Cambria Math" panose="02040503050406030204" pitchFamily="18" charset="0"/>
                      </a:rPr>
                      <m:t>0</m:t>
                    </m:r>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b="0" i="0" smtClean="0">
                            <a:latin typeface="Cambria Math" panose="02040503050406030204" pitchFamily="18" charset="0"/>
                          </a:rPr>
                          <m:t>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1</m:t>
                            </m:r>
                          </m:sup>
                        </m:sSup>
                      </m:den>
                    </m:f>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b="0" i="0" smtClean="0">
                            <a:latin typeface="Cambria Math" panose="02040503050406030204" pitchFamily="18" charset="0"/>
                          </a:rPr>
                          <m:t>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b="0" i="0" smtClean="0">
                            <a:latin typeface="Cambria Math" panose="02040503050406030204" pitchFamily="18" charset="0"/>
                          </a:rPr>
                          <m:t>1010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3</m:t>
                            </m:r>
                          </m:sup>
                        </m:sSup>
                      </m:den>
                    </m:f>
                  </m:oMath>
                </a14:m>
                <a:r>
                  <a:rPr lang="en-US" sz="2400" dirty="0">
                    <a:latin typeface="Times New Roman" panose="02020603050405020304" pitchFamily="18" charset="0"/>
                    <a:cs typeface="Times New Roman" panose="02020603050405020304" pitchFamily="18" charset="0"/>
                  </a:rPr>
                  <a:t>=YTM=10%</a:t>
                </a:r>
              </a:p>
              <a:p>
                <a:r>
                  <a:rPr lang="en-US" sz="2400" dirty="0">
                    <a:latin typeface="Times New Roman" panose="02020603050405020304" pitchFamily="18" charset="0"/>
                    <a:cs typeface="Times New Roman" panose="02020603050405020304" pitchFamily="18" charset="0"/>
                  </a:rPr>
                  <a:t>Interest on coupon amount=</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Total return:</a:t>
                </a:r>
              </a:p>
              <a:p>
                <a:pPr lvl="1"/>
                <a:r>
                  <a:rPr lang="en-US" sz="2000" dirty="0">
                    <a:latin typeface="Times New Roman" panose="02020603050405020304" pitchFamily="18" charset="0"/>
                    <a:cs typeface="Times New Roman" panose="02020603050405020304" pitchFamily="18" charset="0"/>
                  </a:rPr>
                  <a:t>Coupon amount= Rs 30</a:t>
                </a:r>
              </a:p>
              <a:p>
                <a:pPr lvl="1"/>
                <a:r>
                  <a:rPr lang="en-US" sz="2000" dirty="0">
                    <a:latin typeface="Times New Roman" panose="02020603050405020304" pitchFamily="18" charset="0"/>
                    <a:cs typeface="Times New Roman" panose="02020603050405020304" pitchFamily="18" charset="0"/>
                  </a:rPr>
                  <a:t>Reinvestment amount=Rs 3.1</a:t>
                </a:r>
              </a:p>
              <a:p>
                <a:pPr lvl="1"/>
                <a:r>
                  <a:rPr lang="en-US" sz="2000" dirty="0">
                    <a:latin typeface="Times New Roman" panose="02020603050405020304" pitchFamily="18" charset="0"/>
                    <a:cs typeface="Times New Roman" panose="02020603050405020304" pitchFamily="18" charset="0"/>
                  </a:rPr>
                  <a:t>Principal amount=Rs 100</a:t>
                </a:r>
              </a:p>
              <a:p>
                <a:pPr lvl="1"/>
                <a:r>
                  <a:rPr lang="en-US" sz="2000" dirty="0">
                    <a:latin typeface="Times New Roman" panose="02020603050405020304" pitchFamily="18" charset="0"/>
                    <a:cs typeface="Times New Roman" panose="02020603050405020304" pitchFamily="18" charset="0"/>
                  </a:rPr>
                  <a:t>Total amount=Rs 131.1</a:t>
                </a:r>
              </a:p>
              <a:p>
                <a:pPr lvl="1"/>
                <a:r>
                  <a:rPr lang="en-US" sz="2000" dirty="0">
                    <a:latin typeface="Times New Roman" panose="02020603050405020304" pitchFamily="18" charset="0"/>
                    <a:cs typeface="Times New Roman" panose="02020603050405020304" pitchFamily="18" charset="0"/>
                  </a:rPr>
                  <a:t>Yield: 100=131.1/(1+yield)^3=10%</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6C3E4EE-5348-495D-85AA-7D4955282CCD}"/>
                  </a:ext>
                </a:extLst>
              </p:cNvPr>
              <p:cNvSpPr>
                <a:spLocks noGrp="1" noRot="1" noChangeAspect="1" noMove="1" noResize="1" noEditPoints="1" noAdjustHandles="1" noChangeArrowheads="1" noChangeShapeType="1" noTextEdit="1"/>
              </p:cNvSpPr>
              <p:nvPr>
                <p:ph idx="1"/>
              </p:nvPr>
            </p:nvSpPr>
            <p:spPr>
              <a:xfrm>
                <a:off x="838200" y="1561514"/>
                <a:ext cx="10515600" cy="5134707"/>
              </a:xfrm>
              <a:blipFill>
                <a:blip r:embed="rId3"/>
                <a:stretch>
                  <a:fillRect l="-812" t="-2375"/>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F113CDFC-F9C0-41A1-860B-CC6223471DE7}"/>
              </a:ext>
            </a:extLst>
          </p:cNvPr>
          <p:cNvCxnSpPr>
            <a:cxnSpLocks/>
          </p:cNvCxnSpPr>
          <p:nvPr/>
        </p:nvCxnSpPr>
        <p:spPr>
          <a:xfrm>
            <a:off x="4867422" y="4248443"/>
            <a:ext cx="3151163"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2978DF9-8673-426D-867C-EB654FDD75A0}"/>
              </a:ext>
            </a:extLst>
          </p:cNvPr>
          <p:cNvSpPr txBox="1"/>
          <p:nvPr/>
        </p:nvSpPr>
        <p:spPr>
          <a:xfrm>
            <a:off x="5219114" y="4383382"/>
            <a:ext cx="876886" cy="646331"/>
          </a:xfrm>
          <a:prstGeom prst="rect">
            <a:avLst/>
          </a:prstGeom>
          <a:noFill/>
        </p:spPr>
        <p:txBody>
          <a:bodyPr wrap="square" rtlCol="0">
            <a:spAutoFit/>
          </a:bodyPr>
          <a:lstStyle/>
          <a:p>
            <a:r>
              <a:rPr lang="en-US" dirty="0"/>
              <a:t>1</a:t>
            </a:r>
          </a:p>
          <a:p>
            <a:r>
              <a:rPr lang="en-US" dirty="0"/>
              <a:t>Rs 10</a:t>
            </a:r>
          </a:p>
        </p:txBody>
      </p:sp>
      <p:sp>
        <p:nvSpPr>
          <p:cNvPr id="8" name="TextBox 7">
            <a:extLst>
              <a:ext uri="{FF2B5EF4-FFF2-40B4-BE49-F238E27FC236}">
                <a16:creationId xmlns:a16="http://schemas.microsoft.com/office/drawing/2014/main" id="{19639971-7524-4039-9FD5-0F029CCFCEAD}"/>
              </a:ext>
            </a:extLst>
          </p:cNvPr>
          <p:cNvSpPr txBox="1"/>
          <p:nvPr/>
        </p:nvSpPr>
        <p:spPr>
          <a:xfrm>
            <a:off x="6096000" y="4383382"/>
            <a:ext cx="876886" cy="646331"/>
          </a:xfrm>
          <a:prstGeom prst="rect">
            <a:avLst/>
          </a:prstGeom>
          <a:noFill/>
        </p:spPr>
        <p:txBody>
          <a:bodyPr wrap="square" rtlCol="0">
            <a:spAutoFit/>
          </a:bodyPr>
          <a:lstStyle/>
          <a:p>
            <a:r>
              <a:rPr lang="en-US" dirty="0"/>
              <a:t>2</a:t>
            </a:r>
          </a:p>
          <a:p>
            <a:r>
              <a:rPr lang="en-US" dirty="0"/>
              <a:t>Rs 10</a:t>
            </a:r>
          </a:p>
        </p:txBody>
      </p:sp>
      <p:sp>
        <p:nvSpPr>
          <p:cNvPr id="9" name="TextBox 8">
            <a:extLst>
              <a:ext uri="{FF2B5EF4-FFF2-40B4-BE49-F238E27FC236}">
                <a16:creationId xmlns:a16="http://schemas.microsoft.com/office/drawing/2014/main" id="{DDBAA5C8-CB33-46CE-B343-514AE5646F22}"/>
              </a:ext>
            </a:extLst>
          </p:cNvPr>
          <p:cNvSpPr txBox="1"/>
          <p:nvPr/>
        </p:nvSpPr>
        <p:spPr>
          <a:xfrm>
            <a:off x="7409571" y="4383382"/>
            <a:ext cx="876886" cy="646331"/>
          </a:xfrm>
          <a:prstGeom prst="rect">
            <a:avLst/>
          </a:prstGeom>
          <a:noFill/>
        </p:spPr>
        <p:txBody>
          <a:bodyPr wrap="square" rtlCol="0">
            <a:spAutoFit/>
          </a:bodyPr>
          <a:lstStyle/>
          <a:p>
            <a:r>
              <a:rPr lang="en-US" dirty="0"/>
              <a:t>3</a:t>
            </a:r>
          </a:p>
          <a:p>
            <a:r>
              <a:rPr lang="en-US" dirty="0"/>
              <a:t>Rs 10</a:t>
            </a:r>
          </a:p>
        </p:txBody>
      </p:sp>
      <p:sp>
        <p:nvSpPr>
          <p:cNvPr id="10" name="TextBox 9">
            <a:extLst>
              <a:ext uri="{FF2B5EF4-FFF2-40B4-BE49-F238E27FC236}">
                <a16:creationId xmlns:a16="http://schemas.microsoft.com/office/drawing/2014/main" id="{2A33025F-14E4-4D81-9798-BADC37D038A0}"/>
              </a:ext>
            </a:extLst>
          </p:cNvPr>
          <p:cNvSpPr txBox="1"/>
          <p:nvPr/>
        </p:nvSpPr>
        <p:spPr>
          <a:xfrm>
            <a:off x="4562329" y="4352488"/>
            <a:ext cx="876886" cy="646331"/>
          </a:xfrm>
          <a:prstGeom prst="rect">
            <a:avLst/>
          </a:prstGeom>
          <a:noFill/>
        </p:spPr>
        <p:txBody>
          <a:bodyPr wrap="square" rtlCol="0">
            <a:spAutoFit/>
          </a:bodyPr>
          <a:lstStyle/>
          <a:p>
            <a:r>
              <a:rPr lang="en-US" dirty="0"/>
              <a:t>0</a:t>
            </a:r>
          </a:p>
          <a:p>
            <a:endParaRPr lang="en-US" dirty="0"/>
          </a:p>
        </p:txBody>
      </p:sp>
      <p:cxnSp>
        <p:nvCxnSpPr>
          <p:cNvPr id="12" name="Connector: Elbow 11">
            <a:extLst>
              <a:ext uri="{FF2B5EF4-FFF2-40B4-BE49-F238E27FC236}">
                <a16:creationId xmlns:a16="http://schemas.microsoft.com/office/drawing/2014/main" id="{C2327D4F-52AC-4D25-B22F-10634A5C7CD5}"/>
              </a:ext>
            </a:extLst>
          </p:cNvPr>
          <p:cNvCxnSpPr>
            <a:stCxn id="7" idx="2"/>
          </p:cNvCxnSpPr>
          <p:nvPr/>
        </p:nvCxnSpPr>
        <p:spPr>
          <a:xfrm rot="16200000" flipH="1">
            <a:off x="6947352" y="3739918"/>
            <a:ext cx="878718" cy="345830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CD5382F-07A5-453B-9B1E-333CE688F1A2}"/>
              </a:ext>
            </a:extLst>
          </p:cNvPr>
          <p:cNvSpPr txBox="1"/>
          <p:nvPr/>
        </p:nvSpPr>
        <p:spPr>
          <a:xfrm>
            <a:off x="9172721" y="5755446"/>
            <a:ext cx="2517531" cy="369332"/>
          </a:xfrm>
          <a:prstGeom prst="rect">
            <a:avLst/>
          </a:prstGeom>
          <a:noFill/>
        </p:spPr>
        <p:txBody>
          <a:bodyPr wrap="square" rtlCol="0">
            <a:spAutoFit/>
          </a:bodyPr>
          <a:lstStyle/>
          <a:p>
            <a:r>
              <a:rPr lang="en-US" dirty="0"/>
              <a:t>=10*(1.1)^2-10=Rs 2.1</a:t>
            </a:r>
          </a:p>
        </p:txBody>
      </p:sp>
      <p:cxnSp>
        <p:nvCxnSpPr>
          <p:cNvPr id="19" name="Connector: Elbow 18">
            <a:extLst>
              <a:ext uri="{FF2B5EF4-FFF2-40B4-BE49-F238E27FC236}">
                <a16:creationId xmlns:a16="http://schemas.microsoft.com/office/drawing/2014/main" id="{BB4A0919-38DE-4718-811A-11A29CBB70E9}"/>
              </a:ext>
            </a:extLst>
          </p:cNvPr>
          <p:cNvCxnSpPr>
            <a:cxnSpLocks/>
          </p:cNvCxnSpPr>
          <p:nvPr/>
        </p:nvCxnSpPr>
        <p:spPr>
          <a:xfrm>
            <a:off x="6122671" y="4998819"/>
            <a:ext cx="2888272" cy="706254"/>
          </a:xfrm>
          <a:prstGeom prst="bentConnector3">
            <a:avLst>
              <a:gd name="adj1" fmla="val 320"/>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581F3D6-C205-458E-AF08-0E3EBA593E23}"/>
              </a:ext>
            </a:extLst>
          </p:cNvPr>
          <p:cNvSpPr txBox="1"/>
          <p:nvPr/>
        </p:nvSpPr>
        <p:spPr>
          <a:xfrm>
            <a:off x="9067800" y="5503312"/>
            <a:ext cx="2342856" cy="369332"/>
          </a:xfrm>
          <a:prstGeom prst="rect">
            <a:avLst/>
          </a:prstGeom>
          <a:noFill/>
        </p:spPr>
        <p:txBody>
          <a:bodyPr wrap="square" rtlCol="0">
            <a:spAutoFit/>
          </a:bodyPr>
          <a:lstStyle/>
          <a:p>
            <a:r>
              <a:rPr lang="en-US" dirty="0"/>
              <a:t>=10*(1.1)^1-10=Rs1</a:t>
            </a:r>
          </a:p>
        </p:txBody>
      </p:sp>
      <p:sp>
        <p:nvSpPr>
          <p:cNvPr id="24" name="TextBox 23">
            <a:extLst>
              <a:ext uri="{FF2B5EF4-FFF2-40B4-BE49-F238E27FC236}">
                <a16:creationId xmlns:a16="http://schemas.microsoft.com/office/drawing/2014/main" id="{C8FBC15B-8019-40BA-9ED6-1058A5987E5B}"/>
              </a:ext>
            </a:extLst>
          </p:cNvPr>
          <p:cNvSpPr txBox="1"/>
          <p:nvPr/>
        </p:nvSpPr>
        <p:spPr>
          <a:xfrm>
            <a:off x="9041129" y="5220713"/>
            <a:ext cx="2156754" cy="369332"/>
          </a:xfrm>
          <a:prstGeom prst="rect">
            <a:avLst/>
          </a:prstGeom>
          <a:noFill/>
        </p:spPr>
        <p:txBody>
          <a:bodyPr wrap="square" rtlCol="0">
            <a:spAutoFit/>
          </a:bodyPr>
          <a:lstStyle/>
          <a:p>
            <a:r>
              <a:rPr lang="en-US" dirty="0"/>
              <a:t>=10*(1.1)^0-10=Rs 0</a:t>
            </a:r>
          </a:p>
        </p:txBody>
      </p:sp>
      <p:cxnSp>
        <p:nvCxnSpPr>
          <p:cNvPr id="29" name="Connector: Elbow 28">
            <a:extLst>
              <a:ext uri="{FF2B5EF4-FFF2-40B4-BE49-F238E27FC236}">
                <a16:creationId xmlns:a16="http://schemas.microsoft.com/office/drawing/2014/main" id="{25B42A73-4126-49A2-AFDD-ACE340824448}"/>
              </a:ext>
            </a:extLst>
          </p:cNvPr>
          <p:cNvCxnSpPr>
            <a:cxnSpLocks/>
            <a:stCxn id="9" idx="2"/>
            <a:endCxn id="24" idx="1"/>
          </p:cNvCxnSpPr>
          <p:nvPr/>
        </p:nvCxnSpPr>
        <p:spPr>
          <a:xfrm rot="16200000" flipH="1">
            <a:off x="8256738" y="4620988"/>
            <a:ext cx="375666" cy="119311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26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
                                            <p:txEl>
                                              <p:pRg st="6" end="6"/>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3" grpId="0"/>
      <p:bldP spid="23" grpId="0"/>
      <p:bldP spid="2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CDD8A-C3DF-40E5-833E-25D2E86EDBE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 of bonds: Interest rate risk</a:t>
            </a:r>
            <a:endParaRPr lang="en-US" sz="3600" dirty="0"/>
          </a:p>
        </p:txBody>
      </p:sp>
      <p:graphicFrame>
        <p:nvGraphicFramePr>
          <p:cNvPr id="4" name="Content Placeholder 3">
            <a:extLst>
              <a:ext uri="{FF2B5EF4-FFF2-40B4-BE49-F238E27FC236}">
                <a16:creationId xmlns:a16="http://schemas.microsoft.com/office/drawing/2014/main" id="{A62C0B93-BED7-41B9-AC1F-A18B803D64BD}"/>
              </a:ext>
            </a:extLst>
          </p:cNvPr>
          <p:cNvGraphicFramePr>
            <a:graphicFrameLocks noGrp="1"/>
          </p:cNvGraphicFramePr>
          <p:nvPr>
            <p:ph idx="1"/>
            <p:extLst>
              <p:ext uri="{D42A27DB-BD31-4B8C-83A1-F6EECF244321}">
                <p14:modId xmlns:p14="http://schemas.microsoft.com/office/powerpoint/2010/main" val="3165861053"/>
              </p:ext>
            </p:extLst>
          </p:nvPr>
        </p:nvGraphicFramePr>
        <p:xfrm>
          <a:off x="1519311" y="2321168"/>
          <a:ext cx="8496886" cy="3002280"/>
        </p:xfrm>
        <a:graphic>
          <a:graphicData uri="http://schemas.openxmlformats.org/drawingml/2006/table">
            <a:tbl>
              <a:tblPr>
                <a:tableStyleId>{5940675A-B579-460E-94D1-54222C63F5DA}</a:tableStyleId>
              </a:tblPr>
              <a:tblGrid>
                <a:gridCol w="3684487">
                  <a:extLst>
                    <a:ext uri="{9D8B030D-6E8A-4147-A177-3AD203B41FA5}">
                      <a16:colId xmlns:a16="http://schemas.microsoft.com/office/drawing/2014/main" val="287267718"/>
                    </a:ext>
                  </a:extLst>
                </a:gridCol>
                <a:gridCol w="1604133">
                  <a:extLst>
                    <a:ext uri="{9D8B030D-6E8A-4147-A177-3AD203B41FA5}">
                      <a16:colId xmlns:a16="http://schemas.microsoft.com/office/drawing/2014/main" val="1587349919"/>
                    </a:ext>
                  </a:extLst>
                </a:gridCol>
                <a:gridCol w="1604133">
                  <a:extLst>
                    <a:ext uri="{9D8B030D-6E8A-4147-A177-3AD203B41FA5}">
                      <a16:colId xmlns:a16="http://schemas.microsoft.com/office/drawing/2014/main" val="129954052"/>
                    </a:ext>
                  </a:extLst>
                </a:gridCol>
                <a:gridCol w="1604133">
                  <a:extLst>
                    <a:ext uri="{9D8B030D-6E8A-4147-A177-3AD203B41FA5}">
                      <a16:colId xmlns:a16="http://schemas.microsoft.com/office/drawing/2014/main" val="1398023823"/>
                    </a:ext>
                  </a:extLst>
                </a:gridCol>
              </a:tblGrid>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3">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Reinvestment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4879167"/>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24929038"/>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Reinvestment amount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1.53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4.72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80399875"/>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Coupon amount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47962284"/>
                  </a:ext>
                </a:extLst>
              </a:tr>
              <a:tr h="349934">
                <a:tc>
                  <a:txBody>
                    <a:bodyPr/>
                    <a:lstStyle/>
                    <a:p>
                      <a:pPr algn="l" fontAlgn="b"/>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Principal</a:t>
                      </a:r>
                      <a:r>
                        <a:rPr lang="en-US" sz="2400" b="0" u="none" strike="noStrike" dirty="0">
                          <a:effectLst/>
                          <a:latin typeface="Times New Roman" panose="02020603050405020304" pitchFamily="18" charset="0"/>
                          <a:cs typeface="Times New Roman" panose="02020603050405020304" pitchFamily="18" charset="0"/>
                        </a:rPr>
                        <a:t> amount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04908079"/>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Total return</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131.53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133.10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134.73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49534455"/>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Investment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83804649"/>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Yield(%)</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9.56%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10.45%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58595513"/>
                  </a:ext>
                </a:extLst>
              </a:tr>
            </a:tbl>
          </a:graphicData>
        </a:graphic>
      </p:graphicFrame>
    </p:spTree>
    <p:extLst>
      <p:ext uri="{BB962C8B-B14F-4D97-AF65-F5344CB8AC3E}">
        <p14:creationId xmlns:p14="http://schemas.microsoft.com/office/powerpoint/2010/main" val="22420623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75EC-74EE-4B46-8A78-4284C300608B}"/>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Valuation of stock</a:t>
            </a:r>
          </a:p>
        </p:txBody>
      </p:sp>
      <p:sp>
        <p:nvSpPr>
          <p:cNvPr id="3" name="Subtitle 2">
            <a:extLst>
              <a:ext uri="{FF2B5EF4-FFF2-40B4-BE49-F238E27FC236}">
                <a16:creationId xmlns:a16="http://schemas.microsoft.com/office/drawing/2014/main" id="{5DFEB3A9-8A01-4EBC-A72D-F2CB87B225B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056669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6AD2-A984-40DA-89B9-B3AD5D5F7A8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Stock pricing valuation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F29D3D-8310-4684-8141-A4598E44BF37}"/>
                  </a:ext>
                </a:extLst>
              </p:cNvPr>
              <p:cNvSpPr>
                <a:spLocks noGrp="1"/>
              </p:cNvSpPr>
              <p:nvPr>
                <p:ph idx="1"/>
              </p:nvPr>
            </p:nvSpPr>
            <p:spPr>
              <a:xfrm>
                <a:off x="838200" y="1825624"/>
                <a:ext cx="10515600" cy="5032375"/>
              </a:xfrm>
            </p:spPr>
            <p:txBody>
              <a:bodyPr/>
              <a:lstStyle/>
              <a:p>
                <a:r>
                  <a:rPr lang="en-US" dirty="0">
                    <a:latin typeface="Times New Roman" panose="02020603050405020304" pitchFamily="18" charset="0"/>
                    <a:cs typeface="Times New Roman" panose="02020603050405020304" pitchFamily="18" charset="0"/>
                  </a:rPr>
                  <a:t>How is a stock priced</a:t>
                </a:r>
              </a:p>
              <a:p>
                <a:pPr lvl="1"/>
                <a:r>
                  <a:rPr lang="en-US"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P</m:t>
                        </m:r>
                      </m:e>
                      <m:sub>
                        <m:r>
                          <a:rPr lang="en-US" b="0" i="0" smtClean="0">
                            <a:latin typeface="Cambria Math" panose="02040503050406030204" pitchFamily="18" charset="0"/>
                          </a:rPr>
                          <m:t>0 </m:t>
                        </m:r>
                      </m:sub>
                    </m:sSub>
                  </m:oMath>
                </a14:m>
                <a:r>
                  <a:rPr lang="en-US" dirty="0">
                    <a:latin typeface="Times New Roman" panose="02020603050405020304" pitchFamily="18" charset="0"/>
                    <a:cs typeface="Times New Roman" panose="02020603050405020304" pitchFamily="18" charset="0"/>
                  </a:rPr>
                  <a:t>be today stock price </a:t>
                </a:r>
              </a:p>
              <a:p>
                <a:pPr lvl="1"/>
                <a:r>
                  <a:rPr lang="en-US"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i="1">
                            <a:latin typeface="Cambria Math" panose="02040503050406030204" pitchFamily="18" charset="0"/>
                          </a:rPr>
                        </m:ctrlPr>
                      </m:sSubPr>
                      <m:e>
                        <m:r>
                          <m:rPr>
                            <m:sty m:val="p"/>
                          </m:rPr>
                          <a:rPr lang="en-US" i="0" smtClean="0">
                            <a:latin typeface="Cambria Math" panose="02040503050406030204" pitchFamily="18" charset="0"/>
                          </a:rPr>
                          <m:t>P</m:t>
                        </m:r>
                      </m:e>
                      <m:sub>
                        <m:r>
                          <a:rPr lang="en-US" b="0" i="0" smtClean="0">
                            <a:latin typeface="Cambria Math" panose="02040503050406030204" pitchFamily="18" charset="0"/>
                          </a:rPr>
                          <m:t>1</m:t>
                        </m:r>
                        <m:r>
                          <a:rPr lang="en-US" i="0" smtClean="0">
                            <a:latin typeface="Cambria Math" panose="02040503050406030204" pitchFamily="18" charset="0"/>
                          </a:rPr>
                          <m:t> </m:t>
                        </m:r>
                      </m:sub>
                    </m:sSub>
                  </m:oMath>
                </a14:m>
                <a:r>
                  <a:rPr lang="en-US" dirty="0">
                    <a:latin typeface="Times New Roman" panose="02020603050405020304" pitchFamily="18" charset="0"/>
                    <a:cs typeface="Times New Roman" panose="02020603050405020304" pitchFamily="18" charset="0"/>
                  </a:rPr>
                  <a:t>be the expected stock price next year</a:t>
                </a:r>
              </a:p>
              <a:p>
                <a:pPr lvl="1"/>
                <a:r>
                  <a:rPr lang="en-US" dirty="0">
                    <a:latin typeface="Times New Roman" panose="02020603050405020304" pitchFamily="18" charset="0"/>
                    <a:cs typeface="Times New Roman" panose="02020603050405020304" pitchFamily="18" charset="0"/>
                  </a:rPr>
                  <a:t>Assume the expected dividend at the end of the year </a:t>
                </a:r>
                <a14:m>
                  <m:oMath xmlns:m="http://schemas.openxmlformats.org/officeDocument/2006/math">
                    <m:sSub>
                      <m:sSubPr>
                        <m:ctrlPr>
                          <a:rPr lang="en-US" i="1">
                            <a:latin typeface="Cambria Math" panose="02040503050406030204" pitchFamily="18" charset="0"/>
                          </a:rPr>
                        </m:ctrlPr>
                      </m:sSubPr>
                      <m:e>
                        <m:r>
                          <m:rPr>
                            <m:sty m:val="p"/>
                          </m:rPr>
                          <a:rPr lang="en-US" b="0" i="0" smtClean="0">
                            <a:latin typeface="Cambria Math" panose="02040503050406030204" pitchFamily="18" charset="0"/>
                          </a:rPr>
                          <m:t>Div</m:t>
                        </m:r>
                      </m:e>
                      <m:sub>
                        <m:r>
                          <m:rPr>
                            <m:sty m:val="p"/>
                          </m:rPr>
                          <a:rPr lang="en-US" i="0" smtClean="0">
                            <a:latin typeface="Cambria Math" panose="02040503050406030204" pitchFamily="18" charset="0"/>
                          </a:rPr>
                          <m:t>t</m:t>
                        </m:r>
                        <m:r>
                          <a:rPr lang="en-US" i="0" smtClean="0">
                            <a:latin typeface="Cambria Math" panose="02040503050406030204" pitchFamily="18" charset="0"/>
                          </a:rPr>
                          <m:t> </m:t>
                        </m:r>
                      </m:sub>
                    </m:sSub>
                  </m:oMath>
                </a14:m>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Since a very long-lived assets, let us go one period at a time…</a:t>
                </a:r>
              </a:p>
              <a:p>
                <a:pPr lvl="1"/>
                <a:r>
                  <a:rPr lang="en-US" dirty="0">
                    <a:latin typeface="Times New Roman" panose="02020603050405020304" pitchFamily="18" charset="0"/>
                    <a:cs typeface="Times New Roman" panose="02020603050405020304" pitchFamily="18" charset="0"/>
                  </a:rPr>
                  <a:t>P0=</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smtClean="0">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𝐷𝐼𝑉</m:t>
                            </m:r>
                          </m:e>
                          <m:sub>
                            <m:r>
                              <a:rPr lang="en-US" b="0" i="1" smtClean="0">
                                <a:latin typeface="Cambria Math" panose="02040503050406030204" pitchFamily="18" charset="0"/>
                                <a:cs typeface="Times New Roman" panose="02020603050405020304" pitchFamily="18" charset="0"/>
                              </a:rPr>
                              <m:t>1</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1</m:t>
                            </m:r>
                          </m:sub>
                        </m:sSub>
                      </m:num>
                      <m:den>
                        <m:r>
                          <a:rPr lang="en-US" i="1">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1</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𝐷𝐼𝑉</m:t>
                            </m:r>
                          </m:e>
                          <m:sub>
                            <m:r>
                              <a:rPr lang="en-US" b="0" i="1" smtClean="0">
                                <a:latin typeface="Cambria Math" panose="02040503050406030204" pitchFamily="18" charset="0"/>
                                <a:cs typeface="Times New Roman" panose="02020603050405020304" pitchFamily="18" charset="0"/>
                              </a:rPr>
                              <m:t>2</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b="0" i="1" smtClean="0">
                                <a:latin typeface="Cambria Math" panose="02040503050406030204" pitchFamily="18" charset="0"/>
                                <a:cs typeface="Times New Roman" panose="02020603050405020304" pitchFamily="18" charset="0"/>
                              </a:rPr>
                              <m:t>2</m:t>
                            </m:r>
                          </m:sub>
                        </m:sSub>
                      </m:num>
                      <m:den>
                        <m:r>
                          <a:rPr lang="en-US" i="1">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So what is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b="0" i="1" smtClean="0">
                            <a:latin typeface="Cambria Math" panose="02040503050406030204" pitchFamily="18" charset="0"/>
                            <a:cs typeface="Times New Roman" panose="02020603050405020304" pitchFamily="18" charset="0"/>
                          </a:rPr>
                          <m:t>0</m:t>
                        </m:r>
                      </m:sub>
                    </m:sSub>
                    <m:r>
                      <a:rPr lang="en-US" b="0" i="1" smtClean="0">
                        <a:latin typeface="Cambria Math" panose="02040503050406030204" pitchFamily="18" charset="0"/>
                        <a:cs typeface="Times New Roman" panose="02020603050405020304" pitchFamily="18" charset="0"/>
                      </a:rPr>
                      <m:t>?</m:t>
                    </m:r>
                  </m:oMath>
                </a14:m>
                <a:endParaRPr lang="en-US" b="0" dirty="0">
                  <a:latin typeface="Times New Roman" panose="02020603050405020304" pitchFamily="18" charset="0"/>
                  <a:cs typeface="Times New Roman" panose="02020603050405020304" pitchFamily="18" charset="0"/>
                </a:endParaRPr>
              </a:p>
              <a:p>
                <a:pPr lvl="1"/>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b="0" dirty="0">
                    <a:latin typeface="Times New Roman" panose="02020603050405020304" pitchFamily="18" charset="0"/>
                    <a:cs typeface="Times New Roman" panose="02020603050405020304" pitchFamily="18" charset="0"/>
                  </a:rPr>
                  <a:t>=</a:t>
                </a:r>
                <a:r>
                  <a:rPr lang="en-US" dirty="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𝐷𝐼𝑉</m:t>
                            </m:r>
                          </m:e>
                          <m:sub>
                            <m:r>
                              <a:rPr lang="en-US" i="1">
                                <a:latin typeface="Cambria Math" panose="02040503050406030204" pitchFamily="18" charset="0"/>
                                <a:cs typeface="Times New Roman" panose="02020603050405020304" pitchFamily="18" charset="0"/>
                              </a:rPr>
                              <m:t>1</m:t>
                            </m:r>
                          </m:sub>
                        </m:sSub>
                      </m:num>
                      <m:den>
                        <m:r>
                          <a:rPr lang="en-US" i="1">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den>
                    </m:f>
                    <m:r>
                      <a:rPr lang="en-US" i="1">
                        <a:latin typeface="Cambria Math" panose="02040503050406030204" pitchFamily="18" charset="0"/>
                        <a:cs typeface="Times New Roman" panose="02020603050405020304" pitchFamily="18" charset="0"/>
                      </a:rPr>
                      <m:t> </m:t>
                    </m:r>
                  </m:oMath>
                </a14:m>
                <a:r>
                  <a:rPr lang="en-US" dirty="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𝐷𝐼𝑉</m:t>
                            </m:r>
                          </m:e>
                          <m:sub>
                            <m:r>
                              <a:rPr lang="en-US" b="0" i="1" smtClean="0">
                                <a:latin typeface="Cambria Math" panose="02040503050406030204" pitchFamily="18" charset="0"/>
                                <a:cs typeface="Times New Roman" panose="02020603050405020304" pitchFamily="18" charset="0"/>
                              </a:rPr>
                              <m:t>2</m:t>
                            </m:r>
                          </m:sub>
                        </m:sSub>
                        <m:r>
                          <a:rPr lang="en-US" b="0" i="1"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2</m:t>
                            </m:r>
                          </m:sub>
                        </m:sSub>
                      </m:num>
                      <m:den>
                        <m:sSup>
                          <m:sSupPr>
                            <m:ctrlPr>
                              <a:rPr lang="en-US" b="0" i="1" smtClean="0">
                                <a:latin typeface="Cambria Math" panose="02040503050406030204" pitchFamily="18" charset="0"/>
                                <a:cs typeface="Times New Roman" panose="02020603050405020304" pitchFamily="18" charset="0"/>
                              </a:rPr>
                            </m:ctrlPr>
                          </m:sSupPr>
                          <m:e>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e>
                            </m:d>
                          </m:e>
                          <m:sup>
                            <m:r>
                              <a:rPr lang="en-US" b="0" i="1" smtClean="0">
                                <a:latin typeface="Cambria Math" panose="02040503050406030204" pitchFamily="18" charset="0"/>
                                <a:cs typeface="Times New Roman" panose="02020603050405020304" pitchFamily="18" charset="0"/>
                              </a:rPr>
                              <m:t>2</m:t>
                            </m:r>
                          </m:sup>
                        </m:sSup>
                      </m:den>
                    </m:f>
                  </m:oMath>
                </a14:m>
                <a:endParaRPr lang="en-US" b="0" dirty="0">
                  <a:latin typeface="Times New Roman" panose="02020603050405020304" pitchFamily="18" charset="0"/>
                  <a:cs typeface="Times New Roman" panose="02020603050405020304" pitchFamily="18" charset="0"/>
                </a:endParaRPr>
              </a:p>
              <a:p>
                <a:pPr lvl="1"/>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r>
                  <a:rPr lang="en-US" dirty="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𝐷𝐼𝑉</m:t>
                            </m:r>
                          </m:e>
                          <m:sub>
                            <m:r>
                              <a:rPr lang="en-US" i="1">
                                <a:latin typeface="Cambria Math" panose="02040503050406030204" pitchFamily="18" charset="0"/>
                                <a:cs typeface="Times New Roman" panose="02020603050405020304" pitchFamily="18" charset="0"/>
                              </a:rPr>
                              <m:t>1</m:t>
                            </m:r>
                          </m:sub>
                        </m:sSub>
                      </m:num>
                      <m:den>
                        <m:r>
                          <a:rPr lang="en-US" i="1">
                            <a:latin typeface="Cambria Math" panose="02040503050406030204" pitchFamily="18" charset="0"/>
                            <a:cs typeface="Times New Roman" panose="02020603050405020304" pitchFamily="18" charset="0"/>
                          </a:rPr>
                          <m:t>(1+</m:t>
                        </m:r>
                        <m:r>
                          <a:rPr lang="en-US" i="1">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den>
                    </m:f>
                    <m:r>
                      <a:rPr lang="en-US" i="1">
                        <a:latin typeface="Cambria Math" panose="02040503050406030204" pitchFamily="18" charset="0"/>
                        <a:cs typeface="Times New Roman" panose="02020603050405020304" pitchFamily="18" charset="0"/>
                      </a:rPr>
                      <m:t> </m:t>
                    </m:r>
                  </m:oMath>
                </a14:m>
                <a:r>
                  <a:rPr lang="en-US" dirty="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𝐷𝐼𝑉</m:t>
                            </m:r>
                          </m:e>
                          <m:sub>
                            <m:r>
                              <a:rPr lang="en-US" i="1">
                                <a:latin typeface="Cambria Math" panose="02040503050406030204" pitchFamily="18" charset="0"/>
                                <a:cs typeface="Times New Roman" panose="02020603050405020304" pitchFamily="18" charset="0"/>
                              </a:rPr>
                              <m:t>2</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2</m:t>
                            </m:r>
                          </m:sub>
                        </m:sSub>
                      </m:num>
                      <m:den>
                        <m:sSup>
                          <m:sSupPr>
                            <m:ctrlPr>
                              <a:rPr lang="en-US" i="1">
                                <a:latin typeface="Cambria Math" panose="02040503050406030204" pitchFamily="18" charset="0"/>
                                <a:cs typeface="Times New Roman" panose="02020603050405020304" pitchFamily="18" charset="0"/>
                              </a:rPr>
                            </m:ctrlPr>
                          </m:sSupPr>
                          <m:e>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1+</m:t>
                                </m:r>
                                <m:r>
                                  <a:rPr lang="en-US" i="1">
                                    <a:latin typeface="Cambria Math" panose="02040503050406030204" pitchFamily="18" charset="0"/>
                                    <a:cs typeface="Times New Roman" panose="02020603050405020304" pitchFamily="18" charset="0"/>
                                  </a:rPr>
                                  <m:t>𝑟</m:t>
                                </m:r>
                              </m:e>
                            </m:d>
                          </m:e>
                          <m:sup>
                            <m:r>
                              <a:rPr lang="en-US" i="1">
                                <a:latin typeface="Cambria Math" panose="02040503050406030204" pitchFamily="18" charset="0"/>
                                <a:cs typeface="Times New Roman" panose="02020603050405020304" pitchFamily="18" charset="0"/>
                              </a:rPr>
                              <m:t>2</m:t>
                            </m:r>
                          </m:sup>
                        </m:sSup>
                      </m:den>
                    </m:f>
                  </m:oMath>
                </a14:m>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7DF29D3D-8310-4684-8141-A4598E44BF37}"/>
                  </a:ext>
                </a:extLst>
              </p:cNvPr>
              <p:cNvSpPr>
                <a:spLocks noGrp="1" noRot="1" noChangeAspect="1" noMove="1" noResize="1" noEditPoints="1" noAdjustHandles="1" noChangeArrowheads="1" noChangeShapeType="1" noTextEdit="1"/>
              </p:cNvSpPr>
              <p:nvPr>
                <p:ph idx="1"/>
              </p:nvPr>
            </p:nvSpPr>
            <p:spPr>
              <a:xfrm>
                <a:off x="838200" y="1825624"/>
                <a:ext cx="10515600" cy="5032375"/>
              </a:xfrm>
              <a:blipFill>
                <a:blip r:embed="rId2"/>
                <a:stretch>
                  <a:fillRect l="-1043" t="-2058"/>
                </a:stretch>
              </a:blipFill>
            </p:spPr>
            <p:txBody>
              <a:bodyPr/>
              <a:lstStyle/>
              <a:p>
                <a:r>
                  <a:rPr lang="en-US">
                    <a:noFill/>
                  </a:rPr>
                  <a:t> </a:t>
                </a:r>
              </a:p>
            </p:txBody>
          </p:sp>
        </mc:Fallback>
      </mc:AlternateContent>
    </p:spTree>
    <p:extLst>
      <p:ext uri="{BB962C8B-B14F-4D97-AF65-F5344CB8AC3E}">
        <p14:creationId xmlns:p14="http://schemas.microsoft.com/office/powerpoint/2010/main" val="186183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8E67-3FCE-4218-A984-60554C9D8EF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stock price (Formula…)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67C61E-C1C1-4156-BDD0-AD6CC9CE0EF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Continuing this process we get the following sum</a:t>
                </a: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i="1">
                                <a:latin typeface="Cambria Math" panose="02040503050406030204" pitchFamily="18" charset="0"/>
                                <a:cs typeface="Times New Roman" panose="02020603050405020304" pitchFamily="18" charset="0"/>
                              </a:rPr>
                              <m:t>1</m:t>
                            </m:r>
                          </m:sub>
                        </m:sSub>
                      </m:num>
                      <m:den>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r>
                          <a:rPr lang="en-US" sz="2400" i="1">
                            <a:latin typeface="Cambria Math" panose="02040503050406030204" pitchFamily="18" charset="0"/>
                            <a:cs typeface="Times New Roman" panose="02020603050405020304" pitchFamily="18" charset="0"/>
                          </a:rPr>
                          <m:t>)</m:t>
                        </m:r>
                      </m:den>
                    </m:f>
                    <m:r>
                      <a:rPr lang="en-US" sz="2400" i="1">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b="0" i="1" smtClean="0">
                                <a:latin typeface="Cambria Math" panose="02040503050406030204" pitchFamily="18" charset="0"/>
                                <a:cs typeface="Times New Roman" panose="02020603050405020304" pitchFamily="18" charset="0"/>
                              </a:rPr>
                              <m:t>2</m:t>
                            </m:r>
                          </m:sub>
                        </m:sSub>
                      </m:num>
                      <m:den>
                        <m:sSup>
                          <m:sSupPr>
                            <m:ctrlPr>
                              <a:rPr lang="en-US" sz="2400" b="0" i="1" smtClean="0">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b="0" i="1" smtClean="0">
                                <a:latin typeface="Cambria Math" panose="02040503050406030204" pitchFamily="18" charset="0"/>
                                <a:cs typeface="Times New Roman" panose="02020603050405020304" pitchFamily="18" charset="0"/>
                              </a:rPr>
                              <m:t>2</m:t>
                            </m:r>
                          </m:sup>
                        </m:sSup>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b="0" i="1" smtClean="0">
                                <a:latin typeface="Cambria Math" panose="02040503050406030204" pitchFamily="18" charset="0"/>
                                <a:cs typeface="Times New Roman" panose="02020603050405020304" pitchFamily="18" charset="0"/>
                              </a:rPr>
                              <m:t>𝑛</m:t>
                            </m:r>
                          </m:sub>
                        </m:sSub>
                        <m:r>
                          <a:rPr lang="en-US" sz="2400" i="1">
                            <a:latin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b="0" i="1" smtClean="0">
                                <a:latin typeface="Cambria Math" panose="02040503050406030204" pitchFamily="18" charset="0"/>
                                <a:cs typeface="Times New Roman" panose="02020603050405020304" pitchFamily="18" charset="0"/>
                              </a:rPr>
                              <m:t>𝑛</m:t>
                            </m:r>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b="0" i="1" smtClean="0">
                                <a:latin typeface="Cambria Math" panose="02040503050406030204" pitchFamily="18" charset="0"/>
                                <a:cs typeface="Times New Roman" panose="02020603050405020304" pitchFamily="18" charset="0"/>
                              </a:rPr>
                              <m:t>𝑛</m:t>
                            </m:r>
                          </m:sup>
                        </m:sSup>
                      </m:den>
                    </m:f>
                  </m:oMath>
                </a14:m>
                <a:endParaRPr lang="en-US" sz="2400" dirty="0">
                  <a:latin typeface="Times New Roman" panose="02020603050405020304" pitchFamily="18" charset="0"/>
                  <a:cs typeface="Times New Roman" panose="02020603050405020304" pitchFamily="18" charset="0"/>
                </a:endParaRPr>
              </a:p>
              <a:p>
                <a:pPr marL="457200" lvl="1" indent="0" algn="just">
                  <a:buNone/>
                </a:pPr>
                <a:endParaRPr lang="en-US" dirty="0">
                  <a:latin typeface="Times New Roman" panose="02020603050405020304" pitchFamily="18" charset="0"/>
                  <a:cs typeface="Times New Roman" panose="02020603050405020304" pitchFamily="18" charset="0"/>
                </a:endParaRPr>
              </a:p>
              <a:p>
                <a:pPr marL="457200" lvl="1" indent="0" algn="just">
                  <a:buNone/>
                </a:pPr>
                <a:r>
                  <a:rPr 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nary>
                      <m:naryPr>
                        <m:chr m:val="∑"/>
                        <m:ctrlPr>
                          <a:rPr lang="en-US" i="1" dirty="0" smtClean="0">
                            <a:latin typeface="Cambria Math" panose="02040503050406030204" pitchFamily="18" charset="0"/>
                            <a:cs typeface="Times New Roman" panose="02020603050405020304" pitchFamily="18" charset="0"/>
                          </a:rPr>
                        </m:ctrlPr>
                      </m:naryPr>
                      <m:sub>
                        <m:r>
                          <m:rPr>
                            <m:brk m:alnAt="23"/>
                          </m:rPr>
                          <a:rPr lang="en-US" b="0" i="1" dirty="0" smtClean="0">
                            <a:latin typeface="Cambria Math" panose="02040503050406030204" pitchFamily="18" charset="0"/>
                            <a:cs typeface="Times New Roman" panose="02020603050405020304" pitchFamily="18" charset="0"/>
                          </a:rPr>
                          <m:t>𝑡</m:t>
                        </m:r>
                        <m:r>
                          <a:rPr lang="en-US" b="0" i="1" dirty="0" smtClean="0">
                            <a:latin typeface="Cambria Math" panose="02040503050406030204" pitchFamily="18" charset="0"/>
                            <a:cs typeface="Times New Roman" panose="02020603050405020304" pitchFamily="18" charset="0"/>
                          </a:rPr>
                          <m:t>=1</m:t>
                        </m:r>
                      </m:sub>
                      <m:sup>
                        <m:r>
                          <a:rPr lang="en-US" b="0" i="1" dirty="0" smtClean="0">
                            <a:latin typeface="Cambria Math" panose="02040503050406030204" pitchFamily="18" charset="0"/>
                            <a:cs typeface="Times New Roman" panose="02020603050405020304" pitchFamily="18" charset="0"/>
                          </a:rPr>
                          <m:t>𝑛</m:t>
                        </m:r>
                      </m:sup>
                      <m:e>
                        <m:f>
                          <m:fPr>
                            <m:ctrlPr>
                              <a:rPr lang="en-US" i="1" dirty="0" smtClean="0">
                                <a:latin typeface="Cambria Math" panose="02040503050406030204" pitchFamily="18" charset="0"/>
                                <a:cs typeface="Times New Roman" panose="02020603050405020304" pitchFamily="18" charset="0"/>
                              </a:rPr>
                            </m:ctrlPr>
                          </m:fPr>
                          <m:num>
                            <m:sSub>
                              <m:sSubPr>
                                <m:ctrlPr>
                                  <a:rPr lang="en-US" i="1" dirty="0" smtClean="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𝐷𝐼𝑉</m:t>
                                </m:r>
                              </m:e>
                              <m:sub>
                                <m:r>
                                  <a:rPr lang="en-US" b="0" i="1" dirty="0" smtClean="0">
                                    <a:latin typeface="Cambria Math" panose="02040503050406030204" pitchFamily="18" charset="0"/>
                                    <a:cs typeface="Times New Roman" panose="02020603050405020304" pitchFamily="18" charset="0"/>
                                  </a:rPr>
                                  <m:t>𝑡</m:t>
                                </m:r>
                              </m:sub>
                            </m:sSub>
                          </m:num>
                          <m:den>
                            <m:sSup>
                              <m:sSupPr>
                                <m:ctrlPr>
                                  <a:rPr lang="en-US" b="0" i="1" dirty="0" smtClean="0">
                                    <a:latin typeface="Cambria Math" panose="02040503050406030204" pitchFamily="18" charset="0"/>
                                    <a:cs typeface="Times New Roman" panose="02020603050405020304" pitchFamily="18" charset="0"/>
                                  </a:rPr>
                                </m:ctrlPr>
                              </m:sSupPr>
                              <m:e>
                                <m:d>
                                  <m:dPr>
                                    <m:ctrlPr>
                                      <a:rPr lang="en-US" b="0" i="1" dirty="0" smtClean="0">
                                        <a:latin typeface="Cambria Math" panose="02040503050406030204" pitchFamily="18" charset="0"/>
                                        <a:cs typeface="Times New Roman" panose="02020603050405020304" pitchFamily="18" charset="0"/>
                                      </a:rPr>
                                    </m:ctrlPr>
                                  </m:dPr>
                                  <m:e>
                                    <m:r>
                                      <a:rPr lang="en-US" b="0" i="1" dirty="0" smtClean="0">
                                        <a:latin typeface="Cambria Math" panose="02040503050406030204" pitchFamily="18" charset="0"/>
                                        <a:cs typeface="Times New Roman" panose="02020603050405020304" pitchFamily="18" charset="0"/>
                                      </a:rPr>
                                      <m:t>1+</m:t>
                                    </m:r>
                                    <m:r>
                                      <a:rPr lang="en-US" b="0" i="1" dirty="0" smtClean="0">
                                        <a:latin typeface="Cambria Math" panose="02040503050406030204" pitchFamily="18" charset="0"/>
                                        <a:cs typeface="Times New Roman" panose="02020603050405020304" pitchFamily="18" charset="0"/>
                                      </a:rPr>
                                      <m:t>𝑟</m:t>
                                    </m:r>
                                  </m:e>
                                </m:d>
                              </m:e>
                              <m:sup>
                                <m:r>
                                  <a:rPr lang="en-US" b="0" i="1" dirty="0" smtClean="0">
                                    <a:latin typeface="Cambria Math" panose="02040503050406030204" pitchFamily="18" charset="0"/>
                                    <a:cs typeface="Times New Roman" panose="02020603050405020304" pitchFamily="18" charset="0"/>
                                  </a:rPr>
                                  <m:t>𝑡</m:t>
                                </m:r>
                              </m:sup>
                            </m:sSup>
                          </m:den>
                        </m:f>
                      </m:e>
                    </m:nary>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dirty="0" smtClean="0">
                            <a:latin typeface="Cambria Math" panose="02040503050406030204" pitchFamily="18" charset="0"/>
                          </a:rPr>
                        </m:ctrlPr>
                      </m:fPr>
                      <m:num>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𝑃</m:t>
                            </m:r>
                          </m:e>
                          <m:sub>
                            <m:r>
                              <a:rPr lang="en-US" b="0" i="1" dirty="0" smtClean="0">
                                <a:latin typeface="Cambria Math" panose="02040503050406030204" pitchFamily="18" charset="0"/>
                              </a:rPr>
                              <m:t>𝑛</m:t>
                            </m:r>
                          </m:sub>
                        </m:sSub>
                      </m:num>
                      <m:den>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panose="02040503050406030204" pitchFamily="18" charset="0"/>
                                  </a:rPr>
                                  <m:t>1+</m:t>
                                </m:r>
                                <m:r>
                                  <a:rPr lang="en-US" b="0" i="1" dirty="0" smtClean="0">
                                    <a:latin typeface="Cambria Math" panose="02040503050406030204" pitchFamily="18" charset="0"/>
                                  </a:rPr>
                                  <m:t>𝑟</m:t>
                                </m:r>
                              </m:e>
                            </m:d>
                          </m:e>
                          <m:sup>
                            <m:r>
                              <a:rPr lang="en-US" b="0" i="1" dirty="0" smtClean="0">
                                <a:latin typeface="Cambria Math" panose="02040503050406030204" pitchFamily="18" charset="0"/>
                              </a:rPr>
                              <m:t>𝑛</m:t>
                            </m:r>
                          </m:sup>
                        </m:sSup>
                      </m:den>
                    </m:f>
                  </m:oMath>
                </a14:m>
                <a:endParaRPr lang="en-US"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As soon as n is approaching to infinite, the second-term goes to zero. Therefore, the first-term explains the value of stock.  </a:t>
                </a:r>
              </a:p>
              <a:p>
                <a:pPr marL="457200" lvl="1" indent="0" algn="just">
                  <a:buNone/>
                </a:pP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A67C61E-C1C1-4156-BDD0-AD6CC9CE0EF2}"/>
                  </a:ext>
                </a:extLst>
              </p:cNvPr>
              <p:cNvSpPr>
                <a:spLocks noGrp="1" noRot="1" noChangeAspect="1" noMove="1" noResize="1" noEditPoints="1" noAdjustHandles="1" noChangeArrowheads="1" noChangeShapeType="1" noTextEdit="1"/>
              </p:cNvSpPr>
              <p:nvPr>
                <p:ph idx="1"/>
              </p:nvPr>
            </p:nvSpPr>
            <p:spPr>
              <a:blipFill>
                <a:blip r:embed="rId2"/>
                <a:stretch>
                  <a:fillRect l="-928"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24940575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2D4A3-C914-40F0-8CF7-5690CAA36A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 Dividend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E52729-9641-4AC5-99D2-60F4434F66C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Suppose dividends expected to remain approximately constant, what is the price?</a:t>
                </a: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r>
                          <a:rPr lang="en-US" sz="2400" i="1">
                            <a:latin typeface="Cambria Math" panose="02040503050406030204" pitchFamily="18" charset="0"/>
                            <a:cs typeface="Times New Roman" panose="02020603050405020304" pitchFamily="18" charset="0"/>
                          </a:rPr>
                          <m:t>)</m:t>
                        </m:r>
                      </m:den>
                    </m:f>
                    <m:r>
                      <a:rPr lang="en-US" sz="2400" i="1">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i="1">
                                <a:latin typeface="Cambria Math" panose="02040503050406030204" pitchFamily="18" charset="0"/>
                                <a:cs typeface="Times New Roman" panose="02020603050405020304" pitchFamily="18" charset="0"/>
                              </a:rPr>
                              <m:t>2</m:t>
                            </m:r>
                          </m:sup>
                        </m:sSup>
                      </m:den>
                    </m:f>
                    <m:r>
                      <a:rPr lang="en-US" sz="2400" i="1">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m:rPr>
                                <m:nor/>
                              </m:rPr>
                              <a:rPr lang="en-US"/>
                              <m:t>∞</m:t>
                            </m:r>
                          </m:sup>
                        </m:sSup>
                      </m:den>
                    </m:f>
                  </m:oMath>
                </a14:m>
                <a:endParaRPr lang="en-US" sz="24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𝑟</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Suppose ABC firm, utility firm,  is expected to be dividend of Rs 10 per share for the foreseeable future and cost of equity is 10%. What should be the price of the stock be ?</a:t>
                </a: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10</m:t>
                        </m:r>
                      </m:num>
                      <m:den>
                        <m:r>
                          <a:rPr lang="en-US" sz="2400" b="0" i="1" smtClean="0">
                            <a:latin typeface="Cambria Math" panose="02040503050406030204" pitchFamily="18" charset="0"/>
                            <a:cs typeface="Times New Roman" panose="02020603050405020304" pitchFamily="18" charset="0"/>
                          </a:rPr>
                          <m:t>0.10</m:t>
                        </m:r>
                      </m:den>
                    </m:f>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𝑅𝑠</m:t>
                    </m:r>
                    <m:r>
                      <a:rPr lang="en-US" sz="2400" b="0" i="1" smtClean="0">
                        <a:latin typeface="Cambria Math" panose="02040503050406030204" pitchFamily="18" charset="0"/>
                        <a:cs typeface="Times New Roman" panose="02020603050405020304" pitchFamily="18" charset="0"/>
                      </a:rPr>
                      <m:t> 100</m:t>
                    </m:r>
                  </m:oMath>
                </a14:m>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5E52729-9641-4AC5-99D2-60F4434F66CC}"/>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325895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554CD-9FFC-4D4C-A098-A493AD91DC1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Is forever really forever!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117CA5D-FAF0-49F9-ACBF-1328DE47921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What if the firm paid the dividends for the next 30 years? What would the price be?</a:t>
                </a:r>
              </a:p>
              <a:p>
                <a:r>
                  <a:rPr lang="en-US" sz="2400" dirty="0">
                    <a:latin typeface="Times New Roman" panose="02020603050405020304" pitchFamily="18" charset="0"/>
                    <a:cs typeface="Times New Roman" panose="02020603050405020304" pitchFamily="18" charset="0"/>
                  </a:rPr>
                  <a:t>Value of stock=</a:t>
                </a:r>
                <a14:m>
                  <m:oMath xmlns:m="http://schemas.openxmlformats.org/officeDocument/2006/math">
                    <m:r>
                      <m:rPr>
                        <m:sty m:val="p"/>
                      </m:rPr>
                      <a:rPr lang="en-US" sz="2400" b="0" i="0" smtClean="0">
                        <a:latin typeface="Cambria Math" panose="02040503050406030204" pitchFamily="18" charset="0"/>
                      </a:rPr>
                      <m:t>D</m:t>
                    </m:r>
                    <m:r>
                      <a:rPr lang="en-US" sz="2400" b="0" i="1" smtClean="0">
                        <a:latin typeface="Cambria Math" panose="02040503050406030204" pitchFamily="18" charset="0"/>
                      </a:rPr>
                      <m:t>𝐼𝑉</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rPr>
                                  <m:t>𝑟</m:t>
                                </m:r>
                              </m:e>
                            </m:d>
                          </m:e>
                          <m:sup>
                            <m:r>
                              <a:rPr lang="en-US" sz="2400" b="0" i="1" smtClean="0">
                                <a:latin typeface="Cambria Math" panose="02040503050406030204" pitchFamily="18" charset="0"/>
                              </a:rPr>
                              <m:t>𝑛</m:t>
                            </m:r>
                          </m:sup>
                        </m:sSup>
                        <m:r>
                          <a:rPr lang="en-US" sz="2400" b="0" i="1" smtClean="0">
                            <a:latin typeface="Cambria Math" panose="02040503050406030204" pitchFamily="18" charset="0"/>
                          </a:rPr>
                          <m:t>−1</m:t>
                        </m:r>
                      </m:num>
                      <m:den>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rPr>
                                  <m:t>𝑟</m:t>
                                </m:r>
                              </m:e>
                            </m:d>
                          </m:e>
                          <m:sup>
                            <m:r>
                              <a:rPr lang="en-US" sz="2400" b="0" i="1" smtClean="0">
                                <a:latin typeface="Cambria Math" panose="02040503050406030204" pitchFamily="18" charset="0"/>
                              </a:rPr>
                              <m:t>𝑛</m:t>
                            </m:r>
                          </m:sup>
                        </m:sSup>
                        <m:r>
                          <a:rPr lang="en-US" sz="2400" b="0" i="1" smtClean="0">
                            <a:latin typeface="Cambria Math" panose="02040503050406030204" pitchFamily="18" charset="0"/>
                          </a:rPr>
                          <m:t>∗</m:t>
                        </m:r>
                        <m:r>
                          <a:rPr lang="en-US" sz="2400" b="0" i="1" smtClean="0">
                            <a:latin typeface="Cambria Math" panose="02040503050406030204" pitchFamily="18" charset="0"/>
                          </a:rPr>
                          <m:t>𝑟</m:t>
                        </m:r>
                      </m:den>
                    </m:f>
                  </m:oMath>
                </a14:m>
                <a:r>
                  <a:rPr lang="en-US" sz="2400" dirty="0">
                    <a:latin typeface="Times New Roman" panose="02020603050405020304" pitchFamily="18" charset="0"/>
                    <a:cs typeface="Times New Roman" panose="02020603050405020304" pitchFamily="18" charset="0"/>
                  </a:rPr>
                  <a:t>=Rs 94.27</a:t>
                </a:r>
              </a:p>
            </p:txBody>
          </p:sp>
        </mc:Choice>
        <mc:Fallback xmlns="">
          <p:sp>
            <p:nvSpPr>
              <p:cNvPr id="3" name="Content Placeholder 2">
                <a:extLst>
                  <a:ext uri="{FF2B5EF4-FFF2-40B4-BE49-F238E27FC236}">
                    <a16:creationId xmlns:a16="http://schemas.microsoft.com/office/drawing/2014/main" id="{5117CA5D-FAF0-49F9-ACBF-1328DE47921C}"/>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112937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E0292-62CB-4F9A-BF22-0167BFC02B0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II: Growth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3C1074-F738-4ED3-B8C3-622406EE1F16}"/>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Suppose dividends are expected to grow at a rate of g per year, what is the price of the stock?</a:t>
                </a: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𝑔</m:t>
                        </m:r>
                      </m:den>
                    </m:f>
                  </m:oMath>
                </a14:m>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Suppose ABC firm is expected to be dividend of Rs 10 per share and dividends are expected to grow by 5% per year. The cost of equity is 10%. What should be the price of the stock be ?</a:t>
                </a: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10</m:t>
                        </m:r>
                      </m:num>
                      <m:den>
                        <m:r>
                          <a:rPr lang="en-US" sz="2400" b="0" i="1" smtClean="0">
                            <a:latin typeface="Cambria Math" panose="02040503050406030204" pitchFamily="18" charset="0"/>
                            <a:cs typeface="Times New Roman" panose="02020603050405020304" pitchFamily="18" charset="0"/>
                          </a:rPr>
                          <m:t>10%</m:t>
                        </m:r>
                        <m:r>
                          <a:rPr lang="en-US" sz="2400" i="1">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5%</m:t>
                        </m:r>
                      </m:den>
                    </m:f>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𝑅𝑠</m:t>
                    </m:r>
                    <m:r>
                      <a:rPr lang="en-US" sz="2400" b="0" i="1" smtClean="0">
                        <a:latin typeface="Cambria Math" panose="02040503050406030204" pitchFamily="18" charset="0"/>
                        <a:cs typeface="Times New Roman" panose="02020603050405020304" pitchFamily="18" charset="0"/>
                      </a:rPr>
                      <m:t> 200</m:t>
                    </m:r>
                  </m:oMath>
                </a14:m>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73C1074-F738-4ED3-B8C3-622406EE1F16}"/>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Tree>
    <p:extLst>
      <p:ext uri="{BB962C8B-B14F-4D97-AF65-F5344CB8AC3E}">
        <p14:creationId xmlns:p14="http://schemas.microsoft.com/office/powerpoint/2010/main" val="5842883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55E5-FBCB-4D4E-9C80-F34DC50EEEE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 (assume perpetuities)</a:t>
            </a:r>
          </a:p>
        </p:txBody>
      </p:sp>
      <p:sp>
        <p:nvSpPr>
          <p:cNvPr id="3" name="Content Placeholder 2">
            <a:extLst>
              <a:ext uri="{FF2B5EF4-FFF2-40B4-BE49-F238E27FC236}">
                <a16:creationId xmlns:a16="http://schemas.microsoft.com/office/drawing/2014/main" id="{6411C708-1366-4C61-BF5E-5BAE6BBFAA1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 firm reports after-tax operating income Rs 75 million on invested capital of Rs 1 billion. It does not plan to reinvest in new asset but will maintain existing assets and its current return on capital. What should be the growth rate?</a:t>
            </a:r>
          </a:p>
          <a:p>
            <a:pPr algn="just"/>
            <a:r>
              <a:rPr lang="en-US" sz="2400" dirty="0">
                <a:latin typeface="Times New Roman" panose="02020603050405020304" pitchFamily="18" charset="0"/>
                <a:cs typeface="Times New Roman" panose="02020603050405020304" pitchFamily="18" charset="0"/>
              </a:rPr>
              <a:t>If this firm thinks that it can invest 50 million without improving return on capital what growth rate will you see in operating income next year?</a:t>
            </a:r>
          </a:p>
          <a:p>
            <a:pPr algn="just"/>
            <a:r>
              <a:rPr lang="en-US" sz="2400" dirty="0">
                <a:latin typeface="Times New Roman" panose="02020603050405020304" pitchFamily="18" charset="0"/>
                <a:cs typeface="Times New Roman" panose="02020603050405020304" pitchFamily="18" charset="0"/>
              </a:rPr>
              <a:t>If this firm thinks that it can improve its return on capital on existing assets from 7.5% to 10% next year by making them more efficient, what growth rate will you see in operating income next year?</a:t>
            </a:r>
          </a:p>
          <a:p>
            <a:pPr algn="just"/>
            <a:r>
              <a:rPr lang="en-US" sz="2400" dirty="0">
                <a:latin typeface="Times New Roman" panose="02020603050405020304" pitchFamily="18" charset="0"/>
                <a:cs typeface="Times New Roman" panose="02020603050405020304" pitchFamily="18" charset="0"/>
              </a:rPr>
              <a:t>If this firm thinks that it can improve its return on capital on existing assets from 7.5% to 10% next year by making them more efficient, along with 50 million new investment. What growth rate will you see in operating income next year?</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16543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48CCD-B309-40DA-A800-0DCD9255D15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a:t>
            </a:r>
            <a:endParaRPr lang="en-US" sz="3600" dirty="0"/>
          </a:p>
        </p:txBody>
      </p:sp>
      <p:sp>
        <p:nvSpPr>
          <p:cNvPr id="4" name="Rectangle 3">
            <a:extLst>
              <a:ext uri="{FF2B5EF4-FFF2-40B4-BE49-F238E27FC236}">
                <a16:creationId xmlns:a16="http://schemas.microsoft.com/office/drawing/2014/main" id="{00AC270F-3488-4EC8-9AF4-BEFC90D73EDB}"/>
              </a:ext>
            </a:extLst>
          </p:cNvPr>
          <p:cNvSpPr/>
          <p:nvPr/>
        </p:nvSpPr>
        <p:spPr>
          <a:xfrm>
            <a:off x="1205948" y="1934817"/>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5" name="Rectangle 4">
            <a:extLst>
              <a:ext uri="{FF2B5EF4-FFF2-40B4-BE49-F238E27FC236}">
                <a16:creationId xmlns:a16="http://schemas.microsoft.com/office/drawing/2014/main" id="{08202037-40E8-4A5E-9067-092926276241}"/>
              </a:ext>
            </a:extLst>
          </p:cNvPr>
          <p:cNvSpPr/>
          <p:nvPr/>
        </p:nvSpPr>
        <p:spPr>
          <a:xfrm>
            <a:off x="4711148" y="1934817"/>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 </a:t>
            </a:r>
          </a:p>
          <a:p>
            <a:pPr algn="ctr"/>
            <a:r>
              <a:rPr lang="en-US" dirty="0"/>
              <a:t>7.5%</a:t>
            </a:r>
          </a:p>
        </p:txBody>
      </p:sp>
      <p:sp>
        <p:nvSpPr>
          <p:cNvPr id="6" name="Rectangle 5">
            <a:extLst>
              <a:ext uri="{FF2B5EF4-FFF2-40B4-BE49-F238E27FC236}">
                <a16:creationId xmlns:a16="http://schemas.microsoft.com/office/drawing/2014/main" id="{384DFCB1-2FB0-49B3-BE8A-6C95D55163E2}"/>
              </a:ext>
            </a:extLst>
          </p:cNvPr>
          <p:cNvSpPr/>
          <p:nvPr/>
        </p:nvSpPr>
        <p:spPr>
          <a:xfrm>
            <a:off x="7938052" y="1936954"/>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earnings </a:t>
            </a:r>
          </a:p>
          <a:p>
            <a:pPr algn="ctr"/>
            <a:r>
              <a:rPr lang="en-US" dirty="0"/>
              <a:t>Rs 75</a:t>
            </a:r>
          </a:p>
        </p:txBody>
      </p:sp>
      <p:sp>
        <p:nvSpPr>
          <p:cNvPr id="8" name="Rectangle 7">
            <a:extLst>
              <a:ext uri="{FF2B5EF4-FFF2-40B4-BE49-F238E27FC236}">
                <a16:creationId xmlns:a16="http://schemas.microsoft.com/office/drawing/2014/main" id="{0CE5AEA9-D05D-4BA0-B7C4-8732F98E72AD}"/>
              </a:ext>
            </a:extLst>
          </p:cNvPr>
          <p:cNvSpPr/>
          <p:nvPr/>
        </p:nvSpPr>
        <p:spPr>
          <a:xfrm>
            <a:off x="4104514" y="2194957"/>
            <a:ext cx="304892" cy="369332"/>
          </a:xfrm>
          <a:prstGeom prst="rect">
            <a:avLst/>
          </a:prstGeom>
        </p:spPr>
        <p:txBody>
          <a:bodyPr wrap="none">
            <a:spAutoFit/>
          </a:bodyPr>
          <a:lstStyle/>
          <a:p>
            <a:r>
              <a:rPr lang="en-US" dirty="0"/>
              <a:t>X</a:t>
            </a:r>
          </a:p>
        </p:txBody>
      </p:sp>
      <p:sp>
        <p:nvSpPr>
          <p:cNvPr id="9" name="Rectangle 8">
            <a:extLst>
              <a:ext uri="{FF2B5EF4-FFF2-40B4-BE49-F238E27FC236}">
                <a16:creationId xmlns:a16="http://schemas.microsoft.com/office/drawing/2014/main" id="{603BCFDC-320A-4CC1-B62C-B8E8ADAC062C}"/>
              </a:ext>
            </a:extLst>
          </p:cNvPr>
          <p:cNvSpPr/>
          <p:nvPr/>
        </p:nvSpPr>
        <p:spPr>
          <a:xfrm>
            <a:off x="7404861" y="2194957"/>
            <a:ext cx="300082" cy="369332"/>
          </a:xfrm>
          <a:prstGeom prst="rect">
            <a:avLst/>
          </a:prstGeom>
        </p:spPr>
        <p:txBody>
          <a:bodyPr wrap="none">
            <a:spAutoFit/>
          </a:bodyPr>
          <a:lstStyle/>
          <a:p>
            <a:r>
              <a:rPr lang="en-US" dirty="0"/>
              <a:t>=</a:t>
            </a:r>
          </a:p>
        </p:txBody>
      </p:sp>
      <p:sp>
        <p:nvSpPr>
          <p:cNvPr id="10" name="Rectangle 9">
            <a:extLst>
              <a:ext uri="{FF2B5EF4-FFF2-40B4-BE49-F238E27FC236}">
                <a16:creationId xmlns:a16="http://schemas.microsoft.com/office/drawing/2014/main" id="{0B4405AE-F64A-4263-89B9-E28DBFA7196D}"/>
              </a:ext>
            </a:extLst>
          </p:cNvPr>
          <p:cNvSpPr/>
          <p:nvPr/>
        </p:nvSpPr>
        <p:spPr>
          <a:xfrm>
            <a:off x="1205948" y="3122195"/>
            <a:ext cx="20275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11" name="Rectangle 10">
            <a:extLst>
              <a:ext uri="{FF2B5EF4-FFF2-40B4-BE49-F238E27FC236}">
                <a16:creationId xmlns:a16="http://schemas.microsoft.com/office/drawing/2014/main" id="{C02AFA01-43F0-4463-A91F-D81FF64275E3}"/>
              </a:ext>
            </a:extLst>
          </p:cNvPr>
          <p:cNvSpPr/>
          <p:nvPr/>
        </p:nvSpPr>
        <p:spPr>
          <a:xfrm>
            <a:off x="3909223" y="3109332"/>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 </a:t>
            </a:r>
          </a:p>
          <a:p>
            <a:pPr algn="ctr"/>
            <a:r>
              <a:rPr lang="en-US" dirty="0"/>
              <a:t>7.5%</a:t>
            </a:r>
          </a:p>
        </p:txBody>
      </p:sp>
      <p:sp>
        <p:nvSpPr>
          <p:cNvPr id="12" name="Rectangle 11">
            <a:extLst>
              <a:ext uri="{FF2B5EF4-FFF2-40B4-BE49-F238E27FC236}">
                <a16:creationId xmlns:a16="http://schemas.microsoft.com/office/drawing/2014/main" id="{BBEBECE8-A9F4-434F-AF1C-73449B5490A3}"/>
              </a:ext>
            </a:extLst>
          </p:cNvPr>
          <p:cNvSpPr/>
          <p:nvPr/>
        </p:nvSpPr>
        <p:spPr>
          <a:xfrm>
            <a:off x="6332138" y="3116130"/>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New investment </a:t>
            </a:r>
          </a:p>
          <a:p>
            <a:pPr algn="ctr"/>
            <a:r>
              <a:rPr lang="en-US" dirty="0"/>
              <a:t>Rs 50</a:t>
            </a:r>
          </a:p>
        </p:txBody>
      </p:sp>
      <p:sp>
        <p:nvSpPr>
          <p:cNvPr id="13" name="Rectangle 12">
            <a:extLst>
              <a:ext uri="{FF2B5EF4-FFF2-40B4-BE49-F238E27FC236}">
                <a16:creationId xmlns:a16="http://schemas.microsoft.com/office/drawing/2014/main" id="{8603F178-DCCB-4009-9304-578ADE88D51D}"/>
              </a:ext>
            </a:extLst>
          </p:cNvPr>
          <p:cNvSpPr/>
          <p:nvPr/>
        </p:nvSpPr>
        <p:spPr>
          <a:xfrm>
            <a:off x="8343895" y="3094980"/>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a:t>
            </a:r>
          </a:p>
          <a:p>
            <a:pPr algn="ctr"/>
            <a:r>
              <a:rPr lang="en-US" dirty="0"/>
              <a:t>7.5%</a:t>
            </a:r>
          </a:p>
        </p:txBody>
      </p:sp>
      <p:sp>
        <p:nvSpPr>
          <p:cNvPr id="14" name="Rectangle 13">
            <a:extLst>
              <a:ext uri="{FF2B5EF4-FFF2-40B4-BE49-F238E27FC236}">
                <a16:creationId xmlns:a16="http://schemas.microsoft.com/office/drawing/2014/main" id="{85DD010A-455F-4146-8423-ED7459A1FB93}"/>
              </a:ext>
            </a:extLst>
          </p:cNvPr>
          <p:cNvSpPr/>
          <p:nvPr/>
        </p:nvSpPr>
        <p:spPr>
          <a:xfrm>
            <a:off x="10374772" y="3116130"/>
            <a:ext cx="14700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Next period earnings </a:t>
            </a:r>
          </a:p>
          <a:p>
            <a:pPr algn="ctr"/>
            <a:r>
              <a:rPr lang="en-US" dirty="0"/>
              <a:t>Rs 78.75</a:t>
            </a:r>
          </a:p>
        </p:txBody>
      </p:sp>
      <p:sp>
        <p:nvSpPr>
          <p:cNvPr id="15" name="Rectangle 14">
            <a:extLst>
              <a:ext uri="{FF2B5EF4-FFF2-40B4-BE49-F238E27FC236}">
                <a16:creationId xmlns:a16="http://schemas.microsoft.com/office/drawing/2014/main" id="{71465679-CB28-4534-8CCD-FA92957C407B}"/>
              </a:ext>
            </a:extLst>
          </p:cNvPr>
          <p:cNvSpPr/>
          <p:nvPr/>
        </p:nvSpPr>
        <p:spPr>
          <a:xfrm>
            <a:off x="3317051" y="3214810"/>
            <a:ext cx="304892" cy="369332"/>
          </a:xfrm>
          <a:prstGeom prst="rect">
            <a:avLst/>
          </a:prstGeom>
        </p:spPr>
        <p:txBody>
          <a:bodyPr wrap="none">
            <a:spAutoFit/>
          </a:bodyPr>
          <a:lstStyle/>
          <a:p>
            <a:r>
              <a:rPr lang="en-US" dirty="0"/>
              <a:t>X</a:t>
            </a:r>
          </a:p>
        </p:txBody>
      </p:sp>
      <p:sp>
        <p:nvSpPr>
          <p:cNvPr id="16" name="Rectangle 15">
            <a:extLst>
              <a:ext uri="{FF2B5EF4-FFF2-40B4-BE49-F238E27FC236}">
                <a16:creationId xmlns:a16="http://schemas.microsoft.com/office/drawing/2014/main" id="{450A6947-9DA7-4497-9B7A-6242AEDACE31}"/>
              </a:ext>
            </a:extLst>
          </p:cNvPr>
          <p:cNvSpPr/>
          <p:nvPr/>
        </p:nvSpPr>
        <p:spPr>
          <a:xfrm>
            <a:off x="5772159" y="3294627"/>
            <a:ext cx="300082" cy="369332"/>
          </a:xfrm>
          <a:prstGeom prst="rect">
            <a:avLst/>
          </a:prstGeom>
        </p:spPr>
        <p:txBody>
          <a:bodyPr wrap="none">
            <a:spAutoFit/>
          </a:bodyPr>
          <a:lstStyle/>
          <a:p>
            <a:r>
              <a:rPr lang="en-US" dirty="0"/>
              <a:t>+</a:t>
            </a:r>
          </a:p>
        </p:txBody>
      </p:sp>
      <p:sp>
        <p:nvSpPr>
          <p:cNvPr id="17" name="Rectangle 16">
            <a:extLst>
              <a:ext uri="{FF2B5EF4-FFF2-40B4-BE49-F238E27FC236}">
                <a16:creationId xmlns:a16="http://schemas.microsoft.com/office/drawing/2014/main" id="{4CF6CA21-4B5D-445A-A2A1-E314CD046E94}"/>
              </a:ext>
            </a:extLst>
          </p:cNvPr>
          <p:cNvSpPr/>
          <p:nvPr/>
        </p:nvSpPr>
        <p:spPr>
          <a:xfrm>
            <a:off x="8083026" y="3257421"/>
            <a:ext cx="304892" cy="369332"/>
          </a:xfrm>
          <a:prstGeom prst="rect">
            <a:avLst/>
          </a:prstGeom>
        </p:spPr>
        <p:txBody>
          <a:bodyPr wrap="none">
            <a:spAutoFit/>
          </a:bodyPr>
          <a:lstStyle/>
          <a:p>
            <a:r>
              <a:rPr lang="en-US" dirty="0"/>
              <a:t>X</a:t>
            </a:r>
          </a:p>
        </p:txBody>
      </p:sp>
      <p:sp>
        <p:nvSpPr>
          <p:cNvPr id="18" name="Rectangle 17">
            <a:extLst>
              <a:ext uri="{FF2B5EF4-FFF2-40B4-BE49-F238E27FC236}">
                <a16:creationId xmlns:a16="http://schemas.microsoft.com/office/drawing/2014/main" id="{A4CD19A3-1334-4341-A276-74B80799B0DE}"/>
              </a:ext>
            </a:extLst>
          </p:cNvPr>
          <p:cNvSpPr/>
          <p:nvPr/>
        </p:nvSpPr>
        <p:spPr>
          <a:xfrm>
            <a:off x="10086509" y="3294627"/>
            <a:ext cx="300082" cy="369332"/>
          </a:xfrm>
          <a:prstGeom prst="rect">
            <a:avLst/>
          </a:prstGeom>
        </p:spPr>
        <p:txBody>
          <a:bodyPr wrap="none">
            <a:spAutoFit/>
          </a:bodyPr>
          <a:lstStyle/>
          <a:p>
            <a:r>
              <a:rPr lang="en-US" dirty="0"/>
              <a:t>=</a:t>
            </a:r>
          </a:p>
        </p:txBody>
      </p:sp>
      <p:sp>
        <p:nvSpPr>
          <p:cNvPr id="19" name="Rectangle 18">
            <a:extLst>
              <a:ext uri="{FF2B5EF4-FFF2-40B4-BE49-F238E27FC236}">
                <a16:creationId xmlns:a16="http://schemas.microsoft.com/office/drawing/2014/main" id="{C9DE4EC3-9430-4845-8D6C-E0281DC2D97A}"/>
              </a:ext>
            </a:extLst>
          </p:cNvPr>
          <p:cNvSpPr/>
          <p:nvPr/>
        </p:nvSpPr>
        <p:spPr>
          <a:xfrm>
            <a:off x="838200" y="4423001"/>
            <a:ext cx="20275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20" name="Rectangle 19">
            <a:extLst>
              <a:ext uri="{FF2B5EF4-FFF2-40B4-BE49-F238E27FC236}">
                <a16:creationId xmlns:a16="http://schemas.microsoft.com/office/drawing/2014/main" id="{72066C83-9CAD-4AAF-BF9C-595F6030B6D9}"/>
              </a:ext>
            </a:extLst>
          </p:cNvPr>
          <p:cNvSpPr/>
          <p:nvPr/>
        </p:nvSpPr>
        <p:spPr>
          <a:xfrm>
            <a:off x="3562109" y="4423001"/>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Change in Current ROIC </a:t>
            </a:r>
          </a:p>
          <a:p>
            <a:pPr algn="ctr"/>
            <a:r>
              <a:rPr lang="en-US" dirty="0"/>
              <a:t>0</a:t>
            </a:r>
          </a:p>
        </p:txBody>
      </p:sp>
      <p:sp>
        <p:nvSpPr>
          <p:cNvPr id="21" name="Rectangle 20">
            <a:extLst>
              <a:ext uri="{FF2B5EF4-FFF2-40B4-BE49-F238E27FC236}">
                <a16:creationId xmlns:a16="http://schemas.microsoft.com/office/drawing/2014/main" id="{6D826E1F-DA5D-46EB-84B2-C1806EFE00B3}"/>
              </a:ext>
            </a:extLst>
          </p:cNvPr>
          <p:cNvSpPr/>
          <p:nvPr/>
        </p:nvSpPr>
        <p:spPr>
          <a:xfrm>
            <a:off x="5884705" y="4423001"/>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New investment </a:t>
            </a:r>
          </a:p>
          <a:p>
            <a:pPr algn="ctr"/>
            <a:r>
              <a:rPr lang="en-US" dirty="0"/>
              <a:t>Rs 50</a:t>
            </a:r>
          </a:p>
        </p:txBody>
      </p:sp>
      <p:sp>
        <p:nvSpPr>
          <p:cNvPr id="22" name="Rectangle 21">
            <a:extLst>
              <a:ext uri="{FF2B5EF4-FFF2-40B4-BE49-F238E27FC236}">
                <a16:creationId xmlns:a16="http://schemas.microsoft.com/office/drawing/2014/main" id="{1B40E782-CB4D-4629-B38C-0893B5F8A275}"/>
              </a:ext>
            </a:extLst>
          </p:cNvPr>
          <p:cNvSpPr/>
          <p:nvPr/>
        </p:nvSpPr>
        <p:spPr>
          <a:xfrm>
            <a:off x="8057896" y="4416972"/>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a:t>
            </a:r>
          </a:p>
          <a:p>
            <a:pPr algn="ctr"/>
            <a:r>
              <a:rPr lang="en-US" dirty="0"/>
              <a:t>7.5%</a:t>
            </a:r>
          </a:p>
        </p:txBody>
      </p:sp>
      <p:sp>
        <p:nvSpPr>
          <p:cNvPr id="23" name="Rectangle 22">
            <a:extLst>
              <a:ext uri="{FF2B5EF4-FFF2-40B4-BE49-F238E27FC236}">
                <a16:creationId xmlns:a16="http://schemas.microsoft.com/office/drawing/2014/main" id="{09E3B477-EAF7-4ACD-89BA-95B81A068911}"/>
              </a:ext>
            </a:extLst>
          </p:cNvPr>
          <p:cNvSpPr/>
          <p:nvPr/>
        </p:nvSpPr>
        <p:spPr>
          <a:xfrm>
            <a:off x="10114720" y="4416972"/>
            <a:ext cx="1709531"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Change in next period earnings </a:t>
            </a:r>
          </a:p>
          <a:p>
            <a:r>
              <a:rPr lang="en-US" dirty="0"/>
              <a:t>Rs 3.75</a:t>
            </a:r>
          </a:p>
        </p:txBody>
      </p:sp>
      <p:sp>
        <p:nvSpPr>
          <p:cNvPr id="29" name="Rectangle 28">
            <a:extLst>
              <a:ext uri="{FF2B5EF4-FFF2-40B4-BE49-F238E27FC236}">
                <a16:creationId xmlns:a16="http://schemas.microsoft.com/office/drawing/2014/main" id="{5350E742-4E06-4DBC-99AE-07A7D0D5C45C}"/>
              </a:ext>
            </a:extLst>
          </p:cNvPr>
          <p:cNvSpPr/>
          <p:nvPr/>
        </p:nvSpPr>
        <p:spPr>
          <a:xfrm>
            <a:off x="3081084" y="4616619"/>
            <a:ext cx="304892" cy="369332"/>
          </a:xfrm>
          <a:prstGeom prst="rect">
            <a:avLst/>
          </a:prstGeom>
        </p:spPr>
        <p:txBody>
          <a:bodyPr wrap="none">
            <a:spAutoFit/>
          </a:bodyPr>
          <a:lstStyle/>
          <a:p>
            <a:r>
              <a:rPr lang="en-US" dirty="0"/>
              <a:t>X</a:t>
            </a:r>
          </a:p>
        </p:txBody>
      </p:sp>
      <p:sp>
        <p:nvSpPr>
          <p:cNvPr id="30" name="Rectangle 29">
            <a:extLst>
              <a:ext uri="{FF2B5EF4-FFF2-40B4-BE49-F238E27FC236}">
                <a16:creationId xmlns:a16="http://schemas.microsoft.com/office/drawing/2014/main" id="{600D855C-3CA1-412C-A89C-21240431C912}"/>
              </a:ext>
            </a:extLst>
          </p:cNvPr>
          <p:cNvSpPr/>
          <p:nvPr/>
        </p:nvSpPr>
        <p:spPr>
          <a:xfrm>
            <a:off x="5458685" y="4593072"/>
            <a:ext cx="300082" cy="369332"/>
          </a:xfrm>
          <a:prstGeom prst="rect">
            <a:avLst/>
          </a:prstGeom>
        </p:spPr>
        <p:txBody>
          <a:bodyPr wrap="none">
            <a:spAutoFit/>
          </a:bodyPr>
          <a:lstStyle/>
          <a:p>
            <a:r>
              <a:rPr lang="en-US" dirty="0"/>
              <a:t>+</a:t>
            </a:r>
          </a:p>
        </p:txBody>
      </p:sp>
      <p:sp>
        <p:nvSpPr>
          <p:cNvPr id="31" name="Rectangle 30">
            <a:extLst>
              <a:ext uri="{FF2B5EF4-FFF2-40B4-BE49-F238E27FC236}">
                <a16:creationId xmlns:a16="http://schemas.microsoft.com/office/drawing/2014/main" id="{38E22A3F-AE0A-47B6-9D13-9909C92A8285}"/>
              </a:ext>
            </a:extLst>
          </p:cNvPr>
          <p:cNvSpPr/>
          <p:nvPr/>
        </p:nvSpPr>
        <p:spPr>
          <a:xfrm>
            <a:off x="7764933" y="4593072"/>
            <a:ext cx="304892" cy="369332"/>
          </a:xfrm>
          <a:prstGeom prst="rect">
            <a:avLst/>
          </a:prstGeom>
        </p:spPr>
        <p:txBody>
          <a:bodyPr wrap="none">
            <a:spAutoFit/>
          </a:bodyPr>
          <a:lstStyle/>
          <a:p>
            <a:r>
              <a:rPr lang="en-US" dirty="0"/>
              <a:t>X</a:t>
            </a:r>
          </a:p>
        </p:txBody>
      </p:sp>
      <p:sp>
        <p:nvSpPr>
          <p:cNvPr id="32" name="Rectangle 31">
            <a:extLst>
              <a:ext uri="{FF2B5EF4-FFF2-40B4-BE49-F238E27FC236}">
                <a16:creationId xmlns:a16="http://schemas.microsoft.com/office/drawing/2014/main" id="{3D8A0467-3B79-437E-A685-6FFCA4D19EC7}"/>
              </a:ext>
            </a:extLst>
          </p:cNvPr>
          <p:cNvSpPr/>
          <p:nvPr/>
        </p:nvSpPr>
        <p:spPr>
          <a:xfrm>
            <a:off x="9833515" y="4616619"/>
            <a:ext cx="300082" cy="369332"/>
          </a:xfrm>
          <a:prstGeom prst="rect">
            <a:avLst/>
          </a:prstGeom>
        </p:spPr>
        <p:txBody>
          <a:bodyPr wrap="none">
            <a:spAutoFit/>
          </a:bodyPr>
          <a:lstStyle/>
          <a:p>
            <a:r>
              <a:rPr lang="en-US" dirty="0"/>
              <a:t>=</a:t>
            </a:r>
          </a:p>
        </p:txBody>
      </p:sp>
      <p:cxnSp>
        <p:nvCxnSpPr>
          <p:cNvPr id="35" name="Straight Connector 34">
            <a:extLst>
              <a:ext uri="{FF2B5EF4-FFF2-40B4-BE49-F238E27FC236}">
                <a16:creationId xmlns:a16="http://schemas.microsoft.com/office/drawing/2014/main" id="{833481DA-4D58-4637-819A-446090330BFB}"/>
              </a:ext>
            </a:extLst>
          </p:cNvPr>
          <p:cNvCxnSpPr/>
          <p:nvPr/>
        </p:nvCxnSpPr>
        <p:spPr>
          <a:xfrm>
            <a:off x="267286" y="2869809"/>
            <a:ext cx="11352628"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D270CEA1-2FBD-45CD-99E5-132C9E87840E}"/>
                  </a:ext>
                </a:extLst>
              </p:cNvPr>
              <p:cNvSpPr/>
              <p:nvPr/>
            </p:nvSpPr>
            <p:spPr>
              <a:xfrm>
                <a:off x="752022" y="5424528"/>
                <a:ext cx="9925355" cy="105868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𝑟𝑒𝑖𝑛𝑣𝑒𝑠𝑡𝑚𝑒𝑛𝑡</m:t>
                          </m:r>
                          <m:r>
                            <a:rPr lang="en-US" b="0" i="1" smtClean="0">
                              <a:latin typeface="Cambria Math" panose="02040503050406030204" pitchFamily="18" charset="0"/>
                            </a:rPr>
                            <m:t> </m:t>
                          </m:r>
                          <m:r>
                            <a:rPr lang="en-US" b="0" i="1" smtClean="0">
                              <a:latin typeface="Cambria Math" panose="02040503050406030204" pitchFamily="18" charset="0"/>
                            </a:rPr>
                            <m:t>𝑎𝑚𝑜𝑢𝑛𝑡</m:t>
                          </m:r>
                        </m:num>
                        <m:den>
                          <m:r>
                            <a:rPr lang="en-US" i="1">
                              <a:latin typeface="Cambria Math" panose="02040503050406030204" pitchFamily="18" charset="0"/>
                            </a:rPr>
                            <m:t>𝐶𝑢𝑟𝑟𝑒𝑛𝑡</m:t>
                          </m:r>
                          <m:r>
                            <a:rPr lang="en-US" i="1">
                              <a:latin typeface="Cambria Math" panose="02040503050406030204" pitchFamily="18" charset="0"/>
                            </a:rPr>
                            <m:t> </m:t>
                          </m:r>
                          <m:r>
                            <a:rPr lang="en-US" i="1">
                              <a:latin typeface="Cambria Math" panose="02040503050406030204" pitchFamily="18" charset="0"/>
                            </a:rPr>
                            <m:t>𝑒𝑎𝑟𝑛𝑖𝑛𝑔</m:t>
                          </m:r>
                        </m:den>
                      </m:f>
                      <m:r>
                        <a:rPr lang="en-US" i="1">
                          <a:latin typeface="Cambria Math" panose="02040503050406030204" pitchFamily="18" charset="0"/>
                        </a:rPr>
                        <m:t>𝑋</m:t>
                      </m:r>
                      <m:r>
                        <a:rPr lang="en-US" i="1">
                          <a:latin typeface="Cambria Math" panose="02040503050406030204" pitchFamily="18" charset="0"/>
                        </a:rPr>
                        <m:t> </m:t>
                      </m:r>
                      <m:r>
                        <a:rPr lang="en-US" b="0" i="1" smtClean="0">
                          <a:latin typeface="Cambria Math" panose="02040503050406030204" pitchFamily="18" charset="0"/>
                        </a:rPr>
                        <m:t>𝑅𝑂𝐼𝐶</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𝐶𝑢𝑟𝑟𝑒𝑛𝑡</m:t>
                          </m:r>
                          <m:r>
                            <a:rPr lang="en-US" i="1">
                              <a:latin typeface="Cambria Math" panose="02040503050406030204" pitchFamily="18" charset="0"/>
                            </a:rPr>
                            <m:t> </m:t>
                          </m:r>
                          <m:r>
                            <a:rPr lang="en-US" i="1">
                              <a:latin typeface="Cambria Math" panose="02040503050406030204" pitchFamily="18" charset="0"/>
                            </a:rPr>
                            <m:t>𝑖𝑛</m:t>
                          </m:r>
                          <m:r>
                            <a:rPr lang="en-US" i="1">
                              <a:latin typeface="Cambria Math" panose="02040503050406030204" pitchFamily="18" charset="0"/>
                            </a:rPr>
                            <m:t> </m:t>
                          </m:r>
                          <m:r>
                            <a:rPr lang="en-US" i="1">
                              <a:latin typeface="Cambria Math" panose="02040503050406030204" pitchFamily="18" charset="0"/>
                            </a:rPr>
                            <m:t>𝑒𝑎𝑟𝑛𝑖𝑛𝑔𝑠</m:t>
                          </m:r>
                        </m:num>
                        <m:den>
                          <m:r>
                            <a:rPr lang="en-US" i="1">
                              <a:latin typeface="Cambria Math" panose="02040503050406030204" pitchFamily="18" charset="0"/>
                            </a:rPr>
                            <m:t>𝐶𝑢𝑟𝑟𝑒𝑛𝑡</m:t>
                          </m:r>
                          <m:r>
                            <a:rPr lang="en-US" i="1">
                              <a:latin typeface="Cambria Math" panose="02040503050406030204" pitchFamily="18" charset="0"/>
                            </a:rPr>
                            <m:t> </m:t>
                          </m:r>
                          <m:r>
                            <a:rPr lang="en-US" i="1">
                              <a:latin typeface="Cambria Math" panose="02040503050406030204" pitchFamily="18" charset="0"/>
                            </a:rPr>
                            <m:t>𝑒𝑎𝑟𝑛𝑖𝑛𝑔𝑠</m:t>
                          </m:r>
                        </m:den>
                      </m:f>
                    </m:oMath>
                  </m:oMathPara>
                </a14:m>
                <a:endParaRPr lang="en-US" dirty="0">
                  <a:cs typeface="Times New Roman" panose="02020603050405020304" pitchFamily="18" charset="0"/>
                </a:endParaRPr>
              </a:p>
              <a:p>
                <a:pPr algn="ct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50</m:t>
                        </m:r>
                      </m:num>
                      <m:den>
                        <m:r>
                          <a:rPr lang="en-US" i="1">
                            <a:latin typeface="Cambria Math" panose="02040503050406030204" pitchFamily="18" charset="0"/>
                          </a:rPr>
                          <m:t>75</m:t>
                        </m:r>
                      </m:den>
                    </m:f>
                    <m:r>
                      <a:rPr lang="en-US" i="1">
                        <a:latin typeface="Cambria Math" panose="02040503050406030204" pitchFamily="18" charset="0"/>
                      </a:rPr>
                      <m:t>      </m:t>
                    </m:r>
                    <m:r>
                      <a:rPr lang="en-US" i="1">
                        <a:latin typeface="Cambria Math" panose="02040503050406030204" pitchFamily="18" charset="0"/>
                      </a:rPr>
                      <m:t>𝑋</m:t>
                    </m:r>
                    <m:r>
                      <a:rPr lang="en-US" i="1">
                        <a:latin typeface="Cambria Math" panose="02040503050406030204" pitchFamily="18" charset="0"/>
                      </a:rPr>
                      <m:t>    7.5%=</m:t>
                    </m:r>
                    <m:f>
                      <m:fPr>
                        <m:ctrlPr>
                          <a:rPr lang="en-US" i="1">
                            <a:latin typeface="Cambria Math" panose="02040503050406030204" pitchFamily="18" charset="0"/>
                          </a:rPr>
                        </m:ctrlPr>
                      </m:fPr>
                      <m:num>
                        <m:r>
                          <a:rPr lang="en-US" i="1">
                            <a:latin typeface="Cambria Math" panose="02040503050406030204" pitchFamily="18" charset="0"/>
                          </a:rPr>
                          <m:t>3.75</m:t>
                        </m:r>
                      </m:num>
                      <m:den>
                        <m:r>
                          <a:rPr lang="en-US" i="1">
                            <a:latin typeface="Cambria Math" panose="02040503050406030204" pitchFamily="18" charset="0"/>
                          </a:rPr>
                          <m:t>75</m:t>
                        </m:r>
                      </m:den>
                    </m:f>
                  </m:oMath>
                </a14:m>
                <a:r>
                  <a:rPr lang="en-US" dirty="0">
                    <a:cs typeface="Times New Roman" panose="02020603050405020304" pitchFamily="18" charset="0"/>
                  </a:rPr>
                  <a:t>=5%</a:t>
                </a:r>
              </a:p>
            </p:txBody>
          </p:sp>
        </mc:Choice>
        <mc:Fallback xmlns="">
          <p:sp>
            <p:nvSpPr>
              <p:cNvPr id="36" name="Rectangle 35">
                <a:extLst>
                  <a:ext uri="{FF2B5EF4-FFF2-40B4-BE49-F238E27FC236}">
                    <a16:creationId xmlns:a16="http://schemas.microsoft.com/office/drawing/2014/main" id="{D270CEA1-2FBD-45CD-99E5-132C9E87840E}"/>
                  </a:ext>
                </a:extLst>
              </p:cNvPr>
              <p:cNvSpPr>
                <a:spLocks noRot="1" noChangeAspect="1" noMove="1" noResize="1" noEditPoints="1" noAdjustHandles="1" noChangeArrowheads="1" noChangeShapeType="1" noTextEdit="1"/>
              </p:cNvSpPr>
              <p:nvPr/>
            </p:nvSpPr>
            <p:spPr>
              <a:xfrm>
                <a:off x="752022" y="5424528"/>
                <a:ext cx="9925355" cy="1058688"/>
              </a:xfrm>
              <a:prstGeom prst="rect">
                <a:avLst/>
              </a:prstGeom>
              <a:blipFill>
                <a:blip r:embed="rId2"/>
                <a:stretch>
                  <a:fillRect b="-2874"/>
                </a:stretch>
              </a:blipFill>
            </p:spPr>
            <p:txBody>
              <a:bodyPr/>
              <a:lstStyle/>
              <a:p>
                <a:r>
                  <a:rPr lang="en-US">
                    <a:noFill/>
                  </a:rPr>
                  <a:t> </a:t>
                </a:r>
              </a:p>
            </p:txBody>
          </p:sp>
        </mc:Fallback>
      </mc:AlternateContent>
    </p:spTree>
    <p:extLst>
      <p:ext uri="{BB962C8B-B14F-4D97-AF65-F5344CB8AC3E}">
        <p14:creationId xmlns:p14="http://schemas.microsoft.com/office/powerpoint/2010/main" val="14219210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AA03B-E2B9-4748-91F7-5F49987B2F1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Engine of growth</a:t>
            </a:r>
            <a:endParaRPr lang="en-US" dirty="0"/>
          </a:p>
        </p:txBody>
      </p:sp>
      <p:sp>
        <p:nvSpPr>
          <p:cNvPr id="3" name="Content Placeholder 2">
            <a:extLst>
              <a:ext uri="{FF2B5EF4-FFF2-40B4-BE49-F238E27FC236}">
                <a16:creationId xmlns:a16="http://schemas.microsoft.com/office/drawing/2014/main" id="{1519F806-8970-428A-98A6-EDE5AD9FCEB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864440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903</TotalTime>
  <Words>5836</Words>
  <Application>Microsoft Office PowerPoint</Application>
  <PresentationFormat>Widescreen</PresentationFormat>
  <Paragraphs>999</Paragraphs>
  <Slides>89</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89</vt:i4>
      </vt:variant>
    </vt:vector>
  </HeadingPairs>
  <TitlesOfParts>
    <vt:vector size="99" baseType="lpstr">
      <vt:lpstr>Arial</vt:lpstr>
      <vt:lpstr>Calibri</vt:lpstr>
      <vt:lpstr>Calibri Light</vt:lpstr>
      <vt:lpstr>Cambria Math</vt:lpstr>
      <vt:lpstr>Tahoma</vt:lpstr>
      <vt:lpstr>Times New Roman</vt:lpstr>
      <vt:lpstr>Wingdings</vt:lpstr>
      <vt:lpstr>Office Theme</vt:lpstr>
      <vt:lpstr>Equation</vt:lpstr>
      <vt:lpstr>Chart</vt:lpstr>
      <vt:lpstr>Corporate Finance </vt:lpstr>
      <vt:lpstr>A Dilemma</vt:lpstr>
      <vt:lpstr>Introduction to finance</vt:lpstr>
      <vt:lpstr>Don’t mistake accounting for finance </vt:lpstr>
      <vt:lpstr>The financial balance sheet</vt:lpstr>
      <vt:lpstr>Corporate Finance: The Big Picture</vt:lpstr>
      <vt:lpstr>Time value of money </vt:lpstr>
      <vt:lpstr>Time value of money: Some terminology</vt:lpstr>
      <vt:lpstr>Time value of money: Interest rate</vt:lpstr>
      <vt:lpstr>Important of Timelines!</vt:lpstr>
      <vt:lpstr>Simple future value</vt:lpstr>
      <vt:lpstr>Simple future value</vt:lpstr>
      <vt:lpstr>Power of compounding </vt:lpstr>
      <vt:lpstr>Future value: Example </vt:lpstr>
      <vt:lpstr>Simple present value</vt:lpstr>
      <vt:lpstr>The frequency of discounting and compounding </vt:lpstr>
      <vt:lpstr>The frequency of discounting and compounding </vt:lpstr>
      <vt:lpstr>Time value of money: Annuities </vt:lpstr>
      <vt:lpstr>Future value of an annuity: Formula</vt:lpstr>
      <vt:lpstr>Retirement planning… </vt:lpstr>
      <vt:lpstr>Son’s education plan…</vt:lpstr>
      <vt:lpstr>Time value of money: present value annuities </vt:lpstr>
      <vt:lpstr>Present value annuities: formula  </vt:lpstr>
      <vt:lpstr>How are they making money?</vt:lpstr>
      <vt:lpstr>Time value of money: Annuities </vt:lpstr>
      <vt:lpstr>Car loan</vt:lpstr>
      <vt:lpstr>Car Loan amortization table </vt:lpstr>
      <vt:lpstr>Investment principal: Risk and return models</vt:lpstr>
      <vt:lpstr>Return measure</vt:lpstr>
      <vt:lpstr>The notion of a benchmark </vt:lpstr>
      <vt:lpstr>What is risk?</vt:lpstr>
      <vt:lpstr>A good risk and return model should..</vt:lpstr>
      <vt:lpstr>PowerPoint Presentation</vt:lpstr>
      <vt:lpstr>Standard Deviation</vt:lpstr>
      <vt:lpstr>The mean-variance framework</vt:lpstr>
      <vt:lpstr>How risky is TCS: A look at the past</vt:lpstr>
      <vt:lpstr>Standard deviation of TCS</vt:lpstr>
      <vt:lpstr>The importance of diversification: Risk types</vt:lpstr>
      <vt:lpstr>Risk measures</vt:lpstr>
      <vt:lpstr>Why diversification reduces/eliminates firm-specific risk?</vt:lpstr>
      <vt:lpstr>Riskiness of two assets: Statistical grounds </vt:lpstr>
      <vt:lpstr>How to measure relationship : Covariance</vt:lpstr>
      <vt:lpstr>How to measure relationship : Correlation</vt:lpstr>
      <vt:lpstr>Portfolio risk</vt:lpstr>
      <vt:lpstr>With various correlations</vt:lpstr>
      <vt:lpstr>Portfolio risk with three stocks</vt:lpstr>
      <vt:lpstr>The role of the marginal investor</vt:lpstr>
      <vt:lpstr>Identifying the marginal investor in your firm</vt:lpstr>
      <vt:lpstr>TCS: Marginal investor </vt:lpstr>
      <vt:lpstr>The risk of an Individual Asset</vt:lpstr>
      <vt:lpstr>The Capital Asset Pricing Model</vt:lpstr>
      <vt:lpstr>How are betas calculated? </vt:lpstr>
      <vt:lpstr>Use the historical stock returns to calculate the beta for PQU.</vt:lpstr>
      <vt:lpstr>Calculating Beta for PQU</vt:lpstr>
      <vt:lpstr>Beta &amp; PQU Co.</vt:lpstr>
      <vt:lpstr>Setting up for the Estimation</vt:lpstr>
      <vt:lpstr>PowerPoint Presentation</vt:lpstr>
      <vt:lpstr>PowerPoint Presentation</vt:lpstr>
      <vt:lpstr>PowerPoint Presentation</vt:lpstr>
      <vt:lpstr>PowerPoint Presentation</vt:lpstr>
      <vt:lpstr>PowerPoint Presentation</vt:lpstr>
      <vt:lpstr>More on beta concept..</vt:lpstr>
      <vt:lpstr>Determinates of beta</vt:lpstr>
      <vt:lpstr>A Risk-free rate</vt:lpstr>
      <vt:lpstr>A Risk-free rate</vt:lpstr>
      <vt:lpstr>Indian CDS</vt:lpstr>
      <vt:lpstr>A Risk-free rate and cost of equity</vt:lpstr>
      <vt:lpstr>Valuing Bonds</vt:lpstr>
      <vt:lpstr>Valuing Bonds</vt:lpstr>
      <vt:lpstr>Indian Bond market</vt:lpstr>
      <vt:lpstr>Bond valuation</vt:lpstr>
      <vt:lpstr>Credit rating</vt:lpstr>
      <vt:lpstr>Corporate bond Yield </vt:lpstr>
      <vt:lpstr>Bond valuation</vt:lpstr>
      <vt:lpstr>Bond yield </vt:lpstr>
      <vt:lpstr>Yield curve </vt:lpstr>
      <vt:lpstr>Zero coupon bond yield curve </vt:lpstr>
      <vt:lpstr>Risk of bonds: Interest rate risk</vt:lpstr>
      <vt:lpstr>Risk of bonds: Interest rate risk</vt:lpstr>
      <vt:lpstr>Risk of bonds: Interest rate risk</vt:lpstr>
      <vt:lpstr>Valuation of stock</vt:lpstr>
      <vt:lpstr>Stock pricing valuation </vt:lpstr>
      <vt:lpstr>The stock price (Formula…)</vt:lpstr>
      <vt:lpstr>Special case I: Dividend stock</vt:lpstr>
      <vt:lpstr>Is forever really forever!</vt:lpstr>
      <vt:lpstr>Special Case II: Growth stock</vt:lpstr>
      <vt:lpstr>Engine of growth (assume perpetuities)</vt:lpstr>
      <vt:lpstr>Engine of growth</vt:lpstr>
      <vt:lpstr>Engine of growth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creator>Prof. Yogesh Chauhan</dc:creator>
  <cp:lastModifiedBy>Prof. Yogesh Chauhan</cp:lastModifiedBy>
  <cp:revision>163</cp:revision>
  <dcterms:created xsi:type="dcterms:W3CDTF">2019-09-06T06:32:27Z</dcterms:created>
  <dcterms:modified xsi:type="dcterms:W3CDTF">2019-09-14T09:23:09Z</dcterms:modified>
</cp:coreProperties>
</file>