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8"/>
  </p:notesMasterIdLst>
  <p:handoutMasterIdLst>
    <p:handoutMasterId r:id="rId209"/>
  </p:handoutMasterIdLst>
  <p:sldIdLst>
    <p:sldId id="256" r:id="rId2"/>
    <p:sldId id="265" r:id="rId3"/>
    <p:sldId id="263" r:id="rId4"/>
    <p:sldId id="260" r:id="rId5"/>
    <p:sldId id="261" r:id="rId6"/>
    <p:sldId id="257" r:id="rId7"/>
    <p:sldId id="266" r:id="rId8"/>
    <p:sldId id="295" r:id="rId9"/>
    <p:sldId id="296" r:id="rId10"/>
    <p:sldId id="267" r:id="rId11"/>
    <p:sldId id="268" r:id="rId12"/>
    <p:sldId id="297" r:id="rId13"/>
    <p:sldId id="269" r:id="rId14"/>
    <p:sldId id="298" r:id="rId15"/>
    <p:sldId id="270" r:id="rId16"/>
    <p:sldId id="271" r:id="rId17"/>
    <p:sldId id="299" r:id="rId18"/>
    <p:sldId id="272" r:id="rId19"/>
    <p:sldId id="301" r:id="rId20"/>
    <p:sldId id="300" r:id="rId21"/>
    <p:sldId id="302" r:id="rId22"/>
    <p:sldId id="273" r:id="rId23"/>
    <p:sldId id="304" r:id="rId24"/>
    <p:sldId id="303" r:id="rId25"/>
    <p:sldId id="276" r:id="rId26"/>
    <p:sldId id="305" r:id="rId27"/>
    <p:sldId id="306" r:id="rId28"/>
    <p:sldId id="277" r:id="rId29"/>
    <p:sldId id="312" r:id="rId30"/>
    <p:sldId id="287" r:id="rId31"/>
    <p:sldId id="278" r:id="rId32"/>
    <p:sldId id="279" r:id="rId33"/>
    <p:sldId id="308" r:id="rId34"/>
    <p:sldId id="309" r:id="rId35"/>
    <p:sldId id="281" r:id="rId36"/>
    <p:sldId id="282" r:id="rId37"/>
    <p:sldId id="283" r:id="rId38"/>
    <p:sldId id="286" r:id="rId39"/>
    <p:sldId id="398" r:id="rId40"/>
    <p:sldId id="289" r:id="rId41"/>
    <p:sldId id="284" r:id="rId42"/>
    <p:sldId id="429" r:id="rId43"/>
    <p:sldId id="430" r:id="rId44"/>
    <p:sldId id="288" r:id="rId45"/>
    <p:sldId id="290" r:id="rId46"/>
    <p:sldId id="427" r:id="rId47"/>
    <p:sldId id="291" r:id="rId48"/>
    <p:sldId id="292" r:id="rId49"/>
    <p:sldId id="293" r:id="rId50"/>
    <p:sldId id="294" r:id="rId51"/>
    <p:sldId id="280" r:id="rId52"/>
    <p:sldId id="313" r:id="rId53"/>
    <p:sldId id="314" r:id="rId54"/>
    <p:sldId id="364" r:id="rId55"/>
    <p:sldId id="390" r:id="rId56"/>
    <p:sldId id="397" r:id="rId57"/>
    <p:sldId id="311" r:id="rId58"/>
    <p:sldId id="391" r:id="rId59"/>
    <p:sldId id="392" r:id="rId60"/>
    <p:sldId id="393" r:id="rId61"/>
    <p:sldId id="394" r:id="rId62"/>
    <p:sldId id="395" r:id="rId63"/>
    <p:sldId id="396" r:id="rId64"/>
    <p:sldId id="329" r:id="rId65"/>
    <p:sldId id="315" r:id="rId66"/>
    <p:sldId id="431" r:id="rId67"/>
    <p:sldId id="639" r:id="rId68"/>
    <p:sldId id="640" r:id="rId69"/>
    <p:sldId id="641" r:id="rId70"/>
    <p:sldId id="502" r:id="rId71"/>
    <p:sldId id="319" r:id="rId72"/>
    <p:sldId id="642" r:id="rId73"/>
    <p:sldId id="400" r:id="rId74"/>
    <p:sldId id="401" r:id="rId75"/>
    <p:sldId id="402" r:id="rId76"/>
    <p:sldId id="403" r:id="rId77"/>
    <p:sldId id="414" r:id="rId78"/>
    <p:sldId id="404" r:id="rId79"/>
    <p:sldId id="405" r:id="rId80"/>
    <p:sldId id="406" r:id="rId81"/>
    <p:sldId id="411" r:id="rId82"/>
    <p:sldId id="408" r:id="rId83"/>
    <p:sldId id="409" r:id="rId84"/>
    <p:sldId id="410" r:id="rId85"/>
    <p:sldId id="412" r:id="rId86"/>
    <p:sldId id="413" r:id="rId87"/>
    <p:sldId id="415" r:id="rId88"/>
    <p:sldId id="416" r:id="rId89"/>
    <p:sldId id="417" r:id="rId90"/>
    <p:sldId id="419" r:id="rId91"/>
    <p:sldId id="653" r:id="rId92"/>
    <p:sldId id="654" r:id="rId93"/>
    <p:sldId id="656" r:id="rId94"/>
    <p:sldId id="418" r:id="rId95"/>
    <p:sldId id="657" r:id="rId96"/>
    <p:sldId id="420" r:id="rId97"/>
    <p:sldId id="421" r:id="rId98"/>
    <p:sldId id="658" r:id="rId99"/>
    <p:sldId id="422" r:id="rId100"/>
    <p:sldId id="423" r:id="rId101"/>
    <p:sldId id="659" r:id="rId102"/>
    <p:sldId id="426" r:id="rId103"/>
    <p:sldId id="424" r:id="rId104"/>
    <p:sldId id="425" r:id="rId105"/>
    <p:sldId id="643" r:id="rId106"/>
    <p:sldId id="660" r:id="rId107"/>
    <p:sldId id="644" r:id="rId108"/>
    <p:sldId id="645" r:id="rId109"/>
    <p:sldId id="310" r:id="rId110"/>
    <p:sldId id="638" r:id="rId111"/>
    <p:sldId id="637" r:id="rId112"/>
    <p:sldId id="632" r:id="rId113"/>
    <p:sldId id="631" r:id="rId114"/>
    <p:sldId id="633" r:id="rId115"/>
    <p:sldId id="320" r:id="rId116"/>
    <p:sldId id="650" r:id="rId117"/>
    <p:sldId id="649" r:id="rId118"/>
    <p:sldId id="648" r:id="rId119"/>
    <p:sldId id="325" r:id="rId120"/>
    <p:sldId id="322" r:id="rId121"/>
    <p:sldId id="506" r:id="rId122"/>
    <p:sldId id="507" r:id="rId123"/>
    <p:sldId id="508" r:id="rId124"/>
    <p:sldId id="651" r:id="rId125"/>
    <p:sldId id="327" r:id="rId126"/>
    <p:sldId id="512" r:id="rId127"/>
    <p:sldId id="332" r:id="rId128"/>
    <p:sldId id="328" r:id="rId129"/>
    <p:sldId id="331" r:id="rId130"/>
    <p:sldId id="662" r:id="rId131"/>
    <p:sldId id="664" r:id="rId132"/>
    <p:sldId id="316" r:id="rId133"/>
    <p:sldId id="665" r:id="rId134"/>
    <p:sldId id="323" r:id="rId135"/>
    <p:sldId id="324" r:id="rId136"/>
    <p:sldId id="666" r:id="rId137"/>
    <p:sldId id="339" r:id="rId138"/>
    <p:sldId id="326" r:id="rId139"/>
    <p:sldId id="340" r:id="rId140"/>
    <p:sldId id="668" r:id="rId141"/>
    <p:sldId id="667" r:id="rId142"/>
    <p:sldId id="669" r:id="rId143"/>
    <p:sldId id="670" r:id="rId144"/>
    <p:sldId id="334" r:id="rId145"/>
    <p:sldId id="336" r:id="rId146"/>
    <p:sldId id="335" r:id="rId147"/>
    <p:sldId id="343" r:id="rId148"/>
    <p:sldId id="342" r:id="rId149"/>
    <p:sldId id="360" r:id="rId150"/>
    <p:sldId id="361" r:id="rId151"/>
    <p:sldId id="344" r:id="rId152"/>
    <p:sldId id="346" r:id="rId153"/>
    <p:sldId id="345" r:id="rId154"/>
    <p:sldId id="349" r:id="rId155"/>
    <p:sldId id="352" r:id="rId156"/>
    <p:sldId id="675" r:id="rId157"/>
    <p:sldId id="350" r:id="rId158"/>
    <p:sldId id="351" r:id="rId159"/>
    <p:sldId id="354" r:id="rId160"/>
    <p:sldId id="356" r:id="rId161"/>
    <p:sldId id="357" r:id="rId162"/>
    <p:sldId id="677" r:id="rId163"/>
    <p:sldId id="678" r:id="rId164"/>
    <p:sldId id="680" r:id="rId165"/>
    <p:sldId id="679" r:id="rId166"/>
    <p:sldId id="375" r:id="rId167"/>
    <p:sldId id="681" r:id="rId168"/>
    <p:sldId id="682" r:id="rId169"/>
    <p:sldId id="373" r:id="rId170"/>
    <p:sldId id="385" r:id="rId171"/>
    <p:sldId id="683" r:id="rId172"/>
    <p:sldId id="377" r:id="rId173"/>
    <p:sldId id="671" r:id="rId174"/>
    <p:sldId id="378" r:id="rId175"/>
    <p:sldId id="684" r:id="rId176"/>
    <p:sldId id="685" r:id="rId177"/>
    <p:sldId id="379" r:id="rId178"/>
    <p:sldId id="380" r:id="rId179"/>
    <p:sldId id="686" r:id="rId180"/>
    <p:sldId id="381" r:id="rId181"/>
    <p:sldId id="687" r:id="rId182"/>
    <p:sldId id="382" r:id="rId183"/>
    <p:sldId id="672" r:id="rId184"/>
    <p:sldId id="386" r:id="rId185"/>
    <p:sldId id="384" r:id="rId186"/>
    <p:sldId id="387" r:id="rId187"/>
    <p:sldId id="673" r:id="rId188"/>
    <p:sldId id="388" r:id="rId189"/>
    <p:sldId id="399" r:id="rId190"/>
    <p:sldId id="674" r:id="rId191"/>
    <p:sldId id="688" r:id="rId192"/>
    <p:sldId id="689" r:id="rId193"/>
    <p:sldId id="690" r:id="rId194"/>
    <p:sldId id="691" r:id="rId195"/>
    <p:sldId id="702" r:id="rId196"/>
    <p:sldId id="692" r:id="rId197"/>
    <p:sldId id="694" r:id="rId198"/>
    <p:sldId id="695" r:id="rId199"/>
    <p:sldId id="693" r:id="rId200"/>
    <p:sldId id="696" r:id="rId201"/>
    <p:sldId id="697" r:id="rId202"/>
    <p:sldId id="698" r:id="rId203"/>
    <p:sldId id="699" r:id="rId204"/>
    <p:sldId id="700" r:id="rId205"/>
    <p:sldId id="701" r:id="rId206"/>
    <p:sldId id="703" r:id="rId20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notesViewPr>
    <p:cSldViewPr snapToGrid="0">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handoutMaster" Target="handoutMasters/handoutMaster1.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presProps" Target="pres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theme" Target="theme/theme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rof.%20Yogesh%20Chauhan.DESKTOP-BCNV58V\AppData\Local\Temp\Rar$DIa8568.33465\ZCYC_NSS_060919.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Corporate%20finance\Class%202018\DATA%20FOR%20CLAS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Corporate%20finance\Class%202018\DATA%20FOR%20CLASS.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v>Interest rate=5%</c:v>
          </c:tx>
          <c:spPr>
            <a:ln w="28575" cap="rnd">
              <a:solidFill>
                <a:schemeClr val="accent2"/>
              </a:solidFill>
              <a:round/>
            </a:ln>
            <a:effectLst/>
          </c:spPr>
          <c:marker>
            <c:symbol val="none"/>
          </c:marker>
          <c:val>
            <c:numRef>
              <c:f>Sheet1!$F$6:$F$25</c:f>
              <c:numCache>
                <c:formatCode>0</c:formatCode>
                <c:ptCount val="20"/>
                <c:pt idx="0">
                  <c:v>105</c:v>
                </c:pt>
                <c:pt idx="1">
                  <c:v>110.25</c:v>
                </c:pt>
                <c:pt idx="2">
                  <c:v>115.76250000000002</c:v>
                </c:pt>
                <c:pt idx="3">
                  <c:v>121.550625</c:v>
                </c:pt>
                <c:pt idx="4">
                  <c:v>127.62815625000002</c:v>
                </c:pt>
                <c:pt idx="5">
                  <c:v>134.0095640625</c:v>
                </c:pt>
                <c:pt idx="6">
                  <c:v>140.71004226562502</c:v>
                </c:pt>
                <c:pt idx="7">
                  <c:v>147.74554437890626</c:v>
                </c:pt>
                <c:pt idx="8">
                  <c:v>155.13282159785157</c:v>
                </c:pt>
                <c:pt idx="9">
                  <c:v>162.88946267774415</c:v>
                </c:pt>
                <c:pt idx="10">
                  <c:v>171.03393581163138</c:v>
                </c:pt>
                <c:pt idx="11">
                  <c:v>179.58563260221291</c:v>
                </c:pt>
                <c:pt idx="12">
                  <c:v>188.56491423232359</c:v>
                </c:pt>
                <c:pt idx="13">
                  <c:v>197.99315994393973</c:v>
                </c:pt>
                <c:pt idx="14">
                  <c:v>207.8928179411368</c:v>
                </c:pt>
                <c:pt idx="15">
                  <c:v>218.2874588381936</c:v>
                </c:pt>
                <c:pt idx="16">
                  <c:v>229.2018317801033</c:v>
                </c:pt>
                <c:pt idx="17">
                  <c:v>240.66192336910848</c:v>
                </c:pt>
                <c:pt idx="18">
                  <c:v>252.69501953756389</c:v>
                </c:pt>
                <c:pt idx="19">
                  <c:v>265.32977051444209</c:v>
                </c:pt>
              </c:numCache>
            </c:numRef>
          </c:val>
          <c:smooth val="0"/>
          <c:extLst>
            <c:ext xmlns:c16="http://schemas.microsoft.com/office/drawing/2014/chart" uri="{C3380CC4-5D6E-409C-BE32-E72D297353CC}">
              <c16:uniqueId val="{00000000-3C63-4B48-8D22-3C11055FE85A}"/>
            </c:ext>
          </c:extLst>
        </c:ser>
        <c:ser>
          <c:idx val="2"/>
          <c:order val="1"/>
          <c:tx>
            <c:v>Interest rate=10%</c:v>
          </c:tx>
          <c:spPr>
            <a:ln w="28575" cap="rnd">
              <a:solidFill>
                <a:schemeClr val="accent3"/>
              </a:solidFill>
              <a:round/>
            </a:ln>
            <a:effectLst/>
          </c:spPr>
          <c:marker>
            <c:symbol val="none"/>
          </c:marker>
          <c:val>
            <c:numRef>
              <c:f>Sheet1!$G$6:$G$25</c:f>
              <c:numCache>
                <c:formatCode>0</c:formatCode>
                <c:ptCount val="20"/>
                <c:pt idx="0">
                  <c:v>110.00000000000001</c:v>
                </c:pt>
                <c:pt idx="1">
                  <c:v>121.00000000000001</c:v>
                </c:pt>
                <c:pt idx="2">
                  <c:v>133.10000000000005</c:v>
                </c:pt>
                <c:pt idx="3">
                  <c:v>146.41000000000005</c:v>
                </c:pt>
                <c:pt idx="4">
                  <c:v>161.05100000000004</c:v>
                </c:pt>
                <c:pt idx="5">
                  <c:v>177.15610000000009</c:v>
                </c:pt>
                <c:pt idx="6">
                  <c:v>194.87171000000012</c:v>
                </c:pt>
                <c:pt idx="7">
                  <c:v>214.35888100000011</c:v>
                </c:pt>
                <c:pt idx="8">
                  <c:v>235.79476910000014</c:v>
                </c:pt>
                <c:pt idx="9">
                  <c:v>259.37424601000021</c:v>
                </c:pt>
                <c:pt idx="10">
                  <c:v>285.31167061100024</c:v>
                </c:pt>
                <c:pt idx="11">
                  <c:v>313.84283767210025</c:v>
                </c:pt>
                <c:pt idx="12">
                  <c:v>345.22712143931028</c:v>
                </c:pt>
                <c:pt idx="13">
                  <c:v>379.74983358324141</c:v>
                </c:pt>
                <c:pt idx="14">
                  <c:v>417.72481694156556</c:v>
                </c:pt>
                <c:pt idx="15">
                  <c:v>459.49729863572213</c:v>
                </c:pt>
                <c:pt idx="16">
                  <c:v>505.44702849929433</c:v>
                </c:pt>
                <c:pt idx="17">
                  <c:v>555.99173134922376</c:v>
                </c:pt>
                <c:pt idx="18">
                  <c:v>611.59090448414634</c:v>
                </c:pt>
                <c:pt idx="19">
                  <c:v>672.74999493256087</c:v>
                </c:pt>
              </c:numCache>
            </c:numRef>
          </c:val>
          <c:smooth val="0"/>
          <c:extLst>
            <c:ext xmlns:c16="http://schemas.microsoft.com/office/drawing/2014/chart" uri="{C3380CC4-5D6E-409C-BE32-E72D297353CC}">
              <c16:uniqueId val="{00000001-3C63-4B48-8D22-3C11055FE85A}"/>
            </c:ext>
          </c:extLst>
        </c:ser>
        <c:dLbls>
          <c:showLegendKey val="0"/>
          <c:showVal val="0"/>
          <c:showCatName val="0"/>
          <c:showSerName val="0"/>
          <c:showPercent val="0"/>
          <c:showBubbleSize val="0"/>
        </c:dLbls>
        <c:smooth val="0"/>
        <c:axId val="1174863392"/>
        <c:axId val="1167700160"/>
      </c:lineChart>
      <c:catAx>
        <c:axId val="117486339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Time</a:t>
                </a:r>
                <a:r>
                  <a:rPr lang="en-US" sz="1600" baseline="0" dirty="0"/>
                  <a:t> period</a:t>
                </a:r>
                <a:endParaRPr lang="en-US" sz="1600" dirty="0"/>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7700160"/>
        <c:crosses val="autoZero"/>
        <c:auto val="1"/>
        <c:lblAlgn val="ctr"/>
        <c:lblOffset val="100"/>
        <c:noMultiLvlLbl val="0"/>
      </c:catAx>
      <c:valAx>
        <c:axId val="1167700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Future</a:t>
                </a:r>
                <a:r>
                  <a:rPr lang="en-US" sz="1600" baseline="0" dirty="0"/>
                  <a:t> value</a:t>
                </a:r>
                <a:endParaRPr lang="en-US" sz="1600" dirty="0"/>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17486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v>ZCYC</c:v>
          </c:tx>
          <c:spPr>
            <a:ln w="28575" cap="rnd">
              <a:solidFill>
                <a:schemeClr val="accent2"/>
              </a:solidFill>
              <a:round/>
            </a:ln>
            <a:effectLst/>
          </c:spPr>
          <c:marker>
            <c:symbol val="none"/>
          </c:marker>
          <c:cat>
            <c:numRef>
              <c:f>'ZCYC comparison'!$A$9:$A$89</c:f>
              <c:numCache>
                <c:formatCode>0.0</c:formatCode>
                <c:ptCount val="81"/>
                <c:pt idx="0">
                  <c:v>2.7397260273972603E-3</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pt idx="41">
                  <c:v>20.5</c:v>
                </c:pt>
                <c:pt idx="42">
                  <c:v>21</c:v>
                </c:pt>
                <c:pt idx="43">
                  <c:v>21.5</c:v>
                </c:pt>
                <c:pt idx="44">
                  <c:v>22</c:v>
                </c:pt>
                <c:pt idx="45">
                  <c:v>22.5</c:v>
                </c:pt>
                <c:pt idx="46">
                  <c:v>23</c:v>
                </c:pt>
                <c:pt idx="47">
                  <c:v>23.5</c:v>
                </c:pt>
                <c:pt idx="48">
                  <c:v>24</c:v>
                </c:pt>
                <c:pt idx="49">
                  <c:v>24.5</c:v>
                </c:pt>
                <c:pt idx="50">
                  <c:v>25</c:v>
                </c:pt>
                <c:pt idx="51">
                  <c:v>25.5</c:v>
                </c:pt>
                <c:pt idx="52">
                  <c:v>26</c:v>
                </c:pt>
                <c:pt idx="53">
                  <c:v>26.5</c:v>
                </c:pt>
                <c:pt idx="54">
                  <c:v>27</c:v>
                </c:pt>
                <c:pt idx="55">
                  <c:v>27.5</c:v>
                </c:pt>
                <c:pt idx="56">
                  <c:v>28</c:v>
                </c:pt>
                <c:pt idx="57">
                  <c:v>28.5</c:v>
                </c:pt>
                <c:pt idx="58">
                  <c:v>29</c:v>
                </c:pt>
                <c:pt idx="59">
                  <c:v>29.5</c:v>
                </c:pt>
                <c:pt idx="60">
                  <c:v>30</c:v>
                </c:pt>
                <c:pt idx="61">
                  <c:v>30.5</c:v>
                </c:pt>
                <c:pt idx="62">
                  <c:v>31</c:v>
                </c:pt>
                <c:pt idx="63">
                  <c:v>31.5</c:v>
                </c:pt>
                <c:pt idx="64">
                  <c:v>32</c:v>
                </c:pt>
                <c:pt idx="65">
                  <c:v>32.5</c:v>
                </c:pt>
                <c:pt idx="66">
                  <c:v>33</c:v>
                </c:pt>
                <c:pt idx="67">
                  <c:v>33.5</c:v>
                </c:pt>
                <c:pt idx="68">
                  <c:v>34</c:v>
                </c:pt>
                <c:pt idx="69">
                  <c:v>34.5</c:v>
                </c:pt>
                <c:pt idx="70">
                  <c:v>35</c:v>
                </c:pt>
                <c:pt idx="71">
                  <c:v>35.5</c:v>
                </c:pt>
                <c:pt idx="72">
                  <c:v>36</c:v>
                </c:pt>
                <c:pt idx="73">
                  <c:v>36.5</c:v>
                </c:pt>
                <c:pt idx="74">
                  <c:v>37</c:v>
                </c:pt>
                <c:pt idx="75">
                  <c:v>37.5</c:v>
                </c:pt>
                <c:pt idx="76">
                  <c:v>38</c:v>
                </c:pt>
                <c:pt idx="77">
                  <c:v>38.5</c:v>
                </c:pt>
                <c:pt idx="78">
                  <c:v>39</c:v>
                </c:pt>
                <c:pt idx="79">
                  <c:v>39.5</c:v>
                </c:pt>
                <c:pt idx="80">
                  <c:v>40</c:v>
                </c:pt>
              </c:numCache>
            </c:numRef>
          </c:cat>
          <c:val>
            <c:numRef>
              <c:f>'ZCYC comparison'!$B$9:$B$89</c:f>
              <c:numCache>
                <c:formatCode>0.00</c:formatCode>
                <c:ptCount val="81"/>
                <c:pt idx="0">
                  <c:v>5.3199642410931611</c:v>
                </c:pt>
                <c:pt idx="1">
                  <c:v>5.3931057838457566</c:v>
                </c:pt>
                <c:pt idx="2">
                  <c:v>5.4773749705107955</c:v>
                </c:pt>
                <c:pt idx="3">
                  <c:v>5.5681634764057719</c:v>
                </c:pt>
                <c:pt idx="4">
                  <c:v>5.6621771018650655</c:v>
                </c:pt>
                <c:pt idx="5">
                  <c:v>5.7568923303913433</c:v>
                </c:pt>
                <c:pt idx="6">
                  <c:v>5.8504082200026701</c:v>
                </c:pt>
                <c:pt idx="7">
                  <c:v>5.9413242539193467</c:v>
                </c:pt>
                <c:pt idx="8">
                  <c:v>6.0286398376995241</c:v>
                </c:pt>
                <c:pt idx="9">
                  <c:v>6.1116718218697006</c:v>
                </c:pt>
                <c:pt idx="10">
                  <c:v>6.1899870127175323</c:v>
                </c:pt>
                <c:pt idx="11">
                  <c:v>6.2633471258694389</c:v>
                </c:pt>
                <c:pt idx="12">
                  <c:v>6.3316640516917744</c:v>
                </c:pt>
                <c:pt idx="13">
                  <c:v>6.3949636504110554</c:v>
                </c:pt>
                <c:pt idx="14">
                  <c:v>6.4533565883047395</c:v>
                </c:pt>
                <c:pt idx="15">
                  <c:v>6.5070149729765854</c:v>
                </c:pt>
                <c:pt idx="16">
                  <c:v>6.556153752892329</c:v>
                </c:pt>
                <c:pt idx="17">
                  <c:v>6.6010160201879335</c:v>
                </c:pt>
                <c:pt idx="18">
                  <c:v>6.6418615015003031</c:v>
                </c:pt>
                <c:pt idx="19">
                  <c:v>6.6789576436318772</c:v>
                </c:pt>
                <c:pt idx="20">
                  <c:v>6.712572802985493</c:v>
                </c:pt>
                <c:pt idx="21">
                  <c:v>6.7429711330552173</c:v>
                </c:pt>
                <c:pt idx="22">
                  <c:v>6.7704088355030558</c:v>
                </c:pt>
                <c:pt idx="23">
                  <c:v>6.7951314997453016</c:v>
                </c:pt>
                <c:pt idx="24">
                  <c:v>6.8173723054183348</c:v>
                </c:pt>
                <c:pt idx="25">
                  <c:v>6.837350903196949</c:v>
                </c:pt>
                <c:pt idx="26">
                  <c:v>6.8552728235509903</c:v>
                </c:pt>
                <c:pt idx="27">
                  <c:v>6.8713292912875223</c:v>
                </c:pt>
                <c:pt idx="28">
                  <c:v>6.8856973470949443</c:v>
                </c:pt>
                <c:pt idx="29">
                  <c:v>6.8985401965885824</c:v>
                </c:pt>
                <c:pt idx="30">
                  <c:v>6.9100077232324493</c:v>
                </c:pt>
                <c:pt idx="31">
                  <c:v>6.9202371145479376</c:v>
                </c:pt>
                <c:pt idx="32">
                  <c:v>6.9293535616949651</c:v>
                </c:pt>
                <c:pt idx="33">
                  <c:v>6.9374710012246315</c:v>
                </c:pt>
                <c:pt idx="34">
                  <c:v>6.9446928748900518</c:v>
                </c:pt>
                <c:pt idx="35">
                  <c:v>6.9511128891440155</c:v>
                </c:pt>
                <c:pt idx="36">
                  <c:v>6.9568157605828684</c:v>
                </c:pt>
                <c:pt idx="37">
                  <c:v>6.961877937310911</c:v>
                </c:pt>
                <c:pt idx="38">
                  <c:v>6.9663682891617329</c:v>
                </c:pt>
                <c:pt idx="39">
                  <c:v>6.9703487620577826</c:v>
                </c:pt>
                <c:pt idx="40">
                  <c:v>6.9738749936299476</c:v>
                </c:pt>
                <c:pt idx="41">
                  <c:v>6.976996888648344</c:v>
                </c:pt>
                <c:pt idx="42">
                  <c:v>6.9797591539115018</c:v>
                </c:pt>
                <c:pt idx="43">
                  <c:v>6.982201793067615</c:v>
                </c:pt>
                <c:pt idx="44">
                  <c:v>6.9843605624512648</c:v>
                </c:pt>
                <c:pt idx="45">
                  <c:v>6.9862673894556693</c:v>
                </c:pt>
                <c:pt idx="46">
                  <c:v>6.987950755259412</c:v>
                </c:pt>
                <c:pt idx="47">
                  <c:v>6.9894360439173422</c:v>
                </c:pt>
                <c:pt idx="48">
                  <c:v>6.9907458599313284</c:v>
                </c:pt>
                <c:pt idx="49">
                  <c:v>6.9919003164574907</c:v>
                </c:pt>
                <c:pt idx="50">
                  <c:v>6.9929172962978416</c:v>
                </c:pt>
                <c:pt idx="51">
                  <c:v>6.9938126877787177</c:v>
                </c:pt>
                <c:pt idx="52">
                  <c:v>6.994600597546107</c:v>
                </c:pt>
                <c:pt idx="53">
                  <c:v>6.9952935422167846</c:v>
                </c:pt>
                <c:pt idx="54">
                  <c:v>6.9959026207209156</c:v>
                </c:pt>
                <c:pt idx="55">
                  <c:v>6.9964376690608727</c:v>
                </c:pt>
                <c:pt idx="56">
                  <c:v>6.9969073990968074</c:v>
                </c:pt>
                <c:pt idx="57">
                  <c:v>6.9973195228546876</c:v>
                </c:pt>
                <c:pt idx="58">
                  <c:v>6.9976808637394257</c:v>
                </c:pt>
                <c:pt idx="59">
                  <c:v>6.997997455925856</c:v>
                </c:pt>
                <c:pt idx="60">
                  <c:v>6.9982746330951029</c:v>
                </c:pt>
                <c:pt idx="61">
                  <c:v>6.99851710758373</c:v>
                </c:pt>
                <c:pt idx="62">
                  <c:v>6.998729040918878</c:v>
                </c:pt>
                <c:pt idx="63">
                  <c:v>6.9989141066242926</c:v>
                </c:pt>
                <c:pt idx="64">
                  <c:v>6.9990755461000029</c:v>
                </c:pt>
                <c:pt idx="65">
                  <c:v>6.9992162183023865</c:v>
                </c:pt>
                <c:pt idx="66">
                  <c:v>6.9993386438812033</c:v>
                </c:pt>
                <c:pt idx="67">
                  <c:v>6.999445044365709</c:v>
                </c:pt>
                <c:pt idx="68">
                  <c:v>6.9995373769330618</c:v>
                </c:pt>
                <c:pt idx="69">
                  <c:v>6.9996173652383282</c:v>
                </c:pt>
                <c:pt idx="70">
                  <c:v>6.9996865267364141</c:v>
                </c:pt>
                <c:pt idx="71">
                  <c:v>6.9997461968817722</c:v>
                </c:pt>
                <c:pt idx="72">
                  <c:v>6.9997975505513939</c:v>
                </c:pt>
                <c:pt idx="73">
                  <c:v>6.9998416210001349</c:v>
                </c:pt>
                <c:pt idx="74">
                  <c:v>6.9998793166245692</c:v>
                </c:pt>
                <c:pt idx="75">
                  <c:v>6.999911435781863</c:v>
                </c:pt>
                <c:pt idx="76">
                  <c:v>6.999938679883547</c:v>
                </c:pt>
                <c:pt idx="77">
                  <c:v>6.9999616649600878</c:v>
                </c:pt>
                <c:pt idx="78">
                  <c:v>6.9999809318706427</c:v>
                </c:pt>
                <c:pt idx="79">
                  <c:v>6.9999969553132289</c:v>
                </c:pt>
                <c:pt idx="80">
                  <c:v>7.0000101517731661</c:v>
                </c:pt>
              </c:numCache>
            </c:numRef>
          </c:val>
          <c:smooth val="0"/>
          <c:extLst>
            <c:ext xmlns:c16="http://schemas.microsoft.com/office/drawing/2014/chart" uri="{C3380CC4-5D6E-409C-BE32-E72D297353CC}">
              <c16:uniqueId val="{00000000-7505-40B4-9849-038C790F3B58}"/>
            </c:ext>
          </c:extLst>
        </c:ser>
        <c:dLbls>
          <c:showLegendKey val="0"/>
          <c:showVal val="0"/>
          <c:showCatName val="0"/>
          <c:showSerName val="0"/>
          <c:showPercent val="0"/>
          <c:showBubbleSize val="0"/>
        </c:dLbls>
        <c:smooth val="0"/>
        <c:axId val="68908032"/>
        <c:axId val="2083146176"/>
      </c:lineChart>
      <c:catAx>
        <c:axId val="6890803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b="1" i="0" u="none" strike="noStrike" baseline="0" dirty="0">
                    <a:effectLst/>
                  </a:rPr>
                  <a:t>Maturity (Yrs)</a:t>
                </a:r>
                <a:r>
                  <a:rPr lang="en-US" sz="1600" b="0" i="0" u="none" strike="noStrike" baseline="0" dirty="0"/>
                  <a:t> </a:t>
                </a:r>
                <a:endParaRPr lang="en-US" sz="1600" dirty="0"/>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83146176"/>
        <c:crosses val="autoZero"/>
        <c:auto val="1"/>
        <c:lblAlgn val="ctr"/>
        <c:lblOffset val="100"/>
        <c:noMultiLvlLbl val="0"/>
      </c:catAx>
      <c:valAx>
        <c:axId val="2083146176"/>
        <c:scaling>
          <c:orientation val="minMax"/>
          <c:min val="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Yield</a:t>
                </a:r>
              </a:p>
            </c:rich>
          </c:tx>
          <c:layout>
            <c:manualLayout>
              <c:xMode val="edge"/>
              <c:yMode val="edge"/>
              <c:x val="2.5000000000000001E-2"/>
              <c:y val="0.35758457276173805"/>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890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Pizza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5E9-4A57-838D-7C7CE840D34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5E9-4A57-838D-7C7CE840D34A}"/>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Sheet1!$D$6:$D$7</c:f>
              <c:strCache>
                <c:ptCount val="2"/>
                <c:pt idx="0">
                  <c:v>Govt</c:v>
                </c:pt>
                <c:pt idx="1">
                  <c:v>Equity</c:v>
                </c:pt>
              </c:strCache>
            </c:strRef>
          </c:cat>
          <c:val>
            <c:numRef>
              <c:f>Sheet1!$E$6:$E$7</c:f>
              <c:numCache>
                <c:formatCode>General</c:formatCode>
                <c:ptCount val="2"/>
                <c:pt idx="0">
                  <c:v>300</c:v>
                </c:pt>
                <c:pt idx="1">
                  <c:v>700</c:v>
                </c:pt>
              </c:numCache>
            </c:numRef>
          </c:val>
          <c:extLst>
            <c:ext xmlns:c16="http://schemas.microsoft.com/office/drawing/2014/chart" uri="{C3380CC4-5D6E-409C-BE32-E72D297353CC}">
              <c16:uniqueId val="{00000004-65E9-4A57-838D-7C7CE840D34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Pizza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90D-447B-A916-D7381A22729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90D-447B-A916-D7381A22729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90D-447B-A916-D7381A22729D}"/>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Sheet1!$D$10:$D$12</c:f>
              <c:strCache>
                <c:ptCount val="3"/>
                <c:pt idx="0">
                  <c:v>Govt</c:v>
                </c:pt>
                <c:pt idx="1">
                  <c:v>Equity</c:v>
                </c:pt>
                <c:pt idx="2">
                  <c:v>Debt</c:v>
                </c:pt>
              </c:strCache>
            </c:strRef>
          </c:cat>
          <c:val>
            <c:numRef>
              <c:f>Sheet1!$E$10:$E$12</c:f>
              <c:numCache>
                <c:formatCode>General</c:formatCode>
                <c:ptCount val="3"/>
                <c:pt idx="0">
                  <c:v>180</c:v>
                </c:pt>
                <c:pt idx="1">
                  <c:v>420</c:v>
                </c:pt>
                <c:pt idx="2">
                  <c:v>400</c:v>
                </c:pt>
              </c:numCache>
            </c:numRef>
          </c:val>
          <c:extLst>
            <c:ext xmlns:c16="http://schemas.microsoft.com/office/drawing/2014/chart" uri="{C3380CC4-5D6E-409C-BE32-E72D297353CC}">
              <c16:uniqueId val="{00000006-590D-447B-A916-D7381A22729D}"/>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v>Cost of debt</c:v>
          </c:tx>
          <c:spPr>
            <a:solidFill>
              <a:schemeClr val="accent2"/>
            </a:solidFill>
            <a:ln>
              <a:noFill/>
            </a:ln>
            <a:effectLst/>
          </c:spPr>
          <c:invertIfNegative val="0"/>
          <c:val>
            <c:numRef>
              <c:f>'Bond rating calculation'!$K$29:$K$38</c:f>
              <c:numCache>
                <c:formatCode>0.00%</c:formatCode>
                <c:ptCount val="10"/>
                <c:pt idx="0">
                  <c:v>5.6891999999999991E-2</c:v>
                </c:pt>
                <c:pt idx="1">
                  <c:v>5.6891999999999991E-2</c:v>
                </c:pt>
                <c:pt idx="2">
                  <c:v>5.9927999999999988E-2</c:v>
                </c:pt>
                <c:pt idx="3">
                  <c:v>7.2995999999999991E-2</c:v>
                </c:pt>
                <c:pt idx="4">
                  <c:v>0.11472934146148143</c:v>
                </c:pt>
                <c:pt idx="5">
                  <c:v>0.14512347316918514</c:v>
                </c:pt>
                <c:pt idx="6">
                  <c:v>0.18531956097432098</c:v>
                </c:pt>
                <c:pt idx="7">
                  <c:v>0.19031676654941798</c:v>
                </c:pt>
                <c:pt idx="8">
                  <c:v>0.2405646707307407</c:v>
                </c:pt>
                <c:pt idx="9">
                  <c:v>0.24347970731621393</c:v>
                </c:pt>
              </c:numCache>
            </c:numRef>
          </c:val>
          <c:extLst>
            <c:ext xmlns:c16="http://schemas.microsoft.com/office/drawing/2014/chart" uri="{C3380CC4-5D6E-409C-BE32-E72D297353CC}">
              <c16:uniqueId val="{00000000-32CA-4146-B7EE-D889F8967861}"/>
            </c:ext>
          </c:extLst>
        </c:ser>
        <c:ser>
          <c:idx val="2"/>
          <c:order val="2"/>
          <c:tx>
            <c:v>Costof equity</c:v>
          </c:tx>
          <c:spPr>
            <a:solidFill>
              <a:schemeClr val="accent3"/>
            </a:solidFill>
            <a:ln>
              <a:noFill/>
            </a:ln>
            <a:effectLst/>
          </c:spPr>
          <c:invertIfNegative val="0"/>
          <c:val>
            <c:numRef>
              <c:f>'Bond rating calculation'!$N$29:$N$38</c:f>
              <c:numCache>
                <c:formatCode>0.00%</c:formatCode>
                <c:ptCount val="10"/>
                <c:pt idx="0">
                  <c:v>0.14875699999999997</c:v>
                </c:pt>
                <c:pt idx="1">
                  <c:v>0.15368917999999998</c:v>
                </c:pt>
                <c:pt idx="2">
                  <c:v>0.15985440499999998</c:v>
                </c:pt>
                <c:pt idx="3">
                  <c:v>0.16778112285714283</c:v>
                </c:pt>
                <c:pt idx="4">
                  <c:v>0.17952395103139893</c:v>
                </c:pt>
                <c:pt idx="5">
                  <c:v>0.20092466133051778</c:v>
                </c:pt>
                <c:pt idx="6">
                  <c:v>0.2336233484733311</c:v>
                </c:pt>
                <c:pt idx="7">
                  <c:v>0.28433113129777482</c:v>
                </c:pt>
                <c:pt idx="8">
                  <c:v>0.41330438438865152</c:v>
                </c:pt>
                <c:pt idx="9">
                  <c:v>0.74510876877730314</c:v>
                </c:pt>
              </c:numCache>
            </c:numRef>
          </c:val>
          <c:extLst>
            <c:ext xmlns:c16="http://schemas.microsoft.com/office/drawing/2014/chart" uri="{C3380CC4-5D6E-409C-BE32-E72D297353CC}">
              <c16:uniqueId val="{00000001-32CA-4146-B7EE-D889F8967861}"/>
            </c:ext>
          </c:extLst>
        </c:ser>
        <c:dLbls>
          <c:showLegendKey val="0"/>
          <c:showVal val="0"/>
          <c:showCatName val="0"/>
          <c:showSerName val="0"/>
          <c:showPercent val="0"/>
          <c:showBubbleSize val="0"/>
        </c:dLbls>
        <c:gapWidth val="150"/>
        <c:axId val="631714480"/>
        <c:axId val="634770432"/>
      </c:barChart>
      <c:lineChart>
        <c:grouping val="standard"/>
        <c:varyColors val="0"/>
        <c:ser>
          <c:idx val="0"/>
          <c:order val="0"/>
          <c:tx>
            <c:v>Cost of capital</c:v>
          </c:tx>
          <c:spPr>
            <a:ln w="28575" cap="rnd">
              <a:solidFill>
                <a:schemeClr val="accent1"/>
              </a:solidFill>
              <a:round/>
            </a:ln>
            <a:effectLst/>
          </c:spPr>
          <c:marker>
            <c:symbol val="none"/>
          </c:marker>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9BA-44DD-864A-4454CD4CEF97}"/>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'Bond rating calculation'!$G$29:$G$38</c:f>
              <c:numCache>
                <c:formatCode>General</c:formatCode>
                <c:ptCount val="10"/>
                <c:pt idx="0">
                  <c:v>0</c:v>
                </c:pt>
                <c:pt idx="1">
                  <c:v>0.1</c:v>
                </c:pt>
                <c:pt idx="2">
                  <c:v>0.2</c:v>
                </c:pt>
                <c:pt idx="3">
                  <c:v>0.3</c:v>
                </c:pt>
                <c:pt idx="4">
                  <c:v>0.4</c:v>
                </c:pt>
                <c:pt idx="5">
                  <c:v>0.5</c:v>
                </c:pt>
                <c:pt idx="6">
                  <c:v>0.6</c:v>
                </c:pt>
                <c:pt idx="7">
                  <c:v>0.7</c:v>
                </c:pt>
                <c:pt idx="8">
                  <c:v>0.8</c:v>
                </c:pt>
                <c:pt idx="9">
                  <c:v>0.9</c:v>
                </c:pt>
              </c:numCache>
            </c:numRef>
          </c:cat>
          <c:val>
            <c:numRef>
              <c:f>'Bond rating calculation'!$O$29:$O$38</c:f>
              <c:numCache>
                <c:formatCode>0.00%</c:formatCode>
                <c:ptCount val="10"/>
                <c:pt idx="0">
                  <c:v>0.14875699999999997</c:v>
                </c:pt>
                <c:pt idx="1">
                  <c:v>0.144009462</c:v>
                </c:pt>
                <c:pt idx="2">
                  <c:v>0.13986912400000001</c:v>
                </c:pt>
                <c:pt idx="3">
                  <c:v>0.13934558599999997</c:v>
                </c:pt>
                <c:pt idx="4">
                  <c:v>0.15360610720343193</c:v>
                </c:pt>
                <c:pt idx="5">
                  <c:v>0.17302406724985148</c:v>
                </c:pt>
                <c:pt idx="6">
                  <c:v>0.20464107597392503</c:v>
                </c:pt>
                <c:pt idx="7">
                  <c:v>0.21852107597392503</c:v>
                </c:pt>
                <c:pt idx="8">
                  <c:v>0.27511261346232285</c:v>
                </c:pt>
                <c:pt idx="9">
                  <c:v>0.29364261346232284</c:v>
                </c:pt>
              </c:numCache>
            </c:numRef>
          </c:val>
          <c:smooth val="0"/>
          <c:extLst>
            <c:ext xmlns:c16="http://schemas.microsoft.com/office/drawing/2014/chart" uri="{C3380CC4-5D6E-409C-BE32-E72D297353CC}">
              <c16:uniqueId val="{00000002-32CA-4146-B7EE-D889F8967861}"/>
            </c:ext>
          </c:extLst>
        </c:ser>
        <c:dLbls>
          <c:showLegendKey val="0"/>
          <c:showVal val="0"/>
          <c:showCatName val="0"/>
          <c:showSerName val="0"/>
          <c:showPercent val="0"/>
          <c:showBubbleSize val="0"/>
        </c:dLbls>
        <c:marker val="1"/>
        <c:smooth val="0"/>
        <c:axId val="631714480"/>
        <c:axId val="634770432"/>
      </c:lineChart>
      <c:catAx>
        <c:axId val="631714480"/>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dirty="0"/>
                  <a:t>Debt</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34770432"/>
        <c:crosses val="autoZero"/>
        <c:auto val="1"/>
        <c:lblAlgn val="ctr"/>
        <c:lblOffset val="100"/>
        <c:noMultiLvlLbl val="0"/>
      </c:catAx>
      <c:valAx>
        <c:axId val="634770432"/>
        <c:scaling>
          <c:orientation val="minMax"/>
          <c:max val="0.5"/>
          <c:min val="2.0000000000000004E-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dirty="0"/>
                  <a:t>Cost</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31714480"/>
        <c:crosses val="autoZero"/>
        <c:crossBetween val="between"/>
        <c:majorUnit val="2.0000000000000004E-2"/>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Firm value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1"/>
          <c:tx>
            <c:v>WACC</c:v>
          </c:tx>
          <c:spPr>
            <a:ln w="28575" cap="rnd">
              <a:solidFill>
                <a:schemeClr val="accent2"/>
              </a:solidFill>
              <a:round/>
            </a:ln>
            <a:effectLst/>
          </c:spPr>
          <c:marker>
            <c:symbol val="none"/>
          </c:marker>
          <c:val>
            <c:numRef>
              <c:f>'Bond rating calculation'!$K$41:$K$51</c:f>
              <c:numCache>
                <c:formatCode>0.00%</c:formatCode>
                <c:ptCount val="11"/>
                <c:pt idx="0">
                  <c:v>0.14875699999999997</c:v>
                </c:pt>
                <c:pt idx="1">
                  <c:v>0.144009462</c:v>
                </c:pt>
                <c:pt idx="2">
                  <c:v>0.13986912400000001</c:v>
                </c:pt>
                <c:pt idx="3">
                  <c:v>0.13934558599999997</c:v>
                </c:pt>
                <c:pt idx="4">
                  <c:v>0.15360610720343193</c:v>
                </c:pt>
                <c:pt idx="5">
                  <c:v>0.17302406724985148</c:v>
                </c:pt>
                <c:pt idx="6">
                  <c:v>0.20464107597392503</c:v>
                </c:pt>
                <c:pt idx="7">
                  <c:v>0.21852107597392503</c:v>
                </c:pt>
                <c:pt idx="8">
                  <c:v>0.27511261346232285</c:v>
                </c:pt>
                <c:pt idx="9">
                  <c:v>0.29364261346232284</c:v>
                </c:pt>
              </c:numCache>
            </c:numRef>
          </c:val>
          <c:smooth val="0"/>
          <c:extLst>
            <c:ext xmlns:c16="http://schemas.microsoft.com/office/drawing/2014/chart" uri="{C3380CC4-5D6E-409C-BE32-E72D297353CC}">
              <c16:uniqueId val="{00000000-3D31-486C-8FC3-6D308E6DF089}"/>
            </c:ext>
          </c:extLst>
        </c:ser>
        <c:dLbls>
          <c:showLegendKey val="0"/>
          <c:showVal val="0"/>
          <c:showCatName val="0"/>
          <c:showSerName val="0"/>
          <c:showPercent val="0"/>
          <c:showBubbleSize val="0"/>
        </c:dLbls>
        <c:marker val="1"/>
        <c:smooth val="0"/>
        <c:axId val="640830336"/>
        <c:axId val="721623056"/>
      </c:lineChart>
      <c:lineChart>
        <c:grouping val="standard"/>
        <c:varyColors val="0"/>
        <c:ser>
          <c:idx val="0"/>
          <c:order val="0"/>
          <c:tx>
            <c:v>Firm value</c:v>
          </c:tx>
          <c:spPr>
            <a:ln w="28575" cap="rnd">
              <a:solidFill>
                <a:schemeClr val="accent1"/>
              </a:solidFill>
              <a:round/>
            </a:ln>
            <a:effectLst/>
          </c:spPr>
          <c:marker>
            <c:symbol val="none"/>
          </c:marker>
          <c:cat>
            <c:numRef>
              <c:f>'Bond rating calculation'!$G$41:$G$50</c:f>
              <c:numCache>
                <c:formatCode>0%</c:formatCode>
                <c:ptCount val="10"/>
                <c:pt idx="0">
                  <c:v>0</c:v>
                </c:pt>
                <c:pt idx="1">
                  <c:v>0.1</c:v>
                </c:pt>
                <c:pt idx="2">
                  <c:v>0.2</c:v>
                </c:pt>
                <c:pt idx="3">
                  <c:v>0.3</c:v>
                </c:pt>
                <c:pt idx="4">
                  <c:v>0.4</c:v>
                </c:pt>
                <c:pt idx="5">
                  <c:v>0.5</c:v>
                </c:pt>
                <c:pt idx="6">
                  <c:v>0.6</c:v>
                </c:pt>
                <c:pt idx="7">
                  <c:v>0.7</c:v>
                </c:pt>
                <c:pt idx="8">
                  <c:v>0.8</c:v>
                </c:pt>
                <c:pt idx="9">
                  <c:v>0.9</c:v>
                </c:pt>
              </c:numCache>
            </c:numRef>
          </c:cat>
          <c:val>
            <c:numRef>
              <c:f>'Bond rating calculation'!$M$41:$M$50</c:f>
              <c:numCache>
                <c:formatCode>0</c:formatCode>
                <c:ptCount val="10"/>
                <c:pt idx="0">
                  <c:v>938215.99734016298</c:v>
                </c:pt>
                <c:pt idx="1">
                  <c:v>1030214.7366953369</c:v>
                </c:pt>
                <c:pt idx="2">
                  <c:v>1126552.8071534894</c:v>
                </c:pt>
                <c:pt idx="3">
                  <c:v>1140033.1230151912</c:v>
                </c:pt>
                <c:pt idx="4">
                  <c:v>893898.83401138347</c:v>
                </c:pt>
                <c:pt idx="5">
                  <c:v>757049.25854786055</c:v>
                </c:pt>
                <c:pt idx="6">
                  <c:v>582993.35579218739</c:v>
                </c:pt>
                <c:pt idx="7">
                  <c:v>531112.02385683591</c:v>
                </c:pt>
                <c:pt idx="8">
                  <c:v>379584.37726609857</c:v>
                </c:pt>
                <c:pt idx="9">
                  <c:v>348238.72716869786</c:v>
                </c:pt>
              </c:numCache>
            </c:numRef>
          </c:val>
          <c:smooth val="0"/>
          <c:extLst>
            <c:ext xmlns:c16="http://schemas.microsoft.com/office/drawing/2014/chart" uri="{C3380CC4-5D6E-409C-BE32-E72D297353CC}">
              <c16:uniqueId val="{00000001-3D31-486C-8FC3-6D308E6DF089}"/>
            </c:ext>
          </c:extLst>
        </c:ser>
        <c:dLbls>
          <c:showLegendKey val="0"/>
          <c:showVal val="0"/>
          <c:showCatName val="0"/>
          <c:showSerName val="0"/>
          <c:showPercent val="0"/>
          <c:showBubbleSize val="0"/>
        </c:dLbls>
        <c:marker val="1"/>
        <c:smooth val="0"/>
        <c:axId val="640780336"/>
        <c:axId val="721632208"/>
      </c:lineChart>
      <c:catAx>
        <c:axId val="64083033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Debt</a:t>
                </a:r>
                <a:r>
                  <a:rPr lang="en-US" baseline="0" dirty="0"/>
                  <a:t> ratio</a:t>
                </a:r>
                <a:endParaRPr lang="en-US"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21623056"/>
        <c:crosses val="autoZero"/>
        <c:auto val="0"/>
        <c:lblAlgn val="ctr"/>
        <c:lblOffset val="100"/>
        <c:noMultiLvlLbl val="0"/>
      </c:catAx>
      <c:valAx>
        <c:axId val="7216230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dirty="0"/>
                  <a:t>WACC</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40830336"/>
        <c:crosses val="autoZero"/>
        <c:crossBetween val="between"/>
      </c:valAx>
      <c:valAx>
        <c:axId val="721632208"/>
        <c:scaling>
          <c:orientation val="minMax"/>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dirty="0"/>
                  <a:t>Firm</a:t>
                </a:r>
                <a:r>
                  <a:rPr lang="en-US" sz="1200" baseline="0" dirty="0"/>
                  <a:t> value</a:t>
                </a:r>
                <a:endParaRPr lang="en-US" sz="1200" dirty="0"/>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40780336"/>
        <c:crosses val="max"/>
        <c:crossBetween val="between"/>
      </c:valAx>
      <c:catAx>
        <c:axId val="640780336"/>
        <c:scaling>
          <c:orientation val="minMax"/>
        </c:scaling>
        <c:delete val="1"/>
        <c:axPos val="b"/>
        <c:title>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crossAx val="721632208"/>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991B83-A752-4B58-815D-2DDB2A37004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B45B116-8CC9-48AC-89C5-27E24AFE84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75831E-84A9-452F-A22C-B588E354D8FC}" type="datetimeFigureOut">
              <a:rPr lang="en-US" smtClean="0"/>
              <a:t>10/12/2019</a:t>
            </a:fld>
            <a:endParaRPr lang="en-US" dirty="0"/>
          </a:p>
        </p:txBody>
      </p:sp>
      <p:sp>
        <p:nvSpPr>
          <p:cNvPr id="4" name="Footer Placeholder 3">
            <a:extLst>
              <a:ext uri="{FF2B5EF4-FFF2-40B4-BE49-F238E27FC236}">
                <a16:creationId xmlns:a16="http://schemas.microsoft.com/office/drawing/2014/main" id="{EFD31782-BD04-406D-82F4-BD06422B52F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4C6DEC6-06A9-4C9C-9099-9A4C1CFA910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16C0BC2-D342-4B60-A43C-24FB7843502C}" type="slidenum">
              <a:rPr lang="en-US" smtClean="0"/>
              <a:t>‹#›</a:t>
            </a:fld>
            <a:endParaRPr lang="en-US" dirty="0"/>
          </a:p>
        </p:txBody>
      </p:sp>
    </p:spTree>
    <p:extLst>
      <p:ext uri="{BB962C8B-B14F-4D97-AF65-F5344CB8AC3E}">
        <p14:creationId xmlns:p14="http://schemas.microsoft.com/office/powerpoint/2010/main" val="17966570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41AF98-103F-4DCD-9A99-CDB364E62DF3}" type="datetimeFigureOut">
              <a:rPr lang="en-US" smtClean="0"/>
              <a:t>10/12/2019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3F1FCA-59A3-4DFD-B4F8-2C7343A4FE07}" type="slidenum">
              <a:rPr lang="en-US" smtClean="0"/>
              <a:t>‹#›</a:t>
            </a:fld>
            <a:endParaRPr lang="en-US" dirty="0"/>
          </a:p>
        </p:txBody>
      </p:sp>
    </p:spTree>
    <p:extLst>
      <p:ext uri="{BB962C8B-B14F-4D97-AF65-F5344CB8AC3E}">
        <p14:creationId xmlns:p14="http://schemas.microsoft.com/office/powerpoint/2010/main" val="2105929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dfcsec.com/hsl.docs/L&amp;T%20Finance%20Ltd%20Taxable%20NCD%20Issue%20product%20note-201904041732046620236.pdf" TargetMode="External"/><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untryeconomy.com/bonds/india" TargetMode="External"/><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DD2419FC-FA2B-4E90-9229-BFABF598E3D4}"/>
              </a:ext>
            </a:extLst>
          </p:cNvPr>
          <p:cNvSpPr>
            <a:spLocks noGrp="1" noRot="1" noChangeAspect="1" noTextEdit="1"/>
          </p:cNvSpPr>
          <p:nvPr>
            <p:ph type="sldImg"/>
          </p:nvPr>
        </p:nvSpPr>
        <p:spPr>
          <a:ln/>
        </p:spPr>
      </p:sp>
      <p:sp>
        <p:nvSpPr>
          <p:cNvPr id="129027" name="Notes Placeholder 2">
            <a:extLst>
              <a:ext uri="{FF2B5EF4-FFF2-40B4-BE49-F238E27FC236}">
                <a16:creationId xmlns:a16="http://schemas.microsoft.com/office/drawing/2014/main" id="{B270E460-EDED-4931-A2B1-9E7FB4A6179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t>
            </a:r>
            <a:r>
              <a:rPr lang="en-US" dirty="0">
                <a:hlinkClick r:id="rId3"/>
              </a:rPr>
              <a:t>https://www.hdfcsec.com/hsl.docs//L&amp;T%20Finance%20Ltd%20Taxable%20NCD%20Issue%20product%20note-201904041732046620236.pdf</a:t>
            </a:r>
            <a:endParaRPr lang="en-US" dirty="0"/>
          </a:p>
        </p:txBody>
      </p:sp>
      <p:sp>
        <p:nvSpPr>
          <p:cNvPr id="4" name="Slide Number Placeholder 3"/>
          <p:cNvSpPr>
            <a:spLocks noGrp="1"/>
          </p:cNvSpPr>
          <p:nvPr>
            <p:ph type="sldNum" sz="quarter" idx="5"/>
          </p:nvPr>
        </p:nvSpPr>
        <p:spPr/>
        <p:txBody>
          <a:bodyPr/>
          <a:lstStyle/>
          <a:p>
            <a:fld id="{7E3F1FCA-59A3-4DFD-B4F8-2C7343A4FE07}" type="slidenum">
              <a:rPr lang="en-US" smtClean="0"/>
              <a:t>79</a:t>
            </a:fld>
            <a:endParaRPr lang="en-US" dirty="0"/>
          </a:p>
        </p:txBody>
      </p:sp>
    </p:spTree>
    <p:extLst>
      <p:ext uri="{BB962C8B-B14F-4D97-AF65-F5344CB8AC3E}">
        <p14:creationId xmlns:p14="http://schemas.microsoft.com/office/powerpoint/2010/main" val="765426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https://countryeconomy.com/bonds/india</a:t>
            </a:r>
            <a:r>
              <a:rPr lang="en-US" dirty="0"/>
              <a:t> </a:t>
            </a:r>
          </a:p>
        </p:txBody>
      </p:sp>
      <p:sp>
        <p:nvSpPr>
          <p:cNvPr id="4" name="Slide Number Placeholder 3"/>
          <p:cNvSpPr>
            <a:spLocks noGrp="1"/>
          </p:cNvSpPr>
          <p:nvPr>
            <p:ph type="sldNum" sz="quarter" idx="5"/>
          </p:nvPr>
        </p:nvSpPr>
        <p:spPr/>
        <p:txBody>
          <a:bodyPr/>
          <a:lstStyle/>
          <a:p>
            <a:fld id="{7E3F1FCA-59A3-4DFD-B4F8-2C7343A4FE07}" type="slidenum">
              <a:rPr lang="en-US" smtClean="0"/>
              <a:t>82</a:t>
            </a:fld>
            <a:endParaRPr lang="en-US" dirty="0"/>
          </a:p>
        </p:txBody>
      </p:sp>
    </p:spTree>
    <p:extLst>
      <p:ext uri="{BB962C8B-B14F-4D97-AF65-F5344CB8AC3E}">
        <p14:creationId xmlns:p14="http://schemas.microsoft.com/office/powerpoint/2010/main" val="1367146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3F1FCA-59A3-4DFD-B4F8-2C7343A4FE07}" type="slidenum">
              <a:rPr lang="en-US" smtClean="0"/>
              <a:t>88</a:t>
            </a:fld>
            <a:endParaRPr lang="en-US" dirty="0"/>
          </a:p>
        </p:txBody>
      </p:sp>
    </p:spTree>
    <p:extLst>
      <p:ext uri="{BB962C8B-B14F-4D97-AF65-F5344CB8AC3E}">
        <p14:creationId xmlns:p14="http://schemas.microsoft.com/office/powerpoint/2010/main" val="3676628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6A339B-E1A5-4998-9EBB-EBE13123A55B}" type="slidenum">
              <a:rPr lang="en-US" smtClean="0"/>
              <a:t>164</a:t>
            </a:fld>
            <a:endParaRPr lang="en-US"/>
          </a:p>
        </p:txBody>
      </p:sp>
    </p:spTree>
    <p:extLst>
      <p:ext uri="{BB962C8B-B14F-4D97-AF65-F5344CB8AC3E}">
        <p14:creationId xmlns:p14="http://schemas.microsoft.com/office/powerpoint/2010/main" val="429159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6A339B-E1A5-4998-9EBB-EBE13123A55B}" type="slidenum">
              <a:rPr lang="en-US" smtClean="0"/>
              <a:t>170</a:t>
            </a:fld>
            <a:endParaRPr lang="en-US" dirty="0"/>
          </a:p>
        </p:txBody>
      </p:sp>
    </p:spTree>
    <p:extLst>
      <p:ext uri="{BB962C8B-B14F-4D97-AF65-F5344CB8AC3E}">
        <p14:creationId xmlns:p14="http://schemas.microsoft.com/office/powerpoint/2010/main" val="2574631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6A339B-E1A5-4998-9EBB-EBE13123A55B}" type="slidenum">
              <a:rPr lang="en-US" smtClean="0"/>
              <a:t>172</a:t>
            </a:fld>
            <a:endParaRPr lang="en-US" dirty="0"/>
          </a:p>
        </p:txBody>
      </p:sp>
    </p:spTree>
    <p:extLst>
      <p:ext uri="{BB962C8B-B14F-4D97-AF65-F5344CB8AC3E}">
        <p14:creationId xmlns:p14="http://schemas.microsoft.com/office/powerpoint/2010/main" val="1411354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75EBD-CCD3-48F6-8874-0AF4C43DA9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3CD845-6CB5-4DBD-BDDF-23F50E149C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68FB23D-A835-4268-B2E1-41BF68CBAFA0}"/>
              </a:ext>
            </a:extLst>
          </p:cNvPr>
          <p:cNvSpPr>
            <a:spLocks noGrp="1"/>
          </p:cNvSpPr>
          <p:nvPr>
            <p:ph type="dt" sz="half" idx="10"/>
          </p:nvPr>
        </p:nvSpPr>
        <p:spPr/>
        <p:txBody>
          <a:bodyPr/>
          <a:lstStyle/>
          <a:p>
            <a:fld id="{393DD6A6-F97B-4990-A7CB-DC5B8AD227B4}" type="datetimeFigureOut">
              <a:rPr lang="en-US" smtClean="0"/>
              <a:t>10/12/2019</a:t>
            </a:fld>
            <a:endParaRPr lang="en-US" dirty="0"/>
          </a:p>
        </p:txBody>
      </p:sp>
      <p:sp>
        <p:nvSpPr>
          <p:cNvPr id="5" name="Footer Placeholder 4">
            <a:extLst>
              <a:ext uri="{FF2B5EF4-FFF2-40B4-BE49-F238E27FC236}">
                <a16:creationId xmlns:a16="http://schemas.microsoft.com/office/drawing/2014/main" id="{C9C8AF5E-A57E-4C3F-85B6-E3D7C374AA5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21FAFB-34D0-4C90-B4E0-77CEE1151F23}"/>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428242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F52F3-9094-4A6A-AC5D-7E97495181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F39CD7-115B-4F16-99C6-64757BF83D7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DE910C-CE02-45BF-A68D-E35E33A731E7}"/>
              </a:ext>
            </a:extLst>
          </p:cNvPr>
          <p:cNvSpPr>
            <a:spLocks noGrp="1"/>
          </p:cNvSpPr>
          <p:nvPr>
            <p:ph type="dt" sz="half" idx="10"/>
          </p:nvPr>
        </p:nvSpPr>
        <p:spPr/>
        <p:txBody>
          <a:bodyPr/>
          <a:lstStyle/>
          <a:p>
            <a:fld id="{393DD6A6-F97B-4990-A7CB-DC5B8AD227B4}" type="datetimeFigureOut">
              <a:rPr lang="en-US" smtClean="0"/>
              <a:t>10/12/2019</a:t>
            </a:fld>
            <a:endParaRPr lang="en-US" dirty="0"/>
          </a:p>
        </p:txBody>
      </p:sp>
      <p:sp>
        <p:nvSpPr>
          <p:cNvPr id="5" name="Footer Placeholder 4">
            <a:extLst>
              <a:ext uri="{FF2B5EF4-FFF2-40B4-BE49-F238E27FC236}">
                <a16:creationId xmlns:a16="http://schemas.microsoft.com/office/drawing/2014/main" id="{BB68652D-9B44-4BE0-8BEB-8806A052CF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6BCB1EB-C09F-4595-8B93-1108276F96B8}"/>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540472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53CE-1BEB-4AA5-9309-C1A1C52DA6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50512F-1E94-4687-93C2-8EE8689B20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DE0F7C2-56B2-4A08-8B73-359BAE006747}"/>
              </a:ext>
            </a:extLst>
          </p:cNvPr>
          <p:cNvSpPr>
            <a:spLocks noGrp="1"/>
          </p:cNvSpPr>
          <p:nvPr>
            <p:ph type="dt" sz="half" idx="10"/>
          </p:nvPr>
        </p:nvSpPr>
        <p:spPr/>
        <p:txBody>
          <a:bodyPr/>
          <a:lstStyle/>
          <a:p>
            <a:fld id="{393DD6A6-F97B-4990-A7CB-DC5B8AD227B4}" type="datetimeFigureOut">
              <a:rPr lang="en-US" smtClean="0"/>
              <a:t>10/12/2019</a:t>
            </a:fld>
            <a:endParaRPr lang="en-US" dirty="0"/>
          </a:p>
        </p:txBody>
      </p:sp>
      <p:sp>
        <p:nvSpPr>
          <p:cNvPr id="5" name="Footer Placeholder 4">
            <a:extLst>
              <a:ext uri="{FF2B5EF4-FFF2-40B4-BE49-F238E27FC236}">
                <a16:creationId xmlns:a16="http://schemas.microsoft.com/office/drawing/2014/main" id="{61C58D9F-2425-40DA-B534-ECF3864A8B6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DD42CF-F97F-45E5-97F3-9FDBB98CCB61}"/>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2410418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F5170-FE63-4EF7-8E0F-00E8E127D5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521D81-7254-4C6F-ACC9-D5D41915997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0D7591-44DC-45F2-B8F6-9F3A2ADB9E4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54DB52-760C-4C3A-963F-10CD4748A793}"/>
              </a:ext>
            </a:extLst>
          </p:cNvPr>
          <p:cNvSpPr>
            <a:spLocks noGrp="1"/>
          </p:cNvSpPr>
          <p:nvPr>
            <p:ph type="dt" sz="half" idx="10"/>
          </p:nvPr>
        </p:nvSpPr>
        <p:spPr/>
        <p:txBody>
          <a:bodyPr/>
          <a:lstStyle/>
          <a:p>
            <a:fld id="{393DD6A6-F97B-4990-A7CB-DC5B8AD227B4}" type="datetimeFigureOut">
              <a:rPr lang="en-US" smtClean="0"/>
              <a:t>10/12/2019</a:t>
            </a:fld>
            <a:endParaRPr lang="en-US" dirty="0"/>
          </a:p>
        </p:txBody>
      </p:sp>
      <p:sp>
        <p:nvSpPr>
          <p:cNvPr id="6" name="Footer Placeholder 5">
            <a:extLst>
              <a:ext uri="{FF2B5EF4-FFF2-40B4-BE49-F238E27FC236}">
                <a16:creationId xmlns:a16="http://schemas.microsoft.com/office/drawing/2014/main" id="{B199C9F2-6FD6-4A06-AB51-899E153D41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12EB4AC-291E-41A8-B680-6F9624788EB4}"/>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4208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BFBE3-0870-4D5E-8AC2-077D0DE1364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888D84-48CE-4740-9E8F-868E810C23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7BA9843-649A-456B-810A-4B91A9B1F94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A085EE-0232-41E6-A404-145D3DC1F1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B256A51-B484-47E5-AA39-C1CD075642A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A28D29-002D-4FC5-859D-3C8DF1FF7242}"/>
              </a:ext>
            </a:extLst>
          </p:cNvPr>
          <p:cNvSpPr>
            <a:spLocks noGrp="1"/>
          </p:cNvSpPr>
          <p:nvPr>
            <p:ph type="dt" sz="half" idx="10"/>
          </p:nvPr>
        </p:nvSpPr>
        <p:spPr/>
        <p:txBody>
          <a:bodyPr/>
          <a:lstStyle/>
          <a:p>
            <a:fld id="{393DD6A6-F97B-4990-A7CB-DC5B8AD227B4}" type="datetimeFigureOut">
              <a:rPr lang="en-US" smtClean="0"/>
              <a:t>10/12/2019</a:t>
            </a:fld>
            <a:endParaRPr lang="en-US" dirty="0"/>
          </a:p>
        </p:txBody>
      </p:sp>
      <p:sp>
        <p:nvSpPr>
          <p:cNvPr id="8" name="Footer Placeholder 7">
            <a:extLst>
              <a:ext uri="{FF2B5EF4-FFF2-40B4-BE49-F238E27FC236}">
                <a16:creationId xmlns:a16="http://schemas.microsoft.com/office/drawing/2014/main" id="{CF19883C-F75E-48B6-AA93-0FBC066F92E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BEA2985-8A7A-4FF6-943E-B8BE7B826489}"/>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228404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DB092-D9BE-4CE6-97BB-69D96B2298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0E2FF4F-624B-44D6-95A5-94AB617A7AD1}"/>
              </a:ext>
            </a:extLst>
          </p:cNvPr>
          <p:cNvSpPr>
            <a:spLocks noGrp="1"/>
          </p:cNvSpPr>
          <p:nvPr>
            <p:ph type="dt" sz="half" idx="10"/>
          </p:nvPr>
        </p:nvSpPr>
        <p:spPr/>
        <p:txBody>
          <a:bodyPr/>
          <a:lstStyle/>
          <a:p>
            <a:fld id="{393DD6A6-F97B-4990-A7CB-DC5B8AD227B4}" type="datetimeFigureOut">
              <a:rPr lang="en-US" smtClean="0"/>
              <a:t>10/12/2019</a:t>
            </a:fld>
            <a:endParaRPr lang="en-US" dirty="0"/>
          </a:p>
        </p:txBody>
      </p:sp>
      <p:sp>
        <p:nvSpPr>
          <p:cNvPr id="4" name="Footer Placeholder 3">
            <a:extLst>
              <a:ext uri="{FF2B5EF4-FFF2-40B4-BE49-F238E27FC236}">
                <a16:creationId xmlns:a16="http://schemas.microsoft.com/office/drawing/2014/main" id="{BDBB82B7-4C1A-489B-A013-0D6097C51E3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342DCB6-266A-4576-ABFB-22C415607789}"/>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1363863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0443DE-BDD1-447E-84C0-A89718DADE1C}"/>
              </a:ext>
            </a:extLst>
          </p:cNvPr>
          <p:cNvSpPr>
            <a:spLocks noGrp="1"/>
          </p:cNvSpPr>
          <p:nvPr>
            <p:ph type="dt" sz="half" idx="10"/>
          </p:nvPr>
        </p:nvSpPr>
        <p:spPr/>
        <p:txBody>
          <a:bodyPr/>
          <a:lstStyle/>
          <a:p>
            <a:fld id="{393DD6A6-F97B-4990-A7CB-DC5B8AD227B4}" type="datetimeFigureOut">
              <a:rPr lang="en-US" smtClean="0"/>
              <a:t>10/12/2019</a:t>
            </a:fld>
            <a:endParaRPr lang="en-US" dirty="0"/>
          </a:p>
        </p:txBody>
      </p:sp>
      <p:sp>
        <p:nvSpPr>
          <p:cNvPr id="3" name="Footer Placeholder 2">
            <a:extLst>
              <a:ext uri="{FF2B5EF4-FFF2-40B4-BE49-F238E27FC236}">
                <a16:creationId xmlns:a16="http://schemas.microsoft.com/office/drawing/2014/main" id="{F535434C-7588-4BDA-9DAF-730C393A949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56B4B2B-189F-4162-9AAB-E6D0AB5A6BFD}"/>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2666337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A63FE-27C5-4725-BC45-97033F3E64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AA7908-06AA-46D5-9500-C129C0CA80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BCEB62-03BE-4B6C-B795-54A97A47EB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B3ACC90-0E93-4731-AD1C-A3A3497D5BD5}"/>
              </a:ext>
            </a:extLst>
          </p:cNvPr>
          <p:cNvSpPr>
            <a:spLocks noGrp="1"/>
          </p:cNvSpPr>
          <p:nvPr>
            <p:ph type="dt" sz="half" idx="10"/>
          </p:nvPr>
        </p:nvSpPr>
        <p:spPr/>
        <p:txBody>
          <a:bodyPr/>
          <a:lstStyle/>
          <a:p>
            <a:fld id="{393DD6A6-F97B-4990-A7CB-DC5B8AD227B4}" type="datetimeFigureOut">
              <a:rPr lang="en-US" smtClean="0"/>
              <a:t>10/12/2019</a:t>
            </a:fld>
            <a:endParaRPr lang="en-US" dirty="0"/>
          </a:p>
        </p:txBody>
      </p:sp>
      <p:sp>
        <p:nvSpPr>
          <p:cNvPr id="6" name="Footer Placeholder 5">
            <a:extLst>
              <a:ext uri="{FF2B5EF4-FFF2-40B4-BE49-F238E27FC236}">
                <a16:creationId xmlns:a16="http://schemas.microsoft.com/office/drawing/2014/main" id="{D6C8E5F3-9613-423C-AAA0-1249905247F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1AF4CD8-9088-427D-9045-1859B641095D}"/>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686002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D6FB9-23A6-4897-96E3-CE2F308486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F5D8B0-1A56-4F9C-96F0-F76E6C227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CB7E56F-F334-443D-A8AF-EEA359118C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C95DB12-0292-4249-A0AC-50696AAD1048}"/>
              </a:ext>
            </a:extLst>
          </p:cNvPr>
          <p:cNvSpPr>
            <a:spLocks noGrp="1"/>
          </p:cNvSpPr>
          <p:nvPr>
            <p:ph type="dt" sz="half" idx="10"/>
          </p:nvPr>
        </p:nvSpPr>
        <p:spPr/>
        <p:txBody>
          <a:bodyPr/>
          <a:lstStyle/>
          <a:p>
            <a:fld id="{393DD6A6-F97B-4990-A7CB-DC5B8AD227B4}" type="datetimeFigureOut">
              <a:rPr lang="en-US" smtClean="0"/>
              <a:t>10/12/2019</a:t>
            </a:fld>
            <a:endParaRPr lang="en-US" dirty="0"/>
          </a:p>
        </p:txBody>
      </p:sp>
      <p:sp>
        <p:nvSpPr>
          <p:cNvPr id="6" name="Footer Placeholder 5">
            <a:extLst>
              <a:ext uri="{FF2B5EF4-FFF2-40B4-BE49-F238E27FC236}">
                <a16:creationId xmlns:a16="http://schemas.microsoft.com/office/drawing/2014/main" id="{5E667882-9889-464D-AAC2-726D6FA7256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ED83E85-1BCF-4A15-B091-A03BB612D271}"/>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128459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99CFD-2645-4766-83C7-C02233598A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9B2DB3-68F8-43C0-A92D-B93238E734E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C3AD5B-B88D-42DB-B0A8-32647B13AFF2}"/>
              </a:ext>
            </a:extLst>
          </p:cNvPr>
          <p:cNvSpPr>
            <a:spLocks noGrp="1"/>
          </p:cNvSpPr>
          <p:nvPr>
            <p:ph type="dt" sz="half" idx="10"/>
          </p:nvPr>
        </p:nvSpPr>
        <p:spPr/>
        <p:txBody>
          <a:bodyPr/>
          <a:lstStyle/>
          <a:p>
            <a:fld id="{393DD6A6-F97B-4990-A7CB-DC5B8AD227B4}" type="datetimeFigureOut">
              <a:rPr lang="en-US" smtClean="0"/>
              <a:t>10/12/2019</a:t>
            </a:fld>
            <a:endParaRPr lang="en-US" dirty="0"/>
          </a:p>
        </p:txBody>
      </p:sp>
      <p:sp>
        <p:nvSpPr>
          <p:cNvPr id="5" name="Footer Placeholder 4">
            <a:extLst>
              <a:ext uri="{FF2B5EF4-FFF2-40B4-BE49-F238E27FC236}">
                <a16:creationId xmlns:a16="http://schemas.microsoft.com/office/drawing/2014/main" id="{CF56FD7E-6E98-418A-BADD-359CBDD7DE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155340-156C-4DC3-AC9D-8682DD2BC679}"/>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4208797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2AF32-6454-44C1-9400-8C23C90A56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1A5AFD-C64F-4A48-9D34-68C34E22DE4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18DB27-7877-45BF-98BE-61B6B39B0A63}"/>
              </a:ext>
            </a:extLst>
          </p:cNvPr>
          <p:cNvSpPr>
            <a:spLocks noGrp="1"/>
          </p:cNvSpPr>
          <p:nvPr>
            <p:ph type="dt" sz="half" idx="10"/>
          </p:nvPr>
        </p:nvSpPr>
        <p:spPr/>
        <p:txBody>
          <a:bodyPr/>
          <a:lstStyle/>
          <a:p>
            <a:fld id="{393DD6A6-F97B-4990-A7CB-DC5B8AD227B4}" type="datetimeFigureOut">
              <a:rPr lang="en-US" smtClean="0"/>
              <a:t>10/12/2019</a:t>
            </a:fld>
            <a:endParaRPr lang="en-US" dirty="0"/>
          </a:p>
        </p:txBody>
      </p:sp>
      <p:sp>
        <p:nvSpPr>
          <p:cNvPr id="5" name="Footer Placeholder 4">
            <a:extLst>
              <a:ext uri="{FF2B5EF4-FFF2-40B4-BE49-F238E27FC236}">
                <a16:creationId xmlns:a16="http://schemas.microsoft.com/office/drawing/2014/main" id="{4F6FF70D-6E2D-4798-9CFD-F0CAEC2697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71C7AA-6DE1-43FC-B44F-11CC67AB48B6}"/>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1542232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65B56F-5D67-4ABD-B450-9969E8ECCB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8FBF04-F686-4FC7-9170-A964E88EDA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C6A16-3E5E-47D2-89AB-25BC1247D6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3DD6A6-F97B-4990-A7CB-DC5B8AD227B4}" type="datetimeFigureOut">
              <a:rPr lang="en-US" smtClean="0"/>
              <a:t>10/12/2019</a:t>
            </a:fld>
            <a:endParaRPr lang="en-US" dirty="0"/>
          </a:p>
        </p:txBody>
      </p:sp>
      <p:sp>
        <p:nvSpPr>
          <p:cNvPr id="5" name="Footer Placeholder 4">
            <a:extLst>
              <a:ext uri="{FF2B5EF4-FFF2-40B4-BE49-F238E27FC236}">
                <a16:creationId xmlns:a16="http://schemas.microsoft.com/office/drawing/2014/main" id="{35622754-0C57-4ED6-88F1-D23B32B14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0914028-EE71-4B20-A3C0-FA4D73B575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79CD21-5ECA-44D5-AF8F-0AC3F0593BBC}" type="slidenum">
              <a:rPr lang="en-US" smtClean="0"/>
              <a:t>‹#›</a:t>
            </a:fld>
            <a:endParaRPr lang="en-US" dirty="0"/>
          </a:p>
        </p:txBody>
      </p:sp>
    </p:spTree>
    <p:extLst>
      <p:ext uri="{BB962C8B-B14F-4D97-AF65-F5344CB8AC3E}">
        <p14:creationId xmlns:p14="http://schemas.microsoft.com/office/powerpoint/2010/main" val="2620497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wmf"/><Relationship Id="rId4" Type="http://schemas.openxmlformats.org/officeDocument/2006/relationships/image" Target="../media/image1.wmf"/><Relationship Id="rId9" Type="http://schemas.openxmlformats.org/officeDocument/2006/relationships/oleObject" Target="../embeddings/oleObject4.bin"/></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9.emf"/><Relationship Id="rId4" Type="http://schemas.openxmlformats.org/officeDocument/2006/relationships/oleObject" Target="../embeddings/oleObject6.bin"/></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80.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hyperlink" Target="https://beta.nseindia.com/market-data/debt-market-reporting-corporate-bonds-traded-on-exchange"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39.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0.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2.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45.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hyperlink" Target="http://www.one97.com/" TargetMode="Externa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50.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hyperlink" Target="http://pages.stern.nyu.edu/~adamodar/"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hyperlink" Target="http://pages.stern.nyu.edu/~adamodar/"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E39F4-F82F-4937-87BD-AEAE10C3156C}"/>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Corporate Finance </a:t>
            </a:r>
          </a:p>
        </p:txBody>
      </p:sp>
      <p:sp>
        <p:nvSpPr>
          <p:cNvPr id="3" name="Subtitle 2">
            <a:extLst>
              <a:ext uri="{FF2B5EF4-FFF2-40B4-BE49-F238E27FC236}">
                <a16:creationId xmlns:a16="http://schemas.microsoft.com/office/drawing/2014/main" id="{AADF9A24-BC83-4BCD-830A-B424D40F79BB}"/>
              </a:ext>
            </a:extLst>
          </p:cNvPr>
          <p:cNvSpPr>
            <a:spLocks noGrp="1"/>
          </p:cNvSpPr>
          <p:nvPr>
            <p:ph type="subTitle" idx="1"/>
          </p:nvPr>
        </p:nvSpPr>
        <p:spPr/>
        <p:txBody>
          <a:bodyPr/>
          <a:lstStyle/>
          <a:p>
            <a:r>
              <a:rPr lang="en-US" dirty="0"/>
              <a:t>Yogesh Chauhan</a:t>
            </a:r>
          </a:p>
        </p:txBody>
      </p:sp>
    </p:spTree>
    <p:extLst>
      <p:ext uri="{BB962C8B-B14F-4D97-AF65-F5344CB8AC3E}">
        <p14:creationId xmlns:p14="http://schemas.microsoft.com/office/powerpoint/2010/main" val="638545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DA3F5-2579-4C6F-AEAC-3F05D81E6145}"/>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A Dilemma</a:t>
            </a:r>
          </a:p>
        </p:txBody>
      </p:sp>
      <p:sp>
        <p:nvSpPr>
          <p:cNvPr id="3" name="Content Placeholder 2">
            <a:extLst>
              <a:ext uri="{FF2B5EF4-FFF2-40B4-BE49-F238E27FC236}">
                <a16:creationId xmlns:a16="http://schemas.microsoft.com/office/drawing/2014/main" id="{0356D96C-4D45-4A72-B0D7-F77BA3D41834}"/>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CCD has an opportunity to open a shop at IIM Raipur. At the same time, it has another opportunity at IIIT Raipur. Now, CCD comes to you to take your opinion.</a:t>
            </a:r>
          </a:p>
          <a:p>
            <a:pPr algn="just"/>
            <a:r>
              <a:rPr lang="en-US" sz="2400" dirty="0">
                <a:latin typeface="Times New Roman" panose="02020603050405020304" pitchFamily="18" charset="0"/>
                <a:cs typeface="Times New Roman" panose="02020603050405020304" pitchFamily="18" charset="0"/>
              </a:rPr>
              <a:t>We find that Govt bond and a corporate bond pay-off Rs 1000 after one year from now. We need to decide how much we should pay for both bonds and why?</a:t>
            </a:r>
          </a:p>
        </p:txBody>
      </p:sp>
    </p:spTree>
    <p:extLst>
      <p:ext uri="{BB962C8B-B14F-4D97-AF65-F5344CB8AC3E}">
        <p14:creationId xmlns:p14="http://schemas.microsoft.com/office/powerpoint/2010/main" val="389121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D98DE-5867-4CE4-B70B-AC225BCEF05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Introduction to finance</a:t>
            </a:r>
          </a:p>
        </p:txBody>
      </p:sp>
      <p:sp>
        <p:nvSpPr>
          <p:cNvPr id="3" name="Content Placeholder 2">
            <a:extLst>
              <a:ext uri="{FF2B5EF4-FFF2-40B4-BE49-F238E27FC236}">
                <a16:creationId xmlns:a16="http://schemas.microsoft.com/office/drawing/2014/main" id="{07B9F3F1-5A15-4D20-B8A7-89F215D5494B}"/>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Finance is the study of value.</a:t>
            </a:r>
          </a:p>
          <a:p>
            <a:pPr algn="just"/>
            <a:r>
              <a:rPr lang="en-US" sz="2400" dirty="0">
                <a:latin typeface="Times New Roman" panose="02020603050405020304" pitchFamily="18" charset="0"/>
                <a:cs typeface="Times New Roman" panose="02020603050405020304" pitchFamily="18" charset="0"/>
              </a:rPr>
              <a:t>Value creation is about two key components: </a:t>
            </a:r>
            <a:r>
              <a:rPr lang="en-US" sz="2400" b="1" dirty="0">
                <a:latin typeface="Times New Roman" panose="02020603050405020304" pitchFamily="18" charset="0"/>
                <a:cs typeface="Times New Roman" panose="02020603050405020304" pitchFamily="18" charset="0"/>
              </a:rPr>
              <a:t>Time</a:t>
            </a:r>
            <a:r>
              <a:rPr lang="en-US" sz="2400" dirty="0">
                <a:latin typeface="Times New Roman" panose="02020603050405020304" pitchFamily="18" charset="0"/>
                <a:cs typeface="Times New Roman" panose="02020603050405020304" pitchFamily="18" charset="0"/>
              </a:rPr>
              <a:t> and </a:t>
            </a:r>
            <a:r>
              <a:rPr lang="en-US" sz="2400" b="1" dirty="0">
                <a:latin typeface="Times New Roman" panose="02020603050405020304" pitchFamily="18" charset="0"/>
                <a:cs typeface="Times New Roman" panose="02020603050405020304" pitchFamily="18" charset="0"/>
              </a:rPr>
              <a:t>Uncertainty</a:t>
            </a:r>
            <a:r>
              <a:rPr lang="en-US" sz="2400" dirty="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(Almost) everything can be valued with our framework.</a:t>
            </a:r>
          </a:p>
          <a:p>
            <a:pPr algn="just"/>
            <a:r>
              <a:rPr lang="en-US" sz="2400" dirty="0">
                <a:latin typeface="Times New Roman" panose="02020603050405020304" pitchFamily="18" charset="0"/>
                <a:cs typeface="Times New Roman" panose="02020603050405020304" pitchFamily="18" charset="0"/>
              </a:rPr>
              <a:t>It is a way of thinking and a set of tools that reflect this way of thinking. </a:t>
            </a:r>
          </a:p>
          <a:p>
            <a:pPr algn="just"/>
            <a:r>
              <a:rPr lang="en-US" sz="2400" dirty="0">
                <a:latin typeface="Times New Roman" panose="02020603050405020304" pitchFamily="18" charset="0"/>
                <a:cs typeface="Times New Roman" panose="02020603050405020304" pitchFamily="18" charset="0"/>
              </a:rPr>
              <a:t>Takeaway: It can improve your decisions making. </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p>
        </p:txBody>
      </p:sp>
    </p:spTree>
    <p:extLst>
      <p:ext uri="{BB962C8B-B14F-4D97-AF65-F5344CB8AC3E}">
        <p14:creationId xmlns:p14="http://schemas.microsoft.com/office/powerpoint/2010/main" val="4238456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D2620-359C-4423-960E-69F1F1FFB9E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Don’t mistake accounting for finance </a:t>
            </a:r>
          </a:p>
        </p:txBody>
      </p:sp>
      <p:sp>
        <p:nvSpPr>
          <p:cNvPr id="3" name="Content Placeholder 2">
            <a:extLst>
              <a:ext uri="{FF2B5EF4-FFF2-40B4-BE49-F238E27FC236}">
                <a16:creationId xmlns:a16="http://schemas.microsoft.com/office/drawing/2014/main" id="{1DD8C20F-95AD-4921-B433-BB1784C2C7B9}"/>
              </a:ext>
            </a:extLst>
          </p:cNvPr>
          <p:cNvSpPr>
            <a:spLocks noGrp="1"/>
          </p:cNvSpPr>
          <p:nvPr>
            <p:ph idx="1"/>
          </p:nvPr>
        </p:nvSpPr>
        <p:spPr>
          <a:xfrm>
            <a:off x="838200" y="1938167"/>
            <a:ext cx="10515600" cy="4351338"/>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                                        Accounting Balance sheet</a:t>
            </a:r>
          </a:p>
          <a:p>
            <a:endParaRPr lang="en-US" sz="2400" dirty="0">
              <a:latin typeface="Times New Roman" panose="02020603050405020304" pitchFamily="18"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A72332FD-7607-4C17-88AF-99F9702E0794}"/>
              </a:ext>
            </a:extLst>
          </p:cNvPr>
          <p:cNvGraphicFramePr>
            <a:graphicFrameLocks noGrp="1"/>
          </p:cNvGraphicFramePr>
          <p:nvPr>
            <p:extLst>
              <p:ext uri="{D42A27DB-BD31-4B8C-83A1-F6EECF244321}">
                <p14:modId xmlns:p14="http://schemas.microsoft.com/office/powerpoint/2010/main" val="2498074217"/>
              </p:ext>
            </p:extLst>
          </p:nvPr>
        </p:nvGraphicFramePr>
        <p:xfrm>
          <a:off x="942533" y="2517934"/>
          <a:ext cx="10255350" cy="2286000"/>
        </p:xfrm>
        <a:graphic>
          <a:graphicData uri="http://schemas.openxmlformats.org/drawingml/2006/table">
            <a:tbl>
              <a:tblPr firstRow="1" bandRow="1">
                <a:tableStyleId>{5940675A-B579-460E-94D1-54222C63F5DA}</a:tableStyleId>
              </a:tblPr>
              <a:tblGrid>
                <a:gridCol w="5127675">
                  <a:extLst>
                    <a:ext uri="{9D8B030D-6E8A-4147-A177-3AD203B41FA5}">
                      <a16:colId xmlns:a16="http://schemas.microsoft.com/office/drawing/2014/main" val="3061700466"/>
                    </a:ext>
                  </a:extLst>
                </a:gridCol>
                <a:gridCol w="5127675">
                  <a:extLst>
                    <a:ext uri="{9D8B030D-6E8A-4147-A177-3AD203B41FA5}">
                      <a16:colId xmlns:a16="http://schemas.microsoft.com/office/drawing/2014/main" val="2231118694"/>
                    </a:ext>
                  </a:extLst>
                </a:gridCol>
              </a:tblGrid>
              <a:tr h="370840">
                <a:tc>
                  <a:txBody>
                    <a:bodyPr/>
                    <a:lstStyle/>
                    <a:p>
                      <a:r>
                        <a:rPr lang="en-US" sz="2400" dirty="0"/>
                        <a:t>Liabilities</a:t>
                      </a:r>
                    </a:p>
                  </a:txBody>
                  <a:tcPr/>
                </a:tc>
                <a:tc>
                  <a:txBody>
                    <a:bodyPr/>
                    <a:lstStyle/>
                    <a:p>
                      <a:r>
                        <a:rPr lang="en-US" sz="2400" dirty="0"/>
                        <a:t>Assets</a:t>
                      </a:r>
                    </a:p>
                  </a:txBody>
                  <a:tcPr/>
                </a:tc>
                <a:extLst>
                  <a:ext uri="{0D108BD9-81ED-4DB2-BD59-A6C34878D82A}">
                    <a16:rowId xmlns:a16="http://schemas.microsoft.com/office/drawing/2014/main" val="3569041316"/>
                  </a:ext>
                </a:extLst>
              </a:tr>
              <a:tr h="370840">
                <a:tc>
                  <a:txBody>
                    <a:bodyPr/>
                    <a:lstStyle/>
                    <a:p>
                      <a:r>
                        <a:rPr lang="en-US" sz="2400" dirty="0"/>
                        <a:t>Equity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Fixed assets (long-lived real assets)</a:t>
                      </a:r>
                    </a:p>
                  </a:txBody>
                  <a:tcPr/>
                </a:tc>
                <a:extLst>
                  <a:ext uri="{0D108BD9-81ED-4DB2-BD59-A6C34878D82A}">
                    <a16:rowId xmlns:a16="http://schemas.microsoft.com/office/drawing/2014/main" val="1197186986"/>
                  </a:ext>
                </a:extLst>
              </a:tr>
              <a:tr h="370840">
                <a:tc>
                  <a:txBody>
                    <a:bodyPr/>
                    <a:lstStyle/>
                    <a:p>
                      <a:r>
                        <a:rPr lang="en-US" sz="2400" dirty="0"/>
                        <a:t>Debt</a:t>
                      </a:r>
                    </a:p>
                  </a:txBody>
                  <a:tcPr/>
                </a:tc>
                <a:tc>
                  <a:txBody>
                    <a:bodyPr/>
                    <a:lstStyle/>
                    <a:p>
                      <a:r>
                        <a:rPr lang="en-US" sz="2400" dirty="0"/>
                        <a:t>Current Assets (Short-lived assets)</a:t>
                      </a:r>
                    </a:p>
                  </a:txBody>
                  <a:tcPr/>
                </a:tc>
                <a:extLst>
                  <a:ext uri="{0D108BD9-81ED-4DB2-BD59-A6C34878D82A}">
                    <a16:rowId xmlns:a16="http://schemas.microsoft.com/office/drawing/2014/main" val="174579388"/>
                  </a:ext>
                </a:extLst>
              </a:tr>
              <a:tr h="370840">
                <a:tc>
                  <a:txBody>
                    <a:bodyPr/>
                    <a:lstStyle/>
                    <a:p>
                      <a:r>
                        <a:rPr lang="en-US" sz="2400" dirty="0"/>
                        <a:t>Other liabilities</a:t>
                      </a:r>
                    </a:p>
                  </a:txBody>
                  <a:tcPr/>
                </a:tc>
                <a:tc>
                  <a:txBody>
                    <a:bodyPr/>
                    <a:lstStyle/>
                    <a:p>
                      <a:r>
                        <a:rPr lang="en-US" sz="2400" dirty="0"/>
                        <a:t>Financial investment </a:t>
                      </a:r>
                    </a:p>
                  </a:txBody>
                  <a:tcPr/>
                </a:tc>
                <a:extLst>
                  <a:ext uri="{0D108BD9-81ED-4DB2-BD59-A6C34878D82A}">
                    <a16:rowId xmlns:a16="http://schemas.microsoft.com/office/drawing/2014/main" val="4134847701"/>
                  </a:ext>
                </a:extLst>
              </a:tr>
              <a:tr h="370840">
                <a:tc>
                  <a:txBody>
                    <a:bodyPr/>
                    <a:lstStyle/>
                    <a:p>
                      <a:r>
                        <a:rPr lang="en-US" sz="2400" dirty="0"/>
                        <a:t>Current assets</a:t>
                      </a:r>
                    </a:p>
                  </a:txBody>
                  <a:tcPr/>
                </a:tc>
                <a:tc>
                  <a:txBody>
                    <a:bodyPr/>
                    <a:lstStyle/>
                    <a:p>
                      <a:r>
                        <a:rPr lang="en-US" sz="2400" dirty="0"/>
                        <a:t>Intangible assets (Patents &amp;trademarks)</a:t>
                      </a:r>
                    </a:p>
                  </a:txBody>
                  <a:tcPr/>
                </a:tc>
                <a:extLst>
                  <a:ext uri="{0D108BD9-81ED-4DB2-BD59-A6C34878D82A}">
                    <a16:rowId xmlns:a16="http://schemas.microsoft.com/office/drawing/2014/main" val="1890901089"/>
                  </a:ext>
                </a:extLst>
              </a:tr>
            </a:tbl>
          </a:graphicData>
        </a:graphic>
      </p:graphicFrame>
    </p:spTree>
    <p:extLst>
      <p:ext uri="{BB962C8B-B14F-4D97-AF65-F5344CB8AC3E}">
        <p14:creationId xmlns:p14="http://schemas.microsoft.com/office/powerpoint/2010/main" val="326688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26A66-76AC-405B-9573-DC596BF9D9C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financial balance sheet</a:t>
            </a:r>
          </a:p>
        </p:txBody>
      </p:sp>
      <p:graphicFrame>
        <p:nvGraphicFramePr>
          <p:cNvPr id="6" name="Content Placeholder 5">
            <a:extLst>
              <a:ext uri="{FF2B5EF4-FFF2-40B4-BE49-F238E27FC236}">
                <a16:creationId xmlns:a16="http://schemas.microsoft.com/office/drawing/2014/main" id="{E59F096D-E8BD-4C5E-8A6A-377637418072}"/>
              </a:ext>
            </a:extLst>
          </p:cNvPr>
          <p:cNvGraphicFramePr>
            <a:graphicFrameLocks noGrp="1"/>
          </p:cNvGraphicFramePr>
          <p:nvPr>
            <p:ph idx="1"/>
            <p:extLst>
              <p:ext uri="{D42A27DB-BD31-4B8C-83A1-F6EECF244321}">
                <p14:modId xmlns:p14="http://schemas.microsoft.com/office/powerpoint/2010/main" val="3157285603"/>
              </p:ext>
            </p:extLst>
          </p:nvPr>
        </p:nvGraphicFramePr>
        <p:xfrm>
          <a:off x="689317" y="1690688"/>
          <a:ext cx="11141612" cy="3809781"/>
        </p:xfrm>
        <a:graphic>
          <a:graphicData uri="http://schemas.openxmlformats.org/drawingml/2006/table">
            <a:tbl>
              <a:tblPr firstRow="1" bandRow="1">
                <a:tableStyleId>{5940675A-B579-460E-94D1-54222C63F5DA}</a:tableStyleId>
              </a:tblPr>
              <a:tblGrid>
                <a:gridCol w="5570806">
                  <a:extLst>
                    <a:ext uri="{9D8B030D-6E8A-4147-A177-3AD203B41FA5}">
                      <a16:colId xmlns:a16="http://schemas.microsoft.com/office/drawing/2014/main" val="3061700466"/>
                    </a:ext>
                  </a:extLst>
                </a:gridCol>
                <a:gridCol w="5570806">
                  <a:extLst>
                    <a:ext uri="{9D8B030D-6E8A-4147-A177-3AD203B41FA5}">
                      <a16:colId xmlns:a16="http://schemas.microsoft.com/office/drawing/2014/main" val="2231118694"/>
                    </a:ext>
                  </a:extLst>
                </a:gridCol>
              </a:tblGrid>
              <a:tr h="705515">
                <a:tc>
                  <a:txBody>
                    <a:bodyPr/>
                    <a:lstStyle/>
                    <a:p>
                      <a:r>
                        <a:rPr lang="en-US" sz="2400" dirty="0"/>
                        <a:t>Liabilities</a:t>
                      </a:r>
                    </a:p>
                  </a:txBody>
                  <a:tcPr/>
                </a:tc>
                <a:tc>
                  <a:txBody>
                    <a:bodyPr/>
                    <a:lstStyle/>
                    <a:p>
                      <a:r>
                        <a:rPr lang="en-US" sz="2400" dirty="0"/>
                        <a:t>Assets</a:t>
                      </a:r>
                    </a:p>
                  </a:txBody>
                  <a:tcPr/>
                </a:tc>
                <a:extLst>
                  <a:ext uri="{0D108BD9-81ED-4DB2-BD59-A6C34878D82A}">
                    <a16:rowId xmlns:a16="http://schemas.microsoft.com/office/drawing/2014/main" val="3569041316"/>
                  </a:ext>
                </a:extLst>
              </a:tr>
              <a:tr h="1269927">
                <a:tc>
                  <a:txBody>
                    <a:bodyPr/>
                    <a:lstStyle/>
                    <a:p>
                      <a:r>
                        <a:rPr lang="en-US" sz="2400" dirty="0"/>
                        <a:t>Equity (Residual Claim on cash flows, Perpetual lives)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Assets in place (Existing investments</a:t>
                      </a:r>
                    </a:p>
                  </a:txBody>
                  <a:tcPr/>
                </a:tc>
                <a:extLst>
                  <a:ext uri="{0D108BD9-81ED-4DB2-BD59-A6C34878D82A}">
                    <a16:rowId xmlns:a16="http://schemas.microsoft.com/office/drawing/2014/main" val="1197186986"/>
                  </a:ext>
                </a:extLst>
              </a:tr>
              <a:tr h="1834339">
                <a:tc>
                  <a:txBody>
                    <a:bodyPr/>
                    <a:lstStyle/>
                    <a:p>
                      <a:r>
                        <a:rPr lang="en-US" sz="2400" dirty="0"/>
                        <a:t>Debt (Fixed claim on cash flows, Fixed life)</a:t>
                      </a:r>
                    </a:p>
                  </a:txBody>
                  <a:tcPr/>
                </a:tc>
                <a:tc>
                  <a:txBody>
                    <a:bodyPr/>
                    <a:lstStyle/>
                    <a:p>
                      <a:r>
                        <a:rPr lang="en-US" sz="2400" dirty="0"/>
                        <a:t>Growth assets (Expected value that will be created by future investments)</a:t>
                      </a:r>
                    </a:p>
                  </a:txBody>
                  <a:tcPr/>
                </a:tc>
                <a:extLst>
                  <a:ext uri="{0D108BD9-81ED-4DB2-BD59-A6C34878D82A}">
                    <a16:rowId xmlns:a16="http://schemas.microsoft.com/office/drawing/2014/main" val="174579388"/>
                  </a:ext>
                </a:extLst>
              </a:tr>
            </a:tbl>
          </a:graphicData>
        </a:graphic>
      </p:graphicFrame>
    </p:spTree>
    <p:extLst>
      <p:ext uri="{BB962C8B-B14F-4D97-AF65-F5344CB8AC3E}">
        <p14:creationId xmlns:p14="http://schemas.microsoft.com/office/powerpoint/2010/main" val="745472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8DDA2-5E44-460C-9688-F88E2FB2556F}"/>
              </a:ext>
            </a:extLst>
          </p:cNvPr>
          <p:cNvSpPr>
            <a:spLocks noGrp="1"/>
          </p:cNvSpPr>
          <p:nvPr>
            <p:ph type="title"/>
          </p:nvPr>
        </p:nvSpPr>
        <p:spPr>
          <a:xfrm>
            <a:off x="674967" y="104873"/>
            <a:ext cx="10551942" cy="977703"/>
          </a:xfrm>
        </p:spPr>
        <p:txBody>
          <a:bodyPr>
            <a:normAutofit/>
          </a:bodyPr>
          <a:lstStyle/>
          <a:p>
            <a:r>
              <a:rPr lang="en-US" sz="3600" dirty="0">
                <a:latin typeface="Times New Roman" panose="02020603050405020304" pitchFamily="18" charset="0"/>
                <a:cs typeface="Times New Roman" panose="02020603050405020304" pitchFamily="18" charset="0"/>
              </a:rPr>
              <a:t>Corporate Finance: The Big Picture</a:t>
            </a:r>
          </a:p>
        </p:txBody>
      </p:sp>
      <p:sp>
        <p:nvSpPr>
          <p:cNvPr id="4" name="Rectangle 3">
            <a:extLst>
              <a:ext uri="{FF2B5EF4-FFF2-40B4-BE49-F238E27FC236}">
                <a16:creationId xmlns:a16="http://schemas.microsoft.com/office/drawing/2014/main" id="{047DA5F5-7219-4DEC-AB90-4458FABE7145}"/>
              </a:ext>
            </a:extLst>
          </p:cNvPr>
          <p:cNvSpPr/>
          <p:nvPr/>
        </p:nvSpPr>
        <p:spPr>
          <a:xfrm>
            <a:off x="2999179" y="1281124"/>
            <a:ext cx="6193642" cy="464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Maximize the value of the business (firm)</a:t>
            </a:r>
          </a:p>
        </p:txBody>
      </p:sp>
      <p:sp>
        <p:nvSpPr>
          <p:cNvPr id="5" name="Rectangle 4">
            <a:extLst>
              <a:ext uri="{FF2B5EF4-FFF2-40B4-BE49-F238E27FC236}">
                <a16:creationId xmlns:a16="http://schemas.microsoft.com/office/drawing/2014/main" id="{6577A61E-AB5A-41DF-9E70-3373DA517691}"/>
              </a:ext>
            </a:extLst>
          </p:cNvPr>
          <p:cNvSpPr/>
          <p:nvPr/>
        </p:nvSpPr>
        <p:spPr>
          <a:xfrm>
            <a:off x="192258" y="2841672"/>
            <a:ext cx="3418450"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The Investment Decision </a:t>
            </a:r>
            <a:r>
              <a:rPr lang="en-US" sz="2000" dirty="0">
                <a:latin typeface="Times New Roman" panose="02020603050405020304" pitchFamily="18" charset="0"/>
                <a:cs typeface="Times New Roman" panose="02020603050405020304" pitchFamily="18" charset="0"/>
              </a:rPr>
              <a:t>Invest in assets that earn a return greater than the minimum acceptable hurdle rate</a:t>
            </a:r>
          </a:p>
        </p:txBody>
      </p:sp>
      <p:sp>
        <p:nvSpPr>
          <p:cNvPr id="6" name="Rectangle 5">
            <a:extLst>
              <a:ext uri="{FF2B5EF4-FFF2-40B4-BE49-F238E27FC236}">
                <a16:creationId xmlns:a16="http://schemas.microsoft.com/office/drawing/2014/main" id="{B2646475-398A-4285-91ED-0BF7779B935E}"/>
              </a:ext>
            </a:extLst>
          </p:cNvPr>
          <p:cNvSpPr/>
          <p:nvPr/>
        </p:nvSpPr>
        <p:spPr>
          <a:xfrm>
            <a:off x="4241713" y="2841672"/>
            <a:ext cx="3418450"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The Financing Decision </a:t>
            </a:r>
          </a:p>
          <a:p>
            <a:pPr algn="ctr"/>
            <a:r>
              <a:rPr lang="en-US" sz="2000" dirty="0">
                <a:latin typeface="Times New Roman" panose="02020603050405020304" pitchFamily="18" charset="0"/>
                <a:cs typeface="Times New Roman" panose="02020603050405020304" pitchFamily="18" charset="0"/>
              </a:rPr>
              <a:t>Find the right kind of debt for your firm and the right mix of debt and equity to fund your operations</a:t>
            </a:r>
          </a:p>
        </p:txBody>
      </p:sp>
      <p:sp>
        <p:nvSpPr>
          <p:cNvPr id="7" name="Rectangle 6">
            <a:extLst>
              <a:ext uri="{FF2B5EF4-FFF2-40B4-BE49-F238E27FC236}">
                <a16:creationId xmlns:a16="http://schemas.microsoft.com/office/drawing/2014/main" id="{95B5F7E0-8C97-4B6B-BD55-8ADA0703E7D4}"/>
              </a:ext>
            </a:extLst>
          </p:cNvPr>
          <p:cNvSpPr/>
          <p:nvPr/>
        </p:nvSpPr>
        <p:spPr>
          <a:xfrm>
            <a:off x="7950288" y="2841672"/>
            <a:ext cx="4049454"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The Dividend Decision</a:t>
            </a:r>
            <a:r>
              <a:rPr lang="en-US" sz="2000" dirty="0">
                <a:latin typeface="Times New Roman" panose="02020603050405020304" pitchFamily="18" charset="0"/>
                <a:cs typeface="Times New Roman" panose="02020603050405020304" pitchFamily="18" charset="0"/>
              </a:rPr>
              <a:t> </a:t>
            </a:r>
          </a:p>
          <a:p>
            <a:pPr algn="ctr"/>
            <a:r>
              <a:rPr lang="en-US" sz="2000" dirty="0">
                <a:latin typeface="Times New Roman" panose="02020603050405020304" pitchFamily="18" charset="0"/>
                <a:cs typeface="Times New Roman" panose="02020603050405020304" pitchFamily="18" charset="0"/>
              </a:rPr>
              <a:t>If you cannot find investments that make your minimum acceptable rate, return the cash to owners of your business</a:t>
            </a:r>
          </a:p>
        </p:txBody>
      </p:sp>
      <p:cxnSp>
        <p:nvCxnSpPr>
          <p:cNvPr id="9" name="Straight Arrow Connector 8">
            <a:extLst>
              <a:ext uri="{FF2B5EF4-FFF2-40B4-BE49-F238E27FC236}">
                <a16:creationId xmlns:a16="http://schemas.microsoft.com/office/drawing/2014/main" id="{C81612E0-CEE5-4AC7-8739-1A0884571398}"/>
              </a:ext>
            </a:extLst>
          </p:cNvPr>
          <p:cNvCxnSpPr/>
          <p:nvPr/>
        </p:nvCxnSpPr>
        <p:spPr>
          <a:xfrm flipH="1">
            <a:off x="3703171" y="1780045"/>
            <a:ext cx="2068253" cy="10269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31ED322-2617-406E-91E4-6965F1FC10E0}"/>
              </a:ext>
            </a:extLst>
          </p:cNvPr>
          <p:cNvCxnSpPr>
            <a:cxnSpLocks/>
          </p:cNvCxnSpPr>
          <p:nvPr/>
        </p:nvCxnSpPr>
        <p:spPr>
          <a:xfrm flipH="1">
            <a:off x="5771424" y="1732890"/>
            <a:ext cx="145368" cy="910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4BA6AD4-6152-4B59-8199-F2DF2B5F4300}"/>
              </a:ext>
            </a:extLst>
          </p:cNvPr>
          <p:cNvCxnSpPr>
            <a:cxnSpLocks/>
          </p:cNvCxnSpPr>
          <p:nvPr/>
        </p:nvCxnSpPr>
        <p:spPr>
          <a:xfrm>
            <a:off x="6705035" y="1745358"/>
            <a:ext cx="1496430" cy="8977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31D98F5-FCEC-48FF-9092-56C8184C3E1C}"/>
              </a:ext>
            </a:extLst>
          </p:cNvPr>
          <p:cNvSpPr/>
          <p:nvPr/>
        </p:nvSpPr>
        <p:spPr>
          <a:xfrm>
            <a:off x="0" y="4780894"/>
            <a:ext cx="2700997" cy="1972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The hurdle rate should reflect the riskiness of the investment and the mix of debt and equity used to fund it.</a:t>
            </a:r>
          </a:p>
        </p:txBody>
      </p:sp>
      <p:sp>
        <p:nvSpPr>
          <p:cNvPr id="15" name="Rectangle 14">
            <a:extLst>
              <a:ext uri="{FF2B5EF4-FFF2-40B4-BE49-F238E27FC236}">
                <a16:creationId xmlns:a16="http://schemas.microsoft.com/office/drawing/2014/main" id="{FAC4C13F-CC11-46FB-B8B3-429E2B84653B}"/>
              </a:ext>
            </a:extLst>
          </p:cNvPr>
          <p:cNvSpPr/>
          <p:nvPr/>
        </p:nvSpPr>
        <p:spPr>
          <a:xfrm>
            <a:off x="2700997" y="4780894"/>
            <a:ext cx="2515356" cy="197223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The return should reflect the magnitude and the timing of the cashflows as well as all side effects</a:t>
            </a:r>
          </a:p>
        </p:txBody>
      </p:sp>
      <p:sp>
        <p:nvSpPr>
          <p:cNvPr id="16" name="Rectangle 15">
            <a:extLst>
              <a:ext uri="{FF2B5EF4-FFF2-40B4-BE49-F238E27FC236}">
                <a16:creationId xmlns:a16="http://schemas.microsoft.com/office/drawing/2014/main" id="{096B1128-4139-4190-87FA-A14E5296A715}"/>
              </a:ext>
            </a:extLst>
          </p:cNvPr>
          <p:cNvSpPr/>
          <p:nvPr/>
        </p:nvSpPr>
        <p:spPr>
          <a:xfrm>
            <a:off x="5447357" y="4780894"/>
            <a:ext cx="2515356" cy="15502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The optimal mix of debt and equity maximizes firm value</a:t>
            </a:r>
          </a:p>
        </p:txBody>
      </p:sp>
      <p:sp>
        <p:nvSpPr>
          <p:cNvPr id="17" name="Rectangle 16">
            <a:extLst>
              <a:ext uri="{FF2B5EF4-FFF2-40B4-BE49-F238E27FC236}">
                <a16:creationId xmlns:a16="http://schemas.microsoft.com/office/drawing/2014/main" id="{F4A0F6CE-213E-43AD-8234-29B68D8EDE0F}"/>
              </a:ext>
            </a:extLst>
          </p:cNvPr>
          <p:cNvSpPr/>
          <p:nvPr/>
        </p:nvSpPr>
        <p:spPr>
          <a:xfrm>
            <a:off x="8233325" y="4794441"/>
            <a:ext cx="3499130" cy="15502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How you choose to return cash to the owners will depend on whether they prefer dividends or buybacks</a:t>
            </a:r>
          </a:p>
        </p:txBody>
      </p:sp>
      <p:cxnSp>
        <p:nvCxnSpPr>
          <p:cNvPr id="18" name="Straight Arrow Connector 17">
            <a:extLst>
              <a:ext uri="{FF2B5EF4-FFF2-40B4-BE49-F238E27FC236}">
                <a16:creationId xmlns:a16="http://schemas.microsoft.com/office/drawing/2014/main" id="{3C38C9D1-AB2B-4B36-AEA1-85D55D6A433D}"/>
              </a:ext>
            </a:extLst>
          </p:cNvPr>
          <p:cNvCxnSpPr>
            <a:cxnSpLocks/>
          </p:cNvCxnSpPr>
          <p:nvPr/>
        </p:nvCxnSpPr>
        <p:spPr>
          <a:xfrm flipH="1">
            <a:off x="2129514" y="4378682"/>
            <a:ext cx="886986" cy="562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2AF6C51-E666-4B49-B13A-C2456337E22A}"/>
              </a:ext>
            </a:extLst>
          </p:cNvPr>
          <p:cNvCxnSpPr>
            <a:cxnSpLocks/>
          </p:cNvCxnSpPr>
          <p:nvPr/>
        </p:nvCxnSpPr>
        <p:spPr>
          <a:xfrm>
            <a:off x="3375528" y="4378681"/>
            <a:ext cx="225160" cy="415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0666871-1A20-4CCD-AEDD-6CFC94924958}"/>
              </a:ext>
            </a:extLst>
          </p:cNvPr>
          <p:cNvCxnSpPr>
            <a:cxnSpLocks/>
          </p:cNvCxnSpPr>
          <p:nvPr/>
        </p:nvCxnSpPr>
        <p:spPr>
          <a:xfrm flipH="1">
            <a:off x="6386732" y="4207841"/>
            <a:ext cx="152761" cy="58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B445D34-556C-4CAA-B092-04D73FF03495}"/>
              </a:ext>
            </a:extLst>
          </p:cNvPr>
          <p:cNvCxnSpPr>
            <a:cxnSpLocks/>
          </p:cNvCxnSpPr>
          <p:nvPr/>
        </p:nvCxnSpPr>
        <p:spPr>
          <a:xfrm flipH="1">
            <a:off x="9361123" y="4278699"/>
            <a:ext cx="152761" cy="58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9794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DEDA-DCD5-4392-8727-686C8B2EF3C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Time value of money	</a:t>
            </a:r>
          </a:p>
        </p:txBody>
      </p:sp>
      <p:sp>
        <p:nvSpPr>
          <p:cNvPr id="3" name="Content Placeholder 2">
            <a:extLst>
              <a:ext uri="{FF2B5EF4-FFF2-40B4-BE49-F238E27FC236}">
                <a16:creationId xmlns:a16="http://schemas.microsoft.com/office/drawing/2014/main" id="{56B41EE2-7078-4839-A7C6-4A8ED4C48CC5}"/>
              </a:ext>
            </a:extLst>
          </p:cNvPr>
          <p:cNvSpPr>
            <a:spLocks noGrp="1"/>
          </p:cNvSpPr>
          <p:nvPr>
            <p:ph idx="1"/>
          </p:nvPr>
        </p:nvSpPr>
        <p:spPr>
          <a:xfrm>
            <a:off x="641253" y="1502067"/>
            <a:ext cx="10515600" cy="4856529"/>
          </a:xfrm>
        </p:spPr>
        <p:txBody>
          <a:bodyPr>
            <a:noAutofit/>
          </a:bodyPr>
          <a:lstStyle/>
          <a:p>
            <a:pPr algn="just"/>
            <a:r>
              <a:rPr lang="en-US" sz="2400" dirty="0">
                <a:latin typeface="Times New Roman" panose="02020603050405020304" pitchFamily="18" charset="0"/>
                <a:cs typeface="Times New Roman" panose="02020603050405020304" pitchFamily="18" charset="0"/>
              </a:rPr>
              <a:t>(Virtually) every decision involves </a:t>
            </a:r>
            <a:r>
              <a:rPr lang="en-US" sz="2400" b="1" dirty="0">
                <a:latin typeface="Times New Roman" panose="02020603050405020304" pitchFamily="18" charset="0"/>
                <a:cs typeface="Times New Roman" panose="02020603050405020304" pitchFamily="18" charset="0"/>
              </a:rPr>
              <a:t>time</a:t>
            </a:r>
            <a:r>
              <a:rPr lang="en-US" sz="2400" dirty="0">
                <a:latin typeface="Times New Roman" panose="02020603050405020304" pitchFamily="18" charset="0"/>
                <a:cs typeface="Times New Roman" panose="02020603050405020304" pitchFamily="18" charset="0"/>
              </a:rPr>
              <a:t> and </a:t>
            </a:r>
            <a:r>
              <a:rPr lang="en-US" sz="2400" b="1" dirty="0">
                <a:latin typeface="Times New Roman" panose="02020603050405020304" pitchFamily="18" charset="0"/>
                <a:cs typeface="Times New Roman" panose="02020603050405020304" pitchFamily="18" charset="0"/>
              </a:rPr>
              <a:t>uncertainty</a:t>
            </a:r>
            <a:r>
              <a:rPr lang="en-US" sz="2400" dirty="0">
                <a:latin typeface="Times New Roman" panose="02020603050405020304" pitchFamily="18" charset="0"/>
                <a:cs typeface="Times New Roman" panose="02020603050405020304" pitchFamily="18" charset="0"/>
              </a:rPr>
              <a:t>.</a:t>
            </a:r>
          </a:p>
          <a:p>
            <a:pPr algn="just"/>
            <a:r>
              <a:rPr lang="en-US" sz="2400" b="1" dirty="0">
                <a:latin typeface="Times New Roman" panose="02020603050405020304" pitchFamily="18" charset="0"/>
                <a:cs typeface="Times New Roman" panose="02020603050405020304" pitchFamily="18" charset="0"/>
              </a:rPr>
              <a:t>Time value of money </a:t>
            </a:r>
            <a:r>
              <a:rPr lang="en-US" sz="2400" dirty="0">
                <a:latin typeface="Times New Roman" panose="02020603050405020304" pitchFamily="18" charset="0"/>
                <a:cs typeface="Times New Roman" panose="02020603050405020304" pitchFamily="18" charset="0"/>
              </a:rPr>
              <a:t>is very important to understand the impact of just the passage of time on decision.</a:t>
            </a:r>
          </a:p>
          <a:p>
            <a:pPr algn="just"/>
            <a:r>
              <a:rPr lang="en-US" sz="2400" dirty="0">
                <a:latin typeface="Times New Roman" panose="02020603050405020304" pitchFamily="18" charset="0"/>
                <a:cs typeface="Times New Roman" panose="02020603050405020304" pitchFamily="18" charset="0"/>
              </a:rPr>
              <a:t>The time value of money (TVM) is the concept that money available at the present time is worth more than the identical sum in the future due to its potential earning capacity, such as interest rate you are going to earn on your money.</a:t>
            </a:r>
          </a:p>
          <a:p>
            <a:pPr lvl="1" algn="just"/>
            <a:r>
              <a:rPr lang="en-US" dirty="0">
                <a:latin typeface="Times New Roman" panose="02020603050405020304" pitchFamily="18" charset="0"/>
                <a:cs typeface="Times New Roman" panose="02020603050405020304" pitchFamily="18" charset="0"/>
              </a:rPr>
              <a:t>Assume you have the option to choose between receiving $10,000 now versus $10,000 in two years. It's reasonable to assume most people would choose the first option</a:t>
            </a:r>
          </a:p>
        </p:txBody>
      </p:sp>
    </p:spTree>
    <p:extLst>
      <p:ext uri="{BB962C8B-B14F-4D97-AF65-F5344CB8AC3E}">
        <p14:creationId xmlns:p14="http://schemas.microsoft.com/office/powerpoint/2010/main" val="2797195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FF66C-C1A2-4DE0-B27A-0B0B850ED16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Time value of money: Some terminology</a:t>
            </a:r>
            <a:endParaRPr lang="en-US" sz="3600" dirty="0"/>
          </a:p>
        </p:txBody>
      </p:sp>
      <p:sp>
        <p:nvSpPr>
          <p:cNvPr id="3" name="Content Placeholder 2">
            <a:extLst>
              <a:ext uri="{FF2B5EF4-FFF2-40B4-BE49-F238E27FC236}">
                <a16:creationId xmlns:a16="http://schemas.microsoft.com/office/drawing/2014/main" id="{EE126929-FB86-4C6D-A2DD-6BC1083324C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PV=present value (Rs): the value of money today</a:t>
            </a:r>
          </a:p>
          <a:p>
            <a:r>
              <a:rPr lang="en-US" sz="2400" dirty="0">
                <a:latin typeface="Times New Roman" panose="02020603050405020304" pitchFamily="18" charset="0"/>
                <a:cs typeface="Times New Roman" panose="02020603050405020304" pitchFamily="18" charset="0"/>
              </a:rPr>
              <a:t>FV=future value (Rs): the value of money in future</a:t>
            </a:r>
          </a:p>
          <a:p>
            <a:r>
              <a:rPr lang="en-US" sz="2400" dirty="0">
                <a:latin typeface="Times New Roman" panose="02020603050405020304" pitchFamily="18" charset="0"/>
                <a:cs typeface="Times New Roman" panose="02020603050405020304" pitchFamily="18" charset="0"/>
              </a:rPr>
              <a:t>t=# of periods (#) </a:t>
            </a:r>
          </a:p>
          <a:p>
            <a:r>
              <a:rPr lang="en-US" sz="2400" dirty="0">
                <a:latin typeface="Times New Roman" panose="02020603050405020304" pitchFamily="18" charset="0"/>
                <a:cs typeface="Times New Roman" panose="02020603050405020304" pitchFamily="18" charset="0"/>
              </a:rPr>
              <a:t>r=Interest rate (%)&gt;0 (assumption)</a:t>
            </a:r>
          </a:p>
          <a:p>
            <a:r>
              <a:rPr lang="en-US" sz="2400" dirty="0">
                <a:latin typeface="Times New Roman" panose="02020603050405020304" pitchFamily="18" charset="0"/>
                <a:cs typeface="Times New Roman" panose="02020603050405020304" pitchFamily="18" charset="0"/>
              </a:rPr>
              <a:t>Remember, no uncertainty for now! </a:t>
            </a:r>
          </a:p>
          <a:p>
            <a:endParaRPr lang="en-US" dirty="0"/>
          </a:p>
        </p:txBody>
      </p:sp>
    </p:spTree>
    <p:extLst>
      <p:ext uri="{BB962C8B-B14F-4D97-AF65-F5344CB8AC3E}">
        <p14:creationId xmlns:p14="http://schemas.microsoft.com/office/powerpoint/2010/main" val="161077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7EB7-DEF7-45C2-96F2-0A38461FC29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Time value of money: Interest rate</a:t>
            </a:r>
            <a:endParaRPr lang="en-US" sz="3600" dirty="0"/>
          </a:p>
        </p:txBody>
      </p:sp>
      <p:sp>
        <p:nvSpPr>
          <p:cNvPr id="3" name="Content Placeholder 2">
            <a:extLst>
              <a:ext uri="{FF2B5EF4-FFF2-40B4-BE49-F238E27FC236}">
                <a16:creationId xmlns:a16="http://schemas.microsoft.com/office/drawing/2014/main" id="{DA246CF5-2FBE-4CD5-92D4-A497594CC9CE}"/>
              </a:ext>
            </a:extLst>
          </p:cNvPr>
          <p:cNvSpPr>
            <a:spLocks noGrp="1"/>
          </p:cNvSpPr>
          <p:nvPr>
            <p:ph idx="1"/>
          </p:nvPr>
        </p:nvSpPr>
        <p:spPr>
          <a:xfrm>
            <a:off x="838200" y="1575582"/>
            <a:ext cx="10515600" cy="4740812"/>
          </a:xfrm>
        </p:spPr>
        <p:txBody>
          <a:bodyPr>
            <a:normAutofit/>
          </a:bodyPr>
          <a:lstStyle/>
          <a:p>
            <a:pPr algn="just"/>
            <a:r>
              <a:rPr lang="en-US" sz="2400" dirty="0">
                <a:latin typeface="Times New Roman" panose="02020603050405020304" pitchFamily="18" charset="0"/>
                <a:cs typeface="Times New Roman" panose="02020603050405020304" pitchFamily="18" charset="0"/>
              </a:rPr>
              <a:t>How much you need to be offered?</a:t>
            </a:r>
          </a:p>
          <a:p>
            <a:pPr lvl="1" algn="just"/>
            <a:r>
              <a:rPr lang="en-US" dirty="0">
                <a:latin typeface="Times New Roman" panose="02020603050405020304" pitchFamily="18" charset="0"/>
                <a:cs typeface="Times New Roman" panose="02020603050405020304" pitchFamily="18" charset="0"/>
              </a:rPr>
              <a:t>How strong your preference for current consumption over future. consumption: the strong preference of current consumption leads to higher real interest rate.</a:t>
            </a:r>
          </a:p>
          <a:p>
            <a:pPr lvl="1" algn="just"/>
            <a:r>
              <a:rPr lang="en-US" dirty="0">
                <a:latin typeface="Times New Roman" panose="02020603050405020304" pitchFamily="18" charset="0"/>
                <a:cs typeface="Times New Roman" panose="02020603050405020304" pitchFamily="18" charset="0"/>
              </a:rPr>
              <a:t>Once we add expected inflation with real interest rate, it is called nominal interest rate.</a:t>
            </a:r>
          </a:p>
          <a:p>
            <a:pPr algn="just"/>
            <a:r>
              <a:rPr lang="en-US" sz="2400" dirty="0">
                <a:latin typeface="Times New Roman" panose="02020603050405020304" pitchFamily="18" charset="0"/>
                <a:cs typeface="Times New Roman" panose="02020603050405020304" pitchFamily="18" charset="0"/>
              </a:rPr>
              <a:t>Economists and government officials have been motivating for current consumption that has led American families to save less and consume more of their income, even future income. Keeping everything constant, interest rate in US is expected be lower compared to India.</a:t>
            </a:r>
          </a:p>
          <a:p>
            <a:pPr algn="just"/>
            <a:endParaRPr lang="en-US" dirty="0"/>
          </a:p>
        </p:txBody>
      </p:sp>
    </p:spTree>
    <p:extLst>
      <p:ext uri="{BB962C8B-B14F-4D97-AF65-F5344CB8AC3E}">
        <p14:creationId xmlns:p14="http://schemas.microsoft.com/office/powerpoint/2010/main" val="2425686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CFE8B-745C-42D5-B85D-5EB2FDD9942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Important of Timelines!</a:t>
            </a:r>
          </a:p>
        </p:txBody>
      </p:sp>
      <p:cxnSp>
        <p:nvCxnSpPr>
          <p:cNvPr id="5" name="Straight Connector 4">
            <a:extLst>
              <a:ext uri="{FF2B5EF4-FFF2-40B4-BE49-F238E27FC236}">
                <a16:creationId xmlns:a16="http://schemas.microsoft.com/office/drawing/2014/main" id="{82BE97BC-355F-4274-944E-C17D57AC7D26}"/>
              </a:ext>
            </a:extLst>
          </p:cNvPr>
          <p:cNvCxnSpPr/>
          <p:nvPr/>
        </p:nvCxnSpPr>
        <p:spPr>
          <a:xfrm>
            <a:off x="2700997" y="2475914"/>
            <a:ext cx="384048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1212813-C434-44AA-8A79-94DEAE5A11F9}"/>
              </a:ext>
            </a:extLst>
          </p:cNvPr>
          <p:cNvSpPr txBox="1"/>
          <p:nvPr/>
        </p:nvSpPr>
        <p:spPr>
          <a:xfrm>
            <a:off x="2726788" y="2644726"/>
            <a:ext cx="253218" cy="523220"/>
          </a:xfrm>
          <a:prstGeom prst="rect">
            <a:avLst/>
          </a:prstGeom>
          <a:noFill/>
        </p:spPr>
        <p:txBody>
          <a:bodyPr wrap="square" rtlCol="0">
            <a:spAutoFit/>
          </a:bodyPr>
          <a:lstStyle/>
          <a:p>
            <a:r>
              <a:rPr lang="en-US" sz="2800" dirty="0"/>
              <a:t>0</a:t>
            </a:r>
          </a:p>
        </p:txBody>
      </p:sp>
      <p:sp>
        <p:nvSpPr>
          <p:cNvPr id="9" name="TextBox 8">
            <a:extLst>
              <a:ext uri="{FF2B5EF4-FFF2-40B4-BE49-F238E27FC236}">
                <a16:creationId xmlns:a16="http://schemas.microsoft.com/office/drawing/2014/main" id="{2D71315B-3701-4FAD-9006-3078A87A727C}"/>
              </a:ext>
            </a:extLst>
          </p:cNvPr>
          <p:cNvSpPr txBox="1"/>
          <p:nvPr/>
        </p:nvSpPr>
        <p:spPr>
          <a:xfrm>
            <a:off x="3596640" y="2644726"/>
            <a:ext cx="253218" cy="523220"/>
          </a:xfrm>
          <a:prstGeom prst="rect">
            <a:avLst/>
          </a:prstGeom>
          <a:noFill/>
        </p:spPr>
        <p:txBody>
          <a:bodyPr wrap="square" rtlCol="0">
            <a:spAutoFit/>
          </a:bodyPr>
          <a:lstStyle/>
          <a:p>
            <a:r>
              <a:rPr lang="en-US" sz="2800" dirty="0"/>
              <a:t>1</a:t>
            </a:r>
          </a:p>
        </p:txBody>
      </p:sp>
      <p:sp>
        <p:nvSpPr>
          <p:cNvPr id="10" name="TextBox 9">
            <a:extLst>
              <a:ext uri="{FF2B5EF4-FFF2-40B4-BE49-F238E27FC236}">
                <a16:creationId xmlns:a16="http://schemas.microsoft.com/office/drawing/2014/main" id="{C579923B-06D2-4C88-9EA4-05B4AEB8BDE7}"/>
              </a:ext>
            </a:extLst>
          </p:cNvPr>
          <p:cNvSpPr txBox="1"/>
          <p:nvPr/>
        </p:nvSpPr>
        <p:spPr>
          <a:xfrm>
            <a:off x="4380915" y="2644726"/>
            <a:ext cx="253218" cy="523220"/>
          </a:xfrm>
          <a:prstGeom prst="rect">
            <a:avLst/>
          </a:prstGeom>
          <a:noFill/>
        </p:spPr>
        <p:txBody>
          <a:bodyPr wrap="square" rtlCol="0">
            <a:spAutoFit/>
          </a:bodyPr>
          <a:lstStyle/>
          <a:p>
            <a:r>
              <a:rPr lang="en-US" sz="2800" dirty="0"/>
              <a:t>2</a:t>
            </a:r>
          </a:p>
        </p:txBody>
      </p:sp>
      <p:sp>
        <p:nvSpPr>
          <p:cNvPr id="11" name="TextBox 10">
            <a:extLst>
              <a:ext uri="{FF2B5EF4-FFF2-40B4-BE49-F238E27FC236}">
                <a16:creationId xmlns:a16="http://schemas.microsoft.com/office/drawing/2014/main" id="{D0C410AA-E23A-4F00-894B-A61A56432982}"/>
              </a:ext>
            </a:extLst>
          </p:cNvPr>
          <p:cNvSpPr txBox="1"/>
          <p:nvPr/>
        </p:nvSpPr>
        <p:spPr>
          <a:xfrm>
            <a:off x="6288259" y="2646512"/>
            <a:ext cx="253218" cy="523220"/>
          </a:xfrm>
          <a:prstGeom prst="rect">
            <a:avLst/>
          </a:prstGeom>
          <a:noFill/>
        </p:spPr>
        <p:txBody>
          <a:bodyPr wrap="square" rtlCol="0">
            <a:spAutoFit/>
          </a:bodyPr>
          <a:lstStyle/>
          <a:p>
            <a:r>
              <a:rPr lang="en-US" sz="2800" dirty="0"/>
              <a:t>n</a:t>
            </a:r>
          </a:p>
        </p:txBody>
      </p:sp>
      <p:sp>
        <p:nvSpPr>
          <p:cNvPr id="12" name="TextBox 11">
            <a:extLst>
              <a:ext uri="{FF2B5EF4-FFF2-40B4-BE49-F238E27FC236}">
                <a16:creationId xmlns:a16="http://schemas.microsoft.com/office/drawing/2014/main" id="{ED573F5E-66FD-46E9-9BDA-2A09340B110A}"/>
              </a:ext>
            </a:extLst>
          </p:cNvPr>
          <p:cNvSpPr txBox="1"/>
          <p:nvPr/>
        </p:nvSpPr>
        <p:spPr>
          <a:xfrm>
            <a:off x="3352799" y="2037101"/>
            <a:ext cx="740899" cy="523220"/>
          </a:xfrm>
          <a:prstGeom prst="rect">
            <a:avLst/>
          </a:prstGeom>
          <a:noFill/>
        </p:spPr>
        <p:txBody>
          <a:bodyPr wrap="square" rtlCol="0">
            <a:spAutoFit/>
          </a:bodyPr>
          <a:lstStyle/>
          <a:p>
            <a:r>
              <a:rPr lang="en-US" sz="2800" dirty="0"/>
              <a:t>100</a:t>
            </a:r>
          </a:p>
        </p:txBody>
      </p:sp>
      <p:sp>
        <p:nvSpPr>
          <p:cNvPr id="13" name="TextBox 12">
            <a:extLst>
              <a:ext uri="{FF2B5EF4-FFF2-40B4-BE49-F238E27FC236}">
                <a16:creationId xmlns:a16="http://schemas.microsoft.com/office/drawing/2014/main" id="{923E6FEF-1657-4B5D-BBDF-36041EFF77BB}"/>
              </a:ext>
            </a:extLst>
          </p:cNvPr>
          <p:cNvSpPr txBox="1"/>
          <p:nvPr/>
        </p:nvSpPr>
        <p:spPr>
          <a:xfrm>
            <a:off x="4250787" y="2037101"/>
            <a:ext cx="740899" cy="523220"/>
          </a:xfrm>
          <a:prstGeom prst="rect">
            <a:avLst/>
          </a:prstGeom>
          <a:noFill/>
        </p:spPr>
        <p:txBody>
          <a:bodyPr wrap="square" rtlCol="0">
            <a:spAutoFit/>
          </a:bodyPr>
          <a:lstStyle/>
          <a:p>
            <a:r>
              <a:rPr lang="en-US" sz="2800" dirty="0"/>
              <a:t>100</a:t>
            </a:r>
          </a:p>
        </p:txBody>
      </p:sp>
      <p:sp>
        <p:nvSpPr>
          <p:cNvPr id="14" name="TextBox 13">
            <a:extLst>
              <a:ext uri="{FF2B5EF4-FFF2-40B4-BE49-F238E27FC236}">
                <a16:creationId xmlns:a16="http://schemas.microsoft.com/office/drawing/2014/main" id="{CD3AFA08-40B5-474E-BF79-C16EC76EA1A7}"/>
              </a:ext>
            </a:extLst>
          </p:cNvPr>
          <p:cNvSpPr txBox="1"/>
          <p:nvPr/>
        </p:nvSpPr>
        <p:spPr>
          <a:xfrm>
            <a:off x="5025682" y="2037101"/>
            <a:ext cx="740899" cy="523220"/>
          </a:xfrm>
          <a:prstGeom prst="rect">
            <a:avLst/>
          </a:prstGeom>
          <a:noFill/>
        </p:spPr>
        <p:txBody>
          <a:bodyPr wrap="square" rtlCol="0">
            <a:spAutoFit/>
          </a:bodyPr>
          <a:lstStyle/>
          <a:p>
            <a:r>
              <a:rPr lang="en-US" sz="2800" dirty="0"/>
              <a:t>100</a:t>
            </a:r>
          </a:p>
        </p:txBody>
      </p:sp>
      <p:sp>
        <p:nvSpPr>
          <p:cNvPr id="15" name="TextBox 14">
            <a:extLst>
              <a:ext uri="{FF2B5EF4-FFF2-40B4-BE49-F238E27FC236}">
                <a16:creationId xmlns:a16="http://schemas.microsoft.com/office/drawing/2014/main" id="{336B5D9D-C05E-4762-80E0-D2731A07D85C}"/>
              </a:ext>
            </a:extLst>
          </p:cNvPr>
          <p:cNvSpPr txBox="1"/>
          <p:nvPr/>
        </p:nvSpPr>
        <p:spPr>
          <a:xfrm>
            <a:off x="5133534" y="2644726"/>
            <a:ext cx="740899" cy="523220"/>
          </a:xfrm>
          <a:prstGeom prst="rect">
            <a:avLst/>
          </a:prstGeom>
          <a:noFill/>
        </p:spPr>
        <p:txBody>
          <a:bodyPr wrap="square" rtlCol="0">
            <a:spAutoFit/>
          </a:bodyPr>
          <a:lstStyle/>
          <a:p>
            <a:r>
              <a:rPr lang="en-US" sz="2800" dirty="0"/>
              <a:t>3</a:t>
            </a:r>
          </a:p>
        </p:txBody>
      </p:sp>
      <p:sp>
        <p:nvSpPr>
          <p:cNvPr id="16" name="TextBox 15">
            <a:extLst>
              <a:ext uri="{FF2B5EF4-FFF2-40B4-BE49-F238E27FC236}">
                <a16:creationId xmlns:a16="http://schemas.microsoft.com/office/drawing/2014/main" id="{C30958A1-8D7D-47F1-BF24-35F4BA60F936}"/>
              </a:ext>
            </a:extLst>
          </p:cNvPr>
          <p:cNvSpPr txBox="1"/>
          <p:nvPr/>
        </p:nvSpPr>
        <p:spPr>
          <a:xfrm>
            <a:off x="1617785" y="3629465"/>
            <a:ext cx="9242473" cy="954107"/>
          </a:xfrm>
          <a:prstGeom prst="rect">
            <a:avLst/>
          </a:prstGeom>
          <a:noFill/>
        </p:spPr>
        <p:txBody>
          <a:bodyPr wrap="square" rtlCol="0">
            <a:spAutoFit/>
          </a:bodyPr>
          <a:lstStyle/>
          <a:p>
            <a:r>
              <a:rPr lang="en-US" sz="2800" dirty="0"/>
              <a:t>At different points of time cash flows cannot be compared to each other.</a:t>
            </a:r>
          </a:p>
        </p:txBody>
      </p:sp>
    </p:spTree>
    <p:extLst>
      <p:ext uri="{BB962C8B-B14F-4D97-AF65-F5344CB8AC3E}">
        <p14:creationId xmlns:p14="http://schemas.microsoft.com/office/powerpoint/2010/main" val="1673769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CA1E6-8137-43DC-A3FD-5BA550371AB6}"/>
              </a:ext>
            </a:extLst>
          </p:cNvPr>
          <p:cNvSpPr>
            <a:spLocks noGrp="1"/>
          </p:cNvSpPr>
          <p:nvPr>
            <p:ph type="title"/>
          </p:nvPr>
        </p:nvSpPr>
        <p:spPr>
          <a:xfrm>
            <a:off x="633046" y="365125"/>
            <a:ext cx="10720754" cy="1325563"/>
          </a:xfrm>
        </p:spPr>
        <p:txBody>
          <a:bodyPr>
            <a:normAutofit/>
          </a:bodyPr>
          <a:lstStyle/>
          <a:p>
            <a:r>
              <a:rPr lang="en-US" sz="3600" dirty="0">
                <a:latin typeface="Times New Roman" panose="02020603050405020304" pitchFamily="18" charset="0"/>
                <a:cs typeface="Times New Roman" panose="02020603050405020304" pitchFamily="18" charset="0"/>
              </a:rPr>
              <a:t>Simple future value</a:t>
            </a:r>
          </a:p>
        </p:txBody>
      </p:sp>
      <p:sp>
        <p:nvSpPr>
          <p:cNvPr id="3" name="Content Placeholder 2">
            <a:extLst>
              <a:ext uri="{FF2B5EF4-FFF2-40B4-BE49-F238E27FC236}">
                <a16:creationId xmlns:a16="http://schemas.microsoft.com/office/drawing/2014/main" id="{38F6947F-DD97-4797-93B8-FA7FEB97AA1A}"/>
              </a:ext>
            </a:extLst>
          </p:cNvPr>
          <p:cNvSpPr>
            <a:spLocks noGrp="1"/>
          </p:cNvSpPr>
          <p:nvPr>
            <p:ph idx="1"/>
          </p:nvPr>
        </p:nvSpPr>
        <p:spPr>
          <a:xfrm>
            <a:off x="838200" y="1825625"/>
            <a:ext cx="10515600" cy="4667250"/>
          </a:xfrm>
        </p:spPr>
        <p:txBody>
          <a:bodyPr>
            <a:normAutofit lnSpcReduction="10000"/>
          </a:bodyPr>
          <a:lstStyle/>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Suppose a bank pays 10% interest rate per year and you are given a choice between two plans. Which option would you prefer? </a:t>
            </a:r>
          </a:p>
          <a:p>
            <a:pPr marL="914400" lvl="1" indent="-457200">
              <a:buFont typeface="+mj-lt"/>
              <a:buAutoNum type="alphaUcPeriod"/>
            </a:pPr>
            <a:r>
              <a:rPr lang="en-US" dirty="0">
                <a:latin typeface="Times New Roman" panose="02020603050405020304" pitchFamily="18" charset="0"/>
                <a:cs typeface="Times New Roman" panose="02020603050405020304" pitchFamily="18" charset="0"/>
              </a:rPr>
              <a:t>Receive Rs 100 Today</a:t>
            </a:r>
          </a:p>
          <a:p>
            <a:pPr marL="914400" lvl="1" indent="-457200">
              <a:buFont typeface="+mj-lt"/>
              <a:buAutoNum type="alphaUcPeriod"/>
            </a:pPr>
            <a:r>
              <a:rPr lang="en-US" dirty="0">
                <a:latin typeface="Times New Roman" panose="02020603050405020304" pitchFamily="18" charset="0"/>
                <a:cs typeface="Times New Roman" panose="02020603050405020304" pitchFamily="18" charset="0"/>
              </a:rPr>
              <a:t>Receive Rs 100 one year from now</a:t>
            </a:r>
          </a:p>
          <a:p>
            <a:pPr marL="457200" lvl="1" indent="0">
              <a:buNone/>
            </a:pPr>
            <a:endParaRPr lang="en-US" dirty="0">
              <a:latin typeface="Times New Roman" panose="02020603050405020304" pitchFamily="18" charset="0"/>
              <a:cs typeface="Times New Roman" panose="02020603050405020304" pitchFamily="18" charset="0"/>
            </a:endParaRPr>
          </a:p>
          <a:p>
            <a:pPr marL="457200" lvl="1" indent="0">
              <a:buNone/>
            </a:pPr>
            <a:endParaRPr lang="en-US" dirty="0">
              <a:latin typeface="Times New Roman" panose="02020603050405020304" pitchFamily="18" charset="0"/>
              <a:cs typeface="Times New Roman" panose="02020603050405020304" pitchFamily="18" charset="0"/>
            </a:endParaRPr>
          </a:p>
          <a:p>
            <a:pPr marL="457200" lvl="1" indent="0">
              <a:buNone/>
            </a:pPr>
            <a:endParaRPr lang="en-US" dirty="0">
              <a:latin typeface="Times New Roman" panose="02020603050405020304" pitchFamily="18" charset="0"/>
              <a:cs typeface="Times New Roman" panose="02020603050405020304" pitchFamily="18" charset="0"/>
            </a:endParaRPr>
          </a:p>
          <a:p>
            <a:pPr marL="457200" lvl="1" indent="0">
              <a:buNone/>
            </a:pPr>
            <a:r>
              <a:rPr lang="en-US" dirty="0">
                <a:latin typeface="Times New Roman" panose="02020603050405020304" pitchFamily="18" charset="0"/>
                <a:cs typeface="Times New Roman" panose="02020603050405020304" pitchFamily="18" charset="0"/>
              </a:rPr>
              <a:t>           </a:t>
            </a:r>
          </a:p>
          <a:p>
            <a:pPr marL="457200" lvl="1" indent="0">
              <a:buNone/>
            </a:pPr>
            <a:endParaRPr lang="en-US" dirty="0">
              <a:latin typeface="Times New Roman" panose="02020603050405020304" pitchFamily="18" charset="0"/>
              <a:cs typeface="Times New Roman" panose="02020603050405020304" pitchFamily="18" charset="0"/>
            </a:endParaRPr>
          </a:p>
          <a:p>
            <a:pPr marL="457200" lvl="1" indent="0">
              <a:buNone/>
            </a:pPr>
            <a:endParaRPr lang="en-US" dirty="0">
              <a:latin typeface="Times New Roman" panose="02020603050405020304" pitchFamily="18" charset="0"/>
              <a:cs typeface="Times New Roman" panose="02020603050405020304" pitchFamily="18" charset="0"/>
            </a:endParaRPr>
          </a:p>
          <a:p>
            <a:pPr marL="457200" lvl="1" indent="0">
              <a:buNone/>
            </a:pPr>
            <a:r>
              <a:rPr lang="en-US" dirty="0">
                <a:latin typeface="Times New Roman" panose="02020603050405020304" pitchFamily="18" charset="0"/>
                <a:cs typeface="Times New Roman" panose="02020603050405020304" pitchFamily="18" charset="0"/>
              </a:rPr>
              <a:t>-Future value=Initial payment plus accumulated interest </a:t>
            </a:r>
          </a:p>
          <a:p>
            <a:pPr marL="457200" lvl="1" indent="0">
              <a:buNone/>
            </a:pPr>
            <a:r>
              <a:rPr lang="en-US" dirty="0">
                <a:latin typeface="Times New Roman" panose="02020603050405020304" pitchFamily="18" charset="0"/>
                <a:cs typeface="Times New Roman" panose="02020603050405020304" pitchFamily="18" charset="0"/>
              </a:rPr>
              <a:t>FV=P   +      r*P=     P*(1+r)</a:t>
            </a:r>
          </a:p>
          <a:p>
            <a:pPr marL="457200" lvl="1" indent="0">
              <a:buNone/>
            </a:pPr>
            <a:r>
              <a:rPr lang="en-US" dirty="0">
                <a:latin typeface="Times New Roman" panose="02020603050405020304" pitchFamily="18" charset="0"/>
                <a:cs typeface="Times New Roman" panose="02020603050405020304" pitchFamily="18" charset="0"/>
              </a:rPr>
              <a:t>	100=100 +10%*100=100*(1+10%)</a:t>
            </a:r>
          </a:p>
        </p:txBody>
      </p:sp>
      <p:cxnSp>
        <p:nvCxnSpPr>
          <p:cNvPr id="5" name="Straight Connector 4">
            <a:extLst>
              <a:ext uri="{FF2B5EF4-FFF2-40B4-BE49-F238E27FC236}">
                <a16:creationId xmlns:a16="http://schemas.microsoft.com/office/drawing/2014/main" id="{BDA47578-18EF-4A53-A09A-3DF92FACDE2F}"/>
              </a:ext>
            </a:extLst>
          </p:cNvPr>
          <p:cNvCxnSpPr/>
          <p:nvPr/>
        </p:nvCxnSpPr>
        <p:spPr>
          <a:xfrm>
            <a:off x="2644726" y="3966532"/>
            <a:ext cx="247591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ECD7708-15A0-488C-84D7-993CAB19330C}"/>
              </a:ext>
            </a:extLst>
          </p:cNvPr>
          <p:cNvSpPr txBox="1"/>
          <p:nvPr/>
        </p:nvSpPr>
        <p:spPr>
          <a:xfrm>
            <a:off x="2433710" y="4323022"/>
            <a:ext cx="1111348" cy="369332"/>
          </a:xfrm>
          <a:prstGeom prst="rect">
            <a:avLst/>
          </a:prstGeom>
          <a:noFill/>
        </p:spPr>
        <p:txBody>
          <a:bodyPr wrap="square" rtlCol="0">
            <a:spAutoFit/>
          </a:bodyPr>
          <a:lstStyle/>
          <a:p>
            <a:r>
              <a:rPr lang="en-US" dirty="0"/>
              <a:t>Rs 100</a:t>
            </a:r>
          </a:p>
        </p:txBody>
      </p:sp>
      <p:sp>
        <p:nvSpPr>
          <p:cNvPr id="8" name="TextBox 7">
            <a:extLst>
              <a:ext uri="{FF2B5EF4-FFF2-40B4-BE49-F238E27FC236}">
                <a16:creationId xmlns:a16="http://schemas.microsoft.com/office/drawing/2014/main" id="{61CC8BA4-93AD-426F-8B2D-325495EF0FA4}"/>
              </a:ext>
            </a:extLst>
          </p:cNvPr>
          <p:cNvSpPr txBox="1"/>
          <p:nvPr/>
        </p:nvSpPr>
        <p:spPr>
          <a:xfrm>
            <a:off x="1547446" y="3966531"/>
            <a:ext cx="1631852" cy="369332"/>
          </a:xfrm>
          <a:prstGeom prst="rect">
            <a:avLst/>
          </a:prstGeom>
          <a:noFill/>
        </p:spPr>
        <p:txBody>
          <a:bodyPr wrap="square" rtlCol="0">
            <a:spAutoFit/>
          </a:bodyPr>
          <a:lstStyle/>
          <a:p>
            <a:r>
              <a:rPr lang="en-US" dirty="0"/>
              <a:t>Time period: 0</a:t>
            </a:r>
          </a:p>
        </p:txBody>
      </p:sp>
      <p:sp>
        <p:nvSpPr>
          <p:cNvPr id="9" name="TextBox 8">
            <a:extLst>
              <a:ext uri="{FF2B5EF4-FFF2-40B4-BE49-F238E27FC236}">
                <a16:creationId xmlns:a16="http://schemas.microsoft.com/office/drawing/2014/main" id="{D8B4444D-A1E8-4724-A62E-35CBC99BD9A4}"/>
              </a:ext>
            </a:extLst>
          </p:cNvPr>
          <p:cNvSpPr txBox="1"/>
          <p:nvPr/>
        </p:nvSpPr>
        <p:spPr>
          <a:xfrm>
            <a:off x="4740812" y="4021015"/>
            <a:ext cx="1111348" cy="369332"/>
          </a:xfrm>
          <a:prstGeom prst="rect">
            <a:avLst/>
          </a:prstGeom>
          <a:noFill/>
        </p:spPr>
        <p:txBody>
          <a:bodyPr wrap="square" rtlCol="0">
            <a:spAutoFit/>
          </a:bodyPr>
          <a:lstStyle/>
          <a:p>
            <a:r>
              <a:rPr lang="en-US" dirty="0"/>
              <a:t>1</a:t>
            </a:r>
          </a:p>
        </p:txBody>
      </p:sp>
      <p:sp>
        <p:nvSpPr>
          <p:cNvPr id="10" name="TextBox 9">
            <a:extLst>
              <a:ext uri="{FF2B5EF4-FFF2-40B4-BE49-F238E27FC236}">
                <a16:creationId xmlns:a16="http://schemas.microsoft.com/office/drawing/2014/main" id="{D293F84F-DAAF-4390-A05B-8EBA41490F83}"/>
              </a:ext>
            </a:extLst>
          </p:cNvPr>
          <p:cNvSpPr txBox="1"/>
          <p:nvPr/>
        </p:nvSpPr>
        <p:spPr>
          <a:xfrm>
            <a:off x="4368018" y="4835896"/>
            <a:ext cx="1111348" cy="369332"/>
          </a:xfrm>
          <a:prstGeom prst="rect">
            <a:avLst/>
          </a:prstGeom>
          <a:noFill/>
        </p:spPr>
        <p:txBody>
          <a:bodyPr wrap="square" rtlCol="0">
            <a:spAutoFit/>
          </a:bodyPr>
          <a:lstStyle/>
          <a:p>
            <a:r>
              <a:rPr lang="en-US" dirty="0"/>
              <a:t>Rs 100</a:t>
            </a:r>
          </a:p>
        </p:txBody>
      </p:sp>
      <p:sp>
        <p:nvSpPr>
          <p:cNvPr id="11" name="TextBox 10">
            <a:extLst>
              <a:ext uri="{FF2B5EF4-FFF2-40B4-BE49-F238E27FC236}">
                <a16:creationId xmlns:a16="http://schemas.microsoft.com/office/drawing/2014/main" id="{EE16A34E-BFFD-4375-B7FC-E7D71DC48EFE}"/>
              </a:ext>
            </a:extLst>
          </p:cNvPr>
          <p:cNvSpPr txBox="1"/>
          <p:nvPr/>
        </p:nvSpPr>
        <p:spPr>
          <a:xfrm>
            <a:off x="1659986" y="4320294"/>
            <a:ext cx="1111348" cy="369332"/>
          </a:xfrm>
          <a:prstGeom prst="rect">
            <a:avLst/>
          </a:prstGeom>
          <a:noFill/>
        </p:spPr>
        <p:txBody>
          <a:bodyPr wrap="square" rtlCol="0">
            <a:spAutoFit/>
          </a:bodyPr>
          <a:lstStyle/>
          <a:p>
            <a:r>
              <a:rPr lang="en-US" dirty="0"/>
              <a:t>(A)</a:t>
            </a:r>
          </a:p>
        </p:txBody>
      </p:sp>
      <p:sp>
        <p:nvSpPr>
          <p:cNvPr id="12" name="TextBox 11">
            <a:extLst>
              <a:ext uri="{FF2B5EF4-FFF2-40B4-BE49-F238E27FC236}">
                <a16:creationId xmlns:a16="http://schemas.microsoft.com/office/drawing/2014/main" id="{8463D3FE-E305-440B-954F-E49868C01B24}"/>
              </a:ext>
            </a:extLst>
          </p:cNvPr>
          <p:cNvSpPr txBox="1"/>
          <p:nvPr/>
        </p:nvSpPr>
        <p:spPr>
          <a:xfrm>
            <a:off x="1659986" y="4858721"/>
            <a:ext cx="1111348" cy="369332"/>
          </a:xfrm>
          <a:prstGeom prst="rect">
            <a:avLst/>
          </a:prstGeom>
          <a:noFill/>
        </p:spPr>
        <p:txBody>
          <a:bodyPr wrap="square" rtlCol="0">
            <a:spAutoFit/>
          </a:bodyPr>
          <a:lstStyle/>
          <a:p>
            <a:r>
              <a:rPr lang="en-US" dirty="0"/>
              <a:t>(B)</a:t>
            </a:r>
          </a:p>
        </p:txBody>
      </p:sp>
    </p:spTree>
    <p:extLst>
      <p:ext uri="{BB962C8B-B14F-4D97-AF65-F5344CB8AC3E}">
        <p14:creationId xmlns:p14="http://schemas.microsoft.com/office/powerpoint/2010/main" val="414126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7F632-A823-4555-A9A0-217922D0743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Simple future value</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1200F8B-24DF-45E4-8F47-47EABB5EC3FD}"/>
                  </a:ext>
                </a:extLst>
              </p:cNvPr>
              <p:cNvSpPr>
                <a:spLocks noGrp="1"/>
              </p:cNvSpPr>
              <p:nvPr>
                <p:ph idx="1"/>
              </p:nvPr>
            </p:nvSpPr>
            <p:spPr/>
            <p:txBody>
              <a:bodyPr/>
              <a:lstStyle/>
              <a:p>
                <a:pPr marL="457200" indent="-457200">
                  <a:buFont typeface="+mj-lt"/>
                  <a:buAutoNum type="arabicPeriod"/>
                </a:pPr>
                <a:r>
                  <a:rPr lang="en-US" dirty="0">
                    <a:latin typeface="Times New Roman" panose="02020603050405020304" pitchFamily="18" charset="0"/>
                    <a:cs typeface="Times New Roman" panose="02020603050405020304" pitchFamily="18" charset="0"/>
                  </a:rPr>
                  <a:t>If we invest Rs. 100 for next 2 years and interest rate is 10%, what would be value of money after 2 years?</a:t>
                </a:r>
              </a:p>
              <a:p>
                <a:pPr marL="0" indent="0">
                  <a:buNone/>
                </a:pPr>
                <a:r>
                  <a:rPr lang="en-US" dirty="0">
                    <a:latin typeface="Times New Roman" panose="02020603050405020304" pitchFamily="18" charset="0"/>
                    <a:cs typeface="Times New Roman" panose="02020603050405020304" pitchFamily="18" charset="0"/>
                  </a:rPr>
                  <a:t>Timeline-</a:t>
                </a:r>
              </a:p>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cs typeface="Times New Roman" panose="02020603050405020304" pitchFamily="18" charset="0"/>
                </a:endParaRPr>
              </a:p>
              <a:p>
                <a:r>
                  <a:rPr lang="en-US" dirty="0">
                    <a:cs typeface="Times New Roman" panose="02020603050405020304" pitchFamily="18" charset="0"/>
                  </a:rPr>
                  <a:t>FV</a:t>
                </a:r>
                <a14:m>
                  <m:oMath xmlns:m="http://schemas.openxmlformats.org/officeDocument/2006/math">
                    <m:r>
                      <a:rPr lang="en-US" i="1" smtClean="0">
                        <a:latin typeface="Cambria Math" panose="02040503050406030204" pitchFamily="18" charset="0"/>
                        <a:cs typeface="Times New Roman" panose="02020603050405020304" pitchFamily="18" charset="0"/>
                      </a:rPr>
                      <m:t>=</m:t>
                    </m:r>
                    <m:sSup>
                      <m:sSupPr>
                        <m:ctrlPr>
                          <a:rPr lang="en-US"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𝑃𝑉</m:t>
                        </m:r>
                        <m:r>
                          <a:rPr lang="en-US" b="0" i="1" smtClean="0">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𝑟</m:t>
                        </m:r>
                        <m:r>
                          <a:rPr lang="en-US" b="0" i="1" smtClean="0">
                            <a:latin typeface="Cambria Math" panose="02040503050406030204" pitchFamily="18" charset="0"/>
                            <a:cs typeface="Times New Roman" panose="02020603050405020304" pitchFamily="18" charset="0"/>
                          </a:rPr>
                          <m:t>)</m:t>
                        </m:r>
                      </m:e>
                      <m:sup>
                        <m:r>
                          <a:rPr lang="en-US" b="0" i="1" smtClean="0">
                            <a:latin typeface="Cambria Math" panose="02040503050406030204" pitchFamily="18" charset="0"/>
                            <a:cs typeface="Times New Roman" panose="02020603050405020304" pitchFamily="18" charset="0"/>
                          </a:rPr>
                          <m:t>𝑛</m:t>
                        </m:r>
                      </m:sup>
                    </m:sSup>
                  </m:oMath>
                </a14:m>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01200F8B-24DF-45E4-8F47-47EABB5EC3FD}"/>
                  </a:ext>
                </a:extLst>
              </p:cNvPr>
              <p:cNvSpPr>
                <a:spLocks noGrp="1" noRot="1" noChangeAspect="1" noMove="1" noResize="1" noEditPoints="1" noAdjustHandles="1" noChangeArrowheads="1" noChangeShapeType="1" noTextEdit="1"/>
              </p:cNvSpPr>
              <p:nvPr>
                <p:ph idx="1"/>
              </p:nvPr>
            </p:nvSpPr>
            <p:spPr>
              <a:blipFill>
                <a:blip r:embed="rId2"/>
                <a:stretch>
                  <a:fillRect l="-1217" t="-2381"/>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F9E22255-0C84-4708-B259-352378796ACC}"/>
              </a:ext>
            </a:extLst>
          </p:cNvPr>
          <p:cNvCxnSpPr/>
          <p:nvPr/>
        </p:nvCxnSpPr>
        <p:spPr>
          <a:xfrm>
            <a:off x="2504049" y="3010486"/>
            <a:ext cx="4783016"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320ECCE-B914-41FF-B2BF-D8736AF213FF}"/>
              </a:ext>
            </a:extLst>
          </p:cNvPr>
          <p:cNvSpPr txBox="1"/>
          <p:nvPr/>
        </p:nvSpPr>
        <p:spPr>
          <a:xfrm>
            <a:off x="2461846" y="3207434"/>
            <a:ext cx="492369" cy="365760"/>
          </a:xfrm>
          <a:prstGeom prst="rect">
            <a:avLst/>
          </a:prstGeom>
          <a:noFill/>
        </p:spPr>
        <p:txBody>
          <a:bodyPr wrap="square" rtlCol="0">
            <a:spAutoFit/>
          </a:bodyPr>
          <a:lstStyle/>
          <a:p>
            <a:r>
              <a:rPr lang="en-US" dirty="0"/>
              <a:t>0</a:t>
            </a:r>
          </a:p>
        </p:txBody>
      </p:sp>
      <p:sp>
        <p:nvSpPr>
          <p:cNvPr id="7" name="TextBox 6">
            <a:extLst>
              <a:ext uri="{FF2B5EF4-FFF2-40B4-BE49-F238E27FC236}">
                <a16:creationId xmlns:a16="http://schemas.microsoft.com/office/drawing/2014/main" id="{FA6F91E8-1227-4CE4-A178-AFD6859F8545}"/>
              </a:ext>
            </a:extLst>
          </p:cNvPr>
          <p:cNvSpPr txBox="1"/>
          <p:nvPr/>
        </p:nvSpPr>
        <p:spPr>
          <a:xfrm>
            <a:off x="4085492" y="3207434"/>
            <a:ext cx="492369" cy="365760"/>
          </a:xfrm>
          <a:prstGeom prst="rect">
            <a:avLst/>
          </a:prstGeom>
          <a:noFill/>
        </p:spPr>
        <p:txBody>
          <a:bodyPr wrap="square" rtlCol="0">
            <a:spAutoFit/>
          </a:bodyPr>
          <a:lstStyle/>
          <a:p>
            <a:r>
              <a:rPr lang="en-US" dirty="0"/>
              <a:t>1</a:t>
            </a:r>
          </a:p>
        </p:txBody>
      </p:sp>
      <p:sp>
        <p:nvSpPr>
          <p:cNvPr id="8" name="TextBox 7">
            <a:extLst>
              <a:ext uri="{FF2B5EF4-FFF2-40B4-BE49-F238E27FC236}">
                <a16:creationId xmlns:a16="http://schemas.microsoft.com/office/drawing/2014/main" id="{FAF8E79B-7F3D-419F-972E-2FD1C897BEB4}"/>
              </a:ext>
            </a:extLst>
          </p:cNvPr>
          <p:cNvSpPr txBox="1"/>
          <p:nvPr/>
        </p:nvSpPr>
        <p:spPr>
          <a:xfrm>
            <a:off x="6502790" y="3207434"/>
            <a:ext cx="492369" cy="365760"/>
          </a:xfrm>
          <a:prstGeom prst="rect">
            <a:avLst/>
          </a:prstGeom>
          <a:noFill/>
        </p:spPr>
        <p:txBody>
          <a:bodyPr wrap="square" rtlCol="0">
            <a:spAutoFit/>
          </a:bodyPr>
          <a:lstStyle/>
          <a:p>
            <a:r>
              <a:rPr lang="en-US" dirty="0"/>
              <a:t>2</a:t>
            </a:r>
          </a:p>
        </p:txBody>
      </p:sp>
      <p:sp>
        <p:nvSpPr>
          <p:cNvPr id="9" name="TextBox 8">
            <a:extLst>
              <a:ext uri="{FF2B5EF4-FFF2-40B4-BE49-F238E27FC236}">
                <a16:creationId xmlns:a16="http://schemas.microsoft.com/office/drawing/2014/main" id="{1DC5175A-0363-450F-8C0F-FD2F37A7AD0C}"/>
              </a:ext>
            </a:extLst>
          </p:cNvPr>
          <p:cNvSpPr txBox="1"/>
          <p:nvPr/>
        </p:nvSpPr>
        <p:spPr>
          <a:xfrm>
            <a:off x="2363371" y="3509890"/>
            <a:ext cx="689317" cy="369332"/>
          </a:xfrm>
          <a:prstGeom prst="rect">
            <a:avLst/>
          </a:prstGeom>
          <a:noFill/>
        </p:spPr>
        <p:txBody>
          <a:bodyPr wrap="square" rtlCol="0">
            <a:spAutoFit/>
          </a:bodyPr>
          <a:lstStyle/>
          <a:p>
            <a:r>
              <a:rPr lang="en-US" dirty="0"/>
              <a:t>100</a:t>
            </a:r>
          </a:p>
        </p:txBody>
      </p:sp>
      <p:sp>
        <p:nvSpPr>
          <p:cNvPr id="10" name="TextBox 9">
            <a:extLst>
              <a:ext uri="{FF2B5EF4-FFF2-40B4-BE49-F238E27FC236}">
                <a16:creationId xmlns:a16="http://schemas.microsoft.com/office/drawing/2014/main" id="{679C97FC-7F69-470B-A017-3AD853E295B9}"/>
              </a:ext>
            </a:extLst>
          </p:cNvPr>
          <p:cNvSpPr txBox="1"/>
          <p:nvPr/>
        </p:nvSpPr>
        <p:spPr>
          <a:xfrm>
            <a:off x="3888542" y="3530991"/>
            <a:ext cx="689317" cy="369332"/>
          </a:xfrm>
          <a:prstGeom prst="rect">
            <a:avLst/>
          </a:prstGeom>
          <a:noFill/>
        </p:spPr>
        <p:txBody>
          <a:bodyPr wrap="square" rtlCol="0">
            <a:spAutoFit/>
          </a:bodyPr>
          <a:lstStyle/>
          <a:p>
            <a:r>
              <a:rPr lang="en-US" dirty="0"/>
              <a:t>110</a:t>
            </a:r>
          </a:p>
        </p:txBody>
      </p:sp>
      <p:sp>
        <p:nvSpPr>
          <p:cNvPr id="11" name="TextBox 10">
            <a:extLst>
              <a:ext uri="{FF2B5EF4-FFF2-40B4-BE49-F238E27FC236}">
                <a16:creationId xmlns:a16="http://schemas.microsoft.com/office/drawing/2014/main" id="{48811AF0-0ECB-4A7A-B8FC-45D7DB22C038}"/>
              </a:ext>
            </a:extLst>
          </p:cNvPr>
          <p:cNvSpPr txBox="1"/>
          <p:nvPr/>
        </p:nvSpPr>
        <p:spPr>
          <a:xfrm>
            <a:off x="6305842" y="3509890"/>
            <a:ext cx="689317" cy="369332"/>
          </a:xfrm>
          <a:prstGeom prst="rect">
            <a:avLst/>
          </a:prstGeom>
          <a:noFill/>
        </p:spPr>
        <p:txBody>
          <a:bodyPr wrap="square" rtlCol="0">
            <a:spAutoFit/>
          </a:bodyPr>
          <a:lstStyle/>
          <a:p>
            <a:r>
              <a:rPr lang="en-US" dirty="0"/>
              <a:t>121</a:t>
            </a:r>
          </a:p>
        </p:txBody>
      </p:sp>
      <p:sp>
        <p:nvSpPr>
          <p:cNvPr id="12" name="TextBox 11">
            <a:extLst>
              <a:ext uri="{FF2B5EF4-FFF2-40B4-BE49-F238E27FC236}">
                <a16:creationId xmlns:a16="http://schemas.microsoft.com/office/drawing/2014/main" id="{D718EA83-CD61-4B60-B10F-9A48743DA208}"/>
              </a:ext>
            </a:extLst>
          </p:cNvPr>
          <p:cNvSpPr txBox="1"/>
          <p:nvPr/>
        </p:nvSpPr>
        <p:spPr>
          <a:xfrm>
            <a:off x="2609554" y="3909032"/>
            <a:ext cx="1623646" cy="369332"/>
          </a:xfrm>
          <a:prstGeom prst="rect">
            <a:avLst/>
          </a:prstGeom>
          <a:noFill/>
        </p:spPr>
        <p:txBody>
          <a:bodyPr wrap="square" rtlCol="0">
            <a:spAutoFit/>
          </a:bodyPr>
          <a:lstStyle/>
          <a:p>
            <a:r>
              <a:rPr lang="en-US" dirty="0"/>
              <a:t>=100*(1+10%)</a:t>
            </a:r>
          </a:p>
        </p:txBody>
      </p:sp>
      <p:sp>
        <p:nvSpPr>
          <p:cNvPr id="13" name="TextBox 12">
            <a:extLst>
              <a:ext uri="{FF2B5EF4-FFF2-40B4-BE49-F238E27FC236}">
                <a16:creationId xmlns:a16="http://schemas.microsoft.com/office/drawing/2014/main" id="{206AC78F-D7D0-4C92-BFC2-C4BBE9860EFD}"/>
              </a:ext>
            </a:extLst>
          </p:cNvPr>
          <p:cNvSpPr txBox="1"/>
          <p:nvPr/>
        </p:nvSpPr>
        <p:spPr>
          <a:xfrm>
            <a:off x="4400837" y="3909032"/>
            <a:ext cx="2421994" cy="369332"/>
          </a:xfrm>
          <a:prstGeom prst="rect">
            <a:avLst/>
          </a:prstGeom>
          <a:noFill/>
        </p:spPr>
        <p:txBody>
          <a:bodyPr wrap="square" rtlCol="0">
            <a:spAutoFit/>
          </a:bodyPr>
          <a:lstStyle/>
          <a:p>
            <a:r>
              <a:rPr lang="en-US" dirty="0"/>
              <a:t>=110*(1+10%)</a:t>
            </a:r>
          </a:p>
        </p:txBody>
      </p:sp>
      <p:sp>
        <p:nvSpPr>
          <p:cNvPr id="14" name="TextBox 13">
            <a:extLst>
              <a:ext uri="{FF2B5EF4-FFF2-40B4-BE49-F238E27FC236}">
                <a16:creationId xmlns:a16="http://schemas.microsoft.com/office/drawing/2014/main" id="{7E2DF69F-D0C3-42C7-82AB-F682441D0300}"/>
              </a:ext>
            </a:extLst>
          </p:cNvPr>
          <p:cNvSpPr txBox="1"/>
          <p:nvPr/>
        </p:nvSpPr>
        <p:spPr>
          <a:xfrm>
            <a:off x="2609553" y="4295624"/>
            <a:ext cx="4564969" cy="369332"/>
          </a:xfrm>
          <a:prstGeom prst="rect">
            <a:avLst/>
          </a:prstGeom>
          <a:noFill/>
        </p:spPr>
        <p:txBody>
          <a:bodyPr wrap="square" rtlCol="0">
            <a:spAutoFit/>
          </a:bodyPr>
          <a:lstStyle/>
          <a:p>
            <a:r>
              <a:rPr lang="en-US" dirty="0"/>
              <a:t>=100*(1+10%)*(1+10%)=100*(1+10%)^2</a:t>
            </a:r>
          </a:p>
        </p:txBody>
      </p:sp>
    </p:spTree>
    <p:extLst>
      <p:ext uri="{BB962C8B-B14F-4D97-AF65-F5344CB8AC3E}">
        <p14:creationId xmlns:p14="http://schemas.microsoft.com/office/powerpoint/2010/main" val="94424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0F302-B463-44B1-BA36-98F2D3125FA2}"/>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kern="1200" dirty="0">
                <a:solidFill>
                  <a:schemeClr val="tx1"/>
                </a:solidFill>
                <a:latin typeface="Times New Roman" panose="02020603050405020304" pitchFamily="18" charset="0"/>
                <a:cs typeface="Times New Roman" panose="02020603050405020304" pitchFamily="18" charset="0"/>
              </a:rPr>
              <a:t>Power of compounding </a:t>
            </a:r>
          </a:p>
        </p:txBody>
      </p:sp>
      <p:graphicFrame>
        <p:nvGraphicFramePr>
          <p:cNvPr id="7" name="Chart 6">
            <a:extLst>
              <a:ext uri="{FF2B5EF4-FFF2-40B4-BE49-F238E27FC236}">
                <a16:creationId xmlns:a16="http://schemas.microsoft.com/office/drawing/2014/main" id="{50F5EF03-4B44-403B-868C-02657CAEAA75}"/>
              </a:ext>
            </a:extLst>
          </p:cNvPr>
          <p:cNvGraphicFramePr>
            <a:graphicFrameLocks/>
          </p:cNvGraphicFramePr>
          <p:nvPr>
            <p:extLst>
              <p:ext uri="{D42A27DB-BD31-4B8C-83A1-F6EECF244321}">
                <p14:modId xmlns:p14="http://schemas.microsoft.com/office/powerpoint/2010/main" val="2508528072"/>
              </p:ext>
            </p:extLst>
          </p:nvPr>
        </p:nvGraphicFramePr>
        <p:xfrm>
          <a:off x="828675" y="1825626"/>
          <a:ext cx="105251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4697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113F4-7AFA-444E-9EEA-3606C7B18C3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Future value: Example </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4550925-74D0-4448-832D-42251ABD77D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Suppose you invest Rs 500 in the bank at an interest rate of 7%? How much would you get after 10 years?</a:t>
                </a:r>
              </a:p>
              <a:p>
                <a:pPr lvl="1"/>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500∗(1+0.07)</m:t>
                        </m:r>
                      </m:e>
                      <m:sup>
                        <m:r>
                          <a:rPr lang="en-US" b="0" i="1" smtClean="0">
                            <a:latin typeface="Cambria Math" panose="02040503050406030204" pitchFamily="18" charset="0"/>
                          </a:rPr>
                          <m:t>10</m:t>
                        </m:r>
                      </m:sup>
                    </m:sSup>
                    <m:r>
                      <a:rPr lang="en-US" b="0" i="1"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 Rs 802.89 </a:t>
                </a:r>
              </a:p>
            </p:txBody>
          </p:sp>
        </mc:Choice>
        <mc:Fallback xmlns="">
          <p:sp>
            <p:nvSpPr>
              <p:cNvPr id="3" name="Content Placeholder 2">
                <a:extLst>
                  <a:ext uri="{FF2B5EF4-FFF2-40B4-BE49-F238E27FC236}">
                    <a16:creationId xmlns:a16="http://schemas.microsoft.com/office/drawing/2014/main" id="{B4550925-74D0-4448-832D-42251ABD77D3}"/>
                  </a:ext>
                </a:extLst>
              </p:cNvPr>
              <p:cNvSpPr>
                <a:spLocks noGrp="1" noRot="1" noChangeAspect="1" noMove="1" noResize="1" noEditPoints="1" noAdjustHandles="1" noChangeArrowheads="1" noChangeShapeType="1" noTextEdit="1"/>
              </p:cNvSpPr>
              <p:nvPr>
                <p:ph idx="1"/>
              </p:nvPr>
            </p:nvSpPr>
            <p:spPr>
              <a:blipFill>
                <a:blip r:embed="rId2"/>
                <a:stretch>
                  <a:fillRect l="-812" t="-1961" r="-1623"/>
                </a:stretch>
              </a:blipFill>
            </p:spPr>
            <p:txBody>
              <a:bodyPr/>
              <a:lstStyle/>
              <a:p>
                <a:r>
                  <a:rPr lang="en-US">
                    <a:noFill/>
                  </a:rPr>
                  <a:t> </a:t>
                </a:r>
              </a:p>
            </p:txBody>
          </p:sp>
        </mc:Fallback>
      </mc:AlternateContent>
    </p:spTree>
    <p:extLst>
      <p:ext uri="{BB962C8B-B14F-4D97-AF65-F5344CB8AC3E}">
        <p14:creationId xmlns:p14="http://schemas.microsoft.com/office/powerpoint/2010/main" val="424093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32084-90A5-4103-8970-8B3C0ECD385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Simple present value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AF71C8A-BE7A-464F-AC42-55F5CBA651B2}"/>
                  </a:ext>
                </a:extLst>
              </p:cNvPr>
              <p:cNvSpPr>
                <a:spLocks noGrp="1"/>
              </p:cNvSpPr>
              <p:nvPr>
                <p:ph idx="1"/>
              </p:nvPr>
            </p:nvSpPr>
            <p:spPr>
              <a:xfrm>
                <a:off x="838200" y="1825625"/>
                <a:ext cx="10515600" cy="4786190"/>
              </a:xfrm>
            </p:spPr>
            <p:txBody>
              <a:bodyPr>
                <a:normAutofit/>
              </a:bodyPr>
              <a:lstStyle/>
              <a:p>
                <a:pPr algn="just"/>
                <a:r>
                  <a:rPr lang="en-US" sz="2400" dirty="0">
                    <a:latin typeface="Times New Roman" panose="02020603050405020304" pitchFamily="18" charset="0"/>
                    <a:cs typeface="Times New Roman" panose="02020603050405020304" pitchFamily="18" charset="0"/>
                  </a:rPr>
                  <a:t>Assume that you require Rs. 110 after 1 years from now, how much should you invest now if interest rate is 10%.</a:t>
                </a:r>
              </a:p>
              <a:p>
                <a:pPr marL="0" indent="0" algn="just">
                  <a:buNone/>
                </a:pPr>
                <a:endParaRPr lang="en-US" sz="2400" dirty="0">
                  <a:latin typeface="Times New Roman" panose="02020603050405020304" pitchFamily="18" charset="0"/>
                  <a:cs typeface="Times New Roman" panose="02020603050405020304" pitchFamily="18" charset="0"/>
                </a:endParaRPr>
              </a:p>
              <a:p>
                <a:pPr algn="just"/>
                <a14:m>
                  <m:oMath xmlns:m="http://schemas.openxmlformats.org/officeDocument/2006/math">
                    <m:r>
                      <a:rPr lang="en-US" sz="2400" b="0" i="1" smtClean="0">
                        <a:latin typeface="Cambria Math" panose="02040503050406030204" pitchFamily="18" charset="0"/>
                        <a:cs typeface="Times New Roman" panose="02020603050405020304" pitchFamily="18" charset="0"/>
                      </a:rPr>
                      <m:t>110=</m:t>
                    </m:r>
                    <m:r>
                      <a:rPr lang="en-US" sz="2400" b="0" i="1" smtClean="0">
                        <a:latin typeface="Cambria Math" panose="02040503050406030204" pitchFamily="18" charset="0"/>
                        <a:cs typeface="Times New Roman" panose="02020603050405020304" pitchFamily="18" charset="0"/>
                      </a:rPr>
                      <m:t>𝑃𝑉</m:t>
                    </m:r>
                    <m:r>
                      <a:rPr lang="en-US" sz="2400" b="0" i="1" smtClean="0">
                        <a:latin typeface="Cambria Math" panose="02040503050406030204" pitchFamily="18" charset="0"/>
                        <a:cs typeface="Times New Roman" panose="02020603050405020304" pitchFamily="18" charset="0"/>
                      </a:rPr>
                      <m:t>∗(1+10%)</m:t>
                    </m:r>
                  </m:oMath>
                </a14:m>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PV=</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𝐹𝑉</m:t>
                        </m:r>
                      </m:num>
                      <m:den>
                        <m:r>
                          <a:rPr lang="en-US" sz="2400" b="0" i="1" smtClean="0">
                            <a:latin typeface="Cambria Math" panose="02040503050406030204" pitchFamily="18" charset="0"/>
                            <a:cs typeface="Times New Roman" panose="02020603050405020304" pitchFamily="18" charset="0"/>
                          </a:rPr>
                          <m:t>(1+</m:t>
                        </m:r>
                        <m:r>
                          <a:rPr lang="en-US" sz="2400" b="0" i="1" smtClean="0">
                            <a:latin typeface="Cambria Math" panose="02040503050406030204" pitchFamily="18" charset="0"/>
                            <a:cs typeface="Times New Roman" panose="02020603050405020304" pitchFamily="18" charset="0"/>
                          </a:rPr>
                          <m:t>𝑟</m:t>
                        </m:r>
                        <m:r>
                          <a:rPr lang="en-US" sz="2400" b="0" i="1" smtClean="0">
                            <a:latin typeface="Cambria Math" panose="02040503050406030204" pitchFamily="18" charset="0"/>
                            <a:cs typeface="Times New Roman" panose="02020603050405020304" pitchFamily="18" charset="0"/>
                          </a:rPr>
                          <m:t>)</m:t>
                        </m:r>
                      </m:den>
                    </m:f>
                    <m:r>
                      <a:rPr lang="en-US" sz="2400" b="0" i="1" smtClean="0">
                        <a:latin typeface="Cambria Math" panose="02040503050406030204" pitchFamily="18" charset="0"/>
                        <a:cs typeface="Times New Roman" panose="02020603050405020304" pitchFamily="18" charset="0"/>
                      </a:rPr>
                      <m:t>=</m:t>
                    </m:r>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110</m:t>
                        </m:r>
                      </m:num>
                      <m:den>
                        <m:r>
                          <a:rPr lang="en-US" sz="2400" b="0" i="1" smtClean="0">
                            <a:latin typeface="Cambria Math" panose="02040503050406030204" pitchFamily="18" charset="0"/>
                            <a:cs typeface="Times New Roman" panose="02020603050405020304" pitchFamily="18" charset="0"/>
                          </a:rPr>
                          <m:t>(1+10%)</m:t>
                        </m:r>
                      </m:den>
                    </m:f>
                    <m:r>
                      <a:rPr lang="en-US" sz="2400" b="0" i="1" smtClean="0">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𝑅𝑠</m:t>
                    </m:r>
                    <m:r>
                      <a:rPr lang="en-US" sz="2400" b="0" i="1" smtClean="0">
                        <a:latin typeface="Cambria Math" panose="02040503050406030204" pitchFamily="18" charset="0"/>
                        <a:cs typeface="Times New Roman" panose="02020603050405020304" pitchFamily="18" charset="0"/>
                      </a:rPr>
                      <m:t> 100</m:t>
                    </m:r>
                  </m:oMath>
                </a14:m>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The discounting enables you to compare future value with current value.</a:t>
                </a:r>
              </a:p>
              <a:p>
                <a:pPr algn="just"/>
                <a:r>
                  <a:rPr lang="en-US" sz="2400" dirty="0">
                    <a:latin typeface="Times New Roman" panose="02020603050405020304" pitchFamily="18" charset="0"/>
                    <a:cs typeface="Times New Roman" panose="02020603050405020304" pitchFamily="18" charset="0"/>
                  </a:rPr>
                  <a:t>You have two options. First, you would receive Rs. 11000 after 10 years from now and second Rs 5000 now. Which option would you choose if interest rate is 10%?</a:t>
                </a:r>
              </a:p>
              <a:p>
                <a:pPr algn="just"/>
                <a14:m>
                  <m:oMath xmlns:m="http://schemas.openxmlformats.org/officeDocument/2006/math">
                    <m:r>
                      <a:rPr lang="en-US" sz="2400" b="0" i="1">
                        <a:latin typeface="Cambria Math" panose="02040503050406030204" pitchFamily="18" charset="0"/>
                        <a:cs typeface="Times New Roman" panose="02020603050405020304" pitchFamily="18" charset="0"/>
                      </a:rPr>
                      <m:t>=</m:t>
                    </m:r>
                    <m:f>
                      <m:fPr>
                        <m:ctrlPr>
                          <a:rPr lang="en-US" sz="2400" i="1">
                            <a:latin typeface="Cambria Math" panose="02040503050406030204" pitchFamily="18" charset="0"/>
                            <a:cs typeface="Times New Roman" panose="02020603050405020304" pitchFamily="18" charset="0"/>
                          </a:rPr>
                        </m:ctrlPr>
                      </m:fPr>
                      <m:num>
                        <m:r>
                          <a:rPr lang="en-US" sz="2400" b="0" i="1">
                            <a:latin typeface="Cambria Math" panose="02040503050406030204" pitchFamily="18" charset="0"/>
                            <a:cs typeface="Times New Roman" panose="02020603050405020304" pitchFamily="18" charset="0"/>
                          </a:rPr>
                          <m:t>110</m:t>
                        </m:r>
                        <m:r>
                          <a:rPr lang="en-US" sz="2400" b="0" i="1" smtClean="0">
                            <a:latin typeface="Cambria Math" panose="02040503050406030204" pitchFamily="18" charset="0"/>
                            <a:cs typeface="Times New Roman" panose="02020603050405020304" pitchFamily="18" charset="0"/>
                          </a:rPr>
                          <m:t>00</m:t>
                        </m:r>
                      </m:num>
                      <m:den>
                        <m:r>
                          <a:rPr lang="en-US" sz="2400" b="0" i="1">
                            <a:latin typeface="Cambria Math" panose="02040503050406030204" pitchFamily="18" charset="0"/>
                            <a:cs typeface="Times New Roman" panose="02020603050405020304" pitchFamily="18" charset="0"/>
                          </a:rPr>
                          <m:t>(1+10%)</m:t>
                        </m:r>
                        <m:r>
                          <a:rPr lang="en-US" sz="2400" b="0" i="1" smtClean="0">
                            <a:latin typeface="Cambria Math" panose="02040503050406030204" pitchFamily="18" charset="0"/>
                            <a:cs typeface="Times New Roman" panose="02020603050405020304" pitchFamily="18" charset="0"/>
                          </a:rPr>
                          <m:t>^10</m:t>
                        </m:r>
                      </m:den>
                    </m:f>
                    <m:r>
                      <a:rPr lang="en-US" sz="2400" b="0" i="1" smtClean="0">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𝑅𝑠</m:t>
                    </m:r>
                    <m:r>
                      <a:rPr lang="en-US" sz="2400" b="0" i="1" smtClean="0">
                        <a:latin typeface="Cambria Math" panose="02040503050406030204" pitchFamily="18" charset="0"/>
                        <a:cs typeface="Times New Roman" panose="02020603050405020304" pitchFamily="18" charset="0"/>
                      </a:rPr>
                      <m:t>.</m:t>
                    </m:r>
                    <m:r>
                      <m:rPr>
                        <m:nor/>
                      </m:rPr>
                      <a:rPr lang="en-US">
                        <a:latin typeface="Times New Roman" panose="02020603050405020304" pitchFamily="18" charset="0"/>
                        <a:cs typeface="Times New Roman" panose="02020603050405020304" pitchFamily="18" charset="0"/>
                      </a:rPr>
                      <m:t>4240.976</m:t>
                    </m:r>
                  </m:oMath>
                </a14:m>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=5000*(1+10%)^10=Rs 12968.71</a:t>
                </a:r>
              </a:p>
              <a:p>
                <a:pPr algn="just"/>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DAF71C8A-BE7A-464F-AC42-55F5CBA651B2}"/>
                  </a:ext>
                </a:extLst>
              </p:cNvPr>
              <p:cNvSpPr>
                <a:spLocks noGrp="1" noRot="1" noChangeAspect="1" noMove="1" noResize="1" noEditPoints="1" noAdjustHandles="1" noChangeArrowheads="1" noChangeShapeType="1" noTextEdit="1"/>
              </p:cNvSpPr>
              <p:nvPr>
                <p:ph idx="1"/>
              </p:nvPr>
            </p:nvSpPr>
            <p:spPr>
              <a:xfrm>
                <a:off x="838200" y="1825625"/>
                <a:ext cx="10515600" cy="4786190"/>
              </a:xfrm>
              <a:blipFill>
                <a:blip r:embed="rId2"/>
                <a:stretch>
                  <a:fillRect l="-812" t="-1781" r="-870"/>
                </a:stretch>
              </a:blipFill>
            </p:spPr>
            <p:txBody>
              <a:bodyPr/>
              <a:lstStyle/>
              <a:p>
                <a:r>
                  <a:rPr lang="en-US">
                    <a:noFill/>
                  </a:rPr>
                  <a:t> </a:t>
                </a:r>
              </a:p>
            </p:txBody>
          </p:sp>
        </mc:Fallback>
      </mc:AlternateContent>
    </p:spTree>
    <p:extLst>
      <p:ext uri="{BB962C8B-B14F-4D97-AF65-F5344CB8AC3E}">
        <p14:creationId xmlns:p14="http://schemas.microsoft.com/office/powerpoint/2010/main" val="253842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25CD1-60DA-40C4-B4E5-177C264CDD5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frequency of discounting and compounding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683A34B-DFD4-49E1-8AF0-046DADE498B4}"/>
                  </a:ext>
                </a:extLst>
              </p:cNvPr>
              <p:cNvSpPr>
                <a:spLocks noGrp="1"/>
              </p:cNvSpPr>
              <p:nvPr>
                <p:ph idx="1"/>
              </p:nvPr>
            </p:nvSpPr>
            <p:spPr>
              <a:xfrm>
                <a:off x="838200" y="1825624"/>
                <a:ext cx="10515600" cy="5032375"/>
              </a:xfrm>
            </p:spPr>
            <p:txBody>
              <a:bodyPr>
                <a:noAutofit/>
              </a:bodyPr>
              <a:lstStyle/>
              <a:p>
                <a:r>
                  <a:rPr lang="en-US" sz="2400" dirty="0">
                    <a:latin typeface="Times New Roman" panose="02020603050405020304" pitchFamily="18" charset="0"/>
                    <a:cs typeface="Times New Roman" panose="02020603050405020304" pitchFamily="18" charset="0"/>
                  </a:rPr>
                  <a:t>Consider the investment of Rs. 50,000 in the bank earning 6% a year that is compounded every six months. What would the value of your money after 10 years from now?</a:t>
                </a:r>
              </a:p>
              <a:p>
                <a:r>
                  <a:rPr lang="en-US" sz="2400" dirty="0">
                    <a:latin typeface="Times New Roman" panose="02020603050405020304" pitchFamily="18" charset="0"/>
                    <a:cs typeface="Times New Roman" panose="02020603050405020304" pitchFamily="18" charset="0"/>
                  </a:rPr>
                  <a:t>r for six months=</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6%</m:t>
                        </m:r>
                      </m:num>
                      <m:den>
                        <m:r>
                          <a:rPr lang="en-US" sz="2400" b="0" i="1" smtClean="0">
                            <a:latin typeface="Cambria Math" panose="02040503050406030204" pitchFamily="18" charset="0"/>
                            <a:cs typeface="Times New Roman" panose="02020603050405020304" pitchFamily="18" charset="0"/>
                          </a:rPr>
                          <m:t>2</m:t>
                        </m:r>
                      </m:den>
                    </m:f>
                  </m:oMath>
                </a14:m>
                <a:r>
                  <a:rPr lang="en-US" sz="2400" dirty="0">
                    <a:latin typeface="Times New Roman" panose="02020603050405020304" pitchFamily="18" charset="0"/>
                    <a:cs typeface="Times New Roman" panose="02020603050405020304" pitchFamily="18" charset="0"/>
                  </a:rPr>
                  <a:t>=3%</a:t>
                </a:r>
              </a:p>
              <a:p>
                <a:r>
                  <a:rPr lang="en-US" sz="2400" dirty="0">
                    <a:latin typeface="Times New Roman" panose="02020603050405020304" pitchFamily="18" charset="0"/>
                    <a:cs typeface="Times New Roman" panose="02020603050405020304" pitchFamily="18" charset="0"/>
                  </a:rPr>
                  <a:t>n: 10*2=20</a:t>
                </a:r>
              </a:p>
              <a:p>
                <a:r>
                  <a:rPr lang="en-US" sz="2400" dirty="0">
                    <a:latin typeface="Times New Roman" panose="02020603050405020304" pitchFamily="18" charset="0"/>
                    <a:cs typeface="Times New Roman" panose="02020603050405020304" pitchFamily="18" charset="0"/>
                  </a:rPr>
                  <a:t>FV=50,000*(1+3%)^20=Rs 90305.6 </a:t>
                </a:r>
              </a:p>
              <a:p>
                <a:r>
                  <a:rPr lang="en-US" sz="2400" dirty="0">
                    <a:latin typeface="Times New Roman" panose="02020603050405020304" pitchFamily="18" charset="0"/>
                    <a:cs typeface="Times New Roman" panose="02020603050405020304" pitchFamily="18" charset="0"/>
                  </a:rPr>
                  <a:t>Effective interest rate=</a:t>
                </a:r>
                <a14:m>
                  <m:oMath xmlns:m="http://schemas.openxmlformats.org/officeDocument/2006/math">
                    <m:r>
                      <a:rPr lang="en-US" sz="2400" b="0" i="1" smtClean="0">
                        <a:latin typeface="Cambria Math" panose="02040503050406030204" pitchFamily="18" charset="0"/>
                        <a:cs typeface="Times New Roman" panose="02020603050405020304" pitchFamily="18" charset="0"/>
                      </a:rPr>
                      <m:t>((1+</m:t>
                    </m:r>
                    <m:f>
                      <m:fPr>
                        <m:ctrlPr>
                          <a:rPr lang="en-US" sz="2400" b="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𝑟</m:t>
                        </m:r>
                      </m:num>
                      <m:den>
                        <m:r>
                          <a:rPr lang="en-US" sz="2400" b="0" i="1" smtClean="0">
                            <a:latin typeface="Cambria Math" panose="02040503050406030204" pitchFamily="18" charset="0"/>
                            <a:cs typeface="Times New Roman" panose="02020603050405020304" pitchFamily="18" charset="0"/>
                          </a:rPr>
                          <m:t>𝑚</m:t>
                        </m:r>
                      </m:den>
                    </m:f>
                  </m:oMath>
                </a14:m>
                <a:r>
                  <a:rPr lang="en-US" sz="2400" dirty="0">
                    <a:latin typeface="Times New Roman" panose="02020603050405020304" pitchFamily="18" charset="0"/>
                    <a:cs typeface="Times New Roman" panose="02020603050405020304" pitchFamily="18" charset="0"/>
                  </a:rPr>
                  <a:t>)^m)-1: m equals to number of compounding in a year.</a:t>
                </a:r>
              </a:p>
              <a:p>
                <a:r>
                  <a:rPr lang="en-US" sz="2400" dirty="0">
                    <a:latin typeface="Times New Roman" panose="02020603050405020304" pitchFamily="18" charset="0"/>
                    <a:cs typeface="Times New Roman" panose="02020603050405020304" pitchFamily="18" charset="0"/>
                  </a:rPr>
                  <a:t>=</a:t>
                </a:r>
                <a14:m>
                  <m:oMath xmlns:m="http://schemas.openxmlformats.org/officeDocument/2006/math">
                    <m:sSup>
                      <m:sSupPr>
                        <m:ctrlPr>
                          <a:rPr lang="en-US" sz="2400" b="0" i="1" smtClean="0">
                            <a:latin typeface="Cambria Math" panose="02040503050406030204" pitchFamily="18" charset="0"/>
                            <a:cs typeface="Times New Roman" panose="02020603050405020304" pitchFamily="18" charset="0"/>
                          </a:rPr>
                        </m:ctrlPr>
                      </m:sSupPr>
                      <m:e>
                        <m:d>
                          <m:dPr>
                            <m:ctrlPr>
                              <a:rPr lang="en-US" sz="2400" b="0" i="1" smtClean="0">
                                <a:latin typeface="Cambria Math" panose="02040503050406030204" pitchFamily="18" charset="0"/>
                                <a:cs typeface="Times New Roman" panose="02020603050405020304" pitchFamily="18" charset="0"/>
                              </a:rPr>
                            </m:ctrlPr>
                          </m:dPr>
                          <m:e>
                            <m:r>
                              <a:rPr lang="en-US" sz="2400" b="0" i="1" smtClean="0">
                                <a:latin typeface="Cambria Math" panose="02040503050406030204" pitchFamily="18" charset="0"/>
                                <a:cs typeface="Times New Roman" panose="02020603050405020304" pitchFamily="18" charset="0"/>
                              </a:rPr>
                              <m:t>1+</m:t>
                            </m:r>
                            <m:f>
                              <m:fPr>
                                <m:ctrlPr>
                                  <a:rPr lang="en-US" sz="2400" b="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6%</m:t>
                                </m:r>
                              </m:num>
                              <m:den>
                                <m:r>
                                  <a:rPr lang="en-US" sz="2400" b="0" i="1" smtClean="0">
                                    <a:latin typeface="Cambria Math" panose="02040503050406030204" pitchFamily="18" charset="0"/>
                                    <a:cs typeface="Times New Roman" panose="02020603050405020304" pitchFamily="18" charset="0"/>
                                  </a:rPr>
                                  <m:t>2</m:t>
                                </m:r>
                              </m:den>
                            </m:f>
                          </m:e>
                        </m:d>
                      </m:e>
                      <m:sup>
                        <m:r>
                          <a:rPr lang="en-US" sz="2400" b="0" i="1" smtClean="0">
                            <a:latin typeface="Cambria Math" panose="02040503050406030204" pitchFamily="18" charset="0"/>
                            <a:cs typeface="Times New Roman" panose="02020603050405020304" pitchFamily="18" charset="0"/>
                          </a:rPr>
                          <m:t>2</m:t>
                        </m:r>
                      </m:sup>
                    </m:sSup>
                    <m:r>
                      <a:rPr lang="en-US" sz="2400" b="0" i="1" smtClean="0">
                        <a:latin typeface="Cambria Math" panose="02040503050406030204" pitchFamily="18" charset="0"/>
                        <a:cs typeface="Times New Roman" panose="02020603050405020304" pitchFamily="18" charset="0"/>
                      </a:rPr>
                      <m:t>−1=</m:t>
                    </m:r>
                  </m:oMath>
                </a14:m>
                <a:r>
                  <a:rPr lang="en-US" sz="2400" dirty="0">
                    <a:latin typeface="Times New Roman" panose="02020603050405020304" pitchFamily="18" charset="0"/>
                    <a:cs typeface="Times New Roman" panose="02020603050405020304" pitchFamily="18" charset="0"/>
                  </a:rPr>
                  <a:t>6.09%: </a:t>
                </a:r>
              </a:p>
              <a:p>
                <a:r>
                  <a:rPr lang="en-US" sz="2400" dirty="0">
                    <a:latin typeface="Times New Roman" panose="02020603050405020304" pitchFamily="18" charset="0"/>
                    <a:cs typeface="Times New Roman" panose="02020603050405020304" pitchFamily="18" charset="0"/>
                  </a:rPr>
                  <a:t>=50000*(1+6.09%)^10=Rs 90305.6</a:t>
                </a:r>
              </a:p>
            </p:txBody>
          </p:sp>
        </mc:Choice>
        <mc:Fallback xmlns="">
          <p:sp>
            <p:nvSpPr>
              <p:cNvPr id="3" name="Content Placeholder 2">
                <a:extLst>
                  <a:ext uri="{FF2B5EF4-FFF2-40B4-BE49-F238E27FC236}">
                    <a16:creationId xmlns:a16="http://schemas.microsoft.com/office/drawing/2014/main" id="{8683A34B-DFD4-49E1-8AF0-046DADE498B4}"/>
                  </a:ext>
                </a:extLst>
              </p:cNvPr>
              <p:cNvSpPr>
                <a:spLocks noGrp="1" noRot="1" noChangeAspect="1" noMove="1" noResize="1" noEditPoints="1" noAdjustHandles="1" noChangeArrowheads="1" noChangeShapeType="1" noTextEdit="1"/>
              </p:cNvSpPr>
              <p:nvPr>
                <p:ph idx="1"/>
              </p:nvPr>
            </p:nvSpPr>
            <p:spPr>
              <a:xfrm>
                <a:off x="838200" y="1825624"/>
                <a:ext cx="10515600" cy="5032375"/>
              </a:xfrm>
              <a:blipFill>
                <a:blip r:embed="rId2"/>
                <a:stretch>
                  <a:fillRect l="-812" t="-1695"/>
                </a:stretch>
              </a:blipFill>
            </p:spPr>
            <p:txBody>
              <a:bodyPr/>
              <a:lstStyle/>
              <a:p>
                <a:r>
                  <a:rPr lang="en-US">
                    <a:noFill/>
                  </a:rPr>
                  <a:t> </a:t>
                </a:r>
              </a:p>
            </p:txBody>
          </p:sp>
        </mc:Fallback>
      </mc:AlternateContent>
    </p:spTree>
    <p:extLst>
      <p:ext uri="{BB962C8B-B14F-4D97-AF65-F5344CB8AC3E}">
        <p14:creationId xmlns:p14="http://schemas.microsoft.com/office/powerpoint/2010/main" val="113423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14554-666C-47C1-98A0-D485A45A6C9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frequency of discounting and compounding </a:t>
            </a:r>
            <a:endParaRPr lang="en-US" sz="3600" dirty="0"/>
          </a:p>
        </p:txBody>
      </p:sp>
      <p:sp>
        <p:nvSpPr>
          <p:cNvPr id="3" name="Content Placeholder 2">
            <a:extLst>
              <a:ext uri="{FF2B5EF4-FFF2-40B4-BE49-F238E27FC236}">
                <a16:creationId xmlns:a16="http://schemas.microsoft.com/office/drawing/2014/main" id="{D33C0404-7B87-4A61-A64F-6A7459331BE6}"/>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Assume that you are comparing interest rates on several loans, with different banks. The first bank has 8% interest rate, with compounding occurring every month. The second bank has 7.98% interest rate, with compounding occurring every week. The third bank has 7.97% interest rate, with daily compounding. Which is the cheapest loan?</a:t>
            </a:r>
          </a:p>
          <a:p>
            <a:pPr algn="just"/>
            <a:endParaRPr lang="en-US" sz="2400" dirty="0"/>
          </a:p>
        </p:txBody>
      </p:sp>
      <p:graphicFrame>
        <p:nvGraphicFramePr>
          <p:cNvPr id="4" name="Table 3">
            <a:extLst>
              <a:ext uri="{FF2B5EF4-FFF2-40B4-BE49-F238E27FC236}">
                <a16:creationId xmlns:a16="http://schemas.microsoft.com/office/drawing/2014/main" id="{A3A7088F-FEE2-4956-8A0C-273911F9C097}"/>
              </a:ext>
            </a:extLst>
          </p:cNvPr>
          <p:cNvGraphicFramePr>
            <a:graphicFrameLocks noGrp="1"/>
          </p:cNvGraphicFramePr>
          <p:nvPr>
            <p:extLst>
              <p:ext uri="{D42A27DB-BD31-4B8C-83A1-F6EECF244321}">
                <p14:modId xmlns:p14="http://schemas.microsoft.com/office/powerpoint/2010/main" val="4257674418"/>
              </p:ext>
            </p:extLst>
          </p:nvPr>
        </p:nvGraphicFramePr>
        <p:xfrm>
          <a:off x="2715064" y="4001294"/>
          <a:ext cx="9073662" cy="1558410"/>
        </p:xfrm>
        <a:graphic>
          <a:graphicData uri="http://schemas.openxmlformats.org/drawingml/2006/table">
            <a:tbl>
              <a:tblPr>
                <a:tableStyleId>{5940675A-B579-460E-94D1-54222C63F5DA}</a:tableStyleId>
              </a:tblPr>
              <a:tblGrid>
                <a:gridCol w="2124565">
                  <a:extLst>
                    <a:ext uri="{9D8B030D-6E8A-4147-A177-3AD203B41FA5}">
                      <a16:colId xmlns:a16="http://schemas.microsoft.com/office/drawing/2014/main" val="1635002516"/>
                    </a:ext>
                  </a:extLst>
                </a:gridCol>
                <a:gridCol w="3488445">
                  <a:extLst>
                    <a:ext uri="{9D8B030D-6E8A-4147-A177-3AD203B41FA5}">
                      <a16:colId xmlns:a16="http://schemas.microsoft.com/office/drawing/2014/main" val="953727751"/>
                    </a:ext>
                  </a:extLst>
                </a:gridCol>
                <a:gridCol w="3460652">
                  <a:extLst>
                    <a:ext uri="{9D8B030D-6E8A-4147-A177-3AD203B41FA5}">
                      <a16:colId xmlns:a16="http://schemas.microsoft.com/office/drawing/2014/main" val="3526238587"/>
                    </a:ext>
                  </a:extLst>
                </a:gridCol>
              </a:tblGrid>
              <a:tr h="322118">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Interest rate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Number of frequency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Effective interest rate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185485"/>
                  </a:ext>
                </a:extLst>
              </a:tr>
              <a:tr h="39437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39050964"/>
                  </a:ext>
                </a:extLst>
              </a:tr>
              <a:tr h="39437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7.98%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181343555"/>
                  </a:ext>
                </a:extLst>
              </a:tr>
              <a:tr h="39437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7.97%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365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33965516"/>
                  </a:ext>
                </a:extLst>
              </a:tr>
            </a:tbl>
          </a:graphicData>
        </a:graphic>
      </p:graphicFrame>
    </p:spTree>
    <p:extLst>
      <p:ext uri="{BB962C8B-B14F-4D97-AF65-F5344CB8AC3E}">
        <p14:creationId xmlns:p14="http://schemas.microsoft.com/office/powerpoint/2010/main" val="2170035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E44DB-5BDB-477F-9575-2BEECE8966D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Time value of money: Annuities </a:t>
            </a:r>
          </a:p>
        </p:txBody>
      </p:sp>
      <p:sp>
        <p:nvSpPr>
          <p:cNvPr id="3" name="Content Placeholder 2">
            <a:extLst>
              <a:ext uri="{FF2B5EF4-FFF2-40B4-BE49-F238E27FC236}">
                <a16:creationId xmlns:a16="http://schemas.microsoft.com/office/drawing/2014/main" id="{1A409CCB-7BF6-4EC1-8557-9B74D1E510D3}"/>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An annuity is a steam of constant cashflows that occur regular intervals for a fixed period of time, such as bank recurring deposit (RD). </a:t>
            </a:r>
          </a:p>
          <a:p>
            <a:pPr algn="just"/>
            <a:r>
              <a:rPr lang="en-US" sz="2400" dirty="0">
                <a:latin typeface="Times New Roman" panose="02020603050405020304" pitchFamily="18" charset="0"/>
                <a:cs typeface="Times New Roman" panose="02020603050405020304" pitchFamily="18" charset="0"/>
              </a:rPr>
              <a:t>Consider you invest Rs 100 the end of  every year for the next 3 years in the bank. The bank offers you 10% interest per year. What would be the value of your investment after 3 years </a:t>
            </a:r>
          </a:p>
        </p:txBody>
      </p:sp>
      <p:graphicFrame>
        <p:nvGraphicFramePr>
          <p:cNvPr id="4" name="Table 4">
            <a:extLst>
              <a:ext uri="{FF2B5EF4-FFF2-40B4-BE49-F238E27FC236}">
                <a16:creationId xmlns:a16="http://schemas.microsoft.com/office/drawing/2014/main" id="{C7936FD3-7A54-451F-A98F-527AEEB979CE}"/>
              </a:ext>
            </a:extLst>
          </p:cNvPr>
          <p:cNvGraphicFramePr>
            <a:graphicFrameLocks noGrp="1"/>
          </p:cNvGraphicFramePr>
          <p:nvPr>
            <p:extLst>
              <p:ext uri="{D42A27DB-BD31-4B8C-83A1-F6EECF244321}">
                <p14:modId xmlns:p14="http://schemas.microsoft.com/office/powerpoint/2010/main" val="826041571"/>
              </p:ext>
            </p:extLst>
          </p:nvPr>
        </p:nvGraphicFramePr>
        <p:xfrm>
          <a:off x="1750645" y="3663669"/>
          <a:ext cx="8128000" cy="2225040"/>
        </p:xfrm>
        <a:graphic>
          <a:graphicData uri="http://schemas.openxmlformats.org/drawingml/2006/table">
            <a:tbl>
              <a:tblPr firstRow="1" bandRow="1">
                <a:tableStyleId>{5940675A-B579-460E-94D1-54222C63F5DA}</a:tableStyleId>
              </a:tblPr>
              <a:tblGrid>
                <a:gridCol w="1625600">
                  <a:extLst>
                    <a:ext uri="{9D8B030D-6E8A-4147-A177-3AD203B41FA5}">
                      <a16:colId xmlns:a16="http://schemas.microsoft.com/office/drawing/2014/main" val="3183858591"/>
                    </a:ext>
                  </a:extLst>
                </a:gridCol>
                <a:gridCol w="1625600">
                  <a:extLst>
                    <a:ext uri="{9D8B030D-6E8A-4147-A177-3AD203B41FA5}">
                      <a16:colId xmlns:a16="http://schemas.microsoft.com/office/drawing/2014/main" val="3271719123"/>
                    </a:ext>
                  </a:extLst>
                </a:gridCol>
                <a:gridCol w="1625600">
                  <a:extLst>
                    <a:ext uri="{9D8B030D-6E8A-4147-A177-3AD203B41FA5}">
                      <a16:colId xmlns:a16="http://schemas.microsoft.com/office/drawing/2014/main" val="3321762586"/>
                    </a:ext>
                  </a:extLst>
                </a:gridCol>
                <a:gridCol w="1625600">
                  <a:extLst>
                    <a:ext uri="{9D8B030D-6E8A-4147-A177-3AD203B41FA5}">
                      <a16:colId xmlns:a16="http://schemas.microsoft.com/office/drawing/2014/main" val="2271877604"/>
                    </a:ext>
                  </a:extLst>
                </a:gridCol>
                <a:gridCol w="1625600">
                  <a:extLst>
                    <a:ext uri="{9D8B030D-6E8A-4147-A177-3AD203B41FA5}">
                      <a16:colId xmlns:a16="http://schemas.microsoft.com/office/drawing/2014/main" val="3468939755"/>
                    </a:ext>
                  </a:extLst>
                </a:gridCol>
              </a:tblGrid>
              <a:tr h="370840">
                <a:tc>
                  <a:txBody>
                    <a:bodyPr/>
                    <a:lstStyle/>
                    <a:p>
                      <a:pPr algn="ctr" fontAlgn="b"/>
                      <a:r>
                        <a:rPr lang="en-US" sz="2000" u="none" strike="noStrike" dirty="0">
                          <a:effectLst/>
                        </a:rPr>
                        <a:t>Year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Interest rate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Cash flow</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Years to end n</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Future value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51885686"/>
                  </a:ext>
                </a:extLst>
              </a:tr>
              <a:tr h="370840">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28539479"/>
                  </a:ext>
                </a:extLst>
              </a:tr>
              <a:tr h="370840">
                <a:tc>
                  <a:txBody>
                    <a:bodyPr/>
                    <a:lstStyle/>
                    <a:p>
                      <a:pPr algn="ctr" fontAlgn="b"/>
                      <a:r>
                        <a:rPr lang="en-US" sz="2000" u="none" strike="noStrike" dirty="0">
                          <a:effectLst/>
                        </a:rPr>
                        <a:t>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121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257547814"/>
                  </a:ext>
                </a:extLst>
              </a:tr>
              <a:tr h="370840">
                <a:tc>
                  <a:txBody>
                    <a:bodyPr/>
                    <a:lstStyle/>
                    <a:p>
                      <a:pPr algn="ctr" fontAlgn="b"/>
                      <a:r>
                        <a:rPr lang="en-US" sz="2000" u="none" strike="noStrike" dirty="0">
                          <a:effectLst/>
                        </a:rPr>
                        <a:t>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42036782"/>
                  </a:ext>
                </a:extLst>
              </a:tr>
              <a:tr h="370840">
                <a:tc>
                  <a:txBody>
                    <a:bodyPr/>
                    <a:lstStyle/>
                    <a:p>
                      <a:pPr algn="ctr" fontAlgn="b"/>
                      <a:r>
                        <a:rPr lang="en-US" sz="2000" u="none" strike="noStrike" dirty="0">
                          <a:effectLst/>
                        </a:rPr>
                        <a:t>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210918119"/>
                  </a:ext>
                </a:extLst>
              </a:tr>
              <a:tr h="370840">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Total</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331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65586792"/>
                  </a:ext>
                </a:extLst>
              </a:tr>
            </a:tbl>
          </a:graphicData>
        </a:graphic>
      </p:graphicFrame>
    </p:spTree>
    <p:extLst>
      <p:ext uri="{BB962C8B-B14F-4D97-AF65-F5344CB8AC3E}">
        <p14:creationId xmlns:p14="http://schemas.microsoft.com/office/powerpoint/2010/main" val="3838861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B17E2-D777-4D4E-A75C-07A986F0369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Future value of an annuity: Formula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A04A5BA-5BE0-44B0-B894-A7F8CE3FB1ED}"/>
                  </a:ext>
                </a:extLst>
              </p:cNvPr>
              <p:cNvSpPr>
                <a:spLocks noGrp="1"/>
              </p:cNvSpPr>
              <p:nvPr>
                <p:ph idx="1"/>
              </p:nvPr>
            </p:nvSpPr>
            <p:spPr/>
            <p:txBody>
              <a:bodyPr/>
              <a:lstStyle/>
              <a:p>
                <a14:m>
                  <m:oMath xmlns:m="http://schemas.openxmlformats.org/officeDocument/2006/math">
                    <m:r>
                      <a:rPr lang="en-US" b="0" i="1" smtClean="0">
                        <a:latin typeface="Cambria Math" panose="02040503050406030204" pitchFamily="18" charset="0"/>
                      </a:rPr>
                      <m:t>𝐹𝑉</m:t>
                    </m:r>
                    <m:r>
                      <a:rPr lang="en-US" b="0" i="1" smtClean="0">
                        <a:latin typeface="Cambria Math" panose="02040503050406030204" pitchFamily="18" charset="0"/>
                      </a:rPr>
                      <m:t>=</m:t>
                    </m:r>
                    <m:r>
                      <a:rPr lang="en-US" b="0" i="1" smtClean="0">
                        <a:latin typeface="Cambria Math" panose="02040503050406030204" pitchFamily="18" charset="0"/>
                      </a:rPr>
                      <m:t>𝐶</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𝑟</m:t>
                            </m:r>
                          </m:e>
                        </m:d>
                      </m:e>
                      <m:sup>
                        <m:r>
                          <a:rPr lang="en-US" b="0" i="1" smtClean="0">
                            <a:latin typeface="Cambria Math" panose="02040503050406030204" pitchFamily="18" charset="0"/>
                          </a:rPr>
                          <m:t>2</m:t>
                        </m:r>
                      </m:sup>
                    </m:sSup>
                    <m:r>
                      <a:rPr lang="en-US" b="0" i="1" smtClean="0">
                        <a:latin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𝐶</m:t>
                    </m:r>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𝑟</m:t>
                            </m:r>
                          </m:e>
                        </m:d>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𝐶</m:t>
                    </m:r>
                  </m:oMath>
                </a14:m>
                <a:endParaRPr lang="en-US" b="0" dirty="0"/>
              </a:p>
              <a:p>
                <a14:m>
                  <m:oMath xmlns:m="http://schemas.openxmlformats.org/officeDocument/2006/math">
                    <m:r>
                      <a:rPr lang="en-US" i="1">
                        <a:latin typeface="Cambria Math" panose="02040503050406030204" pitchFamily="18" charset="0"/>
                      </a:rPr>
                      <m:t>𝐹𝑉</m:t>
                    </m:r>
                    <m:r>
                      <a:rPr lang="en-US" i="1">
                        <a:latin typeface="Cambria Math" panose="02040503050406030204" pitchFamily="18" charset="0"/>
                      </a:rPr>
                      <m:t>=</m:t>
                    </m:r>
                    <m:r>
                      <a:rPr lang="en-US" i="1">
                        <a:latin typeface="Cambria Math" panose="02040503050406030204" pitchFamily="18" charset="0"/>
                      </a:rPr>
                      <m:t>𝐶</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𝑟</m:t>
                            </m:r>
                          </m:e>
                        </m:d>
                      </m:e>
                      <m:sup>
                        <m:r>
                          <a:rPr lang="en-US" i="1">
                            <a:latin typeface="Cambria Math" panose="02040503050406030204" pitchFamily="18" charset="0"/>
                          </a:rPr>
                          <m:t>2</m:t>
                        </m:r>
                      </m:sup>
                    </m:sSup>
                    <m:r>
                      <a:rPr lang="en-US" i="1">
                        <a:latin typeface="Cambria Math" panose="02040503050406030204" pitchFamily="18" charset="0"/>
                      </a:rPr>
                      <m:t>+</m:t>
                    </m:r>
                  </m:oMath>
                </a14:m>
                <a:r>
                  <a:rPr lang="en-US" dirty="0"/>
                  <a:t> </a:t>
                </a:r>
                <a14:m>
                  <m:oMath xmlns:m="http://schemas.openxmlformats.org/officeDocument/2006/math">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𝑟</m:t>
                            </m:r>
                          </m:e>
                        </m:d>
                      </m:e>
                      <m:sup>
                        <m:r>
                          <a:rPr lang="en-US" i="1">
                            <a:latin typeface="Cambria Math" panose="02040503050406030204" pitchFamily="18" charset="0"/>
                          </a:rPr>
                          <m:t>1</m:t>
                        </m:r>
                      </m:sup>
                    </m:sSup>
                    <m:r>
                      <a:rPr lang="en-US" i="1">
                        <a:latin typeface="Cambria Math" panose="02040503050406030204" pitchFamily="18" charset="0"/>
                      </a:rPr>
                      <m:t>+</m:t>
                    </m:r>
                    <m:r>
                      <a:rPr lang="en-US" b="0" i="1" smtClean="0">
                        <a:latin typeface="Cambria Math" panose="02040503050406030204" pitchFamily="18" charset="0"/>
                      </a:rPr>
                      <m:t>1)</m:t>
                    </m:r>
                  </m:oMath>
                </a14:m>
                <a:endParaRPr lang="en-US" b="0" dirty="0"/>
              </a:p>
              <a:p>
                <a:r>
                  <a:rPr lang="en-US" dirty="0"/>
                  <a:t>F</a:t>
                </a:r>
                <a14:m>
                  <m:oMath xmlns:m="http://schemas.openxmlformats.org/officeDocument/2006/math">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𝐶</m:t>
                    </m:r>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𝑟</m:t>
                            </m:r>
                          </m:e>
                        </m:d>
                      </m:e>
                      <m:sup>
                        <m:r>
                          <a:rPr lang="en-US" b="0" i="1" smtClean="0">
                            <a:latin typeface="Cambria Math" panose="02040503050406030204" pitchFamily="18" charset="0"/>
                          </a:rPr>
                          <m:t>𝑛</m:t>
                        </m:r>
                        <m:r>
                          <a:rPr lang="en-US" b="0" i="1" smtClean="0">
                            <a:latin typeface="Cambria Math" panose="02040503050406030204" pitchFamily="18" charset="0"/>
                          </a:rPr>
                          <m:t>−1</m:t>
                        </m:r>
                      </m:sup>
                    </m:sSup>
                    <m:r>
                      <a:rPr lang="en-US" i="1">
                        <a:latin typeface="Cambria Math" panose="02040503050406030204" pitchFamily="18" charset="0"/>
                      </a:rPr>
                      <m:t>+</m:t>
                    </m:r>
                  </m:oMath>
                </a14:m>
                <a:r>
                  <a:rPr lang="en-US" dirty="0"/>
                  <a:t> </a:t>
                </a:r>
                <a14:m>
                  <m:oMath xmlns:m="http://schemas.openxmlformats.org/officeDocument/2006/math">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𝑟</m:t>
                            </m:r>
                          </m:e>
                        </m:d>
                      </m:e>
                      <m:sup>
                        <m:r>
                          <a:rPr lang="en-US" b="0" i="1" smtClean="0">
                            <a:latin typeface="Cambria Math" panose="02040503050406030204" pitchFamily="18" charset="0"/>
                          </a:rPr>
                          <m:t>𝑛</m:t>
                        </m:r>
                        <m:r>
                          <a:rPr lang="en-US" b="0" i="1" smtClean="0">
                            <a:latin typeface="Cambria Math" panose="02040503050406030204" pitchFamily="18" charset="0"/>
                          </a:rPr>
                          <m:t>−2</m:t>
                        </m:r>
                      </m:sup>
                    </m:sSup>
                    <m:r>
                      <a:rPr lang="en-US" b="0" i="1" smtClean="0">
                        <a:latin typeface="Cambria Math" panose="02040503050406030204" pitchFamily="18" charset="0"/>
                      </a:rPr>
                      <m:t>……</m:t>
                    </m:r>
                    <m:r>
                      <a:rPr lang="en-US" i="1">
                        <a:latin typeface="Cambria Math" panose="02040503050406030204" pitchFamily="18" charset="0"/>
                      </a:rPr>
                      <m:t>+1)</m:t>
                    </m:r>
                  </m:oMath>
                </a14:m>
                <a:r>
                  <a:rPr lang="en-US" dirty="0"/>
                  <a:t> </a:t>
                </a:r>
              </a:p>
              <a:p>
                <a:r>
                  <a:rPr lang="en-US" dirty="0"/>
                  <a:t>FV=</a:t>
                </a:r>
                <a14:m>
                  <m:oMath xmlns:m="http://schemas.openxmlformats.org/officeDocument/2006/math">
                    <m:r>
                      <a:rPr lang="en-US" b="0" i="1" smtClean="0">
                        <a:latin typeface="Cambria Math" panose="02040503050406030204" pitchFamily="18" charset="0"/>
                      </a:rPr>
                      <m:t>𝐶</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(1+</m:t>
                            </m:r>
                            <m:r>
                              <a:rPr lang="en-US" b="0" i="1" smtClean="0">
                                <a:latin typeface="Cambria Math" panose="02040503050406030204" pitchFamily="18" charset="0"/>
                              </a:rPr>
                              <m:t>𝑟</m:t>
                            </m:r>
                            <m:r>
                              <a:rPr lang="en-US" b="0" i="1" smtClean="0">
                                <a:latin typeface="Cambria Math" panose="02040503050406030204" pitchFamily="18" charset="0"/>
                              </a:rPr>
                              <m:t>)</m:t>
                            </m:r>
                          </m:e>
                          <m:sup>
                            <m:r>
                              <a:rPr lang="en-US" b="0" i="1" smtClean="0">
                                <a:latin typeface="Cambria Math" panose="02040503050406030204" pitchFamily="18" charset="0"/>
                              </a:rPr>
                              <m:t>𝑛</m:t>
                            </m:r>
                          </m:sup>
                        </m:sSup>
                        <m:r>
                          <a:rPr lang="en-US" b="0" i="1" smtClean="0">
                            <a:latin typeface="Cambria Math" panose="02040503050406030204" pitchFamily="18" charset="0"/>
                          </a:rPr>
                          <m:t>−1</m:t>
                        </m:r>
                      </m:num>
                      <m:den>
                        <m:r>
                          <a:rPr lang="en-US" b="0" i="1" smtClean="0">
                            <a:latin typeface="Cambria Math" panose="02040503050406030204" pitchFamily="18" charset="0"/>
                          </a:rPr>
                          <m:t>𝑟</m:t>
                        </m:r>
                      </m:den>
                    </m:f>
                  </m:oMath>
                </a14:m>
                <a:r>
                  <a:rPr lang="en-US" dirty="0"/>
                  <a:t>)</a:t>
                </a:r>
              </a:p>
              <a:p>
                <a:r>
                  <a:rPr lang="en-US" dirty="0"/>
                  <a:t>=</a:t>
                </a:r>
                <a14:m>
                  <m:oMath xmlns:m="http://schemas.openxmlformats.org/officeDocument/2006/math">
                    <m:r>
                      <a:rPr lang="en-US" b="0" i="1" smtClean="0">
                        <a:latin typeface="Cambria Math" panose="02040503050406030204" pitchFamily="18" charset="0"/>
                      </a:rPr>
                      <m:t>100∗(</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(1+10%)</m:t>
                            </m:r>
                          </m:e>
                          <m:sup>
                            <m:r>
                              <a:rPr lang="en-US" b="0" i="1" smtClean="0">
                                <a:latin typeface="Cambria Math" panose="02040503050406030204" pitchFamily="18" charset="0"/>
                              </a:rPr>
                              <m:t>3</m:t>
                            </m:r>
                          </m:sup>
                        </m:sSup>
                        <m:r>
                          <a:rPr lang="en-US" b="0" i="1" smtClean="0">
                            <a:latin typeface="Cambria Math" panose="02040503050406030204" pitchFamily="18" charset="0"/>
                          </a:rPr>
                          <m:t>−1</m:t>
                        </m:r>
                      </m:num>
                      <m:den>
                        <m:r>
                          <a:rPr lang="en-US" b="0" i="1" smtClean="0">
                            <a:latin typeface="Cambria Math" panose="02040503050406030204" pitchFamily="18" charset="0"/>
                          </a:rPr>
                          <m:t>10%</m:t>
                        </m:r>
                      </m:den>
                    </m:f>
                  </m:oMath>
                </a14:m>
                <a:r>
                  <a:rPr lang="en-US" dirty="0"/>
                  <a:t>)=Rs 331</a:t>
                </a:r>
              </a:p>
              <a:p>
                <a:endParaRPr lang="en-US" dirty="0"/>
              </a:p>
            </p:txBody>
          </p:sp>
        </mc:Choice>
        <mc:Fallback xmlns="">
          <p:sp>
            <p:nvSpPr>
              <p:cNvPr id="3" name="Content Placeholder 2">
                <a:extLst>
                  <a:ext uri="{FF2B5EF4-FFF2-40B4-BE49-F238E27FC236}">
                    <a16:creationId xmlns:a16="http://schemas.microsoft.com/office/drawing/2014/main" id="{2A04A5BA-5BE0-44B0-B894-A7F8CE3FB1ED}"/>
                  </a:ext>
                </a:extLst>
              </p:cNvPr>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US">
                    <a:noFill/>
                  </a:rPr>
                  <a:t> </a:t>
                </a:r>
              </a:p>
            </p:txBody>
          </p:sp>
        </mc:Fallback>
      </mc:AlternateContent>
    </p:spTree>
    <p:extLst>
      <p:ext uri="{BB962C8B-B14F-4D97-AF65-F5344CB8AC3E}">
        <p14:creationId xmlns:p14="http://schemas.microsoft.com/office/powerpoint/2010/main" val="68081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3C669-5CA8-4907-9BF3-6EFA755223B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Retirement planning…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1EB007-ACB3-4F27-A89D-B563510D0035}"/>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In India PPF offers 8% interest per year to employees. What would the value of my investment, if I invest Rs 1,00,000 per year, at the time of my retirement (age of 60 years), now my age is 35 years. What if I invest same amount in bank RD that also offers 8% interest, but interest income is taxable @ 30%.</a:t>
                </a:r>
              </a:p>
              <a:p>
                <a:pPr algn="just"/>
                <a14:m>
                  <m:oMath xmlns:m="http://schemas.openxmlformats.org/officeDocument/2006/math">
                    <m:r>
                      <a:rPr lang="en-US" sz="2400" b="0" i="1" smtClean="0">
                        <a:latin typeface="Cambria Math" panose="02040503050406030204" pitchFamily="18" charset="0"/>
                      </a:rPr>
                      <m:t>=</m:t>
                    </m:r>
                    <m:r>
                      <a:rPr lang="en-US" sz="2400" i="1">
                        <a:latin typeface="Cambria Math" panose="02040503050406030204" pitchFamily="18" charset="0"/>
                      </a:rPr>
                      <m:t>1</m:t>
                    </m:r>
                    <m:r>
                      <a:rPr lang="en-US" sz="2400" b="0" i="1" smtClean="0">
                        <a:latin typeface="Cambria Math" panose="02040503050406030204" pitchFamily="18" charset="0"/>
                      </a:rPr>
                      <m:t>,</m:t>
                    </m:r>
                    <m:r>
                      <a:rPr lang="en-US" sz="2400" i="1">
                        <a:latin typeface="Cambria Math" panose="02040503050406030204" pitchFamily="18" charset="0"/>
                      </a:rPr>
                      <m:t>0</m:t>
                    </m:r>
                    <m:r>
                      <a:rPr lang="en-US" sz="2400" b="0" i="1" smtClean="0">
                        <a:latin typeface="Cambria Math" panose="02040503050406030204" pitchFamily="18" charset="0"/>
                      </a:rPr>
                      <m:t>0,000</m:t>
                    </m:r>
                    <m:r>
                      <a:rPr lang="en-US" sz="2400" i="1">
                        <a:latin typeface="Cambria Math" panose="02040503050406030204" pitchFamily="18" charset="0"/>
                      </a:rPr>
                      <m:t>∗(</m:t>
                    </m:r>
                    <m:f>
                      <m:fPr>
                        <m:ctrlPr>
                          <a:rPr lang="en-US" sz="2400" i="1">
                            <a:latin typeface="Cambria Math" panose="02040503050406030204" pitchFamily="18" charset="0"/>
                          </a:rPr>
                        </m:ctrlPr>
                      </m:fPr>
                      <m:num>
                        <m:sSup>
                          <m:sSupPr>
                            <m:ctrlPr>
                              <a:rPr lang="en-US" sz="2400" i="1">
                                <a:latin typeface="Cambria Math" panose="02040503050406030204" pitchFamily="18" charset="0"/>
                              </a:rPr>
                            </m:ctrlPr>
                          </m:sSupPr>
                          <m:e>
                            <m:r>
                              <a:rPr lang="en-US" sz="2400" i="1">
                                <a:latin typeface="Cambria Math" panose="02040503050406030204" pitchFamily="18" charset="0"/>
                              </a:rPr>
                              <m:t>(1+</m:t>
                            </m:r>
                            <m:r>
                              <a:rPr lang="en-US" sz="2400" b="0" i="1" smtClean="0">
                                <a:latin typeface="Cambria Math" panose="02040503050406030204" pitchFamily="18" charset="0"/>
                              </a:rPr>
                              <m:t>8</m:t>
                            </m:r>
                            <m:r>
                              <a:rPr lang="en-US" sz="2400" i="1">
                                <a:latin typeface="Cambria Math" panose="02040503050406030204" pitchFamily="18" charset="0"/>
                              </a:rPr>
                              <m:t>%)</m:t>
                            </m:r>
                          </m:e>
                          <m:sup>
                            <m:r>
                              <a:rPr lang="en-US" sz="2400" b="0" i="1" smtClean="0">
                                <a:latin typeface="Cambria Math" panose="02040503050406030204" pitchFamily="18" charset="0"/>
                              </a:rPr>
                              <m:t>25</m:t>
                            </m:r>
                          </m:sup>
                        </m:sSup>
                        <m:r>
                          <a:rPr lang="en-US" sz="2400" i="1">
                            <a:latin typeface="Cambria Math" panose="02040503050406030204" pitchFamily="18" charset="0"/>
                          </a:rPr>
                          <m:t>−1</m:t>
                        </m:r>
                      </m:num>
                      <m:den>
                        <m:r>
                          <a:rPr lang="en-US" sz="2400" b="0" i="1" smtClean="0">
                            <a:latin typeface="Cambria Math" panose="02040503050406030204" pitchFamily="18" charset="0"/>
                          </a:rPr>
                          <m:t>8</m:t>
                        </m:r>
                        <m:r>
                          <a:rPr lang="en-US" sz="2400" i="1">
                            <a:latin typeface="Cambria Math" panose="02040503050406030204" pitchFamily="18" charset="0"/>
                          </a:rPr>
                          <m:t>%</m:t>
                        </m:r>
                      </m:den>
                    </m:f>
                  </m:oMath>
                </a14:m>
                <a:r>
                  <a:rPr lang="en-US" sz="2400" dirty="0">
                    <a:latin typeface="Times New Roman" panose="02020603050405020304" pitchFamily="18" charset="0"/>
                    <a:cs typeface="Times New Roman" panose="02020603050405020304" pitchFamily="18" charset="0"/>
                  </a:rPr>
                  <a:t>)=Rs 73,10,594 </a:t>
                </a:r>
              </a:p>
              <a:p>
                <a:pPr algn="just"/>
                <a:r>
                  <a:rPr lang="en-US" sz="2400" dirty="0">
                    <a:latin typeface="Times New Roman" panose="02020603050405020304" pitchFamily="18" charset="0"/>
                    <a:cs typeface="Times New Roman" panose="02020603050405020304" pitchFamily="18" charset="0"/>
                  </a:rPr>
                  <a:t>Interest earns= Rs 73,10,594 -(Rs 100000*25)=Rs 4810594</a:t>
                </a:r>
              </a:p>
              <a:p>
                <a:pPr algn="just"/>
                <a:r>
                  <a:rPr lang="en-US" sz="2400" dirty="0">
                    <a:latin typeface="Times New Roman" panose="02020603050405020304" pitchFamily="18" charset="0"/>
                    <a:cs typeface="Times New Roman" panose="02020603050405020304" pitchFamily="18" charset="0"/>
                  </a:rPr>
                  <a:t>Income tax paid= 4810594 * 30% =Rs 1443178 </a:t>
                </a:r>
              </a:p>
              <a:p>
                <a:pPr algn="just"/>
                <a:r>
                  <a:rPr lang="en-US" sz="2400" dirty="0">
                    <a:latin typeface="Times New Roman" panose="02020603050405020304" pitchFamily="18" charset="0"/>
                    <a:cs typeface="Times New Roman" panose="02020603050405020304" pitchFamily="18" charset="0"/>
                  </a:rPr>
                  <a:t>Value of investment after Income tax= Rs 73,10,594 - Rs 1443178=Rs 5867415.8 </a:t>
                </a:r>
              </a:p>
              <a:p>
                <a:pPr algn="just"/>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0F1EB007-ACB3-4F27-A89D-B563510D0035}"/>
                  </a:ext>
                </a:extLst>
              </p:cNvPr>
              <p:cNvSpPr>
                <a:spLocks noGrp="1" noRot="1" noChangeAspect="1" noMove="1" noResize="1" noEditPoints="1" noAdjustHandles="1" noChangeArrowheads="1" noChangeShapeType="1" noTextEdit="1"/>
              </p:cNvSpPr>
              <p:nvPr>
                <p:ph idx="1"/>
              </p:nvPr>
            </p:nvSpPr>
            <p:spPr>
              <a:blipFill>
                <a:blip r:embed="rId2"/>
                <a:stretch>
                  <a:fillRect l="-812" t="-1961" r="-870"/>
                </a:stretch>
              </a:blipFill>
            </p:spPr>
            <p:txBody>
              <a:bodyPr/>
              <a:lstStyle/>
              <a:p>
                <a:r>
                  <a:rPr lang="en-US">
                    <a:noFill/>
                  </a:rPr>
                  <a:t> </a:t>
                </a:r>
              </a:p>
            </p:txBody>
          </p:sp>
        </mc:Fallback>
      </mc:AlternateContent>
    </p:spTree>
    <p:extLst>
      <p:ext uri="{BB962C8B-B14F-4D97-AF65-F5344CB8AC3E}">
        <p14:creationId xmlns:p14="http://schemas.microsoft.com/office/powerpoint/2010/main" val="143122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C4CA6-7C5F-4BAB-A36F-B32F3324739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Son’s education plan…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2030D58-9A17-46F1-BD34-0989AEE9A126}"/>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I need Rs 20,00,000 after ten years for my son education from now. How much would I need to save each year? Assume interest rate, 8%.</a:t>
                </a:r>
              </a:p>
              <a:p>
                <a14:m>
                  <m:oMath xmlns:m="http://schemas.openxmlformats.org/officeDocument/2006/math">
                    <m:r>
                      <a:rPr lang="en-US" sz="2400" b="0" i="1" smtClean="0">
                        <a:latin typeface="Cambria Math" panose="02040503050406030204" pitchFamily="18" charset="0"/>
                      </a:rPr>
                      <m:t>𝐶</m:t>
                    </m:r>
                    <m:r>
                      <a:rPr lang="en-US" sz="2400" i="1">
                        <a:latin typeface="Cambria Math" panose="02040503050406030204" pitchFamily="18" charset="0"/>
                      </a:rPr>
                      <m:t>∗(</m:t>
                    </m:r>
                    <m:f>
                      <m:fPr>
                        <m:ctrlPr>
                          <a:rPr lang="en-US" sz="2400" i="1">
                            <a:latin typeface="Cambria Math" panose="02040503050406030204" pitchFamily="18" charset="0"/>
                          </a:rPr>
                        </m:ctrlPr>
                      </m:fPr>
                      <m:num>
                        <m:sSup>
                          <m:sSupPr>
                            <m:ctrlPr>
                              <a:rPr lang="en-US" sz="2400" i="1">
                                <a:latin typeface="Cambria Math" panose="02040503050406030204" pitchFamily="18" charset="0"/>
                              </a:rPr>
                            </m:ctrlPr>
                          </m:sSupPr>
                          <m:e>
                            <m:r>
                              <a:rPr lang="en-US" sz="2400" i="1">
                                <a:latin typeface="Cambria Math" panose="02040503050406030204" pitchFamily="18" charset="0"/>
                              </a:rPr>
                              <m:t>(1+8%)</m:t>
                            </m:r>
                          </m:e>
                          <m:sup>
                            <m:r>
                              <a:rPr lang="en-US" sz="2400" b="0" i="1" smtClean="0">
                                <a:latin typeface="Cambria Math" panose="02040503050406030204" pitchFamily="18" charset="0"/>
                              </a:rPr>
                              <m:t>10</m:t>
                            </m:r>
                          </m:sup>
                        </m:sSup>
                        <m:r>
                          <a:rPr lang="en-US" sz="2400" i="1">
                            <a:latin typeface="Cambria Math" panose="02040503050406030204" pitchFamily="18" charset="0"/>
                          </a:rPr>
                          <m:t>−1</m:t>
                        </m:r>
                      </m:num>
                      <m:den>
                        <m:r>
                          <a:rPr lang="en-US" sz="2400" i="1">
                            <a:latin typeface="Cambria Math" panose="02040503050406030204" pitchFamily="18" charset="0"/>
                          </a:rPr>
                          <m:t>8%</m:t>
                        </m:r>
                      </m:den>
                    </m:f>
                  </m:oMath>
                </a14:m>
                <a:r>
                  <a:rPr lang="en-US" sz="2400" dirty="0">
                    <a:latin typeface="Times New Roman" panose="02020603050405020304" pitchFamily="18" charset="0"/>
                    <a:cs typeface="Times New Roman" panose="02020603050405020304" pitchFamily="18" charset="0"/>
                  </a:rPr>
                  <a:t>)=Rs 20,00,000</a:t>
                </a:r>
              </a:p>
              <a:p>
                <a:r>
                  <a:rPr lang="en-US" sz="2400" dirty="0">
                    <a:latin typeface="Times New Roman" panose="02020603050405020304" pitchFamily="18" charset="0"/>
                    <a:cs typeface="Times New Roman" panose="02020603050405020304" pitchFamily="18" charset="0"/>
                  </a:rPr>
                  <a:t>C=Rs 1,38,059 </a:t>
                </a:r>
              </a:p>
            </p:txBody>
          </p:sp>
        </mc:Choice>
        <mc:Fallback xmlns="">
          <p:sp>
            <p:nvSpPr>
              <p:cNvPr id="3" name="Content Placeholder 2">
                <a:extLst>
                  <a:ext uri="{FF2B5EF4-FFF2-40B4-BE49-F238E27FC236}">
                    <a16:creationId xmlns:a16="http://schemas.microsoft.com/office/drawing/2014/main" id="{82030D58-9A17-46F1-BD34-0989AEE9A126}"/>
                  </a:ext>
                </a:extLst>
              </p:cNvPr>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4197051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5FF95-E361-4B3D-849D-E8B400A5A87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Time value of money: present value annuities </a:t>
            </a:r>
            <a:endParaRPr lang="en-US" sz="3600" dirty="0"/>
          </a:p>
        </p:txBody>
      </p:sp>
      <p:sp>
        <p:nvSpPr>
          <p:cNvPr id="3" name="Content Placeholder 2">
            <a:extLst>
              <a:ext uri="{FF2B5EF4-FFF2-40B4-BE49-F238E27FC236}">
                <a16:creationId xmlns:a16="http://schemas.microsoft.com/office/drawing/2014/main" id="{6E2342B2-9A9A-4D6F-93F9-B10C2EA2C8C3}"/>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You are owner of Firm A and that you have a choice of buying a copier for RS 12000 in cash or paying Rs. 3000 a year for five year for the same copier. If the discount rate is 10%, which option would you rather do? </a:t>
            </a:r>
          </a:p>
        </p:txBody>
      </p:sp>
      <p:graphicFrame>
        <p:nvGraphicFramePr>
          <p:cNvPr id="4" name="Table 3">
            <a:extLst>
              <a:ext uri="{FF2B5EF4-FFF2-40B4-BE49-F238E27FC236}">
                <a16:creationId xmlns:a16="http://schemas.microsoft.com/office/drawing/2014/main" id="{2E285EFE-D3BC-4564-9D5D-1ABBF042DCBD}"/>
              </a:ext>
            </a:extLst>
          </p:cNvPr>
          <p:cNvGraphicFramePr>
            <a:graphicFrameLocks noGrp="1"/>
          </p:cNvGraphicFramePr>
          <p:nvPr>
            <p:extLst>
              <p:ext uri="{D42A27DB-BD31-4B8C-83A1-F6EECF244321}">
                <p14:modId xmlns:p14="http://schemas.microsoft.com/office/powerpoint/2010/main" val="4227948297"/>
              </p:ext>
            </p:extLst>
          </p:nvPr>
        </p:nvGraphicFramePr>
        <p:xfrm>
          <a:off x="1336431" y="3162141"/>
          <a:ext cx="9537895" cy="3002280"/>
        </p:xfrm>
        <a:graphic>
          <a:graphicData uri="http://schemas.openxmlformats.org/drawingml/2006/table">
            <a:tbl>
              <a:tblPr>
                <a:tableStyleId>{5940675A-B579-460E-94D1-54222C63F5DA}</a:tableStyleId>
              </a:tblPr>
              <a:tblGrid>
                <a:gridCol w="1719508">
                  <a:extLst>
                    <a:ext uri="{9D8B030D-6E8A-4147-A177-3AD203B41FA5}">
                      <a16:colId xmlns:a16="http://schemas.microsoft.com/office/drawing/2014/main" val="3441802828"/>
                    </a:ext>
                  </a:extLst>
                </a:gridCol>
                <a:gridCol w="1719508">
                  <a:extLst>
                    <a:ext uri="{9D8B030D-6E8A-4147-A177-3AD203B41FA5}">
                      <a16:colId xmlns:a16="http://schemas.microsoft.com/office/drawing/2014/main" val="4200979043"/>
                    </a:ext>
                  </a:extLst>
                </a:gridCol>
                <a:gridCol w="1719508">
                  <a:extLst>
                    <a:ext uri="{9D8B030D-6E8A-4147-A177-3AD203B41FA5}">
                      <a16:colId xmlns:a16="http://schemas.microsoft.com/office/drawing/2014/main" val="3465587009"/>
                    </a:ext>
                  </a:extLst>
                </a:gridCol>
                <a:gridCol w="2659863">
                  <a:extLst>
                    <a:ext uri="{9D8B030D-6E8A-4147-A177-3AD203B41FA5}">
                      <a16:colId xmlns:a16="http://schemas.microsoft.com/office/drawing/2014/main" val="629952934"/>
                    </a:ext>
                  </a:extLst>
                </a:gridCol>
                <a:gridCol w="1719508">
                  <a:extLst>
                    <a:ext uri="{9D8B030D-6E8A-4147-A177-3AD203B41FA5}">
                      <a16:colId xmlns:a16="http://schemas.microsoft.com/office/drawing/2014/main" val="3582575186"/>
                    </a:ext>
                  </a:extLst>
                </a:gridCol>
              </a:tblGrid>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Year</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Interest rate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Cash flow</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Years to end : n</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Present value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2269104"/>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09697521"/>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2727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996112789"/>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2479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916237196"/>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2254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7127920"/>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2049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4603775"/>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1863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42515043"/>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Total</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11372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808831766"/>
                  </a:ext>
                </a:extLst>
              </a:tr>
            </a:tbl>
          </a:graphicData>
        </a:graphic>
      </p:graphicFrame>
    </p:spTree>
    <p:extLst>
      <p:ext uri="{BB962C8B-B14F-4D97-AF65-F5344CB8AC3E}">
        <p14:creationId xmlns:p14="http://schemas.microsoft.com/office/powerpoint/2010/main" val="2892416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33FD-9BEE-4F47-B21D-DE27C17B79A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Present value annuities: formula  </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86FCD84-C15F-4448-9739-623406780592}"/>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PV</a:t>
                </a:r>
                <a14:m>
                  <m:oMath xmlns:m="http://schemas.openxmlformats.org/officeDocument/2006/math">
                    <m:r>
                      <a:rPr lang="en-US" sz="240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𝐶</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b="0" i="1" smtClean="0">
                                <a:latin typeface="Cambria Math" panose="02040503050406030204" pitchFamily="18" charset="0"/>
                              </a:rPr>
                              <m:t>1</m:t>
                            </m:r>
                          </m:sup>
                        </m:sSup>
                      </m:den>
                    </m:f>
                    <m:r>
                      <a:rPr lang="en-US" sz="240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b="0" i="1" smtClean="0">
                            <a:latin typeface="Cambria Math" panose="02040503050406030204" pitchFamily="18" charset="0"/>
                          </a:rPr>
                        </m:ctrlPr>
                      </m:fPr>
                      <m:num>
                        <m:r>
                          <a:rPr lang="en-US" sz="2400" i="1">
                            <a:latin typeface="Cambria Math" panose="02040503050406030204" pitchFamily="18" charset="0"/>
                          </a:rPr>
                          <m:t>𝐶</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b="0" i="1" smtClean="0">
                                <a:latin typeface="Cambria Math" panose="02040503050406030204" pitchFamily="18" charset="0"/>
                              </a:rPr>
                              <m:t>2</m:t>
                            </m:r>
                          </m:sup>
                        </m:sSup>
                      </m:den>
                    </m:f>
                    <m:r>
                      <a:rPr lang="en-US" sz="2400" i="1">
                        <a:latin typeface="Cambria Math" panose="02040503050406030204" pitchFamily="18" charset="0"/>
                      </a:rPr>
                      <m:t>+</m:t>
                    </m:r>
                    <m:f>
                      <m:fPr>
                        <m:ctrlPr>
                          <a:rPr lang="en-US" sz="2400" b="0" i="1" smtClean="0">
                            <a:latin typeface="Cambria Math" panose="02040503050406030204" pitchFamily="18" charset="0"/>
                          </a:rPr>
                        </m:ctrlPr>
                      </m:fPr>
                      <m:num>
                        <m:r>
                          <a:rPr lang="en-US" sz="2400" i="1">
                            <a:latin typeface="Cambria Math" panose="02040503050406030204" pitchFamily="18" charset="0"/>
                          </a:rPr>
                          <m:t>𝐶</m:t>
                        </m:r>
                      </m:num>
                      <m:den>
                        <m:sSup>
                          <m:sSupPr>
                            <m:ctrlPr>
                              <a:rPr lang="en-US" sz="2400" i="1" smtClean="0">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b="0" i="1" smtClean="0">
                                <a:latin typeface="Cambria Math" panose="02040503050406030204" pitchFamily="18" charset="0"/>
                              </a:rPr>
                              <m:t>3</m:t>
                            </m:r>
                          </m:sup>
                        </m:sSup>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𝐶</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b="0" i="1" smtClean="0">
                                <a:latin typeface="Cambria Math" panose="02040503050406030204" pitchFamily="18" charset="0"/>
                              </a:rPr>
                              <m:t>4</m:t>
                            </m:r>
                          </m:sup>
                        </m:sSup>
                      </m:den>
                    </m:f>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𝐶</m:t>
                        </m:r>
                      </m:num>
                      <m:den>
                        <m:sSup>
                          <m:sSupPr>
                            <m:ctrlPr>
                              <a:rPr lang="en-US" sz="2400" i="1" smtClean="0">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b="0" i="1" smtClean="0">
                                <a:latin typeface="Cambria Math" panose="02040503050406030204" pitchFamily="18" charset="0"/>
                              </a:rPr>
                              <m:t>5</m:t>
                            </m:r>
                          </m:sup>
                        </m:sSup>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PV</a:t>
                </a:r>
                <a14:m>
                  <m:oMath xmlns:m="http://schemas.openxmlformats.org/officeDocument/2006/math">
                    <m:r>
                      <a:rPr lang="en-US" sz="2400" i="1">
                        <a:latin typeface="Cambria Math" panose="02040503050406030204" pitchFamily="18" charset="0"/>
                      </a:rPr>
                      <m:t>=</m:t>
                    </m:r>
                    <m:r>
                      <a:rPr lang="en-US" sz="2400" b="0" i="1" smtClean="0">
                        <a:latin typeface="Cambria Math" panose="02040503050406030204" pitchFamily="18" charset="0"/>
                      </a:rPr>
                      <m:t>𝐶</m:t>
                    </m:r>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i="1">
                                <a:latin typeface="Cambria Math" panose="02040503050406030204" pitchFamily="18" charset="0"/>
                              </a:rPr>
                              <m:t>1</m:t>
                            </m:r>
                          </m:sup>
                        </m:sSup>
                      </m:den>
                    </m:f>
                    <m:r>
                      <a:rPr lang="en-US" sz="240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i="1">
                                <a:latin typeface="Cambria Math" panose="02040503050406030204" pitchFamily="18" charset="0"/>
                              </a:rPr>
                              <m:t>2</m:t>
                            </m:r>
                          </m:sup>
                        </m:sSup>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i="1">
                                <a:latin typeface="Cambria Math" panose="02040503050406030204" pitchFamily="18" charset="0"/>
                              </a:rPr>
                              <m:t>3</m:t>
                            </m:r>
                          </m:sup>
                        </m:sSup>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i="1">
                                <a:latin typeface="Cambria Math" panose="02040503050406030204" pitchFamily="18" charset="0"/>
                              </a:rPr>
                              <m:t>4</m:t>
                            </m:r>
                          </m:sup>
                        </m:sSup>
                      </m:den>
                    </m:f>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i="1">
                                <a:latin typeface="Cambria Math" panose="02040503050406030204" pitchFamily="18" charset="0"/>
                              </a:rPr>
                              <m:t>5</m:t>
                            </m:r>
                          </m:sup>
                        </m:sSup>
                      </m:den>
                    </m:f>
                  </m:oMath>
                </a14:m>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PV=C*</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m:t>
                        </m:r>
                        <m:sSup>
                          <m:sSupPr>
                            <m:ctrlPr>
                              <a:rPr lang="en-US" sz="2400" b="0" i="1" smtClean="0">
                                <a:latin typeface="Cambria Math" panose="02040503050406030204" pitchFamily="18" charset="0"/>
                                <a:cs typeface="Times New Roman" panose="02020603050405020304" pitchFamily="18" charset="0"/>
                              </a:rPr>
                            </m:ctrlPr>
                          </m:sSupPr>
                          <m:e>
                            <m:r>
                              <a:rPr lang="en-US" sz="2400" b="0" i="1" smtClean="0">
                                <a:latin typeface="Cambria Math" panose="02040503050406030204" pitchFamily="18" charset="0"/>
                                <a:cs typeface="Times New Roman" panose="02020603050405020304" pitchFamily="18" charset="0"/>
                              </a:rPr>
                              <m:t>1+</m:t>
                            </m:r>
                            <m:r>
                              <a:rPr lang="en-US" sz="2400" b="0" i="1" smtClean="0">
                                <a:latin typeface="Cambria Math" panose="02040503050406030204" pitchFamily="18" charset="0"/>
                                <a:cs typeface="Times New Roman" panose="02020603050405020304" pitchFamily="18" charset="0"/>
                              </a:rPr>
                              <m:t>𝑟</m:t>
                            </m:r>
                            <m:r>
                              <a:rPr lang="en-US" sz="2400" b="0" i="1" smtClean="0">
                                <a:latin typeface="Cambria Math" panose="02040503050406030204" pitchFamily="18" charset="0"/>
                                <a:cs typeface="Times New Roman" panose="02020603050405020304" pitchFamily="18" charset="0"/>
                              </a:rPr>
                              <m:t>)</m:t>
                            </m:r>
                          </m:e>
                          <m:sup>
                            <m:r>
                              <a:rPr lang="en-US" sz="2400" b="0" i="1" smtClean="0">
                                <a:latin typeface="Cambria Math" panose="02040503050406030204" pitchFamily="18" charset="0"/>
                                <a:cs typeface="Times New Roman" panose="02020603050405020304" pitchFamily="18" charset="0"/>
                              </a:rPr>
                              <m:t>𝑛</m:t>
                            </m:r>
                          </m:sup>
                        </m:sSup>
                        <m:r>
                          <a:rPr lang="en-US" sz="2400" b="0" i="1" smtClean="0">
                            <a:latin typeface="Cambria Math" panose="02040503050406030204" pitchFamily="18" charset="0"/>
                            <a:cs typeface="Times New Roman" panose="02020603050405020304" pitchFamily="18" charset="0"/>
                          </a:rPr>
                          <m:t>−1</m:t>
                        </m:r>
                      </m:num>
                      <m:den>
                        <m:r>
                          <a:rPr lang="en-US" sz="2400" b="0" i="1" smtClean="0">
                            <a:latin typeface="Cambria Math" panose="02040503050406030204" pitchFamily="18" charset="0"/>
                            <a:cs typeface="Times New Roman" panose="02020603050405020304" pitchFamily="18" charset="0"/>
                          </a:rPr>
                          <m:t>𝑟</m:t>
                        </m:r>
                        <m:r>
                          <a:rPr lang="en-US" sz="2400" b="0" i="1" smtClean="0">
                            <a:latin typeface="Cambria Math" panose="02040503050406030204" pitchFamily="18" charset="0"/>
                            <a:cs typeface="Times New Roman" panose="02020603050405020304" pitchFamily="18" charset="0"/>
                          </a:rPr>
                          <m:t>∗(</m:t>
                        </m:r>
                        <m:sSup>
                          <m:sSupPr>
                            <m:ctrlPr>
                              <a:rPr lang="en-US" sz="2400" b="0" i="1" smtClean="0">
                                <a:latin typeface="Cambria Math" panose="02040503050406030204" pitchFamily="18" charset="0"/>
                                <a:cs typeface="Times New Roman" panose="02020603050405020304" pitchFamily="18" charset="0"/>
                              </a:rPr>
                            </m:ctrlPr>
                          </m:sSupPr>
                          <m:e>
                            <m:r>
                              <a:rPr lang="en-US" sz="2400" b="0" i="1" smtClean="0">
                                <a:latin typeface="Cambria Math" panose="02040503050406030204" pitchFamily="18" charset="0"/>
                                <a:cs typeface="Times New Roman" panose="02020603050405020304" pitchFamily="18" charset="0"/>
                              </a:rPr>
                              <m:t>1+</m:t>
                            </m:r>
                            <m:r>
                              <a:rPr lang="en-US" sz="2400" b="0" i="1" smtClean="0">
                                <a:latin typeface="Cambria Math" panose="02040503050406030204" pitchFamily="18" charset="0"/>
                                <a:cs typeface="Times New Roman" panose="02020603050405020304" pitchFamily="18" charset="0"/>
                              </a:rPr>
                              <m:t>𝑟</m:t>
                            </m:r>
                            <m:r>
                              <a:rPr lang="en-US" sz="2400" b="0" i="1" smtClean="0">
                                <a:latin typeface="Cambria Math" panose="02040503050406030204" pitchFamily="18" charset="0"/>
                                <a:cs typeface="Times New Roman" panose="02020603050405020304" pitchFamily="18" charset="0"/>
                              </a:rPr>
                              <m:t>)</m:t>
                            </m:r>
                          </m:e>
                          <m:sup>
                            <m:r>
                              <a:rPr lang="en-US" sz="2400" b="0" i="1" smtClean="0">
                                <a:latin typeface="Cambria Math" panose="02040503050406030204" pitchFamily="18" charset="0"/>
                                <a:cs typeface="Times New Roman" panose="02020603050405020304" pitchFamily="18" charset="0"/>
                              </a:rPr>
                              <m:t>𝑛</m:t>
                            </m:r>
                          </m:sup>
                        </m:sSup>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PV=3000*</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sSup>
                          <m:sSupPr>
                            <m:ctrlPr>
                              <a:rPr lang="en-US" sz="2400" i="1" smtClean="0">
                                <a:latin typeface="Cambria Math" panose="02040503050406030204" pitchFamily="18" charset="0"/>
                                <a:cs typeface="Times New Roman" panose="02020603050405020304" pitchFamily="18" charset="0"/>
                              </a:rPr>
                            </m:ctrlPr>
                          </m:sSupPr>
                          <m:e>
                            <m:r>
                              <a:rPr lang="en-US" sz="2400" b="0" i="1" smtClean="0">
                                <a:latin typeface="Cambria Math" panose="02040503050406030204" pitchFamily="18" charset="0"/>
                                <a:cs typeface="Times New Roman" panose="02020603050405020304" pitchFamily="18" charset="0"/>
                              </a:rPr>
                              <m:t>(1+10%)</m:t>
                            </m:r>
                          </m:e>
                          <m:sup>
                            <m:r>
                              <a:rPr lang="en-US" sz="2400" b="0" i="1" smtClean="0">
                                <a:latin typeface="Cambria Math" panose="02040503050406030204" pitchFamily="18" charset="0"/>
                                <a:cs typeface="Times New Roman" panose="02020603050405020304" pitchFamily="18" charset="0"/>
                              </a:rPr>
                              <m:t>5</m:t>
                            </m:r>
                          </m:sup>
                        </m:sSup>
                        <m:r>
                          <a:rPr lang="en-US" sz="2400" b="0" i="1" smtClean="0">
                            <a:latin typeface="Cambria Math" panose="02040503050406030204" pitchFamily="18" charset="0"/>
                            <a:cs typeface="Times New Roman" panose="02020603050405020304" pitchFamily="18" charset="0"/>
                          </a:rPr>
                          <m:t>−1</m:t>
                        </m:r>
                      </m:num>
                      <m:den>
                        <m:r>
                          <a:rPr lang="en-US" sz="2400" b="0" i="1" smtClean="0">
                            <a:latin typeface="Cambria Math" panose="02040503050406030204" pitchFamily="18" charset="0"/>
                            <a:cs typeface="Times New Roman" panose="02020603050405020304" pitchFamily="18" charset="0"/>
                          </a:rPr>
                          <m:t>10%∗</m:t>
                        </m:r>
                        <m:sSup>
                          <m:sSupPr>
                            <m:ctrlPr>
                              <a:rPr lang="en-US" sz="2400" b="0" i="1" smtClean="0">
                                <a:latin typeface="Cambria Math" panose="02040503050406030204" pitchFamily="18" charset="0"/>
                                <a:cs typeface="Times New Roman" panose="02020603050405020304" pitchFamily="18" charset="0"/>
                              </a:rPr>
                            </m:ctrlPr>
                          </m:sSupPr>
                          <m:e>
                            <m:r>
                              <a:rPr lang="en-US" sz="2400" b="0" i="1" smtClean="0">
                                <a:latin typeface="Cambria Math" panose="02040503050406030204" pitchFamily="18" charset="0"/>
                                <a:cs typeface="Times New Roman" panose="02020603050405020304" pitchFamily="18" charset="0"/>
                              </a:rPr>
                              <m:t>(1+10%)</m:t>
                            </m:r>
                          </m:e>
                          <m:sup>
                            <m:r>
                              <a:rPr lang="en-US" sz="2400" b="0" i="1" smtClean="0">
                                <a:latin typeface="Cambria Math" panose="02040503050406030204" pitchFamily="18" charset="0"/>
                                <a:cs typeface="Times New Roman" panose="02020603050405020304" pitchFamily="18" charset="0"/>
                              </a:rPr>
                              <m:t>5</m:t>
                            </m:r>
                          </m:sup>
                        </m:sSup>
                      </m:den>
                    </m:f>
                    <m:r>
                      <a:rPr lang="en-US" sz="2400" b="0" i="1" smtClean="0">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Rs 11372</a:t>
                </a: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E86FCD84-C15F-4448-9739-623406780592}"/>
                  </a:ext>
                </a:extLst>
              </p:cNvPr>
              <p:cNvSpPr>
                <a:spLocks noGrp="1" noRot="1" noChangeAspect="1" noMove="1" noResize="1" noEditPoints="1" noAdjustHandles="1" noChangeArrowheads="1" noChangeShapeType="1" noTextEdit="1"/>
              </p:cNvSpPr>
              <p:nvPr>
                <p:ph idx="1"/>
              </p:nvPr>
            </p:nvSpPr>
            <p:spPr>
              <a:blipFill>
                <a:blip r:embed="rId2"/>
                <a:stretch>
                  <a:fillRect l="-812" t="-420"/>
                </a:stretch>
              </a:blipFill>
            </p:spPr>
            <p:txBody>
              <a:bodyPr/>
              <a:lstStyle/>
              <a:p>
                <a:r>
                  <a:rPr lang="en-US">
                    <a:noFill/>
                  </a:rPr>
                  <a:t> </a:t>
                </a:r>
              </a:p>
            </p:txBody>
          </p:sp>
        </mc:Fallback>
      </mc:AlternateContent>
    </p:spTree>
    <p:extLst>
      <p:ext uri="{BB962C8B-B14F-4D97-AF65-F5344CB8AC3E}">
        <p14:creationId xmlns:p14="http://schemas.microsoft.com/office/powerpoint/2010/main" val="46099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6796C-A2AB-4B94-A5F5-67DA597AD39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How are they making money?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E35E011-88CB-40C0-A459-D643DAA66368}"/>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Your state mandates that 50% of lottery revenues should go toward education. Can a lottery pay out Rs 40 million in prizes on ticket sale of Rs 35 million and </a:t>
                </a:r>
                <a:r>
                  <a:rPr lang="en-US" sz="2400" dirty="0">
                    <a:latin typeface="Times New Roman" panose="02020603050405020304" pitchFamily="18" charset="0"/>
                    <a:cs typeface="Times New Roman" panose="02020603050405020304" pitchFamily="18" charset="0"/>
                  </a:rPr>
                  <a:t>still</a:t>
                </a:r>
                <a:r>
                  <a:rPr lang="en-US" dirty="0">
                    <a:latin typeface="Times New Roman" panose="02020603050405020304" pitchFamily="18" charset="0"/>
                    <a:cs typeface="Times New Roman" panose="02020603050405020304" pitchFamily="18" charset="0"/>
                  </a:rPr>
                  <a:t> claim to generate profit? Assume that the lottery prize would be paid in 20 equal installments and interest rate is 10%. </a:t>
                </a:r>
              </a:p>
              <a:p>
                <a:pPr algn="just"/>
                <a:r>
                  <a:rPr lang="en-US" dirty="0">
                    <a:latin typeface="Times New Roman" panose="02020603050405020304" pitchFamily="18" charset="0"/>
                    <a:cs typeface="Times New Roman" panose="02020603050405020304" pitchFamily="18" charset="0"/>
                  </a:rPr>
                  <a:t>equal installment amount=35/20=Rs 1.75 million </a:t>
                </a:r>
              </a:p>
              <a:p>
                <a:pPr algn="just"/>
                <a:r>
                  <a:rPr lang="en-US" dirty="0">
                    <a:latin typeface="Times New Roman" panose="02020603050405020304" pitchFamily="18" charset="0"/>
                    <a:cs typeface="Times New Roman" panose="02020603050405020304" pitchFamily="18" charset="0"/>
                  </a:rPr>
                  <a:t>= 1.75*</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(1+10%)</m:t>
                            </m:r>
                          </m:e>
                          <m:sup>
                            <m:r>
                              <a:rPr lang="en-US" b="0" i="1" smtClean="0">
                                <a:latin typeface="Cambria Math" panose="02040503050406030204" pitchFamily="18" charset="0"/>
                                <a:cs typeface="Times New Roman" panose="02020603050405020304" pitchFamily="18" charset="0"/>
                              </a:rPr>
                              <m:t>20</m:t>
                            </m:r>
                          </m:sup>
                        </m:sSup>
                        <m:r>
                          <a:rPr lang="en-US" i="1">
                            <a:latin typeface="Cambria Math" panose="02040503050406030204" pitchFamily="18" charset="0"/>
                            <a:cs typeface="Times New Roman" panose="02020603050405020304" pitchFamily="18" charset="0"/>
                          </a:rPr>
                          <m:t>−1</m:t>
                        </m:r>
                      </m:num>
                      <m:den>
                        <m:r>
                          <a:rPr lang="en-US" i="1">
                            <a:latin typeface="Cambria Math" panose="02040503050406030204" pitchFamily="18" charset="0"/>
                            <a:cs typeface="Times New Roman" panose="02020603050405020304" pitchFamily="18" charset="0"/>
                          </a:rPr>
                          <m:t>10%∗</m:t>
                        </m:r>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(1+10%)</m:t>
                            </m:r>
                          </m:e>
                          <m:sup>
                            <m:r>
                              <a:rPr lang="en-US" b="0" i="1" smtClean="0">
                                <a:latin typeface="Cambria Math" panose="02040503050406030204" pitchFamily="18" charset="0"/>
                                <a:cs typeface="Times New Roman" panose="02020603050405020304" pitchFamily="18" charset="0"/>
                              </a:rPr>
                              <m:t>20</m:t>
                            </m:r>
                          </m:sup>
                        </m:sSup>
                      </m:den>
                    </m:f>
                    <m:r>
                      <a:rPr lang="en-US" b="0" i="1" smtClean="0">
                        <a:latin typeface="Cambria Math" panose="02040503050406030204" pitchFamily="18" charset="0"/>
                        <a:cs typeface="Times New Roman" panose="02020603050405020304" pitchFamily="18" charset="0"/>
                      </a:rPr>
                      <m:t>=14. 89 </m:t>
                    </m:r>
                    <m:r>
                      <a:rPr lang="en-US" b="0" i="1" smtClean="0">
                        <a:latin typeface="Cambria Math" panose="02040503050406030204" pitchFamily="18" charset="0"/>
                        <a:cs typeface="Times New Roman" panose="02020603050405020304" pitchFamily="18" charset="0"/>
                      </a:rPr>
                      <m:t>𝑚𝑖𝑙𝑖𝑜𝑛</m:t>
                    </m:r>
                    <m:r>
                      <a:rPr lang="en-US" b="0" i="1" smtClean="0">
                        <a:latin typeface="Cambria Math" panose="02040503050406030204" pitchFamily="18" charset="0"/>
                        <a:cs typeface="Times New Roman" panose="02020603050405020304" pitchFamily="18" charset="0"/>
                      </a:rPr>
                      <m:t> </m:t>
                    </m:r>
                  </m:oMath>
                </a14:m>
                <a:endParaRPr lang="en-US" dirty="0">
                  <a:latin typeface="Times New Roman" panose="02020603050405020304" pitchFamily="18" charset="0"/>
                  <a:cs typeface="Times New Roman" panose="02020603050405020304" pitchFamily="18" charset="0"/>
                </a:endParaRPr>
              </a:p>
              <a:p>
                <a:r>
                  <a:rPr lang="en-US" dirty="0"/>
                  <a:t>Revenue after tax=Rs 20 million</a:t>
                </a:r>
              </a:p>
              <a:p>
                <a:r>
                  <a:rPr lang="en-US" dirty="0"/>
                  <a:t>Profit=Rs 20 million – Rs. </a:t>
                </a:r>
                <a14:m>
                  <m:oMath xmlns:m="http://schemas.openxmlformats.org/officeDocument/2006/math">
                    <m:r>
                      <a:rPr lang="en-US" i="1">
                        <a:latin typeface="Cambria Math" panose="02040503050406030204" pitchFamily="18" charset="0"/>
                        <a:cs typeface="Times New Roman" panose="02020603050405020304" pitchFamily="18" charset="0"/>
                      </a:rPr>
                      <m:t>14. 89 </m:t>
                    </m:r>
                    <m:r>
                      <a:rPr lang="en-US" i="1">
                        <a:latin typeface="Cambria Math" panose="02040503050406030204" pitchFamily="18" charset="0"/>
                        <a:cs typeface="Times New Roman" panose="02020603050405020304" pitchFamily="18" charset="0"/>
                      </a:rPr>
                      <m:t>𝑚𝑖𝑙𝑖𝑜𝑛</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𝑅𝑠</m:t>
                    </m:r>
                    <m:r>
                      <a:rPr lang="en-US" b="0" i="1" smtClean="0">
                        <a:latin typeface="Cambria Math" panose="02040503050406030204" pitchFamily="18" charset="0"/>
                        <a:cs typeface="Times New Roman" panose="02020603050405020304" pitchFamily="18" charset="0"/>
                      </a:rPr>
                      <m:t> 5.11 </m:t>
                    </m:r>
                    <m:r>
                      <a:rPr lang="en-US" b="0" i="1" smtClean="0">
                        <a:latin typeface="Cambria Math" panose="02040503050406030204" pitchFamily="18" charset="0"/>
                        <a:cs typeface="Times New Roman" panose="02020603050405020304" pitchFamily="18" charset="0"/>
                      </a:rPr>
                      <m:t>𝑚𝑖𝑙𝑙𝑖𝑜𝑛</m:t>
                    </m:r>
                  </m:oMath>
                </a14:m>
                <a:endParaRPr lang="en-US" dirty="0"/>
              </a:p>
            </p:txBody>
          </p:sp>
        </mc:Choice>
        <mc:Fallback xmlns="">
          <p:sp>
            <p:nvSpPr>
              <p:cNvPr id="3" name="Content Placeholder 2">
                <a:extLst>
                  <a:ext uri="{FF2B5EF4-FFF2-40B4-BE49-F238E27FC236}">
                    <a16:creationId xmlns:a16="http://schemas.microsoft.com/office/drawing/2014/main" id="{0E35E011-88CB-40C0-A459-D643DAA66368}"/>
                  </a:ext>
                </a:extLst>
              </p:cNvPr>
              <p:cNvSpPr>
                <a:spLocks noGrp="1" noRot="1" noChangeAspect="1" noMove="1" noResize="1" noEditPoints="1" noAdjustHandles="1" noChangeArrowheads="1" noChangeShapeType="1" noTextEdit="1"/>
              </p:cNvSpPr>
              <p:nvPr>
                <p:ph idx="1"/>
              </p:nvPr>
            </p:nvSpPr>
            <p:spPr>
              <a:blipFill>
                <a:blip r:embed="rId2"/>
                <a:stretch>
                  <a:fillRect l="-1043" t="-2381" r="-1159" b="-3221"/>
                </a:stretch>
              </a:blipFill>
            </p:spPr>
            <p:txBody>
              <a:bodyPr/>
              <a:lstStyle/>
              <a:p>
                <a:r>
                  <a:rPr lang="en-US">
                    <a:noFill/>
                  </a:rPr>
                  <a:t> </a:t>
                </a:r>
              </a:p>
            </p:txBody>
          </p:sp>
        </mc:Fallback>
      </mc:AlternateContent>
    </p:spTree>
    <p:extLst>
      <p:ext uri="{BB962C8B-B14F-4D97-AF65-F5344CB8AC3E}">
        <p14:creationId xmlns:p14="http://schemas.microsoft.com/office/powerpoint/2010/main" val="2236812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A39AB-8415-4F82-AAAC-D4F5BD9CD1C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Time value of money: Annuities </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70B75EA-1F6B-41E5-8D90-E4EC5B3BA1B0}"/>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Ramesh wants to make a trust in order to provide a Ramesh prize of Rs 1,00,000 to the best Student every year for perpetuity. In order to achieve this goal, he would like to invest in fixed deposits. If it is expected that fixed deposits offer 10% per year, how much should he invest to accomplice his goal?   </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𝐶</m:t>
                        </m:r>
                      </m:num>
                      <m:den>
                        <m:r>
                          <a:rPr lang="en-US" sz="2400" b="0" i="1" smtClean="0">
                            <a:latin typeface="Cambria Math" panose="02040503050406030204" pitchFamily="18" charset="0"/>
                            <a:cs typeface="Times New Roman" panose="02020603050405020304" pitchFamily="18" charset="0"/>
                          </a:rPr>
                          <m:t>𝑟</m:t>
                        </m:r>
                      </m:den>
                    </m:f>
                    <m:r>
                      <a:rPr lang="en-US" sz="2400" b="0" i="1" smtClean="0">
                        <a:latin typeface="Cambria Math" panose="02040503050406030204" pitchFamily="18" charset="0"/>
                        <a:cs typeface="Times New Roman" panose="02020603050405020304" pitchFamily="18" charset="0"/>
                      </a:rPr>
                      <m:t>=</m:t>
                    </m:r>
                    <m:f>
                      <m:fPr>
                        <m:ctrlPr>
                          <a:rPr lang="en-US" sz="2400" b="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𝑅𝑠</m:t>
                        </m:r>
                        <m:r>
                          <a:rPr lang="en-US" sz="2400" b="0" i="1" smtClean="0">
                            <a:latin typeface="Cambria Math" panose="02040503050406030204" pitchFamily="18" charset="0"/>
                            <a:cs typeface="Times New Roman" panose="02020603050405020304" pitchFamily="18" charset="0"/>
                          </a:rPr>
                          <m:t> 100000</m:t>
                        </m:r>
                      </m:num>
                      <m:den>
                        <m:r>
                          <a:rPr lang="en-US" sz="2400" b="0" i="1" smtClean="0">
                            <a:latin typeface="Cambria Math" panose="02040503050406030204" pitchFamily="18" charset="0"/>
                            <a:cs typeface="Times New Roman" panose="02020603050405020304" pitchFamily="18" charset="0"/>
                          </a:rPr>
                          <m:t>10%</m:t>
                        </m:r>
                      </m:den>
                    </m:f>
                    <m:r>
                      <a:rPr lang="en-US" sz="2400" b="0" i="1" smtClean="0">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𝑅𝑠</m:t>
                    </m:r>
                  </m:oMath>
                </a14:m>
                <a:r>
                  <a:rPr lang="en-US" sz="2400" dirty="0">
                    <a:latin typeface="Times New Roman" panose="02020603050405020304" pitchFamily="18" charset="0"/>
                    <a:cs typeface="Times New Roman" panose="02020603050405020304" pitchFamily="18" charset="0"/>
                  </a:rPr>
                  <a:t> 10,00,000</a:t>
                </a:r>
              </a:p>
            </p:txBody>
          </p:sp>
        </mc:Choice>
        <mc:Fallback xmlns="">
          <p:sp>
            <p:nvSpPr>
              <p:cNvPr id="3" name="Content Placeholder 2">
                <a:extLst>
                  <a:ext uri="{FF2B5EF4-FFF2-40B4-BE49-F238E27FC236}">
                    <a16:creationId xmlns:a16="http://schemas.microsoft.com/office/drawing/2014/main" id="{C70B75EA-1F6B-41E5-8D90-E4EC5B3BA1B0}"/>
                  </a:ext>
                </a:extLst>
              </p:cNvPr>
              <p:cNvSpPr>
                <a:spLocks noGrp="1" noRot="1" noChangeAspect="1" noMove="1" noResize="1" noEditPoints="1" noAdjustHandles="1" noChangeArrowheads="1" noChangeShapeType="1" noTextEdit="1"/>
              </p:cNvSpPr>
              <p:nvPr>
                <p:ph idx="1"/>
              </p:nvPr>
            </p:nvSpPr>
            <p:spPr>
              <a:blipFill>
                <a:blip r:embed="rId2"/>
                <a:stretch>
                  <a:fillRect l="-812" t="-1961" r="-870"/>
                </a:stretch>
              </a:blipFill>
            </p:spPr>
            <p:txBody>
              <a:bodyPr/>
              <a:lstStyle/>
              <a:p>
                <a:r>
                  <a:rPr lang="en-US">
                    <a:noFill/>
                  </a:rPr>
                  <a:t> </a:t>
                </a:r>
              </a:p>
            </p:txBody>
          </p:sp>
        </mc:Fallback>
      </mc:AlternateContent>
    </p:spTree>
    <p:extLst>
      <p:ext uri="{BB962C8B-B14F-4D97-AF65-F5344CB8AC3E}">
        <p14:creationId xmlns:p14="http://schemas.microsoft.com/office/powerpoint/2010/main" val="288349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4ADC3-4379-43E1-B5BA-E07588FD531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Car loan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37C9A6C-2446-450B-9B5B-E74023738CD5}"/>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You borrow Rs 1,00,000 to buy the car for the next years. If the bank charges 10% interest rate. What should be your equal annual installment?</a:t>
                </a:r>
              </a:p>
              <a:p>
                <a:pPr algn="just"/>
                <a:r>
                  <a:rPr lang="en-US" sz="2400" dirty="0">
                    <a:latin typeface="Times New Roman" panose="02020603050405020304" pitchFamily="18" charset="0"/>
                    <a:cs typeface="Times New Roman" panose="02020603050405020304" pitchFamily="18" charset="0"/>
                  </a:rPr>
                  <a:t>=C*</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(1+10%)</m:t>
                            </m:r>
                          </m:e>
                          <m:sup>
                            <m:r>
                              <a:rPr lang="en-US" sz="2400" i="1">
                                <a:latin typeface="Cambria Math" panose="02040503050406030204" pitchFamily="18" charset="0"/>
                                <a:cs typeface="Times New Roman" panose="02020603050405020304" pitchFamily="18" charset="0"/>
                              </a:rPr>
                              <m:t>5</m:t>
                            </m:r>
                          </m:sup>
                        </m:sSup>
                        <m:r>
                          <a:rPr lang="en-US" sz="2400" i="1">
                            <a:latin typeface="Cambria Math" panose="02040503050406030204" pitchFamily="18" charset="0"/>
                            <a:cs typeface="Times New Roman" panose="02020603050405020304" pitchFamily="18" charset="0"/>
                          </a:rPr>
                          <m:t>−1</m:t>
                        </m:r>
                      </m:num>
                      <m:den>
                        <m:r>
                          <a:rPr lang="en-US" sz="2400" i="1">
                            <a:latin typeface="Cambria Math" panose="02040503050406030204" pitchFamily="18" charset="0"/>
                            <a:cs typeface="Times New Roman" panose="02020603050405020304" pitchFamily="18" charset="0"/>
                          </a:rPr>
                          <m:t>10%∗</m:t>
                        </m:r>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(1+10%)</m:t>
                            </m:r>
                          </m:e>
                          <m:sup>
                            <m:r>
                              <a:rPr lang="en-US" sz="2400" i="1">
                                <a:latin typeface="Cambria Math" panose="02040503050406030204" pitchFamily="18" charset="0"/>
                                <a:cs typeface="Times New Roman" panose="02020603050405020304" pitchFamily="18" charset="0"/>
                              </a:rPr>
                              <m:t>5</m:t>
                            </m:r>
                          </m:sup>
                        </m:sSup>
                      </m:den>
                    </m:f>
                    <m:r>
                      <a:rPr lang="en-US" sz="2400" i="1">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Rs 1,00,000</a:t>
                </a:r>
              </a:p>
              <a:p>
                <a:pPr algn="just"/>
                <a:r>
                  <a:rPr lang="en-US" sz="2400" dirty="0">
                    <a:latin typeface="Times New Roman" panose="02020603050405020304" pitchFamily="18" charset="0"/>
                    <a:cs typeface="Times New Roman" panose="02020603050405020304" pitchFamily="18" charset="0"/>
                  </a:rPr>
                  <a:t>C=Rs. 26, 379.75 </a:t>
                </a:r>
              </a:p>
              <a:p>
                <a:pPr marL="0" indent="0" algn="just">
                  <a:buNone/>
                </a:pPr>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C37C9A6C-2446-450B-9B5B-E74023738CD5}"/>
                  </a:ext>
                </a:extLst>
              </p:cNvPr>
              <p:cNvSpPr>
                <a:spLocks noGrp="1" noRot="1" noChangeAspect="1" noMove="1" noResize="1" noEditPoints="1" noAdjustHandles="1" noChangeArrowheads="1" noChangeShapeType="1" noTextEdit="1"/>
              </p:cNvSpPr>
              <p:nvPr>
                <p:ph idx="1"/>
              </p:nvPr>
            </p:nvSpPr>
            <p:spPr>
              <a:blipFill>
                <a:blip r:embed="rId2"/>
                <a:stretch>
                  <a:fillRect l="-812" t="-1961" r="-870"/>
                </a:stretch>
              </a:blipFill>
            </p:spPr>
            <p:txBody>
              <a:bodyPr/>
              <a:lstStyle/>
              <a:p>
                <a:r>
                  <a:rPr lang="en-US">
                    <a:noFill/>
                  </a:rPr>
                  <a:t> </a:t>
                </a:r>
              </a:p>
            </p:txBody>
          </p:sp>
        </mc:Fallback>
      </mc:AlternateContent>
    </p:spTree>
    <p:extLst>
      <p:ext uri="{BB962C8B-B14F-4D97-AF65-F5344CB8AC3E}">
        <p14:creationId xmlns:p14="http://schemas.microsoft.com/office/powerpoint/2010/main" val="277147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1A8C5-4C10-4C22-BDFB-9891F790131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Car Loan amortization table </a:t>
            </a:r>
          </a:p>
        </p:txBody>
      </p:sp>
      <p:graphicFrame>
        <p:nvGraphicFramePr>
          <p:cNvPr id="4" name="Content Placeholder 3">
            <a:extLst>
              <a:ext uri="{FF2B5EF4-FFF2-40B4-BE49-F238E27FC236}">
                <a16:creationId xmlns:a16="http://schemas.microsoft.com/office/drawing/2014/main" id="{979DA8D0-2549-473A-B5E0-DA8710B35F4C}"/>
              </a:ext>
            </a:extLst>
          </p:cNvPr>
          <p:cNvGraphicFramePr>
            <a:graphicFrameLocks noGrp="1"/>
          </p:cNvGraphicFramePr>
          <p:nvPr>
            <p:ph idx="1"/>
            <p:extLst>
              <p:ext uri="{D42A27DB-BD31-4B8C-83A1-F6EECF244321}">
                <p14:modId xmlns:p14="http://schemas.microsoft.com/office/powerpoint/2010/main" val="4236104723"/>
              </p:ext>
            </p:extLst>
          </p:nvPr>
        </p:nvGraphicFramePr>
        <p:xfrm>
          <a:off x="1087901" y="1833916"/>
          <a:ext cx="10016197" cy="2617470"/>
        </p:xfrm>
        <a:graphic>
          <a:graphicData uri="http://schemas.openxmlformats.org/drawingml/2006/table">
            <a:tbl>
              <a:tblPr>
                <a:tableStyleId>{5940675A-B579-460E-94D1-54222C63F5DA}</a:tableStyleId>
              </a:tblPr>
              <a:tblGrid>
                <a:gridCol w="1380552">
                  <a:extLst>
                    <a:ext uri="{9D8B030D-6E8A-4147-A177-3AD203B41FA5}">
                      <a16:colId xmlns:a16="http://schemas.microsoft.com/office/drawing/2014/main" val="4114025841"/>
                    </a:ext>
                  </a:extLst>
                </a:gridCol>
                <a:gridCol w="2703582">
                  <a:extLst>
                    <a:ext uri="{9D8B030D-6E8A-4147-A177-3AD203B41FA5}">
                      <a16:colId xmlns:a16="http://schemas.microsoft.com/office/drawing/2014/main" val="4249502989"/>
                    </a:ext>
                  </a:extLst>
                </a:gridCol>
                <a:gridCol w="2157113">
                  <a:extLst>
                    <a:ext uri="{9D8B030D-6E8A-4147-A177-3AD203B41FA5}">
                      <a16:colId xmlns:a16="http://schemas.microsoft.com/office/drawing/2014/main" val="3426940009"/>
                    </a:ext>
                  </a:extLst>
                </a:gridCol>
                <a:gridCol w="2329684">
                  <a:extLst>
                    <a:ext uri="{9D8B030D-6E8A-4147-A177-3AD203B41FA5}">
                      <a16:colId xmlns:a16="http://schemas.microsoft.com/office/drawing/2014/main" val="3843216319"/>
                    </a:ext>
                  </a:extLst>
                </a:gridCol>
                <a:gridCol w="1445266">
                  <a:extLst>
                    <a:ext uri="{9D8B030D-6E8A-4147-A177-3AD203B41FA5}">
                      <a16:colId xmlns:a16="http://schemas.microsoft.com/office/drawing/2014/main" val="2948306541"/>
                    </a:ext>
                  </a:extLst>
                </a:gridCol>
              </a:tblGrid>
              <a:tr h="190500">
                <a:tc>
                  <a:txBody>
                    <a:bodyPr/>
                    <a:lstStyle/>
                    <a:p>
                      <a:pPr algn="ctr" fontAlgn="b"/>
                      <a:r>
                        <a:rPr lang="en-US" sz="2400" u="none" strike="noStrike" dirty="0">
                          <a:effectLst/>
                        </a:rPr>
                        <a:t>Year</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Beginning balance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Yearly payment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Interest amount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Principal repayment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07647663"/>
                  </a:ext>
                </a:extLst>
              </a:tr>
              <a:tr h="190500">
                <a:tc>
                  <a:txBody>
                    <a:bodyPr/>
                    <a:lstStyle/>
                    <a:p>
                      <a:pPr algn="ctr" fontAlgn="b"/>
                      <a:r>
                        <a:rPr lang="en-US" sz="2400" u="none" strike="noStrike" dirty="0">
                          <a:effectLst/>
                        </a:rPr>
                        <a:t>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100000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26380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10000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16380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206458825"/>
                  </a:ext>
                </a:extLst>
              </a:tr>
              <a:tr h="190500">
                <a:tc>
                  <a:txBody>
                    <a:bodyPr/>
                    <a:lstStyle/>
                    <a:p>
                      <a:pPr algn="ctr" fontAlgn="b"/>
                      <a:r>
                        <a:rPr lang="en-US" sz="2400" u="none" strike="noStrike" dirty="0">
                          <a:effectLst/>
                        </a:rPr>
                        <a:t>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83620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26380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8362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18018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48439072"/>
                  </a:ext>
                </a:extLst>
              </a:tr>
              <a:tr h="190500">
                <a:tc>
                  <a:txBody>
                    <a:bodyPr/>
                    <a:lstStyle/>
                    <a:p>
                      <a:pPr algn="ctr" fontAlgn="b"/>
                      <a:r>
                        <a:rPr lang="en-US" sz="2400" u="none" strike="noStrike" dirty="0">
                          <a:effectLst/>
                        </a:rPr>
                        <a:t>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65603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26380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6560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19819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031686146"/>
                  </a:ext>
                </a:extLst>
              </a:tr>
              <a:tr h="190500">
                <a:tc>
                  <a:txBody>
                    <a:bodyPr/>
                    <a:lstStyle/>
                    <a:p>
                      <a:pPr algn="ctr" fontAlgn="b"/>
                      <a:r>
                        <a:rPr lang="en-US" sz="2400" u="none" strike="noStrike" dirty="0">
                          <a:effectLst/>
                        </a:rPr>
                        <a:t>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45783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26380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4578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21801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386057672"/>
                  </a:ext>
                </a:extLst>
              </a:tr>
              <a:tr h="190500">
                <a:tc>
                  <a:txBody>
                    <a:bodyPr/>
                    <a:lstStyle/>
                    <a:p>
                      <a:pPr algn="ctr" fontAlgn="b"/>
                      <a:r>
                        <a:rPr lang="en-US" sz="2400" u="none" strike="noStrike" dirty="0">
                          <a:effectLst/>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23982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26380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2398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23982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851846005"/>
                  </a:ext>
                </a:extLst>
              </a:tr>
            </a:tbl>
          </a:graphicData>
        </a:graphic>
      </p:graphicFrame>
    </p:spTree>
    <p:extLst>
      <p:ext uri="{BB962C8B-B14F-4D97-AF65-F5344CB8AC3E}">
        <p14:creationId xmlns:p14="http://schemas.microsoft.com/office/powerpoint/2010/main" val="1199090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97694-FC14-4083-9530-02ED0FF62013}"/>
              </a:ext>
            </a:extLst>
          </p:cNvPr>
          <p:cNvSpPr>
            <a:spLocks noGrp="1"/>
          </p:cNvSpPr>
          <p:nvPr>
            <p:ph type="ctrTitle"/>
          </p:nvPr>
        </p:nvSpPr>
        <p:spPr>
          <a:xfrm>
            <a:off x="895643" y="2799470"/>
            <a:ext cx="10400714" cy="766763"/>
          </a:xfrm>
        </p:spPr>
        <p:txBody>
          <a:bodyPr>
            <a:normAutofit/>
          </a:bodyPr>
          <a:lstStyle/>
          <a:p>
            <a:r>
              <a:rPr lang="en-US" sz="4400" dirty="0">
                <a:latin typeface="Times New Roman" panose="02020603050405020304" pitchFamily="18" charset="0"/>
                <a:cs typeface="Times New Roman" panose="02020603050405020304" pitchFamily="18" charset="0"/>
              </a:rPr>
              <a:t>Investment principal: Risk and return models</a:t>
            </a:r>
          </a:p>
        </p:txBody>
      </p:sp>
    </p:spTree>
    <p:extLst>
      <p:ext uri="{BB962C8B-B14F-4D97-AF65-F5344CB8AC3E}">
        <p14:creationId xmlns:p14="http://schemas.microsoft.com/office/powerpoint/2010/main" val="1606253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a:extLst>
              <a:ext uri="{FF2B5EF4-FFF2-40B4-BE49-F238E27FC236}">
                <a16:creationId xmlns:a16="http://schemas.microsoft.com/office/drawing/2014/main" id="{AB7E280B-C564-4338-9784-E2AEF6967EB2}"/>
              </a:ext>
            </a:extLst>
          </p:cNvPr>
          <p:cNvSpPr>
            <a:spLocks noGrp="1" noChangeArrowheads="1"/>
          </p:cNvSpPr>
          <p:nvPr>
            <p:ph type="title"/>
          </p:nvPr>
        </p:nvSpPr>
        <p:spPr>
          <a:xfrm>
            <a:off x="1308295" y="457200"/>
            <a:ext cx="9054905" cy="1295400"/>
          </a:xfrm>
          <a:noFill/>
          <a:ln/>
          <a:effectLst>
            <a:outerShdw dist="71842" dir="2700000" algn="ctr" rotWithShape="0">
              <a:schemeClr val="bg2"/>
            </a:outerShdw>
          </a:effectLst>
        </p:spPr>
        <p:txBody>
          <a:bodyPr>
            <a:normAutofit/>
          </a:bodyPr>
          <a:lstStyle/>
          <a:p>
            <a:r>
              <a:rPr lang="en-US" altLang="en-US" sz="3600" dirty="0">
                <a:latin typeface="Times New Roman" panose="02020603050405020304" pitchFamily="18" charset="0"/>
                <a:cs typeface="Times New Roman" panose="02020603050405020304" pitchFamily="18" charset="0"/>
              </a:rPr>
              <a:t>Return measure</a:t>
            </a:r>
          </a:p>
        </p:txBody>
      </p:sp>
      <p:sp>
        <p:nvSpPr>
          <p:cNvPr id="64516" name="Rectangle 4">
            <a:extLst>
              <a:ext uri="{FF2B5EF4-FFF2-40B4-BE49-F238E27FC236}">
                <a16:creationId xmlns:a16="http://schemas.microsoft.com/office/drawing/2014/main" id="{CC4B906E-A99F-404D-B249-F6344DF1D14A}"/>
              </a:ext>
            </a:extLst>
          </p:cNvPr>
          <p:cNvSpPr>
            <a:spLocks noGrp="1" noChangeArrowheads="1"/>
          </p:cNvSpPr>
          <p:nvPr>
            <p:ph type="body" idx="1"/>
          </p:nvPr>
        </p:nvSpPr>
        <p:spPr>
          <a:xfrm>
            <a:off x="492369" y="1905000"/>
            <a:ext cx="11352628" cy="1189890"/>
          </a:xfrm>
          <a:noFill/>
          <a:ln/>
          <a:effectLst>
            <a:outerShdw algn="ctr" rotWithShape="0">
              <a:schemeClr val="bg2"/>
            </a:outerShdw>
          </a:effectLst>
        </p:spPr>
        <p:txBody>
          <a:bodyPr>
            <a:normAutofit lnSpcReduction="10000"/>
          </a:bodyPr>
          <a:lstStyle/>
          <a:p>
            <a:pPr marL="0" indent="0" algn="just">
              <a:buNone/>
            </a:pPr>
            <a:r>
              <a:rPr lang="en-US" altLang="en-US" dirty="0">
                <a:latin typeface="Times New Roman" panose="02020603050405020304" pitchFamily="18" charset="0"/>
                <a:cs typeface="Times New Roman" panose="02020603050405020304" pitchFamily="18" charset="0"/>
              </a:rPr>
              <a:t>The stock price for Stock A was </a:t>
            </a:r>
            <a:r>
              <a:rPr lang="en-US" altLang="en-US" dirty="0">
                <a:effectLst>
                  <a:outerShdw blurRad="38100" dist="38100" dir="2700000" algn="tl">
                    <a:srgbClr val="C0C0C0"/>
                  </a:outerShdw>
                </a:effectLst>
                <a:latin typeface="Times New Roman" panose="02020603050405020304" pitchFamily="18" charset="0"/>
                <a:cs typeface="Times New Roman" panose="02020603050405020304" pitchFamily="18" charset="0"/>
              </a:rPr>
              <a:t>$10</a:t>
            </a:r>
            <a:r>
              <a:rPr lang="en-US" altLang="en-US" dirty="0">
                <a:latin typeface="Times New Roman" panose="02020603050405020304" pitchFamily="18" charset="0"/>
                <a:cs typeface="Times New Roman" panose="02020603050405020304" pitchFamily="18" charset="0"/>
              </a:rPr>
              <a:t> per share 1 year ago.  The stock is currently trading at </a:t>
            </a:r>
            <a:r>
              <a:rPr lang="en-US" altLang="en-US" dirty="0">
                <a:effectLst>
                  <a:outerShdw blurRad="38100" dist="38100" dir="2700000" algn="tl">
                    <a:srgbClr val="C0C0C0"/>
                  </a:outerShdw>
                </a:effectLst>
                <a:latin typeface="Times New Roman" panose="02020603050405020304" pitchFamily="18" charset="0"/>
                <a:cs typeface="Times New Roman" panose="02020603050405020304" pitchFamily="18" charset="0"/>
              </a:rPr>
              <a:t>$9.50</a:t>
            </a:r>
            <a:r>
              <a:rPr lang="en-US" altLang="en-US" dirty="0">
                <a:latin typeface="Times New Roman" panose="02020603050405020304" pitchFamily="18" charset="0"/>
                <a:cs typeface="Times New Roman" panose="02020603050405020304" pitchFamily="18" charset="0"/>
              </a:rPr>
              <a:t> per share and shareholders just received a </a:t>
            </a:r>
            <a:r>
              <a:rPr lang="en-US" altLang="en-US" dirty="0">
                <a:effectLst>
                  <a:outerShdw blurRad="38100" dist="38100" dir="2700000" algn="tl">
                    <a:srgbClr val="C0C0C0"/>
                  </a:outerShdw>
                </a:effectLst>
                <a:latin typeface="Times New Roman" panose="02020603050405020304" pitchFamily="18" charset="0"/>
                <a:cs typeface="Times New Roman" panose="02020603050405020304" pitchFamily="18" charset="0"/>
              </a:rPr>
              <a:t>$1 dividend</a:t>
            </a:r>
            <a:r>
              <a:rPr lang="en-US" altLang="en-US" dirty="0">
                <a:latin typeface="Times New Roman" panose="02020603050405020304" pitchFamily="18" charset="0"/>
                <a:cs typeface="Times New Roman" panose="02020603050405020304" pitchFamily="18" charset="0"/>
              </a:rPr>
              <a:t>.  What return was earned over the past year?</a:t>
            </a:r>
          </a:p>
        </p:txBody>
      </p:sp>
      <p:sp>
        <p:nvSpPr>
          <p:cNvPr id="64519" name="Rectangle 7">
            <a:extLst>
              <a:ext uri="{FF2B5EF4-FFF2-40B4-BE49-F238E27FC236}">
                <a16:creationId xmlns:a16="http://schemas.microsoft.com/office/drawing/2014/main" id="{99776D81-1659-4203-9788-194CB7307329}"/>
              </a:ext>
            </a:extLst>
          </p:cNvPr>
          <p:cNvSpPr>
            <a:spLocks noChangeArrowheads="1"/>
          </p:cNvSpPr>
          <p:nvPr/>
        </p:nvSpPr>
        <p:spPr bwMode="auto">
          <a:xfrm>
            <a:off x="3186114" y="5029200"/>
            <a:ext cx="3701335"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3600" dirty="0">
                <a:solidFill>
                  <a:schemeClr val="hlink"/>
                </a:solidFill>
                <a:effectLst>
                  <a:outerShdw blurRad="38100" dist="38100" dir="2700000" algn="tl">
                    <a:srgbClr val="C0C0C0"/>
                  </a:outerShdw>
                </a:effectLst>
              </a:rPr>
              <a:t>$1.00 </a:t>
            </a:r>
            <a:r>
              <a:rPr lang="en-US" altLang="en-US" sz="3600" dirty="0"/>
              <a:t>+ </a:t>
            </a:r>
            <a:r>
              <a:rPr lang="en-US" altLang="en-US" sz="3600" dirty="0">
                <a:solidFill>
                  <a:schemeClr val="tx2"/>
                </a:solidFill>
                <a:effectLst>
                  <a:outerShdw blurRad="38100" dist="38100" dir="2700000" algn="tl">
                    <a:srgbClr val="C0C0C0"/>
                  </a:outerShdw>
                </a:effectLst>
              </a:rPr>
              <a:t>$9.5</a:t>
            </a:r>
            <a:r>
              <a:rPr lang="en-US" altLang="en-US" sz="3600" dirty="0">
                <a:solidFill>
                  <a:srgbClr val="014A01"/>
                </a:solidFill>
                <a:effectLst>
                  <a:outerShdw blurRad="38100" dist="38100" dir="2700000" algn="tl">
                    <a:srgbClr val="C0C0C0"/>
                  </a:outerShdw>
                </a:effectLst>
              </a:rPr>
              <a:t>        -1</a:t>
            </a:r>
            <a:endParaRPr lang="en-US" altLang="en-US" sz="3600" dirty="0"/>
          </a:p>
        </p:txBody>
      </p:sp>
      <p:sp>
        <p:nvSpPr>
          <p:cNvPr id="64520" name="Rectangle 8">
            <a:extLst>
              <a:ext uri="{FF2B5EF4-FFF2-40B4-BE49-F238E27FC236}">
                <a16:creationId xmlns:a16="http://schemas.microsoft.com/office/drawing/2014/main" id="{FBCEB26F-C4DA-4DB4-BC48-7D41504A3DDD}"/>
              </a:ext>
            </a:extLst>
          </p:cNvPr>
          <p:cNvSpPr>
            <a:spLocks noChangeArrowheads="1"/>
          </p:cNvSpPr>
          <p:nvPr/>
        </p:nvSpPr>
        <p:spPr bwMode="auto">
          <a:xfrm>
            <a:off x="4145756" y="5718411"/>
            <a:ext cx="1469955"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3600" dirty="0">
                <a:solidFill>
                  <a:schemeClr val="tx2"/>
                </a:solidFill>
                <a:effectLst>
                  <a:outerShdw blurRad="38100" dist="38100" dir="2700000" algn="tl">
                    <a:srgbClr val="C0C0C0"/>
                  </a:outerShdw>
                </a:effectLst>
              </a:rPr>
              <a:t>$10.00</a:t>
            </a:r>
          </a:p>
        </p:txBody>
      </p:sp>
      <p:sp>
        <p:nvSpPr>
          <p:cNvPr id="64521" name="Line 9">
            <a:extLst>
              <a:ext uri="{FF2B5EF4-FFF2-40B4-BE49-F238E27FC236}">
                <a16:creationId xmlns:a16="http://schemas.microsoft.com/office/drawing/2014/main" id="{FB7E6864-B734-4E5A-B558-7AE3E38BB93B}"/>
              </a:ext>
            </a:extLst>
          </p:cNvPr>
          <p:cNvSpPr>
            <a:spLocks noChangeShapeType="1"/>
          </p:cNvSpPr>
          <p:nvPr/>
        </p:nvSpPr>
        <p:spPr bwMode="auto">
          <a:xfrm>
            <a:off x="3352800" y="5638800"/>
            <a:ext cx="3055869" cy="34166"/>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4522" name="Rectangle 10">
            <a:extLst>
              <a:ext uri="{FF2B5EF4-FFF2-40B4-BE49-F238E27FC236}">
                <a16:creationId xmlns:a16="http://schemas.microsoft.com/office/drawing/2014/main" id="{B318F521-D734-485B-B345-CA37E377B852}"/>
              </a:ext>
            </a:extLst>
          </p:cNvPr>
          <p:cNvSpPr>
            <a:spLocks noChangeArrowheads="1"/>
          </p:cNvSpPr>
          <p:nvPr/>
        </p:nvSpPr>
        <p:spPr bwMode="auto">
          <a:xfrm>
            <a:off x="2119313" y="5365751"/>
            <a:ext cx="831960"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4000" i="1" dirty="0">
                <a:solidFill>
                  <a:srgbClr val="380069"/>
                </a:solidFill>
                <a:effectLst>
                  <a:outerShdw blurRad="38100" dist="38100" dir="2700000" algn="tl">
                    <a:srgbClr val="C0C0C0"/>
                  </a:outerShdw>
                </a:effectLst>
              </a:rPr>
              <a:t>R</a:t>
            </a:r>
            <a:r>
              <a:rPr lang="en-US" altLang="en-US" sz="4000" dirty="0"/>
              <a:t> =</a:t>
            </a:r>
          </a:p>
        </p:txBody>
      </p:sp>
      <p:sp>
        <p:nvSpPr>
          <p:cNvPr id="64523" name="Rectangle 11">
            <a:extLst>
              <a:ext uri="{FF2B5EF4-FFF2-40B4-BE49-F238E27FC236}">
                <a16:creationId xmlns:a16="http://schemas.microsoft.com/office/drawing/2014/main" id="{197C7F6B-6A8A-4653-A7DF-751E9E0E9F13}"/>
              </a:ext>
            </a:extLst>
          </p:cNvPr>
          <p:cNvSpPr>
            <a:spLocks noChangeArrowheads="1"/>
          </p:cNvSpPr>
          <p:nvPr/>
        </p:nvSpPr>
        <p:spPr bwMode="auto">
          <a:xfrm>
            <a:off x="8520114" y="5289551"/>
            <a:ext cx="1179811"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4000" dirty="0"/>
              <a:t>= </a:t>
            </a:r>
            <a:r>
              <a:rPr lang="en-US" altLang="en-US" sz="4000" i="1" dirty="0">
                <a:solidFill>
                  <a:srgbClr val="380069"/>
                </a:solidFill>
                <a:effectLst>
                  <a:outerShdw blurRad="38100" dist="38100" dir="2700000" algn="tl">
                    <a:srgbClr val="C0C0C0"/>
                  </a:outerShdw>
                </a:effectLst>
              </a:rPr>
              <a:t>5%</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B512C5E-BDFE-450C-87C9-DE51009772A0}"/>
                  </a:ext>
                </a:extLst>
              </p:cNvPr>
              <p:cNvSpPr txBox="1"/>
              <p:nvPr/>
            </p:nvSpPr>
            <p:spPr>
              <a:xfrm>
                <a:off x="4084231" y="3486112"/>
                <a:ext cx="6474786" cy="8908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𝑅𝑒𝑡𝑢𝑟𝑛</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𝐷𝑖𝑣𝑖𝑑𝑒𝑛𝑑</m:t>
                          </m:r>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𝑠𝑡𝑜𝑐𝑘</m:t>
                              </m:r>
                              <m:r>
                                <a:rPr lang="en-US" sz="2800" b="0" i="1" smtClean="0">
                                  <a:latin typeface="Cambria Math" panose="02040503050406030204" pitchFamily="18" charset="0"/>
                                </a:rPr>
                                <m:t> </m:t>
                              </m:r>
                              <m:r>
                                <a:rPr lang="en-US" sz="2800" b="0" i="1" smtClean="0">
                                  <a:latin typeface="Cambria Math" panose="02040503050406030204" pitchFamily="18" charset="0"/>
                                </a:rPr>
                                <m:t>𝑝𝑟𝑖𝑐𝑒</m:t>
                              </m:r>
                            </m:e>
                            <m:sub>
                              <m:r>
                                <a:rPr lang="en-US" sz="2800" b="0" i="1" smtClean="0">
                                  <a:latin typeface="Cambria Math" panose="02040503050406030204" pitchFamily="18" charset="0"/>
                                </a:rPr>
                                <m:t>𝑡</m:t>
                              </m:r>
                              <m:r>
                                <a:rPr lang="en-US" sz="2800" b="0" i="1" smtClean="0">
                                  <a:latin typeface="Cambria Math" panose="02040503050406030204" pitchFamily="18" charset="0"/>
                                </a:rPr>
                                <m:t>+1</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𝑆𝑡𝑜𝑐𝑘</m:t>
                              </m:r>
                              <m:r>
                                <a:rPr lang="en-US" sz="2800" b="0" i="1" smtClean="0">
                                  <a:latin typeface="Cambria Math" panose="02040503050406030204" pitchFamily="18" charset="0"/>
                                </a:rPr>
                                <m:t> </m:t>
                              </m:r>
                              <m:r>
                                <a:rPr lang="en-US" sz="2800" b="0" i="1" smtClean="0">
                                  <a:latin typeface="Cambria Math" panose="02040503050406030204" pitchFamily="18" charset="0"/>
                                </a:rPr>
                                <m:t>𝑝𝑟𝑖𝑐𝑒</m:t>
                              </m:r>
                            </m:e>
                            <m:sub>
                              <m:r>
                                <a:rPr lang="en-US" sz="2800" b="0" i="1" smtClean="0">
                                  <a:latin typeface="Cambria Math" panose="02040503050406030204" pitchFamily="18" charset="0"/>
                                </a:rPr>
                                <m:t>𝑡</m:t>
                              </m:r>
                            </m:sub>
                          </m:sSub>
                        </m:den>
                      </m:f>
                      <m:r>
                        <a:rPr lang="en-US" sz="2800" b="0" i="1" smtClean="0">
                          <a:latin typeface="Cambria Math" panose="02040503050406030204" pitchFamily="18" charset="0"/>
                        </a:rPr>
                        <m:t>−1</m:t>
                      </m:r>
                    </m:oMath>
                  </m:oMathPara>
                </a14:m>
                <a:endParaRPr lang="en-US" dirty="0"/>
              </a:p>
            </p:txBody>
          </p:sp>
        </mc:Choice>
        <mc:Fallback xmlns="">
          <p:sp>
            <p:nvSpPr>
              <p:cNvPr id="4" name="TextBox 3">
                <a:extLst>
                  <a:ext uri="{FF2B5EF4-FFF2-40B4-BE49-F238E27FC236}">
                    <a16:creationId xmlns:a16="http://schemas.microsoft.com/office/drawing/2014/main" id="{4B512C5E-BDFE-450C-87C9-DE51009772A0}"/>
                  </a:ext>
                </a:extLst>
              </p:cNvPr>
              <p:cNvSpPr txBox="1">
                <a:spLocks noRot="1" noChangeAspect="1" noMove="1" noResize="1" noEditPoints="1" noAdjustHandles="1" noChangeArrowheads="1" noChangeShapeType="1" noTextEdit="1"/>
              </p:cNvSpPr>
              <p:nvPr/>
            </p:nvSpPr>
            <p:spPr>
              <a:xfrm>
                <a:off x="4084231" y="3486112"/>
                <a:ext cx="6474786" cy="890821"/>
              </a:xfrm>
              <a:prstGeom prst="rect">
                <a:avLst/>
              </a:prstGeom>
              <a:blipFill>
                <a:blip r:embed="rId2"/>
                <a:stretch>
                  <a:fillRect/>
                </a:stretch>
              </a:blipFill>
            </p:spPr>
            <p:txBody>
              <a:bodyPr/>
              <a:lstStyle/>
              <a:p>
                <a:r>
                  <a:rPr lang="en-US">
                    <a:noFill/>
                  </a:rPr>
                  <a:t> </a:t>
                </a:r>
              </a:p>
            </p:txBody>
          </p:sp>
        </mc:Fallback>
      </mc:AlternateContent>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89038-6A81-4664-80A8-7CAE232E1CE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notion of a benchmark </a:t>
            </a:r>
          </a:p>
        </p:txBody>
      </p:sp>
      <p:sp>
        <p:nvSpPr>
          <p:cNvPr id="3" name="Content Placeholder 2">
            <a:extLst>
              <a:ext uri="{FF2B5EF4-FFF2-40B4-BE49-F238E27FC236}">
                <a16:creationId xmlns:a16="http://schemas.microsoft.com/office/drawing/2014/main" id="{DAF1C93C-1611-4020-B59F-F6B52EFBE607}"/>
              </a:ext>
            </a:extLst>
          </p:cNvPr>
          <p:cNvSpPr>
            <a:spLocks noGrp="1"/>
          </p:cNvSpPr>
          <p:nvPr>
            <p:ph idx="1"/>
          </p:nvPr>
        </p:nvSpPr>
        <p:spPr/>
        <p:txBody>
          <a:bodyPr>
            <a:normAutofit lnSpcReduction="10000"/>
          </a:bodyPr>
          <a:lstStyle/>
          <a:p>
            <a:pPr algn="just"/>
            <a:r>
              <a:rPr lang="en-US" sz="2400" dirty="0">
                <a:latin typeface="Times New Roman" panose="02020603050405020304" pitchFamily="18" charset="0"/>
                <a:cs typeface="Times New Roman" panose="02020603050405020304" pitchFamily="18" charset="0"/>
              </a:rPr>
              <a:t>Since financial resources are finite, there is an expected return that projects have to cross a hurdle rate (expected return of investors) before being deemed acceptable.</a:t>
            </a:r>
          </a:p>
          <a:p>
            <a:pPr algn="just"/>
            <a:r>
              <a:rPr lang="en-US" sz="2400" dirty="0">
                <a:latin typeface="Times New Roman" panose="02020603050405020304" pitchFamily="18" charset="0"/>
                <a:cs typeface="Times New Roman" panose="02020603050405020304" pitchFamily="18" charset="0"/>
              </a:rPr>
              <a:t>This expected return (hurdle rate) will be higher for riskier projects than for safer projects.</a:t>
            </a:r>
          </a:p>
          <a:p>
            <a:pPr algn="just"/>
            <a:r>
              <a:rPr lang="en-US" sz="2400" dirty="0">
                <a:latin typeface="Times New Roman" panose="02020603050405020304" pitchFamily="18" charset="0"/>
                <a:cs typeface="Times New Roman" panose="02020603050405020304" pitchFamily="18" charset="0"/>
              </a:rPr>
              <a:t>A simple representation of the expected return is a follows</a:t>
            </a:r>
          </a:p>
          <a:p>
            <a:pPr marL="457200" lvl="1" indent="0" algn="just">
              <a:buNone/>
            </a:pPr>
            <a:r>
              <a:rPr lang="en-US" dirty="0">
                <a:latin typeface="Times New Roman" panose="02020603050405020304" pitchFamily="18" charset="0"/>
                <a:cs typeface="Times New Roman" panose="02020603050405020304" pitchFamily="18" charset="0"/>
              </a:rPr>
              <a:t>Expected return=Risk-free rate + Risk premium</a:t>
            </a:r>
          </a:p>
          <a:p>
            <a:pPr marL="457200" lvl="1" indent="0" algn="just">
              <a:buNone/>
            </a:pPr>
            <a:r>
              <a:rPr lang="en-US" dirty="0">
                <a:latin typeface="Times New Roman" panose="02020603050405020304" pitchFamily="18" charset="0"/>
                <a:cs typeface="Times New Roman" panose="02020603050405020304" pitchFamily="18" charset="0"/>
              </a:rPr>
              <a:t>Expected return=Time compensation + Risk compensation</a:t>
            </a:r>
          </a:p>
          <a:p>
            <a:pPr algn="just"/>
            <a:r>
              <a:rPr lang="en-US" sz="2400" dirty="0">
                <a:latin typeface="Times New Roman" panose="02020603050405020304" pitchFamily="18" charset="0"/>
                <a:cs typeface="Times New Roman" panose="02020603050405020304" pitchFamily="18" charset="0"/>
              </a:rPr>
              <a:t>The two basic questions that every risk and return model in finance tries to answer are:</a:t>
            </a:r>
          </a:p>
          <a:p>
            <a:pPr lvl="1" algn="just"/>
            <a:r>
              <a:rPr lang="en-US" dirty="0">
                <a:latin typeface="Times New Roman" panose="02020603050405020304" pitchFamily="18" charset="0"/>
                <a:cs typeface="Times New Roman" panose="02020603050405020304" pitchFamily="18" charset="0"/>
              </a:rPr>
              <a:t>How do you measure risk?</a:t>
            </a:r>
          </a:p>
          <a:p>
            <a:pPr lvl="1" algn="just"/>
            <a:r>
              <a:rPr lang="en-US" dirty="0">
                <a:latin typeface="Times New Roman" panose="02020603050405020304" pitchFamily="18" charset="0"/>
                <a:cs typeface="Times New Roman" panose="02020603050405020304" pitchFamily="18" charset="0"/>
              </a:rPr>
              <a:t>How do you translate this risk measure into a risk premium? </a:t>
            </a:r>
          </a:p>
        </p:txBody>
      </p:sp>
    </p:spTree>
    <p:extLst>
      <p:ext uri="{BB962C8B-B14F-4D97-AF65-F5344CB8AC3E}">
        <p14:creationId xmlns:p14="http://schemas.microsoft.com/office/powerpoint/2010/main" val="2113761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445F6-3023-4FB3-A3F6-68D945EF344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What is risk?</a:t>
            </a:r>
          </a:p>
        </p:txBody>
      </p:sp>
      <p:sp>
        <p:nvSpPr>
          <p:cNvPr id="3" name="Content Placeholder 2">
            <a:extLst>
              <a:ext uri="{FF2B5EF4-FFF2-40B4-BE49-F238E27FC236}">
                <a16:creationId xmlns:a16="http://schemas.microsoft.com/office/drawing/2014/main" id="{E7446EC4-0691-420F-884C-F434CE4712D6}"/>
              </a:ext>
            </a:extLst>
          </p:cNvPr>
          <p:cNvSpPr>
            <a:spLocks noGrp="1"/>
          </p:cNvSpPr>
          <p:nvPr>
            <p:ph idx="1"/>
          </p:nvPr>
        </p:nvSpPr>
        <p:spPr>
          <a:xfrm>
            <a:off x="838200" y="1825624"/>
            <a:ext cx="10515600" cy="4476701"/>
          </a:xfrm>
        </p:spPr>
        <p:txBody>
          <a:bodyPr>
            <a:normAutofit/>
          </a:bodyPr>
          <a:lstStyle/>
          <a:p>
            <a:pPr algn="just"/>
            <a:r>
              <a:rPr lang="en-US" sz="2400" dirty="0">
                <a:latin typeface="Times New Roman" panose="02020603050405020304" pitchFamily="18" charset="0"/>
                <a:cs typeface="Times New Roman" panose="02020603050405020304" pitchFamily="18" charset="0"/>
              </a:rPr>
              <a:t>Risk, in traditional terms, is viewed as a “negative”. Webster’s dictionary, for instance, defines risk as “ exposing to danger or hazard”. The Chinese symbols for risk, reproduced below, give a much better description of risk.</a:t>
            </a:r>
          </a:p>
          <a:p>
            <a:pPr algn="just"/>
            <a:endParaRPr lang="en-US" sz="2400" dirty="0">
              <a:latin typeface="Times New Roman" panose="02020603050405020304" pitchFamily="18" charset="0"/>
              <a:cs typeface="Times New Roman" panose="02020603050405020304" pitchFamily="18" charset="0"/>
            </a:endParaRPr>
          </a:p>
          <a:p>
            <a:pPr marL="0" indent="0" algn="ctr">
              <a:buNone/>
            </a:pPr>
            <a:r>
              <a:rPr lang="zh-CN" altLang="en-US" sz="3200" dirty="0">
                <a:solidFill>
                  <a:srgbClr val="212121"/>
                </a:solidFill>
                <a:latin typeface="Times New Roman" panose="02020603050405020304" pitchFamily="18" charset="0"/>
                <a:cs typeface="Times New Roman" panose="02020603050405020304" pitchFamily="18" charset="0"/>
              </a:rPr>
              <a:t>风险</a:t>
            </a:r>
            <a:r>
              <a:rPr lang="zh-CN" altLang="en-US" sz="2400" dirty="0">
                <a:latin typeface="Times New Roman" panose="02020603050405020304" pitchFamily="18" charset="0"/>
                <a:cs typeface="Times New Roman" panose="02020603050405020304" pitchFamily="18" charset="0"/>
              </a:rPr>
              <a:t> </a:t>
            </a:r>
            <a:endParaRPr lang="en-US" altLang="zh-CN" sz="2400" dirty="0">
              <a:latin typeface="Times New Roman" panose="02020603050405020304" pitchFamily="18" charset="0"/>
              <a:cs typeface="Times New Roman" panose="02020603050405020304" pitchFamily="18" charset="0"/>
            </a:endParaRPr>
          </a:p>
          <a:p>
            <a:pPr algn="just"/>
            <a:r>
              <a:rPr lang="en-US" altLang="zh-CN" sz="2400" dirty="0">
                <a:latin typeface="Times New Roman" panose="02020603050405020304" pitchFamily="18" charset="0"/>
                <a:cs typeface="Times New Roman" panose="02020603050405020304" pitchFamily="18" charset="0"/>
              </a:rPr>
              <a:t>The first symbol is the symbol for “ danger”, while the second is the symbol for “opportunity”, making risk a mix of danger and opportunity. You cannot have one, without the other.</a:t>
            </a:r>
          </a:p>
          <a:p>
            <a:pPr algn="just"/>
            <a:r>
              <a:rPr lang="en-US" altLang="zh-CN" sz="2400" dirty="0">
                <a:latin typeface="Times New Roman" panose="02020603050405020304" pitchFamily="18" charset="0"/>
                <a:cs typeface="Times New Roman" panose="02020603050405020304" pitchFamily="18" charset="0"/>
              </a:rPr>
              <a:t>Risk is therefore neither good nor bad. It is just a fact of life. The question that businesses have to address is therefore not whether to avoid risk but how best to incorporate it into their decision making.</a:t>
            </a:r>
            <a:endParaRPr lang="zh-CN" altLang="en-US" sz="2400" dirty="0">
              <a:latin typeface="Times New Roman" panose="02020603050405020304" pitchFamily="18" charset="0"/>
              <a:cs typeface="Times New Roman" panose="02020603050405020304" pitchFamily="18" charset="0"/>
            </a:endParaRPr>
          </a:p>
        </p:txBody>
      </p:sp>
      <p:sp>
        <p:nvSpPr>
          <p:cNvPr id="4" name="Rectangle 1">
            <a:extLst>
              <a:ext uri="{FF2B5EF4-FFF2-40B4-BE49-F238E27FC236}">
                <a16:creationId xmlns:a16="http://schemas.microsoft.com/office/drawing/2014/main" id="{B76CA518-8E56-4FC2-BCE9-7A8CB1C720A9}"/>
              </a:ext>
            </a:extLst>
          </p:cNvPr>
          <p:cNvSpPr>
            <a:spLocks noChangeArrowheads="1"/>
          </p:cNvSpPr>
          <p:nvPr/>
        </p:nvSpPr>
        <p:spPr bwMode="auto">
          <a:xfrm>
            <a:off x="0" y="134970"/>
            <a:ext cx="65" cy="18725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8887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47423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1623-AC90-4FCE-B6F2-C44ECFBB69B6}"/>
              </a:ext>
            </a:extLst>
          </p:cNvPr>
          <p:cNvSpPr>
            <a:spLocks noGrp="1"/>
          </p:cNvSpPr>
          <p:nvPr>
            <p:ph type="title"/>
          </p:nvPr>
        </p:nvSpPr>
        <p:spPr>
          <a:xfrm>
            <a:off x="359899" y="182879"/>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A good risk and return model should..</a:t>
            </a:r>
          </a:p>
        </p:txBody>
      </p:sp>
      <p:sp>
        <p:nvSpPr>
          <p:cNvPr id="3" name="Content Placeholder 2">
            <a:extLst>
              <a:ext uri="{FF2B5EF4-FFF2-40B4-BE49-F238E27FC236}">
                <a16:creationId xmlns:a16="http://schemas.microsoft.com/office/drawing/2014/main" id="{A6A0ACA6-21D3-428D-A993-9532E45D7CEE}"/>
              </a:ext>
            </a:extLst>
          </p:cNvPr>
          <p:cNvSpPr>
            <a:spLocks noGrp="1"/>
          </p:cNvSpPr>
          <p:nvPr>
            <p:ph idx="1"/>
          </p:nvPr>
        </p:nvSpPr>
        <p:spPr>
          <a:xfrm>
            <a:off x="838200" y="1463040"/>
            <a:ext cx="10515600" cy="5134708"/>
          </a:xfrm>
        </p:spPr>
        <p:txBody>
          <a:bodyPr>
            <a:normAutofit/>
          </a:bodyPr>
          <a:lstStyle/>
          <a:p>
            <a:pPr marL="514350" indent="-514350" algn="just">
              <a:buFont typeface="+mj-lt"/>
              <a:buAutoNum type="arabicPeriod"/>
            </a:pPr>
            <a:r>
              <a:rPr lang="en-US" sz="2400" dirty="0">
                <a:latin typeface="Times New Roman" panose="02020603050405020304" pitchFamily="18" charset="0"/>
                <a:cs typeface="Times New Roman" panose="02020603050405020304" pitchFamily="18" charset="0"/>
              </a:rPr>
              <a:t>It should come up with </a:t>
            </a:r>
            <a:r>
              <a:rPr lang="en-US" sz="2400" b="1" dirty="0">
                <a:latin typeface="Times New Roman" panose="02020603050405020304" pitchFamily="18" charset="0"/>
                <a:cs typeface="Times New Roman" panose="02020603050405020304" pitchFamily="18" charset="0"/>
              </a:rPr>
              <a:t>a measure of risk that applies to all assets and not be asset-specific.</a:t>
            </a:r>
          </a:p>
          <a:p>
            <a:pPr marL="514350" indent="-514350" algn="just">
              <a:buFont typeface="+mj-lt"/>
              <a:buAutoNum type="arabicPeriod"/>
            </a:pPr>
            <a:r>
              <a:rPr lang="en-US" sz="2400" dirty="0">
                <a:latin typeface="Times New Roman" panose="02020603050405020304" pitchFamily="18" charset="0"/>
                <a:cs typeface="Times New Roman" panose="02020603050405020304" pitchFamily="18" charset="0"/>
              </a:rPr>
              <a:t>It should clearly define </a:t>
            </a:r>
            <a:r>
              <a:rPr lang="en-US" sz="2400" b="1" dirty="0">
                <a:latin typeface="Times New Roman" panose="02020603050405020304" pitchFamily="18" charset="0"/>
                <a:cs typeface="Times New Roman" panose="02020603050405020304" pitchFamily="18" charset="0"/>
              </a:rPr>
              <a:t>what types of risk are rewarded </a:t>
            </a:r>
            <a:r>
              <a:rPr lang="en-US" sz="2400" dirty="0">
                <a:latin typeface="Times New Roman" panose="02020603050405020304" pitchFamily="18" charset="0"/>
                <a:cs typeface="Times New Roman" panose="02020603050405020304" pitchFamily="18" charset="0"/>
              </a:rPr>
              <a:t>and what are not, and provide a rationale for the definition.</a:t>
            </a:r>
          </a:p>
          <a:p>
            <a:pPr marL="514350" indent="-514350" algn="just">
              <a:buFont typeface="+mj-lt"/>
              <a:buAutoNum type="arabicPeriod"/>
            </a:pPr>
            <a:r>
              <a:rPr lang="en-US" sz="2400" dirty="0">
                <a:latin typeface="Times New Roman" panose="02020603050405020304" pitchFamily="18" charset="0"/>
                <a:cs typeface="Times New Roman" panose="02020603050405020304" pitchFamily="18" charset="0"/>
              </a:rPr>
              <a:t>It should come up with </a:t>
            </a:r>
            <a:r>
              <a:rPr lang="en-US" sz="2400" b="1" dirty="0">
                <a:latin typeface="Times New Roman" panose="02020603050405020304" pitchFamily="18" charset="0"/>
                <a:cs typeface="Times New Roman" panose="02020603050405020304" pitchFamily="18" charset="0"/>
              </a:rPr>
              <a:t>standardized risk measures</a:t>
            </a:r>
            <a:r>
              <a:rPr lang="en-US" sz="2400" dirty="0">
                <a:latin typeface="Times New Roman" panose="02020603050405020304" pitchFamily="18" charset="0"/>
                <a:cs typeface="Times New Roman" panose="02020603050405020304" pitchFamily="18" charset="0"/>
              </a:rPr>
              <a:t>, i.e., an investor presented with a risk measure for an individual asset should be able to draw conclusion about whether the asset is above-average or below average-risk.</a:t>
            </a:r>
          </a:p>
          <a:p>
            <a:pPr marL="514350" indent="-514350" algn="just">
              <a:buFont typeface="+mj-lt"/>
              <a:buAutoNum type="arabicPeriod"/>
            </a:pPr>
            <a:r>
              <a:rPr lang="en-US" sz="2400" dirty="0">
                <a:latin typeface="Times New Roman" panose="02020603050405020304" pitchFamily="18" charset="0"/>
                <a:cs typeface="Times New Roman" panose="02020603050405020304" pitchFamily="18" charset="0"/>
              </a:rPr>
              <a:t>It should translate the </a:t>
            </a:r>
            <a:r>
              <a:rPr lang="en-US" sz="2400" b="1" dirty="0">
                <a:latin typeface="Times New Roman" panose="02020603050405020304" pitchFamily="18" charset="0"/>
                <a:cs typeface="Times New Roman" panose="02020603050405020304" pitchFamily="18" charset="0"/>
              </a:rPr>
              <a:t>measure of risk into a rate of return </a:t>
            </a:r>
            <a:r>
              <a:rPr lang="en-US" sz="2400" dirty="0">
                <a:latin typeface="Times New Roman" panose="02020603050405020304" pitchFamily="18" charset="0"/>
                <a:cs typeface="Times New Roman" panose="02020603050405020304" pitchFamily="18" charset="0"/>
              </a:rPr>
              <a:t>that the investor should demand as compensation for bearing the risk</a:t>
            </a:r>
          </a:p>
          <a:p>
            <a:pPr marL="514350" indent="-514350" algn="just">
              <a:buFont typeface="+mj-lt"/>
              <a:buAutoNum type="arabicPeriod"/>
            </a:pPr>
            <a:r>
              <a:rPr lang="en-US" sz="2400" dirty="0">
                <a:latin typeface="Times New Roman" panose="02020603050405020304" pitchFamily="18" charset="0"/>
                <a:cs typeface="Times New Roman" panose="02020603050405020304" pitchFamily="18" charset="0"/>
              </a:rPr>
              <a:t>It should  </a:t>
            </a:r>
            <a:r>
              <a:rPr lang="en-US" sz="2400" b="1" dirty="0">
                <a:latin typeface="Times New Roman" panose="02020603050405020304" pitchFamily="18" charset="0"/>
                <a:cs typeface="Times New Roman" panose="02020603050405020304" pitchFamily="18" charset="0"/>
              </a:rPr>
              <a:t>work well not only at explaining past returns</a:t>
            </a:r>
            <a:r>
              <a:rPr lang="en-US" sz="2400" dirty="0">
                <a:latin typeface="Times New Roman" panose="02020603050405020304" pitchFamily="18" charset="0"/>
                <a:cs typeface="Times New Roman" panose="02020603050405020304" pitchFamily="18" charset="0"/>
              </a:rPr>
              <a:t>, but also in predicting future expected returns. </a:t>
            </a:r>
          </a:p>
        </p:txBody>
      </p:sp>
    </p:spTree>
    <p:extLst>
      <p:ext uri="{BB962C8B-B14F-4D97-AF65-F5344CB8AC3E}">
        <p14:creationId xmlns:p14="http://schemas.microsoft.com/office/powerpoint/2010/main" val="3723278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0" name="Rectangle 14"/>
          <p:cNvSpPr>
            <a:spLocks noChangeArrowheads="1"/>
          </p:cNvSpPr>
          <p:nvPr/>
        </p:nvSpPr>
        <p:spPr bwMode="auto">
          <a:xfrm>
            <a:off x="2362201" y="2286000"/>
            <a:ext cx="731361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lnSpc>
                <a:spcPct val="90000"/>
              </a:lnSpc>
              <a:buFont typeface="Wingdings" pitchFamily="2" charset="2"/>
              <a:buNone/>
            </a:pPr>
            <a:r>
              <a:rPr lang="en-US" altLang="en-US" sz="2000" dirty="0">
                <a:latin typeface="Times New Roman" panose="02020603050405020304" pitchFamily="18" charset="0"/>
                <a:cs typeface="Times New Roman" panose="02020603050405020304" pitchFamily="18" charset="0"/>
              </a:rPr>
              <a:t>2. Find the difference between each value and the mean: </a:t>
            </a:r>
          </a:p>
        </p:txBody>
      </p:sp>
      <p:sp>
        <p:nvSpPr>
          <p:cNvPr id="14352" name="Rectangle 16"/>
          <p:cNvSpPr>
            <a:spLocks noChangeArrowheads="1"/>
          </p:cNvSpPr>
          <p:nvPr/>
        </p:nvSpPr>
        <p:spPr bwMode="auto">
          <a:xfrm>
            <a:off x="2362201" y="3124200"/>
            <a:ext cx="7313613"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lnSpc>
                <a:spcPct val="90000"/>
              </a:lnSpc>
              <a:buFont typeface="Wingdings" pitchFamily="2" charset="2"/>
              <a:buNone/>
            </a:pPr>
            <a:r>
              <a:rPr lang="en-US" altLang="en-US" sz="2000" dirty="0">
                <a:latin typeface="Times New Roman" panose="02020603050405020304" pitchFamily="18" charset="0"/>
                <a:cs typeface="Times New Roman" panose="02020603050405020304" pitchFamily="18" charset="0"/>
              </a:rPr>
              <a:t>3. Square the difference: </a:t>
            </a:r>
          </a:p>
        </p:txBody>
      </p:sp>
      <p:sp>
        <p:nvSpPr>
          <p:cNvPr id="14356" name="Rectangle 20"/>
          <p:cNvSpPr>
            <a:spLocks noChangeArrowheads="1"/>
          </p:cNvSpPr>
          <p:nvPr/>
        </p:nvSpPr>
        <p:spPr bwMode="auto">
          <a:xfrm>
            <a:off x="2362201" y="5105401"/>
            <a:ext cx="7313613" cy="989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lnSpc>
                <a:spcPct val="90000"/>
              </a:lnSpc>
              <a:buFont typeface="Wingdings" pitchFamily="2" charset="2"/>
              <a:buNone/>
            </a:pPr>
            <a:r>
              <a:rPr lang="en-US" altLang="en-US" sz="2000" dirty="0">
                <a:latin typeface="Times New Roman" panose="02020603050405020304" pitchFamily="18" charset="0"/>
                <a:cs typeface="Times New Roman" panose="02020603050405020304" pitchFamily="18" charset="0"/>
              </a:rPr>
              <a:t>5. Take the square root to find the standard deviation </a:t>
            </a:r>
          </a:p>
        </p:txBody>
      </p:sp>
      <p:sp>
        <p:nvSpPr>
          <p:cNvPr id="14354" name="Rectangle 18"/>
          <p:cNvSpPr>
            <a:spLocks noChangeArrowheads="1"/>
          </p:cNvSpPr>
          <p:nvPr/>
        </p:nvSpPr>
        <p:spPr bwMode="auto">
          <a:xfrm>
            <a:off x="2362201" y="3733800"/>
            <a:ext cx="7313613"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lnSpc>
                <a:spcPct val="90000"/>
              </a:lnSpc>
              <a:buFont typeface="Wingdings" pitchFamily="2" charset="2"/>
              <a:buNone/>
            </a:pPr>
            <a:r>
              <a:rPr lang="en-US" altLang="en-US" sz="2000" dirty="0">
                <a:latin typeface="Times New Roman" panose="02020603050405020304" pitchFamily="18" charset="0"/>
                <a:cs typeface="Times New Roman" panose="02020603050405020304" pitchFamily="18" charset="0"/>
              </a:rPr>
              <a:t>4. Find the average (mean) of these squares:</a:t>
            </a:r>
          </a:p>
          <a:p>
            <a:pPr eaLnBrk="1" hangingPunct="1">
              <a:lnSpc>
                <a:spcPct val="90000"/>
              </a:lnSpc>
            </a:pPr>
            <a:endParaRPr lang="en-US" altLang="en-US" sz="2000" dirty="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type="body" idx="1"/>
          </p:nvPr>
        </p:nvSpPr>
        <p:spPr>
          <a:xfrm>
            <a:off x="2362201" y="1752600"/>
            <a:ext cx="7313613" cy="533400"/>
          </a:xfrm>
        </p:spPr>
        <p:txBody>
          <a:bodyPr/>
          <a:lstStyle/>
          <a:p>
            <a:pPr>
              <a:buFont typeface="Wingdings" pitchFamily="2" charset="2"/>
              <a:buNone/>
            </a:pPr>
            <a:r>
              <a:rPr lang="en-US" altLang="en-US" sz="2000" dirty="0">
                <a:latin typeface="Times New Roman" panose="02020603050405020304" pitchFamily="18" charset="0"/>
                <a:cs typeface="Times New Roman" panose="02020603050405020304" pitchFamily="18" charset="0"/>
              </a:rPr>
              <a:t>1. Find the mean of the set of data:</a:t>
            </a:r>
          </a:p>
        </p:txBody>
      </p:sp>
      <p:sp>
        <p:nvSpPr>
          <p:cNvPr id="14341" name="Rectangle 5"/>
          <p:cNvSpPr>
            <a:spLocks noChangeArrowheads="1"/>
          </p:cNvSpPr>
          <p:nvPr/>
        </p:nvSpPr>
        <p:spPr bwMode="auto">
          <a:xfrm>
            <a:off x="1524001" y="312258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graphicFrame>
        <p:nvGraphicFramePr>
          <p:cNvPr id="14340" name="Object 4"/>
          <p:cNvGraphicFramePr>
            <a:graphicFrameLocks noChangeAspect="1"/>
          </p:cNvGraphicFramePr>
          <p:nvPr>
            <p:extLst>
              <p:ext uri="{D42A27DB-BD31-4B8C-83A1-F6EECF244321}">
                <p14:modId xmlns:p14="http://schemas.microsoft.com/office/powerpoint/2010/main" val="2897532400"/>
              </p:ext>
            </p:extLst>
          </p:nvPr>
        </p:nvGraphicFramePr>
        <p:xfrm>
          <a:off x="9067800" y="1676401"/>
          <a:ext cx="363538" cy="593725"/>
        </p:xfrm>
        <a:graphic>
          <a:graphicData uri="http://schemas.openxmlformats.org/presentationml/2006/ole">
            <mc:AlternateContent xmlns:mc="http://schemas.openxmlformats.org/markup-compatibility/2006">
              <mc:Choice xmlns:v="urn:schemas-microsoft-com:vml" Requires="v">
                <p:oleObj spid="_x0000_s9549" name="Equation" r:id="rId3" imgW="126780" imgH="215526" progId="Equation.3">
                  <p:embed/>
                </p:oleObj>
              </mc:Choice>
              <mc:Fallback>
                <p:oleObj name="Equation" r:id="rId3" imgW="126780" imgH="215526" progId="Equation.3">
                  <p:embed/>
                  <p:pic>
                    <p:nvPicPr>
                      <p:cNvPr id="1434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7800" y="1676401"/>
                        <a:ext cx="363538" cy="59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3" name="Rectangle 7"/>
          <p:cNvSpPr>
            <a:spLocks noChangeArrowheads="1"/>
          </p:cNvSpPr>
          <p:nvPr/>
        </p:nvSpPr>
        <p:spPr bwMode="auto">
          <a:xfrm>
            <a:off x="1524001" y="312258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graphicFrame>
        <p:nvGraphicFramePr>
          <p:cNvPr id="14342" name="Object 6"/>
          <p:cNvGraphicFramePr>
            <a:graphicFrameLocks noChangeAspect="1"/>
          </p:cNvGraphicFramePr>
          <p:nvPr>
            <p:extLst>
              <p:ext uri="{D42A27DB-BD31-4B8C-83A1-F6EECF244321}">
                <p14:modId xmlns:p14="http://schemas.microsoft.com/office/powerpoint/2010/main" val="3470745181"/>
              </p:ext>
            </p:extLst>
          </p:nvPr>
        </p:nvGraphicFramePr>
        <p:xfrm>
          <a:off x="6858000" y="2667000"/>
          <a:ext cx="838200" cy="496888"/>
        </p:xfrm>
        <a:graphic>
          <a:graphicData uri="http://schemas.openxmlformats.org/presentationml/2006/ole">
            <mc:AlternateContent xmlns:mc="http://schemas.openxmlformats.org/markup-compatibility/2006">
              <mc:Choice xmlns:v="urn:schemas-microsoft-com:vml" Requires="v">
                <p:oleObj spid="_x0000_s9550" name="Equation" r:id="rId5" imgW="355292" imgH="215713" progId="Equation.3">
                  <p:embed/>
                </p:oleObj>
              </mc:Choice>
              <mc:Fallback>
                <p:oleObj name="Equation" r:id="rId5" imgW="355292" imgH="215713" progId="Equation.3">
                  <p:embed/>
                  <p:pic>
                    <p:nvPicPr>
                      <p:cNvPr id="14342"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2667000"/>
                        <a:ext cx="838200" cy="496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5" name="Rectangle 9"/>
          <p:cNvSpPr>
            <a:spLocks noChangeArrowheads="1"/>
          </p:cNvSpPr>
          <p:nvPr/>
        </p:nvSpPr>
        <p:spPr bwMode="auto">
          <a:xfrm>
            <a:off x="1524001" y="310353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graphicFrame>
        <p:nvGraphicFramePr>
          <p:cNvPr id="14344" name="Object 8"/>
          <p:cNvGraphicFramePr>
            <a:graphicFrameLocks noChangeAspect="1"/>
          </p:cNvGraphicFramePr>
          <p:nvPr>
            <p:extLst>
              <p:ext uri="{D42A27DB-BD31-4B8C-83A1-F6EECF244321}">
                <p14:modId xmlns:p14="http://schemas.microsoft.com/office/powerpoint/2010/main" val="1296471120"/>
              </p:ext>
            </p:extLst>
          </p:nvPr>
        </p:nvGraphicFramePr>
        <p:xfrm>
          <a:off x="7315200" y="3124200"/>
          <a:ext cx="1066800" cy="501650"/>
        </p:xfrm>
        <a:graphic>
          <a:graphicData uri="http://schemas.openxmlformats.org/presentationml/2006/ole">
            <mc:AlternateContent xmlns:mc="http://schemas.openxmlformats.org/markup-compatibility/2006">
              <mc:Choice xmlns:v="urn:schemas-microsoft-com:vml" Requires="v">
                <p:oleObj spid="_x0000_s9551" name="Equation" r:id="rId7" imgW="533169" imgH="253890" progId="Equation.3">
                  <p:embed/>
                </p:oleObj>
              </mc:Choice>
              <mc:Fallback>
                <p:oleObj name="Equation" r:id="rId7" imgW="533169" imgH="253890" progId="Equation.3">
                  <p:embed/>
                  <p:pic>
                    <p:nvPicPr>
                      <p:cNvPr id="14344"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5200" y="3124200"/>
                        <a:ext cx="1066800" cy="501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7" name="Rectangle 11"/>
          <p:cNvSpPr>
            <a:spLocks noChangeArrowheads="1"/>
          </p:cNvSpPr>
          <p:nvPr/>
        </p:nvSpPr>
        <p:spPr bwMode="auto">
          <a:xfrm>
            <a:off x="2133601" y="2854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graphicFrame>
        <p:nvGraphicFramePr>
          <p:cNvPr id="14346" name="Object 10"/>
          <p:cNvGraphicFramePr>
            <a:graphicFrameLocks noChangeAspect="1"/>
          </p:cNvGraphicFramePr>
          <p:nvPr>
            <p:extLst>
              <p:ext uri="{D42A27DB-BD31-4B8C-83A1-F6EECF244321}">
                <p14:modId xmlns:p14="http://schemas.microsoft.com/office/powerpoint/2010/main" val="3379920716"/>
              </p:ext>
            </p:extLst>
          </p:nvPr>
        </p:nvGraphicFramePr>
        <p:xfrm>
          <a:off x="4648200" y="4267201"/>
          <a:ext cx="1371600" cy="811213"/>
        </p:xfrm>
        <a:graphic>
          <a:graphicData uri="http://schemas.openxmlformats.org/presentationml/2006/ole">
            <mc:AlternateContent xmlns:mc="http://schemas.openxmlformats.org/markup-compatibility/2006">
              <mc:Choice xmlns:v="urn:schemas-microsoft-com:vml" Requires="v">
                <p:oleObj spid="_x0000_s9552" name="Equation" r:id="rId9" imgW="748975" imgH="444307" progId="Equation.3">
                  <p:embed/>
                </p:oleObj>
              </mc:Choice>
              <mc:Fallback>
                <p:oleObj name="Equation" r:id="rId9" imgW="748975" imgH="444307" progId="Equation.3">
                  <p:embed/>
                  <p:pic>
                    <p:nvPicPr>
                      <p:cNvPr id="14346"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8200" y="4267201"/>
                        <a:ext cx="1371600" cy="811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9" name="Rectangle 13"/>
          <p:cNvSpPr>
            <a:spLocks noChangeArrowheads="1"/>
          </p:cNvSpPr>
          <p:nvPr/>
        </p:nvSpPr>
        <p:spPr bwMode="auto">
          <a:xfrm>
            <a:off x="2209800" y="29339"/>
            <a:ext cx="9144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sz="2000" dirty="0">
              <a:latin typeface="Times New Roman" panose="02020603050405020304" pitchFamily="18" charset="0"/>
              <a:cs typeface="Times New Roman" panose="02020603050405020304" pitchFamily="18" charset="0"/>
            </a:endParaRPr>
          </a:p>
        </p:txBody>
      </p:sp>
      <p:graphicFrame>
        <p:nvGraphicFramePr>
          <p:cNvPr id="14348" name="Object 12"/>
          <p:cNvGraphicFramePr>
            <a:graphicFrameLocks noChangeAspect="1"/>
          </p:cNvGraphicFramePr>
          <p:nvPr>
            <p:extLst>
              <p:ext uri="{D42A27DB-BD31-4B8C-83A1-F6EECF244321}">
                <p14:modId xmlns:p14="http://schemas.microsoft.com/office/powerpoint/2010/main" val="2113375084"/>
              </p:ext>
            </p:extLst>
          </p:nvPr>
        </p:nvGraphicFramePr>
        <p:xfrm>
          <a:off x="6781800" y="5638800"/>
          <a:ext cx="1447800" cy="806450"/>
        </p:xfrm>
        <a:graphic>
          <a:graphicData uri="http://schemas.openxmlformats.org/presentationml/2006/ole">
            <mc:AlternateContent xmlns:mc="http://schemas.openxmlformats.org/markup-compatibility/2006">
              <mc:Choice xmlns:v="urn:schemas-microsoft-com:vml" Requires="v">
                <p:oleObj spid="_x0000_s9553" name="Equation" r:id="rId11" imgW="863225" imgH="482391" progId="Equation.3">
                  <p:embed/>
                </p:oleObj>
              </mc:Choice>
              <mc:Fallback>
                <p:oleObj name="Equation" r:id="rId11" imgW="863225" imgH="482391" progId="Equation.3">
                  <p:embed/>
                  <p:pic>
                    <p:nvPicPr>
                      <p:cNvPr id="14348"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81800" y="5638800"/>
                        <a:ext cx="1447800" cy="806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51" name="Rectangle 15"/>
          <p:cNvSpPr>
            <a:spLocks noChangeArrowheads="1"/>
          </p:cNvSpPr>
          <p:nvPr/>
        </p:nvSpPr>
        <p:spPr bwMode="auto">
          <a:xfrm>
            <a:off x="1676401" y="497043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sp>
        <p:nvSpPr>
          <p:cNvPr id="14353" name="Rectangle 17"/>
          <p:cNvSpPr>
            <a:spLocks noChangeArrowheads="1"/>
          </p:cNvSpPr>
          <p:nvPr/>
        </p:nvSpPr>
        <p:spPr bwMode="auto">
          <a:xfrm>
            <a:off x="1447801" y="481803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sp>
        <p:nvSpPr>
          <p:cNvPr id="14355" name="Rectangle 19"/>
          <p:cNvSpPr>
            <a:spLocks noChangeArrowheads="1"/>
          </p:cNvSpPr>
          <p:nvPr/>
        </p:nvSpPr>
        <p:spPr bwMode="auto">
          <a:xfrm>
            <a:off x="1524001" y="466563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6900B218-71C6-43C8-AD10-E38E711E5288}"/>
              </a:ext>
            </a:extLst>
          </p:cNvPr>
          <p:cNvSpPr/>
          <p:nvPr/>
        </p:nvSpPr>
        <p:spPr>
          <a:xfrm>
            <a:off x="451462" y="306200"/>
            <a:ext cx="8979876" cy="646331"/>
          </a:xfrm>
          <a:prstGeom prst="rect">
            <a:avLst/>
          </a:prstGeom>
        </p:spPr>
        <p:txBody>
          <a:bodyPr wrap="square">
            <a:spAutoFit/>
          </a:bodyPr>
          <a:lstStyle/>
          <a:p>
            <a:r>
              <a:rPr lang="en-US" sz="3600" dirty="0">
                <a:latin typeface="Times New Roman" panose="02020603050405020304" pitchFamily="18" charset="0"/>
                <a:cs typeface="Times New Roman" panose="02020603050405020304" pitchFamily="18" charset="0"/>
              </a:rPr>
              <a:t>Defining risk: Standard deviation</a:t>
            </a:r>
          </a:p>
        </p:txBody>
      </p:sp>
      <p:sp>
        <p:nvSpPr>
          <p:cNvPr id="7" name="Rectangle 6">
            <a:extLst>
              <a:ext uri="{FF2B5EF4-FFF2-40B4-BE49-F238E27FC236}">
                <a16:creationId xmlns:a16="http://schemas.microsoft.com/office/drawing/2014/main" id="{1B73EE65-633B-4BA5-9D5E-DD13852BE41C}"/>
              </a:ext>
            </a:extLst>
          </p:cNvPr>
          <p:cNvSpPr/>
          <p:nvPr/>
        </p:nvSpPr>
        <p:spPr>
          <a:xfrm>
            <a:off x="781928" y="1049803"/>
            <a:ext cx="10571872" cy="830997"/>
          </a:xfrm>
          <a:prstGeom prst="rect">
            <a:avLst/>
          </a:prstGeom>
        </p:spPr>
        <p:txBody>
          <a:bodyPr wrap="square">
            <a:spAutoFit/>
          </a:bodyPr>
          <a:lstStyle/>
          <a:p>
            <a:r>
              <a:rPr lang="en-US" altLang="en-US" sz="2400" b="1" i="1" dirty="0">
                <a:latin typeface="Times New Roman" panose="02020603050405020304" pitchFamily="18" charset="0"/>
                <a:cs typeface="Times New Roman" panose="02020603050405020304" pitchFamily="18" charset="0"/>
              </a:rPr>
              <a:t>Standard deviation</a:t>
            </a:r>
            <a:r>
              <a:rPr lang="en-US" altLang="en-US" sz="2400" dirty="0">
                <a:latin typeface="Times New Roman" panose="02020603050405020304" pitchFamily="18" charset="0"/>
                <a:cs typeface="Times New Roman" panose="02020603050405020304" pitchFamily="18" charset="0"/>
              </a:rPr>
              <a:t> is a measure of how each value in a data set varies or deviates from the mean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ox(in)">
                                      <p:cBhvr>
                                        <p:cTn id="7" dur="500"/>
                                        <p:tgtEl>
                                          <p:spTgt spid="14340"/>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4339">
                                            <p:txEl>
                                              <p:pRg st="0" end="0"/>
                                            </p:txEl>
                                          </p:spTgt>
                                        </p:tgtEl>
                                        <p:attrNameLst>
                                          <p:attrName>style.visibility</p:attrName>
                                        </p:attrNameLst>
                                      </p:cBhvr>
                                      <p:to>
                                        <p:strVal val="visible"/>
                                      </p:to>
                                    </p:set>
                                    <p:animEffect transition="in" filter="box(in)">
                                      <p:cBhvr>
                                        <p:cTn id="10" dur="500"/>
                                        <p:tgtEl>
                                          <p:spTgt spid="14339">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nodeType="clickEffect">
                                  <p:stCondLst>
                                    <p:cond delay="0"/>
                                  </p:stCondLst>
                                  <p:childTnLst>
                                    <p:set>
                                      <p:cBhvr>
                                        <p:cTn id="14" dur="1" fill="hold">
                                          <p:stCondLst>
                                            <p:cond delay="0"/>
                                          </p:stCondLst>
                                        </p:cTn>
                                        <p:tgtEl>
                                          <p:spTgt spid="14342"/>
                                        </p:tgtEl>
                                        <p:attrNameLst>
                                          <p:attrName>style.visibility</p:attrName>
                                        </p:attrNameLst>
                                      </p:cBhvr>
                                      <p:to>
                                        <p:strVal val="visible"/>
                                      </p:to>
                                    </p:set>
                                    <p:animEffect transition="in" filter="box(in)">
                                      <p:cBhvr>
                                        <p:cTn id="15" dur="500"/>
                                        <p:tgtEl>
                                          <p:spTgt spid="14342"/>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14350"/>
                                        </p:tgtEl>
                                        <p:attrNameLst>
                                          <p:attrName>style.visibility</p:attrName>
                                        </p:attrNameLst>
                                      </p:cBhvr>
                                      <p:to>
                                        <p:strVal val="visible"/>
                                      </p:to>
                                    </p:set>
                                    <p:animEffect transition="in" filter="box(in)">
                                      <p:cBhvr>
                                        <p:cTn id="18" dur="500"/>
                                        <p:tgtEl>
                                          <p:spTgt spid="1435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nodeType="clickEffect">
                                  <p:stCondLst>
                                    <p:cond delay="0"/>
                                  </p:stCondLst>
                                  <p:childTnLst>
                                    <p:set>
                                      <p:cBhvr>
                                        <p:cTn id="22" dur="1" fill="hold">
                                          <p:stCondLst>
                                            <p:cond delay="0"/>
                                          </p:stCondLst>
                                        </p:cTn>
                                        <p:tgtEl>
                                          <p:spTgt spid="14344"/>
                                        </p:tgtEl>
                                        <p:attrNameLst>
                                          <p:attrName>style.visibility</p:attrName>
                                        </p:attrNameLst>
                                      </p:cBhvr>
                                      <p:to>
                                        <p:strVal val="visible"/>
                                      </p:to>
                                    </p:set>
                                    <p:animEffect transition="in" filter="box(in)">
                                      <p:cBhvr>
                                        <p:cTn id="23" dur="500"/>
                                        <p:tgtEl>
                                          <p:spTgt spid="14344"/>
                                        </p:tgtEl>
                                      </p:cBhvr>
                                    </p:animEffect>
                                  </p:childTnLst>
                                </p:cTn>
                              </p:par>
                              <p:par>
                                <p:cTn id="24" presetID="4" presetClass="entr" presetSubtype="16" fill="hold" grpId="0" nodeType="withEffect" nodePh="1">
                                  <p:stCondLst>
                                    <p:cond delay="0"/>
                                  </p:stCondLst>
                                  <p:endCondLst>
                                    <p:cond evt="begin" delay="0">
                                      <p:tn val="24"/>
                                    </p:cond>
                                  </p:endCondLst>
                                  <p:childTnLst>
                                    <p:set>
                                      <p:cBhvr>
                                        <p:cTn id="25" dur="1" fill="hold">
                                          <p:stCondLst>
                                            <p:cond delay="0"/>
                                          </p:stCondLst>
                                        </p:cTn>
                                        <p:tgtEl>
                                          <p:spTgt spid="14345"/>
                                        </p:tgtEl>
                                        <p:attrNameLst>
                                          <p:attrName>style.visibility</p:attrName>
                                        </p:attrNameLst>
                                      </p:cBhvr>
                                      <p:to>
                                        <p:strVal val="visible"/>
                                      </p:to>
                                    </p:set>
                                    <p:animEffect transition="in" filter="box(in)">
                                      <p:cBhvr>
                                        <p:cTn id="26" dur="500"/>
                                        <p:tgtEl>
                                          <p:spTgt spid="14345"/>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14352"/>
                                        </p:tgtEl>
                                        <p:attrNameLst>
                                          <p:attrName>style.visibility</p:attrName>
                                        </p:attrNameLst>
                                      </p:cBhvr>
                                      <p:to>
                                        <p:strVal val="visible"/>
                                      </p:to>
                                    </p:set>
                                    <p:animEffect transition="in" filter="box(in)">
                                      <p:cBhvr>
                                        <p:cTn id="29" dur="500"/>
                                        <p:tgtEl>
                                          <p:spTgt spid="1435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16" fill="hold" nodeType="clickEffect">
                                  <p:stCondLst>
                                    <p:cond delay="0"/>
                                  </p:stCondLst>
                                  <p:childTnLst>
                                    <p:set>
                                      <p:cBhvr>
                                        <p:cTn id="33" dur="1" fill="hold">
                                          <p:stCondLst>
                                            <p:cond delay="0"/>
                                          </p:stCondLst>
                                        </p:cTn>
                                        <p:tgtEl>
                                          <p:spTgt spid="14346"/>
                                        </p:tgtEl>
                                        <p:attrNameLst>
                                          <p:attrName>style.visibility</p:attrName>
                                        </p:attrNameLst>
                                      </p:cBhvr>
                                      <p:to>
                                        <p:strVal val="visible"/>
                                      </p:to>
                                    </p:set>
                                    <p:animEffect transition="in" filter="box(in)">
                                      <p:cBhvr>
                                        <p:cTn id="34" dur="500"/>
                                        <p:tgtEl>
                                          <p:spTgt spid="14346"/>
                                        </p:tgtEl>
                                      </p:cBhvr>
                                    </p:animEffect>
                                  </p:childTnLst>
                                </p:cTn>
                              </p:par>
                              <p:par>
                                <p:cTn id="35" presetID="4" presetClass="entr" presetSubtype="16" fill="hold" grpId="0" nodeType="withEffect">
                                  <p:stCondLst>
                                    <p:cond delay="0"/>
                                  </p:stCondLst>
                                  <p:childTnLst>
                                    <p:set>
                                      <p:cBhvr>
                                        <p:cTn id="36" dur="1" fill="hold">
                                          <p:stCondLst>
                                            <p:cond delay="0"/>
                                          </p:stCondLst>
                                        </p:cTn>
                                        <p:tgtEl>
                                          <p:spTgt spid="14354"/>
                                        </p:tgtEl>
                                        <p:attrNameLst>
                                          <p:attrName>style.visibility</p:attrName>
                                        </p:attrNameLst>
                                      </p:cBhvr>
                                      <p:to>
                                        <p:strVal val="visible"/>
                                      </p:to>
                                    </p:set>
                                    <p:animEffect transition="in" filter="box(in)">
                                      <p:cBhvr>
                                        <p:cTn id="37" dur="500"/>
                                        <p:tgtEl>
                                          <p:spTgt spid="1435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14348"/>
                                        </p:tgtEl>
                                        <p:attrNameLst>
                                          <p:attrName>style.visibility</p:attrName>
                                        </p:attrNameLst>
                                      </p:cBhvr>
                                      <p:to>
                                        <p:strVal val="visible"/>
                                      </p:to>
                                    </p:set>
                                    <p:animEffect transition="in" filter="box(in)">
                                      <p:cBhvr>
                                        <p:cTn id="42" dur="500"/>
                                        <p:tgtEl>
                                          <p:spTgt spid="14348"/>
                                        </p:tgtEl>
                                      </p:cBhvr>
                                    </p:animEffect>
                                  </p:childTnLst>
                                </p:cTn>
                              </p:par>
                              <p:par>
                                <p:cTn id="43" presetID="4" presetClass="entr" presetSubtype="16" fill="hold" grpId="0" nodeType="withEffect">
                                  <p:stCondLst>
                                    <p:cond delay="0"/>
                                  </p:stCondLst>
                                  <p:childTnLst>
                                    <p:set>
                                      <p:cBhvr>
                                        <p:cTn id="44" dur="1" fill="hold">
                                          <p:stCondLst>
                                            <p:cond delay="0"/>
                                          </p:stCondLst>
                                        </p:cTn>
                                        <p:tgtEl>
                                          <p:spTgt spid="14356"/>
                                        </p:tgtEl>
                                        <p:attrNameLst>
                                          <p:attrName>style.visibility</p:attrName>
                                        </p:attrNameLst>
                                      </p:cBhvr>
                                      <p:to>
                                        <p:strVal val="visible"/>
                                      </p:to>
                                    </p:set>
                                    <p:animEffect transition="in" filter="box(in)">
                                      <p:cBhvr>
                                        <p:cTn id="45" dur="500"/>
                                        <p:tgtEl>
                                          <p:spTgt spid="14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0" grpId="0"/>
      <p:bldP spid="14352" grpId="0"/>
      <p:bldP spid="14356" grpId="0"/>
      <p:bldP spid="14354" grpId="0"/>
      <p:bldP spid="14339" grpId="0" build="p"/>
      <p:bldP spid="1434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6"/>
          <p:cNvSpPr>
            <a:spLocks noGrp="1" noChangeArrowheads="1"/>
          </p:cNvSpPr>
          <p:nvPr>
            <p:ph type="title"/>
          </p:nvPr>
        </p:nvSpPr>
        <p:spPr>
          <a:xfrm>
            <a:off x="1294228" y="228601"/>
            <a:ext cx="5184360" cy="682625"/>
          </a:xfrm>
        </p:spPr>
        <p:txBody>
          <a:bodyPr>
            <a:normAutofit/>
          </a:bodyPr>
          <a:lstStyle/>
          <a:p>
            <a:r>
              <a:rPr lang="en-US" altLang="en-US" sz="3600" dirty="0">
                <a:latin typeface="Times New Roman" panose="02020603050405020304" pitchFamily="18" charset="0"/>
                <a:cs typeface="Times New Roman" panose="02020603050405020304" pitchFamily="18" charset="0"/>
              </a:rPr>
              <a:t>Standard Deviation</a:t>
            </a:r>
          </a:p>
        </p:txBody>
      </p:sp>
      <p:sp>
        <p:nvSpPr>
          <p:cNvPr id="4103" name="Text Box 7"/>
          <p:cNvSpPr txBox="1">
            <a:spLocks noChangeArrowheads="1"/>
          </p:cNvSpPr>
          <p:nvPr/>
        </p:nvSpPr>
        <p:spPr bwMode="auto">
          <a:xfrm>
            <a:off x="2438401" y="1143001"/>
            <a:ext cx="7535863" cy="752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914400" algn="l"/>
              </a:tabLst>
              <a:defRPr>
                <a:solidFill>
                  <a:schemeClr val="tx1"/>
                </a:solidFill>
                <a:latin typeface="Arial" charset="0"/>
              </a:defRPr>
            </a:lvl1pPr>
            <a:lvl2pPr>
              <a:tabLst>
                <a:tab pos="914400" algn="l"/>
              </a:tabLst>
              <a:defRPr>
                <a:solidFill>
                  <a:schemeClr val="tx1"/>
                </a:solidFill>
                <a:latin typeface="Arial" charset="0"/>
              </a:defRPr>
            </a:lvl2pPr>
            <a:lvl3pPr>
              <a:tabLst>
                <a:tab pos="914400" algn="l"/>
              </a:tabLst>
              <a:defRPr>
                <a:solidFill>
                  <a:schemeClr val="tx1"/>
                </a:solidFill>
                <a:latin typeface="Arial" charset="0"/>
              </a:defRPr>
            </a:lvl3pPr>
            <a:lvl4pPr>
              <a:tabLst>
                <a:tab pos="914400" algn="l"/>
              </a:tabLst>
              <a:defRPr>
                <a:solidFill>
                  <a:schemeClr val="tx1"/>
                </a:solidFill>
                <a:latin typeface="Arial" charset="0"/>
              </a:defRPr>
            </a:lvl4pPr>
            <a:lvl5pPr>
              <a:tabLst>
                <a:tab pos="914400" algn="l"/>
              </a:tabLst>
              <a:defRPr>
                <a:solidFill>
                  <a:schemeClr val="tx1"/>
                </a:solidFill>
                <a:latin typeface="Arial" charset="0"/>
              </a:defRPr>
            </a:lvl5pPr>
            <a:lvl6pPr fontAlgn="base">
              <a:spcBef>
                <a:spcPct val="0"/>
              </a:spcBef>
              <a:spcAft>
                <a:spcPct val="0"/>
              </a:spcAft>
              <a:tabLst>
                <a:tab pos="914400" algn="l"/>
              </a:tabLst>
              <a:defRPr>
                <a:solidFill>
                  <a:schemeClr val="tx1"/>
                </a:solidFill>
                <a:latin typeface="Arial" charset="0"/>
              </a:defRPr>
            </a:lvl6pPr>
            <a:lvl7pPr fontAlgn="base">
              <a:spcBef>
                <a:spcPct val="0"/>
              </a:spcBef>
              <a:spcAft>
                <a:spcPct val="0"/>
              </a:spcAft>
              <a:tabLst>
                <a:tab pos="914400" algn="l"/>
              </a:tabLst>
              <a:defRPr>
                <a:solidFill>
                  <a:schemeClr val="tx1"/>
                </a:solidFill>
                <a:latin typeface="Arial" charset="0"/>
              </a:defRPr>
            </a:lvl7pPr>
            <a:lvl8pPr fontAlgn="base">
              <a:spcBef>
                <a:spcPct val="0"/>
              </a:spcBef>
              <a:spcAft>
                <a:spcPct val="0"/>
              </a:spcAft>
              <a:tabLst>
                <a:tab pos="914400" algn="l"/>
              </a:tabLst>
              <a:defRPr>
                <a:solidFill>
                  <a:schemeClr val="tx1"/>
                </a:solidFill>
                <a:latin typeface="Arial" charset="0"/>
              </a:defRPr>
            </a:lvl8pPr>
            <a:lvl9pPr fontAlgn="base">
              <a:spcBef>
                <a:spcPct val="0"/>
              </a:spcBef>
              <a:spcAft>
                <a:spcPct val="0"/>
              </a:spcAft>
              <a:tabLst>
                <a:tab pos="914400" algn="l"/>
              </a:tabLst>
              <a:defRPr>
                <a:solidFill>
                  <a:schemeClr val="tx1"/>
                </a:solidFill>
                <a:latin typeface="Arial" charset="0"/>
              </a:defRPr>
            </a:lvl9pPr>
          </a:lstStyle>
          <a:p>
            <a:pPr>
              <a:lnSpc>
                <a:spcPct val="120000"/>
              </a:lnSpc>
            </a:pPr>
            <a:r>
              <a:rPr lang="en-US" altLang="en-US" dirty="0"/>
              <a:t>Find the mean and the standard deviation for the values 78.2, 90.5, 98.1, 93.7, 94.5.</a:t>
            </a:r>
          </a:p>
        </p:txBody>
      </p:sp>
      <p:sp>
        <p:nvSpPr>
          <p:cNvPr id="4104" name="Rectangle 8"/>
          <p:cNvSpPr>
            <a:spLocks noChangeArrowheads="1"/>
          </p:cNvSpPr>
          <p:nvPr/>
        </p:nvSpPr>
        <p:spPr bwMode="auto">
          <a:xfrm>
            <a:off x="2486025" y="5543551"/>
            <a:ext cx="5886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The mean is 91, and the standard deviation is about 6.8.</a:t>
            </a:r>
          </a:p>
        </p:txBody>
      </p:sp>
      <p:grpSp>
        <p:nvGrpSpPr>
          <p:cNvPr id="4105" name="Group 9"/>
          <p:cNvGrpSpPr>
            <a:grpSpLocks/>
          </p:cNvGrpSpPr>
          <p:nvPr/>
        </p:nvGrpSpPr>
        <p:grpSpPr bwMode="auto">
          <a:xfrm>
            <a:off x="6743700" y="4652963"/>
            <a:ext cx="2330450" cy="868362"/>
            <a:chOff x="3288" y="2931"/>
            <a:chExt cx="1468" cy="547"/>
          </a:xfrm>
        </p:grpSpPr>
        <p:grpSp>
          <p:nvGrpSpPr>
            <p:cNvPr id="4106" name="Group 10"/>
            <p:cNvGrpSpPr>
              <a:grpSpLocks/>
            </p:cNvGrpSpPr>
            <p:nvPr/>
          </p:nvGrpSpPr>
          <p:grpSpPr bwMode="auto">
            <a:xfrm>
              <a:off x="3288" y="2931"/>
              <a:ext cx="1468" cy="547"/>
              <a:chOff x="728" y="3235"/>
              <a:chExt cx="1468" cy="547"/>
            </a:xfrm>
          </p:grpSpPr>
          <p:grpSp>
            <p:nvGrpSpPr>
              <p:cNvPr id="4107" name="Group 11"/>
              <p:cNvGrpSpPr>
                <a:grpSpLocks/>
              </p:cNvGrpSpPr>
              <p:nvPr/>
            </p:nvGrpSpPr>
            <p:grpSpPr bwMode="auto">
              <a:xfrm>
                <a:off x="922" y="3235"/>
                <a:ext cx="724" cy="547"/>
                <a:chOff x="914" y="3171"/>
                <a:chExt cx="724" cy="547"/>
              </a:xfrm>
            </p:grpSpPr>
            <p:pic>
              <p:nvPicPr>
                <p:cNvPr id="4108"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 y="3171"/>
                  <a:ext cx="209" cy="547"/>
                </a:xfrm>
                <a:prstGeom prst="rect">
                  <a:avLst/>
                </a:prstGeom>
                <a:noFill/>
                <a:extLst>
                  <a:ext uri="{909E8E84-426E-40DD-AFC4-6F175D3DCCD1}">
                    <a14:hiddenFill xmlns:a14="http://schemas.microsoft.com/office/drawing/2010/main">
                      <a:solidFill>
                        <a:srgbClr val="FFFFFF"/>
                      </a:solidFill>
                    </a14:hiddenFill>
                  </a:ext>
                </a:extLst>
              </p:spPr>
            </p:pic>
            <p:sp>
              <p:nvSpPr>
                <p:cNvPr id="4109" name="Text Box 13"/>
                <p:cNvSpPr txBox="1">
                  <a:spLocks noChangeArrowheads="1"/>
                </p:cNvSpPr>
                <p:nvPr/>
              </p:nvSpPr>
              <p:spPr bwMode="auto">
                <a:xfrm>
                  <a:off x="1070" y="3239"/>
                  <a:ext cx="55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u="sng" dirty="0">
                      <a:latin typeface="Arial" charset="0"/>
                      <a:sym typeface="Symbol" pitchFamily="18" charset="2"/>
                    </a:rPr>
                    <a:t>234.04</a:t>
                  </a:r>
                  <a:endParaRPr lang="en-US" altLang="en-US" baseline="30000" dirty="0">
                    <a:latin typeface="Arial" charset="0"/>
                  </a:endParaRPr>
                </a:p>
                <a:p>
                  <a:pPr algn="ctr"/>
                  <a:r>
                    <a:rPr lang="en-US" altLang="en-US" dirty="0">
                      <a:latin typeface="Arial" charset="0"/>
                    </a:rPr>
                    <a:t>5</a:t>
                  </a:r>
                  <a:endParaRPr lang="en-US" altLang="en-US" u="sng" dirty="0">
                    <a:latin typeface="Arial" charset="0"/>
                  </a:endParaRPr>
                </a:p>
              </p:txBody>
            </p:sp>
            <p:sp>
              <p:nvSpPr>
                <p:cNvPr id="4110" name="Line 14"/>
                <p:cNvSpPr>
                  <a:spLocks noChangeShapeType="1"/>
                </p:cNvSpPr>
                <p:nvPr/>
              </p:nvSpPr>
              <p:spPr bwMode="auto">
                <a:xfrm>
                  <a:off x="1094" y="3253"/>
                  <a:ext cx="5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grpSp>
          <p:sp>
            <p:nvSpPr>
              <p:cNvPr id="4111" name="Rectangle 15"/>
              <p:cNvSpPr>
                <a:spLocks noChangeArrowheads="1"/>
              </p:cNvSpPr>
              <p:nvPr/>
            </p:nvSpPr>
            <p:spPr bwMode="auto">
              <a:xfrm>
                <a:off x="728" y="3348"/>
                <a:ext cx="146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  	 	6.8</a:t>
                </a:r>
              </a:p>
            </p:txBody>
          </p:sp>
        </p:grpSp>
        <p:pic>
          <p:nvPicPr>
            <p:cNvPr id="4112" name="Picture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9" y="3137"/>
              <a:ext cx="115" cy="6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17" name="Group 21"/>
          <p:cNvGrpSpPr>
            <a:grpSpLocks/>
          </p:cNvGrpSpPr>
          <p:nvPr/>
        </p:nvGrpSpPr>
        <p:grpSpPr bwMode="auto">
          <a:xfrm>
            <a:off x="2486026" y="1928814"/>
            <a:ext cx="6372225" cy="769937"/>
            <a:chOff x="606" y="1215"/>
            <a:chExt cx="4014" cy="485"/>
          </a:xfrm>
        </p:grpSpPr>
        <p:sp>
          <p:nvSpPr>
            <p:cNvPr id="4118" name="Rectangle 22"/>
            <p:cNvSpPr>
              <a:spLocks noChangeArrowheads="1"/>
            </p:cNvSpPr>
            <p:nvPr/>
          </p:nvSpPr>
          <p:spPr bwMode="auto">
            <a:xfrm>
              <a:off x="664" y="1396"/>
              <a:ext cx="39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3200400" algn="l"/>
                </a:tabLst>
                <a:defRPr>
                  <a:solidFill>
                    <a:schemeClr val="tx1"/>
                  </a:solidFill>
                  <a:latin typeface="Arial" charset="0"/>
                </a:defRPr>
              </a:lvl1pPr>
              <a:lvl2pPr>
                <a:tabLst>
                  <a:tab pos="3200400" algn="l"/>
                </a:tabLst>
                <a:defRPr>
                  <a:solidFill>
                    <a:schemeClr val="tx1"/>
                  </a:solidFill>
                  <a:latin typeface="Arial" charset="0"/>
                </a:defRPr>
              </a:lvl2pPr>
              <a:lvl3pPr>
                <a:tabLst>
                  <a:tab pos="3200400" algn="l"/>
                </a:tabLst>
                <a:defRPr>
                  <a:solidFill>
                    <a:schemeClr val="tx1"/>
                  </a:solidFill>
                  <a:latin typeface="Arial" charset="0"/>
                </a:defRPr>
              </a:lvl3pPr>
              <a:lvl4pPr>
                <a:tabLst>
                  <a:tab pos="3200400" algn="l"/>
                </a:tabLst>
                <a:defRPr>
                  <a:solidFill>
                    <a:schemeClr val="tx1"/>
                  </a:solidFill>
                  <a:latin typeface="Arial" charset="0"/>
                </a:defRPr>
              </a:lvl4pPr>
              <a:lvl5pPr>
                <a:tabLst>
                  <a:tab pos="3200400" algn="l"/>
                </a:tabLst>
                <a:defRPr>
                  <a:solidFill>
                    <a:schemeClr val="tx1"/>
                  </a:solidFill>
                  <a:latin typeface="Arial" charset="0"/>
                </a:defRPr>
              </a:lvl5pPr>
              <a:lvl6pPr fontAlgn="base">
                <a:spcBef>
                  <a:spcPct val="0"/>
                </a:spcBef>
                <a:spcAft>
                  <a:spcPct val="0"/>
                </a:spcAft>
                <a:tabLst>
                  <a:tab pos="3200400" algn="l"/>
                </a:tabLst>
                <a:defRPr>
                  <a:solidFill>
                    <a:schemeClr val="tx1"/>
                  </a:solidFill>
                  <a:latin typeface="Arial" charset="0"/>
                </a:defRPr>
              </a:lvl6pPr>
              <a:lvl7pPr fontAlgn="base">
                <a:spcBef>
                  <a:spcPct val="0"/>
                </a:spcBef>
                <a:spcAft>
                  <a:spcPct val="0"/>
                </a:spcAft>
                <a:tabLst>
                  <a:tab pos="3200400" algn="l"/>
                </a:tabLst>
                <a:defRPr>
                  <a:solidFill>
                    <a:schemeClr val="tx1"/>
                  </a:solidFill>
                  <a:latin typeface="Arial" charset="0"/>
                </a:defRPr>
              </a:lvl7pPr>
              <a:lvl8pPr fontAlgn="base">
                <a:spcBef>
                  <a:spcPct val="0"/>
                </a:spcBef>
                <a:spcAft>
                  <a:spcPct val="0"/>
                </a:spcAft>
                <a:tabLst>
                  <a:tab pos="3200400" algn="l"/>
                </a:tabLst>
                <a:defRPr>
                  <a:solidFill>
                    <a:schemeClr val="tx1"/>
                  </a:solidFill>
                  <a:latin typeface="Arial" charset="0"/>
                </a:defRPr>
              </a:lvl8pPr>
              <a:lvl9pPr fontAlgn="base">
                <a:spcBef>
                  <a:spcPct val="0"/>
                </a:spcBef>
                <a:spcAft>
                  <a:spcPct val="0"/>
                </a:spcAft>
                <a:tabLst>
                  <a:tab pos="3200400" algn="l"/>
                </a:tabLst>
                <a:defRPr>
                  <a:solidFill>
                    <a:schemeClr val="tx1"/>
                  </a:solidFill>
                  <a:latin typeface="Arial" charset="0"/>
                </a:defRPr>
              </a:lvl9pPr>
            </a:lstStyle>
            <a:p>
              <a:r>
                <a:rPr lang="en-US" altLang="en-US" dirty="0"/>
                <a:t> =  	= 91  	</a:t>
              </a:r>
              <a:r>
                <a:rPr lang="en-US" altLang="en-US" dirty="0">
                  <a:solidFill>
                    <a:schemeClr val="hlink"/>
                  </a:solidFill>
                </a:rPr>
                <a:t>Find the mean.</a:t>
              </a:r>
            </a:p>
          </p:txBody>
        </p:sp>
        <p:grpSp>
          <p:nvGrpSpPr>
            <p:cNvPr id="4119" name="Group 23"/>
            <p:cNvGrpSpPr>
              <a:grpSpLocks/>
            </p:cNvGrpSpPr>
            <p:nvPr/>
          </p:nvGrpSpPr>
          <p:grpSpPr bwMode="auto">
            <a:xfrm>
              <a:off x="793" y="1334"/>
              <a:ext cx="1963" cy="366"/>
              <a:chOff x="1017" y="1470"/>
              <a:chExt cx="1963" cy="366"/>
            </a:xfrm>
          </p:grpSpPr>
          <p:sp>
            <p:nvSpPr>
              <p:cNvPr id="4120" name="Text Box 24"/>
              <p:cNvSpPr txBox="1">
                <a:spLocks noChangeArrowheads="1"/>
              </p:cNvSpPr>
              <p:nvPr/>
            </p:nvSpPr>
            <p:spPr bwMode="auto">
              <a:xfrm>
                <a:off x="1017" y="1470"/>
                <a:ext cx="1963"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600" dirty="0">
                    <a:latin typeface="Arial" charset="0"/>
                  </a:rPr>
                  <a:t>(78.2 + 90.5 + 98.1 +93.7 +94.5)</a:t>
                </a:r>
              </a:p>
              <a:p>
                <a:pPr algn="ctr"/>
                <a:r>
                  <a:rPr lang="en-US" altLang="en-US" sz="1600" dirty="0">
                    <a:latin typeface="Arial" charset="0"/>
                  </a:rPr>
                  <a:t>5</a:t>
                </a:r>
              </a:p>
            </p:txBody>
          </p:sp>
          <p:sp>
            <p:nvSpPr>
              <p:cNvPr id="4121" name="Line 25"/>
              <p:cNvSpPr>
                <a:spLocks noChangeShapeType="1"/>
              </p:cNvSpPr>
              <p:nvPr/>
            </p:nvSpPr>
            <p:spPr bwMode="auto">
              <a:xfrm>
                <a:off x="1104" y="1664"/>
                <a:ext cx="176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grpSp>
        <p:sp>
          <p:nvSpPr>
            <p:cNvPr id="4122" name="Text Box 26"/>
            <p:cNvSpPr txBox="1">
              <a:spLocks noChangeArrowheads="1"/>
            </p:cNvSpPr>
            <p:nvPr/>
          </p:nvSpPr>
          <p:spPr bwMode="auto">
            <a:xfrm>
              <a:off x="606" y="1215"/>
              <a:ext cx="19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  </a:t>
              </a:r>
              <a:endParaRPr lang="en-US" altLang="en-US" u="sng" dirty="0">
                <a:latin typeface="Arial" charset="0"/>
              </a:endParaRPr>
            </a:p>
            <a:p>
              <a:r>
                <a:rPr lang="en-US" altLang="en-US" i="1" dirty="0">
                  <a:latin typeface="Arial" charset="0"/>
                </a:rPr>
                <a:t>x</a:t>
              </a:r>
              <a:endParaRPr lang="en-US" altLang="en-US" u="sng" dirty="0">
                <a:latin typeface="Arial" charset="0"/>
              </a:endParaRPr>
            </a:p>
          </p:txBody>
        </p:sp>
        <p:sp>
          <p:nvSpPr>
            <p:cNvPr id="4123" name="Line 27"/>
            <p:cNvSpPr>
              <a:spLocks noChangeShapeType="1"/>
            </p:cNvSpPr>
            <p:nvPr/>
          </p:nvSpPr>
          <p:spPr bwMode="auto">
            <a:xfrm>
              <a:off x="667" y="1459"/>
              <a:ext cx="6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grpSp>
      <p:grpSp>
        <p:nvGrpSpPr>
          <p:cNvPr id="4124" name="Group 28"/>
          <p:cNvGrpSpPr>
            <a:grpSpLocks/>
          </p:cNvGrpSpPr>
          <p:nvPr/>
        </p:nvGrpSpPr>
        <p:grpSpPr bwMode="auto">
          <a:xfrm>
            <a:off x="6537325" y="3554414"/>
            <a:ext cx="3854450" cy="1190625"/>
            <a:chOff x="3158" y="2239"/>
            <a:chExt cx="2428" cy="750"/>
          </a:xfrm>
        </p:grpSpPr>
        <p:sp>
          <p:nvSpPr>
            <p:cNvPr id="4125" name="Rectangle 29"/>
            <p:cNvSpPr>
              <a:spLocks noChangeArrowheads="1"/>
            </p:cNvSpPr>
            <p:nvPr/>
          </p:nvSpPr>
          <p:spPr bwMode="auto">
            <a:xfrm>
              <a:off x="3158" y="2486"/>
              <a:ext cx="2428"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sym typeface="Symbol" pitchFamily="18" charset="2"/>
                </a:rPr>
                <a:t></a:t>
              </a:r>
              <a:r>
                <a:rPr lang="en-US" altLang="en-US" dirty="0">
                  <a:latin typeface="Arial" charset="0"/>
                </a:rPr>
                <a:t> = 		</a:t>
              </a:r>
              <a:r>
                <a:rPr lang="en-US" altLang="en-US" dirty="0">
                  <a:solidFill>
                    <a:schemeClr val="hlink"/>
                  </a:solidFill>
                  <a:latin typeface="Arial" charset="0"/>
                </a:rPr>
                <a:t>Find the standard </a:t>
              </a:r>
            </a:p>
            <a:p>
              <a:r>
                <a:rPr lang="en-US" altLang="en-US" dirty="0">
                  <a:solidFill>
                    <a:schemeClr val="hlink"/>
                  </a:solidFill>
                  <a:latin typeface="Arial" charset="0"/>
                </a:rPr>
                <a:t>		deviation.</a:t>
              </a:r>
            </a:p>
          </p:txBody>
        </p:sp>
        <p:grpSp>
          <p:nvGrpSpPr>
            <p:cNvPr id="4126" name="Group 30"/>
            <p:cNvGrpSpPr>
              <a:grpSpLocks/>
            </p:cNvGrpSpPr>
            <p:nvPr/>
          </p:nvGrpSpPr>
          <p:grpSpPr bwMode="auto">
            <a:xfrm>
              <a:off x="3474" y="2239"/>
              <a:ext cx="836" cy="750"/>
              <a:chOff x="922" y="2703"/>
              <a:chExt cx="836" cy="750"/>
            </a:xfrm>
          </p:grpSpPr>
          <p:pic>
            <p:nvPicPr>
              <p:cNvPr id="4127" name="Picture 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 y="2771"/>
                <a:ext cx="209" cy="547"/>
              </a:xfrm>
              <a:prstGeom prst="rect">
                <a:avLst/>
              </a:prstGeom>
              <a:noFill/>
              <a:extLst>
                <a:ext uri="{909E8E84-426E-40DD-AFC4-6F175D3DCCD1}">
                  <a14:hiddenFill xmlns:a14="http://schemas.microsoft.com/office/drawing/2010/main">
                    <a:solidFill>
                      <a:srgbClr val="FFFFFF"/>
                    </a:solidFill>
                  </a14:hiddenFill>
                </a:ext>
              </a:extLst>
            </p:spPr>
          </p:pic>
          <p:grpSp>
            <p:nvGrpSpPr>
              <p:cNvPr id="4128" name="Group 32"/>
              <p:cNvGrpSpPr>
                <a:grpSpLocks/>
              </p:cNvGrpSpPr>
              <p:nvPr/>
            </p:nvGrpSpPr>
            <p:grpSpPr bwMode="auto">
              <a:xfrm>
                <a:off x="1101" y="2703"/>
                <a:ext cx="654" cy="750"/>
                <a:chOff x="4623" y="2759"/>
                <a:chExt cx="654" cy="750"/>
              </a:xfrm>
            </p:grpSpPr>
            <p:sp>
              <p:nvSpPr>
                <p:cNvPr id="4129" name="Text Box 33"/>
                <p:cNvSpPr txBox="1">
                  <a:spLocks noChangeArrowheads="1"/>
                </p:cNvSpPr>
                <p:nvPr/>
              </p:nvSpPr>
              <p:spPr bwMode="auto">
                <a:xfrm>
                  <a:off x="4623" y="2759"/>
                  <a:ext cx="654"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dirty="0">
                      <a:latin typeface="Arial" charset="0"/>
                    </a:rPr>
                    <a:t>         </a:t>
                  </a:r>
                  <a:endParaRPr lang="en-US" altLang="en-US" u="sng" dirty="0">
                    <a:latin typeface="Arial" charset="0"/>
                  </a:endParaRPr>
                </a:p>
                <a:p>
                  <a:pPr algn="ctr"/>
                  <a:r>
                    <a:rPr lang="en-US" altLang="en-US" dirty="0">
                      <a:latin typeface="Arial" charset="0"/>
                      <a:sym typeface="Symbol" pitchFamily="18" charset="2"/>
                    </a:rPr>
                    <a:t></a:t>
                  </a:r>
                  <a:r>
                    <a:rPr lang="en-US" altLang="en-US" dirty="0">
                      <a:latin typeface="Arial" charset="0"/>
                    </a:rPr>
                    <a:t>(</a:t>
                  </a:r>
                  <a:r>
                    <a:rPr lang="en-US" altLang="en-US" i="1" dirty="0">
                      <a:latin typeface="Arial" charset="0"/>
                    </a:rPr>
                    <a:t>x – x</a:t>
                  </a:r>
                  <a:r>
                    <a:rPr lang="en-US" altLang="en-US" dirty="0">
                      <a:latin typeface="Arial" charset="0"/>
                    </a:rPr>
                    <a:t>)</a:t>
                  </a:r>
                  <a:r>
                    <a:rPr lang="en-US" altLang="en-US" baseline="30000" dirty="0">
                      <a:latin typeface="Arial" charset="0"/>
                    </a:rPr>
                    <a:t>2</a:t>
                  </a:r>
                </a:p>
                <a:p>
                  <a:pPr algn="ctr"/>
                  <a:r>
                    <a:rPr lang="en-US" altLang="en-US" i="1" dirty="0">
                      <a:latin typeface="Arial" charset="0"/>
                    </a:rPr>
                    <a:t>n</a:t>
                  </a:r>
                  <a:endParaRPr lang="en-US" altLang="en-US" u="sng" dirty="0">
                    <a:latin typeface="Arial" charset="0"/>
                  </a:endParaRPr>
                </a:p>
                <a:p>
                  <a:pPr algn="ctr"/>
                  <a:endParaRPr lang="en-US" altLang="en-US" dirty="0">
                    <a:latin typeface="Arial" charset="0"/>
                  </a:endParaRPr>
                </a:p>
              </p:txBody>
            </p:sp>
            <p:sp>
              <p:nvSpPr>
                <p:cNvPr id="4130" name="Line 34"/>
                <p:cNvSpPr>
                  <a:spLocks noChangeShapeType="1"/>
                </p:cNvSpPr>
                <p:nvPr/>
              </p:nvSpPr>
              <p:spPr bwMode="auto">
                <a:xfrm>
                  <a:off x="4624" y="3160"/>
                  <a:ext cx="6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grpSp>
          <p:sp>
            <p:nvSpPr>
              <p:cNvPr id="4131" name="Line 35"/>
              <p:cNvSpPr>
                <a:spLocks noChangeShapeType="1"/>
              </p:cNvSpPr>
              <p:nvPr/>
            </p:nvSpPr>
            <p:spPr bwMode="auto">
              <a:xfrm>
                <a:off x="1102" y="2853"/>
                <a:ext cx="65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grpSp>
        <p:sp>
          <p:nvSpPr>
            <p:cNvPr id="4132" name="Line 36"/>
            <p:cNvSpPr>
              <a:spLocks noChangeShapeType="1"/>
            </p:cNvSpPr>
            <p:nvPr/>
          </p:nvSpPr>
          <p:spPr bwMode="auto">
            <a:xfrm>
              <a:off x="4082" y="2470"/>
              <a:ext cx="6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grpSp>
      <p:grpSp>
        <p:nvGrpSpPr>
          <p:cNvPr id="4133" name="Group 37"/>
          <p:cNvGrpSpPr>
            <a:grpSpLocks/>
          </p:cNvGrpSpPr>
          <p:nvPr/>
        </p:nvGrpSpPr>
        <p:grpSpPr bwMode="auto">
          <a:xfrm>
            <a:off x="2581277" y="2586798"/>
            <a:ext cx="6629400" cy="1923288"/>
            <a:chOff x="628" y="1581"/>
            <a:chExt cx="4176" cy="1306"/>
          </a:xfrm>
        </p:grpSpPr>
        <p:sp>
          <p:nvSpPr>
            <p:cNvPr id="4134" name="Rectangle 38"/>
            <p:cNvSpPr>
              <a:spLocks noChangeArrowheads="1"/>
            </p:cNvSpPr>
            <p:nvPr/>
          </p:nvSpPr>
          <p:spPr bwMode="auto">
            <a:xfrm>
              <a:off x="3552" y="1716"/>
              <a:ext cx="125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chemeClr val="hlink"/>
                  </a:solidFill>
                  <a:latin typeface="Arial" charset="0"/>
                </a:rPr>
                <a:t>Organize the next</a:t>
              </a:r>
            </a:p>
            <a:p>
              <a:r>
                <a:rPr lang="en-US" altLang="en-US" dirty="0">
                  <a:solidFill>
                    <a:schemeClr val="hlink"/>
                  </a:solidFill>
                  <a:latin typeface="Arial" charset="0"/>
                </a:rPr>
                <a:t>steps in a table.</a:t>
              </a:r>
            </a:p>
          </p:txBody>
        </p:sp>
        <p:grpSp>
          <p:nvGrpSpPr>
            <p:cNvPr id="4135" name="Group 39"/>
            <p:cNvGrpSpPr>
              <a:grpSpLocks/>
            </p:cNvGrpSpPr>
            <p:nvPr/>
          </p:nvGrpSpPr>
          <p:grpSpPr bwMode="auto">
            <a:xfrm>
              <a:off x="628" y="1581"/>
              <a:ext cx="2448" cy="1306"/>
              <a:chOff x="812" y="1629"/>
              <a:chExt cx="2448" cy="1306"/>
            </a:xfrm>
          </p:grpSpPr>
          <p:grpSp>
            <p:nvGrpSpPr>
              <p:cNvPr id="4136" name="Group 40"/>
              <p:cNvGrpSpPr>
                <a:grpSpLocks/>
              </p:cNvGrpSpPr>
              <p:nvPr/>
            </p:nvGrpSpPr>
            <p:grpSpPr bwMode="auto">
              <a:xfrm>
                <a:off x="812" y="1629"/>
                <a:ext cx="2448" cy="1306"/>
                <a:chOff x="812" y="1629"/>
                <a:chExt cx="2448" cy="1306"/>
              </a:xfrm>
            </p:grpSpPr>
            <p:sp>
              <p:nvSpPr>
                <p:cNvPr id="4137" name="AutoShape 41"/>
                <p:cNvSpPr>
                  <a:spLocks noChangeArrowheads="1"/>
                </p:cNvSpPr>
                <p:nvPr/>
              </p:nvSpPr>
              <p:spPr bwMode="auto">
                <a:xfrm>
                  <a:off x="816" y="2239"/>
                  <a:ext cx="2336" cy="242"/>
                </a:xfrm>
                <a:prstGeom prst="roundRect">
                  <a:avLst>
                    <a:gd name="adj" fmla="val 7245"/>
                  </a:avLst>
                </a:prstGeom>
                <a:solidFill>
                  <a:srgbClr val="CCCCFF"/>
                </a:solidFill>
                <a:ln w="9525">
                  <a:solidFill>
                    <a:srgbClr val="9999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sp>
              <p:nvSpPr>
                <p:cNvPr id="4138" name="Rectangle 42"/>
                <p:cNvSpPr>
                  <a:spLocks noChangeArrowheads="1"/>
                </p:cNvSpPr>
                <p:nvPr/>
              </p:nvSpPr>
              <p:spPr bwMode="auto">
                <a:xfrm>
                  <a:off x="840" y="2012"/>
                  <a:ext cx="2420" cy="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914400" algn="l"/>
                      <a:tab pos="2286000" algn="r"/>
                      <a:tab pos="3429000" algn="r"/>
                    </a:tabLst>
                    <a:defRPr>
                      <a:solidFill>
                        <a:schemeClr val="tx1"/>
                      </a:solidFill>
                      <a:latin typeface="Arial" charset="0"/>
                    </a:defRPr>
                  </a:lvl1pPr>
                  <a:lvl2pPr>
                    <a:tabLst>
                      <a:tab pos="914400" algn="l"/>
                      <a:tab pos="2286000" algn="r"/>
                      <a:tab pos="3429000" algn="r"/>
                    </a:tabLst>
                    <a:defRPr>
                      <a:solidFill>
                        <a:schemeClr val="tx1"/>
                      </a:solidFill>
                      <a:latin typeface="Arial" charset="0"/>
                    </a:defRPr>
                  </a:lvl2pPr>
                  <a:lvl3pPr>
                    <a:tabLst>
                      <a:tab pos="914400" algn="l"/>
                      <a:tab pos="2286000" algn="r"/>
                      <a:tab pos="3429000" algn="r"/>
                    </a:tabLst>
                    <a:defRPr>
                      <a:solidFill>
                        <a:schemeClr val="tx1"/>
                      </a:solidFill>
                      <a:latin typeface="Arial" charset="0"/>
                    </a:defRPr>
                  </a:lvl3pPr>
                  <a:lvl4pPr>
                    <a:tabLst>
                      <a:tab pos="914400" algn="l"/>
                      <a:tab pos="2286000" algn="r"/>
                      <a:tab pos="3429000" algn="r"/>
                    </a:tabLst>
                    <a:defRPr>
                      <a:solidFill>
                        <a:schemeClr val="tx1"/>
                      </a:solidFill>
                      <a:latin typeface="Arial" charset="0"/>
                    </a:defRPr>
                  </a:lvl4pPr>
                  <a:lvl5pPr>
                    <a:tabLst>
                      <a:tab pos="914400" algn="l"/>
                      <a:tab pos="2286000" algn="r"/>
                      <a:tab pos="3429000" algn="r"/>
                    </a:tabLst>
                    <a:defRPr>
                      <a:solidFill>
                        <a:schemeClr val="tx1"/>
                      </a:solidFill>
                      <a:latin typeface="Arial" charset="0"/>
                    </a:defRPr>
                  </a:lvl5pPr>
                  <a:lvl6pPr fontAlgn="base">
                    <a:spcBef>
                      <a:spcPct val="0"/>
                    </a:spcBef>
                    <a:spcAft>
                      <a:spcPct val="0"/>
                    </a:spcAft>
                    <a:tabLst>
                      <a:tab pos="914400" algn="l"/>
                      <a:tab pos="2286000" algn="r"/>
                      <a:tab pos="3429000" algn="r"/>
                    </a:tabLst>
                    <a:defRPr>
                      <a:solidFill>
                        <a:schemeClr val="tx1"/>
                      </a:solidFill>
                      <a:latin typeface="Arial" charset="0"/>
                    </a:defRPr>
                  </a:lvl6pPr>
                  <a:lvl7pPr fontAlgn="base">
                    <a:spcBef>
                      <a:spcPct val="0"/>
                    </a:spcBef>
                    <a:spcAft>
                      <a:spcPct val="0"/>
                    </a:spcAft>
                    <a:tabLst>
                      <a:tab pos="914400" algn="l"/>
                      <a:tab pos="2286000" algn="r"/>
                      <a:tab pos="3429000" algn="r"/>
                    </a:tabLst>
                    <a:defRPr>
                      <a:solidFill>
                        <a:schemeClr val="tx1"/>
                      </a:solidFill>
                      <a:latin typeface="Arial" charset="0"/>
                    </a:defRPr>
                  </a:lvl7pPr>
                  <a:lvl8pPr fontAlgn="base">
                    <a:spcBef>
                      <a:spcPct val="0"/>
                    </a:spcBef>
                    <a:spcAft>
                      <a:spcPct val="0"/>
                    </a:spcAft>
                    <a:tabLst>
                      <a:tab pos="914400" algn="l"/>
                      <a:tab pos="2286000" algn="r"/>
                      <a:tab pos="3429000" algn="r"/>
                    </a:tabLst>
                    <a:defRPr>
                      <a:solidFill>
                        <a:schemeClr val="tx1"/>
                      </a:solidFill>
                      <a:latin typeface="Arial" charset="0"/>
                    </a:defRPr>
                  </a:lvl8pPr>
                  <a:lvl9pPr fontAlgn="base">
                    <a:spcBef>
                      <a:spcPct val="0"/>
                    </a:spcBef>
                    <a:spcAft>
                      <a:spcPct val="0"/>
                    </a:spcAft>
                    <a:tabLst>
                      <a:tab pos="914400" algn="l"/>
                      <a:tab pos="2286000" algn="r"/>
                      <a:tab pos="3429000" algn="r"/>
                    </a:tabLst>
                    <a:defRPr>
                      <a:solidFill>
                        <a:schemeClr val="tx1"/>
                      </a:solidFill>
                      <a:latin typeface="Arial" charset="0"/>
                    </a:defRPr>
                  </a:lvl9pPr>
                </a:lstStyle>
                <a:p>
                  <a:r>
                    <a:rPr lang="en-US" altLang="en-US" dirty="0"/>
                    <a:t>78.2	91	–12.8	163.84	</a:t>
                  </a:r>
                </a:p>
                <a:p>
                  <a:r>
                    <a:rPr lang="en-US" altLang="en-US" dirty="0"/>
                    <a:t>90.5	91	–0.5	.25</a:t>
                  </a:r>
                </a:p>
                <a:p>
                  <a:r>
                    <a:rPr lang="en-US" altLang="en-US" dirty="0"/>
                    <a:t>98.1	91	7.1	50.41</a:t>
                  </a:r>
                </a:p>
                <a:p>
                  <a:r>
                    <a:rPr lang="en-US" altLang="en-US" dirty="0"/>
                    <a:t>93.7	91	2.7	7.29</a:t>
                  </a:r>
                </a:p>
                <a:p>
                  <a:r>
                    <a:rPr lang="en-US" altLang="en-US" dirty="0"/>
                    <a:t>94.5	91	3.5	12.25</a:t>
                  </a:r>
                </a:p>
              </p:txBody>
            </p:sp>
            <p:grpSp>
              <p:nvGrpSpPr>
                <p:cNvPr id="4139" name="Group 43"/>
                <p:cNvGrpSpPr>
                  <a:grpSpLocks/>
                </p:cNvGrpSpPr>
                <p:nvPr/>
              </p:nvGrpSpPr>
              <p:grpSpPr bwMode="auto">
                <a:xfrm>
                  <a:off x="812" y="1629"/>
                  <a:ext cx="2346" cy="361"/>
                  <a:chOff x="836" y="1629"/>
                  <a:chExt cx="2322" cy="361"/>
                </a:xfrm>
              </p:grpSpPr>
              <p:sp>
                <p:nvSpPr>
                  <p:cNvPr id="4140" name="AutoShape 44"/>
                  <p:cNvSpPr>
                    <a:spLocks noChangeArrowheads="1"/>
                  </p:cNvSpPr>
                  <p:nvPr/>
                </p:nvSpPr>
                <p:spPr bwMode="auto">
                  <a:xfrm>
                    <a:off x="836" y="1629"/>
                    <a:ext cx="2320" cy="257"/>
                  </a:xfrm>
                  <a:prstGeom prst="roundRect">
                    <a:avLst>
                      <a:gd name="adj" fmla="val 16667"/>
                    </a:avLst>
                  </a:prstGeom>
                  <a:solidFill>
                    <a:srgbClr val="99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sp>
                <p:nvSpPr>
                  <p:cNvPr id="4141" name="Rectangle 45"/>
                  <p:cNvSpPr>
                    <a:spLocks noChangeArrowheads="1"/>
                  </p:cNvSpPr>
                  <p:nvPr/>
                </p:nvSpPr>
                <p:spPr bwMode="auto">
                  <a:xfrm>
                    <a:off x="838" y="1757"/>
                    <a:ext cx="2320" cy="233"/>
                  </a:xfrm>
                  <a:prstGeom prst="rect">
                    <a:avLst/>
                  </a:prstGeom>
                  <a:solidFill>
                    <a:srgbClr val="99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grpSp>
            <p:sp>
              <p:nvSpPr>
                <p:cNvPr id="4142" name="Line 46"/>
                <p:cNvSpPr>
                  <a:spLocks noChangeShapeType="1"/>
                </p:cNvSpPr>
                <p:nvPr/>
              </p:nvSpPr>
              <p:spPr bwMode="auto">
                <a:xfrm>
                  <a:off x="1328" y="2056"/>
                  <a:ext cx="0" cy="856"/>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43" name="Line 47"/>
                <p:cNvSpPr>
                  <a:spLocks noChangeShapeType="1"/>
                </p:cNvSpPr>
                <p:nvPr/>
              </p:nvSpPr>
              <p:spPr bwMode="auto">
                <a:xfrm>
                  <a:off x="1824" y="2048"/>
                  <a:ext cx="0" cy="856"/>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44" name="Line 48"/>
                <p:cNvSpPr>
                  <a:spLocks noChangeShapeType="1"/>
                </p:cNvSpPr>
                <p:nvPr/>
              </p:nvSpPr>
              <p:spPr bwMode="auto">
                <a:xfrm>
                  <a:off x="2512" y="2048"/>
                  <a:ext cx="0" cy="856"/>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45" name="Line 49"/>
                <p:cNvSpPr>
                  <a:spLocks noChangeShapeType="1"/>
                </p:cNvSpPr>
                <p:nvPr/>
              </p:nvSpPr>
              <p:spPr bwMode="auto">
                <a:xfrm flipV="1">
                  <a:off x="1328" y="1800"/>
                  <a:ext cx="0" cy="248"/>
                </a:xfrm>
                <a:prstGeom prst="line">
                  <a:avLst/>
                </a:prstGeom>
                <a:noFill/>
                <a:ln w="9525">
                  <a:solidFill>
                    <a:srgbClr val="CC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sp>
              <p:nvSpPr>
                <p:cNvPr id="4146" name="Line 50"/>
                <p:cNvSpPr>
                  <a:spLocks noChangeShapeType="1"/>
                </p:cNvSpPr>
                <p:nvPr/>
              </p:nvSpPr>
              <p:spPr bwMode="auto">
                <a:xfrm flipV="1">
                  <a:off x="1824" y="1808"/>
                  <a:ext cx="0" cy="248"/>
                </a:xfrm>
                <a:prstGeom prst="line">
                  <a:avLst/>
                </a:prstGeom>
                <a:noFill/>
                <a:ln w="9525">
                  <a:solidFill>
                    <a:srgbClr val="CC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sp>
              <p:nvSpPr>
                <p:cNvPr id="4147" name="Line 51"/>
                <p:cNvSpPr>
                  <a:spLocks noChangeShapeType="1"/>
                </p:cNvSpPr>
                <p:nvPr/>
              </p:nvSpPr>
              <p:spPr bwMode="auto">
                <a:xfrm flipV="1">
                  <a:off x="2512" y="1816"/>
                  <a:ext cx="0" cy="248"/>
                </a:xfrm>
                <a:prstGeom prst="line">
                  <a:avLst/>
                </a:prstGeom>
                <a:noFill/>
                <a:ln w="9525">
                  <a:solidFill>
                    <a:srgbClr val="CC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grpSp>
              <p:nvGrpSpPr>
                <p:cNvPr id="4148" name="Group 52"/>
                <p:cNvGrpSpPr>
                  <a:grpSpLocks/>
                </p:cNvGrpSpPr>
                <p:nvPr/>
              </p:nvGrpSpPr>
              <p:grpSpPr bwMode="auto">
                <a:xfrm>
                  <a:off x="816" y="2216"/>
                  <a:ext cx="2328" cy="512"/>
                  <a:chOff x="816" y="2216"/>
                  <a:chExt cx="2344" cy="512"/>
                </a:xfrm>
              </p:grpSpPr>
              <p:sp>
                <p:nvSpPr>
                  <p:cNvPr id="4149" name="Line 53"/>
                  <p:cNvSpPr>
                    <a:spLocks noChangeShapeType="1"/>
                  </p:cNvSpPr>
                  <p:nvPr/>
                </p:nvSpPr>
                <p:spPr bwMode="auto">
                  <a:xfrm>
                    <a:off x="816" y="2216"/>
                    <a:ext cx="2344" cy="0"/>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50" name="Line 54"/>
                  <p:cNvSpPr>
                    <a:spLocks noChangeShapeType="1"/>
                  </p:cNvSpPr>
                  <p:nvPr/>
                </p:nvSpPr>
                <p:spPr bwMode="auto">
                  <a:xfrm>
                    <a:off x="816" y="2384"/>
                    <a:ext cx="2344" cy="0"/>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51" name="Line 55"/>
                  <p:cNvSpPr>
                    <a:spLocks noChangeShapeType="1"/>
                  </p:cNvSpPr>
                  <p:nvPr/>
                </p:nvSpPr>
                <p:spPr bwMode="auto">
                  <a:xfrm>
                    <a:off x="816" y="2560"/>
                    <a:ext cx="2344" cy="0"/>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52" name="Line 56"/>
                  <p:cNvSpPr>
                    <a:spLocks noChangeShapeType="1"/>
                  </p:cNvSpPr>
                  <p:nvPr/>
                </p:nvSpPr>
                <p:spPr bwMode="auto">
                  <a:xfrm>
                    <a:off x="816" y="2728"/>
                    <a:ext cx="2344" cy="0"/>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grpSp>
          </p:grpSp>
          <p:sp>
            <p:nvSpPr>
              <p:cNvPr id="4153" name="Text Box 57"/>
              <p:cNvSpPr txBox="1">
                <a:spLocks noChangeArrowheads="1"/>
              </p:cNvSpPr>
              <p:nvPr/>
            </p:nvSpPr>
            <p:spPr bwMode="auto">
              <a:xfrm>
                <a:off x="942" y="1663"/>
                <a:ext cx="19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  </a:t>
                </a:r>
                <a:endParaRPr lang="en-US" altLang="en-US" u="sng" dirty="0">
                  <a:latin typeface="Arial" charset="0"/>
                </a:endParaRPr>
              </a:p>
              <a:p>
                <a:r>
                  <a:rPr lang="en-US" altLang="en-US" i="1" dirty="0">
                    <a:latin typeface="Arial" charset="0"/>
                  </a:rPr>
                  <a:t>x</a:t>
                </a:r>
                <a:endParaRPr lang="en-US" altLang="en-US" u="sng" dirty="0">
                  <a:latin typeface="Arial" charset="0"/>
                </a:endParaRPr>
              </a:p>
            </p:txBody>
          </p:sp>
          <p:sp>
            <p:nvSpPr>
              <p:cNvPr id="4154" name="Text Box 58"/>
              <p:cNvSpPr txBox="1">
                <a:spLocks noChangeArrowheads="1"/>
              </p:cNvSpPr>
              <p:nvPr/>
            </p:nvSpPr>
            <p:spPr bwMode="auto">
              <a:xfrm>
                <a:off x="1454" y="1663"/>
                <a:ext cx="19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  </a:t>
                </a:r>
                <a:endParaRPr lang="en-US" altLang="en-US" u="sng" dirty="0">
                  <a:latin typeface="Arial" charset="0"/>
                </a:endParaRPr>
              </a:p>
              <a:p>
                <a:r>
                  <a:rPr lang="en-US" altLang="en-US" i="1" dirty="0">
                    <a:latin typeface="Arial" charset="0"/>
                  </a:rPr>
                  <a:t>x</a:t>
                </a:r>
                <a:endParaRPr lang="en-US" altLang="en-US" u="sng" dirty="0">
                  <a:latin typeface="Arial" charset="0"/>
                </a:endParaRPr>
              </a:p>
            </p:txBody>
          </p:sp>
          <p:sp>
            <p:nvSpPr>
              <p:cNvPr id="4155" name="Text Box 59"/>
              <p:cNvSpPr txBox="1">
                <a:spLocks noChangeArrowheads="1"/>
              </p:cNvSpPr>
              <p:nvPr/>
            </p:nvSpPr>
            <p:spPr bwMode="auto">
              <a:xfrm>
                <a:off x="2006" y="1663"/>
                <a:ext cx="43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        </a:t>
                </a:r>
                <a:endParaRPr lang="en-US" altLang="en-US" u="sng" dirty="0">
                  <a:latin typeface="Arial" charset="0"/>
                </a:endParaRPr>
              </a:p>
              <a:p>
                <a:r>
                  <a:rPr lang="en-US" altLang="en-US" i="1" dirty="0">
                    <a:latin typeface="Arial" charset="0"/>
                  </a:rPr>
                  <a:t>x – x</a:t>
                </a:r>
                <a:endParaRPr lang="en-US" altLang="en-US" u="sng" dirty="0">
                  <a:latin typeface="Arial" charset="0"/>
                </a:endParaRPr>
              </a:p>
            </p:txBody>
          </p:sp>
          <p:sp>
            <p:nvSpPr>
              <p:cNvPr id="4156" name="Text Box 60"/>
              <p:cNvSpPr txBox="1">
                <a:spLocks noChangeArrowheads="1"/>
              </p:cNvSpPr>
              <p:nvPr/>
            </p:nvSpPr>
            <p:spPr bwMode="auto">
              <a:xfrm>
                <a:off x="2590" y="1663"/>
                <a:ext cx="569"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         </a:t>
                </a:r>
                <a:endParaRPr lang="en-US" altLang="en-US" u="sng" dirty="0">
                  <a:latin typeface="Arial" charset="0"/>
                </a:endParaRPr>
              </a:p>
              <a:p>
                <a:r>
                  <a:rPr lang="en-US" altLang="en-US" dirty="0">
                    <a:latin typeface="Arial" charset="0"/>
                  </a:rPr>
                  <a:t>(</a:t>
                </a:r>
                <a:r>
                  <a:rPr lang="en-US" altLang="en-US" i="1" dirty="0">
                    <a:latin typeface="Arial" charset="0"/>
                  </a:rPr>
                  <a:t>x – x</a:t>
                </a:r>
                <a:r>
                  <a:rPr lang="en-US" altLang="en-US" dirty="0">
                    <a:latin typeface="Arial" charset="0"/>
                  </a:rPr>
                  <a:t>)</a:t>
                </a:r>
                <a:r>
                  <a:rPr lang="en-US" altLang="en-US" baseline="30000" dirty="0">
                    <a:latin typeface="Arial" charset="0"/>
                  </a:rPr>
                  <a:t>2</a:t>
                </a:r>
                <a:endParaRPr lang="en-US" altLang="en-US" u="sng" dirty="0">
                  <a:latin typeface="Arial" charset="0"/>
                </a:endParaRPr>
              </a:p>
            </p:txBody>
          </p:sp>
        </p:grpSp>
        <p:sp>
          <p:nvSpPr>
            <p:cNvPr id="4157" name="Line 61"/>
            <p:cNvSpPr>
              <a:spLocks noChangeShapeType="1"/>
            </p:cNvSpPr>
            <p:nvPr/>
          </p:nvSpPr>
          <p:spPr bwMode="auto">
            <a:xfrm>
              <a:off x="819" y="1853"/>
              <a:ext cx="74"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58" name="Line 62"/>
            <p:cNvSpPr>
              <a:spLocks noChangeShapeType="1"/>
            </p:cNvSpPr>
            <p:nvPr/>
          </p:nvSpPr>
          <p:spPr bwMode="auto">
            <a:xfrm>
              <a:off x="1331" y="1853"/>
              <a:ext cx="7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59" name="Line 63"/>
            <p:cNvSpPr>
              <a:spLocks noChangeShapeType="1"/>
            </p:cNvSpPr>
            <p:nvPr/>
          </p:nvSpPr>
          <p:spPr bwMode="auto">
            <a:xfrm>
              <a:off x="2110" y="1853"/>
              <a:ext cx="7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60" name="Line 64"/>
            <p:cNvSpPr>
              <a:spLocks noChangeShapeType="1"/>
            </p:cNvSpPr>
            <p:nvPr/>
          </p:nvSpPr>
          <p:spPr bwMode="auto">
            <a:xfrm>
              <a:off x="2742" y="1853"/>
              <a:ext cx="7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117"/>
                                        </p:tgtEl>
                                        <p:attrNameLst>
                                          <p:attrName>style.visibility</p:attrName>
                                        </p:attrNameLst>
                                      </p:cBhvr>
                                      <p:to>
                                        <p:strVal val="visible"/>
                                      </p:to>
                                    </p:set>
                                    <p:anim calcmode="lin" valueType="num">
                                      <p:cBhvr additive="base">
                                        <p:cTn id="7" dur="500" fill="hold"/>
                                        <p:tgtEl>
                                          <p:spTgt spid="4117"/>
                                        </p:tgtEl>
                                        <p:attrNameLst>
                                          <p:attrName>ppt_x</p:attrName>
                                        </p:attrNameLst>
                                      </p:cBhvr>
                                      <p:tavLst>
                                        <p:tav tm="0">
                                          <p:val>
                                            <p:strVal val="1+#ppt_w/2"/>
                                          </p:val>
                                        </p:tav>
                                        <p:tav tm="100000">
                                          <p:val>
                                            <p:strVal val="#ppt_x"/>
                                          </p:val>
                                        </p:tav>
                                      </p:tavLst>
                                    </p:anim>
                                    <p:anim calcmode="lin" valueType="num">
                                      <p:cBhvr additive="base">
                                        <p:cTn id="8" dur="500" fill="hold"/>
                                        <p:tgtEl>
                                          <p:spTgt spid="411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4133"/>
                                        </p:tgtEl>
                                        <p:attrNameLst>
                                          <p:attrName>style.visibility</p:attrName>
                                        </p:attrNameLst>
                                      </p:cBhvr>
                                      <p:to>
                                        <p:strVal val="visible"/>
                                      </p:to>
                                    </p:set>
                                    <p:anim calcmode="lin" valueType="num">
                                      <p:cBhvr additive="base">
                                        <p:cTn id="13" dur="500" fill="hold"/>
                                        <p:tgtEl>
                                          <p:spTgt spid="4133"/>
                                        </p:tgtEl>
                                        <p:attrNameLst>
                                          <p:attrName>ppt_x</p:attrName>
                                        </p:attrNameLst>
                                      </p:cBhvr>
                                      <p:tavLst>
                                        <p:tav tm="0">
                                          <p:val>
                                            <p:strVal val="1+#ppt_w/2"/>
                                          </p:val>
                                        </p:tav>
                                        <p:tav tm="100000">
                                          <p:val>
                                            <p:strVal val="#ppt_x"/>
                                          </p:val>
                                        </p:tav>
                                      </p:tavLst>
                                    </p:anim>
                                    <p:anim calcmode="lin" valueType="num">
                                      <p:cBhvr additive="base">
                                        <p:cTn id="14" dur="500" fill="hold"/>
                                        <p:tgtEl>
                                          <p:spTgt spid="413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4124"/>
                                        </p:tgtEl>
                                        <p:attrNameLst>
                                          <p:attrName>style.visibility</p:attrName>
                                        </p:attrNameLst>
                                      </p:cBhvr>
                                      <p:to>
                                        <p:strVal val="visible"/>
                                      </p:to>
                                    </p:set>
                                    <p:anim calcmode="lin" valueType="num">
                                      <p:cBhvr additive="base">
                                        <p:cTn id="19" dur="500" fill="hold"/>
                                        <p:tgtEl>
                                          <p:spTgt spid="4124"/>
                                        </p:tgtEl>
                                        <p:attrNameLst>
                                          <p:attrName>ppt_x</p:attrName>
                                        </p:attrNameLst>
                                      </p:cBhvr>
                                      <p:tavLst>
                                        <p:tav tm="0">
                                          <p:val>
                                            <p:strVal val="1+#ppt_w/2"/>
                                          </p:val>
                                        </p:tav>
                                        <p:tav tm="100000">
                                          <p:val>
                                            <p:strVal val="#ppt_x"/>
                                          </p:val>
                                        </p:tav>
                                      </p:tavLst>
                                    </p:anim>
                                    <p:anim calcmode="lin" valueType="num">
                                      <p:cBhvr additive="base">
                                        <p:cTn id="20" dur="500" fill="hold"/>
                                        <p:tgtEl>
                                          <p:spTgt spid="412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4105"/>
                                        </p:tgtEl>
                                        <p:attrNameLst>
                                          <p:attrName>style.visibility</p:attrName>
                                        </p:attrNameLst>
                                      </p:cBhvr>
                                      <p:to>
                                        <p:strVal val="visible"/>
                                      </p:to>
                                    </p:set>
                                    <p:anim calcmode="lin" valueType="num">
                                      <p:cBhvr additive="base">
                                        <p:cTn id="25" dur="500" fill="hold"/>
                                        <p:tgtEl>
                                          <p:spTgt spid="4105"/>
                                        </p:tgtEl>
                                        <p:attrNameLst>
                                          <p:attrName>ppt_x</p:attrName>
                                        </p:attrNameLst>
                                      </p:cBhvr>
                                      <p:tavLst>
                                        <p:tav tm="0">
                                          <p:val>
                                            <p:strVal val="1+#ppt_w/2"/>
                                          </p:val>
                                        </p:tav>
                                        <p:tav tm="100000">
                                          <p:val>
                                            <p:strVal val="#ppt_x"/>
                                          </p:val>
                                        </p:tav>
                                      </p:tavLst>
                                    </p:anim>
                                    <p:anim calcmode="lin" valueType="num">
                                      <p:cBhvr additive="base">
                                        <p:cTn id="26" dur="500" fill="hold"/>
                                        <p:tgtEl>
                                          <p:spTgt spid="410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4104"/>
                                        </p:tgtEl>
                                        <p:attrNameLst>
                                          <p:attrName>style.visibility</p:attrName>
                                        </p:attrNameLst>
                                      </p:cBhvr>
                                      <p:to>
                                        <p:strVal val="visible"/>
                                      </p:to>
                                    </p:set>
                                    <p:anim calcmode="lin" valueType="num">
                                      <p:cBhvr additive="base">
                                        <p:cTn id="31" dur="500" fill="hold"/>
                                        <p:tgtEl>
                                          <p:spTgt spid="4104"/>
                                        </p:tgtEl>
                                        <p:attrNameLst>
                                          <p:attrName>ppt_x</p:attrName>
                                        </p:attrNameLst>
                                      </p:cBhvr>
                                      <p:tavLst>
                                        <p:tav tm="0">
                                          <p:val>
                                            <p:strVal val="1+#ppt_w/2"/>
                                          </p:val>
                                        </p:tav>
                                        <p:tav tm="100000">
                                          <p:val>
                                            <p:strVal val="#ppt_x"/>
                                          </p:val>
                                        </p:tav>
                                      </p:tavLst>
                                    </p:anim>
                                    <p:anim calcmode="lin" valueType="num">
                                      <p:cBhvr additive="base">
                                        <p:cTn id="32" dur="500" fill="hold"/>
                                        <p:tgtEl>
                                          <p:spTgt spid="4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4"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D483-F971-420B-844F-3F333D242806}"/>
              </a:ext>
            </a:extLst>
          </p:cNvPr>
          <p:cNvSpPr>
            <a:spLocks noGrp="1"/>
          </p:cNvSpPr>
          <p:nvPr>
            <p:ph type="title"/>
          </p:nvPr>
        </p:nvSpPr>
        <p:spPr>
          <a:xfrm>
            <a:off x="331763" y="12597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The mean-variance framework</a:t>
            </a:r>
          </a:p>
        </p:txBody>
      </p:sp>
      <p:pic>
        <p:nvPicPr>
          <p:cNvPr id="2054" name="Picture 6" descr="simulation">
            <a:extLst>
              <a:ext uri="{FF2B5EF4-FFF2-40B4-BE49-F238E27FC236}">
                <a16:creationId xmlns:a16="http://schemas.microsoft.com/office/drawing/2014/main" id="{D970F5D7-1A5A-41DA-9080-DB96886B26C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42868" y="2022572"/>
            <a:ext cx="7821637" cy="43513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34A9C80-0973-44AA-B121-8BD94A74585C}"/>
              </a:ext>
            </a:extLst>
          </p:cNvPr>
          <p:cNvSpPr txBox="1"/>
          <p:nvPr/>
        </p:nvSpPr>
        <p:spPr>
          <a:xfrm>
            <a:off x="717452" y="1275189"/>
            <a:ext cx="11043139"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variance on any investment measures the disparity between actual and expected returns </a:t>
            </a:r>
          </a:p>
        </p:txBody>
      </p:sp>
    </p:spTree>
    <p:extLst>
      <p:ext uri="{BB962C8B-B14F-4D97-AF65-F5344CB8AC3E}">
        <p14:creationId xmlns:p14="http://schemas.microsoft.com/office/powerpoint/2010/main" val="40594583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355BD-22E6-47F6-9110-88BD23B95E7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How risky is TCS: A look at the past</a:t>
            </a:r>
          </a:p>
        </p:txBody>
      </p:sp>
      <p:pic>
        <p:nvPicPr>
          <p:cNvPr id="5" name="Content Placeholder 4" descr="A close up of a mans face&#10;&#10;Description generated with very high confidence">
            <a:extLst>
              <a:ext uri="{FF2B5EF4-FFF2-40B4-BE49-F238E27FC236}">
                <a16:creationId xmlns:a16="http://schemas.microsoft.com/office/drawing/2014/main" id="{8C781FA0-3E48-4529-9F65-F000125CAC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977704"/>
            <a:ext cx="10515600" cy="4047180"/>
          </a:xfrm>
        </p:spPr>
      </p:pic>
    </p:spTree>
    <p:extLst>
      <p:ext uri="{BB962C8B-B14F-4D97-AF65-F5344CB8AC3E}">
        <p14:creationId xmlns:p14="http://schemas.microsoft.com/office/powerpoint/2010/main" val="2653162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535BE-64F2-4302-B4AE-9F1EB37047D1}"/>
              </a:ext>
            </a:extLst>
          </p:cNvPr>
          <p:cNvSpPr>
            <a:spLocks noGrp="1"/>
          </p:cNvSpPr>
          <p:nvPr>
            <p:ph type="title"/>
          </p:nvPr>
        </p:nvSpPr>
        <p:spPr>
          <a:xfrm>
            <a:off x="247650"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Standard deviation of TCS</a:t>
            </a:r>
          </a:p>
        </p:txBody>
      </p:sp>
      <p:graphicFrame>
        <p:nvGraphicFramePr>
          <p:cNvPr id="4" name="Content Placeholder 3">
            <a:extLst>
              <a:ext uri="{FF2B5EF4-FFF2-40B4-BE49-F238E27FC236}">
                <a16:creationId xmlns:a16="http://schemas.microsoft.com/office/drawing/2014/main" id="{5527CCD9-FB76-4A17-A4B5-248F11F149A4}"/>
              </a:ext>
            </a:extLst>
          </p:cNvPr>
          <p:cNvGraphicFramePr>
            <a:graphicFrameLocks noGrp="1"/>
          </p:cNvGraphicFramePr>
          <p:nvPr>
            <p:ph idx="1"/>
            <p:extLst>
              <p:ext uri="{D42A27DB-BD31-4B8C-83A1-F6EECF244321}">
                <p14:modId xmlns:p14="http://schemas.microsoft.com/office/powerpoint/2010/main" val="3594166780"/>
              </p:ext>
            </p:extLst>
          </p:nvPr>
        </p:nvGraphicFramePr>
        <p:xfrm>
          <a:off x="666750" y="1508920"/>
          <a:ext cx="8953499" cy="5349080"/>
        </p:xfrm>
        <a:graphic>
          <a:graphicData uri="http://schemas.openxmlformats.org/drawingml/2006/table">
            <a:tbl>
              <a:tblPr/>
              <a:tblGrid>
                <a:gridCol w="2515028">
                  <a:extLst>
                    <a:ext uri="{9D8B030D-6E8A-4147-A177-3AD203B41FA5}">
                      <a16:colId xmlns:a16="http://schemas.microsoft.com/office/drawing/2014/main" val="1519678010"/>
                    </a:ext>
                  </a:extLst>
                </a:gridCol>
                <a:gridCol w="2146157">
                  <a:extLst>
                    <a:ext uri="{9D8B030D-6E8A-4147-A177-3AD203B41FA5}">
                      <a16:colId xmlns:a16="http://schemas.microsoft.com/office/drawing/2014/main" val="2886021083"/>
                    </a:ext>
                  </a:extLst>
                </a:gridCol>
                <a:gridCol w="2146157">
                  <a:extLst>
                    <a:ext uri="{9D8B030D-6E8A-4147-A177-3AD203B41FA5}">
                      <a16:colId xmlns:a16="http://schemas.microsoft.com/office/drawing/2014/main" val="2907958287"/>
                    </a:ext>
                  </a:extLst>
                </a:gridCol>
                <a:gridCol w="2146157">
                  <a:extLst>
                    <a:ext uri="{9D8B030D-6E8A-4147-A177-3AD203B41FA5}">
                      <a16:colId xmlns:a16="http://schemas.microsoft.com/office/drawing/2014/main" val="2599040404"/>
                    </a:ext>
                  </a:extLst>
                </a:gridCol>
              </a:tblGrid>
              <a:tr h="470375">
                <a:tc>
                  <a:txBody>
                    <a:bodyPr/>
                    <a:lstStyle/>
                    <a:p>
                      <a:pPr algn="l" fontAlgn="b"/>
                      <a:r>
                        <a:rPr lang="en-US" sz="2400" b="0" i="0" u="none" strike="noStrike" dirty="0">
                          <a:solidFill>
                            <a:srgbClr val="000000"/>
                          </a:solidFill>
                          <a:effectLst/>
                          <a:latin typeface="Calibri" panose="020F0502020204030204" pitchFamily="34" charset="0"/>
                        </a:rPr>
                        <a:t>Date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Adj Close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Log(return)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Simple return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1453746"/>
                  </a:ext>
                </a:extLst>
              </a:tr>
              <a:tr h="238211">
                <a:tc>
                  <a:txBody>
                    <a:bodyPr/>
                    <a:lstStyle/>
                    <a:p>
                      <a:pPr algn="r" fontAlgn="b"/>
                      <a:r>
                        <a:rPr lang="en-US" sz="2400" b="0" i="0" u="none" strike="noStrike" dirty="0">
                          <a:solidFill>
                            <a:srgbClr val="000000"/>
                          </a:solidFill>
                          <a:effectLst/>
                          <a:latin typeface="Calibri" panose="020F0502020204030204" pitchFamily="34" charset="0"/>
                        </a:rPr>
                        <a:t>10/3/2017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1198.726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5912811"/>
                  </a:ext>
                </a:extLst>
              </a:tr>
              <a:tr h="238211">
                <a:tc>
                  <a:txBody>
                    <a:bodyPr/>
                    <a:lstStyle/>
                    <a:p>
                      <a:pPr algn="r" fontAlgn="b"/>
                      <a:r>
                        <a:rPr lang="en-US" sz="2400" b="0" i="0" u="none" strike="noStrike" dirty="0">
                          <a:solidFill>
                            <a:srgbClr val="000000"/>
                          </a:solidFill>
                          <a:effectLst/>
                          <a:latin typeface="Calibri" panose="020F0502020204030204" pitchFamily="34" charset="0"/>
                        </a:rPr>
                        <a:t>10/4/2017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1196.522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1607463"/>
                  </a:ext>
                </a:extLst>
              </a:tr>
              <a:tr h="238211">
                <a:tc>
                  <a:txBody>
                    <a:bodyPr/>
                    <a:lstStyle/>
                    <a:p>
                      <a:pPr algn="r" fontAlgn="b"/>
                      <a:r>
                        <a:rPr lang="en-US" sz="2400" b="0" i="0" u="none" strike="noStrike" dirty="0">
                          <a:solidFill>
                            <a:srgbClr val="000000"/>
                          </a:solidFill>
                          <a:effectLst/>
                          <a:latin typeface="Calibri" panose="020F0502020204030204" pitchFamily="34" charset="0"/>
                        </a:rPr>
                        <a:t>10/5/2017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1190.438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4209"/>
                  </a:ext>
                </a:extLst>
              </a:tr>
              <a:tr h="238211">
                <a:tc>
                  <a:txBody>
                    <a:bodyPr/>
                    <a:lstStyle/>
                    <a:p>
                      <a:pPr algn="r" fontAlgn="b"/>
                      <a:r>
                        <a:rPr lang="en-US" sz="2400" b="0" i="0" u="none" strike="noStrike" dirty="0">
                          <a:solidFill>
                            <a:srgbClr val="000000"/>
                          </a:solidFill>
                          <a:effectLst/>
                          <a:latin typeface="Calibri" panose="020F0502020204030204" pitchFamily="34" charset="0"/>
                        </a:rPr>
                        <a:t>10/6/2017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1197.786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824171"/>
                  </a:ext>
                </a:extLst>
              </a:tr>
              <a:tr h="238211">
                <a:tc>
                  <a:txBody>
                    <a:bodyPr/>
                    <a:lstStyle/>
                    <a:p>
                      <a:pPr algn="r" fontAlgn="b"/>
                      <a:r>
                        <a:rPr lang="en-US" sz="2400" b="0" i="0" u="none" strike="noStrike" dirty="0">
                          <a:solidFill>
                            <a:srgbClr val="000000"/>
                          </a:solidFill>
                          <a:effectLst/>
                          <a:latin typeface="Calibri" panose="020F0502020204030204" pitchFamily="34" charset="0"/>
                        </a:rPr>
                        <a:t>10/9/2017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1201.421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6445799"/>
                  </a:ext>
                </a:extLst>
              </a:tr>
              <a:tr h="238211">
                <a:tc>
                  <a:txBody>
                    <a:bodyPr/>
                    <a:lstStyle/>
                    <a:p>
                      <a:pPr algn="r" fontAlgn="b"/>
                      <a:r>
                        <a:rPr lang="en-US" sz="2400" b="0" i="0" u="none" strike="noStrike" dirty="0">
                          <a:solidFill>
                            <a:srgbClr val="000000"/>
                          </a:solidFill>
                          <a:effectLst/>
                          <a:latin typeface="Calibri" panose="020F0502020204030204" pitchFamily="34" charset="0"/>
                        </a:rPr>
                        <a:t>10/10/2017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1204.85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8786162"/>
                  </a:ext>
                </a:extLst>
              </a:tr>
              <a:tr h="238211">
                <a:tc>
                  <a:txBody>
                    <a:bodyPr/>
                    <a:lstStyle/>
                    <a:p>
                      <a:pPr algn="r" fontAlgn="b"/>
                      <a:r>
                        <a:rPr lang="en-US" sz="2400" b="0" i="0" u="none" strike="noStrike" dirty="0">
                          <a:solidFill>
                            <a:srgbClr val="000000"/>
                          </a:solidFill>
                          <a:effectLst/>
                          <a:latin typeface="Calibri" panose="020F0502020204030204" pitchFamily="34" charset="0"/>
                        </a:rPr>
                        <a:t>10/11/2017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1224.905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4191757"/>
                  </a:ext>
                </a:extLst>
              </a:tr>
              <a:tr h="238211">
                <a:tc>
                  <a:txBody>
                    <a:bodyPr/>
                    <a:lstStyle/>
                    <a:p>
                      <a:pPr algn="r" fontAlgn="b"/>
                      <a:r>
                        <a:rPr lang="en-US" sz="2400" b="0" i="0" u="none" strike="noStrike" dirty="0">
                          <a:solidFill>
                            <a:srgbClr val="000000"/>
                          </a:solidFill>
                          <a:effectLst/>
                          <a:latin typeface="Calibri" panose="020F0502020204030204" pitchFamily="34" charset="0"/>
                        </a:rPr>
                        <a:t>10/12/2017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1248.448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4848616"/>
                  </a:ext>
                </a:extLst>
              </a:tr>
              <a:tr h="238211">
                <a:tc>
                  <a:txBody>
                    <a:bodyPr/>
                    <a:lstStyle/>
                    <a:p>
                      <a:pPr algn="r" fontAlgn="b"/>
                      <a:r>
                        <a:rPr lang="en-US" sz="2400" b="0" i="0" u="none" strike="noStrike" dirty="0">
                          <a:solidFill>
                            <a:srgbClr val="000000"/>
                          </a:solidFill>
                          <a:effectLst/>
                          <a:latin typeface="Calibri" panose="020F0502020204030204" pitchFamily="34" charset="0"/>
                        </a:rPr>
                        <a:t>10/13/2017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1252.464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3486585"/>
                  </a:ext>
                </a:extLst>
              </a:tr>
              <a:tr h="238211">
                <a:tc>
                  <a:txBody>
                    <a:bodyPr/>
                    <a:lstStyle/>
                    <a:p>
                      <a:pPr algn="r" fontAlgn="b"/>
                      <a:r>
                        <a:rPr lang="en-US" sz="2400" b="0" i="0" u="none" strike="noStrike" dirty="0">
                          <a:solidFill>
                            <a:srgbClr val="000000"/>
                          </a:solidFill>
                          <a:effectLst/>
                          <a:latin typeface="Calibri" panose="020F0502020204030204" pitchFamily="34" charset="0"/>
                        </a:rPr>
                        <a:t>10/16/2017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1266.347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7108372"/>
                  </a:ext>
                </a:extLst>
              </a:tr>
              <a:tr h="238211">
                <a:tc>
                  <a:txBody>
                    <a:bodyPr/>
                    <a:lstStyle/>
                    <a:p>
                      <a:pPr algn="r" fontAlgn="b"/>
                      <a:r>
                        <a:rPr lang="en-US" sz="2400" b="0" i="0" u="none" strike="noStrike" dirty="0">
                          <a:solidFill>
                            <a:srgbClr val="000000"/>
                          </a:solidFill>
                          <a:effectLst/>
                          <a:latin typeface="Calibri" panose="020F0502020204030204" pitchFamily="34" charset="0"/>
                        </a:rPr>
                        <a:t>10/17/2017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1271.197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2432006"/>
                  </a:ext>
                </a:extLst>
              </a:tr>
              <a:tr h="238211">
                <a:tc>
                  <a:txBody>
                    <a:bodyPr/>
                    <a:lstStyle/>
                    <a:p>
                      <a:pPr algn="r" fontAlgn="b"/>
                      <a:r>
                        <a:rPr lang="en-US" sz="2400" b="0" i="0" u="none" strike="noStrike" dirty="0">
                          <a:solidFill>
                            <a:srgbClr val="000000"/>
                          </a:solidFill>
                          <a:effectLst/>
                          <a:latin typeface="Calibri" panose="020F0502020204030204" pitchFamily="34" charset="0"/>
                        </a:rPr>
                        <a:t>10/18/2017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1268.287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7089942"/>
                  </a:ext>
                </a:extLst>
              </a:tr>
              <a:tr h="238211">
                <a:tc>
                  <a:txBody>
                    <a:bodyPr/>
                    <a:lstStyle/>
                    <a:p>
                      <a:pPr algn="r" fontAlgn="b"/>
                      <a:r>
                        <a:rPr lang="en-US" sz="2400" b="0" i="0" u="none" strike="noStrike" dirty="0">
                          <a:solidFill>
                            <a:srgbClr val="000000"/>
                          </a:solidFill>
                          <a:effectLst/>
                          <a:latin typeface="Calibri" panose="020F0502020204030204" pitchFamily="34" charset="0"/>
                        </a:rPr>
                        <a:t>10/19/2017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1264.309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4734516"/>
                  </a:ext>
                </a:extLst>
              </a:tr>
            </a:tbl>
          </a:graphicData>
        </a:graphic>
      </p:graphicFrame>
      <p:sp>
        <p:nvSpPr>
          <p:cNvPr id="5" name="TextBox 4">
            <a:extLst>
              <a:ext uri="{FF2B5EF4-FFF2-40B4-BE49-F238E27FC236}">
                <a16:creationId xmlns:a16="http://schemas.microsoft.com/office/drawing/2014/main" id="{008AD2FE-3903-44EE-973E-9F8626520108}"/>
              </a:ext>
            </a:extLst>
          </p:cNvPr>
          <p:cNvSpPr txBox="1"/>
          <p:nvPr/>
        </p:nvSpPr>
        <p:spPr>
          <a:xfrm>
            <a:off x="8191499" y="793731"/>
            <a:ext cx="321739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Daily Std dev=1.42%</a:t>
            </a:r>
          </a:p>
        </p:txBody>
      </p:sp>
    </p:spTree>
    <p:extLst>
      <p:ext uri="{BB962C8B-B14F-4D97-AF65-F5344CB8AC3E}">
        <p14:creationId xmlns:p14="http://schemas.microsoft.com/office/powerpoint/2010/main" val="33398987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0CE2E-6A30-47AD-9056-73B9FC1E862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importance of diversification: Risk types</a:t>
            </a:r>
          </a:p>
        </p:txBody>
      </p:sp>
      <p:pic>
        <p:nvPicPr>
          <p:cNvPr id="4" name="Content Placeholder 3">
            <a:extLst>
              <a:ext uri="{FF2B5EF4-FFF2-40B4-BE49-F238E27FC236}">
                <a16:creationId xmlns:a16="http://schemas.microsoft.com/office/drawing/2014/main" id="{599CE179-1632-4476-89D4-A8FAA21D0243}"/>
              </a:ext>
            </a:extLst>
          </p:cNvPr>
          <p:cNvPicPr>
            <a:picLocks noGrp="1" noChangeAspect="1"/>
          </p:cNvPicPr>
          <p:nvPr>
            <p:ph idx="1"/>
          </p:nvPr>
        </p:nvPicPr>
        <p:blipFill>
          <a:blip r:embed="rId2"/>
          <a:stretch>
            <a:fillRect/>
          </a:stretch>
        </p:blipFill>
        <p:spPr>
          <a:xfrm>
            <a:off x="838200" y="1524000"/>
            <a:ext cx="11087100" cy="4968875"/>
          </a:xfrm>
          <a:prstGeom prst="rect">
            <a:avLst/>
          </a:prstGeom>
        </p:spPr>
      </p:pic>
    </p:spTree>
    <p:extLst>
      <p:ext uri="{BB962C8B-B14F-4D97-AF65-F5344CB8AC3E}">
        <p14:creationId xmlns:p14="http://schemas.microsoft.com/office/powerpoint/2010/main" val="2742667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4494E-2D0E-4BA4-9644-1C6B2FD5360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Risk measures</a:t>
            </a:r>
          </a:p>
        </p:txBody>
      </p:sp>
      <p:sp>
        <p:nvSpPr>
          <p:cNvPr id="3" name="Content Placeholder 2">
            <a:extLst>
              <a:ext uri="{FF2B5EF4-FFF2-40B4-BE49-F238E27FC236}">
                <a16:creationId xmlns:a16="http://schemas.microsoft.com/office/drawing/2014/main" id="{FCBED63D-A517-4AD2-8150-25067DBF6EA3}"/>
              </a:ext>
            </a:extLst>
          </p:cNvPr>
          <p:cNvSpPr>
            <a:spLocks noGrp="1"/>
          </p:cNvSpPr>
          <p:nvPr>
            <p:ph idx="1"/>
          </p:nvPr>
        </p:nvSpPr>
        <p:spPr>
          <a:xfrm>
            <a:off x="132523" y="1491175"/>
            <a:ext cx="11868392" cy="5134911"/>
          </a:xfrm>
        </p:spPr>
        <p:txBody>
          <a:bodyPr>
            <a:normAutofit/>
          </a:bodyPr>
          <a:lstStyle/>
          <a:p>
            <a:r>
              <a:rPr lang="en-US" sz="2400" dirty="0"/>
              <a:t>How to measure riskiness?</a:t>
            </a:r>
          </a:p>
          <a:p>
            <a:pPr lvl="1"/>
            <a:r>
              <a:rPr lang="en-US" dirty="0"/>
              <a:t>Firm A with the number of shareholders is 1 million.</a:t>
            </a:r>
          </a:p>
          <a:p>
            <a:pPr lvl="1"/>
            <a:r>
              <a:rPr lang="en-US" dirty="0"/>
              <a:t>Firm B with  the number of shareholders is 10.</a:t>
            </a:r>
          </a:p>
          <a:p>
            <a:r>
              <a:rPr lang="en-US" sz="2400" dirty="0"/>
              <a:t>For widely-held public firms, discount date should reflect the risk perceived by the </a:t>
            </a:r>
            <a:r>
              <a:rPr lang="en-US" sz="2400" b="1" dirty="0"/>
              <a:t>marginal investor (</a:t>
            </a:r>
            <a:r>
              <a:rPr lang="en-US" sz="2400" dirty="0"/>
              <a:t>You have a lot of stocks (different firms) and trade them</a:t>
            </a:r>
            <a:r>
              <a:rPr lang="en-US" sz="2400" b="1" dirty="0"/>
              <a:t>)</a:t>
            </a:r>
          </a:p>
          <a:p>
            <a:pPr lvl="1"/>
            <a:r>
              <a:rPr lang="en-US" dirty="0"/>
              <a:t>Macro uncertainly (Systematic risk) </a:t>
            </a:r>
          </a:p>
          <a:p>
            <a:pPr lvl="1"/>
            <a:r>
              <a:rPr lang="en-US" dirty="0"/>
              <a:t>Micro uncertainty (Unsystematic risk)</a:t>
            </a:r>
          </a:p>
          <a:p>
            <a:r>
              <a:rPr lang="en-US" sz="2400" dirty="0"/>
              <a:t>Discrete versus continuous uncertainty</a:t>
            </a:r>
          </a:p>
          <a:p>
            <a:pPr lvl="1"/>
            <a:r>
              <a:rPr lang="en-US" b="1" dirty="0"/>
              <a:t>Discreate risk</a:t>
            </a:r>
            <a:r>
              <a:rPr lang="en-US" dirty="0"/>
              <a:t>: Risks that lie dormant for period but show up at points in time (Example: Brexit; financial crisis; distress risk, etc.,).</a:t>
            </a:r>
          </a:p>
          <a:p>
            <a:pPr lvl="1"/>
            <a:r>
              <a:rPr lang="en-US" b="1" dirty="0"/>
              <a:t>Continuous risk:</a:t>
            </a:r>
            <a:r>
              <a:rPr lang="en-US" dirty="0"/>
              <a:t> Risks changes in interest rate or economic growth occur continuously and affect value they happen.    </a:t>
            </a:r>
          </a:p>
          <a:p>
            <a:endParaRPr lang="en-US" sz="2400" dirty="0"/>
          </a:p>
        </p:txBody>
      </p:sp>
    </p:spTree>
    <p:extLst>
      <p:ext uri="{BB962C8B-B14F-4D97-AF65-F5344CB8AC3E}">
        <p14:creationId xmlns:p14="http://schemas.microsoft.com/office/powerpoint/2010/main" val="1993155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8124A-FDB8-4059-94E7-F5CD07667B2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Why diversification reduces/eliminates firm-specific risk?</a:t>
            </a:r>
          </a:p>
        </p:txBody>
      </p:sp>
      <p:sp>
        <p:nvSpPr>
          <p:cNvPr id="3" name="Content Placeholder 2">
            <a:extLst>
              <a:ext uri="{FF2B5EF4-FFF2-40B4-BE49-F238E27FC236}">
                <a16:creationId xmlns:a16="http://schemas.microsoft.com/office/drawing/2014/main" id="{16ACFFB9-DEEC-4FDA-B50B-F20C1915146E}"/>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Firm-specific risk can be reduced, if not eliminated, by increasing the number of investments in your portfolio. Market-wide risk cannot. This can be justified on either economic or statistical grounds.</a:t>
            </a:r>
          </a:p>
          <a:p>
            <a:pPr algn="just"/>
            <a:r>
              <a:rPr lang="en-US" sz="2400" dirty="0">
                <a:latin typeface="Times New Roman" panose="02020603050405020304" pitchFamily="18" charset="0"/>
                <a:cs typeface="Times New Roman" panose="02020603050405020304" pitchFamily="18" charset="0"/>
              </a:rPr>
              <a:t>On economic grounds, diversifying and holding a larger portfolio eliminant firm-specific risk for two reasons</a:t>
            </a:r>
          </a:p>
          <a:p>
            <a:pPr lvl="1" algn="just"/>
            <a:r>
              <a:rPr lang="en-US" dirty="0">
                <a:latin typeface="Times New Roman" panose="02020603050405020304" pitchFamily="18" charset="0"/>
                <a:cs typeface="Times New Roman" panose="02020603050405020304" pitchFamily="18" charset="0"/>
              </a:rPr>
              <a:t>Each investment is a much smaller percentage of the portfolio, reducing the effect (positive or negative) on the overall portfolio.</a:t>
            </a:r>
          </a:p>
          <a:p>
            <a:pPr lvl="1" algn="just"/>
            <a:r>
              <a:rPr lang="en-US" dirty="0">
                <a:latin typeface="Times New Roman" panose="02020603050405020304" pitchFamily="18" charset="0"/>
                <a:cs typeface="Times New Roman" panose="02020603050405020304" pitchFamily="18" charset="0"/>
              </a:rPr>
              <a:t>Firm-specific actions can be negative or positive. In a large portfolio, it is argued, these effect will average out to zero. (For every firm, where something bad happens, there will be some other firm, where something good happens.  </a:t>
            </a:r>
          </a:p>
        </p:txBody>
      </p:sp>
    </p:spTree>
    <p:extLst>
      <p:ext uri="{BB962C8B-B14F-4D97-AF65-F5344CB8AC3E}">
        <p14:creationId xmlns:p14="http://schemas.microsoft.com/office/powerpoint/2010/main" val="40728200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A610-69AA-4EA6-B4F8-AEC7CB4F18C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Riskiness of two assets: Statistical grounds </a:t>
            </a:r>
          </a:p>
        </p:txBody>
      </p:sp>
      <p:sp>
        <p:nvSpPr>
          <p:cNvPr id="3" name="Content Placeholder 2">
            <a:extLst>
              <a:ext uri="{FF2B5EF4-FFF2-40B4-BE49-F238E27FC236}">
                <a16:creationId xmlns:a16="http://schemas.microsoft.com/office/drawing/2014/main" id="{E8AD6844-7512-42DF-9665-CDCE928A9EB4}"/>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Assume we have Rs 10,000 and want to invest in Asset A and B with equal investment.</a:t>
            </a:r>
          </a:p>
          <a:p>
            <a:r>
              <a:rPr lang="en-US" dirty="0">
                <a:latin typeface="Times New Roman" panose="02020603050405020304" pitchFamily="18" charset="0"/>
                <a:cs typeface="Times New Roman" panose="02020603050405020304" pitchFamily="18" charset="0"/>
              </a:rPr>
              <a:t>We measure expected returns of Asset A and Asset B are 10% and 12%, respectively. Std dev of A and B is 5% and 6%.</a:t>
            </a:r>
          </a:p>
          <a:p>
            <a:r>
              <a:rPr lang="en-US" dirty="0">
                <a:latin typeface="Times New Roman" panose="02020603050405020304" pitchFamily="18" charset="0"/>
                <a:cs typeface="Times New Roman" panose="02020603050405020304" pitchFamily="18" charset="0"/>
              </a:rPr>
              <a:t>Expected return of investment (portfolio)=0.50*10%+0.50*12%=11%</a:t>
            </a:r>
          </a:p>
          <a:p>
            <a:r>
              <a:rPr lang="en-US" dirty="0">
                <a:latin typeface="Times New Roman" panose="02020603050405020304" pitchFamily="18" charset="0"/>
                <a:cs typeface="Times New Roman" panose="02020603050405020304" pitchFamily="18" charset="0"/>
              </a:rPr>
              <a:t>How to calculate the riskiness of portfolio?. </a:t>
            </a:r>
          </a:p>
          <a:p>
            <a:pPr lvl="1"/>
            <a:r>
              <a:rPr lang="en-US" dirty="0">
                <a:latin typeface="Times New Roman" panose="02020603050405020304" pitchFamily="18" charset="0"/>
                <a:cs typeface="Times New Roman" panose="02020603050405020304" pitchFamily="18" charset="0"/>
              </a:rPr>
              <a:t> I want to evaluate two students in a team. In such a case, I have to consider their individual performance in a team, plus their relationship each other.  </a:t>
            </a:r>
          </a:p>
        </p:txBody>
      </p:sp>
    </p:spTree>
    <p:extLst>
      <p:ext uri="{BB962C8B-B14F-4D97-AF65-F5344CB8AC3E}">
        <p14:creationId xmlns:p14="http://schemas.microsoft.com/office/powerpoint/2010/main" val="201057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0D213-72FF-40ED-A3BF-24D9A387B1A2}"/>
              </a:ext>
            </a:extLst>
          </p:cNvPr>
          <p:cNvSpPr>
            <a:spLocks noGrp="1"/>
          </p:cNvSpPr>
          <p:nvPr>
            <p:ph type="title"/>
          </p:nvPr>
        </p:nvSpPr>
        <p:spPr>
          <a:xfrm>
            <a:off x="838199" y="365125"/>
            <a:ext cx="10711375" cy="1325563"/>
          </a:xfrm>
        </p:spPr>
        <p:txBody>
          <a:bodyPr>
            <a:normAutofit/>
          </a:bodyPr>
          <a:lstStyle/>
          <a:p>
            <a:r>
              <a:rPr lang="en-US" sz="3600" dirty="0">
                <a:latin typeface="Times New Roman" panose="02020603050405020304" pitchFamily="18" charset="0"/>
                <a:cs typeface="Times New Roman" panose="02020603050405020304" pitchFamily="18" charset="0"/>
              </a:rPr>
              <a:t>How to measure relationship : Covariance</a:t>
            </a:r>
          </a:p>
        </p:txBody>
      </p:sp>
      <p:pic>
        <p:nvPicPr>
          <p:cNvPr id="11266" name="Picture 2">
            <a:extLst>
              <a:ext uri="{FF2B5EF4-FFF2-40B4-BE49-F238E27FC236}">
                <a16:creationId xmlns:a16="http://schemas.microsoft.com/office/drawing/2014/main" id="{5CE6CFB1-1121-4209-90D7-77C8AFCA145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39815" y="3130929"/>
            <a:ext cx="7216140" cy="28098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951E82D-67F2-4B0A-9BB2-5D207930043E}"/>
              </a:ext>
            </a:extLst>
          </p:cNvPr>
          <p:cNvSpPr/>
          <p:nvPr/>
        </p:nvSpPr>
        <p:spPr>
          <a:xfrm>
            <a:off x="740312" y="1579811"/>
            <a:ext cx="10711376" cy="830997"/>
          </a:xfrm>
          <a:prstGeom prst="rect">
            <a:avLst/>
          </a:prstGeom>
        </p:spPr>
        <p:txBody>
          <a:bodyPr wrap="square">
            <a:spAutoFit/>
          </a:bodyPr>
          <a:lstStyle/>
          <a:p>
            <a:r>
              <a:rPr lang="en-US" sz="2400" dirty="0">
                <a:solidFill>
                  <a:srgbClr val="000000"/>
                </a:solidFill>
                <a:latin typeface="Times New Roman" panose="02020603050405020304" pitchFamily="18" charset="0"/>
                <a:cs typeface="Times New Roman" panose="02020603050405020304" pitchFamily="18" charset="0"/>
              </a:rPr>
              <a:t>Covariance measures the strength and the direction of the relationship between the elements of two stock, and the correlation is derived from the covariance</a:t>
            </a:r>
            <a:endParaRPr lang="en-US" sz="2400" dirty="0">
              <a:latin typeface="Times New Roman" panose="02020603050405020304" pitchFamily="18" charset="0"/>
              <a:cs typeface="Times New Roman" panose="02020603050405020304" pitchFamily="18" charset="0"/>
            </a:endParaRPr>
          </a:p>
        </p:txBody>
      </p:sp>
      <p:pic>
        <p:nvPicPr>
          <p:cNvPr id="11268" name="Picture 4">
            <a:extLst>
              <a:ext uri="{FF2B5EF4-FFF2-40B4-BE49-F238E27FC236}">
                <a16:creationId xmlns:a16="http://schemas.microsoft.com/office/drawing/2014/main" id="{DE0A1985-E5AE-4172-8C62-A86D6D27B8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0993" y="3130929"/>
            <a:ext cx="1866900" cy="94870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8406A8E-4FCF-4D75-B042-2C7C78DAB4DA}"/>
                  </a:ext>
                </a:extLst>
              </p:cNvPr>
              <p:cNvSpPr txBox="1"/>
              <p:nvPr/>
            </p:nvSpPr>
            <p:spPr>
              <a:xfrm>
                <a:off x="7943123" y="6083844"/>
                <a:ext cx="2935740" cy="5770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𝑐𝑜𝑣𝑎𝑟𝑖𝑛𝑎𝑐𝑒</m:t>
                      </m:r>
                      <m:r>
                        <a:rPr lang="en-US" sz="2000" b="0" i="1" smtClean="0">
                          <a:latin typeface="Cambria Math" panose="02040503050406030204" pitchFamily="18" charset="0"/>
                        </a:rPr>
                        <m:t>=</m:t>
                      </m:r>
                      <m:f>
                        <m:fPr>
                          <m:ctrlPr>
                            <a:rPr lang="en-US" sz="2000" i="1" smtClean="0">
                              <a:latin typeface="Cambria Math" panose="02040503050406030204" pitchFamily="18" charset="0"/>
                            </a:rPr>
                          </m:ctrlPr>
                        </m:fPr>
                        <m:num>
                          <m:r>
                            <a:rPr lang="en-US" sz="2000" b="0" i="1" smtClean="0">
                              <a:latin typeface="Cambria Math" panose="02040503050406030204" pitchFamily="18" charset="0"/>
                            </a:rPr>
                            <m:t>−4</m:t>
                          </m:r>
                        </m:num>
                        <m:den>
                          <m:r>
                            <a:rPr lang="en-US" sz="2000" b="0" i="1" smtClean="0">
                              <a:latin typeface="Cambria Math" panose="02040503050406030204" pitchFamily="18" charset="0"/>
                            </a:rPr>
                            <m:t>5−1</m:t>
                          </m:r>
                        </m:den>
                      </m:f>
                      <m:r>
                        <a:rPr lang="en-US" sz="2000" b="0" i="1" smtClean="0">
                          <a:latin typeface="Cambria Math" panose="02040503050406030204" pitchFamily="18" charset="0"/>
                        </a:rPr>
                        <m:t>=−1</m:t>
                      </m:r>
                    </m:oMath>
                  </m:oMathPara>
                </a14:m>
                <a:endParaRPr lang="en-US" sz="2000" dirty="0"/>
              </a:p>
            </p:txBody>
          </p:sp>
        </mc:Choice>
        <mc:Fallback xmlns="">
          <p:sp>
            <p:nvSpPr>
              <p:cNvPr id="5" name="TextBox 4">
                <a:extLst>
                  <a:ext uri="{FF2B5EF4-FFF2-40B4-BE49-F238E27FC236}">
                    <a16:creationId xmlns:a16="http://schemas.microsoft.com/office/drawing/2014/main" id="{48406A8E-4FCF-4D75-B042-2C7C78DAB4DA}"/>
                  </a:ext>
                </a:extLst>
              </p:cNvPr>
              <p:cNvSpPr txBox="1">
                <a:spLocks noRot="1" noChangeAspect="1" noMove="1" noResize="1" noEditPoints="1" noAdjustHandles="1" noChangeArrowheads="1" noChangeShapeType="1" noTextEdit="1"/>
              </p:cNvSpPr>
              <p:nvPr/>
            </p:nvSpPr>
            <p:spPr>
              <a:xfrm>
                <a:off x="7943123" y="6083844"/>
                <a:ext cx="2935740" cy="577081"/>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159706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4728-EE28-4E28-BD17-99E2676CBC3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How to measure relationship : Correlation</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7D7DD0D-B861-448C-ADD8-119DE33DAFE0}"/>
                  </a:ext>
                </a:extLst>
              </p:cNvPr>
              <p:cNvSpPr>
                <a:spLocks noGrp="1"/>
              </p:cNvSpPr>
              <p:nvPr>
                <p:ph idx="1"/>
              </p:nvPr>
            </p:nvSpPr>
            <p:spPr/>
            <p:txBody>
              <a:bodyPr/>
              <a:lstStyle/>
              <a:p>
                <a:r>
                  <a:rPr lang="en-US" dirty="0"/>
                  <a:t>Correlation=</a:t>
                </a:r>
                <a14:m>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𝑐𝑜𝑣𝑎𝑟𝑖𝑎𝑛𝑐𝑒</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𝑏</m:t>
                            </m:r>
                          </m:sub>
                        </m:sSub>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𝑠𝑡𝑑</m:t>
                            </m:r>
                          </m:e>
                          <m:sub>
                            <m:r>
                              <a:rPr lang="en-US" b="0" i="1" smtClean="0">
                                <a:latin typeface="Cambria Math" panose="02040503050406030204" pitchFamily="18" charset="0"/>
                              </a:rPr>
                              <m:t>𝑎</m:t>
                            </m:r>
                          </m:sub>
                        </m:sSub>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𝑠𝑡𝑑</m:t>
                            </m:r>
                          </m:e>
                          <m:sub>
                            <m:r>
                              <a:rPr lang="en-US" b="0" i="1" smtClean="0">
                                <a:latin typeface="Cambria Math" panose="02040503050406030204" pitchFamily="18" charset="0"/>
                              </a:rPr>
                              <m:t>𝑏</m:t>
                            </m:r>
                          </m:sub>
                        </m:sSub>
                      </m:den>
                    </m:f>
                  </m:oMath>
                </a14:m>
                <a:endParaRPr lang="en-US" dirty="0"/>
              </a:p>
              <a:p>
                <a:r>
                  <a:rPr lang="en-US" dirty="0"/>
                  <a:t>Std of Excelsior=4.5%</a:t>
                </a:r>
              </a:p>
              <a:p>
                <a:r>
                  <a:rPr lang="en-US" dirty="0"/>
                  <a:t>Std of Andirondack=2.2361%</a:t>
                </a:r>
              </a:p>
              <a:p>
                <a14:m>
                  <m:oMath xmlns:m="http://schemas.openxmlformats.org/officeDocument/2006/math">
                    <m:r>
                      <a:rPr lang="en-US" b="0" i="1" smtClean="0">
                        <a:latin typeface="Cambria Math" panose="02040503050406030204" pitchFamily="18" charset="0"/>
                      </a:rPr>
                      <m:t>𝐶𝑜𝑟𝑟𝑒𝑙𝑎𝑡𝑖𝑜𝑛</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4.5% ∗2.2361%</m:t>
                        </m:r>
                      </m:den>
                    </m:f>
                    <m:r>
                      <a:rPr lang="en-US" b="0" i="1" smtClean="0">
                        <a:latin typeface="Cambria Math" panose="02040503050406030204" pitchFamily="18" charset="0"/>
                      </a:rPr>
                      <m:t>=−0.2108</m:t>
                    </m:r>
                  </m:oMath>
                </a14:m>
                <a:r>
                  <a:rPr lang="en-US" dirty="0"/>
                  <a:t> </a:t>
                </a:r>
              </a:p>
            </p:txBody>
          </p:sp>
        </mc:Choice>
        <mc:Fallback xmlns="">
          <p:sp>
            <p:nvSpPr>
              <p:cNvPr id="3" name="Content Placeholder 2">
                <a:extLst>
                  <a:ext uri="{FF2B5EF4-FFF2-40B4-BE49-F238E27FC236}">
                    <a16:creationId xmlns:a16="http://schemas.microsoft.com/office/drawing/2014/main" id="{E7D7DD0D-B861-448C-ADD8-119DE33DAFE0}"/>
                  </a:ext>
                </a:extLst>
              </p:cNvPr>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US">
                    <a:noFill/>
                  </a:rPr>
                  <a:t> </a:t>
                </a:r>
              </a:p>
            </p:txBody>
          </p:sp>
        </mc:Fallback>
      </mc:AlternateContent>
    </p:spTree>
    <p:extLst>
      <p:ext uri="{BB962C8B-B14F-4D97-AF65-F5344CB8AC3E}">
        <p14:creationId xmlns:p14="http://schemas.microsoft.com/office/powerpoint/2010/main" val="29986733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1F342-9A64-4177-B26E-28B9C488AB05}"/>
              </a:ext>
            </a:extLst>
          </p:cNvPr>
          <p:cNvSpPr>
            <a:spLocks noGrp="1"/>
          </p:cNvSpPr>
          <p:nvPr>
            <p:ph type="title"/>
          </p:nvPr>
        </p:nvSpPr>
        <p:spPr>
          <a:xfrm>
            <a:off x="804203" y="280719"/>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Portfolio risk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F45CF50-0A64-41CC-9CF5-955CE69B7064}"/>
                  </a:ext>
                </a:extLst>
              </p:cNvPr>
              <p:cNvSpPr>
                <a:spLocks noGrp="1"/>
              </p:cNvSpPr>
              <p:nvPr>
                <p:ph idx="1"/>
              </p:nvPr>
            </p:nvSpPr>
            <p:spPr>
              <a:xfrm>
                <a:off x="944880" y="2126787"/>
                <a:ext cx="10515600" cy="4351338"/>
              </a:xfrm>
            </p:spPr>
            <p:txBody>
              <a:bodyPr>
                <a:normAutofit/>
              </a:bodyPr>
              <a:lstStyle/>
              <a:p>
                <a:r>
                  <a:rPr lang="en-US" sz="2400" dirty="0">
                    <a:latin typeface="Times New Roman" panose="02020603050405020304" pitchFamily="18" charset="0"/>
                    <a:cs typeface="Times New Roman" panose="02020603050405020304" pitchFamily="18" charset="0"/>
                  </a:rPr>
                  <a:t>Portfolio variance=</a:t>
                </a:r>
                <a14:m>
                  <m:oMath xmlns:m="http://schemas.openxmlformats.org/officeDocument/2006/math">
                    <m:sSubSup>
                      <m:sSubSupPr>
                        <m:ctrlPr>
                          <a:rPr lang="en-US" sz="2400" i="1" smtClean="0">
                            <a:latin typeface="Cambria Math" panose="02040503050406030204" pitchFamily="18" charset="0"/>
                          </a:rPr>
                        </m:ctrlPr>
                      </m:sSubSupPr>
                      <m:e>
                        <m:r>
                          <a:rPr lang="en-US" sz="2400" b="0" i="1" smtClean="0">
                            <a:latin typeface="Cambria Math" panose="02040503050406030204" pitchFamily="18" charset="0"/>
                          </a:rPr>
                          <m:t>𝑤</m:t>
                        </m:r>
                      </m:e>
                      <m:sub>
                        <m:r>
                          <a:rPr lang="en-US" sz="2400" b="0" i="1" smtClean="0">
                            <a:latin typeface="Cambria Math" panose="02040503050406030204" pitchFamily="18" charset="0"/>
                          </a:rPr>
                          <m:t>1</m:t>
                        </m:r>
                      </m:sub>
                      <m:sup>
                        <m:r>
                          <a:rPr lang="en-US" sz="2400" b="0" i="1" smtClean="0">
                            <a:latin typeface="Cambria Math" panose="02040503050406030204" pitchFamily="18" charset="0"/>
                          </a:rPr>
                          <m:t>2</m:t>
                        </m:r>
                      </m:sup>
                    </m:sSubSup>
                    <m:r>
                      <a:rPr lang="en-US" sz="2400" b="0" i="1" smtClean="0">
                        <a:latin typeface="Cambria Math" panose="02040503050406030204" pitchFamily="18" charset="0"/>
                      </a:rPr>
                      <m:t>∗</m:t>
                    </m:r>
                    <m:sSubSup>
                      <m:sSubSupPr>
                        <m:ctrlPr>
                          <a:rPr lang="en-US" sz="2400" i="1">
                            <a:latin typeface="Cambria Math" panose="02040503050406030204" pitchFamily="18" charset="0"/>
                          </a:rPr>
                        </m:ctrlPr>
                      </m:sSubSupPr>
                      <m:e>
                        <m:r>
                          <a:rPr lang="en-US" sz="240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rPr>
                          <m:t>𝐴</m:t>
                        </m:r>
                      </m:sub>
                      <m:sup>
                        <m:r>
                          <a:rPr lang="en-US" sz="2400" i="1">
                            <a:latin typeface="Cambria Math" panose="02040503050406030204" pitchFamily="18" charset="0"/>
                          </a:rPr>
                          <m:t>2</m:t>
                        </m:r>
                      </m:sup>
                    </m:sSubSup>
                    <m:r>
                      <a:rPr lang="en-US" sz="2400" b="0" i="1" smtClean="0">
                        <a:latin typeface="Cambria Math" panose="02040503050406030204" pitchFamily="18" charset="0"/>
                      </a:rPr>
                      <m:t>+</m:t>
                    </m:r>
                    <m:sSubSup>
                      <m:sSubSupPr>
                        <m:ctrlPr>
                          <a:rPr lang="en-US" sz="2400" i="1">
                            <a:latin typeface="Cambria Math" panose="02040503050406030204" pitchFamily="18" charset="0"/>
                          </a:rPr>
                        </m:ctrlPr>
                      </m:sSubSupPr>
                      <m:e>
                        <m:r>
                          <a:rPr lang="en-US" sz="2400" i="1">
                            <a:latin typeface="Cambria Math" panose="02040503050406030204" pitchFamily="18" charset="0"/>
                          </a:rPr>
                          <m:t>𝑤</m:t>
                        </m:r>
                      </m:e>
                      <m:sub>
                        <m:r>
                          <a:rPr lang="en-US" sz="2400" b="0" i="1" smtClean="0">
                            <a:latin typeface="Cambria Math" panose="02040503050406030204" pitchFamily="18" charset="0"/>
                          </a:rPr>
                          <m:t>2</m:t>
                        </m:r>
                      </m:sub>
                      <m:sup>
                        <m:r>
                          <a:rPr lang="en-US" sz="2400" i="1">
                            <a:latin typeface="Cambria Math" panose="02040503050406030204" pitchFamily="18" charset="0"/>
                          </a:rPr>
                          <m:t>2</m:t>
                        </m:r>
                      </m:sup>
                    </m:sSubSup>
                    <m:r>
                      <a:rPr lang="en-US" sz="2400" i="1">
                        <a:latin typeface="Cambria Math" panose="02040503050406030204" pitchFamily="18" charset="0"/>
                      </a:rPr>
                      <m:t>∗</m:t>
                    </m:r>
                    <m:sSubSup>
                      <m:sSubSupPr>
                        <m:ctrlPr>
                          <a:rPr lang="en-US" sz="2400" i="1">
                            <a:latin typeface="Cambria Math" panose="02040503050406030204" pitchFamily="18" charset="0"/>
                          </a:rPr>
                        </m:ctrlPr>
                      </m:sSubSupPr>
                      <m:e>
                        <m:r>
                          <a:rPr lang="en-US" sz="2400" i="1">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ea typeface="Cambria Math" panose="02040503050406030204" pitchFamily="18" charset="0"/>
                          </a:rPr>
                          <m:t>𝐵</m:t>
                        </m:r>
                      </m:sub>
                      <m:sup>
                        <m:r>
                          <a:rPr lang="en-US" sz="2400" i="1">
                            <a:latin typeface="Cambria Math" panose="02040503050406030204" pitchFamily="18" charset="0"/>
                          </a:rPr>
                          <m:t>2</m:t>
                        </m:r>
                      </m:sup>
                    </m:sSubSup>
                    <m:r>
                      <a:rPr lang="en-US" sz="2400" b="0" i="1" smtClean="0">
                        <a:latin typeface="Cambria Math" panose="02040503050406030204" pitchFamily="18" charset="0"/>
                      </a:rPr>
                      <m:t>+2</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𝜌</m:t>
                            </m:r>
                          </m:e>
                          <m:sub>
                            <m:r>
                              <a:rPr lang="en-US" sz="2400" b="0" i="1" smtClean="0">
                                <a:latin typeface="Cambria Math" panose="02040503050406030204" pitchFamily="18" charset="0"/>
                              </a:rPr>
                              <m:t>𝐴</m:t>
                            </m:r>
                            <m:r>
                              <a:rPr lang="en-US" sz="2400" b="0" i="1" smtClean="0">
                                <a:latin typeface="Cambria Math" panose="02040503050406030204" pitchFamily="18" charset="0"/>
                              </a:rPr>
                              <m:t>,</m:t>
                            </m:r>
                            <m:r>
                              <a:rPr lang="en-US" sz="2400" b="0" i="1" smtClean="0">
                                <a:latin typeface="Cambria Math" panose="02040503050406030204" pitchFamily="18" charset="0"/>
                              </a:rPr>
                              <m:t>𝐵</m:t>
                            </m:r>
                            <m:r>
                              <a:rPr lang="en-US" sz="2400" b="0" i="1" smtClean="0">
                                <a:latin typeface="Cambria Math" panose="02040503050406030204" pitchFamily="18" charset="0"/>
                              </a:rPr>
                              <m:t>∗</m:t>
                            </m:r>
                          </m:sub>
                        </m:sSub>
                        <m:r>
                          <a:rPr lang="en-US" sz="2400" b="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rPr>
                          <m:t>𝐴</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ea typeface="Cambria Math" panose="02040503050406030204" pitchFamily="18" charset="0"/>
                          </a:rPr>
                          <m:t>𝑑𝐵</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ea typeface="Cambria Math" panose="02040503050406030204" pitchFamily="18" charset="0"/>
                          </a:rPr>
                          <m:t>1</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ea typeface="Cambria Math" panose="02040503050406030204" pitchFamily="18" charset="0"/>
                          </a:rPr>
                          <m:t>2</m:t>
                        </m:r>
                      </m:sub>
                    </m:sSub>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Average std dev of portfolio=w* </a:t>
                </a:r>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ea typeface="Cambria Math" panose="02040503050406030204" pitchFamily="18" charset="0"/>
                          </a:rPr>
                          <m:t>𝜎</m:t>
                        </m:r>
                      </m:e>
                      <m:sub>
                        <m:r>
                          <a:rPr lang="en-US" sz="2400" i="1">
                            <a:latin typeface="Cambria Math" panose="02040503050406030204" pitchFamily="18" charset="0"/>
                          </a:rPr>
                          <m:t>𝐴</m:t>
                        </m:r>
                      </m:sub>
                      <m:sup/>
                    </m:sSubSup>
                    <m:r>
                      <a:rPr lang="en-US" sz="2400" b="0" i="1" smtClean="0">
                        <a:latin typeface="Cambria Math" panose="02040503050406030204" pitchFamily="18" charset="0"/>
                      </a:rPr>
                      <m:t>+</m:t>
                    </m:r>
                    <m:r>
                      <m:rPr>
                        <m:nor/>
                      </m:rPr>
                      <a:rPr lang="en-US" sz="2400" dirty="0">
                        <a:latin typeface="Times New Roman" panose="02020603050405020304" pitchFamily="18" charset="0"/>
                        <a:cs typeface="Times New Roman" panose="02020603050405020304" pitchFamily="18" charset="0"/>
                      </a:rPr>
                      <m:t>w</m:t>
                    </m:r>
                    <m:r>
                      <m:rPr>
                        <m:nor/>
                      </m:rPr>
                      <a:rPr lang="en-US" sz="2400" dirty="0">
                        <a:latin typeface="Times New Roman" panose="02020603050405020304" pitchFamily="18" charset="0"/>
                        <a:cs typeface="Times New Roman" panose="02020603050405020304" pitchFamily="18" charset="0"/>
                      </a:rPr>
                      <m:t>∗ </m:t>
                    </m:r>
                    <m:sSubSup>
                      <m:sSubSupPr>
                        <m:ctrlPr>
                          <a:rPr lang="en-US" sz="2400" i="1">
                            <a:latin typeface="Cambria Math" panose="02040503050406030204" pitchFamily="18" charset="0"/>
                          </a:rPr>
                        </m:ctrlPr>
                      </m:sSubSupPr>
                      <m:e>
                        <m:r>
                          <a:rPr lang="en-US" sz="2400" i="1">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ea typeface="Cambria Math" panose="02040503050406030204" pitchFamily="18" charset="0"/>
                          </a:rPr>
                          <m:t>𝐵</m:t>
                        </m:r>
                      </m:sub>
                      <m:sup/>
                    </m:sSubSup>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Now assume, Asset A and B has correlation=0.50</a:t>
                </a:r>
              </a:p>
              <a:p>
                <a:r>
                  <a:rPr lang="en-US" sz="2400" dirty="0">
                    <a:latin typeface="Times New Roman" panose="02020603050405020304" pitchFamily="18" charset="0"/>
                    <a:cs typeface="Times New Roman" panose="02020603050405020304" pitchFamily="18" charset="0"/>
                  </a:rPr>
                  <a:t>Portfolio variance= </a:t>
                </a:r>
                <a14:m>
                  <m:oMath xmlns:m="http://schemas.openxmlformats.org/officeDocument/2006/math">
                    <m:sSubSup>
                      <m:sSubSupPr>
                        <m:ctrlPr>
                          <a:rPr lang="en-US" sz="2400" i="1">
                            <a:latin typeface="Cambria Math" panose="02040503050406030204" pitchFamily="18" charset="0"/>
                          </a:rPr>
                        </m:ctrlPr>
                      </m:sSubSupPr>
                      <m:e>
                        <m:r>
                          <a:rPr lang="en-US" sz="2400" b="0" i="1" smtClean="0">
                            <a:latin typeface="Cambria Math" panose="02040503050406030204" pitchFamily="18" charset="0"/>
                          </a:rPr>
                          <m:t>0.5</m:t>
                        </m:r>
                      </m:e>
                      <m:sub/>
                      <m:sup>
                        <m:r>
                          <a:rPr lang="en-US" sz="2400" i="1">
                            <a:latin typeface="Cambria Math" panose="02040503050406030204" pitchFamily="18" charset="0"/>
                          </a:rPr>
                          <m:t>2</m:t>
                        </m:r>
                      </m:sup>
                    </m:sSubSup>
                    <m:r>
                      <a:rPr lang="en-US" sz="2400" i="1">
                        <a:latin typeface="Cambria Math" panose="02040503050406030204" pitchFamily="18" charset="0"/>
                      </a:rPr>
                      <m:t>∗</m:t>
                    </m:r>
                    <m:sSubSup>
                      <m:sSubSupPr>
                        <m:ctrlPr>
                          <a:rPr lang="en-US" sz="2400" i="1">
                            <a:latin typeface="Cambria Math" panose="02040503050406030204" pitchFamily="18" charset="0"/>
                          </a:rPr>
                        </m:ctrlPr>
                      </m:sSubSupPr>
                      <m:e>
                        <m:r>
                          <a:rPr lang="en-US" sz="2400" b="0" i="1" smtClean="0">
                            <a:latin typeface="Cambria Math" panose="02040503050406030204" pitchFamily="18" charset="0"/>
                          </a:rPr>
                          <m:t>5</m:t>
                        </m:r>
                      </m:e>
                      <m:sub/>
                      <m:sup>
                        <m:r>
                          <a:rPr lang="en-US" sz="2400" i="1">
                            <a:latin typeface="Cambria Math" panose="02040503050406030204" pitchFamily="18" charset="0"/>
                          </a:rPr>
                          <m:t>2</m:t>
                        </m:r>
                      </m:sup>
                    </m:sSubSup>
                    <m:r>
                      <a:rPr lang="en-US" sz="2400" i="1">
                        <a:latin typeface="Cambria Math" panose="02040503050406030204" pitchFamily="18" charset="0"/>
                      </a:rPr>
                      <m:t>+</m:t>
                    </m:r>
                    <m:sSubSup>
                      <m:sSubSupPr>
                        <m:ctrlPr>
                          <a:rPr lang="en-US" sz="2400" i="1">
                            <a:latin typeface="Cambria Math" panose="02040503050406030204" pitchFamily="18" charset="0"/>
                          </a:rPr>
                        </m:ctrlPr>
                      </m:sSubSupPr>
                      <m:e>
                        <m:r>
                          <a:rPr lang="en-US" sz="2400" b="0" i="1" smtClean="0">
                            <a:latin typeface="Cambria Math" panose="02040503050406030204" pitchFamily="18" charset="0"/>
                          </a:rPr>
                          <m:t>0.50</m:t>
                        </m:r>
                      </m:e>
                      <m:sub/>
                      <m:sup>
                        <m:r>
                          <a:rPr lang="en-US" sz="2400" i="1">
                            <a:latin typeface="Cambria Math" panose="02040503050406030204" pitchFamily="18" charset="0"/>
                          </a:rPr>
                          <m:t>2</m:t>
                        </m:r>
                      </m:sup>
                    </m:sSubSup>
                    <m:r>
                      <a:rPr lang="en-US" sz="2400" i="1">
                        <a:latin typeface="Cambria Math" panose="02040503050406030204" pitchFamily="18" charset="0"/>
                      </a:rPr>
                      <m:t>∗</m:t>
                    </m:r>
                    <m:sSubSup>
                      <m:sSubSupPr>
                        <m:ctrlPr>
                          <a:rPr lang="en-US" sz="2400" i="1">
                            <a:latin typeface="Cambria Math" panose="02040503050406030204" pitchFamily="18" charset="0"/>
                          </a:rPr>
                        </m:ctrlPr>
                      </m:sSubSupPr>
                      <m:e>
                        <m:r>
                          <a:rPr lang="en-US" sz="2400" b="0" i="1" smtClean="0">
                            <a:latin typeface="Cambria Math" panose="02040503050406030204" pitchFamily="18" charset="0"/>
                          </a:rPr>
                          <m:t>6</m:t>
                        </m:r>
                      </m:e>
                      <m:sub/>
                      <m:sup>
                        <m:r>
                          <a:rPr lang="en-US" sz="2400" i="1">
                            <a:latin typeface="Cambria Math" panose="02040503050406030204" pitchFamily="18" charset="0"/>
                          </a:rPr>
                          <m:t>2</m:t>
                        </m:r>
                      </m:sup>
                    </m:sSubSup>
                    <m:r>
                      <a:rPr lang="en-US" sz="2400" i="1">
                        <a:latin typeface="Cambria Math" panose="02040503050406030204" pitchFamily="18" charset="0"/>
                      </a:rPr>
                      <m:t>+2</m:t>
                    </m:r>
                    <m:r>
                      <a:rPr lang="en-US" sz="2400" b="0" i="1" smtClean="0">
                        <a:latin typeface="Cambria Math" panose="02040503050406030204" pitchFamily="18" charset="0"/>
                      </a:rPr>
                      <m:t>∗0.50∗5∗6∗0.50∗</m:t>
                    </m:r>
                    <m:r>
                      <a:rPr lang="en-US" sz="2400" b="0" i="0" smtClean="0">
                        <a:latin typeface="Cambria Math" panose="02040503050406030204" pitchFamily="18" charset="0"/>
                      </a:rPr>
                      <m:t>0.50</m:t>
                    </m:r>
                  </m:oMath>
                </a14:m>
                <a:r>
                  <a:rPr lang="en-US" sz="2400" dirty="0">
                    <a:latin typeface="Times New Roman" panose="02020603050405020304" pitchFamily="18" charset="0"/>
                    <a:cs typeface="Times New Roman" panose="02020603050405020304" pitchFamily="18" charset="0"/>
                  </a:rPr>
                  <a:t>=22.75</a:t>
                </a:r>
              </a:p>
              <a:p>
                <a:r>
                  <a:rPr lang="en-US" sz="2400" dirty="0">
                    <a:latin typeface="Times New Roman" panose="02020603050405020304" pitchFamily="18" charset="0"/>
                    <a:cs typeface="Times New Roman" panose="02020603050405020304" pitchFamily="18" charset="0"/>
                  </a:rPr>
                  <a:t>Portfolio std. dev=4.77</a:t>
                </a:r>
              </a:p>
              <a:p>
                <a:r>
                  <a:rPr lang="en-US" sz="2400" dirty="0">
                    <a:latin typeface="Times New Roman" panose="02020603050405020304" pitchFamily="18" charset="0"/>
                    <a:cs typeface="Times New Roman" panose="02020603050405020304" pitchFamily="18" charset="0"/>
                  </a:rPr>
                  <a:t>Average std dev=5.5%</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BF45CF50-0A64-41CC-9CF5-955CE69B7064}"/>
                  </a:ext>
                </a:extLst>
              </p:cNvPr>
              <p:cNvSpPr>
                <a:spLocks noGrp="1" noRot="1" noChangeAspect="1" noMove="1" noResize="1" noEditPoints="1" noAdjustHandles="1" noChangeArrowheads="1" noChangeShapeType="1" noTextEdit="1"/>
              </p:cNvSpPr>
              <p:nvPr>
                <p:ph idx="1"/>
              </p:nvPr>
            </p:nvSpPr>
            <p:spPr>
              <a:xfrm>
                <a:off x="944880" y="2126787"/>
                <a:ext cx="10515600" cy="4351338"/>
              </a:xfrm>
              <a:blipFill>
                <a:blip r:embed="rId2"/>
                <a:stretch>
                  <a:fillRect l="-754" t="-1681"/>
                </a:stretch>
              </a:blipFill>
            </p:spPr>
            <p:txBody>
              <a:bodyPr/>
              <a:lstStyle/>
              <a:p>
                <a:r>
                  <a:rPr lang="en-US">
                    <a:noFill/>
                  </a:rPr>
                  <a:t> </a:t>
                </a:r>
              </a:p>
            </p:txBody>
          </p:sp>
        </mc:Fallback>
      </mc:AlternateContent>
    </p:spTree>
    <p:extLst>
      <p:ext uri="{BB962C8B-B14F-4D97-AF65-F5344CB8AC3E}">
        <p14:creationId xmlns:p14="http://schemas.microsoft.com/office/powerpoint/2010/main" val="9611549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0CDA9-3ABA-4EDF-BA1F-90BDB38A7BBE}"/>
              </a:ext>
            </a:extLst>
          </p:cNvPr>
          <p:cNvSpPr>
            <a:spLocks noGrp="1"/>
          </p:cNvSpPr>
          <p:nvPr>
            <p:ph type="title"/>
          </p:nvPr>
        </p:nvSpPr>
        <p:spPr>
          <a:xfrm>
            <a:off x="359899"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With various correlations</a:t>
            </a:r>
          </a:p>
        </p:txBody>
      </p:sp>
      <p:graphicFrame>
        <p:nvGraphicFramePr>
          <p:cNvPr id="5" name="Content Placeholder 4">
            <a:extLst>
              <a:ext uri="{FF2B5EF4-FFF2-40B4-BE49-F238E27FC236}">
                <a16:creationId xmlns:a16="http://schemas.microsoft.com/office/drawing/2014/main" id="{1A8BBA3C-2D61-48B4-9AD0-CC4E53F73AC4}"/>
              </a:ext>
            </a:extLst>
          </p:cNvPr>
          <p:cNvGraphicFramePr>
            <a:graphicFrameLocks noGrp="1"/>
          </p:cNvGraphicFramePr>
          <p:nvPr>
            <p:ph idx="1"/>
            <p:extLst>
              <p:ext uri="{D42A27DB-BD31-4B8C-83A1-F6EECF244321}">
                <p14:modId xmlns:p14="http://schemas.microsoft.com/office/powerpoint/2010/main" val="1275500103"/>
              </p:ext>
            </p:extLst>
          </p:nvPr>
        </p:nvGraphicFramePr>
        <p:xfrm>
          <a:off x="1941343" y="1056774"/>
          <a:ext cx="6935372" cy="5565516"/>
        </p:xfrm>
        <a:graphic>
          <a:graphicData uri="http://schemas.openxmlformats.org/drawingml/2006/table">
            <a:tbl>
              <a:tblPr>
                <a:tableStyleId>{7E9639D4-E3E2-4D34-9284-5A2195B3D0D7}</a:tableStyleId>
              </a:tblPr>
              <a:tblGrid>
                <a:gridCol w="3467686">
                  <a:extLst>
                    <a:ext uri="{9D8B030D-6E8A-4147-A177-3AD203B41FA5}">
                      <a16:colId xmlns:a16="http://schemas.microsoft.com/office/drawing/2014/main" val="2200905712"/>
                    </a:ext>
                  </a:extLst>
                </a:gridCol>
                <a:gridCol w="3467686">
                  <a:extLst>
                    <a:ext uri="{9D8B030D-6E8A-4147-A177-3AD203B41FA5}">
                      <a16:colId xmlns:a16="http://schemas.microsoft.com/office/drawing/2014/main" val="2253817289"/>
                    </a:ext>
                  </a:extLst>
                </a:gridCol>
              </a:tblGrid>
              <a:tr h="241115">
                <a:tc>
                  <a:txBody>
                    <a:bodyPr/>
                    <a:lstStyle/>
                    <a:p>
                      <a:pPr algn="ctr" fontAlgn="b"/>
                      <a:r>
                        <a:rPr lang="en-US" sz="1600" u="none" strike="noStrike" dirty="0">
                          <a:effectLst/>
                        </a:rPr>
                        <a:t>Correlation</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Portfolio std dev</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770345203"/>
                  </a:ext>
                </a:extLst>
              </a:tr>
              <a:tr h="241115">
                <a:tc>
                  <a:txBody>
                    <a:bodyPr/>
                    <a:lstStyle/>
                    <a:p>
                      <a:pPr algn="ctr" fontAlgn="b"/>
                      <a:r>
                        <a:rPr lang="en-US" sz="1600" u="none" strike="noStrike" dirty="0">
                          <a:effectLst/>
                        </a:rPr>
                        <a:t>-1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0.50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2080862267"/>
                  </a:ext>
                </a:extLst>
              </a:tr>
              <a:tr h="241115">
                <a:tc>
                  <a:txBody>
                    <a:bodyPr/>
                    <a:lstStyle/>
                    <a:p>
                      <a:pPr algn="ctr" fontAlgn="b"/>
                      <a:r>
                        <a:rPr lang="en-US" sz="1600" u="none" strike="noStrike" dirty="0">
                          <a:effectLst/>
                        </a:rPr>
                        <a:t>-0.9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1.32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165032837"/>
                  </a:ext>
                </a:extLst>
              </a:tr>
              <a:tr h="241115">
                <a:tc>
                  <a:txBody>
                    <a:bodyPr/>
                    <a:lstStyle/>
                    <a:p>
                      <a:pPr algn="ctr" fontAlgn="b"/>
                      <a:r>
                        <a:rPr lang="en-US" sz="1600" u="none" strike="noStrike" dirty="0">
                          <a:effectLst/>
                        </a:rPr>
                        <a:t>-0.8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1.80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3705707"/>
                  </a:ext>
                </a:extLst>
              </a:tr>
              <a:tr h="241115">
                <a:tc>
                  <a:txBody>
                    <a:bodyPr/>
                    <a:lstStyle/>
                    <a:p>
                      <a:pPr algn="ctr" fontAlgn="b"/>
                      <a:r>
                        <a:rPr lang="en-US" sz="1600" u="none" strike="noStrike" dirty="0">
                          <a:effectLst/>
                        </a:rPr>
                        <a:t>-0.7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2.18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561422364"/>
                  </a:ext>
                </a:extLst>
              </a:tr>
              <a:tr h="241115">
                <a:tc>
                  <a:txBody>
                    <a:bodyPr/>
                    <a:lstStyle/>
                    <a:p>
                      <a:pPr algn="ctr" fontAlgn="b"/>
                      <a:r>
                        <a:rPr lang="en-US" sz="1600" u="none" strike="noStrike" dirty="0">
                          <a:effectLst/>
                        </a:rPr>
                        <a:t>-0.6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2.50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081067669"/>
                  </a:ext>
                </a:extLst>
              </a:tr>
              <a:tr h="241115">
                <a:tc>
                  <a:txBody>
                    <a:bodyPr/>
                    <a:lstStyle/>
                    <a:p>
                      <a:pPr algn="ctr" fontAlgn="b"/>
                      <a:r>
                        <a:rPr lang="en-US" sz="1600" u="none" strike="noStrike" dirty="0">
                          <a:effectLst/>
                        </a:rPr>
                        <a:t>-0.5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2.78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2178528040"/>
                  </a:ext>
                </a:extLst>
              </a:tr>
              <a:tr h="241115">
                <a:tc>
                  <a:txBody>
                    <a:bodyPr/>
                    <a:lstStyle/>
                    <a:p>
                      <a:pPr algn="ctr" fontAlgn="b"/>
                      <a:r>
                        <a:rPr lang="en-US" sz="1600" u="none" strike="noStrike" dirty="0">
                          <a:effectLst/>
                        </a:rPr>
                        <a:t>-0.4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3.04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179662151"/>
                  </a:ext>
                </a:extLst>
              </a:tr>
              <a:tr h="241115">
                <a:tc>
                  <a:txBody>
                    <a:bodyPr/>
                    <a:lstStyle/>
                    <a:p>
                      <a:pPr algn="ctr" fontAlgn="b"/>
                      <a:r>
                        <a:rPr lang="en-US" sz="1600" u="none" strike="noStrike" dirty="0">
                          <a:effectLst/>
                        </a:rPr>
                        <a:t>-0.3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3.28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722930413"/>
                  </a:ext>
                </a:extLst>
              </a:tr>
              <a:tr h="241115">
                <a:tc>
                  <a:txBody>
                    <a:bodyPr/>
                    <a:lstStyle/>
                    <a:p>
                      <a:pPr algn="ctr" fontAlgn="b"/>
                      <a:r>
                        <a:rPr lang="en-US" sz="1600" u="none" strike="noStrike" dirty="0">
                          <a:effectLst/>
                        </a:rPr>
                        <a:t>-0.2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3.50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3855890678"/>
                  </a:ext>
                </a:extLst>
              </a:tr>
              <a:tr h="241115">
                <a:tc>
                  <a:txBody>
                    <a:bodyPr/>
                    <a:lstStyle/>
                    <a:p>
                      <a:pPr algn="ctr" fontAlgn="b"/>
                      <a:r>
                        <a:rPr lang="en-US" sz="1600" u="none" strike="noStrike" dirty="0">
                          <a:effectLst/>
                        </a:rPr>
                        <a:t>-0.1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3.71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3912547006"/>
                  </a:ext>
                </a:extLst>
              </a:tr>
              <a:tr h="241115">
                <a:tc>
                  <a:txBody>
                    <a:bodyPr/>
                    <a:lstStyle/>
                    <a:p>
                      <a:pPr algn="ctr" fontAlgn="b"/>
                      <a:r>
                        <a:rPr lang="en-US" sz="1600" u="none" strike="noStrike" dirty="0">
                          <a:effectLst/>
                        </a:rPr>
                        <a:t>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3.91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079025833"/>
                  </a:ext>
                </a:extLst>
              </a:tr>
              <a:tr h="241115">
                <a:tc>
                  <a:txBody>
                    <a:bodyPr/>
                    <a:lstStyle/>
                    <a:p>
                      <a:pPr algn="ctr" fontAlgn="b"/>
                      <a:r>
                        <a:rPr lang="en-US" sz="1600" u="none" strike="noStrike" dirty="0">
                          <a:effectLst/>
                        </a:rPr>
                        <a:t>0.1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4.09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4013447450"/>
                  </a:ext>
                </a:extLst>
              </a:tr>
              <a:tr h="241115">
                <a:tc>
                  <a:txBody>
                    <a:bodyPr/>
                    <a:lstStyle/>
                    <a:p>
                      <a:pPr algn="ctr" fontAlgn="b"/>
                      <a:r>
                        <a:rPr lang="en-US" sz="1600" u="none" strike="noStrike" dirty="0">
                          <a:effectLst/>
                        </a:rPr>
                        <a:t>0.2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4.27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277543681"/>
                  </a:ext>
                </a:extLst>
              </a:tr>
              <a:tr h="241115">
                <a:tc>
                  <a:txBody>
                    <a:bodyPr/>
                    <a:lstStyle/>
                    <a:p>
                      <a:pPr algn="ctr" fontAlgn="b"/>
                      <a:r>
                        <a:rPr lang="en-US" sz="1600" u="none" strike="noStrike" dirty="0">
                          <a:effectLst/>
                        </a:rPr>
                        <a:t>0.3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4.44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4217122002"/>
                  </a:ext>
                </a:extLst>
              </a:tr>
              <a:tr h="241115">
                <a:tc>
                  <a:txBody>
                    <a:bodyPr/>
                    <a:lstStyle/>
                    <a:p>
                      <a:pPr algn="ctr" fontAlgn="b"/>
                      <a:r>
                        <a:rPr lang="en-US" sz="1600" u="none" strike="noStrike" dirty="0">
                          <a:effectLst/>
                        </a:rPr>
                        <a:t>0.4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4.61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3118536344"/>
                  </a:ext>
                </a:extLst>
              </a:tr>
              <a:tr h="241115">
                <a:tc>
                  <a:txBody>
                    <a:bodyPr/>
                    <a:lstStyle/>
                    <a:p>
                      <a:pPr algn="ctr" fontAlgn="b"/>
                      <a:r>
                        <a:rPr lang="en-US" sz="1600" u="none" strike="noStrike" dirty="0">
                          <a:effectLst/>
                        </a:rPr>
                        <a:t>0.5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4.77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4074317710"/>
                  </a:ext>
                </a:extLst>
              </a:tr>
              <a:tr h="241115">
                <a:tc>
                  <a:txBody>
                    <a:bodyPr/>
                    <a:lstStyle/>
                    <a:p>
                      <a:pPr algn="ctr" fontAlgn="b"/>
                      <a:r>
                        <a:rPr lang="en-US" sz="1600" u="none" strike="noStrike" dirty="0">
                          <a:effectLst/>
                        </a:rPr>
                        <a:t>0.6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4.92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2190613961"/>
                  </a:ext>
                </a:extLst>
              </a:tr>
              <a:tr h="241115">
                <a:tc>
                  <a:txBody>
                    <a:bodyPr/>
                    <a:lstStyle/>
                    <a:p>
                      <a:pPr algn="ctr" fontAlgn="b"/>
                      <a:r>
                        <a:rPr lang="en-US" sz="1600" u="none" strike="noStrike" dirty="0">
                          <a:effectLst/>
                        </a:rPr>
                        <a:t>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5.07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687836866"/>
                  </a:ext>
                </a:extLst>
              </a:tr>
              <a:tr h="241115">
                <a:tc>
                  <a:txBody>
                    <a:bodyPr/>
                    <a:lstStyle/>
                    <a:p>
                      <a:pPr algn="ctr" fontAlgn="b"/>
                      <a:r>
                        <a:rPr lang="en-US" sz="1600" u="none" strike="noStrike" dirty="0">
                          <a:effectLst/>
                        </a:rPr>
                        <a:t>0.8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5.22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3570102293"/>
                  </a:ext>
                </a:extLst>
              </a:tr>
              <a:tr h="241115">
                <a:tc>
                  <a:txBody>
                    <a:bodyPr/>
                    <a:lstStyle/>
                    <a:p>
                      <a:pPr algn="ctr" fontAlgn="b"/>
                      <a:r>
                        <a:rPr lang="en-US" sz="1600" u="none" strike="noStrike" dirty="0">
                          <a:effectLst/>
                        </a:rPr>
                        <a:t>0.9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5.36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979044856"/>
                  </a:ext>
                </a:extLst>
              </a:tr>
              <a:tr h="241115">
                <a:tc>
                  <a:txBody>
                    <a:bodyPr/>
                    <a:lstStyle/>
                    <a:p>
                      <a:pPr algn="ctr" fontAlgn="b"/>
                      <a:r>
                        <a:rPr lang="en-US" sz="1600" u="none" strike="noStrike" dirty="0">
                          <a:effectLst/>
                        </a:rPr>
                        <a:t>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5.50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4128998054"/>
                  </a:ext>
                </a:extLst>
              </a:tr>
            </a:tbl>
          </a:graphicData>
        </a:graphic>
      </p:graphicFrame>
    </p:spTree>
    <p:extLst>
      <p:ext uri="{BB962C8B-B14F-4D97-AF65-F5344CB8AC3E}">
        <p14:creationId xmlns:p14="http://schemas.microsoft.com/office/powerpoint/2010/main" val="31484981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FFA40-8BFF-44EB-9705-177BF6B2611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Portfolio risk with three stocks</a:t>
            </a:r>
          </a:p>
        </p:txBody>
      </p:sp>
      <p:pic>
        <p:nvPicPr>
          <p:cNvPr id="4" name="Picture 4" descr="Portfolio Standard Deviation Formula 1">
            <a:extLst>
              <a:ext uri="{FF2B5EF4-FFF2-40B4-BE49-F238E27FC236}">
                <a16:creationId xmlns:a16="http://schemas.microsoft.com/office/drawing/2014/main" id="{1184E2FD-66C5-44D4-A322-3DA4B009A44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55957" y="2064641"/>
            <a:ext cx="6854997" cy="1170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46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5F2F0-F066-469B-8806-A286EB53CE5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role of the marginal investor</a:t>
            </a:r>
          </a:p>
        </p:txBody>
      </p:sp>
      <p:sp>
        <p:nvSpPr>
          <p:cNvPr id="3" name="Content Placeholder 2">
            <a:extLst>
              <a:ext uri="{FF2B5EF4-FFF2-40B4-BE49-F238E27FC236}">
                <a16:creationId xmlns:a16="http://schemas.microsoft.com/office/drawing/2014/main" id="{9B3414C0-C706-4859-BDB3-E9E51027519B}"/>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The marginal investor in a firm is the investor who is most likely to be buyer or seller on the next trade and to influence the stock prices.</a:t>
            </a:r>
          </a:p>
          <a:p>
            <a:pPr algn="just"/>
            <a:r>
              <a:rPr lang="en-US" sz="2400" dirty="0">
                <a:latin typeface="Times New Roman" panose="02020603050405020304" pitchFamily="18" charset="0"/>
                <a:cs typeface="Times New Roman" panose="02020603050405020304" pitchFamily="18" charset="0"/>
              </a:rPr>
              <a:t>Generally speaking, the marginal investor in a stock has to own a lot of stock and also trade that stock on regular basis.</a:t>
            </a:r>
          </a:p>
          <a:p>
            <a:pPr algn="just"/>
            <a:r>
              <a:rPr lang="en-US" sz="2400" b="1" dirty="0">
                <a:latin typeface="Times New Roman" panose="02020603050405020304" pitchFamily="18" charset="0"/>
                <a:cs typeface="Times New Roman" panose="02020603050405020304" pitchFamily="18" charset="0"/>
              </a:rPr>
              <a:t>In all risk and return models in finance, we assume that the marginal investor is well diversified.</a:t>
            </a:r>
          </a:p>
        </p:txBody>
      </p:sp>
    </p:spTree>
    <p:extLst>
      <p:ext uri="{BB962C8B-B14F-4D97-AF65-F5344CB8AC3E}">
        <p14:creationId xmlns:p14="http://schemas.microsoft.com/office/powerpoint/2010/main" val="618662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4F6F9-2449-43A0-BEB0-03633AEC275F}"/>
              </a:ext>
            </a:extLst>
          </p:cNvPr>
          <p:cNvSpPr>
            <a:spLocks noGrp="1"/>
          </p:cNvSpPr>
          <p:nvPr>
            <p:ph type="title"/>
          </p:nvPr>
        </p:nvSpPr>
        <p:spPr>
          <a:xfrm>
            <a:off x="267286" y="154111"/>
            <a:ext cx="10515600" cy="1027576"/>
          </a:xfrm>
        </p:spPr>
        <p:txBody>
          <a:bodyPr>
            <a:normAutofit/>
          </a:bodyPr>
          <a:lstStyle/>
          <a:p>
            <a:r>
              <a:rPr lang="en-US" sz="3600" dirty="0">
                <a:latin typeface="Times New Roman" panose="02020603050405020304" pitchFamily="18" charset="0"/>
                <a:cs typeface="Times New Roman" panose="02020603050405020304" pitchFamily="18" charset="0"/>
              </a:rPr>
              <a:t>Identifying the marginal investor in your firm</a:t>
            </a:r>
          </a:p>
        </p:txBody>
      </p:sp>
      <p:graphicFrame>
        <p:nvGraphicFramePr>
          <p:cNvPr id="4" name="Content Placeholder 3">
            <a:extLst>
              <a:ext uri="{FF2B5EF4-FFF2-40B4-BE49-F238E27FC236}">
                <a16:creationId xmlns:a16="http://schemas.microsoft.com/office/drawing/2014/main" id="{E96A2AA0-EBAE-46EE-961B-0A91D35245A3}"/>
              </a:ext>
            </a:extLst>
          </p:cNvPr>
          <p:cNvGraphicFramePr>
            <a:graphicFrameLocks noGrp="1"/>
          </p:cNvGraphicFramePr>
          <p:nvPr>
            <p:ph idx="1"/>
            <p:extLst>
              <p:ext uri="{D42A27DB-BD31-4B8C-83A1-F6EECF244321}">
                <p14:modId xmlns:p14="http://schemas.microsoft.com/office/powerpoint/2010/main" val="4130250105"/>
              </p:ext>
            </p:extLst>
          </p:nvPr>
        </p:nvGraphicFramePr>
        <p:xfrm>
          <a:off x="194602" y="1034609"/>
          <a:ext cx="11802795" cy="5669280"/>
        </p:xfrm>
        <a:graphic>
          <a:graphicData uri="http://schemas.openxmlformats.org/drawingml/2006/table">
            <a:tbl>
              <a:tblPr firstRow="1" bandRow="1">
                <a:tableStyleId>{5940675A-B579-460E-94D1-54222C63F5DA}</a:tableStyleId>
              </a:tblPr>
              <a:tblGrid>
                <a:gridCol w="3934265">
                  <a:extLst>
                    <a:ext uri="{9D8B030D-6E8A-4147-A177-3AD203B41FA5}">
                      <a16:colId xmlns:a16="http://schemas.microsoft.com/office/drawing/2014/main" val="396448217"/>
                    </a:ext>
                  </a:extLst>
                </a:gridCol>
                <a:gridCol w="3934265">
                  <a:extLst>
                    <a:ext uri="{9D8B030D-6E8A-4147-A177-3AD203B41FA5}">
                      <a16:colId xmlns:a16="http://schemas.microsoft.com/office/drawing/2014/main" val="328349491"/>
                    </a:ext>
                  </a:extLst>
                </a:gridCol>
                <a:gridCol w="3934265">
                  <a:extLst>
                    <a:ext uri="{9D8B030D-6E8A-4147-A177-3AD203B41FA5}">
                      <a16:colId xmlns:a16="http://schemas.microsoft.com/office/drawing/2014/main" val="3631357269"/>
                    </a:ext>
                  </a:extLst>
                </a:gridCol>
              </a:tblGrid>
              <a:tr h="370840">
                <a:tc>
                  <a:txBody>
                    <a:bodyPr/>
                    <a:lstStyle/>
                    <a:p>
                      <a:r>
                        <a:rPr lang="en-US" sz="2400" u="none" strike="noStrike" kern="1200" baseline="0" dirty="0"/>
                        <a:t>Percent of Stock held</a:t>
                      </a:r>
                    </a:p>
                    <a:p>
                      <a:r>
                        <a:rPr lang="en-US" sz="2400" u="none" strike="noStrike" kern="1200" baseline="0" dirty="0"/>
                        <a:t>by Institutions</a:t>
                      </a:r>
                      <a:endParaRPr lang="en-US" sz="2400" dirty="0"/>
                    </a:p>
                  </a:txBody>
                  <a:tcPr/>
                </a:tc>
                <a:tc>
                  <a:txBody>
                    <a:bodyPr/>
                    <a:lstStyle/>
                    <a:p>
                      <a:r>
                        <a:rPr lang="en-US" sz="2400" u="none" strike="noStrike" kern="1200" baseline="0" dirty="0"/>
                        <a:t>Percent of Stock held by</a:t>
                      </a:r>
                    </a:p>
                    <a:p>
                      <a:r>
                        <a:rPr lang="en-US" sz="2400" u="none" strike="noStrike" kern="1200" baseline="0" dirty="0"/>
                        <a:t>Insiders</a:t>
                      </a:r>
                      <a:endParaRPr lang="en-US" sz="2400" dirty="0"/>
                    </a:p>
                  </a:txBody>
                  <a:tcPr/>
                </a:tc>
                <a:tc>
                  <a:txBody>
                    <a:bodyPr/>
                    <a:lstStyle/>
                    <a:p>
                      <a:r>
                        <a:rPr lang="en-US" sz="2400" u="none" strike="noStrike" kern="1200" baseline="0" dirty="0"/>
                        <a:t>Marginal Investor</a:t>
                      </a:r>
                      <a:endParaRPr lang="en-US" sz="2400" dirty="0"/>
                    </a:p>
                  </a:txBody>
                  <a:tcPr/>
                </a:tc>
                <a:extLst>
                  <a:ext uri="{0D108BD9-81ED-4DB2-BD59-A6C34878D82A}">
                    <a16:rowId xmlns:a16="http://schemas.microsoft.com/office/drawing/2014/main" val="3418301417"/>
                  </a:ext>
                </a:extLst>
              </a:tr>
              <a:tr h="370840">
                <a:tc>
                  <a:txBody>
                    <a:bodyPr/>
                    <a:lstStyle/>
                    <a:p>
                      <a:r>
                        <a:rPr lang="en-US" sz="2400" u="none" strike="noStrike" kern="1200" baseline="0" dirty="0"/>
                        <a:t>High</a:t>
                      </a:r>
                      <a:endParaRPr lang="en-US" sz="2400" dirty="0"/>
                    </a:p>
                  </a:txBody>
                  <a:tcPr/>
                </a:tc>
                <a:tc>
                  <a:txBody>
                    <a:bodyPr/>
                    <a:lstStyle/>
                    <a:p>
                      <a:r>
                        <a:rPr lang="en-US" sz="2400" dirty="0"/>
                        <a:t>Low</a:t>
                      </a:r>
                    </a:p>
                  </a:txBody>
                  <a:tcPr/>
                </a:tc>
                <a:tc>
                  <a:txBody>
                    <a:bodyPr/>
                    <a:lstStyle/>
                    <a:p>
                      <a:r>
                        <a:rPr lang="en-US" sz="2400" u="none" strike="noStrike" kern="1200" baseline="0" dirty="0"/>
                        <a:t>Institutional Investor</a:t>
                      </a:r>
                      <a:endParaRPr lang="en-US" sz="2400" dirty="0"/>
                    </a:p>
                  </a:txBody>
                  <a:tcPr/>
                </a:tc>
                <a:extLst>
                  <a:ext uri="{0D108BD9-81ED-4DB2-BD59-A6C34878D82A}">
                    <a16:rowId xmlns:a16="http://schemas.microsoft.com/office/drawing/2014/main" val="4177140387"/>
                  </a:ext>
                </a:extLst>
              </a:tr>
              <a:tr h="370840">
                <a:tc>
                  <a:txBody>
                    <a:bodyPr/>
                    <a:lstStyle/>
                    <a:p>
                      <a:r>
                        <a:rPr lang="en-US" sz="2400" u="none" strike="noStrike" kern="1200" baseline="0" dirty="0"/>
                        <a:t>High</a:t>
                      </a:r>
                      <a:endParaRPr lang="en-US" sz="2400" dirty="0"/>
                    </a:p>
                  </a:txBody>
                  <a:tcPr/>
                </a:tc>
                <a:tc>
                  <a:txBody>
                    <a:bodyPr/>
                    <a:lstStyle/>
                    <a:p>
                      <a:r>
                        <a:rPr lang="en-US" sz="2400" dirty="0"/>
                        <a:t>High</a:t>
                      </a:r>
                    </a:p>
                  </a:txBody>
                  <a:tcPr/>
                </a:tc>
                <a:tc>
                  <a:txBody>
                    <a:bodyPr/>
                    <a:lstStyle/>
                    <a:p>
                      <a:r>
                        <a:rPr lang="en-US" sz="2400" u="none" strike="noStrike" kern="1200" baseline="0" dirty="0"/>
                        <a:t>Institutional Investor, with insider influence</a:t>
                      </a:r>
                      <a:endParaRPr lang="en-US" sz="2400" dirty="0"/>
                    </a:p>
                  </a:txBody>
                  <a:tcPr/>
                </a:tc>
                <a:extLst>
                  <a:ext uri="{0D108BD9-81ED-4DB2-BD59-A6C34878D82A}">
                    <a16:rowId xmlns:a16="http://schemas.microsoft.com/office/drawing/2014/main" val="2567501337"/>
                  </a:ext>
                </a:extLst>
              </a:tr>
              <a:tr h="370840">
                <a:tc>
                  <a:txBody>
                    <a:bodyPr/>
                    <a:lstStyle/>
                    <a:p>
                      <a:r>
                        <a:rPr lang="en-US" sz="2400" dirty="0"/>
                        <a:t>Low</a:t>
                      </a:r>
                    </a:p>
                  </a:txBody>
                  <a:tcPr/>
                </a:tc>
                <a:tc>
                  <a:txBody>
                    <a:bodyPr/>
                    <a:lstStyle/>
                    <a:p>
                      <a:r>
                        <a:rPr lang="en-US" sz="2400" u="none" strike="noStrike" kern="1200" baseline="0" dirty="0"/>
                        <a:t>High (held by</a:t>
                      </a:r>
                    </a:p>
                    <a:p>
                      <a:r>
                        <a:rPr lang="en-US" sz="2400" u="none" strike="noStrike" kern="1200" baseline="0" dirty="0"/>
                        <a:t>founder/manager of firm)</a:t>
                      </a:r>
                      <a:endParaRPr lang="en-US" sz="2400" dirty="0"/>
                    </a:p>
                  </a:txBody>
                  <a:tcPr/>
                </a:tc>
                <a:tc>
                  <a:txBody>
                    <a:bodyPr/>
                    <a:lstStyle/>
                    <a:p>
                      <a:r>
                        <a:rPr lang="en-US" sz="2400" u="none" strike="noStrike" kern="1200" baseline="0" dirty="0"/>
                        <a:t>Tough to tell; Could be insiders but only if they</a:t>
                      </a:r>
                    </a:p>
                    <a:p>
                      <a:r>
                        <a:rPr lang="en-US" sz="2400" u="none" strike="noStrike" kern="1200" baseline="0" dirty="0"/>
                        <a:t>trade. If not, it could be individual investors</a:t>
                      </a:r>
                      <a:endParaRPr lang="en-US" sz="2400" dirty="0"/>
                    </a:p>
                  </a:txBody>
                  <a:tcPr/>
                </a:tc>
                <a:extLst>
                  <a:ext uri="{0D108BD9-81ED-4DB2-BD59-A6C34878D82A}">
                    <a16:rowId xmlns:a16="http://schemas.microsoft.com/office/drawing/2014/main" val="2731750624"/>
                  </a:ext>
                </a:extLst>
              </a:tr>
              <a:tr h="370840">
                <a:tc>
                  <a:txBody>
                    <a:bodyPr/>
                    <a:lstStyle/>
                    <a:p>
                      <a:r>
                        <a:rPr lang="en-US" sz="2400" u="none" strike="noStrike" kern="1200" baseline="0" dirty="0"/>
                        <a:t>Low</a:t>
                      </a:r>
                      <a:endParaRPr lang="en-US" sz="2400" dirty="0"/>
                    </a:p>
                  </a:txBody>
                  <a:tcPr/>
                </a:tc>
                <a:tc>
                  <a:txBody>
                    <a:bodyPr/>
                    <a:lstStyle/>
                    <a:p>
                      <a:r>
                        <a:rPr lang="en-US" sz="2400" u="none" strike="noStrike" kern="1200" baseline="0" dirty="0"/>
                        <a:t>High (held by wealthy</a:t>
                      </a:r>
                    </a:p>
                    <a:p>
                      <a:r>
                        <a:rPr lang="en-US" sz="2400" u="none" strike="noStrike" kern="1200" baseline="0" dirty="0"/>
                        <a:t>individual investor)</a:t>
                      </a:r>
                      <a:endParaRPr lang="en-US" sz="2400" dirty="0"/>
                    </a:p>
                  </a:txBody>
                  <a:tcPr/>
                </a:tc>
                <a:tc>
                  <a:txBody>
                    <a:bodyPr/>
                    <a:lstStyle/>
                    <a:p>
                      <a:r>
                        <a:rPr lang="en-US" sz="2400" u="none" strike="noStrike" kern="1200" baseline="0" dirty="0"/>
                        <a:t>Wealthy individual investor, fairly diversified</a:t>
                      </a:r>
                      <a:endParaRPr lang="en-US" sz="2400" dirty="0"/>
                    </a:p>
                  </a:txBody>
                  <a:tcPr/>
                </a:tc>
                <a:extLst>
                  <a:ext uri="{0D108BD9-81ED-4DB2-BD59-A6C34878D82A}">
                    <a16:rowId xmlns:a16="http://schemas.microsoft.com/office/drawing/2014/main" val="300816287"/>
                  </a:ext>
                </a:extLst>
              </a:tr>
              <a:tr h="370840">
                <a:tc>
                  <a:txBody>
                    <a:bodyPr/>
                    <a:lstStyle/>
                    <a:p>
                      <a:r>
                        <a:rPr lang="en-US" sz="2400" u="none" strike="noStrike" kern="1200" baseline="0" dirty="0"/>
                        <a:t>Low</a:t>
                      </a:r>
                      <a:endParaRPr lang="en-US" sz="2400" dirty="0"/>
                    </a:p>
                  </a:txBody>
                  <a:tcPr/>
                </a:tc>
                <a:tc>
                  <a:txBody>
                    <a:bodyPr/>
                    <a:lstStyle/>
                    <a:p>
                      <a:r>
                        <a:rPr lang="en-US" sz="2400" u="none" strike="noStrike" kern="1200" baseline="0" dirty="0"/>
                        <a:t>Low</a:t>
                      </a:r>
                      <a:endParaRPr lang="en-US" sz="2400" dirty="0"/>
                    </a:p>
                  </a:txBody>
                  <a:tcPr/>
                </a:tc>
                <a:tc>
                  <a:txBody>
                    <a:bodyPr/>
                    <a:lstStyle/>
                    <a:p>
                      <a:r>
                        <a:rPr lang="en-US" sz="2400" u="none" strike="noStrike" kern="1200" baseline="0" dirty="0"/>
                        <a:t>Small individual investor with restricted</a:t>
                      </a:r>
                    </a:p>
                    <a:p>
                      <a:r>
                        <a:rPr lang="en-US" sz="2400" u="none" strike="noStrike" kern="1200" baseline="0" dirty="0"/>
                        <a:t>diversification</a:t>
                      </a:r>
                      <a:endParaRPr lang="en-US" sz="2400" dirty="0"/>
                    </a:p>
                  </a:txBody>
                  <a:tcPr/>
                </a:tc>
                <a:extLst>
                  <a:ext uri="{0D108BD9-81ED-4DB2-BD59-A6C34878D82A}">
                    <a16:rowId xmlns:a16="http://schemas.microsoft.com/office/drawing/2014/main" val="3887720331"/>
                  </a:ext>
                </a:extLst>
              </a:tr>
            </a:tbl>
          </a:graphicData>
        </a:graphic>
      </p:graphicFrame>
    </p:spTree>
    <p:extLst>
      <p:ext uri="{BB962C8B-B14F-4D97-AF65-F5344CB8AC3E}">
        <p14:creationId xmlns:p14="http://schemas.microsoft.com/office/powerpoint/2010/main" val="25069318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65BDE-BF41-400B-A81D-00A1AC2D2DFC}"/>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kern="1200" dirty="0">
                <a:solidFill>
                  <a:schemeClr val="tx1"/>
                </a:solidFill>
                <a:latin typeface="Times New Roman" panose="02020603050405020304" pitchFamily="18" charset="0"/>
                <a:cs typeface="Times New Roman" panose="02020603050405020304" pitchFamily="18" charset="0"/>
              </a:rPr>
              <a:t>TCS: Marginal investor </a:t>
            </a:r>
          </a:p>
        </p:txBody>
      </p:sp>
      <p:graphicFrame>
        <p:nvGraphicFramePr>
          <p:cNvPr id="4" name="Content Placeholder 3">
            <a:extLst>
              <a:ext uri="{FF2B5EF4-FFF2-40B4-BE49-F238E27FC236}">
                <a16:creationId xmlns:a16="http://schemas.microsoft.com/office/drawing/2014/main" id="{E6D9992D-B0EB-4167-911B-EE894C102F26}"/>
              </a:ext>
            </a:extLst>
          </p:cNvPr>
          <p:cNvGraphicFramePr>
            <a:graphicFrameLocks noGrp="1"/>
          </p:cNvGraphicFramePr>
          <p:nvPr>
            <p:ph idx="1"/>
            <p:extLst>
              <p:ext uri="{D42A27DB-BD31-4B8C-83A1-F6EECF244321}">
                <p14:modId xmlns:p14="http://schemas.microsoft.com/office/powerpoint/2010/main" val="1459163718"/>
              </p:ext>
            </p:extLst>
          </p:nvPr>
        </p:nvGraphicFramePr>
        <p:xfrm>
          <a:off x="828675" y="1932571"/>
          <a:ext cx="7722158" cy="4137448"/>
        </p:xfrm>
        <a:graphic>
          <a:graphicData uri="http://schemas.openxmlformats.org/drawingml/2006/table">
            <a:tbl>
              <a:tblPr>
                <a:tableStyleId>{69012ECD-51FC-41F1-AA8D-1B2483CD663E}</a:tableStyleId>
              </a:tblPr>
              <a:tblGrid>
                <a:gridCol w="4266312">
                  <a:extLst>
                    <a:ext uri="{9D8B030D-6E8A-4147-A177-3AD203B41FA5}">
                      <a16:colId xmlns:a16="http://schemas.microsoft.com/office/drawing/2014/main" val="2390502935"/>
                    </a:ext>
                  </a:extLst>
                </a:gridCol>
                <a:gridCol w="3455846">
                  <a:extLst>
                    <a:ext uri="{9D8B030D-6E8A-4147-A177-3AD203B41FA5}">
                      <a16:colId xmlns:a16="http://schemas.microsoft.com/office/drawing/2014/main" val="3716756175"/>
                    </a:ext>
                  </a:extLst>
                </a:gridCol>
              </a:tblGrid>
              <a:tr h="517181">
                <a:tc>
                  <a:txBody>
                    <a:bodyPr/>
                    <a:lstStyle/>
                    <a:p>
                      <a:pPr algn="l" fontAlgn="ctr"/>
                      <a:r>
                        <a:rPr lang="en-US" sz="2600" u="none" strike="noStrike" dirty="0">
                          <a:effectLst/>
                        </a:rPr>
                        <a:t>Holder's Name</a:t>
                      </a:r>
                      <a:endParaRPr lang="en-US" sz="2600" b="1"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 Share Holding</a:t>
                      </a:r>
                      <a:endParaRPr lang="en-US" sz="2600" b="1"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2350241275"/>
                  </a:ext>
                </a:extLst>
              </a:tr>
              <a:tr h="517181">
                <a:tc>
                  <a:txBody>
                    <a:bodyPr/>
                    <a:lstStyle/>
                    <a:p>
                      <a:pPr algn="l" fontAlgn="ctr"/>
                      <a:r>
                        <a:rPr lang="en-US" sz="2600" u="none" strike="noStrike" dirty="0">
                          <a:effectLst/>
                        </a:rPr>
                        <a:t>Promoters</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71.92%</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398615736"/>
                  </a:ext>
                </a:extLst>
              </a:tr>
              <a:tr h="517181">
                <a:tc>
                  <a:txBody>
                    <a:bodyPr/>
                    <a:lstStyle/>
                    <a:p>
                      <a:pPr algn="l" fontAlgn="ctr"/>
                      <a:r>
                        <a:rPr lang="en-US" sz="2600" u="none" strike="noStrike" dirty="0">
                          <a:effectLst/>
                        </a:rPr>
                        <a:t>Foreign Institutions</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16.59%</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1342778535"/>
                  </a:ext>
                </a:extLst>
              </a:tr>
              <a:tr h="517181">
                <a:tc>
                  <a:txBody>
                    <a:bodyPr/>
                    <a:lstStyle/>
                    <a:p>
                      <a:pPr algn="l" fontAlgn="ctr"/>
                      <a:r>
                        <a:rPr lang="en-US" sz="2600" u="none" strike="noStrike" dirty="0">
                          <a:effectLst/>
                        </a:rPr>
                        <a:t>Financial Institutions</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4.90%</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2856083408"/>
                  </a:ext>
                </a:extLst>
              </a:tr>
              <a:tr h="517181">
                <a:tc>
                  <a:txBody>
                    <a:bodyPr/>
                    <a:lstStyle/>
                    <a:p>
                      <a:pPr algn="l" fontAlgn="ctr"/>
                      <a:r>
                        <a:rPr lang="en-US" sz="2600" u="none" strike="noStrike" dirty="0">
                          <a:effectLst/>
                        </a:rPr>
                        <a:t>General Public</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3.82%</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3737451545"/>
                  </a:ext>
                </a:extLst>
              </a:tr>
              <a:tr h="517181">
                <a:tc>
                  <a:txBody>
                    <a:bodyPr/>
                    <a:lstStyle/>
                    <a:p>
                      <a:pPr algn="l" fontAlgn="ctr"/>
                      <a:r>
                        <a:rPr lang="en-US" sz="2600" u="none" strike="noStrike" dirty="0">
                          <a:effectLst/>
                        </a:rPr>
                        <a:t>banks &amp;Mutual Funds</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1.96%</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4090086771"/>
                  </a:ext>
                </a:extLst>
              </a:tr>
              <a:tr h="517181">
                <a:tc>
                  <a:txBody>
                    <a:bodyPr/>
                    <a:lstStyle/>
                    <a:p>
                      <a:pPr algn="l" fontAlgn="ctr"/>
                      <a:r>
                        <a:rPr lang="en-US" sz="2600" u="none" strike="noStrike" dirty="0">
                          <a:effectLst/>
                        </a:rPr>
                        <a:t>Others</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0.76%</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3658233267"/>
                  </a:ext>
                </a:extLst>
              </a:tr>
              <a:tr h="517181">
                <a:tc>
                  <a:txBody>
                    <a:bodyPr/>
                    <a:lstStyle/>
                    <a:p>
                      <a:pPr algn="l" fontAlgn="ctr"/>
                      <a:r>
                        <a:rPr lang="en-US" sz="2600" u="none" strike="noStrike" dirty="0">
                          <a:effectLst/>
                        </a:rPr>
                        <a:t>CentralGovt</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0.05%</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2738718025"/>
                  </a:ext>
                </a:extLst>
              </a:tr>
            </a:tbl>
          </a:graphicData>
        </a:graphic>
      </p:graphicFrame>
    </p:spTree>
    <p:extLst>
      <p:ext uri="{BB962C8B-B14F-4D97-AF65-F5344CB8AC3E}">
        <p14:creationId xmlns:p14="http://schemas.microsoft.com/office/powerpoint/2010/main" val="2496481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7381D-9C1C-4F6E-9C05-CE687B71F1C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risk of an Individual Asset</a:t>
            </a:r>
          </a:p>
        </p:txBody>
      </p:sp>
      <p:sp>
        <p:nvSpPr>
          <p:cNvPr id="3" name="Content Placeholder 2">
            <a:extLst>
              <a:ext uri="{FF2B5EF4-FFF2-40B4-BE49-F238E27FC236}">
                <a16:creationId xmlns:a16="http://schemas.microsoft.com/office/drawing/2014/main" id="{2497EEE4-E2D4-48F5-89B2-C22E4EB1904B}"/>
              </a:ext>
            </a:extLst>
          </p:cNvPr>
          <p:cNvSpPr>
            <a:spLocks noGrp="1"/>
          </p:cNvSpPr>
          <p:nvPr>
            <p:ph idx="1"/>
          </p:nvPr>
        </p:nvSpPr>
        <p:spPr/>
        <p:txBody>
          <a:bodyPr>
            <a:normAutofit/>
          </a:bodyPr>
          <a:lstStyle/>
          <a:p>
            <a:pPr algn="just"/>
            <a:r>
              <a:rPr lang="en-US" sz="2400" b="1" dirty="0">
                <a:latin typeface="Times New Roman" panose="02020603050405020304" pitchFamily="18" charset="0"/>
                <a:cs typeface="Times New Roman" panose="02020603050405020304" pitchFamily="18" charset="0"/>
              </a:rPr>
              <a:t>The essence</a:t>
            </a:r>
            <a:r>
              <a:rPr lang="en-US" sz="2400" dirty="0">
                <a:latin typeface="Times New Roman" panose="02020603050405020304" pitchFamily="18" charset="0"/>
                <a:cs typeface="Times New Roman" panose="02020603050405020304" pitchFamily="18" charset="0"/>
              </a:rPr>
              <a:t>: The risk of any asset is the risk that it adds to the market portfolio. Statistically, this risk can be measured by how much an asset moves with the market (called the covariance).</a:t>
            </a:r>
          </a:p>
          <a:p>
            <a:pPr algn="just"/>
            <a:r>
              <a:rPr lang="en-US" sz="2400" b="1" dirty="0">
                <a:latin typeface="Times New Roman" panose="02020603050405020304" pitchFamily="18" charset="0"/>
                <a:cs typeface="Times New Roman" panose="02020603050405020304" pitchFamily="18" charset="0"/>
              </a:rPr>
              <a:t>The measure: </a:t>
            </a:r>
            <a:r>
              <a:rPr lang="en-US" sz="2400" dirty="0">
                <a:latin typeface="Times New Roman" panose="02020603050405020304" pitchFamily="18" charset="0"/>
                <a:cs typeface="Times New Roman" panose="02020603050405020304" pitchFamily="18" charset="0"/>
              </a:rPr>
              <a:t>Beta is standardized measure of this covariance, obtained by dividing the covariance of any asset with the market by the variance of the market.</a:t>
            </a:r>
          </a:p>
          <a:p>
            <a:pPr algn="just"/>
            <a:r>
              <a:rPr lang="en-US" sz="2400" b="1" dirty="0">
                <a:latin typeface="Times New Roman" panose="02020603050405020304" pitchFamily="18" charset="0"/>
                <a:cs typeface="Times New Roman" panose="02020603050405020304" pitchFamily="18" charset="0"/>
              </a:rPr>
              <a:t>The result</a:t>
            </a:r>
            <a:r>
              <a:rPr lang="en-US" sz="2400" dirty="0">
                <a:latin typeface="Times New Roman" panose="02020603050405020304" pitchFamily="18" charset="0"/>
                <a:cs typeface="Times New Roman" panose="02020603050405020304" pitchFamily="18" charset="0"/>
              </a:rPr>
              <a:t>: the required return on an investment will be a linear function on its beta</a:t>
            </a:r>
          </a:p>
          <a:p>
            <a:pPr marL="0" indent="0" algn="just">
              <a:buNone/>
            </a:pPr>
            <a:r>
              <a:rPr lang="en-US" sz="2400" dirty="0">
                <a:latin typeface="Times New Roman" panose="02020603050405020304" pitchFamily="18" charset="0"/>
                <a:cs typeface="Times New Roman" panose="02020603050405020304" pitchFamily="18" charset="0"/>
              </a:rPr>
              <a:t>Expected return=Risk-free rate + Beta*(Expected return on the market portfolio-Risk-free rate)</a:t>
            </a:r>
          </a:p>
        </p:txBody>
      </p:sp>
    </p:spTree>
    <p:extLst>
      <p:ext uri="{BB962C8B-B14F-4D97-AF65-F5344CB8AC3E}">
        <p14:creationId xmlns:p14="http://schemas.microsoft.com/office/powerpoint/2010/main" val="41815309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6C88E-8F61-454A-9233-E92C2E9F28C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Capital Asset Pricing Model</a:t>
            </a:r>
          </a:p>
        </p:txBody>
      </p:sp>
      <p:sp>
        <p:nvSpPr>
          <p:cNvPr id="3" name="Content Placeholder 2">
            <a:extLst>
              <a:ext uri="{FF2B5EF4-FFF2-40B4-BE49-F238E27FC236}">
                <a16:creationId xmlns:a16="http://schemas.microsoft.com/office/drawing/2014/main" id="{D5423722-96DE-4964-9421-527D686E71B9}"/>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Specifies that a portion of variance can be diversified away, and that is only the non-diversified portion that is rewarded.</a:t>
            </a:r>
          </a:p>
          <a:p>
            <a:pPr algn="just"/>
            <a:r>
              <a:rPr lang="en-US" sz="2400" dirty="0">
                <a:latin typeface="Times New Roman" panose="02020603050405020304" pitchFamily="18" charset="0"/>
                <a:cs typeface="Times New Roman" panose="02020603050405020304" pitchFamily="18" charset="0"/>
              </a:rPr>
              <a:t>Measures the non-diversified risk with beta, which is standardized around one.</a:t>
            </a:r>
          </a:p>
          <a:p>
            <a:pPr algn="just"/>
            <a:r>
              <a:rPr lang="en-US" sz="2400" dirty="0">
                <a:latin typeface="Times New Roman" panose="02020603050405020304" pitchFamily="18" charset="0"/>
                <a:cs typeface="Times New Roman" panose="02020603050405020304" pitchFamily="18" charset="0"/>
              </a:rPr>
              <a:t>Translates beta into expected return</a:t>
            </a:r>
          </a:p>
          <a:p>
            <a:pPr marL="0" indent="0" algn="just">
              <a:buNone/>
            </a:pPr>
            <a:endParaRPr lang="en-US" sz="2400" dirty="0">
              <a:latin typeface="Times New Roman" panose="02020603050405020304" pitchFamily="18" charset="0"/>
              <a:cs typeface="Times New Roman" panose="02020603050405020304" pitchFamily="18" charset="0"/>
            </a:endParaRPr>
          </a:p>
          <a:p>
            <a:pPr lvl="1" algn="just"/>
            <a:r>
              <a:rPr lang="en-US" dirty="0">
                <a:latin typeface="Times New Roman" panose="02020603050405020304" pitchFamily="18" charset="0"/>
                <a:cs typeface="Times New Roman" panose="02020603050405020304" pitchFamily="18" charset="0"/>
              </a:rPr>
              <a:t>Expected return=Risk-free rate + Beta*Risk premium</a:t>
            </a:r>
          </a:p>
        </p:txBody>
      </p:sp>
    </p:spTree>
    <p:extLst>
      <p:ext uri="{BB962C8B-B14F-4D97-AF65-F5344CB8AC3E}">
        <p14:creationId xmlns:p14="http://schemas.microsoft.com/office/powerpoint/2010/main" val="26621903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0758-0320-48BF-955D-B33468A09592}"/>
              </a:ext>
            </a:extLst>
          </p:cNvPr>
          <p:cNvSpPr>
            <a:spLocks noGrp="1"/>
          </p:cNvSpPr>
          <p:nvPr>
            <p:ph type="title"/>
          </p:nvPr>
        </p:nvSpPr>
        <p:spPr/>
        <p:txBody>
          <a:bodyPr>
            <a:normAutofit/>
          </a:bodyPr>
          <a:lstStyle/>
          <a:p>
            <a:r>
              <a:rPr lang="en-US" altLang="en-US" sz="3600" dirty="0">
                <a:latin typeface="Times New Roman" panose="02020603050405020304" pitchFamily="18" charset="0"/>
                <a:cs typeface="Times New Roman" panose="02020603050405020304" pitchFamily="18" charset="0"/>
              </a:rPr>
              <a:t>How are betas calculated? </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750480D-F0FB-4ECD-AB86-D7B222719404}"/>
              </a:ext>
            </a:extLst>
          </p:cNvPr>
          <p:cNvSpPr>
            <a:spLocks noGrp="1"/>
          </p:cNvSpPr>
          <p:nvPr>
            <p:ph idx="1"/>
          </p:nvPr>
        </p:nvSpPr>
        <p:spPr>
          <a:xfrm>
            <a:off x="838200" y="1825625"/>
            <a:ext cx="10515600" cy="4518904"/>
          </a:xfrm>
        </p:spPr>
        <p:txBody>
          <a:bodyPr>
            <a:normAutofit/>
          </a:bodyPr>
          <a:lstStyle/>
          <a:p>
            <a:pPr algn="just"/>
            <a:r>
              <a:rPr lang="en-US" sz="2400" dirty="0">
                <a:latin typeface="Times New Roman" panose="02020603050405020304" pitchFamily="18" charset="0"/>
                <a:cs typeface="Times New Roman" panose="02020603050405020304" pitchFamily="18" charset="0"/>
              </a:rPr>
              <a:t>The standard procedure for estimating betas is to regress stock returns (Rj ) against market returns (Rm):</a:t>
            </a:r>
          </a:p>
          <a:p>
            <a:pPr marL="0" indent="0" algn="ctr">
              <a:buNone/>
            </a:pPr>
            <a:r>
              <a:rPr lang="en-US" sz="2400" dirty="0">
                <a:latin typeface="Times New Roman" panose="02020603050405020304" pitchFamily="18" charset="0"/>
                <a:cs typeface="Times New Roman" panose="02020603050405020304" pitchFamily="18" charset="0"/>
              </a:rPr>
              <a:t> Rj = a + b Rm</a:t>
            </a:r>
            <a:endParaRPr lang="en-US" alt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where a is the intercept and b is the slope of the regression.</a:t>
            </a:r>
          </a:p>
          <a:p>
            <a:pPr marL="0" indent="0" algn="just">
              <a:buNone/>
            </a:pPr>
            <a:r>
              <a:rPr lang="en-US" sz="2400" dirty="0">
                <a:latin typeface="Times New Roman" panose="02020603050405020304" pitchFamily="18" charset="0"/>
                <a:cs typeface="Times New Roman" panose="02020603050405020304" pitchFamily="18" charset="0"/>
              </a:rPr>
              <a:t>The slope of the regression corresponds to the beta of the stock and measures the riskiness of the stock. </a:t>
            </a:r>
          </a:p>
          <a:p>
            <a:pPr marL="0" indent="0" algn="just">
              <a:buNone/>
            </a:pPr>
            <a:r>
              <a:rPr lang="en-US" sz="2400" dirty="0">
                <a:latin typeface="Times New Roman" panose="02020603050405020304" pitchFamily="18" charset="0"/>
                <a:cs typeface="Times New Roman" panose="02020603050405020304" pitchFamily="18" charset="0"/>
              </a:rPr>
              <a:t>The R squared (R2) of the regression provides an estimate of the proportion of the risk (variance) of a firm that can be attributed to market risk. The balance (1 - R2) can be attributed to firm specific risk. </a:t>
            </a:r>
          </a:p>
        </p:txBody>
      </p:sp>
    </p:spTree>
    <p:extLst>
      <p:ext uri="{BB962C8B-B14F-4D97-AF65-F5344CB8AC3E}">
        <p14:creationId xmlns:p14="http://schemas.microsoft.com/office/powerpoint/2010/main" val="39421611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E4C0-AE2E-4ED6-967D-442527795B2F}"/>
              </a:ext>
            </a:extLst>
          </p:cNvPr>
          <p:cNvSpPr>
            <a:spLocks noGrp="1"/>
          </p:cNvSpPr>
          <p:nvPr>
            <p:ph type="title"/>
          </p:nvPr>
        </p:nvSpPr>
        <p:spPr/>
        <p:txBody>
          <a:bodyPr>
            <a:normAutofit/>
          </a:bodyPr>
          <a:lstStyle/>
          <a:p>
            <a:r>
              <a:rPr lang="en-US" altLang="en-US" sz="3600" dirty="0">
                <a:latin typeface="Times New Roman" panose="02020603050405020304" pitchFamily="18" charset="0"/>
                <a:cs typeface="Times New Roman" panose="02020603050405020304" pitchFamily="18" charset="0"/>
              </a:rPr>
              <a:t>Use the historical stock returns to calculate the beta for PQU.</a:t>
            </a:r>
            <a:endParaRPr lang="en-US" sz="3600" dirty="0">
              <a:latin typeface="Times New Roman" panose="02020603050405020304" pitchFamily="18" charset="0"/>
              <a:cs typeface="Times New Roman" panose="02020603050405020304" pitchFamily="18" charset="0"/>
            </a:endParaRPr>
          </a:p>
        </p:txBody>
      </p:sp>
      <p:graphicFrame>
        <p:nvGraphicFramePr>
          <p:cNvPr id="4" name="Group 61">
            <a:extLst>
              <a:ext uri="{FF2B5EF4-FFF2-40B4-BE49-F238E27FC236}">
                <a16:creationId xmlns:a16="http://schemas.microsoft.com/office/drawing/2014/main" id="{B3E8A826-2663-4188-AA07-459BEF3CD757}"/>
              </a:ext>
            </a:extLst>
          </p:cNvPr>
          <p:cNvGraphicFramePr>
            <a:graphicFrameLocks/>
          </p:cNvGraphicFramePr>
          <p:nvPr>
            <p:extLst>
              <p:ext uri="{D42A27DB-BD31-4B8C-83A1-F6EECF244321}">
                <p14:modId xmlns:p14="http://schemas.microsoft.com/office/powerpoint/2010/main" val="2376695404"/>
              </p:ext>
            </p:extLst>
          </p:nvPr>
        </p:nvGraphicFramePr>
        <p:xfrm>
          <a:off x="2167426" y="1820766"/>
          <a:ext cx="6970712" cy="4526060"/>
        </p:xfrm>
        <a:graphic>
          <a:graphicData uri="http://schemas.openxmlformats.org/drawingml/2006/table">
            <a:tbl>
              <a:tblPr/>
              <a:tblGrid>
                <a:gridCol w="1393825">
                  <a:extLst>
                    <a:ext uri="{9D8B030D-6E8A-4147-A177-3AD203B41FA5}">
                      <a16:colId xmlns:a16="http://schemas.microsoft.com/office/drawing/2014/main" val="20000"/>
                    </a:ext>
                  </a:extLst>
                </a:gridCol>
                <a:gridCol w="1393825">
                  <a:extLst>
                    <a:ext uri="{9D8B030D-6E8A-4147-A177-3AD203B41FA5}">
                      <a16:colId xmlns:a16="http://schemas.microsoft.com/office/drawing/2014/main" val="20001"/>
                    </a:ext>
                  </a:extLst>
                </a:gridCol>
                <a:gridCol w="1395412">
                  <a:extLst>
                    <a:ext uri="{9D8B030D-6E8A-4147-A177-3AD203B41FA5}">
                      <a16:colId xmlns:a16="http://schemas.microsoft.com/office/drawing/2014/main" val="20002"/>
                    </a:ext>
                  </a:extLst>
                </a:gridCol>
                <a:gridCol w="1393825">
                  <a:extLst>
                    <a:ext uri="{9D8B030D-6E8A-4147-A177-3AD203B41FA5}">
                      <a16:colId xmlns:a16="http://schemas.microsoft.com/office/drawing/2014/main" val="20003"/>
                    </a:ext>
                  </a:extLst>
                </a:gridCol>
                <a:gridCol w="1393825">
                  <a:extLst>
                    <a:ext uri="{9D8B030D-6E8A-4147-A177-3AD203B41FA5}">
                      <a16:colId xmlns:a16="http://schemas.microsoft.com/office/drawing/2014/main" val="20004"/>
                    </a:ext>
                  </a:extLst>
                </a:gridCol>
              </a:tblGrid>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Year</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sng"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Market</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sng"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PQU</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25.7%</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40.0%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2</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8.0%</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-15.0%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3</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-11.0%</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-15.0%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4</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15.0%</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35.0%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5</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32.5%</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10.0%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6</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13.7%</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30.0%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7</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40.0%</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42.0%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8</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10.0%</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9</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-10.8%</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-25.0%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-13.1%</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25.0%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4860855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846EA122-A4AC-438F-890E-079CC5170B75}"/>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147CD09C-8275-40CE-B2CE-E74F0448CEA9}" type="slidenum">
              <a:rPr lang="en-US" altLang="en-US"/>
              <a:pPr eaLnBrk="1" hangingPunct="1"/>
              <a:t>54</a:t>
            </a:fld>
            <a:endParaRPr lang="en-US" altLang="en-US" dirty="0"/>
          </a:p>
        </p:txBody>
      </p:sp>
      <p:sp>
        <p:nvSpPr>
          <p:cNvPr id="35843" name="Rectangle 4">
            <a:extLst>
              <a:ext uri="{FF2B5EF4-FFF2-40B4-BE49-F238E27FC236}">
                <a16:creationId xmlns:a16="http://schemas.microsoft.com/office/drawing/2014/main" id="{3F8301B0-02D3-4438-8F41-6EDF114B3734}"/>
              </a:ext>
            </a:extLst>
          </p:cNvPr>
          <p:cNvSpPr>
            <a:spLocks noGrp="1" noChangeArrowheads="1"/>
          </p:cNvSpPr>
          <p:nvPr>
            <p:ph type="title" idx="4294967295"/>
          </p:nvPr>
        </p:nvSpPr>
        <p:spPr/>
        <p:txBody>
          <a:bodyPr>
            <a:normAutofit/>
          </a:bodyPr>
          <a:lstStyle/>
          <a:p>
            <a:pPr eaLnBrk="1" hangingPunct="1"/>
            <a:r>
              <a:rPr lang="en-US" altLang="en-US" sz="3600" dirty="0">
                <a:latin typeface="Times New Roman" panose="02020603050405020304" pitchFamily="18" charset="0"/>
                <a:cs typeface="Times New Roman" panose="02020603050405020304" pitchFamily="18" charset="0"/>
              </a:rPr>
              <a:t>Calculating Beta for PQU</a:t>
            </a:r>
          </a:p>
        </p:txBody>
      </p:sp>
      <p:graphicFrame>
        <p:nvGraphicFramePr>
          <p:cNvPr id="35844" name="Object 5">
            <a:extLst>
              <a:ext uri="{FF2B5EF4-FFF2-40B4-BE49-F238E27FC236}">
                <a16:creationId xmlns:a16="http://schemas.microsoft.com/office/drawing/2014/main" id="{507B45B1-CAB5-494B-9400-3C9249804318}"/>
              </a:ext>
            </a:extLst>
          </p:cNvPr>
          <p:cNvGraphicFramePr>
            <a:graphicFrameLocks noGrp="1" noChangeAspect="1"/>
          </p:cNvGraphicFramePr>
          <p:nvPr>
            <p:ph type="chart" idx="4294967295"/>
            <p:extLst>
              <p:ext uri="{D42A27DB-BD31-4B8C-83A1-F6EECF244321}">
                <p14:modId xmlns:p14="http://schemas.microsoft.com/office/powerpoint/2010/main" val="1446585482"/>
              </p:ext>
            </p:extLst>
          </p:nvPr>
        </p:nvGraphicFramePr>
        <p:xfrm>
          <a:off x="1461869" y="2161381"/>
          <a:ext cx="7693025" cy="3724275"/>
        </p:xfrm>
        <a:graphic>
          <a:graphicData uri="http://schemas.openxmlformats.org/presentationml/2006/ole">
            <mc:AlternateContent xmlns:mc="http://schemas.openxmlformats.org/markup-compatibility/2006">
              <mc:Choice xmlns:v="urn:schemas-microsoft-com:vml" Requires="v">
                <p:oleObj spid="_x0000_s7436" name="Chart" r:id="rId4" imgW="7696369" imgH="3724409" progId="MSGraph.Chart.8">
                  <p:embed followColorScheme="full"/>
                </p:oleObj>
              </mc:Choice>
              <mc:Fallback>
                <p:oleObj name="Chart" r:id="rId4" imgW="7696369" imgH="3724409" progId="MSGraph.Chart.8">
                  <p:embed followColorScheme="full"/>
                  <p:pic>
                    <p:nvPicPr>
                      <p:cNvPr id="35844" name="Object 5">
                        <a:extLst>
                          <a:ext uri="{FF2B5EF4-FFF2-40B4-BE49-F238E27FC236}">
                            <a16:creationId xmlns:a16="http://schemas.microsoft.com/office/drawing/2014/main" id="{507B45B1-CAB5-494B-9400-3C9249804318}"/>
                          </a:ext>
                        </a:extLst>
                      </p:cNvPr>
                      <p:cNvPicPr>
                        <a:picLocks noChangeAspect="1" noChangeArrowheads="1"/>
                      </p:cNvPicPr>
                      <p:nvPr/>
                    </p:nvPicPr>
                    <p:blipFill>
                      <a:blip r:embed="rId5"/>
                      <a:srcRect/>
                      <a:stretch>
                        <a:fillRect/>
                      </a:stretch>
                    </p:blipFill>
                    <p:spPr bwMode="auto">
                      <a:xfrm>
                        <a:off x="1461869" y="2161381"/>
                        <a:ext cx="7693025"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12436BD4-7A0F-4334-9D89-63F14D54846F}"/>
              </a:ext>
            </a:extLst>
          </p:cNvPr>
          <p:cNvSpPr>
            <a:spLocks noGrp="1"/>
          </p:cNvSpPr>
          <p:nvPr>
            <p:ph type="title"/>
          </p:nvPr>
        </p:nvSpPr>
        <p:spPr/>
        <p:txBody>
          <a:bodyPr>
            <a:normAutofit/>
          </a:bodyPr>
          <a:lstStyle/>
          <a:p>
            <a:r>
              <a:rPr lang="en-US" altLang="en-US" sz="3600" dirty="0">
                <a:latin typeface="Times New Roman" panose="02020603050405020304" pitchFamily="18" charset="0"/>
                <a:cs typeface="Times New Roman" panose="02020603050405020304" pitchFamily="18" charset="0"/>
              </a:rPr>
              <a:t>Beta &amp; PQU Co.</a:t>
            </a:r>
          </a:p>
        </p:txBody>
      </p:sp>
      <p:sp>
        <p:nvSpPr>
          <p:cNvPr id="5" name="Content Placeholder 4">
            <a:extLst>
              <a:ext uri="{FF2B5EF4-FFF2-40B4-BE49-F238E27FC236}">
                <a16:creationId xmlns:a16="http://schemas.microsoft.com/office/drawing/2014/main" id="{BC97C737-DC15-4CEA-A5B8-ACF616884A9F}"/>
              </a:ext>
            </a:extLst>
          </p:cNvPr>
          <p:cNvSpPr>
            <a:spLocks noGrp="1"/>
          </p:cNvSpPr>
          <p:nvPr>
            <p:ph idx="1"/>
          </p:nvPr>
        </p:nvSpPr>
        <p:spPr>
          <a:xfrm>
            <a:off x="379828" y="2017713"/>
            <a:ext cx="10973972" cy="4114800"/>
          </a:xfrm>
        </p:spPr>
        <p:txBody>
          <a:bodyPr>
            <a:noAutofit/>
          </a:bodyPr>
          <a:lstStyle/>
          <a:p>
            <a:pPr algn="just">
              <a:defRPr/>
            </a:pPr>
            <a:r>
              <a:rPr lang="en-US" sz="2400" dirty="0">
                <a:latin typeface="Times New Roman" panose="02020603050405020304" pitchFamily="18" charset="0"/>
                <a:cs typeface="Times New Roman" panose="02020603050405020304" pitchFamily="18" charset="0"/>
              </a:rPr>
              <a:t>Beta reflects slope of line via regression</a:t>
            </a:r>
          </a:p>
          <a:p>
            <a:pPr algn="just">
              <a:defRPr/>
            </a:pPr>
            <a:r>
              <a:rPr lang="en-US" sz="2400" dirty="0">
                <a:latin typeface="Times New Roman" panose="02020603050405020304" pitchFamily="18" charset="0"/>
                <a:cs typeface="Times New Roman" panose="02020603050405020304" pitchFamily="18" charset="0"/>
              </a:rPr>
              <a:t>Rpqu = 0.8308 rM   +  0.0256</a:t>
            </a:r>
          </a:p>
          <a:p>
            <a:pPr algn="just">
              <a:defRPr/>
            </a:pPr>
            <a:r>
              <a:rPr lang="en-US" sz="2400" dirty="0">
                <a:latin typeface="Times New Roman" panose="02020603050405020304" pitchFamily="18" charset="0"/>
                <a:cs typeface="Times New Roman" panose="02020603050405020304" pitchFamily="18" charset="0"/>
              </a:rPr>
              <a:t>So, PQU’s beta is .8308 &amp;  y-intercept @ 2.56%</a:t>
            </a:r>
          </a:p>
          <a:p>
            <a:pPr algn="just">
              <a:defRPr/>
            </a:pPr>
            <a:r>
              <a:rPr lang="en-US" sz="2400" dirty="0">
                <a:latin typeface="Times New Roman" panose="02020603050405020304" pitchFamily="18" charset="0"/>
                <a:cs typeface="Times New Roman" panose="02020603050405020304" pitchFamily="18" charset="0"/>
              </a:rPr>
              <a:t>PQU’s R</a:t>
            </a:r>
            <a:r>
              <a:rPr lang="en-US" sz="2400" baseline="30000" dirty="0">
                <a:latin typeface="Times New Roman" panose="02020603050405020304" pitchFamily="18" charset="0"/>
                <a:cs typeface="Times New Roman" panose="02020603050405020304" pitchFamily="18" charset="0"/>
              </a:rPr>
              <a:t>2 </a:t>
            </a:r>
            <a:r>
              <a:rPr lang="en-US" sz="2400" dirty="0">
                <a:latin typeface="Times New Roman" panose="02020603050405020304" pitchFamily="18" charset="0"/>
                <a:cs typeface="Times New Roman" panose="02020603050405020304" pitchFamily="18" charset="0"/>
              </a:rPr>
              <a:t>of .3546 means about 35% of PQU’s returns are explained by the market returns </a:t>
            </a:r>
          </a:p>
          <a:p>
            <a:pPr algn="just">
              <a:defRPr/>
            </a:pPr>
            <a:r>
              <a:rPr lang="en-US" sz="2400" dirty="0">
                <a:latin typeface="Times New Roman" panose="02020603050405020304" pitchFamily="18" charset="0"/>
                <a:cs typeface="Times New Roman" panose="02020603050405020304" pitchFamily="18" charset="0"/>
              </a:rPr>
              <a:t>This implies that </a:t>
            </a:r>
          </a:p>
          <a:p>
            <a:pPr lvl="1" algn="just">
              <a:defRPr/>
            </a:pPr>
            <a:r>
              <a:rPr lang="en-US" dirty="0">
                <a:latin typeface="Times New Roman" panose="02020603050405020304" pitchFamily="18" charset="0"/>
                <a:cs typeface="Times New Roman" panose="02020603050405020304" pitchFamily="18" charset="0"/>
              </a:rPr>
              <a:t>35.46% of the risk at PQU Co comes from market sources </a:t>
            </a:r>
          </a:p>
          <a:p>
            <a:pPr lvl="1" algn="just">
              <a:defRPr/>
            </a:pPr>
            <a:r>
              <a:rPr lang="en-US" dirty="0">
                <a:latin typeface="Times New Roman" panose="02020603050405020304" pitchFamily="18" charset="0"/>
                <a:cs typeface="Times New Roman" panose="02020603050405020304" pitchFamily="18" charset="0"/>
              </a:rPr>
              <a:t>64.56%, therefore, comes from firm-specific sources</a:t>
            </a:r>
          </a:p>
          <a:p>
            <a:pPr algn="just">
              <a:defRPr/>
            </a:pPr>
            <a:r>
              <a:rPr lang="en-US" sz="2400" dirty="0">
                <a:latin typeface="Times New Roman" panose="02020603050405020304" pitchFamily="18" charset="0"/>
                <a:cs typeface="Times New Roman" panose="02020603050405020304" pitchFamily="18" charset="0"/>
              </a:rPr>
              <a:t>The firm-specific risk is diversifiable and will not be rewarded.</a:t>
            </a:r>
          </a:p>
          <a:p>
            <a:pPr algn="just">
              <a:defRPr/>
            </a:pPr>
            <a:endParaRPr lang="en-US" sz="2400" dirty="0">
              <a:latin typeface="Times New Roman" panose="02020603050405020304" pitchFamily="18" charset="0"/>
              <a:cs typeface="Times New Roman" panose="02020603050405020304" pitchFamily="18" charset="0"/>
            </a:endParaRPr>
          </a:p>
          <a:p>
            <a:pPr marL="0" indent="0" algn="just">
              <a:buNone/>
              <a:defRPr/>
            </a:pPr>
            <a:r>
              <a:rPr lang="en-US" sz="2400" dirty="0">
                <a:latin typeface="Times New Roman" panose="02020603050405020304" pitchFamily="18" charset="0"/>
                <a:cs typeface="Times New Roman" panose="02020603050405020304" pitchFamily="18" charset="0"/>
              </a:rPr>
              <a:t> </a:t>
            </a:r>
          </a:p>
          <a:p>
            <a:pPr algn="just">
              <a:defRPr/>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E0D6D-4059-4CE8-A27E-FA23511E1D0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More on beta concept..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0DF5178-8DD7-499D-879F-AA85B03D308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Beta of a stock=</a:t>
                </a:r>
                <a14:m>
                  <m:oMath xmlns:m="http://schemas.openxmlformats.org/officeDocument/2006/math">
                    <m:f>
                      <m:fPr>
                        <m:ctrlPr>
                          <a:rPr lang="en-US" sz="2400" i="1" smtClean="0">
                            <a:latin typeface="Cambria Math" panose="02040503050406030204" pitchFamily="18" charset="0"/>
                          </a:rPr>
                        </m:ctrlPr>
                      </m:fPr>
                      <m:num>
                        <m:sSub>
                          <m:sSubPr>
                            <m:ctrlPr>
                              <a:rPr lang="en-US" sz="2400" i="1" smtClean="0">
                                <a:latin typeface="Cambria Math" panose="02040503050406030204" pitchFamily="18" charset="0"/>
                              </a:rPr>
                            </m:ctrlPr>
                          </m:sSubPr>
                          <m:e>
                            <m:r>
                              <m:rPr>
                                <m:sty m:val="p"/>
                              </m:rPr>
                              <a:rPr lang="en-US" sz="2400" b="0" i="0" smtClean="0">
                                <a:latin typeface="Cambria Math" panose="02040503050406030204" pitchFamily="18" charset="0"/>
                              </a:rPr>
                              <m:t>Covarinance</m:t>
                            </m:r>
                          </m:e>
                          <m:sub>
                            <m:r>
                              <m:rPr>
                                <m:sty m:val="p"/>
                              </m:rPr>
                              <a:rPr lang="en-US" sz="2400" b="0" i="0" smtClean="0">
                                <a:latin typeface="Cambria Math" panose="02040503050406030204" pitchFamily="18" charset="0"/>
                              </a:rPr>
                              <m:t>i</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m</m:t>
                            </m:r>
                          </m:sub>
                        </m:sSub>
                      </m:num>
                      <m:den>
                        <m:r>
                          <m:rPr>
                            <m:sty m:val="p"/>
                          </m:rPr>
                          <a:rPr lang="en-US" sz="2400" b="0" i="0" smtClean="0">
                            <a:latin typeface="Cambria Math" panose="02040503050406030204" pitchFamily="18" charset="0"/>
                          </a:rPr>
                          <m:t>Market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variance</m:t>
                        </m:r>
                        <m:r>
                          <a:rPr lang="en-US" sz="2400" b="0" i="0" smtClean="0">
                            <a:latin typeface="Cambria Math" panose="02040503050406030204" pitchFamily="18" charset="0"/>
                          </a:rPr>
                          <m:t> </m:t>
                        </m:r>
                      </m:den>
                    </m:f>
                  </m:oMath>
                </a14:m>
                <a:r>
                  <a:rPr lang="en-US" dirty="0">
                    <a:latin typeface="Times New Roman" panose="02020603050405020304" pitchFamily="18" charset="0"/>
                    <a:cs typeface="Times New Roman" panose="02020603050405020304" pitchFamily="18" charset="0"/>
                  </a:rPr>
                  <a:t>=</a:t>
                </a:r>
                <a14:m>
                  <m:oMath xmlns:m="http://schemas.openxmlformats.org/officeDocument/2006/math">
                    <m:sSub>
                      <m:sSubPr>
                        <m:ctrlPr>
                          <a:rPr lang="en-US" sz="2400" i="1" dirty="0">
                            <a:latin typeface="Cambria Math" panose="02040503050406030204" pitchFamily="18" charset="0"/>
                          </a:rPr>
                        </m:ctrlPr>
                      </m:sSubPr>
                      <m:e>
                        <m:r>
                          <m:rPr>
                            <m:sty m:val="p"/>
                          </m:rPr>
                          <a:rPr lang="en-US" sz="2400" i="0" dirty="0">
                            <a:latin typeface="Cambria Math" panose="02040503050406030204" pitchFamily="18" charset="0"/>
                          </a:rPr>
                          <m:t>Correlation</m:t>
                        </m:r>
                      </m:e>
                      <m:sub>
                        <m:r>
                          <m:rPr>
                            <m:sty m:val="p"/>
                          </m:rPr>
                          <a:rPr lang="en-US" sz="2400" i="0" dirty="0">
                            <a:latin typeface="Cambria Math" panose="02040503050406030204" pitchFamily="18" charset="0"/>
                          </a:rPr>
                          <m:t>i</m:t>
                        </m:r>
                        <m:r>
                          <a:rPr lang="en-US" sz="2400" i="0" dirty="0">
                            <a:latin typeface="Cambria Math" panose="02040503050406030204" pitchFamily="18" charset="0"/>
                          </a:rPr>
                          <m:t>,</m:t>
                        </m:r>
                        <m:r>
                          <m:rPr>
                            <m:sty m:val="p"/>
                          </m:rPr>
                          <a:rPr lang="en-US" sz="2400" i="0" dirty="0">
                            <a:latin typeface="Cambria Math" panose="02040503050406030204" pitchFamily="18" charset="0"/>
                          </a:rPr>
                          <m:t>m</m:t>
                        </m:r>
                      </m:sub>
                    </m:sSub>
                    <m:r>
                      <a:rPr lang="en-US" sz="2400" b="0" i="0" dirty="0" smtClean="0">
                        <a:latin typeface="Cambria Math" panose="02040503050406030204" pitchFamily="18" charset="0"/>
                      </a:rPr>
                      <m:t>∗</m:t>
                    </m:r>
                    <m:f>
                      <m:fPr>
                        <m:ctrlPr>
                          <a:rPr lang="en-US" sz="2400" b="0" i="1" dirty="0" smtClean="0">
                            <a:latin typeface="Cambria Math" panose="02040503050406030204" pitchFamily="18" charset="0"/>
                          </a:rPr>
                        </m:ctrlPr>
                      </m:fPr>
                      <m:num>
                        <m:sSub>
                          <m:sSubPr>
                            <m:ctrlPr>
                              <a:rPr lang="en-US" sz="2400" b="0" i="1" dirty="0" smtClean="0">
                                <a:latin typeface="Cambria Math" panose="02040503050406030204" pitchFamily="18" charset="0"/>
                              </a:rPr>
                            </m:ctrlPr>
                          </m:sSubPr>
                          <m:e>
                            <m:r>
                              <m:rPr>
                                <m:sty m:val="p"/>
                              </m:rPr>
                              <a:rPr lang="en-US" sz="2400" b="0" i="0" dirty="0" smtClean="0">
                                <a:latin typeface="Cambria Math" panose="02040503050406030204" pitchFamily="18" charset="0"/>
                                <a:ea typeface="Cambria Math" panose="02040503050406030204" pitchFamily="18" charset="0"/>
                              </a:rPr>
                              <m:t>σ</m:t>
                            </m:r>
                          </m:e>
                          <m:sub>
                            <m:r>
                              <m:rPr>
                                <m:sty m:val="p"/>
                              </m:rPr>
                              <a:rPr lang="en-US" sz="2400" b="0" i="0" dirty="0" smtClean="0">
                                <a:latin typeface="Cambria Math" panose="02040503050406030204" pitchFamily="18" charset="0"/>
                              </a:rPr>
                              <m:t>i</m:t>
                            </m:r>
                          </m:sub>
                        </m:sSub>
                      </m:num>
                      <m:den>
                        <m:sSub>
                          <m:sSubPr>
                            <m:ctrlPr>
                              <a:rPr lang="en-US" sz="2400" b="0" i="1" dirty="0" smtClean="0">
                                <a:latin typeface="Cambria Math" panose="02040503050406030204" pitchFamily="18" charset="0"/>
                              </a:rPr>
                            </m:ctrlPr>
                          </m:sSubPr>
                          <m:e>
                            <m:r>
                              <m:rPr>
                                <m:sty m:val="p"/>
                              </m:rPr>
                              <a:rPr lang="en-US" sz="2400" b="0" i="0" dirty="0" smtClean="0">
                                <a:latin typeface="Cambria Math" panose="02040503050406030204" pitchFamily="18" charset="0"/>
                                <a:ea typeface="Cambria Math" panose="02040503050406030204" pitchFamily="18" charset="0"/>
                              </a:rPr>
                              <m:t>σ</m:t>
                            </m:r>
                          </m:e>
                          <m:sub>
                            <m:r>
                              <m:rPr>
                                <m:sty m:val="p"/>
                              </m:rPr>
                              <a:rPr lang="en-US" sz="2400" b="0" i="0" dirty="0" smtClean="0">
                                <a:latin typeface="Cambria Math" panose="02040503050406030204" pitchFamily="18" charset="0"/>
                              </a:rPr>
                              <m:t>m</m:t>
                            </m:r>
                          </m:sub>
                        </m:sSub>
                      </m:den>
                    </m:f>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80DF5178-8DD7-499D-879F-AA85B03D308F}"/>
                  </a:ext>
                </a:extLst>
              </p:cNvPr>
              <p:cNvSpPr>
                <a:spLocks noGrp="1" noRot="1" noChangeAspect="1" noMove="1" noResize="1" noEditPoints="1" noAdjustHandles="1" noChangeArrowheads="1" noChangeShapeType="1" noTextEdit="1"/>
              </p:cNvSpPr>
              <p:nvPr>
                <p:ph idx="1"/>
              </p:nvPr>
            </p:nvSpPr>
            <p:spPr>
              <a:blipFill>
                <a:blip r:embed="rId2"/>
                <a:stretch>
                  <a:fillRect l="-1043" t="-1961"/>
                </a:stretch>
              </a:blipFill>
            </p:spPr>
            <p:txBody>
              <a:bodyPr/>
              <a:lstStyle/>
              <a:p>
                <a:r>
                  <a:rPr lang="en-US">
                    <a:noFill/>
                  </a:rPr>
                  <a:t> </a:t>
                </a:r>
              </a:p>
            </p:txBody>
          </p:sp>
        </mc:Fallback>
      </mc:AlternateContent>
    </p:spTree>
    <p:extLst>
      <p:ext uri="{BB962C8B-B14F-4D97-AF65-F5344CB8AC3E}">
        <p14:creationId xmlns:p14="http://schemas.microsoft.com/office/powerpoint/2010/main" val="33459465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B1716-EFDE-4D76-BFB0-A570FA36C0DF}"/>
              </a:ext>
            </a:extLst>
          </p:cNvPr>
          <p:cNvSpPr>
            <a:spLocks noGrp="1"/>
          </p:cNvSpPr>
          <p:nvPr>
            <p:ph type="title"/>
          </p:nvPr>
        </p:nvSpPr>
        <p:spPr>
          <a:xfrm>
            <a:off x="732183" y="41779"/>
            <a:ext cx="10515600" cy="1117745"/>
          </a:xfrm>
        </p:spPr>
        <p:txBody>
          <a:bodyPr>
            <a:normAutofit/>
          </a:bodyPr>
          <a:lstStyle/>
          <a:p>
            <a:r>
              <a:rPr lang="en-US" sz="3600" dirty="0">
                <a:latin typeface="Times New Roman" panose="02020603050405020304" pitchFamily="18" charset="0"/>
                <a:cs typeface="Times New Roman" panose="02020603050405020304" pitchFamily="18" charset="0"/>
              </a:rPr>
              <a:t>Determinates of beta</a:t>
            </a:r>
          </a:p>
        </p:txBody>
      </p:sp>
      <p:sp>
        <p:nvSpPr>
          <p:cNvPr id="4" name="Rectangle 3">
            <a:extLst>
              <a:ext uri="{FF2B5EF4-FFF2-40B4-BE49-F238E27FC236}">
                <a16:creationId xmlns:a16="http://schemas.microsoft.com/office/drawing/2014/main" id="{665235A2-AB30-46DD-9445-ECFAD5C72ED2}"/>
              </a:ext>
            </a:extLst>
          </p:cNvPr>
          <p:cNvSpPr/>
          <p:nvPr/>
        </p:nvSpPr>
        <p:spPr>
          <a:xfrm>
            <a:off x="4242802" y="1108796"/>
            <a:ext cx="3172690" cy="6234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Beta of equity (Levered Beta)</a:t>
            </a:r>
          </a:p>
        </p:txBody>
      </p:sp>
      <p:sp>
        <p:nvSpPr>
          <p:cNvPr id="7" name="Arrow: Left-Right-Up 6">
            <a:extLst>
              <a:ext uri="{FF2B5EF4-FFF2-40B4-BE49-F238E27FC236}">
                <a16:creationId xmlns:a16="http://schemas.microsoft.com/office/drawing/2014/main" id="{C2110E0B-4C3E-476D-953C-69F3AD388F9B}"/>
              </a:ext>
            </a:extLst>
          </p:cNvPr>
          <p:cNvSpPr/>
          <p:nvPr/>
        </p:nvSpPr>
        <p:spPr>
          <a:xfrm>
            <a:off x="4073236" y="1981200"/>
            <a:ext cx="3574473" cy="59574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35D3B69-952A-42DE-8CC3-FD320614C59F}"/>
              </a:ext>
            </a:extLst>
          </p:cNvPr>
          <p:cNvSpPr/>
          <p:nvPr/>
        </p:nvSpPr>
        <p:spPr>
          <a:xfrm>
            <a:off x="1981203" y="1614659"/>
            <a:ext cx="2064327" cy="8035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Beta of Business (Unlevered Beta</a:t>
            </a:r>
          </a:p>
        </p:txBody>
      </p:sp>
      <p:sp>
        <p:nvSpPr>
          <p:cNvPr id="9" name="Rectangle 8">
            <a:extLst>
              <a:ext uri="{FF2B5EF4-FFF2-40B4-BE49-F238E27FC236}">
                <a16:creationId xmlns:a16="http://schemas.microsoft.com/office/drawing/2014/main" id="{210EE963-7963-4630-A71F-CABB6166F69A}"/>
              </a:ext>
            </a:extLst>
          </p:cNvPr>
          <p:cNvSpPr/>
          <p:nvPr/>
        </p:nvSpPr>
        <p:spPr>
          <a:xfrm>
            <a:off x="346362" y="2372139"/>
            <a:ext cx="2767879" cy="191317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Nature of product or service offered by firm:</a:t>
            </a:r>
          </a:p>
          <a:p>
            <a:r>
              <a:rPr lang="en-US" dirty="0"/>
              <a:t>High elasticity (discretionary) of demand of your product would have higher beta</a:t>
            </a:r>
          </a:p>
          <a:p>
            <a:pPr algn="ctr"/>
            <a:endParaRPr lang="en-US" dirty="0"/>
          </a:p>
        </p:txBody>
      </p:sp>
      <p:sp>
        <p:nvSpPr>
          <p:cNvPr id="12" name="Rectangle 11">
            <a:extLst>
              <a:ext uri="{FF2B5EF4-FFF2-40B4-BE49-F238E27FC236}">
                <a16:creationId xmlns:a16="http://schemas.microsoft.com/office/drawing/2014/main" id="{0C024E76-A81B-4E1A-B6C1-BFA5E6819471}"/>
              </a:ext>
            </a:extLst>
          </p:cNvPr>
          <p:cNvSpPr/>
          <p:nvPr/>
        </p:nvSpPr>
        <p:spPr>
          <a:xfrm>
            <a:off x="214745" y="4096471"/>
            <a:ext cx="4260269" cy="25675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AutoNum type="arabicPeriod"/>
            </a:pPr>
            <a:endParaRPr lang="en-US" dirty="0"/>
          </a:p>
          <a:p>
            <a:pPr marL="342900" indent="-342900">
              <a:buAutoNum type="arabicPeriod"/>
            </a:pPr>
            <a:r>
              <a:rPr lang="en-US" dirty="0"/>
              <a:t>Cyclical firms should have higher beta than non-Cyclical firms .</a:t>
            </a:r>
          </a:p>
          <a:p>
            <a:pPr marL="342900" indent="-342900">
              <a:buAutoNum type="arabicPeriod"/>
            </a:pPr>
            <a:r>
              <a:rPr lang="en-US" dirty="0"/>
              <a:t>Luxury Goods firms should have higher beta than basic goods</a:t>
            </a:r>
          </a:p>
          <a:p>
            <a:pPr marL="342900" indent="-342900">
              <a:buAutoNum type="arabicPeriod"/>
            </a:pPr>
            <a:r>
              <a:rPr lang="en-US" dirty="0"/>
              <a:t>High priced goods/service firms should have higher betas than low prices goods/service.</a:t>
            </a:r>
          </a:p>
          <a:p>
            <a:pPr marL="342900" indent="-342900">
              <a:buAutoNum type="arabicPeriod"/>
            </a:pPr>
            <a:r>
              <a:rPr lang="en-US" dirty="0"/>
              <a:t>Growth firms should have higher beta</a:t>
            </a:r>
          </a:p>
          <a:p>
            <a:pPr marL="342900" indent="-342900">
              <a:buAutoNum type="arabicPeriod"/>
            </a:pPr>
            <a:endParaRPr lang="en-US" dirty="0"/>
          </a:p>
          <a:p>
            <a:pPr marL="342900" indent="-342900">
              <a:buAutoNum type="arabicPeriod"/>
            </a:pPr>
            <a:endParaRPr lang="en-US" dirty="0"/>
          </a:p>
        </p:txBody>
      </p:sp>
      <p:sp>
        <p:nvSpPr>
          <p:cNvPr id="19" name="Rectangle 18">
            <a:extLst>
              <a:ext uri="{FF2B5EF4-FFF2-40B4-BE49-F238E27FC236}">
                <a16:creationId xmlns:a16="http://schemas.microsoft.com/office/drawing/2014/main" id="{11FC029A-62D6-4DAE-A2B0-D752614987EC}"/>
              </a:ext>
            </a:extLst>
          </p:cNvPr>
          <p:cNvSpPr/>
          <p:nvPr/>
        </p:nvSpPr>
        <p:spPr>
          <a:xfrm>
            <a:off x="3013367" y="2590801"/>
            <a:ext cx="2535386" cy="80356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Operating leverage (Fixed Costs as % of total costs)</a:t>
            </a:r>
          </a:p>
        </p:txBody>
      </p:sp>
      <p:sp>
        <p:nvSpPr>
          <p:cNvPr id="20" name="Rectangle 19">
            <a:extLst>
              <a:ext uri="{FF2B5EF4-FFF2-40B4-BE49-F238E27FC236}">
                <a16:creationId xmlns:a16="http://schemas.microsoft.com/office/drawing/2014/main" id="{DAB7A9CE-AFDD-4049-8525-0873E8635299}"/>
              </a:ext>
            </a:extLst>
          </p:cNvPr>
          <p:cNvSpPr/>
          <p:nvPr/>
        </p:nvSpPr>
        <p:spPr>
          <a:xfrm>
            <a:off x="4606632" y="3575074"/>
            <a:ext cx="4260269" cy="268778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AutoNum type="arabicPeriod"/>
            </a:pPr>
            <a:r>
              <a:rPr lang="en-US" dirty="0"/>
              <a:t>Firms with high infrastructure needs and rigid costs structures should have higher betas than firms flexible cost structures</a:t>
            </a:r>
          </a:p>
          <a:p>
            <a:pPr marL="342900" indent="-342900">
              <a:buAutoNum type="arabicPeriod"/>
            </a:pPr>
            <a:r>
              <a:rPr lang="en-US" dirty="0"/>
              <a:t>Smaller firms should have higher betas than larger firms.</a:t>
            </a:r>
          </a:p>
          <a:p>
            <a:pPr marL="342900" indent="-342900">
              <a:buAutoNum type="arabicPeriod"/>
            </a:pPr>
            <a:r>
              <a:rPr lang="en-US" dirty="0"/>
              <a:t>Young firms should have higher betas than more mature firms</a:t>
            </a:r>
          </a:p>
          <a:p>
            <a:pPr marL="342900" indent="-342900">
              <a:buAutoNum type="arabicPeriod"/>
            </a:pPr>
            <a:endParaRPr lang="en-US" dirty="0"/>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484A7A47-136D-493E-9F26-78A7A5ADCF0B}"/>
                  </a:ext>
                </a:extLst>
              </p:cNvPr>
              <p:cNvSpPr/>
              <p:nvPr/>
            </p:nvSpPr>
            <p:spPr>
              <a:xfrm>
                <a:off x="7661564" y="1829317"/>
                <a:ext cx="2767897" cy="8035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Financial leverage</a:t>
                </a:r>
              </a:p>
              <a:p>
                <a:pPr algn="ct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rPr>
                          <m:t>𝑒</m:t>
                        </m:r>
                      </m:sub>
                    </m:sSub>
                    <m:r>
                      <a:rPr lang="en-US" b="0" i="1" smtClean="0">
                        <a:latin typeface="Cambria Math" panose="02040503050406030204" pitchFamily="18" charset="0"/>
                      </a:rPr>
                      <m:t>=</m:t>
                    </m:r>
                  </m:oMath>
                </a14:m>
                <a:r>
                  <a:rPr lang="en-US" dirty="0"/>
                  <a: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𝑎</m:t>
                        </m:r>
                      </m:sub>
                    </m:sSub>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𝐷</m:t>
                        </m:r>
                      </m:num>
                      <m:den>
                        <m:r>
                          <a:rPr lang="en-US" b="0" i="1" smtClean="0">
                            <a:latin typeface="Cambria Math" panose="02040503050406030204" pitchFamily="18" charset="0"/>
                          </a:rPr>
                          <m:t>𝐸</m:t>
                        </m:r>
                      </m:den>
                    </m:f>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𝑡</m:t>
                        </m:r>
                      </m:e>
                    </m:d>
                    <m:r>
                      <a:rPr lang="en-US" b="0" i="1" smtClean="0">
                        <a:latin typeface="Cambria Math" panose="02040503050406030204" pitchFamily="18" charset="0"/>
                      </a:rPr>
                      <m:t>)</m:t>
                    </m:r>
                  </m:oMath>
                </a14:m>
                <a:endParaRPr lang="en-US" dirty="0"/>
              </a:p>
            </p:txBody>
          </p:sp>
        </mc:Choice>
        <mc:Fallback xmlns="">
          <p:sp>
            <p:nvSpPr>
              <p:cNvPr id="21" name="Rectangle 20">
                <a:extLst>
                  <a:ext uri="{FF2B5EF4-FFF2-40B4-BE49-F238E27FC236}">
                    <a16:creationId xmlns:a16="http://schemas.microsoft.com/office/drawing/2014/main" id="{484A7A47-136D-493E-9F26-78A7A5ADCF0B}"/>
                  </a:ext>
                </a:extLst>
              </p:cNvPr>
              <p:cNvSpPr>
                <a:spLocks noRot="1" noChangeAspect="1" noMove="1" noResize="1" noEditPoints="1" noAdjustHandles="1" noChangeArrowheads="1" noChangeShapeType="1" noTextEdit="1"/>
              </p:cNvSpPr>
              <p:nvPr/>
            </p:nvSpPr>
            <p:spPr>
              <a:xfrm>
                <a:off x="7661564" y="1829317"/>
                <a:ext cx="2767897" cy="803564"/>
              </a:xfrm>
              <a:prstGeom prst="rect">
                <a:avLst/>
              </a:prstGeom>
              <a:blipFill>
                <a:blip r:embed="rId2"/>
                <a:stretch>
                  <a:fillRect/>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3F23FAD1-2477-4343-9409-F7E6F2E234F1}"/>
              </a:ext>
            </a:extLst>
          </p:cNvPr>
          <p:cNvCxnSpPr/>
          <p:nvPr/>
        </p:nvCxnSpPr>
        <p:spPr>
          <a:xfrm>
            <a:off x="5009322" y="3394364"/>
            <a:ext cx="0" cy="1807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D836DC5-3411-4FD1-A5BE-9104DB37AB0B}"/>
              </a:ext>
            </a:extLst>
          </p:cNvPr>
          <p:cNvSpPr txBox="1"/>
          <p:nvPr/>
        </p:nvSpPr>
        <p:spPr>
          <a:xfrm>
            <a:off x="8977745" y="914400"/>
            <a:ext cx="2270038" cy="923330"/>
          </a:xfrm>
          <a:prstGeom prst="rect">
            <a:avLst/>
          </a:prstGeom>
          <a:noFill/>
        </p:spPr>
        <p:txBody>
          <a:bodyPr wrap="square" rtlCol="0">
            <a:spAutoFit/>
          </a:bodyPr>
          <a:lstStyle/>
          <a:p>
            <a:r>
              <a:rPr lang="en-US" dirty="0"/>
              <a:t>Assuming that total risk is born by only equity holders</a:t>
            </a:r>
          </a:p>
        </p:txBody>
      </p:sp>
      <p:cxnSp>
        <p:nvCxnSpPr>
          <p:cNvPr id="11" name="Straight Arrow Connector 10">
            <a:extLst>
              <a:ext uri="{FF2B5EF4-FFF2-40B4-BE49-F238E27FC236}">
                <a16:creationId xmlns:a16="http://schemas.microsoft.com/office/drawing/2014/main" id="{46F94233-0C95-4754-B0AE-4FF055302AA0}"/>
              </a:ext>
            </a:extLst>
          </p:cNvPr>
          <p:cNvCxnSpPr/>
          <p:nvPr/>
        </p:nvCxnSpPr>
        <p:spPr>
          <a:xfrm>
            <a:off x="10293927" y="1565564"/>
            <a:ext cx="0" cy="272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9369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C112-3546-4838-845F-AE23E3E84B2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Setting up for the Estimation</a:t>
            </a:r>
          </a:p>
        </p:txBody>
      </p:sp>
      <p:sp>
        <p:nvSpPr>
          <p:cNvPr id="3" name="Content Placeholder 2">
            <a:extLst>
              <a:ext uri="{FF2B5EF4-FFF2-40B4-BE49-F238E27FC236}">
                <a16:creationId xmlns:a16="http://schemas.microsoft.com/office/drawing/2014/main" id="{44F93FA7-372C-419B-8E8E-7F07CA35607D}"/>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Decide on an estimation period </a:t>
            </a:r>
          </a:p>
          <a:p>
            <a:pPr lvl="1" algn="just"/>
            <a:r>
              <a:rPr lang="en-US" dirty="0">
                <a:latin typeface="Times New Roman" panose="02020603050405020304" pitchFamily="18" charset="0"/>
                <a:cs typeface="Times New Roman" panose="02020603050405020304" pitchFamily="18" charset="0"/>
              </a:rPr>
              <a:t>Services use periods ranging from 2 to 5 years for the regression </a:t>
            </a:r>
          </a:p>
          <a:p>
            <a:pPr lvl="1" algn="just"/>
            <a:r>
              <a:rPr lang="en-US" dirty="0">
                <a:latin typeface="Times New Roman" panose="02020603050405020304" pitchFamily="18" charset="0"/>
                <a:cs typeface="Times New Roman" panose="02020603050405020304" pitchFamily="18" charset="0"/>
              </a:rPr>
              <a:t>Longer estimation period provides more data, but firms change over time. </a:t>
            </a:r>
          </a:p>
          <a:p>
            <a:pPr lvl="1" algn="just"/>
            <a:r>
              <a:rPr lang="en-US" dirty="0">
                <a:latin typeface="Times New Roman" panose="02020603050405020304" pitchFamily="18" charset="0"/>
                <a:cs typeface="Times New Roman" panose="02020603050405020304" pitchFamily="18" charset="0"/>
              </a:rPr>
              <a:t>Shorter periods can be affected more easily by significant firm-specific event that occurred during the period. </a:t>
            </a:r>
          </a:p>
          <a:p>
            <a:pPr algn="just"/>
            <a:r>
              <a:rPr lang="en-US" sz="2400" dirty="0">
                <a:latin typeface="Times New Roman" panose="02020603050405020304" pitchFamily="18" charset="0"/>
                <a:cs typeface="Times New Roman" panose="02020603050405020304" pitchFamily="18" charset="0"/>
              </a:rPr>
              <a:t>Decide on a return interval - daily, weekly, monthly </a:t>
            </a:r>
          </a:p>
          <a:p>
            <a:pPr lvl="1" algn="just"/>
            <a:r>
              <a:rPr lang="en-US" dirty="0">
                <a:latin typeface="Times New Roman" panose="02020603050405020304" pitchFamily="18" charset="0"/>
                <a:cs typeface="Times New Roman" panose="02020603050405020304" pitchFamily="18" charset="0"/>
              </a:rPr>
              <a:t> Shorter intervals yield more observations but suffer from more noise. </a:t>
            </a:r>
          </a:p>
          <a:p>
            <a:pPr lvl="1" algn="just"/>
            <a:r>
              <a:rPr lang="en-US" dirty="0">
                <a:latin typeface="Times New Roman" panose="02020603050405020304" pitchFamily="18" charset="0"/>
                <a:cs typeface="Times New Roman" panose="02020603050405020304" pitchFamily="18" charset="0"/>
              </a:rPr>
              <a:t> Noise is created by stocks not trading and biases all betas towards one. ¨ ¨ </a:t>
            </a:r>
          </a:p>
          <a:p>
            <a:pPr algn="just"/>
            <a:r>
              <a:rPr lang="en-US" sz="2400" dirty="0">
                <a:latin typeface="Times New Roman" panose="02020603050405020304" pitchFamily="18" charset="0"/>
                <a:cs typeface="Times New Roman" panose="02020603050405020304" pitchFamily="18" charset="0"/>
              </a:rPr>
              <a:t>Choose a market index and estimate returns (inclusive of dividends) on the index for each interval for the period.</a:t>
            </a:r>
          </a:p>
        </p:txBody>
      </p:sp>
    </p:spTree>
    <p:extLst>
      <p:ext uri="{BB962C8B-B14F-4D97-AF65-F5344CB8AC3E}">
        <p14:creationId xmlns:p14="http://schemas.microsoft.com/office/powerpoint/2010/main" val="7070492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74941-88ED-46FA-B634-65A8C513D026}"/>
              </a:ext>
            </a:extLst>
          </p:cNvPr>
          <p:cNvSpPr>
            <a:spLocks noGrp="1"/>
          </p:cNvSpPr>
          <p:nvPr>
            <p:ph type="title"/>
          </p:nvPr>
        </p:nvSpPr>
        <p:spPr>
          <a:xfrm>
            <a:off x="838200" y="365125"/>
            <a:ext cx="10515600" cy="1325563"/>
          </a:xfrm>
        </p:spPr>
        <p:txBody>
          <a:bodyPr/>
          <a:lstStyle/>
          <a:p>
            <a:endParaRPr lang="en-US" dirty="0"/>
          </a:p>
        </p:txBody>
      </p:sp>
      <p:pic>
        <p:nvPicPr>
          <p:cNvPr id="5" name="Content Placeholder 4" descr="A screen shot of a computer&#10;&#10;Description generated with very high confidence">
            <a:extLst>
              <a:ext uri="{FF2B5EF4-FFF2-40B4-BE49-F238E27FC236}">
                <a16:creationId xmlns:a16="http://schemas.microsoft.com/office/drawing/2014/main" id="{E0BDFD6B-D9A9-45AB-BA2D-65072F2F4C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309" y="309707"/>
            <a:ext cx="12037255" cy="6302961"/>
          </a:xfrm>
        </p:spPr>
      </p:pic>
    </p:spTree>
    <p:extLst>
      <p:ext uri="{BB962C8B-B14F-4D97-AF65-F5344CB8AC3E}">
        <p14:creationId xmlns:p14="http://schemas.microsoft.com/office/powerpoint/2010/main" val="6077879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7AC08-8888-44FA-9AD5-48DCDBDD5A34}"/>
              </a:ext>
            </a:extLst>
          </p:cNvPr>
          <p:cNvSpPr>
            <a:spLocks noGrp="1"/>
          </p:cNvSpPr>
          <p:nvPr>
            <p:ph type="title"/>
          </p:nvPr>
        </p:nvSpPr>
        <p:spPr/>
        <p:txBody>
          <a:bodyPr/>
          <a:lstStyle/>
          <a:p>
            <a:endParaRPr lang="en-US" dirty="0"/>
          </a:p>
        </p:txBody>
      </p:sp>
      <p:pic>
        <p:nvPicPr>
          <p:cNvPr id="5" name="Content Placeholder 4" descr="A screenshot of a video game&#10;&#10;Description generated with high confidence">
            <a:extLst>
              <a:ext uri="{FF2B5EF4-FFF2-40B4-BE49-F238E27FC236}">
                <a16:creationId xmlns:a16="http://schemas.microsoft.com/office/drawing/2014/main" id="{74063452-8E5A-4871-BCB7-9F5A353954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80" y="154746"/>
            <a:ext cx="11816862" cy="6703254"/>
          </a:xfrm>
        </p:spPr>
      </p:pic>
    </p:spTree>
    <p:extLst>
      <p:ext uri="{BB962C8B-B14F-4D97-AF65-F5344CB8AC3E}">
        <p14:creationId xmlns:p14="http://schemas.microsoft.com/office/powerpoint/2010/main" val="4901211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B3890-7779-4EF4-A0F0-F2DA5EEB7131}"/>
              </a:ext>
            </a:extLst>
          </p:cNvPr>
          <p:cNvSpPr>
            <a:spLocks noGrp="1"/>
          </p:cNvSpPr>
          <p:nvPr>
            <p:ph type="title"/>
          </p:nvPr>
        </p:nvSpPr>
        <p:spPr/>
        <p:txBody>
          <a:bodyPr/>
          <a:lstStyle/>
          <a:p>
            <a:endParaRPr lang="en-US" dirty="0"/>
          </a:p>
        </p:txBody>
      </p:sp>
      <p:pic>
        <p:nvPicPr>
          <p:cNvPr id="5" name="Content Placeholder 4" descr="A screenshot of a computer&#10;&#10;Description generated with high confidence">
            <a:extLst>
              <a:ext uri="{FF2B5EF4-FFF2-40B4-BE49-F238E27FC236}">
                <a16:creationId xmlns:a16="http://schemas.microsoft.com/office/drawing/2014/main" id="{7CAA9940-1325-4FE6-9733-D5C03DA09C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542" y="365125"/>
            <a:ext cx="11690252" cy="6710924"/>
          </a:xfrm>
        </p:spPr>
      </p:pic>
    </p:spTree>
    <p:extLst>
      <p:ext uri="{BB962C8B-B14F-4D97-AF65-F5344CB8AC3E}">
        <p14:creationId xmlns:p14="http://schemas.microsoft.com/office/powerpoint/2010/main" val="850318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A1C5A-1656-41C5-866B-EB90CD019EF1}"/>
              </a:ext>
            </a:extLst>
          </p:cNvPr>
          <p:cNvSpPr>
            <a:spLocks noGrp="1"/>
          </p:cNvSpPr>
          <p:nvPr>
            <p:ph type="title"/>
          </p:nvPr>
        </p:nvSpPr>
        <p:spPr/>
        <p:txBody>
          <a:bodyPr/>
          <a:lstStyle/>
          <a:p>
            <a:endParaRPr lang="en-US" dirty="0"/>
          </a:p>
        </p:txBody>
      </p:sp>
      <p:pic>
        <p:nvPicPr>
          <p:cNvPr id="5" name="Content Placeholder 4" descr="A screenshot of a computer&#10;&#10;Description generated with very high confidence">
            <a:extLst>
              <a:ext uri="{FF2B5EF4-FFF2-40B4-BE49-F238E27FC236}">
                <a16:creationId xmlns:a16="http://schemas.microsoft.com/office/drawing/2014/main" id="{A0205290-73D1-4541-B735-E0C9AB5B9E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79" y="365126"/>
            <a:ext cx="11830929" cy="6331096"/>
          </a:xfrm>
        </p:spPr>
      </p:pic>
    </p:spTree>
    <p:extLst>
      <p:ext uri="{BB962C8B-B14F-4D97-AF65-F5344CB8AC3E}">
        <p14:creationId xmlns:p14="http://schemas.microsoft.com/office/powerpoint/2010/main" val="32509221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4ED6D-6802-44DE-88E0-F165310F000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F7958F9-9851-4076-A37D-800C15673012}"/>
              </a:ext>
            </a:extLst>
          </p:cNvPr>
          <p:cNvSpPr>
            <a:spLocks noGrp="1"/>
          </p:cNvSpPr>
          <p:nvPr>
            <p:ph idx="1"/>
          </p:nvPr>
        </p:nvSpPr>
        <p:spPr/>
        <p:txBody>
          <a:bodyPr/>
          <a:lstStyle/>
          <a:p>
            <a:endParaRPr lang="en-US" dirty="0"/>
          </a:p>
        </p:txBody>
      </p:sp>
      <p:pic>
        <p:nvPicPr>
          <p:cNvPr id="4" name="Content Placeholder 4" descr="A screenshot of a computer&#10;&#10;Description generated with very high confidence">
            <a:extLst>
              <a:ext uri="{FF2B5EF4-FFF2-40B4-BE49-F238E27FC236}">
                <a16:creationId xmlns:a16="http://schemas.microsoft.com/office/drawing/2014/main" id="{17EE5D65-D220-4574-87F6-1738C4F3E0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354" y="365125"/>
            <a:ext cx="11718388" cy="6492875"/>
          </a:xfrm>
          <a:prstGeom prst="rect">
            <a:avLst/>
          </a:prstGeom>
        </p:spPr>
      </p:pic>
    </p:spTree>
    <p:extLst>
      <p:ext uri="{BB962C8B-B14F-4D97-AF65-F5344CB8AC3E}">
        <p14:creationId xmlns:p14="http://schemas.microsoft.com/office/powerpoint/2010/main" val="2362016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71E86-6CEC-41C7-BDB4-79CA1635A95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TCS Beta</a:t>
            </a:r>
          </a:p>
        </p:txBody>
      </p:sp>
      <p:graphicFrame>
        <p:nvGraphicFramePr>
          <p:cNvPr id="4" name="Content Placeholder 3">
            <a:extLst>
              <a:ext uri="{FF2B5EF4-FFF2-40B4-BE49-F238E27FC236}">
                <a16:creationId xmlns:a16="http://schemas.microsoft.com/office/drawing/2014/main" id="{CFC73C43-490C-4298-B462-35491C6F27BD}"/>
              </a:ext>
            </a:extLst>
          </p:cNvPr>
          <p:cNvGraphicFramePr>
            <a:graphicFrameLocks noGrp="1"/>
          </p:cNvGraphicFramePr>
          <p:nvPr>
            <p:ph idx="1"/>
          </p:nvPr>
        </p:nvGraphicFramePr>
        <p:xfrm>
          <a:off x="1205948" y="1690688"/>
          <a:ext cx="9965635" cy="3737111"/>
        </p:xfrm>
        <a:graphic>
          <a:graphicData uri="http://schemas.openxmlformats.org/drawingml/2006/table">
            <a:tbl>
              <a:tblPr>
                <a:tableStyleId>{3B4B98B0-60AC-42C2-AFA5-B58CD77FA1E5}</a:tableStyleId>
              </a:tblPr>
              <a:tblGrid>
                <a:gridCol w="1192151">
                  <a:extLst>
                    <a:ext uri="{9D8B030D-6E8A-4147-A177-3AD203B41FA5}">
                      <a16:colId xmlns:a16="http://schemas.microsoft.com/office/drawing/2014/main" val="107178648"/>
                    </a:ext>
                  </a:extLst>
                </a:gridCol>
                <a:gridCol w="1887573">
                  <a:extLst>
                    <a:ext uri="{9D8B030D-6E8A-4147-A177-3AD203B41FA5}">
                      <a16:colId xmlns:a16="http://schemas.microsoft.com/office/drawing/2014/main" val="2443482959"/>
                    </a:ext>
                  </a:extLst>
                </a:gridCol>
                <a:gridCol w="1539860">
                  <a:extLst>
                    <a:ext uri="{9D8B030D-6E8A-4147-A177-3AD203B41FA5}">
                      <a16:colId xmlns:a16="http://schemas.microsoft.com/office/drawing/2014/main" val="453111246"/>
                    </a:ext>
                  </a:extLst>
                </a:gridCol>
                <a:gridCol w="1192151">
                  <a:extLst>
                    <a:ext uri="{9D8B030D-6E8A-4147-A177-3AD203B41FA5}">
                      <a16:colId xmlns:a16="http://schemas.microsoft.com/office/drawing/2014/main" val="2476160599"/>
                    </a:ext>
                  </a:extLst>
                </a:gridCol>
                <a:gridCol w="1769598">
                  <a:extLst>
                    <a:ext uri="{9D8B030D-6E8A-4147-A177-3AD203B41FA5}">
                      <a16:colId xmlns:a16="http://schemas.microsoft.com/office/drawing/2014/main" val="2929002155"/>
                    </a:ext>
                  </a:extLst>
                </a:gridCol>
                <a:gridCol w="1192151">
                  <a:extLst>
                    <a:ext uri="{9D8B030D-6E8A-4147-A177-3AD203B41FA5}">
                      <a16:colId xmlns:a16="http://schemas.microsoft.com/office/drawing/2014/main" val="1147272532"/>
                    </a:ext>
                  </a:extLst>
                </a:gridCol>
                <a:gridCol w="1192151">
                  <a:extLst>
                    <a:ext uri="{9D8B030D-6E8A-4147-A177-3AD203B41FA5}">
                      <a16:colId xmlns:a16="http://schemas.microsoft.com/office/drawing/2014/main" val="66020979"/>
                    </a:ext>
                  </a:extLst>
                </a:gridCol>
              </a:tblGrid>
              <a:tr h="533873">
                <a:tc>
                  <a:txBody>
                    <a:bodyPr/>
                    <a:lstStyle/>
                    <a:p>
                      <a:pPr algn="l" fontAlgn="b"/>
                      <a:r>
                        <a:rPr lang="en-US" sz="2000" b="1" u="none" strike="noStrike" dirty="0">
                          <a:effectLst/>
                          <a:latin typeface="Times New Roman" panose="02020603050405020304" pitchFamily="18" charset="0"/>
                          <a:cs typeface="Times New Roman" panose="02020603050405020304" pitchFamily="18" charset="0"/>
                        </a:rPr>
                        <a:t>Index</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u="none" strike="noStrike" dirty="0">
                          <a:effectLst/>
                          <a:latin typeface="Times New Roman" panose="02020603050405020304" pitchFamily="18" charset="0"/>
                          <a:cs typeface="Times New Roman" panose="02020603050405020304" pitchFamily="18" charset="0"/>
                        </a:rPr>
                        <a:t>Return Interval</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u="none" strike="noStrike" dirty="0">
                          <a:effectLst/>
                          <a:latin typeface="Times New Roman" panose="02020603050405020304" pitchFamily="18" charset="0"/>
                          <a:cs typeface="Times New Roman" panose="02020603050405020304" pitchFamily="18" charset="0"/>
                        </a:rPr>
                        <a:t>Time period</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u="none" strike="noStrike" dirty="0">
                          <a:effectLst/>
                          <a:latin typeface="Times New Roman" panose="02020603050405020304" pitchFamily="18" charset="0"/>
                          <a:cs typeface="Times New Roman" panose="02020603050405020304" pitchFamily="18" charset="0"/>
                        </a:rPr>
                        <a:t>Beta</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u="none" strike="noStrike" dirty="0">
                          <a:effectLst/>
                          <a:latin typeface="Times New Roman" panose="02020603050405020304" pitchFamily="18" charset="0"/>
                          <a:cs typeface="Times New Roman" panose="02020603050405020304" pitchFamily="18" charset="0"/>
                        </a:rPr>
                        <a:t>Adjusted Beta</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u="none" strike="noStrike" dirty="0">
                          <a:effectLst/>
                          <a:latin typeface="Times New Roman" panose="02020603050405020304" pitchFamily="18" charset="0"/>
                          <a:cs typeface="Times New Roman" panose="02020603050405020304" pitchFamily="18" charset="0"/>
                        </a:rPr>
                        <a:t>S.E</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u="none" strike="noStrike" dirty="0">
                          <a:effectLst/>
                          <a:latin typeface="Times New Roman" panose="02020603050405020304" pitchFamily="18" charset="0"/>
                          <a:cs typeface="Times New Roman" panose="02020603050405020304" pitchFamily="18" charset="0"/>
                        </a:rPr>
                        <a:t>R^2</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2326409"/>
                  </a:ext>
                </a:extLst>
              </a:tr>
              <a:tr h="533873">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Sensex</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Wkly</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 years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0.827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0.884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0.258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0.17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80633135"/>
                  </a:ext>
                </a:extLst>
              </a:tr>
              <a:tr h="533873">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Sensex</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Wkly</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 years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0.716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0.811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0.216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0.097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199722380"/>
                  </a:ext>
                </a:extLst>
              </a:tr>
              <a:tr h="533873">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Sensex</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Wkly</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5 years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0.568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0.712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0.097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0.118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645647344"/>
                  </a:ext>
                </a:extLst>
              </a:tr>
              <a:tr h="533873">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Sensex</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Mthly</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5 years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0.78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0.853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0.204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0.205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36592290"/>
                  </a:ext>
                </a:extLst>
              </a:tr>
              <a:tr h="533873">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Sensex</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Daily</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5 years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0.554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0.703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0.045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0.109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53743121"/>
                  </a:ext>
                </a:extLst>
              </a:tr>
              <a:tr h="533873">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MXWO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Mthly</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5 years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0.521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0.68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0.304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0.049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64524640"/>
                  </a:ext>
                </a:extLst>
              </a:tr>
            </a:tbl>
          </a:graphicData>
        </a:graphic>
      </p:graphicFrame>
    </p:spTree>
    <p:extLst>
      <p:ext uri="{BB962C8B-B14F-4D97-AF65-F5344CB8AC3E}">
        <p14:creationId xmlns:p14="http://schemas.microsoft.com/office/powerpoint/2010/main" val="10641700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624B3-7C3A-4676-8332-9F2E8B37F7D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Reliance Industries Ltd (RIL)</a:t>
            </a:r>
          </a:p>
        </p:txBody>
      </p:sp>
      <p:graphicFrame>
        <p:nvGraphicFramePr>
          <p:cNvPr id="4" name="Content Placeholder 3">
            <a:extLst>
              <a:ext uri="{FF2B5EF4-FFF2-40B4-BE49-F238E27FC236}">
                <a16:creationId xmlns:a16="http://schemas.microsoft.com/office/drawing/2014/main" id="{F0B1FFB0-DF56-4232-91AE-7D6EB08F36B9}"/>
              </a:ext>
            </a:extLst>
          </p:cNvPr>
          <p:cNvGraphicFramePr>
            <a:graphicFrameLocks noGrp="1"/>
          </p:cNvGraphicFramePr>
          <p:nvPr>
            <p:ph idx="1"/>
          </p:nvPr>
        </p:nvGraphicFramePr>
        <p:xfrm>
          <a:off x="2189018" y="2030485"/>
          <a:ext cx="7051964" cy="2251710"/>
        </p:xfrm>
        <a:graphic>
          <a:graphicData uri="http://schemas.openxmlformats.org/drawingml/2006/table">
            <a:tbl>
              <a:tblPr>
                <a:tableStyleId>{3B4B98B0-60AC-42C2-AFA5-B58CD77FA1E5}</a:tableStyleId>
              </a:tblPr>
              <a:tblGrid>
                <a:gridCol w="3974744">
                  <a:extLst>
                    <a:ext uri="{9D8B030D-6E8A-4147-A177-3AD203B41FA5}">
                      <a16:colId xmlns:a16="http://schemas.microsoft.com/office/drawing/2014/main" val="1413946000"/>
                    </a:ext>
                  </a:extLst>
                </a:gridCol>
                <a:gridCol w="3077220">
                  <a:extLst>
                    <a:ext uri="{9D8B030D-6E8A-4147-A177-3AD203B41FA5}">
                      <a16:colId xmlns:a16="http://schemas.microsoft.com/office/drawing/2014/main" val="3611761845"/>
                    </a:ext>
                  </a:extLst>
                </a:gridCol>
              </a:tblGrid>
              <a:tr h="190500">
                <a:tc>
                  <a:txBody>
                    <a:bodyPr/>
                    <a:lstStyle/>
                    <a:p>
                      <a:pPr algn="ctr" fontAlgn="b"/>
                      <a:r>
                        <a:rPr lang="en-US" sz="2400" b="1" u="none" strike="noStrike" dirty="0">
                          <a:effectLst/>
                        </a:rPr>
                        <a:t>Time period</a:t>
                      </a:r>
                      <a:endParaRPr lang="en-US" sz="2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b="1" u="none" strike="noStrike" dirty="0">
                          <a:effectLst/>
                        </a:rPr>
                        <a:t>Beta</a:t>
                      </a:r>
                      <a:endParaRPr lang="en-US"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79170370"/>
                  </a:ext>
                </a:extLst>
              </a:tr>
              <a:tr h="190500">
                <a:tc>
                  <a:txBody>
                    <a:bodyPr/>
                    <a:lstStyle/>
                    <a:p>
                      <a:pPr algn="ctr" fontAlgn="b"/>
                      <a:r>
                        <a:rPr lang="en-US" sz="2400" u="none" strike="noStrike" dirty="0">
                          <a:effectLst/>
                        </a:rPr>
                        <a:t>1-Months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1.19</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01828864"/>
                  </a:ext>
                </a:extLst>
              </a:tr>
              <a:tr h="190500">
                <a:tc>
                  <a:txBody>
                    <a:bodyPr/>
                    <a:lstStyle/>
                    <a:p>
                      <a:pPr algn="ctr" fontAlgn="b"/>
                      <a:r>
                        <a:rPr lang="en-US" sz="2400" u="none" strike="noStrike" dirty="0">
                          <a:effectLst/>
                        </a:rPr>
                        <a:t>3-Months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0.91</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51865120"/>
                  </a:ext>
                </a:extLst>
              </a:tr>
              <a:tr h="190500">
                <a:tc>
                  <a:txBody>
                    <a:bodyPr/>
                    <a:lstStyle/>
                    <a:p>
                      <a:pPr algn="ctr" fontAlgn="b"/>
                      <a:r>
                        <a:rPr lang="en-US" sz="2400" u="none" strike="noStrike" dirty="0">
                          <a:effectLst/>
                        </a:rPr>
                        <a:t>6-Months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1.09</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87647244"/>
                  </a:ext>
                </a:extLst>
              </a:tr>
              <a:tr h="190500">
                <a:tc>
                  <a:txBody>
                    <a:bodyPr/>
                    <a:lstStyle/>
                    <a:p>
                      <a:pPr algn="ctr" fontAlgn="b"/>
                      <a:r>
                        <a:rPr lang="en-US" sz="2400" u="none" strike="noStrike" dirty="0">
                          <a:effectLst/>
                        </a:rPr>
                        <a:t>1 Year</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1.06</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99541548"/>
                  </a:ext>
                </a:extLst>
              </a:tr>
              <a:tr h="190500">
                <a:tc>
                  <a:txBody>
                    <a:bodyPr/>
                    <a:lstStyle/>
                    <a:p>
                      <a:pPr algn="ctr" fontAlgn="b"/>
                      <a:r>
                        <a:rPr lang="en-US" sz="2400" u="none" strike="noStrike" dirty="0">
                          <a:effectLst/>
                        </a:rPr>
                        <a:t>3 Years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0.98</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81148967"/>
                  </a:ext>
                </a:extLst>
              </a:tr>
            </a:tbl>
          </a:graphicData>
        </a:graphic>
      </p:graphicFrame>
    </p:spTree>
    <p:extLst>
      <p:ext uri="{BB962C8B-B14F-4D97-AF65-F5344CB8AC3E}">
        <p14:creationId xmlns:p14="http://schemas.microsoft.com/office/powerpoint/2010/main" val="39882781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D71DB-31D6-463F-8535-7ABE37F4B968}"/>
              </a:ext>
            </a:extLst>
          </p:cNvPr>
          <p:cNvSpPr>
            <a:spLocks noGrp="1"/>
          </p:cNvSpPr>
          <p:nvPr>
            <p:ph type="title"/>
          </p:nvPr>
        </p:nvSpPr>
        <p:spPr>
          <a:xfrm>
            <a:off x="831270" y="129597"/>
            <a:ext cx="10515600" cy="1325563"/>
          </a:xfrm>
        </p:spPr>
        <p:txBody>
          <a:bodyPr>
            <a:normAutofit/>
          </a:bodyPr>
          <a:lstStyle/>
          <a:p>
            <a:r>
              <a:rPr lang="en-US" sz="3600" dirty="0"/>
              <a:t>Reliance Industries Ltd (RIL)</a:t>
            </a:r>
          </a:p>
        </p:txBody>
      </p:sp>
      <p:graphicFrame>
        <p:nvGraphicFramePr>
          <p:cNvPr id="10" name="Content Placeholder 9">
            <a:extLst>
              <a:ext uri="{FF2B5EF4-FFF2-40B4-BE49-F238E27FC236}">
                <a16:creationId xmlns:a16="http://schemas.microsoft.com/office/drawing/2014/main" id="{24AA844C-0512-4EAA-8097-45828825A4F4}"/>
              </a:ext>
            </a:extLst>
          </p:cNvPr>
          <p:cNvGraphicFramePr>
            <a:graphicFrameLocks noGrp="1"/>
          </p:cNvGraphicFramePr>
          <p:nvPr>
            <p:ph idx="1"/>
          </p:nvPr>
        </p:nvGraphicFramePr>
        <p:xfrm>
          <a:off x="-1" y="1967345"/>
          <a:ext cx="11224591" cy="3506578"/>
        </p:xfrm>
        <a:graphic>
          <a:graphicData uri="http://schemas.openxmlformats.org/drawingml/2006/table">
            <a:tbl>
              <a:tblPr>
                <a:tableStyleId>{3B4B98B0-60AC-42C2-AFA5-B58CD77FA1E5}</a:tableStyleId>
              </a:tblPr>
              <a:tblGrid>
                <a:gridCol w="3526382">
                  <a:extLst>
                    <a:ext uri="{9D8B030D-6E8A-4147-A177-3AD203B41FA5}">
                      <a16:colId xmlns:a16="http://schemas.microsoft.com/office/drawing/2014/main" val="2188419065"/>
                    </a:ext>
                  </a:extLst>
                </a:gridCol>
                <a:gridCol w="1252587">
                  <a:extLst>
                    <a:ext uri="{9D8B030D-6E8A-4147-A177-3AD203B41FA5}">
                      <a16:colId xmlns:a16="http://schemas.microsoft.com/office/drawing/2014/main" val="573541725"/>
                    </a:ext>
                  </a:extLst>
                </a:gridCol>
                <a:gridCol w="1263722">
                  <a:extLst>
                    <a:ext uri="{9D8B030D-6E8A-4147-A177-3AD203B41FA5}">
                      <a16:colId xmlns:a16="http://schemas.microsoft.com/office/drawing/2014/main" val="154716205"/>
                    </a:ext>
                  </a:extLst>
                </a:gridCol>
                <a:gridCol w="1263722">
                  <a:extLst>
                    <a:ext uri="{9D8B030D-6E8A-4147-A177-3AD203B41FA5}">
                      <a16:colId xmlns:a16="http://schemas.microsoft.com/office/drawing/2014/main" val="3863732177"/>
                    </a:ext>
                  </a:extLst>
                </a:gridCol>
                <a:gridCol w="1263722">
                  <a:extLst>
                    <a:ext uri="{9D8B030D-6E8A-4147-A177-3AD203B41FA5}">
                      <a16:colId xmlns:a16="http://schemas.microsoft.com/office/drawing/2014/main" val="2453991731"/>
                    </a:ext>
                  </a:extLst>
                </a:gridCol>
                <a:gridCol w="1263722">
                  <a:extLst>
                    <a:ext uri="{9D8B030D-6E8A-4147-A177-3AD203B41FA5}">
                      <a16:colId xmlns:a16="http://schemas.microsoft.com/office/drawing/2014/main" val="2988287450"/>
                    </a:ext>
                  </a:extLst>
                </a:gridCol>
                <a:gridCol w="1390734">
                  <a:extLst>
                    <a:ext uri="{9D8B030D-6E8A-4147-A177-3AD203B41FA5}">
                      <a16:colId xmlns:a16="http://schemas.microsoft.com/office/drawing/2014/main" val="2820135988"/>
                    </a:ext>
                  </a:extLst>
                </a:gridCol>
              </a:tblGrid>
              <a:tr h="416667">
                <a:tc>
                  <a:txBody>
                    <a:bodyPr/>
                    <a:lstStyle/>
                    <a:p>
                      <a:pPr algn="l" fontAlgn="b"/>
                      <a:r>
                        <a:rPr lang="en-US" sz="2400" b="1" u="none" strike="noStrike" dirty="0">
                          <a:effectLst/>
                        </a:rPr>
                        <a:t> </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1" u="none" strike="noStrike" dirty="0">
                          <a:effectLst/>
                        </a:rPr>
                        <a:t>2013 </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1" u="none" strike="noStrike" dirty="0">
                          <a:effectLst/>
                        </a:rPr>
                        <a:t> 2014</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1" u="none" strike="noStrike" dirty="0">
                          <a:effectLst/>
                        </a:rPr>
                        <a:t>2015 </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1" u="none" strike="noStrike" dirty="0">
                          <a:effectLst/>
                        </a:rPr>
                        <a:t> 2016</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1" u="none" strike="noStrike" dirty="0">
                          <a:effectLst/>
                        </a:rPr>
                        <a:t> 2017</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 2018</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25184368"/>
                  </a:ext>
                </a:extLst>
              </a:tr>
              <a:tr h="416667">
                <a:tc>
                  <a:txBody>
                    <a:bodyPr/>
                    <a:lstStyle/>
                    <a:p>
                      <a:pPr algn="l" fontAlgn="b"/>
                      <a:r>
                        <a:rPr lang="en-US" sz="2400" b="1" u="none" strike="noStrike" dirty="0">
                          <a:effectLst/>
                        </a:rPr>
                        <a:t>  Refining</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71.1%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75.9%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72.4%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60.1%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59.4%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53.2%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91922294"/>
                  </a:ext>
                </a:extLst>
              </a:tr>
              <a:tr h="416667">
                <a:tc>
                  <a:txBody>
                    <a:bodyPr/>
                    <a:lstStyle/>
                    <a:p>
                      <a:pPr algn="l" fontAlgn="b"/>
                      <a:r>
                        <a:rPr lang="en-US" sz="2400" b="1" u="none" strike="noStrike" dirty="0">
                          <a:effectLst/>
                        </a:rPr>
                        <a:t>  Petrochemicals</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23.1%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18.2%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19.3%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27.9%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32194599"/>
                  </a:ext>
                </a:extLst>
              </a:tr>
              <a:tr h="416667">
                <a:tc>
                  <a:txBody>
                    <a:bodyPr/>
                    <a:lstStyle/>
                    <a:p>
                      <a:pPr algn="l" fontAlgn="b"/>
                      <a:r>
                        <a:rPr lang="en-US" sz="2400" b="1" u="none" strike="noStrike" dirty="0">
                          <a:effectLst/>
                        </a:rPr>
                        <a:t>  Organized Retail</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3.8%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7.0%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10.1%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16.0%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60339759"/>
                  </a:ext>
                </a:extLst>
              </a:tr>
              <a:tr h="549376">
                <a:tc>
                  <a:txBody>
                    <a:bodyPr/>
                    <a:lstStyle/>
                    <a:p>
                      <a:pPr algn="l" fontAlgn="b"/>
                      <a:r>
                        <a:rPr lang="en-US" sz="2400" b="1" u="none" strike="noStrike" dirty="0">
                          <a:effectLst/>
                        </a:rPr>
                        <a:t>  Others – Crude Petroleum</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3.1%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1870878"/>
                  </a:ext>
                </a:extLst>
              </a:tr>
              <a:tr h="416667">
                <a:tc>
                  <a:txBody>
                    <a:bodyPr/>
                    <a:lstStyle/>
                    <a:p>
                      <a:pPr algn="l" fontAlgn="b"/>
                      <a:r>
                        <a:rPr lang="en-US" sz="2400" b="1" u="none" strike="noStrike" dirty="0">
                          <a:effectLst/>
                        </a:rPr>
                        <a:t>  Oil &amp; Gas</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97785634"/>
                  </a:ext>
                </a:extLst>
              </a:tr>
              <a:tr h="416667">
                <a:tc>
                  <a:txBody>
                    <a:bodyPr/>
                    <a:lstStyle/>
                    <a:p>
                      <a:pPr algn="l" fontAlgn="b"/>
                      <a:r>
                        <a:rPr lang="en-US" sz="2400" b="1" u="none" strike="noStrike" dirty="0">
                          <a:effectLst/>
                        </a:rPr>
                        <a:t>  Digital Services</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0.2%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51090548"/>
                  </a:ext>
                </a:extLst>
              </a:tr>
              <a:tr h="416667">
                <a:tc>
                  <a:txBody>
                    <a:bodyPr/>
                    <a:lstStyle/>
                    <a:p>
                      <a:pPr algn="l" fontAlgn="b"/>
                      <a:r>
                        <a:rPr lang="en-US" sz="2400" b="1" u="none" strike="noStrike" dirty="0">
                          <a:effectLst/>
                        </a:rPr>
                        <a:t>D\E ratio</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a:r>
                        <a:rPr lang="en-US" sz="2400" dirty="0"/>
                        <a:t>0.28</a:t>
                      </a:r>
                    </a:p>
                  </a:txBody>
                  <a:tcPr/>
                </a:tc>
                <a:tc>
                  <a:txBody>
                    <a:bodyPr/>
                    <a:lstStyle/>
                    <a:p>
                      <a:pPr algn="ctr"/>
                      <a:r>
                        <a:rPr lang="en-US" sz="2400" dirty="0"/>
                        <a:t>0.19</a:t>
                      </a:r>
                    </a:p>
                  </a:txBody>
                  <a:tcPr/>
                </a:tc>
                <a:tc>
                  <a:txBody>
                    <a:bodyPr/>
                    <a:lstStyle/>
                    <a:p>
                      <a:pPr algn="ctr"/>
                      <a:r>
                        <a:rPr lang="en-US" sz="2400" dirty="0"/>
                        <a:t>0.06</a:t>
                      </a:r>
                    </a:p>
                  </a:txBody>
                  <a:tcPr/>
                </a:tc>
                <a:tc>
                  <a:txBody>
                    <a:bodyPr/>
                    <a:lstStyle/>
                    <a:p>
                      <a:pPr algn="ctr"/>
                      <a:r>
                        <a:rPr lang="en-US" sz="2400" dirty="0"/>
                        <a:t>0.04</a:t>
                      </a:r>
                    </a:p>
                  </a:txBody>
                  <a:tcPr/>
                </a:tc>
                <a:tc>
                  <a:txBody>
                    <a:bodyPr/>
                    <a:lstStyle/>
                    <a:p>
                      <a:pPr algn="ctr"/>
                      <a:r>
                        <a:rPr lang="en-US" sz="2400" dirty="0"/>
                        <a:t>0.02</a:t>
                      </a:r>
                    </a:p>
                  </a:txBody>
                  <a:tcPr/>
                </a:tc>
                <a:extLst>
                  <a:ext uri="{0D108BD9-81ED-4DB2-BD59-A6C34878D82A}">
                    <a16:rowId xmlns:a16="http://schemas.microsoft.com/office/drawing/2014/main" val="4289178231"/>
                  </a:ext>
                </a:extLst>
              </a:tr>
            </a:tbl>
          </a:graphicData>
        </a:graphic>
      </p:graphicFrame>
    </p:spTree>
    <p:extLst>
      <p:ext uri="{BB962C8B-B14F-4D97-AF65-F5344CB8AC3E}">
        <p14:creationId xmlns:p14="http://schemas.microsoft.com/office/powerpoint/2010/main" val="39407842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EFD64-704B-4B9A-817F-8D2167A52CB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Measurement issues</a:t>
            </a:r>
          </a:p>
        </p:txBody>
      </p:sp>
      <p:sp>
        <p:nvSpPr>
          <p:cNvPr id="3" name="Content Placeholder 2">
            <a:extLst>
              <a:ext uri="{FF2B5EF4-FFF2-40B4-BE49-F238E27FC236}">
                <a16:creationId xmlns:a16="http://schemas.microsoft.com/office/drawing/2014/main" id="{3B829DBD-D19A-4311-B9F3-F0A283ED3C41}"/>
              </a:ext>
            </a:extLst>
          </p:cNvPr>
          <p:cNvSpPr>
            <a:spLocks noGrp="1"/>
          </p:cNvSpPr>
          <p:nvPr>
            <p:ph idx="1"/>
          </p:nvPr>
        </p:nvSpPr>
        <p:spPr>
          <a:xfrm>
            <a:off x="838200" y="1797915"/>
            <a:ext cx="10515600" cy="4667250"/>
          </a:xfrm>
        </p:spPr>
        <p:txBody>
          <a:bodyPr>
            <a:normAutofit/>
          </a:bodyPr>
          <a:lstStyle/>
          <a:p>
            <a:pPr algn="just"/>
            <a:r>
              <a:rPr lang="en-US" sz="2400" dirty="0"/>
              <a:t>Choice of a market Index: Ideally, the index should include all market traded assets (bond, equity, real states, gold, etc.,), but don't have this one and that should be market-weighted.</a:t>
            </a:r>
          </a:p>
          <a:p>
            <a:pPr algn="just"/>
            <a:r>
              <a:rPr lang="en-US" sz="2400" dirty="0"/>
              <a:t>What should be the return’s interval?</a:t>
            </a:r>
          </a:p>
          <a:p>
            <a:pPr algn="just"/>
            <a:r>
              <a:rPr lang="en-US" sz="2400" dirty="0"/>
              <a:t>What should be the length of historical data?</a:t>
            </a:r>
          </a:p>
          <a:p>
            <a:pPr algn="just"/>
            <a:r>
              <a:rPr lang="en-US" sz="2400" dirty="0"/>
              <a:t>The regression beta has the following three problems?</a:t>
            </a:r>
          </a:p>
          <a:p>
            <a:pPr lvl="1" algn="just"/>
            <a:r>
              <a:rPr lang="en-US" dirty="0"/>
              <a:t>It has high standard error</a:t>
            </a:r>
          </a:p>
          <a:p>
            <a:pPr lvl="1" algn="just"/>
            <a:r>
              <a:rPr lang="en-US" dirty="0"/>
              <a:t>It reflects the firm’s business mix over the period of the regression, not current mix (Reliance Jio)</a:t>
            </a:r>
          </a:p>
          <a:p>
            <a:pPr lvl="1" algn="just"/>
            <a:r>
              <a:rPr lang="en-US" dirty="0"/>
              <a:t>It reflects the firm’s average financial leverage over the period rather the current leverage.</a:t>
            </a:r>
          </a:p>
        </p:txBody>
      </p:sp>
    </p:spTree>
    <p:extLst>
      <p:ext uri="{BB962C8B-B14F-4D97-AF65-F5344CB8AC3E}">
        <p14:creationId xmlns:p14="http://schemas.microsoft.com/office/powerpoint/2010/main" val="30290360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D1296-59D8-48F0-8659-A8EF66D559B0}"/>
              </a:ext>
            </a:extLst>
          </p:cNvPr>
          <p:cNvSpPr>
            <a:spLocks noGrp="1"/>
          </p:cNvSpPr>
          <p:nvPr>
            <p:ph type="title"/>
          </p:nvPr>
        </p:nvSpPr>
        <p:spPr>
          <a:xfrm>
            <a:off x="573157" y="0"/>
            <a:ext cx="10515600" cy="1325563"/>
          </a:xfrm>
        </p:spPr>
        <p:txBody>
          <a:bodyPr>
            <a:normAutofit/>
          </a:bodyPr>
          <a:lstStyle/>
          <a:p>
            <a:r>
              <a:rPr lang="en-US" sz="3600" dirty="0"/>
              <a:t>BSE Sensex (weight)</a:t>
            </a:r>
          </a:p>
        </p:txBody>
      </p:sp>
      <p:graphicFrame>
        <p:nvGraphicFramePr>
          <p:cNvPr id="4" name="Content Placeholder 3">
            <a:extLst>
              <a:ext uri="{FF2B5EF4-FFF2-40B4-BE49-F238E27FC236}">
                <a16:creationId xmlns:a16="http://schemas.microsoft.com/office/drawing/2014/main" id="{D22AFCEF-1C32-4513-ADEA-7CE4E44E31F4}"/>
              </a:ext>
            </a:extLst>
          </p:cNvPr>
          <p:cNvGraphicFramePr>
            <a:graphicFrameLocks noGrp="1"/>
          </p:cNvGraphicFramePr>
          <p:nvPr>
            <p:ph idx="1"/>
          </p:nvPr>
        </p:nvGraphicFramePr>
        <p:xfrm>
          <a:off x="397565" y="1110004"/>
          <a:ext cx="11221278" cy="5463063"/>
        </p:xfrm>
        <a:graphic>
          <a:graphicData uri="http://schemas.openxmlformats.org/drawingml/2006/table">
            <a:tbl>
              <a:tblPr>
                <a:tableStyleId>{3B4B98B0-60AC-42C2-AFA5-B58CD77FA1E5}</a:tableStyleId>
              </a:tblPr>
              <a:tblGrid>
                <a:gridCol w="7921959">
                  <a:extLst>
                    <a:ext uri="{9D8B030D-6E8A-4147-A177-3AD203B41FA5}">
                      <a16:colId xmlns:a16="http://schemas.microsoft.com/office/drawing/2014/main" val="2140470870"/>
                    </a:ext>
                  </a:extLst>
                </a:gridCol>
                <a:gridCol w="3299319">
                  <a:extLst>
                    <a:ext uri="{9D8B030D-6E8A-4147-A177-3AD203B41FA5}">
                      <a16:colId xmlns:a16="http://schemas.microsoft.com/office/drawing/2014/main" val="2882817762"/>
                    </a:ext>
                  </a:extLst>
                </a:gridCol>
              </a:tblGrid>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Total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3391977097"/>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Paints &amp; varnishes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1.76%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2498769302"/>
                  </a:ext>
                </a:extLst>
              </a:tr>
              <a:tr h="238758">
                <a:tc>
                  <a:txBody>
                    <a:bodyPr/>
                    <a:lstStyle/>
                    <a:p>
                      <a:pPr algn="l" fontAlgn="b"/>
                      <a:r>
                        <a:rPr lang="en-US" sz="1600" u="none" strike="noStrike" dirty="0">
                          <a:effectLst/>
                          <a:highlight>
                            <a:srgbClr val="FFFF00"/>
                          </a:highlight>
                          <a:latin typeface="Times New Roman" panose="02020603050405020304" pitchFamily="18" charset="0"/>
                          <a:cs typeface="Times New Roman" panose="02020603050405020304" pitchFamily="18" charset="0"/>
                        </a:rPr>
                        <a:t>Banking services</a:t>
                      </a:r>
                      <a:endParaRPr lang="en-US" sz="16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highlight>
                            <a:srgbClr val="FFFF00"/>
                          </a:highlight>
                          <a:latin typeface="Times New Roman" panose="02020603050405020304" pitchFamily="18" charset="0"/>
                          <a:cs typeface="Times New Roman" panose="02020603050405020304" pitchFamily="18" charset="0"/>
                        </a:rPr>
                        <a:t>21.44%</a:t>
                      </a:r>
                      <a:endParaRPr lang="en-US" sz="16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3199338087"/>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Two &amp; three wheelers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3.16%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137378004"/>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Boilers &amp; turbines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0.52%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1221163027"/>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Telecommunication services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2.22%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1835110174"/>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Drugs &amp; pharmaceuticals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8.56%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3837802599"/>
                  </a:ext>
                </a:extLst>
              </a:tr>
              <a:tr h="304545">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Other fund based financial services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1.54%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3402592816"/>
                  </a:ext>
                </a:extLst>
              </a:tr>
              <a:tr h="304545">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Natural gas trading &amp; distribution</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0.74%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3756658054"/>
                  </a:ext>
                </a:extLst>
              </a:tr>
              <a:tr h="304545">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Cosmetics, toiletries, soaps &amp; detergents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2.82%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1385107402"/>
                  </a:ext>
                </a:extLst>
              </a:tr>
              <a:tr h="238758">
                <a:tc>
                  <a:txBody>
                    <a:bodyPr/>
                    <a:lstStyle/>
                    <a:p>
                      <a:pPr algn="l" fontAlgn="b"/>
                      <a:r>
                        <a:rPr lang="en-US" sz="1600" u="none" strike="noStrike" dirty="0">
                          <a:effectLst/>
                          <a:highlight>
                            <a:srgbClr val="FFFF00"/>
                          </a:highlight>
                          <a:latin typeface="Times New Roman" panose="02020603050405020304" pitchFamily="18" charset="0"/>
                          <a:cs typeface="Times New Roman" panose="02020603050405020304" pitchFamily="18" charset="0"/>
                        </a:rPr>
                        <a:t>Housing finance services</a:t>
                      </a:r>
                      <a:endParaRPr lang="en-US" sz="16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7.85%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2834855969"/>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Tobacco products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8.32%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1850141833"/>
                  </a:ext>
                </a:extLst>
              </a:tr>
              <a:tr h="238758">
                <a:tc>
                  <a:txBody>
                    <a:bodyPr/>
                    <a:lstStyle/>
                    <a:p>
                      <a:pPr algn="l" fontAlgn="b"/>
                      <a:r>
                        <a:rPr lang="en-US" sz="1600" u="none" strike="noStrike" dirty="0">
                          <a:effectLst/>
                          <a:highlight>
                            <a:srgbClr val="FFFF00"/>
                          </a:highlight>
                          <a:latin typeface="Times New Roman" panose="02020603050405020304" pitchFamily="18" charset="0"/>
                          <a:cs typeface="Times New Roman" panose="02020603050405020304" pitchFamily="18" charset="0"/>
                        </a:rPr>
                        <a:t>Computer software</a:t>
                      </a:r>
                      <a:endParaRPr lang="en-US" sz="16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highlight>
                            <a:srgbClr val="FFFF00"/>
                          </a:highlight>
                          <a:latin typeface="Times New Roman" panose="02020603050405020304" pitchFamily="18" charset="0"/>
                          <a:cs typeface="Times New Roman" panose="02020603050405020304" pitchFamily="18" charset="0"/>
                        </a:rPr>
                        <a:t>16.61%</a:t>
                      </a:r>
                      <a:endParaRPr lang="en-US" sz="16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1244881356"/>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Industrial construction</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4.52%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1124142402"/>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Other transport equipment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2.72%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3805442724"/>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Passenger vehicles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2.18%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1467912345"/>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Electricity generation</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1.26%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1230502414"/>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Crude oil &amp; natural gas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1.64%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4145021351"/>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Refinery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7.74%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676031654"/>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Commercial vehicles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3.42%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3933000754"/>
                  </a:ext>
                </a:extLst>
              </a:tr>
              <a:tr h="238758">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Steel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tc>
                  <a:txBody>
                    <a:bodyPr/>
                    <a:lstStyle/>
                    <a:p>
                      <a:pPr algn="r" fontAlgn="b"/>
                      <a:r>
                        <a:rPr lang="en-US" sz="1600" u="none" strike="noStrike" dirty="0">
                          <a:effectLst/>
                          <a:latin typeface="Times New Roman" panose="02020603050405020304" pitchFamily="18" charset="0"/>
                          <a:cs typeface="Times New Roman" panose="02020603050405020304" pitchFamily="18" charset="0"/>
                        </a:rPr>
                        <a:t>0.99%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906" marR="8906" marT="8906" marB="0" anchor="b"/>
                </a:tc>
                <a:extLst>
                  <a:ext uri="{0D108BD9-81ED-4DB2-BD59-A6C34878D82A}">
                    <a16:rowId xmlns:a16="http://schemas.microsoft.com/office/drawing/2014/main" val="3976831167"/>
                  </a:ext>
                </a:extLst>
              </a:tr>
            </a:tbl>
          </a:graphicData>
        </a:graphic>
      </p:graphicFrame>
    </p:spTree>
    <p:extLst>
      <p:ext uri="{BB962C8B-B14F-4D97-AF65-F5344CB8AC3E}">
        <p14:creationId xmlns:p14="http://schemas.microsoft.com/office/powerpoint/2010/main" val="35150733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5BDC4-779B-4799-B65B-5E1D33CC9170}"/>
              </a:ext>
            </a:extLst>
          </p:cNvPr>
          <p:cNvSpPr>
            <a:spLocks noGrp="1"/>
          </p:cNvSpPr>
          <p:nvPr>
            <p:ph type="title"/>
          </p:nvPr>
        </p:nvSpPr>
        <p:spPr/>
        <p:txBody>
          <a:bodyPr>
            <a:normAutofit/>
          </a:bodyPr>
          <a:lstStyle/>
          <a:p>
            <a:r>
              <a:rPr lang="en-US" sz="3600" dirty="0"/>
              <a:t>We will use the following way to estimate beta (bottom-up betas.</a:t>
            </a:r>
          </a:p>
        </p:txBody>
      </p:sp>
      <p:sp>
        <p:nvSpPr>
          <p:cNvPr id="3" name="Content Placeholder 2">
            <a:extLst>
              <a:ext uri="{FF2B5EF4-FFF2-40B4-BE49-F238E27FC236}">
                <a16:creationId xmlns:a16="http://schemas.microsoft.com/office/drawing/2014/main" id="{5DFEEFCE-C580-4B8E-9544-98A6A07A2FDC}"/>
              </a:ext>
            </a:extLst>
          </p:cNvPr>
          <p:cNvSpPr>
            <a:spLocks noGrp="1"/>
          </p:cNvSpPr>
          <p:nvPr>
            <p:ph idx="1"/>
          </p:nvPr>
        </p:nvSpPr>
        <p:spPr/>
        <p:txBody>
          <a:bodyPr>
            <a:normAutofit/>
          </a:bodyPr>
          <a:lstStyle/>
          <a:p>
            <a:pPr algn="just"/>
            <a:r>
              <a:rPr lang="en-US" sz="2400" dirty="0"/>
              <a:t>Find the business or businesses that you firm operate in.</a:t>
            </a:r>
          </a:p>
          <a:p>
            <a:pPr algn="just"/>
            <a:r>
              <a:rPr lang="en-US" sz="2400" dirty="0"/>
              <a:t>Find publicly traded firms (you may go globally) in each of these businesses and obtain their regression betas. Unlever all equity betas to remove capital structure effect. Take the average of all unlevered betas within each business.</a:t>
            </a:r>
          </a:p>
          <a:p>
            <a:pPr algn="just"/>
            <a:r>
              <a:rPr lang="en-US" sz="2400" dirty="0"/>
              <a:t>Estimate how much value your firm drives from each of the different businesses it is in. </a:t>
            </a:r>
          </a:p>
          <a:p>
            <a:pPr algn="just"/>
            <a:r>
              <a:rPr lang="en-US" sz="2400" dirty="0"/>
              <a:t>Compute a weighted average of the unlevered betas of the different business. Theoretically, we should use the value of business segment. However, this number is not available, we can use revenue of each segment of business.  </a:t>
            </a:r>
          </a:p>
        </p:txBody>
      </p:sp>
    </p:spTree>
    <p:extLst>
      <p:ext uri="{BB962C8B-B14F-4D97-AF65-F5344CB8AC3E}">
        <p14:creationId xmlns:p14="http://schemas.microsoft.com/office/powerpoint/2010/main" val="4455567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B37B8-0AFC-4BDD-9C02-DFC2795C39A2}"/>
              </a:ext>
            </a:extLst>
          </p:cNvPr>
          <p:cNvSpPr>
            <a:spLocks noGrp="1"/>
          </p:cNvSpPr>
          <p:nvPr>
            <p:ph type="title"/>
          </p:nvPr>
        </p:nvSpPr>
        <p:spPr/>
        <p:txBody>
          <a:bodyPr>
            <a:normAutofit/>
          </a:bodyPr>
          <a:lstStyle/>
          <a:p>
            <a:r>
              <a:rPr lang="en-US" sz="3600" dirty="0"/>
              <a:t>Adjusting for financial leverage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41D18EA-06F3-4DF8-BF9D-B1D7FCF20BDE}"/>
                  </a:ext>
                </a:extLst>
              </p:cNvPr>
              <p:cNvSpPr>
                <a:spLocks noGrp="1"/>
              </p:cNvSpPr>
              <p:nvPr>
                <p:ph idx="1"/>
              </p:nvPr>
            </p:nvSpPr>
            <p:spPr/>
            <p:txBody>
              <a:bodyPr>
                <a:normAutofit/>
              </a:bodyPr>
              <a:lstStyle/>
              <a:p>
                <a:pPr algn="just"/>
                <a:r>
                  <a:rPr lang="en-US" sz="2400" u="sng" dirty="0"/>
                  <a:t>Convectional approach: </a:t>
                </a:r>
                <a:r>
                  <a:rPr lang="en-US" sz="2400" dirty="0"/>
                  <a:t>if we assume that debt carries no market risk (has a beta of zero), the beta of equity alone can be written as a function of unlevered beta and debt-equity beta</a:t>
                </a:r>
              </a:p>
              <a:p>
                <a:pPr lvl="1" algn="just"/>
                <a14:m>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ea typeface="Cambria Math" panose="02040503050406030204" pitchFamily="18" charset="0"/>
                          </a:rPr>
                          <m:t>𝛽</m:t>
                        </m:r>
                      </m:e>
                      <m:sub>
                        <m:r>
                          <a:rPr lang="en-US" sz="2000" b="0" i="1" smtClean="0">
                            <a:latin typeface="Cambria Math" panose="02040503050406030204" pitchFamily="18" charset="0"/>
                          </a:rPr>
                          <m:t>𝐿</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𝛽</m:t>
                        </m:r>
                      </m:e>
                      <m:sub>
                        <m:r>
                          <a:rPr lang="en-US" sz="2000" b="0" i="1" smtClean="0">
                            <a:latin typeface="Cambria Math" panose="02040503050406030204" pitchFamily="18" charset="0"/>
                          </a:rPr>
                          <m:t>𝑢</m:t>
                        </m:r>
                      </m:sub>
                    </m:sSub>
                    <m:r>
                      <a:rPr lang="en-US" sz="2000" b="0" i="1" smtClean="0">
                        <a:latin typeface="Cambria Math" panose="02040503050406030204" pitchFamily="18" charset="0"/>
                      </a:rPr>
                      <m:t>(1+</m:t>
                    </m:r>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𝐷</m:t>
                            </m:r>
                          </m:num>
                          <m:den>
                            <m:r>
                              <a:rPr lang="en-US" sz="2000" b="0" i="1" smtClean="0">
                                <a:latin typeface="Cambria Math" panose="02040503050406030204" pitchFamily="18" charset="0"/>
                              </a:rPr>
                              <m:t>𝐸</m:t>
                            </m:r>
                          </m:den>
                        </m:f>
                      </m:e>
                    </m:d>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1−</m:t>
                        </m:r>
                        <m:r>
                          <a:rPr lang="en-US" sz="2000" b="0" i="1" smtClean="0">
                            <a:latin typeface="Cambria Math" panose="02040503050406030204" pitchFamily="18" charset="0"/>
                          </a:rPr>
                          <m:t>𝑡</m:t>
                        </m:r>
                      </m:e>
                    </m:d>
                    <m:r>
                      <a:rPr lang="en-US" sz="2000" b="0" i="1" smtClean="0">
                        <a:latin typeface="Cambria Math" panose="02040503050406030204" pitchFamily="18" charset="0"/>
                      </a:rPr>
                      <m:t>)</m:t>
                    </m:r>
                  </m:oMath>
                </a14:m>
                <a:endParaRPr lang="en-US" sz="2000" dirty="0"/>
              </a:p>
              <a:p>
                <a:pPr algn="just"/>
                <a:r>
                  <a:rPr lang="en-US" sz="2400" u="sng" dirty="0"/>
                  <a:t>Debt adjusted approach</a:t>
                </a:r>
                <a:r>
                  <a:rPr lang="en-US" sz="2400" dirty="0"/>
                  <a:t>: if beta carries market risk and you can estimate the beta of debt, you can estimate the levered beta as follows</a:t>
                </a:r>
              </a:p>
              <a:p>
                <a:pPr lvl="1" algn="just"/>
                <a:endParaRPr lang="en-US" sz="1600" dirty="0"/>
              </a:p>
              <a:p>
                <a:pPr lvl="1" algn="just"/>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𝛽</m:t>
                        </m:r>
                      </m:e>
                      <m:sub>
                        <m:r>
                          <a:rPr lang="en-US" sz="2000" i="1">
                            <a:latin typeface="Cambria Math" panose="02040503050406030204" pitchFamily="18" charset="0"/>
                          </a:rPr>
                          <m:t>𝐿</m:t>
                        </m:r>
                      </m:sub>
                    </m:sSub>
                    <m:r>
                      <a:rPr lang="en-US" sz="2000" b="0" i="1" smtClean="0">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𝛽</m:t>
                        </m:r>
                      </m:e>
                      <m:sub>
                        <m:r>
                          <a:rPr lang="en-US" sz="2000" i="1">
                            <a:latin typeface="Cambria Math" panose="02040503050406030204" pitchFamily="18" charset="0"/>
                          </a:rPr>
                          <m:t>𝑢</m:t>
                        </m:r>
                      </m:sub>
                    </m:sSub>
                    <m:d>
                      <m:dPr>
                        <m:ctrlPr>
                          <a:rPr lang="en-US" sz="2000" i="1">
                            <a:latin typeface="Cambria Math" panose="02040503050406030204" pitchFamily="18" charset="0"/>
                          </a:rPr>
                        </m:ctrlPr>
                      </m:dPr>
                      <m:e>
                        <m:r>
                          <a:rPr lang="en-US" sz="2000" i="1">
                            <a:latin typeface="Cambria Math" panose="02040503050406030204" pitchFamily="18" charset="0"/>
                          </a:rPr>
                          <m:t>1</m:t>
                        </m:r>
                        <m:r>
                          <a:rPr lang="en-US" sz="2000" b="0" i="1" smtClean="0">
                            <a:latin typeface="Cambria Math" panose="02040503050406030204" pitchFamily="18" charset="0"/>
                          </a:rPr>
                          <m:t>+</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rPr>
                                  <m:t>𝐷</m:t>
                                </m:r>
                              </m:num>
                              <m:den>
                                <m:r>
                                  <a:rPr lang="en-US" sz="2000" i="1">
                                    <a:latin typeface="Cambria Math" panose="02040503050406030204" pitchFamily="18" charset="0"/>
                                  </a:rPr>
                                  <m:t>𝐸</m:t>
                                </m:r>
                              </m:den>
                            </m:f>
                          </m:e>
                        </m:d>
                        <m:r>
                          <a:rPr lang="en-US" sz="2000" i="1">
                            <a:latin typeface="Cambria Math" panose="02040503050406030204" pitchFamily="18" charset="0"/>
                          </a:rPr>
                          <m:t>∗</m:t>
                        </m:r>
                        <m:d>
                          <m:dPr>
                            <m:ctrlPr>
                              <a:rPr lang="en-US" sz="2000" i="1">
                                <a:latin typeface="Cambria Math" panose="02040503050406030204" pitchFamily="18" charset="0"/>
                              </a:rPr>
                            </m:ctrlPr>
                          </m:dPr>
                          <m:e>
                            <m:r>
                              <a:rPr lang="en-US" sz="2000" i="1">
                                <a:latin typeface="Cambria Math" panose="02040503050406030204" pitchFamily="18" charset="0"/>
                              </a:rPr>
                              <m:t>1−</m:t>
                            </m:r>
                            <m:r>
                              <a:rPr lang="en-US" sz="2000" i="1">
                                <a:latin typeface="Cambria Math" panose="02040503050406030204" pitchFamily="18" charset="0"/>
                              </a:rPr>
                              <m:t>𝑡</m:t>
                            </m:r>
                          </m:e>
                        </m:d>
                      </m:e>
                    </m:d>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𝛽</m:t>
                        </m:r>
                      </m:e>
                      <m:sub>
                        <m:r>
                          <a:rPr lang="en-US" sz="2000" b="0" i="1" smtClean="0">
                            <a:latin typeface="Cambria Math" panose="02040503050406030204" pitchFamily="18" charset="0"/>
                          </a:rPr>
                          <m:t>𝑑</m:t>
                        </m:r>
                      </m:sub>
                    </m:sSub>
                    <m:r>
                      <a:rPr lang="en-US" sz="2000" b="0" i="1" smtClean="0">
                        <a:latin typeface="Cambria Math" panose="02040503050406030204" pitchFamily="18" charset="0"/>
                      </a:rPr>
                      <m:t>∗(1−</m:t>
                    </m:r>
                    <m:r>
                      <a:rPr lang="en-US" sz="2000" b="0" i="1" smtClean="0">
                        <a:latin typeface="Cambria Math" panose="02040503050406030204" pitchFamily="18" charset="0"/>
                      </a:rPr>
                      <m:t>𝑡</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𝐷</m:t>
                        </m:r>
                      </m:num>
                      <m:den>
                        <m:r>
                          <a:rPr lang="en-US" sz="2000" b="0" i="1" smtClean="0">
                            <a:latin typeface="Cambria Math" panose="02040503050406030204" pitchFamily="18" charset="0"/>
                          </a:rPr>
                          <m:t>𝐸</m:t>
                        </m:r>
                      </m:den>
                    </m:f>
                  </m:oMath>
                </a14:m>
                <a:endParaRPr lang="en-US" sz="2000" dirty="0"/>
              </a:p>
              <a:p>
                <a:pPr lvl="1" algn="just"/>
                <a:endParaRPr lang="en-US" sz="2000" dirty="0"/>
              </a:p>
              <a:p>
                <a:pPr algn="just"/>
                <a:r>
                  <a:rPr lang="en-US" sz="2400" dirty="0"/>
                  <a:t> </a:t>
                </a:r>
              </a:p>
            </p:txBody>
          </p:sp>
        </mc:Choice>
        <mc:Fallback xmlns="">
          <p:sp>
            <p:nvSpPr>
              <p:cNvPr id="3" name="Content Placeholder 2">
                <a:extLst>
                  <a:ext uri="{FF2B5EF4-FFF2-40B4-BE49-F238E27FC236}">
                    <a16:creationId xmlns:a16="http://schemas.microsoft.com/office/drawing/2014/main" id="{B41D18EA-06F3-4DF8-BF9D-B1D7FCF20BDE}"/>
                  </a:ext>
                </a:extLst>
              </p:cNvPr>
              <p:cNvSpPr>
                <a:spLocks noGrp="1" noRot="1" noChangeAspect="1" noMove="1" noResize="1" noEditPoints="1" noAdjustHandles="1" noChangeArrowheads="1" noChangeShapeType="1" noTextEdit="1"/>
              </p:cNvSpPr>
              <p:nvPr>
                <p:ph idx="1"/>
              </p:nvPr>
            </p:nvSpPr>
            <p:spPr>
              <a:blipFill>
                <a:blip r:embed="rId2"/>
                <a:stretch>
                  <a:fillRect l="-812" t="-1961" r="-870"/>
                </a:stretch>
              </a:blipFill>
            </p:spPr>
            <p:txBody>
              <a:bodyPr/>
              <a:lstStyle/>
              <a:p>
                <a:r>
                  <a:rPr lang="en-US">
                    <a:noFill/>
                  </a:rPr>
                  <a:t> </a:t>
                </a:r>
              </a:p>
            </p:txBody>
          </p:sp>
        </mc:Fallback>
      </mc:AlternateContent>
    </p:spTree>
    <p:extLst>
      <p:ext uri="{BB962C8B-B14F-4D97-AF65-F5344CB8AC3E}">
        <p14:creationId xmlns:p14="http://schemas.microsoft.com/office/powerpoint/2010/main" val="25014368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9894A-4D3E-4953-A5B5-38AEA75D8825}"/>
              </a:ext>
            </a:extLst>
          </p:cNvPr>
          <p:cNvSpPr>
            <a:spLocks noGrp="1"/>
          </p:cNvSpPr>
          <p:nvPr>
            <p:ph type="title"/>
          </p:nvPr>
        </p:nvSpPr>
        <p:spPr/>
        <p:txBody>
          <a:bodyPr>
            <a:normAutofit/>
          </a:bodyPr>
          <a:lstStyle/>
          <a:p>
            <a:r>
              <a:rPr lang="en-US" sz="3600" dirty="0"/>
              <a:t>Why bottom-up betas?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75AB18D-2754-4C14-B0D8-E199FFBDFD18}"/>
                  </a:ext>
                </a:extLst>
              </p:cNvPr>
              <p:cNvSpPr>
                <a:spLocks noGrp="1"/>
              </p:cNvSpPr>
              <p:nvPr>
                <p:ph idx="1"/>
              </p:nvPr>
            </p:nvSpPr>
            <p:spPr/>
            <p:txBody>
              <a:bodyPr>
                <a:normAutofit/>
              </a:bodyPr>
              <a:lstStyle/>
              <a:p>
                <a:pPr algn="just"/>
                <a:r>
                  <a:rPr lang="en-US" sz="2400" dirty="0"/>
                  <a:t>The bottom-up betas would have significantly lower standard error (more précised) compared to a signal regression beta (?)</a:t>
                </a:r>
              </a:p>
              <a:p>
                <a:pPr lvl="1" algn="just"/>
                <a:r>
                  <a:rPr lang="en-US" sz="2000" dirty="0"/>
                  <a:t>Std error of bottom-up beta=</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𝐴𝑣𝑒𝑟𝑎𝑔𝑒</m:t>
                        </m:r>
                        <m:r>
                          <a:rPr lang="en-US" sz="2800" b="0" i="1" smtClean="0">
                            <a:latin typeface="Cambria Math" panose="02040503050406030204" pitchFamily="18" charset="0"/>
                          </a:rPr>
                          <m:t> </m:t>
                        </m:r>
                        <m:r>
                          <a:rPr lang="en-US" sz="2800" b="0" i="1" smtClean="0">
                            <a:latin typeface="Cambria Math" panose="02040503050406030204" pitchFamily="18" charset="0"/>
                          </a:rPr>
                          <m:t>𝑆𝑡𝑑</m:t>
                        </m:r>
                        <m:r>
                          <a:rPr lang="en-US" sz="2800" b="0" i="1" smtClean="0">
                            <a:latin typeface="Cambria Math" panose="02040503050406030204" pitchFamily="18" charset="0"/>
                          </a:rPr>
                          <m:t> </m:t>
                        </m:r>
                        <m:r>
                          <a:rPr lang="en-US" sz="2800" b="0" i="1" smtClean="0">
                            <a:latin typeface="Cambria Math" panose="02040503050406030204" pitchFamily="18" charset="0"/>
                          </a:rPr>
                          <m:t>𝑒𝑟𝑟𝑜𝑟</m:t>
                        </m:r>
                        <m:r>
                          <a:rPr lang="en-US" sz="2800" b="0" i="1" smtClean="0">
                            <a:latin typeface="Cambria Math" panose="02040503050406030204" pitchFamily="18" charset="0"/>
                          </a:rPr>
                          <m:t> </m:t>
                        </m:r>
                        <m:r>
                          <a:rPr lang="en-US" sz="2800" b="0" i="1" smtClean="0">
                            <a:latin typeface="Cambria Math" panose="02040503050406030204" pitchFamily="18" charset="0"/>
                          </a:rPr>
                          <m:t>𝑎𝑐𝑟𝑜𝑠𝑠</m:t>
                        </m:r>
                        <m:r>
                          <a:rPr lang="en-US" sz="2800" b="0" i="1" smtClean="0">
                            <a:latin typeface="Cambria Math" panose="02040503050406030204" pitchFamily="18" charset="0"/>
                          </a:rPr>
                          <m:t> </m:t>
                        </m:r>
                        <m:r>
                          <a:rPr lang="en-US" sz="2800" b="0" i="1" smtClean="0">
                            <a:latin typeface="Cambria Math" panose="02040503050406030204" pitchFamily="18" charset="0"/>
                          </a:rPr>
                          <m:t>𝑏𝑒𝑡𝑎𝑠</m:t>
                        </m:r>
                      </m:num>
                      <m:den>
                        <m:rad>
                          <m:radPr>
                            <m:degHide m:val="on"/>
                            <m:ctrlPr>
                              <a:rPr lang="en-US" sz="2800" i="1" smtClean="0">
                                <a:latin typeface="Cambria Math" panose="02040503050406030204" pitchFamily="18" charset="0"/>
                              </a:rPr>
                            </m:ctrlPr>
                          </m:radPr>
                          <m:deg/>
                          <m:e>
                            <m:r>
                              <a:rPr lang="en-US" sz="2800" b="0" i="1" smtClean="0">
                                <a:latin typeface="Cambria Math" panose="02040503050406030204" pitchFamily="18" charset="0"/>
                              </a:rPr>
                              <m:t>𝑁𝑢𝑚𝑏𝑒𝑟</m:t>
                            </m:r>
                            <m:r>
                              <a:rPr lang="en-US" sz="2800" b="0" i="1" smtClean="0">
                                <a:latin typeface="Cambria Math" panose="02040503050406030204" pitchFamily="18" charset="0"/>
                              </a:rPr>
                              <m:t> </m:t>
                            </m:r>
                            <m:r>
                              <a:rPr lang="en-US" sz="2800" b="0" i="1" smtClean="0">
                                <a:latin typeface="Cambria Math" panose="02040503050406030204" pitchFamily="18" charset="0"/>
                              </a:rPr>
                              <m:t>𝑜𝑓</m:t>
                            </m:r>
                            <m:r>
                              <a:rPr lang="en-US" sz="2800" b="0" i="1" smtClean="0">
                                <a:latin typeface="Cambria Math" panose="02040503050406030204" pitchFamily="18" charset="0"/>
                              </a:rPr>
                              <m:t> </m:t>
                            </m:r>
                            <m:r>
                              <a:rPr lang="en-US" sz="2800" b="0" i="1" smtClean="0">
                                <a:latin typeface="Cambria Math" panose="02040503050406030204" pitchFamily="18" charset="0"/>
                              </a:rPr>
                              <m:t>𝑓𝑖𝑟𝑚𝑠</m:t>
                            </m:r>
                            <m:r>
                              <a:rPr lang="en-US" sz="2800" b="0" i="1" smtClean="0">
                                <a:latin typeface="Cambria Math" panose="02040503050406030204" pitchFamily="18" charset="0"/>
                              </a:rPr>
                              <m:t> </m:t>
                            </m:r>
                            <m:r>
                              <a:rPr lang="en-US" sz="2800" b="0" i="1" smtClean="0">
                                <a:latin typeface="Cambria Math" panose="02040503050406030204" pitchFamily="18" charset="0"/>
                              </a:rPr>
                              <m:t>𝑖𝑛</m:t>
                            </m:r>
                            <m:r>
                              <a:rPr lang="en-US" sz="2800" b="0" i="1" smtClean="0">
                                <a:latin typeface="Cambria Math" panose="02040503050406030204" pitchFamily="18" charset="0"/>
                              </a:rPr>
                              <m:t> </m:t>
                            </m:r>
                            <m:r>
                              <a:rPr lang="en-US" sz="2800" b="0" i="1" smtClean="0">
                                <a:latin typeface="Cambria Math" panose="02040503050406030204" pitchFamily="18" charset="0"/>
                              </a:rPr>
                              <m:t>𝑠𝑎𝑚𝑝𝑙𝑒</m:t>
                            </m:r>
                          </m:e>
                        </m:rad>
                      </m:den>
                    </m:f>
                  </m:oMath>
                </a14:m>
                <a:endParaRPr lang="en-US" sz="2000" dirty="0"/>
              </a:p>
              <a:p>
                <a:pPr algn="just"/>
                <a:r>
                  <a:rPr lang="en-US" sz="2400" dirty="0"/>
                  <a:t>The bottom-up betas can be adjusted to reflect changes in the firm’s portfolios and financial leverage.</a:t>
                </a:r>
              </a:p>
              <a:p>
                <a:pPr algn="just"/>
                <a:r>
                  <a:rPr lang="en-US" sz="2400" dirty="0"/>
                  <a:t>You can estimate bottom-up betas even when you do not have historical stock prices. This is the case with IPO, private business or divisions of companies.</a:t>
                </a:r>
              </a:p>
            </p:txBody>
          </p:sp>
        </mc:Choice>
        <mc:Fallback xmlns="">
          <p:sp>
            <p:nvSpPr>
              <p:cNvPr id="3" name="Content Placeholder 2">
                <a:extLst>
                  <a:ext uri="{FF2B5EF4-FFF2-40B4-BE49-F238E27FC236}">
                    <a16:creationId xmlns:a16="http://schemas.microsoft.com/office/drawing/2014/main" id="{075AB18D-2754-4C14-B0D8-E199FFBDFD18}"/>
                  </a:ext>
                </a:extLst>
              </p:cNvPr>
              <p:cNvSpPr>
                <a:spLocks noGrp="1" noRot="1" noChangeAspect="1" noMove="1" noResize="1" noEditPoints="1" noAdjustHandles="1" noChangeArrowheads="1" noChangeShapeType="1" noTextEdit="1"/>
              </p:cNvSpPr>
              <p:nvPr>
                <p:ph idx="1"/>
              </p:nvPr>
            </p:nvSpPr>
            <p:spPr>
              <a:blipFill>
                <a:blip r:embed="rId2"/>
                <a:stretch>
                  <a:fillRect l="-812" t="-1961" r="-870"/>
                </a:stretch>
              </a:blipFill>
            </p:spPr>
            <p:txBody>
              <a:bodyPr/>
              <a:lstStyle/>
              <a:p>
                <a:r>
                  <a:rPr lang="en-US">
                    <a:noFill/>
                  </a:rPr>
                  <a:t> </a:t>
                </a:r>
              </a:p>
            </p:txBody>
          </p:sp>
        </mc:Fallback>
      </mc:AlternateContent>
    </p:spTree>
    <p:extLst>
      <p:ext uri="{BB962C8B-B14F-4D97-AF65-F5344CB8AC3E}">
        <p14:creationId xmlns:p14="http://schemas.microsoft.com/office/powerpoint/2010/main" val="40025770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A1211-EF72-4DAB-9D96-603D181C2050}"/>
              </a:ext>
            </a:extLst>
          </p:cNvPr>
          <p:cNvSpPr>
            <a:spLocks noGrp="1"/>
          </p:cNvSpPr>
          <p:nvPr>
            <p:ph type="title"/>
          </p:nvPr>
        </p:nvSpPr>
        <p:spPr/>
        <p:txBody>
          <a:bodyPr>
            <a:normAutofit/>
          </a:bodyPr>
          <a:lstStyle/>
          <a:p>
            <a:r>
              <a:rPr lang="en-US" sz="3600" dirty="0"/>
              <a:t>Reliance Industries Ltd (RIL)</a:t>
            </a:r>
          </a:p>
        </p:txBody>
      </p:sp>
      <p:graphicFrame>
        <p:nvGraphicFramePr>
          <p:cNvPr id="9" name="Content Placeholder 8">
            <a:extLst>
              <a:ext uri="{FF2B5EF4-FFF2-40B4-BE49-F238E27FC236}">
                <a16:creationId xmlns:a16="http://schemas.microsoft.com/office/drawing/2014/main" id="{C36D77DC-E8C4-4F0C-8EBB-0663DF717598}"/>
              </a:ext>
            </a:extLst>
          </p:cNvPr>
          <p:cNvGraphicFramePr>
            <a:graphicFrameLocks noGrp="1"/>
          </p:cNvGraphicFramePr>
          <p:nvPr>
            <p:ph idx="1"/>
            <p:extLst>
              <p:ext uri="{D42A27DB-BD31-4B8C-83A1-F6EECF244321}">
                <p14:modId xmlns:p14="http://schemas.microsoft.com/office/powerpoint/2010/main" val="3805371362"/>
              </p:ext>
            </p:extLst>
          </p:nvPr>
        </p:nvGraphicFramePr>
        <p:xfrm>
          <a:off x="630382" y="1690688"/>
          <a:ext cx="10723418" cy="4080790"/>
        </p:xfrm>
        <a:graphic>
          <a:graphicData uri="http://schemas.openxmlformats.org/drawingml/2006/table">
            <a:tbl>
              <a:tblPr>
                <a:tableStyleId>{5940675A-B579-460E-94D1-54222C63F5DA}</a:tableStyleId>
              </a:tblPr>
              <a:tblGrid>
                <a:gridCol w="4025307">
                  <a:extLst>
                    <a:ext uri="{9D8B030D-6E8A-4147-A177-3AD203B41FA5}">
                      <a16:colId xmlns:a16="http://schemas.microsoft.com/office/drawing/2014/main" val="3052560054"/>
                    </a:ext>
                  </a:extLst>
                </a:gridCol>
                <a:gridCol w="4733762">
                  <a:extLst>
                    <a:ext uri="{9D8B030D-6E8A-4147-A177-3AD203B41FA5}">
                      <a16:colId xmlns:a16="http://schemas.microsoft.com/office/drawing/2014/main" val="2491707215"/>
                    </a:ext>
                  </a:extLst>
                </a:gridCol>
                <a:gridCol w="1964349">
                  <a:extLst>
                    <a:ext uri="{9D8B030D-6E8A-4147-A177-3AD203B41FA5}">
                      <a16:colId xmlns:a16="http://schemas.microsoft.com/office/drawing/2014/main" val="3900602722"/>
                    </a:ext>
                  </a:extLst>
                </a:gridCol>
              </a:tblGrid>
              <a:tr h="408079">
                <a:tc>
                  <a:txBody>
                    <a:bodyPr/>
                    <a:lstStyle/>
                    <a:p>
                      <a:pPr algn="l" fontAlgn="b"/>
                      <a:r>
                        <a:rPr lang="en-US" sz="2400" u="none" strike="noStrike" dirty="0">
                          <a:effectLst/>
                        </a:rPr>
                        <a:t>Segment</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Revenue (%)</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400" u="none" strike="noStrike" dirty="0">
                          <a:effectLst/>
                        </a:rPr>
                        <a:t>Unlevered Beta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85220366"/>
                  </a:ext>
                </a:extLst>
              </a:tr>
              <a:tr h="408079">
                <a:tc>
                  <a:txBody>
                    <a:bodyPr/>
                    <a:lstStyle/>
                    <a:p>
                      <a:pPr algn="l" fontAlgn="b"/>
                      <a:r>
                        <a:rPr lang="en-US" sz="2400" u="none" strike="noStrike" dirty="0">
                          <a:effectLst/>
                        </a:rPr>
                        <a:t>  Refining</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53.2%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0.81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95934717"/>
                  </a:ext>
                </a:extLst>
              </a:tr>
              <a:tr h="408079">
                <a:tc>
                  <a:txBody>
                    <a:bodyPr/>
                    <a:lstStyle/>
                    <a:p>
                      <a:pPr algn="l" fontAlgn="b"/>
                      <a:r>
                        <a:rPr lang="en-US" sz="2400" u="none" strike="noStrike" dirty="0">
                          <a:effectLst/>
                        </a:rPr>
                        <a:t>  Petrochemicals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26.5%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0.81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823752910"/>
                  </a:ext>
                </a:extLst>
              </a:tr>
              <a:tr h="408079">
                <a:tc>
                  <a:txBody>
                    <a:bodyPr/>
                    <a:lstStyle/>
                    <a:p>
                      <a:pPr algn="l" fontAlgn="b"/>
                      <a:r>
                        <a:rPr lang="en-US" sz="2400" u="none" strike="noStrike" dirty="0">
                          <a:effectLst/>
                        </a:rPr>
                        <a:t>  Organized Retail</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16.0%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56598862"/>
                  </a:ext>
                </a:extLst>
              </a:tr>
              <a:tr h="408079">
                <a:tc>
                  <a:txBody>
                    <a:bodyPr/>
                    <a:lstStyle/>
                    <a:p>
                      <a:pPr algn="l" fontAlgn="b"/>
                      <a:r>
                        <a:rPr lang="en-US" sz="2400" u="none" strike="noStrike" dirty="0">
                          <a:effectLst/>
                        </a:rPr>
                        <a:t>  Others - Crude Petroleum</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2.1%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0.81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241110243"/>
                  </a:ext>
                </a:extLst>
              </a:tr>
              <a:tr h="408079">
                <a:tc>
                  <a:txBody>
                    <a:bodyPr/>
                    <a:lstStyle/>
                    <a:p>
                      <a:pPr algn="l" fontAlgn="b"/>
                      <a:r>
                        <a:rPr lang="en-US" sz="2400" u="none" strike="noStrike" dirty="0">
                          <a:effectLst/>
                        </a:rPr>
                        <a:t>  Oil &amp; Gas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1.2%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0.81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46041523"/>
                  </a:ext>
                </a:extLst>
              </a:tr>
              <a:tr h="408079">
                <a:tc>
                  <a:txBody>
                    <a:bodyPr/>
                    <a:lstStyle/>
                    <a:p>
                      <a:pPr algn="l" fontAlgn="b"/>
                      <a:r>
                        <a:rPr lang="en-US" sz="2400" u="none" strike="noStrike" dirty="0">
                          <a:effectLst/>
                        </a:rPr>
                        <a:t>  Digital Services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1.1%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0.67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28221991"/>
                  </a:ext>
                </a:extLst>
              </a:tr>
              <a:tr h="408079">
                <a:tc>
                  <a:txBody>
                    <a:bodyPr/>
                    <a:lstStyle/>
                    <a:p>
                      <a:pPr algn="l" fontAlgn="b"/>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400" u="none" strike="noStrike" dirty="0">
                          <a:effectLst/>
                        </a:rPr>
                        <a:t>Total Debt/Market cap</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0.28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00534378"/>
                  </a:ext>
                </a:extLst>
              </a:tr>
              <a:tr h="408079">
                <a:tc>
                  <a:txBody>
                    <a:bodyPr/>
                    <a:lstStyle/>
                    <a:p>
                      <a:pPr algn="l" fontAlgn="b"/>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400" u="none" strike="noStrike" dirty="0">
                          <a:effectLst/>
                        </a:rPr>
                        <a:t>Unlevered Beta</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0.839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66157549"/>
                  </a:ext>
                </a:extLst>
              </a:tr>
              <a:tr h="408079">
                <a:tc>
                  <a:txBody>
                    <a:bodyPr/>
                    <a:lstStyle/>
                    <a:p>
                      <a:pPr algn="l" fontAlgn="b"/>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400" u="none" strike="noStrike" dirty="0">
                          <a:effectLst/>
                        </a:rPr>
                        <a:t>Levered Beta with current D/E</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rPr>
                        <a:t>0.99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4341119"/>
                  </a:ext>
                </a:extLst>
              </a:tr>
            </a:tbl>
          </a:graphicData>
        </a:graphic>
      </p:graphicFrame>
    </p:spTree>
    <p:extLst>
      <p:ext uri="{BB962C8B-B14F-4D97-AF65-F5344CB8AC3E}">
        <p14:creationId xmlns:p14="http://schemas.microsoft.com/office/powerpoint/2010/main" val="30728125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A363-C9F9-4AAE-B9C0-D09F9AC446F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 Risk-free rate</a:t>
            </a:r>
          </a:p>
        </p:txBody>
      </p:sp>
      <p:sp>
        <p:nvSpPr>
          <p:cNvPr id="3" name="Content Placeholder 2">
            <a:extLst>
              <a:ext uri="{FF2B5EF4-FFF2-40B4-BE49-F238E27FC236}">
                <a16:creationId xmlns:a16="http://schemas.microsoft.com/office/drawing/2014/main" id="{45E77D38-309D-4C5F-888B-F1E74723064C}"/>
              </a:ext>
            </a:extLst>
          </p:cNvPr>
          <p:cNvSpPr>
            <a:spLocks noGrp="1"/>
          </p:cNvSpPr>
          <p:nvPr>
            <p:ph idx="1"/>
          </p:nvPr>
        </p:nvSpPr>
        <p:spPr>
          <a:xfrm>
            <a:off x="838200" y="1825625"/>
            <a:ext cx="10515600" cy="4667250"/>
          </a:xfrm>
        </p:spPr>
        <p:txBody>
          <a:bodyPr>
            <a:noAutofit/>
          </a:bodyPr>
          <a:lstStyle/>
          <a:p>
            <a:r>
              <a:rPr lang="en-US" sz="2400" dirty="0">
                <a:latin typeface="Times New Roman" panose="02020603050405020304" pitchFamily="18" charset="0"/>
                <a:cs typeface="Times New Roman" panose="02020603050405020304" pitchFamily="18" charset="0"/>
              </a:rPr>
              <a:t>On a risk-free asset, the actual return is equal to the expected return: zero standard deviation. </a:t>
            </a:r>
          </a:p>
          <a:p>
            <a:pPr lvl="1"/>
            <a:r>
              <a:rPr lang="en-US" dirty="0">
                <a:latin typeface="Times New Roman" panose="02020603050405020304" pitchFamily="18" charset="0"/>
                <a:cs typeface="Times New Roman" panose="02020603050405020304" pitchFamily="18" charset="0"/>
              </a:rPr>
              <a:t>If you buy 1-year bond with the expectation of 5% return and the actual return is also turn out to be 5.</a:t>
            </a:r>
          </a:p>
          <a:p>
            <a:pPr lvl="1"/>
            <a:r>
              <a:rPr lang="en-US" dirty="0">
                <a:latin typeface="Times New Roman" panose="02020603050405020304" pitchFamily="18" charset="0"/>
                <a:cs typeface="Times New Roman" panose="02020603050405020304" pitchFamily="18" charset="0"/>
              </a:rPr>
              <a:t>The returns should be uncorrelated with the risky-investment returns.  </a:t>
            </a:r>
          </a:p>
          <a:p>
            <a:r>
              <a:rPr lang="en-US" sz="2400" dirty="0">
                <a:latin typeface="Times New Roman" panose="02020603050405020304" pitchFamily="18" charset="0"/>
                <a:cs typeface="Times New Roman" panose="02020603050405020304" pitchFamily="18" charset="0"/>
              </a:rPr>
              <a:t>For an investment to be risk-free, then, it must have</a:t>
            </a:r>
          </a:p>
          <a:p>
            <a:pPr lvl="1"/>
            <a:r>
              <a:rPr lang="en-US" dirty="0">
                <a:latin typeface="Times New Roman" panose="02020603050405020304" pitchFamily="18" charset="0"/>
                <a:cs typeface="Times New Roman" panose="02020603050405020304" pitchFamily="18" charset="0"/>
              </a:rPr>
              <a:t>No default risk</a:t>
            </a:r>
          </a:p>
          <a:p>
            <a:pPr lvl="1"/>
            <a:r>
              <a:rPr lang="en-US" dirty="0">
                <a:latin typeface="Times New Roman" panose="02020603050405020304" pitchFamily="18" charset="0"/>
                <a:cs typeface="Times New Roman" panose="02020603050405020304" pitchFamily="18" charset="0"/>
              </a:rPr>
              <a:t>No reinvestment risk</a:t>
            </a:r>
          </a:p>
          <a:p>
            <a:pPr lvl="2"/>
            <a:r>
              <a:rPr lang="en-US" sz="2400" dirty="0">
                <a:latin typeface="Times New Roman" panose="02020603050405020304" pitchFamily="18" charset="0"/>
                <a:cs typeface="Times New Roman" panose="02020603050405020304" pitchFamily="18" charset="0"/>
              </a:rPr>
              <a:t>The expected return over 5 years, Can 6-month TB risk-free?</a:t>
            </a:r>
          </a:p>
          <a:p>
            <a:pPr lvl="2"/>
            <a:r>
              <a:rPr lang="en-US" sz="2400" dirty="0">
                <a:latin typeface="Times New Roman" panose="02020603050405020304" pitchFamily="18" charset="0"/>
                <a:cs typeface="Times New Roman" panose="02020603050405020304" pitchFamily="18" charset="0"/>
              </a:rPr>
              <a:t>Can the coupon bond with life of 5 years?</a:t>
            </a:r>
          </a:p>
          <a:p>
            <a:r>
              <a:rPr lang="en-US" sz="2400" dirty="0">
                <a:latin typeface="Times New Roman" panose="02020603050405020304" pitchFamily="18" charset="0"/>
                <a:cs typeface="Times New Roman" panose="02020603050405020304" pitchFamily="18" charset="0"/>
              </a:rPr>
              <a:t>Can we use Indian Govt. bond rate as a Risk-free rate if you want value Indian firms?</a:t>
            </a:r>
          </a:p>
        </p:txBody>
      </p:sp>
    </p:spTree>
    <p:extLst>
      <p:ext uri="{BB962C8B-B14F-4D97-AF65-F5344CB8AC3E}">
        <p14:creationId xmlns:p14="http://schemas.microsoft.com/office/powerpoint/2010/main" val="3937785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CD5AA-AB13-480E-B047-E4814FFE2E9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 Risk-free rate</a:t>
            </a:r>
          </a:p>
        </p:txBody>
      </p:sp>
      <p:sp>
        <p:nvSpPr>
          <p:cNvPr id="3" name="Content Placeholder 2">
            <a:extLst>
              <a:ext uri="{FF2B5EF4-FFF2-40B4-BE49-F238E27FC236}">
                <a16:creationId xmlns:a16="http://schemas.microsoft.com/office/drawing/2014/main" id="{E7A5A509-3617-40BC-9C19-B625023862F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India’s sovereign rating (Moody)=Baa2 </a:t>
            </a:r>
          </a:p>
          <a:p>
            <a:pPr algn="just"/>
            <a:r>
              <a:rPr lang="en-US" sz="2400" dirty="0">
                <a:latin typeface="Times New Roman" panose="02020603050405020304" pitchFamily="18" charset="0"/>
                <a:cs typeface="Times New Roman" panose="02020603050405020304" pitchFamily="18" charset="0"/>
              </a:rPr>
              <a:t>Credit default swap spreads (CDS): an insurance against default. For instance, If I purchase AA bond and that has probability of default. I can buy insurance against the default of the bond. The price I have to pay to buy the insurance is called Credit default swap spreads. </a:t>
            </a: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4414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51B6-A7F0-4D53-A337-670001703D4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Indian CDS</a:t>
            </a:r>
          </a:p>
        </p:txBody>
      </p:sp>
      <p:pic>
        <p:nvPicPr>
          <p:cNvPr id="5" name="Content Placeholder 4">
            <a:extLst>
              <a:ext uri="{FF2B5EF4-FFF2-40B4-BE49-F238E27FC236}">
                <a16:creationId xmlns:a16="http://schemas.microsoft.com/office/drawing/2014/main" id="{6062D9F5-1E93-4332-81CC-FCF16AB930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3754" y="1519311"/>
            <a:ext cx="11324492" cy="4973564"/>
          </a:xfrm>
        </p:spPr>
      </p:pic>
    </p:spTree>
    <p:extLst>
      <p:ext uri="{BB962C8B-B14F-4D97-AF65-F5344CB8AC3E}">
        <p14:creationId xmlns:p14="http://schemas.microsoft.com/office/powerpoint/2010/main" val="20203398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03846-583A-41E7-94BC-7260612F2B9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 Risk-free rate and cost of equity</a:t>
            </a:r>
            <a:endParaRPr lang="en-US" sz="3600" dirty="0"/>
          </a:p>
        </p:txBody>
      </p:sp>
      <p:sp>
        <p:nvSpPr>
          <p:cNvPr id="3" name="Content Placeholder 2">
            <a:extLst>
              <a:ext uri="{FF2B5EF4-FFF2-40B4-BE49-F238E27FC236}">
                <a16:creationId xmlns:a16="http://schemas.microsoft.com/office/drawing/2014/main" id="{55D73913-B647-4566-A9DA-A51AF6A2BD18}"/>
              </a:ext>
            </a:extLst>
          </p:cNvPr>
          <p:cNvSpPr>
            <a:spLocks noGrp="1"/>
          </p:cNvSpPr>
          <p:nvPr>
            <p:ph idx="1"/>
          </p:nvPr>
        </p:nvSpPr>
        <p:spPr/>
        <p:txBody>
          <a:bodyPr>
            <a:normAutofit/>
          </a:bodyPr>
          <a:lstStyle/>
          <a:p>
            <a:pPr algn="just"/>
            <a:r>
              <a:rPr lang="en-US" sz="2400" dirty="0">
                <a:cs typeface="Times New Roman" panose="02020603050405020304" pitchFamily="18" charset="0"/>
              </a:rPr>
              <a:t>Risk free rate (CDS)=8.08-1.40=6.68%</a:t>
            </a:r>
          </a:p>
          <a:p>
            <a:pPr algn="just"/>
            <a:r>
              <a:rPr lang="en-US" sz="2400" dirty="0">
                <a:cs typeface="Times New Roman" panose="02020603050405020304" pitchFamily="18" charset="0"/>
              </a:rPr>
              <a:t>Equity risk-premium (current)=4.77% + 1.41%=6.18%</a:t>
            </a:r>
          </a:p>
          <a:p>
            <a:pPr algn="just"/>
            <a:r>
              <a:rPr lang="en-US" sz="2400" dirty="0"/>
              <a:t>Cost of Equity (HUL)=6.68% + 6.18%*0.40% =9.2%</a:t>
            </a:r>
          </a:p>
          <a:p>
            <a:pPr algn="just"/>
            <a:r>
              <a:rPr lang="en-US" sz="2400" dirty="0"/>
              <a:t>Cost of Equity (TCS)=6.68% + 6.18%*0.54% =10.01%</a:t>
            </a:r>
          </a:p>
          <a:p>
            <a:pPr algn="just"/>
            <a:endParaRPr lang="en-US" sz="2400" dirty="0"/>
          </a:p>
          <a:p>
            <a:pPr algn="just"/>
            <a:endParaRPr lang="en-US" sz="2400" dirty="0"/>
          </a:p>
        </p:txBody>
      </p:sp>
    </p:spTree>
    <p:extLst>
      <p:ext uri="{BB962C8B-B14F-4D97-AF65-F5344CB8AC3E}">
        <p14:creationId xmlns:p14="http://schemas.microsoft.com/office/powerpoint/2010/main" val="34569664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A8D22-9D46-461F-B863-D688AE690C45}"/>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Valuing Bonds</a:t>
            </a:r>
            <a:endParaRPr lang="en-US" dirty="0"/>
          </a:p>
        </p:txBody>
      </p:sp>
      <p:sp>
        <p:nvSpPr>
          <p:cNvPr id="3" name="Subtitle 2">
            <a:extLst>
              <a:ext uri="{FF2B5EF4-FFF2-40B4-BE49-F238E27FC236}">
                <a16:creationId xmlns:a16="http://schemas.microsoft.com/office/drawing/2014/main" id="{6B455F84-5652-455E-B9CD-7D2A991BF579}"/>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9927080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CAE60-6967-4EA3-9EAC-26BE0BDCD69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Valuing Bonds</a:t>
            </a:r>
          </a:p>
        </p:txBody>
      </p:sp>
      <p:sp>
        <p:nvSpPr>
          <p:cNvPr id="3" name="Content Placeholder 2">
            <a:extLst>
              <a:ext uri="{FF2B5EF4-FFF2-40B4-BE49-F238E27FC236}">
                <a16:creationId xmlns:a16="http://schemas.microsoft.com/office/drawing/2014/main" id="{6D1B2DB0-C74B-4F34-9339-D43BCA655FAD}"/>
              </a:ext>
            </a:extLst>
          </p:cNvPr>
          <p:cNvSpPr>
            <a:spLocks noGrp="1"/>
          </p:cNvSpPr>
          <p:nvPr>
            <p:ph idx="1"/>
          </p:nvPr>
        </p:nvSpPr>
        <p:spPr>
          <a:xfrm>
            <a:off x="633046" y="1392726"/>
            <a:ext cx="10720754" cy="5275360"/>
          </a:xfrm>
        </p:spPr>
        <p:txBody>
          <a:bodyPr>
            <a:normAutofit/>
          </a:bodyPr>
          <a:lstStyle/>
          <a:p>
            <a:pPr algn="just"/>
            <a:r>
              <a:rPr lang="en-US" sz="2400" dirty="0">
                <a:latin typeface="Times New Roman" panose="02020603050405020304" pitchFamily="18" charset="0"/>
                <a:cs typeface="Times New Roman" panose="02020603050405020304" pitchFamily="18" charset="0"/>
              </a:rPr>
              <a:t>Bonds, like the world suggests, binds the borrow to the lender in a contract. </a:t>
            </a:r>
          </a:p>
          <a:p>
            <a:pPr algn="just"/>
            <a:r>
              <a:rPr lang="en-US" sz="2400" dirty="0">
                <a:latin typeface="Times New Roman" panose="02020603050405020304" pitchFamily="18" charset="0"/>
                <a:cs typeface="Times New Roman" panose="02020603050405020304" pitchFamily="18" charset="0"/>
              </a:rPr>
              <a:t>An explicit IOU (I owe you): a promise to pay money in the future in return for the money borrowed. </a:t>
            </a:r>
          </a:p>
          <a:p>
            <a:pPr algn="just"/>
            <a:r>
              <a:rPr lang="en-US" sz="2400" dirty="0">
                <a:latin typeface="Times New Roman" panose="02020603050405020304" pitchFamily="18" charset="0"/>
                <a:cs typeface="Times New Roman" panose="02020603050405020304" pitchFamily="18" charset="0"/>
              </a:rPr>
              <a:t>Key Bond Characteristics</a:t>
            </a:r>
          </a:p>
          <a:p>
            <a:pPr lvl="1" algn="just"/>
            <a:r>
              <a:rPr lang="en-US" b="1" dirty="0">
                <a:latin typeface="Times New Roman" panose="02020603050405020304" pitchFamily="18" charset="0"/>
                <a:cs typeface="Times New Roman" panose="02020603050405020304" pitchFamily="18" charset="0"/>
              </a:rPr>
              <a:t>Face Value: </a:t>
            </a:r>
            <a:r>
              <a:rPr lang="en-US" dirty="0">
                <a:latin typeface="Times New Roman" panose="02020603050405020304" pitchFamily="18" charset="0"/>
                <a:cs typeface="Times New Roman" panose="02020603050405020304" pitchFamily="18" charset="0"/>
              </a:rPr>
              <a:t>The face value (also known as the par value) of a bond is the price at which the bond is sold to investors when first issued; it is also the price at which the bond is redeemed at maturity. </a:t>
            </a:r>
          </a:p>
          <a:p>
            <a:pPr lvl="1" algn="just"/>
            <a:r>
              <a:rPr lang="en-US" b="1" dirty="0">
                <a:latin typeface="Times New Roman" panose="02020603050405020304" pitchFamily="18" charset="0"/>
                <a:cs typeface="Times New Roman" panose="02020603050405020304" pitchFamily="18" charset="0"/>
              </a:rPr>
              <a:t>Coupon Rate</a:t>
            </a:r>
            <a:r>
              <a:rPr lang="en-US" dirty="0">
                <a:latin typeface="Times New Roman" panose="02020603050405020304" pitchFamily="18" charset="0"/>
                <a:cs typeface="Times New Roman" panose="02020603050405020304" pitchFamily="18" charset="0"/>
              </a:rPr>
              <a:t>: The periodic interest payments promised to bond holders are computed as a fixed </a:t>
            </a:r>
            <a:r>
              <a:rPr lang="en-US" i="1" dirty="0">
                <a:latin typeface="Times New Roman" panose="02020603050405020304" pitchFamily="18" charset="0"/>
                <a:cs typeface="Times New Roman" panose="02020603050405020304" pitchFamily="18" charset="0"/>
              </a:rPr>
              <a:t>percentage</a:t>
            </a:r>
            <a:r>
              <a:rPr lang="en-US" dirty="0">
                <a:latin typeface="Times New Roman" panose="02020603050405020304" pitchFamily="18" charset="0"/>
                <a:cs typeface="Times New Roman" panose="02020603050405020304" pitchFamily="18" charset="0"/>
              </a:rPr>
              <a:t> of the bond’s face value; this percentage is known as the </a:t>
            </a:r>
            <a:r>
              <a:rPr lang="en-US" i="1" dirty="0">
                <a:latin typeface="Times New Roman" panose="02020603050405020304" pitchFamily="18" charset="0"/>
                <a:cs typeface="Times New Roman" panose="02020603050405020304" pitchFamily="18" charset="0"/>
              </a:rPr>
              <a:t>coupon rate</a:t>
            </a:r>
            <a:r>
              <a:rPr lang="en-US" dirty="0">
                <a:latin typeface="Times New Roman" panose="02020603050405020304" pitchFamily="18" charset="0"/>
                <a:cs typeface="Times New Roman" panose="02020603050405020304" pitchFamily="18" charset="0"/>
              </a:rPr>
              <a:t>.</a:t>
            </a:r>
          </a:p>
          <a:p>
            <a:pPr lvl="1" algn="just"/>
            <a:r>
              <a:rPr lang="en-US" b="1" dirty="0">
                <a:latin typeface="Times New Roman" panose="02020603050405020304" pitchFamily="18" charset="0"/>
                <a:cs typeface="Times New Roman" panose="02020603050405020304" pitchFamily="18" charset="0"/>
              </a:rPr>
              <a:t>Maturity:</a:t>
            </a:r>
            <a:r>
              <a:rPr lang="en-US" dirty="0">
                <a:latin typeface="Times New Roman" panose="02020603050405020304" pitchFamily="18" charset="0"/>
                <a:cs typeface="Times New Roman" panose="02020603050405020304" pitchFamily="18" charset="0"/>
              </a:rPr>
              <a:t> A bond’s maturity is the length of time until the principal is scheduled to be repaid.</a:t>
            </a:r>
          </a:p>
          <a:p>
            <a:pPr lvl="1" algn="just"/>
            <a:endParaRPr lang="en-US"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25410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AA6D-2304-4D41-A09D-14AC3878AE16}"/>
              </a:ext>
            </a:extLst>
          </p:cNvPr>
          <p:cNvSpPr>
            <a:spLocks noGrp="1"/>
          </p:cNvSpPr>
          <p:nvPr>
            <p:ph type="title"/>
          </p:nvPr>
        </p:nvSpPr>
        <p:spPr>
          <a:xfrm>
            <a:off x="377825" y="21038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Indian Bond market</a:t>
            </a:r>
          </a:p>
        </p:txBody>
      </p:sp>
      <p:pic>
        <p:nvPicPr>
          <p:cNvPr id="5" name="Picture 4" descr="Rs.">
            <a:extLst>
              <a:ext uri="{FF2B5EF4-FFF2-40B4-BE49-F238E27FC236}">
                <a16:creationId xmlns:a16="http://schemas.microsoft.com/office/drawing/2014/main" id="{EBB2FBB5-0889-4809-993D-70FF021EC3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8100" y="5055802"/>
            <a:ext cx="85725" cy="1432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Rs.">
            <a:extLst>
              <a:ext uri="{FF2B5EF4-FFF2-40B4-BE49-F238E27FC236}">
                <a16:creationId xmlns:a16="http://schemas.microsoft.com/office/drawing/2014/main" id="{F5607D09-61AE-4E6A-AC72-49F112BA6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07700" y="5055802"/>
            <a:ext cx="85725" cy="143261"/>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8">
            <a:extLst>
              <a:ext uri="{FF2B5EF4-FFF2-40B4-BE49-F238E27FC236}">
                <a16:creationId xmlns:a16="http://schemas.microsoft.com/office/drawing/2014/main" id="{DDEB9D8C-3F0F-4020-9585-10A7617524EB}"/>
              </a:ext>
            </a:extLst>
          </p:cNvPr>
          <p:cNvPicPr>
            <a:picLocks noGrp="1" noChangeAspect="1"/>
          </p:cNvPicPr>
          <p:nvPr>
            <p:ph idx="1"/>
          </p:nvPr>
        </p:nvPicPr>
        <p:blipFill>
          <a:blip r:embed="rId4"/>
          <a:stretch>
            <a:fillRect/>
          </a:stretch>
        </p:blipFill>
        <p:spPr>
          <a:xfrm>
            <a:off x="168812" y="1336431"/>
            <a:ext cx="11507373" cy="5156443"/>
          </a:xfrm>
          <a:prstGeom prst="rect">
            <a:avLst/>
          </a:prstGeom>
        </p:spPr>
      </p:pic>
      <p:sp>
        <p:nvSpPr>
          <p:cNvPr id="10" name="Rectangle 9">
            <a:extLst>
              <a:ext uri="{FF2B5EF4-FFF2-40B4-BE49-F238E27FC236}">
                <a16:creationId xmlns:a16="http://schemas.microsoft.com/office/drawing/2014/main" id="{6C5E9420-D206-4CA0-9124-840B82300412}"/>
              </a:ext>
            </a:extLst>
          </p:cNvPr>
          <p:cNvSpPr/>
          <p:nvPr/>
        </p:nvSpPr>
        <p:spPr>
          <a:xfrm>
            <a:off x="85724" y="6492874"/>
            <a:ext cx="12627385" cy="369332"/>
          </a:xfrm>
          <a:prstGeom prst="rect">
            <a:avLst/>
          </a:prstGeom>
        </p:spPr>
        <p:txBody>
          <a:bodyPr wrap="square">
            <a:spAutoFit/>
          </a:bodyPr>
          <a:lstStyle/>
          <a:p>
            <a:endParaRPr lang="en-US" dirty="0"/>
          </a:p>
        </p:txBody>
      </p:sp>
      <p:cxnSp>
        <p:nvCxnSpPr>
          <p:cNvPr id="4" name="Straight Arrow Connector 3">
            <a:extLst>
              <a:ext uri="{FF2B5EF4-FFF2-40B4-BE49-F238E27FC236}">
                <a16:creationId xmlns:a16="http://schemas.microsoft.com/office/drawing/2014/main" id="{74299369-AB31-4C65-9000-12D55F232704}"/>
              </a:ext>
            </a:extLst>
          </p:cNvPr>
          <p:cNvCxnSpPr/>
          <p:nvPr/>
        </p:nvCxnSpPr>
        <p:spPr>
          <a:xfrm>
            <a:off x="8581292" y="2138289"/>
            <a:ext cx="13927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ight Brace 6">
            <a:extLst>
              <a:ext uri="{FF2B5EF4-FFF2-40B4-BE49-F238E27FC236}">
                <a16:creationId xmlns:a16="http://schemas.microsoft.com/office/drawing/2014/main" id="{5ADAC292-DBF1-4E84-A3F5-02746FA6ED93}"/>
              </a:ext>
            </a:extLst>
          </p:cNvPr>
          <p:cNvSpPr/>
          <p:nvPr/>
        </p:nvSpPr>
        <p:spPr>
          <a:xfrm>
            <a:off x="5148775" y="2630658"/>
            <a:ext cx="45719" cy="63304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1" name="Straight Arrow Connector 10">
            <a:extLst>
              <a:ext uri="{FF2B5EF4-FFF2-40B4-BE49-F238E27FC236}">
                <a16:creationId xmlns:a16="http://schemas.microsoft.com/office/drawing/2014/main" id="{70A7A0C1-468A-4689-A1B2-CE7053FEE3A7}"/>
              </a:ext>
            </a:extLst>
          </p:cNvPr>
          <p:cNvCxnSpPr/>
          <p:nvPr/>
        </p:nvCxnSpPr>
        <p:spPr>
          <a:xfrm flipV="1">
            <a:off x="3882683" y="4951828"/>
            <a:ext cx="7469945" cy="103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61E3A20-960B-4F5E-A505-A3BEFF792582}"/>
              </a:ext>
            </a:extLst>
          </p:cNvPr>
          <p:cNvCxnSpPr/>
          <p:nvPr/>
        </p:nvCxnSpPr>
        <p:spPr>
          <a:xfrm>
            <a:off x="9788769" y="5723205"/>
            <a:ext cx="13927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33607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82D6D-FEA6-4021-BC6F-0936C90D8D8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Bond valuation</a:t>
            </a:r>
            <a:endParaRPr lang="en-US" sz="3600" dirty="0"/>
          </a:p>
        </p:txBody>
      </p:sp>
      <p:sp>
        <p:nvSpPr>
          <p:cNvPr id="3" name="Content Placeholder 2">
            <a:extLst>
              <a:ext uri="{FF2B5EF4-FFF2-40B4-BE49-F238E27FC236}">
                <a16:creationId xmlns:a16="http://schemas.microsoft.com/office/drawing/2014/main" id="{FA0CA2F6-2EE2-4A44-8ED9-16D92724D839}"/>
              </a:ext>
            </a:extLst>
          </p:cNvPr>
          <p:cNvSpPr>
            <a:spLocks noGrp="1"/>
          </p:cNvSpPr>
          <p:nvPr>
            <p:ph idx="1"/>
          </p:nvPr>
        </p:nvSpPr>
        <p:spPr>
          <a:xfrm>
            <a:off x="154745" y="1825625"/>
            <a:ext cx="11199055" cy="4667250"/>
          </a:xfrm>
        </p:spPr>
        <p:txBody>
          <a:bodyPr>
            <a:normAutofit/>
          </a:bodyPr>
          <a:lstStyle/>
          <a:p>
            <a:pPr algn="just"/>
            <a:r>
              <a:rPr lang="en-US" sz="2400" dirty="0">
                <a:latin typeface="Times New Roman" panose="02020603050405020304" pitchFamily="18" charset="0"/>
                <a:cs typeface="Times New Roman" panose="02020603050405020304" pitchFamily="18" charset="0"/>
              </a:rPr>
              <a:t>L&amp;T finance bond with coupon rate is 8.7% for 3 years maturity. The credit rating is </a:t>
            </a:r>
            <a:r>
              <a:rPr lang="en-US" sz="2400" b="1" dirty="0">
                <a:latin typeface="Times New Roman" panose="02020603050405020304" pitchFamily="18" charset="0"/>
                <a:cs typeface="Times New Roman" panose="02020603050405020304" pitchFamily="18" charset="0"/>
              </a:rPr>
              <a:t>AAA</a:t>
            </a:r>
          </a:p>
          <a:p>
            <a:pPr algn="just"/>
            <a:r>
              <a:rPr lang="en-US" sz="2400" dirty="0">
                <a:latin typeface="Times New Roman" panose="02020603050405020304" pitchFamily="18" charset="0"/>
                <a:cs typeface="Times New Roman" panose="02020603050405020304" pitchFamily="18" charset="0"/>
              </a:rPr>
              <a:t>What should be the value of the bond?</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Value of bond=PV of coupon amount + PV of Principal amount</a:t>
            </a:r>
          </a:p>
        </p:txBody>
      </p:sp>
      <p:cxnSp>
        <p:nvCxnSpPr>
          <p:cNvPr id="5" name="Straight Connector 4">
            <a:extLst>
              <a:ext uri="{FF2B5EF4-FFF2-40B4-BE49-F238E27FC236}">
                <a16:creationId xmlns:a16="http://schemas.microsoft.com/office/drawing/2014/main" id="{63AB6882-621A-408A-90BF-2CAF3E3C27E8}"/>
              </a:ext>
            </a:extLst>
          </p:cNvPr>
          <p:cNvCxnSpPr/>
          <p:nvPr/>
        </p:nvCxnSpPr>
        <p:spPr>
          <a:xfrm>
            <a:off x="1674055" y="3151163"/>
            <a:ext cx="5570807"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BAA577D-4686-475D-B413-79094AD27769}"/>
              </a:ext>
            </a:extLst>
          </p:cNvPr>
          <p:cNvSpPr txBox="1"/>
          <p:nvPr/>
        </p:nvSpPr>
        <p:spPr>
          <a:xfrm>
            <a:off x="1518723" y="3143494"/>
            <a:ext cx="576776" cy="383343"/>
          </a:xfrm>
          <a:prstGeom prst="rect">
            <a:avLst/>
          </a:prstGeom>
          <a:noFill/>
        </p:spPr>
        <p:txBody>
          <a:bodyPr wrap="square" rtlCol="0">
            <a:spAutoFit/>
          </a:bodyPr>
          <a:lstStyle/>
          <a:p>
            <a:r>
              <a:rPr lang="en-US" dirty="0"/>
              <a:t>0</a:t>
            </a:r>
          </a:p>
        </p:txBody>
      </p:sp>
      <p:sp>
        <p:nvSpPr>
          <p:cNvPr id="7" name="TextBox 6">
            <a:extLst>
              <a:ext uri="{FF2B5EF4-FFF2-40B4-BE49-F238E27FC236}">
                <a16:creationId xmlns:a16="http://schemas.microsoft.com/office/drawing/2014/main" id="{F1EE563B-8A79-42C3-ACE7-801F630469AD}"/>
              </a:ext>
            </a:extLst>
          </p:cNvPr>
          <p:cNvSpPr txBox="1"/>
          <p:nvPr/>
        </p:nvSpPr>
        <p:spPr>
          <a:xfrm>
            <a:off x="2926080" y="3205676"/>
            <a:ext cx="1066800" cy="646331"/>
          </a:xfrm>
          <a:prstGeom prst="rect">
            <a:avLst/>
          </a:prstGeom>
          <a:noFill/>
        </p:spPr>
        <p:txBody>
          <a:bodyPr wrap="square" rtlCol="0">
            <a:spAutoFit/>
          </a:bodyPr>
          <a:lstStyle/>
          <a:p>
            <a:r>
              <a:rPr lang="en-US" dirty="0"/>
              <a:t>     1</a:t>
            </a:r>
          </a:p>
          <a:p>
            <a:r>
              <a:rPr lang="en-US" dirty="0"/>
              <a:t>=Rs 87</a:t>
            </a:r>
          </a:p>
        </p:txBody>
      </p:sp>
      <p:sp>
        <p:nvSpPr>
          <p:cNvPr id="8" name="TextBox 7">
            <a:extLst>
              <a:ext uri="{FF2B5EF4-FFF2-40B4-BE49-F238E27FC236}">
                <a16:creationId xmlns:a16="http://schemas.microsoft.com/office/drawing/2014/main" id="{7B7A0ABE-7AA8-4761-A692-95995DBF7021}"/>
              </a:ext>
            </a:extLst>
          </p:cNvPr>
          <p:cNvSpPr txBox="1"/>
          <p:nvPr/>
        </p:nvSpPr>
        <p:spPr>
          <a:xfrm>
            <a:off x="4543865" y="3237328"/>
            <a:ext cx="945466" cy="923330"/>
          </a:xfrm>
          <a:prstGeom prst="rect">
            <a:avLst/>
          </a:prstGeom>
          <a:noFill/>
        </p:spPr>
        <p:txBody>
          <a:bodyPr wrap="square" rtlCol="0">
            <a:spAutoFit/>
          </a:bodyPr>
          <a:lstStyle/>
          <a:p>
            <a:r>
              <a:rPr lang="en-US" dirty="0"/>
              <a:t>    2</a:t>
            </a:r>
          </a:p>
          <a:p>
            <a:r>
              <a:rPr lang="en-US" dirty="0"/>
              <a:t>=Rs 87</a:t>
            </a:r>
          </a:p>
          <a:p>
            <a:endParaRPr lang="en-US" dirty="0"/>
          </a:p>
        </p:txBody>
      </p:sp>
      <p:sp>
        <p:nvSpPr>
          <p:cNvPr id="9" name="TextBox 8">
            <a:extLst>
              <a:ext uri="{FF2B5EF4-FFF2-40B4-BE49-F238E27FC236}">
                <a16:creationId xmlns:a16="http://schemas.microsoft.com/office/drawing/2014/main" id="{A3E374A7-1902-4019-AAD3-379A7968BB96}"/>
              </a:ext>
            </a:extLst>
          </p:cNvPr>
          <p:cNvSpPr txBox="1"/>
          <p:nvPr/>
        </p:nvSpPr>
        <p:spPr>
          <a:xfrm>
            <a:off x="6203852" y="3202158"/>
            <a:ext cx="4192173" cy="923330"/>
          </a:xfrm>
          <a:prstGeom prst="rect">
            <a:avLst/>
          </a:prstGeom>
          <a:noFill/>
        </p:spPr>
        <p:txBody>
          <a:bodyPr wrap="square" rtlCol="0">
            <a:spAutoFit/>
          </a:bodyPr>
          <a:lstStyle/>
          <a:p>
            <a:r>
              <a:rPr lang="en-US" dirty="0"/>
              <a:t>      3</a:t>
            </a:r>
          </a:p>
          <a:p>
            <a:r>
              <a:rPr lang="en-US" dirty="0"/>
              <a:t>=Rs 87 (Coupon amount)</a:t>
            </a:r>
          </a:p>
          <a:p>
            <a:r>
              <a:rPr lang="en-US" dirty="0"/>
              <a:t>=Rs 1000 (Principal amount)</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FD5E81E-1689-4DE9-870E-465F29A6153D}"/>
                  </a:ext>
                </a:extLst>
              </p:cNvPr>
              <p:cNvSpPr txBox="1"/>
              <p:nvPr/>
            </p:nvSpPr>
            <p:spPr>
              <a:xfrm>
                <a:off x="1826455" y="4692071"/>
                <a:ext cx="7683305" cy="571951"/>
              </a:xfrm>
              <a:prstGeom prst="rect">
                <a:avLst/>
              </a:prstGeom>
              <a:noFill/>
            </p:spPr>
            <p:txBody>
              <a:bodyPr wrap="square" lIns="0" tIns="0" rIns="0" bIns="0" rtlCol="0">
                <a:spAutoFit/>
              </a:bodyPr>
              <a:lstStyle/>
              <a:p>
                <a14:m>
                  <m:oMath xmlns:m="http://schemas.openxmlformats.org/officeDocument/2006/math">
                    <m:r>
                      <m:rPr>
                        <m:sty m:val="p"/>
                      </m:rPr>
                      <a:rPr lang="en-US" sz="2400" b="0" i="0" smtClean="0">
                        <a:latin typeface="Cambria Math" panose="02040503050406030204" pitchFamily="18" charset="0"/>
                      </a:rPr>
                      <m:t>Value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of</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bond</m:t>
                    </m:r>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0" smtClean="0">
                            <a:latin typeface="Cambria Math" panose="02040503050406030204" pitchFamily="18" charset="0"/>
                          </a:rPr>
                          <m:t>87</m:t>
                        </m:r>
                      </m:num>
                      <m:den>
                        <m:sSup>
                          <m:sSupPr>
                            <m:ctrlPr>
                              <a:rPr lang="en-US" sz="2400" b="0" i="1" smtClean="0">
                                <a:latin typeface="Cambria Math" panose="02040503050406030204" pitchFamily="18" charset="0"/>
                              </a:rPr>
                            </m:ctrlPr>
                          </m:sSupPr>
                          <m:e>
                            <m:r>
                              <a:rPr lang="en-US" sz="2400" b="0" i="0" smtClean="0">
                                <a:latin typeface="Cambria Math" panose="02040503050406030204" pitchFamily="18" charset="0"/>
                              </a:rPr>
                              <m:t>(1+</m:t>
                            </m:r>
                            <m:r>
                              <m:rPr>
                                <m:sty m:val="p"/>
                              </m:rPr>
                              <a:rPr lang="en-US" sz="2400" b="0" i="0" smtClean="0">
                                <a:latin typeface="Cambria Math" panose="02040503050406030204" pitchFamily="18" charset="0"/>
                              </a:rPr>
                              <m:t>r</m:t>
                            </m:r>
                            <m:r>
                              <a:rPr lang="en-US" sz="2400" b="0" i="0" smtClean="0">
                                <a:latin typeface="Cambria Math" panose="02040503050406030204" pitchFamily="18" charset="0"/>
                              </a:rPr>
                              <m:t>)</m:t>
                            </m:r>
                          </m:e>
                          <m:sup>
                            <m:r>
                              <a:rPr lang="en-US" sz="2400" b="0" i="0" smtClean="0">
                                <a:latin typeface="Cambria Math" panose="02040503050406030204" pitchFamily="18" charset="0"/>
                              </a:rPr>
                              <m:t>1</m:t>
                            </m:r>
                          </m:sup>
                        </m:sSup>
                      </m:den>
                    </m:f>
                    <m:r>
                      <a:rPr lang="en-US" sz="2400" b="0" i="0" smtClean="0">
                        <a:latin typeface="Cambria Math" panose="02040503050406030204" pitchFamily="18" charset="0"/>
                      </a:rPr>
                      <m:t>+</m:t>
                    </m:r>
                    <m:f>
                      <m:fPr>
                        <m:ctrlPr>
                          <a:rPr lang="en-US" sz="2400" i="1">
                            <a:latin typeface="Cambria Math" panose="02040503050406030204" pitchFamily="18" charset="0"/>
                          </a:rPr>
                        </m:ctrlPr>
                      </m:fPr>
                      <m:num>
                        <m:r>
                          <a:rPr lang="en-US" sz="2400" i="0">
                            <a:latin typeface="Cambria Math" panose="02040503050406030204" pitchFamily="18" charset="0"/>
                          </a:rPr>
                          <m:t>87</m:t>
                        </m:r>
                      </m:num>
                      <m:den>
                        <m:sSup>
                          <m:sSupPr>
                            <m:ctrlPr>
                              <a:rPr lang="en-US" sz="2400" i="1">
                                <a:latin typeface="Cambria Math" panose="02040503050406030204" pitchFamily="18" charset="0"/>
                              </a:rPr>
                            </m:ctrlPr>
                          </m:sSupPr>
                          <m:e>
                            <m:r>
                              <a:rPr lang="en-US" sz="2400" i="0">
                                <a:latin typeface="Cambria Math" panose="02040503050406030204" pitchFamily="18" charset="0"/>
                              </a:rPr>
                              <m:t>(1+</m:t>
                            </m:r>
                            <m:r>
                              <m:rPr>
                                <m:sty m:val="p"/>
                              </m:rPr>
                              <a:rPr lang="en-US" sz="2400" i="0">
                                <a:latin typeface="Cambria Math" panose="02040503050406030204" pitchFamily="18" charset="0"/>
                              </a:rPr>
                              <m:t>r</m:t>
                            </m:r>
                            <m:r>
                              <a:rPr lang="en-US" sz="2400" i="0">
                                <a:latin typeface="Cambria Math" panose="02040503050406030204" pitchFamily="18" charset="0"/>
                              </a:rPr>
                              <m:t>)</m:t>
                            </m:r>
                          </m:e>
                          <m:sup>
                            <m:r>
                              <a:rPr lang="en-US" sz="2400" b="0" i="0" smtClean="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rPr>
                        </m:ctrlPr>
                      </m:fPr>
                      <m:num>
                        <m:r>
                          <a:rPr lang="en-US" sz="2400" b="0" i="0" smtClean="0">
                            <a:latin typeface="Cambria Math" panose="02040503050406030204" pitchFamily="18" charset="0"/>
                          </a:rPr>
                          <m:t>10</m:t>
                        </m:r>
                        <m:r>
                          <a:rPr lang="en-US" sz="2400" i="0">
                            <a:latin typeface="Cambria Math" panose="02040503050406030204" pitchFamily="18" charset="0"/>
                          </a:rPr>
                          <m:t>87</m:t>
                        </m:r>
                      </m:num>
                      <m:den>
                        <m:sSup>
                          <m:sSupPr>
                            <m:ctrlPr>
                              <a:rPr lang="en-US" sz="2400" i="1">
                                <a:latin typeface="Cambria Math" panose="02040503050406030204" pitchFamily="18" charset="0"/>
                              </a:rPr>
                            </m:ctrlPr>
                          </m:sSupPr>
                          <m:e>
                            <m:r>
                              <a:rPr lang="en-US" sz="2400" i="0">
                                <a:latin typeface="Cambria Math" panose="02040503050406030204" pitchFamily="18" charset="0"/>
                              </a:rPr>
                              <m:t>(1+</m:t>
                            </m:r>
                            <m:r>
                              <m:rPr>
                                <m:sty m:val="p"/>
                              </m:rPr>
                              <a:rPr lang="en-US" sz="2400" i="0">
                                <a:latin typeface="Cambria Math" panose="02040503050406030204" pitchFamily="18" charset="0"/>
                              </a:rPr>
                              <m:t>r</m:t>
                            </m:r>
                            <m:r>
                              <a:rPr lang="en-US" sz="2400" i="0">
                                <a:latin typeface="Cambria Math" panose="02040503050406030204" pitchFamily="18" charset="0"/>
                              </a:rPr>
                              <m:t>)</m:t>
                            </m:r>
                          </m:e>
                          <m:sup>
                            <m:r>
                              <a:rPr lang="en-US" sz="2400" b="0" i="0" smtClean="0">
                                <a:latin typeface="Cambria Math" panose="02040503050406030204" pitchFamily="18" charset="0"/>
                              </a:rPr>
                              <m:t>3</m:t>
                            </m:r>
                          </m:sup>
                        </m:sSup>
                      </m:den>
                    </m:f>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10" name="TextBox 9">
                <a:extLst>
                  <a:ext uri="{FF2B5EF4-FFF2-40B4-BE49-F238E27FC236}">
                    <a16:creationId xmlns:a16="http://schemas.microsoft.com/office/drawing/2014/main" id="{FFD5E81E-1689-4DE9-870E-465F29A6153D}"/>
                  </a:ext>
                </a:extLst>
              </p:cNvPr>
              <p:cNvSpPr txBox="1">
                <a:spLocks noRot="1" noChangeAspect="1" noMove="1" noResize="1" noEditPoints="1" noAdjustHandles="1" noChangeArrowheads="1" noChangeShapeType="1" noTextEdit="1"/>
              </p:cNvSpPr>
              <p:nvPr/>
            </p:nvSpPr>
            <p:spPr>
              <a:xfrm>
                <a:off x="1826455" y="4692071"/>
                <a:ext cx="7683305" cy="571951"/>
              </a:xfrm>
              <a:prstGeom prst="rect">
                <a:avLst/>
              </a:prstGeom>
              <a:blipFill>
                <a:blip r:embed="rId2"/>
                <a:stretch>
                  <a:fillRect t="-4255" b="-8511"/>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E5D9711-BDD5-476F-90A3-568F7F5CA649}"/>
              </a:ext>
            </a:extLst>
          </p:cNvPr>
          <p:cNvSpPr txBox="1"/>
          <p:nvPr/>
        </p:nvSpPr>
        <p:spPr>
          <a:xfrm>
            <a:off x="478302" y="5795889"/>
            <a:ext cx="9917723" cy="461665"/>
          </a:xfrm>
          <a:prstGeom prst="rect">
            <a:avLst/>
          </a:prstGeom>
          <a:noFill/>
        </p:spPr>
        <p:txBody>
          <a:bodyPr wrap="square" rtlCol="0">
            <a:spAutoFit/>
          </a:bodyPr>
          <a:lstStyle/>
          <a:p>
            <a:pPr algn="just"/>
            <a:r>
              <a:rPr lang="en-US" sz="2400" dirty="0">
                <a:latin typeface="Times New Roman" panose="02020603050405020304" pitchFamily="18" charset="0"/>
                <a:cs typeface="Times New Roman" panose="02020603050405020304" pitchFamily="18" charset="0"/>
              </a:rPr>
              <a:t>Expected rate of return=Expected return on default-free bond + Default spread</a:t>
            </a:r>
          </a:p>
        </p:txBody>
      </p:sp>
    </p:spTree>
    <p:extLst>
      <p:ext uri="{BB962C8B-B14F-4D97-AF65-F5344CB8AC3E}">
        <p14:creationId xmlns:p14="http://schemas.microsoft.com/office/powerpoint/2010/main" val="238402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85576-D4E6-48E0-B057-16D33789405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Credit rating…</a:t>
            </a:r>
          </a:p>
        </p:txBody>
      </p:sp>
      <p:graphicFrame>
        <p:nvGraphicFramePr>
          <p:cNvPr id="4" name="Content Placeholder 3">
            <a:extLst>
              <a:ext uri="{FF2B5EF4-FFF2-40B4-BE49-F238E27FC236}">
                <a16:creationId xmlns:a16="http://schemas.microsoft.com/office/drawing/2014/main" id="{8BA6EA73-A567-4F9C-BCEB-D5603E58A2E6}"/>
              </a:ext>
            </a:extLst>
          </p:cNvPr>
          <p:cNvGraphicFramePr>
            <a:graphicFrameLocks noGrp="1"/>
          </p:cNvGraphicFramePr>
          <p:nvPr>
            <p:ph idx="1"/>
            <p:extLst>
              <p:ext uri="{D42A27DB-BD31-4B8C-83A1-F6EECF244321}">
                <p14:modId xmlns:p14="http://schemas.microsoft.com/office/powerpoint/2010/main" val="1024185653"/>
              </p:ext>
            </p:extLst>
          </p:nvPr>
        </p:nvGraphicFramePr>
        <p:xfrm>
          <a:off x="731521" y="1800665"/>
          <a:ext cx="8243668" cy="3926205"/>
        </p:xfrm>
        <a:graphic>
          <a:graphicData uri="http://schemas.openxmlformats.org/drawingml/2006/table">
            <a:tbl>
              <a:tblPr/>
              <a:tblGrid>
                <a:gridCol w="1574909">
                  <a:extLst>
                    <a:ext uri="{9D8B030D-6E8A-4147-A177-3AD203B41FA5}">
                      <a16:colId xmlns:a16="http://schemas.microsoft.com/office/drawing/2014/main" val="3327647744"/>
                    </a:ext>
                  </a:extLst>
                </a:gridCol>
                <a:gridCol w="6668759">
                  <a:extLst>
                    <a:ext uri="{9D8B030D-6E8A-4147-A177-3AD203B41FA5}">
                      <a16:colId xmlns:a16="http://schemas.microsoft.com/office/drawing/2014/main" val="2957790743"/>
                    </a:ext>
                  </a:extLst>
                </a:gridCol>
              </a:tblGrid>
              <a:tr h="403274">
                <a:tc>
                  <a:txBody>
                    <a:bodyPr/>
                    <a:lstStyle/>
                    <a:p>
                      <a:pPr algn="l" fontAlgn="b"/>
                      <a:r>
                        <a:rPr lang="en-US" sz="2800" b="1" i="0" u="none" strike="noStrike" dirty="0">
                          <a:solidFill>
                            <a:srgbClr val="000000"/>
                          </a:solidFill>
                          <a:effectLst/>
                          <a:latin typeface="Times New Roman" panose="02020603050405020304" pitchFamily="18" charset="0"/>
                          <a:cs typeface="Times New Roman" panose="02020603050405020304" pitchFamily="18" charset="0"/>
                        </a:rPr>
                        <a:t>Rating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1" i="0" u="none" strike="noStrike" dirty="0">
                          <a:solidFill>
                            <a:srgbClr val="000000"/>
                          </a:solidFill>
                          <a:effectLst/>
                          <a:latin typeface="Times New Roman" panose="02020603050405020304" pitchFamily="18" charset="0"/>
                          <a:cs typeface="Times New Roman" panose="02020603050405020304" pitchFamily="18" charset="0"/>
                        </a:rPr>
                        <a:t>Meanings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6390294"/>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AAA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Highest degree of safety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6667496"/>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AA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High degree of safety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2710485"/>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Adequate degree of safety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6488984"/>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BBB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Moderate degree of safety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4972490"/>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BB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Moderate risk of default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5932430"/>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High risk of default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7753686"/>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Very high risk of default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7623073"/>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Default or expected to be in default soon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1525020"/>
                  </a:ext>
                </a:extLst>
              </a:tr>
            </a:tbl>
          </a:graphicData>
        </a:graphic>
      </p:graphicFrame>
    </p:spTree>
    <p:extLst>
      <p:ext uri="{BB962C8B-B14F-4D97-AF65-F5344CB8AC3E}">
        <p14:creationId xmlns:p14="http://schemas.microsoft.com/office/powerpoint/2010/main" val="29450372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2C59F-6698-472E-8809-F4122DBDD972}"/>
              </a:ext>
            </a:extLst>
          </p:cNvPr>
          <p:cNvSpPr>
            <a:spLocks noGrp="1"/>
          </p:cNvSpPr>
          <p:nvPr>
            <p:ph type="title"/>
          </p:nvPr>
        </p:nvSpPr>
        <p:spPr>
          <a:xfrm>
            <a:off x="838200" y="36512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Corporate bond Yield </a:t>
            </a:r>
          </a:p>
        </p:txBody>
      </p:sp>
      <p:graphicFrame>
        <p:nvGraphicFramePr>
          <p:cNvPr id="4" name="Table 3">
            <a:extLst>
              <a:ext uri="{FF2B5EF4-FFF2-40B4-BE49-F238E27FC236}">
                <a16:creationId xmlns:a16="http://schemas.microsoft.com/office/drawing/2014/main" id="{D4BB6240-49BC-48FC-8C99-103E359FAFBB}"/>
              </a:ext>
            </a:extLst>
          </p:cNvPr>
          <p:cNvGraphicFramePr>
            <a:graphicFrameLocks noGrp="1"/>
          </p:cNvGraphicFramePr>
          <p:nvPr>
            <p:extLst>
              <p:ext uri="{D42A27DB-BD31-4B8C-83A1-F6EECF244321}">
                <p14:modId xmlns:p14="http://schemas.microsoft.com/office/powerpoint/2010/main" val="3884141224"/>
              </p:ext>
            </p:extLst>
          </p:nvPr>
        </p:nvGraphicFramePr>
        <p:xfrm>
          <a:off x="1097280" y="1651050"/>
          <a:ext cx="10367888" cy="4420990"/>
        </p:xfrm>
        <a:graphic>
          <a:graphicData uri="http://schemas.openxmlformats.org/drawingml/2006/table">
            <a:tbl>
              <a:tblPr/>
              <a:tblGrid>
                <a:gridCol w="889967">
                  <a:extLst>
                    <a:ext uri="{9D8B030D-6E8A-4147-A177-3AD203B41FA5}">
                      <a16:colId xmlns:a16="http://schemas.microsoft.com/office/drawing/2014/main" val="1514598289"/>
                    </a:ext>
                  </a:extLst>
                </a:gridCol>
                <a:gridCol w="1316412">
                  <a:extLst>
                    <a:ext uri="{9D8B030D-6E8A-4147-A177-3AD203B41FA5}">
                      <a16:colId xmlns:a16="http://schemas.microsoft.com/office/drawing/2014/main" val="3378436716"/>
                    </a:ext>
                  </a:extLst>
                </a:gridCol>
                <a:gridCol w="763652">
                  <a:extLst>
                    <a:ext uri="{9D8B030D-6E8A-4147-A177-3AD203B41FA5}">
                      <a16:colId xmlns:a16="http://schemas.microsoft.com/office/drawing/2014/main" val="2302678572"/>
                    </a:ext>
                  </a:extLst>
                </a:gridCol>
                <a:gridCol w="889967">
                  <a:extLst>
                    <a:ext uri="{9D8B030D-6E8A-4147-A177-3AD203B41FA5}">
                      <a16:colId xmlns:a16="http://schemas.microsoft.com/office/drawing/2014/main" val="4075578045"/>
                    </a:ext>
                  </a:extLst>
                </a:gridCol>
                <a:gridCol w="1334953">
                  <a:extLst>
                    <a:ext uri="{9D8B030D-6E8A-4147-A177-3AD203B41FA5}">
                      <a16:colId xmlns:a16="http://schemas.microsoft.com/office/drawing/2014/main" val="2318804036"/>
                    </a:ext>
                  </a:extLst>
                </a:gridCol>
                <a:gridCol w="889967">
                  <a:extLst>
                    <a:ext uri="{9D8B030D-6E8A-4147-A177-3AD203B41FA5}">
                      <a16:colId xmlns:a16="http://schemas.microsoft.com/office/drawing/2014/main" val="2463062263"/>
                    </a:ext>
                  </a:extLst>
                </a:gridCol>
                <a:gridCol w="889967">
                  <a:extLst>
                    <a:ext uri="{9D8B030D-6E8A-4147-A177-3AD203B41FA5}">
                      <a16:colId xmlns:a16="http://schemas.microsoft.com/office/drawing/2014/main" val="2082143245"/>
                    </a:ext>
                  </a:extLst>
                </a:gridCol>
                <a:gridCol w="889967">
                  <a:extLst>
                    <a:ext uri="{9D8B030D-6E8A-4147-A177-3AD203B41FA5}">
                      <a16:colId xmlns:a16="http://schemas.microsoft.com/office/drawing/2014/main" val="681029379"/>
                    </a:ext>
                  </a:extLst>
                </a:gridCol>
                <a:gridCol w="2503036">
                  <a:extLst>
                    <a:ext uri="{9D8B030D-6E8A-4147-A177-3AD203B41FA5}">
                      <a16:colId xmlns:a16="http://schemas.microsoft.com/office/drawing/2014/main" val="1980886819"/>
                    </a:ext>
                  </a:extLst>
                </a:gridCol>
              </a:tblGrid>
              <a:tr h="315785">
                <a:tc gridSpan="9">
                  <a:txBody>
                    <a:bodyPr/>
                    <a:lstStyle/>
                    <a:p>
                      <a:pPr algn="ctr"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Ratings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7252000"/>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Year</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0988364"/>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3513773"/>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2008-09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8.1734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8.5295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9.0184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352592"/>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2009-10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6.3939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7.1713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8.096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8.5515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6.6913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7.6547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8.4188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8.9509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5446429"/>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2010-11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6.7263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6.9401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8.4124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8.8213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7.5435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8.2898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8.8806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9.0062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6623032"/>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2011-12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9.6977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9.176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9.4792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9.67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9.8356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9.6473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9.5096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7800442"/>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2012-13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9.3159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9.2599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9.0732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9.5028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9.3168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9.4743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9.2848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1918016"/>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2013-14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9.4453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9.0034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9.1787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8.9266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9.5223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8.9413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9.2013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8.9992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4487324"/>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2014-15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8.9918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8.8709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8.7642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8.636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9.2229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9.1595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9.3786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9.2875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4712700"/>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2015-16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8.3979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8.2751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8.3878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8.4176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8.8619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8.8827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9.0552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9.2146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0919226"/>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2016-17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7.5481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7.5548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7.5499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7.8108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7.9198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8.1983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8.2476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8.6741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0493996"/>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2017-18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7.3348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7.4283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7.4036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7.5734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7.5844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7.8598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8.2198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0283067"/>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2018-19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8.2764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8.4044</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8.5061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8.5589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8.4005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9.1138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9.2557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8.9407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5203375"/>
                  </a:ext>
                </a:extLst>
              </a:tr>
            </a:tbl>
          </a:graphicData>
        </a:graphic>
      </p:graphicFrame>
    </p:spTree>
    <p:extLst>
      <p:ext uri="{BB962C8B-B14F-4D97-AF65-F5344CB8AC3E}">
        <p14:creationId xmlns:p14="http://schemas.microsoft.com/office/powerpoint/2010/main" val="26306307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94250-F480-41C5-AF2A-E73BFD29271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Bond valuation</a:t>
            </a:r>
            <a:endParaRPr lang="en-US" sz="3600" dirty="0"/>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944F0A8-E136-4FB3-89E1-3B27ED013917}"/>
                  </a:ext>
                </a:extLst>
              </p:cNvPr>
              <p:cNvSpPr txBox="1">
                <a:spLocks noGrp="1"/>
              </p:cNvSpPr>
              <p:nvPr>
                <p:ph idx="1"/>
              </p:nvPr>
            </p:nvSpPr>
            <p:spPr>
              <a:xfrm>
                <a:off x="838200" y="2360233"/>
                <a:ext cx="10515600" cy="537711"/>
              </a:xfrm>
              <a:prstGeom prst="rect">
                <a:avLst/>
              </a:prstGeom>
              <a:noFill/>
            </p:spPr>
            <p:txBody>
              <a:bodyPr wrap="square" lIns="0" tIns="0" rIns="0" bIns="0" rtlCol="0">
                <a:spAutoFit/>
              </a:bodyPr>
              <a:lstStyle/>
              <a:p>
                <a14:m>
                  <m:oMath xmlns:m="http://schemas.openxmlformats.org/officeDocument/2006/math">
                    <m:r>
                      <m:rPr>
                        <m:sty m:val="p"/>
                      </m:rPr>
                      <a:rPr lang="en-US" sz="2400" b="0" i="0" smtClean="0">
                        <a:latin typeface="Cambria Math" panose="02040503050406030204" pitchFamily="18" charset="0"/>
                      </a:rPr>
                      <m:t>Value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of</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bond</m:t>
                    </m:r>
                    <m:r>
                      <a:rPr lang="en-US" sz="2400" b="0" i="0" smtClean="0">
                        <a:latin typeface="Cambria Math" panose="02040503050406030204" pitchFamily="18" charset="0"/>
                      </a:rPr>
                      <m:t>=</m:t>
                    </m:r>
                    <m:f>
                      <m:fPr>
                        <m:ctrlPr>
                          <a:rPr lang="en-US" sz="2400" i="1" smtClean="0">
                            <a:latin typeface="Cambria Math" panose="02040503050406030204" pitchFamily="18" charset="0"/>
                          </a:rPr>
                        </m:ctrlPr>
                      </m:fPr>
                      <m:num>
                        <m:r>
                          <a:rPr lang="en-US" sz="2400" b="0" i="0" smtClean="0">
                            <a:latin typeface="Cambria Math" panose="02040503050406030204" pitchFamily="18" charset="0"/>
                          </a:rPr>
                          <m:t>87</m:t>
                        </m:r>
                      </m:num>
                      <m:den>
                        <m:sSup>
                          <m:sSupPr>
                            <m:ctrlPr>
                              <a:rPr lang="en-US" sz="2400" i="1" smtClean="0">
                                <a:latin typeface="Cambria Math" panose="02040503050406030204" pitchFamily="18" charset="0"/>
                              </a:rPr>
                            </m:ctrlPr>
                          </m:sSupPr>
                          <m:e>
                            <m:r>
                              <a:rPr lang="en-US" sz="2400" b="0" i="0" smtClean="0">
                                <a:latin typeface="Cambria Math" panose="02040503050406030204" pitchFamily="18" charset="0"/>
                              </a:rPr>
                              <m:t>(</m:t>
                            </m:r>
                            <m:r>
                              <m:rPr>
                                <m:nor/>
                              </m:rPr>
                              <a:rPr lang="en-US" sz="2400" i="0" smtClean="0">
                                <a:latin typeface="Cambria Math" panose="02040503050406030204" pitchFamily="18" charset="0"/>
                              </a:rPr>
                              <m:t>1+</m:t>
                            </m:r>
                            <m:r>
                              <m:rPr>
                                <m:nor/>
                              </m:rPr>
                              <a:rPr lang="en-US" sz="2400" dirty="0">
                                <a:latin typeface="Times New Roman" panose="02020603050405020304" pitchFamily="18" charset="0"/>
                                <a:cs typeface="Times New Roman" panose="02020603050405020304" pitchFamily="18" charset="0"/>
                              </a:rPr>
                              <m:t>8.4044</m:t>
                            </m:r>
                            <m:r>
                              <m:rPr>
                                <m:nor/>
                              </m:rPr>
                              <a:rPr lang="en-US" sz="2400" b="0" i="0" dirty="0" smtClean="0">
                                <a:latin typeface="Times New Roman" panose="02020603050405020304" pitchFamily="18" charset="0"/>
                                <a:cs typeface="Times New Roman" panose="02020603050405020304" pitchFamily="18" charset="0"/>
                              </a:rPr>
                              <m:t>%</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b="0" i="0" smtClean="0">
                                <a:latin typeface="Cambria Math" panose="02040503050406030204" pitchFamily="18" charset="0"/>
                              </a:rPr>
                              <m:t>)</m:t>
                            </m:r>
                          </m:e>
                          <m:sup>
                            <m:r>
                              <a:rPr lang="en-US" sz="2400" b="0" i="0" smtClean="0">
                                <a:latin typeface="Cambria Math" panose="02040503050406030204" pitchFamily="18" charset="0"/>
                              </a:rPr>
                              <m:t>1</m:t>
                            </m:r>
                          </m:sup>
                        </m:sSup>
                      </m:den>
                    </m:f>
                    <m:r>
                      <a:rPr lang="en-US" sz="2400" b="0" i="0" smtClean="0">
                        <a:latin typeface="Cambria Math" panose="02040503050406030204" pitchFamily="18" charset="0"/>
                      </a:rPr>
                      <m:t>+</m:t>
                    </m:r>
                    <m:f>
                      <m:fPr>
                        <m:ctrlPr>
                          <a:rPr lang="en-US" sz="2400" i="1">
                            <a:latin typeface="Cambria Math" panose="02040503050406030204" pitchFamily="18" charset="0"/>
                          </a:rPr>
                        </m:ctrlPr>
                      </m:fPr>
                      <m:num>
                        <m:r>
                          <a:rPr lang="en-US" sz="2400" b="0" i="0">
                            <a:latin typeface="Cambria Math" panose="02040503050406030204" pitchFamily="18" charset="0"/>
                          </a:rPr>
                          <m:t>87</m:t>
                        </m:r>
                      </m:num>
                      <m:den>
                        <m:sSup>
                          <m:sSupPr>
                            <m:ctrlPr>
                              <a:rPr lang="en-US" sz="2400" i="1">
                                <a:latin typeface="Cambria Math" panose="02040503050406030204" pitchFamily="18" charset="0"/>
                              </a:rPr>
                            </m:ctrlPr>
                          </m:sSupPr>
                          <m:e>
                            <m:r>
                              <a:rPr lang="en-US" sz="2400" b="0" i="0">
                                <a:latin typeface="Cambria Math" panose="02040503050406030204" pitchFamily="18" charset="0"/>
                              </a:rPr>
                              <m:t>(</m:t>
                            </m:r>
                            <m:r>
                              <m:rPr>
                                <m:nor/>
                              </m:rPr>
                              <a:rPr lang="en-US" sz="2400" i="0" smtClean="0">
                                <a:latin typeface="Cambria Math" panose="02040503050406030204" pitchFamily="18" charset="0"/>
                              </a:rPr>
                              <m:t>1+</m:t>
                            </m:r>
                            <m:r>
                              <m:rPr>
                                <m:nor/>
                              </m:rPr>
                              <a:rPr lang="en-US" sz="2400" dirty="0">
                                <a:latin typeface="Times New Roman" panose="02020603050405020304" pitchFamily="18" charset="0"/>
                                <a:cs typeface="Times New Roman" panose="02020603050405020304" pitchFamily="18" charset="0"/>
                              </a:rPr>
                              <m:t>8.4044</m:t>
                            </m:r>
                            <m:r>
                              <m:rPr>
                                <m:nor/>
                              </m:rPr>
                              <a:rPr lang="en-US" sz="2400" b="0" i="0" dirty="0" smtClean="0">
                                <a:latin typeface="Times New Roman" panose="02020603050405020304" pitchFamily="18" charset="0"/>
                                <a:cs typeface="Times New Roman" panose="02020603050405020304" pitchFamily="18" charset="0"/>
                              </a:rPr>
                              <m:t>%</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b="0" i="0">
                                <a:latin typeface="Cambria Math" panose="02040503050406030204" pitchFamily="18" charset="0"/>
                              </a:rPr>
                              <m:t>)</m:t>
                            </m:r>
                          </m:e>
                          <m:sup>
                            <m:r>
                              <a:rPr lang="en-US" sz="2400" b="0" i="0" smtClean="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rPr>
                        </m:ctrlPr>
                      </m:fPr>
                      <m:num>
                        <m:r>
                          <a:rPr lang="en-US" sz="2400" b="0" i="0" smtClean="0">
                            <a:latin typeface="Cambria Math" panose="02040503050406030204" pitchFamily="18" charset="0"/>
                          </a:rPr>
                          <m:t>10</m:t>
                        </m:r>
                        <m:r>
                          <a:rPr lang="en-US" sz="2400" b="0" i="0">
                            <a:latin typeface="Cambria Math" panose="02040503050406030204" pitchFamily="18" charset="0"/>
                          </a:rPr>
                          <m:t>87</m:t>
                        </m:r>
                      </m:num>
                      <m:den>
                        <m:sSup>
                          <m:sSupPr>
                            <m:ctrlPr>
                              <a:rPr lang="en-US" sz="2400" i="1">
                                <a:latin typeface="Cambria Math" panose="02040503050406030204" pitchFamily="18" charset="0"/>
                              </a:rPr>
                            </m:ctrlPr>
                          </m:sSupPr>
                          <m:e>
                            <m:r>
                              <a:rPr lang="en-US" sz="2400" b="0" i="0">
                                <a:latin typeface="Cambria Math" panose="02040503050406030204" pitchFamily="18" charset="0"/>
                              </a:rPr>
                              <m:t>(</m:t>
                            </m:r>
                            <m:r>
                              <m:rPr>
                                <m:nor/>
                              </m:rPr>
                              <a:rPr lang="en-US" sz="2400" i="0" smtClean="0">
                                <a:latin typeface="Cambria Math" panose="02040503050406030204" pitchFamily="18" charset="0"/>
                              </a:rPr>
                              <m:t>1+</m:t>
                            </m:r>
                            <m:r>
                              <m:rPr>
                                <m:nor/>
                              </m:rPr>
                              <a:rPr lang="en-US" sz="2400" dirty="0">
                                <a:latin typeface="Times New Roman" panose="02020603050405020304" pitchFamily="18" charset="0"/>
                                <a:cs typeface="Times New Roman" panose="02020603050405020304" pitchFamily="18" charset="0"/>
                              </a:rPr>
                              <m:t>8.4044</m:t>
                            </m:r>
                            <m:r>
                              <m:rPr>
                                <m:nor/>
                              </m:rPr>
                              <a:rPr lang="en-US" sz="2400" b="0" i="0" dirty="0" smtClean="0">
                                <a:latin typeface="Times New Roman" panose="02020603050405020304" pitchFamily="18" charset="0"/>
                                <a:cs typeface="Times New Roman" panose="02020603050405020304" pitchFamily="18" charset="0"/>
                              </a:rPr>
                              <m:t>%</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b="0" i="0">
                                <a:latin typeface="Cambria Math" panose="02040503050406030204" pitchFamily="18" charset="0"/>
                              </a:rPr>
                              <m:t>)</m:t>
                            </m:r>
                          </m:e>
                          <m:sup>
                            <m:r>
                              <a:rPr lang="en-US" sz="2400" b="0" i="0" smtClean="0">
                                <a:latin typeface="Cambria Math" panose="02040503050406030204" pitchFamily="18" charset="0"/>
                              </a:rPr>
                              <m:t>3</m:t>
                            </m:r>
                          </m:sup>
                        </m:sSup>
                      </m:den>
                    </m:f>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4" name="Content Placeholder 3">
                <a:extLst>
                  <a:ext uri="{FF2B5EF4-FFF2-40B4-BE49-F238E27FC236}">
                    <a16:creationId xmlns:a16="http://schemas.microsoft.com/office/drawing/2014/main" id="{9944F0A8-E136-4FB3-89E1-3B27ED013917}"/>
                  </a:ext>
                </a:extLst>
              </p:cNvPr>
              <p:cNvSpPr txBox="1">
                <a:spLocks noGrp="1" noRot="1" noChangeAspect="1" noMove="1" noResize="1" noEditPoints="1" noAdjustHandles="1" noChangeArrowheads="1" noChangeShapeType="1" noTextEdit="1"/>
              </p:cNvSpPr>
              <p:nvPr>
                <p:ph idx="1"/>
              </p:nvPr>
            </p:nvSpPr>
            <p:spPr>
              <a:xfrm>
                <a:off x="838200" y="2360233"/>
                <a:ext cx="10515600" cy="537711"/>
              </a:xfrm>
              <a:prstGeom prst="rect">
                <a:avLst/>
              </a:prstGeom>
              <a:blipFill>
                <a:blip r:embed="rId2"/>
                <a:stretch>
                  <a:fillRect t="-11364" b="-9091"/>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52254DA8-C115-4799-849B-362F6A3CD466}"/>
              </a:ext>
            </a:extLst>
          </p:cNvPr>
          <p:cNvSpPr txBox="1"/>
          <p:nvPr/>
        </p:nvSpPr>
        <p:spPr>
          <a:xfrm>
            <a:off x="609601" y="3119223"/>
            <a:ext cx="6621193"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Value of Bond=Rs 1007.563</a:t>
            </a:r>
          </a:p>
          <a:p>
            <a:r>
              <a:rPr lang="en-US" sz="2400" dirty="0">
                <a:latin typeface="Times New Roman" panose="02020603050405020304" pitchFamily="18" charset="0"/>
                <a:cs typeface="Times New Roman" panose="02020603050405020304" pitchFamily="18" charset="0"/>
              </a:rPr>
              <a:t>Current Market price=Rs 1010 </a:t>
            </a:r>
          </a:p>
        </p:txBody>
      </p:sp>
      <p:sp>
        <p:nvSpPr>
          <p:cNvPr id="6" name="TextBox 5">
            <a:extLst>
              <a:ext uri="{FF2B5EF4-FFF2-40B4-BE49-F238E27FC236}">
                <a16:creationId xmlns:a16="http://schemas.microsoft.com/office/drawing/2014/main" id="{8E986E2C-BD47-44E9-8287-D5FC7963852A}"/>
              </a:ext>
            </a:extLst>
          </p:cNvPr>
          <p:cNvSpPr txBox="1"/>
          <p:nvPr/>
        </p:nvSpPr>
        <p:spPr>
          <a:xfrm>
            <a:off x="253218" y="4164893"/>
            <a:ext cx="11938782" cy="3046988"/>
          </a:xfrm>
          <a:prstGeom prst="rect">
            <a:avLst/>
          </a:prstGeom>
          <a:noFill/>
        </p:spPr>
        <p:txBody>
          <a:bodyPr wrap="square" rtlCol="0">
            <a:spAutoFit/>
          </a:bodyPr>
          <a:lstStyle/>
          <a:p>
            <a:pPr marL="342900" indent="-342900">
              <a:buAutoNum type="arabicPeriod"/>
            </a:pPr>
            <a:r>
              <a:rPr lang="en-US" sz="2400" dirty="0">
                <a:latin typeface="Times New Roman" panose="02020603050405020304" pitchFamily="18" charset="0"/>
                <a:cs typeface="Times New Roman" panose="02020603050405020304" pitchFamily="18" charset="0"/>
              </a:rPr>
              <a:t>When the </a:t>
            </a:r>
            <a:r>
              <a:rPr lang="en-US" sz="2400" b="1" dirty="0">
                <a:latin typeface="Times New Roman" panose="02020603050405020304" pitchFamily="18" charset="0"/>
                <a:cs typeface="Times New Roman" panose="02020603050405020304" pitchFamily="18" charset="0"/>
              </a:rPr>
              <a:t>expected return</a:t>
            </a:r>
            <a:r>
              <a:rPr lang="en-US" sz="2400" dirty="0">
                <a:latin typeface="Times New Roman" panose="02020603050405020304" pitchFamily="18" charset="0"/>
                <a:cs typeface="Times New Roman" panose="02020603050405020304" pitchFamily="18" charset="0"/>
              </a:rPr>
              <a:t> on bond is lower than </a:t>
            </a:r>
            <a:r>
              <a:rPr lang="en-US" sz="2400" b="1" dirty="0">
                <a:latin typeface="Times New Roman" panose="02020603050405020304" pitchFamily="18" charset="0"/>
                <a:cs typeface="Times New Roman" panose="02020603050405020304" pitchFamily="18" charset="0"/>
              </a:rPr>
              <a:t>coupon rate</a:t>
            </a:r>
            <a:r>
              <a:rPr lang="en-US" sz="2400" dirty="0">
                <a:latin typeface="Times New Roman" panose="02020603050405020304" pitchFamily="18" charset="0"/>
                <a:cs typeface="Times New Roman" panose="02020603050405020304" pitchFamily="18" charset="0"/>
              </a:rPr>
              <a:t>, then bond is expected to </a:t>
            </a:r>
          </a:p>
          <a:p>
            <a:r>
              <a:rPr lang="en-US" sz="2400" dirty="0">
                <a:latin typeface="Times New Roman" panose="02020603050405020304" pitchFamily="18" charset="0"/>
                <a:cs typeface="Times New Roman" panose="02020603050405020304" pitchFamily="18" charset="0"/>
              </a:rPr>
              <a:t>trade at premium (more than par value).</a:t>
            </a:r>
          </a:p>
          <a:p>
            <a:r>
              <a:rPr lang="en-US" sz="2400" dirty="0">
                <a:latin typeface="Times New Roman" panose="02020603050405020304" pitchFamily="18" charset="0"/>
                <a:cs typeface="Times New Roman" panose="02020603050405020304" pitchFamily="18" charset="0"/>
              </a:rPr>
              <a:t>2. When the expected return on bond is higher than coupon rate, then bond is expected to </a:t>
            </a:r>
          </a:p>
          <a:p>
            <a:r>
              <a:rPr lang="en-US" sz="2400" dirty="0">
                <a:latin typeface="Times New Roman" panose="02020603050405020304" pitchFamily="18" charset="0"/>
                <a:cs typeface="Times New Roman" panose="02020603050405020304" pitchFamily="18" charset="0"/>
              </a:rPr>
              <a:t>trade at discount (less than par value).</a:t>
            </a:r>
          </a:p>
          <a:p>
            <a:r>
              <a:rPr lang="en-US" sz="2400" dirty="0">
                <a:latin typeface="Times New Roman" panose="02020603050405020304" pitchFamily="18" charset="0"/>
                <a:cs typeface="Times New Roman" panose="02020603050405020304" pitchFamily="18" charset="0"/>
              </a:rPr>
              <a:t>3. When the expected return on bond is equal to coupon rate, then bond is expected to </a:t>
            </a:r>
          </a:p>
          <a:p>
            <a:r>
              <a:rPr lang="en-US" sz="2400" dirty="0">
                <a:latin typeface="Times New Roman" panose="02020603050405020304" pitchFamily="18" charset="0"/>
                <a:cs typeface="Times New Roman" panose="02020603050405020304" pitchFamily="18" charset="0"/>
              </a:rPr>
              <a:t>trade at par.</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ABEDFA8-4783-45BD-934E-F55558D98558}"/>
                  </a:ext>
                </a:extLst>
              </p:cNvPr>
              <p:cNvSpPr txBox="1"/>
              <p:nvPr/>
            </p:nvSpPr>
            <p:spPr>
              <a:xfrm>
                <a:off x="365760" y="1757135"/>
                <a:ext cx="5275931"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The Yield of AAA 3-year bond is </a:t>
                </a:r>
                <a14:m>
                  <m:oMath xmlns:m="http://schemas.openxmlformats.org/officeDocument/2006/math">
                    <m:r>
                      <m:rPr>
                        <m:nor/>
                      </m:rPr>
                      <a:rPr lang="en-US" sz="2400" dirty="0">
                        <a:latin typeface="Times New Roman" panose="02020603050405020304" pitchFamily="18" charset="0"/>
                        <a:cs typeface="Times New Roman" panose="02020603050405020304" pitchFamily="18" charset="0"/>
                      </a:rPr>
                      <m:t>8.4044</m:t>
                    </m:r>
                  </m:oMath>
                </a14:m>
                <a:r>
                  <a:rPr lang="en-US" sz="2400" dirty="0">
                    <a:latin typeface="Times New Roman" panose="02020603050405020304" pitchFamily="18" charset="0"/>
                    <a:cs typeface="Times New Roman" panose="02020603050405020304" pitchFamily="18" charset="0"/>
                  </a:rPr>
                  <a:t> </a:t>
                </a:r>
              </a:p>
            </p:txBody>
          </p:sp>
        </mc:Choice>
        <mc:Fallback xmlns="">
          <p:sp>
            <p:nvSpPr>
              <p:cNvPr id="3" name="TextBox 2">
                <a:extLst>
                  <a:ext uri="{FF2B5EF4-FFF2-40B4-BE49-F238E27FC236}">
                    <a16:creationId xmlns:a16="http://schemas.microsoft.com/office/drawing/2014/main" id="{1ABEDFA8-4783-45BD-934E-F55558D98558}"/>
                  </a:ext>
                </a:extLst>
              </p:cNvPr>
              <p:cNvSpPr txBox="1">
                <a:spLocks noRot="1" noChangeAspect="1" noMove="1" noResize="1" noEditPoints="1" noAdjustHandles="1" noChangeArrowheads="1" noChangeShapeType="1" noTextEdit="1"/>
              </p:cNvSpPr>
              <p:nvPr/>
            </p:nvSpPr>
            <p:spPr>
              <a:xfrm>
                <a:off x="365760" y="1757135"/>
                <a:ext cx="5275931" cy="461665"/>
              </a:xfrm>
              <a:prstGeom prst="rect">
                <a:avLst/>
              </a:prstGeom>
              <a:blipFill>
                <a:blip r:embed="rId3"/>
                <a:stretch>
                  <a:fillRect l="-1734" t="-10526" b="-28947"/>
                </a:stretch>
              </a:blipFill>
            </p:spPr>
            <p:txBody>
              <a:bodyPr/>
              <a:lstStyle/>
              <a:p>
                <a:r>
                  <a:rPr lang="en-US">
                    <a:noFill/>
                  </a:rPr>
                  <a:t> </a:t>
                </a:r>
              </a:p>
            </p:txBody>
          </p:sp>
        </mc:Fallback>
      </mc:AlternateContent>
    </p:spTree>
    <p:extLst>
      <p:ext uri="{BB962C8B-B14F-4D97-AF65-F5344CB8AC3E}">
        <p14:creationId xmlns:p14="http://schemas.microsoft.com/office/powerpoint/2010/main" val="400262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11E3E-054D-423F-8480-819AA4CBD84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Bond yield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4262B10-22BF-46F5-9194-E2EE7B8EEB45}"/>
                  </a:ext>
                </a:extLst>
              </p:cNvPr>
              <p:cNvSpPr>
                <a:spLocks noGrp="1"/>
              </p:cNvSpPr>
              <p:nvPr>
                <p:ph idx="1"/>
              </p:nvPr>
            </p:nvSpPr>
            <p:spPr>
              <a:xfrm>
                <a:off x="838199" y="1825625"/>
                <a:ext cx="10837985" cy="4667250"/>
              </a:xfrm>
            </p:spPr>
            <p:txBody>
              <a:bodyPr>
                <a:normAutofit/>
              </a:bodyPr>
              <a:lstStyle/>
              <a:p>
                <a:pPr algn="just"/>
                <a:r>
                  <a:rPr lang="en-US" sz="2400" dirty="0">
                    <a:latin typeface="Times New Roman" panose="02020603050405020304" pitchFamily="18" charset="0"/>
                    <a:cs typeface="Times New Roman" panose="02020603050405020304" pitchFamily="18" charset="0"/>
                  </a:rPr>
                  <a:t>Bond yields are a measure of the profit you will make from your bond investment.</a:t>
                </a:r>
              </a:p>
              <a:p>
                <a:pPr algn="just"/>
                <a:r>
                  <a:rPr lang="en-US" sz="2400" dirty="0">
                    <a:latin typeface="Times New Roman" panose="02020603050405020304" pitchFamily="18" charset="0"/>
                    <a:cs typeface="Times New Roman" panose="02020603050405020304" pitchFamily="18" charset="0"/>
                  </a:rPr>
                  <a:t>Yield-to-maturity (YTM): the return of the bond if you hold it till maturity. The return build-into the pricing of a bond is called </a:t>
                </a:r>
                <a:r>
                  <a:rPr lang="en-US" sz="2400" b="1" dirty="0">
                    <a:latin typeface="Times New Roman" panose="02020603050405020304" pitchFamily="18" charset="0"/>
                    <a:cs typeface="Times New Roman" panose="02020603050405020304" pitchFamily="18" charset="0"/>
                  </a:rPr>
                  <a:t>yield-to-maturity</a:t>
                </a:r>
                <a:r>
                  <a:rPr lang="en-US" sz="2400" dirty="0">
                    <a:latin typeface="Times New Roman" panose="02020603050405020304" pitchFamily="18" charset="0"/>
                    <a:cs typeface="Times New Roman" panose="02020603050405020304" pitchFamily="18" charset="0"/>
                  </a:rPr>
                  <a:t>.</a:t>
                </a:r>
              </a:p>
              <a:p>
                <a:pPr algn="just"/>
                <a:endParaRPr lang="en-US" sz="2400" dirty="0">
                  <a:latin typeface="Times New Roman" panose="02020603050405020304" pitchFamily="18" charset="0"/>
                  <a:cs typeface="Times New Roman" panose="02020603050405020304" pitchFamily="18" charset="0"/>
                </a:endParaRPr>
              </a:p>
              <a:p>
                <a:pPr algn="just"/>
                <a14:m>
                  <m:oMath xmlns:m="http://schemas.openxmlformats.org/officeDocument/2006/math">
                    <m:r>
                      <m:rPr>
                        <m:sty m:val="p"/>
                      </m:rPr>
                      <a:rPr lang="en-US" sz="2400">
                        <a:latin typeface="Cambria Math" panose="02040503050406030204" pitchFamily="18" charset="0"/>
                      </a:rPr>
                      <m:t>M</m:t>
                    </m:r>
                    <m:r>
                      <m:rPr>
                        <m:sty m:val="p"/>
                      </m:rPr>
                      <a:rPr lang="en-US" sz="2400" b="0" i="0" smtClean="0">
                        <a:latin typeface="Cambria Math" panose="02040503050406030204" pitchFamily="18" charset="0"/>
                      </a:rPr>
                      <m:t>arket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price</m:t>
                    </m:r>
                    <m:r>
                      <a:rPr lang="en-US" sz="2400">
                        <a:latin typeface="Cambria Math" panose="02040503050406030204" pitchFamily="18" charset="0"/>
                      </a:rPr>
                      <m:t>=</m:t>
                    </m:r>
                    <m:f>
                      <m:fPr>
                        <m:ctrlPr>
                          <a:rPr lang="en-US" sz="2400" i="1">
                            <a:latin typeface="Cambria Math" panose="02040503050406030204" pitchFamily="18" charset="0"/>
                          </a:rPr>
                        </m:ctrlPr>
                      </m:fPr>
                      <m:num>
                        <m:r>
                          <m:rPr>
                            <m:sty m:val="p"/>
                          </m:rPr>
                          <a:rPr lang="en-US" sz="2400" b="0" i="0" smtClean="0">
                            <a:latin typeface="Cambria Math" panose="02040503050406030204" pitchFamily="18" charset="0"/>
                          </a:rPr>
                          <m:t>C</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b="0" i="0" smtClean="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1</m:t>
                            </m:r>
                          </m:sup>
                        </m:sSup>
                      </m:den>
                    </m:f>
                    <m:r>
                      <a:rPr lang="en-US" sz="2400">
                        <a:latin typeface="Cambria Math" panose="02040503050406030204" pitchFamily="18" charset="0"/>
                      </a:rPr>
                      <m:t>+</m:t>
                    </m:r>
                    <m:f>
                      <m:fPr>
                        <m:ctrlPr>
                          <a:rPr lang="en-US" sz="2400" i="1">
                            <a:latin typeface="Cambria Math" panose="02040503050406030204" pitchFamily="18" charset="0"/>
                          </a:rPr>
                        </m:ctrlPr>
                      </m:fPr>
                      <m:num>
                        <m:r>
                          <m:rPr>
                            <m:sty m:val="p"/>
                          </m:rPr>
                          <a:rPr lang="en-US" sz="2400" b="0" i="0" smtClean="0">
                            <a:latin typeface="Cambria Math" panose="02040503050406030204" pitchFamily="18" charset="0"/>
                          </a:rPr>
                          <m:t>C</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b="0" i="0" smtClean="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rPr>
                        </m:ctrlPr>
                      </m:fPr>
                      <m:num>
                        <m:r>
                          <m:rPr>
                            <m:sty m:val="p"/>
                          </m:rPr>
                          <a:rPr lang="en-US" sz="2400" b="0" i="0" smtClean="0">
                            <a:latin typeface="Cambria Math" panose="02040503050406030204" pitchFamily="18" charset="0"/>
                          </a:rPr>
                          <m:t>C</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P</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b="0" i="0" smtClean="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3</m:t>
                            </m:r>
                          </m:sup>
                        </m:sSup>
                      </m:den>
                    </m:f>
                  </m:oMath>
                </a14:m>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14:m>
                  <m:oMath xmlns:m="http://schemas.openxmlformats.org/officeDocument/2006/math">
                    <m:r>
                      <a:rPr lang="en-US" sz="2400" b="0" i="0" smtClean="0">
                        <a:latin typeface="Cambria Math" panose="02040503050406030204" pitchFamily="18" charset="0"/>
                      </a:rPr>
                      <m:t>1010</m:t>
                    </m:r>
                    <m:r>
                      <a:rPr lang="en-US" sz="2400">
                        <a:latin typeface="Cambria Math" panose="02040503050406030204" pitchFamily="18" charset="0"/>
                      </a:rPr>
                      <m:t>=</m:t>
                    </m:r>
                    <m:f>
                      <m:fPr>
                        <m:ctrlPr>
                          <a:rPr lang="en-US" sz="2400" i="1">
                            <a:latin typeface="Cambria Math" panose="02040503050406030204" pitchFamily="18" charset="0"/>
                          </a:rPr>
                        </m:ctrlPr>
                      </m:fPr>
                      <m:num>
                        <m:r>
                          <a:rPr lang="en-US" sz="2400">
                            <a:latin typeface="Cambria Math" panose="02040503050406030204" pitchFamily="18" charset="0"/>
                          </a:rPr>
                          <m:t>87</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1</m:t>
                            </m:r>
                          </m:sup>
                        </m:sSup>
                      </m:den>
                    </m:f>
                    <m:r>
                      <a:rPr lang="en-US" sz="2400">
                        <a:latin typeface="Cambria Math" panose="02040503050406030204" pitchFamily="18" charset="0"/>
                      </a:rPr>
                      <m:t>+</m:t>
                    </m:r>
                    <m:f>
                      <m:fPr>
                        <m:ctrlPr>
                          <a:rPr lang="en-US" sz="2400" i="1">
                            <a:latin typeface="Cambria Math" panose="02040503050406030204" pitchFamily="18" charset="0"/>
                          </a:rPr>
                        </m:ctrlPr>
                      </m:fPr>
                      <m:num>
                        <m:r>
                          <a:rPr lang="en-US" sz="2400">
                            <a:latin typeface="Cambria Math" panose="02040503050406030204" pitchFamily="18" charset="0"/>
                          </a:rPr>
                          <m:t>87</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rPr>
                        </m:ctrlPr>
                      </m:fPr>
                      <m:num>
                        <m:r>
                          <a:rPr lang="en-US" sz="2400">
                            <a:latin typeface="Cambria Math" panose="02040503050406030204" pitchFamily="18" charset="0"/>
                          </a:rPr>
                          <m:t>1087</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3</m:t>
                            </m:r>
                          </m:sup>
                        </m:sSup>
                      </m:den>
                    </m:f>
                  </m:oMath>
                </a14:m>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YTM=8.310%</a:t>
                </a:r>
              </a:p>
              <a:p>
                <a:pPr algn="just"/>
                <a:r>
                  <a:rPr lang="en-US" sz="2400" dirty="0">
                    <a:latin typeface="Times New Roman" panose="02020603050405020304" pitchFamily="18" charset="0"/>
                    <a:cs typeface="Times New Roman" panose="02020603050405020304" pitchFamily="18" charset="0"/>
                  </a:rPr>
                  <a:t>I expect 8.40% from the bond, but it is offering 8.310%. Therefore, I will not buy it.</a:t>
                </a:r>
              </a:p>
            </p:txBody>
          </p:sp>
        </mc:Choice>
        <mc:Fallback xmlns="">
          <p:sp>
            <p:nvSpPr>
              <p:cNvPr id="3" name="Content Placeholder 2">
                <a:extLst>
                  <a:ext uri="{FF2B5EF4-FFF2-40B4-BE49-F238E27FC236}">
                    <a16:creationId xmlns:a16="http://schemas.microsoft.com/office/drawing/2014/main" id="{14262B10-22BF-46F5-9194-E2EE7B8EEB45}"/>
                  </a:ext>
                </a:extLst>
              </p:cNvPr>
              <p:cNvSpPr>
                <a:spLocks noGrp="1" noRot="1" noChangeAspect="1" noMove="1" noResize="1" noEditPoints="1" noAdjustHandles="1" noChangeArrowheads="1" noChangeShapeType="1" noTextEdit="1"/>
              </p:cNvSpPr>
              <p:nvPr>
                <p:ph idx="1"/>
              </p:nvPr>
            </p:nvSpPr>
            <p:spPr>
              <a:xfrm>
                <a:off x="838199" y="1825625"/>
                <a:ext cx="10837985" cy="4667250"/>
              </a:xfrm>
              <a:blipFill>
                <a:blip r:embed="rId2"/>
                <a:stretch>
                  <a:fillRect l="-731" t="-1828" r="-900"/>
                </a:stretch>
              </a:blipFill>
            </p:spPr>
            <p:txBody>
              <a:bodyPr/>
              <a:lstStyle/>
              <a:p>
                <a:r>
                  <a:rPr lang="en-US">
                    <a:noFill/>
                  </a:rPr>
                  <a:t> </a:t>
                </a:r>
              </a:p>
            </p:txBody>
          </p:sp>
        </mc:Fallback>
      </mc:AlternateContent>
    </p:spTree>
    <p:extLst>
      <p:ext uri="{BB962C8B-B14F-4D97-AF65-F5344CB8AC3E}">
        <p14:creationId xmlns:p14="http://schemas.microsoft.com/office/powerpoint/2010/main" val="419484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34E0F-C169-410D-8258-422D113285E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Yield curve </a:t>
            </a:r>
          </a:p>
        </p:txBody>
      </p:sp>
      <p:sp>
        <p:nvSpPr>
          <p:cNvPr id="3" name="Content Placeholder 2">
            <a:extLst>
              <a:ext uri="{FF2B5EF4-FFF2-40B4-BE49-F238E27FC236}">
                <a16:creationId xmlns:a16="http://schemas.microsoft.com/office/drawing/2014/main" id="{BFC37D64-142B-406D-B10A-FFCDDE1D3244}"/>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 relation between yield to maturity and the maturity of bond. </a:t>
            </a:r>
          </a:p>
          <a:p>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Bond A</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Bond B</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Which bond is riskier?</a:t>
            </a:r>
          </a:p>
        </p:txBody>
      </p:sp>
      <p:cxnSp>
        <p:nvCxnSpPr>
          <p:cNvPr id="5" name="Straight Connector 4">
            <a:extLst>
              <a:ext uri="{FF2B5EF4-FFF2-40B4-BE49-F238E27FC236}">
                <a16:creationId xmlns:a16="http://schemas.microsoft.com/office/drawing/2014/main" id="{8BD4F3A9-D280-4438-AC13-36DA5BC6DAB9}"/>
              </a:ext>
            </a:extLst>
          </p:cNvPr>
          <p:cNvCxnSpPr>
            <a:cxnSpLocks/>
          </p:cNvCxnSpPr>
          <p:nvPr/>
        </p:nvCxnSpPr>
        <p:spPr>
          <a:xfrm>
            <a:off x="2715063" y="3739217"/>
            <a:ext cx="5950634"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D5CEA5A-32F6-41A4-B1E6-DCE092803287}"/>
              </a:ext>
            </a:extLst>
          </p:cNvPr>
          <p:cNvSpPr txBox="1"/>
          <p:nvPr/>
        </p:nvSpPr>
        <p:spPr>
          <a:xfrm>
            <a:off x="2813537" y="2803179"/>
            <a:ext cx="717453" cy="369332"/>
          </a:xfrm>
          <a:prstGeom prst="rect">
            <a:avLst/>
          </a:prstGeom>
          <a:noFill/>
        </p:spPr>
        <p:txBody>
          <a:bodyPr wrap="square" rtlCol="0">
            <a:spAutoFit/>
          </a:bodyPr>
          <a:lstStyle/>
          <a:p>
            <a:r>
              <a:rPr lang="en-US" dirty="0"/>
              <a:t>0</a:t>
            </a:r>
          </a:p>
        </p:txBody>
      </p:sp>
      <p:sp>
        <p:nvSpPr>
          <p:cNvPr id="9" name="TextBox 8">
            <a:extLst>
              <a:ext uri="{FF2B5EF4-FFF2-40B4-BE49-F238E27FC236}">
                <a16:creationId xmlns:a16="http://schemas.microsoft.com/office/drawing/2014/main" id="{9625CE19-E76E-4198-A6AB-CB1DEC008DF1}"/>
              </a:ext>
            </a:extLst>
          </p:cNvPr>
          <p:cNvSpPr txBox="1"/>
          <p:nvPr/>
        </p:nvSpPr>
        <p:spPr>
          <a:xfrm>
            <a:off x="4860973" y="2753723"/>
            <a:ext cx="1582616" cy="646331"/>
          </a:xfrm>
          <a:prstGeom prst="rect">
            <a:avLst/>
          </a:prstGeom>
          <a:noFill/>
        </p:spPr>
        <p:txBody>
          <a:bodyPr wrap="square" rtlCol="0">
            <a:spAutoFit/>
          </a:bodyPr>
          <a:lstStyle/>
          <a:p>
            <a:r>
              <a:rPr lang="en-US" dirty="0"/>
              <a:t>Year 1</a:t>
            </a:r>
          </a:p>
          <a:p>
            <a:r>
              <a:rPr lang="en-US" dirty="0"/>
              <a:t>=Rs 1000</a:t>
            </a:r>
          </a:p>
        </p:txBody>
      </p:sp>
      <p:cxnSp>
        <p:nvCxnSpPr>
          <p:cNvPr id="10" name="Straight Connector 9">
            <a:extLst>
              <a:ext uri="{FF2B5EF4-FFF2-40B4-BE49-F238E27FC236}">
                <a16:creationId xmlns:a16="http://schemas.microsoft.com/office/drawing/2014/main" id="{1F407F4D-617A-41EA-81EE-D078CD61B825}"/>
              </a:ext>
            </a:extLst>
          </p:cNvPr>
          <p:cNvCxnSpPr>
            <a:cxnSpLocks/>
          </p:cNvCxnSpPr>
          <p:nvPr/>
        </p:nvCxnSpPr>
        <p:spPr>
          <a:xfrm>
            <a:off x="2813537" y="2787257"/>
            <a:ext cx="2715065"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1622B5B-31EA-4689-8D0D-5C8C1C7E3ECD}"/>
              </a:ext>
            </a:extLst>
          </p:cNvPr>
          <p:cNvSpPr txBox="1"/>
          <p:nvPr/>
        </p:nvSpPr>
        <p:spPr>
          <a:xfrm>
            <a:off x="2715063" y="3814365"/>
            <a:ext cx="717453" cy="369332"/>
          </a:xfrm>
          <a:prstGeom prst="rect">
            <a:avLst/>
          </a:prstGeom>
          <a:noFill/>
        </p:spPr>
        <p:txBody>
          <a:bodyPr wrap="square" rtlCol="0">
            <a:spAutoFit/>
          </a:bodyPr>
          <a:lstStyle/>
          <a:p>
            <a:r>
              <a:rPr lang="en-US" dirty="0"/>
              <a:t>0</a:t>
            </a:r>
          </a:p>
        </p:txBody>
      </p:sp>
      <p:sp>
        <p:nvSpPr>
          <p:cNvPr id="13" name="TextBox 12">
            <a:extLst>
              <a:ext uri="{FF2B5EF4-FFF2-40B4-BE49-F238E27FC236}">
                <a16:creationId xmlns:a16="http://schemas.microsoft.com/office/drawing/2014/main" id="{87C59D8F-59F6-4068-B546-AADF3A5C67D7}"/>
              </a:ext>
            </a:extLst>
          </p:cNvPr>
          <p:cNvSpPr txBox="1"/>
          <p:nvPr/>
        </p:nvSpPr>
        <p:spPr>
          <a:xfrm>
            <a:off x="7968178" y="3675865"/>
            <a:ext cx="1582616" cy="646331"/>
          </a:xfrm>
          <a:prstGeom prst="rect">
            <a:avLst/>
          </a:prstGeom>
          <a:noFill/>
        </p:spPr>
        <p:txBody>
          <a:bodyPr wrap="square" rtlCol="0">
            <a:spAutoFit/>
          </a:bodyPr>
          <a:lstStyle/>
          <a:p>
            <a:r>
              <a:rPr lang="en-US" dirty="0"/>
              <a:t>Year 10</a:t>
            </a:r>
          </a:p>
          <a:p>
            <a:r>
              <a:rPr lang="en-US" dirty="0"/>
              <a:t>=Rs 1000</a:t>
            </a:r>
          </a:p>
        </p:txBody>
      </p:sp>
    </p:spTree>
    <p:extLst>
      <p:ext uri="{BB962C8B-B14F-4D97-AF65-F5344CB8AC3E}">
        <p14:creationId xmlns:p14="http://schemas.microsoft.com/office/powerpoint/2010/main" val="14128348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7D71B-7F7D-4B62-9F24-5C94EEDAABA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Zero coupon bond yield curve </a:t>
            </a:r>
          </a:p>
        </p:txBody>
      </p:sp>
      <p:graphicFrame>
        <p:nvGraphicFramePr>
          <p:cNvPr id="4" name="Content Placeholder 3">
            <a:extLst>
              <a:ext uri="{FF2B5EF4-FFF2-40B4-BE49-F238E27FC236}">
                <a16:creationId xmlns:a16="http://schemas.microsoft.com/office/drawing/2014/main" id="{9CA7D283-C080-441F-B51E-0D09741055EF}"/>
              </a:ext>
            </a:extLst>
          </p:cNvPr>
          <p:cNvGraphicFramePr>
            <a:graphicFrameLocks noGrp="1"/>
          </p:cNvGraphicFramePr>
          <p:nvPr>
            <p:ph idx="1"/>
            <p:extLst>
              <p:ext uri="{D42A27DB-BD31-4B8C-83A1-F6EECF244321}">
                <p14:modId xmlns:p14="http://schemas.microsoft.com/office/powerpoint/2010/main" val="478203713"/>
              </p:ext>
            </p:extLst>
          </p:nvPr>
        </p:nvGraphicFramePr>
        <p:xfrm>
          <a:off x="838200" y="1463040"/>
          <a:ext cx="10515600" cy="52191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916044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C42D5-10D1-4080-B953-0FDC878855B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Risk of bonds: Interest-rate risk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6A7BFD-D6B7-4799-B080-F48C0AE94475}"/>
                  </a:ext>
                </a:extLst>
              </p:cNvPr>
              <p:cNvSpPr>
                <a:spLocks noGrp="1"/>
              </p:cNvSpPr>
              <p:nvPr>
                <p:ph idx="1"/>
              </p:nvPr>
            </p:nvSpPr>
            <p:spPr>
              <a:xfrm>
                <a:off x="725659" y="1516134"/>
                <a:ext cx="11006796" cy="5123817"/>
              </a:xfrm>
            </p:spPr>
            <p:txBody>
              <a:bodyPr>
                <a:normAutofit lnSpcReduction="10000"/>
              </a:bodyPr>
              <a:lstStyle/>
              <a:p>
                <a:pPr algn="just"/>
                <a:r>
                  <a:rPr lang="en-US" sz="2400" dirty="0">
                    <a:latin typeface="Times New Roman" panose="02020603050405020304" pitchFamily="18" charset="0"/>
                    <a:cs typeface="Times New Roman" panose="02020603050405020304" pitchFamily="18" charset="0"/>
                  </a:rPr>
                  <a:t>Then uncertainty regarding bond values/prices due to interest rates fluctuations is known as the interest rate risk of bonds </a:t>
                </a:r>
              </a:p>
              <a:p>
                <a:pPr algn="just"/>
                <a:r>
                  <a:rPr lang="en-US" sz="2400" dirty="0">
                    <a:latin typeface="Times New Roman" panose="02020603050405020304" pitchFamily="18" charset="0"/>
                    <a:cs typeface="Times New Roman" panose="02020603050405020304" pitchFamily="18" charset="0"/>
                  </a:rPr>
                  <a:t>Two types of interest rate risk: </a:t>
                </a:r>
                <a:r>
                  <a:rPr lang="en-US" sz="2400" b="1" dirty="0">
                    <a:latin typeface="Times New Roman" panose="02020603050405020304" pitchFamily="18" charset="0"/>
                    <a:cs typeface="Times New Roman" panose="02020603050405020304" pitchFamily="18" charset="0"/>
                  </a:rPr>
                  <a:t>Price risk </a:t>
                </a:r>
                <a:r>
                  <a:rPr lang="en-US" sz="2400" dirty="0">
                    <a:latin typeface="Times New Roman" panose="02020603050405020304" pitchFamily="18" charset="0"/>
                    <a:cs typeface="Times New Roman" panose="02020603050405020304" pitchFamily="18" charset="0"/>
                  </a:rPr>
                  <a:t>and </a:t>
                </a:r>
                <a:r>
                  <a:rPr lang="en-US" sz="2400" b="1" dirty="0">
                    <a:latin typeface="Times New Roman" panose="02020603050405020304" pitchFamily="18" charset="0"/>
                    <a:cs typeface="Times New Roman" panose="02020603050405020304" pitchFamily="18" charset="0"/>
                  </a:rPr>
                  <a:t>coupon reinvestment risk</a:t>
                </a:r>
                <a:r>
                  <a:rPr lang="en-US" sz="2400" dirty="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Assume that you buy zero coupon bond with maturity of 10 years. You paid market price of Rs 500. what is your return (Yield to maturity)</a:t>
                </a:r>
              </a:p>
              <a:p>
                <a:pPr algn="just"/>
                <a:r>
                  <a:rPr lang="en-US" sz="2400" dirty="0">
                    <a:latin typeface="Times New Roman" panose="02020603050405020304" pitchFamily="18" charset="0"/>
                    <a:cs typeface="Times New Roman" panose="02020603050405020304" pitchFamily="18" charset="0"/>
                  </a:rPr>
                  <a:t> YTM: 500=</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1000</m:t>
                        </m:r>
                      </m:num>
                      <m:den>
                        <m:r>
                          <a:rPr lang="en-US" sz="2400" b="0" i="1" smtClean="0">
                            <a:latin typeface="Cambria Math" panose="02040503050406030204" pitchFamily="18" charset="0"/>
                            <a:cs typeface="Times New Roman" panose="02020603050405020304" pitchFamily="18" charset="0"/>
                          </a:rPr>
                          <m:t>(1+</m:t>
                        </m:r>
                        <m:r>
                          <a:rPr lang="en-US" sz="2400" b="0" i="1" smtClean="0">
                            <a:latin typeface="Cambria Math" panose="02040503050406030204" pitchFamily="18" charset="0"/>
                            <a:cs typeface="Times New Roman" panose="02020603050405020304" pitchFamily="18" charset="0"/>
                          </a:rPr>
                          <m:t>𝑌𝑇𝑀</m:t>
                        </m:r>
                        <m:r>
                          <a:rPr lang="en-US" sz="2400" b="0" i="1" smtClean="0">
                            <a:latin typeface="Cambria Math" panose="02040503050406030204" pitchFamily="18" charset="0"/>
                            <a:cs typeface="Times New Roman" panose="02020603050405020304" pitchFamily="18" charset="0"/>
                          </a:rPr>
                          <m:t>)^10</m:t>
                        </m:r>
                      </m:den>
                    </m:f>
                    <m:r>
                      <a:rPr lang="en-US" sz="2400" b="0" i="0" smtClean="0">
                        <a:latin typeface="Cambria Math" panose="02040503050406030204" pitchFamily="18" charset="0"/>
                        <a:cs typeface="Times New Roman" panose="02020603050405020304" pitchFamily="18" charset="0"/>
                      </a:rPr>
                      <m:t>= </m:t>
                    </m:r>
                  </m:oMath>
                </a14:m>
                <a:r>
                  <a:rPr lang="en-US" sz="2400" dirty="0">
                    <a:latin typeface="Times New Roman" panose="02020603050405020304" pitchFamily="18" charset="0"/>
                    <a:cs typeface="Times New Roman" panose="02020603050405020304" pitchFamily="18" charset="0"/>
                  </a:rPr>
                  <a:t>YTM=7.17%</a:t>
                </a:r>
              </a:p>
              <a:p>
                <a:pPr algn="just"/>
                <a:r>
                  <a:rPr lang="en-US" sz="2400" dirty="0">
                    <a:latin typeface="Times New Roman" panose="02020603050405020304" pitchFamily="18" charset="0"/>
                    <a:cs typeface="Times New Roman" panose="02020603050405020304" pitchFamily="18" charset="0"/>
                  </a:rPr>
                  <a:t>Now, assume that because of some reason, you have to sell it after 5 years. That time, the market interest rate of similar bond is 8%. What would be expected market price? </a:t>
                </a:r>
              </a:p>
              <a:p>
                <a:pPr algn="just"/>
                <a:r>
                  <a:rPr lang="en-US" sz="2400" dirty="0">
                    <a:latin typeface="Times New Roman" panose="02020603050405020304" pitchFamily="18" charset="0"/>
                    <a:cs typeface="Times New Roman" panose="02020603050405020304" pitchFamily="18" charset="0"/>
                  </a:rPr>
                  <a:t>Value of bond after 5 years=1000/ (1.08)^5=Rs 680.58</a:t>
                </a:r>
              </a:p>
              <a:p>
                <a:pPr algn="just"/>
                <a:r>
                  <a:rPr lang="en-US" sz="2400" dirty="0">
                    <a:latin typeface="Times New Roman" panose="02020603050405020304" pitchFamily="18" charset="0"/>
                    <a:cs typeface="Times New Roman" panose="02020603050405020304" pitchFamily="18" charset="0"/>
                  </a:rPr>
                  <a:t>Returns (actual yield): 500=680.58/(1+Yield)^5=6.36%  </a:t>
                </a:r>
              </a:p>
              <a:p>
                <a:pPr algn="just"/>
                <a:r>
                  <a:rPr lang="en-US" sz="2400" dirty="0">
                    <a:latin typeface="Times New Roman" panose="02020603050405020304" pitchFamily="18" charset="0"/>
                    <a:cs typeface="Times New Roman" panose="02020603050405020304" pitchFamily="18" charset="0"/>
                  </a:rPr>
                  <a:t>Since, we sell the bond before maturity and uncertain about the market interest rate at the of selling, thereby we are exposing to </a:t>
                </a:r>
                <a:r>
                  <a:rPr lang="en-US" sz="2400" b="1" dirty="0">
                    <a:latin typeface="Times New Roman" panose="02020603050405020304" pitchFamily="18" charset="0"/>
                    <a:cs typeface="Times New Roman" panose="02020603050405020304" pitchFamily="18" charset="0"/>
                  </a:rPr>
                  <a:t>price risk </a:t>
                </a:r>
                <a:r>
                  <a:rPr lang="en-US" sz="2400" dirty="0">
                    <a:latin typeface="Times New Roman" panose="02020603050405020304" pitchFamily="18" charset="0"/>
                    <a:cs typeface="Times New Roman" panose="02020603050405020304" pitchFamily="18" charset="0"/>
                  </a:rPr>
                  <a:t>(uncertainty about the market price)</a:t>
                </a:r>
                <a:endParaRPr lang="en-US" sz="2400" b="1"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846A7BFD-D6B7-4799-B080-F48C0AE94475}"/>
                  </a:ext>
                </a:extLst>
              </p:cNvPr>
              <p:cNvSpPr>
                <a:spLocks noGrp="1" noRot="1" noChangeAspect="1" noMove="1" noResize="1" noEditPoints="1" noAdjustHandles="1" noChangeArrowheads="1" noChangeShapeType="1" noTextEdit="1"/>
              </p:cNvSpPr>
              <p:nvPr>
                <p:ph idx="1"/>
              </p:nvPr>
            </p:nvSpPr>
            <p:spPr>
              <a:xfrm>
                <a:off x="725659" y="1516134"/>
                <a:ext cx="11006796" cy="5123817"/>
              </a:xfrm>
              <a:blipFill>
                <a:blip r:embed="rId2"/>
                <a:stretch>
                  <a:fillRect l="-720" t="-2381" r="-886"/>
                </a:stretch>
              </a:blipFill>
            </p:spPr>
            <p:txBody>
              <a:bodyPr/>
              <a:lstStyle/>
              <a:p>
                <a:r>
                  <a:rPr lang="en-US">
                    <a:noFill/>
                  </a:rPr>
                  <a:t> </a:t>
                </a:r>
              </a:p>
            </p:txBody>
          </p:sp>
        </mc:Fallback>
      </mc:AlternateContent>
    </p:spTree>
    <p:extLst>
      <p:ext uri="{BB962C8B-B14F-4D97-AF65-F5344CB8AC3E}">
        <p14:creationId xmlns:p14="http://schemas.microsoft.com/office/powerpoint/2010/main" val="14717654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74AC7-8D1B-4231-86DE-8924A050744B}"/>
              </a:ext>
            </a:extLst>
          </p:cNvPr>
          <p:cNvSpPr>
            <a:spLocks noGrp="1"/>
          </p:cNvSpPr>
          <p:nvPr>
            <p:ph type="title"/>
          </p:nvPr>
        </p:nvSpPr>
        <p:spPr>
          <a:xfrm>
            <a:off x="399757" y="235951"/>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Risk of bonds: Interest rate risk</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6C3E4EE-5348-495D-85AA-7D4955282CCD}"/>
                  </a:ext>
                </a:extLst>
              </p:cNvPr>
              <p:cNvSpPr>
                <a:spLocks noGrp="1"/>
              </p:cNvSpPr>
              <p:nvPr>
                <p:ph idx="1"/>
              </p:nvPr>
            </p:nvSpPr>
            <p:spPr>
              <a:xfrm>
                <a:off x="838200" y="1561514"/>
                <a:ext cx="10515600" cy="5134707"/>
              </a:xfrm>
            </p:spPr>
            <p:txBody>
              <a:bodyPr>
                <a:normAutofit lnSpcReduction="10000"/>
              </a:bodyPr>
              <a:lstStyle/>
              <a:p>
                <a:r>
                  <a:rPr lang="en-US" sz="2400" b="1" dirty="0">
                    <a:latin typeface="Times New Roman" panose="02020603050405020304" pitchFamily="18" charset="0"/>
                    <a:cs typeface="Times New Roman" panose="02020603050405020304" pitchFamily="18" charset="0"/>
                  </a:rPr>
                  <a:t>Coupon reinvestment risk: </a:t>
                </a:r>
                <a:r>
                  <a:rPr lang="en-US" sz="2400" dirty="0">
                    <a:latin typeface="Times New Roman" panose="02020603050405020304" pitchFamily="18" charset="0"/>
                    <a:cs typeface="Times New Roman" panose="02020603050405020304" pitchFamily="18" charset="0"/>
                  </a:rPr>
                  <a:t>when you invest in coupon bond, in order to earn YTM return, you should reinvest all your coupon payments at YTM. If you fail to reinvest, your expected return will be equal to the actual return.</a:t>
                </a:r>
              </a:p>
              <a:p>
                <a:r>
                  <a:rPr lang="en-US" sz="2400" dirty="0">
                    <a:latin typeface="Times New Roman" panose="02020603050405020304" pitchFamily="18" charset="0"/>
                    <a:cs typeface="Times New Roman" panose="02020603050405020304" pitchFamily="18" charset="0"/>
                  </a:rPr>
                  <a:t>Assume that bond with coupon rate 10%, par value Rs 100, time to maturity 3 years, and trading at Rs 100. what would be YTM?</a:t>
                </a:r>
              </a:p>
              <a:p>
                <a14:m>
                  <m:oMath xmlns:m="http://schemas.openxmlformats.org/officeDocument/2006/math">
                    <m:r>
                      <a:rPr lang="en-US" sz="2400">
                        <a:latin typeface="Cambria Math" panose="02040503050406030204" pitchFamily="18" charset="0"/>
                      </a:rPr>
                      <m:t>10</m:t>
                    </m:r>
                    <m:r>
                      <a:rPr lang="en-US" sz="2400" b="0" i="0" smtClean="0">
                        <a:latin typeface="Cambria Math" panose="02040503050406030204" pitchFamily="18" charset="0"/>
                      </a:rPr>
                      <m:t>0</m:t>
                    </m:r>
                    <m:r>
                      <a:rPr lang="en-US" sz="2400">
                        <a:latin typeface="Cambria Math" panose="02040503050406030204" pitchFamily="18" charset="0"/>
                      </a:rPr>
                      <m:t>=</m:t>
                    </m:r>
                    <m:f>
                      <m:fPr>
                        <m:ctrlPr>
                          <a:rPr lang="en-US" sz="2400" i="1">
                            <a:latin typeface="Cambria Math" panose="02040503050406030204" pitchFamily="18" charset="0"/>
                          </a:rPr>
                        </m:ctrlPr>
                      </m:fPr>
                      <m:num>
                        <m:r>
                          <a:rPr lang="en-US" sz="2400" b="0" i="0" smtClean="0">
                            <a:latin typeface="Cambria Math" panose="02040503050406030204" pitchFamily="18" charset="0"/>
                          </a:rPr>
                          <m:t>10</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1</m:t>
                            </m:r>
                          </m:sup>
                        </m:sSup>
                      </m:den>
                    </m:f>
                    <m:r>
                      <a:rPr lang="en-US" sz="2400">
                        <a:latin typeface="Cambria Math" panose="02040503050406030204" pitchFamily="18" charset="0"/>
                      </a:rPr>
                      <m:t>+</m:t>
                    </m:r>
                    <m:f>
                      <m:fPr>
                        <m:ctrlPr>
                          <a:rPr lang="en-US" sz="2400" i="1">
                            <a:latin typeface="Cambria Math" panose="02040503050406030204" pitchFamily="18" charset="0"/>
                          </a:rPr>
                        </m:ctrlPr>
                      </m:fPr>
                      <m:num>
                        <m:r>
                          <a:rPr lang="en-US" sz="2400" b="0" i="0" smtClean="0">
                            <a:latin typeface="Cambria Math" panose="02040503050406030204" pitchFamily="18" charset="0"/>
                          </a:rPr>
                          <m:t>10</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rPr>
                        </m:ctrlPr>
                      </m:fPr>
                      <m:num>
                        <m:r>
                          <a:rPr lang="en-US" sz="2400" b="0" i="0" smtClean="0">
                            <a:latin typeface="Cambria Math" panose="02040503050406030204" pitchFamily="18" charset="0"/>
                          </a:rPr>
                          <m:t>1010</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3</m:t>
                            </m:r>
                          </m:sup>
                        </m:sSup>
                      </m:den>
                    </m:f>
                  </m:oMath>
                </a14:m>
                <a:r>
                  <a:rPr lang="en-US" sz="2400" dirty="0">
                    <a:latin typeface="Times New Roman" panose="02020603050405020304" pitchFamily="18" charset="0"/>
                    <a:cs typeface="Times New Roman" panose="02020603050405020304" pitchFamily="18" charset="0"/>
                  </a:rPr>
                  <a:t>=YTM=10%</a:t>
                </a:r>
              </a:p>
              <a:p>
                <a:r>
                  <a:rPr lang="en-US" sz="2400" dirty="0">
                    <a:latin typeface="Times New Roman" panose="02020603050405020304" pitchFamily="18" charset="0"/>
                    <a:cs typeface="Times New Roman" panose="02020603050405020304" pitchFamily="18" charset="0"/>
                  </a:rPr>
                  <a:t>Interest on coupon amount=</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Total return:</a:t>
                </a:r>
              </a:p>
              <a:p>
                <a:pPr lvl="1"/>
                <a:r>
                  <a:rPr lang="en-US" sz="2000" dirty="0">
                    <a:latin typeface="Times New Roman" panose="02020603050405020304" pitchFamily="18" charset="0"/>
                    <a:cs typeface="Times New Roman" panose="02020603050405020304" pitchFamily="18" charset="0"/>
                  </a:rPr>
                  <a:t>Coupon amount= Rs 30</a:t>
                </a:r>
              </a:p>
              <a:p>
                <a:pPr lvl="1"/>
                <a:r>
                  <a:rPr lang="en-US" sz="2000" dirty="0">
                    <a:latin typeface="Times New Roman" panose="02020603050405020304" pitchFamily="18" charset="0"/>
                    <a:cs typeface="Times New Roman" panose="02020603050405020304" pitchFamily="18" charset="0"/>
                  </a:rPr>
                  <a:t>Reinvestment amount=Rs 3.1</a:t>
                </a:r>
              </a:p>
              <a:p>
                <a:pPr lvl="1"/>
                <a:r>
                  <a:rPr lang="en-US" sz="2000" dirty="0">
                    <a:latin typeface="Times New Roman" panose="02020603050405020304" pitchFamily="18" charset="0"/>
                    <a:cs typeface="Times New Roman" panose="02020603050405020304" pitchFamily="18" charset="0"/>
                  </a:rPr>
                  <a:t>Principal amount=Rs 100</a:t>
                </a:r>
              </a:p>
              <a:p>
                <a:pPr lvl="1"/>
                <a:r>
                  <a:rPr lang="en-US" sz="2000" dirty="0">
                    <a:latin typeface="Times New Roman" panose="02020603050405020304" pitchFamily="18" charset="0"/>
                    <a:cs typeface="Times New Roman" panose="02020603050405020304" pitchFamily="18" charset="0"/>
                  </a:rPr>
                  <a:t>Total payment=Rs 131.1</a:t>
                </a:r>
              </a:p>
              <a:p>
                <a:pPr lvl="1"/>
                <a:r>
                  <a:rPr lang="en-US" sz="2000" dirty="0">
                    <a:latin typeface="Times New Roman" panose="02020603050405020304" pitchFamily="18" charset="0"/>
                    <a:cs typeface="Times New Roman" panose="02020603050405020304" pitchFamily="18" charset="0"/>
                  </a:rPr>
                  <a:t>Yield: 100=131.1/(1+yield)^3=10%</a:t>
                </a: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06C3E4EE-5348-495D-85AA-7D4955282CCD}"/>
                  </a:ext>
                </a:extLst>
              </p:cNvPr>
              <p:cNvSpPr>
                <a:spLocks noGrp="1" noRot="1" noChangeAspect="1" noMove="1" noResize="1" noEditPoints="1" noAdjustHandles="1" noChangeArrowheads="1" noChangeShapeType="1" noTextEdit="1"/>
              </p:cNvSpPr>
              <p:nvPr>
                <p:ph idx="1"/>
              </p:nvPr>
            </p:nvSpPr>
            <p:spPr>
              <a:xfrm>
                <a:off x="838200" y="1561514"/>
                <a:ext cx="10515600" cy="5134707"/>
              </a:xfrm>
              <a:blipFill>
                <a:blip r:embed="rId3"/>
                <a:stretch>
                  <a:fillRect l="-812" t="-2375" r="-348" b="-713"/>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F113CDFC-F9C0-41A1-860B-CC6223471DE7}"/>
              </a:ext>
            </a:extLst>
          </p:cNvPr>
          <p:cNvCxnSpPr>
            <a:cxnSpLocks/>
          </p:cNvCxnSpPr>
          <p:nvPr/>
        </p:nvCxnSpPr>
        <p:spPr>
          <a:xfrm>
            <a:off x="4825219" y="4093699"/>
            <a:ext cx="3151163"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2978DF9-8673-426D-867C-EB654FDD75A0}"/>
              </a:ext>
            </a:extLst>
          </p:cNvPr>
          <p:cNvSpPr txBox="1"/>
          <p:nvPr/>
        </p:nvSpPr>
        <p:spPr>
          <a:xfrm>
            <a:off x="5219114" y="4383382"/>
            <a:ext cx="876886" cy="646331"/>
          </a:xfrm>
          <a:prstGeom prst="rect">
            <a:avLst/>
          </a:prstGeom>
          <a:noFill/>
        </p:spPr>
        <p:txBody>
          <a:bodyPr wrap="square" rtlCol="0">
            <a:spAutoFit/>
          </a:bodyPr>
          <a:lstStyle/>
          <a:p>
            <a:r>
              <a:rPr lang="en-US" dirty="0"/>
              <a:t>1</a:t>
            </a:r>
          </a:p>
          <a:p>
            <a:r>
              <a:rPr lang="en-US" dirty="0"/>
              <a:t>Rs 10</a:t>
            </a:r>
          </a:p>
        </p:txBody>
      </p:sp>
      <p:sp>
        <p:nvSpPr>
          <p:cNvPr id="8" name="TextBox 7">
            <a:extLst>
              <a:ext uri="{FF2B5EF4-FFF2-40B4-BE49-F238E27FC236}">
                <a16:creationId xmlns:a16="http://schemas.microsoft.com/office/drawing/2014/main" id="{19639971-7524-4039-9FD5-0F029CCFCEAD}"/>
              </a:ext>
            </a:extLst>
          </p:cNvPr>
          <p:cNvSpPr txBox="1"/>
          <p:nvPr/>
        </p:nvSpPr>
        <p:spPr>
          <a:xfrm>
            <a:off x="6096000" y="4383382"/>
            <a:ext cx="876886" cy="646331"/>
          </a:xfrm>
          <a:prstGeom prst="rect">
            <a:avLst/>
          </a:prstGeom>
          <a:noFill/>
        </p:spPr>
        <p:txBody>
          <a:bodyPr wrap="square" rtlCol="0">
            <a:spAutoFit/>
          </a:bodyPr>
          <a:lstStyle/>
          <a:p>
            <a:r>
              <a:rPr lang="en-US" dirty="0"/>
              <a:t>2</a:t>
            </a:r>
          </a:p>
          <a:p>
            <a:r>
              <a:rPr lang="en-US" dirty="0"/>
              <a:t>Rs 10</a:t>
            </a:r>
          </a:p>
        </p:txBody>
      </p:sp>
      <p:sp>
        <p:nvSpPr>
          <p:cNvPr id="9" name="TextBox 8">
            <a:extLst>
              <a:ext uri="{FF2B5EF4-FFF2-40B4-BE49-F238E27FC236}">
                <a16:creationId xmlns:a16="http://schemas.microsoft.com/office/drawing/2014/main" id="{DDBAA5C8-CB33-46CE-B343-514AE5646F22}"/>
              </a:ext>
            </a:extLst>
          </p:cNvPr>
          <p:cNvSpPr txBox="1"/>
          <p:nvPr/>
        </p:nvSpPr>
        <p:spPr>
          <a:xfrm>
            <a:off x="7409571" y="4383382"/>
            <a:ext cx="876886" cy="646331"/>
          </a:xfrm>
          <a:prstGeom prst="rect">
            <a:avLst/>
          </a:prstGeom>
          <a:noFill/>
        </p:spPr>
        <p:txBody>
          <a:bodyPr wrap="square" rtlCol="0">
            <a:spAutoFit/>
          </a:bodyPr>
          <a:lstStyle/>
          <a:p>
            <a:r>
              <a:rPr lang="en-US" dirty="0"/>
              <a:t>3</a:t>
            </a:r>
          </a:p>
          <a:p>
            <a:r>
              <a:rPr lang="en-US" dirty="0"/>
              <a:t>Rs 10</a:t>
            </a:r>
          </a:p>
        </p:txBody>
      </p:sp>
      <p:sp>
        <p:nvSpPr>
          <p:cNvPr id="10" name="TextBox 9">
            <a:extLst>
              <a:ext uri="{FF2B5EF4-FFF2-40B4-BE49-F238E27FC236}">
                <a16:creationId xmlns:a16="http://schemas.microsoft.com/office/drawing/2014/main" id="{2A33025F-14E4-4D81-9798-BADC37D038A0}"/>
              </a:ext>
            </a:extLst>
          </p:cNvPr>
          <p:cNvSpPr txBox="1"/>
          <p:nvPr/>
        </p:nvSpPr>
        <p:spPr>
          <a:xfrm>
            <a:off x="4562329" y="4352488"/>
            <a:ext cx="876886" cy="646331"/>
          </a:xfrm>
          <a:prstGeom prst="rect">
            <a:avLst/>
          </a:prstGeom>
          <a:noFill/>
        </p:spPr>
        <p:txBody>
          <a:bodyPr wrap="square" rtlCol="0">
            <a:spAutoFit/>
          </a:bodyPr>
          <a:lstStyle/>
          <a:p>
            <a:r>
              <a:rPr lang="en-US" dirty="0"/>
              <a:t>0</a:t>
            </a:r>
          </a:p>
          <a:p>
            <a:endParaRPr lang="en-US" dirty="0"/>
          </a:p>
        </p:txBody>
      </p:sp>
      <p:cxnSp>
        <p:nvCxnSpPr>
          <p:cNvPr id="12" name="Connector: Elbow 11">
            <a:extLst>
              <a:ext uri="{FF2B5EF4-FFF2-40B4-BE49-F238E27FC236}">
                <a16:creationId xmlns:a16="http://schemas.microsoft.com/office/drawing/2014/main" id="{C2327D4F-52AC-4D25-B22F-10634A5C7CD5}"/>
              </a:ext>
            </a:extLst>
          </p:cNvPr>
          <p:cNvCxnSpPr>
            <a:stCxn id="7" idx="2"/>
          </p:cNvCxnSpPr>
          <p:nvPr/>
        </p:nvCxnSpPr>
        <p:spPr>
          <a:xfrm rot="16200000" flipH="1">
            <a:off x="6947352" y="3739918"/>
            <a:ext cx="878718" cy="345830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CD5382F-07A5-453B-9B1E-333CE688F1A2}"/>
              </a:ext>
            </a:extLst>
          </p:cNvPr>
          <p:cNvSpPr txBox="1"/>
          <p:nvPr/>
        </p:nvSpPr>
        <p:spPr>
          <a:xfrm>
            <a:off x="9172721" y="5755446"/>
            <a:ext cx="2517531" cy="369332"/>
          </a:xfrm>
          <a:prstGeom prst="rect">
            <a:avLst/>
          </a:prstGeom>
          <a:noFill/>
        </p:spPr>
        <p:txBody>
          <a:bodyPr wrap="square" rtlCol="0">
            <a:spAutoFit/>
          </a:bodyPr>
          <a:lstStyle/>
          <a:p>
            <a:r>
              <a:rPr lang="en-US" dirty="0"/>
              <a:t>=10*(1.1)^2-10=Rs 2.1</a:t>
            </a:r>
          </a:p>
        </p:txBody>
      </p:sp>
      <p:cxnSp>
        <p:nvCxnSpPr>
          <p:cNvPr id="19" name="Connector: Elbow 18">
            <a:extLst>
              <a:ext uri="{FF2B5EF4-FFF2-40B4-BE49-F238E27FC236}">
                <a16:creationId xmlns:a16="http://schemas.microsoft.com/office/drawing/2014/main" id="{BB4A0919-38DE-4718-811A-11A29CBB70E9}"/>
              </a:ext>
            </a:extLst>
          </p:cNvPr>
          <p:cNvCxnSpPr>
            <a:cxnSpLocks/>
          </p:cNvCxnSpPr>
          <p:nvPr/>
        </p:nvCxnSpPr>
        <p:spPr>
          <a:xfrm>
            <a:off x="6122671" y="4998819"/>
            <a:ext cx="2888272" cy="706254"/>
          </a:xfrm>
          <a:prstGeom prst="bentConnector3">
            <a:avLst>
              <a:gd name="adj1" fmla="val 320"/>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581F3D6-C205-458E-AF08-0E3EBA593E23}"/>
              </a:ext>
            </a:extLst>
          </p:cNvPr>
          <p:cNvSpPr txBox="1"/>
          <p:nvPr/>
        </p:nvSpPr>
        <p:spPr>
          <a:xfrm>
            <a:off x="9067800" y="5503312"/>
            <a:ext cx="2342856" cy="369332"/>
          </a:xfrm>
          <a:prstGeom prst="rect">
            <a:avLst/>
          </a:prstGeom>
          <a:noFill/>
        </p:spPr>
        <p:txBody>
          <a:bodyPr wrap="square" rtlCol="0">
            <a:spAutoFit/>
          </a:bodyPr>
          <a:lstStyle/>
          <a:p>
            <a:r>
              <a:rPr lang="en-US" dirty="0"/>
              <a:t>=10*(1.1)^1-10=Rs1</a:t>
            </a:r>
          </a:p>
        </p:txBody>
      </p:sp>
      <p:sp>
        <p:nvSpPr>
          <p:cNvPr id="24" name="TextBox 23">
            <a:extLst>
              <a:ext uri="{FF2B5EF4-FFF2-40B4-BE49-F238E27FC236}">
                <a16:creationId xmlns:a16="http://schemas.microsoft.com/office/drawing/2014/main" id="{C8FBC15B-8019-40BA-9ED6-1058A5987E5B}"/>
              </a:ext>
            </a:extLst>
          </p:cNvPr>
          <p:cNvSpPr txBox="1"/>
          <p:nvPr/>
        </p:nvSpPr>
        <p:spPr>
          <a:xfrm>
            <a:off x="9041129" y="5220713"/>
            <a:ext cx="2156754" cy="369332"/>
          </a:xfrm>
          <a:prstGeom prst="rect">
            <a:avLst/>
          </a:prstGeom>
          <a:noFill/>
        </p:spPr>
        <p:txBody>
          <a:bodyPr wrap="square" rtlCol="0">
            <a:spAutoFit/>
          </a:bodyPr>
          <a:lstStyle/>
          <a:p>
            <a:r>
              <a:rPr lang="en-US" dirty="0"/>
              <a:t>=10*(1.1)^0-10=Rs 0</a:t>
            </a:r>
          </a:p>
        </p:txBody>
      </p:sp>
      <p:cxnSp>
        <p:nvCxnSpPr>
          <p:cNvPr id="29" name="Connector: Elbow 28">
            <a:extLst>
              <a:ext uri="{FF2B5EF4-FFF2-40B4-BE49-F238E27FC236}">
                <a16:creationId xmlns:a16="http://schemas.microsoft.com/office/drawing/2014/main" id="{25B42A73-4126-49A2-AFDD-ACE340824448}"/>
              </a:ext>
            </a:extLst>
          </p:cNvPr>
          <p:cNvCxnSpPr>
            <a:cxnSpLocks/>
            <a:stCxn id="9" idx="2"/>
            <a:endCxn id="24" idx="1"/>
          </p:cNvCxnSpPr>
          <p:nvPr/>
        </p:nvCxnSpPr>
        <p:spPr>
          <a:xfrm rot="16200000" flipH="1">
            <a:off x="8256738" y="4620988"/>
            <a:ext cx="375666" cy="119311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26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
                                            <p:txEl>
                                              <p:pRg st="6" end="6"/>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
                                            <p:txEl>
                                              <p:pRg st="8" end="8"/>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
                                            <p:txEl>
                                              <p:pRg st="9" end="9"/>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3" grpId="0"/>
      <p:bldP spid="23" grpId="0"/>
      <p:bldP spid="24"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CDD8A-C3DF-40E5-833E-25D2E86EDBE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Risk of bonds: Interest rate risk</a:t>
            </a:r>
            <a:endParaRPr lang="en-US" sz="3600" dirty="0"/>
          </a:p>
        </p:txBody>
      </p:sp>
      <p:graphicFrame>
        <p:nvGraphicFramePr>
          <p:cNvPr id="4" name="Content Placeholder 3">
            <a:extLst>
              <a:ext uri="{FF2B5EF4-FFF2-40B4-BE49-F238E27FC236}">
                <a16:creationId xmlns:a16="http://schemas.microsoft.com/office/drawing/2014/main" id="{A62C0B93-BED7-41B9-AC1F-A18B803D64BD}"/>
              </a:ext>
            </a:extLst>
          </p:cNvPr>
          <p:cNvGraphicFramePr>
            <a:graphicFrameLocks noGrp="1"/>
          </p:cNvGraphicFramePr>
          <p:nvPr>
            <p:ph idx="1"/>
            <p:extLst>
              <p:ext uri="{D42A27DB-BD31-4B8C-83A1-F6EECF244321}">
                <p14:modId xmlns:p14="http://schemas.microsoft.com/office/powerpoint/2010/main" val="855584532"/>
              </p:ext>
            </p:extLst>
          </p:nvPr>
        </p:nvGraphicFramePr>
        <p:xfrm>
          <a:off x="1519311" y="2321168"/>
          <a:ext cx="8496886" cy="3002280"/>
        </p:xfrm>
        <a:graphic>
          <a:graphicData uri="http://schemas.openxmlformats.org/drawingml/2006/table">
            <a:tbl>
              <a:tblPr>
                <a:tableStyleId>{5940675A-B579-460E-94D1-54222C63F5DA}</a:tableStyleId>
              </a:tblPr>
              <a:tblGrid>
                <a:gridCol w="3684487">
                  <a:extLst>
                    <a:ext uri="{9D8B030D-6E8A-4147-A177-3AD203B41FA5}">
                      <a16:colId xmlns:a16="http://schemas.microsoft.com/office/drawing/2014/main" val="287267718"/>
                    </a:ext>
                  </a:extLst>
                </a:gridCol>
                <a:gridCol w="1604133">
                  <a:extLst>
                    <a:ext uri="{9D8B030D-6E8A-4147-A177-3AD203B41FA5}">
                      <a16:colId xmlns:a16="http://schemas.microsoft.com/office/drawing/2014/main" val="1587349919"/>
                    </a:ext>
                  </a:extLst>
                </a:gridCol>
                <a:gridCol w="1604133">
                  <a:extLst>
                    <a:ext uri="{9D8B030D-6E8A-4147-A177-3AD203B41FA5}">
                      <a16:colId xmlns:a16="http://schemas.microsoft.com/office/drawing/2014/main" val="129954052"/>
                    </a:ext>
                  </a:extLst>
                </a:gridCol>
                <a:gridCol w="1604133">
                  <a:extLst>
                    <a:ext uri="{9D8B030D-6E8A-4147-A177-3AD203B41FA5}">
                      <a16:colId xmlns:a16="http://schemas.microsoft.com/office/drawing/2014/main" val="1398023823"/>
                    </a:ext>
                  </a:extLst>
                </a:gridCol>
              </a:tblGrid>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gridSpan="3">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Reinvestment rate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4879167"/>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15%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24929038"/>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Reinvestment payment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1.53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3.10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4.72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80399875"/>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Coupon payment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47962284"/>
                  </a:ext>
                </a:extLst>
              </a:tr>
              <a:tr h="349934">
                <a:tc>
                  <a:txBody>
                    <a:bodyPr/>
                    <a:lstStyle/>
                    <a:p>
                      <a:pPr algn="l" fontAlgn="b"/>
                      <a:r>
                        <a:rPr lang="en-US" sz="2400" b="0" i="0" kern="1200" dirty="0">
                          <a:solidFill>
                            <a:schemeClr val="tx1"/>
                          </a:solidFill>
                          <a:effectLst/>
                          <a:latin typeface="Times New Roman" panose="02020603050405020304" pitchFamily="18" charset="0"/>
                          <a:ea typeface="+mn-ea"/>
                          <a:cs typeface="Times New Roman" panose="02020603050405020304" pitchFamily="18" charset="0"/>
                        </a:rPr>
                        <a:t>Principal</a:t>
                      </a:r>
                      <a:r>
                        <a:rPr lang="en-US" sz="2400" b="0" u="none" strike="noStrike" dirty="0">
                          <a:effectLst/>
                          <a:latin typeface="Times New Roman" panose="02020603050405020304" pitchFamily="18" charset="0"/>
                          <a:cs typeface="Times New Roman" panose="02020603050405020304" pitchFamily="18" charset="0"/>
                        </a:rPr>
                        <a:t> payment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04908079"/>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Total return</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131.53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133.10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134.73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49534455"/>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Investment (Market price)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883804649"/>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Yield(%)</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9.56%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10.00%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10.45%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58595513"/>
                  </a:ext>
                </a:extLst>
              </a:tr>
            </a:tbl>
          </a:graphicData>
        </a:graphic>
      </p:graphicFrame>
      <p:sp>
        <p:nvSpPr>
          <p:cNvPr id="3" name="Rectangle 2">
            <a:extLst>
              <a:ext uri="{FF2B5EF4-FFF2-40B4-BE49-F238E27FC236}">
                <a16:creationId xmlns:a16="http://schemas.microsoft.com/office/drawing/2014/main" id="{2E598BF0-8526-4278-9D6B-33A10B5FF991}"/>
              </a:ext>
            </a:extLst>
          </p:cNvPr>
          <p:cNvSpPr/>
          <p:nvPr/>
        </p:nvSpPr>
        <p:spPr>
          <a:xfrm>
            <a:off x="1439594" y="5630762"/>
            <a:ext cx="8656320" cy="646331"/>
          </a:xfrm>
          <a:prstGeom prst="rect">
            <a:avLst/>
          </a:prstGeom>
        </p:spPr>
        <p:txBody>
          <a:bodyPr wrap="square">
            <a:spAutoFit/>
          </a:bodyPr>
          <a:lstStyle/>
          <a:p>
            <a:r>
              <a:rPr lang="en-US" dirty="0">
                <a:hlinkClick r:id="rId2"/>
              </a:rPr>
              <a:t>https://beta.nseindia.com/market-data/debt-market-reporting-corporate-bonds-traded-on-exchange</a:t>
            </a:r>
            <a:endParaRPr lang="en-US" dirty="0"/>
          </a:p>
        </p:txBody>
      </p:sp>
    </p:spTree>
    <p:extLst>
      <p:ext uri="{BB962C8B-B14F-4D97-AF65-F5344CB8AC3E}">
        <p14:creationId xmlns:p14="http://schemas.microsoft.com/office/powerpoint/2010/main" val="22420623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675EC-74EE-4B46-8A78-4284C300608B}"/>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Valuation of stock</a:t>
            </a:r>
          </a:p>
        </p:txBody>
      </p:sp>
      <p:sp>
        <p:nvSpPr>
          <p:cNvPr id="3" name="Subtitle 2">
            <a:extLst>
              <a:ext uri="{FF2B5EF4-FFF2-40B4-BE49-F238E27FC236}">
                <a16:creationId xmlns:a16="http://schemas.microsoft.com/office/drawing/2014/main" id="{5DFEB3A9-8A01-4EBC-A72D-F2CB87B225B5}"/>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0566698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9E25E-C093-4D3E-9F1C-0D98B6184C4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choice of financing</a:t>
            </a:r>
          </a:p>
        </p:txBody>
      </p:sp>
      <p:sp>
        <p:nvSpPr>
          <p:cNvPr id="3" name="Content Placeholder 2">
            <a:extLst>
              <a:ext uri="{FF2B5EF4-FFF2-40B4-BE49-F238E27FC236}">
                <a16:creationId xmlns:a16="http://schemas.microsoft.com/office/drawing/2014/main" id="{CD7AA066-0A85-4E91-9CDA-FAD3B50116E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There are only two ways in which a business can raise money.</a:t>
            </a:r>
          </a:p>
          <a:p>
            <a:pPr lvl="1" algn="just"/>
            <a:r>
              <a:rPr lang="en-US" b="1" dirty="0">
                <a:latin typeface="Times New Roman" panose="02020603050405020304" pitchFamily="18" charset="0"/>
                <a:cs typeface="Times New Roman" panose="02020603050405020304" pitchFamily="18" charset="0"/>
              </a:rPr>
              <a:t>The first is debt</a:t>
            </a:r>
            <a:r>
              <a:rPr lang="en-US" dirty="0">
                <a:latin typeface="Times New Roman" panose="02020603050405020304" pitchFamily="18" charset="0"/>
                <a:cs typeface="Times New Roman" panose="02020603050405020304" pitchFamily="18" charset="0"/>
              </a:rPr>
              <a:t>: The essence of debt is that a debt claim entitles the holder of the claim to a contracted set of cashflows (interest payments and repaying principle). If you fail to make those payments, you lose control of your business.</a:t>
            </a:r>
          </a:p>
          <a:p>
            <a:pPr lvl="1" algn="just"/>
            <a:r>
              <a:rPr lang="en-US" b="1" dirty="0">
                <a:latin typeface="Times New Roman" panose="02020603050405020304" pitchFamily="18" charset="0"/>
                <a:cs typeface="Times New Roman" panose="02020603050405020304" pitchFamily="18" charset="0"/>
              </a:rPr>
              <a:t>The second is equity</a:t>
            </a:r>
            <a:r>
              <a:rPr lang="en-US" dirty="0">
                <a:latin typeface="Times New Roman" panose="02020603050405020304" pitchFamily="18" charset="0"/>
                <a:cs typeface="Times New Roman" panose="02020603050405020304" pitchFamily="18" charset="0"/>
              </a:rPr>
              <a:t>: With equity, you do get whatever cashflows are left over after you made debt and tax (government) payments.</a:t>
            </a:r>
          </a:p>
        </p:txBody>
      </p:sp>
    </p:spTree>
    <p:extLst>
      <p:ext uri="{BB962C8B-B14F-4D97-AF65-F5344CB8AC3E}">
        <p14:creationId xmlns:p14="http://schemas.microsoft.com/office/powerpoint/2010/main" val="37193189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22CE1-3DEF-405C-81A8-B90D380B4E58}"/>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Debt versus Equity </a:t>
            </a:r>
          </a:p>
        </p:txBody>
      </p:sp>
      <p:sp>
        <p:nvSpPr>
          <p:cNvPr id="4" name="Rectangle 3">
            <a:extLst>
              <a:ext uri="{FF2B5EF4-FFF2-40B4-BE49-F238E27FC236}">
                <a16:creationId xmlns:a16="http://schemas.microsoft.com/office/drawing/2014/main" id="{288F7127-5EA8-4C6E-A4D3-429AEE39D3CE}"/>
              </a:ext>
            </a:extLst>
          </p:cNvPr>
          <p:cNvSpPr/>
          <p:nvPr/>
        </p:nvSpPr>
        <p:spPr>
          <a:xfrm>
            <a:off x="1083211" y="1887356"/>
            <a:ext cx="3418450" cy="277451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Fixed  claim-Coupon and principal payment </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Tax Deductible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High priority in financial trouble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Fixed maturity</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No management control</a:t>
            </a:r>
          </a:p>
          <a:p>
            <a:pPr algn="ct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p>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5" name="Rectangle 4">
            <a:extLst>
              <a:ext uri="{FF2B5EF4-FFF2-40B4-BE49-F238E27FC236}">
                <a16:creationId xmlns:a16="http://schemas.microsoft.com/office/drawing/2014/main" id="{354B6FE1-C810-4A34-9F0C-57187ACD8889}"/>
              </a:ext>
            </a:extLst>
          </p:cNvPr>
          <p:cNvSpPr/>
          <p:nvPr/>
        </p:nvSpPr>
        <p:spPr>
          <a:xfrm>
            <a:off x="7401954" y="1825626"/>
            <a:ext cx="3584914" cy="277451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Residual claim-Dividend and selling price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Not Tax Deductible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Low priority in financial trouble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Infinite </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Management control</a:t>
            </a:r>
            <a:endParaRPr lang="en-US" dirty="0">
              <a:ln w="0"/>
              <a:solidFill>
                <a:schemeClr val="tx1"/>
              </a:solidFill>
              <a:effectLst>
                <a:outerShdw blurRad="38100" dist="19050" dir="2700000" algn="tl" rotWithShape="0">
                  <a:schemeClr val="dk1">
                    <a:alpha val="40000"/>
                  </a:schemeClr>
                </a:outerShdw>
              </a:effectLst>
            </a:endParaRPr>
          </a:p>
          <a:p>
            <a:pPr algn="ctr"/>
            <a:endParaRPr lang="en-US" dirty="0">
              <a:ln w="0"/>
              <a:solidFill>
                <a:schemeClr val="tx1"/>
              </a:solidFill>
              <a:effectLst>
                <a:outerShdw blurRad="38100" dist="19050" dir="2700000" algn="tl" rotWithShape="0">
                  <a:schemeClr val="dk1">
                    <a:alpha val="40000"/>
                  </a:schemeClr>
                </a:outerShdw>
              </a:effectLst>
            </a:endParaRPr>
          </a:p>
        </p:txBody>
      </p:sp>
      <p:cxnSp>
        <p:nvCxnSpPr>
          <p:cNvPr id="8" name="Connector: Elbow 7">
            <a:extLst>
              <a:ext uri="{FF2B5EF4-FFF2-40B4-BE49-F238E27FC236}">
                <a16:creationId xmlns:a16="http://schemas.microsoft.com/office/drawing/2014/main" id="{2893F452-E998-456B-AA23-CA54B9006C34}"/>
              </a:ext>
            </a:extLst>
          </p:cNvPr>
          <p:cNvCxnSpPr/>
          <p:nvPr/>
        </p:nvCxnSpPr>
        <p:spPr>
          <a:xfrm>
            <a:off x="3010486" y="4735074"/>
            <a:ext cx="5486400" cy="196947"/>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042D39C-B63D-45CF-8A79-C42292F93325}"/>
              </a:ext>
            </a:extLst>
          </p:cNvPr>
          <p:cNvSpPr txBox="1"/>
          <p:nvPr/>
        </p:nvSpPr>
        <p:spPr>
          <a:xfrm>
            <a:off x="1083211" y="4729335"/>
            <a:ext cx="3024554"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a:t>Debt</a:t>
            </a:r>
            <a:r>
              <a:rPr lang="en-US" dirty="0"/>
              <a:t> </a:t>
            </a:r>
          </a:p>
          <a:p>
            <a:r>
              <a:rPr lang="en-US" dirty="0"/>
              <a:t>Bank debt</a:t>
            </a:r>
          </a:p>
          <a:p>
            <a:r>
              <a:rPr lang="en-US" dirty="0"/>
              <a:t>Commercial paper</a:t>
            </a:r>
          </a:p>
          <a:p>
            <a:r>
              <a:rPr lang="en-US" dirty="0"/>
              <a:t>Corporate Bonds</a:t>
            </a:r>
          </a:p>
          <a:p>
            <a:endParaRPr lang="en-US" dirty="0"/>
          </a:p>
        </p:txBody>
      </p:sp>
      <p:sp>
        <p:nvSpPr>
          <p:cNvPr id="10" name="TextBox 9">
            <a:extLst>
              <a:ext uri="{FF2B5EF4-FFF2-40B4-BE49-F238E27FC236}">
                <a16:creationId xmlns:a16="http://schemas.microsoft.com/office/drawing/2014/main" id="{8AC0E537-3492-43A2-9118-714A297E5AC2}"/>
              </a:ext>
            </a:extLst>
          </p:cNvPr>
          <p:cNvSpPr txBox="1"/>
          <p:nvPr/>
        </p:nvSpPr>
        <p:spPr>
          <a:xfrm>
            <a:off x="8496886" y="4600136"/>
            <a:ext cx="3024554"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a:t>Equity </a:t>
            </a:r>
          </a:p>
          <a:p>
            <a:r>
              <a:rPr lang="en-US" dirty="0"/>
              <a:t>Owner’s equity</a:t>
            </a:r>
          </a:p>
          <a:p>
            <a:r>
              <a:rPr lang="en-US" dirty="0"/>
              <a:t>Venture capital</a:t>
            </a:r>
          </a:p>
          <a:p>
            <a:r>
              <a:rPr lang="en-US" dirty="0"/>
              <a:t>Common stock</a:t>
            </a:r>
          </a:p>
          <a:p>
            <a:r>
              <a:rPr lang="en-US" dirty="0"/>
              <a:t>Warrants</a:t>
            </a:r>
          </a:p>
        </p:txBody>
      </p:sp>
      <p:sp>
        <p:nvSpPr>
          <p:cNvPr id="11" name="TextBox 10">
            <a:extLst>
              <a:ext uri="{FF2B5EF4-FFF2-40B4-BE49-F238E27FC236}">
                <a16:creationId xmlns:a16="http://schemas.microsoft.com/office/drawing/2014/main" id="{00E3230F-AF86-4456-AA3F-E3C2AC04E667}"/>
              </a:ext>
            </a:extLst>
          </p:cNvPr>
          <p:cNvSpPr txBox="1"/>
          <p:nvPr/>
        </p:nvSpPr>
        <p:spPr>
          <a:xfrm>
            <a:off x="4764257" y="4985647"/>
            <a:ext cx="3024554"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a:t>Hybrid securities  </a:t>
            </a:r>
          </a:p>
          <a:p>
            <a:r>
              <a:rPr lang="en-US" dirty="0"/>
              <a:t>Convertible Debt</a:t>
            </a:r>
          </a:p>
          <a:p>
            <a:r>
              <a:rPr lang="en-US" dirty="0"/>
              <a:t>Preferred stock</a:t>
            </a:r>
          </a:p>
          <a:p>
            <a:r>
              <a:rPr lang="en-US" dirty="0"/>
              <a:t>Option-linked bonds</a:t>
            </a:r>
          </a:p>
        </p:txBody>
      </p:sp>
    </p:spTree>
    <p:extLst>
      <p:ext uri="{BB962C8B-B14F-4D97-AF65-F5344CB8AC3E}">
        <p14:creationId xmlns:p14="http://schemas.microsoft.com/office/powerpoint/2010/main" val="12807119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5FB73-DC64-486A-8671-A683C6FE976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 snap-shot of idea/Entity</a:t>
            </a:r>
          </a:p>
        </p:txBody>
      </p:sp>
      <p:graphicFrame>
        <p:nvGraphicFramePr>
          <p:cNvPr id="4" name="Table 4">
            <a:extLst>
              <a:ext uri="{FF2B5EF4-FFF2-40B4-BE49-F238E27FC236}">
                <a16:creationId xmlns:a16="http://schemas.microsoft.com/office/drawing/2014/main" id="{7854EEBE-C855-4884-993B-2E665EE272DA}"/>
              </a:ext>
            </a:extLst>
          </p:cNvPr>
          <p:cNvGraphicFramePr>
            <a:graphicFrameLocks noGrp="1"/>
          </p:cNvGraphicFramePr>
          <p:nvPr>
            <p:ph idx="1"/>
            <p:extLst>
              <p:ext uri="{D42A27DB-BD31-4B8C-83A1-F6EECF244321}">
                <p14:modId xmlns:p14="http://schemas.microsoft.com/office/powerpoint/2010/main" val="1620773477"/>
              </p:ext>
            </p:extLst>
          </p:nvPr>
        </p:nvGraphicFramePr>
        <p:xfrm>
          <a:off x="2399713" y="2316480"/>
          <a:ext cx="7010398" cy="137160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588764554"/>
                    </a:ext>
                  </a:extLst>
                </a:gridCol>
                <a:gridCol w="3505199">
                  <a:extLst>
                    <a:ext uri="{9D8B030D-6E8A-4147-A177-3AD203B41FA5}">
                      <a16:colId xmlns:a16="http://schemas.microsoft.com/office/drawing/2014/main" val="3800557408"/>
                    </a:ext>
                  </a:extLst>
                </a:gridCol>
              </a:tblGrid>
              <a:tr h="370840">
                <a:tc>
                  <a:txBody>
                    <a:bodyPr/>
                    <a:lstStyle/>
                    <a:p>
                      <a:pPr algn="ctr"/>
                      <a:r>
                        <a:rPr lang="en-US" sz="2400" b="1" dirty="0">
                          <a:latin typeface="Times New Roman" panose="02020603050405020304" pitchFamily="18" charset="0"/>
                          <a:cs typeface="Times New Roman" panose="02020603050405020304" pitchFamily="18" charset="0"/>
                        </a:rPr>
                        <a:t>Liabilities </a:t>
                      </a:r>
                    </a:p>
                  </a:txBody>
                  <a:tcPr/>
                </a:tc>
                <a:tc>
                  <a:txBody>
                    <a:bodyPr/>
                    <a:lstStyle/>
                    <a:p>
                      <a:pPr algn="ctr"/>
                      <a:r>
                        <a:rPr lang="en-US" sz="2400" b="1" dirty="0">
                          <a:latin typeface="Times New Roman" panose="02020603050405020304" pitchFamily="18" charset="0"/>
                          <a:cs typeface="Times New Roman" panose="02020603050405020304" pitchFamily="18" charset="0"/>
                        </a:rPr>
                        <a:t>Assets</a:t>
                      </a:r>
                    </a:p>
                  </a:txBody>
                  <a:tcPr/>
                </a:tc>
                <a:extLst>
                  <a:ext uri="{0D108BD9-81ED-4DB2-BD59-A6C34878D82A}">
                    <a16:rowId xmlns:a16="http://schemas.microsoft.com/office/drawing/2014/main" val="211395228"/>
                  </a:ext>
                </a:extLst>
              </a:tr>
              <a:tr h="370840">
                <a:tc>
                  <a:txBody>
                    <a:bodyPr/>
                    <a:lstStyle/>
                    <a:p>
                      <a:r>
                        <a:rPr lang="en-US" sz="2400" dirty="0">
                          <a:latin typeface="Times New Roman" panose="02020603050405020304" pitchFamily="18" charset="0"/>
                          <a:cs typeface="Times New Roman" panose="02020603050405020304" pitchFamily="18" charset="0"/>
                        </a:rPr>
                        <a:t>Equity</a:t>
                      </a:r>
                    </a:p>
                  </a:txBody>
                  <a:tcPr/>
                </a:tc>
                <a:tc rowSpan="2">
                  <a:txBody>
                    <a:bodyPr/>
                    <a:lstStyle/>
                    <a:p>
                      <a:r>
                        <a:rPr lang="en-US" sz="2400" b="1" dirty="0">
                          <a:latin typeface="Times New Roman" panose="02020603050405020304" pitchFamily="18" charset="0"/>
                          <a:cs typeface="Times New Roman" panose="02020603050405020304" pitchFamily="18" charset="0"/>
                        </a:rPr>
                        <a:t>Real</a:t>
                      </a:r>
                      <a:r>
                        <a:rPr lang="en-US" sz="2400" dirty="0">
                          <a:latin typeface="Times New Roman" panose="02020603050405020304" pitchFamily="18" charset="0"/>
                          <a:cs typeface="Times New Roman" panose="02020603050405020304" pitchFamily="18" charset="0"/>
                        </a:rPr>
                        <a:t> assets</a:t>
                      </a:r>
                    </a:p>
                  </a:txBody>
                  <a:tcPr/>
                </a:tc>
                <a:extLst>
                  <a:ext uri="{0D108BD9-81ED-4DB2-BD59-A6C34878D82A}">
                    <a16:rowId xmlns:a16="http://schemas.microsoft.com/office/drawing/2014/main" val="856123671"/>
                  </a:ext>
                </a:extLst>
              </a:tr>
              <a:tr h="370840">
                <a:tc>
                  <a:txBody>
                    <a:bodyPr/>
                    <a:lstStyle/>
                    <a:p>
                      <a:r>
                        <a:rPr lang="en-US" sz="2400" dirty="0">
                          <a:latin typeface="Times New Roman" panose="02020603050405020304" pitchFamily="18" charset="0"/>
                          <a:cs typeface="Times New Roman" panose="02020603050405020304" pitchFamily="18" charset="0"/>
                        </a:rPr>
                        <a:t>Debt</a:t>
                      </a:r>
                    </a:p>
                  </a:txBody>
                  <a:tcPr/>
                </a:tc>
                <a:tc vMerge="1">
                  <a:txBody>
                    <a:bodyPr/>
                    <a:lstStyle/>
                    <a:p>
                      <a:endParaRPr lang="en-US" dirty="0"/>
                    </a:p>
                  </a:txBody>
                  <a:tcPr/>
                </a:tc>
                <a:extLst>
                  <a:ext uri="{0D108BD9-81ED-4DB2-BD59-A6C34878D82A}">
                    <a16:rowId xmlns:a16="http://schemas.microsoft.com/office/drawing/2014/main" val="530991256"/>
                  </a:ext>
                </a:extLst>
              </a:tr>
            </a:tbl>
          </a:graphicData>
        </a:graphic>
      </p:graphicFrame>
    </p:spTree>
    <p:extLst>
      <p:ext uri="{BB962C8B-B14F-4D97-AF65-F5344CB8AC3E}">
        <p14:creationId xmlns:p14="http://schemas.microsoft.com/office/powerpoint/2010/main" val="42472188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46AD2-A984-40DA-89B9-B3AD5D5F7A8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Pricing a stock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F29D3D-8310-4684-8141-A4598E44BF37}"/>
                  </a:ext>
                </a:extLst>
              </p:cNvPr>
              <p:cNvSpPr>
                <a:spLocks noGrp="1"/>
              </p:cNvSpPr>
              <p:nvPr>
                <p:ph idx="1"/>
              </p:nvPr>
            </p:nvSpPr>
            <p:spPr>
              <a:xfrm>
                <a:off x="534572" y="1825624"/>
                <a:ext cx="10819228" cy="5032375"/>
              </a:xfrm>
            </p:spPr>
            <p:txBody>
              <a:bodyPr/>
              <a:lstStyle/>
              <a:p>
                <a:pPr algn="just"/>
                <a:r>
                  <a:rPr lang="en-US" dirty="0">
                    <a:latin typeface="Times New Roman" panose="02020603050405020304" pitchFamily="18" charset="0"/>
                    <a:cs typeface="Times New Roman" panose="02020603050405020304" pitchFamily="18" charset="0"/>
                  </a:rPr>
                  <a:t>How is a stock priced?</a:t>
                </a:r>
              </a:p>
              <a:p>
                <a:pPr lvl="1" algn="just"/>
                <a:r>
                  <a:rPr lang="en-US" dirty="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P</m:t>
                        </m:r>
                      </m:e>
                      <m:sub>
                        <m:r>
                          <a:rPr lang="en-US" b="0" i="0" smtClean="0">
                            <a:latin typeface="Cambria Math" panose="02040503050406030204" pitchFamily="18" charset="0"/>
                          </a:rPr>
                          <m:t>0 </m:t>
                        </m:r>
                      </m:sub>
                    </m:sSub>
                  </m:oMath>
                </a14:m>
                <a:r>
                  <a:rPr lang="en-US" dirty="0">
                    <a:latin typeface="Times New Roman" panose="02020603050405020304" pitchFamily="18" charset="0"/>
                    <a:cs typeface="Times New Roman" panose="02020603050405020304" pitchFamily="18" charset="0"/>
                  </a:rPr>
                  <a:t>be today stock price </a:t>
                </a:r>
              </a:p>
              <a:p>
                <a:pPr lvl="1" algn="just"/>
                <a:r>
                  <a:rPr lang="en-US" dirty="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US" i="1">
                            <a:latin typeface="Cambria Math" panose="02040503050406030204" pitchFamily="18" charset="0"/>
                          </a:rPr>
                        </m:ctrlPr>
                      </m:sSubPr>
                      <m:e>
                        <m:r>
                          <m:rPr>
                            <m:sty m:val="p"/>
                          </m:rPr>
                          <a:rPr lang="en-US" i="0" smtClean="0">
                            <a:latin typeface="Cambria Math" panose="02040503050406030204" pitchFamily="18" charset="0"/>
                          </a:rPr>
                          <m:t>P</m:t>
                        </m:r>
                      </m:e>
                      <m:sub>
                        <m:r>
                          <a:rPr lang="en-US" b="0" i="0" smtClean="0">
                            <a:latin typeface="Cambria Math" panose="02040503050406030204" pitchFamily="18" charset="0"/>
                          </a:rPr>
                          <m:t>1</m:t>
                        </m:r>
                        <m:r>
                          <a:rPr lang="en-US" i="0" smtClean="0">
                            <a:latin typeface="Cambria Math" panose="02040503050406030204" pitchFamily="18" charset="0"/>
                          </a:rPr>
                          <m:t> </m:t>
                        </m:r>
                      </m:sub>
                    </m:sSub>
                  </m:oMath>
                </a14:m>
                <a:r>
                  <a:rPr lang="en-US" dirty="0">
                    <a:latin typeface="Times New Roman" panose="02020603050405020304" pitchFamily="18" charset="0"/>
                    <a:cs typeface="Times New Roman" panose="02020603050405020304" pitchFamily="18" charset="0"/>
                  </a:rPr>
                  <a:t>be the </a:t>
                </a:r>
                <a:r>
                  <a:rPr lang="en-US" b="1" dirty="0">
                    <a:latin typeface="Times New Roman" panose="02020603050405020304" pitchFamily="18" charset="0"/>
                    <a:cs typeface="Times New Roman" panose="02020603050405020304" pitchFamily="18" charset="0"/>
                  </a:rPr>
                  <a:t>expected </a:t>
                </a:r>
                <a:r>
                  <a:rPr lang="en-US" dirty="0">
                    <a:latin typeface="Times New Roman" panose="02020603050405020304" pitchFamily="18" charset="0"/>
                    <a:cs typeface="Times New Roman" panose="02020603050405020304" pitchFamily="18" charset="0"/>
                  </a:rPr>
                  <a:t>stock</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price next year</a:t>
                </a:r>
              </a:p>
              <a:p>
                <a:pPr lvl="1" algn="just"/>
                <a:r>
                  <a:rPr lang="en-US" dirty="0">
                    <a:latin typeface="Times New Roman" panose="02020603050405020304" pitchFamily="18" charset="0"/>
                    <a:cs typeface="Times New Roman" panose="02020603050405020304" pitchFamily="18" charset="0"/>
                  </a:rPr>
                  <a:t>Assume the </a:t>
                </a:r>
                <a:r>
                  <a:rPr lang="en-US" b="1" dirty="0">
                    <a:latin typeface="Times New Roman" panose="02020603050405020304" pitchFamily="18" charset="0"/>
                    <a:cs typeface="Times New Roman" panose="02020603050405020304" pitchFamily="18" charset="0"/>
                  </a:rPr>
                  <a:t>expected</a:t>
                </a:r>
                <a:r>
                  <a:rPr lang="en-US" dirty="0">
                    <a:latin typeface="Times New Roman" panose="02020603050405020304" pitchFamily="18" charset="0"/>
                    <a:cs typeface="Times New Roman" panose="02020603050405020304" pitchFamily="18" charset="0"/>
                  </a:rPr>
                  <a:t> dividend at the end of the year </a:t>
                </a:r>
                <a14:m>
                  <m:oMath xmlns:m="http://schemas.openxmlformats.org/officeDocument/2006/math">
                    <m:sSub>
                      <m:sSubPr>
                        <m:ctrlPr>
                          <a:rPr lang="en-US" i="1">
                            <a:latin typeface="Cambria Math" panose="02040503050406030204" pitchFamily="18" charset="0"/>
                          </a:rPr>
                        </m:ctrlPr>
                      </m:sSubPr>
                      <m:e>
                        <m:r>
                          <m:rPr>
                            <m:sty m:val="p"/>
                          </m:rPr>
                          <a:rPr lang="en-US" b="0" i="0" smtClean="0">
                            <a:latin typeface="Cambria Math" panose="02040503050406030204" pitchFamily="18" charset="0"/>
                          </a:rPr>
                          <m:t>Div</m:t>
                        </m:r>
                      </m:e>
                      <m:sub>
                        <m:r>
                          <m:rPr>
                            <m:sty m:val="p"/>
                          </m:rPr>
                          <a:rPr lang="en-US" i="0" smtClean="0">
                            <a:latin typeface="Cambria Math" panose="02040503050406030204" pitchFamily="18" charset="0"/>
                          </a:rPr>
                          <m:t>t</m:t>
                        </m:r>
                        <m:r>
                          <a:rPr lang="en-US" i="0" smtClean="0">
                            <a:latin typeface="Cambria Math" panose="02040503050406030204" pitchFamily="18" charset="0"/>
                          </a:rPr>
                          <m:t> </m:t>
                        </m:r>
                      </m:sub>
                    </m:sSub>
                  </m:oMath>
                </a14:m>
                <a:endParaRPr lang="en-US" dirty="0">
                  <a:latin typeface="Times New Roman" panose="02020603050405020304" pitchFamily="18" charset="0"/>
                  <a:cs typeface="Times New Roman" panose="02020603050405020304" pitchFamily="18" charset="0"/>
                </a:endParaRPr>
              </a:p>
              <a:p>
                <a:pPr lvl="1" algn="just"/>
                <a:r>
                  <a:rPr lang="en-US" dirty="0">
                    <a:latin typeface="Times New Roman" panose="02020603050405020304" pitchFamily="18" charset="0"/>
                    <a:cs typeface="Times New Roman" panose="02020603050405020304" pitchFamily="18" charset="0"/>
                  </a:rPr>
                  <a:t>Since a very long-lived assets, let us go one period at a time…</a:t>
                </a:r>
              </a:p>
              <a:p>
                <a:pPr marL="457200" lvl="1" indent="0" algn="ctr">
                  <a:buNone/>
                </a:pPr>
                <a:endParaRPr lang="en-US" i="1" dirty="0">
                  <a:latin typeface="Cambria Math" panose="02040503050406030204" pitchFamily="18" charset="0"/>
                  <a:cs typeface="Times New Roman" panose="02020603050405020304" pitchFamily="18" charset="0"/>
                </a:endParaRPr>
              </a:p>
              <a:p>
                <a:pPr marL="457200" lvl="1" indent="0">
                  <a:buNone/>
                </a:pPr>
                <a:r>
                  <a:rPr lang="en-US" i="1" dirty="0">
                    <a:latin typeface="Cambria Math" panose="02040503050406030204" pitchFamily="18" charset="0"/>
                    <a:cs typeface="Times New Roman" panose="02020603050405020304" pitchFamily="18" charset="0"/>
                  </a:rPr>
                  <a:t>                                      </a:t>
                </a:r>
                <a14:m>
                  <m:oMath xmlns:m="http://schemas.openxmlformats.org/officeDocument/2006/math">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𝑃</m:t>
                        </m:r>
                      </m:e>
                      <m:sub>
                        <m:r>
                          <a:rPr lang="en-US" b="0" i="1" smtClean="0">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b>
                          <m:sSubPr>
                            <m:ctrlPr>
                              <a:rPr lang="en-US" i="1" smtClean="0">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𝐷𝐼𝑉</m:t>
                            </m:r>
                          </m:e>
                          <m:sub>
                            <m:r>
                              <a:rPr lang="en-US" b="0" i="1" smtClean="0">
                                <a:latin typeface="Cambria Math" panose="02040503050406030204" pitchFamily="18" charset="0"/>
                                <a:cs typeface="Times New Roman" panose="02020603050405020304" pitchFamily="18" charset="0"/>
                              </a:rPr>
                              <m:t>1</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1</m:t>
                            </m:r>
                          </m:sub>
                        </m:sSub>
                      </m:num>
                      <m:den>
                        <m:r>
                          <a:rPr lang="en-US" i="1">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m:t>
                        </m:r>
                      </m:den>
                    </m:f>
                  </m:oMath>
                </a14:m>
                <a:endParaRPr lang="en-US" dirty="0">
                  <a:latin typeface="Times New Roman" panose="02020603050405020304" pitchFamily="18" charset="0"/>
                  <a:cs typeface="Times New Roman" panose="02020603050405020304" pitchFamily="18" charset="0"/>
                </a:endParaRPr>
              </a:p>
              <a:p>
                <a:pPr lvl="1" algn="just"/>
                <a:r>
                  <a:rPr lang="en-US" dirty="0">
                    <a:latin typeface="Cambria Math" panose="02040503050406030204" pitchFamily="18" charset="0"/>
                    <a:cs typeface="Times New Roman" panose="02020603050405020304" pitchFamily="18" charset="0"/>
                  </a:rPr>
                  <a:t>What is expected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P</m:t>
                        </m:r>
                      </m:e>
                      <m:sub>
                        <m:r>
                          <a:rPr lang="en-US">
                            <a:latin typeface="Cambria Math" panose="02040503050406030204" pitchFamily="18" charset="0"/>
                            <a:cs typeface="Times New Roman" panose="02020603050405020304" pitchFamily="18" charset="0"/>
                          </a:rPr>
                          <m:t>1</m:t>
                        </m:r>
                      </m:sub>
                    </m:sSub>
                  </m:oMath>
                </a14:m>
                <a:r>
                  <a:rPr lang="en-US" dirty="0">
                    <a:latin typeface="Cambria Math" panose="02040503050406030204" pitchFamily="18" charset="0"/>
                    <a:cs typeface="Times New Roman" panose="02020603050405020304" pitchFamily="18" charset="0"/>
                  </a:rPr>
                  <a:t>?</a:t>
                </a:r>
              </a:p>
              <a:p>
                <a:pPr lvl="1" algn="just"/>
                <a:endParaRPr lang="en-US" b="0" dirty="0">
                  <a:latin typeface="Times New Roman" panose="02020603050405020304" pitchFamily="18" charset="0"/>
                  <a:cs typeface="Times New Roman" panose="02020603050405020304" pitchFamily="18" charset="0"/>
                </a:endParaRPr>
              </a:p>
              <a:p>
                <a:pPr lvl="1" algn="just"/>
                <a:endParaRPr lang="en-US" dirty="0">
                  <a:latin typeface="Times New Roman" panose="02020603050405020304" pitchFamily="18" charset="0"/>
                  <a:cs typeface="Times New Roman" panose="02020603050405020304" pitchFamily="18" charset="0"/>
                </a:endParaRPr>
              </a:p>
              <a:p>
                <a:pPr lvl="1" algn="just"/>
                <a:endParaRPr lang="en-US" dirty="0">
                  <a:latin typeface="Times New Roman" panose="02020603050405020304" pitchFamily="18" charset="0"/>
                  <a:cs typeface="Times New Roman" panose="02020603050405020304" pitchFamily="18" charset="0"/>
                </a:endParaRPr>
              </a:p>
              <a:p>
                <a:pPr lvl="1" algn="just"/>
                <a:endParaRPr lang="en-US" dirty="0">
                  <a:latin typeface="Times New Roman" panose="02020603050405020304" pitchFamily="18" charset="0"/>
                  <a:cs typeface="Times New Roman" panose="02020603050405020304" pitchFamily="18" charset="0"/>
                </a:endParaRPr>
              </a:p>
              <a:p>
                <a:pPr lvl="1" algn="just"/>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7DF29D3D-8310-4684-8141-A4598E44BF37}"/>
                  </a:ext>
                </a:extLst>
              </p:cNvPr>
              <p:cNvSpPr>
                <a:spLocks noGrp="1" noRot="1" noChangeAspect="1" noMove="1" noResize="1" noEditPoints="1" noAdjustHandles="1" noChangeArrowheads="1" noChangeShapeType="1" noTextEdit="1"/>
              </p:cNvSpPr>
              <p:nvPr>
                <p:ph idx="1"/>
              </p:nvPr>
            </p:nvSpPr>
            <p:spPr>
              <a:xfrm>
                <a:off x="534572" y="1825624"/>
                <a:ext cx="10819228" cy="5032375"/>
              </a:xfrm>
              <a:blipFill>
                <a:blip r:embed="rId3"/>
                <a:stretch>
                  <a:fillRect l="-1014" t="-2058"/>
                </a:stretch>
              </a:blipFill>
            </p:spPr>
            <p:txBody>
              <a:bodyPr/>
              <a:lstStyle/>
              <a:p>
                <a:r>
                  <a:rPr lang="en-US">
                    <a:noFill/>
                  </a:rPr>
                  <a:t> </a:t>
                </a:r>
              </a:p>
            </p:txBody>
          </p:sp>
        </mc:Fallback>
      </mc:AlternateContent>
    </p:spTree>
    <p:extLst>
      <p:ext uri="{BB962C8B-B14F-4D97-AF65-F5344CB8AC3E}">
        <p14:creationId xmlns:p14="http://schemas.microsoft.com/office/powerpoint/2010/main" val="18618356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F5C53-BE3D-4C57-B9A0-2FA9C646B4C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Pricing a stock</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66B93BA-F378-4D35-9E15-E4447BD02F0D}"/>
                  </a:ext>
                </a:extLst>
              </p:cNvPr>
              <p:cNvSpPr>
                <a:spLocks noGrp="1"/>
              </p:cNvSpPr>
              <p:nvPr>
                <p:ph idx="1"/>
              </p:nvPr>
            </p:nvSpPr>
            <p:spPr/>
            <p:txBody>
              <a:bodyPr>
                <a:normAutofit lnSpcReduction="10000"/>
              </a:bodyPr>
              <a:lstStyle/>
              <a:p>
                <a:pPr lvl="1" algn="just"/>
                <a:r>
                  <a:rPr lang="en-US" dirty="0">
                    <a:latin typeface="Cambria Math" panose="02040503050406030204" pitchFamily="18" charset="0"/>
                    <a:cs typeface="Times New Roman" panose="02020603050405020304" pitchFamily="18" charset="0"/>
                  </a:rPr>
                  <a:t>What is expected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P</m:t>
                        </m:r>
                      </m:e>
                      <m:sub>
                        <m:r>
                          <a:rPr lang="en-US">
                            <a:latin typeface="Cambria Math" panose="02040503050406030204" pitchFamily="18" charset="0"/>
                            <a:cs typeface="Times New Roman" panose="02020603050405020304" pitchFamily="18" charset="0"/>
                          </a:rPr>
                          <m:t>1</m:t>
                        </m:r>
                      </m:sub>
                    </m:sSub>
                  </m:oMath>
                </a14:m>
                <a:r>
                  <a:rPr lang="en-US" dirty="0">
                    <a:latin typeface="Cambria Math" panose="02040503050406030204" pitchFamily="18" charset="0"/>
                    <a:cs typeface="Times New Roman" panose="02020603050405020304" pitchFamily="18" charset="0"/>
                  </a:rPr>
                  <a:t>?</a:t>
                </a:r>
              </a:p>
              <a:p>
                <a:pPr marL="457200" lvl="1" indent="0" algn="just">
                  <a:buNone/>
                </a:pPr>
                <a:endParaRPr lang="en-US" dirty="0">
                  <a:latin typeface="Cambria Math" panose="02040503050406030204" pitchFamily="18" charset="0"/>
                  <a:cs typeface="Times New Roman" panose="02020603050405020304" pitchFamily="18" charset="0"/>
                </a:endParaRPr>
              </a:p>
              <a:p>
                <a:pPr lvl="1" algn="just"/>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i="0" smtClean="0">
                            <a:latin typeface="Cambria Math" panose="02040503050406030204" pitchFamily="18" charset="0"/>
                            <a:cs typeface="Times New Roman" panose="02020603050405020304" pitchFamily="18" charset="0"/>
                          </a:rPr>
                          <m:t>P</m:t>
                        </m:r>
                      </m:e>
                      <m:sub>
                        <m:r>
                          <a:rPr lang="en-US" i="0" smtClean="0">
                            <a:latin typeface="Cambria Math" panose="02040503050406030204" pitchFamily="18" charset="0"/>
                            <a:cs typeface="Times New Roman" panose="02020603050405020304" pitchFamily="18" charset="0"/>
                          </a:rPr>
                          <m:t>1</m:t>
                        </m:r>
                      </m:sub>
                    </m:sSub>
                  </m:oMath>
                </a14:m>
                <a:r>
                  <a:rPr lang="en-US" dirty="0">
                    <a:latin typeface="Times New Roman" panose="02020603050405020304" pitchFamily="18" charset="0"/>
                    <a:cs typeface="Times New Roman" panose="02020603050405020304" pitchFamily="18" charset="0"/>
                  </a:rPr>
                  <a: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b>
                          <m:sSubPr>
                            <m:ctrlPr>
                              <a:rPr lang="en-US" i="1">
                                <a:latin typeface="Cambria Math" panose="02040503050406030204" pitchFamily="18" charset="0"/>
                                <a:cs typeface="Times New Roman" panose="02020603050405020304" pitchFamily="18" charset="0"/>
                              </a:rPr>
                            </m:ctrlPr>
                          </m:sSubPr>
                          <m:e>
                            <m:r>
                              <m:rPr>
                                <m:sty m:val="p"/>
                              </m:rPr>
                              <a:rPr lang="en-US" i="0" smtClean="0">
                                <a:latin typeface="Cambria Math" panose="02040503050406030204" pitchFamily="18" charset="0"/>
                                <a:cs typeface="Times New Roman" panose="02020603050405020304" pitchFamily="18" charset="0"/>
                              </a:rPr>
                              <m:t>DIV</m:t>
                            </m:r>
                          </m:e>
                          <m:sub>
                            <m:r>
                              <a:rPr lang="en-US" i="0" smtClean="0">
                                <a:latin typeface="Cambria Math" panose="02040503050406030204" pitchFamily="18" charset="0"/>
                                <a:cs typeface="Times New Roman" panose="02020603050405020304" pitchFamily="18" charset="0"/>
                              </a:rPr>
                              <m:t>2</m:t>
                            </m:r>
                          </m:sub>
                        </m:sSub>
                        <m:r>
                          <a:rPr lang="en-US" i="0" smtClean="0">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m:rPr>
                                <m:sty m:val="p"/>
                              </m:rPr>
                              <a:rPr lang="en-US" i="0" smtClean="0">
                                <a:latin typeface="Cambria Math" panose="02040503050406030204" pitchFamily="18" charset="0"/>
                                <a:cs typeface="Times New Roman" panose="02020603050405020304" pitchFamily="18" charset="0"/>
                              </a:rPr>
                              <m:t>P</m:t>
                            </m:r>
                          </m:e>
                          <m:sub>
                            <m:r>
                              <a:rPr lang="en-US" i="0" smtClean="0">
                                <a:latin typeface="Cambria Math" panose="02040503050406030204" pitchFamily="18" charset="0"/>
                                <a:cs typeface="Times New Roman" panose="02020603050405020304" pitchFamily="18" charset="0"/>
                              </a:rPr>
                              <m:t>2</m:t>
                            </m:r>
                          </m:sub>
                        </m:sSub>
                      </m:num>
                      <m:den>
                        <m:r>
                          <a:rPr lang="en-US" i="0" smtClean="0">
                            <a:latin typeface="Cambria Math" panose="02040503050406030204" pitchFamily="18" charset="0"/>
                            <a:cs typeface="Times New Roman" panose="02020603050405020304" pitchFamily="18" charset="0"/>
                          </a:rPr>
                          <m:t>(1+</m:t>
                        </m:r>
                        <m:r>
                          <m:rPr>
                            <m:sty m:val="p"/>
                          </m:rPr>
                          <a:rPr lang="en-US" i="0" smtClean="0">
                            <a:latin typeface="Cambria Math" panose="02040503050406030204" pitchFamily="18" charset="0"/>
                            <a:cs typeface="Times New Roman" panose="02020603050405020304" pitchFamily="18" charset="0"/>
                          </a:rPr>
                          <m:t>r</m:t>
                        </m:r>
                        <m:r>
                          <a:rPr lang="en-US" i="0" smtClean="0">
                            <a:latin typeface="Cambria Math" panose="02040503050406030204" pitchFamily="18" charset="0"/>
                            <a:cs typeface="Times New Roman" panose="02020603050405020304" pitchFamily="18" charset="0"/>
                          </a:rPr>
                          <m:t>)</m:t>
                        </m:r>
                      </m:den>
                    </m:f>
                  </m:oMath>
                </a14:m>
                <a:endParaRPr lang="en-US" dirty="0">
                  <a:latin typeface="Times New Roman" panose="02020603050405020304" pitchFamily="18" charset="0"/>
                  <a:cs typeface="Times New Roman" panose="02020603050405020304" pitchFamily="18" charset="0"/>
                </a:endParaRPr>
              </a:p>
              <a:p>
                <a:pPr lvl="1" algn="just"/>
                <a:r>
                  <a:rPr lang="en-US" dirty="0">
                    <a:latin typeface="Times New Roman" panose="02020603050405020304" pitchFamily="18" charset="0"/>
                    <a:cs typeface="Times New Roman" panose="02020603050405020304" pitchFamily="18" charset="0"/>
                  </a:rPr>
                  <a:t>So what is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i="0" smtClean="0">
                            <a:latin typeface="Cambria Math" panose="02040503050406030204" pitchFamily="18" charset="0"/>
                            <a:cs typeface="Times New Roman" panose="02020603050405020304" pitchFamily="18" charset="0"/>
                          </a:rPr>
                          <m:t>P</m:t>
                        </m:r>
                      </m:e>
                      <m:sub>
                        <m:r>
                          <a:rPr lang="en-US" i="0" smtClean="0">
                            <a:latin typeface="Cambria Math" panose="02040503050406030204" pitchFamily="18" charset="0"/>
                            <a:cs typeface="Times New Roman" panose="02020603050405020304" pitchFamily="18" charset="0"/>
                          </a:rPr>
                          <m:t>0</m:t>
                        </m:r>
                      </m:sub>
                    </m:sSub>
                    <m:r>
                      <a:rPr lang="en-US" i="0" smtClean="0">
                        <a:latin typeface="Cambria Math" panose="02040503050406030204" pitchFamily="18" charset="0"/>
                        <a:cs typeface="Times New Roman" panose="02020603050405020304" pitchFamily="18" charset="0"/>
                      </a:rPr>
                      <m:t>?</m:t>
                    </m:r>
                  </m:oMath>
                </a14:m>
                <a:endParaRPr lang="en-US" dirty="0">
                  <a:latin typeface="Times New Roman" panose="02020603050405020304" pitchFamily="18" charset="0"/>
                  <a:cs typeface="Times New Roman" panose="02020603050405020304" pitchFamily="18" charset="0"/>
                </a:endParaRPr>
              </a:p>
              <a:p>
                <a:pPr marL="457200" lvl="1" indent="0" algn="just">
                  <a:buNone/>
                </a:pPr>
                <a:endParaRPr lang="en-US" dirty="0">
                  <a:latin typeface="Times New Roman" panose="02020603050405020304" pitchFamily="18" charset="0"/>
                  <a:cs typeface="Times New Roman" panose="02020603050405020304" pitchFamily="18" charset="0"/>
                </a:endParaRPr>
              </a:p>
              <a:p>
                <a:pPr lvl="1" algn="just"/>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P</m:t>
                        </m:r>
                      </m:e>
                      <m:sub>
                        <m:r>
                          <a:rPr lang="en-US">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a:t>
                </a:r>
                <a:r>
                  <a:rPr lang="en-US" dirty="0">
                    <a:cs typeface="Times New Roman" panose="02020603050405020304" pitchFamily="18" charset="0"/>
                  </a:rPr>
                  <a:t> </a:t>
                </a:r>
                <a14:m>
                  <m:oMath xmlns:m="http://schemas.openxmlformats.org/officeDocument/2006/math">
                    <m:f>
                      <m:fPr>
                        <m:ctrlPr>
                          <a:rPr lang="en-US" sz="3200" i="1">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a:latin typeface="Cambria Math" panose="02040503050406030204" pitchFamily="18" charset="0"/>
                                <a:cs typeface="Times New Roman" panose="02020603050405020304" pitchFamily="18" charset="0"/>
                              </a:rPr>
                              <m:t>DIV</m:t>
                            </m:r>
                          </m:e>
                          <m:sub>
                            <m:r>
                              <a:rPr lang="en-US" sz="3200">
                                <a:latin typeface="Cambria Math" panose="02040503050406030204" pitchFamily="18" charset="0"/>
                                <a:cs typeface="Times New Roman" panose="02020603050405020304" pitchFamily="18" charset="0"/>
                              </a:rPr>
                              <m:t>1</m:t>
                            </m:r>
                          </m:sub>
                        </m:sSub>
                      </m:num>
                      <m:den>
                        <m:r>
                          <a:rPr lang="en-US" sz="3200">
                            <a:latin typeface="Cambria Math" panose="02040503050406030204" pitchFamily="18" charset="0"/>
                            <a:cs typeface="Times New Roman" panose="02020603050405020304" pitchFamily="18" charset="0"/>
                          </a:rPr>
                          <m:t>(1+</m:t>
                        </m:r>
                        <m:r>
                          <m:rPr>
                            <m:sty m:val="p"/>
                          </m:rPr>
                          <a:rPr lang="en-US" sz="3200">
                            <a:latin typeface="Cambria Math" panose="02040503050406030204" pitchFamily="18" charset="0"/>
                            <a:cs typeface="Times New Roman" panose="02020603050405020304" pitchFamily="18" charset="0"/>
                          </a:rPr>
                          <m:t>r</m:t>
                        </m:r>
                        <m:r>
                          <a:rPr lang="en-US" sz="3200">
                            <a:latin typeface="Cambria Math" panose="02040503050406030204" pitchFamily="18" charset="0"/>
                            <a:cs typeface="Times New Roman" panose="02020603050405020304" pitchFamily="18" charset="0"/>
                          </a:rPr>
                          <m:t>)</m:t>
                        </m:r>
                      </m:den>
                    </m:f>
                    <m:r>
                      <a:rPr lang="en-US" sz="3200">
                        <a:latin typeface="Cambria Math" panose="02040503050406030204" pitchFamily="18" charset="0"/>
                        <a:cs typeface="Times New Roman" panose="02020603050405020304" pitchFamily="18" charset="0"/>
                      </a:rPr>
                      <m:t> </m:t>
                    </m:r>
                  </m:oMath>
                </a14:m>
                <a:r>
                  <a:rPr lang="en-US" sz="3200" dirty="0">
                    <a:cs typeface="Times New Roman" panose="02020603050405020304" pitchFamily="18" charset="0"/>
                  </a:rPr>
                  <a:t>+  </a:t>
                </a:r>
                <a14:m>
                  <m:oMath xmlns:m="http://schemas.openxmlformats.org/officeDocument/2006/math">
                    <m:f>
                      <m:fPr>
                        <m:ctrlPr>
                          <a:rPr lang="en-US" sz="3200" i="1">
                            <a:latin typeface="Cambria Math" panose="02040503050406030204" pitchFamily="18" charset="0"/>
                            <a:cs typeface="Times New Roman" panose="02020603050405020304" pitchFamily="18" charset="0"/>
                          </a:rPr>
                        </m:ctrlPr>
                      </m:fPr>
                      <m:num>
                        <m:f>
                          <m:fPr>
                            <m:ctrlPr>
                              <a:rPr lang="en-US" sz="3200" i="1">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a:latin typeface="Cambria Math" panose="02040503050406030204" pitchFamily="18" charset="0"/>
                                    <a:cs typeface="Times New Roman" panose="02020603050405020304" pitchFamily="18" charset="0"/>
                                  </a:rPr>
                                  <m:t>DIV</m:t>
                                </m:r>
                              </m:e>
                              <m:sub>
                                <m:r>
                                  <a:rPr lang="en-US" sz="3200">
                                    <a:latin typeface="Cambria Math" panose="02040503050406030204" pitchFamily="18" charset="0"/>
                                    <a:cs typeface="Times New Roman" panose="02020603050405020304" pitchFamily="18" charset="0"/>
                                  </a:rPr>
                                  <m:t>2</m:t>
                                </m:r>
                              </m:sub>
                            </m:sSub>
                            <m:r>
                              <a:rPr lang="en-US" sz="3200">
                                <a:latin typeface="Cambria Math" panose="02040503050406030204" pitchFamily="18" charset="0"/>
                                <a:cs typeface="Times New Roman" panose="02020603050405020304" pitchFamily="18" charset="0"/>
                              </a:rPr>
                              <m:t>+</m:t>
                            </m:r>
                            <m:sSub>
                              <m:sSubPr>
                                <m:ctrlPr>
                                  <a:rPr lang="en-US" sz="3200" i="1">
                                    <a:latin typeface="Cambria Math" panose="02040503050406030204" pitchFamily="18" charset="0"/>
                                    <a:cs typeface="Times New Roman" panose="02020603050405020304" pitchFamily="18" charset="0"/>
                                  </a:rPr>
                                </m:ctrlPr>
                              </m:sSubPr>
                              <m:e>
                                <m:r>
                                  <m:rPr>
                                    <m:sty m:val="p"/>
                                  </m:rPr>
                                  <a:rPr lang="en-US" sz="3200">
                                    <a:latin typeface="Cambria Math" panose="02040503050406030204" pitchFamily="18" charset="0"/>
                                    <a:cs typeface="Times New Roman" panose="02020603050405020304" pitchFamily="18" charset="0"/>
                                  </a:rPr>
                                  <m:t>P</m:t>
                                </m:r>
                              </m:e>
                              <m:sub>
                                <m:r>
                                  <a:rPr lang="en-US" sz="3200">
                                    <a:latin typeface="Cambria Math" panose="02040503050406030204" pitchFamily="18" charset="0"/>
                                    <a:cs typeface="Times New Roman" panose="02020603050405020304" pitchFamily="18" charset="0"/>
                                  </a:rPr>
                                  <m:t>2</m:t>
                                </m:r>
                              </m:sub>
                            </m:sSub>
                          </m:num>
                          <m:den>
                            <m:r>
                              <a:rPr lang="en-US" sz="3200">
                                <a:latin typeface="Cambria Math" panose="02040503050406030204" pitchFamily="18" charset="0"/>
                                <a:cs typeface="Times New Roman" panose="02020603050405020304" pitchFamily="18" charset="0"/>
                              </a:rPr>
                              <m:t>(1+</m:t>
                            </m:r>
                            <m:r>
                              <m:rPr>
                                <m:sty m:val="p"/>
                              </m:rPr>
                              <a:rPr lang="en-US" sz="3200">
                                <a:latin typeface="Cambria Math" panose="02040503050406030204" pitchFamily="18" charset="0"/>
                                <a:cs typeface="Times New Roman" panose="02020603050405020304" pitchFamily="18" charset="0"/>
                              </a:rPr>
                              <m:t>r</m:t>
                            </m:r>
                            <m:r>
                              <a:rPr lang="en-US" sz="3200">
                                <a:latin typeface="Cambria Math" panose="02040503050406030204" pitchFamily="18" charset="0"/>
                                <a:cs typeface="Times New Roman" panose="02020603050405020304" pitchFamily="18" charset="0"/>
                              </a:rPr>
                              <m:t>)</m:t>
                            </m:r>
                          </m:den>
                        </m:f>
                      </m:num>
                      <m:den>
                        <m:sSup>
                          <m:sSupPr>
                            <m:ctrlPr>
                              <a:rPr lang="en-US" sz="3200" i="1">
                                <a:latin typeface="Cambria Math" panose="02040503050406030204" pitchFamily="18" charset="0"/>
                                <a:cs typeface="Times New Roman" panose="02020603050405020304" pitchFamily="18" charset="0"/>
                              </a:rPr>
                            </m:ctrlPr>
                          </m:sSupPr>
                          <m:e>
                            <m:d>
                              <m:dPr>
                                <m:ctrlPr>
                                  <a:rPr lang="en-US" sz="3200" i="1">
                                    <a:latin typeface="Cambria Math" panose="02040503050406030204" pitchFamily="18" charset="0"/>
                                    <a:cs typeface="Times New Roman" panose="02020603050405020304" pitchFamily="18" charset="0"/>
                                  </a:rPr>
                                </m:ctrlPr>
                              </m:dPr>
                              <m:e>
                                <m:r>
                                  <a:rPr lang="en-US" sz="3200">
                                    <a:latin typeface="Cambria Math" panose="02040503050406030204" pitchFamily="18" charset="0"/>
                                    <a:cs typeface="Times New Roman" panose="02020603050405020304" pitchFamily="18" charset="0"/>
                                  </a:rPr>
                                  <m:t>1+</m:t>
                                </m:r>
                                <m:r>
                                  <m:rPr>
                                    <m:sty m:val="p"/>
                                  </m:rPr>
                                  <a:rPr lang="en-US" sz="3200">
                                    <a:latin typeface="Cambria Math" panose="02040503050406030204" pitchFamily="18" charset="0"/>
                                    <a:cs typeface="Times New Roman" panose="02020603050405020304" pitchFamily="18" charset="0"/>
                                  </a:rPr>
                                  <m:t>r</m:t>
                                </m:r>
                              </m:e>
                            </m:d>
                          </m:e>
                          <m:sup/>
                        </m:sSup>
                      </m:den>
                    </m:f>
                  </m:oMath>
                </a14:m>
                <a:endParaRPr lang="en-US" sz="3200" dirty="0">
                  <a:latin typeface="Times New Roman" panose="02020603050405020304" pitchFamily="18" charset="0"/>
                  <a:cs typeface="Times New Roman" panose="02020603050405020304" pitchFamily="18" charset="0"/>
                </a:endParaRPr>
              </a:p>
              <a:p>
                <a:pPr marL="457200" lvl="1" indent="0" algn="just">
                  <a:buNone/>
                </a:pPr>
                <a:endParaRPr lang="en-US" sz="3200" dirty="0">
                  <a:latin typeface="Times New Roman" panose="02020603050405020304" pitchFamily="18" charset="0"/>
                  <a:cs typeface="Times New Roman" panose="02020603050405020304" pitchFamily="18" charset="0"/>
                </a:endParaRPr>
              </a:p>
              <a:p>
                <a:pPr lvl="1" algn="just"/>
                <a14:m>
                  <m:oMath xmlns:m="http://schemas.openxmlformats.org/officeDocument/2006/math">
                    <m:sSub>
                      <m:sSubPr>
                        <m:ctrlPr>
                          <a:rPr lang="en-US" sz="3200" i="1">
                            <a:latin typeface="Cambria Math" panose="02040503050406030204" pitchFamily="18" charset="0"/>
                            <a:cs typeface="Times New Roman" panose="02020603050405020304" pitchFamily="18" charset="0"/>
                          </a:rPr>
                        </m:ctrlPr>
                      </m:sSubPr>
                      <m:e>
                        <m:r>
                          <m:rPr>
                            <m:sty m:val="p"/>
                          </m:rPr>
                          <a:rPr lang="en-US" sz="3200" i="0" smtClean="0">
                            <a:latin typeface="Cambria Math" panose="02040503050406030204" pitchFamily="18" charset="0"/>
                            <a:cs typeface="Times New Roman" panose="02020603050405020304" pitchFamily="18" charset="0"/>
                          </a:rPr>
                          <m:t>P</m:t>
                        </m:r>
                      </m:e>
                      <m:sub>
                        <m:r>
                          <a:rPr lang="en-US" sz="3200" i="0" smtClean="0">
                            <a:latin typeface="Cambria Math" panose="02040503050406030204" pitchFamily="18" charset="0"/>
                            <a:cs typeface="Times New Roman" panose="02020603050405020304" pitchFamily="18" charset="0"/>
                          </a:rPr>
                          <m:t>0</m:t>
                        </m:r>
                      </m:sub>
                    </m:sSub>
                  </m:oMath>
                </a14:m>
                <a:r>
                  <a:rPr lang="en-US" sz="3200" dirty="0">
                    <a:latin typeface="Times New Roman" panose="02020603050405020304" pitchFamily="18" charset="0"/>
                    <a:cs typeface="Times New Roman" panose="02020603050405020304" pitchFamily="18" charset="0"/>
                  </a:rPr>
                  <a:t>=</a:t>
                </a:r>
                <a:r>
                  <a:rPr lang="en-US" sz="3200" dirty="0">
                    <a:cs typeface="Times New Roman" panose="02020603050405020304" pitchFamily="18" charset="0"/>
                  </a:rPr>
                  <a:t> </a:t>
                </a:r>
                <a14:m>
                  <m:oMath xmlns:m="http://schemas.openxmlformats.org/officeDocument/2006/math">
                    <m:f>
                      <m:fPr>
                        <m:ctrlPr>
                          <a:rPr lang="en-US" sz="3200" i="1">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i="0" smtClean="0">
                                <a:latin typeface="Cambria Math" panose="02040503050406030204" pitchFamily="18" charset="0"/>
                                <a:cs typeface="Times New Roman" panose="02020603050405020304" pitchFamily="18" charset="0"/>
                              </a:rPr>
                              <m:t>DIV</m:t>
                            </m:r>
                          </m:e>
                          <m:sub>
                            <m:r>
                              <a:rPr lang="en-US" sz="3200" i="0" smtClean="0">
                                <a:latin typeface="Cambria Math" panose="02040503050406030204" pitchFamily="18" charset="0"/>
                                <a:cs typeface="Times New Roman" panose="02020603050405020304" pitchFamily="18" charset="0"/>
                              </a:rPr>
                              <m:t>1</m:t>
                            </m:r>
                          </m:sub>
                        </m:sSub>
                      </m:num>
                      <m:den>
                        <m:r>
                          <a:rPr lang="en-US" sz="3200" i="0" smtClean="0">
                            <a:latin typeface="Cambria Math" panose="02040503050406030204" pitchFamily="18" charset="0"/>
                            <a:cs typeface="Times New Roman" panose="02020603050405020304" pitchFamily="18" charset="0"/>
                          </a:rPr>
                          <m:t>(1+</m:t>
                        </m:r>
                        <m:r>
                          <m:rPr>
                            <m:sty m:val="p"/>
                          </m:rPr>
                          <a:rPr lang="en-US" sz="3200" i="0" smtClean="0">
                            <a:latin typeface="Cambria Math" panose="02040503050406030204" pitchFamily="18" charset="0"/>
                            <a:cs typeface="Times New Roman" panose="02020603050405020304" pitchFamily="18" charset="0"/>
                          </a:rPr>
                          <m:t>r</m:t>
                        </m:r>
                        <m:r>
                          <a:rPr lang="en-US" sz="3200" i="0" smtClean="0">
                            <a:latin typeface="Cambria Math" panose="02040503050406030204" pitchFamily="18" charset="0"/>
                            <a:cs typeface="Times New Roman" panose="02020603050405020304" pitchFamily="18" charset="0"/>
                          </a:rPr>
                          <m:t>)</m:t>
                        </m:r>
                      </m:den>
                    </m:f>
                    <m:r>
                      <a:rPr lang="en-US" sz="3200" i="0" smtClean="0">
                        <a:latin typeface="Cambria Math" panose="02040503050406030204" pitchFamily="18" charset="0"/>
                        <a:cs typeface="Times New Roman" panose="02020603050405020304" pitchFamily="18" charset="0"/>
                      </a:rPr>
                      <m:t> </m:t>
                    </m:r>
                  </m:oMath>
                </a14:m>
                <a:r>
                  <a:rPr lang="en-US" sz="3200" dirty="0">
                    <a:cs typeface="Times New Roman" panose="02020603050405020304" pitchFamily="18" charset="0"/>
                  </a:rPr>
                  <a:t>+</a:t>
                </a:r>
                <a14:m>
                  <m:oMath xmlns:m="http://schemas.openxmlformats.org/officeDocument/2006/math">
                    <m:f>
                      <m:fPr>
                        <m:ctrlPr>
                          <a:rPr lang="en-US" sz="3200" i="1">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i="0" smtClean="0">
                                <a:latin typeface="Cambria Math" panose="02040503050406030204" pitchFamily="18" charset="0"/>
                                <a:cs typeface="Times New Roman" panose="02020603050405020304" pitchFamily="18" charset="0"/>
                              </a:rPr>
                              <m:t>DIV</m:t>
                            </m:r>
                          </m:e>
                          <m:sub>
                            <m:r>
                              <a:rPr lang="en-US" sz="3200" i="0" smtClean="0">
                                <a:latin typeface="Cambria Math" panose="02040503050406030204" pitchFamily="18" charset="0"/>
                                <a:cs typeface="Times New Roman" panose="02020603050405020304" pitchFamily="18" charset="0"/>
                              </a:rPr>
                              <m:t>2</m:t>
                            </m:r>
                          </m:sub>
                        </m:sSub>
                      </m:num>
                      <m:den>
                        <m:sSup>
                          <m:sSupPr>
                            <m:ctrlPr>
                              <a:rPr lang="en-US" sz="3200" i="1">
                                <a:latin typeface="Cambria Math" panose="02040503050406030204" pitchFamily="18" charset="0"/>
                                <a:cs typeface="Times New Roman" panose="02020603050405020304" pitchFamily="18" charset="0"/>
                              </a:rPr>
                            </m:ctrlPr>
                          </m:sSupPr>
                          <m:e>
                            <m:d>
                              <m:dPr>
                                <m:ctrlPr>
                                  <a:rPr lang="en-US" sz="3200" i="1">
                                    <a:latin typeface="Cambria Math" panose="02040503050406030204" pitchFamily="18" charset="0"/>
                                    <a:cs typeface="Times New Roman" panose="02020603050405020304" pitchFamily="18" charset="0"/>
                                  </a:rPr>
                                </m:ctrlPr>
                              </m:dPr>
                              <m:e>
                                <m:r>
                                  <a:rPr lang="en-US" sz="3200" i="0" smtClean="0">
                                    <a:latin typeface="Cambria Math" panose="02040503050406030204" pitchFamily="18" charset="0"/>
                                    <a:cs typeface="Times New Roman" panose="02020603050405020304" pitchFamily="18" charset="0"/>
                                  </a:rPr>
                                  <m:t>1+</m:t>
                                </m:r>
                                <m:r>
                                  <m:rPr>
                                    <m:sty m:val="p"/>
                                  </m:rPr>
                                  <a:rPr lang="en-US" sz="3200" i="0" smtClean="0">
                                    <a:latin typeface="Cambria Math" panose="02040503050406030204" pitchFamily="18" charset="0"/>
                                    <a:cs typeface="Times New Roman" panose="02020603050405020304" pitchFamily="18" charset="0"/>
                                  </a:rPr>
                                  <m:t>r</m:t>
                                </m:r>
                              </m:e>
                            </m:d>
                          </m:e>
                          <m:sup>
                            <m:r>
                              <a:rPr lang="en-US" sz="3200" i="0" smtClean="0">
                                <a:latin typeface="Cambria Math" panose="02040503050406030204" pitchFamily="18" charset="0"/>
                                <a:cs typeface="Times New Roman" panose="02020603050405020304" pitchFamily="18" charset="0"/>
                              </a:rPr>
                              <m:t>2</m:t>
                            </m:r>
                          </m:sup>
                        </m:sSup>
                      </m:den>
                    </m:f>
                    <m:r>
                      <a:rPr lang="en-US" sz="3200" b="0" i="0" smtClean="0">
                        <a:latin typeface="Cambria Math" panose="02040503050406030204" pitchFamily="18" charset="0"/>
                        <a:cs typeface="Times New Roman" panose="02020603050405020304" pitchFamily="18" charset="0"/>
                      </a:rPr>
                      <m:t>+</m:t>
                    </m:r>
                    <m:f>
                      <m:fPr>
                        <m:ctrlPr>
                          <a:rPr lang="en-US" sz="3200" b="0" i="1" smtClean="0">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a:latin typeface="Cambria Math" panose="02040503050406030204" pitchFamily="18" charset="0"/>
                                <a:cs typeface="Times New Roman" panose="02020603050405020304" pitchFamily="18" charset="0"/>
                              </a:rPr>
                              <m:t>P</m:t>
                            </m:r>
                          </m:e>
                          <m:sub>
                            <m:r>
                              <a:rPr lang="en-US" sz="3200">
                                <a:latin typeface="Cambria Math" panose="02040503050406030204" pitchFamily="18" charset="0"/>
                                <a:cs typeface="Times New Roman" panose="02020603050405020304" pitchFamily="18" charset="0"/>
                              </a:rPr>
                              <m:t>2</m:t>
                            </m:r>
                          </m:sub>
                        </m:sSub>
                      </m:num>
                      <m:den>
                        <m:sSup>
                          <m:sSupPr>
                            <m:ctrlPr>
                              <a:rPr lang="en-US" sz="3200" i="1">
                                <a:latin typeface="Cambria Math" panose="02040503050406030204" pitchFamily="18" charset="0"/>
                                <a:cs typeface="Times New Roman" panose="02020603050405020304" pitchFamily="18" charset="0"/>
                              </a:rPr>
                            </m:ctrlPr>
                          </m:sSupPr>
                          <m:e>
                            <m:d>
                              <m:dPr>
                                <m:ctrlPr>
                                  <a:rPr lang="en-US" sz="3200" i="1">
                                    <a:latin typeface="Cambria Math" panose="02040503050406030204" pitchFamily="18" charset="0"/>
                                    <a:cs typeface="Times New Roman" panose="02020603050405020304" pitchFamily="18" charset="0"/>
                                  </a:rPr>
                                </m:ctrlPr>
                              </m:dPr>
                              <m:e>
                                <m:r>
                                  <a:rPr lang="en-US" sz="3200">
                                    <a:latin typeface="Cambria Math" panose="02040503050406030204" pitchFamily="18" charset="0"/>
                                    <a:cs typeface="Times New Roman" panose="02020603050405020304" pitchFamily="18" charset="0"/>
                                  </a:rPr>
                                  <m:t>1+</m:t>
                                </m:r>
                                <m:r>
                                  <m:rPr>
                                    <m:sty m:val="p"/>
                                  </m:rPr>
                                  <a:rPr lang="en-US" sz="3200">
                                    <a:latin typeface="Cambria Math" panose="02040503050406030204" pitchFamily="18" charset="0"/>
                                    <a:cs typeface="Times New Roman" panose="02020603050405020304" pitchFamily="18" charset="0"/>
                                  </a:rPr>
                                  <m:t>r</m:t>
                                </m:r>
                              </m:e>
                            </m:d>
                          </m:e>
                          <m:sup>
                            <m:r>
                              <a:rPr lang="en-US" sz="3200">
                                <a:latin typeface="Cambria Math" panose="02040503050406030204" pitchFamily="18" charset="0"/>
                                <a:cs typeface="Times New Roman" panose="02020603050405020304" pitchFamily="18" charset="0"/>
                              </a:rPr>
                              <m:t>2</m:t>
                            </m:r>
                          </m:sup>
                        </m:sSup>
                      </m:den>
                    </m:f>
                  </m:oMath>
                </a14:m>
                <a:endParaRPr lang="en-US" dirty="0"/>
              </a:p>
            </p:txBody>
          </p:sp>
        </mc:Choice>
        <mc:Fallback xmlns="">
          <p:sp>
            <p:nvSpPr>
              <p:cNvPr id="3" name="Content Placeholder 2">
                <a:extLst>
                  <a:ext uri="{FF2B5EF4-FFF2-40B4-BE49-F238E27FC236}">
                    <a16:creationId xmlns:a16="http://schemas.microsoft.com/office/drawing/2014/main" id="{666B93BA-F378-4D35-9E15-E4447BD02F0D}"/>
                  </a:ext>
                </a:extLst>
              </p:cNvPr>
              <p:cNvSpPr>
                <a:spLocks noGrp="1" noRot="1" noChangeAspect="1" noMove="1" noResize="1" noEditPoints="1" noAdjustHandles="1" noChangeArrowheads="1" noChangeShapeType="1" noTextEdit="1"/>
              </p:cNvSpPr>
              <p:nvPr>
                <p:ph idx="1"/>
              </p:nvPr>
            </p:nvSpPr>
            <p:spPr>
              <a:blipFill>
                <a:blip r:embed="rId2"/>
                <a:stretch>
                  <a:fillRect t="-2801"/>
                </a:stretch>
              </a:blipFill>
            </p:spPr>
            <p:txBody>
              <a:bodyPr/>
              <a:lstStyle/>
              <a:p>
                <a:r>
                  <a:rPr lang="en-US">
                    <a:noFill/>
                  </a:rPr>
                  <a:t> </a:t>
                </a:r>
              </a:p>
            </p:txBody>
          </p:sp>
        </mc:Fallback>
      </mc:AlternateContent>
    </p:spTree>
    <p:extLst>
      <p:ext uri="{BB962C8B-B14F-4D97-AF65-F5344CB8AC3E}">
        <p14:creationId xmlns:p14="http://schemas.microsoft.com/office/powerpoint/2010/main" val="39518551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E8E67-3FCE-4218-A984-60554C9D8EF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stock price (Formula…)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A67C61E-C1C1-4156-BDD0-AD6CC9CE0EF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Continuing this process for n period, we get the following sum</a:t>
                </a:r>
              </a:p>
              <a:p>
                <a:pPr algn="just"/>
                <a:endParaRPr lang="en-US" sz="2400" dirty="0">
                  <a:latin typeface="Times New Roman" panose="02020603050405020304" pitchFamily="18" charset="0"/>
                  <a:cs typeface="Times New Roman" panose="02020603050405020304" pitchFamily="18" charset="0"/>
                </a:endParaRPr>
              </a:p>
              <a:p>
                <a:pPr algn="just"/>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r>
                              <a:rPr lang="en-US" sz="2400" i="1">
                                <a:latin typeface="Cambria Math" panose="02040503050406030204" pitchFamily="18" charset="0"/>
                                <a:cs typeface="Times New Roman" panose="02020603050405020304" pitchFamily="18" charset="0"/>
                              </a:rPr>
                              <m:t>1</m:t>
                            </m:r>
                          </m:sub>
                        </m:sSub>
                      </m:num>
                      <m:den>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r>
                          <a:rPr lang="en-US" sz="2400" i="1">
                            <a:latin typeface="Cambria Math" panose="02040503050406030204" pitchFamily="18" charset="0"/>
                            <a:cs typeface="Times New Roman" panose="02020603050405020304" pitchFamily="18" charset="0"/>
                          </a:rPr>
                          <m:t>)</m:t>
                        </m:r>
                      </m:den>
                    </m:f>
                    <m:r>
                      <a:rPr lang="en-US" sz="2400" i="1">
                        <a:latin typeface="Cambria Math" panose="02040503050406030204" pitchFamily="18" charset="0"/>
                        <a:cs typeface="Times New Roman" panose="02020603050405020304" pitchFamily="18" charset="0"/>
                      </a:rPr>
                      <m:t> </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r>
                              <a:rPr lang="en-US" sz="2400" b="0" i="1" smtClean="0">
                                <a:latin typeface="Cambria Math" panose="02040503050406030204" pitchFamily="18" charset="0"/>
                                <a:cs typeface="Times New Roman" panose="02020603050405020304" pitchFamily="18" charset="0"/>
                              </a:rPr>
                              <m:t>2</m:t>
                            </m:r>
                          </m:sub>
                        </m:sSub>
                      </m:num>
                      <m:den>
                        <m:sSup>
                          <m:sSupPr>
                            <m:ctrlPr>
                              <a:rPr lang="en-US" sz="2400" b="0" i="1" smtClean="0">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a:rPr lang="en-US" sz="2400" b="0" i="1" smtClean="0">
                                <a:latin typeface="Cambria Math" panose="02040503050406030204" pitchFamily="18" charset="0"/>
                                <a:cs typeface="Times New Roman" panose="02020603050405020304" pitchFamily="18" charset="0"/>
                              </a:rPr>
                              <m:t>2</m:t>
                            </m:r>
                          </m:sup>
                        </m:sSup>
                      </m:den>
                    </m:f>
                    <m:r>
                      <a:rPr lang="en-US" sz="2400" b="0" i="1" smtClean="0">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r>
                              <a:rPr lang="en-US" sz="2400" b="0" i="1" smtClean="0">
                                <a:latin typeface="Cambria Math" panose="02040503050406030204" pitchFamily="18" charset="0"/>
                                <a:cs typeface="Times New Roman" panose="02020603050405020304" pitchFamily="18" charset="0"/>
                              </a:rPr>
                              <m:t>𝑛</m:t>
                            </m:r>
                          </m:sub>
                        </m:sSub>
                        <m:r>
                          <a:rPr lang="en-US" sz="2400" i="1">
                            <a:latin typeface="Cambria Math" panose="02040503050406030204" pitchFamily="18" charset="0"/>
                            <a:cs typeface="Times New Roman" panose="02020603050405020304" pitchFamily="18" charset="0"/>
                          </a:rPr>
                          <m:t>+</m:t>
                        </m:r>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b="0" i="1" smtClean="0">
                                <a:latin typeface="Cambria Math" panose="02040503050406030204" pitchFamily="18" charset="0"/>
                                <a:cs typeface="Times New Roman" panose="02020603050405020304" pitchFamily="18" charset="0"/>
                              </a:rPr>
                              <m:t>𝑛</m:t>
                            </m:r>
                          </m:sub>
                        </m:sSub>
                      </m:num>
                      <m:den>
                        <m:sSup>
                          <m:sSupPr>
                            <m:ctrlPr>
                              <a:rPr lang="en-US" sz="2400" i="1">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a:rPr lang="en-US" sz="2400" b="0" i="1" smtClean="0">
                                <a:latin typeface="Cambria Math" panose="02040503050406030204" pitchFamily="18" charset="0"/>
                                <a:cs typeface="Times New Roman" panose="02020603050405020304" pitchFamily="18" charset="0"/>
                              </a:rPr>
                              <m:t>𝑛</m:t>
                            </m:r>
                          </m:sup>
                        </m:sSup>
                      </m:den>
                    </m:f>
                  </m:oMath>
                </a14:m>
                <a:endParaRPr lang="en-US" sz="2400" dirty="0">
                  <a:latin typeface="Times New Roman" panose="02020603050405020304" pitchFamily="18" charset="0"/>
                  <a:cs typeface="Times New Roman" panose="02020603050405020304" pitchFamily="18" charset="0"/>
                </a:endParaRPr>
              </a:p>
              <a:p>
                <a:pPr marL="457200" lvl="1" indent="0" algn="just">
                  <a:buNone/>
                </a:pPr>
                <a:endParaRPr lang="en-US" dirty="0">
                  <a:latin typeface="Times New Roman" panose="02020603050405020304" pitchFamily="18" charset="0"/>
                  <a:cs typeface="Times New Roman" panose="02020603050405020304" pitchFamily="18" charset="0"/>
                </a:endParaRPr>
              </a:p>
              <a:p>
                <a:pPr marL="457200" lvl="1" indent="0" algn="just">
                  <a:buNone/>
                </a:pPr>
                <a:r>
                  <a:rPr lang="en-US"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a:t>
                </a:r>
                <a14:m>
                  <m:oMath xmlns:m="http://schemas.openxmlformats.org/officeDocument/2006/math">
                    <m:nary>
                      <m:naryPr>
                        <m:chr m:val="∑"/>
                        <m:ctrlPr>
                          <a:rPr lang="en-US" i="1" dirty="0" smtClean="0">
                            <a:latin typeface="Cambria Math" panose="02040503050406030204" pitchFamily="18" charset="0"/>
                            <a:cs typeface="Times New Roman" panose="02020603050405020304" pitchFamily="18" charset="0"/>
                          </a:rPr>
                        </m:ctrlPr>
                      </m:naryPr>
                      <m:sub>
                        <m:r>
                          <m:rPr>
                            <m:brk m:alnAt="23"/>
                          </m:rPr>
                          <a:rPr lang="en-US" b="0" i="1" dirty="0" smtClean="0">
                            <a:latin typeface="Cambria Math" panose="02040503050406030204" pitchFamily="18" charset="0"/>
                            <a:cs typeface="Times New Roman" panose="02020603050405020304" pitchFamily="18" charset="0"/>
                          </a:rPr>
                          <m:t>𝑡</m:t>
                        </m:r>
                        <m:r>
                          <a:rPr lang="en-US" b="0" i="1" dirty="0" smtClean="0">
                            <a:latin typeface="Cambria Math" panose="02040503050406030204" pitchFamily="18" charset="0"/>
                            <a:cs typeface="Times New Roman" panose="02020603050405020304" pitchFamily="18" charset="0"/>
                          </a:rPr>
                          <m:t>=1</m:t>
                        </m:r>
                      </m:sub>
                      <m:sup>
                        <m:r>
                          <a:rPr lang="en-US" b="0" i="1" dirty="0" smtClean="0">
                            <a:latin typeface="Cambria Math" panose="02040503050406030204" pitchFamily="18" charset="0"/>
                            <a:cs typeface="Times New Roman" panose="02020603050405020304" pitchFamily="18" charset="0"/>
                          </a:rPr>
                          <m:t>𝑛</m:t>
                        </m:r>
                      </m:sup>
                      <m:e>
                        <m:r>
                          <a:rPr lang="en-US" b="0" i="1" dirty="0" smtClean="0">
                            <a:latin typeface="Cambria Math" panose="02040503050406030204" pitchFamily="18" charset="0"/>
                            <a:cs typeface="Times New Roman" panose="02020603050405020304" pitchFamily="18" charset="0"/>
                          </a:rPr>
                          <m:t>   </m:t>
                        </m:r>
                        <m:f>
                          <m:fPr>
                            <m:ctrlPr>
                              <a:rPr lang="en-US" i="1" dirty="0" smtClean="0">
                                <a:latin typeface="Cambria Math" panose="02040503050406030204" pitchFamily="18" charset="0"/>
                                <a:cs typeface="Times New Roman" panose="02020603050405020304" pitchFamily="18" charset="0"/>
                              </a:rPr>
                            </m:ctrlPr>
                          </m:fPr>
                          <m:num>
                            <m:sSub>
                              <m:sSubPr>
                                <m:ctrlPr>
                                  <a:rPr lang="en-US" i="1" dirty="0" smtClean="0">
                                    <a:latin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cs typeface="Times New Roman" panose="02020603050405020304" pitchFamily="18" charset="0"/>
                                  </a:rPr>
                                  <m:t>𝐷𝐼𝑉</m:t>
                                </m:r>
                              </m:e>
                              <m:sub>
                                <m:r>
                                  <a:rPr lang="en-US" b="0" i="1" dirty="0" smtClean="0">
                                    <a:latin typeface="Cambria Math" panose="02040503050406030204" pitchFamily="18" charset="0"/>
                                    <a:cs typeface="Times New Roman" panose="02020603050405020304" pitchFamily="18" charset="0"/>
                                  </a:rPr>
                                  <m:t>𝑡</m:t>
                                </m:r>
                              </m:sub>
                            </m:sSub>
                          </m:num>
                          <m:den>
                            <m:sSup>
                              <m:sSupPr>
                                <m:ctrlPr>
                                  <a:rPr lang="en-US" b="0" i="1" dirty="0" smtClean="0">
                                    <a:latin typeface="Cambria Math" panose="02040503050406030204" pitchFamily="18" charset="0"/>
                                    <a:cs typeface="Times New Roman" panose="02020603050405020304" pitchFamily="18" charset="0"/>
                                  </a:rPr>
                                </m:ctrlPr>
                              </m:sSupPr>
                              <m:e>
                                <m:d>
                                  <m:dPr>
                                    <m:ctrlPr>
                                      <a:rPr lang="en-US" b="0" i="1" dirty="0" smtClean="0">
                                        <a:latin typeface="Cambria Math" panose="02040503050406030204" pitchFamily="18" charset="0"/>
                                        <a:cs typeface="Times New Roman" panose="02020603050405020304" pitchFamily="18" charset="0"/>
                                      </a:rPr>
                                    </m:ctrlPr>
                                  </m:dPr>
                                  <m:e>
                                    <m:r>
                                      <a:rPr lang="en-US" b="0" i="1" dirty="0" smtClean="0">
                                        <a:latin typeface="Cambria Math" panose="02040503050406030204" pitchFamily="18" charset="0"/>
                                        <a:cs typeface="Times New Roman" panose="02020603050405020304" pitchFamily="18" charset="0"/>
                                      </a:rPr>
                                      <m:t>1+</m:t>
                                    </m:r>
                                    <m:r>
                                      <a:rPr lang="en-US" b="0" i="1" dirty="0" smtClean="0">
                                        <a:latin typeface="Cambria Math" panose="02040503050406030204" pitchFamily="18" charset="0"/>
                                        <a:cs typeface="Times New Roman" panose="02020603050405020304" pitchFamily="18" charset="0"/>
                                      </a:rPr>
                                      <m:t>𝑟</m:t>
                                    </m:r>
                                  </m:e>
                                </m:d>
                              </m:e>
                              <m:sup>
                                <m:r>
                                  <a:rPr lang="en-US" b="0" i="1" dirty="0" smtClean="0">
                                    <a:latin typeface="Cambria Math" panose="02040503050406030204" pitchFamily="18" charset="0"/>
                                    <a:cs typeface="Times New Roman" panose="02020603050405020304" pitchFamily="18" charset="0"/>
                                  </a:rPr>
                                  <m:t>𝑡</m:t>
                                </m:r>
                              </m:sup>
                            </m:sSup>
                          </m:den>
                        </m:f>
                      </m:e>
                    </m:nary>
                  </m:oMath>
                </a14:m>
                <a:r>
                  <a:rPr lang="en-US" dirty="0">
                    <a:latin typeface="Times New Roman" panose="02020603050405020304" pitchFamily="18" charset="0"/>
                    <a:cs typeface="Times New Roman" panose="02020603050405020304" pitchFamily="18" charset="0"/>
                  </a:rPr>
                  <a:t>+</a:t>
                </a:r>
                <a14:m>
                  <m:oMath xmlns:m="http://schemas.openxmlformats.org/officeDocument/2006/math">
                    <m:f>
                      <m:fPr>
                        <m:ctrlPr>
                          <a:rPr lang="en-US" i="1" dirty="0" smtClean="0">
                            <a:latin typeface="Cambria Math" panose="02040503050406030204" pitchFamily="18" charset="0"/>
                          </a:rPr>
                        </m:ctrlPr>
                      </m:fPr>
                      <m:num>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𝑃</m:t>
                            </m:r>
                          </m:e>
                          <m:sub>
                            <m:r>
                              <a:rPr lang="en-US" b="0" i="1" dirty="0" smtClean="0">
                                <a:latin typeface="Cambria Math" panose="02040503050406030204" pitchFamily="18" charset="0"/>
                              </a:rPr>
                              <m:t>𝑛</m:t>
                            </m:r>
                          </m:sub>
                        </m:sSub>
                      </m:num>
                      <m:den>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r>
                                  <a:rPr lang="en-US" b="0" i="1" dirty="0" smtClean="0">
                                    <a:latin typeface="Cambria Math" panose="02040503050406030204" pitchFamily="18" charset="0"/>
                                  </a:rPr>
                                  <m:t>1+</m:t>
                                </m:r>
                                <m:r>
                                  <a:rPr lang="en-US" b="0" i="1" dirty="0" smtClean="0">
                                    <a:latin typeface="Cambria Math" panose="02040503050406030204" pitchFamily="18" charset="0"/>
                                  </a:rPr>
                                  <m:t>𝑟</m:t>
                                </m:r>
                              </m:e>
                            </m:d>
                          </m:e>
                          <m:sup>
                            <m:r>
                              <a:rPr lang="en-US" b="0" i="1" dirty="0" smtClean="0">
                                <a:latin typeface="Cambria Math" panose="02040503050406030204" pitchFamily="18" charset="0"/>
                              </a:rPr>
                              <m:t>𝑛</m:t>
                            </m:r>
                          </m:sup>
                        </m:sSup>
                      </m:den>
                    </m:f>
                  </m:oMath>
                </a14:m>
                <a:endParaRPr lang="en-US"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As soon as n is approaching to infinite, the second-term goes to zero. Therefore, the first-term explains the value of stock.  </a:t>
                </a:r>
              </a:p>
              <a:p>
                <a:pPr marL="457200" lvl="1" indent="0" algn="just">
                  <a:buNone/>
                </a:pP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0A67C61E-C1C1-4156-BDD0-AD6CC9CE0EF2}"/>
                  </a:ext>
                </a:extLst>
              </p:cNvPr>
              <p:cNvSpPr>
                <a:spLocks noGrp="1" noRot="1" noChangeAspect="1" noMove="1" noResize="1" noEditPoints="1" noAdjustHandles="1" noChangeArrowheads="1" noChangeShapeType="1" noTextEdit="1"/>
              </p:cNvSpPr>
              <p:nvPr>
                <p:ph idx="1"/>
              </p:nvPr>
            </p:nvSpPr>
            <p:spPr>
              <a:blipFill>
                <a:blip r:embed="rId3"/>
                <a:stretch>
                  <a:fillRect l="-928" t="-1961" r="-870"/>
                </a:stretch>
              </a:blipFill>
            </p:spPr>
            <p:txBody>
              <a:bodyPr/>
              <a:lstStyle/>
              <a:p>
                <a:r>
                  <a:rPr lang="en-US">
                    <a:noFill/>
                  </a:rPr>
                  <a:t> </a:t>
                </a:r>
              </a:p>
            </p:txBody>
          </p:sp>
        </mc:Fallback>
      </mc:AlternateContent>
    </p:spTree>
    <p:extLst>
      <p:ext uri="{BB962C8B-B14F-4D97-AF65-F5344CB8AC3E}">
        <p14:creationId xmlns:p14="http://schemas.microsoft.com/office/powerpoint/2010/main" val="24940575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2D4A3-C914-40F0-8CF7-5690CAA36AD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 Dividend stock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E52729-9641-4AC5-99D2-60F4434F66C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Suppose dividends expected to remain approximately constant till perpetuity (going-concern), what is the price?</a:t>
                </a:r>
              </a:p>
              <a:p>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r>
                          <a:rPr lang="en-US" sz="2400" i="1">
                            <a:latin typeface="Cambria Math" panose="02040503050406030204" pitchFamily="18" charset="0"/>
                            <a:cs typeface="Times New Roman" panose="02020603050405020304" pitchFamily="18" charset="0"/>
                          </a:rPr>
                          <m:t>)</m:t>
                        </m:r>
                      </m:den>
                    </m:f>
                    <m:r>
                      <a:rPr lang="en-US" sz="2400" i="1">
                        <a:latin typeface="Cambria Math" panose="02040503050406030204" pitchFamily="18" charset="0"/>
                        <a:cs typeface="Times New Roman" panose="02020603050405020304" pitchFamily="18" charset="0"/>
                      </a:rPr>
                      <m:t> </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sSup>
                          <m:sSupPr>
                            <m:ctrlPr>
                              <a:rPr lang="en-US" sz="2400" i="1">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a:rPr lang="en-US" sz="2400" i="1">
                                <a:latin typeface="Cambria Math" panose="02040503050406030204" pitchFamily="18" charset="0"/>
                                <a:cs typeface="Times New Roman" panose="02020603050405020304" pitchFamily="18" charset="0"/>
                              </a:rPr>
                              <m:t>2</m:t>
                            </m:r>
                          </m:sup>
                        </m:sSup>
                      </m:den>
                    </m:f>
                    <m:r>
                      <a:rPr lang="en-US" sz="2400" i="1">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sSup>
                          <m:sSupPr>
                            <m:ctrlPr>
                              <a:rPr lang="en-US" sz="2400" i="1">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m:rPr>
                                <m:nor/>
                              </m:rPr>
                              <a:rPr lang="en-US"/>
                              <m:t>∞</m:t>
                            </m:r>
                          </m:sup>
                        </m:sSup>
                      </m:den>
                    </m:f>
                  </m:oMath>
                </a14:m>
                <a:endParaRPr lang="en-US" sz="2400"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r>
                          <a:rPr lang="en-US" sz="2400" i="1">
                            <a:latin typeface="Cambria Math" panose="02040503050406030204" pitchFamily="18" charset="0"/>
                            <a:cs typeface="Times New Roman" panose="02020603050405020304" pitchFamily="18" charset="0"/>
                          </a:rPr>
                          <m:t>𝑟</m:t>
                        </m:r>
                      </m:den>
                    </m:f>
                  </m:oMath>
                </a14:m>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25E52729-9641-4AC5-99D2-60F4434F66CC}"/>
                  </a:ext>
                </a:extLst>
              </p:cNvPr>
              <p:cNvSpPr>
                <a:spLocks noGrp="1" noRot="1" noChangeAspect="1" noMove="1" noResize="1" noEditPoints="1" noAdjustHandles="1" noChangeArrowheads="1" noChangeShapeType="1" noTextEdit="1"/>
              </p:cNvSpPr>
              <p:nvPr>
                <p:ph idx="1"/>
              </p:nvPr>
            </p:nvSpPr>
            <p:spPr>
              <a:blipFill>
                <a:blip r:embed="rId3"/>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325895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89A1-B3E4-4585-A1D2-CE20E8FC6F5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 Dividend stock (Income stock)</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2A5F9F4-26EB-49C5-BAA3-6BCBD029799D}"/>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Suppose ABC firm, utility firm,  is expected to be dividend of Rs 10 per share for the foreseeable future and cost of equity is 10%. What should be the value of the stock be ?</a:t>
                </a:r>
              </a:p>
              <a:p>
                <a:endParaRPr lang="en-US"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10</m:t>
                        </m:r>
                      </m:num>
                      <m:den>
                        <m:r>
                          <a:rPr lang="en-US" i="1">
                            <a:latin typeface="Cambria Math" panose="02040503050406030204" pitchFamily="18" charset="0"/>
                            <a:cs typeface="Times New Roman" panose="02020603050405020304" pitchFamily="18" charset="0"/>
                          </a:rPr>
                          <m:t>0.10</m:t>
                        </m:r>
                      </m:den>
                    </m:f>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𝑅𝑠</m:t>
                    </m:r>
                    <m:r>
                      <a:rPr lang="en-US" i="1">
                        <a:latin typeface="Cambria Math" panose="02040503050406030204" pitchFamily="18" charset="0"/>
                        <a:cs typeface="Times New Roman" panose="02020603050405020304" pitchFamily="18" charset="0"/>
                      </a:rPr>
                      <m:t> 100</m:t>
                    </m:r>
                  </m:oMath>
                </a14:m>
                <a:endParaRPr lang="en-US" dirty="0">
                  <a:latin typeface="Times New Roman" panose="02020603050405020304" pitchFamily="18" charset="0"/>
                  <a:cs typeface="Times New Roman" panose="02020603050405020304" pitchFamily="18" charset="0"/>
                </a:endParaRPr>
              </a:p>
              <a:p>
                <a:endParaRPr lang="en-US" dirty="0"/>
              </a:p>
            </p:txBody>
          </p:sp>
        </mc:Choice>
        <mc:Fallback xmlns="">
          <p:sp>
            <p:nvSpPr>
              <p:cNvPr id="3" name="Content Placeholder 2">
                <a:extLst>
                  <a:ext uri="{FF2B5EF4-FFF2-40B4-BE49-F238E27FC236}">
                    <a16:creationId xmlns:a16="http://schemas.microsoft.com/office/drawing/2014/main" id="{62A5F9F4-26EB-49C5-BAA3-6BCBD029799D}"/>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Tree>
    <p:extLst>
      <p:ext uri="{BB962C8B-B14F-4D97-AF65-F5344CB8AC3E}">
        <p14:creationId xmlns:p14="http://schemas.microsoft.com/office/powerpoint/2010/main" val="13131620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554CD-9FFC-4D4C-A098-A493AD91DC1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Is forever really forever?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117CA5D-FAF0-49F9-ACBF-1328DE47921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What if the firm paid the dividends for the next 30 years? What would the price be?</a:t>
                </a:r>
              </a:p>
              <a:p>
                <a:r>
                  <a:rPr lang="en-US" sz="2400" dirty="0">
                    <a:latin typeface="Times New Roman" panose="02020603050405020304" pitchFamily="18" charset="0"/>
                    <a:cs typeface="Times New Roman" panose="02020603050405020304" pitchFamily="18" charset="0"/>
                  </a:rPr>
                  <a:t>Value of stock=</a:t>
                </a:r>
                <a14:m>
                  <m:oMath xmlns:m="http://schemas.openxmlformats.org/officeDocument/2006/math">
                    <m:r>
                      <a:rPr lang="en-US" sz="2400">
                        <a:latin typeface="Cambria Math" panose="02040503050406030204" pitchFamily="18" charset="0"/>
                      </a:rPr>
                      <m:t>1</m:t>
                    </m:r>
                    <m:r>
                      <a:rPr lang="en-US" sz="2400" b="0" i="0" smtClean="0">
                        <a:latin typeface="Cambria Math" panose="02040503050406030204" pitchFamily="18" charset="0"/>
                      </a:rPr>
                      <m:t>0</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1+10%</m:t>
                                </m:r>
                              </m:e>
                            </m:d>
                          </m:e>
                          <m:sup>
                            <m:r>
                              <a:rPr lang="en-US" sz="2400" b="0" i="1" smtClean="0">
                                <a:latin typeface="Cambria Math" panose="02040503050406030204" pitchFamily="18" charset="0"/>
                              </a:rPr>
                              <m:t>30</m:t>
                            </m:r>
                          </m:sup>
                        </m:sSup>
                        <m:r>
                          <a:rPr lang="en-US" sz="2400" b="0" i="1" smtClean="0">
                            <a:latin typeface="Cambria Math" panose="02040503050406030204" pitchFamily="18" charset="0"/>
                          </a:rPr>
                          <m:t>−1</m:t>
                        </m:r>
                      </m:num>
                      <m:den>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1+10%</m:t>
                                </m:r>
                              </m:e>
                            </m:d>
                          </m:e>
                          <m:sup>
                            <m:r>
                              <a:rPr lang="en-US" sz="2400" b="0" i="1" smtClean="0">
                                <a:latin typeface="Cambria Math" panose="02040503050406030204" pitchFamily="18" charset="0"/>
                              </a:rPr>
                              <m:t>30</m:t>
                            </m:r>
                          </m:sup>
                        </m:sSup>
                        <m:r>
                          <a:rPr lang="en-US" sz="2400" b="0" i="1" smtClean="0">
                            <a:latin typeface="Cambria Math" panose="02040503050406030204" pitchFamily="18" charset="0"/>
                          </a:rPr>
                          <m:t>∗10%</m:t>
                        </m:r>
                      </m:den>
                    </m:f>
                  </m:oMath>
                </a14:m>
                <a:r>
                  <a:rPr lang="en-US" sz="2400" dirty="0">
                    <a:latin typeface="Times New Roman" panose="02020603050405020304" pitchFamily="18" charset="0"/>
                    <a:cs typeface="Times New Roman" panose="02020603050405020304" pitchFamily="18" charset="0"/>
                  </a:rPr>
                  <a:t>=Rs 94.27</a:t>
                </a:r>
              </a:p>
            </p:txBody>
          </p:sp>
        </mc:Choice>
        <mc:Fallback xmlns="">
          <p:sp>
            <p:nvSpPr>
              <p:cNvPr id="3" name="Content Placeholder 2">
                <a:extLst>
                  <a:ext uri="{FF2B5EF4-FFF2-40B4-BE49-F238E27FC236}">
                    <a16:creationId xmlns:a16="http://schemas.microsoft.com/office/drawing/2014/main" id="{5117CA5D-FAF0-49F9-ACBF-1328DE47921C}"/>
                  </a:ext>
                </a:extLst>
              </p:cNvPr>
              <p:cNvSpPr>
                <a:spLocks noGrp="1" noRot="1" noChangeAspect="1" noMove="1" noResize="1" noEditPoints="1" noAdjustHandles="1" noChangeArrowheads="1" noChangeShapeType="1" noTextEdit="1"/>
              </p:cNvSpPr>
              <p:nvPr>
                <p:ph idx="1"/>
              </p:nvPr>
            </p:nvSpPr>
            <p:spPr>
              <a:blipFill>
                <a:blip r:embed="rId3"/>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112937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E0292-62CB-4F9A-BF22-0167BFC02B0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II: Growth stock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73C1074-F738-4ED3-B8C3-622406EE1F16}"/>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Suppose dividends are expected to grow at a rate of g per year, what is the value of the stock?</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i="1" dirty="0">
                  <a:latin typeface="Cambria Math" panose="02040503050406030204" pitchFamily="18" charset="0"/>
                  <a:cs typeface="Times New Roman" panose="02020603050405020304" pitchFamily="18" charset="0"/>
                </a:endParaRPr>
              </a:p>
              <a:p>
                <a:pPr algn="just"/>
                <a:endParaRPr lang="en-US" sz="2400" i="1" dirty="0">
                  <a:latin typeface="Cambria Math" panose="02040503050406030204" pitchFamily="18" charset="0"/>
                  <a:cs typeface="Times New Roman" panose="02020603050405020304" pitchFamily="18" charset="0"/>
                </a:endParaRPr>
              </a:p>
              <a:p>
                <a:pPr algn="just"/>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r>
                          <a:rPr lang="en-US" sz="2400" i="1">
                            <a:latin typeface="Cambria Math" panose="02040503050406030204" pitchFamily="18" charset="0"/>
                            <a:cs typeface="Times New Roman" panose="02020603050405020304" pitchFamily="18" charset="0"/>
                          </a:rPr>
                          <m:t>𝑟</m:t>
                        </m:r>
                        <m:r>
                          <a:rPr lang="en-US" sz="2400" b="0" i="1" smtClean="0">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𝑔</m:t>
                        </m:r>
                      </m:den>
                    </m:f>
                  </m:oMath>
                </a14:m>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273C1074-F738-4ED3-B8C3-622406EE1F16}"/>
                  </a:ext>
                </a:extLst>
              </p:cNvPr>
              <p:cNvSpPr>
                <a:spLocks noGrp="1" noRot="1" noChangeAspect="1" noMove="1" noResize="1" noEditPoints="1" noAdjustHandles="1" noChangeArrowheads="1" noChangeShapeType="1" noTextEdit="1"/>
              </p:cNvSpPr>
              <p:nvPr>
                <p:ph idx="1"/>
              </p:nvPr>
            </p:nvSpPr>
            <p:spPr>
              <a:blipFill>
                <a:blip r:embed="rId3"/>
                <a:stretch>
                  <a:fillRect l="-812" t="-1961" r="-870"/>
                </a:stretch>
              </a:blipFill>
            </p:spPr>
            <p:txBody>
              <a:bodyPr/>
              <a:lstStyle/>
              <a:p>
                <a:r>
                  <a:rPr lang="en-US">
                    <a:noFill/>
                  </a:rPr>
                  <a:t> </a:t>
                </a:r>
              </a:p>
            </p:txBody>
          </p:sp>
        </mc:Fallback>
      </mc:AlternateContent>
    </p:spTree>
    <p:extLst>
      <p:ext uri="{BB962C8B-B14F-4D97-AF65-F5344CB8AC3E}">
        <p14:creationId xmlns:p14="http://schemas.microsoft.com/office/powerpoint/2010/main" val="5842883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C9736-EE7E-4337-913D-3DBBA6FAC76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II: Growth stock</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B72EE2-499A-4552-AA1B-A9A2D92452C9}"/>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Suppose ABC firm is expected to pay dividend of Rs 10 per share and dividends are expected to grow by 5% per year. The cost of equity is 10%. What should be the price of the stock be ?</a:t>
                </a:r>
              </a:p>
              <a:p>
                <a:pPr algn="just"/>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10</m:t>
                        </m:r>
                      </m:num>
                      <m:den>
                        <m:r>
                          <a:rPr lang="en-US" i="1">
                            <a:latin typeface="Cambria Math" panose="02040503050406030204" pitchFamily="18" charset="0"/>
                            <a:cs typeface="Times New Roman" panose="02020603050405020304" pitchFamily="18" charset="0"/>
                          </a:rPr>
                          <m:t>10%−5%</m:t>
                        </m:r>
                      </m:den>
                    </m:f>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𝑅𝑠</m:t>
                    </m:r>
                    <m:r>
                      <a:rPr lang="en-US" i="1">
                        <a:latin typeface="Cambria Math" panose="02040503050406030204" pitchFamily="18" charset="0"/>
                        <a:cs typeface="Times New Roman" panose="02020603050405020304" pitchFamily="18" charset="0"/>
                      </a:rPr>
                      <m:t> 200</m:t>
                    </m:r>
                  </m:oMath>
                </a14:m>
                <a:endParaRPr lang="en-US" dirty="0">
                  <a:latin typeface="Times New Roman" panose="02020603050405020304" pitchFamily="18" charset="0"/>
                  <a:cs typeface="Times New Roman" panose="02020603050405020304" pitchFamily="18" charset="0"/>
                </a:endParaRPr>
              </a:p>
              <a:p>
                <a:endParaRPr lang="en-US" dirty="0"/>
              </a:p>
            </p:txBody>
          </p:sp>
        </mc:Choice>
        <mc:Fallback xmlns="">
          <p:sp>
            <p:nvSpPr>
              <p:cNvPr id="3" name="Content Placeholder 2">
                <a:extLst>
                  <a:ext uri="{FF2B5EF4-FFF2-40B4-BE49-F238E27FC236}">
                    <a16:creationId xmlns:a16="http://schemas.microsoft.com/office/drawing/2014/main" id="{93B72EE2-499A-4552-AA1B-A9A2D92452C9}"/>
                  </a:ext>
                </a:extLst>
              </p:cNvPr>
              <p:cNvSpPr>
                <a:spLocks noGrp="1" noRot="1" noChangeAspect="1" noMove="1" noResize="1" noEditPoints="1" noAdjustHandles="1" noChangeArrowheads="1" noChangeShapeType="1" noTextEdit="1"/>
              </p:cNvSpPr>
              <p:nvPr>
                <p:ph idx="1"/>
              </p:nvPr>
            </p:nvSpPr>
            <p:spPr>
              <a:blipFill>
                <a:blip r:embed="rId2"/>
                <a:stretch>
                  <a:fillRect l="-1043" t="-2381" r="-1159"/>
                </a:stretch>
              </a:blipFill>
            </p:spPr>
            <p:txBody>
              <a:bodyPr/>
              <a:lstStyle/>
              <a:p>
                <a:r>
                  <a:rPr lang="en-US">
                    <a:noFill/>
                  </a:rPr>
                  <a:t> </a:t>
                </a:r>
              </a:p>
            </p:txBody>
          </p:sp>
        </mc:Fallback>
      </mc:AlternateContent>
    </p:spTree>
    <p:extLst>
      <p:ext uri="{BB962C8B-B14F-4D97-AF65-F5344CB8AC3E}">
        <p14:creationId xmlns:p14="http://schemas.microsoft.com/office/powerpoint/2010/main" val="32431199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AA03B-E2B9-4748-91F7-5F49987B2F1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Engine of growth</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519F806-8970-428A-98A6-EDE5AD9FCEB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Invested capital per share (ICPS)=</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𝑒𝑞𝑢𝑖𝑡𝑦</m:t>
                        </m:r>
                        <m:r>
                          <a:rPr lang="en-US" sz="2400" b="0" i="1" smtClean="0">
                            <a:latin typeface="Cambria Math" panose="02040503050406030204" pitchFamily="18" charset="0"/>
                          </a:rPr>
                          <m:t> </m:t>
                        </m:r>
                        <m:r>
                          <a:rPr lang="en-US" sz="2400" b="0" i="1" smtClean="0">
                            <a:latin typeface="Cambria Math" panose="02040503050406030204" pitchFamily="18" charset="0"/>
                          </a:rPr>
                          <m:t>𝑆h𝑎𝑟𝑒</m:t>
                        </m:r>
                        <m:r>
                          <a:rPr lang="en-US" sz="2400" b="0" i="1" smtClean="0">
                            <a:latin typeface="Cambria Math" panose="02040503050406030204" pitchFamily="18" charset="0"/>
                          </a:rPr>
                          <m:t> </m:t>
                        </m:r>
                        <m:r>
                          <a:rPr lang="en-US" sz="2400" b="0" i="1" smtClean="0">
                            <a:latin typeface="Cambria Math" panose="02040503050406030204" pitchFamily="18" charset="0"/>
                          </a:rPr>
                          <m:t>𝑐𝑎𝑝𝑖𝑡𝑎𝑙</m:t>
                        </m:r>
                      </m:num>
                      <m:den>
                        <m:r>
                          <a:rPr lang="en-US" sz="2400" b="0" i="1" smtClean="0">
                            <a:latin typeface="Cambria Math" panose="02040503050406030204" pitchFamily="18" charset="0"/>
                          </a:rPr>
                          <m:t>𝑁𝑢𝑚𝑏𝑒𝑟</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𝑜𝑢𝑡𝑠𝑡𝑎𝑛𝑑𝑖𝑛𝑔</m:t>
                        </m:r>
                        <m:r>
                          <a:rPr lang="en-US" sz="2400" b="0" i="1" smtClean="0">
                            <a:latin typeface="Cambria Math" panose="02040503050406030204" pitchFamily="18" charset="0"/>
                          </a:rPr>
                          <m:t> </m:t>
                        </m:r>
                        <m:r>
                          <a:rPr lang="en-US" sz="2400" b="0" i="1" smtClean="0">
                            <a:latin typeface="Cambria Math" panose="02040503050406030204" pitchFamily="18" charset="0"/>
                          </a:rPr>
                          <m:t>𝑠𝑡𝑜𝑐𝑘</m:t>
                        </m:r>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Return on investment (ROI)= </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𝑁𝑒𝑡</m:t>
                        </m:r>
                        <m:r>
                          <a:rPr lang="en-US" sz="2400" b="0" i="1" smtClean="0">
                            <a:latin typeface="Cambria Math" panose="02040503050406030204" pitchFamily="18" charset="0"/>
                            <a:cs typeface="Times New Roman" panose="02020603050405020304" pitchFamily="18" charset="0"/>
                          </a:rPr>
                          <m:t> </m:t>
                        </m:r>
                        <m:r>
                          <a:rPr lang="en-US" sz="2400" b="0" i="1" smtClean="0">
                            <a:latin typeface="Cambria Math" panose="02040503050406030204" pitchFamily="18" charset="0"/>
                            <a:cs typeface="Times New Roman" panose="02020603050405020304" pitchFamily="18" charset="0"/>
                          </a:rPr>
                          <m:t>𝑝𝑟𝑜𝑓𝑖𝑡</m:t>
                        </m:r>
                      </m:num>
                      <m:den>
                        <m:r>
                          <a:rPr lang="en-US" sz="2400" b="0" i="1" smtClean="0">
                            <a:latin typeface="Cambria Math" panose="02040503050406030204" pitchFamily="18" charset="0"/>
                            <a:cs typeface="Times New Roman" panose="02020603050405020304" pitchFamily="18" charset="0"/>
                          </a:rPr>
                          <m:t>𝐸𝑞𝑢𝑖𝑡𝑦</m:t>
                        </m:r>
                        <m:r>
                          <a:rPr lang="en-US" sz="2400" b="0" i="1" smtClean="0">
                            <a:latin typeface="Cambria Math" panose="02040503050406030204" pitchFamily="18" charset="0"/>
                            <a:cs typeface="Times New Roman" panose="02020603050405020304" pitchFamily="18" charset="0"/>
                          </a:rPr>
                          <m:t> </m:t>
                        </m:r>
                        <m:r>
                          <a:rPr lang="en-US" sz="2400" b="0" i="1" smtClean="0">
                            <a:latin typeface="Cambria Math" panose="02040503050406030204" pitchFamily="18" charset="0"/>
                            <a:cs typeface="Times New Roman" panose="02020603050405020304" pitchFamily="18" charset="0"/>
                          </a:rPr>
                          <m:t>𝑠h𝑎𝑟𝑒</m:t>
                        </m:r>
                        <m:r>
                          <a:rPr lang="en-US" sz="2400" b="0" i="1" smtClean="0">
                            <a:latin typeface="Cambria Math" panose="02040503050406030204" pitchFamily="18" charset="0"/>
                            <a:cs typeface="Times New Roman" panose="02020603050405020304" pitchFamily="18" charset="0"/>
                          </a:rPr>
                          <m:t> </m:t>
                        </m:r>
                        <m:r>
                          <a:rPr lang="en-US" sz="2400" b="0" i="1" smtClean="0">
                            <a:latin typeface="Cambria Math" panose="02040503050406030204" pitchFamily="18" charset="0"/>
                            <a:cs typeface="Times New Roman" panose="02020603050405020304" pitchFamily="18" charset="0"/>
                          </a:rPr>
                          <m:t>𝑐𝑎𝑝𝑖𝑡𝑎𝑙</m:t>
                        </m:r>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Earning Per share (EPS)=ROI* ICPS</a:t>
                </a:r>
              </a:p>
              <a:p>
                <a:r>
                  <a:rPr lang="en-US" sz="2400" dirty="0">
                    <a:latin typeface="Times New Roman" panose="02020603050405020304" pitchFamily="18" charset="0"/>
                    <a:cs typeface="Times New Roman" panose="02020603050405020304" pitchFamily="18" charset="0"/>
                  </a:rPr>
                  <a:t>Assuming EPS is Rs 10, </a:t>
                </a:r>
              </a:p>
            </p:txBody>
          </p:sp>
        </mc:Choice>
        <mc:Fallback xmlns="">
          <p:sp>
            <p:nvSpPr>
              <p:cNvPr id="3" name="Content Placeholder 2">
                <a:extLst>
                  <a:ext uri="{FF2B5EF4-FFF2-40B4-BE49-F238E27FC236}">
                    <a16:creationId xmlns:a16="http://schemas.microsoft.com/office/drawing/2014/main" id="{1519F806-8970-428A-98A6-EDE5AD9FCEBC}"/>
                  </a:ext>
                </a:extLst>
              </p:cNvPr>
              <p:cNvSpPr>
                <a:spLocks noGrp="1" noRot="1" noChangeAspect="1" noMove="1" noResize="1" noEditPoints="1" noAdjustHandles="1" noChangeArrowheads="1" noChangeShapeType="1" noTextEdit="1"/>
              </p:cNvSpPr>
              <p:nvPr>
                <p:ph idx="1"/>
              </p:nvPr>
            </p:nvSpPr>
            <p:spPr>
              <a:blipFill>
                <a:blip r:embed="rId2"/>
                <a:stretch>
                  <a:fillRect l="-812" t="-140"/>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BC320E56-0DCF-4395-9333-AECEC466418E}"/>
              </a:ext>
            </a:extLst>
          </p:cNvPr>
          <p:cNvCxnSpPr>
            <a:cxnSpLocks/>
          </p:cNvCxnSpPr>
          <p:nvPr/>
        </p:nvCxnSpPr>
        <p:spPr>
          <a:xfrm flipH="1">
            <a:off x="4178105" y="3995224"/>
            <a:ext cx="1151205" cy="1308296"/>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D5A9E83-D9B3-4725-A750-241CA3958BC6}"/>
              </a:ext>
            </a:extLst>
          </p:cNvPr>
          <p:cNvCxnSpPr>
            <a:cxnSpLocks/>
          </p:cNvCxnSpPr>
          <p:nvPr/>
        </p:nvCxnSpPr>
        <p:spPr>
          <a:xfrm>
            <a:off x="5329310" y="3995224"/>
            <a:ext cx="1896797" cy="1308296"/>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573F482-A866-46D3-8C86-115C432AF96E}"/>
              </a:ext>
            </a:extLst>
          </p:cNvPr>
          <p:cNvSpPr txBox="1"/>
          <p:nvPr/>
        </p:nvSpPr>
        <p:spPr>
          <a:xfrm>
            <a:off x="2928423" y="5303520"/>
            <a:ext cx="1896796" cy="646331"/>
          </a:xfrm>
          <a:prstGeom prst="rect">
            <a:avLst/>
          </a:prstGeom>
          <a:noFill/>
        </p:spPr>
        <p:txBody>
          <a:bodyPr wrap="square" rtlCol="0">
            <a:spAutoFit/>
          </a:bodyPr>
          <a:lstStyle/>
          <a:p>
            <a:r>
              <a:rPr lang="en-US" dirty="0"/>
              <a:t>Retained earnings per share </a:t>
            </a:r>
          </a:p>
        </p:txBody>
      </p:sp>
      <p:sp>
        <p:nvSpPr>
          <p:cNvPr id="11" name="TextBox 10">
            <a:extLst>
              <a:ext uri="{FF2B5EF4-FFF2-40B4-BE49-F238E27FC236}">
                <a16:creationId xmlns:a16="http://schemas.microsoft.com/office/drawing/2014/main" id="{A17E2B5C-E891-4957-9D9A-AF5E3D8A572B}"/>
              </a:ext>
            </a:extLst>
          </p:cNvPr>
          <p:cNvSpPr txBox="1"/>
          <p:nvPr/>
        </p:nvSpPr>
        <p:spPr>
          <a:xfrm rot="10605999" flipV="1">
            <a:off x="6879695" y="5358257"/>
            <a:ext cx="1538138" cy="646331"/>
          </a:xfrm>
          <a:prstGeom prst="rect">
            <a:avLst/>
          </a:prstGeom>
          <a:noFill/>
        </p:spPr>
        <p:txBody>
          <a:bodyPr wrap="square" rtlCol="0">
            <a:spAutoFit/>
          </a:bodyPr>
          <a:lstStyle/>
          <a:p>
            <a:r>
              <a:rPr lang="en-US" dirty="0"/>
              <a:t>Dividend per share</a:t>
            </a:r>
          </a:p>
        </p:txBody>
      </p:sp>
      <p:sp>
        <p:nvSpPr>
          <p:cNvPr id="13" name="TextBox 12">
            <a:extLst>
              <a:ext uri="{FF2B5EF4-FFF2-40B4-BE49-F238E27FC236}">
                <a16:creationId xmlns:a16="http://schemas.microsoft.com/office/drawing/2014/main" id="{16A71DF3-569F-44A1-A24F-65342AEB0282}"/>
              </a:ext>
            </a:extLst>
          </p:cNvPr>
          <p:cNvSpPr txBox="1"/>
          <p:nvPr/>
        </p:nvSpPr>
        <p:spPr>
          <a:xfrm>
            <a:off x="5147602" y="3625892"/>
            <a:ext cx="1896796" cy="369332"/>
          </a:xfrm>
          <a:prstGeom prst="rect">
            <a:avLst/>
          </a:prstGeom>
          <a:noFill/>
        </p:spPr>
        <p:txBody>
          <a:bodyPr wrap="square" rtlCol="0">
            <a:spAutoFit/>
          </a:bodyPr>
          <a:lstStyle/>
          <a:p>
            <a:r>
              <a:rPr lang="en-US" dirty="0"/>
              <a:t>EPS</a:t>
            </a:r>
          </a:p>
        </p:txBody>
      </p:sp>
    </p:spTree>
    <p:extLst>
      <p:ext uri="{BB962C8B-B14F-4D97-AF65-F5344CB8AC3E}">
        <p14:creationId xmlns:p14="http://schemas.microsoft.com/office/powerpoint/2010/main" val="19607667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F55E5-FBCB-4D4E-9C80-F34DC50EEEE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Engine of growth (assume perpetuities)</a:t>
            </a:r>
          </a:p>
        </p:txBody>
      </p:sp>
      <p:sp>
        <p:nvSpPr>
          <p:cNvPr id="3" name="Content Placeholder 2">
            <a:extLst>
              <a:ext uri="{FF2B5EF4-FFF2-40B4-BE49-F238E27FC236}">
                <a16:creationId xmlns:a16="http://schemas.microsoft.com/office/drawing/2014/main" id="{6411C708-1366-4C61-BF5E-5BAE6BBFAA1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 firm reports after-tax operating income Rs 75 million on invested capital of Rs 1 billion. It does not plan to reinvest in new asset but will maintain existing assets and its current return on capital. What should be the growth rate?</a:t>
            </a:r>
          </a:p>
          <a:p>
            <a:pPr algn="just"/>
            <a:r>
              <a:rPr lang="en-US" sz="2400" dirty="0">
                <a:latin typeface="Times New Roman" panose="02020603050405020304" pitchFamily="18" charset="0"/>
                <a:cs typeface="Times New Roman" panose="02020603050405020304" pitchFamily="18" charset="0"/>
              </a:rPr>
              <a:t>If this firm thinks that it can invest 50 million without improving return on capital what growth rate will you see in operating income next year?</a:t>
            </a:r>
          </a:p>
          <a:p>
            <a:pPr algn="just"/>
            <a:r>
              <a:rPr lang="en-US" sz="2400" dirty="0">
                <a:latin typeface="Times New Roman" panose="02020603050405020304" pitchFamily="18" charset="0"/>
                <a:cs typeface="Times New Roman" panose="02020603050405020304" pitchFamily="18" charset="0"/>
              </a:rPr>
              <a:t>If this firm thinks that it can improve its return on capital on existing assets from 7.5% to 10% next year by making them more efficient, what growth rate will you see in operating income next year?</a:t>
            </a:r>
          </a:p>
          <a:p>
            <a:pPr algn="just"/>
            <a:r>
              <a:rPr lang="en-US" sz="2400" dirty="0">
                <a:latin typeface="Times New Roman" panose="02020603050405020304" pitchFamily="18" charset="0"/>
                <a:cs typeface="Times New Roman" panose="02020603050405020304" pitchFamily="18" charset="0"/>
              </a:rPr>
              <a:t>If this firm thinks that it can improve its return on capital on existing assets from 7.5% to 10% next year by making them more efficient, along with 50 million new investment. What growth rate will you see in operating income next year?</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16543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48CCD-B309-40DA-A800-0DCD9255D15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Engine of growth</a:t>
            </a:r>
            <a:endParaRPr lang="en-US" sz="3600" dirty="0"/>
          </a:p>
        </p:txBody>
      </p:sp>
      <p:sp>
        <p:nvSpPr>
          <p:cNvPr id="4" name="Rectangle 3">
            <a:extLst>
              <a:ext uri="{FF2B5EF4-FFF2-40B4-BE49-F238E27FC236}">
                <a16:creationId xmlns:a16="http://schemas.microsoft.com/office/drawing/2014/main" id="{00AC270F-3488-4EC8-9AF4-BEFC90D73EDB}"/>
              </a:ext>
            </a:extLst>
          </p:cNvPr>
          <p:cNvSpPr/>
          <p:nvPr/>
        </p:nvSpPr>
        <p:spPr>
          <a:xfrm>
            <a:off x="1205948" y="1934817"/>
            <a:ext cx="2544417"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investment </a:t>
            </a:r>
          </a:p>
          <a:p>
            <a:pPr algn="ctr"/>
            <a:r>
              <a:rPr lang="en-US" dirty="0"/>
              <a:t>Rs 1000</a:t>
            </a:r>
          </a:p>
        </p:txBody>
      </p:sp>
      <p:sp>
        <p:nvSpPr>
          <p:cNvPr id="5" name="Rectangle 4">
            <a:extLst>
              <a:ext uri="{FF2B5EF4-FFF2-40B4-BE49-F238E27FC236}">
                <a16:creationId xmlns:a16="http://schemas.microsoft.com/office/drawing/2014/main" id="{08202037-40E8-4A5E-9067-092926276241}"/>
              </a:ext>
            </a:extLst>
          </p:cNvPr>
          <p:cNvSpPr/>
          <p:nvPr/>
        </p:nvSpPr>
        <p:spPr>
          <a:xfrm>
            <a:off x="4711148" y="1934817"/>
            <a:ext cx="2544417"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ROIC </a:t>
            </a:r>
          </a:p>
          <a:p>
            <a:pPr algn="ctr"/>
            <a:r>
              <a:rPr lang="en-US" dirty="0"/>
              <a:t>7.5%</a:t>
            </a:r>
          </a:p>
        </p:txBody>
      </p:sp>
      <p:sp>
        <p:nvSpPr>
          <p:cNvPr id="6" name="Rectangle 5">
            <a:extLst>
              <a:ext uri="{FF2B5EF4-FFF2-40B4-BE49-F238E27FC236}">
                <a16:creationId xmlns:a16="http://schemas.microsoft.com/office/drawing/2014/main" id="{384DFCB1-2FB0-49B3-BE8A-6C95D55163E2}"/>
              </a:ext>
            </a:extLst>
          </p:cNvPr>
          <p:cNvSpPr/>
          <p:nvPr/>
        </p:nvSpPr>
        <p:spPr>
          <a:xfrm>
            <a:off x="7938052" y="1936954"/>
            <a:ext cx="2544417"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earnings </a:t>
            </a:r>
          </a:p>
          <a:p>
            <a:pPr algn="ctr"/>
            <a:r>
              <a:rPr lang="en-US" dirty="0"/>
              <a:t>Rs 75</a:t>
            </a:r>
          </a:p>
        </p:txBody>
      </p:sp>
      <p:sp>
        <p:nvSpPr>
          <p:cNvPr id="8" name="Rectangle 7">
            <a:extLst>
              <a:ext uri="{FF2B5EF4-FFF2-40B4-BE49-F238E27FC236}">
                <a16:creationId xmlns:a16="http://schemas.microsoft.com/office/drawing/2014/main" id="{0CE5AEA9-D05D-4BA0-B7C4-8732F98E72AD}"/>
              </a:ext>
            </a:extLst>
          </p:cNvPr>
          <p:cNvSpPr/>
          <p:nvPr/>
        </p:nvSpPr>
        <p:spPr>
          <a:xfrm>
            <a:off x="4104514" y="2194957"/>
            <a:ext cx="304892" cy="369332"/>
          </a:xfrm>
          <a:prstGeom prst="rect">
            <a:avLst/>
          </a:prstGeom>
        </p:spPr>
        <p:txBody>
          <a:bodyPr wrap="none">
            <a:spAutoFit/>
          </a:bodyPr>
          <a:lstStyle/>
          <a:p>
            <a:r>
              <a:rPr lang="en-US" dirty="0"/>
              <a:t>X</a:t>
            </a:r>
          </a:p>
        </p:txBody>
      </p:sp>
      <p:sp>
        <p:nvSpPr>
          <p:cNvPr id="9" name="Rectangle 8">
            <a:extLst>
              <a:ext uri="{FF2B5EF4-FFF2-40B4-BE49-F238E27FC236}">
                <a16:creationId xmlns:a16="http://schemas.microsoft.com/office/drawing/2014/main" id="{603BCFDC-320A-4CC1-B62C-B8E8ADAC062C}"/>
              </a:ext>
            </a:extLst>
          </p:cNvPr>
          <p:cNvSpPr/>
          <p:nvPr/>
        </p:nvSpPr>
        <p:spPr>
          <a:xfrm>
            <a:off x="7404861" y="2194957"/>
            <a:ext cx="300082" cy="369332"/>
          </a:xfrm>
          <a:prstGeom prst="rect">
            <a:avLst/>
          </a:prstGeom>
        </p:spPr>
        <p:txBody>
          <a:bodyPr wrap="none">
            <a:spAutoFit/>
          </a:bodyPr>
          <a:lstStyle/>
          <a:p>
            <a:r>
              <a:rPr lang="en-US" dirty="0"/>
              <a:t>=</a:t>
            </a:r>
          </a:p>
        </p:txBody>
      </p:sp>
      <p:sp>
        <p:nvSpPr>
          <p:cNvPr id="10" name="Rectangle 9">
            <a:extLst>
              <a:ext uri="{FF2B5EF4-FFF2-40B4-BE49-F238E27FC236}">
                <a16:creationId xmlns:a16="http://schemas.microsoft.com/office/drawing/2014/main" id="{0B4405AE-F64A-4263-89B9-E28DBFA7196D}"/>
              </a:ext>
            </a:extLst>
          </p:cNvPr>
          <p:cNvSpPr/>
          <p:nvPr/>
        </p:nvSpPr>
        <p:spPr>
          <a:xfrm>
            <a:off x="1205948" y="3122195"/>
            <a:ext cx="2027582"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investment </a:t>
            </a:r>
          </a:p>
          <a:p>
            <a:pPr algn="ctr"/>
            <a:r>
              <a:rPr lang="en-US" dirty="0"/>
              <a:t>Rs 1000</a:t>
            </a:r>
          </a:p>
        </p:txBody>
      </p:sp>
      <p:sp>
        <p:nvSpPr>
          <p:cNvPr id="11" name="Rectangle 10">
            <a:extLst>
              <a:ext uri="{FF2B5EF4-FFF2-40B4-BE49-F238E27FC236}">
                <a16:creationId xmlns:a16="http://schemas.microsoft.com/office/drawing/2014/main" id="{C02AFA01-43F0-4463-A91F-D81FF64275E3}"/>
              </a:ext>
            </a:extLst>
          </p:cNvPr>
          <p:cNvSpPr/>
          <p:nvPr/>
        </p:nvSpPr>
        <p:spPr>
          <a:xfrm>
            <a:off x="3909223" y="3109332"/>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ROIC </a:t>
            </a:r>
          </a:p>
          <a:p>
            <a:pPr algn="ctr"/>
            <a:r>
              <a:rPr lang="en-US" dirty="0"/>
              <a:t>7.5%</a:t>
            </a:r>
          </a:p>
        </p:txBody>
      </p:sp>
      <p:sp>
        <p:nvSpPr>
          <p:cNvPr id="12" name="Rectangle 11">
            <a:extLst>
              <a:ext uri="{FF2B5EF4-FFF2-40B4-BE49-F238E27FC236}">
                <a16:creationId xmlns:a16="http://schemas.microsoft.com/office/drawing/2014/main" id="{BBEBECE8-A9F4-434F-AF1C-73449B5490A3}"/>
              </a:ext>
            </a:extLst>
          </p:cNvPr>
          <p:cNvSpPr/>
          <p:nvPr/>
        </p:nvSpPr>
        <p:spPr>
          <a:xfrm>
            <a:off x="6332138" y="3116130"/>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New investment </a:t>
            </a:r>
          </a:p>
          <a:p>
            <a:pPr algn="ctr"/>
            <a:r>
              <a:rPr lang="en-US" dirty="0"/>
              <a:t>Rs 50</a:t>
            </a:r>
          </a:p>
        </p:txBody>
      </p:sp>
      <p:sp>
        <p:nvSpPr>
          <p:cNvPr id="13" name="Rectangle 12">
            <a:extLst>
              <a:ext uri="{FF2B5EF4-FFF2-40B4-BE49-F238E27FC236}">
                <a16:creationId xmlns:a16="http://schemas.microsoft.com/office/drawing/2014/main" id="{8603F178-DCCB-4009-9304-578ADE88D51D}"/>
              </a:ext>
            </a:extLst>
          </p:cNvPr>
          <p:cNvSpPr/>
          <p:nvPr/>
        </p:nvSpPr>
        <p:spPr>
          <a:xfrm>
            <a:off x="8343895" y="3094980"/>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ROIC 7.5%</a:t>
            </a:r>
          </a:p>
        </p:txBody>
      </p:sp>
      <p:sp>
        <p:nvSpPr>
          <p:cNvPr id="14" name="Rectangle 13">
            <a:extLst>
              <a:ext uri="{FF2B5EF4-FFF2-40B4-BE49-F238E27FC236}">
                <a16:creationId xmlns:a16="http://schemas.microsoft.com/office/drawing/2014/main" id="{85DD010A-455F-4146-8423-ED7459A1FB93}"/>
              </a:ext>
            </a:extLst>
          </p:cNvPr>
          <p:cNvSpPr/>
          <p:nvPr/>
        </p:nvSpPr>
        <p:spPr>
          <a:xfrm>
            <a:off x="10374772" y="3116130"/>
            <a:ext cx="1470082"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Next period earnings </a:t>
            </a:r>
          </a:p>
          <a:p>
            <a:pPr algn="ctr"/>
            <a:r>
              <a:rPr lang="en-US" dirty="0"/>
              <a:t>Rs 78.75</a:t>
            </a:r>
          </a:p>
        </p:txBody>
      </p:sp>
      <p:sp>
        <p:nvSpPr>
          <p:cNvPr id="15" name="Rectangle 14">
            <a:extLst>
              <a:ext uri="{FF2B5EF4-FFF2-40B4-BE49-F238E27FC236}">
                <a16:creationId xmlns:a16="http://schemas.microsoft.com/office/drawing/2014/main" id="{71465679-CB28-4534-8CCD-FA92957C407B}"/>
              </a:ext>
            </a:extLst>
          </p:cNvPr>
          <p:cNvSpPr/>
          <p:nvPr/>
        </p:nvSpPr>
        <p:spPr>
          <a:xfrm>
            <a:off x="3317051" y="3214810"/>
            <a:ext cx="304892" cy="369332"/>
          </a:xfrm>
          <a:prstGeom prst="rect">
            <a:avLst/>
          </a:prstGeom>
        </p:spPr>
        <p:txBody>
          <a:bodyPr wrap="none">
            <a:spAutoFit/>
          </a:bodyPr>
          <a:lstStyle/>
          <a:p>
            <a:r>
              <a:rPr lang="en-US" dirty="0"/>
              <a:t>X</a:t>
            </a:r>
          </a:p>
        </p:txBody>
      </p:sp>
      <p:sp>
        <p:nvSpPr>
          <p:cNvPr id="16" name="Rectangle 15">
            <a:extLst>
              <a:ext uri="{FF2B5EF4-FFF2-40B4-BE49-F238E27FC236}">
                <a16:creationId xmlns:a16="http://schemas.microsoft.com/office/drawing/2014/main" id="{450A6947-9DA7-4497-9B7A-6242AEDACE31}"/>
              </a:ext>
            </a:extLst>
          </p:cNvPr>
          <p:cNvSpPr/>
          <p:nvPr/>
        </p:nvSpPr>
        <p:spPr>
          <a:xfrm>
            <a:off x="5772159" y="3294627"/>
            <a:ext cx="300082" cy="369332"/>
          </a:xfrm>
          <a:prstGeom prst="rect">
            <a:avLst/>
          </a:prstGeom>
        </p:spPr>
        <p:txBody>
          <a:bodyPr wrap="none">
            <a:spAutoFit/>
          </a:bodyPr>
          <a:lstStyle/>
          <a:p>
            <a:r>
              <a:rPr lang="en-US" dirty="0"/>
              <a:t>+</a:t>
            </a:r>
          </a:p>
        </p:txBody>
      </p:sp>
      <p:sp>
        <p:nvSpPr>
          <p:cNvPr id="17" name="Rectangle 16">
            <a:extLst>
              <a:ext uri="{FF2B5EF4-FFF2-40B4-BE49-F238E27FC236}">
                <a16:creationId xmlns:a16="http://schemas.microsoft.com/office/drawing/2014/main" id="{4CF6CA21-4B5D-445A-A2A1-E314CD046E94}"/>
              </a:ext>
            </a:extLst>
          </p:cNvPr>
          <p:cNvSpPr/>
          <p:nvPr/>
        </p:nvSpPr>
        <p:spPr>
          <a:xfrm>
            <a:off x="8083026" y="3257421"/>
            <a:ext cx="304892" cy="369332"/>
          </a:xfrm>
          <a:prstGeom prst="rect">
            <a:avLst/>
          </a:prstGeom>
        </p:spPr>
        <p:txBody>
          <a:bodyPr wrap="none">
            <a:spAutoFit/>
          </a:bodyPr>
          <a:lstStyle/>
          <a:p>
            <a:r>
              <a:rPr lang="en-US" dirty="0"/>
              <a:t>X</a:t>
            </a:r>
          </a:p>
        </p:txBody>
      </p:sp>
      <p:sp>
        <p:nvSpPr>
          <p:cNvPr id="18" name="Rectangle 17">
            <a:extLst>
              <a:ext uri="{FF2B5EF4-FFF2-40B4-BE49-F238E27FC236}">
                <a16:creationId xmlns:a16="http://schemas.microsoft.com/office/drawing/2014/main" id="{A4CD19A3-1334-4341-A276-74B80799B0DE}"/>
              </a:ext>
            </a:extLst>
          </p:cNvPr>
          <p:cNvSpPr/>
          <p:nvPr/>
        </p:nvSpPr>
        <p:spPr>
          <a:xfrm>
            <a:off x="10086509" y="3294627"/>
            <a:ext cx="300082" cy="369332"/>
          </a:xfrm>
          <a:prstGeom prst="rect">
            <a:avLst/>
          </a:prstGeom>
        </p:spPr>
        <p:txBody>
          <a:bodyPr wrap="none">
            <a:spAutoFit/>
          </a:bodyPr>
          <a:lstStyle/>
          <a:p>
            <a:r>
              <a:rPr lang="en-US" dirty="0"/>
              <a:t>=</a:t>
            </a:r>
          </a:p>
        </p:txBody>
      </p:sp>
      <p:sp>
        <p:nvSpPr>
          <p:cNvPr id="19" name="Rectangle 18">
            <a:extLst>
              <a:ext uri="{FF2B5EF4-FFF2-40B4-BE49-F238E27FC236}">
                <a16:creationId xmlns:a16="http://schemas.microsoft.com/office/drawing/2014/main" id="{C9DE4EC3-9430-4845-8D6C-E0281DC2D97A}"/>
              </a:ext>
            </a:extLst>
          </p:cNvPr>
          <p:cNvSpPr/>
          <p:nvPr/>
        </p:nvSpPr>
        <p:spPr>
          <a:xfrm>
            <a:off x="838200" y="4423001"/>
            <a:ext cx="2027582"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investment </a:t>
            </a:r>
          </a:p>
          <a:p>
            <a:pPr algn="ctr"/>
            <a:r>
              <a:rPr lang="en-US" dirty="0"/>
              <a:t>Rs 1000</a:t>
            </a:r>
          </a:p>
        </p:txBody>
      </p:sp>
      <p:sp>
        <p:nvSpPr>
          <p:cNvPr id="20" name="Rectangle 19">
            <a:extLst>
              <a:ext uri="{FF2B5EF4-FFF2-40B4-BE49-F238E27FC236}">
                <a16:creationId xmlns:a16="http://schemas.microsoft.com/office/drawing/2014/main" id="{72066C83-9CAD-4AAF-BF9C-595F6030B6D9}"/>
              </a:ext>
            </a:extLst>
          </p:cNvPr>
          <p:cNvSpPr/>
          <p:nvPr/>
        </p:nvSpPr>
        <p:spPr>
          <a:xfrm>
            <a:off x="3562109" y="4423001"/>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Change in Current ROIC </a:t>
            </a:r>
          </a:p>
          <a:p>
            <a:pPr algn="ctr"/>
            <a:r>
              <a:rPr lang="en-US" dirty="0"/>
              <a:t>0</a:t>
            </a:r>
          </a:p>
        </p:txBody>
      </p:sp>
      <p:sp>
        <p:nvSpPr>
          <p:cNvPr id="21" name="Rectangle 20">
            <a:extLst>
              <a:ext uri="{FF2B5EF4-FFF2-40B4-BE49-F238E27FC236}">
                <a16:creationId xmlns:a16="http://schemas.microsoft.com/office/drawing/2014/main" id="{6D826E1F-DA5D-46EB-84B2-C1806EFE00B3}"/>
              </a:ext>
            </a:extLst>
          </p:cNvPr>
          <p:cNvSpPr/>
          <p:nvPr/>
        </p:nvSpPr>
        <p:spPr>
          <a:xfrm>
            <a:off x="5884705" y="4423001"/>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New investment </a:t>
            </a:r>
          </a:p>
          <a:p>
            <a:pPr algn="ctr"/>
            <a:r>
              <a:rPr lang="en-US" dirty="0"/>
              <a:t>Rs 50</a:t>
            </a:r>
          </a:p>
        </p:txBody>
      </p:sp>
      <p:sp>
        <p:nvSpPr>
          <p:cNvPr id="22" name="Rectangle 21">
            <a:extLst>
              <a:ext uri="{FF2B5EF4-FFF2-40B4-BE49-F238E27FC236}">
                <a16:creationId xmlns:a16="http://schemas.microsoft.com/office/drawing/2014/main" id="{1B40E782-CB4D-4629-B38C-0893B5F8A275}"/>
              </a:ext>
            </a:extLst>
          </p:cNvPr>
          <p:cNvSpPr/>
          <p:nvPr/>
        </p:nvSpPr>
        <p:spPr>
          <a:xfrm>
            <a:off x="8057896" y="4416972"/>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ROIC</a:t>
            </a:r>
          </a:p>
          <a:p>
            <a:pPr algn="ctr"/>
            <a:r>
              <a:rPr lang="en-US" dirty="0"/>
              <a:t>7.5%</a:t>
            </a:r>
          </a:p>
        </p:txBody>
      </p:sp>
      <p:sp>
        <p:nvSpPr>
          <p:cNvPr id="23" name="Rectangle 22">
            <a:extLst>
              <a:ext uri="{FF2B5EF4-FFF2-40B4-BE49-F238E27FC236}">
                <a16:creationId xmlns:a16="http://schemas.microsoft.com/office/drawing/2014/main" id="{09E3B477-EAF7-4ACD-89BA-95B81A068911}"/>
              </a:ext>
            </a:extLst>
          </p:cNvPr>
          <p:cNvSpPr/>
          <p:nvPr/>
        </p:nvSpPr>
        <p:spPr>
          <a:xfrm>
            <a:off x="10114720" y="4416972"/>
            <a:ext cx="1709531"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Change in next period earnings </a:t>
            </a:r>
          </a:p>
          <a:p>
            <a:r>
              <a:rPr lang="en-US" dirty="0"/>
              <a:t>Rs 3.75</a:t>
            </a:r>
          </a:p>
        </p:txBody>
      </p:sp>
      <p:sp>
        <p:nvSpPr>
          <p:cNvPr id="29" name="Rectangle 28">
            <a:extLst>
              <a:ext uri="{FF2B5EF4-FFF2-40B4-BE49-F238E27FC236}">
                <a16:creationId xmlns:a16="http://schemas.microsoft.com/office/drawing/2014/main" id="{5350E742-4E06-4DBC-99AE-07A7D0D5C45C}"/>
              </a:ext>
            </a:extLst>
          </p:cNvPr>
          <p:cNvSpPr/>
          <p:nvPr/>
        </p:nvSpPr>
        <p:spPr>
          <a:xfrm>
            <a:off x="3081084" y="4616619"/>
            <a:ext cx="304892" cy="369332"/>
          </a:xfrm>
          <a:prstGeom prst="rect">
            <a:avLst/>
          </a:prstGeom>
        </p:spPr>
        <p:txBody>
          <a:bodyPr wrap="none">
            <a:spAutoFit/>
          </a:bodyPr>
          <a:lstStyle/>
          <a:p>
            <a:r>
              <a:rPr lang="en-US" dirty="0"/>
              <a:t>X</a:t>
            </a:r>
          </a:p>
        </p:txBody>
      </p:sp>
      <p:sp>
        <p:nvSpPr>
          <p:cNvPr id="30" name="Rectangle 29">
            <a:extLst>
              <a:ext uri="{FF2B5EF4-FFF2-40B4-BE49-F238E27FC236}">
                <a16:creationId xmlns:a16="http://schemas.microsoft.com/office/drawing/2014/main" id="{600D855C-3CA1-412C-A89C-21240431C912}"/>
              </a:ext>
            </a:extLst>
          </p:cNvPr>
          <p:cNvSpPr/>
          <p:nvPr/>
        </p:nvSpPr>
        <p:spPr>
          <a:xfrm>
            <a:off x="5458685" y="4593072"/>
            <a:ext cx="300082" cy="369332"/>
          </a:xfrm>
          <a:prstGeom prst="rect">
            <a:avLst/>
          </a:prstGeom>
        </p:spPr>
        <p:txBody>
          <a:bodyPr wrap="none">
            <a:spAutoFit/>
          </a:bodyPr>
          <a:lstStyle/>
          <a:p>
            <a:r>
              <a:rPr lang="en-US" dirty="0"/>
              <a:t>+</a:t>
            </a:r>
          </a:p>
        </p:txBody>
      </p:sp>
      <p:sp>
        <p:nvSpPr>
          <p:cNvPr id="31" name="Rectangle 30">
            <a:extLst>
              <a:ext uri="{FF2B5EF4-FFF2-40B4-BE49-F238E27FC236}">
                <a16:creationId xmlns:a16="http://schemas.microsoft.com/office/drawing/2014/main" id="{38E22A3F-AE0A-47B6-9D13-9909C92A8285}"/>
              </a:ext>
            </a:extLst>
          </p:cNvPr>
          <p:cNvSpPr/>
          <p:nvPr/>
        </p:nvSpPr>
        <p:spPr>
          <a:xfrm>
            <a:off x="7764933" y="4593072"/>
            <a:ext cx="304892" cy="369332"/>
          </a:xfrm>
          <a:prstGeom prst="rect">
            <a:avLst/>
          </a:prstGeom>
        </p:spPr>
        <p:txBody>
          <a:bodyPr wrap="none">
            <a:spAutoFit/>
          </a:bodyPr>
          <a:lstStyle/>
          <a:p>
            <a:r>
              <a:rPr lang="en-US" dirty="0"/>
              <a:t>X</a:t>
            </a:r>
          </a:p>
        </p:txBody>
      </p:sp>
      <p:sp>
        <p:nvSpPr>
          <p:cNvPr id="32" name="Rectangle 31">
            <a:extLst>
              <a:ext uri="{FF2B5EF4-FFF2-40B4-BE49-F238E27FC236}">
                <a16:creationId xmlns:a16="http://schemas.microsoft.com/office/drawing/2014/main" id="{3D8A0467-3B79-437E-A685-6FFCA4D19EC7}"/>
              </a:ext>
            </a:extLst>
          </p:cNvPr>
          <p:cNvSpPr/>
          <p:nvPr/>
        </p:nvSpPr>
        <p:spPr>
          <a:xfrm>
            <a:off x="9833515" y="4616619"/>
            <a:ext cx="300082" cy="369332"/>
          </a:xfrm>
          <a:prstGeom prst="rect">
            <a:avLst/>
          </a:prstGeom>
        </p:spPr>
        <p:txBody>
          <a:bodyPr wrap="none">
            <a:spAutoFit/>
          </a:bodyPr>
          <a:lstStyle/>
          <a:p>
            <a:r>
              <a:rPr lang="en-US" dirty="0"/>
              <a:t>=</a:t>
            </a:r>
          </a:p>
        </p:txBody>
      </p:sp>
      <p:cxnSp>
        <p:nvCxnSpPr>
          <p:cNvPr id="35" name="Straight Connector 34">
            <a:extLst>
              <a:ext uri="{FF2B5EF4-FFF2-40B4-BE49-F238E27FC236}">
                <a16:creationId xmlns:a16="http://schemas.microsoft.com/office/drawing/2014/main" id="{833481DA-4D58-4637-819A-446090330BFB}"/>
              </a:ext>
            </a:extLst>
          </p:cNvPr>
          <p:cNvCxnSpPr/>
          <p:nvPr/>
        </p:nvCxnSpPr>
        <p:spPr>
          <a:xfrm>
            <a:off x="267286" y="2869809"/>
            <a:ext cx="11352628"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D270CEA1-2FBD-45CD-99E5-132C9E87840E}"/>
                  </a:ext>
                </a:extLst>
              </p:cNvPr>
              <p:cNvSpPr/>
              <p:nvPr/>
            </p:nvSpPr>
            <p:spPr>
              <a:xfrm>
                <a:off x="752022" y="5424528"/>
                <a:ext cx="9925355" cy="105868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𝑟𝑒𝑖𝑛𝑣𝑒𝑠𝑡𝑚𝑒𝑛𝑡</m:t>
                          </m:r>
                          <m:r>
                            <a:rPr lang="en-US" b="0" i="1" smtClean="0">
                              <a:latin typeface="Cambria Math" panose="02040503050406030204" pitchFamily="18" charset="0"/>
                            </a:rPr>
                            <m:t> </m:t>
                          </m:r>
                          <m:r>
                            <a:rPr lang="en-US" b="0" i="1" smtClean="0">
                              <a:latin typeface="Cambria Math" panose="02040503050406030204" pitchFamily="18" charset="0"/>
                            </a:rPr>
                            <m:t>𝑎𝑚𝑜𝑢𝑛𝑡</m:t>
                          </m:r>
                        </m:num>
                        <m:den>
                          <m:r>
                            <a:rPr lang="en-US" i="1">
                              <a:latin typeface="Cambria Math" panose="02040503050406030204" pitchFamily="18" charset="0"/>
                            </a:rPr>
                            <m:t>𝐶𝑢𝑟𝑟𝑒𝑛𝑡</m:t>
                          </m:r>
                          <m:r>
                            <a:rPr lang="en-US" i="1">
                              <a:latin typeface="Cambria Math" panose="02040503050406030204" pitchFamily="18" charset="0"/>
                            </a:rPr>
                            <m:t> </m:t>
                          </m:r>
                          <m:r>
                            <a:rPr lang="en-US" i="1">
                              <a:latin typeface="Cambria Math" panose="02040503050406030204" pitchFamily="18" charset="0"/>
                            </a:rPr>
                            <m:t>𝑒𝑎𝑟𝑛𝑖𝑛𝑔</m:t>
                          </m:r>
                        </m:den>
                      </m:f>
                      <m:r>
                        <a:rPr lang="en-US" i="1">
                          <a:latin typeface="Cambria Math" panose="02040503050406030204" pitchFamily="18" charset="0"/>
                        </a:rPr>
                        <m:t>𝑋</m:t>
                      </m:r>
                      <m:r>
                        <a:rPr lang="en-US" i="1">
                          <a:latin typeface="Cambria Math" panose="02040503050406030204" pitchFamily="18" charset="0"/>
                        </a:rPr>
                        <m:t> </m:t>
                      </m:r>
                      <m:r>
                        <a:rPr lang="en-US" b="0" i="1" smtClean="0">
                          <a:latin typeface="Cambria Math" panose="02040503050406030204" pitchFamily="18" charset="0"/>
                        </a:rPr>
                        <m:t>𝑅𝑂𝐼𝐶</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𝐶𝑢𝑟𝑟𝑒𝑛𝑡</m:t>
                          </m:r>
                          <m:r>
                            <a:rPr lang="en-US" i="1">
                              <a:latin typeface="Cambria Math" panose="02040503050406030204" pitchFamily="18" charset="0"/>
                            </a:rPr>
                            <m:t> </m:t>
                          </m:r>
                          <m:r>
                            <a:rPr lang="en-US" i="1">
                              <a:latin typeface="Cambria Math" panose="02040503050406030204" pitchFamily="18" charset="0"/>
                            </a:rPr>
                            <m:t>𝑖𝑛</m:t>
                          </m:r>
                          <m:r>
                            <a:rPr lang="en-US" i="1">
                              <a:latin typeface="Cambria Math" panose="02040503050406030204" pitchFamily="18" charset="0"/>
                            </a:rPr>
                            <m:t> </m:t>
                          </m:r>
                          <m:r>
                            <a:rPr lang="en-US" i="1">
                              <a:latin typeface="Cambria Math" panose="02040503050406030204" pitchFamily="18" charset="0"/>
                            </a:rPr>
                            <m:t>𝑒𝑎𝑟𝑛𝑖𝑛𝑔𝑠</m:t>
                          </m:r>
                        </m:num>
                        <m:den>
                          <m:r>
                            <a:rPr lang="en-US" i="1">
                              <a:latin typeface="Cambria Math" panose="02040503050406030204" pitchFamily="18" charset="0"/>
                            </a:rPr>
                            <m:t>𝐶𝑢𝑟𝑟𝑒𝑛𝑡</m:t>
                          </m:r>
                          <m:r>
                            <a:rPr lang="en-US" i="1">
                              <a:latin typeface="Cambria Math" panose="02040503050406030204" pitchFamily="18" charset="0"/>
                            </a:rPr>
                            <m:t> </m:t>
                          </m:r>
                          <m:r>
                            <a:rPr lang="en-US" i="1">
                              <a:latin typeface="Cambria Math" panose="02040503050406030204" pitchFamily="18" charset="0"/>
                            </a:rPr>
                            <m:t>𝑒𝑎𝑟𝑛𝑖𝑛𝑔𝑠</m:t>
                          </m:r>
                        </m:den>
                      </m:f>
                    </m:oMath>
                  </m:oMathPara>
                </a14:m>
                <a:endParaRPr lang="en-US" dirty="0">
                  <a:cs typeface="Times New Roman" panose="02020603050405020304" pitchFamily="18" charset="0"/>
                </a:endParaRPr>
              </a:p>
              <a:p>
                <a:pPr algn="ct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50</m:t>
                        </m:r>
                      </m:num>
                      <m:den>
                        <m:r>
                          <a:rPr lang="en-US" i="1">
                            <a:latin typeface="Cambria Math" panose="02040503050406030204" pitchFamily="18" charset="0"/>
                          </a:rPr>
                          <m:t>75</m:t>
                        </m:r>
                      </m:den>
                    </m:f>
                    <m:r>
                      <a:rPr lang="en-US" i="1">
                        <a:latin typeface="Cambria Math" panose="02040503050406030204" pitchFamily="18" charset="0"/>
                      </a:rPr>
                      <m:t>      </m:t>
                    </m:r>
                    <m:r>
                      <a:rPr lang="en-US" i="1">
                        <a:latin typeface="Cambria Math" panose="02040503050406030204" pitchFamily="18" charset="0"/>
                      </a:rPr>
                      <m:t>𝑋</m:t>
                    </m:r>
                    <m:r>
                      <a:rPr lang="en-US" i="1">
                        <a:latin typeface="Cambria Math" panose="02040503050406030204" pitchFamily="18" charset="0"/>
                      </a:rPr>
                      <m:t>    7.5%=</m:t>
                    </m:r>
                    <m:f>
                      <m:fPr>
                        <m:ctrlPr>
                          <a:rPr lang="en-US" i="1">
                            <a:latin typeface="Cambria Math" panose="02040503050406030204" pitchFamily="18" charset="0"/>
                          </a:rPr>
                        </m:ctrlPr>
                      </m:fPr>
                      <m:num>
                        <m:r>
                          <a:rPr lang="en-US" i="1">
                            <a:latin typeface="Cambria Math" panose="02040503050406030204" pitchFamily="18" charset="0"/>
                          </a:rPr>
                          <m:t>3.75</m:t>
                        </m:r>
                      </m:num>
                      <m:den>
                        <m:r>
                          <a:rPr lang="en-US" i="1">
                            <a:latin typeface="Cambria Math" panose="02040503050406030204" pitchFamily="18" charset="0"/>
                          </a:rPr>
                          <m:t>75</m:t>
                        </m:r>
                      </m:den>
                    </m:f>
                  </m:oMath>
                </a14:m>
                <a:r>
                  <a:rPr lang="en-US" dirty="0">
                    <a:cs typeface="Times New Roman" panose="02020603050405020304" pitchFamily="18" charset="0"/>
                  </a:rPr>
                  <a:t>=5%</a:t>
                </a:r>
              </a:p>
            </p:txBody>
          </p:sp>
        </mc:Choice>
        <mc:Fallback xmlns="">
          <p:sp>
            <p:nvSpPr>
              <p:cNvPr id="36" name="Rectangle 35">
                <a:extLst>
                  <a:ext uri="{FF2B5EF4-FFF2-40B4-BE49-F238E27FC236}">
                    <a16:creationId xmlns:a16="http://schemas.microsoft.com/office/drawing/2014/main" id="{D270CEA1-2FBD-45CD-99E5-132C9E87840E}"/>
                  </a:ext>
                </a:extLst>
              </p:cNvPr>
              <p:cNvSpPr>
                <a:spLocks noRot="1" noChangeAspect="1" noMove="1" noResize="1" noEditPoints="1" noAdjustHandles="1" noChangeArrowheads="1" noChangeShapeType="1" noTextEdit="1"/>
              </p:cNvSpPr>
              <p:nvPr/>
            </p:nvSpPr>
            <p:spPr>
              <a:xfrm>
                <a:off x="752022" y="5424528"/>
                <a:ext cx="9925355" cy="1058688"/>
              </a:xfrm>
              <a:prstGeom prst="rect">
                <a:avLst/>
              </a:prstGeom>
              <a:blipFill>
                <a:blip r:embed="rId2"/>
                <a:stretch>
                  <a:fillRect b="-2874"/>
                </a:stretch>
              </a:blipFill>
            </p:spPr>
            <p:txBody>
              <a:bodyPr/>
              <a:lstStyle/>
              <a:p>
                <a:r>
                  <a:rPr lang="en-US">
                    <a:noFill/>
                  </a:rPr>
                  <a:t> </a:t>
                </a:r>
              </a:p>
            </p:txBody>
          </p:sp>
        </mc:Fallback>
      </mc:AlternateContent>
    </p:spTree>
    <p:extLst>
      <p:ext uri="{BB962C8B-B14F-4D97-AF65-F5344CB8AC3E}">
        <p14:creationId xmlns:p14="http://schemas.microsoft.com/office/powerpoint/2010/main" val="14219210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68D51-497F-4FC1-9CAF-0837180FC25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Good or Bad Growth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42000BB-7A50-4622-B56A-2F6083230C51}"/>
                  </a:ext>
                </a:extLst>
              </p:cNvPr>
              <p:cNvSpPr>
                <a:spLocks noGrp="1"/>
              </p:cNvSpPr>
              <p:nvPr>
                <p:ph idx="1"/>
              </p:nvPr>
            </p:nvSpPr>
            <p:spPr>
              <a:xfrm>
                <a:off x="464234" y="1460500"/>
                <a:ext cx="11535508" cy="5032375"/>
              </a:xfrm>
            </p:spPr>
            <p:txBody>
              <a:bodyPr>
                <a:normAutofit/>
              </a:bodyPr>
              <a:lstStyle/>
              <a:p>
                <a:r>
                  <a:rPr lang="en-US" sz="2400" dirty="0">
                    <a:latin typeface="Times New Roman" panose="02020603050405020304" pitchFamily="18" charset="0"/>
                    <a:cs typeface="Times New Roman" panose="02020603050405020304" pitchFamily="18" charset="0"/>
                  </a:rPr>
                  <a:t>Suppose you know this about Microsoft, Inc. </a:t>
                </a:r>
              </a:p>
              <a:p>
                <a:pPr lvl="1"/>
                <a:r>
                  <a:rPr lang="en-US" dirty="0">
                    <a:latin typeface="Times New Roman" panose="02020603050405020304" pitchFamily="18" charset="0"/>
                    <a:cs typeface="Times New Roman" panose="02020603050405020304" pitchFamily="18" charset="0"/>
                  </a:rPr>
                  <a:t>It is expected to earn 10% on its existing assets </a:t>
                </a:r>
              </a:p>
              <a:p>
                <a:pPr lvl="1"/>
                <a:r>
                  <a:rPr lang="en-US" dirty="0">
                    <a:latin typeface="Times New Roman" panose="02020603050405020304" pitchFamily="18" charset="0"/>
                    <a:cs typeface="Times New Roman" panose="02020603050405020304" pitchFamily="18" charset="0"/>
                  </a:rPr>
                  <a:t>Has $60 of capital per share</a:t>
                </a:r>
              </a:p>
              <a:p>
                <a:pPr lvl="1"/>
                <a:r>
                  <a:rPr lang="en-US" dirty="0">
                    <a:latin typeface="Times New Roman" panose="02020603050405020304" pitchFamily="18" charset="0"/>
                    <a:cs typeface="Times New Roman" panose="02020603050405020304" pitchFamily="18" charset="0"/>
                  </a:rPr>
                  <a:t>Expected return on stock (the cost of equity) is 12%</a:t>
                </a:r>
              </a:p>
              <a:p>
                <a:pPr lvl="1"/>
                <a:r>
                  <a:rPr lang="en-US" dirty="0">
                    <a:latin typeface="Times New Roman" panose="02020603050405020304" pitchFamily="18" charset="0"/>
                    <a:cs typeface="Times New Roman" panose="02020603050405020304" pitchFamily="18" charset="0"/>
                  </a:rPr>
                  <a:t>The firm is not planning to grow, what would the value of the stock</a:t>
                </a:r>
              </a:p>
              <a:p>
                <a:pPr lvl="1"/>
                <a:r>
                  <a:rPr lang="en-US" dirty="0">
                    <a:latin typeface="Times New Roman" panose="02020603050405020304" pitchFamily="18" charset="0"/>
                    <a:cs typeface="Times New Roman" panose="02020603050405020304" pitchFamily="18" charset="0"/>
                  </a:rPr>
                  <a:t>Return on per stock=10% * $60=$6</a:t>
                </a:r>
              </a:p>
              <a:p>
                <a:pPr lvl="1"/>
                <a:r>
                  <a:rPr lang="en-US" dirty="0">
                    <a:latin typeface="Times New Roman" panose="02020603050405020304" pitchFamily="18" charset="0"/>
                    <a:cs typeface="Times New Roman" panose="02020603050405020304" pitchFamily="18" charset="0"/>
                  </a:rPr>
                  <a:t>Value of stock=</a:t>
                </a:r>
                <a14:m>
                  <m:oMath xmlns:m="http://schemas.openxmlformats.org/officeDocument/2006/math">
                    <m:f>
                      <m:fPr>
                        <m:ctrlPr>
                          <a:rPr lang="en-US"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𝐷𝑖𝑣𝑖𝑑𝑒𝑛𝑑</m:t>
                        </m:r>
                        <m:r>
                          <a:rPr lang="en-US" b="0" i="1" smtClean="0">
                            <a:latin typeface="Cambria Math" panose="02040503050406030204" pitchFamily="18" charset="0"/>
                            <a:cs typeface="Times New Roman" panose="02020603050405020304" pitchFamily="18" charset="0"/>
                          </a:rPr>
                          <m:t> </m:t>
                        </m:r>
                      </m:num>
                      <m:den>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𝐾</m:t>
                            </m:r>
                          </m:e>
                          <m:sub>
                            <m:r>
                              <a:rPr lang="en-US" b="0" i="1" smtClean="0">
                                <a:latin typeface="Cambria Math" panose="02040503050406030204" pitchFamily="18" charset="0"/>
                                <a:cs typeface="Times New Roman" panose="02020603050405020304" pitchFamily="18" charset="0"/>
                              </a:rPr>
                              <m:t>𝑒</m:t>
                            </m:r>
                          </m:sub>
                        </m:sSub>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𝑔</m:t>
                        </m:r>
                      </m:den>
                    </m:f>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6</m:t>
                        </m:r>
                      </m:num>
                      <m:den>
                        <m:r>
                          <a:rPr lang="en-US" b="0" i="1" smtClean="0">
                            <a:latin typeface="Cambria Math" panose="02040503050406030204" pitchFamily="18" charset="0"/>
                            <a:cs typeface="Times New Roman" panose="02020603050405020304" pitchFamily="18" charset="0"/>
                          </a:rPr>
                          <m:t>0.12</m:t>
                        </m:r>
                      </m:den>
                    </m:f>
                    <m:r>
                      <a:rPr lang="en-US" b="0" i="1" smtClean="0">
                        <a:latin typeface="Cambria Math" panose="02040503050406030204" pitchFamily="18" charset="0"/>
                        <a:cs typeface="Times New Roman" panose="02020603050405020304" pitchFamily="18" charset="0"/>
                      </a:rPr>
                      <m:t>=$50 </m:t>
                    </m:r>
                    <m:r>
                      <a:rPr lang="en-US" b="0" i="1" smtClean="0">
                        <a:latin typeface="Cambria Math" panose="02040503050406030204" pitchFamily="18" charset="0"/>
                        <a:cs typeface="Times New Roman" panose="02020603050405020304" pitchFamily="18" charset="0"/>
                      </a:rPr>
                      <m:t>𝑝𝑒𝑟</m:t>
                    </m:r>
                    <m:r>
                      <a:rPr lang="en-US" b="0" i="1" smtClean="0">
                        <a:latin typeface="Cambria Math" panose="02040503050406030204" pitchFamily="18" charset="0"/>
                        <a:cs typeface="Times New Roman" panose="02020603050405020304" pitchFamily="18" charset="0"/>
                      </a:rPr>
                      <m:t> </m:t>
                    </m:r>
                    <m:r>
                      <a:rPr lang="en-US" b="0" i="1" smtClean="0">
                        <a:latin typeface="Cambria Math" panose="02040503050406030204" pitchFamily="18" charset="0"/>
                        <a:cs typeface="Times New Roman" panose="02020603050405020304" pitchFamily="18" charset="0"/>
                      </a:rPr>
                      <m:t>𝑠h𝑎𝑟𝑒</m:t>
                    </m:r>
                  </m:oMath>
                </a14:m>
                <a:endParaRPr lang="en-US" dirty="0">
                  <a:latin typeface="Times New Roman" panose="02020603050405020304" pitchFamily="18" charset="0"/>
                  <a:cs typeface="Times New Roman" panose="02020603050405020304" pitchFamily="18" charset="0"/>
                </a:endParaRPr>
              </a:p>
              <a:p>
                <a:pPr lvl="1"/>
                <a:endParaRPr lang="en-US" b="0" dirty="0">
                  <a:latin typeface="Times New Roman" panose="02020603050405020304" pitchFamily="18" charset="0"/>
                  <a:cs typeface="Times New Roman" panose="02020603050405020304" pitchFamily="18" charset="0"/>
                </a:endParaRPr>
              </a:p>
              <a:p>
                <a:pPr lvl="1"/>
                <a:endParaRPr lang="en-US" b="0"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142000BB-7A50-4622-B56A-2F6083230C51}"/>
                  </a:ext>
                </a:extLst>
              </p:cNvPr>
              <p:cNvSpPr>
                <a:spLocks noGrp="1" noRot="1" noChangeAspect="1" noMove="1" noResize="1" noEditPoints="1" noAdjustHandles="1" noChangeArrowheads="1" noChangeShapeType="1" noTextEdit="1"/>
              </p:cNvSpPr>
              <p:nvPr>
                <p:ph idx="1"/>
              </p:nvPr>
            </p:nvSpPr>
            <p:spPr>
              <a:xfrm>
                <a:off x="464234" y="1460500"/>
                <a:ext cx="11535508" cy="5032375"/>
              </a:xfrm>
              <a:blipFill>
                <a:blip r:embed="rId3"/>
                <a:stretch>
                  <a:fillRect l="-687" t="-1697"/>
                </a:stretch>
              </a:blipFill>
            </p:spPr>
            <p:txBody>
              <a:bodyPr/>
              <a:lstStyle/>
              <a:p>
                <a:r>
                  <a:rPr lang="en-US">
                    <a:noFill/>
                  </a:rPr>
                  <a:t> </a:t>
                </a:r>
              </a:p>
            </p:txBody>
          </p:sp>
        </mc:Fallback>
      </mc:AlternateContent>
    </p:spTree>
    <p:extLst>
      <p:ext uri="{BB962C8B-B14F-4D97-AF65-F5344CB8AC3E}">
        <p14:creationId xmlns:p14="http://schemas.microsoft.com/office/powerpoint/2010/main" val="414653854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8DB93-5D9E-486B-8E77-3DE7CA9F883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Good or Bad Growth</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50A8092-BA20-40D0-AD04-17CCA092EABC}"/>
                  </a:ext>
                </a:extLst>
              </p:cNvPr>
              <p:cNvSpPr>
                <a:spLocks noGrp="1"/>
              </p:cNvSpPr>
              <p:nvPr>
                <p:ph idx="1"/>
              </p:nvPr>
            </p:nvSpPr>
            <p:spPr/>
            <p:txBody>
              <a:bodyPr>
                <a:normAutofit/>
              </a:bodyPr>
              <a:lstStyle/>
              <a:p>
                <a:pPr lvl="1"/>
                <a:r>
                  <a:rPr lang="en-US" dirty="0">
                    <a:latin typeface="Times New Roman" panose="02020603050405020304" pitchFamily="18" charset="0"/>
                    <a:cs typeface="Times New Roman" panose="02020603050405020304" pitchFamily="18" charset="0"/>
                  </a:rPr>
                  <a:t>Assume, growth rate is 5%</a:t>
                </a:r>
              </a:p>
              <a:p>
                <a:pPr lvl="1"/>
                <a:r>
                  <a:rPr lang="en-US" dirty="0">
                    <a:latin typeface="Times New Roman" panose="02020603050405020304" pitchFamily="18" charset="0"/>
                    <a:cs typeface="Times New Roman" panose="02020603050405020304" pitchFamily="18" charset="0"/>
                  </a:rPr>
                  <a:t>How much should be reinvesting to grow 5%</a:t>
                </a:r>
              </a:p>
              <a:p>
                <a:pPr lvl="1"/>
                <a:r>
                  <a:rPr lang="en-US" dirty="0">
                    <a:latin typeface="Times New Roman" panose="02020603050405020304" pitchFamily="18" charset="0"/>
                    <a:cs typeface="Times New Roman" panose="02020603050405020304" pitchFamily="18" charset="0"/>
                  </a:rPr>
                  <a:t> Growth=retained earnings rate * ROE </a:t>
                </a:r>
              </a:p>
              <a:p>
                <a:pPr lvl="1"/>
                <a:r>
                  <a:rPr lang="en-US" dirty="0">
                    <a:latin typeface="Times New Roman" panose="02020603050405020304" pitchFamily="18" charset="0"/>
                    <a:cs typeface="Times New Roman" panose="02020603050405020304" pitchFamily="18" charset="0"/>
                  </a:rPr>
                  <a:t>5%=Retained earnings * 10%</a:t>
                </a:r>
              </a:p>
              <a:p>
                <a:pPr lvl="1"/>
                <a:r>
                  <a:rPr lang="en-US" dirty="0">
                    <a:latin typeface="Times New Roman" panose="02020603050405020304" pitchFamily="18" charset="0"/>
                    <a:cs typeface="Times New Roman" panose="02020603050405020304" pitchFamily="18" charset="0"/>
                  </a:rPr>
                  <a:t> retained earnings rate=</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5%</m:t>
                        </m:r>
                      </m:num>
                      <m:den>
                        <m:r>
                          <a:rPr lang="en-US" i="1">
                            <a:latin typeface="Cambria Math" panose="02040503050406030204" pitchFamily="18" charset="0"/>
                            <a:cs typeface="Times New Roman" panose="02020603050405020304" pitchFamily="18" charset="0"/>
                          </a:rPr>
                          <m:t>10%</m:t>
                        </m:r>
                      </m:den>
                    </m:f>
                    <m:r>
                      <a:rPr lang="en-US" i="1">
                        <a:latin typeface="Cambria Math" panose="02040503050406030204" pitchFamily="18" charset="0"/>
                        <a:cs typeface="Times New Roman" panose="02020603050405020304" pitchFamily="18" charset="0"/>
                      </a:rPr>
                      <m:t>=50%</m:t>
                    </m:r>
                  </m:oMath>
                </a14:m>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Dividend per share=$6*50%=$3</a:t>
                </a:r>
              </a:p>
              <a:p>
                <a:pPr lvl="1"/>
                <a:r>
                  <a:rPr lang="en-US" dirty="0">
                    <a:latin typeface="Times New Roman" panose="02020603050405020304" pitchFamily="18" charset="0"/>
                    <a:cs typeface="Times New Roman" panose="02020603050405020304" pitchFamily="18" charset="0"/>
                  </a:rPr>
                  <a:t>Value of stock=</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𝐷𝑖𝑣𝑖𝑑𝑒𝑛𝑑</m:t>
                        </m:r>
                        <m:r>
                          <a:rPr lang="en-US" i="1">
                            <a:latin typeface="Cambria Math" panose="02040503050406030204" pitchFamily="18" charset="0"/>
                            <a:cs typeface="Times New Roman" panose="02020603050405020304" pitchFamily="18" charset="0"/>
                          </a:rPr>
                          <m:t> </m:t>
                        </m:r>
                        <m:r>
                          <a:rPr lang="en-US" i="1">
                            <a:latin typeface="Cambria Math" panose="02040503050406030204" pitchFamily="18" charset="0"/>
                            <a:cs typeface="Times New Roman" panose="02020603050405020304" pitchFamily="18" charset="0"/>
                          </a:rPr>
                          <m:t>𝑝𝑒𝑟</m:t>
                        </m:r>
                        <m:r>
                          <a:rPr lang="en-US" i="1">
                            <a:latin typeface="Cambria Math" panose="02040503050406030204" pitchFamily="18" charset="0"/>
                            <a:cs typeface="Times New Roman" panose="02020603050405020304" pitchFamily="18" charset="0"/>
                          </a:rPr>
                          <m:t> </m:t>
                        </m:r>
                        <m:r>
                          <a:rPr lang="en-US" i="1">
                            <a:latin typeface="Cambria Math" panose="02040503050406030204" pitchFamily="18" charset="0"/>
                            <a:cs typeface="Times New Roman" panose="02020603050405020304" pitchFamily="18" charset="0"/>
                          </a:rPr>
                          <m:t>𝑠h𝑎𝑟𝑒</m:t>
                        </m:r>
                        <m:r>
                          <a:rPr lang="en-US" i="1">
                            <a:latin typeface="Cambria Math" panose="02040503050406030204" pitchFamily="18" charset="0"/>
                            <a:cs typeface="Times New Roman" panose="02020603050405020304" pitchFamily="18" charset="0"/>
                          </a:rPr>
                          <m:t>∗</m:t>
                        </m:r>
                      </m:num>
                      <m:den>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𝐾</m:t>
                            </m:r>
                          </m:e>
                          <m:sub>
                            <m:r>
                              <a:rPr lang="en-US" i="1">
                                <a:latin typeface="Cambria Math" panose="02040503050406030204" pitchFamily="18" charset="0"/>
                                <a:cs typeface="Times New Roman" panose="02020603050405020304" pitchFamily="18" charset="0"/>
                              </a:rPr>
                              <m:t>𝑒</m:t>
                            </m:r>
                          </m:sub>
                        </m:sSub>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𝑔</m:t>
                        </m:r>
                      </m:den>
                    </m:f>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3</m:t>
                        </m:r>
                      </m:num>
                      <m:den>
                        <m:r>
                          <a:rPr lang="en-US" i="1">
                            <a:latin typeface="Cambria Math" panose="02040503050406030204" pitchFamily="18" charset="0"/>
                            <a:cs typeface="Times New Roman" panose="02020603050405020304" pitchFamily="18" charset="0"/>
                          </a:rPr>
                          <m:t>0.12−0.05</m:t>
                        </m:r>
                      </m:den>
                    </m:f>
                    <m:r>
                      <a:rPr lang="en-US" i="1">
                        <a:latin typeface="Cambria Math" panose="02040503050406030204" pitchFamily="18" charset="0"/>
                        <a:cs typeface="Times New Roman" panose="02020603050405020304" pitchFamily="18" charset="0"/>
                      </a:rPr>
                      <m:t>=$42.85 </m:t>
                    </m:r>
                    <m:r>
                      <a:rPr lang="en-US" i="1">
                        <a:latin typeface="Cambria Math" panose="02040503050406030204" pitchFamily="18" charset="0"/>
                        <a:cs typeface="Times New Roman" panose="02020603050405020304" pitchFamily="18" charset="0"/>
                      </a:rPr>
                      <m:t>𝑝𝑒𝑟</m:t>
                    </m:r>
                    <m:r>
                      <a:rPr lang="en-US" i="1">
                        <a:latin typeface="Cambria Math" panose="02040503050406030204" pitchFamily="18" charset="0"/>
                        <a:cs typeface="Times New Roman" panose="02020603050405020304" pitchFamily="18" charset="0"/>
                      </a:rPr>
                      <m:t> </m:t>
                    </m:r>
                    <m:r>
                      <a:rPr lang="en-US" i="1">
                        <a:latin typeface="Cambria Math" panose="02040503050406030204" pitchFamily="18" charset="0"/>
                        <a:cs typeface="Times New Roman" panose="02020603050405020304" pitchFamily="18" charset="0"/>
                      </a:rPr>
                      <m:t>𝑠h𝑎𝑟𝑒</m:t>
                    </m:r>
                  </m:oMath>
                </a14:m>
                <a:endParaRPr lang="en-US"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350A8092-BA20-40D0-AD04-17CCA092EABC}"/>
                  </a:ext>
                </a:extLst>
              </p:cNvPr>
              <p:cNvSpPr>
                <a:spLocks noGrp="1" noRot="1" noChangeAspect="1" noMove="1" noResize="1" noEditPoints="1" noAdjustHandles="1" noChangeArrowheads="1" noChangeShapeType="1" noTextEdit="1"/>
              </p:cNvSpPr>
              <p:nvPr>
                <p:ph idx="1"/>
              </p:nvPr>
            </p:nvSpPr>
            <p:spPr>
              <a:blipFill>
                <a:blip r:embed="rId2"/>
                <a:stretch>
                  <a:fillRect t="-1961"/>
                </a:stretch>
              </a:blipFill>
            </p:spPr>
            <p:txBody>
              <a:bodyPr/>
              <a:lstStyle/>
              <a:p>
                <a:r>
                  <a:rPr lang="en-US">
                    <a:noFill/>
                  </a:rPr>
                  <a:t> </a:t>
                </a:r>
              </a:p>
            </p:txBody>
          </p:sp>
        </mc:Fallback>
      </mc:AlternateContent>
    </p:spTree>
    <p:extLst>
      <p:ext uri="{BB962C8B-B14F-4D97-AF65-F5344CB8AC3E}">
        <p14:creationId xmlns:p14="http://schemas.microsoft.com/office/powerpoint/2010/main" val="23719140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0F2D3-8FD9-400B-B65A-0B32287872A8}"/>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kern="1200" dirty="0">
                <a:solidFill>
                  <a:schemeClr val="tx1"/>
                </a:solidFill>
                <a:latin typeface="Times New Roman" panose="02020603050405020304" pitchFamily="18" charset="0"/>
                <a:cs typeface="Times New Roman" panose="02020603050405020304" pitchFamily="18" charset="0"/>
              </a:rPr>
              <a:t>Case 1: Good growth-: ROE&gt; Cost of equity</a:t>
            </a:r>
          </a:p>
        </p:txBody>
      </p:sp>
      <p:graphicFrame>
        <p:nvGraphicFramePr>
          <p:cNvPr id="3" name="Table 2">
            <a:extLst>
              <a:ext uri="{FF2B5EF4-FFF2-40B4-BE49-F238E27FC236}">
                <a16:creationId xmlns:a16="http://schemas.microsoft.com/office/drawing/2014/main" id="{CE726603-50D5-455F-ABFB-CC79B7939D72}"/>
              </a:ext>
            </a:extLst>
          </p:cNvPr>
          <p:cNvGraphicFramePr>
            <a:graphicFrameLocks noGrp="1"/>
          </p:cNvGraphicFramePr>
          <p:nvPr/>
        </p:nvGraphicFramePr>
        <p:xfrm>
          <a:off x="569626" y="1825626"/>
          <a:ext cx="11167672" cy="4351345"/>
        </p:xfrm>
        <a:graphic>
          <a:graphicData uri="http://schemas.openxmlformats.org/drawingml/2006/table">
            <a:tbl>
              <a:tblPr firstRow="1" bandRow="1">
                <a:tableStyleId>{5940675A-B579-460E-94D1-54222C63F5DA}</a:tableStyleId>
              </a:tblPr>
              <a:tblGrid>
                <a:gridCol w="1563718">
                  <a:extLst>
                    <a:ext uri="{9D8B030D-6E8A-4147-A177-3AD203B41FA5}">
                      <a16:colId xmlns:a16="http://schemas.microsoft.com/office/drawing/2014/main" val="673272927"/>
                    </a:ext>
                  </a:extLst>
                </a:gridCol>
                <a:gridCol w="1329241">
                  <a:extLst>
                    <a:ext uri="{9D8B030D-6E8A-4147-A177-3AD203B41FA5}">
                      <a16:colId xmlns:a16="http://schemas.microsoft.com/office/drawing/2014/main" val="583592355"/>
                    </a:ext>
                  </a:extLst>
                </a:gridCol>
                <a:gridCol w="1608242">
                  <a:extLst>
                    <a:ext uri="{9D8B030D-6E8A-4147-A177-3AD203B41FA5}">
                      <a16:colId xmlns:a16="http://schemas.microsoft.com/office/drawing/2014/main" val="2866244064"/>
                    </a:ext>
                  </a:extLst>
                </a:gridCol>
                <a:gridCol w="1278104">
                  <a:extLst>
                    <a:ext uri="{9D8B030D-6E8A-4147-A177-3AD203B41FA5}">
                      <a16:colId xmlns:a16="http://schemas.microsoft.com/office/drawing/2014/main" val="2813185291"/>
                    </a:ext>
                  </a:extLst>
                </a:gridCol>
                <a:gridCol w="1278104">
                  <a:extLst>
                    <a:ext uri="{9D8B030D-6E8A-4147-A177-3AD203B41FA5}">
                      <a16:colId xmlns:a16="http://schemas.microsoft.com/office/drawing/2014/main" val="3901289598"/>
                    </a:ext>
                  </a:extLst>
                </a:gridCol>
                <a:gridCol w="1329241">
                  <a:extLst>
                    <a:ext uri="{9D8B030D-6E8A-4147-A177-3AD203B41FA5}">
                      <a16:colId xmlns:a16="http://schemas.microsoft.com/office/drawing/2014/main" val="4035756415"/>
                    </a:ext>
                  </a:extLst>
                </a:gridCol>
                <a:gridCol w="1354166">
                  <a:extLst>
                    <a:ext uri="{9D8B030D-6E8A-4147-A177-3AD203B41FA5}">
                      <a16:colId xmlns:a16="http://schemas.microsoft.com/office/drawing/2014/main" val="1834205383"/>
                    </a:ext>
                  </a:extLst>
                </a:gridCol>
                <a:gridCol w="1426856">
                  <a:extLst>
                    <a:ext uri="{9D8B030D-6E8A-4147-A177-3AD203B41FA5}">
                      <a16:colId xmlns:a16="http://schemas.microsoft.com/office/drawing/2014/main" val="782576678"/>
                    </a:ext>
                  </a:extLst>
                </a:gridCol>
              </a:tblGrid>
              <a:tr h="658855">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Expected EPS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DPR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Retention ratio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Ke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ROE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Growth rate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Dividend Amount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Equity Value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448321185"/>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9.90%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10000.00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313752054"/>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8.80%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1666.67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931699418"/>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7.70%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1304.35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3142420219"/>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6.60%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1176.47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1048333822"/>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5.50%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1111.11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704463494"/>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4.40%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1071.43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771976054"/>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3.30%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1044.78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3800968288"/>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2.20%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1025.64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578666315"/>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1011.24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3572821395"/>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471766623"/>
                  </a:ext>
                </a:extLst>
              </a:tr>
            </a:tbl>
          </a:graphicData>
        </a:graphic>
      </p:graphicFrame>
    </p:spTree>
    <p:extLst>
      <p:ext uri="{BB962C8B-B14F-4D97-AF65-F5344CB8AC3E}">
        <p14:creationId xmlns:p14="http://schemas.microsoft.com/office/powerpoint/2010/main" val="25668839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704A3-1B18-43A5-B423-57AFC5C6EB74}"/>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kern="1200" dirty="0">
                <a:solidFill>
                  <a:schemeClr val="tx1"/>
                </a:solidFill>
                <a:latin typeface="Times New Roman" panose="02020603050405020304" pitchFamily="18" charset="0"/>
                <a:cs typeface="Times New Roman" panose="02020603050405020304" pitchFamily="18" charset="0"/>
              </a:rPr>
              <a:t>Case </a:t>
            </a:r>
            <a:r>
              <a:rPr lang="en-US" sz="3600" dirty="0">
                <a:latin typeface="Times New Roman" panose="02020603050405020304" pitchFamily="18" charset="0"/>
                <a:cs typeface="Times New Roman" panose="02020603050405020304" pitchFamily="18" charset="0"/>
              </a:rPr>
              <a:t>2: Bad growth :- </a:t>
            </a:r>
            <a:r>
              <a:rPr lang="en-US" sz="3600" kern="1200" dirty="0">
                <a:solidFill>
                  <a:schemeClr val="tx1"/>
                </a:solidFill>
                <a:latin typeface="Times New Roman" panose="02020603050405020304" pitchFamily="18" charset="0"/>
                <a:cs typeface="Times New Roman" panose="02020603050405020304" pitchFamily="18" charset="0"/>
              </a:rPr>
              <a:t>Cost of equity&gt;ROE</a:t>
            </a:r>
          </a:p>
        </p:txBody>
      </p:sp>
      <p:graphicFrame>
        <p:nvGraphicFramePr>
          <p:cNvPr id="5" name="Content Placeholder 4">
            <a:extLst>
              <a:ext uri="{FF2B5EF4-FFF2-40B4-BE49-F238E27FC236}">
                <a16:creationId xmlns:a16="http://schemas.microsoft.com/office/drawing/2014/main" id="{156AE6DD-D571-4601-A9D9-DF6F16F434EC}"/>
              </a:ext>
            </a:extLst>
          </p:cNvPr>
          <p:cNvGraphicFramePr>
            <a:graphicFrameLocks noGrp="1"/>
          </p:cNvGraphicFramePr>
          <p:nvPr>
            <p:ph idx="1"/>
            <p:extLst>
              <p:ext uri="{D42A27DB-BD31-4B8C-83A1-F6EECF244321}">
                <p14:modId xmlns:p14="http://schemas.microsoft.com/office/powerpoint/2010/main" val="1462952805"/>
              </p:ext>
            </p:extLst>
          </p:nvPr>
        </p:nvGraphicFramePr>
        <p:xfrm>
          <a:off x="838200" y="1825626"/>
          <a:ext cx="10739512" cy="4351345"/>
        </p:xfrm>
        <a:graphic>
          <a:graphicData uri="http://schemas.openxmlformats.org/drawingml/2006/table">
            <a:tbl>
              <a:tblPr firstRow="1" bandRow="1">
                <a:tableStyleId>{5940675A-B579-460E-94D1-54222C63F5DA}</a:tableStyleId>
              </a:tblPr>
              <a:tblGrid>
                <a:gridCol w="1383289">
                  <a:extLst>
                    <a:ext uri="{9D8B030D-6E8A-4147-A177-3AD203B41FA5}">
                      <a16:colId xmlns:a16="http://schemas.microsoft.com/office/drawing/2014/main" val="1342724355"/>
                    </a:ext>
                  </a:extLst>
                </a:gridCol>
                <a:gridCol w="1320693">
                  <a:extLst>
                    <a:ext uri="{9D8B030D-6E8A-4147-A177-3AD203B41FA5}">
                      <a16:colId xmlns:a16="http://schemas.microsoft.com/office/drawing/2014/main" val="2823104794"/>
                    </a:ext>
                  </a:extLst>
                </a:gridCol>
                <a:gridCol w="1531178">
                  <a:extLst>
                    <a:ext uri="{9D8B030D-6E8A-4147-A177-3AD203B41FA5}">
                      <a16:colId xmlns:a16="http://schemas.microsoft.com/office/drawing/2014/main" val="1613497774"/>
                    </a:ext>
                  </a:extLst>
                </a:gridCol>
                <a:gridCol w="1269885">
                  <a:extLst>
                    <a:ext uri="{9D8B030D-6E8A-4147-A177-3AD203B41FA5}">
                      <a16:colId xmlns:a16="http://schemas.microsoft.com/office/drawing/2014/main" val="2778487078"/>
                    </a:ext>
                  </a:extLst>
                </a:gridCol>
                <a:gridCol w="1247625">
                  <a:extLst>
                    <a:ext uri="{9D8B030D-6E8A-4147-A177-3AD203B41FA5}">
                      <a16:colId xmlns:a16="http://schemas.microsoft.com/office/drawing/2014/main" val="1164712703"/>
                    </a:ext>
                  </a:extLst>
                </a:gridCol>
                <a:gridCol w="1320693">
                  <a:extLst>
                    <a:ext uri="{9D8B030D-6E8A-4147-A177-3AD203B41FA5}">
                      <a16:colId xmlns:a16="http://schemas.microsoft.com/office/drawing/2014/main" val="1590729087"/>
                    </a:ext>
                  </a:extLst>
                </a:gridCol>
                <a:gridCol w="1345456">
                  <a:extLst>
                    <a:ext uri="{9D8B030D-6E8A-4147-A177-3AD203B41FA5}">
                      <a16:colId xmlns:a16="http://schemas.microsoft.com/office/drawing/2014/main" val="2704516030"/>
                    </a:ext>
                  </a:extLst>
                </a:gridCol>
                <a:gridCol w="1320693">
                  <a:extLst>
                    <a:ext uri="{9D8B030D-6E8A-4147-A177-3AD203B41FA5}">
                      <a16:colId xmlns:a16="http://schemas.microsoft.com/office/drawing/2014/main" val="2287012965"/>
                    </a:ext>
                  </a:extLst>
                </a:gridCol>
              </a:tblGrid>
              <a:tr h="658855">
                <a:tc>
                  <a:txBody>
                    <a:bodyPr/>
                    <a:lstStyle/>
                    <a:p>
                      <a:pPr algn="ctr" rtl="0" fontAlgn="b"/>
                      <a:r>
                        <a:rPr lang="en-US" sz="1900" u="none" strike="noStrike" dirty="0">
                          <a:effectLst/>
                        </a:rPr>
                        <a:t>Expected EPS</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DPR</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800" u="none" strike="noStrike" dirty="0">
                          <a:effectLst/>
                        </a:rPr>
                        <a:t>Retention ratio</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1900" u="none" strike="noStrike" dirty="0">
                          <a:effectLst/>
                        </a:rPr>
                        <a:t>Ke</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ROE</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Growth rate</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Dividend Amount</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Equity Value</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3637060317"/>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526.32</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2975219554"/>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20%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7.20%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20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714.29</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3370100791"/>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30%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6.30%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30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810.81</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1258407154"/>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40%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60%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5.40%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40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869.57</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4950686"/>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4.50%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909.09</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125124858"/>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60%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40%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3.60%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60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937.50</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3262882106"/>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30%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2.70%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958.90</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1525311372"/>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20%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1.80%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975.61</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1352801431"/>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0.90%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989.01</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3407338629"/>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0.00%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1000.00</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966322204"/>
                  </a:ext>
                </a:extLst>
              </a:tr>
            </a:tbl>
          </a:graphicData>
        </a:graphic>
      </p:graphicFrame>
    </p:spTree>
    <p:extLst>
      <p:ext uri="{BB962C8B-B14F-4D97-AF65-F5344CB8AC3E}">
        <p14:creationId xmlns:p14="http://schemas.microsoft.com/office/powerpoint/2010/main" val="11592885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E87A-70FE-48B7-90DF-E99240DB34FA}"/>
              </a:ext>
            </a:extLst>
          </p:cNvPr>
          <p:cNvSpPr>
            <a:spLocks noGrp="1"/>
          </p:cNvSpPr>
          <p:nvPr>
            <p:ph type="title"/>
          </p:nvPr>
        </p:nvSpPr>
        <p:spPr>
          <a:xfrm>
            <a:off x="838200" y="365125"/>
            <a:ext cx="10515600" cy="1325563"/>
          </a:xfrm>
        </p:spPr>
        <p:txBody>
          <a:bodyPr vert="horz" lIns="91440" tIns="45720" rIns="91440" bIns="45720" rtlCol="0">
            <a:normAutofit/>
          </a:bodyPr>
          <a:lstStyle/>
          <a:p>
            <a:r>
              <a:rPr lang="en-US" sz="3600" kern="1200" dirty="0">
                <a:latin typeface="Times New Roman" panose="02020603050405020304" pitchFamily="18" charset="0"/>
                <a:cs typeface="Times New Roman" panose="02020603050405020304" pitchFamily="18" charset="0"/>
              </a:rPr>
              <a:t>Case 3: Who cares:- Cost of equity= ROE</a:t>
            </a:r>
          </a:p>
        </p:txBody>
      </p:sp>
      <p:graphicFrame>
        <p:nvGraphicFramePr>
          <p:cNvPr id="6" name="Content Placeholder 5">
            <a:extLst>
              <a:ext uri="{FF2B5EF4-FFF2-40B4-BE49-F238E27FC236}">
                <a16:creationId xmlns:a16="http://schemas.microsoft.com/office/drawing/2014/main" id="{F85112A5-284B-4FAD-90D6-A79CDDA8B189}"/>
              </a:ext>
            </a:extLst>
          </p:cNvPr>
          <p:cNvGraphicFramePr>
            <a:graphicFrameLocks noGrp="1"/>
          </p:cNvGraphicFramePr>
          <p:nvPr>
            <p:ph idx="1"/>
            <p:extLst>
              <p:ext uri="{D42A27DB-BD31-4B8C-83A1-F6EECF244321}">
                <p14:modId xmlns:p14="http://schemas.microsoft.com/office/powerpoint/2010/main" val="478427381"/>
              </p:ext>
            </p:extLst>
          </p:nvPr>
        </p:nvGraphicFramePr>
        <p:xfrm>
          <a:off x="506437" y="1825625"/>
          <a:ext cx="10847362" cy="4351343"/>
        </p:xfrm>
        <a:graphic>
          <a:graphicData uri="http://schemas.openxmlformats.org/drawingml/2006/table">
            <a:tbl>
              <a:tblPr firstRow="1" bandRow="1">
                <a:tableStyleId>{5940675A-B579-460E-94D1-54222C63F5DA}</a:tableStyleId>
              </a:tblPr>
              <a:tblGrid>
                <a:gridCol w="1422425">
                  <a:extLst>
                    <a:ext uri="{9D8B030D-6E8A-4147-A177-3AD203B41FA5}">
                      <a16:colId xmlns:a16="http://schemas.microsoft.com/office/drawing/2014/main" val="877286226"/>
                    </a:ext>
                  </a:extLst>
                </a:gridCol>
                <a:gridCol w="1358059">
                  <a:extLst>
                    <a:ext uri="{9D8B030D-6E8A-4147-A177-3AD203B41FA5}">
                      <a16:colId xmlns:a16="http://schemas.microsoft.com/office/drawing/2014/main" val="3202010151"/>
                    </a:ext>
                  </a:extLst>
                </a:gridCol>
                <a:gridCol w="1576188">
                  <a:extLst>
                    <a:ext uri="{9D8B030D-6E8A-4147-A177-3AD203B41FA5}">
                      <a16:colId xmlns:a16="http://schemas.microsoft.com/office/drawing/2014/main" val="3237167852"/>
                    </a:ext>
                  </a:extLst>
                </a:gridCol>
                <a:gridCol w="1195525">
                  <a:extLst>
                    <a:ext uri="{9D8B030D-6E8A-4147-A177-3AD203B41FA5}">
                      <a16:colId xmlns:a16="http://schemas.microsoft.com/office/drawing/2014/main" val="3539361346"/>
                    </a:ext>
                  </a:extLst>
                </a:gridCol>
                <a:gridCol w="1195525">
                  <a:extLst>
                    <a:ext uri="{9D8B030D-6E8A-4147-A177-3AD203B41FA5}">
                      <a16:colId xmlns:a16="http://schemas.microsoft.com/office/drawing/2014/main" val="3316960879"/>
                    </a:ext>
                  </a:extLst>
                </a:gridCol>
                <a:gridCol w="1358059">
                  <a:extLst>
                    <a:ext uri="{9D8B030D-6E8A-4147-A177-3AD203B41FA5}">
                      <a16:colId xmlns:a16="http://schemas.microsoft.com/office/drawing/2014/main" val="553169704"/>
                    </a:ext>
                  </a:extLst>
                </a:gridCol>
                <a:gridCol w="1383522">
                  <a:extLst>
                    <a:ext uri="{9D8B030D-6E8A-4147-A177-3AD203B41FA5}">
                      <a16:colId xmlns:a16="http://schemas.microsoft.com/office/drawing/2014/main" val="3143680682"/>
                    </a:ext>
                  </a:extLst>
                </a:gridCol>
                <a:gridCol w="1358059">
                  <a:extLst>
                    <a:ext uri="{9D8B030D-6E8A-4147-A177-3AD203B41FA5}">
                      <a16:colId xmlns:a16="http://schemas.microsoft.com/office/drawing/2014/main" val="3188230853"/>
                    </a:ext>
                  </a:extLst>
                </a:gridCol>
              </a:tblGrid>
              <a:tr h="705223">
                <a:tc>
                  <a:txBody>
                    <a:bodyPr/>
                    <a:lstStyle/>
                    <a:p>
                      <a:pPr algn="ctr" rtl="0" fontAlgn="b"/>
                      <a:r>
                        <a:rPr lang="en-US" sz="2000" u="none" strike="noStrike" dirty="0">
                          <a:effectLst/>
                        </a:rPr>
                        <a:t>Expected EPS</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DPR</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100" u="none" strike="noStrike" dirty="0">
                          <a:effectLst/>
                        </a:rPr>
                        <a:t>Retention ratio</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513" marR="17513" marT="17513" marB="0" anchor="b"/>
                </a:tc>
                <a:tc>
                  <a:txBody>
                    <a:bodyPr/>
                    <a:lstStyle/>
                    <a:p>
                      <a:pPr algn="ctr" rtl="0" fontAlgn="b"/>
                      <a:r>
                        <a:rPr lang="en-US" sz="2000" u="none" strike="noStrike" dirty="0">
                          <a:effectLst/>
                        </a:rPr>
                        <a:t>Ke</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ROE</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Growth rate</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Dividend Amount</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Equity Value</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1766673886"/>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90%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9.00%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953659600"/>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20%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80%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8.00%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20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4255893305"/>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30%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70%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7.00%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30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538498841"/>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40%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6.00%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40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1693203100"/>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50%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50%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5.00%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50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742582825"/>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40%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4.00%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862321181"/>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70%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30%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3.00%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70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154626149"/>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80%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20%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2.00%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80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277179023"/>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90%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90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3055317682"/>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0.00%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4098505633"/>
                  </a:ext>
                </a:extLst>
              </a:tr>
            </a:tbl>
          </a:graphicData>
        </a:graphic>
      </p:graphicFrame>
    </p:spTree>
    <p:extLst>
      <p:ext uri="{BB962C8B-B14F-4D97-AF65-F5344CB8AC3E}">
        <p14:creationId xmlns:p14="http://schemas.microsoft.com/office/powerpoint/2010/main" val="341523448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23FE7-363F-4054-BC12-EEBBC3E71E01}"/>
              </a:ext>
            </a:extLst>
          </p:cNvPr>
          <p:cNvSpPr>
            <a:spLocks noGrp="1"/>
          </p:cNvSpPr>
          <p:nvPr>
            <p:ph type="ctrTitle"/>
          </p:nvPr>
        </p:nvSpPr>
        <p:spPr/>
        <p:txBody>
          <a:bodyPr>
            <a:normAutofit/>
          </a:bodyPr>
          <a:lstStyle/>
          <a:p>
            <a:r>
              <a:rPr lang="en-US" sz="5400" dirty="0">
                <a:latin typeface="Times New Roman" panose="02020603050405020304" pitchFamily="18" charset="0"/>
                <a:cs typeface="Times New Roman" panose="02020603050405020304" pitchFamily="18" charset="0"/>
              </a:rPr>
              <a:t>Valuation of HDFC</a:t>
            </a:r>
          </a:p>
        </p:txBody>
      </p:sp>
    </p:spTree>
    <p:extLst>
      <p:ext uri="{BB962C8B-B14F-4D97-AF65-F5344CB8AC3E}">
        <p14:creationId xmlns:p14="http://schemas.microsoft.com/office/powerpoint/2010/main" val="6639273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B7D14-4945-474E-B8F9-FBE289A4075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Bottom-up beta-HDFC Bank</a:t>
            </a:r>
          </a:p>
        </p:txBody>
      </p:sp>
      <p:graphicFrame>
        <p:nvGraphicFramePr>
          <p:cNvPr id="4" name="Content Placeholder 3">
            <a:extLst>
              <a:ext uri="{FF2B5EF4-FFF2-40B4-BE49-F238E27FC236}">
                <a16:creationId xmlns:a16="http://schemas.microsoft.com/office/drawing/2014/main" id="{89ED04A4-E751-4B02-A71B-3EA7AF575B42}"/>
              </a:ext>
            </a:extLst>
          </p:cNvPr>
          <p:cNvGraphicFramePr>
            <a:graphicFrameLocks noGrp="1"/>
          </p:cNvGraphicFramePr>
          <p:nvPr>
            <p:ph idx="1"/>
            <p:extLst>
              <p:ext uri="{D42A27DB-BD31-4B8C-83A1-F6EECF244321}">
                <p14:modId xmlns:p14="http://schemas.microsoft.com/office/powerpoint/2010/main" val="1693707525"/>
              </p:ext>
            </p:extLst>
          </p:nvPr>
        </p:nvGraphicFramePr>
        <p:xfrm>
          <a:off x="1167619" y="1855304"/>
          <a:ext cx="9261841" cy="4128135"/>
        </p:xfrm>
        <a:graphic>
          <a:graphicData uri="http://schemas.openxmlformats.org/drawingml/2006/table">
            <a:tbl>
              <a:tblPr>
                <a:tableStyleId>{5940675A-B579-460E-94D1-54222C63F5DA}</a:tableStyleId>
              </a:tblPr>
              <a:tblGrid>
                <a:gridCol w="3846280">
                  <a:extLst>
                    <a:ext uri="{9D8B030D-6E8A-4147-A177-3AD203B41FA5}">
                      <a16:colId xmlns:a16="http://schemas.microsoft.com/office/drawing/2014/main" val="3121606173"/>
                    </a:ext>
                  </a:extLst>
                </a:gridCol>
                <a:gridCol w="2461619">
                  <a:extLst>
                    <a:ext uri="{9D8B030D-6E8A-4147-A177-3AD203B41FA5}">
                      <a16:colId xmlns:a16="http://schemas.microsoft.com/office/drawing/2014/main" val="1219397099"/>
                    </a:ext>
                  </a:extLst>
                </a:gridCol>
                <a:gridCol w="1476971">
                  <a:extLst>
                    <a:ext uri="{9D8B030D-6E8A-4147-A177-3AD203B41FA5}">
                      <a16:colId xmlns:a16="http://schemas.microsoft.com/office/drawing/2014/main" val="3873995345"/>
                    </a:ext>
                  </a:extLst>
                </a:gridCol>
                <a:gridCol w="1476971">
                  <a:extLst>
                    <a:ext uri="{9D8B030D-6E8A-4147-A177-3AD203B41FA5}">
                      <a16:colId xmlns:a16="http://schemas.microsoft.com/office/drawing/2014/main" val="222061483"/>
                    </a:ext>
                  </a:extLst>
                </a:gridCol>
              </a:tblGrid>
              <a:tr h="348004">
                <a:tc>
                  <a:txBody>
                    <a:bodyPr/>
                    <a:lstStyle/>
                    <a:p>
                      <a:pPr algn="l" fontAlgn="b"/>
                      <a:r>
                        <a:rPr lang="en-US" sz="2400" u="none" strike="noStrike" dirty="0">
                          <a:effectLst/>
                        </a:rPr>
                        <a:t>Bank</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Beta</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Market Cap</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Weights</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73256287"/>
                  </a:ext>
                </a:extLst>
              </a:tr>
              <a:tr h="348004">
                <a:tc>
                  <a:txBody>
                    <a:bodyPr/>
                    <a:lstStyle/>
                    <a:p>
                      <a:pPr algn="l" fontAlgn="b"/>
                      <a:r>
                        <a:rPr lang="en-US" sz="2400" u="none" strike="noStrike" dirty="0">
                          <a:effectLst/>
                        </a:rPr>
                        <a:t>Axis Bank Ltd.</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1731032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14.89%</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83292945"/>
                  </a:ext>
                </a:extLst>
              </a:tr>
              <a:tr h="348004">
                <a:tc>
                  <a:txBody>
                    <a:bodyPr/>
                    <a:lstStyle/>
                    <a:p>
                      <a:pPr algn="l" fontAlgn="b"/>
                      <a:r>
                        <a:rPr lang="en-US" sz="2400" u="none" strike="noStrike" dirty="0">
                          <a:effectLst/>
                        </a:rPr>
                        <a:t>City Union Bank Ltd.</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0.76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143434.4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1.23%</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36200074"/>
                  </a:ext>
                </a:extLst>
              </a:tr>
              <a:tr h="348004">
                <a:tc>
                  <a:txBody>
                    <a:bodyPr/>
                    <a:lstStyle/>
                    <a:p>
                      <a:pPr algn="l" fontAlgn="b"/>
                      <a:r>
                        <a:rPr lang="en-US" sz="2400" u="none" strike="noStrike" dirty="0">
                          <a:effectLst/>
                        </a:rPr>
                        <a:t>Federal Bank Ltd.</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1.3</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174684.6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1.50%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20914734"/>
                  </a:ext>
                </a:extLst>
              </a:tr>
              <a:tr h="348004">
                <a:tc>
                  <a:txBody>
                    <a:bodyPr/>
                    <a:lstStyle/>
                    <a:p>
                      <a:pPr algn="l" fontAlgn="b"/>
                      <a:r>
                        <a:rPr lang="en-US" sz="2400" u="none" strike="noStrike" dirty="0">
                          <a:effectLst/>
                        </a:rPr>
                        <a:t>I C I C I Bank Ltd.</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1.34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2712895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23.34%</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62307023"/>
                  </a:ext>
                </a:extLst>
              </a:tr>
              <a:tr h="348004">
                <a:tc>
                  <a:txBody>
                    <a:bodyPr/>
                    <a:lstStyle/>
                    <a:p>
                      <a:pPr algn="l" fontAlgn="b"/>
                      <a:r>
                        <a:rPr lang="en-US" sz="2400" u="none" strike="noStrike" dirty="0">
                          <a:effectLst/>
                        </a:rPr>
                        <a:t>IndusInd Bank Ltd.</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0.99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979553.3</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8.43%</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56880397"/>
                  </a:ext>
                </a:extLst>
              </a:tr>
              <a:tr h="348004">
                <a:tc>
                  <a:txBody>
                    <a:bodyPr/>
                    <a:lstStyle/>
                    <a:p>
                      <a:pPr algn="l" fontAlgn="b"/>
                      <a:r>
                        <a:rPr lang="en-US" sz="2400" u="none" strike="noStrike" dirty="0">
                          <a:effectLst/>
                        </a:rPr>
                        <a:t>Kotak Mahindra Bank Ltd.</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0.8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2927238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25.18%</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3556853"/>
                  </a:ext>
                </a:extLst>
              </a:tr>
              <a:tr h="348004">
                <a:tc>
                  <a:txBody>
                    <a:bodyPr/>
                    <a:lstStyle/>
                    <a:p>
                      <a:pPr algn="l" fontAlgn="b"/>
                      <a:r>
                        <a:rPr lang="en-US" sz="2400" u="none" strike="noStrike" dirty="0">
                          <a:effectLst/>
                        </a:rPr>
                        <a:t>R B L Bank Ltd.</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1.24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165204.5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1.42%</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15220003"/>
                  </a:ext>
                </a:extLst>
              </a:tr>
              <a:tr h="348004">
                <a:tc>
                  <a:txBody>
                    <a:bodyPr/>
                    <a:lstStyle/>
                    <a:p>
                      <a:pPr algn="l" fontAlgn="b"/>
                      <a:r>
                        <a:rPr lang="en-US" sz="2400" u="none" strike="noStrike" dirty="0">
                          <a:effectLst/>
                        </a:rPr>
                        <a:t>State Bank Of India</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1.61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2600186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22.37%</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01487252"/>
                  </a:ext>
                </a:extLst>
              </a:tr>
              <a:tr h="348004">
                <a:tc>
                  <a:txBody>
                    <a:bodyPr/>
                    <a:lstStyle/>
                    <a:p>
                      <a:pPr algn="l" fontAlgn="b"/>
                      <a:r>
                        <a:rPr lang="en-US" sz="2400" u="none" strike="noStrike" dirty="0">
                          <a:effectLst/>
                        </a:rPr>
                        <a:t>Yes Bank Ltd.</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1.3</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190451.4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1.64%</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11378603"/>
                  </a:ext>
                </a:extLst>
              </a:tr>
              <a:tr h="348004">
                <a:tc>
                  <a:txBody>
                    <a:bodyPr/>
                    <a:lstStyle/>
                    <a:p>
                      <a:pPr algn="l" fontAlgn="b"/>
                      <a:r>
                        <a:rPr lang="en-US" sz="2400" u="none" strike="noStrike" dirty="0">
                          <a:effectLst/>
                        </a:rPr>
                        <a:t>Bottom-up beta</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1.200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0741050"/>
                  </a:ext>
                </a:extLst>
              </a:tr>
            </a:tbl>
          </a:graphicData>
        </a:graphic>
      </p:graphicFrame>
    </p:spTree>
    <p:extLst>
      <p:ext uri="{BB962C8B-B14F-4D97-AF65-F5344CB8AC3E}">
        <p14:creationId xmlns:p14="http://schemas.microsoft.com/office/powerpoint/2010/main" val="65496532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B4090-CECD-4D7B-A54F-F0A4E2844ECE}"/>
              </a:ext>
            </a:extLst>
          </p:cNvPr>
          <p:cNvSpPr>
            <a:spLocks noGrp="1"/>
          </p:cNvSpPr>
          <p:nvPr>
            <p:ph type="title"/>
          </p:nvPr>
        </p:nvSpPr>
        <p:spPr>
          <a:xfrm>
            <a:off x="1286932" y="1204109"/>
            <a:ext cx="10023398" cy="857894"/>
          </a:xfrm>
        </p:spPr>
        <p:txBody>
          <a:bodyPr>
            <a:normAutofit/>
          </a:bodyPr>
          <a:lstStyle/>
          <a:p>
            <a:r>
              <a:rPr lang="en-US" sz="4000" dirty="0">
                <a:solidFill>
                  <a:srgbClr val="FFFFFF"/>
                </a:solidFill>
              </a:rPr>
              <a:t>Dividend history of HDFC Bank</a:t>
            </a:r>
          </a:p>
        </p:txBody>
      </p:sp>
      <p:graphicFrame>
        <p:nvGraphicFramePr>
          <p:cNvPr id="5" name="Content Placeholder 4">
            <a:extLst>
              <a:ext uri="{FF2B5EF4-FFF2-40B4-BE49-F238E27FC236}">
                <a16:creationId xmlns:a16="http://schemas.microsoft.com/office/drawing/2014/main" id="{CC2FA49D-18D4-4F1B-A7E9-D83E3B8AC3F7}"/>
              </a:ext>
            </a:extLst>
          </p:cNvPr>
          <p:cNvGraphicFramePr>
            <a:graphicFrameLocks noGrp="1"/>
          </p:cNvGraphicFramePr>
          <p:nvPr>
            <p:ph idx="1"/>
            <p:extLst>
              <p:ext uri="{D42A27DB-BD31-4B8C-83A1-F6EECF244321}">
                <p14:modId xmlns:p14="http://schemas.microsoft.com/office/powerpoint/2010/main" val="1824116586"/>
              </p:ext>
            </p:extLst>
          </p:nvPr>
        </p:nvGraphicFramePr>
        <p:xfrm>
          <a:off x="520505" y="2307478"/>
          <a:ext cx="11268220" cy="4262130"/>
        </p:xfrm>
        <a:graphic>
          <a:graphicData uri="http://schemas.openxmlformats.org/drawingml/2006/table">
            <a:tbl>
              <a:tblPr firstRow="1" bandRow="1">
                <a:tableStyleId>{5940675A-B579-460E-94D1-54222C63F5DA}</a:tableStyleId>
              </a:tblPr>
              <a:tblGrid>
                <a:gridCol w="765073">
                  <a:extLst>
                    <a:ext uri="{9D8B030D-6E8A-4147-A177-3AD203B41FA5}">
                      <a16:colId xmlns:a16="http://schemas.microsoft.com/office/drawing/2014/main" val="2441449291"/>
                    </a:ext>
                  </a:extLst>
                </a:gridCol>
                <a:gridCol w="1021646">
                  <a:extLst>
                    <a:ext uri="{9D8B030D-6E8A-4147-A177-3AD203B41FA5}">
                      <a16:colId xmlns:a16="http://schemas.microsoft.com/office/drawing/2014/main" val="3678065356"/>
                    </a:ext>
                  </a:extLst>
                </a:gridCol>
                <a:gridCol w="1228490">
                  <a:extLst>
                    <a:ext uri="{9D8B030D-6E8A-4147-A177-3AD203B41FA5}">
                      <a16:colId xmlns:a16="http://schemas.microsoft.com/office/drawing/2014/main" val="1224071571"/>
                    </a:ext>
                  </a:extLst>
                </a:gridCol>
                <a:gridCol w="1437434">
                  <a:extLst>
                    <a:ext uri="{9D8B030D-6E8A-4147-A177-3AD203B41FA5}">
                      <a16:colId xmlns:a16="http://schemas.microsoft.com/office/drawing/2014/main" val="3102730621"/>
                    </a:ext>
                  </a:extLst>
                </a:gridCol>
                <a:gridCol w="1408395">
                  <a:extLst>
                    <a:ext uri="{9D8B030D-6E8A-4147-A177-3AD203B41FA5}">
                      <a16:colId xmlns:a16="http://schemas.microsoft.com/office/drawing/2014/main" val="4027205789"/>
                    </a:ext>
                  </a:extLst>
                </a:gridCol>
                <a:gridCol w="939528">
                  <a:extLst>
                    <a:ext uri="{9D8B030D-6E8A-4147-A177-3AD203B41FA5}">
                      <a16:colId xmlns:a16="http://schemas.microsoft.com/office/drawing/2014/main" val="2356262646"/>
                    </a:ext>
                  </a:extLst>
                </a:gridCol>
                <a:gridCol w="1539071">
                  <a:extLst>
                    <a:ext uri="{9D8B030D-6E8A-4147-A177-3AD203B41FA5}">
                      <a16:colId xmlns:a16="http://schemas.microsoft.com/office/drawing/2014/main" val="1668866877"/>
                    </a:ext>
                  </a:extLst>
                </a:gridCol>
                <a:gridCol w="1021646">
                  <a:extLst>
                    <a:ext uri="{9D8B030D-6E8A-4147-A177-3AD203B41FA5}">
                      <a16:colId xmlns:a16="http://schemas.microsoft.com/office/drawing/2014/main" val="2997113141"/>
                    </a:ext>
                  </a:extLst>
                </a:gridCol>
                <a:gridCol w="697018">
                  <a:extLst>
                    <a:ext uri="{9D8B030D-6E8A-4147-A177-3AD203B41FA5}">
                      <a16:colId xmlns:a16="http://schemas.microsoft.com/office/drawing/2014/main" val="2489538283"/>
                    </a:ext>
                  </a:extLst>
                </a:gridCol>
                <a:gridCol w="1209919">
                  <a:extLst>
                    <a:ext uri="{9D8B030D-6E8A-4147-A177-3AD203B41FA5}">
                      <a16:colId xmlns:a16="http://schemas.microsoft.com/office/drawing/2014/main" val="3507792223"/>
                    </a:ext>
                  </a:extLst>
                </a:gridCol>
              </a:tblGrid>
              <a:tr h="643669">
                <a:tc>
                  <a:txBody>
                    <a:bodyPr/>
                    <a:lstStyle/>
                    <a:p>
                      <a:pPr algn="ctr" fontAlgn="b"/>
                      <a:r>
                        <a:rPr lang="en-US" sz="1400" u="none" strike="noStrike" dirty="0">
                          <a:effectLst/>
                        </a:rPr>
                        <a:t>Year</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dividend paid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PAT</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Loan loss provisions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Reserves and funds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Total capital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Net profit+Provisions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equity capital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ROE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Dividend payout</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extLst>
                  <a:ext uri="{0D108BD9-81ED-4DB2-BD59-A6C34878D82A}">
                    <a16:rowId xmlns:a16="http://schemas.microsoft.com/office/drawing/2014/main" val="2253012613"/>
                  </a:ext>
                </a:extLst>
              </a:tr>
              <a:tr h="328951">
                <a:tc>
                  <a:txBody>
                    <a:bodyPr/>
                    <a:lstStyle/>
                    <a:p>
                      <a:pPr algn="ctr" fontAlgn="b"/>
                      <a:r>
                        <a:rPr lang="en-US" sz="1400" u="none" strike="noStrike" dirty="0">
                          <a:effectLst/>
                        </a:rPr>
                        <a:t>2009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-4263.2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29487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22,887.40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210647.5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4577.4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52,374.40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215224.9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0.24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extLst>
                  <a:ext uri="{0D108BD9-81ED-4DB2-BD59-A6C34878D82A}">
                    <a16:rowId xmlns:a16="http://schemas.microsoft.com/office/drawing/2014/main" val="1743073900"/>
                  </a:ext>
                </a:extLst>
              </a:tr>
              <a:tr h="328951">
                <a:tc>
                  <a:txBody>
                    <a:bodyPr/>
                    <a:lstStyle/>
                    <a:p>
                      <a:pPr algn="ctr" fontAlgn="b"/>
                      <a:r>
                        <a:rPr lang="en-US" sz="1400" u="none" strike="noStrike" dirty="0">
                          <a:effectLst/>
                        </a:rPr>
                        <a:t>2010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-5519.4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39264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11,985.50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249140.4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4652.3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51,249.50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253792.7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0.20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extLst>
                  <a:ext uri="{0D108BD9-81ED-4DB2-BD59-A6C34878D82A}">
                    <a16:rowId xmlns:a16="http://schemas.microsoft.com/office/drawing/2014/main" val="2301565099"/>
                  </a:ext>
                </a:extLst>
              </a:tr>
              <a:tr h="328951">
                <a:tc>
                  <a:txBody>
                    <a:bodyPr/>
                    <a:lstStyle/>
                    <a:p>
                      <a:pPr algn="ctr" fontAlgn="b"/>
                      <a:r>
                        <a:rPr lang="en-US" sz="1400" u="none" strike="noStrike" dirty="0">
                          <a:effectLst/>
                        </a:rPr>
                        <a:t>2011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-7695.5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51670.9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10,917.70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294553.5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4693.4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62,588.60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299246.9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0.21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extLst>
                  <a:ext uri="{0D108BD9-81ED-4DB2-BD59-A6C34878D82A}">
                    <a16:rowId xmlns:a16="http://schemas.microsoft.com/office/drawing/2014/main" val="2742339480"/>
                  </a:ext>
                </a:extLst>
              </a:tr>
              <a:tr h="328951">
                <a:tc>
                  <a:txBody>
                    <a:bodyPr/>
                    <a:lstStyle/>
                    <a:p>
                      <a:pPr algn="ctr" fontAlgn="b"/>
                      <a:r>
                        <a:rPr lang="en-US" sz="1400" u="none" strike="noStrike" dirty="0">
                          <a:effectLst/>
                        </a:rPr>
                        <a:t>2012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-10130.6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67262.8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12,342.10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357382.7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4758.8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79,604.90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362141.5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0.22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extLst>
                  <a:ext uri="{0D108BD9-81ED-4DB2-BD59-A6C34878D82A}">
                    <a16:rowId xmlns:a16="http://schemas.microsoft.com/office/drawing/2014/main" val="3904171680"/>
                  </a:ext>
                </a:extLst>
              </a:tr>
              <a:tr h="328951">
                <a:tc>
                  <a:txBody>
                    <a:bodyPr/>
                    <a:lstStyle/>
                    <a:p>
                      <a:pPr algn="ctr" fontAlgn="b"/>
                      <a:r>
                        <a:rPr lang="en-US" sz="1400" u="none" strike="noStrike" dirty="0">
                          <a:effectLst/>
                        </a:rPr>
                        <a:t>2013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-13134.9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84783.8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16,325.80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429988.2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4798.1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101,109.60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434786.3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0.23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extLst>
                  <a:ext uri="{0D108BD9-81ED-4DB2-BD59-A6C34878D82A}">
                    <a16:rowId xmlns:a16="http://schemas.microsoft.com/office/drawing/2014/main" val="2628552295"/>
                  </a:ext>
                </a:extLst>
              </a:tr>
              <a:tr h="328951">
                <a:tc>
                  <a:txBody>
                    <a:bodyPr/>
                    <a:lstStyle/>
                    <a:p>
                      <a:pPr algn="ctr" fontAlgn="b"/>
                      <a:r>
                        <a:rPr lang="en-US" sz="1400" u="none" strike="noStrike" dirty="0">
                          <a:effectLst/>
                        </a:rPr>
                        <a:t>2014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-16492.8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102159.2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17,235.80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615081.2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5013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119,395.00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620094.2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extLst>
                  <a:ext uri="{0D108BD9-81ED-4DB2-BD59-A6C34878D82A}">
                    <a16:rowId xmlns:a16="http://schemas.microsoft.com/office/drawing/2014/main" val="3826952253"/>
                  </a:ext>
                </a:extLst>
              </a:tr>
              <a:tr h="328951">
                <a:tc>
                  <a:txBody>
                    <a:bodyPr/>
                    <a:lstStyle/>
                    <a:p>
                      <a:pPr algn="ctr" fontAlgn="b"/>
                      <a:r>
                        <a:rPr lang="en-US" sz="1400" u="none" strike="noStrike" dirty="0">
                          <a:effectLst/>
                        </a:rPr>
                        <a:t>2015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-20091.6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122962.1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21,336.30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721721.4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5056.4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144,298.40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726777.8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0.20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extLst>
                  <a:ext uri="{0D108BD9-81ED-4DB2-BD59-A6C34878D82A}">
                    <a16:rowId xmlns:a16="http://schemas.microsoft.com/office/drawing/2014/main" val="3340063926"/>
                  </a:ext>
                </a:extLst>
              </a:tr>
              <a:tr h="328951">
                <a:tc>
                  <a:txBody>
                    <a:bodyPr/>
                    <a:lstStyle/>
                    <a:p>
                      <a:pPr algn="ctr" fontAlgn="b"/>
                      <a:r>
                        <a:rPr lang="en-US" sz="1400" u="none" strike="noStrike" dirty="0">
                          <a:effectLst/>
                        </a:rPr>
                        <a:t>2016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-24083.1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145496.4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31,453.00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889498.5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5125.1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176,949.40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894623.6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0.20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extLst>
                  <a:ext uri="{0D108BD9-81ED-4DB2-BD59-A6C34878D82A}">
                    <a16:rowId xmlns:a16="http://schemas.microsoft.com/office/drawing/2014/main" val="578946405"/>
                  </a:ext>
                </a:extLst>
              </a:tr>
              <a:tr h="328951">
                <a:tc>
                  <a:txBody>
                    <a:bodyPr/>
                    <a:lstStyle/>
                    <a:p>
                      <a:pPr algn="ctr" fontAlgn="b"/>
                      <a:r>
                        <a:rPr lang="en-US" sz="1400" u="none" strike="noStrike" dirty="0">
                          <a:effectLst/>
                        </a:rPr>
                        <a:t>2017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-28312.7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174867.3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49,104.30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1057759.9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5190.2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223,971.60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1062950.1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0.21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extLst>
                  <a:ext uri="{0D108BD9-81ED-4DB2-BD59-A6C34878D82A}">
                    <a16:rowId xmlns:a16="http://schemas.microsoft.com/office/drawing/2014/main" val="124766001"/>
                  </a:ext>
                </a:extLst>
              </a:tr>
              <a:tr h="328951">
                <a:tc>
                  <a:txBody>
                    <a:bodyPr/>
                    <a:lstStyle/>
                    <a:p>
                      <a:pPr algn="ctr" fontAlgn="b"/>
                      <a:r>
                        <a:rPr lang="en-US" sz="1400" u="none" strike="noStrike" dirty="0">
                          <a:effectLst/>
                        </a:rPr>
                        <a:t>2018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-33842.9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210781.7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63,941.10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1486616.9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5446.6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274,722.80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1492064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extLst>
                  <a:ext uri="{0D108BD9-81ED-4DB2-BD59-A6C34878D82A}">
                    <a16:rowId xmlns:a16="http://schemas.microsoft.com/office/drawing/2014/main" val="4285732941"/>
                  </a:ext>
                </a:extLst>
              </a:tr>
              <a:tr h="328951">
                <a:tc>
                  <a:txBody>
                    <a:bodyPr/>
                    <a:lstStyle/>
                    <a:p>
                      <a:pPr algn="ctr" fontAlgn="b"/>
                      <a:r>
                        <a:rPr lang="en-US" sz="1400" u="none" strike="noStrike" dirty="0">
                          <a:effectLst/>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Average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0.21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tc>
                  <a:txBody>
                    <a:bodyPr/>
                    <a:lstStyle/>
                    <a:p>
                      <a:pPr algn="ctr" fontAlgn="b"/>
                      <a:r>
                        <a:rPr lang="en-US" sz="1400" u="none" strike="noStrike" dirty="0">
                          <a:effectLst/>
                        </a:rPr>
                        <a:t>0.16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650" marR="9650" marT="9650" marB="0" anchor="b"/>
                </a:tc>
                <a:extLst>
                  <a:ext uri="{0D108BD9-81ED-4DB2-BD59-A6C34878D82A}">
                    <a16:rowId xmlns:a16="http://schemas.microsoft.com/office/drawing/2014/main" val="773544512"/>
                  </a:ext>
                </a:extLst>
              </a:tr>
            </a:tbl>
          </a:graphicData>
        </a:graphic>
      </p:graphicFrame>
      <p:sp>
        <p:nvSpPr>
          <p:cNvPr id="3" name="TextBox 2">
            <a:extLst>
              <a:ext uri="{FF2B5EF4-FFF2-40B4-BE49-F238E27FC236}">
                <a16:creationId xmlns:a16="http://schemas.microsoft.com/office/drawing/2014/main" id="{702C8AF4-ADEC-4885-882C-2DFD69F16C33}"/>
              </a:ext>
            </a:extLst>
          </p:cNvPr>
          <p:cNvSpPr txBox="1"/>
          <p:nvPr/>
        </p:nvSpPr>
        <p:spPr>
          <a:xfrm>
            <a:off x="1113184" y="689317"/>
            <a:ext cx="12208921"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Dividend History of HDFC Bank</a:t>
            </a:r>
          </a:p>
        </p:txBody>
      </p:sp>
    </p:spTree>
    <p:extLst>
      <p:ext uri="{BB962C8B-B14F-4D97-AF65-F5344CB8AC3E}">
        <p14:creationId xmlns:p14="http://schemas.microsoft.com/office/powerpoint/2010/main" val="290760194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269AF-891A-4EE5-9805-ADFA5C1F99B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DDM-HDFC Bank</a:t>
            </a:r>
          </a:p>
        </p:txBody>
      </p:sp>
      <p:sp>
        <p:nvSpPr>
          <p:cNvPr id="3" name="Content Placeholder 2">
            <a:extLst>
              <a:ext uri="{FF2B5EF4-FFF2-40B4-BE49-F238E27FC236}">
                <a16:creationId xmlns:a16="http://schemas.microsoft.com/office/drawing/2014/main" id="{732F02CA-E7C9-456C-AA42-215354AD458F}"/>
              </a:ext>
            </a:extLst>
          </p:cNvPr>
          <p:cNvSpPr>
            <a:spLocks noGrp="1"/>
          </p:cNvSpPr>
          <p:nvPr>
            <p:ph idx="1"/>
          </p:nvPr>
        </p:nvSpPr>
        <p:spPr/>
        <p:txBody>
          <a:bodyPr>
            <a:normAutofit/>
          </a:bodyPr>
          <a:lstStyle/>
          <a:p>
            <a:r>
              <a:rPr lang="en-US" sz="2400" dirty="0"/>
              <a:t>Cost of equity=6.68+4.77*1.20+1.41=</a:t>
            </a:r>
            <a:r>
              <a:rPr lang="en-US" dirty="0"/>
              <a:t>13.81%</a:t>
            </a:r>
            <a:r>
              <a:rPr lang="en-US" sz="2400" dirty="0"/>
              <a:t> </a:t>
            </a:r>
          </a:p>
          <a:p>
            <a:r>
              <a:rPr lang="en-US" sz="2400" dirty="0"/>
              <a:t>Implied growth rate=(1-dividend payout ratio)* ROE=(1-0.16)*21%=17.66%</a:t>
            </a:r>
          </a:p>
          <a:p>
            <a:r>
              <a:rPr lang="en-US" sz="2400" dirty="0"/>
              <a:t>Implied dividend payout ratio=(1-(growth/ROE))</a:t>
            </a:r>
          </a:p>
          <a:p>
            <a:r>
              <a:rPr lang="en-US" sz="2400" dirty="0"/>
              <a:t>Current year ROE + Loan loss provisions=Rs 274,722.80 million</a:t>
            </a:r>
          </a:p>
          <a:p>
            <a:endParaRPr lang="en-US" sz="2400" dirty="0"/>
          </a:p>
        </p:txBody>
      </p:sp>
    </p:spTree>
    <p:extLst>
      <p:ext uri="{BB962C8B-B14F-4D97-AF65-F5344CB8AC3E}">
        <p14:creationId xmlns:p14="http://schemas.microsoft.com/office/powerpoint/2010/main" val="152749770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820AD-4191-4B6F-9E83-09AAE6456C4E}"/>
              </a:ext>
            </a:extLst>
          </p:cNvPr>
          <p:cNvSpPr>
            <a:spLocks noGrp="1"/>
          </p:cNvSpPr>
          <p:nvPr>
            <p:ph type="title"/>
          </p:nvPr>
        </p:nvSpPr>
        <p:spPr>
          <a:xfrm>
            <a:off x="158888" y="102533"/>
            <a:ext cx="10515600" cy="1325563"/>
          </a:xfrm>
        </p:spPr>
        <p:txBody>
          <a:bodyPr>
            <a:normAutofit/>
          </a:bodyPr>
          <a:lstStyle/>
          <a:p>
            <a:r>
              <a:rPr lang="en-US" sz="3600" dirty="0"/>
              <a:t>DDM-HDFC</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846C55D-56E3-40AD-A8F3-50EBEB40402E}"/>
                  </a:ext>
                </a:extLst>
              </p:cNvPr>
              <p:cNvSpPr txBox="1"/>
              <p:nvPr/>
            </p:nvSpPr>
            <p:spPr>
              <a:xfrm>
                <a:off x="1132785" y="4810687"/>
                <a:ext cx="6832187" cy="755335"/>
              </a:xfrm>
              <a:prstGeom prst="rect">
                <a:avLst/>
              </a:prstGeom>
              <a:noFill/>
            </p:spPr>
            <p:txBody>
              <a:bodyPr wrap="square" lIns="0" tIns="0" rIns="0" bIns="0" rtlCol="0">
                <a:spAutoFit/>
              </a:bodyPr>
              <a:lstStyle/>
              <a:p>
                <a14:m>
                  <m:oMath xmlns:m="http://schemas.openxmlformats.org/officeDocument/2006/math">
                    <m:r>
                      <a:rPr lang="en-US" b="0" i="1" smtClean="0">
                        <a:latin typeface="Cambria Math" panose="02040503050406030204" pitchFamily="18" charset="0"/>
                      </a:rPr>
                      <m:t>𝑇𝑒𝑟𝑚𝑖𝑛𝑎𝑙</m:t>
                    </m:r>
                    <m:r>
                      <a:rPr lang="en-US" b="0" i="1" smtClean="0">
                        <a:latin typeface="Cambria Math" panose="02040503050406030204" pitchFamily="18" charset="0"/>
                      </a:rPr>
                      <m:t> </m:t>
                    </m:r>
                    <m:r>
                      <a:rPr lang="en-US" b="0" i="1" smtClean="0">
                        <a:latin typeface="Cambria Math" panose="02040503050406030204" pitchFamily="18" charset="0"/>
                      </a:rPr>
                      <m:t>𝑣𝑎𝑙𝑢𝑒</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nor/>
                          </m:rPr>
                          <a:rPr lang="en-US" dirty="0">
                            <a:latin typeface="Times New Roman" panose="02020603050405020304" pitchFamily="18" charset="0"/>
                            <a:cs typeface="Times New Roman" panose="02020603050405020304" pitchFamily="18" charset="0"/>
                          </a:rPr>
                          <m:t>756671</m:t>
                        </m:r>
                        <m:r>
                          <m:rPr>
                            <m:nor/>
                          </m:rPr>
                          <a:rPr lang="en-US" dirty="0">
                            <a:solidFill>
                              <a:srgbClr val="000000"/>
                            </a:solidFill>
                            <a:latin typeface="Times New Roman" panose="02020603050405020304" pitchFamily="18" charset="0"/>
                            <a:cs typeface="Times New Roman" panose="02020603050405020304" pitchFamily="18" charset="0"/>
                          </a:rPr>
                          <m:t> </m:t>
                        </m:r>
                        <m:r>
                          <a:rPr lang="en-US" b="0" i="1" dirty="0" smtClean="0">
                            <a:solidFill>
                              <a:srgbClr val="000000"/>
                            </a:solidFill>
                            <a:latin typeface="Cambria Math" panose="02040503050406030204" pitchFamily="18" charset="0"/>
                            <a:cs typeface="Times New Roman" panose="02020603050405020304" pitchFamily="18" charset="0"/>
                          </a:rPr>
                          <m:t>∗(1+6.68%)</m:t>
                        </m:r>
                      </m:num>
                      <m:den>
                        <m:r>
                          <a:rPr lang="en-US" b="0" i="1" smtClean="0">
                            <a:latin typeface="Cambria Math" panose="02040503050406030204" pitchFamily="18" charset="0"/>
                          </a:rPr>
                          <m:t>(13.81%−6.68%)</m:t>
                        </m:r>
                      </m:den>
                    </m:f>
                    <m:r>
                      <a:rPr lang="en-US" b="0" i="1" smtClean="0">
                        <a:latin typeface="Cambria Math" panose="02040503050406030204" pitchFamily="18" charset="0"/>
                      </a:rPr>
                      <m:t>𝑋</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(1,1381)^13</m:t>
                        </m:r>
                      </m:den>
                    </m:f>
                    <m:r>
                      <a:rPr lang="en-US" b="0" i="1"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 Rs </a:t>
                </a:r>
                <a:r>
                  <a:rPr lang="en-US" dirty="0"/>
                  <a:t>2429470 </a:t>
                </a:r>
                <a:r>
                  <a:rPr lang="en-US" dirty="0">
                    <a:latin typeface="Times New Roman" panose="02020603050405020304" pitchFamily="18" charset="0"/>
                    <a:cs typeface="Times New Roman" panose="02020603050405020304" pitchFamily="18" charset="0"/>
                  </a:rPr>
                  <a:t> million </a:t>
                </a:r>
              </a:p>
            </p:txBody>
          </p:sp>
        </mc:Choice>
        <mc:Fallback xmlns="">
          <p:sp>
            <p:nvSpPr>
              <p:cNvPr id="7" name="TextBox 6">
                <a:extLst>
                  <a:ext uri="{FF2B5EF4-FFF2-40B4-BE49-F238E27FC236}">
                    <a16:creationId xmlns:a16="http://schemas.microsoft.com/office/drawing/2014/main" id="{F846C55D-56E3-40AD-A8F3-50EBEB40402E}"/>
                  </a:ext>
                </a:extLst>
              </p:cNvPr>
              <p:cNvSpPr txBox="1">
                <a:spLocks noRot="1" noChangeAspect="1" noMove="1" noResize="1" noEditPoints="1" noAdjustHandles="1" noChangeArrowheads="1" noChangeShapeType="1" noTextEdit="1"/>
              </p:cNvSpPr>
              <p:nvPr/>
            </p:nvSpPr>
            <p:spPr>
              <a:xfrm>
                <a:off x="1132785" y="4810687"/>
                <a:ext cx="6832187" cy="755335"/>
              </a:xfrm>
              <a:prstGeom prst="rect">
                <a:avLst/>
              </a:prstGeom>
              <a:blipFill>
                <a:blip r:embed="rId2"/>
                <a:stretch>
                  <a:fillRect l="-2141" b="-18548"/>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B34C9494-E76D-45B5-AAB5-C33EBD7EAE0D}"/>
              </a:ext>
            </a:extLst>
          </p:cNvPr>
          <p:cNvSpPr txBox="1"/>
          <p:nvPr/>
        </p:nvSpPr>
        <p:spPr>
          <a:xfrm>
            <a:off x="861391" y="5449454"/>
            <a:ext cx="10197824" cy="1754326"/>
          </a:xfrm>
          <a:prstGeom prst="rect">
            <a:avLst/>
          </a:prstGeom>
          <a:noFill/>
        </p:spPr>
        <p:txBody>
          <a:bodyPr wrap="square" rtlCol="0">
            <a:spAutoFit/>
          </a:bodyPr>
          <a:lstStyle/>
          <a:p>
            <a:r>
              <a:rPr lang="en-US" dirty="0"/>
              <a:t>Value of equity (March 2019)= 1325682    + 2429470 = Rs 3755152 million</a:t>
            </a:r>
          </a:p>
          <a:p>
            <a:r>
              <a:rPr lang="en-US" dirty="0"/>
              <a:t>Value of equity today= 3755152*(1.1381)^(5/12)= 3963151 </a:t>
            </a:r>
          </a:p>
          <a:p>
            <a:r>
              <a:rPr lang="en-US" dirty="0"/>
              <a:t>Value of options= Rs 5359 </a:t>
            </a:r>
          </a:p>
          <a:p>
            <a:r>
              <a:rPr lang="en-US" dirty="0"/>
              <a:t>Value of equity=3963151-5359=3957792 </a:t>
            </a:r>
          </a:p>
          <a:p>
            <a:r>
              <a:rPr lang="en-US" dirty="0"/>
              <a:t>Outstanding shares= 2680.00  million     : Value per share= 3957792 / 2680.00 = Rs. 1401.18 </a:t>
            </a:r>
          </a:p>
          <a:p>
            <a:r>
              <a:rPr lang="en-US" dirty="0"/>
              <a:t> </a:t>
            </a:r>
          </a:p>
        </p:txBody>
      </p:sp>
      <p:graphicFrame>
        <p:nvGraphicFramePr>
          <p:cNvPr id="14" name="Content Placeholder 13">
            <a:extLst>
              <a:ext uri="{FF2B5EF4-FFF2-40B4-BE49-F238E27FC236}">
                <a16:creationId xmlns:a16="http://schemas.microsoft.com/office/drawing/2014/main" id="{D652A0CE-72CC-493F-ACE4-423384F8A61D}"/>
              </a:ext>
            </a:extLst>
          </p:cNvPr>
          <p:cNvGraphicFramePr>
            <a:graphicFrameLocks noGrp="1"/>
          </p:cNvGraphicFramePr>
          <p:nvPr>
            <p:ph idx="1"/>
            <p:extLst>
              <p:ext uri="{D42A27DB-BD31-4B8C-83A1-F6EECF244321}">
                <p14:modId xmlns:p14="http://schemas.microsoft.com/office/powerpoint/2010/main" val="1083595474"/>
              </p:ext>
            </p:extLst>
          </p:nvPr>
        </p:nvGraphicFramePr>
        <p:xfrm>
          <a:off x="278294" y="1033652"/>
          <a:ext cx="11264349" cy="3653365"/>
        </p:xfrm>
        <a:graphic>
          <a:graphicData uri="http://schemas.openxmlformats.org/drawingml/2006/table">
            <a:tbl>
              <a:tblPr>
                <a:tableStyleId>{5940675A-B579-460E-94D1-54222C63F5DA}</a:tableStyleId>
              </a:tblPr>
              <a:tblGrid>
                <a:gridCol w="1366971">
                  <a:extLst>
                    <a:ext uri="{9D8B030D-6E8A-4147-A177-3AD203B41FA5}">
                      <a16:colId xmlns:a16="http://schemas.microsoft.com/office/drawing/2014/main" val="913241716"/>
                    </a:ext>
                  </a:extLst>
                </a:gridCol>
                <a:gridCol w="687063">
                  <a:extLst>
                    <a:ext uri="{9D8B030D-6E8A-4147-A177-3AD203B41FA5}">
                      <a16:colId xmlns:a16="http://schemas.microsoft.com/office/drawing/2014/main" val="3295355769"/>
                    </a:ext>
                  </a:extLst>
                </a:gridCol>
                <a:gridCol w="619109">
                  <a:extLst>
                    <a:ext uri="{9D8B030D-6E8A-4147-A177-3AD203B41FA5}">
                      <a16:colId xmlns:a16="http://schemas.microsoft.com/office/drawing/2014/main" val="3482834332"/>
                    </a:ext>
                  </a:extLst>
                </a:gridCol>
                <a:gridCol w="966182">
                  <a:extLst>
                    <a:ext uri="{9D8B030D-6E8A-4147-A177-3AD203B41FA5}">
                      <a16:colId xmlns:a16="http://schemas.microsoft.com/office/drawing/2014/main" val="2391636629"/>
                    </a:ext>
                  </a:extLst>
                </a:gridCol>
                <a:gridCol w="944714">
                  <a:extLst>
                    <a:ext uri="{9D8B030D-6E8A-4147-A177-3AD203B41FA5}">
                      <a16:colId xmlns:a16="http://schemas.microsoft.com/office/drawing/2014/main" val="3046015534"/>
                    </a:ext>
                  </a:extLst>
                </a:gridCol>
                <a:gridCol w="610722">
                  <a:extLst>
                    <a:ext uri="{9D8B030D-6E8A-4147-A177-3AD203B41FA5}">
                      <a16:colId xmlns:a16="http://schemas.microsoft.com/office/drawing/2014/main" val="1861807067"/>
                    </a:ext>
                  </a:extLst>
                </a:gridCol>
                <a:gridCol w="1030595">
                  <a:extLst>
                    <a:ext uri="{9D8B030D-6E8A-4147-A177-3AD203B41FA5}">
                      <a16:colId xmlns:a16="http://schemas.microsoft.com/office/drawing/2014/main" val="2724182725"/>
                    </a:ext>
                  </a:extLst>
                </a:gridCol>
                <a:gridCol w="954255">
                  <a:extLst>
                    <a:ext uri="{9D8B030D-6E8A-4147-A177-3AD203B41FA5}">
                      <a16:colId xmlns:a16="http://schemas.microsoft.com/office/drawing/2014/main" val="3684926507"/>
                    </a:ext>
                  </a:extLst>
                </a:gridCol>
                <a:gridCol w="629808">
                  <a:extLst>
                    <a:ext uri="{9D8B030D-6E8A-4147-A177-3AD203B41FA5}">
                      <a16:colId xmlns:a16="http://schemas.microsoft.com/office/drawing/2014/main" val="1665821432"/>
                    </a:ext>
                  </a:extLst>
                </a:gridCol>
                <a:gridCol w="811116">
                  <a:extLst>
                    <a:ext uri="{9D8B030D-6E8A-4147-A177-3AD203B41FA5}">
                      <a16:colId xmlns:a16="http://schemas.microsoft.com/office/drawing/2014/main" val="2891528131"/>
                    </a:ext>
                  </a:extLst>
                </a:gridCol>
                <a:gridCol w="629808">
                  <a:extLst>
                    <a:ext uri="{9D8B030D-6E8A-4147-A177-3AD203B41FA5}">
                      <a16:colId xmlns:a16="http://schemas.microsoft.com/office/drawing/2014/main" val="2044229694"/>
                    </a:ext>
                  </a:extLst>
                </a:gridCol>
                <a:gridCol w="695479">
                  <a:extLst>
                    <a:ext uri="{9D8B030D-6E8A-4147-A177-3AD203B41FA5}">
                      <a16:colId xmlns:a16="http://schemas.microsoft.com/office/drawing/2014/main" val="2529921437"/>
                    </a:ext>
                  </a:extLst>
                </a:gridCol>
                <a:gridCol w="688719">
                  <a:extLst>
                    <a:ext uri="{9D8B030D-6E8A-4147-A177-3AD203B41FA5}">
                      <a16:colId xmlns:a16="http://schemas.microsoft.com/office/drawing/2014/main" val="3147670903"/>
                    </a:ext>
                  </a:extLst>
                </a:gridCol>
                <a:gridCol w="629808">
                  <a:extLst>
                    <a:ext uri="{9D8B030D-6E8A-4147-A177-3AD203B41FA5}">
                      <a16:colId xmlns:a16="http://schemas.microsoft.com/office/drawing/2014/main" val="3974438181"/>
                    </a:ext>
                  </a:extLst>
                </a:gridCol>
              </a:tblGrid>
              <a:tr h="402535">
                <a:tc>
                  <a:txBody>
                    <a:bodyPr/>
                    <a:lstStyle/>
                    <a:p>
                      <a:pPr algn="l"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gridSpan="3">
                  <a:txBody>
                    <a:bodyPr/>
                    <a:lstStyle/>
                    <a:p>
                      <a:pPr algn="ctr" fontAlgn="b"/>
                      <a:r>
                        <a:rPr lang="en-US" sz="1400" b="1" i="0" u="none" strike="noStrike" dirty="0">
                          <a:solidFill>
                            <a:srgbClr val="000000"/>
                          </a:solidFill>
                          <a:effectLst/>
                          <a:latin typeface="Times New Roman" panose="02020603050405020304" pitchFamily="18" charset="0"/>
                          <a:cs typeface="Times New Roman" panose="02020603050405020304" pitchFamily="18" charset="0"/>
                        </a:rPr>
                        <a:t>High growth period</a:t>
                      </a:r>
                    </a:p>
                  </a:txBody>
                  <a:tcPr marL="6365" marR="6365" marT="6365" marB="0" anchor="b"/>
                </a:tc>
                <a:tc hMerge="1">
                  <a:txBody>
                    <a:bodyPr/>
                    <a:lstStyle/>
                    <a:p>
                      <a:pPr algn="ctr"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hMerge="1">
                  <a:txBody>
                    <a:bodyPr/>
                    <a:lstStyle/>
                    <a:p>
                      <a:pPr algn="ctr"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gridSpan="10">
                  <a:txBody>
                    <a:bodyPr/>
                    <a:lstStyle/>
                    <a:p>
                      <a:pPr algn="ctr" fontAlgn="b"/>
                      <a:r>
                        <a:rPr lang="en-US" sz="1400" b="1" i="0" u="none" strike="noStrike" dirty="0">
                          <a:solidFill>
                            <a:srgbClr val="000000"/>
                          </a:solidFill>
                          <a:effectLst/>
                          <a:latin typeface="Times New Roman" panose="02020603050405020304" pitchFamily="18" charset="0"/>
                          <a:cs typeface="Times New Roman" panose="02020603050405020304" pitchFamily="18" charset="0"/>
                        </a:rPr>
                        <a:t>Transition period</a:t>
                      </a:r>
                    </a:p>
                  </a:txBody>
                  <a:tcPr marL="6365" marR="6365" marT="6365" marB="0" anchor="b"/>
                </a:tc>
                <a:tc hMerge="1">
                  <a:txBody>
                    <a:bodyPr/>
                    <a:lstStyle/>
                    <a:p>
                      <a:pPr algn="ctr"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hMerge="1">
                  <a:txBody>
                    <a:bodyPr/>
                    <a:lstStyle/>
                    <a:p>
                      <a:pPr algn="ctr"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hMerge="1">
                  <a:txBody>
                    <a:bodyPr/>
                    <a:lstStyle/>
                    <a:p>
                      <a:pPr algn="ctr"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hMerge="1">
                  <a:txBody>
                    <a:bodyPr/>
                    <a:lstStyle/>
                    <a:p>
                      <a:pPr algn="ctr"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hMerge="1">
                  <a:txBody>
                    <a:bodyPr/>
                    <a:lstStyle/>
                    <a:p>
                      <a:pPr algn="ctr"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hMerge="1">
                  <a:txBody>
                    <a:bodyPr/>
                    <a:lstStyle/>
                    <a:p>
                      <a:pPr algn="ctr"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hMerge="1">
                  <a:txBody>
                    <a:bodyPr/>
                    <a:lstStyle/>
                    <a:p>
                      <a:pPr algn="ctr"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hMerge="1">
                  <a:txBody>
                    <a:bodyPr/>
                    <a:lstStyle/>
                    <a:p>
                      <a:pPr algn="ctr"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hMerge="1">
                  <a:txBody>
                    <a:bodyPr/>
                    <a:lstStyle/>
                    <a:p>
                      <a:pPr algn="ctr"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extLst>
                  <a:ext uri="{0D108BD9-81ED-4DB2-BD59-A6C34878D82A}">
                    <a16:rowId xmlns:a16="http://schemas.microsoft.com/office/drawing/2014/main" val="715158525"/>
                  </a:ext>
                </a:extLst>
              </a:tr>
              <a:tr h="402535">
                <a:tc>
                  <a:txBody>
                    <a:bodyPr/>
                    <a:lstStyle/>
                    <a:p>
                      <a:pPr algn="l" fontAlgn="b"/>
                      <a:r>
                        <a:rPr lang="en-US" sz="1400" b="1" u="none" strike="noStrike" dirty="0">
                          <a:effectLst/>
                          <a:latin typeface="Times New Roman" panose="02020603050405020304" pitchFamily="18" charset="0"/>
                          <a:cs typeface="Times New Roman" panose="02020603050405020304" pitchFamily="18" charset="0"/>
                        </a:rPr>
                        <a:t> </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2019</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2020</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2021</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2022</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2023</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2024</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2025</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2026</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2027</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2028</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2029</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2030</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2031</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extLst>
                  <a:ext uri="{0D108BD9-81ED-4DB2-BD59-A6C34878D82A}">
                    <a16:rowId xmlns:a16="http://schemas.microsoft.com/office/drawing/2014/main" val="3478135721"/>
                  </a:ext>
                </a:extLst>
              </a:tr>
              <a:tr h="402535">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Net Profit</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274723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323238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380321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443681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513161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588389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668761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753424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841271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930949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1020876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1109281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1194248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extLst>
                  <a:ext uri="{0D108BD9-81ED-4DB2-BD59-A6C34878D82A}">
                    <a16:rowId xmlns:a16="http://schemas.microsoft.com/office/drawing/2014/main" val="1121762654"/>
                  </a:ext>
                </a:extLst>
              </a:tr>
              <a:tr h="402535">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Growth rate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17.66%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17.66%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17.66%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16.66%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15.66%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14.66%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12.66%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11.66%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10.66%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9.66%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8.66%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7.66%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extLst>
                  <a:ext uri="{0D108BD9-81ED-4DB2-BD59-A6C34878D82A}">
                    <a16:rowId xmlns:a16="http://schemas.microsoft.com/office/drawing/2014/main" val="711084287"/>
                  </a:ext>
                </a:extLst>
              </a:tr>
              <a:tr h="402535">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ROE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extLst>
                  <a:ext uri="{0D108BD9-81ED-4DB2-BD59-A6C34878D82A}">
                    <a16:rowId xmlns:a16="http://schemas.microsoft.com/office/drawing/2014/main" val="4202651378"/>
                  </a:ext>
                </a:extLst>
              </a:tr>
              <a:tr h="402535">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Dividend payout ratio</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15.52%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15.52%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15.52%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20.31%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25.09%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29.88%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34.66%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39.44%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44.23%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49.01%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53.79%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58.58%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63.36%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extLst>
                  <a:ext uri="{0D108BD9-81ED-4DB2-BD59-A6C34878D82A}">
                    <a16:rowId xmlns:a16="http://schemas.microsoft.com/office/drawing/2014/main" val="233421990"/>
                  </a:ext>
                </a:extLst>
              </a:tr>
              <a:tr h="402535">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Dividend amount</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42649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50181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59043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90103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128760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175781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231783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297166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372057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456249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549155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649773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756671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extLst>
                  <a:ext uri="{0D108BD9-81ED-4DB2-BD59-A6C34878D82A}">
                    <a16:rowId xmlns:a16="http://schemas.microsoft.com/office/drawing/2014/main" val="2857622636"/>
                  </a:ext>
                </a:extLst>
              </a:tr>
              <a:tr h="402535">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Cost of equity</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extLst>
                  <a:ext uri="{0D108BD9-81ED-4DB2-BD59-A6C34878D82A}">
                    <a16:rowId xmlns:a16="http://schemas.microsoft.com/office/drawing/2014/main" val="2873893841"/>
                  </a:ext>
                </a:extLst>
              </a:tr>
              <a:tr h="402535">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Present value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37473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44091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45581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61117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76739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92048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106643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120132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132153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142390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150584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156551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160180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65" marR="6365" marT="6365" marB="0" anchor="b"/>
                </a:tc>
                <a:extLst>
                  <a:ext uri="{0D108BD9-81ED-4DB2-BD59-A6C34878D82A}">
                    <a16:rowId xmlns:a16="http://schemas.microsoft.com/office/drawing/2014/main" val="1479351888"/>
                  </a:ext>
                </a:extLst>
              </a:tr>
            </a:tbl>
          </a:graphicData>
        </a:graphic>
      </p:graphicFrame>
    </p:spTree>
    <p:extLst>
      <p:ext uri="{BB962C8B-B14F-4D97-AF65-F5344CB8AC3E}">
        <p14:creationId xmlns:p14="http://schemas.microsoft.com/office/powerpoint/2010/main" val="3881631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5ADF8-3DBC-49FC-BC28-8CC05DFF4FC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cost of equity: A recap</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C49E0D5-1087-4276-AF49-78C460528E2B}"/>
                  </a:ext>
                </a:extLst>
              </p:cNvPr>
              <p:cNvSpPr txBox="1"/>
              <p:nvPr/>
            </p:nvSpPr>
            <p:spPr>
              <a:xfrm>
                <a:off x="682522" y="3484198"/>
                <a:ext cx="760939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𝐶𝑜𝑠𝑡</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𝑒𝑞𝑢𝑖𝑡𝑦</m:t>
                      </m:r>
                      <m:r>
                        <a:rPr lang="en-US" sz="2400" b="0" i="1" smtClean="0">
                          <a:latin typeface="Cambria Math" panose="02040503050406030204" pitchFamily="18" charset="0"/>
                        </a:rPr>
                        <m:t>=</m:t>
                      </m:r>
                      <m:r>
                        <a:rPr lang="en-US" sz="2400" b="0" i="1" smtClean="0">
                          <a:latin typeface="Cambria Math" panose="02040503050406030204" pitchFamily="18" charset="0"/>
                        </a:rPr>
                        <m:t>𝑅𝑖𝑠𝑘𝑓𝑟𝑒𝑒</m:t>
                      </m:r>
                      <m:r>
                        <a:rPr lang="en-US" sz="2400" b="0" i="1" smtClean="0">
                          <a:latin typeface="Cambria Math" panose="02040503050406030204" pitchFamily="18" charset="0"/>
                        </a:rPr>
                        <m:t> </m:t>
                      </m:r>
                      <m:r>
                        <a:rPr lang="en-US" sz="2400" b="0" i="1" smtClean="0">
                          <a:latin typeface="Cambria Math" panose="02040503050406030204" pitchFamily="18" charset="0"/>
                        </a:rPr>
                        <m:t>𝑟𝑎𝑡𝑒</m:t>
                      </m:r>
                      <m:r>
                        <a:rPr lang="en-US" sz="2400" b="0" i="1" smtClean="0">
                          <a:latin typeface="Cambria Math" panose="02040503050406030204" pitchFamily="18" charset="0"/>
                        </a:rPr>
                        <m:t>+</m:t>
                      </m:r>
                      <m:r>
                        <a:rPr lang="en-US" sz="2400" b="0" i="1" smtClean="0">
                          <a:latin typeface="Cambria Math" panose="02040503050406030204" pitchFamily="18" charset="0"/>
                        </a:rPr>
                        <m:t>𝐵𝑒𝑡𝑎</m:t>
                      </m:r>
                      <m:r>
                        <a:rPr lang="en-US" sz="2400" b="0" i="1" smtClean="0">
                          <a:latin typeface="Cambria Math" panose="02040503050406030204" pitchFamily="18" charset="0"/>
                        </a:rPr>
                        <m:t>∗</m:t>
                      </m:r>
                      <m:r>
                        <a:rPr lang="en-US" sz="2400" b="0" i="1" smtClean="0">
                          <a:latin typeface="Cambria Math" panose="02040503050406030204" pitchFamily="18" charset="0"/>
                        </a:rPr>
                        <m:t>𝑅𝑖𝑠𝑘</m:t>
                      </m:r>
                      <m:r>
                        <a:rPr lang="en-US" sz="2400" b="0" i="1" smtClean="0">
                          <a:latin typeface="Cambria Math" panose="02040503050406030204" pitchFamily="18" charset="0"/>
                        </a:rPr>
                        <m:t> </m:t>
                      </m:r>
                      <m:r>
                        <a:rPr lang="en-US" sz="2400" b="0" i="1" smtClean="0">
                          <a:latin typeface="Cambria Math" panose="02040503050406030204" pitchFamily="18" charset="0"/>
                        </a:rPr>
                        <m:t>𝑝𝑟𝑒𝑚𝑖𝑢𝑚</m:t>
                      </m:r>
                    </m:oMath>
                  </m:oMathPara>
                </a14:m>
                <a:endParaRPr lang="en-US" sz="2400" dirty="0"/>
              </a:p>
            </p:txBody>
          </p:sp>
        </mc:Choice>
        <mc:Fallback xmlns="">
          <p:sp>
            <p:nvSpPr>
              <p:cNvPr id="4" name="TextBox 3">
                <a:extLst>
                  <a:ext uri="{FF2B5EF4-FFF2-40B4-BE49-F238E27FC236}">
                    <a16:creationId xmlns:a16="http://schemas.microsoft.com/office/drawing/2014/main" id="{4C49E0D5-1087-4276-AF49-78C460528E2B}"/>
                  </a:ext>
                </a:extLst>
              </p:cNvPr>
              <p:cNvSpPr txBox="1">
                <a:spLocks noRot="1" noChangeAspect="1" noMove="1" noResize="1" noEditPoints="1" noAdjustHandles="1" noChangeArrowheads="1" noChangeShapeType="1" noTextEdit="1"/>
              </p:cNvSpPr>
              <p:nvPr/>
            </p:nvSpPr>
            <p:spPr>
              <a:xfrm>
                <a:off x="682522" y="3484198"/>
                <a:ext cx="7609391" cy="369332"/>
              </a:xfrm>
              <a:prstGeom prst="rect">
                <a:avLst/>
              </a:prstGeom>
              <a:blipFill>
                <a:blip r:embed="rId2"/>
                <a:stretch>
                  <a:fillRect l="-481" r="-962" b="-35000"/>
                </a:stretch>
              </a:blipFill>
            </p:spPr>
            <p:txBody>
              <a:bodyPr/>
              <a:lstStyle/>
              <a:p>
                <a:r>
                  <a:rPr lang="en-US">
                    <a:noFill/>
                  </a:rPr>
                  <a:t> </a:t>
                </a:r>
              </a:p>
            </p:txBody>
          </p:sp>
        </mc:Fallback>
      </mc:AlternateContent>
      <p:sp>
        <p:nvSpPr>
          <p:cNvPr id="5" name="Rectangle: Rounded Corners 4">
            <a:extLst>
              <a:ext uri="{FF2B5EF4-FFF2-40B4-BE49-F238E27FC236}">
                <a16:creationId xmlns:a16="http://schemas.microsoft.com/office/drawing/2014/main" id="{0E3E51AB-55E7-4A81-916C-38EA9050B489}"/>
              </a:ext>
            </a:extLst>
          </p:cNvPr>
          <p:cNvSpPr/>
          <p:nvPr/>
        </p:nvSpPr>
        <p:spPr>
          <a:xfrm>
            <a:off x="3425787" y="4657358"/>
            <a:ext cx="4591775" cy="196111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2400" dirty="0">
                <a:latin typeface="Times New Roman" panose="02020603050405020304" pitchFamily="18" charset="0"/>
                <a:cs typeface="Times New Roman" panose="02020603050405020304" pitchFamily="18" charset="0"/>
              </a:rPr>
              <a:t>Must be in the same currency as cash flows and defined in same terms (real or nominal) as the cash flows</a:t>
            </a:r>
          </a:p>
        </p:txBody>
      </p:sp>
      <p:cxnSp>
        <p:nvCxnSpPr>
          <p:cNvPr id="7" name="Straight Arrow Connector 6">
            <a:extLst>
              <a:ext uri="{FF2B5EF4-FFF2-40B4-BE49-F238E27FC236}">
                <a16:creationId xmlns:a16="http://schemas.microsoft.com/office/drawing/2014/main" id="{CA658B7B-9D7A-47B2-9ECB-DB68ADD793E3}"/>
              </a:ext>
            </a:extLst>
          </p:cNvPr>
          <p:cNvCxnSpPr/>
          <p:nvPr/>
        </p:nvCxnSpPr>
        <p:spPr>
          <a:xfrm>
            <a:off x="4487218" y="3808408"/>
            <a:ext cx="0" cy="4818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Rectangle: Rounded Corners 7">
            <a:extLst>
              <a:ext uri="{FF2B5EF4-FFF2-40B4-BE49-F238E27FC236}">
                <a16:creationId xmlns:a16="http://schemas.microsoft.com/office/drawing/2014/main" id="{F5DE0817-8713-4A54-A7A4-C20C2776210C}"/>
              </a:ext>
            </a:extLst>
          </p:cNvPr>
          <p:cNvSpPr/>
          <p:nvPr/>
        </p:nvSpPr>
        <p:spPr>
          <a:xfrm>
            <a:off x="8294328" y="1690688"/>
            <a:ext cx="3677263" cy="196111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2400" dirty="0">
                <a:latin typeface="Times New Roman" panose="02020603050405020304" pitchFamily="18" charset="0"/>
                <a:cs typeface="Times New Roman" panose="02020603050405020304" pitchFamily="18" charset="0"/>
              </a:rPr>
              <a:t>Historical Premium</a:t>
            </a:r>
          </a:p>
          <a:p>
            <a:pPr marL="342900" indent="-342900">
              <a:buAutoNum type="arabicPeriod"/>
            </a:pPr>
            <a:r>
              <a:rPr lang="en-US" sz="2400" dirty="0">
                <a:latin typeface="Times New Roman" panose="02020603050405020304" pitchFamily="18" charset="0"/>
                <a:cs typeface="Times New Roman" panose="02020603050405020304" pitchFamily="18" charset="0"/>
              </a:rPr>
              <a:t>Mature equity market premium stocks over T bonds </a:t>
            </a:r>
          </a:p>
          <a:p>
            <a:pPr marL="342900" indent="-342900">
              <a:buAutoNum type="arabicPeriod"/>
            </a:pPr>
            <a:r>
              <a:rPr lang="en-US" sz="2400" dirty="0">
                <a:latin typeface="Times New Roman" panose="02020603050405020304" pitchFamily="18" charset="0"/>
                <a:cs typeface="Times New Roman" panose="02020603050405020304" pitchFamily="18" charset="0"/>
              </a:rPr>
              <a:t> Country risk premium </a:t>
            </a:r>
          </a:p>
        </p:txBody>
      </p:sp>
      <p:sp>
        <p:nvSpPr>
          <p:cNvPr id="10" name="Rectangle: Rounded Corners 9">
            <a:extLst>
              <a:ext uri="{FF2B5EF4-FFF2-40B4-BE49-F238E27FC236}">
                <a16:creationId xmlns:a16="http://schemas.microsoft.com/office/drawing/2014/main" id="{97105E8A-5F26-446D-8C36-3C50A038F39D}"/>
              </a:ext>
            </a:extLst>
          </p:cNvPr>
          <p:cNvSpPr/>
          <p:nvPr/>
        </p:nvSpPr>
        <p:spPr>
          <a:xfrm>
            <a:off x="4459084" y="1291206"/>
            <a:ext cx="2557670" cy="196111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2400" dirty="0">
                <a:latin typeface="Times New Roman" panose="02020603050405020304" pitchFamily="18" charset="0"/>
                <a:cs typeface="Times New Roman" panose="02020603050405020304" pitchFamily="18" charset="0"/>
              </a:rPr>
              <a:t>bottom-up betas</a:t>
            </a:r>
          </a:p>
        </p:txBody>
      </p:sp>
      <p:sp>
        <p:nvSpPr>
          <p:cNvPr id="11" name="Arrow: Left-Right-Up 10">
            <a:extLst>
              <a:ext uri="{FF2B5EF4-FFF2-40B4-BE49-F238E27FC236}">
                <a16:creationId xmlns:a16="http://schemas.microsoft.com/office/drawing/2014/main" id="{3D8037DE-A336-422F-90D2-DD6B005B0BBE}"/>
              </a:ext>
            </a:extLst>
          </p:cNvPr>
          <p:cNvSpPr/>
          <p:nvPr/>
        </p:nvSpPr>
        <p:spPr>
          <a:xfrm rot="16514375">
            <a:off x="8394185" y="2982964"/>
            <a:ext cx="525797" cy="1915958"/>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a:extLst>
              <a:ext uri="{FF2B5EF4-FFF2-40B4-BE49-F238E27FC236}">
                <a16:creationId xmlns:a16="http://schemas.microsoft.com/office/drawing/2014/main" id="{3564EFCC-69C3-4FC8-8723-D625AF95AAF1}"/>
              </a:ext>
            </a:extLst>
          </p:cNvPr>
          <p:cNvCxnSpPr/>
          <p:nvPr/>
        </p:nvCxnSpPr>
        <p:spPr>
          <a:xfrm>
            <a:off x="5568086" y="3169500"/>
            <a:ext cx="0" cy="4818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9130635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792A1-276A-4274-8DE1-62CFC34D5D86}"/>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Cost of debt</a:t>
            </a:r>
          </a:p>
        </p:txBody>
      </p:sp>
      <p:sp>
        <p:nvSpPr>
          <p:cNvPr id="3" name="Subtitle 2">
            <a:extLst>
              <a:ext uri="{FF2B5EF4-FFF2-40B4-BE49-F238E27FC236}">
                <a16:creationId xmlns:a16="http://schemas.microsoft.com/office/drawing/2014/main" id="{86A98187-7A44-49C7-AD4C-2FA633EAFC68}"/>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89191795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4B0DE-294F-4DB2-B75F-BCA83A2A603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What is debt?</a:t>
            </a:r>
          </a:p>
        </p:txBody>
      </p:sp>
      <p:sp>
        <p:nvSpPr>
          <p:cNvPr id="3" name="Content Placeholder 2">
            <a:extLst>
              <a:ext uri="{FF2B5EF4-FFF2-40B4-BE49-F238E27FC236}">
                <a16:creationId xmlns:a16="http://schemas.microsoft.com/office/drawing/2014/main" id="{DC36AF68-6ECE-4F69-ADCC-930A8ACA1BD6}"/>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Commitment to make fixed payments in the future</a:t>
            </a:r>
          </a:p>
          <a:p>
            <a:pPr lvl="1"/>
            <a:r>
              <a:rPr lang="en-US" dirty="0">
                <a:latin typeface="Times New Roman" panose="02020603050405020304" pitchFamily="18" charset="0"/>
                <a:cs typeface="Times New Roman" panose="02020603050405020304" pitchFamily="18" charset="0"/>
              </a:rPr>
              <a:t>The fixed payments are tax deductible.</a:t>
            </a:r>
          </a:p>
          <a:p>
            <a:pPr lvl="1"/>
            <a:r>
              <a:rPr lang="en-US" dirty="0">
                <a:latin typeface="Times New Roman" panose="02020603050405020304" pitchFamily="18" charset="0"/>
                <a:cs typeface="Times New Roman" panose="02020603050405020304" pitchFamily="18" charset="0"/>
              </a:rPr>
              <a:t>Failure to make the payments can lead to either default or loss of control of the firm to the party to whom payments are due.</a:t>
            </a:r>
          </a:p>
          <a:p>
            <a:r>
              <a:rPr lang="en-US" sz="2400" dirty="0">
                <a:latin typeface="Times New Roman" panose="02020603050405020304" pitchFamily="18" charset="0"/>
                <a:cs typeface="Times New Roman" panose="02020603050405020304" pitchFamily="18" charset="0"/>
              </a:rPr>
              <a:t>Therefore, debt should include</a:t>
            </a:r>
          </a:p>
          <a:p>
            <a:pPr lvl="1"/>
            <a:r>
              <a:rPr lang="en-US" dirty="0">
                <a:latin typeface="Times New Roman" panose="02020603050405020304" pitchFamily="18" charset="0"/>
                <a:cs typeface="Times New Roman" panose="02020603050405020304" pitchFamily="18" charset="0"/>
              </a:rPr>
              <a:t>Any interest-bearing liability, whether short term or long term.</a:t>
            </a:r>
          </a:p>
          <a:p>
            <a:pPr lvl="1"/>
            <a:r>
              <a:rPr lang="en-US" dirty="0">
                <a:latin typeface="Times New Roman" panose="02020603050405020304" pitchFamily="18" charset="0"/>
                <a:cs typeface="Times New Roman" panose="02020603050405020304" pitchFamily="18" charset="0"/>
              </a:rPr>
              <a:t>Any lease obligation, whether operating or capital.</a:t>
            </a:r>
          </a:p>
        </p:txBody>
      </p:sp>
    </p:spTree>
    <p:extLst>
      <p:ext uri="{BB962C8B-B14F-4D97-AF65-F5344CB8AC3E}">
        <p14:creationId xmlns:p14="http://schemas.microsoft.com/office/powerpoint/2010/main" val="64048403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981C7-FCB5-45F6-84DB-E0EBA3AAEF3B}"/>
              </a:ext>
            </a:extLst>
          </p:cNvPr>
          <p:cNvSpPr>
            <a:spLocks noGrp="1"/>
          </p:cNvSpPr>
          <p:nvPr>
            <p:ph type="title"/>
          </p:nvPr>
        </p:nvSpPr>
        <p:spPr>
          <a:xfrm>
            <a:off x="493643" y="232774"/>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Estimating the Cost of Debt</a:t>
            </a:r>
          </a:p>
        </p:txBody>
      </p:sp>
      <p:sp>
        <p:nvSpPr>
          <p:cNvPr id="3" name="Content Placeholder 2">
            <a:extLst>
              <a:ext uri="{FF2B5EF4-FFF2-40B4-BE49-F238E27FC236}">
                <a16:creationId xmlns:a16="http://schemas.microsoft.com/office/drawing/2014/main" id="{E3A6158A-3D61-4CEE-BBBF-C5585D7C1E5A}"/>
              </a:ext>
            </a:extLst>
          </p:cNvPr>
          <p:cNvSpPr>
            <a:spLocks noGrp="1"/>
          </p:cNvSpPr>
          <p:nvPr>
            <p:ph idx="1"/>
          </p:nvPr>
        </p:nvSpPr>
        <p:spPr>
          <a:xfrm>
            <a:off x="669387" y="1558337"/>
            <a:ext cx="10820247" cy="4934537"/>
          </a:xfrm>
        </p:spPr>
        <p:txBody>
          <a:bodyPr>
            <a:noAutofit/>
          </a:bodyPr>
          <a:lstStyle/>
          <a:p>
            <a:pPr algn="just"/>
            <a:r>
              <a:rPr lang="en-US" sz="2400" dirty="0">
                <a:latin typeface="Times New Roman" panose="02020603050405020304" pitchFamily="18" charset="0"/>
                <a:cs typeface="Times New Roman" panose="02020603050405020304" pitchFamily="18" charset="0"/>
              </a:rPr>
              <a:t>If the firm has bonds outstanding, and the bonds are traded, the </a:t>
            </a:r>
            <a:r>
              <a:rPr lang="en-US" sz="2400" b="1" dirty="0">
                <a:latin typeface="Times New Roman" panose="02020603050405020304" pitchFamily="18" charset="0"/>
                <a:cs typeface="Times New Roman" panose="02020603050405020304" pitchFamily="18" charset="0"/>
              </a:rPr>
              <a:t>yield to maturity </a:t>
            </a:r>
            <a:r>
              <a:rPr lang="en-US" sz="2400" dirty="0">
                <a:latin typeface="Times New Roman" panose="02020603050405020304" pitchFamily="18" charset="0"/>
                <a:cs typeface="Times New Roman" panose="02020603050405020304" pitchFamily="18" charset="0"/>
              </a:rPr>
              <a:t>on a long-term, straight (no special features) bond can be used as the interest rate. </a:t>
            </a:r>
          </a:p>
          <a:p>
            <a:pPr algn="just"/>
            <a:r>
              <a:rPr lang="en-US" sz="2400" dirty="0">
                <a:latin typeface="Times New Roman" panose="02020603050405020304" pitchFamily="18" charset="0"/>
                <a:cs typeface="Times New Roman" panose="02020603050405020304" pitchFamily="18" charset="0"/>
              </a:rPr>
              <a:t>If the firm is rated, use the rating and a typical default spread on bonds with that rating to estimate the cost of debt.</a:t>
            </a:r>
          </a:p>
          <a:p>
            <a:pPr lvl="1" algn="just"/>
            <a:r>
              <a:rPr lang="en-US" dirty="0">
                <a:latin typeface="Times New Roman" panose="02020603050405020304" pitchFamily="18" charset="0"/>
                <a:cs typeface="Times New Roman" panose="02020603050405020304" pitchFamily="18" charset="0"/>
              </a:rPr>
              <a:t>Cost of debt (pretax)=Risk-free rate + firm’s default spread +  country’s default spread.</a:t>
            </a:r>
          </a:p>
          <a:p>
            <a:pPr algn="just"/>
            <a:r>
              <a:rPr lang="en-US" sz="2400" dirty="0">
                <a:latin typeface="Times New Roman" panose="02020603050405020304" pitchFamily="18" charset="0"/>
                <a:cs typeface="Times New Roman" panose="02020603050405020304" pitchFamily="18" charset="0"/>
              </a:rPr>
              <a:t>If the firm is not rated, </a:t>
            </a:r>
          </a:p>
          <a:p>
            <a:pPr lvl="1" algn="just"/>
            <a:r>
              <a:rPr lang="en-US" dirty="0">
                <a:latin typeface="Times New Roman" panose="02020603050405020304" pitchFamily="18" charset="0"/>
                <a:cs typeface="Times New Roman" panose="02020603050405020304" pitchFamily="18" charset="0"/>
              </a:rPr>
              <a:t>it has recently borrowed long term from a bank, use the interest rate on the borrowing or</a:t>
            </a:r>
          </a:p>
          <a:p>
            <a:pPr lvl="1" algn="just"/>
            <a:r>
              <a:rPr lang="en-US" dirty="0">
                <a:latin typeface="Times New Roman" panose="02020603050405020304" pitchFamily="18" charset="0"/>
                <a:cs typeface="Times New Roman" panose="02020603050405020304" pitchFamily="18" charset="0"/>
              </a:rPr>
              <a:t>estimate a </a:t>
            </a:r>
            <a:r>
              <a:rPr lang="en-US" b="1" dirty="0">
                <a:latin typeface="Times New Roman" panose="02020603050405020304" pitchFamily="18" charset="0"/>
                <a:cs typeface="Times New Roman" panose="02020603050405020304" pitchFamily="18" charset="0"/>
              </a:rPr>
              <a:t>synthetic rating </a:t>
            </a:r>
            <a:r>
              <a:rPr lang="en-US" dirty="0">
                <a:latin typeface="Times New Roman" panose="02020603050405020304" pitchFamily="18" charset="0"/>
                <a:cs typeface="Times New Roman" panose="02020603050405020304" pitchFamily="18" charset="0"/>
              </a:rPr>
              <a:t>for the company and use the synthetic rating to arrive at a default spread and a cost of debt.</a:t>
            </a:r>
          </a:p>
          <a:p>
            <a:pPr algn="just"/>
            <a:r>
              <a:rPr lang="en-US" sz="2400" dirty="0">
                <a:latin typeface="Times New Roman" panose="02020603050405020304" pitchFamily="18" charset="0"/>
                <a:cs typeface="Times New Roman" panose="02020603050405020304" pitchFamily="18" charset="0"/>
              </a:rPr>
              <a:t>The cost of debt has to be estimated in the same currency as the cost of equity and the cash flows in the valuation.</a:t>
            </a:r>
          </a:p>
        </p:txBody>
      </p:sp>
    </p:spTree>
    <p:extLst>
      <p:ext uri="{BB962C8B-B14F-4D97-AF65-F5344CB8AC3E}">
        <p14:creationId xmlns:p14="http://schemas.microsoft.com/office/powerpoint/2010/main" val="20772962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F1071-B0E0-410B-BCB3-46101321144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Rating-wise yield..</a:t>
            </a:r>
          </a:p>
        </p:txBody>
      </p:sp>
      <p:graphicFrame>
        <p:nvGraphicFramePr>
          <p:cNvPr id="8" name="Table 7">
            <a:extLst>
              <a:ext uri="{FF2B5EF4-FFF2-40B4-BE49-F238E27FC236}">
                <a16:creationId xmlns:a16="http://schemas.microsoft.com/office/drawing/2014/main" id="{8BA6E2EB-2647-42BD-8077-45AD5F214CB2}"/>
              </a:ext>
            </a:extLst>
          </p:cNvPr>
          <p:cNvGraphicFramePr>
            <a:graphicFrameLocks noGrp="1"/>
          </p:cNvGraphicFramePr>
          <p:nvPr>
            <p:extLst>
              <p:ext uri="{D42A27DB-BD31-4B8C-83A1-F6EECF244321}">
                <p14:modId xmlns:p14="http://schemas.microsoft.com/office/powerpoint/2010/main" val="1859780732"/>
              </p:ext>
            </p:extLst>
          </p:nvPr>
        </p:nvGraphicFramePr>
        <p:xfrm>
          <a:off x="1097280" y="1651050"/>
          <a:ext cx="10367888" cy="4420990"/>
        </p:xfrm>
        <a:graphic>
          <a:graphicData uri="http://schemas.openxmlformats.org/drawingml/2006/table">
            <a:tbl>
              <a:tblPr/>
              <a:tblGrid>
                <a:gridCol w="889967">
                  <a:extLst>
                    <a:ext uri="{9D8B030D-6E8A-4147-A177-3AD203B41FA5}">
                      <a16:colId xmlns:a16="http://schemas.microsoft.com/office/drawing/2014/main" val="1514598289"/>
                    </a:ext>
                  </a:extLst>
                </a:gridCol>
                <a:gridCol w="1316412">
                  <a:extLst>
                    <a:ext uri="{9D8B030D-6E8A-4147-A177-3AD203B41FA5}">
                      <a16:colId xmlns:a16="http://schemas.microsoft.com/office/drawing/2014/main" val="3378436716"/>
                    </a:ext>
                  </a:extLst>
                </a:gridCol>
                <a:gridCol w="763652">
                  <a:extLst>
                    <a:ext uri="{9D8B030D-6E8A-4147-A177-3AD203B41FA5}">
                      <a16:colId xmlns:a16="http://schemas.microsoft.com/office/drawing/2014/main" val="2302678572"/>
                    </a:ext>
                  </a:extLst>
                </a:gridCol>
                <a:gridCol w="889967">
                  <a:extLst>
                    <a:ext uri="{9D8B030D-6E8A-4147-A177-3AD203B41FA5}">
                      <a16:colId xmlns:a16="http://schemas.microsoft.com/office/drawing/2014/main" val="4075578045"/>
                    </a:ext>
                  </a:extLst>
                </a:gridCol>
                <a:gridCol w="1334953">
                  <a:extLst>
                    <a:ext uri="{9D8B030D-6E8A-4147-A177-3AD203B41FA5}">
                      <a16:colId xmlns:a16="http://schemas.microsoft.com/office/drawing/2014/main" val="2318804036"/>
                    </a:ext>
                  </a:extLst>
                </a:gridCol>
                <a:gridCol w="889967">
                  <a:extLst>
                    <a:ext uri="{9D8B030D-6E8A-4147-A177-3AD203B41FA5}">
                      <a16:colId xmlns:a16="http://schemas.microsoft.com/office/drawing/2014/main" val="2463062263"/>
                    </a:ext>
                  </a:extLst>
                </a:gridCol>
                <a:gridCol w="889967">
                  <a:extLst>
                    <a:ext uri="{9D8B030D-6E8A-4147-A177-3AD203B41FA5}">
                      <a16:colId xmlns:a16="http://schemas.microsoft.com/office/drawing/2014/main" val="2082143245"/>
                    </a:ext>
                  </a:extLst>
                </a:gridCol>
                <a:gridCol w="889967">
                  <a:extLst>
                    <a:ext uri="{9D8B030D-6E8A-4147-A177-3AD203B41FA5}">
                      <a16:colId xmlns:a16="http://schemas.microsoft.com/office/drawing/2014/main" val="681029379"/>
                    </a:ext>
                  </a:extLst>
                </a:gridCol>
                <a:gridCol w="2503036">
                  <a:extLst>
                    <a:ext uri="{9D8B030D-6E8A-4147-A177-3AD203B41FA5}">
                      <a16:colId xmlns:a16="http://schemas.microsoft.com/office/drawing/2014/main" val="1980886819"/>
                    </a:ext>
                  </a:extLst>
                </a:gridCol>
              </a:tblGrid>
              <a:tr h="315785">
                <a:tc gridSpan="9">
                  <a:txBody>
                    <a:bodyPr/>
                    <a:lstStyle/>
                    <a:p>
                      <a:pPr algn="ctr"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Ratings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7252000"/>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Year</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0988364"/>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3513773"/>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2008-09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8.1734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8.5295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9.0184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352592"/>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2009-10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6.3939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7.1713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8.096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8.5515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6.6913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7.6547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8.4188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8.9509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5446429"/>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2010-11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6.7263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6.9401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8.4124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8.8213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7.5435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8.2898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8.8806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9.0062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6623032"/>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2011-12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9.6977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9.176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9.4792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9.67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9.8356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9.6473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9.5096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7800442"/>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2012-13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9.3159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9.2599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9.0732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9.5028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9.3168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9.4743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9.2848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1918016"/>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2013-14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9.4453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9.0034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9.1787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8.9266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9.5223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8.9413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9.2013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8.9992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4487324"/>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2014-15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8.9918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8.8709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8.7642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8.636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9.2229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9.1595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9.3786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9.2875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4712700"/>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2015-16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8.3979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8.2751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8.3878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8.4176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8.8619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8.8827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9.0552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9.2146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0919226"/>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2016-17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7.5481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7.5548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7.5499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7.8108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7.9198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8.1983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8.2476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8.6741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0493996"/>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2017-18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7.3348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7.4283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7.4036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7.5734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7.5844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7.8598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8.2198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0283067"/>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2018-19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8.2764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8.4044</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8.5061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8.5589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8.4005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9.1138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9.2557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8.9407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5203375"/>
                  </a:ext>
                </a:extLst>
              </a:tr>
            </a:tbl>
          </a:graphicData>
        </a:graphic>
      </p:graphicFrame>
    </p:spTree>
    <p:extLst>
      <p:ext uri="{BB962C8B-B14F-4D97-AF65-F5344CB8AC3E}">
        <p14:creationId xmlns:p14="http://schemas.microsoft.com/office/powerpoint/2010/main" val="351393833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B1CB2-10EA-47B7-81EC-69E1057DAD48}"/>
              </a:ext>
            </a:extLst>
          </p:cNvPr>
          <p:cNvSpPr>
            <a:spLocks noGrp="1"/>
          </p:cNvSpPr>
          <p:nvPr>
            <p:ph type="title"/>
          </p:nvPr>
        </p:nvSpPr>
        <p:spPr/>
        <p:txBody>
          <a:bodyPr/>
          <a:lstStyle/>
          <a:p>
            <a:r>
              <a:rPr lang="en-US" dirty="0"/>
              <a:t>CRISIL default (%)</a:t>
            </a:r>
          </a:p>
        </p:txBody>
      </p:sp>
      <p:graphicFrame>
        <p:nvGraphicFramePr>
          <p:cNvPr id="4" name="Table 3">
            <a:extLst>
              <a:ext uri="{FF2B5EF4-FFF2-40B4-BE49-F238E27FC236}">
                <a16:creationId xmlns:a16="http://schemas.microsoft.com/office/drawing/2014/main" id="{20ECF674-1679-454B-BF21-0B2743D62A10}"/>
              </a:ext>
            </a:extLst>
          </p:cNvPr>
          <p:cNvGraphicFramePr>
            <a:graphicFrameLocks noGrp="1"/>
          </p:cNvGraphicFramePr>
          <p:nvPr/>
        </p:nvGraphicFramePr>
        <p:xfrm>
          <a:off x="471488" y="1535110"/>
          <a:ext cx="10023010" cy="4879956"/>
        </p:xfrm>
        <a:graphic>
          <a:graphicData uri="http://schemas.openxmlformats.org/drawingml/2006/table">
            <a:tbl>
              <a:tblPr firstRow="1" bandRow="1">
                <a:tableStyleId>{5C22544A-7EE6-4342-B048-85BDC9FD1C3A}</a:tableStyleId>
              </a:tblPr>
              <a:tblGrid>
                <a:gridCol w="5011505">
                  <a:extLst>
                    <a:ext uri="{9D8B030D-6E8A-4147-A177-3AD203B41FA5}">
                      <a16:colId xmlns:a16="http://schemas.microsoft.com/office/drawing/2014/main" val="2941974801"/>
                    </a:ext>
                  </a:extLst>
                </a:gridCol>
                <a:gridCol w="5011505">
                  <a:extLst>
                    <a:ext uri="{9D8B030D-6E8A-4147-A177-3AD203B41FA5}">
                      <a16:colId xmlns:a16="http://schemas.microsoft.com/office/drawing/2014/main" val="3632406237"/>
                    </a:ext>
                  </a:extLst>
                </a:gridCol>
              </a:tblGrid>
              <a:tr h="826116">
                <a:tc>
                  <a:txBody>
                    <a:bodyPr/>
                    <a:lstStyle/>
                    <a:p>
                      <a:pPr algn="ctr"/>
                      <a:r>
                        <a:rPr lang="en-US" sz="3200" dirty="0"/>
                        <a:t>Rating category</a:t>
                      </a:r>
                    </a:p>
                  </a:txBody>
                  <a:tcPr/>
                </a:tc>
                <a:tc>
                  <a:txBody>
                    <a:bodyPr/>
                    <a:lstStyle/>
                    <a:p>
                      <a:pPr algn="ctr"/>
                      <a:r>
                        <a:rPr lang="en-US" sz="3200" dirty="0"/>
                        <a:t>Three-year</a:t>
                      </a:r>
                    </a:p>
                  </a:txBody>
                  <a:tcPr/>
                </a:tc>
                <a:extLst>
                  <a:ext uri="{0D108BD9-81ED-4DB2-BD59-A6C34878D82A}">
                    <a16:rowId xmlns:a16="http://schemas.microsoft.com/office/drawing/2014/main" val="445603134"/>
                  </a:ext>
                </a:extLst>
              </a:tr>
              <a:tr h="448463">
                <a:tc>
                  <a:txBody>
                    <a:bodyPr/>
                    <a:lstStyle/>
                    <a:p>
                      <a:pPr algn="ctr"/>
                      <a:r>
                        <a:rPr lang="en-US" sz="3200" dirty="0"/>
                        <a:t>AAA</a:t>
                      </a:r>
                    </a:p>
                  </a:txBody>
                  <a:tcPr/>
                </a:tc>
                <a:tc>
                  <a:txBody>
                    <a:bodyPr/>
                    <a:lstStyle/>
                    <a:p>
                      <a:pPr algn="ctr"/>
                      <a:r>
                        <a:rPr lang="en-US" sz="3200" dirty="0"/>
                        <a:t>0.00%</a:t>
                      </a:r>
                    </a:p>
                  </a:txBody>
                  <a:tcPr/>
                </a:tc>
                <a:extLst>
                  <a:ext uri="{0D108BD9-81ED-4DB2-BD59-A6C34878D82A}">
                    <a16:rowId xmlns:a16="http://schemas.microsoft.com/office/drawing/2014/main" val="2024405150"/>
                  </a:ext>
                </a:extLst>
              </a:tr>
              <a:tr h="448463">
                <a:tc>
                  <a:txBody>
                    <a:bodyPr/>
                    <a:lstStyle/>
                    <a:p>
                      <a:pPr algn="ctr"/>
                      <a:r>
                        <a:rPr lang="en-US" sz="3200" dirty="0"/>
                        <a:t>AA</a:t>
                      </a:r>
                    </a:p>
                  </a:txBody>
                  <a:tcPr/>
                </a:tc>
                <a:tc>
                  <a:txBody>
                    <a:bodyPr/>
                    <a:lstStyle/>
                    <a:p>
                      <a:pPr algn="ctr"/>
                      <a:r>
                        <a:rPr lang="en-US" sz="3200" dirty="0"/>
                        <a:t>0.20%</a:t>
                      </a:r>
                    </a:p>
                  </a:txBody>
                  <a:tcPr/>
                </a:tc>
                <a:extLst>
                  <a:ext uri="{0D108BD9-81ED-4DB2-BD59-A6C34878D82A}">
                    <a16:rowId xmlns:a16="http://schemas.microsoft.com/office/drawing/2014/main" val="2246994550"/>
                  </a:ext>
                </a:extLst>
              </a:tr>
              <a:tr h="448463">
                <a:tc>
                  <a:txBody>
                    <a:bodyPr/>
                    <a:lstStyle/>
                    <a:p>
                      <a:pPr algn="ctr"/>
                      <a:r>
                        <a:rPr lang="en-US" sz="3200" dirty="0"/>
                        <a:t>A</a:t>
                      </a:r>
                    </a:p>
                  </a:txBody>
                  <a:tcPr/>
                </a:tc>
                <a:tc>
                  <a:txBody>
                    <a:bodyPr/>
                    <a:lstStyle/>
                    <a:p>
                      <a:pPr algn="ctr"/>
                      <a:r>
                        <a:rPr lang="en-US" sz="3200" dirty="0"/>
                        <a:t>1.90%</a:t>
                      </a:r>
                    </a:p>
                  </a:txBody>
                  <a:tcPr/>
                </a:tc>
                <a:extLst>
                  <a:ext uri="{0D108BD9-81ED-4DB2-BD59-A6C34878D82A}">
                    <a16:rowId xmlns:a16="http://schemas.microsoft.com/office/drawing/2014/main" val="884315599"/>
                  </a:ext>
                </a:extLst>
              </a:tr>
              <a:tr h="448463">
                <a:tc>
                  <a:txBody>
                    <a:bodyPr/>
                    <a:lstStyle/>
                    <a:p>
                      <a:pPr algn="ctr"/>
                      <a:r>
                        <a:rPr lang="en-US" sz="3200" dirty="0"/>
                        <a:t>BBB</a:t>
                      </a:r>
                    </a:p>
                  </a:txBody>
                  <a:tcPr/>
                </a:tc>
                <a:tc>
                  <a:txBody>
                    <a:bodyPr/>
                    <a:lstStyle/>
                    <a:p>
                      <a:pPr algn="ctr"/>
                      <a:r>
                        <a:rPr lang="en-US" sz="3200" dirty="0"/>
                        <a:t>3.89%</a:t>
                      </a:r>
                    </a:p>
                  </a:txBody>
                  <a:tcPr/>
                </a:tc>
                <a:extLst>
                  <a:ext uri="{0D108BD9-81ED-4DB2-BD59-A6C34878D82A}">
                    <a16:rowId xmlns:a16="http://schemas.microsoft.com/office/drawing/2014/main" val="427331780"/>
                  </a:ext>
                </a:extLst>
              </a:tr>
              <a:tr h="448463">
                <a:tc>
                  <a:txBody>
                    <a:bodyPr/>
                    <a:lstStyle/>
                    <a:p>
                      <a:pPr algn="ctr"/>
                      <a:r>
                        <a:rPr lang="en-US" sz="3200" dirty="0"/>
                        <a:t>BB</a:t>
                      </a:r>
                    </a:p>
                  </a:txBody>
                  <a:tcPr/>
                </a:tc>
                <a:tc>
                  <a:txBody>
                    <a:bodyPr/>
                    <a:lstStyle/>
                    <a:p>
                      <a:pPr algn="ctr"/>
                      <a:r>
                        <a:rPr lang="en-US" sz="3200" dirty="0"/>
                        <a:t>11.17%</a:t>
                      </a:r>
                    </a:p>
                  </a:txBody>
                  <a:tcPr/>
                </a:tc>
                <a:extLst>
                  <a:ext uri="{0D108BD9-81ED-4DB2-BD59-A6C34878D82A}">
                    <a16:rowId xmlns:a16="http://schemas.microsoft.com/office/drawing/2014/main" val="3005019542"/>
                  </a:ext>
                </a:extLst>
              </a:tr>
              <a:tr h="448463">
                <a:tc>
                  <a:txBody>
                    <a:bodyPr/>
                    <a:lstStyle/>
                    <a:p>
                      <a:pPr algn="ctr"/>
                      <a:r>
                        <a:rPr lang="en-US" sz="3200" dirty="0"/>
                        <a:t>B</a:t>
                      </a:r>
                    </a:p>
                  </a:txBody>
                  <a:tcPr/>
                </a:tc>
                <a:tc>
                  <a:txBody>
                    <a:bodyPr/>
                    <a:lstStyle/>
                    <a:p>
                      <a:pPr algn="ctr"/>
                      <a:r>
                        <a:rPr lang="en-US" sz="3200" dirty="0"/>
                        <a:t>20.99%</a:t>
                      </a:r>
                    </a:p>
                  </a:txBody>
                  <a:tcPr/>
                </a:tc>
                <a:extLst>
                  <a:ext uri="{0D108BD9-81ED-4DB2-BD59-A6C34878D82A}">
                    <a16:rowId xmlns:a16="http://schemas.microsoft.com/office/drawing/2014/main" val="81002883"/>
                  </a:ext>
                </a:extLst>
              </a:tr>
              <a:tr h="448463">
                <a:tc>
                  <a:txBody>
                    <a:bodyPr/>
                    <a:lstStyle/>
                    <a:p>
                      <a:pPr algn="ctr"/>
                      <a:r>
                        <a:rPr lang="en-US" sz="3200" dirty="0"/>
                        <a:t>C</a:t>
                      </a:r>
                    </a:p>
                  </a:txBody>
                  <a:tcPr/>
                </a:tc>
                <a:tc>
                  <a:txBody>
                    <a:bodyPr/>
                    <a:lstStyle/>
                    <a:p>
                      <a:pPr algn="ctr"/>
                      <a:r>
                        <a:rPr lang="en-US" sz="3200" dirty="0"/>
                        <a:t>39.01%</a:t>
                      </a:r>
                    </a:p>
                  </a:txBody>
                  <a:tcPr/>
                </a:tc>
                <a:extLst>
                  <a:ext uri="{0D108BD9-81ED-4DB2-BD59-A6C34878D82A}">
                    <a16:rowId xmlns:a16="http://schemas.microsoft.com/office/drawing/2014/main" val="893160192"/>
                  </a:ext>
                </a:extLst>
              </a:tr>
            </a:tbl>
          </a:graphicData>
        </a:graphic>
      </p:graphicFrame>
    </p:spTree>
    <p:extLst>
      <p:ext uri="{BB962C8B-B14F-4D97-AF65-F5344CB8AC3E}">
        <p14:creationId xmlns:p14="http://schemas.microsoft.com/office/powerpoint/2010/main" val="1768820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15C30-986A-424F-A876-E77206FBC72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How to measure default rate?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88BF409-90FD-4132-B819-CDB8902B2B71}"/>
                  </a:ext>
                </a:extLst>
              </p:cNvPr>
              <p:cNvSpPr>
                <a:spLocks noGrp="1"/>
              </p:cNvSpPr>
              <p:nvPr>
                <p:ph idx="1"/>
              </p:nvPr>
            </p:nvSpPr>
            <p:spPr>
              <a:xfrm>
                <a:off x="132522" y="1825625"/>
                <a:ext cx="11873948" cy="4351338"/>
              </a:xfrm>
            </p:spPr>
            <p:txBody>
              <a:bodyPr>
                <a:normAutofit/>
              </a:bodyPr>
              <a:lstStyle/>
              <a:p>
                <a:pPr algn="just"/>
                <a14:m>
                  <m:oMath xmlns:m="http://schemas.openxmlformats.org/officeDocument/2006/math">
                    <m:r>
                      <a:rPr lang="en-US" sz="2000" b="0" i="1" smtClean="0">
                        <a:latin typeface="Cambria Math" panose="02040503050406030204" pitchFamily="18" charset="0"/>
                      </a:rPr>
                      <m:t>𝐴𝑙𝑚𝑎𝑛</m:t>
                    </m:r>
                    <m:r>
                      <a:rPr lang="en-US" sz="2000" b="0" i="1" smtClean="0">
                        <a:latin typeface="Cambria Math" panose="02040503050406030204" pitchFamily="18" charset="0"/>
                      </a:rPr>
                      <m:t> </m:t>
                    </m:r>
                    <m:r>
                      <a:rPr lang="en-US" sz="2000" b="0" i="1" smtClean="0">
                        <a:latin typeface="Cambria Math" panose="02040503050406030204" pitchFamily="18" charset="0"/>
                      </a:rPr>
                      <m:t>𝑍</m:t>
                    </m:r>
                    <m:r>
                      <a:rPr lang="en-US" sz="2000" b="0" i="1" smtClean="0">
                        <a:latin typeface="Cambria Math" panose="02040503050406030204" pitchFamily="18" charset="0"/>
                      </a:rPr>
                      <m:t> </m:t>
                    </m:r>
                    <m:r>
                      <a:rPr lang="en-US" sz="2000" b="0" i="1" smtClean="0">
                        <a:latin typeface="Cambria Math" panose="02040503050406030204" pitchFamily="18" charset="0"/>
                      </a:rPr>
                      <m:t>𝑠𝑐𝑜𝑟𝑒</m:t>
                    </m:r>
                    <m:r>
                      <a:rPr lang="en-US" sz="2000" b="0" i="1" smtClean="0">
                        <a:latin typeface="Cambria Math" panose="02040503050406030204" pitchFamily="18" charset="0"/>
                      </a:rPr>
                      <m:t>=1.2∗</m:t>
                    </m:r>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𝑊𝑜𝑟𝑘𝑖𝑛𝑔</m:t>
                            </m:r>
                            <m:r>
                              <a:rPr lang="en-US" sz="2000" b="0" i="1" smtClean="0">
                                <a:latin typeface="Cambria Math" panose="02040503050406030204" pitchFamily="18" charset="0"/>
                              </a:rPr>
                              <m:t> </m:t>
                            </m:r>
                            <m:r>
                              <a:rPr lang="en-US" sz="2000" b="0" i="1" smtClean="0">
                                <a:latin typeface="Cambria Math" panose="02040503050406030204" pitchFamily="18" charset="0"/>
                              </a:rPr>
                              <m:t>𝑐𝑎𝑝𝑖𝑡𝑎𝑙</m:t>
                            </m:r>
                          </m:num>
                          <m:den>
                            <m:r>
                              <a:rPr lang="en-US" sz="2000" b="0" i="1" smtClean="0">
                                <a:latin typeface="Cambria Math" panose="02040503050406030204" pitchFamily="18" charset="0"/>
                              </a:rPr>
                              <m:t>𝑇𝑜𝑡𝑎𝑙</m:t>
                            </m:r>
                            <m:r>
                              <a:rPr lang="en-US" sz="2000" b="0" i="1" smtClean="0">
                                <a:latin typeface="Cambria Math" panose="02040503050406030204" pitchFamily="18" charset="0"/>
                              </a:rPr>
                              <m:t> </m:t>
                            </m:r>
                            <m:r>
                              <a:rPr lang="en-US" sz="2000" b="0" i="1" smtClean="0">
                                <a:latin typeface="Cambria Math" panose="02040503050406030204" pitchFamily="18" charset="0"/>
                              </a:rPr>
                              <m:t>𝑎𝑠𝑠𝑒𝑡𝑠</m:t>
                            </m:r>
                          </m:den>
                        </m:f>
                      </m:e>
                    </m:d>
                    <m:r>
                      <a:rPr lang="en-US" sz="2000" b="0" i="1" smtClean="0">
                        <a:latin typeface="Cambria Math" panose="02040503050406030204" pitchFamily="18" charset="0"/>
                      </a:rPr>
                      <m:t>+1.4∗</m:t>
                    </m:r>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𝑅𝑒𝑡𝑎𝑖𝑛𝑡𝑒𝑑</m:t>
                            </m:r>
                            <m:r>
                              <a:rPr lang="en-US" sz="2000" b="0" i="1" smtClean="0">
                                <a:latin typeface="Cambria Math" panose="02040503050406030204" pitchFamily="18" charset="0"/>
                              </a:rPr>
                              <m:t> </m:t>
                            </m:r>
                            <m:r>
                              <a:rPr lang="en-US" sz="2000" b="0" i="1" smtClean="0">
                                <a:latin typeface="Cambria Math" panose="02040503050406030204" pitchFamily="18" charset="0"/>
                              </a:rPr>
                              <m:t>𝑒𝑎𝑟𝑛𝑖𝑛𝑔𝑠</m:t>
                            </m:r>
                          </m:num>
                          <m:den>
                            <m:r>
                              <a:rPr lang="en-US" sz="2000" b="0" i="1" smtClean="0">
                                <a:latin typeface="Cambria Math" panose="02040503050406030204" pitchFamily="18" charset="0"/>
                              </a:rPr>
                              <m:t>𝑡𝑜𝑡𝑎𝑙</m:t>
                            </m:r>
                            <m:r>
                              <a:rPr lang="en-US" sz="2000" b="0" i="1" smtClean="0">
                                <a:latin typeface="Cambria Math" panose="02040503050406030204" pitchFamily="18" charset="0"/>
                              </a:rPr>
                              <m:t> </m:t>
                            </m:r>
                            <m:r>
                              <a:rPr lang="en-US" sz="2000" b="0" i="1" smtClean="0">
                                <a:latin typeface="Cambria Math" panose="02040503050406030204" pitchFamily="18" charset="0"/>
                              </a:rPr>
                              <m:t>𝑎𝑠𝑠𝑒𝑡𝑠</m:t>
                            </m:r>
                          </m:den>
                        </m:f>
                      </m:e>
                    </m:d>
                    <m:r>
                      <a:rPr lang="en-US" sz="2000" b="0" i="1" smtClean="0">
                        <a:latin typeface="Cambria Math" panose="02040503050406030204" pitchFamily="18" charset="0"/>
                      </a:rPr>
                      <m:t>+3.3∗</m:t>
                    </m:r>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𝐸𝐵𝐼𝑇</m:t>
                            </m:r>
                          </m:num>
                          <m:den>
                            <m:r>
                              <a:rPr lang="en-US" sz="2000" b="0" i="1" smtClean="0">
                                <a:latin typeface="Cambria Math" panose="02040503050406030204" pitchFamily="18" charset="0"/>
                              </a:rPr>
                              <m:t>𝑇𝑜𝑡𝑎𝑙</m:t>
                            </m:r>
                            <m:r>
                              <a:rPr lang="en-US" sz="2000" b="0" i="1" smtClean="0">
                                <a:latin typeface="Cambria Math" panose="02040503050406030204" pitchFamily="18" charset="0"/>
                              </a:rPr>
                              <m:t> </m:t>
                            </m:r>
                            <m:r>
                              <a:rPr lang="en-US" sz="2000" b="0" i="1" smtClean="0">
                                <a:latin typeface="Cambria Math" panose="02040503050406030204" pitchFamily="18" charset="0"/>
                              </a:rPr>
                              <m:t>𝑎𝑠𝑠𝑒𝑡𝑠</m:t>
                            </m:r>
                          </m:den>
                        </m:f>
                      </m:e>
                    </m:d>
                    <m:r>
                      <a:rPr lang="en-US" sz="2000" b="0" i="1" smtClean="0">
                        <a:latin typeface="Cambria Math" panose="02040503050406030204" pitchFamily="18" charset="0"/>
                      </a:rPr>
                      <m:t>+0.6∗</m:t>
                    </m:r>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𝐸𝑞𝑢𝑖𝑡𝑦</m:t>
                            </m:r>
                            <m:r>
                              <a:rPr lang="en-US" sz="2000" b="0" i="1" smtClean="0">
                                <a:latin typeface="Cambria Math" panose="02040503050406030204" pitchFamily="18" charset="0"/>
                              </a:rPr>
                              <m:t> </m:t>
                            </m:r>
                            <m:r>
                              <a:rPr lang="en-US" sz="2000" b="0" i="1" smtClean="0">
                                <a:latin typeface="Cambria Math" panose="02040503050406030204" pitchFamily="18" charset="0"/>
                              </a:rPr>
                              <m:t>𝑣𝑎𝑙𝑢𝑒</m:t>
                            </m:r>
                          </m:num>
                          <m:den>
                            <m:r>
                              <a:rPr lang="en-US" sz="2000" i="1">
                                <a:latin typeface="Cambria Math" panose="02040503050406030204" pitchFamily="18" charset="0"/>
                              </a:rPr>
                              <m:t>𝑡𝑜𝑡𝑎𝑙</m:t>
                            </m:r>
                            <m:r>
                              <a:rPr lang="en-US" sz="2000" i="1">
                                <a:latin typeface="Cambria Math" panose="02040503050406030204" pitchFamily="18" charset="0"/>
                              </a:rPr>
                              <m:t> </m:t>
                            </m:r>
                            <m:r>
                              <a:rPr lang="en-US" sz="2000" i="1">
                                <a:latin typeface="Cambria Math" panose="02040503050406030204" pitchFamily="18" charset="0"/>
                              </a:rPr>
                              <m:t>𝑙𝑖𝑎𝑏𝑖𝑙𝑖𝑡𝑖𝑒𝑠</m:t>
                            </m:r>
                          </m:den>
                        </m:f>
                      </m:e>
                    </m:d>
                    <m:r>
                      <a:rPr lang="en-US" sz="2000" b="0" i="1" smtClean="0">
                        <a:latin typeface="Cambria Math" panose="02040503050406030204" pitchFamily="18" charset="0"/>
                      </a:rPr>
                      <m:t>+0.999∗(</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𝑇𝑜𝑡𝑎𝑙</m:t>
                        </m:r>
                        <m:r>
                          <a:rPr lang="en-US" sz="2000" b="0" i="1" smtClean="0">
                            <a:latin typeface="Cambria Math" panose="02040503050406030204" pitchFamily="18" charset="0"/>
                          </a:rPr>
                          <m:t> </m:t>
                        </m:r>
                        <m:r>
                          <a:rPr lang="en-US" sz="2000" b="0" i="1" smtClean="0">
                            <a:latin typeface="Cambria Math" panose="02040503050406030204" pitchFamily="18" charset="0"/>
                          </a:rPr>
                          <m:t>𝑠𝑎𝑙𝑒𝑠</m:t>
                        </m:r>
                      </m:num>
                      <m:den>
                        <m:r>
                          <a:rPr lang="en-US" sz="2000" b="0" i="1" smtClean="0">
                            <a:latin typeface="Cambria Math" panose="02040503050406030204" pitchFamily="18" charset="0"/>
                          </a:rPr>
                          <m:t>𝑇𝑜𝑡𝑎𝑙</m:t>
                        </m:r>
                        <m:r>
                          <a:rPr lang="en-US" sz="2000" b="0" i="1" smtClean="0">
                            <a:latin typeface="Cambria Math" panose="02040503050406030204" pitchFamily="18" charset="0"/>
                          </a:rPr>
                          <m:t> </m:t>
                        </m:r>
                        <m:r>
                          <a:rPr lang="en-US" sz="2000" b="0" i="1" smtClean="0">
                            <a:latin typeface="Cambria Math" panose="02040503050406030204" pitchFamily="18" charset="0"/>
                          </a:rPr>
                          <m:t>𝑎𝑠𝑠𝑒𝑡𝑠</m:t>
                        </m:r>
                        <m:r>
                          <a:rPr lang="en-US" sz="2000" b="0" i="1" smtClean="0">
                            <a:latin typeface="Cambria Math" panose="02040503050406030204" pitchFamily="18" charset="0"/>
                          </a:rPr>
                          <m:t>)</m:t>
                        </m:r>
                      </m:den>
                    </m:f>
                  </m:oMath>
                </a14:m>
                <a:endParaRPr lang="en-US" sz="2000" dirty="0">
                  <a:cs typeface="Times New Roman" panose="02020603050405020304" pitchFamily="18" charset="0"/>
                </a:endParaRPr>
              </a:p>
              <a:p>
                <a:r>
                  <a:rPr lang="en-US" sz="2400" dirty="0">
                    <a:cs typeface="Times New Roman" panose="02020603050405020304" pitchFamily="18" charset="0"/>
                  </a:rPr>
                  <a:t>In this model, if the Z value is greater than 2.99, then the firm is said to be in the “safe zone” and has a negligible probability of filing bankruptcy.</a:t>
                </a:r>
              </a:p>
              <a:p>
                <a:r>
                  <a:rPr lang="en-US" sz="2400" dirty="0">
                    <a:cs typeface="Times New Roman" panose="02020603050405020304" pitchFamily="18" charset="0"/>
                  </a:rPr>
                  <a:t>If the Z value is between 2.99 and 1.81, then the firm is said to be in the “grey zone” and has a moderate probability for bankruptcy.</a:t>
                </a:r>
              </a:p>
              <a:p>
                <a:r>
                  <a:rPr lang="en-US" sz="2400" dirty="0">
                    <a:cs typeface="Times New Roman" panose="02020603050405020304" pitchFamily="18" charset="0"/>
                  </a:rPr>
                  <a:t>And finally, if the Z value is below 1.81, then it is said to be in the “distress zone” and has a very high probability of reaching the stage of bankruptcy.</a:t>
                </a:r>
              </a:p>
              <a:p>
                <a:pPr algn="just"/>
                <a:endParaRPr lang="en-US" sz="2400" dirty="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988BF409-90FD-4132-B819-CDB8902B2B71}"/>
                  </a:ext>
                </a:extLst>
              </p:cNvPr>
              <p:cNvSpPr>
                <a:spLocks noGrp="1" noRot="1" noChangeAspect="1" noMove="1" noResize="1" noEditPoints="1" noAdjustHandles="1" noChangeArrowheads="1" noChangeShapeType="1" noTextEdit="1"/>
              </p:cNvSpPr>
              <p:nvPr>
                <p:ph idx="1"/>
              </p:nvPr>
            </p:nvSpPr>
            <p:spPr>
              <a:xfrm>
                <a:off x="132522" y="1825625"/>
                <a:ext cx="11873948" cy="4351338"/>
              </a:xfrm>
              <a:blipFill>
                <a:blip r:embed="rId2"/>
                <a:stretch>
                  <a:fillRect l="-719" r="-51"/>
                </a:stretch>
              </a:blipFill>
            </p:spPr>
            <p:txBody>
              <a:bodyPr/>
              <a:lstStyle/>
              <a:p>
                <a:r>
                  <a:rPr lang="en-US">
                    <a:noFill/>
                  </a:rPr>
                  <a:t> </a:t>
                </a:r>
              </a:p>
            </p:txBody>
          </p:sp>
        </mc:Fallback>
      </mc:AlternateContent>
    </p:spTree>
    <p:extLst>
      <p:ext uri="{BB962C8B-B14F-4D97-AF65-F5344CB8AC3E}">
        <p14:creationId xmlns:p14="http://schemas.microsoft.com/office/powerpoint/2010/main" val="362266450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3A5B3-938A-4AB0-A85F-7B23002876F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Altman z score for emerging market firms</a:t>
            </a:r>
          </a:p>
        </p:txBody>
      </p:sp>
      <p:sp>
        <p:nvSpPr>
          <p:cNvPr id="3" name="Content Placeholder 2">
            <a:extLst>
              <a:ext uri="{FF2B5EF4-FFF2-40B4-BE49-F238E27FC236}">
                <a16:creationId xmlns:a16="http://schemas.microsoft.com/office/drawing/2014/main" id="{FEEE465C-C97B-418E-80FF-7C03E431BAD5}"/>
              </a:ext>
            </a:extLst>
          </p:cNvPr>
          <p:cNvSpPr>
            <a:spLocks noGrp="1"/>
          </p:cNvSpPr>
          <p:nvPr>
            <p:ph idx="1"/>
          </p:nvPr>
        </p:nvSpPr>
        <p:spPr>
          <a:xfrm>
            <a:off x="838200" y="1825625"/>
            <a:ext cx="11049000" cy="4351338"/>
          </a:xfrm>
        </p:spPr>
        <p:txBody>
          <a:bodyPr>
            <a:normAutofit/>
          </a:bodyPr>
          <a:lstStyle/>
          <a:p>
            <a:r>
              <a:rPr lang="en-US" sz="2400" dirty="0"/>
              <a:t>𝐴𝑙𝑚𝑎𝑛 𝑍 𝑠𝑐𝑜𝑟𝑒=6.56*((𝑊𝑜𝑟𝑘𝑖𝑛𝑔 𝑐𝑎𝑝𝑖𝑡𝑎𝑙)/(𝑇𝑜𝑡𝑎𝑙 𝑎𝑠𝑠𝑒𝑡𝑠) + 3.26∗((𝑅𝑒𝑡𝑎𝑖𝑛𝑡𝑒𝑑 𝑒𝑎𝑟𝑛𝑖𝑛𝑔𝑠)/(𝑡𝑜𝑡𝑎𝑙 𝑎𝑠𝑠𝑒𝑡𝑠)) + 6.72∗(𝐸𝐵𝐼𝑇/(𝑇𝑜𝑡𝑎𝑙 𝑎𝑠𝑠𝑒𝑡𝑠)) + 0.6∗((𝐸𝑞𝑢𝑖𝑡𝑦 𝑣𝑎𝑙𝑢𝑒)/(total liabilities)) + 1.05∗((𝑇𝑜𝑡𝑎𝑙 𝑠𝑎𝑙𝑒𝑠)/(𝑇𝑜𝑡𝑎𝑙 𝑎𝑠𝑠𝑒𝑡𝑠))</a:t>
            </a:r>
          </a:p>
          <a:p>
            <a:r>
              <a:rPr lang="en-US" sz="2400" dirty="0">
                <a:cs typeface="Times New Roman" panose="02020603050405020304" pitchFamily="18" charset="0"/>
              </a:rPr>
              <a:t>In this model, if the Z value is greater than 2.6, then the firm is said to be in the “safe zone” and has a negligible probability of filing bankruptcy.</a:t>
            </a:r>
          </a:p>
          <a:p>
            <a:r>
              <a:rPr lang="en-US" sz="2400" dirty="0">
                <a:cs typeface="Times New Roman" panose="02020603050405020304" pitchFamily="18" charset="0"/>
              </a:rPr>
              <a:t>If the Z value is between 2.6 and 1.1, then the firm is said to be in the “grey zone” and has a moderate probability for bankruptcy.</a:t>
            </a:r>
          </a:p>
          <a:p>
            <a:r>
              <a:rPr lang="en-US" sz="2400" dirty="0">
                <a:cs typeface="Times New Roman" panose="02020603050405020304" pitchFamily="18" charset="0"/>
              </a:rPr>
              <a:t>And finally, if the Z value is below 1.1, then it is said to be in the “distress zone” and has a very high probability of reaching the stage of bankruptcy.</a:t>
            </a:r>
          </a:p>
          <a:p>
            <a:endParaRPr lang="en-US" sz="2400" dirty="0"/>
          </a:p>
        </p:txBody>
      </p:sp>
    </p:spTree>
    <p:extLst>
      <p:ext uri="{BB962C8B-B14F-4D97-AF65-F5344CB8AC3E}">
        <p14:creationId xmlns:p14="http://schemas.microsoft.com/office/powerpoint/2010/main" val="24948616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357A0-055B-4030-A599-20F046B71C2A}"/>
              </a:ext>
            </a:extLst>
          </p:cNvPr>
          <p:cNvSpPr>
            <a:spLocks noGrp="1"/>
          </p:cNvSpPr>
          <p:nvPr>
            <p:ph type="title"/>
          </p:nvPr>
        </p:nvSpPr>
        <p:spPr>
          <a:xfrm>
            <a:off x="838200" y="36512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Default rate (TCS) in 2019</a:t>
            </a:r>
          </a:p>
        </p:txBody>
      </p:sp>
      <p:graphicFrame>
        <p:nvGraphicFramePr>
          <p:cNvPr id="6" name="Content Placeholder 5">
            <a:extLst>
              <a:ext uri="{FF2B5EF4-FFF2-40B4-BE49-F238E27FC236}">
                <a16:creationId xmlns:a16="http://schemas.microsoft.com/office/drawing/2014/main" id="{8B7E5F46-4558-499C-B5BF-8D9092A4DB67}"/>
              </a:ext>
            </a:extLst>
          </p:cNvPr>
          <p:cNvGraphicFramePr>
            <a:graphicFrameLocks noGrp="1"/>
          </p:cNvGraphicFramePr>
          <p:nvPr>
            <p:ph idx="1"/>
          </p:nvPr>
        </p:nvGraphicFramePr>
        <p:xfrm>
          <a:off x="622852" y="1690688"/>
          <a:ext cx="11171583" cy="4594212"/>
        </p:xfrm>
        <a:graphic>
          <a:graphicData uri="http://schemas.openxmlformats.org/drawingml/2006/table">
            <a:tbl>
              <a:tblPr>
                <a:tableStyleId>{5940675A-B579-460E-94D1-54222C63F5DA}</a:tableStyleId>
              </a:tblPr>
              <a:tblGrid>
                <a:gridCol w="2222271">
                  <a:extLst>
                    <a:ext uri="{9D8B030D-6E8A-4147-A177-3AD203B41FA5}">
                      <a16:colId xmlns:a16="http://schemas.microsoft.com/office/drawing/2014/main" val="692239152"/>
                    </a:ext>
                  </a:extLst>
                </a:gridCol>
                <a:gridCol w="1282775">
                  <a:extLst>
                    <a:ext uri="{9D8B030D-6E8A-4147-A177-3AD203B41FA5}">
                      <a16:colId xmlns:a16="http://schemas.microsoft.com/office/drawing/2014/main" val="3983037820"/>
                    </a:ext>
                  </a:extLst>
                </a:gridCol>
                <a:gridCol w="3733898">
                  <a:extLst>
                    <a:ext uri="{9D8B030D-6E8A-4147-A177-3AD203B41FA5}">
                      <a16:colId xmlns:a16="http://schemas.microsoft.com/office/drawing/2014/main" val="2515058478"/>
                    </a:ext>
                  </a:extLst>
                </a:gridCol>
                <a:gridCol w="1065968">
                  <a:extLst>
                    <a:ext uri="{9D8B030D-6E8A-4147-A177-3AD203B41FA5}">
                      <a16:colId xmlns:a16="http://schemas.microsoft.com/office/drawing/2014/main" val="2534296342"/>
                    </a:ext>
                  </a:extLst>
                </a:gridCol>
                <a:gridCol w="2866671">
                  <a:extLst>
                    <a:ext uri="{9D8B030D-6E8A-4147-A177-3AD203B41FA5}">
                      <a16:colId xmlns:a16="http://schemas.microsoft.com/office/drawing/2014/main" val="2179036675"/>
                    </a:ext>
                  </a:extLst>
                </a:gridCol>
              </a:tblGrid>
              <a:tr h="360856">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(in crores)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Weight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053810521"/>
                  </a:ext>
                </a:extLst>
              </a:tr>
              <a:tr h="37889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Current Liabilities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14789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Working capital to total assets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0.448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6.56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865486946"/>
                  </a:ext>
                </a:extLst>
              </a:tr>
              <a:tr h="37889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Current assets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50752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Retained earning to total assets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0.978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3.26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24173663"/>
                  </a:ext>
                </a:extLst>
              </a:tr>
              <a:tr h="37889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Working capital</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35963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EBIT/TA</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0.546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6.72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278662773"/>
                  </a:ext>
                </a:extLst>
              </a:tr>
              <a:tr h="37889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Total assets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80265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Equity value/total liabilities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620.241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184836604"/>
                  </a:ext>
                </a:extLst>
              </a:tr>
              <a:tr h="37889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𝑅𝑒𝑡𝑎𝑖𝑛𝑡𝑒𝑑 𝑒𝑎𝑟𝑛𝑖𝑛𝑔𝑠</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78523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Sales/TA</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1.825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1.05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99629216"/>
                  </a:ext>
                </a:extLst>
              </a:tr>
              <a:tr h="37889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EBIT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43817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379043482"/>
                  </a:ext>
                </a:extLst>
              </a:tr>
              <a:tr h="37889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Sales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146463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20603026"/>
                  </a:ext>
                </a:extLst>
              </a:tr>
              <a:tr h="37889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Equity value(market cap)</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847870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69974758"/>
                  </a:ext>
                </a:extLst>
              </a:tr>
              <a:tr h="360856">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total liabilities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1367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Altman z score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383.86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685032848"/>
                  </a:ext>
                </a:extLst>
              </a:tr>
              <a:tr h="360856">
                <a:tc>
                  <a:txBody>
                    <a:bodyPr/>
                    <a:lstStyle/>
                    <a:p>
                      <a:pPr algn="l"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Probability of default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691047760"/>
                  </a:ext>
                </a:extLst>
              </a:tr>
            </a:tbl>
          </a:graphicData>
        </a:graphic>
      </p:graphicFrame>
    </p:spTree>
    <p:extLst>
      <p:ext uri="{BB962C8B-B14F-4D97-AF65-F5344CB8AC3E}">
        <p14:creationId xmlns:p14="http://schemas.microsoft.com/office/powerpoint/2010/main" val="82475359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B5505-2E45-429A-9A97-8802B5E872C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Cost of debt (TCS)</a:t>
            </a:r>
          </a:p>
        </p:txBody>
      </p:sp>
      <p:sp>
        <p:nvSpPr>
          <p:cNvPr id="3" name="Content Placeholder 2">
            <a:extLst>
              <a:ext uri="{FF2B5EF4-FFF2-40B4-BE49-F238E27FC236}">
                <a16:creationId xmlns:a16="http://schemas.microsoft.com/office/drawing/2014/main" id="{3576BF51-A4FC-499D-A71D-75BDCB2C9DFD}"/>
              </a:ext>
            </a:extLst>
          </p:cNvPr>
          <p:cNvSpPr>
            <a:spLocks noGrp="1"/>
          </p:cNvSpPr>
          <p:nvPr>
            <p:ph idx="1"/>
          </p:nvPr>
        </p:nvSpPr>
        <p:spPr/>
        <p:txBody>
          <a:bodyPr/>
          <a:lstStyle/>
          <a:p>
            <a:r>
              <a:rPr lang="en-US" dirty="0"/>
              <a:t>Default rate=0.00</a:t>
            </a:r>
          </a:p>
          <a:p>
            <a:r>
              <a:rPr lang="en-US" dirty="0"/>
              <a:t>Expected Rating =AAA</a:t>
            </a:r>
          </a:p>
          <a:p>
            <a:r>
              <a:rPr lang="en-US" dirty="0"/>
              <a:t>ICRA Rating =AAA</a:t>
            </a:r>
          </a:p>
          <a:p>
            <a:r>
              <a:rPr lang="en-US" dirty="0"/>
              <a:t>Cost of debt (Pre-tax)=</a:t>
            </a:r>
            <a:r>
              <a:rPr lang="en-US" dirty="0">
                <a:latin typeface="Times New Roman" panose="02020603050405020304" pitchFamily="18" charset="0"/>
                <a:cs typeface="Times New Roman" panose="02020603050405020304" pitchFamily="18" charset="0"/>
              </a:rPr>
              <a:t>8.5589%</a:t>
            </a:r>
            <a:endParaRPr lang="en-US" dirty="0">
              <a:solidFill>
                <a:srgbClr val="00000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49409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2B856-413F-4C8A-85B5-B07C1AAD7CE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Subsidized Debt: What should we do?</a:t>
            </a:r>
          </a:p>
        </p:txBody>
      </p:sp>
      <p:sp>
        <p:nvSpPr>
          <p:cNvPr id="3" name="Content Placeholder 2">
            <a:extLst>
              <a:ext uri="{FF2B5EF4-FFF2-40B4-BE49-F238E27FC236}">
                <a16:creationId xmlns:a16="http://schemas.microsoft.com/office/drawing/2014/main" id="{521822B6-064B-4178-AFC0-EBB15AF099A9}"/>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Assume that Indian govt. lends money to XYZ firm at subsidized interest rate (say 5%). In computing the cost of capital to value XYZ firm. What should we use from the following?</a:t>
            </a:r>
          </a:p>
          <a:p>
            <a:pPr lvl="1"/>
            <a:r>
              <a:rPr lang="en-US" dirty="0">
                <a:latin typeface="Times New Roman" panose="02020603050405020304" pitchFamily="18" charset="0"/>
                <a:cs typeface="Times New Roman" panose="02020603050405020304" pitchFamily="18" charset="0"/>
              </a:rPr>
              <a:t>The subsidized cost of debt (5%). That is what the firm is paying.</a:t>
            </a:r>
          </a:p>
          <a:p>
            <a:pPr lvl="1"/>
            <a:r>
              <a:rPr lang="en-US" dirty="0">
                <a:latin typeface="Times New Roman" panose="02020603050405020304" pitchFamily="18" charset="0"/>
                <a:cs typeface="Times New Roman" panose="02020603050405020304" pitchFamily="18" charset="0"/>
              </a:rPr>
              <a:t>The fair cost of debt (9%). That is what the firm should require its project to cover.</a:t>
            </a:r>
          </a:p>
          <a:p>
            <a:pPr lvl="1"/>
            <a:r>
              <a:rPr lang="en-US" dirty="0">
                <a:latin typeface="Times New Roman" panose="02020603050405020304" pitchFamily="18" charset="0"/>
                <a:cs typeface="Times New Roman" panose="02020603050405020304" pitchFamily="18" charset="0"/>
              </a:rPr>
              <a:t>A number in the middle.</a:t>
            </a:r>
          </a:p>
        </p:txBody>
      </p:sp>
    </p:spTree>
    <p:extLst>
      <p:ext uri="{BB962C8B-B14F-4D97-AF65-F5344CB8AC3E}">
        <p14:creationId xmlns:p14="http://schemas.microsoft.com/office/powerpoint/2010/main" val="21996542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71AE-E26C-4A81-89AE-1ACFF2DC13E7}"/>
              </a:ext>
            </a:extLst>
          </p:cNvPr>
          <p:cNvSpPr>
            <a:spLocks noGrp="1"/>
          </p:cNvSpPr>
          <p:nvPr>
            <p:ph type="title"/>
          </p:nvPr>
        </p:nvSpPr>
        <p:spPr>
          <a:xfrm>
            <a:off x="662610" y="365125"/>
            <a:ext cx="10691190" cy="1325563"/>
          </a:xfrm>
        </p:spPr>
        <p:txBody>
          <a:bodyPr>
            <a:normAutofit/>
          </a:bodyPr>
          <a:lstStyle/>
          <a:p>
            <a:r>
              <a:rPr lang="en-US" sz="3600" dirty="0">
                <a:latin typeface="Times New Roman" panose="02020603050405020304" pitchFamily="18" charset="0"/>
                <a:cs typeface="Times New Roman" panose="02020603050405020304" pitchFamily="18" charset="0"/>
              </a:rPr>
              <a:t>Cost of debt (tax advantage)</a:t>
            </a:r>
          </a:p>
        </p:txBody>
      </p:sp>
      <p:sp>
        <p:nvSpPr>
          <p:cNvPr id="3" name="Content Placeholder 2">
            <a:extLst>
              <a:ext uri="{FF2B5EF4-FFF2-40B4-BE49-F238E27FC236}">
                <a16:creationId xmlns:a16="http://schemas.microsoft.com/office/drawing/2014/main" id="{4EBA7AA5-4614-4256-8E73-58451C5C2634}"/>
              </a:ext>
            </a:extLst>
          </p:cNvPr>
          <p:cNvSpPr>
            <a:spLocks noGrp="1"/>
          </p:cNvSpPr>
          <p:nvPr>
            <p:ph idx="1"/>
          </p:nvPr>
        </p:nvSpPr>
        <p:spPr/>
        <p:txBody>
          <a:bodyPr>
            <a:normAutofit/>
          </a:bodyPr>
          <a:lstStyle/>
          <a:p>
            <a:pPr algn="just"/>
            <a:r>
              <a:rPr lang="en-US" sz="2400" dirty="0"/>
              <a:t>Almost all countries (perhaps middle east), firms borrow money and they pay interest before tax payment. Therefore, they receive tax advantage. </a:t>
            </a:r>
          </a:p>
          <a:p>
            <a:pPr algn="just"/>
            <a:r>
              <a:rPr lang="en-US" sz="2400" dirty="0"/>
              <a:t>We generally use cost of debt (pre-tax) and multiple by (1-tax rate) to estimate cost of debt (post-tax). However, we get tax advantage if a firm’s operating income is more than interest amount.</a:t>
            </a:r>
          </a:p>
          <a:p>
            <a:pPr algn="just"/>
            <a:r>
              <a:rPr lang="en-US" sz="2400" dirty="0"/>
              <a:t>Would you use cost of debt (post-tax) or cost of debt (pre-tax) for One97 Communications Limited (Paytm), given the firm has negative earnings?</a:t>
            </a:r>
            <a:endParaRPr lang="en-US" sz="2400" dirty="0">
              <a:hlinkClick r:id="rId2"/>
            </a:endParaRPr>
          </a:p>
          <a:p>
            <a:pPr algn="just"/>
            <a:endParaRPr lang="en-US" sz="2400" dirty="0"/>
          </a:p>
        </p:txBody>
      </p:sp>
    </p:spTree>
    <p:extLst>
      <p:ext uri="{BB962C8B-B14F-4D97-AF65-F5344CB8AC3E}">
        <p14:creationId xmlns:p14="http://schemas.microsoft.com/office/powerpoint/2010/main" val="68395559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0A911-74F8-47D7-9087-5E9E68E9000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Tax Rate in India</a:t>
            </a:r>
          </a:p>
        </p:txBody>
      </p:sp>
      <p:sp>
        <p:nvSpPr>
          <p:cNvPr id="3" name="Content Placeholder 2">
            <a:extLst>
              <a:ext uri="{FF2B5EF4-FFF2-40B4-BE49-F238E27FC236}">
                <a16:creationId xmlns:a16="http://schemas.microsoft.com/office/drawing/2014/main" id="{90A77C3F-31F5-4715-AF13-919A2412E253}"/>
              </a:ext>
            </a:extLst>
          </p:cNvPr>
          <p:cNvSpPr>
            <a:spLocks noGrp="1"/>
          </p:cNvSpPr>
          <p:nvPr>
            <p:ph idx="1"/>
          </p:nvPr>
        </p:nvSpPr>
        <p:spPr/>
        <p:txBody>
          <a:bodyPr/>
          <a:lstStyle/>
          <a:p>
            <a:endParaRPr lang="en-US" dirty="0"/>
          </a:p>
        </p:txBody>
      </p:sp>
      <p:pic>
        <p:nvPicPr>
          <p:cNvPr id="8194" name="Picture 2" descr="India Corporate Tax Rate">
            <a:extLst>
              <a:ext uri="{FF2B5EF4-FFF2-40B4-BE49-F238E27FC236}">
                <a16:creationId xmlns:a16="http://schemas.microsoft.com/office/drawing/2014/main" id="{88C206F0-1658-4522-90FE-7013D315F8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052" y="1809750"/>
            <a:ext cx="11873948" cy="504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51703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14DA8-E805-4E9A-8C4A-B6B2846C4E3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Weights for the cost of capital computation </a:t>
            </a:r>
          </a:p>
        </p:txBody>
      </p:sp>
      <p:sp>
        <p:nvSpPr>
          <p:cNvPr id="3" name="Content Placeholder 2">
            <a:extLst>
              <a:ext uri="{FF2B5EF4-FFF2-40B4-BE49-F238E27FC236}">
                <a16:creationId xmlns:a16="http://schemas.microsoft.com/office/drawing/2014/main" id="{730C0E7D-0F66-4048-9990-08BE9235D080}"/>
              </a:ext>
            </a:extLst>
          </p:cNvPr>
          <p:cNvSpPr>
            <a:spLocks noGrp="1"/>
          </p:cNvSpPr>
          <p:nvPr>
            <p:ph idx="1"/>
          </p:nvPr>
        </p:nvSpPr>
        <p:spPr/>
        <p:txBody>
          <a:bodyPr/>
          <a:lstStyle/>
          <a:p>
            <a:r>
              <a:rPr lang="en-US" dirty="0"/>
              <a:t>In computing the cost of capital for a publicly traded firm, the general rule for computing weights for debt and equity is that you use market value weights (and not book value weights). Why?</a:t>
            </a:r>
          </a:p>
          <a:p>
            <a:pPr lvl="1"/>
            <a:r>
              <a:rPr lang="en-US" dirty="0"/>
              <a:t>Because the market is often right.</a:t>
            </a:r>
          </a:p>
          <a:p>
            <a:pPr lvl="1"/>
            <a:r>
              <a:rPr lang="en-US" dirty="0"/>
              <a:t>Because market values are easy to obtain.</a:t>
            </a:r>
          </a:p>
          <a:p>
            <a:pPr lvl="1"/>
            <a:r>
              <a:rPr lang="en-US" dirty="0"/>
              <a:t>Because book values of debt and equity are meaningless.</a:t>
            </a:r>
          </a:p>
          <a:p>
            <a:pPr lvl="1"/>
            <a:r>
              <a:rPr lang="en-US" dirty="0"/>
              <a:t>None of the above.</a:t>
            </a:r>
          </a:p>
          <a:p>
            <a:pPr marL="457200" lvl="1" indent="0">
              <a:buNone/>
            </a:pPr>
            <a:endParaRPr lang="en-US" dirty="0"/>
          </a:p>
        </p:txBody>
      </p:sp>
    </p:spTree>
    <p:extLst>
      <p:ext uri="{BB962C8B-B14F-4D97-AF65-F5344CB8AC3E}">
        <p14:creationId xmlns:p14="http://schemas.microsoft.com/office/powerpoint/2010/main" val="189578182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C306-9F41-4115-A8DC-7434450A1DE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Cost of capital of RIL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90E383B-B959-442F-BD2A-1266F117FFE6}"/>
                  </a:ext>
                </a:extLst>
              </p:cNvPr>
              <p:cNvSpPr>
                <a:spLocks noGrp="1"/>
              </p:cNvSpPr>
              <p:nvPr>
                <p:ph idx="1"/>
              </p:nvPr>
            </p:nvSpPr>
            <p:spPr>
              <a:xfrm>
                <a:off x="838200" y="1825625"/>
                <a:ext cx="11075504" cy="4351338"/>
              </a:xfrm>
            </p:spPr>
            <p:txBody>
              <a:bodyPr>
                <a:normAutofit/>
              </a:bodyPr>
              <a:lstStyle/>
              <a:p>
                <a:r>
                  <a:rPr lang="en-US" sz="2400" dirty="0">
                    <a:latin typeface="Times New Roman" panose="02020603050405020304" pitchFamily="18" charset="0"/>
                    <a:cs typeface="Times New Roman" panose="02020603050405020304" pitchFamily="18" charset="0"/>
                  </a:rPr>
                  <a:t>Cost of equity=6.68% +  4.77%*1.07 + 1.47%=13.25%</a:t>
                </a:r>
              </a:p>
              <a:p>
                <a:r>
                  <a:rPr lang="en-US" sz="2400" dirty="0">
                    <a:latin typeface="Times New Roman" panose="02020603050405020304" pitchFamily="18" charset="0"/>
                    <a:cs typeface="Times New Roman" panose="02020603050405020304" pitchFamily="18" charset="0"/>
                  </a:rPr>
                  <a:t>Cost of Debt=8.35%</a:t>
                </a:r>
              </a:p>
              <a:p>
                <a:r>
                  <a:rPr lang="en-US" sz="2400" dirty="0">
                    <a:latin typeface="Times New Roman" panose="02020603050405020304" pitchFamily="18" charset="0"/>
                    <a:cs typeface="Times New Roman" panose="02020603050405020304" pitchFamily="18" charset="0"/>
                  </a:rPr>
                  <a:t>Market value of equity=Rs. 8024906 million</a:t>
                </a:r>
              </a:p>
              <a:p>
                <a:r>
                  <a:rPr lang="en-US" sz="2400" dirty="0">
                    <a:latin typeface="Times New Roman" panose="02020603050405020304" pitchFamily="18" charset="0"/>
                    <a:cs typeface="Times New Roman" panose="02020603050405020304" pitchFamily="18" charset="0"/>
                  </a:rPr>
                  <a:t>Vale of debt=Rs 91,4269.9 million</a:t>
                </a:r>
              </a:p>
              <a:p>
                <a:r>
                  <a:rPr lang="en-US" sz="2400" dirty="0">
                    <a:latin typeface="Times New Roman" panose="02020603050405020304" pitchFamily="18" charset="0"/>
                    <a:cs typeface="Times New Roman" panose="02020603050405020304" pitchFamily="18" charset="0"/>
                  </a:rPr>
                  <a:t>Tax rate(Should be marginal tax rate)=34.61%</a:t>
                </a:r>
              </a:p>
              <a:p>
                <a:r>
                  <a:rPr lang="en-US" sz="2400" dirty="0">
                    <a:latin typeface="Times New Roman" panose="02020603050405020304" pitchFamily="18" charset="0"/>
                    <a:cs typeface="Times New Roman" panose="02020603050405020304" pitchFamily="18" charset="0"/>
                  </a:rPr>
                  <a:t>Cost of capital =</a:t>
                </a:r>
                <a14:m>
                  <m:oMath xmlns:m="http://schemas.openxmlformats.org/officeDocument/2006/math">
                    <m:r>
                      <a:rPr lang="en-US" sz="2400" b="0" i="1" smtClean="0">
                        <a:latin typeface="Cambria Math" panose="02040503050406030204" pitchFamily="18" charset="0"/>
                      </a:rPr>
                      <m:t>13.25%∗(</m:t>
                    </m:r>
                    <m:r>
                      <m:rPr>
                        <m:nor/>
                      </m:rPr>
                      <a:rPr lang="en-US" sz="2400" dirty="0">
                        <a:latin typeface="Times New Roman" panose="02020603050405020304" pitchFamily="18" charset="0"/>
                        <a:cs typeface="Times New Roman" panose="02020603050405020304" pitchFamily="18" charset="0"/>
                      </a:rPr>
                      <m:t>8024906</m:t>
                    </m:r>
                  </m:oMath>
                </a14:m>
                <a:r>
                  <a:rPr lang="en-US" sz="2400" dirty="0">
                    <a:latin typeface="Times New Roman" panose="02020603050405020304" pitchFamily="18" charset="0"/>
                    <a:cs typeface="Times New Roman" panose="02020603050405020304" pitchFamily="18" charset="0"/>
                  </a:rPr>
                  <a:t>/ (914269.9 +  8024906) + 9.18%*(91 4269.9 /(91 4269.9 + 8024906)=12.83%</a:t>
                </a:r>
              </a:p>
            </p:txBody>
          </p:sp>
        </mc:Choice>
        <mc:Fallback xmlns="">
          <p:sp>
            <p:nvSpPr>
              <p:cNvPr id="3" name="Content Placeholder 2">
                <a:extLst>
                  <a:ext uri="{FF2B5EF4-FFF2-40B4-BE49-F238E27FC236}">
                    <a16:creationId xmlns:a16="http://schemas.microsoft.com/office/drawing/2014/main" id="{490E383B-B959-442F-BD2A-1266F117FFE6}"/>
                  </a:ext>
                </a:extLst>
              </p:cNvPr>
              <p:cNvSpPr>
                <a:spLocks noGrp="1" noRot="1" noChangeAspect="1" noMove="1" noResize="1" noEditPoints="1" noAdjustHandles="1" noChangeArrowheads="1" noChangeShapeType="1" noTextEdit="1"/>
              </p:cNvSpPr>
              <p:nvPr>
                <p:ph idx="1"/>
              </p:nvPr>
            </p:nvSpPr>
            <p:spPr>
              <a:xfrm>
                <a:off x="838200" y="1825625"/>
                <a:ext cx="11075504" cy="4351338"/>
              </a:xfrm>
              <a:blipFill>
                <a:blip r:embed="rId2"/>
                <a:stretch>
                  <a:fillRect l="-771" t="-1961" r="-1267"/>
                </a:stretch>
              </a:blipFill>
            </p:spPr>
            <p:txBody>
              <a:bodyPr/>
              <a:lstStyle/>
              <a:p>
                <a:r>
                  <a:rPr lang="en-US">
                    <a:noFill/>
                  </a:rPr>
                  <a:t> </a:t>
                </a:r>
              </a:p>
            </p:txBody>
          </p:sp>
        </mc:Fallback>
      </mc:AlternateContent>
    </p:spTree>
    <p:extLst>
      <p:ext uri="{BB962C8B-B14F-4D97-AF65-F5344CB8AC3E}">
        <p14:creationId xmlns:p14="http://schemas.microsoft.com/office/powerpoint/2010/main" val="305181418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8DDA2-5E44-460C-9688-F88E2FB2556F}"/>
              </a:ext>
            </a:extLst>
          </p:cNvPr>
          <p:cNvSpPr>
            <a:spLocks noGrp="1"/>
          </p:cNvSpPr>
          <p:nvPr>
            <p:ph type="title"/>
          </p:nvPr>
        </p:nvSpPr>
        <p:spPr>
          <a:xfrm>
            <a:off x="674967" y="104873"/>
            <a:ext cx="10551942" cy="977703"/>
          </a:xfrm>
        </p:spPr>
        <p:txBody>
          <a:bodyPr>
            <a:normAutofit/>
          </a:bodyPr>
          <a:lstStyle/>
          <a:p>
            <a:r>
              <a:rPr lang="en-US" sz="3200" b="1" dirty="0">
                <a:latin typeface="Times New Roman" panose="02020603050405020304" pitchFamily="18" charset="0"/>
                <a:cs typeface="Times New Roman" panose="02020603050405020304" pitchFamily="18" charset="0"/>
              </a:rPr>
              <a:t>Corporate Finance: The Big Picture</a:t>
            </a:r>
          </a:p>
        </p:txBody>
      </p:sp>
      <p:sp>
        <p:nvSpPr>
          <p:cNvPr id="4" name="Rectangle 3">
            <a:extLst>
              <a:ext uri="{FF2B5EF4-FFF2-40B4-BE49-F238E27FC236}">
                <a16:creationId xmlns:a16="http://schemas.microsoft.com/office/drawing/2014/main" id="{047DA5F5-7219-4DEC-AB90-4458FABE7145}"/>
              </a:ext>
            </a:extLst>
          </p:cNvPr>
          <p:cNvSpPr/>
          <p:nvPr/>
        </p:nvSpPr>
        <p:spPr>
          <a:xfrm>
            <a:off x="2999179" y="1281124"/>
            <a:ext cx="6193642" cy="464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Maximize the value of the business (firm)</a:t>
            </a:r>
          </a:p>
        </p:txBody>
      </p:sp>
      <p:sp>
        <p:nvSpPr>
          <p:cNvPr id="5" name="Rectangle 4">
            <a:extLst>
              <a:ext uri="{FF2B5EF4-FFF2-40B4-BE49-F238E27FC236}">
                <a16:creationId xmlns:a16="http://schemas.microsoft.com/office/drawing/2014/main" id="{6577A61E-AB5A-41DF-9E70-3373DA517691}"/>
              </a:ext>
            </a:extLst>
          </p:cNvPr>
          <p:cNvSpPr/>
          <p:nvPr/>
        </p:nvSpPr>
        <p:spPr>
          <a:xfrm>
            <a:off x="192258" y="2841672"/>
            <a:ext cx="3418450"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b="1" dirty="0">
                <a:latin typeface="Times New Roman" panose="02020603050405020304" pitchFamily="18" charset="0"/>
                <a:cs typeface="Times New Roman" panose="02020603050405020304" pitchFamily="18" charset="0"/>
              </a:rPr>
              <a:t>The Investment Decision </a:t>
            </a:r>
            <a:r>
              <a:rPr lang="en-US" sz="2000" dirty="0">
                <a:latin typeface="Times New Roman" panose="02020603050405020304" pitchFamily="18" charset="0"/>
                <a:cs typeface="Times New Roman" panose="02020603050405020304" pitchFamily="18" charset="0"/>
              </a:rPr>
              <a:t>Invest in assets that earn a return greater than the minimum acceptable hurdle rate</a:t>
            </a:r>
          </a:p>
        </p:txBody>
      </p:sp>
      <p:sp>
        <p:nvSpPr>
          <p:cNvPr id="6" name="Rectangle 5">
            <a:extLst>
              <a:ext uri="{FF2B5EF4-FFF2-40B4-BE49-F238E27FC236}">
                <a16:creationId xmlns:a16="http://schemas.microsoft.com/office/drawing/2014/main" id="{B2646475-398A-4285-91ED-0BF7779B935E}"/>
              </a:ext>
            </a:extLst>
          </p:cNvPr>
          <p:cNvSpPr/>
          <p:nvPr/>
        </p:nvSpPr>
        <p:spPr>
          <a:xfrm>
            <a:off x="4241713" y="2841672"/>
            <a:ext cx="3418450"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b="1" dirty="0">
                <a:latin typeface="Times New Roman" panose="02020603050405020304" pitchFamily="18" charset="0"/>
                <a:cs typeface="Times New Roman" panose="02020603050405020304" pitchFamily="18" charset="0"/>
              </a:rPr>
              <a:t>The Financing Decision </a:t>
            </a:r>
          </a:p>
          <a:p>
            <a:pPr algn="just"/>
            <a:r>
              <a:rPr lang="en-US" sz="2000" dirty="0">
                <a:latin typeface="Times New Roman" panose="02020603050405020304" pitchFamily="18" charset="0"/>
                <a:cs typeface="Times New Roman" panose="02020603050405020304" pitchFamily="18" charset="0"/>
              </a:rPr>
              <a:t>Find the right kind of debt for your firm and the right mix of debt and equity to fund your operations</a:t>
            </a:r>
          </a:p>
        </p:txBody>
      </p:sp>
      <p:sp>
        <p:nvSpPr>
          <p:cNvPr id="7" name="Rectangle 6">
            <a:extLst>
              <a:ext uri="{FF2B5EF4-FFF2-40B4-BE49-F238E27FC236}">
                <a16:creationId xmlns:a16="http://schemas.microsoft.com/office/drawing/2014/main" id="{95B5F7E0-8C97-4B6B-BD55-8ADA0703E7D4}"/>
              </a:ext>
            </a:extLst>
          </p:cNvPr>
          <p:cNvSpPr/>
          <p:nvPr/>
        </p:nvSpPr>
        <p:spPr>
          <a:xfrm>
            <a:off x="7950288" y="2841672"/>
            <a:ext cx="4049454"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b="1" dirty="0">
                <a:latin typeface="Times New Roman" panose="02020603050405020304" pitchFamily="18" charset="0"/>
                <a:cs typeface="Times New Roman" panose="02020603050405020304" pitchFamily="18" charset="0"/>
              </a:rPr>
              <a:t>The Dividend Decision</a:t>
            </a:r>
            <a:r>
              <a:rPr lang="en-US" sz="2000" dirty="0">
                <a:latin typeface="Times New Roman" panose="02020603050405020304" pitchFamily="18" charset="0"/>
                <a:cs typeface="Times New Roman" panose="02020603050405020304" pitchFamily="18" charset="0"/>
              </a:rPr>
              <a:t> </a:t>
            </a:r>
          </a:p>
          <a:p>
            <a:pPr algn="just"/>
            <a:r>
              <a:rPr lang="en-US" sz="2000" dirty="0">
                <a:latin typeface="Times New Roman" panose="02020603050405020304" pitchFamily="18" charset="0"/>
                <a:cs typeface="Times New Roman" panose="02020603050405020304" pitchFamily="18" charset="0"/>
              </a:rPr>
              <a:t>If you cannot find investments that make your minimum acceptable rate, return the cash to owners of your business</a:t>
            </a:r>
          </a:p>
        </p:txBody>
      </p:sp>
      <p:cxnSp>
        <p:nvCxnSpPr>
          <p:cNvPr id="9" name="Straight Arrow Connector 8">
            <a:extLst>
              <a:ext uri="{FF2B5EF4-FFF2-40B4-BE49-F238E27FC236}">
                <a16:creationId xmlns:a16="http://schemas.microsoft.com/office/drawing/2014/main" id="{C81612E0-CEE5-4AC7-8739-1A0884571398}"/>
              </a:ext>
            </a:extLst>
          </p:cNvPr>
          <p:cNvCxnSpPr/>
          <p:nvPr/>
        </p:nvCxnSpPr>
        <p:spPr>
          <a:xfrm flipH="1">
            <a:off x="3882685" y="1814732"/>
            <a:ext cx="2068253" cy="10269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31ED322-2617-406E-91E4-6965F1FC10E0}"/>
              </a:ext>
            </a:extLst>
          </p:cNvPr>
          <p:cNvCxnSpPr>
            <a:cxnSpLocks/>
          </p:cNvCxnSpPr>
          <p:nvPr/>
        </p:nvCxnSpPr>
        <p:spPr>
          <a:xfrm flipH="1">
            <a:off x="5950938" y="1873085"/>
            <a:ext cx="145368" cy="910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4BA6AD4-6152-4B59-8199-F2DF2B5F4300}"/>
              </a:ext>
            </a:extLst>
          </p:cNvPr>
          <p:cNvCxnSpPr>
            <a:cxnSpLocks/>
          </p:cNvCxnSpPr>
          <p:nvPr/>
        </p:nvCxnSpPr>
        <p:spPr>
          <a:xfrm>
            <a:off x="6705035" y="1745358"/>
            <a:ext cx="1496430" cy="8977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31D98F5-FCEC-48FF-9092-56C8184C3E1C}"/>
              </a:ext>
            </a:extLst>
          </p:cNvPr>
          <p:cNvSpPr/>
          <p:nvPr/>
        </p:nvSpPr>
        <p:spPr>
          <a:xfrm>
            <a:off x="0" y="4780894"/>
            <a:ext cx="2700997" cy="1972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b="1" dirty="0">
                <a:latin typeface="Times New Roman" panose="02020603050405020304" pitchFamily="18" charset="0"/>
                <a:cs typeface="Times New Roman" panose="02020603050405020304" pitchFamily="18" charset="0"/>
              </a:rPr>
              <a:t>The hurdle rate </a:t>
            </a:r>
            <a:r>
              <a:rPr lang="en-US" sz="2000" dirty="0">
                <a:latin typeface="Times New Roman" panose="02020603050405020304" pitchFamily="18" charset="0"/>
                <a:cs typeface="Times New Roman" panose="02020603050405020304" pitchFamily="18" charset="0"/>
              </a:rPr>
              <a:t>should reflect the riskiness of the investment and the mix of debt and equity used to fund it.</a:t>
            </a:r>
          </a:p>
        </p:txBody>
      </p:sp>
      <p:sp>
        <p:nvSpPr>
          <p:cNvPr id="15" name="Rectangle 14">
            <a:extLst>
              <a:ext uri="{FF2B5EF4-FFF2-40B4-BE49-F238E27FC236}">
                <a16:creationId xmlns:a16="http://schemas.microsoft.com/office/drawing/2014/main" id="{FAC4C13F-CC11-46FB-B8B3-429E2B84653B}"/>
              </a:ext>
            </a:extLst>
          </p:cNvPr>
          <p:cNvSpPr/>
          <p:nvPr/>
        </p:nvSpPr>
        <p:spPr>
          <a:xfrm>
            <a:off x="2700997" y="4780894"/>
            <a:ext cx="2515356" cy="197223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dirty="0">
                <a:latin typeface="Times New Roman" panose="02020603050405020304" pitchFamily="18" charset="0"/>
                <a:cs typeface="Times New Roman" panose="02020603050405020304" pitchFamily="18" charset="0"/>
              </a:rPr>
              <a:t>The </a:t>
            </a:r>
            <a:r>
              <a:rPr lang="en-US" sz="2000" b="1" dirty="0">
                <a:latin typeface="Times New Roman" panose="02020603050405020304" pitchFamily="18" charset="0"/>
                <a:cs typeface="Times New Roman" panose="02020603050405020304" pitchFamily="18" charset="0"/>
              </a:rPr>
              <a:t>return</a:t>
            </a:r>
            <a:r>
              <a:rPr lang="en-US" sz="2000" dirty="0">
                <a:latin typeface="Times New Roman" panose="02020603050405020304" pitchFamily="18" charset="0"/>
                <a:cs typeface="Times New Roman" panose="02020603050405020304" pitchFamily="18" charset="0"/>
              </a:rPr>
              <a:t> should reflect the magnitude and the timing of the cashflows as well as all side effects</a:t>
            </a:r>
          </a:p>
        </p:txBody>
      </p:sp>
      <p:sp>
        <p:nvSpPr>
          <p:cNvPr id="16" name="Rectangle 15">
            <a:extLst>
              <a:ext uri="{FF2B5EF4-FFF2-40B4-BE49-F238E27FC236}">
                <a16:creationId xmlns:a16="http://schemas.microsoft.com/office/drawing/2014/main" id="{096B1128-4139-4190-87FA-A14E5296A715}"/>
              </a:ext>
            </a:extLst>
          </p:cNvPr>
          <p:cNvSpPr/>
          <p:nvPr/>
        </p:nvSpPr>
        <p:spPr>
          <a:xfrm>
            <a:off x="5492565" y="4848589"/>
            <a:ext cx="2515356"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dirty="0">
                <a:highlight>
                  <a:srgbClr val="FFFF00"/>
                </a:highlight>
                <a:latin typeface="Times New Roman" panose="02020603050405020304" pitchFamily="18" charset="0"/>
                <a:cs typeface="Times New Roman" panose="02020603050405020304" pitchFamily="18" charset="0"/>
              </a:rPr>
              <a:t>The </a:t>
            </a:r>
            <a:r>
              <a:rPr lang="en-US" sz="2000" b="1" dirty="0">
                <a:highlight>
                  <a:srgbClr val="FFFF00"/>
                </a:highlight>
                <a:latin typeface="Times New Roman" panose="02020603050405020304" pitchFamily="18" charset="0"/>
                <a:cs typeface="Times New Roman" panose="02020603050405020304" pitchFamily="18" charset="0"/>
              </a:rPr>
              <a:t>optimal mix </a:t>
            </a:r>
            <a:r>
              <a:rPr lang="en-US" sz="2000" dirty="0">
                <a:highlight>
                  <a:srgbClr val="FFFF00"/>
                </a:highlight>
                <a:latin typeface="Times New Roman" panose="02020603050405020304" pitchFamily="18" charset="0"/>
                <a:cs typeface="Times New Roman" panose="02020603050405020304" pitchFamily="18" charset="0"/>
              </a:rPr>
              <a:t>of debt and equity maximizes firm value. The </a:t>
            </a:r>
            <a:r>
              <a:rPr lang="en-US" sz="2000" b="1" dirty="0">
                <a:highlight>
                  <a:srgbClr val="FFFF00"/>
                </a:highlight>
                <a:latin typeface="Times New Roman" panose="02020603050405020304" pitchFamily="18" charset="0"/>
                <a:cs typeface="Times New Roman" panose="02020603050405020304" pitchFamily="18" charset="0"/>
              </a:rPr>
              <a:t>right kind of debt </a:t>
            </a:r>
            <a:r>
              <a:rPr lang="en-US" sz="2000" dirty="0">
                <a:highlight>
                  <a:srgbClr val="FFFF00"/>
                </a:highlight>
                <a:latin typeface="Times New Roman" panose="02020603050405020304" pitchFamily="18" charset="0"/>
                <a:cs typeface="Times New Roman" panose="02020603050405020304" pitchFamily="18" charset="0"/>
              </a:rPr>
              <a:t>matches the tenor of your assets</a:t>
            </a:r>
          </a:p>
        </p:txBody>
      </p:sp>
      <p:sp>
        <p:nvSpPr>
          <p:cNvPr id="17" name="Rectangle 16">
            <a:extLst>
              <a:ext uri="{FF2B5EF4-FFF2-40B4-BE49-F238E27FC236}">
                <a16:creationId xmlns:a16="http://schemas.microsoft.com/office/drawing/2014/main" id="{F4A0F6CE-213E-43AD-8234-29B68D8EDE0F}"/>
              </a:ext>
            </a:extLst>
          </p:cNvPr>
          <p:cNvSpPr/>
          <p:nvPr/>
        </p:nvSpPr>
        <p:spPr>
          <a:xfrm>
            <a:off x="8233325" y="4794441"/>
            <a:ext cx="3499130" cy="15502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b="1" dirty="0">
                <a:highlight>
                  <a:srgbClr val="FFFF00"/>
                </a:highlight>
                <a:latin typeface="Times New Roman" panose="02020603050405020304" pitchFamily="18" charset="0"/>
                <a:cs typeface="Times New Roman" panose="02020603050405020304" pitchFamily="18" charset="0"/>
              </a:rPr>
              <a:t>How you choose </a:t>
            </a:r>
            <a:r>
              <a:rPr lang="en-US" sz="2000" dirty="0">
                <a:highlight>
                  <a:srgbClr val="FFFF00"/>
                </a:highlight>
                <a:latin typeface="Times New Roman" panose="02020603050405020304" pitchFamily="18" charset="0"/>
                <a:cs typeface="Times New Roman" panose="02020603050405020304" pitchFamily="18" charset="0"/>
              </a:rPr>
              <a:t>to return cash to the owners will depend on whether they prefer dividends or buybacks</a:t>
            </a:r>
          </a:p>
        </p:txBody>
      </p:sp>
      <p:cxnSp>
        <p:nvCxnSpPr>
          <p:cNvPr id="18" name="Straight Arrow Connector 17">
            <a:extLst>
              <a:ext uri="{FF2B5EF4-FFF2-40B4-BE49-F238E27FC236}">
                <a16:creationId xmlns:a16="http://schemas.microsoft.com/office/drawing/2014/main" id="{3C38C9D1-AB2B-4B36-AEA1-85D55D6A433D}"/>
              </a:ext>
            </a:extLst>
          </p:cNvPr>
          <p:cNvCxnSpPr>
            <a:cxnSpLocks/>
          </p:cNvCxnSpPr>
          <p:nvPr/>
        </p:nvCxnSpPr>
        <p:spPr>
          <a:xfrm flipH="1">
            <a:off x="2129514" y="4378682"/>
            <a:ext cx="886986" cy="562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2AF6C51-E666-4B49-B13A-C2456337E22A}"/>
              </a:ext>
            </a:extLst>
          </p:cNvPr>
          <p:cNvCxnSpPr>
            <a:cxnSpLocks/>
          </p:cNvCxnSpPr>
          <p:nvPr/>
        </p:nvCxnSpPr>
        <p:spPr>
          <a:xfrm>
            <a:off x="3375528" y="4378681"/>
            <a:ext cx="225160" cy="415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0666871-1A20-4CCD-AEDD-6CFC94924958}"/>
              </a:ext>
            </a:extLst>
          </p:cNvPr>
          <p:cNvCxnSpPr>
            <a:cxnSpLocks/>
          </p:cNvCxnSpPr>
          <p:nvPr/>
        </p:nvCxnSpPr>
        <p:spPr>
          <a:xfrm flipH="1">
            <a:off x="6386732" y="4207841"/>
            <a:ext cx="152761" cy="58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B445D34-556C-4CAA-B092-04D73FF03495}"/>
              </a:ext>
            </a:extLst>
          </p:cNvPr>
          <p:cNvCxnSpPr>
            <a:cxnSpLocks/>
          </p:cNvCxnSpPr>
          <p:nvPr/>
        </p:nvCxnSpPr>
        <p:spPr>
          <a:xfrm flipH="1">
            <a:off x="9361123" y="4278699"/>
            <a:ext cx="152761" cy="58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223332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22CE1-3DEF-405C-81A8-B90D380B4E58}"/>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Debt versus Equity </a:t>
            </a:r>
          </a:p>
        </p:txBody>
      </p:sp>
      <p:sp>
        <p:nvSpPr>
          <p:cNvPr id="4" name="Rectangle 3">
            <a:extLst>
              <a:ext uri="{FF2B5EF4-FFF2-40B4-BE49-F238E27FC236}">
                <a16:creationId xmlns:a16="http://schemas.microsoft.com/office/drawing/2014/main" id="{288F7127-5EA8-4C6E-A4D3-429AEE39D3CE}"/>
              </a:ext>
            </a:extLst>
          </p:cNvPr>
          <p:cNvSpPr/>
          <p:nvPr/>
        </p:nvSpPr>
        <p:spPr>
          <a:xfrm>
            <a:off x="1083212" y="1825626"/>
            <a:ext cx="2672861" cy="277451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Fixed  claim </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Tax Deductible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High priority in financial trouble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Fixed maturity</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No management control (why?) </a:t>
            </a:r>
          </a:p>
          <a:p>
            <a:pPr algn="ct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p>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5" name="Rectangle 4">
            <a:extLst>
              <a:ext uri="{FF2B5EF4-FFF2-40B4-BE49-F238E27FC236}">
                <a16:creationId xmlns:a16="http://schemas.microsoft.com/office/drawing/2014/main" id="{354B6FE1-C810-4A34-9F0C-57187ACD8889}"/>
              </a:ext>
            </a:extLst>
          </p:cNvPr>
          <p:cNvSpPr/>
          <p:nvPr/>
        </p:nvSpPr>
        <p:spPr>
          <a:xfrm>
            <a:off x="7284719" y="1825626"/>
            <a:ext cx="2672861" cy="277451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Residual claim </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Not Tax Deductible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Low priority in financial trouble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Infinite </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Management control (why?) </a:t>
            </a:r>
          </a:p>
          <a:p>
            <a:pPr algn="ctr"/>
            <a:r>
              <a:rPr lang="en-US" dirty="0">
                <a:ln w="0"/>
                <a:solidFill>
                  <a:schemeClr val="tx1"/>
                </a:solidFill>
                <a:effectLst>
                  <a:outerShdw blurRad="38100" dist="19050" dir="2700000" algn="tl" rotWithShape="0">
                    <a:schemeClr val="dk1">
                      <a:alpha val="40000"/>
                    </a:schemeClr>
                  </a:outerShdw>
                </a:effectLst>
              </a:rPr>
              <a:t> </a:t>
            </a:r>
          </a:p>
          <a:p>
            <a:pPr algn="ctr"/>
            <a:endParaRPr lang="en-US" dirty="0">
              <a:ln w="0"/>
              <a:solidFill>
                <a:schemeClr val="tx1"/>
              </a:solidFill>
              <a:effectLst>
                <a:outerShdw blurRad="38100" dist="19050" dir="2700000" algn="tl" rotWithShape="0">
                  <a:schemeClr val="dk1">
                    <a:alpha val="40000"/>
                  </a:schemeClr>
                </a:outerShdw>
              </a:effectLst>
            </a:endParaRPr>
          </a:p>
        </p:txBody>
      </p:sp>
      <p:cxnSp>
        <p:nvCxnSpPr>
          <p:cNvPr id="8" name="Connector: Elbow 7">
            <a:extLst>
              <a:ext uri="{FF2B5EF4-FFF2-40B4-BE49-F238E27FC236}">
                <a16:creationId xmlns:a16="http://schemas.microsoft.com/office/drawing/2014/main" id="{2893F452-E998-456B-AA23-CA54B9006C34}"/>
              </a:ext>
            </a:extLst>
          </p:cNvPr>
          <p:cNvCxnSpPr/>
          <p:nvPr/>
        </p:nvCxnSpPr>
        <p:spPr>
          <a:xfrm>
            <a:off x="3010486" y="4735074"/>
            <a:ext cx="5486400" cy="196947"/>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042D39C-B63D-45CF-8A79-C42292F93325}"/>
              </a:ext>
            </a:extLst>
          </p:cNvPr>
          <p:cNvSpPr txBox="1"/>
          <p:nvPr/>
        </p:nvSpPr>
        <p:spPr>
          <a:xfrm>
            <a:off x="1083211" y="4729335"/>
            <a:ext cx="3024554"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a:t>Debt</a:t>
            </a:r>
            <a:r>
              <a:rPr lang="en-US" dirty="0"/>
              <a:t> </a:t>
            </a:r>
          </a:p>
          <a:p>
            <a:r>
              <a:rPr lang="en-US" dirty="0"/>
              <a:t>Bank debt</a:t>
            </a:r>
          </a:p>
          <a:p>
            <a:r>
              <a:rPr lang="en-US" dirty="0"/>
              <a:t>Commercial paper</a:t>
            </a:r>
          </a:p>
          <a:p>
            <a:r>
              <a:rPr lang="en-US" dirty="0"/>
              <a:t>Corporate Bonds</a:t>
            </a:r>
          </a:p>
          <a:p>
            <a:endParaRPr lang="en-US" dirty="0"/>
          </a:p>
        </p:txBody>
      </p:sp>
      <p:sp>
        <p:nvSpPr>
          <p:cNvPr id="10" name="TextBox 9">
            <a:extLst>
              <a:ext uri="{FF2B5EF4-FFF2-40B4-BE49-F238E27FC236}">
                <a16:creationId xmlns:a16="http://schemas.microsoft.com/office/drawing/2014/main" id="{8AC0E537-3492-43A2-9118-714A297E5AC2}"/>
              </a:ext>
            </a:extLst>
          </p:cNvPr>
          <p:cNvSpPr txBox="1"/>
          <p:nvPr/>
        </p:nvSpPr>
        <p:spPr>
          <a:xfrm>
            <a:off x="8496886" y="4600136"/>
            <a:ext cx="3024554"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a:t>Equity </a:t>
            </a:r>
          </a:p>
          <a:p>
            <a:r>
              <a:rPr lang="en-US" dirty="0"/>
              <a:t>Owner’s equity</a:t>
            </a:r>
          </a:p>
          <a:p>
            <a:r>
              <a:rPr lang="en-US" dirty="0"/>
              <a:t>Venture capital</a:t>
            </a:r>
          </a:p>
          <a:p>
            <a:r>
              <a:rPr lang="en-US" dirty="0"/>
              <a:t>Common stock</a:t>
            </a:r>
          </a:p>
          <a:p>
            <a:r>
              <a:rPr lang="en-US" dirty="0"/>
              <a:t>Warrants</a:t>
            </a:r>
          </a:p>
        </p:txBody>
      </p:sp>
      <p:sp>
        <p:nvSpPr>
          <p:cNvPr id="11" name="TextBox 10">
            <a:extLst>
              <a:ext uri="{FF2B5EF4-FFF2-40B4-BE49-F238E27FC236}">
                <a16:creationId xmlns:a16="http://schemas.microsoft.com/office/drawing/2014/main" id="{00E3230F-AF86-4456-AA3F-E3C2AC04E667}"/>
              </a:ext>
            </a:extLst>
          </p:cNvPr>
          <p:cNvSpPr txBox="1"/>
          <p:nvPr/>
        </p:nvSpPr>
        <p:spPr>
          <a:xfrm>
            <a:off x="4764257" y="4985647"/>
            <a:ext cx="3024554"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a:t>Hybrid securities  </a:t>
            </a:r>
          </a:p>
          <a:p>
            <a:r>
              <a:rPr lang="en-US" dirty="0"/>
              <a:t>Convertible Debt</a:t>
            </a:r>
          </a:p>
          <a:p>
            <a:r>
              <a:rPr lang="en-US" dirty="0"/>
              <a:t>Preferred stock</a:t>
            </a:r>
          </a:p>
          <a:p>
            <a:r>
              <a:rPr lang="en-US" dirty="0"/>
              <a:t>Option-linked bonds</a:t>
            </a:r>
          </a:p>
        </p:txBody>
      </p:sp>
    </p:spTree>
    <p:extLst>
      <p:ext uri="{BB962C8B-B14F-4D97-AF65-F5344CB8AC3E}">
        <p14:creationId xmlns:p14="http://schemas.microsoft.com/office/powerpoint/2010/main" val="75536456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49254-E3DD-4EC7-BB8A-BF8748B515DD}"/>
              </a:ext>
            </a:extLst>
          </p:cNvPr>
          <p:cNvSpPr>
            <a:spLocks noGrp="1"/>
          </p:cNvSpPr>
          <p:nvPr>
            <p:ph type="title"/>
          </p:nvPr>
        </p:nvSpPr>
        <p:spPr>
          <a:xfrm>
            <a:off x="303627" y="168178"/>
            <a:ext cx="10515600" cy="719718"/>
          </a:xfrm>
        </p:spPr>
        <p:txBody>
          <a:bodyPr>
            <a:normAutofit/>
          </a:bodyPr>
          <a:lstStyle/>
          <a:p>
            <a:r>
              <a:rPr lang="en-US" sz="3600" dirty="0">
                <a:latin typeface="Times New Roman" panose="02020603050405020304" pitchFamily="18" charset="0"/>
                <a:cs typeface="Times New Roman" panose="02020603050405020304" pitchFamily="18" charset="0"/>
              </a:rPr>
              <a:t>The corporate life cycle</a:t>
            </a:r>
          </a:p>
        </p:txBody>
      </p:sp>
      <p:pic>
        <p:nvPicPr>
          <p:cNvPr id="4" name="Content Placeholder 3">
            <a:extLst>
              <a:ext uri="{FF2B5EF4-FFF2-40B4-BE49-F238E27FC236}">
                <a16:creationId xmlns:a16="http://schemas.microsoft.com/office/drawing/2014/main" id="{D34840CA-C5AF-47B7-96C5-5BFA1A4A4388}"/>
              </a:ext>
            </a:extLst>
          </p:cNvPr>
          <p:cNvPicPr>
            <a:picLocks noGrp="1" noChangeAspect="1"/>
          </p:cNvPicPr>
          <p:nvPr>
            <p:ph idx="1"/>
          </p:nvPr>
        </p:nvPicPr>
        <p:blipFill>
          <a:blip r:embed="rId2"/>
          <a:stretch>
            <a:fillRect/>
          </a:stretch>
        </p:blipFill>
        <p:spPr>
          <a:xfrm>
            <a:off x="303627" y="1125415"/>
            <a:ext cx="11639843" cy="5732585"/>
          </a:xfrm>
          <a:prstGeom prst="rect">
            <a:avLst/>
          </a:prstGeom>
        </p:spPr>
      </p:pic>
      <p:cxnSp>
        <p:nvCxnSpPr>
          <p:cNvPr id="7" name="Straight Arrow Connector 6">
            <a:extLst>
              <a:ext uri="{FF2B5EF4-FFF2-40B4-BE49-F238E27FC236}">
                <a16:creationId xmlns:a16="http://schemas.microsoft.com/office/drawing/2014/main" id="{8CDB12FE-EB1E-4EC5-9F9F-861C6BD18064}"/>
              </a:ext>
            </a:extLst>
          </p:cNvPr>
          <p:cNvCxnSpPr/>
          <p:nvPr/>
        </p:nvCxnSpPr>
        <p:spPr>
          <a:xfrm flipV="1">
            <a:off x="2335239" y="3221501"/>
            <a:ext cx="8834510" cy="10902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38407517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7604-AEB9-441F-BA7A-14749930A3A7}"/>
              </a:ext>
            </a:extLst>
          </p:cNvPr>
          <p:cNvSpPr>
            <a:spLocks noGrp="1"/>
          </p:cNvSpPr>
          <p:nvPr>
            <p:ph type="title"/>
          </p:nvPr>
        </p:nvSpPr>
        <p:spPr>
          <a:xfrm>
            <a:off x="106680" y="1"/>
            <a:ext cx="10515600" cy="914400"/>
          </a:xfrm>
        </p:spPr>
        <p:txBody>
          <a:bodyPr>
            <a:normAutofit/>
          </a:bodyPr>
          <a:lstStyle/>
          <a:p>
            <a:r>
              <a:rPr lang="en-US" sz="3600" dirty="0">
                <a:latin typeface="Times New Roman" panose="02020603050405020304" pitchFamily="18" charset="0"/>
                <a:cs typeface="Times New Roman" panose="02020603050405020304" pitchFamily="18" charset="0"/>
              </a:rPr>
              <a:t>Financing pattern of Indian firms</a:t>
            </a:r>
          </a:p>
        </p:txBody>
      </p:sp>
      <p:pic>
        <p:nvPicPr>
          <p:cNvPr id="4" name="Content Placeholder 3">
            <a:extLst>
              <a:ext uri="{FF2B5EF4-FFF2-40B4-BE49-F238E27FC236}">
                <a16:creationId xmlns:a16="http://schemas.microsoft.com/office/drawing/2014/main" id="{9AC1207C-1BA3-4235-A4E3-5DF280A944A2}"/>
              </a:ext>
            </a:extLst>
          </p:cNvPr>
          <p:cNvPicPr>
            <a:picLocks noGrp="1" noChangeAspect="1"/>
          </p:cNvPicPr>
          <p:nvPr>
            <p:ph idx="1"/>
          </p:nvPr>
        </p:nvPicPr>
        <p:blipFill>
          <a:blip r:embed="rId2">
            <a:lum bright="-40000" contrast="-40000"/>
          </a:blip>
          <a:stretch>
            <a:fillRect/>
          </a:stretch>
        </p:blipFill>
        <p:spPr>
          <a:xfrm>
            <a:off x="251791" y="914401"/>
            <a:ext cx="11239169" cy="5760720"/>
          </a:xfrm>
          <a:prstGeom prst="rect">
            <a:avLst/>
          </a:prstGeom>
          <a:ln>
            <a:solidFill>
              <a:schemeClr val="tx1"/>
            </a:solidFill>
          </a:ln>
        </p:spPr>
      </p:pic>
    </p:spTree>
    <p:extLst>
      <p:ext uri="{BB962C8B-B14F-4D97-AF65-F5344CB8AC3E}">
        <p14:creationId xmlns:p14="http://schemas.microsoft.com/office/powerpoint/2010/main" val="178840679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3B09B-6B0E-403F-A9FE-8425D931564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Measuring a firm’s financing mix</a:t>
            </a:r>
          </a:p>
        </p:txBody>
      </p:sp>
      <p:sp>
        <p:nvSpPr>
          <p:cNvPr id="3" name="Content Placeholder 2">
            <a:extLst>
              <a:ext uri="{FF2B5EF4-FFF2-40B4-BE49-F238E27FC236}">
                <a16:creationId xmlns:a16="http://schemas.microsoft.com/office/drawing/2014/main" id="{1FE54C65-D797-4B14-B84D-E1DF0826C710}"/>
              </a:ext>
            </a:extLst>
          </p:cNvPr>
          <p:cNvSpPr>
            <a:spLocks noGrp="1"/>
          </p:cNvSpPr>
          <p:nvPr>
            <p:ph idx="1"/>
          </p:nvPr>
        </p:nvSpPr>
        <p:spPr>
          <a:xfrm>
            <a:off x="424070" y="1825624"/>
            <a:ext cx="10929730" cy="4879975"/>
          </a:xfrm>
        </p:spPr>
        <p:txBody>
          <a:bodyPr>
            <a:normAutofit/>
          </a:bodyPr>
          <a:lstStyle/>
          <a:p>
            <a:pPr algn="just"/>
            <a:r>
              <a:rPr lang="en-US" sz="2400" dirty="0">
                <a:latin typeface="Times New Roman" panose="02020603050405020304" pitchFamily="18" charset="0"/>
                <a:cs typeface="Times New Roman" panose="02020603050405020304" pitchFamily="18" charset="0"/>
              </a:rPr>
              <a:t>My firm is having Rs 10 million debt. Is it high or low</a:t>
            </a:r>
          </a:p>
          <a:p>
            <a:pPr algn="just"/>
            <a:r>
              <a:rPr lang="en-US" sz="2400" dirty="0">
                <a:latin typeface="Times New Roman" panose="02020603050405020304" pitchFamily="18" charset="0"/>
                <a:cs typeface="Times New Roman" panose="02020603050405020304" pitchFamily="18" charset="0"/>
              </a:rPr>
              <a:t>The simplest measure of how much debt and equity a firm is using currently is to look at proportion of debt in the total financing: This ratio is called the debt to capital ratio:</a:t>
            </a:r>
          </a:p>
          <a:p>
            <a:pPr lvl="1" algn="just"/>
            <a:r>
              <a:rPr lang="en-US" dirty="0">
                <a:latin typeface="Times New Roman" panose="02020603050405020304" pitchFamily="18" charset="0"/>
                <a:cs typeface="Times New Roman" panose="02020603050405020304" pitchFamily="18" charset="0"/>
              </a:rPr>
              <a:t>Debt to Capital ratio=Debt/(debt+capital) </a:t>
            </a:r>
          </a:p>
          <a:p>
            <a:pPr algn="just"/>
            <a:r>
              <a:rPr lang="en-US" sz="2400" dirty="0">
                <a:latin typeface="Times New Roman" panose="02020603050405020304" pitchFamily="18" charset="0"/>
                <a:cs typeface="Times New Roman" panose="02020603050405020304" pitchFamily="18" charset="0"/>
              </a:rPr>
              <a:t>Debt includes all interest-bearing liabilities, short-term as well long-term. It should also include other commitments that meet the criteria for debt: contractually pre-set payments that must be made, no matter what the firm’s financial standing.</a:t>
            </a:r>
          </a:p>
          <a:p>
            <a:pPr algn="just"/>
            <a:r>
              <a:rPr lang="en-US" sz="2400" dirty="0">
                <a:latin typeface="Times New Roman" panose="02020603050405020304" pitchFamily="18" charset="0"/>
                <a:cs typeface="Times New Roman" panose="02020603050405020304" pitchFamily="18" charset="0"/>
              </a:rPr>
              <a:t>Equity can be defined either accounting terms (book value of equity) or in market value terms (based on the current price). The resulting debt ratios can be very different.</a:t>
            </a:r>
          </a:p>
        </p:txBody>
      </p:sp>
    </p:spTree>
    <p:extLst>
      <p:ext uri="{BB962C8B-B14F-4D97-AF65-F5344CB8AC3E}">
        <p14:creationId xmlns:p14="http://schemas.microsoft.com/office/powerpoint/2010/main" val="7177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3EAEB-DA20-4EB7-B730-CB065568823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financing mix question</a:t>
            </a:r>
          </a:p>
        </p:txBody>
      </p:sp>
      <p:sp>
        <p:nvSpPr>
          <p:cNvPr id="3" name="Content Placeholder 2">
            <a:extLst>
              <a:ext uri="{FF2B5EF4-FFF2-40B4-BE49-F238E27FC236}">
                <a16:creationId xmlns:a16="http://schemas.microsoft.com/office/drawing/2014/main" id="{B4842903-AD62-410D-88CB-12E27E5BC116}"/>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In deciding to raise financing for a business, is there an optimal mix of debt and equity?</a:t>
            </a:r>
          </a:p>
          <a:p>
            <a:pPr lvl="1" algn="just"/>
            <a:r>
              <a:rPr lang="en-US" dirty="0">
                <a:latin typeface="Times New Roman" panose="02020603050405020304" pitchFamily="18" charset="0"/>
                <a:cs typeface="Times New Roman" panose="02020603050405020304" pitchFamily="18" charset="0"/>
              </a:rPr>
              <a:t>If yes, what is the trade off that lets us determine this optimal mix?</a:t>
            </a:r>
          </a:p>
          <a:p>
            <a:pPr lvl="1" algn="just"/>
            <a:r>
              <a:rPr lang="en-US" dirty="0">
                <a:latin typeface="Times New Roman" panose="02020603050405020304" pitchFamily="18" charset="0"/>
                <a:cs typeface="Times New Roman" panose="02020603050405020304" pitchFamily="18" charset="0"/>
              </a:rPr>
              <a:t>What are the costs of using debt instead of equity?</a:t>
            </a:r>
          </a:p>
          <a:p>
            <a:pPr lvl="1"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313959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C532E-2B99-4345-BAE6-AA79FD372F0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illusory benefits of debt</a:t>
            </a:r>
          </a:p>
        </p:txBody>
      </p:sp>
      <p:sp>
        <p:nvSpPr>
          <p:cNvPr id="3" name="Content Placeholder 2">
            <a:extLst>
              <a:ext uri="{FF2B5EF4-FFF2-40B4-BE49-F238E27FC236}">
                <a16:creationId xmlns:a16="http://schemas.microsoft.com/office/drawing/2014/main" id="{DD64BA16-B441-4A49-A92F-3A5DB68B3792}"/>
              </a:ext>
            </a:extLst>
          </p:cNvPr>
          <p:cNvSpPr>
            <a:spLocks noGrp="1"/>
          </p:cNvSpPr>
          <p:nvPr>
            <p:ph idx="1"/>
          </p:nvPr>
        </p:nvSpPr>
        <p:spPr>
          <a:xfrm>
            <a:off x="838200" y="1825624"/>
            <a:ext cx="10515600" cy="4879975"/>
          </a:xfrm>
        </p:spPr>
        <p:txBody>
          <a:bodyPr>
            <a:normAutofit/>
          </a:bodyPr>
          <a:lstStyle/>
          <a:p>
            <a:pPr algn="just"/>
            <a:r>
              <a:rPr lang="en-US" sz="2400" dirty="0">
                <a:latin typeface="Times New Roman" panose="02020603050405020304" pitchFamily="18" charset="0"/>
                <a:cs typeface="Times New Roman" panose="02020603050405020304" pitchFamily="18" charset="0"/>
              </a:rPr>
              <a:t>At first sight, the benefit of debt seems obvious. The cost of debt is lower than the cost of equity.</a:t>
            </a:r>
          </a:p>
          <a:p>
            <a:pPr algn="just"/>
            <a:r>
              <a:rPr lang="en-US" sz="2400" dirty="0">
                <a:latin typeface="Times New Roman" panose="02020603050405020304" pitchFamily="18" charset="0"/>
                <a:cs typeface="Times New Roman" panose="02020603050405020304" pitchFamily="18" charset="0"/>
              </a:rPr>
              <a:t>The benefit is an illusion , though, because debt is cheaper than equity for a simple reason. The lender gets both first claim on cashflows and a contractually pre-set cashflows. The equity investor is last in line and should demand a higher rate of return than the lender does.</a:t>
            </a:r>
          </a:p>
          <a:p>
            <a:pPr algn="just"/>
            <a:r>
              <a:rPr lang="en-US" sz="2400" dirty="0">
                <a:latin typeface="Times New Roman" panose="02020603050405020304" pitchFamily="18" charset="0"/>
                <a:cs typeface="Times New Roman" panose="02020603050405020304" pitchFamily="18" charset="0"/>
              </a:rPr>
              <a:t>Equity holders face not only business risk (uncertainty about the business), also financial risk (uncertainty about fixed claim payment).</a:t>
            </a:r>
          </a:p>
          <a:p>
            <a:pPr algn="just"/>
            <a:r>
              <a:rPr lang="en-US" sz="2400" dirty="0">
                <a:latin typeface="Times New Roman" panose="02020603050405020304" pitchFamily="18" charset="0"/>
                <a:cs typeface="Times New Roman" panose="02020603050405020304" pitchFamily="18" charset="0"/>
              </a:rPr>
              <a:t>By borrowing money at a lower rate, you are not making a business more valuable, but moving the risk around, since more borrowing makes existing equity and debt riskier. </a:t>
            </a: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3572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DC360-333E-4A37-95F1-2BFC2544E62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Costs and benefits of debt</a:t>
            </a:r>
            <a:endParaRPr lang="en-US" sz="3600" dirty="0"/>
          </a:p>
        </p:txBody>
      </p:sp>
      <p:graphicFrame>
        <p:nvGraphicFramePr>
          <p:cNvPr id="4" name="Table 3">
            <a:extLst>
              <a:ext uri="{FF2B5EF4-FFF2-40B4-BE49-F238E27FC236}">
                <a16:creationId xmlns:a16="http://schemas.microsoft.com/office/drawing/2014/main" id="{E8FFAF76-9A1C-46F6-95A6-53593C0135E2}"/>
              </a:ext>
            </a:extLst>
          </p:cNvPr>
          <p:cNvGraphicFramePr>
            <a:graphicFrameLocks noGrp="1"/>
          </p:cNvGraphicFramePr>
          <p:nvPr>
            <p:extLst>
              <p:ext uri="{D42A27DB-BD31-4B8C-83A1-F6EECF244321}">
                <p14:modId xmlns:p14="http://schemas.microsoft.com/office/powerpoint/2010/main" val="3105787835"/>
              </p:ext>
            </p:extLst>
          </p:nvPr>
        </p:nvGraphicFramePr>
        <p:xfrm>
          <a:off x="1266092" y="2075974"/>
          <a:ext cx="9973992" cy="4023360"/>
        </p:xfrm>
        <a:graphic>
          <a:graphicData uri="http://schemas.openxmlformats.org/drawingml/2006/table">
            <a:tbl>
              <a:tblPr firstRow="1" bandRow="1">
                <a:tableStyleId>{5940675A-B579-460E-94D1-54222C63F5DA}</a:tableStyleId>
              </a:tblPr>
              <a:tblGrid>
                <a:gridCol w="4986996">
                  <a:extLst>
                    <a:ext uri="{9D8B030D-6E8A-4147-A177-3AD203B41FA5}">
                      <a16:colId xmlns:a16="http://schemas.microsoft.com/office/drawing/2014/main" val="2833867959"/>
                    </a:ext>
                  </a:extLst>
                </a:gridCol>
                <a:gridCol w="4986996">
                  <a:extLst>
                    <a:ext uri="{9D8B030D-6E8A-4147-A177-3AD203B41FA5}">
                      <a16:colId xmlns:a16="http://schemas.microsoft.com/office/drawing/2014/main" val="2365461109"/>
                    </a:ext>
                  </a:extLst>
                </a:gridCol>
              </a:tblGrid>
              <a:tr h="370840">
                <a:tc>
                  <a:txBody>
                    <a:bodyPr/>
                    <a:lstStyle/>
                    <a:p>
                      <a:pPr algn="ctr"/>
                      <a:r>
                        <a:rPr lang="en-US" sz="2400" b="1" dirty="0"/>
                        <a:t>Advantages of Borrowing</a:t>
                      </a:r>
                      <a:endParaRPr lang="en-US"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a:t>Disadvantages of Borrowing</a:t>
                      </a:r>
                      <a:endParaRPr 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31045025"/>
                  </a:ext>
                </a:extLst>
              </a:tr>
              <a:tr h="370840">
                <a:tc>
                  <a:txBody>
                    <a:bodyPr/>
                    <a:lstStyle/>
                    <a:p>
                      <a:r>
                        <a:rPr lang="en-US" sz="2400" dirty="0">
                          <a:latin typeface="Times New Roman" panose="02020603050405020304" pitchFamily="18" charset="0"/>
                          <a:cs typeface="Times New Roman" panose="02020603050405020304" pitchFamily="18" charset="0"/>
                        </a:rPr>
                        <a:t>Tax Benefit:</a:t>
                      </a:r>
                    </a:p>
                    <a:p>
                      <a:r>
                        <a:rPr lang="en-US" sz="2400" dirty="0">
                          <a:latin typeface="Times New Roman" panose="02020603050405020304" pitchFamily="18" charset="0"/>
                          <a:cs typeface="Times New Roman" panose="02020603050405020304" pitchFamily="18" charset="0"/>
                        </a:rPr>
                        <a:t> Higher tax rates --&gt; Higher tax benefit</a:t>
                      </a:r>
                    </a:p>
                  </a:txBody>
                  <a:tcPr/>
                </a:tc>
                <a:tc>
                  <a:txBody>
                    <a:bodyPr/>
                    <a:lstStyle/>
                    <a:p>
                      <a:r>
                        <a:rPr lang="en-US" sz="2400" dirty="0">
                          <a:latin typeface="Times New Roman" panose="02020603050405020304" pitchFamily="18" charset="0"/>
                          <a:cs typeface="Times New Roman" panose="02020603050405020304" pitchFamily="18" charset="0"/>
                        </a:rPr>
                        <a:t>Bankruptcy Cost:</a:t>
                      </a:r>
                    </a:p>
                    <a:p>
                      <a:r>
                        <a:rPr lang="en-US" sz="2400" dirty="0">
                          <a:latin typeface="Times New Roman" panose="02020603050405020304" pitchFamily="18" charset="0"/>
                          <a:cs typeface="Times New Roman" panose="02020603050405020304" pitchFamily="18" charset="0"/>
                        </a:rPr>
                        <a:t>Higher business risk --&gt; Higher Cost</a:t>
                      </a:r>
                    </a:p>
                  </a:txBody>
                  <a:tcPr/>
                </a:tc>
                <a:extLst>
                  <a:ext uri="{0D108BD9-81ED-4DB2-BD59-A6C34878D82A}">
                    <a16:rowId xmlns:a16="http://schemas.microsoft.com/office/drawing/2014/main" val="606681647"/>
                  </a:ext>
                </a:extLst>
              </a:tr>
              <a:tr h="370840">
                <a:tc>
                  <a:txBody>
                    <a:bodyPr/>
                    <a:lstStyle/>
                    <a:p>
                      <a:r>
                        <a:rPr lang="en-US" sz="2400" dirty="0">
                          <a:latin typeface="Times New Roman" panose="02020603050405020304" pitchFamily="18" charset="0"/>
                          <a:cs typeface="Times New Roman" panose="02020603050405020304" pitchFamily="18" charset="0"/>
                        </a:rPr>
                        <a:t>Added Discipline:</a:t>
                      </a:r>
                    </a:p>
                    <a:p>
                      <a:r>
                        <a:rPr lang="en-US" sz="2400" dirty="0">
                          <a:latin typeface="Times New Roman" panose="02020603050405020304" pitchFamily="18" charset="0"/>
                          <a:cs typeface="Times New Roman" panose="02020603050405020304" pitchFamily="18" charset="0"/>
                        </a:rPr>
                        <a:t>Greater the separation between managers and stockholders --&gt; Greater the benefit</a:t>
                      </a:r>
                    </a:p>
                  </a:txBody>
                  <a:tcPr/>
                </a:tc>
                <a:tc>
                  <a:txBody>
                    <a:bodyPr/>
                    <a:lstStyle/>
                    <a:p>
                      <a:r>
                        <a:rPr lang="en-US" sz="2400" dirty="0">
                          <a:latin typeface="Times New Roman" panose="02020603050405020304" pitchFamily="18" charset="0"/>
                          <a:cs typeface="Times New Roman" panose="02020603050405020304" pitchFamily="18" charset="0"/>
                        </a:rPr>
                        <a:t>Agency Cost:</a:t>
                      </a:r>
                    </a:p>
                    <a:p>
                      <a:r>
                        <a:rPr lang="en-US" sz="2400" dirty="0">
                          <a:latin typeface="Times New Roman" panose="02020603050405020304" pitchFamily="18" charset="0"/>
                          <a:cs typeface="Times New Roman" panose="02020603050405020304" pitchFamily="18" charset="0"/>
                        </a:rPr>
                        <a:t>Greater the separation between stockholders &amp; lenders --&gt; Higher Cost</a:t>
                      </a:r>
                      <a:endParaRPr 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4691909"/>
                  </a:ext>
                </a:extLst>
              </a:tr>
              <a:tr h="370840">
                <a:tc>
                  <a:txBody>
                    <a:bodyPr/>
                    <a:lstStyle/>
                    <a:p>
                      <a:endParaRPr lang="en-US" sz="2400" dirty="0">
                        <a:latin typeface="Times New Roman" panose="02020603050405020304" pitchFamily="18" charset="0"/>
                        <a:cs typeface="Times New Roman" panose="02020603050405020304" pitchFamily="18" charset="0"/>
                      </a:endParaRPr>
                    </a:p>
                  </a:txBody>
                  <a:tcPr/>
                </a:tc>
                <a:tc>
                  <a:txBody>
                    <a:bodyPr/>
                    <a:lstStyle/>
                    <a:p>
                      <a:r>
                        <a:rPr lang="en-US" sz="2400" dirty="0">
                          <a:latin typeface="Times New Roman" panose="02020603050405020304" pitchFamily="18" charset="0"/>
                          <a:cs typeface="Times New Roman" panose="02020603050405020304" pitchFamily="18" charset="0"/>
                        </a:rPr>
                        <a:t>Loss of Future Financing Flexibility:</a:t>
                      </a:r>
                    </a:p>
                    <a:p>
                      <a:r>
                        <a:rPr lang="en-US" sz="2400" dirty="0">
                          <a:latin typeface="Times New Roman" panose="02020603050405020304" pitchFamily="18" charset="0"/>
                          <a:cs typeface="Times New Roman" panose="02020603050405020304" pitchFamily="18" charset="0"/>
                        </a:rPr>
                        <a:t>Greater the uncertainty about future financing needs --&gt; Higher Cost</a:t>
                      </a:r>
                      <a:endParaRPr 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71826379"/>
                  </a:ext>
                </a:extLst>
              </a:tr>
            </a:tbl>
          </a:graphicData>
        </a:graphic>
      </p:graphicFrame>
    </p:spTree>
    <p:extLst>
      <p:ext uri="{BB962C8B-B14F-4D97-AF65-F5344CB8AC3E}">
        <p14:creationId xmlns:p14="http://schemas.microsoft.com/office/powerpoint/2010/main" val="141473550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AF372-2888-43A4-A9A8-E960E087F94E}"/>
              </a:ext>
            </a:extLst>
          </p:cNvPr>
          <p:cNvSpPr>
            <a:spLocks noGrp="1"/>
          </p:cNvSpPr>
          <p:nvPr>
            <p:ph type="title"/>
          </p:nvPr>
        </p:nvSpPr>
        <p:spPr>
          <a:xfrm>
            <a:off x="648929" y="629266"/>
            <a:ext cx="3505495" cy="1622321"/>
          </a:xfrm>
        </p:spPr>
        <p:txBody>
          <a:bodyPr>
            <a:normAutofit/>
          </a:bodyPr>
          <a:lstStyle/>
          <a:p>
            <a:r>
              <a:rPr lang="en-US" sz="3600" dirty="0">
                <a:latin typeface="Times New Roman" panose="02020603050405020304" pitchFamily="18" charset="0"/>
                <a:cs typeface="Times New Roman" panose="02020603050405020304" pitchFamily="18" charset="0"/>
              </a:rPr>
              <a:t>Costs and benefits of debt</a:t>
            </a:r>
          </a:p>
        </p:txBody>
      </p:sp>
      <p:sp>
        <p:nvSpPr>
          <p:cNvPr id="3" name="Content Placeholder 2">
            <a:extLst>
              <a:ext uri="{FF2B5EF4-FFF2-40B4-BE49-F238E27FC236}">
                <a16:creationId xmlns:a16="http://schemas.microsoft.com/office/drawing/2014/main" id="{8FB2109A-73BB-48ED-A811-EFF0AB9580EA}"/>
              </a:ext>
            </a:extLst>
          </p:cNvPr>
          <p:cNvSpPr>
            <a:spLocks noGrp="1"/>
          </p:cNvSpPr>
          <p:nvPr>
            <p:ph idx="1"/>
          </p:nvPr>
        </p:nvSpPr>
        <p:spPr>
          <a:xfrm>
            <a:off x="154746" y="2438400"/>
            <a:ext cx="4484310" cy="3785419"/>
          </a:xfrm>
        </p:spPr>
        <p:txBody>
          <a:bodyPr>
            <a:normAutofit/>
          </a:bodyPr>
          <a:lstStyle/>
          <a:p>
            <a:r>
              <a:rPr lang="en-US" sz="2400" b="1" dirty="0">
                <a:latin typeface="Times New Roman" panose="02020603050405020304" pitchFamily="18" charset="0"/>
                <a:cs typeface="Times New Roman" panose="02020603050405020304" pitchFamily="18" charset="0"/>
              </a:rPr>
              <a:t>Benefits of debt</a:t>
            </a:r>
          </a:p>
          <a:p>
            <a:pPr lvl="1"/>
            <a:r>
              <a:rPr lang="en-US" b="1" dirty="0">
                <a:latin typeface="Times New Roman" panose="02020603050405020304" pitchFamily="18" charset="0"/>
                <a:cs typeface="Times New Roman" panose="02020603050405020304" pitchFamily="18" charset="0"/>
              </a:rPr>
              <a:t>Tax benefits: </a:t>
            </a:r>
            <a:r>
              <a:rPr lang="en-US" dirty="0">
                <a:latin typeface="Times New Roman" panose="02020603050405020304" pitchFamily="18" charset="0"/>
                <a:cs typeface="Times New Roman" panose="02020603050405020304" pitchFamily="18" charset="0"/>
              </a:rPr>
              <a:t>The tax code is tilted in favor of debt, with interest payments being tax deductible in most parts of the world, while cashflows to equity are not</a:t>
            </a:r>
          </a:p>
          <a:p>
            <a:pPr lvl="1"/>
            <a:endParaRPr lang="en-US" sz="2000" dirty="0">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0B38674F-F175-474E-8BCA-C899C0A096CC}"/>
              </a:ext>
            </a:extLst>
          </p:cNvPr>
          <p:cNvGraphicFramePr>
            <a:graphicFrameLocks noGrp="1"/>
          </p:cNvGraphicFramePr>
          <p:nvPr>
            <p:extLst>
              <p:ext uri="{D42A27DB-BD31-4B8C-83A1-F6EECF244321}">
                <p14:modId xmlns:p14="http://schemas.microsoft.com/office/powerpoint/2010/main" val="2548500228"/>
              </p:ext>
            </p:extLst>
          </p:nvPr>
        </p:nvGraphicFramePr>
        <p:xfrm>
          <a:off x="5848832" y="965595"/>
          <a:ext cx="5133809" cy="5250960"/>
        </p:xfrm>
        <a:graphic>
          <a:graphicData uri="http://schemas.openxmlformats.org/drawingml/2006/table">
            <a:tbl>
              <a:tblPr firstRow="1" bandRow="1">
                <a:tableStyleId>{5940675A-B579-460E-94D1-54222C63F5DA}</a:tableStyleId>
              </a:tblPr>
              <a:tblGrid>
                <a:gridCol w="2410905">
                  <a:extLst>
                    <a:ext uri="{9D8B030D-6E8A-4147-A177-3AD203B41FA5}">
                      <a16:colId xmlns:a16="http://schemas.microsoft.com/office/drawing/2014/main" val="2120427356"/>
                    </a:ext>
                  </a:extLst>
                </a:gridCol>
                <a:gridCol w="1361452">
                  <a:extLst>
                    <a:ext uri="{9D8B030D-6E8A-4147-A177-3AD203B41FA5}">
                      <a16:colId xmlns:a16="http://schemas.microsoft.com/office/drawing/2014/main" val="243687473"/>
                    </a:ext>
                  </a:extLst>
                </a:gridCol>
                <a:gridCol w="1361452">
                  <a:extLst>
                    <a:ext uri="{9D8B030D-6E8A-4147-A177-3AD203B41FA5}">
                      <a16:colId xmlns:a16="http://schemas.microsoft.com/office/drawing/2014/main" val="3094111821"/>
                    </a:ext>
                  </a:extLst>
                </a:gridCol>
              </a:tblGrid>
              <a:tr h="477360">
                <a:tc>
                  <a:txBody>
                    <a:bodyPr/>
                    <a:lstStyle/>
                    <a:p>
                      <a:pPr algn="l" fontAlgn="b"/>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b="0" i="0" u="none" strike="noStrike" dirty="0">
                          <a:solidFill>
                            <a:srgbClr val="000000"/>
                          </a:solidFill>
                          <a:effectLst/>
                          <a:latin typeface="Calibri" panose="020F0502020204030204" pitchFamily="34" charset="0"/>
                        </a:rPr>
                        <a:t>Firm A</a:t>
                      </a:r>
                    </a:p>
                  </a:txBody>
                  <a:tcPr marL="21273" marR="21273" marT="21273" marB="0" anchor="b"/>
                </a:tc>
                <a:tc>
                  <a:txBody>
                    <a:bodyPr/>
                    <a:lstStyle/>
                    <a:p>
                      <a:pPr algn="ctr" fontAlgn="b"/>
                      <a:r>
                        <a:rPr lang="en-US" sz="2500" b="0" i="0" u="none" strike="noStrike" dirty="0">
                          <a:solidFill>
                            <a:srgbClr val="000000"/>
                          </a:solidFill>
                          <a:effectLst/>
                          <a:latin typeface="Calibri" panose="020F0502020204030204" pitchFamily="34" charset="0"/>
                        </a:rPr>
                        <a:t>Firm B</a:t>
                      </a:r>
                    </a:p>
                  </a:txBody>
                  <a:tcPr marL="21273" marR="21273" marT="21273" marB="0" anchor="b"/>
                </a:tc>
                <a:extLst>
                  <a:ext uri="{0D108BD9-81ED-4DB2-BD59-A6C34878D82A}">
                    <a16:rowId xmlns:a16="http://schemas.microsoft.com/office/drawing/2014/main" val="1547698119"/>
                  </a:ext>
                </a:extLst>
              </a:tr>
              <a:tr h="477360">
                <a:tc>
                  <a:txBody>
                    <a:bodyPr/>
                    <a:lstStyle/>
                    <a:p>
                      <a:pPr algn="l" fontAlgn="b"/>
                      <a:r>
                        <a:rPr lang="en-US" sz="2500" u="none" strike="noStrike" dirty="0">
                          <a:effectLst/>
                        </a:rPr>
                        <a:t>Total investment</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10,000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10,000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676587299"/>
                  </a:ext>
                </a:extLst>
              </a:tr>
              <a:tr h="477360">
                <a:tc>
                  <a:txBody>
                    <a:bodyPr/>
                    <a:lstStyle/>
                    <a:p>
                      <a:pPr algn="l" fontAlgn="b"/>
                      <a:r>
                        <a:rPr lang="en-US" sz="2500" u="none" strike="noStrike" dirty="0">
                          <a:effectLst/>
                        </a:rPr>
                        <a:t>ROI</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10%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10%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816324760"/>
                  </a:ext>
                </a:extLst>
              </a:tr>
              <a:tr h="477360">
                <a:tc>
                  <a:txBody>
                    <a:bodyPr/>
                    <a:lstStyle/>
                    <a:p>
                      <a:pPr algn="l" fontAlgn="b"/>
                      <a:r>
                        <a:rPr lang="en-US" sz="2500" u="none" strike="noStrike" dirty="0">
                          <a:effectLst/>
                        </a:rPr>
                        <a:t>Debt @8%</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5000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3696666280"/>
                  </a:ext>
                </a:extLst>
              </a:tr>
              <a:tr h="477360">
                <a:tc>
                  <a:txBody>
                    <a:bodyPr/>
                    <a:lstStyle/>
                    <a:p>
                      <a:pPr algn="l" fontAlgn="b"/>
                      <a:r>
                        <a:rPr lang="en-US" sz="2500" u="none" strike="noStrike" dirty="0">
                          <a:effectLst/>
                        </a:rPr>
                        <a:t>Equity</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10000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5000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1014398856"/>
                  </a:ext>
                </a:extLst>
              </a:tr>
              <a:tr h="477360">
                <a:tc>
                  <a:txBody>
                    <a:bodyPr/>
                    <a:lstStyle/>
                    <a:p>
                      <a:pPr algn="l" fontAlgn="b"/>
                      <a:r>
                        <a:rPr lang="en-US" sz="2500" u="none" strike="noStrike" dirty="0">
                          <a:effectLst/>
                        </a:rPr>
                        <a:t> </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 </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 </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1104577075"/>
                  </a:ext>
                </a:extLst>
              </a:tr>
              <a:tr h="477360">
                <a:tc>
                  <a:txBody>
                    <a:bodyPr/>
                    <a:lstStyle/>
                    <a:p>
                      <a:pPr algn="l" fontAlgn="b"/>
                      <a:r>
                        <a:rPr lang="en-US" sz="2500" u="none" strike="noStrike" dirty="0">
                          <a:effectLst/>
                        </a:rPr>
                        <a:t>EBIT</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1000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1000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2125349141"/>
                  </a:ext>
                </a:extLst>
              </a:tr>
              <a:tr h="477360">
                <a:tc>
                  <a:txBody>
                    <a:bodyPr/>
                    <a:lstStyle/>
                    <a:p>
                      <a:pPr algn="l" fontAlgn="b"/>
                      <a:r>
                        <a:rPr lang="en-US" sz="2500" u="none" strike="noStrike" dirty="0">
                          <a:effectLst/>
                        </a:rPr>
                        <a:t>Less Interest</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400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2174056335"/>
                  </a:ext>
                </a:extLst>
              </a:tr>
              <a:tr h="477360">
                <a:tc>
                  <a:txBody>
                    <a:bodyPr/>
                    <a:lstStyle/>
                    <a:p>
                      <a:pPr algn="l" fontAlgn="b"/>
                      <a:r>
                        <a:rPr lang="en-US" sz="2500" u="none" strike="noStrike" dirty="0">
                          <a:effectLst/>
                        </a:rPr>
                        <a:t>EBT</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1000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600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773654884"/>
                  </a:ext>
                </a:extLst>
              </a:tr>
              <a:tr h="477360">
                <a:tc>
                  <a:txBody>
                    <a:bodyPr/>
                    <a:lstStyle/>
                    <a:p>
                      <a:pPr algn="l" fontAlgn="b"/>
                      <a:r>
                        <a:rPr lang="en-US" sz="2500" u="none" strike="noStrike" dirty="0">
                          <a:effectLst/>
                        </a:rPr>
                        <a:t>Less Tax @30%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300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180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2455764722"/>
                  </a:ext>
                </a:extLst>
              </a:tr>
              <a:tr h="477360">
                <a:tc>
                  <a:txBody>
                    <a:bodyPr/>
                    <a:lstStyle/>
                    <a:p>
                      <a:pPr algn="l" fontAlgn="b"/>
                      <a:r>
                        <a:rPr lang="en-US" sz="2500" u="none" strike="noStrike" dirty="0">
                          <a:effectLst/>
                        </a:rPr>
                        <a:t>PAT</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700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ctr" fontAlgn="b"/>
                      <a:r>
                        <a:rPr lang="en-US" sz="2500" u="none" strike="noStrike" dirty="0">
                          <a:effectLst/>
                        </a:rPr>
                        <a:t>420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2215050547"/>
                  </a:ext>
                </a:extLst>
              </a:tr>
            </a:tbl>
          </a:graphicData>
        </a:graphic>
      </p:graphicFrame>
    </p:spTree>
    <p:extLst>
      <p:ext uri="{BB962C8B-B14F-4D97-AF65-F5344CB8AC3E}">
        <p14:creationId xmlns:p14="http://schemas.microsoft.com/office/powerpoint/2010/main" val="31734382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69A84-0FAE-4344-82D7-36F71E1AACBB}"/>
              </a:ext>
            </a:extLst>
          </p:cNvPr>
          <p:cNvSpPr>
            <a:spLocks noGrp="1"/>
          </p:cNvSpPr>
          <p:nvPr>
            <p:ph type="title"/>
          </p:nvPr>
        </p:nvSpPr>
        <p:spPr>
          <a:xfrm>
            <a:off x="838200" y="36512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A pizza size cannot be changed, but I can reduce the share of my brother by borrowing</a:t>
            </a:r>
          </a:p>
        </p:txBody>
      </p:sp>
      <p:graphicFrame>
        <p:nvGraphicFramePr>
          <p:cNvPr id="6" name="Content Placeholder 5">
            <a:extLst>
              <a:ext uri="{FF2B5EF4-FFF2-40B4-BE49-F238E27FC236}">
                <a16:creationId xmlns:a16="http://schemas.microsoft.com/office/drawing/2014/main" id="{096E43E7-837C-4AA0-8F8A-4E800B90684F}"/>
              </a:ext>
            </a:extLst>
          </p:cNvPr>
          <p:cNvGraphicFramePr>
            <a:graphicFrameLocks noGrp="1"/>
          </p:cNvGraphicFramePr>
          <p:nvPr>
            <p:ph idx="1"/>
          </p:nvPr>
        </p:nvGraphicFramePr>
        <p:xfrm>
          <a:off x="838201" y="1825625"/>
          <a:ext cx="579282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4066F856-B57B-4B9A-ABF8-5B4DA37BD701}"/>
              </a:ext>
            </a:extLst>
          </p:cNvPr>
          <p:cNvGraphicFramePr>
            <a:graphicFrameLocks/>
          </p:cNvGraphicFramePr>
          <p:nvPr/>
        </p:nvGraphicFramePr>
        <p:xfrm>
          <a:off x="6780628" y="1825625"/>
          <a:ext cx="4573171" cy="40230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6709382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3">
            <a:extLst>
              <a:ext uri="{FF2B5EF4-FFF2-40B4-BE49-F238E27FC236}">
                <a16:creationId xmlns:a16="http://schemas.microsoft.com/office/drawing/2014/main" id="{6700819B-143B-4BE5-89A3-20CA77685D5C}"/>
              </a:ext>
            </a:extLst>
          </p:cNvPr>
          <p:cNvGraphicFramePr>
            <a:graphicFrameLocks noGrp="1"/>
          </p:cNvGraphicFramePr>
          <p:nvPr>
            <p:ph idx="1"/>
            <p:extLst>
              <p:ext uri="{D42A27DB-BD31-4B8C-83A1-F6EECF244321}">
                <p14:modId xmlns:p14="http://schemas.microsoft.com/office/powerpoint/2010/main" val="2186969554"/>
              </p:ext>
            </p:extLst>
          </p:nvPr>
        </p:nvGraphicFramePr>
        <p:xfrm>
          <a:off x="239211" y="239151"/>
          <a:ext cx="11765402" cy="2943801"/>
        </p:xfrm>
        <a:graphic>
          <a:graphicData uri="http://schemas.openxmlformats.org/drawingml/2006/table">
            <a:tbl>
              <a:tblPr firstRow="1" bandRow="1">
                <a:tableStyleId>{5940675A-B579-460E-94D1-54222C63F5DA}</a:tableStyleId>
              </a:tblPr>
              <a:tblGrid>
                <a:gridCol w="4253276">
                  <a:extLst>
                    <a:ext uri="{9D8B030D-6E8A-4147-A177-3AD203B41FA5}">
                      <a16:colId xmlns:a16="http://schemas.microsoft.com/office/drawing/2014/main" val="3268384337"/>
                    </a:ext>
                  </a:extLst>
                </a:gridCol>
                <a:gridCol w="2806700">
                  <a:extLst>
                    <a:ext uri="{9D8B030D-6E8A-4147-A177-3AD203B41FA5}">
                      <a16:colId xmlns:a16="http://schemas.microsoft.com/office/drawing/2014/main" val="2921017977"/>
                    </a:ext>
                  </a:extLst>
                </a:gridCol>
                <a:gridCol w="2722563">
                  <a:extLst>
                    <a:ext uri="{9D8B030D-6E8A-4147-A177-3AD203B41FA5}">
                      <a16:colId xmlns:a16="http://schemas.microsoft.com/office/drawing/2014/main" val="2080707464"/>
                    </a:ext>
                  </a:extLst>
                </a:gridCol>
                <a:gridCol w="1982863">
                  <a:extLst>
                    <a:ext uri="{9D8B030D-6E8A-4147-A177-3AD203B41FA5}">
                      <a16:colId xmlns:a16="http://schemas.microsoft.com/office/drawing/2014/main" val="651164957"/>
                    </a:ext>
                  </a:extLst>
                </a:gridCol>
              </a:tblGrid>
              <a:tr h="938363">
                <a:tc>
                  <a:txBody>
                    <a:bodyPr/>
                    <a:lstStyle/>
                    <a:p>
                      <a:pPr algn="ctr"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Firm A</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Firm B</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Difference </a:t>
                      </a:r>
                      <a:endParaRPr lang="en-US" sz="2000" b="0" i="0" u="none" strike="noStrike" dirty="0">
                        <a:solidFill>
                          <a:schemeClr val="bg1"/>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4189288748"/>
                  </a:ext>
                </a:extLst>
              </a:tr>
              <a:tr h="1002719">
                <a:tc>
                  <a:txBody>
                    <a:bodyPr/>
                    <a:lstStyle/>
                    <a:p>
                      <a:pPr algn="ctr" fontAlgn="b"/>
                      <a:r>
                        <a:rPr lang="en-US" sz="2000" u="none" strike="noStrike" dirty="0">
                          <a:effectLst/>
                        </a:rPr>
                        <a:t>Return on equity (PAT/equity investments)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700/10000=7.00%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420/5000=8.40%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1.4%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1026674884"/>
                  </a:ext>
                </a:extLst>
              </a:tr>
              <a:tr h="1002719">
                <a:tc>
                  <a:txBody>
                    <a:bodyPr/>
                    <a:lstStyle/>
                    <a:p>
                      <a:pPr algn="ctr" fontAlgn="b"/>
                      <a:r>
                        <a:rPr lang="en-US" sz="2000" u="none" strike="noStrike" dirty="0">
                          <a:effectLst/>
                        </a:rPr>
                        <a:t>Return on assets (EBIT*(1-t))/Total investments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(1000*(1-.30))/10000=7%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1000*(1-.30))/10000=7%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3860451553"/>
                  </a:ext>
                </a:extLst>
              </a:tr>
            </a:tbl>
          </a:graphicData>
        </a:graphic>
      </p:graphicFrame>
      <p:sp>
        <p:nvSpPr>
          <p:cNvPr id="7" name="TextBox 6">
            <a:extLst>
              <a:ext uri="{FF2B5EF4-FFF2-40B4-BE49-F238E27FC236}">
                <a16:creationId xmlns:a16="http://schemas.microsoft.com/office/drawing/2014/main" id="{4ABEC0BC-5AC4-4386-9DA4-80E4D9CFC514}"/>
              </a:ext>
            </a:extLst>
          </p:cNvPr>
          <p:cNvSpPr txBox="1"/>
          <p:nvPr/>
        </p:nvSpPr>
        <p:spPr>
          <a:xfrm>
            <a:off x="1533378" y="3429000"/>
            <a:ext cx="5936567"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ROE=ROA+(ROA-Interest rate*(1-t))*D/E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9393181-D8A2-43AC-AD2F-555E51DFAB81}"/>
                  </a:ext>
                </a:extLst>
              </p:cNvPr>
              <p:cNvSpPr txBox="1"/>
              <p:nvPr/>
            </p:nvSpPr>
            <p:spPr>
              <a:xfrm>
                <a:off x="3334042" y="4058448"/>
                <a:ext cx="6151171" cy="7013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8.4%=7%+</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7%−8%∗</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1−30%</m:t>
                              </m:r>
                            </m:e>
                          </m:d>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5000</m:t>
                          </m:r>
                        </m:num>
                        <m:den>
                          <m:r>
                            <a:rPr lang="en-US" sz="2400" b="0" i="1" smtClean="0">
                              <a:latin typeface="Cambria Math" panose="02040503050406030204" pitchFamily="18" charset="0"/>
                            </a:rPr>
                            <m:t>5000</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C9393181-D8A2-43AC-AD2F-555E51DFAB81}"/>
                  </a:ext>
                </a:extLst>
              </p:cNvPr>
              <p:cNvSpPr txBox="1">
                <a:spLocks noRot="1" noChangeAspect="1" noMove="1" noResize="1" noEditPoints="1" noAdjustHandles="1" noChangeArrowheads="1" noChangeShapeType="1" noTextEdit="1"/>
              </p:cNvSpPr>
              <p:nvPr/>
            </p:nvSpPr>
            <p:spPr>
              <a:xfrm>
                <a:off x="3334042" y="4058448"/>
                <a:ext cx="6151171" cy="701346"/>
              </a:xfrm>
              <a:prstGeom prst="rect">
                <a:avLst/>
              </a:prstGeom>
              <a:blipFill>
                <a:blip r:embed="rId3"/>
                <a:stretch>
                  <a:fillRect/>
                </a:stretch>
              </a:blipFill>
            </p:spPr>
            <p:txBody>
              <a:bodyPr/>
              <a:lstStyle/>
              <a:p>
                <a:r>
                  <a:rPr lang="en-US">
                    <a:noFill/>
                  </a:rPr>
                  <a:t> </a:t>
                </a:r>
              </a:p>
            </p:txBody>
          </p:sp>
        </mc:Fallback>
      </mc:AlternateContent>
      <p:sp>
        <p:nvSpPr>
          <p:cNvPr id="10" name="Speech Bubble: Oval 9">
            <a:extLst>
              <a:ext uri="{FF2B5EF4-FFF2-40B4-BE49-F238E27FC236}">
                <a16:creationId xmlns:a16="http://schemas.microsoft.com/office/drawing/2014/main" id="{A7932AA6-9BF1-49A0-8E0F-0509105605F9}"/>
              </a:ext>
            </a:extLst>
          </p:cNvPr>
          <p:cNvSpPr/>
          <p:nvPr/>
        </p:nvSpPr>
        <p:spPr>
          <a:xfrm>
            <a:off x="1983545" y="4600135"/>
            <a:ext cx="2518116" cy="1035155"/>
          </a:xfrm>
          <a:prstGeom prst="wedgeEllipseCallout">
            <a:avLst>
              <a:gd name="adj1" fmla="val 51631"/>
              <a:gd name="adj2" fmla="val -5981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Times New Roman" panose="02020603050405020304" pitchFamily="18" charset="0"/>
                <a:cs typeface="Times New Roman" panose="02020603050405020304" pitchFamily="18" charset="0"/>
              </a:rPr>
              <a:t>Operating decisions</a:t>
            </a:r>
          </a:p>
        </p:txBody>
      </p:sp>
      <p:sp>
        <p:nvSpPr>
          <p:cNvPr id="15" name="Speech Bubble: Oval 14">
            <a:extLst>
              <a:ext uri="{FF2B5EF4-FFF2-40B4-BE49-F238E27FC236}">
                <a16:creationId xmlns:a16="http://schemas.microsoft.com/office/drawing/2014/main" id="{36CAAEE3-B4DA-474E-A7C4-E03706DAA035}"/>
              </a:ext>
            </a:extLst>
          </p:cNvPr>
          <p:cNvSpPr/>
          <p:nvPr/>
        </p:nvSpPr>
        <p:spPr>
          <a:xfrm>
            <a:off x="7272997" y="5352681"/>
            <a:ext cx="4206239" cy="1035155"/>
          </a:xfrm>
          <a:prstGeom prst="wedgeEllipseCallout">
            <a:avLst>
              <a:gd name="adj1" fmla="val -15408"/>
              <a:gd name="adj2" fmla="val -10329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Times New Roman" panose="02020603050405020304" pitchFamily="18" charset="0"/>
                <a:cs typeface="Times New Roman" panose="02020603050405020304" pitchFamily="18" charset="0"/>
              </a:rPr>
              <a:t>Financing decisions (Financial leverage)</a:t>
            </a:r>
          </a:p>
        </p:txBody>
      </p:sp>
    </p:spTree>
    <p:extLst>
      <p:ext uri="{BB962C8B-B14F-4D97-AF65-F5344CB8AC3E}">
        <p14:creationId xmlns:p14="http://schemas.microsoft.com/office/powerpoint/2010/main" val="400207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1E570-0EC7-46F8-AAC8-D3390B19088A}"/>
              </a:ext>
            </a:extLst>
          </p:cNvPr>
          <p:cNvSpPr>
            <a:spLocks noGrp="1"/>
          </p:cNvSpPr>
          <p:nvPr>
            <p:ph type="title"/>
          </p:nvPr>
        </p:nvSpPr>
        <p:spPr>
          <a:xfrm>
            <a:off x="599050" y="18224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Tax benefits of debt</a:t>
            </a:r>
          </a:p>
        </p:txBody>
      </p:sp>
      <p:sp>
        <p:nvSpPr>
          <p:cNvPr id="3" name="Content Placeholder 2">
            <a:extLst>
              <a:ext uri="{FF2B5EF4-FFF2-40B4-BE49-F238E27FC236}">
                <a16:creationId xmlns:a16="http://schemas.microsoft.com/office/drawing/2014/main" id="{C6971B22-F8AE-40C3-9648-3EA7B2BEFD25}"/>
              </a:ext>
            </a:extLst>
          </p:cNvPr>
          <p:cNvSpPr>
            <a:spLocks noGrp="1"/>
          </p:cNvSpPr>
          <p:nvPr>
            <p:ph idx="1"/>
          </p:nvPr>
        </p:nvSpPr>
        <p:spPr>
          <a:xfrm>
            <a:off x="599050" y="1253331"/>
            <a:ext cx="10993900" cy="5422424"/>
          </a:xfrm>
        </p:spPr>
        <p:txBody>
          <a:bodyPr>
            <a:normAutofit/>
          </a:bodyPr>
          <a:lstStyle/>
          <a:p>
            <a:pPr algn="just"/>
            <a:r>
              <a:rPr lang="en-US" sz="2400" dirty="0">
                <a:latin typeface="Times New Roman" panose="02020603050405020304" pitchFamily="18" charset="0"/>
                <a:cs typeface="Times New Roman" panose="02020603050405020304" pitchFamily="18" charset="0"/>
              </a:rPr>
              <a:t>When you borrow money, you can deduct interest expenses from your income to arrive at taxable income. This reduces your taxes. When you use equity, you are not allowed to deduct payments to equity (such as dividends) to arrive at taxable income</a:t>
            </a:r>
          </a:p>
          <a:p>
            <a:pPr algn="just"/>
            <a:r>
              <a:rPr lang="en-US" sz="2400" dirty="0">
                <a:latin typeface="Times New Roman" panose="02020603050405020304" pitchFamily="18" charset="0"/>
                <a:cs typeface="Times New Roman" panose="02020603050405020304" pitchFamily="18" charset="0"/>
              </a:rPr>
              <a:t>The dollar tax benefits from the interest payment in any year is  a function of your tax rate and the interest payment:</a:t>
            </a:r>
          </a:p>
          <a:p>
            <a:pPr lvl="1" algn="just"/>
            <a:r>
              <a:rPr lang="en-US" dirty="0">
                <a:latin typeface="Times New Roman" panose="02020603050405020304" pitchFamily="18" charset="0"/>
                <a:cs typeface="Times New Roman" panose="02020603050405020304" pitchFamily="18" charset="0"/>
              </a:rPr>
              <a:t>Tax benefit each year=Tax rate*Interest payments</a:t>
            </a:r>
          </a:p>
          <a:p>
            <a:pPr marL="0" indent="0" algn="just">
              <a:buNone/>
            </a:pPr>
            <a:r>
              <a:rPr lang="en-US" sz="2400" i="1" dirty="0">
                <a:latin typeface="Times New Roman" panose="02020603050405020304" pitchFamily="18" charset="0"/>
                <a:cs typeface="Times New Roman" panose="02020603050405020304" pitchFamily="18" charset="0"/>
              </a:rPr>
              <a:t>The caveat is that you need to have the income to cover interest payments to get this tax benefit.</a:t>
            </a:r>
          </a:p>
          <a:p>
            <a:pPr algn="just"/>
            <a:r>
              <a:rPr lang="en-US" sz="2400" dirty="0">
                <a:latin typeface="Times New Roman" panose="02020603050405020304" pitchFamily="18" charset="0"/>
                <a:cs typeface="Times New Roman" panose="02020603050405020304" pitchFamily="18" charset="0"/>
              </a:rPr>
              <a:t>Proposition 1: </a:t>
            </a:r>
            <a:r>
              <a:rPr lang="en-US" sz="2400" i="1" dirty="0">
                <a:latin typeface="Times New Roman" panose="02020603050405020304" pitchFamily="18" charset="0"/>
                <a:cs typeface="Times New Roman" panose="02020603050405020304" pitchFamily="18" charset="0"/>
              </a:rPr>
              <a:t>Other things being equal, the higher the marginal tax rate of a business, the more debt it will have in its capital structure</a:t>
            </a:r>
            <a:r>
              <a:rPr lang="en-US"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4645176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3264A-28D0-40F5-8D78-40B80A5F21D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Debt adds discipline to management (Monitoring)</a:t>
            </a:r>
          </a:p>
        </p:txBody>
      </p:sp>
      <p:sp>
        <p:nvSpPr>
          <p:cNvPr id="3" name="Content Placeholder 2">
            <a:extLst>
              <a:ext uri="{FF2B5EF4-FFF2-40B4-BE49-F238E27FC236}">
                <a16:creationId xmlns:a16="http://schemas.microsoft.com/office/drawing/2014/main" id="{2B5FD019-5C4F-4F3A-8EDE-11B997297EDC}"/>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If you are manager of a firm with no debt, and you generate high income and cashflows each year, you tend to become self-satisfied. The satisfaction can lead to  inefficiency and investing in poor projects. There is little or no cost born by the managers. </a:t>
            </a:r>
          </a:p>
          <a:p>
            <a:pPr algn="just"/>
            <a:r>
              <a:rPr lang="en-US" sz="2400" dirty="0">
                <a:latin typeface="Times New Roman" panose="02020603050405020304" pitchFamily="18" charset="0"/>
                <a:cs typeface="Times New Roman" panose="02020603050405020304" pitchFamily="18" charset="0"/>
              </a:rPr>
              <a:t>Forcing such a firm to borrow money can be an antidote to the satisfaction. The managers now have to  ensure that the investments they make will earn at least enough return to cover interest expenses. The cost of not doing so is liquidation and loss of such a job.</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773826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15053-1549-4DA3-B35A-A336F38ACC2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Debt and discipline </a:t>
            </a:r>
          </a:p>
        </p:txBody>
      </p:sp>
      <p:sp>
        <p:nvSpPr>
          <p:cNvPr id="3" name="Content Placeholder 2">
            <a:extLst>
              <a:ext uri="{FF2B5EF4-FFF2-40B4-BE49-F238E27FC236}">
                <a16:creationId xmlns:a16="http://schemas.microsoft.com/office/drawing/2014/main" id="{8B0E878C-6CB9-41BE-9410-71E150CA5797}"/>
              </a:ext>
            </a:extLst>
          </p:cNvPr>
          <p:cNvSpPr>
            <a:spLocks noGrp="1"/>
          </p:cNvSpPr>
          <p:nvPr>
            <p:ph idx="1"/>
          </p:nvPr>
        </p:nvSpPr>
        <p:spPr>
          <a:xfrm>
            <a:off x="662609" y="1825625"/>
            <a:ext cx="10691191" cy="4351338"/>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Assume that you into this argument that debt adds discipline to management. Which of the following types of firms will most benefit from debt adding this discipline?</a:t>
            </a:r>
          </a:p>
          <a:p>
            <a:pPr marL="457200" indent="-457200" algn="just">
              <a:buFont typeface="+mj-lt"/>
              <a:buAutoNum type="arabicPeriod"/>
            </a:pPr>
            <a:r>
              <a:rPr lang="en-US" sz="2400" dirty="0">
                <a:latin typeface="Times New Roman" panose="02020603050405020304" pitchFamily="18" charset="0"/>
                <a:cs typeface="Times New Roman" panose="02020603050405020304" pitchFamily="18" charset="0"/>
              </a:rPr>
              <a:t>Conservatively financed (very little debt), privately owned firms.</a:t>
            </a:r>
          </a:p>
          <a:p>
            <a:pPr marL="457200" indent="-457200" algn="just">
              <a:buFont typeface="+mj-lt"/>
              <a:buAutoNum type="arabicPeriod"/>
            </a:pPr>
            <a:r>
              <a:rPr lang="en-US" sz="2400" dirty="0">
                <a:latin typeface="Times New Roman" panose="02020603050405020304" pitchFamily="18" charset="0"/>
                <a:cs typeface="Times New Roman" panose="02020603050405020304" pitchFamily="18" charset="0"/>
              </a:rPr>
              <a:t>Conservatively financed, publicly traded firms, with stocks held millions of investors, none of whom hold a large percent of the stock.</a:t>
            </a:r>
          </a:p>
          <a:p>
            <a:pPr marL="457200" indent="-457200" algn="just">
              <a:buFont typeface="+mj-lt"/>
              <a:buAutoNum type="arabicPeriod"/>
            </a:pPr>
            <a:r>
              <a:rPr lang="en-US" sz="2400" dirty="0">
                <a:latin typeface="Times New Roman" panose="02020603050405020304" pitchFamily="18" charset="0"/>
                <a:cs typeface="Times New Roman" panose="02020603050405020304" pitchFamily="18" charset="0"/>
              </a:rPr>
              <a:t>Conservatively financed, publicly traded firms, with an activist and primarily institutional holding. </a:t>
            </a:r>
          </a:p>
        </p:txBody>
      </p:sp>
    </p:spTree>
    <p:extLst>
      <p:ext uri="{BB962C8B-B14F-4D97-AF65-F5344CB8AC3E}">
        <p14:creationId xmlns:p14="http://schemas.microsoft.com/office/powerpoint/2010/main" val="215238141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3D600-8D8C-46BB-803F-CDA3B0A7AE20}"/>
              </a:ext>
            </a:extLst>
          </p:cNvPr>
          <p:cNvSpPr>
            <a:spLocks noGrp="1"/>
          </p:cNvSpPr>
          <p:nvPr>
            <p:ph type="title"/>
          </p:nvPr>
        </p:nvSpPr>
        <p:spPr>
          <a:xfrm>
            <a:off x="486507"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Bankruptcy cost</a:t>
            </a:r>
          </a:p>
        </p:txBody>
      </p:sp>
      <p:sp>
        <p:nvSpPr>
          <p:cNvPr id="3" name="Content Placeholder 2">
            <a:extLst>
              <a:ext uri="{FF2B5EF4-FFF2-40B4-BE49-F238E27FC236}">
                <a16:creationId xmlns:a16="http://schemas.microsoft.com/office/drawing/2014/main" id="{D49BB5DA-B0AD-4A2D-8BC9-EE1376123C6C}"/>
              </a:ext>
            </a:extLst>
          </p:cNvPr>
          <p:cNvSpPr>
            <a:spLocks noGrp="1"/>
          </p:cNvSpPr>
          <p:nvPr>
            <p:ph idx="1"/>
          </p:nvPr>
        </p:nvSpPr>
        <p:spPr>
          <a:xfrm>
            <a:off x="486507" y="940904"/>
            <a:ext cx="10515600" cy="5706081"/>
          </a:xfrm>
        </p:spPr>
        <p:txBody>
          <a:bodyPr>
            <a:noAutofit/>
          </a:bodyPr>
          <a:lstStyle/>
          <a:p>
            <a:pPr algn="just"/>
            <a:r>
              <a:rPr lang="en-US" sz="2400" dirty="0">
                <a:latin typeface="Times New Roman" panose="02020603050405020304" pitchFamily="18" charset="0"/>
                <a:cs typeface="Times New Roman" panose="02020603050405020304" pitchFamily="18" charset="0"/>
              </a:rPr>
              <a:t>The expected bankruptcy cost is a function of two variables:</a:t>
            </a:r>
          </a:p>
          <a:p>
            <a:pPr lvl="1" algn="just"/>
            <a:r>
              <a:rPr lang="en-US" dirty="0">
                <a:latin typeface="Times New Roman" panose="02020603050405020304" pitchFamily="18" charset="0"/>
                <a:cs typeface="Times New Roman" panose="02020603050405020304" pitchFamily="18" charset="0"/>
              </a:rPr>
              <a:t>The probability of bankruptcy, which will depend on how uncertain you are about future cashflows.</a:t>
            </a:r>
          </a:p>
          <a:p>
            <a:pPr lvl="2" algn="just"/>
            <a:r>
              <a:rPr lang="en-US" sz="2400" dirty="0">
                <a:latin typeface="Times New Roman" panose="02020603050405020304" pitchFamily="18" charset="0"/>
                <a:cs typeface="Times New Roman" panose="02020603050405020304" pitchFamily="18" charset="0"/>
              </a:rPr>
              <a:t>The size of operating cashflows relative to size of cashflows on debt obligations. </a:t>
            </a:r>
          </a:p>
          <a:p>
            <a:pPr lvl="2" algn="just"/>
            <a:r>
              <a:rPr lang="en-US" sz="2400" dirty="0">
                <a:latin typeface="Times New Roman" panose="02020603050405020304" pitchFamily="18" charset="0"/>
                <a:cs typeface="Times New Roman" panose="02020603050405020304" pitchFamily="18" charset="0"/>
              </a:rPr>
              <a:t>Variance in operating cashflows (business risk; the sensitivity of the demand of the firm’s products with the economic condition)</a:t>
            </a:r>
          </a:p>
          <a:p>
            <a:pPr lvl="1" algn="just"/>
            <a:r>
              <a:rPr lang="en-US" dirty="0">
                <a:latin typeface="Times New Roman" panose="02020603050405020304" pitchFamily="18" charset="0"/>
                <a:cs typeface="Times New Roman" panose="02020603050405020304" pitchFamily="18" charset="0"/>
              </a:rPr>
              <a:t>The cost of going bankrupt</a:t>
            </a:r>
          </a:p>
          <a:p>
            <a:pPr lvl="2" algn="just"/>
            <a:r>
              <a:rPr lang="en-US" sz="2400" dirty="0">
                <a:latin typeface="Times New Roman" panose="02020603050405020304" pitchFamily="18" charset="0"/>
                <a:cs typeface="Times New Roman" panose="02020603050405020304" pitchFamily="18" charset="0"/>
              </a:rPr>
              <a:t>Direct costs: the outflows of cash during bankruptcy, such as legal and admin costs, at the time of bankruptcy. The bankruptcy cost of Leman brother is $2 billion</a:t>
            </a:r>
          </a:p>
          <a:p>
            <a:pPr lvl="2" algn="just"/>
            <a:r>
              <a:rPr lang="en-US" sz="2400" dirty="0">
                <a:latin typeface="Times New Roman" panose="02020603050405020304" pitchFamily="18" charset="0"/>
                <a:cs typeface="Times New Roman" panose="02020603050405020304" pitchFamily="18" charset="0"/>
              </a:rPr>
              <a:t>Indirect costs: Costs arising because people perceive you to be in financial trouble. </a:t>
            </a:r>
          </a:p>
          <a:p>
            <a:pPr marL="0" indent="0" algn="just">
              <a:buNone/>
            </a:pPr>
            <a:r>
              <a:rPr lang="en-US" sz="2400" dirty="0">
                <a:latin typeface="Times New Roman" panose="02020603050405020304" pitchFamily="18" charset="0"/>
                <a:cs typeface="Times New Roman" panose="02020603050405020304" pitchFamily="18" charset="0"/>
              </a:rPr>
              <a:t>On Oct 1, 2008, A strong rumor that ICICI Bank has gone bankrupt sent several depositors rushing for ATMs to withdraw money. The ICICI Bank stock is down 37.47% from its recent high of Rs 551.45 on 1 October 2008.</a:t>
            </a:r>
          </a:p>
          <a:p>
            <a:pPr lvl="2" algn="just"/>
            <a:endParaRPr lang="en-US" sz="2400" dirty="0">
              <a:latin typeface="Times New Roman" panose="02020603050405020304" pitchFamily="18" charset="0"/>
              <a:cs typeface="Times New Roman" panose="02020603050405020304" pitchFamily="18" charset="0"/>
            </a:endParaRPr>
          </a:p>
          <a:p>
            <a:pPr lvl="2"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117441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69EC7-2A30-46CE-BCDD-E4B1EA0780D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Bankruptcy cost</a:t>
            </a:r>
            <a:endParaRPr lang="en-US" sz="3600" dirty="0"/>
          </a:p>
        </p:txBody>
      </p:sp>
      <p:sp>
        <p:nvSpPr>
          <p:cNvPr id="3" name="Content Placeholder 2">
            <a:extLst>
              <a:ext uri="{FF2B5EF4-FFF2-40B4-BE49-F238E27FC236}">
                <a16:creationId xmlns:a16="http://schemas.microsoft.com/office/drawing/2014/main" id="{511E31D7-73F6-4926-824F-8F72E78576EB}"/>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Proposition 2: </a:t>
            </a:r>
            <a:r>
              <a:rPr lang="en-US" sz="2400" i="1" dirty="0">
                <a:latin typeface="Times New Roman" panose="02020603050405020304" pitchFamily="18" charset="0"/>
                <a:cs typeface="Times New Roman" panose="02020603050405020304" pitchFamily="18" charset="0"/>
              </a:rPr>
              <a:t>firms with more volatile earnings and cashflows should use debt less than otherwise similar firms with stable cashflows.</a:t>
            </a:r>
          </a:p>
          <a:p>
            <a:r>
              <a:rPr lang="en-US" sz="2400" dirty="0">
                <a:latin typeface="Times New Roman" panose="02020603050405020304" pitchFamily="18" charset="0"/>
                <a:cs typeface="Times New Roman" panose="02020603050405020304" pitchFamily="18" charset="0"/>
              </a:rPr>
              <a:t>Proposition 3: </a:t>
            </a:r>
            <a:r>
              <a:rPr lang="en-US" sz="2400" i="1" dirty="0">
                <a:latin typeface="Times New Roman" panose="02020603050405020304" pitchFamily="18" charset="0"/>
                <a:cs typeface="Times New Roman" panose="02020603050405020304" pitchFamily="18" charset="0"/>
              </a:rPr>
              <a:t>Other things being equal, the greater the indirect bankruptcy cost, the less debt the firm can afford to use for any given level of debt.</a:t>
            </a:r>
            <a:r>
              <a:rPr lang="en-US" sz="2400" dirty="0">
                <a:latin typeface="Times New Roman" panose="02020603050405020304" pitchFamily="18" charset="0"/>
                <a:cs typeface="Times New Roman" panose="02020603050405020304" pitchFamily="18" charset="0"/>
              </a:rPr>
              <a:t> </a:t>
            </a:r>
            <a:endParaRPr lang="en-US" sz="2400" i="1"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In Indian system, business groups operate multiple independent firms, where one firm provide insurance to another firms. What are the implications of this structure on financing mix? </a:t>
            </a:r>
            <a:r>
              <a:rPr lang="en-US" sz="2400" i="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67032136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1F14B-ECEB-4CFB-85C3-73A0D0FB3F0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Bankruptcy cost</a:t>
            </a:r>
            <a:endParaRPr lang="en-US" sz="3600" dirty="0"/>
          </a:p>
        </p:txBody>
      </p:sp>
      <p:sp>
        <p:nvSpPr>
          <p:cNvPr id="3" name="Content Placeholder 2">
            <a:extLst>
              <a:ext uri="{FF2B5EF4-FFF2-40B4-BE49-F238E27FC236}">
                <a16:creationId xmlns:a16="http://schemas.microsoft.com/office/drawing/2014/main" id="{30092D45-C482-4921-8606-5C68C7B8EA33}"/>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Firms with following products are likely to have greater bankruptcy (indirect) costs </a:t>
            </a:r>
          </a:p>
          <a:p>
            <a:pPr lvl="1" algn="just"/>
            <a:r>
              <a:rPr lang="en-US" dirty="0">
                <a:latin typeface="Times New Roman" panose="02020603050405020304" pitchFamily="18" charset="0"/>
                <a:cs typeface="Times New Roman" panose="02020603050405020304" pitchFamily="18" charset="0"/>
              </a:rPr>
              <a:t>Firms that sell durable products with long lives that require replacement parts and service: Tata motor would have greater indirect costs associated with bankruptcy than Avenue supermarts.</a:t>
            </a:r>
          </a:p>
          <a:p>
            <a:pPr lvl="1" algn="just"/>
            <a:r>
              <a:rPr lang="en-US" dirty="0">
                <a:latin typeface="Times New Roman" panose="02020603050405020304" pitchFamily="18" charset="0"/>
                <a:cs typeface="Times New Roman" panose="02020603050405020304" pitchFamily="18" charset="0"/>
              </a:rPr>
              <a:t>Firms that provide goods or service for which quality is an important attribute that is difficult to determine in advance: Manipal Hospitals would have more indirect costs associated with bankruptcy than Jubilant Foodworks.</a:t>
            </a:r>
          </a:p>
          <a:p>
            <a:pPr lvl="1" algn="just"/>
            <a:r>
              <a:rPr lang="en-US" dirty="0">
                <a:latin typeface="Times New Roman" panose="02020603050405020304" pitchFamily="18" charset="0"/>
                <a:cs typeface="Times New Roman" panose="02020603050405020304" pitchFamily="18" charset="0"/>
              </a:rPr>
              <a:t>Firms that provide service after sale: </a:t>
            </a:r>
          </a:p>
        </p:txBody>
      </p:sp>
    </p:spTree>
    <p:extLst>
      <p:ext uri="{BB962C8B-B14F-4D97-AF65-F5344CB8AC3E}">
        <p14:creationId xmlns:p14="http://schemas.microsoft.com/office/powerpoint/2010/main" val="140164810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AD350-2C94-4B16-8987-C66D424496C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Debt &amp; Bankruptcy cost</a:t>
            </a:r>
          </a:p>
        </p:txBody>
      </p:sp>
      <p:sp>
        <p:nvSpPr>
          <p:cNvPr id="3" name="Content Placeholder 2">
            <a:extLst>
              <a:ext uri="{FF2B5EF4-FFF2-40B4-BE49-F238E27FC236}">
                <a16:creationId xmlns:a16="http://schemas.microsoft.com/office/drawing/2014/main" id="{EA797806-5634-4AF0-8487-48F2A8D92ADB}"/>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Rank the following firms on the magnitude of bankruptcy (indirect) costs from the most to least, considering both explicit and implicit costs:</a:t>
            </a:r>
          </a:p>
          <a:p>
            <a:pPr marL="514350" indent="-514350">
              <a:buAutoNum type="alphaLcPeriod"/>
            </a:pPr>
            <a:r>
              <a:rPr lang="en-US" sz="2400" dirty="0">
                <a:latin typeface="Times New Roman" panose="02020603050405020304" pitchFamily="18" charset="0"/>
                <a:cs typeface="Times New Roman" panose="02020603050405020304" pitchFamily="18" charset="0"/>
              </a:rPr>
              <a:t>A Grocery store</a:t>
            </a:r>
          </a:p>
          <a:p>
            <a:pPr marL="514350" indent="-514350">
              <a:buAutoNum type="alphaLcPeriod"/>
            </a:pPr>
            <a:r>
              <a:rPr lang="en-US" sz="2400" dirty="0">
                <a:latin typeface="Times New Roman" panose="02020603050405020304" pitchFamily="18" charset="0"/>
                <a:cs typeface="Times New Roman" panose="02020603050405020304" pitchFamily="18" charset="0"/>
              </a:rPr>
              <a:t>An Airplane Manufacture</a:t>
            </a:r>
          </a:p>
          <a:p>
            <a:pPr marL="514350" indent="-514350">
              <a:buAutoNum type="alphaLcPeriod"/>
            </a:pPr>
            <a:r>
              <a:rPr lang="en-US" sz="2400" dirty="0">
                <a:latin typeface="Times New Roman" panose="02020603050405020304" pitchFamily="18" charset="0"/>
                <a:cs typeface="Times New Roman" panose="02020603050405020304" pitchFamily="18" charset="0"/>
              </a:rPr>
              <a:t>High Technology firm </a:t>
            </a:r>
          </a:p>
        </p:txBody>
      </p:sp>
    </p:spTree>
    <p:extLst>
      <p:ext uri="{BB962C8B-B14F-4D97-AF65-F5344CB8AC3E}">
        <p14:creationId xmlns:p14="http://schemas.microsoft.com/office/powerpoint/2010/main" val="170305125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75418-AC13-4576-B489-62C693965927}"/>
              </a:ext>
            </a:extLst>
          </p:cNvPr>
          <p:cNvSpPr>
            <a:spLocks noGrp="1"/>
          </p:cNvSpPr>
          <p:nvPr>
            <p:ph type="title"/>
          </p:nvPr>
        </p:nvSpPr>
        <p:spPr>
          <a:xfrm>
            <a:off x="430236" y="1294"/>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Agency cost</a:t>
            </a:r>
          </a:p>
        </p:txBody>
      </p:sp>
      <p:sp>
        <p:nvSpPr>
          <p:cNvPr id="3" name="Content Placeholder 2">
            <a:extLst>
              <a:ext uri="{FF2B5EF4-FFF2-40B4-BE49-F238E27FC236}">
                <a16:creationId xmlns:a16="http://schemas.microsoft.com/office/drawing/2014/main" id="{11CA0A97-581E-41E0-865A-5138ABF481E7}"/>
              </a:ext>
            </a:extLst>
          </p:cNvPr>
          <p:cNvSpPr>
            <a:spLocks noGrp="1"/>
          </p:cNvSpPr>
          <p:nvPr>
            <p:ph idx="1"/>
          </p:nvPr>
        </p:nvSpPr>
        <p:spPr>
          <a:xfrm>
            <a:off x="599049" y="1326856"/>
            <a:ext cx="11023107" cy="5355297"/>
          </a:xfrm>
        </p:spPr>
        <p:txBody>
          <a:bodyPr>
            <a:noAutofit/>
          </a:bodyPr>
          <a:lstStyle/>
          <a:p>
            <a:pPr algn="just"/>
            <a:r>
              <a:rPr lang="en-US" sz="2400" dirty="0">
                <a:latin typeface="Times New Roman" panose="02020603050405020304" pitchFamily="18" charset="0"/>
                <a:cs typeface="Times New Roman" panose="02020603050405020304" pitchFamily="18" charset="0"/>
              </a:rPr>
              <a:t>An agency cost arises whenever you hire someone else to do something for you. It arises because your interests(as the principal) may deviate from those of the person you hired (as the agent). </a:t>
            </a:r>
          </a:p>
          <a:p>
            <a:pPr algn="just"/>
            <a:r>
              <a:rPr lang="en-US" sz="2400" dirty="0">
                <a:latin typeface="Times New Roman" panose="02020603050405020304" pitchFamily="18" charset="0"/>
                <a:cs typeface="Times New Roman" panose="02020603050405020304" pitchFamily="18" charset="0"/>
              </a:rPr>
              <a:t>When you lend money to a business, you are allowing stockholders to use that money in the course of running that business. Stockholders interests are different from your interests, because </a:t>
            </a:r>
          </a:p>
          <a:p>
            <a:pPr lvl="1" algn="just"/>
            <a:r>
              <a:rPr lang="en-US" dirty="0">
                <a:latin typeface="Times New Roman" panose="02020603050405020304" pitchFamily="18" charset="0"/>
                <a:cs typeface="Times New Roman" panose="02020603050405020304" pitchFamily="18" charset="0"/>
              </a:rPr>
              <a:t>You (as lender) are interested in getting your money back.</a:t>
            </a:r>
          </a:p>
          <a:p>
            <a:pPr lvl="1" algn="just"/>
            <a:r>
              <a:rPr lang="en-US" dirty="0">
                <a:latin typeface="Times New Roman" panose="02020603050405020304" pitchFamily="18" charset="0"/>
                <a:cs typeface="Times New Roman" panose="02020603050405020304" pitchFamily="18" charset="0"/>
              </a:rPr>
              <a:t>Stockholders are interested in maximizing their wealth </a:t>
            </a:r>
          </a:p>
          <a:p>
            <a:pPr algn="just"/>
            <a:r>
              <a:rPr lang="en-US" sz="2400" dirty="0">
                <a:latin typeface="Times New Roman" panose="02020603050405020304" pitchFamily="18" charset="0"/>
                <a:cs typeface="Times New Roman" panose="02020603050405020304" pitchFamily="18" charset="0"/>
              </a:rPr>
              <a:t>In some cases, the clash of interests can lead to stockholders.. </a:t>
            </a:r>
          </a:p>
          <a:p>
            <a:pPr lvl="1" algn="just"/>
            <a:r>
              <a:rPr lang="en-US" dirty="0">
                <a:latin typeface="Times New Roman" panose="02020603050405020304" pitchFamily="18" charset="0"/>
                <a:cs typeface="Times New Roman" panose="02020603050405020304" pitchFamily="18" charset="0"/>
              </a:rPr>
              <a:t>Investing in riskier projects than you would want them to </a:t>
            </a:r>
          </a:p>
          <a:p>
            <a:pPr lvl="1" algn="just"/>
            <a:r>
              <a:rPr lang="en-US" dirty="0">
                <a:latin typeface="Times New Roman" panose="02020603050405020304" pitchFamily="18" charset="0"/>
                <a:cs typeface="Times New Roman" panose="02020603050405020304" pitchFamily="18" charset="0"/>
              </a:rPr>
              <a:t>Paying themselves large dividends when you would rather have kept the cash in the business. </a:t>
            </a:r>
          </a:p>
        </p:txBody>
      </p:sp>
    </p:spTree>
    <p:extLst>
      <p:ext uri="{BB962C8B-B14F-4D97-AF65-F5344CB8AC3E}">
        <p14:creationId xmlns:p14="http://schemas.microsoft.com/office/powerpoint/2010/main" val="85713353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0A730-F3BA-4154-B358-BE6F67B4513A}"/>
              </a:ext>
            </a:extLst>
          </p:cNvPr>
          <p:cNvSpPr>
            <a:spLocks noGrp="1"/>
          </p:cNvSpPr>
          <p:nvPr>
            <p:ph type="title"/>
          </p:nvPr>
        </p:nvSpPr>
        <p:spPr>
          <a:xfrm>
            <a:off x="0"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Selfish Investment Strategy 1</a:t>
            </a:r>
          </a:p>
        </p:txBody>
      </p:sp>
      <p:graphicFrame>
        <p:nvGraphicFramePr>
          <p:cNvPr id="4" name="Content Placeholder 3">
            <a:extLst>
              <a:ext uri="{FF2B5EF4-FFF2-40B4-BE49-F238E27FC236}">
                <a16:creationId xmlns:a16="http://schemas.microsoft.com/office/drawing/2014/main" id="{53CABF4B-7CD0-40C9-ADE7-B70342580B4B}"/>
              </a:ext>
            </a:extLst>
          </p:cNvPr>
          <p:cNvGraphicFramePr>
            <a:graphicFrameLocks noGrp="1"/>
          </p:cNvGraphicFramePr>
          <p:nvPr>
            <p:ph idx="1"/>
            <p:extLst>
              <p:ext uri="{D42A27DB-BD31-4B8C-83A1-F6EECF244321}">
                <p14:modId xmlns:p14="http://schemas.microsoft.com/office/powerpoint/2010/main" val="2188481336"/>
              </p:ext>
            </p:extLst>
          </p:nvPr>
        </p:nvGraphicFramePr>
        <p:xfrm>
          <a:off x="572177" y="1094105"/>
          <a:ext cx="10513076" cy="5713339"/>
        </p:xfrm>
        <a:graphic>
          <a:graphicData uri="http://schemas.openxmlformats.org/drawingml/2006/table">
            <a:tbl>
              <a:tblPr>
                <a:tableStyleId>{5940675A-B579-460E-94D1-54222C63F5DA}</a:tableStyleId>
              </a:tblPr>
              <a:tblGrid>
                <a:gridCol w="2108839">
                  <a:extLst>
                    <a:ext uri="{9D8B030D-6E8A-4147-A177-3AD203B41FA5}">
                      <a16:colId xmlns:a16="http://schemas.microsoft.com/office/drawing/2014/main" val="4259721718"/>
                    </a:ext>
                  </a:extLst>
                </a:gridCol>
                <a:gridCol w="2344658">
                  <a:extLst>
                    <a:ext uri="{9D8B030D-6E8A-4147-A177-3AD203B41FA5}">
                      <a16:colId xmlns:a16="http://schemas.microsoft.com/office/drawing/2014/main" val="2468524912"/>
                    </a:ext>
                  </a:extLst>
                </a:gridCol>
                <a:gridCol w="2604408">
                  <a:extLst>
                    <a:ext uri="{9D8B030D-6E8A-4147-A177-3AD203B41FA5}">
                      <a16:colId xmlns:a16="http://schemas.microsoft.com/office/drawing/2014/main" val="3415399509"/>
                    </a:ext>
                  </a:extLst>
                </a:gridCol>
                <a:gridCol w="566617">
                  <a:extLst>
                    <a:ext uri="{9D8B030D-6E8A-4147-A177-3AD203B41FA5}">
                      <a16:colId xmlns:a16="http://schemas.microsoft.com/office/drawing/2014/main" val="4216382911"/>
                    </a:ext>
                  </a:extLst>
                </a:gridCol>
                <a:gridCol w="1515336">
                  <a:extLst>
                    <a:ext uri="{9D8B030D-6E8A-4147-A177-3AD203B41FA5}">
                      <a16:colId xmlns:a16="http://schemas.microsoft.com/office/drawing/2014/main" val="3301368975"/>
                    </a:ext>
                  </a:extLst>
                </a:gridCol>
                <a:gridCol w="1373218">
                  <a:extLst>
                    <a:ext uri="{9D8B030D-6E8A-4147-A177-3AD203B41FA5}">
                      <a16:colId xmlns:a16="http://schemas.microsoft.com/office/drawing/2014/main" val="558088295"/>
                    </a:ext>
                  </a:extLst>
                </a:gridCol>
              </a:tblGrid>
              <a:tr h="402788">
                <a:tc gridSpan="6">
                  <a:txBody>
                    <a:bodyPr/>
                    <a:lstStyle/>
                    <a:p>
                      <a:pPr algn="ctr" fontAlgn="b"/>
                      <a:r>
                        <a:rPr lang="en-US" sz="2400" u="none" strike="noStrike" dirty="0">
                          <a:effectLst/>
                        </a:rPr>
                        <a:t>The value of outstanding bond=Rs.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672481"/>
                  </a:ext>
                </a:extLst>
              </a:tr>
              <a:tr h="402788">
                <a:tc gridSpan="6">
                  <a:txBody>
                    <a:bodyPr/>
                    <a:lstStyle/>
                    <a:p>
                      <a:pPr algn="l" fontAlgn="b"/>
                      <a:r>
                        <a:rPr lang="en-US" sz="2400" u="sng" strike="noStrike" dirty="0">
                          <a:effectLst/>
                        </a:rPr>
                        <a:t>Value of firm if low-risk project is chosen</a:t>
                      </a:r>
                      <a:endParaRPr lang="en-US" sz="24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2609578"/>
                  </a:ext>
                </a:extLst>
              </a:tr>
              <a:tr h="402788">
                <a:tc>
                  <a:txBody>
                    <a:bodyPr/>
                    <a:lstStyle/>
                    <a:p>
                      <a:pPr algn="l"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Probability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Value of firm</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Stock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Bond</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extLst>
                  <a:ext uri="{0D108BD9-81ED-4DB2-BD59-A6C34878D82A}">
                    <a16:rowId xmlns:a16="http://schemas.microsoft.com/office/drawing/2014/main" val="1658987813"/>
                  </a:ext>
                </a:extLst>
              </a:tr>
              <a:tr h="402788">
                <a:tc>
                  <a:txBody>
                    <a:bodyPr/>
                    <a:lstStyle/>
                    <a:p>
                      <a:pPr algn="l" fontAlgn="b"/>
                      <a:r>
                        <a:rPr lang="en-US" sz="2400" u="none" strike="noStrike" dirty="0">
                          <a:effectLst/>
                        </a:rPr>
                        <a:t>Recession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0.5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extLst>
                  <a:ext uri="{0D108BD9-81ED-4DB2-BD59-A6C34878D82A}">
                    <a16:rowId xmlns:a16="http://schemas.microsoft.com/office/drawing/2014/main" val="365330103"/>
                  </a:ext>
                </a:extLst>
              </a:tr>
              <a:tr h="402788">
                <a:tc>
                  <a:txBody>
                    <a:bodyPr/>
                    <a:lstStyle/>
                    <a:p>
                      <a:pPr algn="l" fontAlgn="b"/>
                      <a:r>
                        <a:rPr lang="en-US" sz="2400" u="none" strike="noStrike" dirty="0">
                          <a:effectLst/>
                        </a:rPr>
                        <a:t>Boom</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0.5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200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extLst>
                  <a:ext uri="{0D108BD9-81ED-4DB2-BD59-A6C34878D82A}">
                    <a16:rowId xmlns:a16="http://schemas.microsoft.com/office/drawing/2014/main" val="4189154402"/>
                  </a:ext>
                </a:extLst>
              </a:tr>
              <a:tr h="1034687">
                <a:tc>
                  <a:txBody>
                    <a:bodyPr/>
                    <a:lstStyle/>
                    <a:p>
                      <a:pPr algn="l"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gridSpan="5">
                  <a:txBody>
                    <a:bodyPr/>
                    <a:lstStyle/>
                    <a:p>
                      <a:pPr algn="l" fontAlgn="b"/>
                      <a:r>
                        <a:rPr lang="en-US" sz="2400" u="none" strike="noStrike" dirty="0">
                          <a:effectLst/>
                        </a:rPr>
                        <a:t>Expected value=0.5*100+200*.5=150</a:t>
                      </a:r>
                    </a:p>
                    <a:p>
                      <a:pPr algn="l" fontAlgn="b"/>
                      <a:r>
                        <a:rPr lang="en-US" sz="2400" u="none" strike="noStrike" dirty="0">
                          <a:effectLst/>
                        </a:rPr>
                        <a:t>Expected value of bond=100*0.5+100*0.5=$100</a:t>
                      </a:r>
                    </a:p>
                    <a:p>
                      <a:pPr algn="l" fontAlgn="b"/>
                      <a:r>
                        <a:rPr lang="en-US" sz="2400" u="none" strike="noStrike" dirty="0">
                          <a:effectLst/>
                        </a:rPr>
                        <a:t>Expected value of stock=$150-$100=$50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93038930"/>
                  </a:ext>
                </a:extLst>
              </a:tr>
              <a:tr h="402788">
                <a:tc gridSpan="6">
                  <a:txBody>
                    <a:bodyPr/>
                    <a:lstStyle/>
                    <a:p>
                      <a:pPr algn="l" fontAlgn="b"/>
                      <a:r>
                        <a:rPr lang="en-US" sz="2400" u="sng" strike="noStrike" dirty="0">
                          <a:effectLst/>
                        </a:rPr>
                        <a:t>Value of firm if high-risk project is chosen</a:t>
                      </a:r>
                      <a:endParaRPr lang="en-US" sz="24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52834700"/>
                  </a:ext>
                </a:extLst>
              </a:tr>
              <a:tr h="402788">
                <a:tc>
                  <a:txBody>
                    <a:bodyPr/>
                    <a:lstStyle/>
                    <a:p>
                      <a:pPr algn="l" fontAlgn="b"/>
                      <a:r>
                        <a:rPr lang="en-US" sz="2400" u="none" strike="noStrike" dirty="0">
                          <a:effectLst/>
                        </a:rPr>
                        <a:t>Recession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0.5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50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50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extLst>
                  <a:ext uri="{0D108BD9-81ED-4DB2-BD59-A6C34878D82A}">
                    <a16:rowId xmlns:a16="http://schemas.microsoft.com/office/drawing/2014/main" val="3672496364"/>
                  </a:ext>
                </a:extLst>
              </a:tr>
              <a:tr h="402788">
                <a:tc>
                  <a:txBody>
                    <a:bodyPr/>
                    <a:lstStyle/>
                    <a:p>
                      <a:pPr algn="l" fontAlgn="b"/>
                      <a:r>
                        <a:rPr lang="en-US" sz="2400" u="none" strike="noStrike" dirty="0">
                          <a:effectLst/>
                        </a:rPr>
                        <a:t>Boom</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0.5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240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140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extLst>
                  <a:ext uri="{0D108BD9-81ED-4DB2-BD59-A6C34878D82A}">
                    <a16:rowId xmlns:a16="http://schemas.microsoft.com/office/drawing/2014/main" val="1366858867"/>
                  </a:ext>
                </a:extLst>
              </a:tr>
              <a:tr h="1373258">
                <a:tc>
                  <a:txBody>
                    <a:bodyPr/>
                    <a:lstStyle/>
                    <a:p>
                      <a:pPr algn="l"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gridSpan="5">
                  <a:txBody>
                    <a:bodyPr/>
                    <a:lstStyle/>
                    <a:p>
                      <a:pPr algn="l" fontAlgn="b"/>
                      <a:r>
                        <a:rPr lang="en-US" sz="2400" u="none" strike="noStrike" dirty="0">
                          <a:effectLst/>
                        </a:rPr>
                        <a:t>Expected value=0.5*50+240*.5=145</a:t>
                      </a:r>
                    </a:p>
                    <a:p>
                      <a:pPr algn="l" fontAlgn="b"/>
                      <a:r>
                        <a:rPr lang="en-US" sz="2400" u="none" strike="noStrike" dirty="0">
                          <a:effectLst/>
                        </a:rPr>
                        <a:t>Expected value of bond=50*0.5+100*0.5=75</a:t>
                      </a:r>
                    </a:p>
                    <a:p>
                      <a:pPr algn="l" fontAlgn="b"/>
                      <a:r>
                        <a:rPr lang="en-US" sz="2400" u="none" strike="noStrike" dirty="0">
                          <a:effectLst/>
                        </a:rPr>
                        <a:t>Expected value of stock=$145-$75=$70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49899297"/>
                  </a:ext>
                </a:extLst>
              </a:tr>
            </a:tbl>
          </a:graphicData>
        </a:graphic>
      </p:graphicFrame>
    </p:spTree>
    <p:extLst>
      <p:ext uri="{BB962C8B-B14F-4D97-AF65-F5344CB8AC3E}">
        <p14:creationId xmlns:p14="http://schemas.microsoft.com/office/powerpoint/2010/main" val="381681328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08704-EDD3-4E3A-930D-742142F6891C}"/>
              </a:ext>
            </a:extLst>
          </p:cNvPr>
          <p:cNvSpPr>
            <a:spLocks noGrp="1"/>
          </p:cNvSpPr>
          <p:nvPr>
            <p:ph type="title"/>
          </p:nvPr>
        </p:nvSpPr>
        <p:spPr>
          <a:xfrm>
            <a:off x="-104336" y="15411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 Selfish Investment Strategy 2</a:t>
            </a:r>
            <a:endParaRPr lang="en-US" sz="3600" dirty="0"/>
          </a:p>
        </p:txBody>
      </p:sp>
      <p:sp>
        <p:nvSpPr>
          <p:cNvPr id="3" name="Content Placeholder 2">
            <a:extLst>
              <a:ext uri="{FF2B5EF4-FFF2-40B4-BE49-F238E27FC236}">
                <a16:creationId xmlns:a16="http://schemas.microsoft.com/office/drawing/2014/main" id="{7CAEC30E-8A7D-4320-B42D-898C754DD5B6}"/>
              </a:ext>
            </a:extLst>
          </p:cNvPr>
          <p:cNvSpPr>
            <a:spLocks noGrp="1"/>
          </p:cNvSpPr>
          <p:nvPr>
            <p:ph idx="1"/>
          </p:nvPr>
        </p:nvSpPr>
        <p:spPr>
          <a:xfrm>
            <a:off x="528710" y="1253331"/>
            <a:ext cx="10515600" cy="4351338"/>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Consider a firm with Rs 4000 of principle and investment payments due at the end of the year. The firm is also having a positive NPV project with value of Rs 1700, after investment of Rs 1000 (possible equity investment).</a:t>
            </a:r>
          </a:p>
          <a:p>
            <a:pPr marL="0" indent="0" algn="just">
              <a:buNone/>
            </a:pPr>
            <a:endParaRPr lang="en-US" sz="2400" dirty="0">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778CEB9F-23C7-4F2E-837E-9E6954369148}"/>
              </a:ext>
            </a:extLst>
          </p:cNvPr>
          <p:cNvGraphicFramePr>
            <a:graphicFrameLocks noGrp="1"/>
          </p:cNvGraphicFramePr>
          <p:nvPr>
            <p:extLst>
              <p:ext uri="{D42A27DB-BD31-4B8C-83A1-F6EECF244321}">
                <p14:modId xmlns:p14="http://schemas.microsoft.com/office/powerpoint/2010/main" val="456592759"/>
              </p:ext>
            </p:extLst>
          </p:nvPr>
        </p:nvGraphicFramePr>
        <p:xfrm>
          <a:off x="1371601" y="2578894"/>
          <a:ext cx="9544927" cy="3364705"/>
        </p:xfrm>
        <a:graphic>
          <a:graphicData uri="http://schemas.openxmlformats.org/drawingml/2006/table">
            <a:tbl>
              <a:tblPr>
                <a:tableStyleId>{9D7B26C5-4107-4FEC-AEDC-1716B250A1EF}</a:tableStyleId>
              </a:tblPr>
              <a:tblGrid>
                <a:gridCol w="2727122">
                  <a:extLst>
                    <a:ext uri="{9D8B030D-6E8A-4147-A177-3AD203B41FA5}">
                      <a16:colId xmlns:a16="http://schemas.microsoft.com/office/drawing/2014/main" val="743669265"/>
                    </a:ext>
                  </a:extLst>
                </a:gridCol>
                <a:gridCol w="1363561">
                  <a:extLst>
                    <a:ext uri="{9D8B030D-6E8A-4147-A177-3AD203B41FA5}">
                      <a16:colId xmlns:a16="http://schemas.microsoft.com/office/drawing/2014/main" val="2726590065"/>
                    </a:ext>
                  </a:extLst>
                </a:gridCol>
                <a:gridCol w="1363561">
                  <a:extLst>
                    <a:ext uri="{9D8B030D-6E8A-4147-A177-3AD203B41FA5}">
                      <a16:colId xmlns:a16="http://schemas.microsoft.com/office/drawing/2014/main" val="2767103035"/>
                    </a:ext>
                  </a:extLst>
                </a:gridCol>
                <a:gridCol w="1363561">
                  <a:extLst>
                    <a:ext uri="{9D8B030D-6E8A-4147-A177-3AD203B41FA5}">
                      <a16:colId xmlns:a16="http://schemas.microsoft.com/office/drawing/2014/main" val="416976958"/>
                    </a:ext>
                  </a:extLst>
                </a:gridCol>
                <a:gridCol w="1363561">
                  <a:extLst>
                    <a:ext uri="{9D8B030D-6E8A-4147-A177-3AD203B41FA5}">
                      <a16:colId xmlns:a16="http://schemas.microsoft.com/office/drawing/2014/main" val="2287143562"/>
                    </a:ext>
                  </a:extLst>
                </a:gridCol>
                <a:gridCol w="1363561">
                  <a:extLst>
                    <a:ext uri="{9D8B030D-6E8A-4147-A177-3AD203B41FA5}">
                      <a16:colId xmlns:a16="http://schemas.microsoft.com/office/drawing/2014/main" val="2392824697"/>
                    </a:ext>
                  </a:extLst>
                </a:gridCol>
              </a:tblGrid>
              <a:tr h="672941">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gridSpan="3">
                  <a:txBody>
                    <a:bodyPr/>
                    <a:lstStyle/>
                    <a:p>
                      <a:pPr algn="l" fontAlgn="b"/>
                      <a:r>
                        <a:rPr lang="en-US" sz="2400" u="sng" strike="noStrike" dirty="0">
                          <a:effectLst/>
                          <a:latin typeface="Times New Roman" panose="02020603050405020304" pitchFamily="18" charset="0"/>
                          <a:cs typeface="Times New Roman" panose="02020603050405020304" pitchFamily="18" charset="0"/>
                        </a:rPr>
                        <a:t>Firm without project</a:t>
                      </a:r>
                      <a:endParaRPr lang="en-US" sz="24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hMerge="1">
                  <a:txBody>
                    <a:bodyPr/>
                    <a:lstStyle/>
                    <a:p>
                      <a:endParaRPr lang="en-US"/>
                    </a:p>
                  </a:txBody>
                  <a:tcPr/>
                </a:tc>
                <a:tc gridSpan="2">
                  <a:txBody>
                    <a:bodyPr/>
                    <a:lstStyle/>
                    <a:p>
                      <a:pPr algn="ctr" fontAlgn="b"/>
                      <a:r>
                        <a:rPr lang="en-US" sz="2400" u="sng" strike="noStrike" dirty="0">
                          <a:effectLst/>
                          <a:latin typeface="Times New Roman" panose="02020603050405020304" pitchFamily="18" charset="0"/>
                          <a:cs typeface="Times New Roman" panose="02020603050405020304" pitchFamily="18" charset="0"/>
                        </a:rPr>
                        <a:t>Firm with project</a:t>
                      </a:r>
                      <a:endParaRPr lang="en-US" sz="24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extLst>
                  <a:ext uri="{0D108BD9-81ED-4DB2-BD59-A6C34878D82A}">
                    <a16:rowId xmlns:a16="http://schemas.microsoft.com/office/drawing/2014/main" val="2169266459"/>
                  </a:ext>
                </a:extLst>
              </a:tr>
              <a:tr h="672941">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sng" strike="noStrike" dirty="0">
                          <a:effectLst/>
                          <a:latin typeface="Times New Roman" panose="02020603050405020304" pitchFamily="18" charset="0"/>
                          <a:cs typeface="Times New Roman" panose="02020603050405020304" pitchFamily="18" charset="0"/>
                        </a:rPr>
                        <a:t>Boom</a:t>
                      </a:r>
                      <a:endParaRPr lang="en-US" sz="24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gridSpan="2">
                  <a:txBody>
                    <a:bodyPr/>
                    <a:lstStyle/>
                    <a:p>
                      <a:pPr algn="l" fontAlgn="b"/>
                      <a:r>
                        <a:rPr lang="en-US" sz="2400" u="sng" strike="noStrike" dirty="0">
                          <a:effectLst/>
                          <a:latin typeface="Times New Roman" panose="02020603050405020304" pitchFamily="18" charset="0"/>
                          <a:cs typeface="Times New Roman" panose="02020603050405020304" pitchFamily="18" charset="0"/>
                        </a:rPr>
                        <a:t>Recession</a:t>
                      </a:r>
                      <a:endParaRPr lang="en-US" sz="24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a:txBody>
                    <a:bodyPr/>
                    <a:lstStyle/>
                    <a:p>
                      <a:pPr algn="ctr" fontAlgn="b"/>
                      <a:r>
                        <a:rPr lang="en-US" sz="2400" u="sng" strike="noStrike" dirty="0">
                          <a:effectLst/>
                          <a:latin typeface="Times New Roman" panose="02020603050405020304" pitchFamily="18" charset="0"/>
                          <a:cs typeface="Times New Roman" panose="02020603050405020304" pitchFamily="18" charset="0"/>
                        </a:rPr>
                        <a:t>Boom</a:t>
                      </a:r>
                      <a:endParaRPr lang="en-US" sz="24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sng" strike="noStrike" dirty="0">
                          <a:effectLst/>
                          <a:latin typeface="Times New Roman" panose="02020603050405020304" pitchFamily="18" charset="0"/>
                          <a:cs typeface="Times New Roman" panose="02020603050405020304" pitchFamily="18" charset="0"/>
                        </a:rPr>
                        <a:t>Recession</a:t>
                      </a:r>
                      <a:endParaRPr lang="en-US" sz="24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302214986"/>
                  </a:ext>
                </a:extLst>
              </a:tr>
              <a:tr h="672941">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Firm cashflow</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2400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6700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28780520"/>
                  </a:ext>
                </a:extLst>
              </a:tr>
              <a:tr h="672941">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Bondholders' claim</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Times New Roman" panose="02020603050405020304" pitchFamily="18" charset="0"/>
                          <a:cs typeface="Times New Roman" panose="02020603050405020304" pitchFamily="18" charset="0"/>
                        </a:rPr>
                        <a:t>4000</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5023055"/>
                  </a:ext>
                </a:extLst>
              </a:tr>
              <a:tr h="672941">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Stockholders' claim</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2700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28871642"/>
                  </a:ext>
                </a:extLst>
              </a:tr>
            </a:tbl>
          </a:graphicData>
        </a:graphic>
      </p:graphicFrame>
    </p:spTree>
    <p:extLst>
      <p:ext uri="{BB962C8B-B14F-4D97-AF65-F5344CB8AC3E}">
        <p14:creationId xmlns:p14="http://schemas.microsoft.com/office/powerpoint/2010/main" val="195267815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65BB-0712-4E6C-8C14-D92FCDBB85B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Debt and Agency Costs </a:t>
            </a:r>
          </a:p>
        </p:txBody>
      </p:sp>
      <p:sp>
        <p:nvSpPr>
          <p:cNvPr id="3" name="Content Placeholder 2">
            <a:extLst>
              <a:ext uri="{FF2B5EF4-FFF2-40B4-BE49-F238E27FC236}">
                <a16:creationId xmlns:a16="http://schemas.microsoft.com/office/drawing/2014/main" id="{1E636AB7-A76F-4D2C-A9C3-C1A8F4576CD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Assume that you are a bank. Which of the following businesses would you perceive the greatest agency costs? </a:t>
            </a:r>
          </a:p>
          <a:p>
            <a:pPr lvl="1"/>
            <a:r>
              <a:rPr lang="en-US" dirty="0">
                <a:latin typeface="Times New Roman" panose="02020603050405020304" pitchFamily="18" charset="0"/>
                <a:cs typeface="Times New Roman" panose="02020603050405020304" pitchFamily="18" charset="0"/>
              </a:rPr>
              <a:t>A Large Technology firm </a:t>
            </a:r>
          </a:p>
          <a:p>
            <a:pPr lvl="1"/>
            <a:r>
              <a:rPr lang="en-US" dirty="0">
                <a:latin typeface="Times New Roman" panose="02020603050405020304" pitchFamily="18" charset="0"/>
                <a:cs typeface="Times New Roman" panose="02020603050405020304" pitchFamily="18" charset="0"/>
              </a:rPr>
              <a:t>A Large Regulated Electric Utility</a:t>
            </a:r>
          </a:p>
          <a:p>
            <a:pPr lvl="1"/>
            <a:r>
              <a:rPr lang="en-US" dirty="0">
                <a:latin typeface="Times New Roman" panose="02020603050405020304" pitchFamily="18" charset="0"/>
                <a:cs typeface="Times New Roman" panose="02020603050405020304" pitchFamily="18" charset="0"/>
              </a:rPr>
              <a:t>A Real Estate corporation  </a:t>
            </a:r>
          </a:p>
        </p:txBody>
      </p:sp>
    </p:spTree>
    <p:extLst>
      <p:ext uri="{BB962C8B-B14F-4D97-AF65-F5344CB8AC3E}">
        <p14:creationId xmlns:p14="http://schemas.microsoft.com/office/powerpoint/2010/main" val="307356883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64BEB-7992-406E-93B5-79465495111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Can debtholders reduce agency problem?</a:t>
            </a:r>
            <a:endParaRPr lang="en-US" sz="3600" dirty="0"/>
          </a:p>
        </p:txBody>
      </p:sp>
      <p:sp>
        <p:nvSpPr>
          <p:cNvPr id="3" name="Content Placeholder 2">
            <a:extLst>
              <a:ext uri="{FF2B5EF4-FFF2-40B4-BE49-F238E27FC236}">
                <a16:creationId xmlns:a16="http://schemas.microsoft.com/office/drawing/2014/main" id="{F3D91B8A-132D-447B-9034-DA6346CD0475}"/>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In order to protect the interest of borrowers, the monitoring (covenants) is incorporated as part of loan document.</a:t>
            </a:r>
          </a:p>
          <a:p>
            <a:pPr algn="just"/>
            <a:r>
              <a:rPr lang="en-US" sz="2400" dirty="0">
                <a:latin typeface="Times New Roman" panose="02020603050405020304" pitchFamily="18" charset="0"/>
                <a:cs typeface="Times New Roman" panose="02020603050405020304" pitchFamily="18" charset="0"/>
              </a:rPr>
              <a:t>Typically, the monitoring cost of borrowers is higher for firms whose investments cannot be easily observed and monitored. For instance, service firms.</a:t>
            </a:r>
          </a:p>
          <a:p>
            <a:pPr algn="just"/>
            <a:r>
              <a:rPr lang="en-US" sz="2400" dirty="0">
                <a:latin typeface="Times New Roman" panose="02020603050405020304" pitchFamily="18" charset="0"/>
                <a:cs typeface="Times New Roman" panose="02020603050405020304" pitchFamily="18" charset="0"/>
              </a:rPr>
              <a:t>The monitoring cost is also high for firms whose projects are long-term, follow unpredictable paths. For instance, Pharma firms.   </a:t>
            </a:r>
          </a:p>
          <a:p>
            <a:pPr marL="0" indent="0" algn="just">
              <a:buNone/>
            </a:pPr>
            <a:r>
              <a:rPr lang="en-US" sz="2400" dirty="0">
                <a:latin typeface="Times New Roman" panose="02020603050405020304" pitchFamily="18" charset="0"/>
                <a:cs typeface="Times New Roman" panose="02020603050405020304" pitchFamily="18" charset="0"/>
              </a:rPr>
              <a:t>Proposition 4: </a:t>
            </a:r>
            <a:r>
              <a:rPr lang="en-US" sz="2400" i="1" dirty="0">
                <a:latin typeface="Times New Roman" panose="02020603050405020304" pitchFamily="18" charset="0"/>
                <a:cs typeface="Times New Roman" panose="02020603050405020304" pitchFamily="18" charset="0"/>
              </a:rPr>
              <a:t>Other things being equal, the greater the agency problems associated with lending to a firm, the less debt the firm can afforded to use. </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554862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18AFC-C1BC-4EF9-B743-139F3B946A1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Loss of future financing flexibility </a:t>
            </a:r>
          </a:p>
        </p:txBody>
      </p:sp>
      <p:sp>
        <p:nvSpPr>
          <p:cNvPr id="3" name="Content Placeholder 2">
            <a:extLst>
              <a:ext uri="{FF2B5EF4-FFF2-40B4-BE49-F238E27FC236}">
                <a16:creationId xmlns:a16="http://schemas.microsoft.com/office/drawing/2014/main" id="{6172BC06-9339-41F3-84AF-654B4B632E7E}"/>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When a firm borrows up to its capacity, it loses the flexibility of financing future projects with debt.</a:t>
            </a:r>
          </a:p>
          <a:p>
            <a:pPr algn="just"/>
            <a:r>
              <a:rPr lang="en-US" sz="2400" dirty="0">
                <a:latin typeface="Times New Roman" panose="02020603050405020304" pitchFamily="18" charset="0"/>
                <a:cs typeface="Times New Roman" panose="02020603050405020304" pitchFamily="18" charset="0"/>
              </a:rPr>
              <a:t>Thus,  if the firm is faced with an unexpected investment opportunity or a business shortfall, it will not be able to draw on debt capacity, if it has  already used it up.</a:t>
            </a:r>
          </a:p>
          <a:p>
            <a:pPr algn="just"/>
            <a:r>
              <a:rPr lang="en-US" sz="2400" dirty="0">
                <a:latin typeface="Times New Roman" panose="02020603050405020304" pitchFamily="18" charset="0"/>
                <a:cs typeface="Times New Roman" panose="02020603050405020304" pitchFamily="18" charset="0"/>
              </a:rPr>
              <a:t>Proposition 5: </a:t>
            </a:r>
            <a:r>
              <a:rPr lang="en-US" sz="2400" i="1" dirty="0">
                <a:latin typeface="Times New Roman" panose="02020603050405020304" pitchFamily="18" charset="0"/>
                <a:cs typeface="Times New Roman" panose="02020603050405020304" pitchFamily="18" charset="0"/>
              </a:rPr>
              <a:t>Other things remaining equal, the more uncertain a firm is about its future financing requirements and projects, the less debt the firm will use for financing current projects. </a:t>
            </a:r>
          </a:p>
        </p:txBody>
      </p:sp>
    </p:spTree>
    <p:extLst>
      <p:ext uri="{BB962C8B-B14F-4D97-AF65-F5344CB8AC3E}">
        <p14:creationId xmlns:p14="http://schemas.microsoft.com/office/powerpoint/2010/main" val="113717716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1C73784-D648-480F-B05C-376BEF74E3B7}"/>
              </a:ext>
            </a:extLst>
          </p:cNvPr>
          <p:cNvPicPr>
            <a:picLocks noGrp="1" noChangeAspect="1"/>
          </p:cNvPicPr>
          <p:nvPr>
            <p:ph idx="1"/>
          </p:nvPr>
        </p:nvPicPr>
        <p:blipFill>
          <a:blip r:embed="rId2"/>
          <a:stretch>
            <a:fillRect/>
          </a:stretch>
        </p:blipFill>
        <p:spPr>
          <a:xfrm>
            <a:off x="423631" y="1241906"/>
            <a:ext cx="11476726" cy="5781821"/>
          </a:xfrm>
          <a:prstGeom prst="rect">
            <a:avLst/>
          </a:prstGeom>
        </p:spPr>
      </p:pic>
      <p:sp>
        <p:nvSpPr>
          <p:cNvPr id="2" name="Title 1">
            <a:extLst>
              <a:ext uri="{FF2B5EF4-FFF2-40B4-BE49-F238E27FC236}">
                <a16:creationId xmlns:a16="http://schemas.microsoft.com/office/drawing/2014/main" id="{9CB143A4-27C0-4B48-A3E3-DA15739C9BC1}"/>
              </a:ext>
            </a:extLst>
          </p:cNvPr>
          <p:cNvSpPr>
            <a:spLocks noGrp="1"/>
          </p:cNvSpPr>
          <p:nvPr>
            <p:ph type="title"/>
          </p:nvPr>
        </p:nvSpPr>
        <p:spPr>
          <a:xfrm>
            <a:off x="557444" y="497070"/>
            <a:ext cx="11210925" cy="744836"/>
          </a:xfrm>
          <a:prstGeom prst="ellipse">
            <a:avLst/>
          </a:prstGeom>
        </p:spPr>
        <p:txBody>
          <a:bodyPr vert="horz" lIns="91440" tIns="45720" rIns="91440" bIns="45720" rtlCol="0" anchor="ctr">
            <a:normAutofit/>
          </a:bodyPr>
          <a:lstStyle/>
          <a:p>
            <a:pPr algn="ctr"/>
            <a:r>
              <a:rPr lang="en-US" sz="3000" kern="1200" dirty="0">
                <a:solidFill>
                  <a:schemeClr val="bg1"/>
                </a:solidFill>
                <a:latin typeface="+mj-lt"/>
                <a:ea typeface="+mj-ea"/>
                <a:cs typeface="+mj-cs"/>
              </a:rPr>
              <a:t>Debt policy factors</a:t>
            </a:r>
          </a:p>
        </p:txBody>
      </p:sp>
      <p:sp>
        <p:nvSpPr>
          <p:cNvPr id="3" name="Rectangle 2">
            <a:extLst>
              <a:ext uri="{FF2B5EF4-FFF2-40B4-BE49-F238E27FC236}">
                <a16:creationId xmlns:a16="http://schemas.microsoft.com/office/drawing/2014/main" id="{BF7CE424-0A4F-4D1B-B484-813D876049FD}"/>
              </a:ext>
            </a:extLst>
          </p:cNvPr>
          <p:cNvSpPr/>
          <p:nvPr/>
        </p:nvSpPr>
        <p:spPr>
          <a:xfrm>
            <a:off x="765231" y="480793"/>
            <a:ext cx="4769295" cy="584775"/>
          </a:xfrm>
          <a:prstGeom prst="rect">
            <a:avLst/>
          </a:prstGeom>
        </p:spPr>
        <p:txBody>
          <a:bodyPr wrap="square">
            <a:spAutoFit/>
          </a:bodyPr>
          <a:lstStyle/>
          <a:p>
            <a:r>
              <a:rPr lang="en-US" sz="3200" dirty="0"/>
              <a:t>Debt policy factors</a:t>
            </a:r>
          </a:p>
        </p:txBody>
      </p:sp>
    </p:spTree>
    <p:extLst>
      <p:ext uri="{BB962C8B-B14F-4D97-AF65-F5344CB8AC3E}">
        <p14:creationId xmlns:p14="http://schemas.microsoft.com/office/powerpoint/2010/main" val="393880539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5F40B-9704-475C-8615-128CEAF56EF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Application Test: Would you expect your firm to gain or lose from using a lot of debt?</a:t>
            </a:r>
          </a:p>
        </p:txBody>
      </p:sp>
      <p:sp>
        <p:nvSpPr>
          <p:cNvPr id="3" name="Content Placeholder 2">
            <a:extLst>
              <a:ext uri="{FF2B5EF4-FFF2-40B4-BE49-F238E27FC236}">
                <a16:creationId xmlns:a16="http://schemas.microsoft.com/office/drawing/2014/main" id="{8913E96A-2532-4691-8469-15E7C7132136}"/>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Considering, for your firm,</a:t>
            </a:r>
          </a:p>
          <a:p>
            <a:pPr lvl="1"/>
            <a:r>
              <a:rPr lang="en-US" dirty="0">
                <a:latin typeface="Times New Roman" panose="02020603050405020304" pitchFamily="18" charset="0"/>
                <a:cs typeface="Times New Roman" panose="02020603050405020304" pitchFamily="18" charset="0"/>
              </a:rPr>
              <a:t>The potential tax benefits of borrowing </a:t>
            </a:r>
          </a:p>
          <a:p>
            <a:pPr lvl="1"/>
            <a:r>
              <a:rPr lang="en-US" dirty="0">
                <a:latin typeface="Times New Roman" panose="02020603050405020304" pitchFamily="18" charset="0"/>
                <a:cs typeface="Times New Roman" panose="02020603050405020304" pitchFamily="18" charset="0"/>
              </a:rPr>
              <a:t>The benefits of using debt as a disciplinary mechanism </a:t>
            </a:r>
          </a:p>
          <a:p>
            <a:pPr lvl="1"/>
            <a:r>
              <a:rPr lang="en-US" dirty="0">
                <a:latin typeface="Times New Roman" panose="02020603050405020304" pitchFamily="18" charset="0"/>
                <a:cs typeface="Times New Roman" panose="02020603050405020304" pitchFamily="18" charset="0"/>
              </a:rPr>
              <a:t>The potential for expected bankruptcy costs </a:t>
            </a:r>
          </a:p>
          <a:p>
            <a:pPr lvl="1"/>
            <a:r>
              <a:rPr lang="en-US" dirty="0">
                <a:latin typeface="Times New Roman" panose="02020603050405020304" pitchFamily="18" charset="0"/>
                <a:cs typeface="Times New Roman" panose="02020603050405020304" pitchFamily="18" charset="0"/>
              </a:rPr>
              <a:t>The potential for agency costs </a:t>
            </a:r>
          </a:p>
          <a:p>
            <a:pPr lvl="1"/>
            <a:r>
              <a:rPr lang="en-US" dirty="0">
                <a:latin typeface="Times New Roman" panose="02020603050405020304" pitchFamily="18" charset="0"/>
                <a:cs typeface="Times New Roman" panose="02020603050405020304" pitchFamily="18" charset="0"/>
              </a:rPr>
              <a:t>The need for financial flexibility</a:t>
            </a:r>
          </a:p>
          <a:p>
            <a:r>
              <a:rPr lang="en-US" sz="2400" dirty="0">
                <a:latin typeface="Times New Roman" panose="02020603050405020304" pitchFamily="18" charset="0"/>
                <a:cs typeface="Times New Roman" panose="02020603050405020304" pitchFamily="18" charset="0"/>
              </a:rPr>
              <a:t>Would you expect your firm to have a high debt ratio or a low debt ratio?</a:t>
            </a:r>
          </a:p>
          <a:p>
            <a:r>
              <a:rPr lang="en-US" sz="2400" dirty="0">
                <a:latin typeface="Times New Roman" panose="02020603050405020304" pitchFamily="18" charset="0"/>
                <a:cs typeface="Times New Roman" panose="02020603050405020304" pitchFamily="18" charset="0"/>
              </a:rPr>
              <a:t>Does the firm’s current debt ratio meet your expectations?</a:t>
            </a:r>
          </a:p>
        </p:txBody>
      </p:sp>
    </p:spTree>
    <p:extLst>
      <p:ext uri="{BB962C8B-B14F-4D97-AF65-F5344CB8AC3E}">
        <p14:creationId xmlns:p14="http://schemas.microsoft.com/office/powerpoint/2010/main" val="348090045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3DC2C-34D7-418F-A6B2-CB00875E31DB}"/>
              </a:ext>
            </a:extLst>
          </p:cNvPr>
          <p:cNvSpPr>
            <a:spLocks noGrp="1"/>
          </p:cNvSpPr>
          <p:nvPr>
            <p:ph type="title"/>
          </p:nvPr>
        </p:nvSpPr>
        <p:spPr>
          <a:xfrm>
            <a:off x="543339" y="470453"/>
            <a:ext cx="10515600" cy="1325563"/>
          </a:xfrm>
        </p:spPr>
        <p:txBody>
          <a:bodyPr>
            <a:noAutofit/>
          </a:bodyPr>
          <a:lstStyle/>
          <a:p>
            <a:r>
              <a:rPr lang="en-US" sz="2800" dirty="0">
                <a:latin typeface="Times New Roman" panose="02020603050405020304" pitchFamily="18" charset="0"/>
                <a:cs typeface="Times New Roman" panose="02020603050405020304" pitchFamily="18" charset="0"/>
              </a:rPr>
              <a:t>The trade off for Dr. Reddy'S Laboratories Ltd, Bajaj Auto Ltd., and Hindustan Unilever Ltd.</a:t>
            </a:r>
            <a:br>
              <a:rPr lang="en-US" sz="2800" dirty="0">
                <a:solidFill>
                  <a:srgbClr val="000000"/>
                </a:solidFill>
                <a:latin typeface="Times New Roman" panose="02020603050405020304" pitchFamily="18" charset="0"/>
                <a:cs typeface="Times New Roman" panose="02020603050405020304" pitchFamily="18" charset="0"/>
              </a:rPr>
            </a:br>
            <a:br>
              <a:rPr lang="en-US" sz="2800" dirty="0">
                <a:solidFill>
                  <a:srgbClr val="000000"/>
                </a:solidFill>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FDF73685-6B2A-4F25-B18E-C603351A9FC0}"/>
              </a:ext>
            </a:extLst>
          </p:cNvPr>
          <p:cNvGraphicFramePr>
            <a:graphicFrameLocks noGrp="1"/>
          </p:cNvGraphicFramePr>
          <p:nvPr>
            <p:ph idx="1"/>
            <p:extLst>
              <p:ext uri="{D42A27DB-BD31-4B8C-83A1-F6EECF244321}">
                <p14:modId xmlns:p14="http://schemas.microsoft.com/office/powerpoint/2010/main" val="339667254"/>
              </p:ext>
            </p:extLst>
          </p:nvPr>
        </p:nvGraphicFramePr>
        <p:xfrm>
          <a:off x="371061" y="1366872"/>
          <a:ext cx="11841922" cy="5192953"/>
        </p:xfrm>
        <a:graphic>
          <a:graphicData uri="http://schemas.openxmlformats.org/drawingml/2006/table">
            <a:tbl>
              <a:tblPr firstRow="1" bandRow="1">
                <a:tableStyleId>{5940675A-B579-460E-94D1-54222C63F5DA}</a:tableStyleId>
              </a:tblPr>
              <a:tblGrid>
                <a:gridCol w="2764536">
                  <a:extLst>
                    <a:ext uri="{9D8B030D-6E8A-4147-A177-3AD203B41FA5}">
                      <a16:colId xmlns:a16="http://schemas.microsoft.com/office/drawing/2014/main" val="3989262914"/>
                    </a:ext>
                  </a:extLst>
                </a:gridCol>
                <a:gridCol w="9077386">
                  <a:extLst>
                    <a:ext uri="{9D8B030D-6E8A-4147-A177-3AD203B41FA5}">
                      <a16:colId xmlns:a16="http://schemas.microsoft.com/office/drawing/2014/main" val="2356393176"/>
                    </a:ext>
                  </a:extLst>
                </a:gridCol>
              </a:tblGrid>
              <a:tr h="438249">
                <a:tc>
                  <a:txBody>
                    <a:bodyPr/>
                    <a:lstStyle/>
                    <a:p>
                      <a:r>
                        <a:rPr lang="en-US" sz="1800" b="1" dirty="0">
                          <a:latin typeface="Times New Roman" panose="02020603050405020304" pitchFamily="18" charset="0"/>
                          <a:cs typeface="Times New Roman" panose="02020603050405020304" pitchFamily="18" charset="0"/>
                        </a:rPr>
                        <a:t>Debt trade-off</a:t>
                      </a:r>
                    </a:p>
                  </a:txBody>
                  <a:tcPr/>
                </a:tc>
                <a:tc>
                  <a:txBody>
                    <a:bodyPr/>
                    <a:lstStyle/>
                    <a:p>
                      <a:r>
                        <a:rPr lang="en-US" sz="1800" b="1" dirty="0">
                          <a:latin typeface="Times New Roman" panose="02020603050405020304" pitchFamily="18" charset="0"/>
                          <a:cs typeface="Times New Roman" panose="02020603050405020304" pitchFamily="18" charset="0"/>
                        </a:rPr>
                        <a:t>Discussion of relative benefits/costs</a:t>
                      </a:r>
                    </a:p>
                  </a:txBody>
                  <a:tcPr/>
                </a:tc>
                <a:extLst>
                  <a:ext uri="{0D108BD9-81ED-4DB2-BD59-A6C34878D82A}">
                    <a16:rowId xmlns:a16="http://schemas.microsoft.com/office/drawing/2014/main" val="3605634815"/>
                  </a:ext>
                </a:extLst>
              </a:tr>
              <a:tr h="756430">
                <a:tc>
                  <a:txBody>
                    <a:bodyPr/>
                    <a:lstStyle/>
                    <a:p>
                      <a:r>
                        <a:rPr lang="en-US" sz="1800" dirty="0">
                          <a:latin typeface="Times New Roman" panose="02020603050405020304" pitchFamily="18" charset="0"/>
                          <a:cs typeface="Times New Roman" panose="02020603050405020304" pitchFamily="18" charset="0"/>
                        </a:rPr>
                        <a:t>Tax benefits </a:t>
                      </a:r>
                    </a:p>
                  </a:txBody>
                  <a:tcPr/>
                </a:tc>
                <a:tc>
                  <a:txBody>
                    <a:bodyPr/>
                    <a:lstStyle/>
                    <a:p>
                      <a:pPr algn="just"/>
                      <a:r>
                        <a:rPr lang="en-US" sz="1800" dirty="0">
                          <a:latin typeface="Times New Roman" panose="02020603050405020304" pitchFamily="18" charset="0"/>
                          <a:cs typeface="Times New Roman" panose="02020603050405020304" pitchFamily="18" charset="0"/>
                        </a:rPr>
                        <a:t>Margin tax rate is same for all firms, but there is an offsetting tax benefit for Dr. Reddy , such as </a:t>
                      </a:r>
                      <a:r>
                        <a:rPr lang="en-US" sz="1800" u="none" strike="noStrike" dirty="0">
                          <a:effectLst/>
                          <a:latin typeface="Times New Roman" panose="02020603050405020304" pitchFamily="18" charset="0"/>
                          <a:cs typeface="Times New Roman" panose="02020603050405020304" pitchFamily="18" charset="0"/>
                        </a:rPr>
                        <a:t>Depreciation relative to operating profit.</a:t>
                      </a:r>
                      <a:endParaRPr lang="en-US"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52674983"/>
                  </a:ext>
                </a:extLst>
              </a:tr>
              <a:tr h="756430">
                <a:tc>
                  <a:txBody>
                    <a:bodyPr/>
                    <a:lstStyle/>
                    <a:p>
                      <a:r>
                        <a:rPr lang="en-US" sz="1800" dirty="0">
                          <a:latin typeface="Times New Roman" panose="02020603050405020304" pitchFamily="18" charset="0"/>
                          <a:cs typeface="Times New Roman" panose="02020603050405020304" pitchFamily="18" charset="0"/>
                        </a:rPr>
                        <a:t>Added discipline</a:t>
                      </a:r>
                    </a:p>
                  </a:txBody>
                  <a:tcPr/>
                </a:tc>
                <a:tc>
                  <a:txBody>
                    <a:bodyPr/>
                    <a:lstStyle/>
                    <a:p>
                      <a:pPr algn="just"/>
                      <a:r>
                        <a:rPr lang="en-US" sz="1800" dirty="0">
                          <a:latin typeface="Times New Roman" panose="02020603050405020304" pitchFamily="18" charset="0"/>
                          <a:cs typeface="Times New Roman" panose="02020603050405020304" pitchFamily="18" charset="0"/>
                        </a:rPr>
                        <a:t>The benefits would be higher for Dr. Reddy where there is a clear separation of ownership and management (promoter holding =27%).</a:t>
                      </a:r>
                    </a:p>
                  </a:txBody>
                  <a:tcPr/>
                </a:tc>
                <a:extLst>
                  <a:ext uri="{0D108BD9-81ED-4DB2-BD59-A6C34878D82A}">
                    <a16:rowId xmlns:a16="http://schemas.microsoft.com/office/drawing/2014/main" val="1824961400"/>
                  </a:ext>
                </a:extLst>
              </a:tr>
              <a:tr h="1404799">
                <a:tc>
                  <a:txBody>
                    <a:bodyPr/>
                    <a:lstStyle/>
                    <a:p>
                      <a:r>
                        <a:rPr lang="en-US" sz="1800" dirty="0">
                          <a:latin typeface="Times New Roman" panose="02020603050405020304" pitchFamily="18" charset="0"/>
                          <a:cs typeface="Times New Roman" panose="02020603050405020304" pitchFamily="18" charset="0"/>
                        </a:rPr>
                        <a:t>Expected Bankruptcy costs </a:t>
                      </a:r>
                    </a:p>
                  </a:txBody>
                  <a:tcPr/>
                </a:tc>
                <a:tc>
                  <a:txBody>
                    <a:bodyPr/>
                    <a:lstStyle/>
                    <a:p>
                      <a:pPr algn="just"/>
                      <a:r>
                        <a:rPr lang="en-US" sz="1800" dirty="0">
                          <a:latin typeface="Times New Roman" panose="02020603050405020304" pitchFamily="18" charset="0"/>
                          <a:cs typeface="Times New Roman" panose="02020603050405020304" pitchFamily="18" charset="0"/>
                        </a:rPr>
                        <a:t>Volatility in earnings is higher at Bajaj auto (cyclicality), and Dr Reddy and lower at HUL.</a:t>
                      </a:r>
                    </a:p>
                    <a:p>
                      <a:pPr algn="just"/>
                      <a:r>
                        <a:rPr lang="en-US" sz="1800" dirty="0">
                          <a:latin typeface="Times New Roman" panose="02020603050405020304" pitchFamily="18" charset="0"/>
                          <a:cs typeface="Times New Roman" panose="02020603050405020304" pitchFamily="18" charset="0"/>
                        </a:rPr>
                        <a:t>Indirect bankruptcy cost likely to be highest at Dr. Reddy, since its products have impact on Human life. Bajaj auto would be at the second place because its products (automobiles) have long lives and require service.</a:t>
                      </a:r>
                    </a:p>
                  </a:txBody>
                  <a:tcPr/>
                </a:tc>
                <a:extLst>
                  <a:ext uri="{0D108BD9-81ED-4DB2-BD59-A6C34878D82A}">
                    <a16:rowId xmlns:a16="http://schemas.microsoft.com/office/drawing/2014/main" val="3169861867"/>
                  </a:ext>
                </a:extLst>
              </a:tr>
              <a:tr h="756430">
                <a:tc>
                  <a:txBody>
                    <a:bodyPr/>
                    <a:lstStyle/>
                    <a:p>
                      <a:r>
                        <a:rPr lang="en-US" sz="1800" dirty="0">
                          <a:latin typeface="Times New Roman" panose="02020603050405020304" pitchFamily="18" charset="0"/>
                          <a:cs typeface="Times New Roman" panose="02020603050405020304" pitchFamily="18" charset="0"/>
                        </a:rPr>
                        <a:t>Agency cost</a:t>
                      </a:r>
                    </a:p>
                  </a:txBody>
                  <a:tcPr/>
                </a:tc>
                <a:tc>
                  <a:txBody>
                    <a:bodyPr/>
                    <a:lstStyle/>
                    <a:p>
                      <a:pPr algn="just"/>
                      <a:r>
                        <a:rPr lang="en-US" sz="1800" dirty="0">
                          <a:latin typeface="Times New Roman" panose="02020603050405020304" pitchFamily="18" charset="0"/>
                          <a:cs typeface="Times New Roman" panose="02020603050405020304" pitchFamily="18" charset="0"/>
                        </a:rPr>
                        <a:t>Highest at Dr. Reddy because its assets are intangible and therefore, difficult to monitor. Bajaj Auto is highly visible and easily monitored. Moreover, because of part of family group.</a:t>
                      </a:r>
                    </a:p>
                  </a:txBody>
                  <a:tcPr/>
                </a:tc>
                <a:extLst>
                  <a:ext uri="{0D108BD9-81ED-4DB2-BD59-A6C34878D82A}">
                    <a16:rowId xmlns:a16="http://schemas.microsoft.com/office/drawing/2014/main" val="706747260"/>
                  </a:ext>
                </a:extLst>
              </a:tr>
              <a:tr h="1080615">
                <a:tc>
                  <a:txBody>
                    <a:bodyPr/>
                    <a:lstStyle/>
                    <a:p>
                      <a:r>
                        <a:rPr lang="en-US" sz="1800" dirty="0">
                          <a:latin typeface="Times New Roman" panose="02020603050405020304" pitchFamily="18" charset="0"/>
                          <a:cs typeface="Times New Roman" panose="02020603050405020304" pitchFamily="18" charset="0"/>
                        </a:rPr>
                        <a:t>Flexibility needs</a:t>
                      </a:r>
                    </a:p>
                  </a:txBody>
                  <a:tcPr/>
                </a:tc>
                <a:tc>
                  <a:txBody>
                    <a:bodyPr/>
                    <a:lstStyle/>
                    <a:p>
                      <a:pPr algn="just"/>
                      <a:r>
                        <a:rPr lang="en-US" sz="1800" dirty="0">
                          <a:latin typeface="Times New Roman" panose="02020603050405020304" pitchFamily="18" charset="0"/>
                          <a:cs typeface="Times New Roman" panose="02020603050405020304" pitchFamily="18" charset="0"/>
                        </a:rPr>
                        <a:t>Dr. Reddy will value flexibility more than other firms, because Pharma is  an unpredictable business, where future investment needs are difficult to forecast. The flexibility needs should be lower at HUL because it is matured firm and well-established investment needs</a:t>
                      </a:r>
                    </a:p>
                  </a:txBody>
                  <a:tcPr/>
                </a:tc>
                <a:extLst>
                  <a:ext uri="{0D108BD9-81ED-4DB2-BD59-A6C34878D82A}">
                    <a16:rowId xmlns:a16="http://schemas.microsoft.com/office/drawing/2014/main" val="1572936516"/>
                  </a:ext>
                </a:extLst>
              </a:tr>
            </a:tbl>
          </a:graphicData>
        </a:graphic>
      </p:graphicFrame>
    </p:spTree>
    <p:extLst>
      <p:ext uri="{BB962C8B-B14F-4D97-AF65-F5344CB8AC3E}">
        <p14:creationId xmlns:p14="http://schemas.microsoft.com/office/powerpoint/2010/main" val="353654378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6B2F5-C444-4EA7-8781-D4747EDFD66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 firm in a heaven</a:t>
            </a:r>
          </a:p>
        </p:txBody>
      </p:sp>
      <p:sp>
        <p:nvSpPr>
          <p:cNvPr id="3" name="Content Placeholder 2">
            <a:extLst>
              <a:ext uri="{FF2B5EF4-FFF2-40B4-BE49-F238E27FC236}">
                <a16:creationId xmlns:a16="http://schemas.microsoft.com/office/drawing/2014/main" id="{5FEA61F5-3F4F-486B-8538-879BFAF42508}"/>
              </a:ext>
            </a:extLst>
          </p:cNvPr>
          <p:cNvSpPr>
            <a:spLocks noGrp="1"/>
          </p:cNvSpPr>
          <p:nvPr>
            <p:ph idx="1"/>
          </p:nvPr>
        </p:nvSpPr>
        <p:spPr>
          <a:xfrm>
            <a:off x="742122" y="1825625"/>
            <a:ext cx="10611678"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Assume that you live in a heaven where</a:t>
            </a:r>
          </a:p>
          <a:p>
            <a:pPr marL="514350" indent="-514350" algn="just">
              <a:buAutoNum type="alphaLcPeriod"/>
            </a:pPr>
            <a:r>
              <a:rPr lang="en-US" sz="2400" dirty="0">
                <a:latin typeface="Times New Roman" panose="02020603050405020304" pitchFamily="18" charset="0"/>
                <a:cs typeface="Times New Roman" panose="02020603050405020304" pitchFamily="18" charset="0"/>
              </a:rPr>
              <a:t>There are no taxes</a:t>
            </a:r>
          </a:p>
          <a:p>
            <a:pPr marL="514350" indent="-514350" algn="just">
              <a:buAutoNum type="alphaLcPeriod"/>
            </a:pPr>
            <a:r>
              <a:rPr lang="en-US" sz="2400" dirty="0">
                <a:latin typeface="Times New Roman" panose="02020603050405020304" pitchFamily="18" charset="0"/>
                <a:cs typeface="Times New Roman" panose="02020603050405020304" pitchFamily="18" charset="0"/>
              </a:rPr>
              <a:t>Managers have stockholders' interests at heart and do what’s best for stockholders</a:t>
            </a:r>
          </a:p>
          <a:p>
            <a:pPr marL="514350" indent="-514350" algn="just">
              <a:buAutoNum type="alphaLcPeriod"/>
            </a:pPr>
            <a:r>
              <a:rPr lang="en-US" sz="2400" dirty="0">
                <a:latin typeface="Times New Roman" panose="02020603050405020304" pitchFamily="18" charset="0"/>
                <a:cs typeface="Times New Roman" panose="02020603050405020304" pitchFamily="18" charset="0"/>
              </a:rPr>
              <a:t>No firm ever goes bankrupt</a:t>
            </a:r>
          </a:p>
          <a:p>
            <a:pPr marL="514350" indent="-514350" algn="just">
              <a:buAutoNum type="alphaLcPeriod"/>
            </a:pPr>
            <a:r>
              <a:rPr lang="en-US" sz="2400" dirty="0">
                <a:latin typeface="Times New Roman" panose="02020603050405020304" pitchFamily="18" charset="0"/>
                <a:cs typeface="Times New Roman" panose="02020603050405020304" pitchFamily="18" charset="0"/>
              </a:rPr>
              <a:t>Equity investors are honest with lenders, there is no subterfuge or attempt to find loopholes in loan agreements</a:t>
            </a:r>
          </a:p>
          <a:p>
            <a:pPr marL="514350" indent="-514350" algn="just">
              <a:buAutoNum type="alphaLcPeriod"/>
            </a:pPr>
            <a:r>
              <a:rPr lang="en-US" sz="2400" dirty="0">
                <a:latin typeface="Times New Roman" panose="02020603050405020304" pitchFamily="18" charset="0"/>
                <a:cs typeface="Times New Roman" panose="02020603050405020304" pitchFamily="18" charset="0"/>
              </a:rPr>
              <a:t>Firms  know their future financing needs with certainty </a:t>
            </a:r>
          </a:p>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What happens to trade off between debt and equity? How much should you borrow for this firm? </a:t>
            </a:r>
          </a:p>
        </p:txBody>
      </p:sp>
    </p:spTree>
    <p:extLst>
      <p:ext uri="{BB962C8B-B14F-4D97-AF65-F5344CB8AC3E}">
        <p14:creationId xmlns:p14="http://schemas.microsoft.com/office/powerpoint/2010/main" val="262245525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1CABA-81E5-4AE4-85DA-E26FD07213B2}"/>
              </a:ext>
            </a:extLst>
          </p:cNvPr>
          <p:cNvSpPr>
            <a:spLocks noGrp="1"/>
          </p:cNvSpPr>
          <p:nvPr>
            <p:ph type="title"/>
          </p:nvPr>
        </p:nvSpPr>
        <p:spPr>
          <a:xfrm>
            <a:off x="486508" y="196313"/>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The Miller-Modigliani Theorem</a:t>
            </a:r>
          </a:p>
        </p:txBody>
      </p:sp>
      <p:sp>
        <p:nvSpPr>
          <p:cNvPr id="3" name="Content Placeholder 2">
            <a:extLst>
              <a:ext uri="{FF2B5EF4-FFF2-40B4-BE49-F238E27FC236}">
                <a16:creationId xmlns:a16="http://schemas.microsoft.com/office/drawing/2014/main" id="{1CD76FE5-EDD6-42CC-82B5-2A31F3BE66A5}"/>
              </a:ext>
            </a:extLst>
          </p:cNvPr>
          <p:cNvSpPr>
            <a:spLocks noGrp="1"/>
          </p:cNvSpPr>
          <p:nvPr>
            <p:ph idx="1"/>
          </p:nvPr>
        </p:nvSpPr>
        <p:spPr>
          <a:xfrm>
            <a:off x="838200" y="1406769"/>
            <a:ext cx="10515600" cy="4770194"/>
          </a:xfrm>
        </p:spPr>
        <p:txBody>
          <a:bodyPr>
            <a:normAutofit/>
          </a:bodyPr>
          <a:lstStyle/>
          <a:p>
            <a:pPr algn="just"/>
            <a:r>
              <a:rPr lang="en-US" sz="2400" dirty="0">
                <a:latin typeface="Times New Roman" panose="02020603050405020304" pitchFamily="18" charset="0"/>
                <a:cs typeface="Times New Roman" panose="02020603050405020304" pitchFamily="18" charset="0"/>
              </a:rPr>
              <a:t>In an environment, where there are no taxes, default risk or agency costs, capital structure is irrelevant.</a:t>
            </a:r>
          </a:p>
          <a:p>
            <a:pPr algn="just"/>
            <a:r>
              <a:rPr lang="en-US" sz="2400" dirty="0">
                <a:latin typeface="Times New Roman" panose="02020603050405020304" pitchFamily="18" charset="0"/>
                <a:cs typeface="Times New Roman" panose="02020603050405020304" pitchFamily="18" charset="0"/>
              </a:rPr>
              <a:t>If the Miller Modigliani theorem holds:</a:t>
            </a:r>
          </a:p>
          <a:p>
            <a:pPr lvl="1" algn="just"/>
            <a:r>
              <a:rPr lang="en-US" dirty="0">
                <a:latin typeface="Times New Roman" panose="02020603050405020304" pitchFamily="18" charset="0"/>
                <a:cs typeface="Times New Roman" panose="02020603050405020304" pitchFamily="18" charset="0"/>
              </a:rPr>
              <a:t>A firm's value will be determined the quality of its investments and not by its financing mix.</a:t>
            </a:r>
          </a:p>
          <a:p>
            <a:pPr lvl="1" algn="just"/>
            <a:r>
              <a:rPr lang="en-US" dirty="0">
                <a:latin typeface="Times New Roman" panose="02020603050405020304" pitchFamily="18" charset="0"/>
                <a:cs typeface="Times New Roman" panose="02020603050405020304" pitchFamily="18" charset="0"/>
              </a:rPr>
              <a:t>The cost of capital of the firm will not change with leverage. As a firm increases its leverage, the cost of equity will increase just enough to offset any gains to the leverage.</a:t>
            </a:r>
          </a:p>
        </p:txBody>
      </p:sp>
      <p:pic>
        <p:nvPicPr>
          <p:cNvPr id="4" name="Picture 2" descr="Image result for Miller-Modigliani Theorem">
            <a:extLst>
              <a:ext uri="{FF2B5EF4-FFF2-40B4-BE49-F238E27FC236}">
                <a16:creationId xmlns:a16="http://schemas.microsoft.com/office/drawing/2014/main" id="{A92D8201-9FAA-47B7-8F6E-9E1A8C5B10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1244" y="4050527"/>
            <a:ext cx="5143593" cy="244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92428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8D4F1-C84C-49F8-A1CE-21EEE90DB3D9}"/>
              </a:ext>
            </a:extLst>
          </p:cNvPr>
          <p:cNvSpPr>
            <a:spLocks noGrp="1"/>
          </p:cNvSpPr>
          <p:nvPr>
            <p:ph type="title"/>
          </p:nvPr>
        </p:nvSpPr>
        <p:spPr>
          <a:xfrm>
            <a:off x="373966" y="280718"/>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What do firms look at in financing? </a:t>
            </a:r>
          </a:p>
        </p:txBody>
      </p:sp>
      <p:sp>
        <p:nvSpPr>
          <p:cNvPr id="3" name="Content Placeholder 2">
            <a:extLst>
              <a:ext uri="{FF2B5EF4-FFF2-40B4-BE49-F238E27FC236}">
                <a16:creationId xmlns:a16="http://schemas.microsoft.com/office/drawing/2014/main" id="{9C7D6DB9-143C-4428-B182-966ABB19E61E}"/>
              </a:ext>
            </a:extLst>
          </p:cNvPr>
          <p:cNvSpPr>
            <a:spLocks noGrp="1"/>
          </p:cNvSpPr>
          <p:nvPr>
            <p:ph idx="1"/>
          </p:nvPr>
        </p:nvSpPr>
        <p:spPr>
          <a:xfrm>
            <a:off x="838200" y="1606282"/>
            <a:ext cx="10515600" cy="5251718"/>
          </a:xfrm>
        </p:spPr>
        <p:txBody>
          <a:bodyPr>
            <a:normAutofit/>
          </a:bodyPr>
          <a:lstStyle/>
          <a:p>
            <a:pPr algn="just"/>
            <a:r>
              <a:rPr lang="en-US" sz="2400" dirty="0">
                <a:latin typeface="Times New Roman" panose="02020603050405020304" pitchFamily="18" charset="0"/>
                <a:cs typeface="Times New Roman" panose="02020603050405020304" pitchFamily="18" charset="0"/>
              </a:rPr>
              <a:t>There are some who argue that firms follow a financing hierarchy, with retained earnings being the most preferred choice for financing, followed by debt and that new equity is the least preferred choice. In particular</a:t>
            </a:r>
          </a:p>
          <a:p>
            <a:pPr lvl="1" algn="just"/>
            <a:r>
              <a:rPr lang="en-US" b="1" dirty="0">
                <a:latin typeface="Times New Roman" panose="02020603050405020304" pitchFamily="18" charset="0"/>
                <a:cs typeface="Times New Roman" panose="02020603050405020304" pitchFamily="18" charset="0"/>
              </a:rPr>
              <a:t>Managers value flexibility. </a:t>
            </a:r>
            <a:r>
              <a:rPr lang="en-US" dirty="0">
                <a:latin typeface="Times New Roman" panose="02020603050405020304" pitchFamily="18" charset="0"/>
                <a:cs typeface="Times New Roman" panose="02020603050405020304" pitchFamily="18" charset="0"/>
              </a:rPr>
              <a:t>Managers value being able to use capital (on new investments or assets) without restrictions on that use or having to explain its use to others. </a:t>
            </a:r>
          </a:p>
          <a:p>
            <a:pPr lvl="1" algn="just"/>
            <a:r>
              <a:rPr lang="en-US" b="1" dirty="0">
                <a:latin typeface="Times New Roman" panose="02020603050405020304" pitchFamily="18" charset="0"/>
                <a:cs typeface="Times New Roman" panose="02020603050405020304" pitchFamily="18" charset="0"/>
              </a:rPr>
              <a:t>Managers value control. </a:t>
            </a:r>
            <a:r>
              <a:rPr lang="en-US" dirty="0">
                <a:latin typeface="Times New Roman" panose="02020603050405020304" pitchFamily="18" charset="0"/>
                <a:cs typeface="Times New Roman" panose="02020603050405020304" pitchFamily="18" charset="0"/>
              </a:rPr>
              <a:t>Managers like being able to maintain control of their businesses. </a:t>
            </a:r>
          </a:p>
          <a:p>
            <a:pPr algn="just"/>
            <a:r>
              <a:rPr lang="en-US" sz="2400" dirty="0">
                <a:latin typeface="Times New Roman" panose="02020603050405020304" pitchFamily="18" charset="0"/>
                <a:cs typeface="Times New Roman" panose="02020603050405020304" pitchFamily="18" charset="0"/>
              </a:rPr>
              <a:t>With flexibility and control being key factors: </a:t>
            </a:r>
          </a:p>
          <a:p>
            <a:pPr lvl="1" algn="just"/>
            <a:r>
              <a:rPr lang="en-US" dirty="0">
                <a:latin typeface="Times New Roman" panose="02020603050405020304" pitchFamily="18" charset="0"/>
                <a:cs typeface="Times New Roman" panose="02020603050405020304" pitchFamily="18" charset="0"/>
              </a:rPr>
              <a:t>Would you rather use internal financing (retained earnings) or external financing? </a:t>
            </a:r>
          </a:p>
          <a:p>
            <a:pPr lvl="1" algn="just"/>
            <a:r>
              <a:rPr lang="en-US" dirty="0">
                <a:latin typeface="Times New Roman" panose="02020603050405020304" pitchFamily="18" charset="0"/>
                <a:cs typeface="Times New Roman" panose="02020603050405020304" pitchFamily="18" charset="0"/>
              </a:rPr>
              <a:t>With external financing, would you rather use debt or equity? </a:t>
            </a:r>
          </a:p>
        </p:txBody>
      </p:sp>
    </p:spTree>
    <p:extLst>
      <p:ext uri="{BB962C8B-B14F-4D97-AF65-F5344CB8AC3E}">
        <p14:creationId xmlns:p14="http://schemas.microsoft.com/office/powerpoint/2010/main" val="59757320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EDE3D-963A-4819-8492-2EF7E1D4BF01}"/>
              </a:ext>
            </a:extLst>
          </p:cNvPr>
          <p:cNvSpPr>
            <a:spLocks noGrp="1"/>
          </p:cNvSpPr>
          <p:nvPr>
            <p:ph type="title"/>
          </p:nvPr>
        </p:nvSpPr>
        <p:spPr>
          <a:xfrm>
            <a:off x="838200" y="365125"/>
            <a:ext cx="11063068" cy="1325563"/>
          </a:xfrm>
        </p:spPr>
        <p:txBody>
          <a:bodyPr>
            <a:normAutofit/>
          </a:bodyPr>
          <a:lstStyle/>
          <a:p>
            <a:r>
              <a:rPr lang="en-US" sz="3600" dirty="0">
                <a:latin typeface="Times New Roman" panose="02020603050405020304" pitchFamily="18" charset="0"/>
                <a:cs typeface="Times New Roman" panose="02020603050405020304" pitchFamily="18" charset="0"/>
              </a:rPr>
              <a:t>Preference rankings long-term finance: Results of a survey </a:t>
            </a:r>
          </a:p>
        </p:txBody>
      </p:sp>
      <p:graphicFrame>
        <p:nvGraphicFramePr>
          <p:cNvPr id="4" name="Content Placeholder 3">
            <a:extLst>
              <a:ext uri="{FF2B5EF4-FFF2-40B4-BE49-F238E27FC236}">
                <a16:creationId xmlns:a16="http://schemas.microsoft.com/office/drawing/2014/main" id="{43A13451-C8DC-41CB-B335-EEC55AC968DB}"/>
              </a:ext>
            </a:extLst>
          </p:cNvPr>
          <p:cNvGraphicFramePr>
            <a:graphicFrameLocks noGrp="1"/>
          </p:cNvGraphicFramePr>
          <p:nvPr>
            <p:ph idx="1"/>
            <p:extLst>
              <p:ext uri="{D42A27DB-BD31-4B8C-83A1-F6EECF244321}">
                <p14:modId xmlns:p14="http://schemas.microsoft.com/office/powerpoint/2010/main" val="2023879114"/>
              </p:ext>
            </p:extLst>
          </p:nvPr>
        </p:nvGraphicFramePr>
        <p:xfrm>
          <a:off x="1821721" y="1825625"/>
          <a:ext cx="8548559" cy="4351340"/>
        </p:xfrm>
        <a:graphic>
          <a:graphicData uri="http://schemas.openxmlformats.org/drawingml/2006/table">
            <a:tbl>
              <a:tblPr firstRow="1" bandRow="1">
                <a:tableStyleId>{5940675A-B579-460E-94D1-54222C63F5DA}</a:tableStyleId>
              </a:tblPr>
              <a:tblGrid>
                <a:gridCol w="2475065">
                  <a:extLst>
                    <a:ext uri="{9D8B030D-6E8A-4147-A177-3AD203B41FA5}">
                      <a16:colId xmlns:a16="http://schemas.microsoft.com/office/drawing/2014/main" val="699711323"/>
                    </a:ext>
                  </a:extLst>
                </a:gridCol>
                <a:gridCol w="4069524">
                  <a:extLst>
                    <a:ext uri="{9D8B030D-6E8A-4147-A177-3AD203B41FA5}">
                      <a16:colId xmlns:a16="http://schemas.microsoft.com/office/drawing/2014/main" val="4133060241"/>
                    </a:ext>
                  </a:extLst>
                </a:gridCol>
                <a:gridCol w="2003970">
                  <a:extLst>
                    <a:ext uri="{9D8B030D-6E8A-4147-A177-3AD203B41FA5}">
                      <a16:colId xmlns:a16="http://schemas.microsoft.com/office/drawing/2014/main" val="1079456327"/>
                    </a:ext>
                  </a:extLst>
                </a:gridCol>
              </a:tblGrid>
              <a:tr h="621620">
                <a:tc>
                  <a:txBody>
                    <a:bodyPr/>
                    <a:lstStyle/>
                    <a:p>
                      <a:pPr algn="l" fontAlgn="b"/>
                      <a:r>
                        <a:rPr lang="en-US" sz="2400" b="1" u="none" strike="noStrike" dirty="0">
                          <a:effectLst/>
                        </a:rPr>
                        <a:t>Ranking</a:t>
                      </a:r>
                      <a:endParaRPr lang="en-US" sz="2400" b="1"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b="1" u="none" strike="noStrike" dirty="0">
                          <a:effectLst/>
                        </a:rPr>
                        <a:t>Source</a:t>
                      </a:r>
                      <a:endParaRPr lang="en-US" sz="2400" b="1"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b="1" u="none" strike="noStrike" dirty="0">
                          <a:effectLst/>
                        </a:rPr>
                        <a:t>Score</a:t>
                      </a:r>
                      <a:endParaRPr lang="en-US" sz="2400" b="1"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1063038865"/>
                  </a:ext>
                </a:extLst>
              </a:tr>
              <a:tr h="621620">
                <a:tc>
                  <a:txBody>
                    <a:bodyPr/>
                    <a:lstStyle/>
                    <a:p>
                      <a:pPr algn="ctr" fontAlgn="b"/>
                      <a:r>
                        <a:rPr lang="en-US" sz="2400" u="none" strike="noStrike" dirty="0">
                          <a:effectLst/>
                        </a:rPr>
                        <a:t>1</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u="none" strike="noStrike" dirty="0">
                          <a:effectLst/>
                        </a:rPr>
                        <a:t>Retained Earnings</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u="none" strike="noStrike" dirty="0">
                          <a:effectLst/>
                        </a:rPr>
                        <a:t>5.61</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1716721696"/>
                  </a:ext>
                </a:extLst>
              </a:tr>
              <a:tr h="621620">
                <a:tc>
                  <a:txBody>
                    <a:bodyPr/>
                    <a:lstStyle/>
                    <a:p>
                      <a:pPr algn="ctr" fontAlgn="b"/>
                      <a:r>
                        <a:rPr lang="en-US" sz="2400" u="none" strike="noStrike" dirty="0">
                          <a:effectLst/>
                        </a:rPr>
                        <a:t>2</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u="none" strike="noStrike" dirty="0">
                          <a:effectLst/>
                        </a:rPr>
                        <a:t>Straight Debt</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u="none" strike="noStrike" dirty="0">
                          <a:effectLst/>
                        </a:rPr>
                        <a:t>4.88</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2569252720"/>
                  </a:ext>
                </a:extLst>
              </a:tr>
              <a:tr h="621620">
                <a:tc>
                  <a:txBody>
                    <a:bodyPr/>
                    <a:lstStyle/>
                    <a:p>
                      <a:pPr algn="ctr" fontAlgn="b"/>
                      <a:r>
                        <a:rPr lang="en-US" sz="2400" u="none" strike="noStrike" dirty="0">
                          <a:effectLst/>
                        </a:rPr>
                        <a:t>3</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u="none" strike="noStrike" dirty="0">
                          <a:effectLst/>
                        </a:rPr>
                        <a:t>Convertible Debt</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u="none" strike="noStrike" dirty="0">
                          <a:effectLst/>
                        </a:rPr>
                        <a:t>3.02</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3872317006"/>
                  </a:ext>
                </a:extLst>
              </a:tr>
              <a:tr h="621620">
                <a:tc>
                  <a:txBody>
                    <a:bodyPr/>
                    <a:lstStyle/>
                    <a:p>
                      <a:pPr algn="ctr" fontAlgn="b"/>
                      <a:r>
                        <a:rPr lang="en-US" sz="2400" u="none" strike="noStrike" dirty="0">
                          <a:effectLst/>
                        </a:rPr>
                        <a:t>4</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u="none" strike="noStrike" dirty="0">
                          <a:effectLst/>
                        </a:rPr>
                        <a:t>External Common Equity</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u="none" strike="noStrike" dirty="0">
                          <a:effectLst/>
                        </a:rPr>
                        <a:t>2.42</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3067699752"/>
                  </a:ext>
                </a:extLst>
              </a:tr>
              <a:tr h="621620">
                <a:tc>
                  <a:txBody>
                    <a:bodyPr/>
                    <a:lstStyle/>
                    <a:p>
                      <a:pPr algn="ctr" fontAlgn="b"/>
                      <a:r>
                        <a:rPr lang="en-US" sz="2400" u="none" strike="noStrike" dirty="0">
                          <a:effectLst/>
                        </a:rPr>
                        <a:t>5</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u="none" strike="noStrike" dirty="0">
                          <a:effectLst/>
                        </a:rPr>
                        <a:t>Straight Preferred Stock</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u="none" strike="noStrike" dirty="0">
                          <a:effectLst/>
                        </a:rPr>
                        <a:t>2.22</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1679539071"/>
                  </a:ext>
                </a:extLst>
              </a:tr>
              <a:tr h="621620">
                <a:tc>
                  <a:txBody>
                    <a:bodyPr/>
                    <a:lstStyle/>
                    <a:p>
                      <a:pPr algn="ctr" fontAlgn="b"/>
                      <a:r>
                        <a:rPr lang="en-US" sz="2400" u="none" strike="noStrike" dirty="0">
                          <a:effectLst/>
                        </a:rPr>
                        <a:t>6</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u="none" strike="noStrike" dirty="0">
                          <a:effectLst/>
                        </a:rPr>
                        <a:t>Convertible Preferred</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u="none" strike="noStrike" dirty="0">
                          <a:effectLst/>
                        </a:rPr>
                        <a:t>1.72</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2607883269"/>
                  </a:ext>
                </a:extLst>
              </a:tr>
            </a:tbl>
          </a:graphicData>
        </a:graphic>
      </p:graphicFrame>
    </p:spTree>
    <p:extLst>
      <p:ext uri="{BB962C8B-B14F-4D97-AF65-F5344CB8AC3E}">
        <p14:creationId xmlns:p14="http://schemas.microsoft.com/office/powerpoint/2010/main" val="155251355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CA1F6-1F96-481A-ABBA-2DC6A33CC83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Financing choice </a:t>
            </a:r>
          </a:p>
        </p:txBody>
      </p:sp>
      <p:sp>
        <p:nvSpPr>
          <p:cNvPr id="3" name="Content Placeholder 2">
            <a:extLst>
              <a:ext uri="{FF2B5EF4-FFF2-40B4-BE49-F238E27FC236}">
                <a16:creationId xmlns:a16="http://schemas.microsoft.com/office/drawing/2014/main" id="{4182281A-31F0-48C1-BC5B-E7022E764953}"/>
              </a:ext>
            </a:extLst>
          </p:cNvPr>
          <p:cNvSpPr>
            <a:spLocks noGrp="1"/>
          </p:cNvSpPr>
          <p:nvPr>
            <p:ph idx="1"/>
          </p:nvPr>
        </p:nvSpPr>
        <p:spPr>
          <a:xfrm>
            <a:off x="838200" y="1825625"/>
            <a:ext cx="10936458"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You are reading business news paper and notice a firm, offering  to sell convertible preferred stock. What would you hypothesize about the health of the firm issuing these securities?</a:t>
            </a:r>
          </a:p>
          <a:p>
            <a:pPr lvl="1" algn="just"/>
            <a:r>
              <a:rPr lang="en-US" dirty="0">
                <a:latin typeface="Times New Roman" panose="02020603050405020304" pitchFamily="18" charset="0"/>
                <a:cs typeface="Times New Roman" panose="02020603050405020304" pitchFamily="18" charset="0"/>
              </a:rPr>
              <a:t>Nothing </a:t>
            </a:r>
          </a:p>
          <a:p>
            <a:pPr lvl="1" algn="just"/>
            <a:r>
              <a:rPr lang="en-US" dirty="0">
                <a:latin typeface="Times New Roman" panose="02020603050405020304" pitchFamily="18" charset="0"/>
                <a:cs typeface="Times New Roman" panose="02020603050405020304" pitchFamily="18" charset="0"/>
              </a:rPr>
              <a:t>Healthier than the average firm </a:t>
            </a:r>
          </a:p>
          <a:p>
            <a:pPr lvl="1" algn="just"/>
            <a:r>
              <a:rPr lang="en-US" dirty="0">
                <a:latin typeface="Times New Roman" panose="02020603050405020304" pitchFamily="18" charset="0"/>
                <a:cs typeface="Times New Roman" panose="02020603050405020304" pitchFamily="18" charset="0"/>
              </a:rPr>
              <a:t>In much more financial trouble than the average firm   </a:t>
            </a:r>
          </a:p>
        </p:txBody>
      </p:sp>
    </p:spTree>
    <p:extLst>
      <p:ext uri="{BB962C8B-B14F-4D97-AF65-F5344CB8AC3E}">
        <p14:creationId xmlns:p14="http://schemas.microsoft.com/office/powerpoint/2010/main" val="321838861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EB5D7-10E3-4893-8E0E-99520B2ED06E}"/>
              </a:ext>
            </a:extLst>
          </p:cNvPr>
          <p:cNvSpPr>
            <a:spLocks noGrp="1"/>
          </p:cNvSpPr>
          <p:nvPr>
            <p:ph type="ctrTitle"/>
          </p:nvPr>
        </p:nvSpPr>
        <p:spPr>
          <a:xfrm>
            <a:off x="1219200" y="1122363"/>
            <a:ext cx="9448800" cy="2387600"/>
          </a:xfrm>
        </p:spPr>
        <p:txBody>
          <a:bodyPr>
            <a:normAutofit/>
          </a:bodyPr>
          <a:lstStyle/>
          <a:p>
            <a:r>
              <a:rPr lang="en-US" sz="3600" dirty="0">
                <a:latin typeface="Times New Roman" panose="02020603050405020304" pitchFamily="18" charset="0"/>
                <a:cs typeface="Times New Roman" panose="02020603050405020304" pitchFamily="18" charset="0"/>
              </a:rPr>
              <a:t>CAPITAL STRUCTURE: FINDING THE RIGHT FINANCING MIX</a:t>
            </a:r>
          </a:p>
        </p:txBody>
      </p:sp>
      <p:sp>
        <p:nvSpPr>
          <p:cNvPr id="3" name="Subtitle 2">
            <a:extLst>
              <a:ext uri="{FF2B5EF4-FFF2-40B4-BE49-F238E27FC236}">
                <a16:creationId xmlns:a16="http://schemas.microsoft.com/office/drawing/2014/main" id="{83646A48-FD5A-4052-B72A-1FF8F292FC13}"/>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89100278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8DD26-CAAD-4B59-B8D7-E2A239087FC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cost of capital approach</a:t>
            </a:r>
          </a:p>
        </p:txBody>
      </p:sp>
      <p:sp>
        <p:nvSpPr>
          <p:cNvPr id="3" name="Content Placeholder 2">
            <a:extLst>
              <a:ext uri="{FF2B5EF4-FFF2-40B4-BE49-F238E27FC236}">
                <a16:creationId xmlns:a16="http://schemas.microsoft.com/office/drawing/2014/main" id="{87EA5420-E14F-4869-A79C-2941BF5BE06D}"/>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Value of firm=present value of cashflows to the firm, discounted back at the cost of capital.</a:t>
            </a:r>
          </a:p>
          <a:p>
            <a:pPr algn="just"/>
            <a:r>
              <a:rPr lang="en-US" sz="2400" dirty="0">
                <a:latin typeface="Times New Roman" panose="02020603050405020304" pitchFamily="18" charset="0"/>
                <a:cs typeface="Times New Roman" panose="02020603050405020304" pitchFamily="18" charset="0"/>
              </a:rPr>
              <a:t>If the cashflows to the firm are held constant, and cost of capital is minimized, the value of firm will be maximized.</a:t>
            </a:r>
          </a:p>
          <a:p>
            <a:pPr algn="just"/>
            <a:r>
              <a:rPr lang="en-US" sz="2400" dirty="0">
                <a:latin typeface="Times New Roman" panose="02020603050405020304" pitchFamily="18" charset="0"/>
                <a:cs typeface="Times New Roman" panose="02020603050405020304" pitchFamily="18" charset="0"/>
              </a:rPr>
              <a:t>Cost of capital=cost of equity (E/(D+E)) +Pretax cost of debt *(1-t) *(D/(D+E)).</a:t>
            </a:r>
          </a:p>
          <a:p>
            <a:pPr algn="just"/>
            <a:r>
              <a:rPr lang="en-US" sz="2400" dirty="0">
                <a:latin typeface="Times New Roman" panose="02020603050405020304" pitchFamily="18" charset="0"/>
                <a:cs typeface="Times New Roman" panose="02020603050405020304" pitchFamily="18" charset="0"/>
              </a:rPr>
              <a:t>Now, as debt ratio changes, how does the cost of capital change?</a:t>
            </a:r>
          </a:p>
        </p:txBody>
      </p:sp>
    </p:spTree>
    <p:extLst>
      <p:ext uri="{BB962C8B-B14F-4D97-AF65-F5344CB8AC3E}">
        <p14:creationId xmlns:p14="http://schemas.microsoft.com/office/powerpoint/2010/main" val="309951161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020F8-C3FE-4C3B-9A86-F0E5C32FB4C6}"/>
              </a:ext>
            </a:extLst>
          </p:cNvPr>
          <p:cNvSpPr>
            <a:spLocks noGrp="1"/>
          </p:cNvSpPr>
          <p:nvPr>
            <p:ph type="title"/>
          </p:nvPr>
        </p:nvSpPr>
        <p:spPr>
          <a:xfrm>
            <a:off x="373966" y="154109"/>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Synthetic credit ratings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(Interested coverage ratio)</a:t>
            </a:r>
          </a:p>
        </p:txBody>
      </p:sp>
      <p:sp>
        <p:nvSpPr>
          <p:cNvPr id="6" name="Rectangle 5">
            <a:extLst>
              <a:ext uri="{FF2B5EF4-FFF2-40B4-BE49-F238E27FC236}">
                <a16:creationId xmlns:a16="http://schemas.microsoft.com/office/drawing/2014/main" id="{AD837FAE-7724-4A17-B1BA-C5E2BF0E0725}"/>
              </a:ext>
            </a:extLst>
          </p:cNvPr>
          <p:cNvSpPr/>
          <p:nvPr/>
        </p:nvSpPr>
        <p:spPr>
          <a:xfrm>
            <a:off x="164123" y="2782669"/>
            <a:ext cx="6096000" cy="646331"/>
          </a:xfrm>
          <a:prstGeom prst="rect">
            <a:avLst/>
          </a:prstGeom>
        </p:spPr>
        <p:txBody>
          <a:bodyPr>
            <a:spAutoFit/>
          </a:bodyPr>
          <a:lstStyle/>
          <a:p>
            <a:r>
              <a:rPr lang="en-US" dirty="0">
                <a:hlinkClick r:id="rId3"/>
              </a:rPr>
              <a:t>http://pages.stern.nyu.edu/~adamodar/</a:t>
            </a:r>
            <a:endParaRPr lang="en-US" dirty="0"/>
          </a:p>
          <a:p>
            <a:r>
              <a:rPr lang="en-US" dirty="0" err="1"/>
              <a:t>New_Home_Page</a:t>
            </a:r>
            <a:r>
              <a:rPr lang="en-US" dirty="0"/>
              <a:t>/datafile/ratings.htm</a:t>
            </a:r>
          </a:p>
        </p:txBody>
      </p:sp>
      <p:graphicFrame>
        <p:nvGraphicFramePr>
          <p:cNvPr id="7" name="Content Placeholder 6">
            <a:extLst>
              <a:ext uri="{FF2B5EF4-FFF2-40B4-BE49-F238E27FC236}">
                <a16:creationId xmlns:a16="http://schemas.microsoft.com/office/drawing/2014/main" id="{936774B7-E65B-4D47-86FB-835E997A0859}"/>
              </a:ext>
            </a:extLst>
          </p:cNvPr>
          <p:cNvGraphicFramePr>
            <a:graphicFrameLocks noGrp="1"/>
          </p:cNvGraphicFramePr>
          <p:nvPr>
            <p:ph idx="1"/>
            <p:extLst>
              <p:ext uri="{D42A27DB-BD31-4B8C-83A1-F6EECF244321}">
                <p14:modId xmlns:p14="http://schemas.microsoft.com/office/powerpoint/2010/main" val="847241242"/>
              </p:ext>
            </p:extLst>
          </p:nvPr>
        </p:nvGraphicFramePr>
        <p:xfrm>
          <a:off x="5631766" y="644664"/>
          <a:ext cx="6096000" cy="5568672"/>
        </p:xfrm>
        <a:graphic>
          <a:graphicData uri="http://schemas.openxmlformats.org/drawingml/2006/table">
            <a:tbl>
              <a:tblPr>
                <a:tableStyleId>{5940675A-B579-460E-94D1-54222C63F5DA}</a:tableStyleId>
              </a:tblPr>
              <a:tblGrid>
                <a:gridCol w="1916187">
                  <a:extLst>
                    <a:ext uri="{9D8B030D-6E8A-4147-A177-3AD203B41FA5}">
                      <a16:colId xmlns:a16="http://schemas.microsoft.com/office/drawing/2014/main" val="3133664923"/>
                    </a:ext>
                  </a:extLst>
                </a:gridCol>
                <a:gridCol w="1431875">
                  <a:extLst>
                    <a:ext uri="{9D8B030D-6E8A-4147-A177-3AD203B41FA5}">
                      <a16:colId xmlns:a16="http://schemas.microsoft.com/office/drawing/2014/main" val="1355563074"/>
                    </a:ext>
                  </a:extLst>
                </a:gridCol>
                <a:gridCol w="1373969">
                  <a:extLst>
                    <a:ext uri="{9D8B030D-6E8A-4147-A177-3AD203B41FA5}">
                      <a16:colId xmlns:a16="http://schemas.microsoft.com/office/drawing/2014/main" val="1168846664"/>
                    </a:ext>
                  </a:extLst>
                </a:gridCol>
                <a:gridCol w="1373969">
                  <a:extLst>
                    <a:ext uri="{9D8B030D-6E8A-4147-A177-3AD203B41FA5}">
                      <a16:colId xmlns:a16="http://schemas.microsoft.com/office/drawing/2014/main" val="3965069074"/>
                    </a:ext>
                  </a:extLst>
                </a:gridCol>
              </a:tblGrid>
              <a:tr h="348042">
                <a:tc>
                  <a:txBody>
                    <a:bodyPr/>
                    <a:lstStyle/>
                    <a:p>
                      <a:pPr algn="ctr" fontAlgn="b"/>
                      <a:r>
                        <a:rPr lang="en-US" sz="2000" u="none" strike="noStrike" dirty="0">
                          <a:effectLst/>
                        </a:rPr>
                        <a:t>Greater Than</a:t>
                      </a:r>
                      <a:endParaRPr lang="en-US" sz="2000" b="0" i="1"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 to</a:t>
                      </a:r>
                      <a:endParaRPr lang="en-US" sz="2000" b="0" i="1"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Rating is</a:t>
                      </a:r>
                      <a:endParaRPr lang="en-US" sz="2000" b="0" i="1"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Spread is</a:t>
                      </a:r>
                      <a:endParaRPr lang="en-US" sz="2000" b="0" i="1"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615713235"/>
                  </a:ext>
                </a:extLst>
              </a:tr>
              <a:tr h="348042">
                <a:tc>
                  <a:txBody>
                    <a:bodyPr/>
                    <a:lstStyle/>
                    <a:p>
                      <a:pPr algn="ctr" fontAlgn="b"/>
                      <a:r>
                        <a:rPr lang="en-US" sz="2000" u="none" strike="noStrike" dirty="0">
                          <a:effectLst/>
                        </a:rPr>
                        <a:t>-100000</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0.199999</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D2/D</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18.60%</a:t>
                      </a:r>
                      <a:endParaRPr lang="en-US" sz="20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709169612"/>
                  </a:ext>
                </a:extLst>
              </a:tr>
              <a:tr h="348042">
                <a:tc>
                  <a:txBody>
                    <a:bodyPr/>
                    <a:lstStyle/>
                    <a:p>
                      <a:pPr algn="ctr" fontAlgn="b"/>
                      <a:r>
                        <a:rPr lang="en-US" sz="2000" u="none" strike="noStrike" dirty="0">
                          <a:effectLst/>
                        </a:rPr>
                        <a:t>0.2</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0.649999</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C2/C</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13.95%</a:t>
                      </a:r>
                      <a:endParaRPr lang="en-US" sz="20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4263321498"/>
                  </a:ext>
                </a:extLst>
              </a:tr>
              <a:tr h="348042">
                <a:tc>
                  <a:txBody>
                    <a:bodyPr/>
                    <a:lstStyle/>
                    <a:p>
                      <a:pPr algn="ctr" fontAlgn="b"/>
                      <a:r>
                        <a:rPr lang="en-US" sz="2000" u="none" strike="noStrike" dirty="0">
                          <a:effectLst/>
                        </a:rPr>
                        <a:t>0.65</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0.799999</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Ca2/CC</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10.63%</a:t>
                      </a:r>
                      <a:endParaRPr lang="en-US" sz="20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98692909"/>
                  </a:ext>
                </a:extLst>
              </a:tr>
              <a:tr h="348042">
                <a:tc>
                  <a:txBody>
                    <a:bodyPr/>
                    <a:lstStyle/>
                    <a:p>
                      <a:pPr algn="ctr" fontAlgn="b"/>
                      <a:r>
                        <a:rPr lang="en-US" sz="2000" u="none" strike="noStrike" dirty="0">
                          <a:effectLst/>
                        </a:rPr>
                        <a:t>0.8</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1.249999</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Caa/CCC</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8.64%</a:t>
                      </a:r>
                      <a:endParaRPr lang="en-US" sz="20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513689503"/>
                  </a:ext>
                </a:extLst>
              </a:tr>
              <a:tr h="348042">
                <a:tc>
                  <a:txBody>
                    <a:bodyPr/>
                    <a:lstStyle/>
                    <a:p>
                      <a:pPr algn="ctr" fontAlgn="b"/>
                      <a:r>
                        <a:rPr lang="en-US" sz="2000" u="none" strike="noStrike">
                          <a:effectLst/>
                        </a:rPr>
                        <a:t>1.25</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1.499999</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B3/B-</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4.37%</a:t>
                      </a:r>
                      <a:endParaRPr lang="en-US" sz="20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591420640"/>
                  </a:ext>
                </a:extLst>
              </a:tr>
              <a:tr h="348042">
                <a:tc>
                  <a:txBody>
                    <a:bodyPr/>
                    <a:lstStyle/>
                    <a:p>
                      <a:pPr algn="ctr" fontAlgn="b"/>
                      <a:r>
                        <a:rPr lang="en-US" sz="2000" u="none" strike="noStrike" dirty="0">
                          <a:effectLst/>
                        </a:rPr>
                        <a:t>1.5</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1.749999</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B2/B</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3.57%</a:t>
                      </a:r>
                      <a:endParaRPr lang="en-US" sz="20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581893970"/>
                  </a:ext>
                </a:extLst>
              </a:tr>
              <a:tr h="348042">
                <a:tc>
                  <a:txBody>
                    <a:bodyPr/>
                    <a:lstStyle/>
                    <a:p>
                      <a:pPr algn="ctr" fontAlgn="b"/>
                      <a:r>
                        <a:rPr lang="en-US" sz="2000" u="none" strike="noStrike">
                          <a:effectLst/>
                        </a:rPr>
                        <a:t>1.75</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1.999999</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B1/B+</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2.98%</a:t>
                      </a:r>
                      <a:endParaRPr lang="en-US" sz="20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4048582244"/>
                  </a:ext>
                </a:extLst>
              </a:tr>
              <a:tr h="348042">
                <a:tc>
                  <a:txBody>
                    <a:bodyPr/>
                    <a:lstStyle/>
                    <a:p>
                      <a:pPr algn="ctr" fontAlgn="b"/>
                      <a:r>
                        <a:rPr lang="en-US" sz="2000" u="none" strike="noStrike">
                          <a:effectLst/>
                        </a:rPr>
                        <a:t>2</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2.2499999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Ba2/BB</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2.38%</a:t>
                      </a:r>
                      <a:endParaRPr lang="en-US" sz="20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727997946"/>
                  </a:ext>
                </a:extLst>
              </a:tr>
              <a:tr h="348042">
                <a:tc>
                  <a:txBody>
                    <a:bodyPr/>
                    <a:lstStyle/>
                    <a:p>
                      <a:pPr algn="ctr" fontAlgn="b"/>
                      <a:r>
                        <a:rPr lang="en-US" sz="2000" u="none" strike="noStrike">
                          <a:effectLst/>
                        </a:rPr>
                        <a:t>2.25</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2.49999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Ba1/BB+</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1.98%</a:t>
                      </a:r>
                      <a:endParaRPr lang="en-US" sz="20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828798719"/>
                  </a:ext>
                </a:extLst>
              </a:tr>
              <a:tr h="348042">
                <a:tc>
                  <a:txBody>
                    <a:bodyPr/>
                    <a:lstStyle/>
                    <a:p>
                      <a:pPr algn="ctr" fontAlgn="b"/>
                      <a:r>
                        <a:rPr lang="en-US" sz="2000" u="none" strike="noStrike">
                          <a:effectLst/>
                        </a:rPr>
                        <a:t>2.5</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2.999999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Baa2/BBB</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1.27%</a:t>
                      </a:r>
                      <a:endParaRPr lang="en-US" sz="20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408187611"/>
                  </a:ext>
                </a:extLst>
              </a:tr>
              <a:tr h="348042">
                <a:tc>
                  <a:txBody>
                    <a:bodyPr/>
                    <a:lstStyle/>
                    <a:p>
                      <a:pPr algn="ctr" fontAlgn="b"/>
                      <a:r>
                        <a:rPr lang="en-US" sz="2000" u="none" strike="noStrike">
                          <a:effectLst/>
                        </a:rPr>
                        <a:t>3</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4.249999</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A3/A-</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1.13%</a:t>
                      </a:r>
                      <a:endParaRPr lang="en-US" sz="20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127716449"/>
                  </a:ext>
                </a:extLst>
              </a:tr>
              <a:tr h="348042">
                <a:tc>
                  <a:txBody>
                    <a:bodyPr/>
                    <a:lstStyle/>
                    <a:p>
                      <a:pPr algn="ctr" fontAlgn="b"/>
                      <a:r>
                        <a:rPr lang="en-US" sz="2000" u="none" strike="noStrike">
                          <a:effectLst/>
                        </a:rPr>
                        <a:t>4.25</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5.499999</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A2/A</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0.99%</a:t>
                      </a:r>
                      <a:endParaRPr lang="en-US" sz="20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434081381"/>
                  </a:ext>
                </a:extLst>
              </a:tr>
              <a:tr h="348042">
                <a:tc>
                  <a:txBody>
                    <a:bodyPr/>
                    <a:lstStyle/>
                    <a:p>
                      <a:pPr algn="ctr" fontAlgn="b"/>
                      <a:r>
                        <a:rPr lang="en-US" sz="2000" u="none" strike="noStrike">
                          <a:effectLst/>
                        </a:rPr>
                        <a:t>5.5</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6.499999</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A1/A+</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0.90%</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874841938"/>
                  </a:ext>
                </a:extLst>
              </a:tr>
              <a:tr h="348042">
                <a:tc>
                  <a:txBody>
                    <a:bodyPr/>
                    <a:lstStyle/>
                    <a:p>
                      <a:pPr algn="ctr" fontAlgn="b"/>
                      <a:r>
                        <a:rPr lang="en-US" sz="2000" u="none" strike="noStrike">
                          <a:effectLst/>
                        </a:rPr>
                        <a:t>6.5</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8.499999</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Aa2/AA</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0.72%</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937612552"/>
                  </a:ext>
                </a:extLst>
              </a:tr>
              <a:tr h="348042">
                <a:tc>
                  <a:txBody>
                    <a:bodyPr/>
                    <a:lstStyle/>
                    <a:p>
                      <a:pPr algn="ctr" fontAlgn="b"/>
                      <a:r>
                        <a:rPr lang="en-US" sz="2000" u="none" strike="noStrike">
                          <a:effectLst/>
                        </a:rPr>
                        <a:t>8.50</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a:effectLst/>
                        </a:rPr>
                        <a:t>100000</a:t>
                      </a:r>
                      <a:endParaRPr lang="en-US" sz="20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Aaa/AAA</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0.54%</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151887433"/>
                  </a:ext>
                </a:extLst>
              </a:tr>
            </a:tbl>
          </a:graphicData>
        </a:graphic>
      </p:graphicFrame>
    </p:spTree>
    <p:extLst>
      <p:ext uri="{BB962C8B-B14F-4D97-AF65-F5344CB8AC3E}">
        <p14:creationId xmlns:p14="http://schemas.microsoft.com/office/powerpoint/2010/main" val="407719700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5867D-8D5C-4A3A-81BF-91601559156D}"/>
              </a:ext>
            </a:extLst>
          </p:cNvPr>
          <p:cNvSpPr>
            <a:spLocks noGrp="1"/>
          </p:cNvSpPr>
          <p:nvPr>
            <p:ph type="title"/>
          </p:nvPr>
        </p:nvSpPr>
        <p:spPr>
          <a:xfrm>
            <a:off x="122583" y="171933"/>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The debt trade off on the cost of capital </a:t>
            </a:r>
          </a:p>
        </p:txBody>
      </p:sp>
      <p:pic>
        <p:nvPicPr>
          <p:cNvPr id="4" name="Content Placeholder 3">
            <a:extLst>
              <a:ext uri="{FF2B5EF4-FFF2-40B4-BE49-F238E27FC236}">
                <a16:creationId xmlns:a16="http://schemas.microsoft.com/office/drawing/2014/main" id="{F544BB8E-D207-4DAC-A6E7-6D491D9AB44C}"/>
              </a:ext>
            </a:extLst>
          </p:cNvPr>
          <p:cNvPicPr>
            <a:picLocks noGrp="1" noChangeAspect="1"/>
          </p:cNvPicPr>
          <p:nvPr>
            <p:ph idx="1"/>
          </p:nvPr>
        </p:nvPicPr>
        <p:blipFill>
          <a:blip r:embed="rId2"/>
          <a:stretch>
            <a:fillRect/>
          </a:stretch>
        </p:blipFill>
        <p:spPr>
          <a:xfrm>
            <a:off x="0" y="1497496"/>
            <a:ext cx="12192000" cy="5360503"/>
          </a:xfrm>
          <a:prstGeom prst="rect">
            <a:avLst/>
          </a:prstGeom>
        </p:spPr>
      </p:pic>
    </p:spTree>
    <p:extLst>
      <p:ext uri="{BB962C8B-B14F-4D97-AF65-F5344CB8AC3E}">
        <p14:creationId xmlns:p14="http://schemas.microsoft.com/office/powerpoint/2010/main" val="165615840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12A55-06CA-452D-8C1A-3FF713642139}"/>
              </a:ext>
            </a:extLst>
          </p:cNvPr>
          <p:cNvSpPr>
            <a:spLocks noGrp="1"/>
          </p:cNvSpPr>
          <p:nvPr>
            <p:ph type="title"/>
          </p:nvPr>
        </p:nvSpPr>
        <p:spPr>
          <a:xfrm>
            <a:off x="838200" y="36512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Cost of capital approach: Good to the book.. </a:t>
            </a:r>
          </a:p>
        </p:txBody>
      </p:sp>
      <p:graphicFrame>
        <p:nvGraphicFramePr>
          <p:cNvPr id="7" name="Content Placeholder 6">
            <a:extLst>
              <a:ext uri="{FF2B5EF4-FFF2-40B4-BE49-F238E27FC236}">
                <a16:creationId xmlns:a16="http://schemas.microsoft.com/office/drawing/2014/main" id="{49C852D9-7EEF-4DD0-973D-09E1E2C801BD}"/>
              </a:ext>
            </a:extLst>
          </p:cNvPr>
          <p:cNvGraphicFramePr>
            <a:graphicFrameLocks noGrp="1"/>
          </p:cNvGraphicFramePr>
          <p:nvPr>
            <p:ph idx="1"/>
            <p:extLst>
              <p:ext uri="{D42A27DB-BD31-4B8C-83A1-F6EECF244321}">
                <p14:modId xmlns:p14="http://schemas.microsoft.com/office/powerpoint/2010/main" val="684594454"/>
              </p:ext>
            </p:extLst>
          </p:nvPr>
        </p:nvGraphicFramePr>
        <p:xfrm>
          <a:off x="838200" y="2857463"/>
          <a:ext cx="10724261" cy="3823358"/>
        </p:xfrm>
        <a:graphic>
          <a:graphicData uri="http://schemas.openxmlformats.org/drawingml/2006/table">
            <a:tbl>
              <a:tblPr>
                <a:tableStyleId>{5940675A-B579-460E-94D1-54222C63F5DA}</a:tableStyleId>
              </a:tblPr>
              <a:tblGrid>
                <a:gridCol w="2103120">
                  <a:extLst>
                    <a:ext uri="{9D8B030D-6E8A-4147-A177-3AD203B41FA5}">
                      <a16:colId xmlns:a16="http://schemas.microsoft.com/office/drawing/2014/main" val="2450047098"/>
                    </a:ext>
                  </a:extLst>
                </a:gridCol>
                <a:gridCol w="2103120">
                  <a:extLst>
                    <a:ext uri="{9D8B030D-6E8A-4147-A177-3AD203B41FA5}">
                      <a16:colId xmlns:a16="http://schemas.microsoft.com/office/drawing/2014/main" val="477975529"/>
                    </a:ext>
                  </a:extLst>
                </a:gridCol>
                <a:gridCol w="2311781">
                  <a:extLst>
                    <a:ext uri="{9D8B030D-6E8A-4147-A177-3AD203B41FA5}">
                      <a16:colId xmlns:a16="http://schemas.microsoft.com/office/drawing/2014/main" val="297444913"/>
                    </a:ext>
                  </a:extLst>
                </a:gridCol>
                <a:gridCol w="2103120">
                  <a:extLst>
                    <a:ext uri="{9D8B030D-6E8A-4147-A177-3AD203B41FA5}">
                      <a16:colId xmlns:a16="http://schemas.microsoft.com/office/drawing/2014/main" val="2804474323"/>
                    </a:ext>
                  </a:extLst>
                </a:gridCol>
                <a:gridCol w="2103120">
                  <a:extLst>
                    <a:ext uri="{9D8B030D-6E8A-4147-A177-3AD203B41FA5}">
                      <a16:colId xmlns:a16="http://schemas.microsoft.com/office/drawing/2014/main" val="1161788505"/>
                    </a:ext>
                  </a:extLst>
                </a:gridCol>
              </a:tblGrid>
              <a:tr h="365783">
                <a:tc>
                  <a:txBody>
                    <a:bodyPr/>
                    <a:lstStyle/>
                    <a:p>
                      <a:pPr algn="ctr" fontAlgn="b"/>
                      <a:r>
                        <a:rPr lang="en-US" sz="2000" b="1" u="none" strike="noStrike" dirty="0">
                          <a:effectLst/>
                        </a:rPr>
                        <a:t>D/(D+E)</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1" u="none" strike="noStrike" dirty="0">
                          <a:effectLst/>
                        </a:rPr>
                        <a:t>Cost of equity</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1" u="none" strike="noStrike" dirty="0">
                          <a:effectLst/>
                        </a:rPr>
                        <a:t>Cost of debt(post tax)</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1" u="none" strike="noStrike" dirty="0">
                          <a:effectLst/>
                        </a:rPr>
                        <a:t>WACC</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1" u="none" strike="noStrike" dirty="0">
                          <a:effectLst/>
                        </a:rPr>
                        <a:t>Firm Value</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927365688"/>
                  </a:ext>
                </a:extLst>
              </a:tr>
              <a:tr h="292399">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4.80%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2746.67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72422774"/>
                  </a:ext>
                </a:extLst>
              </a:tr>
              <a:tr h="292399">
                <a:tc>
                  <a:txBody>
                    <a:bodyPr/>
                    <a:lstStyle/>
                    <a:p>
                      <a:pPr algn="ctr" fontAlgn="b"/>
                      <a:r>
                        <a:rPr lang="en-US" sz="2000" u="none" strike="noStrike" dirty="0">
                          <a:effectLst/>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5.10%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10.41%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2780.03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053228992"/>
                  </a:ext>
                </a:extLst>
              </a:tr>
              <a:tr h="292399">
                <a:tc>
                  <a:txBody>
                    <a:bodyPr/>
                    <a:lstStyle/>
                    <a:p>
                      <a:pPr algn="ctr" fontAlgn="b"/>
                      <a:r>
                        <a:rPr lang="en-US" sz="2000" u="none" strike="noStrike" dirty="0">
                          <a:effectLst/>
                        </a:rPr>
                        <a:t>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11.60%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5.40%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10.36%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2798.91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384639647"/>
                  </a:ext>
                </a:extLst>
              </a:tr>
              <a:tr h="292399">
                <a:tc>
                  <a:txBody>
                    <a:bodyPr/>
                    <a:lstStyle/>
                    <a:p>
                      <a:pPr algn="ctr" fontAlgn="b"/>
                      <a:r>
                        <a:rPr lang="en-US" sz="2000" u="none" strike="noStrike" dirty="0">
                          <a:effectLst/>
                        </a:rPr>
                        <a:t>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12.30%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5.52%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10.27%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2835.12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962369757"/>
                  </a:ext>
                </a:extLst>
              </a:tr>
              <a:tr h="292399">
                <a:tc>
                  <a:txBody>
                    <a:bodyPr/>
                    <a:lstStyle/>
                    <a:p>
                      <a:pPr algn="ctr" fontAlgn="b"/>
                      <a:r>
                        <a:rPr lang="en-US" sz="2000" u="none" strike="noStrike" dirty="0">
                          <a:effectLst/>
                          <a:highlight>
                            <a:srgbClr val="FFFF00"/>
                          </a:highlight>
                        </a:rPr>
                        <a:t>40%</a:t>
                      </a:r>
                      <a:endParaRPr lang="en-US" sz="20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highlight>
                            <a:srgbClr val="FFFF00"/>
                          </a:highlight>
                        </a:rPr>
                        <a:t>13.10%</a:t>
                      </a:r>
                      <a:endParaRPr lang="en-US" sz="20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highlight>
                            <a:srgbClr val="FFFF00"/>
                          </a:highlight>
                        </a:rPr>
                        <a:t>5.70%</a:t>
                      </a:r>
                      <a:endParaRPr lang="en-US" sz="20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highlight>
                            <a:srgbClr val="FFFF00"/>
                          </a:highlight>
                        </a:rPr>
                        <a:t>10.14%</a:t>
                      </a:r>
                      <a:endParaRPr lang="en-US" sz="20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highlight>
                            <a:srgbClr val="FFFF00"/>
                          </a:highlight>
                        </a:rPr>
                        <a:t>2885.15</a:t>
                      </a:r>
                      <a:endParaRPr lang="en-US" sz="20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21602770"/>
                  </a:ext>
                </a:extLst>
              </a:tr>
              <a:tr h="292399">
                <a:tc>
                  <a:txBody>
                    <a:bodyPr/>
                    <a:lstStyle/>
                    <a:p>
                      <a:pPr algn="ctr" fontAlgn="b"/>
                      <a:r>
                        <a:rPr lang="en-US" sz="2000" u="none" strike="noStrike" dirty="0">
                          <a:effectLst/>
                        </a:rPr>
                        <a:t>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14.50%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6.10%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2821.92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427213385"/>
                  </a:ext>
                </a:extLst>
              </a:tr>
              <a:tr h="292399">
                <a:tc>
                  <a:txBody>
                    <a:bodyPr/>
                    <a:lstStyle/>
                    <a:p>
                      <a:pPr algn="ctr" fontAlgn="b"/>
                      <a:r>
                        <a:rPr lang="en-US" sz="2000" u="none" strike="noStrike" dirty="0">
                          <a:effectLst/>
                        </a:rPr>
                        <a:t>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7.20%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10.32%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2814.21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81352212"/>
                  </a:ext>
                </a:extLst>
              </a:tr>
              <a:tr h="292399">
                <a:tc>
                  <a:txBody>
                    <a:bodyPr/>
                    <a:lstStyle/>
                    <a:p>
                      <a:pPr algn="ctr" fontAlgn="b"/>
                      <a:r>
                        <a:rPr lang="en-US" sz="2000" u="none" strike="noStrike" dirty="0">
                          <a:effectLst/>
                        </a:rPr>
                        <a:t>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16.10%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8.10%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2746.67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88324946"/>
                  </a:ext>
                </a:extLst>
              </a:tr>
              <a:tr h="292399">
                <a:tc>
                  <a:txBody>
                    <a:bodyPr/>
                    <a:lstStyle/>
                    <a:p>
                      <a:pPr algn="ctr" fontAlgn="b"/>
                      <a:r>
                        <a:rPr lang="en-US" sz="2000" u="none" strike="noStrike" dirty="0">
                          <a:effectLst/>
                        </a:rPr>
                        <a:t>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17.20%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10.64%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2696.34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47568556"/>
                  </a:ext>
                </a:extLst>
              </a:tr>
              <a:tr h="292399">
                <a:tc>
                  <a:txBody>
                    <a:bodyPr/>
                    <a:lstStyle/>
                    <a:p>
                      <a:pPr algn="ctr" fontAlgn="b"/>
                      <a:r>
                        <a:rPr lang="en-US" sz="2000" u="none" strike="noStrike" dirty="0">
                          <a:effectLst/>
                        </a:rPr>
                        <a:t>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18.40%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11.02%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2568.58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024437683"/>
                  </a:ext>
                </a:extLst>
              </a:tr>
              <a:tr h="292399">
                <a:tc>
                  <a:txBody>
                    <a:bodyPr/>
                    <a:lstStyle/>
                    <a:p>
                      <a:pPr algn="ctr" fontAlgn="b"/>
                      <a:r>
                        <a:rPr lang="en-US" sz="2000" u="none" strike="noStrike" dirty="0">
                          <a:effectLst/>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19.70%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11.40%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11.40%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2452.38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14339631"/>
                  </a:ext>
                </a:extLst>
              </a:tr>
            </a:tbl>
          </a:graphicData>
        </a:graphic>
      </p:graphicFrame>
      <p:sp>
        <p:nvSpPr>
          <p:cNvPr id="8" name="TextBox 7">
            <a:extLst>
              <a:ext uri="{FF2B5EF4-FFF2-40B4-BE49-F238E27FC236}">
                <a16:creationId xmlns:a16="http://schemas.microsoft.com/office/drawing/2014/main" id="{6CF3D20A-4E8B-4570-BA68-EA73EB3F408D}"/>
              </a:ext>
            </a:extLst>
          </p:cNvPr>
          <p:cNvSpPr txBox="1"/>
          <p:nvPr/>
        </p:nvSpPr>
        <p:spPr>
          <a:xfrm>
            <a:off x="169221" y="1531900"/>
            <a:ext cx="54864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Assuming cashflows=200, growth rate=3%</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03F88B2-A940-4D82-B018-CEAA72F5F195}"/>
                  </a:ext>
                </a:extLst>
              </p:cNvPr>
              <p:cNvSpPr txBox="1"/>
              <p:nvPr/>
            </p:nvSpPr>
            <p:spPr>
              <a:xfrm>
                <a:off x="4812420" y="2046645"/>
                <a:ext cx="6891887" cy="5751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𝑉𝑎𝑙𝑢𝑒</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𝐸𝑥𝑝𝑒𝑐𝑡𝑒𝑑</m:t>
                          </m:r>
                          <m:r>
                            <a:rPr lang="en-US" b="0" i="1" smtClean="0">
                              <a:latin typeface="Cambria Math" panose="02040503050406030204" pitchFamily="18" charset="0"/>
                            </a:rPr>
                            <m:t> </m:t>
                          </m:r>
                          <m:r>
                            <a:rPr lang="en-US" b="0" i="1" smtClean="0">
                              <a:latin typeface="Cambria Math" panose="02040503050406030204" pitchFamily="18" charset="0"/>
                            </a:rPr>
                            <m:t>𝑐𝑎𝑠h𝑓𝑙𝑜𝑤</m:t>
                          </m:r>
                          <m:r>
                            <a:rPr lang="en-US" b="0" i="1" smtClean="0">
                              <a:latin typeface="Cambria Math" panose="02040503050406030204" pitchFamily="18" charset="0"/>
                            </a:rPr>
                            <m:t> </m:t>
                          </m:r>
                          <m:r>
                            <a:rPr lang="en-US" b="0" i="1" smtClean="0">
                              <a:latin typeface="Cambria Math" panose="02040503050406030204" pitchFamily="18" charset="0"/>
                            </a:rPr>
                            <m:t>𝑛𝑒𝑥𝑡</m:t>
                          </m:r>
                          <m:r>
                            <a:rPr lang="en-US" b="0" i="1" smtClean="0">
                              <a:latin typeface="Cambria Math" panose="02040503050406030204" pitchFamily="18" charset="0"/>
                            </a:rPr>
                            <m:t> </m:t>
                          </m:r>
                          <m:r>
                            <a:rPr lang="en-US" b="0" i="1" smtClean="0">
                              <a:latin typeface="Cambria Math" panose="02040503050406030204" pitchFamily="18" charset="0"/>
                            </a:rPr>
                            <m:t>𝑦𝑒𝑎𝑟</m:t>
                          </m:r>
                        </m:num>
                        <m:den>
                          <m:r>
                            <a:rPr lang="en-US" b="0" i="1" smtClean="0">
                              <a:latin typeface="Cambria Math" panose="02040503050406030204" pitchFamily="18" charset="0"/>
                            </a:rPr>
                            <m:t>𝐶𝑜𝑠𝑡</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𝑐𝑎𝑝𝑖𝑡𝑎𝑙</m:t>
                          </m:r>
                          <m:r>
                            <a:rPr lang="en-US" b="0" i="1" smtClean="0">
                              <a:latin typeface="Cambria Math" panose="02040503050406030204" pitchFamily="18" charset="0"/>
                            </a:rPr>
                            <m:t>−</m:t>
                          </m:r>
                          <m:r>
                            <a:rPr lang="en-US" b="0" i="1" smtClean="0">
                              <a:latin typeface="Cambria Math" panose="02040503050406030204" pitchFamily="18" charset="0"/>
                            </a:rPr>
                            <m:t>𝑔𝑟𝑜𝑤𝑡h</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200</m:t>
                          </m:r>
                        </m:num>
                        <m:den>
                          <m:r>
                            <a:rPr lang="en-US" b="0" i="1" smtClean="0">
                              <a:latin typeface="Cambria Math" panose="02040503050406030204" pitchFamily="18" charset="0"/>
                            </a:rPr>
                            <m:t>𝐶𝑜𝑠𝑡</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𝑐𝑎𝑝𝑖𝑡𝑎𝑙</m:t>
                          </m:r>
                          <m:r>
                            <a:rPr lang="en-US" b="0" i="1" smtClean="0">
                              <a:latin typeface="Cambria Math" panose="02040503050406030204" pitchFamily="18" charset="0"/>
                            </a:rPr>
                            <m:t>−</m:t>
                          </m:r>
                          <m:r>
                            <a:rPr lang="en-US" b="0" i="1" smtClean="0">
                              <a:latin typeface="Cambria Math" panose="02040503050406030204" pitchFamily="18" charset="0"/>
                            </a:rPr>
                            <m:t>𝑔𝑟𝑜𝑤𝑡h</m:t>
                          </m:r>
                        </m:den>
                      </m:f>
                    </m:oMath>
                  </m:oMathPara>
                </a14:m>
                <a:endParaRPr lang="en-US" dirty="0"/>
              </a:p>
            </p:txBody>
          </p:sp>
        </mc:Choice>
        <mc:Fallback xmlns="">
          <p:sp>
            <p:nvSpPr>
              <p:cNvPr id="3" name="TextBox 2">
                <a:extLst>
                  <a:ext uri="{FF2B5EF4-FFF2-40B4-BE49-F238E27FC236}">
                    <a16:creationId xmlns:a16="http://schemas.microsoft.com/office/drawing/2014/main" id="{E03F88B2-A940-4D82-B018-CEAA72F5F195}"/>
                  </a:ext>
                </a:extLst>
              </p:cNvPr>
              <p:cNvSpPr txBox="1">
                <a:spLocks noRot="1" noChangeAspect="1" noMove="1" noResize="1" noEditPoints="1" noAdjustHandles="1" noChangeArrowheads="1" noChangeShapeType="1" noTextEdit="1"/>
              </p:cNvSpPr>
              <p:nvPr/>
            </p:nvSpPr>
            <p:spPr>
              <a:xfrm>
                <a:off x="4812420" y="2046645"/>
                <a:ext cx="6891887" cy="575157"/>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4431729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82C96-642B-42B0-8042-12B547A0E26D}"/>
              </a:ext>
            </a:extLst>
          </p:cNvPr>
          <p:cNvSpPr>
            <a:spLocks noGrp="1"/>
          </p:cNvSpPr>
          <p:nvPr>
            <p:ph type="title"/>
          </p:nvPr>
        </p:nvSpPr>
        <p:spPr>
          <a:xfrm>
            <a:off x="838200" y="365125"/>
            <a:ext cx="10757452" cy="1325563"/>
          </a:xfrm>
        </p:spPr>
        <p:txBody>
          <a:bodyPr>
            <a:normAutofit/>
          </a:bodyPr>
          <a:lstStyle/>
          <a:p>
            <a:r>
              <a:rPr lang="it-IT" sz="3600" dirty="0">
                <a:latin typeface="Times New Roman" panose="02020603050405020304" pitchFamily="18" charset="0"/>
                <a:cs typeface="Times New Roman" panose="02020603050405020304" pitchFamily="18" charset="0"/>
              </a:rPr>
              <a:t>Current cost of captial: Adani Ports &amp; Special Economic Zone Ltd. </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3FE55D5-DF30-4474-A10D-934D6BF5BBBB}"/>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Equity Value: Rs. 904073.99 million </a:t>
            </a:r>
          </a:p>
          <a:p>
            <a:r>
              <a:rPr lang="en-US" sz="2400" dirty="0">
                <a:latin typeface="Times New Roman" panose="02020603050405020304" pitchFamily="18" charset="0"/>
                <a:cs typeface="Times New Roman" panose="02020603050405020304" pitchFamily="18" charset="0"/>
              </a:rPr>
              <a:t>Debt value: Long term debt (180750)+ Short-term debt (32621.2) </a:t>
            </a:r>
          </a:p>
          <a:p>
            <a:r>
              <a:rPr lang="en-US" sz="2400" dirty="0">
                <a:latin typeface="Times New Roman" panose="02020603050405020304" pitchFamily="18" charset="0"/>
                <a:cs typeface="Times New Roman" panose="02020603050405020304" pitchFamily="18" charset="0"/>
              </a:rPr>
              <a:t>Firm value: 904073.99+ 180750+ 32621.2= Rs. 1117445 million </a:t>
            </a:r>
          </a:p>
          <a:p>
            <a:r>
              <a:rPr lang="en-US" sz="2400" dirty="0">
                <a:latin typeface="Times New Roman" panose="02020603050405020304" pitchFamily="18" charset="0"/>
                <a:cs typeface="Times New Roman" panose="02020603050405020304" pitchFamily="18" charset="0"/>
              </a:rPr>
              <a:t>Equity Beta: 1.63</a:t>
            </a:r>
          </a:p>
          <a:p>
            <a:r>
              <a:rPr lang="en-US" sz="2400" dirty="0">
                <a:latin typeface="Times New Roman" panose="02020603050405020304" pitchFamily="18" charset="0"/>
                <a:cs typeface="Times New Roman" panose="02020603050405020304" pitchFamily="18" charset="0"/>
              </a:rPr>
              <a:t>Unleveraged Beta : 1.63/((1+ (213371/ 904073.99)*(1-0.34))=1.41</a:t>
            </a:r>
          </a:p>
          <a:p>
            <a:r>
              <a:rPr lang="en-US" sz="2400" dirty="0">
                <a:latin typeface="Times New Roman" panose="02020603050405020304" pitchFamily="18" charset="0"/>
                <a:cs typeface="Times New Roman" panose="02020603050405020304" pitchFamily="18" charset="0"/>
              </a:rPr>
              <a:t>EBIT= Rs. 68980.1 million</a:t>
            </a:r>
          </a:p>
          <a:p>
            <a:r>
              <a:rPr lang="en-US" sz="2400" dirty="0">
                <a:latin typeface="Times New Roman" panose="02020603050405020304" pitchFamily="18" charset="0"/>
                <a:cs typeface="Times New Roman" panose="02020603050405020304" pitchFamily="18" charset="0"/>
              </a:rPr>
              <a:t>Debt to capital ratio= 213371.2/ 1117445 =19%</a:t>
            </a: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830625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BA4A-0D00-452E-B51F-C8E602F01DF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Current cost of capital: </a:t>
            </a:r>
            <a:r>
              <a:rPr lang="it-IT" sz="3600" dirty="0">
                <a:latin typeface="Times New Roman" panose="02020603050405020304" pitchFamily="18" charset="0"/>
                <a:cs typeface="Times New Roman" panose="02020603050405020304" pitchFamily="18" charset="0"/>
              </a:rPr>
              <a:t>Adani Ports &amp; Special Economic Zone Ltd. </a:t>
            </a:r>
            <a:r>
              <a:rPr lang="en-US" sz="3600"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A46D9227-7A5E-40AF-8104-81CB418D73BE}"/>
              </a:ext>
            </a:extLst>
          </p:cNvPr>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Cost of equity=6.68%+(4.77%* 1.63)+1.47%=15.92%</a:t>
            </a:r>
          </a:p>
          <a:p>
            <a:r>
              <a:rPr lang="en-US" sz="2400" dirty="0">
                <a:latin typeface="Times New Roman" panose="02020603050405020304" pitchFamily="18" charset="0"/>
                <a:cs typeface="Times New Roman" panose="02020603050405020304" pitchFamily="18" charset="0"/>
              </a:rPr>
              <a:t>Credit rating=  AA+ </a:t>
            </a:r>
          </a:p>
          <a:p>
            <a:r>
              <a:rPr lang="en-US" sz="2400" dirty="0">
                <a:latin typeface="Times New Roman" panose="02020603050405020304" pitchFamily="18" charset="0"/>
                <a:cs typeface="Times New Roman" panose="02020603050405020304" pitchFamily="18" charset="0"/>
              </a:rPr>
              <a:t>Default spread=1%</a:t>
            </a:r>
          </a:p>
          <a:p>
            <a:r>
              <a:rPr lang="en-US" sz="2400" dirty="0">
                <a:latin typeface="Times New Roman" panose="02020603050405020304" pitchFamily="18" charset="0"/>
                <a:cs typeface="Times New Roman" panose="02020603050405020304" pitchFamily="18" charset="0"/>
              </a:rPr>
              <a:t>Cost of debt (pretax)= 6.68%+1%+1.40%=9.08%</a:t>
            </a:r>
          </a:p>
          <a:p>
            <a:r>
              <a:rPr lang="en-US" sz="2400" dirty="0">
                <a:latin typeface="Times New Roman" panose="02020603050405020304" pitchFamily="18" charset="0"/>
                <a:cs typeface="Times New Roman" panose="02020603050405020304" pitchFamily="18" charset="0"/>
              </a:rPr>
              <a:t>Current Cost of capital=19%*9.08*(1-0.3461)+15.92%*(1-19%)=14.023%</a:t>
            </a:r>
          </a:p>
          <a:p>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1123964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B53EC-7060-449B-B803-1AC5C48FC16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Credit ratings and spread for Indian firms with different levels of debt</a:t>
            </a:r>
          </a:p>
        </p:txBody>
      </p:sp>
      <p:sp>
        <p:nvSpPr>
          <p:cNvPr id="3" name="Content Placeholder 2">
            <a:extLst>
              <a:ext uri="{FF2B5EF4-FFF2-40B4-BE49-F238E27FC236}">
                <a16:creationId xmlns:a16="http://schemas.microsoft.com/office/drawing/2014/main" id="{C78563CC-5768-403D-AA39-87A0EEEE399D}"/>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For each firm, we have only one rating for given level of debt. How can we find credit ratings and spread for the same firm with different levels of debt.</a:t>
            </a:r>
          </a:p>
          <a:p>
            <a:pPr algn="just"/>
            <a:r>
              <a:rPr lang="en-US" sz="2400" dirty="0">
                <a:latin typeface="Times New Roman" panose="02020603050405020304" pitchFamily="18" charset="0"/>
                <a:cs typeface="Times New Roman" panose="02020603050405020304" pitchFamily="18" charset="0"/>
              </a:rPr>
              <a:t> I define synthetic credit ratings based on interest coverage ratio because of the following reasons.</a:t>
            </a:r>
          </a:p>
          <a:p>
            <a:pPr lvl="1" algn="just"/>
            <a:r>
              <a:rPr lang="en-US" dirty="0">
                <a:latin typeface="Times New Roman" panose="02020603050405020304" pitchFamily="18" charset="0"/>
                <a:cs typeface="Times New Roman" panose="02020603050405020304" pitchFamily="18" charset="0"/>
              </a:rPr>
              <a:t>It is first among the nine ratios  that are used by rating agencies, such as S&amp;P, and Moody’s to determine rating.</a:t>
            </a:r>
          </a:p>
          <a:p>
            <a:pPr lvl="1" algn="just"/>
            <a:r>
              <a:rPr lang="en-US" dirty="0">
                <a:latin typeface="Times New Roman" panose="02020603050405020304" pitchFamily="18" charset="0"/>
                <a:cs typeface="Times New Roman" panose="02020603050405020304" pitchFamily="18" charset="0"/>
              </a:rPr>
              <a:t>The research has found a significant correlation between interest coverage ratio and  bond rating.</a:t>
            </a:r>
          </a:p>
          <a:p>
            <a:pPr marL="457200" lvl="1" indent="0" algn="just">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60422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020F8-C3FE-4C3B-9A86-F0E5C32FB4C6}"/>
              </a:ext>
            </a:extLst>
          </p:cNvPr>
          <p:cNvSpPr>
            <a:spLocks noGrp="1"/>
          </p:cNvSpPr>
          <p:nvPr>
            <p:ph type="title"/>
          </p:nvPr>
        </p:nvSpPr>
        <p:spPr>
          <a:xfrm>
            <a:off x="373966" y="154109"/>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Synthetic credit ratings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(Interested coverage ratio)</a:t>
            </a:r>
          </a:p>
        </p:txBody>
      </p:sp>
      <p:sp>
        <p:nvSpPr>
          <p:cNvPr id="6" name="Rectangle 5">
            <a:extLst>
              <a:ext uri="{FF2B5EF4-FFF2-40B4-BE49-F238E27FC236}">
                <a16:creationId xmlns:a16="http://schemas.microsoft.com/office/drawing/2014/main" id="{AD837FAE-7724-4A17-B1BA-C5E2BF0E0725}"/>
              </a:ext>
            </a:extLst>
          </p:cNvPr>
          <p:cNvSpPr/>
          <p:nvPr/>
        </p:nvSpPr>
        <p:spPr>
          <a:xfrm>
            <a:off x="164123" y="2782669"/>
            <a:ext cx="6096000" cy="646331"/>
          </a:xfrm>
          <a:prstGeom prst="rect">
            <a:avLst/>
          </a:prstGeom>
        </p:spPr>
        <p:txBody>
          <a:bodyPr>
            <a:spAutoFit/>
          </a:bodyPr>
          <a:lstStyle/>
          <a:p>
            <a:r>
              <a:rPr lang="en-US" dirty="0">
                <a:hlinkClick r:id="rId3"/>
              </a:rPr>
              <a:t>http://pages.stern.nyu.edu/~adamodar/</a:t>
            </a:r>
            <a:endParaRPr lang="en-US" dirty="0"/>
          </a:p>
          <a:p>
            <a:r>
              <a:rPr lang="en-US" dirty="0"/>
              <a:t>New_Home_Page/datafile/ratings.htm</a:t>
            </a:r>
          </a:p>
        </p:txBody>
      </p:sp>
      <p:graphicFrame>
        <p:nvGraphicFramePr>
          <p:cNvPr id="7" name="Content Placeholder 6">
            <a:extLst>
              <a:ext uri="{FF2B5EF4-FFF2-40B4-BE49-F238E27FC236}">
                <a16:creationId xmlns:a16="http://schemas.microsoft.com/office/drawing/2014/main" id="{936774B7-E65B-4D47-86FB-835E997A0859}"/>
              </a:ext>
            </a:extLst>
          </p:cNvPr>
          <p:cNvGraphicFramePr>
            <a:graphicFrameLocks noGrp="1"/>
          </p:cNvGraphicFramePr>
          <p:nvPr>
            <p:ph idx="1"/>
            <p:extLst>
              <p:ext uri="{D42A27DB-BD31-4B8C-83A1-F6EECF244321}">
                <p14:modId xmlns:p14="http://schemas.microsoft.com/office/powerpoint/2010/main" val="1516548489"/>
              </p:ext>
            </p:extLst>
          </p:nvPr>
        </p:nvGraphicFramePr>
        <p:xfrm>
          <a:off x="5631766" y="644664"/>
          <a:ext cx="6096000" cy="5568672"/>
        </p:xfrm>
        <a:graphic>
          <a:graphicData uri="http://schemas.openxmlformats.org/drawingml/2006/table">
            <a:tbl>
              <a:tblPr>
                <a:tableStyleId>{5940675A-B579-460E-94D1-54222C63F5DA}</a:tableStyleId>
              </a:tblPr>
              <a:tblGrid>
                <a:gridCol w="1916187">
                  <a:extLst>
                    <a:ext uri="{9D8B030D-6E8A-4147-A177-3AD203B41FA5}">
                      <a16:colId xmlns:a16="http://schemas.microsoft.com/office/drawing/2014/main" val="3133664923"/>
                    </a:ext>
                  </a:extLst>
                </a:gridCol>
                <a:gridCol w="1431875">
                  <a:extLst>
                    <a:ext uri="{9D8B030D-6E8A-4147-A177-3AD203B41FA5}">
                      <a16:colId xmlns:a16="http://schemas.microsoft.com/office/drawing/2014/main" val="1355563074"/>
                    </a:ext>
                  </a:extLst>
                </a:gridCol>
                <a:gridCol w="1373969">
                  <a:extLst>
                    <a:ext uri="{9D8B030D-6E8A-4147-A177-3AD203B41FA5}">
                      <a16:colId xmlns:a16="http://schemas.microsoft.com/office/drawing/2014/main" val="1168846664"/>
                    </a:ext>
                  </a:extLst>
                </a:gridCol>
                <a:gridCol w="1373969">
                  <a:extLst>
                    <a:ext uri="{9D8B030D-6E8A-4147-A177-3AD203B41FA5}">
                      <a16:colId xmlns:a16="http://schemas.microsoft.com/office/drawing/2014/main" val="3965069074"/>
                    </a:ext>
                  </a:extLst>
                </a:gridCol>
              </a:tblGrid>
              <a:tr h="348042">
                <a:tc>
                  <a:txBody>
                    <a:bodyPr/>
                    <a:lstStyle/>
                    <a:p>
                      <a:pPr algn="ctr" fontAlgn="b"/>
                      <a:r>
                        <a:rPr lang="en-US" sz="2000" u="none" strike="noStrike" dirty="0">
                          <a:effectLst/>
                        </a:rPr>
                        <a:t>Greater Than</a:t>
                      </a:r>
                      <a:endParaRPr lang="en-US" sz="2000" b="0" i="1"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 to</a:t>
                      </a:r>
                      <a:endParaRPr lang="en-US" sz="2000" b="0" i="1"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Rating is</a:t>
                      </a:r>
                      <a:endParaRPr lang="en-US" sz="2000" b="0" i="1"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Spread is</a:t>
                      </a:r>
                      <a:endParaRPr lang="en-US" sz="2000" b="0" i="1"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615713235"/>
                  </a:ext>
                </a:extLst>
              </a:tr>
              <a:tr h="348042">
                <a:tc>
                  <a:txBody>
                    <a:bodyPr/>
                    <a:lstStyle/>
                    <a:p>
                      <a:pPr algn="ctr" fontAlgn="b"/>
                      <a:r>
                        <a:rPr lang="en-US" sz="2000" u="none" strike="noStrike" dirty="0">
                          <a:effectLst/>
                        </a:rPr>
                        <a:t>-100000</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0.199999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D2/D</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18.60%</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709169612"/>
                  </a:ext>
                </a:extLst>
              </a:tr>
              <a:tr h="348042">
                <a:tc>
                  <a:txBody>
                    <a:bodyPr/>
                    <a:lstStyle/>
                    <a:p>
                      <a:pPr algn="ctr" fontAlgn="b"/>
                      <a:r>
                        <a:rPr lang="en-US" sz="2000" u="none" strike="noStrike" dirty="0">
                          <a:effectLst/>
                        </a:rPr>
                        <a:t>0.2</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0.649999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C2/C</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13.95%</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4263321498"/>
                  </a:ext>
                </a:extLst>
              </a:tr>
              <a:tr h="348042">
                <a:tc>
                  <a:txBody>
                    <a:bodyPr/>
                    <a:lstStyle/>
                    <a:p>
                      <a:pPr algn="ctr" fontAlgn="b"/>
                      <a:r>
                        <a:rPr lang="en-US" sz="2000" u="none" strike="noStrike" dirty="0">
                          <a:effectLst/>
                        </a:rPr>
                        <a:t>0.65</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0.799999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Ca2/CC</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10.63%</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98692909"/>
                  </a:ext>
                </a:extLst>
              </a:tr>
              <a:tr h="348042">
                <a:tc>
                  <a:txBody>
                    <a:bodyPr/>
                    <a:lstStyle/>
                    <a:p>
                      <a:pPr algn="ctr" fontAlgn="b"/>
                      <a:r>
                        <a:rPr lang="en-US" sz="2000" u="none" strike="noStrike" dirty="0">
                          <a:effectLst/>
                        </a:rPr>
                        <a:t>0.8</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1.249999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Caa/CCC</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8.64%</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513689503"/>
                  </a:ext>
                </a:extLst>
              </a:tr>
              <a:tr h="348042">
                <a:tc>
                  <a:txBody>
                    <a:bodyPr/>
                    <a:lstStyle/>
                    <a:p>
                      <a:pPr algn="ctr" fontAlgn="b"/>
                      <a:r>
                        <a:rPr lang="en-US" sz="2000" u="none" strike="noStrike" dirty="0">
                          <a:effectLst/>
                        </a:rPr>
                        <a:t>1.25</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1.499999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B3/B-</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4.37%</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591420640"/>
                  </a:ext>
                </a:extLst>
              </a:tr>
              <a:tr h="348042">
                <a:tc>
                  <a:txBody>
                    <a:bodyPr/>
                    <a:lstStyle/>
                    <a:p>
                      <a:pPr algn="ctr" fontAlgn="b"/>
                      <a:r>
                        <a:rPr lang="en-US" sz="2000" u="none" strike="noStrike" dirty="0">
                          <a:effectLst/>
                        </a:rPr>
                        <a:t>1.5</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1.749999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B2/B</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3.57%</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581893970"/>
                  </a:ext>
                </a:extLst>
              </a:tr>
              <a:tr h="348042">
                <a:tc>
                  <a:txBody>
                    <a:bodyPr/>
                    <a:lstStyle/>
                    <a:p>
                      <a:pPr algn="ctr" fontAlgn="b"/>
                      <a:r>
                        <a:rPr lang="en-US" sz="2000" u="none" strike="noStrike" dirty="0">
                          <a:effectLst/>
                        </a:rPr>
                        <a:t>1.75</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1.999999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B1/B+</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2.98%</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4048582244"/>
                  </a:ext>
                </a:extLst>
              </a:tr>
              <a:tr h="348042">
                <a:tc>
                  <a:txBody>
                    <a:bodyPr/>
                    <a:lstStyle/>
                    <a:p>
                      <a:pPr algn="ctr" fontAlgn="b"/>
                      <a:r>
                        <a:rPr lang="en-US" sz="2000" u="none" strike="noStrike" dirty="0">
                          <a:effectLst/>
                        </a:rPr>
                        <a:t>2</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2.2499999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Ba2/BB</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2.38%</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727997946"/>
                  </a:ext>
                </a:extLst>
              </a:tr>
              <a:tr h="348042">
                <a:tc>
                  <a:txBody>
                    <a:bodyPr/>
                    <a:lstStyle/>
                    <a:p>
                      <a:pPr algn="ctr" fontAlgn="b"/>
                      <a:r>
                        <a:rPr lang="en-US" sz="2000" u="none" strike="noStrike" dirty="0">
                          <a:effectLst/>
                        </a:rPr>
                        <a:t>2.25</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2.49999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Ba1/BB+</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1.98%</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828798719"/>
                  </a:ext>
                </a:extLst>
              </a:tr>
              <a:tr h="348042">
                <a:tc>
                  <a:txBody>
                    <a:bodyPr/>
                    <a:lstStyle/>
                    <a:p>
                      <a:pPr algn="ctr" fontAlgn="b"/>
                      <a:r>
                        <a:rPr lang="en-US" sz="2000" u="none" strike="noStrike" dirty="0">
                          <a:effectLst/>
                        </a:rPr>
                        <a:t>2.5</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2.999999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Baa2/BBB</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1.27%</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408187611"/>
                  </a:ext>
                </a:extLst>
              </a:tr>
              <a:tr h="348042">
                <a:tc>
                  <a:txBody>
                    <a:bodyPr/>
                    <a:lstStyle/>
                    <a:p>
                      <a:pPr algn="ctr" fontAlgn="b"/>
                      <a:r>
                        <a:rPr lang="en-US" sz="2000" u="none" strike="noStrike" dirty="0">
                          <a:effectLst/>
                        </a:rPr>
                        <a:t>3</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4.249999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A3/A-</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1.13%</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127716449"/>
                  </a:ext>
                </a:extLst>
              </a:tr>
              <a:tr h="348042">
                <a:tc>
                  <a:txBody>
                    <a:bodyPr/>
                    <a:lstStyle/>
                    <a:p>
                      <a:pPr algn="ctr" fontAlgn="b"/>
                      <a:r>
                        <a:rPr lang="en-US" sz="2000" u="none" strike="noStrike" dirty="0">
                          <a:effectLst/>
                        </a:rPr>
                        <a:t>4.25</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5.499999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A2/A</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0.99%</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434081381"/>
                  </a:ext>
                </a:extLst>
              </a:tr>
              <a:tr h="348042">
                <a:tc>
                  <a:txBody>
                    <a:bodyPr/>
                    <a:lstStyle/>
                    <a:p>
                      <a:pPr algn="ctr" fontAlgn="b"/>
                      <a:r>
                        <a:rPr lang="en-US" sz="2000" u="none" strike="noStrike" dirty="0">
                          <a:effectLst/>
                        </a:rPr>
                        <a:t>5.5</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6.499999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A1/A+</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0.90%</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874841938"/>
                  </a:ext>
                </a:extLst>
              </a:tr>
              <a:tr h="348042">
                <a:tc>
                  <a:txBody>
                    <a:bodyPr/>
                    <a:lstStyle/>
                    <a:p>
                      <a:pPr algn="ctr" fontAlgn="b"/>
                      <a:r>
                        <a:rPr lang="en-US" sz="2000" u="none" strike="noStrike" dirty="0">
                          <a:effectLst/>
                        </a:rPr>
                        <a:t>6.5</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8.499999</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Aa2/AA</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0.72%</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937612552"/>
                  </a:ext>
                </a:extLst>
              </a:tr>
              <a:tr h="348042">
                <a:tc>
                  <a:txBody>
                    <a:bodyPr/>
                    <a:lstStyle/>
                    <a:p>
                      <a:pPr algn="ctr" fontAlgn="b"/>
                      <a:r>
                        <a:rPr lang="en-US" sz="2000" u="none" strike="noStrike" dirty="0">
                          <a:effectLst/>
                        </a:rPr>
                        <a:t>8.50</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100000</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Aaa/AAA</a:t>
                      </a:r>
                      <a:endParaRPr lang="en-US" sz="20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000" u="none" strike="noStrike" dirty="0">
                          <a:effectLst/>
                        </a:rPr>
                        <a:t>0.54%</a:t>
                      </a:r>
                      <a:endParaRPr lang="en-US" sz="20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151887433"/>
                  </a:ext>
                </a:extLst>
              </a:tr>
            </a:tbl>
          </a:graphicData>
        </a:graphic>
      </p:graphicFrame>
    </p:spTree>
    <p:extLst>
      <p:ext uri="{BB962C8B-B14F-4D97-AF65-F5344CB8AC3E}">
        <p14:creationId xmlns:p14="http://schemas.microsoft.com/office/powerpoint/2010/main" val="405009771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48F27-87F9-4007-82C2-86849A24909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Mechanics of cost of capital estimation </a:t>
            </a:r>
          </a:p>
        </p:txBody>
      </p:sp>
      <p:sp>
        <p:nvSpPr>
          <p:cNvPr id="3" name="Content Placeholder 2">
            <a:extLst>
              <a:ext uri="{FF2B5EF4-FFF2-40B4-BE49-F238E27FC236}">
                <a16:creationId xmlns:a16="http://schemas.microsoft.com/office/drawing/2014/main" id="{0AFABB60-75C7-4330-85A6-EDB11FF2B232}"/>
              </a:ext>
            </a:extLst>
          </p:cNvPr>
          <p:cNvSpPr>
            <a:spLocks noGrp="1"/>
          </p:cNvSpPr>
          <p:nvPr>
            <p:ph idx="1"/>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1. Estimate the cost of equity at different levels of debt:</a:t>
            </a:r>
          </a:p>
          <a:p>
            <a:pPr lvl="1"/>
            <a:r>
              <a:rPr lang="en-US" dirty="0">
                <a:latin typeface="Times New Roman" panose="02020603050405020304" pitchFamily="18" charset="0"/>
                <a:cs typeface="Times New Roman" panose="02020603050405020304" pitchFamily="18" charset="0"/>
              </a:rPr>
              <a:t>Equity will become riskier&gt; Beta will increase&gt; cost of equity will increase </a:t>
            </a:r>
          </a:p>
          <a:p>
            <a:pPr marL="0" indent="0">
              <a:buNone/>
            </a:pPr>
            <a:r>
              <a:rPr lang="en-US" sz="2400" dirty="0">
                <a:latin typeface="Times New Roman" panose="02020603050405020304" pitchFamily="18" charset="0"/>
                <a:cs typeface="Times New Roman" panose="02020603050405020304" pitchFamily="18" charset="0"/>
              </a:rPr>
              <a:t>2. Estimate the cost of debt at different levels of debt:</a:t>
            </a:r>
          </a:p>
          <a:p>
            <a:pPr lvl="1"/>
            <a:r>
              <a:rPr lang="en-US" dirty="0">
                <a:latin typeface="Times New Roman" panose="02020603050405020304" pitchFamily="18" charset="0"/>
                <a:cs typeface="Times New Roman" panose="02020603050405020304" pitchFamily="18" charset="0"/>
              </a:rPr>
              <a:t>Default risk will increase, and bond ratings will go down as debt goes up&gt; cost of debt will increase</a:t>
            </a:r>
          </a:p>
          <a:p>
            <a:pPr lvl="1"/>
            <a:r>
              <a:rPr lang="en-US" dirty="0">
                <a:latin typeface="Times New Roman" panose="02020603050405020304" pitchFamily="18" charset="0"/>
                <a:cs typeface="Times New Roman" panose="02020603050405020304" pitchFamily="18" charset="0"/>
              </a:rPr>
              <a:t>To estimate bond ratings, we will use the interest coverage ratio (EBIT/Interest expense)</a:t>
            </a:r>
          </a:p>
          <a:p>
            <a:pPr marL="0" indent="0">
              <a:buNone/>
            </a:pPr>
            <a:r>
              <a:rPr lang="en-US" sz="2400" dirty="0">
                <a:latin typeface="Times New Roman" panose="02020603050405020304" pitchFamily="18" charset="0"/>
                <a:cs typeface="Times New Roman" panose="02020603050405020304" pitchFamily="18" charset="0"/>
              </a:rPr>
              <a:t>3. Estimate the cost of capital at different levels of debt</a:t>
            </a:r>
          </a:p>
          <a:p>
            <a:pPr marL="0" indent="0">
              <a:buNone/>
            </a:pPr>
            <a:r>
              <a:rPr lang="en-US" sz="2400" dirty="0">
                <a:latin typeface="Times New Roman" panose="02020603050405020304" pitchFamily="18" charset="0"/>
                <a:cs typeface="Times New Roman" panose="02020603050405020304" pitchFamily="18" charset="0"/>
              </a:rPr>
              <a:t>4. Calculate the effect on firm value and stock price.</a:t>
            </a:r>
          </a:p>
        </p:txBody>
      </p:sp>
    </p:spTree>
    <p:extLst>
      <p:ext uri="{BB962C8B-B14F-4D97-AF65-F5344CB8AC3E}">
        <p14:creationId xmlns:p14="http://schemas.microsoft.com/office/powerpoint/2010/main" val="367071576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FEE0B-952E-42DE-AAB5-27DB88DB7AB8}"/>
              </a:ext>
            </a:extLst>
          </p:cNvPr>
          <p:cNvSpPr>
            <a:spLocks noGrp="1"/>
          </p:cNvSpPr>
          <p:nvPr>
            <p:ph type="title"/>
          </p:nvPr>
        </p:nvSpPr>
        <p:spPr>
          <a:xfrm>
            <a:off x="838200" y="379193"/>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Can we calculate for 30% level of debt?</a:t>
            </a:r>
          </a:p>
        </p:txBody>
      </p:sp>
      <p:graphicFrame>
        <p:nvGraphicFramePr>
          <p:cNvPr id="8" name="Table 7">
            <a:extLst>
              <a:ext uri="{FF2B5EF4-FFF2-40B4-BE49-F238E27FC236}">
                <a16:creationId xmlns:a16="http://schemas.microsoft.com/office/drawing/2014/main" id="{58044E31-9305-4DD1-8250-5120DA642534}"/>
              </a:ext>
            </a:extLst>
          </p:cNvPr>
          <p:cNvGraphicFramePr>
            <a:graphicFrameLocks noGrp="1"/>
          </p:cNvGraphicFramePr>
          <p:nvPr>
            <p:extLst>
              <p:ext uri="{D42A27DB-BD31-4B8C-83A1-F6EECF244321}">
                <p14:modId xmlns:p14="http://schemas.microsoft.com/office/powerpoint/2010/main" val="3463005314"/>
              </p:ext>
            </p:extLst>
          </p:nvPr>
        </p:nvGraphicFramePr>
        <p:xfrm>
          <a:off x="1391479" y="2157413"/>
          <a:ext cx="10101828" cy="4086225"/>
        </p:xfrm>
        <a:graphic>
          <a:graphicData uri="http://schemas.openxmlformats.org/drawingml/2006/table">
            <a:tbl>
              <a:tblPr>
                <a:tableStyleId>{5940675A-B579-460E-94D1-54222C63F5DA}</a:tableStyleId>
              </a:tblPr>
              <a:tblGrid>
                <a:gridCol w="3102871">
                  <a:extLst>
                    <a:ext uri="{9D8B030D-6E8A-4147-A177-3AD203B41FA5}">
                      <a16:colId xmlns:a16="http://schemas.microsoft.com/office/drawing/2014/main" val="1242180214"/>
                    </a:ext>
                  </a:extLst>
                </a:gridCol>
                <a:gridCol w="1119833">
                  <a:extLst>
                    <a:ext uri="{9D8B030D-6E8A-4147-A177-3AD203B41FA5}">
                      <a16:colId xmlns:a16="http://schemas.microsoft.com/office/drawing/2014/main" val="1216765427"/>
                    </a:ext>
                  </a:extLst>
                </a:gridCol>
                <a:gridCol w="1469781">
                  <a:extLst>
                    <a:ext uri="{9D8B030D-6E8A-4147-A177-3AD203B41FA5}">
                      <a16:colId xmlns:a16="http://schemas.microsoft.com/office/drawing/2014/main" val="3748170597"/>
                    </a:ext>
                  </a:extLst>
                </a:gridCol>
                <a:gridCol w="1469781">
                  <a:extLst>
                    <a:ext uri="{9D8B030D-6E8A-4147-A177-3AD203B41FA5}">
                      <a16:colId xmlns:a16="http://schemas.microsoft.com/office/drawing/2014/main" val="1466917377"/>
                    </a:ext>
                  </a:extLst>
                </a:gridCol>
                <a:gridCol w="1469781">
                  <a:extLst>
                    <a:ext uri="{9D8B030D-6E8A-4147-A177-3AD203B41FA5}">
                      <a16:colId xmlns:a16="http://schemas.microsoft.com/office/drawing/2014/main" val="1967554200"/>
                    </a:ext>
                  </a:extLst>
                </a:gridCol>
                <a:gridCol w="1469781">
                  <a:extLst>
                    <a:ext uri="{9D8B030D-6E8A-4147-A177-3AD203B41FA5}">
                      <a16:colId xmlns:a16="http://schemas.microsoft.com/office/drawing/2014/main" val="3029116373"/>
                    </a:ext>
                  </a:extLst>
                </a:gridCol>
              </a:tblGrid>
              <a:tr h="119795">
                <a:tc>
                  <a:txBody>
                    <a:bodyPr/>
                    <a:lstStyle/>
                    <a:p>
                      <a:pPr algn="l" fontAlgn="b"/>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Current</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Iteration 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Iteration 2</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Iteration 3</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Iteration 4</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62625569"/>
                  </a:ext>
                </a:extLst>
              </a:tr>
              <a:tr h="200025">
                <a:tc>
                  <a:txBody>
                    <a:bodyPr/>
                    <a:lstStyle/>
                    <a:p>
                      <a:pPr algn="l" fontAlgn="b"/>
                      <a:r>
                        <a:rPr lang="en-US" sz="2000" u="none" strike="noStrike" dirty="0">
                          <a:solidFill>
                            <a:schemeClr val="tx1"/>
                          </a:solidFill>
                          <a:effectLst/>
                        </a:rPr>
                        <a:t>Debt to capital</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20%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30%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30%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30%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30%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59059939"/>
                  </a:ext>
                </a:extLst>
              </a:tr>
              <a:tr h="238125">
                <a:tc>
                  <a:txBody>
                    <a:bodyPr/>
                    <a:lstStyle/>
                    <a:p>
                      <a:pPr algn="l" fontAlgn="b"/>
                      <a:r>
                        <a:rPr lang="en-US" sz="2000" u="none" strike="noStrike" dirty="0">
                          <a:solidFill>
                            <a:schemeClr val="tx1"/>
                          </a:solidFill>
                          <a:effectLst/>
                        </a:rPr>
                        <a:t>Debt/Equity</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25%</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43%</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43%</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43%</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43%</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44265617"/>
                  </a:ext>
                </a:extLst>
              </a:tr>
              <a:tr h="238125">
                <a:tc>
                  <a:txBody>
                    <a:bodyPr/>
                    <a:lstStyle/>
                    <a:p>
                      <a:pPr algn="l" fontAlgn="b"/>
                      <a:r>
                        <a:rPr lang="en-US" sz="2000" u="none" strike="noStrike" dirty="0">
                          <a:solidFill>
                            <a:schemeClr val="tx1"/>
                          </a:solidFill>
                          <a:effectLst/>
                        </a:rPr>
                        <a:t>Firm value (Rs)</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1117445</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1117445</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1117445</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1117445</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1117445</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65039973"/>
                  </a:ext>
                </a:extLst>
              </a:tr>
              <a:tr h="238125">
                <a:tc>
                  <a:txBody>
                    <a:bodyPr/>
                    <a:lstStyle/>
                    <a:p>
                      <a:pPr algn="l" fontAlgn="b"/>
                      <a:r>
                        <a:rPr lang="en-US" sz="2000" u="none" strike="noStrike" dirty="0">
                          <a:solidFill>
                            <a:schemeClr val="tx1"/>
                          </a:solidFill>
                          <a:effectLst/>
                        </a:rPr>
                        <a:t>Debt value (Rs)</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279361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335233.56</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335233.56</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335233.56</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335233.56</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54335888"/>
                  </a:ext>
                </a:extLst>
              </a:tr>
              <a:tr h="238125">
                <a:tc>
                  <a:txBody>
                    <a:bodyPr/>
                    <a:lstStyle/>
                    <a:p>
                      <a:pPr algn="l" fontAlgn="b"/>
                      <a:r>
                        <a:rPr lang="en-US" sz="2000" u="none" strike="noStrike" dirty="0">
                          <a:solidFill>
                            <a:schemeClr val="tx1"/>
                          </a:solidFill>
                          <a:effectLst/>
                        </a:rPr>
                        <a:t>EBIT (Rs)</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68980.1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68980.1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68981.1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68981.1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68981.1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48246170"/>
                  </a:ext>
                </a:extLst>
              </a:tr>
              <a:tr h="238125">
                <a:tc>
                  <a:txBody>
                    <a:bodyPr/>
                    <a:lstStyle/>
                    <a:p>
                      <a:pPr algn="l" fontAlgn="b"/>
                      <a:r>
                        <a:rPr lang="en-US" sz="2000" u="none" strike="noStrike" dirty="0">
                          <a:solidFill>
                            <a:schemeClr val="tx1"/>
                          </a:solidFill>
                          <a:effectLst/>
                        </a:rPr>
                        <a:t>Interest payment (Rs)</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6263</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i="0" u="none" strike="noStrike" dirty="0">
                          <a:solidFill>
                            <a:schemeClr val="tx1"/>
                          </a:solidFill>
                          <a:effectLst/>
                          <a:latin typeface="Times New Roman" panose="02020603050405020304" pitchFamily="18" charset="0"/>
                          <a:cs typeface="Times New Roman" panose="02020603050405020304" pitchFamily="18" charset="0"/>
                        </a:rPr>
                        <a:t>28897</a:t>
                      </a:r>
                    </a:p>
                  </a:txBody>
                  <a:tcPr marL="9525" marR="9525" marT="9525" marB="0" anchor="b"/>
                </a:tc>
                <a:tc>
                  <a:txBody>
                    <a:bodyPr/>
                    <a:lstStyle/>
                    <a:p>
                      <a:pPr algn="ctr" fontAlgn="b"/>
                      <a:r>
                        <a:rPr lang="en-US" sz="2000" u="none" strike="noStrike" dirty="0">
                          <a:solidFill>
                            <a:schemeClr val="tx1"/>
                          </a:solidFill>
                          <a:effectLst/>
                        </a:rPr>
                        <a:t>31344</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35065</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37077</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52137164"/>
                  </a:ext>
                </a:extLst>
              </a:tr>
              <a:tr h="238125">
                <a:tc>
                  <a:txBody>
                    <a:bodyPr/>
                    <a:lstStyle/>
                    <a:p>
                      <a:pPr algn="l" fontAlgn="b"/>
                      <a:r>
                        <a:rPr lang="en-US" sz="2000" u="none" strike="noStrike" dirty="0">
                          <a:solidFill>
                            <a:schemeClr val="tx1"/>
                          </a:solidFill>
                          <a:effectLst/>
                        </a:rPr>
                        <a:t>Interest coverage ratio</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11.01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2.38</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2.20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1.96</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1.86</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064135243"/>
                  </a:ext>
                </a:extLst>
              </a:tr>
              <a:tr h="238125">
                <a:tc>
                  <a:txBody>
                    <a:bodyPr/>
                    <a:lstStyle/>
                    <a:p>
                      <a:pPr algn="l" fontAlgn="b"/>
                      <a:r>
                        <a:rPr lang="en-US" sz="2000" u="none" strike="noStrike" dirty="0">
                          <a:solidFill>
                            <a:schemeClr val="tx1"/>
                          </a:solidFill>
                          <a:effectLst/>
                        </a:rPr>
                        <a:t>Expected rating</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AA+</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AA+</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Baa2/BBB</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Ba2/BB</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B1/B+</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81400461"/>
                  </a:ext>
                </a:extLst>
              </a:tr>
              <a:tr h="238125">
                <a:tc>
                  <a:txBody>
                    <a:bodyPr/>
                    <a:lstStyle/>
                    <a:p>
                      <a:pPr algn="l" fontAlgn="b"/>
                      <a:r>
                        <a:rPr lang="en-US" sz="2000" u="none" strike="noStrike" dirty="0">
                          <a:solidFill>
                            <a:schemeClr val="tx1"/>
                          </a:solidFill>
                          <a:effectLst/>
                        </a:rPr>
                        <a:t>Risk-free rate</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chemeClr val="tx1"/>
                          </a:solidFill>
                          <a:effectLst/>
                          <a:uLnTx/>
                          <a:uFillTx/>
                        </a:rPr>
                        <a:t>6.68%</a:t>
                      </a:r>
                      <a:endParaRPr kumimoji="0" lang="en-US" sz="20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chemeClr val="tx1"/>
                          </a:solidFill>
                          <a:effectLst/>
                          <a:uLnTx/>
                          <a:uFillTx/>
                        </a:rPr>
                        <a:t>6.68%</a:t>
                      </a:r>
                      <a:endParaRPr kumimoji="0" lang="en-US" sz="20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chemeClr val="tx1"/>
                          </a:solidFill>
                          <a:effectLst/>
                          <a:uLnTx/>
                          <a:uFillTx/>
                        </a:rPr>
                        <a:t>6.68%</a:t>
                      </a:r>
                      <a:endParaRPr kumimoji="0" lang="en-US" sz="20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chemeClr val="tx1"/>
                          </a:solidFill>
                          <a:effectLst/>
                          <a:uLnTx/>
                          <a:uFillTx/>
                        </a:rPr>
                        <a:t>6.68%</a:t>
                      </a:r>
                      <a:endParaRPr kumimoji="0" lang="en-US" sz="20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chemeClr val="tx1"/>
                          </a:solidFill>
                          <a:effectLst/>
                          <a:uLnTx/>
                          <a:uFillTx/>
                        </a:rPr>
                        <a:t>6.68%</a:t>
                      </a:r>
                      <a:endParaRPr kumimoji="0" lang="en-US" sz="20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txBody>
                  <a:tcPr marL="9525" marR="9525" marT="9525" marB="0" anchor="b"/>
                </a:tc>
                <a:extLst>
                  <a:ext uri="{0D108BD9-81ED-4DB2-BD59-A6C34878D82A}">
                    <a16:rowId xmlns:a16="http://schemas.microsoft.com/office/drawing/2014/main" val="2022747058"/>
                  </a:ext>
                </a:extLst>
              </a:tr>
              <a:tr h="238125">
                <a:tc>
                  <a:txBody>
                    <a:bodyPr/>
                    <a:lstStyle/>
                    <a:p>
                      <a:pPr algn="l" fontAlgn="b"/>
                      <a:r>
                        <a:rPr lang="en-US" sz="2000" u="none" strike="noStrike" dirty="0">
                          <a:solidFill>
                            <a:schemeClr val="tx1"/>
                          </a:solidFill>
                          <a:effectLst/>
                        </a:rPr>
                        <a:t>Country-risk premium</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1.40%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1.40%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1.40%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1.40%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1.40%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36036320"/>
                  </a:ext>
                </a:extLst>
              </a:tr>
              <a:tr h="238125">
                <a:tc>
                  <a:txBody>
                    <a:bodyPr/>
                    <a:lstStyle/>
                    <a:p>
                      <a:pPr algn="l" fontAlgn="b"/>
                      <a:r>
                        <a:rPr lang="en-US" sz="2000" u="none" strike="noStrike" dirty="0">
                          <a:solidFill>
                            <a:schemeClr val="tx1"/>
                          </a:solidFill>
                          <a:effectLst/>
                        </a:rPr>
                        <a:t>Default spread</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0.54%</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0.54%</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1.27%</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2.38%</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2.98%</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4541722"/>
                  </a:ext>
                </a:extLst>
              </a:tr>
              <a:tr h="238125">
                <a:tc>
                  <a:txBody>
                    <a:bodyPr/>
                    <a:lstStyle/>
                    <a:p>
                      <a:pPr algn="l" fontAlgn="b"/>
                      <a:r>
                        <a:rPr lang="en-US" sz="2000" u="none" strike="noStrike" dirty="0">
                          <a:solidFill>
                            <a:schemeClr val="tx1"/>
                          </a:solidFill>
                          <a:effectLst/>
                        </a:rPr>
                        <a:t>Expected Interest rate</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8.62%</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8.62%</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9.350%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10.460%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solidFill>
                            <a:schemeClr val="tx1"/>
                          </a:solidFill>
                          <a:effectLst/>
                        </a:rPr>
                        <a:t>11.060%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687789889"/>
                  </a:ext>
                </a:extLst>
              </a:tr>
            </a:tbl>
          </a:graphicData>
        </a:graphic>
      </p:graphicFrame>
    </p:spTree>
    <p:extLst>
      <p:ext uri="{BB962C8B-B14F-4D97-AF65-F5344CB8AC3E}">
        <p14:creationId xmlns:p14="http://schemas.microsoft.com/office/powerpoint/2010/main" val="134592547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ACE04-E818-43FB-8979-AE32C3C300FE}"/>
              </a:ext>
            </a:extLst>
          </p:cNvPr>
          <p:cNvSpPr>
            <a:spLocks noGrp="1"/>
          </p:cNvSpPr>
          <p:nvPr>
            <p:ph type="title"/>
          </p:nvPr>
        </p:nvSpPr>
        <p:spPr>
          <a:xfrm>
            <a:off x="838200" y="365125"/>
            <a:ext cx="10515600" cy="1325563"/>
          </a:xfrm>
        </p:spPr>
        <p:txBody>
          <a:bodyPr>
            <a:normAutofit/>
          </a:bodyPr>
          <a:lstStyle/>
          <a:p>
            <a:r>
              <a:rPr lang="en-US" dirty="0">
                <a:latin typeface="Times New Roman" panose="02020603050405020304" pitchFamily="18" charset="0"/>
                <a:cs typeface="Times New Roman" panose="02020603050405020304" pitchFamily="18" charset="0"/>
              </a:rPr>
              <a:t>What would be the cost of debt @ 40% debt?</a:t>
            </a:r>
          </a:p>
        </p:txBody>
      </p:sp>
      <p:graphicFrame>
        <p:nvGraphicFramePr>
          <p:cNvPr id="6" name="Content Placeholder 5">
            <a:extLst>
              <a:ext uri="{FF2B5EF4-FFF2-40B4-BE49-F238E27FC236}">
                <a16:creationId xmlns:a16="http://schemas.microsoft.com/office/drawing/2014/main" id="{701FCC89-DEF9-414D-9C11-B2898833DB26}"/>
              </a:ext>
            </a:extLst>
          </p:cNvPr>
          <p:cNvGraphicFramePr>
            <a:graphicFrameLocks noGrp="1"/>
          </p:cNvGraphicFramePr>
          <p:nvPr>
            <p:ph idx="1"/>
            <p:extLst>
              <p:ext uri="{D42A27DB-BD31-4B8C-83A1-F6EECF244321}">
                <p14:modId xmlns:p14="http://schemas.microsoft.com/office/powerpoint/2010/main" val="2394277301"/>
              </p:ext>
            </p:extLst>
          </p:nvPr>
        </p:nvGraphicFramePr>
        <p:xfrm>
          <a:off x="1086677" y="2107095"/>
          <a:ext cx="8759689" cy="4467408"/>
        </p:xfrm>
        <a:graphic>
          <a:graphicData uri="http://schemas.openxmlformats.org/drawingml/2006/table">
            <a:tbl>
              <a:tblPr>
                <a:tableStyleId>{5940675A-B579-460E-94D1-54222C63F5DA}</a:tableStyleId>
              </a:tblPr>
              <a:tblGrid>
                <a:gridCol w="3743096">
                  <a:extLst>
                    <a:ext uri="{9D8B030D-6E8A-4147-A177-3AD203B41FA5}">
                      <a16:colId xmlns:a16="http://schemas.microsoft.com/office/drawing/2014/main" val="1552644160"/>
                    </a:ext>
                  </a:extLst>
                </a:gridCol>
                <a:gridCol w="1801189">
                  <a:extLst>
                    <a:ext uri="{9D8B030D-6E8A-4147-A177-3AD203B41FA5}">
                      <a16:colId xmlns:a16="http://schemas.microsoft.com/office/drawing/2014/main" val="4220714900"/>
                    </a:ext>
                  </a:extLst>
                </a:gridCol>
                <a:gridCol w="1801189">
                  <a:extLst>
                    <a:ext uri="{9D8B030D-6E8A-4147-A177-3AD203B41FA5}">
                      <a16:colId xmlns:a16="http://schemas.microsoft.com/office/drawing/2014/main" val="1781080083"/>
                    </a:ext>
                  </a:extLst>
                </a:gridCol>
                <a:gridCol w="1414215">
                  <a:extLst>
                    <a:ext uri="{9D8B030D-6E8A-4147-A177-3AD203B41FA5}">
                      <a16:colId xmlns:a16="http://schemas.microsoft.com/office/drawing/2014/main" val="1041053384"/>
                    </a:ext>
                  </a:extLst>
                </a:gridCol>
              </a:tblGrid>
              <a:tr h="406128">
                <a:tc>
                  <a:txBody>
                    <a:bodyPr/>
                    <a:lstStyle/>
                    <a:p>
                      <a:pPr algn="l" fontAlgn="b"/>
                      <a:r>
                        <a:rPr lang="en-US" sz="2400" u="none" strike="noStrike">
                          <a:effectLst/>
                        </a:rPr>
                        <a:t> </a:t>
                      </a:r>
                      <a:endParaRPr lang="en-US" sz="2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400" u="none" strike="noStrike" dirty="0">
                          <a:effectLst/>
                        </a:rPr>
                        <a:t>Iteration 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Iteration 2</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Iteration 3</a:t>
                      </a:r>
                      <a:endParaRPr lang="en-US"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85039468"/>
                  </a:ext>
                </a:extLst>
              </a:tr>
              <a:tr h="406128">
                <a:tc>
                  <a:txBody>
                    <a:bodyPr/>
                    <a:lstStyle/>
                    <a:p>
                      <a:pPr algn="l" fontAlgn="b"/>
                      <a:r>
                        <a:rPr lang="en-US" sz="2400" u="none" strike="noStrike">
                          <a:effectLst/>
                        </a:rPr>
                        <a:t>Debt ratio</a:t>
                      </a:r>
                      <a:endParaRPr lang="en-US" sz="2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400" u="none" strike="noStrike" dirty="0">
                          <a:effectLst/>
                        </a:rPr>
                        <a:t>0.4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0.4</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1.4</a:t>
                      </a:r>
                      <a:endParaRPr lang="en-US"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81218625"/>
                  </a:ext>
                </a:extLst>
              </a:tr>
              <a:tr h="406128">
                <a:tc>
                  <a:txBody>
                    <a:bodyPr/>
                    <a:lstStyle/>
                    <a:p>
                      <a:pPr algn="l" fontAlgn="b"/>
                      <a:r>
                        <a:rPr lang="en-US" sz="2400" u="none" strike="noStrike">
                          <a:effectLst/>
                        </a:rPr>
                        <a:t>Debt/Equity</a:t>
                      </a:r>
                      <a:endParaRPr lang="en-US" sz="2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400" u="none" strike="noStrike" dirty="0">
                          <a:effectLst/>
                        </a:rPr>
                        <a:t>67%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67%</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67%</a:t>
                      </a:r>
                      <a:endParaRPr lang="en-US"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44449656"/>
                  </a:ext>
                </a:extLst>
              </a:tr>
              <a:tr h="406128">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400" u="none" strike="noStrike" dirty="0">
                          <a:solidFill>
                            <a:schemeClr val="tx1"/>
                          </a:solidFill>
                          <a:effectLst/>
                        </a:rPr>
                        <a:t>Firm value (Rs)</a:t>
                      </a:r>
                      <a:endParaRPr lang="en-US" sz="2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400" u="none" strike="noStrike" dirty="0">
                          <a:solidFill>
                            <a:schemeClr val="tx1"/>
                          </a:solidFill>
                          <a:effectLst/>
                        </a:rPr>
                        <a:t>1117445</a:t>
                      </a:r>
                      <a:endParaRPr lang="en-US" sz="24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solidFill>
                            <a:schemeClr val="tx1"/>
                          </a:solidFill>
                          <a:effectLst/>
                        </a:rPr>
                        <a:t>1117445</a:t>
                      </a:r>
                      <a:endParaRPr lang="en-US" sz="24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solidFill>
                            <a:schemeClr val="tx1"/>
                          </a:solidFill>
                          <a:effectLst/>
                        </a:rPr>
                        <a:t>1117445</a:t>
                      </a:r>
                      <a:endParaRPr lang="en-US" sz="24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90085039"/>
                  </a:ext>
                </a:extLst>
              </a:tr>
              <a:tr h="406128">
                <a:tc>
                  <a:txBody>
                    <a:bodyPr/>
                    <a:lstStyle/>
                    <a:p>
                      <a:pPr algn="l" fontAlgn="b"/>
                      <a:r>
                        <a:rPr lang="en-US" sz="2400" u="none" strike="noStrike" dirty="0">
                          <a:effectLst/>
                        </a:rPr>
                        <a:t>Debt value (Rs)</a:t>
                      </a:r>
                      <a:endParaRPr lang="en-US" sz="2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400" u="none" strike="noStrike" dirty="0">
                          <a:effectLst/>
                        </a:rPr>
                        <a:t>446978.08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446978.08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446978.08</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40523271"/>
                  </a:ext>
                </a:extLst>
              </a:tr>
              <a:tr h="406128">
                <a:tc>
                  <a:txBody>
                    <a:bodyPr/>
                    <a:lstStyle/>
                    <a:p>
                      <a:pPr algn="l" fontAlgn="b"/>
                      <a:r>
                        <a:rPr lang="en-US" sz="2400" u="none" strike="noStrike" dirty="0">
                          <a:effectLst/>
                        </a:rPr>
                        <a:t>EBIT (Rs)</a:t>
                      </a:r>
                      <a:endParaRPr lang="en-US" sz="2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400" u="none" strike="noStrike" dirty="0">
                          <a:effectLst/>
                        </a:rPr>
                        <a:t>68982.10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68982.10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68982.10</a:t>
                      </a:r>
                      <a:endParaRPr lang="en-US"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49177137"/>
                  </a:ext>
                </a:extLst>
              </a:tr>
              <a:tr h="406128">
                <a:tc>
                  <a:txBody>
                    <a:bodyPr/>
                    <a:lstStyle/>
                    <a:p>
                      <a:pPr algn="l" fontAlgn="b"/>
                      <a:r>
                        <a:rPr lang="en-US" sz="2400" u="none" strike="noStrike" dirty="0">
                          <a:effectLst/>
                        </a:rPr>
                        <a:t>Interest payment (Rs)</a:t>
                      </a:r>
                      <a:endParaRPr lang="en-US" sz="2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400" u="none" strike="noStrike">
                          <a:effectLst/>
                        </a:rPr>
                        <a:t>49435.78</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55648.77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74734.73</a:t>
                      </a:r>
                      <a:endParaRPr lang="en-US"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39389105"/>
                  </a:ext>
                </a:extLst>
              </a:tr>
              <a:tr h="406128">
                <a:tc>
                  <a:txBody>
                    <a:bodyPr/>
                    <a:lstStyle/>
                    <a:p>
                      <a:pPr algn="l" fontAlgn="b"/>
                      <a:r>
                        <a:rPr lang="en-US" sz="2400" u="none" strike="noStrike">
                          <a:effectLst/>
                        </a:rPr>
                        <a:t>Interest coverage ratio</a:t>
                      </a:r>
                      <a:endParaRPr lang="en-US" sz="2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400" u="none" strike="noStrike">
                          <a:effectLst/>
                        </a:rPr>
                        <a:t>1.40</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1.24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0.92</a:t>
                      </a:r>
                      <a:endParaRPr lang="en-US" sz="2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44774202"/>
                  </a:ext>
                </a:extLst>
              </a:tr>
              <a:tr h="406128">
                <a:tc>
                  <a:txBody>
                    <a:bodyPr/>
                    <a:lstStyle/>
                    <a:p>
                      <a:pPr algn="l" fontAlgn="b"/>
                      <a:r>
                        <a:rPr lang="en-US" sz="2400" u="none" strike="noStrike">
                          <a:effectLst/>
                        </a:rPr>
                        <a:t>Expected rating</a:t>
                      </a:r>
                      <a:endParaRPr lang="en-US" sz="2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400" u="none" strike="noStrike">
                          <a:effectLst/>
                        </a:rPr>
                        <a:t> </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B3/B-</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err="1">
                          <a:effectLst/>
                        </a:rPr>
                        <a:t>Caa</a:t>
                      </a:r>
                      <a:r>
                        <a:rPr lang="en-US" sz="2400" u="none" strike="noStrike" dirty="0">
                          <a:effectLst/>
                        </a:rPr>
                        <a:t>/CCC</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5413559"/>
                  </a:ext>
                </a:extLst>
              </a:tr>
              <a:tr h="406128">
                <a:tc>
                  <a:txBody>
                    <a:bodyPr/>
                    <a:lstStyle/>
                    <a:p>
                      <a:pPr algn="l" fontAlgn="b"/>
                      <a:r>
                        <a:rPr lang="en-US" sz="2400" u="none" strike="noStrike">
                          <a:effectLst/>
                        </a:rPr>
                        <a:t>Default spread</a:t>
                      </a:r>
                      <a:endParaRPr lang="en-US" sz="2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400" u="none" strike="noStrike">
                          <a:effectLst/>
                        </a:rPr>
                        <a:t> </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4.37%</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8.64%</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73115033"/>
                  </a:ext>
                </a:extLst>
              </a:tr>
              <a:tr h="406128">
                <a:tc>
                  <a:txBody>
                    <a:bodyPr/>
                    <a:lstStyle/>
                    <a:p>
                      <a:pPr algn="l" fontAlgn="b"/>
                      <a:r>
                        <a:rPr lang="en-US" sz="2400" u="none" strike="noStrike">
                          <a:effectLst/>
                        </a:rPr>
                        <a:t>Expected Interest rate</a:t>
                      </a:r>
                      <a:endParaRPr lang="en-US" sz="2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2400" u="none" strike="noStrike">
                          <a:effectLst/>
                        </a:rPr>
                        <a:t>11.06%</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a:effectLst/>
                        </a:rPr>
                        <a:t>12.45%</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16.72%</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50233098"/>
                  </a:ext>
                </a:extLst>
              </a:tr>
            </a:tbl>
          </a:graphicData>
        </a:graphic>
      </p:graphicFrame>
    </p:spTree>
    <p:extLst>
      <p:ext uri="{BB962C8B-B14F-4D97-AF65-F5344CB8AC3E}">
        <p14:creationId xmlns:p14="http://schemas.microsoft.com/office/powerpoint/2010/main" val="178743222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499AC-C03D-41CC-B2C1-C91F162503B6}"/>
              </a:ext>
            </a:extLst>
          </p:cNvPr>
          <p:cNvSpPr>
            <a:spLocks noGrp="1"/>
          </p:cNvSpPr>
          <p:nvPr>
            <p:ph type="title"/>
          </p:nvPr>
        </p:nvSpPr>
        <p:spPr>
          <a:xfrm>
            <a:off x="833002" y="365125"/>
            <a:ext cx="10520702" cy="1325563"/>
          </a:xfrm>
        </p:spPr>
        <p:txBody>
          <a:bodyPr>
            <a:normAutofit/>
          </a:bodyPr>
          <a:lstStyle/>
          <a:p>
            <a:r>
              <a:rPr lang="en-US" sz="3600" dirty="0">
                <a:latin typeface="Times New Roman" panose="02020603050405020304" pitchFamily="18" charset="0"/>
                <a:cs typeface="Times New Roman" panose="02020603050405020304" pitchFamily="18" charset="0"/>
              </a:rPr>
              <a:t>Bond rating, and cost of debt</a:t>
            </a:r>
          </a:p>
        </p:txBody>
      </p:sp>
      <p:graphicFrame>
        <p:nvGraphicFramePr>
          <p:cNvPr id="4" name="Content Placeholder 3">
            <a:extLst>
              <a:ext uri="{FF2B5EF4-FFF2-40B4-BE49-F238E27FC236}">
                <a16:creationId xmlns:a16="http://schemas.microsoft.com/office/drawing/2014/main" id="{390D8DD0-ED83-4D64-A663-DF4DC59BBD8C}"/>
              </a:ext>
            </a:extLst>
          </p:cNvPr>
          <p:cNvGraphicFramePr>
            <a:graphicFrameLocks noGrp="1"/>
          </p:cNvGraphicFramePr>
          <p:nvPr>
            <p:ph idx="1"/>
            <p:extLst>
              <p:ext uri="{D42A27DB-BD31-4B8C-83A1-F6EECF244321}">
                <p14:modId xmlns:p14="http://schemas.microsoft.com/office/powerpoint/2010/main" val="2976863407"/>
              </p:ext>
            </p:extLst>
          </p:nvPr>
        </p:nvGraphicFramePr>
        <p:xfrm>
          <a:off x="304800" y="2197316"/>
          <a:ext cx="11684578" cy="4098691"/>
        </p:xfrm>
        <a:graphic>
          <a:graphicData uri="http://schemas.openxmlformats.org/drawingml/2006/table">
            <a:tbl>
              <a:tblPr firstRow="1" bandRow="1">
                <a:tableStyleId>{5940675A-B579-460E-94D1-54222C63F5DA}</a:tableStyleId>
              </a:tblPr>
              <a:tblGrid>
                <a:gridCol w="2266917">
                  <a:extLst>
                    <a:ext uri="{9D8B030D-6E8A-4147-A177-3AD203B41FA5}">
                      <a16:colId xmlns:a16="http://schemas.microsoft.com/office/drawing/2014/main" val="860606018"/>
                    </a:ext>
                  </a:extLst>
                </a:gridCol>
                <a:gridCol w="1244250">
                  <a:extLst>
                    <a:ext uri="{9D8B030D-6E8A-4147-A177-3AD203B41FA5}">
                      <a16:colId xmlns:a16="http://schemas.microsoft.com/office/drawing/2014/main" val="2907495440"/>
                    </a:ext>
                  </a:extLst>
                </a:gridCol>
                <a:gridCol w="1455081">
                  <a:extLst>
                    <a:ext uri="{9D8B030D-6E8A-4147-A177-3AD203B41FA5}">
                      <a16:colId xmlns:a16="http://schemas.microsoft.com/office/drawing/2014/main" val="3811066989"/>
                    </a:ext>
                  </a:extLst>
                </a:gridCol>
                <a:gridCol w="2065179">
                  <a:extLst>
                    <a:ext uri="{9D8B030D-6E8A-4147-A177-3AD203B41FA5}">
                      <a16:colId xmlns:a16="http://schemas.microsoft.com/office/drawing/2014/main" val="384145557"/>
                    </a:ext>
                  </a:extLst>
                </a:gridCol>
                <a:gridCol w="1073805">
                  <a:extLst>
                    <a:ext uri="{9D8B030D-6E8A-4147-A177-3AD203B41FA5}">
                      <a16:colId xmlns:a16="http://schemas.microsoft.com/office/drawing/2014/main" val="2771528690"/>
                    </a:ext>
                  </a:extLst>
                </a:gridCol>
                <a:gridCol w="1073805">
                  <a:extLst>
                    <a:ext uri="{9D8B030D-6E8A-4147-A177-3AD203B41FA5}">
                      <a16:colId xmlns:a16="http://schemas.microsoft.com/office/drawing/2014/main" val="2601364150"/>
                    </a:ext>
                  </a:extLst>
                </a:gridCol>
                <a:gridCol w="1107893">
                  <a:extLst>
                    <a:ext uri="{9D8B030D-6E8A-4147-A177-3AD203B41FA5}">
                      <a16:colId xmlns:a16="http://schemas.microsoft.com/office/drawing/2014/main" val="3702931620"/>
                    </a:ext>
                  </a:extLst>
                </a:gridCol>
                <a:gridCol w="1397648">
                  <a:extLst>
                    <a:ext uri="{9D8B030D-6E8A-4147-A177-3AD203B41FA5}">
                      <a16:colId xmlns:a16="http://schemas.microsoft.com/office/drawing/2014/main" val="1384803571"/>
                    </a:ext>
                  </a:extLst>
                </a:gridCol>
              </a:tblGrid>
              <a:tr h="871081">
                <a:tc>
                  <a:txBody>
                    <a:bodyPr/>
                    <a:lstStyle/>
                    <a:p>
                      <a:pPr algn="ctr" fontAlgn="b"/>
                      <a:r>
                        <a:rPr lang="en-US" sz="1800" b="1" u="none" strike="noStrike" dirty="0">
                          <a:effectLst/>
                        </a:rPr>
                        <a:t>Debt portion</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b="1" u="none" strike="noStrike" dirty="0">
                          <a:effectLst/>
                        </a:rPr>
                        <a:t>Rating</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b="1" u="none" strike="noStrike" dirty="0">
                          <a:effectLst/>
                        </a:rPr>
                        <a:t>Interest rate</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b="1" u="none" strike="noStrike" dirty="0">
                          <a:effectLst/>
                        </a:rPr>
                        <a:t>Debt value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b="1" u="none" strike="noStrike" dirty="0">
                          <a:effectLst/>
                        </a:rPr>
                        <a:t>Interest amount</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b="1" u="none" strike="noStrike" dirty="0">
                          <a:effectLst/>
                        </a:rPr>
                        <a:t>EBIT</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b="1" u="none" strike="noStrike" dirty="0">
                          <a:effectLst/>
                        </a:rPr>
                        <a:t>Interest coverage ratio</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b="1" u="none" strike="noStrike" dirty="0">
                          <a:effectLst/>
                        </a:rPr>
                        <a:t>Tax Rate</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extLst>
                  <a:ext uri="{0D108BD9-81ED-4DB2-BD59-A6C34878D82A}">
                    <a16:rowId xmlns:a16="http://schemas.microsoft.com/office/drawing/2014/main" val="1975369521"/>
                  </a:ext>
                </a:extLst>
              </a:tr>
              <a:tr h="322761">
                <a:tc>
                  <a:txBody>
                    <a:bodyPr/>
                    <a:lstStyle/>
                    <a:p>
                      <a:pPr algn="ctr" fontAlgn="b"/>
                      <a:r>
                        <a:rPr lang="en-US" sz="1800" u="none" strike="noStrike" dirty="0">
                          <a:effectLst/>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8.62%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Infinte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34.00%</a:t>
                      </a:r>
                      <a:endParaRPr lang="en-US" sz="18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938422065"/>
                  </a:ext>
                </a:extLst>
              </a:tr>
              <a:tr h="322761">
                <a:tc>
                  <a:txBody>
                    <a:bodyPr/>
                    <a:lstStyle/>
                    <a:p>
                      <a:pPr algn="ctr" fontAlgn="b"/>
                      <a:r>
                        <a:rPr lang="en-US" sz="1800" u="none" strike="noStrike" dirty="0">
                          <a:effectLst/>
                        </a:rPr>
                        <a:t>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8.62%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111745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9632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7.16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34.00%</a:t>
                      </a:r>
                      <a:endParaRPr lang="en-US" sz="18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860512538"/>
                  </a:ext>
                </a:extLst>
              </a:tr>
              <a:tr h="322761">
                <a:tc>
                  <a:txBody>
                    <a:bodyPr/>
                    <a:lstStyle/>
                    <a:p>
                      <a:pPr algn="ctr" fontAlgn="b"/>
                      <a:r>
                        <a:rPr lang="en-US" sz="1800" u="none" strike="noStrike" dirty="0">
                          <a:effectLst/>
                        </a:rPr>
                        <a:t>0.2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9.08%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223489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20293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3.40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34.00%</a:t>
                      </a:r>
                      <a:endParaRPr lang="en-US" sz="18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4151484780"/>
                  </a:ext>
                </a:extLst>
              </a:tr>
              <a:tr h="322761">
                <a:tc>
                  <a:txBody>
                    <a:bodyPr/>
                    <a:lstStyle/>
                    <a:p>
                      <a:pPr algn="ctr" fontAlgn="b"/>
                      <a:r>
                        <a:rPr lang="en-US" sz="1800" u="none" strike="noStrike" dirty="0">
                          <a:effectLst/>
                        </a:rPr>
                        <a:t>0.3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B1/B+</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11.06%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335234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37077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1.86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34.00%</a:t>
                      </a:r>
                      <a:endParaRPr lang="en-US" sz="18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686793067"/>
                  </a:ext>
                </a:extLst>
              </a:tr>
              <a:tr h="322761">
                <a:tc>
                  <a:txBody>
                    <a:bodyPr/>
                    <a:lstStyle/>
                    <a:p>
                      <a:pPr algn="ctr" fontAlgn="b"/>
                      <a:r>
                        <a:rPr lang="en-US" sz="1800" u="none" strike="noStrike" dirty="0">
                          <a:effectLst/>
                        </a:rPr>
                        <a:t>0.4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B2/B</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16.72%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446978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74735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0.92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31.38%</a:t>
                      </a:r>
                      <a:endParaRPr lang="en-US" sz="18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422210982"/>
                  </a:ext>
                </a:extLst>
              </a:tr>
              <a:tr h="322761">
                <a:tc>
                  <a:txBody>
                    <a:bodyPr/>
                    <a:lstStyle/>
                    <a:p>
                      <a:pPr algn="ctr" fontAlgn="b"/>
                      <a:r>
                        <a:rPr lang="en-US" sz="1800" u="none" strike="noStrike" dirty="0">
                          <a:effectLst/>
                        </a:rPr>
                        <a:t>0.5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Ca2/CC</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18.71%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558723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104537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0.66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22.44%</a:t>
                      </a:r>
                      <a:endParaRPr lang="en-US" sz="18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47086484"/>
                  </a:ext>
                </a:extLst>
              </a:tr>
              <a:tr h="322761">
                <a:tc>
                  <a:txBody>
                    <a:bodyPr/>
                    <a:lstStyle/>
                    <a:p>
                      <a:pPr algn="ctr" fontAlgn="b"/>
                      <a:r>
                        <a:rPr lang="en-US" sz="1800" u="none" strike="noStrike" dirty="0">
                          <a:effectLst/>
                        </a:rPr>
                        <a:t>0.6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C2/C</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22.03%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670467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147704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0.47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15.88%</a:t>
                      </a:r>
                      <a:endParaRPr lang="en-US" sz="18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96771926"/>
                  </a:ext>
                </a:extLst>
              </a:tr>
              <a:tr h="322761">
                <a:tc>
                  <a:txBody>
                    <a:bodyPr/>
                    <a:lstStyle/>
                    <a:p>
                      <a:pPr algn="ctr" fontAlgn="b"/>
                      <a:r>
                        <a:rPr lang="en-US" sz="1800" u="none" strike="noStrike" dirty="0">
                          <a:effectLst/>
                        </a:rPr>
                        <a:t>0.7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C2/C</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22.03%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782212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172321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0.40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13.61%</a:t>
                      </a:r>
                      <a:endParaRPr lang="en-US" sz="18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591350398"/>
                  </a:ext>
                </a:extLst>
              </a:tr>
              <a:tr h="322761">
                <a:tc>
                  <a:txBody>
                    <a:bodyPr/>
                    <a:lstStyle/>
                    <a:p>
                      <a:pPr algn="ctr" fontAlgn="b"/>
                      <a:r>
                        <a:rPr lang="en-US" sz="1800" u="none" strike="noStrike" dirty="0">
                          <a:effectLst/>
                        </a:rPr>
                        <a:t>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D2/D</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26.68%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893956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238508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0.29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9.83%</a:t>
                      </a:r>
                      <a:endParaRPr lang="en-US" sz="18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043845088"/>
                  </a:ext>
                </a:extLst>
              </a:tr>
              <a:tr h="322761">
                <a:tc>
                  <a:txBody>
                    <a:bodyPr/>
                    <a:lstStyle/>
                    <a:p>
                      <a:pPr algn="ctr" fontAlgn="b"/>
                      <a:r>
                        <a:rPr lang="en-US" sz="1800" u="none" strike="noStrike" dirty="0">
                          <a:effectLst/>
                        </a:rPr>
                        <a:t>0.9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D2/D</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26.68%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1005701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268321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0.26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046" marR="12046" marT="12046" marB="0" anchor="b"/>
                </a:tc>
                <a:tc>
                  <a:txBody>
                    <a:bodyPr/>
                    <a:lstStyle/>
                    <a:p>
                      <a:pPr algn="ctr" fontAlgn="b"/>
                      <a:r>
                        <a:rPr lang="en-US" sz="1800" u="none" strike="noStrike" dirty="0">
                          <a:effectLst/>
                        </a:rPr>
                        <a:t>8.74%</a:t>
                      </a:r>
                      <a:endParaRPr lang="en-US" sz="18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243067070"/>
                  </a:ext>
                </a:extLst>
              </a:tr>
            </a:tbl>
          </a:graphicData>
        </a:graphic>
      </p:graphicFrame>
      <p:sp>
        <p:nvSpPr>
          <p:cNvPr id="3" name="Arrow: Left 2">
            <a:extLst>
              <a:ext uri="{FF2B5EF4-FFF2-40B4-BE49-F238E27FC236}">
                <a16:creationId xmlns:a16="http://schemas.microsoft.com/office/drawing/2014/main" id="{C92E744D-930A-43D1-B567-8B85E103C522}"/>
              </a:ext>
            </a:extLst>
          </p:cNvPr>
          <p:cNvSpPr/>
          <p:nvPr/>
        </p:nvSpPr>
        <p:spPr>
          <a:xfrm>
            <a:off x="11786754" y="4459458"/>
            <a:ext cx="405246" cy="1969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20473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037AE-5B19-46E6-800B-B85FA662927D}"/>
              </a:ext>
            </a:extLst>
          </p:cNvPr>
          <p:cNvSpPr>
            <a:spLocks noGrp="1"/>
          </p:cNvSpPr>
          <p:nvPr>
            <p:ph type="title"/>
          </p:nvPr>
        </p:nvSpPr>
        <p:spPr/>
        <p:txBody>
          <a:bodyPr>
            <a:normAutofit/>
          </a:bodyPr>
          <a:lstStyle/>
          <a:p>
            <a:r>
              <a:rPr lang="en-US" sz="3600" dirty="0">
                <a:solidFill>
                  <a:srgbClr val="000000"/>
                </a:solidFill>
                <a:latin typeface="Times New Roman" panose="02020603050405020304" pitchFamily="18" charset="0"/>
                <a:cs typeface="Times New Roman" panose="02020603050405020304" pitchFamily="18" charset="0"/>
              </a:rPr>
              <a:t>Adjusted marginal tax rate</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E271B4-C152-4CEC-9F3E-5E07B8E7D983}"/>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You need taxable income for interest to provide a tax savings. Note that the EBIT at Adani is Rs. 68980.1 million. As long as interest expenses are less than Rs 68980.1 million, interest expenses remain fully tax-deductible and earn the 34% tax benefit. However, at 40% debt ratio, interest expenses are Rs 74735 million, which is greater than EBIT of Rs 68980.1 million. We consider the tax benefit on the interest expenses up to this amount.</a:t>
            </a:r>
          </a:p>
          <a:p>
            <a:pPr lvl="1" algn="just"/>
            <a:r>
              <a:rPr lang="en-US" dirty="0">
                <a:solidFill>
                  <a:srgbClr val="000000"/>
                </a:solidFill>
                <a:latin typeface="Times New Roman" panose="02020603050405020304" pitchFamily="18" charset="0"/>
                <a:cs typeface="Times New Roman" panose="02020603050405020304" pitchFamily="18" charset="0"/>
              </a:rPr>
              <a:t>Maximum tax benefits=EBIT*Margin tax rate=</a:t>
            </a:r>
            <a:r>
              <a:rPr lang="en-US" dirty="0">
                <a:latin typeface="Times New Roman" panose="02020603050405020304" pitchFamily="18" charset="0"/>
                <a:cs typeface="Times New Roman" panose="02020603050405020304" pitchFamily="18" charset="0"/>
              </a:rPr>
              <a:t> 68980.1*0.34= Rs 23453.23 million </a:t>
            </a:r>
          </a:p>
          <a:p>
            <a:pPr lvl="1" algn="just"/>
            <a:r>
              <a:rPr lang="en-US" dirty="0">
                <a:solidFill>
                  <a:srgbClr val="000000"/>
                </a:solidFill>
                <a:latin typeface="Times New Roman" panose="02020603050405020304" pitchFamily="18" charset="0"/>
                <a:cs typeface="Times New Roman" panose="02020603050405020304" pitchFamily="18" charset="0"/>
              </a:rPr>
              <a:t>Adjusted marginal tax rate=Maximum tax benefit/Interest expenses=</a:t>
            </a:r>
            <a:r>
              <a:rPr lang="en-US" dirty="0">
                <a:latin typeface="Times New Roman" panose="02020603050405020304" pitchFamily="18" charset="0"/>
                <a:cs typeface="Times New Roman" panose="02020603050405020304" pitchFamily="18" charset="0"/>
              </a:rPr>
              <a:t> 23453.23/ 74735=31.38%</a:t>
            </a:r>
            <a:endParaRPr lang="en-US" dirty="0">
              <a:solidFill>
                <a:srgbClr val="000000"/>
              </a:solidFill>
              <a:latin typeface="Times New Roman" panose="02020603050405020304" pitchFamily="18" charset="0"/>
              <a:cs typeface="Times New Roman" panose="02020603050405020304" pitchFamily="18" charset="0"/>
            </a:endParaRPr>
          </a:p>
          <a:p>
            <a:pPr lvl="1" algn="just"/>
            <a:endParaRPr lang="en-US" dirty="0">
              <a:solidFill>
                <a:srgbClr val="000000"/>
              </a:solidFill>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193469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79474-C51F-4A8B-AE4B-14661A79254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Cost of equity</a:t>
            </a:r>
          </a:p>
        </p:txBody>
      </p:sp>
      <p:graphicFrame>
        <p:nvGraphicFramePr>
          <p:cNvPr id="4" name="Table 3">
            <a:extLst>
              <a:ext uri="{FF2B5EF4-FFF2-40B4-BE49-F238E27FC236}">
                <a16:creationId xmlns:a16="http://schemas.microsoft.com/office/drawing/2014/main" id="{42B5FEDC-81A2-4465-B85A-44E999608C56}"/>
              </a:ext>
            </a:extLst>
          </p:cNvPr>
          <p:cNvGraphicFramePr>
            <a:graphicFrameLocks noGrp="1"/>
          </p:cNvGraphicFramePr>
          <p:nvPr>
            <p:extLst>
              <p:ext uri="{D42A27DB-BD31-4B8C-83A1-F6EECF244321}">
                <p14:modId xmlns:p14="http://schemas.microsoft.com/office/powerpoint/2010/main" val="3266343034"/>
              </p:ext>
            </p:extLst>
          </p:nvPr>
        </p:nvGraphicFramePr>
        <p:xfrm>
          <a:off x="1167848" y="1971399"/>
          <a:ext cx="9856304" cy="3474806"/>
        </p:xfrm>
        <a:graphic>
          <a:graphicData uri="http://schemas.openxmlformats.org/drawingml/2006/table">
            <a:tbl>
              <a:tblPr>
                <a:tableStyleId>{5940675A-B579-460E-94D1-54222C63F5DA}</a:tableStyleId>
              </a:tblPr>
              <a:tblGrid>
                <a:gridCol w="1458484">
                  <a:extLst>
                    <a:ext uri="{9D8B030D-6E8A-4147-A177-3AD203B41FA5}">
                      <a16:colId xmlns:a16="http://schemas.microsoft.com/office/drawing/2014/main" val="3661663709"/>
                    </a:ext>
                  </a:extLst>
                </a:gridCol>
                <a:gridCol w="1359646">
                  <a:extLst>
                    <a:ext uri="{9D8B030D-6E8A-4147-A177-3AD203B41FA5}">
                      <a16:colId xmlns:a16="http://schemas.microsoft.com/office/drawing/2014/main" val="3400437572"/>
                    </a:ext>
                  </a:extLst>
                </a:gridCol>
                <a:gridCol w="1359646">
                  <a:extLst>
                    <a:ext uri="{9D8B030D-6E8A-4147-A177-3AD203B41FA5}">
                      <a16:colId xmlns:a16="http://schemas.microsoft.com/office/drawing/2014/main" val="4151141873"/>
                    </a:ext>
                  </a:extLst>
                </a:gridCol>
                <a:gridCol w="994942">
                  <a:extLst>
                    <a:ext uri="{9D8B030D-6E8A-4147-A177-3AD203B41FA5}">
                      <a16:colId xmlns:a16="http://schemas.microsoft.com/office/drawing/2014/main" val="2611557137"/>
                    </a:ext>
                  </a:extLst>
                </a:gridCol>
                <a:gridCol w="1769400">
                  <a:extLst>
                    <a:ext uri="{9D8B030D-6E8A-4147-A177-3AD203B41FA5}">
                      <a16:colId xmlns:a16="http://schemas.microsoft.com/office/drawing/2014/main" val="368307253"/>
                    </a:ext>
                  </a:extLst>
                </a:gridCol>
                <a:gridCol w="1322394">
                  <a:extLst>
                    <a:ext uri="{9D8B030D-6E8A-4147-A177-3AD203B41FA5}">
                      <a16:colId xmlns:a16="http://schemas.microsoft.com/office/drawing/2014/main" val="3242111963"/>
                    </a:ext>
                  </a:extLst>
                </a:gridCol>
                <a:gridCol w="1591792">
                  <a:extLst>
                    <a:ext uri="{9D8B030D-6E8A-4147-A177-3AD203B41FA5}">
                      <a16:colId xmlns:a16="http://schemas.microsoft.com/office/drawing/2014/main" val="3108374457"/>
                    </a:ext>
                  </a:extLst>
                </a:gridCol>
              </a:tblGrid>
              <a:tr h="638046">
                <a:tc>
                  <a:txBody>
                    <a:bodyPr/>
                    <a:lstStyle/>
                    <a:p>
                      <a:pPr algn="ctr" fontAlgn="b"/>
                      <a:r>
                        <a:rPr lang="en-US" sz="1800" b="1" u="none" strike="noStrike" dirty="0">
                          <a:effectLst/>
                        </a:rPr>
                        <a:t>debt portion</a:t>
                      </a:r>
                      <a:endParaRPr lang="en-US" sz="1800" b="1"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b="1" u="none" strike="noStrike" dirty="0">
                          <a:effectLst/>
                        </a:rPr>
                        <a:t>Debt to equity</a:t>
                      </a:r>
                      <a:endParaRPr lang="en-US" sz="1800" b="1"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b="1" u="none" strike="noStrike" dirty="0">
                          <a:effectLst/>
                        </a:rPr>
                        <a:t>Interest rate</a:t>
                      </a:r>
                      <a:endParaRPr lang="en-US" sz="1800" b="1"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b="1" u="none" strike="noStrike" dirty="0">
                          <a:effectLst/>
                        </a:rPr>
                        <a:t>Tax Rate</a:t>
                      </a:r>
                      <a:endParaRPr lang="en-US" sz="1800" b="1"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b="1" u="none" strike="noStrike" dirty="0">
                          <a:effectLst/>
                        </a:rPr>
                        <a:t>Unlevered beta</a:t>
                      </a:r>
                      <a:endParaRPr lang="en-US" sz="1800" b="1"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b="1" u="none" strike="noStrike" dirty="0">
                          <a:effectLst/>
                        </a:rPr>
                        <a:t>Equity beta</a:t>
                      </a:r>
                      <a:endParaRPr lang="en-US" sz="1800" b="1"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b="1" u="none" strike="noStrike" dirty="0">
                          <a:effectLst/>
                        </a:rPr>
                        <a:t>Cost of equity</a:t>
                      </a:r>
                      <a:endParaRPr lang="en-US" sz="1800" b="1"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3444484790"/>
                  </a:ext>
                </a:extLst>
              </a:tr>
              <a:tr h="233888">
                <a:tc>
                  <a:txBody>
                    <a:bodyPr/>
                    <a:lstStyle/>
                    <a:p>
                      <a:pPr algn="ctr" fontAlgn="b"/>
                      <a:r>
                        <a:rPr lang="en-US" sz="1800" u="none" strike="noStrike" dirty="0">
                          <a:effectLst/>
                        </a:rPr>
                        <a:t>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0.00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8.62%</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34.00%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1.410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14.88%</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436725640"/>
                  </a:ext>
                </a:extLst>
              </a:tr>
              <a:tr h="233888">
                <a:tc>
                  <a:txBody>
                    <a:bodyPr/>
                    <a:lstStyle/>
                    <a:p>
                      <a:pPr algn="ctr" fontAlgn="b"/>
                      <a:r>
                        <a:rPr lang="en-US" sz="1800" u="none" strike="noStrike" dirty="0">
                          <a:effectLst/>
                        </a:rPr>
                        <a:t>0.1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0.11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8.62%</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34.00%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1.513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15.37%</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3231803172"/>
                  </a:ext>
                </a:extLst>
              </a:tr>
              <a:tr h="233888">
                <a:tc>
                  <a:txBody>
                    <a:bodyPr/>
                    <a:lstStyle/>
                    <a:p>
                      <a:pPr algn="ctr" fontAlgn="b"/>
                      <a:r>
                        <a:rPr lang="en-US" sz="1800" u="none" strike="noStrike" dirty="0">
                          <a:effectLst/>
                        </a:rPr>
                        <a:t>0.2</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0.25</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9.08%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34.00%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1.643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15.99%</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1793747396"/>
                  </a:ext>
                </a:extLst>
              </a:tr>
              <a:tr h="233888">
                <a:tc>
                  <a:txBody>
                    <a:bodyPr/>
                    <a:lstStyle/>
                    <a:p>
                      <a:pPr algn="ctr" fontAlgn="b"/>
                      <a:r>
                        <a:rPr lang="en-US" sz="1800" u="none" strike="noStrike" dirty="0">
                          <a:effectLst/>
                        </a:rPr>
                        <a:t>0.3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0.43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11.06%</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34.00%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1.809</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16.78%</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3974540"/>
                  </a:ext>
                </a:extLst>
              </a:tr>
              <a:tr h="233888">
                <a:tc>
                  <a:txBody>
                    <a:bodyPr/>
                    <a:lstStyle/>
                    <a:p>
                      <a:pPr algn="ctr" fontAlgn="b"/>
                      <a:r>
                        <a:rPr lang="en-US" sz="1800" u="none" strike="noStrike" dirty="0">
                          <a:effectLst/>
                        </a:rPr>
                        <a:t>0.4</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0.67</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16.72%</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31.38%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2.055</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17.95%</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3673450079"/>
                  </a:ext>
                </a:extLst>
              </a:tr>
              <a:tr h="233888">
                <a:tc>
                  <a:txBody>
                    <a:bodyPr/>
                    <a:lstStyle/>
                    <a:p>
                      <a:pPr algn="ctr" fontAlgn="b"/>
                      <a:r>
                        <a:rPr lang="en-US" sz="1800" u="none" strike="noStrike" dirty="0">
                          <a:effectLst/>
                        </a:rPr>
                        <a:t>0.5</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18.71%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22.44%</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2.504</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20.09%</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733693044"/>
                  </a:ext>
                </a:extLst>
              </a:tr>
              <a:tr h="233888">
                <a:tc>
                  <a:txBody>
                    <a:bodyPr/>
                    <a:lstStyle/>
                    <a:p>
                      <a:pPr algn="ctr" fontAlgn="b"/>
                      <a:r>
                        <a:rPr lang="en-US" sz="1800" u="none" strike="noStrike" dirty="0">
                          <a:effectLst/>
                        </a:rPr>
                        <a:t>0.6</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1.50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22.03%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15.88%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3.189</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23.36%</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2727308926"/>
                  </a:ext>
                </a:extLst>
              </a:tr>
              <a:tr h="233888">
                <a:tc>
                  <a:txBody>
                    <a:bodyPr/>
                    <a:lstStyle/>
                    <a:p>
                      <a:pPr algn="ctr" fontAlgn="b"/>
                      <a:r>
                        <a:rPr lang="en-US" sz="1800" u="none" strike="noStrike" dirty="0">
                          <a:effectLst/>
                        </a:rPr>
                        <a:t>0.7</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2.33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22.03%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13.61%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4.252</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28.43%</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2672600743"/>
                  </a:ext>
                </a:extLst>
              </a:tr>
              <a:tr h="233888">
                <a:tc>
                  <a:txBody>
                    <a:bodyPr/>
                    <a:lstStyle/>
                    <a:p>
                      <a:pPr algn="ctr" fontAlgn="b"/>
                      <a:r>
                        <a:rPr lang="en-US" sz="1800" u="none" strike="noStrike" dirty="0">
                          <a:effectLst/>
                        </a:rPr>
                        <a:t>0.8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4.00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26.68%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9.83%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6.956</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41.33%</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3380592349"/>
                  </a:ext>
                </a:extLst>
              </a:tr>
              <a:tr h="233888">
                <a:tc>
                  <a:txBody>
                    <a:bodyPr/>
                    <a:lstStyle/>
                    <a:p>
                      <a:pPr algn="ctr" fontAlgn="b"/>
                      <a:r>
                        <a:rPr lang="en-US" sz="1800" u="none" strike="noStrike" dirty="0">
                          <a:effectLst/>
                        </a:rPr>
                        <a:t>0.9</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9.00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26.68%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8.74%</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13.912</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74.51%</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3901572425"/>
                  </a:ext>
                </a:extLst>
              </a:tr>
            </a:tbl>
          </a:graphicData>
        </a:graphic>
      </p:graphicFrame>
      <p:sp>
        <p:nvSpPr>
          <p:cNvPr id="5" name="Rectangle 4">
            <a:extLst>
              <a:ext uri="{FF2B5EF4-FFF2-40B4-BE49-F238E27FC236}">
                <a16:creationId xmlns:a16="http://schemas.microsoft.com/office/drawing/2014/main" id="{9D46B81C-82FC-4B32-A7A4-D4705221C3CC}"/>
              </a:ext>
            </a:extLst>
          </p:cNvPr>
          <p:cNvSpPr/>
          <p:nvPr/>
        </p:nvSpPr>
        <p:spPr>
          <a:xfrm>
            <a:off x="1409653" y="5461434"/>
            <a:ext cx="7040309" cy="1569660"/>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Equity beta=1.41*(1+D/E*(1-tax rate)=</a:t>
            </a:r>
          </a:p>
          <a:p>
            <a:r>
              <a:rPr lang="en-US" sz="2400" dirty="0">
                <a:latin typeface="Times New Roman" panose="02020603050405020304" pitchFamily="18" charset="0"/>
                <a:cs typeface="Times New Roman" panose="02020603050405020304" pitchFamily="18" charset="0"/>
              </a:rPr>
              <a:t>Cost of equity=6.68%+1.41*4.77%+1.47%= 14.88%</a:t>
            </a:r>
          </a:p>
          <a:p>
            <a:endParaRPr lang="en-US" sz="2400" dirty="0">
              <a:solidFill>
                <a:srgbClr val="000000"/>
              </a:solidFill>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620060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A92D3-6D3C-4AA7-A2E2-BC79DAB4E53B}"/>
              </a:ext>
            </a:extLst>
          </p:cNvPr>
          <p:cNvSpPr>
            <a:spLocks noGrp="1"/>
          </p:cNvSpPr>
          <p:nvPr>
            <p:ph type="title"/>
          </p:nvPr>
        </p:nvSpPr>
        <p:spPr>
          <a:xfrm>
            <a:off x="838200" y="36512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Cost of capital (WACC)</a:t>
            </a:r>
          </a:p>
        </p:txBody>
      </p:sp>
      <p:sp>
        <p:nvSpPr>
          <p:cNvPr id="10" name="Arrow: Right 9">
            <a:extLst>
              <a:ext uri="{FF2B5EF4-FFF2-40B4-BE49-F238E27FC236}">
                <a16:creationId xmlns:a16="http://schemas.microsoft.com/office/drawing/2014/main" id="{5F091BA6-3F6A-4A83-99F6-E9C5FC5D1637}"/>
              </a:ext>
            </a:extLst>
          </p:cNvPr>
          <p:cNvSpPr/>
          <p:nvPr/>
        </p:nvSpPr>
        <p:spPr>
          <a:xfrm rot="10800000">
            <a:off x="10210800" y="3641495"/>
            <a:ext cx="410971" cy="1406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8" name="Content Placeholder 17">
            <a:extLst>
              <a:ext uri="{FF2B5EF4-FFF2-40B4-BE49-F238E27FC236}">
                <a16:creationId xmlns:a16="http://schemas.microsoft.com/office/drawing/2014/main" id="{696E1AE3-CFFA-4002-8622-5A6C0C61565A}"/>
              </a:ext>
            </a:extLst>
          </p:cNvPr>
          <p:cNvGraphicFramePr>
            <a:graphicFrameLocks noGrp="1"/>
          </p:cNvGraphicFramePr>
          <p:nvPr>
            <p:ph idx="1"/>
            <p:extLst>
              <p:ext uri="{D42A27DB-BD31-4B8C-83A1-F6EECF244321}">
                <p14:modId xmlns:p14="http://schemas.microsoft.com/office/powerpoint/2010/main" val="4222470595"/>
              </p:ext>
            </p:extLst>
          </p:nvPr>
        </p:nvGraphicFramePr>
        <p:xfrm>
          <a:off x="613116" y="1877296"/>
          <a:ext cx="9498292" cy="3669076"/>
        </p:xfrm>
        <a:graphic>
          <a:graphicData uri="http://schemas.openxmlformats.org/drawingml/2006/table">
            <a:tbl>
              <a:tblPr>
                <a:tableStyleId>{5940675A-B579-460E-94D1-54222C63F5DA}</a:tableStyleId>
              </a:tblPr>
              <a:tblGrid>
                <a:gridCol w="1502010">
                  <a:extLst>
                    <a:ext uri="{9D8B030D-6E8A-4147-A177-3AD203B41FA5}">
                      <a16:colId xmlns:a16="http://schemas.microsoft.com/office/drawing/2014/main" val="2727485354"/>
                    </a:ext>
                  </a:extLst>
                </a:gridCol>
                <a:gridCol w="1400222">
                  <a:extLst>
                    <a:ext uri="{9D8B030D-6E8A-4147-A177-3AD203B41FA5}">
                      <a16:colId xmlns:a16="http://schemas.microsoft.com/office/drawing/2014/main" val="438032968"/>
                    </a:ext>
                  </a:extLst>
                </a:gridCol>
                <a:gridCol w="1400222">
                  <a:extLst>
                    <a:ext uri="{9D8B030D-6E8A-4147-A177-3AD203B41FA5}">
                      <a16:colId xmlns:a16="http://schemas.microsoft.com/office/drawing/2014/main" val="4051833852"/>
                    </a:ext>
                  </a:extLst>
                </a:gridCol>
                <a:gridCol w="1024635">
                  <a:extLst>
                    <a:ext uri="{9D8B030D-6E8A-4147-A177-3AD203B41FA5}">
                      <a16:colId xmlns:a16="http://schemas.microsoft.com/office/drawing/2014/main" val="4034496744"/>
                    </a:ext>
                  </a:extLst>
                </a:gridCol>
                <a:gridCol w="959056">
                  <a:extLst>
                    <a:ext uri="{9D8B030D-6E8A-4147-A177-3AD203B41FA5}">
                      <a16:colId xmlns:a16="http://schemas.microsoft.com/office/drawing/2014/main" val="2574404736"/>
                    </a:ext>
                  </a:extLst>
                </a:gridCol>
                <a:gridCol w="1639296">
                  <a:extLst>
                    <a:ext uri="{9D8B030D-6E8A-4147-A177-3AD203B41FA5}">
                      <a16:colId xmlns:a16="http://schemas.microsoft.com/office/drawing/2014/main" val="1278463594"/>
                    </a:ext>
                  </a:extLst>
                </a:gridCol>
                <a:gridCol w="1572851">
                  <a:extLst>
                    <a:ext uri="{9D8B030D-6E8A-4147-A177-3AD203B41FA5}">
                      <a16:colId xmlns:a16="http://schemas.microsoft.com/office/drawing/2014/main" val="3823313869"/>
                    </a:ext>
                  </a:extLst>
                </a:gridCol>
              </a:tblGrid>
              <a:tr h="308605">
                <a:tc>
                  <a:txBody>
                    <a:bodyPr/>
                    <a:lstStyle/>
                    <a:p>
                      <a:pPr algn="ctr" fontAlgn="b"/>
                      <a:r>
                        <a:rPr lang="en-US" sz="1800" b="1" u="none" strike="noStrike" dirty="0">
                          <a:effectLst/>
                        </a:rPr>
                        <a:t>debt portion</a:t>
                      </a:r>
                      <a:endParaRPr lang="en-US" sz="1800" b="1"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b="1" u="none" strike="noStrike" dirty="0">
                          <a:effectLst/>
                        </a:rPr>
                        <a:t>Debt to equity</a:t>
                      </a:r>
                      <a:endParaRPr lang="en-US" sz="1800" b="1"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b="1" u="none" strike="noStrike" dirty="0">
                          <a:effectLst/>
                        </a:rPr>
                        <a:t>Interest rate</a:t>
                      </a:r>
                      <a:endParaRPr lang="en-US" sz="1800" b="1"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b="1" u="none" strike="noStrike" dirty="0">
                          <a:effectLst/>
                        </a:rPr>
                        <a:t>Tax Rate</a:t>
                      </a:r>
                      <a:endParaRPr lang="en-US" sz="1800" b="1"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b="1" u="none" strike="noStrike" dirty="0">
                          <a:effectLst/>
                        </a:rPr>
                        <a:t>After tax cost of debt</a:t>
                      </a:r>
                      <a:endParaRPr lang="en-US" sz="1800" b="1"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b="1" u="none" strike="noStrike" dirty="0">
                          <a:effectLst/>
                        </a:rPr>
                        <a:t>Cost of equity</a:t>
                      </a:r>
                      <a:endParaRPr lang="en-US" sz="1800" b="1"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b="1" u="none" strike="noStrike" dirty="0">
                          <a:effectLst/>
                        </a:rPr>
                        <a:t>WACC</a:t>
                      </a:r>
                      <a:endParaRPr lang="en-US" sz="1800" b="1"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785178803"/>
                  </a:ext>
                </a:extLst>
              </a:tr>
              <a:tr h="233888">
                <a:tc>
                  <a:txBody>
                    <a:bodyPr/>
                    <a:lstStyle/>
                    <a:p>
                      <a:pPr algn="ctr" fontAlgn="b"/>
                      <a:r>
                        <a:rPr lang="en-US" sz="1800" u="none" strike="noStrike" dirty="0">
                          <a:effectLst/>
                        </a:rPr>
                        <a:t>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0.00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8.62%</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34.00%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5.69%</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14.88%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14.88%</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2923534336"/>
                  </a:ext>
                </a:extLst>
              </a:tr>
              <a:tr h="233888">
                <a:tc>
                  <a:txBody>
                    <a:bodyPr/>
                    <a:lstStyle/>
                    <a:p>
                      <a:pPr algn="ctr" fontAlgn="b"/>
                      <a:r>
                        <a:rPr lang="en-US" sz="1800" u="none" strike="noStrike" dirty="0">
                          <a:effectLst/>
                        </a:rPr>
                        <a:t>0.1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0.11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8.62%</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34.00%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5.69%</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15.37%</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14.40%</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207143603"/>
                  </a:ext>
                </a:extLst>
              </a:tr>
              <a:tr h="233888">
                <a:tc>
                  <a:txBody>
                    <a:bodyPr/>
                    <a:lstStyle/>
                    <a:p>
                      <a:pPr algn="ctr" fontAlgn="b"/>
                      <a:r>
                        <a:rPr lang="en-US" sz="1800" u="none" strike="noStrike" dirty="0">
                          <a:effectLst/>
                        </a:rPr>
                        <a:t>0.2</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0.25</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9.08%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34.00%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5.99%</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15.99%</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13.99%</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1997704264"/>
                  </a:ext>
                </a:extLst>
              </a:tr>
              <a:tr h="233888">
                <a:tc>
                  <a:txBody>
                    <a:bodyPr/>
                    <a:lstStyle/>
                    <a:p>
                      <a:pPr algn="ctr" fontAlgn="b"/>
                      <a:r>
                        <a:rPr lang="en-US" sz="1800" u="none" strike="noStrike" dirty="0">
                          <a:effectLst/>
                        </a:rPr>
                        <a:t>0.3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0.43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11.06%</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34.00%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7.30%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16.78%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13.93%</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1885733411"/>
                  </a:ext>
                </a:extLst>
              </a:tr>
              <a:tr h="233888">
                <a:tc>
                  <a:txBody>
                    <a:bodyPr/>
                    <a:lstStyle/>
                    <a:p>
                      <a:pPr algn="ctr" fontAlgn="b"/>
                      <a:r>
                        <a:rPr lang="en-US" sz="1800" u="none" strike="noStrike" dirty="0">
                          <a:effectLst/>
                        </a:rPr>
                        <a:t>0.4</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0.67</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16.72%</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31.38%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11.47%</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17.95%</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15.36%</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116198185"/>
                  </a:ext>
                </a:extLst>
              </a:tr>
              <a:tr h="233888">
                <a:tc>
                  <a:txBody>
                    <a:bodyPr/>
                    <a:lstStyle/>
                    <a:p>
                      <a:pPr algn="ctr" fontAlgn="b"/>
                      <a:r>
                        <a:rPr lang="en-US" sz="1800" u="none" strike="noStrike" dirty="0">
                          <a:effectLst/>
                        </a:rPr>
                        <a:t>0.5</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18.71%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22.44%</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14.51%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20.09%</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17.30%</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3579833640"/>
                  </a:ext>
                </a:extLst>
              </a:tr>
              <a:tr h="233888">
                <a:tc>
                  <a:txBody>
                    <a:bodyPr/>
                    <a:lstStyle/>
                    <a:p>
                      <a:pPr algn="ctr" fontAlgn="b"/>
                      <a:r>
                        <a:rPr lang="en-US" sz="1800" u="none" strike="noStrike" dirty="0">
                          <a:effectLst/>
                        </a:rPr>
                        <a:t>0.6</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1.50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22.03%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15.88%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18.53%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23.36%</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20.46%</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866412543"/>
                  </a:ext>
                </a:extLst>
              </a:tr>
              <a:tr h="233888">
                <a:tc>
                  <a:txBody>
                    <a:bodyPr/>
                    <a:lstStyle/>
                    <a:p>
                      <a:pPr algn="ctr" fontAlgn="b"/>
                      <a:r>
                        <a:rPr lang="en-US" sz="1800" u="none" strike="noStrike" dirty="0">
                          <a:effectLst/>
                        </a:rPr>
                        <a:t>0.7</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2.33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22.03%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13.61%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19.03%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28.43%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21.85%</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3678504507"/>
                  </a:ext>
                </a:extLst>
              </a:tr>
              <a:tr h="233888">
                <a:tc>
                  <a:txBody>
                    <a:bodyPr/>
                    <a:lstStyle/>
                    <a:p>
                      <a:pPr algn="ctr" fontAlgn="b"/>
                      <a:r>
                        <a:rPr lang="en-US" sz="1800" u="none" strike="noStrike" dirty="0">
                          <a:effectLst/>
                        </a:rPr>
                        <a:t>0.8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4.00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26.68%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9.83%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24.06%</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41.33%</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27.51%</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3011861040"/>
                  </a:ext>
                </a:extLst>
              </a:tr>
              <a:tr h="233888">
                <a:tc>
                  <a:txBody>
                    <a:bodyPr/>
                    <a:lstStyle/>
                    <a:p>
                      <a:pPr algn="ctr" fontAlgn="b"/>
                      <a:r>
                        <a:rPr lang="en-US" sz="1800" u="none" strike="noStrike" dirty="0">
                          <a:effectLst/>
                        </a:rPr>
                        <a:t>0.9</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9.00</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26.68%</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8.74%</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24.35%</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74.51%</a:t>
                      </a:r>
                      <a:endParaRPr lang="en-US" sz="1800" b="0" i="0" u="none" strike="noStrike" dirty="0">
                        <a:solidFill>
                          <a:srgbClr val="000000"/>
                        </a:solidFill>
                        <a:effectLst/>
                        <a:latin typeface="Times New Roman" panose="02020603050405020304" pitchFamily="18" charset="0"/>
                      </a:endParaRPr>
                    </a:p>
                  </a:txBody>
                  <a:tcPr marL="9356" marR="9356" marT="9356" marB="0" anchor="b"/>
                </a:tc>
                <a:tc>
                  <a:txBody>
                    <a:bodyPr/>
                    <a:lstStyle/>
                    <a:p>
                      <a:pPr algn="ctr" fontAlgn="b"/>
                      <a:r>
                        <a:rPr lang="en-US" sz="1800" u="none" strike="noStrike" dirty="0">
                          <a:effectLst/>
                        </a:rPr>
                        <a:t>29.36%</a:t>
                      </a:r>
                      <a:endParaRPr lang="en-US" sz="1800" b="0" i="0" u="none" strike="noStrike" dirty="0">
                        <a:solidFill>
                          <a:srgbClr val="000000"/>
                        </a:solidFill>
                        <a:effectLst/>
                        <a:latin typeface="Times New Roman" panose="02020603050405020304" pitchFamily="18" charset="0"/>
                      </a:endParaRPr>
                    </a:p>
                  </a:txBody>
                  <a:tcPr marL="9356" marR="9356" marT="9356" marB="0" anchor="b"/>
                </a:tc>
                <a:extLst>
                  <a:ext uri="{0D108BD9-81ED-4DB2-BD59-A6C34878D82A}">
                    <a16:rowId xmlns:a16="http://schemas.microsoft.com/office/drawing/2014/main" val="2415635402"/>
                  </a:ext>
                </a:extLst>
              </a:tr>
            </a:tbl>
          </a:graphicData>
        </a:graphic>
      </p:graphicFrame>
    </p:spTree>
    <p:extLst>
      <p:ext uri="{BB962C8B-B14F-4D97-AF65-F5344CB8AC3E}">
        <p14:creationId xmlns:p14="http://schemas.microsoft.com/office/powerpoint/2010/main" val="4118577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E260A-F829-4447-9809-C67A96268706}"/>
              </a:ext>
            </a:extLst>
          </p:cNvPr>
          <p:cNvSpPr>
            <a:spLocks noGrp="1"/>
          </p:cNvSpPr>
          <p:nvPr>
            <p:ph type="title"/>
          </p:nvPr>
        </p:nvSpPr>
        <p:spPr>
          <a:xfrm>
            <a:off x="838200" y="365125"/>
            <a:ext cx="10515600" cy="1325563"/>
          </a:xfrm>
        </p:spPr>
        <p:txBody>
          <a:bodyPr>
            <a:normAutofit/>
          </a:bodyPr>
          <a:lstStyle/>
          <a:p>
            <a:r>
              <a:rPr lang="en-US" dirty="0">
                <a:latin typeface="Times New Roman" panose="02020603050405020304" pitchFamily="18" charset="0"/>
                <a:cs typeface="Times New Roman" panose="02020603050405020304" pitchFamily="18" charset="0"/>
              </a:rPr>
              <a:t>Cost of capital: </a:t>
            </a:r>
            <a:r>
              <a:rPr lang="it-IT">
                <a:latin typeface="Times New Roman" panose="02020603050405020304" pitchFamily="18" charset="0"/>
                <a:cs typeface="Times New Roman" panose="02020603050405020304" pitchFamily="18" charset="0"/>
              </a:rPr>
              <a:t>Adani Ports &amp; Special Economic Zone Ltd. </a:t>
            </a:r>
            <a:endParaRPr lang="en-US" dirty="0">
              <a:latin typeface="Times New Roman" panose="02020603050405020304" pitchFamily="18" charset="0"/>
              <a:cs typeface="Times New Roman" panose="02020603050405020304" pitchFamily="18" charset="0"/>
            </a:endParaRPr>
          </a:p>
        </p:txBody>
      </p:sp>
      <p:graphicFrame>
        <p:nvGraphicFramePr>
          <p:cNvPr id="9" name="Content Placeholder 5">
            <a:extLst>
              <a:ext uri="{FF2B5EF4-FFF2-40B4-BE49-F238E27FC236}">
                <a16:creationId xmlns:a16="http://schemas.microsoft.com/office/drawing/2014/main" id="{553A7E8B-AB7C-4D11-8974-3803A911931C}"/>
              </a:ext>
            </a:extLst>
          </p:cNvPr>
          <p:cNvGraphicFramePr>
            <a:graphicFrameLocks noGrp="1"/>
          </p:cNvGraphicFramePr>
          <p:nvPr>
            <p:ph idx="1"/>
            <p:extLst>
              <p:ext uri="{D42A27DB-BD31-4B8C-83A1-F6EECF244321}">
                <p14:modId xmlns:p14="http://schemas.microsoft.com/office/powerpoint/2010/main" val="3607604884"/>
              </p:ext>
            </p:extLst>
          </p:nvPr>
        </p:nvGraphicFramePr>
        <p:xfrm>
          <a:off x="689113" y="1825625"/>
          <a:ext cx="10664687" cy="4667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8074556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572A9-9976-44EF-B5A7-72877FB8801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Cost of capital approach suggest </a:t>
            </a:r>
          </a:p>
        </p:txBody>
      </p:sp>
      <p:sp>
        <p:nvSpPr>
          <p:cNvPr id="3" name="Content Placeholder 2">
            <a:extLst>
              <a:ext uri="{FF2B5EF4-FFF2-40B4-BE49-F238E27FC236}">
                <a16:creationId xmlns:a16="http://schemas.microsoft.com/office/drawing/2014/main" id="{4EEA8FB9-CA58-494E-8288-8FDBA9ACACDB}"/>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Adani currently has Rs 213371 million in debt. The optimal rupee debt (at 30%) is around Rs 335234 million. Adani has excess debt capacity of Rs 121863 million.</a:t>
            </a:r>
          </a:p>
          <a:p>
            <a:pPr algn="just"/>
            <a:r>
              <a:rPr lang="en-US" sz="2400" dirty="0">
                <a:solidFill>
                  <a:srgbClr val="000000"/>
                </a:solidFill>
                <a:latin typeface="Times New Roman" panose="02020603050405020304" pitchFamily="18" charset="0"/>
                <a:cs typeface="Times New Roman" panose="02020603050405020304" pitchFamily="18" charset="0"/>
              </a:rPr>
              <a:t>To move to its optimal and gain the increase in value, Adani should borrow Rs </a:t>
            </a:r>
            <a:r>
              <a:rPr lang="en-US" sz="2400" dirty="0">
                <a:latin typeface="Times New Roman" panose="02020603050405020304" pitchFamily="18" charset="0"/>
                <a:cs typeface="Times New Roman" panose="02020603050405020304" pitchFamily="18" charset="0"/>
              </a:rPr>
              <a:t>121863 million and buyback stock. </a:t>
            </a:r>
          </a:p>
          <a:p>
            <a:pPr algn="just"/>
            <a:r>
              <a:rPr lang="en-US" sz="2400" dirty="0">
                <a:solidFill>
                  <a:srgbClr val="000000"/>
                </a:solidFill>
                <a:latin typeface="Times New Roman" panose="02020603050405020304" pitchFamily="18" charset="0"/>
                <a:cs typeface="Times New Roman" panose="02020603050405020304" pitchFamily="18" charset="0"/>
              </a:rPr>
              <a:t>Given the magnitude of this decision, you should expect to answer three questions:</a:t>
            </a:r>
          </a:p>
          <a:p>
            <a:pPr lvl="1" algn="just"/>
            <a:r>
              <a:rPr lang="en-US" dirty="0">
                <a:solidFill>
                  <a:srgbClr val="000000"/>
                </a:solidFill>
                <a:latin typeface="Times New Roman" panose="02020603050405020304" pitchFamily="18" charset="0"/>
                <a:cs typeface="Times New Roman" panose="02020603050405020304" pitchFamily="18" charset="0"/>
              </a:rPr>
              <a:t>Why should we do it?</a:t>
            </a:r>
          </a:p>
          <a:p>
            <a:pPr lvl="1" algn="just"/>
            <a:r>
              <a:rPr lang="en-US" dirty="0">
                <a:solidFill>
                  <a:srgbClr val="000000"/>
                </a:solidFill>
                <a:latin typeface="Times New Roman" panose="02020603050405020304" pitchFamily="18" charset="0"/>
                <a:cs typeface="Times New Roman" panose="02020603050405020304" pitchFamily="18" charset="0"/>
              </a:rPr>
              <a:t>What if something goes wrong?</a:t>
            </a:r>
          </a:p>
          <a:p>
            <a:pPr lvl="1" algn="just"/>
            <a:r>
              <a:rPr lang="en-US" dirty="0">
                <a:solidFill>
                  <a:srgbClr val="000000"/>
                </a:solidFill>
                <a:latin typeface="Times New Roman" panose="02020603050405020304" pitchFamily="18" charset="0"/>
                <a:cs typeface="Times New Roman" panose="02020603050405020304" pitchFamily="18" charset="0"/>
              </a:rPr>
              <a:t>What if we don’t want buyback stock and want to make investments with additional debt capacity? </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479923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EEDD6-DB5B-4F74-B6B5-63A7ECA78ED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Why should we do it? Effect on Firm Value – Full Valuation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06BE754-C461-446C-8F9E-B997FC41682B}"/>
                  </a:ext>
                </a:extLst>
              </p:cNvPr>
              <p:cNvSpPr>
                <a:spLocks noGrp="1"/>
              </p:cNvSpPr>
              <p:nvPr>
                <p:ph idx="1"/>
              </p:nvPr>
            </p:nvSpPr>
            <p:spPr>
              <a:xfrm>
                <a:off x="838200" y="1825625"/>
                <a:ext cx="10515600" cy="4667250"/>
              </a:xfrm>
            </p:spPr>
            <p:txBody>
              <a:bodyPr>
                <a:normAutofit/>
              </a:bodyPr>
              <a:lstStyle/>
              <a:p>
                <a:pPr algn="just"/>
                <a:r>
                  <a:rPr lang="en-US" sz="2400" dirty="0">
                    <a:latin typeface="Times New Roman" panose="02020603050405020304" pitchFamily="18" charset="0"/>
                    <a:cs typeface="Times New Roman" panose="02020603050405020304" pitchFamily="18" charset="0"/>
                  </a:rPr>
                  <a:t>Step 1: estimate the cashflows to Adani:</a:t>
                </a:r>
              </a:p>
              <a:p>
                <a:pPr lvl="1" algn="just"/>
                <a:r>
                  <a:rPr lang="en-US" dirty="0">
                    <a:latin typeface="Times New Roman" panose="02020603050405020304" pitchFamily="18" charset="0"/>
                    <a:cs typeface="Times New Roman" panose="02020603050405020304" pitchFamily="18" charset="0"/>
                  </a:rPr>
                  <a:t>Free cashflow to Firm =EBIT*(1-t) (intuitively) </a:t>
                </a:r>
              </a:p>
              <a:p>
                <a:pPr lvl="1" algn="just"/>
                <a:r>
                  <a:rPr lang="en-US" dirty="0">
                    <a:latin typeface="Times New Roman" panose="02020603050405020304" pitchFamily="18" charset="0"/>
                    <a:cs typeface="Times New Roman" panose="02020603050405020304" pitchFamily="18" charset="0"/>
                  </a:rPr>
                  <a:t>FCFF= 68980.1*(1-0.34)=Rs 45526.87 million</a:t>
                </a:r>
              </a:p>
              <a:p>
                <a:pPr algn="just"/>
                <a:r>
                  <a:rPr lang="en-US" sz="2400" dirty="0">
                    <a:latin typeface="Times New Roman" panose="02020603050405020304" pitchFamily="18" charset="0"/>
                    <a:cs typeface="Times New Roman" panose="02020603050405020304" pitchFamily="18" charset="0"/>
                  </a:rPr>
                  <a:t>Step 2: Back out the implied growth rate in the current market value.</a:t>
                </a:r>
              </a:p>
              <a:p>
                <a:pPr lvl="1" algn="just"/>
                <a:r>
                  <a:rPr lang="en-US" dirty="0">
                    <a:latin typeface="Times New Roman" panose="02020603050405020304" pitchFamily="18" charset="0"/>
                    <a:cs typeface="Times New Roman" panose="02020603050405020304" pitchFamily="18" charset="0"/>
                  </a:rPr>
                  <a:t>Current market value of firm=Rs 1117445 million</a:t>
                </a:r>
              </a:p>
              <a:p>
                <a:pPr lvl="1" algn="just"/>
                <a:r>
                  <a:rPr lang="en-US" dirty="0">
                    <a:latin typeface="Times New Roman" panose="02020603050405020304" pitchFamily="18" charset="0"/>
                    <a:cs typeface="Times New Roman" panose="02020603050405020304" pitchFamily="18" charset="0"/>
                  </a:rPr>
                  <a:t>Firm value=FCFF*(1+growth)/(WACC-growth)</a:t>
                </a:r>
              </a:p>
              <a:p>
                <a:pPr lvl="1" algn="just"/>
                <a:r>
                  <a:rPr lang="en-US" dirty="0">
                    <a:solidFill>
                      <a:srgbClr val="000000"/>
                    </a:solidFill>
                    <a:latin typeface="Times New Roman" panose="02020603050405020304" pitchFamily="18" charset="0"/>
                    <a:cs typeface="Times New Roman" panose="02020603050405020304" pitchFamily="18" charset="0"/>
                  </a:rPr>
                  <a:t>WACC=</a:t>
                </a:r>
                <a:r>
                  <a:rPr lang="en-US" dirty="0">
                    <a:latin typeface="Times New Roman" panose="02020603050405020304" pitchFamily="18" charset="0"/>
                    <a:cs typeface="Times New Roman" panose="02020603050405020304" pitchFamily="18" charset="0"/>
                  </a:rPr>
                  <a:t>14.023%</a:t>
                </a:r>
              </a:p>
              <a:p>
                <a:pPr lvl="1" algn="just"/>
                <a14:m>
                  <m:oMath xmlns:m="http://schemas.openxmlformats.org/officeDocument/2006/math">
                    <m:r>
                      <m:rPr>
                        <m:nor/>
                      </m:rPr>
                      <a:rPr lang="en-US" dirty="0">
                        <a:latin typeface="Times New Roman" panose="02020603050405020304" pitchFamily="18" charset="0"/>
                        <a:cs typeface="Times New Roman" panose="02020603050405020304" pitchFamily="18" charset="0"/>
                      </a:rPr>
                      <m:t>1117445</m:t>
                    </m:r>
                  </m:oMath>
                </a14:m>
                <a:r>
                  <a:rPr lang="en-US" dirty="0">
                    <a:latin typeface="Times New Roman" panose="02020603050405020304" pitchFamily="18" charset="0"/>
                    <a:cs typeface="Times New Roman" panose="02020603050405020304" pitchFamily="18" charset="0"/>
                  </a:rPr>
                  <a:t>=</a:t>
                </a:r>
                <a14:m>
                  <m:oMath xmlns:m="http://schemas.openxmlformats.org/officeDocument/2006/math">
                    <m:f>
                      <m:fPr>
                        <m:ctrlPr>
                          <a:rPr lang="en-US" i="1" dirty="0" smtClean="0">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45526.87</m:t>
                        </m:r>
                        <m:r>
                          <a:rPr lang="en-US" b="0" i="1" dirty="0" smtClean="0">
                            <a:latin typeface="Cambria Math" panose="02040503050406030204" pitchFamily="18" charset="0"/>
                            <a:cs typeface="Times New Roman" panose="02020603050405020304" pitchFamily="18" charset="0"/>
                          </a:rPr>
                          <m:t>∗(1+</m:t>
                        </m:r>
                        <m:r>
                          <a:rPr lang="en-US" b="0" i="1" dirty="0" smtClean="0">
                            <a:latin typeface="Cambria Math" panose="02040503050406030204" pitchFamily="18" charset="0"/>
                            <a:cs typeface="Times New Roman" panose="02020603050405020304" pitchFamily="18" charset="0"/>
                          </a:rPr>
                          <m:t>𝑔𝑟𝑜𝑤𝑡h</m:t>
                        </m:r>
                        <m:r>
                          <a:rPr lang="en-US" b="0" i="1" dirty="0" smtClean="0">
                            <a:latin typeface="Cambria Math" panose="02040503050406030204" pitchFamily="18" charset="0"/>
                            <a:cs typeface="Times New Roman" panose="02020603050405020304" pitchFamily="18" charset="0"/>
                          </a:rPr>
                          <m:t>)</m:t>
                        </m:r>
                      </m:num>
                      <m:den>
                        <m:r>
                          <m:rPr>
                            <m:nor/>
                          </m:rPr>
                          <a:rPr lang="en-US" b="0" i="0" dirty="0" smtClean="0">
                            <a:latin typeface="Cambria Math" panose="020405030504060302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14.023%</m:t>
                        </m:r>
                        <m:r>
                          <a:rPr lang="en-US" b="0" i="1" dirty="0" smtClean="0">
                            <a:latin typeface="Cambria Math" panose="02040503050406030204" pitchFamily="18" charset="0"/>
                            <a:cs typeface="Times New Roman" panose="02020603050405020304" pitchFamily="18" charset="0"/>
                          </a:rPr>
                          <m:t>−−</m:t>
                        </m:r>
                        <m:r>
                          <a:rPr lang="en-US" b="0" i="1" dirty="0" smtClean="0">
                            <a:latin typeface="Cambria Math" panose="02040503050406030204" pitchFamily="18" charset="0"/>
                            <a:cs typeface="Times New Roman" panose="02020603050405020304" pitchFamily="18" charset="0"/>
                          </a:rPr>
                          <m:t>𝑔𝑟𝑜𝑤𝑡h</m:t>
                        </m:r>
                        <m:r>
                          <a:rPr lang="en-US" b="0" i="1" dirty="0" smtClean="0">
                            <a:latin typeface="Cambria Math" panose="02040503050406030204" pitchFamily="18" charset="0"/>
                            <a:cs typeface="Times New Roman" panose="02020603050405020304" pitchFamily="18" charset="0"/>
                          </a:rPr>
                          <m:t>)</m:t>
                        </m:r>
                      </m:den>
                    </m:f>
                  </m:oMath>
                </a14:m>
                <a:endParaRPr lang="en-US" dirty="0">
                  <a:latin typeface="Times New Roman" panose="02020603050405020304" pitchFamily="18" charset="0"/>
                  <a:cs typeface="Times New Roman" panose="02020603050405020304" pitchFamily="18" charset="0"/>
                </a:endParaRPr>
              </a:p>
              <a:p>
                <a:pPr lvl="1" algn="just"/>
                <a:r>
                  <a:rPr lang="en-US" dirty="0">
                    <a:solidFill>
                      <a:srgbClr val="000000"/>
                    </a:solidFill>
                    <a:latin typeface="Times New Roman" panose="02020603050405020304" pitchFamily="18" charset="0"/>
                    <a:cs typeface="Times New Roman" panose="02020603050405020304" pitchFamily="18" charset="0"/>
                  </a:rPr>
                  <a:t>Implied growth=</a:t>
                </a:r>
                <a:r>
                  <a:rPr lang="en-US" dirty="0">
                    <a:latin typeface="Times New Roman" panose="02020603050405020304" pitchFamily="18" charset="0"/>
                    <a:cs typeface="Times New Roman" panose="02020603050405020304" pitchFamily="18" charset="0"/>
                  </a:rPr>
                  <a:t>9.56%</a:t>
                </a:r>
                <a:endParaRPr lang="en-US" dirty="0">
                  <a:solidFill>
                    <a:srgbClr val="000000"/>
                  </a:solidFill>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606BE754-C461-446C-8F9E-B997FC41682B}"/>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2"/>
                <a:stretch>
                  <a:fillRect l="-812" t="-1828"/>
                </a:stretch>
              </a:blipFill>
            </p:spPr>
            <p:txBody>
              <a:bodyPr/>
              <a:lstStyle/>
              <a:p>
                <a:r>
                  <a:rPr lang="en-US">
                    <a:noFill/>
                  </a:rPr>
                  <a:t> </a:t>
                </a:r>
              </a:p>
            </p:txBody>
          </p:sp>
        </mc:Fallback>
      </mc:AlternateContent>
    </p:spTree>
    <p:extLst>
      <p:ext uri="{BB962C8B-B14F-4D97-AF65-F5344CB8AC3E}">
        <p14:creationId xmlns:p14="http://schemas.microsoft.com/office/powerpoint/2010/main" val="285616526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81CB6-B178-4B86-A803-315B7EFBF0D7}"/>
              </a:ext>
            </a:extLst>
          </p:cNvPr>
          <p:cNvSpPr>
            <a:spLocks noGrp="1"/>
          </p:cNvSpPr>
          <p:nvPr>
            <p:ph type="title"/>
          </p:nvPr>
        </p:nvSpPr>
        <p:spPr/>
        <p:txBody>
          <a:bodyPr/>
          <a:lstStyle/>
          <a:p>
            <a:r>
              <a:rPr lang="en-US" dirty="0"/>
              <a:t>Revalue firms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9F6B371-C7EA-4B9F-9AFC-41FD12B42C94}"/>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Step 3: Revalue the firm with the new cost of capital</a:t>
                </a:r>
              </a:p>
              <a:p>
                <a:pPr lvl="1"/>
                <a:r>
                  <a:rPr lang="en-US" dirty="0">
                    <a:latin typeface="Times New Roman" panose="02020603050405020304" pitchFamily="18" charset="0"/>
                    <a:cs typeface="Times New Roman" panose="02020603050405020304" pitchFamily="18" charset="0"/>
                  </a:rPr>
                  <a:t>Firm value=</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𝐹𝐶𝐹𝐹</m:t>
                        </m:r>
                        <m:r>
                          <a:rPr lang="en-US" b="0" i="1" smtClean="0">
                            <a:latin typeface="Cambria Math" panose="02040503050406030204" pitchFamily="18" charset="0"/>
                          </a:rPr>
                          <m:t>∗(1+</m:t>
                        </m:r>
                        <m:r>
                          <a:rPr lang="en-US" b="0" i="1" smtClean="0">
                            <a:latin typeface="Cambria Math" panose="02040503050406030204" pitchFamily="18" charset="0"/>
                          </a:rPr>
                          <m:t>𝑔𝑟𝑜𝑤𝑡h</m:t>
                        </m:r>
                        <m:r>
                          <a:rPr lang="en-US" b="0" i="1" smtClean="0">
                            <a:latin typeface="Cambria Math" panose="02040503050406030204" pitchFamily="18" charset="0"/>
                          </a:rPr>
                          <m:t>)</m:t>
                        </m:r>
                      </m:num>
                      <m:den>
                        <m:r>
                          <a:rPr lang="en-US" b="0" i="1" smtClean="0">
                            <a:latin typeface="Cambria Math" panose="02040503050406030204" pitchFamily="18" charset="0"/>
                          </a:rPr>
                          <m:t>𝐶𝑜𝑠𝑡</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𝑐𝑎𝑝𝑖𝑎𝑙</m:t>
                        </m:r>
                        <m:r>
                          <a:rPr lang="en-US" b="0" i="1" smtClean="0">
                            <a:latin typeface="Cambria Math" panose="02040503050406030204" pitchFamily="18" charset="0"/>
                          </a:rPr>
                          <m:t>−</m:t>
                        </m:r>
                        <m:r>
                          <a:rPr lang="en-US" b="0" i="1" smtClean="0">
                            <a:latin typeface="Cambria Math" panose="02040503050406030204" pitchFamily="18" charset="0"/>
                          </a:rPr>
                          <m:t>𝑔𝑟𝑜𝑤𝑡h</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nor/>
                          </m:rPr>
                          <a:rPr lang="en-US" dirty="0">
                            <a:latin typeface="Times New Roman" panose="02020603050405020304" pitchFamily="18" charset="0"/>
                            <a:cs typeface="Times New Roman" panose="02020603050405020304" pitchFamily="18" charset="0"/>
                          </a:rPr>
                          <m:t>45526.87</m:t>
                        </m:r>
                        <m:r>
                          <a:rPr lang="en-US" b="0" i="1" dirty="0" smtClean="0">
                            <a:latin typeface="Cambria Math" panose="02040503050406030204" pitchFamily="18" charset="0"/>
                            <a:cs typeface="Times New Roman" panose="02020603050405020304" pitchFamily="18" charset="0"/>
                          </a:rPr>
                          <m:t>∗(1+9.56%)</m:t>
                        </m:r>
                      </m:num>
                      <m:den>
                        <m:r>
                          <a:rPr lang="en-US" b="0" i="1" smtClean="0">
                            <a:latin typeface="Cambria Math" panose="02040503050406030204" pitchFamily="18" charset="0"/>
                          </a:rPr>
                          <m:t>(13.93%−9.56%)</m:t>
                        </m:r>
                      </m:den>
                    </m:f>
                  </m:oMath>
                </a14:m>
                <a:r>
                  <a:rPr lang="en-US" dirty="0">
                    <a:latin typeface="Times New Roman" panose="02020603050405020304" pitchFamily="18" charset="0"/>
                    <a:cs typeface="Times New Roman" panose="02020603050405020304" pitchFamily="18" charset="0"/>
                  </a:rPr>
                  <a:t>=Rs 1140033 million</a:t>
                </a:r>
              </a:p>
              <a:p>
                <a:pPr lvl="1"/>
                <a:r>
                  <a:rPr lang="en-US" dirty="0">
                    <a:solidFill>
                      <a:srgbClr val="000000"/>
                    </a:solidFill>
                    <a:latin typeface="Times New Roman" panose="02020603050405020304" pitchFamily="18" charset="0"/>
                    <a:cs typeface="Times New Roman" panose="02020603050405020304" pitchFamily="18" charset="0"/>
                  </a:rPr>
                  <a:t>Increase in firm value=</a:t>
                </a:r>
                <a:r>
                  <a:rPr lang="en-US" dirty="0">
                    <a:latin typeface="Times New Roman" panose="02020603050405020304" pitchFamily="18" charset="0"/>
                    <a:cs typeface="Times New Roman" panose="02020603050405020304" pitchFamily="18" charset="0"/>
                  </a:rPr>
                  <a:t> 1140033- </a:t>
                </a:r>
                <a14:m>
                  <m:oMath xmlns:m="http://schemas.openxmlformats.org/officeDocument/2006/math">
                    <m:r>
                      <m:rPr>
                        <m:nor/>
                      </m:rPr>
                      <a:rPr lang="en-US" dirty="0">
                        <a:latin typeface="Times New Roman" panose="02020603050405020304" pitchFamily="18" charset="0"/>
                        <a:cs typeface="Times New Roman" panose="02020603050405020304" pitchFamily="18" charset="0"/>
                      </a:rPr>
                      <m:t>1117445</m:t>
                    </m:r>
                  </m:oMath>
                </a14:m>
                <a:r>
                  <a:rPr lang="en-US" dirty="0">
                    <a:solidFill>
                      <a:srgbClr val="000000"/>
                    </a:solidFill>
                    <a:latin typeface="Times New Roman" panose="02020603050405020304" pitchFamily="18" charset="0"/>
                    <a:cs typeface="Times New Roman" panose="02020603050405020304" pitchFamily="18" charset="0"/>
                  </a:rPr>
                  <a:t>=Rs</a:t>
                </a:r>
                <a:r>
                  <a:rPr lang="en-US" dirty="0">
                    <a:latin typeface="Times New Roman" panose="02020603050405020304" pitchFamily="18" charset="0"/>
                    <a:cs typeface="Times New Roman" panose="02020603050405020304" pitchFamily="18" charset="0"/>
                  </a:rPr>
                  <a:t> 22588 million</a:t>
                </a:r>
              </a:p>
              <a:p>
                <a:pPr lvl="1"/>
                <a:endParaRPr lang="en-US" dirty="0">
                  <a:solidFill>
                    <a:srgbClr val="000000"/>
                  </a:solidFill>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19F6B371-C7EA-4B9F-9AFC-41FD12B42C94}"/>
                  </a:ext>
                </a:extLst>
              </p:cNvPr>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375231572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F3CE3-748F-42E8-A734-DCD5FF47B49B}"/>
              </a:ext>
            </a:extLst>
          </p:cNvPr>
          <p:cNvSpPr>
            <a:spLocks noGrp="1"/>
          </p:cNvSpPr>
          <p:nvPr>
            <p:ph type="title"/>
          </p:nvPr>
        </p:nvSpPr>
        <p:spPr>
          <a:xfrm>
            <a:off x="895252" y="759992"/>
            <a:ext cx="9982200" cy="1012806"/>
          </a:xfrm>
          <a:solidFill>
            <a:srgbClr val="FFFFFF">
              <a:alpha val="10000"/>
            </a:srgbClr>
          </a:solidFill>
          <a:ln w="25400" cap="sq">
            <a:solidFill>
              <a:schemeClr val="tx1"/>
            </a:solidFill>
            <a:miter lim="800000"/>
          </a:ln>
        </p:spPr>
        <p:txBody>
          <a:bodyPr>
            <a:normAutofit/>
          </a:bodyPr>
          <a:lstStyle/>
          <a:p>
            <a:r>
              <a:rPr lang="en-US" sz="3600" dirty="0">
                <a:latin typeface="Times New Roman" panose="02020603050405020304" pitchFamily="18" charset="0"/>
                <a:cs typeface="Times New Roman" panose="02020603050405020304" pitchFamily="18" charset="0"/>
              </a:rPr>
              <a:t>Firm value</a:t>
            </a:r>
          </a:p>
        </p:txBody>
      </p:sp>
      <p:graphicFrame>
        <p:nvGraphicFramePr>
          <p:cNvPr id="9" name="Content Placeholder 8">
            <a:extLst>
              <a:ext uri="{FF2B5EF4-FFF2-40B4-BE49-F238E27FC236}">
                <a16:creationId xmlns:a16="http://schemas.microsoft.com/office/drawing/2014/main" id="{E95E9299-A753-44A1-8D2F-27E317A964A4}"/>
              </a:ext>
            </a:extLst>
          </p:cNvPr>
          <p:cNvGraphicFramePr>
            <a:graphicFrameLocks noGrp="1"/>
          </p:cNvGraphicFramePr>
          <p:nvPr>
            <p:ph idx="1"/>
          </p:nvPr>
        </p:nvGraphicFramePr>
        <p:xfrm>
          <a:off x="349738" y="2086695"/>
          <a:ext cx="11073228" cy="3122295"/>
        </p:xfrm>
        <a:graphic>
          <a:graphicData uri="http://schemas.openxmlformats.org/drawingml/2006/table">
            <a:tbl>
              <a:tblPr>
                <a:tableStyleId>{616DA210-FB5B-4158-B5E0-FEB733F419BA}</a:tableStyleId>
              </a:tblPr>
              <a:tblGrid>
                <a:gridCol w="2345126">
                  <a:extLst>
                    <a:ext uri="{9D8B030D-6E8A-4147-A177-3AD203B41FA5}">
                      <a16:colId xmlns:a16="http://schemas.microsoft.com/office/drawing/2014/main" val="2491736670"/>
                    </a:ext>
                  </a:extLst>
                </a:gridCol>
                <a:gridCol w="1287175">
                  <a:extLst>
                    <a:ext uri="{9D8B030D-6E8A-4147-A177-3AD203B41FA5}">
                      <a16:colId xmlns:a16="http://schemas.microsoft.com/office/drawing/2014/main" val="1079120489"/>
                    </a:ext>
                  </a:extLst>
                </a:gridCol>
                <a:gridCol w="1287175">
                  <a:extLst>
                    <a:ext uri="{9D8B030D-6E8A-4147-A177-3AD203B41FA5}">
                      <a16:colId xmlns:a16="http://schemas.microsoft.com/office/drawing/2014/main" val="4173622328"/>
                    </a:ext>
                  </a:extLst>
                </a:gridCol>
                <a:gridCol w="2345126">
                  <a:extLst>
                    <a:ext uri="{9D8B030D-6E8A-4147-A177-3AD203B41FA5}">
                      <a16:colId xmlns:a16="http://schemas.microsoft.com/office/drawing/2014/main" val="797536532"/>
                    </a:ext>
                  </a:extLst>
                </a:gridCol>
                <a:gridCol w="881626">
                  <a:extLst>
                    <a:ext uri="{9D8B030D-6E8A-4147-A177-3AD203B41FA5}">
                      <a16:colId xmlns:a16="http://schemas.microsoft.com/office/drawing/2014/main" val="19801089"/>
                    </a:ext>
                  </a:extLst>
                </a:gridCol>
                <a:gridCol w="1675090">
                  <a:extLst>
                    <a:ext uri="{9D8B030D-6E8A-4147-A177-3AD203B41FA5}">
                      <a16:colId xmlns:a16="http://schemas.microsoft.com/office/drawing/2014/main" val="3066732650"/>
                    </a:ext>
                  </a:extLst>
                </a:gridCol>
                <a:gridCol w="1251910">
                  <a:extLst>
                    <a:ext uri="{9D8B030D-6E8A-4147-A177-3AD203B41FA5}">
                      <a16:colId xmlns:a16="http://schemas.microsoft.com/office/drawing/2014/main" val="3403279947"/>
                    </a:ext>
                  </a:extLst>
                </a:gridCol>
              </a:tblGrid>
              <a:tr h="23812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Debt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EBIDT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Tax rate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Implired Growth</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WACC</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FCFF</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Firm value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61607924"/>
                  </a:ext>
                </a:extLst>
              </a:tr>
              <a:tr h="23812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34.00%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14.88%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45527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938216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17220950"/>
                  </a:ext>
                </a:extLst>
              </a:tr>
              <a:tr h="23812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34.00%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14.40%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45527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1030215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368823520"/>
                  </a:ext>
                </a:extLst>
              </a:tr>
              <a:tr h="23812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34.00%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13.99%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45527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1126553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81781035"/>
                  </a:ext>
                </a:extLst>
              </a:tr>
              <a:tr h="23812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34.00%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13.93%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45527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1140033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31348174"/>
                  </a:ext>
                </a:extLst>
              </a:tr>
              <a:tr h="23812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31.38%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15.36%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47333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893899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00119263"/>
                  </a:ext>
                </a:extLst>
              </a:tr>
              <a:tr h="23812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22.44%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17.30%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53504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757049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177300743"/>
                  </a:ext>
                </a:extLst>
              </a:tr>
              <a:tr h="23812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15.88%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20.46%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58027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582993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24519560"/>
                  </a:ext>
                </a:extLst>
              </a:tr>
              <a:tr h="23812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13.61%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21.85%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59592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531112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32771986"/>
                  </a:ext>
                </a:extLst>
              </a:tr>
              <a:tr h="23812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27.51%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62197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379584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52823105"/>
                  </a:ext>
                </a:extLst>
              </a:tr>
              <a:tr h="23812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8.74%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29.36%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62951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348239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642778564"/>
                  </a:ext>
                </a:extLst>
              </a:tr>
            </a:tbl>
          </a:graphicData>
        </a:graphic>
      </p:graphicFrame>
    </p:spTree>
    <p:extLst>
      <p:ext uri="{BB962C8B-B14F-4D97-AF65-F5344CB8AC3E}">
        <p14:creationId xmlns:p14="http://schemas.microsoft.com/office/powerpoint/2010/main" val="88705269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810AE-6F72-471D-BCD1-EE08F879F6F1}"/>
              </a:ext>
            </a:extLst>
          </p:cNvPr>
          <p:cNvSpPr>
            <a:spLocks noGrp="1"/>
          </p:cNvSpPr>
          <p:nvPr>
            <p:ph type="title"/>
          </p:nvPr>
        </p:nvSpPr>
        <p:spPr>
          <a:xfrm>
            <a:off x="838200" y="36512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Firm value, cost of capital, and debt ratio</a:t>
            </a:r>
          </a:p>
        </p:txBody>
      </p:sp>
      <p:graphicFrame>
        <p:nvGraphicFramePr>
          <p:cNvPr id="4" name="Content Placeholder 3">
            <a:extLst>
              <a:ext uri="{FF2B5EF4-FFF2-40B4-BE49-F238E27FC236}">
                <a16:creationId xmlns:a16="http://schemas.microsoft.com/office/drawing/2014/main" id="{69047643-737F-4453-B401-C87DA7AF9670}"/>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8401170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65D4A-A7CE-4C1B-BEB1-53E6980E4FE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Effect on Value: Incremental approach</a:t>
            </a:r>
          </a:p>
        </p:txBody>
      </p:sp>
      <p:sp>
        <p:nvSpPr>
          <p:cNvPr id="3" name="Content Placeholder 2">
            <a:extLst>
              <a:ext uri="{FF2B5EF4-FFF2-40B4-BE49-F238E27FC236}">
                <a16:creationId xmlns:a16="http://schemas.microsoft.com/office/drawing/2014/main" id="{70AD5750-323C-458F-B39F-C27EAF5829E1}"/>
              </a:ext>
            </a:extLst>
          </p:cNvPr>
          <p:cNvSpPr>
            <a:spLocks noGrp="1"/>
          </p:cNvSpPr>
          <p:nvPr>
            <p:ph idx="1"/>
          </p:nvPr>
        </p:nvSpPr>
        <p:spPr>
          <a:xfrm>
            <a:off x="379829" y="1825625"/>
            <a:ext cx="11535506" cy="4351338"/>
          </a:xfrm>
        </p:spPr>
        <p:txBody>
          <a:bodyPr>
            <a:normAutofit/>
          </a:bodyPr>
          <a:lstStyle/>
          <a:p>
            <a:r>
              <a:rPr lang="en-US" sz="2400" dirty="0">
                <a:latin typeface="Times New Roman" panose="02020603050405020304" pitchFamily="18" charset="0"/>
                <a:cs typeface="Times New Roman" panose="02020603050405020304" pitchFamily="18" charset="0"/>
              </a:rPr>
              <a:t>Firm value @ 30% debt=</a:t>
            </a:r>
            <a:r>
              <a:rPr lang="en-US" sz="2400" dirty="0">
                <a:solidFill>
                  <a:srgbClr val="000000"/>
                </a:solidFill>
                <a:latin typeface="Times New Roman" panose="02020603050405020304" pitchFamily="18" charset="0"/>
                <a:cs typeface="Times New Roman" panose="02020603050405020304" pitchFamily="18" charset="0"/>
              </a:rPr>
              <a:t> 1140033-</a:t>
            </a:r>
            <a:r>
              <a:rPr lang="en-US" sz="2400" dirty="0">
                <a:latin typeface="Times New Roman" panose="02020603050405020304" pitchFamily="18" charset="0"/>
                <a:cs typeface="Times New Roman" panose="02020603050405020304" pitchFamily="18" charset="0"/>
              </a:rPr>
              <a:t>1117445=Rs. 22588 million</a:t>
            </a:r>
          </a:p>
          <a:p>
            <a:r>
              <a:rPr lang="en-US" sz="2400" dirty="0">
                <a:latin typeface="Times New Roman" panose="02020603050405020304" pitchFamily="18" charset="0"/>
                <a:cs typeface="Times New Roman" panose="02020603050405020304" pitchFamily="18" charset="0"/>
              </a:rPr>
              <a:t>Saving (cost of capital)=13.93%-14.023%= -0.093% </a:t>
            </a:r>
          </a:p>
          <a:p>
            <a:r>
              <a:rPr lang="en-US" sz="2400" dirty="0">
                <a:latin typeface="Times New Roman" panose="02020603050405020304" pitchFamily="18" charset="0"/>
                <a:cs typeface="Times New Roman" panose="02020603050405020304" pitchFamily="18" charset="0"/>
              </a:rPr>
              <a:t>Annual saving next year=(13. 93%-14.023%)*1117445= Rs. 1039.22 million</a:t>
            </a:r>
          </a:p>
          <a:p>
            <a:r>
              <a:rPr lang="en-US" sz="2400" dirty="0">
                <a:latin typeface="Times New Roman" panose="02020603050405020304" pitchFamily="18" charset="0"/>
                <a:cs typeface="Times New Roman" panose="02020603050405020304" pitchFamily="18" charset="0"/>
              </a:rPr>
              <a:t>Increase in value= 1039.22 /(13.93%-9.56%)=Rs 23780.77 million</a:t>
            </a:r>
          </a:p>
          <a:p>
            <a:r>
              <a:rPr lang="en-US" sz="2400" dirty="0">
                <a:latin typeface="Times New Roman" panose="02020603050405020304" pitchFamily="18" charset="0"/>
                <a:cs typeface="Times New Roman" panose="02020603050405020304" pitchFamily="18" charset="0"/>
              </a:rPr>
              <a:t>Enterprise value after recapitalization</a:t>
            </a:r>
          </a:p>
          <a:p>
            <a:pPr lvl="1"/>
            <a:r>
              <a:rPr lang="en-US" dirty="0">
                <a:latin typeface="Times New Roman" panose="02020603050405020304" pitchFamily="18" charset="0"/>
                <a:cs typeface="Times New Roman" panose="02020603050405020304" pitchFamily="18" charset="0"/>
              </a:rPr>
              <a:t>=Existing enterprise value +PV of savings=Rs 1140033 + Rs 23780.77=Rs 1163813.77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38517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DC66D-9709-45A4-831D-C8D468F9E163}"/>
              </a:ext>
            </a:extLst>
          </p:cNvPr>
          <p:cNvSpPr>
            <a:spLocks noGrp="1"/>
          </p:cNvSpPr>
          <p:nvPr>
            <p:ph type="title"/>
          </p:nvPr>
        </p:nvSpPr>
        <p:spPr>
          <a:xfrm>
            <a:off x="838200" y="365125"/>
            <a:ext cx="10936458" cy="1325563"/>
          </a:xfrm>
        </p:spPr>
        <p:txBody>
          <a:bodyPr>
            <a:normAutofit/>
          </a:bodyPr>
          <a:lstStyle/>
          <a:p>
            <a:r>
              <a:rPr lang="en-US" sz="3600" dirty="0">
                <a:latin typeface="Times New Roman" panose="02020603050405020304" pitchFamily="18" charset="0"/>
                <a:cs typeface="Times New Roman" panose="02020603050405020304" pitchFamily="18" charset="0"/>
              </a:rPr>
              <a:t>From Firm value to per share value: The rational investor solution</a:t>
            </a:r>
          </a:p>
        </p:txBody>
      </p:sp>
      <p:sp>
        <p:nvSpPr>
          <p:cNvPr id="3" name="Content Placeholder 2">
            <a:extLst>
              <a:ext uri="{FF2B5EF4-FFF2-40B4-BE49-F238E27FC236}">
                <a16:creationId xmlns:a16="http://schemas.microsoft.com/office/drawing/2014/main" id="{36EAFDD0-1691-4C97-9082-0969CEA0CF3A}"/>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Total outstanding stocks 2070.95 million</a:t>
            </a:r>
          </a:p>
          <a:p>
            <a:r>
              <a:rPr lang="en-US" sz="2400" dirty="0">
                <a:latin typeface="Times New Roman" panose="02020603050405020304" pitchFamily="18" charset="0"/>
                <a:cs typeface="Times New Roman" panose="02020603050405020304" pitchFamily="18" charset="0"/>
              </a:rPr>
              <a:t>Increase in value per share= 23780.77 million/ 2070.95 million=Rs 11.48 per stock</a:t>
            </a:r>
          </a:p>
          <a:p>
            <a:r>
              <a:rPr lang="en-US" sz="2400" dirty="0">
                <a:latin typeface="Times New Roman" panose="02020603050405020304" pitchFamily="18" charset="0"/>
                <a:cs typeface="Times New Roman" panose="02020603050405020304" pitchFamily="18" charset="0"/>
              </a:rPr>
              <a:t>Expected stock value=Current Market Price +Increase in per share value</a:t>
            </a:r>
          </a:p>
          <a:p>
            <a:r>
              <a:rPr lang="en-US" sz="2400" dirty="0">
                <a:latin typeface="Times New Roman" panose="02020603050405020304" pitchFamily="18" charset="0"/>
                <a:cs typeface="Times New Roman" panose="02020603050405020304" pitchFamily="18" charset="0"/>
              </a:rPr>
              <a:t>= 436+11.48= Rs.447.48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535602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4505C-19A0-48BC-8129-71BAA9DF108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What if buy-buy price is equal to fair value?</a:t>
            </a:r>
          </a:p>
        </p:txBody>
      </p:sp>
      <p:sp>
        <p:nvSpPr>
          <p:cNvPr id="3" name="Content Placeholder 2">
            <a:extLst>
              <a:ext uri="{FF2B5EF4-FFF2-40B4-BE49-F238E27FC236}">
                <a16:creationId xmlns:a16="http://schemas.microsoft.com/office/drawing/2014/main" id="{8DCF56BE-73D5-444B-9477-255C9D56B377}"/>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New borrowed amount=Rs. 121862.8 million </a:t>
            </a:r>
          </a:p>
          <a:p>
            <a:r>
              <a:rPr lang="en-US" sz="2400" dirty="0">
                <a:latin typeface="Times New Roman" panose="02020603050405020304" pitchFamily="18" charset="0"/>
                <a:cs typeface="Times New Roman" panose="02020603050405020304" pitchFamily="18" charset="0"/>
              </a:rPr>
              <a:t>With the buyback price of Rs. 447.48, How many stock can be bought back= 121862.8/447.48=272.33 million</a:t>
            </a:r>
          </a:p>
          <a:p>
            <a:r>
              <a:rPr lang="en-US" sz="2400" dirty="0">
                <a:latin typeface="Times New Roman" panose="02020603050405020304" pitchFamily="18" charset="0"/>
                <a:cs typeface="Times New Roman" panose="02020603050405020304" pitchFamily="18" charset="0"/>
              </a:rPr>
              <a:t>New outstanding share after buy back: 2070.95 -272.33=Rs.1798.62 million</a:t>
            </a:r>
          </a:p>
          <a:p>
            <a:r>
              <a:rPr lang="en-US" sz="2400" dirty="0">
                <a:latin typeface="Times New Roman" panose="02020603050405020304" pitchFamily="18" charset="0"/>
                <a:cs typeface="Times New Roman" panose="02020603050405020304" pitchFamily="18" charset="0"/>
              </a:rPr>
              <a:t>Value of equity after buy-back</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Optimal firm value=Rs 1141225.77 million</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Debt value (30%)= Rs. 335234 million</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Equity value= Rs 1141225.77- Rs. 335234 =Rs. 805991.77 million</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Value per share after buyback= 805991.77/1798.62 =Rs. 448.11</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004968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29456-E103-45AE-8944-E3CBF5B48F2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What if buy-buy price is equal to current market price Rs 436?</a:t>
            </a:r>
            <a:endParaRPr lang="en-US" sz="3600" dirty="0"/>
          </a:p>
        </p:txBody>
      </p:sp>
      <p:sp>
        <p:nvSpPr>
          <p:cNvPr id="3" name="Content Placeholder 2">
            <a:extLst>
              <a:ext uri="{FF2B5EF4-FFF2-40B4-BE49-F238E27FC236}">
                <a16:creationId xmlns:a16="http://schemas.microsoft.com/office/drawing/2014/main" id="{72DA6E16-161B-4EB2-8A88-8338A25D7B8A}"/>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4441069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1FAEC-9711-4C24-9DFC-126178A2CC02}"/>
              </a:ext>
            </a:extLst>
          </p:cNvPr>
          <p:cNvSpPr>
            <a:spLocks noGrp="1"/>
          </p:cNvSpPr>
          <p:nvPr>
            <p:ph type="title"/>
          </p:nvPr>
        </p:nvSpPr>
        <p:spPr>
          <a:xfrm>
            <a:off x="791980" y="500062"/>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Normalized operating income</a:t>
            </a:r>
          </a:p>
        </p:txBody>
      </p:sp>
      <p:sp>
        <p:nvSpPr>
          <p:cNvPr id="3" name="Content Placeholder 2">
            <a:extLst>
              <a:ext uri="{FF2B5EF4-FFF2-40B4-BE49-F238E27FC236}">
                <a16:creationId xmlns:a16="http://schemas.microsoft.com/office/drawing/2014/main" id="{ACAD791D-7952-4438-9E19-F53B226120CA}"/>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 key input that drives the optimal capital structure is current operating income . If the income is low, either because the firm is cyclical firm or because there are some specific factors that are expected to be temporary, the optimal debt ratio that will emerge from the analysis will be much lower than the firm’s true optimal. For instance, if we use estimate optimal debt ratio just after to a recession, the operating income which we consider is likely to be lower.</a:t>
            </a:r>
          </a:p>
          <a:p>
            <a:pPr algn="just"/>
            <a:r>
              <a:rPr lang="en-US" sz="2400" dirty="0">
                <a:latin typeface="Times New Roman" panose="02020603050405020304" pitchFamily="18" charset="0"/>
                <a:cs typeface="Times New Roman" panose="02020603050405020304" pitchFamily="18" charset="0"/>
              </a:rPr>
              <a:t>If you are cyclical firms, earnings will track the economy looked abnormally high in boom years and abnormally low or negative in recession years.</a:t>
            </a:r>
          </a:p>
          <a:p>
            <a:pPr algn="just"/>
            <a:r>
              <a:rPr lang="en-US" sz="2400" dirty="0">
                <a:latin typeface="Times New Roman" panose="02020603050405020304" pitchFamily="18" charset="0"/>
                <a:cs typeface="Times New Roman" panose="02020603050405020304" pitchFamily="18" charset="0"/>
              </a:rPr>
              <a:t>Since you are making a judgment on debt capacity for the long-term, you should be borrowing on income that you can generate across a cycle, not just the most recent year. </a:t>
            </a:r>
          </a:p>
        </p:txBody>
      </p:sp>
    </p:spTree>
    <p:extLst>
      <p:ext uri="{BB962C8B-B14F-4D97-AF65-F5344CB8AC3E}">
        <p14:creationId xmlns:p14="http://schemas.microsoft.com/office/powerpoint/2010/main" val="170956366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1871D-9D5E-4282-AF6F-527A16EF456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How to normalize operating income?</a:t>
            </a:r>
          </a:p>
        </p:txBody>
      </p:sp>
      <p:sp>
        <p:nvSpPr>
          <p:cNvPr id="3" name="Content Placeholder 2">
            <a:extLst>
              <a:ext uri="{FF2B5EF4-FFF2-40B4-BE49-F238E27FC236}">
                <a16:creationId xmlns:a16="http://schemas.microsoft.com/office/drawing/2014/main" id="{EB75B115-F58C-4AA3-A49B-936007733609}"/>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Go back over time to cover an entire cycle or better still, more than on economic cycle.</a:t>
            </a:r>
          </a:p>
          <a:p>
            <a:pPr algn="just"/>
            <a:r>
              <a:rPr lang="en-US" sz="2400" dirty="0">
                <a:latin typeface="Times New Roman" panose="02020603050405020304" pitchFamily="18" charset="0"/>
                <a:cs typeface="Times New Roman" panose="02020603050405020304" pitchFamily="18" charset="0"/>
              </a:rPr>
              <a:t>You can average across the cycle, but if the firm is growing up. </a:t>
            </a:r>
          </a:p>
          <a:p>
            <a:pPr algn="just"/>
            <a:r>
              <a:rPr lang="en-US" sz="2400" dirty="0">
                <a:latin typeface="Times New Roman" panose="02020603050405020304" pitchFamily="18" charset="0"/>
                <a:cs typeface="Times New Roman" panose="02020603050405020304" pitchFamily="18" charset="0"/>
              </a:rPr>
              <a:t>For growing firm, you may consider future sales and profit margin of the industry. Operating profit would be sales*profit margin of industry.</a:t>
            </a:r>
          </a:p>
        </p:txBody>
      </p:sp>
    </p:spTree>
    <p:extLst>
      <p:ext uri="{BB962C8B-B14F-4D97-AF65-F5344CB8AC3E}">
        <p14:creationId xmlns:p14="http://schemas.microsoft.com/office/powerpoint/2010/main" val="293831029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F8A7A-E1F4-4FEF-8EC7-A5C150C1B61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What if something goes wrong? The downside risk</a:t>
            </a:r>
            <a:endParaRPr lang="en-US" sz="3600" dirty="0"/>
          </a:p>
        </p:txBody>
      </p:sp>
      <p:sp>
        <p:nvSpPr>
          <p:cNvPr id="3" name="Content Placeholder 2">
            <a:extLst>
              <a:ext uri="{FF2B5EF4-FFF2-40B4-BE49-F238E27FC236}">
                <a16:creationId xmlns:a16="http://schemas.microsoft.com/office/drawing/2014/main" id="{E6BB6DC3-7D28-4AB9-90D0-76C2DDD602F8}"/>
              </a:ext>
            </a:extLst>
          </p:cNvPr>
          <p:cNvSpPr>
            <a:spLocks noGrp="1"/>
          </p:cNvSpPr>
          <p:nvPr>
            <p:ph idx="1"/>
          </p:nvPr>
        </p:nvSpPr>
        <p:spPr>
          <a:xfrm>
            <a:off x="838200" y="1375920"/>
            <a:ext cx="10515600" cy="4351338"/>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Sensitivity to assumptions</a:t>
            </a:r>
          </a:p>
          <a:p>
            <a:pPr algn="just"/>
            <a:r>
              <a:rPr lang="en-US" sz="2400" b="1" dirty="0">
                <a:latin typeface="Times New Roman" panose="02020603050405020304" pitchFamily="18" charset="0"/>
                <a:cs typeface="Times New Roman" panose="02020603050405020304" pitchFamily="18" charset="0"/>
              </a:rPr>
              <a:t>What if analysis:</a:t>
            </a:r>
            <a:r>
              <a:rPr lang="en-US" sz="2400" dirty="0">
                <a:latin typeface="Times New Roman" panose="02020603050405020304" pitchFamily="18" charset="0"/>
                <a:cs typeface="Times New Roman" panose="02020603050405020304" pitchFamily="18" charset="0"/>
              </a:rPr>
              <a:t> As we know the operating debt ratio is a function of inputs on operating income, tax rates, and macro variables. It is a good idea look at the historical operating profit to understand the volatility of operating profit and perform what if analysis.</a:t>
            </a:r>
          </a:p>
          <a:p>
            <a:pPr algn="just"/>
            <a:r>
              <a:rPr lang="en-US" sz="2400" b="1" dirty="0">
                <a:latin typeface="Times New Roman" panose="02020603050405020304" pitchFamily="18" charset="0"/>
                <a:cs typeface="Times New Roman" panose="02020603050405020304" pitchFamily="18" charset="0"/>
              </a:rPr>
              <a:t>Economic scenario approach:</a:t>
            </a:r>
            <a:r>
              <a:rPr lang="en-US" sz="2400" dirty="0">
                <a:latin typeface="Times New Roman" panose="02020603050405020304" pitchFamily="18" charset="0"/>
                <a:cs typeface="Times New Roman" panose="02020603050405020304" pitchFamily="18" charset="0"/>
              </a:rPr>
              <a:t> we can develop different economic scenario, based on economic conditions, and examine the optimal debt ratio under each one. For instance, we could look at the optimal debt ratio for a cyclical firm under a book economy, a regular economy and an economy in recession.  </a:t>
            </a:r>
          </a:p>
          <a:p>
            <a:pPr marL="0" indent="0" algn="just">
              <a:buNone/>
            </a:pPr>
            <a:endParaRPr lang="en-US" sz="2400" dirty="0"/>
          </a:p>
        </p:txBody>
      </p:sp>
    </p:spTree>
    <p:extLst>
      <p:ext uri="{BB962C8B-B14F-4D97-AF65-F5344CB8AC3E}">
        <p14:creationId xmlns:p14="http://schemas.microsoft.com/office/powerpoint/2010/main" val="324254797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6F1FC-A468-410A-A6E1-3DE6A6872F25}"/>
              </a:ext>
            </a:extLst>
          </p:cNvPr>
          <p:cNvSpPr>
            <a:spLocks noGrp="1"/>
          </p:cNvSpPr>
          <p:nvPr>
            <p:ph type="title"/>
          </p:nvPr>
        </p:nvSpPr>
        <p:spPr/>
        <p:txBody>
          <a:bodyPr>
            <a:normAutofit/>
          </a:bodyPr>
          <a:lstStyle/>
          <a:p>
            <a:r>
              <a:rPr lang="it-IT" sz="3600" dirty="0">
                <a:latin typeface="Times New Roman" panose="02020603050405020304" pitchFamily="18" charset="0"/>
                <a:cs typeface="Times New Roman" panose="02020603050405020304" pitchFamily="18" charset="0"/>
              </a:rPr>
              <a:t>Adani Ports &amp; Special Economic Zone Ltd: Safty buffers</a:t>
            </a:r>
            <a:endParaRPr lang="en-US" sz="3600" dirty="0"/>
          </a:p>
        </p:txBody>
      </p:sp>
      <p:graphicFrame>
        <p:nvGraphicFramePr>
          <p:cNvPr id="4" name="Content Placeholder 3">
            <a:extLst>
              <a:ext uri="{FF2B5EF4-FFF2-40B4-BE49-F238E27FC236}">
                <a16:creationId xmlns:a16="http://schemas.microsoft.com/office/drawing/2014/main" id="{CA248C7F-EA70-4722-8080-D803FACE1D8C}"/>
              </a:ext>
            </a:extLst>
          </p:cNvPr>
          <p:cNvGraphicFramePr>
            <a:graphicFrameLocks noGrp="1"/>
          </p:cNvGraphicFramePr>
          <p:nvPr>
            <p:ph idx="1"/>
          </p:nvPr>
        </p:nvGraphicFramePr>
        <p:xfrm>
          <a:off x="838200" y="1825625"/>
          <a:ext cx="10515600" cy="1828800"/>
        </p:xfrm>
        <a:graphic>
          <a:graphicData uri="http://schemas.openxmlformats.org/drawingml/2006/table">
            <a:tbl>
              <a:tblPr firstRow="1" bandRow="1">
                <a:tableStyleId>{5940675A-B579-460E-94D1-54222C63F5DA}</a:tableStyleId>
              </a:tblPr>
              <a:tblGrid>
                <a:gridCol w="3505200">
                  <a:extLst>
                    <a:ext uri="{9D8B030D-6E8A-4147-A177-3AD203B41FA5}">
                      <a16:colId xmlns:a16="http://schemas.microsoft.com/office/drawing/2014/main" val="3951848914"/>
                    </a:ext>
                  </a:extLst>
                </a:gridCol>
                <a:gridCol w="3505200">
                  <a:extLst>
                    <a:ext uri="{9D8B030D-6E8A-4147-A177-3AD203B41FA5}">
                      <a16:colId xmlns:a16="http://schemas.microsoft.com/office/drawing/2014/main" val="1845975720"/>
                    </a:ext>
                  </a:extLst>
                </a:gridCol>
                <a:gridCol w="3505200">
                  <a:extLst>
                    <a:ext uri="{9D8B030D-6E8A-4147-A177-3AD203B41FA5}">
                      <a16:colId xmlns:a16="http://schemas.microsoft.com/office/drawing/2014/main" val="3826606844"/>
                    </a:ext>
                  </a:extLst>
                </a:gridCol>
              </a:tblGrid>
              <a:tr h="370840">
                <a:tc>
                  <a:txBody>
                    <a:bodyPr/>
                    <a:lstStyle/>
                    <a:p>
                      <a:pPr algn="ctr"/>
                      <a:r>
                        <a:rPr lang="en-US" sz="2400" b="1" dirty="0"/>
                        <a:t>EBIT drops by</a:t>
                      </a:r>
                      <a:endParaRPr lang="en-US"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a:t>EBIT</a:t>
                      </a:r>
                      <a:endParaRPr lang="en-US"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a:t>Optimal debt ratio</a:t>
                      </a:r>
                      <a:endParaRPr 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45156926"/>
                  </a:ext>
                </a:extLst>
              </a:tr>
              <a:tr h="370840">
                <a:tc>
                  <a:txBody>
                    <a:bodyPr/>
                    <a:lstStyle/>
                    <a:p>
                      <a:pPr algn="ctr"/>
                      <a:r>
                        <a:rPr lang="en-US" sz="2400" dirty="0"/>
                        <a:t>0%</a:t>
                      </a:r>
                      <a:endParaRPr lang="en-US" sz="2400" dirty="0">
                        <a:latin typeface="Times New Roman" panose="02020603050405020304" pitchFamily="18" charset="0"/>
                        <a:cs typeface="Times New Roman" panose="02020603050405020304" pitchFamily="18" charset="0"/>
                      </a:endParaRPr>
                    </a:p>
                  </a:txBody>
                  <a:tcPr/>
                </a:tc>
                <a:tc>
                  <a:txBody>
                    <a:bodyPr/>
                    <a:lstStyle/>
                    <a:p>
                      <a:pPr algn="ctr" fontAlgn="b"/>
                      <a:r>
                        <a:rPr lang="en-US" sz="2400" u="none" strike="noStrike" dirty="0">
                          <a:effectLst/>
                        </a:rPr>
                        <a:t>68980.1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a:r>
                        <a:rPr lang="en-US" sz="2400" dirty="0"/>
                        <a:t>30%</a:t>
                      </a: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2030108"/>
                  </a:ext>
                </a:extLst>
              </a:tr>
              <a:tr h="370840">
                <a:tc>
                  <a:txBody>
                    <a:bodyPr/>
                    <a:lstStyle/>
                    <a:p>
                      <a:pPr algn="ctr"/>
                      <a:r>
                        <a:rPr lang="en-US" sz="2400" dirty="0"/>
                        <a:t>10%</a:t>
                      </a:r>
                      <a:endParaRPr lang="en-US" sz="2400" dirty="0">
                        <a:latin typeface="Times New Roman" panose="02020603050405020304" pitchFamily="18" charset="0"/>
                        <a:cs typeface="Times New Roman" panose="02020603050405020304" pitchFamily="18" charset="0"/>
                      </a:endParaRPr>
                    </a:p>
                  </a:txBody>
                  <a:tcPr/>
                </a:tc>
                <a:tc>
                  <a:txBody>
                    <a:bodyPr/>
                    <a:lstStyle/>
                    <a:p>
                      <a:pPr algn="ctr" fontAlgn="b"/>
                      <a:r>
                        <a:rPr lang="en-US" sz="2400" u="none" strike="noStrike" dirty="0">
                          <a:effectLst/>
                        </a:rPr>
                        <a:t>62082.1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a:r>
                        <a:rPr lang="en-US" sz="2400" dirty="0"/>
                        <a:t>30%</a:t>
                      </a: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66159392"/>
                  </a:ext>
                </a:extLst>
              </a:tr>
              <a:tr h="370840">
                <a:tc>
                  <a:txBody>
                    <a:bodyPr/>
                    <a:lstStyle/>
                    <a:p>
                      <a:pPr algn="ctr"/>
                      <a:r>
                        <a:rPr lang="en-US" sz="2400" dirty="0"/>
                        <a:t>20%</a:t>
                      </a:r>
                      <a:endParaRPr lang="en-US" sz="2400" dirty="0">
                        <a:latin typeface="Times New Roman" panose="02020603050405020304" pitchFamily="18" charset="0"/>
                        <a:cs typeface="Times New Roman" panose="02020603050405020304" pitchFamily="18" charset="0"/>
                      </a:endParaRPr>
                    </a:p>
                  </a:txBody>
                  <a:tcPr/>
                </a:tc>
                <a:tc>
                  <a:txBody>
                    <a:bodyPr/>
                    <a:lstStyle/>
                    <a:p>
                      <a:pPr algn="ctr" fontAlgn="b"/>
                      <a:r>
                        <a:rPr lang="en-US" sz="2400" u="none" strike="noStrike" dirty="0">
                          <a:effectLst/>
                        </a:rPr>
                        <a:t>49665.7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a:r>
                        <a:rPr lang="en-US" sz="2400" dirty="0"/>
                        <a:t>20%</a:t>
                      </a: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87374937"/>
                  </a:ext>
                </a:extLst>
              </a:tr>
            </a:tbl>
          </a:graphicData>
        </a:graphic>
      </p:graphicFrame>
    </p:spTree>
    <p:extLst>
      <p:ext uri="{BB962C8B-B14F-4D97-AF65-F5344CB8AC3E}">
        <p14:creationId xmlns:p14="http://schemas.microsoft.com/office/powerpoint/2010/main" val="238383061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88D1-0533-46DE-8451-98467EFE11A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Constraints on Ratings</a:t>
            </a:r>
          </a:p>
        </p:txBody>
      </p:sp>
      <p:sp>
        <p:nvSpPr>
          <p:cNvPr id="3" name="Content Placeholder 2">
            <a:extLst>
              <a:ext uri="{FF2B5EF4-FFF2-40B4-BE49-F238E27FC236}">
                <a16:creationId xmlns:a16="http://schemas.microsoft.com/office/drawing/2014/main" id="{FDE5DBC0-8D0E-4120-9589-94CF13585D9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Management often defines a “desired rating” below which they do not want to fall. For example, Adani port’s management wants to maintain at least AA+</a:t>
            </a:r>
          </a:p>
          <a:p>
            <a:pPr lvl="1"/>
            <a:r>
              <a:rPr lang="en-US" dirty="0">
                <a:latin typeface="Times New Roman" panose="02020603050405020304" pitchFamily="18" charset="0"/>
                <a:cs typeface="Times New Roman" panose="02020603050405020304" pitchFamily="18" charset="0"/>
              </a:rPr>
              <a:t>In order to borrow funds for future requirements</a:t>
            </a:r>
          </a:p>
          <a:p>
            <a:r>
              <a:rPr lang="en-US" sz="2400" dirty="0">
                <a:latin typeface="Times New Roman" panose="02020603050405020304" pitchFamily="18" charset="0"/>
                <a:cs typeface="Times New Roman" panose="02020603050405020304" pitchFamily="18" charset="0"/>
              </a:rPr>
              <a:t>Every rating constraint has a cost.</a:t>
            </a:r>
          </a:p>
          <a:p>
            <a:pPr lvl="1"/>
            <a:r>
              <a:rPr lang="en-US" dirty="0">
                <a:latin typeface="Times New Roman" panose="02020603050405020304" pitchFamily="18" charset="0"/>
                <a:cs typeface="Times New Roman" panose="02020603050405020304" pitchFamily="18" charset="0"/>
              </a:rPr>
              <a:t>The cost of a rating constraint is the difference between the unconstraint value  and the value of firm with the constraint </a:t>
            </a:r>
          </a:p>
          <a:p>
            <a:pPr lvl="1"/>
            <a:r>
              <a:rPr lang="en-US" dirty="0">
                <a:latin typeface="Times New Roman" panose="02020603050405020304" pitchFamily="18" charset="0"/>
                <a:cs typeface="Times New Roman" panose="02020603050405020304" pitchFamily="18" charset="0"/>
              </a:rPr>
              <a:t>Managers should be aware of above cost of constraint.</a:t>
            </a:r>
          </a:p>
        </p:txBody>
      </p:sp>
    </p:spTree>
    <p:extLst>
      <p:ext uri="{BB962C8B-B14F-4D97-AF65-F5344CB8AC3E}">
        <p14:creationId xmlns:p14="http://schemas.microsoft.com/office/powerpoint/2010/main" val="103254655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5CC3-66FA-4370-8370-CF2F653DADB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Cost of rating constraint for Adani Port </a:t>
            </a:r>
          </a:p>
        </p:txBody>
      </p:sp>
      <p:sp>
        <p:nvSpPr>
          <p:cNvPr id="3" name="Content Placeholder 2">
            <a:extLst>
              <a:ext uri="{FF2B5EF4-FFF2-40B4-BE49-F238E27FC236}">
                <a16:creationId xmlns:a16="http://schemas.microsoft.com/office/drawing/2014/main" id="{AAB99D5F-684D-4AA6-9D0D-14BEB7F3498B}"/>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If managers insisted on AA+ rating, the optimal debt ratio for Adani port is then 20%, and the cost of ratings constraint would be:</a:t>
            </a:r>
          </a:p>
          <a:p>
            <a:r>
              <a:rPr lang="en-US" sz="2400" dirty="0">
                <a:latin typeface="Times New Roman" panose="02020603050405020304" pitchFamily="18" charset="0"/>
                <a:cs typeface="Times New Roman" panose="02020603050405020304" pitchFamily="18" charset="0"/>
              </a:rPr>
              <a:t>Cost of ratings constraint=Value of firm at unconstraint optimal-value of firm at constraint optimal</a:t>
            </a:r>
          </a:p>
          <a:p>
            <a:r>
              <a:rPr lang="en-US" sz="2400" dirty="0">
                <a:latin typeface="Times New Roman" panose="02020603050405020304" pitchFamily="18" charset="0"/>
                <a:cs typeface="Times New Roman" panose="02020603050405020304" pitchFamily="18" charset="0"/>
              </a:rPr>
              <a:t>=Value of firm at 30% debt-value of firm at 20% debt</a:t>
            </a:r>
          </a:p>
          <a:p>
            <a:r>
              <a:rPr lang="en-US" sz="2400" dirty="0">
                <a:latin typeface="Times New Roman" panose="02020603050405020304" pitchFamily="18" charset="0"/>
                <a:cs typeface="Times New Roman" panose="02020603050405020304" pitchFamily="18" charset="0"/>
              </a:rPr>
              <a:t>= 1140033</a:t>
            </a:r>
            <a:r>
              <a:rPr lang="en-US" sz="2400" dirty="0">
                <a:solidFill>
                  <a:srgbClr val="000000"/>
                </a:solidFill>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1126553=Rs 13,480  million </a:t>
            </a:r>
            <a:endParaRPr lang="en-US" sz="2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892716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6425C-53C5-43F2-917F-4E69F9A7689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Will the optimal be different if you invest in projects instead of buying back stock?</a:t>
            </a:r>
          </a:p>
        </p:txBody>
      </p:sp>
      <p:sp>
        <p:nvSpPr>
          <p:cNvPr id="3" name="Content Placeholder 2">
            <a:extLst>
              <a:ext uri="{FF2B5EF4-FFF2-40B4-BE49-F238E27FC236}">
                <a16:creationId xmlns:a16="http://schemas.microsoft.com/office/drawing/2014/main" id="{7EBFBEE4-9865-4174-82CE-2ECD8DF9CAEB}"/>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 optimal debt ratio is ultimately a function of the underlying riskiness of the business in which you operate.</a:t>
            </a:r>
          </a:p>
          <a:p>
            <a:r>
              <a:rPr lang="en-US" sz="2400" dirty="0">
                <a:latin typeface="Times New Roman" panose="02020603050405020304" pitchFamily="18" charset="0"/>
                <a:cs typeface="Times New Roman" panose="02020603050405020304" pitchFamily="18" charset="0"/>
              </a:rPr>
              <a:t>Will the optimal be different if you invest in projects instead of buying back stock?</a:t>
            </a:r>
          </a:p>
          <a:p>
            <a:pPr lvl="1"/>
            <a:r>
              <a:rPr lang="en-US" dirty="0">
                <a:latin typeface="Times New Roman" panose="02020603050405020304" pitchFamily="18" charset="0"/>
                <a:cs typeface="Times New Roman" panose="02020603050405020304" pitchFamily="18" charset="0"/>
              </a:rPr>
              <a:t>No, as long as the projects financed are the same business mix that the firm has always been in</a:t>
            </a:r>
          </a:p>
          <a:p>
            <a:pPr lvl="1"/>
            <a:r>
              <a:rPr lang="en-US" dirty="0">
                <a:latin typeface="Times New Roman" panose="02020603050405020304" pitchFamily="18" charset="0"/>
                <a:cs typeface="Times New Roman" panose="02020603050405020304" pitchFamily="18" charset="0"/>
              </a:rPr>
              <a:t>Yes, if the projects are entirely different types of business.</a:t>
            </a:r>
          </a:p>
        </p:txBody>
      </p:sp>
    </p:spTree>
    <p:extLst>
      <p:ext uri="{BB962C8B-B14F-4D97-AF65-F5344CB8AC3E}">
        <p14:creationId xmlns:p14="http://schemas.microsoft.com/office/powerpoint/2010/main" val="268378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E511A-3E12-4C66-9894-FB79BAD7C35D}"/>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Design the perfect financing instrument </a:t>
            </a:r>
            <a:endParaRPr lang="en-US" dirty="0"/>
          </a:p>
        </p:txBody>
      </p:sp>
      <p:sp>
        <p:nvSpPr>
          <p:cNvPr id="3" name="Subtitle 2">
            <a:extLst>
              <a:ext uri="{FF2B5EF4-FFF2-40B4-BE49-F238E27FC236}">
                <a16:creationId xmlns:a16="http://schemas.microsoft.com/office/drawing/2014/main" id="{9366F7C3-54C1-47E2-9026-363E68A57B5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081957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F4EE0-32C1-4DA0-8356-F4FEBE87BF1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Design the perfect financing instrument </a:t>
            </a:r>
          </a:p>
        </p:txBody>
      </p:sp>
      <p:sp>
        <p:nvSpPr>
          <p:cNvPr id="3" name="Content Placeholder 2">
            <a:extLst>
              <a:ext uri="{FF2B5EF4-FFF2-40B4-BE49-F238E27FC236}">
                <a16:creationId xmlns:a16="http://schemas.microsoft.com/office/drawing/2014/main" id="{23FF105B-AB12-4717-834F-9CDBE7DC5EC3}"/>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The objective in designing debt is to make the cash flows on debt match up as closely as possible with the cash flows that the firm makes on its assets.</a:t>
            </a:r>
          </a:p>
          <a:p>
            <a:pPr algn="just"/>
            <a:r>
              <a:rPr lang="en-US" sz="2400" dirty="0">
                <a:latin typeface="Times New Roman" panose="02020603050405020304" pitchFamily="18" charset="0"/>
                <a:cs typeface="Times New Roman" panose="02020603050405020304" pitchFamily="18" charset="0"/>
              </a:rPr>
              <a:t>By doing so, we reduce our risk of default, increase debt capacity and increase firm value.</a:t>
            </a:r>
          </a:p>
        </p:txBody>
      </p:sp>
    </p:spTree>
    <p:extLst>
      <p:ext uri="{BB962C8B-B14F-4D97-AF65-F5344CB8AC3E}">
        <p14:creationId xmlns:p14="http://schemas.microsoft.com/office/powerpoint/2010/main" val="360087272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4D7F-01EE-4CD1-A566-C99BD8EC5F5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Firm with mismatched debt</a:t>
            </a:r>
          </a:p>
        </p:txBody>
      </p:sp>
      <p:pic>
        <p:nvPicPr>
          <p:cNvPr id="4" name="Content Placeholder 3">
            <a:extLst>
              <a:ext uri="{FF2B5EF4-FFF2-40B4-BE49-F238E27FC236}">
                <a16:creationId xmlns:a16="http://schemas.microsoft.com/office/drawing/2014/main" id="{C603F5CD-6A4F-45B9-BE29-49985B04D8C8}"/>
              </a:ext>
            </a:extLst>
          </p:cNvPr>
          <p:cNvPicPr>
            <a:picLocks noGrp="1" noChangeAspect="1"/>
          </p:cNvPicPr>
          <p:nvPr>
            <p:ph idx="1"/>
          </p:nvPr>
        </p:nvPicPr>
        <p:blipFill>
          <a:blip r:embed="rId2"/>
          <a:stretch>
            <a:fillRect/>
          </a:stretch>
        </p:blipFill>
        <p:spPr>
          <a:xfrm>
            <a:off x="132522" y="1690688"/>
            <a:ext cx="12059478" cy="5167312"/>
          </a:xfrm>
          <a:prstGeom prst="rect">
            <a:avLst/>
          </a:prstGeom>
        </p:spPr>
      </p:pic>
    </p:spTree>
    <p:extLst>
      <p:ext uri="{BB962C8B-B14F-4D97-AF65-F5344CB8AC3E}">
        <p14:creationId xmlns:p14="http://schemas.microsoft.com/office/powerpoint/2010/main" val="13894571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1839D-4CAF-4998-BB91-B2DF29FCE3A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Firm with matched Debt</a:t>
            </a:r>
          </a:p>
        </p:txBody>
      </p:sp>
      <p:pic>
        <p:nvPicPr>
          <p:cNvPr id="4" name="Content Placeholder 3">
            <a:extLst>
              <a:ext uri="{FF2B5EF4-FFF2-40B4-BE49-F238E27FC236}">
                <a16:creationId xmlns:a16="http://schemas.microsoft.com/office/drawing/2014/main" id="{385DBEF0-C732-490E-94D2-16D5EB28655A}"/>
              </a:ext>
            </a:extLst>
          </p:cNvPr>
          <p:cNvPicPr>
            <a:picLocks noGrp="1" noChangeAspect="1"/>
          </p:cNvPicPr>
          <p:nvPr>
            <p:ph idx="1"/>
          </p:nvPr>
        </p:nvPicPr>
        <p:blipFill>
          <a:blip r:embed="rId2"/>
          <a:stretch>
            <a:fillRect/>
          </a:stretch>
        </p:blipFill>
        <p:spPr>
          <a:xfrm>
            <a:off x="0" y="1941342"/>
            <a:ext cx="12192000" cy="4916658"/>
          </a:xfrm>
          <a:prstGeom prst="rect">
            <a:avLst/>
          </a:prstGeom>
        </p:spPr>
      </p:pic>
    </p:spTree>
    <p:extLst>
      <p:ext uri="{BB962C8B-B14F-4D97-AF65-F5344CB8AC3E}">
        <p14:creationId xmlns:p14="http://schemas.microsoft.com/office/powerpoint/2010/main" val="264288543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36634-1C55-4D48-83A1-D29EFF23A83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Design the perfect financing instrument </a:t>
            </a:r>
          </a:p>
        </p:txBody>
      </p:sp>
      <p:sp>
        <p:nvSpPr>
          <p:cNvPr id="3" name="Content Placeholder 2">
            <a:extLst>
              <a:ext uri="{FF2B5EF4-FFF2-40B4-BE49-F238E27FC236}">
                <a16:creationId xmlns:a16="http://schemas.microsoft.com/office/drawing/2014/main" id="{2071CF15-4155-48C7-8067-B0F00B93DA76}"/>
              </a:ext>
            </a:extLst>
          </p:cNvPr>
          <p:cNvSpPr>
            <a:spLocks noGrp="1"/>
          </p:cNvSpPr>
          <p:nvPr>
            <p:ph idx="1"/>
          </p:nvPr>
        </p:nvSpPr>
        <p:spPr/>
        <p:txBody>
          <a:bodyPr/>
          <a:lstStyle/>
          <a:p>
            <a:r>
              <a:rPr lang="en-US" dirty="0"/>
              <a:t>The perfect financing instrument will </a:t>
            </a:r>
          </a:p>
          <a:p>
            <a:pPr lvl="1"/>
            <a:r>
              <a:rPr lang="en-US" dirty="0"/>
              <a:t>Have all of the tax advantages of debt</a:t>
            </a:r>
          </a:p>
          <a:p>
            <a:pPr lvl="1"/>
            <a:r>
              <a:rPr lang="en-US" dirty="0"/>
              <a:t>While preserving the flexibility offered by equity</a:t>
            </a:r>
          </a:p>
        </p:txBody>
      </p:sp>
      <p:pic>
        <p:nvPicPr>
          <p:cNvPr id="6" name="Picture 5" descr="A screenshot of a cell phone&#10;&#10;Description automatically generated">
            <a:extLst>
              <a:ext uri="{FF2B5EF4-FFF2-40B4-BE49-F238E27FC236}">
                <a16:creationId xmlns:a16="http://schemas.microsoft.com/office/drawing/2014/main" id="{487DB26B-7A8C-4CAE-B4FC-58434AB1D0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49637"/>
            <a:ext cx="11774658" cy="3608363"/>
          </a:xfrm>
          <a:prstGeom prst="rect">
            <a:avLst/>
          </a:prstGeom>
        </p:spPr>
      </p:pic>
    </p:spTree>
    <p:extLst>
      <p:ext uri="{BB962C8B-B14F-4D97-AF65-F5344CB8AC3E}">
        <p14:creationId xmlns:p14="http://schemas.microsoft.com/office/powerpoint/2010/main" val="242028451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514A8-0220-457D-BD61-A23CCECFBA0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Approaches for evaluating Asset Cash Flows</a:t>
            </a:r>
          </a:p>
        </p:txBody>
      </p:sp>
      <p:sp>
        <p:nvSpPr>
          <p:cNvPr id="3" name="Content Placeholder 2">
            <a:extLst>
              <a:ext uri="{FF2B5EF4-FFF2-40B4-BE49-F238E27FC236}">
                <a16:creationId xmlns:a16="http://schemas.microsoft.com/office/drawing/2014/main" id="{A4D6080F-D8BE-4F8D-8DDA-101727654AA4}"/>
              </a:ext>
            </a:extLst>
          </p:cNvPr>
          <p:cNvSpPr>
            <a:spLocks noGrp="1"/>
          </p:cNvSpPr>
          <p:nvPr>
            <p:ph idx="1"/>
          </p:nvPr>
        </p:nvSpPr>
        <p:spPr>
          <a:xfrm>
            <a:off x="697523" y="1460500"/>
            <a:ext cx="10515600" cy="5032375"/>
          </a:xfrm>
        </p:spPr>
        <p:txBody>
          <a:bodyPr>
            <a:noAutofit/>
          </a:bodyPr>
          <a:lstStyle/>
          <a:p>
            <a:pPr lvl="0"/>
            <a:r>
              <a:rPr lang="en-US" sz="2400" dirty="0">
                <a:latin typeface="Times New Roman" panose="02020603050405020304" pitchFamily="18" charset="0"/>
                <a:cs typeface="Times New Roman" panose="02020603050405020304" pitchFamily="18" charset="0"/>
              </a:rPr>
              <a:t>Intuitive Approach</a:t>
            </a:r>
          </a:p>
          <a:p>
            <a:pPr lvl="1"/>
            <a:r>
              <a:rPr lang="en-US" dirty="0">
                <a:latin typeface="Times New Roman" panose="02020603050405020304" pitchFamily="18" charset="0"/>
                <a:cs typeface="Times New Roman" panose="02020603050405020304" pitchFamily="18" charset="0"/>
              </a:rPr>
              <a:t>Are the projects typically long term or short term? What is the cash flow pattern on projects?</a:t>
            </a:r>
          </a:p>
          <a:p>
            <a:pPr lvl="1"/>
            <a:r>
              <a:rPr lang="en-US" dirty="0">
                <a:latin typeface="Times New Roman" panose="02020603050405020304" pitchFamily="18" charset="0"/>
                <a:cs typeface="Times New Roman" panose="02020603050405020304" pitchFamily="18" charset="0"/>
              </a:rPr>
              <a:t>How much growth potential does the firm have relative to current projects?</a:t>
            </a:r>
          </a:p>
          <a:p>
            <a:pPr lvl="1"/>
            <a:r>
              <a:rPr lang="en-US" dirty="0">
                <a:latin typeface="Times New Roman" panose="02020603050405020304" pitchFamily="18" charset="0"/>
                <a:cs typeface="Times New Roman" panose="02020603050405020304" pitchFamily="18" charset="0"/>
              </a:rPr>
              <a:t>How cyclical are the cash flows? What specific factors determine the cash flows on projects?</a:t>
            </a:r>
          </a:p>
          <a:p>
            <a:pPr lvl="0"/>
            <a:r>
              <a:rPr lang="en-US" sz="2400" dirty="0">
                <a:latin typeface="Times New Roman" panose="02020603050405020304" pitchFamily="18" charset="0"/>
                <a:cs typeface="Times New Roman" panose="02020603050405020304" pitchFamily="18" charset="0"/>
              </a:rPr>
              <a:t>Project Cash Flow Approach</a:t>
            </a:r>
          </a:p>
          <a:p>
            <a:pPr lvl="1"/>
            <a:r>
              <a:rPr lang="en-US" dirty="0">
                <a:latin typeface="Times New Roman" panose="02020603050405020304" pitchFamily="18" charset="0"/>
                <a:cs typeface="Times New Roman" panose="02020603050405020304" pitchFamily="18" charset="0"/>
              </a:rPr>
              <a:t>Estimate expected cash flows on a typical project for the firm</a:t>
            </a:r>
          </a:p>
          <a:p>
            <a:pPr lvl="1"/>
            <a:r>
              <a:rPr lang="en-US" dirty="0">
                <a:latin typeface="Times New Roman" panose="02020603050405020304" pitchFamily="18" charset="0"/>
                <a:cs typeface="Times New Roman" panose="02020603050405020304" pitchFamily="18" charset="0"/>
              </a:rPr>
              <a:t>Do scenario analyses on these cash flows, based upon different macro economic scenarios</a:t>
            </a:r>
          </a:p>
          <a:p>
            <a:pPr lvl="0"/>
            <a:r>
              <a:rPr lang="en-US" sz="2400" dirty="0">
                <a:latin typeface="Times New Roman" panose="02020603050405020304" pitchFamily="18" charset="0"/>
                <a:cs typeface="Times New Roman" panose="02020603050405020304" pitchFamily="18" charset="0"/>
              </a:rPr>
              <a:t>Historical Data</a:t>
            </a:r>
          </a:p>
          <a:p>
            <a:pPr lvl="1"/>
            <a:r>
              <a:rPr lang="en-US" dirty="0">
                <a:latin typeface="Times New Roman" panose="02020603050405020304" pitchFamily="18" charset="0"/>
                <a:cs typeface="Times New Roman" panose="02020603050405020304" pitchFamily="18" charset="0"/>
              </a:rPr>
              <a:t>Operating Cash Flows</a:t>
            </a:r>
          </a:p>
          <a:p>
            <a:pPr lvl="1"/>
            <a:r>
              <a:rPr lang="en-US" dirty="0">
                <a:latin typeface="Times New Roman" panose="02020603050405020304" pitchFamily="18" charset="0"/>
                <a:cs typeface="Times New Roman" panose="02020603050405020304" pitchFamily="18" charset="0"/>
              </a:rPr>
              <a:t>Firm Value</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26355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0C164-76D2-4270-B438-D76C679A032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Intuitive Approach - Reliance Industries Limited</a:t>
            </a:r>
          </a:p>
        </p:txBody>
      </p:sp>
      <p:graphicFrame>
        <p:nvGraphicFramePr>
          <p:cNvPr id="8" name="Table 8">
            <a:extLst>
              <a:ext uri="{FF2B5EF4-FFF2-40B4-BE49-F238E27FC236}">
                <a16:creationId xmlns:a16="http://schemas.microsoft.com/office/drawing/2014/main" id="{E79AB8BB-75BA-45A3-B262-891787775EEA}"/>
              </a:ext>
            </a:extLst>
          </p:cNvPr>
          <p:cNvGraphicFramePr>
            <a:graphicFrameLocks noGrp="1"/>
          </p:cNvGraphicFramePr>
          <p:nvPr>
            <p:ph idx="1"/>
            <p:extLst>
              <p:ext uri="{D42A27DB-BD31-4B8C-83A1-F6EECF244321}">
                <p14:modId xmlns:p14="http://schemas.microsoft.com/office/powerpoint/2010/main" val="2628652868"/>
              </p:ext>
            </p:extLst>
          </p:nvPr>
        </p:nvGraphicFramePr>
        <p:xfrm>
          <a:off x="450574" y="1573834"/>
          <a:ext cx="11463129" cy="5034280"/>
        </p:xfrm>
        <a:graphic>
          <a:graphicData uri="http://schemas.openxmlformats.org/drawingml/2006/table">
            <a:tbl>
              <a:tblPr firstRow="1" bandRow="1">
                <a:tableStyleId>{5940675A-B579-460E-94D1-54222C63F5DA}</a:tableStyleId>
              </a:tblPr>
              <a:tblGrid>
                <a:gridCol w="3821043">
                  <a:extLst>
                    <a:ext uri="{9D8B030D-6E8A-4147-A177-3AD203B41FA5}">
                      <a16:colId xmlns:a16="http://schemas.microsoft.com/office/drawing/2014/main" val="1743691685"/>
                    </a:ext>
                  </a:extLst>
                </a:gridCol>
                <a:gridCol w="3821043">
                  <a:extLst>
                    <a:ext uri="{9D8B030D-6E8A-4147-A177-3AD203B41FA5}">
                      <a16:colId xmlns:a16="http://schemas.microsoft.com/office/drawing/2014/main" val="1753200210"/>
                    </a:ext>
                  </a:extLst>
                </a:gridCol>
                <a:gridCol w="3821043">
                  <a:extLst>
                    <a:ext uri="{9D8B030D-6E8A-4147-A177-3AD203B41FA5}">
                      <a16:colId xmlns:a16="http://schemas.microsoft.com/office/drawing/2014/main" val="1517745913"/>
                    </a:ext>
                  </a:extLst>
                </a:gridCol>
              </a:tblGrid>
              <a:tr h="370840">
                <a:tc>
                  <a:txBody>
                    <a:bodyPr/>
                    <a:lstStyle/>
                    <a:p>
                      <a:r>
                        <a:rPr lang="en-US" sz="1600" b="1" dirty="0">
                          <a:latin typeface="Times New Roman" panose="02020603050405020304" pitchFamily="18" charset="0"/>
                          <a:cs typeface="Times New Roman" panose="02020603050405020304" pitchFamily="18" charset="0"/>
                        </a:rPr>
                        <a:t>Business</a:t>
                      </a:r>
                    </a:p>
                  </a:txBody>
                  <a:tcPr/>
                </a:tc>
                <a:tc>
                  <a:txBody>
                    <a:bodyPr/>
                    <a:lstStyle/>
                    <a:p>
                      <a:r>
                        <a:rPr lang="en-US" sz="1600" b="1" dirty="0">
                          <a:latin typeface="Times New Roman" panose="02020603050405020304" pitchFamily="18" charset="0"/>
                          <a:cs typeface="Times New Roman" panose="02020603050405020304" pitchFamily="18" charset="0"/>
                        </a:rPr>
                        <a:t>Project cashflow characteristic </a:t>
                      </a:r>
                    </a:p>
                  </a:txBody>
                  <a:tcPr/>
                </a:tc>
                <a:tc>
                  <a:txBody>
                    <a:bodyPr/>
                    <a:lstStyle/>
                    <a:p>
                      <a:r>
                        <a:rPr lang="en-US" sz="1600" b="1" dirty="0">
                          <a:latin typeface="Times New Roman" panose="02020603050405020304" pitchFamily="18" charset="0"/>
                          <a:cs typeface="Times New Roman" panose="02020603050405020304" pitchFamily="18" charset="0"/>
                        </a:rPr>
                        <a:t>Type of financing </a:t>
                      </a:r>
                    </a:p>
                  </a:txBody>
                  <a:tcPr/>
                </a:tc>
                <a:extLst>
                  <a:ext uri="{0D108BD9-81ED-4DB2-BD59-A6C34878D82A}">
                    <a16:rowId xmlns:a16="http://schemas.microsoft.com/office/drawing/2014/main" val="34467006"/>
                  </a:ext>
                </a:extLst>
              </a:tr>
              <a:tr h="370840">
                <a:tc>
                  <a:txBody>
                    <a:bodyPr/>
                    <a:lstStyle/>
                    <a:p>
                      <a:r>
                        <a:rPr lang="en-US" sz="1600" kern="1200" dirty="0">
                          <a:effectLst/>
                          <a:latin typeface="Times New Roman" panose="02020603050405020304" pitchFamily="18" charset="0"/>
                          <a:cs typeface="Times New Roman" panose="02020603050405020304" pitchFamily="18" charset="0"/>
                        </a:rPr>
                        <a:t>Energy, petrochemicals, and natural resources</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kern="1200" dirty="0">
                          <a:effectLst/>
                          <a:latin typeface="Times New Roman" panose="02020603050405020304" pitchFamily="18" charset="0"/>
                          <a:cs typeface="Times New Roman" panose="02020603050405020304" pitchFamily="18" charset="0"/>
                        </a:rPr>
                        <a:t>Projects are likely to be</a:t>
                      </a:r>
                    </a:p>
                    <a:p>
                      <a:pPr marL="342900" lvl="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Very long-term</a:t>
                      </a:r>
                    </a:p>
                    <a:p>
                      <a:pPr marL="342900" lvl="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Currency will be a function of the region (rather than country) where resources  are located.</a:t>
                      </a:r>
                    </a:p>
                    <a:p>
                      <a:pPr marL="34290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Affected by success of exploration</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kern="1200" dirty="0">
                          <a:effectLst/>
                          <a:latin typeface="Times New Roman" panose="02020603050405020304" pitchFamily="18" charset="0"/>
                          <a:cs typeface="Times New Roman" panose="02020603050405020304" pitchFamily="18" charset="0"/>
                        </a:rPr>
                        <a:t>Debt should be</a:t>
                      </a:r>
                    </a:p>
                    <a:p>
                      <a:pPr marL="342900" lvl="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Long-term</a:t>
                      </a:r>
                    </a:p>
                    <a:p>
                      <a:pPr marL="34290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Mix of currencies, based on resources location.</a:t>
                      </a:r>
                    </a:p>
                    <a:p>
                      <a:pPr marL="34290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If possible, tied to the success of exploration.</a:t>
                      </a:r>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12680627"/>
                  </a:ext>
                </a:extLst>
              </a:tr>
              <a:tr h="370840">
                <a:tc>
                  <a:txBody>
                    <a:bodyPr/>
                    <a:lstStyle/>
                    <a:p>
                      <a:r>
                        <a:rPr lang="en-US" sz="1600" kern="1200" dirty="0">
                          <a:effectLst/>
                          <a:latin typeface="Times New Roman" panose="02020603050405020304" pitchFamily="18" charset="0"/>
                          <a:cs typeface="Times New Roman" panose="02020603050405020304" pitchFamily="18" charset="0"/>
                        </a:rPr>
                        <a:t>Textiles, and retail</a:t>
                      </a:r>
                      <a:endParaRPr lang="en-US" sz="1600" dirty="0">
                        <a:latin typeface="Times New Roman" panose="02020603050405020304" pitchFamily="18" charset="0"/>
                        <a:cs typeface="Times New Roman" panose="02020603050405020304" pitchFamily="18" charset="0"/>
                      </a:endParaRPr>
                    </a:p>
                  </a:txBody>
                  <a:tcPr/>
                </a:tc>
                <a:tc>
                  <a:txBody>
                    <a:bodyPr/>
                    <a:lstStyle/>
                    <a:p>
                      <a:pPr marL="0" indent="0">
                        <a:buFont typeface="+mj-lt"/>
                        <a:buNone/>
                      </a:pPr>
                      <a:r>
                        <a:rPr lang="en-US" sz="1600" dirty="0">
                          <a:latin typeface="Times New Roman" panose="02020603050405020304" pitchFamily="18" charset="0"/>
                          <a:cs typeface="Times New Roman" panose="02020603050405020304" pitchFamily="18" charset="0"/>
                        </a:rPr>
                        <a:t>The projects are likely to </a:t>
                      </a:r>
                    </a:p>
                    <a:p>
                      <a:pPr marL="342900" indent="-342900">
                        <a:buFont typeface="+mj-lt"/>
                        <a:buAutoNum type="arabicPeriod"/>
                      </a:pPr>
                      <a:r>
                        <a:rPr lang="en-US" sz="1600" dirty="0">
                          <a:latin typeface="Times New Roman" panose="02020603050405020304" pitchFamily="18" charset="0"/>
                          <a:cs typeface="Times New Roman" panose="02020603050405020304" pitchFamily="18" charset="0"/>
                        </a:rPr>
                        <a:t>Be short-term </a:t>
                      </a:r>
                    </a:p>
                    <a:p>
                      <a:pPr marL="342900" indent="-342900">
                        <a:buFont typeface="+mj-lt"/>
                        <a:buAutoNum type="arabicPeriod"/>
                      </a:pPr>
                      <a:r>
                        <a:rPr lang="en-US" sz="1600" dirty="0">
                          <a:latin typeface="Times New Roman" panose="02020603050405020304" pitchFamily="18" charset="0"/>
                          <a:cs typeface="Times New Roman" panose="02020603050405020304" pitchFamily="18" charset="0"/>
                        </a:rPr>
                        <a:t>Have cash outflows primarily in rupee (because Textiles and retail originate from India)</a:t>
                      </a:r>
                    </a:p>
                  </a:txBody>
                  <a:tcPr/>
                </a:tc>
                <a:tc>
                  <a:txBody>
                    <a:bodyPr/>
                    <a:lstStyle/>
                    <a:p>
                      <a:pPr marL="0" indent="0">
                        <a:buFont typeface="+mj-lt"/>
                        <a:buNone/>
                      </a:pPr>
                      <a:r>
                        <a:rPr lang="en-US" sz="1600" dirty="0">
                          <a:latin typeface="Times New Roman" panose="02020603050405020304" pitchFamily="18" charset="0"/>
                          <a:cs typeface="Times New Roman" panose="02020603050405020304" pitchFamily="18" charset="0"/>
                        </a:rPr>
                        <a:t>Debt should be</a:t>
                      </a:r>
                    </a:p>
                    <a:p>
                      <a:pPr marL="0" indent="0">
                        <a:buFont typeface="+mj-lt"/>
                        <a:buNone/>
                      </a:pPr>
                      <a:r>
                        <a:rPr lang="en-US" sz="1600" dirty="0">
                          <a:latin typeface="Times New Roman" panose="02020603050405020304" pitchFamily="18" charset="0"/>
                          <a:cs typeface="Times New Roman" panose="02020603050405020304" pitchFamily="18" charset="0"/>
                        </a:rPr>
                        <a:t> 1. Short-term </a:t>
                      </a:r>
                    </a:p>
                    <a:p>
                      <a:pPr marL="0" indent="0">
                        <a:buFont typeface="+mj-lt"/>
                        <a:buNone/>
                      </a:pPr>
                      <a:r>
                        <a:rPr lang="en-US" sz="1600" dirty="0">
                          <a:latin typeface="Times New Roman" panose="02020603050405020304" pitchFamily="18" charset="0"/>
                          <a:cs typeface="Times New Roman" panose="02020603050405020304" pitchFamily="18" charset="0"/>
                        </a:rPr>
                        <a:t>2. Indian  currency debt</a:t>
                      </a:r>
                    </a:p>
                  </a:txBody>
                  <a:tcPr/>
                </a:tc>
                <a:extLst>
                  <a:ext uri="{0D108BD9-81ED-4DB2-BD59-A6C34878D82A}">
                    <a16:rowId xmlns:a16="http://schemas.microsoft.com/office/drawing/2014/main" val="2289471610"/>
                  </a:ext>
                </a:extLst>
              </a:tr>
              <a:tr h="370840">
                <a:tc>
                  <a:txBody>
                    <a:bodyPr/>
                    <a:lstStyle/>
                    <a:p>
                      <a:r>
                        <a:rPr lang="en-US" sz="1600" kern="1200" dirty="0">
                          <a:effectLst/>
                          <a:latin typeface="Times New Roman" panose="02020603050405020304" pitchFamily="18" charset="0"/>
                          <a:cs typeface="Times New Roman" panose="02020603050405020304" pitchFamily="18" charset="0"/>
                        </a:rPr>
                        <a:t>Telecommunications</a:t>
                      </a:r>
                      <a:endParaRPr lang="en-US" sz="1600" dirty="0">
                        <a:latin typeface="Times New Roman" panose="02020603050405020304" pitchFamily="18" charset="0"/>
                        <a:cs typeface="Times New Roman" panose="02020603050405020304" pitchFamily="18" charset="0"/>
                      </a:endParaRPr>
                    </a:p>
                  </a:txBody>
                  <a:tcPr/>
                </a:tc>
                <a:tc>
                  <a:txBody>
                    <a:bodyPr/>
                    <a:lstStyle/>
                    <a:p>
                      <a:pPr marL="0" indent="0">
                        <a:buFont typeface="+mj-lt"/>
                        <a:buNone/>
                      </a:pPr>
                      <a:r>
                        <a:rPr lang="en-US" sz="1600" kern="1200" dirty="0">
                          <a:effectLst/>
                          <a:latin typeface="Times New Roman" panose="02020603050405020304" pitchFamily="18" charset="0"/>
                          <a:cs typeface="Times New Roman" panose="02020603050405020304" pitchFamily="18" charset="0"/>
                        </a:rPr>
                        <a:t>Projects are likely to </a:t>
                      </a:r>
                    </a:p>
                    <a:p>
                      <a:pPr marL="34290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Be short- to medium-term, with </a:t>
                      </a:r>
                      <a:r>
                        <a:rPr lang="en-US" sz="1600" kern="1200" dirty="0">
                          <a:solidFill>
                            <a:schemeClr val="tx1"/>
                          </a:solidFill>
                          <a:effectLst/>
                          <a:latin typeface="Times New Roman" panose="02020603050405020304" pitchFamily="18" charset="0"/>
                          <a:ea typeface="+mn-ea"/>
                          <a:cs typeface="Times New Roman" panose="02020603050405020304" pitchFamily="18" charset="0"/>
                        </a:rPr>
                        <a:t>high growth potential and significant risk</a:t>
                      </a:r>
                      <a:endParaRPr lang="en-US" sz="1600" kern="1200" dirty="0">
                        <a:effectLst/>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Cashflows are likely to be in Indian rupee.</a:t>
                      </a:r>
                    </a:p>
                    <a:p>
                      <a:pPr marL="342900" indent="-342900">
                        <a:buFont typeface="+mj-lt"/>
                        <a:buAutoNum type="arabicPeriod"/>
                      </a:pPr>
                      <a:endParaRPr lang="en-US" sz="1600" kern="1200" dirty="0">
                        <a:effectLst/>
                        <a:latin typeface="Times New Roman" panose="02020603050405020304" pitchFamily="18" charset="0"/>
                        <a:cs typeface="Times New Roman" panose="02020603050405020304" pitchFamily="18" charset="0"/>
                      </a:endParaRPr>
                    </a:p>
                    <a:p>
                      <a:pPr marL="0" indent="0">
                        <a:buFont typeface="+mj-lt"/>
                        <a:buNone/>
                      </a:pP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kern="1200" dirty="0">
                          <a:solidFill>
                            <a:schemeClr val="tx1"/>
                          </a:solidFill>
                          <a:effectLst/>
                          <a:latin typeface="Times New Roman" panose="02020603050405020304" pitchFamily="18" charset="0"/>
                          <a:ea typeface="+mn-ea"/>
                          <a:cs typeface="Times New Roman" panose="02020603050405020304" pitchFamily="18" charset="0"/>
                        </a:rPr>
                        <a:t>Debt should be short-term-medium term ,</a:t>
                      </a:r>
                    </a:p>
                    <a:p>
                      <a:r>
                        <a:rPr lang="en-US" sz="1600" kern="1200" dirty="0">
                          <a:solidFill>
                            <a:schemeClr val="tx1"/>
                          </a:solidFill>
                          <a:effectLst/>
                          <a:latin typeface="Times New Roman" panose="02020603050405020304" pitchFamily="18" charset="0"/>
                          <a:ea typeface="+mn-ea"/>
                          <a:cs typeface="Times New Roman" panose="02020603050405020304" pitchFamily="18" charset="0"/>
                        </a:rPr>
                        <a:t>convertible Indian rupee debt.</a:t>
                      </a:r>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63967886"/>
                  </a:ext>
                </a:extLst>
              </a:tr>
            </a:tbl>
          </a:graphicData>
        </a:graphic>
      </p:graphicFrame>
    </p:spTree>
    <p:extLst>
      <p:ext uri="{BB962C8B-B14F-4D97-AF65-F5344CB8AC3E}">
        <p14:creationId xmlns:p14="http://schemas.microsoft.com/office/powerpoint/2010/main" val="71196637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837CB-4981-46AF-92D7-111A444B8CD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Application Test: Choosing your Financing Type</a:t>
            </a:r>
          </a:p>
        </p:txBody>
      </p:sp>
      <p:sp>
        <p:nvSpPr>
          <p:cNvPr id="3" name="Content Placeholder 2">
            <a:extLst>
              <a:ext uri="{FF2B5EF4-FFF2-40B4-BE49-F238E27FC236}">
                <a16:creationId xmlns:a16="http://schemas.microsoft.com/office/drawing/2014/main" id="{BC1B20E3-8916-4896-90A2-162D2DA677E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Based upon the business that your firm is in, and the typical investments that it makes, what kind of financing would you expect your firm to use in terms of</a:t>
            </a:r>
          </a:p>
          <a:p>
            <a:pPr lvl="1"/>
            <a:r>
              <a:rPr lang="en-US" dirty="0">
                <a:latin typeface="Times New Roman" panose="02020603050405020304" pitchFamily="18" charset="0"/>
                <a:cs typeface="Times New Roman" panose="02020603050405020304" pitchFamily="18" charset="0"/>
              </a:rPr>
              <a:t>Duration (long term or short term) </a:t>
            </a:r>
          </a:p>
          <a:p>
            <a:pPr lvl="1"/>
            <a:r>
              <a:rPr lang="en-US" dirty="0">
                <a:latin typeface="Times New Roman" panose="02020603050405020304" pitchFamily="18" charset="0"/>
                <a:cs typeface="Times New Roman" panose="02020603050405020304" pitchFamily="18" charset="0"/>
              </a:rPr>
              <a:t>Currency </a:t>
            </a:r>
          </a:p>
          <a:p>
            <a:pPr lvl="1"/>
            <a:r>
              <a:rPr lang="en-US" dirty="0">
                <a:latin typeface="Times New Roman" panose="02020603050405020304" pitchFamily="18" charset="0"/>
                <a:cs typeface="Times New Roman" panose="02020603050405020304" pitchFamily="18" charset="0"/>
              </a:rPr>
              <a:t>Fixed or Floating rate </a:t>
            </a:r>
          </a:p>
          <a:p>
            <a:pPr lvl="1"/>
            <a:r>
              <a:rPr lang="en-US" dirty="0">
                <a:latin typeface="Times New Roman" panose="02020603050405020304" pitchFamily="18" charset="0"/>
                <a:cs typeface="Times New Roman" panose="02020603050405020304" pitchFamily="18" charset="0"/>
              </a:rPr>
              <a:t>Straight or Convertible</a:t>
            </a:r>
          </a:p>
        </p:txBody>
      </p:sp>
    </p:spTree>
    <p:extLst>
      <p:ext uri="{BB962C8B-B14F-4D97-AF65-F5344CB8AC3E}">
        <p14:creationId xmlns:p14="http://schemas.microsoft.com/office/powerpoint/2010/main" val="282623276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B7F6A-48D2-4BA0-968D-7E1A01DAF6A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Project Specific Financing</a:t>
            </a:r>
          </a:p>
        </p:txBody>
      </p:sp>
      <p:sp>
        <p:nvSpPr>
          <p:cNvPr id="3" name="Content Placeholder 2">
            <a:extLst>
              <a:ext uri="{FF2B5EF4-FFF2-40B4-BE49-F238E27FC236}">
                <a16:creationId xmlns:a16="http://schemas.microsoft.com/office/drawing/2014/main" id="{4B51BC18-08BF-4626-B97D-1F3BAD02A359}"/>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With project specific financing, you match the financing choices to the project being funded. The benefit is that the debt is truly customized to the project.</a:t>
            </a:r>
          </a:p>
          <a:p>
            <a:pPr algn="just"/>
            <a:r>
              <a:rPr lang="en-US" sz="2400" dirty="0">
                <a:latin typeface="Times New Roman" panose="02020603050405020304" pitchFamily="18" charset="0"/>
                <a:cs typeface="Times New Roman" panose="02020603050405020304" pitchFamily="18" charset="0"/>
              </a:rPr>
              <a:t>Project specific financing makes the most sense when you have a few large, independent projects to be financed. It becomes both impractical and costly when firms have portfolios of projects with interdependent cashflows.</a:t>
            </a:r>
          </a:p>
        </p:txBody>
      </p:sp>
    </p:spTree>
    <p:extLst>
      <p:ext uri="{BB962C8B-B14F-4D97-AF65-F5344CB8AC3E}">
        <p14:creationId xmlns:p14="http://schemas.microsoft.com/office/powerpoint/2010/main" val="856902666"/>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A7EF-83D5-4161-976A-784A0C0B68A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Duration of project cashflows</a:t>
            </a:r>
          </a:p>
        </p:txBody>
      </p:sp>
      <p:pic>
        <p:nvPicPr>
          <p:cNvPr id="4" name="image9.png">
            <a:extLst>
              <a:ext uri="{FF2B5EF4-FFF2-40B4-BE49-F238E27FC236}">
                <a16:creationId xmlns:a16="http://schemas.microsoft.com/office/drawing/2014/main" id="{915F9502-C69A-46FA-89A1-E6856E9E0F9E}"/>
              </a:ext>
            </a:extLst>
          </p:cNvPr>
          <p:cNvPicPr>
            <a:picLocks noGrp="1"/>
          </p:cNvPicPr>
          <p:nvPr>
            <p:ph idx="1"/>
          </p:nvPr>
        </p:nvPicPr>
        <p:blipFill>
          <a:blip r:embed="rId2" cstate="print"/>
          <a:stretch>
            <a:fillRect/>
          </a:stretch>
        </p:blipFill>
        <p:spPr>
          <a:xfrm>
            <a:off x="838200" y="1605585"/>
            <a:ext cx="10515600" cy="4898732"/>
          </a:xfrm>
          <a:prstGeom prst="rect">
            <a:avLst/>
          </a:prstGeom>
        </p:spPr>
      </p:pic>
      <p:sp>
        <p:nvSpPr>
          <p:cNvPr id="5" name="TextBox 4">
            <a:extLst>
              <a:ext uri="{FF2B5EF4-FFF2-40B4-BE49-F238E27FC236}">
                <a16:creationId xmlns:a16="http://schemas.microsoft.com/office/drawing/2014/main" id="{5EC93C16-C314-465A-ACAC-CB304BD8E506}"/>
              </a:ext>
            </a:extLst>
          </p:cNvPr>
          <p:cNvSpPr txBox="1"/>
          <p:nvPr/>
        </p:nvSpPr>
        <p:spPr>
          <a:xfrm>
            <a:off x="2292626" y="6202017"/>
            <a:ext cx="3803374" cy="369332"/>
          </a:xfrm>
          <a:prstGeom prst="rect">
            <a:avLst/>
          </a:prstGeom>
          <a:noFill/>
        </p:spPr>
        <p:txBody>
          <a:bodyPr wrap="square" rtlCol="0">
            <a:spAutoFit/>
          </a:bodyPr>
          <a:lstStyle/>
          <a:p>
            <a:r>
              <a:rPr lang="en-US" dirty="0"/>
              <a:t>Duration of the project=18.91 years</a:t>
            </a:r>
          </a:p>
        </p:txBody>
      </p:sp>
    </p:spTree>
    <p:extLst>
      <p:ext uri="{BB962C8B-B14F-4D97-AF65-F5344CB8AC3E}">
        <p14:creationId xmlns:p14="http://schemas.microsoft.com/office/powerpoint/2010/main" val="2741156544"/>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890BF-79E1-44F4-BC75-C16BBB87371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perfect debt…</a:t>
            </a:r>
          </a:p>
        </p:txBody>
      </p:sp>
      <p:sp>
        <p:nvSpPr>
          <p:cNvPr id="3" name="Content Placeholder 2">
            <a:extLst>
              <a:ext uri="{FF2B5EF4-FFF2-40B4-BE49-F238E27FC236}">
                <a16:creationId xmlns:a16="http://schemas.microsoft.com/office/drawing/2014/main" id="{77D73535-4A61-48EC-9685-7DC2E98EB8B1}"/>
              </a:ext>
            </a:extLst>
          </p:cNvPr>
          <p:cNvSpPr>
            <a:spLocks noGrp="1"/>
          </p:cNvSpPr>
          <p:nvPr>
            <p:ph idx="1"/>
          </p:nvPr>
        </p:nvSpPr>
        <p:spPr>
          <a:xfrm>
            <a:off x="838199" y="1825625"/>
            <a:ext cx="10664687" cy="4351338"/>
          </a:xfrm>
        </p:spPr>
        <p:txBody>
          <a:bodyPr/>
          <a:lstStyle/>
          <a:p>
            <a:pPr algn="just"/>
            <a:r>
              <a:rPr lang="en-US" sz="2400" dirty="0">
                <a:latin typeface="Times New Roman" panose="02020603050405020304" pitchFamily="18" charset="0"/>
                <a:cs typeface="Times New Roman" panose="02020603050405020304" pitchFamily="18" charset="0"/>
              </a:rPr>
              <a:t>The perfect debt for this project would have a duration of roughly 19 years and be in a mix of Indian and dollar (since it has most of revenue from US dollar).</a:t>
            </a:r>
          </a:p>
          <a:p>
            <a:pPr marL="0" indent="0">
              <a:buNone/>
            </a:pPr>
            <a:endParaRPr lang="en-US" dirty="0"/>
          </a:p>
        </p:txBody>
      </p:sp>
    </p:spTree>
    <p:extLst>
      <p:ext uri="{BB962C8B-B14F-4D97-AF65-F5344CB8AC3E}">
        <p14:creationId xmlns:p14="http://schemas.microsoft.com/office/powerpoint/2010/main" val="189096686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72A5-C11F-409B-9E7E-6655DD5C7D5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Analyzing RIL’s current debt</a:t>
            </a:r>
          </a:p>
        </p:txBody>
      </p:sp>
      <p:sp>
        <p:nvSpPr>
          <p:cNvPr id="3" name="Content Placeholder 2">
            <a:extLst>
              <a:ext uri="{FF2B5EF4-FFF2-40B4-BE49-F238E27FC236}">
                <a16:creationId xmlns:a16="http://schemas.microsoft.com/office/drawing/2014/main" id="{4FEB97D1-0BB4-4A67-AF2C-54F10FD6A0D6}"/>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RIL has Rs 23,107 crore interest bearing market debt with a face value weighted average maturity of 19.15 years.</a:t>
            </a:r>
          </a:p>
          <a:p>
            <a:r>
              <a:rPr lang="en-US" sz="2400" dirty="0">
                <a:latin typeface="Times New Roman" panose="02020603050405020304" pitchFamily="18" charset="0"/>
                <a:cs typeface="Times New Roman" panose="02020603050405020304" pitchFamily="18" charset="0"/>
              </a:rPr>
              <a:t>Bank loan with average life of 5 years is 58,140 crore. </a:t>
            </a:r>
          </a:p>
          <a:p>
            <a:r>
              <a:rPr lang="en-US" sz="2400" dirty="0">
                <a:latin typeface="Times New Roman" panose="02020603050405020304" pitchFamily="18" charset="0"/>
                <a:cs typeface="Times New Roman" panose="02020603050405020304" pitchFamily="18" charset="0"/>
              </a:rPr>
              <a:t>RIL is not having much foreign currency loans.</a:t>
            </a:r>
          </a:p>
          <a:p>
            <a:r>
              <a:rPr lang="en-US" sz="2400" dirty="0">
                <a:latin typeface="Times New Roman" panose="02020603050405020304" pitchFamily="18" charset="0"/>
                <a:cs typeface="Times New Roman" panose="02020603050405020304" pitchFamily="18" charset="0"/>
              </a:rPr>
              <a:t>RIL is not having convertible bond</a:t>
            </a:r>
          </a:p>
        </p:txBody>
      </p:sp>
    </p:spTree>
    <p:extLst>
      <p:ext uri="{BB962C8B-B14F-4D97-AF65-F5344CB8AC3E}">
        <p14:creationId xmlns:p14="http://schemas.microsoft.com/office/powerpoint/2010/main" val="4522742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2223</TotalTime>
  <Words>15445</Words>
  <Application>Microsoft Office PowerPoint</Application>
  <PresentationFormat>Widescreen</PresentationFormat>
  <Paragraphs>3268</Paragraphs>
  <Slides>206</Slides>
  <Notes>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206</vt:i4>
      </vt:variant>
    </vt:vector>
  </HeadingPairs>
  <TitlesOfParts>
    <vt:vector size="216" baseType="lpstr">
      <vt:lpstr>Arial</vt:lpstr>
      <vt:lpstr>Calibri</vt:lpstr>
      <vt:lpstr>Calibri Light</vt:lpstr>
      <vt:lpstr>Cambria Math</vt:lpstr>
      <vt:lpstr>Tahoma</vt:lpstr>
      <vt:lpstr>Times New Roman</vt:lpstr>
      <vt:lpstr>Wingdings</vt:lpstr>
      <vt:lpstr>Office Theme</vt:lpstr>
      <vt:lpstr>Equation</vt:lpstr>
      <vt:lpstr>Chart</vt:lpstr>
      <vt:lpstr>Corporate Finance </vt:lpstr>
      <vt:lpstr>A Dilemma</vt:lpstr>
      <vt:lpstr>Introduction to finance</vt:lpstr>
      <vt:lpstr>Don’t mistake accounting for finance </vt:lpstr>
      <vt:lpstr>The financial balance sheet</vt:lpstr>
      <vt:lpstr>Corporate Finance: The Big Picture</vt:lpstr>
      <vt:lpstr>Time value of money </vt:lpstr>
      <vt:lpstr>Time value of money: Some terminology</vt:lpstr>
      <vt:lpstr>Time value of money: Interest rate</vt:lpstr>
      <vt:lpstr>Important of Timelines!</vt:lpstr>
      <vt:lpstr>Simple future value</vt:lpstr>
      <vt:lpstr>Simple future value</vt:lpstr>
      <vt:lpstr>Power of compounding </vt:lpstr>
      <vt:lpstr>Future value: Example </vt:lpstr>
      <vt:lpstr>Simple present value</vt:lpstr>
      <vt:lpstr>The frequency of discounting and compounding </vt:lpstr>
      <vt:lpstr>The frequency of discounting and compounding </vt:lpstr>
      <vt:lpstr>Time value of money: Annuities </vt:lpstr>
      <vt:lpstr>Future value of an annuity: Formula</vt:lpstr>
      <vt:lpstr>Retirement planning… </vt:lpstr>
      <vt:lpstr>Son’s education plan…</vt:lpstr>
      <vt:lpstr>Time value of money: present value annuities </vt:lpstr>
      <vt:lpstr>Present value annuities: formula  </vt:lpstr>
      <vt:lpstr>How are they making money?</vt:lpstr>
      <vt:lpstr>Time value of money: Annuities </vt:lpstr>
      <vt:lpstr>Car loan</vt:lpstr>
      <vt:lpstr>Car Loan amortization table </vt:lpstr>
      <vt:lpstr>Investment principal: Risk and return models</vt:lpstr>
      <vt:lpstr>Return measure</vt:lpstr>
      <vt:lpstr>The notion of a benchmark </vt:lpstr>
      <vt:lpstr>What is risk?</vt:lpstr>
      <vt:lpstr>A good risk and return model should..</vt:lpstr>
      <vt:lpstr>PowerPoint Presentation</vt:lpstr>
      <vt:lpstr>Standard Deviation</vt:lpstr>
      <vt:lpstr>The mean-variance framework</vt:lpstr>
      <vt:lpstr>How risky is TCS: A look at the past</vt:lpstr>
      <vt:lpstr>Standard deviation of TCS</vt:lpstr>
      <vt:lpstr>The importance of diversification: Risk types</vt:lpstr>
      <vt:lpstr>Risk measures</vt:lpstr>
      <vt:lpstr>Why diversification reduces/eliminates firm-specific risk?</vt:lpstr>
      <vt:lpstr>Riskiness of two assets: Statistical grounds </vt:lpstr>
      <vt:lpstr>How to measure relationship : Covariance</vt:lpstr>
      <vt:lpstr>How to measure relationship : Correlation</vt:lpstr>
      <vt:lpstr>Portfolio risk</vt:lpstr>
      <vt:lpstr>With various correlations</vt:lpstr>
      <vt:lpstr>Portfolio risk with three stocks</vt:lpstr>
      <vt:lpstr>The role of the marginal investor</vt:lpstr>
      <vt:lpstr>Identifying the marginal investor in your firm</vt:lpstr>
      <vt:lpstr>TCS: Marginal investor </vt:lpstr>
      <vt:lpstr>The risk of an Individual Asset</vt:lpstr>
      <vt:lpstr>The Capital Asset Pricing Model</vt:lpstr>
      <vt:lpstr>How are betas calculated? </vt:lpstr>
      <vt:lpstr>Use the historical stock returns to calculate the beta for PQU.</vt:lpstr>
      <vt:lpstr>Calculating Beta for PQU</vt:lpstr>
      <vt:lpstr>Beta &amp; PQU Co.</vt:lpstr>
      <vt:lpstr>More on beta concept..</vt:lpstr>
      <vt:lpstr>Determinates of beta</vt:lpstr>
      <vt:lpstr>Setting up for the Estimation</vt:lpstr>
      <vt:lpstr>PowerPoint Presentation</vt:lpstr>
      <vt:lpstr>PowerPoint Presentation</vt:lpstr>
      <vt:lpstr>PowerPoint Presentation</vt:lpstr>
      <vt:lpstr>PowerPoint Presentation</vt:lpstr>
      <vt:lpstr>PowerPoint Presentation</vt:lpstr>
      <vt:lpstr>TCS Beta</vt:lpstr>
      <vt:lpstr>Reliance Industries Ltd (RIL)</vt:lpstr>
      <vt:lpstr>Reliance Industries Ltd (RIL)</vt:lpstr>
      <vt:lpstr>Measurement issues</vt:lpstr>
      <vt:lpstr>BSE Sensex (weight)</vt:lpstr>
      <vt:lpstr>We will use the following way to estimate beta (bottom-up betas.</vt:lpstr>
      <vt:lpstr>Adjusting for financial leverage</vt:lpstr>
      <vt:lpstr>Why bottom-up betas?</vt:lpstr>
      <vt:lpstr>Reliance Industries Ltd (RIL)</vt:lpstr>
      <vt:lpstr>A Risk-free rate</vt:lpstr>
      <vt:lpstr>A Risk-free rate</vt:lpstr>
      <vt:lpstr>Indian CDS</vt:lpstr>
      <vt:lpstr>A Risk-free rate and cost of equity</vt:lpstr>
      <vt:lpstr>Valuing Bonds</vt:lpstr>
      <vt:lpstr>Valuing Bonds</vt:lpstr>
      <vt:lpstr>Indian Bond market</vt:lpstr>
      <vt:lpstr>Bond valuation</vt:lpstr>
      <vt:lpstr>Credit rating…</vt:lpstr>
      <vt:lpstr>Corporate bond Yield </vt:lpstr>
      <vt:lpstr>Bond valuation</vt:lpstr>
      <vt:lpstr>Bond yield </vt:lpstr>
      <vt:lpstr>Yield curve </vt:lpstr>
      <vt:lpstr>Zero coupon bond yield curve </vt:lpstr>
      <vt:lpstr>Risk of bonds: Interest-rate risk</vt:lpstr>
      <vt:lpstr>Risk of bonds: Interest rate risk</vt:lpstr>
      <vt:lpstr>Risk of bonds: Interest rate risk</vt:lpstr>
      <vt:lpstr>Valuation of stock</vt:lpstr>
      <vt:lpstr>The choice of financing</vt:lpstr>
      <vt:lpstr>Debt versus Equity </vt:lpstr>
      <vt:lpstr>A snap-shot of idea/Entity</vt:lpstr>
      <vt:lpstr>Pricing a stock</vt:lpstr>
      <vt:lpstr>Pricing a stock</vt:lpstr>
      <vt:lpstr>The stock price (Formula…)</vt:lpstr>
      <vt:lpstr>Special case I: Dividend stock</vt:lpstr>
      <vt:lpstr>Special case I: Dividend stock (Income stock)</vt:lpstr>
      <vt:lpstr>Is forever really forever?</vt:lpstr>
      <vt:lpstr>Special Case II: Growth stock</vt:lpstr>
      <vt:lpstr>Special Case II: Growth stock</vt:lpstr>
      <vt:lpstr>Engine of growth</vt:lpstr>
      <vt:lpstr>Engine of growth (assume perpetuities)</vt:lpstr>
      <vt:lpstr>Engine of growth</vt:lpstr>
      <vt:lpstr>Good or Bad Growth</vt:lpstr>
      <vt:lpstr>Good or Bad Growth</vt:lpstr>
      <vt:lpstr>Case 1: Good growth-: ROE&gt; Cost of equity</vt:lpstr>
      <vt:lpstr>Case 2: Bad growth :- Cost of equity&gt;ROE</vt:lpstr>
      <vt:lpstr>Case 3: Who cares:- Cost of equity= ROE</vt:lpstr>
      <vt:lpstr>Valuation of HDFC</vt:lpstr>
      <vt:lpstr>Bottom-up beta-HDFC Bank</vt:lpstr>
      <vt:lpstr>Dividend history of HDFC Bank</vt:lpstr>
      <vt:lpstr>DDM-HDFC Bank</vt:lpstr>
      <vt:lpstr>DDM-HDFC</vt:lpstr>
      <vt:lpstr>The cost of equity: A recap</vt:lpstr>
      <vt:lpstr>Cost of debt</vt:lpstr>
      <vt:lpstr>What is debt?</vt:lpstr>
      <vt:lpstr>Estimating the Cost of Debt</vt:lpstr>
      <vt:lpstr>Rating-wise yield..</vt:lpstr>
      <vt:lpstr>CRISIL default (%)</vt:lpstr>
      <vt:lpstr>How to measure default rate? </vt:lpstr>
      <vt:lpstr>Altman z score for emerging market firms</vt:lpstr>
      <vt:lpstr>Default rate (TCS) in 2019</vt:lpstr>
      <vt:lpstr>Cost of debt (TCS)</vt:lpstr>
      <vt:lpstr>Subsidized Debt: What should we do?</vt:lpstr>
      <vt:lpstr>Cost of debt (tax advantage)</vt:lpstr>
      <vt:lpstr>Tax Rate in India</vt:lpstr>
      <vt:lpstr>Weights for the cost of capital computation </vt:lpstr>
      <vt:lpstr>Cost of capital of RIL</vt:lpstr>
      <vt:lpstr>Corporate Finance: The Big Picture</vt:lpstr>
      <vt:lpstr>Debt versus Equity </vt:lpstr>
      <vt:lpstr>The corporate life cycle</vt:lpstr>
      <vt:lpstr>Financing pattern of Indian firms</vt:lpstr>
      <vt:lpstr>Measuring a firm’s financing mix</vt:lpstr>
      <vt:lpstr>The financing mix question</vt:lpstr>
      <vt:lpstr>The illusory benefits of debt</vt:lpstr>
      <vt:lpstr>Costs and benefits of debt</vt:lpstr>
      <vt:lpstr>Costs and benefits of debt</vt:lpstr>
      <vt:lpstr>A pizza size cannot be changed, but I can reduce the share of my brother by borrowing</vt:lpstr>
      <vt:lpstr>PowerPoint Presentation</vt:lpstr>
      <vt:lpstr>Tax benefits of debt</vt:lpstr>
      <vt:lpstr>Debt adds discipline to management (Monitoring)</vt:lpstr>
      <vt:lpstr>Debt and discipline </vt:lpstr>
      <vt:lpstr>Bankruptcy cost</vt:lpstr>
      <vt:lpstr>Bankruptcy cost</vt:lpstr>
      <vt:lpstr>Bankruptcy cost</vt:lpstr>
      <vt:lpstr>Debt &amp; Bankruptcy cost</vt:lpstr>
      <vt:lpstr>Agency cost</vt:lpstr>
      <vt:lpstr>Selfish Investment Strategy 1</vt:lpstr>
      <vt:lpstr> Selfish Investment Strategy 2</vt:lpstr>
      <vt:lpstr>Debt and Agency Costs </vt:lpstr>
      <vt:lpstr>Can debtholders reduce agency problem?</vt:lpstr>
      <vt:lpstr>Loss of future financing flexibility </vt:lpstr>
      <vt:lpstr>Debt policy factors</vt:lpstr>
      <vt:lpstr>Application Test: Would you expect your firm to gain or lose from using a lot of debt?</vt:lpstr>
      <vt:lpstr>The trade off for Dr. Reddy'S Laboratories Ltd, Bajaj Auto Ltd., and Hindustan Unilever Ltd.  </vt:lpstr>
      <vt:lpstr>A firm in a heaven</vt:lpstr>
      <vt:lpstr>The Miller-Modigliani Theorem</vt:lpstr>
      <vt:lpstr>What do firms look at in financing? </vt:lpstr>
      <vt:lpstr>Preference rankings long-term finance: Results of a survey </vt:lpstr>
      <vt:lpstr>Financing choice </vt:lpstr>
      <vt:lpstr>CAPITAL STRUCTURE: FINDING THE RIGHT FINANCING MIX</vt:lpstr>
      <vt:lpstr>The cost of capital approach</vt:lpstr>
      <vt:lpstr>Synthetic credit ratings (Interested coverage ratio)</vt:lpstr>
      <vt:lpstr>The debt trade off on the cost of capital </vt:lpstr>
      <vt:lpstr>Cost of capital approach: Good to the book.. </vt:lpstr>
      <vt:lpstr>Current cost of captial: Adani Ports &amp; Special Economic Zone Ltd. </vt:lpstr>
      <vt:lpstr>Current cost of capital: Adani Ports &amp; Special Economic Zone Ltd.  </vt:lpstr>
      <vt:lpstr>Credit ratings and spread for Indian firms with different levels of debt</vt:lpstr>
      <vt:lpstr>Synthetic credit ratings (Interested coverage ratio)</vt:lpstr>
      <vt:lpstr>Mechanics of cost of capital estimation </vt:lpstr>
      <vt:lpstr>Can we calculate for 30% level of debt?</vt:lpstr>
      <vt:lpstr>What would be the cost of debt @ 40% debt?</vt:lpstr>
      <vt:lpstr>Bond rating, and cost of debt</vt:lpstr>
      <vt:lpstr>Adjusted marginal tax rate</vt:lpstr>
      <vt:lpstr>Cost of equity</vt:lpstr>
      <vt:lpstr>Cost of capital (WACC)</vt:lpstr>
      <vt:lpstr>Cost of capital: Adani Ports &amp; Special Economic Zone Ltd. </vt:lpstr>
      <vt:lpstr>Cost of capital approach suggest </vt:lpstr>
      <vt:lpstr>Why should we do it? Effect on Firm Value – Full Valuation</vt:lpstr>
      <vt:lpstr>Revalue firms</vt:lpstr>
      <vt:lpstr>Firm value</vt:lpstr>
      <vt:lpstr>Firm value, cost of capital, and debt ratio</vt:lpstr>
      <vt:lpstr>Effect on Value: Incremental approach</vt:lpstr>
      <vt:lpstr>From Firm value to per share value: The rational investor solution</vt:lpstr>
      <vt:lpstr>What if buy-buy price is equal to fair value?</vt:lpstr>
      <vt:lpstr>What if buy-buy price is equal to current market price Rs 436?</vt:lpstr>
      <vt:lpstr>Normalized operating income</vt:lpstr>
      <vt:lpstr>How to normalize operating income?</vt:lpstr>
      <vt:lpstr>What if something goes wrong? The downside risk</vt:lpstr>
      <vt:lpstr>Adani Ports &amp; Special Economic Zone Ltd: Safty buffers</vt:lpstr>
      <vt:lpstr>Constraints on Ratings</vt:lpstr>
      <vt:lpstr>Cost of rating constraint for Adani Port </vt:lpstr>
      <vt:lpstr>Will the optimal be different if you invest in projects instead of buying back stock?</vt:lpstr>
      <vt:lpstr>Design the perfect financing instrument </vt:lpstr>
      <vt:lpstr>Design the perfect financing instrument </vt:lpstr>
      <vt:lpstr>Firm with mismatched debt</vt:lpstr>
      <vt:lpstr>Firm with matched Debt</vt:lpstr>
      <vt:lpstr>Design the perfect financing instrument </vt:lpstr>
      <vt:lpstr>Approaches for evaluating Asset Cash Flows</vt:lpstr>
      <vt:lpstr>Intuitive Approach - Reliance Industries Limited</vt:lpstr>
      <vt:lpstr>Application Test: Choosing your Financing Type</vt:lpstr>
      <vt:lpstr>Project Specific Financing</vt:lpstr>
      <vt:lpstr>Duration of project cashflows</vt:lpstr>
      <vt:lpstr>The perfect debt…</vt:lpstr>
      <vt:lpstr>Analyzing RIL’s current debt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creator>Prof. Yogesh Chauhan</dc:creator>
  <cp:lastModifiedBy>Prof. Yogesh Chauhan</cp:lastModifiedBy>
  <cp:revision>342</cp:revision>
  <dcterms:created xsi:type="dcterms:W3CDTF">2019-09-06T06:32:27Z</dcterms:created>
  <dcterms:modified xsi:type="dcterms:W3CDTF">2019-10-12T07:39:27Z</dcterms:modified>
</cp:coreProperties>
</file>