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1" clrIdx="0">
    <p:extLst>
      <p:ext uri="{19B8F6BF-5375-455C-9EA6-DF929625EA0E}">
        <p15:presenceInfo xmlns:p15="http://schemas.microsoft.com/office/powerpoint/2012/main" userId="fd0d23939ec3401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7" d="100"/>
          <a:sy n="77" d="100"/>
        </p:scale>
        <p:origin x="1854" y="9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01T11:49:54.948" idx="1">
    <p:pos x="7507" y="0"/>
    <p:text/>
    <p:extLst>
      <p:ext uri="{C676402C-5697-4E1C-873F-D02D1690AC5C}">
        <p15:threadingInfo xmlns:p15="http://schemas.microsoft.com/office/powerpoint/2012/main" timeZoneBias="-33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EC7F-E253-4031-BB46-A35BFB73B328}" type="datetimeFigureOut">
              <a:rPr lang="en-IN" smtClean="0"/>
              <a:t>01-10-2023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B0390-E324-4108-8AC7-02AECCDEF8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9133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EC7F-E253-4031-BB46-A35BFB73B328}" type="datetimeFigureOut">
              <a:rPr lang="en-IN" smtClean="0"/>
              <a:t>01-10-2023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B0390-E324-4108-8AC7-02AECCDEF8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70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EC7F-E253-4031-BB46-A35BFB73B328}" type="datetimeFigureOut">
              <a:rPr lang="en-IN" smtClean="0"/>
              <a:t>01-10-2023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B0390-E324-4108-8AC7-02AECCDEF8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6383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EC7F-E253-4031-BB46-A35BFB73B328}" type="datetimeFigureOut">
              <a:rPr lang="en-IN" smtClean="0"/>
              <a:t>01-10-2023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B0390-E324-4108-8AC7-02AECCDEF8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0975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EC7F-E253-4031-BB46-A35BFB73B328}" type="datetimeFigureOut">
              <a:rPr lang="en-IN" smtClean="0"/>
              <a:t>01-10-2023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B0390-E324-4108-8AC7-02AECCDEF8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7502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EC7F-E253-4031-BB46-A35BFB73B328}" type="datetimeFigureOut">
              <a:rPr lang="en-IN" smtClean="0"/>
              <a:t>01-10-2023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B0390-E324-4108-8AC7-02AECCDEF8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0628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EC7F-E253-4031-BB46-A35BFB73B328}" type="datetimeFigureOut">
              <a:rPr lang="en-IN" smtClean="0"/>
              <a:t>01-10-2023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B0390-E324-4108-8AC7-02AECCDEF8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4061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EC7F-E253-4031-BB46-A35BFB73B328}" type="datetimeFigureOut">
              <a:rPr lang="en-IN" smtClean="0"/>
              <a:t>01-10-2023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B0390-E324-4108-8AC7-02AECCDEF8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9576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EC7F-E253-4031-BB46-A35BFB73B328}" type="datetimeFigureOut">
              <a:rPr lang="en-IN" smtClean="0"/>
              <a:t>01-10-2023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B0390-E324-4108-8AC7-02AECCDEF8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7653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EC7F-E253-4031-BB46-A35BFB73B328}" type="datetimeFigureOut">
              <a:rPr lang="en-IN" smtClean="0"/>
              <a:t>01-10-2023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B0390-E324-4108-8AC7-02AECCDEF8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5853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EC7F-E253-4031-BB46-A35BFB73B328}" type="datetimeFigureOut">
              <a:rPr lang="en-IN" smtClean="0"/>
              <a:t>01-10-2023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B0390-E324-4108-8AC7-02AECCDEF8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6134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3EC7F-E253-4031-BB46-A35BFB73B328}" type="datetimeFigureOut">
              <a:rPr lang="en-IN" smtClean="0"/>
              <a:t>01-10-2023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B0390-E324-4108-8AC7-02AECCDEF8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035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Conversion Tracking on Google Ads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3066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61" y="1"/>
            <a:ext cx="11561618" cy="685800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 rot="11805918">
            <a:off x="782163" y="1919785"/>
            <a:ext cx="2662730" cy="25531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2665709" y="2553708"/>
            <a:ext cx="22937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rgbClr val="FF0000"/>
                </a:solidFill>
              </a:rPr>
              <a:t>1. Click </a:t>
            </a:r>
            <a:r>
              <a:rPr lang="en-IN" sz="2800" b="1" dirty="0" smtClean="0">
                <a:solidFill>
                  <a:srgbClr val="FF0000"/>
                </a:solidFill>
              </a:rPr>
              <a:t>CREATE</a:t>
            </a:r>
          </a:p>
          <a:p>
            <a:r>
              <a:rPr lang="en-IN" sz="2800" dirty="0" smtClean="0">
                <a:solidFill>
                  <a:srgbClr val="FF0000"/>
                </a:solidFill>
              </a:rPr>
              <a:t>2. Then Click </a:t>
            </a:r>
            <a:r>
              <a:rPr lang="en-IN" sz="2800" b="1" dirty="0" smtClean="0">
                <a:solidFill>
                  <a:srgbClr val="FF0000"/>
                </a:solidFill>
              </a:rPr>
              <a:t>CONVERSION ACTION </a:t>
            </a:r>
            <a:r>
              <a:rPr lang="en-IN" sz="2800" dirty="0" smtClean="0">
                <a:solidFill>
                  <a:srgbClr val="FF0000"/>
                </a:solidFill>
              </a:rPr>
              <a:t>from the options</a:t>
            </a:r>
            <a:endParaRPr lang="en-IN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17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220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2956" y="3189139"/>
            <a:ext cx="22937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rgbClr val="FF0000"/>
                </a:solidFill>
              </a:rPr>
              <a:t>This Page will Open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0375" y="5015356"/>
            <a:ext cx="6635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rgbClr val="FF0000"/>
                </a:solidFill>
              </a:rPr>
              <a:t>Now Click HERE, because we are interested in Tracking Conversions on our Website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 rot="7989797" flipH="1">
            <a:off x="1806237" y="3868857"/>
            <a:ext cx="2581689" cy="54878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4542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01" y="0"/>
            <a:ext cx="119797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2956" y="3189139"/>
            <a:ext cx="22937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rgbClr val="FF0000"/>
                </a:solidFill>
              </a:rPr>
              <a:t>NOW, This Page will Open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0375" y="5015356"/>
            <a:ext cx="6635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rgbClr val="FF0000"/>
                </a:solidFill>
              </a:rPr>
              <a:t>1. Now enter your website domain HERE, e.g. www.airtel.in 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rot="7989797" flipH="1">
            <a:off x="1806237" y="3868857"/>
            <a:ext cx="2581689" cy="54878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ight Arrow 8"/>
          <p:cNvSpPr/>
          <p:nvPr/>
        </p:nvSpPr>
        <p:spPr>
          <a:xfrm rot="2081712" flipH="1">
            <a:off x="6459388" y="3633930"/>
            <a:ext cx="2581689" cy="54878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7155052" y="5012772"/>
            <a:ext cx="4778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rgbClr val="FF0000"/>
                </a:solidFill>
              </a:rPr>
              <a:t>2. Now click on </a:t>
            </a:r>
            <a:r>
              <a:rPr lang="en-IN" sz="2800" b="1" dirty="0" smtClean="0">
                <a:solidFill>
                  <a:srgbClr val="FF0000"/>
                </a:solidFill>
              </a:rPr>
              <a:t>Scan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881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50" y="0"/>
            <a:ext cx="1117061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1468827"/>
            <a:ext cx="22937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rgbClr val="FF0000"/>
                </a:solidFill>
              </a:rPr>
              <a:t>Following PAGE will open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 rot="12957149" flipH="1">
            <a:off x="2364176" y="5603617"/>
            <a:ext cx="2581689" cy="54878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/>
          <p:cNvSpPr txBox="1"/>
          <p:nvPr/>
        </p:nvSpPr>
        <p:spPr>
          <a:xfrm>
            <a:off x="52864" y="3343742"/>
            <a:ext cx="27757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rgbClr val="FF0000"/>
                </a:solidFill>
              </a:rPr>
              <a:t>Now click on </a:t>
            </a:r>
            <a:r>
              <a:rPr lang="en-IN" sz="2800" b="1" dirty="0" smtClean="0">
                <a:solidFill>
                  <a:srgbClr val="FF0000"/>
                </a:solidFill>
              </a:rPr>
              <a:t>+Add a conversion action manually </a:t>
            </a:r>
            <a:r>
              <a:rPr lang="en-IN" sz="2800" dirty="0" smtClean="0">
                <a:solidFill>
                  <a:srgbClr val="FF0000"/>
                </a:solidFill>
              </a:rPr>
              <a:t>button towards the end of this page</a:t>
            </a:r>
            <a:endParaRPr lang="en-IN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696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84" y="-3858"/>
            <a:ext cx="11856203" cy="68618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946" y="1282847"/>
            <a:ext cx="22937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chemeClr val="bg1"/>
                </a:solidFill>
              </a:rPr>
              <a:t>NOW, Following Page will Open</a:t>
            </a:r>
            <a:endParaRPr lang="en-IN" sz="2800" dirty="0">
              <a:solidFill>
                <a:schemeClr val="bg1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 rot="10800000" flipH="1">
            <a:off x="4806135" y="1456840"/>
            <a:ext cx="1724371" cy="15498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/>
          <p:cNvSpPr txBox="1"/>
          <p:nvPr/>
        </p:nvSpPr>
        <p:spPr>
          <a:xfrm>
            <a:off x="2651041" y="1282847"/>
            <a:ext cx="2293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rgbClr val="FF0000"/>
                </a:solidFill>
              </a:rPr>
              <a:t>1. 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10800000" flipH="1">
            <a:off x="4806134" y="2250918"/>
            <a:ext cx="1724371" cy="15498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ight Arrow 6"/>
          <p:cNvSpPr/>
          <p:nvPr/>
        </p:nvSpPr>
        <p:spPr>
          <a:xfrm rot="10800000" flipH="1">
            <a:off x="4806133" y="3365079"/>
            <a:ext cx="1724371" cy="15498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ight Arrow 7"/>
          <p:cNvSpPr/>
          <p:nvPr/>
        </p:nvSpPr>
        <p:spPr>
          <a:xfrm rot="10800000" flipH="1">
            <a:off x="4952546" y="4538961"/>
            <a:ext cx="1577957" cy="1167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2991173" y="979785"/>
            <a:ext cx="2293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rgbClr val="FF0000"/>
                </a:solidFill>
              </a:rPr>
              <a:t>Choose desired category like “Purchase”</a:t>
            </a:r>
            <a:endParaRPr lang="en-IN" sz="2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8589" y="1969095"/>
            <a:ext cx="26527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rgbClr val="FF0000"/>
                </a:solidFill>
              </a:rPr>
              <a:t>Enter  Campaign name like “Airtel Prepaid Subscriptions”</a:t>
            </a:r>
            <a:endParaRPr lang="en-IN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63959" y="2024184"/>
            <a:ext cx="2293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</a:rPr>
              <a:t>2</a:t>
            </a:r>
            <a:r>
              <a:rPr lang="en-IN" sz="2800" dirty="0" smtClean="0">
                <a:solidFill>
                  <a:srgbClr val="FF0000"/>
                </a:solidFill>
              </a:rPr>
              <a:t>. 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61376" y="3230471"/>
            <a:ext cx="2293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rgbClr val="FF0000"/>
                </a:solidFill>
              </a:rPr>
              <a:t>3. 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58796" y="4421259"/>
            <a:ext cx="2293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rgbClr val="FF0000"/>
                </a:solidFill>
              </a:rPr>
              <a:t>4. 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86007" y="3051396"/>
            <a:ext cx="26527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rgbClr val="FF0000"/>
                </a:solidFill>
              </a:rPr>
              <a:t>Choose this option for Beginners, despite not recommended by Google</a:t>
            </a:r>
            <a:endParaRPr lang="en-IN" sz="2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3426" y="4350669"/>
            <a:ext cx="26527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rgbClr val="FF0000"/>
                </a:solidFill>
              </a:rPr>
              <a:t>For leads/Signups, select ONE, for purchase select EVERY</a:t>
            </a:r>
            <a:endParaRPr lang="en-IN" sz="20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56214" y="5379572"/>
            <a:ext cx="2293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</a:rPr>
              <a:t>5</a:t>
            </a:r>
            <a:r>
              <a:rPr lang="en-IN" sz="2800" dirty="0" smtClean="0">
                <a:solidFill>
                  <a:srgbClr val="FF0000"/>
                </a:solidFill>
              </a:rPr>
              <a:t>. 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80844" y="5448467"/>
            <a:ext cx="26527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rgbClr val="FF0000"/>
                </a:solidFill>
              </a:rPr>
              <a:t>Then Click DONE</a:t>
            </a:r>
            <a:endParaRPr lang="en-IN" sz="2000" dirty="0">
              <a:solidFill>
                <a:srgbClr val="FF0000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 rot="17679341" flipH="1">
            <a:off x="2806858" y="6095988"/>
            <a:ext cx="686764" cy="22189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4452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85" y="0"/>
            <a:ext cx="11434270" cy="68881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5946" y="1282847"/>
            <a:ext cx="22937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rgbClr val="FF0000"/>
                </a:solidFill>
              </a:rPr>
              <a:t>NOW, Following Page will Open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2989" y="3304698"/>
            <a:ext cx="2293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rgbClr val="FF0000"/>
                </a:solidFill>
              </a:rPr>
              <a:t>1 Enter following details and click on ADD</a:t>
            </a:r>
            <a:endParaRPr lang="en-IN" sz="2000" dirty="0">
              <a:solidFill>
                <a:srgbClr val="FF0000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rot="11631153" flipH="1" flipV="1">
            <a:off x="2847352" y="3905397"/>
            <a:ext cx="1776830" cy="2789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779743" y="5927932"/>
            <a:ext cx="2293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</a:rPr>
              <a:t>2</a:t>
            </a:r>
            <a:r>
              <a:rPr lang="en-IN" sz="2000" dirty="0" smtClean="0">
                <a:solidFill>
                  <a:srgbClr val="FF0000"/>
                </a:solidFill>
              </a:rPr>
              <a:t>. Now click on </a:t>
            </a:r>
            <a:endParaRPr lang="en-IN" sz="2000" dirty="0">
              <a:solidFill>
                <a:srgbClr val="FF0000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 rot="10800000" flipH="1" flipV="1">
            <a:off x="2847352" y="3361254"/>
            <a:ext cx="1776830" cy="2789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ight Arrow 13"/>
          <p:cNvSpPr/>
          <p:nvPr/>
        </p:nvSpPr>
        <p:spPr>
          <a:xfrm rot="11631153" flipH="1" flipV="1">
            <a:off x="2561341" y="6204379"/>
            <a:ext cx="1776830" cy="2789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/>
          <p:cNvSpPr txBox="1"/>
          <p:nvPr/>
        </p:nvSpPr>
        <p:spPr>
          <a:xfrm>
            <a:off x="6593908" y="5995727"/>
            <a:ext cx="2293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rgbClr val="FF0000"/>
                </a:solidFill>
              </a:rPr>
              <a:t>3. Click DONE on next Page</a:t>
            </a:r>
            <a:endParaRPr lang="en-IN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430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97773" cy="67527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946" y="3612683"/>
            <a:ext cx="22937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rgbClr val="FF0000"/>
                </a:solidFill>
              </a:rPr>
              <a:t>NOW, your Tag is set up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 rot="7694558" flipH="1" flipV="1">
            <a:off x="1582223" y="2922069"/>
            <a:ext cx="1776830" cy="2789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417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169</Words>
  <Application>Microsoft Office PowerPoint</Application>
  <PresentationFormat>Widescreen</PresentationFormat>
  <Paragraphs>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Conversion Tracking on Google Ads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Conversion Tracking on Google Ads</dc:title>
  <dc:creator>hp</dc:creator>
  <cp:lastModifiedBy>hp</cp:lastModifiedBy>
  <cp:revision>6</cp:revision>
  <dcterms:created xsi:type="dcterms:W3CDTF">2023-10-01T06:25:14Z</dcterms:created>
  <dcterms:modified xsi:type="dcterms:W3CDTF">2023-10-01T07:03:35Z</dcterms:modified>
</cp:coreProperties>
</file>