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</p:sldIdLst>
  <p:sldSz cy="6858000" cx="12192000"/>
  <p:notesSz cx="7559675" cy="10691800"/>
  <p:embeddedFontLst>
    <p:embeddedFont>
      <p:font typeface="Lato"/>
      <p:regular r:id="rId43"/>
      <p:bold r:id="rId44"/>
      <p:italic r:id="rId45"/>
      <p:boldItalic r:id="rId46"/>
    </p:embeddedFont>
    <p:embeddedFont>
      <p:font typeface="Quattrocento Sans"/>
      <p:regular r:id="rId47"/>
      <p:bold r:id="rId48"/>
      <p:italic r:id="rId49"/>
      <p:boldItalic r:id="rId5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51" roundtripDataSignature="AMtx7mh7Gu4WiO7LucA+RaD/LT6vX1BiF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43D13BC-7A75-45C8-A607-53CB0595F9B5}">
  <a:tblStyle styleId="{843D13BC-7A75-45C8-A607-53CB0595F9B5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font" Target="fonts/Lato-bold.fntdata"/><Relationship Id="rId43" Type="http://schemas.openxmlformats.org/officeDocument/2006/relationships/font" Target="fonts/Lato-regular.fntdata"/><Relationship Id="rId46" Type="http://schemas.openxmlformats.org/officeDocument/2006/relationships/font" Target="fonts/Lato-boldItalic.fntdata"/><Relationship Id="rId45" Type="http://schemas.openxmlformats.org/officeDocument/2006/relationships/font" Target="fonts/Lato-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48" Type="http://schemas.openxmlformats.org/officeDocument/2006/relationships/font" Target="fonts/QuattrocentoSans-bold.fntdata"/><Relationship Id="rId47" Type="http://schemas.openxmlformats.org/officeDocument/2006/relationships/font" Target="fonts/QuattrocentoSans-regular.fntdata"/><Relationship Id="rId49" Type="http://schemas.openxmlformats.org/officeDocument/2006/relationships/font" Target="fonts/QuattrocentoSans-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customschemas.google.com/relationships/presentationmetadata" Target="metadata"/><Relationship Id="rId50" Type="http://schemas.openxmlformats.org/officeDocument/2006/relationships/font" Target="fonts/QuattrocentoSans-bold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2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3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4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4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5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5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6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6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7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7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8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8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9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9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0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0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1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11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2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12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3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13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4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14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5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15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6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16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7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17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8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18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9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19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0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20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1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21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2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22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3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23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4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24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5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25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6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26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27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27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8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28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9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29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0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30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2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32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33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33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34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34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5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35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25f42c98015_0_3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g25f42c98015_0_3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36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36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41"/>
          <p:cNvSpPr txBox="1"/>
          <p:nvPr>
            <p:ph type="title"/>
          </p:nvPr>
        </p:nvSpPr>
        <p:spPr>
          <a:xfrm>
            <a:off x="521280" y="448200"/>
            <a:ext cx="11213640" cy="555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" name="Google Shape;12;p41"/>
          <p:cNvSpPr txBox="1"/>
          <p:nvPr>
            <p:ph idx="1" type="subTitle"/>
          </p:nvPr>
        </p:nvSpPr>
        <p:spPr>
          <a:xfrm>
            <a:off x="521280" y="1454040"/>
            <a:ext cx="45716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2"/>
          <p:cNvSpPr txBox="1"/>
          <p:nvPr>
            <p:ph type="title"/>
          </p:nvPr>
        </p:nvSpPr>
        <p:spPr>
          <a:xfrm>
            <a:off x="521280" y="448200"/>
            <a:ext cx="11213640" cy="555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2"/>
          <p:cNvSpPr txBox="1"/>
          <p:nvPr>
            <p:ph idx="1" type="body"/>
          </p:nvPr>
        </p:nvSpPr>
        <p:spPr>
          <a:xfrm>
            <a:off x="521280" y="1454040"/>
            <a:ext cx="45716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3"/>
          <p:cNvSpPr txBox="1"/>
          <p:nvPr>
            <p:ph type="title"/>
          </p:nvPr>
        </p:nvSpPr>
        <p:spPr>
          <a:xfrm>
            <a:off x="521280" y="448200"/>
            <a:ext cx="11213640" cy="555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43"/>
          <p:cNvSpPr txBox="1"/>
          <p:nvPr>
            <p:ph idx="1" type="body"/>
          </p:nvPr>
        </p:nvSpPr>
        <p:spPr>
          <a:xfrm>
            <a:off x="521280" y="1454040"/>
            <a:ext cx="223092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3"/>
          <p:cNvSpPr txBox="1"/>
          <p:nvPr>
            <p:ph idx="2" type="body"/>
          </p:nvPr>
        </p:nvSpPr>
        <p:spPr>
          <a:xfrm>
            <a:off x="2864160" y="1454040"/>
            <a:ext cx="223092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4"/>
          <p:cNvSpPr txBox="1"/>
          <p:nvPr>
            <p:ph type="title"/>
          </p:nvPr>
        </p:nvSpPr>
        <p:spPr>
          <a:xfrm>
            <a:off x="521280" y="448200"/>
            <a:ext cx="11213640" cy="555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5"/>
          <p:cNvSpPr txBox="1"/>
          <p:nvPr>
            <p:ph idx="1" type="subTitle"/>
          </p:nvPr>
        </p:nvSpPr>
        <p:spPr>
          <a:xfrm>
            <a:off x="521280" y="448200"/>
            <a:ext cx="11213640" cy="257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6"/>
          <p:cNvSpPr txBox="1"/>
          <p:nvPr>
            <p:ph type="title"/>
          </p:nvPr>
        </p:nvSpPr>
        <p:spPr>
          <a:xfrm>
            <a:off x="521280" y="448200"/>
            <a:ext cx="11213640" cy="555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6"/>
          <p:cNvSpPr txBox="1"/>
          <p:nvPr>
            <p:ph idx="1" type="body"/>
          </p:nvPr>
        </p:nvSpPr>
        <p:spPr>
          <a:xfrm>
            <a:off x="521280" y="1454040"/>
            <a:ext cx="223092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6"/>
          <p:cNvSpPr txBox="1"/>
          <p:nvPr>
            <p:ph idx="2" type="body"/>
          </p:nvPr>
        </p:nvSpPr>
        <p:spPr>
          <a:xfrm>
            <a:off x="2864160" y="1454040"/>
            <a:ext cx="223092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6"/>
          <p:cNvSpPr txBox="1"/>
          <p:nvPr>
            <p:ph idx="3" type="body"/>
          </p:nvPr>
        </p:nvSpPr>
        <p:spPr>
          <a:xfrm>
            <a:off x="521280" y="3531600"/>
            <a:ext cx="223092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7"/>
          <p:cNvSpPr txBox="1"/>
          <p:nvPr>
            <p:ph type="title"/>
          </p:nvPr>
        </p:nvSpPr>
        <p:spPr>
          <a:xfrm>
            <a:off x="521280" y="448200"/>
            <a:ext cx="11213640" cy="555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7"/>
          <p:cNvSpPr txBox="1"/>
          <p:nvPr>
            <p:ph idx="1" type="body"/>
          </p:nvPr>
        </p:nvSpPr>
        <p:spPr>
          <a:xfrm>
            <a:off x="521280" y="1454040"/>
            <a:ext cx="223092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7"/>
          <p:cNvSpPr txBox="1"/>
          <p:nvPr>
            <p:ph idx="2" type="body"/>
          </p:nvPr>
        </p:nvSpPr>
        <p:spPr>
          <a:xfrm>
            <a:off x="2864160" y="1454040"/>
            <a:ext cx="223092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7"/>
          <p:cNvSpPr txBox="1"/>
          <p:nvPr>
            <p:ph idx="3" type="body"/>
          </p:nvPr>
        </p:nvSpPr>
        <p:spPr>
          <a:xfrm>
            <a:off x="2864160" y="3531600"/>
            <a:ext cx="223092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8"/>
          <p:cNvSpPr txBox="1"/>
          <p:nvPr>
            <p:ph type="title"/>
          </p:nvPr>
        </p:nvSpPr>
        <p:spPr>
          <a:xfrm>
            <a:off x="521280" y="448200"/>
            <a:ext cx="11213640" cy="555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48"/>
          <p:cNvSpPr txBox="1"/>
          <p:nvPr>
            <p:ph idx="1" type="body"/>
          </p:nvPr>
        </p:nvSpPr>
        <p:spPr>
          <a:xfrm>
            <a:off x="521280" y="1454040"/>
            <a:ext cx="223092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48"/>
          <p:cNvSpPr txBox="1"/>
          <p:nvPr>
            <p:ph idx="2" type="body"/>
          </p:nvPr>
        </p:nvSpPr>
        <p:spPr>
          <a:xfrm>
            <a:off x="2864160" y="1454040"/>
            <a:ext cx="223092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48"/>
          <p:cNvSpPr txBox="1"/>
          <p:nvPr>
            <p:ph idx="3" type="body"/>
          </p:nvPr>
        </p:nvSpPr>
        <p:spPr>
          <a:xfrm>
            <a:off x="521280" y="3531600"/>
            <a:ext cx="45716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49"/>
          <p:cNvSpPr txBox="1"/>
          <p:nvPr>
            <p:ph type="title"/>
          </p:nvPr>
        </p:nvSpPr>
        <p:spPr>
          <a:xfrm>
            <a:off x="521280" y="448200"/>
            <a:ext cx="11213640" cy="555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49"/>
          <p:cNvSpPr txBox="1"/>
          <p:nvPr>
            <p:ph idx="1" type="body"/>
          </p:nvPr>
        </p:nvSpPr>
        <p:spPr>
          <a:xfrm>
            <a:off x="521280" y="1454040"/>
            <a:ext cx="45716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49"/>
          <p:cNvSpPr txBox="1"/>
          <p:nvPr>
            <p:ph idx="2" type="body"/>
          </p:nvPr>
        </p:nvSpPr>
        <p:spPr>
          <a:xfrm>
            <a:off x="521280" y="3531600"/>
            <a:ext cx="45716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50"/>
          <p:cNvSpPr txBox="1"/>
          <p:nvPr>
            <p:ph type="title"/>
          </p:nvPr>
        </p:nvSpPr>
        <p:spPr>
          <a:xfrm>
            <a:off x="521280" y="448200"/>
            <a:ext cx="11213640" cy="555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50"/>
          <p:cNvSpPr txBox="1"/>
          <p:nvPr>
            <p:ph idx="1" type="body"/>
          </p:nvPr>
        </p:nvSpPr>
        <p:spPr>
          <a:xfrm>
            <a:off x="521280" y="1454040"/>
            <a:ext cx="223092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50"/>
          <p:cNvSpPr txBox="1"/>
          <p:nvPr>
            <p:ph idx="2" type="body"/>
          </p:nvPr>
        </p:nvSpPr>
        <p:spPr>
          <a:xfrm>
            <a:off x="2864160" y="1454040"/>
            <a:ext cx="223092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50"/>
          <p:cNvSpPr txBox="1"/>
          <p:nvPr>
            <p:ph idx="3" type="body"/>
          </p:nvPr>
        </p:nvSpPr>
        <p:spPr>
          <a:xfrm>
            <a:off x="521280" y="3531600"/>
            <a:ext cx="223092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50"/>
          <p:cNvSpPr txBox="1"/>
          <p:nvPr>
            <p:ph idx="4" type="body"/>
          </p:nvPr>
        </p:nvSpPr>
        <p:spPr>
          <a:xfrm>
            <a:off x="2864160" y="3531600"/>
            <a:ext cx="223092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51"/>
          <p:cNvSpPr txBox="1"/>
          <p:nvPr>
            <p:ph type="title"/>
          </p:nvPr>
        </p:nvSpPr>
        <p:spPr>
          <a:xfrm>
            <a:off x="521280" y="448200"/>
            <a:ext cx="11213640" cy="555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51"/>
          <p:cNvSpPr txBox="1"/>
          <p:nvPr>
            <p:ph idx="1" type="body"/>
          </p:nvPr>
        </p:nvSpPr>
        <p:spPr>
          <a:xfrm>
            <a:off x="521280" y="1454040"/>
            <a:ext cx="14716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51"/>
          <p:cNvSpPr txBox="1"/>
          <p:nvPr>
            <p:ph idx="2" type="body"/>
          </p:nvPr>
        </p:nvSpPr>
        <p:spPr>
          <a:xfrm>
            <a:off x="2066760" y="1454040"/>
            <a:ext cx="14716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51"/>
          <p:cNvSpPr txBox="1"/>
          <p:nvPr>
            <p:ph idx="3" type="body"/>
          </p:nvPr>
        </p:nvSpPr>
        <p:spPr>
          <a:xfrm>
            <a:off x="3612600" y="1454040"/>
            <a:ext cx="14716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51"/>
          <p:cNvSpPr txBox="1"/>
          <p:nvPr>
            <p:ph idx="4" type="body"/>
          </p:nvPr>
        </p:nvSpPr>
        <p:spPr>
          <a:xfrm>
            <a:off x="521280" y="3531600"/>
            <a:ext cx="14716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51"/>
          <p:cNvSpPr txBox="1"/>
          <p:nvPr>
            <p:ph idx="5" type="body"/>
          </p:nvPr>
        </p:nvSpPr>
        <p:spPr>
          <a:xfrm>
            <a:off x="2066760" y="3531600"/>
            <a:ext cx="14716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51"/>
          <p:cNvSpPr txBox="1"/>
          <p:nvPr>
            <p:ph idx="6" type="body"/>
          </p:nvPr>
        </p:nvSpPr>
        <p:spPr>
          <a:xfrm>
            <a:off x="3612600" y="3531600"/>
            <a:ext cx="14716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52"/>
          <p:cNvSpPr txBox="1"/>
          <p:nvPr>
            <p:ph type="title"/>
          </p:nvPr>
        </p:nvSpPr>
        <p:spPr>
          <a:xfrm>
            <a:off x="521280" y="448200"/>
            <a:ext cx="11213640" cy="555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52"/>
          <p:cNvSpPr txBox="1"/>
          <p:nvPr>
            <p:ph idx="1" type="subTitle"/>
          </p:nvPr>
        </p:nvSpPr>
        <p:spPr>
          <a:xfrm>
            <a:off x="521280" y="1454040"/>
            <a:ext cx="45716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53"/>
          <p:cNvSpPr txBox="1"/>
          <p:nvPr>
            <p:ph type="title"/>
          </p:nvPr>
        </p:nvSpPr>
        <p:spPr>
          <a:xfrm>
            <a:off x="521280" y="448200"/>
            <a:ext cx="11213640" cy="555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53"/>
          <p:cNvSpPr txBox="1"/>
          <p:nvPr>
            <p:ph idx="1" type="body"/>
          </p:nvPr>
        </p:nvSpPr>
        <p:spPr>
          <a:xfrm>
            <a:off x="521280" y="1454040"/>
            <a:ext cx="45716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54"/>
          <p:cNvSpPr txBox="1"/>
          <p:nvPr>
            <p:ph type="title"/>
          </p:nvPr>
        </p:nvSpPr>
        <p:spPr>
          <a:xfrm>
            <a:off x="521280" y="448200"/>
            <a:ext cx="11213640" cy="555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54"/>
          <p:cNvSpPr txBox="1"/>
          <p:nvPr>
            <p:ph idx="1" type="body"/>
          </p:nvPr>
        </p:nvSpPr>
        <p:spPr>
          <a:xfrm>
            <a:off x="521280" y="1454040"/>
            <a:ext cx="223092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54"/>
          <p:cNvSpPr txBox="1"/>
          <p:nvPr>
            <p:ph idx="2" type="body"/>
          </p:nvPr>
        </p:nvSpPr>
        <p:spPr>
          <a:xfrm>
            <a:off x="2864160" y="1454040"/>
            <a:ext cx="223092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55"/>
          <p:cNvSpPr txBox="1"/>
          <p:nvPr>
            <p:ph type="title"/>
          </p:nvPr>
        </p:nvSpPr>
        <p:spPr>
          <a:xfrm>
            <a:off x="521280" y="448200"/>
            <a:ext cx="11213640" cy="555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56"/>
          <p:cNvSpPr txBox="1"/>
          <p:nvPr>
            <p:ph idx="1" type="subTitle"/>
          </p:nvPr>
        </p:nvSpPr>
        <p:spPr>
          <a:xfrm>
            <a:off x="521280" y="448200"/>
            <a:ext cx="11213640" cy="257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57"/>
          <p:cNvSpPr txBox="1"/>
          <p:nvPr>
            <p:ph type="title"/>
          </p:nvPr>
        </p:nvSpPr>
        <p:spPr>
          <a:xfrm>
            <a:off x="521280" y="448200"/>
            <a:ext cx="11213640" cy="555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57"/>
          <p:cNvSpPr txBox="1"/>
          <p:nvPr>
            <p:ph idx="1" type="body"/>
          </p:nvPr>
        </p:nvSpPr>
        <p:spPr>
          <a:xfrm>
            <a:off x="521280" y="1454040"/>
            <a:ext cx="223092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57"/>
          <p:cNvSpPr txBox="1"/>
          <p:nvPr>
            <p:ph idx="2" type="body"/>
          </p:nvPr>
        </p:nvSpPr>
        <p:spPr>
          <a:xfrm>
            <a:off x="2864160" y="1454040"/>
            <a:ext cx="223092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57"/>
          <p:cNvSpPr txBox="1"/>
          <p:nvPr>
            <p:ph idx="3" type="body"/>
          </p:nvPr>
        </p:nvSpPr>
        <p:spPr>
          <a:xfrm>
            <a:off x="521280" y="3531600"/>
            <a:ext cx="223092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58"/>
          <p:cNvSpPr txBox="1"/>
          <p:nvPr>
            <p:ph type="title"/>
          </p:nvPr>
        </p:nvSpPr>
        <p:spPr>
          <a:xfrm>
            <a:off x="521280" y="448200"/>
            <a:ext cx="11213640" cy="555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58"/>
          <p:cNvSpPr txBox="1"/>
          <p:nvPr>
            <p:ph idx="1" type="body"/>
          </p:nvPr>
        </p:nvSpPr>
        <p:spPr>
          <a:xfrm>
            <a:off x="521280" y="1454040"/>
            <a:ext cx="223092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58"/>
          <p:cNvSpPr txBox="1"/>
          <p:nvPr>
            <p:ph idx="2" type="body"/>
          </p:nvPr>
        </p:nvSpPr>
        <p:spPr>
          <a:xfrm>
            <a:off x="2864160" y="1454040"/>
            <a:ext cx="223092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58"/>
          <p:cNvSpPr txBox="1"/>
          <p:nvPr>
            <p:ph idx="3" type="body"/>
          </p:nvPr>
        </p:nvSpPr>
        <p:spPr>
          <a:xfrm>
            <a:off x="2864160" y="3531600"/>
            <a:ext cx="223092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59"/>
          <p:cNvSpPr txBox="1"/>
          <p:nvPr>
            <p:ph type="title"/>
          </p:nvPr>
        </p:nvSpPr>
        <p:spPr>
          <a:xfrm>
            <a:off x="521280" y="448200"/>
            <a:ext cx="11213640" cy="555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59"/>
          <p:cNvSpPr txBox="1"/>
          <p:nvPr>
            <p:ph idx="1" type="body"/>
          </p:nvPr>
        </p:nvSpPr>
        <p:spPr>
          <a:xfrm>
            <a:off x="521280" y="1454040"/>
            <a:ext cx="223092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59"/>
          <p:cNvSpPr txBox="1"/>
          <p:nvPr>
            <p:ph idx="2" type="body"/>
          </p:nvPr>
        </p:nvSpPr>
        <p:spPr>
          <a:xfrm>
            <a:off x="2864160" y="1454040"/>
            <a:ext cx="223092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59"/>
          <p:cNvSpPr txBox="1"/>
          <p:nvPr>
            <p:ph idx="3" type="body"/>
          </p:nvPr>
        </p:nvSpPr>
        <p:spPr>
          <a:xfrm>
            <a:off x="521280" y="3531600"/>
            <a:ext cx="45716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60"/>
          <p:cNvSpPr txBox="1"/>
          <p:nvPr>
            <p:ph type="title"/>
          </p:nvPr>
        </p:nvSpPr>
        <p:spPr>
          <a:xfrm>
            <a:off x="521280" y="448200"/>
            <a:ext cx="11213640" cy="555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60"/>
          <p:cNvSpPr txBox="1"/>
          <p:nvPr>
            <p:ph idx="1" type="body"/>
          </p:nvPr>
        </p:nvSpPr>
        <p:spPr>
          <a:xfrm>
            <a:off x="521280" y="1454040"/>
            <a:ext cx="45716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60"/>
          <p:cNvSpPr txBox="1"/>
          <p:nvPr>
            <p:ph idx="2" type="body"/>
          </p:nvPr>
        </p:nvSpPr>
        <p:spPr>
          <a:xfrm>
            <a:off x="521280" y="3531600"/>
            <a:ext cx="45716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61"/>
          <p:cNvSpPr txBox="1"/>
          <p:nvPr>
            <p:ph type="title"/>
          </p:nvPr>
        </p:nvSpPr>
        <p:spPr>
          <a:xfrm>
            <a:off x="521280" y="448200"/>
            <a:ext cx="11213640" cy="555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61"/>
          <p:cNvSpPr txBox="1"/>
          <p:nvPr>
            <p:ph idx="1" type="body"/>
          </p:nvPr>
        </p:nvSpPr>
        <p:spPr>
          <a:xfrm>
            <a:off x="521280" y="1454040"/>
            <a:ext cx="223092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61"/>
          <p:cNvSpPr txBox="1"/>
          <p:nvPr>
            <p:ph idx="2" type="body"/>
          </p:nvPr>
        </p:nvSpPr>
        <p:spPr>
          <a:xfrm>
            <a:off x="2864160" y="1454040"/>
            <a:ext cx="223092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61"/>
          <p:cNvSpPr txBox="1"/>
          <p:nvPr>
            <p:ph idx="3" type="body"/>
          </p:nvPr>
        </p:nvSpPr>
        <p:spPr>
          <a:xfrm>
            <a:off x="521280" y="3531600"/>
            <a:ext cx="223092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61"/>
          <p:cNvSpPr txBox="1"/>
          <p:nvPr>
            <p:ph idx="4" type="body"/>
          </p:nvPr>
        </p:nvSpPr>
        <p:spPr>
          <a:xfrm>
            <a:off x="2864160" y="3531600"/>
            <a:ext cx="223092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62"/>
          <p:cNvSpPr txBox="1"/>
          <p:nvPr>
            <p:ph type="title"/>
          </p:nvPr>
        </p:nvSpPr>
        <p:spPr>
          <a:xfrm>
            <a:off x="521280" y="448200"/>
            <a:ext cx="11213640" cy="555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62"/>
          <p:cNvSpPr txBox="1"/>
          <p:nvPr>
            <p:ph idx="1" type="body"/>
          </p:nvPr>
        </p:nvSpPr>
        <p:spPr>
          <a:xfrm>
            <a:off x="521280" y="1454040"/>
            <a:ext cx="14716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62"/>
          <p:cNvSpPr txBox="1"/>
          <p:nvPr>
            <p:ph idx="2" type="body"/>
          </p:nvPr>
        </p:nvSpPr>
        <p:spPr>
          <a:xfrm>
            <a:off x="2066760" y="1454040"/>
            <a:ext cx="14716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62"/>
          <p:cNvSpPr txBox="1"/>
          <p:nvPr>
            <p:ph idx="3" type="body"/>
          </p:nvPr>
        </p:nvSpPr>
        <p:spPr>
          <a:xfrm>
            <a:off x="3612600" y="1454040"/>
            <a:ext cx="14716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62"/>
          <p:cNvSpPr txBox="1"/>
          <p:nvPr>
            <p:ph idx="4" type="body"/>
          </p:nvPr>
        </p:nvSpPr>
        <p:spPr>
          <a:xfrm>
            <a:off x="521280" y="3531600"/>
            <a:ext cx="14716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62"/>
          <p:cNvSpPr txBox="1"/>
          <p:nvPr>
            <p:ph idx="5" type="body"/>
          </p:nvPr>
        </p:nvSpPr>
        <p:spPr>
          <a:xfrm>
            <a:off x="2066760" y="3531600"/>
            <a:ext cx="14716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62"/>
          <p:cNvSpPr txBox="1"/>
          <p:nvPr>
            <p:ph idx="6" type="body"/>
          </p:nvPr>
        </p:nvSpPr>
        <p:spPr>
          <a:xfrm>
            <a:off x="3612600" y="3531600"/>
            <a:ext cx="14716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7"/>
          <p:cNvSpPr txBox="1"/>
          <p:nvPr>
            <p:ph type="title"/>
          </p:nvPr>
        </p:nvSpPr>
        <p:spPr>
          <a:xfrm>
            <a:off x="446040" y="2548080"/>
            <a:ext cx="5878080" cy="17614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pic>
        <p:nvPicPr>
          <p:cNvPr descr="Graphical user interface&#10;&#10;Description automatically generated" id="7" name="Google Shape;7;p37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53800" y="138960"/>
            <a:ext cx="2368800" cy="8676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;p37"/>
          <p:cNvSpPr txBox="1"/>
          <p:nvPr>
            <p:ph idx="1" type="body"/>
          </p:nvPr>
        </p:nvSpPr>
        <p:spPr>
          <a:xfrm>
            <a:off x="6963480" y="1699920"/>
            <a:ext cx="4571640" cy="4571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9"/>
          <p:cNvSpPr txBox="1"/>
          <p:nvPr>
            <p:ph idx="10" type="dt"/>
          </p:nvPr>
        </p:nvSpPr>
        <p:spPr>
          <a:xfrm>
            <a:off x="539640" y="6203880"/>
            <a:ext cx="3276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9" name="Google Shape;59;p39"/>
          <p:cNvSpPr txBox="1"/>
          <p:nvPr>
            <p:ph idx="11" type="ftr"/>
          </p:nvPr>
        </p:nvSpPr>
        <p:spPr>
          <a:xfrm>
            <a:off x="4648320" y="620388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0" name="Google Shape;60;p39"/>
          <p:cNvSpPr txBox="1"/>
          <p:nvPr>
            <p:ph idx="12" type="sldNum"/>
          </p:nvPr>
        </p:nvSpPr>
        <p:spPr>
          <a:xfrm>
            <a:off x="8371800" y="6203880"/>
            <a:ext cx="3276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200" u="none" cap="none" strike="noStrike">
                <a:solidFill>
                  <a:srgbClr val="939393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200" u="none" cap="none" strike="noStrike">
                <a:solidFill>
                  <a:srgbClr val="939393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200" u="none" cap="none" strike="noStrike">
                <a:solidFill>
                  <a:srgbClr val="939393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200" u="none" cap="none" strike="noStrike">
                <a:solidFill>
                  <a:srgbClr val="939393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200" u="none" cap="none" strike="noStrike">
                <a:solidFill>
                  <a:srgbClr val="939393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200" u="none" cap="none" strike="noStrike">
                <a:solidFill>
                  <a:srgbClr val="939393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200" u="none" cap="none" strike="noStrike">
                <a:solidFill>
                  <a:srgbClr val="939393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200" u="none" cap="none" strike="noStrike">
                <a:solidFill>
                  <a:srgbClr val="939393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200" u="none" cap="none" strike="noStrike">
                <a:solidFill>
                  <a:srgbClr val="939393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1" name="Google Shape;61;p39"/>
          <p:cNvSpPr txBox="1"/>
          <p:nvPr>
            <p:ph type="title"/>
          </p:nvPr>
        </p:nvSpPr>
        <p:spPr>
          <a:xfrm>
            <a:off x="521280" y="448200"/>
            <a:ext cx="11213640" cy="555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2" name="Google Shape;62;p39"/>
          <p:cNvSpPr txBox="1"/>
          <p:nvPr>
            <p:ph idx="1" type="body"/>
          </p:nvPr>
        </p:nvSpPr>
        <p:spPr>
          <a:xfrm>
            <a:off x="521280" y="1454040"/>
            <a:ext cx="45716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cxnSp>
        <p:nvCxnSpPr>
          <p:cNvPr id="63" name="Google Shape;63;p39"/>
          <p:cNvCxnSpPr/>
          <p:nvPr/>
        </p:nvCxnSpPr>
        <p:spPr>
          <a:xfrm>
            <a:off x="533160" y="1104840"/>
            <a:ext cx="11119320" cy="0"/>
          </a:xfrm>
          <a:prstGeom prst="straightConnector1">
            <a:avLst/>
          </a:prstGeom>
          <a:noFill/>
          <a:ln cap="flat" cmpd="sng" w="25550">
            <a:solidFill>
              <a:schemeClr val="accent2"/>
            </a:solidFill>
            <a:prstDash val="solid"/>
            <a:miter lim="8000"/>
            <a:headEnd len="sm" w="sm" type="none"/>
            <a:tailEnd len="sm" w="sm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4.png"/><Relationship Id="rId4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9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8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5.xml"/><Relationship Id="rId3" Type="http://schemas.openxmlformats.org/officeDocument/2006/relationships/hyperlink" Target="https://github.com/ghimiresunil/LLM-PowerHouse-A-Curated-Guide-for-Large-Language-Models-with-Custom-Training-and-Inferencing" TargetMode="Externa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6.xml"/><Relationship Id="rId3" Type="http://schemas.openxmlformats.org/officeDocument/2006/relationships/hyperlink" Target="https://rasa.com/doc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"/>
          <p:cNvSpPr txBox="1"/>
          <p:nvPr/>
        </p:nvSpPr>
        <p:spPr>
          <a:xfrm>
            <a:off x="2826865" y="1689665"/>
            <a:ext cx="5878200" cy="2198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>
                <a:latin typeface="Quattrocento Sans"/>
                <a:ea typeface="Quattrocento Sans"/>
                <a:cs typeface="Quattrocento Sans"/>
                <a:sym typeface="Quattrocento Sans"/>
              </a:rPr>
              <a:t>Intent to Intentless </a:t>
            </a:r>
            <a:r>
              <a:rPr b="0" i="0" lang="en-US" sz="50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Conversational AI</a:t>
            </a:r>
            <a:endParaRPr b="0" i="0" sz="50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7" name="Google Shape;117;p1"/>
          <p:cNvSpPr/>
          <p:nvPr/>
        </p:nvSpPr>
        <p:spPr>
          <a:xfrm>
            <a:off x="446040" y="4446360"/>
            <a:ext cx="5333760" cy="11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"/>
          <p:cNvSpPr txBox="1"/>
          <p:nvPr/>
        </p:nvSpPr>
        <p:spPr>
          <a:xfrm>
            <a:off x="8027325" y="5393700"/>
            <a:ext cx="2697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Dr. Bipul Kumar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"/>
          <p:cNvSpPr txBox="1"/>
          <p:nvPr/>
        </p:nvSpPr>
        <p:spPr>
          <a:xfrm>
            <a:off x="539655" y="342875"/>
            <a:ext cx="6876600" cy="6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3B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Types of AI assistants &amp; platforms</a:t>
            </a:r>
            <a:endParaRPr b="0" i="0" sz="28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aphicFrame>
        <p:nvGraphicFramePr>
          <p:cNvPr id="124" name="Google Shape;124;p2"/>
          <p:cNvGraphicFramePr/>
          <p:nvPr/>
        </p:nvGraphicFramePr>
        <p:xfrm>
          <a:off x="539640" y="121032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{843D13BC-7A75-45C8-A607-53CB0595F9B5}</a:tableStyleId>
              </a:tblPr>
              <a:tblGrid>
                <a:gridCol w="1171450"/>
                <a:gridCol w="2404275"/>
                <a:gridCol w="3784650"/>
                <a:gridCol w="1430350"/>
                <a:gridCol w="2432025"/>
              </a:tblGrid>
              <a:tr h="5785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AI assistant type</a:t>
                      </a:r>
                      <a:endParaRPr b="0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33850" marL="33850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Uses</a:t>
                      </a:r>
                      <a:endParaRPr b="0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33850" marL="33850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Skills you need to build one</a:t>
                      </a:r>
                      <a:endParaRPr b="0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33850" marL="33850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Technology Focus</a:t>
                      </a:r>
                      <a:endParaRPr b="0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33850" marL="33850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Example Platforms</a:t>
                      </a:r>
                      <a:endParaRPr b="0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33850" marL="33850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9D18E"/>
                    </a:solidFill>
                  </a:tcPr>
                </a:tc>
              </a:tr>
              <a:tr h="2396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Conversational AI (sometimes called a chatbot)</a:t>
                      </a:r>
                      <a:endParaRPr b="0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33850" marL="33850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Customer service</a:t>
                      </a:r>
                      <a:endParaRPr b="0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Guided buying experience </a:t>
                      </a:r>
                      <a:endParaRPr b="0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New employee training</a:t>
                      </a:r>
                      <a:endParaRPr b="0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33850" marL="33850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Designing and coding process flows with one or many steps</a:t>
                      </a:r>
                      <a:endParaRPr b="0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Using conversational state to determine the next step</a:t>
                      </a:r>
                      <a:endParaRPr b="0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Writing dialogue</a:t>
                      </a:r>
                      <a:endParaRPr b="0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Classifying utterances into intents</a:t>
                      </a:r>
                      <a:endParaRPr b="0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Extracting entities from utterances to support the intent </a:t>
                      </a:r>
                      <a:endParaRPr b="0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Writing code to call external application programming interfaces (APIs)</a:t>
                      </a:r>
                      <a:endParaRPr b="0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33850" marL="33850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Conversation and dialogue flow</a:t>
                      </a:r>
                      <a:endParaRPr b="0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33850" marL="33850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IBM Watson Assistant </a:t>
                      </a:r>
                      <a:endParaRPr b="0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Microsoft Azure Bot Service</a:t>
                      </a:r>
                      <a:endParaRPr b="0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Rasa</a:t>
                      </a:r>
                      <a:endParaRPr b="0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33850" marL="33850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32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Command Interpreter</a:t>
                      </a:r>
                      <a:endParaRPr b="0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33850" marL="33850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Natural language or voice interface to devices</a:t>
                      </a:r>
                      <a:endParaRPr b="0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33850" marL="33850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Classifying statements into commands</a:t>
                      </a:r>
                      <a:endParaRPr b="0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Extracting supporting parameters from a command statement</a:t>
                      </a:r>
                      <a:endParaRPr b="0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Writing code to call external APIs</a:t>
                      </a:r>
                      <a:endParaRPr b="0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33850" marL="33850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Classification and calling APIs</a:t>
                      </a:r>
                      <a:endParaRPr b="0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33850" marL="33850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Apple Siri </a:t>
                      </a:r>
                      <a:endParaRPr b="0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Amazon Alexa</a:t>
                      </a:r>
                      <a:endParaRPr b="0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33850" marL="33850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39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Event Classifier</a:t>
                      </a:r>
                      <a:endParaRPr b="0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33850" marL="33850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Sorting email into folders</a:t>
                      </a:r>
                      <a:endParaRPr b="0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Routing messages (such as emails) to an appropriate handler</a:t>
                      </a:r>
                      <a:endParaRPr b="0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33850" marL="33850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Classifying messages based on message content and metadata </a:t>
                      </a:r>
                      <a:endParaRPr b="0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Extracting many entities that support or augment the classification</a:t>
                      </a:r>
                      <a:endParaRPr b="0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33850" marL="33850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Classification and entity identification</a:t>
                      </a:r>
                      <a:endParaRPr b="0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33850" marL="33850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Google Gmail </a:t>
                      </a:r>
                      <a:endParaRPr b="0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b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Natural Language Understanding services</a:t>
                      </a:r>
                      <a:endParaRPr b="0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33850" marL="33850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25" name="Google Shape;125;p2"/>
          <p:cNvSpPr/>
          <p:nvPr/>
        </p:nvSpPr>
        <p:spPr>
          <a:xfrm>
            <a:off x="539640" y="2070000"/>
            <a:ext cx="12191760" cy="45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"/>
          <p:cNvSpPr txBox="1"/>
          <p:nvPr/>
        </p:nvSpPr>
        <p:spPr>
          <a:xfrm>
            <a:off x="521280" y="448200"/>
            <a:ext cx="11213640" cy="555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3B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AI architecture &amp; Control flow</a:t>
            </a:r>
            <a:endParaRPr b="0" i="0" sz="28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131" name="Google Shape;13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55000" y="1882440"/>
            <a:ext cx="8531640" cy="291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4"/>
          <p:cNvSpPr txBox="1"/>
          <p:nvPr/>
        </p:nvSpPr>
        <p:spPr>
          <a:xfrm>
            <a:off x="520560" y="447840"/>
            <a:ext cx="11213640" cy="5551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3B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Primary components of architecture.</a:t>
            </a:r>
            <a:endParaRPr b="0" i="0" sz="28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37" name="Google Shape;137;p4"/>
          <p:cNvSpPr/>
          <p:nvPr/>
        </p:nvSpPr>
        <p:spPr>
          <a:xfrm>
            <a:off x="644760" y="1742760"/>
            <a:ext cx="10901880" cy="433116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143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1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Interface</a:t>
            </a: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—The way end users interact with the assistant. The interface can be a text or voice interface and is the only part of the AI assistant that is visible to users.  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1143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1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Dialogue engine</a:t>
            </a: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—Manages dialogue state and coordinates building the assistant’s response to the user.  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1143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1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Natural language understanding (NLU)</a:t>
            </a: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—This component is invoked by the dialogue engine to extract meaning from a user’s natural language input. The NLU generally extracts an intent as well as information that supports the intent.  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1143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1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Orchestrator—(Optional)</a:t>
            </a: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Coordinates calls to APIs to drive business processes and provide dynamic response data.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5"/>
          <p:cNvSpPr txBox="1"/>
          <p:nvPr/>
        </p:nvSpPr>
        <p:spPr>
          <a:xfrm>
            <a:off x="521280" y="448200"/>
            <a:ext cx="11213640" cy="555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143" name="Google Shape;143;p5"/>
          <p:cNvPicPr preferRelativeResize="0"/>
          <p:nvPr/>
        </p:nvPicPr>
        <p:blipFill rotWithShape="1">
          <a:blip r:embed="rId3">
            <a:alphaModFix/>
          </a:blip>
          <a:srcRect b="1127" l="0" r="1127" t="0"/>
          <a:stretch/>
        </p:blipFill>
        <p:spPr>
          <a:xfrm>
            <a:off x="1946520" y="1277640"/>
            <a:ext cx="7681320" cy="51321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6"/>
          <p:cNvSpPr txBox="1"/>
          <p:nvPr/>
        </p:nvSpPr>
        <p:spPr>
          <a:xfrm>
            <a:off x="520560" y="447840"/>
            <a:ext cx="11213640" cy="5551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800" strike="noStrike">
                <a:solidFill>
                  <a:srgbClr val="3B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Chatbot Pipeline</a:t>
            </a:r>
            <a:endParaRPr b="0" sz="2800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49" name="Google Shape;149;p6"/>
          <p:cNvSpPr/>
          <p:nvPr/>
        </p:nvSpPr>
        <p:spPr>
          <a:xfrm>
            <a:off x="1147680" y="1506240"/>
            <a:ext cx="8399160" cy="337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068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●"/>
            </a:pPr>
            <a:r>
              <a:rPr b="0" lang="en-US" sz="1600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Language Model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-31068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●"/>
            </a:pPr>
            <a:r>
              <a:rPr b="0" lang="en-US" sz="1600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Tokenizer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-31068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●"/>
            </a:pPr>
            <a:r>
              <a:rPr b="0" lang="en-US" sz="1600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Featurizer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-31068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●"/>
            </a:pPr>
            <a:r>
              <a:rPr b="0" lang="en-US" sz="1600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Intent Classifier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-31068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●"/>
            </a:pPr>
            <a:r>
              <a:rPr b="0" lang="en-US" sz="1600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Entity  Extractor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-31068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●"/>
            </a:pPr>
            <a:r>
              <a:rPr b="0" lang="en-US" sz="1600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Entity Mapper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-31068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●"/>
            </a:pPr>
            <a:r>
              <a:rPr b="0" lang="en-US" sz="1600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Conversation Design (Dialogue</a:t>
            </a:r>
            <a:r>
              <a:rPr b="0" lang="en-US" sz="1200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)</a:t>
            </a:r>
            <a:endParaRPr b="0" sz="12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1599"/>
              </a:spcBef>
              <a:spcAft>
                <a:spcPts val="0"/>
              </a:spcAft>
              <a:buNone/>
            </a:pPr>
            <a:r>
              <a:t/>
            </a:r>
            <a:endParaRPr b="0" sz="12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1599"/>
              </a:spcBef>
              <a:spcAft>
                <a:spcPts val="0"/>
              </a:spcAft>
              <a:buNone/>
            </a:pPr>
            <a:r>
              <a:t/>
            </a:r>
            <a:endParaRPr b="0" sz="12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6"/>
          <p:cNvSpPr/>
          <p:nvPr/>
        </p:nvSpPr>
        <p:spPr>
          <a:xfrm>
            <a:off x="4888440" y="2031120"/>
            <a:ext cx="1207440" cy="39096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NLP/NLU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6"/>
          <p:cNvSpPr/>
          <p:nvPr/>
        </p:nvSpPr>
        <p:spPr>
          <a:xfrm>
            <a:off x="5099400" y="3014640"/>
            <a:ext cx="996120" cy="4579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NLG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6"/>
          <p:cNvSpPr/>
          <p:nvPr/>
        </p:nvSpPr>
        <p:spPr>
          <a:xfrm>
            <a:off x="3406680" y="1738800"/>
            <a:ext cx="75960" cy="1275480"/>
          </a:xfrm>
          <a:prstGeom prst="rightBracket">
            <a:avLst>
              <a:gd fmla="val 8333" name="adj"/>
            </a:avLst>
          </a:prstGeom>
          <a:noFill/>
          <a:ln cap="flat" cmpd="sng" w="9525">
            <a:solidFill>
              <a:srgbClr val="3E6EC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6"/>
          <p:cNvSpPr/>
          <p:nvPr/>
        </p:nvSpPr>
        <p:spPr>
          <a:xfrm>
            <a:off x="4527000" y="3043800"/>
            <a:ext cx="93600" cy="390960"/>
          </a:xfrm>
          <a:prstGeom prst="rightBracket">
            <a:avLst>
              <a:gd fmla="val 8333" name="adj"/>
            </a:avLst>
          </a:prstGeom>
          <a:noFill/>
          <a:ln cap="flat" cmpd="sng" w="9525">
            <a:solidFill>
              <a:srgbClr val="3E6EC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7"/>
          <p:cNvSpPr txBox="1"/>
          <p:nvPr/>
        </p:nvSpPr>
        <p:spPr>
          <a:xfrm>
            <a:off x="520560" y="447840"/>
            <a:ext cx="11213640" cy="5551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800" strike="noStrike">
                <a:solidFill>
                  <a:srgbClr val="3B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Conversational AI</a:t>
            </a:r>
            <a:endParaRPr b="0" sz="2800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59" name="Google Shape;159;p7"/>
          <p:cNvSpPr/>
          <p:nvPr/>
        </p:nvSpPr>
        <p:spPr>
          <a:xfrm>
            <a:off x="729360" y="2079000"/>
            <a:ext cx="11004840" cy="3864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Conversational AI is the type of assistant that most frequently comes to mind when you hear the words “AI assistant.” A conversational AI assistant has a conversational interface and services a variety of requests. Those requests may be satisfied in one of these two methods. </a:t>
            </a:r>
            <a:br>
              <a:rPr lang="en-US" sz="1800">
                <a:latin typeface="Arial"/>
                <a:ea typeface="Arial"/>
                <a:cs typeface="Arial"/>
                <a:sym typeface="Arial"/>
              </a:rPr>
            </a:b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-1143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lang="en-US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simple question-and-answer format or 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-1143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lang="en-US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may require an associated conversational flow.</a:t>
            </a:r>
            <a:br>
              <a:rPr lang="en-US" sz="1800">
                <a:latin typeface="Arial"/>
                <a:ea typeface="Arial"/>
                <a:cs typeface="Arial"/>
                <a:sym typeface="Arial"/>
              </a:rPr>
            </a:br>
            <a:br>
              <a:rPr lang="en-US" sz="1800">
                <a:latin typeface="Arial"/>
                <a:ea typeface="Arial"/>
                <a:cs typeface="Arial"/>
                <a:sym typeface="Arial"/>
              </a:rPr>
            </a:br>
            <a:r>
              <a:rPr b="0" lang="en-US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Let’s take a look at few examples for better understanding.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8"/>
          <p:cNvSpPr txBox="1"/>
          <p:nvPr/>
        </p:nvSpPr>
        <p:spPr>
          <a:xfrm>
            <a:off x="520560" y="447840"/>
            <a:ext cx="11213640" cy="5551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800" strike="noStrike">
                <a:solidFill>
                  <a:srgbClr val="3B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Conversational AI (Simple question &amp; answer)</a:t>
            </a:r>
            <a:endParaRPr b="0" sz="2800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65" name="Google Shape;165;p8"/>
          <p:cNvSpPr/>
          <p:nvPr/>
        </p:nvSpPr>
        <p:spPr>
          <a:xfrm>
            <a:off x="729360" y="2079000"/>
            <a:ext cx="11004840" cy="3864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6" name="Google Shape;16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42440" y="1909440"/>
            <a:ext cx="9506880" cy="3388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9"/>
          <p:cNvSpPr txBox="1"/>
          <p:nvPr/>
        </p:nvSpPr>
        <p:spPr>
          <a:xfrm>
            <a:off x="520560" y="447840"/>
            <a:ext cx="11213640" cy="5551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800" strike="noStrike">
                <a:solidFill>
                  <a:srgbClr val="3B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Conversational AI (Requires missing parameters)</a:t>
            </a:r>
            <a:endParaRPr b="0" sz="2800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72" name="Google Shape;172;p9"/>
          <p:cNvSpPr/>
          <p:nvPr/>
        </p:nvSpPr>
        <p:spPr>
          <a:xfrm>
            <a:off x="729360" y="2079000"/>
            <a:ext cx="11004840" cy="3864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3" name="Google Shape;17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64240" y="1554840"/>
            <a:ext cx="7832520" cy="4541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0"/>
          <p:cNvSpPr txBox="1"/>
          <p:nvPr/>
        </p:nvSpPr>
        <p:spPr>
          <a:xfrm>
            <a:off x="520560" y="447840"/>
            <a:ext cx="11213640" cy="5551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800" strike="noStrike">
                <a:solidFill>
                  <a:srgbClr val="3B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Conversational AI (Requires missing parameters flow)</a:t>
            </a:r>
            <a:endParaRPr b="0" sz="2800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79" name="Google Shape;179;p10"/>
          <p:cNvSpPr/>
          <p:nvPr/>
        </p:nvSpPr>
        <p:spPr>
          <a:xfrm>
            <a:off x="729360" y="2079000"/>
            <a:ext cx="11004840" cy="3864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0" name="Google Shape;18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65560" y="1627200"/>
            <a:ext cx="9197280" cy="46029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1"/>
          <p:cNvSpPr txBox="1"/>
          <p:nvPr/>
        </p:nvSpPr>
        <p:spPr>
          <a:xfrm>
            <a:off x="520560" y="447840"/>
            <a:ext cx="11213640" cy="5551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800" strike="noStrike">
                <a:solidFill>
                  <a:srgbClr val="3B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Command Interpreter</a:t>
            </a:r>
            <a:endParaRPr b="0" sz="2800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86" name="Google Shape;186;p11"/>
          <p:cNvSpPr/>
          <p:nvPr/>
        </p:nvSpPr>
        <p:spPr>
          <a:xfrm>
            <a:off x="520560" y="1676160"/>
            <a:ext cx="11075040" cy="2284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-28548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lang="en-US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simpler use of AI assistant technology is the command interpreter pattern. 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-28548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lang="en-US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This pattern is prevalent in smart devices such as phones, remote controls, and appliances. 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-28548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lang="en-US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command interpreter deals with a limited vocabulary, enough to invoke the commands it supports, and the interaction is finished as soon as the information needed to execute the task is collected.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>
                <a:latin typeface="Arial"/>
                <a:ea typeface="Arial"/>
                <a:cs typeface="Arial"/>
                <a:sym typeface="Arial"/>
              </a:rPr>
            </a:b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87" name="Google Shape;187;p11"/>
          <p:cNvGraphicFramePr/>
          <p:nvPr/>
        </p:nvGraphicFramePr>
        <p:xfrm>
          <a:off x="3148560" y="383796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{843D13BC-7A75-45C8-A607-53CB0595F9B5}</a:tableStyleId>
              </a:tblPr>
              <a:tblGrid>
                <a:gridCol w="2831400"/>
                <a:gridCol w="2831400"/>
              </a:tblGrid>
              <a:tr h="307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Command Interpreter type</a:t>
                      </a:r>
                      <a:endParaRPr b="0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47150" marL="47150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Example Commands</a:t>
                      </a:r>
                      <a:endParaRPr b="0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47150" marL="47150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99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Smartphone</a:t>
                      </a:r>
                      <a:endParaRPr b="0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-US" sz="1800" u="none" cap="none" strike="noStrike"/>
                      </a:br>
                      <a:r>
                        <a:rPr b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Voice-powered television remote</a:t>
                      </a:r>
                      <a:endParaRPr b="0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-US" sz="1800" u="none" cap="none" strike="noStrike"/>
                      </a:br>
                      <a:r>
                        <a:rPr b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Smart home controller</a:t>
                      </a:r>
                      <a:endParaRPr b="0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47150" marL="47150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“Set an alarm for 9 p.m.” “Call Mom.” “Open Facebook.”</a:t>
                      </a:r>
                      <a:endParaRPr b="0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-US" sz="1800" u="none" cap="none" strike="noStrike"/>
                      </a:br>
                      <a:r>
                        <a:rPr b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“Increase volume.” “Turn to channel 3.” </a:t>
                      </a:r>
                      <a:endParaRPr b="0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-US" sz="1800" u="none" cap="none" strike="noStrike"/>
                      </a:br>
                      <a:r>
                        <a:rPr b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“Turn on the light.” “Set the air temperature to 76 degrees.” </a:t>
                      </a:r>
                      <a:endParaRPr b="0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47150" marL="47150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88" name="Google Shape;188;p11"/>
          <p:cNvSpPr/>
          <p:nvPr/>
        </p:nvSpPr>
        <p:spPr>
          <a:xfrm>
            <a:off x="3178800" y="3195000"/>
            <a:ext cx="5272560" cy="148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750" lIns="91425" spcFirstLastPara="1" rIns="91425" wrap="square" tIns="2030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00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Examples of command interpreters &amp; supported formats.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>
                <a:latin typeface="Arial"/>
                <a:ea typeface="Arial"/>
                <a:cs typeface="Arial"/>
                <a:sym typeface="Arial"/>
              </a:rPr>
            </a:br>
            <a:br>
              <a:rPr lang="en-US" sz="1800">
                <a:latin typeface="Arial"/>
                <a:ea typeface="Arial"/>
                <a:cs typeface="Arial"/>
                <a:sym typeface="Arial"/>
              </a:rPr>
            </a:b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/>
          <p:nvPr/>
        </p:nvSpPr>
        <p:spPr>
          <a:xfrm>
            <a:off x="520560" y="447840"/>
            <a:ext cx="11213640" cy="5551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800" strike="noStrike">
                <a:solidFill>
                  <a:srgbClr val="3B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Command Interpreter</a:t>
            </a:r>
            <a:endParaRPr b="0" sz="2800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aphicFrame>
        <p:nvGraphicFramePr>
          <p:cNvPr id="194" name="Google Shape;194;p12"/>
          <p:cNvGraphicFramePr/>
          <p:nvPr/>
        </p:nvGraphicFramePr>
        <p:xfrm>
          <a:off x="539640" y="127692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{843D13BC-7A75-45C8-A607-53CB0595F9B5}</a:tableStyleId>
              </a:tblPr>
              <a:tblGrid>
                <a:gridCol w="5317200"/>
                <a:gridCol w="5317200"/>
              </a:tblGrid>
              <a:tr h="456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43434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Exploring parts of a command. </a:t>
                      </a:r>
                      <a:endParaRPr b="0" sz="16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47150" marL="47150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43434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Alternative technology for command interpreter</a:t>
                      </a:r>
                      <a:endParaRPr b="0" sz="16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47150" marL="47150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9D18E"/>
                    </a:solidFill>
                  </a:tcPr>
                </a:tc>
              </a:tr>
            </a:tbl>
          </a:graphicData>
        </a:graphic>
      </p:graphicFrame>
      <p:sp>
        <p:nvSpPr>
          <p:cNvPr id="195" name="Google Shape;195;p12"/>
          <p:cNvSpPr/>
          <p:nvPr/>
        </p:nvSpPr>
        <p:spPr>
          <a:xfrm>
            <a:off x="768240" y="1276920"/>
            <a:ext cx="12191760" cy="45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6" name="Google Shape;196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79240" y="2007720"/>
            <a:ext cx="3818520" cy="426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64480" y="1967760"/>
            <a:ext cx="3819240" cy="4240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3"/>
          <p:cNvSpPr txBox="1"/>
          <p:nvPr/>
        </p:nvSpPr>
        <p:spPr>
          <a:xfrm>
            <a:off x="520560" y="447840"/>
            <a:ext cx="11213640" cy="5551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800" strike="noStrike">
                <a:solidFill>
                  <a:srgbClr val="3B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Example of Command Interpreter</a:t>
            </a:r>
            <a:endParaRPr b="0" sz="2800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203" name="Google Shape;203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42840" y="2095920"/>
            <a:ext cx="8159040" cy="33901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4"/>
          <p:cNvSpPr txBox="1"/>
          <p:nvPr/>
        </p:nvSpPr>
        <p:spPr>
          <a:xfrm>
            <a:off x="520560" y="447840"/>
            <a:ext cx="11213640" cy="5551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800" strike="noStrike">
                <a:solidFill>
                  <a:srgbClr val="3B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Example of Command Interpreter</a:t>
            </a:r>
            <a:endParaRPr b="0" sz="2800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209" name="Google Shape;209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80480" y="2224080"/>
            <a:ext cx="7094160" cy="316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5"/>
          <p:cNvSpPr txBox="1"/>
          <p:nvPr/>
        </p:nvSpPr>
        <p:spPr>
          <a:xfrm>
            <a:off x="520560" y="447840"/>
            <a:ext cx="11213640" cy="5551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800" strike="noStrike">
                <a:solidFill>
                  <a:srgbClr val="3B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Event Classifier.</a:t>
            </a:r>
            <a:endParaRPr b="0" sz="2800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15" name="Google Shape;215;p15"/>
          <p:cNvSpPr/>
          <p:nvPr/>
        </p:nvSpPr>
        <p:spPr>
          <a:xfrm>
            <a:off x="766440" y="1305360"/>
            <a:ext cx="10968120" cy="3930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-28548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lang="en-US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Event classifiers use a mixture of rules and machine learning techniques to decide how mail should be routed. In Gmail’s case, the classifier decides which inbox to choose. 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-28548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lang="en-US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Gmail offers several ways for the user to personalize or train the classifier through a mix of rules and training options. 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-28548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lang="en-US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When we select an email in the Promotions folder and we’re offered the following training options:</a:t>
            </a:r>
            <a:br>
              <a:rPr lang="en-US" sz="1800">
                <a:latin typeface="Arial"/>
                <a:ea typeface="Arial"/>
                <a:cs typeface="Arial"/>
                <a:sym typeface="Arial"/>
              </a:rPr>
            </a:br>
            <a:br>
              <a:rPr lang="en-US" sz="1800">
                <a:latin typeface="Arial"/>
                <a:ea typeface="Arial"/>
                <a:cs typeface="Arial"/>
                <a:sym typeface="Arial"/>
              </a:rPr>
            </a:br>
            <a:r>
              <a:rPr b="0" lang="en-US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-3427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AutoNum type="arabicPeriod"/>
            </a:pPr>
            <a:r>
              <a:rPr b="0" lang="en-US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Add sender to contacts  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-3427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AutoNum type="arabicPeriod"/>
            </a:pPr>
            <a:r>
              <a:rPr b="0" lang="en-US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Block sender  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-3427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AutoNum type="arabicPeriod"/>
            </a:pPr>
            <a:r>
              <a:rPr b="0" lang="en-US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Report spam  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-3427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AutoNum type="arabicPeriod"/>
            </a:pPr>
            <a:r>
              <a:rPr b="0" lang="en-US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Report phishing  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-3427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attrocento Sans"/>
              <a:buAutoNum type="arabicPeriod"/>
            </a:pPr>
            <a:r>
              <a:rPr b="0" lang="en-US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Filter messages like these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>
                <a:latin typeface="Arial"/>
                <a:ea typeface="Arial"/>
                <a:cs typeface="Arial"/>
                <a:sym typeface="Arial"/>
              </a:rPr>
            </a:b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6"/>
          <p:cNvSpPr txBox="1"/>
          <p:nvPr/>
        </p:nvSpPr>
        <p:spPr>
          <a:xfrm>
            <a:off x="520560" y="447840"/>
            <a:ext cx="11213640" cy="5551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800" strike="noStrike">
                <a:solidFill>
                  <a:srgbClr val="3B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Event Classifier example</a:t>
            </a:r>
            <a:endParaRPr b="0" sz="2800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221" name="Google Shape;22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86120" y="1528920"/>
            <a:ext cx="8219880" cy="3800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"/>
          <p:cNvSpPr txBox="1"/>
          <p:nvPr/>
        </p:nvSpPr>
        <p:spPr>
          <a:xfrm>
            <a:off x="520560" y="447840"/>
            <a:ext cx="11213640" cy="5551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800" strike="noStrike">
                <a:solidFill>
                  <a:srgbClr val="3B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Event Classifier Customer support examples</a:t>
            </a:r>
            <a:endParaRPr b="0" sz="2800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227" name="Google Shape;227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62320" y="1866960"/>
            <a:ext cx="7467120" cy="3123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8"/>
          <p:cNvSpPr txBox="1"/>
          <p:nvPr/>
        </p:nvSpPr>
        <p:spPr>
          <a:xfrm>
            <a:off x="520560" y="447840"/>
            <a:ext cx="11213640" cy="5551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800" strike="noStrike">
                <a:solidFill>
                  <a:srgbClr val="3B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Event Classifier Customer support examples</a:t>
            </a:r>
            <a:endParaRPr b="0" sz="2800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233" name="Google Shape;233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94160" y="1902600"/>
            <a:ext cx="8605800" cy="3529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9"/>
          <p:cNvSpPr txBox="1"/>
          <p:nvPr/>
        </p:nvSpPr>
        <p:spPr>
          <a:xfrm>
            <a:off x="521280" y="448200"/>
            <a:ext cx="11213640" cy="555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800" strike="noStrike">
                <a:solidFill>
                  <a:srgbClr val="3B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Training Your AI Assistant</a:t>
            </a:r>
            <a:endParaRPr b="0" sz="2800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239" name="Google Shape;239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33120" y="1504800"/>
            <a:ext cx="8229240" cy="2180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23520" y="4709520"/>
            <a:ext cx="5810040" cy="1780920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19"/>
          <p:cNvSpPr/>
          <p:nvPr/>
        </p:nvSpPr>
        <p:spPr>
          <a:xfrm>
            <a:off x="1041120" y="4237920"/>
            <a:ext cx="5387400" cy="638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An example of training data in conversational AI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0"/>
          <p:cNvSpPr txBox="1"/>
          <p:nvPr/>
        </p:nvSpPr>
        <p:spPr>
          <a:xfrm>
            <a:off x="521280" y="448200"/>
            <a:ext cx="11213640" cy="555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800" strike="noStrike">
                <a:solidFill>
                  <a:srgbClr val="3B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Comparison with student training</a:t>
            </a:r>
            <a:endParaRPr b="0" sz="2800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247" name="Google Shape;247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08240" y="1333440"/>
            <a:ext cx="9579600" cy="4673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1"/>
          <p:cNvSpPr txBox="1"/>
          <p:nvPr/>
        </p:nvSpPr>
        <p:spPr>
          <a:xfrm>
            <a:off x="521280" y="448200"/>
            <a:ext cx="11213640" cy="555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800" strike="noStrike">
                <a:solidFill>
                  <a:srgbClr val="3B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Finding Training Data</a:t>
            </a:r>
            <a:endParaRPr b="0" sz="2800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53" name="Google Shape;253;p21"/>
          <p:cNvSpPr/>
          <p:nvPr/>
        </p:nvSpPr>
        <p:spPr>
          <a:xfrm>
            <a:off x="521280" y="1336320"/>
            <a:ext cx="10549800" cy="338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How can the team find the best possible training data? It ultimately needs to find out three things: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-28548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lang="en-US" sz="1800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The intents, or categories of questions that users will ask, 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-28548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lang="en-US" sz="1800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the relative frequency, or distribution, of those intents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-28548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lang="en-US" sz="1800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How those intents are worded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The primary sources include 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-28548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lang="en-US" sz="1800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production logs, 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-28548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lang="en-US" sz="1800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mock user interfaces, and 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-28548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lang="en-US" sz="1800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subject-matter experts (SMEs).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2"/>
          <p:cNvSpPr txBox="1"/>
          <p:nvPr/>
        </p:nvSpPr>
        <p:spPr>
          <a:xfrm>
            <a:off x="521280" y="448200"/>
            <a:ext cx="11213640" cy="555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800" strike="noStrike">
                <a:solidFill>
                  <a:srgbClr val="3B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Distribution of intent</a:t>
            </a:r>
            <a:endParaRPr b="0" sz="2800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259" name="Google Shape;259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90240" y="1209600"/>
            <a:ext cx="7276680" cy="56480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3"/>
          <p:cNvSpPr txBox="1"/>
          <p:nvPr/>
        </p:nvSpPr>
        <p:spPr>
          <a:xfrm>
            <a:off x="521280" y="448200"/>
            <a:ext cx="11213640" cy="555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800" strike="noStrike">
                <a:solidFill>
                  <a:srgbClr val="3B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Data source 1: Production Logs</a:t>
            </a:r>
            <a:endParaRPr b="0" sz="2800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aphicFrame>
        <p:nvGraphicFramePr>
          <p:cNvPr id="265" name="Google Shape;265;p23"/>
          <p:cNvGraphicFramePr/>
          <p:nvPr/>
        </p:nvGraphicFramePr>
        <p:xfrm>
          <a:off x="951840" y="135468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{843D13BC-7A75-45C8-A607-53CB0595F9B5}</a:tableStyleId>
              </a:tblPr>
              <a:tblGrid>
                <a:gridCol w="2447650"/>
                <a:gridCol w="2447650"/>
                <a:gridCol w="2447650"/>
                <a:gridCol w="2448000"/>
              </a:tblGrid>
              <a:tr h="254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 Source</a:t>
                      </a:r>
                      <a:endParaRPr b="0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27350" marL="27350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Good for </a:t>
                      </a:r>
                      <a:endParaRPr b="0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27350" marL="27350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Reason</a:t>
                      </a:r>
                      <a:endParaRPr b="0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27350" marL="27350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Caveat</a:t>
                      </a:r>
                      <a:endParaRPr b="0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27350" marL="27350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0AD47"/>
                    </a:solidFill>
                  </a:tcPr>
                </a:tc>
              </a:tr>
              <a:tr h="923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Human-to-human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chat logs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-US" sz="1800" u="none" cap="none" strike="noStrike"/>
                      </a:b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27350" marL="27350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Conversational AI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27350" marL="27350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Will closely mirror utterances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sent to an automated text chat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conversational AI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-US" sz="1800" u="none" cap="none" strike="noStrike"/>
                      </a:b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27350" marL="27350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Will need adaptation for voice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assistants; the intents will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match but not the wording.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-US" sz="1800" u="none" cap="none" strike="noStrike"/>
                      </a:b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27350" marL="27350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23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Human-to-human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call transcripts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-US" sz="1800" u="none" cap="none" strike="noStrike"/>
                      </a:b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27350" marL="27350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Conversational AI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27350" marL="27350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Will closely mirror the distribution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of intents received by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 conversational assistant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-US" sz="1800" u="none" cap="none" strike="noStrike"/>
                      </a:b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27350" marL="27350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People speak differently to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other humans compared with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how they talk to machines.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-US" sz="1800" u="none" cap="none" strike="noStrike"/>
                      </a:b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27350" marL="27350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23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Search logs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27350" marL="27350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Conversational AI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27350" marL="27350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Will closely mirror the distribution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of intents received by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 conversational AI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-US" sz="1800" u="none" cap="none" strike="noStrike"/>
                      </a:b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27350" marL="27350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Search queries tend to be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much shorter than conversational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utterances.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-US" sz="1800" u="none" cap="none" strike="noStrike"/>
                      </a:b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27350" marL="27350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650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Emails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27350" marL="27350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Event classifiers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Conversational AI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-US" sz="1800" u="none" cap="none" strike="noStrike"/>
                      </a:b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27350" marL="27350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An email classifier should be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trained on real email.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-US" sz="1800" u="none" cap="none" strike="noStrike"/>
                      </a:b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27350" marL="27350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An email is longer than a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conversational utterance.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But the subject line or first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sentence can be close to a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conversational utterance.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-US" sz="1800" u="none" cap="none" strike="noStrike"/>
                      </a:b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27350" marL="27350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23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Customer relationship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management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(CRM) event records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-US" sz="1800" u="none" cap="none" strike="noStrike"/>
                      </a:b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27350" marL="27350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Any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27350" marL="27350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Will closely mirror the distribution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of intents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-US" sz="1800" u="none" cap="none" strike="noStrike"/>
                      </a:b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27350" marL="27350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Will not provide any insight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into how these intents are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phrased by customers</a:t>
                      </a: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en-US" sz="1800" u="none" cap="none" strike="noStrike"/>
                      </a:br>
                      <a:endParaRPr b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27350" marL="27350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66" name="Google Shape;266;p23"/>
          <p:cNvSpPr/>
          <p:nvPr/>
        </p:nvSpPr>
        <p:spPr>
          <a:xfrm>
            <a:off x="1449000" y="1242000"/>
            <a:ext cx="12191760" cy="35999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4"/>
          <p:cNvSpPr txBox="1"/>
          <p:nvPr/>
        </p:nvSpPr>
        <p:spPr>
          <a:xfrm>
            <a:off x="521280" y="448200"/>
            <a:ext cx="11213640" cy="555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800" strike="noStrike">
                <a:solidFill>
                  <a:srgbClr val="3B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An Example</a:t>
            </a:r>
            <a:endParaRPr b="0" sz="2800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272" name="Google Shape;272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81080" y="1290600"/>
            <a:ext cx="8229240" cy="4276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5"/>
          <p:cNvSpPr txBox="1"/>
          <p:nvPr/>
        </p:nvSpPr>
        <p:spPr>
          <a:xfrm>
            <a:off x="521280" y="448200"/>
            <a:ext cx="11213640" cy="555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41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800" strike="noStrike">
                <a:solidFill>
                  <a:srgbClr val="3B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Example continued</a:t>
            </a:r>
            <a:br>
              <a:rPr lang="en-US" sz="1800"/>
            </a:br>
            <a:endParaRPr b="0" sz="2800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278" name="Google Shape;278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05000" y="2293200"/>
            <a:ext cx="7781400" cy="3200040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25"/>
          <p:cNvSpPr/>
          <p:nvPr/>
        </p:nvSpPr>
        <p:spPr>
          <a:xfrm>
            <a:off x="1308240" y="1463040"/>
            <a:ext cx="5359320" cy="6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Breaking down the 63 word opening from Human to human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6"/>
          <p:cNvSpPr txBox="1"/>
          <p:nvPr/>
        </p:nvSpPr>
        <p:spPr>
          <a:xfrm>
            <a:off x="521280" y="448200"/>
            <a:ext cx="11213640" cy="555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800" strike="noStrike">
                <a:solidFill>
                  <a:srgbClr val="3B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Data Source 2: Mock User Interface; Asking users to do the work</a:t>
            </a:r>
            <a:endParaRPr b="0" sz="2800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285" name="Google Shape;285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81080" y="1600200"/>
            <a:ext cx="8229240" cy="36572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7"/>
          <p:cNvSpPr txBox="1"/>
          <p:nvPr/>
        </p:nvSpPr>
        <p:spPr>
          <a:xfrm>
            <a:off x="521280" y="448200"/>
            <a:ext cx="11213640" cy="555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800" strike="noStrike">
                <a:solidFill>
                  <a:srgbClr val="3B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Data Source 3: Subject Matter Experts</a:t>
            </a:r>
            <a:endParaRPr b="0" sz="2800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291" name="Google Shape;29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81080" y="2219040"/>
            <a:ext cx="8229240" cy="4190760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27"/>
          <p:cNvSpPr/>
          <p:nvPr/>
        </p:nvSpPr>
        <p:spPr>
          <a:xfrm>
            <a:off x="1294200" y="1505160"/>
            <a:ext cx="4801320" cy="364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Organising data into intent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8"/>
          <p:cNvSpPr txBox="1"/>
          <p:nvPr/>
        </p:nvSpPr>
        <p:spPr>
          <a:xfrm>
            <a:off x="521280" y="448200"/>
            <a:ext cx="11213640" cy="555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800" strike="noStrike">
                <a:solidFill>
                  <a:srgbClr val="3B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Assessing if you have the right training data. </a:t>
            </a:r>
            <a:endParaRPr b="0" sz="2800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98" name="Google Shape;298;p28"/>
          <p:cNvSpPr/>
          <p:nvPr/>
        </p:nvSpPr>
        <p:spPr>
          <a:xfrm>
            <a:off x="521280" y="1378800"/>
            <a:ext cx="11213640" cy="1461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Training data must meet three criteria to produce optimum results, and I refer to these criteria as the three Vs: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-28548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lang="en-US" sz="1800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Variety 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-28548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lang="en-US" sz="1800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Volume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-28548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lang="en-US" sz="1800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Veracity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9"/>
          <p:cNvSpPr txBox="1"/>
          <p:nvPr/>
        </p:nvSpPr>
        <p:spPr>
          <a:xfrm>
            <a:off x="521280" y="448200"/>
            <a:ext cx="11213640" cy="555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800" strike="noStrike">
                <a:solidFill>
                  <a:srgbClr val="3B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Testing a Functional Dialogue flow</a:t>
            </a:r>
            <a:endParaRPr b="0" sz="2800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304" name="Google Shape;304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84960" y="1800360"/>
            <a:ext cx="8173080" cy="4609440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29"/>
          <p:cNvSpPr/>
          <p:nvPr/>
        </p:nvSpPr>
        <p:spPr>
          <a:xfrm>
            <a:off x="521280" y="1449000"/>
            <a:ext cx="6892200" cy="364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Flowchart verifying  a reset password conversational flow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0"/>
          <p:cNvSpPr txBox="1"/>
          <p:nvPr/>
        </p:nvSpPr>
        <p:spPr>
          <a:xfrm>
            <a:off x="521280" y="448200"/>
            <a:ext cx="11213640" cy="555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800" strike="noStrike">
                <a:solidFill>
                  <a:srgbClr val="3B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Continued..</a:t>
            </a:r>
            <a:endParaRPr b="0" sz="2800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11" name="Google Shape;311;p30"/>
          <p:cNvSpPr txBox="1"/>
          <p:nvPr/>
        </p:nvSpPr>
        <p:spPr>
          <a:xfrm>
            <a:off x="521280" y="1454040"/>
            <a:ext cx="10577880" cy="4397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There are four paths through the reset password flowchart.</a:t>
            </a:r>
            <a:endParaRPr b="0" sz="1800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lang="en-US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Happy path—The user’s password is reset (P00, P01, P02, P03, P04, P05, P06, P08, and P09).</a:t>
            </a:r>
            <a:endParaRPr b="0" sz="1800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lang="en-US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Unhappy path—Security question incorrect (P00, P01, P02, P03, P04, P05, P06, P07, and P09).</a:t>
            </a:r>
            <a:endParaRPr b="0" sz="1800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lang="en-US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Unhappy path—User date of birth is incorrect (P00, P01, P02, P03, P04, P07, and P09).</a:t>
            </a:r>
            <a:endParaRPr b="0" sz="1800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lang="en-US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Unhappy path—The user ID is unknown (P00, P01, P02, P07, and P09).</a:t>
            </a:r>
            <a:endParaRPr b="0" sz="1800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2"/>
          <p:cNvSpPr txBox="1"/>
          <p:nvPr/>
        </p:nvSpPr>
        <p:spPr>
          <a:xfrm>
            <a:off x="520560" y="447840"/>
            <a:ext cx="11213640" cy="5551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800" strike="noStrike">
                <a:solidFill>
                  <a:srgbClr val="3B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NLG</a:t>
            </a:r>
            <a:endParaRPr b="0" sz="2800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17" name="Google Shape;317;p32"/>
          <p:cNvSpPr/>
          <p:nvPr/>
        </p:nvSpPr>
        <p:spPr>
          <a:xfrm>
            <a:off x="729360" y="2079000"/>
            <a:ext cx="7688520" cy="22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068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-"/>
            </a:pPr>
            <a:r>
              <a:rPr b="0" lang="en-US" sz="1600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What happens when computer write language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-31068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-"/>
            </a:pPr>
            <a:r>
              <a:rPr b="0" lang="en-US" sz="1600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Structured data into text.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1599"/>
              </a:spcBef>
              <a:spcAft>
                <a:spcPts val="0"/>
              </a:spcAft>
              <a:buNone/>
            </a:pPr>
            <a:r>
              <a:t/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1599"/>
              </a:spcBef>
              <a:spcAft>
                <a:spcPts val="0"/>
              </a:spcAft>
              <a:buNone/>
            </a:pPr>
            <a:r>
              <a:t/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1599"/>
              </a:spcBef>
              <a:spcAft>
                <a:spcPts val="0"/>
              </a:spcAft>
              <a:buNone/>
            </a:pPr>
            <a:r>
              <a:t/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1599"/>
              </a:spcBef>
              <a:spcAft>
                <a:spcPts val="0"/>
              </a:spcAft>
              <a:buNone/>
            </a:pPr>
            <a:r>
              <a:t/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33"/>
          <p:cNvSpPr txBox="1"/>
          <p:nvPr/>
        </p:nvSpPr>
        <p:spPr>
          <a:xfrm>
            <a:off x="520560" y="447840"/>
            <a:ext cx="11213640" cy="5551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800" strike="noStrike">
                <a:solidFill>
                  <a:srgbClr val="3B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NLG</a:t>
            </a:r>
            <a:endParaRPr b="0" sz="2800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23" name="Google Shape;323;p33"/>
          <p:cNvSpPr/>
          <p:nvPr/>
        </p:nvSpPr>
        <p:spPr>
          <a:xfrm>
            <a:off x="729360" y="2079000"/>
            <a:ext cx="7688520" cy="22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00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1  </a:t>
            </a:r>
            <a:r>
              <a:rPr b="0" lang="en-US" sz="1200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   </a:t>
            </a:r>
            <a:r>
              <a:rPr b="0" lang="en-US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b="0" lang="en-US" sz="1600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Narrative design 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-310680" lvl="0" marL="457200" marR="0" rtl="0" algn="l">
              <a:lnSpc>
                <a:spcPct val="150000"/>
              </a:lnSpc>
              <a:spcBef>
                <a:spcPts val="1599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-"/>
            </a:pPr>
            <a:r>
              <a:rPr b="0" lang="en-US" sz="1600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also called conversation design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-30456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04248"/>
              </a:buClr>
              <a:buSzPts val="1600"/>
              <a:buFont typeface="Arial"/>
              <a:buChar char="-"/>
            </a:pPr>
            <a:r>
              <a:rPr b="0" lang="en-US" sz="1600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Conversation driven development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-31068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-"/>
            </a:pPr>
            <a:r>
              <a:rPr b="0" lang="en-US" sz="1600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rules known as “conditional logic” or response classification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-31068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-"/>
            </a:pPr>
            <a:r>
              <a:rPr b="0" lang="en-US" sz="1600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outputs based on which conditions are being met and which are not.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t/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1599"/>
              </a:spcBef>
              <a:spcAft>
                <a:spcPts val="0"/>
              </a:spcAft>
              <a:buNone/>
            </a:pPr>
            <a:r>
              <a:t/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1599"/>
              </a:spcBef>
              <a:spcAft>
                <a:spcPts val="0"/>
              </a:spcAft>
              <a:buNone/>
            </a:pPr>
            <a:r>
              <a:t/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1599"/>
              </a:spcBef>
              <a:spcAft>
                <a:spcPts val="0"/>
              </a:spcAft>
              <a:buNone/>
            </a:pPr>
            <a:r>
              <a:t/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1599"/>
              </a:spcBef>
              <a:spcAft>
                <a:spcPts val="0"/>
              </a:spcAft>
              <a:buNone/>
            </a:pPr>
            <a:r>
              <a:t/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34"/>
          <p:cNvSpPr txBox="1"/>
          <p:nvPr/>
        </p:nvSpPr>
        <p:spPr>
          <a:xfrm>
            <a:off x="520560" y="447840"/>
            <a:ext cx="11213640" cy="5551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800" strike="noStrike">
                <a:solidFill>
                  <a:srgbClr val="3B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NLG</a:t>
            </a:r>
            <a:endParaRPr b="0" sz="2800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29" name="Google Shape;329;p34"/>
          <p:cNvSpPr/>
          <p:nvPr/>
        </p:nvSpPr>
        <p:spPr>
          <a:xfrm>
            <a:off x="449640" y="1373760"/>
            <a:ext cx="7688520" cy="22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6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00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Narrative Design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201"/>
              </a:spcBef>
              <a:spcAft>
                <a:spcPts val="0"/>
              </a:spcAft>
              <a:buNone/>
            </a:pPr>
            <a:r>
              <a:t/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-310680" lvl="0" marL="457200" marR="0" rtl="0" algn="l">
              <a:lnSpc>
                <a:spcPct val="150000"/>
              </a:lnSpc>
              <a:spcBef>
                <a:spcPts val="799"/>
              </a:spcBef>
              <a:spcAft>
                <a:spcPts val="0"/>
              </a:spcAft>
              <a:buClr>
                <a:srgbClr val="404248"/>
              </a:buClr>
              <a:buSzPts val="1600"/>
              <a:buFont typeface="Arial"/>
              <a:buChar char="-"/>
            </a:pPr>
            <a:r>
              <a:rPr b="0" lang="en-US" sz="1600" strike="noStrike">
                <a:solidFill>
                  <a:srgbClr val="000000"/>
                </a:solidFill>
                <a:highlight>
                  <a:srgbClr val="FFFFFF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Slot filling: memorizing the entities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-31068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04248"/>
              </a:buClr>
              <a:buSzPts val="1600"/>
              <a:buFont typeface="Arial"/>
              <a:buChar char="-"/>
            </a:pPr>
            <a:r>
              <a:rPr b="0" lang="en-US" sz="1600" strike="noStrike">
                <a:solidFill>
                  <a:srgbClr val="000000"/>
                </a:solidFill>
                <a:highlight>
                  <a:srgbClr val="FFFFFF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Fallback design: utterance is ambiguous ?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-31068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04248"/>
              </a:buClr>
              <a:buSzPts val="1600"/>
              <a:buFont typeface="Arial"/>
              <a:buChar char="-"/>
            </a:pPr>
            <a:r>
              <a:rPr b="0" lang="en-US" sz="1600" strike="noStrike">
                <a:solidFill>
                  <a:srgbClr val="000000"/>
                </a:solidFill>
                <a:highlight>
                  <a:srgbClr val="FFFFFF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Checkpoints: make stories modular  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35"/>
          <p:cNvSpPr txBox="1"/>
          <p:nvPr/>
        </p:nvSpPr>
        <p:spPr>
          <a:xfrm>
            <a:off x="520560" y="447840"/>
            <a:ext cx="11213640" cy="5551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800" strike="noStrike">
                <a:solidFill>
                  <a:srgbClr val="3B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NLG</a:t>
            </a:r>
            <a:endParaRPr b="0" sz="2800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35" name="Google Shape;335;p35"/>
          <p:cNvSpPr/>
          <p:nvPr/>
        </p:nvSpPr>
        <p:spPr>
          <a:xfrm>
            <a:off x="729360" y="2079000"/>
            <a:ext cx="7688520" cy="22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200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1      </a:t>
            </a:r>
            <a:r>
              <a:rPr b="0" lang="en-US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b="0" lang="en-US" sz="1600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Dynamic design 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-310680" lvl="0" marL="457200" marR="0" rtl="0" algn="l">
              <a:lnSpc>
                <a:spcPct val="150000"/>
              </a:lnSpc>
              <a:spcBef>
                <a:spcPts val="1599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-"/>
            </a:pPr>
            <a:r>
              <a:rPr b="0" lang="en-US" sz="1600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Algorithm based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-31068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-"/>
            </a:pPr>
            <a:r>
              <a:rPr b="0" lang="en-US" sz="1600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Sequential models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-31068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-"/>
            </a:pPr>
            <a:r>
              <a:rPr b="0" lang="en-US" sz="1600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RNN, LSTM, Transformers LLMs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t/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1599"/>
              </a:spcBef>
              <a:spcAft>
                <a:spcPts val="0"/>
              </a:spcAft>
              <a:buNone/>
            </a:pPr>
            <a:r>
              <a:t/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1599"/>
              </a:spcBef>
              <a:spcAft>
                <a:spcPts val="0"/>
              </a:spcAft>
              <a:buNone/>
            </a:pPr>
            <a:r>
              <a:t/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1599"/>
              </a:spcBef>
              <a:spcAft>
                <a:spcPts val="0"/>
              </a:spcAft>
              <a:buNone/>
            </a:pPr>
            <a:r>
              <a:t/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1599"/>
              </a:spcBef>
              <a:spcAft>
                <a:spcPts val="0"/>
              </a:spcAft>
              <a:buNone/>
            </a:pPr>
            <a:r>
              <a:t/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25f42c98015_0_3"/>
          <p:cNvSpPr txBox="1"/>
          <p:nvPr/>
        </p:nvSpPr>
        <p:spPr>
          <a:xfrm>
            <a:off x="520560" y="447840"/>
            <a:ext cx="112137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800" strike="noStrike">
                <a:solidFill>
                  <a:srgbClr val="3B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NLG</a:t>
            </a:r>
            <a:endParaRPr b="0" sz="2800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41" name="Google Shape;341;g25f42c98015_0_3"/>
          <p:cNvSpPr/>
          <p:nvPr/>
        </p:nvSpPr>
        <p:spPr>
          <a:xfrm>
            <a:off x="729360" y="2079000"/>
            <a:ext cx="7688400" cy="22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03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-"/>
            </a:pPr>
            <a:r>
              <a:rPr lang="en-US" sz="1700" u="sng">
                <a:solidFill>
                  <a:schemeClr val="hlink"/>
                </a:solidFill>
                <a:latin typeface="Quattrocento Sans"/>
                <a:ea typeface="Quattrocento Sans"/>
                <a:cs typeface="Quattrocento Sans"/>
                <a:sym typeface="Quattrocento Sans"/>
                <a:hlinkClick r:id="rId3"/>
              </a:rPr>
              <a:t>LLM reference</a:t>
            </a:r>
            <a:endParaRPr b="0" sz="17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t/>
            </a:r>
            <a:endParaRPr b="0" sz="17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1599"/>
              </a:spcBef>
              <a:spcAft>
                <a:spcPts val="0"/>
              </a:spcAft>
              <a:buNone/>
            </a:pPr>
            <a:r>
              <a:t/>
            </a:r>
            <a:endParaRPr b="0" sz="17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7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1599"/>
              </a:spcBef>
              <a:spcAft>
                <a:spcPts val="0"/>
              </a:spcAft>
              <a:buNone/>
            </a:pPr>
            <a:r>
              <a:t/>
            </a:r>
            <a:endParaRPr b="0" sz="17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1599"/>
              </a:spcBef>
              <a:spcAft>
                <a:spcPts val="0"/>
              </a:spcAft>
              <a:buNone/>
            </a:pPr>
            <a:r>
              <a:t/>
            </a:r>
            <a:endParaRPr b="0" sz="17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1599"/>
              </a:spcBef>
              <a:spcAft>
                <a:spcPts val="0"/>
              </a:spcAft>
              <a:buNone/>
            </a:pPr>
            <a:r>
              <a:t/>
            </a:r>
            <a:endParaRPr b="0" sz="17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36"/>
          <p:cNvSpPr txBox="1"/>
          <p:nvPr/>
        </p:nvSpPr>
        <p:spPr>
          <a:xfrm>
            <a:off x="520560" y="447840"/>
            <a:ext cx="11213640" cy="5551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800" strike="noStrike">
                <a:solidFill>
                  <a:srgbClr val="3B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Frameworks</a:t>
            </a:r>
            <a:endParaRPr b="0" sz="2800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47" name="Google Shape;347;p36"/>
          <p:cNvSpPr/>
          <p:nvPr/>
        </p:nvSpPr>
        <p:spPr>
          <a:xfrm>
            <a:off x="729360" y="2079000"/>
            <a:ext cx="7688520" cy="22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00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Rasa: </a:t>
            </a:r>
            <a:r>
              <a:rPr b="0" lang="en-US" sz="1600" u="sng" strike="noStrike">
                <a:solidFill>
                  <a:srgbClr val="0563C1"/>
                </a:solidFill>
                <a:latin typeface="Quattrocento Sans"/>
                <a:ea typeface="Quattrocento Sans"/>
                <a:cs typeface="Quattrocento Sans"/>
                <a:sym typeface="Quattrocento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https://rasa.com/docs/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1599"/>
              </a:spcBef>
              <a:spcAft>
                <a:spcPts val="0"/>
              </a:spcAft>
              <a:buNone/>
            </a:pPr>
            <a:r>
              <a:rPr b="0" lang="en-US" sz="1600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IBM watson: watson assistant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1599"/>
              </a:spcBef>
              <a:spcAft>
                <a:spcPts val="0"/>
              </a:spcAft>
              <a:buNone/>
            </a:pPr>
            <a:r>
              <a:rPr b="0" lang="en-US" sz="1600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Google: Dialogflow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1599"/>
              </a:spcBef>
              <a:spcAft>
                <a:spcPts val="0"/>
              </a:spcAft>
              <a:buNone/>
            </a:pPr>
            <a:r>
              <a:rPr b="0" lang="en-US" sz="1600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Microsoft : wit.ai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CF3D1C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CF3D1C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2021-11-03T06:34:35Z</dcterms:created>
  <dc:creator>Ujjawal Choudhry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ContentTypeId">
    <vt:lpwstr>0x01010079F111ED35F8CC479449609E8A0923A6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Widescreen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38</vt:i4>
  </property>
</Properties>
</file>