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notesMasterIdLst>
    <p:notesMasterId r:id="rId86"/>
  </p:notesMasterIdLst>
  <p:sldIdLst>
    <p:sldId id="1906" r:id="rId2"/>
    <p:sldId id="287" r:id="rId3"/>
    <p:sldId id="289" r:id="rId4"/>
    <p:sldId id="256" r:id="rId5"/>
    <p:sldId id="2365" r:id="rId6"/>
    <p:sldId id="2366" r:id="rId7"/>
    <p:sldId id="2367" r:id="rId8"/>
    <p:sldId id="2368" r:id="rId9"/>
    <p:sldId id="2369" r:id="rId10"/>
    <p:sldId id="1850" r:id="rId11"/>
    <p:sldId id="2364" r:id="rId12"/>
    <p:sldId id="351" r:id="rId13"/>
    <p:sldId id="395" r:id="rId14"/>
    <p:sldId id="394" r:id="rId15"/>
    <p:sldId id="396" r:id="rId16"/>
    <p:sldId id="274" r:id="rId17"/>
    <p:sldId id="265" r:id="rId18"/>
    <p:sldId id="315" r:id="rId19"/>
    <p:sldId id="310" r:id="rId20"/>
    <p:sldId id="317" r:id="rId21"/>
    <p:sldId id="308" r:id="rId22"/>
    <p:sldId id="318" r:id="rId23"/>
    <p:sldId id="309" r:id="rId24"/>
    <p:sldId id="267" r:id="rId25"/>
    <p:sldId id="268" r:id="rId26"/>
    <p:sldId id="319" r:id="rId27"/>
    <p:sldId id="277" r:id="rId28"/>
    <p:sldId id="278" r:id="rId29"/>
    <p:sldId id="279" r:id="rId30"/>
    <p:sldId id="320" r:id="rId31"/>
    <p:sldId id="312" r:id="rId32"/>
    <p:sldId id="313" r:id="rId33"/>
    <p:sldId id="272" r:id="rId34"/>
    <p:sldId id="280" r:id="rId35"/>
    <p:sldId id="257" r:id="rId36"/>
    <p:sldId id="258" r:id="rId37"/>
    <p:sldId id="259" r:id="rId38"/>
    <p:sldId id="260" r:id="rId39"/>
    <p:sldId id="261" r:id="rId40"/>
    <p:sldId id="262" r:id="rId41"/>
    <p:sldId id="263" r:id="rId42"/>
    <p:sldId id="264" r:id="rId43"/>
    <p:sldId id="329" r:id="rId44"/>
    <p:sldId id="324" r:id="rId45"/>
    <p:sldId id="357" r:id="rId46"/>
    <p:sldId id="328" r:id="rId47"/>
    <p:sldId id="322" r:id="rId48"/>
    <p:sldId id="365" r:id="rId49"/>
    <p:sldId id="366" r:id="rId50"/>
    <p:sldId id="1909" r:id="rId51"/>
    <p:sldId id="1910" r:id="rId52"/>
    <p:sldId id="1911" r:id="rId53"/>
    <p:sldId id="1912" r:id="rId54"/>
    <p:sldId id="1913" r:id="rId55"/>
    <p:sldId id="1914" r:id="rId56"/>
    <p:sldId id="369" r:id="rId57"/>
    <p:sldId id="331" r:id="rId58"/>
    <p:sldId id="332" r:id="rId59"/>
    <p:sldId id="334" r:id="rId60"/>
    <p:sldId id="333" r:id="rId61"/>
    <p:sldId id="355" r:id="rId62"/>
    <p:sldId id="353" r:id="rId63"/>
    <p:sldId id="354" r:id="rId64"/>
    <p:sldId id="344" r:id="rId65"/>
    <p:sldId id="341" r:id="rId66"/>
    <p:sldId id="342" r:id="rId67"/>
    <p:sldId id="336" r:id="rId68"/>
    <p:sldId id="337" r:id="rId69"/>
    <p:sldId id="338" r:id="rId70"/>
    <p:sldId id="339" r:id="rId71"/>
    <p:sldId id="347" r:id="rId72"/>
    <p:sldId id="281" r:id="rId73"/>
    <p:sldId id="348" r:id="rId74"/>
    <p:sldId id="364" r:id="rId75"/>
    <p:sldId id="391" r:id="rId76"/>
    <p:sldId id="382" r:id="rId77"/>
    <p:sldId id="356" r:id="rId78"/>
    <p:sldId id="1908" r:id="rId79"/>
    <p:sldId id="282" r:id="rId80"/>
    <p:sldId id="340" r:id="rId81"/>
    <p:sldId id="346" r:id="rId82"/>
    <p:sldId id="345" r:id="rId83"/>
    <p:sldId id="343" r:id="rId84"/>
    <p:sldId id="1921" r:id="rId8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ableStyles" Target="tableStyle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BD6EF3-8110-4B6D-A9B8-CD94C93611D7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00BD03C-9DCD-4AF5-B6F1-F48090992EA4}">
      <dgm:prSet/>
      <dgm:spPr/>
      <dgm:t>
        <a:bodyPr/>
        <a:lstStyle/>
        <a:p>
          <a:pPr algn="ctr"/>
          <a:r>
            <a:rPr lang="en-IN" dirty="0"/>
            <a:t>Just like “NETFLIX RECOMMENDATION ALGORITHM”, serve customized results based on “LIFESTYLE MATCH SCORE”. </a:t>
          </a:r>
          <a:endParaRPr lang="en-US" dirty="0"/>
        </a:p>
      </dgm:t>
    </dgm:pt>
    <dgm:pt modelId="{2148E5C8-5B68-40DB-BCA8-20F3AB1B7B25}" type="parTrans" cxnId="{8D4EB19B-D8A7-40BE-93C6-EFF0BD3B79B0}">
      <dgm:prSet/>
      <dgm:spPr/>
      <dgm:t>
        <a:bodyPr/>
        <a:lstStyle/>
        <a:p>
          <a:endParaRPr lang="en-US"/>
        </a:p>
      </dgm:t>
    </dgm:pt>
    <dgm:pt modelId="{2111B1AD-DDFC-45FB-BA51-3B05CC15D0FE}" type="sibTrans" cxnId="{8D4EB19B-D8A7-40BE-93C6-EFF0BD3B79B0}">
      <dgm:prSet/>
      <dgm:spPr/>
      <dgm:t>
        <a:bodyPr/>
        <a:lstStyle/>
        <a:p>
          <a:endParaRPr lang="en-US"/>
        </a:p>
      </dgm:t>
    </dgm:pt>
    <dgm:pt modelId="{6FD5995A-B8FB-4495-B926-13B6D1A39A2F}">
      <dgm:prSet/>
      <dgm:spPr/>
      <dgm:t>
        <a:bodyPr/>
        <a:lstStyle/>
        <a:p>
          <a:pPr algn="ctr"/>
          <a:r>
            <a:rPr lang="en-IN" dirty="0"/>
            <a:t>This score should reflect the potential property types that potential buyer is ACTUALLY looking for.</a:t>
          </a:r>
          <a:endParaRPr lang="en-US" dirty="0"/>
        </a:p>
      </dgm:t>
    </dgm:pt>
    <dgm:pt modelId="{65460ED1-FF88-4E81-BB31-5EC4BF9DE114}" type="parTrans" cxnId="{BE180F19-7D50-4754-A3B5-D324F1F97B08}">
      <dgm:prSet/>
      <dgm:spPr/>
      <dgm:t>
        <a:bodyPr/>
        <a:lstStyle/>
        <a:p>
          <a:endParaRPr lang="en-US"/>
        </a:p>
      </dgm:t>
    </dgm:pt>
    <dgm:pt modelId="{B7AE79AA-2335-495E-9485-FAE88BB41AF0}" type="sibTrans" cxnId="{BE180F19-7D50-4754-A3B5-D324F1F97B08}">
      <dgm:prSet/>
      <dgm:spPr/>
      <dgm:t>
        <a:bodyPr/>
        <a:lstStyle/>
        <a:p>
          <a:endParaRPr lang="en-US"/>
        </a:p>
      </dgm:t>
    </dgm:pt>
    <dgm:pt modelId="{CA313A86-5486-4261-83FA-930A9AD1C76B}">
      <dgm:prSet/>
      <dgm:spPr/>
      <dgm:t>
        <a:bodyPr/>
        <a:lstStyle/>
        <a:p>
          <a:pPr algn="ctr"/>
          <a:r>
            <a:rPr lang="en-IN" dirty="0"/>
            <a:t>Even the IMAGES being served along with the search result should be guided by the ALGORITHM which matches with the buyer’s decision-making criteria.</a:t>
          </a:r>
          <a:endParaRPr lang="en-US" dirty="0"/>
        </a:p>
      </dgm:t>
    </dgm:pt>
    <dgm:pt modelId="{62E9586A-9CA7-464A-8305-BA89130A9F90}" type="parTrans" cxnId="{3AFDA613-7133-46C0-8AE8-2FDDE700725B}">
      <dgm:prSet/>
      <dgm:spPr/>
      <dgm:t>
        <a:bodyPr/>
        <a:lstStyle/>
        <a:p>
          <a:endParaRPr lang="en-US"/>
        </a:p>
      </dgm:t>
    </dgm:pt>
    <dgm:pt modelId="{5824A0FD-C343-4AD5-9707-A4675AD59769}" type="sibTrans" cxnId="{3AFDA613-7133-46C0-8AE8-2FDDE700725B}">
      <dgm:prSet/>
      <dgm:spPr/>
      <dgm:t>
        <a:bodyPr/>
        <a:lstStyle/>
        <a:p>
          <a:endParaRPr lang="en-US"/>
        </a:p>
      </dgm:t>
    </dgm:pt>
    <dgm:pt modelId="{96ECFA4F-22AD-4D57-A489-0B0FC1982584}" type="pres">
      <dgm:prSet presAssocID="{95BD6EF3-8110-4B6D-A9B8-CD94C93611D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1AA0487B-8099-4881-90AF-99E5ECD5A686}" type="pres">
      <dgm:prSet presAssocID="{500BD03C-9DCD-4AF5-B6F1-F48090992EA4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F00B5863-7BDA-4B61-B549-EFB059456FCC}" type="pres">
      <dgm:prSet presAssocID="{2111B1AD-DDFC-45FB-BA51-3B05CC15D0FE}" presName="spacer" presStyleCnt="0"/>
      <dgm:spPr/>
    </dgm:pt>
    <dgm:pt modelId="{1F505B1C-6043-4E1F-942D-D92C89AB7BA3}" type="pres">
      <dgm:prSet presAssocID="{6FD5995A-B8FB-4495-B926-13B6D1A39A2F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2F40D25-23F6-4E64-A91A-62F5BD6722E7}" type="pres">
      <dgm:prSet presAssocID="{B7AE79AA-2335-495E-9485-FAE88BB41AF0}" presName="spacer" presStyleCnt="0"/>
      <dgm:spPr/>
    </dgm:pt>
    <dgm:pt modelId="{C0529B94-9573-4D62-9A4E-D81560627481}" type="pres">
      <dgm:prSet presAssocID="{CA313A86-5486-4261-83FA-930A9AD1C76B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BE180F19-7D50-4754-A3B5-D324F1F97B08}" srcId="{95BD6EF3-8110-4B6D-A9B8-CD94C93611D7}" destId="{6FD5995A-B8FB-4495-B926-13B6D1A39A2F}" srcOrd="1" destOrd="0" parTransId="{65460ED1-FF88-4E81-BB31-5EC4BF9DE114}" sibTransId="{B7AE79AA-2335-495E-9485-FAE88BB41AF0}"/>
    <dgm:cxn modelId="{27C063DE-B74B-47EF-A052-F0DDAD4E9E49}" type="presOf" srcId="{95BD6EF3-8110-4B6D-A9B8-CD94C93611D7}" destId="{96ECFA4F-22AD-4D57-A489-0B0FC1982584}" srcOrd="0" destOrd="0" presId="urn:microsoft.com/office/officeart/2005/8/layout/vList2"/>
    <dgm:cxn modelId="{FDF3A615-ED68-49DC-8C9C-746E5A4A4840}" type="presOf" srcId="{500BD03C-9DCD-4AF5-B6F1-F48090992EA4}" destId="{1AA0487B-8099-4881-90AF-99E5ECD5A686}" srcOrd="0" destOrd="0" presId="urn:microsoft.com/office/officeart/2005/8/layout/vList2"/>
    <dgm:cxn modelId="{5BBD9504-0E8D-49D1-8ACC-DB84190EDA22}" type="presOf" srcId="{CA313A86-5486-4261-83FA-930A9AD1C76B}" destId="{C0529B94-9573-4D62-9A4E-D81560627481}" srcOrd="0" destOrd="0" presId="urn:microsoft.com/office/officeart/2005/8/layout/vList2"/>
    <dgm:cxn modelId="{3AFDA613-7133-46C0-8AE8-2FDDE700725B}" srcId="{95BD6EF3-8110-4B6D-A9B8-CD94C93611D7}" destId="{CA313A86-5486-4261-83FA-930A9AD1C76B}" srcOrd="2" destOrd="0" parTransId="{62E9586A-9CA7-464A-8305-BA89130A9F90}" sibTransId="{5824A0FD-C343-4AD5-9707-A4675AD59769}"/>
    <dgm:cxn modelId="{8D4EB19B-D8A7-40BE-93C6-EFF0BD3B79B0}" srcId="{95BD6EF3-8110-4B6D-A9B8-CD94C93611D7}" destId="{500BD03C-9DCD-4AF5-B6F1-F48090992EA4}" srcOrd="0" destOrd="0" parTransId="{2148E5C8-5B68-40DB-BCA8-20F3AB1B7B25}" sibTransId="{2111B1AD-DDFC-45FB-BA51-3B05CC15D0FE}"/>
    <dgm:cxn modelId="{48181760-BB32-452B-8A9A-0AFE8F1FB83B}" type="presOf" srcId="{6FD5995A-B8FB-4495-B926-13B6D1A39A2F}" destId="{1F505B1C-6043-4E1F-942D-D92C89AB7BA3}" srcOrd="0" destOrd="0" presId="urn:microsoft.com/office/officeart/2005/8/layout/vList2"/>
    <dgm:cxn modelId="{E9B15069-11B3-4F40-B202-7E2FFACEB2F3}" type="presParOf" srcId="{96ECFA4F-22AD-4D57-A489-0B0FC1982584}" destId="{1AA0487B-8099-4881-90AF-99E5ECD5A686}" srcOrd="0" destOrd="0" presId="urn:microsoft.com/office/officeart/2005/8/layout/vList2"/>
    <dgm:cxn modelId="{2B448F83-B31D-40D5-A8C0-1F50F735EDD0}" type="presParOf" srcId="{96ECFA4F-22AD-4D57-A489-0B0FC1982584}" destId="{F00B5863-7BDA-4B61-B549-EFB059456FCC}" srcOrd="1" destOrd="0" presId="urn:microsoft.com/office/officeart/2005/8/layout/vList2"/>
    <dgm:cxn modelId="{1495723C-47BA-49A9-AAF3-6F9163C5376F}" type="presParOf" srcId="{96ECFA4F-22AD-4D57-A489-0B0FC1982584}" destId="{1F505B1C-6043-4E1F-942D-D92C89AB7BA3}" srcOrd="2" destOrd="0" presId="urn:microsoft.com/office/officeart/2005/8/layout/vList2"/>
    <dgm:cxn modelId="{D502B999-14BA-4134-B201-2269C362769D}" type="presParOf" srcId="{96ECFA4F-22AD-4D57-A489-0B0FC1982584}" destId="{12F40D25-23F6-4E64-A91A-62F5BD6722E7}" srcOrd="3" destOrd="0" presId="urn:microsoft.com/office/officeart/2005/8/layout/vList2"/>
    <dgm:cxn modelId="{240FF0C0-89E4-4F0F-96C5-5B1066F877AA}" type="presParOf" srcId="{96ECFA4F-22AD-4D57-A489-0B0FC1982584}" destId="{C0529B94-9573-4D62-9A4E-D8156062748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D22224-8839-4BA4-A48C-F34E96565CF4}" type="datetimeFigureOut">
              <a:rPr lang="en-IN" smtClean="0"/>
              <a:t>24-12-2022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C34B5A-1C49-4B7F-B092-83649090388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0092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12CAA0-A491-46DE-9A21-A204CD2984F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45703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12CAA0-A491-46DE-9A21-A204CD2984F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6196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E33DEA-813C-4B28-8F2C-D574E55C90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FA55104-97AB-454A-A765-9D72C9017F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2229961-1BA4-4C22-8BC6-1B4E6C5F7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4B8C9-97CE-4F73-9AE1-CD076A8A6925}" type="datetimeFigureOut">
              <a:rPr lang="en-US" smtClean="0"/>
              <a:t>12/24/2022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26D20DC-13CE-4CEA-8E32-CD32E7FC6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7EBCA54-85CB-49D9-8DB2-A0920182A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C32D-9BE6-4F5A-9FA8-0E4277374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380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892F0A4-1A2B-41EB-AD27-42F190A5C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FF5B216-3F67-42B5-98AD-255F34F2BD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A52738A-C7DD-4980-8EF2-320B3E349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4B8C9-97CE-4F73-9AE1-CD076A8A6925}" type="datetimeFigureOut">
              <a:rPr lang="en-US" smtClean="0"/>
              <a:t>12/24/2022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6DAA87B-EC8C-4020-857F-88CE80DEA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EF3BB07-77B5-4498-9A46-27F620BB9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C32D-9BE6-4F5A-9FA8-0E4277374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463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72044FE-50A0-4FE9-9B39-E823EA50B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BA02C05-7120-4394-B4DE-926F74481A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E8C7E64-9D7A-49A9-B1DE-8A62A75AD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4B8C9-97CE-4F73-9AE1-CD076A8A6925}" type="datetimeFigureOut">
              <a:rPr lang="en-US" smtClean="0"/>
              <a:t>12/24/2022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4343387-C1FE-4115-A33E-AC2F1B2F8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FC412FB-9186-43FD-AD84-CF271E929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C32D-9BE6-4F5A-9FA8-0E4277374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599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C23543B-AF08-45B9-8E36-92DC1C478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B73ADA2-6DE3-431B-A85F-F368B711E9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0E28C73-F8BA-45AB-BAA3-8DC1F8F8EE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22338A5-F2FE-4952-B14D-71C6F7CC8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4B8C9-97CE-4F73-9AE1-CD076A8A6925}" type="datetimeFigureOut">
              <a:rPr lang="en-US" smtClean="0"/>
              <a:t>12/24/2022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AB578D2-99F7-4482-98C7-C1487B3EA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1A87BCE-9FBC-4C0D-ABC7-6C86FE9CE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C32D-9BE6-4F5A-9FA8-0E4277374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317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1191C26-8C47-4F3B-A236-CCD436AD1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4D85287-5440-4528-8E30-A6204E10D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8025208-1F3D-4A2F-BA5F-CFF0469E22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35D62B0C-ECB6-43AF-A593-9716D0DF26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3F985E40-6D52-4AE0-B5B1-A6697FDA80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C4F44EFF-0324-44C2-9653-2185D75B4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4B8C9-97CE-4F73-9AE1-CD076A8A6925}" type="datetimeFigureOut">
              <a:rPr lang="en-US" smtClean="0"/>
              <a:t>12/24/2022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7100BD48-E0DA-4DAF-BB5D-A3F06AF0D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6E74A83C-FBF5-457B-A74C-C7E294154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C32D-9BE6-4F5A-9FA8-0E4277374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492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F7C44A1-31F4-4416-86C4-CFEA3D422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01A9628-A631-4D3E-BD9E-B1B78051F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4B8C9-97CE-4F73-9AE1-CD076A8A6925}" type="datetimeFigureOut">
              <a:rPr lang="en-US" smtClean="0"/>
              <a:t>12/24/2022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08DD09F-DAF0-4E70-8504-728E70774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60DAE1F-737D-4F8B-BCA2-AD86964BB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C32D-9BE6-4F5A-9FA8-0E4277374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93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51C0D5C2-7FF3-4C58-9253-05AE7DE92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4B8C9-97CE-4F73-9AE1-CD076A8A6925}" type="datetimeFigureOut">
              <a:rPr lang="en-US" smtClean="0"/>
              <a:t>12/24/2022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179491BB-81CC-4D73-9C45-EC3D1A7A9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C1C66E1-2DAE-49CE-8C8A-8744B2E85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C32D-9BE6-4F5A-9FA8-0E4277374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923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2E59FF1-9661-47DF-9E1C-5BC4228DB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53BF2AF-8F2B-4318-B4AA-B1ABB3252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8864D7C-2A6B-44A1-84DD-07E30CCEAD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A5A38BE-033A-4247-B376-CE53C61D4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4B8C9-97CE-4F73-9AE1-CD076A8A6925}" type="datetimeFigureOut">
              <a:rPr lang="en-US" smtClean="0"/>
              <a:t>12/24/2022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B3C1694-A01E-4BA6-885F-5AA8B3301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94AF9BC-E413-475A-B2CA-1274A3D9F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C32D-9BE6-4F5A-9FA8-0E4277374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35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45DBA6-ACBE-45F2-838F-AD95037F5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FDCC75E7-0B7B-47BB-8CBF-4BDCB36998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4883651-5F8B-46B8-A82C-56E2886985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38E77AF-6614-4A22-AF3F-A4D4D4041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4B8C9-97CE-4F73-9AE1-CD076A8A6925}" type="datetimeFigureOut">
              <a:rPr lang="en-US" smtClean="0"/>
              <a:t>12/24/2022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8B78458-2C1F-4283-A155-EFC07E715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C2A4202-13B0-4114-BAA6-6D0D41F12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C32D-9BE6-4F5A-9FA8-0E4277374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09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D45B555-830E-410B-9645-264818625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6DB3DFB-1212-4126-9244-91BEC09593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556807B-850E-4122-9527-A08EF3D95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4B8C9-97CE-4F73-9AE1-CD076A8A6925}" type="datetimeFigureOut">
              <a:rPr lang="en-US" smtClean="0"/>
              <a:t>12/24/2022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461538F-D789-4066-8863-5579B1497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A21E3EB-EB0B-4A0D-81EC-7004F8147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C32D-9BE6-4F5A-9FA8-0E4277374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108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4B4BCAA9-B19D-47F2-A51C-5F59A4EE5F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6FAAABA-4996-4A8E-8799-DEE97BFFAA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7719032-F360-4B4D-AB09-ED68487E8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4B8C9-97CE-4F73-9AE1-CD076A8A6925}" type="datetimeFigureOut">
              <a:rPr lang="en-US" smtClean="0"/>
              <a:t>12/24/2022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E45D8BD-DBFE-4FA1-957F-764432BE9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4CCD5E7-C176-41F8-B7F8-945847314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C32D-9BE6-4F5A-9FA8-0E4277374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884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57B58047-DFB6-4A24-96BC-B3FC7382E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06C1AA2-B78C-49DA-8AD3-E54B493C60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208C33B-DB61-46F1-B6D1-493F202DC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14B8C9-97CE-4F73-9AE1-CD076A8A6925}" type="datetimeFigureOut">
              <a:rPr lang="en-US" smtClean="0"/>
              <a:t>12/24/2022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E2B7180-5754-4EF6-8D93-5DC39AC4D8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74B02D2-F72F-42F2-8128-3AF49AEE9A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6BC32D-9BE6-4F5A-9FA8-0E4277374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624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1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sabilitydynamics.com/product/wp-property-walkscore" TargetMode="Externa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ptiger.com/buzz/livability-score" TargetMode="Externa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ptiger.com/buzz/livability-score" TargetMode="Externa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ptiger.com/buzz/livability-score" TargetMode="Externa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ptiger.com/buzz/livability-score" TargetMode="Externa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tinyurl.com/GoogleMyActivities" TargetMode="External"/><Relationship Id="rId2" Type="http://schemas.openxmlformats.org/officeDocument/2006/relationships/hyperlink" Target="https://www.theguardian.com/commentisfree/2018/mar/28/all-the-data-facebook-google-has-on-you-privacy" TargetMode="Externa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3184" y="1800378"/>
            <a:ext cx="10185631" cy="1303867"/>
          </a:xfrm>
        </p:spPr>
        <p:txBody>
          <a:bodyPr>
            <a:noAutofit/>
          </a:bodyPr>
          <a:lstStyle/>
          <a:p>
            <a:pPr algn="ctr"/>
            <a:r>
              <a:rPr lang="en-IN" sz="4800" b="1" dirty="0">
                <a:solidFill>
                  <a:srgbClr val="002060"/>
                </a:solidFill>
                <a:latin typeface="Arial Narrow" panose="020B0606020202030204" pitchFamily="34" charset="0"/>
              </a:rPr>
              <a:t>Consumer Behavior and Market Research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77573-98A5-4581-A337-723E7A7B2071}" type="slidenum">
              <a:rPr lang="en-IN" smtClean="0"/>
              <a:pPr/>
              <a:t>1</a:t>
            </a:fld>
            <a:endParaRPr lang="en-IN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83AED621-CF71-45F8-A79E-499677BF196A}"/>
              </a:ext>
            </a:extLst>
          </p:cNvPr>
          <p:cNvSpPr/>
          <p:nvPr/>
        </p:nvSpPr>
        <p:spPr>
          <a:xfrm>
            <a:off x="127233" y="4768098"/>
            <a:ext cx="1193753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IN" sz="27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Session Instructor </a:t>
            </a:r>
          </a:p>
          <a:p>
            <a:pPr algn="ctr"/>
            <a:r>
              <a:rPr lang="en-IN" sz="27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Dr. Ankit Kesharwani</a:t>
            </a:r>
          </a:p>
          <a:p>
            <a:pPr algn="ctr"/>
            <a:r>
              <a:rPr lang="en-IN" sz="27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Assistant Professor, IIM Rohtak</a:t>
            </a:r>
            <a:endParaRPr lang="en-US" sz="27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672964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519ACF-1B30-491E-A4E3-AAA690773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992286"/>
            <a:ext cx="10515600" cy="2852737"/>
          </a:xfrm>
        </p:spPr>
        <p:txBody>
          <a:bodyPr/>
          <a:lstStyle/>
          <a:p>
            <a:pPr algn="ctr"/>
            <a:r>
              <a:rPr lang="en-US" b="1" dirty="0">
                <a:latin typeface="Abadi Extra Light" panose="020B0204020104020204" pitchFamily="34" charset="0"/>
              </a:rPr>
              <a:t>Do All Industry Have Similar </a:t>
            </a:r>
            <a:r>
              <a:rPr lang="en-US" b="1" dirty="0" smtClean="0">
                <a:latin typeface="Abadi Extra Light" panose="020B0204020104020204" pitchFamily="34" charset="0"/>
              </a:rPr>
              <a:t>Setup</a:t>
            </a:r>
            <a:r>
              <a:rPr lang="en-US" b="1" dirty="0">
                <a:latin typeface="Abadi Extra Light" panose="020B0204020104020204" pitchFamily="34" charset="0"/>
              </a:rPr>
              <a:t>?</a:t>
            </a:r>
            <a:endParaRPr lang="en-IN" b="1" dirty="0">
              <a:latin typeface="Abadi Extra Light" panose="020B0204020104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341DC4F-D892-4DD0-9E33-7DF9DB2AA6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8881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519ACF-1B30-491E-A4E3-AAA690773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992286"/>
            <a:ext cx="10515600" cy="285273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Abadi Extra Light" panose="020B0204020104020204" pitchFamily="34" charset="0"/>
              </a:rPr>
              <a:t>Should a single-use pen manufacturing firm with a margin of 2% invest in expansive CRM software? </a:t>
            </a:r>
            <a:endParaRPr lang="en-IN" b="1" dirty="0">
              <a:latin typeface="Abadi Extra Light" panose="020B02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127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A89B998-971E-43B5-B5F8-19DC276B5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63B3EE9A-3AD4-4669-843D-F58FE20ED4B3}"/>
              </a:ext>
            </a:extLst>
          </p:cNvPr>
          <p:cNvSpPr/>
          <p:nvPr/>
        </p:nvSpPr>
        <p:spPr>
          <a:xfrm>
            <a:off x="3193366" y="787791"/>
            <a:ext cx="3770142" cy="188507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CFD1ED5-465B-456C-8E2F-4E2C3F34243A}"/>
              </a:ext>
            </a:extLst>
          </p:cNvPr>
          <p:cNvSpPr/>
          <p:nvPr/>
        </p:nvSpPr>
        <p:spPr>
          <a:xfrm>
            <a:off x="7768883" y="771382"/>
            <a:ext cx="3770142" cy="188507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2A49BFD-9FDA-4608-8CED-FAE237AF4550}"/>
              </a:ext>
            </a:extLst>
          </p:cNvPr>
          <p:cNvSpPr/>
          <p:nvPr/>
        </p:nvSpPr>
        <p:spPr>
          <a:xfrm>
            <a:off x="3193366" y="3242603"/>
            <a:ext cx="3770142" cy="188507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792BE44-0C95-4E34-9D4F-3557F2D42CFD}"/>
              </a:ext>
            </a:extLst>
          </p:cNvPr>
          <p:cNvSpPr/>
          <p:nvPr/>
        </p:nvSpPr>
        <p:spPr>
          <a:xfrm>
            <a:off x="7664547" y="3259012"/>
            <a:ext cx="3770142" cy="188507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>
              <a:ln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046208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A89B998-971E-43B5-B5F8-19DC276B5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63B3EE9A-3AD4-4669-843D-F58FE20ED4B3}"/>
              </a:ext>
            </a:extLst>
          </p:cNvPr>
          <p:cNvSpPr/>
          <p:nvPr/>
        </p:nvSpPr>
        <p:spPr>
          <a:xfrm>
            <a:off x="3193366" y="787791"/>
            <a:ext cx="3770142" cy="188507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CFD1ED5-465B-456C-8E2F-4E2C3F34243A}"/>
              </a:ext>
            </a:extLst>
          </p:cNvPr>
          <p:cNvSpPr/>
          <p:nvPr/>
        </p:nvSpPr>
        <p:spPr>
          <a:xfrm>
            <a:off x="7768883" y="771382"/>
            <a:ext cx="3770142" cy="188507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2A49BFD-9FDA-4608-8CED-FAE237AF4550}"/>
              </a:ext>
            </a:extLst>
          </p:cNvPr>
          <p:cNvSpPr/>
          <p:nvPr/>
        </p:nvSpPr>
        <p:spPr>
          <a:xfrm>
            <a:off x="3193366" y="3242603"/>
            <a:ext cx="3770142" cy="188507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Green / Red Stationary Pens</a:t>
            </a:r>
          </a:p>
          <a:p>
            <a:pPr algn="ctr"/>
            <a:endParaRPr lang="en-US" b="1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  <a:p>
            <a:pPr algn="ctr"/>
            <a:endParaRPr lang="en-US" b="1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  <a:p>
            <a:pPr algn="ctr"/>
            <a:r>
              <a:rPr lang="en-US" b="1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Pradhan Mantri </a:t>
            </a:r>
            <a:r>
              <a:rPr lang="en-US" b="1" dirty="0" err="1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Awas</a:t>
            </a:r>
            <a:r>
              <a:rPr lang="en-US" b="1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 Yojana</a:t>
            </a:r>
            <a:endParaRPr lang="en-IN" b="1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792BE44-0C95-4E34-9D4F-3557F2D42CFD}"/>
              </a:ext>
            </a:extLst>
          </p:cNvPr>
          <p:cNvSpPr/>
          <p:nvPr/>
        </p:nvSpPr>
        <p:spPr>
          <a:xfrm>
            <a:off x="7664547" y="3259012"/>
            <a:ext cx="3770142" cy="188507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948E94D7-E652-4AC8-9ACA-3B236A1959B2}"/>
              </a:ext>
            </a:extLst>
          </p:cNvPr>
          <p:cNvSpPr/>
          <p:nvPr/>
        </p:nvSpPr>
        <p:spPr>
          <a:xfrm>
            <a:off x="3157119" y="728001"/>
            <a:ext cx="3770142" cy="188507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Blue Stationary Pens</a:t>
            </a:r>
          </a:p>
          <a:p>
            <a:pPr algn="ctr"/>
            <a:endParaRPr lang="en-US" b="1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  <a:p>
            <a:pPr algn="ctr"/>
            <a:endParaRPr lang="en-US" b="1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  <a:p>
            <a:pPr algn="ctr"/>
            <a:endParaRPr lang="en-US" b="1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  <a:p>
            <a:pPr algn="ctr"/>
            <a:r>
              <a:rPr lang="en-US" b="1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Budget Homes / Apartments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A726969A-D730-4558-BCB7-1069819488BE}"/>
              </a:ext>
            </a:extLst>
          </p:cNvPr>
          <p:cNvSpPr/>
          <p:nvPr/>
        </p:nvSpPr>
        <p:spPr>
          <a:xfrm>
            <a:off x="7692683" y="3269563"/>
            <a:ext cx="3770142" cy="188507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Customized Limited-edition Pens</a:t>
            </a:r>
          </a:p>
          <a:p>
            <a:pPr algn="ctr"/>
            <a:endParaRPr lang="en-US" b="1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  <a:p>
            <a:pPr algn="ctr"/>
            <a:endParaRPr lang="en-US" b="1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  <a:p>
            <a:pPr algn="ctr"/>
            <a:endParaRPr lang="en-US" b="1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  <a:p>
            <a:pPr algn="ctr"/>
            <a:r>
              <a:rPr lang="en-US" b="1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Luxury Villas</a:t>
            </a:r>
            <a:endParaRPr lang="en-IN" b="1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EC686A40-118B-4FA3-81B5-DB4DF737E7D0}"/>
              </a:ext>
            </a:extLst>
          </p:cNvPr>
          <p:cNvSpPr/>
          <p:nvPr/>
        </p:nvSpPr>
        <p:spPr>
          <a:xfrm>
            <a:off x="7664547" y="605508"/>
            <a:ext cx="3770142" cy="188507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Customized Stationary Pens</a:t>
            </a:r>
          </a:p>
          <a:p>
            <a:pPr algn="ctr"/>
            <a:endParaRPr lang="en-US" b="1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  <a:p>
            <a:pPr algn="ctr"/>
            <a:endParaRPr lang="en-US" b="1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  <a:p>
            <a:pPr algn="ctr"/>
            <a:endParaRPr lang="en-US" b="1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  <a:p>
            <a:pPr algn="ctr"/>
            <a:r>
              <a:rPr lang="en-US" b="1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Premium Apartments</a:t>
            </a:r>
            <a:endParaRPr lang="en-IN" b="1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9303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A89B998-971E-43B5-B5F8-19DC276B5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63B3EE9A-3AD4-4669-843D-F58FE20ED4B3}"/>
              </a:ext>
            </a:extLst>
          </p:cNvPr>
          <p:cNvSpPr/>
          <p:nvPr/>
        </p:nvSpPr>
        <p:spPr>
          <a:xfrm>
            <a:off x="3193366" y="787791"/>
            <a:ext cx="3770142" cy="188507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CFD1ED5-465B-456C-8E2F-4E2C3F34243A}"/>
              </a:ext>
            </a:extLst>
          </p:cNvPr>
          <p:cNvSpPr/>
          <p:nvPr/>
        </p:nvSpPr>
        <p:spPr>
          <a:xfrm>
            <a:off x="7768883" y="771382"/>
            <a:ext cx="3770142" cy="188507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792BE44-0C95-4E34-9D4F-3557F2D42CFD}"/>
              </a:ext>
            </a:extLst>
          </p:cNvPr>
          <p:cNvSpPr/>
          <p:nvPr/>
        </p:nvSpPr>
        <p:spPr>
          <a:xfrm>
            <a:off x="7664547" y="3259012"/>
            <a:ext cx="3770142" cy="188507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>
              <a:ln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4022332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A89B998-971E-43B5-B5F8-19DC276B5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CFD1ED5-465B-456C-8E2F-4E2C3F34243A}"/>
              </a:ext>
            </a:extLst>
          </p:cNvPr>
          <p:cNvSpPr/>
          <p:nvPr/>
        </p:nvSpPr>
        <p:spPr>
          <a:xfrm>
            <a:off x="7768883" y="771382"/>
            <a:ext cx="3770142" cy="188507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792BE44-0C95-4E34-9D4F-3557F2D42CFD}"/>
              </a:ext>
            </a:extLst>
          </p:cNvPr>
          <p:cNvSpPr/>
          <p:nvPr/>
        </p:nvSpPr>
        <p:spPr>
          <a:xfrm>
            <a:off x="7664547" y="3259012"/>
            <a:ext cx="3770142" cy="188507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>
              <a:ln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10770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A89B998-971E-43B5-B5F8-19DC276B5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CFD1ED5-465B-456C-8E2F-4E2C3F34243A}"/>
              </a:ext>
            </a:extLst>
          </p:cNvPr>
          <p:cNvSpPr/>
          <p:nvPr/>
        </p:nvSpPr>
        <p:spPr>
          <a:xfrm>
            <a:off x="7768883" y="771382"/>
            <a:ext cx="3770142" cy="188507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>
              <a:ln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621748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A89B998-971E-43B5-B5F8-19DC276B5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1841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43A2C514-A2BE-499A-B614-D5B01D1F2128}"/>
              </a:ext>
            </a:extLst>
          </p:cNvPr>
          <p:cNvGrpSpPr/>
          <p:nvPr/>
        </p:nvGrpSpPr>
        <p:grpSpPr>
          <a:xfrm>
            <a:off x="1167619" y="225082"/>
            <a:ext cx="2096087" cy="651525"/>
            <a:chOff x="1012874" y="295422"/>
            <a:chExt cx="1927274" cy="651525"/>
          </a:xfrm>
        </p:grpSpPr>
        <p:sp>
          <p:nvSpPr>
            <p:cNvPr id="2" name="Arrow: Pentagon 1">
              <a:extLst>
                <a:ext uri="{FF2B5EF4-FFF2-40B4-BE49-F238E27FC236}">
                  <a16:creationId xmlns:a16="http://schemas.microsoft.com/office/drawing/2014/main" xmlns="" id="{50F7BE61-D444-4AF9-A60B-2F12F3AD4EFD}"/>
                </a:ext>
              </a:extLst>
            </p:cNvPr>
            <p:cNvSpPr/>
            <p:nvPr/>
          </p:nvSpPr>
          <p:spPr>
            <a:xfrm>
              <a:off x="1012874" y="295422"/>
              <a:ext cx="1927274" cy="379827"/>
            </a:xfrm>
            <a:prstGeom prst="homePlat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+mn-cs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055078" y="300616"/>
              <a:ext cx="176963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Need recognition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AC9ECDC2-8983-4ABA-B00E-F9810F2E62B5}"/>
              </a:ext>
            </a:extLst>
          </p:cNvPr>
          <p:cNvGrpSpPr/>
          <p:nvPr/>
        </p:nvGrpSpPr>
        <p:grpSpPr>
          <a:xfrm>
            <a:off x="3416106" y="219781"/>
            <a:ext cx="1927274" cy="379827"/>
            <a:chOff x="1012874" y="295422"/>
            <a:chExt cx="1927274" cy="379827"/>
          </a:xfrm>
        </p:grpSpPr>
        <p:sp>
          <p:nvSpPr>
            <p:cNvPr id="7" name="Arrow: Pentagon 6">
              <a:extLst>
                <a:ext uri="{FF2B5EF4-FFF2-40B4-BE49-F238E27FC236}">
                  <a16:creationId xmlns:a16="http://schemas.microsoft.com/office/drawing/2014/main" xmlns="" id="{B24A8B42-37D6-4501-A1A0-74FFB9E9F430}"/>
                </a:ext>
              </a:extLst>
            </p:cNvPr>
            <p:cNvSpPr/>
            <p:nvPr/>
          </p:nvSpPr>
          <p:spPr>
            <a:xfrm>
              <a:off x="1012874" y="295422"/>
              <a:ext cx="1927274" cy="379827"/>
            </a:xfrm>
            <a:prstGeom prst="homePlat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D2648C45-0986-4F68-854C-580C1C48BE7D}"/>
                </a:ext>
              </a:extLst>
            </p:cNvPr>
            <p:cNvSpPr txBox="1"/>
            <p:nvPr/>
          </p:nvSpPr>
          <p:spPr>
            <a:xfrm>
              <a:off x="1055078" y="300616"/>
              <a:ext cx="17696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Discovery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5F9E7D3A-4C56-4401-AE28-5CE71F32994D}"/>
              </a:ext>
            </a:extLst>
          </p:cNvPr>
          <p:cNvGrpSpPr/>
          <p:nvPr/>
        </p:nvGrpSpPr>
        <p:grpSpPr>
          <a:xfrm>
            <a:off x="5621327" y="230276"/>
            <a:ext cx="3038333" cy="379827"/>
            <a:chOff x="1012874" y="295422"/>
            <a:chExt cx="1927274" cy="379827"/>
          </a:xfrm>
        </p:grpSpPr>
        <p:sp>
          <p:nvSpPr>
            <p:cNvPr id="10" name="Arrow: Pentagon 9">
              <a:extLst>
                <a:ext uri="{FF2B5EF4-FFF2-40B4-BE49-F238E27FC236}">
                  <a16:creationId xmlns:a16="http://schemas.microsoft.com/office/drawing/2014/main" xmlns="" id="{7B615B29-3331-4DA1-9134-0076C298A7AA}"/>
                </a:ext>
              </a:extLst>
            </p:cNvPr>
            <p:cNvSpPr/>
            <p:nvPr/>
          </p:nvSpPr>
          <p:spPr>
            <a:xfrm>
              <a:off x="1012874" y="295422"/>
              <a:ext cx="1927274" cy="379827"/>
            </a:xfrm>
            <a:prstGeom prst="homePlat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+mn-cs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AC0BCAD7-511E-49E3-8BC5-9D179F9BEE9D}"/>
                </a:ext>
              </a:extLst>
            </p:cNvPr>
            <p:cNvSpPr txBox="1"/>
            <p:nvPr/>
          </p:nvSpPr>
          <p:spPr>
            <a:xfrm>
              <a:off x="1055078" y="300616"/>
              <a:ext cx="17696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Consideration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7E383D77-26D4-4E48-907C-822052D4BEE5}"/>
              </a:ext>
            </a:extLst>
          </p:cNvPr>
          <p:cNvGrpSpPr/>
          <p:nvPr/>
        </p:nvGrpSpPr>
        <p:grpSpPr>
          <a:xfrm>
            <a:off x="8845197" y="230276"/>
            <a:ext cx="1720858" cy="379827"/>
            <a:chOff x="1012874" y="295422"/>
            <a:chExt cx="1927274" cy="379827"/>
          </a:xfrm>
        </p:grpSpPr>
        <p:sp>
          <p:nvSpPr>
            <p:cNvPr id="13" name="Arrow: Pentagon 12">
              <a:extLst>
                <a:ext uri="{FF2B5EF4-FFF2-40B4-BE49-F238E27FC236}">
                  <a16:creationId xmlns:a16="http://schemas.microsoft.com/office/drawing/2014/main" xmlns="" id="{7C3D1AA3-7555-40B9-99CC-F1F12AA8B664}"/>
                </a:ext>
              </a:extLst>
            </p:cNvPr>
            <p:cNvSpPr/>
            <p:nvPr/>
          </p:nvSpPr>
          <p:spPr>
            <a:xfrm>
              <a:off x="1012874" y="295422"/>
              <a:ext cx="1927274" cy="379827"/>
            </a:xfrm>
            <a:prstGeom prst="homePlat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E4F49F63-7AA4-4DC1-8EA0-5EEA63C753BC}"/>
                </a:ext>
              </a:extLst>
            </p:cNvPr>
            <p:cNvSpPr txBox="1"/>
            <p:nvPr/>
          </p:nvSpPr>
          <p:spPr>
            <a:xfrm>
              <a:off x="1055078" y="300616"/>
              <a:ext cx="17696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Action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58C94D43-BB96-4326-B9B1-5188B016F8C6}"/>
              </a:ext>
            </a:extLst>
          </p:cNvPr>
          <p:cNvGrpSpPr/>
          <p:nvPr/>
        </p:nvGrpSpPr>
        <p:grpSpPr>
          <a:xfrm>
            <a:off x="10564331" y="228104"/>
            <a:ext cx="1479097" cy="379827"/>
            <a:chOff x="840050" y="295422"/>
            <a:chExt cx="2181837" cy="379827"/>
          </a:xfrm>
        </p:grpSpPr>
        <p:sp>
          <p:nvSpPr>
            <p:cNvPr id="16" name="Arrow: Pentagon 15">
              <a:extLst>
                <a:ext uri="{FF2B5EF4-FFF2-40B4-BE49-F238E27FC236}">
                  <a16:creationId xmlns:a16="http://schemas.microsoft.com/office/drawing/2014/main" xmlns="" id="{52221C79-90A3-4781-94ED-E41E36684E02}"/>
                </a:ext>
              </a:extLst>
            </p:cNvPr>
            <p:cNvSpPr/>
            <p:nvPr/>
          </p:nvSpPr>
          <p:spPr>
            <a:xfrm>
              <a:off x="1012874" y="295422"/>
              <a:ext cx="1927274" cy="379827"/>
            </a:xfrm>
            <a:prstGeom prst="homePlat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+mn-c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8473A721-16B2-43F6-87AE-BB12DB3D8EF9}"/>
                </a:ext>
              </a:extLst>
            </p:cNvPr>
            <p:cNvSpPr txBox="1"/>
            <p:nvPr/>
          </p:nvSpPr>
          <p:spPr>
            <a:xfrm>
              <a:off x="840050" y="300616"/>
              <a:ext cx="21818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Advocacy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D4EC0311-30F2-48FD-AFAF-822320B14235}"/>
              </a:ext>
            </a:extLst>
          </p:cNvPr>
          <p:cNvSpPr txBox="1"/>
          <p:nvPr/>
        </p:nvSpPr>
        <p:spPr>
          <a:xfrm>
            <a:off x="2799" y="255753"/>
            <a:ext cx="1155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Phases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EDDCDE73-5AC9-4011-A67D-6467213170DE}"/>
              </a:ext>
            </a:extLst>
          </p:cNvPr>
          <p:cNvSpPr txBox="1"/>
          <p:nvPr/>
        </p:nvSpPr>
        <p:spPr>
          <a:xfrm>
            <a:off x="13332" y="1406961"/>
            <a:ext cx="13913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Customer thoughts &amp; feelings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F03DB309-1CC3-4032-949A-BFC2F369DC09}"/>
              </a:ext>
            </a:extLst>
          </p:cNvPr>
          <p:cNvSpPr txBox="1"/>
          <p:nvPr/>
        </p:nvSpPr>
        <p:spPr>
          <a:xfrm>
            <a:off x="10132" y="3247112"/>
            <a:ext cx="1391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Customer actions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xmlns="" id="{091F5B3D-C835-4870-B3E4-BC7C23241E39}"/>
              </a:ext>
            </a:extLst>
          </p:cNvPr>
          <p:cNvCxnSpPr>
            <a:cxnSpLocks/>
          </p:cNvCxnSpPr>
          <p:nvPr/>
        </p:nvCxnSpPr>
        <p:spPr>
          <a:xfrm>
            <a:off x="1167619" y="4647597"/>
            <a:ext cx="10679068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xmlns="" id="{A8A3CD04-CD34-4D2B-8438-D7E19C7BC31C}"/>
              </a:ext>
            </a:extLst>
          </p:cNvPr>
          <p:cNvCxnSpPr>
            <a:cxnSpLocks/>
          </p:cNvCxnSpPr>
          <p:nvPr/>
        </p:nvCxnSpPr>
        <p:spPr>
          <a:xfrm>
            <a:off x="1167619" y="3510460"/>
            <a:ext cx="10679068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xmlns="" id="{05E5D10C-6D8B-4E18-8711-EEEC0CD6C488}"/>
              </a:ext>
            </a:extLst>
          </p:cNvPr>
          <p:cNvSpPr txBox="1"/>
          <p:nvPr/>
        </p:nvSpPr>
        <p:spPr>
          <a:xfrm>
            <a:off x="-2322" y="4712694"/>
            <a:ext cx="18130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Touchpoints and platforms</a:t>
            </a:r>
          </a:p>
        </p:txBody>
      </p: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xmlns="" id="{E05AED95-B86F-442F-91F0-9B6207A908A1}"/>
              </a:ext>
            </a:extLst>
          </p:cNvPr>
          <p:cNvCxnSpPr>
            <a:cxnSpLocks/>
          </p:cNvCxnSpPr>
          <p:nvPr/>
        </p:nvCxnSpPr>
        <p:spPr>
          <a:xfrm>
            <a:off x="1150312" y="5339672"/>
            <a:ext cx="10679068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>
            <a:extLst>
              <a:ext uri="{FF2B5EF4-FFF2-40B4-BE49-F238E27FC236}">
                <a16:creationId xmlns:a16="http://schemas.microsoft.com/office/drawing/2014/main" xmlns="" id="{29D78267-18BF-4D42-8466-36B817423246}"/>
              </a:ext>
            </a:extLst>
          </p:cNvPr>
          <p:cNvSpPr txBox="1"/>
          <p:nvPr/>
        </p:nvSpPr>
        <p:spPr>
          <a:xfrm>
            <a:off x="14986" y="5328153"/>
            <a:ext cx="126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Role of </a:t>
            </a:r>
            <a:r>
              <a:rPr kumimoji="0" lang="en-IN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commn</a:t>
            </a:r>
            <a:r>
              <a:rPr kumimoji="0" lang="en-I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.</a:t>
            </a:r>
          </a:p>
        </p:txBody>
      </p: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xmlns="" id="{088F8D4D-2169-4FE6-AE2C-D48029A6890A}"/>
              </a:ext>
            </a:extLst>
          </p:cNvPr>
          <p:cNvCxnSpPr>
            <a:cxnSpLocks/>
          </p:cNvCxnSpPr>
          <p:nvPr/>
        </p:nvCxnSpPr>
        <p:spPr>
          <a:xfrm>
            <a:off x="1167619" y="5926997"/>
            <a:ext cx="10679068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TextBox 152">
            <a:extLst>
              <a:ext uri="{FF2B5EF4-FFF2-40B4-BE49-F238E27FC236}">
                <a16:creationId xmlns:a16="http://schemas.microsoft.com/office/drawing/2014/main" xmlns="" id="{C83FAFCC-AC29-45CE-9D4F-C3726D204702}"/>
              </a:ext>
            </a:extLst>
          </p:cNvPr>
          <p:cNvSpPr txBox="1"/>
          <p:nvPr/>
        </p:nvSpPr>
        <p:spPr>
          <a:xfrm>
            <a:off x="13332" y="6027434"/>
            <a:ext cx="126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KPIs</a:t>
            </a:r>
          </a:p>
        </p:txBody>
      </p:sp>
    </p:spTree>
    <p:extLst>
      <p:ext uri="{BB962C8B-B14F-4D97-AF65-F5344CB8AC3E}">
        <p14:creationId xmlns:p14="http://schemas.microsoft.com/office/powerpoint/2010/main" val="4034394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39" grpId="0"/>
      <p:bldP spid="111" grpId="0"/>
      <p:bldP spid="113" grpId="0"/>
      <p:bldP spid="15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43A2C514-A2BE-499A-B614-D5B01D1F2128}"/>
              </a:ext>
            </a:extLst>
          </p:cNvPr>
          <p:cNvGrpSpPr/>
          <p:nvPr/>
        </p:nvGrpSpPr>
        <p:grpSpPr>
          <a:xfrm>
            <a:off x="1167619" y="225082"/>
            <a:ext cx="2096087" cy="379827"/>
            <a:chOff x="1012874" y="295422"/>
            <a:chExt cx="1927274" cy="379827"/>
          </a:xfrm>
        </p:grpSpPr>
        <p:sp>
          <p:nvSpPr>
            <p:cNvPr id="2" name="Arrow: Pentagon 1">
              <a:extLst>
                <a:ext uri="{FF2B5EF4-FFF2-40B4-BE49-F238E27FC236}">
                  <a16:creationId xmlns:a16="http://schemas.microsoft.com/office/drawing/2014/main" xmlns="" id="{50F7BE61-D444-4AF9-A60B-2F12F3AD4EFD}"/>
                </a:ext>
              </a:extLst>
            </p:cNvPr>
            <p:cNvSpPr/>
            <p:nvPr/>
          </p:nvSpPr>
          <p:spPr>
            <a:xfrm>
              <a:off x="1012874" y="295422"/>
              <a:ext cx="1927274" cy="379827"/>
            </a:xfrm>
            <a:prstGeom prst="homePlat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+mn-cs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055078" y="300616"/>
              <a:ext cx="17696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Need recognition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AC9ECDC2-8983-4ABA-B00E-F9810F2E62B5}"/>
              </a:ext>
            </a:extLst>
          </p:cNvPr>
          <p:cNvGrpSpPr/>
          <p:nvPr/>
        </p:nvGrpSpPr>
        <p:grpSpPr>
          <a:xfrm>
            <a:off x="3416106" y="219781"/>
            <a:ext cx="1927274" cy="379827"/>
            <a:chOff x="1012874" y="295422"/>
            <a:chExt cx="1927274" cy="379827"/>
          </a:xfrm>
        </p:grpSpPr>
        <p:sp>
          <p:nvSpPr>
            <p:cNvPr id="7" name="Arrow: Pentagon 6">
              <a:extLst>
                <a:ext uri="{FF2B5EF4-FFF2-40B4-BE49-F238E27FC236}">
                  <a16:creationId xmlns:a16="http://schemas.microsoft.com/office/drawing/2014/main" xmlns="" id="{B24A8B42-37D6-4501-A1A0-74FFB9E9F430}"/>
                </a:ext>
              </a:extLst>
            </p:cNvPr>
            <p:cNvSpPr/>
            <p:nvPr/>
          </p:nvSpPr>
          <p:spPr>
            <a:xfrm>
              <a:off x="1012874" y="295422"/>
              <a:ext cx="1927274" cy="379827"/>
            </a:xfrm>
            <a:prstGeom prst="homePlat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D2648C45-0986-4F68-854C-580C1C48BE7D}"/>
                </a:ext>
              </a:extLst>
            </p:cNvPr>
            <p:cNvSpPr txBox="1"/>
            <p:nvPr/>
          </p:nvSpPr>
          <p:spPr>
            <a:xfrm>
              <a:off x="1055078" y="300616"/>
              <a:ext cx="17696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Discovery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5F9E7D3A-4C56-4401-AE28-5CE71F32994D}"/>
              </a:ext>
            </a:extLst>
          </p:cNvPr>
          <p:cNvGrpSpPr/>
          <p:nvPr/>
        </p:nvGrpSpPr>
        <p:grpSpPr>
          <a:xfrm>
            <a:off x="5621327" y="230276"/>
            <a:ext cx="3038333" cy="379827"/>
            <a:chOff x="1012874" y="295422"/>
            <a:chExt cx="1927274" cy="379827"/>
          </a:xfrm>
        </p:grpSpPr>
        <p:sp>
          <p:nvSpPr>
            <p:cNvPr id="10" name="Arrow: Pentagon 9">
              <a:extLst>
                <a:ext uri="{FF2B5EF4-FFF2-40B4-BE49-F238E27FC236}">
                  <a16:creationId xmlns:a16="http://schemas.microsoft.com/office/drawing/2014/main" xmlns="" id="{7B615B29-3331-4DA1-9134-0076C298A7AA}"/>
                </a:ext>
              </a:extLst>
            </p:cNvPr>
            <p:cNvSpPr/>
            <p:nvPr/>
          </p:nvSpPr>
          <p:spPr>
            <a:xfrm>
              <a:off x="1012874" y="295422"/>
              <a:ext cx="1927274" cy="379827"/>
            </a:xfrm>
            <a:prstGeom prst="homePlat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+mn-cs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AC0BCAD7-511E-49E3-8BC5-9D179F9BEE9D}"/>
                </a:ext>
              </a:extLst>
            </p:cNvPr>
            <p:cNvSpPr txBox="1"/>
            <p:nvPr/>
          </p:nvSpPr>
          <p:spPr>
            <a:xfrm>
              <a:off x="1055078" y="300616"/>
              <a:ext cx="17696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Consideration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7E383D77-26D4-4E48-907C-822052D4BEE5}"/>
              </a:ext>
            </a:extLst>
          </p:cNvPr>
          <p:cNvGrpSpPr/>
          <p:nvPr/>
        </p:nvGrpSpPr>
        <p:grpSpPr>
          <a:xfrm>
            <a:off x="8845197" y="230276"/>
            <a:ext cx="1720858" cy="379827"/>
            <a:chOff x="1012874" y="295422"/>
            <a:chExt cx="1927274" cy="379827"/>
          </a:xfrm>
        </p:grpSpPr>
        <p:sp>
          <p:nvSpPr>
            <p:cNvPr id="13" name="Arrow: Pentagon 12">
              <a:extLst>
                <a:ext uri="{FF2B5EF4-FFF2-40B4-BE49-F238E27FC236}">
                  <a16:creationId xmlns:a16="http://schemas.microsoft.com/office/drawing/2014/main" xmlns="" id="{7C3D1AA3-7555-40B9-99CC-F1F12AA8B664}"/>
                </a:ext>
              </a:extLst>
            </p:cNvPr>
            <p:cNvSpPr/>
            <p:nvPr/>
          </p:nvSpPr>
          <p:spPr>
            <a:xfrm>
              <a:off x="1012874" y="295422"/>
              <a:ext cx="1927274" cy="379827"/>
            </a:xfrm>
            <a:prstGeom prst="homePlat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E4F49F63-7AA4-4DC1-8EA0-5EEA63C753BC}"/>
                </a:ext>
              </a:extLst>
            </p:cNvPr>
            <p:cNvSpPr txBox="1"/>
            <p:nvPr/>
          </p:nvSpPr>
          <p:spPr>
            <a:xfrm>
              <a:off x="1055078" y="300616"/>
              <a:ext cx="17696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Action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58C94D43-BB96-4326-B9B1-5188B016F8C6}"/>
              </a:ext>
            </a:extLst>
          </p:cNvPr>
          <p:cNvGrpSpPr/>
          <p:nvPr/>
        </p:nvGrpSpPr>
        <p:grpSpPr>
          <a:xfrm>
            <a:off x="10681492" y="228104"/>
            <a:ext cx="1306526" cy="379827"/>
            <a:chOff x="1012874" y="295422"/>
            <a:chExt cx="1927274" cy="379827"/>
          </a:xfrm>
        </p:grpSpPr>
        <p:sp>
          <p:nvSpPr>
            <p:cNvPr id="16" name="Arrow: Pentagon 15">
              <a:extLst>
                <a:ext uri="{FF2B5EF4-FFF2-40B4-BE49-F238E27FC236}">
                  <a16:creationId xmlns:a16="http://schemas.microsoft.com/office/drawing/2014/main" xmlns="" id="{52221C79-90A3-4781-94ED-E41E36684E02}"/>
                </a:ext>
              </a:extLst>
            </p:cNvPr>
            <p:cNvSpPr/>
            <p:nvPr/>
          </p:nvSpPr>
          <p:spPr>
            <a:xfrm>
              <a:off x="1012874" y="295422"/>
              <a:ext cx="1927274" cy="379827"/>
            </a:xfrm>
            <a:prstGeom prst="homePlat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+mn-c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8473A721-16B2-43F6-87AE-BB12DB3D8EF9}"/>
                </a:ext>
              </a:extLst>
            </p:cNvPr>
            <p:cNvSpPr txBox="1"/>
            <p:nvPr/>
          </p:nvSpPr>
          <p:spPr>
            <a:xfrm>
              <a:off x="1055078" y="300616"/>
              <a:ext cx="17696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Advocacy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D4EC0311-30F2-48FD-AFAF-822320B14235}"/>
              </a:ext>
            </a:extLst>
          </p:cNvPr>
          <p:cNvSpPr txBox="1"/>
          <p:nvPr/>
        </p:nvSpPr>
        <p:spPr>
          <a:xfrm>
            <a:off x="2799" y="255753"/>
            <a:ext cx="9117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Phases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EDDCDE73-5AC9-4011-A67D-6467213170DE}"/>
              </a:ext>
            </a:extLst>
          </p:cNvPr>
          <p:cNvSpPr txBox="1"/>
          <p:nvPr/>
        </p:nvSpPr>
        <p:spPr>
          <a:xfrm>
            <a:off x="13332" y="1406961"/>
            <a:ext cx="10981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Customer thoughts &amp; feelings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115C49DD-09A8-4E45-873B-C32918886DC0}"/>
              </a:ext>
            </a:extLst>
          </p:cNvPr>
          <p:cNvSpPr txBox="1"/>
          <p:nvPr/>
        </p:nvSpPr>
        <p:spPr>
          <a:xfrm rot="18168099">
            <a:off x="859595" y="1541264"/>
            <a:ext cx="1734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I need a car in this city.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836BC2F2-8591-4637-A093-E1EAB7DA3B8F}"/>
              </a:ext>
            </a:extLst>
          </p:cNvPr>
          <p:cNvSpPr txBox="1"/>
          <p:nvPr/>
        </p:nvSpPr>
        <p:spPr>
          <a:xfrm rot="18168099">
            <a:off x="1367574" y="1322978"/>
            <a:ext cx="1971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Having a car is convenient for long drives and weekend trips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10AFEDBC-C61A-482D-9D40-0CC0AED818DA}"/>
              </a:ext>
            </a:extLst>
          </p:cNvPr>
          <p:cNvSpPr txBox="1"/>
          <p:nvPr/>
        </p:nvSpPr>
        <p:spPr>
          <a:xfrm rot="18168099">
            <a:off x="2485632" y="1356204"/>
            <a:ext cx="18925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I can even look at pre-owned cars. My friend bought one.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F7B21895-DA6D-4509-A062-28F64455A08A}"/>
              </a:ext>
            </a:extLst>
          </p:cNvPr>
          <p:cNvSpPr txBox="1"/>
          <p:nvPr/>
        </p:nvSpPr>
        <p:spPr>
          <a:xfrm rot="18168099">
            <a:off x="3192508" y="1355006"/>
            <a:ext cx="18925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But an owned car says a lot about the person.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9B40B4D2-BA58-4364-B8B0-A0D3FDC8214C}"/>
              </a:ext>
            </a:extLst>
          </p:cNvPr>
          <p:cNvSpPr txBox="1"/>
          <p:nvPr/>
        </p:nvSpPr>
        <p:spPr>
          <a:xfrm rot="18168099">
            <a:off x="3837124" y="1285718"/>
            <a:ext cx="20504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Subscription? How can I subscribe to a car. Complicated.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7BC16E05-783A-4CF8-8C76-DA71BCF9CDE4}"/>
              </a:ext>
            </a:extLst>
          </p:cNvPr>
          <p:cNvSpPr txBox="1"/>
          <p:nvPr/>
        </p:nvSpPr>
        <p:spPr>
          <a:xfrm rot="18168099">
            <a:off x="4703174" y="1275126"/>
            <a:ext cx="18925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If I have to buy a new car, the down payment is going to take a toll on me. Then the EMIs.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A05BC3AA-CE4A-4383-8C42-8CF5C112BCAC}"/>
              </a:ext>
            </a:extLst>
          </p:cNvPr>
          <p:cNvSpPr txBox="1"/>
          <p:nvPr/>
        </p:nvSpPr>
        <p:spPr>
          <a:xfrm rot="18168099">
            <a:off x="5487131" y="1273265"/>
            <a:ext cx="18925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Second hand cars is a risk. God knows in what condition the car is. But I can save money.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D9D7F1A0-8E78-46BC-B4FC-4DFBA0E1F480}"/>
              </a:ext>
            </a:extLst>
          </p:cNvPr>
          <p:cNvSpPr txBox="1"/>
          <p:nvPr/>
        </p:nvSpPr>
        <p:spPr>
          <a:xfrm rot="18168099">
            <a:off x="1928127" y="1535961"/>
            <a:ext cx="1734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My wife can also use it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8D579F38-E16E-46D2-B5E7-61F4526D5371}"/>
              </a:ext>
            </a:extLst>
          </p:cNvPr>
          <p:cNvSpPr txBox="1"/>
          <p:nvPr/>
        </p:nvSpPr>
        <p:spPr>
          <a:xfrm rot="18168099">
            <a:off x="6253992" y="1232276"/>
            <a:ext cx="18925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If I subscribe, I am not bound by anything. I can let it go anytime?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A9E74E10-E41D-4A16-90D6-1ADD2399313C}"/>
              </a:ext>
            </a:extLst>
          </p:cNvPr>
          <p:cNvSpPr txBox="1"/>
          <p:nvPr/>
        </p:nvSpPr>
        <p:spPr>
          <a:xfrm rot="18168099">
            <a:off x="6860863" y="1386163"/>
            <a:ext cx="18925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Subscription looks expensive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1D73121D-57AF-4C2D-8435-FC9D33E19A25}"/>
              </a:ext>
            </a:extLst>
          </p:cNvPr>
          <p:cNvSpPr txBox="1"/>
          <p:nvPr/>
        </p:nvSpPr>
        <p:spPr>
          <a:xfrm rot="18168099">
            <a:off x="7334408" y="1308610"/>
            <a:ext cx="18925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I may save money through sharing. But is it safe?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7A2CF093-CB98-404C-8E8F-F1225F9672B3}"/>
              </a:ext>
            </a:extLst>
          </p:cNvPr>
          <p:cNvSpPr txBox="1"/>
          <p:nvPr/>
        </p:nvSpPr>
        <p:spPr>
          <a:xfrm rot="18168099">
            <a:off x="8159291" y="1289748"/>
            <a:ext cx="18925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I will give subscription a shot. Let me see how it goes.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C2131043-99E1-46C0-9F7C-503ACE78B1D0}"/>
              </a:ext>
            </a:extLst>
          </p:cNvPr>
          <p:cNvSpPr txBox="1"/>
          <p:nvPr/>
        </p:nvSpPr>
        <p:spPr>
          <a:xfrm rot="18168099">
            <a:off x="8879792" y="1406700"/>
            <a:ext cx="18925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How do I share if I want to?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05B6113C-705B-47D9-98C8-E7BA864D5BAD}"/>
              </a:ext>
            </a:extLst>
          </p:cNvPr>
          <p:cNvSpPr txBox="1"/>
          <p:nvPr/>
        </p:nvSpPr>
        <p:spPr>
          <a:xfrm rot="18168099">
            <a:off x="9620266" y="1309220"/>
            <a:ext cx="18925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Subscription is a new cool thing. Why own a car?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A62F6AAD-D29B-45EC-BA53-DD0E4B8B7410}"/>
              </a:ext>
            </a:extLst>
          </p:cNvPr>
          <p:cNvSpPr txBox="1"/>
          <p:nvPr/>
        </p:nvSpPr>
        <p:spPr>
          <a:xfrm rot="18168099">
            <a:off x="10324452" y="1306532"/>
            <a:ext cx="18925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I have friends who think buying a car is the only option.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F03DB309-1CC3-4032-949A-BFC2F369DC09}"/>
              </a:ext>
            </a:extLst>
          </p:cNvPr>
          <p:cNvSpPr txBox="1"/>
          <p:nvPr/>
        </p:nvSpPr>
        <p:spPr>
          <a:xfrm>
            <a:off x="10132" y="3247112"/>
            <a:ext cx="10981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Customer actions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xmlns="" id="{091F5B3D-C835-4870-B3E4-BC7C23241E39}"/>
              </a:ext>
            </a:extLst>
          </p:cNvPr>
          <p:cNvCxnSpPr>
            <a:cxnSpLocks/>
          </p:cNvCxnSpPr>
          <p:nvPr/>
        </p:nvCxnSpPr>
        <p:spPr>
          <a:xfrm>
            <a:off x="1167619" y="4647597"/>
            <a:ext cx="10679068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4" name="Group 83">
            <a:extLst>
              <a:ext uri="{FF2B5EF4-FFF2-40B4-BE49-F238E27FC236}">
                <a16:creationId xmlns:a16="http://schemas.microsoft.com/office/drawing/2014/main" xmlns="" id="{81877F3E-67FB-4DFA-9C2C-6D9A89B8E9C9}"/>
              </a:ext>
            </a:extLst>
          </p:cNvPr>
          <p:cNvGrpSpPr/>
          <p:nvPr/>
        </p:nvGrpSpPr>
        <p:grpSpPr>
          <a:xfrm>
            <a:off x="501948" y="2521354"/>
            <a:ext cx="11344739" cy="2046394"/>
            <a:chOff x="501948" y="2521354"/>
            <a:chExt cx="11344739" cy="2046394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xmlns="" id="{A8A3CD04-CD34-4D2B-8438-D7E19C7BC31C}"/>
                </a:ext>
              </a:extLst>
            </p:cNvPr>
            <p:cNvCxnSpPr>
              <a:cxnSpLocks/>
            </p:cNvCxnSpPr>
            <p:nvPr/>
          </p:nvCxnSpPr>
          <p:spPr>
            <a:xfrm>
              <a:off x="1167619" y="3510460"/>
              <a:ext cx="10679068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Oval 42">
              <a:extLst>
                <a:ext uri="{FF2B5EF4-FFF2-40B4-BE49-F238E27FC236}">
                  <a16:creationId xmlns:a16="http://schemas.microsoft.com/office/drawing/2014/main" xmlns="" id="{DB9BC702-B1AC-4F7C-9AFB-B84F65740669}"/>
                </a:ext>
              </a:extLst>
            </p:cNvPr>
            <p:cNvSpPr/>
            <p:nvPr/>
          </p:nvSpPr>
          <p:spPr>
            <a:xfrm>
              <a:off x="1153713" y="3514184"/>
              <a:ext cx="104609" cy="10460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xmlns="" id="{E0513768-0F83-4B1B-A004-F845B3090560}"/>
                </a:ext>
              </a:extLst>
            </p:cNvPr>
            <p:cNvSpPr txBox="1"/>
            <p:nvPr/>
          </p:nvSpPr>
          <p:spPr>
            <a:xfrm>
              <a:off x="952113" y="3606318"/>
              <a:ext cx="6990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Journey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starts</a:t>
              </a: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xmlns="" id="{0AE957D1-E168-479E-AAFD-5CC960C9DBC9}"/>
                </a:ext>
              </a:extLst>
            </p:cNvPr>
            <p:cNvSpPr/>
            <p:nvPr/>
          </p:nvSpPr>
          <p:spPr>
            <a:xfrm>
              <a:off x="1476238" y="2947224"/>
              <a:ext cx="104609" cy="10460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xmlns="" id="{29DD0D06-273A-4212-B273-A8A77ACAEDCE}"/>
                </a:ext>
              </a:extLst>
            </p:cNvPr>
            <p:cNvSpPr txBox="1"/>
            <p:nvPr/>
          </p:nvSpPr>
          <p:spPr>
            <a:xfrm>
              <a:off x="501948" y="2817035"/>
              <a:ext cx="9560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Online search for the latest models</a:t>
              </a: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xmlns="" id="{B222D82A-58FD-4112-8380-D7BC5D81243D}"/>
                </a:ext>
              </a:extLst>
            </p:cNvPr>
            <p:cNvSpPr/>
            <p:nvPr/>
          </p:nvSpPr>
          <p:spPr>
            <a:xfrm>
              <a:off x="1966263" y="2812215"/>
              <a:ext cx="104609" cy="10460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xmlns="" id="{8B9F5935-57A3-4771-99E0-C369397A3D2B}"/>
                </a:ext>
              </a:extLst>
            </p:cNvPr>
            <p:cNvSpPr txBox="1"/>
            <p:nvPr/>
          </p:nvSpPr>
          <p:spPr>
            <a:xfrm>
              <a:off x="1009929" y="2521354"/>
              <a:ext cx="11408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Check out specs like mileage, power</a:t>
              </a: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xmlns="" id="{51A74C8B-011D-4CAA-8DB4-C434848B69CC}"/>
                </a:ext>
              </a:extLst>
            </p:cNvPr>
            <p:cNvSpPr/>
            <p:nvPr/>
          </p:nvSpPr>
          <p:spPr>
            <a:xfrm>
              <a:off x="2418748" y="2721657"/>
              <a:ext cx="104609" cy="10460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xmlns="" id="{7AFFEFE9-2007-4819-8ACA-25509C47DF69}"/>
                </a:ext>
              </a:extLst>
            </p:cNvPr>
            <p:cNvSpPr txBox="1"/>
            <p:nvPr/>
          </p:nvSpPr>
          <p:spPr>
            <a:xfrm>
              <a:off x="1981662" y="2842582"/>
              <a:ext cx="9560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Driving classes, refresher courses </a:t>
              </a: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xmlns="" id="{E946F4C8-11A5-4C47-962A-4DD44A733A79}"/>
                </a:ext>
              </a:extLst>
            </p:cNvPr>
            <p:cNvSpPr/>
            <p:nvPr/>
          </p:nvSpPr>
          <p:spPr>
            <a:xfrm>
              <a:off x="3085853" y="3729977"/>
              <a:ext cx="104609" cy="10460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xmlns="" id="{4E8E901E-F0D8-4252-9912-E8DE0C844AA7}"/>
                </a:ext>
              </a:extLst>
            </p:cNvPr>
            <p:cNvSpPr txBox="1"/>
            <p:nvPr/>
          </p:nvSpPr>
          <p:spPr>
            <a:xfrm>
              <a:off x="2607845" y="3850298"/>
              <a:ext cx="10606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Look at pre-owned car websites</a:t>
              </a: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xmlns="" id="{380537F2-4E07-49F4-B370-16F0F9983E12}"/>
                </a:ext>
              </a:extLst>
            </p:cNvPr>
            <p:cNvSpPr/>
            <p:nvPr/>
          </p:nvSpPr>
          <p:spPr>
            <a:xfrm>
              <a:off x="3821452" y="4108873"/>
              <a:ext cx="104609" cy="10460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xmlns="" id="{DE27111B-91B0-4870-879C-0B0C137A02C7}"/>
                </a:ext>
              </a:extLst>
            </p:cNvPr>
            <p:cNvSpPr txBox="1"/>
            <p:nvPr/>
          </p:nvSpPr>
          <p:spPr>
            <a:xfrm>
              <a:off x="3343444" y="4229194"/>
              <a:ext cx="10606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Test drive a preferred model</a:t>
              </a: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xmlns="" id="{CAD2777D-2532-41DF-AB5B-73505C3AE7EB}"/>
                </a:ext>
              </a:extLst>
            </p:cNvPr>
            <p:cNvSpPr/>
            <p:nvPr/>
          </p:nvSpPr>
          <p:spPr>
            <a:xfrm>
              <a:off x="4461767" y="2740881"/>
              <a:ext cx="104609" cy="10460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xmlns="" id="{07E08FB8-6389-4F80-A1F8-3DD0D991D3F2}"/>
                </a:ext>
              </a:extLst>
            </p:cNvPr>
            <p:cNvSpPr txBox="1"/>
            <p:nvPr/>
          </p:nvSpPr>
          <p:spPr>
            <a:xfrm>
              <a:off x="3983759" y="2861202"/>
              <a:ext cx="10606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Online search for subscription, reviews</a:t>
              </a: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xmlns="" id="{205465B3-4F16-46D0-9CF9-120A85EDA5CB}"/>
                </a:ext>
              </a:extLst>
            </p:cNvPr>
            <p:cNvSpPr/>
            <p:nvPr/>
          </p:nvSpPr>
          <p:spPr>
            <a:xfrm>
              <a:off x="5341230" y="3766769"/>
              <a:ext cx="104609" cy="10460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xmlns="" id="{8EC69974-66F4-4963-B1DA-8E40399CE4DD}"/>
                </a:ext>
              </a:extLst>
            </p:cNvPr>
            <p:cNvSpPr txBox="1"/>
            <p:nvPr/>
          </p:nvSpPr>
          <p:spPr>
            <a:xfrm>
              <a:off x="4863222" y="3887090"/>
              <a:ext cx="10606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EMI calculation online, talk to the bank for loan</a:t>
              </a:r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xmlns="" id="{5436B288-0379-4C12-BCFB-3D505BC3FC2F}"/>
                </a:ext>
              </a:extLst>
            </p:cNvPr>
            <p:cNvSpPr/>
            <p:nvPr/>
          </p:nvSpPr>
          <p:spPr>
            <a:xfrm>
              <a:off x="6129173" y="3889832"/>
              <a:ext cx="104609" cy="10460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xmlns="" id="{D77E87EB-7260-4BB4-AE9B-F61A7A959A04}"/>
                </a:ext>
              </a:extLst>
            </p:cNvPr>
            <p:cNvSpPr txBox="1"/>
            <p:nvPr/>
          </p:nvSpPr>
          <p:spPr>
            <a:xfrm>
              <a:off x="5651165" y="4010153"/>
              <a:ext cx="10606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Visit second hand outlets like True Value</a:t>
              </a: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xmlns="" id="{6DCE4F79-307C-4C1F-93E8-D4926E73A8B2}"/>
                </a:ext>
              </a:extLst>
            </p:cNvPr>
            <p:cNvSpPr/>
            <p:nvPr/>
          </p:nvSpPr>
          <p:spPr>
            <a:xfrm>
              <a:off x="6811236" y="2748811"/>
              <a:ext cx="104609" cy="10460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xmlns="" id="{A999244A-B1EF-4A07-9AF0-CDAA63207B35}"/>
                </a:ext>
              </a:extLst>
            </p:cNvPr>
            <p:cNvSpPr txBox="1"/>
            <p:nvPr/>
          </p:nvSpPr>
          <p:spPr>
            <a:xfrm>
              <a:off x="6333228" y="2869132"/>
              <a:ext cx="10606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Visit the </a:t>
              </a:r>
              <a:r>
                <a:rPr lang="en-IN" sz="8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Ogilvy Sans" panose="02010503040101060103" pitchFamily="50" charset="0"/>
                  <a:cs typeface="Segoe UI" panose="020B0502040204020203" pitchFamily="34" charset="0"/>
                </a:rPr>
                <a:t>XXX</a:t>
              </a:r>
              <a:r>
                <a:rPr kumimoji="0" lang="en-I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 website, download the app</a:t>
              </a: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xmlns="" id="{CC0BD192-455B-46B2-82AF-11B5A55B1EF1}"/>
                </a:ext>
              </a:extLst>
            </p:cNvPr>
            <p:cNvSpPr/>
            <p:nvPr/>
          </p:nvSpPr>
          <p:spPr>
            <a:xfrm>
              <a:off x="7441155" y="3886408"/>
              <a:ext cx="104609" cy="10460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xmlns="" id="{5AE6B75A-503C-47E9-B33E-240EB57BB5E1}"/>
                </a:ext>
              </a:extLst>
            </p:cNvPr>
            <p:cNvSpPr txBox="1"/>
            <p:nvPr/>
          </p:nvSpPr>
          <p:spPr>
            <a:xfrm>
              <a:off x="6963147" y="4006729"/>
              <a:ext cx="10606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Comparing subscription charges with EMI</a:t>
              </a: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xmlns="" id="{CCB944DF-DAC6-4ECE-BCF7-6AC6BB86605C}"/>
                </a:ext>
              </a:extLst>
            </p:cNvPr>
            <p:cNvSpPr/>
            <p:nvPr/>
          </p:nvSpPr>
          <p:spPr>
            <a:xfrm>
              <a:off x="8072723" y="3661179"/>
              <a:ext cx="104609" cy="10460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xmlns="" id="{8EBF5083-EC67-43D5-9A8B-28A36B82BE33}"/>
                </a:ext>
              </a:extLst>
            </p:cNvPr>
            <p:cNvSpPr txBox="1"/>
            <p:nvPr/>
          </p:nvSpPr>
          <p:spPr>
            <a:xfrm>
              <a:off x="7679122" y="3781500"/>
              <a:ext cx="106062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Read reviews </a:t>
              </a:r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xmlns="" id="{47C8C22D-F3F4-4F6B-8314-D4F3381392E5}"/>
                </a:ext>
              </a:extLst>
            </p:cNvPr>
            <p:cNvSpPr/>
            <p:nvPr/>
          </p:nvSpPr>
          <p:spPr>
            <a:xfrm>
              <a:off x="8749646" y="2589199"/>
              <a:ext cx="104609" cy="10460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xmlns="" id="{BCD3143F-33EE-41E0-9B43-C71D5B2A12E6}"/>
                </a:ext>
              </a:extLst>
            </p:cNvPr>
            <p:cNvSpPr txBox="1"/>
            <p:nvPr/>
          </p:nvSpPr>
          <p:spPr>
            <a:xfrm>
              <a:off x="8327911" y="2709520"/>
              <a:ext cx="93832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Make a booking on the app</a:t>
              </a: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xmlns="" id="{C196C4FC-4E3E-4632-8051-BBB7C09CB7EA}"/>
                </a:ext>
              </a:extLst>
            </p:cNvPr>
            <p:cNvSpPr/>
            <p:nvPr/>
          </p:nvSpPr>
          <p:spPr>
            <a:xfrm>
              <a:off x="9585009" y="2724970"/>
              <a:ext cx="104609" cy="10460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xmlns="" id="{D09E2A30-07A6-4D0C-A7DE-D01B9B85BB8B}"/>
                </a:ext>
              </a:extLst>
            </p:cNvPr>
            <p:cNvSpPr txBox="1"/>
            <p:nvPr/>
          </p:nvSpPr>
          <p:spPr>
            <a:xfrm>
              <a:off x="9163274" y="2845291"/>
              <a:ext cx="9383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Explore the sharing option on the app</a:t>
              </a: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xmlns="" id="{2223A27F-45BE-4C57-8775-DA4E36DCB75E}"/>
                </a:ext>
              </a:extLst>
            </p:cNvPr>
            <p:cNvSpPr/>
            <p:nvPr/>
          </p:nvSpPr>
          <p:spPr>
            <a:xfrm>
              <a:off x="10332345" y="2556831"/>
              <a:ext cx="104609" cy="10460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xmlns="" id="{EA191A64-273D-4A7B-B834-C4FA12002467}"/>
                </a:ext>
              </a:extLst>
            </p:cNvPr>
            <p:cNvSpPr txBox="1"/>
            <p:nvPr/>
          </p:nvSpPr>
          <p:spPr>
            <a:xfrm>
              <a:off x="9910610" y="2677152"/>
              <a:ext cx="93832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Extending subscription</a:t>
              </a: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xmlns="" id="{0F5BDB2B-5EBB-47DE-B58A-8BF78F6EA07C}"/>
                </a:ext>
              </a:extLst>
            </p:cNvPr>
            <p:cNvSpPr/>
            <p:nvPr/>
          </p:nvSpPr>
          <p:spPr>
            <a:xfrm>
              <a:off x="11181254" y="2562143"/>
              <a:ext cx="104609" cy="10460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xmlns="" id="{F4561E85-5084-496E-B2E3-DC09D4BD4459}"/>
                </a:ext>
              </a:extLst>
            </p:cNvPr>
            <p:cNvSpPr txBox="1"/>
            <p:nvPr/>
          </p:nvSpPr>
          <p:spPr>
            <a:xfrm>
              <a:off x="10703246" y="2682464"/>
              <a:ext cx="106062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Refer friends</a:t>
              </a:r>
            </a:p>
          </p:txBody>
        </p: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xmlns="" id="{A57EF8F9-14F7-4158-A0FA-5AF37A08E6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20085" y="2999529"/>
              <a:ext cx="270221" cy="545536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xmlns="" id="{C20913C7-C310-480C-BAA7-858EC327A1E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41178" y="2853420"/>
              <a:ext cx="487522" cy="98093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xmlns="" id="{E7FC13F4-8C44-4E18-83D0-E6CDB9B8C5A2}"/>
                </a:ext>
              </a:extLst>
            </p:cNvPr>
            <p:cNvCxnSpPr>
              <a:cxnSpLocks/>
              <a:endCxn id="51" idx="7"/>
            </p:cNvCxnSpPr>
            <p:nvPr/>
          </p:nvCxnSpPr>
          <p:spPr>
            <a:xfrm flipV="1">
              <a:off x="2120323" y="2736977"/>
              <a:ext cx="387714" cy="99692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xmlns="" id="{C9EB489C-E788-4592-8E18-EFD2A840613F}"/>
                </a:ext>
              </a:extLst>
            </p:cNvPr>
            <p:cNvCxnSpPr>
              <a:cxnSpLocks/>
              <a:endCxn id="53" idx="2"/>
            </p:cNvCxnSpPr>
            <p:nvPr/>
          </p:nvCxnSpPr>
          <p:spPr>
            <a:xfrm>
              <a:off x="2483814" y="2755054"/>
              <a:ext cx="602039" cy="1027228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xmlns="" id="{86B4EB32-58E3-4F7D-9110-90555EAACDE2}"/>
                </a:ext>
              </a:extLst>
            </p:cNvPr>
            <p:cNvCxnSpPr>
              <a:cxnSpLocks/>
              <a:endCxn id="55" idx="3"/>
            </p:cNvCxnSpPr>
            <p:nvPr/>
          </p:nvCxnSpPr>
          <p:spPr>
            <a:xfrm>
              <a:off x="3140801" y="3765788"/>
              <a:ext cx="695971" cy="432374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xmlns="" id="{B6C02768-9682-42C4-B092-F816F2F5CD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11993" y="2740881"/>
              <a:ext cx="588011" cy="1420297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xmlns="" id="{69213671-ABAA-41EA-8063-095F87BD7928}"/>
                </a:ext>
              </a:extLst>
            </p:cNvPr>
            <p:cNvCxnSpPr>
              <a:cxnSpLocks/>
              <a:endCxn id="59" idx="1"/>
            </p:cNvCxnSpPr>
            <p:nvPr/>
          </p:nvCxnSpPr>
          <p:spPr>
            <a:xfrm>
              <a:off x="4531165" y="2752689"/>
              <a:ext cx="825385" cy="102940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xmlns="" id="{751B3765-F85C-4AC1-A83B-46F7E127CCDD}"/>
                </a:ext>
              </a:extLst>
            </p:cNvPr>
            <p:cNvCxnSpPr>
              <a:cxnSpLocks/>
              <a:endCxn id="61" idx="6"/>
            </p:cNvCxnSpPr>
            <p:nvPr/>
          </p:nvCxnSpPr>
          <p:spPr>
            <a:xfrm>
              <a:off x="5368974" y="3750205"/>
              <a:ext cx="864808" cy="191932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xmlns="" id="{61677B2F-DAF5-4046-81CA-FCB262CE9AB6}"/>
                </a:ext>
              </a:extLst>
            </p:cNvPr>
            <p:cNvCxnSpPr>
              <a:cxnSpLocks/>
              <a:stCxn id="63" idx="7"/>
            </p:cNvCxnSpPr>
            <p:nvPr/>
          </p:nvCxnSpPr>
          <p:spPr>
            <a:xfrm flipH="1">
              <a:off x="6170875" y="2764131"/>
              <a:ext cx="729650" cy="1142792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xmlns="" id="{68B334BB-3656-45C7-929C-75EE382ECD5A}"/>
                </a:ext>
              </a:extLst>
            </p:cNvPr>
            <p:cNvCxnSpPr>
              <a:cxnSpLocks/>
              <a:endCxn id="65" idx="4"/>
            </p:cNvCxnSpPr>
            <p:nvPr/>
          </p:nvCxnSpPr>
          <p:spPr>
            <a:xfrm>
              <a:off x="6865314" y="2807157"/>
              <a:ext cx="628146" cy="118386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xmlns="" id="{8D235589-121A-4AA3-AD3A-8BC129992C74}"/>
                </a:ext>
              </a:extLst>
            </p:cNvPr>
            <p:cNvCxnSpPr>
              <a:cxnSpLocks/>
              <a:endCxn id="67" idx="6"/>
            </p:cNvCxnSpPr>
            <p:nvPr/>
          </p:nvCxnSpPr>
          <p:spPr>
            <a:xfrm flipV="1">
              <a:off x="7488684" y="3713484"/>
              <a:ext cx="688648" cy="19241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xmlns="" id="{B6AB1880-6184-4FB5-9116-734177E5BD18}"/>
                </a:ext>
              </a:extLst>
            </p:cNvPr>
            <p:cNvCxnSpPr>
              <a:cxnSpLocks/>
              <a:stCxn id="69" idx="0"/>
            </p:cNvCxnSpPr>
            <p:nvPr/>
          </p:nvCxnSpPr>
          <p:spPr>
            <a:xfrm flipH="1">
              <a:off x="8134695" y="2589199"/>
              <a:ext cx="667256" cy="1117554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xmlns="" id="{2BE8B838-9A45-4342-AA1A-870A99EB2A66}"/>
                </a:ext>
              </a:extLst>
            </p:cNvPr>
            <p:cNvCxnSpPr>
              <a:cxnSpLocks/>
              <a:endCxn id="71" idx="4"/>
            </p:cNvCxnSpPr>
            <p:nvPr/>
          </p:nvCxnSpPr>
          <p:spPr>
            <a:xfrm>
              <a:off x="8771505" y="2622273"/>
              <a:ext cx="865809" cy="207306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xmlns="" id="{4828E107-D5E0-4C43-A133-D52AD585DA13}"/>
                </a:ext>
              </a:extLst>
            </p:cNvPr>
            <p:cNvCxnSpPr>
              <a:cxnSpLocks/>
              <a:endCxn id="73" idx="4"/>
            </p:cNvCxnSpPr>
            <p:nvPr/>
          </p:nvCxnSpPr>
          <p:spPr>
            <a:xfrm flipV="1">
              <a:off x="9584592" y="2661440"/>
              <a:ext cx="800058" cy="116476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xmlns="" id="{896508F6-78E8-486E-895D-CF2323E5B1B2}"/>
                </a:ext>
              </a:extLst>
            </p:cNvPr>
            <p:cNvCxnSpPr>
              <a:cxnSpLocks/>
              <a:endCxn id="76" idx="2"/>
            </p:cNvCxnSpPr>
            <p:nvPr/>
          </p:nvCxnSpPr>
          <p:spPr>
            <a:xfrm>
              <a:off x="10376700" y="2580483"/>
              <a:ext cx="804554" cy="33965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xmlns="" id="{05E5D10C-6D8B-4E18-8711-EEEC0CD6C488}"/>
              </a:ext>
            </a:extLst>
          </p:cNvPr>
          <p:cNvSpPr txBox="1"/>
          <p:nvPr/>
        </p:nvSpPr>
        <p:spPr>
          <a:xfrm>
            <a:off x="-2322" y="4712694"/>
            <a:ext cx="14309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Touchpoints and platforms</a:t>
            </a:r>
          </a:p>
        </p:txBody>
      </p: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xmlns="" id="{E05AED95-B86F-442F-91F0-9B6207A908A1}"/>
              </a:ext>
            </a:extLst>
          </p:cNvPr>
          <p:cNvCxnSpPr>
            <a:cxnSpLocks/>
          </p:cNvCxnSpPr>
          <p:nvPr/>
        </p:nvCxnSpPr>
        <p:spPr>
          <a:xfrm>
            <a:off x="1150312" y="5339672"/>
            <a:ext cx="10679068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>
            <a:extLst>
              <a:ext uri="{FF2B5EF4-FFF2-40B4-BE49-F238E27FC236}">
                <a16:creationId xmlns:a16="http://schemas.microsoft.com/office/drawing/2014/main" xmlns="" id="{29D78267-18BF-4D42-8466-36B817423246}"/>
              </a:ext>
            </a:extLst>
          </p:cNvPr>
          <p:cNvSpPr txBox="1"/>
          <p:nvPr/>
        </p:nvSpPr>
        <p:spPr>
          <a:xfrm>
            <a:off x="14986" y="5328153"/>
            <a:ext cx="994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Role of </a:t>
            </a:r>
            <a:r>
              <a:rPr kumimoji="0" lang="en-IN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commn</a:t>
            </a:r>
            <a:r>
              <a:rPr kumimoji="0" lang="en-I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.</a:t>
            </a:r>
          </a:p>
        </p:txBody>
      </p: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xmlns="" id="{088F8D4D-2169-4FE6-AE2C-D48029A6890A}"/>
              </a:ext>
            </a:extLst>
          </p:cNvPr>
          <p:cNvCxnSpPr>
            <a:cxnSpLocks/>
          </p:cNvCxnSpPr>
          <p:nvPr/>
        </p:nvCxnSpPr>
        <p:spPr>
          <a:xfrm>
            <a:off x="1167619" y="5926997"/>
            <a:ext cx="10679068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Group 85">
            <a:extLst>
              <a:ext uri="{FF2B5EF4-FFF2-40B4-BE49-F238E27FC236}">
                <a16:creationId xmlns:a16="http://schemas.microsoft.com/office/drawing/2014/main" xmlns="" id="{9B87ED4C-BE94-452C-BD26-7169BB28FB37}"/>
              </a:ext>
            </a:extLst>
          </p:cNvPr>
          <p:cNvGrpSpPr/>
          <p:nvPr/>
        </p:nvGrpSpPr>
        <p:grpSpPr>
          <a:xfrm>
            <a:off x="1582525" y="4623659"/>
            <a:ext cx="10264162" cy="796800"/>
            <a:chOff x="1582525" y="4623659"/>
            <a:chExt cx="10264162" cy="796800"/>
          </a:xfrm>
        </p:grpSpPr>
        <p:pic>
          <p:nvPicPr>
            <p:cNvPr id="116" name="Picture 115">
              <a:extLst>
                <a:ext uri="{FF2B5EF4-FFF2-40B4-BE49-F238E27FC236}">
                  <a16:creationId xmlns:a16="http://schemas.microsoft.com/office/drawing/2014/main" xmlns="" id="{72F14AE2-C5CA-457A-B35D-C57646B77B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638"/>
            <a:stretch/>
          </p:blipFill>
          <p:spPr>
            <a:xfrm>
              <a:off x="1582525" y="4894598"/>
              <a:ext cx="500361" cy="297348"/>
            </a:xfrm>
            <a:prstGeom prst="rect">
              <a:avLst/>
            </a:prstGeom>
          </p:spPr>
        </p:pic>
        <p:pic>
          <p:nvPicPr>
            <p:cNvPr id="118" name="Picture 117">
              <a:extLst>
                <a:ext uri="{FF2B5EF4-FFF2-40B4-BE49-F238E27FC236}">
                  <a16:creationId xmlns:a16="http://schemas.microsoft.com/office/drawing/2014/main" xmlns="" id="{70C05793-FBFD-46BB-B2F5-05D12908C8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2308" y="4880528"/>
              <a:ext cx="500361" cy="310224"/>
            </a:xfrm>
            <a:prstGeom prst="rect">
              <a:avLst/>
            </a:prstGeom>
          </p:spPr>
        </p:pic>
        <p:pic>
          <p:nvPicPr>
            <p:cNvPr id="120" name="Picture 119">
              <a:extLst>
                <a:ext uri="{FF2B5EF4-FFF2-40B4-BE49-F238E27FC236}">
                  <a16:creationId xmlns:a16="http://schemas.microsoft.com/office/drawing/2014/main" xmlns="" id="{DE70CED8-340E-4546-9C86-871C1BB03BB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1339" y="4904450"/>
              <a:ext cx="530241" cy="298728"/>
            </a:xfrm>
            <a:prstGeom prst="rect">
              <a:avLst/>
            </a:prstGeom>
          </p:spPr>
        </p:pic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xmlns="" id="{552B3236-35D5-4B69-8040-D9202328CF2B}"/>
                </a:ext>
              </a:extLst>
            </p:cNvPr>
            <p:cNvSpPr txBox="1"/>
            <p:nvPr/>
          </p:nvSpPr>
          <p:spPr>
            <a:xfrm>
              <a:off x="3375069" y="4760765"/>
              <a:ext cx="9129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Online test drive booking, car dealer outlets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xmlns="" id="{B5634F3D-9AA5-433F-A0F9-AE74ECB692A8}"/>
                </a:ext>
              </a:extLst>
            </p:cNvPr>
            <p:cNvSpPr txBox="1"/>
            <p:nvPr/>
          </p:nvSpPr>
          <p:spPr>
            <a:xfrm>
              <a:off x="4138235" y="4718560"/>
              <a:ext cx="9129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Blogs on subscription, influencers on social</a:t>
              </a:r>
            </a:p>
          </p:txBody>
        </p:sp>
        <p:pic>
          <p:nvPicPr>
            <p:cNvPr id="126" name="Picture 125">
              <a:extLst>
                <a:ext uri="{FF2B5EF4-FFF2-40B4-BE49-F238E27FC236}">
                  <a16:creationId xmlns:a16="http://schemas.microsoft.com/office/drawing/2014/main" xmlns="" id="{66E14A60-422C-47D7-A59A-FC7D925640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4525"/>
            <a:stretch/>
          </p:blipFill>
          <p:spPr>
            <a:xfrm>
              <a:off x="5063637" y="4782928"/>
              <a:ext cx="758352" cy="159187"/>
            </a:xfrm>
            <a:prstGeom prst="rect">
              <a:avLst/>
            </a:prstGeom>
          </p:spPr>
        </p:pic>
        <p:pic>
          <p:nvPicPr>
            <p:cNvPr id="128" name="Picture 127">
              <a:extLst>
                <a:ext uri="{FF2B5EF4-FFF2-40B4-BE49-F238E27FC236}">
                  <a16:creationId xmlns:a16="http://schemas.microsoft.com/office/drawing/2014/main" xmlns="" id="{82DD8838-EE9F-4503-B6DC-951279ACDD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53" t="39020" r="19657" b="39420"/>
            <a:stretch/>
          </p:blipFill>
          <p:spPr>
            <a:xfrm>
              <a:off x="5102114" y="5024321"/>
              <a:ext cx="719875" cy="171353"/>
            </a:xfrm>
            <a:prstGeom prst="rect">
              <a:avLst/>
            </a:prstGeom>
          </p:spPr>
        </p:pic>
        <p:pic>
          <p:nvPicPr>
            <p:cNvPr id="130" name="Picture 129">
              <a:extLst>
                <a:ext uri="{FF2B5EF4-FFF2-40B4-BE49-F238E27FC236}">
                  <a16:creationId xmlns:a16="http://schemas.microsoft.com/office/drawing/2014/main" xmlns="" id="{990CE4B4-EEC4-4F90-A337-574B354784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5409"/>
            <a:stretch/>
          </p:blipFill>
          <p:spPr>
            <a:xfrm>
              <a:off x="5905866" y="4895222"/>
              <a:ext cx="525139" cy="192749"/>
            </a:xfrm>
            <a:prstGeom prst="rect">
              <a:avLst/>
            </a:prstGeom>
          </p:spPr>
        </p:pic>
        <p:pic>
          <p:nvPicPr>
            <p:cNvPr id="131" name="Picture 130">
              <a:extLst>
                <a:ext uri="{FF2B5EF4-FFF2-40B4-BE49-F238E27FC236}">
                  <a16:creationId xmlns:a16="http://schemas.microsoft.com/office/drawing/2014/main" xmlns="" id="{ED50C30A-5FC1-4837-8884-13DE9A5A27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638"/>
            <a:stretch/>
          </p:blipFill>
          <p:spPr>
            <a:xfrm>
              <a:off x="6627426" y="4623659"/>
              <a:ext cx="500361" cy="297348"/>
            </a:xfrm>
            <a:prstGeom prst="rect">
              <a:avLst/>
            </a:prstGeom>
          </p:spPr>
        </p:pic>
        <p:pic>
          <p:nvPicPr>
            <p:cNvPr id="135" name="Picture 134">
              <a:extLst>
                <a:ext uri="{FF2B5EF4-FFF2-40B4-BE49-F238E27FC236}">
                  <a16:creationId xmlns:a16="http://schemas.microsoft.com/office/drawing/2014/main" xmlns="" id="{63B2CCF9-9299-49A7-98D9-D090B39377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61" t="11363" r="12719" b="8215"/>
            <a:stretch/>
          </p:blipFill>
          <p:spPr>
            <a:xfrm>
              <a:off x="6799797" y="5092275"/>
              <a:ext cx="290976" cy="328184"/>
            </a:xfrm>
            <a:prstGeom prst="rect">
              <a:avLst/>
            </a:prstGeom>
          </p:spPr>
        </p:pic>
        <p:pic>
          <p:nvPicPr>
            <p:cNvPr id="136" name="Picture 135">
              <a:extLst>
                <a:ext uri="{FF2B5EF4-FFF2-40B4-BE49-F238E27FC236}">
                  <a16:creationId xmlns:a16="http://schemas.microsoft.com/office/drawing/2014/main" xmlns="" id="{E12E7EC7-755C-411A-A177-F516806198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4525"/>
            <a:stretch/>
          </p:blipFill>
          <p:spPr>
            <a:xfrm>
              <a:off x="7202932" y="4778006"/>
              <a:ext cx="758352" cy="159187"/>
            </a:xfrm>
            <a:prstGeom prst="rect">
              <a:avLst/>
            </a:prstGeom>
          </p:spPr>
        </p:pic>
        <p:pic>
          <p:nvPicPr>
            <p:cNvPr id="137" name="Picture 136">
              <a:extLst>
                <a:ext uri="{FF2B5EF4-FFF2-40B4-BE49-F238E27FC236}">
                  <a16:creationId xmlns:a16="http://schemas.microsoft.com/office/drawing/2014/main" xmlns="" id="{BA24A05B-7911-4C93-B108-8DB726F328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53" t="39020" r="19657" b="39420"/>
            <a:stretch/>
          </p:blipFill>
          <p:spPr>
            <a:xfrm>
              <a:off x="7241409" y="5019399"/>
              <a:ext cx="719875" cy="171353"/>
            </a:xfrm>
            <a:prstGeom prst="rect">
              <a:avLst/>
            </a:prstGeom>
          </p:spPr>
        </p:pic>
        <p:pic>
          <p:nvPicPr>
            <p:cNvPr id="139" name="Picture 138">
              <a:extLst>
                <a:ext uri="{FF2B5EF4-FFF2-40B4-BE49-F238E27FC236}">
                  <a16:creationId xmlns:a16="http://schemas.microsoft.com/office/drawing/2014/main" xmlns="" id="{284E04C3-46A8-49C4-9C7F-13832483DB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53561" y="4816230"/>
              <a:ext cx="436156" cy="288845"/>
            </a:xfrm>
            <a:prstGeom prst="rect">
              <a:avLst/>
            </a:prstGeom>
          </p:spPr>
        </p:pic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xmlns="" id="{341A43FB-7453-4941-8BD8-088FF432BED4}"/>
                </a:ext>
              </a:extLst>
            </p:cNvPr>
            <p:cNvSpPr txBox="1"/>
            <p:nvPr/>
          </p:nvSpPr>
          <p:spPr>
            <a:xfrm>
              <a:off x="9175301" y="5001632"/>
              <a:ext cx="9129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Customer care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xmlns="" id="{74859A6F-BFF4-4E9B-9A14-7F0047047093}"/>
                </a:ext>
              </a:extLst>
            </p:cNvPr>
            <p:cNvSpPr txBox="1"/>
            <p:nvPr/>
          </p:nvSpPr>
          <p:spPr>
            <a:xfrm>
              <a:off x="9947284" y="5000226"/>
              <a:ext cx="9129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Customer care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xmlns="" id="{05CAE809-E0CE-4153-A615-E5279E766FE5}"/>
                </a:ext>
              </a:extLst>
            </p:cNvPr>
            <p:cNvSpPr txBox="1"/>
            <p:nvPr/>
          </p:nvSpPr>
          <p:spPr>
            <a:xfrm>
              <a:off x="10814259" y="4674806"/>
              <a:ext cx="9129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Referral</a:t>
              </a:r>
            </a:p>
          </p:txBody>
        </p:sp>
        <p:pic>
          <p:nvPicPr>
            <p:cNvPr id="148" name="Picture 147">
              <a:extLst>
                <a:ext uri="{FF2B5EF4-FFF2-40B4-BE49-F238E27FC236}">
                  <a16:creationId xmlns:a16="http://schemas.microsoft.com/office/drawing/2014/main" xmlns="" id="{962EF86E-3114-49B5-8912-06D077AAC9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5" t="13763" r="18296" b="56005"/>
            <a:stretch/>
          </p:blipFill>
          <p:spPr>
            <a:xfrm>
              <a:off x="10957744" y="4926587"/>
              <a:ext cx="888943" cy="273477"/>
            </a:xfrm>
            <a:prstGeom prst="rect">
              <a:avLst/>
            </a:prstGeom>
          </p:spPr>
        </p:pic>
      </p:grpSp>
      <p:sp>
        <p:nvSpPr>
          <p:cNvPr id="149" name="TextBox 148">
            <a:extLst>
              <a:ext uri="{FF2B5EF4-FFF2-40B4-BE49-F238E27FC236}">
                <a16:creationId xmlns:a16="http://schemas.microsoft.com/office/drawing/2014/main" xmlns="" id="{C6935B38-FB1B-44E7-9399-43F61F5CBBFB}"/>
              </a:ext>
            </a:extLst>
          </p:cNvPr>
          <p:cNvSpPr txBox="1"/>
          <p:nvPr/>
        </p:nvSpPr>
        <p:spPr>
          <a:xfrm>
            <a:off x="1431872" y="5455072"/>
            <a:ext cx="38242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Build emotional brand associations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xmlns="" id="{7F62AD52-4CC6-446D-89EE-417C636E8F4E}"/>
              </a:ext>
            </a:extLst>
          </p:cNvPr>
          <p:cNvSpPr txBox="1"/>
          <p:nvPr/>
        </p:nvSpPr>
        <p:spPr>
          <a:xfrm>
            <a:off x="5326509" y="5340554"/>
            <a:ext cx="3403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Make XXX an option that’s more rewarding than ownership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xmlns="" id="{C37C21C3-E688-4E0D-8B5E-1F907A250810}"/>
              </a:ext>
            </a:extLst>
          </p:cNvPr>
          <p:cNvSpPr txBox="1"/>
          <p:nvPr/>
        </p:nvSpPr>
        <p:spPr>
          <a:xfrm>
            <a:off x="8902548" y="5337737"/>
            <a:ext cx="1572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Support and guidance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xmlns="" id="{81D5FE2E-F05E-4DE3-81B1-C01C9F4315F8}"/>
              </a:ext>
            </a:extLst>
          </p:cNvPr>
          <p:cNvSpPr txBox="1"/>
          <p:nvPr/>
        </p:nvSpPr>
        <p:spPr>
          <a:xfrm>
            <a:off x="10573648" y="5321352"/>
            <a:ext cx="1572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Promote referrals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xmlns="" id="{C83FAFCC-AC29-45CE-9D4F-C3726D204702}"/>
              </a:ext>
            </a:extLst>
          </p:cNvPr>
          <p:cNvSpPr txBox="1"/>
          <p:nvPr/>
        </p:nvSpPr>
        <p:spPr>
          <a:xfrm>
            <a:off x="13332" y="6027434"/>
            <a:ext cx="9949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KPIs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xmlns="" id="{BEBB4E4F-5E8A-46B5-ADEA-228F1056080D}"/>
              </a:ext>
            </a:extLst>
          </p:cNvPr>
          <p:cNvSpPr txBox="1"/>
          <p:nvPr/>
        </p:nvSpPr>
        <p:spPr>
          <a:xfrm>
            <a:off x="1710174" y="5956418"/>
            <a:ext cx="3250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Brand awareness, search volume, website visits, fun and progressive brand imagery 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xmlns="" id="{277BB52D-2D1C-4564-A348-D8A0CC9F7FC6}"/>
              </a:ext>
            </a:extLst>
          </p:cNvPr>
          <p:cNvSpPr txBox="1"/>
          <p:nvPr/>
        </p:nvSpPr>
        <p:spPr>
          <a:xfrm>
            <a:off x="5905866" y="5965879"/>
            <a:ext cx="2269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Search volume, website visits, app download, conversion rate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xmlns="" id="{DE8739A8-030D-4A22-9DBA-1D2A3B8B6C99}"/>
              </a:ext>
            </a:extLst>
          </p:cNvPr>
          <p:cNvSpPr txBox="1"/>
          <p:nvPr/>
        </p:nvSpPr>
        <p:spPr>
          <a:xfrm>
            <a:off x="8651595" y="5964478"/>
            <a:ext cx="2269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Net Promoter Scores,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positive sentiment online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xmlns="" id="{307DC667-B99E-4E8F-9350-E46C6CB25472}"/>
              </a:ext>
            </a:extLst>
          </p:cNvPr>
          <p:cNvSpPr txBox="1"/>
          <p:nvPr/>
        </p:nvSpPr>
        <p:spPr>
          <a:xfrm>
            <a:off x="10548441" y="5961833"/>
            <a:ext cx="1572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Number of referrals, conversion rate</a:t>
            </a:r>
          </a:p>
        </p:txBody>
      </p: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xmlns="" id="{F935B3C4-57DB-45E8-89B6-54FF8345CE50}"/>
              </a:ext>
            </a:extLst>
          </p:cNvPr>
          <p:cNvCxnSpPr>
            <a:cxnSpLocks/>
          </p:cNvCxnSpPr>
          <p:nvPr/>
        </p:nvCxnSpPr>
        <p:spPr>
          <a:xfrm>
            <a:off x="1167619" y="2489988"/>
            <a:ext cx="10679068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96602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6F6E692-4BF5-4753-9209-F7F0BFE60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005825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54E55D5-583E-4F98-ABAD-F30D2CE6D5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678" y="0"/>
            <a:ext cx="118590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9286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6DAD2BBF-29AE-48DF-8DD9-C456AFFC2D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3057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1BC2AEC-E21E-4418-A6CA-35EDD4E1B2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8156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 shot of a person&#10;&#10;Description automatically generated">
            <a:extLst>
              <a:ext uri="{FF2B5EF4-FFF2-40B4-BE49-F238E27FC236}">
                <a16:creationId xmlns:a16="http://schemas.microsoft.com/office/drawing/2014/main" xmlns="" id="{1C94DFDC-A063-45F6-B760-9F939E46AD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929" y="872793"/>
            <a:ext cx="2380822" cy="48097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58871D5-B625-4B39-905E-B6B79C5AF3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218" y="872793"/>
            <a:ext cx="2849773" cy="48097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66D987D-9628-469F-A0AB-E76498349E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887" y="934932"/>
            <a:ext cx="3209544" cy="468546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BCDD773-B42D-4F66-8CE3-FE484C47E5E9}"/>
              </a:ext>
            </a:extLst>
          </p:cNvPr>
          <p:cNvSpPr/>
          <p:nvPr/>
        </p:nvSpPr>
        <p:spPr>
          <a:xfrm>
            <a:off x="1012874" y="6063178"/>
            <a:ext cx="2488877" cy="5906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Ritesh</a:t>
            </a:r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Tiwari</a:t>
            </a:r>
            <a:endParaRPr lang="en-IN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17D5DE69-55A3-42A1-B0DB-05EF311D99A8}"/>
              </a:ext>
            </a:extLst>
          </p:cNvPr>
          <p:cNvSpPr/>
          <p:nvPr/>
        </p:nvSpPr>
        <p:spPr>
          <a:xfrm>
            <a:off x="4860974" y="6082228"/>
            <a:ext cx="2656017" cy="5906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Anand </a:t>
            </a:r>
            <a:r>
              <a:rPr lang="en-US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Keshri</a:t>
            </a:r>
            <a:endParaRPr lang="en-IN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9B8FC755-954E-4520-9560-0A0AA0F14CFD}"/>
              </a:ext>
            </a:extLst>
          </p:cNvPr>
          <p:cNvSpPr/>
          <p:nvPr/>
        </p:nvSpPr>
        <p:spPr>
          <a:xfrm>
            <a:off x="8632874" y="6082228"/>
            <a:ext cx="2488877" cy="5906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Ajay Mishra</a:t>
            </a:r>
            <a:endParaRPr lang="en-IN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7976816E-AFF4-4836-84BF-572AC1E735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2316" y="4145594"/>
            <a:ext cx="420889" cy="18969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73437EBB-9F85-4765-A585-BDFF51E294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7036" y="4335290"/>
            <a:ext cx="420889" cy="15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06066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0E35C78-2CD5-4785-B1C6-636BFDFBCB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9" t="1335" r="66307" b="3688"/>
          <a:stretch/>
        </p:blipFill>
        <p:spPr>
          <a:xfrm>
            <a:off x="0" y="-73855"/>
            <a:ext cx="3981158" cy="693185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3F9AC5D-8F76-48BF-8073-9E15989A0F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991" y="5309441"/>
            <a:ext cx="771275" cy="3887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2D0284F-AB81-4DDE-9CA3-616BE88512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688" t="2884" r="1556" b="50237"/>
          <a:stretch/>
        </p:blipFill>
        <p:spPr>
          <a:xfrm>
            <a:off x="3981158" y="2040"/>
            <a:ext cx="8210842" cy="2743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5B4DAFD-CBCD-4059-A5BC-068B1A2A0E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1158" y="2821135"/>
            <a:ext cx="8210842" cy="403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703289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uxpressia.com/export/p/vC5va/p/CF3C4.png?theme=default&amp;isExport=true&amp;isBranding=false">
            <a:extLst>
              <a:ext uri="{FF2B5EF4-FFF2-40B4-BE49-F238E27FC236}">
                <a16:creationId xmlns:a16="http://schemas.microsoft.com/office/drawing/2014/main" xmlns="" id="{2BB2DA33-57E5-4641-8AAB-F03F566CF6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4" t="3419" r="65385" b="67881"/>
          <a:stretch/>
        </p:blipFill>
        <p:spPr bwMode="auto">
          <a:xfrm>
            <a:off x="0" y="0"/>
            <a:ext cx="389675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uxpressia.com/export/p/vC5va/p/CF3C4.png?theme=default&amp;isExport=true&amp;isBranding=false">
            <a:extLst>
              <a:ext uri="{FF2B5EF4-FFF2-40B4-BE49-F238E27FC236}">
                <a16:creationId xmlns:a16="http://schemas.microsoft.com/office/drawing/2014/main" xmlns="" id="{999011E2-DD18-445A-8E6F-54A1E308FC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61" t="3419" b="80304"/>
          <a:stretch/>
        </p:blipFill>
        <p:spPr bwMode="auto">
          <a:xfrm>
            <a:off x="3910818" y="0"/>
            <a:ext cx="8281182" cy="3244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https://uxpressia.com/export/p/vC5va/p/CF3C4.png?theme=default&amp;isExport=true&amp;isBranding=false">
            <a:extLst>
              <a:ext uri="{FF2B5EF4-FFF2-40B4-BE49-F238E27FC236}">
                <a16:creationId xmlns:a16="http://schemas.microsoft.com/office/drawing/2014/main" xmlns="" id="{A2586BC7-A548-440A-9D5B-82F4EC2D44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61" t="25336" b="58974"/>
          <a:stretch/>
        </p:blipFill>
        <p:spPr bwMode="auto">
          <a:xfrm>
            <a:off x="3910818" y="3244646"/>
            <a:ext cx="8281182" cy="3613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0760150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uxpressia.com/export/p/vC5va/p/CF3C4.png?theme=default&amp;isExport=true&amp;isBranding=false">
            <a:extLst>
              <a:ext uri="{FF2B5EF4-FFF2-40B4-BE49-F238E27FC236}">
                <a16:creationId xmlns:a16="http://schemas.microsoft.com/office/drawing/2014/main" xmlns="" id="{E4FC20ED-4AF4-4802-B6FD-0BE37A18F6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6" t="3226" r="65500" b="71281"/>
          <a:stretch/>
        </p:blipFill>
        <p:spPr bwMode="auto">
          <a:xfrm>
            <a:off x="0" y="0"/>
            <a:ext cx="379827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uxpressia.com/export/p/vC5va/p/CF3C4.png?theme=default&amp;isExport=true&amp;isBranding=false">
            <a:extLst>
              <a:ext uri="{FF2B5EF4-FFF2-40B4-BE49-F238E27FC236}">
                <a16:creationId xmlns:a16="http://schemas.microsoft.com/office/drawing/2014/main" xmlns="" id="{016CC6B5-C4DA-4E00-968B-D943D829EC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39" t="3226" b="81812"/>
          <a:stretch/>
        </p:blipFill>
        <p:spPr bwMode="auto">
          <a:xfrm>
            <a:off x="3798277" y="0"/>
            <a:ext cx="8393724" cy="2551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uxpressia.com/export/p/vC5va/p/CF3C4.png?theme=default&amp;isExport=true&amp;isBranding=false">
            <a:extLst>
              <a:ext uri="{FF2B5EF4-FFF2-40B4-BE49-F238E27FC236}">
                <a16:creationId xmlns:a16="http://schemas.microsoft.com/office/drawing/2014/main" xmlns="" id="{EE4AD370-7820-4811-8D2B-4F40B826F1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39" t="23559" b="62502"/>
          <a:stretch/>
        </p:blipFill>
        <p:spPr bwMode="auto">
          <a:xfrm>
            <a:off x="3798276" y="2551470"/>
            <a:ext cx="8393723" cy="4306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28887DE-2BBE-49BE-98F5-36105FCBFB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43" y="4184024"/>
            <a:ext cx="771275" cy="388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969179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6F6E692-4BF5-4753-9209-F7F0BFE60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859220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F69CA0E-0D6D-4DC9-8CDF-F477699E30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012"/>
            <a:ext cx="12192000" cy="6862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47819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0E35C78-2CD5-4785-B1C6-636BFDFBCB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9" t="1335" r="66307" b="3688"/>
          <a:stretch/>
        </p:blipFill>
        <p:spPr>
          <a:xfrm>
            <a:off x="0" y="-73855"/>
            <a:ext cx="3981158" cy="693185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3F9AC5D-8F76-48BF-8073-9E15989A0F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991" y="5309441"/>
            <a:ext cx="771275" cy="3887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2D0284F-AB81-4DDE-9CA3-616BE88512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688" t="2884" r="1556" b="50237"/>
          <a:stretch/>
        </p:blipFill>
        <p:spPr>
          <a:xfrm>
            <a:off x="3981158" y="2040"/>
            <a:ext cx="8210842" cy="2743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5B4DAFD-CBCD-4059-A5BC-068B1A2A0E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1158" y="2821135"/>
            <a:ext cx="8210842" cy="403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62142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A75F0900-9E40-4B4F-89E0-4D37C7FA8C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816" t="18933" r="31578" b="10157"/>
          <a:stretch/>
        </p:blipFill>
        <p:spPr>
          <a:xfrm>
            <a:off x="0" y="1283368"/>
            <a:ext cx="12192000" cy="55746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F14A229-9A85-452B-9287-ABA8BD58BF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368" t="22210" r="36680" b="62815"/>
          <a:stretch/>
        </p:blipFill>
        <p:spPr>
          <a:xfrm>
            <a:off x="0" y="0"/>
            <a:ext cx="12192000" cy="155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953842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94C6A1FB-B263-469F-9B5B-5CC5A0BC8A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6373"/>
          <a:stretch/>
        </p:blipFill>
        <p:spPr>
          <a:xfrm>
            <a:off x="622549" y="1074134"/>
            <a:ext cx="3122143" cy="1614319"/>
          </a:xfrm>
          <a:prstGeom prst="rect">
            <a:avLst/>
          </a:prstGeom>
        </p:spPr>
      </p:pic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F6DDE780-6D5A-4ED2-ACB9-586EED4D14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3627"/>
          <a:stretch/>
        </p:blipFill>
        <p:spPr>
          <a:xfrm>
            <a:off x="622549" y="4289877"/>
            <a:ext cx="3104943" cy="1388264"/>
          </a:xfrm>
          <a:prstGeom prst="rect">
            <a:avLst/>
          </a:prstGeom>
        </p:spPr>
      </p:pic>
      <p:pic>
        <p:nvPicPr>
          <p:cNvPr id="3" name="Picture 2" descr="A screen shot of a person&#10;&#10;Description automatically generated">
            <a:extLst>
              <a:ext uri="{FF2B5EF4-FFF2-40B4-BE49-F238E27FC236}">
                <a16:creationId xmlns:a16="http://schemas.microsoft.com/office/drawing/2014/main" xmlns="" id="{B74B646E-777B-427C-8E82-17547D0CBD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9289" y="650497"/>
            <a:ext cx="2757677" cy="5571066"/>
          </a:xfrm>
          <a:prstGeom prst="rect">
            <a:avLst/>
          </a:prstGeom>
        </p:spPr>
      </p:pic>
      <p:pic>
        <p:nvPicPr>
          <p:cNvPr id="2" name="Picture 1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BEF3264F-CD00-43F8-9B12-385B8612737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63"/>
          <a:stretch/>
        </p:blipFill>
        <p:spPr>
          <a:xfrm>
            <a:off x="8477342" y="650497"/>
            <a:ext cx="2925255" cy="55710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312330D-9AD3-4395-AE1A-173B5475DE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7376" y="4405855"/>
            <a:ext cx="561320" cy="25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803133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EED4F34D-E622-444F-A57C-A08748C86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12" y="480061"/>
            <a:ext cx="11237976" cy="319358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36F952B-1653-4930-B74D-FDE6F5CA33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012" y="3801979"/>
            <a:ext cx="11237976" cy="2575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740922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uxpressia.com/export/p/vC5va/p/CF3C4.png?theme=default&amp;isExport=true&amp;isBranding=false">
            <a:extLst>
              <a:ext uri="{FF2B5EF4-FFF2-40B4-BE49-F238E27FC236}">
                <a16:creationId xmlns:a16="http://schemas.microsoft.com/office/drawing/2014/main" xmlns="" id="{2BB2DA33-57E5-4641-8AAB-F03F566CF6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4" t="3419" r="65385" b="67881"/>
          <a:stretch/>
        </p:blipFill>
        <p:spPr bwMode="auto">
          <a:xfrm>
            <a:off x="0" y="0"/>
            <a:ext cx="389675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uxpressia.com/export/p/vC5va/p/CF3C4.png?theme=default&amp;isExport=true&amp;isBranding=false">
            <a:extLst>
              <a:ext uri="{FF2B5EF4-FFF2-40B4-BE49-F238E27FC236}">
                <a16:creationId xmlns:a16="http://schemas.microsoft.com/office/drawing/2014/main" xmlns="" id="{999011E2-DD18-445A-8E6F-54A1E308FC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61" t="3419" b="80304"/>
          <a:stretch/>
        </p:blipFill>
        <p:spPr bwMode="auto">
          <a:xfrm>
            <a:off x="3910818" y="0"/>
            <a:ext cx="8281182" cy="3244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https://uxpressia.com/export/p/vC5va/p/CF3C4.png?theme=default&amp;isExport=true&amp;isBranding=false">
            <a:extLst>
              <a:ext uri="{FF2B5EF4-FFF2-40B4-BE49-F238E27FC236}">
                <a16:creationId xmlns:a16="http://schemas.microsoft.com/office/drawing/2014/main" xmlns="" id="{A2586BC7-A548-440A-9D5B-82F4EC2D44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61" t="25336" b="58974"/>
          <a:stretch/>
        </p:blipFill>
        <p:spPr bwMode="auto">
          <a:xfrm>
            <a:off x="3910818" y="3244646"/>
            <a:ext cx="8281182" cy="3613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4963795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E8A25D4-AE96-4812-8DE8-230DF0B420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131" t="18464" r="32895" b="594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857141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31D3BFC4-DECD-41D8-BE59-60C31A0B52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277" y="965199"/>
            <a:ext cx="2352929" cy="49276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6978561-3B9A-4DE6-B327-CDAB23E576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7976" y="998823"/>
            <a:ext cx="2880360" cy="4861367"/>
          </a:xfrm>
          <a:prstGeom prst="rect">
            <a:avLst/>
          </a:prstGeom>
        </p:spPr>
      </p:pic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228EB033-67FF-4DA6-A2E8-3F006827FE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3941" y="2031317"/>
            <a:ext cx="2880360" cy="2795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843911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BEBD1B27-3356-40BD-BC60-F30A6739A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3429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C8D246B-F16F-4796-AA82-BF7F6757B6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3609475"/>
            <a:ext cx="12191999" cy="3248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166280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uxpressia.com/export/p/vC5va/p/CF3C4.png?theme=default&amp;isExport=true&amp;isBranding=false">
            <a:extLst>
              <a:ext uri="{FF2B5EF4-FFF2-40B4-BE49-F238E27FC236}">
                <a16:creationId xmlns:a16="http://schemas.microsoft.com/office/drawing/2014/main" xmlns="" id="{E4FC20ED-4AF4-4802-B6FD-0BE37A18F6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6" t="3226" r="65500" b="71281"/>
          <a:stretch/>
        </p:blipFill>
        <p:spPr bwMode="auto">
          <a:xfrm>
            <a:off x="0" y="0"/>
            <a:ext cx="379827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uxpressia.com/export/p/vC5va/p/CF3C4.png?theme=default&amp;isExport=true&amp;isBranding=false">
            <a:extLst>
              <a:ext uri="{FF2B5EF4-FFF2-40B4-BE49-F238E27FC236}">
                <a16:creationId xmlns:a16="http://schemas.microsoft.com/office/drawing/2014/main" xmlns="" id="{016CC6B5-C4DA-4E00-968B-D943D829EC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39" t="3226" b="81812"/>
          <a:stretch/>
        </p:blipFill>
        <p:spPr bwMode="auto">
          <a:xfrm>
            <a:off x="3798277" y="0"/>
            <a:ext cx="8393724" cy="2551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uxpressia.com/export/p/vC5va/p/CF3C4.png?theme=default&amp;isExport=true&amp;isBranding=false">
            <a:extLst>
              <a:ext uri="{FF2B5EF4-FFF2-40B4-BE49-F238E27FC236}">
                <a16:creationId xmlns:a16="http://schemas.microsoft.com/office/drawing/2014/main" xmlns="" id="{EE4AD370-7820-4811-8D2B-4F40B826F1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39" t="23559" b="62502"/>
          <a:stretch/>
        </p:blipFill>
        <p:spPr bwMode="auto">
          <a:xfrm>
            <a:off x="3798276" y="2551470"/>
            <a:ext cx="8393723" cy="4306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2616435"/>
      </p:ext>
    </p:extLst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1EEE665-AF10-43DB-9DCF-F571A015C2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658" t="18698" r="33290" b="571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654937"/>
      </p:ext>
    </p:extLst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 shot of a person&#10;&#10;Description automatically generated">
            <a:extLst>
              <a:ext uri="{FF2B5EF4-FFF2-40B4-BE49-F238E27FC236}">
                <a16:creationId xmlns:a16="http://schemas.microsoft.com/office/drawing/2014/main" xmlns="" id="{B74B646E-777B-427C-8E82-17547D0CB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7415" y="650497"/>
            <a:ext cx="2757677" cy="5571066"/>
          </a:xfrm>
          <a:prstGeom prst="rect">
            <a:avLst/>
          </a:prstGeom>
        </p:spPr>
      </p:pic>
      <p:pic>
        <p:nvPicPr>
          <p:cNvPr id="2" name="Picture 1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BEF3264F-CD00-43F8-9B12-385B861273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63"/>
          <a:stretch/>
        </p:blipFill>
        <p:spPr>
          <a:xfrm>
            <a:off x="8477342" y="650497"/>
            <a:ext cx="2925255" cy="557106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4B05765C-AF24-459F-A4C1-A476CF6383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6102" y="714665"/>
            <a:ext cx="2738990" cy="538133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9A243E7D-31BC-4863-A19C-0B897CE02C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403" y="2101662"/>
            <a:ext cx="2880360" cy="301839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2DA6E3C5-2522-42EB-8A8B-B67B54E8BE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21561" y="650497"/>
            <a:ext cx="2607913" cy="5557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728921"/>
      </p:ext>
    </p:extLst>
  </p:cSld>
  <p:clrMapOvr>
    <a:masterClrMapping/>
  </p:clrMapOvr>
  <p:transition spd="slow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5CACE80-B4CA-4EE2-BA0B-584178190B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0"/>
            <a:ext cx="12192001" cy="37217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62FD001-C48C-4C02-A954-346F3BC248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" y="3867150"/>
            <a:ext cx="12192002" cy="299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97879"/>
      </p:ext>
    </p:extLst>
  </p:cSld>
  <p:clrMapOvr>
    <a:masterClrMapping/>
  </p:clrMapOvr>
  <p:transition spd="slow">
    <p:push dir="u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4325A7F-42AC-4F56-B39B-1289E93672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983701"/>
      </p:ext>
    </p:extLst>
  </p:cSld>
  <p:clrMapOvr>
    <a:masterClrMapping/>
  </p:clrMapOvr>
  <p:transition spd="slow">
    <p:push dir="u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686140CB-654B-4FC0-8014-F387A5962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371988"/>
      </p:ext>
    </p:extLst>
  </p:cSld>
  <p:clrMapOvr>
    <a:masterClrMapping/>
  </p:clrMapOvr>
  <p:transition spd="slow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4D8A8DB-7B8D-43F7-B244-5AA2028A26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999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774336"/>
      </p:ext>
    </p:extLst>
  </p:cSld>
  <p:clrMapOvr>
    <a:masterClrMapping/>
  </p:clrMapOvr>
  <p:transition spd="slow">
    <p:push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Property Score">
            <a:extLst>
              <a:ext uri="{FF2B5EF4-FFF2-40B4-BE49-F238E27FC236}">
                <a16:creationId xmlns:a16="http://schemas.microsoft.com/office/drawing/2014/main" xmlns="" id="{B0AF90CD-177D-4340-8798-34B8DF0F07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433137"/>
            <a:ext cx="12192000" cy="7796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2779E4A-976E-4629-8EBE-1D3459A52E77}"/>
              </a:ext>
            </a:extLst>
          </p:cNvPr>
          <p:cNvSpPr txBox="1"/>
          <p:nvPr/>
        </p:nvSpPr>
        <p:spPr>
          <a:xfrm>
            <a:off x="9160042" y="5967663"/>
            <a:ext cx="29729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rId3"/>
              </a:rPr>
              <a:t>https://www.usabilitydynamics.com/product/wp-property-walkscore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994020"/>
      </p:ext>
    </p:extLst>
  </p:cSld>
  <p:clrMapOvr>
    <a:masterClrMapping/>
  </p:clrMapOvr>
  <p:transition spd="slow">
    <p:push dir="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lated image">
            <a:extLst>
              <a:ext uri="{FF2B5EF4-FFF2-40B4-BE49-F238E27FC236}">
                <a16:creationId xmlns:a16="http://schemas.microsoft.com/office/drawing/2014/main" xmlns="" id="{35E46440-C590-44B3-AA5B-C34D9571E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717759"/>
      </p:ext>
    </p:extLst>
  </p:cSld>
  <p:clrMapOvr>
    <a:masterClrMapping/>
  </p:clrMapOvr>
  <p:transition spd="slow">
    <p:push dir="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80915DD4-87CA-45A3-9F62-05C3A2F1CA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904"/>
          <a:stretch/>
        </p:blipFill>
        <p:spPr>
          <a:xfrm>
            <a:off x="643466" y="1139482"/>
            <a:ext cx="10905067" cy="507504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05AA22EA-2DFD-45CC-A781-4FD695299B8B}"/>
              </a:ext>
            </a:extLst>
          </p:cNvPr>
          <p:cNvSpPr txBox="1"/>
          <p:nvPr/>
        </p:nvSpPr>
        <p:spPr>
          <a:xfrm>
            <a:off x="643466" y="5845201"/>
            <a:ext cx="7634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https://www.proptiger.com/buzz/livability-score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305869"/>
      </p:ext>
    </p:extLst>
  </p:cSld>
  <p:clrMapOvr>
    <a:masterClrMapping/>
  </p:clrMapOvr>
  <p:transition spd="slow">
    <p:push dir="u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4DB6212-8267-4EB1-8F0F-51691AE530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49"/>
          <a:stretch/>
        </p:blipFill>
        <p:spPr>
          <a:xfrm>
            <a:off x="643466" y="643466"/>
            <a:ext cx="10905067" cy="557106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78D1DB9-5A12-4B84-8673-52A34708B6C2}"/>
              </a:ext>
            </a:extLst>
          </p:cNvPr>
          <p:cNvSpPr txBox="1"/>
          <p:nvPr/>
        </p:nvSpPr>
        <p:spPr>
          <a:xfrm>
            <a:off x="3771677" y="5823943"/>
            <a:ext cx="7634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>
                <a:hlinkClick r:id="rId3"/>
              </a:rPr>
              <a:t>https://www.proptiger.com/buzz/livability-score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940036"/>
      </p:ext>
    </p:extLst>
  </p:cSld>
  <p:clrMapOvr>
    <a:masterClrMapping/>
  </p:clrMapOvr>
  <p:transition spd="slow">
    <p:push dir="u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8087509F-764E-40D4-A6EB-566F8CD99A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611" y="643466"/>
            <a:ext cx="10553922" cy="55710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A4BEDC6-C98A-4202-AE47-AC2837625798}"/>
              </a:ext>
            </a:extLst>
          </p:cNvPr>
          <p:cNvSpPr txBox="1"/>
          <p:nvPr/>
        </p:nvSpPr>
        <p:spPr>
          <a:xfrm>
            <a:off x="643466" y="5845201"/>
            <a:ext cx="7634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hlinkClick r:id="rId3"/>
              </a:rPr>
              <a:t>https://www.proptiger.com/buzz/livability-score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234704"/>
      </p:ext>
    </p:extLst>
  </p:cSld>
  <p:clrMapOvr>
    <a:masterClrMapping/>
  </p:clrMapOvr>
  <p:transition spd="slow">
    <p:push dir="u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3E128AEF-5D77-434E-BEFE-0229925503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643466"/>
            <a:ext cx="10411326" cy="55710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40D6F02-06B5-4747-8F55-FB3A5D6BD33C}"/>
              </a:ext>
            </a:extLst>
          </p:cNvPr>
          <p:cNvSpPr txBox="1"/>
          <p:nvPr/>
        </p:nvSpPr>
        <p:spPr>
          <a:xfrm>
            <a:off x="6867803" y="5823943"/>
            <a:ext cx="7634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hlinkClick r:id="rId3"/>
              </a:rPr>
              <a:t>https://www.proptiger.com/buzz/livability-score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139695"/>
      </p:ext>
    </p:extLst>
  </p:cSld>
  <p:clrMapOvr>
    <a:masterClrMapping/>
  </p:clrMapOvr>
  <p:transition spd="slow">
    <p:push dir="u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netflix recommendation algorithm">
            <a:extLst>
              <a:ext uri="{FF2B5EF4-FFF2-40B4-BE49-F238E27FC236}">
                <a16:creationId xmlns:a16="http://schemas.microsoft.com/office/drawing/2014/main" xmlns="" id="{19C285F9-3F7F-40AA-92FB-9AA7BDD498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7653432"/>
      </p:ext>
    </p:extLst>
  </p:cSld>
  <p:clrMapOvr>
    <a:masterClrMapping/>
  </p:clrMapOvr>
  <p:transition spd="slow">
    <p:push dir="u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netflix recommendation algorithm">
            <a:extLst>
              <a:ext uri="{FF2B5EF4-FFF2-40B4-BE49-F238E27FC236}">
                <a16:creationId xmlns:a16="http://schemas.microsoft.com/office/drawing/2014/main" xmlns="" id="{CA46EFA5-D4AB-44A2-AD7C-E1EE7E1E9D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9540549"/>
      </p:ext>
    </p:extLst>
  </p:cSld>
  <p:clrMapOvr>
    <a:masterClrMapping/>
  </p:clrMapOvr>
  <p:transition spd="slow">
    <p:push dir="u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1D9AAB30-CB7E-459C-97F8-28350969AC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82" b="761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6572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B1BDDB3-C57F-43BD-891E-D5B00058A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pPr algn="ctr"/>
            <a:r>
              <a:rPr lang="en-IN" b="1" dirty="0">
                <a:solidFill>
                  <a:srgbClr val="FFFFFF"/>
                </a:solidFill>
              </a:rPr>
              <a:t>Lessons from Netflix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xmlns="" id="{46686393-A5E3-4542-BA5D-AC603C665B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432613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33768898"/>
      </p:ext>
    </p:extLst>
  </p:cSld>
  <p:clrMapOvr>
    <a:masterClrMapping/>
  </p:clrMapOvr>
  <p:transition spd="slow">
    <p:push dir="u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map&#10;&#10;Description automatically generated">
            <a:extLst>
              <a:ext uri="{FF2B5EF4-FFF2-40B4-BE49-F238E27FC236}">
                <a16:creationId xmlns:a16="http://schemas.microsoft.com/office/drawing/2014/main" xmlns="" id="{30C0F2D2-198B-4A93-9397-844BC4D6DD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755" y="965199"/>
            <a:ext cx="2315972" cy="4927601"/>
          </a:xfrm>
          <a:prstGeom prst="rect">
            <a:avLst/>
          </a:prstGeom>
        </p:spPr>
      </p:pic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4FBD26BA-F3EB-48F4-9600-480B237F0E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1449" y="965199"/>
            <a:ext cx="2353414" cy="4928616"/>
          </a:xfrm>
          <a:prstGeom prst="rect">
            <a:avLst/>
          </a:prstGeom>
        </p:spPr>
      </p:pic>
      <p:pic>
        <p:nvPicPr>
          <p:cNvPr id="2" name="Picture 1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F1C07F7F-93DB-44A1-8533-4FE6CB14AD0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63"/>
          <a:stretch/>
        </p:blipFill>
        <p:spPr>
          <a:xfrm>
            <a:off x="8490429" y="965199"/>
            <a:ext cx="2587384" cy="4927601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FDD129FC-2086-4C64-B5E8-8049B8B3C330}"/>
              </a:ext>
            </a:extLst>
          </p:cNvPr>
          <p:cNvSpPr/>
          <p:nvPr/>
        </p:nvSpPr>
        <p:spPr>
          <a:xfrm>
            <a:off x="1139484" y="6221901"/>
            <a:ext cx="2488877" cy="5906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IN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Ajay Mishra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61CD6B97-0FFF-421F-B2C4-5338529EE68A}"/>
              </a:ext>
            </a:extLst>
          </p:cNvPr>
          <p:cNvSpPr/>
          <p:nvPr/>
        </p:nvSpPr>
        <p:spPr>
          <a:xfrm>
            <a:off x="4834530" y="6227082"/>
            <a:ext cx="2607913" cy="5906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Anand Keshri</a:t>
            </a:r>
            <a:endParaRPr lang="en-IN" sz="28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EEE415F8-5077-4E61-B7DF-759BC619AF1B}"/>
              </a:ext>
            </a:extLst>
          </p:cNvPr>
          <p:cNvSpPr/>
          <p:nvPr/>
        </p:nvSpPr>
        <p:spPr>
          <a:xfrm>
            <a:off x="8670257" y="6225445"/>
            <a:ext cx="2488877" cy="5906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Ritesh</a:t>
            </a:r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Tiwari</a:t>
            </a:r>
            <a:endParaRPr lang="en-IN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879282"/>
      </p:ext>
    </p:extLst>
  </p:cSld>
  <p:clrMapOvr>
    <a:masterClrMapping/>
  </p:clrMapOvr>
  <p:transition spd="slow">
    <p:push dir="u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Date Placeholder 1">
            <a:extLst>
              <a:ext uri="{FF2B5EF4-FFF2-40B4-BE49-F238E27FC236}">
                <a16:creationId xmlns:a16="http://schemas.microsoft.com/office/drawing/2014/main" xmlns="" id="{A37D539F-417E-4A4C-B7BE-8843E23D69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A2736A7-CE01-49DB-A72B-0C3C62DE4BB3}" type="datetime1">
              <a:rPr lang="en-US" altLang="en-US" smtClean="0">
                <a:solidFill>
                  <a:schemeClr val="tx2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12/24/2022</a:t>
            </a:fld>
            <a:endParaRPr lang="en-US" altLang="en-US">
              <a:solidFill>
                <a:schemeClr val="tx2"/>
              </a:solidFill>
            </a:endParaRPr>
          </a:p>
        </p:txBody>
      </p:sp>
      <p:pic>
        <p:nvPicPr>
          <p:cNvPr id="24579" name="Picture 2">
            <a:extLst>
              <a:ext uri="{FF2B5EF4-FFF2-40B4-BE49-F238E27FC236}">
                <a16:creationId xmlns:a16="http://schemas.microsoft.com/office/drawing/2014/main" xmlns="" id="{B5B50733-61AA-41A9-BC5A-589A3A073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6" name="Rectangle 72">
            <a:extLst>
              <a:ext uri="{FF2B5EF4-FFF2-40B4-BE49-F238E27FC236}">
                <a16:creationId xmlns:a16="http://schemas.microsoft.com/office/drawing/2014/main" xmlns="" id="{2A8AA5BC-4F7A-4226-8F99-6D824B226A9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07" name="Rectangle 74">
            <a:extLst>
              <a:ext uri="{FF2B5EF4-FFF2-40B4-BE49-F238E27FC236}">
                <a16:creationId xmlns:a16="http://schemas.microsoft.com/office/drawing/2014/main" xmlns="" id="{3E5445C6-DD42-4979-86FF-03730E8C6D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734" y="321733"/>
            <a:ext cx="11573488" cy="62145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127000" cap="sq" cmpd="thinThick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D7465C04-6778-4489-B66F-44E8129D6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84003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defRPr/>
            </a:pPr>
            <a:r>
              <a:rPr lang="en-US" sz="5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Are you ready? Here is all the data Facebook and Google have on you</a:t>
            </a:r>
          </a:p>
        </p:txBody>
      </p:sp>
      <p:sp>
        <p:nvSpPr>
          <p:cNvPr id="25602" name="Text Placeholder 1">
            <a:extLst>
              <a:ext uri="{FF2B5EF4-FFF2-40B4-BE49-F238E27FC236}">
                <a16:creationId xmlns:a16="http://schemas.microsoft.com/office/drawing/2014/main" xmlns="" id="{8D79D253-8C6B-4685-BA66-DE0579E8EE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4256436"/>
            <a:ext cx="9144000" cy="1600818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altLang="en-US" sz="2200" kern="1200" dirty="0">
                <a:solidFill>
                  <a:schemeClr val="accent1"/>
                </a:solidFill>
                <a:latin typeface="+mn-lt"/>
                <a:ea typeface="+mn-ea"/>
                <a:cs typeface="+mn-cs"/>
                <a:hlinkClick r:id="rId2"/>
              </a:rPr>
              <a:t>https://www.theguardian.com/commentisfree/2018/mar/28/all-the-data-facebook-google-has-on-you-privacy</a:t>
            </a:r>
            <a:endParaRPr lang="en-US" altLang="en-US" sz="2200" kern="1200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  <a:p>
            <a:pPr algn="ctr"/>
            <a:endParaRPr lang="en-US" altLang="en-US" sz="2200" kern="1200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  <a:p>
            <a:pPr algn="ctr"/>
            <a:r>
              <a:rPr lang="en-US" altLang="en-US" sz="22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  <a:hlinkClick r:id="rId3"/>
              </a:rPr>
              <a:t>https://tinyurl.com/GoogleMyActivities</a:t>
            </a:r>
            <a:endParaRPr lang="en-US" altLang="en-US" sz="2200" b="1" kern="1200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  <a:p>
            <a:pPr algn="ctr"/>
            <a:endParaRPr lang="en-US" altLang="en-US" sz="2200" kern="1200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xmlns="" id="{45000665-DFC7-417E-8FD7-516A0F15C9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724400" y="4109417"/>
            <a:ext cx="2743200" cy="0"/>
          </a:xfrm>
          <a:prstGeom prst="line">
            <a:avLst/>
          </a:prstGeom>
          <a:ln w="12700"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04" name="Date Placeholder 3">
            <a:extLst>
              <a:ext uri="{FF2B5EF4-FFF2-40B4-BE49-F238E27FC236}">
                <a16:creationId xmlns:a16="http://schemas.microsoft.com/office/drawing/2014/main" xmlns="" id="{D9B75EAF-8B83-419C-87E5-CA3D0EEDFC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838200" y="6159710"/>
            <a:ext cx="27432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numCol="1" rtlCol="0" anchor="ctr" compatLnSpc="1">
            <a:prstTxWarp prst="textNoShape">
              <a:avLst/>
            </a:prstTxWarp>
            <a:norm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ts val="600"/>
              </a:spcAft>
            </a:pPr>
            <a:fld id="{8E24A595-37D4-4E7A-9951-4764227E3456}" type="datetime1">
              <a:rPr lang="en-US" altLang="en-US" smtClean="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base">
                <a:spcBef>
                  <a:spcPct val="0"/>
                </a:spcBef>
                <a:spcAft>
                  <a:spcPts val="600"/>
                </a:spcAft>
              </a:pPr>
              <a:t>12/24/2022</a:t>
            </a:fld>
            <a:endParaRPr lang="en-US" altLang="en-US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B1A0C123-14A7-4964-9F27-EA75EF26D2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99" t="10537" r="3588" b="666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46252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2DB50EA-A440-4471-B034-99BC9CA1E2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202" t="10733" r="33347" b="901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EDCA6BC5-778E-49BE-A80F-F8C85AA7E230}"/>
              </a:ext>
            </a:extLst>
          </p:cNvPr>
          <p:cNvSpPr/>
          <p:nvPr/>
        </p:nvSpPr>
        <p:spPr>
          <a:xfrm>
            <a:off x="103236" y="1224116"/>
            <a:ext cx="10677832" cy="516194"/>
          </a:xfrm>
          <a:prstGeom prst="roundRect">
            <a:avLst/>
          </a:prstGeom>
          <a:solidFill>
            <a:schemeClr val="accent1">
              <a:alpha val="2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6027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ADFE1EC-4DF8-4E7C-9C3C-F6F696762E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14566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768E322-3EAB-4C25-A94F-290859CCF8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307"/>
          <a:stretch/>
        </p:blipFill>
        <p:spPr>
          <a:xfrm>
            <a:off x="1" y="0"/>
            <a:ext cx="438912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ACA7F41-4DA3-4396-8D0B-EF7CA7B35F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120" y="0"/>
            <a:ext cx="4093697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0FE3775-858F-4B33-8584-F99F8063CB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2817" y="0"/>
            <a:ext cx="37091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579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7DBCC63-2C63-4158-BBA1-BC3EF7E3E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E8CCBD25-2EB0-4ECB-AB4F-3B7349219402}"/>
              </a:ext>
            </a:extLst>
          </p:cNvPr>
          <p:cNvSpPr/>
          <p:nvPr/>
        </p:nvSpPr>
        <p:spPr>
          <a:xfrm>
            <a:off x="117983" y="1194620"/>
            <a:ext cx="11724971" cy="516194"/>
          </a:xfrm>
          <a:prstGeom prst="roundRect">
            <a:avLst/>
          </a:prstGeom>
          <a:solidFill>
            <a:schemeClr val="accent1">
              <a:alpha val="2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xmlns="" id="{93E409BB-5672-4351-882C-6C3A4F02AB9F}"/>
              </a:ext>
            </a:extLst>
          </p:cNvPr>
          <p:cNvSpPr/>
          <p:nvPr/>
        </p:nvSpPr>
        <p:spPr>
          <a:xfrm>
            <a:off x="117982" y="2852265"/>
            <a:ext cx="11724971" cy="516194"/>
          </a:xfrm>
          <a:prstGeom prst="roundRect">
            <a:avLst/>
          </a:prstGeom>
          <a:solidFill>
            <a:schemeClr val="accent1">
              <a:alpha val="2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D3931B72-BB89-4183-B33F-F86C37996FB3}"/>
              </a:ext>
            </a:extLst>
          </p:cNvPr>
          <p:cNvSpPr/>
          <p:nvPr/>
        </p:nvSpPr>
        <p:spPr>
          <a:xfrm>
            <a:off x="143770" y="4988207"/>
            <a:ext cx="11898175" cy="516194"/>
          </a:xfrm>
          <a:prstGeom prst="roundRect">
            <a:avLst/>
          </a:prstGeom>
          <a:solidFill>
            <a:schemeClr val="accent1">
              <a:alpha val="2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3773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10A1B1F-0CFF-4A0A-9326-39BF8547EA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09974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16826971-C66C-4B6E-9793-E86E28F75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103BE8-A719-414D-870A-B011A3D91814}" type="datetime1">
              <a:rPr lang="en-US" smtClean="0"/>
              <a:pPr>
                <a:defRPr/>
              </a:pPr>
              <a:t>12/24/2022</a:t>
            </a:fld>
            <a:endParaRPr lang="en-US"/>
          </a:p>
        </p:txBody>
      </p:sp>
      <p:pic>
        <p:nvPicPr>
          <p:cNvPr id="26627" name="Picture 2">
            <a:extLst>
              <a:ext uri="{FF2B5EF4-FFF2-40B4-BE49-F238E27FC236}">
                <a16:creationId xmlns:a16="http://schemas.microsoft.com/office/drawing/2014/main" xmlns="" id="{1F896EDA-0734-4100-AD03-7C82081EB3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xmlns="" id="{A299A4F9-25DB-4CC9-8675-C1CFF272AF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56" r="1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58535"/>
      </p:ext>
    </p:extLst>
  </p:cSld>
  <p:clrMapOvr>
    <a:masterClrMapping/>
  </p:clrMapOvr>
  <p:transition spd="slow">
    <p:push dir="u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43F4F28-1BEC-43F4-817F-49A8968C35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94"/>
          <a:stretch/>
        </p:blipFill>
        <p:spPr>
          <a:xfrm>
            <a:off x="969264" y="960120"/>
            <a:ext cx="10277856" cy="493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016351"/>
      </p:ext>
    </p:extLst>
  </p:cSld>
  <p:clrMapOvr>
    <a:masterClrMapping/>
  </p:clrMapOvr>
  <p:transition spd="slow">
    <p:push dir="u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E6EADF3-108F-47F0-A948-C07D062C5D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4012" r="1" b="3917"/>
          <a:stretch/>
        </p:blipFill>
        <p:spPr>
          <a:xfrm>
            <a:off x="624840" y="640079"/>
            <a:ext cx="10942320" cy="5577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72140"/>
      </p:ext>
    </p:extLst>
  </p:cSld>
  <p:clrMapOvr>
    <a:masterClrMapping/>
  </p:clrMapOvr>
  <p:transition spd="slow">
    <p:push dir="u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xmlns="" id="{3B00AF3D-C938-4A95-99DE-949979CD06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326110"/>
      </p:ext>
    </p:extLst>
  </p:cSld>
  <p:clrMapOvr>
    <a:masterClrMapping/>
  </p:clrMapOvr>
  <p:transition spd="slow">
    <p:push dir="u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AD76634-1275-417A-BBC5-426636BD79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34565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B25C583-1F83-4687-A3D8-B3C4D089D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408868"/>
      </p:ext>
    </p:extLst>
  </p:cSld>
  <p:clrMapOvr>
    <a:masterClrMapping/>
  </p:clrMapOvr>
  <p:transition spd="slow">
    <p:push dir="u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A6F9F29-423C-4C1E-A4E8-C5B9059A79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580"/>
          <a:stretch/>
        </p:blipFill>
        <p:spPr>
          <a:xfrm>
            <a:off x="0" y="3596357"/>
            <a:ext cx="12191998" cy="326164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8581A56-9588-481D-8520-7E547605D0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1999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415767"/>
      </p:ext>
    </p:extLst>
  </p:cSld>
  <p:clrMapOvr>
    <a:masterClrMapping/>
  </p:clrMapOvr>
  <p:transition spd="slow">
    <p:push dir="u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CE3E3FA-4CAF-40EE-A0D1-6F9B457244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802" y="1714351"/>
            <a:ext cx="4572396" cy="3429297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xmlns="" id="{68056A83-E447-4F87-951A-2786F059C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789"/>
            <a:ext cx="10515600" cy="1233372"/>
          </a:xfrm>
        </p:spPr>
        <p:txBody>
          <a:bodyPr>
            <a:normAutofit/>
          </a:bodyPr>
          <a:lstStyle/>
          <a:p>
            <a:r>
              <a:rPr lang="en-IN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Heat Maps – All Touch Points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FAAD4D3-6BF6-447C-8F51-A99022BCB2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8" name="Picture 2" descr="Image result for what is heat map website">
            <a:extLst>
              <a:ext uri="{FF2B5EF4-FFF2-40B4-BE49-F238E27FC236}">
                <a16:creationId xmlns:a16="http://schemas.microsoft.com/office/drawing/2014/main" xmlns="" id="{68CB70DC-74EB-48E1-ACBE-2BBE871D36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3" y="1127005"/>
            <a:ext cx="12192000" cy="5737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8545531"/>
      </p:ext>
    </p:extLst>
  </p:cSld>
  <p:clrMapOvr>
    <a:masterClrMapping/>
  </p:clrMapOvr>
  <p:transition spd="slow">
    <p:push dir="u"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2E15CAA-C581-4BF0-9D22-B244E98074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96" r="23842"/>
          <a:stretch/>
        </p:blipFill>
        <p:spPr>
          <a:xfrm>
            <a:off x="352751" y="302429"/>
            <a:ext cx="11550506" cy="605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676536"/>
      </p:ext>
    </p:extLst>
  </p:cSld>
  <p:clrMapOvr>
    <a:masterClrMapping/>
  </p:clrMapOvr>
  <p:transition spd="slow">
    <p:push dir="u"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54D354C-5E99-49A4-AFD9-E10FC7F9A8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779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388126"/>
      </p:ext>
    </p:extLst>
  </p:cSld>
  <p:clrMapOvr>
    <a:masterClrMapping/>
  </p:clrMapOvr>
  <p:transition spd="slow">
    <p:push dir="u"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table, monitor, indoor, wooden&#10;&#10;Description automatically generated">
            <a:extLst>
              <a:ext uri="{FF2B5EF4-FFF2-40B4-BE49-F238E27FC236}">
                <a16:creationId xmlns:a16="http://schemas.microsoft.com/office/drawing/2014/main" xmlns="" id="{2A5B15AE-1827-41EF-B58B-EFA00A9244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89" r="1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972168"/>
      </p:ext>
    </p:extLst>
  </p:cSld>
  <p:clrMapOvr>
    <a:masterClrMapping/>
  </p:clrMapOvr>
  <p:transition spd="slow">
    <p:push dir="u"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2760EA49-84CD-45D8-861C-61DE719646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471" b="900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560968"/>
      </p:ext>
    </p:extLst>
  </p:cSld>
  <p:clrMapOvr>
    <a:masterClrMapping/>
  </p:clrMapOvr>
  <p:transition spd="slow">
    <p:push dir="u"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Image result for virtual reality and augmented reality marketing">
            <a:extLst>
              <a:ext uri="{FF2B5EF4-FFF2-40B4-BE49-F238E27FC236}">
                <a16:creationId xmlns:a16="http://schemas.microsoft.com/office/drawing/2014/main" xmlns="" id="{9549AA4E-FFF0-4F6D-871C-A9469F106E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6973235"/>
      </p:ext>
    </p:extLst>
  </p:cSld>
  <p:clrMapOvr>
    <a:masterClrMapping/>
  </p:clrMapOvr>
  <p:transition spd="slow">
    <p:push dir="u"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people in a room&#10;&#10;Description automatically generated">
            <a:extLst>
              <a:ext uri="{FF2B5EF4-FFF2-40B4-BE49-F238E27FC236}">
                <a16:creationId xmlns:a16="http://schemas.microsoft.com/office/drawing/2014/main" xmlns="" id="{34D418AB-B59A-4E81-B7F9-CD66B38D98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801730"/>
      </p:ext>
    </p:extLst>
  </p:cSld>
  <p:clrMapOvr>
    <a:masterClrMapping/>
  </p:clrMapOvr>
  <p:transition spd="slow">
    <p:push dir="u"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649AF65-2A32-463F-AE95-9A4CF14DF9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12" y="480060"/>
            <a:ext cx="11237976" cy="589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927074"/>
      </p:ext>
    </p:extLst>
  </p:cSld>
  <p:clrMapOvr>
    <a:masterClrMapping/>
  </p:clrMapOvr>
  <p:transition spd="slow">
    <p:push dir="u"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90A460E-3A59-47CA-9CC9-80D3333841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8" r="1672"/>
          <a:stretch/>
        </p:blipFill>
        <p:spPr>
          <a:xfrm>
            <a:off x="338328" y="338328"/>
            <a:ext cx="11548872" cy="619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9552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9A85E191-B3F1-463F-9071-7A9BE22CC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1053711"/>
            <a:ext cx="5638994" cy="142444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Suggestions</a:t>
            </a:r>
            <a:endParaRPr lang="en-IN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0DEA4BC4-3D14-44C3-8B84-D50AFDD830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99889"/>
            <a:ext cx="5747187" cy="2987543"/>
          </a:xfrm>
        </p:spPr>
        <p:txBody>
          <a:bodyPr anchor="t">
            <a:normAutofit fontScale="92500" lnSpcReduction="10000"/>
          </a:bodyPr>
          <a:lstStyle/>
          <a:p>
            <a:pPr algn="just"/>
            <a:r>
              <a:rPr lang="en-US" sz="2400" dirty="0">
                <a:solidFill>
                  <a:srgbClr val="FFFFFF"/>
                </a:solidFill>
              </a:rPr>
              <a:t>Make short-movies which revolves around your core product / brands.</a:t>
            </a:r>
          </a:p>
          <a:p>
            <a:pPr algn="just"/>
            <a:r>
              <a:rPr lang="en-US" sz="2400" dirty="0">
                <a:solidFill>
                  <a:srgbClr val="FFFFFF"/>
                </a:solidFill>
              </a:rPr>
              <a:t>Make series of videos to bust the myths of the real estate industry. E.g. How to identify a RERA certified builder? How to approach concerned authorities about any help?</a:t>
            </a:r>
          </a:p>
          <a:p>
            <a:pPr algn="just"/>
            <a:r>
              <a:rPr lang="en-US" sz="2400" dirty="0">
                <a:solidFill>
                  <a:srgbClr val="FFFFFF"/>
                </a:solidFill>
              </a:rPr>
              <a:t>Can also used as a platform to address various issues which may delay / defer their buying decision.</a:t>
            </a:r>
            <a:endParaRPr lang="en-IN" sz="2400" dirty="0">
              <a:solidFill>
                <a:srgbClr val="FFFFFF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1F9E6AA-0869-4F02-B5AF-60A67C6F70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1"/>
          <a:stretch/>
        </p:blipFill>
        <p:spPr>
          <a:xfrm>
            <a:off x="918300" y="478232"/>
            <a:ext cx="2789902" cy="278990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1B9B45B-8AA1-4104-BB70-135BF1D9AD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" b="1"/>
          <a:stretch/>
        </p:blipFill>
        <p:spPr>
          <a:xfrm>
            <a:off x="918791" y="3589867"/>
            <a:ext cx="2788920" cy="27889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41757D28-4275-40BF-8625-E4E355FDC2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0048" y="589492"/>
            <a:ext cx="8105775" cy="578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528512"/>
      </p:ext>
    </p:extLst>
  </p:cSld>
  <p:clrMapOvr>
    <a:masterClrMapping/>
  </p:clrMapOvr>
  <p:transition spd="slow">
    <p:push dir="u"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871814F6-0DBF-4B98-8140-0F82D9D64B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91765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37448665-4782-4975-A15D-3BA6A78581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088" r="13580"/>
          <a:stretch/>
        </p:blipFill>
        <p:spPr>
          <a:xfrm>
            <a:off x="321733" y="321733"/>
            <a:ext cx="11548534" cy="621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37224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Tools for Customer Engagement</a:t>
            </a:r>
          </a:p>
        </p:txBody>
      </p:sp>
      <p:sp>
        <p:nvSpPr>
          <p:cNvPr id="4" name="AutoShape 4" descr="Image result for podcast icon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9" descr="Image result for social tagging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6" name="Picture 2" descr="F:\Teaching\Customer Relationship Management\Chapter 6\socialtoolsmapped.jpg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8" t="6311" r="1416" b="7293"/>
          <a:stretch/>
        </p:blipFill>
        <p:spPr bwMode="auto">
          <a:xfrm>
            <a:off x="0" y="7938"/>
            <a:ext cx="12084148" cy="685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879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AC6985A2-7974-450E-AF7A-AE468E65DF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59115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3BB3920C-B706-410D-BA14-BF828323D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7"/>
            <a:ext cx="12192000" cy="685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13359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C162E38-360F-400C-9E7E-92460D9282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9180"/>
          <a:stretch/>
        </p:blipFill>
        <p:spPr>
          <a:xfrm>
            <a:off x="643467" y="398206"/>
            <a:ext cx="10905066" cy="5816327"/>
          </a:xfrm>
          <a:prstGeom prst="rect">
            <a:avLst/>
          </a:prstGeom>
          <a:ln w="190500">
            <a:solidFill>
              <a:srgbClr val="FFFFFF"/>
            </a:solidFill>
            <a:miter lim="800000"/>
          </a:ln>
          <a:effectLst>
            <a:outerShdw blurRad="76200" dist="19050" dir="5400000" algn="t" rotWithShape="0">
              <a:prstClr val="black">
                <a:alpha val="5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04274211"/>
      </p:ext>
    </p:extLst>
  </p:cSld>
  <p:clrMapOvr>
    <a:masterClrMapping/>
  </p:clrMapOvr>
  <p:transition spd="slow">
    <p:push dir="u"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mage result for social media monitoring tools">
            <a:extLst>
              <a:ext uri="{FF2B5EF4-FFF2-40B4-BE49-F238E27FC236}">
                <a16:creationId xmlns:a16="http://schemas.microsoft.com/office/drawing/2014/main" xmlns="" id="{7742FDE9-3A20-4DA0-BE58-23165FAE5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5784102"/>
      </p:ext>
    </p:extLst>
  </p:cSld>
  <p:clrMapOvr>
    <a:masterClrMapping/>
  </p:clrMapOvr>
  <p:transition spd="slow">
    <p:push dir="u"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0C531BE9-13C9-441C-8CED-9AAEBF671B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43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715712"/>
      </p:ext>
    </p:extLst>
  </p:cSld>
  <p:clrMapOvr>
    <a:masterClrMapping/>
  </p:clrMapOvr>
  <p:transition spd="slow">
    <p:push dir="u"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Image result for hootsuite planner report">
            <a:extLst>
              <a:ext uri="{FF2B5EF4-FFF2-40B4-BE49-F238E27FC236}">
                <a16:creationId xmlns:a16="http://schemas.microsoft.com/office/drawing/2014/main" xmlns="" id="{9A3C06EA-B84E-4A4C-B0BA-820C1BED4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4818236"/>
      </p:ext>
    </p:extLst>
  </p:cSld>
  <p:clrMapOvr>
    <a:masterClrMapping/>
  </p:clrMapOvr>
  <p:transition spd="slow">
    <p:push dir="u"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 descr="Related image">
            <a:extLst>
              <a:ext uri="{FF2B5EF4-FFF2-40B4-BE49-F238E27FC236}">
                <a16:creationId xmlns:a16="http://schemas.microsoft.com/office/drawing/2014/main" xmlns="" id="{C308FB63-05DF-4413-895F-CBCEF696D8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9696"/>
          <a:stretch/>
        </p:blipFill>
        <p:spPr bwMode="auto">
          <a:xfrm>
            <a:off x="338328" y="338328"/>
            <a:ext cx="11548872" cy="6190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90049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mit-dadhich-thank-you - Digital Marketing Consultant">
            <a:extLst>
              <a:ext uri="{FF2B5EF4-FFF2-40B4-BE49-F238E27FC236}">
                <a16:creationId xmlns:a16="http://schemas.microsoft.com/office/drawing/2014/main" xmlns="" id="{10311945-7EAE-450B-B153-E60AC33A7A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71338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647</Words>
  <Application>Microsoft Office PowerPoint</Application>
  <PresentationFormat>Widescreen</PresentationFormat>
  <Paragraphs>124</Paragraphs>
  <Slides>84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84</vt:i4>
      </vt:variant>
    </vt:vector>
  </HeadingPairs>
  <TitlesOfParts>
    <vt:vector size="94" baseType="lpstr">
      <vt:lpstr>Abadi Extra Light</vt:lpstr>
      <vt:lpstr>Arial</vt:lpstr>
      <vt:lpstr>Arial Black</vt:lpstr>
      <vt:lpstr>Arial Narrow</vt:lpstr>
      <vt:lpstr>Calibri</vt:lpstr>
      <vt:lpstr>Calibri Light</vt:lpstr>
      <vt:lpstr>Ogilvy Sans</vt:lpstr>
      <vt:lpstr>Segoe UI</vt:lpstr>
      <vt:lpstr>Tw Cen MT</vt:lpstr>
      <vt:lpstr>Office Theme</vt:lpstr>
      <vt:lpstr>Consumer Behavior and Market Research</vt:lpstr>
      <vt:lpstr>Do All Industry Have Similar Setup?</vt:lpstr>
      <vt:lpstr>Should a single-use pen manufacturing firm with a margin of 2% invest in expansive CRM software?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Lessons from Netflix</vt:lpstr>
      <vt:lpstr>PowerPoint Presentation</vt:lpstr>
      <vt:lpstr>PowerPoint Presentation</vt:lpstr>
      <vt:lpstr>Are you ready? Here is all the data Facebook and Google have on you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Heat Maps – All Touch 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Suggestions</vt:lpstr>
      <vt:lpstr>PowerPoint Presentation</vt:lpstr>
      <vt:lpstr>PowerPoint Presentation</vt:lpstr>
      <vt:lpstr>Tools for Customer Engagement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Strengthen Your Brand Through Integrated Marketing</dc:title>
  <dc:creator>Dr. Ankit Kesharwani</dc:creator>
  <cp:lastModifiedBy>Administrator</cp:lastModifiedBy>
  <cp:revision>15</cp:revision>
  <dcterms:created xsi:type="dcterms:W3CDTF">2019-12-13T02:42:07Z</dcterms:created>
  <dcterms:modified xsi:type="dcterms:W3CDTF">2022-12-24T13:44:20Z</dcterms:modified>
</cp:coreProperties>
</file>