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58" r:id="rId7"/>
    <p:sldId id="270" r:id="rId8"/>
    <p:sldId id="271" r:id="rId9"/>
    <p:sldId id="272" r:id="rId10"/>
    <p:sldId id="273" r:id="rId11"/>
    <p:sldId id="264" r:id="rId12"/>
    <p:sldId id="266" r:id="rId13"/>
    <p:sldId id="274" r:id="rId14"/>
    <p:sldId id="286" r:id="rId15"/>
    <p:sldId id="265" r:id="rId16"/>
    <p:sldId id="284" r:id="rId17"/>
    <p:sldId id="285" r:id="rId18"/>
    <p:sldId id="263" r:id="rId19"/>
    <p:sldId id="267" r:id="rId20"/>
    <p:sldId id="268" r:id="rId21"/>
    <p:sldId id="277" r:id="rId22"/>
    <p:sldId id="278" r:id="rId23"/>
    <p:sldId id="283" r:id="rId24"/>
    <p:sldId id="279" r:id="rId25"/>
    <p:sldId id="275" r:id="rId26"/>
    <p:sldId id="276" r:id="rId27"/>
    <p:sldId id="269" r:id="rId28"/>
    <p:sldId id="282" r:id="rId29"/>
    <p:sldId id="262" r:id="rId30"/>
    <p:sldId id="280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A81CBD-E5F2-4862-83DE-D3B13F7671B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77AD3B-8D17-4B70-8201-C48AB47AD1BC}">
      <dgm:prSet phldrT="[Text]"/>
      <dgm:spPr/>
      <dgm:t>
        <a:bodyPr/>
        <a:lstStyle/>
        <a:p>
          <a:r>
            <a:rPr lang="en-US" dirty="0" smtClean="0"/>
            <a:t>Indecisiveness</a:t>
          </a:r>
          <a:endParaRPr lang="en-US" dirty="0"/>
        </a:p>
      </dgm:t>
    </dgm:pt>
    <dgm:pt modelId="{592AF832-6F16-4740-AD27-75F1F583A1E6}" type="parTrans" cxnId="{AEE9D43B-23DF-4B4B-9711-6E7C3714AE6D}">
      <dgm:prSet/>
      <dgm:spPr/>
      <dgm:t>
        <a:bodyPr/>
        <a:lstStyle/>
        <a:p>
          <a:endParaRPr lang="en-US"/>
        </a:p>
      </dgm:t>
    </dgm:pt>
    <dgm:pt modelId="{4CC91C68-86B3-42C7-AC9B-75AFC934398A}" type="sibTrans" cxnId="{AEE9D43B-23DF-4B4B-9711-6E7C3714AE6D}">
      <dgm:prSet/>
      <dgm:spPr/>
      <dgm:t>
        <a:bodyPr/>
        <a:lstStyle/>
        <a:p>
          <a:endParaRPr lang="en-US"/>
        </a:p>
      </dgm:t>
    </dgm:pt>
    <dgm:pt modelId="{A08DF1F3-2307-4201-AC45-F15D76555703}">
      <dgm:prSet phldrT="[Text]"/>
      <dgm:spPr/>
      <dgm:t>
        <a:bodyPr/>
        <a:lstStyle/>
        <a:p>
          <a:r>
            <a:rPr lang="en-US" dirty="0" smtClean="0"/>
            <a:t>Communication Gap</a:t>
          </a:r>
          <a:endParaRPr lang="en-US" dirty="0"/>
        </a:p>
      </dgm:t>
    </dgm:pt>
    <dgm:pt modelId="{4D738DEC-4AE2-4DFE-9FC8-5781F94877A4}" type="parTrans" cxnId="{D5691D60-981C-436C-8CFA-04B7753A211C}">
      <dgm:prSet/>
      <dgm:spPr/>
      <dgm:t>
        <a:bodyPr/>
        <a:lstStyle/>
        <a:p>
          <a:endParaRPr lang="en-US"/>
        </a:p>
      </dgm:t>
    </dgm:pt>
    <dgm:pt modelId="{92F0D18A-B6CB-4E95-908B-2F87C43FA569}" type="sibTrans" cxnId="{D5691D60-981C-436C-8CFA-04B7753A211C}">
      <dgm:prSet/>
      <dgm:spPr/>
      <dgm:t>
        <a:bodyPr/>
        <a:lstStyle/>
        <a:p>
          <a:endParaRPr lang="en-US"/>
        </a:p>
      </dgm:t>
    </dgm:pt>
    <dgm:pt modelId="{5210D27E-58F7-440B-B016-CE7072BFA093}">
      <dgm:prSet phldrT="[Text]"/>
      <dgm:spPr/>
      <dgm:t>
        <a:bodyPr/>
        <a:lstStyle/>
        <a:p>
          <a:r>
            <a:rPr lang="en-US" dirty="0" smtClean="0"/>
            <a:t>Frustration</a:t>
          </a:r>
          <a:endParaRPr lang="en-US" dirty="0"/>
        </a:p>
      </dgm:t>
    </dgm:pt>
    <dgm:pt modelId="{09940143-20FB-40B3-82E6-8DDBF7BCBD8F}" type="parTrans" cxnId="{79A4A667-8166-40EA-93B5-BCE85AC23565}">
      <dgm:prSet/>
      <dgm:spPr/>
      <dgm:t>
        <a:bodyPr/>
        <a:lstStyle/>
        <a:p>
          <a:endParaRPr lang="en-US"/>
        </a:p>
      </dgm:t>
    </dgm:pt>
    <dgm:pt modelId="{D34B75DF-0C5F-4FB1-BBB8-026FE2EFC74F}" type="sibTrans" cxnId="{79A4A667-8166-40EA-93B5-BCE85AC23565}">
      <dgm:prSet/>
      <dgm:spPr/>
      <dgm:t>
        <a:bodyPr/>
        <a:lstStyle/>
        <a:p>
          <a:endParaRPr lang="en-US"/>
        </a:p>
      </dgm:t>
    </dgm:pt>
    <dgm:pt modelId="{A0E7B336-7CE3-42D8-9188-CACE9A71626B}">
      <dgm:prSet/>
      <dgm:spPr/>
      <dgm:t>
        <a:bodyPr/>
        <a:lstStyle/>
        <a:p>
          <a:r>
            <a:rPr lang="en-US" dirty="0" smtClean="0"/>
            <a:t>Unclear Objectives</a:t>
          </a:r>
          <a:endParaRPr lang="en-US" dirty="0"/>
        </a:p>
      </dgm:t>
    </dgm:pt>
    <dgm:pt modelId="{ED7670F7-122A-47AE-954B-930E5F1EA598}" type="parTrans" cxnId="{C7813939-511C-4A6F-BCBC-72EED632CE2E}">
      <dgm:prSet/>
      <dgm:spPr/>
      <dgm:t>
        <a:bodyPr/>
        <a:lstStyle/>
        <a:p>
          <a:endParaRPr lang="en-US"/>
        </a:p>
      </dgm:t>
    </dgm:pt>
    <dgm:pt modelId="{0077333A-8C0E-41CC-B925-34A8030E88CD}" type="sibTrans" cxnId="{C7813939-511C-4A6F-BCBC-72EED632CE2E}">
      <dgm:prSet/>
      <dgm:spPr/>
      <dgm:t>
        <a:bodyPr/>
        <a:lstStyle/>
        <a:p>
          <a:endParaRPr lang="en-US"/>
        </a:p>
      </dgm:t>
    </dgm:pt>
    <dgm:pt modelId="{BD8BA7E4-73BF-425D-8D33-1E5F3EDD8607}">
      <dgm:prSet/>
      <dgm:spPr/>
      <dgm:t>
        <a:bodyPr/>
        <a:lstStyle/>
        <a:p>
          <a:r>
            <a:rPr lang="en-US" dirty="0" smtClean="0"/>
            <a:t>Lack of Understanding</a:t>
          </a:r>
        </a:p>
      </dgm:t>
    </dgm:pt>
    <dgm:pt modelId="{82E34FBD-4A1E-4FDD-AAA4-CCAE7604A5AF}" type="parTrans" cxnId="{8737C744-8B9A-4FDB-82CD-4AAE978ECDB5}">
      <dgm:prSet/>
      <dgm:spPr/>
      <dgm:t>
        <a:bodyPr/>
        <a:lstStyle/>
        <a:p>
          <a:endParaRPr lang="en-US"/>
        </a:p>
      </dgm:t>
    </dgm:pt>
    <dgm:pt modelId="{B4C40930-1718-4977-96E1-09D665224B37}" type="sibTrans" cxnId="{8737C744-8B9A-4FDB-82CD-4AAE978ECDB5}">
      <dgm:prSet/>
      <dgm:spPr/>
      <dgm:t>
        <a:bodyPr/>
        <a:lstStyle/>
        <a:p>
          <a:endParaRPr lang="en-US"/>
        </a:p>
      </dgm:t>
    </dgm:pt>
    <dgm:pt modelId="{E73C07BC-0A6B-45DC-A03C-01DA79465369}">
      <dgm:prSet/>
      <dgm:spPr/>
      <dgm:t>
        <a:bodyPr/>
        <a:lstStyle/>
        <a:p>
          <a:r>
            <a:rPr lang="en-US" dirty="0" smtClean="0"/>
            <a:t>Clash of Egos</a:t>
          </a:r>
        </a:p>
      </dgm:t>
    </dgm:pt>
    <dgm:pt modelId="{D781934D-D922-4650-890D-C9A16E562641}" type="parTrans" cxnId="{0725DB04-A7C7-4E37-AB7D-E5FDB661E7CE}">
      <dgm:prSet/>
      <dgm:spPr/>
      <dgm:t>
        <a:bodyPr/>
        <a:lstStyle/>
        <a:p>
          <a:endParaRPr lang="en-US"/>
        </a:p>
      </dgm:t>
    </dgm:pt>
    <dgm:pt modelId="{CD8961F5-5E52-4552-80EA-8A93B99CF45C}" type="sibTrans" cxnId="{0725DB04-A7C7-4E37-AB7D-E5FDB661E7CE}">
      <dgm:prSet/>
      <dgm:spPr/>
      <dgm:t>
        <a:bodyPr/>
        <a:lstStyle/>
        <a:p>
          <a:endParaRPr lang="en-US"/>
        </a:p>
      </dgm:t>
    </dgm:pt>
    <dgm:pt modelId="{41C0A18A-769D-4FF5-8335-34CAC167A2E4}">
      <dgm:prSet/>
      <dgm:spPr/>
      <dgm:t>
        <a:bodyPr/>
        <a:lstStyle/>
        <a:p>
          <a:r>
            <a:rPr lang="en-US" dirty="0" smtClean="0"/>
            <a:t>Lack of Trust &amp; Collaborative Environment</a:t>
          </a:r>
        </a:p>
      </dgm:t>
    </dgm:pt>
    <dgm:pt modelId="{03AF55CD-33B0-4239-BFA9-C1BFEE3CAFF4}" type="parTrans" cxnId="{F7F3BC0A-1B63-447D-9FEB-8B0031326117}">
      <dgm:prSet/>
      <dgm:spPr/>
      <dgm:t>
        <a:bodyPr/>
        <a:lstStyle/>
        <a:p>
          <a:endParaRPr lang="en-US"/>
        </a:p>
      </dgm:t>
    </dgm:pt>
    <dgm:pt modelId="{A4359051-6557-452C-8567-39D7BB760C3D}" type="sibTrans" cxnId="{F7F3BC0A-1B63-447D-9FEB-8B0031326117}">
      <dgm:prSet/>
      <dgm:spPr/>
      <dgm:t>
        <a:bodyPr/>
        <a:lstStyle/>
        <a:p>
          <a:endParaRPr lang="en-US"/>
        </a:p>
      </dgm:t>
    </dgm:pt>
    <dgm:pt modelId="{727D5FE4-C087-4C48-B4AA-D5D84DDCAFB9}">
      <dgm:prSet/>
      <dgm:spPr/>
      <dgm:t>
        <a:bodyPr/>
        <a:lstStyle/>
        <a:p>
          <a:endParaRPr lang="en-US"/>
        </a:p>
      </dgm:t>
    </dgm:pt>
    <dgm:pt modelId="{DFACA1DA-12A6-4AAF-8893-9EB7478518C3}" type="parTrans" cxnId="{52A04E79-6384-4195-9D69-231C4DEC989B}">
      <dgm:prSet/>
      <dgm:spPr/>
      <dgm:t>
        <a:bodyPr/>
        <a:lstStyle/>
        <a:p>
          <a:endParaRPr lang="en-US"/>
        </a:p>
      </dgm:t>
    </dgm:pt>
    <dgm:pt modelId="{674BD77D-D6FC-4109-9695-444B2D7F6500}" type="sibTrans" cxnId="{52A04E79-6384-4195-9D69-231C4DEC989B}">
      <dgm:prSet/>
      <dgm:spPr/>
      <dgm:t>
        <a:bodyPr/>
        <a:lstStyle/>
        <a:p>
          <a:endParaRPr lang="en-US"/>
        </a:p>
      </dgm:t>
    </dgm:pt>
    <dgm:pt modelId="{4D7F1B0B-513D-4B3F-A32C-D6581893AEA3}">
      <dgm:prSet/>
      <dgm:spPr/>
      <dgm:t>
        <a:bodyPr/>
        <a:lstStyle/>
        <a:p>
          <a:endParaRPr lang="en-IN" dirty="0"/>
        </a:p>
      </dgm:t>
    </dgm:pt>
    <dgm:pt modelId="{31706935-512C-4E11-9ADA-B4D8A65BC8E0}" type="parTrans" cxnId="{A71ED050-8922-48BF-92DE-A9E987D613C3}">
      <dgm:prSet/>
      <dgm:spPr/>
      <dgm:t>
        <a:bodyPr/>
        <a:lstStyle/>
        <a:p>
          <a:endParaRPr lang="en-US"/>
        </a:p>
      </dgm:t>
    </dgm:pt>
    <dgm:pt modelId="{BF843703-1CB1-45A1-A5BB-26315F7B9BC3}" type="sibTrans" cxnId="{A71ED050-8922-48BF-92DE-A9E987D613C3}">
      <dgm:prSet/>
      <dgm:spPr/>
      <dgm:t>
        <a:bodyPr/>
        <a:lstStyle/>
        <a:p>
          <a:endParaRPr lang="en-US"/>
        </a:p>
      </dgm:t>
    </dgm:pt>
    <dgm:pt modelId="{D759BB36-BD10-4F3A-8C9A-F6999149A124}" type="pres">
      <dgm:prSet presAssocID="{D8A81CBD-E5F2-4862-83DE-D3B13F7671B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25D8242-295F-4168-BCCF-0FBED7B66138}" type="pres">
      <dgm:prSet presAssocID="{D8A81CBD-E5F2-4862-83DE-D3B13F7671BE}" presName="Name1" presStyleCnt="0"/>
      <dgm:spPr/>
    </dgm:pt>
    <dgm:pt modelId="{473253E6-0EF2-4866-87E0-25A40744A8BA}" type="pres">
      <dgm:prSet presAssocID="{D8A81CBD-E5F2-4862-83DE-D3B13F7671BE}" presName="cycle" presStyleCnt="0"/>
      <dgm:spPr/>
    </dgm:pt>
    <dgm:pt modelId="{B24EAD2A-538D-469B-B918-4CCFE5C95787}" type="pres">
      <dgm:prSet presAssocID="{D8A81CBD-E5F2-4862-83DE-D3B13F7671BE}" presName="srcNode" presStyleLbl="node1" presStyleIdx="0" presStyleCnt="7"/>
      <dgm:spPr/>
    </dgm:pt>
    <dgm:pt modelId="{8BDA466C-6C9F-4F33-9EBE-72B6C0AB5732}" type="pres">
      <dgm:prSet presAssocID="{D8A81CBD-E5F2-4862-83DE-D3B13F7671BE}" presName="conn" presStyleLbl="parChTrans1D2" presStyleIdx="0" presStyleCnt="1"/>
      <dgm:spPr/>
      <dgm:t>
        <a:bodyPr/>
        <a:lstStyle/>
        <a:p>
          <a:endParaRPr lang="en-US"/>
        </a:p>
      </dgm:t>
    </dgm:pt>
    <dgm:pt modelId="{AE0D4D5C-6E08-499C-8FFA-1521BEFB7460}" type="pres">
      <dgm:prSet presAssocID="{D8A81CBD-E5F2-4862-83DE-D3B13F7671BE}" presName="extraNode" presStyleLbl="node1" presStyleIdx="0" presStyleCnt="7"/>
      <dgm:spPr/>
    </dgm:pt>
    <dgm:pt modelId="{42756764-4D27-4C98-BB9A-3F17FFCEFBF3}" type="pres">
      <dgm:prSet presAssocID="{D8A81CBD-E5F2-4862-83DE-D3B13F7671BE}" presName="dstNode" presStyleLbl="node1" presStyleIdx="0" presStyleCnt="7"/>
      <dgm:spPr/>
    </dgm:pt>
    <dgm:pt modelId="{99A90A48-5372-40EA-8356-EF0DE4C96F43}" type="pres">
      <dgm:prSet presAssocID="{2B77AD3B-8D17-4B70-8201-C48AB47AD1BC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75FA8C-4E9B-4E8B-8CFC-3B778769E4AC}" type="pres">
      <dgm:prSet presAssocID="{2B77AD3B-8D17-4B70-8201-C48AB47AD1BC}" presName="accent_1" presStyleCnt="0"/>
      <dgm:spPr/>
    </dgm:pt>
    <dgm:pt modelId="{21C72B5F-4E18-45E6-B232-AFBD41D2C0A4}" type="pres">
      <dgm:prSet presAssocID="{2B77AD3B-8D17-4B70-8201-C48AB47AD1BC}" presName="accentRepeatNode" presStyleLbl="solidFgAcc1" presStyleIdx="0" presStyleCnt="7"/>
      <dgm:spPr/>
    </dgm:pt>
    <dgm:pt modelId="{46DC876D-EDBF-4492-9C47-DA1ECA665DF6}" type="pres">
      <dgm:prSet presAssocID="{A08DF1F3-2307-4201-AC45-F15D7655570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2837F-77A6-4BA2-8A14-39401D840C40}" type="pres">
      <dgm:prSet presAssocID="{A08DF1F3-2307-4201-AC45-F15D76555703}" presName="accent_2" presStyleCnt="0"/>
      <dgm:spPr/>
    </dgm:pt>
    <dgm:pt modelId="{B1B6D3B7-D6F0-48EB-954A-97385CFD5564}" type="pres">
      <dgm:prSet presAssocID="{A08DF1F3-2307-4201-AC45-F15D76555703}" presName="accentRepeatNode" presStyleLbl="solidFgAcc1" presStyleIdx="1" presStyleCnt="7"/>
      <dgm:spPr/>
    </dgm:pt>
    <dgm:pt modelId="{F6315ACE-2EA4-4BE8-8793-A6A4EE45B278}" type="pres">
      <dgm:prSet presAssocID="{5210D27E-58F7-440B-B016-CE7072BFA093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7C430-DACF-45CC-8F33-7AFCC7CFE8F7}" type="pres">
      <dgm:prSet presAssocID="{5210D27E-58F7-440B-B016-CE7072BFA093}" presName="accent_3" presStyleCnt="0"/>
      <dgm:spPr/>
    </dgm:pt>
    <dgm:pt modelId="{ADDE1B06-C11B-4147-904E-230542771C91}" type="pres">
      <dgm:prSet presAssocID="{5210D27E-58F7-440B-B016-CE7072BFA093}" presName="accentRepeatNode" presStyleLbl="solidFgAcc1" presStyleIdx="2" presStyleCnt="7"/>
      <dgm:spPr/>
    </dgm:pt>
    <dgm:pt modelId="{C80BD282-CA4C-428E-BC42-E7732EBDF08E}" type="pres">
      <dgm:prSet presAssocID="{A0E7B336-7CE3-42D8-9188-CACE9A71626B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94D6B3-89A6-461F-A7FF-F7900FCF896C}" type="pres">
      <dgm:prSet presAssocID="{A0E7B336-7CE3-42D8-9188-CACE9A71626B}" presName="accent_4" presStyleCnt="0"/>
      <dgm:spPr/>
    </dgm:pt>
    <dgm:pt modelId="{7AE0F830-9661-4463-AFE3-B143E342F871}" type="pres">
      <dgm:prSet presAssocID="{A0E7B336-7CE3-42D8-9188-CACE9A71626B}" presName="accentRepeatNode" presStyleLbl="solidFgAcc1" presStyleIdx="3" presStyleCnt="7"/>
      <dgm:spPr/>
    </dgm:pt>
    <dgm:pt modelId="{F0579203-27B8-4417-9784-BF926E81B77B}" type="pres">
      <dgm:prSet presAssocID="{E73C07BC-0A6B-45DC-A03C-01DA79465369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A8021D-E0FA-4CB6-944D-2BCC5CCA519A}" type="pres">
      <dgm:prSet presAssocID="{E73C07BC-0A6B-45DC-A03C-01DA79465369}" presName="accent_5" presStyleCnt="0"/>
      <dgm:spPr/>
    </dgm:pt>
    <dgm:pt modelId="{10EA0D45-5DC9-4959-9AF9-B4BF82514EDA}" type="pres">
      <dgm:prSet presAssocID="{E73C07BC-0A6B-45DC-A03C-01DA79465369}" presName="accentRepeatNode" presStyleLbl="solidFgAcc1" presStyleIdx="4" presStyleCnt="7"/>
      <dgm:spPr/>
    </dgm:pt>
    <dgm:pt modelId="{4735E243-4969-4B32-A33C-2DDA73D44B4E}" type="pres">
      <dgm:prSet presAssocID="{BD8BA7E4-73BF-425D-8D33-1E5F3EDD8607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6938F9-9F2F-4704-ADFB-92D15A1ACB0E}" type="pres">
      <dgm:prSet presAssocID="{BD8BA7E4-73BF-425D-8D33-1E5F3EDD8607}" presName="accent_6" presStyleCnt="0"/>
      <dgm:spPr/>
    </dgm:pt>
    <dgm:pt modelId="{BEB049DC-63E8-47AC-9A4E-EE31B7769A7C}" type="pres">
      <dgm:prSet presAssocID="{BD8BA7E4-73BF-425D-8D33-1E5F3EDD8607}" presName="accentRepeatNode" presStyleLbl="solidFgAcc1" presStyleIdx="5" presStyleCnt="7"/>
      <dgm:spPr/>
    </dgm:pt>
    <dgm:pt modelId="{75364DBA-E3FA-42C8-A702-2AE476F0D227}" type="pres">
      <dgm:prSet presAssocID="{41C0A18A-769D-4FF5-8335-34CAC167A2E4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6E45D-5FCD-4DD6-BBA9-E6B6134F0498}" type="pres">
      <dgm:prSet presAssocID="{41C0A18A-769D-4FF5-8335-34CAC167A2E4}" presName="accent_7" presStyleCnt="0"/>
      <dgm:spPr/>
    </dgm:pt>
    <dgm:pt modelId="{CBB18E76-1711-4456-8366-7ED16C227B18}" type="pres">
      <dgm:prSet presAssocID="{41C0A18A-769D-4FF5-8335-34CAC167A2E4}" presName="accentRepeatNode" presStyleLbl="solidFgAcc1" presStyleIdx="6" presStyleCnt="7"/>
      <dgm:spPr/>
    </dgm:pt>
  </dgm:ptLst>
  <dgm:cxnLst>
    <dgm:cxn modelId="{F7F3BC0A-1B63-447D-9FEB-8B0031326117}" srcId="{D8A81CBD-E5F2-4862-83DE-D3B13F7671BE}" destId="{41C0A18A-769D-4FF5-8335-34CAC167A2E4}" srcOrd="6" destOrd="0" parTransId="{03AF55CD-33B0-4239-BFA9-C1BFEE3CAFF4}" sibTransId="{A4359051-6557-452C-8567-39D7BB760C3D}"/>
    <dgm:cxn modelId="{8737C744-8B9A-4FDB-82CD-4AAE978ECDB5}" srcId="{D8A81CBD-E5F2-4862-83DE-D3B13F7671BE}" destId="{BD8BA7E4-73BF-425D-8D33-1E5F3EDD8607}" srcOrd="5" destOrd="0" parTransId="{82E34FBD-4A1E-4FDD-AAA4-CCAE7604A5AF}" sibTransId="{B4C40930-1718-4977-96E1-09D665224B37}"/>
    <dgm:cxn modelId="{1FBBC68D-9AEE-48DE-8834-15E874404379}" type="presOf" srcId="{A08DF1F3-2307-4201-AC45-F15D76555703}" destId="{46DC876D-EDBF-4492-9C47-DA1ECA665DF6}" srcOrd="0" destOrd="0" presId="urn:microsoft.com/office/officeart/2008/layout/VerticalCurvedList"/>
    <dgm:cxn modelId="{BDEF07F7-6F8D-4906-8054-1F15E6DD1AFF}" type="presOf" srcId="{BD8BA7E4-73BF-425D-8D33-1E5F3EDD8607}" destId="{4735E243-4969-4B32-A33C-2DDA73D44B4E}" srcOrd="0" destOrd="0" presId="urn:microsoft.com/office/officeart/2008/layout/VerticalCurvedList"/>
    <dgm:cxn modelId="{AEE9D43B-23DF-4B4B-9711-6E7C3714AE6D}" srcId="{D8A81CBD-E5F2-4862-83DE-D3B13F7671BE}" destId="{2B77AD3B-8D17-4B70-8201-C48AB47AD1BC}" srcOrd="0" destOrd="0" parTransId="{592AF832-6F16-4740-AD27-75F1F583A1E6}" sibTransId="{4CC91C68-86B3-42C7-AC9B-75AFC934398A}"/>
    <dgm:cxn modelId="{C7813939-511C-4A6F-BCBC-72EED632CE2E}" srcId="{D8A81CBD-E5F2-4862-83DE-D3B13F7671BE}" destId="{A0E7B336-7CE3-42D8-9188-CACE9A71626B}" srcOrd="3" destOrd="0" parTransId="{ED7670F7-122A-47AE-954B-930E5F1EA598}" sibTransId="{0077333A-8C0E-41CC-B925-34A8030E88CD}"/>
    <dgm:cxn modelId="{997E9DD1-6CEA-463B-B966-09280D3C8FBA}" type="presOf" srcId="{A0E7B336-7CE3-42D8-9188-CACE9A71626B}" destId="{C80BD282-CA4C-428E-BC42-E7732EBDF08E}" srcOrd="0" destOrd="0" presId="urn:microsoft.com/office/officeart/2008/layout/VerticalCurvedList"/>
    <dgm:cxn modelId="{D5691D60-981C-436C-8CFA-04B7753A211C}" srcId="{D8A81CBD-E5F2-4862-83DE-D3B13F7671BE}" destId="{A08DF1F3-2307-4201-AC45-F15D76555703}" srcOrd="1" destOrd="0" parTransId="{4D738DEC-4AE2-4DFE-9FC8-5781F94877A4}" sibTransId="{92F0D18A-B6CB-4E95-908B-2F87C43FA569}"/>
    <dgm:cxn modelId="{2F0D17FC-830F-40BB-9BA6-52B7B982B504}" type="presOf" srcId="{E73C07BC-0A6B-45DC-A03C-01DA79465369}" destId="{F0579203-27B8-4417-9784-BF926E81B77B}" srcOrd="0" destOrd="0" presId="urn:microsoft.com/office/officeart/2008/layout/VerticalCurvedList"/>
    <dgm:cxn modelId="{BCE05CC6-4EA1-4EF2-8F6D-21680010B71B}" type="presOf" srcId="{4CC91C68-86B3-42C7-AC9B-75AFC934398A}" destId="{8BDA466C-6C9F-4F33-9EBE-72B6C0AB5732}" srcOrd="0" destOrd="0" presId="urn:microsoft.com/office/officeart/2008/layout/VerticalCurvedList"/>
    <dgm:cxn modelId="{53B6E945-52F5-4CBF-8BD0-D8DCD0D6758B}" type="presOf" srcId="{2B77AD3B-8D17-4B70-8201-C48AB47AD1BC}" destId="{99A90A48-5372-40EA-8356-EF0DE4C96F43}" srcOrd="0" destOrd="0" presId="urn:microsoft.com/office/officeart/2008/layout/VerticalCurvedList"/>
    <dgm:cxn modelId="{277122F0-9199-4CC4-896B-A7694A2AB300}" type="presOf" srcId="{5210D27E-58F7-440B-B016-CE7072BFA093}" destId="{F6315ACE-2EA4-4BE8-8793-A6A4EE45B278}" srcOrd="0" destOrd="0" presId="urn:microsoft.com/office/officeart/2008/layout/VerticalCurvedList"/>
    <dgm:cxn modelId="{52A04E79-6384-4195-9D69-231C4DEC989B}" srcId="{D8A81CBD-E5F2-4862-83DE-D3B13F7671BE}" destId="{727D5FE4-C087-4C48-B4AA-D5D84DDCAFB9}" srcOrd="7" destOrd="0" parTransId="{DFACA1DA-12A6-4AAF-8893-9EB7478518C3}" sibTransId="{674BD77D-D6FC-4109-9695-444B2D7F6500}"/>
    <dgm:cxn modelId="{80146318-E8E3-446B-A669-CC95738DC209}" type="presOf" srcId="{41C0A18A-769D-4FF5-8335-34CAC167A2E4}" destId="{75364DBA-E3FA-42C8-A702-2AE476F0D227}" srcOrd="0" destOrd="0" presId="urn:microsoft.com/office/officeart/2008/layout/VerticalCurvedList"/>
    <dgm:cxn modelId="{79A4A667-8166-40EA-93B5-BCE85AC23565}" srcId="{D8A81CBD-E5F2-4862-83DE-D3B13F7671BE}" destId="{5210D27E-58F7-440B-B016-CE7072BFA093}" srcOrd="2" destOrd="0" parTransId="{09940143-20FB-40B3-82E6-8DDBF7BCBD8F}" sibTransId="{D34B75DF-0C5F-4FB1-BBB8-026FE2EFC74F}"/>
    <dgm:cxn modelId="{A71ED050-8922-48BF-92DE-A9E987D613C3}" srcId="{D8A81CBD-E5F2-4862-83DE-D3B13F7671BE}" destId="{4D7F1B0B-513D-4B3F-A32C-D6581893AEA3}" srcOrd="8" destOrd="0" parTransId="{31706935-512C-4E11-9ADA-B4D8A65BC8E0}" sibTransId="{BF843703-1CB1-45A1-A5BB-26315F7B9BC3}"/>
    <dgm:cxn modelId="{ECE2B000-58FA-4CBE-82E8-6B95429F83E7}" type="presOf" srcId="{D8A81CBD-E5F2-4862-83DE-D3B13F7671BE}" destId="{D759BB36-BD10-4F3A-8C9A-F6999149A124}" srcOrd="0" destOrd="0" presId="urn:microsoft.com/office/officeart/2008/layout/VerticalCurvedList"/>
    <dgm:cxn modelId="{0725DB04-A7C7-4E37-AB7D-E5FDB661E7CE}" srcId="{D8A81CBD-E5F2-4862-83DE-D3B13F7671BE}" destId="{E73C07BC-0A6B-45DC-A03C-01DA79465369}" srcOrd="4" destOrd="0" parTransId="{D781934D-D922-4650-890D-C9A16E562641}" sibTransId="{CD8961F5-5E52-4552-80EA-8A93B99CF45C}"/>
    <dgm:cxn modelId="{73F08E09-57D0-41E6-AC82-BE742EEECE86}" type="presParOf" srcId="{D759BB36-BD10-4F3A-8C9A-F6999149A124}" destId="{D25D8242-295F-4168-BCCF-0FBED7B66138}" srcOrd="0" destOrd="0" presId="urn:microsoft.com/office/officeart/2008/layout/VerticalCurvedList"/>
    <dgm:cxn modelId="{A04AE7FE-C2C6-44E9-8C33-B8DC3F5FE4A2}" type="presParOf" srcId="{D25D8242-295F-4168-BCCF-0FBED7B66138}" destId="{473253E6-0EF2-4866-87E0-25A40744A8BA}" srcOrd="0" destOrd="0" presId="urn:microsoft.com/office/officeart/2008/layout/VerticalCurvedList"/>
    <dgm:cxn modelId="{AFFC92ED-B9D9-4379-A7C6-250BE441FC75}" type="presParOf" srcId="{473253E6-0EF2-4866-87E0-25A40744A8BA}" destId="{B24EAD2A-538D-469B-B918-4CCFE5C95787}" srcOrd="0" destOrd="0" presId="urn:microsoft.com/office/officeart/2008/layout/VerticalCurvedList"/>
    <dgm:cxn modelId="{C221AC1E-DA93-479B-988E-4B7103F367FF}" type="presParOf" srcId="{473253E6-0EF2-4866-87E0-25A40744A8BA}" destId="{8BDA466C-6C9F-4F33-9EBE-72B6C0AB5732}" srcOrd="1" destOrd="0" presId="urn:microsoft.com/office/officeart/2008/layout/VerticalCurvedList"/>
    <dgm:cxn modelId="{905DC662-7D8F-4553-A34E-CB3A82DDF756}" type="presParOf" srcId="{473253E6-0EF2-4866-87E0-25A40744A8BA}" destId="{AE0D4D5C-6E08-499C-8FFA-1521BEFB7460}" srcOrd="2" destOrd="0" presId="urn:microsoft.com/office/officeart/2008/layout/VerticalCurvedList"/>
    <dgm:cxn modelId="{61D013DF-72D6-4CF3-AF6B-B866831E0E73}" type="presParOf" srcId="{473253E6-0EF2-4866-87E0-25A40744A8BA}" destId="{42756764-4D27-4C98-BB9A-3F17FFCEFBF3}" srcOrd="3" destOrd="0" presId="urn:microsoft.com/office/officeart/2008/layout/VerticalCurvedList"/>
    <dgm:cxn modelId="{68FA9D58-5214-4418-8777-7FC738CFD3DA}" type="presParOf" srcId="{D25D8242-295F-4168-BCCF-0FBED7B66138}" destId="{99A90A48-5372-40EA-8356-EF0DE4C96F43}" srcOrd="1" destOrd="0" presId="urn:microsoft.com/office/officeart/2008/layout/VerticalCurvedList"/>
    <dgm:cxn modelId="{40782459-A236-4CAD-B553-1A06A914A4C8}" type="presParOf" srcId="{D25D8242-295F-4168-BCCF-0FBED7B66138}" destId="{D275FA8C-4E9B-4E8B-8CFC-3B778769E4AC}" srcOrd="2" destOrd="0" presId="urn:microsoft.com/office/officeart/2008/layout/VerticalCurvedList"/>
    <dgm:cxn modelId="{25174DBD-A79B-46CA-989F-99E0FD017F18}" type="presParOf" srcId="{D275FA8C-4E9B-4E8B-8CFC-3B778769E4AC}" destId="{21C72B5F-4E18-45E6-B232-AFBD41D2C0A4}" srcOrd="0" destOrd="0" presId="urn:microsoft.com/office/officeart/2008/layout/VerticalCurvedList"/>
    <dgm:cxn modelId="{AFA5DEAE-E5A4-4B57-BB8B-F4AB4740F437}" type="presParOf" srcId="{D25D8242-295F-4168-BCCF-0FBED7B66138}" destId="{46DC876D-EDBF-4492-9C47-DA1ECA665DF6}" srcOrd="3" destOrd="0" presId="urn:microsoft.com/office/officeart/2008/layout/VerticalCurvedList"/>
    <dgm:cxn modelId="{74961DF1-A0AB-4EA5-B676-6BDDE8F5D399}" type="presParOf" srcId="{D25D8242-295F-4168-BCCF-0FBED7B66138}" destId="{FED2837F-77A6-4BA2-8A14-39401D840C40}" srcOrd="4" destOrd="0" presId="urn:microsoft.com/office/officeart/2008/layout/VerticalCurvedList"/>
    <dgm:cxn modelId="{1A51F6F7-05C7-48FF-B374-21D4C6DE6D60}" type="presParOf" srcId="{FED2837F-77A6-4BA2-8A14-39401D840C40}" destId="{B1B6D3B7-D6F0-48EB-954A-97385CFD5564}" srcOrd="0" destOrd="0" presId="urn:microsoft.com/office/officeart/2008/layout/VerticalCurvedList"/>
    <dgm:cxn modelId="{2D87B681-873D-41EB-960F-9300EE1A7AC2}" type="presParOf" srcId="{D25D8242-295F-4168-BCCF-0FBED7B66138}" destId="{F6315ACE-2EA4-4BE8-8793-A6A4EE45B278}" srcOrd="5" destOrd="0" presId="urn:microsoft.com/office/officeart/2008/layout/VerticalCurvedList"/>
    <dgm:cxn modelId="{B50743F0-CBCD-4533-8471-AA74787C59E4}" type="presParOf" srcId="{D25D8242-295F-4168-BCCF-0FBED7B66138}" destId="{AC97C430-DACF-45CC-8F33-7AFCC7CFE8F7}" srcOrd="6" destOrd="0" presId="urn:microsoft.com/office/officeart/2008/layout/VerticalCurvedList"/>
    <dgm:cxn modelId="{232BAABA-F9D0-4842-AC80-8AF74A025BBB}" type="presParOf" srcId="{AC97C430-DACF-45CC-8F33-7AFCC7CFE8F7}" destId="{ADDE1B06-C11B-4147-904E-230542771C91}" srcOrd="0" destOrd="0" presId="urn:microsoft.com/office/officeart/2008/layout/VerticalCurvedList"/>
    <dgm:cxn modelId="{24B6B02F-0456-4026-A6BC-9A6349B64D61}" type="presParOf" srcId="{D25D8242-295F-4168-BCCF-0FBED7B66138}" destId="{C80BD282-CA4C-428E-BC42-E7732EBDF08E}" srcOrd="7" destOrd="0" presId="urn:microsoft.com/office/officeart/2008/layout/VerticalCurvedList"/>
    <dgm:cxn modelId="{4712D4A9-9166-4859-A531-6B8CD99D2139}" type="presParOf" srcId="{D25D8242-295F-4168-BCCF-0FBED7B66138}" destId="{6C94D6B3-89A6-461F-A7FF-F7900FCF896C}" srcOrd="8" destOrd="0" presId="urn:microsoft.com/office/officeart/2008/layout/VerticalCurvedList"/>
    <dgm:cxn modelId="{130FC7C0-D400-4195-B654-F53DC0A63D95}" type="presParOf" srcId="{6C94D6B3-89A6-461F-A7FF-F7900FCF896C}" destId="{7AE0F830-9661-4463-AFE3-B143E342F871}" srcOrd="0" destOrd="0" presId="urn:microsoft.com/office/officeart/2008/layout/VerticalCurvedList"/>
    <dgm:cxn modelId="{A7B8EFC0-01A2-4886-B106-E826E8BE4F21}" type="presParOf" srcId="{D25D8242-295F-4168-BCCF-0FBED7B66138}" destId="{F0579203-27B8-4417-9784-BF926E81B77B}" srcOrd="9" destOrd="0" presId="urn:microsoft.com/office/officeart/2008/layout/VerticalCurvedList"/>
    <dgm:cxn modelId="{9954EDE9-049F-4874-BDBF-66F0F8431D06}" type="presParOf" srcId="{D25D8242-295F-4168-BCCF-0FBED7B66138}" destId="{1CA8021D-E0FA-4CB6-944D-2BCC5CCA519A}" srcOrd="10" destOrd="0" presId="urn:microsoft.com/office/officeart/2008/layout/VerticalCurvedList"/>
    <dgm:cxn modelId="{B58FEDA0-D065-4989-89F6-74ACF5C77BCC}" type="presParOf" srcId="{1CA8021D-E0FA-4CB6-944D-2BCC5CCA519A}" destId="{10EA0D45-5DC9-4959-9AF9-B4BF82514EDA}" srcOrd="0" destOrd="0" presId="urn:microsoft.com/office/officeart/2008/layout/VerticalCurvedList"/>
    <dgm:cxn modelId="{C3FB24B2-B7CC-491D-8680-E88365318F27}" type="presParOf" srcId="{D25D8242-295F-4168-BCCF-0FBED7B66138}" destId="{4735E243-4969-4B32-A33C-2DDA73D44B4E}" srcOrd="11" destOrd="0" presId="urn:microsoft.com/office/officeart/2008/layout/VerticalCurvedList"/>
    <dgm:cxn modelId="{7C39F013-2219-4A6F-9D36-F4B8D315FA97}" type="presParOf" srcId="{D25D8242-295F-4168-BCCF-0FBED7B66138}" destId="{D06938F9-9F2F-4704-ADFB-92D15A1ACB0E}" srcOrd="12" destOrd="0" presId="urn:microsoft.com/office/officeart/2008/layout/VerticalCurvedList"/>
    <dgm:cxn modelId="{D31BBBF5-5198-43F5-8C35-F1ED059FC1E8}" type="presParOf" srcId="{D06938F9-9F2F-4704-ADFB-92D15A1ACB0E}" destId="{BEB049DC-63E8-47AC-9A4E-EE31B7769A7C}" srcOrd="0" destOrd="0" presId="urn:microsoft.com/office/officeart/2008/layout/VerticalCurvedList"/>
    <dgm:cxn modelId="{7D7280FF-1749-4089-88A8-10DB729A2F54}" type="presParOf" srcId="{D25D8242-295F-4168-BCCF-0FBED7B66138}" destId="{75364DBA-E3FA-42C8-A702-2AE476F0D227}" srcOrd="13" destOrd="0" presId="urn:microsoft.com/office/officeart/2008/layout/VerticalCurvedList"/>
    <dgm:cxn modelId="{F5A28688-D69F-42EF-B179-C42AF8CDBF08}" type="presParOf" srcId="{D25D8242-295F-4168-BCCF-0FBED7B66138}" destId="{9666E45D-5FCD-4DD6-BBA9-E6B6134F0498}" srcOrd="14" destOrd="0" presId="urn:microsoft.com/office/officeart/2008/layout/VerticalCurvedList"/>
    <dgm:cxn modelId="{521171D2-F948-4625-9233-1DBFD147FB88}" type="presParOf" srcId="{9666E45D-5FCD-4DD6-BBA9-E6B6134F0498}" destId="{CBB18E76-1711-4456-8366-7ED16C227B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A466C-6C9F-4F33-9EBE-72B6C0AB5732}">
      <dsp:nvSpPr>
        <dsp:cNvPr id="0" name=""/>
        <dsp:cNvSpPr/>
      </dsp:nvSpPr>
      <dsp:spPr>
        <a:xfrm>
          <a:off x="-6122738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A90A48-5372-40EA-8356-EF0DE4C96F43}">
      <dsp:nvSpPr>
        <dsp:cNvPr id="0" name=""/>
        <dsp:cNvSpPr/>
      </dsp:nvSpPr>
      <dsp:spPr>
        <a:xfrm>
          <a:off x="380119" y="246332"/>
          <a:ext cx="6500729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Indecisiveness</a:t>
          </a:r>
          <a:endParaRPr lang="en-US" sz="2500" kern="1200" dirty="0"/>
        </a:p>
      </dsp:txBody>
      <dsp:txXfrm>
        <a:off x="380119" y="246332"/>
        <a:ext cx="6500729" cy="492448"/>
      </dsp:txXfrm>
    </dsp:sp>
    <dsp:sp modelId="{21C72B5F-4E18-45E6-B232-AFBD41D2C0A4}">
      <dsp:nvSpPr>
        <dsp:cNvPr id="0" name=""/>
        <dsp:cNvSpPr/>
      </dsp:nvSpPr>
      <dsp:spPr>
        <a:xfrm>
          <a:off x="72339" y="184776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C876D-EDBF-4492-9C47-DA1ECA665DF6}">
      <dsp:nvSpPr>
        <dsp:cNvPr id="0" name=""/>
        <dsp:cNvSpPr/>
      </dsp:nvSpPr>
      <dsp:spPr>
        <a:xfrm>
          <a:off x="826075" y="985438"/>
          <a:ext cx="6054773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Communication Gap</a:t>
          </a:r>
          <a:endParaRPr lang="en-US" sz="2500" kern="1200" dirty="0"/>
        </a:p>
      </dsp:txBody>
      <dsp:txXfrm>
        <a:off x="826075" y="985438"/>
        <a:ext cx="6054773" cy="492448"/>
      </dsp:txXfrm>
    </dsp:sp>
    <dsp:sp modelId="{B1B6D3B7-D6F0-48EB-954A-97385CFD5564}">
      <dsp:nvSpPr>
        <dsp:cNvPr id="0" name=""/>
        <dsp:cNvSpPr/>
      </dsp:nvSpPr>
      <dsp:spPr>
        <a:xfrm>
          <a:off x="518295" y="923882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15ACE-2EA4-4BE8-8793-A6A4EE45B278}">
      <dsp:nvSpPr>
        <dsp:cNvPr id="0" name=""/>
        <dsp:cNvSpPr/>
      </dsp:nvSpPr>
      <dsp:spPr>
        <a:xfrm>
          <a:off x="1070457" y="1724003"/>
          <a:ext cx="5810391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Frustration</a:t>
          </a:r>
          <a:endParaRPr lang="en-US" sz="2500" kern="1200" dirty="0"/>
        </a:p>
      </dsp:txBody>
      <dsp:txXfrm>
        <a:off x="1070457" y="1724003"/>
        <a:ext cx="5810391" cy="492448"/>
      </dsp:txXfrm>
    </dsp:sp>
    <dsp:sp modelId="{ADDE1B06-C11B-4147-904E-230542771C91}">
      <dsp:nvSpPr>
        <dsp:cNvPr id="0" name=""/>
        <dsp:cNvSpPr/>
      </dsp:nvSpPr>
      <dsp:spPr>
        <a:xfrm>
          <a:off x="762677" y="1662447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0BD282-CA4C-428E-BC42-E7732EBDF08E}">
      <dsp:nvSpPr>
        <dsp:cNvPr id="0" name=""/>
        <dsp:cNvSpPr/>
      </dsp:nvSpPr>
      <dsp:spPr>
        <a:xfrm>
          <a:off x="1148486" y="2463109"/>
          <a:ext cx="5732362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Unclear Objectives</a:t>
          </a:r>
          <a:endParaRPr lang="en-US" sz="2500" kern="1200" dirty="0"/>
        </a:p>
      </dsp:txBody>
      <dsp:txXfrm>
        <a:off x="1148486" y="2463109"/>
        <a:ext cx="5732362" cy="492448"/>
      </dsp:txXfrm>
    </dsp:sp>
    <dsp:sp modelId="{7AE0F830-9661-4463-AFE3-B143E342F871}">
      <dsp:nvSpPr>
        <dsp:cNvPr id="0" name=""/>
        <dsp:cNvSpPr/>
      </dsp:nvSpPr>
      <dsp:spPr>
        <a:xfrm>
          <a:off x="840706" y="240155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579203-27B8-4417-9784-BF926E81B77B}">
      <dsp:nvSpPr>
        <dsp:cNvPr id="0" name=""/>
        <dsp:cNvSpPr/>
      </dsp:nvSpPr>
      <dsp:spPr>
        <a:xfrm>
          <a:off x="1070457" y="3202215"/>
          <a:ext cx="5810391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Clash of Egos</a:t>
          </a:r>
        </a:p>
      </dsp:txBody>
      <dsp:txXfrm>
        <a:off x="1070457" y="3202215"/>
        <a:ext cx="5810391" cy="492448"/>
      </dsp:txXfrm>
    </dsp:sp>
    <dsp:sp modelId="{10EA0D45-5DC9-4959-9AF9-B4BF82514EDA}">
      <dsp:nvSpPr>
        <dsp:cNvPr id="0" name=""/>
        <dsp:cNvSpPr/>
      </dsp:nvSpPr>
      <dsp:spPr>
        <a:xfrm>
          <a:off x="762677" y="314065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5E243-4969-4B32-A33C-2DDA73D44B4E}">
      <dsp:nvSpPr>
        <dsp:cNvPr id="0" name=""/>
        <dsp:cNvSpPr/>
      </dsp:nvSpPr>
      <dsp:spPr>
        <a:xfrm>
          <a:off x="826075" y="3940779"/>
          <a:ext cx="6054773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Lack of Understanding</a:t>
          </a:r>
        </a:p>
      </dsp:txBody>
      <dsp:txXfrm>
        <a:off x="826075" y="3940779"/>
        <a:ext cx="6054773" cy="492448"/>
      </dsp:txXfrm>
    </dsp:sp>
    <dsp:sp modelId="{BEB049DC-63E8-47AC-9A4E-EE31B7769A7C}">
      <dsp:nvSpPr>
        <dsp:cNvPr id="0" name=""/>
        <dsp:cNvSpPr/>
      </dsp:nvSpPr>
      <dsp:spPr>
        <a:xfrm>
          <a:off x="518295" y="387922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64DBA-E3FA-42C8-A702-2AE476F0D227}">
      <dsp:nvSpPr>
        <dsp:cNvPr id="0" name=""/>
        <dsp:cNvSpPr/>
      </dsp:nvSpPr>
      <dsp:spPr>
        <a:xfrm>
          <a:off x="380119" y="4679885"/>
          <a:ext cx="6500729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Lack of Trust &amp; Collaborative Environment</a:t>
          </a:r>
        </a:p>
      </dsp:txBody>
      <dsp:txXfrm>
        <a:off x="380119" y="4679885"/>
        <a:ext cx="6500729" cy="492448"/>
      </dsp:txXfrm>
    </dsp:sp>
    <dsp:sp modelId="{CBB18E76-1711-4456-8366-7ED16C227B18}">
      <dsp:nvSpPr>
        <dsp:cNvPr id="0" name=""/>
        <dsp:cNvSpPr/>
      </dsp:nvSpPr>
      <dsp:spPr>
        <a:xfrm>
          <a:off x="72339" y="461832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276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587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84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539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40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340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791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949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87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642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33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C6769-007F-4DB8-B0B1-C8A4FB8A406B}" type="datetimeFigureOut">
              <a:rPr lang="en-IN" smtClean="0"/>
              <a:t>28-04-2025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CA9CF-57AB-4833-8C35-D1831DB6BF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035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rm.org/topics-tools/topics/civility#sortCriteria=relevancy%2C%40ytlikecount%20descending" TargetMode="External"/><Relationship Id="rId2" Type="http://schemas.openxmlformats.org/officeDocument/2006/relationships/hyperlink" Target="https://www.shrm.org/topics-tools/topics/civilit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cas.org.uk/research-and-commentary/estimating-the-costs-of-workplace-conflict/report" TargetMode="External"/><Relationship Id="rId4" Type="http://schemas.openxmlformats.org/officeDocument/2006/relationships/hyperlink" Target="https://www.acas.org.uk/estimating-the-costs-of-workplace-conflict-repor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0951" y="4864963"/>
            <a:ext cx="7250097" cy="1929738"/>
          </a:xfrm>
        </p:spPr>
        <p:txBody>
          <a:bodyPr/>
          <a:lstStyle/>
          <a:p>
            <a:r>
              <a:rPr lang="en-IN" b="1" dirty="0" smtClean="0"/>
              <a:t>Conflict and Project Life Cycle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933888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Nearly 2/3 of U.S. workers have experienced incivility at work (</a:t>
            </a:r>
            <a:r>
              <a:rPr lang="en-US" dirty="0">
                <a:hlinkClick r:id="rId2"/>
              </a:rPr>
              <a:t>SHRM, 2024</a:t>
            </a:r>
            <a:r>
              <a:rPr lang="en-US" dirty="0"/>
              <a:t>). Workers who rate their workplace as “Uncivil” are 3x more likely to be unsatisfied with their job and 2x as likely to leave their job in the next year (</a:t>
            </a:r>
            <a:r>
              <a:rPr lang="en-US" dirty="0">
                <a:hlinkClick r:id="rId2"/>
              </a:rPr>
              <a:t>SHRM, 2024</a:t>
            </a:r>
            <a:r>
              <a:rPr lang="en-US" dirty="0"/>
              <a:t>).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1/3 </a:t>
            </a:r>
            <a:r>
              <a:rPr lang="en-US" dirty="0"/>
              <a:t>of U.S. workers believe that workplace conflict will increase over the next 12 months (</a:t>
            </a:r>
            <a:r>
              <a:rPr lang="en-US" dirty="0">
                <a:hlinkClick r:id="rId3"/>
              </a:rPr>
              <a:t>SHRM, 2024</a:t>
            </a:r>
            <a:r>
              <a:rPr lang="en-US" dirty="0"/>
              <a:t>). This perception may stem from underlying tensions and unresolved issues within workplaces, indicating potential triggers for future conflict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dirty="0" smtClean="0"/>
              <a:t>total </a:t>
            </a:r>
            <a:r>
              <a:rPr lang="en-US" dirty="0"/>
              <a:t>annual </a:t>
            </a:r>
            <a:r>
              <a:rPr lang="en-US" b="1" dirty="0">
                <a:solidFill>
                  <a:srgbClr val="FF0000"/>
                </a:solidFill>
              </a:rPr>
              <a:t>cost of conflict to employers </a:t>
            </a:r>
            <a:r>
              <a:rPr lang="en-US" dirty="0"/>
              <a:t>(including management and resolution) is </a:t>
            </a:r>
            <a:r>
              <a:rPr lang="en-US" dirty="0" smtClean="0"/>
              <a:t>£</a:t>
            </a:r>
            <a:r>
              <a:rPr lang="en-US" dirty="0"/>
              <a:t>28.5 billion. This represents an average of just over £1,000 for every employee in the UK </a:t>
            </a:r>
            <a:r>
              <a:rPr lang="en-US" dirty="0" smtClean="0"/>
              <a:t>annually, </a:t>
            </a:r>
            <a:r>
              <a:rPr lang="en-US" dirty="0"/>
              <a:t>and just under £3,000 annually for each individual involved in conflict </a:t>
            </a:r>
            <a:r>
              <a:rPr lang="en-US" dirty="0">
                <a:hlinkClick r:id="rId4"/>
              </a:rPr>
              <a:t>(</a:t>
            </a:r>
            <a:r>
              <a:rPr lang="en-US" dirty="0" err="1">
                <a:hlinkClick r:id="rId4"/>
              </a:rPr>
              <a:t>Acas</a:t>
            </a:r>
            <a:r>
              <a:rPr lang="en-US" dirty="0">
                <a:hlinkClick r:id="rId4"/>
              </a:rPr>
              <a:t>, 2021</a:t>
            </a:r>
            <a:r>
              <a:rPr lang="en-US" dirty="0" smtClean="0">
                <a:hlinkClick r:id="rId4"/>
              </a:rPr>
              <a:t>)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An average of 485,800 employees </a:t>
            </a:r>
            <a:r>
              <a:rPr lang="en-US" b="1" dirty="0">
                <a:solidFill>
                  <a:srgbClr val="FF0000"/>
                </a:solidFill>
              </a:rPr>
              <a:t>resign each year due to conflict</a:t>
            </a:r>
            <a:r>
              <a:rPr lang="en-US" dirty="0"/>
              <a:t>, costing £14.9 billion annually, including £2.6 billion in recruitment and £12.2 billion in lost output as new employees get up to speed (</a:t>
            </a:r>
            <a:r>
              <a:rPr lang="en-US" dirty="0" err="1">
                <a:hlinkClick r:id="rId5"/>
              </a:rPr>
              <a:t>Acas</a:t>
            </a:r>
            <a:r>
              <a:rPr lang="en-US" dirty="0">
                <a:hlinkClick r:id="rId5"/>
              </a:rPr>
              <a:t>, 2021</a:t>
            </a:r>
            <a:r>
              <a:rPr lang="en-US" dirty="0" smtClean="0"/>
              <a:t>). </a:t>
            </a:r>
            <a:r>
              <a:rPr lang="en-US" dirty="0" err="1"/>
              <a:t>Presenteeism</a:t>
            </a:r>
            <a:r>
              <a:rPr lang="en-US" dirty="0"/>
              <a:t> related to stress, anxiety, and/or depression has an estimated annual cost between £590 million and £2.3 billion (</a:t>
            </a:r>
            <a:r>
              <a:rPr lang="en-US" dirty="0" err="1">
                <a:hlinkClick r:id="rId5"/>
              </a:rPr>
              <a:t>Acas</a:t>
            </a:r>
            <a:r>
              <a:rPr lang="en-US" dirty="0">
                <a:hlinkClick r:id="rId5"/>
              </a:rPr>
              <a:t>, 2021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 smtClean="0"/>
              <a:t>Managers </a:t>
            </a:r>
            <a:r>
              <a:rPr lang="en-US" dirty="0"/>
              <a:t>spend up to 40% of their time dealing with interpersonal problems </a:t>
            </a:r>
            <a:r>
              <a:rPr lang="en-US" dirty="0" smtClean="0"/>
              <a:t>stemming from poor behavior </a:t>
            </a:r>
            <a:r>
              <a:rPr lang="en-US" dirty="0"/>
              <a:t>and </a:t>
            </a:r>
            <a:r>
              <a:rPr lang="en-US" dirty="0" smtClean="0"/>
              <a:t>misunderstanding (</a:t>
            </a:r>
            <a:r>
              <a:rPr lang="en-US" dirty="0" err="1" smtClean="0"/>
              <a:t>Mettl</a:t>
            </a:r>
            <a:r>
              <a:rPr lang="en-US" dirty="0" smtClean="0"/>
              <a:t>, 2018)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482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Contd..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4300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is Conflict?</a:t>
            </a:r>
          </a:p>
          <a:p>
            <a:pPr marL="0" indent="0" algn="just">
              <a:buNone/>
            </a:pPr>
            <a:r>
              <a:rPr lang="en-US" dirty="0" smtClean="0"/>
              <a:t>It is any </a:t>
            </a:r>
            <a:r>
              <a:rPr lang="en-US" dirty="0" smtClean="0">
                <a:solidFill>
                  <a:schemeClr val="accent2"/>
                </a:solidFill>
              </a:rPr>
              <a:t>disagreement, friction, or clash</a:t>
            </a:r>
            <a:r>
              <a:rPr lang="en-US" dirty="0" smtClean="0"/>
              <a:t> between individuals or groups within a work environment.</a:t>
            </a:r>
          </a:p>
          <a:p>
            <a:pPr marL="0" indent="0" algn="just">
              <a:buNone/>
            </a:pPr>
            <a:r>
              <a:rPr lang="en-US" dirty="0" smtClean="0"/>
              <a:t>It is a situation where </a:t>
            </a:r>
            <a:r>
              <a:rPr lang="en-US" dirty="0" smtClean="0">
                <a:solidFill>
                  <a:schemeClr val="accent2"/>
                </a:solidFill>
              </a:rPr>
              <a:t>people have differing opinions, goals, or needs </a:t>
            </a:r>
            <a:r>
              <a:rPr lang="en-US" dirty="0" smtClean="0"/>
              <a:t>to create tension or disruption. 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262" y="1690688"/>
            <a:ext cx="5318616" cy="39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95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97" y="837217"/>
            <a:ext cx="5284653" cy="4231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130" y="499865"/>
            <a:ext cx="4739196" cy="511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94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Is Conflict Always </a:t>
            </a:r>
            <a:r>
              <a:rPr lang="en-IN" b="1" dirty="0" smtClean="0"/>
              <a:t>Bad?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0918" y="1690688"/>
            <a:ext cx="6744641" cy="37533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06371" y="5623549"/>
            <a:ext cx="6104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 Inverted U Relationship Between Performance and Conflict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9015559" y="5525895"/>
            <a:ext cx="16780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 smtClean="0"/>
              <a:t>Source: (</a:t>
            </a:r>
            <a:r>
              <a:rPr lang="en-IN" sz="1200" dirty="0" err="1" smtClean="0"/>
              <a:t>Amason</a:t>
            </a:r>
            <a:r>
              <a:rPr lang="en-IN" sz="1200" dirty="0" smtClean="0"/>
              <a:t>, 1996)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553802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Root Causes</a:t>
            </a:r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2986"/>
            <a:ext cx="5575573" cy="2929631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08483456"/>
              </p:ext>
            </p:extLst>
          </p:nvPr>
        </p:nvGraphicFramePr>
        <p:xfrm>
          <a:off x="5238812" y="737423"/>
          <a:ext cx="695318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647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65024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Sources of conflict perceived by </a:t>
            </a:r>
            <a:r>
              <a:rPr lang="en-US" sz="4000" b="1" dirty="0" smtClean="0"/>
              <a:t>Project </a:t>
            </a:r>
            <a:r>
              <a:rPr lang="en-US" sz="4000" b="1" dirty="0"/>
              <a:t>M</a:t>
            </a:r>
            <a:r>
              <a:rPr lang="en-US" sz="4000" b="1" dirty="0" smtClean="0"/>
              <a:t>anagers</a:t>
            </a:r>
            <a:endParaRPr lang="en-IN" sz="4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0181" y="2185415"/>
            <a:ext cx="4391638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18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Contd..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smtClean="0"/>
              <a:t>Conflict </a:t>
            </a:r>
            <a:r>
              <a:rPr lang="en-US" b="1" dirty="0"/>
              <a:t>over schedules. </a:t>
            </a:r>
            <a:r>
              <a:rPr lang="en-US" dirty="0"/>
              <a:t>Disagreements may develop around the</a:t>
            </a:r>
          </a:p>
          <a:p>
            <a:pPr marL="0" indent="0" algn="just">
              <a:buNone/>
            </a:pPr>
            <a:r>
              <a:rPr lang="en-US" dirty="0" smtClean="0"/>
              <a:t> timing</a:t>
            </a:r>
            <a:r>
              <a:rPr lang="en-US" dirty="0"/>
              <a:t>, sequencing, and scheduling of project-related tasks.</a:t>
            </a:r>
          </a:p>
          <a:p>
            <a:pPr algn="just"/>
            <a:r>
              <a:rPr lang="en-US" b="1" dirty="0" smtClean="0"/>
              <a:t>Conflict </a:t>
            </a:r>
            <a:r>
              <a:rPr lang="en-US" b="1" dirty="0"/>
              <a:t>over cost. </a:t>
            </a:r>
            <a:r>
              <a:rPr lang="en-US" dirty="0"/>
              <a:t>Frequently, </a:t>
            </a:r>
            <a:r>
              <a:rPr lang="en-US" dirty="0" smtClean="0"/>
              <a:t>conflict </a:t>
            </a:r>
            <a:r>
              <a:rPr lang="en-US" dirty="0"/>
              <a:t>may develop between </a:t>
            </a:r>
            <a:r>
              <a:rPr lang="en-US" dirty="0" smtClean="0"/>
              <a:t>support areas </a:t>
            </a:r>
            <a:r>
              <a:rPr lang="en-US" dirty="0"/>
              <a:t>and project integrators over cost estimates. Another </a:t>
            </a:r>
            <a:r>
              <a:rPr lang="en-US" dirty="0" smtClean="0"/>
              <a:t>common source </a:t>
            </a:r>
            <a:r>
              <a:rPr lang="en-US" dirty="0"/>
              <a:t>of </a:t>
            </a:r>
            <a:r>
              <a:rPr lang="en-US" dirty="0" smtClean="0"/>
              <a:t>conflict </a:t>
            </a:r>
            <a:r>
              <a:rPr lang="en-US" dirty="0"/>
              <a:t>is cost escalation over the project life cycle due to </a:t>
            </a:r>
            <a:r>
              <a:rPr lang="en-US" dirty="0" smtClean="0"/>
              <a:t>a variety </a:t>
            </a:r>
            <a:r>
              <a:rPr lang="en-US" dirty="0"/>
              <a:t>of issues that have their root cause in other areas, such as </a:t>
            </a:r>
            <a:r>
              <a:rPr lang="en-US" dirty="0" smtClean="0"/>
              <a:t>shifting </a:t>
            </a:r>
            <a:r>
              <a:rPr lang="en-IN" dirty="0" smtClean="0"/>
              <a:t>priorities</a:t>
            </a:r>
            <a:r>
              <a:rPr lang="en-IN" dirty="0"/>
              <a:t>, technical </a:t>
            </a:r>
            <a:r>
              <a:rPr lang="en-IN" dirty="0" smtClean="0"/>
              <a:t>difficulties</a:t>
            </a:r>
            <a:r>
              <a:rPr lang="en-IN" dirty="0"/>
              <a:t>, and scope changes</a:t>
            </a:r>
            <a:r>
              <a:rPr lang="en-IN" dirty="0" smtClean="0"/>
              <a:t>.</a:t>
            </a:r>
          </a:p>
          <a:p>
            <a:pPr algn="just"/>
            <a:r>
              <a:rPr lang="en-US" b="1" dirty="0" smtClean="0"/>
              <a:t>Conflict </a:t>
            </a:r>
            <a:r>
              <a:rPr lang="en-US" b="1" dirty="0"/>
              <a:t>over project priorities. </a:t>
            </a:r>
            <a:r>
              <a:rPr lang="en-US" dirty="0"/>
              <a:t>The views of project </a:t>
            </a:r>
            <a:r>
              <a:rPr lang="en-US" dirty="0" smtClean="0"/>
              <a:t>participants often </a:t>
            </a:r>
            <a:r>
              <a:rPr lang="en-US" dirty="0"/>
              <a:t>differ over the sequence of activities and tasks that should </a:t>
            </a:r>
            <a:r>
              <a:rPr lang="en-US" dirty="0" smtClean="0"/>
              <a:t>be undertaken </a:t>
            </a:r>
            <a:r>
              <a:rPr lang="en-US" dirty="0"/>
              <a:t>to achieve successful project completion. </a:t>
            </a:r>
            <a:r>
              <a:rPr lang="en-US" dirty="0" smtClean="0"/>
              <a:t>Conflict </a:t>
            </a:r>
            <a:r>
              <a:rPr lang="en-US" dirty="0"/>
              <a:t>over </a:t>
            </a:r>
            <a:r>
              <a:rPr lang="en-US" dirty="0" smtClean="0"/>
              <a:t>priorities may </a:t>
            </a:r>
            <a:r>
              <a:rPr lang="en-US" dirty="0"/>
              <a:t>occur not only between the project team and other </a:t>
            </a:r>
            <a:r>
              <a:rPr lang="en-US" dirty="0" smtClean="0"/>
              <a:t>support groups </a:t>
            </a:r>
            <a:r>
              <a:rPr lang="en-US" dirty="0"/>
              <a:t>but also within the project team itself.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8410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Contd..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Conflict </a:t>
            </a:r>
            <a:r>
              <a:rPr lang="en-US" b="1" dirty="0"/>
              <a:t>over </a:t>
            </a:r>
            <a:r>
              <a:rPr lang="en-US" b="1" dirty="0" smtClean="0"/>
              <a:t>staffing </a:t>
            </a:r>
            <a:r>
              <a:rPr lang="en-US" b="1" dirty="0"/>
              <a:t>and resources. </a:t>
            </a:r>
            <a:r>
              <a:rPr lang="en-US" dirty="0" smtClean="0"/>
              <a:t>Conflicts </a:t>
            </a:r>
            <a:r>
              <a:rPr lang="en-US" dirty="0"/>
              <a:t>may arise over </a:t>
            </a:r>
            <a:r>
              <a:rPr lang="en-US" dirty="0" smtClean="0"/>
              <a:t>the staffing </a:t>
            </a:r>
            <a:r>
              <a:rPr lang="en-US" dirty="0"/>
              <a:t>of the project team with personnel from other functional </a:t>
            </a:r>
            <a:r>
              <a:rPr lang="en-US" dirty="0" smtClean="0"/>
              <a:t>and support </a:t>
            </a:r>
            <a:r>
              <a:rPr lang="en-US" dirty="0"/>
              <a:t>areas or from the desire to use another department ’s </a:t>
            </a:r>
            <a:r>
              <a:rPr lang="en-US" dirty="0" smtClean="0"/>
              <a:t>personnel for </a:t>
            </a:r>
            <a:r>
              <a:rPr lang="en-US" dirty="0"/>
              <a:t>project support, even though the personnel remain under </a:t>
            </a:r>
            <a:r>
              <a:rPr lang="en-US" dirty="0" smtClean="0"/>
              <a:t>the authority </a:t>
            </a:r>
            <a:r>
              <a:rPr lang="en-US" dirty="0"/>
              <a:t>of their functional superiors.</a:t>
            </a:r>
          </a:p>
          <a:p>
            <a:pPr algn="just"/>
            <a:r>
              <a:rPr lang="en-US" b="1" dirty="0" smtClean="0"/>
              <a:t>Conflict </a:t>
            </a:r>
            <a:r>
              <a:rPr lang="en-US" b="1" dirty="0"/>
              <a:t>over technical issues. </a:t>
            </a:r>
            <a:r>
              <a:rPr lang="en-US" dirty="0"/>
              <a:t>Especially in technology-based </a:t>
            </a:r>
            <a:r>
              <a:rPr lang="en-US" dirty="0" smtClean="0"/>
              <a:t>organizations, disagreements </a:t>
            </a:r>
            <a:r>
              <a:rPr lang="en-US" dirty="0"/>
              <a:t>may arise over technical issues related </a:t>
            </a:r>
            <a:r>
              <a:rPr lang="en-US" dirty="0" smtClean="0"/>
              <a:t>to performance-cost </a:t>
            </a:r>
            <a:r>
              <a:rPr lang="en-US" dirty="0"/>
              <a:t>tradeoffs, </a:t>
            </a:r>
            <a:r>
              <a:rPr lang="en-US" dirty="0" smtClean="0"/>
              <a:t>specifications</a:t>
            </a:r>
            <a:r>
              <a:rPr lang="en-US" dirty="0"/>
              <a:t>, quality, reliability, and </a:t>
            </a:r>
            <a:r>
              <a:rPr lang="en-US" dirty="0" smtClean="0"/>
              <a:t>broad </a:t>
            </a:r>
            <a:r>
              <a:rPr lang="en-IN" dirty="0" smtClean="0"/>
              <a:t>issues </a:t>
            </a:r>
            <a:r>
              <a:rPr lang="en-IN" dirty="0"/>
              <a:t>of optimizing results.</a:t>
            </a:r>
          </a:p>
        </p:txBody>
      </p:sp>
    </p:spTree>
    <p:extLst>
      <p:ext uri="{BB962C8B-B14F-4D97-AF65-F5344CB8AC3E}">
        <p14:creationId xmlns:p14="http://schemas.microsoft.com/office/powerpoint/2010/main" val="2873995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Contd..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smtClean="0"/>
              <a:t>Conflict </a:t>
            </a:r>
            <a:r>
              <a:rPr lang="en-US" b="1" dirty="0"/>
              <a:t>over administrative procedures. </a:t>
            </a:r>
            <a:r>
              <a:rPr lang="en-US" dirty="0"/>
              <a:t>Managerial and </a:t>
            </a:r>
            <a:r>
              <a:rPr lang="en-US" dirty="0" smtClean="0"/>
              <a:t>administration- oriented conflicts </a:t>
            </a:r>
            <a:r>
              <a:rPr lang="en-US" dirty="0"/>
              <a:t>may develop over how the project will </a:t>
            </a:r>
            <a:r>
              <a:rPr lang="en-US" dirty="0" smtClean="0"/>
              <a:t>be managed</a:t>
            </a:r>
            <a:r>
              <a:rPr lang="en-US" dirty="0"/>
              <a:t>, including </a:t>
            </a:r>
            <a:r>
              <a:rPr lang="en-US" dirty="0" smtClean="0"/>
              <a:t>defining </a:t>
            </a:r>
            <a:r>
              <a:rPr lang="en-US" dirty="0"/>
              <a:t>project managers ’ reporting </a:t>
            </a:r>
            <a:r>
              <a:rPr lang="en-US" dirty="0" smtClean="0"/>
              <a:t>relationships and </a:t>
            </a:r>
            <a:r>
              <a:rPr lang="en-US" dirty="0"/>
              <a:t>responsibilities, interfaces, project scope, operational </a:t>
            </a:r>
            <a:r>
              <a:rPr lang="en-US" dirty="0" smtClean="0"/>
              <a:t>requirements, plan </a:t>
            </a:r>
            <a:r>
              <a:rPr lang="en-US" dirty="0"/>
              <a:t>of execution, negotiated work agreements with other groups, </a:t>
            </a:r>
            <a:r>
              <a:rPr lang="en-US" dirty="0" smtClean="0"/>
              <a:t>and </a:t>
            </a:r>
            <a:r>
              <a:rPr lang="en-IN" dirty="0" smtClean="0"/>
              <a:t>procedures </a:t>
            </a:r>
            <a:r>
              <a:rPr lang="en-IN" dirty="0"/>
              <a:t>for administrative support.</a:t>
            </a:r>
          </a:p>
          <a:p>
            <a:pPr algn="just"/>
            <a:r>
              <a:rPr lang="en-US" b="1" dirty="0" smtClean="0"/>
              <a:t>Personality conflict</a:t>
            </a:r>
            <a:r>
              <a:rPr lang="en-US" b="1" dirty="0"/>
              <a:t>. </a:t>
            </a:r>
            <a:r>
              <a:rPr lang="en-US" dirty="0"/>
              <a:t>Disagreements may originate from </a:t>
            </a:r>
            <a:r>
              <a:rPr lang="en-US" dirty="0" smtClean="0"/>
              <a:t>differences in </a:t>
            </a:r>
            <a:r>
              <a:rPr lang="en-US" dirty="0"/>
              <a:t>personality, culture, or attitude. Personality </a:t>
            </a:r>
            <a:r>
              <a:rPr lang="en-US" dirty="0" smtClean="0"/>
              <a:t>conflicts </a:t>
            </a:r>
            <a:r>
              <a:rPr lang="en-US" dirty="0"/>
              <a:t>are often </a:t>
            </a:r>
            <a:r>
              <a:rPr lang="en-US" dirty="0" smtClean="0"/>
              <a:t>very subtle</a:t>
            </a:r>
            <a:r>
              <a:rPr lang="en-US" dirty="0"/>
              <a:t>, not always visible to the outsider. While the frequency of </a:t>
            </a:r>
            <a:r>
              <a:rPr lang="en-US" dirty="0" smtClean="0"/>
              <a:t>these types </a:t>
            </a:r>
            <a:r>
              <a:rPr lang="en-US" dirty="0"/>
              <a:t>of </a:t>
            </a:r>
            <a:r>
              <a:rPr lang="en-US" dirty="0" smtClean="0"/>
              <a:t>conflict </a:t>
            </a:r>
            <a:r>
              <a:rPr lang="en-US" dirty="0"/>
              <a:t>is relatively low, the impact on team performance </a:t>
            </a:r>
            <a:r>
              <a:rPr lang="en-US" dirty="0" smtClean="0"/>
              <a:t>and overall </a:t>
            </a:r>
            <a:r>
              <a:rPr lang="en-US" dirty="0"/>
              <a:t>project success can be </a:t>
            </a:r>
            <a:r>
              <a:rPr lang="en-US" dirty="0" smtClean="0"/>
              <a:t>significant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0828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Categories of Conflict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1. </a:t>
            </a:r>
            <a:r>
              <a:rPr lang="en-US" dirty="0"/>
              <a:t>Groups working on the project may have different goals and expectations.</a:t>
            </a:r>
          </a:p>
          <a:p>
            <a:r>
              <a:rPr lang="en-US" b="1" dirty="0"/>
              <a:t>2. </a:t>
            </a:r>
            <a:r>
              <a:rPr lang="en-US" dirty="0"/>
              <a:t>There is significant uncertainty about who has the authority to make decisions.</a:t>
            </a:r>
          </a:p>
          <a:p>
            <a:r>
              <a:rPr lang="en-US" b="1" dirty="0"/>
              <a:t>3. </a:t>
            </a:r>
            <a:r>
              <a:rPr lang="en-US" dirty="0"/>
              <a:t>There are interpersonal conflicts between the stakeholders in the project.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0379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Project Conflicts by Category and Stakeholder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2897" y="2193499"/>
            <a:ext cx="5680449" cy="329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34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CONFLICT IN THE PROJECT LIFE CYCLE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88223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Conflict </a:t>
            </a:r>
            <a:r>
              <a:rPr lang="en-US" dirty="0"/>
              <a:t>during Project </a:t>
            </a:r>
            <a:r>
              <a:rPr lang="en-US" dirty="0" smtClean="0"/>
              <a:t>Formation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How will the project organization be structured?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whom will the </a:t>
            </a:r>
            <a:r>
              <a:rPr lang="en-US" dirty="0" smtClean="0"/>
              <a:t>project manager </a:t>
            </a:r>
            <a:r>
              <a:rPr lang="en-US" dirty="0"/>
              <a:t>report?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the authority of the project manager? </a:t>
            </a:r>
            <a:endParaRPr lang="en-US" dirty="0" smtClean="0"/>
          </a:p>
          <a:p>
            <a:r>
              <a:rPr lang="en-US" dirty="0" smtClean="0"/>
              <a:t>Does the project </a:t>
            </a:r>
            <a:r>
              <a:rPr lang="en-US" dirty="0"/>
              <a:t>manager have control over </a:t>
            </a:r>
            <a:r>
              <a:rPr lang="en-US" dirty="0" smtClean="0"/>
              <a:t>the workforce </a:t>
            </a:r>
            <a:r>
              <a:rPr lang="en-US" dirty="0"/>
              <a:t>and material resources? </a:t>
            </a:r>
            <a:endParaRPr lang="en-US" dirty="0" smtClean="0"/>
          </a:p>
          <a:p>
            <a:r>
              <a:rPr lang="en-US" dirty="0" smtClean="0"/>
              <a:t>What</a:t>
            </a:r>
            <a:r>
              <a:rPr lang="en-US" dirty="0"/>
              <a:t> </a:t>
            </a:r>
            <a:r>
              <a:rPr lang="en-US" dirty="0" smtClean="0"/>
              <a:t>reporting </a:t>
            </a:r>
            <a:r>
              <a:rPr lang="en-US" dirty="0"/>
              <a:t>and communication channels will be used? </a:t>
            </a:r>
            <a:endParaRPr lang="en-US" dirty="0" smtClean="0"/>
          </a:p>
          <a:p>
            <a:r>
              <a:rPr lang="en-US" dirty="0" smtClean="0"/>
              <a:t>Who </a:t>
            </a:r>
            <a:r>
              <a:rPr lang="en-US" dirty="0"/>
              <a:t>establishes </a:t>
            </a:r>
            <a:r>
              <a:rPr lang="en-US" dirty="0" smtClean="0"/>
              <a:t>schedules, performance specifications, </a:t>
            </a:r>
            <a:r>
              <a:rPr lang="en-US" dirty="0"/>
              <a:t>and review criteria?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730" y="2006304"/>
            <a:ext cx="4982270" cy="374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29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Technical Objectives must be set</a:t>
            </a:r>
          </a:p>
          <a:p>
            <a:r>
              <a:rPr lang="en-US" dirty="0" smtClean="0"/>
              <a:t>Senior Management and Line Managers must commit to the project</a:t>
            </a:r>
          </a:p>
          <a:p>
            <a:r>
              <a:rPr lang="en-US" dirty="0" smtClean="0"/>
              <a:t>Organization Structure</a:t>
            </a:r>
          </a:p>
          <a:p>
            <a:r>
              <a:rPr lang="en-US" dirty="0" smtClean="0"/>
              <a:t>Priority of the project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3184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Conflict and Project Life Cycle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673" y="1690688"/>
            <a:ext cx="800396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i="1" dirty="0"/>
              <a:t>Project Startup and Early Buildup </a:t>
            </a:r>
            <a:r>
              <a:rPr lang="en-US" b="1" i="1" dirty="0" smtClean="0"/>
              <a:t>Phase</a:t>
            </a:r>
          </a:p>
          <a:p>
            <a:pPr algn="just"/>
            <a:r>
              <a:rPr lang="en-IN" dirty="0" smtClean="0"/>
              <a:t>Disagreements </a:t>
            </a:r>
            <a:r>
              <a:rPr lang="en-IN" dirty="0"/>
              <a:t>over </a:t>
            </a:r>
            <a:r>
              <a:rPr lang="en-IN" i="1" dirty="0"/>
              <a:t>project </a:t>
            </a:r>
            <a:r>
              <a:rPr lang="en-IN" i="1" dirty="0" smtClean="0"/>
              <a:t>schedules </a:t>
            </a:r>
            <a:r>
              <a:rPr lang="en-US" dirty="0" smtClean="0"/>
              <a:t>and </a:t>
            </a:r>
            <a:r>
              <a:rPr lang="en-US" i="1" dirty="0"/>
              <a:t>priorities </a:t>
            </a:r>
            <a:r>
              <a:rPr lang="en-US" dirty="0"/>
              <a:t>continue as important determinants of </a:t>
            </a:r>
            <a:r>
              <a:rPr lang="en-US" dirty="0" smtClean="0"/>
              <a:t>conflict, followed by staffing, </a:t>
            </a:r>
            <a:r>
              <a:rPr lang="en-US" dirty="0"/>
              <a:t>technical, and administrative problems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Conflict </a:t>
            </a:r>
            <a:r>
              <a:rPr lang="en-US" dirty="0"/>
              <a:t>over </a:t>
            </a:r>
            <a:r>
              <a:rPr lang="en-US" b="1" i="1" dirty="0">
                <a:solidFill>
                  <a:srgbClr val="FF0000"/>
                </a:solidFill>
              </a:rPr>
              <a:t>technical issues becomes more pronounced and </a:t>
            </a:r>
            <a:r>
              <a:rPr lang="en-US" b="1" i="1" dirty="0" smtClean="0">
                <a:solidFill>
                  <a:srgbClr val="FF0000"/>
                </a:solidFill>
              </a:rPr>
              <a:t>intensive </a:t>
            </a:r>
            <a:r>
              <a:rPr lang="en-IN" b="1" i="1" dirty="0" smtClean="0">
                <a:solidFill>
                  <a:srgbClr val="FF0000"/>
                </a:solidFill>
              </a:rPr>
              <a:t>during </a:t>
            </a:r>
            <a:r>
              <a:rPr lang="en-IN" b="1" i="1" dirty="0">
                <a:solidFill>
                  <a:srgbClr val="FF0000"/>
                </a:solidFill>
              </a:rPr>
              <a:t>project </a:t>
            </a:r>
            <a:r>
              <a:rPr lang="en-IN" b="1" i="1" dirty="0" smtClean="0">
                <a:solidFill>
                  <a:srgbClr val="FF0000"/>
                </a:solidFill>
              </a:rPr>
              <a:t>build-up</a:t>
            </a:r>
            <a:r>
              <a:rPr lang="en-IN" dirty="0" smtClean="0"/>
              <a:t>. </a:t>
            </a:r>
            <a:r>
              <a:rPr lang="en-US" dirty="0"/>
              <a:t>Most </a:t>
            </a:r>
            <a:r>
              <a:rPr lang="en-US" dirty="0" smtClean="0"/>
              <a:t>technical conflict occurs </a:t>
            </a:r>
            <a:r>
              <a:rPr lang="en-US" dirty="0"/>
              <a:t>among functional support groups over system/component interfaces</a:t>
            </a:r>
            <a:r>
              <a:rPr lang="en-US" dirty="0" smtClean="0"/>
              <a:t>.</a:t>
            </a:r>
          </a:p>
          <a:p>
            <a:pPr algn="just"/>
            <a:r>
              <a:rPr lang="en-US" dirty="0"/>
              <a:t>Typically, </a:t>
            </a:r>
            <a:r>
              <a:rPr lang="en-US" dirty="0" smtClean="0"/>
              <a:t>conflict </a:t>
            </a:r>
            <a:r>
              <a:rPr lang="en-US" dirty="0"/>
              <a:t>occurs when the </a:t>
            </a:r>
            <a:r>
              <a:rPr lang="en-US" dirty="0" smtClean="0"/>
              <a:t>project manager </a:t>
            </a:r>
            <a:r>
              <a:rPr lang="en-US" b="1" dirty="0" smtClean="0">
                <a:solidFill>
                  <a:srgbClr val="FF0000"/>
                </a:solidFill>
              </a:rPr>
              <a:t>needs </a:t>
            </a:r>
            <a:r>
              <a:rPr lang="en-US" b="1" dirty="0">
                <a:solidFill>
                  <a:srgbClr val="FF0000"/>
                </a:solidFill>
              </a:rPr>
              <a:t>to change some </a:t>
            </a:r>
            <a:r>
              <a:rPr lang="en-US" b="1" dirty="0" smtClean="0">
                <a:solidFill>
                  <a:srgbClr val="FF0000"/>
                </a:solidFill>
              </a:rPr>
              <a:t>specifications</a:t>
            </a:r>
            <a:r>
              <a:rPr lang="en-US" dirty="0" smtClean="0"/>
              <a:t> </a:t>
            </a:r>
            <a:r>
              <a:rPr lang="en-US" dirty="0"/>
              <a:t>or part of </a:t>
            </a:r>
            <a:r>
              <a:rPr lang="en-US" dirty="0" smtClean="0"/>
              <a:t>the configuration </a:t>
            </a:r>
            <a:r>
              <a:rPr lang="en-US" dirty="0"/>
              <a:t>in response to </a:t>
            </a:r>
            <a:r>
              <a:rPr lang="en-US" dirty="0" smtClean="0"/>
              <a:t>essential </a:t>
            </a:r>
            <a:r>
              <a:rPr lang="en-US" dirty="0"/>
              <a:t>changes in the market or </a:t>
            </a:r>
            <a:r>
              <a:rPr lang="en-US" dirty="0" smtClean="0"/>
              <a:t>customer community. At the same time, </a:t>
            </a:r>
            <a:r>
              <a:rPr lang="en-US" dirty="0"/>
              <a:t>the technology groups </a:t>
            </a:r>
            <a:r>
              <a:rPr lang="en-US" dirty="0" smtClean="0"/>
              <a:t>find </a:t>
            </a:r>
            <a:r>
              <a:rPr lang="en-US" dirty="0"/>
              <a:t>it impossible to </a:t>
            </a:r>
            <a:r>
              <a:rPr lang="en-US" dirty="0" smtClean="0"/>
              <a:t>accommodate the </a:t>
            </a:r>
            <a:r>
              <a:rPr lang="en-US" dirty="0"/>
              <a:t>change requirements without increasing budgets and/or delivery dates</a:t>
            </a:r>
            <a:r>
              <a:rPr lang="en-US" dirty="0" smtClean="0"/>
              <a:t>.</a:t>
            </a:r>
          </a:p>
          <a:p>
            <a:pPr algn="just"/>
            <a:r>
              <a:rPr lang="en-US" i="1" dirty="0"/>
              <a:t>Personality </a:t>
            </a:r>
            <a:r>
              <a:rPr lang="en-US" dirty="0" smtClean="0"/>
              <a:t>conflicts </a:t>
            </a:r>
            <a:r>
              <a:rPr lang="en-US" dirty="0"/>
              <a:t>start </a:t>
            </a:r>
            <a:r>
              <a:rPr lang="en-US" dirty="0" smtClean="0"/>
              <a:t>flaring </a:t>
            </a:r>
            <a:r>
              <a:rPr lang="en-US" dirty="0"/>
              <a:t>up during project buildup.</a:t>
            </a:r>
            <a:endParaRPr lang="en-US" i="1" dirty="0"/>
          </a:p>
          <a:p>
            <a:pPr marL="0" indent="0"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155506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Conflict and Project Life Cycle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i="1" dirty="0"/>
              <a:t>Main Project </a:t>
            </a:r>
            <a:r>
              <a:rPr lang="en-IN" b="1" i="1" dirty="0" smtClean="0"/>
              <a:t>Phase</a:t>
            </a:r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endParaRPr lang="en-IN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652" y="2965142"/>
            <a:ext cx="1721824" cy="13582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395" y="2965142"/>
            <a:ext cx="1577286" cy="13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8586" y="4474346"/>
            <a:ext cx="173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Schedules are a major Source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3346059" y="4474346"/>
            <a:ext cx="1575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Tasks will be late, and the schedules will be adjusted, or the time will be made up</a:t>
            </a:r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786" y="2991119"/>
            <a:ext cx="1440000" cy="14066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41155" y="4483257"/>
            <a:ext cx="17311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more complex the project, the more difficult it is to trace source of conflict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8298" b="18099"/>
          <a:stretch/>
        </p:blipFill>
        <p:spPr>
          <a:xfrm>
            <a:off x="7491062" y="2965142"/>
            <a:ext cx="1709407" cy="1357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04582" y="4483257"/>
            <a:ext cx="190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Technical Conflicts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7807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Conflict and Project Life Cycle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i="1" dirty="0"/>
              <a:t>Project Phase-Out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840" y="2885983"/>
            <a:ext cx="1476000" cy="147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794" y="3040421"/>
            <a:ext cx="1674687" cy="11671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8037" y="2885983"/>
            <a:ext cx="1728000" cy="13215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60267" y="4496920"/>
            <a:ext cx="173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Deadlines are biggest Source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5230427" y="4545922"/>
            <a:ext cx="1731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Technical conflicts are rare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8148037" y="4546510"/>
            <a:ext cx="1731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Personality conflicts will be a great deal due to time pressure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2074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Conflict-Handling </a:t>
            </a:r>
            <a:r>
              <a:rPr lang="en-IN" b="1" dirty="0" smtClean="0"/>
              <a:t>Styles</a:t>
            </a:r>
            <a:endParaRPr lang="en-IN" dirty="0"/>
          </a:p>
        </p:txBody>
      </p:sp>
      <p:pic>
        <p:nvPicPr>
          <p:cNvPr id="3074" name="Picture 2" descr="Figure 10.5 Conflict-Handling Styl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043" y="1825625"/>
            <a:ext cx="780991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178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Negotiation</a:t>
            </a:r>
            <a:endParaRPr lang="en-IN" b="1" dirty="0"/>
          </a:p>
        </p:txBody>
      </p:sp>
      <p:pic>
        <p:nvPicPr>
          <p:cNvPr id="1026" name="Picture 2" descr="Understanding Buyer and Seller Rights Before Closing — Platinum Idaho Real  Estat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79" y="1809182"/>
            <a:ext cx="1240472" cy="138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rporate Blowback: Self-organized labor movement to protect workers'  rights behind push for unions | Milwaukee Independ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130" y="3550581"/>
            <a:ext cx="1714463" cy="11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935" y="1858150"/>
            <a:ext cx="1960500" cy="130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802" y="3550581"/>
            <a:ext cx="1740771" cy="11610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3427" y="1809182"/>
            <a:ext cx="2544432" cy="12722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817" y="4865428"/>
            <a:ext cx="2592560" cy="13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96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2251"/>
            <a:ext cx="5309103" cy="40953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It </a:t>
            </a:r>
            <a:r>
              <a:rPr lang="en-US" dirty="0"/>
              <a:t>is a requirement of all conflicting parties </a:t>
            </a:r>
            <a:r>
              <a:rPr lang="en-US" dirty="0" smtClean="0"/>
              <a:t>to seek </a:t>
            </a:r>
            <a:r>
              <a:rPr lang="en-US" dirty="0"/>
              <a:t>solutions to the conflict that not only satisfy their own individual </a:t>
            </a:r>
            <a:r>
              <a:rPr lang="en-US" dirty="0" smtClean="0"/>
              <a:t>needs </a:t>
            </a:r>
            <a:r>
              <a:rPr lang="en-US" dirty="0"/>
              <a:t>but also satisfy </a:t>
            </a:r>
            <a:r>
              <a:rPr lang="en-US" dirty="0" smtClean="0"/>
              <a:t>the needs </a:t>
            </a:r>
            <a:r>
              <a:rPr lang="en-US" dirty="0"/>
              <a:t>of other parties to the conflict, as well as the needs of the parent organization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i="1" dirty="0" smtClean="0">
                <a:solidFill>
                  <a:srgbClr val="FF0000"/>
                </a:solidFill>
              </a:rPr>
              <a:t>Negotiating a </a:t>
            </a:r>
            <a:r>
              <a:rPr lang="en-US" i="1" dirty="0">
                <a:solidFill>
                  <a:srgbClr val="FF0000"/>
                </a:solidFill>
              </a:rPr>
              <a:t>win-win solution is the key </a:t>
            </a:r>
            <a:r>
              <a:rPr lang="en-US" i="1" dirty="0" smtClean="0">
                <a:solidFill>
                  <a:srgbClr val="FF0000"/>
                </a:solidFill>
              </a:rPr>
              <a:t>to conflict </a:t>
            </a:r>
            <a:r>
              <a:rPr lang="en-US" i="1" dirty="0">
                <a:solidFill>
                  <a:srgbClr val="FF0000"/>
                </a:solidFill>
              </a:rPr>
              <a:t>resolution in project management.</a:t>
            </a:r>
            <a:endParaRPr lang="en-IN" i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778" y="2711266"/>
            <a:ext cx="4104426" cy="272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98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Zone of Possible Agreement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571" y="1857540"/>
            <a:ext cx="7942629" cy="42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09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Zone of Possible Agreement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2885" y="1689230"/>
            <a:ext cx="7942191" cy="427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75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Shark Tank</a:t>
            </a: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https</a:t>
            </a:r>
            <a:r>
              <a:rPr lang="en-IN" dirty="0"/>
              <a:t>://youtu.be/dKSrVSXvm4Y</a:t>
            </a:r>
          </a:p>
        </p:txBody>
      </p:sp>
    </p:spTree>
    <p:extLst>
      <p:ext uri="{BB962C8B-B14F-4D97-AF65-F5344CB8AC3E}">
        <p14:creationId xmlns:p14="http://schemas.microsoft.com/office/powerpoint/2010/main" val="140393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9892"/>
          </a:xfrm>
        </p:spPr>
        <p:txBody>
          <a:bodyPr/>
          <a:lstStyle/>
          <a:p>
            <a:r>
              <a:rPr lang="en-US" b="1" dirty="0" smtClean="0"/>
              <a:t>Negotiation Strategies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564468"/>
              </p:ext>
            </p:extLst>
          </p:nvPr>
        </p:nvGraphicFramePr>
        <p:xfrm>
          <a:off x="577052" y="1512350"/>
          <a:ext cx="8859912" cy="4346913"/>
        </p:xfrm>
        <a:graphic>
          <a:graphicData uri="http://schemas.openxmlformats.org/drawingml/2006/table">
            <a:tbl>
              <a:tblPr/>
              <a:tblGrid>
                <a:gridCol w="1692900">
                  <a:extLst>
                    <a:ext uri="{9D8B030D-6E8A-4147-A177-3AD203B41FA5}">
                      <a16:colId xmlns:a16="http://schemas.microsoft.com/office/drawing/2014/main" val="1910692205"/>
                    </a:ext>
                  </a:extLst>
                </a:gridCol>
                <a:gridCol w="4213708">
                  <a:extLst>
                    <a:ext uri="{9D8B030D-6E8A-4147-A177-3AD203B41FA5}">
                      <a16:colId xmlns:a16="http://schemas.microsoft.com/office/drawing/2014/main" val="3175243970"/>
                    </a:ext>
                  </a:extLst>
                </a:gridCol>
                <a:gridCol w="2953304">
                  <a:extLst>
                    <a:ext uri="{9D8B030D-6E8A-4147-A177-3AD203B41FA5}">
                      <a16:colId xmlns:a16="http://schemas.microsoft.com/office/drawing/2014/main" val="1781935123"/>
                    </a:ext>
                  </a:extLst>
                </a:gridCol>
              </a:tblGrid>
              <a:tr h="456794"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1" dirty="0">
                          <a:effectLst/>
                        </a:rPr>
                        <a:t>Feature</a:t>
                      </a:r>
                    </a:p>
                  </a:txBody>
                  <a:tcPr marL="59001" marR="61460" marT="29501" marB="737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1" dirty="0">
                          <a:effectLst/>
                        </a:rPr>
                        <a:t>Distributive Negotiation</a:t>
                      </a:r>
                    </a:p>
                  </a:txBody>
                  <a:tcPr marL="61460" marR="61460" marT="29501" marB="737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1" dirty="0">
                          <a:effectLst/>
                        </a:rPr>
                        <a:t>Integrative Negotiation</a:t>
                      </a:r>
                    </a:p>
                  </a:txBody>
                  <a:tcPr marL="61460" marR="59001" marT="29501" marB="737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706377"/>
                  </a:ext>
                </a:extLst>
              </a:tr>
              <a:tr h="501000">
                <a:tc>
                  <a:txBody>
                    <a:bodyPr/>
                    <a:lstStyle/>
                    <a:p>
                      <a:pPr fontAlgn="t"/>
                      <a:r>
                        <a:rPr lang="en-IN" sz="1600" dirty="0">
                          <a:effectLst/>
                        </a:rPr>
                        <a:t>Goal</a:t>
                      </a:r>
                    </a:p>
                  </a:txBody>
                  <a:tcPr marL="59001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sz="1600" dirty="0">
                          <a:effectLst/>
                        </a:rPr>
                        <a:t>Maximize individual gain</a:t>
                      </a:r>
                    </a:p>
                  </a:txBody>
                  <a:tcPr marL="61460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sz="1600">
                          <a:effectLst/>
                        </a:rPr>
                        <a:t>Create mutual gains</a:t>
                      </a:r>
                    </a:p>
                  </a:txBody>
                  <a:tcPr marL="61460" marR="59001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392113"/>
                  </a:ext>
                </a:extLst>
              </a:tr>
              <a:tr h="677824">
                <a:tc>
                  <a:txBody>
                    <a:bodyPr/>
                    <a:lstStyle/>
                    <a:p>
                      <a:pPr fontAlgn="t"/>
                      <a:r>
                        <a:rPr lang="en-IN" sz="1600">
                          <a:effectLst/>
                        </a:rPr>
                        <a:t>Resource</a:t>
                      </a:r>
                    </a:p>
                  </a:txBody>
                  <a:tcPr marL="59001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sz="1600" dirty="0">
                          <a:effectLst/>
                        </a:rPr>
                        <a:t>Fixed, limited</a:t>
                      </a:r>
                    </a:p>
                  </a:txBody>
                  <a:tcPr marL="61460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sz="1600">
                          <a:effectLst/>
                        </a:rPr>
                        <a:t>Expansive, potential for expansion</a:t>
                      </a:r>
                    </a:p>
                  </a:txBody>
                  <a:tcPr marL="61460" marR="59001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099874"/>
                  </a:ext>
                </a:extLst>
              </a:tr>
              <a:tr h="854647">
                <a:tc>
                  <a:txBody>
                    <a:bodyPr/>
                    <a:lstStyle/>
                    <a:p>
                      <a:pPr fontAlgn="t"/>
                      <a:r>
                        <a:rPr lang="en-IN" sz="1600" dirty="0">
                          <a:effectLst/>
                        </a:rPr>
                        <a:t>Relationship</a:t>
                      </a:r>
                    </a:p>
                  </a:txBody>
                  <a:tcPr marL="59001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Can be adversarial, potentially damaging long-term relationships</a:t>
                      </a:r>
                    </a:p>
                  </a:txBody>
                  <a:tcPr marL="61460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Collaborative, fosters trust and future collaboration</a:t>
                      </a:r>
                    </a:p>
                  </a:txBody>
                  <a:tcPr marL="61460" marR="59001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777592"/>
                  </a:ext>
                </a:extLst>
              </a:tr>
              <a:tr h="677824">
                <a:tc>
                  <a:txBody>
                    <a:bodyPr/>
                    <a:lstStyle/>
                    <a:p>
                      <a:pPr fontAlgn="t"/>
                      <a:r>
                        <a:rPr lang="en-IN" sz="1600">
                          <a:effectLst/>
                        </a:rPr>
                        <a:t>Communication</a:t>
                      </a:r>
                    </a:p>
                  </a:txBody>
                  <a:tcPr marL="59001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sz="1600" dirty="0">
                          <a:effectLst/>
                        </a:rPr>
                        <a:t>Competitive, often withholding information</a:t>
                      </a:r>
                    </a:p>
                  </a:txBody>
                  <a:tcPr marL="61460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Open, information sharing, focusing on interests</a:t>
                      </a:r>
                    </a:p>
                  </a:txBody>
                  <a:tcPr marL="61460" marR="59001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739970"/>
                  </a:ext>
                </a:extLst>
              </a:tr>
              <a:tr h="501000">
                <a:tc>
                  <a:txBody>
                    <a:bodyPr/>
                    <a:lstStyle/>
                    <a:p>
                      <a:pPr fontAlgn="t"/>
                      <a:r>
                        <a:rPr lang="en-IN" sz="1600">
                          <a:effectLst/>
                        </a:rPr>
                        <a:t>Focus</a:t>
                      </a:r>
                    </a:p>
                  </a:txBody>
                  <a:tcPr marL="59001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sz="1600">
                          <a:effectLst/>
                        </a:rPr>
                        <a:t>Positions and demands</a:t>
                      </a:r>
                    </a:p>
                  </a:txBody>
                  <a:tcPr marL="61460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sz="1600" dirty="0">
                          <a:effectLst/>
                        </a:rPr>
                        <a:t>Interests and needs</a:t>
                      </a:r>
                    </a:p>
                  </a:txBody>
                  <a:tcPr marL="61460" marR="59001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965444"/>
                  </a:ext>
                </a:extLst>
              </a:tr>
              <a:tr h="677824">
                <a:tc>
                  <a:txBody>
                    <a:bodyPr/>
                    <a:lstStyle/>
                    <a:p>
                      <a:pPr fontAlgn="t"/>
                      <a:r>
                        <a:rPr lang="en-IN" sz="1600">
                          <a:effectLst/>
                        </a:rPr>
                        <a:t>Outcome</a:t>
                      </a:r>
                    </a:p>
                  </a:txBody>
                  <a:tcPr marL="59001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Often a zero-sum (one party wins, one loses)</a:t>
                      </a:r>
                    </a:p>
                  </a:txBody>
                  <a:tcPr marL="61460" marR="61460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Often a win-win (all parties benefit)</a:t>
                      </a:r>
                    </a:p>
                  </a:txBody>
                  <a:tcPr marL="61460" marR="59001" marT="73751" marB="737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3C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00884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798" t="26012" r="66171" b="10881"/>
          <a:stretch/>
        </p:blipFill>
        <p:spPr>
          <a:xfrm>
            <a:off x="9978500" y="443884"/>
            <a:ext cx="2213499" cy="30184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6330" t="26032" r="7638" b="9406"/>
          <a:stretch/>
        </p:blipFill>
        <p:spPr>
          <a:xfrm>
            <a:off x="10040643" y="3685806"/>
            <a:ext cx="2089212" cy="291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4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There are “Traps” too</a:t>
            </a:r>
            <a:endParaRPr lang="en-IN" b="1" dirty="0"/>
          </a:p>
        </p:txBody>
      </p:sp>
      <p:pic>
        <p:nvPicPr>
          <p:cNvPr id="1026" name="Picture 2" descr="Here's why you should (almost) never use a pie chart for your dat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55" y="1516556"/>
            <a:ext cx="1699338" cy="120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0+ Egocentrism Stock Photos, Pictures &amp; Royalty-Free Images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93" y="3151157"/>
            <a:ext cx="1728000" cy="120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5+ Hundred Overestimation Royalty-Free Images, Stock Photos &amp; Pictures | 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9"/>
          <a:stretch/>
        </p:blipFill>
        <p:spPr bwMode="auto">
          <a:xfrm>
            <a:off x="1077793" y="5051394"/>
            <a:ext cx="1693438" cy="12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34431" y="5192729"/>
            <a:ext cx="86794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Overestimating your value: </a:t>
            </a:r>
            <a:r>
              <a:rPr lang="en-US" dirty="0" smtClean="0"/>
              <a:t>Tend </a:t>
            </a:r>
            <a:r>
              <a:rPr lang="en-US" dirty="0" smtClean="0"/>
              <a:t>to demand more to sell a commodity than the buyer would pay.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Solution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r>
              <a:rPr lang="en-US" dirty="0"/>
              <a:t> Seeking Objective Value Assessment from an unbiased party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42443" y="3292226"/>
            <a:ext cx="86794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Egocentrism: </a:t>
            </a:r>
            <a:r>
              <a:rPr lang="en-US" dirty="0" smtClean="0"/>
              <a:t>Blaming </a:t>
            </a:r>
            <a:r>
              <a:rPr lang="en-US" dirty="0" smtClean="0"/>
              <a:t>the parties as the opponent party is responsible for the climate change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Solution: </a:t>
            </a:r>
            <a:r>
              <a:rPr lang="en-US" dirty="0" smtClean="0"/>
              <a:t>Imagine how an unbiased observer would view your negotiation and probe your </a:t>
            </a:r>
            <a:r>
              <a:rPr lang="en-US" dirty="0"/>
              <a:t>counterpart's perspective by </a:t>
            </a:r>
            <a:r>
              <a:rPr lang="en-US" dirty="0" smtClean="0"/>
              <a:t>asking many questions.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14943" y="1570547"/>
            <a:ext cx="86794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Mythical fixed pie of negotiation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Solution:  </a:t>
            </a:r>
            <a:r>
              <a:rPr lang="en-US" dirty="0"/>
              <a:t>Asses yourself </a:t>
            </a:r>
            <a:r>
              <a:rPr lang="en-US" dirty="0" smtClean="0"/>
              <a:t>Are you striving to be right or to win instead try to achieve the outcome that will meet your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68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Contd..</a:t>
            </a:r>
            <a:endParaRPr lang="en-IN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62" y="2095315"/>
            <a:ext cx="1929600" cy="120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7185" y="2095315"/>
            <a:ext cx="789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Vividness bias is </a:t>
            </a:r>
            <a:r>
              <a:rPr lang="en-US" b="1" dirty="0"/>
              <a:t>the tendency to overweight the </a:t>
            </a:r>
            <a:r>
              <a:rPr lang="en-US" b="1" dirty="0" smtClean="0"/>
              <a:t>vivid and </a:t>
            </a:r>
            <a:r>
              <a:rPr lang="en-US" b="1" dirty="0"/>
              <a:t>prestigious attributes of a decision</a:t>
            </a:r>
            <a:r>
              <a:rPr lang="en-US" dirty="0"/>
              <a:t>, such as salary </a:t>
            </a:r>
            <a:r>
              <a:rPr lang="en-US" dirty="0" smtClean="0"/>
              <a:t>or an </a:t>
            </a:r>
            <a:r>
              <a:rPr lang="en-US" dirty="0"/>
              <a:t>employer's </a:t>
            </a:r>
            <a:r>
              <a:rPr lang="en-US" dirty="0" smtClean="0"/>
              <a:t>status.</a:t>
            </a:r>
          </a:p>
          <a:p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Solution: </a:t>
            </a:r>
            <a:r>
              <a:rPr lang="en-US" dirty="0" smtClean="0"/>
              <a:t>Assign numeric weights ahead of time.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62" y="3571005"/>
            <a:ext cx="1929599" cy="12505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07185" y="3802094"/>
            <a:ext cx="7341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high bidder typically </a:t>
            </a:r>
            <a:r>
              <a:rPr lang="en-US" b="1" i="1" dirty="0" smtClean="0"/>
              <a:t>overpays</a:t>
            </a:r>
            <a:r>
              <a:rPr lang="en-US" dirty="0" smtClean="0"/>
              <a:t> and ends up becoming a </a:t>
            </a:r>
            <a:r>
              <a:rPr lang="en-US" b="1" i="1" dirty="0" smtClean="0"/>
              <a:t>victim</a:t>
            </a:r>
            <a:r>
              <a:rPr lang="en-US" dirty="0" smtClean="0"/>
              <a:t> of the Winner’s Curse.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Solution: </a:t>
            </a:r>
            <a:r>
              <a:rPr lang="en-US" dirty="0"/>
              <a:t>Set your walkaway </a:t>
            </a:r>
            <a:r>
              <a:rPr lang="en-US" dirty="0" smtClean="0"/>
              <a:t>bid beforehand.</a:t>
            </a:r>
            <a:endParaRPr lang="en-IN" dirty="0"/>
          </a:p>
        </p:txBody>
      </p:sp>
      <p:pic>
        <p:nvPicPr>
          <p:cNvPr id="2052" name="Picture 4" descr="De-escalation and Conflict Resolu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62" y="5266784"/>
            <a:ext cx="1929599" cy="12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07185" y="5530632"/>
            <a:ext cx="6880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Escalation of Conflict: </a:t>
            </a:r>
            <a:r>
              <a:rPr lang="en-US" dirty="0" smtClean="0"/>
              <a:t>Tendency </a:t>
            </a:r>
            <a:r>
              <a:rPr lang="en-US" dirty="0" smtClean="0"/>
              <a:t>to commit to an initial course of action even in the face of mounting losses.</a:t>
            </a:r>
          </a:p>
          <a:p>
            <a:r>
              <a:rPr lang="en-US" b="1" dirty="0">
                <a:solidFill>
                  <a:srgbClr val="FF0000"/>
                </a:solidFill>
              </a:rPr>
              <a:t>Solution: </a:t>
            </a:r>
            <a:r>
              <a:rPr lang="en-US" dirty="0" smtClean="0"/>
              <a:t>Understand the motive of an opponent.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7636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Fisher et al. (</a:t>
            </a:r>
            <a:r>
              <a:rPr lang="en-IN" dirty="0" smtClean="0"/>
              <a:t>1983)..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i="1" dirty="0"/>
              <a:t>Separate the people from the </a:t>
            </a:r>
            <a:r>
              <a:rPr lang="en-US" i="1" dirty="0" smtClean="0"/>
              <a:t>problem.</a:t>
            </a:r>
          </a:p>
          <a:p>
            <a:r>
              <a:rPr lang="en-US" i="1" dirty="0"/>
              <a:t>Focus on interests, not positions</a:t>
            </a:r>
            <a:r>
              <a:rPr lang="en-US" i="1" dirty="0" smtClean="0"/>
              <a:t>.</a:t>
            </a:r>
          </a:p>
          <a:p>
            <a:r>
              <a:rPr lang="en-US" i="1" dirty="0"/>
              <a:t>Before trying to reach </a:t>
            </a:r>
            <a:r>
              <a:rPr lang="en-US" i="1" dirty="0" smtClean="0"/>
              <a:t>an agreement</a:t>
            </a:r>
            <a:r>
              <a:rPr lang="en-US" i="1" dirty="0"/>
              <a:t>, invent options for mutual gain</a:t>
            </a:r>
            <a:r>
              <a:rPr lang="en-US" i="1" dirty="0" smtClean="0"/>
              <a:t>.</a:t>
            </a:r>
          </a:p>
          <a:p>
            <a:r>
              <a:rPr lang="en-US" i="1" dirty="0"/>
              <a:t>Insist on using objective criteria.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565205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386" y="3259246"/>
            <a:ext cx="10515600" cy="1325563"/>
          </a:xfrm>
        </p:spPr>
        <p:txBody>
          <a:bodyPr/>
          <a:lstStyle/>
          <a:p>
            <a:r>
              <a:rPr lang="en-US" b="1" dirty="0"/>
              <a:t>Adding Complexity: Beyond Two Parties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92440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 All Else Fails: Third-Party </a:t>
            </a:r>
            <a:r>
              <a:rPr lang="en-US" b="1" dirty="0" smtClean="0"/>
              <a:t>Negotiations</a:t>
            </a:r>
            <a:endParaRPr lang="en-IN" dirty="0"/>
          </a:p>
        </p:txBody>
      </p:sp>
      <p:pic>
        <p:nvPicPr>
          <p:cNvPr id="2050" name="Picture 2" descr="New Manager Strategies for Addressing Conflict - Executive For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423" y="2356335"/>
            <a:ext cx="3989322" cy="265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5812" y="2116448"/>
            <a:ext cx="735214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600" dirty="0" smtClean="0"/>
              <a:t>Alternative Dispute Resolution (ADR)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600" dirty="0" smtClean="0"/>
              <a:t>Mediation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600" dirty="0" smtClean="0"/>
              <a:t>Arbitration  - Award</a:t>
            </a:r>
            <a:endParaRPr lang="en-IN" sz="3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8734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Negotiating as a Team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Discuss the negotiations’ substance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Asses skills and roles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Plan the negotiation process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16082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Mantel, Samuel </a:t>
            </a:r>
            <a:r>
              <a:rPr lang="en-US" dirty="0" err="1"/>
              <a:t>J._Meredith</a:t>
            </a:r>
            <a:r>
              <a:rPr lang="en-US" dirty="0"/>
              <a:t>, Jack </a:t>
            </a:r>
            <a:r>
              <a:rPr lang="en-US" dirty="0" err="1"/>
              <a:t>R._Shafer</a:t>
            </a:r>
            <a:r>
              <a:rPr lang="en-US"/>
              <a:t>, Scott M - Project management_ a managerial approach-Wiley (2015)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2399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1324</Words>
  <Application>Microsoft Office PowerPoint</Application>
  <PresentationFormat>Widescreen</PresentationFormat>
  <Paragraphs>142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Conflict and Project Life Cycle</vt:lpstr>
      <vt:lpstr>Introduction</vt:lpstr>
      <vt:lpstr>Contd..</vt:lpstr>
      <vt:lpstr>PowerPoint Presentation</vt:lpstr>
      <vt:lpstr>Is Conflict Always Bad?</vt:lpstr>
      <vt:lpstr>Root Causes</vt:lpstr>
      <vt:lpstr>Sources of conflict perceived by Project Managers</vt:lpstr>
      <vt:lpstr>Contd..</vt:lpstr>
      <vt:lpstr>Contd..</vt:lpstr>
      <vt:lpstr>Contd..</vt:lpstr>
      <vt:lpstr>Categories of Conflict</vt:lpstr>
      <vt:lpstr>Project Conflicts by Category and Stakeholder</vt:lpstr>
      <vt:lpstr>CONFLICT IN THE PROJECT LIFE CYCLE</vt:lpstr>
      <vt:lpstr>PowerPoint Presentation</vt:lpstr>
      <vt:lpstr>Conflict and Project Life Cycle</vt:lpstr>
      <vt:lpstr>Conflict and Project Life Cycle</vt:lpstr>
      <vt:lpstr>Conflict and Project Life Cycle</vt:lpstr>
      <vt:lpstr>Conflict-Handling Styles</vt:lpstr>
      <vt:lpstr>Negotiation</vt:lpstr>
      <vt:lpstr>PowerPoint Presentation</vt:lpstr>
      <vt:lpstr>Zone of Possible Agreement</vt:lpstr>
      <vt:lpstr>Zone of Possible Agreement</vt:lpstr>
      <vt:lpstr>PowerPoint Presentation</vt:lpstr>
      <vt:lpstr>Negotiation Strategies</vt:lpstr>
      <vt:lpstr>There are “Traps” too</vt:lpstr>
      <vt:lpstr>Contd..</vt:lpstr>
      <vt:lpstr>PowerPoint Presentation</vt:lpstr>
      <vt:lpstr>Adding Complexity: Beyond Two Parties </vt:lpstr>
      <vt:lpstr>When All Else Fails: Third-Party Negotiations</vt:lpstr>
      <vt:lpstr>Negotiating as a Team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Conflict and Negotiation</dc:title>
  <dc:creator>User</dc:creator>
  <cp:lastModifiedBy>User</cp:lastModifiedBy>
  <cp:revision>127</cp:revision>
  <dcterms:created xsi:type="dcterms:W3CDTF">2025-04-14T11:30:18Z</dcterms:created>
  <dcterms:modified xsi:type="dcterms:W3CDTF">2025-04-28T06:18:50Z</dcterms:modified>
</cp:coreProperties>
</file>