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9013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0768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975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680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547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916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873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222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200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368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9300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6717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0759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2369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016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63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2D39D-12CF-4368-9484-ECDA0C64AFFB}" type="datetimeFigureOut">
              <a:rPr lang="en-IN" smtClean="0"/>
              <a:t>23-11-2022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C384C33-90BE-4909-B833-3FB45913BE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557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 Testing For New Product Design</a:t>
            </a:r>
          </a:p>
        </p:txBody>
      </p:sp>
    </p:spTree>
    <p:extLst>
      <p:ext uri="{BB962C8B-B14F-4D97-AF65-F5344CB8AC3E}">
        <p14:creationId xmlns:p14="http://schemas.microsoft.com/office/powerpoint/2010/main" val="2064100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prototype of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Corporation’s electric scooter product concept. 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506" y="2048913"/>
            <a:ext cx="3334097" cy="473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2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prototype of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Corporation’s electric scooter product concept. 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emPower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Corporation, a start-up company, had developed a new product concept to address the personal transportation market.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concept was a three-wheeled electric-powered scooter that could be folded up and carried easily 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emPower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wished to assess the customer response to this concept to decide whether to proceed with its development and to support the company’s financing efforts.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concept test, the development team solicits a response to a description of the product concept from potential customers in the target market.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type of testing may be used to select which of two or more concepts should be pursued.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63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prototype of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Corporation’s electric scooter product concept. 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to gather information from potential customers on how to improve a concepts.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to estimate the sales potential of the product. </a:t>
            </a:r>
          </a:p>
        </p:txBody>
      </p:sp>
    </p:spTree>
    <p:extLst>
      <p:ext uri="{BB962C8B-B14F-4D97-AF65-F5344CB8AC3E}">
        <p14:creationId xmlns:p14="http://schemas.microsoft.com/office/powerpoint/2010/main" val="3081776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testing is distinct from concept selection as it is based on data gathered directly from potential customers and relies to a lesser degree on judgments made by the development team.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298" y="3176588"/>
            <a:ext cx="9484034" cy="230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25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Seven-step method for testing product concepts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45425" y="1895301"/>
            <a:ext cx="5428211" cy="5153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 the purpose of the concept test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37906" y="2495203"/>
            <a:ext cx="5428211" cy="5153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a survey population.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1950" y="3092408"/>
            <a:ext cx="5428211" cy="5153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a survey format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55623" y="3671750"/>
            <a:ext cx="5428211" cy="5153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Communicate the concept</a:t>
            </a:r>
            <a:endParaRPr lang="en-IN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73289" y="4262759"/>
            <a:ext cx="5428211" cy="5153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customer response.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6388" y="4848297"/>
            <a:ext cx="5428211" cy="5153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Interpret the results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15397" y="5489339"/>
            <a:ext cx="5428211" cy="5153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 on the results and the process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6907876" y="2152995"/>
            <a:ext cx="365760" cy="46551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Down Arrow 13"/>
          <p:cNvSpPr/>
          <p:nvPr/>
        </p:nvSpPr>
        <p:spPr>
          <a:xfrm>
            <a:off x="7658793" y="2841788"/>
            <a:ext cx="365760" cy="46551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Down Arrow 14"/>
          <p:cNvSpPr/>
          <p:nvPr/>
        </p:nvSpPr>
        <p:spPr>
          <a:xfrm>
            <a:off x="8528859" y="3446253"/>
            <a:ext cx="365760" cy="46551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Down Arrow 15"/>
          <p:cNvSpPr/>
          <p:nvPr/>
        </p:nvSpPr>
        <p:spPr>
          <a:xfrm>
            <a:off x="9454343" y="4054939"/>
            <a:ext cx="365760" cy="46551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Down Arrow 16"/>
          <p:cNvSpPr/>
          <p:nvPr/>
        </p:nvSpPr>
        <p:spPr>
          <a:xfrm>
            <a:off x="10130445" y="4640477"/>
            <a:ext cx="365760" cy="46551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Down Arrow 17"/>
          <p:cNvSpPr/>
          <p:nvPr/>
        </p:nvSpPr>
        <p:spPr>
          <a:xfrm>
            <a:off x="10778839" y="5256582"/>
            <a:ext cx="365760" cy="46551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011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1: DEFINE THE PURPOSE OF THE CONCEPT TEST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questions addressed in concept testing are typically:</a:t>
            </a:r>
          </a:p>
          <a:p>
            <a:pPr lvl="1" algn="just"/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of several alternative concepts should be pursued?</a:t>
            </a:r>
          </a:p>
          <a:p>
            <a:pPr lvl="1" algn="just"/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the concept be improved to better meet customer needs?</a:t>
            </a:r>
          </a:p>
          <a:p>
            <a:pPr lvl="1" algn="just"/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how many units are likely to be sold?</a:t>
            </a:r>
          </a:p>
          <a:p>
            <a:pPr lvl="1" algn="just"/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development be continued?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13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2: CHOOSE A SURVEY POPULATION</a:t>
            </a: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population of potential customers surveyed reflects that of the target market for the product.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few questions are called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screener questions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generally are used to verify that the respondent fits the definition of the target market for the product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accurate concept test requires that potential customers from each target segment be surveyed.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/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114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2: CHOOSE A SURVEY POPULATION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scooter, there were two primary consumer segments: college students and urban commuters.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team had also identified several smaller secondary segments, including transportation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factory and airport employees.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sizes for concept testing are sometimes as small as 10 (e.g., when gathering qualitative feedback on a new surgical device for a highly specialized procedure).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 for concept testing as large as 1,000 (e.g., when trying to quantitatively assess the potential demand for a new portable telephone that is targeted at a market segment comprising 10 million households). </a:t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46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4983" y="117033"/>
            <a:ext cx="8911687" cy="106337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leading to relatively smaller or larger survey sample sizes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60815" y="1409007"/>
            <a:ext cx="8077200" cy="4381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328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3: CHOOSE A SURVEY FORMAT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Face-to-face interaction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Telephone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Postal mail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mail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990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797" y="191848"/>
            <a:ext cx="8911687" cy="689301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4: COMMUNICATE THE CONCEPT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05344"/>
            <a:ext cx="8915400" cy="4705878"/>
          </a:xfrm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Verbal description</a:t>
            </a:r>
          </a:p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Sketch</a:t>
            </a:r>
          </a:p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Photos and renderings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901" y="1558636"/>
            <a:ext cx="2835729" cy="24356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916" y="3926732"/>
            <a:ext cx="2721657" cy="282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8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100" y="166254"/>
            <a:ext cx="9023684" cy="48380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41077" y="4931817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Storyboard</a:t>
            </a:r>
          </a:p>
        </p:txBody>
      </p:sp>
    </p:spTree>
    <p:extLst>
      <p:ext uri="{BB962C8B-B14F-4D97-AF65-F5344CB8AC3E}">
        <p14:creationId xmlns:p14="http://schemas.microsoft.com/office/powerpoint/2010/main" val="4093346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4: COMMUNICATE THE CONCEPT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Interactive multimedia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appearance models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prototypes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658" y="1812173"/>
            <a:ext cx="2849088" cy="2759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4412" y="4571998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appearance models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5915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Appropriateness of different survey formats for different ways of communicating the product concept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81568" y="2228850"/>
            <a:ext cx="8534400" cy="4629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9085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5: MEASURE CUSTOMER RESPONSE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commonly used purchase-intent scale has five response categories:</a:t>
            </a:r>
          </a:p>
          <a:p>
            <a:pPr lvl="1"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Definitely would buy.</a:t>
            </a:r>
          </a:p>
          <a:p>
            <a:pPr lvl="1"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Probably would buy.</a:t>
            </a:r>
          </a:p>
          <a:p>
            <a:pPr lvl="1"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Might or might not buy.</a:t>
            </a:r>
          </a:p>
          <a:p>
            <a:pPr lvl="1"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Probably would not buy.</a:t>
            </a:r>
          </a:p>
          <a:p>
            <a:pPr lvl="1"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Definitely would not buy.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501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6: INTERPRET THE RESULTS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1679171"/>
                <a:ext cx="8915400" cy="4829693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one concept dominates the others and the team is confident that the respondents understood the key differences among the concepts, then the team can simply choose the preferred concept. </a:t>
                </a:r>
              </a:p>
              <a:p>
                <a:pPr algn="just"/>
                <a:r>
                  <a:rPr lang="en-US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the results are not conclusive, the team may decide to choose a concept based on cost or other considerations, or may decide to offer multiple versions of the product.</a:t>
                </a:r>
              </a:p>
              <a:p>
                <a:pPr algn="just"/>
                <a:r>
                  <a:rPr lang="en-US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estimating the sales potential of durables:</a:t>
                </a:r>
              </a:p>
              <a:p>
                <a:pPr marL="0" indent="0" algn="just">
                  <a:buNone/>
                </a:pPr>
                <a:endPara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Q=Quantity of the product expected to sold during a time period</a:t>
                </a:r>
              </a:p>
              <a:p>
                <a:pPr algn="just"/>
                <a:r>
                  <a:rPr lang="en-US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N=Number of potential customer expected to make purchasing during the time period. </a:t>
                </a:r>
              </a:p>
              <a:p>
                <a:pPr algn="just"/>
                <a:r>
                  <a:rPr lang="en-US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A=Fraction of these potential customer or purchase for which the product are available.</a:t>
                </a:r>
              </a:p>
              <a:p>
                <a:pPr algn="just"/>
                <a:r>
                  <a:rPr lang="en-US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P= probability that the product is purchased if available and if customer is aware of it. </a:t>
                </a:r>
              </a:p>
              <a:p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I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𝑑𝑒𝑓𝑖𝑛𝑎𝑡𝑒𝑙𝑦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∗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𝑑𝑒𝑓𝑖𝑛𝑎𝑡𝑒𝑙𝑦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𝑝𝑟𝑜𝑏𝑎𝑏𝑙𝑦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∗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𝑃𝑟𝑜𝑏𝑎𝑏𝑙𝑦</m:t>
                        </m:r>
                      </m:sub>
                    </m:sSub>
                  </m:oMath>
                </a14:m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1679171"/>
                <a:ext cx="8915400" cy="4829693"/>
              </a:xfrm>
              <a:blipFill rotWithShape="0">
                <a:blip r:embed="rId2"/>
                <a:stretch>
                  <a:fillRect l="-479" t="-631" r="-547" b="-10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953298" y="3846714"/>
            <a:ext cx="1719350" cy="3602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2838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that can cause actual purchase patterns differ from the purchase intention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word-of-mouth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Fidelity of the concepts description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Pricing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of Promotion </a:t>
            </a:r>
          </a:p>
        </p:txBody>
      </p:sp>
    </p:spTree>
    <p:extLst>
      <p:ext uri="{BB962C8B-B14F-4D97-AF65-F5344CB8AC3E}">
        <p14:creationId xmlns:p14="http://schemas.microsoft.com/office/powerpoint/2010/main" val="3236288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7: REFLECT ON THE RESULTS AND THE PROCESS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the concept communicated in a way that is likely to elicit customer response that reflects true intent?</a:t>
            </a:r>
          </a:p>
          <a:p>
            <a:pPr algn="just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resulting forecast consistent with observed sales rates of similar products?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5985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135</TotalTime>
  <Words>817</Words>
  <Application>Microsoft Office PowerPoint</Application>
  <PresentationFormat>Widescreen</PresentationFormat>
  <Paragraphs>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Cambria Math</vt:lpstr>
      <vt:lpstr>Century Gothic</vt:lpstr>
      <vt:lpstr>Times New Roman</vt:lpstr>
      <vt:lpstr>Wingdings 3</vt:lpstr>
      <vt:lpstr>Wisp</vt:lpstr>
      <vt:lpstr>Concept Testing For New Product Design</vt:lpstr>
      <vt:lpstr>A prototype of emPower Corporation’s electric scooter product concept.  </vt:lpstr>
      <vt:lpstr>A prototype of emPower Corporation’s electric scooter product concept.  </vt:lpstr>
      <vt:lpstr>A prototype of emPower Corporation’s electric scooter product concept.  </vt:lpstr>
      <vt:lpstr>Concept Testing</vt:lpstr>
      <vt:lpstr>Seven-step method for testing product concepts</vt:lpstr>
      <vt:lpstr>STEP 1: DEFINE THE PURPOSE OF THE CONCEPT TEST</vt:lpstr>
      <vt:lpstr>STEP 2: CHOOSE A SURVEY POPULATION</vt:lpstr>
      <vt:lpstr>STEP 2: CHOOSE A SURVEY POPULATION</vt:lpstr>
      <vt:lpstr>Factors leading to relatively smaller or larger survey sample sizes </vt:lpstr>
      <vt:lpstr>STEP 3: CHOOSE A SURVEY FORMAT</vt:lpstr>
      <vt:lpstr>STEP 4: COMMUNICATE THE CONCEPT</vt:lpstr>
      <vt:lpstr>PowerPoint Presentation</vt:lpstr>
      <vt:lpstr>STEP 4: COMMUNICATE THE CONCEPT</vt:lpstr>
      <vt:lpstr>Appropriateness of different survey formats for different ways of communicating the product concept</vt:lpstr>
      <vt:lpstr>STEP 5: MEASURE CUSTOMER RESPONSE</vt:lpstr>
      <vt:lpstr>STEP 6: INTERPRET THE RESULTS</vt:lpstr>
      <vt:lpstr>Factors that can cause actual purchase patterns differ from the purchase intention </vt:lpstr>
      <vt:lpstr>STEP 7: REFLECT ON THE RESULTS AND THE PROCESS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Testing For New Product Design</dc:title>
  <dc:creator>hp</dc:creator>
  <cp:lastModifiedBy>Sanket</cp:lastModifiedBy>
  <cp:revision>9</cp:revision>
  <dcterms:created xsi:type="dcterms:W3CDTF">2022-09-25T05:11:56Z</dcterms:created>
  <dcterms:modified xsi:type="dcterms:W3CDTF">2022-11-23T15:06:44Z</dcterms:modified>
</cp:coreProperties>
</file>