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2" r:id="rId6"/>
    <p:sldId id="263" r:id="rId7"/>
    <p:sldId id="264" r:id="rId8"/>
    <p:sldId id="265" r:id="rId9"/>
    <p:sldId id="286" r:id="rId10"/>
    <p:sldId id="261" r:id="rId11"/>
    <p:sldId id="266" r:id="rId12"/>
    <p:sldId id="267" r:id="rId13"/>
    <p:sldId id="268" r:id="rId14"/>
    <p:sldId id="269" r:id="rId15"/>
    <p:sldId id="270" r:id="rId16"/>
    <p:sldId id="287" r:id="rId17"/>
    <p:sldId id="272" r:id="rId18"/>
    <p:sldId id="289" r:id="rId19"/>
    <p:sldId id="273" r:id="rId20"/>
    <p:sldId id="291" r:id="rId21"/>
    <p:sldId id="274" r:id="rId22"/>
    <p:sldId id="292" r:id="rId23"/>
    <p:sldId id="275" r:id="rId24"/>
    <p:sldId id="276" r:id="rId25"/>
    <p:sldId id="277" r:id="rId26"/>
    <p:sldId id="278" r:id="rId27"/>
    <p:sldId id="279" r:id="rId28"/>
    <p:sldId id="294" r:id="rId29"/>
    <p:sldId id="280" r:id="rId30"/>
    <p:sldId id="295" r:id="rId31"/>
    <p:sldId id="281" r:id="rId32"/>
    <p:sldId id="297" r:id="rId33"/>
    <p:sldId id="282" r:id="rId34"/>
    <p:sldId id="285" r:id="rId35"/>
    <p:sldId id="283" r:id="rId36"/>
    <p:sldId id="28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3" d="100"/>
          <a:sy n="63" d="100"/>
        </p:scale>
        <p:origin x="69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792101-492F-4CEC-9B15-9D4D2529D720}" type="datetimeFigureOut">
              <a:rPr lang="en-IN" smtClean="0"/>
              <a:t>23-11-2022</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4150328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792101-492F-4CEC-9B15-9D4D2529D720}" type="datetimeFigureOut">
              <a:rPr lang="en-IN" smtClean="0"/>
              <a:t>23-11-2022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499856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792101-492F-4CEC-9B15-9D4D2529D720}" type="datetimeFigureOut">
              <a:rPr lang="en-IN" smtClean="0"/>
              <a:t>23-11-2022</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2805189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792101-492F-4CEC-9B15-9D4D2529D720}" type="datetimeFigureOut">
              <a:rPr lang="en-IN" smtClean="0"/>
              <a:t>23-11-2022</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3974593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792101-492F-4CEC-9B15-9D4D2529D720}" type="datetimeFigureOut">
              <a:rPr lang="en-IN" smtClean="0"/>
              <a:t>23-11-2022</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287175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792101-492F-4CEC-9B15-9D4D2529D720}" type="datetimeFigureOut">
              <a:rPr lang="en-IN" smtClean="0"/>
              <a:t>23-11-2022</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2858081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792101-492F-4CEC-9B15-9D4D2529D720}" type="datetimeFigureOut">
              <a:rPr lang="en-IN" smtClean="0"/>
              <a:t>23-11-2022</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4085926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792101-492F-4CEC-9B15-9D4D2529D720}" type="datetimeFigureOut">
              <a:rPr lang="en-IN" smtClean="0"/>
              <a:t>23-11-2022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4018557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792101-492F-4CEC-9B15-9D4D2529D720}" type="datetimeFigureOut">
              <a:rPr lang="en-IN" smtClean="0"/>
              <a:t>23-11-2022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1344518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792101-492F-4CEC-9B15-9D4D2529D720}" type="datetimeFigureOut">
              <a:rPr lang="en-IN" smtClean="0"/>
              <a:t>23-11-2022</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2278362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792101-492F-4CEC-9B15-9D4D2529D720}" type="datetimeFigureOut">
              <a:rPr lang="en-IN" smtClean="0"/>
              <a:t>23-11-2022</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109C453-7CAF-49DF-93DC-86D4DF294A81}"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96844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8792101-492F-4CEC-9B15-9D4D2529D720}" type="datetimeFigureOut">
              <a:rPr lang="en-IN" smtClean="0"/>
              <a:t>23-11-2022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2434498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8792101-492F-4CEC-9B15-9D4D2529D720}" type="datetimeFigureOut">
              <a:rPr lang="en-IN" smtClean="0"/>
              <a:t>23-11-2022</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09C453-7CAF-49DF-93DC-86D4DF294A81}"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84477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8792101-492F-4CEC-9B15-9D4D2529D720}" type="datetimeFigureOut">
              <a:rPr lang="en-IN" smtClean="0"/>
              <a:t>23-11-2022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794789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792101-492F-4CEC-9B15-9D4D2529D720}" type="datetimeFigureOut">
              <a:rPr lang="en-IN" smtClean="0"/>
              <a:t>23-11-2022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609628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792101-492F-4CEC-9B15-9D4D2529D720}" type="datetimeFigureOut">
              <a:rPr lang="en-IN" smtClean="0"/>
              <a:t>23-11-2022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09C453-7CAF-49DF-93DC-86D4DF294A81}" type="slidenum">
              <a:rPr lang="en-IN" smtClean="0"/>
              <a:t>‹#›</a:t>
            </a:fld>
            <a:endParaRPr lang="en-IN"/>
          </a:p>
        </p:txBody>
      </p:sp>
    </p:spTree>
    <p:extLst>
      <p:ext uri="{BB962C8B-B14F-4D97-AF65-F5344CB8AC3E}">
        <p14:creationId xmlns:p14="http://schemas.microsoft.com/office/powerpoint/2010/main" val="565842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8792101-492F-4CEC-9B15-9D4D2529D720}" type="datetimeFigureOut">
              <a:rPr lang="en-IN" smtClean="0"/>
              <a:t>23-11-2022</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109C453-7CAF-49DF-93DC-86D4DF294A81}" type="slidenum">
              <a:rPr lang="en-IN" smtClean="0"/>
              <a:t>‹#›</a:t>
            </a:fld>
            <a:endParaRPr lang="en-IN"/>
          </a:p>
        </p:txBody>
      </p:sp>
    </p:spTree>
    <p:extLst>
      <p:ext uri="{BB962C8B-B14F-4D97-AF65-F5344CB8AC3E}">
        <p14:creationId xmlns:p14="http://schemas.microsoft.com/office/powerpoint/2010/main" val="24503793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Concept Selection </a:t>
            </a:r>
          </a:p>
        </p:txBody>
      </p:sp>
    </p:spTree>
    <p:extLst>
      <p:ext uri="{BB962C8B-B14F-4D97-AF65-F5344CB8AC3E}">
        <p14:creationId xmlns:p14="http://schemas.microsoft.com/office/powerpoint/2010/main" val="3261343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CONCEPT SELECTION IS AN INTEGRAL PART OF THE PRODUCT DEVELOPMENT PROCESS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i="1" dirty="0">
                <a:latin typeface="Times New Roman" panose="02020603050405020304" pitchFamily="18" charset="0"/>
                <a:cs typeface="Times New Roman" panose="02020603050405020304" pitchFamily="18" charset="0"/>
              </a:rPr>
              <a:t>Concept selection </a:t>
            </a:r>
            <a:r>
              <a:rPr lang="en-US" altLang="en-US" dirty="0">
                <a:latin typeface="Times New Roman" panose="02020603050405020304" pitchFamily="18" charset="0"/>
                <a:cs typeface="Times New Roman" panose="02020603050405020304" pitchFamily="18" charset="0"/>
              </a:rPr>
              <a:t>is the process of evaluating concepts with respect to customer needs and other criteria, comparing the relative strengths and weaknesses of the concepts, and selecting one or more concepts for further investigation, testing, or development.</a:t>
            </a:r>
          </a:p>
          <a:p>
            <a:endParaRPr lang="en-IN" dirty="0">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duotone>
              <a:prstClr val="black"/>
              <a:schemeClr val="accent5">
                <a:tint val="45000"/>
                <a:satMod val="400000"/>
              </a:schemeClr>
            </a:duotone>
          </a:blip>
          <a:srcRect/>
          <a:stretch>
            <a:fillRect/>
          </a:stretch>
        </p:blipFill>
        <p:spPr bwMode="auto">
          <a:xfrm>
            <a:off x="2894012" y="3625222"/>
            <a:ext cx="83058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2651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Concept Selection </a:t>
            </a:r>
          </a:p>
        </p:txBody>
      </p:sp>
      <p:sp>
        <p:nvSpPr>
          <p:cNvPr id="3" name="Content Placeholder 2"/>
          <p:cNvSpPr>
            <a:spLocks noGrp="1"/>
          </p:cNvSpPr>
          <p:nvPr>
            <p:ph idx="1"/>
          </p:nvPr>
        </p:nvSpPr>
        <p:spPr>
          <a:xfrm>
            <a:off x="2589212" y="2951017"/>
            <a:ext cx="8915400" cy="3465029"/>
          </a:xfrm>
        </p:spPr>
        <p:txBody>
          <a:bodyPr/>
          <a:lstStyle/>
          <a:p>
            <a:r>
              <a:rPr lang="en-IN" dirty="0">
                <a:latin typeface="Times New Roman" panose="02020603050405020304" pitchFamily="18" charset="0"/>
                <a:cs typeface="Times New Roman" panose="02020603050405020304" pitchFamily="18" charset="0"/>
              </a:rPr>
              <a:t>A </a:t>
            </a:r>
            <a:r>
              <a:rPr lang="en-IN" b="1" dirty="0">
                <a:latin typeface="Times New Roman" panose="02020603050405020304" pitchFamily="18" charset="0"/>
                <a:cs typeface="Times New Roman" panose="02020603050405020304" pitchFamily="18" charset="0"/>
              </a:rPr>
              <a:t>medical supply company retained a product design firm to develop a reusable syringe with precise dosage control for outpatient use. </a:t>
            </a:r>
          </a:p>
          <a:p>
            <a:r>
              <a:rPr lang="en-IN" dirty="0">
                <a:latin typeface="Times New Roman" panose="02020603050405020304" pitchFamily="18" charset="0"/>
                <a:cs typeface="Times New Roman" panose="02020603050405020304" pitchFamily="18" charset="0"/>
              </a:rPr>
              <a:t>Current problem with the product </a:t>
            </a:r>
          </a:p>
          <a:p>
            <a:pPr lvl="1"/>
            <a:r>
              <a:rPr lang="en-IN" dirty="0">
                <a:latin typeface="Times New Roman" panose="02020603050405020304" pitchFamily="18" charset="0"/>
                <a:cs typeface="Times New Roman" panose="02020603050405020304" pitchFamily="18" charset="0"/>
              </a:rPr>
              <a:t>Product Cost </a:t>
            </a:r>
          </a:p>
          <a:p>
            <a:pPr lvl="1"/>
            <a:r>
              <a:rPr lang="en-IN" dirty="0">
                <a:latin typeface="Times New Roman" panose="02020603050405020304" pitchFamily="18" charset="0"/>
                <a:cs typeface="Times New Roman" panose="02020603050405020304" pitchFamily="18" charset="0"/>
              </a:rPr>
              <a:t>Accuracy of Dose Metering </a:t>
            </a:r>
          </a:p>
        </p:txBody>
      </p:sp>
      <p:pic>
        <p:nvPicPr>
          <p:cNvPr id="5" name="Picture 4"/>
          <p:cNvPicPr>
            <a:picLocks noChangeAspect="1"/>
          </p:cNvPicPr>
          <p:nvPr/>
        </p:nvPicPr>
        <p:blipFill>
          <a:blip r:embed="rId2"/>
          <a:stretch>
            <a:fillRect/>
          </a:stretch>
        </p:blipFill>
        <p:spPr>
          <a:xfrm>
            <a:off x="4709333" y="1400175"/>
            <a:ext cx="4286250" cy="1238250"/>
          </a:xfrm>
          <a:prstGeom prst="rect">
            <a:avLst/>
          </a:prstGeom>
        </p:spPr>
      </p:pic>
    </p:spTree>
    <p:extLst>
      <p:ext uri="{BB962C8B-B14F-4D97-AF65-F5344CB8AC3E}">
        <p14:creationId xmlns:p14="http://schemas.microsoft.com/office/powerpoint/2010/main" val="2669531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Criteria on which choice of the product would be based </a:t>
            </a:r>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Ease of Handling</a:t>
            </a:r>
          </a:p>
          <a:p>
            <a:r>
              <a:rPr lang="en-IN" dirty="0">
                <a:latin typeface="Times New Roman" panose="02020603050405020304" pitchFamily="18" charset="0"/>
                <a:cs typeface="Times New Roman" panose="02020603050405020304" pitchFamily="18" charset="0"/>
              </a:rPr>
              <a:t>Ease of Use </a:t>
            </a:r>
          </a:p>
          <a:p>
            <a:r>
              <a:rPr lang="en-IN" dirty="0">
                <a:latin typeface="Times New Roman" panose="02020603050405020304" pitchFamily="18" charset="0"/>
                <a:cs typeface="Times New Roman" panose="02020603050405020304" pitchFamily="18" charset="0"/>
              </a:rPr>
              <a:t>Readability of dose settings</a:t>
            </a:r>
          </a:p>
          <a:p>
            <a:r>
              <a:rPr lang="en-IN" dirty="0">
                <a:latin typeface="Times New Roman" panose="02020603050405020304" pitchFamily="18" charset="0"/>
                <a:cs typeface="Times New Roman" panose="02020603050405020304" pitchFamily="18" charset="0"/>
              </a:rPr>
              <a:t>Dose metering accuracy </a:t>
            </a:r>
          </a:p>
          <a:p>
            <a:r>
              <a:rPr lang="en-IN" dirty="0">
                <a:latin typeface="Times New Roman" panose="02020603050405020304" pitchFamily="18" charset="0"/>
                <a:cs typeface="Times New Roman" panose="02020603050405020304" pitchFamily="18" charset="0"/>
              </a:rPr>
              <a:t>Durability</a:t>
            </a:r>
          </a:p>
          <a:p>
            <a:r>
              <a:rPr lang="en-IN" dirty="0">
                <a:latin typeface="Times New Roman" panose="02020603050405020304" pitchFamily="18" charset="0"/>
                <a:cs typeface="Times New Roman" panose="02020603050405020304" pitchFamily="18" charset="0"/>
              </a:rPr>
              <a:t>Ease of manufacturing </a:t>
            </a:r>
          </a:p>
          <a:p>
            <a:r>
              <a:rPr lang="en-IN" dirty="0">
                <a:latin typeface="Times New Roman" panose="02020603050405020304" pitchFamily="18" charset="0"/>
                <a:cs typeface="Times New Roman" panose="02020603050405020304" pitchFamily="18" charset="0"/>
              </a:rPr>
              <a:t>Profitability </a:t>
            </a:r>
          </a:p>
        </p:txBody>
      </p:sp>
    </p:spTree>
    <p:extLst>
      <p:ext uri="{BB962C8B-B14F-4D97-AF65-F5344CB8AC3E}">
        <p14:creationId xmlns:p14="http://schemas.microsoft.com/office/powerpoint/2010/main" val="1284299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Seven Concepts for the outpatient Syringe </a:t>
            </a:r>
          </a:p>
        </p:txBody>
      </p:sp>
      <p:pic>
        <p:nvPicPr>
          <p:cNvPr id="4" name="Picture 3"/>
          <p:cNvPicPr>
            <a:picLocks noChangeAspect="1"/>
          </p:cNvPicPr>
          <p:nvPr/>
        </p:nvPicPr>
        <p:blipFill>
          <a:blip r:embed="rId2"/>
          <a:stretch>
            <a:fillRect/>
          </a:stretch>
        </p:blipFill>
        <p:spPr>
          <a:xfrm>
            <a:off x="3067397" y="1439487"/>
            <a:ext cx="7323512" cy="2329018"/>
          </a:xfrm>
          <a:prstGeom prst="rect">
            <a:avLst/>
          </a:prstGeom>
        </p:spPr>
      </p:pic>
      <p:pic>
        <p:nvPicPr>
          <p:cNvPr id="5" name="Picture 4"/>
          <p:cNvPicPr>
            <a:picLocks noChangeAspect="1"/>
          </p:cNvPicPr>
          <p:nvPr/>
        </p:nvPicPr>
        <p:blipFill>
          <a:blip r:embed="rId3"/>
          <a:stretch>
            <a:fillRect/>
          </a:stretch>
        </p:blipFill>
        <p:spPr>
          <a:xfrm>
            <a:off x="3067397" y="3898062"/>
            <a:ext cx="7323512" cy="2510547"/>
          </a:xfrm>
          <a:prstGeom prst="rect">
            <a:avLst/>
          </a:prstGeom>
        </p:spPr>
      </p:pic>
    </p:spTree>
    <p:extLst>
      <p:ext uri="{BB962C8B-B14F-4D97-AF65-F5344CB8AC3E}">
        <p14:creationId xmlns:p14="http://schemas.microsoft.com/office/powerpoint/2010/main" val="961626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rgbClr val="FF0000"/>
                </a:solidFill>
                <a:latin typeface="Times New Roman" panose="02020603050405020304" pitchFamily="18" charset="0"/>
                <a:cs typeface="Times New Roman" panose="02020603050405020304" pitchFamily="18" charset="0"/>
              </a:rPr>
              <a:t>Seven Concepts for the outpatient Syringe </a:t>
            </a:r>
            <a:endParaRPr lang="en-IN" dirty="0"/>
          </a:p>
        </p:txBody>
      </p:sp>
      <p:pic>
        <p:nvPicPr>
          <p:cNvPr id="4" name="Picture 3"/>
          <p:cNvPicPr>
            <a:picLocks noChangeAspect="1"/>
          </p:cNvPicPr>
          <p:nvPr/>
        </p:nvPicPr>
        <p:blipFill>
          <a:blip r:embed="rId2"/>
          <a:stretch>
            <a:fillRect/>
          </a:stretch>
        </p:blipFill>
        <p:spPr>
          <a:xfrm>
            <a:off x="1573875" y="1404851"/>
            <a:ext cx="9748059" cy="2626822"/>
          </a:xfrm>
          <a:prstGeom prst="rect">
            <a:avLst/>
          </a:prstGeom>
        </p:spPr>
      </p:pic>
      <p:pic>
        <p:nvPicPr>
          <p:cNvPr id="5" name="Picture 4"/>
          <p:cNvPicPr>
            <a:picLocks noChangeAspect="1"/>
          </p:cNvPicPr>
          <p:nvPr/>
        </p:nvPicPr>
        <p:blipFill>
          <a:blip r:embed="rId3"/>
          <a:stretch>
            <a:fillRect/>
          </a:stretch>
        </p:blipFill>
        <p:spPr>
          <a:xfrm>
            <a:off x="1573874" y="4169476"/>
            <a:ext cx="9784769" cy="2231324"/>
          </a:xfrm>
          <a:prstGeom prst="rect">
            <a:avLst/>
          </a:prstGeom>
        </p:spPr>
      </p:pic>
    </p:spTree>
    <p:extLst>
      <p:ext uri="{BB962C8B-B14F-4D97-AF65-F5344CB8AC3E}">
        <p14:creationId xmlns:p14="http://schemas.microsoft.com/office/powerpoint/2010/main" val="304853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Seven Concepts for the outpatient Syringe </a:t>
            </a:r>
            <a:endParaRPr lang="en-IN" dirty="0"/>
          </a:p>
        </p:txBody>
      </p:sp>
      <p:pic>
        <p:nvPicPr>
          <p:cNvPr id="4" name="Picture 3"/>
          <p:cNvPicPr>
            <a:picLocks noChangeAspect="1"/>
          </p:cNvPicPr>
          <p:nvPr/>
        </p:nvPicPr>
        <p:blipFill>
          <a:blip r:embed="rId2"/>
          <a:stretch>
            <a:fillRect/>
          </a:stretch>
        </p:blipFill>
        <p:spPr>
          <a:xfrm>
            <a:off x="2468348" y="1379913"/>
            <a:ext cx="8223638" cy="2695142"/>
          </a:xfrm>
          <a:prstGeom prst="rect">
            <a:avLst/>
          </a:prstGeom>
        </p:spPr>
      </p:pic>
      <p:pic>
        <p:nvPicPr>
          <p:cNvPr id="5" name="Picture 4"/>
          <p:cNvPicPr>
            <a:picLocks noChangeAspect="1"/>
          </p:cNvPicPr>
          <p:nvPr/>
        </p:nvPicPr>
        <p:blipFill>
          <a:blip r:embed="rId3"/>
          <a:stretch>
            <a:fillRect/>
          </a:stretch>
        </p:blipFill>
        <p:spPr>
          <a:xfrm>
            <a:off x="2468348" y="4174288"/>
            <a:ext cx="8223638" cy="2600465"/>
          </a:xfrm>
          <a:prstGeom prst="rect">
            <a:avLst/>
          </a:prstGeom>
        </p:spPr>
      </p:pic>
    </p:spTree>
    <p:extLst>
      <p:ext uri="{BB962C8B-B14F-4D97-AF65-F5344CB8AC3E}">
        <p14:creationId xmlns:p14="http://schemas.microsoft.com/office/powerpoint/2010/main" val="3330537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Seven Concepts for the outpatient Syringe </a:t>
            </a:r>
            <a:endParaRPr lang="en-IN" dirty="0"/>
          </a:p>
        </p:txBody>
      </p:sp>
      <p:pic>
        <p:nvPicPr>
          <p:cNvPr id="4" name="Picture 3"/>
          <p:cNvPicPr>
            <a:picLocks noChangeAspect="1"/>
          </p:cNvPicPr>
          <p:nvPr/>
        </p:nvPicPr>
        <p:blipFill>
          <a:blip r:embed="rId2"/>
          <a:stretch>
            <a:fillRect/>
          </a:stretch>
        </p:blipFill>
        <p:spPr>
          <a:xfrm>
            <a:off x="2286468" y="1729047"/>
            <a:ext cx="8594892" cy="3835355"/>
          </a:xfrm>
          <a:prstGeom prst="rect">
            <a:avLst/>
          </a:prstGeom>
        </p:spPr>
      </p:pic>
    </p:spTree>
    <p:extLst>
      <p:ext uri="{BB962C8B-B14F-4D97-AF65-F5344CB8AC3E}">
        <p14:creationId xmlns:p14="http://schemas.microsoft.com/office/powerpoint/2010/main" val="2558749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Need to select one syringe from many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How can the team choose the best concept, given that the design are still quite abstract?</a:t>
            </a:r>
          </a:p>
          <a:p>
            <a:r>
              <a:rPr lang="en-US" dirty="0">
                <a:latin typeface="Times New Roman" panose="02020603050405020304" pitchFamily="18" charset="0"/>
                <a:cs typeface="Times New Roman" panose="02020603050405020304" pitchFamily="18" charset="0"/>
              </a:rPr>
              <a:t>How can a decision be made that is embraced by the whole team?</a:t>
            </a:r>
          </a:p>
          <a:p>
            <a:r>
              <a:rPr lang="en-US" dirty="0">
                <a:latin typeface="Times New Roman" panose="02020603050405020304" pitchFamily="18" charset="0"/>
                <a:cs typeface="Times New Roman" panose="02020603050405020304" pitchFamily="18" charset="0"/>
              </a:rPr>
              <a:t>How can desirable attributes of otherwise weak concepts be identified and used?</a:t>
            </a:r>
          </a:p>
          <a:p>
            <a:r>
              <a:rPr lang="en-US" dirty="0">
                <a:latin typeface="Times New Roman" panose="02020603050405020304" pitchFamily="18" charset="0"/>
                <a:cs typeface="Times New Roman" panose="02020603050405020304" pitchFamily="18" charset="0"/>
              </a:rPr>
              <a:t>How can the decision-making process be documented?</a:t>
            </a:r>
          </a:p>
        </p:txBody>
      </p:sp>
    </p:spTree>
    <p:extLst>
      <p:ext uri="{BB962C8B-B14F-4D97-AF65-F5344CB8AC3E}">
        <p14:creationId xmlns:p14="http://schemas.microsoft.com/office/powerpoint/2010/main" val="2669854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STRUCTURED METHODS FOR CHOOSING A CONCEPT</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External decision</a:t>
            </a:r>
          </a:p>
          <a:p>
            <a:r>
              <a:rPr lang="en-US" altLang="en-US" dirty="0">
                <a:latin typeface="Times New Roman" panose="02020603050405020304" pitchFamily="18" charset="0"/>
                <a:cs typeface="Times New Roman" panose="02020603050405020304" pitchFamily="18" charset="0"/>
              </a:rPr>
              <a:t>Product champion</a:t>
            </a:r>
          </a:p>
          <a:p>
            <a:r>
              <a:rPr lang="en-US" altLang="en-US" dirty="0">
                <a:latin typeface="Times New Roman" panose="02020603050405020304" pitchFamily="18" charset="0"/>
                <a:cs typeface="Times New Roman" panose="02020603050405020304" pitchFamily="18" charset="0"/>
              </a:rPr>
              <a:t>Intuition</a:t>
            </a:r>
          </a:p>
          <a:p>
            <a:r>
              <a:rPr lang="en-US" altLang="en-US" dirty="0" err="1">
                <a:latin typeface="Times New Roman" panose="02020603050405020304" pitchFamily="18" charset="0"/>
                <a:cs typeface="Times New Roman" panose="02020603050405020304" pitchFamily="18" charset="0"/>
              </a:rPr>
              <a:t>Multivoting</a:t>
            </a:r>
            <a:endParaRPr lang="en-US" altLang="en-US"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Online Survey/Crowdsourcing</a:t>
            </a:r>
          </a:p>
          <a:p>
            <a:r>
              <a:rPr lang="en-US" altLang="en-US" dirty="0">
                <a:latin typeface="Times New Roman" panose="02020603050405020304" pitchFamily="18" charset="0"/>
                <a:cs typeface="Times New Roman" panose="02020603050405020304" pitchFamily="18" charset="0"/>
              </a:rPr>
              <a:t>Pros and cons</a:t>
            </a:r>
          </a:p>
          <a:p>
            <a:r>
              <a:rPr lang="en-US" altLang="en-US" dirty="0">
                <a:latin typeface="Times New Roman" panose="02020603050405020304" pitchFamily="18" charset="0"/>
                <a:cs typeface="Times New Roman" panose="02020603050405020304" pitchFamily="18" charset="0"/>
              </a:rPr>
              <a:t>Prototype and test</a:t>
            </a:r>
          </a:p>
          <a:p>
            <a:r>
              <a:rPr lang="en-US" altLang="en-US" dirty="0">
                <a:latin typeface="Times New Roman" panose="02020603050405020304" pitchFamily="18" charset="0"/>
                <a:cs typeface="Times New Roman" panose="02020603050405020304" pitchFamily="18" charset="0"/>
              </a:rPr>
              <a:t>Decision matrices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7644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A STRUCTURED METHOD OFFERS SEVERAL BENEFITS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A customer-focused product</a:t>
            </a:r>
          </a:p>
          <a:p>
            <a:r>
              <a:rPr lang="en-US" altLang="en-US" dirty="0">
                <a:latin typeface="Times New Roman" panose="02020603050405020304" pitchFamily="18" charset="0"/>
                <a:cs typeface="Times New Roman" panose="02020603050405020304" pitchFamily="18" charset="0"/>
              </a:rPr>
              <a:t>A competitive design</a:t>
            </a:r>
          </a:p>
          <a:p>
            <a:r>
              <a:rPr lang="en-US" altLang="en-US" dirty="0">
                <a:latin typeface="Times New Roman" panose="02020603050405020304" pitchFamily="18" charset="0"/>
                <a:cs typeface="Times New Roman" panose="02020603050405020304" pitchFamily="18" charset="0"/>
              </a:rPr>
              <a:t>Better product-process coordination</a:t>
            </a:r>
          </a:p>
          <a:p>
            <a:r>
              <a:rPr lang="en-US" altLang="en-US" dirty="0">
                <a:latin typeface="Times New Roman" panose="02020603050405020304" pitchFamily="18" charset="0"/>
                <a:cs typeface="Times New Roman" panose="02020603050405020304" pitchFamily="18" charset="0"/>
              </a:rPr>
              <a:t>Reduced time to product introduction</a:t>
            </a:r>
          </a:p>
          <a:p>
            <a:r>
              <a:rPr lang="en-US" altLang="en-US" dirty="0">
                <a:latin typeface="Times New Roman" panose="02020603050405020304" pitchFamily="18" charset="0"/>
                <a:cs typeface="Times New Roman" panose="02020603050405020304" pitchFamily="18" charset="0"/>
              </a:rPr>
              <a:t>Effective group decision making</a:t>
            </a:r>
          </a:p>
          <a:p>
            <a:r>
              <a:rPr lang="en-US" altLang="en-US" dirty="0">
                <a:latin typeface="Times New Roman" panose="02020603050405020304" pitchFamily="18" charset="0"/>
                <a:cs typeface="Times New Roman" panose="02020603050405020304" pitchFamily="18" charset="0"/>
              </a:rPr>
              <a:t>Documentation of the decision process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249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OVERVIEW OF METHODOLOGY</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lgn="just"/>
            <a:r>
              <a:rPr lang="en-US" altLang="en-US" sz="2200" dirty="0">
                <a:latin typeface="Times New Roman" panose="02020603050405020304" pitchFamily="18" charset="0"/>
                <a:cs typeface="Times New Roman" panose="02020603050405020304" pitchFamily="18" charset="0"/>
              </a:rPr>
              <a:t>The first stage is called </a:t>
            </a:r>
            <a:r>
              <a:rPr lang="en-US" altLang="en-US" sz="2200" b="1" i="1" dirty="0">
                <a:latin typeface="Times New Roman" panose="02020603050405020304" pitchFamily="18" charset="0"/>
                <a:cs typeface="Times New Roman" panose="02020603050405020304" pitchFamily="18" charset="0"/>
              </a:rPr>
              <a:t>concept screening</a:t>
            </a:r>
            <a:r>
              <a:rPr lang="en-US" altLang="en-US" sz="2200" i="1" dirty="0">
                <a:latin typeface="Times New Roman" panose="02020603050405020304" pitchFamily="18" charset="0"/>
                <a:cs typeface="Times New Roman" panose="02020603050405020304" pitchFamily="18" charset="0"/>
              </a:rPr>
              <a:t>.</a:t>
            </a:r>
          </a:p>
          <a:p>
            <a:pPr algn="just"/>
            <a:r>
              <a:rPr lang="en-US" altLang="en-US" sz="2200" dirty="0">
                <a:latin typeface="Times New Roman" panose="02020603050405020304" pitchFamily="18" charset="0"/>
                <a:cs typeface="Times New Roman" panose="02020603050405020304" pitchFamily="18" charset="0"/>
              </a:rPr>
              <a:t>The second stage is called </a:t>
            </a:r>
            <a:r>
              <a:rPr lang="en-US" altLang="en-US" sz="2200" b="1" i="1" dirty="0">
                <a:latin typeface="Times New Roman" panose="02020603050405020304" pitchFamily="18" charset="0"/>
                <a:cs typeface="Times New Roman" panose="02020603050405020304" pitchFamily="18" charset="0"/>
              </a:rPr>
              <a:t>concept scoring</a:t>
            </a:r>
            <a:r>
              <a:rPr lang="en-US" altLang="en-US" sz="2200" i="1" dirty="0">
                <a:latin typeface="Times New Roman" panose="02020603050405020304" pitchFamily="18" charset="0"/>
                <a:cs typeface="Times New Roman" panose="02020603050405020304" pitchFamily="18" charset="0"/>
              </a:rPr>
              <a:t>.</a:t>
            </a:r>
          </a:p>
          <a:p>
            <a:pPr algn="just"/>
            <a:r>
              <a:rPr lang="en-US" altLang="en-US" sz="2200" dirty="0">
                <a:latin typeface="Times New Roman" panose="02020603050405020304" pitchFamily="18" charset="0"/>
                <a:cs typeface="Times New Roman" panose="02020603050405020304" pitchFamily="18" charset="0"/>
              </a:rPr>
              <a:t>Both stages, follow a six-step process which leads the team through the concept selection activity. The steps are:</a:t>
            </a:r>
          </a:p>
          <a:p>
            <a:pPr marL="914400" lvl="1" indent="-457200" algn="just">
              <a:buFont typeface="Calibri" panose="020F0502020204030204" pitchFamily="34" charset="0"/>
              <a:buAutoNum type="arabicPeriod"/>
            </a:pPr>
            <a:r>
              <a:rPr lang="en-US" altLang="en-US" sz="2000" dirty="0">
                <a:latin typeface="Times New Roman" panose="02020603050405020304" pitchFamily="18" charset="0"/>
                <a:cs typeface="Times New Roman" panose="02020603050405020304" pitchFamily="18" charset="0"/>
              </a:rPr>
              <a:t>Prepare the selection matrix.</a:t>
            </a:r>
          </a:p>
          <a:p>
            <a:pPr marL="914400" lvl="1" indent="-457200" algn="just">
              <a:buFont typeface="Calibri" panose="020F0502020204030204" pitchFamily="34" charset="0"/>
              <a:buAutoNum type="arabicPeriod"/>
            </a:pPr>
            <a:r>
              <a:rPr lang="en-US" altLang="en-US" sz="2000" dirty="0">
                <a:latin typeface="Times New Roman" panose="02020603050405020304" pitchFamily="18" charset="0"/>
                <a:cs typeface="Times New Roman" panose="02020603050405020304" pitchFamily="18" charset="0"/>
              </a:rPr>
              <a:t>Rate the concepts.</a:t>
            </a:r>
          </a:p>
          <a:p>
            <a:pPr marL="914400" lvl="1" indent="-457200" algn="just">
              <a:buFont typeface="Calibri" panose="020F0502020204030204" pitchFamily="34" charset="0"/>
              <a:buAutoNum type="arabicPeriod"/>
            </a:pPr>
            <a:r>
              <a:rPr lang="en-US" altLang="en-US" sz="2000" dirty="0">
                <a:latin typeface="Times New Roman" panose="02020603050405020304" pitchFamily="18" charset="0"/>
                <a:cs typeface="Times New Roman" panose="02020603050405020304" pitchFamily="18" charset="0"/>
              </a:rPr>
              <a:t>Rank the concepts.</a:t>
            </a:r>
          </a:p>
          <a:p>
            <a:pPr marL="914400" lvl="1" indent="-457200" algn="just">
              <a:buFont typeface="Calibri" panose="020F0502020204030204" pitchFamily="34" charset="0"/>
              <a:buAutoNum type="arabicPeriod"/>
            </a:pPr>
            <a:r>
              <a:rPr lang="en-US" altLang="en-US" sz="2000" dirty="0">
                <a:latin typeface="Times New Roman" panose="02020603050405020304" pitchFamily="18" charset="0"/>
                <a:cs typeface="Times New Roman" panose="02020603050405020304" pitchFamily="18" charset="0"/>
              </a:rPr>
              <a:t>Combine and improve the concepts.</a:t>
            </a:r>
          </a:p>
          <a:p>
            <a:pPr marL="914400" lvl="1" indent="-457200" algn="just">
              <a:buFont typeface="Calibri" panose="020F0502020204030204" pitchFamily="34" charset="0"/>
              <a:buAutoNum type="arabicPeriod"/>
            </a:pPr>
            <a:r>
              <a:rPr lang="en-US" altLang="en-US" sz="2000" dirty="0">
                <a:latin typeface="Times New Roman" panose="02020603050405020304" pitchFamily="18" charset="0"/>
                <a:cs typeface="Times New Roman" panose="02020603050405020304" pitchFamily="18" charset="0"/>
              </a:rPr>
              <a:t>Select one or more concepts.</a:t>
            </a:r>
          </a:p>
          <a:p>
            <a:pPr marL="914400" lvl="1" indent="-457200" algn="just">
              <a:buFont typeface="Calibri" panose="020F0502020204030204" pitchFamily="34" charset="0"/>
              <a:buAutoNum type="arabicPeriod"/>
            </a:pPr>
            <a:r>
              <a:rPr lang="en-US" altLang="en-US" sz="2000" dirty="0">
                <a:latin typeface="Times New Roman" panose="02020603050405020304" pitchFamily="18" charset="0"/>
                <a:cs typeface="Times New Roman" panose="02020603050405020304" pitchFamily="18" charset="0"/>
              </a:rPr>
              <a:t>Reflect on the results and the process.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1776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2383" y="5336772"/>
            <a:ext cx="8915400" cy="1030778"/>
          </a:xfrm>
        </p:spPr>
        <p:txBody>
          <a:bodyPr>
            <a:normAutofit/>
          </a:bodyPr>
          <a:lstStyle/>
          <a:p>
            <a:pPr algn="just"/>
            <a:r>
              <a:rPr lang="en-US" altLang="en-US" sz="1600" dirty="0">
                <a:latin typeface="Times New Roman" panose="02020603050405020304" pitchFamily="18" charset="0"/>
                <a:cs typeface="Times New Roman" panose="02020603050405020304" pitchFamily="18" charset="0"/>
              </a:rPr>
              <a:t>Concept selection is an iterative process closely related to concept generation and testing. The concept screening and scoring methods help the team refine and improve the concepts, leading to one or more promising concepts upon which further testing and development activities will be focused.</a:t>
            </a:r>
          </a:p>
        </p:txBody>
      </p:sp>
      <p:pic>
        <p:nvPicPr>
          <p:cNvPr id="4" name="Picture 2"/>
          <p:cNvPicPr>
            <a:picLocks noChangeAspect="1" noChangeArrowheads="1"/>
          </p:cNvPicPr>
          <p:nvPr/>
        </p:nvPicPr>
        <p:blipFill>
          <a:blip r:embed="rId2">
            <a:duotone>
              <a:prstClr val="black"/>
              <a:schemeClr val="accent5">
                <a:tint val="45000"/>
                <a:satMod val="400000"/>
              </a:schemeClr>
            </a:duotone>
          </a:blip>
          <a:srcRect/>
          <a:stretch>
            <a:fillRect/>
          </a:stretch>
        </p:blipFill>
        <p:spPr bwMode="auto">
          <a:xfrm>
            <a:off x="2589212" y="153785"/>
            <a:ext cx="8153400" cy="480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9567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Concept Screening </a:t>
            </a:r>
          </a:p>
        </p:txBody>
      </p:sp>
      <p:sp>
        <p:nvSpPr>
          <p:cNvPr id="3" name="Content Placeholder 2"/>
          <p:cNvSpPr>
            <a:spLocks noGrp="1"/>
          </p:cNvSpPr>
          <p:nvPr>
            <p:ph idx="1"/>
          </p:nvPr>
        </p:nvSpPr>
        <p:spPr/>
        <p:txBody>
          <a:bodyPr>
            <a:normAutofit/>
          </a:bodyPr>
          <a:lstStyle/>
          <a:p>
            <a:r>
              <a:rPr lang="en-IN" dirty="0">
                <a:latin typeface="Times New Roman" panose="02020603050405020304" pitchFamily="18" charset="0"/>
                <a:cs typeface="Times New Roman" panose="02020603050405020304" pitchFamily="18" charset="0"/>
              </a:rPr>
              <a:t>Concept Screening is based on a method developed by the late Stuart Pugh in the 1980s</a:t>
            </a:r>
          </a:p>
          <a:p>
            <a:r>
              <a:rPr lang="en-IN" dirty="0">
                <a:latin typeface="Times New Roman" panose="02020603050405020304" pitchFamily="18" charset="0"/>
                <a:cs typeface="Times New Roman" panose="02020603050405020304" pitchFamily="18" charset="0"/>
              </a:rPr>
              <a:t>Purpose of this stage are to narrow the number of concepts quickly and to improve the concepts. </a:t>
            </a:r>
          </a:p>
          <a:p>
            <a:r>
              <a:rPr lang="en-IN" dirty="0">
                <a:latin typeface="Times New Roman" panose="02020603050405020304" pitchFamily="18" charset="0"/>
                <a:cs typeface="Times New Roman" panose="02020603050405020304" pitchFamily="18" charset="0"/>
              </a:rPr>
              <a:t>Steps involve in concept screening process </a:t>
            </a:r>
          </a:p>
          <a:p>
            <a:pPr lvl="1"/>
            <a:r>
              <a:rPr lang="en-IN" dirty="0">
                <a:latin typeface="Times New Roman" panose="02020603050405020304" pitchFamily="18" charset="0"/>
                <a:cs typeface="Times New Roman" panose="02020603050405020304" pitchFamily="18" charset="0"/>
              </a:rPr>
              <a:t>Prepare the selection Matrix</a:t>
            </a:r>
          </a:p>
          <a:p>
            <a:pPr lvl="1"/>
            <a:r>
              <a:rPr lang="en-IN" dirty="0">
                <a:latin typeface="Times New Roman" panose="02020603050405020304" pitchFamily="18" charset="0"/>
                <a:cs typeface="Times New Roman" panose="02020603050405020304" pitchFamily="18" charset="0"/>
              </a:rPr>
              <a:t>Rate the concepts </a:t>
            </a:r>
          </a:p>
          <a:p>
            <a:pPr lvl="1"/>
            <a:r>
              <a:rPr lang="en-IN" dirty="0">
                <a:latin typeface="Times New Roman" panose="02020603050405020304" pitchFamily="18" charset="0"/>
                <a:cs typeface="Times New Roman" panose="02020603050405020304" pitchFamily="18" charset="0"/>
              </a:rPr>
              <a:t>Rank the Concepts </a:t>
            </a:r>
          </a:p>
          <a:p>
            <a:pPr lvl="1"/>
            <a:r>
              <a:rPr lang="en-IN" dirty="0">
                <a:latin typeface="Times New Roman" panose="02020603050405020304" pitchFamily="18" charset="0"/>
                <a:cs typeface="Times New Roman" panose="02020603050405020304" pitchFamily="18" charset="0"/>
              </a:rPr>
              <a:t>Combine and improve the concepts </a:t>
            </a:r>
          </a:p>
          <a:p>
            <a:pPr lvl="1"/>
            <a:r>
              <a:rPr lang="en-IN" dirty="0">
                <a:latin typeface="Times New Roman" panose="02020603050405020304" pitchFamily="18" charset="0"/>
                <a:cs typeface="Times New Roman" panose="02020603050405020304" pitchFamily="18" charset="0"/>
              </a:rPr>
              <a:t>Select one or more concepts </a:t>
            </a:r>
          </a:p>
          <a:p>
            <a:pPr lvl="1"/>
            <a:r>
              <a:rPr lang="en-IN" dirty="0">
                <a:latin typeface="Times New Roman" panose="02020603050405020304" pitchFamily="18" charset="0"/>
                <a:cs typeface="Times New Roman" panose="02020603050405020304" pitchFamily="18" charset="0"/>
              </a:rPr>
              <a:t>Reflect on the results and the process </a:t>
            </a:r>
          </a:p>
        </p:txBody>
      </p:sp>
    </p:spTree>
    <p:extLst>
      <p:ext uri="{BB962C8B-B14F-4D97-AF65-F5344CB8AC3E}">
        <p14:creationId xmlns:p14="http://schemas.microsoft.com/office/powerpoint/2010/main" val="2050045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Step 1: Prepare the Selection Matrix</a:t>
            </a:r>
            <a:br>
              <a:rPr lang="en-US" altLang="en-US" b="1" dirty="0">
                <a:solidFill>
                  <a:srgbClr val="FF0000"/>
                </a:solidFill>
                <a:latin typeface="Times New Roman" panose="02020603050405020304" pitchFamily="18" charset="0"/>
                <a:cs typeface="Times New Roman" panose="02020603050405020304" pitchFamily="18" charset="0"/>
              </a:rPr>
            </a:b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US" altLang="en-US" dirty="0">
                <a:latin typeface="Times New Roman" panose="02020603050405020304" pitchFamily="18" charset="0"/>
                <a:cs typeface="Times New Roman" panose="02020603050405020304" pitchFamily="18" charset="0"/>
              </a:rPr>
              <a:t>Concepts should be presented at the same level of detail for meaningful comparison and unbiased selection.</a:t>
            </a:r>
          </a:p>
          <a:p>
            <a:pPr algn="just"/>
            <a:r>
              <a:rPr lang="en-US" altLang="en-US" dirty="0">
                <a:latin typeface="Times New Roman" panose="02020603050405020304" pitchFamily="18" charset="0"/>
                <a:cs typeface="Times New Roman" panose="02020603050405020304" pitchFamily="18" charset="0"/>
              </a:rPr>
              <a:t>If the team is considering more than about 12 concepts, the </a:t>
            </a:r>
            <a:r>
              <a:rPr lang="en-US" altLang="en-US" i="1" dirty="0" err="1">
                <a:latin typeface="Times New Roman" panose="02020603050405020304" pitchFamily="18" charset="0"/>
                <a:cs typeface="Times New Roman" panose="02020603050405020304" pitchFamily="18" charset="0"/>
              </a:rPr>
              <a:t>multivote</a:t>
            </a:r>
            <a:r>
              <a:rPr lang="en-US" altLang="en-US" i="1" dirty="0">
                <a:latin typeface="Times New Roman" panose="02020603050405020304" pitchFamily="18" charset="0"/>
                <a:cs typeface="Times New Roman" panose="02020603050405020304" pitchFamily="18" charset="0"/>
              </a:rPr>
              <a:t> technique </a:t>
            </a:r>
            <a:r>
              <a:rPr lang="en-US" altLang="en-US" dirty="0">
                <a:latin typeface="Times New Roman" panose="02020603050405020304" pitchFamily="18" charset="0"/>
                <a:cs typeface="Times New Roman" panose="02020603050405020304" pitchFamily="18" charset="0"/>
              </a:rPr>
              <a:t>may be used.</a:t>
            </a:r>
          </a:p>
          <a:p>
            <a:pPr algn="just"/>
            <a:r>
              <a:rPr lang="en-US" altLang="en-US" dirty="0">
                <a:latin typeface="Times New Roman" panose="02020603050405020304" pitchFamily="18" charset="0"/>
                <a:cs typeface="Times New Roman" panose="02020603050405020304" pitchFamily="18" charset="0"/>
              </a:rPr>
              <a:t>After careful consideration, the team chooses a concept to become the benchmark, or </a:t>
            </a:r>
            <a:r>
              <a:rPr lang="en-US" altLang="en-US" i="1" dirty="0">
                <a:latin typeface="Times New Roman" panose="02020603050405020304" pitchFamily="18" charset="0"/>
                <a:cs typeface="Times New Roman" panose="02020603050405020304" pitchFamily="18" charset="0"/>
              </a:rPr>
              <a:t>reference concept, </a:t>
            </a:r>
            <a:r>
              <a:rPr lang="en-US" altLang="en-US" dirty="0">
                <a:latin typeface="Times New Roman" panose="02020603050405020304" pitchFamily="18" charset="0"/>
                <a:cs typeface="Times New Roman" panose="02020603050405020304" pitchFamily="18" charset="0"/>
              </a:rPr>
              <a:t>against which all other concepts are rated.</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4242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197" y="-16335"/>
            <a:ext cx="8911687" cy="647271"/>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The concept screening matrix example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51163202"/>
              </p:ext>
            </p:extLst>
          </p:nvPr>
        </p:nvGraphicFramePr>
        <p:xfrm>
          <a:off x="512063" y="630936"/>
          <a:ext cx="11548872" cy="6142730"/>
        </p:xfrm>
        <a:graphic>
          <a:graphicData uri="http://schemas.openxmlformats.org/drawingml/2006/table">
            <a:tbl>
              <a:tblPr firstRow="1" bandRow="1">
                <a:tableStyleId>{5C22544A-7EE6-4342-B048-85BDC9FD1C3A}</a:tableStyleId>
              </a:tblPr>
              <a:tblGrid>
                <a:gridCol w="2487169">
                  <a:extLst>
                    <a:ext uri="{9D8B030D-6E8A-4147-A177-3AD203B41FA5}">
                      <a16:colId xmlns:a16="http://schemas.microsoft.com/office/drawing/2014/main" val="20000"/>
                    </a:ext>
                  </a:extLst>
                </a:gridCol>
                <a:gridCol w="1627632">
                  <a:extLst>
                    <a:ext uri="{9D8B030D-6E8A-4147-A177-3AD203B41FA5}">
                      <a16:colId xmlns:a16="http://schemas.microsoft.com/office/drawing/2014/main" val="20001"/>
                    </a:ext>
                  </a:extLst>
                </a:gridCol>
                <a:gridCol w="1499616">
                  <a:extLst>
                    <a:ext uri="{9D8B030D-6E8A-4147-A177-3AD203B41FA5}">
                      <a16:colId xmlns:a16="http://schemas.microsoft.com/office/drawing/2014/main" val="20002"/>
                    </a:ext>
                  </a:extLst>
                </a:gridCol>
                <a:gridCol w="886968">
                  <a:extLst>
                    <a:ext uri="{9D8B030D-6E8A-4147-A177-3AD203B41FA5}">
                      <a16:colId xmlns:a16="http://schemas.microsoft.com/office/drawing/2014/main" val="20003"/>
                    </a:ext>
                  </a:extLst>
                </a:gridCol>
                <a:gridCol w="1207008">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987552">
                  <a:extLst>
                    <a:ext uri="{9D8B030D-6E8A-4147-A177-3AD203B41FA5}">
                      <a16:colId xmlns:a16="http://schemas.microsoft.com/office/drawing/2014/main" val="20006"/>
                    </a:ext>
                  </a:extLst>
                </a:gridCol>
                <a:gridCol w="1709927">
                  <a:extLst>
                    <a:ext uri="{9D8B030D-6E8A-4147-A177-3AD203B41FA5}">
                      <a16:colId xmlns:a16="http://schemas.microsoft.com/office/drawing/2014/main" val="20007"/>
                    </a:ext>
                  </a:extLst>
                </a:gridCol>
              </a:tblGrid>
              <a:tr h="401755">
                <a:tc gridSpan="8">
                  <a:txBody>
                    <a:bodyPr/>
                    <a:lstStyle/>
                    <a:p>
                      <a:pPr algn="ctr"/>
                      <a:r>
                        <a:rPr lang="en-US" sz="1400" dirty="0"/>
                        <a:t>Concepts</a:t>
                      </a:r>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extLst>
                  <a:ext uri="{0D108BD9-81ED-4DB2-BD59-A6C34878D82A}">
                    <a16:rowId xmlns:a16="http://schemas.microsoft.com/office/drawing/2014/main" val="10000"/>
                  </a:ext>
                </a:extLst>
              </a:tr>
              <a:tr h="401755">
                <a:tc>
                  <a:txBody>
                    <a:bodyPr/>
                    <a:lstStyle/>
                    <a:p>
                      <a:r>
                        <a:rPr lang="en-US" sz="1400" dirty="0"/>
                        <a:t>Selection Criteria</a:t>
                      </a:r>
                    </a:p>
                  </a:txBody>
                  <a:tcPr/>
                </a:tc>
                <a:tc>
                  <a:txBody>
                    <a:bodyPr/>
                    <a:lstStyle/>
                    <a:p>
                      <a:r>
                        <a:rPr lang="en-US" sz="1400" b="1" dirty="0"/>
                        <a:t>A</a:t>
                      </a:r>
                    </a:p>
                    <a:p>
                      <a:r>
                        <a:rPr lang="en-US" sz="1400" baseline="0" dirty="0"/>
                        <a:t> Master Cylinder</a:t>
                      </a:r>
                      <a:endParaRPr lang="en-US" sz="1400" dirty="0"/>
                    </a:p>
                  </a:txBody>
                  <a:tcPr/>
                </a:tc>
                <a:tc>
                  <a:txBody>
                    <a:bodyPr/>
                    <a:lstStyle/>
                    <a:p>
                      <a:r>
                        <a:rPr lang="en-US" sz="1400" b="1" dirty="0"/>
                        <a:t>B</a:t>
                      </a:r>
                    </a:p>
                    <a:p>
                      <a:r>
                        <a:rPr lang="en-US" sz="1400" dirty="0"/>
                        <a:t> Rubber Break</a:t>
                      </a:r>
                    </a:p>
                  </a:txBody>
                  <a:tcPr/>
                </a:tc>
                <a:tc>
                  <a:txBody>
                    <a:bodyPr/>
                    <a:lstStyle/>
                    <a:p>
                      <a:r>
                        <a:rPr lang="en-US" sz="1400" b="1" dirty="0"/>
                        <a:t>C </a:t>
                      </a:r>
                    </a:p>
                    <a:p>
                      <a:r>
                        <a:rPr lang="en-US" sz="1400" dirty="0"/>
                        <a:t>Ratchet</a:t>
                      </a:r>
                    </a:p>
                  </a:txBody>
                  <a:tcPr/>
                </a:tc>
                <a:tc>
                  <a:txBody>
                    <a:bodyPr/>
                    <a:lstStyle/>
                    <a:p>
                      <a:r>
                        <a:rPr lang="en-US" sz="1400" b="1" dirty="0"/>
                        <a:t>D</a:t>
                      </a:r>
                    </a:p>
                    <a:p>
                      <a:r>
                        <a:rPr lang="en-US" sz="1400" dirty="0"/>
                        <a:t>Plunge-stop</a:t>
                      </a:r>
                    </a:p>
                  </a:txBody>
                  <a:tcPr/>
                </a:tc>
                <a:tc>
                  <a:txBody>
                    <a:bodyPr/>
                    <a:lstStyle/>
                    <a:p>
                      <a:r>
                        <a:rPr lang="en-US" sz="1400" b="1" dirty="0"/>
                        <a:t>E</a:t>
                      </a:r>
                      <a:r>
                        <a:rPr lang="en-US" sz="1400" dirty="0"/>
                        <a:t> </a:t>
                      </a:r>
                    </a:p>
                    <a:p>
                      <a:r>
                        <a:rPr lang="en-US" sz="1400" dirty="0"/>
                        <a:t>Swash Ring</a:t>
                      </a:r>
                    </a:p>
                  </a:txBody>
                  <a:tcPr/>
                </a:tc>
                <a:tc>
                  <a:txBody>
                    <a:bodyPr/>
                    <a:lstStyle/>
                    <a:p>
                      <a:r>
                        <a:rPr lang="en-US" sz="1400" b="1" dirty="0"/>
                        <a:t>F</a:t>
                      </a:r>
                    </a:p>
                    <a:p>
                      <a:r>
                        <a:rPr lang="en-US" sz="1400" dirty="0"/>
                        <a:t>Lever set</a:t>
                      </a:r>
                    </a:p>
                  </a:txBody>
                  <a:tcPr/>
                </a:tc>
                <a:tc>
                  <a:txBody>
                    <a:bodyPr/>
                    <a:lstStyle/>
                    <a:p>
                      <a:r>
                        <a:rPr lang="en-US" sz="1400" b="1" dirty="0"/>
                        <a:t>G</a:t>
                      </a:r>
                      <a:r>
                        <a:rPr lang="en-US" sz="1400" dirty="0"/>
                        <a:t> </a:t>
                      </a:r>
                    </a:p>
                    <a:p>
                      <a:r>
                        <a:rPr lang="en-US" sz="1400" dirty="0"/>
                        <a:t>Dial Screw</a:t>
                      </a:r>
                    </a:p>
                  </a:txBody>
                  <a:tcPr/>
                </a:tc>
                <a:extLst>
                  <a:ext uri="{0D108BD9-81ED-4DB2-BD59-A6C34878D82A}">
                    <a16:rowId xmlns:a16="http://schemas.microsoft.com/office/drawing/2014/main" val="10001"/>
                  </a:ext>
                </a:extLst>
              </a:tr>
              <a:tr h="401755">
                <a:tc>
                  <a:txBody>
                    <a:bodyPr/>
                    <a:lstStyle/>
                    <a:p>
                      <a:r>
                        <a:rPr lang="en-US" sz="1400" dirty="0"/>
                        <a:t>Ease of Handling</a:t>
                      </a:r>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02"/>
                  </a:ext>
                </a:extLst>
              </a:tr>
              <a:tr h="401755">
                <a:tc>
                  <a:txBody>
                    <a:bodyPr/>
                    <a:lstStyle/>
                    <a:p>
                      <a:r>
                        <a:rPr lang="en-US" sz="1400" dirty="0"/>
                        <a:t>Ease of use</a:t>
                      </a:r>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03"/>
                  </a:ext>
                </a:extLst>
              </a:tr>
              <a:tr h="401755">
                <a:tc>
                  <a:txBody>
                    <a:bodyPr/>
                    <a:lstStyle/>
                    <a:p>
                      <a:r>
                        <a:rPr lang="en-US" sz="1400" dirty="0"/>
                        <a:t>Readability of setting</a:t>
                      </a:r>
                    </a:p>
                  </a:txBody>
                  <a:tcPr/>
                </a:tc>
                <a:tc>
                  <a:txBody>
                    <a:bodyPr/>
                    <a:lstStyle/>
                    <a:p>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04"/>
                  </a:ext>
                </a:extLst>
              </a:tr>
              <a:tr h="401755">
                <a:tc>
                  <a:txBody>
                    <a:bodyPr/>
                    <a:lstStyle/>
                    <a:p>
                      <a:r>
                        <a:rPr lang="en-US" sz="1400" dirty="0"/>
                        <a:t>Does Metering accuracy</a:t>
                      </a:r>
                    </a:p>
                  </a:txBody>
                  <a:tcPr/>
                </a:tc>
                <a:tc>
                  <a:txBody>
                    <a:bodyPr/>
                    <a:lstStyle/>
                    <a:p>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05"/>
                  </a:ext>
                </a:extLst>
              </a:tr>
              <a:tr h="401755">
                <a:tc>
                  <a:txBody>
                    <a:bodyPr/>
                    <a:lstStyle/>
                    <a:p>
                      <a:r>
                        <a:rPr lang="en-US" sz="1400" dirty="0"/>
                        <a:t>Durability</a:t>
                      </a:r>
                    </a:p>
                  </a:txBody>
                  <a:tcPr/>
                </a:tc>
                <a:tc>
                  <a:txBody>
                    <a:bodyPr/>
                    <a:lstStyle/>
                    <a:p>
                      <a:endParaRPr lang="en-US" sz="1400"/>
                    </a:p>
                  </a:txBody>
                  <a:tcPr/>
                </a:tc>
                <a:tc>
                  <a:txBody>
                    <a:bodyPr/>
                    <a:lstStyle/>
                    <a:p>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06"/>
                  </a:ext>
                </a:extLst>
              </a:tr>
              <a:tr h="401755">
                <a:tc>
                  <a:txBody>
                    <a:bodyPr/>
                    <a:lstStyle/>
                    <a:p>
                      <a:r>
                        <a:rPr lang="en-US" sz="1400" dirty="0"/>
                        <a:t>Ease of Manufacturing</a:t>
                      </a:r>
                    </a:p>
                  </a:txBody>
                  <a:tcPr/>
                </a:tc>
                <a:tc>
                  <a:txBody>
                    <a:bodyPr/>
                    <a:lstStyle/>
                    <a:p>
                      <a:endParaRPr lang="en-US" sz="1400"/>
                    </a:p>
                  </a:txBody>
                  <a:tcPr/>
                </a:tc>
                <a:tc>
                  <a:txBody>
                    <a:bodyPr/>
                    <a:lstStyle/>
                    <a:p>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dirty="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07"/>
                  </a:ext>
                </a:extLst>
              </a:tr>
              <a:tr h="401755">
                <a:tc>
                  <a:txBody>
                    <a:bodyPr/>
                    <a:lstStyle/>
                    <a:p>
                      <a:r>
                        <a:rPr lang="en-US" sz="1400" dirty="0"/>
                        <a:t>Portability</a:t>
                      </a:r>
                    </a:p>
                  </a:txBody>
                  <a:tcPr/>
                </a:tc>
                <a:tc>
                  <a:txBody>
                    <a:bodyPr/>
                    <a:lstStyle/>
                    <a:p>
                      <a:endParaRPr lang="en-US" sz="1400"/>
                    </a:p>
                  </a:txBody>
                  <a:tcPr/>
                </a:tc>
                <a:tc>
                  <a:txBody>
                    <a:bodyPr/>
                    <a:lstStyle/>
                    <a:p>
                      <a:endParaRPr lang="en-US" sz="1400" dirty="0"/>
                    </a:p>
                  </a:txBody>
                  <a:tcPr/>
                </a:tc>
                <a:tc>
                  <a:txBody>
                    <a:bodyPr/>
                    <a:lstStyle/>
                    <a:p>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08"/>
                  </a:ext>
                </a:extLst>
              </a:tr>
              <a:tr h="401755">
                <a:tc>
                  <a:txBody>
                    <a:bodyPr/>
                    <a:lstStyle/>
                    <a:p>
                      <a:r>
                        <a:rPr lang="en-US" sz="1400" dirty="0" err="1"/>
                        <a:t>Sum+’s</a:t>
                      </a:r>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09"/>
                  </a:ext>
                </a:extLst>
              </a:tr>
              <a:tr h="401755">
                <a:tc>
                  <a:txBody>
                    <a:bodyPr/>
                    <a:lstStyle/>
                    <a:p>
                      <a:r>
                        <a:rPr lang="en-US" sz="1400" dirty="0"/>
                        <a:t>Sum0’s</a:t>
                      </a:r>
                    </a:p>
                  </a:txBody>
                  <a:tcPr/>
                </a:tc>
                <a:tc>
                  <a:txBody>
                    <a:bodyPr/>
                    <a:lstStyle/>
                    <a:p>
                      <a:endParaRPr lang="en-US" sz="1400"/>
                    </a:p>
                  </a:txBody>
                  <a:tcPr/>
                </a:tc>
                <a:tc>
                  <a:txBody>
                    <a:bodyPr/>
                    <a:lstStyle/>
                    <a:p>
                      <a:endParaRPr lang="en-US" sz="1400"/>
                    </a:p>
                  </a:txBody>
                  <a:tcPr/>
                </a:tc>
                <a:tc>
                  <a:txBody>
                    <a:bodyPr/>
                    <a:lstStyle/>
                    <a:p>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10"/>
                  </a:ext>
                </a:extLst>
              </a:tr>
              <a:tr h="401755">
                <a:tc>
                  <a:txBody>
                    <a:bodyPr/>
                    <a:lstStyle/>
                    <a:p>
                      <a:r>
                        <a:rPr lang="en-US" sz="1400" dirty="0"/>
                        <a:t>Sum-’s</a:t>
                      </a:r>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11"/>
                  </a:ext>
                </a:extLst>
              </a:tr>
              <a:tr h="401755">
                <a:tc>
                  <a:txBody>
                    <a:bodyPr/>
                    <a:lstStyle/>
                    <a:p>
                      <a:r>
                        <a:rPr lang="en-US" sz="1400" dirty="0"/>
                        <a:t>Net</a:t>
                      </a:r>
                      <a:r>
                        <a:rPr lang="en-US" sz="1400" baseline="0" dirty="0"/>
                        <a:t> Score</a:t>
                      </a:r>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12"/>
                  </a:ext>
                </a:extLst>
              </a:tr>
              <a:tr h="401755">
                <a:tc>
                  <a:txBody>
                    <a:bodyPr/>
                    <a:lstStyle/>
                    <a:p>
                      <a:r>
                        <a:rPr lang="en-US" sz="1400" dirty="0"/>
                        <a:t>Rank</a:t>
                      </a:r>
                    </a:p>
                  </a:txBody>
                  <a:tcPr/>
                </a:tc>
                <a:tc>
                  <a:txBody>
                    <a:bodyPr/>
                    <a:lstStyle/>
                    <a:p>
                      <a:endParaRPr lang="en-US" sz="140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0013"/>
                  </a:ext>
                </a:extLst>
              </a:tr>
              <a:tr h="401755">
                <a:tc>
                  <a:txBody>
                    <a:bodyPr/>
                    <a:lstStyle/>
                    <a:p>
                      <a:r>
                        <a:rPr lang="en-US" sz="1400" dirty="0"/>
                        <a:t>Continue</a:t>
                      </a:r>
                    </a:p>
                  </a:txBody>
                  <a:tcPr/>
                </a:tc>
                <a:tc>
                  <a:txBody>
                    <a:bodyPr/>
                    <a:lstStyle/>
                    <a:p>
                      <a:endParaRPr lang="en-US" sz="140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2499668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Step 2: Rate the Concepts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US" altLang="en-US" dirty="0">
                <a:latin typeface="Times New Roman" panose="02020603050405020304" pitchFamily="18" charset="0"/>
                <a:cs typeface="Times New Roman" panose="02020603050405020304" pitchFamily="18" charset="0"/>
              </a:rPr>
              <a:t>A relative score of “better than” (+), “same as” (0), or “worse than” (–) is placed in each cell of the matrix to represent how each concept rates in comparison to the reference concept relative to the particular criterion.</a:t>
            </a:r>
          </a:p>
        </p:txBody>
      </p:sp>
    </p:spTree>
    <p:extLst>
      <p:ext uri="{BB962C8B-B14F-4D97-AF65-F5344CB8AC3E}">
        <p14:creationId xmlns:p14="http://schemas.microsoft.com/office/powerpoint/2010/main" val="973779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197" y="-16335"/>
            <a:ext cx="8911687" cy="647271"/>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Rate the Concepts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895341"/>
              </p:ext>
            </p:extLst>
          </p:nvPr>
        </p:nvGraphicFramePr>
        <p:xfrm>
          <a:off x="512063" y="630936"/>
          <a:ext cx="11548872" cy="6142730"/>
        </p:xfrm>
        <a:graphic>
          <a:graphicData uri="http://schemas.openxmlformats.org/drawingml/2006/table">
            <a:tbl>
              <a:tblPr firstRow="1" bandRow="1">
                <a:tableStyleId>{5C22544A-7EE6-4342-B048-85BDC9FD1C3A}</a:tableStyleId>
              </a:tblPr>
              <a:tblGrid>
                <a:gridCol w="2487169">
                  <a:extLst>
                    <a:ext uri="{9D8B030D-6E8A-4147-A177-3AD203B41FA5}">
                      <a16:colId xmlns:a16="http://schemas.microsoft.com/office/drawing/2014/main" val="20000"/>
                    </a:ext>
                  </a:extLst>
                </a:gridCol>
                <a:gridCol w="1627632">
                  <a:extLst>
                    <a:ext uri="{9D8B030D-6E8A-4147-A177-3AD203B41FA5}">
                      <a16:colId xmlns:a16="http://schemas.microsoft.com/office/drawing/2014/main" val="20001"/>
                    </a:ext>
                  </a:extLst>
                </a:gridCol>
                <a:gridCol w="1499616">
                  <a:extLst>
                    <a:ext uri="{9D8B030D-6E8A-4147-A177-3AD203B41FA5}">
                      <a16:colId xmlns:a16="http://schemas.microsoft.com/office/drawing/2014/main" val="20002"/>
                    </a:ext>
                  </a:extLst>
                </a:gridCol>
                <a:gridCol w="886968">
                  <a:extLst>
                    <a:ext uri="{9D8B030D-6E8A-4147-A177-3AD203B41FA5}">
                      <a16:colId xmlns:a16="http://schemas.microsoft.com/office/drawing/2014/main" val="20003"/>
                    </a:ext>
                  </a:extLst>
                </a:gridCol>
                <a:gridCol w="1207008">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987552">
                  <a:extLst>
                    <a:ext uri="{9D8B030D-6E8A-4147-A177-3AD203B41FA5}">
                      <a16:colId xmlns:a16="http://schemas.microsoft.com/office/drawing/2014/main" val="20006"/>
                    </a:ext>
                  </a:extLst>
                </a:gridCol>
                <a:gridCol w="1709927">
                  <a:extLst>
                    <a:ext uri="{9D8B030D-6E8A-4147-A177-3AD203B41FA5}">
                      <a16:colId xmlns:a16="http://schemas.microsoft.com/office/drawing/2014/main" val="20007"/>
                    </a:ext>
                  </a:extLst>
                </a:gridCol>
              </a:tblGrid>
              <a:tr h="401755">
                <a:tc gridSpan="8">
                  <a:txBody>
                    <a:bodyPr/>
                    <a:lstStyle/>
                    <a:p>
                      <a:pPr algn="ctr"/>
                      <a:r>
                        <a:rPr lang="en-US" sz="1400" dirty="0"/>
                        <a:t>Concepts</a:t>
                      </a:r>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extLst>
                  <a:ext uri="{0D108BD9-81ED-4DB2-BD59-A6C34878D82A}">
                    <a16:rowId xmlns:a16="http://schemas.microsoft.com/office/drawing/2014/main" val="10000"/>
                  </a:ext>
                </a:extLst>
              </a:tr>
              <a:tr h="401755">
                <a:tc>
                  <a:txBody>
                    <a:bodyPr/>
                    <a:lstStyle/>
                    <a:p>
                      <a:r>
                        <a:rPr lang="en-US" sz="1400" dirty="0"/>
                        <a:t>Selection Criteria</a:t>
                      </a:r>
                    </a:p>
                  </a:txBody>
                  <a:tcPr/>
                </a:tc>
                <a:tc>
                  <a:txBody>
                    <a:bodyPr/>
                    <a:lstStyle/>
                    <a:p>
                      <a:r>
                        <a:rPr lang="en-US" sz="1400" b="1" dirty="0"/>
                        <a:t>A</a:t>
                      </a:r>
                    </a:p>
                    <a:p>
                      <a:r>
                        <a:rPr lang="en-US" sz="1400" baseline="0" dirty="0"/>
                        <a:t> Master Cylinder</a:t>
                      </a:r>
                      <a:endParaRPr lang="en-US" sz="1400" dirty="0"/>
                    </a:p>
                  </a:txBody>
                  <a:tcPr/>
                </a:tc>
                <a:tc>
                  <a:txBody>
                    <a:bodyPr/>
                    <a:lstStyle/>
                    <a:p>
                      <a:r>
                        <a:rPr lang="en-US" sz="1400" b="1" dirty="0"/>
                        <a:t>B</a:t>
                      </a:r>
                    </a:p>
                    <a:p>
                      <a:r>
                        <a:rPr lang="en-US" sz="1400" dirty="0"/>
                        <a:t> Rubber Break</a:t>
                      </a:r>
                    </a:p>
                  </a:txBody>
                  <a:tcPr/>
                </a:tc>
                <a:tc>
                  <a:txBody>
                    <a:bodyPr/>
                    <a:lstStyle/>
                    <a:p>
                      <a:r>
                        <a:rPr lang="en-US" sz="1400" b="1" dirty="0"/>
                        <a:t>C </a:t>
                      </a:r>
                    </a:p>
                    <a:p>
                      <a:r>
                        <a:rPr lang="en-US" sz="1400" dirty="0"/>
                        <a:t>Ratchet</a:t>
                      </a:r>
                    </a:p>
                  </a:txBody>
                  <a:tcPr/>
                </a:tc>
                <a:tc>
                  <a:txBody>
                    <a:bodyPr/>
                    <a:lstStyle/>
                    <a:p>
                      <a:r>
                        <a:rPr lang="en-US" sz="1400" b="1" dirty="0"/>
                        <a:t>D</a:t>
                      </a:r>
                    </a:p>
                    <a:p>
                      <a:r>
                        <a:rPr lang="en-US" sz="1400" dirty="0"/>
                        <a:t>Plunge-stop</a:t>
                      </a:r>
                    </a:p>
                  </a:txBody>
                  <a:tcPr/>
                </a:tc>
                <a:tc>
                  <a:txBody>
                    <a:bodyPr/>
                    <a:lstStyle/>
                    <a:p>
                      <a:r>
                        <a:rPr lang="en-US" sz="1400" b="1" dirty="0"/>
                        <a:t>E</a:t>
                      </a:r>
                      <a:r>
                        <a:rPr lang="en-US" sz="1400" dirty="0"/>
                        <a:t> </a:t>
                      </a:r>
                    </a:p>
                    <a:p>
                      <a:r>
                        <a:rPr lang="en-US" sz="1400" dirty="0"/>
                        <a:t>Swash Ring</a:t>
                      </a:r>
                    </a:p>
                  </a:txBody>
                  <a:tcPr/>
                </a:tc>
                <a:tc>
                  <a:txBody>
                    <a:bodyPr/>
                    <a:lstStyle/>
                    <a:p>
                      <a:r>
                        <a:rPr lang="en-US" sz="1400" b="1" dirty="0"/>
                        <a:t>F</a:t>
                      </a:r>
                    </a:p>
                    <a:p>
                      <a:r>
                        <a:rPr lang="en-US" sz="1400" dirty="0"/>
                        <a:t>Lever set</a:t>
                      </a:r>
                    </a:p>
                  </a:txBody>
                  <a:tcPr/>
                </a:tc>
                <a:tc>
                  <a:txBody>
                    <a:bodyPr/>
                    <a:lstStyle/>
                    <a:p>
                      <a:r>
                        <a:rPr lang="en-US" sz="1400" b="1" dirty="0"/>
                        <a:t>G</a:t>
                      </a:r>
                      <a:r>
                        <a:rPr lang="en-US" sz="1400" dirty="0"/>
                        <a:t> </a:t>
                      </a:r>
                    </a:p>
                    <a:p>
                      <a:r>
                        <a:rPr lang="en-US" sz="1400" dirty="0"/>
                        <a:t>Dial Screw</a:t>
                      </a:r>
                    </a:p>
                  </a:txBody>
                  <a:tcPr/>
                </a:tc>
                <a:extLst>
                  <a:ext uri="{0D108BD9-81ED-4DB2-BD59-A6C34878D82A}">
                    <a16:rowId xmlns:a16="http://schemas.microsoft.com/office/drawing/2014/main" val="10001"/>
                  </a:ext>
                </a:extLst>
              </a:tr>
              <a:tr h="401755">
                <a:tc>
                  <a:txBody>
                    <a:bodyPr/>
                    <a:lstStyle/>
                    <a:p>
                      <a:r>
                        <a:rPr lang="en-US" sz="1400" dirty="0"/>
                        <a:t>Ease of Handling</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a:t>
                      </a:r>
                    </a:p>
                  </a:txBody>
                  <a:tcPr/>
                </a:tc>
                <a:extLst>
                  <a:ext uri="{0D108BD9-81ED-4DB2-BD59-A6C34878D82A}">
                    <a16:rowId xmlns:a16="http://schemas.microsoft.com/office/drawing/2014/main" val="10002"/>
                  </a:ext>
                </a:extLst>
              </a:tr>
              <a:tr h="401755">
                <a:tc>
                  <a:txBody>
                    <a:bodyPr/>
                    <a:lstStyle/>
                    <a:p>
                      <a:r>
                        <a:rPr lang="en-US" sz="1400" dirty="0"/>
                        <a:t>Ease of use</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extLst>
                  <a:ext uri="{0D108BD9-81ED-4DB2-BD59-A6C34878D82A}">
                    <a16:rowId xmlns:a16="http://schemas.microsoft.com/office/drawing/2014/main" val="10003"/>
                  </a:ext>
                </a:extLst>
              </a:tr>
              <a:tr h="401755">
                <a:tc>
                  <a:txBody>
                    <a:bodyPr/>
                    <a:lstStyle/>
                    <a:p>
                      <a:r>
                        <a:rPr lang="en-US" sz="1400" dirty="0"/>
                        <a:t>Readability of setting</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a:t>
                      </a:r>
                    </a:p>
                  </a:txBody>
                  <a:tcPr/>
                </a:tc>
                <a:extLst>
                  <a:ext uri="{0D108BD9-81ED-4DB2-BD59-A6C34878D82A}">
                    <a16:rowId xmlns:a16="http://schemas.microsoft.com/office/drawing/2014/main" val="10004"/>
                  </a:ext>
                </a:extLst>
              </a:tr>
              <a:tr h="401755">
                <a:tc>
                  <a:txBody>
                    <a:bodyPr/>
                    <a:lstStyle/>
                    <a:p>
                      <a:r>
                        <a:rPr lang="en-US" sz="1400" dirty="0"/>
                        <a:t>Does Metering accuracy</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extLst>
                  <a:ext uri="{0D108BD9-81ED-4DB2-BD59-A6C34878D82A}">
                    <a16:rowId xmlns:a16="http://schemas.microsoft.com/office/drawing/2014/main" val="10005"/>
                  </a:ext>
                </a:extLst>
              </a:tr>
              <a:tr h="401755">
                <a:tc>
                  <a:txBody>
                    <a:bodyPr/>
                    <a:lstStyle/>
                    <a:p>
                      <a:r>
                        <a:rPr lang="en-US" sz="1400" dirty="0"/>
                        <a:t>Durability</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extLst>
                  <a:ext uri="{0D108BD9-81ED-4DB2-BD59-A6C34878D82A}">
                    <a16:rowId xmlns:a16="http://schemas.microsoft.com/office/drawing/2014/main" val="10006"/>
                  </a:ext>
                </a:extLst>
              </a:tr>
              <a:tr h="401755">
                <a:tc>
                  <a:txBody>
                    <a:bodyPr/>
                    <a:lstStyle/>
                    <a:p>
                      <a:r>
                        <a:rPr lang="en-US" sz="1400" dirty="0"/>
                        <a:t>Ease of Manufacturing</a:t>
                      </a:r>
                    </a:p>
                  </a:txBody>
                  <a:tcPr/>
                </a:tc>
                <a:tc>
                  <a:txBody>
                    <a:bodyPr/>
                    <a:lstStyle/>
                    <a:p>
                      <a:r>
                        <a:rPr lang="en-US" sz="1400" dirty="0"/>
                        <a:t>+</a:t>
                      </a:r>
                    </a:p>
                  </a:txBody>
                  <a:tcPr/>
                </a:tc>
                <a:tc>
                  <a:txBody>
                    <a:bodyPr/>
                    <a:lstStyle/>
                    <a:p>
                      <a:r>
                        <a:rPr lang="en-US" sz="1400" dirty="0"/>
                        <a:t>-</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extLst>
                  <a:ext uri="{0D108BD9-81ED-4DB2-BD59-A6C34878D82A}">
                    <a16:rowId xmlns:a16="http://schemas.microsoft.com/office/drawing/2014/main" val="10007"/>
                  </a:ext>
                </a:extLst>
              </a:tr>
              <a:tr h="401755">
                <a:tc>
                  <a:txBody>
                    <a:bodyPr/>
                    <a:lstStyle/>
                    <a:p>
                      <a:r>
                        <a:rPr lang="en-US" sz="1400" dirty="0"/>
                        <a:t>Portability</a:t>
                      </a:r>
                    </a:p>
                  </a:txBody>
                  <a:tcPr/>
                </a:tc>
                <a:tc>
                  <a:txBody>
                    <a:bodyPr/>
                    <a:lstStyle/>
                    <a:p>
                      <a:r>
                        <a:rPr lang="en-US" sz="1400" dirty="0"/>
                        <a:t>+</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extLst>
                  <a:ext uri="{0D108BD9-81ED-4DB2-BD59-A6C34878D82A}">
                    <a16:rowId xmlns:a16="http://schemas.microsoft.com/office/drawing/2014/main" val="10008"/>
                  </a:ext>
                </a:extLst>
              </a:tr>
              <a:tr h="401755">
                <a:tc>
                  <a:txBody>
                    <a:bodyPr/>
                    <a:lstStyle/>
                    <a:p>
                      <a:r>
                        <a:rPr lang="en-US" sz="1400" dirty="0" err="1"/>
                        <a:t>Sum+’s</a:t>
                      </a:r>
                      <a:endParaRPr lang="en-US" sz="1400" dirty="0"/>
                    </a:p>
                  </a:txBody>
                  <a:tcPr/>
                </a:tc>
                <a:tc>
                  <a:txBody>
                    <a:bodyPr/>
                    <a:lstStyle/>
                    <a:p>
                      <a:endParaRPr lang="en-US" sz="1400" dirty="0"/>
                    </a:p>
                  </a:txBody>
                  <a:tcPr/>
                </a:tc>
                <a:tc>
                  <a:txBody>
                    <a:bodyPr/>
                    <a:lstStyle/>
                    <a:p>
                      <a:endParaRPr lang="en-US" sz="1400"/>
                    </a:p>
                  </a:txBody>
                  <a:tcPr/>
                </a:tc>
                <a:tc>
                  <a:txBody>
                    <a:bodyPr/>
                    <a:lstStyle/>
                    <a:p>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dirty="0"/>
                    </a:p>
                  </a:txBody>
                  <a:tcPr/>
                </a:tc>
                <a:extLst>
                  <a:ext uri="{0D108BD9-81ED-4DB2-BD59-A6C34878D82A}">
                    <a16:rowId xmlns:a16="http://schemas.microsoft.com/office/drawing/2014/main" val="10009"/>
                  </a:ext>
                </a:extLst>
              </a:tr>
              <a:tr h="401755">
                <a:tc>
                  <a:txBody>
                    <a:bodyPr/>
                    <a:lstStyle/>
                    <a:p>
                      <a:r>
                        <a:rPr lang="en-US" sz="1400" dirty="0"/>
                        <a:t>Sum0’s</a:t>
                      </a:r>
                    </a:p>
                  </a:txBody>
                  <a:tcPr/>
                </a:tc>
                <a:tc>
                  <a:txBody>
                    <a:bodyPr/>
                    <a:lstStyle/>
                    <a:p>
                      <a:endParaRPr lang="en-US" sz="1400" dirty="0"/>
                    </a:p>
                  </a:txBody>
                  <a:tcPr/>
                </a:tc>
                <a:tc>
                  <a:txBody>
                    <a:bodyPr/>
                    <a:lstStyle/>
                    <a:p>
                      <a:endParaRPr lang="en-US" sz="1400"/>
                    </a:p>
                  </a:txBody>
                  <a:tcPr/>
                </a:tc>
                <a:tc>
                  <a:txBody>
                    <a:bodyPr/>
                    <a:lstStyle/>
                    <a:p>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10"/>
                  </a:ext>
                </a:extLst>
              </a:tr>
              <a:tr h="401755">
                <a:tc>
                  <a:txBody>
                    <a:bodyPr/>
                    <a:lstStyle/>
                    <a:p>
                      <a:r>
                        <a:rPr lang="en-US" sz="1400" dirty="0"/>
                        <a:t>Sum-’s</a:t>
                      </a:r>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11"/>
                  </a:ext>
                </a:extLst>
              </a:tr>
              <a:tr h="401755">
                <a:tc>
                  <a:txBody>
                    <a:bodyPr/>
                    <a:lstStyle/>
                    <a:p>
                      <a:r>
                        <a:rPr lang="en-US" sz="1400" dirty="0"/>
                        <a:t>Net</a:t>
                      </a:r>
                      <a:r>
                        <a:rPr lang="en-US" sz="1400" baseline="0" dirty="0"/>
                        <a:t> Score</a:t>
                      </a:r>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0012"/>
                  </a:ext>
                </a:extLst>
              </a:tr>
              <a:tr h="401755">
                <a:tc>
                  <a:txBody>
                    <a:bodyPr/>
                    <a:lstStyle/>
                    <a:p>
                      <a:r>
                        <a:rPr lang="en-US" sz="1400" dirty="0"/>
                        <a:t>Rank</a:t>
                      </a:r>
                    </a:p>
                  </a:txBody>
                  <a:tcPr/>
                </a:tc>
                <a:tc>
                  <a:txBody>
                    <a:bodyPr/>
                    <a:lstStyle/>
                    <a:p>
                      <a:endParaRPr lang="en-US" sz="140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0013"/>
                  </a:ext>
                </a:extLst>
              </a:tr>
              <a:tr h="401755">
                <a:tc>
                  <a:txBody>
                    <a:bodyPr/>
                    <a:lstStyle/>
                    <a:p>
                      <a:r>
                        <a:rPr lang="en-US" sz="1400" dirty="0"/>
                        <a:t>Continue</a:t>
                      </a:r>
                    </a:p>
                  </a:txBody>
                  <a:tcPr/>
                </a:tc>
                <a:tc>
                  <a:txBody>
                    <a:bodyPr/>
                    <a:lstStyle/>
                    <a:p>
                      <a:endParaRPr lang="en-US" sz="140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3346769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Step 3: Rank the Concepts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US" altLang="en-US" dirty="0">
                <a:latin typeface="Times New Roman" panose="02020603050405020304" pitchFamily="18" charset="0"/>
                <a:cs typeface="Times New Roman" panose="02020603050405020304" pitchFamily="18" charset="0"/>
              </a:rPr>
              <a:t>After rating all the concepts, the team sums the number of “better than,” “same as,” and “worse than” scores and enters the sum for each category in the lower rows of the matrix.</a:t>
            </a:r>
          </a:p>
          <a:p>
            <a:pPr algn="just"/>
            <a:endParaRPr lang="en-US" altLang="en-US" dirty="0">
              <a:latin typeface="Times New Roman" panose="02020603050405020304" pitchFamily="18" charset="0"/>
              <a:cs typeface="Times New Roman" panose="02020603050405020304" pitchFamily="18" charset="0"/>
            </a:endParaRPr>
          </a:p>
          <a:p>
            <a:pPr algn="just"/>
            <a:r>
              <a:rPr lang="en-US" altLang="en-US" dirty="0">
                <a:latin typeface="Times New Roman" panose="02020603050405020304" pitchFamily="18" charset="0"/>
                <a:cs typeface="Times New Roman" panose="02020603050405020304" pitchFamily="18" charset="0"/>
              </a:rPr>
              <a:t>Once the summation is completed, the team rank-orders the concepts.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9207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197" y="-16335"/>
            <a:ext cx="8911687" cy="647271"/>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Rate the Concepts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56391017"/>
              </p:ext>
            </p:extLst>
          </p:nvPr>
        </p:nvGraphicFramePr>
        <p:xfrm>
          <a:off x="512063" y="630936"/>
          <a:ext cx="11548872" cy="6142730"/>
        </p:xfrm>
        <a:graphic>
          <a:graphicData uri="http://schemas.openxmlformats.org/drawingml/2006/table">
            <a:tbl>
              <a:tblPr firstRow="1" bandRow="1">
                <a:tableStyleId>{5C22544A-7EE6-4342-B048-85BDC9FD1C3A}</a:tableStyleId>
              </a:tblPr>
              <a:tblGrid>
                <a:gridCol w="2487169">
                  <a:extLst>
                    <a:ext uri="{9D8B030D-6E8A-4147-A177-3AD203B41FA5}">
                      <a16:colId xmlns:a16="http://schemas.microsoft.com/office/drawing/2014/main" val="20000"/>
                    </a:ext>
                  </a:extLst>
                </a:gridCol>
                <a:gridCol w="1627632">
                  <a:extLst>
                    <a:ext uri="{9D8B030D-6E8A-4147-A177-3AD203B41FA5}">
                      <a16:colId xmlns:a16="http://schemas.microsoft.com/office/drawing/2014/main" val="20001"/>
                    </a:ext>
                  </a:extLst>
                </a:gridCol>
                <a:gridCol w="1499616">
                  <a:extLst>
                    <a:ext uri="{9D8B030D-6E8A-4147-A177-3AD203B41FA5}">
                      <a16:colId xmlns:a16="http://schemas.microsoft.com/office/drawing/2014/main" val="20002"/>
                    </a:ext>
                  </a:extLst>
                </a:gridCol>
                <a:gridCol w="886968">
                  <a:extLst>
                    <a:ext uri="{9D8B030D-6E8A-4147-A177-3AD203B41FA5}">
                      <a16:colId xmlns:a16="http://schemas.microsoft.com/office/drawing/2014/main" val="20003"/>
                    </a:ext>
                  </a:extLst>
                </a:gridCol>
                <a:gridCol w="1207008">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987552">
                  <a:extLst>
                    <a:ext uri="{9D8B030D-6E8A-4147-A177-3AD203B41FA5}">
                      <a16:colId xmlns:a16="http://schemas.microsoft.com/office/drawing/2014/main" val="20006"/>
                    </a:ext>
                  </a:extLst>
                </a:gridCol>
                <a:gridCol w="1709927">
                  <a:extLst>
                    <a:ext uri="{9D8B030D-6E8A-4147-A177-3AD203B41FA5}">
                      <a16:colId xmlns:a16="http://schemas.microsoft.com/office/drawing/2014/main" val="20007"/>
                    </a:ext>
                  </a:extLst>
                </a:gridCol>
              </a:tblGrid>
              <a:tr h="401755">
                <a:tc gridSpan="8">
                  <a:txBody>
                    <a:bodyPr/>
                    <a:lstStyle/>
                    <a:p>
                      <a:pPr algn="ctr"/>
                      <a:r>
                        <a:rPr lang="en-US" sz="1400" dirty="0"/>
                        <a:t>Concepts2</a:t>
                      </a:r>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extLst>
                  <a:ext uri="{0D108BD9-81ED-4DB2-BD59-A6C34878D82A}">
                    <a16:rowId xmlns:a16="http://schemas.microsoft.com/office/drawing/2014/main" val="10000"/>
                  </a:ext>
                </a:extLst>
              </a:tr>
              <a:tr h="401755">
                <a:tc>
                  <a:txBody>
                    <a:bodyPr/>
                    <a:lstStyle/>
                    <a:p>
                      <a:r>
                        <a:rPr lang="en-US" sz="1400" dirty="0"/>
                        <a:t>Section Criteria</a:t>
                      </a:r>
                    </a:p>
                  </a:txBody>
                  <a:tcPr/>
                </a:tc>
                <a:tc>
                  <a:txBody>
                    <a:bodyPr/>
                    <a:lstStyle/>
                    <a:p>
                      <a:r>
                        <a:rPr lang="en-US" sz="1400" b="1" dirty="0"/>
                        <a:t>A</a:t>
                      </a:r>
                    </a:p>
                    <a:p>
                      <a:r>
                        <a:rPr lang="en-US" sz="1400" baseline="0" dirty="0"/>
                        <a:t> Master Cylinder</a:t>
                      </a:r>
                      <a:endParaRPr lang="en-US" sz="1400" dirty="0"/>
                    </a:p>
                  </a:txBody>
                  <a:tcPr/>
                </a:tc>
                <a:tc>
                  <a:txBody>
                    <a:bodyPr/>
                    <a:lstStyle/>
                    <a:p>
                      <a:r>
                        <a:rPr lang="en-US" sz="1400" b="1" dirty="0"/>
                        <a:t>B</a:t>
                      </a:r>
                    </a:p>
                    <a:p>
                      <a:r>
                        <a:rPr lang="en-US" sz="1400" dirty="0"/>
                        <a:t> Rubber Break</a:t>
                      </a:r>
                    </a:p>
                  </a:txBody>
                  <a:tcPr/>
                </a:tc>
                <a:tc>
                  <a:txBody>
                    <a:bodyPr/>
                    <a:lstStyle/>
                    <a:p>
                      <a:r>
                        <a:rPr lang="en-US" sz="1400" b="1" dirty="0"/>
                        <a:t>C </a:t>
                      </a:r>
                    </a:p>
                    <a:p>
                      <a:r>
                        <a:rPr lang="en-US" sz="1400" dirty="0"/>
                        <a:t>Ratchet</a:t>
                      </a:r>
                    </a:p>
                  </a:txBody>
                  <a:tcPr/>
                </a:tc>
                <a:tc>
                  <a:txBody>
                    <a:bodyPr/>
                    <a:lstStyle/>
                    <a:p>
                      <a:r>
                        <a:rPr lang="en-US" sz="1400" b="1" dirty="0"/>
                        <a:t>D</a:t>
                      </a:r>
                    </a:p>
                    <a:p>
                      <a:r>
                        <a:rPr lang="en-US" sz="1400" dirty="0"/>
                        <a:t>Plunge-stop</a:t>
                      </a:r>
                    </a:p>
                  </a:txBody>
                  <a:tcPr/>
                </a:tc>
                <a:tc>
                  <a:txBody>
                    <a:bodyPr/>
                    <a:lstStyle/>
                    <a:p>
                      <a:r>
                        <a:rPr lang="en-US" sz="1400" b="1" dirty="0"/>
                        <a:t>E</a:t>
                      </a:r>
                      <a:r>
                        <a:rPr lang="en-US" sz="1400" dirty="0"/>
                        <a:t> </a:t>
                      </a:r>
                    </a:p>
                    <a:p>
                      <a:r>
                        <a:rPr lang="en-US" sz="1400" dirty="0"/>
                        <a:t>Swash Ring</a:t>
                      </a:r>
                    </a:p>
                  </a:txBody>
                  <a:tcPr/>
                </a:tc>
                <a:tc>
                  <a:txBody>
                    <a:bodyPr/>
                    <a:lstStyle/>
                    <a:p>
                      <a:r>
                        <a:rPr lang="en-US" sz="1400" b="1" dirty="0"/>
                        <a:t>F</a:t>
                      </a:r>
                    </a:p>
                    <a:p>
                      <a:r>
                        <a:rPr lang="en-US" sz="1400" dirty="0"/>
                        <a:t>Lever set</a:t>
                      </a:r>
                    </a:p>
                  </a:txBody>
                  <a:tcPr/>
                </a:tc>
                <a:tc>
                  <a:txBody>
                    <a:bodyPr/>
                    <a:lstStyle/>
                    <a:p>
                      <a:r>
                        <a:rPr lang="en-US" sz="1400" b="1" dirty="0"/>
                        <a:t>G</a:t>
                      </a:r>
                      <a:r>
                        <a:rPr lang="en-US" sz="1400" dirty="0"/>
                        <a:t> </a:t>
                      </a:r>
                    </a:p>
                    <a:p>
                      <a:r>
                        <a:rPr lang="en-US" sz="1400" dirty="0"/>
                        <a:t>Dial Screw</a:t>
                      </a:r>
                    </a:p>
                  </a:txBody>
                  <a:tcPr/>
                </a:tc>
                <a:extLst>
                  <a:ext uri="{0D108BD9-81ED-4DB2-BD59-A6C34878D82A}">
                    <a16:rowId xmlns:a16="http://schemas.microsoft.com/office/drawing/2014/main" val="10001"/>
                  </a:ext>
                </a:extLst>
              </a:tr>
              <a:tr h="401755">
                <a:tc>
                  <a:txBody>
                    <a:bodyPr/>
                    <a:lstStyle/>
                    <a:p>
                      <a:r>
                        <a:rPr lang="en-US" sz="1400" dirty="0"/>
                        <a:t>Ease of Handling</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a:t>
                      </a:r>
                    </a:p>
                  </a:txBody>
                  <a:tcPr/>
                </a:tc>
                <a:extLst>
                  <a:ext uri="{0D108BD9-81ED-4DB2-BD59-A6C34878D82A}">
                    <a16:rowId xmlns:a16="http://schemas.microsoft.com/office/drawing/2014/main" val="10002"/>
                  </a:ext>
                </a:extLst>
              </a:tr>
              <a:tr h="401755">
                <a:tc>
                  <a:txBody>
                    <a:bodyPr/>
                    <a:lstStyle/>
                    <a:p>
                      <a:r>
                        <a:rPr lang="en-US" sz="1400" dirty="0"/>
                        <a:t>Ease of use</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extLst>
                  <a:ext uri="{0D108BD9-81ED-4DB2-BD59-A6C34878D82A}">
                    <a16:rowId xmlns:a16="http://schemas.microsoft.com/office/drawing/2014/main" val="10003"/>
                  </a:ext>
                </a:extLst>
              </a:tr>
              <a:tr h="401755">
                <a:tc>
                  <a:txBody>
                    <a:bodyPr/>
                    <a:lstStyle/>
                    <a:p>
                      <a:r>
                        <a:rPr lang="en-US" sz="1400" dirty="0"/>
                        <a:t>Readability of setting</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a:t>
                      </a:r>
                    </a:p>
                  </a:txBody>
                  <a:tcPr/>
                </a:tc>
                <a:extLst>
                  <a:ext uri="{0D108BD9-81ED-4DB2-BD59-A6C34878D82A}">
                    <a16:rowId xmlns:a16="http://schemas.microsoft.com/office/drawing/2014/main" val="10004"/>
                  </a:ext>
                </a:extLst>
              </a:tr>
              <a:tr h="401755">
                <a:tc>
                  <a:txBody>
                    <a:bodyPr/>
                    <a:lstStyle/>
                    <a:p>
                      <a:r>
                        <a:rPr lang="en-US" sz="1400" dirty="0"/>
                        <a:t>Does Metering accuracy</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extLst>
                  <a:ext uri="{0D108BD9-81ED-4DB2-BD59-A6C34878D82A}">
                    <a16:rowId xmlns:a16="http://schemas.microsoft.com/office/drawing/2014/main" val="10005"/>
                  </a:ext>
                </a:extLst>
              </a:tr>
              <a:tr h="401755">
                <a:tc>
                  <a:txBody>
                    <a:bodyPr/>
                    <a:lstStyle/>
                    <a:p>
                      <a:r>
                        <a:rPr lang="en-US" sz="1400" dirty="0"/>
                        <a:t>Durability</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extLst>
                  <a:ext uri="{0D108BD9-81ED-4DB2-BD59-A6C34878D82A}">
                    <a16:rowId xmlns:a16="http://schemas.microsoft.com/office/drawing/2014/main" val="10006"/>
                  </a:ext>
                </a:extLst>
              </a:tr>
              <a:tr h="401755">
                <a:tc>
                  <a:txBody>
                    <a:bodyPr/>
                    <a:lstStyle/>
                    <a:p>
                      <a:r>
                        <a:rPr lang="en-US" sz="1400" dirty="0"/>
                        <a:t>Ease of Manufacturing</a:t>
                      </a:r>
                    </a:p>
                  </a:txBody>
                  <a:tcPr/>
                </a:tc>
                <a:tc>
                  <a:txBody>
                    <a:bodyPr/>
                    <a:lstStyle/>
                    <a:p>
                      <a:r>
                        <a:rPr lang="en-US" sz="1400" dirty="0"/>
                        <a:t>+</a:t>
                      </a:r>
                    </a:p>
                  </a:txBody>
                  <a:tcPr/>
                </a:tc>
                <a:tc>
                  <a:txBody>
                    <a:bodyPr/>
                    <a:lstStyle/>
                    <a:p>
                      <a:r>
                        <a:rPr lang="en-US" sz="1400" dirty="0"/>
                        <a:t>-</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extLst>
                  <a:ext uri="{0D108BD9-81ED-4DB2-BD59-A6C34878D82A}">
                    <a16:rowId xmlns:a16="http://schemas.microsoft.com/office/drawing/2014/main" val="10007"/>
                  </a:ext>
                </a:extLst>
              </a:tr>
              <a:tr h="401755">
                <a:tc>
                  <a:txBody>
                    <a:bodyPr/>
                    <a:lstStyle/>
                    <a:p>
                      <a:r>
                        <a:rPr lang="en-US" sz="1400" dirty="0"/>
                        <a:t>Portability</a:t>
                      </a:r>
                    </a:p>
                  </a:txBody>
                  <a:tcPr/>
                </a:tc>
                <a:tc>
                  <a:txBody>
                    <a:bodyPr/>
                    <a:lstStyle/>
                    <a:p>
                      <a:r>
                        <a:rPr lang="en-US" sz="1400" dirty="0"/>
                        <a:t>+</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extLst>
                  <a:ext uri="{0D108BD9-81ED-4DB2-BD59-A6C34878D82A}">
                    <a16:rowId xmlns:a16="http://schemas.microsoft.com/office/drawing/2014/main" val="10008"/>
                  </a:ext>
                </a:extLst>
              </a:tr>
              <a:tr h="401755">
                <a:tc>
                  <a:txBody>
                    <a:bodyPr/>
                    <a:lstStyle/>
                    <a:p>
                      <a:r>
                        <a:rPr lang="en-US" sz="1400" dirty="0" err="1"/>
                        <a:t>Sum+’s</a:t>
                      </a:r>
                      <a:endParaRPr lang="en-US" sz="1400" dirty="0"/>
                    </a:p>
                  </a:txBody>
                  <a:tcPr/>
                </a:tc>
                <a:tc>
                  <a:txBody>
                    <a:bodyPr/>
                    <a:lstStyle/>
                    <a:p>
                      <a:r>
                        <a:rPr lang="en-US" sz="1400" dirty="0"/>
                        <a:t>2</a:t>
                      </a:r>
                    </a:p>
                  </a:txBody>
                  <a:tcPr/>
                </a:tc>
                <a:tc>
                  <a:txBody>
                    <a:bodyPr/>
                    <a:lstStyle/>
                    <a:p>
                      <a:r>
                        <a:rPr lang="en-US" sz="1400" dirty="0"/>
                        <a:t>1</a:t>
                      </a:r>
                    </a:p>
                  </a:txBody>
                  <a:tcPr/>
                </a:tc>
                <a:tc>
                  <a:txBody>
                    <a:bodyPr/>
                    <a:lstStyle/>
                    <a:p>
                      <a:r>
                        <a:rPr lang="en-US" sz="1400" dirty="0"/>
                        <a:t>1</a:t>
                      </a:r>
                    </a:p>
                  </a:txBody>
                  <a:tcPr/>
                </a:tc>
                <a:tc>
                  <a:txBody>
                    <a:bodyPr/>
                    <a:lstStyle/>
                    <a:p>
                      <a:r>
                        <a:rPr lang="en-US" sz="1400" dirty="0"/>
                        <a:t>0</a:t>
                      </a:r>
                    </a:p>
                  </a:txBody>
                  <a:tcPr/>
                </a:tc>
                <a:tc>
                  <a:txBody>
                    <a:bodyPr/>
                    <a:lstStyle/>
                    <a:p>
                      <a:r>
                        <a:rPr lang="en-US" sz="1400" dirty="0"/>
                        <a:t>2</a:t>
                      </a:r>
                    </a:p>
                  </a:txBody>
                  <a:tcPr/>
                </a:tc>
                <a:tc>
                  <a:txBody>
                    <a:bodyPr/>
                    <a:lstStyle/>
                    <a:p>
                      <a:r>
                        <a:rPr lang="en-US" sz="1400" dirty="0"/>
                        <a:t>2</a:t>
                      </a:r>
                    </a:p>
                  </a:txBody>
                  <a:tcPr/>
                </a:tc>
                <a:tc>
                  <a:txBody>
                    <a:bodyPr/>
                    <a:lstStyle/>
                    <a:p>
                      <a:r>
                        <a:rPr lang="en-US" sz="1400" dirty="0"/>
                        <a:t>1</a:t>
                      </a:r>
                    </a:p>
                  </a:txBody>
                  <a:tcPr/>
                </a:tc>
                <a:extLst>
                  <a:ext uri="{0D108BD9-81ED-4DB2-BD59-A6C34878D82A}">
                    <a16:rowId xmlns:a16="http://schemas.microsoft.com/office/drawing/2014/main" val="10009"/>
                  </a:ext>
                </a:extLst>
              </a:tr>
              <a:tr h="401755">
                <a:tc>
                  <a:txBody>
                    <a:bodyPr/>
                    <a:lstStyle/>
                    <a:p>
                      <a:r>
                        <a:rPr lang="en-US" sz="1400" dirty="0"/>
                        <a:t>Sum0’s</a:t>
                      </a:r>
                    </a:p>
                  </a:txBody>
                  <a:tcPr/>
                </a:tc>
                <a:tc>
                  <a:txBody>
                    <a:bodyPr/>
                    <a:lstStyle/>
                    <a:p>
                      <a:r>
                        <a:rPr lang="en-US" sz="1400" dirty="0"/>
                        <a:t>5</a:t>
                      </a:r>
                    </a:p>
                  </a:txBody>
                  <a:tcPr/>
                </a:tc>
                <a:tc>
                  <a:txBody>
                    <a:bodyPr/>
                    <a:lstStyle/>
                    <a:p>
                      <a:r>
                        <a:rPr lang="en-US" sz="1400" dirty="0"/>
                        <a:t>4</a:t>
                      </a:r>
                    </a:p>
                  </a:txBody>
                  <a:tcPr/>
                </a:tc>
                <a:tc>
                  <a:txBody>
                    <a:bodyPr/>
                    <a:lstStyle/>
                    <a:p>
                      <a:r>
                        <a:rPr lang="en-US" sz="1400" dirty="0"/>
                        <a:t>3</a:t>
                      </a:r>
                    </a:p>
                  </a:txBody>
                  <a:tcPr/>
                </a:tc>
                <a:tc>
                  <a:txBody>
                    <a:bodyPr/>
                    <a:lstStyle/>
                    <a:p>
                      <a:r>
                        <a:rPr lang="en-US" sz="1400" dirty="0"/>
                        <a:t>7</a:t>
                      </a:r>
                    </a:p>
                  </a:txBody>
                  <a:tcPr/>
                </a:tc>
                <a:tc>
                  <a:txBody>
                    <a:bodyPr/>
                    <a:lstStyle/>
                    <a:p>
                      <a:r>
                        <a:rPr lang="en-US" sz="1400" dirty="0"/>
                        <a:t>4</a:t>
                      </a:r>
                    </a:p>
                  </a:txBody>
                  <a:tcPr/>
                </a:tc>
                <a:tc>
                  <a:txBody>
                    <a:bodyPr/>
                    <a:lstStyle/>
                    <a:p>
                      <a:r>
                        <a:rPr lang="en-US" sz="1400" dirty="0"/>
                        <a:t>3</a:t>
                      </a:r>
                    </a:p>
                  </a:txBody>
                  <a:tcPr/>
                </a:tc>
                <a:tc>
                  <a:txBody>
                    <a:bodyPr/>
                    <a:lstStyle/>
                    <a:p>
                      <a:r>
                        <a:rPr lang="en-US" sz="1400" dirty="0"/>
                        <a:t>5</a:t>
                      </a:r>
                    </a:p>
                  </a:txBody>
                  <a:tcPr/>
                </a:tc>
                <a:extLst>
                  <a:ext uri="{0D108BD9-81ED-4DB2-BD59-A6C34878D82A}">
                    <a16:rowId xmlns:a16="http://schemas.microsoft.com/office/drawing/2014/main" val="10010"/>
                  </a:ext>
                </a:extLst>
              </a:tr>
              <a:tr h="401755">
                <a:tc>
                  <a:txBody>
                    <a:bodyPr/>
                    <a:lstStyle/>
                    <a:p>
                      <a:r>
                        <a:rPr lang="en-US" sz="1400" dirty="0"/>
                        <a:t>Sum-’s</a:t>
                      </a:r>
                    </a:p>
                  </a:txBody>
                  <a:tcPr/>
                </a:tc>
                <a:tc>
                  <a:txBody>
                    <a:bodyPr/>
                    <a:lstStyle/>
                    <a:p>
                      <a:r>
                        <a:rPr lang="en-US" sz="1400" dirty="0"/>
                        <a:t>0</a:t>
                      </a:r>
                    </a:p>
                  </a:txBody>
                  <a:tcPr/>
                </a:tc>
                <a:tc>
                  <a:txBody>
                    <a:bodyPr/>
                    <a:lstStyle/>
                    <a:p>
                      <a:r>
                        <a:rPr lang="en-US" sz="1400" dirty="0"/>
                        <a:t>2</a:t>
                      </a:r>
                    </a:p>
                  </a:txBody>
                  <a:tcPr/>
                </a:tc>
                <a:tc>
                  <a:txBody>
                    <a:bodyPr/>
                    <a:lstStyle/>
                    <a:p>
                      <a:r>
                        <a:rPr lang="en-US" sz="1400" dirty="0"/>
                        <a:t>3</a:t>
                      </a:r>
                    </a:p>
                  </a:txBody>
                  <a:tcPr/>
                </a:tc>
                <a:tc>
                  <a:txBody>
                    <a:bodyPr/>
                    <a:lstStyle/>
                    <a:p>
                      <a:r>
                        <a:rPr lang="en-US" sz="1400" dirty="0"/>
                        <a:t>0</a:t>
                      </a:r>
                    </a:p>
                  </a:txBody>
                  <a:tcPr/>
                </a:tc>
                <a:tc>
                  <a:txBody>
                    <a:bodyPr/>
                    <a:lstStyle/>
                    <a:p>
                      <a:r>
                        <a:rPr lang="en-US" sz="1400" dirty="0"/>
                        <a:t>1</a:t>
                      </a:r>
                    </a:p>
                  </a:txBody>
                  <a:tcPr/>
                </a:tc>
                <a:tc>
                  <a:txBody>
                    <a:bodyPr/>
                    <a:lstStyle/>
                    <a:p>
                      <a:r>
                        <a:rPr lang="en-US" sz="1400" dirty="0"/>
                        <a:t>2</a:t>
                      </a:r>
                    </a:p>
                  </a:txBody>
                  <a:tcPr/>
                </a:tc>
                <a:tc>
                  <a:txBody>
                    <a:bodyPr/>
                    <a:lstStyle/>
                    <a:p>
                      <a:r>
                        <a:rPr lang="en-US" sz="1400" dirty="0"/>
                        <a:t>1</a:t>
                      </a:r>
                    </a:p>
                  </a:txBody>
                  <a:tcPr/>
                </a:tc>
                <a:extLst>
                  <a:ext uri="{0D108BD9-81ED-4DB2-BD59-A6C34878D82A}">
                    <a16:rowId xmlns:a16="http://schemas.microsoft.com/office/drawing/2014/main" val="10011"/>
                  </a:ext>
                </a:extLst>
              </a:tr>
              <a:tr h="401755">
                <a:tc>
                  <a:txBody>
                    <a:bodyPr/>
                    <a:lstStyle/>
                    <a:p>
                      <a:r>
                        <a:rPr lang="en-US" sz="1400" dirty="0"/>
                        <a:t>Net</a:t>
                      </a:r>
                      <a:r>
                        <a:rPr lang="en-US" sz="1400" baseline="0" dirty="0"/>
                        <a:t> Score</a:t>
                      </a:r>
                      <a:endParaRPr lang="en-US" sz="1400" dirty="0"/>
                    </a:p>
                  </a:txBody>
                  <a:tcPr/>
                </a:tc>
                <a:tc>
                  <a:txBody>
                    <a:bodyPr/>
                    <a:lstStyle/>
                    <a:p>
                      <a:r>
                        <a:rPr lang="en-US" sz="1400" dirty="0"/>
                        <a:t>2</a:t>
                      </a:r>
                    </a:p>
                  </a:txBody>
                  <a:tcPr/>
                </a:tc>
                <a:tc>
                  <a:txBody>
                    <a:bodyPr/>
                    <a:lstStyle/>
                    <a:p>
                      <a:r>
                        <a:rPr lang="en-US" sz="1400" dirty="0"/>
                        <a:t>-1</a:t>
                      </a:r>
                    </a:p>
                  </a:txBody>
                  <a:tcPr/>
                </a:tc>
                <a:tc>
                  <a:txBody>
                    <a:bodyPr/>
                    <a:lstStyle/>
                    <a:p>
                      <a:r>
                        <a:rPr lang="en-US" sz="1400" dirty="0"/>
                        <a:t>-2</a:t>
                      </a:r>
                    </a:p>
                  </a:txBody>
                  <a:tcPr/>
                </a:tc>
                <a:tc>
                  <a:txBody>
                    <a:bodyPr/>
                    <a:lstStyle/>
                    <a:p>
                      <a:r>
                        <a:rPr lang="en-US" sz="1400" dirty="0"/>
                        <a:t>0</a:t>
                      </a:r>
                    </a:p>
                  </a:txBody>
                  <a:tcPr/>
                </a:tc>
                <a:tc>
                  <a:txBody>
                    <a:bodyPr/>
                    <a:lstStyle/>
                    <a:p>
                      <a:r>
                        <a:rPr lang="en-US" sz="1400" dirty="0"/>
                        <a:t>1</a:t>
                      </a:r>
                    </a:p>
                  </a:txBody>
                  <a:tcPr/>
                </a:tc>
                <a:tc>
                  <a:txBody>
                    <a:bodyPr/>
                    <a:lstStyle/>
                    <a:p>
                      <a:r>
                        <a:rPr lang="en-US" sz="1400" dirty="0"/>
                        <a:t>0</a:t>
                      </a:r>
                    </a:p>
                  </a:txBody>
                  <a:tcPr/>
                </a:tc>
                <a:tc>
                  <a:txBody>
                    <a:bodyPr/>
                    <a:lstStyle/>
                    <a:p>
                      <a:r>
                        <a:rPr lang="en-US" sz="1400" dirty="0"/>
                        <a:t>0</a:t>
                      </a:r>
                    </a:p>
                  </a:txBody>
                  <a:tcPr/>
                </a:tc>
                <a:extLst>
                  <a:ext uri="{0D108BD9-81ED-4DB2-BD59-A6C34878D82A}">
                    <a16:rowId xmlns:a16="http://schemas.microsoft.com/office/drawing/2014/main" val="10012"/>
                  </a:ext>
                </a:extLst>
              </a:tr>
              <a:tr h="401755">
                <a:tc>
                  <a:txBody>
                    <a:bodyPr/>
                    <a:lstStyle/>
                    <a:p>
                      <a:r>
                        <a:rPr lang="en-US" sz="1400" dirty="0"/>
                        <a:t>Rank</a:t>
                      </a:r>
                    </a:p>
                  </a:txBody>
                  <a:tcPr/>
                </a:tc>
                <a:tc>
                  <a:txBody>
                    <a:bodyPr/>
                    <a:lstStyle/>
                    <a:p>
                      <a:r>
                        <a:rPr lang="en-US" sz="1400" dirty="0"/>
                        <a:t>1</a:t>
                      </a:r>
                    </a:p>
                  </a:txBody>
                  <a:tcPr/>
                </a:tc>
                <a:tc>
                  <a:txBody>
                    <a:bodyPr/>
                    <a:lstStyle/>
                    <a:p>
                      <a:r>
                        <a:rPr lang="en-US" sz="1400" dirty="0"/>
                        <a:t>6</a:t>
                      </a:r>
                    </a:p>
                  </a:txBody>
                  <a:tcPr/>
                </a:tc>
                <a:tc>
                  <a:txBody>
                    <a:bodyPr/>
                    <a:lstStyle/>
                    <a:p>
                      <a:r>
                        <a:rPr lang="en-US" sz="1400" dirty="0"/>
                        <a:t>7</a:t>
                      </a:r>
                    </a:p>
                  </a:txBody>
                  <a:tcPr/>
                </a:tc>
                <a:tc>
                  <a:txBody>
                    <a:bodyPr/>
                    <a:lstStyle/>
                    <a:p>
                      <a:r>
                        <a:rPr lang="en-US" sz="1400" dirty="0"/>
                        <a:t>3</a:t>
                      </a:r>
                    </a:p>
                  </a:txBody>
                  <a:tcPr/>
                </a:tc>
                <a:tc>
                  <a:txBody>
                    <a:bodyPr/>
                    <a:lstStyle/>
                    <a:p>
                      <a:r>
                        <a:rPr lang="en-US" sz="1400" dirty="0"/>
                        <a:t>2</a:t>
                      </a:r>
                    </a:p>
                  </a:txBody>
                  <a:tcPr/>
                </a:tc>
                <a:tc>
                  <a:txBody>
                    <a:bodyPr/>
                    <a:lstStyle/>
                    <a:p>
                      <a:r>
                        <a:rPr lang="en-US" sz="1400" dirty="0"/>
                        <a:t>3</a:t>
                      </a:r>
                    </a:p>
                  </a:txBody>
                  <a:tcPr/>
                </a:tc>
                <a:tc>
                  <a:txBody>
                    <a:bodyPr/>
                    <a:lstStyle/>
                    <a:p>
                      <a:r>
                        <a:rPr lang="en-US" sz="1400" dirty="0"/>
                        <a:t>3</a:t>
                      </a:r>
                    </a:p>
                  </a:txBody>
                  <a:tcPr/>
                </a:tc>
                <a:extLst>
                  <a:ext uri="{0D108BD9-81ED-4DB2-BD59-A6C34878D82A}">
                    <a16:rowId xmlns:a16="http://schemas.microsoft.com/office/drawing/2014/main" val="10013"/>
                  </a:ext>
                </a:extLst>
              </a:tr>
              <a:tr h="401755">
                <a:tc>
                  <a:txBody>
                    <a:bodyPr/>
                    <a:lstStyle/>
                    <a:p>
                      <a:r>
                        <a:rPr lang="en-US" sz="1400" dirty="0"/>
                        <a:t>Continue</a:t>
                      </a:r>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295162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Step 4: Combine and Improve the Concepts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r>
              <a:rPr lang="en-US" altLang="en-US" sz="2000" b="1" dirty="0">
                <a:latin typeface="Times New Roman" panose="02020603050405020304" pitchFamily="18" charset="0"/>
                <a:cs typeface="Times New Roman" panose="02020603050405020304" pitchFamily="18" charset="0"/>
              </a:rPr>
              <a:t>Two issues to consider are:</a:t>
            </a:r>
          </a:p>
          <a:p>
            <a:pPr lvl="1" algn="just"/>
            <a:r>
              <a:rPr lang="en-US" altLang="en-US" sz="2000" dirty="0">
                <a:latin typeface="Times New Roman" panose="02020603050405020304" pitchFamily="18" charset="0"/>
                <a:cs typeface="Times New Roman" panose="02020603050405020304" pitchFamily="18" charset="0"/>
              </a:rPr>
              <a:t>Is there a generally good concept which is degraded by one bad feature? Can a minor modification improve the overall concept and yet preserve a distinction from the other concepts?</a:t>
            </a:r>
          </a:p>
          <a:p>
            <a:pPr lvl="1" algn="just"/>
            <a:r>
              <a:rPr lang="en-US" altLang="en-US" sz="2000" dirty="0">
                <a:latin typeface="Times New Roman" panose="02020603050405020304" pitchFamily="18" charset="0"/>
                <a:cs typeface="Times New Roman" panose="02020603050405020304" pitchFamily="18" charset="0"/>
              </a:rPr>
              <a:t>Are there two concepts which can be combined to preserve the “better than” qualities while annulling the “worse than” qualities?</a:t>
            </a:r>
          </a:p>
          <a:p>
            <a:pPr algn="just"/>
            <a:r>
              <a:rPr lang="en-US" altLang="en-US" sz="2000" dirty="0">
                <a:latin typeface="Times New Roman" panose="02020603050405020304" pitchFamily="18" charset="0"/>
                <a:cs typeface="Times New Roman" panose="02020603050405020304" pitchFamily="18" charset="0"/>
              </a:rPr>
              <a:t>Combined and improved concepts are then added to the matrix, rated by the team, and ranked along with the original concepts.</a:t>
            </a:r>
          </a:p>
          <a:p>
            <a:pPr lvl="1" algn="just"/>
            <a:endParaRPr lang="en-US" altLang="en-US"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6274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197" y="-16335"/>
            <a:ext cx="8911687" cy="647271"/>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Rate the Concepts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97778994"/>
              </p:ext>
            </p:extLst>
          </p:nvPr>
        </p:nvGraphicFramePr>
        <p:xfrm>
          <a:off x="512063" y="630936"/>
          <a:ext cx="11548872" cy="6142730"/>
        </p:xfrm>
        <a:graphic>
          <a:graphicData uri="http://schemas.openxmlformats.org/drawingml/2006/table">
            <a:tbl>
              <a:tblPr firstRow="1" bandRow="1">
                <a:tableStyleId>{5C22544A-7EE6-4342-B048-85BDC9FD1C3A}</a:tableStyleId>
              </a:tblPr>
              <a:tblGrid>
                <a:gridCol w="2487169">
                  <a:extLst>
                    <a:ext uri="{9D8B030D-6E8A-4147-A177-3AD203B41FA5}">
                      <a16:colId xmlns:a16="http://schemas.microsoft.com/office/drawing/2014/main" val="20000"/>
                    </a:ext>
                  </a:extLst>
                </a:gridCol>
                <a:gridCol w="1627632">
                  <a:extLst>
                    <a:ext uri="{9D8B030D-6E8A-4147-A177-3AD203B41FA5}">
                      <a16:colId xmlns:a16="http://schemas.microsoft.com/office/drawing/2014/main" val="20001"/>
                    </a:ext>
                  </a:extLst>
                </a:gridCol>
                <a:gridCol w="1499616">
                  <a:extLst>
                    <a:ext uri="{9D8B030D-6E8A-4147-A177-3AD203B41FA5}">
                      <a16:colId xmlns:a16="http://schemas.microsoft.com/office/drawing/2014/main" val="20002"/>
                    </a:ext>
                  </a:extLst>
                </a:gridCol>
                <a:gridCol w="886968">
                  <a:extLst>
                    <a:ext uri="{9D8B030D-6E8A-4147-A177-3AD203B41FA5}">
                      <a16:colId xmlns:a16="http://schemas.microsoft.com/office/drawing/2014/main" val="20003"/>
                    </a:ext>
                  </a:extLst>
                </a:gridCol>
                <a:gridCol w="1207008">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1197864">
                  <a:extLst>
                    <a:ext uri="{9D8B030D-6E8A-4147-A177-3AD203B41FA5}">
                      <a16:colId xmlns:a16="http://schemas.microsoft.com/office/drawing/2014/main" val="20006"/>
                    </a:ext>
                  </a:extLst>
                </a:gridCol>
                <a:gridCol w="1499615">
                  <a:extLst>
                    <a:ext uri="{9D8B030D-6E8A-4147-A177-3AD203B41FA5}">
                      <a16:colId xmlns:a16="http://schemas.microsoft.com/office/drawing/2014/main" val="20007"/>
                    </a:ext>
                  </a:extLst>
                </a:gridCol>
              </a:tblGrid>
              <a:tr h="401755">
                <a:tc gridSpan="8">
                  <a:txBody>
                    <a:bodyPr/>
                    <a:lstStyle/>
                    <a:p>
                      <a:pPr algn="ctr"/>
                      <a:r>
                        <a:rPr lang="en-US" sz="1400" dirty="0"/>
                        <a:t>Concepts2</a:t>
                      </a:r>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extLst>
                  <a:ext uri="{0D108BD9-81ED-4DB2-BD59-A6C34878D82A}">
                    <a16:rowId xmlns:a16="http://schemas.microsoft.com/office/drawing/2014/main" val="10000"/>
                  </a:ext>
                </a:extLst>
              </a:tr>
              <a:tr h="401755">
                <a:tc>
                  <a:txBody>
                    <a:bodyPr/>
                    <a:lstStyle/>
                    <a:p>
                      <a:r>
                        <a:rPr lang="en-US" sz="1400" dirty="0"/>
                        <a:t>Section Criteria</a:t>
                      </a:r>
                    </a:p>
                  </a:txBody>
                  <a:tcPr/>
                </a:tc>
                <a:tc>
                  <a:txBody>
                    <a:bodyPr/>
                    <a:lstStyle/>
                    <a:p>
                      <a:r>
                        <a:rPr lang="en-US" sz="1400" b="1" dirty="0"/>
                        <a:t>A</a:t>
                      </a:r>
                    </a:p>
                    <a:p>
                      <a:r>
                        <a:rPr lang="en-US" sz="1400" baseline="0" dirty="0"/>
                        <a:t> Master Cylinder</a:t>
                      </a:r>
                      <a:endParaRPr lang="en-US" sz="1400" dirty="0"/>
                    </a:p>
                  </a:txBody>
                  <a:tcPr/>
                </a:tc>
                <a:tc>
                  <a:txBody>
                    <a:bodyPr/>
                    <a:lstStyle/>
                    <a:p>
                      <a:r>
                        <a:rPr lang="en-US" sz="1400" b="1" dirty="0"/>
                        <a:t>B</a:t>
                      </a:r>
                    </a:p>
                    <a:p>
                      <a:r>
                        <a:rPr lang="en-US" sz="1400" dirty="0"/>
                        <a:t> Rubber Break</a:t>
                      </a:r>
                    </a:p>
                  </a:txBody>
                  <a:tcPr/>
                </a:tc>
                <a:tc>
                  <a:txBody>
                    <a:bodyPr/>
                    <a:lstStyle/>
                    <a:p>
                      <a:r>
                        <a:rPr lang="en-US" sz="1400" b="1" dirty="0"/>
                        <a:t>C </a:t>
                      </a:r>
                    </a:p>
                    <a:p>
                      <a:r>
                        <a:rPr lang="en-US" sz="1400" dirty="0"/>
                        <a:t>Ratchet</a:t>
                      </a:r>
                    </a:p>
                  </a:txBody>
                  <a:tcPr/>
                </a:tc>
                <a:tc>
                  <a:txBody>
                    <a:bodyPr/>
                    <a:lstStyle/>
                    <a:p>
                      <a:r>
                        <a:rPr lang="en-US" sz="1400" b="1" dirty="0"/>
                        <a:t>D</a:t>
                      </a:r>
                    </a:p>
                    <a:p>
                      <a:r>
                        <a:rPr lang="en-US" sz="1400" dirty="0"/>
                        <a:t>Plunge-stop</a:t>
                      </a:r>
                    </a:p>
                  </a:txBody>
                  <a:tcPr/>
                </a:tc>
                <a:tc>
                  <a:txBody>
                    <a:bodyPr/>
                    <a:lstStyle/>
                    <a:p>
                      <a:r>
                        <a:rPr lang="en-US" sz="1400" b="1" dirty="0"/>
                        <a:t>E</a:t>
                      </a:r>
                      <a:r>
                        <a:rPr lang="en-US" sz="1400" dirty="0"/>
                        <a:t> </a:t>
                      </a:r>
                    </a:p>
                    <a:p>
                      <a:r>
                        <a:rPr lang="en-US" sz="1400" dirty="0"/>
                        <a:t>Swash Ring</a:t>
                      </a:r>
                    </a:p>
                  </a:txBody>
                  <a:tcPr/>
                </a:tc>
                <a:tc>
                  <a:txBody>
                    <a:bodyPr/>
                    <a:lstStyle/>
                    <a:p>
                      <a:r>
                        <a:rPr lang="en-US" sz="1400" b="1" dirty="0"/>
                        <a:t>F</a:t>
                      </a:r>
                    </a:p>
                    <a:p>
                      <a:r>
                        <a:rPr lang="en-US" sz="1400" dirty="0"/>
                        <a:t>Lever set</a:t>
                      </a:r>
                    </a:p>
                  </a:txBody>
                  <a:tcPr/>
                </a:tc>
                <a:tc>
                  <a:txBody>
                    <a:bodyPr/>
                    <a:lstStyle/>
                    <a:p>
                      <a:r>
                        <a:rPr lang="en-US" sz="1400" b="1" dirty="0"/>
                        <a:t>G</a:t>
                      </a:r>
                      <a:r>
                        <a:rPr lang="en-US" sz="1400" dirty="0"/>
                        <a:t> </a:t>
                      </a:r>
                    </a:p>
                    <a:p>
                      <a:r>
                        <a:rPr lang="en-US" sz="1400" dirty="0"/>
                        <a:t>Dial Screw</a:t>
                      </a:r>
                    </a:p>
                  </a:txBody>
                  <a:tcPr/>
                </a:tc>
                <a:extLst>
                  <a:ext uri="{0D108BD9-81ED-4DB2-BD59-A6C34878D82A}">
                    <a16:rowId xmlns:a16="http://schemas.microsoft.com/office/drawing/2014/main" val="10001"/>
                  </a:ext>
                </a:extLst>
              </a:tr>
              <a:tr h="401755">
                <a:tc>
                  <a:txBody>
                    <a:bodyPr/>
                    <a:lstStyle/>
                    <a:p>
                      <a:r>
                        <a:rPr lang="en-US" sz="1400" dirty="0"/>
                        <a:t>Ease of Handling</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a:t>
                      </a:r>
                    </a:p>
                  </a:txBody>
                  <a:tcPr/>
                </a:tc>
                <a:extLst>
                  <a:ext uri="{0D108BD9-81ED-4DB2-BD59-A6C34878D82A}">
                    <a16:rowId xmlns:a16="http://schemas.microsoft.com/office/drawing/2014/main" val="10002"/>
                  </a:ext>
                </a:extLst>
              </a:tr>
              <a:tr h="401755">
                <a:tc>
                  <a:txBody>
                    <a:bodyPr/>
                    <a:lstStyle/>
                    <a:p>
                      <a:r>
                        <a:rPr lang="en-US" sz="1400" dirty="0"/>
                        <a:t>Ease of use</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extLst>
                  <a:ext uri="{0D108BD9-81ED-4DB2-BD59-A6C34878D82A}">
                    <a16:rowId xmlns:a16="http://schemas.microsoft.com/office/drawing/2014/main" val="10003"/>
                  </a:ext>
                </a:extLst>
              </a:tr>
              <a:tr h="401755">
                <a:tc>
                  <a:txBody>
                    <a:bodyPr/>
                    <a:lstStyle/>
                    <a:p>
                      <a:r>
                        <a:rPr lang="en-US" sz="1400" dirty="0"/>
                        <a:t>Readability of setting</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a:t>
                      </a:r>
                    </a:p>
                  </a:txBody>
                  <a:tcPr/>
                </a:tc>
                <a:extLst>
                  <a:ext uri="{0D108BD9-81ED-4DB2-BD59-A6C34878D82A}">
                    <a16:rowId xmlns:a16="http://schemas.microsoft.com/office/drawing/2014/main" val="10004"/>
                  </a:ext>
                </a:extLst>
              </a:tr>
              <a:tr h="401755">
                <a:tc>
                  <a:txBody>
                    <a:bodyPr/>
                    <a:lstStyle/>
                    <a:p>
                      <a:r>
                        <a:rPr lang="en-US" sz="1400" dirty="0"/>
                        <a:t>Does Metering accuracy</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extLst>
                  <a:ext uri="{0D108BD9-81ED-4DB2-BD59-A6C34878D82A}">
                    <a16:rowId xmlns:a16="http://schemas.microsoft.com/office/drawing/2014/main" val="10005"/>
                  </a:ext>
                </a:extLst>
              </a:tr>
              <a:tr h="401755">
                <a:tc>
                  <a:txBody>
                    <a:bodyPr/>
                    <a:lstStyle/>
                    <a:p>
                      <a:r>
                        <a:rPr lang="en-US" sz="1400" dirty="0"/>
                        <a:t>Durability</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extLst>
                  <a:ext uri="{0D108BD9-81ED-4DB2-BD59-A6C34878D82A}">
                    <a16:rowId xmlns:a16="http://schemas.microsoft.com/office/drawing/2014/main" val="10006"/>
                  </a:ext>
                </a:extLst>
              </a:tr>
              <a:tr h="401755">
                <a:tc>
                  <a:txBody>
                    <a:bodyPr/>
                    <a:lstStyle/>
                    <a:p>
                      <a:r>
                        <a:rPr lang="en-US" sz="1400" dirty="0"/>
                        <a:t>Ease of Manufacturing</a:t>
                      </a:r>
                    </a:p>
                  </a:txBody>
                  <a:tcPr/>
                </a:tc>
                <a:tc>
                  <a:txBody>
                    <a:bodyPr/>
                    <a:lstStyle/>
                    <a:p>
                      <a:r>
                        <a:rPr lang="en-US" sz="1400" dirty="0"/>
                        <a:t>+</a:t>
                      </a:r>
                    </a:p>
                  </a:txBody>
                  <a:tcPr/>
                </a:tc>
                <a:tc>
                  <a:txBody>
                    <a:bodyPr/>
                    <a:lstStyle/>
                    <a:p>
                      <a:r>
                        <a:rPr lang="en-US" sz="1400" dirty="0"/>
                        <a:t>-</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extLst>
                  <a:ext uri="{0D108BD9-81ED-4DB2-BD59-A6C34878D82A}">
                    <a16:rowId xmlns:a16="http://schemas.microsoft.com/office/drawing/2014/main" val="10007"/>
                  </a:ext>
                </a:extLst>
              </a:tr>
              <a:tr h="401755">
                <a:tc>
                  <a:txBody>
                    <a:bodyPr/>
                    <a:lstStyle/>
                    <a:p>
                      <a:r>
                        <a:rPr lang="en-US" sz="1400" dirty="0"/>
                        <a:t>Portability</a:t>
                      </a:r>
                    </a:p>
                  </a:txBody>
                  <a:tcPr/>
                </a:tc>
                <a:tc>
                  <a:txBody>
                    <a:bodyPr/>
                    <a:lstStyle/>
                    <a:p>
                      <a:r>
                        <a:rPr lang="en-US" sz="1400" dirty="0"/>
                        <a:t>+</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tc>
                  <a:txBody>
                    <a:bodyPr/>
                    <a:lstStyle/>
                    <a:p>
                      <a:r>
                        <a:rPr lang="en-US" sz="1400" dirty="0"/>
                        <a:t>+</a:t>
                      </a:r>
                    </a:p>
                  </a:txBody>
                  <a:tcPr/>
                </a:tc>
                <a:tc>
                  <a:txBody>
                    <a:bodyPr/>
                    <a:lstStyle/>
                    <a:p>
                      <a:r>
                        <a:rPr lang="en-US" sz="1400" dirty="0"/>
                        <a:t>0</a:t>
                      </a:r>
                    </a:p>
                  </a:txBody>
                  <a:tcPr/>
                </a:tc>
                <a:tc>
                  <a:txBody>
                    <a:bodyPr/>
                    <a:lstStyle/>
                    <a:p>
                      <a:r>
                        <a:rPr lang="en-US" sz="1400" dirty="0"/>
                        <a:t>0</a:t>
                      </a:r>
                    </a:p>
                  </a:txBody>
                  <a:tcPr/>
                </a:tc>
                <a:extLst>
                  <a:ext uri="{0D108BD9-81ED-4DB2-BD59-A6C34878D82A}">
                    <a16:rowId xmlns:a16="http://schemas.microsoft.com/office/drawing/2014/main" val="10008"/>
                  </a:ext>
                </a:extLst>
              </a:tr>
              <a:tr h="401755">
                <a:tc>
                  <a:txBody>
                    <a:bodyPr/>
                    <a:lstStyle/>
                    <a:p>
                      <a:r>
                        <a:rPr lang="en-US" sz="1400" dirty="0" err="1"/>
                        <a:t>Sum+’s</a:t>
                      </a:r>
                      <a:endParaRPr lang="en-US" sz="1400" dirty="0"/>
                    </a:p>
                  </a:txBody>
                  <a:tcPr/>
                </a:tc>
                <a:tc>
                  <a:txBody>
                    <a:bodyPr/>
                    <a:lstStyle/>
                    <a:p>
                      <a:r>
                        <a:rPr lang="en-US" sz="1400" dirty="0"/>
                        <a:t>2</a:t>
                      </a:r>
                    </a:p>
                  </a:txBody>
                  <a:tcPr/>
                </a:tc>
                <a:tc>
                  <a:txBody>
                    <a:bodyPr/>
                    <a:lstStyle/>
                    <a:p>
                      <a:r>
                        <a:rPr lang="en-US" sz="1400" dirty="0"/>
                        <a:t>1</a:t>
                      </a:r>
                    </a:p>
                  </a:txBody>
                  <a:tcPr/>
                </a:tc>
                <a:tc>
                  <a:txBody>
                    <a:bodyPr/>
                    <a:lstStyle/>
                    <a:p>
                      <a:r>
                        <a:rPr lang="en-US" sz="1400" dirty="0"/>
                        <a:t>1</a:t>
                      </a:r>
                    </a:p>
                  </a:txBody>
                  <a:tcPr/>
                </a:tc>
                <a:tc>
                  <a:txBody>
                    <a:bodyPr/>
                    <a:lstStyle/>
                    <a:p>
                      <a:r>
                        <a:rPr lang="en-US" sz="1400" dirty="0"/>
                        <a:t>0</a:t>
                      </a:r>
                    </a:p>
                  </a:txBody>
                  <a:tcPr/>
                </a:tc>
                <a:tc>
                  <a:txBody>
                    <a:bodyPr/>
                    <a:lstStyle/>
                    <a:p>
                      <a:r>
                        <a:rPr lang="en-US" sz="1400" dirty="0"/>
                        <a:t>2</a:t>
                      </a:r>
                    </a:p>
                  </a:txBody>
                  <a:tcPr/>
                </a:tc>
                <a:tc>
                  <a:txBody>
                    <a:bodyPr/>
                    <a:lstStyle/>
                    <a:p>
                      <a:r>
                        <a:rPr lang="en-US" sz="1400" dirty="0"/>
                        <a:t>2</a:t>
                      </a:r>
                    </a:p>
                  </a:txBody>
                  <a:tcPr/>
                </a:tc>
                <a:tc>
                  <a:txBody>
                    <a:bodyPr/>
                    <a:lstStyle/>
                    <a:p>
                      <a:r>
                        <a:rPr lang="en-US" sz="1400" dirty="0"/>
                        <a:t>1</a:t>
                      </a:r>
                    </a:p>
                  </a:txBody>
                  <a:tcPr/>
                </a:tc>
                <a:extLst>
                  <a:ext uri="{0D108BD9-81ED-4DB2-BD59-A6C34878D82A}">
                    <a16:rowId xmlns:a16="http://schemas.microsoft.com/office/drawing/2014/main" val="10009"/>
                  </a:ext>
                </a:extLst>
              </a:tr>
              <a:tr h="401755">
                <a:tc>
                  <a:txBody>
                    <a:bodyPr/>
                    <a:lstStyle/>
                    <a:p>
                      <a:r>
                        <a:rPr lang="en-US" sz="1400" dirty="0"/>
                        <a:t>Sum0’s</a:t>
                      </a:r>
                    </a:p>
                  </a:txBody>
                  <a:tcPr/>
                </a:tc>
                <a:tc>
                  <a:txBody>
                    <a:bodyPr/>
                    <a:lstStyle/>
                    <a:p>
                      <a:r>
                        <a:rPr lang="en-US" sz="1400" dirty="0"/>
                        <a:t>5</a:t>
                      </a:r>
                    </a:p>
                  </a:txBody>
                  <a:tcPr/>
                </a:tc>
                <a:tc>
                  <a:txBody>
                    <a:bodyPr/>
                    <a:lstStyle/>
                    <a:p>
                      <a:r>
                        <a:rPr lang="en-US" sz="1400" dirty="0"/>
                        <a:t>4</a:t>
                      </a:r>
                    </a:p>
                  </a:txBody>
                  <a:tcPr/>
                </a:tc>
                <a:tc>
                  <a:txBody>
                    <a:bodyPr/>
                    <a:lstStyle/>
                    <a:p>
                      <a:r>
                        <a:rPr lang="en-US" sz="1400" dirty="0"/>
                        <a:t>3</a:t>
                      </a:r>
                    </a:p>
                  </a:txBody>
                  <a:tcPr/>
                </a:tc>
                <a:tc>
                  <a:txBody>
                    <a:bodyPr/>
                    <a:lstStyle/>
                    <a:p>
                      <a:r>
                        <a:rPr lang="en-US" sz="1400" dirty="0"/>
                        <a:t>7</a:t>
                      </a:r>
                    </a:p>
                  </a:txBody>
                  <a:tcPr/>
                </a:tc>
                <a:tc>
                  <a:txBody>
                    <a:bodyPr/>
                    <a:lstStyle/>
                    <a:p>
                      <a:r>
                        <a:rPr lang="en-US" sz="1400" dirty="0"/>
                        <a:t>4</a:t>
                      </a:r>
                    </a:p>
                  </a:txBody>
                  <a:tcPr/>
                </a:tc>
                <a:tc>
                  <a:txBody>
                    <a:bodyPr/>
                    <a:lstStyle/>
                    <a:p>
                      <a:r>
                        <a:rPr lang="en-US" sz="1400" dirty="0"/>
                        <a:t>3</a:t>
                      </a:r>
                    </a:p>
                  </a:txBody>
                  <a:tcPr/>
                </a:tc>
                <a:tc>
                  <a:txBody>
                    <a:bodyPr/>
                    <a:lstStyle/>
                    <a:p>
                      <a:r>
                        <a:rPr lang="en-US" sz="1400" dirty="0"/>
                        <a:t>5</a:t>
                      </a:r>
                    </a:p>
                  </a:txBody>
                  <a:tcPr/>
                </a:tc>
                <a:extLst>
                  <a:ext uri="{0D108BD9-81ED-4DB2-BD59-A6C34878D82A}">
                    <a16:rowId xmlns:a16="http://schemas.microsoft.com/office/drawing/2014/main" val="10010"/>
                  </a:ext>
                </a:extLst>
              </a:tr>
              <a:tr h="401755">
                <a:tc>
                  <a:txBody>
                    <a:bodyPr/>
                    <a:lstStyle/>
                    <a:p>
                      <a:r>
                        <a:rPr lang="en-US" sz="1400" dirty="0"/>
                        <a:t>Sum-’s</a:t>
                      </a:r>
                    </a:p>
                  </a:txBody>
                  <a:tcPr/>
                </a:tc>
                <a:tc>
                  <a:txBody>
                    <a:bodyPr/>
                    <a:lstStyle/>
                    <a:p>
                      <a:r>
                        <a:rPr lang="en-US" sz="1400" dirty="0"/>
                        <a:t>0</a:t>
                      </a:r>
                    </a:p>
                  </a:txBody>
                  <a:tcPr/>
                </a:tc>
                <a:tc>
                  <a:txBody>
                    <a:bodyPr/>
                    <a:lstStyle/>
                    <a:p>
                      <a:r>
                        <a:rPr lang="en-US" sz="1400" dirty="0"/>
                        <a:t>2</a:t>
                      </a:r>
                    </a:p>
                  </a:txBody>
                  <a:tcPr/>
                </a:tc>
                <a:tc>
                  <a:txBody>
                    <a:bodyPr/>
                    <a:lstStyle/>
                    <a:p>
                      <a:r>
                        <a:rPr lang="en-US" sz="1400" dirty="0"/>
                        <a:t>3</a:t>
                      </a:r>
                    </a:p>
                  </a:txBody>
                  <a:tcPr/>
                </a:tc>
                <a:tc>
                  <a:txBody>
                    <a:bodyPr/>
                    <a:lstStyle/>
                    <a:p>
                      <a:r>
                        <a:rPr lang="en-US" sz="1400" dirty="0"/>
                        <a:t>0</a:t>
                      </a:r>
                    </a:p>
                  </a:txBody>
                  <a:tcPr/>
                </a:tc>
                <a:tc>
                  <a:txBody>
                    <a:bodyPr/>
                    <a:lstStyle/>
                    <a:p>
                      <a:r>
                        <a:rPr lang="en-US" sz="1400" dirty="0"/>
                        <a:t>1</a:t>
                      </a:r>
                    </a:p>
                  </a:txBody>
                  <a:tcPr/>
                </a:tc>
                <a:tc>
                  <a:txBody>
                    <a:bodyPr/>
                    <a:lstStyle/>
                    <a:p>
                      <a:r>
                        <a:rPr lang="en-US" sz="1400" dirty="0"/>
                        <a:t>2</a:t>
                      </a:r>
                    </a:p>
                  </a:txBody>
                  <a:tcPr/>
                </a:tc>
                <a:tc>
                  <a:txBody>
                    <a:bodyPr/>
                    <a:lstStyle/>
                    <a:p>
                      <a:r>
                        <a:rPr lang="en-US" sz="1400" dirty="0"/>
                        <a:t>1</a:t>
                      </a:r>
                    </a:p>
                  </a:txBody>
                  <a:tcPr/>
                </a:tc>
                <a:extLst>
                  <a:ext uri="{0D108BD9-81ED-4DB2-BD59-A6C34878D82A}">
                    <a16:rowId xmlns:a16="http://schemas.microsoft.com/office/drawing/2014/main" val="10011"/>
                  </a:ext>
                </a:extLst>
              </a:tr>
              <a:tr h="401755">
                <a:tc>
                  <a:txBody>
                    <a:bodyPr/>
                    <a:lstStyle/>
                    <a:p>
                      <a:r>
                        <a:rPr lang="en-US" sz="1400" dirty="0"/>
                        <a:t>Net</a:t>
                      </a:r>
                      <a:r>
                        <a:rPr lang="en-US" sz="1400" baseline="0" dirty="0"/>
                        <a:t> Score</a:t>
                      </a:r>
                      <a:endParaRPr lang="en-US" sz="1400" dirty="0"/>
                    </a:p>
                  </a:txBody>
                  <a:tcPr/>
                </a:tc>
                <a:tc>
                  <a:txBody>
                    <a:bodyPr/>
                    <a:lstStyle/>
                    <a:p>
                      <a:r>
                        <a:rPr lang="en-US" sz="1400" dirty="0"/>
                        <a:t>2</a:t>
                      </a:r>
                    </a:p>
                  </a:txBody>
                  <a:tcPr/>
                </a:tc>
                <a:tc>
                  <a:txBody>
                    <a:bodyPr/>
                    <a:lstStyle/>
                    <a:p>
                      <a:r>
                        <a:rPr lang="en-US" sz="1400" dirty="0"/>
                        <a:t>-1</a:t>
                      </a:r>
                    </a:p>
                  </a:txBody>
                  <a:tcPr/>
                </a:tc>
                <a:tc>
                  <a:txBody>
                    <a:bodyPr/>
                    <a:lstStyle/>
                    <a:p>
                      <a:r>
                        <a:rPr lang="en-US" sz="1400" dirty="0"/>
                        <a:t>-2</a:t>
                      </a:r>
                    </a:p>
                  </a:txBody>
                  <a:tcPr/>
                </a:tc>
                <a:tc>
                  <a:txBody>
                    <a:bodyPr/>
                    <a:lstStyle/>
                    <a:p>
                      <a:r>
                        <a:rPr lang="en-US" sz="1400" dirty="0"/>
                        <a:t>0</a:t>
                      </a:r>
                    </a:p>
                  </a:txBody>
                  <a:tcPr/>
                </a:tc>
                <a:tc>
                  <a:txBody>
                    <a:bodyPr/>
                    <a:lstStyle/>
                    <a:p>
                      <a:r>
                        <a:rPr lang="en-US" sz="1400" dirty="0"/>
                        <a:t>1</a:t>
                      </a:r>
                    </a:p>
                  </a:txBody>
                  <a:tcPr/>
                </a:tc>
                <a:tc>
                  <a:txBody>
                    <a:bodyPr/>
                    <a:lstStyle/>
                    <a:p>
                      <a:r>
                        <a:rPr lang="en-US" sz="1400" dirty="0"/>
                        <a:t>0</a:t>
                      </a:r>
                    </a:p>
                  </a:txBody>
                  <a:tcPr/>
                </a:tc>
                <a:tc>
                  <a:txBody>
                    <a:bodyPr/>
                    <a:lstStyle/>
                    <a:p>
                      <a:r>
                        <a:rPr lang="en-US" sz="1400" dirty="0"/>
                        <a:t>0</a:t>
                      </a:r>
                    </a:p>
                  </a:txBody>
                  <a:tcPr/>
                </a:tc>
                <a:extLst>
                  <a:ext uri="{0D108BD9-81ED-4DB2-BD59-A6C34878D82A}">
                    <a16:rowId xmlns:a16="http://schemas.microsoft.com/office/drawing/2014/main" val="10012"/>
                  </a:ext>
                </a:extLst>
              </a:tr>
              <a:tr h="401755">
                <a:tc>
                  <a:txBody>
                    <a:bodyPr/>
                    <a:lstStyle/>
                    <a:p>
                      <a:r>
                        <a:rPr lang="en-US" sz="1400" dirty="0"/>
                        <a:t>Rank</a:t>
                      </a:r>
                    </a:p>
                  </a:txBody>
                  <a:tcPr/>
                </a:tc>
                <a:tc>
                  <a:txBody>
                    <a:bodyPr/>
                    <a:lstStyle/>
                    <a:p>
                      <a:r>
                        <a:rPr lang="en-US" sz="1400" dirty="0"/>
                        <a:t>1</a:t>
                      </a:r>
                    </a:p>
                  </a:txBody>
                  <a:tcPr/>
                </a:tc>
                <a:tc>
                  <a:txBody>
                    <a:bodyPr/>
                    <a:lstStyle/>
                    <a:p>
                      <a:r>
                        <a:rPr lang="en-US" sz="1400" dirty="0"/>
                        <a:t>6</a:t>
                      </a:r>
                    </a:p>
                  </a:txBody>
                  <a:tcPr/>
                </a:tc>
                <a:tc>
                  <a:txBody>
                    <a:bodyPr/>
                    <a:lstStyle/>
                    <a:p>
                      <a:r>
                        <a:rPr lang="en-US" sz="1400" dirty="0"/>
                        <a:t>7</a:t>
                      </a:r>
                    </a:p>
                  </a:txBody>
                  <a:tcPr/>
                </a:tc>
                <a:tc>
                  <a:txBody>
                    <a:bodyPr/>
                    <a:lstStyle/>
                    <a:p>
                      <a:r>
                        <a:rPr lang="en-US" sz="1400" dirty="0"/>
                        <a:t>3</a:t>
                      </a:r>
                    </a:p>
                  </a:txBody>
                  <a:tcPr/>
                </a:tc>
                <a:tc>
                  <a:txBody>
                    <a:bodyPr/>
                    <a:lstStyle/>
                    <a:p>
                      <a:r>
                        <a:rPr lang="en-US" sz="1400" dirty="0"/>
                        <a:t>2</a:t>
                      </a:r>
                    </a:p>
                  </a:txBody>
                  <a:tcPr/>
                </a:tc>
                <a:tc>
                  <a:txBody>
                    <a:bodyPr/>
                    <a:lstStyle/>
                    <a:p>
                      <a:r>
                        <a:rPr lang="en-US" sz="1400" dirty="0"/>
                        <a:t>3</a:t>
                      </a:r>
                    </a:p>
                  </a:txBody>
                  <a:tcPr/>
                </a:tc>
                <a:tc>
                  <a:txBody>
                    <a:bodyPr/>
                    <a:lstStyle/>
                    <a:p>
                      <a:r>
                        <a:rPr lang="en-US" sz="1400" dirty="0"/>
                        <a:t>3</a:t>
                      </a:r>
                    </a:p>
                  </a:txBody>
                  <a:tcPr/>
                </a:tc>
                <a:extLst>
                  <a:ext uri="{0D108BD9-81ED-4DB2-BD59-A6C34878D82A}">
                    <a16:rowId xmlns:a16="http://schemas.microsoft.com/office/drawing/2014/main" val="10013"/>
                  </a:ext>
                </a:extLst>
              </a:tr>
              <a:tr h="401755">
                <a:tc>
                  <a:txBody>
                    <a:bodyPr/>
                    <a:lstStyle/>
                    <a:p>
                      <a:r>
                        <a:rPr lang="en-US" sz="1400" dirty="0"/>
                        <a:t>Continue</a:t>
                      </a:r>
                    </a:p>
                  </a:txBody>
                  <a:tcPr/>
                </a:tc>
                <a:tc>
                  <a:txBody>
                    <a:bodyPr/>
                    <a:lstStyle/>
                    <a:p>
                      <a:r>
                        <a:rPr lang="en-US" sz="1400" dirty="0"/>
                        <a:t>Yes</a:t>
                      </a:r>
                    </a:p>
                  </a:txBody>
                  <a:tcPr/>
                </a:tc>
                <a:tc>
                  <a:txBody>
                    <a:bodyPr/>
                    <a:lstStyle/>
                    <a:p>
                      <a:r>
                        <a:rPr lang="en-US" sz="1400" dirty="0"/>
                        <a:t>No</a:t>
                      </a:r>
                    </a:p>
                  </a:txBody>
                  <a:tcPr/>
                </a:tc>
                <a:tc>
                  <a:txBody>
                    <a:bodyPr/>
                    <a:lstStyle/>
                    <a:p>
                      <a:r>
                        <a:rPr lang="en-US" sz="1400" dirty="0"/>
                        <a:t>No</a:t>
                      </a:r>
                    </a:p>
                  </a:txBody>
                  <a:tcPr/>
                </a:tc>
                <a:tc>
                  <a:txBody>
                    <a:bodyPr/>
                    <a:lstStyle/>
                    <a:p>
                      <a:r>
                        <a:rPr lang="en-US" sz="1400" dirty="0"/>
                        <a:t>Combine</a:t>
                      </a:r>
                    </a:p>
                  </a:txBody>
                  <a:tcPr/>
                </a:tc>
                <a:tc>
                  <a:txBody>
                    <a:bodyPr/>
                    <a:lstStyle/>
                    <a:p>
                      <a:r>
                        <a:rPr lang="en-US" sz="1400" dirty="0"/>
                        <a:t>Yes</a:t>
                      </a:r>
                    </a:p>
                  </a:txBody>
                  <a:tcPr/>
                </a:tc>
                <a:tc>
                  <a:txBody>
                    <a:bodyPr/>
                    <a:lstStyle/>
                    <a:p>
                      <a:r>
                        <a:rPr lang="en-US" sz="1400" dirty="0"/>
                        <a:t>Combine</a:t>
                      </a:r>
                    </a:p>
                  </a:txBody>
                  <a:tcPr/>
                </a:tc>
                <a:tc>
                  <a:txBody>
                    <a:bodyPr/>
                    <a:lstStyle/>
                    <a:p>
                      <a:r>
                        <a:rPr lang="en-US" sz="1400" dirty="0"/>
                        <a:t>Revise</a:t>
                      </a:r>
                    </a:p>
                  </a:txBody>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2856448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Combine and Improve the Concepts</a:t>
            </a:r>
            <a:endParaRPr lang="en-IN" dirty="0"/>
          </a:p>
        </p:txBody>
      </p:sp>
      <p:pic>
        <p:nvPicPr>
          <p:cNvPr id="4" name="Picture 3"/>
          <p:cNvPicPr>
            <a:picLocks noChangeAspect="1"/>
          </p:cNvPicPr>
          <p:nvPr/>
        </p:nvPicPr>
        <p:blipFill>
          <a:blip r:embed="rId2"/>
          <a:stretch>
            <a:fillRect/>
          </a:stretch>
        </p:blipFill>
        <p:spPr>
          <a:xfrm>
            <a:off x="3573827" y="1405726"/>
            <a:ext cx="6824529" cy="5064519"/>
          </a:xfrm>
          <a:prstGeom prst="rect">
            <a:avLst/>
          </a:prstGeom>
        </p:spPr>
      </p:pic>
    </p:spTree>
    <p:extLst>
      <p:ext uri="{BB962C8B-B14F-4D97-AF65-F5344CB8AC3E}">
        <p14:creationId xmlns:p14="http://schemas.microsoft.com/office/powerpoint/2010/main" val="1387397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Step 5: Select One or More Concepts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US" altLang="en-US" dirty="0">
                <a:latin typeface="Times New Roman" panose="02020603050405020304" pitchFamily="18" charset="0"/>
                <a:cs typeface="Times New Roman" panose="02020603050405020304" pitchFamily="18" charset="0"/>
              </a:rPr>
              <a:t>Once the team members are satisfied with their understanding of each concept and its relative quality, they decide which concepts are to be selected for further refinement and analysis.</a:t>
            </a:r>
          </a:p>
          <a:p>
            <a:pPr algn="just"/>
            <a:endParaRPr lang="en-US" alt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3203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Step 6: Reflect on the Results and the Process</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US" altLang="en-US" dirty="0">
                <a:latin typeface="Times New Roman" panose="02020603050405020304" pitchFamily="18" charset="0"/>
                <a:cs typeface="Times New Roman" panose="02020603050405020304" pitchFamily="18" charset="0"/>
              </a:rPr>
              <a:t>All of the team members should be comfortable with the outcome.</a:t>
            </a:r>
          </a:p>
          <a:p>
            <a:pPr algn="just"/>
            <a:r>
              <a:rPr lang="en-US" altLang="en-US" dirty="0">
                <a:latin typeface="Times New Roman" panose="02020603050405020304" pitchFamily="18" charset="0"/>
                <a:cs typeface="Times New Roman" panose="02020603050405020304" pitchFamily="18" charset="0"/>
              </a:rPr>
              <a:t>If an individual is not in agreement with the decision of the team, then perhaps one or more important criteria are missing from the screening matrix, or perhaps a particular rating is in error, or at least is not clear.</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8982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Concept Scoring </a:t>
            </a:r>
          </a:p>
        </p:txBody>
      </p:sp>
      <p:sp>
        <p:nvSpPr>
          <p:cNvPr id="3" name="Content Placeholder 2"/>
          <p:cNvSpPr>
            <a:spLocks noGrp="1"/>
          </p:cNvSpPr>
          <p:nvPr>
            <p:ph idx="1"/>
          </p:nvPr>
        </p:nvSpPr>
        <p:spPr>
          <a:xfrm>
            <a:off x="2198513" y="1377142"/>
            <a:ext cx="8915400" cy="3777622"/>
          </a:xfrm>
        </p:spPr>
        <p:txBody>
          <a:bodyPr/>
          <a:lstStyle/>
          <a:p>
            <a:r>
              <a:rPr lang="en-US" altLang="en-US" dirty="0">
                <a:latin typeface="Times New Roman" panose="02020603050405020304" pitchFamily="18" charset="0"/>
                <a:cs typeface="Times New Roman" panose="02020603050405020304" pitchFamily="18" charset="0"/>
              </a:rPr>
              <a:t>The concept scores are determined by the weighted sum of the ratings</a:t>
            </a:r>
            <a:endParaRPr lang="en-IN" altLang="en-US"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In this stage, the team weighs the relative importance of the selection criteria and focuses on more refined comparison with respect to each criterion.</a:t>
            </a:r>
          </a:p>
        </p:txBody>
      </p:sp>
    </p:spTree>
    <p:extLst>
      <p:ext uri="{BB962C8B-B14F-4D97-AF65-F5344CB8AC3E}">
        <p14:creationId xmlns:p14="http://schemas.microsoft.com/office/powerpoint/2010/main" val="1996108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Step 1: Prepare the Selection Matrix</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US" altLang="en-US" dirty="0">
                <a:latin typeface="Times New Roman" panose="02020603050405020304" pitchFamily="18" charset="0"/>
                <a:cs typeface="Times New Roman" panose="02020603050405020304" pitchFamily="18" charset="0"/>
              </a:rPr>
              <a:t>In most cases a computer spreadsheet is the best format to facilitate ranking and sensitivity analysis.</a:t>
            </a:r>
          </a:p>
          <a:p>
            <a:pPr algn="just"/>
            <a:r>
              <a:rPr lang="en-US" altLang="en-US" dirty="0">
                <a:latin typeface="Times New Roman" panose="02020603050405020304" pitchFamily="18" charset="0"/>
                <a:cs typeface="Times New Roman" panose="02020603050405020304" pitchFamily="18" charset="0"/>
              </a:rPr>
              <a:t>The use of hierarchical relations is a useful way to illuminate the criteria.</a:t>
            </a:r>
          </a:p>
          <a:p>
            <a:pPr algn="just"/>
            <a:r>
              <a:rPr lang="en-US" altLang="en-US" dirty="0">
                <a:latin typeface="Times New Roman" panose="02020603050405020304" pitchFamily="18" charset="0"/>
                <a:cs typeface="Times New Roman" panose="02020603050405020304" pitchFamily="18" charset="0"/>
              </a:rPr>
              <a:t>After the criteria are entered, the team adds importance weights to the matrix.</a:t>
            </a:r>
          </a:p>
          <a:p>
            <a:endParaRPr lang="en-IN"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4264169" y="3672233"/>
            <a:ext cx="4446112" cy="1473345"/>
          </a:xfrm>
          <a:prstGeom prst="rect">
            <a:avLst/>
          </a:prstGeom>
        </p:spPr>
      </p:pic>
    </p:spTree>
    <p:extLst>
      <p:ext uri="{BB962C8B-B14F-4D97-AF65-F5344CB8AC3E}">
        <p14:creationId xmlns:p14="http://schemas.microsoft.com/office/powerpoint/2010/main" val="2106244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6037" y="0"/>
            <a:ext cx="8911687" cy="649224"/>
          </a:xfrm>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Step 1: Prepare the Selection Matrix</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043461313"/>
              </p:ext>
            </p:extLst>
          </p:nvPr>
        </p:nvGraphicFramePr>
        <p:xfrm>
          <a:off x="329180" y="719666"/>
          <a:ext cx="11640320" cy="5186680"/>
        </p:xfrm>
        <a:graphic>
          <a:graphicData uri="http://schemas.openxmlformats.org/drawingml/2006/table">
            <a:tbl>
              <a:tblPr firstRow="1" bandRow="1">
                <a:tableStyleId>{5C22544A-7EE6-4342-B048-85BDC9FD1C3A}</a:tableStyleId>
              </a:tblPr>
              <a:tblGrid>
                <a:gridCol w="1691644">
                  <a:extLst>
                    <a:ext uri="{9D8B030D-6E8A-4147-A177-3AD203B41FA5}">
                      <a16:colId xmlns:a16="http://schemas.microsoft.com/office/drawing/2014/main" val="20000"/>
                    </a:ext>
                  </a:extLst>
                </a:gridCol>
                <a:gridCol w="1042416">
                  <a:extLst>
                    <a:ext uri="{9D8B030D-6E8A-4147-A177-3AD203B41FA5}">
                      <a16:colId xmlns:a16="http://schemas.microsoft.com/office/drawing/2014/main" val="20001"/>
                    </a:ext>
                  </a:extLst>
                </a:gridCol>
                <a:gridCol w="1014984">
                  <a:extLst>
                    <a:ext uri="{9D8B030D-6E8A-4147-A177-3AD203B41FA5}">
                      <a16:colId xmlns:a16="http://schemas.microsoft.com/office/drawing/2014/main" val="20002"/>
                    </a:ext>
                  </a:extLst>
                </a:gridCol>
                <a:gridCol w="1335024">
                  <a:extLst>
                    <a:ext uri="{9D8B030D-6E8A-4147-A177-3AD203B41FA5}">
                      <a16:colId xmlns:a16="http://schemas.microsoft.com/office/drawing/2014/main" val="20003"/>
                    </a:ext>
                  </a:extLst>
                </a:gridCol>
                <a:gridCol w="740664">
                  <a:extLst>
                    <a:ext uri="{9D8B030D-6E8A-4147-A177-3AD203B41FA5}">
                      <a16:colId xmlns:a16="http://schemas.microsoft.com/office/drawing/2014/main" val="20004"/>
                    </a:ext>
                  </a:extLst>
                </a:gridCol>
                <a:gridCol w="1159460">
                  <a:extLst>
                    <a:ext uri="{9D8B030D-6E8A-4147-A177-3AD203B41FA5}">
                      <a16:colId xmlns:a16="http://schemas.microsoft.com/office/drawing/2014/main" val="20005"/>
                    </a:ext>
                  </a:extLst>
                </a:gridCol>
                <a:gridCol w="1164032">
                  <a:extLst>
                    <a:ext uri="{9D8B030D-6E8A-4147-A177-3AD203B41FA5}">
                      <a16:colId xmlns:a16="http://schemas.microsoft.com/office/drawing/2014/main" val="20006"/>
                    </a:ext>
                  </a:extLst>
                </a:gridCol>
                <a:gridCol w="1164032">
                  <a:extLst>
                    <a:ext uri="{9D8B030D-6E8A-4147-A177-3AD203B41FA5}">
                      <a16:colId xmlns:a16="http://schemas.microsoft.com/office/drawing/2014/main" val="20007"/>
                    </a:ext>
                  </a:extLst>
                </a:gridCol>
                <a:gridCol w="1164032">
                  <a:extLst>
                    <a:ext uri="{9D8B030D-6E8A-4147-A177-3AD203B41FA5}">
                      <a16:colId xmlns:a16="http://schemas.microsoft.com/office/drawing/2014/main" val="20008"/>
                    </a:ext>
                  </a:extLst>
                </a:gridCol>
                <a:gridCol w="1164032">
                  <a:extLst>
                    <a:ext uri="{9D8B030D-6E8A-4147-A177-3AD203B41FA5}">
                      <a16:colId xmlns:a16="http://schemas.microsoft.com/office/drawing/2014/main" val="20009"/>
                    </a:ext>
                  </a:extLst>
                </a:gridCol>
              </a:tblGrid>
              <a:tr h="370840">
                <a:tc gridSpan="10">
                  <a:txBody>
                    <a:bodyPr/>
                    <a:lstStyle/>
                    <a:p>
                      <a:pPr algn="ctr"/>
                      <a:r>
                        <a:rPr lang="en-US" sz="1400" dirty="0">
                          <a:latin typeface="Times New Roman" panose="02020603050405020304" pitchFamily="18" charset="0"/>
                          <a:cs typeface="Times New Roman" panose="02020603050405020304" pitchFamily="18" charset="0"/>
                        </a:rPr>
                        <a:t>Concepts</a:t>
                      </a: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gridSpan="2">
                  <a:txBody>
                    <a:bodyPr/>
                    <a:lstStyle/>
                    <a:p>
                      <a:r>
                        <a:rPr lang="en-US" sz="1400" b="1" dirty="0">
                          <a:latin typeface="Times New Roman" panose="02020603050405020304" pitchFamily="18" charset="0"/>
                          <a:cs typeface="Times New Roman" panose="02020603050405020304" pitchFamily="18" charset="0"/>
                        </a:rPr>
                        <a:t>A</a:t>
                      </a:r>
                      <a:r>
                        <a:rPr lang="en-US" sz="1400" dirty="0">
                          <a:latin typeface="Times New Roman" panose="02020603050405020304" pitchFamily="18" charset="0"/>
                          <a:cs typeface="Times New Roman" panose="02020603050405020304" pitchFamily="18" charset="0"/>
                        </a:rPr>
                        <a:t> </a:t>
                      </a:r>
                    </a:p>
                    <a:p>
                      <a:r>
                        <a:rPr lang="en-US" sz="1400" dirty="0">
                          <a:latin typeface="Times New Roman" panose="02020603050405020304" pitchFamily="18" charset="0"/>
                          <a:cs typeface="Times New Roman" panose="02020603050405020304" pitchFamily="18" charset="0"/>
                        </a:rPr>
                        <a:t>Reference Master</a:t>
                      </a:r>
                      <a:r>
                        <a:rPr lang="en-US" sz="1400" baseline="0" dirty="0">
                          <a:latin typeface="Times New Roman" panose="02020603050405020304" pitchFamily="18" charset="0"/>
                          <a:cs typeface="Times New Roman" panose="02020603050405020304" pitchFamily="18" charset="0"/>
                        </a:rPr>
                        <a:t> Cylinder</a:t>
                      </a:r>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gridSpan="2">
                  <a:txBody>
                    <a:bodyPr/>
                    <a:lstStyle/>
                    <a:p>
                      <a:r>
                        <a:rPr lang="en-US" sz="1400" b="1" dirty="0">
                          <a:latin typeface="Times New Roman" panose="02020603050405020304" pitchFamily="18" charset="0"/>
                          <a:cs typeface="Times New Roman" panose="02020603050405020304" pitchFamily="18" charset="0"/>
                        </a:rPr>
                        <a:t>DF, </a:t>
                      </a:r>
                    </a:p>
                    <a:p>
                      <a:r>
                        <a:rPr lang="en-US" sz="1400" dirty="0">
                          <a:latin typeface="Times New Roman" panose="02020603050405020304" pitchFamily="18" charset="0"/>
                          <a:cs typeface="Times New Roman" panose="02020603050405020304" pitchFamily="18" charset="0"/>
                        </a:rPr>
                        <a:t>Lever Shop</a:t>
                      </a: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gridSpan="2">
                  <a:txBody>
                    <a:bodyPr/>
                    <a:lstStyle/>
                    <a:p>
                      <a:r>
                        <a:rPr lang="en-US" sz="1400" b="1" dirty="0">
                          <a:latin typeface="Times New Roman" panose="02020603050405020304" pitchFamily="18" charset="0"/>
                          <a:cs typeface="Times New Roman" panose="02020603050405020304" pitchFamily="18" charset="0"/>
                        </a:rPr>
                        <a:t>E</a:t>
                      </a:r>
                      <a:r>
                        <a:rPr lang="en-US" sz="1400" baseline="0" dirty="0">
                          <a:latin typeface="Times New Roman" panose="02020603050405020304" pitchFamily="18" charset="0"/>
                          <a:cs typeface="Times New Roman" panose="02020603050405020304" pitchFamily="18" charset="0"/>
                        </a:rPr>
                        <a:t> </a:t>
                      </a:r>
                    </a:p>
                    <a:p>
                      <a:r>
                        <a:rPr lang="en-US" sz="1400" dirty="0">
                          <a:latin typeface="Times New Roman" panose="02020603050405020304" pitchFamily="18" charset="0"/>
                          <a:cs typeface="Times New Roman" panose="02020603050405020304" pitchFamily="18" charset="0"/>
                        </a:rPr>
                        <a:t>Swash Ring</a:t>
                      </a: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gridSpan="2">
                  <a:txBody>
                    <a:bodyPr/>
                    <a:lstStyle/>
                    <a:p>
                      <a:r>
                        <a:rPr lang="en-US" sz="1400" b="1" dirty="0">
                          <a:latin typeface="Times New Roman" panose="02020603050405020304" pitchFamily="18" charset="0"/>
                          <a:cs typeface="Times New Roman" panose="02020603050405020304" pitchFamily="18" charset="0"/>
                        </a:rPr>
                        <a:t>G+</a:t>
                      </a:r>
                    </a:p>
                    <a:p>
                      <a:r>
                        <a:rPr lang="en-US" sz="1400" b="1"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Dial Screw</a:t>
                      </a: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370840">
                <a:tc>
                  <a:txBody>
                    <a:bodyPr/>
                    <a:lstStyle/>
                    <a:p>
                      <a:r>
                        <a:rPr lang="en-US" sz="1400" dirty="0">
                          <a:latin typeface="Times New Roman" panose="02020603050405020304" pitchFamily="18" charset="0"/>
                          <a:cs typeface="Times New Roman" panose="02020603050405020304" pitchFamily="18" charset="0"/>
                        </a:rPr>
                        <a:t>Selection Criteria</a:t>
                      </a:r>
                    </a:p>
                  </a:txBody>
                  <a:tcPr/>
                </a:tc>
                <a:tc>
                  <a:txBody>
                    <a:bodyPr/>
                    <a:lstStyle/>
                    <a:p>
                      <a:r>
                        <a:rPr lang="en-US" sz="1400" dirty="0">
                          <a:latin typeface="Times New Roman" panose="02020603050405020304" pitchFamily="18" charset="0"/>
                          <a:cs typeface="Times New Roman" panose="02020603050405020304" pitchFamily="18" charset="0"/>
                        </a:rPr>
                        <a:t>Weight</a:t>
                      </a:r>
                    </a:p>
                  </a:txBody>
                  <a:tcPr/>
                </a:tc>
                <a:tc>
                  <a:txBody>
                    <a:bodyPr/>
                    <a:lstStyle/>
                    <a:p>
                      <a:r>
                        <a:rPr lang="en-US" sz="1400" dirty="0">
                          <a:latin typeface="Times New Roman" panose="02020603050405020304" pitchFamily="18" charset="0"/>
                          <a:cs typeface="Times New Roman" panose="02020603050405020304" pitchFamily="18" charset="0"/>
                        </a:rPr>
                        <a:t>Rating</a:t>
                      </a:r>
                    </a:p>
                  </a:txBody>
                  <a:tcPr/>
                </a:tc>
                <a:tc>
                  <a:txBody>
                    <a:bodyPr/>
                    <a:lstStyle/>
                    <a:p>
                      <a:r>
                        <a:rPr lang="en-US" sz="1400" dirty="0">
                          <a:latin typeface="Times New Roman" panose="02020603050405020304" pitchFamily="18" charset="0"/>
                          <a:cs typeface="Times New Roman" panose="02020603050405020304" pitchFamily="18" charset="0"/>
                        </a:rPr>
                        <a:t>Weighted</a:t>
                      </a:r>
                      <a:r>
                        <a:rPr lang="en-US" sz="1400" baseline="0" dirty="0">
                          <a:latin typeface="Times New Roman" panose="02020603050405020304" pitchFamily="18" charset="0"/>
                          <a:cs typeface="Times New Roman" panose="02020603050405020304" pitchFamily="18" charset="0"/>
                        </a:rPr>
                        <a:t> Score</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Rating</a:t>
                      </a:r>
                    </a:p>
                  </a:txBody>
                  <a:tcPr/>
                </a:tc>
                <a:tc>
                  <a:txBody>
                    <a:bodyPr/>
                    <a:lstStyle/>
                    <a:p>
                      <a:r>
                        <a:rPr lang="en-US" sz="1400" dirty="0">
                          <a:latin typeface="Times New Roman" panose="02020603050405020304" pitchFamily="18" charset="0"/>
                          <a:cs typeface="Times New Roman" panose="02020603050405020304" pitchFamily="18" charset="0"/>
                        </a:rPr>
                        <a:t>Weighted Score</a:t>
                      </a:r>
                    </a:p>
                  </a:txBody>
                  <a:tcPr/>
                </a:tc>
                <a:tc>
                  <a:txBody>
                    <a:bodyPr/>
                    <a:lstStyle/>
                    <a:p>
                      <a:r>
                        <a:rPr lang="en-US" sz="1400" dirty="0">
                          <a:latin typeface="Times New Roman" panose="02020603050405020304" pitchFamily="18" charset="0"/>
                          <a:cs typeface="Times New Roman" panose="02020603050405020304" pitchFamily="18" charset="0"/>
                        </a:rPr>
                        <a:t>Rating</a:t>
                      </a:r>
                    </a:p>
                  </a:txBody>
                  <a:tcPr/>
                </a:tc>
                <a:tc>
                  <a:txBody>
                    <a:bodyPr/>
                    <a:lstStyle/>
                    <a:p>
                      <a:r>
                        <a:rPr lang="en-US" sz="1400" dirty="0">
                          <a:latin typeface="Times New Roman" panose="02020603050405020304" pitchFamily="18" charset="0"/>
                          <a:cs typeface="Times New Roman" panose="02020603050405020304" pitchFamily="18" charset="0"/>
                        </a:rPr>
                        <a:t>Weighted</a:t>
                      </a:r>
                      <a:r>
                        <a:rPr lang="en-US" sz="1400" baseline="0" dirty="0">
                          <a:latin typeface="Times New Roman" panose="02020603050405020304" pitchFamily="18" charset="0"/>
                          <a:cs typeface="Times New Roman" panose="02020603050405020304" pitchFamily="18" charset="0"/>
                        </a:rPr>
                        <a:t> Score</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Rating</a:t>
                      </a:r>
                    </a:p>
                  </a:txBody>
                  <a:tcPr/>
                </a:tc>
                <a:tc>
                  <a:txBody>
                    <a:bodyPr/>
                    <a:lstStyle/>
                    <a:p>
                      <a:r>
                        <a:rPr lang="en-US" sz="1400" dirty="0">
                          <a:latin typeface="Times New Roman" panose="02020603050405020304" pitchFamily="18" charset="0"/>
                          <a:cs typeface="Times New Roman" panose="02020603050405020304" pitchFamily="18" charset="0"/>
                        </a:rPr>
                        <a:t>Weighted Score</a:t>
                      </a:r>
                    </a:p>
                  </a:txBody>
                  <a:tcPr/>
                </a:tc>
                <a:extLst>
                  <a:ext uri="{0D108BD9-81ED-4DB2-BD59-A6C34878D82A}">
                    <a16:rowId xmlns:a16="http://schemas.microsoft.com/office/drawing/2014/main" val="10002"/>
                  </a:ext>
                </a:extLst>
              </a:tr>
              <a:tr h="370840">
                <a:tc>
                  <a:txBody>
                    <a:bodyPr/>
                    <a:lstStyle/>
                    <a:p>
                      <a:r>
                        <a:rPr lang="en-US" sz="1400" dirty="0">
                          <a:latin typeface="Times New Roman" panose="02020603050405020304" pitchFamily="18" charset="0"/>
                          <a:cs typeface="Times New Roman" panose="02020603050405020304" pitchFamily="18" charset="0"/>
                        </a:rPr>
                        <a:t>Ease</a:t>
                      </a:r>
                      <a:r>
                        <a:rPr lang="en-US" sz="1400" baseline="0" dirty="0">
                          <a:latin typeface="Times New Roman" panose="02020603050405020304" pitchFamily="18" charset="0"/>
                          <a:cs typeface="Times New Roman" panose="02020603050405020304" pitchFamily="18" charset="0"/>
                        </a:rPr>
                        <a:t> of Handling</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5%</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r h="370840">
                <a:tc>
                  <a:txBody>
                    <a:bodyPr/>
                    <a:lstStyle/>
                    <a:p>
                      <a:r>
                        <a:rPr lang="en-US" sz="1400" dirty="0">
                          <a:latin typeface="Times New Roman" panose="02020603050405020304" pitchFamily="18" charset="0"/>
                          <a:cs typeface="Times New Roman" panose="02020603050405020304" pitchFamily="18" charset="0"/>
                        </a:rPr>
                        <a:t>Ease of</a:t>
                      </a:r>
                      <a:r>
                        <a:rPr lang="en-US" sz="1400" baseline="0" dirty="0">
                          <a:latin typeface="Times New Roman" panose="02020603050405020304" pitchFamily="18" charset="0"/>
                          <a:cs typeface="Times New Roman" panose="02020603050405020304" pitchFamily="18" charset="0"/>
                        </a:rPr>
                        <a:t> Use </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15%</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4"/>
                  </a:ext>
                </a:extLst>
              </a:tr>
              <a:tr h="370840">
                <a:tc>
                  <a:txBody>
                    <a:bodyPr/>
                    <a:lstStyle/>
                    <a:p>
                      <a:r>
                        <a:rPr lang="en-US" sz="1400" dirty="0">
                          <a:latin typeface="Times New Roman" panose="02020603050405020304" pitchFamily="18" charset="0"/>
                          <a:cs typeface="Times New Roman" panose="02020603050405020304" pitchFamily="18" charset="0"/>
                        </a:rPr>
                        <a:t>Readability of settings</a:t>
                      </a:r>
                    </a:p>
                  </a:txBody>
                  <a:tcPr/>
                </a:tc>
                <a:tc>
                  <a:txBody>
                    <a:bodyPr/>
                    <a:lstStyle/>
                    <a:p>
                      <a:r>
                        <a:rPr lang="en-US" sz="1400" dirty="0">
                          <a:latin typeface="Times New Roman" panose="02020603050405020304" pitchFamily="18" charset="0"/>
                          <a:cs typeface="Times New Roman" panose="02020603050405020304" pitchFamily="18" charset="0"/>
                        </a:rPr>
                        <a:t>10%</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5"/>
                  </a:ext>
                </a:extLst>
              </a:tr>
              <a:tr h="370840">
                <a:tc>
                  <a:txBody>
                    <a:bodyPr/>
                    <a:lstStyle/>
                    <a:p>
                      <a:r>
                        <a:rPr lang="en-US" sz="1400" dirty="0">
                          <a:latin typeface="Times New Roman" panose="02020603050405020304" pitchFamily="18" charset="0"/>
                          <a:cs typeface="Times New Roman" panose="02020603050405020304" pitchFamily="18" charset="0"/>
                        </a:rPr>
                        <a:t>Does metering accuracy</a:t>
                      </a:r>
                    </a:p>
                  </a:txBody>
                  <a:tcPr/>
                </a:tc>
                <a:tc>
                  <a:txBody>
                    <a:bodyPr/>
                    <a:lstStyle/>
                    <a:p>
                      <a:r>
                        <a:rPr lang="en-US" sz="1400" dirty="0">
                          <a:latin typeface="Times New Roman" panose="02020603050405020304" pitchFamily="18" charset="0"/>
                          <a:cs typeface="Times New Roman" panose="02020603050405020304" pitchFamily="18" charset="0"/>
                        </a:rPr>
                        <a:t>25%</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6"/>
                  </a:ext>
                </a:extLst>
              </a:tr>
              <a:tr h="370840">
                <a:tc>
                  <a:txBody>
                    <a:bodyPr/>
                    <a:lstStyle/>
                    <a:p>
                      <a:r>
                        <a:rPr lang="en-US" sz="1400" dirty="0">
                          <a:latin typeface="Times New Roman" panose="02020603050405020304" pitchFamily="18" charset="0"/>
                          <a:cs typeface="Times New Roman" panose="02020603050405020304" pitchFamily="18" charset="0"/>
                        </a:rPr>
                        <a:t>Durability</a:t>
                      </a:r>
                    </a:p>
                  </a:txBody>
                  <a:tcPr/>
                </a:tc>
                <a:tc>
                  <a:txBody>
                    <a:bodyPr/>
                    <a:lstStyle/>
                    <a:p>
                      <a:r>
                        <a:rPr lang="en-US" sz="1400" dirty="0">
                          <a:latin typeface="Times New Roman" panose="02020603050405020304" pitchFamily="18" charset="0"/>
                          <a:cs typeface="Times New Roman" panose="02020603050405020304" pitchFamily="18" charset="0"/>
                        </a:rPr>
                        <a:t>15%</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7"/>
                  </a:ext>
                </a:extLst>
              </a:tr>
              <a:tr h="370840">
                <a:tc>
                  <a:txBody>
                    <a:bodyPr/>
                    <a:lstStyle/>
                    <a:p>
                      <a:r>
                        <a:rPr lang="en-US" sz="1400" dirty="0">
                          <a:latin typeface="Times New Roman" panose="02020603050405020304" pitchFamily="18" charset="0"/>
                          <a:cs typeface="Times New Roman" panose="02020603050405020304" pitchFamily="18" charset="0"/>
                        </a:rPr>
                        <a:t>Ease of</a:t>
                      </a:r>
                      <a:r>
                        <a:rPr lang="en-US" sz="1400" baseline="0" dirty="0">
                          <a:latin typeface="Times New Roman" panose="02020603050405020304" pitchFamily="18" charset="0"/>
                          <a:cs typeface="Times New Roman" panose="02020603050405020304" pitchFamily="18" charset="0"/>
                        </a:rPr>
                        <a:t> Manufacturing</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20%</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8"/>
                  </a:ext>
                </a:extLst>
              </a:tr>
              <a:tr h="370840">
                <a:tc>
                  <a:txBody>
                    <a:bodyPr/>
                    <a:lstStyle/>
                    <a:p>
                      <a:r>
                        <a:rPr lang="en-US" sz="1400" dirty="0">
                          <a:latin typeface="Times New Roman" panose="02020603050405020304" pitchFamily="18" charset="0"/>
                          <a:cs typeface="Times New Roman" panose="02020603050405020304" pitchFamily="18" charset="0"/>
                        </a:rPr>
                        <a:t>Profitability</a:t>
                      </a:r>
                    </a:p>
                  </a:txBody>
                  <a:tcPr/>
                </a:tc>
                <a:tc>
                  <a:txBody>
                    <a:bodyPr/>
                    <a:lstStyle/>
                    <a:p>
                      <a:r>
                        <a:rPr lang="en-US" sz="1400" dirty="0">
                          <a:latin typeface="Times New Roman" panose="02020603050405020304" pitchFamily="18" charset="0"/>
                          <a:cs typeface="Times New Roman" panose="02020603050405020304" pitchFamily="18" charset="0"/>
                        </a:rPr>
                        <a:t>10%</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9"/>
                  </a:ext>
                </a:extLst>
              </a:tr>
              <a:tr h="370840">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10"/>
                  </a:ext>
                </a:extLst>
              </a:tr>
              <a:tr h="370840">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622214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US" altLang="en-US" b="1" dirty="0">
                <a:solidFill>
                  <a:srgbClr val="FF0000"/>
                </a:solidFill>
                <a:latin typeface="Times New Roman" panose="02020603050405020304" pitchFamily="18" charset="0"/>
                <a:cs typeface="Times New Roman" panose="02020603050405020304" pitchFamily="18" charset="0"/>
              </a:rPr>
            </a:br>
            <a:r>
              <a:rPr lang="en-US" altLang="en-US" b="1" dirty="0">
                <a:solidFill>
                  <a:srgbClr val="FF0000"/>
                </a:solidFill>
                <a:latin typeface="Times New Roman" panose="02020603050405020304" pitchFamily="18" charset="0"/>
                <a:cs typeface="Times New Roman" panose="02020603050405020304" pitchFamily="18" charset="0"/>
              </a:rPr>
              <a:t>Step 2: Rate the Concepts</a:t>
            </a:r>
            <a:br>
              <a:rPr lang="en-US" altLang="en-US" b="1" dirty="0">
                <a:solidFill>
                  <a:srgbClr val="FF0000"/>
                </a:solidFill>
                <a:latin typeface="Times New Roman" panose="02020603050405020304" pitchFamily="18" charset="0"/>
                <a:cs typeface="Times New Roman" panose="02020603050405020304" pitchFamily="18" charset="0"/>
              </a:rPr>
            </a:b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Because of the need for additional resolution to distinguish among competing concepts, a finer scale is used in this stage, such as, a scale from 1 to 5.</a:t>
            </a:r>
          </a:p>
          <a:p>
            <a:endParaRPr lang="en-IN" dirty="0">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a:blip r:embed="rId2">
            <a:duotone>
              <a:prstClr val="black"/>
              <a:schemeClr val="accent5">
                <a:tint val="45000"/>
                <a:satMod val="400000"/>
              </a:schemeClr>
            </a:duotone>
          </a:blip>
          <a:srcRect/>
          <a:stretch>
            <a:fillRect/>
          </a:stretch>
        </p:blipFill>
        <p:spPr bwMode="auto">
          <a:xfrm>
            <a:off x="4309254" y="3103248"/>
            <a:ext cx="4876800" cy="1838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069803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6037" y="0"/>
            <a:ext cx="8911687" cy="649224"/>
          </a:xfrm>
        </p:spPr>
        <p:txBody>
          <a:bodyPr>
            <a:normAutofit fontScale="90000"/>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Step 2: Rate the Concepts</a:t>
            </a:r>
            <a:br>
              <a:rPr lang="en-US" altLang="en-US" b="1" dirty="0">
                <a:solidFill>
                  <a:srgbClr val="FF0000"/>
                </a:solidFill>
                <a:latin typeface="Times New Roman" panose="02020603050405020304" pitchFamily="18" charset="0"/>
                <a:cs typeface="Times New Roman" panose="02020603050405020304" pitchFamily="18" charset="0"/>
              </a:rPr>
            </a:b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89781003"/>
              </p:ext>
            </p:extLst>
          </p:nvPr>
        </p:nvGraphicFramePr>
        <p:xfrm>
          <a:off x="329180" y="719666"/>
          <a:ext cx="11640320" cy="5186680"/>
        </p:xfrm>
        <a:graphic>
          <a:graphicData uri="http://schemas.openxmlformats.org/drawingml/2006/table">
            <a:tbl>
              <a:tblPr firstRow="1" bandRow="1">
                <a:tableStyleId>{5C22544A-7EE6-4342-B048-85BDC9FD1C3A}</a:tableStyleId>
              </a:tblPr>
              <a:tblGrid>
                <a:gridCol w="1691644">
                  <a:extLst>
                    <a:ext uri="{9D8B030D-6E8A-4147-A177-3AD203B41FA5}">
                      <a16:colId xmlns:a16="http://schemas.microsoft.com/office/drawing/2014/main" val="20000"/>
                    </a:ext>
                  </a:extLst>
                </a:gridCol>
                <a:gridCol w="1042416">
                  <a:extLst>
                    <a:ext uri="{9D8B030D-6E8A-4147-A177-3AD203B41FA5}">
                      <a16:colId xmlns:a16="http://schemas.microsoft.com/office/drawing/2014/main" val="20001"/>
                    </a:ext>
                  </a:extLst>
                </a:gridCol>
                <a:gridCol w="1014984">
                  <a:extLst>
                    <a:ext uri="{9D8B030D-6E8A-4147-A177-3AD203B41FA5}">
                      <a16:colId xmlns:a16="http://schemas.microsoft.com/office/drawing/2014/main" val="20002"/>
                    </a:ext>
                  </a:extLst>
                </a:gridCol>
                <a:gridCol w="1335024">
                  <a:extLst>
                    <a:ext uri="{9D8B030D-6E8A-4147-A177-3AD203B41FA5}">
                      <a16:colId xmlns:a16="http://schemas.microsoft.com/office/drawing/2014/main" val="20003"/>
                    </a:ext>
                  </a:extLst>
                </a:gridCol>
                <a:gridCol w="740664">
                  <a:extLst>
                    <a:ext uri="{9D8B030D-6E8A-4147-A177-3AD203B41FA5}">
                      <a16:colId xmlns:a16="http://schemas.microsoft.com/office/drawing/2014/main" val="20004"/>
                    </a:ext>
                  </a:extLst>
                </a:gridCol>
                <a:gridCol w="1159460">
                  <a:extLst>
                    <a:ext uri="{9D8B030D-6E8A-4147-A177-3AD203B41FA5}">
                      <a16:colId xmlns:a16="http://schemas.microsoft.com/office/drawing/2014/main" val="20005"/>
                    </a:ext>
                  </a:extLst>
                </a:gridCol>
                <a:gridCol w="1164032">
                  <a:extLst>
                    <a:ext uri="{9D8B030D-6E8A-4147-A177-3AD203B41FA5}">
                      <a16:colId xmlns:a16="http://schemas.microsoft.com/office/drawing/2014/main" val="20006"/>
                    </a:ext>
                  </a:extLst>
                </a:gridCol>
                <a:gridCol w="1164032">
                  <a:extLst>
                    <a:ext uri="{9D8B030D-6E8A-4147-A177-3AD203B41FA5}">
                      <a16:colId xmlns:a16="http://schemas.microsoft.com/office/drawing/2014/main" val="20007"/>
                    </a:ext>
                  </a:extLst>
                </a:gridCol>
                <a:gridCol w="1164032">
                  <a:extLst>
                    <a:ext uri="{9D8B030D-6E8A-4147-A177-3AD203B41FA5}">
                      <a16:colId xmlns:a16="http://schemas.microsoft.com/office/drawing/2014/main" val="20008"/>
                    </a:ext>
                  </a:extLst>
                </a:gridCol>
                <a:gridCol w="1164032">
                  <a:extLst>
                    <a:ext uri="{9D8B030D-6E8A-4147-A177-3AD203B41FA5}">
                      <a16:colId xmlns:a16="http://schemas.microsoft.com/office/drawing/2014/main" val="20009"/>
                    </a:ext>
                  </a:extLst>
                </a:gridCol>
              </a:tblGrid>
              <a:tr h="370840">
                <a:tc gridSpan="10">
                  <a:txBody>
                    <a:bodyPr/>
                    <a:lstStyle/>
                    <a:p>
                      <a:pPr algn="ctr"/>
                      <a:r>
                        <a:rPr lang="en-US" sz="1400" dirty="0">
                          <a:latin typeface="Times New Roman" panose="02020603050405020304" pitchFamily="18" charset="0"/>
                          <a:cs typeface="Times New Roman" panose="02020603050405020304" pitchFamily="18" charset="0"/>
                        </a:rPr>
                        <a:t>Concepts</a:t>
                      </a: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gridSpan="2">
                  <a:txBody>
                    <a:bodyPr/>
                    <a:lstStyle/>
                    <a:p>
                      <a:r>
                        <a:rPr lang="en-US" sz="1400" b="1" dirty="0">
                          <a:latin typeface="Times New Roman" panose="02020603050405020304" pitchFamily="18" charset="0"/>
                          <a:cs typeface="Times New Roman" panose="02020603050405020304" pitchFamily="18" charset="0"/>
                        </a:rPr>
                        <a:t>A</a:t>
                      </a:r>
                      <a:r>
                        <a:rPr lang="en-US" sz="1400" dirty="0">
                          <a:latin typeface="Times New Roman" panose="02020603050405020304" pitchFamily="18" charset="0"/>
                          <a:cs typeface="Times New Roman" panose="02020603050405020304" pitchFamily="18" charset="0"/>
                        </a:rPr>
                        <a:t> </a:t>
                      </a:r>
                    </a:p>
                    <a:p>
                      <a:r>
                        <a:rPr lang="en-US" sz="1400" dirty="0">
                          <a:latin typeface="Times New Roman" panose="02020603050405020304" pitchFamily="18" charset="0"/>
                          <a:cs typeface="Times New Roman" panose="02020603050405020304" pitchFamily="18" charset="0"/>
                        </a:rPr>
                        <a:t>Reference Master</a:t>
                      </a:r>
                      <a:r>
                        <a:rPr lang="en-US" sz="1400" baseline="0" dirty="0">
                          <a:latin typeface="Times New Roman" panose="02020603050405020304" pitchFamily="18" charset="0"/>
                          <a:cs typeface="Times New Roman" panose="02020603050405020304" pitchFamily="18" charset="0"/>
                        </a:rPr>
                        <a:t> Cylinder</a:t>
                      </a:r>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gridSpan="2">
                  <a:txBody>
                    <a:bodyPr/>
                    <a:lstStyle/>
                    <a:p>
                      <a:r>
                        <a:rPr lang="en-US" sz="1400" b="1" dirty="0">
                          <a:latin typeface="Times New Roman" panose="02020603050405020304" pitchFamily="18" charset="0"/>
                          <a:cs typeface="Times New Roman" panose="02020603050405020304" pitchFamily="18" charset="0"/>
                        </a:rPr>
                        <a:t>DF, </a:t>
                      </a:r>
                    </a:p>
                    <a:p>
                      <a:r>
                        <a:rPr lang="en-US" sz="1400" dirty="0">
                          <a:latin typeface="Times New Roman" panose="02020603050405020304" pitchFamily="18" charset="0"/>
                          <a:cs typeface="Times New Roman" panose="02020603050405020304" pitchFamily="18" charset="0"/>
                        </a:rPr>
                        <a:t>Lever Shop</a:t>
                      </a: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gridSpan="2">
                  <a:txBody>
                    <a:bodyPr/>
                    <a:lstStyle/>
                    <a:p>
                      <a:r>
                        <a:rPr lang="en-US" sz="1400" b="1" dirty="0">
                          <a:latin typeface="Times New Roman" panose="02020603050405020304" pitchFamily="18" charset="0"/>
                          <a:cs typeface="Times New Roman" panose="02020603050405020304" pitchFamily="18" charset="0"/>
                        </a:rPr>
                        <a:t>E</a:t>
                      </a:r>
                      <a:r>
                        <a:rPr lang="en-US" sz="1400" baseline="0" dirty="0">
                          <a:latin typeface="Times New Roman" panose="02020603050405020304" pitchFamily="18" charset="0"/>
                          <a:cs typeface="Times New Roman" panose="02020603050405020304" pitchFamily="18" charset="0"/>
                        </a:rPr>
                        <a:t> </a:t>
                      </a:r>
                    </a:p>
                    <a:p>
                      <a:r>
                        <a:rPr lang="en-US" sz="1400" dirty="0">
                          <a:latin typeface="Times New Roman" panose="02020603050405020304" pitchFamily="18" charset="0"/>
                          <a:cs typeface="Times New Roman" panose="02020603050405020304" pitchFamily="18" charset="0"/>
                        </a:rPr>
                        <a:t>Swash Ring</a:t>
                      </a: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gridSpan="2">
                  <a:txBody>
                    <a:bodyPr/>
                    <a:lstStyle/>
                    <a:p>
                      <a:r>
                        <a:rPr lang="en-US" sz="1400" b="1" dirty="0">
                          <a:latin typeface="Times New Roman" panose="02020603050405020304" pitchFamily="18" charset="0"/>
                          <a:cs typeface="Times New Roman" panose="02020603050405020304" pitchFamily="18" charset="0"/>
                        </a:rPr>
                        <a:t>G+</a:t>
                      </a:r>
                    </a:p>
                    <a:p>
                      <a:r>
                        <a:rPr lang="en-US" sz="1400" b="1"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Dial Screw</a:t>
                      </a: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370840">
                <a:tc>
                  <a:txBody>
                    <a:bodyPr/>
                    <a:lstStyle/>
                    <a:p>
                      <a:r>
                        <a:rPr lang="en-US" sz="1400" dirty="0">
                          <a:latin typeface="Times New Roman" panose="02020603050405020304" pitchFamily="18" charset="0"/>
                          <a:cs typeface="Times New Roman" panose="02020603050405020304" pitchFamily="18" charset="0"/>
                        </a:rPr>
                        <a:t>Selection Criteria</a:t>
                      </a:r>
                    </a:p>
                  </a:txBody>
                  <a:tcPr/>
                </a:tc>
                <a:tc>
                  <a:txBody>
                    <a:bodyPr/>
                    <a:lstStyle/>
                    <a:p>
                      <a:r>
                        <a:rPr lang="en-US" sz="1400" dirty="0">
                          <a:latin typeface="Times New Roman" panose="02020603050405020304" pitchFamily="18" charset="0"/>
                          <a:cs typeface="Times New Roman" panose="02020603050405020304" pitchFamily="18" charset="0"/>
                        </a:rPr>
                        <a:t>Weight</a:t>
                      </a:r>
                    </a:p>
                  </a:txBody>
                  <a:tcPr/>
                </a:tc>
                <a:tc>
                  <a:txBody>
                    <a:bodyPr/>
                    <a:lstStyle/>
                    <a:p>
                      <a:r>
                        <a:rPr lang="en-US" sz="1400" dirty="0">
                          <a:latin typeface="Times New Roman" panose="02020603050405020304" pitchFamily="18" charset="0"/>
                          <a:cs typeface="Times New Roman" panose="02020603050405020304" pitchFamily="18" charset="0"/>
                        </a:rPr>
                        <a:t>Rating</a:t>
                      </a:r>
                    </a:p>
                  </a:txBody>
                  <a:tcPr/>
                </a:tc>
                <a:tc>
                  <a:txBody>
                    <a:bodyPr/>
                    <a:lstStyle/>
                    <a:p>
                      <a:r>
                        <a:rPr lang="en-US" sz="1400" dirty="0">
                          <a:latin typeface="Times New Roman" panose="02020603050405020304" pitchFamily="18" charset="0"/>
                          <a:cs typeface="Times New Roman" panose="02020603050405020304" pitchFamily="18" charset="0"/>
                        </a:rPr>
                        <a:t>Weighted</a:t>
                      </a:r>
                      <a:r>
                        <a:rPr lang="en-US" sz="1400" baseline="0" dirty="0">
                          <a:latin typeface="Times New Roman" panose="02020603050405020304" pitchFamily="18" charset="0"/>
                          <a:cs typeface="Times New Roman" panose="02020603050405020304" pitchFamily="18" charset="0"/>
                        </a:rPr>
                        <a:t> Score</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Rating</a:t>
                      </a:r>
                    </a:p>
                  </a:txBody>
                  <a:tcPr/>
                </a:tc>
                <a:tc>
                  <a:txBody>
                    <a:bodyPr/>
                    <a:lstStyle/>
                    <a:p>
                      <a:r>
                        <a:rPr lang="en-US" sz="1400" dirty="0">
                          <a:latin typeface="Times New Roman" panose="02020603050405020304" pitchFamily="18" charset="0"/>
                          <a:cs typeface="Times New Roman" panose="02020603050405020304" pitchFamily="18" charset="0"/>
                        </a:rPr>
                        <a:t>Weighted Score</a:t>
                      </a:r>
                    </a:p>
                  </a:txBody>
                  <a:tcPr/>
                </a:tc>
                <a:tc>
                  <a:txBody>
                    <a:bodyPr/>
                    <a:lstStyle/>
                    <a:p>
                      <a:r>
                        <a:rPr lang="en-US" sz="1400" dirty="0">
                          <a:latin typeface="Times New Roman" panose="02020603050405020304" pitchFamily="18" charset="0"/>
                          <a:cs typeface="Times New Roman" panose="02020603050405020304" pitchFamily="18" charset="0"/>
                        </a:rPr>
                        <a:t>Rating</a:t>
                      </a:r>
                    </a:p>
                  </a:txBody>
                  <a:tcPr/>
                </a:tc>
                <a:tc>
                  <a:txBody>
                    <a:bodyPr/>
                    <a:lstStyle/>
                    <a:p>
                      <a:r>
                        <a:rPr lang="en-US" sz="1400" dirty="0">
                          <a:latin typeface="Times New Roman" panose="02020603050405020304" pitchFamily="18" charset="0"/>
                          <a:cs typeface="Times New Roman" panose="02020603050405020304" pitchFamily="18" charset="0"/>
                        </a:rPr>
                        <a:t>Weighted</a:t>
                      </a:r>
                      <a:r>
                        <a:rPr lang="en-US" sz="1400" baseline="0" dirty="0">
                          <a:latin typeface="Times New Roman" panose="02020603050405020304" pitchFamily="18" charset="0"/>
                          <a:cs typeface="Times New Roman" panose="02020603050405020304" pitchFamily="18" charset="0"/>
                        </a:rPr>
                        <a:t> Score</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Rating</a:t>
                      </a:r>
                    </a:p>
                  </a:txBody>
                  <a:tcPr/>
                </a:tc>
                <a:tc>
                  <a:txBody>
                    <a:bodyPr/>
                    <a:lstStyle/>
                    <a:p>
                      <a:r>
                        <a:rPr lang="en-US" sz="1400" dirty="0">
                          <a:latin typeface="Times New Roman" panose="02020603050405020304" pitchFamily="18" charset="0"/>
                          <a:cs typeface="Times New Roman" panose="02020603050405020304" pitchFamily="18" charset="0"/>
                        </a:rPr>
                        <a:t>Weighted Score</a:t>
                      </a:r>
                    </a:p>
                  </a:txBody>
                  <a:tcPr/>
                </a:tc>
                <a:extLst>
                  <a:ext uri="{0D108BD9-81ED-4DB2-BD59-A6C34878D82A}">
                    <a16:rowId xmlns:a16="http://schemas.microsoft.com/office/drawing/2014/main" val="10002"/>
                  </a:ext>
                </a:extLst>
              </a:tr>
              <a:tr h="370840">
                <a:tc>
                  <a:txBody>
                    <a:bodyPr/>
                    <a:lstStyle/>
                    <a:p>
                      <a:r>
                        <a:rPr lang="en-US" sz="1400" dirty="0">
                          <a:latin typeface="Times New Roman" panose="02020603050405020304" pitchFamily="18" charset="0"/>
                          <a:cs typeface="Times New Roman" panose="02020603050405020304" pitchFamily="18" charset="0"/>
                        </a:rPr>
                        <a:t>Ease</a:t>
                      </a:r>
                      <a:r>
                        <a:rPr lang="en-US" sz="1400" baseline="0" dirty="0">
                          <a:latin typeface="Times New Roman" panose="02020603050405020304" pitchFamily="18" charset="0"/>
                          <a:cs typeface="Times New Roman" panose="02020603050405020304" pitchFamily="18" charset="0"/>
                        </a:rPr>
                        <a:t> of Handling</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5%</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4</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4</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r h="370840">
                <a:tc>
                  <a:txBody>
                    <a:bodyPr/>
                    <a:lstStyle/>
                    <a:p>
                      <a:r>
                        <a:rPr lang="en-US" sz="1400" dirty="0">
                          <a:latin typeface="Times New Roman" panose="02020603050405020304" pitchFamily="18" charset="0"/>
                          <a:cs typeface="Times New Roman" panose="02020603050405020304" pitchFamily="18" charset="0"/>
                        </a:rPr>
                        <a:t>Ease of</a:t>
                      </a:r>
                      <a:r>
                        <a:rPr lang="en-US" sz="1400" baseline="0" dirty="0">
                          <a:latin typeface="Times New Roman" panose="02020603050405020304" pitchFamily="18" charset="0"/>
                          <a:cs typeface="Times New Roman" panose="02020603050405020304" pitchFamily="18" charset="0"/>
                        </a:rPr>
                        <a:t> Use </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15%</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4</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4</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4"/>
                  </a:ext>
                </a:extLst>
              </a:tr>
              <a:tr h="370840">
                <a:tc>
                  <a:txBody>
                    <a:bodyPr/>
                    <a:lstStyle/>
                    <a:p>
                      <a:r>
                        <a:rPr lang="en-US" sz="1400" dirty="0">
                          <a:latin typeface="Times New Roman" panose="02020603050405020304" pitchFamily="18" charset="0"/>
                          <a:cs typeface="Times New Roman" panose="02020603050405020304" pitchFamily="18" charset="0"/>
                        </a:rPr>
                        <a:t>Readability of settings</a:t>
                      </a:r>
                    </a:p>
                  </a:txBody>
                  <a:tcPr/>
                </a:tc>
                <a:tc>
                  <a:txBody>
                    <a:bodyPr/>
                    <a:lstStyle/>
                    <a:p>
                      <a:r>
                        <a:rPr lang="en-US" sz="1400" dirty="0">
                          <a:latin typeface="Times New Roman" panose="02020603050405020304" pitchFamily="18" charset="0"/>
                          <a:cs typeface="Times New Roman" panose="02020603050405020304" pitchFamily="18" charset="0"/>
                        </a:rPr>
                        <a:t>10%</a:t>
                      </a:r>
                    </a:p>
                  </a:txBody>
                  <a:tcPr/>
                </a:tc>
                <a:tc>
                  <a:txBody>
                    <a:bodyPr/>
                    <a:lstStyle/>
                    <a:p>
                      <a:r>
                        <a:rPr lang="en-US" sz="1400" dirty="0">
                          <a:latin typeface="Times New Roman" panose="02020603050405020304" pitchFamily="18" charset="0"/>
                          <a:cs typeface="Times New Roman" panose="02020603050405020304" pitchFamily="18" charset="0"/>
                        </a:rPr>
                        <a:t>2</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5</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5</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5"/>
                  </a:ext>
                </a:extLst>
              </a:tr>
              <a:tr h="370840">
                <a:tc>
                  <a:txBody>
                    <a:bodyPr/>
                    <a:lstStyle/>
                    <a:p>
                      <a:r>
                        <a:rPr lang="en-US" sz="1400" dirty="0">
                          <a:latin typeface="Times New Roman" panose="02020603050405020304" pitchFamily="18" charset="0"/>
                          <a:cs typeface="Times New Roman" panose="02020603050405020304" pitchFamily="18" charset="0"/>
                        </a:rPr>
                        <a:t>Does metering accuracy</a:t>
                      </a:r>
                    </a:p>
                  </a:txBody>
                  <a:tcPr/>
                </a:tc>
                <a:tc>
                  <a:txBody>
                    <a:bodyPr/>
                    <a:lstStyle/>
                    <a:p>
                      <a:r>
                        <a:rPr lang="en-US" sz="1400" dirty="0">
                          <a:latin typeface="Times New Roman" panose="02020603050405020304" pitchFamily="18" charset="0"/>
                          <a:cs typeface="Times New Roman" panose="02020603050405020304" pitchFamily="18" charset="0"/>
                        </a:rPr>
                        <a:t>25%</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2</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6"/>
                  </a:ext>
                </a:extLst>
              </a:tr>
              <a:tr h="370840">
                <a:tc>
                  <a:txBody>
                    <a:bodyPr/>
                    <a:lstStyle/>
                    <a:p>
                      <a:r>
                        <a:rPr lang="en-US" sz="1400" dirty="0">
                          <a:latin typeface="Times New Roman" panose="02020603050405020304" pitchFamily="18" charset="0"/>
                          <a:cs typeface="Times New Roman" panose="02020603050405020304" pitchFamily="18" charset="0"/>
                        </a:rPr>
                        <a:t>Durability</a:t>
                      </a:r>
                    </a:p>
                  </a:txBody>
                  <a:tcPr/>
                </a:tc>
                <a:tc>
                  <a:txBody>
                    <a:bodyPr/>
                    <a:lstStyle/>
                    <a:p>
                      <a:r>
                        <a:rPr lang="en-US" sz="1400" dirty="0">
                          <a:latin typeface="Times New Roman" panose="02020603050405020304" pitchFamily="18" charset="0"/>
                          <a:cs typeface="Times New Roman" panose="02020603050405020304" pitchFamily="18" charset="0"/>
                        </a:rPr>
                        <a:t>15%</a:t>
                      </a:r>
                    </a:p>
                  </a:txBody>
                  <a:tcPr/>
                </a:tc>
                <a:tc>
                  <a:txBody>
                    <a:bodyPr/>
                    <a:lstStyle/>
                    <a:p>
                      <a:r>
                        <a:rPr lang="en-US" sz="1400" dirty="0">
                          <a:latin typeface="Times New Roman" panose="02020603050405020304" pitchFamily="18" charset="0"/>
                          <a:cs typeface="Times New Roman" panose="02020603050405020304" pitchFamily="18" charset="0"/>
                        </a:rPr>
                        <a:t>2</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5</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4</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7"/>
                  </a:ext>
                </a:extLst>
              </a:tr>
              <a:tr h="370840">
                <a:tc>
                  <a:txBody>
                    <a:bodyPr/>
                    <a:lstStyle/>
                    <a:p>
                      <a:r>
                        <a:rPr lang="en-US" sz="1400" dirty="0">
                          <a:latin typeface="Times New Roman" panose="02020603050405020304" pitchFamily="18" charset="0"/>
                          <a:cs typeface="Times New Roman" panose="02020603050405020304" pitchFamily="18" charset="0"/>
                        </a:rPr>
                        <a:t>Ease of</a:t>
                      </a:r>
                      <a:r>
                        <a:rPr lang="en-US" sz="1400" baseline="0" dirty="0">
                          <a:latin typeface="Times New Roman" panose="02020603050405020304" pitchFamily="18" charset="0"/>
                          <a:cs typeface="Times New Roman" panose="02020603050405020304" pitchFamily="18" charset="0"/>
                        </a:rPr>
                        <a:t> Manufacturing</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20%</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2</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2</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8"/>
                  </a:ext>
                </a:extLst>
              </a:tr>
              <a:tr h="370840">
                <a:tc>
                  <a:txBody>
                    <a:bodyPr/>
                    <a:lstStyle/>
                    <a:p>
                      <a:r>
                        <a:rPr lang="en-US" sz="1400" dirty="0">
                          <a:latin typeface="Times New Roman" panose="02020603050405020304" pitchFamily="18" charset="0"/>
                          <a:cs typeface="Times New Roman" panose="02020603050405020304" pitchFamily="18" charset="0"/>
                        </a:rPr>
                        <a:t>Profitability</a:t>
                      </a:r>
                    </a:p>
                  </a:txBody>
                  <a:tcPr/>
                </a:tc>
                <a:tc>
                  <a:txBody>
                    <a:bodyPr/>
                    <a:lstStyle/>
                    <a:p>
                      <a:r>
                        <a:rPr lang="en-US" sz="1400" dirty="0">
                          <a:latin typeface="Times New Roman" panose="02020603050405020304" pitchFamily="18" charset="0"/>
                          <a:cs typeface="Times New Roman" panose="02020603050405020304" pitchFamily="18" charset="0"/>
                        </a:rPr>
                        <a:t>10%</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9"/>
                  </a:ext>
                </a:extLst>
              </a:tr>
              <a:tr h="370840">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10"/>
                  </a:ext>
                </a:extLst>
              </a:tr>
              <a:tr h="370840">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8211705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Step 3: Rank the Concepts</a:t>
            </a:r>
            <a:endParaRPr lang="en-IN"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589212" y="1704109"/>
                <a:ext cx="8915400" cy="4488873"/>
              </a:xfrm>
            </p:spPr>
            <p:txBody>
              <a:bodyPr>
                <a:normAutofit/>
              </a:bodyPr>
              <a:lstStyle/>
              <a:p>
                <a:r>
                  <a:rPr lang="en-US" altLang="en-US" dirty="0">
                    <a:latin typeface="Times New Roman" panose="02020603050405020304" pitchFamily="18" charset="0"/>
                    <a:cs typeface="Times New Roman" panose="02020603050405020304" pitchFamily="18" charset="0"/>
                  </a:rPr>
                  <a:t>Once the ratings are entered for each concept, weighted scores are calculated by multiplying the raw scores by the criteria weights. The total score for each concept is the sum of the weighted scores:</a:t>
                </a:r>
              </a:p>
              <a:p>
                <a:pPr marL="0" indent="0">
                  <a:buNone/>
                </a:pPr>
                <a14:m>
                  <m:oMathPara xmlns:m="http://schemas.openxmlformats.org/officeDocument/2006/math">
                    <m:oMathParaPr>
                      <m:jc m:val="center"/>
                    </m:oMathParaPr>
                    <m:oMath xmlns:m="http://schemas.openxmlformats.org/officeDocument/2006/math">
                      <m:sSub>
                        <m:sSubPr>
                          <m:ctrlPr>
                            <a:rPr lang="en-US" altLang="en-US" i="1" smtClean="0">
                              <a:latin typeface="Cambria Math" panose="02040503050406030204" pitchFamily="18" charset="0"/>
                              <a:cs typeface="Times New Roman" panose="02020603050405020304" pitchFamily="18" charset="0"/>
                            </a:rPr>
                          </m:ctrlPr>
                        </m:sSubPr>
                        <m:e>
                          <m:r>
                            <a:rPr lang="en-IN" altLang="en-US" b="0" i="1" smtClean="0">
                              <a:latin typeface="Cambria Math" panose="02040503050406030204" pitchFamily="18" charset="0"/>
                              <a:cs typeface="Times New Roman" panose="02020603050405020304" pitchFamily="18" charset="0"/>
                            </a:rPr>
                            <m:t>𝑆</m:t>
                          </m:r>
                        </m:e>
                        <m:sub>
                          <m:r>
                            <a:rPr lang="en-IN" altLang="en-US" b="0" i="1" smtClean="0">
                              <a:latin typeface="Cambria Math" panose="02040503050406030204" pitchFamily="18" charset="0"/>
                              <a:cs typeface="Times New Roman" panose="02020603050405020304" pitchFamily="18" charset="0"/>
                            </a:rPr>
                            <m:t>𝑗</m:t>
                          </m:r>
                        </m:sub>
                      </m:sSub>
                      <m:r>
                        <a:rPr lang="en-IN" altLang="en-US" b="0" i="1" smtClean="0">
                          <a:latin typeface="Cambria Math" panose="02040503050406030204" pitchFamily="18" charset="0"/>
                          <a:cs typeface="Times New Roman" panose="02020603050405020304" pitchFamily="18" charset="0"/>
                        </a:rPr>
                        <m:t>=</m:t>
                      </m:r>
                      <m:nary>
                        <m:naryPr>
                          <m:chr m:val="∑"/>
                          <m:ctrlPr>
                            <a:rPr lang="en-IN" altLang="en-US" b="0" i="1" smtClean="0">
                              <a:latin typeface="Cambria Math" panose="02040503050406030204" pitchFamily="18" charset="0"/>
                              <a:cs typeface="Times New Roman" panose="02020603050405020304" pitchFamily="18" charset="0"/>
                            </a:rPr>
                          </m:ctrlPr>
                        </m:naryPr>
                        <m:sub>
                          <m:r>
                            <m:rPr>
                              <m:brk m:alnAt="23"/>
                            </m:rPr>
                            <a:rPr lang="en-IN" altLang="en-US" b="0" i="1" smtClean="0">
                              <a:latin typeface="Cambria Math" panose="02040503050406030204" pitchFamily="18" charset="0"/>
                              <a:cs typeface="Times New Roman" panose="02020603050405020304" pitchFamily="18" charset="0"/>
                            </a:rPr>
                            <m:t>𝑖</m:t>
                          </m:r>
                          <m:r>
                            <a:rPr lang="en-IN" altLang="en-US" b="0" i="1" smtClean="0">
                              <a:latin typeface="Cambria Math" panose="02040503050406030204" pitchFamily="18" charset="0"/>
                              <a:cs typeface="Times New Roman" panose="02020603050405020304" pitchFamily="18" charset="0"/>
                            </a:rPr>
                            <m:t>=1</m:t>
                          </m:r>
                        </m:sub>
                        <m:sup>
                          <m:r>
                            <a:rPr lang="en-IN" altLang="en-US" b="0" i="1" smtClean="0">
                              <a:latin typeface="Cambria Math" panose="02040503050406030204" pitchFamily="18" charset="0"/>
                              <a:cs typeface="Times New Roman" panose="02020603050405020304" pitchFamily="18" charset="0"/>
                            </a:rPr>
                            <m:t>𝑛</m:t>
                          </m:r>
                        </m:sup>
                        <m:e>
                          <m:sSub>
                            <m:sSubPr>
                              <m:ctrlPr>
                                <a:rPr lang="en-IN" altLang="en-US" b="0" i="1" smtClean="0">
                                  <a:latin typeface="Cambria Math" panose="02040503050406030204" pitchFamily="18" charset="0"/>
                                  <a:cs typeface="Times New Roman" panose="02020603050405020304" pitchFamily="18" charset="0"/>
                                </a:rPr>
                              </m:ctrlPr>
                            </m:sSubPr>
                            <m:e>
                              <m:r>
                                <a:rPr lang="en-IN" altLang="en-US" b="0" i="1" smtClean="0">
                                  <a:latin typeface="Cambria Math" panose="02040503050406030204" pitchFamily="18" charset="0"/>
                                  <a:cs typeface="Times New Roman" panose="02020603050405020304" pitchFamily="18" charset="0"/>
                                </a:rPr>
                                <m:t>𝑟</m:t>
                              </m:r>
                            </m:e>
                            <m:sub>
                              <m:r>
                                <a:rPr lang="en-IN" altLang="en-US" b="0" i="1" smtClean="0">
                                  <a:latin typeface="Cambria Math" panose="02040503050406030204" pitchFamily="18" charset="0"/>
                                  <a:cs typeface="Times New Roman" panose="02020603050405020304" pitchFamily="18" charset="0"/>
                                </a:rPr>
                                <m:t>𝑖𝑗</m:t>
                              </m:r>
                            </m:sub>
                          </m:sSub>
                          <m:sSub>
                            <m:sSubPr>
                              <m:ctrlPr>
                                <a:rPr lang="en-IN" altLang="en-US" b="0" i="1" smtClean="0">
                                  <a:latin typeface="Cambria Math" panose="02040503050406030204" pitchFamily="18" charset="0"/>
                                  <a:cs typeface="Times New Roman" panose="02020603050405020304" pitchFamily="18" charset="0"/>
                                </a:rPr>
                              </m:ctrlPr>
                            </m:sSubPr>
                            <m:e>
                              <m:r>
                                <a:rPr lang="en-IN" altLang="en-US" b="0" i="1" smtClean="0">
                                  <a:latin typeface="Cambria Math" panose="02040503050406030204" pitchFamily="18" charset="0"/>
                                  <a:cs typeface="Times New Roman" panose="02020603050405020304" pitchFamily="18" charset="0"/>
                                </a:rPr>
                                <m:t>𝑤</m:t>
                              </m:r>
                            </m:e>
                            <m:sub>
                              <m:r>
                                <a:rPr lang="en-IN" altLang="en-US" b="0" i="1" smtClean="0">
                                  <a:latin typeface="Cambria Math" panose="02040503050406030204" pitchFamily="18" charset="0"/>
                                  <a:cs typeface="Times New Roman" panose="02020603050405020304" pitchFamily="18" charset="0"/>
                                </a:rPr>
                                <m:t>𝑖</m:t>
                              </m:r>
                            </m:sub>
                          </m:sSub>
                        </m:e>
                      </m:nary>
                    </m:oMath>
                  </m:oMathPara>
                </a14:m>
                <a:endParaRPr lang="en-US" altLang="en-US" dirty="0">
                  <a:latin typeface="Times New Roman" panose="02020603050405020304" pitchFamily="18" charset="0"/>
                  <a:cs typeface="Times New Roman" panose="02020603050405020304" pitchFamily="18" charset="0"/>
                </a:endParaRPr>
              </a:p>
              <a:p>
                <a:pPr marL="0" indent="0">
                  <a:buNone/>
                </a:pPr>
                <a:r>
                  <a:rPr lang="en-US" altLang="en-US" dirty="0">
                    <a:latin typeface="Times New Roman" panose="02020603050405020304" pitchFamily="18" charset="0"/>
                    <a:cs typeface="Times New Roman" panose="02020603050405020304" pitchFamily="18" charset="0"/>
                  </a:rPr>
                  <a:t>Where</a:t>
                </a:r>
              </a:p>
              <a:p>
                <a:pPr marL="0" indent="0">
                  <a:buNone/>
                </a:pPr>
                <a:r>
                  <a:rPr lang="en-US" altLang="en-US"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altLang="en-US" i="1">
                            <a:latin typeface="Cambria Math" panose="02040503050406030204" pitchFamily="18" charset="0"/>
                            <a:cs typeface="Times New Roman" panose="02020603050405020304" pitchFamily="18" charset="0"/>
                          </a:rPr>
                        </m:ctrlPr>
                      </m:sSubPr>
                      <m:e>
                        <m:r>
                          <a:rPr lang="en-IN" altLang="en-US" i="1">
                            <a:latin typeface="Cambria Math" panose="02040503050406030204" pitchFamily="18" charset="0"/>
                            <a:cs typeface="Times New Roman" panose="02020603050405020304" pitchFamily="18" charset="0"/>
                          </a:rPr>
                          <m:t>𝑟</m:t>
                        </m:r>
                      </m:e>
                      <m:sub>
                        <m:r>
                          <a:rPr lang="en-IN" altLang="en-US" i="1">
                            <a:latin typeface="Cambria Math" panose="02040503050406030204" pitchFamily="18" charset="0"/>
                            <a:cs typeface="Times New Roman" panose="02020603050405020304" pitchFamily="18" charset="0"/>
                          </a:rPr>
                          <m:t>𝑖𝑗</m:t>
                        </m:r>
                      </m:sub>
                    </m:sSub>
                  </m:oMath>
                </a14:m>
                <a:r>
                  <a:rPr lang="en-US" altLang="en-US" dirty="0">
                    <a:latin typeface="Times New Roman" panose="02020603050405020304" pitchFamily="18" charset="0"/>
                    <a:cs typeface="Times New Roman" panose="02020603050405020304" pitchFamily="18" charset="0"/>
                  </a:rPr>
                  <a:t>=raw rating of concepts j for the </a:t>
                </a:r>
                <a:r>
                  <a:rPr lang="en-US" altLang="en-US" dirty="0" err="1">
                    <a:latin typeface="Times New Roman" panose="02020603050405020304" pitchFamily="18" charset="0"/>
                    <a:cs typeface="Times New Roman" panose="02020603050405020304" pitchFamily="18" charset="0"/>
                  </a:rPr>
                  <a:t>ith</a:t>
                </a:r>
                <a:r>
                  <a:rPr lang="en-US" altLang="en-US" dirty="0">
                    <a:latin typeface="Times New Roman" panose="02020603050405020304" pitchFamily="18" charset="0"/>
                    <a:cs typeface="Times New Roman" panose="02020603050405020304" pitchFamily="18" charset="0"/>
                  </a:rPr>
                  <a:t> criterion</a:t>
                </a:r>
              </a:p>
              <a:p>
                <a:pPr marL="0" indent="0">
                  <a:buNone/>
                </a:pPr>
                <a14:m>
                  <m:oMath xmlns:m="http://schemas.openxmlformats.org/officeDocument/2006/math">
                    <m:sSub>
                      <m:sSubPr>
                        <m:ctrlPr>
                          <a:rPr lang="en-IN" altLang="en-US" i="1">
                            <a:latin typeface="Cambria Math" panose="02040503050406030204" pitchFamily="18" charset="0"/>
                            <a:cs typeface="Times New Roman" panose="02020603050405020304" pitchFamily="18" charset="0"/>
                          </a:rPr>
                        </m:ctrlPr>
                      </m:sSubPr>
                      <m:e>
                        <m:r>
                          <a:rPr lang="en-IN" altLang="en-US" i="1">
                            <a:latin typeface="Cambria Math" panose="02040503050406030204" pitchFamily="18" charset="0"/>
                            <a:cs typeface="Times New Roman" panose="02020603050405020304" pitchFamily="18" charset="0"/>
                          </a:rPr>
                          <m:t>𝑤</m:t>
                        </m:r>
                      </m:e>
                      <m:sub>
                        <m:r>
                          <a:rPr lang="en-IN" altLang="en-US" i="1">
                            <a:latin typeface="Cambria Math" panose="02040503050406030204" pitchFamily="18" charset="0"/>
                            <a:cs typeface="Times New Roman" panose="02020603050405020304" pitchFamily="18" charset="0"/>
                          </a:rPr>
                          <m:t>𝑖</m:t>
                        </m:r>
                      </m:sub>
                    </m:sSub>
                  </m:oMath>
                </a14:m>
                <a:r>
                  <a:rPr lang="en-US" altLang="en-US" dirty="0">
                    <a:latin typeface="Times New Roman" panose="02020603050405020304" pitchFamily="18" charset="0"/>
                    <a:cs typeface="Times New Roman" panose="02020603050405020304" pitchFamily="18" charset="0"/>
                  </a:rPr>
                  <a:t>= weighting for </a:t>
                </a:r>
                <a:r>
                  <a:rPr lang="en-US" altLang="en-US" dirty="0" err="1">
                    <a:latin typeface="Times New Roman" panose="02020603050405020304" pitchFamily="18" charset="0"/>
                    <a:cs typeface="Times New Roman" panose="02020603050405020304" pitchFamily="18" charset="0"/>
                  </a:rPr>
                  <a:t>ith</a:t>
                </a:r>
                <a:r>
                  <a:rPr lang="en-US" altLang="en-US" dirty="0">
                    <a:latin typeface="Times New Roman" panose="02020603050405020304" pitchFamily="18" charset="0"/>
                    <a:cs typeface="Times New Roman" panose="02020603050405020304" pitchFamily="18" charset="0"/>
                  </a:rPr>
                  <a:t> criterion</a:t>
                </a:r>
              </a:p>
              <a:p>
                <a:pPr marL="0" indent="0">
                  <a:buNone/>
                </a:pPr>
                <a:r>
                  <a:rPr lang="en-US" altLang="en-US" dirty="0">
                    <a:latin typeface="Times New Roman" panose="02020603050405020304" pitchFamily="18" charset="0"/>
                    <a:cs typeface="Times New Roman" panose="02020603050405020304" pitchFamily="18" charset="0"/>
                  </a:rPr>
                  <a:t>n=number of criteria</a:t>
                </a:r>
              </a:p>
              <a:p>
                <a:pPr marL="0" indent="0">
                  <a:buNone/>
                </a:pPr>
                <a14:m>
                  <m:oMath xmlns:m="http://schemas.openxmlformats.org/officeDocument/2006/math">
                    <m:sSub>
                      <m:sSubPr>
                        <m:ctrlPr>
                          <a:rPr lang="en-US" altLang="en-US" i="1">
                            <a:latin typeface="Cambria Math" panose="02040503050406030204" pitchFamily="18" charset="0"/>
                            <a:cs typeface="Times New Roman" panose="02020603050405020304" pitchFamily="18" charset="0"/>
                          </a:rPr>
                        </m:ctrlPr>
                      </m:sSubPr>
                      <m:e>
                        <m:r>
                          <a:rPr lang="en-IN" altLang="en-US" i="1">
                            <a:latin typeface="Cambria Math" panose="02040503050406030204" pitchFamily="18" charset="0"/>
                            <a:cs typeface="Times New Roman" panose="02020603050405020304" pitchFamily="18" charset="0"/>
                          </a:rPr>
                          <m:t>𝑆</m:t>
                        </m:r>
                      </m:e>
                      <m:sub>
                        <m:r>
                          <a:rPr lang="en-IN" altLang="en-US" i="1">
                            <a:latin typeface="Cambria Math" panose="02040503050406030204" pitchFamily="18" charset="0"/>
                            <a:cs typeface="Times New Roman" panose="02020603050405020304" pitchFamily="18" charset="0"/>
                          </a:rPr>
                          <m:t>𝑗</m:t>
                        </m:r>
                      </m:sub>
                    </m:sSub>
                  </m:oMath>
                </a14:m>
                <a:r>
                  <a:rPr lang="en-US" altLang="en-US" dirty="0">
                    <a:latin typeface="Times New Roman" panose="02020603050405020304" pitchFamily="18" charset="0"/>
                    <a:cs typeface="Times New Roman" panose="02020603050405020304" pitchFamily="18" charset="0"/>
                  </a:rPr>
                  <a:t>=total score for concept j</a:t>
                </a:r>
              </a:p>
              <a:p>
                <a:r>
                  <a:rPr lang="en-US" altLang="en-US" dirty="0">
                    <a:latin typeface="Times New Roman" panose="02020603050405020304" pitchFamily="18" charset="0"/>
                    <a:cs typeface="Times New Roman" panose="02020603050405020304" pitchFamily="18" charset="0"/>
                  </a:rPr>
                  <a:t>Finally, each concept is given a rank corresponding to its total score</a:t>
                </a:r>
              </a:p>
              <a:p>
                <a:endParaRPr lang="en-IN"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589212" y="1704109"/>
                <a:ext cx="8915400" cy="4488873"/>
              </a:xfrm>
              <a:blipFill rotWithShape="0">
                <a:blip r:embed="rId2"/>
                <a:stretch>
                  <a:fillRect l="-616" t="-815"/>
                </a:stretch>
              </a:blipFill>
            </p:spPr>
            <p:txBody>
              <a:bodyPr/>
              <a:lstStyle/>
              <a:p>
                <a:r>
                  <a:rPr lang="en-IN">
                    <a:noFill/>
                  </a:rPr>
                  <a:t> </a:t>
                </a:r>
              </a:p>
            </p:txBody>
          </p:sp>
        </mc:Fallback>
      </mc:AlternateContent>
    </p:spTree>
    <p:extLst>
      <p:ext uri="{BB962C8B-B14F-4D97-AF65-F5344CB8AC3E}">
        <p14:creationId xmlns:p14="http://schemas.microsoft.com/office/powerpoint/2010/main" val="36268401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6037" y="0"/>
            <a:ext cx="8911687" cy="649224"/>
          </a:xfrm>
        </p:spPr>
        <p:txBody>
          <a:bodyPr>
            <a:normAutofit fontScale="90000"/>
          </a:bodyPr>
          <a:lstStyle/>
          <a:p>
            <a:pPr algn="ctr"/>
            <a:r>
              <a:rPr lang="en-US" altLang="en-US" b="1" dirty="0">
                <a:solidFill>
                  <a:srgbClr val="FF0000"/>
                </a:solidFill>
                <a:latin typeface="Times New Roman" panose="02020603050405020304" pitchFamily="18" charset="0"/>
                <a:cs typeface="Times New Roman" panose="02020603050405020304" pitchFamily="18" charset="0"/>
              </a:rPr>
              <a:t>Step 3: Rank the Concepts</a:t>
            </a:r>
            <a:br>
              <a:rPr lang="en-US" altLang="en-US" b="1" dirty="0">
                <a:solidFill>
                  <a:srgbClr val="FF0000"/>
                </a:solidFill>
                <a:latin typeface="Times New Roman" panose="02020603050405020304" pitchFamily="18" charset="0"/>
                <a:cs typeface="Times New Roman" panose="02020603050405020304" pitchFamily="18" charset="0"/>
              </a:rPr>
            </a:b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19385499"/>
              </p:ext>
            </p:extLst>
          </p:nvPr>
        </p:nvGraphicFramePr>
        <p:xfrm>
          <a:off x="329180" y="719666"/>
          <a:ext cx="11640320" cy="5334000"/>
        </p:xfrm>
        <a:graphic>
          <a:graphicData uri="http://schemas.openxmlformats.org/drawingml/2006/table">
            <a:tbl>
              <a:tblPr firstRow="1" bandRow="1">
                <a:tableStyleId>{5C22544A-7EE6-4342-B048-85BDC9FD1C3A}</a:tableStyleId>
              </a:tblPr>
              <a:tblGrid>
                <a:gridCol w="1691644">
                  <a:extLst>
                    <a:ext uri="{9D8B030D-6E8A-4147-A177-3AD203B41FA5}">
                      <a16:colId xmlns:a16="http://schemas.microsoft.com/office/drawing/2014/main" val="20000"/>
                    </a:ext>
                  </a:extLst>
                </a:gridCol>
                <a:gridCol w="1042416">
                  <a:extLst>
                    <a:ext uri="{9D8B030D-6E8A-4147-A177-3AD203B41FA5}">
                      <a16:colId xmlns:a16="http://schemas.microsoft.com/office/drawing/2014/main" val="20001"/>
                    </a:ext>
                  </a:extLst>
                </a:gridCol>
                <a:gridCol w="935182">
                  <a:extLst>
                    <a:ext uri="{9D8B030D-6E8A-4147-A177-3AD203B41FA5}">
                      <a16:colId xmlns:a16="http://schemas.microsoft.com/office/drawing/2014/main" val="20002"/>
                    </a:ext>
                  </a:extLst>
                </a:gridCol>
                <a:gridCol w="1414826">
                  <a:extLst>
                    <a:ext uri="{9D8B030D-6E8A-4147-A177-3AD203B41FA5}">
                      <a16:colId xmlns:a16="http://schemas.microsoft.com/office/drawing/2014/main" val="20003"/>
                    </a:ext>
                  </a:extLst>
                </a:gridCol>
                <a:gridCol w="740664">
                  <a:extLst>
                    <a:ext uri="{9D8B030D-6E8A-4147-A177-3AD203B41FA5}">
                      <a16:colId xmlns:a16="http://schemas.microsoft.com/office/drawing/2014/main" val="20004"/>
                    </a:ext>
                  </a:extLst>
                </a:gridCol>
                <a:gridCol w="1159460">
                  <a:extLst>
                    <a:ext uri="{9D8B030D-6E8A-4147-A177-3AD203B41FA5}">
                      <a16:colId xmlns:a16="http://schemas.microsoft.com/office/drawing/2014/main" val="20005"/>
                    </a:ext>
                  </a:extLst>
                </a:gridCol>
                <a:gridCol w="1164032">
                  <a:extLst>
                    <a:ext uri="{9D8B030D-6E8A-4147-A177-3AD203B41FA5}">
                      <a16:colId xmlns:a16="http://schemas.microsoft.com/office/drawing/2014/main" val="20006"/>
                    </a:ext>
                  </a:extLst>
                </a:gridCol>
                <a:gridCol w="1164032">
                  <a:extLst>
                    <a:ext uri="{9D8B030D-6E8A-4147-A177-3AD203B41FA5}">
                      <a16:colId xmlns:a16="http://schemas.microsoft.com/office/drawing/2014/main" val="20007"/>
                    </a:ext>
                  </a:extLst>
                </a:gridCol>
                <a:gridCol w="1164032">
                  <a:extLst>
                    <a:ext uri="{9D8B030D-6E8A-4147-A177-3AD203B41FA5}">
                      <a16:colId xmlns:a16="http://schemas.microsoft.com/office/drawing/2014/main" val="20008"/>
                    </a:ext>
                  </a:extLst>
                </a:gridCol>
                <a:gridCol w="1164032">
                  <a:extLst>
                    <a:ext uri="{9D8B030D-6E8A-4147-A177-3AD203B41FA5}">
                      <a16:colId xmlns:a16="http://schemas.microsoft.com/office/drawing/2014/main" val="20009"/>
                    </a:ext>
                  </a:extLst>
                </a:gridCol>
              </a:tblGrid>
              <a:tr h="370840">
                <a:tc gridSpan="10">
                  <a:txBody>
                    <a:bodyPr/>
                    <a:lstStyle/>
                    <a:p>
                      <a:pPr algn="ctr"/>
                      <a:r>
                        <a:rPr lang="en-US" sz="1400" dirty="0">
                          <a:latin typeface="Times New Roman" panose="02020603050405020304" pitchFamily="18" charset="0"/>
                          <a:cs typeface="Times New Roman" panose="02020603050405020304" pitchFamily="18" charset="0"/>
                        </a:rPr>
                        <a:t>Concepts</a:t>
                      </a: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gridSpan="2">
                  <a:txBody>
                    <a:bodyPr/>
                    <a:lstStyle/>
                    <a:p>
                      <a:r>
                        <a:rPr lang="en-US" sz="1400" b="1" dirty="0">
                          <a:latin typeface="Times New Roman" panose="02020603050405020304" pitchFamily="18" charset="0"/>
                          <a:cs typeface="Times New Roman" panose="02020603050405020304" pitchFamily="18" charset="0"/>
                        </a:rPr>
                        <a:t>A</a:t>
                      </a:r>
                      <a:r>
                        <a:rPr lang="en-US" sz="1400" dirty="0">
                          <a:latin typeface="Times New Roman" panose="02020603050405020304" pitchFamily="18" charset="0"/>
                          <a:cs typeface="Times New Roman" panose="02020603050405020304" pitchFamily="18" charset="0"/>
                        </a:rPr>
                        <a:t> </a:t>
                      </a:r>
                    </a:p>
                    <a:p>
                      <a:r>
                        <a:rPr lang="en-US" sz="1400" dirty="0">
                          <a:latin typeface="Times New Roman" panose="02020603050405020304" pitchFamily="18" charset="0"/>
                          <a:cs typeface="Times New Roman" panose="02020603050405020304" pitchFamily="18" charset="0"/>
                        </a:rPr>
                        <a:t>Reference Master</a:t>
                      </a:r>
                      <a:r>
                        <a:rPr lang="en-US" sz="1400" baseline="0" dirty="0">
                          <a:latin typeface="Times New Roman" panose="02020603050405020304" pitchFamily="18" charset="0"/>
                          <a:cs typeface="Times New Roman" panose="02020603050405020304" pitchFamily="18" charset="0"/>
                        </a:rPr>
                        <a:t> Cylinder</a:t>
                      </a:r>
                      <a:endParaRPr lang="en-US" sz="1400" dirty="0">
                        <a:latin typeface="Times New Roman" panose="02020603050405020304" pitchFamily="18" charset="0"/>
                        <a:cs typeface="Times New Roman" panose="02020603050405020304" pitchFamily="18" charset="0"/>
                      </a:endParaRP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gridSpan="2">
                  <a:txBody>
                    <a:bodyPr/>
                    <a:lstStyle/>
                    <a:p>
                      <a:r>
                        <a:rPr lang="en-US" sz="1400" b="1" dirty="0">
                          <a:latin typeface="Times New Roman" panose="02020603050405020304" pitchFamily="18" charset="0"/>
                          <a:cs typeface="Times New Roman" panose="02020603050405020304" pitchFamily="18" charset="0"/>
                        </a:rPr>
                        <a:t>DF, </a:t>
                      </a:r>
                    </a:p>
                    <a:p>
                      <a:r>
                        <a:rPr lang="en-US" sz="1400" dirty="0">
                          <a:latin typeface="Times New Roman" panose="02020603050405020304" pitchFamily="18" charset="0"/>
                          <a:cs typeface="Times New Roman" panose="02020603050405020304" pitchFamily="18" charset="0"/>
                        </a:rPr>
                        <a:t>Lever Shop</a:t>
                      </a: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gridSpan="2">
                  <a:txBody>
                    <a:bodyPr/>
                    <a:lstStyle/>
                    <a:p>
                      <a:r>
                        <a:rPr lang="en-US" sz="1400" b="1" dirty="0">
                          <a:latin typeface="Times New Roman" panose="02020603050405020304" pitchFamily="18" charset="0"/>
                          <a:cs typeface="Times New Roman" panose="02020603050405020304" pitchFamily="18" charset="0"/>
                        </a:rPr>
                        <a:t>E</a:t>
                      </a:r>
                      <a:r>
                        <a:rPr lang="en-US" sz="1400" baseline="0" dirty="0">
                          <a:latin typeface="Times New Roman" panose="02020603050405020304" pitchFamily="18" charset="0"/>
                          <a:cs typeface="Times New Roman" panose="02020603050405020304" pitchFamily="18" charset="0"/>
                        </a:rPr>
                        <a:t> </a:t>
                      </a:r>
                    </a:p>
                    <a:p>
                      <a:r>
                        <a:rPr lang="en-US" sz="1400" dirty="0">
                          <a:latin typeface="Times New Roman" panose="02020603050405020304" pitchFamily="18" charset="0"/>
                          <a:cs typeface="Times New Roman" panose="02020603050405020304" pitchFamily="18" charset="0"/>
                        </a:rPr>
                        <a:t>Swash Ring</a:t>
                      </a: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tc gridSpan="2">
                  <a:txBody>
                    <a:bodyPr/>
                    <a:lstStyle/>
                    <a:p>
                      <a:r>
                        <a:rPr lang="en-US" sz="1400" b="1" dirty="0">
                          <a:latin typeface="Times New Roman" panose="02020603050405020304" pitchFamily="18" charset="0"/>
                          <a:cs typeface="Times New Roman" panose="02020603050405020304" pitchFamily="18" charset="0"/>
                        </a:rPr>
                        <a:t>G+</a:t>
                      </a:r>
                    </a:p>
                    <a:p>
                      <a:r>
                        <a:rPr lang="en-US" sz="1400" b="1"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Dial Screw</a:t>
                      </a:r>
                    </a:p>
                  </a:txBody>
                  <a:tcPr/>
                </a:tc>
                <a:tc hMerge="1">
                  <a:txBody>
                    <a:bodyPr/>
                    <a:lstStyle/>
                    <a:p>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370840">
                <a:tc>
                  <a:txBody>
                    <a:bodyPr/>
                    <a:lstStyle/>
                    <a:p>
                      <a:r>
                        <a:rPr lang="en-US" sz="1400" dirty="0">
                          <a:latin typeface="Times New Roman" panose="02020603050405020304" pitchFamily="18" charset="0"/>
                          <a:cs typeface="Times New Roman" panose="02020603050405020304" pitchFamily="18" charset="0"/>
                        </a:rPr>
                        <a:t>Selection Criteria</a:t>
                      </a:r>
                    </a:p>
                  </a:txBody>
                  <a:tcPr/>
                </a:tc>
                <a:tc>
                  <a:txBody>
                    <a:bodyPr/>
                    <a:lstStyle/>
                    <a:p>
                      <a:r>
                        <a:rPr lang="en-US" sz="1400" dirty="0">
                          <a:latin typeface="Times New Roman" panose="02020603050405020304" pitchFamily="18" charset="0"/>
                          <a:cs typeface="Times New Roman" panose="02020603050405020304" pitchFamily="18" charset="0"/>
                        </a:rPr>
                        <a:t>Weight</a:t>
                      </a:r>
                    </a:p>
                  </a:txBody>
                  <a:tcPr/>
                </a:tc>
                <a:tc>
                  <a:txBody>
                    <a:bodyPr/>
                    <a:lstStyle/>
                    <a:p>
                      <a:r>
                        <a:rPr lang="en-US" sz="1400" dirty="0">
                          <a:latin typeface="Times New Roman" panose="02020603050405020304" pitchFamily="18" charset="0"/>
                          <a:cs typeface="Times New Roman" panose="02020603050405020304" pitchFamily="18" charset="0"/>
                        </a:rPr>
                        <a:t>Rating</a:t>
                      </a:r>
                    </a:p>
                  </a:txBody>
                  <a:tcPr/>
                </a:tc>
                <a:tc>
                  <a:txBody>
                    <a:bodyPr/>
                    <a:lstStyle/>
                    <a:p>
                      <a:r>
                        <a:rPr lang="en-US" sz="1400" dirty="0">
                          <a:latin typeface="Times New Roman" panose="02020603050405020304" pitchFamily="18" charset="0"/>
                          <a:cs typeface="Times New Roman" panose="02020603050405020304" pitchFamily="18" charset="0"/>
                        </a:rPr>
                        <a:t>Weighted</a:t>
                      </a:r>
                      <a:r>
                        <a:rPr lang="en-US" sz="1400" baseline="0" dirty="0">
                          <a:latin typeface="Times New Roman" panose="02020603050405020304" pitchFamily="18" charset="0"/>
                          <a:cs typeface="Times New Roman" panose="02020603050405020304" pitchFamily="18" charset="0"/>
                        </a:rPr>
                        <a:t> Score</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Rating</a:t>
                      </a:r>
                    </a:p>
                  </a:txBody>
                  <a:tcPr/>
                </a:tc>
                <a:tc>
                  <a:txBody>
                    <a:bodyPr/>
                    <a:lstStyle/>
                    <a:p>
                      <a:r>
                        <a:rPr lang="en-US" sz="1400" dirty="0">
                          <a:latin typeface="Times New Roman" panose="02020603050405020304" pitchFamily="18" charset="0"/>
                          <a:cs typeface="Times New Roman" panose="02020603050405020304" pitchFamily="18" charset="0"/>
                        </a:rPr>
                        <a:t>Weighted Score</a:t>
                      </a:r>
                    </a:p>
                  </a:txBody>
                  <a:tcPr/>
                </a:tc>
                <a:tc>
                  <a:txBody>
                    <a:bodyPr/>
                    <a:lstStyle/>
                    <a:p>
                      <a:r>
                        <a:rPr lang="en-US" sz="1400" dirty="0">
                          <a:latin typeface="Times New Roman" panose="02020603050405020304" pitchFamily="18" charset="0"/>
                          <a:cs typeface="Times New Roman" panose="02020603050405020304" pitchFamily="18" charset="0"/>
                        </a:rPr>
                        <a:t>Rating</a:t>
                      </a:r>
                    </a:p>
                  </a:txBody>
                  <a:tcPr/>
                </a:tc>
                <a:tc>
                  <a:txBody>
                    <a:bodyPr/>
                    <a:lstStyle/>
                    <a:p>
                      <a:r>
                        <a:rPr lang="en-US" sz="1400" dirty="0">
                          <a:latin typeface="Times New Roman" panose="02020603050405020304" pitchFamily="18" charset="0"/>
                          <a:cs typeface="Times New Roman" panose="02020603050405020304" pitchFamily="18" charset="0"/>
                        </a:rPr>
                        <a:t>Weighted</a:t>
                      </a:r>
                      <a:r>
                        <a:rPr lang="en-US" sz="1400" baseline="0" dirty="0">
                          <a:latin typeface="Times New Roman" panose="02020603050405020304" pitchFamily="18" charset="0"/>
                          <a:cs typeface="Times New Roman" panose="02020603050405020304" pitchFamily="18" charset="0"/>
                        </a:rPr>
                        <a:t> Score</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Rating</a:t>
                      </a:r>
                    </a:p>
                  </a:txBody>
                  <a:tcPr/>
                </a:tc>
                <a:tc>
                  <a:txBody>
                    <a:bodyPr/>
                    <a:lstStyle/>
                    <a:p>
                      <a:r>
                        <a:rPr lang="en-US" sz="1400" dirty="0">
                          <a:latin typeface="Times New Roman" panose="02020603050405020304" pitchFamily="18" charset="0"/>
                          <a:cs typeface="Times New Roman" panose="02020603050405020304" pitchFamily="18" charset="0"/>
                        </a:rPr>
                        <a:t>Weighted Score</a:t>
                      </a:r>
                    </a:p>
                  </a:txBody>
                  <a:tcPr/>
                </a:tc>
                <a:extLst>
                  <a:ext uri="{0D108BD9-81ED-4DB2-BD59-A6C34878D82A}">
                    <a16:rowId xmlns:a16="http://schemas.microsoft.com/office/drawing/2014/main" val="10002"/>
                  </a:ext>
                </a:extLst>
              </a:tr>
              <a:tr h="370840">
                <a:tc>
                  <a:txBody>
                    <a:bodyPr/>
                    <a:lstStyle/>
                    <a:p>
                      <a:r>
                        <a:rPr lang="en-US" sz="1400" dirty="0">
                          <a:latin typeface="Times New Roman" panose="02020603050405020304" pitchFamily="18" charset="0"/>
                          <a:cs typeface="Times New Roman" panose="02020603050405020304" pitchFamily="18" charset="0"/>
                        </a:rPr>
                        <a:t>Ease</a:t>
                      </a:r>
                      <a:r>
                        <a:rPr lang="en-US" sz="1400" baseline="0" dirty="0">
                          <a:latin typeface="Times New Roman" panose="02020603050405020304" pitchFamily="18" charset="0"/>
                          <a:cs typeface="Times New Roman" panose="02020603050405020304" pitchFamily="18" charset="0"/>
                        </a:rPr>
                        <a:t> of Handling</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5%</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0.15</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0.15</a:t>
                      </a:r>
                    </a:p>
                  </a:txBody>
                  <a:tcPr/>
                </a:tc>
                <a:tc>
                  <a:txBody>
                    <a:bodyPr/>
                    <a:lstStyle/>
                    <a:p>
                      <a:r>
                        <a:rPr lang="en-US" sz="1400" dirty="0">
                          <a:latin typeface="Times New Roman" panose="02020603050405020304" pitchFamily="18" charset="0"/>
                          <a:cs typeface="Times New Roman" panose="02020603050405020304" pitchFamily="18" charset="0"/>
                        </a:rPr>
                        <a:t>4</a:t>
                      </a:r>
                    </a:p>
                  </a:txBody>
                  <a:tcPr/>
                </a:tc>
                <a:tc>
                  <a:txBody>
                    <a:bodyPr/>
                    <a:lstStyle/>
                    <a:p>
                      <a:r>
                        <a:rPr lang="en-US" sz="1400" dirty="0">
                          <a:latin typeface="Times New Roman" panose="02020603050405020304" pitchFamily="18" charset="0"/>
                          <a:cs typeface="Times New Roman" panose="02020603050405020304" pitchFamily="18" charset="0"/>
                        </a:rPr>
                        <a:t>0.2</a:t>
                      </a:r>
                    </a:p>
                  </a:txBody>
                  <a:tcPr/>
                </a:tc>
                <a:tc>
                  <a:txBody>
                    <a:bodyPr/>
                    <a:lstStyle/>
                    <a:p>
                      <a:r>
                        <a:rPr lang="en-US" sz="1400" dirty="0">
                          <a:latin typeface="Times New Roman" panose="02020603050405020304" pitchFamily="18" charset="0"/>
                          <a:cs typeface="Times New Roman" panose="02020603050405020304" pitchFamily="18" charset="0"/>
                        </a:rPr>
                        <a:t>4</a:t>
                      </a:r>
                    </a:p>
                  </a:txBody>
                  <a:tcPr/>
                </a:tc>
                <a:tc>
                  <a:txBody>
                    <a:bodyPr/>
                    <a:lstStyle/>
                    <a:p>
                      <a:r>
                        <a:rPr lang="en-US" sz="1400" dirty="0">
                          <a:latin typeface="Times New Roman" panose="02020603050405020304" pitchFamily="18" charset="0"/>
                          <a:cs typeface="Times New Roman" panose="02020603050405020304" pitchFamily="18" charset="0"/>
                        </a:rPr>
                        <a:t>0.2</a:t>
                      </a:r>
                    </a:p>
                  </a:txBody>
                  <a:tcPr/>
                </a:tc>
                <a:extLst>
                  <a:ext uri="{0D108BD9-81ED-4DB2-BD59-A6C34878D82A}">
                    <a16:rowId xmlns:a16="http://schemas.microsoft.com/office/drawing/2014/main" val="10003"/>
                  </a:ext>
                </a:extLst>
              </a:tr>
              <a:tr h="370840">
                <a:tc>
                  <a:txBody>
                    <a:bodyPr/>
                    <a:lstStyle/>
                    <a:p>
                      <a:r>
                        <a:rPr lang="en-US" sz="1400" dirty="0">
                          <a:latin typeface="Times New Roman" panose="02020603050405020304" pitchFamily="18" charset="0"/>
                          <a:cs typeface="Times New Roman" panose="02020603050405020304" pitchFamily="18" charset="0"/>
                        </a:rPr>
                        <a:t>Ease of</a:t>
                      </a:r>
                      <a:r>
                        <a:rPr lang="en-US" sz="1400" baseline="0" dirty="0">
                          <a:latin typeface="Times New Roman" panose="02020603050405020304" pitchFamily="18" charset="0"/>
                          <a:cs typeface="Times New Roman" panose="02020603050405020304" pitchFamily="18" charset="0"/>
                        </a:rPr>
                        <a:t> Use </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15%</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0.45</a:t>
                      </a:r>
                    </a:p>
                  </a:txBody>
                  <a:tcPr/>
                </a:tc>
                <a:tc>
                  <a:txBody>
                    <a:bodyPr/>
                    <a:lstStyle/>
                    <a:p>
                      <a:r>
                        <a:rPr lang="en-US" sz="1400" dirty="0">
                          <a:latin typeface="Times New Roman" panose="02020603050405020304" pitchFamily="18" charset="0"/>
                          <a:cs typeface="Times New Roman" panose="02020603050405020304" pitchFamily="18" charset="0"/>
                        </a:rPr>
                        <a:t>4</a:t>
                      </a:r>
                    </a:p>
                  </a:txBody>
                  <a:tcPr/>
                </a:tc>
                <a:tc>
                  <a:txBody>
                    <a:bodyPr/>
                    <a:lstStyle/>
                    <a:p>
                      <a:r>
                        <a:rPr lang="en-US" sz="1400" dirty="0">
                          <a:latin typeface="Times New Roman" panose="02020603050405020304" pitchFamily="18" charset="0"/>
                          <a:cs typeface="Times New Roman" panose="02020603050405020304" pitchFamily="18" charset="0"/>
                        </a:rPr>
                        <a:t>0.6</a:t>
                      </a:r>
                    </a:p>
                  </a:txBody>
                  <a:tcPr/>
                </a:tc>
                <a:tc>
                  <a:txBody>
                    <a:bodyPr/>
                    <a:lstStyle/>
                    <a:p>
                      <a:r>
                        <a:rPr lang="en-US" sz="1400" dirty="0">
                          <a:latin typeface="Times New Roman" panose="02020603050405020304" pitchFamily="18" charset="0"/>
                          <a:cs typeface="Times New Roman" panose="02020603050405020304" pitchFamily="18" charset="0"/>
                        </a:rPr>
                        <a:t>4</a:t>
                      </a:r>
                    </a:p>
                  </a:txBody>
                  <a:tcPr/>
                </a:tc>
                <a:tc>
                  <a:txBody>
                    <a:bodyPr/>
                    <a:lstStyle/>
                    <a:p>
                      <a:r>
                        <a:rPr lang="en-US" sz="1400" dirty="0">
                          <a:latin typeface="Times New Roman" panose="02020603050405020304" pitchFamily="18" charset="0"/>
                          <a:cs typeface="Times New Roman" panose="02020603050405020304" pitchFamily="18" charset="0"/>
                        </a:rPr>
                        <a:t>0.6</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0.45</a:t>
                      </a:r>
                    </a:p>
                  </a:txBody>
                  <a:tcPr/>
                </a:tc>
                <a:extLst>
                  <a:ext uri="{0D108BD9-81ED-4DB2-BD59-A6C34878D82A}">
                    <a16:rowId xmlns:a16="http://schemas.microsoft.com/office/drawing/2014/main" val="10004"/>
                  </a:ext>
                </a:extLst>
              </a:tr>
              <a:tr h="370840">
                <a:tc>
                  <a:txBody>
                    <a:bodyPr/>
                    <a:lstStyle/>
                    <a:p>
                      <a:r>
                        <a:rPr lang="en-US" sz="1400" dirty="0">
                          <a:latin typeface="Times New Roman" panose="02020603050405020304" pitchFamily="18" charset="0"/>
                          <a:cs typeface="Times New Roman" panose="02020603050405020304" pitchFamily="18" charset="0"/>
                        </a:rPr>
                        <a:t>Readability of settings</a:t>
                      </a:r>
                    </a:p>
                  </a:txBody>
                  <a:tcPr/>
                </a:tc>
                <a:tc>
                  <a:txBody>
                    <a:bodyPr/>
                    <a:lstStyle/>
                    <a:p>
                      <a:r>
                        <a:rPr lang="en-US" sz="1400" dirty="0">
                          <a:latin typeface="Times New Roman" panose="02020603050405020304" pitchFamily="18" charset="0"/>
                          <a:cs typeface="Times New Roman" panose="02020603050405020304" pitchFamily="18" charset="0"/>
                        </a:rPr>
                        <a:t>10%</a:t>
                      </a:r>
                    </a:p>
                  </a:txBody>
                  <a:tcPr/>
                </a:tc>
                <a:tc>
                  <a:txBody>
                    <a:bodyPr/>
                    <a:lstStyle/>
                    <a:p>
                      <a:r>
                        <a:rPr lang="en-US" sz="1400" dirty="0">
                          <a:latin typeface="Times New Roman" panose="02020603050405020304" pitchFamily="18" charset="0"/>
                          <a:cs typeface="Times New Roman" panose="02020603050405020304" pitchFamily="18" charset="0"/>
                        </a:rPr>
                        <a:t>2</a:t>
                      </a:r>
                    </a:p>
                  </a:txBody>
                  <a:tcPr/>
                </a:tc>
                <a:tc>
                  <a:txBody>
                    <a:bodyPr/>
                    <a:lstStyle/>
                    <a:p>
                      <a:r>
                        <a:rPr lang="en-US" sz="1400" dirty="0">
                          <a:latin typeface="Times New Roman" panose="02020603050405020304" pitchFamily="18" charset="0"/>
                          <a:cs typeface="Times New Roman" panose="02020603050405020304" pitchFamily="18" charset="0"/>
                        </a:rPr>
                        <a:t>0.2</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0.3</a:t>
                      </a:r>
                    </a:p>
                  </a:txBody>
                  <a:tcPr/>
                </a:tc>
                <a:tc>
                  <a:txBody>
                    <a:bodyPr/>
                    <a:lstStyle/>
                    <a:p>
                      <a:r>
                        <a:rPr lang="en-US" sz="1400" dirty="0">
                          <a:latin typeface="Times New Roman" panose="02020603050405020304" pitchFamily="18" charset="0"/>
                          <a:cs typeface="Times New Roman" panose="02020603050405020304" pitchFamily="18" charset="0"/>
                        </a:rPr>
                        <a:t>5</a:t>
                      </a:r>
                    </a:p>
                  </a:txBody>
                  <a:tcPr/>
                </a:tc>
                <a:tc>
                  <a:txBody>
                    <a:bodyPr/>
                    <a:lstStyle/>
                    <a:p>
                      <a:r>
                        <a:rPr lang="en-US" sz="1400" dirty="0">
                          <a:latin typeface="Times New Roman" panose="02020603050405020304" pitchFamily="18" charset="0"/>
                          <a:cs typeface="Times New Roman" panose="02020603050405020304" pitchFamily="18" charset="0"/>
                        </a:rPr>
                        <a:t>0.5</a:t>
                      </a:r>
                    </a:p>
                  </a:txBody>
                  <a:tcPr/>
                </a:tc>
                <a:tc>
                  <a:txBody>
                    <a:bodyPr/>
                    <a:lstStyle/>
                    <a:p>
                      <a:r>
                        <a:rPr lang="en-US" sz="1400" dirty="0">
                          <a:latin typeface="Times New Roman" panose="02020603050405020304" pitchFamily="18" charset="0"/>
                          <a:cs typeface="Times New Roman" panose="02020603050405020304" pitchFamily="18" charset="0"/>
                        </a:rPr>
                        <a:t>5</a:t>
                      </a:r>
                    </a:p>
                  </a:txBody>
                  <a:tcPr/>
                </a:tc>
                <a:tc>
                  <a:txBody>
                    <a:bodyPr/>
                    <a:lstStyle/>
                    <a:p>
                      <a:r>
                        <a:rPr lang="en-US" sz="1400" dirty="0">
                          <a:latin typeface="Times New Roman" panose="02020603050405020304" pitchFamily="18" charset="0"/>
                          <a:cs typeface="Times New Roman" panose="02020603050405020304" pitchFamily="18" charset="0"/>
                        </a:rPr>
                        <a:t>0.5</a:t>
                      </a:r>
                    </a:p>
                  </a:txBody>
                  <a:tcPr/>
                </a:tc>
                <a:extLst>
                  <a:ext uri="{0D108BD9-81ED-4DB2-BD59-A6C34878D82A}">
                    <a16:rowId xmlns:a16="http://schemas.microsoft.com/office/drawing/2014/main" val="10005"/>
                  </a:ext>
                </a:extLst>
              </a:tr>
              <a:tr h="370840">
                <a:tc>
                  <a:txBody>
                    <a:bodyPr/>
                    <a:lstStyle/>
                    <a:p>
                      <a:r>
                        <a:rPr lang="en-US" sz="1400" dirty="0">
                          <a:latin typeface="Times New Roman" panose="02020603050405020304" pitchFamily="18" charset="0"/>
                          <a:cs typeface="Times New Roman" panose="02020603050405020304" pitchFamily="18" charset="0"/>
                        </a:rPr>
                        <a:t>Does metering accuracy</a:t>
                      </a:r>
                    </a:p>
                  </a:txBody>
                  <a:tcPr/>
                </a:tc>
                <a:tc>
                  <a:txBody>
                    <a:bodyPr/>
                    <a:lstStyle/>
                    <a:p>
                      <a:r>
                        <a:rPr lang="en-US" sz="1400" dirty="0">
                          <a:latin typeface="Times New Roman" panose="02020603050405020304" pitchFamily="18" charset="0"/>
                          <a:cs typeface="Times New Roman" panose="02020603050405020304" pitchFamily="18" charset="0"/>
                        </a:rPr>
                        <a:t>25%</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0.75</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0.75</a:t>
                      </a:r>
                    </a:p>
                  </a:txBody>
                  <a:tcPr/>
                </a:tc>
                <a:tc>
                  <a:txBody>
                    <a:bodyPr/>
                    <a:lstStyle/>
                    <a:p>
                      <a:r>
                        <a:rPr lang="en-US" sz="1400" dirty="0">
                          <a:latin typeface="Times New Roman" panose="02020603050405020304" pitchFamily="18" charset="0"/>
                          <a:cs typeface="Times New Roman" panose="02020603050405020304" pitchFamily="18" charset="0"/>
                        </a:rPr>
                        <a:t>2</a:t>
                      </a:r>
                    </a:p>
                  </a:txBody>
                  <a:tcPr/>
                </a:tc>
                <a:tc>
                  <a:txBody>
                    <a:bodyPr/>
                    <a:lstStyle/>
                    <a:p>
                      <a:r>
                        <a:rPr lang="en-US" sz="1400" dirty="0">
                          <a:latin typeface="Times New Roman" panose="02020603050405020304" pitchFamily="18" charset="0"/>
                          <a:cs typeface="Times New Roman" panose="02020603050405020304" pitchFamily="18" charset="0"/>
                        </a:rPr>
                        <a:t>0.5</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0.75</a:t>
                      </a:r>
                    </a:p>
                  </a:txBody>
                  <a:tcPr/>
                </a:tc>
                <a:extLst>
                  <a:ext uri="{0D108BD9-81ED-4DB2-BD59-A6C34878D82A}">
                    <a16:rowId xmlns:a16="http://schemas.microsoft.com/office/drawing/2014/main" val="10006"/>
                  </a:ext>
                </a:extLst>
              </a:tr>
              <a:tr h="370840">
                <a:tc>
                  <a:txBody>
                    <a:bodyPr/>
                    <a:lstStyle/>
                    <a:p>
                      <a:r>
                        <a:rPr lang="en-US" sz="1400" dirty="0">
                          <a:latin typeface="Times New Roman" panose="02020603050405020304" pitchFamily="18" charset="0"/>
                          <a:cs typeface="Times New Roman" panose="02020603050405020304" pitchFamily="18" charset="0"/>
                        </a:rPr>
                        <a:t>Durability</a:t>
                      </a:r>
                    </a:p>
                  </a:txBody>
                  <a:tcPr/>
                </a:tc>
                <a:tc>
                  <a:txBody>
                    <a:bodyPr/>
                    <a:lstStyle/>
                    <a:p>
                      <a:r>
                        <a:rPr lang="en-US" sz="1400" dirty="0">
                          <a:latin typeface="Times New Roman" panose="02020603050405020304" pitchFamily="18" charset="0"/>
                          <a:cs typeface="Times New Roman" panose="02020603050405020304" pitchFamily="18" charset="0"/>
                        </a:rPr>
                        <a:t>15%</a:t>
                      </a:r>
                    </a:p>
                  </a:txBody>
                  <a:tcPr/>
                </a:tc>
                <a:tc>
                  <a:txBody>
                    <a:bodyPr/>
                    <a:lstStyle/>
                    <a:p>
                      <a:r>
                        <a:rPr lang="en-US" sz="1400" dirty="0">
                          <a:latin typeface="Times New Roman" panose="02020603050405020304" pitchFamily="18" charset="0"/>
                          <a:cs typeface="Times New Roman" panose="02020603050405020304" pitchFamily="18" charset="0"/>
                        </a:rPr>
                        <a:t>2</a:t>
                      </a:r>
                    </a:p>
                  </a:txBody>
                  <a:tcPr/>
                </a:tc>
                <a:tc>
                  <a:txBody>
                    <a:bodyPr/>
                    <a:lstStyle/>
                    <a:p>
                      <a:r>
                        <a:rPr lang="en-US" sz="1400" dirty="0">
                          <a:latin typeface="Times New Roman" panose="02020603050405020304" pitchFamily="18" charset="0"/>
                          <a:cs typeface="Times New Roman" panose="02020603050405020304" pitchFamily="18" charset="0"/>
                        </a:rPr>
                        <a:t>0.3</a:t>
                      </a:r>
                    </a:p>
                  </a:txBody>
                  <a:tcPr/>
                </a:tc>
                <a:tc>
                  <a:txBody>
                    <a:bodyPr/>
                    <a:lstStyle/>
                    <a:p>
                      <a:r>
                        <a:rPr lang="en-US" sz="1400" dirty="0">
                          <a:latin typeface="Times New Roman" panose="02020603050405020304" pitchFamily="18" charset="0"/>
                          <a:cs typeface="Times New Roman" panose="02020603050405020304" pitchFamily="18" charset="0"/>
                        </a:rPr>
                        <a:t>5</a:t>
                      </a:r>
                    </a:p>
                  </a:txBody>
                  <a:tcPr/>
                </a:tc>
                <a:tc>
                  <a:txBody>
                    <a:bodyPr/>
                    <a:lstStyle/>
                    <a:p>
                      <a:r>
                        <a:rPr lang="en-US" sz="1400" dirty="0">
                          <a:latin typeface="Times New Roman" panose="02020603050405020304" pitchFamily="18" charset="0"/>
                          <a:cs typeface="Times New Roman" panose="02020603050405020304" pitchFamily="18" charset="0"/>
                        </a:rPr>
                        <a:t>0.75</a:t>
                      </a:r>
                    </a:p>
                  </a:txBody>
                  <a:tcPr/>
                </a:tc>
                <a:tc>
                  <a:txBody>
                    <a:bodyPr/>
                    <a:lstStyle/>
                    <a:p>
                      <a:r>
                        <a:rPr lang="en-US" sz="1400" dirty="0">
                          <a:latin typeface="Times New Roman" panose="02020603050405020304" pitchFamily="18" charset="0"/>
                          <a:cs typeface="Times New Roman" panose="02020603050405020304" pitchFamily="18" charset="0"/>
                        </a:rPr>
                        <a:t>4</a:t>
                      </a:r>
                    </a:p>
                  </a:txBody>
                  <a:tcPr/>
                </a:tc>
                <a:tc>
                  <a:txBody>
                    <a:bodyPr/>
                    <a:lstStyle/>
                    <a:p>
                      <a:r>
                        <a:rPr lang="en-US" sz="1400" dirty="0">
                          <a:latin typeface="Times New Roman" panose="02020603050405020304" pitchFamily="18" charset="0"/>
                          <a:cs typeface="Times New Roman" panose="02020603050405020304" pitchFamily="18" charset="0"/>
                        </a:rPr>
                        <a:t>0.6</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0.45</a:t>
                      </a:r>
                    </a:p>
                  </a:txBody>
                  <a:tcPr/>
                </a:tc>
                <a:extLst>
                  <a:ext uri="{0D108BD9-81ED-4DB2-BD59-A6C34878D82A}">
                    <a16:rowId xmlns:a16="http://schemas.microsoft.com/office/drawing/2014/main" val="10007"/>
                  </a:ext>
                </a:extLst>
              </a:tr>
              <a:tr h="370840">
                <a:tc>
                  <a:txBody>
                    <a:bodyPr/>
                    <a:lstStyle/>
                    <a:p>
                      <a:r>
                        <a:rPr lang="en-US" sz="1400" dirty="0">
                          <a:latin typeface="Times New Roman" panose="02020603050405020304" pitchFamily="18" charset="0"/>
                          <a:cs typeface="Times New Roman" panose="02020603050405020304" pitchFamily="18" charset="0"/>
                        </a:rPr>
                        <a:t>Ease of</a:t>
                      </a:r>
                      <a:r>
                        <a:rPr lang="en-US" sz="1400" baseline="0" dirty="0">
                          <a:latin typeface="Times New Roman" panose="02020603050405020304" pitchFamily="18" charset="0"/>
                          <a:cs typeface="Times New Roman" panose="02020603050405020304" pitchFamily="18" charset="0"/>
                        </a:rPr>
                        <a:t> Manufacturing</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20%</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0.6</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0.6</a:t>
                      </a:r>
                    </a:p>
                  </a:txBody>
                  <a:tcPr/>
                </a:tc>
                <a:tc>
                  <a:txBody>
                    <a:bodyPr/>
                    <a:lstStyle/>
                    <a:p>
                      <a:r>
                        <a:rPr lang="en-US" sz="1400" dirty="0">
                          <a:latin typeface="Times New Roman" panose="02020603050405020304" pitchFamily="18" charset="0"/>
                          <a:cs typeface="Times New Roman" panose="02020603050405020304" pitchFamily="18" charset="0"/>
                        </a:rPr>
                        <a:t>2</a:t>
                      </a:r>
                    </a:p>
                  </a:txBody>
                  <a:tcPr/>
                </a:tc>
                <a:tc>
                  <a:txBody>
                    <a:bodyPr/>
                    <a:lstStyle/>
                    <a:p>
                      <a:r>
                        <a:rPr lang="en-US" sz="1400" dirty="0">
                          <a:latin typeface="Times New Roman" panose="02020603050405020304" pitchFamily="18" charset="0"/>
                          <a:cs typeface="Times New Roman" panose="02020603050405020304" pitchFamily="18" charset="0"/>
                        </a:rPr>
                        <a:t>0.4</a:t>
                      </a:r>
                    </a:p>
                  </a:txBody>
                  <a:tcPr/>
                </a:tc>
                <a:tc>
                  <a:txBody>
                    <a:bodyPr/>
                    <a:lstStyle/>
                    <a:p>
                      <a:r>
                        <a:rPr lang="en-US" sz="1400" dirty="0">
                          <a:latin typeface="Times New Roman" panose="02020603050405020304" pitchFamily="18" charset="0"/>
                          <a:cs typeface="Times New Roman" panose="02020603050405020304" pitchFamily="18" charset="0"/>
                        </a:rPr>
                        <a:t>2</a:t>
                      </a:r>
                    </a:p>
                  </a:txBody>
                  <a:tcPr/>
                </a:tc>
                <a:tc>
                  <a:txBody>
                    <a:bodyPr/>
                    <a:lstStyle/>
                    <a:p>
                      <a:r>
                        <a:rPr lang="en-US" sz="1400" dirty="0">
                          <a:latin typeface="Times New Roman" panose="02020603050405020304" pitchFamily="18" charset="0"/>
                          <a:cs typeface="Times New Roman" panose="02020603050405020304" pitchFamily="18" charset="0"/>
                        </a:rPr>
                        <a:t>0.4</a:t>
                      </a:r>
                    </a:p>
                  </a:txBody>
                  <a:tcPr/>
                </a:tc>
                <a:extLst>
                  <a:ext uri="{0D108BD9-81ED-4DB2-BD59-A6C34878D82A}">
                    <a16:rowId xmlns:a16="http://schemas.microsoft.com/office/drawing/2014/main" val="10008"/>
                  </a:ext>
                </a:extLst>
              </a:tr>
              <a:tr h="370840">
                <a:tc>
                  <a:txBody>
                    <a:bodyPr/>
                    <a:lstStyle/>
                    <a:p>
                      <a:r>
                        <a:rPr lang="en-US" sz="1400" dirty="0">
                          <a:latin typeface="Times New Roman" panose="02020603050405020304" pitchFamily="18" charset="0"/>
                          <a:cs typeface="Times New Roman" panose="02020603050405020304" pitchFamily="18" charset="0"/>
                        </a:rPr>
                        <a:t>Profitability</a:t>
                      </a:r>
                    </a:p>
                  </a:txBody>
                  <a:tcPr/>
                </a:tc>
                <a:tc>
                  <a:txBody>
                    <a:bodyPr/>
                    <a:lstStyle/>
                    <a:p>
                      <a:r>
                        <a:rPr lang="en-US" sz="1400" dirty="0">
                          <a:latin typeface="Times New Roman" panose="02020603050405020304" pitchFamily="18" charset="0"/>
                          <a:cs typeface="Times New Roman" panose="02020603050405020304" pitchFamily="18" charset="0"/>
                        </a:rPr>
                        <a:t>10%</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0.3</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0.3</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0.3</a:t>
                      </a:r>
                    </a:p>
                  </a:txBody>
                  <a:tcPr/>
                </a:tc>
                <a:tc>
                  <a:txBody>
                    <a:bodyPr/>
                    <a:lstStyle/>
                    <a:p>
                      <a:r>
                        <a:rPr lang="en-US" sz="1400" dirty="0">
                          <a:latin typeface="Times New Roman" panose="02020603050405020304" pitchFamily="18" charset="0"/>
                          <a:cs typeface="Times New Roman" panose="02020603050405020304" pitchFamily="18" charset="0"/>
                        </a:rPr>
                        <a:t>3</a:t>
                      </a:r>
                    </a:p>
                  </a:txBody>
                  <a:tcPr/>
                </a:tc>
                <a:tc>
                  <a:txBody>
                    <a:bodyPr/>
                    <a:lstStyle/>
                    <a:p>
                      <a:r>
                        <a:rPr lang="en-US" sz="1400" dirty="0">
                          <a:latin typeface="Times New Roman" panose="02020603050405020304" pitchFamily="18" charset="0"/>
                          <a:cs typeface="Times New Roman" panose="02020603050405020304" pitchFamily="18" charset="0"/>
                        </a:rPr>
                        <a:t>0.3</a:t>
                      </a:r>
                    </a:p>
                  </a:txBody>
                  <a:tcPr/>
                </a:tc>
                <a:extLst>
                  <a:ext uri="{0D108BD9-81ED-4DB2-BD59-A6C34878D82A}">
                    <a16:rowId xmlns:a16="http://schemas.microsoft.com/office/drawing/2014/main" val="10009"/>
                  </a:ext>
                </a:extLst>
              </a:tr>
              <a:tr h="370840">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Total</a:t>
                      </a:r>
                      <a:r>
                        <a:rPr lang="en-US" sz="1400" baseline="0" dirty="0">
                          <a:latin typeface="Times New Roman" panose="02020603050405020304" pitchFamily="18" charset="0"/>
                          <a:cs typeface="Times New Roman" panose="02020603050405020304" pitchFamily="18" charset="0"/>
                        </a:rPr>
                        <a:t> Score Rank</a:t>
                      </a:r>
                      <a:endParaRPr lang="en-US" sz="1400" dirty="0">
                        <a:latin typeface="Times New Roman" panose="02020603050405020304" pitchFamily="18" charset="0"/>
                        <a:cs typeface="Times New Roman" panose="02020603050405020304" pitchFamily="18" charset="0"/>
                      </a:endParaRP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2.75</a:t>
                      </a:r>
                    </a:p>
                    <a:p>
                      <a:r>
                        <a:rPr lang="en-US" sz="1400" dirty="0">
                          <a:latin typeface="Times New Roman" panose="02020603050405020304" pitchFamily="18" charset="0"/>
                          <a:cs typeface="Times New Roman" panose="02020603050405020304" pitchFamily="18" charset="0"/>
                        </a:rPr>
                        <a:t>4</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3.45</a:t>
                      </a:r>
                    </a:p>
                    <a:p>
                      <a:r>
                        <a:rPr lang="en-US" sz="1400" dirty="0">
                          <a:latin typeface="Times New Roman" panose="02020603050405020304" pitchFamily="18" charset="0"/>
                          <a:cs typeface="Times New Roman" panose="02020603050405020304" pitchFamily="18" charset="0"/>
                        </a:rPr>
                        <a:t>1</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3.10</a:t>
                      </a:r>
                    </a:p>
                    <a:p>
                      <a:r>
                        <a:rPr lang="en-US" sz="1400" dirty="0">
                          <a:latin typeface="Times New Roman" panose="02020603050405020304" pitchFamily="18" charset="0"/>
                          <a:cs typeface="Times New Roman" panose="02020603050405020304" pitchFamily="18" charset="0"/>
                        </a:rPr>
                        <a:t>2</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3.05</a:t>
                      </a:r>
                    </a:p>
                    <a:p>
                      <a:r>
                        <a:rPr lang="en-US" sz="1400" dirty="0">
                          <a:latin typeface="Times New Roman" panose="02020603050405020304" pitchFamily="18" charset="0"/>
                          <a:cs typeface="Times New Roman" panose="02020603050405020304" pitchFamily="18" charset="0"/>
                        </a:rPr>
                        <a:t>3</a:t>
                      </a:r>
                    </a:p>
                  </a:txBody>
                  <a:tcPr/>
                </a:tc>
                <a:extLst>
                  <a:ext uri="{0D108BD9-81ED-4DB2-BD59-A6C34878D82A}">
                    <a16:rowId xmlns:a16="http://schemas.microsoft.com/office/drawing/2014/main" val="10010"/>
                  </a:ext>
                </a:extLst>
              </a:tr>
              <a:tr h="370840">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Continue?</a:t>
                      </a:r>
                    </a:p>
                  </a:txBody>
                  <a:tcPr/>
                </a:tc>
                <a:tc>
                  <a:txBody>
                    <a:bodyPr/>
                    <a:lstStyle/>
                    <a:p>
                      <a:endParaRPr lang="en-US" sz="140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No</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Develop</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No</a:t>
                      </a:r>
                    </a:p>
                  </a:txBody>
                  <a:tcPr/>
                </a:tc>
                <a:tc>
                  <a:txBody>
                    <a:bodyPr/>
                    <a:lstStyle/>
                    <a:p>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No</a:t>
                      </a: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1853144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r>
              <a:rPr lang="en-US" altLang="en-US" dirty="0">
                <a:latin typeface="Times New Roman" panose="02020603050405020304" pitchFamily="18" charset="0"/>
                <a:cs typeface="Times New Roman" panose="02020603050405020304" pitchFamily="18" charset="0"/>
              </a:rPr>
              <a:t>Step 4: Combine and Improve the Concepts</a:t>
            </a:r>
          </a:p>
          <a:p>
            <a:r>
              <a:rPr lang="en-US" altLang="en-US" dirty="0">
                <a:latin typeface="Times New Roman" panose="02020603050405020304" pitchFamily="18" charset="0"/>
                <a:cs typeface="Times New Roman" panose="02020603050405020304" pitchFamily="18" charset="0"/>
              </a:rPr>
              <a:t>Step 5: Select One or More Concepts</a:t>
            </a:r>
          </a:p>
          <a:p>
            <a:r>
              <a:rPr lang="en-US" altLang="en-US" dirty="0">
                <a:latin typeface="Times New Roman" panose="02020603050405020304" pitchFamily="18" charset="0"/>
                <a:cs typeface="Times New Roman" panose="02020603050405020304" pitchFamily="18" charset="0"/>
              </a:rPr>
              <a:t>Step 6: Reflect on the Results and the Process</a:t>
            </a:r>
          </a:p>
          <a:p>
            <a:r>
              <a:rPr lang="en-US" altLang="en-US" dirty="0">
                <a:latin typeface="Times New Roman" panose="02020603050405020304" pitchFamily="18" charset="0"/>
                <a:cs typeface="Times New Roman" panose="02020603050405020304" pitchFamily="18" charset="0"/>
              </a:rPr>
              <a:t>Two questions are useful in improving the process for subsequent concept for selection activities:</a:t>
            </a:r>
          </a:p>
          <a:p>
            <a:r>
              <a:rPr lang="en-IN" altLang="en-US" dirty="0">
                <a:latin typeface="Times New Roman" panose="02020603050405020304" pitchFamily="18" charset="0"/>
                <a:cs typeface="Times New Roman" panose="02020603050405020304" pitchFamily="18" charset="0"/>
              </a:rPr>
              <a:t>In what way did the concept selection method facilitate team decision making?</a:t>
            </a:r>
          </a:p>
          <a:p>
            <a:r>
              <a:rPr lang="en-IN" altLang="en-US" dirty="0">
                <a:latin typeface="Times New Roman" panose="02020603050405020304" pitchFamily="18" charset="0"/>
                <a:cs typeface="Times New Roman" panose="02020603050405020304" pitchFamily="18" charset="0"/>
              </a:rPr>
              <a:t>How can the method be modified to improve </a:t>
            </a:r>
            <a:r>
              <a:rPr lang="en-IN" altLang="en-US">
                <a:latin typeface="Times New Roman" panose="02020603050405020304" pitchFamily="18" charset="0"/>
                <a:cs typeface="Times New Roman" panose="02020603050405020304" pitchFamily="18" charset="0"/>
              </a:rPr>
              <a:t>team performance. </a:t>
            </a: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6507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Important Complexity to be consider for concept selection </a:t>
            </a:r>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Decomposition of concept quality </a:t>
            </a:r>
          </a:p>
          <a:p>
            <a:r>
              <a:rPr lang="en-IN" dirty="0">
                <a:latin typeface="Times New Roman" panose="02020603050405020304" pitchFamily="18" charset="0"/>
                <a:cs typeface="Times New Roman" panose="02020603050405020304" pitchFamily="18" charset="0"/>
              </a:rPr>
              <a:t>Subjective Criteria </a:t>
            </a:r>
          </a:p>
          <a:p>
            <a:r>
              <a:rPr lang="en-IN" dirty="0">
                <a:latin typeface="Times New Roman" panose="02020603050405020304" pitchFamily="18" charset="0"/>
                <a:cs typeface="Times New Roman" panose="02020603050405020304" pitchFamily="18" charset="0"/>
              </a:rPr>
              <a:t>To facilitate improvement of concepts </a:t>
            </a:r>
          </a:p>
          <a:p>
            <a:r>
              <a:rPr lang="en-IN" dirty="0">
                <a:latin typeface="Times New Roman" panose="02020603050405020304" pitchFamily="18" charset="0"/>
                <a:cs typeface="Times New Roman" panose="02020603050405020304" pitchFamily="18" charset="0"/>
              </a:rPr>
              <a:t>Where to include cost </a:t>
            </a:r>
          </a:p>
          <a:p>
            <a:r>
              <a:rPr lang="en-IN" dirty="0">
                <a:latin typeface="Times New Roman" panose="02020603050405020304" pitchFamily="18" charset="0"/>
                <a:cs typeface="Times New Roman" panose="02020603050405020304" pitchFamily="18" charset="0"/>
              </a:rPr>
              <a:t>Selecting elements of aggregate concepts</a:t>
            </a:r>
          </a:p>
          <a:p>
            <a:r>
              <a:rPr lang="en-IN" dirty="0">
                <a:latin typeface="Times New Roman" panose="02020603050405020304" pitchFamily="18" charset="0"/>
                <a:cs typeface="Times New Roman" panose="02020603050405020304" pitchFamily="18" charset="0"/>
              </a:rPr>
              <a:t>Applying concept selection throughout the development process. </a:t>
            </a:r>
          </a:p>
        </p:txBody>
      </p:sp>
    </p:spTree>
    <p:extLst>
      <p:ext uri="{BB962C8B-B14F-4D97-AF65-F5344CB8AC3E}">
        <p14:creationId xmlns:p14="http://schemas.microsoft.com/office/powerpoint/2010/main" val="522480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Class Exercise </a:t>
            </a:r>
          </a:p>
        </p:txBody>
      </p:sp>
      <p:sp>
        <p:nvSpPr>
          <p:cNvPr id="3" name="Content Placeholder 2"/>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How can the concepts selection methods be used to benchmark or evaluate existing products? Performance such an evaluation for five automobiles you might consider purchasing.</a:t>
            </a:r>
          </a:p>
        </p:txBody>
      </p:sp>
    </p:spTree>
    <p:extLst>
      <p:ext uri="{BB962C8B-B14F-4D97-AF65-F5344CB8AC3E}">
        <p14:creationId xmlns:p14="http://schemas.microsoft.com/office/powerpoint/2010/main" val="3384181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solidFill>
                  <a:srgbClr val="FF0000"/>
                </a:solidFill>
                <a:latin typeface="Times New Roman" panose="02020603050405020304" pitchFamily="18" charset="0"/>
                <a:cs typeface="Times New Roman" panose="02020603050405020304" pitchFamily="18" charset="0"/>
              </a:rPr>
              <a:t>Important Factor Before buying a car </a:t>
            </a:r>
          </a:p>
        </p:txBody>
      </p:sp>
      <p:sp>
        <p:nvSpPr>
          <p:cNvPr id="3" name="Content Placeholder 2"/>
          <p:cNvSpPr>
            <a:spLocks noGrp="1"/>
          </p:cNvSpPr>
          <p:nvPr>
            <p:ph idx="1"/>
          </p:nvPr>
        </p:nvSpPr>
        <p:spPr/>
        <p:txBody>
          <a:bodyPr/>
          <a:lstStyle/>
          <a:p>
            <a:r>
              <a:rPr lang="en-IN" b="1" dirty="0">
                <a:latin typeface="Times New Roman" panose="02020603050405020304" pitchFamily="18" charset="0"/>
                <a:cs typeface="Times New Roman" panose="02020603050405020304" pitchFamily="18" charset="0"/>
              </a:rPr>
              <a:t>Brand</a:t>
            </a:r>
            <a:endParaRPr lang="en-IN" dirty="0">
              <a:latin typeface="Times New Roman" panose="02020603050405020304" pitchFamily="18" charset="0"/>
              <a:cs typeface="Times New Roman" panose="02020603050405020304" pitchFamily="18" charset="0"/>
            </a:endParaRPr>
          </a:p>
          <a:p>
            <a:r>
              <a:rPr lang="en-IN" b="1" dirty="0">
                <a:latin typeface="Times New Roman" panose="02020603050405020304" pitchFamily="18" charset="0"/>
                <a:cs typeface="Times New Roman" panose="02020603050405020304" pitchFamily="18" charset="0"/>
              </a:rPr>
              <a:t>Maintenance and Service Network</a:t>
            </a:r>
            <a:endParaRPr lang="en-IN" dirty="0">
              <a:latin typeface="Times New Roman" panose="02020603050405020304" pitchFamily="18" charset="0"/>
              <a:cs typeface="Times New Roman" panose="02020603050405020304" pitchFamily="18" charset="0"/>
            </a:endParaRPr>
          </a:p>
          <a:p>
            <a:r>
              <a:rPr lang="en-IN" b="1" dirty="0">
                <a:latin typeface="Times New Roman" panose="02020603050405020304" pitchFamily="18" charset="0"/>
                <a:cs typeface="Times New Roman" panose="02020603050405020304" pitchFamily="18" charset="0"/>
              </a:rPr>
              <a:t>Style and Needs</a:t>
            </a:r>
            <a:endParaRPr lang="en-IN" dirty="0">
              <a:latin typeface="Times New Roman" panose="02020603050405020304" pitchFamily="18" charset="0"/>
              <a:cs typeface="Times New Roman" panose="02020603050405020304" pitchFamily="18" charset="0"/>
            </a:endParaRPr>
          </a:p>
          <a:p>
            <a:r>
              <a:rPr lang="en-IN" b="1" dirty="0">
                <a:latin typeface="Times New Roman" panose="02020603050405020304" pitchFamily="18" charset="0"/>
                <a:cs typeface="Times New Roman" panose="02020603050405020304" pitchFamily="18" charset="0"/>
              </a:rPr>
              <a:t>The Price</a:t>
            </a:r>
            <a:endParaRPr lang="en-IN" dirty="0">
              <a:latin typeface="Times New Roman" panose="02020603050405020304" pitchFamily="18" charset="0"/>
              <a:cs typeface="Times New Roman" panose="02020603050405020304" pitchFamily="18" charset="0"/>
            </a:endParaRPr>
          </a:p>
          <a:p>
            <a:r>
              <a:rPr lang="en-IN" b="1" dirty="0">
                <a:latin typeface="Times New Roman" panose="02020603050405020304" pitchFamily="18" charset="0"/>
                <a:cs typeface="Times New Roman" panose="02020603050405020304" pitchFamily="18" charset="0"/>
              </a:rPr>
              <a:t>Safety Features/ Car Safety</a:t>
            </a: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099400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544</TotalTime>
  <Words>1958</Words>
  <Application>Microsoft Office PowerPoint</Application>
  <PresentationFormat>Widescreen</PresentationFormat>
  <Paragraphs>666</Paragraphs>
  <Slides>36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Cambria Math</vt:lpstr>
      <vt:lpstr>Century Gothic</vt:lpstr>
      <vt:lpstr>Times New Roman</vt:lpstr>
      <vt:lpstr>Wingdings 3</vt:lpstr>
      <vt:lpstr>Wisp</vt:lpstr>
      <vt:lpstr>Concept Selection </vt:lpstr>
      <vt:lpstr>CONCEPT SELECTION IS AN INTEGRAL PART OF THE PRODUCT DEVELOPMENT PROCESS</vt:lpstr>
      <vt:lpstr>Concept Selection </vt:lpstr>
      <vt:lpstr>Criteria on which choice of the product would be based </vt:lpstr>
      <vt:lpstr>Seven Concepts for the outpatient Syringe </vt:lpstr>
      <vt:lpstr>Seven Concepts for the outpatient Syringe </vt:lpstr>
      <vt:lpstr>Seven Concepts for the outpatient Syringe </vt:lpstr>
      <vt:lpstr>Seven Concepts for the outpatient Syringe </vt:lpstr>
      <vt:lpstr>Need to select one syringe from many </vt:lpstr>
      <vt:lpstr>STRUCTURED METHODS FOR CHOOSING A CONCEPT</vt:lpstr>
      <vt:lpstr>A STRUCTURED METHOD OFFERS SEVERAL BENEFITS</vt:lpstr>
      <vt:lpstr>OVERVIEW OF METHODOLOGY</vt:lpstr>
      <vt:lpstr>PowerPoint Presentation</vt:lpstr>
      <vt:lpstr>Concept Screening </vt:lpstr>
      <vt:lpstr>Step 1: Prepare the Selection Matrix </vt:lpstr>
      <vt:lpstr>The concept screening matrix example</vt:lpstr>
      <vt:lpstr>Step 2: Rate the Concepts</vt:lpstr>
      <vt:lpstr>Rate the Concepts</vt:lpstr>
      <vt:lpstr>Step 3: Rank the Concepts</vt:lpstr>
      <vt:lpstr>Rate the Concepts</vt:lpstr>
      <vt:lpstr>Step 4: Combine and Improve the Concepts</vt:lpstr>
      <vt:lpstr>Rate the Concepts</vt:lpstr>
      <vt:lpstr>Combine and Improve the Concepts</vt:lpstr>
      <vt:lpstr>Step 5: Select One or More Concepts</vt:lpstr>
      <vt:lpstr>Step 6: Reflect on the Results and the Process</vt:lpstr>
      <vt:lpstr>Concept Scoring </vt:lpstr>
      <vt:lpstr>Step 1: Prepare the Selection Matrix</vt:lpstr>
      <vt:lpstr>Step 1: Prepare the Selection Matrix</vt:lpstr>
      <vt:lpstr> Step 2: Rate the Concepts </vt:lpstr>
      <vt:lpstr>Step 2: Rate the Concepts </vt:lpstr>
      <vt:lpstr>Step 3: Rank the Concepts</vt:lpstr>
      <vt:lpstr>Step 3: Rank the Concepts </vt:lpstr>
      <vt:lpstr>PowerPoint Presentation</vt:lpstr>
      <vt:lpstr>Important Complexity to be consider for concept selection </vt:lpstr>
      <vt:lpstr>Class Exercise </vt:lpstr>
      <vt:lpstr>Important Factor Before buying a car </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 Selection </dc:title>
  <dc:creator>hp</dc:creator>
  <cp:lastModifiedBy>Sanket</cp:lastModifiedBy>
  <cp:revision>25</cp:revision>
  <dcterms:created xsi:type="dcterms:W3CDTF">2022-09-23T04:34:20Z</dcterms:created>
  <dcterms:modified xsi:type="dcterms:W3CDTF">2022-11-23T15:03:58Z</dcterms:modified>
</cp:coreProperties>
</file>