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72"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1" d="100"/>
          <a:sy n="61" d="100"/>
        </p:scale>
        <p:origin x="102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386A-D23B-411C-8242-0652F12CE5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1C65DFE4-5C53-4074-9476-E8DC5343F5FD}"/>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34858E45-A29B-4596-B661-E1B3D8627465}"/>
              </a:ext>
            </a:extLst>
          </p:cNvPr>
          <p:cNvSpPr>
            <a:spLocks noGrp="1"/>
          </p:cNvSpPr>
          <p:nvPr>
            <p:ph type="dt" sz="half" idx="10"/>
          </p:nvPr>
        </p:nvSpPr>
        <p:spPr/>
        <p:txBody>
          <a:bodyPr/>
          <a:lstStyle/>
          <a:p>
            <a:fld id="{2DF53F88-8C94-43B9-AE85-62614F032695}" type="datetimeFigureOut">
              <a:rPr lang="en-MY" smtClean="0"/>
              <a:t>25/8/2024</a:t>
            </a:fld>
            <a:endParaRPr lang="en-MY"/>
          </a:p>
        </p:txBody>
      </p:sp>
      <p:sp>
        <p:nvSpPr>
          <p:cNvPr id="5" name="Footer Placeholder 4">
            <a:extLst>
              <a:ext uri="{FF2B5EF4-FFF2-40B4-BE49-F238E27FC236}">
                <a16:creationId xmlns:a16="http://schemas.microsoft.com/office/drawing/2014/main" id="{D1C1B3A8-C291-4241-9AEF-5F76623713E7}"/>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46F0BDB8-1BC3-4902-9510-7FC8FCCD4E4F}"/>
              </a:ext>
            </a:extLst>
          </p:cNvPr>
          <p:cNvSpPr>
            <a:spLocks noGrp="1"/>
          </p:cNvSpPr>
          <p:nvPr>
            <p:ph type="sldNum" sz="quarter" idx="12"/>
          </p:nvPr>
        </p:nvSpPr>
        <p:spPr/>
        <p:txBody>
          <a:bodyPr/>
          <a:lstStyle/>
          <a:p>
            <a:fld id="{CD6AE2B1-DEDC-48C7-868A-FF151D2D3979}" type="slidenum">
              <a:rPr lang="en-MY" smtClean="0"/>
              <a:t>‹#›</a:t>
            </a:fld>
            <a:endParaRPr lang="en-MY"/>
          </a:p>
        </p:txBody>
      </p:sp>
    </p:spTree>
    <p:extLst>
      <p:ext uri="{BB962C8B-B14F-4D97-AF65-F5344CB8AC3E}">
        <p14:creationId xmlns:p14="http://schemas.microsoft.com/office/powerpoint/2010/main" val="2505123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66C5E-63A0-47C8-9B99-451D90FC4DE4}" type="datetimeFigureOut">
              <a:rPr lang="en-US" smtClean="0"/>
              <a:t>8/25/2024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353855903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8622F1-3731-4C9C-A23A-9E782BBCE2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259DD156-3C3C-4020-BEE1-6D1A61C6F4C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AC5CF158-D5B8-4C0C-A8EB-C13BC50FCFBE}"/>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53F88-8C94-43B9-AE85-62614F032695}" type="datetimeFigureOut">
              <a:rPr lang="en-MY" smtClean="0"/>
              <a:t>25/8/2024</a:t>
            </a:fld>
            <a:endParaRPr lang="en-MY"/>
          </a:p>
        </p:txBody>
      </p:sp>
      <p:sp>
        <p:nvSpPr>
          <p:cNvPr id="5" name="Footer Placeholder 4">
            <a:extLst>
              <a:ext uri="{FF2B5EF4-FFF2-40B4-BE49-F238E27FC236}">
                <a16:creationId xmlns:a16="http://schemas.microsoft.com/office/drawing/2014/main" id="{E14A733A-8D9E-4B04-8C0F-2F52589815BB}"/>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5C0FFE8A-46E4-47CB-B784-08127A9F9ED2}"/>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AE2B1-DEDC-48C7-868A-FF151D2D3979}" type="slidenum">
              <a:rPr lang="en-MY" smtClean="0"/>
              <a:t>‹#›</a:t>
            </a:fld>
            <a:endParaRPr lang="en-MY"/>
          </a:p>
        </p:txBody>
      </p:sp>
    </p:spTree>
    <p:extLst>
      <p:ext uri="{BB962C8B-B14F-4D97-AF65-F5344CB8AC3E}">
        <p14:creationId xmlns:p14="http://schemas.microsoft.com/office/powerpoint/2010/main" val="114883123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8B66C5E-63A0-47C8-9B99-451D90FC4DE4}" type="datetimeFigureOut">
              <a:rPr lang="en-US" smtClean="0"/>
              <a:t>8/25/2024</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2C4E284-312B-47C6-B2C7-1415907812A0}" type="slidenum">
              <a:rPr lang="en-US" smtClean="0"/>
              <a:t>‹#›</a:t>
            </a:fld>
            <a:endParaRPr lang="en-US"/>
          </a:p>
        </p:txBody>
      </p:sp>
    </p:spTree>
    <p:extLst>
      <p:ext uri="{BB962C8B-B14F-4D97-AF65-F5344CB8AC3E}">
        <p14:creationId xmlns:p14="http://schemas.microsoft.com/office/powerpoint/2010/main" val="3442612852"/>
      </p:ext>
    </p:extLst>
  </p:cSld>
  <p:clrMap bg1="lt1" tx1="dk1" bg2="lt2" tx2="dk2" accent1="accent1" accent2="accent2" accent3="accent3" accent4="accent4" accent5="accent5" accent6="accent6" hlink="hlink" folHlink="folHlink"/>
  <p:sldLayoutIdLst>
    <p:sldLayoutId id="2147483662" r:id="rId1"/>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dirty="0"/>
          </a:p>
        </p:txBody>
      </p:sp>
      <p:sp>
        <p:nvSpPr>
          <p:cNvPr id="19" name="Freeform: Shape 11">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4"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1" name="Freeform: Shape 13">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1"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16" name="Freeform: Shape 15">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6" y="-6588"/>
            <a:ext cx="4059393" cy="2548111"/>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18" name="Rectangle 17">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5" y="1465781"/>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0" name="Freeform: Shape 19">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6"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2" name="Rectangle 21">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8"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solidFill>
                <a:srgbClr val="FFFFFF"/>
              </a:solidFill>
              <a:effectLst>
                <a:outerShdw blurRad="38100" dist="38100" dir="2700000" algn="tl">
                  <a:srgbClr val="000000">
                    <a:alpha val="43137"/>
                  </a:srgbClr>
                </a:outerShdw>
              </a:effectLst>
            </a:endParaRPr>
          </a:p>
        </p:txBody>
      </p:sp>
      <p:sp>
        <p:nvSpPr>
          <p:cNvPr id="24" name="Freeform: Shape 23">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2" y="734312"/>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6" name="Freeform: Shape 25">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4" y="33284"/>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solidFill>
                <a:schemeClr val="tx1"/>
              </a:solidFill>
            </a:endParaRPr>
          </a:p>
        </p:txBody>
      </p:sp>
      <p:sp>
        <p:nvSpPr>
          <p:cNvPr id="3" name="Subtitle 2">
            <a:extLst>
              <a:ext uri="{FF2B5EF4-FFF2-40B4-BE49-F238E27FC236}">
                <a16:creationId xmlns:a16="http://schemas.microsoft.com/office/drawing/2014/main" id="{9CC39AC2-2B21-DC4C-B94E-D7AD885A62D7}"/>
              </a:ext>
            </a:extLst>
          </p:cNvPr>
          <p:cNvSpPr>
            <a:spLocks noGrp="1"/>
          </p:cNvSpPr>
          <p:nvPr>
            <p:ph type="subTitle" idx="1"/>
          </p:nvPr>
        </p:nvSpPr>
        <p:spPr>
          <a:xfrm>
            <a:off x="1764108" y="4531065"/>
            <a:ext cx="8593731" cy="1715935"/>
          </a:xfrm>
          <a:noFill/>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2100" dirty="0">
                <a:solidFill>
                  <a:srgbClr val="080808"/>
                </a:solidFill>
                <a:latin typeface="Californian FB" panose="0207040306080B030204" pitchFamily="18" charset="0"/>
              </a:rPr>
              <a:t>Instructor:</a:t>
            </a:r>
          </a:p>
          <a:p>
            <a:pPr algn="ctr"/>
            <a:r>
              <a:rPr lang="en-US" sz="2100" b="1" dirty="0">
                <a:solidFill>
                  <a:srgbClr val="080808"/>
                </a:solidFill>
                <a:latin typeface="Californian FB" panose="0207040306080B030204" pitchFamily="18" charset="0"/>
              </a:rPr>
              <a:t>Dr. Sushil Kumar </a:t>
            </a:r>
          </a:p>
          <a:p>
            <a:pPr algn="ctr"/>
            <a:r>
              <a:rPr lang="en-US" sz="2100" dirty="0">
                <a:solidFill>
                  <a:srgbClr val="080808"/>
                </a:solidFill>
                <a:latin typeface="Californian FB" panose="0207040306080B030204" pitchFamily="18" charset="0"/>
              </a:rPr>
              <a:t>Assistant Professor </a:t>
            </a:r>
          </a:p>
          <a:p>
            <a:pPr algn="ctr"/>
            <a:r>
              <a:rPr lang="en-US" sz="2100" dirty="0">
                <a:solidFill>
                  <a:srgbClr val="080808"/>
                </a:solidFill>
                <a:latin typeface="Californian FB" panose="0207040306080B030204" pitchFamily="18" charset="0"/>
              </a:rPr>
              <a:t>Entrepreneurship , IIM Visakhapatnam </a:t>
            </a:r>
          </a:p>
          <a:p>
            <a:endParaRPr lang="en-US" sz="3200" dirty="0">
              <a:solidFill>
                <a:srgbClr val="080808"/>
              </a:solidFill>
            </a:endParaRPr>
          </a:p>
        </p:txBody>
      </p:sp>
      <p:sp>
        <p:nvSpPr>
          <p:cNvPr id="2" name="Title 1">
            <a:extLst>
              <a:ext uri="{FF2B5EF4-FFF2-40B4-BE49-F238E27FC236}">
                <a16:creationId xmlns:a16="http://schemas.microsoft.com/office/drawing/2014/main" id="{D326691B-C210-DD4C-98D6-B8A4D2C0E379}"/>
              </a:ext>
            </a:extLst>
          </p:cNvPr>
          <p:cNvSpPr>
            <a:spLocks noGrp="1"/>
          </p:cNvSpPr>
          <p:nvPr>
            <p:ph type="ctrTitle"/>
          </p:nvPr>
        </p:nvSpPr>
        <p:spPr>
          <a:xfrm>
            <a:off x="811162" y="2018058"/>
            <a:ext cx="10744273" cy="2320153"/>
          </a:xfrm>
          <a:noFill/>
        </p:spPr>
        <p:txBody>
          <a:bodyPr anchor="ct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lnSpc>
                <a:spcPct val="100000"/>
              </a:lnSpc>
            </a:pPr>
            <a:r>
              <a:rPr lang="en-US" sz="4400" dirty="0">
                <a:solidFill>
                  <a:srgbClr val="FF0000"/>
                </a:solidFill>
                <a:latin typeface="Cambria" panose="02040503050406030204" pitchFamily="18" charset="0"/>
                <a:ea typeface="Cambria" panose="02040503050406030204" pitchFamily="18" charset="0"/>
              </a:rPr>
              <a:t>Concept Development and Testing</a:t>
            </a:r>
          </a:p>
        </p:txBody>
      </p:sp>
      <p:sp>
        <p:nvSpPr>
          <p:cNvPr id="28" name="Freeform: Shape 27">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2"/>
            <a:ext cx="2231795"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30" name="Rectangle 29">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61" y="5243546"/>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pic>
        <p:nvPicPr>
          <p:cNvPr id="4" name="Picture 3" descr="A picture containing text, clipart&#10;&#10;Description automatically generated">
            <a:extLst>
              <a:ext uri="{FF2B5EF4-FFF2-40B4-BE49-F238E27FC236}">
                <a16:creationId xmlns:a16="http://schemas.microsoft.com/office/drawing/2014/main" id="{33565C0D-198E-CE4A-A47A-61E7AA56E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443373" cy="16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55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57CF48-6D8A-32CB-4634-1B80A492CF88}"/>
              </a:ext>
            </a:extLst>
          </p:cNvPr>
          <p:cNvSpPr>
            <a:spLocks noGrp="1"/>
          </p:cNvSpPr>
          <p:nvPr>
            <p:ph type="title"/>
          </p:nvPr>
        </p:nvSpPr>
        <p:spPr>
          <a:xfrm>
            <a:off x="1484311" y="130630"/>
            <a:ext cx="10018713" cy="604156"/>
          </a:xfrm>
        </p:spPr>
        <p:txBody>
          <a:bodyPr>
            <a:normAutofit fontScale="90000"/>
          </a:bodyPr>
          <a:lstStyle/>
          <a:p>
            <a:br>
              <a:rPr lang="en-GB" altLang="en-US" b="0" dirty="0">
                <a:solidFill>
                  <a:srgbClr val="000000"/>
                </a:solidFill>
              </a:rPr>
            </a:br>
            <a:r>
              <a:rPr lang="en-GB" altLang="en-US" b="0" dirty="0">
                <a:solidFill>
                  <a:srgbClr val="000000"/>
                </a:solidFill>
              </a:rPr>
              <a:t>Concept Testing</a:t>
            </a:r>
            <a:endParaRPr lang="en-IN" dirty="0"/>
          </a:p>
        </p:txBody>
      </p:sp>
      <p:sp>
        <p:nvSpPr>
          <p:cNvPr id="3" name="Content Placeholder 2"/>
          <p:cNvSpPr>
            <a:spLocks noGrp="1"/>
          </p:cNvSpPr>
          <p:nvPr>
            <p:ph idx="1"/>
          </p:nvPr>
        </p:nvSpPr>
        <p:spPr>
          <a:xfrm>
            <a:off x="1484310" y="1322614"/>
            <a:ext cx="10018713" cy="4468586"/>
          </a:xfrm>
        </p:spPr>
        <p:txBody>
          <a:bodyPr anchor="ctr">
            <a:normAutofit/>
          </a:bodyPr>
          <a:lstStyle/>
          <a:p>
            <a:pPr>
              <a:spcBef>
                <a:spcPct val="15000"/>
              </a:spcBef>
            </a:pPr>
            <a:r>
              <a:rPr lang="en-GB" altLang="en-US" sz="3600" dirty="0">
                <a:solidFill>
                  <a:srgbClr val="000000"/>
                </a:solidFill>
              </a:rPr>
              <a:t>Concept testing is concerned with the elaboration of  the ideas that survive screening, and evaluation of  their potential in terms of the potential market and the organisation’s ability to develop them successfully</a:t>
            </a:r>
            <a:endParaRPr lang="en-US" sz="3600" b="1" dirty="0"/>
          </a:p>
        </p:txBody>
      </p:sp>
    </p:spTree>
    <p:extLst>
      <p:ext uri="{BB962C8B-B14F-4D97-AF65-F5344CB8AC3E}">
        <p14:creationId xmlns:p14="http://schemas.microsoft.com/office/powerpoint/2010/main" val="1105361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57CF48-6D8A-32CB-4634-1B80A492CF88}"/>
              </a:ext>
            </a:extLst>
          </p:cNvPr>
          <p:cNvSpPr>
            <a:spLocks noGrp="1"/>
          </p:cNvSpPr>
          <p:nvPr>
            <p:ph type="title"/>
          </p:nvPr>
        </p:nvSpPr>
        <p:spPr/>
        <p:txBody>
          <a:bodyPr/>
          <a:lstStyle/>
          <a:p>
            <a:br>
              <a:rPr lang="en-GB" altLang="en-US" b="0" dirty="0">
                <a:solidFill>
                  <a:srgbClr val="000000"/>
                </a:solidFill>
              </a:rPr>
            </a:br>
            <a:endParaRPr lang="en-IN" dirty="0"/>
          </a:p>
        </p:txBody>
      </p:sp>
      <p:sp>
        <p:nvSpPr>
          <p:cNvPr id="3" name="Content Placeholder 2"/>
          <p:cNvSpPr>
            <a:spLocks noGrp="1"/>
          </p:cNvSpPr>
          <p:nvPr>
            <p:ph idx="1"/>
          </p:nvPr>
        </p:nvSpPr>
        <p:spPr>
          <a:xfrm>
            <a:off x="1484310" y="1289957"/>
            <a:ext cx="10018713" cy="4501243"/>
          </a:xfrm>
        </p:spPr>
        <p:txBody>
          <a:bodyPr anchor="ctr">
            <a:normAutofit/>
          </a:bodyPr>
          <a:lstStyle/>
          <a:p>
            <a:pPr>
              <a:spcBef>
                <a:spcPct val="15000"/>
              </a:spcBef>
            </a:pPr>
            <a:r>
              <a:rPr lang="en-GB" altLang="en-US" sz="3600" dirty="0">
                <a:solidFill>
                  <a:srgbClr val="000000"/>
                </a:solidFill>
              </a:rPr>
              <a:t>Concept testing involves the development of a detailed specification and its comparison with identified market needs and customer preferences</a:t>
            </a:r>
            <a:endParaRPr lang="en-US" sz="3600" b="1" dirty="0"/>
          </a:p>
        </p:txBody>
      </p:sp>
    </p:spTree>
    <p:extLst>
      <p:ext uri="{BB962C8B-B14F-4D97-AF65-F5344CB8AC3E}">
        <p14:creationId xmlns:p14="http://schemas.microsoft.com/office/powerpoint/2010/main" val="2943827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57CF48-6D8A-32CB-4634-1B80A492CF88}"/>
              </a:ext>
            </a:extLst>
          </p:cNvPr>
          <p:cNvSpPr>
            <a:spLocks noGrp="1"/>
          </p:cNvSpPr>
          <p:nvPr>
            <p:ph type="title"/>
          </p:nvPr>
        </p:nvSpPr>
        <p:spPr>
          <a:xfrm>
            <a:off x="1484311" y="424543"/>
            <a:ext cx="10018713" cy="1665513"/>
          </a:xfrm>
        </p:spPr>
        <p:txBody>
          <a:bodyPr>
            <a:normAutofit fontScale="90000"/>
          </a:bodyPr>
          <a:lstStyle/>
          <a:p>
            <a:r>
              <a:rPr lang="en-GB" altLang="en-US" sz="4900" b="1" dirty="0">
                <a:solidFill>
                  <a:srgbClr val="000000"/>
                </a:solidFill>
              </a:rPr>
              <a:t>Purposes:</a:t>
            </a:r>
            <a:br>
              <a:rPr lang="en-US" altLang="en-US" sz="4900" b="1" dirty="0">
                <a:solidFill>
                  <a:srgbClr val="000000"/>
                </a:solidFill>
              </a:rPr>
            </a:br>
            <a:br>
              <a:rPr lang="en-GB" altLang="en-US" b="0" dirty="0">
                <a:solidFill>
                  <a:srgbClr val="000000"/>
                </a:solidFill>
              </a:rPr>
            </a:br>
            <a:endParaRPr lang="en-IN" dirty="0"/>
          </a:p>
        </p:txBody>
      </p:sp>
      <p:sp>
        <p:nvSpPr>
          <p:cNvPr id="3" name="Content Placeholder 2"/>
          <p:cNvSpPr>
            <a:spLocks noGrp="1"/>
          </p:cNvSpPr>
          <p:nvPr>
            <p:ph idx="1"/>
          </p:nvPr>
        </p:nvSpPr>
        <p:spPr>
          <a:xfrm>
            <a:off x="1484310" y="1175657"/>
            <a:ext cx="10018713" cy="5894614"/>
          </a:xfrm>
        </p:spPr>
        <p:txBody>
          <a:bodyPr anchor="ctr">
            <a:normAutofit fontScale="85000" lnSpcReduction="20000"/>
          </a:bodyPr>
          <a:lstStyle/>
          <a:p>
            <a:pPr>
              <a:spcBef>
                <a:spcPct val="5000"/>
              </a:spcBef>
              <a:buFontTx/>
              <a:buChar char="•"/>
            </a:pPr>
            <a:r>
              <a:rPr lang="en-GB" altLang="en-US" sz="3100" b="1" dirty="0">
                <a:solidFill>
                  <a:srgbClr val="000000"/>
                </a:solidFill>
              </a:rPr>
              <a:t>To profile the intended market</a:t>
            </a:r>
            <a:r>
              <a:rPr lang="en-GB" altLang="en-US" sz="3100" dirty="0">
                <a:solidFill>
                  <a:srgbClr val="000000"/>
                </a:solidFill>
              </a:rPr>
              <a:t>:</a:t>
            </a:r>
          </a:p>
          <a:p>
            <a:pPr lvl="1">
              <a:spcBef>
                <a:spcPct val="5000"/>
              </a:spcBef>
              <a:buFontTx/>
              <a:buChar char="–"/>
            </a:pPr>
            <a:r>
              <a:rPr lang="en-GB" altLang="en-US" sz="3100" dirty="0">
                <a:solidFill>
                  <a:srgbClr val="000000"/>
                </a:solidFill>
              </a:rPr>
              <a:t>current buying patterns</a:t>
            </a:r>
          </a:p>
          <a:p>
            <a:pPr lvl="1">
              <a:spcBef>
                <a:spcPct val="5000"/>
              </a:spcBef>
              <a:buFontTx/>
              <a:buChar char="–"/>
            </a:pPr>
            <a:r>
              <a:rPr lang="en-GB" altLang="en-US" sz="3100" dirty="0">
                <a:solidFill>
                  <a:srgbClr val="000000"/>
                </a:solidFill>
              </a:rPr>
              <a:t>existing segments</a:t>
            </a:r>
          </a:p>
          <a:p>
            <a:pPr lvl="1">
              <a:spcBef>
                <a:spcPct val="5000"/>
              </a:spcBef>
              <a:buFontTx/>
              <a:buChar char="–"/>
            </a:pPr>
            <a:r>
              <a:rPr lang="en-GB" altLang="en-US" sz="3100" dirty="0">
                <a:solidFill>
                  <a:srgbClr val="000000"/>
                </a:solidFill>
              </a:rPr>
              <a:t>customers’ view of available products</a:t>
            </a:r>
          </a:p>
          <a:p>
            <a:pPr>
              <a:spcBef>
                <a:spcPct val="5000"/>
              </a:spcBef>
            </a:pPr>
            <a:endParaRPr lang="en-GB" altLang="en-US" sz="3100" dirty="0">
              <a:solidFill>
                <a:srgbClr val="000000"/>
              </a:solidFill>
            </a:endParaRPr>
          </a:p>
          <a:p>
            <a:pPr>
              <a:spcBef>
                <a:spcPct val="5000"/>
              </a:spcBef>
              <a:buFontTx/>
              <a:buChar char="•"/>
            </a:pPr>
            <a:r>
              <a:rPr lang="en-GB" altLang="en-US" sz="3100" b="1" dirty="0">
                <a:solidFill>
                  <a:srgbClr val="000000"/>
                </a:solidFill>
              </a:rPr>
              <a:t>To assess purchase intentions and product positioning:</a:t>
            </a:r>
          </a:p>
          <a:p>
            <a:pPr lvl="1">
              <a:spcBef>
                <a:spcPct val="5000"/>
              </a:spcBef>
              <a:buFontTx/>
              <a:buChar char="–"/>
            </a:pPr>
            <a:r>
              <a:rPr lang="en-GB" altLang="en-US" sz="3100" dirty="0">
                <a:solidFill>
                  <a:srgbClr val="000000"/>
                </a:solidFill>
              </a:rPr>
              <a:t>trial and repeat purchase</a:t>
            </a:r>
          </a:p>
          <a:p>
            <a:pPr lvl="1">
              <a:spcBef>
                <a:spcPct val="5000"/>
              </a:spcBef>
              <a:buFontTx/>
              <a:buChar char="–"/>
            </a:pPr>
            <a:r>
              <a:rPr lang="en-GB" altLang="en-US" sz="3100" dirty="0">
                <a:solidFill>
                  <a:srgbClr val="000000"/>
                </a:solidFill>
              </a:rPr>
              <a:t>brand loyalty</a:t>
            </a:r>
          </a:p>
          <a:p>
            <a:pPr lvl="1">
              <a:spcBef>
                <a:spcPct val="5000"/>
              </a:spcBef>
              <a:buFontTx/>
              <a:buChar char="–"/>
            </a:pPr>
            <a:r>
              <a:rPr lang="en-GB" altLang="en-US" sz="3100" dirty="0">
                <a:solidFill>
                  <a:srgbClr val="000000"/>
                </a:solidFill>
              </a:rPr>
              <a:t>‘gap’ analysis</a:t>
            </a:r>
          </a:p>
          <a:p>
            <a:pPr>
              <a:spcBef>
                <a:spcPct val="5000"/>
              </a:spcBef>
            </a:pPr>
            <a:endParaRPr lang="en-GB" altLang="en-US" sz="3100" dirty="0">
              <a:solidFill>
                <a:srgbClr val="000000"/>
              </a:solidFill>
            </a:endParaRPr>
          </a:p>
          <a:p>
            <a:pPr>
              <a:spcBef>
                <a:spcPct val="5000"/>
              </a:spcBef>
              <a:buFontTx/>
              <a:buChar char="•"/>
            </a:pPr>
            <a:r>
              <a:rPr lang="en-GB" altLang="en-US" sz="3100" b="1" dirty="0">
                <a:solidFill>
                  <a:srgbClr val="000000"/>
                </a:solidFill>
              </a:rPr>
              <a:t>To refine and improve the concept:</a:t>
            </a:r>
          </a:p>
          <a:p>
            <a:pPr lvl="1">
              <a:spcBef>
                <a:spcPct val="5000"/>
              </a:spcBef>
              <a:buFontTx/>
              <a:buChar char="–"/>
            </a:pPr>
            <a:r>
              <a:rPr lang="en-GB" altLang="en-US" sz="3100" dirty="0">
                <a:solidFill>
                  <a:srgbClr val="000000"/>
                </a:solidFill>
              </a:rPr>
              <a:t>overall</a:t>
            </a:r>
          </a:p>
          <a:p>
            <a:pPr lvl="1">
              <a:spcBef>
                <a:spcPct val="5000"/>
              </a:spcBef>
              <a:buFontTx/>
              <a:buChar char="–"/>
            </a:pPr>
            <a:r>
              <a:rPr lang="en-GB" altLang="en-US" sz="3100" dirty="0">
                <a:solidFill>
                  <a:srgbClr val="000000"/>
                </a:solidFill>
              </a:rPr>
              <a:t>specific features and attributes</a:t>
            </a:r>
            <a:endParaRPr lang="en-US" altLang="en-US" sz="3100" dirty="0">
              <a:solidFill>
                <a:srgbClr val="000000"/>
              </a:solidFill>
            </a:endParaRPr>
          </a:p>
          <a:p>
            <a:endParaRPr lang="en-US" sz="2000" b="1" dirty="0"/>
          </a:p>
        </p:txBody>
      </p:sp>
    </p:spTree>
    <p:extLst>
      <p:ext uri="{BB962C8B-B14F-4D97-AF65-F5344CB8AC3E}">
        <p14:creationId xmlns:p14="http://schemas.microsoft.com/office/powerpoint/2010/main" val="4253495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57CF48-6D8A-32CB-4634-1B80A492CF88}"/>
              </a:ext>
            </a:extLst>
          </p:cNvPr>
          <p:cNvSpPr>
            <a:spLocks noGrp="1"/>
          </p:cNvSpPr>
          <p:nvPr>
            <p:ph type="title"/>
          </p:nvPr>
        </p:nvSpPr>
        <p:spPr>
          <a:xfrm>
            <a:off x="1484311" y="1"/>
            <a:ext cx="10018713" cy="849085"/>
          </a:xfrm>
        </p:spPr>
        <p:txBody>
          <a:bodyPr/>
          <a:lstStyle/>
          <a:p>
            <a:pPr algn="ctr"/>
            <a:r>
              <a:rPr lang="en-GB" altLang="en-US" sz="4000" b="1" dirty="0">
                <a:solidFill>
                  <a:srgbClr val="000000"/>
                </a:solidFill>
              </a:rPr>
              <a:t>Needs to be satisfied</a:t>
            </a:r>
          </a:p>
        </p:txBody>
      </p:sp>
      <p:sp>
        <p:nvSpPr>
          <p:cNvPr id="3" name="Content Placeholder 2"/>
          <p:cNvSpPr>
            <a:spLocks noGrp="1"/>
          </p:cNvSpPr>
          <p:nvPr>
            <p:ph idx="1"/>
          </p:nvPr>
        </p:nvSpPr>
        <p:spPr>
          <a:xfrm>
            <a:off x="1796143" y="1436914"/>
            <a:ext cx="9706880" cy="4882243"/>
          </a:xfrm>
        </p:spPr>
        <p:txBody>
          <a:bodyPr anchor="ctr">
            <a:noAutofit/>
          </a:bodyPr>
          <a:lstStyle/>
          <a:p>
            <a:r>
              <a:rPr lang="en-GB" altLang="en-US" sz="2800" dirty="0">
                <a:solidFill>
                  <a:srgbClr val="000000"/>
                </a:solidFill>
              </a:rPr>
              <a:t>Needs may be thought of at three different levels:</a:t>
            </a:r>
          </a:p>
          <a:p>
            <a:endParaRPr lang="en-GB" altLang="en-US" sz="2800" dirty="0">
              <a:solidFill>
                <a:srgbClr val="000000"/>
              </a:solidFill>
            </a:endParaRPr>
          </a:p>
          <a:p>
            <a:pPr>
              <a:buFont typeface="Wingdings" panose="05000000000000000000" pitchFamily="2" charset="2"/>
              <a:buChar char="§"/>
            </a:pPr>
            <a:r>
              <a:rPr lang="en-GB" altLang="en-US" sz="2800" dirty="0">
                <a:solidFill>
                  <a:srgbClr val="000000"/>
                </a:solidFill>
              </a:rPr>
              <a:t> </a:t>
            </a:r>
            <a:r>
              <a:rPr lang="en-GB" altLang="en-US" sz="2800" i="1" dirty="0">
                <a:solidFill>
                  <a:srgbClr val="000000"/>
                </a:solidFill>
              </a:rPr>
              <a:t>Basic</a:t>
            </a:r>
          </a:p>
          <a:p>
            <a:pPr>
              <a:buFont typeface="Wingdings" panose="05000000000000000000" pitchFamily="2" charset="2"/>
              <a:buChar char="§"/>
            </a:pPr>
            <a:r>
              <a:rPr lang="en-GB" altLang="en-US" sz="2800" i="1" dirty="0">
                <a:solidFill>
                  <a:srgbClr val="000000"/>
                </a:solidFill>
              </a:rPr>
              <a:t> Articulated</a:t>
            </a:r>
          </a:p>
          <a:p>
            <a:pPr>
              <a:buFont typeface="Wingdings" panose="05000000000000000000" pitchFamily="2" charset="2"/>
              <a:buChar char="§"/>
            </a:pPr>
            <a:r>
              <a:rPr lang="en-GB" altLang="en-US" sz="2800" i="1" dirty="0">
                <a:solidFill>
                  <a:srgbClr val="000000"/>
                </a:solidFill>
              </a:rPr>
              <a:t> Exciting</a:t>
            </a:r>
          </a:p>
          <a:p>
            <a:endParaRPr lang="en-GB" altLang="en-US" sz="2800" i="1" dirty="0">
              <a:solidFill>
                <a:srgbClr val="000000"/>
              </a:solidFill>
            </a:endParaRPr>
          </a:p>
          <a:p>
            <a:r>
              <a:rPr lang="en-GB" altLang="en-US" sz="2800" i="1" dirty="0">
                <a:solidFill>
                  <a:srgbClr val="000000"/>
                </a:solidFill>
              </a:rPr>
              <a:t>Basic</a:t>
            </a:r>
            <a:r>
              <a:rPr lang="en-GB" altLang="en-US" sz="2800" dirty="0">
                <a:solidFill>
                  <a:srgbClr val="000000"/>
                </a:solidFill>
              </a:rPr>
              <a:t> needs define the functions the product must satisfy. </a:t>
            </a:r>
            <a:r>
              <a:rPr lang="en-GB" altLang="en-US" sz="2800" i="1" dirty="0">
                <a:solidFill>
                  <a:srgbClr val="000000"/>
                </a:solidFill>
              </a:rPr>
              <a:t>Articulated</a:t>
            </a:r>
            <a:r>
              <a:rPr lang="en-GB" altLang="en-US" sz="2800" dirty="0">
                <a:solidFill>
                  <a:srgbClr val="000000"/>
                </a:solidFill>
              </a:rPr>
              <a:t> needs are features and attributes</a:t>
            </a:r>
            <a:br>
              <a:rPr lang="en-GB" altLang="en-US" sz="2800" dirty="0">
                <a:solidFill>
                  <a:srgbClr val="000000"/>
                </a:solidFill>
              </a:rPr>
            </a:br>
            <a:r>
              <a:rPr lang="en-GB" altLang="en-US" sz="2800" dirty="0">
                <a:solidFill>
                  <a:srgbClr val="000000"/>
                </a:solidFill>
              </a:rPr>
              <a:t>the customer can identify.</a:t>
            </a:r>
          </a:p>
          <a:p>
            <a:r>
              <a:rPr lang="en-GB" altLang="en-US" sz="2800" i="1" dirty="0">
                <a:solidFill>
                  <a:srgbClr val="000000"/>
                </a:solidFill>
              </a:rPr>
              <a:t>Exciting</a:t>
            </a:r>
            <a:r>
              <a:rPr lang="en-GB" altLang="en-US" sz="2800" dirty="0">
                <a:solidFill>
                  <a:srgbClr val="000000"/>
                </a:solidFill>
              </a:rPr>
              <a:t> needs are new features and attributes</a:t>
            </a:r>
            <a:br>
              <a:rPr lang="en-GB" altLang="en-US" sz="2800" dirty="0">
                <a:solidFill>
                  <a:srgbClr val="000000"/>
                </a:solidFill>
              </a:rPr>
            </a:br>
            <a:r>
              <a:rPr lang="en-GB" altLang="en-US" sz="2800" dirty="0">
                <a:solidFill>
                  <a:srgbClr val="000000"/>
                </a:solidFill>
              </a:rPr>
              <a:t>that offer additional value to the customer</a:t>
            </a:r>
            <a:endParaRPr lang="en-US" sz="2800" b="1" dirty="0"/>
          </a:p>
        </p:txBody>
      </p:sp>
    </p:spTree>
    <p:extLst>
      <p:ext uri="{BB962C8B-B14F-4D97-AF65-F5344CB8AC3E}">
        <p14:creationId xmlns:p14="http://schemas.microsoft.com/office/powerpoint/2010/main" val="2637969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57CF48-6D8A-32CB-4634-1B80A492CF88}"/>
              </a:ext>
            </a:extLst>
          </p:cNvPr>
          <p:cNvSpPr>
            <a:spLocks noGrp="1"/>
          </p:cNvSpPr>
          <p:nvPr>
            <p:ph type="title"/>
          </p:nvPr>
        </p:nvSpPr>
        <p:spPr>
          <a:xfrm>
            <a:off x="1484311" y="114300"/>
            <a:ext cx="10018713" cy="1355271"/>
          </a:xfrm>
        </p:spPr>
        <p:txBody>
          <a:bodyPr/>
          <a:lstStyle/>
          <a:p>
            <a:r>
              <a:rPr lang="en-GB" altLang="en-US" sz="4000" b="1" dirty="0">
                <a:solidFill>
                  <a:srgbClr val="000000"/>
                </a:solidFill>
              </a:rPr>
              <a:t>The ‘augmented’ product concept</a:t>
            </a:r>
          </a:p>
        </p:txBody>
      </p:sp>
      <p:sp>
        <p:nvSpPr>
          <p:cNvPr id="3" name="Content Placeholder 2"/>
          <p:cNvSpPr>
            <a:spLocks noGrp="1"/>
          </p:cNvSpPr>
          <p:nvPr>
            <p:ph idx="1"/>
          </p:nvPr>
        </p:nvSpPr>
        <p:spPr>
          <a:xfrm>
            <a:off x="1484310" y="1257301"/>
            <a:ext cx="10018713" cy="4533900"/>
          </a:xfrm>
        </p:spPr>
        <p:txBody>
          <a:bodyPr anchor="ctr">
            <a:normAutofit/>
          </a:bodyPr>
          <a:lstStyle/>
          <a:p>
            <a:r>
              <a:rPr lang="en-GB" altLang="en-US" sz="2800" dirty="0">
                <a:solidFill>
                  <a:srgbClr val="000000"/>
                </a:solidFill>
              </a:rPr>
              <a:t>First proposed by Levitt, the concept indicates how</a:t>
            </a:r>
            <a:br>
              <a:rPr lang="en-GB" altLang="en-US" sz="2800" dirty="0">
                <a:solidFill>
                  <a:srgbClr val="000000"/>
                </a:solidFill>
              </a:rPr>
            </a:br>
            <a:r>
              <a:rPr lang="en-GB" altLang="en-US" sz="2800" dirty="0">
                <a:solidFill>
                  <a:srgbClr val="000000"/>
                </a:solidFill>
              </a:rPr>
              <a:t>values can be added to the basic or ‘core’ product</a:t>
            </a:r>
            <a:br>
              <a:rPr lang="en-GB" altLang="en-US" sz="2800" dirty="0">
                <a:solidFill>
                  <a:srgbClr val="000000"/>
                </a:solidFill>
              </a:rPr>
            </a:br>
            <a:r>
              <a:rPr lang="en-GB" altLang="en-US" sz="2800" dirty="0">
                <a:solidFill>
                  <a:srgbClr val="000000"/>
                </a:solidFill>
              </a:rPr>
              <a:t>to augment its appeal. It comprises four elements:</a:t>
            </a:r>
          </a:p>
          <a:p>
            <a:endParaRPr lang="en-GB" altLang="en-US" sz="2800" dirty="0">
              <a:solidFill>
                <a:srgbClr val="000000"/>
              </a:solidFill>
            </a:endParaRPr>
          </a:p>
          <a:p>
            <a:pPr marL="0" indent="0">
              <a:buSzPct val="90000"/>
              <a:buNone/>
            </a:pPr>
            <a:r>
              <a:rPr lang="en-GB" altLang="en-US" sz="2800" dirty="0">
                <a:solidFill>
                  <a:srgbClr val="000000"/>
                </a:solidFill>
              </a:rPr>
              <a:t>Core benefit: the fundamental service or benefit being</a:t>
            </a:r>
            <a:br>
              <a:rPr lang="en-GB" altLang="en-US" sz="2800" dirty="0">
                <a:solidFill>
                  <a:srgbClr val="000000"/>
                </a:solidFill>
              </a:rPr>
            </a:br>
            <a:r>
              <a:rPr lang="en-GB" altLang="en-US" sz="2800" dirty="0">
                <a:solidFill>
                  <a:srgbClr val="000000"/>
                </a:solidFill>
              </a:rPr>
              <a:t>	purchased.</a:t>
            </a:r>
          </a:p>
          <a:p>
            <a:pPr marL="0" indent="0">
              <a:buSzPct val="90000"/>
              <a:buNone/>
            </a:pPr>
            <a:r>
              <a:rPr lang="en-GB" altLang="en-US" sz="2800" dirty="0">
                <a:solidFill>
                  <a:srgbClr val="000000"/>
                </a:solidFill>
              </a:rPr>
              <a:t>Generic product: the material properties that deliver the</a:t>
            </a:r>
            <a:br>
              <a:rPr lang="en-GB" altLang="en-US" sz="2800" dirty="0">
                <a:solidFill>
                  <a:srgbClr val="000000"/>
                </a:solidFill>
              </a:rPr>
            </a:br>
            <a:r>
              <a:rPr lang="en-GB" altLang="en-US" sz="2800" dirty="0">
                <a:solidFill>
                  <a:srgbClr val="000000"/>
                </a:solidFill>
              </a:rPr>
              <a:t>	core benefits.</a:t>
            </a:r>
          </a:p>
          <a:p>
            <a:endParaRPr lang="en-US" sz="2000" b="1" dirty="0"/>
          </a:p>
        </p:txBody>
      </p:sp>
    </p:spTree>
    <p:extLst>
      <p:ext uri="{BB962C8B-B14F-4D97-AF65-F5344CB8AC3E}">
        <p14:creationId xmlns:p14="http://schemas.microsoft.com/office/powerpoint/2010/main" val="1501758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57CF48-6D8A-32CB-4634-1B80A492CF88}"/>
              </a:ext>
            </a:extLst>
          </p:cNvPr>
          <p:cNvSpPr>
            <a:spLocks noGrp="1"/>
          </p:cNvSpPr>
          <p:nvPr>
            <p:ph type="title"/>
          </p:nvPr>
        </p:nvSpPr>
        <p:spPr/>
        <p:txBody>
          <a:bodyPr/>
          <a:lstStyle/>
          <a:p>
            <a:r>
              <a:rPr lang="en-GB" altLang="en-US" sz="4000" b="1" dirty="0">
                <a:solidFill>
                  <a:srgbClr val="000000"/>
                </a:solidFill>
              </a:rPr>
              <a:t>The ‘augmented’ product concept</a:t>
            </a:r>
            <a:br>
              <a:rPr lang="en-GB" altLang="en-US" b="0" dirty="0">
                <a:solidFill>
                  <a:srgbClr val="000000"/>
                </a:solidFill>
              </a:rPr>
            </a:br>
            <a:endParaRPr lang="en-IN" dirty="0"/>
          </a:p>
        </p:txBody>
      </p:sp>
      <p:sp>
        <p:nvSpPr>
          <p:cNvPr id="3" name="Content Placeholder 2"/>
          <p:cNvSpPr>
            <a:spLocks noGrp="1"/>
          </p:cNvSpPr>
          <p:nvPr>
            <p:ph idx="1"/>
          </p:nvPr>
        </p:nvSpPr>
        <p:spPr>
          <a:xfrm>
            <a:off x="1484310" y="1894115"/>
            <a:ext cx="10018713" cy="3897086"/>
          </a:xfrm>
        </p:spPr>
        <p:txBody>
          <a:bodyPr anchor="ctr">
            <a:normAutofit/>
          </a:bodyPr>
          <a:lstStyle/>
          <a:p>
            <a:pPr marL="0" indent="0">
              <a:buSzPct val="90000"/>
              <a:buNone/>
            </a:pPr>
            <a:r>
              <a:rPr lang="en-GB" altLang="en-US" sz="3200" dirty="0">
                <a:solidFill>
                  <a:srgbClr val="000000"/>
                </a:solidFill>
              </a:rPr>
              <a:t>Augmented product: the ’package’ that includes additional</a:t>
            </a:r>
            <a:br>
              <a:rPr lang="en-GB" altLang="en-US" sz="3200" dirty="0">
                <a:solidFill>
                  <a:srgbClr val="000000"/>
                </a:solidFill>
              </a:rPr>
            </a:br>
            <a:r>
              <a:rPr lang="en-GB" altLang="en-US" sz="3200" dirty="0">
                <a:solidFill>
                  <a:srgbClr val="000000"/>
                </a:solidFill>
              </a:rPr>
              <a:t>	features and benefits that distinguish it from competitors.</a:t>
            </a:r>
          </a:p>
          <a:p>
            <a:pPr marL="0" indent="0">
              <a:buSzPct val="90000"/>
              <a:buNone/>
            </a:pPr>
            <a:r>
              <a:rPr lang="en-GB" altLang="en-US" sz="3200" dirty="0">
                <a:solidFill>
                  <a:srgbClr val="000000"/>
                </a:solidFill>
              </a:rPr>
              <a:t>Potential product: additional augmentation and trans-</a:t>
            </a:r>
            <a:br>
              <a:rPr lang="en-GB" altLang="en-US" sz="3200" dirty="0">
                <a:solidFill>
                  <a:srgbClr val="000000"/>
                </a:solidFill>
              </a:rPr>
            </a:br>
            <a:r>
              <a:rPr lang="en-GB" altLang="en-US" sz="3200" dirty="0">
                <a:solidFill>
                  <a:srgbClr val="000000"/>
                </a:solidFill>
              </a:rPr>
              <a:t>	formations that may be added in future.</a:t>
            </a:r>
            <a:endParaRPr lang="en-US" altLang="en-US" sz="3200" dirty="0">
              <a:solidFill>
                <a:srgbClr val="000000"/>
              </a:solidFill>
            </a:endParaRPr>
          </a:p>
          <a:p>
            <a:endParaRPr lang="en-US" sz="2000" b="1" dirty="0"/>
          </a:p>
        </p:txBody>
      </p:sp>
    </p:spTree>
    <p:extLst>
      <p:ext uri="{BB962C8B-B14F-4D97-AF65-F5344CB8AC3E}">
        <p14:creationId xmlns:p14="http://schemas.microsoft.com/office/powerpoint/2010/main" val="3665361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57CF48-6D8A-32CB-4634-1B80A492CF88}"/>
              </a:ext>
            </a:extLst>
          </p:cNvPr>
          <p:cNvSpPr>
            <a:spLocks noGrp="1"/>
          </p:cNvSpPr>
          <p:nvPr>
            <p:ph type="title"/>
          </p:nvPr>
        </p:nvSpPr>
        <p:spPr>
          <a:xfrm>
            <a:off x="1484311" y="685800"/>
            <a:ext cx="10018713" cy="1012371"/>
          </a:xfrm>
        </p:spPr>
        <p:txBody>
          <a:bodyPr>
            <a:normAutofit fontScale="90000"/>
          </a:bodyPr>
          <a:lstStyle/>
          <a:p>
            <a:r>
              <a:rPr lang="en-GB" altLang="en-US" sz="4000" b="1" dirty="0">
                <a:solidFill>
                  <a:srgbClr val="000000"/>
                </a:solidFill>
              </a:rPr>
              <a:t>The process of concept testing</a:t>
            </a:r>
            <a:br>
              <a:rPr lang="en-GB" altLang="en-US" sz="4000" b="1" dirty="0">
                <a:solidFill>
                  <a:srgbClr val="000000"/>
                </a:solidFill>
              </a:rPr>
            </a:br>
            <a:br>
              <a:rPr lang="en-GB" altLang="en-US" b="0" dirty="0">
                <a:solidFill>
                  <a:srgbClr val="000000"/>
                </a:solidFill>
              </a:rPr>
            </a:br>
            <a:endParaRPr lang="en-IN" dirty="0"/>
          </a:p>
        </p:txBody>
      </p:sp>
      <p:sp>
        <p:nvSpPr>
          <p:cNvPr id="3" name="Content Placeholder 2"/>
          <p:cNvSpPr>
            <a:spLocks noGrp="1"/>
          </p:cNvSpPr>
          <p:nvPr>
            <p:ph idx="1"/>
          </p:nvPr>
        </p:nvSpPr>
        <p:spPr>
          <a:xfrm>
            <a:off x="1484310" y="1126671"/>
            <a:ext cx="10018713" cy="4664529"/>
          </a:xfrm>
        </p:spPr>
        <p:txBody>
          <a:bodyPr anchor="ctr">
            <a:normAutofit/>
          </a:bodyPr>
          <a:lstStyle/>
          <a:p>
            <a:pPr marL="0" indent="0">
              <a:buNone/>
            </a:pPr>
            <a:r>
              <a:rPr lang="en-GB" altLang="en-US" sz="3600" dirty="0">
                <a:solidFill>
                  <a:srgbClr val="000000"/>
                </a:solidFill>
              </a:rPr>
              <a:t>To test a concept you must describe the attributes </a:t>
            </a:r>
            <a:r>
              <a:rPr lang="en-GB" altLang="en-US" sz="3600" i="1" dirty="0">
                <a:solidFill>
                  <a:srgbClr val="000000"/>
                </a:solidFill>
              </a:rPr>
              <a:t>and </a:t>
            </a:r>
            <a:r>
              <a:rPr lang="en-GB" altLang="en-US" sz="3600" dirty="0">
                <a:solidFill>
                  <a:srgbClr val="000000"/>
                </a:solidFill>
              </a:rPr>
              <a:t>benefits associated with it. Prospective buyers can then evaluate whether the benefits are attractive to them and  whether the attributes deliver the promised benefits.</a:t>
            </a:r>
          </a:p>
          <a:p>
            <a:endParaRPr lang="en-US" sz="2000" b="1" dirty="0"/>
          </a:p>
        </p:txBody>
      </p:sp>
    </p:spTree>
    <p:extLst>
      <p:ext uri="{BB962C8B-B14F-4D97-AF65-F5344CB8AC3E}">
        <p14:creationId xmlns:p14="http://schemas.microsoft.com/office/powerpoint/2010/main" val="2454829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57CF48-6D8A-32CB-4634-1B80A492CF88}"/>
              </a:ext>
            </a:extLst>
          </p:cNvPr>
          <p:cNvSpPr>
            <a:spLocks noGrp="1"/>
          </p:cNvSpPr>
          <p:nvPr>
            <p:ph type="title"/>
          </p:nvPr>
        </p:nvSpPr>
        <p:spPr>
          <a:xfrm>
            <a:off x="1484311" y="326572"/>
            <a:ext cx="10018713" cy="1534886"/>
          </a:xfrm>
        </p:spPr>
        <p:txBody>
          <a:bodyPr>
            <a:normAutofit/>
          </a:bodyPr>
          <a:lstStyle/>
          <a:p>
            <a:r>
              <a:rPr lang="en-GB" altLang="en-US" sz="4000" b="1" dirty="0">
                <a:solidFill>
                  <a:srgbClr val="000000"/>
                </a:solidFill>
              </a:rPr>
              <a:t>The process of concept testing</a:t>
            </a:r>
            <a:br>
              <a:rPr lang="en-GB" altLang="en-US" b="0" dirty="0">
                <a:solidFill>
                  <a:srgbClr val="000000"/>
                </a:solidFill>
              </a:rPr>
            </a:br>
            <a:endParaRPr lang="en-IN" dirty="0"/>
          </a:p>
        </p:txBody>
      </p:sp>
      <p:sp>
        <p:nvSpPr>
          <p:cNvPr id="3" name="Content Placeholder 2"/>
          <p:cNvSpPr>
            <a:spLocks noGrp="1"/>
          </p:cNvSpPr>
          <p:nvPr>
            <p:ph idx="1"/>
          </p:nvPr>
        </p:nvSpPr>
        <p:spPr>
          <a:xfrm>
            <a:off x="1484310" y="1387929"/>
            <a:ext cx="10018713" cy="4898571"/>
          </a:xfrm>
        </p:spPr>
        <p:txBody>
          <a:bodyPr anchor="ctr">
            <a:normAutofit/>
          </a:bodyPr>
          <a:lstStyle/>
          <a:p>
            <a:pPr marL="0" indent="0">
              <a:buNone/>
            </a:pPr>
            <a:r>
              <a:rPr lang="en-GB" altLang="en-US" sz="3600" dirty="0">
                <a:solidFill>
                  <a:srgbClr val="000000"/>
                </a:solidFill>
              </a:rPr>
              <a:t>All information presented to a ‘judge’ will be interpreted selectively by them and influenced by attitudes, interests and opinions, the context in which</a:t>
            </a:r>
            <a:br>
              <a:rPr lang="en-GB" altLang="en-US" sz="3600" dirty="0">
                <a:solidFill>
                  <a:srgbClr val="000000"/>
                </a:solidFill>
              </a:rPr>
            </a:br>
            <a:r>
              <a:rPr lang="en-GB" altLang="en-US" sz="3600" dirty="0">
                <a:solidFill>
                  <a:srgbClr val="000000"/>
                </a:solidFill>
              </a:rPr>
              <a:t>the evaluation occurs and the nature of the product itself.</a:t>
            </a:r>
            <a:endParaRPr lang="en-US" sz="3600" b="1" dirty="0"/>
          </a:p>
        </p:txBody>
      </p:sp>
    </p:spTree>
    <p:extLst>
      <p:ext uri="{BB962C8B-B14F-4D97-AF65-F5344CB8AC3E}">
        <p14:creationId xmlns:p14="http://schemas.microsoft.com/office/powerpoint/2010/main" val="702335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57CF48-6D8A-32CB-4634-1B80A492CF88}"/>
              </a:ext>
            </a:extLst>
          </p:cNvPr>
          <p:cNvSpPr>
            <a:spLocks noGrp="1"/>
          </p:cNvSpPr>
          <p:nvPr>
            <p:ph type="title"/>
          </p:nvPr>
        </p:nvSpPr>
        <p:spPr>
          <a:xfrm>
            <a:off x="1484311" y="114300"/>
            <a:ext cx="10018713" cy="1436915"/>
          </a:xfrm>
        </p:spPr>
        <p:txBody>
          <a:bodyPr>
            <a:normAutofit/>
          </a:bodyPr>
          <a:lstStyle/>
          <a:p>
            <a:r>
              <a:rPr lang="en-GB" altLang="en-US" sz="4000" dirty="0">
                <a:solidFill>
                  <a:srgbClr val="000000"/>
                </a:solidFill>
              </a:rPr>
              <a:t>The main objectives of the concept test are to</a:t>
            </a:r>
            <a:br>
              <a:rPr lang="en-GB" altLang="en-US" sz="4000" dirty="0">
                <a:solidFill>
                  <a:srgbClr val="000000"/>
                </a:solidFill>
              </a:rPr>
            </a:br>
            <a:r>
              <a:rPr lang="en-GB" altLang="en-US" sz="4000" dirty="0">
                <a:solidFill>
                  <a:srgbClr val="000000"/>
                </a:solidFill>
              </a:rPr>
              <a:t>establish:</a:t>
            </a:r>
          </a:p>
        </p:txBody>
      </p:sp>
      <p:sp>
        <p:nvSpPr>
          <p:cNvPr id="3" name="Content Placeholder 2"/>
          <p:cNvSpPr>
            <a:spLocks noGrp="1"/>
          </p:cNvSpPr>
          <p:nvPr>
            <p:ph idx="1"/>
          </p:nvPr>
        </p:nvSpPr>
        <p:spPr>
          <a:xfrm>
            <a:off x="1484310" y="1551215"/>
            <a:ext cx="10018713" cy="5192485"/>
          </a:xfrm>
        </p:spPr>
        <p:txBody>
          <a:bodyPr anchor="ctr">
            <a:normAutofit lnSpcReduction="10000"/>
          </a:bodyPr>
          <a:lstStyle/>
          <a:p>
            <a:pPr>
              <a:buSzPct val="90000"/>
              <a:buFontTx/>
              <a:buAutoNum type="arabicPeriod"/>
            </a:pPr>
            <a:r>
              <a:rPr lang="en-GB" altLang="en-US" sz="2800" dirty="0">
                <a:solidFill>
                  <a:srgbClr val="000000"/>
                </a:solidFill>
              </a:rPr>
              <a:t>Purchase intentions</a:t>
            </a:r>
          </a:p>
          <a:p>
            <a:pPr>
              <a:buSzPct val="90000"/>
              <a:buFontTx/>
              <a:buAutoNum type="arabicPeriod"/>
            </a:pPr>
            <a:endParaRPr lang="en-GB" altLang="en-US" sz="2800" dirty="0">
              <a:solidFill>
                <a:srgbClr val="000000"/>
              </a:solidFill>
            </a:endParaRPr>
          </a:p>
          <a:p>
            <a:pPr>
              <a:buSzPct val="90000"/>
              <a:buFontTx/>
              <a:buAutoNum type="arabicPeriod"/>
            </a:pPr>
            <a:r>
              <a:rPr lang="en-GB" altLang="en-US" sz="2800" dirty="0">
                <a:solidFill>
                  <a:srgbClr val="000000"/>
                </a:solidFill>
              </a:rPr>
              <a:t>Ways of improving/enhancing the basic concept</a:t>
            </a:r>
          </a:p>
          <a:p>
            <a:pPr>
              <a:buSzPct val="90000"/>
              <a:buFontTx/>
              <a:buAutoNum type="arabicPeriod"/>
            </a:pPr>
            <a:endParaRPr lang="en-GB" altLang="en-US" sz="2800" dirty="0">
              <a:solidFill>
                <a:srgbClr val="000000"/>
              </a:solidFill>
            </a:endParaRPr>
          </a:p>
          <a:p>
            <a:pPr>
              <a:buSzPct val="90000"/>
              <a:buFontTx/>
              <a:buAutoNum type="arabicPeriod"/>
            </a:pPr>
            <a:r>
              <a:rPr lang="en-GB" altLang="en-US" sz="2800" dirty="0">
                <a:solidFill>
                  <a:srgbClr val="000000"/>
                </a:solidFill>
              </a:rPr>
              <a:t>The characteristics of potential buyers the market profile</a:t>
            </a:r>
          </a:p>
          <a:p>
            <a:pPr>
              <a:buSzPct val="90000"/>
              <a:buFontTx/>
              <a:buAutoNum type="arabicPeriod"/>
            </a:pPr>
            <a:endParaRPr lang="en-GB" altLang="en-US" sz="2800" dirty="0">
              <a:solidFill>
                <a:srgbClr val="000000"/>
              </a:solidFill>
            </a:endParaRPr>
          </a:p>
          <a:p>
            <a:pPr>
              <a:buSzPct val="90000"/>
              <a:buFontTx/>
              <a:buAutoNum type="arabicPeriod"/>
            </a:pPr>
            <a:r>
              <a:rPr lang="en-GB" altLang="en-US" sz="2800" dirty="0">
                <a:solidFill>
                  <a:srgbClr val="000000"/>
                </a:solidFill>
              </a:rPr>
              <a:t>Points of similarity/difference with competitive offerings</a:t>
            </a:r>
          </a:p>
          <a:p>
            <a:pPr>
              <a:buSzPct val="90000"/>
              <a:buFontTx/>
              <a:buAutoNum type="arabicPeriod"/>
            </a:pPr>
            <a:endParaRPr lang="en-GB" altLang="en-US" sz="2800" dirty="0">
              <a:solidFill>
                <a:srgbClr val="000000"/>
              </a:solidFill>
            </a:endParaRPr>
          </a:p>
          <a:p>
            <a:pPr>
              <a:buSzPct val="90000"/>
              <a:buFontTx/>
              <a:buAutoNum type="arabicPeriod"/>
            </a:pPr>
            <a:r>
              <a:rPr lang="en-GB" altLang="en-US" sz="2800" dirty="0">
                <a:solidFill>
                  <a:srgbClr val="000000"/>
                </a:solidFill>
              </a:rPr>
              <a:t>Possible positioning </a:t>
            </a:r>
            <a:r>
              <a:rPr lang="en-GB" altLang="en-US" sz="2800" i="1" dirty="0">
                <a:solidFill>
                  <a:srgbClr val="000000"/>
                </a:solidFill>
              </a:rPr>
              <a:t>vis-à-vis </a:t>
            </a:r>
            <a:r>
              <a:rPr lang="en-GB" altLang="en-US" sz="2800" dirty="0">
                <a:solidFill>
                  <a:srgbClr val="000000"/>
                </a:solidFill>
              </a:rPr>
              <a:t>competitive offerings</a:t>
            </a:r>
            <a:endParaRPr lang="en-US" altLang="en-US" sz="2800" dirty="0">
              <a:solidFill>
                <a:srgbClr val="000000"/>
              </a:solidFill>
            </a:endParaRPr>
          </a:p>
          <a:p>
            <a:endParaRPr lang="en-US" sz="2000" b="1" dirty="0"/>
          </a:p>
        </p:txBody>
      </p:sp>
    </p:spTree>
    <p:extLst>
      <p:ext uri="{BB962C8B-B14F-4D97-AF65-F5344CB8AC3E}">
        <p14:creationId xmlns:p14="http://schemas.microsoft.com/office/powerpoint/2010/main" val="2138399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57CF48-6D8A-32CB-4634-1B80A492CF88}"/>
              </a:ext>
            </a:extLst>
          </p:cNvPr>
          <p:cNvSpPr>
            <a:spLocks noGrp="1"/>
          </p:cNvSpPr>
          <p:nvPr>
            <p:ph type="title"/>
          </p:nvPr>
        </p:nvSpPr>
        <p:spPr>
          <a:xfrm>
            <a:off x="1484311" y="359230"/>
            <a:ext cx="10018713" cy="947056"/>
          </a:xfrm>
        </p:spPr>
        <p:txBody>
          <a:bodyPr/>
          <a:lstStyle/>
          <a:p>
            <a:r>
              <a:rPr lang="en-GB" altLang="en-US" sz="4000" b="1">
                <a:solidFill>
                  <a:srgbClr val="000000"/>
                </a:solidFill>
              </a:rPr>
              <a:t>Types of concept presentation</a:t>
            </a:r>
            <a:endParaRPr lang="en-GB" altLang="en-US" sz="4000" b="1" dirty="0">
              <a:solidFill>
                <a:srgbClr val="000000"/>
              </a:solidFill>
            </a:endParaRPr>
          </a:p>
        </p:txBody>
      </p:sp>
      <p:sp>
        <p:nvSpPr>
          <p:cNvPr id="3" name="Content Placeholder 2"/>
          <p:cNvSpPr>
            <a:spLocks noGrp="1"/>
          </p:cNvSpPr>
          <p:nvPr>
            <p:ph idx="1"/>
          </p:nvPr>
        </p:nvSpPr>
        <p:spPr>
          <a:xfrm>
            <a:off x="1484310" y="1306286"/>
            <a:ext cx="10018713" cy="5551713"/>
          </a:xfrm>
        </p:spPr>
        <p:txBody>
          <a:bodyPr anchor="ctr">
            <a:normAutofit/>
          </a:bodyPr>
          <a:lstStyle/>
          <a:p>
            <a:r>
              <a:rPr lang="en-GB" altLang="en-US" sz="2600" dirty="0">
                <a:solidFill>
                  <a:srgbClr val="000000"/>
                </a:solidFill>
              </a:rPr>
              <a:t>There are </a:t>
            </a:r>
            <a:r>
              <a:rPr lang="en-GB" altLang="en-US" sz="2600" b="1" dirty="0">
                <a:solidFill>
                  <a:srgbClr val="000000"/>
                </a:solidFill>
              </a:rPr>
              <a:t>seven</a:t>
            </a:r>
            <a:r>
              <a:rPr lang="en-GB" altLang="en-US" sz="2600" dirty="0">
                <a:solidFill>
                  <a:srgbClr val="000000"/>
                </a:solidFill>
              </a:rPr>
              <a:t> methods of presenting concepts</a:t>
            </a:r>
            <a:br>
              <a:rPr lang="en-GB" altLang="en-US" sz="2600" dirty="0">
                <a:solidFill>
                  <a:srgbClr val="000000"/>
                </a:solidFill>
              </a:rPr>
            </a:br>
            <a:r>
              <a:rPr lang="en-GB" altLang="en-US" sz="2600" dirty="0">
                <a:solidFill>
                  <a:srgbClr val="000000"/>
                </a:solidFill>
              </a:rPr>
              <a:t>for evaluation:</a:t>
            </a:r>
          </a:p>
          <a:p>
            <a:endParaRPr lang="en-GB" altLang="en-US" sz="1200" dirty="0">
              <a:solidFill>
                <a:srgbClr val="000000"/>
              </a:solidFill>
            </a:endParaRPr>
          </a:p>
          <a:p>
            <a:pPr>
              <a:buFontTx/>
              <a:buAutoNum type="arabicPeriod"/>
            </a:pPr>
            <a:r>
              <a:rPr lang="en-GB" altLang="en-US" sz="2000" dirty="0">
                <a:solidFill>
                  <a:srgbClr val="000000"/>
                </a:solidFill>
              </a:rPr>
              <a:t>	A verbal presentation/description</a:t>
            </a:r>
          </a:p>
          <a:p>
            <a:pPr>
              <a:buFontTx/>
              <a:buAutoNum type="arabicPeriod"/>
            </a:pPr>
            <a:r>
              <a:rPr lang="en-GB" altLang="en-US" sz="2000" dirty="0">
                <a:solidFill>
                  <a:srgbClr val="000000"/>
                </a:solidFill>
              </a:rPr>
              <a:t>	A black and white line drawing</a:t>
            </a:r>
          </a:p>
          <a:p>
            <a:pPr>
              <a:buFontTx/>
              <a:buAutoNum type="arabicPeriod"/>
            </a:pPr>
            <a:r>
              <a:rPr lang="en-GB" altLang="en-US" sz="2000" dirty="0">
                <a:solidFill>
                  <a:srgbClr val="000000"/>
                </a:solidFill>
              </a:rPr>
              <a:t>	A colour line drawing</a:t>
            </a:r>
          </a:p>
          <a:p>
            <a:pPr>
              <a:buFontTx/>
              <a:buAutoNum type="arabicPeriod"/>
            </a:pPr>
            <a:r>
              <a:rPr lang="en-GB" altLang="en-US" sz="2000" dirty="0">
                <a:solidFill>
                  <a:srgbClr val="000000"/>
                </a:solidFill>
              </a:rPr>
              <a:t>	A photograph of a mock-up</a:t>
            </a:r>
          </a:p>
          <a:p>
            <a:pPr>
              <a:buFontTx/>
              <a:buAutoNum type="arabicPeriod"/>
            </a:pPr>
            <a:r>
              <a:rPr lang="en-GB" altLang="en-US" sz="2000" dirty="0">
                <a:solidFill>
                  <a:srgbClr val="000000"/>
                </a:solidFill>
              </a:rPr>
              <a:t>	A story board</a:t>
            </a:r>
          </a:p>
          <a:p>
            <a:pPr>
              <a:buFontTx/>
              <a:buAutoNum type="arabicPeriod"/>
            </a:pPr>
            <a:r>
              <a:rPr lang="en-GB" altLang="en-US" sz="2000" dirty="0">
                <a:solidFill>
                  <a:srgbClr val="000000"/>
                </a:solidFill>
              </a:rPr>
              <a:t> 	A (non-working) mock-up</a:t>
            </a:r>
          </a:p>
          <a:p>
            <a:pPr>
              <a:buFontTx/>
              <a:buAutoNum type="arabicPeriod"/>
            </a:pPr>
            <a:r>
              <a:rPr lang="en-GB" altLang="en-US" sz="2000" dirty="0">
                <a:solidFill>
                  <a:srgbClr val="000000"/>
                </a:solidFill>
              </a:rPr>
              <a:t>	3D computer generated imaging (CGI)</a:t>
            </a:r>
          </a:p>
          <a:p>
            <a:endParaRPr lang="en-US" sz="2000" b="1" dirty="0"/>
          </a:p>
        </p:txBody>
      </p:sp>
    </p:spTree>
    <p:extLst>
      <p:ext uri="{BB962C8B-B14F-4D97-AF65-F5344CB8AC3E}">
        <p14:creationId xmlns:p14="http://schemas.microsoft.com/office/powerpoint/2010/main" val="1440551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57CF48-6D8A-32CB-4634-1B80A492CF88}"/>
              </a:ext>
            </a:extLst>
          </p:cNvPr>
          <p:cNvSpPr>
            <a:spLocks noGrp="1"/>
          </p:cNvSpPr>
          <p:nvPr>
            <p:ph type="title"/>
          </p:nvPr>
        </p:nvSpPr>
        <p:spPr>
          <a:xfrm>
            <a:off x="1484311" y="146958"/>
            <a:ext cx="10018713" cy="669472"/>
          </a:xfrm>
        </p:spPr>
        <p:txBody>
          <a:bodyPr>
            <a:normAutofit fontScale="90000"/>
          </a:bodyPr>
          <a:lstStyle/>
          <a:p>
            <a:pPr eaLnBrk="0" hangingPunct="0"/>
            <a:r>
              <a:rPr lang="en-GB" altLang="en-US" sz="4000" b="1" dirty="0">
                <a:solidFill>
                  <a:srgbClr val="000000"/>
                </a:solidFill>
              </a:rPr>
              <a:t>Research methods used</a:t>
            </a:r>
            <a:endParaRPr lang="en-US" altLang="en-US" sz="4000" b="1" dirty="0">
              <a:solidFill>
                <a:srgbClr val="000000"/>
              </a:solidFill>
            </a:endParaRPr>
          </a:p>
        </p:txBody>
      </p:sp>
      <p:sp>
        <p:nvSpPr>
          <p:cNvPr id="3" name="Content Placeholder 2"/>
          <p:cNvSpPr>
            <a:spLocks noGrp="1"/>
          </p:cNvSpPr>
          <p:nvPr>
            <p:ph idx="1"/>
          </p:nvPr>
        </p:nvSpPr>
        <p:spPr>
          <a:xfrm>
            <a:off x="1484310" y="1066800"/>
            <a:ext cx="10018713" cy="5382985"/>
          </a:xfrm>
        </p:spPr>
        <p:txBody>
          <a:bodyPr anchor="ctr">
            <a:normAutofit fontScale="92500" lnSpcReduction="20000"/>
          </a:bodyPr>
          <a:lstStyle/>
          <a:p>
            <a:pPr marL="0" indent="0">
              <a:buNone/>
            </a:pPr>
            <a:r>
              <a:rPr lang="en-GB" altLang="en-US" sz="2300" dirty="0">
                <a:solidFill>
                  <a:srgbClr val="000000"/>
                </a:solidFill>
              </a:rPr>
              <a:t>May be qualitative or quantitative</a:t>
            </a:r>
          </a:p>
          <a:p>
            <a:endParaRPr lang="en-GB" altLang="en-US" sz="2300" dirty="0">
              <a:solidFill>
                <a:srgbClr val="000000"/>
              </a:solidFill>
            </a:endParaRPr>
          </a:p>
          <a:p>
            <a:r>
              <a:rPr lang="en-GB" altLang="en-US" sz="2300" dirty="0">
                <a:solidFill>
                  <a:srgbClr val="000000"/>
                </a:solidFill>
              </a:rPr>
              <a:t>Qualitative techniques include:</a:t>
            </a:r>
          </a:p>
          <a:p>
            <a:pPr>
              <a:buFontTx/>
              <a:buChar char="•"/>
            </a:pPr>
            <a:r>
              <a:rPr lang="en-GB" altLang="en-US" sz="2300" dirty="0">
                <a:solidFill>
                  <a:srgbClr val="000000"/>
                </a:solidFill>
              </a:rPr>
              <a:t>In-depth interviews of individuals</a:t>
            </a:r>
          </a:p>
          <a:p>
            <a:pPr>
              <a:buFontTx/>
              <a:buChar char="•"/>
            </a:pPr>
            <a:r>
              <a:rPr lang="en-GB" altLang="en-US" sz="2300" dirty="0">
                <a:solidFill>
                  <a:srgbClr val="000000"/>
                </a:solidFill>
              </a:rPr>
              <a:t>Focus groups</a:t>
            </a:r>
          </a:p>
          <a:p>
            <a:pPr>
              <a:buFontTx/>
              <a:buChar char="•"/>
            </a:pPr>
            <a:r>
              <a:rPr lang="en-GB" altLang="en-US" sz="2300" dirty="0">
                <a:solidFill>
                  <a:srgbClr val="000000"/>
                </a:solidFill>
              </a:rPr>
              <a:t>Projective methods</a:t>
            </a:r>
          </a:p>
          <a:p>
            <a:endParaRPr lang="en-GB" altLang="en-US" sz="2300" dirty="0">
              <a:solidFill>
                <a:srgbClr val="000000"/>
              </a:solidFill>
            </a:endParaRPr>
          </a:p>
          <a:p>
            <a:pPr marL="0" indent="0">
              <a:buNone/>
            </a:pPr>
            <a:r>
              <a:rPr lang="en-GB" altLang="en-US" sz="2300" dirty="0">
                <a:solidFill>
                  <a:srgbClr val="000000"/>
                </a:solidFill>
              </a:rPr>
              <a:t>Quantitative techniques include:</a:t>
            </a:r>
          </a:p>
          <a:p>
            <a:pPr>
              <a:buFontTx/>
              <a:buChar char="•"/>
            </a:pPr>
            <a:r>
              <a:rPr lang="en-GB" altLang="en-US" sz="2300" dirty="0">
                <a:solidFill>
                  <a:srgbClr val="000000"/>
                </a:solidFill>
              </a:rPr>
              <a:t>Surveys using structured questionnaires</a:t>
            </a:r>
          </a:p>
          <a:p>
            <a:pPr>
              <a:buFontTx/>
              <a:buChar char="•"/>
            </a:pPr>
            <a:r>
              <a:rPr lang="en-GB" altLang="en-US" sz="2300" dirty="0">
                <a:solidFill>
                  <a:srgbClr val="000000"/>
                </a:solidFill>
              </a:rPr>
              <a:t>Personally administered</a:t>
            </a:r>
          </a:p>
          <a:p>
            <a:pPr>
              <a:buFontTx/>
              <a:buChar char="•"/>
            </a:pPr>
            <a:r>
              <a:rPr lang="en-GB" altLang="en-US" sz="2300" dirty="0">
                <a:solidFill>
                  <a:srgbClr val="000000"/>
                </a:solidFill>
              </a:rPr>
              <a:t>Administered by mail, phone or Internet questioning </a:t>
            </a:r>
          </a:p>
          <a:p>
            <a:pPr>
              <a:buFontTx/>
              <a:buChar char="•"/>
            </a:pPr>
            <a:r>
              <a:rPr lang="en-GB" altLang="en-US" sz="2300" dirty="0">
                <a:solidFill>
                  <a:srgbClr val="000000"/>
                </a:solidFill>
              </a:rPr>
              <a:t>May focus on a single concept (monadic) or</a:t>
            </a:r>
          </a:p>
          <a:p>
            <a:pPr>
              <a:buFontTx/>
              <a:buChar char="•"/>
            </a:pPr>
            <a:r>
              <a:rPr lang="en-GB" altLang="en-US" sz="2300" dirty="0">
                <a:solidFill>
                  <a:srgbClr val="000000"/>
                </a:solidFill>
              </a:rPr>
              <a:t>Invite comparisons between two or more concepts</a:t>
            </a:r>
            <a:r>
              <a:rPr lang="en-GB" altLang="en-US" sz="2000" dirty="0">
                <a:solidFill>
                  <a:srgbClr val="000000"/>
                </a:solidFill>
              </a:rPr>
              <a:t>.</a:t>
            </a:r>
            <a:endParaRPr lang="en-US" altLang="en-US" sz="2000" dirty="0">
              <a:solidFill>
                <a:srgbClr val="000000"/>
              </a:solidFill>
            </a:endParaRPr>
          </a:p>
          <a:p>
            <a:endParaRPr lang="en-US" sz="2000" b="1" dirty="0"/>
          </a:p>
        </p:txBody>
      </p:sp>
    </p:spTree>
    <p:extLst>
      <p:ext uri="{BB962C8B-B14F-4D97-AF65-F5344CB8AC3E}">
        <p14:creationId xmlns:p14="http://schemas.microsoft.com/office/powerpoint/2010/main" val="191815121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otalTime>22</TotalTime>
  <Words>535</Words>
  <Application>Microsoft Office PowerPoint</Application>
  <PresentationFormat>Widescreen</PresentationFormat>
  <Paragraphs>78</Paragraphs>
  <Slides>12</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Arial</vt:lpstr>
      <vt:lpstr>Calibri</vt:lpstr>
      <vt:lpstr>Calibri Light</vt:lpstr>
      <vt:lpstr>Californian FB</vt:lpstr>
      <vt:lpstr>Cambria</vt:lpstr>
      <vt:lpstr>Corbel</vt:lpstr>
      <vt:lpstr>Wingdings</vt:lpstr>
      <vt:lpstr>Office Theme</vt:lpstr>
      <vt:lpstr>Parallax</vt:lpstr>
      <vt:lpstr>Concept Development and Testing</vt:lpstr>
      <vt:lpstr> Concept Testing</vt:lpstr>
      <vt:lpstr> </vt:lpstr>
      <vt:lpstr>Purposes:  </vt:lpstr>
      <vt:lpstr>Needs to be satisfied</vt:lpstr>
      <vt:lpstr>The ‘augmented’ product concept</vt:lpstr>
      <vt:lpstr>The ‘augmented’ product concept </vt:lpstr>
      <vt:lpstr>The process of concept testing  </vt:lpstr>
      <vt:lpstr>The process of concept testing </vt:lpstr>
      <vt:lpstr>The main objectives of the concept test are to establish:</vt:lpstr>
      <vt:lpstr>Types of concept presentation</vt:lpstr>
      <vt:lpstr>Research methods used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Kinjangi Deepika</dc:creator>
  <cp:lastModifiedBy>Sushil Kumar</cp:lastModifiedBy>
  <cp:revision>1</cp:revision>
  <dcterms:created xsi:type="dcterms:W3CDTF">2024-08-23T11:17:36Z</dcterms:created>
  <dcterms:modified xsi:type="dcterms:W3CDTF">2024-08-25T09:24:57Z</dcterms:modified>
</cp:coreProperties>
</file>