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3"/>
  </p:notesMasterIdLst>
  <p:handoutMasterIdLst>
    <p:handoutMasterId r:id="rId94"/>
  </p:handoutMasterIdLst>
  <p:sldIdLst>
    <p:sldId id="256" r:id="rId2"/>
    <p:sldId id="379" r:id="rId3"/>
    <p:sldId id="286" r:id="rId4"/>
    <p:sldId id="258" r:id="rId5"/>
    <p:sldId id="259" r:id="rId6"/>
    <p:sldId id="288" r:id="rId7"/>
    <p:sldId id="289" r:id="rId8"/>
    <p:sldId id="290" r:id="rId9"/>
    <p:sldId id="260" r:id="rId10"/>
    <p:sldId id="518" r:id="rId11"/>
    <p:sldId id="538" r:id="rId12"/>
    <p:sldId id="539" r:id="rId13"/>
    <p:sldId id="537" r:id="rId14"/>
    <p:sldId id="261" r:id="rId15"/>
    <p:sldId id="519" r:id="rId16"/>
    <p:sldId id="520" r:id="rId17"/>
    <p:sldId id="521" r:id="rId18"/>
    <p:sldId id="522" r:id="rId19"/>
    <p:sldId id="523" r:id="rId20"/>
    <p:sldId id="269" r:id="rId21"/>
    <p:sldId id="270" r:id="rId22"/>
    <p:sldId id="540" r:id="rId23"/>
    <p:sldId id="271" r:id="rId24"/>
    <p:sldId id="272" r:id="rId25"/>
    <p:sldId id="273" r:id="rId26"/>
    <p:sldId id="274" r:id="rId27"/>
    <p:sldId id="524" r:id="rId28"/>
    <p:sldId id="525" r:id="rId29"/>
    <p:sldId id="541" r:id="rId30"/>
    <p:sldId id="533" r:id="rId31"/>
    <p:sldId id="534" r:id="rId32"/>
    <p:sldId id="535" r:id="rId33"/>
    <p:sldId id="536" r:id="rId34"/>
    <p:sldId id="526" r:id="rId35"/>
    <p:sldId id="527" r:id="rId36"/>
    <p:sldId id="528" r:id="rId37"/>
    <p:sldId id="529" r:id="rId38"/>
    <p:sldId id="530" r:id="rId39"/>
    <p:sldId id="531" r:id="rId40"/>
    <p:sldId id="283" r:id="rId41"/>
    <p:sldId id="284" r:id="rId42"/>
    <p:sldId id="547" r:id="rId43"/>
    <p:sldId id="548" r:id="rId44"/>
    <p:sldId id="549" r:id="rId45"/>
    <p:sldId id="553" r:id="rId46"/>
    <p:sldId id="554" r:id="rId47"/>
    <p:sldId id="555" r:id="rId48"/>
    <p:sldId id="550" r:id="rId49"/>
    <p:sldId id="551" r:id="rId50"/>
    <p:sldId id="552" r:id="rId51"/>
    <p:sldId id="542" r:id="rId52"/>
    <p:sldId id="285" r:id="rId53"/>
    <p:sldId id="299" r:id="rId54"/>
    <p:sldId id="543" r:id="rId55"/>
    <p:sldId id="287" r:id="rId56"/>
    <p:sldId id="291" r:id="rId57"/>
    <p:sldId id="544" r:id="rId58"/>
    <p:sldId id="545" r:id="rId59"/>
    <p:sldId id="546" r:id="rId60"/>
    <p:sldId id="263" r:id="rId61"/>
    <p:sldId id="264" r:id="rId62"/>
    <p:sldId id="265" r:id="rId63"/>
    <p:sldId id="504" r:id="rId64"/>
    <p:sldId id="266" r:id="rId65"/>
    <p:sldId id="267" r:id="rId66"/>
    <p:sldId id="507" r:id="rId67"/>
    <p:sldId id="268" r:id="rId68"/>
    <p:sldId id="275" r:id="rId69"/>
    <p:sldId id="276" r:id="rId70"/>
    <p:sldId id="277" r:id="rId71"/>
    <p:sldId id="278" r:id="rId72"/>
    <p:sldId id="279" r:id="rId73"/>
    <p:sldId id="280" r:id="rId74"/>
    <p:sldId id="281" r:id="rId75"/>
    <p:sldId id="282" r:id="rId76"/>
    <p:sldId id="325" r:id="rId77"/>
    <p:sldId id="556" r:id="rId78"/>
    <p:sldId id="326" r:id="rId79"/>
    <p:sldId id="328" r:id="rId80"/>
    <p:sldId id="320" r:id="rId81"/>
    <p:sldId id="321" r:id="rId82"/>
    <p:sldId id="322" r:id="rId83"/>
    <p:sldId id="323" r:id="rId84"/>
    <p:sldId id="329" r:id="rId85"/>
    <p:sldId id="330" r:id="rId86"/>
    <p:sldId id="338" r:id="rId87"/>
    <p:sldId id="339" r:id="rId88"/>
    <p:sldId id="341" r:id="rId89"/>
    <p:sldId id="440" r:id="rId90"/>
    <p:sldId id="441" r:id="rId91"/>
    <p:sldId id="327" r:id="rId9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E"/>
              </a:solidFill>
              <a:latin typeface="Arial"/>
              <a:ea typeface="+mn-ea"/>
              <a:cs typeface="+mn-cs"/>
            </a:rPr>
            <a:t>Compensation Design</a:t>
          </a:r>
          <a:endParaRPr lang="en-MY" sz="3500" kern="1200" dirty="0">
            <a:solidFill>
              <a:srgbClr val="FFFFEE"/>
            </a:solidFill>
            <a:latin typeface="Arial"/>
            <a:ea typeface="+mn-ea"/>
            <a:cs typeface="+mn-cs"/>
          </a:endParaRP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3254977"/>
          <a:ext cx="7844408" cy="799004"/>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Total Reward Approach</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66812">
        <dgm:presLayoutVars>
          <dgm:chMax val="0"/>
          <dgm:bulletEnabled val="1"/>
        </dgm:presLayoutVars>
      </dgm:prSet>
      <dgm:spPr>
        <a:xfrm>
          <a:off x="0" y="95609"/>
          <a:ext cx="8213892" cy="805545"/>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a:xfrm>
          <a:off x="0" y="926961"/>
          <a:ext cx="8213892" cy="805545"/>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3254977"/>
          <a:ext cx="7844408" cy="799004"/>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Job Evaluation</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5553">
        <dgm:presLayoutVars>
          <dgm:chMax val="0"/>
          <dgm:bulletEnabled val="1"/>
        </dgm:presLayoutVars>
      </dgm:prSet>
      <dgm:spPr>
        <a:xfrm>
          <a:off x="0" y="95609"/>
          <a:ext cx="8213892" cy="805545"/>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a:xfrm>
          <a:off x="0" y="926961"/>
          <a:ext cx="8213892" cy="805545"/>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810266"/>
          <a:ext cx="8213892" cy="805545"/>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3254977"/>
          <a:ext cx="7844408" cy="799004"/>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Pay Structure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5553">
        <dgm:presLayoutVars>
          <dgm:chMax val="0"/>
          <dgm:bulletEnabled val="1"/>
        </dgm:presLayoutVars>
      </dgm:prSet>
      <dgm:spPr>
        <a:xfrm>
          <a:off x="0" y="95609"/>
          <a:ext cx="8213892" cy="805545"/>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a:xfrm>
          <a:off x="0" y="926961"/>
          <a:ext cx="8213892" cy="805545"/>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810266"/>
          <a:ext cx="8213892" cy="805545"/>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2693571"/>
          <a:ext cx="8213892" cy="805545"/>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Incentive Programs</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5553">
        <dgm:presLayoutVars>
          <dgm:chMax val="0"/>
          <dgm:bulletEnabled val="1"/>
        </dgm:presLayoutVars>
      </dgm:prSet>
      <dgm:spPr>
        <a:xfrm>
          <a:off x="0" y="95609"/>
          <a:ext cx="8213892" cy="805545"/>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a:xfrm>
          <a:off x="0" y="926961"/>
          <a:ext cx="8213892" cy="805545"/>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810266"/>
          <a:ext cx="8213892" cy="805545"/>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2693571"/>
          <a:ext cx="8213892" cy="805545"/>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a:xfrm>
          <a:off x="0" y="3576876"/>
          <a:ext cx="8213892" cy="805545"/>
        </a:xfrm>
        <a:prstGeom prst="roundRect">
          <a:avLst/>
        </a:prstGeom>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a:xfrm>
          <a:off x="0" y="4460181"/>
          <a:ext cx="8213892" cy="805545"/>
        </a:xfrm>
        <a:prstGeom prst="roundRect">
          <a:avLst/>
        </a:prstGeom>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Benefits</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5553">
        <dgm:presLayoutVars>
          <dgm:chMax val="0"/>
          <dgm:bulletEnabled val="1"/>
        </dgm:presLayoutVars>
      </dgm:prSet>
      <dgm:spPr>
        <a:xfrm>
          <a:off x="0" y="95609"/>
          <a:ext cx="8213892" cy="805545"/>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a:xfrm>
          <a:off x="0" y="926961"/>
          <a:ext cx="8213892" cy="805545"/>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810266"/>
          <a:ext cx="8213892" cy="805545"/>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2693571"/>
          <a:ext cx="8213892" cy="805545"/>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a:xfrm>
          <a:off x="0" y="3576876"/>
          <a:ext cx="8213892" cy="805545"/>
        </a:xfrm>
        <a:prstGeom prst="roundRect">
          <a:avLst/>
        </a:prstGeom>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a:xfrm>
          <a:off x="0" y="4460181"/>
          <a:ext cx="8213892" cy="805545"/>
        </a:xfrm>
        <a:prstGeom prst="roundRect">
          <a:avLst/>
        </a:prstGeom>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Employee Value Proposition</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7" custLinFactNeighborY="-5553">
        <dgm:presLayoutVars>
          <dgm:chMax val="0"/>
          <dgm:bulletEnabled val="1"/>
        </dgm:presLayoutVars>
      </dgm:prSet>
      <dgm:spPr>
        <a:xfrm>
          <a:off x="0" y="95609"/>
          <a:ext cx="8213892" cy="805545"/>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7">
        <dgm:presLayoutVars>
          <dgm:chMax val="0"/>
          <dgm:bulletEnabled val="1"/>
        </dgm:presLayoutVars>
      </dgm:prSet>
      <dgm:spPr>
        <a:xfrm>
          <a:off x="0" y="926961"/>
          <a:ext cx="8213892" cy="805545"/>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810266"/>
          <a:ext cx="8213892" cy="805545"/>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7">
        <dgm:presLayoutVars>
          <dgm:chMax val="0"/>
          <dgm:bulletEnabled val="1"/>
        </dgm:presLayoutVars>
      </dgm:prSet>
      <dgm:spPr>
        <a:xfrm>
          <a:off x="0" y="2693571"/>
          <a:ext cx="8213892" cy="805545"/>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7">
        <dgm:presLayoutVars>
          <dgm:chMax val="0"/>
          <dgm:bulletEnabled val="1"/>
        </dgm:presLayoutVars>
      </dgm:prSet>
      <dgm:spPr>
        <a:xfrm>
          <a:off x="0" y="3576876"/>
          <a:ext cx="8213892" cy="805545"/>
        </a:xfrm>
        <a:prstGeom prst="roundRect">
          <a:avLst/>
        </a:prstGeom>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7">
        <dgm:presLayoutVars>
          <dgm:chMax val="0"/>
          <dgm:bulletEnabled val="1"/>
        </dgm:presLayoutVars>
      </dgm:prSet>
      <dgm:spPr>
        <a:xfrm>
          <a:off x="0" y="4460181"/>
          <a:ext cx="8213892" cy="805545"/>
        </a:xfrm>
        <a:prstGeom prst="roundRect">
          <a:avLst/>
        </a:prstGeom>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7">
        <dgm:presLayoutVars>
          <dgm:chMax val="0"/>
          <dgm:bulletEnabled val="1"/>
        </dgm:presLayoutVars>
      </dgm:prSet>
      <dgm:spPr>
        <a:xfrm>
          <a:off x="0" y="5343486"/>
          <a:ext cx="8213892" cy="805545"/>
        </a:xfrm>
        <a:prstGeom prst="roundRect">
          <a:avLst/>
        </a:prstGeom>
      </dgm:spPr>
    </dgm:pt>
  </dgm:ptLst>
  <dgm:cxnLst>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95609"/>
          <a:ext cx="8213892"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E"/>
              </a:solidFill>
              <a:latin typeface="Arial"/>
              <a:ea typeface="+mn-ea"/>
              <a:cs typeface="+mn-cs"/>
            </a:rPr>
            <a:t>Compensation Design</a:t>
          </a:r>
          <a:endParaRPr lang="en-MY" sz="3500" kern="1200" dirty="0">
            <a:solidFill>
              <a:srgbClr val="FFFFEE"/>
            </a:solidFill>
            <a:latin typeface="Arial"/>
            <a:ea typeface="+mn-ea"/>
            <a:cs typeface="+mn-cs"/>
          </a:endParaRPr>
        </a:p>
      </dsp:txBody>
      <dsp:txXfrm>
        <a:off x="39323" y="134932"/>
        <a:ext cx="8135246" cy="726899"/>
      </dsp:txXfrm>
    </dsp:sp>
    <dsp:sp modelId="{C30047F0-DB09-4604-AC54-FC0221E4A689}">
      <dsp:nvSpPr>
        <dsp:cNvPr id="0" name=""/>
        <dsp:cNvSpPr/>
      </dsp:nvSpPr>
      <dsp:spPr>
        <a:xfrm>
          <a:off x="0" y="92696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sp:txBody>
      <dsp:txXfrm>
        <a:off x="39323" y="966284"/>
        <a:ext cx="8135246" cy="726899"/>
      </dsp:txXfrm>
    </dsp:sp>
    <dsp:sp modelId="{F209ACB3-3444-40CC-BCCA-513ABA9ADB86}">
      <dsp:nvSpPr>
        <dsp:cNvPr id="0" name=""/>
        <dsp:cNvSpPr/>
      </dsp:nvSpPr>
      <dsp:spPr>
        <a:xfrm>
          <a:off x="0" y="181026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sp:txBody>
      <dsp:txXfrm>
        <a:off x="39323" y="1849589"/>
        <a:ext cx="8135246" cy="726899"/>
      </dsp:txXfrm>
    </dsp:sp>
    <dsp:sp modelId="{24D32922-BF99-4CE5-821E-A240C3092535}">
      <dsp:nvSpPr>
        <dsp:cNvPr id="0" name=""/>
        <dsp:cNvSpPr/>
      </dsp:nvSpPr>
      <dsp:spPr>
        <a:xfrm>
          <a:off x="0" y="269357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sp:txBody>
      <dsp:txXfrm>
        <a:off x="39323" y="2732894"/>
        <a:ext cx="8135246" cy="726899"/>
      </dsp:txXfrm>
    </dsp:sp>
    <dsp:sp modelId="{E4D22F34-D3CF-461E-83BD-43B8CB49F351}">
      <dsp:nvSpPr>
        <dsp:cNvPr id="0" name=""/>
        <dsp:cNvSpPr/>
      </dsp:nvSpPr>
      <dsp:spPr>
        <a:xfrm>
          <a:off x="0" y="357687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sp:txBody>
      <dsp:txXfrm>
        <a:off x="39323" y="3616199"/>
        <a:ext cx="8135246" cy="726899"/>
      </dsp:txXfrm>
    </dsp:sp>
    <dsp:sp modelId="{C5D1AED6-AC6E-4A08-84EE-593EEED2FEB9}">
      <dsp:nvSpPr>
        <dsp:cNvPr id="0" name=""/>
        <dsp:cNvSpPr/>
      </dsp:nvSpPr>
      <dsp:spPr>
        <a:xfrm>
          <a:off x="0" y="446018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sp:txBody>
      <dsp:txXfrm>
        <a:off x="39323" y="4499504"/>
        <a:ext cx="8135246" cy="726899"/>
      </dsp:txXfrm>
    </dsp:sp>
    <dsp:sp modelId="{34A3D316-0A97-481E-926D-7A5185393925}">
      <dsp:nvSpPr>
        <dsp:cNvPr id="0" name=""/>
        <dsp:cNvSpPr/>
      </dsp:nvSpPr>
      <dsp:spPr>
        <a:xfrm>
          <a:off x="0" y="534348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sp:txBody>
      <dsp:txXfrm>
        <a:off x="39323" y="5382809"/>
        <a:ext cx="8135246" cy="7268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95609"/>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sp:txBody>
      <dsp:txXfrm>
        <a:off x="39323" y="134932"/>
        <a:ext cx="8135246" cy="726899"/>
      </dsp:txXfrm>
    </dsp:sp>
    <dsp:sp modelId="{C30047F0-DB09-4604-AC54-FC0221E4A689}">
      <dsp:nvSpPr>
        <dsp:cNvPr id="0" name=""/>
        <dsp:cNvSpPr/>
      </dsp:nvSpPr>
      <dsp:spPr>
        <a:xfrm>
          <a:off x="0" y="926961"/>
          <a:ext cx="8213892"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Total Reward Approach</a:t>
          </a:r>
        </a:p>
      </dsp:txBody>
      <dsp:txXfrm>
        <a:off x="39323" y="966284"/>
        <a:ext cx="8135246" cy="726899"/>
      </dsp:txXfrm>
    </dsp:sp>
    <dsp:sp modelId="{F209ACB3-3444-40CC-BCCA-513ABA9ADB86}">
      <dsp:nvSpPr>
        <dsp:cNvPr id="0" name=""/>
        <dsp:cNvSpPr/>
      </dsp:nvSpPr>
      <dsp:spPr>
        <a:xfrm>
          <a:off x="0" y="181026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sp:txBody>
      <dsp:txXfrm>
        <a:off x="39323" y="1849589"/>
        <a:ext cx="8135246" cy="726899"/>
      </dsp:txXfrm>
    </dsp:sp>
    <dsp:sp modelId="{24D32922-BF99-4CE5-821E-A240C3092535}">
      <dsp:nvSpPr>
        <dsp:cNvPr id="0" name=""/>
        <dsp:cNvSpPr/>
      </dsp:nvSpPr>
      <dsp:spPr>
        <a:xfrm>
          <a:off x="0" y="269357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sp:txBody>
      <dsp:txXfrm>
        <a:off x="39323" y="2732894"/>
        <a:ext cx="8135246" cy="726899"/>
      </dsp:txXfrm>
    </dsp:sp>
    <dsp:sp modelId="{E4D22F34-D3CF-461E-83BD-43B8CB49F351}">
      <dsp:nvSpPr>
        <dsp:cNvPr id="0" name=""/>
        <dsp:cNvSpPr/>
      </dsp:nvSpPr>
      <dsp:spPr>
        <a:xfrm>
          <a:off x="0" y="357687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sp:txBody>
      <dsp:txXfrm>
        <a:off x="39323" y="3616199"/>
        <a:ext cx="8135246" cy="726899"/>
      </dsp:txXfrm>
    </dsp:sp>
    <dsp:sp modelId="{C5D1AED6-AC6E-4A08-84EE-593EEED2FEB9}">
      <dsp:nvSpPr>
        <dsp:cNvPr id="0" name=""/>
        <dsp:cNvSpPr/>
      </dsp:nvSpPr>
      <dsp:spPr>
        <a:xfrm>
          <a:off x="0" y="446018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sp:txBody>
      <dsp:txXfrm>
        <a:off x="39323" y="4499504"/>
        <a:ext cx="8135246" cy="726899"/>
      </dsp:txXfrm>
    </dsp:sp>
    <dsp:sp modelId="{34A3D316-0A97-481E-926D-7A5185393925}">
      <dsp:nvSpPr>
        <dsp:cNvPr id="0" name=""/>
        <dsp:cNvSpPr/>
      </dsp:nvSpPr>
      <dsp:spPr>
        <a:xfrm>
          <a:off x="0" y="534348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sp:txBody>
      <dsp:txXfrm>
        <a:off x="39323" y="5382809"/>
        <a:ext cx="8135246" cy="7268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39338"/>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sp:txBody>
      <dsp:txXfrm>
        <a:off x="39323" y="78661"/>
        <a:ext cx="8135246" cy="726899"/>
      </dsp:txXfrm>
    </dsp:sp>
    <dsp:sp modelId="{C30047F0-DB09-4604-AC54-FC0221E4A689}">
      <dsp:nvSpPr>
        <dsp:cNvPr id="0" name=""/>
        <dsp:cNvSpPr/>
      </dsp:nvSpPr>
      <dsp:spPr>
        <a:xfrm>
          <a:off x="0" y="92696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sp:txBody>
      <dsp:txXfrm>
        <a:off x="39323" y="966284"/>
        <a:ext cx="8135246" cy="726899"/>
      </dsp:txXfrm>
    </dsp:sp>
    <dsp:sp modelId="{F209ACB3-3444-40CC-BCCA-513ABA9ADB86}">
      <dsp:nvSpPr>
        <dsp:cNvPr id="0" name=""/>
        <dsp:cNvSpPr/>
      </dsp:nvSpPr>
      <dsp:spPr>
        <a:xfrm>
          <a:off x="0" y="1810266"/>
          <a:ext cx="8213892"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Job Evaluation</a:t>
          </a:r>
        </a:p>
      </dsp:txBody>
      <dsp:txXfrm>
        <a:off x="39323" y="1849589"/>
        <a:ext cx="8135246" cy="726899"/>
      </dsp:txXfrm>
    </dsp:sp>
    <dsp:sp modelId="{24D32922-BF99-4CE5-821E-A240C3092535}">
      <dsp:nvSpPr>
        <dsp:cNvPr id="0" name=""/>
        <dsp:cNvSpPr/>
      </dsp:nvSpPr>
      <dsp:spPr>
        <a:xfrm>
          <a:off x="0" y="269357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sp:txBody>
      <dsp:txXfrm>
        <a:off x="39323" y="2732894"/>
        <a:ext cx="8135246" cy="726899"/>
      </dsp:txXfrm>
    </dsp:sp>
    <dsp:sp modelId="{E4D22F34-D3CF-461E-83BD-43B8CB49F351}">
      <dsp:nvSpPr>
        <dsp:cNvPr id="0" name=""/>
        <dsp:cNvSpPr/>
      </dsp:nvSpPr>
      <dsp:spPr>
        <a:xfrm>
          <a:off x="0" y="357687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sp:txBody>
      <dsp:txXfrm>
        <a:off x="39323" y="3616199"/>
        <a:ext cx="8135246" cy="726899"/>
      </dsp:txXfrm>
    </dsp:sp>
    <dsp:sp modelId="{C5D1AED6-AC6E-4A08-84EE-593EEED2FEB9}">
      <dsp:nvSpPr>
        <dsp:cNvPr id="0" name=""/>
        <dsp:cNvSpPr/>
      </dsp:nvSpPr>
      <dsp:spPr>
        <a:xfrm>
          <a:off x="0" y="446018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sp:txBody>
      <dsp:txXfrm>
        <a:off x="39323" y="4499504"/>
        <a:ext cx="8135246" cy="726899"/>
      </dsp:txXfrm>
    </dsp:sp>
    <dsp:sp modelId="{34A3D316-0A97-481E-926D-7A5185393925}">
      <dsp:nvSpPr>
        <dsp:cNvPr id="0" name=""/>
        <dsp:cNvSpPr/>
      </dsp:nvSpPr>
      <dsp:spPr>
        <a:xfrm>
          <a:off x="0" y="534348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sp:txBody>
      <dsp:txXfrm>
        <a:off x="39323" y="5382809"/>
        <a:ext cx="8135246" cy="7268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39338"/>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sp:txBody>
      <dsp:txXfrm>
        <a:off x="39323" y="78661"/>
        <a:ext cx="8135246" cy="726899"/>
      </dsp:txXfrm>
    </dsp:sp>
    <dsp:sp modelId="{C30047F0-DB09-4604-AC54-FC0221E4A689}">
      <dsp:nvSpPr>
        <dsp:cNvPr id="0" name=""/>
        <dsp:cNvSpPr/>
      </dsp:nvSpPr>
      <dsp:spPr>
        <a:xfrm>
          <a:off x="0" y="92696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sp:txBody>
      <dsp:txXfrm>
        <a:off x="39323" y="966284"/>
        <a:ext cx="8135246" cy="726899"/>
      </dsp:txXfrm>
    </dsp:sp>
    <dsp:sp modelId="{F209ACB3-3444-40CC-BCCA-513ABA9ADB86}">
      <dsp:nvSpPr>
        <dsp:cNvPr id="0" name=""/>
        <dsp:cNvSpPr/>
      </dsp:nvSpPr>
      <dsp:spPr>
        <a:xfrm>
          <a:off x="0" y="181026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sp:txBody>
      <dsp:txXfrm>
        <a:off x="39323" y="1849589"/>
        <a:ext cx="8135246" cy="726899"/>
      </dsp:txXfrm>
    </dsp:sp>
    <dsp:sp modelId="{24D32922-BF99-4CE5-821E-A240C3092535}">
      <dsp:nvSpPr>
        <dsp:cNvPr id="0" name=""/>
        <dsp:cNvSpPr/>
      </dsp:nvSpPr>
      <dsp:spPr>
        <a:xfrm>
          <a:off x="0" y="2693571"/>
          <a:ext cx="8213892"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Pay Structure</a:t>
          </a:r>
        </a:p>
      </dsp:txBody>
      <dsp:txXfrm>
        <a:off x="39323" y="2732894"/>
        <a:ext cx="8135246" cy="726899"/>
      </dsp:txXfrm>
    </dsp:sp>
    <dsp:sp modelId="{E4D22F34-D3CF-461E-83BD-43B8CB49F351}">
      <dsp:nvSpPr>
        <dsp:cNvPr id="0" name=""/>
        <dsp:cNvSpPr/>
      </dsp:nvSpPr>
      <dsp:spPr>
        <a:xfrm>
          <a:off x="0" y="357687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sp:txBody>
      <dsp:txXfrm>
        <a:off x="39323" y="3616199"/>
        <a:ext cx="8135246" cy="726899"/>
      </dsp:txXfrm>
    </dsp:sp>
    <dsp:sp modelId="{C5D1AED6-AC6E-4A08-84EE-593EEED2FEB9}">
      <dsp:nvSpPr>
        <dsp:cNvPr id="0" name=""/>
        <dsp:cNvSpPr/>
      </dsp:nvSpPr>
      <dsp:spPr>
        <a:xfrm>
          <a:off x="0" y="446018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sp:txBody>
      <dsp:txXfrm>
        <a:off x="39323" y="4499504"/>
        <a:ext cx="8135246" cy="726899"/>
      </dsp:txXfrm>
    </dsp:sp>
    <dsp:sp modelId="{34A3D316-0A97-481E-926D-7A5185393925}">
      <dsp:nvSpPr>
        <dsp:cNvPr id="0" name=""/>
        <dsp:cNvSpPr/>
      </dsp:nvSpPr>
      <dsp:spPr>
        <a:xfrm>
          <a:off x="0" y="534348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sp:txBody>
      <dsp:txXfrm>
        <a:off x="39323" y="5382809"/>
        <a:ext cx="8135246" cy="7268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39338"/>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sp:txBody>
      <dsp:txXfrm>
        <a:off x="39323" y="78661"/>
        <a:ext cx="8135246" cy="726899"/>
      </dsp:txXfrm>
    </dsp:sp>
    <dsp:sp modelId="{C30047F0-DB09-4604-AC54-FC0221E4A689}">
      <dsp:nvSpPr>
        <dsp:cNvPr id="0" name=""/>
        <dsp:cNvSpPr/>
      </dsp:nvSpPr>
      <dsp:spPr>
        <a:xfrm>
          <a:off x="0" y="92696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sp:txBody>
      <dsp:txXfrm>
        <a:off x="39323" y="966284"/>
        <a:ext cx="8135246" cy="726899"/>
      </dsp:txXfrm>
    </dsp:sp>
    <dsp:sp modelId="{F209ACB3-3444-40CC-BCCA-513ABA9ADB86}">
      <dsp:nvSpPr>
        <dsp:cNvPr id="0" name=""/>
        <dsp:cNvSpPr/>
      </dsp:nvSpPr>
      <dsp:spPr>
        <a:xfrm>
          <a:off x="0" y="181026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sp:txBody>
      <dsp:txXfrm>
        <a:off x="39323" y="1849589"/>
        <a:ext cx="8135246" cy="726899"/>
      </dsp:txXfrm>
    </dsp:sp>
    <dsp:sp modelId="{24D32922-BF99-4CE5-821E-A240C3092535}">
      <dsp:nvSpPr>
        <dsp:cNvPr id="0" name=""/>
        <dsp:cNvSpPr/>
      </dsp:nvSpPr>
      <dsp:spPr>
        <a:xfrm>
          <a:off x="0" y="269357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sp:txBody>
      <dsp:txXfrm>
        <a:off x="39323" y="2732894"/>
        <a:ext cx="8135246" cy="726899"/>
      </dsp:txXfrm>
    </dsp:sp>
    <dsp:sp modelId="{E4D22F34-D3CF-461E-83BD-43B8CB49F351}">
      <dsp:nvSpPr>
        <dsp:cNvPr id="0" name=""/>
        <dsp:cNvSpPr/>
      </dsp:nvSpPr>
      <dsp:spPr>
        <a:xfrm>
          <a:off x="0" y="3576876"/>
          <a:ext cx="8213892"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Incentive Programs</a:t>
          </a:r>
        </a:p>
      </dsp:txBody>
      <dsp:txXfrm>
        <a:off x="39323" y="3616199"/>
        <a:ext cx="8135246" cy="726899"/>
      </dsp:txXfrm>
    </dsp:sp>
    <dsp:sp modelId="{C5D1AED6-AC6E-4A08-84EE-593EEED2FEB9}">
      <dsp:nvSpPr>
        <dsp:cNvPr id="0" name=""/>
        <dsp:cNvSpPr/>
      </dsp:nvSpPr>
      <dsp:spPr>
        <a:xfrm>
          <a:off x="0" y="446018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sp:txBody>
      <dsp:txXfrm>
        <a:off x="39323" y="4499504"/>
        <a:ext cx="8135246" cy="726899"/>
      </dsp:txXfrm>
    </dsp:sp>
    <dsp:sp modelId="{34A3D316-0A97-481E-926D-7A5185393925}">
      <dsp:nvSpPr>
        <dsp:cNvPr id="0" name=""/>
        <dsp:cNvSpPr/>
      </dsp:nvSpPr>
      <dsp:spPr>
        <a:xfrm>
          <a:off x="0" y="534348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sp:txBody>
      <dsp:txXfrm>
        <a:off x="39323" y="5382809"/>
        <a:ext cx="8135246" cy="7268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39338"/>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sp:txBody>
      <dsp:txXfrm>
        <a:off x="39323" y="78661"/>
        <a:ext cx="8135246" cy="726899"/>
      </dsp:txXfrm>
    </dsp:sp>
    <dsp:sp modelId="{C30047F0-DB09-4604-AC54-FC0221E4A689}">
      <dsp:nvSpPr>
        <dsp:cNvPr id="0" name=""/>
        <dsp:cNvSpPr/>
      </dsp:nvSpPr>
      <dsp:spPr>
        <a:xfrm>
          <a:off x="0" y="92696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sp:txBody>
      <dsp:txXfrm>
        <a:off x="39323" y="966284"/>
        <a:ext cx="8135246" cy="726899"/>
      </dsp:txXfrm>
    </dsp:sp>
    <dsp:sp modelId="{F209ACB3-3444-40CC-BCCA-513ABA9ADB86}">
      <dsp:nvSpPr>
        <dsp:cNvPr id="0" name=""/>
        <dsp:cNvSpPr/>
      </dsp:nvSpPr>
      <dsp:spPr>
        <a:xfrm>
          <a:off x="0" y="181026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sp:txBody>
      <dsp:txXfrm>
        <a:off x="39323" y="1849589"/>
        <a:ext cx="8135246" cy="726899"/>
      </dsp:txXfrm>
    </dsp:sp>
    <dsp:sp modelId="{24D32922-BF99-4CE5-821E-A240C3092535}">
      <dsp:nvSpPr>
        <dsp:cNvPr id="0" name=""/>
        <dsp:cNvSpPr/>
      </dsp:nvSpPr>
      <dsp:spPr>
        <a:xfrm>
          <a:off x="0" y="269357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sp:txBody>
      <dsp:txXfrm>
        <a:off x="39323" y="2732894"/>
        <a:ext cx="8135246" cy="726899"/>
      </dsp:txXfrm>
    </dsp:sp>
    <dsp:sp modelId="{E4D22F34-D3CF-461E-83BD-43B8CB49F351}">
      <dsp:nvSpPr>
        <dsp:cNvPr id="0" name=""/>
        <dsp:cNvSpPr/>
      </dsp:nvSpPr>
      <dsp:spPr>
        <a:xfrm>
          <a:off x="0" y="357687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sp:txBody>
      <dsp:txXfrm>
        <a:off x="39323" y="3616199"/>
        <a:ext cx="8135246" cy="726899"/>
      </dsp:txXfrm>
    </dsp:sp>
    <dsp:sp modelId="{C5D1AED6-AC6E-4A08-84EE-593EEED2FEB9}">
      <dsp:nvSpPr>
        <dsp:cNvPr id="0" name=""/>
        <dsp:cNvSpPr/>
      </dsp:nvSpPr>
      <dsp:spPr>
        <a:xfrm>
          <a:off x="0" y="4460181"/>
          <a:ext cx="8213892"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Benefits</a:t>
          </a:r>
        </a:p>
      </dsp:txBody>
      <dsp:txXfrm>
        <a:off x="39323" y="4499504"/>
        <a:ext cx="8135246" cy="726899"/>
      </dsp:txXfrm>
    </dsp:sp>
    <dsp:sp modelId="{34A3D316-0A97-481E-926D-7A5185393925}">
      <dsp:nvSpPr>
        <dsp:cNvPr id="0" name=""/>
        <dsp:cNvSpPr/>
      </dsp:nvSpPr>
      <dsp:spPr>
        <a:xfrm>
          <a:off x="0" y="534348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Value Proposition</a:t>
          </a:r>
        </a:p>
      </dsp:txBody>
      <dsp:txXfrm>
        <a:off x="39323" y="5382809"/>
        <a:ext cx="8135246" cy="7268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39338"/>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Compensation Design</a:t>
          </a:r>
          <a:endParaRPr lang="en-MY" sz="3500" kern="1200" dirty="0">
            <a:solidFill>
              <a:srgbClr val="000000"/>
            </a:solidFill>
            <a:latin typeface="Arial"/>
            <a:ea typeface="+mn-ea"/>
            <a:cs typeface="+mn-cs"/>
          </a:endParaRPr>
        </a:p>
      </dsp:txBody>
      <dsp:txXfrm>
        <a:off x="39323" y="78661"/>
        <a:ext cx="8135246" cy="726899"/>
      </dsp:txXfrm>
    </dsp:sp>
    <dsp:sp modelId="{C30047F0-DB09-4604-AC54-FC0221E4A689}">
      <dsp:nvSpPr>
        <dsp:cNvPr id="0" name=""/>
        <dsp:cNvSpPr/>
      </dsp:nvSpPr>
      <dsp:spPr>
        <a:xfrm>
          <a:off x="0" y="92696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Total Reward Approach</a:t>
          </a:r>
        </a:p>
      </dsp:txBody>
      <dsp:txXfrm>
        <a:off x="39323" y="966284"/>
        <a:ext cx="8135246" cy="726899"/>
      </dsp:txXfrm>
    </dsp:sp>
    <dsp:sp modelId="{F209ACB3-3444-40CC-BCCA-513ABA9ADB86}">
      <dsp:nvSpPr>
        <dsp:cNvPr id="0" name=""/>
        <dsp:cNvSpPr/>
      </dsp:nvSpPr>
      <dsp:spPr>
        <a:xfrm>
          <a:off x="0" y="181026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Job Evaluation</a:t>
          </a:r>
        </a:p>
      </dsp:txBody>
      <dsp:txXfrm>
        <a:off x="39323" y="1849589"/>
        <a:ext cx="8135246" cy="726899"/>
      </dsp:txXfrm>
    </dsp:sp>
    <dsp:sp modelId="{24D32922-BF99-4CE5-821E-A240C3092535}">
      <dsp:nvSpPr>
        <dsp:cNvPr id="0" name=""/>
        <dsp:cNvSpPr/>
      </dsp:nvSpPr>
      <dsp:spPr>
        <a:xfrm>
          <a:off x="0" y="269357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Pay Structure</a:t>
          </a:r>
        </a:p>
      </dsp:txBody>
      <dsp:txXfrm>
        <a:off x="39323" y="2732894"/>
        <a:ext cx="8135246" cy="726899"/>
      </dsp:txXfrm>
    </dsp:sp>
    <dsp:sp modelId="{E4D22F34-D3CF-461E-83BD-43B8CB49F351}">
      <dsp:nvSpPr>
        <dsp:cNvPr id="0" name=""/>
        <dsp:cNvSpPr/>
      </dsp:nvSpPr>
      <dsp:spPr>
        <a:xfrm>
          <a:off x="0" y="3576876"/>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Incentive Programs</a:t>
          </a:r>
        </a:p>
      </dsp:txBody>
      <dsp:txXfrm>
        <a:off x="39323" y="3616199"/>
        <a:ext cx="8135246" cy="726899"/>
      </dsp:txXfrm>
    </dsp:sp>
    <dsp:sp modelId="{C5D1AED6-AC6E-4A08-84EE-593EEED2FEB9}">
      <dsp:nvSpPr>
        <dsp:cNvPr id="0" name=""/>
        <dsp:cNvSpPr/>
      </dsp:nvSpPr>
      <dsp:spPr>
        <a:xfrm>
          <a:off x="0" y="4460181"/>
          <a:ext cx="8213892" cy="8055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Benefits</a:t>
          </a:r>
        </a:p>
      </dsp:txBody>
      <dsp:txXfrm>
        <a:off x="39323" y="4499504"/>
        <a:ext cx="8135246" cy="726899"/>
      </dsp:txXfrm>
    </dsp:sp>
    <dsp:sp modelId="{34A3D316-0A97-481E-926D-7A5185393925}">
      <dsp:nvSpPr>
        <dsp:cNvPr id="0" name=""/>
        <dsp:cNvSpPr/>
      </dsp:nvSpPr>
      <dsp:spPr>
        <a:xfrm>
          <a:off x="0" y="5343486"/>
          <a:ext cx="8213892" cy="80554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Employee Value Proposition</a:t>
          </a:r>
        </a:p>
      </dsp:txBody>
      <dsp:txXfrm>
        <a:off x="39323" y="5382809"/>
        <a:ext cx="8135246" cy="7268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13</a:t>
            </a:fld>
            <a:endParaRPr lang="en-MY" altLang="en-US"/>
          </a:p>
        </p:txBody>
      </p:sp>
    </p:spTree>
    <p:extLst>
      <p:ext uri="{BB962C8B-B14F-4D97-AF65-F5344CB8AC3E}">
        <p14:creationId xmlns:p14="http://schemas.microsoft.com/office/powerpoint/2010/main" val="3390271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22</a:t>
            </a:fld>
            <a:endParaRPr lang="en-MY" altLang="en-US"/>
          </a:p>
        </p:txBody>
      </p:sp>
    </p:spTree>
    <p:extLst>
      <p:ext uri="{BB962C8B-B14F-4D97-AF65-F5344CB8AC3E}">
        <p14:creationId xmlns:p14="http://schemas.microsoft.com/office/powerpoint/2010/main" val="2160176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val="2304116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p14="http://schemas.microsoft.com/office/powerpoint/2010/main" val="4046033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51</a:t>
            </a:fld>
            <a:endParaRPr lang="en-MY" altLang="en-US"/>
          </a:p>
        </p:txBody>
      </p:sp>
    </p:spTree>
    <p:extLst>
      <p:ext uri="{BB962C8B-B14F-4D97-AF65-F5344CB8AC3E}">
        <p14:creationId xmlns:p14="http://schemas.microsoft.com/office/powerpoint/2010/main" val="424823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59</a:t>
            </a:fld>
            <a:endParaRPr lang="en-MY" altLang="en-US"/>
          </a:p>
        </p:txBody>
      </p:sp>
    </p:spTree>
    <p:extLst>
      <p:ext uri="{BB962C8B-B14F-4D97-AF65-F5344CB8AC3E}">
        <p14:creationId xmlns:p14="http://schemas.microsoft.com/office/powerpoint/2010/main" val="3350971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Compensation, Benefits and Work Experience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56468498"/>
              </p:ext>
            </p:extLst>
          </p:nvPr>
        </p:nvGraphicFramePr>
        <p:xfrm>
          <a:off x="534572" y="332656"/>
          <a:ext cx="8213892"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val="1409502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val="379015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Employer</a:t>
            </a:r>
          </a:p>
        </p:txBody>
      </p:sp>
      <p:pic>
        <p:nvPicPr>
          <p:cNvPr id="5" name="Picture 4">
            <a:extLst>
              <a:ext uri="{FF2B5EF4-FFF2-40B4-BE49-F238E27FC236}">
                <a16:creationId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val="2188603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D011A-9017-480B-85B6-BAED74374667}"/>
              </a:ext>
            </a:extLst>
          </p:cNvPr>
          <p:cNvSpPr>
            <a:spLocks noGrp="1"/>
          </p:cNvSpPr>
          <p:nvPr>
            <p:ph type="title"/>
          </p:nvPr>
        </p:nvSpPr>
        <p:spPr/>
        <p:txBody>
          <a:bodyPr/>
          <a:lstStyle/>
          <a:p>
            <a:r>
              <a:rPr lang="en-MY" dirty="0"/>
              <a:t>Remuneration</a:t>
            </a:r>
          </a:p>
        </p:txBody>
      </p:sp>
      <p:sp>
        <p:nvSpPr>
          <p:cNvPr id="3" name="Content Placeholder 2">
            <a:extLst>
              <a:ext uri="{FF2B5EF4-FFF2-40B4-BE49-F238E27FC236}">
                <a16:creationId xmlns:a16="http://schemas.microsoft.com/office/drawing/2014/main" id="{B688735D-20F3-48D6-B991-C04BBD53E301}"/>
              </a:ext>
            </a:extLst>
          </p:cNvPr>
          <p:cNvSpPr>
            <a:spLocks noGrp="1"/>
          </p:cNvSpPr>
          <p:nvPr>
            <p:ph idx="1"/>
          </p:nvPr>
        </p:nvSpPr>
        <p:spPr>
          <a:xfrm>
            <a:off x="914400" y="1916832"/>
            <a:ext cx="7772400" cy="3556992"/>
          </a:xfrm>
        </p:spPr>
        <p:txBody>
          <a:bodyPr/>
          <a:lstStyle/>
          <a:p>
            <a:pPr marL="0" indent="0">
              <a:buNone/>
            </a:pPr>
            <a:r>
              <a:rPr lang="en-MY" dirty="0"/>
              <a:t>Remuneration is used to connote something broad, like a package, essentially implying that it is not only a salary, but many other benefits that are included in this “package.” In general, Remuneration is referred to as the payment made to an employee for his/her services or work. Typically, this is the payment of a salary or wage. </a:t>
            </a:r>
          </a:p>
        </p:txBody>
      </p:sp>
    </p:spTree>
    <p:extLst>
      <p:ext uri="{BB962C8B-B14F-4D97-AF65-F5344CB8AC3E}">
        <p14:creationId xmlns:p14="http://schemas.microsoft.com/office/powerpoint/2010/main" val="3635117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2748F-64E5-48C4-958C-53A5A3519F05}"/>
              </a:ext>
            </a:extLst>
          </p:cNvPr>
          <p:cNvSpPr>
            <a:spLocks noGrp="1"/>
          </p:cNvSpPr>
          <p:nvPr>
            <p:ph type="title"/>
          </p:nvPr>
        </p:nvSpPr>
        <p:spPr/>
        <p:txBody>
          <a:bodyPr/>
          <a:lstStyle/>
          <a:p>
            <a:r>
              <a:rPr lang="en-MY" dirty="0"/>
              <a:t>Difference Remuneration vs Compensation</a:t>
            </a:r>
          </a:p>
        </p:txBody>
      </p:sp>
      <p:sp>
        <p:nvSpPr>
          <p:cNvPr id="3" name="Content Placeholder 2">
            <a:extLst>
              <a:ext uri="{FF2B5EF4-FFF2-40B4-BE49-F238E27FC236}">
                <a16:creationId xmlns:a16="http://schemas.microsoft.com/office/drawing/2014/main" id="{39337D0D-3157-43F9-9CC6-16BC20DB555F}"/>
              </a:ext>
            </a:extLst>
          </p:cNvPr>
          <p:cNvSpPr>
            <a:spLocks noGrp="1"/>
          </p:cNvSpPr>
          <p:nvPr>
            <p:ph idx="1"/>
          </p:nvPr>
        </p:nvSpPr>
        <p:spPr>
          <a:xfrm>
            <a:off x="685800" y="1700808"/>
            <a:ext cx="7772400" cy="4530725"/>
          </a:xfrm>
        </p:spPr>
        <p:txBody>
          <a:bodyPr/>
          <a:lstStyle/>
          <a:p>
            <a:r>
              <a:rPr lang="en-MY" sz="2400" dirty="0"/>
              <a:t>Remuneration is much broader and encompasses not only the periodic payment given to an employee but also other payments and non-monetary benefits. It is the whole package offered to an employee during his/her term of employment with the employer.</a:t>
            </a:r>
          </a:p>
          <a:p>
            <a:endParaRPr lang="en-MY" sz="2400" dirty="0"/>
          </a:p>
          <a:p>
            <a:r>
              <a:rPr lang="en-MY" sz="2400" dirty="0"/>
              <a:t>Compensation refers to all forms of financial returns and tangible services and benefits employees receive as part of an employment relationship. Also, compensation refers to a form of monetary payment provided to a person who has suffered damage, harm, or injury. </a:t>
            </a:r>
          </a:p>
        </p:txBody>
      </p:sp>
    </p:spTree>
    <p:extLst>
      <p:ext uri="{BB962C8B-B14F-4D97-AF65-F5344CB8AC3E}">
        <p14:creationId xmlns:p14="http://schemas.microsoft.com/office/powerpoint/2010/main" val="531780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val="1133832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val="1560421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Steps in the Development of a Total Rewards Strategy</a:t>
            </a:r>
          </a:p>
        </p:txBody>
      </p:sp>
      <p:sp>
        <p:nvSpPr>
          <p:cNvPr id="4" name="TextBox 3">
            <a:extLst>
              <a:ext uri="{FF2B5EF4-FFF2-40B4-BE49-F238E27FC236}">
                <a16:creationId xmlns:a16="http://schemas.microsoft.com/office/drawing/2014/main" id="{BD5167C7-1792-471D-A589-D6AE75865091}"/>
              </a:ext>
            </a:extLst>
          </p:cNvPr>
          <p:cNvSpPr txBox="1"/>
          <p:nvPr/>
        </p:nvSpPr>
        <p:spPr>
          <a:xfrm>
            <a:off x="685800" y="1772816"/>
            <a:ext cx="8350696" cy="4154984"/>
          </a:xfrm>
          <a:prstGeom prst="rect">
            <a:avLst/>
          </a:prstGeom>
          <a:noFill/>
        </p:spPr>
        <p:txBody>
          <a:bodyPr wrap="square" rtlCol="0">
            <a:spAutoFit/>
          </a:bodyPr>
          <a:lstStyle/>
          <a:p>
            <a:pPr marL="342900" indent="-342900">
              <a:buFont typeface="+mj-lt"/>
              <a:buAutoNum type="arabicPeriod"/>
            </a:pPr>
            <a:r>
              <a:rPr lang="en-MY" sz="2400" dirty="0"/>
              <a:t>Define your differentiator</a:t>
            </a:r>
          </a:p>
          <a:p>
            <a:pPr marL="342900" indent="-342900">
              <a:buFont typeface="+mj-lt"/>
              <a:buAutoNum type="arabicPeriod"/>
            </a:pPr>
            <a:endParaRPr lang="en-MY" sz="2400" dirty="0"/>
          </a:p>
          <a:p>
            <a:pPr marL="342900" indent="-342900">
              <a:buFont typeface="+mj-lt"/>
              <a:buAutoNum type="arabicPeriod"/>
            </a:pPr>
            <a:r>
              <a:rPr lang="en-MY" sz="2400" dirty="0"/>
              <a:t>Learn what motivates your employees</a:t>
            </a:r>
          </a:p>
          <a:p>
            <a:pPr marL="342900" indent="-342900">
              <a:buFont typeface="+mj-lt"/>
              <a:buAutoNum type="arabicPeriod"/>
            </a:pPr>
            <a:endParaRPr lang="en-MY" sz="2400" dirty="0"/>
          </a:p>
          <a:p>
            <a:pPr marL="342900" indent="-342900">
              <a:buFont typeface="+mj-lt"/>
              <a:buAutoNum type="arabicPeriod"/>
            </a:pPr>
            <a:r>
              <a:rPr lang="en-MY" sz="2400" dirty="0"/>
              <a:t>Develop a total rewards brand</a:t>
            </a:r>
          </a:p>
          <a:p>
            <a:pPr marL="342900" indent="-342900">
              <a:buFont typeface="+mj-lt"/>
              <a:buAutoNum type="arabicPeriod"/>
            </a:pPr>
            <a:endParaRPr lang="en-MY" sz="2400" dirty="0"/>
          </a:p>
          <a:p>
            <a:pPr marL="342900" indent="-342900">
              <a:buFont typeface="+mj-lt"/>
              <a:buAutoNum type="arabicPeriod"/>
            </a:pPr>
            <a:r>
              <a:rPr lang="en-MY" sz="2400" dirty="0"/>
              <a:t>Personalize the experience</a:t>
            </a:r>
          </a:p>
          <a:p>
            <a:pPr marL="342900" indent="-342900">
              <a:buFont typeface="+mj-lt"/>
              <a:buAutoNum type="arabicPeriod"/>
            </a:pPr>
            <a:endParaRPr lang="en-MY" sz="2400" dirty="0"/>
          </a:p>
          <a:p>
            <a:pPr marL="342900" indent="-342900">
              <a:buFont typeface="+mj-lt"/>
              <a:buAutoNum type="arabicPeriod"/>
            </a:pPr>
            <a:r>
              <a:rPr lang="en-MY" sz="2400" dirty="0"/>
              <a:t>Reach people through multiple communication channels</a:t>
            </a:r>
          </a:p>
          <a:p>
            <a:pPr marL="342900" indent="-342900">
              <a:buFont typeface="+mj-lt"/>
              <a:buAutoNum type="arabicPeriod"/>
            </a:pPr>
            <a:endParaRPr lang="en-MY" sz="2400" dirty="0"/>
          </a:p>
          <a:p>
            <a:pPr marL="342900" indent="-342900">
              <a:buFont typeface="+mj-lt"/>
              <a:buAutoNum type="arabicPeriod"/>
            </a:pPr>
            <a:r>
              <a:rPr lang="en-MY" sz="2400" dirty="0"/>
              <a:t>Project cost and risk profile of rewards</a:t>
            </a:r>
          </a:p>
        </p:txBody>
      </p:sp>
    </p:spTree>
    <p:extLst>
      <p:ext uri="{BB962C8B-B14F-4D97-AF65-F5344CB8AC3E}">
        <p14:creationId xmlns:p14="http://schemas.microsoft.com/office/powerpoint/2010/main" val="458049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A859F-1DCC-46FD-A9E7-CB3404DAD437}"/>
              </a:ext>
            </a:extLst>
          </p:cNvPr>
          <p:cNvSpPr>
            <a:spLocks noGrp="1"/>
          </p:cNvSpPr>
          <p:nvPr>
            <p:ph type="title"/>
          </p:nvPr>
        </p:nvSpPr>
        <p:spPr/>
        <p:txBody>
          <a:bodyPr/>
          <a:lstStyle/>
          <a:p>
            <a:r>
              <a:rPr lang="en-MY" dirty="0"/>
              <a:t>Strategic reward management</a:t>
            </a:r>
          </a:p>
        </p:txBody>
      </p:sp>
      <p:sp>
        <p:nvSpPr>
          <p:cNvPr id="3" name="Content Placeholder 2">
            <a:extLst>
              <a:ext uri="{FF2B5EF4-FFF2-40B4-BE49-F238E27FC236}">
                <a16:creationId xmlns:a16="http://schemas.microsoft.com/office/drawing/2014/main" id="{6BEC20FD-A01F-4719-9A01-969CA0B0548B}"/>
              </a:ext>
            </a:extLst>
          </p:cNvPr>
          <p:cNvSpPr>
            <a:spLocks noGrp="1"/>
          </p:cNvSpPr>
          <p:nvPr>
            <p:ph idx="1"/>
          </p:nvPr>
        </p:nvSpPr>
        <p:spPr/>
        <p:txBody>
          <a:bodyPr/>
          <a:lstStyle/>
          <a:p>
            <a:r>
              <a:rPr lang="en-MY" dirty="0"/>
              <a:t>Strategic reward management involves the formulation and implementation of an equitable reward system that is congruent with the organization’s strategic objectives.</a:t>
            </a:r>
          </a:p>
          <a:p>
            <a:endParaRPr lang="en-MY" dirty="0"/>
          </a:p>
          <a:p>
            <a:r>
              <a:rPr lang="en-MY" dirty="0"/>
              <a:t>A strategic reward system is a type of human resource management tool that is used to reward hardworking employees in an organization. </a:t>
            </a:r>
          </a:p>
          <a:p>
            <a:endParaRPr lang="en-MY" dirty="0"/>
          </a:p>
        </p:txBody>
      </p:sp>
    </p:spTree>
    <p:extLst>
      <p:ext uri="{BB962C8B-B14F-4D97-AF65-F5344CB8AC3E}">
        <p14:creationId xmlns:p14="http://schemas.microsoft.com/office/powerpoint/2010/main" val="1150551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C4E93-6579-45F5-B094-25BEC4B62303}"/>
              </a:ext>
            </a:extLst>
          </p:cNvPr>
          <p:cNvSpPr>
            <a:spLocks noGrp="1"/>
          </p:cNvSpPr>
          <p:nvPr>
            <p:ph type="title"/>
          </p:nvPr>
        </p:nvSpPr>
        <p:spPr/>
        <p:txBody>
          <a:bodyPr/>
          <a:lstStyle/>
          <a:p>
            <a:r>
              <a:rPr lang="en-MY" dirty="0"/>
              <a:t>Strategic reward management</a:t>
            </a:r>
          </a:p>
        </p:txBody>
      </p:sp>
      <p:sp>
        <p:nvSpPr>
          <p:cNvPr id="3" name="Content Placeholder 2">
            <a:extLst>
              <a:ext uri="{FF2B5EF4-FFF2-40B4-BE49-F238E27FC236}">
                <a16:creationId xmlns:a16="http://schemas.microsoft.com/office/drawing/2014/main" id="{5700982F-A53D-49F5-995B-D715916D4099}"/>
              </a:ext>
            </a:extLst>
          </p:cNvPr>
          <p:cNvSpPr>
            <a:spLocks noGrp="1"/>
          </p:cNvSpPr>
          <p:nvPr>
            <p:ph idx="1"/>
          </p:nvPr>
        </p:nvSpPr>
        <p:spPr/>
        <p:txBody>
          <a:bodyPr/>
          <a:lstStyle/>
          <a:p>
            <a:pPr marL="0" indent="0">
              <a:buNone/>
            </a:pPr>
            <a:r>
              <a:rPr lang="en-MY" dirty="0"/>
              <a:t>It operates on two main principles:</a:t>
            </a:r>
          </a:p>
          <a:p>
            <a:pPr marL="0" indent="0">
              <a:buNone/>
            </a:pPr>
            <a:endParaRPr lang="en-MY" dirty="0"/>
          </a:p>
          <a:p>
            <a:r>
              <a:rPr lang="en-MY" dirty="0"/>
              <a:t>the best-fit perspective and the best practice advocates claim. </a:t>
            </a:r>
          </a:p>
          <a:p>
            <a:r>
              <a:rPr lang="en-MY" dirty="0"/>
              <a:t>The objectives of a strategic reward system are; attract and retain employees, motivate performance, promote skill development, encourage corporate culture and determine pay costs.</a:t>
            </a:r>
          </a:p>
        </p:txBody>
      </p:sp>
    </p:spTree>
    <p:extLst>
      <p:ext uri="{BB962C8B-B14F-4D97-AF65-F5344CB8AC3E}">
        <p14:creationId xmlns:p14="http://schemas.microsoft.com/office/powerpoint/2010/main" val="2123126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68135611"/>
              </p:ext>
            </p:extLst>
          </p:nvPr>
        </p:nvGraphicFramePr>
        <p:xfrm>
          <a:off x="534572" y="332656"/>
          <a:ext cx="8213892"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8751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val="325337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Compensation Approaches</a:t>
            </a:r>
          </a:p>
        </p:txBody>
      </p:sp>
      <p:sp>
        <p:nvSpPr>
          <p:cNvPr id="4" name="TextBox 3">
            <a:extLst>
              <a:ext uri="{FF2B5EF4-FFF2-40B4-BE49-F238E27FC236}">
                <a16:creationId xmlns:a16="http://schemas.microsoft.com/office/drawing/2014/main" id="{4F375D63-0027-47C6-90CE-E4026B1FCD3A}"/>
              </a:ext>
            </a:extLst>
          </p:cNvPr>
          <p:cNvSpPr txBox="1"/>
          <p:nvPr/>
        </p:nvSpPr>
        <p:spPr>
          <a:xfrm>
            <a:off x="914400" y="1772816"/>
            <a:ext cx="7546032" cy="4524315"/>
          </a:xfrm>
          <a:prstGeom prst="rect">
            <a:avLst/>
          </a:prstGeom>
          <a:noFill/>
        </p:spPr>
        <p:txBody>
          <a:bodyPr wrap="square" rtlCol="0">
            <a:spAutoFit/>
          </a:bodyPr>
          <a:lstStyle/>
          <a:p>
            <a:r>
              <a:rPr lang="en-MY" b="1" dirty="0"/>
              <a:t>Entitlement-oriented approach</a:t>
            </a:r>
            <a:r>
              <a:rPr lang="en-MY" dirty="0"/>
              <a:t>. Some organizations promote a caring, protective feeling and want employees to feel as if they are a part of the family. These organizations feel that employees are entitled to benefits such as health care, employee assistance or disability insurance as a condition of employment.</a:t>
            </a:r>
          </a:p>
          <a:p>
            <a:endParaRPr lang="en-MY" dirty="0"/>
          </a:p>
          <a:p>
            <a:endParaRPr lang="en-MY" dirty="0"/>
          </a:p>
          <a:p>
            <a:r>
              <a:rPr lang="en-MY" b="1" dirty="0"/>
              <a:t>Performance-oriented approach</a:t>
            </a:r>
            <a:r>
              <a:rPr lang="en-MY" dirty="0"/>
              <a:t>. The compensation programs of other organizations are more performance-driven, putting more emphasis on the performance and contributions of individual employees</a:t>
            </a:r>
          </a:p>
          <a:p>
            <a:endParaRPr lang="en-MY" dirty="0"/>
          </a:p>
          <a:p>
            <a:endParaRPr lang="en-MY" dirty="0"/>
          </a:p>
          <a:p>
            <a:r>
              <a:rPr lang="en-MY" dirty="0"/>
              <a:t>In general, as benefits increase, there is less emphasis on individual employee contributions and responsibility and more emphasis on the success of the organization as a whole.</a:t>
            </a:r>
          </a:p>
          <a:p>
            <a:endParaRPr lang="en-MY" dirty="0"/>
          </a:p>
        </p:txBody>
      </p:sp>
    </p:spTree>
    <p:extLst>
      <p:ext uri="{BB962C8B-B14F-4D97-AF65-F5344CB8AC3E}">
        <p14:creationId xmlns:p14="http://schemas.microsoft.com/office/powerpoint/2010/main" val="24741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Goals of the Total Rewards System</a:t>
            </a:r>
          </a:p>
        </p:txBody>
      </p:sp>
      <p:sp>
        <p:nvSpPr>
          <p:cNvPr id="4" name="TextBox 3">
            <a:extLst>
              <a:ext uri="{FF2B5EF4-FFF2-40B4-BE49-F238E27FC236}">
                <a16:creationId xmlns:a16="http://schemas.microsoft.com/office/drawing/2014/main" id="{B8779723-DC83-4838-8DEC-91C0E124CAC3}"/>
              </a:ext>
            </a:extLst>
          </p:cNvPr>
          <p:cNvSpPr txBox="1"/>
          <p:nvPr/>
        </p:nvSpPr>
        <p:spPr>
          <a:xfrm>
            <a:off x="683568" y="1772816"/>
            <a:ext cx="8003232" cy="3970318"/>
          </a:xfrm>
          <a:prstGeom prst="rect">
            <a:avLst/>
          </a:prstGeom>
          <a:noFill/>
        </p:spPr>
        <p:txBody>
          <a:bodyPr wrap="square" rtlCol="0">
            <a:spAutoFit/>
          </a:bodyPr>
          <a:lstStyle/>
          <a:p>
            <a:pPr marL="285750" indent="-285750">
              <a:buFont typeface="Wingdings" panose="05000000000000000000" pitchFamily="2" charset="2"/>
              <a:buChar char="§"/>
            </a:pPr>
            <a:r>
              <a:rPr lang="en-MY" sz="2800" dirty="0">
                <a:latin typeface="+mn-lt"/>
              </a:rPr>
              <a:t>Attracts people who can help the organization meet its mission and vision</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Retains valuable employees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Motivates and rewards desired performance</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Spends compensation money wisely</a:t>
            </a:r>
          </a:p>
          <a:p>
            <a:endParaRPr lang="en-MY" sz="2800" dirty="0">
              <a:latin typeface="+mn-lt"/>
            </a:endParaRPr>
          </a:p>
        </p:txBody>
      </p:sp>
    </p:spTree>
    <p:extLst>
      <p:ext uri="{BB962C8B-B14F-4D97-AF65-F5344CB8AC3E}">
        <p14:creationId xmlns:p14="http://schemas.microsoft.com/office/powerpoint/2010/main" val="2494153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Equity</a:t>
            </a:r>
          </a:p>
        </p:txBody>
      </p:sp>
      <p:sp>
        <p:nvSpPr>
          <p:cNvPr id="4" name="TextBox 3">
            <a:extLst>
              <a:ext uri="{FF2B5EF4-FFF2-40B4-BE49-F238E27FC236}">
                <a16:creationId xmlns:a16="http://schemas.microsoft.com/office/drawing/2014/main" id="{16F27E55-FA90-4176-AD14-57C9F5830820}"/>
              </a:ext>
            </a:extLst>
          </p:cNvPr>
          <p:cNvSpPr txBox="1"/>
          <p:nvPr/>
        </p:nvSpPr>
        <p:spPr>
          <a:xfrm>
            <a:off x="750404" y="1628800"/>
            <a:ext cx="8142076" cy="4247317"/>
          </a:xfrm>
          <a:prstGeom prst="rect">
            <a:avLst/>
          </a:prstGeom>
          <a:noFill/>
        </p:spPr>
        <p:txBody>
          <a:bodyPr wrap="square" rtlCol="0">
            <a:spAutoFit/>
          </a:bodyPr>
          <a:lstStyle/>
          <a:p>
            <a:r>
              <a:rPr lang="en-MY" dirty="0"/>
              <a:t>Equity means fair pay treatment for employees. Equity helps to attract, motivate and retain competent employees, making it an important concern</a:t>
            </a:r>
          </a:p>
          <a:p>
            <a:endParaRPr lang="en-MY" dirty="0"/>
          </a:p>
          <a:p>
            <a:r>
              <a:rPr lang="en-MY" b="1" dirty="0"/>
              <a:t>Internal equity </a:t>
            </a:r>
            <a:r>
              <a:rPr lang="en-MY" dirty="0"/>
              <a:t>refers to the pay relationship among different jobs/skills/competencies within a single organization. To achieve internal consistency, the employee must believe that all jobs are paid what they are worth. For the pay rates to be internally consistent, an organization first must determine the overall importance or worth of each job.</a:t>
            </a:r>
          </a:p>
          <a:p>
            <a:endParaRPr lang="en-MY" dirty="0"/>
          </a:p>
          <a:p>
            <a:endParaRPr lang="en-MY" dirty="0"/>
          </a:p>
          <a:p>
            <a:r>
              <a:rPr lang="en-MY" b="1" dirty="0"/>
              <a:t>External Equity </a:t>
            </a:r>
            <a:r>
              <a:rPr lang="en-MY" dirty="0"/>
              <a:t>: A firm achieves external competitiveness when employees perceive that their pay is fair in relation to what their counterparts in other organizations earn. To become externally competitive, organizations must first learn what other employers are paying and then make a decision regarding just how competitive they want to be</a:t>
            </a:r>
          </a:p>
        </p:txBody>
      </p:sp>
    </p:spTree>
    <p:extLst>
      <p:ext uri="{BB962C8B-B14F-4D97-AF65-F5344CB8AC3E}">
        <p14:creationId xmlns:p14="http://schemas.microsoft.com/office/powerpoint/2010/main" val="546333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FE3AABDE-242B-415D-AA3F-8588F1683660}"/>
              </a:ext>
            </a:extLst>
          </p:cNvPr>
          <p:cNvSpPr txBox="1"/>
          <p:nvPr/>
        </p:nvSpPr>
        <p:spPr>
          <a:xfrm>
            <a:off x="1043608" y="1772816"/>
            <a:ext cx="7056784" cy="923330"/>
          </a:xfrm>
          <a:prstGeom prst="rect">
            <a:avLst/>
          </a:prstGeom>
          <a:noFill/>
        </p:spPr>
        <p:txBody>
          <a:bodyPr wrap="square" rtlCol="0">
            <a:spAutoFit/>
          </a:bodyPr>
          <a:lstStyle/>
          <a:p>
            <a:r>
              <a:rPr lang="en-MY" dirty="0"/>
              <a:t>Organizations will compete for employees with other organizations in the same </a:t>
            </a:r>
            <a:r>
              <a:rPr lang="en-MY" dirty="0" err="1"/>
              <a:t>labor</a:t>
            </a:r>
            <a:r>
              <a:rPr lang="en-MY" dirty="0"/>
              <a:t> market. Three factors that define </a:t>
            </a:r>
            <a:r>
              <a:rPr lang="en-MY" dirty="0" err="1"/>
              <a:t>labor</a:t>
            </a:r>
            <a:r>
              <a:rPr lang="en-MY" dirty="0"/>
              <a:t> markets are  :</a:t>
            </a:r>
          </a:p>
        </p:txBody>
      </p:sp>
      <p:pic>
        <p:nvPicPr>
          <p:cNvPr id="7" name="Picture 6">
            <a:extLst>
              <a:ext uri="{FF2B5EF4-FFF2-40B4-BE49-F238E27FC236}">
                <a16:creationId xmlns:a16="http://schemas.microsoft.com/office/drawing/2014/main" id="{DFCF8CAC-EA55-44CF-9B3B-CB4FF3A59234}"/>
              </a:ext>
            </a:extLst>
          </p:cNvPr>
          <p:cNvPicPr>
            <a:picLocks noChangeAspect="1"/>
          </p:cNvPicPr>
          <p:nvPr/>
        </p:nvPicPr>
        <p:blipFill>
          <a:blip r:embed="rId2"/>
          <a:stretch>
            <a:fillRect/>
          </a:stretch>
        </p:blipFill>
        <p:spPr>
          <a:xfrm>
            <a:off x="909638" y="3048149"/>
            <a:ext cx="7181599" cy="3168352"/>
          </a:xfrm>
          <a:prstGeom prst="rect">
            <a:avLst/>
          </a:prstGeom>
        </p:spPr>
      </p:pic>
    </p:spTree>
    <p:extLst>
      <p:ext uri="{BB962C8B-B14F-4D97-AF65-F5344CB8AC3E}">
        <p14:creationId xmlns:p14="http://schemas.microsoft.com/office/powerpoint/2010/main" val="1462368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BBDA0D3-783C-495C-AB01-634EA3328CE9}"/>
              </a:ext>
            </a:extLst>
          </p:cNvPr>
          <p:cNvSpPr txBox="1"/>
          <p:nvPr/>
        </p:nvSpPr>
        <p:spPr>
          <a:xfrm>
            <a:off x="685800" y="1632818"/>
            <a:ext cx="7772400" cy="923330"/>
          </a:xfrm>
          <a:prstGeom prst="rect">
            <a:avLst/>
          </a:prstGeom>
          <a:noFill/>
        </p:spPr>
        <p:txBody>
          <a:bodyPr wrap="square" rtlCol="0">
            <a:spAutoFit/>
          </a:bodyPr>
          <a:lstStyle/>
          <a:p>
            <a:r>
              <a:rPr lang="en-MY" dirty="0"/>
              <a:t>Based on what is known about those markets and the competition, organizations usually decide on a pay strategy that matches, leads or lags the competition</a:t>
            </a:r>
          </a:p>
        </p:txBody>
      </p:sp>
      <p:pic>
        <p:nvPicPr>
          <p:cNvPr id="6" name="Picture 5">
            <a:extLst>
              <a:ext uri="{FF2B5EF4-FFF2-40B4-BE49-F238E27FC236}">
                <a16:creationId xmlns:a16="http://schemas.microsoft.com/office/drawing/2014/main" id="{37585604-6EFD-469C-9355-1C2D2680F349}"/>
              </a:ext>
            </a:extLst>
          </p:cNvPr>
          <p:cNvPicPr>
            <a:picLocks noChangeAspect="1"/>
          </p:cNvPicPr>
          <p:nvPr/>
        </p:nvPicPr>
        <p:blipFill>
          <a:blip r:embed="rId2"/>
          <a:stretch>
            <a:fillRect/>
          </a:stretch>
        </p:blipFill>
        <p:spPr>
          <a:xfrm>
            <a:off x="2627784" y="2490341"/>
            <a:ext cx="5325223" cy="4089846"/>
          </a:xfrm>
          <a:prstGeom prst="rect">
            <a:avLst/>
          </a:prstGeom>
          <a:ln w="12700">
            <a:solidFill>
              <a:schemeClr val="tx1"/>
            </a:solidFill>
          </a:ln>
        </p:spPr>
      </p:pic>
    </p:spTree>
    <p:extLst>
      <p:ext uri="{BB962C8B-B14F-4D97-AF65-F5344CB8AC3E}">
        <p14:creationId xmlns:p14="http://schemas.microsoft.com/office/powerpoint/2010/main" val="1887621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2759CD5-AD70-499C-B33C-E62B36303AE5}"/>
              </a:ext>
            </a:extLst>
          </p:cNvPr>
          <p:cNvSpPr txBox="1"/>
          <p:nvPr/>
        </p:nvSpPr>
        <p:spPr>
          <a:xfrm>
            <a:off x="914400" y="1844824"/>
            <a:ext cx="7330008" cy="2862322"/>
          </a:xfrm>
          <a:prstGeom prst="rect">
            <a:avLst/>
          </a:prstGeom>
          <a:noFill/>
        </p:spPr>
        <p:txBody>
          <a:bodyPr wrap="square" rtlCol="0">
            <a:spAutoFit/>
          </a:bodyPr>
          <a:lstStyle/>
          <a:p>
            <a:r>
              <a:rPr lang="en-MY" dirty="0"/>
              <a:t>The correct strategy depends on two things:</a:t>
            </a:r>
          </a:p>
          <a:p>
            <a:endParaRPr lang="en-MY" dirty="0"/>
          </a:p>
          <a:p>
            <a:pPr marL="285750" indent="-285750">
              <a:buFont typeface="Wingdings" panose="05000000000000000000" pitchFamily="2" charset="2"/>
              <a:buChar char="§"/>
            </a:pPr>
            <a:r>
              <a:rPr lang="en-MY" dirty="0"/>
              <a:t>How the employees add value to the organization‘s success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degree to which the organization can afford to pay for a particular strategy</a:t>
            </a:r>
          </a:p>
          <a:p>
            <a:endParaRPr lang="en-MY" dirty="0"/>
          </a:p>
          <a:p>
            <a:r>
              <a:rPr lang="en-MY" dirty="0"/>
              <a:t>An organization will probably use a combination of these strategies. For example, for critical jobs, the organization may decide to lead the competition; in other areas, it may use a match strategy</a:t>
            </a:r>
          </a:p>
        </p:txBody>
      </p:sp>
    </p:spTree>
    <p:extLst>
      <p:ext uri="{BB962C8B-B14F-4D97-AF65-F5344CB8AC3E}">
        <p14:creationId xmlns:p14="http://schemas.microsoft.com/office/powerpoint/2010/main" val="3412912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188640"/>
            <a:ext cx="8229600" cy="1143000"/>
          </a:xfrm>
        </p:spPr>
        <p:txBody>
          <a:bodyPr/>
          <a:lstStyle/>
          <a:p>
            <a:r>
              <a:rPr lang="en-MY" dirty="0"/>
              <a:t>Compensation and Benefits Strategy</a:t>
            </a:r>
          </a:p>
        </p:txBody>
      </p:sp>
      <p:sp>
        <p:nvSpPr>
          <p:cNvPr id="4" name="TextBox 3">
            <a:extLst>
              <a:ext uri="{FF2B5EF4-FFF2-40B4-BE49-F238E27FC236}">
                <a16:creationId xmlns:a16="http://schemas.microsoft.com/office/drawing/2014/main" id="{B7BB4A67-D325-43CA-9A2B-C6F04D79E71A}"/>
              </a:ext>
            </a:extLst>
          </p:cNvPr>
          <p:cNvSpPr txBox="1"/>
          <p:nvPr/>
        </p:nvSpPr>
        <p:spPr>
          <a:xfrm>
            <a:off x="899592" y="1988840"/>
            <a:ext cx="7416824" cy="4247317"/>
          </a:xfrm>
          <a:prstGeom prst="rect">
            <a:avLst/>
          </a:prstGeom>
          <a:noFill/>
        </p:spPr>
        <p:txBody>
          <a:bodyPr wrap="square" rtlCol="0">
            <a:spAutoFit/>
          </a:bodyPr>
          <a:lstStyle/>
          <a:p>
            <a:r>
              <a:rPr lang="en-MY" dirty="0"/>
              <a:t>Business success depends heavily on developing a total rewards strategy that enables the organization to compete cost- effectively for talent.</a:t>
            </a:r>
          </a:p>
          <a:p>
            <a:endParaRPr lang="en-MY" dirty="0"/>
          </a:p>
          <a:p>
            <a:r>
              <a:rPr lang="en-MY" dirty="0"/>
              <a:t>Elements in a total rewards system that  vary from year to year:</a:t>
            </a:r>
          </a:p>
          <a:p>
            <a:endParaRPr lang="en-MY" dirty="0"/>
          </a:p>
          <a:p>
            <a:pPr marL="285750" indent="-285750">
              <a:buFont typeface="Wingdings" panose="05000000000000000000" pitchFamily="2" charset="2"/>
              <a:buChar char="§"/>
            </a:pPr>
            <a:r>
              <a:rPr lang="en-MY" dirty="0"/>
              <a:t>Employment costs and conditions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Supply and demand for talent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Laws that affect business and employment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Employees‘ perceived value of rewards</a:t>
            </a:r>
          </a:p>
          <a:p>
            <a:endParaRPr lang="en-MY" dirty="0"/>
          </a:p>
          <a:p>
            <a:endParaRPr lang="en-MY" dirty="0"/>
          </a:p>
        </p:txBody>
      </p:sp>
    </p:spTree>
    <p:extLst>
      <p:ext uri="{BB962C8B-B14F-4D97-AF65-F5344CB8AC3E}">
        <p14:creationId xmlns:p14="http://schemas.microsoft.com/office/powerpoint/2010/main" val="10324935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81296063"/>
              </p:ext>
            </p:extLst>
          </p:nvPr>
        </p:nvGraphicFramePr>
        <p:xfrm>
          <a:off x="534572" y="332656"/>
          <a:ext cx="8213892"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701443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a16="http://schemas.microsoft.com/office/drawing/2014/main" id="{C37EA98E-C5BA-45C7-9E7E-01A14CE13654}"/>
              </a:ext>
            </a:extLst>
          </p:cNvPr>
          <p:cNvSpPr txBox="1"/>
          <p:nvPr/>
        </p:nvSpPr>
        <p:spPr>
          <a:xfrm>
            <a:off x="755576" y="1916832"/>
            <a:ext cx="7772400" cy="3416320"/>
          </a:xfrm>
          <a:prstGeom prst="rect">
            <a:avLst/>
          </a:prstGeom>
          <a:noFill/>
        </p:spPr>
        <p:txBody>
          <a:bodyPr wrap="square" rtlCol="0">
            <a:spAutoFit/>
          </a:bodyPr>
          <a:lstStyle/>
          <a:p>
            <a:r>
              <a:rPr lang="en-MY" b="1" dirty="0"/>
              <a:t>Job-Content-Based (Internal) Job Evaluation</a:t>
            </a:r>
          </a:p>
          <a:p>
            <a:endParaRPr lang="en-MY" dirty="0"/>
          </a:p>
          <a:p>
            <a:r>
              <a:rPr lang="en-MY" dirty="0"/>
              <a:t>In job-content-based job evaluation, the worth and pay opportunities of different jobs are based on an appraisal of their responsibilities and requirements and their relationship to other jobs within the organization.</a:t>
            </a:r>
          </a:p>
          <a:p>
            <a:endParaRPr lang="en-MY" dirty="0"/>
          </a:p>
          <a:p>
            <a:endParaRPr lang="en-MY" dirty="0"/>
          </a:p>
          <a:p>
            <a:r>
              <a:rPr lang="en-MY" b="1" dirty="0"/>
              <a:t>Market-Based (External) Job Evaluation</a:t>
            </a:r>
          </a:p>
          <a:p>
            <a:endParaRPr lang="en-MY" dirty="0"/>
          </a:p>
          <a:p>
            <a:r>
              <a:rPr lang="en-MY" dirty="0"/>
              <a:t>Market-based job evaluation is sometimes referred to as market pricing because this method bases the worth and pay opportunities of different jobs on their market value or the going rate in the marketplace. </a:t>
            </a:r>
          </a:p>
        </p:txBody>
      </p:sp>
    </p:spTree>
    <p:extLst>
      <p:ext uri="{BB962C8B-B14F-4D97-AF65-F5344CB8AC3E}">
        <p14:creationId xmlns:p14="http://schemas.microsoft.com/office/powerpoint/2010/main" val="1804607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Salary Surveys</a:t>
            </a:r>
          </a:p>
        </p:txBody>
      </p:sp>
      <p:sp>
        <p:nvSpPr>
          <p:cNvPr id="4" name="TextBox 3">
            <a:extLst>
              <a:ext uri="{FF2B5EF4-FFF2-40B4-BE49-F238E27FC236}">
                <a16:creationId xmlns:a16="http://schemas.microsoft.com/office/drawing/2014/main" id="{97A89926-1658-4752-B890-3D1F13CD3551}"/>
              </a:ext>
            </a:extLst>
          </p:cNvPr>
          <p:cNvSpPr txBox="1"/>
          <p:nvPr/>
        </p:nvSpPr>
        <p:spPr>
          <a:xfrm>
            <a:off x="914400" y="1772816"/>
            <a:ext cx="7772400" cy="4247317"/>
          </a:xfrm>
          <a:prstGeom prst="rect">
            <a:avLst/>
          </a:prstGeom>
          <a:noFill/>
        </p:spPr>
        <p:txBody>
          <a:bodyPr wrap="square" rtlCol="0">
            <a:spAutoFit/>
          </a:bodyPr>
          <a:lstStyle/>
          <a:p>
            <a:r>
              <a:rPr lang="en-MY" dirty="0"/>
              <a:t>To be competitive and affordable, an organization‘s pay structure must be designed and priced properly. Many organizations use surveys to collect the information that will help them evaluate positions, adjust pay range structures to remain competitive and present salary information to top management. Pay surveys collect information on current market rates and may include the following topics:</a:t>
            </a:r>
          </a:p>
          <a:p>
            <a:endParaRPr lang="en-MY" dirty="0"/>
          </a:p>
          <a:p>
            <a:pPr marL="285750" indent="-285750">
              <a:buFont typeface="Wingdings" panose="05000000000000000000" pitchFamily="2" charset="2"/>
              <a:buChar char="§"/>
            </a:pPr>
            <a:r>
              <a:rPr lang="en-MY" dirty="0"/>
              <a:t>Starting wage rates</a:t>
            </a:r>
          </a:p>
          <a:p>
            <a:pPr marL="285750" indent="-285750">
              <a:buFont typeface="Wingdings" panose="05000000000000000000" pitchFamily="2" charset="2"/>
              <a:buChar char="§"/>
            </a:pPr>
            <a:r>
              <a:rPr lang="en-MY" dirty="0"/>
              <a:t>Base pay</a:t>
            </a:r>
          </a:p>
          <a:p>
            <a:pPr marL="285750" indent="-285750">
              <a:buFont typeface="Wingdings" panose="05000000000000000000" pitchFamily="2" charset="2"/>
              <a:buChar char="§"/>
            </a:pPr>
            <a:r>
              <a:rPr lang="en-MY" dirty="0"/>
              <a:t>Pay ranges</a:t>
            </a:r>
          </a:p>
          <a:p>
            <a:pPr marL="285750" indent="-285750">
              <a:buFont typeface="Wingdings" panose="05000000000000000000" pitchFamily="2" charset="2"/>
              <a:buChar char="§"/>
            </a:pPr>
            <a:r>
              <a:rPr lang="en-MY" dirty="0"/>
              <a:t>Incentive plans</a:t>
            </a:r>
          </a:p>
          <a:p>
            <a:pPr marL="285750" indent="-285750">
              <a:buFont typeface="Wingdings" panose="05000000000000000000" pitchFamily="2" charset="2"/>
              <a:buChar char="§"/>
            </a:pPr>
            <a:r>
              <a:rPr lang="en-MY" dirty="0"/>
              <a:t>Overtime pay</a:t>
            </a:r>
          </a:p>
          <a:p>
            <a:pPr marL="285750" indent="-285750">
              <a:buFont typeface="Wingdings" panose="05000000000000000000" pitchFamily="2" charset="2"/>
              <a:buChar char="§"/>
            </a:pPr>
            <a:r>
              <a:rPr lang="en-MY" dirty="0"/>
              <a:t>Shift differentials</a:t>
            </a:r>
          </a:p>
          <a:p>
            <a:pPr marL="285750" indent="-285750">
              <a:buFont typeface="Wingdings" panose="05000000000000000000" pitchFamily="2" charset="2"/>
              <a:buChar char="§"/>
            </a:pPr>
            <a:r>
              <a:rPr lang="en-MY" dirty="0"/>
              <a:t>Vacation and holiday practices</a:t>
            </a:r>
          </a:p>
          <a:p>
            <a:endParaRPr lang="en-MY" dirty="0"/>
          </a:p>
        </p:txBody>
      </p:sp>
    </p:spTree>
    <p:extLst>
      <p:ext uri="{BB962C8B-B14F-4D97-AF65-F5344CB8AC3E}">
        <p14:creationId xmlns:p14="http://schemas.microsoft.com/office/powerpoint/2010/main" val="229773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Survey</a:t>
            </a:r>
          </a:p>
        </p:txBody>
      </p:sp>
      <p:sp>
        <p:nvSpPr>
          <p:cNvPr id="5" name="TextBox 4">
            <a:extLst>
              <a:ext uri="{FF2B5EF4-FFF2-40B4-BE49-F238E27FC236}">
                <a16:creationId xmlns:a16="http://schemas.microsoft.com/office/drawing/2014/main" id="{AB8ED9DE-FB78-4350-877E-EC300D27EC78}"/>
              </a:ext>
            </a:extLst>
          </p:cNvPr>
          <p:cNvSpPr txBox="1"/>
          <p:nvPr/>
        </p:nvSpPr>
        <p:spPr>
          <a:xfrm>
            <a:off x="624136" y="1700808"/>
            <a:ext cx="8352928" cy="5078313"/>
          </a:xfrm>
          <a:prstGeom prst="rect">
            <a:avLst/>
          </a:prstGeom>
          <a:noFill/>
        </p:spPr>
        <p:txBody>
          <a:bodyPr wrap="square" rtlCol="0">
            <a:spAutoFit/>
          </a:bodyPr>
          <a:lstStyle/>
          <a:p>
            <a:r>
              <a:rPr lang="en-MY" dirty="0"/>
              <a:t>Internal Surveys :</a:t>
            </a:r>
          </a:p>
          <a:p>
            <a:r>
              <a:rPr lang="en-MY" dirty="0"/>
              <a:t>Organizations that have available resources and expertise may choose to develop their own internal survey to allow for more control over the survey technique and data analysis. The advantage of an internal survey is having the ability to shape the design, administration, data analysis and reporting as needed by the organization. </a:t>
            </a:r>
          </a:p>
          <a:p>
            <a:endParaRPr lang="en-MY" dirty="0"/>
          </a:p>
          <a:p>
            <a:r>
              <a:rPr lang="en-MY" dirty="0"/>
              <a:t>External Surveys :</a:t>
            </a:r>
          </a:p>
          <a:p>
            <a:r>
              <a:rPr lang="en-MY" dirty="0"/>
              <a:t>Organizations have different options available if they choose an external pay survey. If an organization uses externally published data, it must be sure it knows how the data were generated and when.</a:t>
            </a:r>
          </a:p>
          <a:p>
            <a:endParaRPr lang="en-MY" dirty="0"/>
          </a:p>
          <a:p>
            <a:r>
              <a:rPr lang="en-MY" dirty="0"/>
              <a:t>Factors may be considered when an organization is deciding between an internal or external pay survey:</a:t>
            </a:r>
          </a:p>
          <a:p>
            <a:pPr marL="285750" indent="-285750">
              <a:buFont typeface="Wingdings" panose="05000000000000000000" pitchFamily="2" charset="2"/>
              <a:buChar char="§"/>
            </a:pPr>
            <a:r>
              <a:rPr lang="en-MY" dirty="0"/>
              <a:t>Internal time and expertise required</a:t>
            </a:r>
          </a:p>
          <a:p>
            <a:pPr marL="285750" indent="-285750">
              <a:buFont typeface="Wingdings" panose="05000000000000000000" pitchFamily="2" charset="2"/>
              <a:buChar char="§"/>
            </a:pPr>
            <a:r>
              <a:rPr lang="en-MY" dirty="0"/>
              <a:t>Relevance/match of external surveyed jobs to the organization‘s jobs</a:t>
            </a:r>
          </a:p>
          <a:p>
            <a:pPr marL="285750" indent="-285750">
              <a:buFont typeface="Wingdings" panose="05000000000000000000" pitchFamily="2" charset="2"/>
              <a:buChar char="§"/>
            </a:pPr>
            <a:r>
              <a:rPr lang="en-MY" dirty="0"/>
              <a:t>How current the external survey data are</a:t>
            </a:r>
          </a:p>
          <a:p>
            <a:pPr marL="285750" indent="-285750">
              <a:buFont typeface="Wingdings" panose="05000000000000000000" pitchFamily="2" charset="2"/>
              <a:buChar char="§"/>
            </a:pPr>
            <a:r>
              <a:rPr lang="en-MY" dirty="0"/>
              <a:t>Expense associated with the type of survey</a:t>
            </a:r>
          </a:p>
        </p:txBody>
      </p:sp>
    </p:spTree>
    <p:extLst>
      <p:ext uri="{BB962C8B-B14F-4D97-AF65-F5344CB8AC3E}">
        <p14:creationId xmlns:p14="http://schemas.microsoft.com/office/powerpoint/2010/main" val="827573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Communicating to Employees</a:t>
            </a:r>
          </a:p>
        </p:txBody>
      </p:sp>
      <p:sp>
        <p:nvSpPr>
          <p:cNvPr id="4" name="TextBox 3">
            <a:extLst>
              <a:ext uri="{FF2B5EF4-FFF2-40B4-BE49-F238E27FC236}">
                <a16:creationId xmlns:a16="http://schemas.microsoft.com/office/drawing/2014/main" id="{26AA6978-ED48-463F-AC49-3F7E49AEFD80}"/>
              </a:ext>
            </a:extLst>
          </p:cNvPr>
          <p:cNvSpPr txBox="1"/>
          <p:nvPr/>
        </p:nvSpPr>
        <p:spPr>
          <a:xfrm>
            <a:off x="688032" y="1844824"/>
            <a:ext cx="7998768" cy="3416320"/>
          </a:xfrm>
          <a:prstGeom prst="rect">
            <a:avLst/>
          </a:prstGeom>
          <a:noFill/>
        </p:spPr>
        <p:txBody>
          <a:bodyPr wrap="square" rtlCol="0">
            <a:spAutoFit/>
          </a:bodyPr>
          <a:lstStyle/>
          <a:p>
            <a:r>
              <a:rPr lang="en-MY" dirty="0"/>
              <a:t>The key to a successful total rewards program is employee communication. The more complex the system and the more choices it provides, the greater the need for a communication plan.</a:t>
            </a:r>
          </a:p>
          <a:p>
            <a:endParaRPr lang="en-MY" dirty="0"/>
          </a:p>
          <a:p>
            <a:r>
              <a:rPr lang="en-MY" dirty="0"/>
              <a:t>Communication is important for three reasons:</a:t>
            </a:r>
          </a:p>
          <a:p>
            <a:endParaRPr lang="en-MY" dirty="0"/>
          </a:p>
          <a:p>
            <a:pPr marL="285750" indent="-285750">
              <a:buFont typeface="Wingdings" panose="05000000000000000000" pitchFamily="2" charset="2"/>
              <a:buChar char="§"/>
            </a:pPr>
            <a:r>
              <a:rPr lang="en-MY" dirty="0"/>
              <a:t>Educating employees about the organization‘s total rewards practices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Achieving employees‘ buy-in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Supporting the organization‘s goals for performance management</a:t>
            </a:r>
          </a:p>
          <a:p>
            <a:endParaRPr lang="en-MY" dirty="0"/>
          </a:p>
        </p:txBody>
      </p:sp>
    </p:spTree>
    <p:extLst>
      <p:ext uri="{BB962C8B-B14F-4D97-AF65-F5344CB8AC3E}">
        <p14:creationId xmlns:p14="http://schemas.microsoft.com/office/powerpoint/2010/main" val="34029161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Direct Communication</a:t>
            </a:r>
          </a:p>
        </p:txBody>
      </p:sp>
      <p:sp>
        <p:nvSpPr>
          <p:cNvPr id="4" name="TextBox 3">
            <a:extLst>
              <a:ext uri="{FF2B5EF4-FFF2-40B4-BE49-F238E27FC236}">
                <a16:creationId xmlns:a16="http://schemas.microsoft.com/office/drawing/2014/main" id="{170FFFCE-FF11-4D4B-83BB-7801A7034627}"/>
              </a:ext>
            </a:extLst>
          </p:cNvPr>
          <p:cNvSpPr txBox="1"/>
          <p:nvPr/>
        </p:nvSpPr>
        <p:spPr>
          <a:xfrm>
            <a:off x="914400" y="1844824"/>
            <a:ext cx="7906072" cy="4801314"/>
          </a:xfrm>
          <a:prstGeom prst="rect">
            <a:avLst/>
          </a:prstGeom>
          <a:noFill/>
        </p:spPr>
        <p:txBody>
          <a:bodyPr wrap="square" rtlCol="0">
            <a:spAutoFit/>
          </a:bodyPr>
          <a:lstStyle/>
          <a:p>
            <a:endParaRPr lang="en-MY" dirty="0"/>
          </a:p>
          <a:p>
            <a:r>
              <a:rPr lang="en-MY" dirty="0"/>
              <a:t>Having a written communication plan is the first step toward communicating the compensation plan to employees. However, direct communication is still the preferred method in many instances. Either HR or the employee‘s manager must meet with individual employees in a confidential setting to communicate the following compensation and benefits issues:</a:t>
            </a:r>
          </a:p>
          <a:p>
            <a:endParaRPr lang="en-MY" dirty="0"/>
          </a:p>
          <a:p>
            <a:pPr marL="285750" indent="-285750">
              <a:buFont typeface="Wingdings" panose="05000000000000000000" pitchFamily="2" charset="2"/>
              <a:buChar char="§"/>
            </a:pPr>
            <a:r>
              <a:rPr lang="en-MY" dirty="0"/>
              <a:t>Job grade changes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Raises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Individual benefit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New policies or procedures that directly affect that employee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Policy infractions (for example, incorrect reporting of overtime)</a:t>
            </a:r>
          </a:p>
          <a:p>
            <a:endParaRPr lang="en-MY" dirty="0"/>
          </a:p>
        </p:txBody>
      </p:sp>
    </p:spTree>
    <p:extLst>
      <p:ext uri="{BB962C8B-B14F-4D97-AF65-F5344CB8AC3E}">
        <p14:creationId xmlns:p14="http://schemas.microsoft.com/office/powerpoint/2010/main" val="2962254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Effectiveness of the Total Rewards Strategy</a:t>
            </a:r>
          </a:p>
        </p:txBody>
      </p:sp>
      <p:sp>
        <p:nvSpPr>
          <p:cNvPr id="4" name="TextBox 3">
            <a:extLst>
              <a:ext uri="{FF2B5EF4-FFF2-40B4-BE49-F238E27FC236}">
                <a16:creationId xmlns:a16="http://schemas.microsoft.com/office/drawing/2014/main" id="{C144C31E-EC01-42C1-9721-5AC4A1DA9846}"/>
              </a:ext>
            </a:extLst>
          </p:cNvPr>
          <p:cNvSpPr txBox="1"/>
          <p:nvPr/>
        </p:nvSpPr>
        <p:spPr>
          <a:xfrm>
            <a:off x="755576" y="1700808"/>
            <a:ext cx="7772400" cy="3970318"/>
          </a:xfrm>
          <a:prstGeom prst="rect">
            <a:avLst/>
          </a:prstGeom>
          <a:noFill/>
        </p:spPr>
        <p:txBody>
          <a:bodyPr wrap="square" rtlCol="0">
            <a:spAutoFit/>
          </a:bodyPr>
          <a:lstStyle/>
          <a:p>
            <a:r>
              <a:rPr lang="en-MY" dirty="0"/>
              <a:t>The basic objective of the total rewards system is to offer employees a system that encompasses the following:</a:t>
            </a:r>
          </a:p>
          <a:p>
            <a:endParaRPr lang="en-MY" dirty="0"/>
          </a:p>
          <a:p>
            <a:pPr marL="285750" indent="-285750">
              <a:buFont typeface="Wingdings" panose="05000000000000000000" pitchFamily="2" charset="2"/>
              <a:buChar char="§"/>
            </a:pPr>
            <a:r>
              <a:rPr lang="en-MY" dirty="0"/>
              <a:t>Compatible with the organization‘s mission and strategy</a:t>
            </a:r>
          </a:p>
          <a:p>
            <a:pPr marL="285750" indent="-285750">
              <a:buFont typeface="Wingdings" panose="05000000000000000000" pitchFamily="2" charset="2"/>
              <a:buChar char="§"/>
            </a:pPr>
            <a:r>
              <a:rPr lang="en-MY" dirty="0"/>
              <a:t>Matched with the corporate culture</a:t>
            </a:r>
          </a:p>
          <a:p>
            <a:pPr marL="285750" indent="-285750">
              <a:buFont typeface="Wingdings" panose="05000000000000000000" pitchFamily="2" charset="2"/>
              <a:buChar char="§"/>
            </a:pPr>
            <a:r>
              <a:rPr lang="en-MY" dirty="0"/>
              <a:t>Appropriate for the workforce</a:t>
            </a:r>
          </a:p>
          <a:p>
            <a:pPr marL="285750" indent="-285750">
              <a:buFont typeface="Wingdings" panose="05000000000000000000" pitchFamily="2" charset="2"/>
              <a:buChar char="§"/>
            </a:pPr>
            <a:r>
              <a:rPr lang="en-MY" dirty="0"/>
              <a:t>Externally and internally equitable</a:t>
            </a:r>
          </a:p>
          <a:p>
            <a:endParaRPr lang="en-MY" dirty="0"/>
          </a:p>
          <a:p>
            <a:r>
              <a:rPr lang="en-MY" dirty="0"/>
              <a:t>Consistently monitoring the system will pay off in the following ways:</a:t>
            </a:r>
          </a:p>
          <a:p>
            <a:endParaRPr lang="en-MY" dirty="0"/>
          </a:p>
          <a:p>
            <a:pPr marL="285750" indent="-285750">
              <a:buFont typeface="Wingdings" panose="05000000000000000000" pitchFamily="2" charset="2"/>
              <a:buChar char="§"/>
            </a:pPr>
            <a:r>
              <a:rPr lang="en-MY" dirty="0"/>
              <a:t>More cost-effective system</a:t>
            </a:r>
          </a:p>
          <a:p>
            <a:pPr marL="285750" indent="-285750">
              <a:buFont typeface="Wingdings" panose="05000000000000000000" pitchFamily="2" charset="2"/>
              <a:buChar char="§"/>
            </a:pPr>
            <a:r>
              <a:rPr lang="en-MY" dirty="0"/>
              <a:t>More satisfied employees</a:t>
            </a:r>
          </a:p>
          <a:p>
            <a:pPr marL="285750" indent="-285750">
              <a:buFont typeface="Wingdings" panose="05000000000000000000" pitchFamily="2" charset="2"/>
              <a:buChar char="§"/>
            </a:pPr>
            <a:r>
              <a:rPr lang="en-MY" dirty="0"/>
              <a:t>Fewer legal complications</a:t>
            </a:r>
          </a:p>
          <a:p>
            <a:endParaRPr lang="en-MY" dirty="0"/>
          </a:p>
        </p:txBody>
      </p:sp>
    </p:spTree>
    <p:extLst>
      <p:ext uri="{BB962C8B-B14F-4D97-AF65-F5344CB8AC3E}">
        <p14:creationId xmlns:p14="http://schemas.microsoft.com/office/powerpoint/2010/main" val="1665180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224239636"/>
              </p:ext>
            </p:extLst>
          </p:nvPr>
        </p:nvGraphicFramePr>
        <p:xfrm>
          <a:off x="534572" y="332656"/>
          <a:ext cx="8213892"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8464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val="11601480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err="1"/>
              <a:t>Compa</a:t>
            </a:r>
            <a:r>
              <a:rPr lang="en-MY"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val="22525422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val="3856197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val="7807906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29647F9-58EB-4189-A8BC-C2826B526452}"/>
              </a:ext>
            </a:extLst>
          </p:cNvPr>
          <p:cNvSpPr txBox="1"/>
          <p:nvPr/>
        </p:nvSpPr>
        <p:spPr>
          <a:xfrm>
            <a:off x="914400" y="1988840"/>
            <a:ext cx="7772400" cy="3785652"/>
          </a:xfrm>
          <a:prstGeom prst="rect">
            <a:avLst/>
          </a:prstGeom>
          <a:noFill/>
        </p:spPr>
        <p:txBody>
          <a:bodyPr wrap="square" rtlCol="0">
            <a:spAutoFit/>
          </a:bodyPr>
          <a:lstStyle/>
          <a:p>
            <a:r>
              <a:rPr lang="en-MY" sz="2400" dirty="0">
                <a:latin typeface="+mn-lt"/>
              </a:rPr>
              <a:t>What are the two main categories of financial rewards?</a:t>
            </a:r>
          </a:p>
          <a:p>
            <a:endParaRPr lang="en-MY" sz="2400" dirty="0">
              <a:latin typeface="+mn-lt"/>
            </a:endParaRPr>
          </a:p>
          <a:p>
            <a:pPr marL="342900" indent="-342900">
              <a:buFont typeface="+mj-lt"/>
              <a:buAutoNum type="alphaUcPeriod"/>
            </a:pPr>
            <a:r>
              <a:rPr lang="en-MY" sz="2400" dirty="0">
                <a:latin typeface="+mn-lt"/>
              </a:rPr>
              <a:t>Compensation and work/life balance</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Employee benefits and career development</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Direct (monetary) and indirect (benefits)</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Training and employee benefits</a:t>
            </a:r>
          </a:p>
          <a:p>
            <a:endParaRPr lang="en-MY" sz="2400" dirty="0">
              <a:latin typeface="+mn-lt"/>
            </a:endParaRPr>
          </a:p>
        </p:txBody>
      </p:sp>
    </p:spTree>
    <p:extLst>
      <p:ext uri="{BB962C8B-B14F-4D97-AF65-F5344CB8AC3E}">
        <p14:creationId xmlns:p14="http://schemas.microsoft.com/office/powerpoint/2010/main" val="31532264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1115616" y="2060848"/>
            <a:ext cx="7772400" cy="1468760"/>
          </a:xfrm>
        </p:spPr>
        <p:txBody>
          <a:bodyPr/>
          <a:lstStyle/>
          <a:p>
            <a:r>
              <a:rPr lang="en-MY" dirty="0"/>
              <a:t>Option C -  Direct (monetary) and indirect (benefits)</a:t>
            </a:r>
          </a:p>
        </p:txBody>
      </p:sp>
    </p:spTree>
    <p:extLst>
      <p:ext uri="{BB962C8B-B14F-4D97-AF65-F5344CB8AC3E}">
        <p14:creationId xmlns:p14="http://schemas.microsoft.com/office/powerpoint/2010/main" val="14016755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compensation approach puts more emphasis on the performance and contributions of individual employees?</a:t>
            </a:r>
          </a:p>
          <a:p>
            <a:pPr marL="0" indent="0">
              <a:buNone/>
            </a:pPr>
            <a:endParaRPr lang="en-MY" dirty="0"/>
          </a:p>
          <a:p>
            <a:pPr marL="514350" indent="-514350">
              <a:buAutoNum type="alphaUcPeriod"/>
            </a:pPr>
            <a:r>
              <a:rPr lang="en-MY" dirty="0"/>
              <a:t>Internal equity</a:t>
            </a:r>
          </a:p>
          <a:p>
            <a:pPr marL="514350" indent="-514350">
              <a:buAutoNum type="alphaUcPeriod"/>
            </a:pPr>
            <a:r>
              <a:rPr lang="en-MY" dirty="0"/>
              <a:t>External equity</a:t>
            </a:r>
          </a:p>
          <a:p>
            <a:pPr marL="514350" indent="-514350">
              <a:buFont typeface="+mj-lt"/>
              <a:buAutoNum type="alphaUcPeriod"/>
            </a:pPr>
            <a:r>
              <a:rPr lang="en-MY" dirty="0"/>
              <a:t>Entitlement-oriented</a:t>
            </a:r>
          </a:p>
          <a:p>
            <a:pPr marL="514350" indent="-514350">
              <a:buFont typeface="+mj-lt"/>
              <a:buAutoNum type="alphaUcPeriod"/>
            </a:pPr>
            <a:r>
              <a:rPr lang="en-MY" dirty="0"/>
              <a:t>Performance-oriented</a:t>
            </a:r>
          </a:p>
          <a:p>
            <a:pPr marL="0" indent="0">
              <a:buNone/>
            </a:pPr>
            <a:endParaRPr lang="en-MY" dirty="0"/>
          </a:p>
        </p:txBody>
      </p:sp>
    </p:spTree>
    <p:extLst>
      <p:ext uri="{BB962C8B-B14F-4D97-AF65-F5344CB8AC3E}">
        <p14:creationId xmlns:p14="http://schemas.microsoft.com/office/powerpoint/2010/main" val="20434525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87687" y="2285999"/>
            <a:ext cx="6537920" cy="1143001"/>
          </a:xfrm>
        </p:spPr>
        <p:txBody>
          <a:bodyPr/>
          <a:lstStyle/>
          <a:p>
            <a:r>
              <a:rPr lang="en-MY" dirty="0"/>
              <a:t>Option D -  Performance-oriented</a:t>
            </a:r>
          </a:p>
        </p:txBody>
      </p:sp>
    </p:spTree>
    <p:extLst>
      <p:ext uri="{BB962C8B-B14F-4D97-AF65-F5344CB8AC3E}">
        <p14:creationId xmlns:p14="http://schemas.microsoft.com/office/powerpoint/2010/main" val="40367109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pay strategy offers wage rates and benefits packages similar to that of the competition and is the most common approach?</a:t>
            </a:r>
          </a:p>
          <a:p>
            <a:pPr marL="0" indent="0">
              <a:buNone/>
            </a:pPr>
            <a:endParaRPr lang="en-MY" dirty="0"/>
          </a:p>
          <a:p>
            <a:pPr marL="0" indent="0">
              <a:buNone/>
            </a:pPr>
            <a:r>
              <a:rPr lang="en-MY" dirty="0"/>
              <a:t>a.	Lag competition</a:t>
            </a:r>
          </a:p>
          <a:p>
            <a:pPr marL="0" indent="0">
              <a:buNone/>
            </a:pPr>
            <a:r>
              <a:rPr lang="en-MY" dirty="0"/>
              <a:t>b	Match competition</a:t>
            </a:r>
          </a:p>
          <a:p>
            <a:pPr marL="0" indent="0">
              <a:buNone/>
            </a:pPr>
            <a:r>
              <a:rPr lang="en-MY" dirty="0"/>
              <a:t>c.	Lead competition</a:t>
            </a:r>
          </a:p>
          <a:p>
            <a:pPr marL="0" indent="0">
              <a:buNone/>
            </a:pPr>
            <a:r>
              <a:rPr lang="en-MY" dirty="0"/>
              <a:t>d.	External equity</a:t>
            </a:r>
          </a:p>
          <a:p>
            <a:pPr marL="0" indent="0">
              <a:buNone/>
            </a:pPr>
            <a:endParaRPr lang="en-MY" dirty="0"/>
          </a:p>
        </p:txBody>
      </p:sp>
    </p:spTree>
    <p:extLst>
      <p:ext uri="{BB962C8B-B14F-4D97-AF65-F5344CB8AC3E}">
        <p14:creationId xmlns:p14="http://schemas.microsoft.com/office/powerpoint/2010/main" val="14580920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440869"/>
            <a:ext cx="5889848" cy="604664"/>
          </a:xfrm>
        </p:spPr>
        <p:txBody>
          <a:bodyPr/>
          <a:lstStyle/>
          <a:p>
            <a:r>
              <a:rPr lang="en-MY" dirty="0"/>
              <a:t>Option B -  Match competition</a:t>
            </a:r>
          </a:p>
        </p:txBody>
      </p:sp>
    </p:spTree>
    <p:extLst>
      <p:ext uri="{BB962C8B-B14F-4D97-AF65-F5344CB8AC3E}">
        <p14:creationId xmlns:p14="http://schemas.microsoft.com/office/powerpoint/2010/main" val="5658562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772400" cy="3628999"/>
          </a:xfrm>
        </p:spPr>
        <p:txBody>
          <a:bodyPr/>
          <a:lstStyle/>
          <a:p>
            <a:pPr marL="0" indent="0">
              <a:buNone/>
            </a:pPr>
            <a:r>
              <a:rPr lang="en-MY" dirty="0"/>
              <a:t>What is the preferred method of communicating the compensation plan to employees?</a:t>
            </a:r>
          </a:p>
          <a:p>
            <a:pPr marL="0" indent="0">
              <a:buNone/>
            </a:pPr>
            <a:endParaRPr lang="en-MY" dirty="0"/>
          </a:p>
          <a:p>
            <a:pPr marL="0" indent="0">
              <a:buNone/>
            </a:pPr>
            <a:r>
              <a:rPr lang="en-MY" dirty="0"/>
              <a:t>a.	Annual </a:t>
            </a:r>
            <a:r>
              <a:rPr lang="en-MY" dirty="0" err="1"/>
              <a:t>enrollment</a:t>
            </a:r>
            <a:r>
              <a:rPr lang="en-MY" dirty="0"/>
              <a:t> period meeting</a:t>
            </a:r>
          </a:p>
          <a:p>
            <a:pPr marL="0" indent="0">
              <a:buNone/>
            </a:pPr>
            <a:r>
              <a:rPr lang="en-MY" dirty="0"/>
              <a:t>b.	Pay surveys</a:t>
            </a:r>
          </a:p>
          <a:p>
            <a:pPr marL="0" indent="0">
              <a:buNone/>
            </a:pPr>
            <a:r>
              <a:rPr lang="en-MY" dirty="0"/>
              <a:t>c.	Written communication</a:t>
            </a:r>
          </a:p>
          <a:p>
            <a:pPr marL="0" indent="0">
              <a:buNone/>
            </a:pPr>
            <a:r>
              <a:rPr lang="en-MY" dirty="0"/>
              <a:t>d.	Direct communication</a:t>
            </a:r>
          </a:p>
          <a:p>
            <a:pPr marL="0" indent="0">
              <a:buNone/>
            </a:pPr>
            <a:endParaRPr lang="en-MY" dirty="0"/>
          </a:p>
        </p:txBody>
      </p:sp>
    </p:spTree>
    <p:extLst>
      <p:ext uri="{BB962C8B-B14F-4D97-AF65-F5344CB8AC3E}">
        <p14:creationId xmlns:p14="http://schemas.microsoft.com/office/powerpoint/2010/main" val="14409267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204864"/>
            <a:ext cx="6465912" cy="648072"/>
          </a:xfrm>
        </p:spPr>
        <p:txBody>
          <a:bodyPr/>
          <a:lstStyle/>
          <a:p>
            <a:r>
              <a:rPr lang="en-MY" dirty="0"/>
              <a:t>Option D - Direct communication</a:t>
            </a:r>
          </a:p>
        </p:txBody>
      </p:sp>
    </p:spTree>
    <p:extLst>
      <p:ext uri="{BB962C8B-B14F-4D97-AF65-F5344CB8AC3E}">
        <p14:creationId xmlns:p14="http://schemas.microsoft.com/office/powerpoint/2010/main" val="16044042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63799778"/>
              </p:ext>
            </p:extLst>
          </p:nvPr>
        </p:nvGraphicFramePr>
        <p:xfrm>
          <a:off x="534572" y="332656"/>
          <a:ext cx="8213892"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90500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AE96F-91C4-470C-8CF4-67D53AED3EBC}"/>
              </a:ext>
            </a:extLst>
          </p:cNvPr>
          <p:cNvSpPr>
            <a:spLocks noGrp="1"/>
          </p:cNvSpPr>
          <p:nvPr>
            <p:ph type="title"/>
          </p:nvPr>
        </p:nvSpPr>
        <p:spPr/>
        <p:txBody>
          <a:bodyPr/>
          <a:lstStyle/>
          <a:p>
            <a:r>
              <a:rPr lang="en-MY" dirty="0"/>
              <a:t>Incentive Plan</a:t>
            </a:r>
          </a:p>
        </p:txBody>
      </p:sp>
      <p:pic>
        <p:nvPicPr>
          <p:cNvPr id="5" name="Picture 4">
            <a:extLst>
              <a:ext uri="{FF2B5EF4-FFF2-40B4-BE49-F238E27FC236}">
                <a16:creationId xmlns:a16="http://schemas.microsoft.com/office/drawing/2014/main" id="{B7FD9BD1-559A-43D7-AEC1-73D1DC31458E}"/>
              </a:ext>
            </a:extLst>
          </p:cNvPr>
          <p:cNvPicPr>
            <a:picLocks noChangeAspect="1"/>
          </p:cNvPicPr>
          <p:nvPr/>
        </p:nvPicPr>
        <p:blipFill>
          <a:blip r:embed="rId2"/>
          <a:stretch>
            <a:fillRect/>
          </a:stretch>
        </p:blipFill>
        <p:spPr>
          <a:xfrm>
            <a:off x="1428750" y="1916832"/>
            <a:ext cx="6286500" cy="4048125"/>
          </a:xfrm>
          <a:prstGeom prst="rect">
            <a:avLst/>
          </a:prstGeom>
        </p:spPr>
      </p:pic>
    </p:spTree>
    <p:extLst>
      <p:ext uri="{BB962C8B-B14F-4D97-AF65-F5344CB8AC3E}">
        <p14:creationId xmlns:p14="http://schemas.microsoft.com/office/powerpoint/2010/main" val="18407766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722DB-FF3E-4616-A439-D708D8CC1918}"/>
              </a:ext>
            </a:extLst>
          </p:cNvPr>
          <p:cNvSpPr>
            <a:spLocks noGrp="1"/>
          </p:cNvSpPr>
          <p:nvPr>
            <p:ph type="title"/>
          </p:nvPr>
        </p:nvSpPr>
        <p:spPr/>
        <p:txBody>
          <a:bodyPr/>
          <a:lstStyle/>
          <a:p>
            <a:r>
              <a:rPr lang="en-MY" dirty="0"/>
              <a:t>Individual Incentives</a:t>
            </a:r>
          </a:p>
        </p:txBody>
      </p:sp>
      <p:sp>
        <p:nvSpPr>
          <p:cNvPr id="3" name="Content Placeholder 2">
            <a:extLst>
              <a:ext uri="{FF2B5EF4-FFF2-40B4-BE49-F238E27FC236}">
                <a16:creationId xmlns:a16="http://schemas.microsoft.com/office/drawing/2014/main" id="{25B4CED1-BE77-43D6-894E-E62D0D9378A5}"/>
              </a:ext>
            </a:extLst>
          </p:cNvPr>
          <p:cNvSpPr>
            <a:spLocks noGrp="1"/>
          </p:cNvSpPr>
          <p:nvPr>
            <p:ph idx="1"/>
          </p:nvPr>
        </p:nvSpPr>
        <p:spPr/>
        <p:txBody>
          <a:bodyPr/>
          <a:lstStyle/>
          <a:p>
            <a:r>
              <a:rPr lang="en-MY" dirty="0"/>
              <a:t>Incentive plans are used to encourage a particular </a:t>
            </a:r>
            <a:r>
              <a:rPr lang="en-MY" dirty="0" err="1"/>
              <a:t>behavior</a:t>
            </a:r>
            <a:r>
              <a:rPr lang="en-MY" dirty="0"/>
              <a:t> or performance standard for staffers through the use of monetary or other rewards. Individual plans may encourage top performers to excel, but they also have the potential disadvantage of intimidating and discouraging lower-performing staffers.</a:t>
            </a:r>
          </a:p>
        </p:txBody>
      </p:sp>
    </p:spTree>
    <p:extLst>
      <p:ext uri="{BB962C8B-B14F-4D97-AF65-F5344CB8AC3E}">
        <p14:creationId xmlns:p14="http://schemas.microsoft.com/office/powerpoint/2010/main" val="13821606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FD19-FC05-435C-A812-7F8C23D650DE}"/>
              </a:ext>
            </a:extLst>
          </p:cNvPr>
          <p:cNvSpPr>
            <a:spLocks noGrp="1"/>
          </p:cNvSpPr>
          <p:nvPr>
            <p:ph type="title"/>
          </p:nvPr>
        </p:nvSpPr>
        <p:spPr/>
        <p:txBody>
          <a:bodyPr/>
          <a:lstStyle/>
          <a:p>
            <a:r>
              <a:rPr lang="en-MY" dirty="0"/>
              <a:t>Merit Pay</a:t>
            </a:r>
          </a:p>
        </p:txBody>
      </p:sp>
      <p:sp>
        <p:nvSpPr>
          <p:cNvPr id="3" name="Content Placeholder 2">
            <a:extLst>
              <a:ext uri="{FF2B5EF4-FFF2-40B4-BE49-F238E27FC236}">
                <a16:creationId xmlns:a16="http://schemas.microsoft.com/office/drawing/2014/main" id="{3135BFD0-1AE7-4D37-8777-58252C18820E}"/>
              </a:ext>
            </a:extLst>
          </p:cNvPr>
          <p:cNvSpPr>
            <a:spLocks noGrp="1"/>
          </p:cNvSpPr>
          <p:nvPr>
            <p:ph idx="1"/>
          </p:nvPr>
        </p:nvSpPr>
        <p:spPr/>
        <p:txBody>
          <a:bodyPr/>
          <a:lstStyle/>
          <a:p>
            <a:r>
              <a:rPr lang="en-MY" dirty="0"/>
              <a:t>A merit pay system links increases in base pay to how highly employees are rated on a subjective performance evaluation. </a:t>
            </a:r>
          </a:p>
          <a:p>
            <a:r>
              <a:rPr lang="en-MY" dirty="0"/>
              <a:t>Merit pay involves giving employees a permanent pay raise based on past performance.</a:t>
            </a:r>
          </a:p>
          <a:p>
            <a:r>
              <a:rPr lang="en-MY" dirty="0"/>
              <a:t>To motivate employees effectively, the size of the merit increase must be significant enough to make a noticeable difference to employees.</a:t>
            </a:r>
          </a:p>
        </p:txBody>
      </p:sp>
    </p:spTree>
    <p:extLst>
      <p:ext uri="{BB962C8B-B14F-4D97-AF65-F5344CB8AC3E}">
        <p14:creationId xmlns:p14="http://schemas.microsoft.com/office/powerpoint/2010/main" val="38445583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B821F-563E-432B-BE4F-04CFEFDD65D9}"/>
              </a:ext>
            </a:extLst>
          </p:cNvPr>
          <p:cNvSpPr>
            <a:spLocks noGrp="1"/>
          </p:cNvSpPr>
          <p:nvPr>
            <p:ph type="title"/>
          </p:nvPr>
        </p:nvSpPr>
        <p:spPr/>
        <p:txBody>
          <a:bodyPr/>
          <a:lstStyle/>
          <a:p>
            <a:r>
              <a:rPr lang="en-MY" dirty="0"/>
              <a:t>Piecework</a:t>
            </a:r>
          </a:p>
        </p:txBody>
      </p:sp>
      <p:sp>
        <p:nvSpPr>
          <p:cNvPr id="3" name="Content Placeholder 2">
            <a:extLst>
              <a:ext uri="{FF2B5EF4-FFF2-40B4-BE49-F238E27FC236}">
                <a16:creationId xmlns:a16="http://schemas.microsoft.com/office/drawing/2014/main" id="{BD5B1E72-BCD5-4E01-B47A-E93CE3EDCB86}"/>
              </a:ext>
            </a:extLst>
          </p:cNvPr>
          <p:cNvSpPr>
            <a:spLocks noGrp="1"/>
          </p:cNvSpPr>
          <p:nvPr>
            <p:ph idx="1"/>
          </p:nvPr>
        </p:nvSpPr>
        <p:spPr/>
        <p:txBody>
          <a:bodyPr/>
          <a:lstStyle/>
          <a:p>
            <a:r>
              <a:rPr lang="en-MY" dirty="0"/>
              <a:t>Piecework is the oldest and still most popular individual incentive plan. Here the worker is paid a sum (called a piece rate) for each unit he or she produces.</a:t>
            </a:r>
          </a:p>
          <a:p>
            <a:r>
              <a:rPr lang="en-MY" dirty="0"/>
              <a:t> In per piece pay structures, payment is based on the number of “pieces” of work that a worker completes.</a:t>
            </a:r>
          </a:p>
          <a:p>
            <a:r>
              <a:rPr lang="en-MY" dirty="0"/>
              <a:t>The worker is paid a monetary rate of a certain number of cents or dollars for each piece of work. What constitutes a “piece”</a:t>
            </a:r>
          </a:p>
        </p:txBody>
      </p:sp>
    </p:spTree>
    <p:extLst>
      <p:ext uri="{BB962C8B-B14F-4D97-AF65-F5344CB8AC3E}">
        <p14:creationId xmlns:p14="http://schemas.microsoft.com/office/powerpoint/2010/main" val="34810952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D311A-7C15-40B7-A3BB-90DCBC7DFDD0}"/>
              </a:ext>
            </a:extLst>
          </p:cNvPr>
          <p:cNvSpPr>
            <a:spLocks noGrp="1"/>
          </p:cNvSpPr>
          <p:nvPr>
            <p:ph type="title"/>
          </p:nvPr>
        </p:nvSpPr>
        <p:spPr/>
        <p:txBody>
          <a:bodyPr/>
          <a:lstStyle/>
          <a:p>
            <a:r>
              <a:rPr lang="en-MY" dirty="0"/>
              <a:t>Sales compensation</a:t>
            </a:r>
          </a:p>
        </p:txBody>
      </p:sp>
      <p:sp>
        <p:nvSpPr>
          <p:cNvPr id="3" name="Content Placeholder 2">
            <a:extLst>
              <a:ext uri="{FF2B5EF4-FFF2-40B4-BE49-F238E27FC236}">
                <a16:creationId xmlns:a16="http://schemas.microsoft.com/office/drawing/2014/main" id="{47B8B9B0-3625-4F8B-80E5-D6FA5D834622}"/>
              </a:ext>
            </a:extLst>
          </p:cNvPr>
          <p:cNvSpPr>
            <a:spLocks noGrp="1"/>
          </p:cNvSpPr>
          <p:nvPr>
            <p:ph idx="1"/>
          </p:nvPr>
        </p:nvSpPr>
        <p:spPr/>
        <p:txBody>
          <a:bodyPr/>
          <a:lstStyle/>
          <a:p>
            <a:r>
              <a:rPr lang="en-MY" dirty="0"/>
              <a:t>Both bonus and commission plans are common sales incentive compensation approaches to attract, motivate and retain salespeople.</a:t>
            </a:r>
          </a:p>
          <a:p>
            <a:r>
              <a:rPr lang="en-MY" dirty="0"/>
              <a:t>Each salesperson is typically given a quota for a territory, and incentive payments are tied to performance relative to defined quota gates, targets or thresholds.</a:t>
            </a:r>
          </a:p>
        </p:txBody>
      </p:sp>
    </p:spTree>
    <p:extLst>
      <p:ext uri="{BB962C8B-B14F-4D97-AF65-F5344CB8AC3E}">
        <p14:creationId xmlns:p14="http://schemas.microsoft.com/office/powerpoint/2010/main" val="21591230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BC270-6819-4C14-9075-5407B5ADCFC4}"/>
              </a:ext>
            </a:extLst>
          </p:cNvPr>
          <p:cNvSpPr>
            <a:spLocks noGrp="1"/>
          </p:cNvSpPr>
          <p:nvPr>
            <p:ph type="title"/>
          </p:nvPr>
        </p:nvSpPr>
        <p:spPr/>
        <p:txBody>
          <a:bodyPr/>
          <a:lstStyle/>
          <a:p>
            <a:r>
              <a:rPr lang="en-MY" dirty="0"/>
              <a:t>Group Incentives</a:t>
            </a:r>
          </a:p>
        </p:txBody>
      </p:sp>
      <p:sp>
        <p:nvSpPr>
          <p:cNvPr id="3" name="Content Placeholder 2">
            <a:extLst>
              <a:ext uri="{FF2B5EF4-FFF2-40B4-BE49-F238E27FC236}">
                <a16:creationId xmlns:a16="http://schemas.microsoft.com/office/drawing/2014/main" id="{B5BE68D0-C547-40A0-A7A9-B17F7E0FBE85}"/>
              </a:ext>
            </a:extLst>
          </p:cNvPr>
          <p:cNvSpPr>
            <a:spLocks noGrp="1"/>
          </p:cNvSpPr>
          <p:nvPr>
            <p:ph idx="1"/>
          </p:nvPr>
        </p:nvSpPr>
        <p:spPr/>
        <p:txBody>
          <a:bodyPr/>
          <a:lstStyle/>
          <a:p>
            <a:r>
              <a:rPr lang="en-MY" dirty="0"/>
              <a:t>Creating a group incentive plan can help foster relationships between staff members, encouraging them to find ways to work together in a collective environment in order to achieve group goals. </a:t>
            </a:r>
          </a:p>
          <a:p>
            <a:endParaRPr lang="en-MY" dirty="0"/>
          </a:p>
          <a:p>
            <a:r>
              <a:rPr lang="en-MY" dirty="0"/>
              <a:t>The approach can build a stronger team, encourage brainstorming and create a vested sense of project ownership across the board. </a:t>
            </a:r>
          </a:p>
        </p:txBody>
      </p:sp>
    </p:spTree>
    <p:extLst>
      <p:ext uri="{BB962C8B-B14F-4D97-AF65-F5344CB8AC3E}">
        <p14:creationId xmlns:p14="http://schemas.microsoft.com/office/powerpoint/2010/main" val="15445982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64B65-18A9-411B-99C5-8CD390AE3FC8}"/>
              </a:ext>
            </a:extLst>
          </p:cNvPr>
          <p:cNvSpPr>
            <a:spLocks noGrp="1"/>
          </p:cNvSpPr>
          <p:nvPr>
            <p:ph type="title"/>
          </p:nvPr>
        </p:nvSpPr>
        <p:spPr/>
        <p:txBody>
          <a:bodyPr/>
          <a:lstStyle/>
          <a:p>
            <a:r>
              <a:rPr lang="en-MY" dirty="0"/>
              <a:t>Gainsharing</a:t>
            </a:r>
          </a:p>
        </p:txBody>
      </p:sp>
      <p:sp>
        <p:nvSpPr>
          <p:cNvPr id="3" name="Content Placeholder 2">
            <a:extLst>
              <a:ext uri="{FF2B5EF4-FFF2-40B4-BE49-F238E27FC236}">
                <a16:creationId xmlns:a16="http://schemas.microsoft.com/office/drawing/2014/main" id="{A6DAF58F-B512-4AB2-A801-0AAC2F4FBECA}"/>
              </a:ext>
            </a:extLst>
          </p:cNvPr>
          <p:cNvSpPr>
            <a:spLocks noGrp="1"/>
          </p:cNvSpPr>
          <p:nvPr>
            <p:ph idx="1"/>
          </p:nvPr>
        </p:nvSpPr>
        <p:spPr/>
        <p:txBody>
          <a:bodyPr/>
          <a:lstStyle/>
          <a:p>
            <a:r>
              <a:rPr lang="en-MY" dirty="0"/>
              <a:t>In gain sharing, gain means savings. An employee or team shares in the amount saved by a business as a result of a suggestion he made. </a:t>
            </a:r>
          </a:p>
          <a:p>
            <a:r>
              <a:rPr lang="en-MY" dirty="0"/>
              <a:t>Gain sharing is based on the idea that the people doing the work know what is needed to improve the product, service or process.</a:t>
            </a:r>
          </a:p>
          <a:p>
            <a:r>
              <a:rPr lang="en-MY" dirty="0"/>
              <a:t>Gainsharing is a group bonus in which the entire factory workforce shares as a result of improving productivity.</a:t>
            </a:r>
          </a:p>
        </p:txBody>
      </p:sp>
    </p:spTree>
    <p:extLst>
      <p:ext uri="{BB962C8B-B14F-4D97-AF65-F5344CB8AC3E}">
        <p14:creationId xmlns:p14="http://schemas.microsoft.com/office/powerpoint/2010/main" val="31892236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7B24-CCB2-4F63-AE5B-249397A93153}"/>
              </a:ext>
            </a:extLst>
          </p:cNvPr>
          <p:cNvSpPr>
            <a:spLocks noGrp="1"/>
          </p:cNvSpPr>
          <p:nvPr>
            <p:ph type="title"/>
          </p:nvPr>
        </p:nvSpPr>
        <p:spPr/>
        <p:txBody>
          <a:bodyPr/>
          <a:lstStyle/>
          <a:p>
            <a:r>
              <a:rPr lang="en-MY" dirty="0"/>
              <a:t>Profit Sharing</a:t>
            </a:r>
          </a:p>
        </p:txBody>
      </p:sp>
      <p:sp>
        <p:nvSpPr>
          <p:cNvPr id="3" name="Content Placeholder 2">
            <a:extLst>
              <a:ext uri="{FF2B5EF4-FFF2-40B4-BE49-F238E27FC236}">
                <a16:creationId xmlns:a16="http://schemas.microsoft.com/office/drawing/2014/main" id="{037C02C7-2BD2-4D0A-B681-FD67D5D04696}"/>
              </a:ext>
            </a:extLst>
          </p:cNvPr>
          <p:cNvSpPr>
            <a:spLocks noGrp="1"/>
          </p:cNvSpPr>
          <p:nvPr>
            <p:ph idx="1"/>
          </p:nvPr>
        </p:nvSpPr>
        <p:spPr>
          <a:xfrm>
            <a:off x="685800" y="1556792"/>
            <a:ext cx="8206680" cy="4530725"/>
          </a:xfrm>
        </p:spPr>
        <p:txBody>
          <a:bodyPr/>
          <a:lstStyle/>
          <a:p>
            <a:r>
              <a:rPr lang="en-MY" dirty="0"/>
              <a:t>In profit sharing, company leadership designates a percentage of annual profits as a pool of money to share with employees, or a portion of employees such as executives. The pool of money generated is then divided across covered employees using a formula for distribution.</a:t>
            </a:r>
          </a:p>
          <a:p>
            <a:r>
              <a:rPr lang="en-MY" dirty="0"/>
              <a:t>Profit sharing, when distributed as a percentage of annual pay - results in less money shared with employees in lower paying jobs and higher amounts shared with highly compensated employees</a:t>
            </a:r>
          </a:p>
        </p:txBody>
      </p:sp>
    </p:spTree>
    <p:extLst>
      <p:ext uri="{BB962C8B-B14F-4D97-AF65-F5344CB8AC3E}">
        <p14:creationId xmlns:p14="http://schemas.microsoft.com/office/powerpoint/2010/main" val="36169293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35667052"/>
              </p:ext>
            </p:extLst>
          </p:nvPr>
        </p:nvGraphicFramePr>
        <p:xfrm>
          <a:off x="534572" y="332656"/>
          <a:ext cx="8213892"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57138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Defined Benefit Retirement Plans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A defined benefit plan is one set up to provide a predetermined retirement benefit to employees or their beneficiaries, either in the form of a certain dollar amount or a specific percentage of compensation.</a:t>
            </a:r>
          </a:p>
        </p:txBody>
      </p:sp>
    </p:spTree>
    <p:extLst>
      <p:ext uri="{BB962C8B-B14F-4D97-AF65-F5344CB8AC3E}">
        <p14:creationId xmlns:p14="http://schemas.microsoft.com/office/powerpoint/2010/main" val="2109425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6B47-9ACC-4195-B4C6-26B5C97A06FB}"/>
              </a:ext>
            </a:extLst>
          </p:cNvPr>
          <p:cNvSpPr>
            <a:spLocks noGrp="1"/>
          </p:cNvSpPr>
          <p:nvPr>
            <p:ph type="title"/>
          </p:nvPr>
        </p:nvSpPr>
        <p:spPr/>
        <p:txBody>
          <a:bodyPr/>
          <a:lstStyle/>
          <a:p>
            <a:r>
              <a:rPr lang="en-MY" dirty="0"/>
              <a:t>Types of Benefit Retirement Plan</a:t>
            </a:r>
          </a:p>
        </p:txBody>
      </p:sp>
      <p:sp>
        <p:nvSpPr>
          <p:cNvPr id="3" name="Content Placeholder 2">
            <a:extLst>
              <a:ext uri="{FF2B5EF4-FFF2-40B4-BE49-F238E27FC236}">
                <a16:creationId xmlns:a16="http://schemas.microsoft.com/office/drawing/2014/main" id="{E054AC63-B4DC-45B6-B7A1-34C4F677BF4D}"/>
              </a:ext>
            </a:extLst>
          </p:cNvPr>
          <p:cNvSpPr>
            <a:spLocks noGrp="1"/>
          </p:cNvSpPr>
          <p:nvPr>
            <p:ph idx="1"/>
          </p:nvPr>
        </p:nvSpPr>
        <p:spPr/>
        <p:txBody>
          <a:bodyPr/>
          <a:lstStyle/>
          <a:p>
            <a:r>
              <a:rPr lang="en-MY" sz="2400" dirty="0"/>
              <a:t>Flat benefit plan : All participants receive a flat dollar amount as long as a predetermined minimum years requirement has been met.</a:t>
            </a:r>
          </a:p>
          <a:p>
            <a:r>
              <a:rPr lang="en-MY" sz="2400" dirty="0"/>
              <a:t>Unit benefit plan : Provides a benefit that is either a percentage of compensation or a fixed dollar amount multiplied by the number of qualifying years of service.</a:t>
            </a:r>
          </a:p>
          <a:p>
            <a:r>
              <a:rPr lang="en-MY" sz="2400" dirty="0"/>
              <a:t>Variable benefit plan : Benefits are based on allocating units, rather than dollars, to the contributions to the plan. At retirement, the value of the units allocated to the retiring employee would be the proportionate value of all units in the fund.</a:t>
            </a:r>
          </a:p>
          <a:p>
            <a:endParaRPr lang="en-MY" sz="2400" dirty="0"/>
          </a:p>
        </p:txBody>
      </p:sp>
    </p:spTree>
    <p:extLst>
      <p:ext uri="{BB962C8B-B14F-4D97-AF65-F5344CB8AC3E}">
        <p14:creationId xmlns:p14="http://schemas.microsoft.com/office/powerpoint/2010/main" val="6486720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Defined Contribution Plans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The way that a defined contribution plan works is that either an individual alone, or an employee and the employer make contributions into the plan, usually based on a percentage of the employee's annual earnings.</a:t>
            </a:r>
          </a:p>
        </p:txBody>
      </p:sp>
    </p:spTree>
    <p:extLst>
      <p:ext uri="{BB962C8B-B14F-4D97-AF65-F5344CB8AC3E}">
        <p14:creationId xmlns:p14="http://schemas.microsoft.com/office/powerpoint/2010/main" val="35722966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Profit-sharing plans allow employers to make contributions to an account that earns investment income and is sheltered from taxation until the money is actually distributed. The employer's contributions are usually based on a percentage of the profits that the business makes, but contributions can be made even if the business makes no profit for the year</a:t>
            </a:r>
          </a:p>
        </p:txBody>
      </p:sp>
    </p:spTree>
    <p:extLst>
      <p:ext uri="{BB962C8B-B14F-4D97-AF65-F5344CB8AC3E}">
        <p14:creationId xmlns:p14="http://schemas.microsoft.com/office/powerpoint/2010/main" val="20458366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Difference in Plans</a:t>
            </a:r>
          </a:p>
        </p:txBody>
      </p:sp>
      <p:pic>
        <p:nvPicPr>
          <p:cNvPr id="5" name="Picture 4">
            <a:extLst>
              <a:ext uri="{FF2B5EF4-FFF2-40B4-BE49-F238E27FC236}">
                <a16:creationId xmlns:a16="http://schemas.microsoft.com/office/drawing/2014/main" id="{D8F3B845-F123-4E67-B760-CAA3C1AA5F78}"/>
              </a:ext>
            </a:extLst>
          </p:cNvPr>
          <p:cNvPicPr>
            <a:picLocks noChangeAspect="1"/>
          </p:cNvPicPr>
          <p:nvPr/>
        </p:nvPicPr>
        <p:blipFill>
          <a:blip r:embed="rId2"/>
          <a:stretch>
            <a:fillRect/>
          </a:stretch>
        </p:blipFill>
        <p:spPr>
          <a:xfrm>
            <a:off x="851197" y="2071687"/>
            <a:ext cx="7637534" cy="3229521"/>
          </a:xfrm>
          <a:prstGeom prst="rect">
            <a:avLst/>
          </a:prstGeom>
        </p:spPr>
      </p:pic>
    </p:spTree>
    <p:extLst>
      <p:ext uri="{BB962C8B-B14F-4D97-AF65-F5344CB8AC3E}">
        <p14:creationId xmlns:p14="http://schemas.microsoft.com/office/powerpoint/2010/main" val="33501800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Called cash or deferred arrangements (CODAs) :The employees authorize their employer to reduce their salary and contribute the salary reduction on their behalf to a qualified retirement plan. In addition to these employee elective deferrals, an employer can make supplemental contributions on behalf of employees.</a:t>
            </a:r>
          </a:p>
        </p:txBody>
      </p:sp>
    </p:spTree>
    <p:extLst>
      <p:ext uri="{BB962C8B-B14F-4D97-AF65-F5344CB8AC3E}">
        <p14:creationId xmlns:p14="http://schemas.microsoft.com/office/powerpoint/2010/main" val="14211811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r>
              <a:rPr lang="en-MY" dirty="0"/>
              <a:t>An ESOP is a stock bonus plan or a combination stock bonus plan and money purchase plan that is designed to invest primarily in qualifying employer securities and to use borrowed funds to do so. An ESOP is funded by employer contributions of stock in the corporation or allows you to buy shares of stock as a plan investment option.</a:t>
            </a:r>
          </a:p>
        </p:txBody>
      </p:sp>
    </p:spTree>
    <p:extLst>
      <p:ext uri="{BB962C8B-B14F-4D97-AF65-F5344CB8AC3E}">
        <p14:creationId xmlns:p14="http://schemas.microsoft.com/office/powerpoint/2010/main" val="15903312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91472195"/>
              </p:ext>
            </p:extLst>
          </p:nvPr>
        </p:nvGraphicFramePr>
        <p:xfrm>
          <a:off x="534572" y="332656"/>
          <a:ext cx="8213892"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18514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val="25816275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1. Employment Branding</a:t>
            </a:r>
          </a:p>
        </p:txBody>
      </p:sp>
      <p:sp>
        <p:nvSpPr>
          <p:cNvPr id="4" name="TextBox 3">
            <a:extLst>
              <a:ext uri="{FF2B5EF4-FFF2-40B4-BE49-F238E27FC236}">
                <a16:creationId xmlns:a16="http://schemas.microsoft.com/office/drawing/2014/main" id="{149C3CF9-318B-44A7-936F-272B89A81F2C}"/>
              </a:ext>
            </a:extLst>
          </p:cNvPr>
          <p:cNvSpPr txBox="1"/>
          <p:nvPr/>
        </p:nvSpPr>
        <p:spPr>
          <a:xfrm>
            <a:off x="827584" y="1556792"/>
            <a:ext cx="7859216"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val="3050859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val="1336594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id="{B707AB76-E32A-4E62-9EFB-B07FFD83A653}"/>
              </a:ext>
            </a:extLst>
          </p:cNvPr>
          <p:cNvPicPr>
            <a:picLocks noChangeAspect="1"/>
          </p:cNvPicPr>
          <p:nvPr/>
        </p:nvPicPr>
        <p:blipFill>
          <a:blip r:embed="rId2"/>
          <a:stretch>
            <a:fillRect/>
          </a:stretch>
        </p:blipFill>
        <p:spPr>
          <a:xfrm>
            <a:off x="1892948" y="2348880"/>
            <a:ext cx="6322653" cy="3240360"/>
          </a:xfrm>
          <a:prstGeom prst="rect">
            <a:avLst/>
          </a:prstGeom>
        </p:spPr>
      </p:pic>
    </p:spTree>
    <p:extLst>
      <p:ext uri="{BB962C8B-B14F-4D97-AF65-F5344CB8AC3E}">
        <p14:creationId xmlns:p14="http://schemas.microsoft.com/office/powerpoint/2010/main" val="25389822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val="18914167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val="24206256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1A52C-5537-46CD-A74C-ECA472ABDE65}"/>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a16="http://schemas.microsoft.com/office/drawing/2014/main" id="{8606A412-9E8A-48B0-9578-CD05D4746208}"/>
              </a:ext>
            </a:extLst>
          </p:cNvPr>
          <p:cNvPicPr>
            <a:picLocks noChangeAspect="1"/>
          </p:cNvPicPr>
          <p:nvPr/>
        </p:nvPicPr>
        <p:blipFill>
          <a:blip r:embed="rId2"/>
          <a:stretch>
            <a:fillRect/>
          </a:stretch>
        </p:blipFill>
        <p:spPr>
          <a:xfrm>
            <a:off x="865750" y="1776412"/>
            <a:ext cx="8082138" cy="4388892"/>
          </a:xfrm>
          <a:prstGeom prst="rect">
            <a:avLst/>
          </a:prstGeom>
        </p:spPr>
      </p:pic>
    </p:spTree>
    <p:extLst>
      <p:ext uri="{BB962C8B-B14F-4D97-AF65-F5344CB8AC3E}">
        <p14:creationId xmlns:p14="http://schemas.microsoft.com/office/powerpoint/2010/main" val="12983016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7618040" cy="1143000"/>
          </a:xfrm>
        </p:spPr>
        <p:txBody>
          <a:bodyPr/>
          <a:lstStyle/>
          <a:p>
            <a:r>
              <a:rPr lang="en-MY" dirty="0"/>
              <a:t>Diversity and Inclusion Considerations</a:t>
            </a:r>
          </a:p>
        </p:txBody>
      </p:sp>
      <p:sp>
        <p:nvSpPr>
          <p:cNvPr id="4" name="TextBox 3">
            <a:extLst>
              <a:ext uri="{FF2B5EF4-FFF2-40B4-BE49-F238E27FC236}">
                <a16:creationId xmlns:a16="http://schemas.microsoft.com/office/drawing/2014/main" id="{A0B889DB-C27A-40B9-855B-82BFD29DF260}"/>
              </a:ext>
            </a:extLst>
          </p:cNvPr>
          <p:cNvSpPr txBox="1"/>
          <p:nvPr/>
        </p:nvSpPr>
        <p:spPr>
          <a:xfrm>
            <a:off x="914400" y="1772816"/>
            <a:ext cx="7315200" cy="4247317"/>
          </a:xfrm>
          <a:prstGeom prst="rect">
            <a:avLst/>
          </a:prstGeom>
          <a:noFill/>
        </p:spPr>
        <p:txBody>
          <a:bodyPr wrap="square" rtlCol="0">
            <a:spAutoFit/>
          </a:bodyPr>
          <a:lstStyle/>
          <a:p>
            <a:r>
              <a:rPr lang="en-MY" dirty="0"/>
              <a:t>HR professionals should take the following actions to integrate diversity and inclusion into the organization:</a:t>
            </a:r>
          </a:p>
          <a:p>
            <a:endParaRPr lang="en-MY" dirty="0"/>
          </a:p>
          <a:p>
            <a:pPr marL="285750" indent="-285750">
              <a:buFont typeface="Wingdings" panose="05000000000000000000" pitchFamily="2" charset="2"/>
              <a:buChar char="§"/>
            </a:pPr>
            <a:r>
              <a:rPr lang="en-MY" dirty="0"/>
              <a:t>Use social networking to help create a workforce that can navigate different cultures, countries and companies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Connect diversity and inclusion to strategic business outcomes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Encourage diversity practitioners to develop strong business skills and global experience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Help mitigate division between different groups and cultures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 the credibility of diversity and inclusion initiatives in the organization by dealing with difficult issues </a:t>
            </a:r>
          </a:p>
        </p:txBody>
      </p:sp>
    </p:spTree>
    <p:extLst>
      <p:ext uri="{BB962C8B-B14F-4D97-AF65-F5344CB8AC3E}">
        <p14:creationId xmlns:p14="http://schemas.microsoft.com/office/powerpoint/2010/main" val="37461699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C7560FF0-56CD-44EC-9B33-8A861F6BD86C}"/>
              </a:ext>
            </a:extLst>
          </p:cNvPr>
          <p:cNvSpPr txBox="1"/>
          <p:nvPr/>
        </p:nvSpPr>
        <p:spPr>
          <a:xfrm>
            <a:off x="914400" y="1844824"/>
            <a:ext cx="7474024" cy="3139321"/>
          </a:xfrm>
          <a:prstGeom prst="rect">
            <a:avLst/>
          </a:prstGeom>
          <a:noFill/>
        </p:spPr>
        <p:txBody>
          <a:bodyPr wrap="square" rtlCol="0">
            <a:spAutoFit/>
          </a:bodyPr>
          <a:lstStyle/>
          <a:p>
            <a:r>
              <a:rPr lang="en-MY" dirty="0"/>
              <a:t>Which of the following is a key organizational trait needed to define staffing plans?</a:t>
            </a:r>
          </a:p>
          <a:p>
            <a:endParaRPr lang="en-MY" dirty="0"/>
          </a:p>
          <a:p>
            <a:pPr marL="342900" indent="-342900">
              <a:buAutoNum type="alphaUcPeriod"/>
            </a:pPr>
            <a:r>
              <a:rPr lang="en-MY" dirty="0"/>
              <a:t>Being reactive</a:t>
            </a:r>
          </a:p>
          <a:p>
            <a:pPr marL="342900" indent="-342900">
              <a:buAutoNum type="alphaUcPeriod"/>
            </a:pPr>
            <a:endParaRPr lang="en-MY" dirty="0"/>
          </a:p>
          <a:p>
            <a:r>
              <a:rPr lang="en-MY" dirty="0"/>
              <a:t>B. Being unpredictable</a:t>
            </a:r>
          </a:p>
          <a:p>
            <a:endParaRPr lang="en-MY" dirty="0"/>
          </a:p>
          <a:p>
            <a:r>
              <a:rPr lang="en-MY" dirty="0"/>
              <a:t>C. Being flexible</a:t>
            </a:r>
          </a:p>
          <a:p>
            <a:endParaRPr lang="en-MY" dirty="0"/>
          </a:p>
          <a:p>
            <a:r>
              <a:rPr lang="en-MY" dirty="0"/>
              <a:t>D. Resisting sudden change</a:t>
            </a:r>
          </a:p>
          <a:p>
            <a:endParaRPr lang="en-MY" dirty="0"/>
          </a:p>
        </p:txBody>
      </p:sp>
    </p:spTree>
    <p:extLst>
      <p:ext uri="{BB962C8B-B14F-4D97-AF65-F5344CB8AC3E}">
        <p14:creationId xmlns:p14="http://schemas.microsoft.com/office/powerpoint/2010/main" val="22115375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A6025F97-DC60-4EEC-952F-E04D0E9DD341}"/>
              </a:ext>
            </a:extLst>
          </p:cNvPr>
          <p:cNvSpPr txBox="1"/>
          <p:nvPr/>
        </p:nvSpPr>
        <p:spPr>
          <a:xfrm>
            <a:off x="945381" y="1772816"/>
            <a:ext cx="5184576" cy="461665"/>
          </a:xfrm>
          <a:prstGeom prst="rect">
            <a:avLst/>
          </a:prstGeom>
          <a:noFill/>
        </p:spPr>
        <p:txBody>
          <a:bodyPr wrap="square" rtlCol="0">
            <a:spAutoFit/>
          </a:bodyPr>
          <a:lstStyle/>
          <a:p>
            <a:r>
              <a:rPr lang="en-MY" sz="2400" dirty="0">
                <a:latin typeface="+mn-lt"/>
              </a:rPr>
              <a:t>Option - C	 Being flexible 	</a:t>
            </a:r>
          </a:p>
        </p:txBody>
      </p:sp>
    </p:spTree>
    <p:extLst>
      <p:ext uri="{BB962C8B-B14F-4D97-AF65-F5344CB8AC3E}">
        <p14:creationId xmlns:p14="http://schemas.microsoft.com/office/powerpoint/2010/main" val="18416394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B5BE9E36-2F8D-4386-ABAB-24E98B9F93E5}"/>
              </a:ext>
            </a:extLst>
          </p:cNvPr>
          <p:cNvSpPr txBox="1"/>
          <p:nvPr/>
        </p:nvSpPr>
        <p:spPr>
          <a:xfrm>
            <a:off x="1115616" y="1844824"/>
            <a:ext cx="7344816" cy="3693319"/>
          </a:xfrm>
          <a:prstGeom prst="rect">
            <a:avLst/>
          </a:prstGeom>
          <a:noFill/>
        </p:spPr>
        <p:txBody>
          <a:bodyPr wrap="square" rtlCol="0">
            <a:spAutoFit/>
          </a:bodyPr>
          <a:lstStyle/>
          <a:p>
            <a:r>
              <a:rPr lang="en-MY" dirty="0"/>
              <a:t>What staffing issue typically occurs when an organization undergoes restructuring?</a:t>
            </a:r>
          </a:p>
          <a:p>
            <a:pPr marL="342900" indent="-342900">
              <a:buAutoNum type="arabicPeriod" startAt="2"/>
            </a:pPr>
            <a:endParaRPr lang="en-MY" dirty="0"/>
          </a:p>
          <a:p>
            <a:endParaRPr lang="en-MY" dirty="0"/>
          </a:p>
          <a:p>
            <a:pPr marL="342900" indent="-342900">
              <a:buAutoNum type="alphaUcPeriod"/>
            </a:pPr>
            <a:r>
              <a:rPr lang="en-MY" dirty="0"/>
              <a:t>Increase in applicant pool</a:t>
            </a:r>
          </a:p>
          <a:p>
            <a:pPr marL="342900" indent="-342900">
              <a:buAutoNum type="alphaUcPeriod"/>
            </a:pPr>
            <a:endParaRPr lang="en-MY" dirty="0"/>
          </a:p>
          <a:p>
            <a:pPr marL="342900" indent="-342900">
              <a:buAutoNum type="alphaUcPeriod" startAt="2"/>
            </a:pPr>
            <a:r>
              <a:rPr lang="en-MY" dirty="0"/>
              <a:t>Persistent shortage of people</a:t>
            </a:r>
          </a:p>
          <a:p>
            <a:pPr marL="342900" indent="-342900">
              <a:buAutoNum type="alphaUcPeriod" startAt="2"/>
            </a:pPr>
            <a:endParaRPr lang="en-MY" dirty="0"/>
          </a:p>
          <a:p>
            <a:pPr marL="342900" indent="-342900">
              <a:buAutoNum type="alphaUcPeriod" startAt="3"/>
            </a:pPr>
            <a:r>
              <a:rPr lang="en-MY" dirty="0"/>
              <a:t>Permanent reduction in staff</a:t>
            </a:r>
          </a:p>
          <a:p>
            <a:pPr marL="342900" indent="-342900">
              <a:buAutoNum type="alphaUcPeriod" startAt="3"/>
            </a:pPr>
            <a:endParaRPr lang="en-MY" dirty="0"/>
          </a:p>
          <a:p>
            <a:pPr marL="342900" indent="-342900">
              <a:buAutoNum type="alphaUcPeriod" startAt="4"/>
            </a:pPr>
            <a:r>
              <a:rPr lang="en-MY" dirty="0"/>
              <a:t>Temporary reduction in staff</a:t>
            </a:r>
          </a:p>
          <a:p>
            <a:pPr marL="342900" indent="-342900">
              <a:buAutoNum type="alphaUcPeriod" startAt="4"/>
            </a:pPr>
            <a:endParaRPr lang="en-MY" dirty="0"/>
          </a:p>
          <a:p>
            <a:endParaRPr lang="en-MY" dirty="0"/>
          </a:p>
        </p:txBody>
      </p:sp>
    </p:spTree>
    <p:extLst>
      <p:ext uri="{BB962C8B-B14F-4D97-AF65-F5344CB8AC3E}">
        <p14:creationId xmlns:p14="http://schemas.microsoft.com/office/powerpoint/2010/main" val="38200271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2</a:t>
            </a:r>
          </a:p>
        </p:txBody>
      </p:sp>
      <p:sp>
        <p:nvSpPr>
          <p:cNvPr id="4" name="TextBox 3">
            <a:extLst>
              <a:ext uri="{FF2B5EF4-FFF2-40B4-BE49-F238E27FC236}">
                <a16:creationId xmlns:a16="http://schemas.microsoft.com/office/drawing/2014/main" id="{5E6DF56A-794F-45CA-88BC-3088A47B6639}"/>
              </a:ext>
            </a:extLst>
          </p:cNvPr>
          <p:cNvSpPr txBox="1"/>
          <p:nvPr/>
        </p:nvSpPr>
        <p:spPr>
          <a:xfrm>
            <a:off x="1115616" y="2132856"/>
            <a:ext cx="4968552" cy="461665"/>
          </a:xfrm>
          <a:prstGeom prst="rect">
            <a:avLst/>
          </a:prstGeom>
          <a:noFill/>
        </p:spPr>
        <p:txBody>
          <a:bodyPr wrap="square" rtlCol="0">
            <a:spAutoFit/>
          </a:bodyPr>
          <a:lstStyle/>
          <a:p>
            <a:r>
              <a:rPr lang="en-MY" sz="2400" dirty="0">
                <a:latin typeface="+mn-lt"/>
              </a:rPr>
              <a:t>D.	Temporary reduction in staff</a:t>
            </a:r>
          </a:p>
        </p:txBody>
      </p:sp>
    </p:spTree>
    <p:extLst>
      <p:ext uri="{BB962C8B-B14F-4D97-AF65-F5344CB8AC3E}">
        <p14:creationId xmlns:p14="http://schemas.microsoft.com/office/powerpoint/2010/main" val="26381238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1DAAE8EC-DA27-4B99-AC8F-95C1A9AE49E4}"/>
              </a:ext>
            </a:extLst>
          </p:cNvPr>
          <p:cNvSpPr txBox="1"/>
          <p:nvPr/>
        </p:nvSpPr>
        <p:spPr>
          <a:xfrm>
            <a:off x="914400" y="1916832"/>
            <a:ext cx="7618040" cy="3139321"/>
          </a:xfrm>
          <a:prstGeom prst="rect">
            <a:avLst/>
          </a:prstGeom>
          <a:noFill/>
        </p:spPr>
        <p:txBody>
          <a:bodyPr wrap="square" rtlCol="0">
            <a:spAutoFit/>
          </a:bodyPr>
          <a:lstStyle/>
          <a:p>
            <a:r>
              <a:rPr lang="en-MY" dirty="0"/>
              <a:t>What term describes the process of positioning an organization as a desired employer in the </a:t>
            </a:r>
            <a:r>
              <a:rPr lang="en-MY" dirty="0" err="1"/>
              <a:t>labor</a:t>
            </a:r>
            <a:r>
              <a:rPr lang="en-MY" dirty="0"/>
              <a:t> market?</a:t>
            </a:r>
          </a:p>
          <a:p>
            <a:pPr marL="342900" indent="-342900">
              <a:buAutoNum type="arabicPeriod" startAt="3"/>
            </a:pPr>
            <a:endParaRPr lang="en-MY" dirty="0"/>
          </a:p>
          <a:p>
            <a:pPr marL="342900" indent="-342900">
              <a:buAutoNum type="alphaUcPeriod"/>
            </a:pPr>
            <a:r>
              <a:rPr lang="en-MY" dirty="0"/>
              <a:t>Employment branding</a:t>
            </a:r>
          </a:p>
          <a:p>
            <a:pPr marL="342900" indent="-342900">
              <a:buAutoNum type="alphaUcPeriod"/>
            </a:pPr>
            <a:endParaRPr lang="en-MY" dirty="0"/>
          </a:p>
          <a:p>
            <a:pPr marL="342900" indent="-342900">
              <a:buAutoNum type="alphaUcPeriod"/>
            </a:pPr>
            <a:r>
              <a:rPr lang="en-MY" dirty="0"/>
              <a:t>Employee value proposition</a:t>
            </a:r>
          </a:p>
          <a:p>
            <a:pPr marL="342900" indent="-342900">
              <a:buAutoNum type="alphaUcPeriod"/>
            </a:pPr>
            <a:endParaRPr lang="en-MY" dirty="0"/>
          </a:p>
          <a:p>
            <a:pPr marL="342900" indent="-342900">
              <a:buAutoNum type="alphaUcPeriod"/>
            </a:pPr>
            <a:r>
              <a:rPr lang="en-MY" dirty="0"/>
              <a:t>Staffing analysis</a:t>
            </a:r>
          </a:p>
          <a:p>
            <a:pPr marL="342900" indent="-342900">
              <a:buAutoNum type="alphaUcPeriod"/>
            </a:pPr>
            <a:endParaRPr lang="en-MY" dirty="0"/>
          </a:p>
          <a:p>
            <a:pPr marL="342900" indent="-342900">
              <a:buAutoNum type="alphaUcPeriod"/>
            </a:pPr>
            <a:r>
              <a:rPr lang="en-MY" dirty="0"/>
              <a:t>Return on investment</a:t>
            </a:r>
          </a:p>
          <a:p>
            <a:endParaRPr lang="en-MY" dirty="0"/>
          </a:p>
        </p:txBody>
      </p:sp>
    </p:spTree>
    <p:extLst>
      <p:ext uri="{BB962C8B-B14F-4D97-AF65-F5344CB8AC3E}">
        <p14:creationId xmlns:p14="http://schemas.microsoft.com/office/powerpoint/2010/main" val="32158501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Question # 3</a:t>
            </a:r>
          </a:p>
        </p:txBody>
      </p:sp>
      <p:sp>
        <p:nvSpPr>
          <p:cNvPr id="4" name="TextBox 3">
            <a:extLst>
              <a:ext uri="{FF2B5EF4-FFF2-40B4-BE49-F238E27FC236}">
                <a16:creationId xmlns:a16="http://schemas.microsoft.com/office/drawing/2014/main" id="{CC335443-6A83-43F0-88EF-7068B6F85BC0}"/>
              </a:ext>
            </a:extLst>
          </p:cNvPr>
          <p:cNvSpPr txBox="1"/>
          <p:nvPr/>
        </p:nvSpPr>
        <p:spPr>
          <a:xfrm>
            <a:off x="1115616" y="2132856"/>
            <a:ext cx="5688632" cy="461665"/>
          </a:xfrm>
          <a:prstGeom prst="rect">
            <a:avLst/>
          </a:prstGeom>
          <a:noFill/>
        </p:spPr>
        <p:txBody>
          <a:bodyPr wrap="square" rtlCol="0">
            <a:spAutoFit/>
          </a:bodyPr>
          <a:lstStyle/>
          <a:p>
            <a:r>
              <a:rPr lang="en-MY" sz="2400" dirty="0">
                <a:latin typeface="+mn-lt"/>
              </a:rPr>
              <a:t>A.	Employment branding</a:t>
            </a:r>
          </a:p>
        </p:txBody>
      </p:sp>
    </p:spTree>
    <p:extLst>
      <p:ext uri="{BB962C8B-B14F-4D97-AF65-F5344CB8AC3E}">
        <p14:creationId xmlns:p14="http://schemas.microsoft.com/office/powerpoint/2010/main" val="42806960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EB04FE23-C654-46F2-9F8E-B4A6A355C8C3}"/>
              </a:ext>
            </a:extLst>
          </p:cNvPr>
          <p:cNvSpPr txBox="1"/>
          <p:nvPr/>
        </p:nvSpPr>
        <p:spPr>
          <a:xfrm>
            <a:off x="914400" y="1844824"/>
            <a:ext cx="7772400" cy="3139321"/>
          </a:xfrm>
          <a:prstGeom prst="rect">
            <a:avLst/>
          </a:prstGeom>
          <a:noFill/>
        </p:spPr>
        <p:txBody>
          <a:bodyPr wrap="square" rtlCol="0">
            <a:spAutoFit/>
          </a:bodyPr>
          <a:lstStyle/>
          <a:p>
            <a:r>
              <a:rPr lang="en-MY" dirty="0"/>
              <a:t>When </a:t>
            </a:r>
            <a:r>
              <a:rPr lang="en-MY" dirty="0" err="1"/>
              <a:t>analyzing</a:t>
            </a:r>
            <a:r>
              <a:rPr lang="en-MY" dirty="0"/>
              <a:t> staffing needs, what step forecasts the organization’s future workforce composition?</a:t>
            </a:r>
          </a:p>
          <a:p>
            <a:endParaRPr lang="en-MY" dirty="0"/>
          </a:p>
          <a:p>
            <a:pPr marL="342900" indent="-342900">
              <a:buAutoNum type="alphaUcPeriod"/>
            </a:pPr>
            <a:r>
              <a:rPr lang="en-MY" dirty="0"/>
              <a:t>Supply analysis</a:t>
            </a:r>
          </a:p>
          <a:p>
            <a:pPr marL="342900" indent="-342900">
              <a:buAutoNum type="alphaUcPeriod"/>
            </a:pPr>
            <a:endParaRPr lang="en-MY" dirty="0"/>
          </a:p>
          <a:p>
            <a:pPr marL="342900" indent="-342900">
              <a:buAutoNum type="alphaUcPeriod" startAt="2"/>
            </a:pPr>
            <a:r>
              <a:rPr lang="en-MY" dirty="0"/>
              <a:t>Demand analysis</a:t>
            </a:r>
          </a:p>
          <a:p>
            <a:pPr marL="342900" indent="-342900">
              <a:buAutoNum type="alphaUcPeriod" startAt="2"/>
            </a:pPr>
            <a:endParaRPr lang="en-MY" dirty="0"/>
          </a:p>
          <a:p>
            <a:r>
              <a:rPr lang="en-MY" dirty="0"/>
              <a:t>C. Gap analysis</a:t>
            </a:r>
          </a:p>
          <a:p>
            <a:endParaRPr lang="en-MY" dirty="0"/>
          </a:p>
          <a:p>
            <a:r>
              <a:rPr lang="en-MY" dirty="0"/>
              <a:t>D. Solution analysis</a:t>
            </a:r>
          </a:p>
          <a:p>
            <a:endParaRPr lang="en-MY" dirty="0"/>
          </a:p>
        </p:txBody>
      </p:sp>
    </p:spTree>
    <p:extLst>
      <p:ext uri="{BB962C8B-B14F-4D97-AF65-F5344CB8AC3E}">
        <p14:creationId xmlns:p14="http://schemas.microsoft.com/office/powerpoint/2010/main" val="32635662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 4</a:t>
            </a:r>
          </a:p>
        </p:txBody>
      </p:sp>
      <p:sp>
        <p:nvSpPr>
          <p:cNvPr id="4" name="TextBox 3">
            <a:extLst>
              <a:ext uri="{FF2B5EF4-FFF2-40B4-BE49-F238E27FC236}">
                <a16:creationId xmlns:a16="http://schemas.microsoft.com/office/drawing/2014/main" id="{5B62162C-BC3F-446B-8561-4D3CF111430A}"/>
              </a:ext>
            </a:extLst>
          </p:cNvPr>
          <p:cNvSpPr txBox="1"/>
          <p:nvPr/>
        </p:nvSpPr>
        <p:spPr>
          <a:xfrm>
            <a:off x="1331640" y="2060848"/>
            <a:ext cx="4032448" cy="461665"/>
          </a:xfrm>
          <a:prstGeom prst="rect">
            <a:avLst/>
          </a:prstGeom>
          <a:noFill/>
        </p:spPr>
        <p:txBody>
          <a:bodyPr wrap="square" rtlCol="0">
            <a:spAutoFit/>
          </a:bodyPr>
          <a:lstStyle/>
          <a:p>
            <a:r>
              <a:rPr lang="en-MY" sz="2400" dirty="0">
                <a:latin typeface="+mn-lt"/>
              </a:rPr>
              <a:t>B.      Demand analysis</a:t>
            </a:r>
          </a:p>
        </p:txBody>
      </p:sp>
    </p:spTree>
    <p:extLst>
      <p:ext uri="{BB962C8B-B14F-4D97-AF65-F5344CB8AC3E}">
        <p14:creationId xmlns:p14="http://schemas.microsoft.com/office/powerpoint/2010/main" val="3613984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26E-1127-476E-B3CB-282DBD02601A}"/>
              </a:ext>
            </a:extLst>
          </p:cNvPr>
          <p:cNvSpPr>
            <a:spLocks noGrp="1"/>
          </p:cNvSpPr>
          <p:nvPr>
            <p:ph type="title"/>
          </p:nvPr>
        </p:nvSpPr>
        <p:spPr/>
        <p:txBody>
          <a:bodyPr/>
          <a:lstStyle/>
          <a:p>
            <a:r>
              <a:rPr lang="en-MY" dirty="0"/>
              <a:t>Employee Engagement</a:t>
            </a:r>
          </a:p>
        </p:txBody>
      </p:sp>
      <p:sp>
        <p:nvSpPr>
          <p:cNvPr id="3" name="Content Placeholder 2">
            <a:extLst>
              <a:ext uri="{FF2B5EF4-FFF2-40B4-BE49-F238E27FC236}">
                <a16:creationId xmlns:a16="http://schemas.microsoft.com/office/drawing/2014/main" id="{3BDD8784-27EC-422B-BAF1-BDFDFC07317A}"/>
              </a:ext>
            </a:extLst>
          </p:cNvPr>
          <p:cNvSpPr>
            <a:spLocks noGrp="1"/>
          </p:cNvSpPr>
          <p:nvPr>
            <p:ph idx="1"/>
          </p:nvPr>
        </p:nvSpPr>
        <p:spPr/>
        <p:txBody>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endParaRPr lang="en-MY" sz="2400" dirty="0"/>
          </a:p>
          <a:p>
            <a:pPr marL="0" indent="0">
              <a:buNone/>
            </a:pPr>
            <a:r>
              <a:rPr lang="en-MY" sz="2400" dirty="0"/>
              <a:t>Engaged 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val="20508499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id="{5061E157-86BC-415C-AD47-5260745D51FD}"/>
              </a:ext>
            </a:extLst>
          </p:cNvPr>
          <p:cNvSpPr>
            <a:spLocks noGrp="1"/>
          </p:cNvSpPr>
          <p:nvPr>
            <p:ph idx="1"/>
          </p:nvPr>
        </p:nvSpPr>
        <p:spPr/>
        <p:txBody>
          <a:bodyPr/>
          <a:lstStyle/>
          <a:p>
            <a:pPr marL="0" indent="0">
              <a:buNone/>
            </a:pPr>
            <a:r>
              <a:rPr lang="en-MY" dirty="0"/>
              <a:t>Organizational citizenship </a:t>
            </a:r>
            <a:r>
              <a:rPr lang="en-MY" dirty="0" err="1"/>
              <a:t>behaviors</a:t>
            </a:r>
            <a:r>
              <a:rPr lang="en-MY" dirty="0"/>
              <a:t> (OCBs) are discretionary workplace </a:t>
            </a:r>
            <a:r>
              <a:rPr lang="en-MY" dirty="0" err="1"/>
              <a:t>behaviors</a:t>
            </a:r>
            <a:r>
              <a:rPr lang="en-MY" dirty="0"/>
              <a:t> that exceed one's basic job requirements. They are often described as </a:t>
            </a:r>
            <a:r>
              <a:rPr lang="en-MY" dirty="0" err="1"/>
              <a:t>behaviors</a:t>
            </a:r>
            <a:r>
              <a:rPr lang="en-MY" dirty="0"/>
              <a:t> that "go above and beyond the call of duty".</a:t>
            </a:r>
          </a:p>
        </p:txBody>
      </p:sp>
    </p:spTree>
    <p:extLst>
      <p:ext uri="{BB962C8B-B14F-4D97-AF65-F5344CB8AC3E}">
        <p14:creationId xmlns:p14="http://schemas.microsoft.com/office/powerpoint/2010/main" val="20197849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34523-B6FE-4E17-AFAA-667B34E83071}"/>
              </a:ext>
            </a:extLst>
          </p:cNvPr>
          <p:cNvSpPr>
            <a:spLocks noGrp="1"/>
          </p:cNvSpPr>
          <p:nvPr>
            <p:ph type="title"/>
          </p:nvPr>
        </p:nvSpPr>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dirty="0"/>
              <a:t>When employees feel engaged, they are likely to exhibit organizational citizenship </a:t>
            </a:r>
            <a:r>
              <a:rPr lang="en-MY" dirty="0" err="1"/>
              <a:t>behaviors</a:t>
            </a:r>
            <a:r>
              <a:rPr lang="en-MY" dirty="0"/>
              <a:t>. Therefore, engagement is an attitude or feeling an individual has about their job or organization and OCB is the downstream </a:t>
            </a:r>
            <a:r>
              <a:rPr lang="en-MY" dirty="0" err="1"/>
              <a:t>behavioral</a:t>
            </a:r>
            <a:r>
              <a:rPr lang="en-MY" dirty="0"/>
              <a:t> expression of engagement.</a:t>
            </a:r>
          </a:p>
        </p:txBody>
      </p:sp>
      <p:pic>
        <p:nvPicPr>
          <p:cNvPr id="5" name="Picture 4">
            <a:extLst>
              <a:ext uri="{FF2B5EF4-FFF2-40B4-BE49-F238E27FC236}">
                <a16:creationId xmlns:a16="http://schemas.microsoft.com/office/drawing/2014/main" id="{F69BEA48-8862-40FE-B1F7-12E3BFDCB66B}"/>
              </a:ext>
            </a:extLst>
          </p:cNvPr>
          <p:cNvPicPr>
            <a:picLocks noChangeAspect="1"/>
          </p:cNvPicPr>
          <p:nvPr/>
        </p:nvPicPr>
        <p:blipFill>
          <a:blip r:embed="rId2"/>
          <a:stretch>
            <a:fillRect/>
          </a:stretch>
        </p:blipFill>
        <p:spPr>
          <a:xfrm>
            <a:off x="2135336" y="4365105"/>
            <a:ext cx="4873327" cy="2082735"/>
          </a:xfrm>
          <a:prstGeom prst="rect">
            <a:avLst/>
          </a:prstGeom>
        </p:spPr>
      </p:pic>
    </p:spTree>
    <p:extLst>
      <p:ext uri="{BB962C8B-B14F-4D97-AF65-F5344CB8AC3E}">
        <p14:creationId xmlns:p14="http://schemas.microsoft.com/office/powerpoint/2010/main" val="13237968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544D-D3BC-4E7A-9093-E7406D3D5CB1}"/>
              </a:ext>
            </a:extLst>
          </p:cNvPr>
          <p:cNvSpPr>
            <a:spLocks noGrp="1"/>
          </p:cNvSpPr>
          <p:nvPr>
            <p:ph type="title"/>
          </p:nvPr>
        </p:nvSpPr>
        <p:spPr/>
        <p:txBody>
          <a:bodyPr/>
          <a:lstStyle/>
          <a:p>
            <a:r>
              <a:rPr lang="en-MY" dirty="0"/>
              <a:t>Three Dimensions</a:t>
            </a:r>
          </a:p>
        </p:txBody>
      </p:sp>
      <p:sp>
        <p:nvSpPr>
          <p:cNvPr id="3" name="Content Placeholder 2">
            <a:extLst>
              <a:ext uri="{FF2B5EF4-FFF2-40B4-BE49-F238E27FC236}">
                <a16:creationId xmlns:a16="http://schemas.microsoft.com/office/drawing/2014/main" id="{E3697F1A-E4E1-4503-BB26-0E45D9BF5093}"/>
              </a:ext>
            </a:extLst>
          </p:cNvPr>
          <p:cNvSpPr>
            <a:spLocks noGrp="1"/>
          </p:cNvSpPr>
          <p:nvPr>
            <p:ph idx="1"/>
          </p:nvPr>
        </p:nvSpPr>
        <p:spPr/>
        <p:txBody>
          <a:bodyPr/>
          <a:lstStyle/>
          <a:p>
            <a:pPr marL="0" indent="0">
              <a:buNone/>
            </a:pPr>
            <a:r>
              <a:rPr lang="en-MY" dirty="0"/>
              <a:t>There are three dimensions through which organizations can measure the strength of their employee engagement</a:t>
            </a:r>
          </a:p>
          <a:p>
            <a:r>
              <a:rPr lang="en-MY" dirty="0"/>
              <a:t>Say—speak positively about the organization to </a:t>
            </a:r>
            <a:r>
              <a:rPr lang="en-MY" dirty="0" err="1"/>
              <a:t>coworkers</a:t>
            </a:r>
            <a:r>
              <a:rPr lang="en-MY" dirty="0"/>
              <a:t>, potential employees and customers;</a:t>
            </a:r>
          </a:p>
          <a:p>
            <a:r>
              <a:rPr lang="en-MY" dirty="0"/>
              <a:t>Stay—have an intense sense of belonging and desire to be a part of the organization; and</a:t>
            </a:r>
          </a:p>
          <a:p>
            <a:r>
              <a:rPr lang="en-MY" dirty="0"/>
              <a:t>Strive—are motivated and exert effort toward success in one’s job and for the company.</a:t>
            </a:r>
          </a:p>
        </p:txBody>
      </p:sp>
    </p:spTree>
    <p:extLst>
      <p:ext uri="{BB962C8B-B14F-4D97-AF65-F5344CB8AC3E}">
        <p14:creationId xmlns:p14="http://schemas.microsoft.com/office/powerpoint/2010/main" val="36420080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AC6B-867D-4100-B23B-49FAFF71BBAA}"/>
              </a:ext>
            </a:extLst>
          </p:cNvPr>
          <p:cNvSpPr>
            <a:spLocks noGrp="1"/>
          </p:cNvSpPr>
          <p:nvPr>
            <p:ph type="title"/>
          </p:nvPr>
        </p:nvSpPr>
        <p:spPr/>
        <p:txBody>
          <a:bodyPr/>
          <a:lstStyle/>
          <a:p>
            <a:r>
              <a:rPr lang="en-MY" dirty="0"/>
              <a:t>Employee Engagement Model</a:t>
            </a:r>
          </a:p>
        </p:txBody>
      </p:sp>
      <p:pic>
        <p:nvPicPr>
          <p:cNvPr id="5" name="Picture 4">
            <a:extLst>
              <a:ext uri="{FF2B5EF4-FFF2-40B4-BE49-F238E27FC236}">
                <a16:creationId xmlns:a16="http://schemas.microsoft.com/office/drawing/2014/main" id="{81E4FD1E-2BAF-4F6C-8684-C9C11A46F847}"/>
              </a:ext>
            </a:extLst>
          </p:cNvPr>
          <p:cNvPicPr>
            <a:picLocks noChangeAspect="1"/>
          </p:cNvPicPr>
          <p:nvPr/>
        </p:nvPicPr>
        <p:blipFill>
          <a:blip r:embed="rId2"/>
          <a:stretch>
            <a:fillRect/>
          </a:stretch>
        </p:blipFill>
        <p:spPr>
          <a:xfrm>
            <a:off x="936139" y="1772816"/>
            <a:ext cx="7564924" cy="4680520"/>
          </a:xfrm>
          <a:prstGeom prst="rect">
            <a:avLst/>
          </a:prstGeom>
        </p:spPr>
      </p:pic>
    </p:spTree>
    <p:extLst>
      <p:ext uri="{BB962C8B-B14F-4D97-AF65-F5344CB8AC3E}">
        <p14:creationId xmlns:p14="http://schemas.microsoft.com/office/powerpoint/2010/main" val="37911545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50852-0FBC-48BD-9C97-3932DE1BE1BD}"/>
              </a:ext>
            </a:extLst>
          </p:cNvPr>
          <p:cNvSpPr>
            <a:spLocks noGrp="1"/>
          </p:cNvSpPr>
          <p:nvPr>
            <p:ph type="title"/>
          </p:nvPr>
        </p:nvSpPr>
        <p:spPr/>
        <p:txBody>
          <a:bodyPr/>
          <a:lstStyle/>
          <a:p>
            <a:r>
              <a:rPr lang="en-MY" dirty="0"/>
              <a:t>1. Brand</a:t>
            </a:r>
          </a:p>
        </p:txBody>
      </p:sp>
      <p:sp>
        <p:nvSpPr>
          <p:cNvPr id="3" name="Content Placeholder 2">
            <a:extLst>
              <a:ext uri="{FF2B5EF4-FFF2-40B4-BE49-F238E27FC236}">
                <a16:creationId xmlns:a16="http://schemas.microsoft.com/office/drawing/2014/main" id="{191B6120-CDFD-4ADF-9780-52088BD7D672}"/>
              </a:ext>
            </a:extLst>
          </p:cNvPr>
          <p:cNvSpPr>
            <a:spLocks noGrp="1"/>
          </p:cNvSpPr>
          <p:nvPr>
            <p:ph idx="1"/>
          </p:nvPr>
        </p:nvSpPr>
        <p:spPr/>
        <p:txBody>
          <a:bodyPr/>
          <a:lstStyle/>
          <a:p>
            <a:pPr marL="0" indent="0">
              <a:buNone/>
            </a:pPr>
            <a:r>
              <a:rPr lang="en-MY"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val="37421088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AB16-078E-494C-8131-942C06E208F0}"/>
              </a:ext>
            </a:extLst>
          </p:cNvPr>
          <p:cNvSpPr>
            <a:spLocks noGrp="1"/>
          </p:cNvSpPr>
          <p:nvPr>
            <p:ph type="title"/>
          </p:nvPr>
        </p:nvSpPr>
        <p:spPr/>
        <p:txBody>
          <a:bodyPr/>
          <a:lstStyle/>
          <a:p>
            <a:r>
              <a:rPr lang="en-MY" dirty="0"/>
              <a:t>2. Leadership</a:t>
            </a:r>
          </a:p>
        </p:txBody>
      </p:sp>
      <p:sp>
        <p:nvSpPr>
          <p:cNvPr id="3" name="Content Placeholder 2">
            <a:extLst>
              <a:ext uri="{FF2B5EF4-FFF2-40B4-BE49-F238E27FC236}">
                <a16:creationId xmlns:a16="http://schemas.microsoft.com/office/drawing/2014/main" id="{56318A63-F7CE-4540-9347-ED3DB6329DC6}"/>
              </a:ext>
            </a:extLst>
          </p:cNvPr>
          <p:cNvSpPr>
            <a:spLocks noGrp="1"/>
          </p:cNvSpPr>
          <p:nvPr>
            <p:ph idx="1"/>
          </p:nvPr>
        </p:nvSpPr>
        <p:spPr>
          <a:xfrm>
            <a:off x="683568" y="1600200"/>
            <a:ext cx="8208912" cy="4530725"/>
          </a:xfrm>
        </p:spPr>
        <p:txBody>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val="22360530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1023-1F62-4F08-9B5C-C036DBEA3E24}"/>
              </a:ext>
            </a:extLst>
          </p:cNvPr>
          <p:cNvSpPr>
            <a:spLocks noGrp="1"/>
          </p:cNvSpPr>
          <p:nvPr>
            <p:ph type="title"/>
          </p:nvPr>
        </p:nvSpPr>
        <p:spPr/>
        <p:txBody>
          <a:bodyPr/>
          <a:lstStyle/>
          <a:p>
            <a:r>
              <a:rPr lang="en-MY" dirty="0"/>
              <a:t>3. Performance</a:t>
            </a:r>
          </a:p>
        </p:txBody>
      </p:sp>
      <p:sp>
        <p:nvSpPr>
          <p:cNvPr id="3" name="Content Placeholder 2">
            <a:extLst>
              <a:ext uri="{FF2B5EF4-FFF2-40B4-BE49-F238E27FC236}">
                <a16:creationId xmlns:a16="http://schemas.microsoft.com/office/drawing/2014/main" id="{03135F65-0EE1-4645-BC64-3F22E7B9B6F0}"/>
              </a:ext>
            </a:extLst>
          </p:cNvPr>
          <p:cNvSpPr>
            <a:spLocks noGrp="1"/>
          </p:cNvSpPr>
          <p:nvPr>
            <p:ph idx="1"/>
          </p:nvPr>
        </p:nvSpPr>
        <p:spPr/>
        <p:txBody>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val="2814795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0DF45-4886-4376-93D6-4765BB35C06B}"/>
              </a:ext>
            </a:extLst>
          </p:cNvPr>
          <p:cNvSpPr>
            <a:spLocks noGrp="1"/>
          </p:cNvSpPr>
          <p:nvPr>
            <p:ph type="title"/>
          </p:nvPr>
        </p:nvSpPr>
        <p:spPr/>
        <p:txBody>
          <a:bodyPr/>
          <a:lstStyle/>
          <a:p>
            <a:r>
              <a:rPr lang="en-MY" dirty="0"/>
              <a:t>4. The Basics</a:t>
            </a:r>
          </a:p>
        </p:txBody>
      </p:sp>
      <p:sp>
        <p:nvSpPr>
          <p:cNvPr id="3" name="Content Placeholder 2">
            <a:extLst>
              <a:ext uri="{FF2B5EF4-FFF2-40B4-BE49-F238E27FC236}">
                <a16:creationId xmlns:a16="http://schemas.microsoft.com/office/drawing/2014/main" id="{88255978-1A79-4963-9C8A-6BFDE261AFA6}"/>
              </a:ext>
            </a:extLst>
          </p:cNvPr>
          <p:cNvSpPr>
            <a:spLocks noGrp="1"/>
          </p:cNvSpPr>
          <p:nvPr>
            <p:ph idx="1"/>
          </p:nvPr>
        </p:nvSpPr>
        <p:spPr/>
        <p:txBody>
          <a:bodyPr/>
          <a:lstStyle/>
          <a:p>
            <a:pPr marL="0" indent="0">
              <a:buNone/>
            </a:pPr>
            <a:r>
              <a:rPr lang="en-MY"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val="9396050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DF67-611B-4149-AA95-6C79DEC59B68}"/>
              </a:ext>
            </a:extLst>
          </p:cNvPr>
          <p:cNvSpPr>
            <a:spLocks noGrp="1"/>
          </p:cNvSpPr>
          <p:nvPr>
            <p:ph type="title"/>
          </p:nvPr>
        </p:nvSpPr>
        <p:spPr/>
        <p:txBody>
          <a:bodyPr/>
          <a:lstStyle/>
          <a:p>
            <a:r>
              <a:rPr lang="en-MY" dirty="0"/>
              <a:t>5. The Work</a:t>
            </a:r>
          </a:p>
        </p:txBody>
      </p:sp>
      <p:sp>
        <p:nvSpPr>
          <p:cNvPr id="3" name="Content Placeholder 2">
            <a:extLst>
              <a:ext uri="{FF2B5EF4-FFF2-40B4-BE49-F238E27FC236}">
                <a16:creationId xmlns:a16="http://schemas.microsoft.com/office/drawing/2014/main" id="{334B6377-3A56-47EC-BA4C-F7AD302CF5FB}"/>
              </a:ext>
            </a:extLst>
          </p:cNvPr>
          <p:cNvSpPr>
            <a:spLocks noGrp="1"/>
          </p:cNvSpPr>
          <p:nvPr>
            <p:ph idx="1"/>
          </p:nvPr>
        </p:nvSpPr>
        <p:spPr>
          <a:xfrm>
            <a:off x="683568" y="1600200"/>
            <a:ext cx="8460432" cy="4530725"/>
          </a:xfrm>
        </p:spPr>
        <p:txBody>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val="32169540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7316-DD7E-45ED-92DE-050298FAAE66}"/>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C722AAE9-9C72-4C5D-A37B-B0AD519E1795}"/>
              </a:ext>
            </a:extLst>
          </p:cNvPr>
          <p:cNvSpPr>
            <a:spLocks noGrp="1"/>
          </p:cNvSpPr>
          <p:nvPr>
            <p:ph idx="1"/>
          </p:nvPr>
        </p:nvSpPr>
        <p:spPr/>
        <p:txBody>
          <a:bodyPr/>
          <a:lstStyle/>
          <a:p>
            <a:r>
              <a:rPr lang="en-MY" b="1" dirty="0"/>
              <a:t>Communication</a:t>
            </a:r>
            <a:r>
              <a:rPr lang="en-MY"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val="25412132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0D03-5576-42E7-9A7E-DFD07009F07D}"/>
              </a:ext>
            </a:extLst>
          </p:cNvPr>
          <p:cNvSpPr>
            <a:spLocks noGrp="1"/>
          </p:cNvSpPr>
          <p:nvPr>
            <p:ph type="title"/>
          </p:nvPr>
        </p:nvSpPr>
        <p:spPr/>
        <p:txBody>
          <a:bodyPr/>
          <a:lstStyle/>
          <a:p>
            <a:r>
              <a:rPr lang="en-MY" dirty="0"/>
              <a:t>6. Company Practices </a:t>
            </a:r>
          </a:p>
        </p:txBody>
      </p:sp>
      <p:sp>
        <p:nvSpPr>
          <p:cNvPr id="3" name="Content Placeholder 2">
            <a:extLst>
              <a:ext uri="{FF2B5EF4-FFF2-40B4-BE49-F238E27FC236}">
                <a16:creationId xmlns:a16="http://schemas.microsoft.com/office/drawing/2014/main" id="{369F933F-180E-4D1D-8426-6ED62D325A81}"/>
              </a:ext>
            </a:extLst>
          </p:cNvPr>
          <p:cNvSpPr>
            <a:spLocks noGrp="1"/>
          </p:cNvSpPr>
          <p:nvPr>
            <p:ph idx="1"/>
          </p:nvPr>
        </p:nvSpPr>
        <p:spPr>
          <a:xfrm>
            <a:off x="683568" y="1600200"/>
            <a:ext cx="8003232" cy="4530725"/>
          </a:xfrm>
        </p:spPr>
        <p:txBody>
          <a:bodyPr/>
          <a:lstStyle/>
          <a:p>
            <a:r>
              <a:rPr lang="en-MY" b="1" dirty="0"/>
              <a:t>Customer Focus</a:t>
            </a:r>
            <a:r>
              <a:rPr lang="en-MY"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val="16149771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E35A-32B7-427C-9006-97966CCCA7AE}"/>
              </a:ext>
            </a:extLst>
          </p:cNvPr>
          <p:cNvSpPr>
            <a:spLocks noGrp="1"/>
          </p:cNvSpPr>
          <p:nvPr>
            <p:ph type="title"/>
          </p:nvPr>
        </p:nvSpPr>
        <p:spPr/>
        <p:txBody>
          <a:bodyPr/>
          <a:lstStyle/>
          <a:p>
            <a:r>
              <a:rPr lang="en-MY" dirty="0"/>
              <a:t>6. Company Practices</a:t>
            </a:r>
          </a:p>
        </p:txBody>
      </p:sp>
      <p:sp>
        <p:nvSpPr>
          <p:cNvPr id="3" name="Content Placeholder 2">
            <a:extLst>
              <a:ext uri="{FF2B5EF4-FFF2-40B4-BE49-F238E27FC236}">
                <a16:creationId xmlns:a16="http://schemas.microsoft.com/office/drawing/2014/main" id="{BD6B2ABD-2A07-4B07-B276-CEA0A6CB1D73}"/>
              </a:ext>
            </a:extLst>
          </p:cNvPr>
          <p:cNvSpPr>
            <a:spLocks noGrp="1"/>
          </p:cNvSpPr>
          <p:nvPr>
            <p:ph idx="1"/>
          </p:nvPr>
        </p:nvSpPr>
        <p:spPr/>
        <p:txBody>
          <a:bodyPr/>
          <a:lstStyle/>
          <a:p>
            <a:r>
              <a:rPr lang="en-MY" b="1" dirty="0"/>
              <a:t>Diversity and inclusion</a:t>
            </a:r>
            <a:r>
              <a:rPr lang="en-MY"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val="10350410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2128-E189-4163-9516-1F5A6DB8846E}"/>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2A2EFCCB-A833-41F1-B672-B68A502FC901}"/>
              </a:ext>
            </a:extLst>
          </p:cNvPr>
          <p:cNvSpPr>
            <a:spLocks noGrp="1"/>
          </p:cNvSpPr>
          <p:nvPr>
            <p:ph idx="1"/>
          </p:nvPr>
        </p:nvSpPr>
        <p:spPr/>
        <p:txBody>
          <a:bodyPr/>
          <a:lstStyle/>
          <a:p>
            <a:pPr marL="0" indent="0">
              <a:buNone/>
            </a:pPr>
            <a:r>
              <a:rPr lang="en-MY" dirty="0"/>
              <a:t>To increase employee engagement, research indicates that employers are NOT required to provide employees with:	</a:t>
            </a:r>
          </a:p>
          <a:p>
            <a:pPr marL="514350" indent="-514350">
              <a:buFont typeface="+mj-lt"/>
              <a:buAutoNum type="alphaUcPeriod"/>
            </a:pPr>
            <a:r>
              <a:rPr lang="en-MY" dirty="0"/>
              <a:t>a unionized workforce with an alternative dispute resolution process	</a:t>
            </a:r>
          </a:p>
          <a:p>
            <a:pPr marL="514350" indent="-514350">
              <a:buFont typeface="+mj-lt"/>
              <a:buAutoNum type="alphaUcPeriod"/>
            </a:pPr>
            <a:r>
              <a:rPr lang="en-MY" dirty="0"/>
              <a:t>recognition and appreciation for extra voluntary contributions.	</a:t>
            </a:r>
          </a:p>
          <a:p>
            <a:pPr marL="514350" indent="-514350">
              <a:buFont typeface="+mj-lt"/>
              <a:buAutoNum type="alphaUcPeriod"/>
            </a:pPr>
            <a:r>
              <a:rPr lang="en-MY" dirty="0"/>
              <a:t>positive feedback and recognition for accomplishments.	</a:t>
            </a:r>
          </a:p>
          <a:p>
            <a:pPr marL="514350" indent="-514350">
              <a:buFont typeface="+mj-lt"/>
              <a:buAutoNum type="alphaUcPeriod"/>
            </a:pPr>
            <a:r>
              <a:rPr lang="en-MY"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val="38162263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C8D5-B713-430C-A0F5-72E25617236F}"/>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08C2357D-EFFC-4341-BC92-10CF592CFFE4}"/>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1810829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1581</TotalTime>
  <Words>4330</Words>
  <Application>Microsoft Office PowerPoint</Application>
  <PresentationFormat>On-screen Show (4:3)</PresentationFormat>
  <Paragraphs>439</Paragraphs>
  <Slides>91</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91</vt:i4>
      </vt:variant>
    </vt:vector>
  </HeadingPairs>
  <TitlesOfParts>
    <vt:vector size="95" baseType="lpstr">
      <vt:lpstr>Arial</vt:lpstr>
      <vt:lpstr>Times New Roman</vt:lpstr>
      <vt:lpstr>Wingdings</vt:lpstr>
      <vt:lpstr>Office Theme</vt:lpstr>
      <vt:lpstr>Compensation, Benefits and Work Experience - I</vt:lpstr>
      <vt:lpstr>PowerPoint Presentation</vt:lpstr>
      <vt:lpstr>Introduction</vt:lpstr>
      <vt:lpstr>Value Exchange - Employee</vt:lpstr>
      <vt:lpstr>Value Exchange - Employer</vt:lpstr>
      <vt:lpstr>Remuneration</vt:lpstr>
      <vt:lpstr>Difference Remuneration vs Compensation</vt:lpstr>
      <vt:lpstr>Evolution of Rewards</vt:lpstr>
      <vt:lpstr>Total Rewards </vt:lpstr>
      <vt:lpstr>Steps in the Development of a Total Rewards Strategy</vt:lpstr>
      <vt:lpstr>Strategic reward management</vt:lpstr>
      <vt:lpstr>Strategic reward management</vt:lpstr>
      <vt:lpstr>PowerPoint Presentation</vt:lpstr>
      <vt:lpstr>Total Rewards</vt:lpstr>
      <vt:lpstr>Compensation Approaches</vt:lpstr>
      <vt:lpstr>Goals of the Total Rewards System</vt:lpstr>
      <vt:lpstr>Equity</vt:lpstr>
      <vt:lpstr>Pay Strategies</vt:lpstr>
      <vt:lpstr>Pay Strategies</vt:lpstr>
      <vt:lpstr>Pay Strategies</vt:lpstr>
      <vt:lpstr>Compensation and Benefits Strategy</vt:lpstr>
      <vt:lpstr>PowerPoint Presentation</vt:lpstr>
      <vt:lpstr>Job Evaluation</vt:lpstr>
      <vt:lpstr>Salary Surveys</vt:lpstr>
      <vt:lpstr>Types of Survey</vt:lpstr>
      <vt:lpstr>Communicating to Employees</vt:lpstr>
      <vt:lpstr>Direct Communication</vt:lpstr>
      <vt:lpstr>Effectiveness of the Total Rewards Strategy</vt:lpstr>
      <vt:lpstr>PowerPoint Presentation</vt:lpstr>
      <vt:lpstr>Pay Range</vt:lpstr>
      <vt:lpstr>Compa-ratios (CP)</vt:lpstr>
      <vt:lpstr>Broadbanding</vt:lpstr>
      <vt:lpstr>Global Pay Structure</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PowerPoint Presentation</vt:lpstr>
      <vt:lpstr>Incentive Plan</vt:lpstr>
      <vt:lpstr>Individual Incentives</vt:lpstr>
      <vt:lpstr>Merit Pay</vt:lpstr>
      <vt:lpstr>Piecework</vt:lpstr>
      <vt:lpstr>Sales compensation</vt:lpstr>
      <vt:lpstr>Group Incentives</vt:lpstr>
      <vt:lpstr>Gainsharing</vt:lpstr>
      <vt:lpstr>Profit Sharing</vt:lpstr>
      <vt:lpstr>PowerPoint Presentation</vt:lpstr>
      <vt:lpstr>Defined Benefit Retirement Plans</vt:lpstr>
      <vt:lpstr>Types of Benefit Retirement Plan</vt:lpstr>
      <vt:lpstr>Defined Contribution Plans</vt:lpstr>
      <vt:lpstr>Types of Contribution Plan</vt:lpstr>
      <vt:lpstr>Difference in Plans</vt:lpstr>
      <vt:lpstr>Types of Contribution Plan</vt:lpstr>
      <vt:lpstr>Types of Contribution Plan</vt:lpstr>
      <vt:lpstr>PowerPoint Presentation</vt:lpstr>
      <vt:lpstr>Promoting the Organization</vt:lpstr>
      <vt:lpstr>1. Employment Branding</vt:lpstr>
      <vt:lpstr>2. Employee Value Proposition</vt:lpstr>
      <vt:lpstr>EVP - Example</vt:lpstr>
      <vt:lpstr>The Employment Value Proposition</vt:lpstr>
      <vt:lpstr>Benefits of EVP</vt:lpstr>
      <vt:lpstr>Employer Brand Framework</vt:lpstr>
      <vt:lpstr>Diversity and Inclusion Considerations</vt:lpstr>
      <vt:lpstr>Poll Question # 1</vt:lpstr>
      <vt:lpstr>Answer to Poll Question # 1</vt:lpstr>
      <vt:lpstr>Poll Question # 2</vt:lpstr>
      <vt:lpstr>Answer to Poll Question # 2</vt:lpstr>
      <vt:lpstr>Poll Question # 3</vt:lpstr>
      <vt:lpstr>Answer to Question # 3</vt:lpstr>
      <vt:lpstr>Poll Question # 4</vt:lpstr>
      <vt:lpstr>Answer to Poll # 4</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49</cp:revision>
  <cp:lastPrinted>1601-01-01T00:00:00Z</cp:lastPrinted>
  <dcterms:created xsi:type="dcterms:W3CDTF">2020-07-09T15:12:46Z</dcterms:created>
  <dcterms:modified xsi:type="dcterms:W3CDTF">2021-06-20T07:24:15Z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