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57" r:id="rId3"/>
    <p:sldId id="272" r:id="rId4"/>
    <p:sldId id="258" r:id="rId5"/>
    <p:sldId id="262" r:id="rId6"/>
    <p:sldId id="260" r:id="rId7"/>
    <p:sldId id="259" r:id="rId8"/>
    <p:sldId id="265" r:id="rId9"/>
    <p:sldId id="263" r:id="rId10"/>
    <p:sldId id="266" r:id="rId11"/>
    <p:sldId id="261" r:id="rId12"/>
    <p:sldId id="264" r:id="rId13"/>
    <p:sldId id="267" r:id="rId14"/>
    <p:sldId id="269" r:id="rId15"/>
    <p:sldId id="271" r:id="rId16"/>
    <p:sldId id="270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46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8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82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0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7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1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8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6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4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0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30FD97C-5EEF-41A1-BB07-A9FE036FB606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D47EED1-3C4D-484D-B3F6-A153512EB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2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lexa.com/developing-a-marketing-strategy/" TargetMode="External"/><Relationship Id="rId2" Type="http://schemas.openxmlformats.org/officeDocument/2006/relationships/hyperlink" Target="https://blog.alexa.com/marketing-research/competitive-analysi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551E-94DF-4041-9F55-8445B728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833" y="174580"/>
            <a:ext cx="7729728" cy="1188720"/>
          </a:xfrm>
        </p:spPr>
        <p:txBody>
          <a:bodyPr/>
          <a:lstStyle/>
          <a:p>
            <a:r>
              <a:rPr lang="en-US" dirty="0"/>
              <a:t>Competitive Analysis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1A98B-4400-4D53-8975-6F2B8F3FD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ow to Conduct a Competitive Analysis on Social Media (Free Template)">
            <a:extLst>
              <a:ext uri="{FF2B5EF4-FFF2-40B4-BE49-F238E27FC236}">
                <a16:creationId xmlns:a16="http://schemas.microsoft.com/office/drawing/2014/main" id="{F71624F0-9B53-4BE4-A40D-B5C42792A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01" y="1762634"/>
            <a:ext cx="3302699" cy="46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ow to Use Competitive Intelligence Intelligently VisionEdge Marketing">
            <a:extLst>
              <a:ext uri="{FF2B5EF4-FFF2-40B4-BE49-F238E27FC236}">
                <a16:creationId xmlns:a16="http://schemas.microsoft.com/office/drawing/2014/main" id="{63D1A6FA-166D-4307-A963-E40DA70A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3" y="1660124"/>
            <a:ext cx="7013360" cy="46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10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6A6A9-A53C-473B-98D2-2AAB8B242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536"/>
            <a:ext cx="10515600" cy="5847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hlinkClick r:id="rId2"/>
              </a:rPr>
              <a:t>Competitive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7DA53-773D-4677-AB3F-67D293C99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05" y="1443886"/>
            <a:ext cx="1177179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Competitive analysis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is an important part of the job description for most marketers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 an impactful marketing strategy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Complex decisions involved in strategy formulation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[Promotion Strategy: Consumer Based Promotions/Trade based promotions]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GTM Strategy for Castrol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/>
              <a:t>Competitive Analysis Frameworks</a:t>
            </a:r>
          </a:p>
          <a:p>
            <a:r>
              <a:rPr lang="en-US" dirty="0"/>
              <a:t>1.) SWOT  2.) TOWS 3.) GAP ANALYSIS 4.) PORTER’s FIVE FORCES  5.) PERCEPTUAL MAPPING 6.) BCG MATRIX.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26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6B9E1A-E8BF-479E-B23F-7824711C8989}"/>
              </a:ext>
            </a:extLst>
          </p:cNvPr>
          <p:cNvSpPr/>
          <p:nvPr/>
        </p:nvSpPr>
        <p:spPr>
          <a:xfrm>
            <a:off x="929196" y="1348800"/>
            <a:ext cx="993411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Where does our brand stand?</a:t>
            </a:r>
          </a:p>
          <a:p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that’s the same as our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that’s different from our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are the opportunities in our market?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to beat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Where do we need to focus?</a:t>
            </a:r>
            <a:endParaRPr lang="en-US" sz="3200" b="0" i="0" dirty="0">
              <a:solidFill>
                <a:srgbClr val="1B334B"/>
              </a:solidFill>
              <a:effectLst/>
              <a:latin typeface="Perpetua" panose="0202050206040102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BBDA9D-5FA1-4F12-BF47-E9ABC13C8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578" y="72450"/>
            <a:ext cx="79248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7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E04B3-85C6-4AB4-82F4-C53D2BE64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0191"/>
            <a:ext cx="7729728" cy="837475"/>
          </a:xfrm>
        </p:spPr>
        <p:txBody>
          <a:bodyPr>
            <a:normAutofit fontScale="90000"/>
          </a:bodyPr>
          <a:lstStyle/>
          <a:p>
            <a:br>
              <a:rPr lang="en-US" sz="4900" dirty="0"/>
            </a:br>
            <a:r>
              <a:rPr lang="en-US" sz="4900" dirty="0"/>
              <a:t>SWOT Analysis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238E60-D359-49AB-B34A-80BDCB0EC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108" y="1420427"/>
            <a:ext cx="11514338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3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B05F6-D6DB-4443-9862-C55EC5450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00" y="86869"/>
            <a:ext cx="7729728" cy="118872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C5C2F-4A1F-4F78-9263-EA390FBB2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WOT analysis - Wikipedia">
            <a:extLst>
              <a:ext uri="{FF2B5EF4-FFF2-40B4-BE49-F238E27FC236}">
                <a16:creationId xmlns:a16="http://schemas.microsoft.com/office/drawing/2014/main" id="{8E989047-4BDA-41F5-8B30-B15F9E8D1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31" y="157002"/>
            <a:ext cx="9809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22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E093-D7EA-4F9A-9737-5E2FEBB7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71" y="267795"/>
            <a:ext cx="7729728" cy="1188720"/>
          </a:xfrm>
        </p:spPr>
        <p:txBody>
          <a:bodyPr/>
          <a:lstStyle/>
          <a:p>
            <a:r>
              <a:rPr lang="en-US" dirty="0"/>
              <a:t>Arrow Electronics</a:t>
            </a:r>
          </a:p>
        </p:txBody>
      </p:sp>
      <p:pic>
        <p:nvPicPr>
          <p:cNvPr id="2050" name="Picture 2" descr="Arrow Electronics Logo / Oil and Energy / Logonoid.com">
            <a:extLst>
              <a:ext uri="{FF2B5EF4-FFF2-40B4-BE49-F238E27FC236}">
                <a16:creationId xmlns:a16="http://schemas.microsoft.com/office/drawing/2014/main" id="{3477BD84-5613-4E3D-A3F8-EA6C42F93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44" y="1837678"/>
            <a:ext cx="10582181" cy="390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76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223C4-6CDE-43FA-BC6E-692F038B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2B1C2-68B1-41C1-B146-6FF5A8030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F13F6-51D6-4BB3-9287-158C77E59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5" y="124286"/>
            <a:ext cx="12063770" cy="67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7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23E35-355A-4EB4-87AF-17F612A8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1111"/>
            <a:ext cx="7729728" cy="1188720"/>
          </a:xfrm>
        </p:spPr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D51B9-F44C-4479-80CD-1C1E0C2D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972219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Manufacturer---------------------</a:t>
            </a:r>
            <a:r>
              <a:rPr lang="en-US" dirty="0">
                <a:sym typeface="Wingdings" panose="05000000000000000000" pitchFamily="2" charset="2"/>
              </a:rPr>
              <a:t>Distributor--------------------Customer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 INTEL		         ARROW		       ALIBABA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			Jump Ball Strategy				 		          Design and Win Strategy	    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6495D32-3A8C-4A27-B1C1-5F2C1757BA37}"/>
              </a:ext>
            </a:extLst>
          </p:cNvPr>
          <p:cNvSpPr/>
          <p:nvPr/>
        </p:nvSpPr>
        <p:spPr>
          <a:xfrm>
            <a:off x="5921406" y="3187083"/>
            <a:ext cx="174594" cy="4527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9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4781-6A8D-48F0-8840-2C600905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992" y="86359"/>
            <a:ext cx="7729728" cy="881307"/>
          </a:xfrm>
        </p:spPr>
        <p:txBody>
          <a:bodyPr/>
          <a:lstStyle/>
          <a:p>
            <a:r>
              <a:rPr lang="en-US" dirty="0"/>
              <a:t>Gap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94D7F-3A2E-42B7-8740-E02539D49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2B5FB-7479-465D-8040-933387623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1" y="1198485"/>
            <a:ext cx="12011487" cy="54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3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23E35-355A-4EB4-87AF-17F612A8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1111"/>
            <a:ext cx="7729728" cy="1188720"/>
          </a:xfrm>
        </p:spPr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D51B9-F44C-4479-80CD-1C1E0C2D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972219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Manufacturer---------------------</a:t>
            </a:r>
            <a:r>
              <a:rPr lang="en-US" dirty="0">
                <a:sym typeface="Wingdings" panose="05000000000000000000" pitchFamily="2" charset="2"/>
              </a:rPr>
              <a:t>Distributor--------------------Customer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 INTEL		         ARROW		       ALIBABA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			Jump Ball Strategy				 		          Design and Win Strategy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       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          EXPRESS	    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6495D32-3A8C-4A27-B1C1-5F2C1757BA37}"/>
              </a:ext>
            </a:extLst>
          </p:cNvPr>
          <p:cNvSpPr/>
          <p:nvPr/>
        </p:nvSpPr>
        <p:spPr>
          <a:xfrm>
            <a:off x="5921406" y="3187083"/>
            <a:ext cx="174594" cy="4527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A1821BD9-F911-429B-BEC4-8FD211F86224}"/>
              </a:ext>
            </a:extLst>
          </p:cNvPr>
          <p:cNvSpPr/>
          <p:nvPr/>
        </p:nvSpPr>
        <p:spPr>
          <a:xfrm>
            <a:off x="6640497" y="2272683"/>
            <a:ext cx="772357" cy="253901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0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47F16-9A5B-47F5-9807-5DAF7066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268EB-7CCC-4EC3-9BA8-01E89DC5A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03E70-1872-4010-81D9-2610565D7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70" y="0"/>
            <a:ext cx="11248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2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3D4D1-1CB5-45F7-8AA1-D0B0DEDE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360" y="236723"/>
            <a:ext cx="7729728" cy="1188720"/>
          </a:xfrm>
        </p:spPr>
        <p:txBody>
          <a:bodyPr/>
          <a:lstStyle/>
          <a:p>
            <a:r>
              <a:rPr lang="en-US" dirty="0"/>
              <a:t>TOWS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1B6ABC-1E9F-41A2-A441-F78857DE9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656" y="1677880"/>
            <a:ext cx="8105432" cy="474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51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6060-2B32-4A62-84AF-96171D12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24546"/>
            <a:ext cx="7729728" cy="943120"/>
          </a:xfrm>
        </p:spPr>
        <p:txBody>
          <a:bodyPr>
            <a:normAutofit fontScale="90000"/>
          </a:bodyPr>
          <a:lstStyle/>
          <a:p>
            <a:r>
              <a:rPr lang="en-US" dirty="0"/>
              <a:t>Porter’s Five Forces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F5BCC-FB65-4BAF-948C-C10CDD1AF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B4AA38-1007-4779-9B69-1AC942A8F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97" y="621437"/>
            <a:ext cx="10182687" cy="60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53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0A0A-EEB2-48DE-AB37-8BDC7195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43" y="121668"/>
            <a:ext cx="7729728" cy="1188720"/>
          </a:xfrm>
        </p:spPr>
        <p:txBody>
          <a:bodyPr/>
          <a:lstStyle/>
          <a:p>
            <a:r>
              <a:rPr lang="en-US" dirty="0"/>
              <a:t>PERCEPTUAL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6EC12-9C7C-47A8-95E6-8331E149A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3DA862-6C6A-4675-8F45-8A4842595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5" y="1374267"/>
            <a:ext cx="10342485" cy="5483733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id="{4AD74ADE-1E2B-4FA8-AFA1-D64FCEEC4646}"/>
              </a:ext>
            </a:extLst>
          </p:cNvPr>
          <p:cNvSpPr/>
          <p:nvPr/>
        </p:nvSpPr>
        <p:spPr>
          <a:xfrm>
            <a:off x="1819922" y="4687410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D46FF2B4-C625-46C3-B50F-3097356B9C44}"/>
              </a:ext>
            </a:extLst>
          </p:cNvPr>
          <p:cNvSpPr/>
          <p:nvPr/>
        </p:nvSpPr>
        <p:spPr>
          <a:xfrm>
            <a:off x="9809944" y="4438835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9F3FE549-A37F-4489-92CF-0FE4AC2A431F}"/>
              </a:ext>
            </a:extLst>
          </p:cNvPr>
          <p:cNvSpPr/>
          <p:nvPr/>
        </p:nvSpPr>
        <p:spPr>
          <a:xfrm rot="5400000">
            <a:off x="4182862" y="6118195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6A4A7661-8E8E-4CE1-A5F6-AD99C8A035AB}"/>
              </a:ext>
            </a:extLst>
          </p:cNvPr>
          <p:cNvSpPr/>
          <p:nvPr/>
        </p:nvSpPr>
        <p:spPr>
          <a:xfrm rot="16200000">
            <a:off x="6970450" y="1647151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2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55368-C152-4913-A47F-2654E4CDF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21942"/>
            <a:ext cx="12339960" cy="61699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900" dirty="0"/>
              <a:t>USES OF PERCEPTUAL MAPPING</a:t>
            </a:r>
          </a:p>
          <a:p>
            <a:endParaRPr lang="en-US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get a true understanding of how our brand is perceived in the marketplace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track how the perception of our brand is evolving over time, with new products and campaigns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track the perception of competitor products and measure the impact of their marketing strategies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positioning preferences (i.e. ideal combination of products) for different market segments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possible gaps and opportunities for new products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possible opportunities for repositioning our brand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7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BA02D-7CE8-40E0-96CB-8DA96F3A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280" y="121313"/>
            <a:ext cx="7729728" cy="1188720"/>
          </a:xfrm>
        </p:spPr>
        <p:txBody>
          <a:bodyPr/>
          <a:lstStyle/>
          <a:p>
            <a:r>
              <a:rPr lang="en-US" dirty="0"/>
              <a:t>JOINT PERCEPTUAL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691DE-CDBF-404C-9A95-D04D7B4FA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DA0C6-3CC6-4D5E-A0B1-3687272A6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53" y="922664"/>
            <a:ext cx="11532094" cy="581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68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1EEF-603F-4429-B3D9-A48F1108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C8550-6684-4AAD-AFBE-4B04D9A6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94E7D0-C0B5-4175-BEEC-FB125E2B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7" y="990599"/>
            <a:ext cx="9876223" cy="5268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C22834-A1C7-47DC-8498-971827EA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520" y="133922"/>
            <a:ext cx="3817397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26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1EEF-603F-4429-B3D9-A48F1108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C8550-6684-4AAD-AFBE-4B04D9A6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94E7D0-C0B5-4175-BEEC-FB125E2B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7" y="990599"/>
            <a:ext cx="9876223" cy="5649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C22834-A1C7-47DC-8498-971827EA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520" y="133922"/>
            <a:ext cx="3817397" cy="409575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0CBDD523-3E3E-4EB3-B289-67528F880690}"/>
              </a:ext>
            </a:extLst>
          </p:cNvPr>
          <p:cNvSpPr/>
          <p:nvPr/>
        </p:nvSpPr>
        <p:spPr>
          <a:xfrm>
            <a:off x="4949604" y="2228295"/>
            <a:ext cx="1482571" cy="5060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32E61712-7DF0-426B-8F2A-76B05C53B201}"/>
              </a:ext>
            </a:extLst>
          </p:cNvPr>
          <p:cNvSpPr/>
          <p:nvPr/>
        </p:nvSpPr>
        <p:spPr>
          <a:xfrm rot="3738033">
            <a:off x="5610687" y="3235171"/>
            <a:ext cx="621437" cy="116075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AEB2067F-B251-4EA3-AA34-0D13E01109E6}"/>
              </a:ext>
            </a:extLst>
          </p:cNvPr>
          <p:cNvSpPr/>
          <p:nvPr/>
        </p:nvSpPr>
        <p:spPr>
          <a:xfrm>
            <a:off x="3799838" y="3445988"/>
            <a:ext cx="563842" cy="116075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5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7D0E4-640C-43E5-AE86-FD48EB63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530" y="3000315"/>
            <a:ext cx="7729728" cy="1188720"/>
          </a:xfrm>
        </p:spPr>
        <p:txBody>
          <a:bodyPr/>
          <a:lstStyle/>
          <a:p>
            <a:r>
              <a:rPr lang="en-US" dirty="0"/>
              <a:t>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0F76F-5FB2-47F0-B890-234D63252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6476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1473</TotalTime>
  <Words>324</Words>
  <Application>Microsoft Office PowerPoint</Application>
  <PresentationFormat>Widescreen</PresentationFormat>
  <Paragraphs>60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Gill Sans MT</vt:lpstr>
      <vt:lpstr>Perpetua</vt:lpstr>
      <vt:lpstr>Times New Roman</vt:lpstr>
      <vt:lpstr>Wingdings</vt:lpstr>
      <vt:lpstr>Parcel</vt:lpstr>
      <vt:lpstr>Competitive Analysis </vt:lpstr>
      <vt:lpstr>Competitive analysis</vt:lpstr>
      <vt:lpstr>PowerPoint Presentation</vt:lpstr>
      <vt:lpstr> SWOT Analysis </vt:lpstr>
      <vt:lpstr>PowerPoint Presentation</vt:lpstr>
      <vt:lpstr>Arrow Electronics</vt:lpstr>
      <vt:lpstr>PowerPoint Presentation</vt:lpstr>
      <vt:lpstr>Relationships</vt:lpstr>
      <vt:lpstr>Gap Analysis</vt:lpstr>
      <vt:lpstr>Relationships</vt:lpstr>
      <vt:lpstr>PowerPoint Presentation</vt:lpstr>
      <vt:lpstr>TOWS Analysis</vt:lpstr>
      <vt:lpstr>Porter’s Five Forces </vt:lpstr>
      <vt:lpstr>PERCEPTUAL MAPPING</vt:lpstr>
      <vt:lpstr>PowerPoint Presentation</vt:lpstr>
      <vt:lpstr>JOINT PERCEPTUAL MAPS</vt:lpstr>
      <vt:lpstr>PowerPoint Presentation</vt:lpstr>
      <vt:lpstr>PowerPoint Presentation</vt:lpstr>
      <vt:lpstr>QUERIES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Suraj IIMJ</dc:creator>
  <cp:lastModifiedBy>Suraj IIMJ</cp:lastModifiedBy>
  <cp:revision>18</cp:revision>
  <dcterms:created xsi:type="dcterms:W3CDTF">2020-09-25T12:22:12Z</dcterms:created>
  <dcterms:modified xsi:type="dcterms:W3CDTF">2020-09-26T12:56:12Z</dcterms:modified>
</cp:coreProperties>
</file>