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F0F6-C1E1-19F3-6ED4-767D1EEE4F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00CF4-6AFD-B377-CBC5-AAD586A97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BA88D-0A3F-02E2-F820-82682DAB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09D63-C044-73F1-D141-FC2BA39B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E48B7-C7B7-A77A-402C-F7275865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912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2AFE4-39CA-BECD-06CD-D688BEE6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3C632-D959-2D8B-3EA7-839B7FCC6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81824-02E8-4185-4B17-43D0732E2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33906-E749-C199-3A1C-0C3D165C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CC343-EAA3-6002-FAD7-B186AC2B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25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D504-8C31-FB7D-6536-CFF111132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35AC1-5C2D-FA5B-43E7-87A812842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AC060-191B-C01C-8413-26530D8EC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18589-3788-4546-D925-B114470A5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AB8BA-8FD8-1E26-0512-EEAFC2BD5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796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D289-AD31-E9F8-FB65-89137EFF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9F24E-8CD5-114C-A47D-85C8F028E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274BF-9DAB-87D9-FCF8-62291F61D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04EBE-A468-1F30-ED07-013EED91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C05E5-F2E2-9987-E407-BBDB562C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4C3A-D3E8-7612-E652-4109A8D47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0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EB684-2719-3382-957B-B4F9AB9E0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C07B7-0589-A733-9816-3DFE5D95E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634C7-6DE2-6067-24E8-0EF8D219F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72620B-CAF9-344C-7004-61E74551B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B00689-4964-2F64-70D2-B359ADED0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0C733-FCF8-FF27-C2FE-849B2B23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23BD76-7842-9141-6FA7-0B5C8E82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BFF70-4933-ED78-2260-87524199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95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30FD-0FC2-4521-18CD-1BCD79E3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AC3622-9AC1-5EBD-1305-55622B9A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5B051-214F-6771-996D-94EDC6A9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1A8B09-B318-B31B-79A6-04A2E181E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63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582E1-BDB0-4A64-D7AC-514BF520E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C9565-AA06-693B-ABAC-F6AF41073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5BBCA-0998-D398-08BE-7D4866A9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337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7D1CD-FDA4-7E4B-10A4-C6A97018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D0B87-EB6C-85C1-E105-6FD18D86E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2235C-5A62-0712-242D-59EC2855D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095BE-61D9-F11D-B6F4-19BAB73A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7DFD1-F32E-CB73-0686-B7524E5E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A8224-E649-4810-0798-CAC0591E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17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E4553-E0A2-2B72-A3F6-01D826A7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95B1B0-161D-B856-B02B-1A21CD564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B732D-5A3B-3EBC-7DD1-4D06789C7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5A3BF-F68D-AA05-3AD7-B906EDE2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08CE1-4234-5C94-7747-FCE3EA23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6D506-F4F8-0081-D7B2-CAF87EFA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90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0B485-7367-5413-D31D-E71E06CD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1901E6-F269-EC1D-E6F6-50D1C3299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0D37A-07F3-A0FD-691C-3CFD0366B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62EEF-D204-9F3C-FDA7-81C5BA9B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D7A6E-1A12-B47B-005E-FC4C5F31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41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28F24-6028-56AD-9438-32069B9B7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AC6EC-B9B1-A1D1-8FB3-0DF7FA878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41475-7FCD-671C-696D-715DB682A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D243D-AD49-765D-1FC3-612B78E7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66D97-2674-D401-A7B6-67DF1B81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97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9105E-5723-2BBD-11AC-40185C6BC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1C784-C6DD-ADD4-BDD7-7DAB6DF5C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179B-F413-77BB-9D3C-3A8086808C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1C606-E620-41F1-B434-433641B0F101}" type="datetimeFigureOut">
              <a:rPr lang="en-IN" smtClean="0"/>
              <a:t>17-02-2024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35EAD-FCB9-9523-8E99-FDC95EB84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036F4-6CF2-2654-2B44-549C85E83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1A994-D81F-4E01-8ABD-FA99D39CB0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727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9415-970E-FCE4-3674-E1D1F577C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Clustering (Advanced)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F591D3-D36C-8474-86B0-09CE7CD5D3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Measuring goodness </a:t>
            </a:r>
          </a:p>
        </p:txBody>
      </p:sp>
    </p:spTree>
    <p:extLst>
      <p:ext uri="{BB962C8B-B14F-4D97-AF65-F5344CB8AC3E}">
        <p14:creationId xmlns:p14="http://schemas.microsoft.com/office/powerpoint/2010/main" val="150758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429871" y="1555750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/>
              <a:t>To answer -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/>
              <a:t>Do clusters correspond to reality or are they simply artifacts of mathematical convenience?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/>
              <a:t>What are the optimal number of cluster to identify?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/>
              <a:t>How do I measure whether  one set of clusters is preferable to another?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/>
              <a:t>The </a:t>
            </a:r>
            <a:r>
              <a:rPr lang="en-US" i="1" dirty="0">
                <a:solidFill>
                  <a:srgbClr val="FF0000"/>
                </a:solidFill>
              </a:rPr>
              <a:t>silhouette</a:t>
            </a:r>
            <a:r>
              <a:rPr lang="en-US" dirty="0"/>
              <a:t> method and the </a:t>
            </a:r>
            <a:r>
              <a:rPr lang="en-US" i="1" dirty="0">
                <a:solidFill>
                  <a:srgbClr val="FF0000"/>
                </a:solidFill>
              </a:rPr>
              <a:t>pseudo-F</a:t>
            </a:r>
            <a:r>
              <a:rPr lang="en-US" dirty="0">
                <a:solidFill>
                  <a:srgbClr val="FF0000"/>
                </a:solidFill>
              </a:rPr>
              <a:t> statistic </a:t>
            </a:r>
            <a:r>
              <a:rPr lang="en-US" dirty="0"/>
              <a:t>will help us address these questions by measuring cluster goodness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chemeClr val="tx1"/>
                </a:solidFill>
              </a:rPr>
              <a:t>Why to measure cluster goodness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separation </a:t>
            </a:r>
            <a:r>
              <a:rPr lang="en-US" dirty="0">
                <a:solidFill>
                  <a:srgbClr val="00B050"/>
                </a:solidFill>
              </a:rPr>
              <a:t>represents how distant the clusters are from each other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</a:t>
            </a:r>
            <a:r>
              <a:rPr lang="en-US" i="1" dirty="0">
                <a:solidFill>
                  <a:srgbClr val="FF0000"/>
                </a:solidFill>
              </a:rPr>
              <a:t>cohesion </a:t>
            </a:r>
            <a:r>
              <a:rPr lang="en-US" dirty="0">
                <a:solidFill>
                  <a:srgbClr val="00B050"/>
                </a:solidFill>
              </a:rPr>
              <a:t>refers to how tightly related the records within the individual clusters are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Good measures should incorporate both as do the </a:t>
            </a:r>
            <a:r>
              <a:rPr lang="en-US" i="1" dirty="0">
                <a:solidFill>
                  <a:srgbClr val="00B050"/>
                </a:solidFill>
              </a:rPr>
              <a:t>silhouette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pseudo-F statistic </a:t>
            </a: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However, the </a:t>
            </a:r>
            <a:r>
              <a:rPr lang="en-US" i="1" dirty="0">
                <a:solidFill>
                  <a:srgbClr val="FF0000"/>
                </a:solidFill>
              </a:rPr>
              <a:t>sum of squares error (SSE) </a:t>
            </a:r>
            <a:r>
              <a:rPr lang="en-US" dirty="0">
                <a:solidFill>
                  <a:srgbClr val="00B050"/>
                </a:solidFill>
              </a:rPr>
              <a:t>only accounts for cluster </a:t>
            </a:r>
            <a:r>
              <a:rPr lang="en-US" i="1" dirty="0">
                <a:solidFill>
                  <a:srgbClr val="00B050"/>
                </a:solidFill>
              </a:rPr>
              <a:t>cohesion</a:t>
            </a:r>
            <a:r>
              <a:rPr lang="en-US" dirty="0">
                <a:solidFill>
                  <a:srgbClr val="00B050"/>
                </a:solidFill>
              </a:rPr>
              <a:t> and is monotonically decreasing with increasing numbers of clusters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i="1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60000"/>
                  <a:lumOff val="40000"/>
                </a:schemeClr>
              </a:buClr>
              <a:buSzPct val="75000"/>
              <a:buNone/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chemeClr val="tx1"/>
                </a:solidFill>
              </a:rPr>
              <a:t>Concepts Measures Should Address </a:t>
            </a:r>
          </a:p>
        </p:txBody>
      </p:sp>
    </p:spTree>
    <p:extLst>
      <p:ext uri="{BB962C8B-B14F-4D97-AF65-F5344CB8AC3E}">
        <p14:creationId xmlns:p14="http://schemas.microsoft.com/office/powerpoint/2010/main" val="169518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For each data value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 the silhouette is used to </a:t>
                </a:r>
                <a:r>
                  <a:rPr lang="en-US" dirty="0" err="1">
                    <a:solidFill>
                      <a:srgbClr val="00B050"/>
                    </a:solidFill>
                  </a:rPr>
                  <a:t>guage</a:t>
                </a:r>
                <a:r>
                  <a:rPr lang="en-US" dirty="0">
                    <a:solidFill>
                      <a:srgbClr val="00B050"/>
                    </a:solidFill>
                  </a:rPr>
                  <a:t> how good the cluster assignment is for that point:</a:t>
                </a:r>
                <a:endParaRPr lang="en-US" i="1" dirty="0">
                  <a:solidFill>
                    <a:srgbClr val="FF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𝑆𝑖𝑙h𝑜𝑢𝑒𝑡𝑡𝑒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where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a</a:t>
                </a:r>
                <a:r>
                  <a:rPr lang="en-US" i="1" baseline="-25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is the distance between the data value and its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cohesion</a:t>
                </a:r>
              </a:p>
              <a:p>
                <a:pPr marL="457200" lvl="1" indent="0">
                  <a:spcBef>
                    <a:spcPts val="24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b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i</a:t>
                </a:r>
                <a:r>
                  <a:rPr lang="en-US" dirty="0">
                    <a:solidFill>
                      <a:srgbClr val="00B050"/>
                    </a:solidFill>
                  </a:rPr>
                  <a:t> is the distance between the data value and the next closest cluster center and represents </a:t>
                </a:r>
                <a:r>
                  <a:rPr lang="en-US" i="1" dirty="0">
                    <a:solidFill>
                      <a:srgbClr val="00B050"/>
                    </a:solidFill>
                  </a:rPr>
                  <a:t>separation</a:t>
                </a:r>
              </a:p>
              <a:p>
                <a:pPr marL="457200" lvl="1" indent="0">
                  <a:spcBef>
                    <a:spcPts val="0"/>
                  </a:spcBef>
                  <a:spcAft>
                    <a:spcPts val="1200"/>
                  </a:spcAft>
                  <a:buClr>
                    <a:schemeClr val="accent6">
                      <a:lumMod val="60000"/>
                      <a:lumOff val="40000"/>
                    </a:schemeClr>
                  </a:buClr>
                  <a:buSzPct val="75000"/>
                  <a:buNone/>
                  <a:defRPr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1200"/>
                  </a:spcAft>
                  <a:buClr>
                    <a:srgbClr val="000000"/>
                  </a:buClr>
                  <a:buNone/>
                  <a:defRPr/>
                </a:pPr>
                <a:endParaRPr lang="en-US" dirty="0">
                  <a:solidFill>
                    <a:srgbClr val="C00000"/>
                  </a:solidFill>
                  <a:effectLst/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</a:t>
            </a:r>
          </a:p>
        </p:txBody>
      </p:sp>
    </p:spTree>
    <p:extLst>
      <p:ext uri="{BB962C8B-B14F-4D97-AF65-F5344CB8AC3E}">
        <p14:creationId xmlns:p14="http://schemas.microsoft.com/office/powerpoint/2010/main" val="2798316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positive value indicates that the assignment is good, with higher values better than lower values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value close to zero is considered to be weak since the observation could have been assigned to the next cluster with little negative consequence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A negative value is considered to be misclassified since assignment to the next closest cluster would have been better</a:t>
            </a: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endParaRPr lang="en-US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Silhouette Method (cont.)</a:t>
            </a:r>
          </a:p>
        </p:txBody>
      </p:sp>
    </p:spTree>
    <p:extLst>
      <p:ext uri="{BB962C8B-B14F-4D97-AF65-F5344CB8AC3E}">
        <p14:creationId xmlns:p14="http://schemas.microsoft.com/office/powerpoint/2010/main" val="382842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Each data value in Cluster 1 has its values of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represented by solid and dotted lines, respectively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None/>
              <a:defRPr/>
            </a:pPr>
            <a:r>
              <a:rPr lang="en-US" i="1" dirty="0">
                <a:solidFill>
                  <a:srgbClr val="00B050"/>
                </a:solidFill>
              </a:rPr>
              <a:t>b</a:t>
            </a:r>
            <a:r>
              <a:rPr lang="en-US" i="1" baseline="-25000" dirty="0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&gt; </a:t>
            </a:r>
            <a:r>
              <a:rPr lang="en-US" i="1" dirty="0" err="1">
                <a:solidFill>
                  <a:srgbClr val="00B050"/>
                </a:solidFill>
              </a:rPr>
              <a:t>a</a:t>
            </a:r>
            <a:r>
              <a:rPr lang="en-US" i="1" baseline="-25000" dirty="0" err="1">
                <a:solidFill>
                  <a:srgbClr val="00B050"/>
                </a:solidFill>
              </a:rPr>
              <a:t>i</a:t>
            </a:r>
            <a:r>
              <a:rPr lang="en-US" dirty="0">
                <a:solidFill>
                  <a:srgbClr val="00B050"/>
                </a:solidFill>
              </a:rPr>
              <a:t> for each data value, thus each data value’s silhouette is positive, indicating the data are not misclassified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Accounts for Separation &amp; Cohesion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52882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</a:t>
            </a:r>
            <a:r>
              <a:rPr lang="en-US" i="1" dirty="0">
                <a:solidFill>
                  <a:srgbClr val="00B050"/>
                </a:solidFill>
              </a:rPr>
              <a:t>average silhouette value</a:t>
            </a:r>
            <a:r>
              <a:rPr lang="en-US" dirty="0">
                <a:solidFill>
                  <a:srgbClr val="00B050"/>
                </a:solidFill>
              </a:rPr>
              <a:t> over all records yields a measure of how well the cluster solution fits.  A thumbnail interpretation, meant as a guide only: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0.5</a:t>
            </a:r>
            <a:r>
              <a:rPr lang="en-US" dirty="0">
                <a:solidFill>
                  <a:srgbClr val="00B050"/>
                </a:solidFill>
              </a:rPr>
              <a:t> or better provides good evidence of the reality of the clusters in the data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0.25 – 0.5 </a:t>
            </a:r>
            <a:r>
              <a:rPr lang="en-US" dirty="0">
                <a:solidFill>
                  <a:srgbClr val="00B050"/>
                </a:solidFill>
              </a:rPr>
              <a:t>provides some evidence of the reality of the clusters in the data.</a:t>
            </a:r>
          </a:p>
          <a:p>
            <a:pPr lvl="1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Less than 0.25 </a:t>
            </a:r>
            <a:r>
              <a:rPr lang="en-US" dirty="0">
                <a:solidFill>
                  <a:srgbClr val="00B050"/>
                </a:solidFill>
              </a:rPr>
              <a:t>provides scant evidence of cluster reality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Average Silhouette Value</a:t>
            </a:r>
          </a:p>
        </p:txBody>
      </p:sp>
    </p:spTree>
    <p:extLst>
      <p:ext uri="{BB962C8B-B14F-4D97-AF65-F5344CB8AC3E}">
        <p14:creationId xmlns:p14="http://schemas.microsoft.com/office/powerpoint/2010/main" val="163223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Apply </a:t>
                </a:r>
                <a:r>
                  <a:rPr lang="en-US" i="1" dirty="0">
                    <a:solidFill>
                      <a:srgbClr val="00B050"/>
                    </a:solidFill>
                  </a:rPr>
                  <a:t>k</a:t>
                </a:r>
                <a:r>
                  <a:rPr lang="en-US" dirty="0">
                    <a:solidFill>
                      <a:srgbClr val="00B050"/>
                    </a:solidFill>
                  </a:rPr>
                  <a:t>-means clustering to the following data set: </a:t>
                </a:r>
              </a:p>
              <a:p>
                <a:pPr marL="457200" lvl="1" indent="0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=4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=6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=10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The first three data values are assigned to Cluster 1 and the last two to Cluster 2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Center for Cluster 1 is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and for Cluster 2 is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=8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Values for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are distance between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and its cluster center; values for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are distance between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and the other cluster center</a:t>
                </a: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 r="-14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Example (cont.)</a:t>
            </a:r>
          </a:p>
        </p:txBody>
      </p:sp>
    </p:spTree>
    <p:extLst>
      <p:ext uri="{BB962C8B-B14F-4D97-AF65-F5344CB8AC3E}">
        <p14:creationId xmlns:p14="http://schemas.microsoft.com/office/powerpoint/2010/main" val="1728779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Distances between the data values and cluster centers: 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Example (cont.)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100580"/>
            <a:ext cx="4972050" cy="39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9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Calculations for individual data values: 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Example (cont.)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438401" y="1828803"/>
              <a:ext cx="7391399" cy="4190998"/>
            </p:xfrm>
            <a:graphic>
              <a:graphicData uri="http://schemas.openxmlformats.org/drawingml/2006/table">
                <a:tbl>
                  <a:tblPr firstRow="1" firstCol="1" bandRow="1">
                    <a:tableStyleId>{68D230F3-CF80-4859-8CE7-A43EE81993B5}</a:tableStyleId>
                  </a:tblPr>
                  <a:tblGrid>
                    <a:gridCol w="7757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67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6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73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4734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3600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𝑴𝒂𝒙</m:t>
                                    </m:r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𝐒𝐢𝐥𝐡𝐨𝐮𝐞𝐭𝐭𝐞</m:t>
                                    </m:r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𝐌𝐚𝐱</m:t>
                                    </m:r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⁡(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sz="20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  <m:r>
                                      <a:rPr lang="en-US" sz="20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8−2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0.75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6−0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1.00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35515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4−2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0.50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35515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4−2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0.50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8−2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2000">
                                  <a:effectLst/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000">
                              <a:effectLst/>
                            </a:rPr>
                            <a:t>0.75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199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Mean Silhouette = 0.7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438401" y="1828803"/>
              <a:ext cx="7391399" cy="4190998"/>
            </p:xfrm>
            <a:graphic>
              <a:graphicData uri="http://schemas.openxmlformats.org/drawingml/2006/table">
                <a:tbl>
                  <a:tblPr firstRow="1" firstCol="1" bandRow="1">
                    <a:tableStyleId>{68D230F3-CF80-4859-8CE7-A43EE81993B5}</a:tableStyleId>
                  </a:tblPr>
                  <a:tblGrid>
                    <a:gridCol w="7757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67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6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5473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4734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360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t="-1075" r="-855906" b="-277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1600" t="-1075" r="-769600" b="-277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3226" t="-1075" r="-675806" b="-277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57983" t="-1075" r="-252101" b="-277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1075" r="-167" b="-277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211236" r="-167" b="-4797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314773" r="-167" b="-3852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35515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414773" r="-167" b="-2852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35515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6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4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514773" r="-167" b="-1852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373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10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2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8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2504" t="-614773" r="-167" b="-852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199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effectLst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Mean Silhouette = 0.7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0427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Scatterplot of petal width vs. petal length by species, where two of the species seem to blend into one another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362201"/>
            <a:ext cx="5562600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28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Results of </a:t>
            </a:r>
            <a:r>
              <a:rPr lang="en-US" i="1" dirty="0">
                <a:solidFill>
                  <a:srgbClr val="FF0000"/>
                </a:solidFill>
              </a:rPr>
              <a:t>k=3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k</a:t>
            </a:r>
            <a:r>
              <a:rPr lang="en-US" dirty="0">
                <a:solidFill>
                  <a:srgbClr val="00B050"/>
                </a:solidFill>
              </a:rPr>
              <a:t>-means clustering do not match perfectly with species: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2224639"/>
            <a:ext cx="5549900" cy="37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58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Values of silhouette for each flower calculated and shown sorted from highest to lowest for each cluster: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26" y="2214863"/>
            <a:ext cx="5845175" cy="399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7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lvl="1">
              <a:spcBef>
                <a:spcPts val="600"/>
              </a:spcBef>
              <a:spcAft>
                <a:spcPts val="18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 1 is the best defined with most values rather high</a:t>
            </a:r>
          </a:p>
          <a:p>
            <a:pPr lvl="1">
              <a:spcBef>
                <a:spcPts val="600"/>
              </a:spcBef>
              <a:spcAft>
                <a:spcPts val="18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Clusters 2 and 3 have some high and some low values</a:t>
            </a:r>
          </a:p>
          <a:p>
            <a:pPr lvl="1">
              <a:spcBef>
                <a:spcPts val="600"/>
              </a:spcBef>
              <a:spcAft>
                <a:spcPts val="1800"/>
              </a:spcAft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rgbClr val="00B050"/>
                </a:solidFill>
              </a:rPr>
              <a:t>The mean silhouette values for each cluster suggest that Cluster 1 is well defined, and that Clusters 2 and 3 are not so well defined: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13286" y="4648200"/>
          <a:ext cx="8209547" cy="11430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494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0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Cluster 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Cluster 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Cluster 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Overall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9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Mean Silhouette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0.8002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0.5593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0.5254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0.6258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6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Low silhouette values come from the boundary area between Clusters 2 and 3: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362201"/>
            <a:ext cx="5547360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65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Results of </a:t>
            </a:r>
            <a:r>
              <a:rPr lang="en-US" i="1" dirty="0">
                <a:solidFill>
                  <a:srgbClr val="FF0000"/>
                </a:solidFill>
              </a:rPr>
              <a:t>k=2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i="1" dirty="0">
                <a:solidFill>
                  <a:srgbClr val="00B050"/>
                </a:solidFill>
              </a:rPr>
              <a:t>k</a:t>
            </a:r>
            <a:r>
              <a:rPr lang="en-US" dirty="0">
                <a:solidFill>
                  <a:srgbClr val="00B050"/>
                </a:solidFill>
              </a:rPr>
              <a:t>-means clustering combine the </a:t>
            </a:r>
            <a:r>
              <a:rPr lang="en-US" dirty="0" err="1">
                <a:solidFill>
                  <a:srgbClr val="00B050"/>
                </a:solidFill>
              </a:rPr>
              <a:t>Versicolor</a:t>
            </a:r>
            <a:r>
              <a:rPr lang="en-US" dirty="0">
                <a:solidFill>
                  <a:srgbClr val="00B050"/>
                </a:solidFill>
              </a:rPr>
              <a:t> and </a:t>
            </a:r>
            <a:r>
              <a:rPr lang="en-US" dirty="0" err="1">
                <a:solidFill>
                  <a:srgbClr val="00B050"/>
                </a:solidFill>
              </a:rPr>
              <a:t>Virginica</a:t>
            </a:r>
            <a:r>
              <a:rPr lang="en-US" dirty="0">
                <a:solidFill>
                  <a:srgbClr val="00B050"/>
                </a:solidFill>
              </a:rPr>
              <a:t> into a single cluster: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438400"/>
            <a:ext cx="5791200" cy="38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87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silhouette plot has fewer lower values than for </a:t>
            </a:r>
            <a:r>
              <a:rPr lang="en-US" i="1" dirty="0">
                <a:solidFill>
                  <a:srgbClr val="00B050"/>
                </a:solidFill>
              </a:rPr>
              <a:t>k=3 </a:t>
            </a:r>
            <a:r>
              <a:rPr lang="en-US" dirty="0">
                <a:solidFill>
                  <a:srgbClr val="00B050"/>
                </a:solidFill>
              </a:rPr>
              <a:t>and higher mean values </a:t>
            </a:r>
          </a:p>
          <a:p>
            <a:pPr marL="457200" lvl="1" indent="0">
              <a:spcBef>
                <a:spcPts val="1200"/>
              </a:spcBef>
              <a:spcAft>
                <a:spcPts val="24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Silhouette Analysis of Iris Data (cont.)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2119462"/>
            <a:ext cx="4724400" cy="290973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62202" y="5360114"/>
          <a:ext cx="7467599" cy="74558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Cluster 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Cluster 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Overall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Mean Silhouette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0.8285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0.6838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0.7321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29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3CBDB-A508-939D-270E-D1AD3A8B8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6C757D"/>
                </a:solidFill>
                <a:effectLst/>
                <a:latin typeface="Poppins" panose="00000500000000000000" pitchFamily="2" charset="0"/>
              </a:rPr>
              <a:t>Silhouette function in </a:t>
            </a:r>
            <a:r>
              <a:rPr lang="en-US" b="0" i="0">
                <a:solidFill>
                  <a:srgbClr val="6C757D"/>
                </a:solidFill>
                <a:effectLst/>
                <a:latin typeface="Poppins" panose="00000500000000000000" pitchFamily="2" charset="0"/>
              </a:rPr>
              <a:t>cluster package </a:t>
            </a:r>
            <a:r>
              <a:rPr lang="en-US" b="0" i="0" dirty="0">
                <a:solidFill>
                  <a:srgbClr val="6C757D"/>
                </a:solidFill>
                <a:effectLst/>
                <a:latin typeface="Poppins" panose="00000500000000000000" pitchFamily="2" charset="0"/>
              </a:rPr>
              <a:t>of R can be used to generate 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4282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0"/>
                  </a:spcBef>
                  <a:spcAft>
                    <a:spcPts val="6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Let: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i="1" dirty="0">
                    <a:solidFill>
                      <a:srgbClr val="FF0000"/>
                    </a:solidFill>
                    <a:effectLst/>
                  </a:rPr>
                  <a:t>k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 be number of clusters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effectLst/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effectLst/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𝑁</m:t>
                        </m:r>
                      </m:e>
                    </m:nary>
                  </m:oMath>
                </a14:m>
                <a:r>
                  <a:rPr lang="en-US" dirty="0">
                    <a:effectLst/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betotal sample size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  <a:effectLst/>
                  </a:rPr>
                  <a:t> refer to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𝑗</m:t>
                        </m:r>
                      </m:e>
                      <m:sup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  <a:effectLst/>
                  </a:rPr>
                  <a:t> data value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  <a:effectLst/>
                  </a:rPr>
                  <a:t> cluster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  <a:effectLst/>
                  </a:rPr>
                  <a:t> refer to cluster center (centroid)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B050"/>
                    </a:solidFill>
                    <a:effectLst/>
                  </a:rPr>
                  <a:t> cluster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i="1" dirty="0">
                    <a:solidFill>
                      <a:srgbClr val="FF0000"/>
                    </a:solidFill>
                    <a:effectLst/>
                  </a:rPr>
                  <a:t>M</a:t>
                </a:r>
                <a:r>
                  <a:rPr lang="en-US" dirty="0">
                    <a:solidFill>
                      <a:srgbClr val="00B050"/>
                    </a:solidFill>
                    <a:effectLst/>
                  </a:rPr>
                  <a:t> represent the grand mean of all the data</a:t>
                </a:r>
              </a:p>
              <a:p>
                <a:pPr marL="857250" lvl="2" indent="0">
                  <a:spcBef>
                    <a:spcPts val="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  <a:effectLst/>
                  </a:rPr>
                  <a:t>and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effectLst/>
                        <a:latin typeface="Cambria Math"/>
                      </a:rPr>
                      <m:t>𝐷𝑖𝑠𝑡𝑎𝑛𝑐𝑒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effectLst/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endParaRPr lang="en-US" dirty="0">
                  <a:solidFill>
                    <a:srgbClr val="00B050"/>
                  </a:solidFill>
                  <a:effectLst/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</a:t>
            </a:r>
          </a:p>
        </p:txBody>
      </p:sp>
    </p:spTree>
    <p:extLst>
      <p:ext uri="{BB962C8B-B14F-4D97-AF65-F5344CB8AC3E}">
        <p14:creationId xmlns:p14="http://schemas.microsoft.com/office/powerpoint/2010/main" val="2647132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Then the </a:t>
                </a:r>
                <a:r>
                  <a:rPr lang="en-US" i="1" dirty="0">
                    <a:solidFill>
                      <a:srgbClr val="00B050"/>
                    </a:solidFill>
                  </a:rPr>
                  <a:t>sum of squares between </a:t>
                </a:r>
                <a:r>
                  <a:rPr lang="en-US" dirty="0">
                    <a:solidFill>
                      <a:srgbClr val="00B050"/>
                    </a:solidFill>
                  </a:rPr>
                  <a:t>the clusters is:</a:t>
                </a:r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𝑆𝑆𝐵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𝐷𝑖𝑠𝑡𝑎𝑛𝑐𝑒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the </a:t>
                </a:r>
                <a:r>
                  <a:rPr lang="en-US" i="1" dirty="0">
                    <a:solidFill>
                      <a:srgbClr val="00B050"/>
                    </a:solidFill>
                  </a:rPr>
                  <a:t>sum of squares error, </a:t>
                </a:r>
                <a:r>
                  <a:rPr lang="en-US" dirty="0">
                    <a:solidFill>
                      <a:srgbClr val="00B050"/>
                    </a:solidFill>
                  </a:rPr>
                  <a:t>or the </a:t>
                </a:r>
                <a:r>
                  <a:rPr lang="en-US" i="1" dirty="0">
                    <a:solidFill>
                      <a:srgbClr val="00B050"/>
                    </a:solidFill>
                  </a:rPr>
                  <a:t>sum of squares within </a:t>
                </a:r>
                <a:r>
                  <a:rPr lang="en-US" dirty="0">
                    <a:solidFill>
                      <a:srgbClr val="00B050"/>
                    </a:solidFill>
                  </a:rPr>
                  <a:t>the clusters is:</a:t>
                </a:r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/>
                        </a:rPr>
                        <m:t>𝑆𝐸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𝐷𝑖𝑠𝑡𝑎𝑛𝑐𝑒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the </a:t>
                </a:r>
                <a:r>
                  <a:rPr lang="en-US" i="1" dirty="0">
                    <a:solidFill>
                      <a:srgbClr val="00B050"/>
                    </a:solidFill>
                  </a:rPr>
                  <a:t>pseudo-F statistic </a:t>
                </a:r>
                <a:r>
                  <a:rPr lang="en-US" dirty="0">
                    <a:solidFill>
                      <a:srgbClr val="00B050"/>
                    </a:solidFill>
                  </a:rPr>
                  <a:t>is:</a:t>
                </a:r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600"/>
                  </a:spcBef>
                  <a:spcAft>
                    <a:spcPts val="12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𝑀𝑆𝐵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𝑀𝑆𝐸</m:t>
                          </m:r>
                        </m:den>
                      </m:f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𝑆𝑆𝐵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𝑆𝑆𝐸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(cont.)</a:t>
            </a:r>
          </a:p>
        </p:txBody>
      </p:sp>
    </p:spTree>
    <p:extLst>
      <p:ext uri="{BB962C8B-B14F-4D97-AF65-F5344CB8AC3E}">
        <p14:creationId xmlns:p14="http://schemas.microsoft.com/office/powerpoint/2010/main" val="1739767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1"/>
            <a:ext cx="8229600" cy="48006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Clr>
                <a:srgbClr val="FF0000"/>
              </a:buClr>
              <a:buSzPct val="75000"/>
              <a:buNone/>
              <a:defRPr/>
            </a:pPr>
            <a:r>
              <a:rPr lang="en-US" dirty="0">
                <a:solidFill>
                  <a:srgbClr val="00B050"/>
                </a:solidFill>
              </a:rPr>
              <a:t>The pseudo-F statistic should not be used to determine the presence of clusters but can be used to select the optimal number of clusters</a:t>
            </a:r>
          </a:p>
          <a:p>
            <a:pPr lvl="1">
              <a:spcBef>
                <a:spcPts val="1200"/>
              </a:spcBef>
              <a:buClr>
                <a:srgbClr val="FF0000"/>
              </a:buClr>
              <a:buSzPct val="75000"/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spcBef>
                <a:spcPts val="600"/>
              </a:spcBef>
              <a:spcAft>
                <a:spcPts val="1200"/>
              </a:spcAft>
              <a:buClr>
                <a:srgbClr val="FF0000"/>
              </a:buClr>
              <a:buSzPct val="75000"/>
              <a:buNone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The 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(cont.)</a:t>
            </a:r>
          </a:p>
        </p:txBody>
      </p:sp>
    </p:spTree>
    <p:extLst>
      <p:ext uri="{BB962C8B-B14F-4D97-AF65-F5344CB8AC3E}">
        <p14:creationId xmlns:p14="http://schemas.microsoft.com/office/powerpoint/2010/main" val="4277747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Apply </a:t>
                </a:r>
                <a:r>
                  <a:rPr lang="en-US" i="1" dirty="0">
                    <a:solidFill>
                      <a:srgbClr val="00B050"/>
                    </a:solidFill>
                  </a:rPr>
                  <a:t>k</a:t>
                </a:r>
                <a:r>
                  <a:rPr lang="en-US" dirty="0">
                    <a:solidFill>
                      <a:srgbClr val="00B050"/>
                    </a:solidFill>
                  </a:rPr>
                  <a:t>-means clustering to the following data set: </a:t>
                </a:r>
              </a:p>
              <a:p>
                <a:pPr marL="457200" lvl="1" indent="0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=4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=6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=10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The first three data values are assigned to Cluster 1 and the last two to Cluster 2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Center for Cluster 1 is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and for Cluster 2 is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=8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=3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and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data values, and </a:t>
                </a:r>
                <a:r>
                  <a:rPr lang="en-US" i="1" dirty="0">
                    <a:solidFill>
                      <a:srgbClr val="FF0000"/>
                    </a:solidFill>
                  </a:rPr>
                  <a:t>N</a:t>
                </a:r>
                <a:r>
                  <a:rPr lang="en-US" dirty="0">
                    <a:solidFill>
                      <a:srgbClr val="FF0000"/>
                    </a:solidFill>
                  </a:rPr>
                  <a:t> = 5</a:t>
                </a:r>
                <a:r>
                  <a:rPr lang="en-US" dirty="0">
                    <a:solidFill>
                      <a:srgbClr val="00B050"/>
                    </a:solidFill>
                  </a:rPr>
                  <a:t>, the grand mean is </a:t>
                </a:r>
                <a:r>
                  <a:rPr lang="en-US" i="1" dirty="0">
                    <a:solidFill>
                      <a:srgbClr val="FF0000"/>
                    </a:solidFill>
                  </a:rPr>
                  <a:t>M </a:t>
                </a:r>
                <a:r>
                  <a:rPr lang="en-US" dirty="0">
                    <a:solidFill>
                      <a:srgbClr val="FF0000"/>
                    </a:solidFill>
                  </a:rPr>
                  <a:t>= 4.4</a:t>
                </a:r>
                <a:r>
                  <a:rPr lang="en-US" dirty="0"/>
                  <a:t>.  </a:t>
                </a:r>
                <a:r>
                  <a:rPr lang="en-US" dirty="0">
                    <a:solidFill>
                      <a:srgbClr val="00B050"/>
                    </a:solidFill>
                  </a:rPr>
                  <a:t>And, because we are in one dimension,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𝐷𝑖𝑠𝑡𝑎𝑛𝑐𝑒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 r="-14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Example</a:t>
            </a:r>
          </a:p>
        </p:txBody>
      </p:sp>
    </p:spTree>
    <p:extLst>
      <p:ext uri="{BB962C8B-B14F-4D97-AF65-F5344CB8AC3E}">
        <p14:creationId xmlns:p14="http://schemas.microsoft.com/office/powerpoint/2010/main" val="135910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57150" indent="0">
                  <a:spcBef>
                    <a:spcPts val="1200"/>
                  </a:spcBef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sz="2400" dirty="0">
                    <a:solidFill>
                      <a:srgbClr val="00B050"/>
                    </a:solidFill>
                  </a:rPr>
                  <a:t>Then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𝑆𝑆𝐵</m:t>
                    </m:r>
                    <m:r>
                      <a:rPr lang="en-US" sz="2000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𝐷𝑖𝑠𝑡𝑎𝑛𝑐𝑒</m:t>
                            </m:r>
                          </m:e>
                          <m:sup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𝑀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en-US" sz="2000" dirty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=3∙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2−4.4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+2∙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8−4.4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=43.2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400" dirty="0">
                    <a:solidFill>
                      <a:srgbClr val="00B050"/>
                    </a:solidFill>
                  </a:rPr>
                  <a:t>And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𝑆𝑆𝐸</m:t>
                    </m:r>
                    <m:r>
                      <a:rPr lang="en-US" sz="2000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𝑘</m:t>
                        </m:r>
                      </m:sup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𝐷𝑖𝑠𝑡𝑎𝑛𝑐𝑒</m:t>
                                </m:r>
                              </m:e>
                              <m:sup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𝑖𝑗</m:t>
                                    </m:r>
                                  </m:sub>
                                </m:sSub>
                                <m:r>
                                  <a:rPr lang="en-US" sz="2000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nary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0−2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2−2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4−2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6−8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10−8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rgbClr val="FF0000"/>
                        </a:solidFill>
                        <a:latin typeface="Cambria Math"/>
                      </a:rPr>
                      <m:t>=16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endParaRPr lang="en-US" sz="2000" dirty="0">
                  <a:solidFill>
                    <a:srgbClr val="00B050"/>
                  </a:solidFill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000" dirty="0">
                    <a:solidFill>
                      <a:srgbClr val="00B050"/>
                    </a:solidFill>
                  </a:rPr>
                  <a:t> </a:t>
                </a:r>
                <a:r>
                  <a:rPr lang="en-US" sz="2400" dirty="0">
                    <a:solidFill>
                      <a:srgbClr val="00B050"/>
                    </a:solidFill>
                  </a:rPr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US" sz="200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𝑀𝑆𝐵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𝑀𝑆𝐸</m:t>
                          </m:r>
                        </m:den>
                      </m:f>
                      <m:r>
                        <a:rPr lang="en-US" sz="200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𝑆𝑆𝐵</m:t>
                              </m:r>
                            </m:num>
                            <m:den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𝑆𝑆𝐸</m:t>
                              </m:r>
                            </m:num>
                            <m:den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  <m:r>
                        <a:rPr lang="en-US" sz="20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43.2</m:t>
                              </m:r>
                            </m:num>
                            <m:den>
                              <m: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sz="20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43.2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5.33</m:t>
                          </m:r>
                        </m:den>
                      </m:f>
                      <m:r>
                        <a:rPr lang="en-US" sz="2000">
                          <a:solidFill>
                            <a:srgbClr val="FF0000"/>
                          </a:solidFill>
                          <a:latin typeface="Cambria Math"/>
                        </a:rPr>
                        <m:t>=8.1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l="-1111"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23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-6350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Example (cont.)</a:t>
            </a:r>
          </a:p>
        </p:txBody>
      </p:sp>
    </p:spTree>
    <p:extLst>
      <p:ext uri="{BB962C8B-B14F-4D97-AF65-F5344CB8AC3E}">
        <p14:creationId xmlns:p14="http://schemas.microsoft.com/office/powerpoint/2010/main" val="1197644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382000" cy="4800600"/>
              </a:xfrm>
            </p:spPr>
            <p:txBody>
              <a:bodyPr/>
              <a:lstStyle/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i="1" dirty="0">
                    <a:solidFill>
                      <a:srgbClr val="FF0000"/>
                    </a:solidFill>
                  </a:rPr>
                  <a:t>N = 150 </a:t>
                </a:r>
                <a:r>
                  <a:rPr lang="en-US" dirty="0">
                    <a:solidFill>
                      <a:srgbClr val="00B050"/>
                    </a:solidFill>
                  </a:rPr>
                  <a:t>data values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i="1" dirty="0">
                    <a:solidFill>
                      <a:srgbClr val="FF0000"/>
                    </a:solidFill>
                  </a:rPr>
                  <a:t>M = </a:t>
                </a:r>
                <a:r>
                  <a:rPr lang="en-US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/>
                      </a:rPr>
                      <m:t>0.4287, 0.4392, 0.4676, 0.4578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1: </a:t>
                </a:r>
                <a:r>
                  <a:rPr lang="en-US" i="1" dirty="0">
                    <a:solidFill>
                      <a:srgbClr val="FF0000"/>
                    </a:solidFill>
                  </a:rPr>
                  <a:t>n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 = 50 </a:t>
                </a: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m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=(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0.1961, 0.5908, 0.0786, 0.06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2: </a:t>
                </a:r>
                <a:r>
                  <a:rPr lang="en-US" i="1" dirty="0">
                    <a:solidFill>
                      <a:srgbClr val="FF0000"/>
                    </a:solidFill>
                  </a:rPr>
                  <a:t>n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 = 39 </a:t>
                </a: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m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=(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0.7073, 0.4509, 0.7970, 0.8248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3: </a:t>
                </a:r>
                <a:r>
                  <a:rPr lang="en-US" i="1" dirty="0">
                    <a:solidFill>
                      <a:srgbClr val="FF0000"/>
                    </a:solidFill>
                  </a:rPr>
                  <a:t>n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dirty="0">
                    <a:solidFill>
                      <a:srgbClr val="FF0000"/>
                    </a:solidFill>
                  </a:rPr>
                  <a:t> = 61 </a:t>
                </a:r>
                <a:r>
                  <a:rPr lang="en-US" dirty="0">
                    <a:solidFill>
                      <a:srgbClr val="00B050"/>
                    </a:solidFill>
                  </a:rPr>
                  <a:t>and </a:t>
                </a:r>
                <a:r>
                  <a:rPr lang="en-US" i="1" dirty="0">
                    <a:solidFill>
                      <a:srgbClr val="FF0000"/>
                    </a:solidFill>
                  </a:rPr>
                  <a:t>m</a:t>
                </a:r>
                <a:r>
                  <a:rPr lang="en-US" i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dirty="0">
                    <a:solidFill>
                      <a:srgbClr val="FF0000"/>
                    </a:solidFill>
                  </a:rPr>
                  <a:t>=(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0.4413, 0.3074, 0.5757, 0.5492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  <a:p>
                <a:pPr lvl="1">
                  <a:spcBef>
                    <a:spcPts val="600"/>
                  </a:spcBef>
                  <a:spcAft>
                    <a:spcPts val="18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endParaRPr lang="en-US" sz="2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382000" cy="4800600"/>
              </a:xfrm>
              <a:blipFill>
                <a:blip r:embed="rId2"/>
                <a:stretch>
                  <a:fillRect t="-17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24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Applied to Iris Data</a:t>
            </a:r>
          </a:p>
        </p:txBody>
      </p:sp>
    </p:spTree>
    <p:extLst>
      <p:ext uri="{BB962C8B-B14F-4D97-AF65-F5344CB8AC3E}">
        <p14:creationId xmlns:p14="http://schemas.microsoft.com/office/powerpoint/2010/main" val="4134211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marL="457200" lvl="1" indent="0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And we have SSB for each cluster of:</a:t>
                </a:r>
              </a:p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1: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/>
                      </a:rPr>
                      <m:t>50×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0.1961−0.4287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0.5908−0.4392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0.0786−0.4676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0.1961−0.4578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2: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/>
                      </a:rPr>
                      <m:t>39×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0.7073−0.4287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0.4509−0.4392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0.7970−0.4676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0.8248−0.4578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dirty="0">
                    <a:solidFill>
                      <a:srgbClr val="00B050"/>
                    </a:solidFill>
                  </a:rPr>
                  <a:t>Cluster 3: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B050"/>
                        </a:solidFill>
                        <a:latin typeface="Cambria Math"/>
                      </a:rPr>
                      <m:t> </m:t>
                    </m:r>
                    <m:r>
                      <a:rPr lang="en-US">
                        <a:solidFill>
                          <a:srgbClr val="FF0000"/>
                        </a:solidFill>
                        <a:latin typeface="Cambria Math"/>
                      </a:rPr>
                      <m:t>61×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0.4413−0.4287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0.3074−0.4392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0.5757−0.4676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0.5492−0.4578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marL="457200" lvl="1" indent="0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None/>
                  <a:defRPr/>
                </a:pPr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777" r="-63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Applied to Iris Data (cont.)</a:t>
            </a:r>
          </a:p>
        </p:txBody>
      </p:sp>
    </p:spTree>
    <p:extLst>
      <p:ext uri="{BB962C8B-B14F-4D97-AF65-F5344CB8AC3E}">
        <p14:creationId xmlns:p14="http://schemas.microsoft.com/office/powerpoint/2010/main" val="1493298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</p:spPr>
            <p:txBody>
              <a:bodyPr/>
              <a:lstStyle/>
              <a:p>
                <a:pPr lvl="1">
                  <a:spcBef>
                    <a:spcPts val="24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r>
                  <a:rPr lang="en-US" i="1" dirty="0">
                    <a:solidFill>
                      <a:srgbClr val="FF0000"/>
                    </a:solidFill>
                  </a:rPr>
                  <a:t>SSB</a:t>
                </a:r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𝐷𝑖𝑠𝑡𝑎𝑛𝑐𝑒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𝑀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:r>
                  <a:rPr lang="en-US" dirty="0">
                    <a:solidFill>
                      <a:srgbClr val="FF0000"/>
                    </a:solidFill>
                  </a:rPr>
                  <a:t>34.1397</a:t>
                </a:r>
              </a:p>
              <a:p>
                <a:pPr lvl="1">
                  <a:spcBef>
                    <a:spcPts val="24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𝑆𝑆𝐸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𝑘</m:t>
                        </m:r>
                      </m:sup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𝑗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𝐷𝑖𝑠𝑡𝑎𝑛𝑐𝑒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𝑖𝑗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nary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6.9981</m:t>
                    </m:r>
                  </m:oMath>
                </a14:m>
                <a:endParaRPr lang="en-US" i="1" dirty="0">
                  <a:solidFill>
                    <a:srgbClr val="FF0000"/>
                  </a:solidFill>
                </a:endParaRPr>
              </a:p>
              <a:p>
                <a:pPr lvl="1">
                  <a:spcBef>
                    <a:spcPts val="24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𝐹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𝑀𝑆𝐵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𝑀𝑆𝐸</m:t>
                        </m:r>
                      </m:den>
                    </m:f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𝑆𝑆𝐵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𝑆𝑆𝐸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𝑘</m:t>
                            </m:r>
                          </m:den>
                        </m:f>
                      </m:den>
                    </m:f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34.1397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f>
                          <m:fPr>
                            <m:type m:val="lin"/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6.9981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147</m:t>
                            </m:r>
                          </m:den>
                        </m:f>
                      </m:den>
                    </m:f>
                    <m:r>
                      <a:rPr lang="en-US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358.5</m:t>
                    </m:r>
                  </m:oMath>
                </a14:m>
                <a:endParaRPr lang="en-US" i="1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i="1" dirty="0">
                    <a:solidFill>
                      <a:srgbClr val="00B050"/>
                    </a:solidFill>
                  </a:rPr>
                  <a:t> </a:t>
                </a:r>
              </a:p>
              <a:p>
                <a:pPr lvl="1">
                  <a:spcBef>
                    <a:spcPts val="1200"/>
                  </a:spcBef>
                  <a:spcAft>
                    <a:spcPts val="2400"/>
                  </a:spcAft>
                  <a:buClr>
                    <a:srgbClr val="FF0000"/>
                  </a:buClr>
                  <a:buSzPct val="75000"/>
                  <a:buFont typeface="Wingdings" panose="05000000000000000000" pitchFamily="2" charset="2"/>
                  <a:buChar char="§"/>
                  <a:defRPr/>
                </a:pPr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219201"/>
                <a:ext cx="8229600" cy="4800600"/>
              </a:xfrm>
              <a:blipFill>
                <a:blip r:embed="rId2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60C2C-96B1-4CF7-98C5-5859232D309E}" type="slidenum"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pPr>
                <a:defRPr/>
              </a:pPr>
              <a:t>26</a:t>
            </a:fld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48326" y="-16042"/>
            <a:ext cx="91440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lvl="1" eaLnBrk="1" hangingPunct="1">
              <a:defRPr/>
            </a:pPr>
            <a:r>
              <a:rPr lang="en-US" sz="3200" kern="0" dirty="0">
                <a:solidFill>
                  <a:srgbClr val="3905BB"/>
                </a:solidFill>
              </a:rPr>
              <a:t>Pseudo-</a:t>
            </a:r>
            <a:r>
              <a:rPr lang="en-US" sz="3200" i="1" kern="0" dirty="0">
                <a:solidFill>
                  <a:srgbClr val="3905BB"/>
                </a:solidFill>
              </a:rPr>
              <a:t>F</a:t>
            </a:r>
            <a:r>
              <a:rPr lang="en-US" sz="3200" kern="0" dirty="0">
                <a:solidFill>
                  <a:srgbClr val="3905BB"/>
                </a:solidFill>
              </a:rPr>
              <a:t> Statistic Applied to Iris Data (cont.)</a:t>
            </a:r>
          </a:p>
        </p:txBody>
      </p:sp>
    </p:spTree>
    <p:extLst>
      <p:ext uri="{BB962C8B-B14F-4D97-AF65-F5344CB8AC3E}">
        <p14:creationId xmlns:p14="http://schemas.microsoft.com/office/powerpoint/2010/main" val="2147776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1235</Words>
  <Application>Microsoft Office PowerPoint</Application>
  <PresentationFormat>Widescreen</PresentationFormat>
  <Paragraphs>187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Poppins</vt:lpstr>
      <vt:lpstr>Times New Roman</vt:lpstr>
      <vt:lpstr>Wingdings</vt:lpstr>
      <vt:lpstr>Office Theme</vt:lpstr>
      <vt:lpstr>Clustering (Advanced)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Clustering (Advanced)</dc:title>
  <dc:creator>Abhishek Srivastava</dc:creator>
  <cp:lastModifiedBy>Abhishek Srivastava</cp:lastModifiedBy>
  <cp:revision>2</cp:revision>
  <dcterms:created xsi:type="dcterms:W3CDTF">2024-02-17T13:08:19Z</dcterms:created>
  <dcterms:modified xsi:type="dcterms:W3CDTF">2024-02-17T13:13:28Z</dcterms:modified>
</cp:coreProperties>
</file>