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1.xml" ContentType="application/inkml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47"/>
  </p:notesMasterIdLst>
  <p:sldIdLst>
    <p:sldId id="256" r:id="rId3"/>
    <p:sldId id="499" r:id="rId4"/>
    <p:sldId id="461" r:id="rId5"/>
    <p:sldId id="512" r:id="rId6"/>
    <p:sldId id="506" r:id="rId7"/>
    <p:sldId id="507" r:id="rId8"/>
    <p:sldId id="264" r:id="rId9"/>
    <p:sldId id="260" r:id="rId10"/>
    <p:sldId id="498" r:id="rId11"/>
    <p:sldId id="262" r:id="rId12"/>
    <p:sldId id="462" r:id="rId13"/>
    <p:sldId id="463" r:id="rId14"/>
    <p:sldId id="266" r:id="rId15"/>
    <p:sldId id="472" r:id="rId16"/>
    <p:sldId id="466" r:id="rId17"/>
    <p:sldId id="482" r:id="rId18"/>
    <p:sldId id="502" r:id="rId19"/>
    <p:sldId id="505" r:id="rId20"/>
    <p:sldId id="501" r:id="rId21"/>
    <p:sldId id="509" r:id="rId22"/>
    <p:sldId id="257" r:id="rId23"/>
    <p:sldId id="258" r:id="rId24"/>
    <p:sldId id="259" r:id="rId25"/>
    <p:sldId id="510" r:id="rId26"/>
    <p:sldId id="261" r:id="rId27"/>
    <p:sldId id="511" r:id="rId28"/>
    <p:sldId id="514" r:id="rId29"/>
    <p:sldId id="515" r:id="rId30"/>
    <p:sldId id="516" r:id="rId31"/>
    <p:sldId id="503" r:id="rId32"/>
    <p:sldId id="504" r:id="rId33"/>
    <p:sldId id="513" r:id="rId34"/>
    <p:sldId id="518" r:id="rId35"/>
    <p:sldId id="519" r:id="rId36"/>
    <p:sldId id="520" r:id="rId37"/>
    <p:sldId id="521" r:id="rId38"/>
    <p:sldId id="522" r:id="rId39"/>
    <p:sldId id="523" r:id="rId40"/>
    <p:sldId id="524" r:id="rId41"/>
    <p:sldId id="525" r:id="rId42"/>
    <p:sldId id="465" r:id="rId43"/>
    <p:sldId id="497" r:id="rId44"/>
    <p:sldId id="500" r:id="rId45"/>
    <p:sldId id="495" r:id="rId4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3817" autoAdjust="0"/>
  </p:normalViewPr>
  <p:slideViewPr>
    <p:cSldViewPr snapToGrid="0">
      <p:cViewPr varScale="1">
        <p:scale>
          <a:sx n="69" d="100"/>
          <a:sy n="69" d="100"/>
        </p:scale>
        <p:origin x="7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tableStyles" Target="tableStyle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8T07:34:28.967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0 425 16311,'0'0'1641,"15"2"-646,-2-2-754,-1 0-1,0-1 1,0-1-1,19-5 0,21-3-65,575-82 175,943-120-1874,-1114 169-1029,-75 10-2383,-55 6-3460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64F982-3B50-43B2-B690-54B1A4220C7A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3275DF-D0E6-4DA3-A1F1-C539F9C1E5E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578709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>
            <a:extLst>
              <a:ext uri="{FF2B5EF4-FFF2-40B4-BE49-F238E27FC236}">
                <a16:creationId xmlns:a16="http://schemas.microsoft.com/office/drawing/2014/main" id="{EC4FF26F-29A1-4AC4-BC56-EE7340FB8E9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Notes Placeholder 2">
            <a:extLst>
              <a:ext uri="{FF2B5EF4-FFF2-40B4-BE49-F238E27FC236}">
                <a16:creationId xmlns:a16="http://schemas.microsoft.com/office/drawing/2014/main" id="{D9D4224B-8302-4A78-92C5-7CE4A04A64E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7108" name="Slide Number Placeholder 3">
            <a:extLst>
              <a:ext uri="{FF2B5EF4-FFF2-40B4-BE49-F238E27FC236}">
                <a16:creationId xmlns:a16="http://schemas.microsoft.com/office/drawing/2014/main" id="{653DCB44-9EDF-4806-B39C-BD8A8578C5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A708BDB-06FA-4CD2-A927-568B6199B372}" type="slidenum">
              <a:rPr lang="en-US" altLang="en-US">
                <a:latin typeface="Calibri" panose="020F0502020204030204" pitchFamily="34" charset="0"/>
              </a:rPr>
              <a:pPr/>
              <a:t>8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>
            <a:extLst>
              <a:ext uri="{FF2B5EF4-FFF2-40B4-BE49-F238E27FC236}">
                <a16:creationId xmlns:a16="http://schemas.microsoft.com/office/drawing/2014/main" id="{ACC3C25C-2F2B-431B-91C5-BB2D0316456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>
            <a:extLst>
              <a:ext uri="{FF2B5EF4-FFF2-40B4-BE49-F238E27FC236}">
                <a16:creationId xmlns:a16="http://schemas.microsoft.com/office/drawing/2014/main" id="{7548E135-FC31-4440-836F-28FFB8575A0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8132" name="Slide Number Placeholder 3">
            <a:extLst>
              <a:ext uri="{FF2B5EF4-FFF2-40B4-BE49-F238E27FC236}">
                <a16:creationId xmlns:a16="http://schemas.microsoft.com/office/drawing/2014/main" id="{9B19EE58-773D-4DFA-89E1-C2F3A2F404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E8BA308E-376F-4EA7-A005-A3AF2737F0F6}" type="slidenum">
              <a:rPr lang="en-US" altLang="en-US">
                <a:latin typeface="Calibri" panose="020F0502020204030204" pitchFamily="34" charset="0"/>
              </a:rPr>
              <a:pPr/>
              <a:t>9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>
            <a:extLst>
              <a:ext uri="{FF2B5EF4-FFF2-40B4-BE49-F238E27FC236}">
                <a16:creationId xmlns:a16="http://schemas.microsoft.com/office/drawing/2014/main" id="{E29F1F97-44FC-4B77-97CC-BCFAD099D68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Notes Placeholder 2">
            <a:extLst>
              <a:ext uri="{FF2B5EF4-FFF2-40B4-BE49-F238E27FC236}">
                <a16:creationId xmlns:a16="http://schemas.microsoft.com/office/drawing/2014/main" id="{006FEF3F-43BE-4AA0-8A84-538274EFD29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9156" name="Slide Number Placeholder 3">
            <a:extLst>
              <a:ext uri="{FF2B5EF4-FFF2-40B4-BE49-F238E27FC236}">
                <a16:creationId xmlns:a16="http://schemas.microsoft.com/office/drawing/2014/main" id="{167DCF50-7FF8-45AE-8EE8-B11FDADCE8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AC55E81-C0C0-4D91-A6DE-E68D987357D4}" type="slidenum">
              <a:rPr lang="en-US" altLang="en-US">
                <a:latin typeface="Calibri" panose="020F0502020204030204" pitchFamily="34" charset="0"/>
              </a:rPr>
              <a:pPr/>
              <a:t>10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>
            <a:extLst>
              <a:ext uri="{FF2B5EF4-FFF2-40B4-BE49-F238E27FC236}">
                <a16:creationId xmlns:a16="http://schemas.microsoft.com/office/drawing/2014/main" id="{82163AB8-5CE3-4268-84C8-00B9370C294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Notes Placeholder 2">
            <a:extLst>
              <a:ext uri="{FF2B5EF4-FFF2-40B4-BE49-F238E27FC236}">
                <a16:creationId xmlns:a16="http://schemas.microsoft.com/office/drawing/2014/main" id="{22B496D1-4136-486F-9FAE-D9E8CC835F5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52228" name="Slide Number Placeholder 3">
            <a:extLst>
              <a:ext uri="{FF2B5EF4-FFF2-40B4-BE49-F238E27FC236}">
                <a16:creationId xmlns:a16="http://schemas.microsoft.com/office/drawing/2014/main" id="{28AB3337-A3EF-4B66-9013-4094E409DC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E13E5BFF-1087-4956-BC48-A6CDC78EEA7E}" type="slidenum">
              <a:rPr lang="en-US" altLang="en-US">
                <a:latin typeface="Calibri" panose="020F0502020204030204" pitchFamily="34" charset="0"/>
              </a:rPr>
              <a:pPr/>
              <a:t>42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90F974-3962-4B0C-9E0C-CE431A576C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91D3DE-9E3D-4CF1-B140-8634A59D09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4BA111-38D8-43B3-B549-8DDDDCAA4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AF974-CDA6-463A-A7EC-2967DF8B3B8A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F398D3-911B-45B5-8B81-AEA096654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85C50D-3300-46DB-ABE6-5F4637D30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C87E0-9C59-45CC-846C-C3E051AD3B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266742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780D0-974E-4C06-9ED4-3E947623D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7D7D08-EB2F-47AA-BEB0-932E5527AA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FDE845-D9AA-4A1B-AF98-0CD1D0325A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AF974-CDA6-463A-A7EC-2967DF8B3B8A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8FC369-EC7D-4F62-85A2-BEC1DB5851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AE2CAE-213B-4B93-A92C-FF0D62DB9B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C87E0-9C59-45CC-846C-C3E051AD3B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164575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B1F512-AE64-443A-8F08-890F12C70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A61413-591F-4813-BCB6-7067792AAD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3091A5-2AF7-4562-B227-356A7F4B16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AF974-CDA6-463A-A7EC-2967DF8B3B8A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14912B-3D89-4F4E-B678-DEDCC08E4F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A12E5B-1151-4ACC-8E8B-39F921733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C87E0-9C59-45CC-846C-C3E051AD3B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64725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65E911-DAD8-4AB7-930D-1FD9BA68B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558423-F535-4753-B404-D220854854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27DD5F-FC24-4A9C-BD88-0958274374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4DBF57-B32A-476D-A835-61A594CE33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AF974-CDA6-463A-A7EC-2967DF8B3B8A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3E2D71-9446-4D38-A126-02DBDB07B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FCB977-6004-45CF-95F4-8CABBFAA8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C87E0-9C59-45CC-846C-C3E051AD3B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15948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34686E-1ADB-4607-922F-C83E836D6A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B6782A-EA23-486A-8B1E-F9120BA6C9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26550A-D707-43EB-A2F2-40EEDEB179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8C500E-6C1A-4D9E-BE8C-F18F48664C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E611089-361C-48DC-AAAE-24B08DF2CF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D897068-E5F8-40AF-B95B-CA25D5DBD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AF974-CDA6-463A-A7EC-2967DF8B3B8A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5EAE9A4-35A6-42C4-9C53-6EE8FD4B9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321DFF3-062C-416D-A5CD-D1CA068AB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C87E0-9C59-45CC-846C-C3E051AD3B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098108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E30ABA-8849-4A65-AC4E-9A3DE13A0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BB9A51A-DBBF-453C-A67F-24F9D96285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AF974-CDA6-463A-A7EC-2967DF8B3B8A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0E173B-E95D-4857-8F2F-760BD4641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312C7A-51A2-4542-9B0E-AFE0F29D4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C87E0-9C59-45CC-846C-C3E051AD3B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191939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34CF0D3-0C91-4EF5-B523-61E992F3B2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AF974-CDA6-463A-A7EC-2967DF8B3B8A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783744-616E-4FD4-A2D4-87CE17B565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852DC7-1EFF-488E-AD49-A9112AF4B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C87E0-9C59-45CC-846C-C3E051AD3B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03484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47E00E-9866-47B0-B3E9-3F36E7D15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38FC1-4C33-418F-92B6-248F4B5ABA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CBA06A-A7F1-4423-B563-7E5D1725B0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9343C2-CCD1-42B8-9490-633661428E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AF974-CDA6-463A-A7EC-2967DF8B3B8A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AF8CA3-2D0A-4C2A-87CC-8283C374B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FBD8AC-22D6-47AB-8095-A5B25878E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C87E0-9C59-45CC-846C-C3E051AD3B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514459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36916-B721-4E53-AD35-5CE30AE92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50C353B-451F-44D8-A962-58294638B0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726DAB-7A67-4288-B850-6118422002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D52038-A8AC-4C07-9902-79F4161A35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AF974-CDA6-463A-A7EC-2967DF8B3B8A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6E5530-8B1E-4FF0-84B2-E27317F06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915C09-6D4A-479F-A293-DB10BB0EC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C87E0-9C59-45CC-846C-C3E051AD3B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96904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B261CD-1351-46D3-A759-572A5C132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334D81-DB29-4085-8FB2-D2C5D49925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F1CCE4-F0DE-4911-AE15-217E62CC81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AF974-CDA6-463A-A7EC-2967DF8B3B8A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E57DE3-F170-4DF7-9BCE-503CB2B40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87AC2B-EA08-47CB-96C9-230D61D1A9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C87E0-9C59-45CC-846C-C3E051AD3B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88909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710679C-6420-4DA3-AEBE-D3BD012FE8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EBD45D-2898-452E-938D-89940E11B0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FD1291-3BEE-46D5-A3FA-423DA5AD6C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AF974-CDA6-463A-A7EC-2967DF8B3B8A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F1E6A-7E29-4BB8-8B9C-B9AAF3F3E2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6E6CBA-DC69-484C-83FD-41E0FB89E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C87E0-9C59-45CC-846C-C3E051AD3B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284154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600202"/>
            <a:ext cx="10363200" cy="1909763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CEAE7-0A64-4A5A-956E-C62386054A53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57073" y="6356353"/>
            <a:ext cx="4114800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F432A-A286-4FD0-94BB-B7E132F665B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924512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353354"/>
            <a:ext cx="11002819" cy="518388"/>
          </a:xfrm>
        </p:spPr>
        <p:txBody>
          <a:bodyPr>
            <a:noAutofit/>
          </a:bodyPr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05347"/>
            <a:ext cx="10515600" cy="497161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CEAE7-0A64-4A5A-956E-C62386054A53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F432A-A286-4FD0-94BB-B7E132F665BA}" type="slidenum">
              <a:rPr lang="en-IN" smtClean="0"/>
              <a:t>‹#›</a:t>
            </a:fld>
            <a:endParaRPr lang="en-IN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3B06AE8-595F-4075-A0E9-F01D24F783BA}"/>
              </a:ext>
            </a:extLst>
          </p:cNvPr>
          <p:cNvCxnSpPr/>
          <p:nvPr userDrawn="1"/>
        </p:nvCxnSpPr>
        <p:spPr>
          <a:xfrm>
            <a:off x="838200" y="1024140"/>
            <a:ext cx="10515600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39331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CEAE7-0A64-4A5A-956E-C62386054A53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F432A-A286-4FD0-94BB-B7E132F665B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042650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CEAE7-0A64-4A5A-956E-C62386054A53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F432A-A286-4FD0-94BB-B7E132F665B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998652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CEAE7-0A64-4A5A-956E-C62386054A53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F432A-A286-4FD0-94BB-B7E132F665B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096067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CEAE7-0A64-4A5A-956E-C62386054A53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F432A-A286-4FD0-94BB-B7E132F665B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29213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CEAE7-0A64-4A5A-956E-C62386054A53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F432A-A286-4FD0-94BB-B7E132F665B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30845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CEAE7-0A64-4A5A-956E-C62386054A53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F432A-A286-4FD0-94BB-B7E132F665B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042203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CEAE7-0A64-4A5A-956E-C62386054A53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F432A-A286-4FD0-94BB-B7E132F665B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775833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CEAE7-0A64-4A5A-956E-C62386054A53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F432A-A286-4FD0-94BB-B7E132F665B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10297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CEAE7-0A64-4A5A-956E-C62386054A53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F432A-A286-4FD0-94BB-B7E132F665B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67239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1"/>
          <p:cNvGrpSpPr>
            <a:grpSpLocks/>
          </p:cNvGrpSpPr>
          <p:nvPr userDrawn="1"/>
        </p:nvGrpSpPr>
        <p:grpSpPr bwMode="auto">
          <a:xfrm>
            <a:off x="0" y="-1"/>
            <a:ext cx="12192000" cy="304801"/>
            <a:chOff x="0" y="0"/>
            <a:chExt cx="9144000" cy="304800"/>
          </a:xfrm>
        </p:grpSpPr>
        <p:sp>
          <p:nvSpPr>
            <p:cNvPr id="14" name="Rectangle 13"/>
            <p:cNvSpPr/>
            <p:nvPr/>
          </p:nvSpPr>
          <p:spPr>
            <a:xfrm>
              <a:off x="4572000" y="0"/>
              <a:ext cx="4572000" cy="3048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0" y="0"/>
              <a:ext cx="4572000" cy="3048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/>
            </a:p>
          </p:txBody>
        </p:sp>
      </p:grpSp>
      <p:grpSp>
        <p:nvGrpSpPr>
          <p:cNvPr id="16" name="Group 11"/>
          <p:cNvGrpSpPr>
            <a:grpSpLocks/>
          </p:cNvGrpSpPr>
          <p:nvPr userDrawn="1"/>
        </p:nvGrpSpPr>
        <p:grpSpPr bwMode="auto">
          <a:xfrm>
            <a:off x="0" y="6553200"/>
            <a:ext cx="12192000" cy="304800"/>
            <a:chOff x="0" y="0"/>
            <a:chExt cx="9144000" cy="304800"/>
          </a:xfrm>
        </p:grpSpPr>
        <p:sp>
          <p:nvSpPr>
            <p:cNvPr id="17" name="Rectangle 16"/>
            <p:cNvSpPr/>
            <p:nvPr/>
          </p:nvSpPr>
          <p:spPr>
            <a:xfrm>
              <a:off x="4572000" y="0"/>
              <a:ext cx="4572000" cy="3048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dirty="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0" y="0"/>
              <a:ext cx="4572000" cy="3048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/>
            </a:p>
          </p:txBody>
        </p:sp>
      </p:grpSp>
    </p:spTree>
    <p:extLst>
      <p:ext uri="{BB962C8B-B14F-4D97-AF65-F5344CB8AC3E}">
        <p14:creationId xmlns:p14="http://schemas.microsoft.com/office/powerpoint/2010/main" val="357818279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"/>
          <p:cNvGrpSpPr>
            <a:grpSpLocks/>
          </p:cNvGrpSpPr>
          <p:nvPr userDrawn="1"/>
        </p:nvGrpSpPr>
        <p:grpSpPr bwMode="auto">
          <a:xfrm>
            <a:off x="0" y="0"/>
            <a:ext cx="12192000" cy="304800"/>
            <a:chOff x="0" y="0"/>
            <a:chExt cx="9144000" cy="304800"/>
          </a:xfrm>
        </p:grpSpPr>
        <p:sp>
          <p:nvSpPr>
            <p:cNvPr id="3" name="Rectangle 2"/>
            <p:cNvSpPr/>
            <p:nvPr userDrawn="1"/>
          </p:nvSpPr>
          <p:spPr>
            <a:xfrm>
              <a:off x="4572000" y="0"/>
              <a:ext cx="4572000" cy="3048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4" name="Rectangle 3"/>
            <p:cNvSpPr/>
            <p:nvPr userDrawn="1"/>
          </p:nvSpPr>
          <p:spPr>
            <a:xfrm>
              <a:off x="0" y="0"/>
              <a:ext cx="4572000" cy="3048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</p:grpSp>
      <p:grpSp>
        <p:nvGrpSpPr>
          <p:cNvPr id="5" name="Group 11"/>
          <p:cNvGrpSpPr>
            <a:grpSpLocks/>
          </p:cNvGrpSpPr>
          <p:nvPr userDrawn="1"/>
        </p:nvGrpSpPr>
        <p:grpSpPr bwMode="auto">
          <a:xfrm>
            <a:off x="0" y="6553200"/>
            <a:ext cx="12192000" cy="304800"/>
            <a:chOff x="0" y="0"/>
            <a:chExt cx="9144000" cy="304800"/>
          </a:xfrm>
        </p:grpSpPr>
        <p:sp>
          <p:nvSpPr>
            <p:cNvPr id="6" name="Rectangle 5"/>
            <p:cNvSpPr/>
            <p:nvPr userDrawn="1"/>
          </p:nvSpPr>
          <p:spPr>
            <a:xfrm>
              <a:off x="4572000" y="0"/>
              <a:ext cx="4572000" cy="3048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7" name="Rectangle 6"/>
            <p:cNvSpPr/>
            <p:nvPr userDrawn="1"/>
          </p:nvSpPr>
          <p:spPr>
            <a:xfrm>
              <a:off x="0" y="0"/>
              <a:ext cx="4572000" cy="3048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</p:grpSp>
    </p:spTree>
    <p:extLst>
      <p:ext uri="{BB962C8B-B14F-4D97-AF65-F5344CB8AC3E}">
        <p14:creationId xmlns:p14="http://schemas.microsoft.com/office/powerpoint/2010/main" val="617721662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803A38-E188-4FB5-AD87-44F9A541A4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C0194-AE4A-4294-A7A9-ECDECDE610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F2CC1D-68CA-4DCC-9AD6-7817C26B5D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6AF974-CDA6-463A-A7EC-2967DF8B3B8A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462E6A-6724-433D-8EFA-64E5EEE53A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1A0496-AC43-4567-8623-4D29D6A3C3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FC87E0-9C59-45CC-846C-C3E051AD3B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37375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04800"/>
            <a:ext cx="10688781" cy="11307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CEAE7-0A64-4A5A-956E-C62386054A53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9F432A-A286-4FD0-94BB-B7E132F665BA}" type="slidenum">
              <a:rPr lang="en-IN" smtClean="0"/>
              <a:t>‹#›</a:t>
            </a:fld>
            <a:endParaRPr lang="en-IN"/>
          </a:p>
        </p:txBody>
      </p:sp>
      <p:grpSp>
        <p:nvGrpSpPr>
          <p:cNvPr id="7" name="Group 11">
            <a:extLst>
              <a:ext uri="{FF2B5EF4-FFF2-40B4-BE49-F238E27FC236}">
                <a16:creationId xmlns:a16="http://schemas.microsoft.com/office/drawing/2014/main" id="{3B4EE827-5960-409F-8452-E1B0E1D857CB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-1"/>
            <a:ext cx="12192000" cy="304801"/>
            <a:chOff x="0" y="0"/>
            <a:chExt cx="9144000" cy="3048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1B37F0E-B170-4FEF-8C15-2F265A44DAF0}"/>
                </a:ext>
              </a:extLst>
            </p:cNvPr>
            <p:cNvSpPr/>
            <p:nvPr/>
          </p:nvSpPr>
          <p:spPr>
            <a:xfrm>
              <a:off x="4572000" y="0"/>
              <a:ext cx="4572000" cy="3048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3231E49-AD5D-44B0-B00E-C40B30F11C69}"/>
                </a:ext>
              </a:extLst>
            </p:cNvPr>
            <p:cNvSpPr/>
            <p:nvPr/>
          </p:nvSpPr>
          <p:spPr>
            <a:xfrm>
              <a:off x="0" y="0"/>
              <a:ext cx="4572000" cy="3048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/>
            </a:p>
          </p:txBody>
        </p:sp>
      </p:grpSp>
      <p:grpSp>
        <p:nvGrpSpPr>
          <p:cNvPr id="10" name="Group 11">
            <a:extLst>
              <a:ext uri="{FF2B5EF4-FFF2-40B4-BE49-F238E27FC236}">
                <a16:creationId xmlns:a16="http://schemas.microsoft.com/office/drawing/2014/main" id="{6A291EF1-4854-4584-9B1F-F7970B6220AA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5" y="6567071"/>
            <a:ext cx="12192000" cy="304801"/>
            <a:chOff x="0" y="0"/>
            <a:chExt cx="9144000" cy="3048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A03095F-F6F4-488A-ABE9-7EBAC0421518}"/>
                </a:ext>
              </a:extLst>
            </p:cNvPr>
            <p:cNvSpPr/>
            <p:nvPr/>
          </p:nvSpPr>
          <p:spPr>
            <a:xfrm>
              <a:off x="4572000" y="0"/>
              <a:ext cx="4572000" cy="3048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CDD023F-DDA6-4678-B1D0-956BF81FFF15}"/>
                </a:ext>
              </a:extLst>
            </p:cNvPr>
            <p:cNvSpPr/>
            <p:nvPr/>
          </p:nvSpPr>
          <p:spPr>
            <a:xfrm>
              <a:off x="0" y="0"/>
              <a:ext cx="4572000" cy="3048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2DB49E3B-F0B5-4BA3-A39C-C63CE998F693}"/>
              </a:ext>
            </a:extLst>
          </p:cNvPr>
          <p:cNvSpPr/>
          <p:nvPr userDrawn="1"/>
        </p:nvSpPr>
        <p:spPr bwMode="auto">
          <a:xfrm>
            <a:off x="6096000" y="6553200"/>
            <a:ext cx="6096000" cy="3048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/>
              <a:t>Business Analytics – The Science of Data Driven Decision Making</a:t>
            </a:r>
          </a:p>
        </p:txBody>
      </p:sp>
    </p:spTree>
    <p:extLst>
      <p:ext uri="{BB962C8B-B14F-4D97-AF65-F5344CB8AC3E}">
        <p14:creationId xmlns:p14="http://schemas.microsoft.com/office/powerpoint/2010/main" val="2005112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s://hub.knime.com/knime/spaces/Examples/50_Applications/24_Customer_Segmentation_Use_Case/02_Customer_Segmentation_Use_Case~37cHxqru6dblIUeP/most-recent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F03D02C-B78E-437F-BD39-A7256C11ED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6119" y="1885361"/>
            <a:ext cx="7154945" cy="1784859"/>
          </a:xfrm>
        </p:spPr>
        <p:txBody>
          <a:bodyPr/>
          <a:lstStyle/>
          <a:p>
            <a:r>
              <a:rPr lang="en-IN" dirty="0"/>
              <a:t>Clustering </a:t>
            </a:r>
          </a:p>
        </p:txBody>
      </p:sp>
    </p:spTree>
    <p:extLst>
      <p:ext uri="{BB962C8B-B14F-4D97-AF65-F5344CB8AC3E}">
        <p14:creationId xmlns:p14="http://schemas.microsoft.com/office/powerpoint/2010/main" val="16526491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F82268D-2AF0-4E55-A913-B28CB1267EA7}"/>
              </a:ext>
            </a:extLst>
          </p:cNvPr>
          <p:cNvSpPr txBox="1"/>
          <p:nvPr/>
        </p:nvSpPr>
        <p:spPr>
          <a:xfrm>
            <a:off x="2171700" y="2143125"/>
            <a:ext cx="3505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400" dirty="0"/>
              <a:t>Unsupervised</a:t>
            </a:r>
            <a:r>
              <a:rPr lang="en-IN" dirty="0"/>
              <a:t> </a:t>
            </a:r>
          </a:p>
        </p:txBody>
      </p:sp>
      <p:pic>
        <p:nvPicPr>
          <p:cNvPr id="3" name="Picture 2" descr="Gollum Meme |  THE CLUSTERS, THEY SPEAKS TO US. | image tagged in memes,gollum | made w/ Imgflip meme maker">
            <a:extLst>
              <a:ext uri="{FF2B5EF4-FFF2-40B4-BE49-F238E27FC236}">
                <a16:creationId xmlns:a16="http://schemas.microsoft.com/office/drawing/2014/main" id="{DBED9DDA-E033-4C24-938E-6060F2CBCD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34481"/>
            <a:ext cx="5394244" cy="5380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57653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271AE-B7CB-46A7-8B14-C19E88B38F0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720976" y="685801"/>
            <a:ext cx="6727825" cy="519113"/>
          </a:xfrm>
        </p:spPr>
        <p:txBody>
          <a:bodyPr/>
          <a:lstStyle/>
          <a:p>
            <a:pPr algn="just"/>
            <a:r>
              <a:rPr lang="en-US" sz="2800" b="1" dirty="0">
                <a:solidFill>
                  <a:srgbClr val="C00000"/>
                </a:solidFill>
              </a:rPr>
              <a:t>INTRODUCTION TO CLUSTERING</a:t>
            </a:r>
            <a:endParaRPr lang="en-IN" sz="1800" dirty="0">
              <a:solidFill>
                <a:srgbClr val="C00000"/>
              </a:solidFill>
              <a:latin typeface="Britannic Bold" panose="020B0903060703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0D8E6F-18A2-42AF-8598-DE7D3686F688}"/>
              </a:ext>
            </a:extLst>
          </p:cNvPr>
          <p:cNvSpPr txBox="1"/>
          <p:nvPr/>
        </p:nvSpPr>
        <p:spPr>
          <a:xfrm>
            <a:off x="697583" y="1630837"/>
            <a:ext cx="1129331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/>
              <a:t>Cluster analysis or clustering is the task of grouping a set of objects in such a way that objects in the same group are more similar to each other than to those in other groups</a:t>
            </a:r>
            <a:endParaRPr lang="en-US" sz="3600" i="1" dirty="0"/>
          </a:p>
          <a:p>
            <a:pPr algn="just"/>
            <a:endParaRPr lang="en-US" sz="3600" i="1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05859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lustering in Machine Learning">
            <a:extLst>
              <a:ext uri="{FF2B5EF4-FFF2-40B4-BE49-F238E27FC236}">
                <a16:creationId xmlns:a16="http://schemas.microsoft.com/office/drawing/2014/main" id="{8A9EE756-1C93-449C-ADB7-E02CE37DE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0410" y="1246740"/>
            <a:ext cx="5664446" cy="3772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46995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31D05AB-6FC7-4425-A9D9-1A641C8C40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5972" y="718819"/>
            <a:ext cx="7860260" cy="5420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570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DBB8FAF-756C-42F0-A094-103C3B211E08}"/>
              </a:ext>
            </a:extLst>
          </p:cNvPr>
          <p:cNvSpPr txBox="1"/>
          <p:nvPr/>
        </p:nvSpPr>
        <p:spPr>
          <a:xfrm>
            <a:off x="1065229" y="1960775"/>
            <a:ext cx="977559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i="1" dirty="0"/>
              <a:t>Clustering is usually one of the first tasks performed in most analytics projects.  It helps data scientists to analyze individual clusters further. </a:t>
            </a:r>
            <a:endParaRPr lang="en-IN" sz="3600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17494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001B8-B84E-457D-B8B3-721B28C70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Applications of Cluster Analysis</a:t>
            </a:r>
            <a:br>
              <a:rPr lang="en-US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2A0A01-4405-4A25-9978-A0F88F60A7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Clustering analysis is broadly used in many applications such as market research, pattern recognition, data analysis, and image processing.</a:t>
            </a:r>
          </a:p>
          <a:p>
            <a:r>
              <a:rPr lang="en-US" dirty="0"/>
              <a:t>Clustering can also help </a:t>
            </a:r>
            <a:r>
              <a:rPr lang="en-US" b="1" dirty="0"/>
              <a:t>marketers discover distinct groups in their customer base</a:t>
            </a:r>
            <a:r>
              <a:rPr lang="en-US" dirty="0"/>
              <a:t>. And they can characterize their customer groups based on the purchasing patterns.</a:t>
            </a:r>
          </a:p>
          <a:p>
            <a:r>
              <a:rPr lang="en-US" dirty="0"/>
              <a:t>In the field of </a:t>
            </a:r>
            <a:r>
              <a:rPr lang="en-US" b="1" dirty="0"/>
              <a:t>biology</a:t>
            </a:r>
            <a:r>
              <a:rPr lang="en-US" dirty="0"/>
              <a:t>, it can be used to </a:t>
            </a:r>
            <a:r>
              <a:rPr lang="en-US" b="1" dirty="0"/>
              <a:t>derive plant and animal taxonomies</a:t>
            </a:r>
            <a:r>
              <a:rPr lang="en-US" dirty="0"/>
              <a:t>, categorize genes with similar functionalities and g</a:t>
            </a:r>
            <a:r>
              <a:rPr lang="en-US" b="1" dirty="0"/>
              <a:t>ain insight into structures inherent to populations</a:t>
            </a:r>
            <a:r>
              <a:rPr lang="en-US" dirty="0"/>
              <a:t>.</a:t>
            </a:r>
          </a:p>
          <a:p>
            <a:r>
              <a:rPr lang="en-US" dirty="0"/>
              <a:t>Clustering also helps in identification of </a:t>
            </a:r>
            <a:r>
              <a:rPr lang="en-US" b="1" dirty="0"/>
              <a:t>areas of similar land use in an earth observation database</a:t>
            </a:r>
            <a:r>
              <a:rPr lang="en-US" dirty="0"/>
              <a:t>. It also helps in the identification of groups of houses in a city according to house type, value, and geographic location.</a:t>
            </a:r>
          </a:p>
          <a:p>
            <a:r>
              <a:rPr lang="en-US" dirty="0"/>
              <a:t>Clustering also helps in </a:t>
            </a:r>
            <a:r>
              <a:rPr lang="en-US" b="1" dirty="0"/>
              <a:t>classifying documents on the web for information discovery.</a:t>
            </a:r>
          </a:p>
          <a:p>
            <a:r>
              <a:rPr lang="en-US" dirty="0"/>
              <a:t>Clustering is also used in outlier detection applications such as </a:t>
            </a:r>
            <a:r>
              <a:rPr lang="en-US" b="1" dirty="0"/>
              <a:t>detection of credit card fraud.</a:t>
            </a:r>
          </a:p>
          <a:p>
            <a:r>
              <a:rPr lang="en-US" dirty="0"/>
              <a:t>As a data mining function, cluster analysis serves as a tool to gain insight into the distribution of data to observe characteristics of each cluster.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901094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0241C20F-A438-4708-8910-985D5C577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Example: Public Utilities</a:t>
            </a:r>
          </a:p>
        </p:txBody>
      </p:sp>
      <p:sp>
        <p:nvSpPr>
          <p:cNvPr id="9219" name="Content Placeholder 2">
            <a:extLst>
              <a:ext uri="{FF2B5EF4-FFF2-40B4-BE49-F238E27FC236}">
                <a16:creationId xmlns:a16="http://schemas.microsoft.com/office/drawing/2014/main" id="{C439798E-3ACA-463B-B9AF-B032F47691D6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buFont typeface="Wingdings 2" panose="05020102010507070707" pitchFamily="18" charset="2"/>
              <a:buNone/>
            </a:pPr>
            <a:r>
              <a:rPr lang="en-US" altLang="en-US" b="1" dirty="0"/>
              <a:t>Goal:</a:t>
            </a:r>
            <a:r>
              <a:rPr lang="en-US" altLang="en-US" dirty="0"/>
              <a:t>  find clusters of similar utilities</a:t>
            </a:r>
          </a:p>
          <a:p>
            <a:pPr eaLnBrk="1" hangingPunct="1">
              <a:buFont typeface="Wingdings 2" panose="05020102010507070707" pitchFamily="18" charset="2"/>
              <a:buNone/>
            </a:pPr>
            <a:endParaRPr lang="en-US" altLang="en-US" b="1" dirty="0"/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en-US" altLang="en-US" b="1" dirty="0"/>
              <a:t>Data:</a:t>
            </a:r>
            <a:r>
              <a:rPr lang="en-US" altLang="en-US" dirty="0"/>
              <a:t> 22 firms, 8 variables</a:t>
            </a:r>
          </a:p>
          <a:p>
            <a:pPr lvl="2" eaLnBrk="1" hangingPunct="1">
              <a:buFont typeface="Wingdings 2" panose="05020102010507070707" pitchFamily="18" charset="2"/>
              <a:buNone/>
            </a:pPr>
            <a:r>
              <a:rPr lang="en-US" altLang="en-US" dirty="0"/>
              <a:t>Fixed-charge covering ratio</a:t>
            </a:r>
          </a:p>
          <a:p>
            <a:pPr lvl="2" eaLnBrk="1" hangingPunct="1">
              <a:buFont typeface="Wingdings 2" panose="05020102010507070707" pitchFamily="18" charset="2"/>
              <a:buNone/>
            </a:pPr>
            <a:r>
              <a:rPr lang="en-US" altLang="en-US" dirty="0"/>
              <a:t>Rate of return on capital</a:t>
            </a:r>
          </a:p>
          <a:p>
            <a:pPr lvl="2" eaLnBrk="1" hangingPunct="1">
              <a:buFont typeface="Wingdings 2" panose="05020102010507070707" pitchFamily="18" charset="2"/>
              <a:buNone/>
            </a:pPr>
            <a:r>
              <a:rPr lang="en-US" altLang="en-US" dirty="0"/>
              <a:t>Cost per kilowatt capacity</a:t>
            </a:r>
          </a:p>
          <a:p>
            <a:pPr lvl="2" eaLnBrk="1" hangingPunct="1">
              <a:buFont typeface="Wingdings 2" panose="05020102010507070707" pitchFamily="18" charset="2"/>
              <a:buNone/>
            </a:pPr>
            <a:r>
              <a:rPr lang="en-US" altLang="en-US" dirty="0"/>
              <a:t>Annual load factor</a:t>
            </a:r>
          </a:p>
          <a:p>
            <a:pPr lvl="2" eaLnBrk="1" hangingPunct="1">
              <a:buFont typeface="Wingdings 2" panose="05020102010507070707" pitchFamily="18" charset="2"/>
              <a:buNone/>
            </a:pPr>
            <a:r>
              <a:rPr lang="en-US" altLang="en-US" dirty="0"/>
              <a:t>Growth in peak demand</a:t>
            </a:r>
          </a:p>
          <a:p>
            <a:pPr lvl="2" eaLnBrk="1" hangingPunct="1">
              <a:buFont typeface="Wingdings 2" panose="05020102010507070707" pitchFamily="18" charset="2"/>
              <a:buNone/>
            </a:pPr>
            <a:r>
              <a:rPr lang="en-US" altLang="en-US" dirty="0"/>
              <a:t>Sales</a:t>
            </a:r>
          </a:p>
          <a:p>
            <a:pPr lvl="2" eaLnBrk="1" hangingPunct="1">
              <a:buFont typeface="Wingdings 2" panose="05020102010507070707" pitchFamily="18" charset="2"/>
              <a:buNone/>
            </a:pPr>
            <a:r>
              <a:rPr lang="en-US" altLang="en-US" dirty="0"/>
              <a:t>% nuclear</a:t>
            </a:r>
          </a:p>
          <a:p>
            <a:pPr lvl="2" eaLnBrk="1" hangingPunct="1">
              <a:buFont typeface="Wingdings 2" panose="05020102010507070707" pitchFamily="18" charset="2"/>
              <a:buNone/>
            </a:pPr>
            <a:r>
              <a:rPr lang="en-US" altLang="en-US" dirty="0"/>
              <a:t>Fuel costs per kwh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42" name="Object 2">
            <a:extLst>
              <a:ext uri="{FF2B5EF4-FFF2-40B4-BE49-F238E27FC236}">
                <a16:creationId xmlns:a16="http://schemas.microsoft.com/office/drawing/2014/main" id="{DC5E7A31-4A00-44ED-8FD1-D23B6A60630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2292214"/>
              </p:ext>
            </p:extLst>
          </p:nvPr>
        </p:nvGraphicFramePr>
        <p:xfrm>
          <a:off x="1357460" y="406137"/>
          <a:ext cx="8899885" cy="55598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5920627" imgH="3640904" progId="Excel.Sheet.8">
                  <p:embed/>
                </p:oleObj>
              </mc:Choice>
              <mc:Fallback>
                <p:oleObj name="Worksheet" r:id="rId3" imgW="5920627" imgH="3640904" progId="Excel.Sheet.8">
                  <p:embed/>
                  <p:pic>
                    <p:nvPicPr>
                      <p:cNvPr id="10242" name="Object 2">
                        <a:extLst>
                          <a:ext uri="{FF2B5EF4-FFF2-40B4-BE49-F238E27FC236}">
                            <a16:creationId xmlns:a16="http://schemas.microsoft.com/office/drawing/2014/main" id="{DC5E7A31-4A00-44ED-8FD1-D23B6A60630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7460" y="406137"/>
                        <a:ext cx="8899885" cy="555983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10">
            <a:extLst>
              <a:ext uri="{FF2B5EF4-FFF2-40B4-BE49-F238E27FC236}">
                <a16:creationId xmlns:a16="http://schemas.microsoft.com/office/drawing/2014/main" id="{69926BBC-2D9B-4957-9827-F831089B01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219200"/>
            <a:ext cx="832485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Rectangle 14">
            <a:extLst>
              <a:ext uri="{FF2B5EF4-FFF2-40B4-BE49-F238E27FC236}">
                <a16:creationId xmlns:a16="http://schemas.microsoft.com/office/drawing/2014/main" id="{7FDD6DA4-8C2C-486B-BF82-C47F001830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1" y="5257800"/>
            <a:ext cx="32035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>
                <a:solidFill>
                  <a:schemeClr val="accent2"/>
                </a:solidFill>
                <a:latin typeface="Franklin Gothic Book" panose="020B0503020102020204" pitchFamily="34" charset="0"/>
              </a:rPr>
              <a:t>Low fuel cost, low sales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3651E96C-4FD7-4A18-9D48-36F74147DDBC}"/>
              </a:ext>
            </a:extLst>
          </p:cNvPr>
          <p:cNvSpPr/>
          <p:nvPr/>
        </p:nvSpPr>
        <p:spPr>
          <a:xfrm>
            <a:off x="7010400" y="4294188"/>
            <a:ext cx="1905000" cy="1447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12D048B0-CF82-4015-9931-9E0A10E70380}"/>
              </a:ext>
            </a:extLst>
          </p:cNvPr>
          <p:cNvSpPr/>
          <p:nvPr/>
        </p:nvSpPr>
        <p:spPr>
          <a:xfrm>
            <a:off x="4648200" y="3760788"/>
            <a:ext cx="2362200" cy="16002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A85A5404-2070-411D-9504-895E084A530C}"/>
              </a:ext>
            </a:extLst>
          </p:cNvPr>
          <p:cNvSpPr/>
          <p:nvPr/>
        </p:nvSpPr>
        <p:spPr>
          <a:xfrm>
            <a:off x="3810000" y="2617788"/>
            <a:ext cx="1905000" cy="1066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271" name="Rectangle 10">
            <a:extLst>
              <a:ext uri="{FF2B5EF4-FFF2-40B4-BE49-F238E27FC236}">
                <a16:creationId xmlns:a16="http://schemas.microsoft.com/office/drawing/2014/main" id="{4BBC9B07-92C9-4934-A504-EEEBFDDEC9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0" y="228601"/>
            <a:ext cx="678180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600">
                <a:latin typeface="Franklin Gothic Book" panose="020B0503020102020204" pitchFamily="34" charset="0"/>
              </a:rPr>
              <a:t>Based on Sales &amp; Fuel Cost: </a:t>
            </a:r>
          </a:p>
          <a:p>
            <a:pPr eaLnBrk="1" hangingPunct="1"/>
            <a:r>
              <a:rPr lang="en-US" altLang="en-US" sz="3600">
                <a:latin typeface="Franklin Gothic Book" panose="020B0503020102020204" pitchFamily="34" charset="0"/>
              </a:rPr>
              <a:t>3 rough clusters can be seen</a:t>
            </a:r>
          </a:p>
        </p:txBody>
      </p:sp>
      <p:sp>
        <p:nvSpPr>
          <p:cNvPr id="11272" name="Rectangle 11">
            <a:extLst>
              <a:ext uri="{FF2B5EF4-FFF2-40B4-BE49-F238E27FC236}">
                <a16:creationId xmlns:a16="http://schemas.microsoft.com/office/drawing/2014/main" id="{162EA53A-7687-42B6-A037-C7165576BD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2057400"/>
            <a:ext cx="32702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>
                <a:solidFill>
                  <a:schemeClr val="accent2"/>
                </a:solidFill>
                <a:latin typeface="Franklin Gothic Book" panose="020B0503020102020204" pitchFamily="34" charset="0"/>
              </a:rPr>
              <a:t>High fuel cost, low sales</a:t>
            </a:r>
          </a:p>
        </p:txBody>
      </p:sp>
      <p:sp>
        <p:nvSpPr>
          <p:cNvPr id="11273" name="Rectangle 15">
            <a:extLst>
              <a:ext uri="{FF2B5EF4-FFF2-40B4-BE49-F238E27FC236}">
                <a16:creationId xmlns:a16="http://schemas.microsoft.com/office/drawing/2014/main" id="{D40F0B1C-A478-4D14-8438-AB3BB48CE9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45350" y="3886200"/>
            <a:ext cx="33210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>
                <a:solidFill>
                  <a:schemeClr val="accent2"/>
                </a:solidFill>
                <a:latin typeface="Franklin Gothic Book" panose="020B0503020102020204" pitchFamily="34" charset="0"/>
              </a:rPr>
              <a:t>Low fuel cost, high sales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F05EE9C-592B-49AD-AA74-0B0B5CEBE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542550"/>
            <a:ext cx="8252114" cy="518388"/>
          </a:xfrm>
        </p:spPr>
        <p:txBody>
          <a:bodyPr/>
          <a:lstStyle/>
          <a:p>
            <a:pPr algn="just"/>
            <a:r>
              <a:rPr lang="en-US" sz="3200" b="1" dirty="0">
                <a:solidFill>
                  <a:srgbClr val="C00000"/>
                </a:solidFill>
              </a:rPr>
              <a:t>Non-overlapping clusters</a:t>
            </a:r>
            <a:endParaRPr lang="en-IN" sz="3200" dirty="0">
              <a:solidFill>
                <a:srgbClr val="C00000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E9B1BE0-5B9A-4ED6-B85F-8336A6C941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0" y="1205348"/>
            <a:ext cx="7886700" cy="1461653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Cluster in which each observation belongs to only one cluster.  Non-overlapping clusters are more frequently used clustering techniques in practice.</a:t>
            </a:r>
            <a:endParaRPr lang="en-IN" sz="2800" dirty="0"/>
          </a:p>
          <a:p>
            <a:endParaRPr lang="en-IN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7698AC1-F05D-4169-8E0C-48E3D0D10A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2811410"/>
            <a:ext cx="7010400" cy="3360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030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42CC549-3AB5-493D-AEDA-7D5E78926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9825" y="471757"/>
            <a:ext cx="8252114" cy="518388"/>
          </a:xfrm>
        </p:spPr>
        <p:txBody>
          <a:bodyPr/>
          <a:lstStyle/>
          <a:p>
            <a:pPr algn="just"/>
            <a:r>
              <a:rPr lang="en-US" sz="3200" b="1" dirty="0">
                <a:solidFill>
                  <a:srgbClr val="C00000"/>
                </a:solidFill>
              </a:rPr>
              <a:t>Overlapping clusters</a:t>
            </a:r>
            <a:endParaRPr lang="en-IN" sz="3200" dirty="0">
              <a:solidFill>
                <a:srgbClr val="C00000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47320B0-87B1-4E57-9E64-12EDC4858E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0" y="1205348"/>
            <a:ext cx="7886700" cy="623453"/>
          </a:xfrm>
        </p:spPr>
        <p:txBody>
          <a:bodyPr/>
          <a:lstStyle/>
          <a:p>
            <a:pPr algn="just"/>
            <a:r>
              <a:rPr lang="en-US" sz="2800" dirty="0"/>
              <a:t>An </a:t>
            </a:r>
            <a:r>
              <a:rPr lang="en-US" sz="2400" dirty="0"/>
              <a:t>observation</a:t>
            </a:r>
            <a:r>
              <a:rPr lang="en-US" sz="2800" dirty="0"/>
              <a:t> may belong to more than one cluster</a:t>
            </a:r>
            <a:endParaRPr lang="en-IN" sz="28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0C887DC-B8C1-4C30-938B-DA12F08A97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00" y="2286000"/>
            <a:ext cx="7010400" cy="4066246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285332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254373-0BB3-4507-818C-9BA32927D0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Distances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C8E3B6-F9F1-41E3-9D3D-8CBE5C2066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9229" y="1433512"/>
            <a:ext cx="6734175" cy="3990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7410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13694D1-1DC3-4C36-A954-BA269EE2A0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7286" y="533400"/>
            <a:ext cx="8252114" cy="518388"/>
          </a:xfrm>
        </p:spPr>
        <p:txBody>
          <a:bodyPr/>
          <a:lstStyle/>
          <a:p>
            <a:pPr algn="just"/>
            <a:r>
              <a:rPr lang="en-US" sz="3200" b="1" dirty="0">
                <a:solidFill>
                  <a:srgbClr val="B11117"/>
                </a:solidFill>
              </a:rPr>
              <a:t>Cosine Similarity</a:t>
            </a:r>
            <a:endParaRPr lang="en-IN" sz="3200" dirty="0">
              <a:solidFill>
                <a:srgbClr val="B11117"/>
              </a:solidFill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E5F8EE3-8B16-46D6-AB7C-48615FB8C7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0" y="1205348"/>
            <a:ext cx="7886700" cy="3366651"/>
          </a:xfrm>
        </p:spPr>
        <p:txBody>
          <a:bodyPr/>
          <a:lstStyle/>
          <a:p>
            <a:pPr marL="0" indent="0" algn="just">
              <a:buNone/>
            </a:pPr>
            <a:r>
              <a:rPr lang="en-US" sz="2400" dirty="0"/>
              <a:t>The cosine similarity between </a:t>
            </a:r>
            <a:r>
              <a:rPr lang="en-US" sz="2400" i="1" dirty="0"/>
              <a:t>X</a:t>
            </a:r>
            <a:r>
              <a:rPr lang="en-US" sz="2400" baseline="-25000" dirty="0"/>
              <a:t>1</a:t>
            </a:r>
            <a:r>
              <a:rPr lang="en-US" sz="2400" dirty="0"/>
              <a:t> and </a:t>
            </a:r>
            <a:r>
              <a:rPr lang="en-US" sz="2400" i="1" dirty="0"/>
              <a:t>X</a:t>
            </a:r>
            <a:r>
              <a:rPr lang="en-US" sz="2400" baseline="-25000" dirty="0"/>
              <a:t>2</a:t>
            </a:r>
            <a:r>
              <a:rPr lang="en-US" sz="2400" dirty="0"/>
              <a:t> is given by</a:t>
            </a:r>
          </a:p>
          <a:p>
            <a:pPr marL="0" indent="0" algn="just">
              <a:buNone/>
            </a:pPr>
            <a:endParaRPr lang="en-US" sz="2400" dirty="0"/>
          </a:p>
          <a:p>
            <a:pPr marL="0" indent="0" algn="just">
              <a:buNone/>
            </a:pPr>
            <a:r>
              <a:rPr lang="en-US" sz="2400" dirty="0"/>
              <a:t>Similarity (X1, X2) = cos(</a:t>
            </a:r>
            <a:r>
              <a:rPr lang="en-US" sz="2400" dirty="0">
                <a:sym typeface="Symbol" panose="05050102010706020507" pitchFamily="18" charset="2"/>
              </a:rPr>
              <a:t></a:t>
            </a:r>
            <a:r>
              <a:rPr lang="en-US" sz="2400" dirty="0"/>
              <a:t>) =</a:t>
            </a:r>
          </a:p>
          <a:p>
            <a:pPr marL="0" indent="0" algn="just">
              <a:buNone/>
            </a:pPr>
            <a:endParaRPr lang="en-US" sz="2400" dirty="0"/>
          </a:p>
          <a:p>
            <a:pPr marL="0" indent="0" algn="just">
              <a:buNone/>
            </a:pPr>
            <a:endParaRPr lang="en-US" sz="2400" dirty="0"/>
          </a:p>
          <a:p>
            <a:pPr marL="0" indent="0" algn="just">
              <a:buNone/>
            </a:pPr>
            <a:r>
              <a:rPr lang="en-US" sz="2400" dirty="0"/>
              <a:t>In cosine similarity, </a:t>
            </a:r>
            <a:r>
              <a:rPr lang="en-US" sz="2400" i="1" dirty="0"/>
              <a:t>X</a:t>
            </a:r>
            <a:r>
              <a:rPr lang="en-US" sz="2400" baseline="-25000" dirty="0"/>
              <a:t>1</a:t>
            </a:r>
            <a:r>
              <a:rPr lang="en-US" sz="2400" dirty="0"/>
              <a:t> and </a:t>
            </a:r>
            <a:r>
              <a:rPr lang="en-US" sz="2400" i="1" dirty="0"/>
              <a:t>X</a:t>
            </a:r>
            <a:r>
              <a:rPr lang="en-US" sz="2400" baseline="-25000" dirty="0"/>
              <a:t>2</a:t>
            </a:r>
            <a:r>
              <a:rPr lang="en-US" sz="2400" dirty="0"/>
              <a:t> are two </a:t>
            </a:r>
            <a:r>
              <a:rPr lang="en-US" sz="2400" i="1" dirty="0"/>
              <a:t>n</a:t>
            </a:r>
            <a:r>
              <a:rPr lang="en-US" sz="2400" dirty="0"/>
              <a:t>-dimensional vectors and it measures the angle between two vectors (thus called vector space model). </a:t>
            </a:r>
            <a:endParaRPr lang="en-IN" sz="2400" dirty="0"/>
          </a:p>
          <a:p>
            <a:endParaRPr lang="en-IN" dirty="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4946AA01-1C2C-46C2-A1C5-CCB0BB41CA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>
              <a:solidFill>
                <a:prstClr val="black"/>
              </a:solidFill>
              <a:latin typeface="Arial" charset="0"/>
            </a:endParaRP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46E491A0-12DC-4CD7-9989-77850C1166E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998871" y="1676400"/>
          <a:ext cx="4040479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2006600" imgH="914400" progId="Equation.3">
                  <p:embed/>
                </p:oleObj>
              </mc:Choice>
              <mc:Fallback>
                <p:oleObj r:id="rId2" imgW="2006600" imgH="914400" progId="Equation.3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46E491A0-12DC-4CD7-9989-77850C1166E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98871" y="1676400"/>
                        <a:ext cx="4040479" cy="12192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14158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7F99DF57-8C25-4E5B-9441-FA21ED6B0A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81EF4150-535C-45CB-A994-CD2D67A853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899B064-6F6D-4FBA-91F9-34DC261135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" name="Rectangle 14">
            <a:extLst>
              <a:ext uri="{FF2B5EF4-FFF2-40B4-BE49-F238E27FC236}">
                <a16:creationId xmlns:a16="http://schemas.microsoft.com/office/drawing/2014/main" id="{AB4E7909-11FE-4209-8F25-13A4BDDB38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" name="Rectangle 16">
            <a:extLst>
              <a:ext uri="{FF2B5EF4-FFF2-40B4-BE49-F238E27FC236}">
                <a16:creationId xmlns:a16="http://schemas.microsoft.com/office/drawing/2014/main" id="{6A1832FE-6A23-4BD5-B7EB-3AD8B6ADAC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9CCF1650-95B0-4F2E-A14D-AF2C38F75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7410" y="488954"/>
            <a:ext cx="8252114" cy="518388"/>
          </a:xfrm>
        </p:spPr>
        <p:txBody>
          <a:bodyPr/>
          <a:lstStyle/>
          <a:p>
            <a:pPr algn="just"/>
            <a:r>
              <a:rPr lang="en-US" sz="3200" b="1" dirty="0">
                <a:solidFill>
                  <a:srgbClr val="C00000"/>
                </a:solidFill>
              </a:rPr>
              <a:t>Euclidean Distance</a:t>
            </a:r>
            <a:endParaRPr lang="en-IN" sz="1800" b="1" dirty="0">
              <a:solidFill>
                <a:srgbClr val="C00000"/>
              </a:solidFill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08964BF-27A8-4F72-AA28-E3B2FE7645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57400" y="1205347"/>
            <a:ext cx="7981950" cy="2376054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Euclidean is one of the frequently used distance measures when the data are either in interval or ratio scale. 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The </a:t>
            </a:r>
            <a:r>
              <a:rPr lang="en-US" sz="2400" dirty="0" err="1"/>
              <a:t>Eucledian</a:t>
            </a:r>
            <a:r>
              <a:rPr lang="en-US" sz="2400" dirty="0"/>
              <a:t> distance between two </a:t>
            </a:r>
            <a:r>
              <a:rPr lang="en-US" sz="2400" i="1" dirty="0"/>
              <a:t>n</a:t>
            </a:r>
            <a:r>
              <a:rPr lang="en-US" sz="2400" dirty="0"/>
              <a:t>-dimensional observations </a:t>
            </a:r>
            <a:r>
              <a:rPr lang="en-US" sz="2400" i="1" dirty="0"/>
              <a:t>X</a:t>
            </a:r>
            <a:r>
              <a:rPr lang="en-US" sz="2400" baseline="-25000" dirty="0"/>
              <a:t>1</a:t>
            </a:r>
            <a:r>
              <a:rPr lang="en-US" sz="2400" dirty="0"/>
              <a:t> (</a:t>
            </a:r>
            <a:r>
              <a:rPr lang="en-US" sz="2400" i="1" dirty="0"/>
              <a:t>x</a:t>
            </a:r>
            <a:r>
              <a:rPr lang="en-US" sz="2400" baseline="-25000" dirty="0"/>
              <a:t>11</a:t>
            </a:r>
            <a:r>
              <a:rPr lang="en-US" sz="2400" dirty="0"/>
              <a:t>, </a:t>
            </a:r>
            <a:r>
              <a:rPr lang="en-US" sz="2400" i="1" dirty="0"/>
              <a:t>x</a:t>
            </a:r>
            <a:r>
              <a:rPr lang="en-US" sz="2400" baseline="-25000" dirty="0"/>
              <a:t>12</a:t>
            </a:r>
            <a:r>
              <a:rPr lang="en-US" sz="2400" dirty="0"/>
              <a:t>, …, </a:t>
            </a:r>
            <a:r>
              <a:rPr lang="en-US" sz="2400" i="1" dirty="0"/>
              <a:t>x</a:t>
            </a:r>
            <a:r>
              <a:rPr lang="en-US" sz="2400" baseline="-25000" dirty="0"/>
              <a:t>1</a:t>
            </a:r>
            <a:r>
              <a:rPr lang="en-US" sz="2400" i="1" baseline="-25000" dirty="0"/>
              <a:t>n</a:t>
            </a:r>
            <a:r>
              <a:rPr lang="en-US" sz="2400" dirty="0"/>
              <a:t>) and </a:t>
            </a:r>
            <a:r>
              <a:rPr lang="en-US" sz="2400" i="1" dirty="0"/>
              <a:t>X</a:t>
            </a:r>
            <a:r>
              <a:rPr lang="en-US" sz="2400" baseline="-25000" dirty="0"/>
              <a:t>2</a:t>
            </a:r>
            <a:r>
              <a:rPr lang="en-US" sz="2400" dirty="0"/>
              <a:t> (</a:t>
            </a:r>
            <a:r>
              <a:rPr lang="en-US" sz="2400" i="1" dirty="0"/>
              <a:t>x</a:t>
            </a:r>
            <a:r>
              <a:rPr lang="en-US" sz="2400" baseline="-25000" dirty="0"/>
              <a:t>21</a:t>
            </a:r>
            <a:r>
              <a:rPr lang="en-US" sz="2400" dirty="0"/>
              <a:t>, </a:t>
            </a:r>
            <a:r>
              <a:rPr lang="en-US" sz="2400" i="1" dirty="0"/>
              <a:t>x</a:t>
            </a:r>
            <a:r>
              <a:rPr lang="en-US" sz="2400" baseline="-25000" dirty="0"/>
              <a:t>22</a:t>
            </a:r>
            <a:r>
              <a:rPr lang="en-US" sz="2400" dirty="0"/>
              <a:t>, …, </a:t>
            </a:r>
            <a:r>
              <a:rPr lang="en-US" sz="2400" i="1" dirty="0"/>
              <a:t>x</a:t>
            </a:r>
            <a:r>
              <a:rPr lang="en-US" sz="2400" baseline="-25000" dirty="0"/>
              <a:t>2</a:t>
            </a:r>
            <a:r>
              <a:rPr lang="en-US" sz="2400" i="1" baseline="-25000" dirty="0"/>
              <a:t>n</a:t>
            </a:r>
            <a:r>
              <a:rPr lang="en-US" sz="2400" dirty="0"/>
              <a:t>) is given by</a:t>
            </a:r>
            <a:endParaRPr lang="en-IN" sz="2400" dirty="0"/>
          </a:p>
          <a:p>
            <a:pPr marL="0" indent="0">
              <a:buNone/>
            </a:pPr>
            <a:endParaRPr lang="en-IN" sz="2400" dirty="0"/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CFBFD212-1635-4B6C-852E-BC90D799A9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>
              <a:solidFill>
                <a:prstClr val="black"/>
              </a:solidFill>
              <a:latin typeface="Arial" charset="0"/>
            </a:endParaRPr>
          </a:p>
        </p:txBody>
      </p:sp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330ABEAC-2AF4-4BBB-A450-EE1127A38CB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352675" y="3986648"/>
          <a:ext cx="73914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3060700" imgH="254000" progId="Equation.DSMT4">
                  <p:embed/>
                </p:oleObj>
              </mc:Choice>
              <mc:Fallback>
                <p:oleObj r:id="rId2" imgW="3060700" imgH="254000" progId="Equation.DSMT4">
                  <p:embed/>
                  <p:pic>
                    <p:nvPicPr>
                      <p:cNvPr id="12" name="Object 11">
                        <a:extLst>
                          <a:ext uri="{FF2B5EF4-FFF2-40B4-BE49-F238E27FC236}">
                            <a16:creationId xmlns:a16="http://schemas.microsoft.com/office/drawing/2014/main" id="{330ABEAC-2AF4-4BBB-A450-EE1127A38CB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52675" y="3986648"/>
                        <a:ext cx="7391400" cy="685800"/>
                      </a:xfrm>
                      <a:prstGeom prst="rect">
                        <a:avLst/>
                      </a:prstGeom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ln>
                        <a:solidFill>
                          <a:schemeClr val="accent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85196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9BD6A04-A46D-43BA-99CE-4E900A741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6167" y="421843"/>
            <a:ext cx="8252114" cy="518388"/>
          </a:xfrm>
        </p:spPr>
        <p:txBody>
          <a:bodyPr/>
          <a:lstStyle/>
          <a:p>
            <a:pPr algn="just"/>
            <a:r>
              <a:rPr lang="en-US" sz="2800" b="1" dirty="0">
                <a:solidFill>
                  <a:srgbClr val="B11117"/>
                </a:solidFill>
              </a:rPr>
              <a:t>K-Means Clustering</a:t>
            </a:r>
            <a:endParaRPr lang="en-IN" sz="2800" dirty="0">
              <a:solidFill>
                <a:srgbClr val="B11117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334607-A7FE-4918-B1F6-3781F187D3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0" y="2209800"/>
            <a:ext cx="7886700" cy="2209800"/>
          </a:xfrm>
        </p:spPr>
        <p:txBody>
          <a:bodyPr>
            <a:normAutofit/>
          </a:bodyPr>
          <a:lstStyle/>
          <a:p>
            <a:pPr algn="just"/>
            <a:r>
              <a:rPr lang="en-US" sz="2400" dirty="0"/>
              <a:t>K-means clustering is one of the frequently used clustering algorithms.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/>
              <a:t>It is a non-hierarchical clustering method in which the number of clusters (</a:t>
            </a:r>
            <a:r>
              <a:rPr lang="en-US" sz="2400" i="1" dirty="0"/>
              <a:t>K</a:t>
            </a:r>
            <a:r>
              <a:rPr lang="en-US" sz="2400" dirty="0"/>
              <a:t>) is decided </a:t>
            </a:r>
            <a:r>
              <a:rPr lang="en-US" sz="2400" i="1" dirty="0"/>
              <a:t>a priori</a:t>
            </a:r>
            <a:r>
              <a:rPr lang="en-US" sz="2400" dirty="0"/>
              <a:t>. </a:t>
            </a:r>
          </a:p>
          <a:p>
            <a:pPr algn="just"/>
            <a:endParaRPr lang="en-US" sz="2400" dirty="0"/>
          </a:p>
          <a:p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3016876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A402D09-37F2-45A4-A8BE-9619F00618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165" y="1044257"/>
            <a:ext cx="9620250" cy="4543425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BF0510DE-4FB2-58D0-41F7-C3F47B2D4E74}"/>
                  </a:ext>
                </a:extLst>
              </p14:cNvPr>
              <p14:cNvContentPartPr/>
              <p14:nvPr/>
            </p14:nvContentPartPr>
            <p14:xfrm>
              <a:off x="9377629" y="4892095"/>
              <a:ext cx="1262880" cy="15408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BF0510DE-4FB2-58D0-41F7-C3F47B2D4E7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373309" y="4887775"/>
                <a:ext cx="1271520" cy="162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073070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s://miro.medium.com/max/894/1*CFW4k0pYMZUBVznPplLOcA.png">
            <a:extLst>
              <a:ext uri="{FF2B5EF4-FFF2-40B4-BE49-F238E27FC236}">
                <a16:creationId xmlns:a16="http://schemas.microsoft.com/office/drawing/2014/main" id="{55CE6F03-B59B-45EA-93B5-BBD8C698C1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804" y="1617980"/>
            <a:ext cx="10527367" cy="3462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98646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F33FE25-8466-4F25-A290-CF4A81B84A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375" y="852487"/>
            <a:ext cx="10001250" cy="515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8541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01723B5-D516-40AB-BE6B-B7EC08DEE2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525" y="2300287"/>
            <a:ext cx="9677400" cy="2257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9167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197F8B6-9D61-4420-A327-79EEE563D2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1087" y="423862"/>
            <a:ext cx="10029825" cy="601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1696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91CCBA-5082-4EF3-AA44-68954301C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Initial cluster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6C2267-74A0-425E-9747-A403184FB1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M1(1,1)</a:t>
            </a:r>
          </a:p>
          <a:p>
            <a:r>
              <a:rPr lang="en-IN" dirty="0"/>
              <a:t>M2(2,1)</a:t>
            </a:r>
          </a:p>
        </p:txBody>
      </p:sp>
    </p:spTree>
    <p:extLst>
      <p:ext uri="{BB962C8B-B14F-4D97-AF65-F5344CB8AC3E}">
        <p14:creationId xmlns:p14="http://schemas.microsoft.com/office/powerpoint/2010/main" val="905281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42170F6-D670-4529-9C2A-154FA1E852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75" y="809625"/>
            <a:ext cx="12058650" cy="523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5948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EACC8BC-B92B-449B-9F21-F2D56C633F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650" y="390525"/>
            <a:ext cx="11696700" cy="607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9253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3035C47-1C7A-40B0-9F8A-EFE41E0F59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4505"/>
            <a:ext cx="12192000" cy="5688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5017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FF79973-8D4D-48E0-A395-45AB1BCD9D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95088"/>
            <a:ext cx="12192000" cy="5667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8759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4D678-8ED9-45AB-A4F0-8EF9608FB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In class problem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E581FD-ACE7-49DF-B075-1243EC9AF9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7309" y="4031496"/>
            <a:ext cx="10515600" cy="4351338"/>
          </a:xfrm>
        </p:spPr>
        <p:txBody>
          <a:bodyPr/>
          <a:lstStyle/>
          <a:p>
            <a:endParaRPr lang="en-IN" dirty="0"/>
          </a:p>
          <a:p>
            <a:pPr marL="0" indent="0">
              <a:buNone/>
            </a:pPr>
            <a:r>
              <a:rPr lang="en-IN" dirty="0"/>
              <a:t>Create clusters, presume k = 2 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197B9AB-7ECB-4D8C-9E1C-2E36938F47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1563167"/>
              </p:ext>
            </p:extLst>
          </p:nvPr>
        </p:nvGraphicFramePr>
        <p:xfrm>
          <a:off x="3298203" y="1570479"/>
          <a:ext cx="5016238" cy="246101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33254">
                  <a:extLst>
                    <a:ext uri="{9D8B030D-6E8A-4147-A177-3AD203B41FA5}">
                      <a16:colId xmlns:a16="http://schemas.microsoft.com/office/drawing/2014/main" val="4087516946"/>
                    </a:ext>
                  </a:extLst>
                </a:gridCol>
                <a:gridCol w="1847064">
                  <a:extLst>
                    <a:ext uri="{9D8B030D-6E8A-4147-A177-3AD203B41FA5}">
                      <a16:colId xmlns:a16="http://schemas.microsoft.com/office/drawing/2014/main" val="2710395968"/>
                    </a:ext>
                  </a:extLst>
                </a:gridCol>
                <a:gridCol w="2235920">
                  <a:extLst>
                    <a:ext uri="{9D8B030D-6E8A-4147-A177-3AD203B41FA5}">
                      <a16:colId xmlns:a16="http://schemas.microsoft.com/office/drawing/2014/main" val="3251943339"/>
                    </a:ext>
                  </a:extLst>
                </a:gridCol>
              </a:tblGrid>
              <a:tr h="333502">
                <a:tc>
                  <a:txBody>
                    <a:bodyPr/>
                    <a:lstStyle/>
                    <a:p>
                      <a:pPr algn="l" fontAlgn="b"/>
                      <a:r>
                        <a:rPr lang="en-IN" sz="1100" u="none" strike="noStrike">
                          <a:effectLst/>
                        </a:rPr>
                        <a:t>Student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100" u="none" strike="noStrike" dirty="0">
                          <a:effectLst/>
                        </a:rPr>
                        <a:t>History  Grade</a:t>
                      </a:r>
                      <a:endParaRPr lang="en-IN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100" u="none" strike="noStrike">
                          <a:effectLst/>
                        </a:rPr>
                        <a:t>Geography Grade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915755914"/>
                  </a:ext>
                </a:extLst>
              </a:tr>
              <a:tr h="425503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u="none" strike="noStrike" dirty="0">
                          <a:effectLst/>
                        </a:rPr>
                        <a:t>A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u="none" strike="noStrike">
                          <a:effectLst/>
                        </a:rPr>
                        <a:t>2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u="none" strike="noStrike">
                          <a:effectLst/>
                        </a:rPr>
                        <a:t>2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32788207"/>
                  </a:ext>
                </a:extLst>
              </a:tr>
              <a:tr h="425503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u="none" strike="noStrike" dirty="0">
                          <a:effectLst/>
                        </a:rPr>
                        <a:t>B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u="none" strike="noStrike" dirty="0">
                          <a:effectLst/>
                        </a:rPr>
                        <a:t>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u="none" strike="noStrike">
                          <a:effectLst/>
                        </a:rPr>
                        <a:t>2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740350555"/>
                  </a:ext>
                </a:extLst>
              </a:tr>
              <a:tr h="425503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u="none" strike="noStrike">
                          <a:effectLst/>
                        </a:rPr>
                        <a:t>C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u="none" strike="noStrike" dirty="0">
                          <a:effectLst/>
                        </a:rPr>
                        <a:t>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u="none" strike="noStrike">
                          <a:effectLst/>
                        </a:rPr>
                        <a:t>1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107445821"/>
                  </a:ext>
                </a:extLst>
              </a:tr>
              <a:tr h="425503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u="none" strike="noStrike">
                          <a:effectLst/>
                        </a:rPr>
                        <a:t>D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u="none" strike="noStrike" dirty="0">
                          <a:effectLst/>
                        </a:rPr>
                        <a:t>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u="none" strike="noStrike" dirty="0">
                          <a:effectLst/>
                        </a:rPr>
                        <a:t>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574580642"/>
                  </a:ext>
                </a:extLst>
              </a:tr>
              <a:tr h="425503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u="none" strike="noStrike">
                          <a:effectLst/>
                        </a:rPr>
                        <a:t>E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1.5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u="none" strike="noStrike" dirty="0">
                          <a:effectLst/>
                        </a:rPr>
                        <a:t>0.5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4056233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92653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BE12100-5E5A-4EB9-B7D1-CD57A9BEA8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4051" y="888967"/>
            <a:ext cx="6515100" cy="4476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7179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70C3CB0-4BF5-4F2D-9993-DDF65B9DA338}"/>
              </a:ext>
            </a:extLst>
          </p:cNvPr>
          <p:cNvSpPr txBox="1"/>
          <p:nvPr/>
        </p:nvSpPr>
        <p:spPr>
          <a:xfrm>
            <a:off x="1602557" y="1395167"/>
            <a:ext cx="63819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Assume A(2, 2) and C(1, 1) are centers of the two clusters.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863569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A1942-B0C7-490B-BD1B-1F0DBB7DD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within-cluster sum of squares (WCSS):</a:t>
            </a:r>
            <a:endParaRPr lang="en-IN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04E09C8-A5BD-4F62-B11E-7E0C2FAAB9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46792" y="2006837"/>
            <a:ext cx="4531575" cy="1585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2745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F108CE0-6310-48B0-B2F3-32FAEFFA52FE}"/>
              </a:ext>
            </a:extLst>
          </p:cNvPr>
          <p:cNvSpPr txBox="1"/>
          <p:nvPr/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elbow of the arm is the optimal number of centroids (clusters) .</a:t>
            </a:r>
          </a:p>
        </p:txBody>
      </p:sp>
      <p:pic>
        <p:nvPicPr>
          <p:cNvPr id="11266" name="Picture 2" descr="https://miro.medium.com/max/1002/1*Rx96NliAvKTUgJGBKMEcxg.png">
            <a:extLst>
              <a:ext uri="{FF2B5EF4-FFF2-40B4-BE49-F238E27FC236}">
                <a16:creationId xmlns:a16="http://schemas.microsoft.com/office/drawing/2014/main" id="{9FFEBD61-9610-4B66-8670-C0332F2A08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38600" y="1675182"/>
            <a:ext cx="7188199" cy="3504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983698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9F2C79-3AA2-41C1-9A22-BB3B5ECE40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IN" dirty="0"/>
              <a:t>Hands on </a:t>
            </a:r>
          </a:p>
          <a:p>
            <a:r>
              <a:rPr lang="en-IN"/>
              <a:t>R</a:t>
            </a:r>
          </a:p>
          <a:p>
            <a:endParaRPr lang="en-IN" dirty="0"/>
          </a:p>
          <a:p>
            <a:r>
              <a:rPr lang="en-IN" dirty="0"/>
              <a:t>https://hub.knime.com/knime/spaces/Examples/04_Analytics/03_Clustering/01_Performing_a_k-Means_Clustering~QqKlIQmDnCAg0lEQ/most-recent</a:t>
            </a:r>
          </a:p>
          <a:p>
            <a:endParaRPr lang="en-IN" dirty="0"/>
          </a:p>
          <a:p>
            <a:endParaRPr lang="en-IN" dirty="0"/>
          </a:p>
          <a:p>
            <a:r>
              <a:rPr lang="en-IN" dirty="0">
                <a:hlinkClick r:id="rId2"/>
              </a:rPr>
              <a:t>https://hub.knime.com/knime/spaces/Examples/50_Applications/24_Customer_Segmentation_Use_Case/02_Customer_Segmentation_Use_Case~37cHxqru6dblIUeP/most-recent</a:t>
            </a:r>
            <a:endParaRPr lang="en-IN" dirty="0"/>
          </a:p>
          <a:p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929126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054AFBF-A7F2-44BA-B7FB-D085A89833E9}" type="slidenum">
              <a:rPr lang="en-US">
                <a:solidFill>
                  <a:schemeClr val="accent6">
                    <a:lumMod val="60000"/>
                    <a:lumOff val="40000"/>
                  </a:schemeClr>
                </a:solidFill>
              </a:rPr>
              <a:pPr>
                <a:defRPr/>
              </a:pPr>
              <a:t>33</a:t>
            </a:fld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09800" y="1371601"/>
            <a:ext cx="8001000" cy="1470025"/>
          </a:xfrm>
        </p:spPr>
        <p:txBody>
          <a:bodyPr anchor="ctr"/>
          <a:lstStyle/>
          <a:p>
            <a:pPr eaLnBrk="1" hangingPunct="1">
              <a:defRPr/>
            </a:pPr>
            <a:r>
              <a:rPr lang="en-US" sz="3600" dirty="0">
                <a:solidFill>
                  <a:srgbClr val="3905BB"/>
                </a:solidFill>
              </a:rPr>
              <a:t>Measuring Cluster Goodness</a:t>
            </a:r>
            <a:br>
              <a:rPr lang="en-US" sz="4000" dirty="0">
                <a:solidFill>
                  <a:srgbClr val="3905BB"/>
                </a:solidFill>
              </a:rPr>
            </a:br>
            <a:endParaRPr lang="en-US" sz="2400" dirty="0">
              <a:solidFill>
                <a:srgbClr val="3905BB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2460C2C-96B1-4CF7-98C5-5859232D309E}" type="slidenum">
              <a:rPr lang="en-US">
                <a:solidFill>
                  <a:schemeClr val="accent6">
                    <a:lumMod val="60000"/>
                    <a:lumOff val="40000"/>
                  </a:schemeClr>
                </a:solidFill>
              </a:rPr>
              <a:pPr>
                <a:defRPr/>
              </a:pPr>
              <a:t>34</a:t>
            </a:fld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219201"/>
            <a:ext cx="8229600" cy="4800600"/>
          </a:xfrm>
        </p:spPr>
        <p:txBody>
          <a:bodyPr/>
          <a:lstStyle/>
          <a:p>
            <a:pPr lvl="1">
              <a:spcBef>
                <a:spcPts val="1200"/>
              </a:spcBef>
              <a:spcAft>
                <a:spcPts val="1200"/>
              </a:spcAft>
              <a:buClr>
                <a:srgbClr val="FF0000"/>
              </a:buClr>
              <a:buSzPct val="75000"/>
              <a:buFont typeface="Wingdings" panose="05000000000000000000" pitchFamily="2" charset="2"/>
              <a:buChar char="§"/>
              <a:defRPr/>
            </a:pPr>
            <a:r>
              <a:rPr lang="en-US" dirty="0">
                <a:solidFill>
                  <a:srgbClr val="00B050"/>
                </a:solidFill>
              </a:rPr>
              <a:t>Do clusters correspond to reality or are they simply artifacts of mathematical convenience?</a:t>
            </a:r>
          </a:p>
          <a:p>
            <a:pPr lvl="1">
              <a:spcBef>
                <a:spcPts val="1200"/>
              </a:spcBef>
              <a:spcAft>
                <a:spcPts val="1200"/>
              </a:spcAft>
              <a:buClr>
                <a:srgbClr val="FF0000"/>
              </a:buClr>
              <a:buSzPct val="75000"/>
              <a:buFont typeface="Wingdings" panose="05000000000000000000" pitchFamily="2" charset="2"/>
              <a:buChar char="§"/>
              <a:defRPr/>
            </a:pPr>
            <a:r>
              <a:rPr lang="en-US" dirty="0">
                <a:solidFill>
                  <a:srgbClr val="00B050"/>
                </a:solidFill>
              </a:rPr>
              <a:t>What are the optimal number of cluster to identify?</a:t>
            </a:r>
          </a:p>
          <a:p>
            <a:pPr lvl="1">
              <a:spcBef>
                <a:spcPts val="1200"/>
              </a:spcBef>
              <a:spcAft>
                <a:spcPts val="1200"/>
              </a:spcAft>
              <a:buClr>
                <a:srgbClr val="FF0000"/>
              </a:buClr>
              <a:buSzPct val="75000"/>
              <a:buFont typeface="Wingdings" panose="05000000000000000000" pitchFamily="2" charset="2"/>
              <a:buChar char="§"/>
              <a:defRPr/>
            </a:pPr>
            <a:r>
              <a:rPr lang="en-US" dirty="0">
                <a:solidFill>
                  <a:srgbClr val="00B050"/>
                </a:solidFill>
              </a:rPr>
              <a:t>How do I measure weather one set of clusters is preferable to another?</a:t>
            </a:r>
          </a:p>
          <a:p>
            <a:pPr lvl="1">
              <a:spcBef>
                <a:spcPts val="1200"/>
              </a:spcBef>
              <a:spcAft>
                <a:spcPts val="1200"/>
              </a:spcAft>
              <a:buClr>
                <a:srgbClr val="FF0000"/>
              </a:buClr>
              <a:buSzPct val="75000"/>
              <a:buFont typeface="Wingdings" panose="05000000000000000000" pitchFamily="2" charset="2"/>
              <a:buChar char="§"/>
              <a:defRPr/>
            </a:pPr>
            <a:r>
              <a:rPr lang="en-US" dirty="0">
                <a:solidFill>
                  <a:srgbClr val="00B050"/>
                </a:solidFill>
              </a:rPr>
              <a:t>The </a:t>
            </a:r>
            <a:r>
              <a:rPr lang="en-US" i="1" dirty="0">
                <a:solidFill>
                  <a:srgbClr val="FF0000"/>
                </a:solidFill>
              </a:rPr>
              <a:t>silhouette</a:t>
            </a:r>
            <a:r>
              <a:rPr lang="en-US" dirty="0">
                <a:solidFill>
                  <a:srgbClr val="00B050"/>
                </a:solidFill>
              </a:rPr>
              <a:t> method and the </a:t>
            </a:r>
            <a:r>
              <a:rPr lang="en-US" i="1" dirty="0">
                <a:solidFill>
                  <a:srgbClr val="FF0000"/>
                </a:solidFill>
              </a:rPr>
              <a:t>pseudo-F</a:t>
            </a:r>
            <a:r>
              <a:rPr lang="en-US" dirty="0">
                <a:solidFill>
                  <a:srgbClr val="00B050"/>
                </a:solidFill>
              </a:rPr>
              <a:t> statistic will help us address these questions by measuring cluster goodness</a:t>
            </a:r>
          </a:p>
          <a:p>
            <a:pPr lvl="1">
              <a:spcBef>
                <a:spcPts val="1200"/>
              </a:spcBef>
              <a:spcAft>
                <a:spcPts val="1200"/>
              </a:spcAft>
              <a:buClr>
                <a:srgbClr val="FF0000"/>
              </a:buClr>
              <a:buSzPct val="75000"/>
              <a:buFont typeface="Wingdings" panose="05000000000000000000" pitchFamily="2" charset="2"/>
              <a:buChar char="§"/>
              <a:defRPr/>
            </a:pPr>
            <a:endParaRPr lang="en-US" i="1" dirty="0">
              <a:solidFill>
                <a:srgbClr val="00B050"/>
              </a:solidFill>
            </a:endParaRPr>
          </a:p>
          <a:p>
            <a:pPr marL="457200" lvl="1" indent="0">
              <a:spcBef>
                <a:spcPts val="0"/>
              </a:spcBef>
              <a:spcAft>
                <a:spcPts val="1200"/>
              </a:spcAft>
              <a:buClr>
                <a:schemeClr val="accent6">
                  <a:lumMod val="60000"/>
                  <a:lumOff val="40000"/>
                </a:schemeClr>
              </a:buClr>
              <a:buSzPct val="75000"/>
              <a:buNone/>
              <a:defRPr/>
            </a:pPr>
            <a:endParaRPr lang="en-US" dirty="0">
              <a:solidFill>
                <a:srgbClr val="C00000"/>
              </a:solidFill>
            </a:endParaRPr>
          </a:p>
          <a:p>
            <a:pPr marL="457200" lvl="1" indent="0"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None/>
              <a:defRPr/>
            </a:pPr>
            <a:endParaRPr lang="en-US" dirty="0">
              <a:solidFill>
                <a:srgbClr val="C00000"/>
              </a:solidFill>
              <a:effectLst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524000" y="-6350"/>
            <a:ext cx="9144000" cy="130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9pPr>
          </a:lstStyle>
          <a:p>
            <a:pPr lvl="1" eaLnBrk="1" hangingPunct="1">
              <a:defRPr/>
            </a:pPr>
            <a:r>
              <a:rPr lang="en-US" sz="3200" kern="0" dirty="0">
                <a:solidFill>
                  <a:srgbClr val="3905BB"/>
                </a:solidFill>
              </a:rPr>
              <a:t>Rational for Measuring Cluster Goodness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2460C2C-96B1-4CF7-98C5-5859232D309E}" type="slidenum">
              <a:rPr lang="en-US">
                <a:solidFill>
                  <a:schemeClr val="accent6">
                    <a:lumMod val="60000"/>
                    <a:lumOff val="40000"/>
                  </a:schemeClr>
                </a:solidFill>
              </a:rPr>
              <a:pPr>
                <a:defRPr/>
              </a:pPr>
              <a:t>35</a:t>
            </a:fld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219201"/>
            <a:ext cx="8229600" cy="4800600"/>
          </a:xfrm>
        </p:spPr>
        <p:txBody>
          <a:bodyPr/>
          <a:lstStyle/>
          <a:p>
            <a:pPr lvl="1">
              <a:spcBef>
                <a:spcPts val="1200"/>
              </a:spcBef>
              <a:spcAft>
                <a:spcPts val="1200"/>
              </a:spcAft>
              <a:buClr>
                <a:srgbClr val="FF0000"/>
              </a:buClr>
              <a:buSzPct val="75000"/>
              <a:buFont typeface="Wingdings" panose="05000000000000000000" pitchFamily="2" charset="2"/>
              <a:buChar char="§"/>
              <a:defRPr/>
            </a:pPr>
            <a:r>
              <a:rPr lang="en-US" dirty="0">
                <a:solidFill>
                  <a:srgbClr val="00B050"/>
                </a:solidFill>
              </a:rPr>
              <a:t>Cluster </a:t>
            </a:r>
            <a:r>
              <a:rPr lang="en-US" i="1" dirty="0">
                <a:solidFill>
                  <a:srgbClr val="FF0000"/>
                </a:solidFill>
              </a:rPr>
              <a:t>separation </a:t>
            </a:r>
            <a:r>
              <a:rPr lang="en-US" dirty="0">
                <a:solidFill>
                  <a:srgbClr val="00B050"/>
                </a:solidFill>
              </a:rPr>
              <a:t>represents how distant the clusters are from each other </a:t>
            </a:r>
          </a:p>
          <a:p>
            <a:pPr lvl="1">
              <a:spcBef>
                <a:spcPts val="1200"/>
              </a:spcBef>
              <a:spcAft>
                <a:spcPts val="1200"/>
              </a:spcAft>
              <a:buClr>
                <a:srgbClr val="FF0000"/>
              </a:buClr>
              <a:buSzPct val="75000"/>
              <a:buFont typeface="Wingdings" panose="05000000000000000000" pitchFamily="2" charset="2"/>
              <a:buChar char="§"/>
              <a:defRPr/>
            </a:pPr>
            <a:r>
              <a:rPr lang="en-US" dirty="0">
                <a:solidFill>
                  <a:srgbClr val="00B050"/>
                </a:solidFill>
              </a:rPr>
              <a:t>Cluster </a:t>
            </a:r>
            <a:r>
              <a:rPr lang="en-US" i="1" dirty="0">
                <a:solidFill>
                  <a:srgbClr val="FF0000"/>
                </a:solidFill>
              </a:rPr>
              <a:t>cohesion </a:t>
            </a:r>
            <a:r>
              <a:rPr lang="en-US" dirty="0">
                <a:solidFill>
                  <a:srgbClr val="00B050"/>
                </a:solidFill>
              </a:rPr>
              <a:t>refers to how tightly related the records within the individual clusters are</a:t>
            </a:r>
          </a:p>
          <a:p>
            <a:pPr lvl="1">
              <a:spcBef>
                <a:spcPts val="1200"/>
              </a:spcBef>
              <a:spcAft>
                <a:spcPts val="1200"/>
              </a:spcAft>
              <a:buClr>
                <a:srgbClr val="FF0000"/>
              </a:buClr>
              <a:buSzPct val="75000"/>
              <a:buFont typeface="Wingdings" panose="05000000000000000000" pitchFamily="2" charset="2"/>
              <a:buChar char="§"/>
              <a:defRPr/>
            </a:pPr>
            <a:r>
              <a:rPr lang="en-US" dirty="0">
                <a:solidFill>
                  <a:srgbClr val="00B050"/>
                </a:solidFill>
              </a:rPr>
              <a:t>Good measures should incorporate both as do the </a:t>
            </a:r>
            <a:r>
              <a:rPr lang="en-US" i="1" dirty="0">
                <a:solidFill>
                  <a:srgbClr val="00B050"/>
                </a:solidFill>
              </a:rPr>
              <a:t>silhouette</a:t>
            </a:r>
            <a:r>
              <a:rPr lang="en-US" dirty="0">
                <a:solidFill>
                  <a:srgbClr val="00B050"/>
                </a:solidFill>
              </a:rPr>
              <a:t> and </a:t>
            </a:r>
            <a:r>
              <a:rPr lang="en-US" i="1" dirty="0">
                <a:solidFill>
                  <a:srgbClr val="00B050"/>
                </a:solidFill>
              </a:rPr>
              <a:t>pseudo-F statistic </a:t>
            </a:r>
            <a:endParaRPr lang="en-US" dirty="0">
              <a:solidFill>
                <a:srgbClr val="00B050"/>
              </a:solidFill>
            </a:endParaRPr>
          </a:p>
          <a:p>
            <a:pPr lvl="1">
              <a:spcBef>
                <a:spcPts val="1200"/>
              </a:spcBef>
              <a:spcAft>
                <a:spcPts val="1200"/>
              </a:spcAft>
              <a:buClr>
                <a:srgbClr val="FF0000"/>
              </a:buClr>
              <a:buSzPct val="75000"/>
              <a:buFont typeface="Wingdings" panose="05000000000000000000" pitchFamily="2" charset="2"/>
              <a:buChar char="§"/>
              <a:defRPr/>
            </a:pPr>
            <a:r>
              <a:rPr lang="en-US" dirty="0">
                <a:solidFill>
                  <a:srgbClr val="00B050"/>
                </a:solidFill>
              </a:rPr>
              <a:t>However, the </a:t>
            </a:r>
            <a:r>
              <a:rPr lang="en-US" i="1" dirty="0">
                <a:solidFill>
                  <a:srgbClr val="FF0000"/>
                </a:solidFill>
              </a:rPr>
              <a:t>sum of squares error (SSE) </a:t>
            </a:r>
            <a:r>
              <a:rPr lang="en-US" dirty="0">
                <a:solidFill>
                  <a:srgbClr val="00B050"/>
                </a:solidFill>
              </a:rPr>
              <a:t>only accounts for cluster </a:t>
            </a:r>
            <a:r>
              <a:rPr lang="en-US" i="1" dirty="0">
                <a:solidFill>
                  <a:srgbClr val="00B050"/>
                </a:solidFill>
              </a:rPr>
              <a:t>cohesion</a:t>
            </a:r>
            <a:r>
              <a:rPr lang="en-US" dirty="0">
                <a:solidFill>
                  <a:srgbClr val="00B050"/>
                </a:solidFill>
              </a:rPr>
              <a:t> and is monotonically decreasing with increasing numbers of clusters</a:t>
            </a:r>
          </a:p>
          <a:p>
            <a:pPr lvl="1">
              <a:spcBef>
                <a:spcPts val="1200"/>
              </a:spcBef>
              <a:spcAft>
                <a:spcPts val="1200"/>
              </a:spcAft>
              <a:buClr>
                <a:srgbClr val="FF0000"/>
              </a:buClr>
              <a:buSzPct val="75000"/>
              <a:buFont typeface="Wingdings" panose="05000000000000000000" pitchFamily="2" charset="2"/>
              <a:buChar char="§"/>
              <a:defRPr/>
            </a:pPr>
            <a:endParaRPr lang="en-US" i="1" dirty="0">
              <a:solidFill>
                <a:srgbClr val="00B050"/>
              </a:solidFill>
            </a:endParaRPr>
          </a:p>
          <a:p>
            <a:pPr marL="457200" lvl="1" indent="0">
              <a:spcBef>
                <a:spcPts val="0"/>
              </a:spcBef>
              <a:spcAft>
                <a:spcPts val="1200"/>
              </a:spcAft>
              <a:buClr>
                <a:schemeClr val="accent6">
                  <a:lumMod val="60000"/>
                  <a:lumOff val="40000"/>
                </a:schemeClr>
              </a:buClr>
              <a:buSzPct val="75000"/>
              <a:buNone/>
              <a:defRPr/>
            </a:pPr>
            <a:endParaRPr lang="en-US" dirty="0">
              <a:solidFill>
                <a:srgbClr val="C00000"/>
              </a:solidFill>
            </a:endParaRPr>
          </a:p>
          <a:p>
            <a:pPr marL="457200" lvl="1" indent="0"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None/>
              <a:defRPr/>
            </a:pPr>
            <a:endParaRPr lang="en-US" dirty="0">
              <a:solidFill>
                <a:srgbClr val="C00000"/>
              </a:solidFill>
              <a:effectLst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524000" y="-6350"/>
            <a:ext cx="9144000" cy="130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9pPr>
          </a:lstStyle>
          <a:p>
            <a:pPr lvl="1" eaLnBrk="1" hangingPunct="1">
              <a:defRPr/>
            </a:pPr>
            <a:r>
              <a:rPr lang="en-US" sz="3200" kern="0" dirty="0">
                <a:solidFill>
                  <a:srgbClr val="3905BB"/>
                </a:solidFill>
              </a:rPr>
              <a:t>Concepts Measures Should Address </a:t>
            </a:r>
          </a:p>
        </p:txBody>
      </p:sp>
    </p:spTree>
    <p:extLst>
      <p:ext uri="{BB962C8B-B14F-4D97-AF65-F5344CB8AC3E}">
        <p14:creationId xmlns:p14="http://schemas.microsoft.com/office/powerpoint/2010/main" val="169518422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2460C2C-96B1-4CF7-98C5-5859232D309E}" type="slidenum">
              <a:rPr lang="en-US">
                <a:solidFill>
                  <a:schemeClr val="accent6">
                    <a:lumMod val="60000"/>
                    <a:lumOff val="40000"/>
                  </a:schemeClr>
                </a:solidFill>
              </a:rPr>
              <a:pPr>
                <a:defRPr/>
              </a:pPr>
              <a:t>36</a:t>
            </a:fld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71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981200" y="1219201"/>
                <a:ext cx="8229600" cy="4800600"/>
              </a:xfrm>
            </p:spPr>
            <p:txBody>
              <a:bodyPr/>
              <a:lstStyle/>
              <a:p>
                <a:pPr marL="457200" lvl="1" indent="0">
                  <a:spcBef>
                    <a:spcPts val="1200"/>
                  </a:spcBef>
                  <a:spcAft>
                    <a:spcPts val="1200"/>
                  </a:spcAft>
                  <a:buClr>
                    <a:srgbClr val="FF0000"/>
                  </a:buClr>
                  <a:buSzPct val="75000"/>
                  <a:buNone/>
                  <a:defRPr/>
                </a:pPr>
                <a:r>
                  <a:rPr lang="en-US" dirty="0">
                    <a:solidFill>
                      <a:srgbClr val="00B050"/>
                    </a:solidFill>
                  </a:rPr>
                  <a:t>For each data value </a:t>
                </a:r>
                <a:r>
                  <a:rPr lang="en-US" i="1" dirty="0" err="1">
                    <a:solidFill>
                      <a:srgbClr val="FF0000"/>
                    </a:solidFill>
                  </a:rPr>
                  <a:t>i</a:t>
                </a:r>
                <a:r>
                  <a:rPr lang="en-US" i="1" dirty="0">
                    <a:solidFill>
                      <a:srgbClr val="FF0000"/>
                    </a:solidFill>
                  </a:rPr>
                  <a:t> </a:t>
                </a:r>
                <a:r>
                  <a:rPr lang="en-US" dirty="0">
                    <a:solidFill>
                      <a:srgbClr val="00B050"/>
                    </a:solidFill>
                  </a:rPr>
                  <a:t> the silhouette is used to </a:t>
                </a:r>
                <a:r>
                  <a:rPr lang="en-US" dirty="0" err="1">
                    <a:solidFill>
                      <a:srgbClr val="00B050"/>
                    </a:solidFill>
                  </a:rPr>
                  <a:t>guage</a:t>
                </a:r>
                <a:r>
                  <a:rPr lang="en-US" dirty="0">
                    <a:solidFill>
                      <a:srgbClr val="00B050"/>
                    </a:solidFill>
                  </a:rPr>
                  <a:t> how good the cluster assignment is for that point:</a:t>
                </a:r>
                <a:endParaRPr lang="en-US" i="1" dirty="0">
                  <a:solidFill>
                    <a:srgbClr val="FF0000"/>
                  </a:solidFill>
                </a:endParaRPr>
              </a:p>
              <a:p>
                <a:pPr marL="457200" lvl="1" indent="0">
                  <a:spcBef>
                    <a:spcPts val="1200"/>
                  </a:spcBef>
                  <a:spcAft>
                    <a:spcPts val="1200"/>
                  </a:spcAft>
                  <a:buClr>
                    <a:srgbClr val="FF0000"/>
                  </a:buClr>
                  <a:buSzPct val="75000"/>
                  <a:buNone/>
                  <a:defRPr/>
                </a:pPr>
                <a:r>
                  <a:rPr lang="en-US" dirty="0">
                    <a:solidFill>
                      <a:srgbClr val="FF0000"/>
                    </a:solidFill>
                  </a:rPr>
                  <a:t>	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𝑆𝑖𝑙h𝑜𝑢𝑒𝑡𝑡𝑒</m:t>
                        </m:r>
                      </m:e>
                      <m:sub>
                        <m:r>
                          <a:rPr lang="en-US" sz="32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3200" i="1">
                        <a:solidFill>
                          <a:srgbClr val="FF0000"/>
                        </a:solidFill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3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en-US" sz="32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3200" i="1">
                        <a:solidFill>
                          <a:srgbClr val="FF000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3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𝑏</m:t>
                            </m:r>
                          </m:e>
                          <m:sub>
                            <m:r>
                              <a:rPr lang="en-US" sz="32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en-US" sz="32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en-US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en-US" sz="32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r>
                          <m:rPr>
                            <m:sty m:val="p"/>
                          </m:rPr>
                          <a:rPr lang="en-US" sz="3200">
                            <a:solidFill>
                              <a:srgbClr val="FF0000"/>
                            </a:solidFill>
                            <a:latin typeface="Cambria Math"/>
                          </a:rPr>
                          <m:t>max</m:t>
                        </m:r>
                        <m:r>
                          <a:rPr lang="en-US" sz="3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32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(</m:t>
                        </m:r>
                        <m:sSub>
                          <m:sSubPr>
                            <m:ctrlPr>
                              <a:rPr lang="en-US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𝑏</m:t>
                            </m:r>
                          </m:e>
                          <m:sub>
                            <m:r>
                              <a:rPr lang="en-US" sz="32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en-US" sz="32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, </m:t>
                        </m:r>
                        <m:sSub>
                          <m:sSubPr>
                            <m:ctrlPr>
                              <a:rPr lang="en-US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en-US" sz="32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en-US" sz="32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)</m:t>
                        </m:r>
                      </m:den>
                    </m:f>
                  </m:oMath>
                </a14:m>
                <a:endParaRPr lang="en-US" sz="3200" dirty="0">
                  <a:solidFill>
                    <a:srgbClr val="00B050"/>
                  </a:solidFill>
                </a:endParaRPr>
              </a:p>
              <a:p>
                <a:pPr marL="457200" lvl="1" indent="0">
                  <a:spcBef>
                    <a:spcPts val="2400"/>
                  </a:spcBef>
                  <a:spcAft>
                    <a:spcPts val="1200"/>
                  </a:spcAft>
                  <a:buClr>
                    <a:srgbClr val="FF0000"/>
                  </a:buClr>
                  <a:buSzPct val="75000"/>
                  <a:buNone/>
                  <a:defRPr/>
                </a:pPr>
                <a:r>
                  <a:rPr lang="en-US" dirty="0">
                    <a:solidFill>
                      <a:srgbClr val="00B050"/>
                    </a:solidFill>
                  </a:rPr>
                  <a:t>where </a:t>
                </a:r>
                <a:r>
                  <a:rPr lang="en-US" i="1" dirty="0" err="1">
                    <a:solidFill>
                      <a:srgbClr val="FF0000"/>
                    </a:solidFill>
                  </a:rPr>
                  <a:t>a</a:t>
                </a:r>
                <a:r>
                  <a:rPr lang="en-US" i="1" baseline="-25000" dirty="0" err="1">
                    <a:solidFill>
                      <a:srgbClr val="FF0000"/>
                    </a:solidFill>
                  </a:rPr>
                  <a:t>i</a:t>
                </a:r>
                <a:r>
                  <a:rPr lang="en-US" baseline="-25000" dirty="0">
                    <a:solidFill>
                      <a:srgbClr val="00B050"/>
                    </a:solidFill>
                  </a:rPr>
                  <a:t> </a:t>
                </a:r>
                <a:r>
                  <a:rPr lang="en-US" dirty="0">
                    <a:solidFill>
                      <a:srgbClr val="00B050"/>
                    </a:solidFill>
                  </a:rPr>
                  <a:t>is the distance between the data value and its cluster center and represents </a:t>
                </a:r>
                <a:r>
                  <a:rPr lang="en-US" i="1" dirty="0">
                    <a:solidFill>
                      <a:srgbClr val="00B050"/>
                    </a:solidFill>
                  </a:rPr>
                  <a:t>cohesion</a:t>
                </a:r>
              </a:p>
              <a:p>
                <a:pPr marL="457200" lvl="1" indent="0">
                  <a:spcBef>
                    <a:spcPts val="2400"/>
                  </a:spcBef>
                  <a:spcAft>
                    <a:spcPts val="1200"/>
                  </a:spcAft>
                  <a:buClr>
                    <a:srgbClr val="FF0000"/>
                  </a:buClr>
                  <a:buSzPct val="75000"/>
                  <a:buNone/>
                  <a:defRPr/>
                </a:pPr>
                <a:r>
                  <a:rPr lang="en-US" dirty="0">
                    <a:solidFill>
                      <a:srgbClr val="00B050"/>
                    </a:solidFill>
                  </a:rPr>
                  <a:t>and </a:t>
                </a:r>
                <a:r>
                  <a:rPr lang="en-US" i="1" dirty="0">
                    <a:solidFill>
                      <a:srgbClr val="FF0000"/>
                    </a:solidFill>
                  </a:rPr>
                  <a:t>b</a:t>
                </a:r>
                <a:r>
                  <a:rPr lang="en-US" i="1" baseline="-25000" dirty="0">
                    <a:solidFill>
                      <a:srgbClr val="FF0000"/>
                    </a:solidFill>
                  </a:rPr>
                  <a:t>i</a:t>
                </a:r>
                <a:r>
                  <a:rPr lang="en-US" dirty="0">
                    <a:solidFill>
                      <a:srgbClr val="00B050"/>
                    </a:solidFill>
                  </a:rPr>
                  <a:t> is the distance between the data value and the next closest cluster center and represents </a:t>
                </a:r>
                <a:r>
                  <a:rPr lang="en-US" i="1" dirty="0">
                    <a:solidFill>
                      <a:srgbClr val="00B050"/>
                    </a:solidFill>
                  </a:rPr>
                  <a:t>separation</a:t>
                </a:r>
              </a:p>
              <a:p>
                <a:pPr marL="457200" lvl="1" indent="0">
                  <a:spcBef>
                    <a:spcPts val="0"/>
                  </a:spcBef>
                  <a:spcAft>
                    <a:spcPts val="1200"/>
                  </a:spcAft>
                  <a:buClr>
                    <a:schemeClr val="accent6">
                      <a:lumMod val="60000"/>
                      <a:lumOff val="40000"/>
                    </a:schemeClr>
                  </a:buClr>
                  <a:buSzPct val="75000"/>
                  <a:buNone/>
                  <a:defRPr/>
                </a:pPr>
                <a:endParaRPr lang="en-US" dirty="0">
                  <a:solidFill>
                    <a:srgbClr val="C00000"/>
                  </a:solidFill>
                </a:endParaRPr>
              </a:p>
              <a:p>
                <a:pPr marL="457200" lvl="1" indent="0">
                  <a:spcBef>
                    <a:spcPts val="1200"/>
                  </a:spcBef>
                  <a:spcAft>
                    <a:spcPts val="1200"/>
                  </a:spcAft>
                  <a:buClr>
                    <a:srgbClr val="000000"/>
                  </a:buClr>
                  <a:buNone/>
                  <a:defRPr/>
                </a:pPr>
                <a:endParaRPr lang="en-US" dirty="0">
                  <a:solidFill>
                    <a:srgbClr val="C00000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7171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981200" y="1219201"/>
                <a:ext cx="8229600" cy="4800600"/>
              </a:xfrm>
              <a:blipFill>
                <a:blip r:embed="rId2"/>
                <a:stretch>
                  <a:fillRect t="-177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524000" y="-6350"/>
            <a:ext cx="9144000" cy="130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9pPr>
          </a:lstStyle>
          <a:p>
            <a:pPr lvl="1" eaLnBrk="1" hangingPunct="1">
              <a:defRPr/>
            </a:pPr>
            <a:r>
              <a:rPr lang="en-US" sz="3200" kern="0" dirty="0">
                <a:solidFill>
                  <a:srgbClr val="3905BB"/>
                </a:solidFill>
              </a:rPr>
              <a:t>The Silhouette Method</a:t>
            </a:r>
          </a:p>
        </p:txBody>
      </p:sp>
    </p:spTree>
    <p:extLst>
      <p:ext uri="{BB962C8B-B14F-4D97-AF65-F5344CB8AC3E}">
        <p14:creationId xmlns:p14="http://schemas.microsoft.com/office/powerpoint/2010/main" val="279831644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2460C2C-96B1-4CF7-98C5-5859232D309E}" type="slidenum">
              <a:rPr lang="en-US">
                <a:solidFill>
                  <a:schemeClr val="accent6">
                    <a:lumMod val="60000"/>
                    <a:lumOff val="40000"/>
                  </a:schemeClr>
                </a:solidFill>
              </a:rPr>
              <a:pPr>
                <a:defRPr/>
              </a:pPr>
              <a:t>37</a:t>
            </a:fld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219201"/>
            <a:ext cx="8229600" cy="4800600"/>
          </a:xfrm>
        </p:spPr>
        <p:txBody>
          <a:bodyPr/>
          <a:lstStyle/>
          <a:p>
            <a:pPr lvl="1">
              <a:spcBef>
                <a:spcPts val="1200"/>
              </a:spcBef>
              <a:spcAft>
                <a:spcPts val="2400"/>
              </a:spcAft>
              <a:buClr>
                <a:srgbClr val="FF0000"/>
              </a:buClr>
              <a:buSzPct val="75000"/>
              <a:buFont typeface="Wingdings" panose="05000000000000000000" pitchFamily="2" charset="2"/>
              <a:buChar char="§"/>
              <a:defRPr/>
            </a:pPr>
            <a:r>
              <a:rPr lang="en-US" dirty="0">
                <a:solidFill>
                  <a:srgbClr val="00B050"/>
                </a:solidFill>
              </a:rPr>
              <a:t>A positive value indicates that the assignment is good, with higher values better than lower values</a:t>
            </a:r>
          </a:p>
          <a:p>
            <a:pPr lvl="1">
              <a:spcBef>
                <a:spcPts val="1200"/>
              </a:spcBef>
              <a:spcAft>
                <a:spcPts val="2400"/>
              </a:spcAft>
              <a:buClr>
                <a:srgbClr val="FF0000"/>
              </a:buClr>
              <a:buSzPct val="75000"/>
              <a:buFont typeface="Wingdings" panose="05000000000000000000" pitchFamily="2" charset="2"/>
              <a:buChar char="§"/>
              <a:defRPr/>
            </a:pPr>
            <a:r>
              <a:rPr lang="en-US" dirty="0">
                <a:solidFill>
                  <a:srgbClr val="00B050"/>
                </a:solidFill>
              </a:rPr>
              <a:t>A value close to zero is considered to be weak since the observation could have been assigned to the next cluster with little negative consequence</a:t>
            </a:r>
          </a:p>
          <a:p>
            <a:pPr lvl="1">
              <a:spcBef>
                <a:spcPts val="1200"/>
              </a:spcBef>
              <a:spcAft>
                <a:spcPts val="2400"/>
              </a:spcAft>
              <a:buClr>
                <a:srgbClr val="FF0000"/>
              </a:buClr>
              <a:buSzPct val="75000"/>
              <a:buFont typeface="Wingdings" panose="05000000000000000000" pitchFamily="2" charset="2"/>
              <a:buChar char="§"/>
              <a:defRPr/>
            </a:pPr>
            <a:r>
              <a:rPr lang="en-US" dirty="0">
                <a:solidFill>
                  <a:srgbClr val="00B050"/>
                </a:solidFill>
              </a:rPr>
              <a:t>A negative value is considered to be misclassified since assignment to the next closest cluster would have been better</a:t>
            </a:r>
          </a:p>
          <a:p>
            <a:pPr marL="457200" lvl="1" indent="0"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None/>
              <a:defRPr/>
            </a:pPr>
            <a:endParaRPr lang="en-US" dirty="0">
              <a:solidFill>
                <a:srgbClr val="C00000"/>
              </a:solidFill>
              <a:effectLst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524000" y="-6350"/>
            <a:ext cx="9144000" cy="130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9pPr>
          </a:lstStyle>
          <a:p>
            <a:pPr lvl="1" eaLnBrk="1" hangingPunct="1">
              <a:defRPr/>
            </a:pPr>
            <a:r>
              <a:rPr lang="en-US" sz="3200" kern="0" dirty="0">
                <a:solidFill>
                  <a:srgbClr val="3905BB"/>
                </a:solidFill>
              </a:rPr>
              <a:t>The Silhouette Method (cont.)</a:t>
            </a:r>
          </a:p>
        </p:txBody>
      </p:sp>
    </p:spTree>
    <p:extLst>
      <p:ext uri="{BB962C8B-B14F-4D97-AF65-F5344CB8AC3E}">
        <p14:creationId xmlns:p14="http://schemas.microsoft.com/office/powerpoint/2010/main" val="382842534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2460C2C-96B1-4CF7-98C5-5859232D309E}" type="slidenum">
              <a:rPr lang="en-US">
                <a:solidFill>
                  <a:schemeClr val="accent6">
                    <a:lumMod val="60000"/>
                    <a:lumOff val="40000"/>
                  </a:schemeClr>
                </a:solidFill>
              </a:rPr>
              <a:pPr>
                <a:defRPr/>
              </a:pPr>
              <a:t>38</a:t>
            </a:fld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219201"/>
            <a:ext cx="8229600" cy="4800600"/>
          </a:xfrm>
        </p:spPr>
        <p:txBody>
          <a:bodyPr/>
          <a:lstStyle/>
          <a:p>
            <a:pPr marL="457200" lvl="1" indent="0">
              <a:spcBef>
                <a:spcPts val="1200"/>
              </a:spcBef>
              <a:spcAft>
                <a:spcPts val="2400"/>
              </a:spcAft>
              <a:buClr>
                <a:srgbClr val="FF0000"/>
              </a:buClr>
              <a:buSzPct val="75000"/>
              <a:buNone/>
              <a:defRPr/>
            </a:pPr>
            <a:r>
              <a:rPr lang="en-US" dirty="0">
                <a:solidFill>
                  <a:srgbClr val="00B050"/>
                </a:solidFill>
              </a:rPr>
              <a:t>Each data value in Cluster 1 has its values of </a:t>
            </a:r>
            <a:r>
              <a:rPr lang="en-US" i="1" dirty="0" err="1">
                <a:solidFill>
                  <a:srgbClr val="00B050"/>
                </a:solidFill>
              </a:rPr>
              <a:t>a</a:t>
            </a:r>
            <a:r>
              <a:rPr lang="en-US" i="1" baseline="-25000" dirty="0" err="1">
                <a:solidFill>
                  <a:srgbClr val="00B050"/>
                </a:solidFill>
              </a:rPr>
              <a:t>i</a:t>
            </a:r>
            <a:r>
              <a:rPr lang="en-US" dirty="0">
                <a:solidFill>
                  <a:srgbClr val="00B050"/>
                </a:solidFill>
              </a:rPr>
              <a:t> and </a:t>
            </a:r>
            <a:r>
              <a:rPr lang="en-US" i="1" dirty="0">
                <a:solidFill>
                  <a:srgbClr val="00B050"/>
                </a:solidFill>
              </a:rPr>
              <a:t>b</a:t>
            </a:r>
            <a:r>
              <a:rPr lang="en-US" i="1" baseline="-25000" dirty="0">
                <a:solidFill>
                  <a:srgbClr val="00B050"/>
                </a:solidFill>
              </a:rPr>
              <a:t>i</a:t>
            </a:r>
            <a:r>
              <a:rPr lang="en-US" dirty="0">
                <a:solidFill>
                  <a:srgbClr val="00B050"/>
                </a:solidFill>
              </a:rPr>
              <a:t> represented by solid and dotted lines, respectively</a:t>
            </a:r>
          </a:p>
          <a:p>
            <a:pPr lvl="1">
              <a:spcBef>
                <a:spcPts val="1200"/>
              </a:spcBef>
              <a:spcAft>
                <a:spcPts val="2400"/>
              </a:spcAft>
              <a:buClr>
                <a:srgbClr val="FF0000"/>
              </a:buClr>
              <a:buSzPct val="75000"/>
              <a:buFont typeface="Wingdings" panose="05000000000000000000" pitchFamily="2" charset="2"/>
              <a:buChar char="§"/>
              <a:defRPr/>
            </a:pPr>
            <a:endParaRPr lang="en-US" dirty="0">
              <a:solidFill>
                <a:srgbClr val="00B050"/>
              </a:solidFill>
            </a:endParaRPr>
          </a:p>
          <a:p>
            <a:pPr lvl="1">
              <a:spcBef>
                <a:spcPts val="1200"/>
              </a:spcBef>
              <a:spcAft>
                <a:spcPts val="2400"/>
              </a:spcAft>
              <a:buClr>
                <a:srgbClr val="FF0000"/>
              </a:buClr>
              <a:buSzPct val="75000"/>
              <a:buFont typeface="Wingdings" panose="05000000000000000000" pitchFamily="2" charset="2"/>
              <a:buChar char="§"/>
              <a:defRPr/>
            </a:pPr>
            <a:endParaRPr lang="en-US" dirty="0">
              <a:solidFill>
                <a:srgbClr val="00B050"/>
              </a:solidFill>
            </a:endParaRPr>
          </a:p>
          <a:p>
            <a:pPr lvl="1">
              <a:spcBef>
                <a:spcPts val="1200"/>
              </a:spcBef>
              <a:spcAft>
                <a:spcPts val="2400"/>
              </a:spcAft>
              <a:buClr>
                <a:srgbClr val="FF0000"/>
              </a:buClr>
              <a:buSzPct val="75000"/>
              <a:buFont typeface="Wingdings" panose="05000000000000000000" pitchFamily="2" charset="2"/>
              <a:buChar char="§"/>
              <a:defRPr/>
            </a:pPr>
            <a:endParaRPr lang="en-US" dirty="0">
              <a:solidFill>
                <a:srgbClr val="00B050"/>
              </a:solidFill>
            </a:endParaRPr>
          </a:p>
          <a:p>
            <a:pPr marL="457200" lvl="1" indent="0"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None/>
              <a:defRPr/>
            </a:pPr>
            <a:r>
              <a:rPr lang="en-US" i="1" dirty="0">
                <a:solidFill>
                  <a:srgbClr val="00B050"/>
                </a:solidFill>
              </a:rPr>
              <a:t>b</a:t>
            </a:r>
            <a:r>
              <a:rPr lang="en-US" i="1" baseline="-25000" dirty="0">
                <a:solidFill>
                  <a:srgbClr val="00B050"/>
                </a:solidFill>
              </a:rPr>
              <a:t>i</a:t>
            </a:r>
            <a:r>
              <a:rPr lang="en-US" dirty="0">
                <a:solidFill>
                  <a:srgbClr val="00B050"/>
                </a:solidFill>
              </a:rPr>
              <a:t> &gt; </a:t>
            </a:r>
            <a:r>
              <a:rPr lang="en-US" i="1" dirty="0" err="1">
                <a:solidFill>
                  <a:srgbClr val="00B050"/>
                </a:solidFill>
              </a:rPr>
              <a:t>a</a:t>
            </a:r>
            <a:r>
              <a:rPr lang="en-US" i="1" baseline="-25000" dirty="0" err="1">
                <a:solidFill>
                  <a:srgbClr val="00B050"/>
                </a:solidFill>
              </a:rPr>
              <a:t>i</a:t>
            </a:r>
            <a:r>
              <a:rPr lang="en-US" dirty="0">
                <a:solidFill>
                  <a:srgbClr val="00B050"/>
                </a:solidFill>
              </a:rPr>
              <a:t> for each data value, thus each data value’s silhouette is positive, indicating the data are not misclassified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524000" y="-6350"/>
            <a:ext cx="9144000" cy="130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9pPr>
          </a:lstStyle>
          <a:p>
            <a:pPr lvl="1" eaLnBrk="1" hangingPunct="1">
              <a:defRPr/>
            </a:pPr>
            <a:r>
              <a:rPr lang="en-US" sz="3200" kern="0" dirty="0">
                <a:solidFill>
                  <a:srgbClr val="3905BB"/>
                </a:solidFill>
              </a:rPr>
              <a:t>Silhouette Accounts for Separation &amp; Cohesion </a:t>
            </a:r>
          </a:p>
        </p:txBody>
      </p:sp>
      <p:pic>
        <p:nvPicPr>
          <p:cNvPr id="6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2133600"/>
            <a:ext cx="5288280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45459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2460C2C-96B1-4CF7-98C5-5859232D309E}" type="slidenum">
              <a:rPr lang="en-US">
                <a:solidFill>
                  <a:schemeClr val="accent6">
                    <a:lumMod val="60000"/>
                    <a:lumOff val="40000"/>
                  </a:schemeClr>
                </a:solidFill>
              </a:rPr>
              <a:pPr>
                <a:defRPr/>
              </a:pPr>
              <a:t>39</a:t>
            </a:fld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219201"/>
            <a:ext cx="8229600" cy="4800600"/>
          </a:xfrm>
        </p:spPr>
        <p:txBody>
          <a:bodyPr/>
          <a:lstStyle/>
          <a:p>
            <a:pPr marL="457200" lvl="1" indent="0">
              <a:spcBef>
                <a:spcPts val="1200"/>
              </a:spcBef>
              <a:spcAft>
                <a:spcPts val="2400"/>
              </a:spcAft>
              <a:buClr>
                <a:srgbClr val="FF0000"/>
              </a:buClr>
              <a:buSzPct val="75000"/>
              <a:buNone/>
              <a:defRPr/>
            </a:pPr>
            <a:r>
              <a:rPr lang="en-US" dirty="0">
                <a:solidFill>
                  <a:srgbClr val="00B050"/>
                </a:solidFill>
              </a:rPr>
              <a:t>The </a:t>
            </a:r>
            <a:r>
              <a:rPr lang="en-US" i="1" dirty="0">
                <a:solidFill>
                  <a:srgbClr val="00B050"/>
                </a:solidFill>
              </a:rPr>
              <a:t>average silhouette value</a:t>
            </a:r>
            <a:r>
              <a:rPr lang="en-US" dirty="0">
                <a:solidFill>
                  <a:srgbClr val="00B050"/>
                </a:solidFill>
              </a:rPr>
              <a:t> over all records yields a measure of how well the cluster solution fits.  A thumbnail interpretation, meant as a guide only:</a:t>
            </a:r>
          </a:p>
          <a:p>
            <a:pPr lvl="1">
              <a:spcBef>
                <a:spcPts val="1200"/>
              </a:spcBef>
              <a:spcAft>
                <a:spcPts val="2400"/>
              </a:spcAft>
              <a:buClr>
                <a:srgbClr val="FF0000"/>
              </a:buClr>
              <a:buSzPct val="75000"/>
              <a:buFont typeface="Wingdings" panose="05000000000000000000" pitchFamily="2" charset="2"/>
              <a:buChar char="§"/>
              <a:defRPr/>
            </a:pPr>
            <a:r>
              <a:rPr lang="en-US" dirty="0">
                <a:solidFill>
                  <a:srgbClr val="FF0000"/>
                </a:solidFill>
              </a:rPr>
              <a:t>0.5</a:t>
            </a:r>
            <a:r>
              <a:rPr lang="en-US" dirty="0">
                <a:solidFill>
                  <a:srgbClr val="00B050"/>
                </a:solidFill>
              </a:rPr>
              <a:t> or better provides good evidence of the reality of the clusters in the data</a:t>
            </a:r>
          </a:p>
          <a:p>
            <a:pPr lvl="1">
              <a:spcBef>
                <a:spcPts val="1200"/>
              </a:spcBef>
              <a:spcAft>
                <a:spcPts val="2400"/>
              </a:spcAft>
              <a:buClr>
                <a:srgbClr val="FF0000"/>
              </a:buClr>
              <a:buSzPct val="75000"/>
              <a:buFont typeface="Wingdings" panose="05000000000000000000" pitchFamily="2" charset="2"/>
              <a:buChar char="§"/>
              <a:defRPr/>
            </a:pPr>
            <a:r>
              <a:rPr lang="en-US" dirty="0">
                <a:solidFill>
                  <a:srgbClr val="FF0000"/>
                </a:solidFill>
              </a:rPr>
              <a:t>0.25 – 0.5 </a:t>
            </a:r>
            <a:r>
              <a:rPr lang="en-US" dirty="0">
                <a:solidFill>
                  <a:srgbClr val="00B050"/>
                </a:solidFill>
              </a:rPr>
              <a:t>provides some evidence of the reality of the clusters in the data.</a:t>
            </a:r>
          </a:p>
          <a:p>
            <a:pPr lvl="1">
              <a:spcBef>
                <a:spcPts val="1200"/>
              </a:spcBef>
              <a:spcAft>
                <a:spcPts val="2400"/>
              </a:spcAft>
              <a:buClr>
                <a:srgbClr val="FF0000"/>
              </a:buClr>
              <a:buSzPct val="75000"/>
              <a:buFont typeface="Wingdings" panose="05000000000000000000" pitchFamily="2" charset="2"/>
              <a:buChar char="§"/>
              <a:defRPr/>
            </a:pPr>
            <a:r>
              <a:rPr lang="en-US" dirty="0">
                <a:solidFill>
                  <a:srgbClr val="FF0000"/>
                </a:solidFill>
              </a:rPr>
              <a:t>Less than 0.25 </a:t>
            </a:r>
            <a:r>
              <a:rPr lang="en-US" dirty="0">
                <a:solidFill>
                  <a:srgbClr val="00B050"/>
                </a:solidFill>
              </a:rPr>
              <a:t>provides scant evidence of cluster reality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524000" y="-6350"/>
            <a:ext cx="9144000" cy="1149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9pPr>
          </a:lstStyle>
          <a:p>
            <a:pPr lvl="1" eaLnBrk="1" hangingPunct="1">
              <a:defRPr/>
            </a:pPr>
            <a:r>
              <a:rPr lang="en-US" sz="3200" kern="0" dirty="0">
                <a:solidFill>
                  <a:srgbClr val="3905BB"/>
                </a:solidFill>
              </a:rPr>
              <a:t>The Average Silhouette Value</a:t>
            </a:r>
          </a:p>
        </p:txBody>
      </p:sp>
    </p:spTree>
    <p:extLst>
      <p:ext uri="{BB962C8B-B14F-4D97-AF65-F5344CB8AC3E}">
        <p14:creationId xmlns:p14="http://schemas.microsoft.com/office/powerpoint/2010/main" val="16322346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463EB2-7D1A-28BD-8C7B-A9D604A4C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EAD75C-8537-AAEB-EB19-FE6C26C1E8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311533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10D2CA8-014C-4853-911D-09B5692B6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502806"/>
            <a:ext cx="8252114" cy="518388"/>
          </a:xfrm>
        </p:spPr>
        <p:txBody>
          <a:bodyPr/>
          <a:lstStyle/>
          <a:p>
            <a:pPr algn="just"/>
            <a:r>
              <a:rPr lang="en-US" sz="3200" b="1" dirty="0">
                <a:solidFill>
                  <a:srgbClr val="C00000"/>
                </a:solidFill>
              </a:rPr>
              <a:t>Hierarchical clustering</a:t>
            </a:r>
            <a:endParaRPr lang="en-IN" sz="3200" dirty="0">
              <a:solidFill>
                <a:srgbClr val="C00000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448F02-7574-4A83-AD5F-88CF607B98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0" y="1223889"/>
            <a:ext cx="7886700" cy="1595512"/>
          </a:xfrm>
        </p:spPr>
        <p:txBody>
          <a:bodyPr/>
          <a:lstStyle/>
          <a:p>
            <a:pPr marL="0" indent="0" algn="just">
              <a:buNone/>
            </a:pPr>
            <a:r>
              <a:rPr lang="en-US" sz="2400" dirty="0"/>
              <a:t>Hierarchical clustering creates subsets of data similar to a tree-like structure in which the root node corresponds to the complete set of data.  Branches are created from the root node to split the data into heterogeneous subsets (clusters).</a:t>
            </a:r>
            <a:endParaRPr lang="en-IN" sz="2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387A487-C4A7-461B-A813-A52DE95C12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2819402"/>
            <a:ext cx="7753350" cy="342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807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2">
            <a:extLst>
              <a:ext uri="{FF2B5EF4-FFF2-40B4-BE49-F238E27FC236}">
                <a16:creationId xmlns:a16="http://schemas.microsoft.com/office/drawing/2014/main" id="{F49CA03A-3724-4BD2-A48F-A439940AD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Hierarchical Methods</a:t>
            </a:r>
          </a:p>
        </p:txBody>
      </p:sp>
      <p:sp>
        <p:nvSpPr>
          <p:cNvPr id="14339" name="Content Placeholder 3">
            <a:extLst>
              <a:ext uri="{FF2B5EF4-FFF2-40B4-BE49-F238E27FC236}">
                <a16:creationId xmlns:a16="http://schemas.microsoft.com/office/drawing/2014/main" id="{2D8013E2-66C1-4934-B3E4-5E99FA73A91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438400" y="1828800"/>
            <a:ext cx="7772400" cy="4572000"/>
          </a:xfrm>
        </p:spPr>
        <p:txBody>
          <a:bodyPr/>
          <a:lstStyle/>
          <a:p>
            <a:pPr marL="0" indent="0">
              <a:buNone/>
            </a:pPr>
            <a:r>
              <a:rPr lang="en-US" altLang="en-US" b="1"/>
              <a:t>Agglomerative Methods</a:t>
            </a:r>
          </a:p>
          <a:p>
            <a:pPr marL="571500" lvl="1"/>
            <a:r>
              <a:rPr lang="en-US" altLang="en-US"/>
              <a:t>Begin with n-clusters (each record its own cluster)</a:t>
            </a:r>
          </a:p>
          <a:p>
            <a:pPr marL="571500" lvl="1"/>
            <a:r>
              <a:rPr lang="en-US" altLang="en-US"/>
              <a:t>Keep joining records into clusters until one cluster is left (the entire data set)</a:t>
            </a:r>
          </a:p>
          <a:p>
            <a:pPr marL="571500" lvl="1"/>
            <a:r>
              <a:rPr lang="en-US" altLang="en-US"/>
              <a:t>Most popular</a:t>
            </a:r>
          </a:p>
          <a:p>
            <a:pPr marL="0" indent="0">
              <a:buNone/>
            </a:pPr>
            <a:endParaRPr lang="en-US" altLang="en-US" b="1"/>
          </a:p>
          <a:p>
            <a:pPr marL="0" indent="0">
              <a:buNone/>
            </a:pPr>
            <a:r>
              <a:rPr lang="en-US" altLang="en-US" b="1"/>
              <a:t>Divisive Methods</a:t>
            </a:r>
          </a:p>
          <a:p>
            <a:pPr marL="571500" lvl="1"/>
            <a:r>
              <a:rPr lang="en-US" altLang="en-US"/>
              <a:t>Start with one all-inclusive cluster</a:t>
            </a:r>
          </a:p>
          <a:p>
            <a:pPr marL="571500" lvl="1"/>
            <a:r>
              <a:rPr lang="en-US" altLang="en-US"/>
              <a:t>Repeatedly divide into smaller clusters</a:t>
            </a:r>
          </a:p>
          <a:p>
            <a:pPr marL="0" indent="0"/>
            <a:endParaRPr lang="en-US" altLang="en-US" b="1"/>
          </a:p>
          <a:p>
            <a:pPr marL="571500" lvl="1"/>
            <a:endParaRPr lang="en-US" altLang="en-U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3D66EF1-3A71-4E0E-BBD3-BE9FD0035F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862" y="790575"/>
            <a:ext cx="10334625" cy="527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65333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17E51F-6BCC-4D4C-BC71-D51D1F3E67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724B4E4-9009-48DF-A9CD-EE06910C66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00000"/>
            <a:ext cx="12192000" cy="54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891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3">
      <a:majorFont>
        <a:latin typeface="Bookman Old Style"/>
        <a:ea typeface=""/>
        <a:cs typeface=""/>
      </a:majorFont>
      <a:minorFont>
        <a:latin typeface="Gill Sans M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914</TotalTime>
  <Words>1129</Words>
  <Application>Microsoft Office PowerPoint</Application>
  <PresentationFormat>Widescreen</PresentationFormat>
  <Paragraphs>139</Paragraphs>
  <Slides>44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44</vt:i4>
      </vt:variant>
    </vt:vector>
  </HeadingPairs>
  <TitlesOfParts>
    <vt:vector size="60" baseType="lpstr">
      <vt:lpstr>Arial</vt:lpstr>
      <vt:lpstr>Bookman Old Style</vt:lpstr>
      <vt:lpstr>Britannic Bold</vt:lpstr>
      <vt:lpstr>Calibri</vt:lpstr>
      <vt:lpstr>Calibri Light</vt:lpstr>
      <vt:lpstr>Cambria Math</vt:lpstr>
      <vt:lpstr>Franklin Gothic Book</vt:lpstr>
      <vt:lpstr>Gill Sans MT</vt:lpstr>
      <vt:lpstr>Symbol</vt:lpstr>
      <vt:lpstr>Wingdings</vt:lpstr>
      <vt:lpstr>Wingdings 2</vt:lpstr>
      <vt:lpstr>Office Theme</vt:lpstr>
      <vt:lpstr>1_Office Theme</vt:lpstr>
      <vt:lpstr>Worksheet</vt:lpstr>
      <vt:lpstr>Equation.3</vt:lpstr>
      <vt:lpstr>Equation.DSMT4</vt:lpstr>
      <vt:lpstr>Clustering </vt:lpstr>
      <vt:lpstr>PowerPoint Presentation</vt:lpstr>
      <vt:lpstr>INTRODUCTION TO CLUSTERING</vt:lpstr>
      <vt:lpstr>PowerPoint Presentation</vt:lpstr>
      <vt:lpstr>PowerPoint Presentation</vt:lpstr>
      <vt:lpstr>PowerPoint Presentation</vt:lpstr>
      <vt:lpstr>Applications of Cluster Analysis </vt:lpstr>
      <vt:lpstr>Example: Public Utilities</vt:lpstr>
      <vt:lpstr>PowerPoint Presentation</vt:lpstr>
      <vt:lpstr>PowerPoint Presentation</vt:lpstr>
      <vt:lpstr>Non-overlapping clusters</vt:lpstr>
      <vt:lpstr>Overlapping clusters</vt:lpstr>
      <vt:lpstr>Distances</vt:lpstr>
      <vt:lpstr>Cosine Similarity</vt:lpstr>
      <vt:lpstr>Euclidean Distance</vt:lpstr>
      <vt:lpstr>K-Means Clustering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Initial cluster </vt:lpstr>
      <vt:lpstr>PowerPoint Presentation</vt:lpstr>
      <vt:lpstr>PowerPoint Presentation</vt:lpstr>
      <vt:lpstr>PowerPoint Presentation</vt:lpstr>
      <vt:lpstr>PowerPoint Presentation</vt:lpstr>
      <vt:lpstr>In class problem </vt:lpstr>
      <vt:lpstr>PowerPoint Presentation</vt:lpstr>
      <vt:lpstr>PowerPoint Presentation</vt:lpstr>
      <vt:lpstr>within-cluster sum of squares (WCSS):</vt:lpstr>
      <vt:lpstr>PowerPoint Presentation</vt:lpstr>
      <vt:lpstr>PowerPoint Presentation</vt:lpstr>
      <vt:lpstr>Measuring Cluster Goodness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Hierarchical clustering</vt:lpstr>
      <vt:lpstr>Hierarchical Methods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Please with your respective  groups</dc:title>
  <dc:creator>Abhishek Srivastava</dc:creator>
  <cp:lastModifiedBy>Abhishek Srivastava</cp:lastModifiedBy>
  <cp:revision>20</cp:revision>
  <dcterms:created xsi:type="dcterms:W3CDTF">2020-03-03T03:17:58Z</dcterms:created>
  <dcterms:modified xsi:type="dcterms:W3CDTF">2024-07-28T07:36:13Z</dcterms:modified>
</cp:coreProperties>
</file>