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256" r:id="rId3"/>
    <p:sldId id="499" r:id="rId4"/>
    <p:sldId id="461" r:id="rId5"/>
    <p:sldId id="512" r:id="rId6"/>
    <p:sldId id="506" r:id="rId7"/>
    <p:sldId id="507" r:id="rId8"/>
    <p:sldId id="264" r:id="rId9"/>
    <p:sldId id="260" r:id="rId10"/>
    <p:sldId id="498" r:id="rId11"/>
    <p:sldId id="262" r:id="rId12"/>
    <p:sldId id="462" r:id="rId13"/>
    <p:sldId id="463" r:id="rId14"/>
    <p:sldId id="266" r:id="rId15"/>
    <p:sldId id="472" r:id="rId16"/>
    <p:sldId id="466" r:id="rId17"/>
    <p:sldId id="482" r:id="rId18"/>
    <p:sldId id="502" r:id="rId19"/>
    <p:sldId id="505" r:id="rId20"/>
    <p:sldId id="501" r:id="rId21"/>
    <p:sldId id="509" r:id="rId22"/>
    <p:sldId id="257" r:id="rId23"/>
    <p:sldId id="258" r:id="rId24"/>
    <p:sldId id="259" r:id="rId25"/>
    <p:sldId id="510" r:id="rId26"/>
    <p:sldId id="261" r:id="rId27"/>
    <p:sldId id="511" r:id="rId28"/>
    <p:sldId id="514" r:id="rId29"/>
    <p:sldId id="515" r:id="rId30"/>
    <p:sldId id="516" r:id="rId31"/>
    <p:sldId id="503" r:id="rId32"/>
    <p:sldId id="504" r:id="rId33"/>
    <p:sldId id="513" r:id="rId34"/>
    <p:sldId id="518" r:id="rId35"/>
    <p:sldId id="519" r:id="rId36"/>
    <p:sldId id="520" r:id="rId37"/>
    <p:sldId id="521" r:id="rId38"/>
    <p:sldId id="522" r:id="rId39"/>
    <p:sldId id="523" r:id="rId40"/>
    <p:sldId id="524" r:id="rId41"/>
    <p:sldId id="525" r:id="rId42"/>
    <p:sldId id="465" r:id="rId43"/>
    <p:sldId id="497" r:id="rId44"/>
    <p:sldId id="500" r:id="rId45"/>
    <p:sldId id="49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17" autoAdjust="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982-3B50-43B2-B690-54B1A4220C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275DF-D0E6-4DA3-A1F1-C539F9C1E5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87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EC4FF26F-29A1-4AC4-BC56-EE7340FB8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D9D4224B-8302-4A78-92C5-7CE4A04A64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653DCB44-9EDF-4806-B39C-BD8A8578C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708BDB-06FA-4CD2-A927-568B6199B372}" type="slidenum">
              <a:rPr lang="en-US" altLang="en-US">
                <a:latin typeface="Calibri" panose="020F0502020204030204" pitchFamily="34" charset="0"/>
              </a:rPr>
              <a:pPr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ACC3C25C-2F2B-431B-91C5-BB2D031645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7548E135-FC31-4440-836F-28FFB8575A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9B19EE58-773D-4DFA-89E1-C2F3A2F40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BA308E-376F-4EA7-A005-A3AF2737F0F6}" type="slidenum">
              <a:rPr lang="en-US" altLang="en-US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E29F1F97-44FC-4B77-97CC-BCFAD099D6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006FEF3F-43BE-4AA0-8A84-538274EFD2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67DCF50-7FF8-45AE-8EE8-B11FDADCE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C55E81-C0C0-4D91-A6DE-E68D987357D4}" type="slidenum">
              <a:rPr lang="en-US" altLang="en-US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82163AB8-5CE3-4268-84C8-00B9370C29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22B496D1-4136-486F-9FAE-D9E8CC835F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28AB3337-A3EF-4B66-9013-4094E409DC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3E5BFF-1087-4956-BC48-A6CDC78EEA7E}" type="slidenum">
              <a:rPr lang="en-US" altLang="en-US">
                <a:latin typeface="Calibri" panose="020F0502020204030204" pitchFamily="34" charset="0"/>
              </a:rPr>
              <a:pPr/>
              <a:t>42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0F974-3962-4B0C-9E0C-CE431A576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1D3DE-9E3D-4CF1-B140-8634A59D0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BA111-38D8-43B3-B549-8DDDDCAA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8D3-911B-45B5-8B81-AEA09665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C50D-3300-46DB-ABE6-5F4637D3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67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80D0-974E-4C06-9ED4-3E947623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D7D08-EB2F-47AA-BEB0-932E5527A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DE845-D9AA-4A1B-AF98-0CD1D032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FC369-EC7D-4F62-85A2-BEC1DB58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E2CAE-213B-4B93-A92C-FF0D62DB9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457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1F512-AE64-443A-8F08-890F12C7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61413-591F-4813-BCB6-7067792AA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091A5-2AF7-4562-B227-356A7F4B1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4912B-3D89-4F4E-B678-DEDCC08E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12E5B-1151-4ACC-8E8B-39F92173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72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E911-DAD8-4AB7-930D-1FD9BA68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58423-F535-4753-B404-D220854854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7DD5F-FC24-4A9C-BD88-095827437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DBF57-B32A-476D-A835-61A594CE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E2D71-9446-4D38-A126-02DBDB07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B977-6004-45CF-95F4-8CABBFAA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94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686E-1ADB-4607-922F-C83E836D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6782A-EA23-486A-8B1E-F9120BA6C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6550A-D707-43EB-A2F2-40EEDEB17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C500E-6C1A-4D9E-BE8C-F18F48664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11089-361C-48DC-AAAE-24B08DF2C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897068-E5F8-40AF-B95B-CA25D5DB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AE9A4-35A6-42C4-9C53-6EE8FD4B9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21DFF3-062C-416D-A5CD-D1CA068A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81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0ABA-8849-4A65-AC4E-9A3DE13A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B9A51A-DBBF-453C-A67F-24F9D962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E173B-E95D-4857-8F2F-760BD4641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12C7A-51A2-4542-9B0E-AFE0F29D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919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4CF0D3-0C91-4EF5-B523-61E992F3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83744-616E-4FD4-A2D4-87CE17B5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52DC7-1EFF-488E-AD49-A9112AF4B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48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E00E-9866-47B0-B3E9-3F36E7D1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38FC1-4C33-418F-92B6-248F4B5AB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BA06A-A7F1-4423-B563-7E5D1725B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343C2-CCD1-42B8-9490-63366142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F8CA3-2D0A-4C2A-87CC-8283C374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BD8AC-22D6-47AB-8095-A5B25878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44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6916-B721-4E53-AD35-5CE30AE9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C353B-451F-44D8-A962-58294638B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26DAB-7A67-4288-B850-611842200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52038-A8AC-4C07-9902-79F4161A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E5530-8B1E-4FF0-84B2-E27317F0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15C09-6D4A-479F-A293-DB10BB0E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690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61CD-1351-46D3-A759-572A5C132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34D81-DB29-4085-8FB2-D2C5D4992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1CCE4-F0DE-4911-AE15-217E62CC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57DE3-F170-4DF7-9BCE-503CB2B4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7AC2B-EA08-47CB-96C9-230D61D1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9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0679C-6420-4DA3-AEBE-D3BD012FE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EBD45D-2898-452E-938D-89940E11B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D1291-3BEE-46D5-A3FA-423DA5AD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F1E6A-7E29-4BB8-8B9C-B9AAF3F3E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E6CBA-DC69-484C-83FD-41E0FB89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415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2"/>
            <a:ext cx="10363200" cy="190976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7073" y="6356353"/>
            <a:ext cx="4114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245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53354"/>
            <a:ext cx="11002819" cy="518388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5347"/>
            <a:ext cx="10515600" cy="497161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B06AE8-595F-4075-A0E9-F01D24F783BA}"/>
              </a:ext>
            </a:extLst>
          </p:cNvPr>
          <p:cNvCxnSpPr/>
          <p:nvPr userDrawn="1"/>
        </p:nvCxnSpPr>
        <p:spPr>
          <a:xfrm>
            <a:off x="838200" y="1024140"/>
            <a:ext cx="10515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933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426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865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606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921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84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220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583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029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23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1"/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14" name="Rectangle 13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6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17" name="Rectangle 16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578182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 userDrawn="1"/>
        </p:nvGrpSpPr>
        <p:grpSpPr bwMode="auto">
          <a:xfrm>
            <a:off x="0" y="0"/>
            <a:ext cx="12192000" cy="304800"/>
            <a:chOff x="0" y="0"/>
            <a:chExt cx="9144000" cy="304800"/>
          </a:xfrm>
        </p:grpSpPr>
        <p:sp>
          <p:nvSpPr>
            <p:cNvPr id="3" name="Rectangle 2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grpSp>
        <p:nvGrpSpPr>
          <p:cNvPr id="5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6" name="Rectangle 5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6177216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803A38-E188-4FB5-AD87-44F9A541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C0194-AE4A-4294-A7A9-ECDECDE61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2CC1D-68CA-4DCC-9AD6-7817C26B5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2E6A-6724-433D-8EFA-64E5EEE53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A0496-AC43-4567-8623-4D29D6A3C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37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10688781" cy="113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3B4EE827-5960-409F-8452-E1B0E1D857C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1B37F0E-B170-4FEF-8C15-2F265A44DAF0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3231E49-AD5D-44B0-B00E-C40B30F11C69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6A291EF1-4854-4584-9B1F-F7970B6220A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5" y="6567071"/>
            <a:ext cx="12192000" cy="304801"/>
            <a:chOff x="0" y="0"/>
            <a:chExt cx="9144000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03095F-F6F4-488A-ABE9-7EBAC0421518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CDD023F-DDA6-4678-B1D0-956BF81FFF15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DB49E3B-F0B5-4BA3-A39C-C63CE998F693}"/>
              </a:ext>
            </a:extLst>
          </p:cNvPr>
          <p:cNvSpPr/>
          <p:nvPr userDrawn="1"/>
        </p:nvSpPr>
        <p:spPr bwMode="auto">
          <a:xfrm>
            <a:off x="6096000" y="6553200"/>
            <a:ext cx="6096000" cy="304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Business Analytics – The Science of Data Driven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00511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knime.com/knime/spaces/Examples/50_Applications/24_Customer_Segmentation_Use_Case/02_Customer_Segmentation_Use_Case~37cHxqru6dblIUeP/most-recent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3D02C-B78E-437F-BD39-A7256C11E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119" y="1885361"/>
            <a:ext cx="7154945" cy="1784859"/>
          </a:xfrm>
        </p:spPr>
        <p:txBody>
          <a:bodyPr/>
          <a:lstStyle/>
          <a:p>
            <a:r>
              <a:rPr lang="en-IN" dirty="0"/>
              <a:t>Clustering </a:t>
            </a:r>
          </a:p>
        </p:txBody>
      </p:sp>
    </p:spTree>
    <p:extLst>
      <p:ext uri="{BB962C8B-B14F-4D97-AF65-F5344CB8AC3E}">
        <p14:creationId xmlns:p14="http://schemas.microsoft.com/office/powerpoint/2010/main" val="165264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2268D-2AF0-4E55-A913-B28CB1267EA7}"/>
              </a:ext>
            </a:extLst>
          </p:cNvPr>
          <p:cNvSpPr txBox="1"/>
          <p:nvPr/>
        </p:nvSpPr>
        <p:spPr>
          <a:xfrm>
            <a:off x="2171700" y="2143125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/>
              <a:t>Unsupervised</a:t>
            </a:r>
            <a:r>
              <a:rPr lang="en-IN" dirty="0"/>
              <a:t> </a:t>
            </a:r>
          </a:p>
        </p:txBody>
      </p:sp>
      <p:pic>
        <p:nvPicPr>
          <p:cNvPr id="3" name="Picture 2" descr="Gollum Meme |  THE CLUSTERS, THEY SPEAKS TO US. | image tagged in memes,gollum | made w/ Imgflip meme maker">
            <a:extLst>
              <a:ext uri="{FF2B5EF4-FFF2-40B4-BE49-F238E27FC236}">
                <a16:creationId xmlns:a16="http://schemas.microsoft.com/office/drawing/2014/main" id="{DBED9DDA-E033-4C24-938E-6060F2CBC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4481"/>
            <a:ext cx="5394244" cy="538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6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71AE-B7CB-46A7-8B14-C19E88B38F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20976" y="685801"/>
            <a:ext cx="6727825" cy="519113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C00000"/>
                </a:solidFill>
              </a:rPr>
              <a:t>INTRODUCTION TO CLUSTERING</a:t>
            </a:r>
            <a:endParaRPr lang="en-IN" sz="18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0D8E6F-18A2-42AF-8598-DE7D3686F688}"/>
              </a:ext>
            </a:extLst>
          </p:cNvPr>
          <p:cNvSpPr txBox="1"/>
          <p:nvPr/>
        </p:nvSpPr>
        <p:spPr>
          <a:xfrm>
            <a:off x="697583" y="1630837"/>
            <a:ext cx="112933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/>
              <a:t>Cluster analysis or clustering is the task of grouping a set of objects in such a way that objects in the same group are more similar to each other than to those in other groups</a:t>
            </a:r>
            <a:endParaRPr lang="en-US" sz="3600" i="1" dirty="0"/>
          </a:p>
          <a:p>
            <a:pPr algn="just"/>
            <a:endParaRPr lang="en-US" sz="3600" i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585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lustering in Machine Learning">
            <a:extLst>
              <a:ext uri="{FF2B5EF4-FFF2-40B4-BE49-F238E27FC236}">
                <a16:creationId xmlns:a16="http://schemas.microsoft.com/office/drawing/2014/main" id="{8A9EE756-1C93-449C-ADB7-E02CE37D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10" y="1246740"/>
            <a:ext cx="5664446" cy="377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9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1D05AB-6FC7-4425-A9D9-1A641C8C4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972" y="718819"/>
            <a:ext cx="7860260" cy="542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BB8FAF-756C-42F0-A094-103C3B211E08}"/>
              </a:ext>
            </a:extLst>
          </p:cNvPr>
          <p:cNvSpPr txBox="1"/>
          <p:nvPr/>
        </p:nvSpPr>
        <p:spPr>
          <a:xfrm>
            <a:off x="1065229" y="1960775"/>
            <a:ext cx="9775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Clustering is usually one of the first tasks performed in most analytics projects.  It helps data scientists to analyze individual clusters further. </a:t>
            </a:r>
            <a:endParaRPr lang="en-IN" sz="3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74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01B8-B84E-457D-B8B3-721B28C7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Cluster Analysis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0A01-4405-4A25-9978-A0F88F60A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Clustering analysis is broadly used in many applications such as market research, pattern recognition, data analysis, and image processing.</a:t>
            </a:r>
          </a:p>
          <a:p>
            <a:r>
              <a:rPr lang="en-US" dirty="0"/>
              <a:t>Clustering can also help </a:t>
            </a:r>
            <a:r>
              <a:rPr lang="en-US" b="1" dirty="0"/>
              <a:t>marketers discover distinct groups in their customer base</a:t>
            </a:r>
            <a:r>
              <a:rPr lang="en-US" dirty="0"/>
              <a:t>. And they can characterize their customer groups based on the purchasing patterns.</a:t>
            </a:r>
          </a:p>
          <a:p>
            <a:r>
              <a:rPr lang="en-US" dirty="0"/>
              <a:t>In the field of </a:t>
            </a:r>
            <a:r>
              <a:rPr lang="en-US" b="1" dirty="0"/>
              <a:t>biology</a:t>
            </a:r>
            <a:r>
              <a:rPr lang="en-US" dirty="0"/>
              <a:t>, it can be used to </a:t>
            </a:r>
            <a:r>
              <a:rPr lang="en-US" b="1" dirty="0"/>
              <a:t>derive plant and animal taxonomies</a:t>
            </a:r>
            <a:r>
              <a:rPr lang="en-US" dirty="0"/>
              <a:t>, categorize genes with similar functionalities and g</a:t>
            </a:r>
            <a:r>
              <a:rPr lang="en-US" b="1" dirty="0"/>
              <a:t>ain insight into structures inherent to populations</a:t>
            </a:r>
            <a:r>
              <a:rPr lang="en-US" dirty="0"/>
              <a:t>.</a:t>
            </a:r>
          </a:p>
          <a:p>
            <a:r>
              <a:rPr lang="en-US" dirty="0"/>
              <a:t>Clustering also helps in identification of </a:t>
            </a:r>
            <a:r>
              <a:rPr lang="en-US" b="1" dirty="0"/>
              <a:t>areas of similar land use in an earth observation database</a:t>
            </a:r>
            <a:r>
              <a:rPr lang="en-US" dirty="0"/>
              <a:t>. It also helps in the identification of groups of houses in a city according to house type, value, and geographic location.</a:t>
            </a:r>
          </a:p>
          <a:p>
            <a:r>
              <a:rPr lang="en-US" dirty="0"/>
              <a:t>Clustering also helps in </a:t>
            </a:r>
            <a:r>
              <a:rPr lang="en-US" b="1" dirty="0"/>
              <a:t>classifying documents on the web for information discovery.</a:t>
            </a:r>
          </a:p>
          <a:p>
            <a:r>
              <a:rPr lang="en-US" dirty="0"/>
              <a:t>Clustering is also used in outlier detection applications such as </a:t>
            </a:r>
            <a:r>
              <a:rPr lang="en-US" b="1" dirty="0"/>
              <a:t>detection of credit card fraud.</a:t>
            </a:r>
          </a:p>
          <a:p>
            <a:r>
              <a:rPr lang="en-US" dirty="0"/>
              <a:t>As a data mining function, cluster analysis serves as a tool to gain insight into the distribution of data to observe characteristics of each cluster.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010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241C20F-A438-4708-8910-985D5C57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 Public Utilities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C439798E-3ACA-463B-B9AF-B032F47691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Goal:</a:t>
            </a:r>
            <a:r>
              <a:rPr lang="en-US" altLang="en-US" dirty="0"/>
              <a:t>  find clusters of similar utilities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b="1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Data:</a:t>
            </a:r>
            <a:r>
              <a:rPr lang="en-US" altLang="en-US" dirty="0"/>
              <a:t> 22 firms, 8 variables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Fixed-charge covering ratio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Rate of return on capital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Cost per kilowatt capacity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Annual load factor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Growth in peak demand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Sales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% nuclear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Fuel costs per kwh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DC5E7A31-4A00-44ED-8FD1-D23B6A606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292214"/>
              </p:ext>
            </p:extLst>
          </p:nvPr>
        </p:nvGraphicFramePr>
        <p:xfrm>
          <a:off x="1357460" y="406137"/>
          <a:ext cx="8899885" cy="5559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920627" imgH="3640904" progId="Excel.Sheet.8">
                  <p:embed/>
                </p:oleObj>
              </mc:Choice>
              <mc:Fallback>
                <p:oleObj name="Worksheet" r:id="rId3" imgW="5920627" imgH="3640904" progId="Excel.Sheet.8">
                  <p:embed/>
                  <p:pic>
                    <p:nvPicPr>
                      <p:cNvPr id="10242" name="Object 2">
                        <a:extLst>
                          <a:ext uri="{FF2B5EF4-FFF2-40B4-BE49-F238E27FC236}">
                            <a16:creationId xmlns:a16="http://schemas.microsoft.com/office/drawing/2014/main" id="{DC5E7A31-4A00-44ED-8FD1-D23B6A6063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460" y="406137"/>
                        <a:ext cx="8899885" cy="5559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>
            <a:extLst>
              <a:ext uri="{FF2B5EF4-FFF2-40B4-BE49-F238E27FC236}">
                <a16:creationId xmlns:a16="http://schemas.microsoft.com/office/drawing/2014/main" id="{69926BBC-2D9B-4957-9827-F831089B0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83248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14">
            <a:extLst>
              <a:ext uri="{FF2B5EF4-FFF2-40B4-BE49-F238E27FC236}">
                <a16:creationId xmlns:a16="http://schemas.microsoft.com/office/drawing/2014/main" id="{7FDD6DA4-8C2C-486B-BF82-C47F00183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1" y="5257800"/>
            <a:ext cx="320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low sales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51E96C-4FD7-4A18-9D48-36F74147DDBC}"/>
              </a:ext>
            </a:extLst>
          </p:cNvPr>
          <p:cNvSpPr/>
          <p:nvPr/>
        </p:nvSpPr>
        <p:spPr>
          <a:xfrm>
            <a:off x="7010400" y="4294188"/>
            <a:ext cx="19050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D048B0-CF82-4015-9931-9E0A10E70380}"/>
              </a:ext>
            </a:extLst>
          </p:cNvPr>
          <p:cNvSpPr/>
          <p:nvPr/>
        </p:nvSpPr>
        <p:spPr>
          <a:xfrm>
            <a:off x="4648200" y="3760788"/>
            <a:ext cx="23622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5A5404-2070-411D-9504-895E084A530C}"/>
              </a:ext>
            </a:extLst>
          </p:cNvPr>
          <p:cNvSpPr/>
          <p:nvPr/>
        </p:nvSpPr>
        <p:spPr>
          <a:xfrm>
            <a:off x="3810000" y="2617788"/>
            <a:ext cx="1905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71" name="Rectangle 10">
            <a:extLst>
              <a:ext uri="{FF2B5EF4-FFF2-40B4-BE49-F238E27FC236}">
                <a16:creationId xmlns:a16="http://schemas.microsoft.com/office/drawing/2014/main" id="{4BBC9B07-92C9-4934-A504-EEEBFDDE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28601"/>
            <a:ext cx="6781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Based on Sales &amp; Fuel Cost: </a:t>
            </a:r>
          </a:p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3 rough clusters can be seen</a:t>
            </a:r>
          </a:p>
        </p:txBody>
      </p:sp>
      <p:sp>
        <p:nvSpPr>
          <p:cNvPr id="11272" name="Rectangle 11">
            <a:extLst>
              <a:ext uri="{FF2B5EF4-FFF2-40B4-BE49-F238E27FC236}">
                <a16:creationId xmlns:a16="http://schemas.microsoft.com/office/drawing/2014/main" id="{162EA53A-7687-42B6-A037-C7165576B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057400"/>
            <a:ext cx="327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High fuel cost, low sales</a:t>
            </a:r>
          </a:p>
        </p:txBody>
      </p:sp>
      <p:sp>
        <p:nvSpPr>
          <p:cNvPr id="11273" name="Rectangle 15">
            <a:extLst>
              <a:ext uri="{FF2B5EF4-FFF2-40B4-BE49-F238E27FC236}">
                <a16:creationId xmlns:a16="http://schemas.microsoft.com/office/drawing/2014/main" id="{D40F0B1C-A478-4D14-8438-AB3BB48CE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3886200"/>
            <a:ext cx="3321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high sales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05EE9C-592B-49AD-AA74-0B0B5CEB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4255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Non-overlapping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B1BE0-5B9A-4ED6-B85F-8336A6C94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14616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Cluster in which each observation belongs to only one cluster.  Non-overlapping clusters are more frequently used clustering techniques in practice.</a:t>
            </a:r>
            <a:endParaRPr lang="en-IN" sz="2800" dirty="0"/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698AC1-F05D-4169-8E0C-48E3D0D1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811410"/>
            <a:ext cx="7010400" cy="33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3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2CC549-3AB5-493D-AEDA-7D5E7892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9825" y="471757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7320B0-87B1-4E57-9E64-12EDC4858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623453"/>
          </a:xfrm>
        </p:spPr>
        <p:txBody>
          <a:bodyPr/>
          <a:lstStyle/>
          <a:p>
            <a:pPr algn="just"/>
            <a:r>
              <a:rPr lang="en-US" sz="2800" dirty="0"/>
              <a:t>An </a:t>
            </a:r>
            <a:r>
              <a:rPr lang="en-US" sz="2400" dirty="0"/>
              <a:t>observation</a:t>
            </a:r>
            <a:r>
              <a:rPr lang="en-US" sz="2800" dirty="0"/>
              <a:t> may belong to more than one cluster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C887DC-B8C1-4C30-938B-DA12F08A9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86000"/>
            <a:ext cx="7010400" cy="40662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853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54373-0BB3-4507-818C-9BA32927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Distances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8E3B6-F9F1-41E3-9D3D-8CBE5C206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229" y="1433512"/>
            <a:ext cx="673417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41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3694D1-1DC3-4C36-A954-BA269EE2A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286" y="53340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B11117"/>
                </a:solidFill>
              </a:rPr>
              <a:t>Cosine Similarity</a:t>
            </a:r>
            <a:endParaRPr lang="en-IN" sz="3200" dirty="0">
              <a:solidFill>
                <a:srgbClr val="B11117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5F8EE3-8B16-46D6-AB7C-48615FB8C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33666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The cosine similarity between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is given by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Similarity (X1, X2) = cos(</a:t>
            </a:r>
            <a:r>
              <a:rPr lang="en-US" sz="2400" dirty="0">
                <a:sym typeface="Symbol" panose="05050102010706020507" pitchFamily="18" charset="2"/>
              </a:rPr>
              <a:t></a:t>
            </a:r>
            <a:r>
              <a:rPr lang="en-US" sz="2400" dirty="0"/>
              <a:t>) =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In cosine similarity,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are two </a:t>
            </a:r>
            <a:r>
              <a:rPr lang="en-US" sz="2400" i="1" dirty="0"/>
              <a:t>n</a:t>
            </a:r>
            <a:r>
              <a:rPr lang="en-US" sz="2400" dirty="0"/>
              <a:t>-dimensional vectors and it measures the angle between two vectors (thus called vector space model). </a:t>
            </a:r>
            <a:endParaRPr lang="en-IN" sz="2400" dirty="0"/>
          </a:p>
          <a:p>
            <a:endParaRPr lang="en-IN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946AA01-1C2C-46C2-A1C5-CCB0BB41C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6E491A0-12DC-4CD7-9989-77850C1166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8871" y="1676400"/>
          <a:ext cx="4040479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06600" imgH="914400" progId="Equation.3">
                  <p:embed/>
                </p:oleObj>
              </mc:Choice>
              <mc:Fallback>
                <p:oleObj r:id="rId2" imgW="2006600" imgH="9144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6E491A0-12DC-4CD7-9989-77850C1166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8871" y="1676400"/>
                        <a:ext cx="4040479" cy="1219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415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F99DF57-8C25-4E5B-9441-FA21ED6B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EF4150-535C-45CB-A994-CD2D67A85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99B064-6F6D-4FBA-91F9-34DC26113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B4E7909-11FE-4209-8F25-13A4BDDB3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6A1832FE-6A23-4BD5-B7EB-3AD8B6ADA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CCF1650-95B0-4F2E-A14D-AF2C38F75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410" y="488954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Euclidean Distance</a:t>
            </a:r>
            <a:endParaRPr lang="en-IN" sz="1800" b="1" dirty="0">
              <a:solidFill>
                <a:srgbClr val="C0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8964BF-27A8-4F72-AA28-E3B2FE764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205347"/>
            <a:ext cx="7981950" cy="237605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Euclidean is one of the frequently used distance measures when the data are either in interval or ratio scale.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The </a:t>
            </a:r>
            <a:r>
              <a:rPr lang="en-US" sz="2400" dirty="0" err="1"/>
              <a:t>Eucledian</a:t>
            </a:r>
            <a:r>
              <a:rPr lang="en-US" sz="2400" dirty="0"/>
              <a:t> distance between two </a:t>
            </a:r>
            <a:r>
              <a:rPr lang="en-US" sz="2400" i="1" dirty="0"/>
              <a:t>n</a:t>
            </a:r>
            <a:r>
              <a:rPr lang="en-US" sz="2400" dirty="0"/>
              <a:t>-dimensional observations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11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12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i="1" baseline="-25000" dirty="0"/>
              <a:t>n</a:t>
            </a:r>
            <a:r>
              <a:rPr lang="en-US" sz="2400" dirty="0"/>
              <a:t>)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21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22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i="1" baseline="-25000" dirty="0"/>
              <a:t>n</a:t>
            </a:r>
            <a:r>
              <a:rPr lang="en-US" sz="2400" dirty="0"/>
              <a:t>) is given by</a:t>
            </a:r>
            <a:endParaRPr lang="en-IN" sz="240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FBFD212-1635-4B6C-852E-BC90D799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30ABEAC-2AF4-4BBB-A450-EE1127A38C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2675" y="3986648"/>
          <a:ext cx="7391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060700" imgH="254000" progId="Equation.DSMT4">
                  <p:embed/>
                </p:oleObj>
              </mc:Choice>
              <mc:Fallback>
                <p:oleObj r:id="rId2" imgW="3060700" imgH="2540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30ABEAC-2AF4-4BBB-A450-EE1127A38C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3986648"/>
                        <a:ext cx="7391400" cy="685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519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D6A04-A46D-43BA-99CE-4E900A74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167" y="421843"/>
            <a:ext cx="8252114" cy="518388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B11117"/>
                </a:solidFill>
              </a:rPr>
              <a:t>K-Means Clustering</a:t>
            </a:r>
            <a:endParaRPr lang="en-IN" sz="2800" dirty="0">
              <a:solidFill>
                <a:srgbClr val="B11117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34607-A7FE-4918-B1F6-3781F187D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209800"/>
            <a:ext cx="7886700" cy="2209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K-means clustering is one of the frequently used clustering algorithms.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It is a non-hierarchical clustering method in which the number of clusters (</a:t>
            </a:r>
            <a:r>
              <a:rPr lang="en-US" sz="2400" i="1" dirty="0"/>
              <a:t>K</a:t>
            </a:r>
            <a:r>
              <a:rPr lang="en-US" sz="2400" dirty="0"/>
              <a:t>) is decided </a:t>
            </a:r>
            <a:r>
              <a:rPr lang="en-US" sz="2400" i="1" dirty="0"/>
              <a:t>a priori</a:t>
            </a:r>
            <a:r>
              <a:rPr lang="en-US" sz="2400" dirty="0"/>
              <a:t>. </a:t>
            </a:r>
          </a:p>
          <a:p>
            <a:pPr algn="just"/>
            <a:endParaRPr lang="en-US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1687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402D09-37F2-45A4-A8BE-9619F0061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65" y="1044257"/>
            <a:ext cx="962025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07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miro.medium.com/max/894/1*CFW4k0pYMZUBVznPplLOcA.png">
            <a:extLst>
              <a:ext uri="{FF2B5EF4-FFF2-40B4-BE49-F238E27FC236}">
                <a16:creationId xmlns:a16="http://schemas.microsoft.com/office/drawing/2014/main" id="{55CE6F03-B59B-45EA-93B5-BBD8C698C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4" y="1617980"/>
            <a:ext cx="10527367" cy="346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864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33FE25-8466-4F25-A290-CF4A81B84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852487"/>
            <a:ext cx="100012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54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1723B5-D516-40AB-BE6B-B7EC08DE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2300287"/>
            <a:ext cx="96774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1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7F8B6-9D61-4420-A327-79EEE563D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423862"/>
            <a:ext cx="1002982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9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1CCBA-5082-4EF3-AA44-68954301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Initial cluster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C2267-74A0-425E-9747-A403184F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M1(1,1)</a:t>
            </a:r>
          </a:p>
          <a:p>
            <a:r>
              <a:rPr lang="en-IN" dirty="0"/>
              <a:t>M2(2,1)</a:t>
            </a:r>
          </a:p>
        </p:txBody>
      </p:sp>
    </p:spTree>
    <p:extLst>
      <p:ext uri="{BB962C8B-B14F-4D97-AF65-F5344CB8AC3E}">
        <p14:creationId xmlns:p14="http://schemas.microsoft.com/office/powerpoint/2010/main" val="90528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2170F6-D670-4529-9C2A-154FA1E85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809625"/>
            <a:ext cx="120586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94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ACC8BC-B92B-449B-9F21-F2D56C633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390525"/>
            <a:ext cx="116967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25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035C47-1C7A-40B0-9F8A-EFE41E0F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505"/>
            <a:ext cx="12192000" cy="568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01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F79973-8D4D-48E0-A395-45AB1BCD9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088"/>
            <a:ext cx="12192000" cy="566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75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D678-8ED9-45AB-A4F0-8EF9608F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 class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581FD-ACE7-49DF-B075-1243EC9AF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309" y="4031496"/>
            <a:ext cx="10515600" cy="4351338"/>
          </a:xfrm>
        </p:spPr>
        <p:txBody>
          <a:bodyPr/>
          <a:lstStyle/>
          <a:p>
            <a:endParaRPr lang="en-IN" dirty="0"/>
          </a:p>
          <a:p>
            <a:pPr marL="0" indent="0">
              <a:buNone/>
            </a:pPr>
            <a:r>
              <a:rPr lang="en-IN" dirty="0"/>
              <a:t>Create clusters, presume k = 2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97B9AB-7ECB-4D8C-9E1C-2E36938F4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563167"/>
              </p:ext>
            </p:extLst>
          </p:nvPr>
        </p:nvGraphicFramePr>
        <p:xfrm>
          <a:off x="3298203" y="1570479"/>
          <a:ext cx="5016238" cy="2461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3254">
                  <a:extLst>
                    <a:ext uri="{9D8B030D-6E8A-4147-A177-3AD203B41FA5}">
                      <a16:colId xmlns:a16="http://schemas.microsoft.com/office/drawing/2014/main" val="4087516946"/>
                    </a:ext>
                  </a:extLst>
                </a:gridCol>
                <a:gridCol w="1847064">
                  <a:extLst>
                    <a:ext uri="{9D8B030D-6E8A-4147-A177-3AD203B41FA5}">
                      <a16:colId xmlns:a16="http://schemas.microsoft.com/office/drawing/2014/main" val="2710395968"/>
                    </a:ext>
                  </a:extLst>
                </a:gridCol>
                <a:gridCol w="2235920">
                  <a:extLst>
                    <a:ext uri="{9D8B030D-6E8A-4147-A177-3AD203B41FA5}">
                      <a16:colId xmlns:a16="http://schemas.microsoft.com/office/drawing/2014/main" val="3251943339"/>
                    </a:ext>
                  </a:extLst>
                </a:gridCol>
              </a:tblGrid>
              <a:tr h="333502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Student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>
                          <a:effectLst/>
                        </a:rPr>
                        <a:t>History  Grade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Geography Grade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5755914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A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788207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B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40350555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C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1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7445821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D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74580642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E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0.5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562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265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E12100-5E5A-4EB9-B7D1-CD57A9BEA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1" y="888967"/>
            <a:ext cx="65151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17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0C3CB0-4BF5-4F2D-9993-DDF65B9DA338}"/>
              </a:ext>
            </a:extLst>
          </p:cNvPr>
          <p:cNvSpPr txBox="1"/>
          <p:nvPr/>
        </p:nvSpPr>
        <p:spPr>
          <a:xfrm>
            <a:off x="1602557" y="1395167"/>
            <a:ext cx="638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Assume A(2, 2) and C(1, 1) are centers of the two clusters.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356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1942-B0C7-490B-BD1B-1F0DBB7D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within-cluster sum of squares (WCSS):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4E09C8-A5BD-4F62-B11E-7E0C2FAAB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6792" y="2006837"/>
            <a:ext cx="4531575" cy="158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74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108CE0-6310-48B0-B2F3-32FAEFFA52FE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elbow of the arm is the optimal number of centroids (clusters) .</a:t>
            </a:r>
          </a:p>
        </p:txBody>
      </p:sp>
      <p:pic>
        <p:nvPicPr>
          <p:cNvPr id="11266" name="Picture 2" descr="https://miro.medium.com/max/1002/1*Rx96NliAvKTUgJGBKMEcxg.png">
            <a:extLst>
              <a:ext uri="{FF2B5EF4-FFF2-40B4-BE49-F238E27FC236}">
                <a16:creationId xmlns:a16="http://schemas.microsoft.com/office/drawing/2014/main" id="{9FFEBD61-9610-4B66-8670-C0332F2A0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675182"/>
            <a:ext cx="7188199" cy="350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836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2C79-3AA2-41C1-9A22-BB3B5ECE4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Hands on </a:t>
            </a:r>
          </a:p>
          <a:p>
            <a:r>
              <a:rPr lang="en-IN"/>
              <a:t>R</a:t>
            </a:r>
          </a:p>
          <a:p>
            <a:endParaRPr lang="en-IN" dirty="0"/>
          </a:p>
          <a:p>
            <a:r>
              <a:rPr lang="en-IN" dirty="0"/>
              <a:t>https://hub.knime.com/knime/spaces/Examples/04_Analytics/03_Clustering/01_Performing_a_k-Means_Clustering~QqKlIQmDnCAg0lEQ/most-recent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>
                <a:hlinkClick r:id="rId2"/>
              </a:rPr>
              <a:t>https://hub.knime.com/knime/spaces/Examples/50_Applications/24_Customer_Segmentation_Use_Case/02_Customer_Segmentation_Use_Case~37cHxqru6dblIUeP/most-recent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2912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54AFBF-A7F2-44BA-B7FB-D085A89833E9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33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371601"/>
            <a:ext cx="8001000" cy="1470025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sz="3600" dirty="0">
                <a:solidFill>
                  <a:srgbClr val="3905BB"/>
                </a:solidFill>
              </a:rPr>
              <a:t>Measuring Cluster Goodness</a:t>
            </a:r>
            <a:br>
              <a:rPr lang="en-US" sz="4000" dirty="0">
                <a:solidFill>
                  <a:srgbClr val="3905BB"/>
                </a:solidFill>
              </a:rPr>
            </a:br>
            <a:endParaRPr lang="en-US" sz="2400" dirty="0">
              <a:solidFill>
                <a:srgbClr val="3905BB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Do clusters correspond to reality or are they simply artifacts of mathematical convenience?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What are the optimal number of cluster to identify?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How do I measure weather one set of clusters is preferable to another?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The </a:t>
            </a:r>
            <a:r>
              <a:rPr lang="en-US" i="1" dirty="0">
                <a:solidFill>
                  <a:srgbClr val="FF0000"/>
                </a:solidFill>
              </a:rPr>
              <a:t>silhouette</a:t>
            </a:r>
            <a:r>
              <a:rPr lang="en-US" dirty="0">
                <a:solidFill>
                  <a:srgbClr val="00B050"/>
                </a:solidFill>
              </a:rPr>
              <a:t> method and the </a:t>
            </a:r>
            <a:r>
              <a:rPr lang="en-US" i="1" dirty="0">
                <a:solidFill>
                  <a:srgbClr val="FF0000"/>
                </a:solidFill>
              </a:rPr>
              <a:t>pseudo-F</a:t>
            </a:r>
            <a:r>
              <a:rPr lang="en-US" dirty="0">
                <a:solidFill>
                  <a:srgbClr val="00B050"/>
                </a:solidFill>
              </a:rPr>
              <a:t> statistic will help us address these questions by measuring cluster goodness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Rational for Measuring Cluster Goodness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separation </a:t>
            </a:r>
            <a:r>
              <a:rPr lang="en-US" dirty="0">
                <a:solidFill>
                  <a:srgbClr val="00B050"/>
                </a:solidFill>
              </a:rPr>
              <a:t>represents how distant the clusters are from each other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cohesion </a:t>
            </a:r>
            <a:r>
              <a:rPr lang="en-US" dirty="0">
                <a:solidFill>
                  <a:srgbClr val="00B050"/>
                </a:solidFill>
              </a:rPr>
              <a:t>refers to how tightly related the records within the individual clusters are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Good measures should incorporate both as do the </a:t>
            </a:r>
            <a:r>
              <a:rPr lang="en-US" i="1" dirty="0">
                <a:solidFill>
                  <a:srgbClr val="00B050"/>
                </a:solidFill>
              </a:rPr>
              <a:t>silhouette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pseudo-F statistic </a:t>
            </a: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However, the </a:t>
            </a:r>
            <a:r>
              <a:rPr lang="en-US" i="1" dirty="0">
                <a:solidFill>
                  <a:srgbClr val="FF0000"/>
                </a:solidFill>
              </a:rPr>
              <a:t>sum of squares error (SSE) </a:t>
            </a:r>
            <a:r>
              <a:rPr lang="en-US" dirty="0">
                <a:solidFill>
                  <a:srgbClr val="00B050"/>
                </a:solidFill>
              </a:rPr>
              <a:t>only accounts for cluster </a:t>
            </a:r>
            <a:r>
              <a:rPr lang="en-US" i="1" dirty="0">
                <a:solidFill>
                  <a:srgbClr val="00B050"/>
                </a:solidFill>
              </a:rPr>
              <a:t>cohesion</a:t>
            </a:r>
            <a:r>
              <a:rPr lang="en-US" dirty="0">
                <a:solidFill>
                  <a:srgbClr val="00B050"/>
                </a:solidFill>
              </a:rPr>
              <a:t> and is monotonically decreasing with increasing numbers of clusters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Concepts Measures Should Address </a:t>
            </a:r>
          </a:p>
        </p:txBody>
      </p:sp>
    </p:spTree>
    <p:extLst>
      <p:ext uri="{BB962C8B-B14F-4D97-AF65-F5344CB8AC3E}">
        <p14:creationId xmlns:p14="http://schemas.microsoft.com/office/powerpoint/2010/main" val="1695184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36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For each data value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 the silhouette is used to </a:t>
                </a:r>
                <a:r>
                  <a:rPr lang="en-US" dirty="0" err="1">
                    <a:solidFill>
                      <a:srgbClr val="00B050"/>
                    </a:solidFill>
                  </a:rPr>
                  <a:t>guage</a:t>
                </a:r>
                <a:r>
                  <a:rPr lang="en-US" dirty="0">
                    <a:solidFill>
                      <a:srgbClr val="00B050"/>
                    </a:solidFill>
                  </a:rPr>
                  <a:t> how good the cluster assignment is for that point:</a:t>
                </a:r>
                <a:endParaRPr lang="en-US" i="1" dirty="0">
                  <a:solidFill>
                    <a:srgbClr val="FF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FF0000"/>
                    </a:solidFill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𝑆𝑖𝑙h𝑜𝑢𝑒𝑡𝑡𝑒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FF0000"/>
                            </a:solidFill>
                            <a:latin typeface="Cambria Math"/>
                          </a:rPr>
                          <m:t>max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00B050"/>
                  </a:solidFill>
                </a:endParaRP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where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a</a:t>
                </a:r>
                <a:r>
                  <a:rPr lang="en-US" i="1" baseline="-25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is the distance between the data value and its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cohesion</a:t>
                </a: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and </a:t>
                </a:r>
                <a:r>
                  <a:rPr lang="en-US" i="1" dirty="0">
                    <a:solidFill>
                      <a:srgbClr val="FF0000"/>
                    </a:solidFill>
                  </a:rPr>
                  <a:t>b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i</a:t>
                </a:r>
                <a:r>
                  <a:rPr lang="en-US" dirty="0">
                    <a:solidFill>
                      <a:srgbClr val="00B050"/>
                    </a:solidFill>
                  </a:rPr>
                  <a:t> is the distance between the data value and the next closest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separation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1200"/>
                  </a:spcAft>
                  <a:buClr>
                    <a:schemeClr val="accent6">
                      <a:lumMod val="60000"/>
                      <a:lumOff val="40000"/>
                    </a:schemeClr>
                  </a:buClr>
                  <a:buSzPct val="75000"/>
                  <a:buNone/>
                  <a:defRPr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000000"/>
                  </a:buClr>
                  <a:buNone/>
                  <a:defRPr/>
                </a:pPr>
                <a:endParaRPr lang="en-US" dirty="0">
                  <a:solidFill>
                    <a:srgbClr val="C00000"/>
                  </a:solidFill>
                  <a:effectLst/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</a:t>
            </a:r>
          </a:p>
        </p:txBody>
      </p:sp>
    </p:spTree>
    <p:extLst>
      <p:ext uri="{BB962C8B-B14F-4D97-AF65-F5344CB8AC3E}">
        <p14:creationId xmlns:p14="http://schemas.microsoft.com/office/powerpoint/2010/main" val="2798316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37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positive value indicates that the assignment is good, with higher values better than lower values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value close to zero is considered to be weak since the observation could have been assigned to the next cluster with little negative consequence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negative value is considered to be misclassified since assignment to the next closest cluster would have been better</a:t>
            </a: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 (cont.)</a:t>
            </a:r>
          </a:p>
        </p:txBody>
      </p:sp>
    </p:spTree>
    <p:extLst>
      <p:ext uri="{BB962C8B-B14F-4D97-AF65-F5344CB8AC3E}">
        <p14:creationId xmlns:p14="http://schemas.microsoft.com/office/powerpoint/2010/main" val="3828425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38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Each data value in Cluster 1 has its values of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represented by solid and dotted lines, respectively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&gt;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for each data value, thus each data value’s silhouette is positive, indicating the data are not misclassified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Accounts for Separation &amp; Cohesion 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3600"/>
            <a:ext cx="528828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54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39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The </a:t>
            </a:r>
            <a:r>
              <a:rPr lang="en-US" i="1" dirty="0">
                <a:solidFill>
                  <a:srgbClr val="00B050"/>
                </a:solidFill>
              </a:rPr>
              <a:t>average silhouette value</a:t>
            </a:r>
            <a:r>
              <a:rPr lang="en-US" dirty="0">
                <a:solidFill>
                  <a:srgbClr val="00B050"/>
                </a:solidFill>
              </a:rPr>
              <a:t> over all records yields a measure of how well the cluster solution fits.  A thumbnail interpretation, meant as a guide only: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0.5</a:t>
            </a:r>
            <a:r>
              <a:rPr lang="en-US" dirty="0">
                <a:solidFill>
                  <a:srgbClr val="00B050"/>
                </a:solidFill>
              </a:rPr>
              <a:t> or better provides good evidence of the reality of the clusters in the data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0.25 – 0.5 </a:t>
            </a:r>
            <a:r>
              <a:rPr lang="en-US" dirty="0">
                <a:solidFill>
                  <a:srgbClr val="00B050"/>
                </a:solidFill>
              </a:rPr>
              <a:t>provides some evidence of the reality of the clusters in the data.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Less than 0.25 </a:t>
            </a:r>
            <a:r>
              <a:rPr lang="en-US" dirty="0">
                <a:solidFill>
                  <a:srgbClr val="00B050"/>
                </a:solidFill>
              </a:rPr>
              <a:t>provides scant evidence of cluster reality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Average Silhouette Value</a:t>
            </a:r>
          </a:p>
        </p:txBody>
      </p:sp>
    </p:spTree>
    <p:extLst>
      <p:ext uri="{BB962C8B-B14F-4D97-AF65-F5344CB8AC3E}">
        <p14:creationId xmlns:p14="http://schemas.microsoft.com/office/powerpoint/2010/main" val="1632234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3EB2-7D1A-28BD-8C7B-A9D604A4C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AD75C-8537-AAEB-EB19-FE6C26C1E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3115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0D2CA8-014C-4853-911D-09B5692B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02806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Hierarchical clustering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48F02-7574-4A83-AD5F-88CF607B9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23889"/>
            <a:ext cx="7886700" cy="159551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Hierarchical clustering creates subsets of data similar to a tree-like structure in which the root node corresponds to the complete set of data.  Branches are created from the root node to split the data into heterogeneous subsets (clusters).</a:t>
            </a:r>
            <a:endParaRPr lang="en-IN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7A487-C4A7-461B-A813-A52DE95C1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819402"/>
            <a:ext cx="7753350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0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F49CA03A-3724-4BD2-A48F-A439940A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Hierarchical Methods</a:t>
            </a:r>
          </a:p>
        </p:txBody>
      </p:sp>
      <p:sp>
        <p:nvSpPr>
          <p:cNvPr id="14339" name="Content Placeholder 3">
            <a:extLst>
              <a:ext uri="{FF2B5EF4-FFF2-40B4-BE49-F238E27FC236}">
                <a16:creationId xmlns:a16="http://schemas.microsoft.com/office/drawing/2014/main" id="{2D8013E2-66C1-4934-B3E4-5E99FA73A91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38400" y="18288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/>
              <a:t>Agglomerative Methods</a:t>
            </a:r>
          </a:p>
          <a:p>
            <a:pPr marL="571500" lvl="1"/>
            <a:r>
              <a:rPr lang="en-US" altLang="en-US"/>
              <a:t>Begin with n-clusters (each record its own cluster)</a:t>
            </a:r>
          </a:p>
          <a:p>
            <a:pPr marL="571500" lvl="1"/>
            <a:r>
              <a:rPr lang="en-US" altLang="en-US"/>
              <a:t>Keep joining records into clusters until one cluster is left (the entire data set)</a:t>
            </a:r>
          </a:p>
          <a:p>
            <a:pPr marL="571500" lvl="1"/>
            <a:r>
              <a:rPr lang="en-US" altLang="en-US"/>
              <a:t>Most popular</a:t>
            </a:r>
          </a:p>
          <a:p>
            <a:pPr marL="0" indent="0">
              <a:buNone/>
            </a:pPr>
            <a:endParaRPr lang="en-US" altLang="en-US" b="1"/>
          </a:p>
          <a:p>
            <a:pPr marL="0" indent="0">
              <a:buNone/>
            </a:pPr>
            <a:r>
              <a:rPr lang="en-US" altLang="en-US" b="1"/>
              <a:t>Divisive Methods</a:t>
            </a:r>
          </a:p>
          <a:p>
            <a:pPr marL="571500" lvl="1"/>
            <a:r>
              <a:rPr lang="en-US" altLang="en-US"/>
              <a:t>Start with one all-inclusive cluster</a:t>
            </a:r>
          </a:p>
          <a:p>
            <a:pPr marL="571500" lvl="1"/>
            <a:r>
              <a:rPr lang="en-US" altLang="en-US"/>
              <a:t>Repeatedly divide into smaller clusters</a:t>
            </a:r>
          </a:p>
          <a:p>
            <a:pPr marL="0" indent="0"/>
            <a:endParaRPr lang="en-US" altLang="en-US" b="1"/>
          </a:p>
          <a:p>
            <a:pPr marL="571500" lvl="1"/>
            <a:endParaRPr lang="en-US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D66EF1-3A71-4E0E-BBD3-BE9FD0035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790575"/>
            <a:ext cx="1033462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53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E51F-6BCC-4D4C-BC71-D51D1F3E6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4B4E4-9009-48DF-A9CD-EE06910C6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000"/>
            <a:ext cx="12192000" cy="54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9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ookman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1129</Words>
  <Application>Microsoft Office PowerPoint</Application>
  <PresentationFormat>Widescreen</PresentationFormat>
  <Paragraphs>139</Paragraphs>
  <Slides>44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60" baseType="lpstr">
      <vt:lpstr>Arial</vt:lpstr>
      <vt:lpstr>Bookman Old Style</vt:lpstr>
      <vt:lpstr>Britannic Bold</vt:lpstr>
      <vt:lpstr>Calibri</vt:lpstr>
      <vt:lpstr>Calibri Light</vt:lpstr>
      <vt:lpstr>Cambria Math</vt:lpstr>
      <vt:lpstr>Franklin Gothic Book</vt:lpstr>
      <vt:lpstr>Gill Sans MT</vt:lpstr>
      <vt:lpstr>Symbol</vt:lpstr>
      <vt:lpstr>Wingdings</vt:lpstr>
      <vt:lpstr>Wingdings 2</vt:lpstr>
      <vt:lpstr>Office Theme</vt:lpstr>
      <vt:lpstr>1_Office Theme</vt:lpstr>
      <vt:lpstr>Worksheet</vt:lpstr>
      <vt:lpstr>Equation.3</vt:lpstr>
      <vt:lpstr>Equation.DSMT4</vt:lpstr>
      <vt:lpstr>Clustering </vt:lpstr>
      <vt:lpstr>PowerPoint Presentation</vt:lpstr>
      <vt:lpstr>INTRODUCTION TO CLUSTERING</vt:lpstr>
      <vt:lpstr>PowerPoint Presentation</vt:lpstr>
      <vt:lpstr>PowerPoint Presentation</vt:lpstr>
      <vt:lpstr>PowerPoint Presentation</vt:lpstr>
      <vt:lpstr>Applications of Cluster Analysis </vt:lpstr>
      <vt:lpstr>Example: Public Utilities</vt:lpstr>
      <vt:lpstr>PowerPoint Presentation</vt:lpstr>
      <vt:lpstr>PowerPoint Presentation</vt:lpstr>
      <vt:lpstr>Non-overlapping clusters</vt:lpstr>
      <vt:lpstr>Overlapping clusters</vt:lpstr>
      <vt:lpstr>Distances</vt:lpstr>
      <vt:lpstr>Cosine Similarity</vt:lpstr>
      <vt:lpstr>Euclidean Distance</vt:lpstr>
      <vt:lpstr>K-Means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 cluster </vt:lpstr>
      <vt:lpstr>PowerPoint Presentation</vt:lpstr>
      <vt:lpstr>PowerPoint Presentation</vt:lpstr>
      <vt:lpstr>PowerPoint Presentation</vt:lpstr>
      <vt:lpstr>PowerPoint Presentation</vt:lpstr>
      <vt:lpstr>In class problem </vt:lpstr>
      <vt:lpstr>PowerPoint Presentation</vt:lpstr>
      <vt:lpstr>PowerPoint Presentation</vt:lpstr>
      <vt:lpstr>within-cluster sum of squares (WCSS):</vt:lpstr>
      <vt:lpstr>PowerPoint Presentation</vt:lpstr>
      <vt:lpstr>PowerPoint Presentation</vt:lpstr>
      <vt:lpstr>Measuring Cluster Goodness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Hierarchical clustering</vt:lpstr>
      <vt:lpstr>Hierarchical Methods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with your respective  groups</dc:title>
  <dc:creator>Abhishek Srivastava</dc:creator>
  <cp:lastModifiedBy>Abhishek Srivastava</cp:lastModifiedBy>
  <cp:revision>19</cp:revision>
  <dcterms:created xsi:type="dcterms:W3CDTF">2020-03-03T03:17:58Z</dcterms:created>
  <dcterms:modified xsi:type="dcterms:W3CDTF">2024-07-28T05:58:39Z</dcterms:modified>
</cp:coreProperties>
</file>