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66" r:id="rId2"/>
    <p:sldId id="257" r:id="rId3"/>
    <p:sldId id="267" r:id="rId4"/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691"/>
  </p:normalViewPr>
  <p:slideViewPr>
    <p:cSldViewPr>
      <p:cViewPr varScale="1">
        <p:scale>
          <a:sx n="103" d="100"/>
          <a:sy n="103" d="100"/>
        </p:scale>
        <p:origin x="1304" y="168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378" y="176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1E70CD61-90EA-C1DF-AA2D-0DE2F2D6B3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DD9C863D-3B75-56F1-4F2E-06380613CA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1028">
            <a:extLst>
              <a:ext uri="{FF2B5EF4-FFF2-40B4-BE49-F238E27FC236}">
                <a16:creationId xmlns:a16="http://schemas.microsoft.com/office/drawing/2014/main" id="{88677A32-CD06-6F3C-6028-E9725DFB23A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9E6DEF4A-EBCA-B8F9-036D-46AFF55298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1030">
            <a:extLst>
              <a:ext uri="{FF2B5EF4-FFF2-40B4-BE49-F238E27FC236}">
                <a16:creationId xmlns:a16="http://schemas.microsoft.com/office/drawing/2014/main" id="{05F32A30-9791-A6E1-B58C-F009F229AC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1031">
            <a:extLst>
              <a:ext uri="{FF2B5EF4-FFF2-40B4-BE49-F238E27FC236}">
                <a16:creationId xmlns:a16="http://schemas.microsoft.com/office/drawing/2014/main" id="{51A5A071-8DEC-6106-5F22-4746935D3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982C993-8AFE-C24A-B26D-1DC3F9844A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031">
            <a:extLst>
              <a:ext uri="{FF2B5EF4-FFF2-40B4-BE49-F238E27FC236}">
                <a16:creationId xmlns:a16="http://schemas.microsoft.com/office/drawing/2014/main" id="{A885D2F3-C2FA-7BA8-4818-2F742328C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B81C416-E180-EF4F-A03A-FE1F39CAC808}" type="slidenum">
              <a:rPr lang="en-US" altLang="en-US" sz="1200"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DBE7C52-EB5C-BABE-45E6-26F98F48D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DCB2718-3774-7476-1FCA-09BD5E07C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Lesson 1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Change process is a series of phases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Each phase takes time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Important that each phase occur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Lesson 2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Mistakes in any single phase can negatively impact on gains made in earlier phases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31">
            <a:extLst>
              <a:ext uri="{FF2B5EF4-FFF2-40B4-BE49-F238E27FC236}">
                <a16:creationId xmlns:a16="http://schemas.microsoft.com/office/drawing/2014/main" id="{25B4749E-CB84-5FA9-9D08-5E88E97AD9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E5CDAA8-8FEA-654D-AEFE-0973A941D076}" type="slidenum">
              <a:rPr lang="en-US" altLang="en-US" sz="1200">
                <a:latin typeface="Times New Roman" panose="02020603050405020304" pitchFamily="18" charset="0"/>
              </a:rPr>
              <a:pPr/>
              <a:t>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398E148-D4D2-F979-AB0A-6BAEB85BB1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F640F9C-2D70-12BF-6DC6-757375936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50 % of companies fail in phase 1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Insufficient time spent in this phase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Not enough leaders, too many managers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If there is insufficient urgency, the transformation process cannot success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How do we evaluate when the urgency is high enough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When 75 percent of management is convinced that business as usual is totally unacceptable.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31">
            <a:extLst>
              <a:ext uri="{FF2B5EF4-FFF2-40B4-BE49-F238E27FC236}">
                <a16:creationId xmlns:a16="http://schemas.microsoft.com/office/drawing/2014/main" id="{7B5FB865-0F09-F357-4B05-98AF802104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1F00B2E-D747-5B41-9F28-26A8FEF8C7A9}" type="slidenum">
              <a:rPr lang="en-US" altLang="en-US" sz="1200"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C01BABE0-D7AF-7D37-6224-B42FB9E46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BED8986-1108-BA10-6ECB-CC6CEF0BB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Establishment of a powerful guiding team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senior management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people with expertise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reputations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strong networking capabilities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operates outside normal hierarchy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Size: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3 to 5 people during first year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emphasis on the use of retreats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Why this  phase fails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underestimate the importance of a coalition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Key line managers not in charge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Overwhelmed by opposition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1">
            <a:extLst>
              <a:ext uri="{FF2B5EF4-FFF2-40B4-BE49-F238E27FC236}">
                <a16:creationId xmlns:a16="http://schemas.microsoft.com/office/drawing/2014/main" id="{E8E5D392-14B0-277A-31C3-4DFCF5A70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79503F6-9947-9D45-B48A-CDA289A7E36C}" type="slidenum">
              <a:rPr lang="en-US" altLang="en-US" sz="1200"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EA6F5663-4754-0F01-A9AF-7B7083E47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799A7AA-3279-0D41-4387-38D54DE77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Times New Roman" panose="02020603050405020304" pitchFamily="18" charset="0"/>
              </a:rPr>
              <a:t>Purpose of Vision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Provide direction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Reason for failure in this stage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After vision is created, an operational plan for achieving vision is required</a:t>
            </a:r>
          </a:p>
          <a:p>
            <a:endParaRPr lang="en-US" altLang="en-US" b="1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Creation of a Transformation  Vision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Easy to communicate and appeals to employees, and target group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Clarifies direction that the organization will take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Should include new growth possibilities</a:t>
            </a:r>
          </a:p>
          <a:p>
            <a:pPr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</a:rPr>
              <a:t>Needs to be a clear compelling statement, rule of thumb, if it doesn’t initiate interest in 5 minutes or less, work isn’t finished</a:t>
            </a:r>
          </a:p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1">
            <a:extLst>
              <a:ext uri="{FF2B5EF4-FFF2-40B4-BE49-F238E27FC236}">
                <a16:creationId xmlns:a16="http://schemas.microsoft.com/office/drawing/2014/main" id="{B30002AE-6141-2FAB-3B14-F9023F03F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563FB5B-438D-8D46-8A40-E8CB62626911}" type="slidenum">
              <a:rPr lang="en-US" altLang="en-US" sz="1200"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C3E7D1E-2897-57C1-7C4A-39C6B7BB59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58AA34B-CB84-FC96-AC8B-DE2591F61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Promotion of the vision with in the organization is crucial. 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Although speeches, newsletters and endorsements are important, the emphasis in definitely on people “walking the talk” -actions speak louder than words. 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Management need to: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tie vision into every day operations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ensure that management related training, courses also tie into new initiative.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Success at this stage is indicated by the increasingly larger numbers of people what become involved in the initiative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1">
            <a:extLst>
              <a:ext uri="{FF2B5EF4-FFF2-40B4-BE49-F238E27FC236}">
                <a16:creationId xmlns:a16="http://schemas.microsoft.com/office/drawing/2014/main" id="{27EEA1C7-6DFD-CF88-E503-296D5ABB2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A0E2B19-6A93-1D45-BC77-0363AD420C82}" type="slidenum">
              <a:rPr lang="en-US" altLang="en-US" sz="1200">
                <a:latin typeface="Times New Roman" panose="02020603050405020304" pitchFamily="18" charset="0"/>
              </a:rPr>
              <a:pPr/>
              <a:t>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F3A5D39-FE71-EFFF-BBD4-5CFD771BB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54F3848-9C83-9813-6840-86955066BE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This phase focuses on the elimination or removal of obstacles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Obstacles: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people who refuse to change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organizational structure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Emphasis is on rewarding and recognizing behavior which supports the new vision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1">
            <a:extLst>
              <a:ext uri="{FF2B5EF4-FFF2-40B4-BE49-F238E27FC236}">
                <a16:creationId xmlns:a16="http://schemas.microsoft.com/office/drawing/2014/main" id="{DCC4AF9C-51F1-DCE0-53B4-4E6CCCD37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714A278-C2E5-4F4B-A6AE-E5E399F445A4}" type="slidenum">
              <a:rPr lang="en-US" altLang="en-US" sz="1200">
                <a:latin typeface="Times New Roman" panose="02020603050405020304" pitchFamily="18" charset="0"/>
              </a:rPr>
              <a:pPr/>
              <a:t>10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C3DF86CA-7A55-C35B-59E5-66290025FE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72A1647-21B0-9A2E-6FF1-527E850C37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Planning process needs to include identifying short term wins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Purpose: keeps the urgency levels up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Reduce people becoming discouraged  (1-2 years)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Strategy  in  this phase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find clear performance improvements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establish and achieve  goals and objectives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reward people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Caution: short term wins, don’t  declare victory too soon.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1">
            <a:extLst>
              <a:ext uri="{FF2B5EF4-FFF2-40B4-BE49-F238E27FC236}">
                <a16:creationId xmlns:a16="http://schemas.microsoft.com/office/drawing/2014/main" id="{241279D0-733E-0258-783E-56592858B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0DD2153-1CFF-3843-8567-650FC6DE53FB}" type="slidenum">
              <a:rPr lang="en-US" altLang="en-US" sz="1200">
                <a:latin typeface="Times New Roman" panose="02020603050405020304" pitchFamily="18" charset="0"/>
              </a:rPr>
              <a:pPr/>
              <a:t>11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430AE9A9-2821-5692-F956-D9B94412A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6AA4C940-58F9-C7B9-2416-C8E7D4433C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Times New Roman" panose="02020603050405020304" pitchFamily="18" charset="0"/>
              </a:rPr>
              <a:t>Strategy: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Don’t declare victory, but do reward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Use opportunity to tactile even bigger issues, systems or obstinacies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Attention should be paid to hiring, development and promotion of staff</a:t>
            </a:r>
          </a:p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1">
            <a:extLst>
              <a:ext uri="{FF2B5EF4-FFF2-40B4-BE49-F238E27FC236}">
                <a16:creationId xmlns:a16="http://schemas.microsoft.com/office/drawing/2014/main" id="{2FF613D1-CF17-2464-CAC6-1D237164E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0C10332-1D26-4548-9D0F-FF138DA61EC7}" type="slidenum">
              <a:rPr lang="en-US" altLang="en-US" sz="1200">
                <a:latin typeface="Times New Roman" panose="02020603050405020304" pitchFamily="18" charset="0"/>
              </a:rPr>
              <a:pPr/>
              <a:t>12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4EC3C188-D4B0-AB9B-46BC-2995568C61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3E7BB32-E8D7-5D29-6A55-BF4BCE2E1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Action: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</a:rPr>
              <a:t>Need to continually promote and inform staff of the new changes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Choice of new staff, senior management is critical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Tying requirements for promotion into the vision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9E6E5B-0FC7-FFFF-4E70-8BE6608BFF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AEB647-A13B-48A1-4636-5F37A0A2A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C3ABB5-6D30-4AFF-0CD7-F9FAF418B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A102-C3D4-6B4C-8EFC-061805DD69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01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9549BC-E6FA-6024-DE66-90A720D0BC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5AE080-77BC-C9B5-58E9-38C7157FF6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10C52-C075-15FC-41E3-BAF103ACD6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64B03-8AE4-FE40-A504-FCA4F6F94A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96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1F24CF-E20D-2B8F-7F12-ACDECD155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78CC4-24F0-48FA-1B44-23418BD05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D8F5CF-1047-9358-E6DD-32D23AC86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6EAF-EC9E-2F4D-A370-55E874BAF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33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CA898F-F8E7-12E6-8046-237E4715C2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E38B45-2CA8-B626-FAD7-F1B1649617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AE7DE8-45E9-D799-CDA3-14D953B6E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FD3BF-0CF0-CD41-B2AF-6E6241037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821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BAFA2E0-5C8A-9107-9A1A-77B6EA0259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1935344-D64A-D916-2819-C699C95DD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4703440-27F1-F1D0-6563-C7E68DFEC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57626-4FFC-4E43-9684-D664D803C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12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F6B1B48-4110-7A09-0BF9-97E38CFEA4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D0E003A-4B9B-DB79-8910-9252722A4D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0AE6BF8-2878-C367-0685-39B7557D23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3155E-4635-054B-98BC-F8C1A2E06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53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85105EC-C6C5-9F78-D76E-5D50E63579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978F712-8496-F15D-956C-BF300421D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94CD8E9-7E6F-0E2F-9EA3-A457EACC87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52573-11AB-C04B-95EC-817D2A79F2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63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0AA349-013D-D8F0-B38B-93550CA99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7DDCFC-FAAF-AE4A-579E-996B73C096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E1EE-AAD4-6FD1-A0A7-C5E8071DE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6FCBA-1243-DD4F-8C8D-D291F14412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17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C8934-F0BC-8FD9-9203-FF3085EC9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F81B7B-757D-25B7-4694-B63A14228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B59B8C-57F4-A44C-7BDE-35C781F0F0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715BF-E628-DE46-9F4F-B1BD811537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65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3D8A96-0CCC-F74F-A69D-57069322B8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94D392-9A94-8372-0E98-7F8B98DE1C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C81545-07F7-0C03-AF25-FACE5E204B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B25F-D3E1-1C4F-9B69-08836A98A7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52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6C3F90-E345-624C-916D-7CF89E2BE3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3CD906-AEF8-A994-ED59-D4F495F0D1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10838E-C2E9-0FCD-E4F3-F6B9BB199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3538E-7D7D-B942-9E23-F76FACE1E4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85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E5FCD4F-3468-0233-A2B2-76D2009D3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A15637B-53A4-0807-7F49-388FE4A66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0CE403B-6381-E65F-C390-7FE9DF45E2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38C0DB-4B23-EEBA-4ECE-0DE4DCCCBC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0977A6C-2ADD-1909-B44F-C3CAF82EB9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293B2F3-379B-5F42-989D-29C3A606E6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25058FA3-CA95-3C4A-146B-D34656693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Change Management</a:t>
            </a:r>
          </a:p>
        </p:txBody>
      </p:sp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38CCDF1B-1EE3-7527-D876-9609E2DDD4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688160"/>
          </a:xfrm>
        </p:spPr>
        <p:txBody>
          <a:bodyPr/>
          <a:lstStyle/>
          <a:p>
            <a:pPr marL="0" indent="0" algn="ctr"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r>
              <a:rPr lang="en-US" altLang="en-US" dirty="0"/>
              <a:t>Sun, </a:t>
            </a:r>
            <a:r>
              <a:rPr lang="en-US" altLang="en-US"/>
              <a:t>Feb 02, 2025</a:t>
            </a:r>
            <a:endParaRPr lang="en-US" altLang="en-US" dirty="0"/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r>
              <a:rPr lang="en-US" altLang="en-US" dirty="0"/>
              <a:t>Faculty: Prof. Anupama Sharma, IIM-V</a:t>
            </a:r>
          </a:p>
          <a:p>
            <a:pPr marL="0" indent="0" algn="ctr">
              <a:buFontTx/>
              <a:buNone/>
            </a:pPr>
            <a:r>
              <a:rPr lang="en-US" altLang="en-US" dirty="0" err="1"/>
              <a:t>anupama@iimv.ac.in</a:t>
            </a:r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6D72C8CD-48D5-3519-B117-80C881F77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Change Process</a:t>
            </a:r>
            <a:endParaRPr lang="en-US" altLang="en-US"/>
          </a:p>
        </p:txBody>
      </p:sp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E8313ADB-7017-E93E-3814-15A84C5A6B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752600"/>
          <a:ext cx="6705600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9888200" imgH="19926300" progId="MS_ClipArt_Gallery.2">
                  <p:embed/>
                </p:oleObj>
              </mc:Choice>
              <mc:Fallback>
                <p:oleObj name="Clip" r:id="rId3" imgW="19888200" imgH="199263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52600"/>
                        <a:ext cx="6705600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8">
            <a:extLst>
              <a:ext uri="{FF2B5EF4-FFF2-40B4-BE49-F238E27FC236}">
                <a16:creationId xmlns:a16="http://schemas.microsoft.com/office/drawing/2014/main" id="{E843A138-D4BA-8FF8-EE0B-ED40BD319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089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4" name="Rectangle 9">
            <a:extLst>
              <a:ext uri="{FF2B5EF4-FFF2-40B4-BE49-F238E27FC236}">
                <a16:creationId xmlns:a16="http://schemas.microsoft.com/office/drawing/2014/main" id="{5F67E2DE-F1A9-5191-5F19-929236FB8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425825"/>
            <a:ext cx="336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Helvetica" pitchFamily="2" charset="0"/>
              </a:rPr>
              <a:t>Resistance to Change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639BD41F-5A14-095F-D48F-26C7CCBF42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Sources of Change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C2CCC58-5A68-DA59-C43B-6C77C2647343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defRPr/>
            </a:pPr>
            <a:r>
              <a:rPr lang="en-US" altLang="en-US" kern="0" dirty="0"/>
              <a:t>Internal</a:t>
            </a:r>
          </a:p>
          <a:p>
            <a:pPr>
              <a:defRPr/>
            </a:pPr>
            <a:r>
              <a:rPr lang="en-US" altLang="en-US" kern="0" dirty="0"/>
              <a:t>External</a:t>
            </a:r>
          </a:p>
          <a:p>
            <a:pPr>
              <a:defRPr/>
            </a:pPr>
            <a:endParaRPr lang="en-US" altLang="en-US" kern="0" dirty="0"/>
          </a:p>
          <a:p>
            <a:pPr lvl="1">
              <a:defRPr/>
            </a:pPr>
            <a:endParaRPr lang="en-US" altLang="en-US" kern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9A9D8166-1071-55F0-E16A-2752E72A0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/>
            </a:br>
            <a:r>
              <a:rPr lang="en-US" altLang="en-US"/>
              <a:t>Kurt Lewin Change Model</a:t>
            </a: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F54459-D5C4-F904-1BD9-50F34E903D7B}"/>
              </a:ext>
            </a:extLst>
          </p:cNvPr>
          <p:cNvSpPr txBox="1"/>
          <p:nvPr/>
        </p:nvSpPr>
        <p:spPr>
          <a:xfrm>
            <a:off x="1476375" y="1412875"/>
            <a:ext cx="53990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kern="0" dirty="0"/>
              <a:t>Unfreeze </a:t>
            </a:r>
            <a:r>
              <a:rPr lang="en-US" altLang="en-US" kern="0" dirty="0">
                <a:sym typeface="Wingdings" pitchFamily="2" charset="2"/>
              </a:rPr>
              <a:t> </a:t>
            </a:r>
            <a:r>
              <a:rPr lang="en-US" altLang="en-US" kern="0" dirty="0"/>
              <a:t>Change </a:t>
            </a:r>
            <a:r>
              <a:rPr lang="en-US" altLang="en-US" kern="0" dirty="0">
                <a:sym typeface="Wingdings" pitchFamily="2" charset="2"/>
              </a:rPr>
              <a:t> </a:t>
            </a:r>
            <a:r>
              <a:rPr lang="en-US" altLang="en-US" kern="0" dirty="0"/>
              <a:t>Refreeze</a:t>
            </a:r>
            <a:endParaRPr lang="en-US" dirty="0"/>
          </a:p>
        </p:txBody>
      </p:sp>
      <p:pic>
        <p:nvPicPr>
          <p:cNvPr id="18435" name="Picture 4" descr="Description and application of Lewin's change management model">
            <a:extLst>
              <a:ext uri="{FF2B5EF4-FFF2-40B4-BE49-F238E27FC236}">
                <a16:creationId xmlns:a16="http://schemas.microsoft.com/office/drawing/2014/main" id="{E3E049FD-1FAA-042F-B92D-2481F019D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133600"/>
            <a:ext cx="90360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77E41C45-9156-359B-3CDA-4B80A8AD5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813" y="2565400"/>
            <a:ext cx="7772400" cy="1143000"/>
          </a:xfrm>
        </p:spPr>
        <p:txBody>
          <a:bodyPr/>
          <a:lstStyle/>
          <a:p>
            <a:r>
              <a:rPr lang="en-US" altLang="en-US">
                <a:latin typeface="Helvetica" pitchFamily="2" charset="0"/>
              </a:rPr>
              <a:t>1. Not Establishing a Sense of Urgency</a:t>
            </a:r>
            <a:endParaRPr lang="en-US" altLang="en-US"/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50CB9824-40CD-2A06-0048-AC4376C82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2150" y="3933825"/>
            <a:ext cx="7772400" cy="2593975"/>
          </a:xfrm>
        </p:spPr>
        <p:txBody>
          <a:bodyPr/>
          <a:lstStyle/>
          <a:p>
            <a:r>
              <a:rPr lang="en-US" altLang="en-US">
                <a:latin typeface="Helvetica" pitchFamily="2" charset="0"/>
              </a:rPr>
              <a:t>Examining market and competitive realities</a:t>
            </a:r>
          </a:p>
          <a:p>
            <a:r>
              <a:rPr lang="en-US" altLang="en-US">
                <a:latin typeface="Helvetica" pitchFamily="2" charset="0"/>
              </a:rPr>
              <a:t>Identifying and discussing crises, or major opportunities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335412-5FBB-DA7B-534E-2B0D6F219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09600"/>
            <a:ext cx="8351838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  <a:ea typeface="ＭＳ Ｐゴシック" panose="020B0600070205080204" pitchFamily="34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65" charset="0"/>
              </a:defRPr>
            </a:lvl9pPr>
          </a:lstStyle>
          <a:p>
            <a:pPr>
              <a:defRPr/>
            </a:pPr>
            <a:r>
              <a:rPr lang="en-US" altLang="en-US" sz="4000" b="1" kern="0" dirty="0">
                <a:latin typeface="Helvetica" pitchFamily="2" charset="0"/>
              </a:rPr>
              <a:t>Why Transformation Efforts Fail </a:t>
            </a:r>
            <a:r>
              <a:rPr lang="en-US" altLang="en-US" sz="3200" kern="0" dirty="0">
                <a:latin typeface="Helvetica" pitchFamily="2" charset="0"/>
              </a:rPr>
              <a:t>(John P. Kotter, HBR)</a:t>
            </a:r>
            <a:endParaRPr lang="en-US" altLang="en-US" sz="3200" kern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C1D533C6-5EAE-3273-5ED5-486489CE1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2. Not Creating a Powerful Guiding Coalition</a:t>
            </a:r>
            <a:endParaRPr lang="en-US" altLang="en-US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AF8DB4C-7053-425F-4BFF-A5CEFE018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Assembling a group with enough power to lead </a:t>
            </a:r>
          </a:p>
          <a:p>
            <a:r>
              <a:rPr lang="en-US" altLang="en-US">
                <a:latin typeface="Helvetica" pitchFamily="2" charset="0"/>
              </a:rPr>
              <a:t>Encouraging the group to work as a team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A7DBFAA4-9767-F7CB-2FE1-57139660E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3. Lacking a Vision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B97A7FF6-25AA-99F1-694D-B68953FE2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Creating a vision to direct the change effort</a:t>
            </a:r>
          </a:p>
          <a:p>
            <a:r>
              <a:rPr lang="en-US" altLang="en-US">
                <a:latin typeface="Helvetica" pitchFamily="2" charset="0"/>
              </a:rPr>
              <a:t>Developing strategies for achieving vision</a:t>
            </a:r>
          </a:p>
          <a:p>
            <a:r>
              <a:rPr lang="en-US" altLang="en-US">
                <a:latin typeface="Helvetica" pitchFamily="2" charset="0"/>
              </a:rPr>
              <a:t>5-minute vision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67398BC8-B31C-18E2-8E23-F17FE9B47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4. Undercommunicating the Vision</a:t>
            </a:r>
            <a:endParaRPr lang="en-US" altLang="en-US"/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4221C31D-4037-F5DB-4637-9014235C7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Relentless communication of new vision and strategies</a:t>
            </a:r>
          </a:p>
          <a:p>
            <a:r>
              <a:rPr lang="en-US" altLang="en-US">
                <a:latin typeface="Helvetica" pitchFamily="2" charset="0"/>
              </a:rPr>
              <a:t>Teaching new behaviors by the example of the guiding coalition</a:t>
            </a: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740CFE28-71DE-0941-03B0-D7C2CDDB76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5.Not Removing Obstacles to New Vision</a:t>
            </a:r>
            <a:endParaRPr lang="en-US" altLang="en-US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C9101096-52C4-44CF-C2EC-D34C82C4A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Getting rid of obstacles to change</a:t>
            </a:r>
          </a:p>
          <a:p>
            <a:r>
              <a:rPr lang="en-US" altLang="en-US">
                <a:latin typeface="Helvetica" pitchFamily="2" charset="0"/>
              </a:rPr>
              <a:t>Changing systems or structures that undermine vision</a:t>
            </a:r>
          </a:p>
          <a:p>
            <a:r>
              <a:rPr lang="en-US" altLang="en-US">
                <a:latin typeface="Helvetica" pitchFamily="2" charset="0"/>
              </a:rPr>
              <a:t>Encouraging risk taking, nontraditional ideas, activities and actions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63D1DD48-8612-2E8E-1373-D7B6E9819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6. Not Planning and Creating Short-Term Wins</a:t>
            </a:r>
            <a:endParaRPr lang="en-US" altLang="en-US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2F842C28-B9F4-7051-C990-2F841704D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Planning for performance improvements</a:t>
            </a:r>
          </a:p>
          <a:p>
            <a:r>
              <a:rPr lang="en-US" altLang="en-US">
                <a:latin typeface="Helvetica" pitchFamily="2" charset="0"/>
              </a:rPr>
              <a:t>Creating improvements</a:t>
            </a:r>
          </a:p>
          <a:p>
            <a:r>
              <a:rPr lang="en-US" altLang="en-US">
                <a:latin typeface="Helvetica" pitchFamily="2" charset="0"/>
              </a:rPr>
              <a:t>Recognizing and Rewarding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39A2DB45-5233-B30D-EC84-B08F4DE43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7. Declaring Victory Too Soon</a:t>
            </a:r>
            <a:endParaRPr lang="en-US" altLang="en-US"/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FE3D8A5F-B8A6-4324-245C-1A64AAE6DC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Using credibility to change systems, structures and policies that stand in way</a:t>
            </a:r>
          </a:p>
          <a:p>
            <a:r>
              <a:rPr lang="en-US" altLang="en-US">
                <a:latin typeface="Helvetica" pitchFamily="2" charset="0"/>
              </a:rPr>
              <a:t>Hiring, promoting, developing employees to implement change</a:t>
            </a:r>
          </a:p>
          <a:p>
            <a:r>
              <a:rPr lang="en-US" altLang="en-US">
                <a:latin typeface="Helvetica" pitchFamily="2" charset="0"/>
              </a:rPr>
              <a:t>Reinvigorating with new projects, themes and change agents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1B320C01-7783-2FE8-5010-0A1134BDC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8. Not Anchoring Changes into Organization’s Culture</a:t>
            </a:r>
            <a:endParaRPr lang="en-US" altLang="en-US"/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6CE2B70A-6751-DDE3-3670-DC6642176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>
                <a:latin typeface="Helvetica" pitchFamily="2" charset="0"/>
              </a:rPr>
              <a:t>Articulating connections between new behaviors and success</a:t>
            </a:r>
          </a:p>
          <a:p>
            <a:r>
              <a:rPr lang="en-US" altLang="en-US">
                <a:latin typeface="Helvetica" pitchFamily="2" charset="0"/>
              </a:rPr>
              <a:t>Developing means to ensure leadership development and succession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386D39D-A573-3A83-AC3F-9045A44D96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29" y="1826189"/>
            <a:ext cx="7993941" cy="46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4E75D36-1ECD-51ED-0FA3-1F5FB1CC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65125"/>
            <a:ext cx="8089527" cy="1325563"/>
          </a:xfrm>
        </p:spPr>
        <p:txBody>
          <a:bodyPr/>
          <a:lstStyle/>
          <a:p>
            <a:r>
              <a:rPr lang="en-US" dirty="0"/>
              <a:t>Leading Change by John P Kotter (8 Step Model)</a:t>
            </a:r>
          </a:p>
        </p:txBody>
      </p:sp>
    </p:spTree>
    <p:extLst>
      <p:ext uri="{BB962C8B-B14F-4D97-AF65-F5344CB8AC3E}">
        <p14:creationId xmlns:p14="http://schemas.microsoft.com/office/powerpoint/2010/main" val="4057247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DC7C-2480-F9CC-F17B-B3CDF3632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594EF-D252-288C-2618-D9AC9EE21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0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30988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5982</TotalTime>
  <Words>720</Words>
  <Application>Microsoft Macintosh PowerPoint</Application>
  <PresentationFormat>On-screen Show (4:3)</PresentationFormat>
  <Paragraphs>137</Paragraphs>
  <Slides>14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Helvetica</vt:lpstr>
      <vt:lpstr>Times New Roman</vt:lpstr>
      <vt:lpstr>Wingdings</vt:lpstr>
      <vt:lpstr>Office Theme</vt:lpstr>
      <vt:lpstr>Clip</vt:lpstr>
      <vt:lpstr>Change Management</vt:lpstr>
      <vt:lpstr>Change Process</vt:lpstr>
      <vt:lpstr>Sources of Change</vt:lpstr>
      <vt:lpstr> Kurt Lewin Change Model  </vt:lpstr>
      <vt:lpstr>1. Not Establishing a Sense of Urgency</vt:lpstr>
      <vt:lpstr>2. Not Creating a Powerful Guiding Coalition</vt:lpstr>
      <vt:lpstr>3. Lacking a Vision</vt:lpstr>
      <vt:lpstr>4. Undercommunicating the Vision</vt:lpstr>
      <vt:lpstr>5.Not Removing Obstacles to New Vision</vt:lpstr>
      <vt:lpstr>6. Not Planning and Creating Short-Term Wins</vt:lpstr>
      <vt:lpstr>7. Declaring Victory Too Soon</vt:lpstr>
      <vt:lpstr>8. Not Anchoring Changes into Organization’s Culture</vt:lpstr>
      <vt:lpstr>Leading Change by John P Kotter (8 Step Model)</vt:lpstr>
      <vt:lpstr>PowerPoint Presentation</vt:lpstr>
    </vt:vector>
  </TitlesOfParts>
  <Company>ATL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Change: Why Transformation Efforts Fail  </dc:title>
  <dc:creator>Janice Picard</dc:creator>
  <cp:lastModifiedBy>Anupama Sharma</cp:lastModifiedBy>
  <cp:revision>40</cp:revision>
  <cp:lastPrinted>2019-09-24T06:24:12Z</cp:lastPrinted>
  <dcterms:created xsi:type="dcterms:W3CDTF">1998-02-09T19:49:20Z</dcterms:created>
  <dcterms:modified xsi:type="dcterms:W3CDTF">2025-02-02T11:20:43Z</dcterms:modified>
</cp:coreProperties>
</file>