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6"/>
  </p:notesMasterIdLst>
  <p:handoutMasterIdLst>
    <p:handoutMasterId r:id="rId37"/>
  </p:handoutMasterIdLst>
  <p:sldIdLst>
    <p:sldId id="270" r:id="rId2"/>
    <p:sldId id="317" r:id="rId3"/>
    <p:sldId id="318" r:id="rId4"/>
    <p:sldId id="319" r:id="rId5"/>
    <p:sldId id="363" r:id="rId6"/>
    <p:sldId id="364" r:id="rId7"/>
    <p:sldId id="327" r:id="rId8"/>
    <p:sldId id="329" r:id="rId9"/>
    <p:sldId id="367" r:id="rId10"/>
    <p:sldId id="332" r:id="rId11"/>
    <p:sldId id="333" r:id="rId12"/>
    <p:sldId id="334" r:id="rId13"/>
    <p:sldId id="365" r:id="rId14"/>
    <p:sldId id="337" r:id="rId15"/>
    <p:sldId id="338" r:id="rId16"/>
    <p:sldId id="339" r:id="rId17"/>
    <p:sldId id="340" r:id="rId18"/>
    <p:sldId id="341" r:id="rId19"/>
    <p:sldId id="342" r:id="rId20"/>
    <p:sldId id="343" r:id="rId21"/>
    <p:sldId id="344" r:id="rId22"/>
    <p:sldId id="366" r:id="rId23"/>
    <p:sldId id="347" r:id="rId24"/>
    <p:sldId id="348" r:id="rId25"/>
    <p:sldId id="349" r:id="rId26"/>
    <p:sldId id="350" r:id="rId27"/>
    <p:sldId id="351" r:id="rId28"/>
    <p:sldId id="352" r:id="rId29"/>
    <p:sldId id="353" r:id="rId30"/>
    <p:sldId id="354" r:id="rId31"/>
    <p:sldId id="355" r:id="rId32"/>
    <p:sldId id="356" r:id="rId33"/>
    <p:sldId id="357" r:id="rId34"/>
    <p:sldId id="36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C39A"/>
    <a:srgbClr val="A2D7BC"/>
    <a:srgbClr val="006600"/>
    <a:srgbClr val="797E9F"/>
    <a:srgbClr val="BBB5B5"/>
    <a:srgbClr val="8CAF47"/>
    <a:srgbClr val="7AAEA0"/>
    <a:srgbClr val="82B4A7"/>
    <a:srgbClr val="9F8AB8"/>
    <a:srgbClr val="A4C8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06" autoAdjust="0"/>
    <p:restoredTop sz="94660"/>
  </p:normalViewPr>
  <p:slideViewPr>
    <p:cSldViewPr>
      <p:cViewPr varScale="1">
        <p:scale>
          <a:sx n="74" d="100"/>
          <a:sy n="74" d="100"/>
        </p:scale>
        <p:origin x="108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3115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A81E7-E54C-4424-809B-2A911C765584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864A1-E82C-45D9-8466-B643A5884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52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84291-4053-4375-8EBE-FFA7D94251BE}" type="datetimeFigureOut">
              <a:rPr lang="en-US" smtClean="0"/>
              <a:t>5/14/2023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71624-06E7-4587-BD41-0D72A31AD3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398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821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BDB095-13D1-42D4-A0A8-10101DFA535D}" type="slidenum">
              <a:rPr lang="en-US"/>
              <a:pPr/>
              <a:t>2</a:t>
            </a:fld>
            <a:endParaRPr lang="en-US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70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9BC3B5-4F87-4D38-9FF4-5F33D930062E}" type="slidenum">
              <a:rPr lang="en-US"/>
              <a:pPr/>
              <a:t>3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646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EE01F7-A2FB-444D-9932-1B344BFF77CF}" type="slidenum">
              <a:rPr lang="en-US"/>
              <a:pPr/>
              <a:t>4</a:t>
            </a:fld>
            <a:endParaRPr lang="en-US"/>
          </a:p>
        </p:txBody>
      </p:sp>
      <p:sp>
        <p:nvSpPr>
          <p:cNvPr id="25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893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66B55-FD99-4E5D-B9EC-33387B23BC0E}" type="slidenum">
              <a:rPr lang="en-US"/>
              <a:pPr/>
              <a:t>7</a:t>
            </a:fld>
            <a:endParaRPr lang="en-US"/>
          </a:p>
        </p:txBody>
      </p:sp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388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AF2076-2C99-461F-8747-484CFD890EFE}" type="slidenum">
              <a:rPr lang="en-US"/>
              <a:pPr/>
              <a:t>8</a:t>
            </a:fld>
            <a:endParaRPr lang="en-US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65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AF2076-2C99-461F-8747-484CFD890EFE}" type="slidenum">
              <a:rPr lang="en-US"/>
              <a:pPr/>
              <a:t>9</a:t>
            </a:fld>
            <a:endParaRPr lang="en-US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24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5324F2-ADDD-4132-B2DB-18513FC53B11}" type="slidenum">
              <a:rPr lang="en-US"/>
              <a:pPr/>
              <a:t>10</a:t>
            </a:fld>
            <a:endParaRPr lang="en-US"/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3228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C72451-46B6-43B8-B143-9A3415103098}" type="slidenum">
              <a:rPr lang="en-US"/>
              <a:pPr/>
              <a:t>11</a:t>
            </a:fld>
            <a:endParaRPr lang="en-US"/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8790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06999E-576C-4B96-8C93-9DBBA361D248}" type="slidenum">
              <a:rPr lang="en-US"/>
              <a:pPr/>
              <a:t>12</a:t>
            </a:fld>
            <a:endParaRPr 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1678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5324F2-ADDD-4132-B2DB-18513FC53B11}" type="slidenum">
              <a:rPr lang="en-US"/>
              <a:pPr/>
              <a:t>13</a:t>
            </a:fld>
            <a:endParaRPr lang="en-US"/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6544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B6895B-5708-4D82-9FD4-A831C8239E48}" type="slidenum">
              <a:rPr lang="en-US"/>
              <a:pPr/>
              <a:t>14</a:t>
            </a:fld>
            <a:endParaRPr lang="en-US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383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DE0334-5640-42A3-849C-B4825EC765B2}" type="slidenum">
              <a:rPr lang="en-US"/>
              <a:pPr/>
              <a:t>15</a:t>
            </a:fld>
            <a:endParaRPr 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61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197D60-CE17-49E5-B802-B08DE8ED54EA}" type="slidenum">
              <a:rPr lang="en-US"/>
              <a:pPr/>
              <a:t>16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562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DD12B4-E472-4695-A4E8-6E55EAEC170F}" type="slidenum">
              <a:rPr lang="en-US"/>
              <a:pPr/>
              <a:t>17</a:t>
            </a:fld>
            <a:endParaRPr lang="en-US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4890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750B9B-AABE-411F-8942-64D63F351840}" type="slidenum">
              <a:rPr lang="en-US"/>
              <a:pPr/>
              <a:t>18</a:t>
            </a:fld>
            <a:endParaRPr lang="en-US"/>
          </a:p>
        </p:txBody>
      </p:sp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075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D26888-73A2-4CF6-BFB6-1EC8E150422B}" type="slidenum">
              <a:rPr lang="en-US"/>
              <a:pPr/>
              <a:t>19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298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59A88A-E533-497D-B6FE-09712E9C795A}" type="slidenum">
              <a:rPr lang="en-US"/>
              <a:pPr/>
              <a:t>20</a:t>
            </a:fld>
            <a:endParaRPr lang="en-US"/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655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C54955-21B2-4E18-830B-B77746825E1C}" type="slidenum">
              <a:rPr lang="en-US"/>
              <a:pPr/>
              <a:t>21</a:t>
            </a:fld>
            <a:endParaRPr lang="en-US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8797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5324F2-ADDD-4132-B2DB-18513FC53B11}" type="slidenum">
              <a:rPr lang="en-US"/>
              <a:pPr/>
              <a:t>22</a:t>
            </a:fld>
            <a:endParaRPr lang="en-US"/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061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80CF3D-1D90-4C19-A9C2-6F7C27E93E05}" type="slidenum">
              <a:rPr lang="en-US"/>
              <a:pPr/>
              <a:t>23</a:t>
            </a:fld>
            <a:endParaRPr lang="en-US"/>
          </a:p>
        </p:txBody>
      </p:sp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039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E00D17-A025-4A4A-BFEC-657615EF54A7}" type="slidenum">
              <a:rPr lang="en-US"/>
              <a:pPr/>
              <a:t>24</a:t>
            </a:fld>
            <a:endParaRPr lang="en-US"/>
          </a:p>
        </p:txBody>
      </p:sp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679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67DF23-0EB9-47C3-A426-3778CE62FABB}" type="slidenum">
              <a:rPr lang="en-US"/>
              <a:pPr/>
              <a:t>25</a:t>
            </a:fld>
            <a:endParaRPr lang="en-US"/>
          </a:p>
        </p:txBody>
      </p:sp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3509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044EF0-68CC-44BB-85F1-A3740B954277}" type="slidenum">
              <a:rPr lang="en-US"/>
              <a:pPr/>
              <a:t>26</a:t>
            </a:fld>
            <a:endParaRPr lang="en-US"/>
          </a:p>
        </p:txBody>
      </p:sp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8539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21776D-5647-4A02-B979-66CBBA7C0917}" type="slidenum">
              <a:rPr lang="en-US"/>
              <a:pPr/>
              <a:t>27</a:t>
            </a:fld>
            <a:endParaRPr lang="en-US"/>
          </a:p>
        </p:txBody>
      </p:sp>
      <p:sp>
        <p:nvSpPr>
          <p:cNvPr id="23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900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358B81-8D87-48A6-90A5-3B2F29461C98}" type="slidenum">
              <a:rPr lang="en-US"/>
              <a:pPr/>
              <a:t>28</a:t>
            </a:fld>
            <a:endParaRPr lang="en-US"/>
          </a:p>
        </p:txBody>
      </p:sp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5056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98903F-0388-41BB-A153-5FF650A6CAF3}" type="slidenum">
              <a:rPr lang="en-US"/>
              <a:pPr/>
              <a:t>29</a:t>
            </a:fld>
            <a:endParaRPr lang="en-US"/>
          </a:p>
        </p:txBody>
      </p:sp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8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B37E32-B762-4D7A-8517-B2A7D0BACE7F}" type="slidenum">
              <a:rPr lang="en-US"/>
              <a:pPr/>
              <a:t>30</a:t>
            </a:fld>
            <a:endParaRPr lang="en-US"/>
          </a:p>
        </p:txBody>
      </p:sp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0071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256E4A-806D-45A3-AEBA-B446F3FA38A8}" type="slidenum">
              <a:rPr lang="en-US"/>
              <a:pPr/>
              <a:t>31</a:t>
            </a:fld>
            <a:endParaRPr lang="en-US"/>
          </a:p>
        </p:txBody>
      </p:sp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689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A602F3-24CD-4B9D-837A-B5A5D20D524C}" type="slidenum">
              <a:rPr lang="en-US"/>
              <a:pPr/>
              <a:t>32</a:t>
            </a:fld>
            <a:endParaRPr lang="en-US"/>
          </a:p>
        </p:txBody>
      </p:sp>
      <p:sp>
        <p:nvSpPr>
          <p:cNvPr id="24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506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ECCCF0-A2A8-4CF5-868C-0075ED237690}" type="slidenum">
              <a:rPr lang="en-US"/>
              <a:pPr/>
              <a:t>33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811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8EAAF9-CE3A-494D-B0B4-6D8D297E1915}" type="slidenum">
              <a:rPr lang="en-US"/>
              <a:pPr/>
              <a:t>34</a:t>
            </a:fld>
            <a:endParaRPr lang="en-US"/>
          </a:p>
        </p:txBody>
      </p:sp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122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HittPPTCov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969" cy="6400800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21920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815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830763"/>
          </a:xfrm>
          <a:ln>
            <a:noFill/>
          </a:ln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07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253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949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FFFFFF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67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274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ne Titl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867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92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just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477000"/>
            <a:ext cx="914400" cy="244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329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21920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b="0"/>
            </a:lvl1pPr>
          </a:lstStyle>
          <a:p>
            <a:r>
              <a:rPr lang="en-US" dirty="0" smtClean="0"/>
              <a:t>Chapter 4</a:t>
            </a:r>
            <a:br>
              <a:rPr lang="en-US" dirty="0" smtClean="0"/>
            </a:br>
            <a:r>
              <a:rPr lang="en-US" dirty="0" smtClean="0"/>
              <a:t>Business-Level Strategy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44475"/>
          </a:xfrm>
        </p:spPr>
        <p:txBody>
          <a:bodyPr/>
          <a:lstStyle/>
          <a:p>
            <a:r>
              <a:rPr lang="en-US" dirty="0" smtClean="0"/>
              <a:t>4–1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86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Business-Level Strategy (Defined)</a:t>
            </a:r>
            <a:endParaRPr lang="en-US" dirty="0"/>
          </a:p>
        </p:txBody>
      </p:sp>
      <p:sp>
        <p:nvSpPr>
          <p:cNvPr id="154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integrated and coordinated set of commitments and actions the firm uses to gain a competitive advantage by exploiting core competencies in specific product markets.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19291979-EFA0-4A06-BD28-F73694BE108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54628" name="Picture 4" descr="PE07267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4495800"/>
            <a:ext cx="45783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84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154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83F13443-9FFA-4313-82BE-A2480EE51C7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Core Competencies and Strategy</a:t>
            </a:r>
            <a:endParaRPr lang="en-US"/>
          </a:p>
        </p:txBody>
      </p:sp>
      <p:sp>
        <p:nvSpPr>
          <p:cNvPr id="158723" name="Text Box 3"/>
          <p:cNvSpPr txBox="1">
            <a:spLocks noChangeArrowheads="1"/>
          </p:cNvSpPr>
          <p:nvPr/>
        </p:nvSpPr>
        <p:spPr bwMode="auto">
          <a:xfrm>
            <a:off x="2819400" y="1447800"/>
            <a:ext cx="5562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kumimoji="1" lang="en-US" sz="2000" dirty="0">
                <a:latin typeface="+mj-lt"/>
              </a:rPr>
              <a:t>Resources and superior capabilities that are sources of competitive advantage over a firm’s rivals</a:t>
            </a:r>
          </a:p>
        </p:txBody>
      </p:sp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2819400" y="4598988"/>
            <a:ext cx="5638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kumimoji="1" lang="en-US" sz="2000" dirty="0"/>
              <a:t>Providing value to customers and gaining competitive advantage by exploiting core competencies in individual product markets</a:t>
            </a:r>
          </a:p>
        </p:txBody>
      </p:sp>
      <p:sp>
        <p:nvSpPr>
          <p:cNvPr id="158726" name="Rectangle 6"/>
          <p:cNvSpPr>
            <a:spLocks noChangeArrowheads="1"/>
          </p:cNvSpPr>
          <p:nvPr/>
        </p:nvSpPr>
        <p:spPr bwMode="blackWhite">
          <a:xfrm>
            <a:off x="511175" y="1457325"/>
            <a:ext cx="2224088" cy="10175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Core Competencies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8729" name="Rectangle 9"/>
          <p:cNvSpPr>
            <a:spLocks noChangeArrowheads="1"/>
          </p:cNvSpPr>
          <p:nvPr/>
        </p:nvSpPr>
        <p:spPr bwMode="blackWhite">
          <a:xfrm>
            <a:off x="511175" y="3016250"/>
            <a:ext cx="2224088" cy="1017588"/>
          </a:xfrm>
          <a:prstGeom prst="rect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Strategy</a:t>
            </a:r>
            <a:endParaRPr lang="en-US" sz="2000" b="1"/>
          </a:p>
        </p:txBody>
      </p:sp>
      <p:sp>
        <p:nvSpPr>
          <p:cNvPr id="158732" name="Rectangle 12"/>
          <p:cNvSpPr>
            <a:spLocks noChangeArrowheads="1"/>
          </p:cNvSpPr>
          <p:nvPr/>
        </p:nvSpPr>
        <p:spPr bwMode="blackWhite">
          <a:xfrm>
            <a:off x="511175" y="4575175"/>
            <a:ext cx="2224088" cy="10175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Business-level Strategy</a:t>
            </a:r>
          </a:p>
        </p:txBody>
      </p:sp>
      <p:sp>
        <p:nvSpPr>
          <p:cNvPr id="158734" name="Text Box 14"/>
          <p:cNvSpPr txBox="1">
            <a:spLocks noChangeArrowheads="1"/>
          </p:cNvSpPr>
          <p:nvPr/>
        </p:nvSpPr>
        <p:spPr bwMode="auto">
          <a:xfrm>
            <a:off x="2819400" y="3032125"/>
            <a:ext cx="5562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kumimoji="1" lang="en-US" sz="2000" dirty="0">
                <a:latin typeface="+mj-lt"/>
              </a:rPr>
              <a:t>An integrated and coordinated set of actions taken to exploit core competencies and gain competitive advantage</a:t>
            </a:r>
          </a:p>
        </p:txBody>
      </p:sp>
      <p:cxnSp>
        <p:nvCxnSpPr>
          <p:cNvPr id="158735" name="AutoShape 15"/>
          <p:cNvCxnSpPr>
            <a:cxnSpLocks noChangeShapeType="1"/>
            <a:stCxn id="158726" idx="2"/>
            <a:endCxn id="158729" idx="0"/>
          </p:cNvCxnSpPr>
          <p:nvPr/>
        </p:nvCxnSpPr>
        <p:spPr bwMode="blackWhite">
          <a:xfrm>
            <a:off x="1624013" y="2474913"/>
            <a:ext cx="0" cy="541337"/>
          </a:xfrm>
          <a:prstGeom prst="straightConnector1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8736" name="AutoShape 16"/>
          <p:cNvCxnSpPr>
            <a:cxnSpLocks noChangeShapeType="1"/>
            <a:stCxn id="158729" idx="2"/>
            <a:endCxn id="158732" idx="0"/>
          </p:cNvCxnSpPr>
          <p:nvPr/>
        </p:nvCxnSpPr>
        <p:spPr bwMode="blackWhite">
          <a:xfrm>
            <a:off x="1624013" y="4033838"/>
            <a:ext cx="0" cy="541337"/>
          </a:xfrm>
          <a:prstGeom prst="straightConnector1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72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58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8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158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8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3" grpId="0" autoUpdateAnimBg="0"/>
      <p:bldP spid="158724" grpId="0" autoUpdateAnimBg="0"/>
      <p:bldP spid="15873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97" name="Rectangle 21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Customers: Their Relationship </a:t>
            </a:r>
            <a:br>
              <a:rPr lang="en-US" dirty="0" smtClean="0"/>
            </a:br>
            <a:r>
              <a:rPr lang="en-US" dirty="0" smtClean="0"/>
              <a:t>with Business-Level Strategies</a:t>
            </a:r>
            <a:endParaRPr lang="en-US" dirty="0"/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AB2F510E-18B5-4A85-AFB9-DBBA6F62013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54981" name="Oval 5"/>
          <p:cNvSpPr>
            <a:spLocks noChangeArrowheads="1"/>
          </p:cNvSpPr>
          <p:nvPr/>
        </p:nvSpPr>
        <p:spPr bwMode="blackWhite">
          <a:xfrm>
            <a:off x="1385888" y="2463800"/>
            <a:ext cx="2898775" cy="2898775"/>
          </a:xfrm>
          <a:prstGeom prst="ellipse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Key Issues</a:t>
            </a:r>
            <a:b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</a:t>
            </a:r>
            <a:b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Business-level</a:t>
            </a:r>
          </a:p>
          <a:p>
            <a:pPr algn="ctr"/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Strategy</a:t>
            </a:r>
            <a:endParaRPr lang="en-US" b="1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54984" name="Oval 8"/>
          <p:cNvSpPr>
            <a:spLocks noChangeArrowheads="1"/>
          </p:cNvSpPr>
          <p:nvPr/>
        </p:nvSpPr>
        <p:spPr bwMode="blackWhite">
          <a:xfrm>
            <a:off x="4921250" y="1651000"/>
            <a:ext cx="2851150" cy="1308100"/>
          </a:xfrm>
          <a:prstGeom prst="ellipse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Who will be </a:t>
            </a:r>
            <a:b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served?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54987" name="Oval 11"/>
          <p:cNvSpPr>
            <a:spLocks noChangeArrowheads="1"/>
          </p:cNvSpPr>
          <p:nvPr/>
        </p:nvSpPr>
        <p:spPr bwMode="blackWhite">
          <a:xfrm>
            <a:off x="5418138" y="3273425"/>
            <a:ext cx="2811462" cy="1308100"/>
          </a:xfrm>
          <a:prstGeom prst="ellipse">
            <a:avLst/>
          </a:prstGeom>
          <a:ln/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needs will </a:t>
            </a:r>
            <a:b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 satisfied?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54990" name="Oval 14"/>
          <p:cNvSpPr>
            <a:spLocks noChangeArrowheads="1"/>
          </p:cNvSpPr>
          <p:nvPr/>
        </p:nvSpPr>
        <p:spPr bwMode="blackWhite">
          <a:xfrm>
            <a:off x="4935538" y="4864100"/>
            <a:ext cx="2811462" cy="1308100"/>
          </a:xfrm>
          <a:prstGeom prst="ellipse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 will those </a:t>
            </a:r>
            <a:b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needs be satisfied?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54992" name="Line 16"/>
          <p:cNvSpPr>
            <a:spLocks noChangeShapeType="1"/>
          </p:cNvSpPr>
          <p:nvPr/>
        </p:nvSpPr>
        <p:spPr bwMode="auto">
          <a:xfrm flipV="1">
            <a:off x="4033838" y="2446338"/>
            <a:ext cx="931862" cy="639762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54993" name="Line 17"/>
          <p:cNvSpPr>
            <a:spLocks noChangeShapeType="1"/>
          </p:cNvSpPr>
          <p:nvPr/>
        </p:nvSpPr>
        <p:spPr bwMode="auto">
          <a:xfrm>
            <a:off x="4275138" y="3913188"/>
            <a:ext cx="1138237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54994" name="Line 18"/>
          <p:cNvSpPr>
            <a:spLocks noChangeShapeType="1"/>
          </p:cNvSpPr>
          <p:nvPr/>
        </p:nvSpPr>
        <p:spPr bwMode="auto">
          <a:xfrm>
            <a:off x="4102100" y="4586288"/>
            <a:ext cx="984250" cy="638175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4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4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4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92" grpId="0" animBg="1"/>
      <p:bldP spid="254993" grpId="0" animBg="1"/>
      <p:bldP spid="25499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Segmentation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Rectangle 51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r>
              <a:rPr lang="en-US" dirty="0" smtClean="0"/>
              <a:t>Consumer Markets 	</a:t>
            </a:r>
          </a:p>
          <a:p>
            <a:pPr lvl="1"/>
            <a:r>
              <a:rPr lang="en-US" dirty="0"/>
              <a:t>D</a:t>
            </a:r>
            <a:r>
              <a:rPr lang="en-US" dirty="0" smtClean="0">
                <a:solidFill>
                  <a:schemeClr val="tx1"/>
                </a:solidFill>
              </a:rPr>
              <a:t>emographic </a:t>
            </a:r>
            <a:r>
              <a:rPr lang="en-US" dirty="0">
                <a:solidFill>
                  <a:schemeClr val="tx1"/>
                </a:solidFill>
              </a:rPr>
              <a:t>factors</a:t>
            </a:r>
          </a:p>
          <a:p>
            <a:pPr lvl="1"/>
            <a:r>
              <a:rPr lang="en-US" dirty="0"/>
              <a:t>S</a:t>
            </a:r>
            <a:r>
              <a:rPr lang="en-US" dirty="0" smtClean="0">
                <a:solidFill>
                  <a:schemeClr val="tx1"/>
                </a:solidFill>
              </a:rPr>
              <a:t>ocioeconomic </a:t>
            </a:r>
            <a:r>
              <a:rPr lang="en-US" dirty="0">
                <a:solidFill>
                  <a:schemeClr val="tx1"/>
                </a:solidFill>
              </a:rPr>
              <a:t>factors</a:t>
            </a:r>
          </a:p>
          <a:p>
            <a:pPr lvl="1"/>
            <a:r>
              <a:rPr lang="en-US" dirty="0"/>
              <a:t>G</a:t>
            </a:r>
            <a:r>
              <a:rPr lang="en-US" dirty="0" smtClean="0">
                <a:solidFill>
                  <a:schemeClr val="tx1"/>
                </a:solidFill>
              </a:rPr>
              <a:t>eographic </a:t>
            </a:r>
            <a:r>
              <a:rPr lang="en-US" dirty="0">
                <a:solidFill>
                  <a:schemeClr val="tx1"/>
                </a:solidFill>
              </a:rPr>
              <a:t>factors</a:t>
            </a:r>
          </a:p>
          <a:p>
            <a:pPr lvl="1"/>
            <a:r>
              <a:rPr lang="en-US" dirty="0"/>
              <a:t>P</a:t>
            </a:r>
            <a:r>
              <a:rPr lang="en-US" dirty="0" smtClean="0">
                <a:solidFill>
                  <a:schemeClr val="tx1"/>
                </a:solidFill>
              </a:rPr>
              <a:t>sychological </a:t>
            </a:r>
            <a:r>
              <a:rPr lang="en-US" dirty="0">
                <a:solidFill>
                  <a:schemeClr val="tx1"/>
                </a:solidFill>
              </a:rPr>
              <a:t>factors</a:t>
            </a:r>
          </a:p>
          <a:p>
            <a:pPr lvl="1"/>
            <a:r>
              <a:rPr lang="en-US" dirty="0"/>
              <a:t>C</a:t>
            </a:r>
            <a:r>
              <a:rPr lang="en-US" dirty="0" smtClean="0">
                <a:solidFill>
                  <a:schemeClr val="tx1"/>
                </a:solidFill>
              </a:rPr>
              <a:t>onsumption </a:t>
            </a:r>
            <a:r>
              <a:rPr lang="en-US" dirty="0">
                <a:solidFill>
                  <a:schemeClr val="tx1"/>
                </a:solidFill>
              </a:rPr>
              <a:t>patterns</a:t>
            </a:r>
          </a:p>
          <a:p>
            <a:pPr lvl="1"/>
            <a:r>
              <a:rPr lang="en-US" dirty="0"/>
              <a:t>P</a:t>
            </a:r>
            <a:r>
              <a:rPr lang="en-US" dirty="0" smtClean="0">
                <a:solidFill>
                  <a:schemeClr val="tx1"/>
                </a:solidFill>
              </a:rPr>
              <a:t>erceptual </a:t>
            </a:r>
            <a:r>
              <a:rPr lang="en-US" dirty="0">
                <a:solidFill>
                  <a:schemeClr val="tx1"/>
                </a:solidFill>
              </a:rPr>
              <a:t>factors</a:t>
            </a:r>
          </a:p>
        </p:txBody>
      </p:sp>
      <p:sp>
        <p:nvSpPr>
          <p:cNvPr id="9" name="Rectangle 52"/>
          <p:cNvSpPr txBox="1">
            <a:spLocks noChangeArrowheads="1"/>
          </p:cNvSpPr>
          <p:nvPr/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Industrial Markets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dirty="0" smtClean="0">
                <a:solidFill>
                  <a:schemeClr val="tx1"/>
                </a:solidFill>
              </a:rPr>
              <a:t>nd-use </a:t>
            </a:r>
            <a:r>
              <a:rPr lang="en-US" dirty="0">
                <a:solidFill>
                  <a:schemeClr val="tx1"/>
                </a:solidFill>
              </a:rPr>
              <a:t>segments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</a:t>
            </a:r>
            <a:r>
              <a:rPr lang="en-US" dirty="0" smtClean="0">
                <a:solidFill>
                  <a:schemeClr val="tx1"/>
                </a:solidFill>
              </a:rPr>
              <a:t>roduct </a:t>
            </a:r>
            <a:r>
              <a:rPr lang="en-US" dirty="0">
                <a:solidFill>
                  <a:schemeClr val="tx1"/>
                </a:solidFill>
              </a:rPr>
              <a:t>segments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G</a:t>
            </a:r>
            <a:r>
              <a:rPr lang="en-US" dirty="0" smtClean="0">
                <a:solidFill>
                  <a:schemeClr val="tx1"/>
                </a:solidFill>
              </a:rPr>
              <a:t>eographic </a:t>
            </a:r>
            <a:r>
              <a:rPr lang="en-US" dirty="0">
                <a:solidFill>
                  <a:schemeClr val="tx1"/>
                </a:solidFill>
              </a:rPr>
              <a:t>segments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dirty="0" smtClean="0">
                <a:solidFill>
                  <a:schemeClr val="tx1"/>
                </a:solidFill>
              </a:rPr>
              <a:t>ommon </a:t>
            </a:r>
            <a:r>
              <a:rPr lang="en-US" dirty="0">
                <a:solidFill>
                  <a:schemeClr val="tx1"/>
                </a:solidFill>
              </a:rPr>
              <a:t>buying factor segments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smtClean="0">
                <a:solidFill>
                  <a:schemeClr val="tx1"/>
                </a:solidFill>
              </a:rPr>
              <a:t>ustomer </a:t>
            </a:r>
            <a:r>
              <a:rPr lang="en-US" dirty="0">
                <a:solidFill>
                  <a:schemeClr val="tx1"/>
                </a:solidFill>
              </a:rPr>
              <a:t>size segments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57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Segmentation (cont’d)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87"/>
          <a:stretch/>
        </p:blipFill>
        <p:spPr>
          <a:xfrm>
            <a:off x="-6350" y="1828801"/>
            <a:ext cx="9156701" cy="3124199"/>
          </a:xfrm>
          <a:prstGeom prst="rect">
            <a:avLst/>
          </a:prstGeom>
        </p:spPr>
      </p:pic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90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"/>
            <a:ext cx="9144000" cy="114300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Types of Potential </a:t>
            </a:r>
            <a:br>
              <a:rPr lang="en-US" dirty="0" smtClean="0"/>
            </a:br>
            <a:r>
              <a:rPr lang="en-US" dirty="0" smtClean="0"/>
              <a:t>Competitive Advantage</a:t>
            </a:r>
            <a:endParaRPr lang="en-US" dirty="0"/>
          </a:p>
        </p:txBody>
      </p:sp>
      <p:sp>
        <p:nvSpPr>
          <p:cNvPr id="181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Achieving lower overall costs than rivals</a:t>
            </a:r>
          </a:p>
          <a:p>
            <a:pPr lvl="1"/>
            <a:r>
              <a:rPr lang="en-US" dirty="0" smtClean="0"/>
              <a:t>Performing activities differently (reducing process costs)</a:t>
            </a:r>
          </a:p>
          <a:p>
            <a:r>
              <a:rPr lang="en-US" dirty="0" smtClean="0"/>
              <a:t>Possessing the capability to differentiate the firm’s product or service and command a premium price</a:t>
            </a:r>
          </a:p>
          <a:p>
            <a:pPr lvl="1"/>
            <a:r>
              <a:rPr lang="en-US" dirty="0" smtClean="0"/>
              <a:t>Performing different (more highly valued) activities.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AA61A9E3-B597-4E78-990D-BFB8F5499BA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56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1" grpId="0" uiExpand="1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Competitive Scope</a:t>
            </a:r>
            <a:endParaRPr lang="en-US"/>
          </a:p>
        </p:txBody>
      </p:sp>
      <p:sp>
        <p:nvSpPr>
          <p:cNvPr id="18330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Broad Scope</a:t>
            </a:r>
          </a:p>
          <a:p>
            <a:pPr lvl="1"/>
            <a:r>
              <a:rPr lang="en-US" dirty="0" smtClean="0"/>
              <a:t>The firm competes in many customer segments.</a:t>
            </a:r>
          </a:p>
          <a:p>
            <a:r>
              <a:rPr lang="en-US" dirty="0" smtClean="0"/>
              <a:t>Narrow Scope</a:t>
            </a:r>
          </a:p>
          <a:p>
            <a:pPr lvl="1"/>
            <a:r>
              <a:rPr lang="en-US" dirty="0" smtClean="0"/>
              <a:t>The firm selects a segment or group of segments in the industry and tailors its strategy to serving them at the exclusion of others.</a:t>
            </a:r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8DB44096-3D2F-4F7B-B9AC-46563BCA9A2D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83305" name="Picture 9" descr="j02372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21634"/>
            <a:ext cx="2248933" cy="220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4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3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3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3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3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3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01" grpId="0" uiExpand="1" build="p" bldLvl="2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Level Strategies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8DB44096-3D2F-4F7B-B9AC-46563BCA9A2D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37"/>
          <a:stretch/>
        </p:blipFill>
        <p:spPr>
          <a:xfrm>
            <a:off x="1026536" y="1219200"/>
            <a:ext cx="7090929" cy="5181599"/>
          </a:xfrm>
          <a:prstGeom prst="rect">
            <a:avLst/>
          </a:prstGeom>
        </p:spPr>
      </p:pic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8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Cost Leadership Strategy</a:t>
            </a:r>
            <a:endParaRPr lang="en-US"/>
          </a:p>
        </p:txBody>
      </p:sp>
      <p:sp>
        <p:nvSpPr>
          <p:cNvPr id="191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An integrated set of actions taken to produce goods or services with features that are </a:t>
            </a:r>
            <a:r>
              <a:rPr lang="en-US" i="1" dirty="0" smtClean="0"/>
              <a:t>acceptable</a:t>
            </a:r>
            <a:r>
              <a:rPr lang="en-US" dirty="0" smtClean="0"/>
              <a:t> to customers at the lowest cost, relative to that of competitors.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Product Characteristics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Relatively standardized (commoditized) products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Features broadly acceptable to many customers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Lowest competitive price</a:t>
            </a:r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9384D07A-C19A-4D0F-AAD5-DF56363B273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8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1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1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1" grpId="0" uiExpand="1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Cost Leadership Strategy</a:t>
            </a:r>
            <a:endParaRPr lang="en-US"/>
          </a:p>
        </p:txBody>
      </p:sp>
      <p:sp>
        <p:nvSpPr>
          <p:cNvPr id="193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Cost saving actions required by this strategy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Building efficient scale facilities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Tightly controlling production costs and overhead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Minimizing costs of sales, R&amp;D and service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Building efficient manufacturing facilities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Monitoring costs of activities provided by outsiders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Simplifying production processes</a:t>
            </a:r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A368A15F-13C9-4B2E-9B82-34129D86595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0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3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3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3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 uiExpand="1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6A13C8D3-7ED5-4405-9F1F-E677AC695E2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Obtain a Cost Advantage</a:t>
            </a:r>
            <a:endParaRPr lang="en-US"/>
          </a:p>
        </p:txBody>
      </p:sp>
      <p:pic>
        <p:nvPicPr>
          <p:cNvPr id="260119" name="Picture 23" descr="j02503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17663"/>
            <a:ext cx="243522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0103" name="Text Box 7"/>
          <p:cNvSpPr txBox="1">
            <a:spLocks noChangeArrowheads="1"/>
          </p:cNvSpPr>
          <p:nvPr/>
        </p:nvSpPr>
        <p:spPr bwMode="auto">
          <a:xfrm>
            <a:off x="1066800" y="1876425"/>
            <a:ext cx="21891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400" dirty="0"/>
              <a:t>Determine </a:t>
            </a:r>
            <a:br>
              <a:rPr lang="en-US" sz="2400" dirty="0"/>
            </a:br>
            <a:r>
              <a:rPr lang="en-US" sz="2400" dirty="0"/>
              <a:t>and control </a:t>
            </a:r>
            <a:br>
              <a:rPr lang="en-US" sz="2400" dirty="0"/>
            </a:br>
            <a:r>
              <a:rPr lang="en-US" sz="2400" dirty="0">
                <a:solidFill>
                  <a:srgbClr val="FF3300"/>
                </a:solidFill>
              </a:rPr>
              <a:t>Cost Drivers</a:t>
            </a:r>
            <a:endParaRPr lang="en-US" sz="2400" dirty="0"/>
          </a:p>
        </p:txBody>
      </p:sp>
      <p:sp>
        <p:nvSpPr>
          <p:cNvPr id="260104" name="Text Box 8"/>
          <p:cNvSpPr txBox="1">
            <a:spLocks noChangeArrowheads="1"/>
          </p:cNvSpPr>
          <p:nvPr/>
        </p:nvSpPr>
        <p:spPr bwMode="auto">
          <a:xfrm>
            <a:off x="6013450" y="1936750"/>
            <a:ext cx="206375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400" dirty="0"/>
              <a:t>Reconfigure </a:t>
            </a:r>
            <a:r>
              <a:rPr lang="en-US" sz="2400" dirty="0">
                <a:solidFill>
                  <a:srgbClr val="006600"/>
                </a:solidFill>
              </a:rPr>
              <a:t>Value Chain </a:t>
            </a:r>
            <a:r>
              <a:rPr lang="en-US" sz="2400" dirty="0"/>
              <a:t>if needed</a:t>
            </a:r>
          </a:p>
        </p:txBody>
      </p:sp>
      <p:sp>
        <p:nvSpPr>
          <p:cNvPr id="260107" name="Text Box 11"/>
          <p:cNvSpPr txBox="1">
            <a:spLocks noChangeArrowheads="1"/>
          </p:cNvSpPr>
          <p:nvPr/>
        </p:nvSpPr>
        <p:spPr bwMode="auto">
          <a:xfrm>
            <a:off x="636588" y="3810000"/>
            <a:ext cx="31758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Alter production process</a:t>
            </a:r>
          </a:p>
        </p:txBody>
      </p:sp>
      <p:sp>
        <p:nvSpPr>
          <p:cNvPr id="260108" name="Text Box 12"/>
          <p:cNvSpPr txBox="1">
            <a:spLocks noChangeArrowheads="1"/>
          </p:cNvSpPr>
          <p:nvPr/>
        </p:nvSpPr>
        <p:spPr bwMode="auto">
          <a:xfrm>
            <a:off x="636588" y="4206875"/>
            <a:ext cx="29209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Change in automation</a:t>
            </a:r>
          </a:p>
        </p:txBody>
      </p:sp>
      <p:sp>
        <p:nvSpPr>
          <p:cNvPr id="260109" name="Text Box 13"/>
          <p:cNvSpPr txBox="1">
            <a:spLocks noChangeArrowheads="1"/>
          </p:cNvSpPr>
          <p:nvPr/>
        </p:nvSpPr>
        <p:spPr bwMode="auto">
          <a:xfrm>
            <a:off x="636588" y="4603750"/>
            <a:ext cx="32079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New distribution channel</a:t>
            </a:r>
          </a:p>
        </p:txBody>
      </p:sp>
      <p:sp>
        <p:nvSpPr>
          <p:cNvPr id="260110" name="Text Box 14"/>
          <p:cNvSpPr txBox="1">
            <a:spLocks noChangeArrowheads="1"/>
          </p:cNvSpPr>
          <p:nvPr/>
        </p:nvSpPr>
        <p:spPr bwMode="auto">
          <a:xfrm>
            <a:off x="636588" y="5000625"/>
            <a:ext cx="30075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New advertising media</a:t>
            </a:r>
          </a:p>
        </p:txBody>
      </p:sp>
      <p:sp>
        <p:nvSpPr>
          <p:cNvPr id="260111" name="Text Box 15"/>
          <p:cNvSpPr txBox="1">
            <a:spLocks noChangeArrowheads="1"/>
          </p:cNvSpPr>
          <p:nvPr/>
        </p:nvSpPr>
        <p:spPr bwMode="auto">
          <a:xfrm>
            <a:off x="636588" y="5341938"/>
            <a:ext cx="35290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Direct sales in place of indirect sales</a:t>
            </a:r>
          </a:p>
        </p:txBody>
      </p:sp>
      <p:sp>
        <p:nvSpPr>
          <p:cNvPr id="260112" name="Text Box 16"/>
          <p:cNvSpPr txBox="1">
            <a:spLocks noChangeArrowheads="1"/>
          </p:cNvSpPr>
          <p:nvPr/>
        </p:nvSpPr>
        <p:spPr bwMode="auto">
          <a:xfrm>
            <a:off x="5091113" y="3810000"/>
            <a:ext cx="2479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New raw material</a:t>
            </a:r>
          </a:p>
        </p:txBody>
      </p:sp>
      <p:sp>
        <p:nvSpPr>
          <p:cNvPr id="260113" name="Text Box 17"/>
          <p:cNvSpPr txBox="1">
            <a:spLocks noChangeArrowheads="1"/>
          </p:cNvSpPr>
          <p:nvPr/>
        </p:nvSpPr>
        <p:spPr bwMode="auto">
          <a:xfrm>
            <a:off x="5091113" y="4206875"/>
            <a:ext cx="26212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Forward integration</a:t>
            </a:r>
          </a:p>
        </p:txBody>
      </p:sp>
      <p:sp>
        <p:nvSpPr>
          <p:cNvPr id="260114" name="Text Box 18"/>
          <p:cNvSpPr txBox="1">
            <a:spLocks noChangeArrowheads="1"/>
          </p:cNvSpPr>
          <p:nvPr/>
        </p:nvSpPr>
        <p:spPr bwMode="auto">
          <a:xfrm>
            <a:off x="5091113" y="4603750"/>
            <a:ext cx="280717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Backward integration</a:t>
            </a:r>
          </a:p>
        </p:txBody>
      </p:sp>
      <p:sp>
        <p:nvSpPr>
          <p:cNvPr id="260115" name="Text Box 19"/>
          <p:cNvSpPr txBox="1">
            <a:spLocks noChangeArrowheads="1"/>
          </p:cNvSpPr>
          <p:nvPr/>
        </p:nvSpPr>
        <p:spPr bwMode="auto">
          <a:xfrm>
            <a:off x="5091113" y="4946650"/>
            <a:ext cx="35194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Change location relative to suppliers or buyers</a:t>
            </a:r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83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6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60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60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0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0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60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0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0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0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60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6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03" grpId="0" autoUpdateAnimBg="0"/>
      <p:bldP spid="260104" grpId="0" autoUpdateAnimBg="0"/>
      <p:bldP spid="260107" grpId="0" autoUpdateAnimBg="0"/>
      <p:bldP spid="260108" grpId="0" autoUpdateAnimBg="0"/>
      <p:bldP spid="260109" grpId="0" autoUpdateAnimBg="0"/>
      <p:bldP spid="260110" grpId="0" autoUpdateAnimBg="0"/>
      <p:bldP spid="260111" grpId="0" autoUpdateAnimBg="0"/>
      <p:bldP spid="260112" grpId="0" autoUpdateAnimBg="0"/>
      <p:bldP spid="260113" grpId="0" autoUpdateAnimBg="0"/>
      <p:bldP spid="260114" grpId="0" autoUpdateAnimBg="0"/>
      <p:bldP spid="26011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731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Value-Creating Activities for Cost Leadership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9384D07A-C19A-4D0F-AAD5-DF56363B2734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29"/>
          <a:stretch/>
        </p:blipFill>
        <p:spPr>
          <a:xfrm>
            <a:off x="1035237" y="1216623"/>
            <a:ext cx="7073526" cy="5184177"/>
          </a:xfrm>
          <a:prstGeom prst="rect">
            <a:avLst/>
          </a:prstGeom>
        </p:spPr>
      </p:pic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93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Cost Leadership Strategy: Competitors</a:t>
            </a:r>
            <a:endParaRPr lang="en-US"/>
          </a:p>
        </p:txBody>
      </p:sp>
      <p:sp>
        <p:nvSpPr>
          <p:cNvPr id="20173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Due to cost leader’s advantageous position:</a:t>
            </a:r>
          </a:p>
          <a:p>
            <a:pPr lvl="1"/>
            <a:r>
              <a:rPr lang="en-US" dirty="0"/>
              <a:t>r</a:t>
            </a:r>
            <a:r>
              <a:rPr lang="en-US" dirty="0" smtClean="0">
                <a:solidFill>
                  <a:schemeClr val="tx1"/>
                </a:solidFill>
              </a:rPr>
              <a:t>ivals hesitate to compete on basis of price.</a:t>
            </a:r>
          </a:p>
          <a:p>
            <a:pPr lvl="1"/>
            <a:r>
              <a:rPr lang="en-US" dirty="0" smtClean="0"/>
              <a:t>l</a:t>
            </a:r>
            <a:r>
              <a:rPr lang="en-US" dirty="0" smtClean="0">
                <a:solidFill>
                  <a:schemeClr val="tx1"/>
                </a:solidFill>
              </a:rPr>
              <a:t>ack of price competition leads to greater profits.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32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43CA821C-2646-41E1-BCA8-55B6B53B99F8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34" name="Group 4"/>
          <p:cNvGrpSpPr>
            <a:grpSpLocks/>
          </p:cNvGrpSpPr>
          <p:nvPr/>
        </p:nvGrpSpPr>
        <p:grpSpPr bwMode="auto">
          <a:xfrm>
            <a:off x="5311775" y="2513013"/>
            <a:ext cx="3375025" cy="3335337"/>
            <a:chOff x="1180" y="1187"/>
            <a:chExt cx="3104" cy="3067"/>
          </a:xfrm>
        </p:grpSpPr>
        <p:grpSp>
          <p:nvGrpSpPr>
            <p:cNvPr id="35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56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58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7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36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52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54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3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37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48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50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9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Rivalry </a:t>
                </a:r>
                <a:br>
                  <a:rPr lang="en-US" sz="1400" b="1" dirty="0">
                    <a:solidFill>
                      <a:schemeClr val="bg1"/>
                    </a:solidFill>
                  </a:rPr>
                </a:br>
                <a:r>
                  <a:rPr lang="en-US" sz="1400" b="1" dirty="0">
                    <a:solidFill>
                      <a:schemeClr val="bg1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38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44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46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5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FFFFCC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39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40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42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  <p:sp>
        <p:nvSpPr>
          <p:cNvPr id="60" name="Text Box 30"/>
          <p:cNvSpPr txBox="1">
            <a:spLocks noChangeArrowheads="1"/>
          </p:cNvSpPr>
          <p:nvPr/>
        </p:nvSpPr>
        <p:spPr bwMode="auto">
          <a:xfrm>
            <a:off x="5181600" y="1463675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 smtClean="0"/>
              <a:t>Rivalry with Existing Competitors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1756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1" grpId="0" uiExpand="1" build="p" autoUpdateAnimBg="0"/>
      <p:bldP spid="6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Cost Leadership Strategy: Buyers</a:t>
            </a:r>
            <a:endParaRPr lang="en-US"/>
          </a:p>
        </p:txBody>
      </p:sp>
      <p:sp>
        <p:nvSpPr>
          <p:cNvPr id="20377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Can mitigate buyers’ power by:</a:t>
            </a:r>
          </a:p>
          <a:p>
            <a:pPr lvl="1"/>
            <a:r>
              <a:rPr lang="en-US" dirty="0"/>
              <a:t>d</a:t>
            </a:r>
            <a:r>
              <a:rPr lang="en-US" dirty="0" smtClean="0">
                <a:solidFill>
                  <a:schemeClr val="tx1"/>
                </a:solidFill>
              </a:rPr>
              <a:t>riving prices far below competitors, causing them to exit, thus shifting power with buyers (customers) back to the firm.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32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17D96EEB-26F4-4351-8F95-E1087E8ED924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203780" name="Group 4"/>
          <p:cNvGrpSpPr>
            <a:grpSpLocks/>
          </p:cNvGrpSpPr>
          <p:nvPr/>
        </p:nvGrpSpPr>
        <p:grpSpPr bwMode="auto">
          <a:xfrm>
            <a:off x="5311775" y="2513013"/>
            <a:ext cx="3375025" cy="3335337"/>
            <a:chOff x="1180" y="1187"/>
            <a:chExt cx="3104" cy="3067"/>
          </a:xfrm>
        </p:grpSpPr>
        <p:grpSp>
          <p:nvGrpSpPr>
            <p:cNvPr id="203781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203782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203783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3784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3785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203786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203787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203788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3789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3790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203791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203792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203793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3794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3795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Rivalry </a:t>
                </a:r>
                <a:br>
                  <a:rPr lang="en-US" sz="1400" b="1">
                    <a:solidFill>
                      <a:schemeClr val="bg1"/>
                    </a:solidFill>
                  </a:rPr>
                </a:br>
                <a:r>
                  <a:rPr lang="en-US" sz="1400" b="1">
                    <a:solidFill>
                      <a:schemeClr val="bg1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203796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203797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203798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3799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3800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FFFFCC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203801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203802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203803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3804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3805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  <p:sp>
        <p:nvSpPr>
          <p:cNvPr id="203806" name="Text Box 30"/>
          <p:cNvSpPr txBox="1">
            <a:spLocks noChangeArrowheads="1"/>
          </p:cNvSpPr>
          <p:nvPr/>
        </p:nvSpPr>
        <p:spPr bwMode="auto">
          <a:xfrm>
            <a:off x="5181600" y="1463675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/>
              <a:t>Bargaining Power</a:t>
            </a:r>
            <a:br>
              <a:rPr lang="en-US" sz="2400" dirty="0"/>
            </a:br>
            <a:r>
              <a:rPr lang="en-US" sz="2400" dirty="0"/>
              <a:t>of Buyers</a:t>
            </a:r>
          </a:p>
        </p:txBody>
      </p:sp>
    </p:spTree>
    <p:extLst>
      <p:ext uri="{BB962C8B-B14F-4D97-AF65-F5344CB8AC3E}">
        <p14:creationId xmlns:p14="http://schemas.microsoft.com/office/powerpoint/2010/main" val="302551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3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3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203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79" grpId="0" uiExpand="1" build="p" autoUpdateAnimBg="0"/>
      <p:bldP spid="203806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Cost Leadership Strategy: Suppliers</a:t>
            </a:r>
            <a:endParaRPr lang="en-US"/>
          </a:p>
        </p:txBody>
      </p:sp>
      <p:sp>
        <p:nvSpPr>
          <p:cNvPr id="20582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Can mitigate suppliers’ power by:</a:t>
            </a:r>
          </a:p>
          <a:p>
            <a:pPr lvl="1"/>
            <a:r>
              <a:rPr lang="en-US" dirty="0"/>
              <a:t>b</a:t>
            </a:r>
            <a:r>
              <a:rPr lang="en-US" dirty="0" smtClean="0">
                <a:solidFill>
                  <a:schemeClr val="tx1"/>
                </a:solidFill>
              </a:rPr>
              <a:t>eing able to absorb cost increases due to low cost position.</a:t>
            </a:r>
          </a:p>
          <a:p>
            <a:pPr lvl="1"/>
            <a:r>
              <a:rPr lang="en-US" dirty="0"/>
              <a:t>b</a:t>
            </a:r>
            <a:r>
              <a:rPr lang="en-US" dirty="0" smtClean="0">
                <a:solidFill>
                  <a:schemeClr val="tx1"/>
                </a:solidFill>
              </a:rPr>
              <a:t>eing able to make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very large purchases, reducing chance of supplier using power.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32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30A665EF-99F6-4EC7-8486-CEC01B128C64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34" name="Group 4"/>
          <p:cNvGrpSpPr>
            <a:grpSpLocks/>
          </p:cNvGrpSpPr>
          <p:nvPr/>
        </p:nvGrpSpPr>
        <p:grpSpPr bwMode="auto">
          <a:xfrm>
            <a:off x="5311775" y="2513013"/>
            <a:ext cx="3375025" cy="3335337"/>
            <a:chOff x="1180" y="1187"/>
            <a:chExt cx="3104" cy="3067"/>
          </a:xfrm>
        </p:grpSpPr>
        <p:grpSp>
          <p:nvGrpSpPr>
            <p:cNvPr id="35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56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58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7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36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52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54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3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37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48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50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9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Rivalry </a:t>
                </a:r>
                <a:br>
                  <a:rPr lang="en-US" sz="1400" b="1">
                    <a:solidFill>
                      <a:schemeClr val="bg1"/>
                    </a:solidFill>
                  </a:rPr>
                </a:br>
                <a:r>
                  <a:rPr lang="en-US" sz="1400" b="1">
                    <a:solidFill>
                      <a:schemeClr val="bg1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38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44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46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5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FFFFCC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39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40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42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  <p:sp>
        <p:nvSpPr>
          <p:cNvPr id="60" name="Text Box 30"/>
          <p:cNvSpPr txBox="1">
            <a:spLocks noChangeArrowheads="1"/>
          </p:cNvSpPr>
          <p:nvPr/>
        </p:nvSpPr>
        <p:spPr bwMode="auto">
          <a:xfrm>
            <a:off x="5181600" y="1463675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/>
              <a:t>Bargaining Power</a:t>
            </a:r>
            <a:br>
              <a:rPr lang="en-US" sz="2400" dirty="0"/>
            </a:br>
            <a:r>
              <a:rPr lang="en-US" sz="2400" dirty="0"/>
              <a:t>of </a:t>
            </a:r>
            <a:r>
              <a:rPr lang="en-US" sz="2400" dirty="0" smtClean="0"/>
              <a:t>Suppliers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2829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5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7" grpId="0" uiExpand="1" build="p" autoUpdateAnimBg="0"/>
      <p:bldP spid="60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30D38B65-E27C-4B5E-A62E-D067DAC98B64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Cost Leadership Strategy: New Entrants</a:t>
            </a:r>
            <a:endParaRPr lang="en-US"/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73852" y="1583839"/>
            <a:ext cx="4114800" cy="4525963"/>
          </a:xfrm>
        </p:spPr>
        <p:txBody>
          <a:bodyPr/>
          <a:lstStyle/>
          <a:p>
            <a:r>
              <a:rPr lang="en-US" dirty="0" smtClean="0"/>
              <a:t>Can frighten off new entrants due to: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heir need to enter on a large scale in order to be cost competitive.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time it takes to move down the industry learning curve.</a:t>
            </a:r>
            <a:endParaRPr lang="en-US" dirty="0"/>
          </a:p>
        </p:txBody>
      </p:sp>
      <p:grpSp>
        <p:nvGrpSpPr>
          <p:cNvPr id="207876" name="Group 4"/>
          <p:cNvGrpSpPr>
            <a:grpSpLocks/>
          </p:cNvGrpSpPr>
          <p:nvPr/>
        </p:nvGrpSpPr>
        <p:grpSpPr bwMode="auto">
          <a:xfrm>
            <a:off x="557213" y="2513013"/>
            <a:ext cx="3375025" cy="3335337"/>
            <a:chOff x="1180" y="1187"/>
            <a:chExt cx="3104" cy="3067"/>
          </a:xfrm>
        </p:grpSpPr>
        <p:grpSp>
          <p:nvGrpSpPr>
            <p:cNvPr id="207877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207878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207879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880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7881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CC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207882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207883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207884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885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7886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207887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207888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207889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890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7891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Rivalry</a:t>
                </a:r>
                <a:br>
                  <a:rPr lang="en-US" sz="1400" b="1">
                    <a:solidFill>
                      <a:schemeClr val="bg1"/>
                    </a:solidFill>
                  </a:rPr>
                </a:br>
                <a:r>
                  <a:rPr lang="en-US" sz="1400" b="1">
                    <a:solidFill>
                      <a:schemeClr val="bg1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207892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207893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207894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895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7896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207897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207898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207899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900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7901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  <p:sp>
        <p:nvSpPr>
          <p:cNvPr id="207902" name="Text Box 30"/>
          <p:cNvSpPr txBox="1">
            <a:spLocks noChangeArrowheads="1"/>
          </p:cNvSpPr>
          <p:nvPr/>
        </p:nvSpPr>
        <p:spPr bwMode="auto">
          <a:xfrm>
            <a:off x="457200" y="1463675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/>
              <a:t>The Threat of </a:t>
            </a:r>
            <a:br>
              <a:rPr lang="en-US" sz="2400" dirty="0"/>
            </a:br>
            <a:r>
              <a:rPr lang="en-US" sz="2400" dirty="0"/>
              <a:t>Potential Entrants</a:t>
            </a: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43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7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7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207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5" grpId="0" uiExpand="1" build="p" autoUpdateAnimBg="0"/>
      <p:bldP spid="20790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6CFE2B01-913A-4A05-8866-52F7EE3DC44D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Cost Leadership Strategy: Substitutes</a:t>
            </a:r>
            <a:endParaRPr lang="en-US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00600" y="1493838"/>
            <a:ext cx="4343400" cy="4525962"/>
          </a:xfrm>
        </p:spPr>
        <p:txBody>
          <a:bodyPr/>
          <a:lstStyle/>
          <a:p>
            <a:pPr marL="227013" indent="-227013"/>
            <a:r>
              <a:rPr lang="en-US" dirty="0" smtClean="0"/>
              <a:t>Cost leader is well positioned to:</a:t>
            </a:r>
          </a:p>
          <a:p>
            <a:pPr marL="574675" lvl="1" indent="-290513"/>
            <a:r>
              <a:rPr lang="en-US" dirty="0"/>
              <a:t>l</a:t>
            </a:r>
            <a:r>
              <a:rPr lang="en-US" dirty="0" smtClean="0"/>
              <a:t>ower </a:t>
            </a:r>
            <a:r>
              <a:rPr lang="en-US" dirty="0"/>
              <a:t>prices in order to maintain </a:t>
            </a:r>
            <a:r>
              <a:rPr lang="en-US" dirty="0" smtClean="0"/>
              <a:t>its value position.</a:t>
            </a:r>
          </a:p>
          <a:p>
            <a:pPr marL="574675" lvl="1" indent="-290513"/>
            <a:r>
              <a:rPr lang="en-US" dirty="0"/>
              <a:t>m</a:t>
            </a:r>
            <a:r>
              <a:rPr lang="en-US" dirty="0" smtClean="0"/>
              <a:t>ake investments to add features unavailable in substitutes.</a:t>
            </a:r>
          </a:p>
          <a:p>
            <a:pPr marL="574675" lvl="1" indent="-290513"/>
            <a:r>
              <a:rPr lang="en-US" dirty="0"/>
              <a:t>b</a:t>
            </a:r>
            <a:r>
              <a:rPr lang="en-US" dirty="0" smtClean="0"/>
              <a:t>uy intellectual property and patents developed by potential substitutes.</a:t>
            </a:r>
            <a:endParaRPr lang="en-US" dirty="0"/>
          </a:p>
        </p:txBody>
      </p:sp>
      <p:grpSp>
        <p:nvGrpSpPr>
          <p:cNvPr id="209924" name="Group 4"/>
          <p:cNvGrpSpPr>
            <a:grpSpLocks/>
          </p:cNvGrpSpPr>
          <p:nvPr/>
        </p:nvGrpSpPr>
        <p:grpSpPr bwMode="auto">
          <a:xfrm>
            <a:off x="557213" y="2532063"/>
            <a:ext cx="3375025" cy="3335337"/>
            <a:chOff x="1180" y="1187"/>
            <a:chExt cx="3104" cy="3067"/>
          </a:xfrm>
        </p:grpSpPr>
        <p:grpSp>
          <p:nvGrpSpPr>
            <p:cNvPr id="209925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209926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209927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928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9929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Threat of new entrants</a:t>
                </a:r>
              </a:p>
            </p:txBody>
          </p:sp>
        </p:grpSp>
        <p:grpSp>
          <p:nvGrpSpPr>
            <p:cNvPr id="209930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209931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209932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933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9934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209935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209936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209937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938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9939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Rivalry</a:t>
                </a:r>
                <a:br>
                  <a:rPr lang="en-US" sz="1400" b="1">
                    <a:solidFill>
                      <a:schemeClr val="bg1"/>
                    </a:solidFill>
                  </a:rPr>
                </a:br>
                <a:r>
                  <a:rPr lang="en-US" sz="1400" b="1">
                    <a:solidFill>
                      <a:schemeClr val="bg1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209940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209941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209942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943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9944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209945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209946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209947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948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9949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FFFFCC"/>
                    </a:solidFill>
                  </a:rPr>
                  <a:t>Threat of substitute products</a:t>
                </a:r>
              </a:p>
            </p:txBody>
          </p:sp>
        </p:grpSp>
      </p:grpSp>
      <p:sp>
        <p:nvSpPr>
          <p:cNvPr id="209950" name="Text Box 30"/>
          <p:cNvSpPr txBox="1">
            <a:spLocks noChangeArrowheads="1"/>
          </p:cNvSpPr>
          <p:nvPr/>
        </p:nvSpPr>
        <p:spPr bwMode="auto">
          <a:xfrm>
            <a:off x="457200" y="1485900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Product</a:t>
            </a:r>
            <a:b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Substitutes</a:t>
            </a: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5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9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9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209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9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9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9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3" grpId="0" uiExpand="1" build="p" autoUpdateAnimBg="0"/>
      <p:bldP spid="209950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Cost Leadership Strategy (cont’d)</a:t>
            </a:r>
            <a:endParaRPr lang="en-US"/>
          </a:p>
        </p:txBody>
      </p:sp>
      <p:sp>
        <p:nvSpPr>
          <p:cNvPr id="21197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Competitive Risks</a:t>
            </a:r>
          </a:p>
          <a:p>
            <a:pPr lvl="1"/>
            <a:r>
              <a:rPr lang="en-US" dirty="0" smtClean="0"/>
              <a:t>Processes used to produce and distribute good or service may become obsolete due to competitors’ innovations.</a:t>
            </a:r>
          </a:p>
          <a:p>
            <a:pPr lvl="1"/>
            <a:r>
              <a:rPr lang="en-US" dirty="0" smtClean="0"/>
              <a:t>Too much focus on cost reductions may occur at expense of customers’ perceptions of differentiation.</a:t>
            </a:r>
          </a:p>
          <a:p>
            <a:pPr lvl="1"/>
            <a:r>
              <a:rPr lang="en-US" dirty="0" smtClean="0"/>
              <a:t>Competitors, using their own core competencies, may successfully imitate the cost leader’s strategy.</a:t>
            </a:r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5585E619-D290-4250-85BC-FF73FA0681D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5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19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19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19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19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3" grpId="0" uiExpand="1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Differentiation Strategy</a:t>
            </a:r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integrated set of actions taken to produce goods or services (at an acceptable cost) that customers perceive as being different in ways that are important to them.</a:t>
            </a:r>
          </a:p>
          <a:p>
            <a:pPr lvl="1"/>
            <a:r>
              <a:rPr lang="en-US" dirty="0" smtClean="0"/>
              <a:t>Focus is on non-standardized products</a:t>
            </a:r>
          </a:p>
          <a:p>
            <a:pPr lvl="1"/>
            <a:r>
              <a:rPr lang="en-US" dirty="0" smtClean="0"/>
              <a:t>Appropriate when customers value differentiated features more than they value low cost</a:t>
            </a:r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69297D14-6B80-4DEB-BFAB-1B35BBFC62A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47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19" grpId="0" uiExpand="1" build="p" bldLvl="2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Obtain a </a:t>
            </a:r>
            <a:br>
              <a:rPr lang="en-US" dirty="0" smtClean="0"/>
            </a:br>
            <a:r>
              <a:rPr lang="en-US" dirty="0" smtClean="0"/>
              <a:t>Differentiation Advantage</a:t>
            </a:r>
            <a:endParaRPr lang="en-US" dirty="0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DB19B802-A009-48AC-AFB6-720C41791E50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216080" name="Picture 16" descr="j02503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17663"/>
            <a:ext cx="243522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6071" name="Text Box 7"/>
          <p:cNvSpPr txBox="1">
            <a:spLocks noChangeArrowheads="1"/>
          </p:cNvSpPr>
          <p:nvPr/>
        </p:nvSpPr>
        <p:spPr bwMode="auto">
          <a:xfrm>
            <a:off x="838200" y="1676400"/>
            <a:ext cx="1981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sz="2400" dirty="0"/>
              <a:t>Control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0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Cost </a:t>
            </a:r>
            <a:r>
              <a:rPr lang="en-US" sz="20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Drivers</a:t>
            </a:r>
            <a:r>
              <a:rPr lang="en-US" sz="2000" dirty="0"/>
              <a:t> </a:t>
            </a:r>
            <a:r>
              <a:rPr lang="en-US" sz="2400" dirty="0"/>
              <a:t>if needed</a:t>
            </a:r>
          </a:p>
        </p:txBody>
      </p:sp>
      <p:sp>
        <p:nvSpPr>
          <p:cNvPr id="216072" name="Text Box 8"/>
          <p:cNvSpPr txBox="1">
            <a:spLocks noChangeArrowheads="1"/>
          </p:cNvSpPr>
          <p:nvPr/>
        </p:nvSpPr>
        <p:spPr bwMode="auto">
          <a:xfrm>
            <a:off x="6400800" y="1676400"/>
            <a:ext cx="20081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400" dirty="0"/>
              <a:t>Reconfigure </a:t>
            </a:r>
            <a:r>
              <a:rPr lang="en-US" sz="2000" dirty="0">
                <a:solidFill>
                  <a:srgbClr val="006600"/>
                </a:solidFill>
              </a:rPr>
              <a:t>Value Chain </a:t>
            </a:r>
            <a:r>
              <a:rPr lang="en-US" sz="2400" dirty="0" smtClean="0"/>
              <a:t>to </a:t>
            </a:r>
            <a:r>
              <a:rPr lang="en-US" sz="2400" dirty="0"/>
              <a:t>maximize</a:t>
            </a:r>
          </a:p>
        </p:txBody>
      </p:sp>
      <p:sp>
        <p:nvSpPr>
          <p:cNvPr id="216075" name="Text Box 11"/>
          <p:cNvSpPr txBox="1">
            <a:spLocks noChangeArrowheads="1"/>
          </p:cNvSpPr>
          <p:nvPr/>
        </p:nvSpPr>
        <p:spPr bwMode="auto">
          <a:xfrm>
            <a:off x="1676400" y="3863975"/>
            <a:ext cx="26678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Lower buyers’ costs</a:t>
            </a:r>
          </a:p>
        </p:txBody>
      </p:sp>
      <p:sp>
        <p:nvSpPr>
          <p:cNvPr id="216076" name="Text Box 12"/>
          <p:cNvSpPr txBox="1">
            <a:spLocks noChangeArrowheads="1"/>
          </p:cNvSpPr>
          <p:nvPr/>
        </p:nvSpPr>
        <p:spPr bwMode="auto">
          <a:xfrm>
            <a:off x="1676400" y="4273550"/>
            <a:ext cx="49680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Raise performance of product or service</a:t>
            </a:r>
          </a:p>
        </p:txBody>
      </p:sp>
      <p:sp>
        <p:nvSpPr>
          <p:cNvPr id="216077" name="Text Box 13"/>
          <p:cNvSpPr txBox="1">
            <a:spLocks noChangeArrowheads="1"/>
          </p:cNvSpPr>
          <p:nvPr/>
        </p:nvSpPr>
        <p:spPr bwMode="auto">
          <a:xfrm>
            <a:off x="1676400" y="4683125"/>
            <a:ext cx="37321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Create sustainability through:</a:t>
            </a:r>
          </a:p>
        </p:txBody>
      </p:sp>
      <p:sp>
        <p:nvSpPr>
          <p:cNvPr id="216078" name="Text Box 14"/>
          <p:cNvSpPr txBox="1">
            <a:spLocks noChangeArrowheads="1"/>
          </p:cNvSpPr>
          <p:nvPr/>
        </p:nvSpPr>
        <p:spPr bwMode="auto">
          <a:xfrm>
            <a:off x="2198688" y="5092700"/>
            <a:ext cx="45288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</a:t>
            </a:r>
            <a:r>
              <a:rPr lang="en-US" sz="2000" dirty="0" smtClean="0"/>
              <a:t>ustomer </a:t>
            </a:r>
            <a:r>
              <a:rPr lang="en-US" sz="2000" dirty="0"/>
              <a:t>perceptions of uniqueness</a:t>
            </a:r>
          </a:p>
        </p:txBody>
      </p:sp>
      <p:sp>
        <p:nvSpPr>
          <p:cNvPr id="216079" name="Text Box 15"/>
          <p:cNvSpPr txBox="1">
            <a:spLocks noChangeArrowheads="1"/>
          </p:cNvSpPr>
          <p:nvPr/>
        </p:nvSpPr>
        <p:spPr bwMode="auto">
          <a:xfrm>
            <a:off x="2198688" y="5446713"/>
            <a:ext cx="52879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</a:t>
            </a:r>
            <a:r>
              <a:rPr lang="en-US" sz="2000" dirty="0" smtClean="0"/>
              <a:t>ustomer </a:t>
            </a:r>
            <a:r>
              <a:rPr lang="en-US" sz="2000" dirty="0"/>
              <a:t>reluctance to switch to non-unique product or service</a:t>
            </a: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5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16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6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6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6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6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6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6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6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71" grpId="0" autoUpdateAnimBg="0"/>
      <p:bldP spid="216072" grpId="0" autoUpdateAnimBg="0"/>
      <p:bldP spid="216075" grpId="0" autoUpdateAnimBg="0"/>
      <p:bldP spid="216076" grpId="0" autoUpdateAnimBg="0"/>
      <p:bldP spid="216077" grpId="0" autoUpdateAnimBg="0"/>
      <p:bldP spid="216078" grpId="0" autoUpdateAnimBg="0"/>
      <p:bldP spid="21607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Value-Creating Activities and Differentiation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9384D07A-C19A-4D0F-AAD5-DF56363B2734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58"/>
          <a:stretch/>
        </p:blipFill>
        <p:spPr>
          <a:xfrm>
            <a:off x="1333500" y="1232135"/>
            <a:ext cx="6477000" cy="5217328"/>
          </a:xfrm>
          <a:prstGeom prst="rect">
            <a:avLst/>
          </a:prstGeom>
        </p:spPr>
      </p:pic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8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026B6B5A-CF83-4ED9-AF4A-17D0919BF0CD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Differentiation Strategy: Competitors</a:t>
            </a:r>
            <a:endParaRPr lang="en-US"/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76800" y="1600200"/>
            <a:ext cx="4267200" cy="4525963"/>
          </a:xfrm>
        </p:spPr>
        <p:txBody>
          <a:bodyPr/>
          <a:lstStyle/>
          <a:p>
            <a:r>
              <a:rPr lang="en-US" dirty="0" smtClean="0"/>
              <a:t>Defends against competitors because customer’s brand loyalty to differentiated product offsets price competition.</a:t>
            </a:r>
            <a:endParaRPr lang="en-US" dirty="0"/>
          </a:p>
        </p:txBody>
      </p:sp>
      <p:grpSp>
        <p:nvGrpSpPr>
          <p:cNvPr id="222212" name="Group 4"/>
          <p:cNvGrpSpPr>
            <a:grpSpLocks/>
          </p:cNvGrpSpPr>
          <p:nvPr/>
        </p:nvGrpSpPr>
        <p:grpSpPr bwMode="auto">
          <a:xfrm>
            <a:off x="709613" y="2514600"/>
            <a:ext cx="3375025" cy="3335338"/>
            <a:chOff x="1180" y="1187"/>
            <a:chExt cx="3104" cy="3067"/>
          </a:xfrm>
        </p:grpSpPr>
        <p:grpSp>
          <p:nvGrpSpPr>
            <p:cNvPr id="222213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222214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222215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216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2217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222218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222219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222220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221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2222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222223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222224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222225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226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2227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CC"/>
                    </a:solidFill>
                  </a:rPr>
                  <a:t>Rivalry </a:t>
                </a:r>
                <a:br>
                  <a:rPr lang="en-US" sz="1400" b="1" dirty="0">
                    <a:solidFill>
                      <a:srgbClr val="FFFFCC"/>
                    </a:solidFill>
                  </a:rPr>
                </a:br>
                <a:r>
                  <a:rPr lang="en-US" sz="1400" b="1" dirty="0">
                    <a:solidFill>
                      <a:srgbClr val="FFFFCC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222228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222229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222230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231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2232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222233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222234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222235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236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2237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  <p:sp>
        <p:nvSpPr>
          <p:cNvPr id="222238" name="Text Box 30"/>
          <p:cNvSpPr txBox="1">
            <a:spLocks noChangeArrowheads="1"/>
          </p:cNvSpPr>
          <p:nvPr/>
        </p:nvSpPr>
        <p:spPr bwMode="auto">
          <a:xfrm>
            <a:off x="609600" y="1466850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/>
              <a:t>Rivalry with </a:t>
            </a:r>
            <a:br>
              <a:rPr lang="en-US" sz="2400" dirty="0"/>
            </a:br>
            <a:r>
              <a:rPr lang="en-US" sz="2400" dirty="0" smtClean="0"/>
              <a:t>Existing Competitors</a:t>
            </a:r>
            <a:endParaRPr lang="en-US" sz="2400" dirty="0"/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6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2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22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1" grpId="0" build="p" autoUpdateAnimBg="0"/>
      <p:bldP spid="222238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B3AC4A50-F8C0-4551-9F66-7EF480A5EFA6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Differentiation Strategy: Buyers</a:t>
            </a:r>
            <a:endParaRPr lang="en-US"/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105400" y="1598613"/>
            <a:ext cx="4038600" cy="4525962"/>
          </a:xfrm>
        </p:spPr>
        <p:txBody>
          <a:bodyPr/>
          <a:lstStyle/>
          <a:p>
            <a:r>
              <a:rPr lang="en-US" dirty="0" smtClean="0"/>
              <a:t>Can mitigate buyers’ power because well differentiated products reduce customer sensitivity to price increases.</a:t>
            </a:r>
            <a:endParaRPr lang="en-US" dirty="0"/>
          </a:p>
        </p:txBody>
      </p:sp>
      <p:sp>
        <p:nvSpPr>
          <p:cNvPr id="224286" name="Text Box 30"/>
          <p:cNvSpPr txBox="1">
            <a:spLocks noChangeArrowheads="1"/>
          </p:cNvSpPr>
          <p:nvPr/>
        </p:nvSpPr>
        <p:spPr bwMode="auto">
          <a:xfrm>
            <a:off x="690563" y="1476375"/>
            <a:ext cx="35766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/>
              <a:t>Bargaining Power</a:t>
            </a:r>
            <a:br>
              <a:rPr lang="en-US" sz="2400" dirty="0"/>
            </a:br>
            <a:r>
              <a:rPr lang="en-US" sz="2400" dirty="0"/>
              <a:t>of Buyers</a:t>
            </a: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grpSp>
        <p:nvGrpSpPr>
          <p:cNvPr id="34" name="Group 4"/>
          <p:cNvGrpSpPr>
            <a:grpSpLocks/>
          </p:cNvGrpSpPr>
          <p:nvPr/>
        </p:nvGrpSpPr>
        <p:grpSpPr bwMode="auto">
          <a:xfrm>
            <a:off x="709613" y="2514600"/>
            <a:ext cx="3375025" cy="3335338"/>
            <a:chOff x="1180" y="1187"/>
            <a:chExt cx="3104" cy="3067"/>
          </a:xfrm>
        </p:grpSpPr>
        <p:grpSp>
          <p:nvGrpSpPr>
            <p:cNvPr id="35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56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58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7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36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52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54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3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37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48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50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9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CC"/>
                    </a:solidFill>
                  </a:rPr>
                  <a:t>Rivalry </a:t>
                </a:r>
                <a:br>
                  <a:rPr lang="en-US" sz="1400" b="1" dirty="0">
                    <a:solidFill>
                      <a:srgbClr val="FFFFCC"/>
                    </a:solidFill>
                  </a:rPr>
                </a:br>
                <a:r>
                  <a:rPr lang="en-US" sz="1400" b="1" dirty="0">
                    <a:solidFill>
                      <a:srgbClr val="FFFFCC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38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44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46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5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39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40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42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8343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2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9" grpId="0" build="p" autoUpdateAnimBg="0"/>
      <p:bldP spid="22428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9DFA2B10-2DA4-47C1-8DFD-3C29F59D94E9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Differentiation Strategy: Suppliers</a:t>
            </a:r>
            <a:endParaRPr lang="en-US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984630" y="1598613"/>
            <a:ext cx="4159370" cy="4525962"/>
          </a:xfrm>
        </p:spPr>
        <p:txBody>
          <a:bodyPr/>
          <a:lstStyle/>
          <a:p>
            <a:pPr marL="227013" indent="-227013"/>
            <a:r>
              <a:rPr lang="en-US" dirty="0" smtClean="0"/>
              <a:t>Can mitigate suppliers’ power by:</a:t>
            </a:r>
          </a:p>
          <a:p>
            <a:pPr marL="517525" lvl="1" indent="-290513"/>
            <a:r>
              <a:rPr lang="en-US" dirty="0"/>
              <a:t>a</a:t>
            </a:r>
            <a:r>
              <a:rPr lang="en-US" dirty="0" smtClean="0"/>
              <a:t>bsorbing price increases due to higher margins.</a:t>
            </a:r>
          </a:p>
          <a:p>
            <a:pPr marL="517525" lvl="1" indent="-290513"/>
            <a:r>
              <a:rPr lang="en-US" dirty="0" smtClean="0"/>
              <a:t>passing along higher supplier prices because buyers are loyal to a differentiated brand.</a:t>
            </a:r>
            <a:endParaRPr lang="en-US" dirty="0"/>
          </a:p>
        </p:txBody>
      </p:sp>
      <p:sp>
        <p:nvSpPr>
          <p:cNvPr id="226334" name="Text Box 30"/>
          <p:cNvSpPr txBox="1">
            <a:spLocks noChangeArrowheads="1"/>
          </p:cNvSpPr>
          <p:nvPr/>
        </p:nvSpPr>
        <p:spPr bwMode="auto">
          <a:xfrm>
            <a:off x="609600" y="1463675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/>
              <a:t>Bargaining Power </a:t>
            </a:r>
            <a:br>
              <a:rPr lang="en-US" sz="2400" dirty="0"/>
            </a:br>
            <a:r>
              <a:rPr lang="en-US" sz="2400" dirty="0"/>
              <a:t>of Suppliers</a:t>
            </a: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grpSp>
        <p:nvGrpSpPr>
          <p:cNvPr id="34" name="Group 4"/>
          <p:cNvGrpSpPr>
            <a:grpSpLocks/>
          </p:cNvGrpSpPr>
          <p:nvPr/>
        </p:nvGrpSpPr>
        <p:grpSpPr bwMode="auto">
          <a:xfrm>
            <a:off x="709613" y="2514600"/>
            <a:ext cx="3375025" cy="3335338"/>
            <a:chOff x="1180" y="1187"/>
            <a:chExt cx="3104" cy="3067"/>
          </a:xfrm>
        </p:grpSpPr>
        <p:grpSp>
          <p:nvGrpSpPr>
            <p:cNvPr id="35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56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58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7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36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52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54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3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37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48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50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9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CC"/>
                    </a:solidFill>
                  </a:rPr>
                  <a:t>Rivalry </a:t>
                </a:r>
                <a:br>
                  <a:rPr lang="en-US" sz="1400" b="1" dirty="0">
                    <a:solidFill>
                      <a:srgbClr val="FFFFCC"/>
                    </a:solidFill>
                  </a:rPr>
                </a:br>
                <a:r>
                  <a:rPr lang="en-US" sz="1400" b="1" dirty="0">
                    <a:solidFill>
                      <a:srgbClr val="FFFFCC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38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44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46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5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39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40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42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9138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2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7" grpId="0" uiExpand="1" build="p" autoUpdateAnimBg="0"/>
      <p:bldP spid="22633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3F5C4257-B195-4077-BAE5-BBEC3E126170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Differentiation Strategy: New Entrants</a:t>
            </a:r>
            <a:endParaRPr lang="en-US"/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05363" y="1600200"/>
            <a:ext cx="4338637" cy="4525963"/>
          </a:xfrm>
        </p:spPr>
        <p:txBody>
          <a:bodyPr/>
          <a:lstStyle/>
          <a:p>
            <a:pPr marL="227013" indent="-227013"/>
            <a:r>
              <a:rPr lang="en-US" dirty="0" smtClean="0"/>
              <a:t>Can defend against new entrants because:</a:t>
            </a:r>
          </a:p>
          <a:p>
            <a:pPr marL="517525" lvl="1" indent="-233363"/>
            <a:r>
              <a:rPr lang="en-US" dirty="0"/>
              <a:t>n</a:t>
            </a:r>
            <a:r>
              <a:rPr lang="en-US" dirty="0" smtClean="0"/>
              <a:t>ew products must surpass proven products.</a:t>
            </a:r>
          </a:p>
          <a:p>
            <a:pPr marL="517525" lvl="1" indent="-233363"/>
            <a:r>
              <a:rPr lang="en-US" dirty="0"/>
              <a:t>n</a:t>
            </a:r>
            <a:r>
              <a:rPr lang="en-US" dirty="0" smtClean="0"/>
              <a:t>ew products must be at least equal to performance of proven products, but offered at lower prices.</a:t>
            </a:r>
            <a:endParaRPr lang="en-US" dirty="0"/>
          </a:p>
        </p:txBody>
      </p:sp>
      <p:sp>
        <p:nvSpPr>
          <p:cNvPr id="228382" name="Text Box 30"/>
          <p:cNvSpPr txBox="1">
            <a:spLocks noChangeArrowheads="1"/>
          </p:cNvSpPr>
          <p:nvPr/>
        </p:nvSpPr>
        <p:spPr bwMode="auto">
          <a:xfrm>
            <a:off x="609600" y="1463675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/>
              <a:t>The Threat of </a:t>
            </a:r>
            <a:br>
              <a:rPr lang="en-US" sz="2400" dirty="0"/>
            </a:br>
            <a:r>
              <a:rPr lang="en-US" sz="2400" dirty="0"/>
              <a:t>Potential Entrants</a:t>
            </a: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grpSp>
        <p:nvGrpSpPr>
          <p:cNvPr id="60" name="Group 4"/>
          <p:cNvGrpSpPr>
            <a:grpSpLocks/>
          </p:cNvGrpSpPr>
          <p:nvPr/>
        </p:nvGrpSpPr>
        <p:grpSpPr bwMode="auto">
          <a:xfrm>
            <a:off x="709613" y="2514600"/>
            <a:ext cx="3375025" cy="3335338"/>
            <a:chOff x="1180" y="1187"/>
            <a:chExt cx="3104" cy="3067"/>
          </a:xfrm>
        </p:grpSpPr>
        <p:grpSp>
          <p:nvGrpSpPr>
            <p:cNvPr id="61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82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84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83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62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78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80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9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63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74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76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5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CC"/>
                    </a:solidFill>
                  </a:rPr>
                  <a:t>Rivalry </a:t>
                </a:r>
                <a:br>
                  <a:rPr lang="en-US" sz="1400" b="1" dirty="0">
                    <a:solidFill>
                      <a:srgbClr val="FFFFCC"/>
                    </a:solidFill>
                  </a:rPr>
                </a:br>
                <a:r>
                  <a:rPr lang="en-US" sz="1400" b="1" dirty="0">
                    <a:solidFill>
                      <a:srgbClr val="FFFFCC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64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70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72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1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65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66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68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7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232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2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5" grpId="0" uiExpand="1" build="p"/>
      <p:bldP spid="22838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2C231C11-3484-4D76-BD2C-A9A7A599D0AD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Differentiation Strategy: Substitutes</a:t>
            </a:r>
            <a:endParaRPr lang="en-US"/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943475" y="1600200"/>
            <a:ext cx="4200525" cy="4525963"/>
          </a:xfrm>
        </p:spPr>
        <p:txBody>
          <a:bodyPr/>
          <a:lstStyle/>
          <a:p>
            <a:pPr marL="227013" indent="-227013"/>
            <a:r>
              <a:rPr lang="en-US" dirty="0" smtClean="0"/>
              <a:t>Well-positioned relative to substitutes because:</a:t>
            </a:r>
          </a:p>
          <a:p>
            <a:pPr marL="517525" lvl="1" indent="-290513"/>
            <a:r>
              <a:rPr lang="en-US" dirty="0"/>
              <a:t>b</a:t>
            </a:r>
            <a:r>
              <a:rPr lang="en-US" dirty="0" smtClean="0"/>
              <a:t>rand loyalty to a differentiated product tends to reduce customers’ testing of new products or switching brands.</a:t>
            </a:r>
            <a:endParaRPr lang="en-US" dirty="0"/>
          </a:p>
        </p:txBody>
      </p:sp>
      <p:sp>
        <p:nvSpPr>
          <p:cNvPr id="230430" name="Text Box 30"/>
          <p:cNvSpPr txBox="1">
            <a:spLocks noChangeArrowheads="1"/>
          </p:cNvSpPr>
          <p:nvPr/>
        </p:nvSpPr>
        <p:spPr bwMode="auto">
          <a:xfrm>
            <a:off x="609600" y="1466850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/>
              <a:t>Product </a:t>
            </a:r>
            <a:br>
              <a:rPr lang="en-US" sz="2400" dirty="0"/>
            </a:br>
            <a:r>
              <a:rPr lang="en-US" sz="2400" dirty="0"/>
              <a:t>Substitutes</a:t>
            </a: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grpSp>
        <p:nvGrpSpPr>
          <p:cNvPr id="34" name="Group 4"/>
          <p:cNvGrpSpPr>
            <a:grpSpLocks/>
          </p:cNvGrpSpPr>
          <p:nvPr/>
        </p:nvGrpSpPr>
        <p:grpSpPr bwMode="auto">
          <a:xfrm>
            <a:off x="709613" y="2514600"/>
            <a:ext cx="3375025" cy="3335338"/>
            <a:chOff x="1180" y="1187"/>
            <a:chExt cx="3104" cy="3067"/>
          </a:xfrm>
        </p:grpSpPr>
        <p:grpSp>
          <p:nvGrpSpPr>
            <p:cNvPr id="35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56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58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7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36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52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54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3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37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48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50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9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CC"/>
                    </a:solidFill>
                  </a:rPr>
                  <a:t>Rivalry </a:t>
                </a:r>
                <a:br>
                  <a:rPr lang="en-US" sz="1400" b="1" dirty="0">
                    <a:solidFill>
                      <a:srgbClr val="FFFFCC"/>
                    </a:solidFill>
                  </a:rPr>
                </a:br>
                <a:r>
                  <a:rPr lang="en-US" sz="1400" b="1" dirty="0">
                    <a:solidFill>
                      <a:srgbClr val="FFFFCC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38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44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46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5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39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40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42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121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30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 uiExpand="1" build="p" autoUpdateAnimBg="0"/>
      <p:bldP spid="2304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Competitive Risks of Differentiation</a:t>
            </a:r>
            <a:endParaRPr lang="en-US"/>
          </a:p>
        </p:txBody>
      </p:sp>
      <p:sp>
        <p:nvSpPr>
          <p:cNvPr id="2324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price differential between the differentiator’s product and the cost leader’s product becomes too large.</a:t>
            </a:r>
          </a:p>
          <a:p>
            <a:r>
              <a:rPr lang="en-US" dirty="0" smtClean="0"/>
              <a:t>Differentiation ceases to provide value for which customers are willing to pay.</a:t>
            </a:r>
          </a:p>
          <a:p>
            <a:r>
              <a:rPr lang="en-US" dirty="0" smtClean="0"/>
              <a:t>Experience narrows customers’ perceptions of the value of differentiated features.</a:t>
            </a:r>
          </a:p>
          <a:p>
            <a:r>
              <a:rPr lang="en-US" dirty="0" smtClean="0"/>
              <a:t>Counterfeit goods replicate the differentiated features of the firm’s products.</a:t>
            </a:r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66F05C96-F7D5-455D-A372-90C2238DEF7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3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Focus Strategies</a:t>
            </a:r>
            <a:endParaRPr lang="en-US"/>
          </a:p>
        </p:txBody>
      </p:sp>
      <p:sp>
        <p:nvSpPr>
          <p:cNvPr id="2344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An integrated set of actions taken to produce goods or services that serve the needs of a particular competitive segment.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Particular buyer group—youths or senior citizens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Different segment of a product line—professional craftsmen versus do-it-yourselfers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Different geographic markets—east coast versus </a:t>
            </a:r>
            <a:r>
              <a:rPr lang="en-US" dirty="0"/>
              <a:t>w</a:t>
            </a:r>
            <a:r>
              <a:rPr lang="en-US" dirty="0" smtClean="0"/>
              <a:t>est coast</a:t>
            </a:r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B92E4A60-EA32-4C58-B22E-4C33F009B13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4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 uiExpand="1" build="p" bldLvl="2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Focus Strategies (cont’d)</a:t>
            </a:r>
            <a:endParaRPr lang="en-US"/>
          </a:p>
        </p:txBody>
      </p:sp>
      <p:sp>
        <p:nvSpPr>
          <p:cNvPr id="236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Types of focused strategies</a:t>
            </a:r>
          </a:p>
          <a:p>
            <a:pPr lvl="1"/>
            <a:r>
              <a:rPr lang="en-US" dirty="0" smtClean="0"/>
              <a:t>Focused cost leadership strategy</a:t>
            </a:r>
          </a:p>
          <a:p>
            <a:pPr lvl="1"/>
            <a:r>
              <a:rPr lang="en-US" dirty="0" smtClean="0"/>
              <a:t>Focused differentiation strategy</a:t>
            </a:r>
          </a:p>
          <a:p>
            <a:r>
              <a:rPr lang="en-US" dirty="0" smtClean="0"/>
              <a:t>To implement a focus strategy, firms must be able to: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omplete various primary and support activities in a competitively superior manner, in order to develop and sustain a competitive advantage and earn above-average returns.</a:t>
            </a:r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FADACE40-4D66-4E20-A528-F2826EF6926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7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6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7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Factors That Drive Focused Strategies</a:t>
            </a:r>
            <a:endParaRPr lang="en-US"/>
          </a:p>
        </p:txBody>
      </p:sp>
      <p:sp>
        <p:nvSpPr>
          <p:cNvPr id="238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Large firms may overlook small niches.</a:t>
            </a:r>
          </a:p>
          <a:p>
            <a:r>
              <a:rPr lang="en-US" smtClean="0"/>
              <a:t>A firm may lack the resources needed to compete in the broader market.</a:t>
            </a:r>
          </a:p>
          <a:p>
            <a:r>
              <a:rPr lang="en-US" smtClean="0"/>
              <a:t>A firm is able to serve a narrow market segment more effectively than can its larger industry-wide competitors.</a:t>
            </a:r>
          </a:p>
          <a:p>
            <a:r>
              <a:rPr lang="en-US" smtClean="0"/>
              <a:t>Focusing allows the firm to direct its resources to certain value chain activities to build competitive advantage.</a:t>
            </a:r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EBB25D72-4397-4CA3-921D-D9A69F5C918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6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8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8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8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8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5" grpId="0" build="p" bldLvl="2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Competitive Risks of Focus Strategies</a:t>
            </a:r>
            <a:endParaRPr lang="en-US"/>
          </a:p>
        </p:txBody>
      </p:sp>
      <p:sp>
        <p:nvSpPr>
          <p:cNvPr id="2406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focusing firm may be “out focused” by its competitors.</a:t>
            </a:r>
          </a:p>
          <a:p>
            <a:r>
              <a:rPr lang="en-US" dirty="0" smtClean="0"/>
              <a:t>A large competitor may set its sights on a firm’s niche market.</a:t>
            </a:r>
          </a:p>
          <a:p>
            <a:r>
              <a:rPr lang="en-US" dirty="0" smtClean="0"/>
              <a:t>Customer preferences in a niche market may change to more closely resemble those of the broader market.</a:t>
            </a:r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A71C7AFA-0EF2-4CE5-AB8E-27FA7E31863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41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3" grpId="0" build="p" bldLvl="2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Integrated Cost Leadership/ </a:t>
            </a:r>
            <a:br>
              <a:rPr lang="en-US" dirty="0" smtClean="0"/>
            </a:br>
            <a:r>
              <a:rPr lang="en-US" dirty="0" smtClean="0"/>
              <a:t>Differentiation Strategy</a:t>
            </a:r>
            <a:endParaRPr lang="en-US" dirty="0"/>
          </a:p>
        </p:txBody>
      </p:sp>
      <p:sp>
        <p:nvSpPr>
          <p:cNvPr id="242692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A firm that successfully uses an integrated cost leadership/differentiation strategy should be in a better position to: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a</a:t>
            </a:r>
            <a:r>
              <a:rPr lang="en-US" dirty="0" smtClean="0"/>
              <a:t>dapt quickly to environmental changes.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learn new skills and technologies more quickly.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e</a:t>
            </a:r>
            <a:r>
              <a:rPr lang="en-US" dirty="0" smtClean="0"/>
              <a:t>ffectively leverage its core competencies while competing against its rivals.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DD76C1EF-BB24-49ED-8D4C-E8AEBEAD126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35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2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2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26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26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2" grpId="0" uiExpand="1" build="p" bldLvl="2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Risks of an Integrated Cost Leadership/ Differentiation Strategy</a:t>
            </a:r>
            <a:endParaRPr lang="en-US" dirty="0"/>
          </a:p>
        </p:txBody>
      </p:sp>
      <p:sp>
        <p:nvSpPr>
          <p:cNvPr id="252932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Often involves compromises</a:t>
            </a:r>
          </a:p>
          <a:p>
            <a:pPr lvl="1"/>
            <a:r>
              <a:rPr lang="en-US" dirty="0" smtClean="0"/>
              <a:t>Becoming neither the lowest cost nor the most differentiated firm</a:t>
            </a:r>
          </a:p>
          <a:p>
            <a:r>
              <a:rPr lang="en-US" dirty="0" smtClean="0"/>
              <a:t>Becoming “stuck in the middle”</a:t>
            </a:r>
          </a:p>
          <a:p>
            <a:pPr lvl="1"/>
            <a:r>
              <a:rPr lang="en-US" dirty="0" smtClean="0"/>
              <a:t>Lacking the strong commitment and expertise that accompanies firms following either a cost leadership or a differentiated strategy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4–</a:t>
            </a:r>
            <a:fld id="{00E46FD3-5276-48DB-9A55-2FC66147BF5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39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2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2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29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529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2" grpId="0" uiExpand="1" build="p" bldLvl="2" autoUpdateAnimBg="0"/>
    </p:bldLst>
  </p:timing>
</p:sld>
</file>

<file path=ppt/theme/theme1.xml><?xml version="1.0" encoding="utf-8"?>
<a:theme xmlns:a="http://schemas.openxmlformats.org/drawingml/2006/main" name="1_Strategic Management 11e">
  <a:themeElements>
    <a:clrScheme name="Hitt">
      <a:dk1>
        <a:sysClr val="windowText" lastClr="000000"/>
      </a:dk1>
      <a:lt1>
        <a:srgbClr val="FFFFFF"/>
      </a:lt1>
      <a:dk2>
        <a:srgbClr val="A5A5A5"/>
      </a:dk2>
      <a:lt2>
        <a:srgbClr val="FFFFFF"/>
      </a:lt2>
      <a:accent1>
        <a:srgbClr val="8C6E13"/>
      </a:accent1>
      <a:accent2>
        <a:srgbClr val="464646"/>
      </a:accent2>
      <a:accent3>
        <a:srgbClr val="BE9411"/>
      </a:accent3>
      <a:accent4>
        <a:srgbClr val="703F00"/>
      </a:accent4>
      <a:accent5>
        <a:srgbClr val="9A2C00"/>
      </a:accent5>
      <a:accent6>
        <a:srgbClr val="C41200"/>
      </a:accent6>
      <a:hlink>
        <a:srgbClr val="8C6E13"/>
      </a:hlink>
      <a:folHlink>
        <a:srgbClr val="C41200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200" dirty="0"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ctr">
        <a:spAutoFit/>
      </a:bodyPr>
      <a:lstStyle>
        <a:defPPr algn="ctr">
          <a:defRPr sz="16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engage" id="{C93A6DC9-A839-4E6F-A781-2492FF749418}" vid="{EC27E1FB-6AC7-42AE-A3E4-0A79E4A7B9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4033</TotalTime>
  <Words>3134</Words>
  <Application>Microsoft Office PowerPoint</Application>
  <PresentationFormat>On-screen Show (4:3)</PresentationFormat>
  <Paragraphs>317</Paragraphs>
  <Slides>34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Tahoma</vt:lpstr>
      <vt:lpstr>Wingdings</vt:lpstr>
      <vt:lpstr>1_Strategic Management 11e</vt:lpstr>
      <vt:lpstr>Chapter 4 Business-Level Strategy</vt:lpstr>
      <vt:lpstr>Business-Level Strategy (Defined)</vt:lpstr>
      <vt:lpstr>Core Competencies and Strategy</vt:lpstr>
      <vt:lpstr>Customers: Their Relationship  with Business-Level Strategies</vt:lpstr>
      <vt:lpstr>Market Segmentation</vt:lpstr>
      <vt:lpstr>Market Segmentation (cont’d)</vt:lpstr>
      <vt:lpstr>Types of Potential  Competitive Advantage</vt:lpstr>
      <vt:lpstr>Competitive Scope</vt:lpstr>
      <vt:lpstr>Business Level Strategies</vt:lpstr>
      <vt:lpstr>Cost Leadership Strategy</vt:lpstr>
      <vt:lpstr>Cost Leadership Strategy</vt:lpstr>
      <vt:lpstr>How to Obtain a Cost Advantage</vt:lpstr>
      <vt:lpstr>Value-Creating Activities for Cost Leadership</vt:lpstr>
      <vt:lpstr>Cost Leadership Strategy: Competitors</vt:lpstr>
      <vt:lpstr>Cost Leadership Strategy: Buyers</vt:lpstr>
      <vt:lpstr>Cost Leadership Strategy: Suppliers</vt:lpstr>
      <vt:lpstr>Cost Leadership Strategy: New Entrants</vt:lpstr>
      <vt:lpstr>Cost Leadership Strategy: Substitutes</vt:lpstr>
      <vt:lpstr>Cost Leadership Strategy (cont’d)</vt:lpstr>
      <vt:lpstr>Differentiation Strategy</vt:lpstr>
      <vt:lpstr>How to Obtain a  Differentiation Advantage</vt:lpstr>
      <vt:lpstr>Value-Creating Activities and Differentiation</vt:lpstr>
      <vt:lpstr>Differentiation Strategy: Competitors</vt:lpstr>
      <vt:lpstr>Differentiation Strategy: Buyers</vt:lpstr>
      <vt:lpstr>Differentiation Strategy: Suppliers</vt:lpstr>
      <vt:lpstr>Differentiation Strategy: New Entrants</vt:lpstr>
      <vt:lpstr>Differentiation Strategy: Substitutes</vt:lpstr>
      <vt:lpstr>Competitive Risks of Differentiation</vt:lpstr>
      <vt:lpstr>Focus Strategies</vt:lpstr>
      <vt:lpstr>Focus Strategies (cont’d)</vt:lpstr>
      <vt:lpstr>Factors That Drive Focused Strategies</vt:lpstr>
      <vt:lpstr>Competitive Risks of Focus Strategies</vt:lpstr>
      <vt:lpstr>Integrated Cost Leadership/  Differentiation Strategy</vt:lpstr>
      <vt:lpstr>Risks of an Integrated Cost Leadership/ Differentiation Strategy</vt:lpstr>
    </vt:vector>
  </TitlesOfParts>
  <Company>Cengage Learning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Management 11e</dc:title>
  <dc:subject>Chapter 4</dc:subject>
  <dc:creator>Charlie Cook</dc:creator>
  <cp:lastModifiedBy>Microsoft account</cp:lastModifiedBy>
  <cp:revision>210</cp:revision>
  <dcterms:created xsi:type="dcterms:W3CDTF">2013-05-29T18:31:50Z</dcterms:created>
  <dcterms:modified xsi:type="dcterms:W3CDTF">2023-05-14T08:15:20Z</dcterms:modified>
</cp:coreProperties>
</file>