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95612-09A8-2CF2-2428-08AF946E8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9070E-7B5B-F2C7-E240-7153D4296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16B3D-5D3C-AF7F-BE68-91ADF3AC8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3D360-3832-D338-0A6A-3240743A3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B8ACE-0675-CE00-9486-B392940BA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8921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49F1-86E4-592C-E450-236A27F3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3B2E7-0A18-9BE4-1E14-55EC66EB8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5C8E2-CD1D-DB6F-B62C-B33A03756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A130D-0776-E29D-9631-CEA7C3349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86A73-81CA-5CAF-DFF0-72D70DE43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0833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7F7E2-679E-F0C9-1FE4-06188C36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2C733-3F3E-EFA0-7978-9B3E415B4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66AA4-34C4-F887-6565-5B1047912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00C84-F89D-5308-F908-F8DD75A83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19777-B1E0-574D-57ED-A96F4081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951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8B0EA-DAE4-8CAD-49CE-A138A634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28335-010F-4D58-EA0C-B1228E13F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FE319-ABB2-7D62-8EC5-AB84A120D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86F5F-9E1A-190E-DB57-53064D914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47920A-343A-08C4-E1BD-66CB77152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2830-F7C0-3C7D-FC8E-D58BF5A4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31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0DEDA-E487-5944-CB53-57E2FC85F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DE945-C6FA-F20C-6645-E71B3AE7F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CB981-182E-704D-9926-8315FA015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67BCB-0372-A7BF-F216-23E0CDE66A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C01A79-1F1C-52F7-4E8A-3E3D03F26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F6823-A924-305C-6DC5-008A6328F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945677-46D5-0741-6658-C843CDD5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B4EAF4-CA04-3016-33D4-39EA35323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34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29C77-2D01-5594-938C-EFD4B186F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C36DD-1BA4-5122-A3CA-E8E315092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C42575-D0FE-FF3C-D5B4-6A7D1824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DB1FD-2E1A-7660-A943-60142984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926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4FD383-9BCD-A636-DCC0-1161BD993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93E7C7-3E13-1D94-C037-B5C1354D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3D03A-9E50-473D-1310-1396F2C5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191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8EDA5-197A-F2CC-C246-F934EA95D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D0341-C9C5-8602-317E-6506D8C7E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31A2C-142E-35E7-BF60-8BBDB7D7E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DEA86-BBBB-BA10-6B19-E94CAB25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A9BDC7-836E-E3FD-E868-59B71EA8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4E13E-26DD-7C25-DEBA-22158E287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177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B5BFD-408B-AD11-1E16-7CF49E1F1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687321-DE87-FB4F-CFE9-3CE800B10A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59C4D-5E39-8B88-BF40-27830B19E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28D2E-7243-7FD5-7311-AF339E50D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BEC086-FA16-41BB-50E9-69B05A98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03ACC-E3E3-5D58-11EB-DE9ABD624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466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F2723-E611-97EC-4A35-3ABA2F6A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D781F-52EF-E183-C423-C150AB9FC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D225F-33F5-AD5D-33DA-884D33E95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0E970-6E39-1E48-4200-C51DFC7C8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E1B65-CD40-4CFE-B85E-2E59BE420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981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E4E6B8-ACCC-C57C-1E7E-2621C02CC0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073F15-A273-CFBE-8AB3-7C5040514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C46F4-8929-9D14-0C32-2AF828F9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E4E85-C4E7-B0E1-DEC4-66F1185AA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B43B6-9989-5064-AFEF-7ACE1A3F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78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4D0B26-728C-04DF-59E0-1A2D58324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59C8F-34FD-B90A-F5DB-B64BB0D44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4834F-9499-EC59-A576-562E860EA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DCAF9-97D5-44B8-9FE7-DDE95C617C6C}" type="datetimeFigureOut">
              <a:rPr lang="en-IN" smtClean="0"/>
              <a:t>22-09-2024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3807C-784C-04C9-95A3-630431B9F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1D6E0-625C-22F4-6E7A-CD188FC627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6FA3B7-B6FF-4FB1-A25E-8847EA5F0F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075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5653B-5813-A519-7D66-EDB5025104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FinConnect</a:t>
            </a:r>
            <a:r>
              <a:rPr lang="en-IN" dirty="0"/>
              <a:t> </a:t>
            </a:r>
            <a:r>
              <a:rPr lang="en-IN" dirty="0" err="1"/>
              <a:t>Pvt.</a:t>
            </a:r>
            <a:r>
              <a:rPr lang="en-IN" dirty="0"/>
              <a:t> Ltd.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DC6F0E-AF15-7E7B-C864-2421AAE6CF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770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679F-5946-AA47-76BF-451DBEA3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219" y="250723"/>
            <a:ext cx="11621729" cy="5926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Q1. What initial market gap did </a:t>
            </a:r>
            <a:r>
              <a:rPr lang="en-US" sz="2600" dirty="0" err="1"/>
              <a:t>FinConnect</a:t>
            </a:r>
            <a:r>
              <a:rPr lang="en-US" sz="2600" dirty="0"/>
              <a:t> Pvt. Ltd. aim to address? How did </a:t>
            </a:r>
            <a:r>
              <a:rPr lang="en-US" sz="2600" dirty="0" err="1"/>
              <a:t>FinConnect</a:t>
            </a:r>
            <a:r>
              <a:rPr lang="en-US" sz="2600" dirty="0"/>
              <a:t> transition from a </a:t>
            </a:r>
            <a:r>
              <a:rPr lang="en-US" sz="2600" dirty="0" err="1"/>
              <a:t>PayTech</a:t>
            </a:r>
            <a:r>
              <a:rPr lang="en-US" sz="2600" dirty="0"/>
              <a:t> company to a multi-domain fintech player? Discuss the strategic shifts involved in its expansion into </a:t>
            </a:r>
            <a:r>
              <a:rPr lang="en-US" sz="2600" dirty="0" err="1"/>
              <a:t>LendingTech</a:t>
            </a:r>
            <a:r>
              <a:rPr lang="en-US" sz="2600" dirty="0"/>
              <a:t>, </a:t>
            </a:r>
            <a:r>
              <a:rPr lang="en-US" sz="2600" dirty="0" err="1"/>
              <a:t>InsureTech</a:t>
            </a:r>
            <a:r>
              <a:rPr lang="en-US" sz="2600" dirty="0"/>
              <a:t>, and </a:t>
            </a:r>
            <a:r>
              <a:rPr lang="en-US" sz="2600" dirty="0" err="1"/>
              <a:t>WealthTech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Answer: To bridge the gap between small businesses, particularly MSMEs, and the digital financial infrastructure.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From </a:t>
            </a:r>
            <a:r>
              <a:rPr lang="en-US" sz="2600" dirty="0" err="1"/>
              <a:t>PayTech</a:t>
            </a:r>
            <a:r>
              <a:rPr lang="en-US" sz="2600" dirty="0"/>
              <a:t> to </a:t>
            </a:r>
            <a:r>
              <a:rPr lang="en-US" sz="2600" dirty="0" err="1"/>
              <a:t>LendingTech</a:t>
            </a:r>
            <a:r>
              <a:rPr lang="en-US" sz="2600" dirty="0"/>
              <a:t> (2018): UPI transactions and GST filings</a:t>
            </a:r>
          </a:p>
          <a:p>
            <a:pPr marL="0" indent="0">
              <a:buNone/>
            </a:pPr>
            <a:r>
              <a:rPr lang="en-US" sz="2600" dirty="0"/>
              <a:t>From </a:t>
            </a:r>
            <a:r>
              <a:rPr lang="en-US" sz="2600" dirty="0" err="1"/>
              <a:t>LendingTech</a:t>
            </a:r>
            <a:r>
              <a:rPr lang="en-US" sz="2600" dirty="0"/>
              <a:t> to </a:t>
            </a:r>
            <a:r>
              <a:rPr lang="en-US" sz="2600" dirty="0" err="1"/>
              <a:t>InsureTech</a:t>
            </a:r>
            <a:r>
              <a:rPr lang="en-US" sz="2600" dirty="0"/>
              <a:t> (2019): </a:t>
            </a:r>
            <a:r>
              <a:rPr lang="en-US" sz="2600" dirty="0" err="1"/>
              <a:t>AePS</a:t>
            </a:r>
            <a:r>
              <a:rPr lang="en-US" sz="2600" dirty="0"/>
              <a:t> and </a:t>
            </a:r>
            <a:r>
              <a:rPr lang="en-US" sz="2600" dirty="0" err="1"/>
              <a:t>eSign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From </a:t>
            </a:r>
            <a:r>
              <a:rPr lang="en-US" sz="2600" dirty="0" err="1"/>
              <a:t>InsureTech</a:t>
            </a:r>
            <a:r>
              <a:rPr lang="en-US" sz="2600" dirty="0"/>
              <a:t> to </a:t>
            </a:r>
            <a:r>
              <a:rPr lang="en-US" sz="2600" dirty="0" err="1"/>
              <a:t>WealthTech</a:t>
            </a:r>
            <a:r>
              <a:rPr lang="en-US" sz="2600" dirty="0"/>
              <a:t> (2020): Robo-advisory services and Account Aggregator </a:t>
            </a:r>
            <a:endParaRPr lang="en-IN" sz="2600" dirty="0"/>
          </a:p>
        </p:txBody>
      </p:sp>
    </p:spTree>
    <p:extLst>
      <p:ext uri="{BB962C8B-B14F-4D97-AF65-F5344CB8AC3E}">
        <p14:creationId xmlns:p14="http://schemas.microsoft.com/office/powerpoint/2010/main" val="31859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679F-5946-AA47-76BF-451DBEA3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219" y="250723"/>
            <a:ext cx="11621729" cy="5926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600" dirty="0"/>
              <a:t>Q2. How Indian digital infrastructure components help </a:t>
            </a:r>
            <a:r>
              <a:rPr lang="en-IN" sz="2600" dirty="0" err="1"/>
              <a:t>FinConnect</a:t>
            </a:r>
            <a:r>
              <a:rPr lang="en-IN" sz="2600" dirty="0"/>
              <a:t> scale its operations across multiple fintech domains?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Answer:</a:t>
            </a:r>
          </a:p>
          <a:p>
            <a:pPr marL="0" indent="0">
              <a:buNone/>
            </a:pPr>
            <a:r>
              <a:rPr lang="en-US" sz="2600" dirty="0"/>
              <a:t>Unified Payments Interface (UPI)</a:t>
            </a:r>
          </a:p>
          <a:p>
            <a:pPr marL="0" indent="0">
              <a:buNone/>
            </a:pPr>
            <a:r>
              <a:rPr lang="en-US" sz="2600" dirty="0"/>
              <a:t>Aadhaar e-KYC &amp; </a:t>
            </a:r>
            <a:r>
              <a:rPr lang="en-US" sz="2600" dirty="0" err="1"/>
              <a:t>eSign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Digital Locker</a:t>
            </a:r>
          </a:p>
          <a:p>
            <a:pPr marL="0" indent="0">
              <a:buNone/>
            </a:pPr>
            <a:r>
              <a:rPr lang="en-US" sz="2600" dirty="0"/>
              <a:t>Account Aggregator (AA) Framework</a:t>
            </a:r>
          </a:p>
          <a:p>
            <a:pPr marL="0" indent="0">
              <a:buNone/>
            </a:pPr>
            <a:r>
              <a:rPr lang="en-US" sz="2600" dirty="0"/>
              <a:t>ONDC (Open Network for Digital Commerce)</a:t>
            </a:r>
            <a:endParaRPr lang="en-IN" sz="2600" dirty="0"/>
          </a:p>
        </p:txBody>
      </p:sp>
    </p:spTree>
    <p:extLst>
      <p:ext uri="{BB962C8B-B14F-4D97-AF65-F5344CB8AC3E}">
        <p14:creationId xmlns:p14="http://schemas.microsoft.com/office/powerpoint/2010/main" val="129292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679F-5946-AA47-76BF-451DBEA3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219" y="250723"/>
            <a:ext cx="11621729" cy="5926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Q3. Describe the role of various emerging technologies in the growth of </a:t>
            </a:r>
            <a:r>
              <a:rPr lang="en-US" sz="2600" dirty="0" err="1"/>
              <a:t>FinConnect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Answer: </a:t>
            </a:r>
          </a:p>
          <a:p>
            <a:pPr marL="0" indent="0">
              <a:buNone/>
            </a:pPr>
            <a:r>
              <a:rPr lang="en-US" sz="2600" dirty="0"/>
              <a:t>Blockchain Technology</a:t>
            </a:r>
          </a:p>
          <a:p>
            <a:pPr marL="0" indent="0">
              <a:buNone/>
            </a:pPr>
            <a:r>
              <a:rPr lang="en-US" sz="2600" dirty="0"/>
              <a:t>AI-Based Credit Scoring</a:t>
            </a:r>
          </a:p>
          <a:p>
            <a:pPr marL="0" indent="0">
              <a:buNone/>
            </a:pPr>
            <a:r>
              <a:rPr lang="en-US" sz="2600" dirty="0"/>
              <a:t>Robo-Advisory in </a:t>
            </a:r>
            <a:r>
              <a:rPr lang="en-US" sz="2600" dirty="0" err="1"/>
              <a:t>WealthTech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Digital Insurance Technology</a:t>
            </a:r>
            <a:endParaRPr lang="en-IN" sz="2600" dirty="0"/>
          </a:p>
        </p:txBody>
      </p:sp>
    </p:spTree>
    <p:extLst>
      <p:ext uri="{BB962C8B-B14F-4D97-AF65-F5344CB8AC3E}">
        <p14:creationId xmlns:p14="http://schemas.microsoft.com/office/powerpoint/2010/main" val="314953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679F-5946-AA47-76BF-451DBEA3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219" y="250723"/>
            <a:ext cx="11621729" cy="5926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Q4. What are the key opportunities that India Stack and the broader fintech ecosystem offer to startups like </a:t>
            </a:r>
            <a:r>
              <a:rPr lang="en-US" sz="2600" dirty="0" err="1"/>
              <a:t>FinConnect</a:t>
            </a:r>
            <a:r>
              <a:rPr lang="en-US" sz="2600" dirty="0"/>
              <a:t> in the Indian market?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Answer: </a:t>
            </a:r>
          </a:p>
          <a:p>
            <a:pPr marL="0" indent="0">
              <a:buNone/>
            </a:pPr>
            <a:r>
              <a:rPr lang="en-US" sz="2600" dirty="0"/>
              <a:t>Unified Payments Interface (UPI)</a:t>
            </a:r>
          </a:p>
          <a:p>
            <a:pPr marL="0" indent="0">
              <a:buNone/>
            </a:pPr>
            <a:r>
              <a:rPr lang="en-US" sz="2600" dirty="0"/>
              <a:t>Aadhaar Infrastructure</a:t>
            </a:r>
          </a:p>
          <a:p>
            <a:pPr marL="0" indent="0">
              <a:buNone/>
            </a:pPr>
            <a:r>
              <a:rPr lang="en-US" sz="2600" dirty="0"/>
              <a:t>Account Aggregator (AA) Framework</a:t>
            </a:r>
          </a:p>
          <a:p>
            <a:pPr marL="0" indent="0">
              <a:buNone/>
            </a:pPr>
            <a:r>
              <a:rPr lang="en-US" sz="2600" dirty="0"/>
              <a:t>ONDC (Open Network for Digital Commerce) </a:t>
            </a:r>
          </a:p>
          <a:p>
            <a:pPr marL="0" indent="0">
              <a:buNone/>
            </a:pPr>
            <a:r>
              <a:rPr lang="en-US" sz="2600" dirty="0"/>
              <a:t>Regulatory Sandbox (RBI)</a:t>
            </a:r>
          </a:p>
        </p:txBody>
      </p:sp>
    </p:spTree>
    <p:extLst>
      <p:ext uri="{BB962C8B-B14F-4D97-AF65-F5344CB8AC3E}">
        <p14:creationId xmlns:p14="http://schemas.microsoft.com/office/powerpoint/2010/main" val="346170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679F-5946-AA47-76BF-451DBEA3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219" y="250723"/>
            <a:ext cx="11621729" cy="5926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Q5. Identify some of the challenges </a:t>
            </a:r>
            <a:r>
              <a:rPr lang="en-US" sz="2600" dirty="0" err="1"/>
              <a:t>FinConnect</a:t>
            </a:r>
            <a:r>
              <a:rPr lang="en-US" sz="2600" dirty="0"/>
              <a:t> might face as it continues to scale across various fintech domains. How can the company address these challenges, particularly in terms of competition and regulatory compliance?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Answer:</a:t>
            </a:r>
          </a:p>
          <a:p>
            <a:pPr marL="0" indent="0">
              <a:buNone/>
            </a:pPr>
            <a:r>
              <a:rPr lang="en-US" sz="2600" dirty="0"/>
              <a:t>Increased Competition</a:t>
            </a:r>
          </a:p>
          <a:p>
            <a:pPr marL="0" indent="0">
              <a:buNone/>
            </a:pPr>
            <a:r>
              <a:rPr lang="en-US" sz="2600" dirty="0"/>
              <a:t>Regulatory Compliance</a:t>
            </a:r>
          </a:p>
          <a:p>
            <a:pPr marL="0" indent="0">
              <a:buNone/>
            </a:pPr>
            <a:r>
              <a:rPr lang="en-US" sz="2600" dirty="0"/>
              <a:t>Data Security and Privacy</a:t>
            </a:r>
          </a:p>
          <a:p>
            <a:pPr marL="0" indent="0">
              <a:buNone/>
            </a:pPr>
            <a:r>
              <a:rPr lang="en-US" sz="2600" dirty="0"/>
              <a:t>Scalability in Rural Markets</a:t>
            </a:r>
          </a:p>
        </p:txBody>
      </p:sp>
    </p:spTree>
    <p:extLst>
      <p:ext uri="{BB962C8B-B14F-4D97-AF65-F5344CB8AC3E}">
        <p14:creationId xmlns:p14="http://schemas.microsoft.com/office/powerpoint/2010/main" val="375039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282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FinConnect Pvt. Ltd.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Pooja Kumari</dc:creator>
  <cp:lastModifiedBy>Pooja Kumari</cp:lastModifiedBy>
  <cp:revision>2</cp:revision>
  <dcterms:created xsi:type="dcterms:W3CDTF">2024-09-22T05:34:29Z</dcterms:created>
  <dcterms:modified xsi:type="dcterms:W3CDTF">2024-09-22T06:14:37Z</dcterms:modified>
</cp:coreProperties>
</file>