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89" r:id="rId1"/>
  </p:sldMasterIdLst>
  <p:notesMasterIdLst>
    <p:notesMasterId r:id="rId32"/>
  </p:notesMasterIdLst>
  <p:handoutMasterIdLst>
    <p:handoutMasterId r:id="rId33"/>
  </p:handoutMasterIdLst>
  <p:sldIdLst>
    <p:sldId id="446" r:id="rId2"/>
    <p:sldId id="454" r:id="rId3"/>
    <p:sldId id="455" r:id="rId4"/>
    <p:sldId id="511" r:id="rId5"/>
    <p:sldId id="512" r:id="rId6"/>
    <p:sldId id="263" r:id="rId7"/>
    <p:sldId id="264" r:id="rId8"/>
    <p:sldId id="457" r:id="rId9"/>
    <p:sldId id="456" r:id="rId10"/>
    <p:sldId id="458" r:id="rId11"/>
    <p:sldId id="503" r:id="rId12"/>
    <p:sldId id="504" r:id="rId13"/>
    <p:sldId id="459" r:id="rId14"/>
    <p:sldId id="461" r:id="rId15"/>
    <p:sldId id="462" r:id="rId16"/>
    <p:sldId id="463" r:id="rId17"/>
    <p:sldId id="505" r:id="rId18"/>
    <p:sldId id="506" r:id="rId19"/>
    <p:sldId id="464" r:id="rId20"/>
    <p:sldId id="465" r:id="rId21"/>
    <p:sldId id="466" r:id="rId22"/>
    <p:sldId id="507" r:id="rId23"/>
    <p:sldId id="508" r:id="rId24"/>
    <p:sldId id="467" r:id="rId25"/>
    <p:sldId id="510" r:id="rId26"/>
    <p:sldId id="509" r:id="rId27"/>
    <p:sldId id="472" r:id="rId28"/>
    <p:sldId id="474" r:id="rId29"/>
    <p:sldId id="475" r:id="rId30"/>
    <p:sldId id="515" r:id="rId31"/>
  </p:sldIdLst>
  <p:sldSz cx="9144000" cy="6858000" type="screen4x3"/>
  <p:notesSz cx="68580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1200">
          <p15:clr>
            <a:srgbClr val="A4A3A4"/>
          </p15:clr>
        </p15:guide>
        <p15:guide id="2" pos="5376">
          <p15:clr>
            <a:srgbClr val="A4A3A4"/>
          </p15:clr>
        </p15:guide>
      </p15:sldGuideLst>
    </p:ext>
    <p:ext uri="{2D200454-40CA-4A62-9FC3-DE9A4176ACB9}">
      <p15:notesGuideLst xmlns:p15="http://schemas.microsoft.com/office/powerpoint/2012/main">
        <p15:guide id="1" orient="horz" pos="292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F4EA"/>
    <a:srgbClr val="C1CEFF"/>
    <a:srgbClr val="FEDCF1"/>
    <a:srgbClr val="FAFD00"/>
    <a:srgbClr val="7FFF00"/>
    <a:srgbClr val="07D7D7"/>
    <a:srgbClr val="D49FF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97" autoAdjust="0"/>
  </p:normalViewPr>
  <p:slideViewPr>
    <p:cSldViewPr>
      <p:cViewPr varScale="1">
        <p:scale>
          <a:sx n="82" d="100"/>
          <a:sy n="82" d="100"/>
        </p:scale>
        <p:origin x="1474" y="58"/>
      </p:cViewPr>
      <p:guideLst>
        <p:guide orient="horz" pos="1200"/>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60" d="100"/>
        <a:sy n="160" d="100"/>
      </p:scale>
      <p:origin x="0" y="0"/>
    </p:cViewPr>
  </p:sorterViewPr>
  <p:notesViewPr>
    <p:cSldViewPr>
      <p:cViewPr varScale="1">
        <p:scale>
          <a:sx n="82" d="100"/>
          <a:sy n="82" d="100"/>
        </p:scale>
        <p:origin x="-2064" y="-84"/>
      </p:cViewPr>
      <p:guideLst>
        <p:guide orient="horz" pos="2927"/>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523875" y="8623300"/>
            <a:ext cx="5984875" cy="276225"/>
          </a:xfrm>
          <a:prstGeom prst="rect">
            <a:avLst/>
          </a:prstGeom>
          <a:noFill/>
          <a:ln w="12700">
            <a:noFill/>
            <a:miter lim="800000"/>
            <a:headEnd/>
            <a:tailEnd/>
          </a:ln>
          <a:effectLst/>
        </p:spPr>
        <p:txBody>
          <a:bodyPr>
            <a:spAutoFit/>
          </a:bodyPr>
          <a:lstStyle/>
          <a:p>
            <a:pPr>
              <a:spcBef>
                <a:spcPct val="50000"/>
              </a:spcBef>
              <a:defRPr/>
            </a:pPr>
            <a:r>
              <a:rPr lang="en-US" sz="1200" b="1" dirty="0">
                <a:latin typeface="Arial" charset="0"/>
              </a:rPr>
              <a:t>Ehrhardt			Chapter 4	  	        Page </a:t>
            </a:r>
            <a:fld id="{7A12C2D9-8316-4637-BE4E-39EB7E3F3F25}" type="slidenum">
              <a:rPr lang="en-US" sz="1200" b="1">
                <a:latin typeface="Arial" charset="0"/>
              </a:rPr>
              <a:pPr>
                <a:spcBef>
                  <a:spcPct val="50000"/>
                </a:spcBef>
                <a:defRPr/>
              </a:pPr>
              <a:t>‹#›</a:t>
            </a:fld>
            <a:endParaRPr lang="en-US" sz="1200" b="1" dirty="0">
              <a:latin typeface="Arial" charset="0"/>
            </a:endParaRPr>
          </a:p>
        </p:txBody>
      </p:sp>
    </p:spTree>
    <p:extLst>
      <p:ext uri="{BB962C8B-B14F-4D97-AF65-F5344CB8AC3E}">
        <p14:creationId xmlns:p14="http://schemas.microsoft.com/office/powerpoint/2010/main" val="3086129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414838"/>
            <a:ext cx="5027613" cy="4183062"/>
          </a:xfrm>
          <a:prstGeom prst="rect">
            <a:avLst/>
          </a:prstGeom>
          <a:noFill/>
          <a:ln w="12700">
            <a:noFill/>
            <a:miter lim="800000"/>
            <a:headEnd/>
            <a:tailEnd/>
          </a:ln>
          <a:effectLst/>
        </p:spPr>
        <p:txBody>
          <a:bodyPr vert="horz" wrap="square" lIns="95207" tIns="48411" rIns="95207" bIns="4841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9331" name="Rectangle 3"/>
          <p:cNvSpPr>
            <a:spLocks noGrp="1" noRot="1" noChangeAspect="1" noChangeArrowheads="1" noTextEdit="1"/>
          </p:cNvSpPr>
          <p:nvPr>
            <p:ph type="sldImg" idx="2"/>
          </p:nvPr>
        </p:nvSpPr>
        <p:spPr bwMode="auto">
          <a:xfrm>
            <a:off x="1114425" y="704850"/>
            <a:ext cx="4629150" cy="3471863"/>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431048440"/>
      </p:ext>
    </p:extLst>
  </p:cSld>
  <p:clrMap bg1="lt1" tx1="dk1" bg2="lt2" tx2="dk2" accent1="accent1" accent2="accent2" accent3="accent3" accent4="accent4" accent5="accent5" accent6="accent6" hlink="hlink" folHlink="folHlink"/>
  <p:notesStyle>
    <a:lvl1pPr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6672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35038"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401763"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7007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BF905EB5-FCB8-D547-8F0A-E2D365FF41B5}" type="slidenum">
              <a:rPr lang="en-US"/>
              <a:pPr/>
              <a:t>2</a:t>
            </a:fld>
            <a:endParaRPr lang="en-US"/>
          </a:p>
        </p:txBody>
      </p:sp>
      <p:sp>
        <p:nvSpPr>
          <p:cNvPr id="717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7171"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442291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77949A5D-352A-8545-9FB7-83E67187CDF7}" type="slidenum">
              <a:rPr lang="en-US"/>
              <a:pPr/>
              <a:t>3</a:t>
            </a:fld>
            <a:endParaRPr lang="en-US"/>
          </a:p>
        </p:txBody>
      </p:sp>
      <p:sp>
        <p:nvSpPr>
          <p:cNvPr id="112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1267"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1970859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000A1A49-7061-664A-860E-34BCBFBB1313}" type="slidenum">
              <a:rPr lang="en-US"/>
              <a:pPr/>
              <a:t>8</a:t>
            </a:fld>
            <a:endParaRPr lang="en-US"/>
          </a:p>
        </p:txBody>
      </p:sp>
      <p:sp>
        <p:nvSpPr>
          <p:cNvPr id="18022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80227"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221476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23423FD4-40D7-AD4B-990E-F8B23DE96ECD}" type="slidenum">
              <a:rPr kumimoji="0" lang="en-US" sz="1800" b="0" i="0" u="none" strike="noStrike" kern="1200" cap="none" spc="0" normalizeH="0" baseline="0" noProof="0">
                <a:ln>
                  <a:noFill/>
                </a:ln>
                <a:solidFill>
                  <a:srgbClr val="000000"/>
                </a:solidFill>
                <a:effectLst/>
                <a:uLnTx/>
                <a:uFillTx/>
                <a:latin typeface="Tahoma"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9</a:t>
            </a:fld>
            <a:endParaRPr kumimoji="0" lang="en-US" sz="18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921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9219"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210352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5E2192D6-2447-924E-9ADF-C169A841DD98}" type="slidenum">
              <a:rPr lang="en-US"/>
              <a:pPr/>
              <a:t>10</a:t>
            </a:fld>
            <a:endParaRPr lang="en-US"/>
          </a:p>
        </p:txBody>
      </p:sp>
      <p:sp>
        <p:nvSpPr>
          <p:cNvPr id="153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5363"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756451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E901062C-2B4A-7A46-8511-814EF87E7E7B}" type="slidenum">
              <a:rPr lang="en-US"/>
              <a:pPr/>
              <a:t>13</a:t>
            </a:fld>
            <a:endParaRPr lang="en-US"/>
          </a:p>
        </p:txBody>
      </p:sp>
      <p:sp>
        <p:nvSpPr>
          <p:cNvPr id="1945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459"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305791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39294A3C-496B-1649-A796-ED12F91A2732}" type="slidenum">
              <a:rPr lang="en-US"/>
              <a:pPr/>
              <a:t>14</a:t>
            </a:fld>
            <a:endParaRPr lang="en-US"/>
          </a:p>
        </p:txBody>
      </p:sp>
      <p:sp>
        <p:nvSpPr>
          <p:cNvPr id="2355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355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698525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91FA9679-A8EA-BE48-89FB-68B7818F46C1}" type="slidenum">
              <a:rPr lang="en-US"/>
              <a:pPr/>
              <a:t>15</a:t>
            </a:fld>
            <a:endParaRPr lang="en-US"/>
          </a:p>
        </p:txBody>
      </p:sp>
      <p:sp>
        <p:nvSpPr>
          <p:cNvPr id="25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5603"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706576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2EF750F0-A55A-3247-B870-44E3DC3A6714}" type="slidenum">
              <a:rPr lang="en-US"/>
              <a:pPr/>
              <a:t>16</a:t>
            </a:fld>
            <a:endParaRPr lang="en-US"/>
          </a:p>
        </p:txBody>
      </p:sp>
      <p:sp>
        <p:nvSpPr>
          <p:cNvPr id="2765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7651"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1220317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1BDF36CE-8D1D-7A4A-8D14-4890DCF7D3D0}" type="slidenum">
              <a:rPr lang="en-US"/>
              <a:pPr/>
              <a:t>19</a:t>
            </a:fld>
            <a:endParaRPr lang="en-US"/>
          </a:p>
        </p:txBody>
      </p:sp>
      <p:sp>
        <p:nvSpPr>
          <p:cNvPr id="3174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1747"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01735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586ADBB0-DC25-A745-92A7-073D54B164DF}" type="slidenum">
              <a:rPr lang="en-US"/>
              <a:pPr/>
              <a:t>20</a:t>
            </a:fld>
            <a:endParaRPr lang="en-US"/>
          </a:p>
        </p:txBody>
      </p:sp>
      <p:sp>
        <p:nvSpPr>
          <p:cNvPr id="3379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379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764062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3DC69336-46CD-DC44-8E21-CBAFDD5860AA}" type="slidenum">
              <a:rPr lang="en-US"/>
              <a:pPr/>
              <a:t>21</a:t>
            </a:fld>
            <a:endParaRPr lang="en-US"/>
          </a:p>
        </p:txBody>
      </p:sp>
      <p:sp>
        <p:nvSpPr>
          <p:cNvPr id="3584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5843"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397830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4D5B1AAA-DA63-D945-9C8F-F2E523B4A0BB}" type="slidenum">
              <a:rPr lang="en-US"/>
              <a:pPr/>
              <a:t>24</a:t>
            </a:fld>
            <a:endParaRPr lang="en-US"/>
          </a:p>
        </p:txBody>
      </p:sp>
      <p:sp>
        <p:nvSpPr>
          <p:cNvPr id="3993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9939"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526163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51214324-648F-8543-95E3-7FEEBDFA20D6}" type="slidenum">
              <a:rPr lang="en-US"/>
              <a:pPr/>
              <a:t>27</a:t>
            </a:fld>
            <a:endParaRPr lang="en-US"/>
          </a:p>
        </p:txBody>
      </p:sp>
      <p:sp>
        <p:nvSpPr>
          <p:cNvPr id="501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0179"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063290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CF1FB6C5-D89F-B84D-B032-3161687D92C0}" type="slidenum">
              <a:rPr lang="en-US"/>
              <a:pPr/>
              <a:t>28</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427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746944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829967"/>
            <a:ext cx="2971800" cy="464820"/>
          </a:xfrm>
          <a:prstGeom prst="rect">
            <a:avLst/>
          </a:prstGeom>
          <a:ln/>
        </p:spPr>
        <p:txBody>
          <a:bodyPr/>
          <a:lstStyle/>
          <a:p>
            <a:fld id="{41788E89-10E6-1B4F-B849-24AB1296B9AC}" type="slidenum">
              <a:rPr lang="en-US"/>
              <a:pPr/>
              <a:t>29</a:t>
            </a:fld>
            <a:endParaRPr lang="en-US"/>
          </a:p>
        </p:txBody>
      </p:sp>
      <p:sp>
        <p:nvSpPr>
          <p:cNvPr id="5632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6323"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1481315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885497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1187220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1104079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307893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1627471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2842759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2034205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1323236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322618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3033106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latin typeface="Franklin Gothic Book"/>
              </a:rPr>
              <a:pPr/>
              <a:t>7/5/2020</a:t>
            </a:fld>
            <a:endParaRPr lang="en-US">
              <a:solidFill>
                <a:prstClr val="black">
                  <a:tint val="75000"/>
                </a:prstClr>
              </a:solidFill>
              <a:latin typeface="Franklin Gothic Book"/>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Franklin Gothic Book"/>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Franklin Gothic Book"/>
              </a:rPr>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1388561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6200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1066800" y="1524000"/>
            <a:ext cx="784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6800" y="3862388"/>
            <a:ext cx="784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533400" y="6245225"/>
            <a:ext cx="2019300" cy="476250"/>
          </a:xfrm>
        </p:spPr>
        <p:txBody>
          <a:bodyPr/>
          <a:lstStyle>
            <a:lvl1pPr>
              <a:defRPr/>
            </a:lvl1pPr>
          </a:lstStyle>
          <a:p>
            <a:endParaRPr lang="en-US"/>
          </a:p>
        </p:txBody>
      </p:sp>
      <p:sp>
        <p:nvSpPr>
          <p:cNvPr id="6" name="Footer Placeholder 5"/>
          <p:cNvSpPr>
            <a:spLocks noGrp="1"/>
          </p:cNvSpPr>
          <p:nvPr>
            <p:ph type="ftr" sz="quarter" idx="11"/>
          </p:nvPr>
        </p:nvSpPr>
        <p:spPr>
          <a:xfrm>
            <a:off x="2571750" y="6245225"/>
            <a:ext cx="40005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0" y="6477000"/>
            <a:ext cx="609600" cy="381000"/>
          </a:xfrm>
        </p:spPr>
        <p:txBody>
          <a:bodyPr/>
          <a:lstStyle>
            <a:lvl1pPr>
              <a:defRPr/>
            </a:lvl1pPr>
          </a:lstStyle>
          <a:p>
            <a:fld id="{620A4328-218C-904D-8918-EA894CFE699E}" type="slidenum">
              <a:rPr lang="en-US"/>
              <a:pPr/>
              <a:t>‹#›</a:t>
            </a:fld>
            <a:endParaRPr lang="en-US"/>
          </a:p>
        </p:txBody>
      </p:sp>
    </p:spTree>
    <p:extLst>
      <p:ext uri="{BB962C8B-B14F-4D97-AF65-F5344CB8AC3E}">
        <p14:creationId xmlns:p14="http://schemas.microsoft.com/office/powerpoint/2010/main" val="67305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p>
        </p:txBody>
      </p:sp>
      <p:sp>
        <p:nvSpPr>
          <p:cNvPr id="3" name="Text Placeholder 2"/>
          <p:cNvSpPr>
            <a:spLocks noGrp="1"/>
          </p:cNvSpPr>
          <p:nvPr>
            <p:ph type="body" sz="half" idx="1"/>
          </p:nvPr>
        </p:nvSpPr>
        <p:spPr>
          <a:xfrm>
            <a:off x="1182688" y="2017713"/>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82688" y="4151313"/>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B9E9A829-85A1-4C92-82D1-1080948459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2">
            <a:extLst>
              <a:ext uri="{FF2B5EF4-FFF2-40B4-BE49-F238E27FC236}">
                <a16:creationId xmlns:a16="http://schemas.microsoft.com/office/drawing/2014/main" id="{B0AAA4F1-C958-4CF8-B85B-5C46B77567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3">
            <a:extLst>
              <a:ext uri="{FF2B5EF4-FFF2-40B4-BE49-F238E27FC236}">
                <a16:creationId xmlns:a16="http://schemas.microsoft.com/office/drawing/2014/main" id="{63A0DB03-CCAA-44E0-8D47-A07539F599E4}"/>
              </a:ext>
            </a:extLst>
          </p:cNvPr>
          <p:cNvSpPr>
            <a:spLocks noGrp="1" noChangeArrowheads="1"/>
          </p:cNvSpPr>
          <p:nvPr>
            <p:ph type="sldNum" sz="quarter" idx="12"/>
          </p:nvPr>
        </p:nvSpPr>
        <p:spPr>
          <a:ln/>
        </p:spPr>
        <p:txBody>
          <a:bodyPr/>
          <a:lstStyle>
            <a:lvl1pPr>
              <a:defRPr/>
            </a:lvl1pPr>
          </a:lstStyle>
          <a:p>
            <a:fld id="{AD63B32E-BEE1-452F-99C5-6063B597CF13}" type="slidenum">
              <a:rPr lang="en-US" altLang="en-US"/>
              <a:pPr/>
              <a:t>‹#›</a:t>
            </a:fld>
            <a:endParaRPr lang="en-US" altLang="en-US"/>
          </a:p>
        </p:txBody>
      </p:sp>
    </p:spTree>
    <p:extLst>
      <p:ext uri="{BB962C8B-B14F-4D97-AF65-F5344CB8AC3E}">
        <p14:creationId xmlns:p14="http://schemas.microsoft.com/office/powerpoint/2010/main" val="1646015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8BD707-D9CF-40AE-B4C6-C98DA3205C09}" type="datetimeFigureOut">
              <a:rPr lang="en-US" smtClean="0">
                <a:solidFill>
                  <a:prstClr val="black">
                    <a:tint val="75000"/>
                  </a:prstClr>
                </a:solidFill>
                <a:latin typeface="Franklin Gothic Book"/>
              </a:rPr>
              <a:pPr eaLnBrk="1" fontAlgn="auto" hangingPunct="1">
                <a:spcBef>
                  <a:spcPts val="0"/>
                </a:spcBef>
                <a:spcAft>
                  <a:spcPts val="0"/>
                </a:spcAft>
              </a:pPr>
              <a:t>7/5/2020</a:t>
            </a:fld>
            <a:endParaRPr lang="en-US">
              <a:solidFill>
                <a:prstClr val="black">
                  <a:tint val="75000"/>
                </a:prstClr>
              </a:solidFill>
              <a:latin typeface="Franklin Gothic Book"/>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Franklin Gothic Book"/>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B6F15528-21DE-4FAA-801E-634DDDAF4B2B}" type="slidenum">
              <a:rPr lang="en-US" smtClean="0">
                <a:solidFill>
                  <a:prstClr val="black">
                    <a:tint val="75000"/>
                  </a:prstClr>
                </a:solidFill>
                <a:latin typeface="Franklin Gothic Book"/>
              </a:rPr>
              <a:pPr eaLnBrk="1" fontAlgn="auto" hangingPunct="1">
                <a:spcBef>
                  <a:spcPts val="0"/>
                </a:spcBef>
                <a:spcAft>
                  <a:spcPts val="0"/>
                </a:spcAft>
              </a:pPr>
              <a:t>‹#›</a:t>
            </a:fld>
            <a:endParaRPr lang="en-US">
              <a:solidFill>
                <a:prstClr val="black">
                  <a:tint val="75000"/>
                </a:prstClr>
              </a:solidFill>
              <a:latin typeface="Franklin Gothic Book"/>
            </a:endParaRPr>
          </a:p>
        </p:txBody>
      </p:sp>
    </p:spTree>
    <p:extLst>
      <p:ext uri="{BB962C8B-B14F-4D97-AF65-F5344CB8AC3E}">
        <p14:creationId xmlns:p14="http://schemas.microsoft.com/office/powerpoint/2010/main" val="2759084934"/>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2" r:id="rId12"/>
    <p:sldLayoutId id="214748401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wallstreetmojo.com/cost-of-capital-formula/"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Times New Roman"/>
                <a:cs typeface="Times New Roman"/>
              </a:rPr>
              <a:t>Learning Objectives</a:t>
            </a:r>
          </a:p>
        </p:txBody>
      </p:sp>
      <p:sp>
        <p:nvSpPr>
          <p:cNvPr id="3" name="Content Placeholder 2"/>
          <p:cNvSpPr>
            <a:spLocks noGrp="1"/>
          </p:cNvSpPr>
          <p:nvPr>
            <p:ph idx="1"/>
          </p:nvPr>
        </p:nvSpPr>
        <p:spPr>
          <a:xfrm>
            <a:off x="457200" y="1600200"/>
            <a:ext cx="8229600" cy="4953000"/>
          </a:xfrm>
        </p:spPr>
        <p:txBody>
          <a:bodyPr>
            <a:normAutofit/>
          </a:bodyPr>
          <a:lstStyle/>
          <a:p>
            <a:pPr algn="just"/>
            <a:r>
              <a:rPr lang="en-GB" dirty="0">
                <a:latin typeface="Times New Roman"/>
                <a:cs typeface="Times New Roman"/>
              </a:rPr>
              <a:t>Understanding applications of financial techniques for analysis of projects </a:t>
            </a:r>
          </a:p>
          <a:p>
            <a:pPr lvl="1" algn="just"/>
            <a:r>
              <a:rPr lang="en-GB" dirty="0">
                <a:latin typeface="Times New Roman"/>
                <a:cs typeface="Times New Roman"/>
              </a:rPr>
              <a:t>Analyse Yellow Snow Dilemma in the context of capital budgeting</a:t>
            </a:r>
          </a:p>
          <a:p>
            <a:pPr algn="just"/>
            <a:r>
              <a:rPr lang="en-GB" dirty="0">
                <a:latin typeface="Times New Roman"/>
                <a:cs typeface="Times New Roman"/>
              </a:rPr>
              <a:t>Learning project cost management processes such as resource planning, Cost estimating, Cost budgeting and Cost control. </a:t>
            </a:r>
          </a:p>
        </p:txBody>
      </p:sp>
    </p:spTree>
    <p:extLst>
      <p:ext uri="{BB962C8B-B14F-4D97-AF65-F5344CB8AC3E}">
        <p14:creationId xmlns:p14="http://schemas.microsoft.com/office/powerpoint/2010/main" val="351756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t>The Capital Budgeting Decision Process</a:t>
            </a:r>
          </a:p>
        </p:txBody>
      </p:sp>
      <p:sp>
        <p:nvSpPr>
          <p:cNvPr id="6150" name="Rectangle 6"/>
          <p:cNvSpPr>
            <a:spLocks noChangeArrowheads="1"/>
          </p:cNvSpPr>
          <p:nvPr/>
        </p:nvSpPr>
        <p:spPr bwMode="auto">
          <a:xfrm>
            <a:off x="990600" y="5257800"/>
            <a:ext cx="7867650" cy="9144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lvl="1" algn="ctr">
              <a:spcBef>
                <a:spcPct val="30000"/>
              </a:spcBef>
            </a:pPr>
            <a:r>
              <a:rPr lang="en-US" sz="2800" dirty="0">
                <a:latin typeface="Tahoma" charset="0"/>
              </a:rPr>
              <a:t>Managers should separate investment and financing decisions</a:t>
            </a:r>
          </a:p>
        </p:txBody>
      </p:sp>
      <p:sp>
        <p:nvSpPr>
          <p:cNvPr id="6151" name="AutoShape 7"/>
          <p:cNvSpPr>
            <a:spLocks noChangeArrowheads="1"/>
          </p:cNvSpPr>
          <p:nvPr/>
        </p:nvSpPr>
        <p:spPr bwMode="auto">
          <a:xfrm>
            <a:off x="914400" y="1371600"/>
            <a:ext cx="7924800" cy="1524000"/>
          </a:xfrm>
          <a:prstGeom prst="downArrowCallout">
            <a:avLst>
              <a:gd name="adj1" fmla="val 83730"/>
              <a:gd name="adj2" fmla="val 41865"/>
              <a:gd name="adj3" fmla="val 16667"/>
              <a:gd name="adj4" fmla="val 66667"/>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r>
              <a:rPr lang="en-US" sz="2800" dirty="0"/>
              <a:t>The Capital Budgeting Process involves three basic steps:</a:t>
            </a:r>
          </a:p>
        </p:txBody>
      </p:sp>
      <p:sp>
        <p:nvSpPr>
          <p:cNvPr id="6153" name="Text Box 9"/>
          <p:cNvSpPr txBox="1">
            <a:spLocks noChangeArrowheads="1"/>
          </p:cNvSpPr>
          <p:nvPr/>
        </p:nvSpPr>
        <p:spPr bwMode="auto">
          <a:xfrm>
            <a:off x="1066800" y="2819400"/>
            <a:ext cx="7864475" cy="2227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171450" indent="-171450">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buFontTx/>
              <a:buChar char="•"/>
            </a:pPr>
            <a:r>
              <a:rPr lang="en-US" sz="2800" dirty="0"/>
              <a:t>Identifying potential investments</a:t>
            </a:r>
          </a:p>
          <a:p>
            <a:pPr>
              <a:buFontTx/>
              <a:buChar char="•"/>
            </a:pPr>
            <a:r>
              <a:rPr lang="en-US" sz="2800" dirty="0"/>
              <a:t>Reviewing, analyzing, and selecting from the proposals that have been generated</a:t>
            </a:r>
          </a:p>
          <a:p>
            <a:pPr>
              <a:buFontTx/>
              <a:buChar char="•"/>
            </a:pPr>
            <a:r>
              <a:rPr lang="en-US" sz="2800" dirty="0"/>
              <a:t>Implementing and monitoring the proposals that have been selected</a:t>
            </a:r>
          </a:p>
        </p:txBody>
      </p:sp>
    </p:spTree>
    <p:extLst>
      <p:ext uri="{BB962C8B-B14F-4D97-AF65-F5344CB8AC3E}">
        <p14:creationId xmlns:p14="http://schemas.microsoft.com/office/powerpoint/2010/main" val="293512848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51"/>
                                        </p:tgtEl>
                                        <p:attrNameLst>
                                          <p:attrName>style.visibility</p:attrName>
                                        </p:attrNameLst>
                                      </p:cBhvr>
                                      <p:to>
                                        <p:strVal val="visible"/>
                                      </p:to>
                                    </p:set>
                                    <p:animEffect transition="in" filter="fade">
                                      <p:cBhvr>
                                        <p:cTn id="7" dur="500"/>
                                        <p:tgtEl>
                                          <p:spTgt spid="61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53">
                                            <p:txEl>
                                              <p:pRg st="0" end="0"/>
                                            </p:txEl>
                                          </p:spTgt>
                                        </p:tgtEl>
                                        <p:attrNameLst>
                                          <p:attrName>style.visibility</p:attrName>
                                        </p:attrNameLst>
                                      </p:cBhvr>
                                      <p:to>
                                        <p:strVal val="visible"/>
                                      </p:to>
                                    </p:set>
                                    <p:animEffect transition="in" filter="fade">
                                      <p:cBhvr>
                                        <p:cTn id="12" dur="500"/>
                                        <p:tgtEl>
                                          <p:spTgt spid="615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5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15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nimBg="1"/>
      <p:bldP spid="61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solidFill>
                  <a:srgbClr val="000000"/>
                </a:solidFill>
              </a:rPr>
              <a:t>A Capital Budgeting Process Should:</a:t>
            </a:r>
          </a:p>
        </p:txBody>
      </p:sp>
      <p:sp>
        <p:nvSpPr>
          <p:cNvPr id="10243" name="Rectangle 3"/>
          <p:cNvSpPr>
            <a:spLocks noChangeArrowheads="1"/>
          </p:cNvSpPr>
          <p:nvPr/>
        </p:nvSpPr>
        <p:spPr bwMode="auto">
          <a:xfrm>
            <a:off x="990600" y="1447800"/>
            <a:ext cx="7848600" cy="822325"/>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30000"/>
              </a:spcBef>
            </a:pPr>
            <a:r>
              <a:rPr lang="en-US" sz="2800">
                <a:latin typeface="Tahoma" charset="0"/>
              </a:rPr>
              <a:t>Account for the time value of money</a:t>
            </a:r>
          </a:p>
        </p:txBody>
      </p:sp>
      <p:sp>
        <p:nvSpPr>
          <p:cNvPr id="10244" name="Rectangle 4"/>
          <p:cNvSpPr>
            <a:spLocks noChangeArrowheads="1"/>
          </p:cNvSpPr>
          <p:nvPr/>
        </p:nvSpPr>
        <p:spPr bwMode="auto">
          <a:xfrm>
            <a:off x="990600" y="2438400"/>
            <a:ext cx="7848600" cy="822325"/>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30000"/>
              </a:spcBef>
            </a:pPr>
            <a:r>
              <a:rPr lang="en-US" sz="2800">
                <a:latin typeface="Tahoma" charset="0"/>
              </a:rPr>
              <a:t>Account for risk</a:t>
            </a:r>
          </a:p>
        </p:txBody>
      </p:sp>
      <p:sp>
        <p:nvSpPr>
          <p:cNvPr id="10245" name="Rectangle 5"/>
          <p:cNvSpPr>
            <a:spLocks noChangeArrowheads="1"/>
          </p:cNvSpPr>
          <p:nvPr/>
        </p:nvSpPr>
        <p:spPr bwMode="auto">
          <a:xfrm>
            <a:off x="990600" y="3429000"/>
            <a:ext cx="7848600" cy="822325"/>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30000"/>
              </a:spcBef>
            </a:pPr>
            <a:r>
              <a:rPr lang="en-US" sz="2800">
                <a:latin typeface="Tahoma" charset="0"/>
              </a:rPr>
              <a:t>Focus on cash flow</a:t>
            </a:r>
          </a:p>
        </p:txBody>
      </p:sp>
      <p:sp>
        <p:nvSpPr>
          <p:cNvPr id="10246" name="Rectangle 6"/>
          <p:cNvSpPr>
            <a:spLocks noChangeArrowheads="1"/>
          </p:cNvSpPr>
          <p:nvPr/>
        </p:nvSpPr>
        <p:spPr bwMode="auto">
          <a:xfrm>
            <a:off x="990600" y="4495800"/>
            <a:ext cx="7848600" cy="822325"/>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30000"/>
              </a:spcBef>
            </a:pPr>
            <a:r>
              <a:rPr lang="en-US" sz="2800">
                <a:latin typeface="Tahoma" charset="0"/>
              </a:rPr>
              <a:t>Rank competing projects appropriately</a:t>
            </a:r>
          </a:p>
        </p:txBody>
      </p:sp>
      <p:sp>
        <p:nvSpPr>
          <p:cNvPr id="10247" name="Rectangle 7"/>
          <p:cNvSpPr>
            <a:spLocks noChangeArrowheads="1"/>
          </p:cNvSpPr>
          <p:nvPr/>
        </p:nvSpPr>
        <p:spPr bwMode="auto">
          <a:xfrm>
            <a:off x="990600" y="5486400"/>
            <a:ext cx="7848600" cy="822325"/>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800" dirty="0">
                <a:latin typeface="Tahoma" charset="0"/>
              </a:rPr>
              <a:t>Lead to investment decisions that maximize shareholders</a:t>
            </a:r>
            <a:r>
              <a:rPr lang="ja-JP" altLang="en-US" sz="2800" dirty="0">
                <a:latin typeface="Arial"/>
              </a:rPr>
              <a:t>’</a:t>
            </a:r>
            <a:r>
              <a:rPr lang="en-US" sz="2800" dirty="0">
                <a:latin typeface="Tahoma" charset="0"/>
              </a:rPr>
              <a:t> wealth</a:t>
            </a:r>
          </a:p>
        </p:txBody>
      </p:sp>
    </p:spTree>
    <p:extLst>
      <p:ext uri="{BB962C8B-B14F-4D97-AF65-F5344CB8AC3E}">
        <p14:creationId xmlns:p14="http://schemas.microsoft.com/office/powerpoint/2010/main" val="66765573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500"/>
                                        <p:tgtEl>
                                          <p:spTgt spid="102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fade">
                                      <p:cBhvr>
                                        <p:cTn id="12" dur="500"/>
                                        <p:tgtEl>
                                          <p:spTgt spid="102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fade">
                                      <p:cBhvr>
                                        <p:cTn id="17" dur="500"/>
                                        <p:tgtEl>
                                          <p:spTgt spid="102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6"/>
                                        </p:tgtEl>
                                        <p:attrNameLst>
                                          <p:attrName>style.visibility</p:attrName>
                                        </p:attrNameLst>
                                      </p:cBhvr>
                                      <p:to>
                                        <p:strVal val="visible"/>
                                      </p:to>
                                    </p:set>
                                    <p:animEffect transition="in" filter="fade">
                                      <p:cBhvr>
                                        <p:cTn id="22" dur="500"/>
                                        <p:tgtEl>
                                          <p:spTgt spid="102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47"/>
                                        </p:tgtEl>
                                        <p:attrNameLst>
                                          <p:attrName>style.visibility</p:attrName>
                                        </p:attrNameLst>
                                      </p:cBhvr>
                                      <p:to>
                                        <p:strVal val="visible"/>
                                      </p:to>
                                    </p:set>
                                    <p:animEffect transition="in" filter="fade">
                                      <p:cBhvr>
                                        <p:cTn id="27" dur="5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autoUpdateAnimBg="0"/>
      <p:bldP spid="10244" grpId="0" animBg="1" autoUpdateAnimBg="0"/>
      <p:bldP spid="10245" grpId="0" animBg="1" autoUpdateAnimBg="0"/>
      <p:bldP spid="10246" grpId="0" animBg="1" autoUpdateAnimBg="0"/>
      <p:bldP spid="10247"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9BE8A-2F53-4877-A732-E109C6EA55F6}"/>
              </a:ext>
            </a:extLst>
          </p:cNvPr>
          <p:cNvSpPr>
            <a:spLocks noGrp="1"/>
          </p:cNvSpPr>
          <p:nvPr>
            <p:ph type="title"/>
          </p:nvPr>
        </p:nvSpPr>
        <p:spPr/>
        <p:txBody>
          <a:bodyPr>
            <a:normAutofit/>
          </a:bodyPr>
          <a:lstStyle/>
          <a:p>
            <a:r>
              <a:rPr lang="en-US" altLang="en-US" sz="2400" b="1" dirty="0">
                <a:latin typeface="Arial" panose="020B0604020202020204" pitchFamily="34" charset="0"/>
                <a:cs typeface="Arial" panose="020B0604020202020204" pitchFamily="34" charset="0"/>
              </a:rPr>
              <a:t>What is the future value (FV) of an initial $100 after 3 years, if I/YR = 10%?</a:t>
            </a:r>
            <a:endParaRPr lang="en-IN" sz="24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C87CF7C-7E04-457F-BC32-E66339DFC109}"/>
              </a:ext>
            </a:extLst>
          </p:cNvPr>
          <p:cNvSpPr>
            <a:spLocks noGrp="1"/>
          </p:cNvSpPr>
          <p:nvPr>
            <p:ph idx="1"/>
          </p:nvPr>
        </p:nvSpPr>
        <p:spPr/>
        <p:txBody>
          <a:bodyPr/>
          <a:lstStyle/>
          <a:p>
            <a:r>
              <a:rPr lang="en-US" altLang="en-US" sz="2800" dirty="0">
                <a:latin typeface="Arial" panose="020B0604020202020204" pitchFamily="34" charset="0"/>
                <a:cs typeface="Arial" panose="020B0604020202020204" pitchFamily="34" charset="0"/>
              </a:rPr>
              <a:t>Finding the FV of a cash flow or series of cash flows when compound interest is applied is called compounding.</a:t>
            </a:r>
          </a:p>
          <a:p>
            <a:r>
              <a:rPr lang="en-US" altLang="en-US" sz="2800" dirty="0">
                <a:latin typeface="Arial" panose="020B0604020202020204" pitchFamily="34" charset="0"/>
                <a:cs typeface="Arial" panose="020B0604020202020204" pitchFamily="34" charset="0"/>
              </a:rPr>
              <a:t>FV can be solved by using the arithmetic, financial calculator, and spreadsheet methods.</a:t>
            </a:r>
          </a:p>
          <a:p>
            <a:endParaRPr lang="en-IN" dirty="0"/>
          </a:p>
        </p:txBody>
      </p:sp>
      <p:grpSp>
        <p:nvGrpSpPr>
          <p:cNvPr id="4" name="Group 20">
            <a:extLst>
              <a:ext uri="{FF2B5EF4-FFF2-40B4-BE49-F238E27FC236}">
                <a16:creationId xmlns:a16="http://schemas.microsoft.com/office/drawing/2014/main" id="{C6CD94CA-BAD2-4EA2-AFBD-1C3F8601FB3C}"/>
              </a:ext>
            </a:extLst>
          </p:cNvPr>
          <p:cNvGrpSpPr>
            <a:grpSpLocks/>
          </p:cNvGrpSpPr>
          <p:nvPr/>
        </p:nvGrpSpPr>
        <p:grpSpPr bwMode="auto">
          <a:xfrm>
            <a:off x="914400" y="3962400"/>
            <a:ext cx="7199313" cy="1749425"/>
            <a:chOff x="482" y="2928"/>
            <a:chExt cx="4535" cy="1102"/>
          </a:xfrm>
        </p:grpSpPr>
        <p:sp>
          <p:nvSpPr>
            <p:cNvPr id="5" name="Rectangle 6">
              <a:extLst>
                <a:ext uri="{FF2B5EF4-FFF2-40B4-BE49-F238E27FC236}">
                  <a16:creationId xmlns:a16="http://schemas.microsoft.com/office/drawing/2014/main" id="{85AEEB85-66EB-4DA5-A7AB-CBCE25A9C94A}"/>
                </a:ext>
              </a:extLst>
            </p:cNvPr>
            <p:cNvSpPr>
              <a:spLocks noChangeArrowheads="1"/>
            </p:cNvSpPr>
            <p:nvPr/>
          </p:nvSpPr>
          <p:spPr bwMode="auto">
            <a:xfrm>
              <a:off x="4321" y="3742"/>
              <a:ext cx="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FV = ?</a:t>
              </a:r>
            </a:p>
          </p:txBody>
        </p:sp>
        <p:grpSp>
          <p:nvGrpSpPr>
            <p:cNvPr id="6" name="Group 7">
              <a:extLst>
                <a:ext uri="{FF2B5EF4-FFF2-40B4-BE49-F238E27FC236}">
                  <a16:creationId xmlns:a16="http://schemas.microsoft.com/office/drawing/2014/main" id="{B9953717-689D-4620-9512-165EDE3923D6}"/>
                </a:ext>
              </a:extLst>
            </p:cNvPr>
            <p:cNvGrpSpPr>
              <a:grpSpLocks/>
            </p:cNvGrpSpPr>
            <p:nvPr/>
          </p:nvGrpSpPr>
          <p:grpSpPr bwMode="auto">
            <a:xfrm>
              <a:off x="756" y="3354"/>
              <a:ext cx="4080" cy="411"/>
              <a:chOff x="754" y="2010"/>
              <a:chExt cx="4080" cy="411"/>
            </a:xfrm>
          </p:grpSpPr>
          <p:sp>
            <p:nvSpPr>
              <p:cNvPr id="12" name="Line 8">
                <a:extLst>
                  <a:ext uri="{FF2B5EF4-FFF2-40B4-BE49-F238E27FC236}">
                    <a16:creationId xmlns:a16="http://schemas.microsoft.com/office/drawing/2014/main" id="{DE9D9D1E-9CE9-4083-B956-9467E3CCA225}"/>
                  </a:ext>
                </a:extLst>
              </p:cNvPr>
              <p:cNvSpPr>
                <a:spLocks noChangeShapeType="1"/>
              </p:cNvSpPr>
              <p:nvPr/>
            </p:nvSpPr>
            <p:spPr bwMode="auto">
              <a:xfrm>
                <a:off x="754"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3" name="Line 9">
                <a:extLst>
                  <a:ext uri="{FF2B5EF4-FFF2-40B4-BE49-F238E27FC236}">
                    <a16:creationId xmlns:a16="http://schemas.microsoft.com/office/drawing/2014/main" id="{A704D312-FC83-49CC-8457-93CA3AFFFB64}"/>
                  </a:ext>
                </a:extLst>
              </p:cNvPr>
              <p:cNvSpPr>
                <a:spLocks noChangeShapeType="1"/>
              </p:cNvSpPr>
              <p:nvPr/>
            </p:nvSpPr>
            <p:spPr bwMode="auto">
              <a:xfrm>
                <a:off x="2146"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4" name="Line 10">
                <a:extLst>
                  <a:ext uri="{FF2B5EF4-FFF2-40B4-BE49-F238E27FC236}">
                    <a16:creationId xmlns:a16="http://schemas.microsoft.com/office/drawing/2014/main" id="{A0F93390-6347-46FA-B1B3-9D7412DD3F20}"/>
                  </a:ext>
                </a:extLst>
              </p:cNvPr>
              <p:cNvSpPr>
                <a:spLocks noChangeShapeType="1"/>
              </p:cNvSpPr>
              <p:nvPr/>
            </p:nvSpPr>
            <p:spPr bwMode="auto">
              <a:xfrm>
                <a:off x="3394"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5" name="Line 11">
                <a:extLst>
                  <a:ext uri="{FF2B5EF4-FFF2-40B4-BE49-F238E27FC236}">
                    <a16:creationId xmlns:a16="http://schemas.microsoft.com/office/drawing/2014/main" id="{E3953BD1-39BE-4D7D-BA28-787807304EE0}"/>
                  </a:ext>
                </a:extLst>
              </p:cNvPr>
              <p:cNvSpPr>
                <a:spLocks noChangeShapeType="1"/>
              </p:cNvSpPr>
              <p:nvPr/>
            </p:nvSpPr>
            <p:spPr bwMode="auto">
              <a:xfrm>
                <a:off x="4834"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6" name="Line 12">
                <a:extLst>
                  <a:ext uri="{FF2B5EF4-FFF2-40B4-BE49-F238E27FC236}">
                    <a16:creationId xmlns:a16="http://schemas.microsoft.com/office/drawing/2014/main" id="{07287A65-9EB5-4830-A74D-FB5E1FF7EA1E}"/>
                  </a:ext>
                </a:extLst>
              </p:cNvPr>
              <p:cNvSpPr>
                <a:spLocks noChangeShapeType="1"/>
              </p:cNvSpPr>
              <p:nvPr/>
            </p:nvSpPr>
            <p:spPr bwMode="auto">
              <a:xfrm>
                <a:off x="755" y="2216"/>
                <a:ext cx="4079" cy="0"/>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grpSp>
        <p:sp>
          <p:nvSpPr>
            <p:cNvPr id="7" name="Rectangle 15">
              <a:extLst>
                <a:ext uri="{FF2B5EF4-FFF2-40B4-BE49-F238E27FC236}">
                  <a16:creationId xmlns:a16="http://schemas.microsoft.com/office/drawing/2014/main" id="{A419753E-0994-4DE3-8EB2-AE6DD4983CDF}"/>
                </a:ext>
              </a:extLst>
            </p:cNvPr>
            <p:cNvSpPr>
              <a:spLocks noChangeArrowheads="1"/>
            </p:cNvSpPr>
            <p:nvPr/>
          </p:nvSpPr>
          <p:spPr bwMode="auto">
            <a:xfrm>
              <a:off x="2018" y="2928"/>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1</a:t>
              </a:r>
            </a:p>
          </p:txBody>
        </p:sp>
        <p:sp>
          <p:nvSpPr>
            <p:cNvPr id="8" name="Rectangle 16">
              <a:extLst>
                <a:ext uri="{FF2B5EF4-FFF2-40B4-BE49-F238E27FC236}">
                  <a16:creationId xmlns:a16="http://schemas.microsoft.com/office/drawing/2014/main" id="{8D15D68C-BAE3-4110-8662-BB078794C654}"/>
                </a:ext>
              </a:extLst>
            </p:cNvPr>
            <p:cNvSpPr>
              <a:spLocks noChangeArrowheads="1"/>
            </p:cNvSpPr>
            <p:nvPr/>
          </p:nvSpPr>
          <p:spPr bwMode="auto">
            <a:xfrm>
              <a:off x="3266" y="2928"/>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2</a:t>
              </a:r>
            </a:p>
          </p:txBody>
        </p:sp>
        <p:sp>
          <p:nvSpPr>
            <p:cNvPr id="9" name="Rectangle 17">
              <a:extLst>
                <a:ext uri="{FF2B5EF4-FFF2-40B4-BE49-F238E27FC236}">
                  <a16:creationId xmlns:a16="http://schemas.microsoft.com/office/drawing/2014/main" id="{B5C3EC1F-2E8A-461F-85DA-871A78D6B170}"/>
                </a:ext>
              </a:extLst>
            </p:cNvPr>
            <p:cNvSpPr>
              <a:spLocks noChangeArrowheads="1"/>
            </p:cNvSpPr>
            <p:nvPr/>
          </p:nvSpPr>
          <p:spPr bwMode="auto">
            <a:xfrm>
              <a:off x="4706" y="2928"/>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3</a:t>
              </a:r>
            </a:p>
          </p:txBody>
        </p:sp>
        <p:sp>
          <p:nvSpPr>
            <p:cNvPr id="10" name="Rectangle 18">
              <a:extLst>
                <a:ext uri="{FF2B5EF4-FFF2-40B4-BE49-F238E27FC236}">
                  <a16:creationId xmlns:a16="http://schemas.microsoft.com/office/drawing/2014/main" id="{FDE2C058-2496-483D-B931-35EB084756FB}"/>
                </a:ext>
              </a:extLst>
            </p:cNvPr>
            <p:cNvSpPr>
              <a:spLocks noChangeArrowheads="1"/>
            </p:cNvSpPr>
            <p:nvPr/>
          </p:nvSpPr>
          <p:spPr bwMode="auto">
            <a:xfrm>
              <a:off x="1130" y="3317"/>
              <a:ext cx="468"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a:ln>
                    <a:noFill/>
                  </a:ln>
                  <a:solidFill>
                    <a:srgbClr val="333399"/>
                  </a:solidFill>
                  <a:effectLst/>
                  <a:uLnTx/>
                  <a:uFillTx/>
                  <a:latin typeface="Arial" panose="020B0604020202020204" pitchFamily="34" charset="0"/>
                  <a:ea typeface="+mn-ea"/>
                  <a:cs typeface="+mn-cs"/>
                </a:rPr>
                <a:t>10%</a:t>
              </a:r>
            </a:p>
          </p:txBody>
        </p:sp>
        <p:sp>
          <p:nvSpPr>
            <p:cNvPr id="11" name="Rectangle 19">
              <a:extLst>
                <a:ext uri="{FF2B5EF4-FFF2-40B4-BE49-F238E27FC236}">
                  <a16:creationId xmlns:a16="http://schemas.microsoft.com/office/drawing/2014/main" id="{ED7CA030-5F3A-4DD3-B674-FB7FA670F455}"/>
                </a:ext>
              </a:extLst>
            </p:cNvPr>
            <p:cNvSpPr>
              <a:spLocks noChangeArrowheads="1"/>
            </p:cNvSpPr>
            <p:nvPr/>
          </p:nvSpPr>
          <p:spPr bwMode="auto">
            <a:xfrm>
              <a:off x="482" y="3742"/>
              <a:ext cx="43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100</a:t>
              </a:r>
            </a:p>
          </p:txBody>
        </p:sp>
      </p:grpSp>
    </p:spTree>
    <p:extLst>
      <p:ext uri="{BB962C8B-B14F-4D97-AF65-F5344CB8AC3E}">
        <p14:creationId xmlns:p14="http://schemas.microsoft.com/office/powerpoint/2010/main" val="249801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8AF8-46CA-489F-8116-E7EFFF1BD2BB}"/>
              </a:ext>
            </a:extLst>
          </p:cNvPr>
          <p:cNvSpPr>
            <a:spLocks noGrp="1"/>
          </p:cNvSpPr>
          <p:nvPr>
            <p:ph type="title"/>
          </p:nvPr>
        </p:nvSpPr>
        <p:spPr/>
        <p:txBody>
          <a:bodyPr>
            <a:normAutofit/>
          </a:bodyPr>
          <a:lstStyle/>
          <a:p>
            <a:r>
              <a:rPr lang="en-US" altLang="en-US" sz="2800" b="1" kern="0" dirty="0">
                <a:latin typeface="Arial" panose="020B0604020202020204" pitchFamily="34" charset="0"/>
                <a:cs typeface="Arial" panose="020B0604020202020204" pitchFamily="34" charset="0"/>
              </a:rPr>
              <a:t>Solving for FV:</a:t>
            </a:r>
            <a:br>
              <a:rPr lang="en-US" altLang="en-US" sz="2800" b="1" kern="0" dirty="0">
                <a:latin typeface="Arial" panose="020B0604020202020204" pitchFamily="34" charset="0"/>
                <a:cs typeface="Arial" panose="020B0604020202020204" pitchFamily="34" charset="0"/>
              </a:rPr>
            </a:br>
            <a:r>
              <a:rPr lang="en-US" altLang="en-US" sz="2800" b="1" kern="0" dirty="0">
                <a:latin typeface="Arial" panose="020B0604020202020204" pitchFamily="34" charset="0"/>
                <a:cs typeface="Arial" panose="020B0604020202020204" pitchFamily="34" charset="0"/>
              </a:rPr>
              <a:t>The arithmetic method</a:t>
            </a:r>
            <a:endParaRPr lang="en-IN"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5A64F95-BCCF-4C8B-92B8-8C07A1FBE9BB}"/>
              </a:ext>
            </a:extLst>
          </p:cNvPr>
          <p:cNvSpPr>
            <a:spLocks noGrp="1"/>
          </p:cNvSpPr>
          <p:nvPr>
            <p:ph idx="1"/>
          </p:nvPr>
        </p:nvSpPr>
        <p:spPr/>
        <p:txBody>
          <a:bodyPr>
            <a:normAutofit lnSpcReduction="10000"/>
          </a:bodyPr>
          <a:lstStyle/>
          <a:p>
            <a:pPr>
              <a:lnSpc>
                <a:spcPct val="85000"/>
              </a:lnSpc>
              <a:spcBef>
                <a:spcPct val="15000"/>
              </a:spcBef>
            </a:pPr>
            <a:r>
              <a:rPr lang="en-US" altLang="en-US" sz="2800" dirty="0"/>
              <a:t>After 1 year:</a:t>
            </a:r>
          </a:p>
          <a:p>
            <a:pPr lvl="1">
              <a:lnSpc>
                <a:spcPct val="85000"/>
              </a:lnSpc>
              <a:spcBef>
                <a:spcPct val="15000"/>
              </a:spcBef>
            </a:pPr>
            <a:r>
              <a:rPr lang="en-US" altLang="en-US" dirty="0"/>
              <a:t>FV</a:t>
            </a:r>
            <a:r>
              <a:rPr lang="en-US" altLang="en-US" baseline="-25000" dirty="0"/>
              <a:t>1</a:t>
            </a:r>
            <a:r>
              <a:rPr lang="en-US" altLang="en-US" dirty="0"/>
              <a:t> = PV ( 1 + </a:t>
            </a:r>
            <a:r>
              <a:rPr lang="en-US" altLang="en-US" dirty="0" err="1"/>
              <a:t>i</a:t>
            </a:r>
            <a:r>
              <a:rPr lang="en-US" altLang="en-US" dirty="0"/>
              <a:t> ) = $100 (1.10)</a:t>
            </a:r>
            <a:br>
              <a:rPr lang="en-US" altLang="en-US" dirty="0"/>
            </a:br>
            <a:r>
              <a:rPr lang="en-US" altLang="en-US" dirty="0"/>
              <a:t>      = $110.00</a:t>
            </a:r>
          </a:p>
          <a:p>
            <a:pPr>
              <a:lnSpc>
                <a:spcPct val="85000"/>
              </a:lnSpc>
              <a:spcBef>
                <a:spcPct val="15000"/>
              </a:spcBef>
            </a:pPr>
            <a:r>
              <a:rPr lang="en-US" altLang="en-US" sz="2800" dirty="0"/>
              <a:t>After 2 years:</a:t>
            </a:r>
          </a:p>
          <a:p>
            <a:pPr lvl="1">
              <a:lnSpc>
                <a:spcPct val="85000"/>
              </a:lnSpc>
              <a:spcBef>
                <a:spcPct val="15000"/>
              </a:spcBef>
            </a:pPr>
            <a:r>
              <a:rPr lang="en-US" altLang="en-US" dirty="0"/>
              <a:t>FV</a:t>
            </a:r>
            <a:r>
              <a:rPr lang="en-US" altLang="en-US" baseline="-25000" dirty="0"/>
              <a:t>2</a:t>
            </a:r>
            <a:r>
              <a:rPr lang="en-US" altLang="en-US" dirty="0"/>
              <a:t> = PV ( 1 + </a:t>
            </a:r>
            <a:r>
              <a:rPr lang="en-US" altLang="en-US" dirty="0" err="1"/>
              <a:t>i</a:t>
            </a:r>
            <a:r>
              <a:rPr lang="en-US" altLang="en-US" dirty="0"/>
              <a:t> )</a:t>
            </a:r>
            <a:r>
              <a:rPr lang="en-US" altLang="en-US" baseline="30000" dirty="0"/>
              <a:t>2 </a:t>
            </a:r>
            <a:r>
              <a:rPr lang="en-US" altLang="en-US" dirty="0"/>
              <a:t>= $100 (1.10)</a:t>
            </a:r>
            <a:r>
              <a:rPr lang="en-US" altLang="en-US" baseline="30000" dirty="0"/>
              <a:t>2</a:t>
            </a:r>
            <a:br>
              <a:rPr lang="en-US" altLang="en-US" baseline="30000" dirty="0"/>
            </a:br>
            <a:r>
              <a:rPr lang="en-US" altLang="en-US" dirty="0"/>
              <a:t>      =$121.00</a:t>
            </a:r>
          </a:p>
          <a:p>
            <a:pPr>
              <a:lnSpc>
                <a:spcPct val="85000"/>
              </a:lnSpc>
              <a:spcBef>
                <a:spcPct val="15000"/>
              </a:spcBef>
            </a:pPr>
            <a:r>
              <a:rPr lang="en-US" altLang="en-US" sz="2800" dirty="0"/>
              <a:t>After 3 years:</a:t>
            </a:r>
          </a:p>
          <a:p>
            <a:pPr lvl="1">
              <a:lnSpc>
                <a:spcPct val="85000"/>
              </a:lnSpc>
              <a:spcBef>
                <a:spcPct val="15000"/>
              </a:spcBef>
            </a:pPr>
            <a:r>
              <a:rPr lang="en-US" altLang="en-US" dirty="0"/>
              <a:t>FV</a:t>
            </a:r>
            <a:r>
              <a:rPr lang="en-US" altLang="en-US" baseline="-25000" dirty="0"/>
              <a:t>3</a:t>
            </a:r>
            <a:r>
              <a:rPr lang="en-US" altLang="en-US" dirty="0"/>
              <a:t> = PV ( 1 + </a:t>
            </a:r>
            <a:r>
              <a:rPr lang="en-US" altLang="en-US" dirty="0" err="1"/>
              <a:t>i</a:t>
            </a:r>
            <a:r>
              <a:rPr lang="en-US" altLang="en-US" dirty="0"/>
              <a:t> )</a:t>
            </a:r>
            <a:r>
              <a:rPr lang="en-US" altLang="en-US" baseline="30000" dirty="0"/>
              <a:t>3 </a:t>
            </a:r>
            <a:r>
              <a:rPr lang="en-US" altLang="en-US" dirty="0"/>
              <a:t>= $100 (1.10)</a:t>
            </a:r>
            <a:r>
              <a:rPr lang="en-US" altLang="en-US" baseline="30000" dirty="0"/>
              <a:t>3</a:t>
            </a:r>
            <a:br>
              <a:rPr lang="en-US" altLang="en-US" baseline="30000" dirty="0"/>
            </a:br>
            <a:r>
              <a:rPr lang="en-US" altLang="en-US" dirty="0"/>
              <a:t>      =$133.10</a:t>
            </a:r>
          </a:p>
          <a:p>
            <a:pPr>
              <a:lnSpc>
                <a:spcPct val="85000"/>
              </a:lnSpc>
              <a:spcBef>
                <a:spcPct val="15000"/>
              </a:spcBef>
            </a:pPr>
            <a:r>
              <a:rPr lang="en-US" altLang="en-US" sz="2800" dirty="0"/>
              <a:t>After n years (general case):</a:t>
            </a:r>
          </a:p>
          <a:p>
            <a:pPr lvl="1">
              <a:lnSpc>
                <a:spcPct val="85000"/>
              </a:lnSpc>
              <a:spcBef>
                <a:spcPct val="15000"/>
              </a:spcBef>
            </a:pPr>
            <a:r>
              <a:rPr lang="en-US" altLang="en-US" dirty="0" err="1"/>
              <a:t>FV</a:t>
            </a:r>
            <a:r>
              <a:rPr lang="en-US" altLang="en-US" baseline="-25000" dirty="0" err="1"/>
              <a:t>n</a:t>
            </a:r>
            <a:r>
              <a:rPr lang="en-US" altLang="en-US" dirty="0"/>
              <a:t> = PV ( 1 + </a:t>
            </a:r>
            <a:r>
              <a:rPr lang="en-US" altLang="en-US" dirty="0" err="1"/>
              <a:t>i</a:t>
            </a:r>
            <a:r>
              <a:rPr lang="en-US" altLang="en-US" dirty="0"/>
              <a:t> )</a:t>
            </a:r>
            <a:r>
              <a:rPr lang="en-US" altLang="en-US" baseline="30000" dirty="0"/>
              <a:t>n</a:t>
            </a:r>
            <a:endParaRPr lang="en-US" altLang="en-US" dirty="0"/>
          </a:p>
          <a:p>
            <a:endParaRPr lang="en-IN" dirty="0"/>
          </a:p>
        </p:txBody>
      </p:sp>
    </p:spTree>
    <p:extLst>
      <p:ext uri="{BB962C8B-B14F-4D97-AF65-F5344CB8AC3E}">
        <p14:creationId xmlns:p14="http://schemas.microsoft.com/office/powerpoint/2010/main" val="1580715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a:extLst>
              <a:ext uri="{FF2B5EF4-FFF2-40B4-BE49-F238E27FC236}">
                <a16:creationId xmlns:a16="http://schemas.microsoft.com/office/drawing/2014/main" id="{EBE12CC0-0DD4-42DA-AEB0-CE1D752CC113}"/>
              </a:ext>
            </a:extLst>
          </p:cNvPr>
          <p:cNvSpPr>
            <a:spLocks noChangeArrowheads="1"/>
          </p:cNvSpPr>
          <p:nvPr/>
        </p:nvSpPr>
        <p:spPr bwMode="auto">
          <a:xfrm>
            <a:off x="762000" y="5943600"/>
            <a:ext cx="1122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PV = ?</a:t>
            </a:r>
          </a:p>
        </p:txBody>
      </p:sp>
      <p:sp>
        <p:nvSpPr>
          <p:cNvPr id="38928" name="Rectangle 16">
            <a:extLst>
              <a:ext uri="{FF2B5EF4-FFF2-40B4-BE49-F238E27FC236}">
                <a16:creationId xmlns:a16="http://schemas.microsoft.com/office/drawing/2014/main" id="{C3575237-BE31-471B-ADF1-16D65A90A9A8}"/>
              </a:ext>
            </a:extLst>
          </p:cNvPr>
          <p:cNvSpPr>
            <a:spLocks noChangeArrowheads="1"/>
          </p:cNvSpPr>
          <p:nvPr/>
        </p:nvSpPr>
        <p:spPr bwMode="auto">
          <a:xfrm>
            <a:off x="7315200" y="5943600"/>
            <a:ext cx="693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100</a:t>
            </a:r>
          </a:p>
        </p:txBody>
      </p:sp>
      <p:sp>
        <p:nvSpPr>
          <p:cNvPr id="10244" name="Rectangle 2">
            <a:extLst>
              <a:ext uri="{FF2B5EF4-FFF2-40B4-BE49-F238E27FC236}">
                <a16:creationId xmlns:a16="http://schemas.microsoft.com/office/drawing/2014/main" id="{3A59E678-225F-49D9-96C5-4FCBD868DCEC}"/>
              </a:ext>
            </a:extLst>
          </p:cNvPr>
          <p:cNvSpPr>
            <a:spLocks noGrp="1" noChangeArrowheads="1"/>
          </p:cNvSpPr>
          <p:nvPr>
            <p:ph type="title"/>
          </p:nvPr>
        </p:nvSpPr>
        <p:spPr/>
        <p:txBody>
          <a:bodyPr/>
          <a:lstStyle/>
          <a:p>
            <a:pPr eaLnBrk="1" hangingPunct="1"/>
            <a:r>
              <a:rPr lang="en-US" altLang="en-US" sz="3200"/>
              <a:t>What is the present value (PV) of $100 due in 3 years, if I/YR = 10%?</a:t>
            </a:r>
          </a:p>
        </p:txBody>
      </p:sp>
      <p:sp>
        <p:nvSpPr>
          <p:cNvPr id="38915" name="Rectangle 3">
            <a:extLst>
              <a:ext uri="{FF2B5EF4-FFF2-40B4-BE49-F238E27FC236}">
                <a16:creationId xmlns:a16="http://schemas.microsoft.com/office/drawing/2014/main" id="{316C6729-17CD-47D2-9290-B75DEE68408C}"/>
              </a:ext>
            </a:extLst>
          </p:cNvPr>
          <p:cNvSpPr>
            <a:spLocks noGrp="1" noChangeArrowheads="1"/>
          </p:cNvSpPr>
          <p:nvPr>
            <p:ph type="body" sz="half" idx="1"/>
          </p:nvPr>
        </p:nvSpPr>
        <p:spPr>
          <a:xfrm>
            <a:off x="1143000" y="1905000"/>
            <a:ext cx="7580313" cy="2782888"/>
          </a:xfrm>
        </p:spPr>
        <p:txBody>
          <a:bodyPr/>
          <a:lstStyle/>
          <a:p>
            <a:pPr eaLnBrk="1" hangingPunct="1"/>
            <a:r>
              <a:rPr lang="en-US" altLang="en-US" sz="2800"/>
              <a:t>Finding the PV of a cash flow or series of cash flows when compound interest is applied is called discounting (the reverse of compounding).</a:t>
            </a:r>
          </a:p>
          <a:p>
            <a:pPr eaLnBrk="1" hangingPunct="1"/>
            <a:r>
              <a:rPr lang="en-US" altLang="en-US" sz="2800"/>
              <a:t>The PV shows the value of cash flows in terms of today’s purchasing power.</a:t>
            </a:r>
          </a:p>
        </p:txBody>
      </p:sp>
      <p:grpSp>
        <p:nvGrpSpPr>
          <p:cNvPr id="38917" name="Group 5">
            <a:extLst>
              <a:ext uri="{FF2B5EF4-FFF2-40B4-BE49-F238E27FC236}">
                <a16:creationId xmlns:a16="http://schemas.microsoft.com/office/drawing/2014/main" id="{196D48EF-15A0-4C84-9DA0-1F45A3CEA9A3}"/>
              </a:ext>
            </a:extLst>
          </p:cNvPr>
          <p:cNvGrpSpPr>
            <a:grpSpLocks/>
          </p:cNvGrpSpPr>
          <p:nvPr/>
        </p:nvGrpSpPr>
        <p:grpSpPr bwMode="auto">
          <a:xfrm>
            <a:off x="1200150" y="5324475"/>
            <a:ext cx="6477000" cy="652463"/>
            <a:chOff x="754" y="2010"/>
            <a:chExt cx="4080" cy="411"/>
          </a:xfrm>
        </p:grpSpPr>
        <p:sp>
          <p:nvSpPr>
            <p:cNvPr id="10252" name="Line 6">
              <a:extLst>
                <a:ext uri="{FF2B5EF4-FFF2-40B4-BE49-F238E27FC236}">
                  <a16:creationId xmlns:a16="http://schemas.microsoft.com/office/drawing/2014/main" id="{05AF30DB-1359-4302-B20A-6705ED2AA4FF}"/>
                </a:ext>
              </a:extLst>
            </p:cNvPr>
            <p:cNvSpPr>
              <a:spLocks noChangeShapeType="1"/>
            </p:cNvSpPr>
            <p:nvPr/>
          </p:nvSpPr>
          <p:spPr bwMode="auto">
            <a:xfrm>
              <a:off x="754"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0253" name="Line 7">
              <a:extLst>
                <a:ext uri="{FF2B5EF4-FFF2-40B4-BE49-F238E27FC236}">
                  <a16:creationId xmlns:a16="http://schemas.microsoft.com/office/drawing/2014/main" id="{90163690-76D6-46BA-B9F2-C309ABECF032}"/>
                </a:ext>
              </a:extLst>
            </p:cNvPr>
            <p:cNvSpPr>
              <a:spLocks noChangeShapeType="1"/>
            </p:cNvSpPr>
            <p:nvPr/>
          </p:nvSpPr>
          <p:spPr bwMode="auto">
            <a:xfrm>
              <a:off x="2146"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0254" name="Line 8">
              <a:extLst>
                <a:ext uri="{FF2B5EF4-FFF2-40B4-BE49-F238E27FC236}">
                  <a16:creationId xmlns:a16="http://schemas.microsoft.com/office/drawing/2014/main" id="{7FD0BD06-3E13-41D2-9AD4-F1C68E21CD68}"/>
                </a:ext>
              </a:extLst>
            </p:cNvPr>
            <p:cNvSpPr>
              <a:spLocks noChangeShapeType="1"/>
            </p:cNvSpPr>
            <p:nvPr/>
          </p:nvSpPr>
          <p:spPr bwMode="auto">
            <a:xfrm>
              <a:off x="3394"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0255" name="Line 9">
              <a:extLst>
                <a:ext uri="{FF2B5EF4-FFF2-40B4-BE49-F238E27FC236}">
                  <a16:creationId xmlns:a16="http://schemas.microsoft.com/office/drawing/2014/main" id="{577DE509-3D93-46AA-8594-F069771CE37D}"/>
                </a:ext>
              </a:extLst>
            </p:cNvPr>
            <p:cNvSpPr>
              <a:spLocks noChangeShapeType="1"/>
            </p:cNvSpPr>
            <p:nvPr/>
          </p:nvSpPr>
          <p:spPr bwMode="auto">
            <a:xfrm>
              <a:off x="4834" y="2010"/>
              <a:ext cx="0" cy="411"/>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0256" name="Line 10">
              <a:extLst>
                <a:ext uri="{FF2B5EF4-FFF2-40B4-BE49-F238E27FC236}">
                  <a16:creationId xmlns:a16="http://schemas.microsoft.com/office/drawing/2014/main" id="{D024DC2B-419D-439F-85FA-149C58D5E44E}"/>
                </a:ext>
              </a:extLst>
            </p:cNvPr>
            <p:cNvSpPr>
              <a:spLocks noChangeShapeType="1"/>
            </p:cNvSpPr>
            <p:nvPr/>
          </p:nvSpPr>
          <p:spPr bwMode="auto">
            <a:xfrm>
              <a:off x="755" y="2216"/>
              <a:ext cx="4079" cy="0"/>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IN" sz="5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grpSp>
      <p:sp>
        <p:nvSpPr>
          <p:cNvPr id="38923" name="Rectangle 11">
            <a:extLst>
              <a:ext uri="{FF2B5EF4-FFF2-40B4-BE49-F238E27FC236}">
                <a16:creationId xmlns:a16="http://schemas.microsoft.com/office/drawing/2014/main" id="{E1274EF0-9BD1-4DF7-BEF9-3532E33C8FEA}"/>
              </a:ext>
            </a:extLst>
          </p:cNvPr>
          <p:cNvSpPr>
            <a:spLocks noChangeArrowheads="1"/>
          </p:cNvSpPr>
          <p:nvPr/>
        </p:nvSpPr>
        <p:spPr bwMode="auto">
          <a:xfrm>
            <a:off x="990600" y="46482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0</a:t>
            </a:r>
          </a:p>
        </p:txBody>
      </p:sp>
      <p:sp>
        <p:nvSpPr>
          <p:cNvPr id="38924" name="Rectangle 12">
            <a:extLst>
              <a:ext uri="{FF2B5EF4-FFF2-40B4-BE49-F238E27FC236}">
                <a16:creationId xmlns:a16="http://schemas.microsoft.com/office/drawing/2014/main" id="{62F74A04-B356-4176-B696-1C1C3AC5F591}"/>
              </a:ext>
            </a:extLst>
          </p:cNvPr>
          <p:cNvSpPr>
            <a:spLocks noChangeArrowheads="1"/>
          </p:cNvSpPr>
          <p:nvPr/>
        </p:nvSpPr>
        <p:spPr bwMode="auto">
          <a:xfrm>
            <a:off x="3203575" y="46482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1</a:t>
            </a:r>
          </a:p>
        </p:txBody>
      </p:sp>
      <p:sp>
        <p:nvSpPr>
          <p:cNvPr id="38925" name="Rectangle 13">
            <a:extLst>
              <a:ext uri="{FF2B5EF4-FFF2-40B4-BE49-F238E27FC236}">
                <a16:creationId xmlns:a16="http://schemas.microsoft.com/office/drawing/2014/main" id="{61CFE15B-584E-4235-81DE-F4568C2C1E3B}"/>
              </a:ext>
            </a:extLst>
          </p:cNvPr>
          <p:cNvSpPr>
            <a:spLocks noChangeArrowheads="1"/>
          </p:cNvSpPr>
          <p:nvPr/>
        </p:nvSpPr>
        <p:spPr bwMode="auto">
          <a:xfrm>
            <a:off x="5184775" y="46482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2</a:t>
            </a:r>
          </a:p>
        </p:txBody>
      </p:sp>
      <p:sp>
        <p:nvSpPr>
          <p:cNvPr id="38926" name="Rectangle 14">
            <a:extLst>
              <a:ext uri="{FF2B5EF4-FFF2-40B4-BE49-F238E27FC236}">
                <a16:creationId xmlns:a16="http://schemas.microsoft.com/office/drawing/2014/main" id="{ACF87601-5245-4757-B5F4-CD757E696B23}"/>
              </a:ext>
            </a:extLst>
          </p:cNvPr>
          <p:cNvSpPr>
            <a:spLocks noChangeArrowheads="1"/>
          </p:cNvSpPr>
          <p:nvPr/>
        </p:nvSpPr>
        <p:spPr bwMode="auto">
          <a:xfrm>
            <a:off x="7470775" y="46482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333399"/>
                </a:solidFill>
                <a:effectLst/>
                <a:uLnTx/>
                <a:uFillTx/>
                <a:latin typeface="Arial" panose="020B0604020202020204" pitchFamily="34" charset="0"/>
                <a:ea typeface="+mn-ea"/>
                <a:cs typeface="+mn-cs"/>
              </a:rPr>
              <a:t>3</a:t>
            </a:r>
          </a:p>
        </p:txBody>
      </p:sp>
      <p:sp>
        <p:nvSpPr>
          <p:cNvPr id="38927" name="Rectangle 15">
            <a:extLst>
              <a:ext uri="{FF2B5EF4-FFF2-40B4-BE49-F238E27FC236}">
                <a16:creationId xmlns:a16="http://schemas.microsoft.com/office/drawing/2014/main" id="{B192ADC5-4E40-4657-B417-42DA6F6AA6DB}"/>
              </a:ext>
            </a:extLst>
          </p:cNvPr>
          <p:cNvSpPr>
            <a:spLocks noChangeArrowheads="1"/>
          </p:cNvSpPr>
          <p:nvPr/>
        </p:nvSpPr>
        <p:spPr bwMode="auto">
          <a:xfrm>
            <a:off x="1793875" y="5265738"/>
            <a:ext cx="7429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5000">
                <a:solidFill>
                  <a:schemeClr val="tx1"/>
                </a:solidFill>
                <a:latin typeface="Tahoma" panose="020B0604030504040204" pitchFamily="34" charset="0"/>
              </a:defRPr>
            </a:lvl1pPr>
            <a:lvl2pPr marL="742950" indent="-285750">
              <a:defRPr sz="5000">
                <a:solidFill>
                  <a:schemeClr val="tx1"/>
                </a:solidFill>
                <a:latin typeface="Tahoma" panose="020B0604030504040204" pitchFamily="34" charset="0"/>
              </a:defRPr>
            </a:lvl2pPr>
            <a:lvl3pPr marL="1143000" indent="-228600">
              <a:defRPr sz="5000">
                <a:solidFill>
                  <a:schemeClr val="tx1"/>
                </a:solidFill>
                <a:latin typeface="Tahoma" panose="020B0604030504040204" pitchFamily="34" charset="0"/>
              </a:defRPr>
            </a:lvl3pPr>
            <a:lvl4pPr marL="1600200" indent="-228600">
              <a:defRPr sz="5000">
                <a:solidFill>
                  <a:schemeClr val="tx1"/>
                </a:solidFill>
                <a:latin typeface="Tahoma" panose="020B0604030504040204" pitchFamily="34" charset="0"/>
              </a:defRPr>
            </a:lvl4pPr>
            <a:lvl5pPr marL="2057400" indent="-228600">
              <a:defRPr sz="5000">
                <a:solidFill>
                  <a:schemeClr val="tx1"/>
                </a:solidFill>
                <a:latin typeface="Tahoma" panose="020B0604030504040204" pitchFamily="34" charset="0"/>
              </a:defRPr>
            </a:lvl5pPr>
            <a:lvl6pPr marL="2514600" indent="-228600" eaLnBrk="0" fontAlgn="base" hangingPunct="0">
              <a:spcBef>
                <a:spcPct val="0"/>
              </a:spcBef>
              <a:spcAft>
                <a:spcPct val="0"/>
              </a:spcAft>
              <a:defRPr sz="5000">
                <a:solidFill>
                  <a:schemeClr val="tx1"/>
                </a:solidFill>
                <a:latin typeface="Tahoma" panose="020B0604030504040204" pitchFamily="34" charset="0"/>
              </a:defRPr>
            </a:lvl6pPr>
            <a:lvl7pPr marL="2971800" indent="-228600" eaLnBrk="0" fontAlgn="base" hangingPunct="0">
              <a:spcBef>
                <a:spcPct val="0"/>
              </a:spcBef>
              <a:spcAft>
                <a:spcPct val="0"/>
              </a:spcAft>
              <a:defRPr sz="5000">
                <a:solidFill>
                  <a:schemeClr val="tx1"/>
                </a:solidFill>
                <a:latin typeface="Tahoma" panose="020B0604030504040204" pitchFamily="34" charset="0"/>
              </a:defRPr>
            </a:lvl7pPr>
            <a:lvl8pPr marL="3429000" indent="-228600" eaLnBrk="0" fontAlgn="base" hangingPunct="0">
              <a:spcBef>
                <a:spcPct val="0"/>
              </a:spcBef>
              <a:spcAft>
                <a:spcPct val="0"/>
              </a:spcAft>
              <a:defRPr sz="5000">
                <a:solidFill>
                  <a:schemeClr val="tx1"/>
                </a:solidFill>
                <a:latin typeface="Tahoma" panose="020B0604030504040204" pitchFamily="34" charset="0"/>
              </a:defRPr>
            </a:lvl8pPr>
            <a:lvl9pPr marL="3886200" indent="-228600" eaLnBrk="0" fontAlgn="base" hangingPunct="0">
              <a:spcBef>
                <a:spcPct val="0"/>
              </a:spcBef>
              <a:spcAft>
                <a:spcPct val="0"/>
              </a:spcAft>
              <a:defRPr sz="50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a:ln>
                  <a:noFill/>
                </a:ln>
                <a:solidFill>
                  <a:srgbClr val="333399"/>
                </a:solidFill>
                <a:effectLst/>
                <a:uLnTx/>
                <a:uFillTx/>
                <a:latin typeface="Arial" panose="020B0604020202020204" pitchFamily="34" charset="0"/>
                <a:ea typeface="+mn-ea"/>
                <a:cs typeface="+mn-cs"/>
              </a:rPr>
              <a:t>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9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9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9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9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9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9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9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P spid="38928" grpId="0"/>
      <p:bldP spid="38915" grpId="0" build="p"/>
      <p:bldP spid="38923" grpId="0"/>
      <p:bldP spid="38924" grpId="0"/>
      <p:bldP spid="38925" grpId="0"/>
      <p:bldP spid="38926" grpId="0"/>
      <p:bldP spid="389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867B64EC-8AD0-43EF-B5A7-C373918755B5}"/>
              </a:ext>
            </a:extLst>
          </p:cNvPr>
          <p:cNvSpPr>
            <a:spLocks noGrp="1" noChangeArrowheads="1"/>
          </p:cNvSpPr>
          <p:nvPr>
            <p:ph type="title"/>
          </p:nvPr>
        </p:nvSpPr>
        <p:spPr/>
        <p:txBody>
          <a:bodyPr>
            <a:normAutofit fontScale="90000"/>
          </a:bodyPr>
          <a:lstStyle/>
          <a:p>
            <a:pPr eaLnBrk="1" hangingPunct="1"/>
            <a:r>
              <a:rPr lang="en-US" altLang="en-US"/>
              <a:t>Solving for PV:</a:t>
            </a:r>
            <a:br>
              <a:rPr lang="en-US" altLang="en-US"/>
            </a:br>
            <a:r>
              <a:rPr lang="en-US" altLang="en-US"/>
              <a:t>The arithmetic method</a:t>
            </a:r>
          </a:p>
        </p:txBody>
      </p:sp>
      <p:sp>
        <p:nvSpPr>
          <p:cNvPr id="39939" name="Rectangle 3">
            <a:extLst>
              <a:ext uri="{FF2B5EF4-FFF2-40B4-BE49-F238E27FC236}">
                <a16:creationId xmlns:a16="http://schemas.microsoft.com/office/drawing/2014/main" id="{1F177B18-AF27-417B-ACDB-F55D2EC87F2F}"/>
              </a:ext>
            </a:extLst>
          </p:cNvPr>
          <p:cNvSpPr>
            <a:spLocks noGrp="1" noChangeArrowheads="1"/>
          </p:cNvSpPr>
          <p:nvPr>
            <p:ph idx="1"/>
          </p:nvPr>
        </p:nvSpPr>
        <p:spPr/>
        <p:txBody>
          <a:bodyPr/>
          <a:lstStyle/>
          <a:p>
            <a:pPr eaLnBrk="1" hangingPunct="1"/>
            <a:r>
              <a:rPr lang="en-US" altLang="en-US"/>
              <a:t>Solve the general FV equation for PV:</a:t>
            </a:r>
          </a:p>
          <a:p>
            <a:pPr lvl="1" eaLnBrk="1" hangingPunct="1"/>
            <a:r>
              <a:rPr lang="en-US" altLang="en-US"/>
              <a:t>PV = FV</a:t>
            </a:r>
            <a:r>
              <a:rPr lang="en-US" altLang="en-US" baseline="-25000"/>
              <a:t>n</a:t>
            </a:r>
            <a:r>
              <a:rPr lang="en-US" altLang="en-US"/>
              <a:t> / ( 1 + i )</a:t>
            </a:r>
            <a:r>
              <a:rPr lang="en-US" altLang="en-US" baseline="30000"/>
              <a:t>n</a:t>
            </a:r>
          </a:p>
          <a:p>
            <a:pPr lvl="1" eaLnBrk="1" hangingPunct="1">
              <a:buFont typeface="Wingdings" panose="05000000000000000000" pitchFamily="2" charset="2"/>
              <a:buNone/>
            </a:pPr>
            <a:endParaRPr lang="en-US" altLang="en-US" baseline="30000"/>
          </a:p>
          <a:p>
            <a:pPr lvl="1" eaLnBrk="1" hangingPunct="1"/>
            <a:r>
              <a:rPr lang="en-US" altLang="en-US"/>
              <a:t>PV = FV</a:t>
            </a:r>
            <a:r>
              <a:rPr lang="en-US" altLang="en-US" baseline="-25000"/>
              <a:t>3</a:t>
            </a:r>
            <a:r>
              <a:rPr lang="en-US" altLang="en-US"/>
              <a:t> / ( 1 + i )</a:t>
            </a:r>
            <a:r>
              <a:rPr lang="en-US" altLang="en-US" baseline="30000"/>
              <a:t>3</a:t>
            </a:r>
            <a:endParaRPr lang="en-US" altLang="en-US"/>
          </a:p>
          <a:p>
            <a:pPr lvl="1" eaLnBrk="1" hangingPunct="1">
              <a:buFont typeface="Wingdings" panose="05000000000000000000" pitchFamily="2" charset="2"/>
              <a:buNone/>
            </a:pPr>
            <a:r>
              <a:rPr lang="en-US" altLang="en-US"/>
              <a:t>	     = $100 / ( 1.10 )</a:t>
            </a:r>
            <a:r>
              <a:rPr lang="en-US" altLang="en-US" baseline="30000"/>
              <a:t>3</a:t>
            </a:r>
            <a:endParaRPr lang="en-US" altLang="en-US"/>
          </a:p>
          <a:p>
            <a:pPr lvl="1" eaLnBrk="1" hangingPunct="1">
              <a:buFont typeface="Wingdings" panose="05000000000000000000" pitchFamily="2" charset="2"/>
              <a:buNone/>
            </a:pPr>
            <a:r>
              <a:rPr lang="en-US" altLang="en-US"/>
              <a:t>	     = $75.13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9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9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F56B3D6-48AF-7F4D-903E-A8D8B8E20A9F}" type="slidenum">
              <a:rPr lang="en-US"/>
              <a:pPr/>
              <a:t>8</a:t>
            </a:fld>
            <a:endParaRPr lang="en-US"/>
          </a:p>
        </p:txBody>
      </p:sp>
      <p:sp>
        <p:nvSpPr>
          <p:cNvPr id="179202"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sz="4000" b="1" dirty="0">
                <a:solidFill>
                  <a:srgbClr val="000000"/>
                </a:solidFill>
              </a:rPr>
              <a:t>Capital Budgeting Example</a:t>
            </a:r>
          </a:p>
        </p:txBody>
      </p:sp>
      <p:pic>
        <p:nvPicPr>
          <p:cNvPr id="17920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7315200" cy="5183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65201993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solidFill>
                  <a:srgbClr val="000000"/>
                </a:solidFill>
              </a:rPr>
              <a:t>Capital Budgeting Decision Techniques</a:t>
            </a:r>
          </a:p>
        </p:txBody>
      </p:sp>
      <p:sp>
        <p:nvSpPr>
          <p:cNvPr id="8196" name="Rectangle 4"/>
          <p:cNvSpPr>
            <a:spLocks noGrp="1" noChangeArrowheads="1"/>
          </p:cNvSpPr>
          <p:nvPr>
            <p:ph type="body" idx="1"/>
          </p:nvPr>
        </p:nvSpPr>
        <p:spPr>
          <a:xfrm>
            <a:off x="990600" y="1524000"/>
            <a:ext cx="7620000" cy="4830763"/>
          </a:xfrm>
        </p:spPr>
        <p:txBody>
          <a:bodyPr/>
          <a:lstStyle/>
          <a:p>
            <a:pPr>
              <a:lnSpc>
                <a:spcPct val="90000"/>
              </a:lnSpc>
            </a:pPr>
            <a:r>
              <a:rPr lang="en-US" dirty="0">
                <a:solidFill>
                  <a:schemeClr val="accent2"/>
                </a:solidFill>
              </a:rPr>
              <a:t>Payback period</a:t>
            </a:r>
            <a:r>
              <a:rPr lang="en-US" dirty="0"/>
              <a:t>: most commonly used</a:t>
            </a:r>
          </a:p>
          <a:p>
            <a:pPr>
              <a:lnSpc>
                <a:spcPct val="90000"/>
              </a:lnSpc>
            </a:pPr>
            <a:r>
              <a:rPr lang="en-US" dirty="0">
                <a:solidFill>
                  <a:schemeClr val="accent2"/>
                </a:solidFill>
              </a:rPr>
              <a:t>Accounting rate of return</a:t>
            </a:r>
            <a:r>
              <a:rPr lang="en-US" dirty="0"/>
              <a:t> (ARR): focuses on project</a:t>
            </a:r>
            <a:r>
              <a:rPr lang="ja-JP" altLang="en-US" dirty="0">
                <a:latin typeface="Arial"/>
              </a:rPr>
              <a:t>’</a:t>
            </a:r>
            <a:r>
              <a:rPr lang="en-US" dirty="0"/>
              <a:t>s impact on accounting profits</a:t>
            </a:r>
          </a:p>
          <a:p>
            <a:pPr>
              <a:lnSpc>
                <a:spcPct val="90000"/>
              </a:lnSpc>
            </a:pPr>
            <a:r>
              <a:rPr lang="en-US" dirty="0">
                <a:solidFill>
                  <a:schemeClr val="accent2"/>
                </a:solidFill>
              </a:rPr>
              <a:t>Net present value</a:t>
            </a:r>
            <a:r>
              <a:rPr lang="en-US" dirty="0"/>
              <a:t> (NPV): best technique theoretically</a:t>
            </a:r>
          </a:p>
          <a:p>
            <a:pPr>
              <a:lnSpc>
                <a:spcPct val="90000"/>
              </a:lnSpc>
            </a:pPr>
            <a:r>
              <a:rPr lang="en-US" dirty="0">
                <a:solidFill>
                  <a:schemeClr val="accent2"/>
                </a:solidFill>
              </a:rPr>
              <a:t>Internal rate of return</a:t>
            </a:r>
            <a:r>
              <a:rPr lang="en-US" dirty="0"/>
              <a:t> (IRR): widely used with strong intuitive appeal</a:t>
            </a:r>
          </a:p>
          <a:p>
            <a:pPr>
              <a:lnSpc>
                <a:spcPct val="90000"/>
              </a:lnSpc>
            </a:pPr>
            <a:r>
              <a:rPr lang="en-US" dirty="0">
                <a:solidFill>
                  <a:schemeClr val="accent2"/>
                </a:solidFill>
              </a:rPr>
              <a:t>Profitability index</a:t>
            </a:r>
            <a:r>
              <a:rPr lang="en-US" dirty="0"/>
              <a:t> (PI): related to NPV</a:t>
            </a:r>
          </a:p>
        </p:txBody>
      </p:sp>
    </p:spTree>
    <p:extLst>
      <p:ext uri="{BB962C8B-B14F-4D97-AF65-F5344CB8AC3E}">
        <p14:creationId xmlns:p14="http://schemas.microsoft.com/office/powerpoint/2010/main" val="248733872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2"/>
          </p:nvPr>
        </p:nvSpPr>
        <p:spPr/>
        <p:txBody>
          <a:bodyPr/>
          <a:lstStyle/>
          <a:p>
            <a:fld id="{422CCB24-1DB1-1A47-96B6-9C450FC938B8}" type="slidenum">
              <a:rPr lang="en-US"/>
              <a:pPr/>
              <a:t>10</a:t>
            </a:fld>
            <a:endParaRPr lang="en-US"/>
          </a:p>
        </p:txBody>
      </p:sp>
      <p:sp>
        <p:nvSpPr>
          <p:cNvPr id="14338"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b="1" dirty="0">
                <a:solidFill>
                  <a:srgbClr val="000000"/>
                </a:solidFill>
              </a:rPr>
              <a:t>Payback Period</a:t>
            </a:r>
          </a:p>
        </p:txBody>
      </p:sp>
      <p:sp>
        <p:nvSpPr>
          <p:cNvPr id="14339" name="Rectangle 3"/>
          <p:cNvSpPr>
            <a:spLocks noChangeArrowheads="1"/>
          </p:cNvSpPr>
          <p:nvPr/>
        </p:nvSpPr>
        <p:spPr bwMode="auto">
          <a:xfrm>
            <a:off x="1143000" y="5638800"/>
            <a:ext cx="7696200" cy="9906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r>
              <a:rPr lang="en-US" sz="2800" dirty="0">
                <a:latin typeface="Tahoma" charset="0"/>
              </a:rPr>
              <a:t>Management determines maximum acceptable payback period</a:t>
            </a:r>
          </a:p>
        </p:txBody>
      </p:sp>
      <p:sp>
        <p:nvSpPr>
          <p:cNvPr id="14344" name="AutoShape 8"/>
          <p:cNvSpPr>
            <a:spLocks noChangeArrowheads="1"/>
          </p:cNvSpPr>
          <p:nvPr/>
        </p:nvSpPr>
        <p:spPr bwMode="auto">
          <a:xfrm>
            <a:off x="914400" y="1524000"/>
            <a:ext cx="8001000" cy="1752600"/>
          </a:xfrm>
          <a:prstGeom prst="downArrowCallout">
            <a:avLst>
              <a:gd name="adj1" fmla="val 114130"/>
              <a:gd name="adj2" fmla="val 57065"/>
              <a:gd name="adj3" fmla="val 16667"/>
              <a:gd name="adj4" fmla="val 66667"/>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r>
              <a:rPr lang="en-US" sz="2800"/>
              <a:t>The </a:t>
            </a:r>
            <a:r>
              <a:rPr lang="en-US" sz="2800" u="sng"/>
              <a:t>payback period</a:t>
            </a:r>
            <a:r>
              <a:rPr lang="en-US" sz="2800"/>
              <a:t> is the amount of time required for the firm to recover its initial investment</a:t>
            </a:r>
          </a:p>
        </p:txBody>
      </p:sp>
      <p:sp>
        <p:nvSpPr>
          <p:cNvPr id="14345" name="Text Box 9"/>
          <p:cNvSpPr txBox="1">
            <a:spLocks noChangeArrowheads="1"/>
          </p:cNvSpPr>
          <p:nvPr/>
        </p:nvSpPr>
        <p:spPr bwMode="auto">
          <a:xfrm>
            <a:off x="1066800" y="3276600"/>
            <a:ext cx="7467600" cy="2282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171450" indent="-171450">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buFontTx/>
              <a:buChar char="•"/>
            </a:pPr>
            <a:r>
              <a:rPr lang="en-US" sz="2400" dirty="0"/>
              <a:t>If the project</a:t>
            </a:r>
            <a:r>
              <a:rPr lang="ja-JP" altLang="en-US" sz="2400" dirty="0">
                <a:latin typeface="Arial"/>
              </a:rPr>
              <a:t>’</a:t>
            </a:r>
            <a:r>
              <a:rPr lang="en-US" sz="2400" dirty="0"/>
              <a:t>s payback period is less than the maximum acceptable payback period, accept the project</a:t>
            </a:r>
          </a:p>
          <a:p>
            <a:pPr>
              <a:buFontTx/>
              <a:buChar char="•"/>
            </a:pPr>
            <a:r>
              <a:rPr lang="en-US" sz="2400" dirty="0"/>
              <a:t>If the project</a:t>
            </a:r>
            <a:r>
              <a:rPr lang="ja-JP" altLang="en-US" sz="2400" dirty="0">
                <a:latin typeface="Arial"/>
              </a:rPr>
              <a:t>’</a:t>
            </a:r>
            <a:r>
              <a:rPr lang="en-US" sz="2400" dirty="0"/>
              <a:t>s payback period is greater than the maximum acceptable payback period, reject the project</a:t>
            </a:r>
          </a:p>
        </p:txBody>
      </p:sp>
    </p:spTree>
    <p:extLst>
      <p:ext uri="{BB962C8B-B14F-4D97-AF65-F5344CB8AC3E}">
        <p14:creationId xmlns:p14="http://schemas.microsoft.com/office/powerpoint/2010/main" val="338036650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344"/>
                                        </p:tgtEl>
                                        <p:attrNameLst>
                                          <p:attrName>style.visibility</p:attrName>
                                        </p:attrNameLst>
                                      </p:cBhvr>
                                      <p:to>
                                        <p:strVal val="visible"/>
                                      </p:to>
                                    </p:set>
                                    <p:animEffect transition="in" filter="fade">
                                      <p:cBhvr>
                                        <p:cTn id="7" dur="500"/>
                                        <p:tgtEl>
                                          <p:spTgt spid="1434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34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34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P spid="143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F7EA-6900-4DC3-9C79-E350B1C761A0}"/>
              </a:ext>
            </a:extLst>
          </p:cNvPr>
          <p:cNvSpPr>
            <a:spLocks noGrp="1"/>
          </p:cNvSpPr>
          <p:nvPr>
            <p:ph type="title"/>
          </p:nvPr>
        </p:nvSpPr>
        <p:spPr/>
        <p:txBody>
          <a:bodyPr/>
          <a:lstStyle/>
          <a:p>
            <a:r>
              <a:rPr lang="en-US" b="1" dirty="0">
                <a:solidFill>
                  <a:srgbClr val="000000"/>
                </a:solidFill>
              </a:rPr>
              <a:t>Payback Period</a:t>
            </a:r>
            <a:endParaRPr lang="en-IN" dirty="0"/>
          </a:p>
        </p:txBody>
      </p:sp>
      <p:sp>
        <p:nvSpPr>
          <p:cNvPr id="3" name="Content Placeholder 2">
            <a:extLst>
              <a:ext uri="{FF2B5EF4-FFF2-40B4-BE49-F238E27FC236}">
                <a16:creationId xmlns:a16="http://schemas.microsoft.com/office/drawing/2014/main" id="{BBDEB7BA-0194-489A-A65D-777F8C84E058}"/>
              </a:ext>
            </a:extLst>
          </p:cNvPr>
          <p:cNvSpPr>
            <a:spLocks noGrp="1"/>
          </p:cNvSpPr>
          <p:nvPr>
            <p:ph idx="1"/>
          </p:nvPr>
        </p:nvSpPr>
        <p:spPr/>
        <p:txBody>
          <a:bodyPr>
            <a:normAutofit/>
          </a:bodyPr>
          <a:lstStyle/>
          <a:p>
            <a:pPr algn="just"/>
            <a:r>
              <a:rPr lang="en-US" sz="2800" dirty="0">
                <a:latin typeface="Arial" panose="020B0604020202020204" pitchFamily="34" charset="0"/>
                <a:cs typeface="Arial" panose="020B0604020202020204" pitchFamily="34" charset="0"/>
              </a:rPr>
              <a:t>The </a:t>
            </a:r>
            <a:r>
              <a:rPr lang="en-US" sz="2800" b="1" dirty="0">
                <a:latin typeface="Arial" panose="020B0604020202020204" pitchFamily="34" charset="0"/>
                <a:cs typeface="Arial" panose="020B0604020202020204" pitchFamily="34" charset="0"/>
              </a:rPr>
              <a:t>payback period </a:t>
            </a:r>
            <a:r>
              <a:rPr lang="en-US" sz="2800" dirty="0">
                <a:latin typeface="Arial" panose="020B0604020202020204" pitchFamily="34" charset="0"/>
                <a:cs typeface="Arial" panose="020B0604020202020204" pitchFamily="34" charset="0"/>
              </a:rPr>
              <a:t>is calculated by dividing the initial investment by the annual cash flows.</a:t>
            </a:r>
          </a:p>
          <a:p>
            <a:pPr algn="just"/>
            <a:r>
              <a:rPr lang="en-US" sz="2800" dirty="0">
                <a:latin typeface="Arial" panose="020B0604020202020204" pitchFamily="34" charset="0"/>
                <a:cs typeface="Arial" panose="020B0604020202020204" pitchFamily="34" charset="0"/>
              </a:rPr>
              <a:t> Shorter paybacks are more attractive than longer payback periods. Let’s calculate the payback period for the below investment</a:t>
            </a:r>
            <a:endParaRPr lang="en-I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878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5201F-597F-466B-886B-4786D4BD3178}"/>
              </a:ext>
            </a:extLst>
          </p:cNvPr>
          <p:cNvSpPr>
            <a:spLocks noGrp="1"/>
          </p:cNvSpPr>
          <p:nvPr>
            <p:ph type="title"/>
          </p:nvPr>
        </p:nvSpPr>
        <p:spPr>
          <a:xfrm>
            <a:off x="457200" y="274638"/>
            <a:ext cx="7848600" cy="1096962"/>
          </a:xfrm>
        </p:spPr>
        <p:txBody>
          <a:bodyPr>
            <a:normAutofit fontScale="90000"/>
          </a:bodyPr>
          <a:lstStyle/>
          <a:p>
            <a:r>
              <a:rPr lang="en-IN" b="1" dirty="0">
                <a:solidFill>
                  <a:srgbClr val="0BA360"/>
                </a:solidFill>
                <a:latin typeface="Nunito Sans"/>
              </a:rPr>
              <a:t>Example-Pay Back</a:t>
            </a:r>
            <a:br>
              <a:rPr lang="en-IN" b="1" dirty="0">
                <a:solidFill>
                  <a:srgbClr val="0BA360"/>
                </a:solidFill>
                <a:latin typeface="Nunito Sans"/>
              </a:rPr>
            </a:br>
            <a:endParaRPr lang="en-IN" dirty="0"/>
          </a:p>
        </p:txBody>
      </p:sp>
      <p:sp>
        <p:nvSpPr>
          <p:cNvPr id="4" name="Rectangle 1">
            <a:extLst>
              <a:ext uri="{FF2B5EF4-FFF2-40B4-BE49-F238E27FC236}">
                <a16:creationId xmlns:a16="http://schemas.microsoft.com/office/drawing/2014/main" id="{80EED55C-66C1-4E10-A21F-AC454AC62C1B}"/>
              </a:ext>
            </a:extLst>
          </p:cNvPr>
          <p:cNvSpPr>
            <a:spLocks noChangeArrowheads="1"/>
          </p:cNvSpPr>
          <p:nvPr/>
        </p:nvSpPr>
        <p:spPr bwMode="auto">
          <a:xfrm>
            <a:off x="342899" y="900399"/>
            <a:ext cx="8458201" cy="726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935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BA360"/>
                </a:solidFill>
                <a:effectLst/>
                <a:latin typeface="Nunito Sans"/>
              </a:rPr>
              <a:t>Example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For example, there is an initial investment of ₹1000 in a project and it generates a cash flow of ₹ 300 for the next 5 years Therefore the payback period is calculated as below</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payback period example 1">
            <a:extLst>
              <a:ext uri="{FF2B5EF4-FFF2-40B4-BE49-F238E27FC236}">
                <a16:creationId xmlns:a16="http://schemas.microsoft.com/office/drawing/2014/main" id="{6A919A88-AE1C-4EE7-ADC3-65A467759E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82110"/>
            <a:ext cx="5276850" cy="6953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1494B72B-B373-44F2-8E6D-B3CC5EA883CB}"/>
              </a:ext>
            </a:extLst>
          </p:cNvPr>
          <p:cNvSpPr>
            <a:spLocks noChangeArrowheads="1"/>
          </p:cNvSpPr>
          <p:nvPr/>
        </p:nvSpPr>
        <p:spPr bwMode="auto">
          <a:xfrm>
            <a:off x="838200" y="441991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Therefore the payback period is calculated as below:</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  </a:t>
            </a:r>
            <a:r>
              <a:rPr kumimoji="0" lang="en-US" altLang="en-US" sz="13600" b="0" i="0" u="none" strike="noStrike" cap="none" normalizeH="0" baseline="0" dirty="0">
                <a:ln>
                  <a:noFill/>
                </a:ln>
                <a:solidFill>
                  <a:srgbClr val="4D5968"/>
                </a:solidFill>
                <a:effectLst/>
                <a:latin typeface="Nunito Sans"/>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Payback period = no. of years – (cumulative cash flow/cash flow)</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Payback period = 5- (500/300)</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 3.33 years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Therefore it will take 3.33 years to recover the investment.</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300" b="0" i="0" u="none" strike="noStrike" cap="none" normalizeH="0" baseline="0" dirty="0">
                <a:ln>
                  <a:noFill/>
                </a:ln>
                <a:solidFill>
                  <a:srgbClr val="2A3139"/>
                </a:solidFill>
                <a:effectLst/>
                <a:latin typeface="Nunito Sans"/>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descr="payback period example 1.1">
            <a:extLst>
              <a:ext uri="{FF2B5EF4-FFF2-40B4-BE49-F238E27FC236}">
                <a16:creationId xmlns:a16="http://schemas.microsoft.com/office/drawing/2014/main" id="{61F9BAB5-72F2-4145-8E71-1202C2E266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05409"/>
            <a:ext cx="4438650" cy="2171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918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solidFill>
                  <a:srgbClr val="000000"/>
                </a:solidFill>
              </a:rPr>
              <a:t>Pros And Cons Of Payback Method</a:t>
            </a:r>
          </a:p>
        </p:txBody>
      </p:sp>
      <p:sp>
        <p:nvSpPr>
          <p:cNvPr id="18437" name="Rectangle 5"/>
          <p:cNvSpPr>
            <a:spLocks noChangeArrowheads="1"/>
          </p:cNvSpPr>
          <p:nvPr/>
        </p:nvSpPr>
        <p:spPr bwMode="auto">
          <a:xfrm>
            <a:off x="685800" y="2133600"/>
            <a:ext cx="7772400" cy="1241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0" bIns="0">
            <a:spAutoFit/>
          </a:bodyPr>
          <a:lstStyle/>
          <a:p>
            <a:pPr lvl="1" algn="ctr">
              <a:spcBef>
                <a:spcPct val="20000"/>
              </a:spcBef>
            </a:pPr>
            <a:r>
              <a:rPr lang="en-US" sz="2400" dirty="0">
                <a:latin typeface="Tahoma" charset="0"/>
              </a:rPr>
              <a:t>Computational simplicity</a:t>
            </a:r>
          </a:p>
          <a:p>
            <a:pPr lvl="1" algn="ctr">
              <a:spcBef>
                <a:spcPct val="20000"/>
              </a:spcBef>
            </a:pPr>
            <a:r>
              <a:rPr lang="en-US" sz="2400" dirty="0">
                <a:latin typeface="Tahoma" charset="0"/>
              </a:rPr>
              <a:t>Easy to understand </a:t>
            </a:r>
          </a:p>
          <a:p>
            <a:pPr lvl="1" algn="ctr">
              <a:spcBef>
                <a:spcPct val="20000"/>
              </a:spcBef>
            </a:pPr>
            <a:r>
              <a:rPr lang="en-US" sz="2400" dirty="0">
                <a:latin typeface="Tahoma" charset="0"/>
              </a:rPr>
              <a:t>Focus on cash flow</a:t>
            </a:r>
          </a:p>
        </p:txBody>
      </p:sp>
      <p:sp>
        <p:nvSpPr>
          <p:cNvPr id="18439" name="AutoShape 7"/>
          <p:cNvSpPr>
            <a:spLocks noChangeArrowheads="1"/>
          </p:cNvSpPr>
          <p:nvPr/>
        </p:nvSpPr>
        <p:spPr bwMode="auto">
          <a:xfrm>
            <a:off x="609600" y="3581400"/>
            <a:ext cx="7924800" cy="838200"/>
          </a:xfrm>
          <a:prstGeom prst="downArrowCallout">
            <a:avLst>
              <a:gd name="adj1" fmla="val 201347"/>
              <a:gd name="adj2" fmla="val 100673"/>
              <a:gd name="adj3" fmla="val 14444"/>
              <a:gd name="adj4" fmla="val 66667"/>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spcBef>
                <a:spcPct val="20000"/>
              </a:spcBef>
            </a:pPr>
            <a:r>
              <a:rPr lang="en-US" sz="2800">
                <a:latin typeface="Tahoma" charset="0"/>
              </a:rPr>
              <a:t>Disadvantages of payback method:</a:t>
            </a:r>
          </a:p>
        </p:txBody>
      </p:sp>
      <p:sp>
        <p:nvSpPr>
          <p:cNvPr id="18440" name="Rectangle 8"/>
          <p:cNvSpPr>
            <a:spLocks noChangeArrowheads="1"/>
          </p:cNvSpPr>
          <p:nvPr/>
        </p:nvSpPr>
        <p:spPr bwMode="auto">
          <a:xfrm>
            <a:off x="609600" y="4572000"/>
            <a:ext cx="7772400" cy="214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0" bIns="0">
            <a:spAutoFit/>
          </a:bodyPr>
          <a:lstStyle/>
          <a:p>
            <a:pPr lvl="1" algn="ctr">
              <a:spcBef>
                <a:spcPct val="20000"/>
              </a:spcBef>
            </a:pPr>
            <a:r>
              <a:rPr lang="en-US" sz="2400" dirty="0">
                <a:latin typeface="Tahoma" charset="0"/>
              </a:rPr>
              <a:t>Does not account properly for time value of money</a:t>
            </a:r>
          </a:p>
          <a:p>
            <a:pPr lvl="1" algn="ctr">
              <a:spcBef>
                <a:spcPct val="20000"/>
              </a:spcBef>
            </a:pPr>
            <a:r>
              <a:rPr lang="en-US" sz="2400" dirty="0">
                <a:latin typeface="Tahoma" charset="0"/>
              </a:rPr>
              <a:t>Ignores cash flows after cutoff period</a:t>
            </a:r>
          </a:p>
          <a:p>
            <a:pPr lvl="1" algn="ctr">
              <a:spcBef>
                <a:spcPct val="20000"/>
              </a:spcBef>
            </a:pPr>
            <a:r>
              <a:rPr lang="en-US" sz="2400" dirty="0">
                <a:latin typeface="Tahoma" charset="0"/>
              </a:rPr>
              <a:t>Does not account properly for risk</a:t>
            </a:r>
          </a:p>
          <a:p>
            <a:pPr lvl="1" algn="ctr">
              <a:spcBef>
                <a:spcPct val="20000"/>
              </a:spcBef>
            </a:pPr>
            <a:r>
              <a:rPr lang="en-US" sz="2400" dirty="0">
                <a:latin typeface="Tahoma" charset="0"/>
              </a:rPr>
              <a:t>Cutoff period is arbitrary</a:t>
            </a:r>
          </a:p>
          <a:p>
            <a:pPr lvl="1" algn="ctr">
              <a:spcBef>
                <a:spcPct val="20000"/>
              </a:spcBef>
            </a:pPr>
            <a:r>
              <a:rPr lang="en-US" sz="2400" dirty="0">
                <a:latin typeface="Tahoma" charset="0"/>
              </a:rPr>
              <a:t>Does not lead to value-maximizing decisions</a:t>
            </a:r>
          </a:p>
        </p:txBody>
      </p:sp>
      <p:sp>
        <p:nvSpPr>
          <p:cNvPr id="18442" name="AutoShape 10"/>
          <p:cNvSpPr>
            <a:spLocks noChangeArrowheads="1"/>
          </p:cNvSpPr>
          <p:nvPr/>
        </p:nvSpPr>
        <p:spPr bwMode="auto">
          <a:xfrm>
            <a:off x="609600" y="1295400"/>
            <a:ext cx="7924800" cy="838200"/>
          </a:xfrm>
          <a:prstGeom prst="downArrowCallout">
            <a:avLst>
              <a:gd name="adj1" fmla="val 201347"/>
              <a:gd name="adj2" fmla="val 100673"/>
              <a:gd name="adj3" fmla="val 14444"/>
              <a:gd name="adj4" fmla="val 66667"/>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spcBef>
                <a:spcPct val="20000"/>
              </a:spcBef>
            </a:pPr>
            <a:r>
              <a:rPr lang="en-US" sz="2800">
                <a:latin typeface="Tahoma" charset="0"/>
              </a:rPr>
              <a:t>Advantages of payback method:</a:t>
            </a:r>
          </a:p>
        </p:txBody>
      </p:sp>
    </p:spTree>
    <p:extLst>
      <p:ext uri="{BB962C8B-B14F-4D97-AF65-F5344CB8AC3E}">
        <p14:creationId xmlns:p14="http://schemas.microsoft.com/office/powerpoint/2010/main" val="197470640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442"/>
                                        </p:tgtEl>
                                        <p:attrNameLst>
                                          <p:attrName>style.visibility</p:attrName>
                                        </p:attrNameLst>
                                      </p:cBhvr>
                                      <p:to>
                                        <p:strVal val="visible"/>
                                      </p:to>
                                    </p:set>
                                    <p:animEffect transition="in" filter="fade">
                                      <p:cBhvr>
                                        <p:cTn id="7" dur="500"/>
                                        <p:tgtEl>
                                          <p:spTgt spid="1844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437"/>
                                        </p:tgtEl>
                                        <p:attrNameLst>
                                          <p:attrName>style.visibility</p:attrName>
                                        </p:attrNameLst>
                                      </p:cBhvr>
                                      <p:to>
                                        <p:strVal val="visible"/>
                                      </p:to>
                                    </p:set>
                                    <p:animEffect transition="in" filter="fade">
                                      <p:cBhvr>
                                        <p:cTn id="11" dur="500"/>
                                        <p:tgtEl>
                                          <p:spTgt spid="1843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439"/>
                                        </p:tgtEl>
                                        <p:attrNameLst>
                                          <p:attrName>style.visibility</p:attrName>
                                        </p:attrNameLst>
                                      </p:cBhvr>
                                      <p:to>
                                        <p:strVal val="visible"/>
                                      </p:to>
                                    </p:set>
                                    <p:animEffect transition="in" filter="fade">
                                      <p:cBhvr>
                                        <p:cTn id="16" dur="500"/>
                                        <p:tgtEl>
                                          <p:spTgt spid="18439"/>
                                        </p:tgtEl>
                                      </p:cBhvr>
                                    </p:animEffect>
                                  </p:childTnLst>
                                </p:cTn>
                              </p:par>
                            </p:childTnLst>
                          </p:cTn>
                        </p:par>
                        <p:par>
                          <p:cTn id="17" fill="hold" nodeType="afterGroup">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8440"/>
                                        </p:tgtEl>
                                        <p:attrNameLst>
                                          <p:attrName>style.visibility</p:attrName>
                                        </p:attrNameLst>
                                      </p:cBhvr>
                                      <p:to>
                                        <p:strVal val="visible"/>
                                      </p:to>
                                    </p:set>
                                    <p:animEffect transition="in" filter="fade">
                                      <p:cBhvr>
                                        <p:cTn id="20" dur="500"/>
                                        <p:tgtEl>
                                          <p:spTgt spid="18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8439" grpId="0" animBg="1"/>
      <p:bldP spid="18440" grpId="0"/>
      <p:bldP spid="18442"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sz="4000" b="1" dirty="0">
                <a:solidFill>
                  <a:srgbClr val="000000"/>
                </a:solidFill>
              </a:rPr>
              <a:t>Accounting Rate Of Return (ARR)</a:t>
            </a:r>
          </a:p>
        </p:txBody>
      </p:sp>
      <p:sp>
        <p:nvSpPr>
          <p:cNvPr id="22531" name="Rectangle 3"/>
          <p:cNvSpPr>
            <a:spLocks noGrp="1" noChangeArrowheads="1"/>
          </p:cNvSpPr>
          <p:nvPr>
            <p:ph type="body" idx="1"/>
          </p:nvPr>
        </p:nvSpPr>
        <p:spPr>
          <a:xfrm>
            <a:off x="822960" y="1651499"/>
            <a:ext cx="7772400" cy="4495800"/>
          </a:xfrm>
        </p:spPr>
        <p:txBody>
          <a:bodyPr/>
          <a:lstStyle/>
          <a:p>
            <a:pPr lvl="1">
              <a:lnSpc>
                <a:spcPct val="90000"/>
              </a:lnSpc>
            </a:pPr>
            <a:r>
              <a:rPr lang="en-US" sz="2000" dirty="0">
                <a:cs typeface="Times New Roman" charset="0"/>
              </a:rPr>
              <a:t>Need only profits after taxes and depreciation </a:t>
            </a:r>
          </a:p>
          <a:p>
            <a:pPr lvl="1">
              <a:lnSpc>
                <a:spcPct val="125000"/>
              </a:lnSpc>
            </a:pPr>
            <a:r>
              <a:rPr lang="en-US" sz="2000" dirty="0">
                <a:cs typeface="Times New Roman" charset="0"/>
              </a:rPr>
              <a:t>Accounting ROR = Average profits after taxes </a:t>
            </a:r>
            <a:r>
              <a:rPr lang="en-US" sz="2000" dirty="0">
                <a:cs typeface="Times New Roman" charset="0"/>
                <a:sym typeface="Symbol" charset="0"/>
              </a:rPr>
              <a:t></a:t>
            </a:r>
            <a:r>
              <a:rPr lang="en-US" sz="2000" dirty="0">
                <a:cs typeface="Times New Roman" charset="0"/>
              </a:rPr>
              <a:t> Average investment </a:t>
            </a:r>
          </a:p>
          <a:p>
            <a:pPr>
              <a:lnSpc>
                <a:spcPct val="90000"/>
              </a:lnSpc>
            </a:pPr>
            <a:r>
              <a:rPr lang="en-US" sz="2400" i="1" dirty="0">
                <a:cs typeface="Times New Roman" charset="0"/>
              </a:rPr>
              <a:t>Average profits after taxes</a:t>
            </a:r>
            <a:r>
              <a:rPr lang="en-US" sz="2400" dirty="0">
                <a:cs typeface="Times New Roman" charset="0"/>
              </a:rPr>
              <a:t> are estimated by subtracting average annual depreciation from the average annual operating cash inflows </a:t>
            </a:r>
          </a:p>
          <a:p>
            <a:pPr>
              <a:lnSpc>
                <a:spcPct val="90000"/>
              </a:lnSpc>
            </a:pPr>
            <a:endParaRPr lang="en-US" sz="2400" dirty="0">
              <a:cs typeface="Times New Roman" charset="0"/>
            </a:endParaRPr>
          </a:p>
          <a:p>
            <a:pPr>
              <a:lnSpc>
                <a:spcPct val="90000"/>
              </a:lnSpc>
            </a:pPr>
            <a:endParaRPr lang="en-US" sz="2400" dirty="0">
              <a:cs typeface="Times New Roman" charset="0"/>
            </a:endParaRPr>
          </a:p>
          <a:p>
            <a:pPr>
              <a:lnSpc>
                <a:spcPct val="90000"/>
              </a:lnSpc>
              <a:buFont typeface="Wingdings" charset="0"/>
              <a:buNone/>
            </a:pPr>
            <a:endParaRPr lang="en-US" sz="2400" dirty="0">
              <a:cs typeface="Times New Roman" charset="0"/>
            </a:endParaRPr>
          </a:p>
          <a:p>
            <a:pPr>
              <a:lnSpc>
                <a:spcPct val="90000"/>
              </a:lnSpc>
            </a:pPr>
            <a:r>
              <a:rPr lang="en-US" sz="2400" dirty="0">
                <a:cs typeface="Times New Roman" charset="0"/>
              </a:rPr>
              <a:t>ARR uses accounting numbers, not cash flows; no time value of money</a:t>
            </a:r>
          </a:p>
        </p:txBody>
      </p:sp>
      <p:grpSp>
        <p:nvGrpSpPr>
          <p:cNvPr id="22533" name="Group 5"/>
          <p:cNvGrpSpPr>
            <a:grpSpLocks/>
          </p:cNvGrpSpPr>
          <p:nvPr/>
        </p:nvGrpSpPr>
        <p:grpSpPr bwMode="auto">
          <a:xfrm>
            <a:off x="914400" y="4343400"/>
            <a:ext cx="7315200" cy="746125"/>
            <a:chOff x="720" y="3226"/>
            <a:chExt cx="4608" cy="470"/>
          </a:xfrm>
        </p:grpSpPr>
        <p:sp>
          <p:nvSpPr>
            <p:cNvPr id="22534" name="Rectangle 6"/>
            <p:cNvSpPr>
              <a:spLocks noChangeArrowheads="1"/>
            </p:cNvSpPr>
            <p:nvPr/>
          </p:nvSpPr>
          <p:spPr bwMode="auto">
            <a:xfrm>
              <a:off x="720" y="3264"/>
              <a:ext cx="1200" cy="4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eaLnBrk="0" hangingPunct="0"/>
              <a:r>
                <a:rPr lang="en-US" sz="1200" dirty="0">
                  <a:latin typeface="Times New Roman" charset="0"/>
                </a:rPr>
                <a:t> </a:t>
              </a:r>
              <a:r>
                <a:rPr lang="en-US" sz="2000" dirty="0"/>
                <a:t>Average profits</a:t>
              </a:r>
            </a:p>
            <a:p>
              <a:pPr eaLnBrk="0" hangingPunct="0"/>
              <a:r>
                <a:rPr lang="en-US" sz="2000" dirty="0"/>
                <a:t>     after taxes</a:t>
              </a:r>
            </a:p>
          </p:txBody>
        </p:sp>
        <p:sp>
          <p:nvSpPr>
            <p:cNvPr id="22535" name="Rectangle 7"/>
            <p:cNvSpPr>
              <a:spLocks noChangeArrowheads="1"/>
            </p:cNvSpPr>
            <p:nvPr/>
          </p:nvSpPr>
          <p:spPr bwMode="auto">
            <a:xfrm>
              <a:off x="2160" y="3248"/>
              <a:ext cx="1680" cy="44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eaLnBrk="0" hangingPunct="0"/>
              <a:r>
                <a:rPr lang="en-US" sz="1000">
                  <a:latin typeface="Times New Roman" charset="0"/>
                </a:rPr>
                <a:t>     </a:t>
              </a:r>
              <a:r>
                <a:rPr lang="en-US" sz="2000"/>
                <a:t>Average annual operating cash inflows</a:t>
              </a:r>
              <a:endParaRPr sz="2000" noProof="1"/>
            </a:p>
          </p:txBody>
        </p:sp>
        <p:sp>
          <p:nvSpPr>
            <p:cNvPr id="22536" name="Rectangle 8"/>
            <p:cNvSpPr>
              <a:spLocks noChangeArrowheads="1"/>
            </p:cNvSpPr>
            <p:nvPr/>
          </p:nvSpPr>
          <p:spPr bwMode="auto">
            <a:xfrm>
              <a:off x="4032" y="3226"/>
              <a:ext cx="1296" cy="4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eaLnBrk="0" hangingPunct="0"/>
              <a:r>
                <a:rPr lang="en-US" sz="2000"/>
                <a:t>Average annual</a:t>
              </a:r>
            </a:p>
            <a:p>
              <a:pPr eaLnBrk="0" hangingPunct="0"/>
              <a:r>
                <a:rPr lang="en-US" sz="2000"/>
                <a:t>   depreciation</a:t>
              </a:r>
              <a:endParaRPr sz="2000" noProof="1"/>
            </a:p>
          </p:txBody>
        </p:sp>
        <p:sp>
          <p:nvSpPr>
            <p:cNvPr id="22537" name="Text Box 9"/>
            <p:cNvSpPr txBox="1">
              <a:spLocks noChangeArrowheads="1"/>
            </p:cNvSpPr>
            <p:nvPr/>
          </p:nvSpPr>
          <p:spPr bwMode="auto">
            <a:xfrm>
              <a:off x="1903" y="3254"/>
              <a:ext cx="209" cy="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a:t>=</a:t>
              </a:r>
            </a:p>
          </p:txBody>
        </p:sp>
        <p:sp>
          <p:nvSpPr>
            <p:cNvPr id="22538" name="Text Box 10"/>
            <p:cNvSpPr txBox="1">
              <a:spLocks noChangeArrowheads="1"/>
            </p:cNvSpPr>
            <p:nvPr/>
          </p:nvSpPr>
          <p:spPr bwMode="auto">
            <a:xfrm>
              <a:off x="3719" y="3254"/>
              <a:ext cx="169" cy="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a:t>-</a:t>
              </a:r>
            </a:p>
          </p:txBody>
        </p:sp>
      </p:grpSp>
      <p:sp>
        <p:nvSpPr>
          <p:cNvPr id="22540" name="Rectangle 12"/>
          <p:cNvSpPr>
            <a:spLocks noChangeArrowheads="1"/>
          </p:cNvSpPr>
          <p:nvPr/>
        </p:nvSpPr>
        <p:spPr bwMode="auto">
          <a:xfrm>
            <a:off x="594360" y="1004888"/>
            <a:ext cx="8001000" cy="6096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800" dirty="0">
                <a:latin typeface="Tahoma" charset="0"/>
                <a:cs typeface="Times New Roman" charset="0"/>
              </a:rPr>
              <a:t>Can be computed from available accounting data</a:t>
            </a:r>
          </a:p>
        </p:txBody>
      </p:sp>
    </p:spTree>
    <p:extLst>
      <p:ext uri="{BB962C8B-B14F-4D97-AF65-F5344CB8AC3E}">
        <p14:creationId xmlns:p14="http://schemas.microsoft.com/office/powerpoint/2010/main" val="118259174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540"/>
                                        </p:tgtEl>
                                        <p:attrNameLst>
                                          <p:attrName>style.visibility</p:attrName>
                                        </p:attrNameLst>
                                      </p:cBhvr>
                                      <p:to>
                                        <p:strVal val="visible"/>
                                      </p:to>
                                    </p:set>
                                    <p:animEffect transition="in" filter="fade">
                                      <p:cBhvr>
                                        <p:cTn id="7" dur="500"/>
                                        <p:tgtEl>
                                          <p:spTgt spid="2254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253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0"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b="1" dirty="0">
                <a:solidFill>
                  <a:srgbClr val="000000"/>
                </a:solidFill>
              </a:rPr>
              <a:t>Net Present Value</a:t>
            </a:r>
          </a:p>
        </p:txBody>
      </p:sp>
      <p:sp>
        <p:nvSpPr>
          <p:cNvPr id="24579" name="Rectangle 3"/>
          <p:cNvSpPr>
            <a:spLocks noChangeArrowheads="1"/>
          </p:cNvSpPr>
          <p:nvPr/>
        </p:nvSpPr>
        <p:spPr bwMode="auto">
          <a:xfrm>
            <a:off x="990600" y="1371600"/>
            <a:ext cx="7850188" cy="719138"/>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400">
                <a:latin typeface="Tahoma" charset="0"/>
              </a:rPr>
              <a:t>The present value of a project</a:t>
            </a:r>
            <a:r>
              <a:rPr lang="ja-JP" altLang="en-US" sz="2400">
                <a:latin typeface="Arial"/>
              </a:rPr>
              <a:t>’</a:t>
            </a:r>
            <a:r>
              <a:rPr lang="en-US" sz="2400">
                <a:latin typeface="Tahoma" charset="0"/>
              </a:rPr>
              <a:t>s cash inflows and outflows</a:t>
            </a:r>
          </a:p>
        </p:txBody>
      </p:sp>
      <p:sp>
        <p:nvSpPr>
          <p:cNvPr id="24580" name="Rectangle 4"/>
          <p:cNvSpPr>
            <a:spLocks noChangeArrowheads="1"/>
          </p:cNvSpPr>
          <p:nvPr/>
        </p:nvSpPr>
        <p:spPr bwMode="auto">
          <a:xfrm>
            <a:off x="1066800" y="2286000"/>
            <a:ext cx="7850188" cy="719138"/>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400">
                <a:latin typeface="Tahoma" charset="0"/>
                <a:cs typeface="Times New Roman" charset="0"/>
              </a:rPr>
              <a:t>Discounting cash flows accounts for the time value of money</a:t>
            </a:r>
          </a:p>
        </p:txBody>
      </p:sp>
      <p:sp>
        <p:nvSpPr>
          <p:cNvPr id="24581" name="Rectangle 5"/>
          <p:cNvSpPr>
            <a:spLocks noChangeArrowheads="1"/>
          </p:cNvSpPr>
          <p:nvPr/>
        </p:nvSpPr>
        <p:spPr bwMode="auto">
          <a:xfrm>
            <a:off x="1066800" y="3200400"/>
            <a:ext cx="7850188" cy="719138"/>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400">
                <a:latin typeface="Tahoma" charset="0"/>
                <a:cs typeface="Times New Roman" charset="0"/>
              </a:rPr>
              <a:t>Choosing the appropriate discount rate accounts for risk</a:t>
            </a:r>
          </a:p>
        </p:txBody>
      </p:sp>
      <p:sp>
        <p:nvSpPr>
          <p:cNvPr id="24584" name="Line 8"/>
          <p:cNvSpPr>
            <a:spLocks noChangeShapeType="1"/>
          </p:cNvSpPr>
          <p:nvPr/>
        </p:nvSpPr>
        <p:spPr bwMode="auto">
          <a:xfrm>
            <a:off x="1371600" y="4191000"/>
            <a:ext cx="7135813"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p>
        </p:txBody>
      </p:sp>
      <p:sp>
        <p:nvSpPr>
          <p:cNvPr id="24585" name="AutoShape 9"/>
          <p:cNvSpPr>
            <a:spLocks noChangeArrowheads="1"/>
          </p:cNvSpPr>
          <p:nvPr/>
        </p:nvSpPr>
        <p:spPr bwMode="auto">
          <a:xfrm>
            <a:off x="1066800" y="5562600"/>
            <a:ext cx="7850188" cy="762000"/>
          </a:xfrm>
          <a:prstGeom prst="upArrowCallout">
            <a:avLst>
              <a:gd name="adj1" fmla="val 142035"/>
              <a:gd name="adj2" fmla="val 71018"/>
              <a:gd name="adj3" fmla="val 16426"/>
              <a:gd name="adj4" fmla="val 60417"/>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0" hangingPunct="0">
              <a:buClr>
                <a:schemeClr val="bg1"/>
              </a:buClr>
              <a:buSzPct val="80000"/>
            </a:pPr>
            <a:r>
              <a:rPr lang="en-US" sz="2400">
                <a:latin typeface="Tahoma" charset="0"/>
              </a:rPr>
              <a:t>Accept projects if NPV &gt; 0</a:t>
            </a:r>
          </a:p>
        </p:txBody>
      </p:sp>
      <p:pic>
        <p:nvPicPr>
          <p:cNvPr id="2458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848600" cy="1008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37195447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fade">
                                      <p:cBhvr>
                                        <p:cTn id="7" dur="500"/>
                                        <p:tgtEl>
                                          <p:spTgt spid="245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fade">
                                      <p:cBhvr>
                                        <p:cTn id="12" dur="500"/>
                                        <p:tgtEl>
                                          <p:spTgt spid="245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fade">
                                      <p:cBhvr>
                                        <p:cTn id="17" dur="500"/>
                                        <p:tgtEl>
                                          <p:spTgt spid="2458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584"/>
                                        </p:tgtEl>
                                        <p:attrNameLst>
                                          <p:attrName>style.visibility</p:attrName>
                                        </p:attrNameLst>
                                      </p:cBhvr>
                                      <p:to>
                                        <p:strVal val="visible"/>
                                      </p:to>
                                    </p:set>
                                    <p:animEffect transition="in" filter="fade">
                                      <p:cBhvr>
                                        <p:cTn id="20" dur="500"/>
                                        <p:tgtEl>
                                          <p:spTgt spid="24584"/>
                                        </p:tgtEl>
                                      </p:cBhvr>
                                    </p:animEffect>
                                  </p:childTnLst>
                                </p:cTn>
                              </p:par>
                              <p:par>
                                <p:cTn id="21" presetID="10" presetClass="entr" presetSubtype="0" fill="hold" nodeType="withEffect">
                                  <p:stCondLst>
                                    <p:cond delay="0"/>
                                  </p:stCondLst>
                                  <p:childTnLst>
                                    <p:set>
                                      <p:cBhvr>
                                        <p:cTn id="22" dur="1" fill="hold">
                                          <p:stCondLst>
                                            <p:cond delay="0"/>
                                          </p:stCondLst>
                                        </p:cTn>
                                        <p:tgtEl>
                                          <p:spTgt spid="24587"/>
                                        </p:tgtEl>
                                        <p:attrNameLst>
                                          <p:attrName>style.visibility</p:attrName>
                                        </p:attrNameLst>
                                      </p:cBhvr>
                                      <p:to>
                                        <p:strVal val="visible"/>
                                      </p:to>
                                    </p:set>
                                    <p:animEffect transition="in" filter="fade">
                                      <p:cBhvr>
                                        <p:cTn id="23" dur="500"/>
                                        <p:tgtEl>
                                          <p:spTgt spid="2458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585"/>
                                        </p:tgtEl>
                                        <p:attrNameLst>
                                          <p:attrName>style.visibility</p:attrName>
                                        </p:attrNameLst>
                                      </p:cBhvr>
                                      <p:to>
                                        <p:strVal val="visible"/>
                                      </p:to>
                                    </p:set>
                                    <p:animEffect transition="in" filter="fade">
                                      <p:cBhvr>
                                        <p:cTn id="28"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24580" grpId="0" animBg="1"/>
      <p:bldP spid="24581" grpId="0" animBg="1"/>
      <p:bldP spid="24584" grpId="0" animBg="1"/>
      <p:bldP spid="24585"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b="1" dirty="0">
                <a:solidFill>
                  <a:srgbClr val="000000"/>
                </a:solidFill>
              </a:rPr>
              <a:t>Net Present Value</a:t>
            </a:r>
          </a:p>
        </p:txBody>
      </p:sp>
      <p:sp>
        <p:nvSpPr>
          <p:cNvPr id="26629" name="Rectangle 5"/>
          <p:cNvSpPr>
            <a:spLocks noChangeArrowheads="1"/>
          </p:cNvSpPr>
          <p:nvPr/>
        </p:nvSpPr>
        <p:spPr bwMode="auto">
          <a:xfrm>
            <a:off x="571500" y="4043363"/>
            <a:ext cx="8001000" cy="9144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lvl="1" algn="ctr">
              <a:spcBef>
                <a:spcPct val="30000"/>
              </a:spcBef>
            </a:pPr>
            <a:r>
              <a:rPr lang="en-US" sz="2800">
                <a:latin typeface="Tahoma" charset="0"/>
                <a:cs typeface="Times New Roman" charset="0"/>
              </a:rPr>
              <a:t>r represents the minimum return that the project must earn to satisfy investors</a:t>
            </a:r>
          </a:p>
        </p:txBody>
      </p:sp>
      <p:sp>
        <p:nvSpPr>
          <p:cNvPr id="26630" name="Rectangle 6"/>
          <p:cNvSpPr>
            <a:spLocks noChangeArrowheads="1"/>
          </p:cNvSpPr>
          <p:nvPr/>
        </p:nvSpPr>
        <p:spPr bwMode="auto">
          <a:xfrm>
            <a:off x="571500" y="5334000"/>
            <a:ext cx="8001000" cy="9144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lvl="1" algn="ctr">
              <a:spcBef>
                <a:spcPct val="30000"/>
              </a:spcBef>
            </a:pPr>
            <a:r>
              <a:rPr lang="en-US" sz="2800">
                <a:latin typeface="Tahoma" charset="0"/>
                <a:cs typeface="Times New Roman" charset="0"/>
              </a:rPr>
              <a:t>r varies with the risk of the firm and/or the risk of the project</a:t>
            </a:r>
          </a:p>
        </p:txBody>
      </p:sp>
      <p:pic>
        <p:nvPicPr>
          <p:cNvPr id="266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295400"/>
            <a:ext cx="7848600" cy="1008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26632" name="AutoShape 8"/>
          <p:cNvSpPr>
            <a:spLocks noChangeArrowheads="1"/>
          </p:cNvSpPr>
          <p:nvPr/>
        </p:nvSpPr>
        <p:spPr bwMode="auto">
          <a:xfrm>
            <a:off x="571500" y="2601913"/>
            <a:ext cx="8001000" cy="1143000"/>
          </a:xfrm>
          <a:prstGeom prst="downArrowCallout">
            <a:avLst>
              <a:gd name="adj1" fmla="val 134491"/>
              <a:gd name="adj2" fmla="val 67245"/>
              <a:gd name="adj3" fmla="val 16667"/>
              <a:gd name="adj4" fmla="val 66667"/>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800"/>
              <a:t>A key input in NPV analysis is the discount rate</a:t>
            </a:r>
          </a:p>
        </p:txBody>
      </p:sp>
    </p:spTree>
    <p:extLst>
      <p:ext uri="{BB962C8B-B14F-4D97-AF65-F5344CB8AC3E}">
        <p14:creationId xmlns:p14="http://schemas.microsoft.com/office/powerpoint/2010/main" val="301525317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632"/>
                                        </p:tgtEl>
                                        <p:attrNameLst>
                                          <p:attrName>style.visibility</p:attrName>
                                        </p:attrNameLst>
                                      </p:cBhvr>
                                      <p:to>
                                        <p:strVal val="visible"/>
                                      </p:to>
                                    </p:set>
                                    <p:animEffect transition="in" filter="fade">
                                      <p:cBhvr>
                                        <p:cTn id="7" dur="500"/>
                                        <p:tgtEl>
                                          <p:spTgt spid="266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9"/>
                                        </p:tgtEl>
                                        <p:attrNameLst>
                                          <p:attrName>style.visibility</p:attrName>
                                        </p:attrNameLst>
                                      </p:cBhvr>
                                      <p:to>
                                        <p:strVal val="visible"/>
                                      </p:to>
                                    </p:set>
                                    <p:animEffect transition="in" filter="fade">
                                      <p:cBhvr>
                                        <p:cTn id="12" dur="500"/>
                                        <p:tgtEl>
                                          <p:spTgt spid="266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30"/>
                                        </p:tgtEl>
                                        <p:attrNameLst>
                                          <p:attrName>style.visibility</p:attrName>
                                        </p:attrNameLst>
                                      </p:cBhvr>
                                      <p:to>
                                        <p:strVal val="visible"/>
                                      </p:to>
                                    </p:set>
                                    <p:animEffect transition="in" filter="fade">
                                      <p:cBhvr>
                                        <p:cTn id="17" dur="5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P spid="26630" grpId="0" animBg="1"/>
      <p:bldP spid="266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CB79D-0FC4-4A07-A835-52554D4037FD}"/>
              </a:ext>
            </a:extLst>
          </p:cNvPr>
          <p:cNvSpPr>
            <a:spLocks noGrp="1"/>
          </p:cNvSpPr>
          <p:nvPr>
            <p:ph type="title"/>
          </p:nvPr>
        </p:nvSpPr>
        <p:spPr/>
        <p:txBody>
          <a:bodyPr>
            <a:normAutofit/>
          </a:bodyPr>
          <a:lstStyle/>
          <a:p>
            <a:r>
              <a:rPr lang="en-US" sz="2800" b="1" dirty="0">
                <a:solidFill>
                  <a:srgbClr val="000000"/>
                </a:solidFill>
              </a:rPr>
              <a:t>Example :Net Present Value</a:t>
            </a:r>
            <a:endParaRPr lang="en-IN" sz="2800" dirty="0"/>
          </a:p>
        </p:txBody>
      </p:sp>
      <p:sp>
        <p:nvSpPr>
          <p:cNvPr id="3" name="Rectangle 2">
            <a:extLst>
              <a:ext uri="{FF2B5EF4-FFF2-40B4-BE49-F238E27FC236}">
                <a16:creationId xmlns:a16="http://schemas.microsoft.com/office/drawing/2014/main" id="{0678C9BF-2897-482C-8C20-75DB1F219ADB}"/>
              </a:ext>
            </a:extLst>
          </p:cNvPr>
          <p:cNvSpPr/>
          <p:nvPr/>
        </p:nvSpPr>
        <p:spPr>
          <a:xfrm>
            <a:off x="685800" y="1218033"/>
            <a:ext cx="4572000" cy="923330"/>
          </a:xfrm>
          <a:prstGeom prst="rect">
            <a:avLst/>
          </a:prstGeom>
        </p:spPr>
        <p:txBody>
          <a:bodyPr>
            <a:spAutoFit/>
          </a:bodyPr>
          <a:lstStyle/>
          <a:p>
            <a:r>
              <a:rPr lang="en-US" b="1" dirty="0">
                <a:solidFill>
                  <a:srgbClr val="0BA360"/>
                </a:solidFill>
                <a:latin typeface="Nunito Sans"/>
              </a:rPr>
              <a:t>Example</a:t>
            </a:r>
          </a:p>
          <a:p>
            <a:r>
              <a:rPr lang="en-US" dirty="0">
                <a:solidFill>
                  <a:srgbClr val="4D5968"/>
                </a:solidFill>
                <a:latin typeface="Nunito Sans"/>
              </a:rPr>
              <a:t>Let us see an example to discuss it.</a:t>
            </a:r>
          </a:p>
          <a:p>
            <a:r>
              <a:rPr lang="en-US" dirty="0">
                <a:solidFill>
                  <a:srgbClr val="4D5968"/>
                </a:solidFill>
                <a:latin typeface="Nunito Sans"/>
              </a:rPr>
              <a:t>Let us assume the discount rate is 10%</a:t>
            </a:r>
            <a:endParaRPr lang="en-US" b="0" i="0" dirty="0">
              <a:solidFill>
                <a:srgbClr val="4D5968"/>
              </a:solidFill>
              <a:effectLst/>
              <a:latin typeface="Nunito Sans"/>
            </a:endParaRPr>
          </a:p>
        </p:txBody>
      </p:sp>
      <p:pic>
        <p:nvPicPr>
          <p:cNvPr id="23554" name="Picture 2" descr="npv example 1.1">
            <a:extLst>
              <a:ext uri="{FF2B5EF4-FFF2-40B4-BE49-F238E27FC236}">
                <a16:creationId xmlns:a16="http://schemas.microsoft.com/office/drawing/2014/main" id="{5F1CEE1C-BE0D-4DBF-B7FD-0E09B5FBA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443" y="2276475"/>
            <a:ext cx="5734050" cy="23050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AE3D193-79B3-4AB3-9EEF-2216781B2530}"/>
              </a:ext>
            </a:extLst>
          </p:cNvPr>
          <p:cNvSpPr/>
          <p:nvPr/>
        </p:nvSpPr>
        <p:spPr>
          <a:xfrm>
            <a:off x="990600" y="4686000"/>
            <a:ext cx="4572000" cy="1200329"/>
          </a:xfrm>
          <a:prstGeom prst="rect">
            <a:avLst/>
          </a:prstGeom>
        </p:spPr>
        <p:txBody>
          <a:bodyPr wrap="square">
            <a:spAutoFit/>
          </a:bodyPr>
          <a:lstStyle/>
          <a:p>
            <a:pPr>
              <a:buFont typeface="Arial" panose="020B0604020202020204" pitchFamily="34" charset="0"/>
              <a:buChar char="•"/>
            </a:pPr>
            <a:r>
              <a:rPr lang="en-IN" dirty="0">
                <a:solidFill>
                  <a:srgbClr val="4D5968"/>
                </a:solidFill>
                <a:latin typeface="Nunito Sans"/>
              </a:rPr>
              <a:t>NPV = -1000 + 200/(1+0.1)^1 + 300/(1+0.1)^2+400/(1+0.1)^3+600/(1+0.1)^4+ 700/(1+0.1)^5</a:t>
            </a:r>
          </a:p>
          <a:p>
            <a:pPr>
              <a:buFont typeface="Arial" panose="020B0604020202020204" pitchFamily="34" charset="0"/>
              <a:buChar char="•"/>
            </a:pPr>
            <a:r>
              <a:rPr lang="en-IN" dirty="0">
                <a:solidFill>
                  <a:srgbClr val="4D5968"/>
                </a:solidFill>
                <a:latin typeface="Nunito Sans"/>
              </a:rPr>
              <a:t>= 574.731</a:t>
            </a:r>
          </a:p>
        </p:txBody>
      </p:sp>
    </p:spTree>
    <p:extLst>
      <p:ext uri="{BB962C8B-B14F-4D97-AF65-F5344CB8AC3E}">
        <p14:creationId xmlns:p14="http://schemas.microsoft.com/office/powerpoint/2010/main" val="396862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497D6-FDCA-4C9A-A56C-6E42A77C5E6C}"/>
              </a:ext>
            </a:extLst>
          </p:cNvPr>
          <p:cNvSpPr>
            <a:spLocks noGrp="1"/>
          </p:cNvSpPr>
          <p:nvPr>
            <p:ph type="title"/>
          </p:nvPr>
        </p:nvSpPr>
        <p:spPr/>
        <p:txBody>
          <a:bodyPr/>
          <a:lstStyle/>
          <a:p>
            <a:r>
              <a:rPr lang="en-US" sz="2800" b="1" dirty="0">
                <a:solidFill>
                  <a:srgbClr val="000000"/>
                </a:solidFill>
              </a:rPr>
              <a:t>Example :Net Present Value</a:t>
            </a:r>
            <a:endParaRPr lang="en-IN" dirty="0"/>
          </a:p>
        </p:txBody>
      </p:sp>
      <p:sp>
        <p:nvSpPr>
          <p:cNvPr id="3" name="Rectangle 2">
            <a:extLst>
              <a:ext uri="{FF2B5EF4-FFF2-40B4-BE49-F238E27FC236}">
                <a16:creationId xmlns:a16="http://schemas.microsoft.com/office/drawing/2014/main" id="{7A8A8CB9-1A24-4E59-B611-248B5B4C2AF1}"/>
              </a:ext>
            </a:extLst>
          </p:cNvPr>
          <p:cNvSpPr/>
          <p:nvPr/>
        </p:nvSpPr>
        <p:spPr>
          <a:xfrm>
            <a:off x="609600" y="1524000"/>
            <a:ext cx="8229600" cy="1754326"/>
          </a:xfrm>
          <a:prstGeom prst="rect">
            <a:avLst/>
          </a:prstGeom>
        </p:spPr>
        <p:txBody>
          <a:bodyPr wrap="square">
            <a:spAutoFit/>
          </a:bodyPr>
          <a:lstStyle/>
          <a:p>
            <a:r>
              <a:rPr lang="en-US" dirty="0">
                <a:solidFill>
                  <a:srgbClr val="4D5968"/>
                </a:solidFill>
                <a:latin typeface="Nunito Sans"/>
              </a:rPr>
              <a:t>We can also calculate it by </a:t>
            </a:r>
            <a:r>
              <a:rPr lang="en-US" dirty="0">
                <a:solidFill>
                  <a:srgbClr val="00AB6B"/>
                </a:solidFill>
                <a:latin typeface="Nunito Sans"/>
              </a:rPr>
              <a:t>basic excel formulas</a:t>
            </a:r>
            <a:r>
              <a:rPr lang="en-US" dirty="0">
                <a:solidFill>
                  <a:srgbClr val="4D5968"/>
                </a:solidFill>
                <a:latin typeface="Nunito Sans"/>
              </a:rPr>
              <a:t>.</a:t>
            </a:r>
          </a:p>
          <a:p>
            <a:r>
              <a:rPr lang="en-US" dirty="0"/>
              <a:t>There is an in-built excel formula of “NPV” which can be used. The discounting rate and the series of cash flows from the 1</a:t>
            </a:r>
            <a:r>
              <a:rPr lang="en-US" baseline="30000" dirty="0"/>
              <a:t>st</a:t>
            </a:r>
            <a:r>
              <a:rPr lang="en-US" dirty="0"/>
              <a:t> year to the last year is taken as arguments. We should not include the year zero cash flow in the formula. We should later subtract it.</a:t>
            </a:r>
          </a:p>
          <a:p>
            <a:endParaRPr lang="en-IN" dirty="0"/>
          </a:p>
        </p:txBody>
      </p:sp>
      <p:sp>
        <p:nvSpPr>
          <p:cNvPr id="4" name="Rectangle 1">
            <a:extLst>
              <a:ext uri="{FF2B5EF4-FFF2-40B4-BE49-F238E27FC236}">
                <a16:creationId xmlns:a16="http://schemas.microsoft.com/office/drawing/2014/main" id="{D0DC526C-C74B-4EA9-8DF8-765A61984EB5}"/>
              </a:ext>
            </a:extLst>
          </p:cNvPr>
          <p:cNvSpPr>
            <a:spLocks noChangeArrowheads="1"/>
          </p:cNvSpPr>
          <p:nvPr/>
        </p:nvSpPr>
        <p:spPr bwMode="auto">
          <a:xfrm>
            <a:off x="1066800" y="4495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  </a:t>
            </a:r>
            <a:r>
              <a:rPr kumimoji="0" lang="en-US" altLang="en-US" sz="13300" b="0" i="0" u="none" strike="noStrike" cap="none" normalizeH="0" baseline="0" dirty="0">
                <a:ln>
                  <a:noFill/>
                </a:ln>
                <a:solidFill>
                  <a:srgbClr val="4D5968"/>
                </a:solidFill>
                <a:effectLst/>
                <a:latin typeface="Nunito Sans"/>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 NPV (Discount rate, cash flow of 1</a:t>
            </a:r>
            <a:r>
              <a:rPr kumimoji="0" lang="en-US" altLang="en-US" sz="900" b="0" i="0" u="none" strike="noStrike" cap="none" normalizeH="0" baseline="30000" dirty="0">
                <a:ln>
                  <a:noFill/>
                </a:ln>
                <a:solidFill>
                  <a:srgbClr val="4D5968"/>
                </a:solidFill>
                <a:effectLst/>
                <a:latin typeface="Nunito Sans"/>
              </a:rPr>
              <a:t>st</a:t>
            </a:r>
            <a:r>
              <a:rPr kumimoji="0" lang="en-US" altLang="en-US" sz="1300" b="0" i="0" u="none" strike="noStrike" cap="none" normalizeH="0" baseline="0" dirty="0">
                <a:ln>
                  <a:noFill/>
                </a:ln>
                <a:solidFill>
                  <a:srgbClr val="4D5968"/>
                </a:solidFill>
                <a:effectLst/>
                <a:latin typeface="Nunito Sans"/>
              </a:rPr>
              <a:t> year: cash flow of 5</a:t>
            </a:r>
            <a:r>
              <a:rPr kumimoji="0" lang="en-US" altLang="en-US" sz="900" b="0" i="0" u="none" strike="noStrike" cap="none" normalizeH="0" baseline="30000" dirty="0">
                <a:ln>
                  <a:noFill/>
                </a:ln>
                <a:solidFill>
                  <a:srgbClr val="4D5968"/>
                </a:solidFill>
                <a:effectLst/>
                <a:latin typeface="Nunito Sans"/>
              </a:rPr>
              <a:t>th</a:t>
            </a:r>
            <a:r>
              <a:rPr kumimoji="0" lang="en-US" altLang="en-US" sz="1300" b="0" i="0" u="none" strike="noStrike" cap="none" normalizeH="0" baseline="0" dirty="0">
                <a:ln>
                  <a:noFill/>
                </a:ln>
                <a:solidFill>
                  <a:srgbClr val="4D5968"/>
                </a:solidFill>
                <a:effectLst/>
                <a:latin typeface="Nunito Sans"/>
              </a:rPr>
              <a:t> year) + (-Initial investment)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 NPV (10%, 200:700) – 1000</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 574.731</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4578" name="Picture 2" descr="npv example 1.2">
            <a:extLst>
              <a:ext uri="{FF2B5EF4-FFF2-40B4-BE49-F238E27FC236}">
                <a16:creationId xmlns:a16="http://schemas.microsoft.com/office/drawing/2014/main" id="{4C18341B-DF59-4E2B-A02F-37FC8662DE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048000"/>
            <a:ext cx="5334000" cy="212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624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solidFill>
                  <a:srgbClr val="000000"/>
                </a:solidFill>
              </a:rPr>
              <a:t>Independent versus Mutually Exclusive Projects</a:t>
            </a:r>
          </a:p>
        </p:txBody>
      </p:sp>
      <p:sp>
        <p:nvSpPr>
          <p:cNvPr id="30723" name="Rectangle 3"/>
          <p:cNvSpPr>
            <a:spLocks noGrp="1" noChangeArrowheads="1"/>
          </p:cNvSpPr>
          <p:nvPr>
            <p:ph type="body" idx="1"/>
          </p:nvPr>
        </p:nvSpPr>
        <p:spPr>
          <a:xfrm>
            <a:off x="838200" y="1676400"/>
            <a:ext cx="8077200" cy="4830763"/>
          </a:xfrm>
        </p:spPr>
        <p:txBody>
          <a:bodyPr/>
          <a:lstStyle/>
          <a:p>
            <a:pPr>
              <a:lnSpc>
                <a:spcPct val="90000"/>
              </a:lnSpc>
            </a:pPr>
            <a:r>
              <a:rPr lang="en-US" sz="2800" dirty="0"/>
              <a:t>Independent projects – accepting/rejecting one project has no impact on the accept/reject decision for the other project</a:t>
            </a:r>
          </a:p>
          <a:p>
            <a:pPr>
              <a:lnSpc>
                <a:spcPct val="90000"/>
              </a:lnSpc>
            </a:pPr>
            <a:r>
              <a:rPr lang="en-US" sz="2800" dirty="0">
                <a:cs typeface="Times New Roman" charset="0"/>
              </a:rPr>
              <a:t>Mutually exclusive projects – accepting one project implies rejecting another</a:t>
            </a:r>
          </a:p>
          <a:p>
            <a:pPr lvl="1">
              <a:lnSpc>
                <a:spcPct val="90000"/>
              </a:lnSpc>
            </a:pPr>
            <a:r>
              <a:rPr lang="en-US" sz="2400" dirty="0">
                <a:cs typeface="Times New Roman" charset="0"/>
              </a:rPr>
              <a:t>If demand is high enough, projects may be independent</a:t>
            </a:r>
          </a:p>
          <a:p>
            <a:pPr lvl="1">
              <a:lnSpc>
                <a:spcPct val="90000"/>
              </a:lnSpc>
            </a:pPr>
            <a:r>
              <a:rPr lang="en-US" sz="2400" dirty="0">
                <a:cs typeface="Times New Roman" charset="0"/>
              </a:rPr>
              <a:t>If demand warrants only one investment, projects are mutually exclusive</a:t>
            </a:r>
          </a:p>
          <a:p>
            <a:pPr>
              <a:lnSpc>
                <a:spcPct val="90000"/>
              </a:lnSpc>
            </a:pPr>
            <a:r>
              <a:rPr lang="en-US" sz="2800" dirty="0">
                <a:cs typeface="Times New Roman" charset="0"/>
              </a:rPr>
              <a:t>When ranking mutually exclusive projects, choose the project with highest </a:t>
            </a:r>
            <a:r>
              <a:rPr lang="en-US" sz="2800" dirty="0" err="1">
                <a:cs typeface="Times New Roman" charset="0"/>
              </a:rPr>
              <a:t>NPV</a:t>
            </a:r>
            <a:endParaRPr lang="en-US" sz="2800" dirty="0"/>
          </a:p>
        </p:txBody>
      </p:sp>
    </p:spTree>
    <p:extLst>
      <p:ext uri="{BB962C8B-B14F-4D97-AF65-F5344CB8AC3E}">
        <p14:creationId xmlns:p14="http://schemas.microsoft.com/office/powerpoint/2010/main" val="30708947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500"/>
                                        <p:tgtEl>
                                          <p:spTgt spid="307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fade">
                                      <p:cBhvr>
                                        <p:cTn id="12" dur="500"/>
                                        <p:tgtEl>
                                          <p:spTgt spid="30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solidFill>
                  <a:srgbClr val="000000"/>
                </a:solidFill>
              </a:rPr>
              <a:t>Pros and Cons Of Using NPV As Decision Rule</a:t>
            </a:r>
          </a:p>
        </p:txBody>
      </p:sp>
      <p:sp>
        <p:nvSpPr>
          <p:cNvPr id="32771" name="Rectangle 3"/>
          <p:cNvSpPr>
            <a:spLocks noGrp="1" noChangeArrowheads="1"/>
          </p:cNvSpPr>
          <p:nvPr>
            <p:ph type="body" idx="1"/>
          </p:nvPr>
        </p:nvSpPr>
        <p:spPr>
          <a:xfrm>
            <a:off x="990600" y="1524000"/>
            <a:ext cx="7696200" cy="4830763"/>
          </a:xfrm>
        </p:spPr>
        <p:txBody>
          <a:bodyPr>
            <a:normAutofit lnSpcReduction="10000"/>
          </a:bodyPr>
          <a:lstStyle/>
          <a:p>
            <a:pPr>
              <a:lnSpc>
                <a:spcPct val="90000"/>
              </a:lnSpc>
            </a:pPr>
            <a:r>
              <a:rPr lang="en-US" sz="2800" dirty="0" err="1"/>
              <a:t>NPV</a:t>
            </a:r>
            <a:r>
              <a:rPr lang="en-US" sz="2800" dirty="0"/>
              <a:t> is the </a:t>
            </a:r>
            <a:r>
              <a:rPr lang="ja-JP" altLang="en-US" sz="2800" dirty="0">
                <a:latin typeface="Arial"/>
              </a:rPr>
              <a:t>“</a:t>
            </a:r>
            <a:r>
              <a:rPr lang="en-US" sz="2800" dirty="0"/>
              <a:t>gold standard</a:t>
            </a:r>
            <a:r>
              <a:rPr lang="ja-JP" altLang="en-US" sz="2800" dirty="0">
                <a:latin typeface="Arial"/>
              </a:rPr>
              <a:t>”</a:t>
            </a:r>
            <a:r>
              <a:rPr lang="en-US" sz="2800" dirty="0"/>
              <a:t> of investment decision rules</a:t>
            </a:r>
          </a:p>
          <a:p>
            <a:pPr>
              <a:lnSpc>
                <a:spcPct val="90000"/>
              </a:lnSpc>
            </a:pPr>
            <a:r>
              <a:rPr lang="en-US" sz="2800" dirty="0"/>
              <a:t>Key benefits of using </a:t>
            </a:r>
            <a:r>
              <a:rPr lang="en-US" sz="2800" dirty="0" err="1"/>
              <a:t>NPV</a:t>
            </a:r>
            <a:r>
              <a:rPr lang="en-US" sz="2800" dirty="0"/>
              <a:t> as decision rule</a:t>
            </a:r>
          </a:p>
          <a:p>
            <a:pPr lvl="1">
              <a:lnSpc>
                <a:spcPct val="90000"/>
              </a:lnSpc>
            </a:pPr>
            <a:r>
              <a:rPr lang="en-US" sz="2400" dirty="0"/>
              <a:t>Focuses on cash flows, not accounting earnings</a:t>
            </a:r>
          </a:p>
          <a:p>
            <a:pPr lvl="1">
              <a:lnSpc>
                <a:spcPct val="90000"/>
              </a:lnSpc>
            </a:pPr>
            <a:r>
              <a:rPr lang="en-US" sz="2400" dirty="0"/>
              <a:t>Makes appropriate adjustment for time value of money</a:t>
            </a:r>
          </a:p>
          <a:p>
            <a:pPr lvl="1">
              <a:lnSpc>
                <a:spcPct val="90000"/>
              </a:lnSpc>
            </a:pPr>
            <a:r>
              <a:rPr lang="en-US" sz="2400" dirty="0"/>
              <a:t>Can properly account for risk differences between projects</a:t>
            </a:r>
          </a:p>
          <a:p>
            <a:pPr>
              <a:lnSpc>
                <a:spcPct val="90000"/>
              </a:lnSpc>
            </a:pPr>
            <a:r>
              <a:rPr lang="en-US" sz="2800" dirty="0"/>
              <a:t>Though best measure, </a:t>
            </a:r>
            <a:r>
              <a:rPr lang="en-US" sz="2800" dirty="0" err="1"/>
              <a:t>NPV</a:t>
            </a:r>
            <a:r>
              <a:rPr lang="en-US" sz="2800" dirty="0"/>
              <a:t> has some drawbacks</a:t>
            </a:r>
          </a:p>
          <a:p>
            <a:pPr lvl="1">
              <a:lnSpc>
                <a:spcPct val="90000"/>
              </a:lnSpc>
            </a:pPr>
            <a:r>
              <a:rPr lang="en-US" sz="2400" dirty="0"/>
              <a:t>Lacks the intuitive appeal of payback</a:t>
            </a:r>
          </a:p>
          <a:p>
            <a:pPr lvl="1">
              <a:lnSpc>
                <a:spcPct val="90000"/>
              </a:lnSpc>
            </a:pPr>
            <a:r>
              <a:rPr lang="en-US" sz="2400" dirty="0"/>
              <a:t>Doesn't</a:t>
            </a:r>
            <a:r>
              <a:rPr lang="ja-JP" altLang="en-US" sz="2400" dirty="0">
                <a:latin typeface="Arial"/>
              </a:rPr>
              <a:t>’</a:t>
            </a:r>
            <a:r>
              <a:rPr lang="en-US" sz="2400" dirty="0"/>
              <a:t>t capture managerial flexibility (option value) well</a:t>
            </a:r>
          </a:p>
        </p:txBody>
      </p:sp>
    </p:spTree>
    <p:extLst>
      <p:ext uri="{BB962C8B-B14F-4D97-AF65-F5344CB8AC3E}">
        <p14:creationId xmlns:p14="http://schemas.microsoft.com/office/powerpoint/2010/main" val="275937845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77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771">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771">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771">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7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13718137-8493-5948-B021-CE67FCEE0CBE}" type="slidenum">
              <a:rPr lang="en-US"/>
              <a:pPr/>
              <a:t>21</a:t>
            </a:fld>
            <a:endParaRPr lang="en-US"/>
          </a:p>
        </p:txBody>
      </p:sp>
      <p:sp>
        <p:nvSpPr>
          <p:cNvPr id="34818"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b="1" dirty="0">
                <a:solidFill>
                  <a:srgbClr val="000000"/>
                </a:solidFill>
              </a:rPr>
              <a:t>Internal Rate of Return</a:t>
            </a:r>
          </a:p>
        </p:txBody>
      </p:sp>
      <p:sp>
        <p:nvSpPr>
          <p:cNvPr id="34829" name="Rectangle 13"/>
          <p:cNvSpPr>
            <a:spLocks noGrp="1" noChangeArrowheads="1"/>
          </p:cNvSpPr>
          <p:nvPr>
            <p:ph type="body" sz="half" idx="2"/>
          </p:nvPr>
        </p:nvSpPr>
        <p:spPr>
          <a:xfrm>
            <a:off x="533400" y="3505200"/>
            <a:ext cx="8077200" cy="2819400"/>
          </a:xfrm>
        </p:spPr>
        <p:txBody>
          <a:bodyPr/>
          <a:lstStyle/>
          <a:p>
            <a:pPr>
              <a:lnSpc>
                <a:spcPct val="90000"/>
              </a:lnSpc>
            </a:pPr>
            <a:r>
              <a:rPr lang="en-US" sz="2800" dirty="0" err="1"/>
              <a:t>IRR</a:t>
            </a:r>
            <a:r>
              <a:rPr lang="en-US" sz="2800" dirty="0"/>
              <a:t> found by computer/calculator or manually by trial and error</a:t>
            </a:r>
          </a:p>
          <a:p>
            <a:pPr>
              <a:lnSpc>
                <a:spcPct val="90000"/>
              </a:lnSpc>
            </a:pPr>
            <a:r>
              <a:rPr lang="en-US" sz="2800" dirty="0"/>
              <a:t>The </a:t>
            </a:r>
            <a:r>
              <a:rPr lang="en-US" sz="2800" dirty="0" err="1"/>
              <a:t>IRR</a:t>
            </a:r>
            <a:r>
              <a:rPr lang="en-US" sz="2800" dirty="0"/>
              <a:t> decision rule is:</a:t>
            </a:r>
          </a:p>
          <a:p>
            <a:pPr lvl="1">
              <a:lnSpc>
                <a:spcPct val="90000"/>
              </a:lnSpc>
            </a:pPr>
            <a:r>
              <a:rPr lang="en-US" sz="2400" dirty="0"/>
              <a:t>If </a:t>
            </a:r>
            <a:r>
              <a:rPr lang="en-US" sz="2400" dirty="0" err="1"/>
              <a:t>IRR</a:t>
            </a:r>
            <a:r>
              <a:rPr lang="en-US" sz="2400" dirty="0"/>
              <a:t> is greater than the cost of capital, accept the</a:t>
            </a:r>
            <a:br>
              <a:rPr lang="en-US" sz="2400" dirty="0"/>
            </a:br>
            <a:r>
              <a:rPr lang="en-US" sz="2400" dirty="0"/>
              <a:t>   project</a:t>
            </a:r>
          </a:p>
          <a:p>
            <a:pPr lvl="1">
              <a:lnSpc>
                <a:spcPct val="90000"/>
              </a:lnSpc>
            </a:pPr>
            <a:r>
              <a:rPr lang="en-US" sz="2400" dirty="0"/>
              <a:t>If </a:t>
            </a:r>
            <a:r>
              <a:rPr lang="en-US" sz="2400" dirty="0" err="1"/>
              <a:t>IRR</a:t>
            </a:r>
            <a:r>
              <a:rPr lang="en-US" sz="2400" dirty="0"/>
              <a:t> is less than the cost of capital, reject the project</a:t>
            </a:r>
          </a:p>
        </p:txBody>
      </p:sp>
      <p:sp>
        <p:nvSpPr>
          <p:cNvPr id="34822" name="Rectangle 6"/>
          <p:cNvSpPr>
            <a:spLocks noChangeArrowheads="1"/>
          </p:cNvSpPr>
          <p:nvPr/>
        </p:nvSpPr>
        <p:spPr bwMode="auto">
          <a:xfrm>
            <a:off x="609600" y="1371600"/>
            <a:ext cx="7924800" cy="8382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800">
                <a:latin typeface="Tahoma" charset="0"/>
                <a:cs typeface="Times New Roman" charset="0"/>
              </a:rPr>
              <a:t>Internal rate of return (IRR) is the discount rate that results in a zero NPV for the project</a:t>
            </a:r>
          </a:p>
        </p:txBody>
      </p:sp>
      <p:pic>
        <p:nvPicPr>
          <p:cNvPr id="3482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2344738"/>
            <a:ext cx="7848600" cy="1008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48720945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822"/>
                                        </p:tgtEl>
                                        <p:attrNameLst>
                                          <p:attrName>style.visibility</p:attrName>
                                        </p:attrNameLst>
                                      </p:cBhvr>
                                      <p:to>
                                        <p:strVal val="visible"/>
                                      </p:to>
                                    </p:set>
                                    <p:animEffect transition="in" filter="fade">
                                      <p:cBhvr>
                                        <p:cTn id="7" dur="500"/>
                                        <p:tgtEl>
                                          <p:spTgt spid="3482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4827"/>
                                        </p:tgtEl>
                                        <p:attrNameLst>
                                          <p:attrName>style.visibility</p:attrName>
                                        </p:attrNameLst>
                                      </p:cBhvr>
                                      <p:to>
                                        <p:strVal val="visible"/>
                                      </p:to>
                                    </p:set>
                                    <p:animEffect transition="in" filter="fade">
                                      <p:cBhvr>
                                        <p:cTn id="11" dur="500"/>
                                        <p:tgtEl>
                                          <p:spTgt spid="348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4829">
                                            <p:txEl>
                                              <p:pRg st="0" end="0"/>
                                            </p:txEl>
                                          </p:spTgt>
                                        </p:tgtEl>
                                        <p:attrNameLst>
                                          <p:attrName>style.visibility</p:attrName>
                                        </p:attrNameLst>
                                      </p:cBhvr>
                                      <p:to>
                                        <p:strVal val="visible"/>
                                      </p:to>
                                    </p:set>
                                    <p:animEffect transition="in" filter="fade">
                                      <p:cBhvr>
                                        <p:cTn id="16" dur="500"/>
                                        <p:tgtEl>
                                          <p:spTgt spid="3482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34829">
                                            <p:txEl>
                                              <p:pRg st="1" end="1"/>
                                            </p:txEl>
                                          </p:spTgt>
                                        </p:tgtEl>
                                        <p:attrNameLst>
                                          <p:attrName>style.visibility</p:attrName>
                                        </p:attrNameLst>
                                      </p:cBhvr>
                                      <p:to>
                                        <p:strVal val="visible"/>
                                      </p:to>
                                    </p:set>
                                    <p:animEffect transition="in" filter="fade">
                                      <p:cBhvr>
                                        <p:cTn id="21" dur="500"/>
                                        <p:tgtEl>
                                          <p:spTgt spid="3482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4829">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48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2E63F-3DF6-4AE3-A0EB-2FC93FF8CC9C}"/>
              </a:ext>
            </a:extLst>
          </p:cNvPr>
          <p:cNvSpPr>
            <a:spLocks noGrp="1"/>
          </p:cNvSpPr>
          <p:nvPr>
            <p:ph type="title"/>
          </p:nvPr>
        </p:nvSpPr>
        <p:spPr/>
        <p:txBody>
          <a:bodyPr>
            <a:normAutofit/>
          </a:bodyPr>
          <a:lstStyle/>
          <a:p>
            <a:r>
              <a:rPr lang="en-US" sz="2800" b="1" dirty="0">
                <a:solidFill>
                  <a:srgbClr val="000000"/>
                </a:solidFill>
                <a:latin typeface="Arial" panose="020B0604020202020204" pitchFamily="34" charset="0"/>
                <a:cs typeface="Arial" panose="020B0604020202020204" pitchFamily="34" charset="0"/>
              </a:rPr>
              <a:t>Example: Internal Rate of Return</a:t>
            </a:r>
            <a:endParaRPr lang="en-IN" sz="2800"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CECA171B-D21E-4C57-A06B-B1535BAE073B}"/>
              </a:ext>
            </a:extLst>
          </p:cNvPr>
          <p:cNvSpPr>
            <a:spLocks noGrp="1"/>
          </p:cNvSpPr>
          <p:nvPr>
            <p:ph idx="1"/>
          </p:nvPr>
        </p:nvSpPr>
        <p:spPr>
          <a:xfrm>
            <a:off x="838200" y="4191001"/>
            <a:ext cx="8686800" cy="5075238"/>
          </a:xfrm>
        </p:spPr>
        <p:txBody>
          <a:bodyPr/>
          <a:lstStyle/>
          <a:p>
            <a:pPr marL="0" indent="0">
              <a:buNone/>
            </a:pPr>
            <a:br>
              <a:rPr lang="en-US" dirty="0"/>
            </a:br>
            <a:endParaRPr lang="en-IN" dirty="0"/>
          </a:p>
        </p:txBody>
      </p:sp>
      <p:sp>
        <p:nvSpPr>
          <p:cNvPr id="8" name="Rectangle 3">
            <a:extLst>
              <a:ext uri="{FF2B5EF4-FFF2-40B4-BE49-F238E27FC236}">
                <a16:creationId xmlns:a16="http://schemas.microsoft.com/office/drawing/2014/main" id="{CE20A992-3745-4338-9607-BBF2287D2B51}"/>
              </a:ext>
            </a:extLst>
          </p:cNvPr>
          <p:cNvSpPr>
            <a:spLocks noChangeArrowheads="1"/>
          </p:cNvSpPr>
          <p:nvPr/>
        </p:nvSpPr>
        <p:spPr bwMode="auto">
          <a:xfrm>
            <a:off x="330200" y="2753181"/>
            <a:ext cx="9652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  </a:t>
            </a:r>
            <a:r>
              <a:rPr kumimoji="0" lang="en-US" altLang="en-US" sz="3000" b="0" i="0" u="none" strike="noStrike" cap="none" normalizeH="0" baseline="0" dirty="0">
                <a:ln>
                  <a:noFill/>
                </a:ln>
                <a:solidFill>
                  <a:srgbClr val="4D5968"/>
                </a:solidFill>
                <a:effectLst/>
                <a:latin typeface="Nunito Sans"/>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D5968"/>
                </a:solidFill>
                <a:effectLst/>
                <a:latin typeface="Nunito Sans"/>
              </a:rPr>
              <a:t>Let us assume the discount rate to be 10%.</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D5968"/>
                </a:solidFill>
                <a:effectLst/>
                <a:latin typeface="Nunito Sans"/>
              </a:rPr>
              <a:t>NPV at a 10 % discount is ₹ 574.730.</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D5968"/>
                </a:solidFill>
                <a:effectLst/>
                <a:latin typeface="Nunito Sans"/>
              </a:rPr>
              <a:t>So we need to increase the discount percentage to make NPV as 0.</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D5968"/>
                </a:solidFill>
                <a:effectLst/>
                <a:latin typeface="Nunito Sans"/>
              </a:rPr>
              <a:t>So if we increase the </a:t>
            </a:r>
            <a:r>
              <a:rPr kumimoji="0" lang="en-US" altLang="en-US" sz="2000" b="1" i="0" u="none" strike="noStrike" cap="none" normalizeH="0" baseline="0" dirty="0">
                <a:ln>
                  <a:noFill/>
                </a:ln>
                <a:solidFill>
                  <a:srgbClr val="4D5968"/>
                </a:solidFill>
                <a:effectLst/>
                <a:latin typeface="Nunito Sans"/>
              </a:rPr>
              <a:t>discount rate to 26.22 %,</a:t>
            </a:r>
            <a:r>
              <a:rPr kumimoji="0" lang="en-US" altLang="en-US" sz="2000" b="0" i="0" u="none" strike="noStrike" cap="none" normalizeH="0" baseline="0" dirty="0">
                <a:ln>
                  <a:noFill/>
                </a:ln>
                <a:solidFill>
                  <a:srgbClr val="4D5968"/>
                </a:solidFill>
                <a:effectLst/>
                <a:latin typeface="Nunito Sans"/>
              </a:rPr>
              <a:t> the NPV is 0.5 that is almost zero.</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26628" name="Picture 4" descr="irr example 1">
            <a:extLst>
              <a:ext uri="{FF2B5EF4-FFF2-40B4-BE49-F238E27FC236}">
                <a16:creationId xmlns:a16="http://schemas.microsoft.com/office/drawing/2014/main" id="{86964F31-85E8-423F-B585-ADF6EDA2F9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2583093"/>
            <a:ext cx="5415247" cy="54472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9815BFD7-6FB8-4FD0-A778-A391D24DA9BB}"/>
              </a:ext>
            </a:extLst>
          </p:cNvPr>
          <p:cNvSpPr/>
          <p:nvPr/>
        </p:nvSpPr>
        <p:spPr>
          <a:xfrm>
            <a:off x="333041" y="1344134"/>
            <a:ext cx="4572000" cy="1477328"/>
          </a:xfrm>
          <a:prstGeom prst="rect">
            <a:avLst/>
          </a:prstGeom>
        </p:spPr>
        <p:txBody>
          <a:bodyPr>
            <a:spAutoFit/>
          </a:bodyPr>
          <a:lstStyle/>
          <a:p>
            <a:r>
              <a:rPr lang="en-US" dirty="0"/>
              <a:t>While calculating, we need to find out the rate at which NPV is zero. This is usually done by error and trial method else we can use excel for the same.</a:t>
            </a:r>
          </a:p>
          <a:p>
            <a:endParaRPr lang="en-US" dirty="0"/>
          </a:p>
        </p:txBody>
      </p:sp>
    </p:spTree>
    <p:extLst>
      <p:ext uri="{BB962C8B-B14F-4D97-AF65-F5344CB8AC3E}">
        <p14:creationId xmlns:p14="http://schemas.microsoft.com/office/powerpoint/2010/main" val="3384185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7EFF1-943F-4ABC-885E-8A140DB7E86A}"/>
              </a:ext>
            </a:extLst>
          </p:cNvPr>
          <p:cNvSpPr>
            <a:spLocks noGrp="1"/>
          </p:cNvSpPr>
          <p:nvPr>
            <p:ph type="title"/>
          </p:nvPr>
        </p:nvSpPr>
        <p:spPr>
          <a:xfrm>
            <a:off x="457200" y="255588"/>
            <a:ext cx="8229600" cy="1143000"/>
          </a:xfrm>
        </p:spPr>
        <p:txBody>
          <a:bodyPr/>
          <a:lstStyle/>
          <a:p>
            <a:r>
              <a:rPr lang="en-US" sz="2800" b="1" dirty="0">
                <a:solidFill>
                  <a:srgbClr val="000000"/>
                </a:solidFill>
                <a:latin typeface="Arial" panose="020B0604020202020204" pitchFamily="34" charset="0"/>
                <a:cs typeface="Arial" panose="020B0604020202020204" pitchFamily="34" charset="0"/>
              </a:rPr>
              <a:t>Example: Internal Rate of Return</a:t>
            </a:r>
            <a:endParaRPr lang="en-IN" dirty="0"/>
          </a:p>
        </p:txBody>
      </p:sp>
      <p:sp>
        <p:nvSpPr>
          <p:cNvPr id="4" name="Rectangle 1">
            <a:extLst>
              <a:ext uri="{FF2B5EF4-FFF2-40B4-BE49-F238E27FC236}">
                <a16:creationId xmlns:a16="http://schemas.microsoft.com/office/drawing/2014/main" id="{BECBDFB0-BA4C-4CF5-9F64-4D185E1A76B3}"/>
              </a:ext>
            </a:extLst>
          </p:cNvPr>
          <p:cNvSpPr>
            <a:spLocks noChangeArrowheads="1"/>
          </p:cNvSpPr>
          <p:nvPr/>
        </p:nvSpPr>
        <p:spPr bwMode="auto">
          <a:xfrm>
            <a:off x="838200" y="2355756"/>
            <a:ext cx="5737468" cy="29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  </a:t>
            </a:r>
            <a:r>
              <a:rPr kumimoji="0" lang="en-US" altLang="en-US" sz="13500" b="0" i="0" u="none" strike="noStrike" cap="none" normalizeH="0" baseline="0" dirty="0">
                <a:ln>
                  <a:noFill/>
                </a:ln>
                <a:solidFill>
                  <a:srgbClr val="4D5968"/>
                </a:solidFill>
                <a:effectLst/>
                <a:latin typeface="Nunito Sans"/>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300" b="0" i="0" u="none" strike="noStrike" cap="none" normalizeH="0" baseline="0" dirty="0">
                <a:ln>
                  <a:noFill/>
                </a:ln>
                <a:solidFill>
                  <a:srgbClr val="4D5968"/>
                </a:solidFill>
                <a:effectLst/>
                <a:latin typeface="Nunito Sans"/>
              </a:rPr>
              <a:t>=</a:t>
            </a:r>
            <a:r>
              <a:rPr kumimoji="0" lang="en-US" altLang="en-US" sz="1600" b="0" i="0" u="none" strike="noStrike" cap="none" normalizeH="0" baseline="0" dirty="0">
                <a:ln>
                  <a:noFill/>
                </a:ln>
                <a:solidFill>
                  <a:srgbClr val="4D5968"/>
                </a:solidFill>
                <a:effectLst/>
                <a:latin typeface="Nunito Sans"/>
              </a:rPr>
              <a:t>IRR (Cash flow from 0 to 5</a:t>
            </a:r>
            <a:r>
              <a:rPr kumimoji="0" lang="en-US" altLang="en-US" sz="1600" b="0" i="0" u="none" strike="noStrike" cap="none" normalizeH="0" baseline="30000" dirty="0">
                <a:ln>
                  <a:noFill/>
                </a:ln>
                <a:solidFill>
                  <a:srgbClr val="4D5968"/>
                </a:solidFill>
                <a:effectLst/>
                <a:latin typeface="Nunito Sans"/>
              </a:rPr>
              <a:t>th</a:t>
            </a:r>
            <a:r>
              <a:rPr kumimoji="0" lang="en-US" altLang="en-US" sz="1600" b="0" i="0" u="none" strike="noStrike" cap="none" normalizeH="0" baseline="0" dirty="0">
                <a:ln>
                  <a:noFill/>
                </a:ln>
                <a:solidFill>
                  <a:srgbClr val="4D5968"/>
                </a:solidFill>
                <a:effectLst/>
                <a:latin typeface="Nunito Sans"/>
              </a:rPr>
              <a:t> year)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4D5968"/>
                </a:solidFill>
                <a:effectLst/>
                <a:latin typeface="Nunito Sans"/>
              </a:rPr>
              <a:t>= 26 %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4D5968"/>
                </a:solidFill>
                <a:effectLst/>
                <a:latin typeface="Nunito Sans"/>
              </a:rPr>
              <a:t>Therefore in both ways, we get</a:t>
            </a:r>
            <a:r>
              <a:rPr kumimoji="0" lang="en-US" altLang="en-US" sz="1600" b="1" i="0" u="none" strike="noStrike" cap="none" normalizeH="0" baseline="0" dirty="0">
                <a:ln>
                  <a:noFill/>
                </a:ln>
                <a:solidFill>
                  <a:srgbClr val="4D5968"/>
                </a:solidFill>
                <a:effectLst/>
                <a:latin typeface="Nunito Sans"/>
              </a:rPr>
              <a:t> 26 %</a:t>
            </a:r>
            <a:r>
              <a:rPr kumimoji="0" lang="en-US" altLang="en-US" sz="1600" b="0" i="0" u="none" strike="noStrike" cap="none" normalizeH="0" baseline="0" dirty="0">
                <a:ln>
                  <a:noFill/>
                </a:ln>
                <a:solidFill>
                  <a:srgbClr val="4D5968"/>
                </a:solidFill>
                <a:effectLst/>
                <a:latin typeface="Nunito Sans"/>
              </a:rPr>
              <a:t> as the internal rate of return.</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27650" name="Picture 2" descr="capital budgeting techniques irr example 1.1">
            <a:extLst>
              <a:ext uri="{FF2B5EF4-FFF2-40B4-BE49-F238E27FC236}">
                <a16:creationId xmlns:a16="http://schemas.microsoft.com/office/drawing/2014/main" id="{C6178156-2BB0-4601-88BB-A52B8B3024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52675"/>
            <a:ext cx="7239000" cy="19907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0BC5B75-5640-482F-900B-9FE655F1D476}"/>
              </a:ext>
            </a:extLst>
          </p:cNvPr>
          <p:cNvSpPr/>
          <p:nvPr/>
        </p:nvSpPr>
        <p:spPr>
          <a:xfrm>
            <a:off x="838200" y="1295400"/>
            <a:ext cx="4572000" cy="1477328"/>
          </a:xfrm>
          <a:prstGeom prst="rect">
            <a:avLst/>
          </a:prstGeom>
        </p:spPr>
        <p:txBody>
          <a:bodyPr>
            <a:spAutoFit/>
          </a:bodyPr>
          <a:lstStyle/>
          <a:p>
            <a:r>
              <a:rPr lang="en-US" dirty="0">
                <a:solidFill>
                  <a:srgbClr val="4D5968"/>
                </a:solidFill>
                <a:latin typeface="Nunito Sans"/>
              </a:rPr>
              <a:t>There is an in-built excel formula of “IRR” which can be used. The series of cash flows is taken as arguments.</a:t>
            </a:r>
          </a:p>
          <a:p>
            <a:br>
              <a:rPr lang="en-US" dirty="0"/>
            </a:br>
            <a:endParaRPr lang="en-IN" dirty="0"/>
          </a:p>
        </p:txBody>
      </p:sp>
    </p:spTree>
    <p:extLst>
      <p:ext uri="{BB962C8B-B14F-4D97-AF65-F5344CB8AC3E}">
        <p14:creationId xmlns:p14="http://schemas.microsoft.com/office/powerpoint/2010/main" val="1416253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F9E40FF-EBB7-234F-902E-DD8050553214}" type="slidenum">
              <a:rPr lang="en-US"/>
              <a:pPr/>
              <a:t>24</a:t>
            </a:fld>
            <a:endParaRPr lang="en-US"/>
          </a:p>
        </p:txBody>
      </p:sp>
      <p:sp>
        <p:nvSpPr>
          <p:cNvPr id="38914" name="Rectangle 2"/>
          <p:cNvSpPr>
            <a:spLocks noGrp="1" noChangeArrowheads="1"/>
          </p:cNvSpPr>
          <p:nvPr>
            <p:ph type="title"/>
          </p:nvPr>
        </p:nvSpPr>
        <p:spPr>
          <a:xfrm>
            <a:off x="1493838" y="325438"/>
            <a:ext cx="7016750" cy="549275"/>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fontScale="90000"/>
          </a:bodyPr>
          <a:lstStyle/>
          <a:p>
            <a:r>
              <a:rPr lang="en-US" sz="4000" b="1" dirty="0">
                <a:solidFill>
                  <a:srgbClr val="000000"/>
                </a:solidFill>
              </a:rPr>
              <a:t>Advantages and Disadvantages of </a:t>
            </a:r>
            <a:r>
              <a:rPr lang="en-US" sz="4000" b="1" dirty="0" err="1">
                <a:solidFill>
                  <a:srgbClr val="000000"/>
                </a:solidFill>
              </a:rPr>
              <a:t>IRR</a:t>
            </a:r>
            <a:endParaRPr lang="en-US" sz="4000" b="1" dirty="0">
              <a:solidFill>
                <a:srgbClr val="000000"/>
              </a:solidFill>
            </a:endParaRPr>
          </a:p>
        </p:txBody>
      </p:sp>
      <p:sp>
        <p:nvSpPr>
          <p:cNvPr id="38919" name="Rectangle 7"/>
          <p:cNvSpPr>
            <a:spLocks noGrp="1" noChangeArrowheads="1"/>
          </p:cNvSpPr>
          <p:nvPr>
            <p:ph type="body" idx="1"/>
          </p:nvPr>
        </p:nvSpPr>
        <p:spPr>
          <a:xfrm>
            <a:off x="990600" y="1306513"/>
            <a:ext cx="7620000" cy="4332287"/>
          </a:xfrm>
        </p:spPr>
        <p:txBody>
          <a:bodyPr/>
          <a:lstStyle/>
          <a:p>
            <a:pPr>
              <a:lnSpc>
                <a:spcPct val="90000"/>
              </a:lnSpc>
            </a:pPr>
            <a:r>
              <a:rPr lang="en-US" sz="2800" dirty="0"/>
              <a:t>Advantages</a:t>
            </a:r>
          </a:p>
          <a:p>
            <a:pPr lvl="1">
              <a:lnSpc>
                <a:spcPct val="90000"/>
              </a:lnSpc>
            </a:pPr>
            <a:r>
              <a:rPr lang="en-US" sz="2400" dirty="0"/>
              <a:t>Properly adjusts for time value of money</a:t>
            </a:r>
          </a:p>
          <a:p>
            <a:pPr lvl="1">
              <a:lnSpc>
                <a:spcPct val="90000"/>
              </a:lnSpc>
            </a:pPr>
            <a:r>
              <a:rPr lang="en-US" sz="2400" dirty="0"/>
              <a:t>Uses cash flows rather than earnings</a:t>
            </a:r>
          </a:p>
          <a:p>
            <a:pPr lvl="1">
              <a:lnSpc>
                <a:spcPct val="90000"/>
              </a:lnSpc>
            </a:pPr>
            <a:r>
              <a:rPr lang="en-US" sz="2400" dirty="0"/>
              <a:t>Accounts for all cash flows</a:t>
            </a:r>
          </a:p>
          <a:p>
            <a:pPr lvl="1">
              <a:lnSpc>
                <a:spcPct val="90000"/>
              </a:lnSpc>
            </a:pPr>
            <a:r>
              <a:rPr lang="en-US" sz="2400" dirty="0"/>
              <a:t>Project IRR is a number with intuitive appeal</a:t>
            </a:r>
          </a:p>
          <a:p>
            <a:pPr>
              <a:lnSpc>
                <a:spcPct val="90000"/>
              </a:lnSpc>
            </a:pPr>
            <a:r>
              <a:rPr lang="en-US" sz="2800" dirty="0"/>
              <a:t>Three key problems encountered in using IRR:</a:t>
            </a:r>
            <a:endParaRPr lang="en-US" sz="2400" dirty="0"/>
          </a:p>
          <a:p>
            <a:pPr lvl="1">
              <a:lnSpc>
                <a:spcPct val="90000"/>
              </a:lnSpc>
            </a:pPr>
            <a:r>
              <a:rPr lang="en-US" sz="2400" dirty="0"/>
              <a:t>Multiple IRRs</a:t>
            </a:r>
          </a:p>
          <a:p>
            <a:pPr lvl="1">
              <a:lnSpc>
                <a:spcPct val="90000"/>
              </a:lnSpc>
            </a:pPr>
            <a:r>
              <a:rPr lang="en-US" sz="2400" dirty="0"/>
              <a:t>No real solutions</a:t>
            </a:r>
          </a:p>
        </p:txBody>
      </p:sp>
      <p:sp>
        <p:nvSpPr>
          <p:cNvPr id="38921" name="Rectangle 9"/>
          <p:cNvSpPr>
            <a:spLocks noChangeArrowheads="1"/>
          </p:cNvSpPr>
          <p:nvPr/>
        </p:nvSpPr>
        <p:spPr bwMode="auto">
          <a:xfrm>
            <a:off x="838200" y="5486400"/>
            <a:ext cx="8001000" cy="838200"/>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20000"/>
              </a:spcBef>
            </a:pPr>
            <a:r>
              <a:rPr lang="en-US" sz="2800">
                <a:latin typeface="Tahoma" charset="0"/>
              </a:rPr>
              <a:t>IRR and NPV rankings do not always agree</a:t>
            </a:r>
          </a:p>
        </p:txBody>
      </p:sp>
    </p:spTree>
    <p:extLst>
      <p:ext uri="{BB962C8B-B14F-4D97-AF65-F5344CB8AC3E}">
        <p14:creationId xmlns:p14="http://schemas.microsoft.com/office/powerpoint/2010/main" val="310736076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8919">
                                            <p:txEl>
                                              <p:pRg st="0" end="0"/>
                                            </p:txEl>
                                          </p:spTgt>
                                        </p:tgtEl>
                                        <p:attrNameLst>
                                          <p:attrName>style.visibility</p:attrName>
                                        </p:attrNameLst>
                                      </p:cBhvr>
                                      <p:to>
                                        <p:strVal val="visible"/>
                                      </p:to>
                                    </p:set>
                                    <p:animEffect transition="in" filter="fade">
                                      <p:cBhvr>
                                        <p:cTn id="7" dur="500"/>
                                        <p:tgtEl>
                                          <p:spTgt spid="389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8919">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8919">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8919">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8919">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8919">
                                            <p:txEl>
                                              <p:pRg st="5" end="5"/>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8919">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8919">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8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84632-3EA2-4F8B-A960-AA8E071BC3DF}"/>
              </a:ext>
            </a:extLst>
          </p:cNvPr>
          <p:cNvSpPr>
            <a:spLocks noGrp="1"/>
          </p:cNvSpPr>
          <p:nvPr>
            <p:ph type="title"/>
          </p:nvPr>
        </p:nvSpPr>
        <p:spPr/>
        <p:txBody>
          <a:bodyPr>
            <a:normAutofit/>
          </a:bodyPr>
          <a:lstStyle/>
          <a:p>
            <a:r>
              <a:rPr lang="en-US" sz="2200" b="1" dirty="0">
                <a:solidFill>
                  <a:srgbClr val="000000"/>
                </a:solidFill>
                <a:latin typeface="Arial" panose="020B0604020202020204" pitchFamily="34" charset="0"/>
                <a:cs typeface="Arial" panose="020B0604020202020204" pitchFamily="34" charset="0"/>
              </a:rPr>
              <a:t>Modified Internal Rate of return</a:t>
            </a:r>
            <a:br>
              <a:rPr lang="en-US" b="1" dirty="0">
                <a:solidFill>
                  <a:srgbClr val="000000"/>
                </a:solidFill>
                <a:latin typeface="Nunito Sans"/>
              </a:rPr>
            </a:br>
            <a:endParaRPr lang="en-IN" dirty="0"/>
          </a:p>
        </p:txBody>
      </p:sp>
      <p:sp>
        <p:nvSpPr>
          <p:cNvPr id="3" name="Content Placeholder 2">
            <a:extLst>
              <a:ext uri="{FF2B5EF4-FFF2-40B4-BE49-F238E27FC236}">
                <a16:creationId xmlns:a16="http://schemas.microsoft.com/office/drawing/2014/main" id="{0EE62D6B-E330-43A0-8C9B-AF492A3EC08B}"/>
              </a:ext>
            </a:extLst>
          </p:cNvPr>
          <p:cNvSpPr>
            <a:spLocks noGrp="1"/>
          </p:cNvSpPr>
          <p:nvPr>
            <p:ph idx="1"/>
          </p:nvPr>
        </p:nvSpPr>
        <p:spPr/>
        <p:txBody>
          <a:bodyPr>
            <a:normAutofit fontScale="62500" lnSpcReduction="20000"/>
          </a:bodyPr>
          <a:lstStyle/>
          <a:p>
            <a:r>
              <a:rPr lang="en-US" dirty="0">
                <a:latin typeface="Arial" panose="020B0604020202020204" pitchFamily="34" charset="0"/>
                <a:cs typeface="Arial" panose="020B0604020202020204" pitchFamily="34" charset="0"/>
              </a:rPr>
              <a:t>The main drawback of the internal rate of return that it assumes that the amount will be reinvested at the IRR itself which is not the case. MIRR solves this problem and reflects the profitability in a more accurate manner.</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The formula is as below:-</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MIRR= (FV (Positive cash flows* Cost of capital)​​/ PV(Initial outlays * Financing cost))1/n −1</a:t>
            </a:r>
          </a:p>
          <a:p>
            <a:pPr marL="0" indent="0">
              <a:buNone/>
            </a:pPr>
            <a:r>
              <a:rPr lang="en-US" dirty="0">
                <a:latin typeface="Arial" panose="020B0604020202020204" pitchFamily="34" charset="0"/>
                <a:cs typeface="Arial" panose="020B0604020202020204" pitchFamily="34" charset="0"/>
              </a:rPr>
              <a:t>Where,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 = the number of periods</a:t>
            </a:r>
          </a:p>
          <a:p>
            <a:r>
              <a:rPr lang="en-US" dirty="0">
                <a:latin typeface="Arial" panose="020B0604020202020204" pitchFamily="34" charset="0"/>
                <a:cs typeface="Arial" panose="020B0604020202020204" pitchFamily="34" charset="0"/>
              </a:rPr>
              <a:t>FVCF = the future value of positive cash flow at the cost of capital</a:t>
            </a:r>
          </a:p>
          <a:p>
            <a:r>
              <a:rPr lang="en-US" dirty="0">
                <a:latin typeface="Arial" panose="020B0604020202020204" pitchFamily="34" charset="0"/>
                <a:cs typeface="Arial" panose="020B0604020202020204" pitchFamily="34" charset="0"/>
              </a:rPr>
              <a:t>PVCF = the present value of negative cash flows at the financing cost of the company.</a:t>
            </a: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4617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29EE4C7-6740-492D-9BF4-53F7C55F38EA}"/>
              </a:ext>
            </a:extLst>
          </p:cNvPr>
          <p:cNvSpPr>
            <a:spLocks noGrp="1"/>
          </p:cNvSpPr>
          <p:nvPr>
            <p:ph idx="4294967295"/>
          </p:nvPr>
        </p:nvSpPr>
        <p:spPr>
          <a:xfrm>
            <a:off x="0" y="533400"/>
            <a:ext cx="8229600" cy="4525963"/>
          </a:xfrm>
        </p:spPr>
        <p:txBody>
          <a:bodyPr/>
          <a:lstStyle/>
          <a:p>
            <a:pPr marL="0" indent="0">
              <a:buNone/>
            </a:pPr>
            <a:r>
              <a:rPr lang="en-US" sz="1600" b="1" dirty="0">
                <a:solidFill>
                  <a:srgbClr val="0BA360"/>
                </a:solidFill>
                <a:latin typeface="Nunito Sans"/>
              </a:rPr>
              <a:t>Example MIRR</a:t>
            </a:r>
          </a:p>
          <a:p>
            <a:r>
              <a:rPr lang="en-US" sz="1600" dirty="0">
                <a:solidFill>
                  <a:srgbClr val="4D5968"/>
                </a:solidFill>
                <a:latin typeface="Nunito Sans"/>
              </a:rPr>
              <a:t>We can calculate MIRR for the below example:</a:t>
            </a:r>
          </a:p>
          <a:p>
            <a:r>
              <a:rPr lang="en-US" sz="1600" dirty="0">
                <a:solidFill>
                  <a:srgbClr val="4D5968"/>
                </a:solidFill>
                <a:latin typeface="Nunito Sans"/>
              </a:rPr>
              <a:t>Let us assume the </a:t>
            </a:r>
            <a:r>
              <a:rPr lang="en-US" sz="1600" dirty="0">
                <a:solidFill>
                  <a:srgbClr val="00AB6B"/>
                </a:solidFill>
                <a:latin typeface="Nunito Sans"/>
                <a:hlinkClick r:id="rId2">
                  <a:extLst>
                    <a:ext uri="{A12FA001-AC4F-418D-AE19-62706E023703}">
                      <ahyp:hlinkClr xmlns:ahyp="http://schemas.microsoft.com/office/drawing/2018/hyperlinkcolor" val="tx"/>
                    </a:ext>
                  </a:extLst>
                </a:hlinkClick>
              </a:rPr>
              <a:t>cost of capital</a:t>
            </a:r>
            <a:r>
              <a:rPr lang="en-US" sz="1600" dirty="0">
                <a:solidFill>
                  <a:srgbClr val="4D5968"/>
                </a:solidFill>
                <a:latin typeface="Nunito Sans"/>
              </a:rPr>
              <a:t> at 12%. In MIRR we need to take into account the reinvested rate which we assume as 14%. In Excel, we can calculate as the below formulae</a:t>
            </a:r>
          </a:p>
          <a:p>
            <a:endParaRPr lang="en-IN" dirty="0"/>
          </a:p>
        </p:txBody>
      </p:sp>
      <p:sp>
        <p:nvSpPr>
          <p:cNvPr id="5" name="Rectangle 1">
            <a:extLst>
              <a:ext uri="{FF2B5EF4-FFF2-40B4-BE49-F238E27FC236}">
                <a16:creationId xmlns:a16="http://schemas.microsoft.com/office/drawing/2014/main" id="{F16C66EF-295E-4FFF-BFB2-2B6B0772FD3A}"/>
              </a:ext>
            </a:extLst>
          </p:cNvPr>
          <p:cNvSpPr>
            <a:spLocks noChangeArrowheads="1"/>
          </p:cNvSpPr>
          <p:nvPr/>
        </p:nvSpPr>
        <p:spPr bwMode="auto">
          <a:xfrm>
            <a:off x="762000" y="1804363"/>
            <a:ext cx="7825091"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4D5968"/>
                </a:solidFill>
                <a:effectLst/>
                <a:latin typeface="Nunito Sans"/>
              </a:rPr>
              <a:t>  </a:t>
            </a:r>
            <a:r>
              <a:rPr kumimoji="0" lang="en-US" altLang="en-US" sz="14800" b="0" i="0" u="none" strike="noStrike" cap="none" normalizeH="0" baseline="0" dirty="0">
                <a:ln>
                  <a:noFill/>
                </a:ln>
                <a:solidFill>
                  <a:srgbClr val="4D5968"/>
                </a:solidFill>
                <a:effectLst/>
                <a:latin typeface="Nunito Sans"/>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D5968"/>
                </a:solidFill>
                <a:effectLst/>
                <a:latin typeface="Nunito Sans"/>
              </a:rPr>
              <a:t>MIRR= (cash flows from year 0 to 4</a:t>
            </a:r>
            <a:r>
              <a:rPr kumimoji="0" lang="en-US" altLang="en-US" b="0" i="0" u="none" strike="noStrike" cap="none" normalizeH="0" baseline="30000" dirty="0">
                <a:ln>
                  <a:noFill/>
                </a:ln>
                <a:solidFill>
                  <a:srgbClr val="4D5968"/>
                </a:solidFill>
                <a:effectLst/>
                <a:latin typeface="Nunito Sans"/>
              </a:rPr>
              <a:t>th</a:t>
            </a:r>
            <a:r>
              <a:rPr kumimoji="0" lang="en-US" altLang="en-US" b="0" i="0" u="none" strike="noStrike" cap="none" normalizeH="0" baseline="0" dirty="0">
                <a:ln>
                  <a:noFill/>
                </a:ln>
                <a:solidFill>
                  <a:srgbClr val="4D5968"/>
                </a:solidFill>
                <a:effectLst/>
                <a:latin typeface="Nunito Sans"/>
              </a:rPr>
              <a:t> year, cost of capital rate, reinvestment rate)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D5968"/>
                </a:solidFill>
                <a:effectLst/>
                <a:latin typeface="Nunito Sans"/>
              </a:rPr>
              <a:t>MIRR= (-1000: 600, 12%, 14%)</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D5968"/>
                </a:solidFill>
                <a:effectLst/>
                <a:latin typeface="Nunito Sans"/>
              </a:rPr>
              <a:t>MIRR= 22%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8674" name="Picture 2" descr="capital budgeting techniques mirr example 1">
            <a:extLst>
              <a:ext uri="{FF2B5EF4-FFF2-40B4-BE49-F238E27FC236}">
                <a16:creationId xmlns:a16="http://schemas.microsoft.com/office/drawing/2014/main" id="{8C7E672B-AD47-4BFE-A831-3BFF77F46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67818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731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65CDDD8-C22C-174F-A478-5129B006DA4E}" type="slidenum">
              <a:rPr lang="en-US"/>
              <a:pPr/>
              <a:t>27</a:t>
            </a:fld>
            <a:endParaRPr lang="en-US"/>
          </a:p>
        </p:txBody>
      </p:sp>
      <p:sp>
        <p:nvSpPr>
          <p:cNvPr id="49154" name="Rectangle 2"/>
          <p:cNvSpPr>
            <a:spLocks noGrp="1" noChangeArrowheads="1"/>
          </p:cNvSpPr>
          <p:nvPr>
            <p:ph type="title"/>
          </p:nvPr>
        </p:nvSpPr>
        <p:spPr>
          <a:xfrm>
            <a:off x="685800" y="421848"/>
            <a:ext cx="75057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ormAutofit/>
          </a:bodyPr>
          <a:lstStyle/>
          <a:p>
            <a:r>
              <a:rPr lang="en-US" sz="2000" b="1" dirty="0">
                <a:solidFill>
                  <a:srgbClr val="000000"/>
                </a:solidFill>
                <a:latin typeface="Arial" panose="020B0604020202020204" pitchFamily="34" charset="0"/>
                <a:cs typeface="Arial" panose="020B0604020202020204" pitchFamily="34" charset="0"/>
              </a:rPr>
              <a:t>Conflicts Between NPV and IRR: Scale</a:t>
            </a:r>
          </a:p>
        </p:txBody>
      </p:sp>
      <p:sp>
        <p:nvSpPr>
          <p:cNvPr id="49155" name="Rectangle 3"/>
          <p:cNvSpPr>
            <a:spLocks noGrp="1" noChangeArrowheads="1"/>
          </p:cNvSpPr>
          <p:nvPr>
            <p:ph type="body" idx="1"/>
          </p:nvPr>
        </p:nvSpPr>
        <p:spPr>
          <a:xfrm>
            <a:off x="533400" y="1676401"/>
            <a:ext cx="8077200" cy="3810000"/>
          </a:xfrm>
        </p:spPr>
        <p:txBody>
          <a:bodyPr>
            <a:normAutofit lnSpcReduction="10000"/>
          </a:bodyPr>
          <a:lstStyle/>
          <a:p>
            <a:pPr>
              <a:lnSpc>
                <a:spcPct val="90000"/>
              </a:lnSpc>
            </a:pPr>
            <a:r>
              <a:rPr lang="en-US" sz="2200" dirty="0">
                <a:latin typeface="Arial" panose="020B0604020202020204" pitchFamily="34" charset="0"/>
                <a:cs typeface="Arial" panose="020B0604020202020204" pitchFamily="34" charset="0"/>
              </a:rPr>
              <a:t>NPV and IRR do not always agree</a:t>
            </a:r>
            <a:r>
              <a:rPr sz="2200" noProof="1">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when ranking competing projects </a:t>
            </a:r>
          </a:p>
          <a:p>
            <a:pPr>
              <a:lnSpc>
                <a:spcPct val="90000"/>
              </a:lnSpc>
            </a:pPr>
            <a:r>
              <a:rPr lang="en-US" sz="2200" dirty="0">
                <a:latin typeface="Arial" panose="020B0604020202020204" pitchFamily="34" charset="0"/>
                <a:cs typeface="Arial" panose="020B0604020202020204" pitchFamily="34" charset="0"/>
              </a:rPr>
              <a:t>The </a:t>
            </a:r>
            <a:r>
              <a:rPr lang="en-US" sz="2200" b="1" i="1" dirty="0">
                <a:latin typeface="Arial" panose="020B0604020202020204" pitchFamily="34" charset="0"/>
                <a:cs typeface="Arial" panose="020B0604020202020204" pitchFamily="34" charset="0"/>
              </a:rPr>
              <a:t>scale</a:t>
            </a:r>
            <a:r>
              <a:rPr lang="en-US" sz="2200" dirty="0">
                <a:latin typeface="Arial" panose="020B0604020202020204" pitchFamily="34" charset="0"/>
                <a:cs typeface="Arial" panose="020B0604020202020204" pitchFamily="34" charset="0"/>
              </a:rPr>
              <a:t> problem:</a:t>
            </a:r>
          </a:p>
          <a:p>
            <a:pPr lvl="1">
              <a:lnSpc>
                <a:spcPct val="90000"/>
              </a:lnSpc>
            </a:pPr>
            <a:r>
              <a:rPr lang="en-US" sz="2200" dirty="0">
                <a:latin typeface="Arial" panose="020B0604020202020204" pitchFamily="34" charset="0"/>
                <a:cs typeface="Arial" panose="020B0604020202020204" pitchFamily="34" charset="0"/>
              </a:rPr>
              <a:t>When choosing between mutually exclusive investments, we cannot conclude that the one offering the highest </a:t>
            </a:r>
            <a:r>
              <a:rPr lang="en-US" sz="2200" i="1" dirty="0">
                <a:latin typeface="Arial" panose="020B0604020202020204" pitchFamily="34" charset="0"/>
                <a:cs typeface="Arial" panose="020B0604020202020204" pitchFamily="34" charset="0"/>
              </a:rPr>
              <a:t>IRR </a:t>
            </a:r>
            <a:r>
              <a:rPr lang="en-US" sz="2200" dirty="0">
                <a:latin typeface="Arial" panose="020B0604020202020204" pitchFamily="34" charset="0"/>
                <a:cs typeface="Arial" panose="020B0604020202020204" pitchFamily="34" charset="0"/>
              </a:rPr>
              <a:t>necessarily provides the greatest wealth creation opportunity. </a:t>
            </a:r>
          </a:p>
          <a:p>
            <a:pPr>
              <a:lnSpc>
                <a:spcPct val="90000"/>
              </a:lnSpc>
            </a:pPr>
            <a:r>
              <a:rPr lang="en-US" sz="2200" dirty="0">
                <a:latin typeface="Arial" panose="020B0604020202020204" pitchFamily="34" charset="0"/>
                <a:cs typeface="Arial" panose="020B0604020202020204" pitchFamily="34" charset="0"/>
              </a:rPr>
              <a:t>Resolution to the scale problem:</a:t>
            </a:r>
          </a:p>
          <a:p>
            <a:pPr lvl="1">
              <a:lnSpc>
                <a:spcPct val="90000"/>
              </a:lnSpc>
            </a:pPr>
            <a:r>
              <a:rPr lang="en-US" sz="2200" dirty="0">
                <a:latin typeface="Arial" panose="020B0604020202020204" pitchFamily="34" charset="0"/>
                <a:cs typeface="Arial" panose="020B0604020202020204" pitchFamily="34" charset="0"/>
              </a:rPr>
              <a:t>The solution involves calculating the </a:t>
            </a:r>
            <a:r>
              <a:rPr lang="en-US" sz="2200" i="1" dirty="0">
                <a:latin typeface="Arial" panose="020B0604020202020204" pitchFamily="34" charset="0"/>
                <a:cs typeface="Arial" panose="020B0604020202020204" pitchFamily="34" charset="0"/>
              </a:rPr>
              <a:t>IRR </a:t>
            </a:r>
            <a:r>
              <a:rPr lang="en-US" sz="2200" dirty="0">
                <a:latin typeface="Arial" panose="020B0604020202020204" pitchFamily="34" charset="0"/>
                <a:cs typeface="Arial" panose="020B0604020202020204" pitchFamily="34" charset="0"/>
              </a:rPr>
              <a:t>for a hypothetical project with cash flows equal to the difference in cash flows between the two mutually exclusive investments.</a:t>
            </a:r>
          </a:p>
          <a:p>
            <a:pPr>
              <a:lnSpc>
                <a:spcPct val="90000"/>
              </a:lnSpc>
            </a:pPr>
            <a:endParaRPr lang="en-US" sz="2800" dirty="0"/>
          </a:p>
        </p:txBody>
      </p:sp>
    </p:spTree>
    <p:extLst>
      <p:ext uri="{BB962C8B-B14F-4D97-AF65-F5344CB8AC3E}">
        <p14:creationId xmlns:p14="http://schemas.microsoft.com/office/powerpoint/2010/main" val="259640001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500"/>
                                        <p:tgtEl>
                                          <p:spTgt spid="49155">
                                            <p:txEl>
                                              <p:pRg st="0" end="0"/>
                                            </p:txEl>
                                          </p:spTgt>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fade">
                                      <p:cBhvr>
                                        <p:cTn id="11" dur="500"/>
                                        <p:tgtEl>
                                          <p:spTgt spid="49155">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49155">
                                            <p:txEl>
                                              <p:pRg st="2" end="2"/>
                                            </p:txEl>
                                          </p:spTgt>
                                        </p:tgtEl>
                                        <p:attrNameLst>
                                          <p:attrName>style.visibility</p:attrName>
                                        </p:attrNameLst>
                                      </p:cBhvr>
                                      <p:to>
                                        <p:strVal val="visible"/>
                                      </p:to>
                                    </p:set>
                                    <p:animEffect transition="in" filter="fade">
                                      <p:cBhvr>
                                        <p:cTn id="16" dur="500"/>
                                        <p:tgtEl>
                                          <p:spTgt spid="49155">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49155">
                                            <p:txEl>
                                              <p:pRg st="3" end="3"/>
                                            </p:txEl>
                                          </p:spTgt>
                                        </p:tgtEl>
                                        <p:attrNameLst>
                                          <p:attrName>style.visibility</p:attrName>
                                        </p:attrNameLst>
                                      </p:cBhvr>
                                      <p:to>
                                        <p:strVal val="visible"/>
                                      </p:to>
                                    </p:set>
                                    <p:animEffect transition="in" filter="fade">
                                      <p:cBhvr>
                                        <p:cTn id="21" dur="500"/>
                                        <p:tgtEl>
                                          <p:spTgt spid="49155">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49155">
                                            <p:txEl>
                                              <p:pRg st="4" end="4"/>
                                            </p:txEl>
                                          </p:spTgt>
                                        </p:tgtEl>
                                        <p:attrNameLst>
                                          <p:attrName>style.visibility</p:attrName>
                                        </p:attrNameLst>
                                      </p:cBhvr>
                                      <p:to>
                                        <p:strVal val="visible"/>
                                      </p:to>
                                    </p:set>
                                    <p:animEffect transition="in" filter="fade">
                                      <p:cBhvr>
                                        <p:cTn id="26" dur="500"/>
                                        <p:tgtEl>
                                          <p:spTgt spid="49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1681E9F-F90B-4542-882C-6E785DC4DE35}" type="slidenum">
              <a:rPr lang="en-US"/>
              <a:pPr/>
              <a:t>28</a:t>
            </a:fld>
            <a:endParaRPr lang="en-US"/>
          </a:p>
        </p:txBody>
      </p:sp>
      <p:sp>
        <p:nvSpPr>
          <p:cNvPr id="53250"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b="1" dirty="0">
                <a:solidFill>
                  <a:srgbClr val="000000"/>
                </a:solidFill>
              </a:rPr>
              <a:t>Reconciling </a:t>
            </a:r>
            <a:r>
              <a:rPr lang="en-US" b="1" dirty="0" err="1">
                <a:solidFill>
                  <a:srgbClr val="000000"/>
                </a:solidFill>
              </a:rPr>
              <a:t>NPV</a:t>
            </a:r>
            <a:r>
              <a:rPr lang="en-US" b="1" dirty="0">
                <a:solidFill>
                  <a:srgbClr val="000000"/>
                </a:solidFill>
              </a:rPr>
              <a:t> and </a:t>
            </a:r>
            <a:r>
              <a:rPr lang="en-US" b="1" dirty="0" err="1">
                <a:solidFill>
                  <a:srgbClr val="000000"/>
                </a:solidFill>
              </a:rPr>
              <a:t>IRR</a:t>
            </a:r>
            <a:endParaRPr lang="en-US" b="1" dirty="0">
              <a:solidFill>
                <a:srgbClr val="000000"/>
              </a:solidFill>
            </a:endParaRPr>
          </a:p>
        </p:txBody>
      </p:sp>
      <p:sp>
        <p:nvSpPr>
          <p:cNvPr id="53251" name="Rectangle 3"/>
          <p:cNvSpPr>
            <a:spLocks noGrp="1" noChangeArrowheads="1"/>
          </p:cNvSpPr>
          <p:nvPr>
            <p:ph type="body" idx="1"/>
          </p:nvPr>
        </p:nvSpPr>
        <p:spPr>
          <a:xfrm>
            <a:off x="1066800" y="1371600"/>
            <a:ext cx="7696200" cy="5246688"/>
          </a:xfrm>
        </p:spPr>
        <p:txBody>
          <a:bodyPr/>
          <a:lstStyle/>
          <a:p>
            <a:pPr>
              <a:lnSpc>
                <a:spcPct val="90000"/>
              </a:lnSpc>
            </a:pPr>
            <a:r>
              <a:rPr lang="en-US" sz="2800" dirty="0"/>
              <a:t>Timing and scale problems can cause </a:t>
            </a:r>
            <a:r>
              <a:rPr lang="en-US" sz="2800" dirty="0" err="1"/>
              <a:t>NPV</a:t>
            </a:r>
            <a:r>
              <a:rPr lang="en-US" sz="2800" dirty="0"/>
              <a:t> and </a:t>
            </a:r>
            <a:r>
              <a:rPr lang="en-US" sz="2800" dirty="0" err="1"/>
              <a:t>IRR</a:t>
            </a:r>
            <a:r>
              <a:rPr lang="en-US" sz="2800" dirty="0"/>
              <a:t> methods to rank projects differently</a:t>
            </a:r>
          </a:p>
          <a:p>
            <a:pPr>
              <a:lnSpc>
                <a:spcPct val="90000"/>
              </a:lnSpc>
            </a:pPr>
            <a:r>
              <a:rPr lang="en-US" sz="2800" dirty="0"/>
              <a:t>In these cases, calculate the </a:t>
            </a:r>
            <a:r>
              <a:rPr lang="en-US" sz="2800" dirty="0" err="1"/>
              <a:t>IRR</a:t>
            </a:r>
            <a:r>
              <a:rPr lang="en-US" sz="2800" dirty="0"/>
              <a:t> of the </a:t>
            </a:r>
            <a:r>
              <a:rPr lang="en-US" sz="2800" i="1" dirty="0"/>
              <a:t>incremental project</a:t>
            </a:r>
          </a:p>
          <a:p>
            <a:pPr lvl="1">
              <a:lnSpc>
                <a:spcPct val="90000"/>
              </a:lnSpc>
            </a:pPr>
            <a:r>
              <a:rPr lang="en-US" sz="2400" dirty="0"/>
              <a:t>Cash flows of large project minus cash flows of small project</a:t>
            </a:r>
          </a:p>
          <a:p>
            <a:pPr lvl="1">
              <a:lnSpc>
                <a:spcPct val="90000"/>
              </a:lnSpc>
            </a:pPr>
            <a:r>
              <a:rPr lang="en-US" sz="2400" dirty="0"/>
              <a:t>Cash flows of long-term project minus cash flows of short-term project</a:t>
            </a:r>
          </a:p>
          <a:p>
            <a:pPr>
              <a:lnSpc>
                <a:spcPct val="90000"/>
              </a:lnSpc>
            </a:pPr>
            <a:r>
              <a:rPr lang="en-US" sz="2800" dirty="0"/>
              <a:t>If incremental project</a:t>
            </a:r>
            <a:r>
              <a:rPr lang="ja-JP" altLang="en-US" sz="2800" dirty="0">
                <a:latin typeface="Arial"/>
              </a:rPr>
              <a:t>’</a:t>
            </a:r>
            <a:r>
              <a:rPr lang="en-US" sz="2800" dirty="0"/>
              <a:t>s </a:t>
            </a:r>
            <a:r>
              <a:rPr lang="en-US" sz="2800" dirty="0" err="1"/>
              <a:t>IRR</a:t>
            </a:r>
            <a:r>
              <a:rPr lang="en-US" sz="2800" dirty="0"/>
              <a:t> exceeds the cost of capital</a:t>
            </a:r>
          </a:p>
          <a:p>
            <a:pPr lvl="1">
              <a:lnSpc>
                <a:spcPct val="90000"/>
              </a:lnSpc>
            </a:pPr>
            <a:r>
              <a:rPr lang="en-US" sz="2400" dirty="0"/>
              <a:t>Accept the larger project</a:t>
            </a:r>
          </a:p>
          <a:p>
            <a:pPr lvl="1">
              <a:lnSpc>
                <a:spcPct val="90000"/>
              </a:lnSpc>
            </a:pPr>
            <a:r>
              <a:rPr lang="en-US" sz="2400" dirty="0"/>
              <a:t>Accept the longer term project</a:t>
            </a:r>
          </a:p>
        </p:txBody>
      </p:sp>
    </p:spTree>
    <p:extLst>
      <p:ext uri="{BB962C8B-B14F-4D97-AF65-F5344CB8AC3E}">
        <p14:creationId xmlns:p14="http://schemas.microsoft.com/office/powerpoint/2010/main" val="399387235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fade">
                                      <p:cBhvr>
                                        <p:cTn id="7" dur="500"/>
                                        <p:tgtEl>
                                          <p:spTgt spid="53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fade">
                                      <p:cBhvr>
                                        <p:cTn id="12" dur="500"/>
                                        <p:tgtEl>
                                          <p:spTgt spid="532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325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325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325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32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6"/>
          <p:cNvSpPr>
            <a:spLocks noGrp="1"/>
          </p:cNvSpPr>
          <p:nvPr>
            <p:ph type="sldNum" sz="quarter" idx="12"/>
          </p:nvPr>
        </p:nvSpPr>
        <p:spPr/>
        <p:txBody>
          <a:bodyPr/>
          <a:lstStyle/>
          <a:p>
            <a:fld id="{A8D8897A-449B-B341-AFC4-715D7C045DBE}" type="slidenum">
              <a:rPr lang="en-US"/>
              <a:pPr/>
              <a:t>29</a:t>
            </a:fld>
            <a:endParaRPr lang="en-US"/>
          </a:p>
        </p:txBody>
      </p:sp>
      <p:pic>
        <p:nvPicPr>
          <p:cNvPr id="55328" name="Picture 32"/>
          <p:cNvPicPr>
            <a:picLocks noChangeAspect="1" noChangeArrowheads="1"/>
          </p:cNvPicPr>
          <p:nvPr/>
        </p:nvPicPr>
        <p:blipFill>
          <a:blip r:embed="rId3" cstate="print">
            <a:extLst>
              <a:ext uri="{28A0092B-C50C-407E-A947-70E740481C1C}">
                <a14:useLocalDpi xmlns:a14="http://schemas.microsoft.com/office/drawing/2010/main" val="0"/>
              </a:ext>
            </a:extLst>
          </a:blip>
          <a:srcRect l="11667" t="38667" r="11667" b="25999"/>
          <a:stretch>
            <a:fillRect/>
          </a:stretch>
        </p:blipFill>
        <p:spPr bwMode="auto">
          <a:xfrm>
            <a:off x="2209800" y="2743200"/>
            <a:ext cx="4800600" cy="1381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55298" name="Rectangle 2"/>
          <p:cNvSpPr>
            <a:spLocks noGrp="1" noChangeArrowheads="1"/>
          </p:cNvSpPr>
          <p:nvPr>
            <p:ph type="title"/>
          </p:nvPr>
        </p:nvSpPr>
        <p:spPr>
          <a:xfrm>
            <a:off x="1219200" y="142875"/>
            <a:ext cx="7429500" cy="914400"/>
          </a:xfrm>
          <a:noFill/>
          <a:ln/>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lstStyle/>
          <a:p>
            <a:r>
              <a:rPr lang="en-US" b="1" dirty="0">
                <a:solidFill>
                  <a:srgbClr val="000000"/>
                </a:solidFill>
              </a:rPr>
              <a:t>Profitability Index</a:t>
            </a:r>
          </a:p>
        </p:txBody>
      </p:sp>
      <p:sp>
        <p:nvSpPr>
          <p:cNvPr id="55333" name="Rectangle 37"/>
          <p:cNvSpPr>
            <a:spLocks noGrp="1" noChangeArrowheads="1"/>
          </p:cNvSpPr>
          <p:nvPr>
            <p:ph type="body" sz="half" idx="2"/>
          </p:nvPr>
        </p:nvSpPr>
        <p:spPr>
          <a:xfrm>
            <a:off x="1219200" y="4495800"/>
            <a:ext cx="7239000" cy="1143000"/>
          </a:xfrm>
        </p:spPr>
        <p:txBody>
          <a:bodyPr/>
          <a:lstStyle/>
          <a:p>
            <a:r>
              <a:rPr lang="en-US" sz="2800"/>
              <a:t>Decision rule: Accept projects with PI &gt; 1.0, equal to NPV &gt; 0</a:t>
            </a:r>
          </a:p>
        </p:txBody>
      </p:sp>
      <p:sp>
        <p:nvSpPr>
          <p:cNvPr id="55325" name="Rectangle 29"/>
          <p:cNvSpPr>
            <a:spLocks noChangeArrowheads="1"/>
          </p:cNvSpPr>
          <p:nvPr/>
        </p:nvSpPr>
        <p:spPr bwMode="auto">
          <a:xfrm>
            <a:off x="914400" y="1371600"/>
            <a:ext cx="8001000" cy="914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spcBef>
                <a:spcPct val="30000"/>
              </a:spcBef>
            </a:pPr>
            <a:r>
              <a:rPr lang="en-US" sz="2800">
                <a:latin typeface="Tahoma" charset="0"/>
              </a:rPr>
              <a:t>Calculated by dividing the PV of a project</a:t>
            </a:r>
            <a:r>
              <a:rPr lang="ja-JP" altLang="en-US" sz="2800">
                <a:latin typeface="Arial"/>
              </a:rPr>
              <a:t>’</a:t>
            </a:r>
            <a:r>
              <a:rPr lang="en-US" sz="2800">
                <a:latin typeface="Tahoma" charset="0"/>
              </a:rPr>
              <a:t>s cash inflows by the PV of its outflows</a:t>
            </a:r>
          </a:p>
        </p:txBody>
      </p:sp>
      <p:sp>
        <p:nvSpPr>
          <p:cNvPr id="55326" name="Rectangle 30"/>
          <p:cNvSpPr>
            <a:spLocks noChangeArrowheads="1"/>
          </p:cNvSpPr>
          <p:nvPr/>
        </p:nvSpPr>
        <p:spPr bwMode="auto">
          <a:xfrm>
            <a:off x="1143000" y="5562600"/>
            <a:ext cx="7620000" cy="533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0" hangingPunct="0"/>
            <a:r>
              <a:rPr lang="en-US" sz="2000" i="1">
                <a:latin typeface="Tahoma" charset="0"/>
              </a:rPr>
              <a:t>Like IRR, PI suffers from the scale problem</a:t>
            </a:r>
          </a:p>
        </p:txBody>
      </p:sp>
    </p:spTree>
    <p:extLst>
      <p:ext uri="{BB962C8B-B14F-4D97-AF65-F5344CB8AC3E}">
        <p14:creationId xmlns:p14="http://schemas.microsoft.com/office/powerpoint/2010/main" val="176841553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5325"/>
                                        </p:tgtEl>
                                        <p:attrNameLst>
                                          <p:attrName>style.visibility</p:attrName>
                                        </p:attrNameLst>
                                      </p:cBhvr>
                                      <p:to>
                                        <p:strVal val="visible"/>
                                      </p:to>
                                    </p:set>
                                    <p:animEffect transition="in" filter="fade">
                                      <p:cBhvr>
                                        <p:cTn id="7" dur="500"/>
                                        <p:tgtEl>
                                          <p:spTgt spid="55325"/>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55328"/>
                                        </p:tgtEl>
                                        <p:attrNameLst>
                                          <p:attrName>style.visibility</p:attrName>
                                        </p:attrNameLst>
                                      </p:cBhvr>
                                      <p:to>
                                        <p:strVal val="visible"/>
                                      </p:to>
                                    </p:set>
                                    <p:animEffect transition="in" filter="fade">
                                      <p:cBhvr>
                                        <p:cTn id="11" dur="500"/>
                                        <p:tgtEl>
                                          <p:spTgt spid="553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55333">
                                            <p:txEl>
                                              <p:pRg st="0" end="0"/>
                                            </p:txEl>
                                          </p:spTgt>
                                        </p:tgtEl>
                                        <p:attrNameLst>
                                          <p:attrName>style.visibility</p:attrName>
                                        </p:attrNameLst>
                                      </p:cBhvr>
                                      <p:to>
                                        <p:strVal val="visible"/>
                                      </p:to>
                                    </p:set>
                                    <p:animEffect transition="in" filter="fade">
                                      <p:cBhvr>
                                        <p:cTn id="16" dur="500"/>
                                        <p:tgtEl>
                                          <p:spTgt spid="55333">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5326"/>
                                        </p:tgtEl>
                                        <p:attrNameLst>
                                          <p:attrName>style.visibility</p:attrName>
                                        </p:attrNameLst>
                                      </p:cBhvr>
                                      <p:to>
                                        <p:strVal val="visible"/>
                                      </p:to>
                                    </p:set>
                                    <p:animEffect transition="in" filter="fade">
                                      <p:cBhvr>
                                        <p:cTn id="21" dur="500"/>
                                        <p:tgtEl>
                                          <p:spTgt spid="55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25" grpId="0" animBg="1"/>
      <p:bldP spid="5532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CDA3E7-6FFF-4365-AB2E-A3BE29CC2E04}"/>
              </a:ext>
            </a:extLst>
          </p:cNvPr>
          <p:cNvSpPr>
            <a:spLocks noGrp="1"/>
          </p:cNvSpPr>
          <p:nvPr>
            <p:ph type="title"/>
          </p:nvPr>
        </p:nvSpPr>
        <p:spPr/>
        <p:txBody>
          <a:bodyPr/>
          <a:lstStyle/>
          <a:p>
            <a:pPr algn="ctr"/>
            <a:r>
              <a:rPr lang="en-US" dirty="0"/>
              <a:t>Thank you</a:t>
            </a:r>
            <a:endParaRPr lang="en-IN" dirty="0"/>
          </a:p>
        </p:txBody>
      </p:sp>
    </p:spTree>
    <p:extLst>
      <p:ext uri="{BB962C8B-B14F-4D97-AF65-F5344CB8AC3E}">
        <p14:creationId xmlns:p14="http://schemas.microsoft.com/office/powerpoint/2010/main" val="3379818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8355</TotalTime>
  <Pages>72</Pages>
  <Words>1885</Words>
  <Application>Microsoft Office PowerPoint</Application>
  <PresentationFormat>On-screen Show (4:3)</PresentationFormat>
  <Paragraphs>231</Paragraphs>
  <Slides>30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Franklin Gothic Book</vt:lpstr>
      <vt:lpstr>Franklin Gothic Medium</vt:lpstr>
      <vt:lpstr>Nunito Sans</vt:lpstr>
      <vt:lpstr>Tahoma</vt:lpstr>
      <vt:lpstr>Times New Roman</vt:lpstr>
      <vt:lpstr>Wingdings</vt:lpstr>
      <vt:lpstr>Office Theme</vt:lpstr>
      <vt:lpstr>Learning Objectives</vt:lpstr>
      <vt:lpstr>The Capital Budgeting Decision Process</vt:lpstr>
      <vt:lpstr>A Capital Budgeting Process Should:</vt:lpstr>
      <vt:lpstr>What is the future value (FV) of an initial $100 after 3 years, if I/YR = 10%?</vt:lpstr>
      <vt:lpstr>Solving for FV: The arithmetic method</vt:lpstr>
      <vt:lpstr>What is the present value (PV) of $100 due in 3 years, if I/YR = 10%?</vt:lpstr>
      <vt:lpstr>Solving for PV: The arithmetic method</vt:lpstr>
      <vt:lpstr>Capital Budgeting Example</vt:lpstr>
      <vt:lpstr>Capital Budgeting Decision Techniques</vt:lpstr>
      <vt:lpstr>Payback Period</vt:lpstr>
      <vt:lpstr>Payback Period</vt:lpstr>
      <vt:lpstr>Example-Pay Back </vt:lpstr>
      <vt:lpstr>Pros And Cons Of Payback Method</vt:lpstr>
      <vt:lpstr>Accounting Rate Of Return (ARR)</vt:lpstr>
      <vt:lpstr>Net Present Value</vt:lpstr>
      <vt:lpstr>Net Present Value</vt:lpstr>
      <vt:lpstr>Example :Net Present Value</vt:lpstr>
      <vt:lpstr>Example :Net Present Value</vt:lpstr>
      <vt:lpstr>Independent versus Mutually Exclusive Projects</vt:lpstr>
      <vt:lpstr>Pros and Cons Of Using NPV As Decision Rule</vt:lpstr>
      <vt:lpstr>Internal Rate of Return</vt:lpstr>
      <vt:lpstr>Example: Internal Rate of Return</vt:lpstr>
      <vt:lpstr>Example: Internal Rate of Return</vt:lpstr>
      <vt:lpstr>Advantages and Disadvantages of IRR</vt:lpstr>
      <vt:lpstr>Modified Internal Rate of return </vt:lpstr>
      <vt:lpstr>PowerPoint Presentation</vt:lpstr>
      <vt:lpstr>Conflicts Between NPV and IRR: Scale</vt:lpstr>
      <vt:lpstr>Reconciling NPV and IRR</vt:lpstr>
      <vt:lpstr>Profitability Index</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Value of Money</dc:title>
  <dc:subject>Powerpoint Show</dc:subject>
  <dc:creator>Mike Ehrhardt</dc:creator>
  <cp:lastModifiedBy>Aditya Kashyap</cp:lastModifiedBy>
  <cp:revision>368</cp:revision>
  <cp:lastPrinted>1998-05-28T19:26:16Z</cp:lastPrinted>
  <dcterms:created xsi:type="dcterms:W3CDTF">1997-09-17T12:14:40Z</dcterms:created>
  <dcterms:modified xsi:type="dcterms:W3CDTF">2020-07-05T01:02:40Z</dcterms:modified>
</cp:coreProperties>
</file>