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63"/>
  </p:notes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325" r:id="rId14"/>
    <p:sldId id="327" r:id="rId15"/>
    <p:sldId id="273" r:id="rId16"/>
    <p:sldId id="274" r:id="rId17"/>
    <p:sldId id="275" r:id="rId18"/>
    <p:sldId id="276" r:id="rId19"/>
    <p:sldId id="277" r:id="rId20"/>
    <p:sldId id="278" r:id="rId21"/>
    <p:sldId id="283" r:id="rId22"/>
    <p:sldId id="284" r:id="rId23"/>
    <p:sldId id="279" r:id="rId24"/>
    <p:sldId id="280" r:id="rId25"/>
    <p:sldId id="281" r:id="rId26"/>
    <p:sldId id="282" r:id="rId27"/>
    <p:sldId id="285" r:id="rId28"/>
    <p:sldId id="286" r:id="rId29"/>
    <p:sldId id="324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22" r:id="rId61"/>
    <p:sldId id="323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7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93" autoAdjust="0"/>
    <p:restoredTop sz="94681"/>
  </p:normalViewPr>
  <p:slideViewPr>
    <p:cSldViewPr snapToGrid="0">
      <p:cViewPr varScale="1">
        <p:scale>
          <a:sx n="107" d="100"/>
          <a:sy n="107" d="100"/>
        </p:scale>
        <p:origin x="187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B7B4D-2121-4010-9C25-EFEF95BC3E66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1C58-010F-4840-A570-FE4258C4AC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30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2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2" y="1524001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4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9" y="3352803"/>
            <a:ext cx="8416925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9" y="4771031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6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7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6" y="107576"/>
            <a:ext cx="8042276" cy="1336956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5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7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5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7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4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29835" y="6275670"/>
            <a:ext cx="2133600" cy="365125"/>
          </a:xfrm>
          <a:prstGeom prst="rect">
            <a:avLst/>
          </a:prstGeom>
        </p:spPr>
        <p:txBody>
          <a:bodyPr/>
          <a:lstStyle/>
          <a:p>
            <a:fld id="{8FDEFD21-FCF4-41B7-8CF9-2390161E1778}" type="datetimeFigureOut">
              <a:rPr lang="en-IN" smtClean="0"/>
              <a:t>02/03/25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70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70"/>
            <a:ext cx="990600" cy="365125"/>
          </a:xfrm>
          <a:prstGeom prst="rect">
            <a:avLst/>
          </a:prstGeom>
        </p:spPr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226CC60-8CA7-4D74-8DE1-6099C56E9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71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565" y="107577"/>
            <a:ext cx="8867316" cy="8941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x-none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565" y="1109087"/>
            <a:ext cx="8867316" cy="549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" y="6654518"/>
            <a:ext cx="9143999" cy="203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77ED-326D-DE45-9F3A-397086C1344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9">
            <a:extLst>
              <a:ext uri="{FF2B5EF4-FFF2-40B4-BE49-F238E27FC236}">
                <a16:creationId xmlns:a16="http://schemas.microsoft.com/office/drawing/2014/main" id="{448A6F93-54E3-457B-848B-965C35165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" y="0"/>
            <a:ext cx="9144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387CE-A87A-45B7-8A56-5561ACD2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8878" y="1679929"/>
            <a:ext cx="5489381" cy="1087242"/>
          </a:xfrm>
        </p:spPr>
        <p:txBody>
          <a:bodyPr>
            <a:normAutofit/>
          </a:bodyPr>
          <a:lstStyle/>
          <a:p>
            <a:r>
              <a:rPr lang="en-I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B45EC-3292-4C1E-9E71-933F65715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5857" y="3123970"/>
            <a:ext cx="3328713" cy="1628998"/>
          </a:xfrm>
        </p:spPr>
        <p:txBody>
          <a:bodyPr>
            <a:normAutofit/>
          </a:bodyPr>
          <a:lstStyle/>
          <a:p>
            <a:pPr algn="ctr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51F59CD9-29E6-4943-8931-5BC720133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0" y="6211669"/>
            <a:ext cx="9220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M S Jawed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77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6DAE6-F27F-4BDD-92B5-484B9D49CA2B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66564" name="Rectangle 20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Basic Definitions </a:t>
            </a:r>
          </a:p>
        </p:txBody>
      </p:sp>
      <p:sp>
        <p:nvSpPr>
          <p:cNvPr id="66565" name="Rectangle 2053"/>
          <p:cNvSpPr>
            <a:spLocks noGrp="1" noChangeArrowheads="1"/>
          </p:cNvSpPr>
          <p:nvPr>
            <p:ph type="body" idx="1"/>
          </p:nvPr>
        </p:nvSpPr>
        <p:spPr>
          <a:xfrm>
            <a:off x="800099" y="1109087"/>
            <a:ext cx="8214781" cy="5491766"/>
          </a:xfrm>
        </p:spPr>
        <p:txBody>
          <a:bodyPr/>
          <a:lstStyle/>
          <a:p>
            <a:r>
              <a:rPr lang="en-US" dirty="0"/>
              <a:t>V = value of firm</a:t>
            </a:r>
          </a:p>
          <a:p>
            <a:r>
              <a:rPr lang="en-US" dirty="0"/>
              <a:t>FCF = free cash flow</a:t>
            </a:r>
          </a:p>
          <a:p>
            <a:r>
              <a:rPr lang="en-US" dirty="0"/>
              <a:t>WACC = weighted average cost of capital</a:t>
            </a:r>
          </a:p>
          <a:p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 and r</a:t>
            </a:r>
            <a:r>
              <a:rPr lang="en-US" baseline="-25000" dirty="0"/>
              <a:t>d </a:t>
            </a:r>
            <a:r>
              <a:rPr lang="en-US" dirty="0"/>
              <a:t>are costs of stock and debt</a:t>
            </a:r>
          </a:p>
          <a:p>
            <a:r>
              <a:rPr lang="en-US" dirty="0"/>
              <a:t>w</a:t>
            </a:r>
            <a:r>
              <a:rPr lang="en-US" baseline="-25000" dirty="0"/>
              <a:t>s</a:t>
            </a:r>
            <a:r>
              <a:rPr lang="en-US" dirty="0"/>
              <a:t> and w</a:t>
            </a:r>
            <a:r>
              <a:rPr lang="en-US" baseline="-25000" dirty="0"/>
              <a:t>d</a:t>
            </a:r>
            <a:r>
              <a:rPr lang="en-US" dirty="0"/>
              <a:t> are percentages of the firm that are financed with stock and debt.</a:t>
            </a:r>
          </a:p>
        </p:txBody>
      </p:sp>
    </p:spTree>
    <p:extLst>
      <p:ext uri="{BB962C8B-B14F-4D97-AF65-F5344CB8AC3E}">
        <p14:creationId xmlns:p14="http://schemas.microsoft.com/office/powerpoint/2010/main" val="66871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D7F36-4FC0-4CFF-9DA7-029DE6007AA0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2903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How can capital structure affect value?</a:t>
            </a:r>
          </a:p>
        </p:txBody>
      </p:sp>
      <p:grpSp>
        <p:nvGrpSpPr>
          <p:cNvPr id="129037" name="Group 13"/>
          <p:cNvGrpSpPr>
            <a:grpSpLocks/>
          </p:cNvGrpSpPr>
          <p:nvPr/>
        </p:nvGrpSpPr>
        <p:grpSpPr bwMode="auto">
          <a:xfrm>
            <a:off x="1384300" y="2057400"/>
            <a:ext cx="6096000" cy="2103438"/>
            <a:chOff x="816" y="1584"/>
            <a:chExt cx="3840" cy="1325"/>
          </a:xfrm>
        </p:grpSpPr>
        <p:sp>
          <p:nvSpPr>
            <p:cNvPr id="129029" name="Text Box 5"/>
            <p:cNvSpPr txBox="1">
              <a:spLocks noChangeArrowheads="1"/>
            </p:cNvSpPr>
            <p:nvPr/>
          </p:nvSpPr>
          <p:spPr bwMode="auto">
            <a:xfrm>
              <a:off x="816" y="2064"/>
              <a:ext cx="288" cy="5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dirty="0"/>
                <a:t>V</a:t>
              </a:r>
            </a:p>
          </p:txBody>
        </p:sp>
        <p:sp>
          <p:nvSpPr>
            <p:cNvPr id="129030" name="Text Box 6"/>
            <p:cNvSpPr txBox="1">
              <a:spLocks noChangeArrowheads="1"/>
            </p:cNvSpPr>
            <p:nvPr/>
          </p:nvSpPr>
          <p:spPr bwMode="auto">
            <a:xfrm>
              <a:off x="1248" y="2064"/>
              <a:ext cx="310" cy="4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dirty="0"/>
                <a:t>=</a:t>
              </a:r>
            </a:p>
          </p:txBody>
        </p:sp>
        <p:sp>
          <p:nvSpPr>
            <p:cNvPr id="129031" name="Text Box 7"/>
            <p:cNvSpPr txBox="1">
              <a:spLocks noChangeArrowheads="1"/>
            </p:cNvSpPr>
            <p:nvPr/>
          </p:nvSpPr>
          <p:spPr bwMode="auto">
            <a:xfrm>
              <a:off x="1584" y="1872"/>
              <a:ext cx="432" cy="7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7200" dirty="0"/>
                <a:t>∑</a:t>
              </a:r>
            </a:p>
          </p:txBody>
        </p:sp>
        <p:sp>
          <p:nvSpPr>
            <p:cNvPr id="129032" name="Text Box 8"/>
            <p:cNvSpPr txBox="1">
              <a:spLocks noChangeArrowheads="1"/>
            </p:cNvSpPr>
            <p:nvPr/>
          </p:nvSpPr>
          <p:spPr bwMode="auto">
            <a:xfrm>
              <a:off x="1632" y="1584"/>
              <a:ext cx="33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000" dirty="0"/>
                <a:t>∞</a:t>
              </a:r>
            </a:p>
          </p:txBody>
        </p:sp>
        <p:sp>
          <p:nvSpPr>
            <p:cNvPr id="129033" name="Text Box 9"/>
            <p:cNvSpPr txBox="1">
              <a:spLocks noChangeArrowheads="1"/>
            </p:cNvSpPr>
            <p:nvPr/>
          </p:nvSpPr>
          <p:spPr bwMode="auto">
            <a:xfrm>
              <a:off x="1584" y="2544"/>
              <a:ext cx="576" cy="3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/>
                <a:t>t=1</a:t>
              </a:r>
            </a:p>
          </p:txBody>
        </p:sp>
        <p:sp>
          <p:nvSpPr>
            <p:cNvPr id="129034" name="Text Box 10"/>
            <p:cNvSpPr txBox="1">
              <a:spLocks noChangeArrowheads="1"/>
            </p:cNvSpPr>
            <p:nvPr/>
          </p:nvSpPr>
          <p:spPr bwMode="auto">
            <a:xfrm>
              <a:off x="2976" y="1680"/>
              <a:ext cx="1296" cy="5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dirty="0"/>
                <a:t>FCF</a:t>
              </a:r>
              <a:r>
                <a:rPr lang="en-US" sz="4800" baseline="-25000" dirty="0"/>
                <a:t>t</a:t>
              </a:r>
            </a:p>
          </p:txBody>
        </p:sp>
        <p:sp>
          <p:nvSpPr>
            <p:cNvPr id="129035" name="Text Box 11"/>
            <p:cNvSpPr txBox="1">
              <a:spLocks noChangeArrowheads="1"/>
            </p:cNvSpPr>
            <p:nvPr/>
          </p:nvSpPr>
          <p:spPr bwMode="auto">
            <a:xfrm>
              <a:off x="2352" y="2400"/>
              <a:ext cx="2256" cy="4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400" dirty="0"/>
                <a:t>(1 + WACC)</a:t>
              </a:r>
              <a:r>
                <a:rPr lang="en-US" sz="4400" baseline="30000" dirty="0"/>
                <a:t>t</a:t>
              </a:r>
            </a:p>
          </p:txBody>
        </p:sp>
        <p:sp>
          <p:nvSpPr>
            <p:cNvPr id="129036" name="Line 12"/>
            <p:cNvSpPr>
              <a:spLocks noChangeShapeType="1"/>
            </p:cNvSpPr>
            <p:nvPr/>
          </p:nvSpPr>
          <p:spPr bwMode="auto">
            <a:xfrm>
              <a:off x="2208" y="2256"/>
              <a:ext cx="2448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1016000" y="5245102"/>
            <a:ext cx="75438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WACC= w</a:t>
            </a:r>
            <a:r>
              <a:rPr lang="en-US" sz="4000" baseline="-25000" dirty="0"/>
              <a:t>d</a:t>
            </a:r>
            <a:r>
              <a:rPr lang="en-US" sz="4000" dirty="0"/>
              <a:t> (1-T) r</a:t>
            </a:r>
            <a:r>
              <a:rPr lang="en-US" sz="4000" baseline="-25000" dirty="0"/>
              <a:t>d</a:t>
            </a:r>
            <a:r>
              <a:rPr lang="en-US" sz="4000" dirty="0"/>
              <a:t> + w</a:t>
            </a:r>
            <a:r>
              <a:rPr lang="en-US" sz="4000" baseline="-25000" dirty="0"/>
              <a:t>s</a:t>
            </a:r>
            <a:r>
              <a:rPr lang="en-US" sz="4000" dirty="0"/>
              <a:t>r</a:t>
            </a:r>
            <a:r>
              <a:rPr lang="en-US" sz="4000" baseline="-250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05517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BC8D-D42A-4CE6-841A-87DCDCF2C184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2640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Business Risk: Uncertainty in EBIT, NOPAT, and ROIC</a:t>
            </a:r>
            <a:endParaRPr lang="en-US" sz="3200" dirty="0">
              <a:solidFill>
                <a:srgbClr val="4C7BBC"/>
              </a:solidFill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96899" y="1778000"/>
            <a:ext cx="8417981" cy="4822852"/>
          </a:xfrm>
        </p:spPr>
        <p:txBody>
          <a:bodyPr/>
          <a:lstStyle/>
          <a:p>
            <a:r>
              <a:rPr lang="en-US" dirty="0"/>
              <a:t>Uncertainty about </a:t>
            </a:r>
            <a:r>
              <a:rPr lang="en-US" b="1" dirty="0"/>
              <a:t>demand</a:t>
            </a:r>
            <a:r>
              <a:rPr lang="en-US" dirty="0"/>
              <a:t> (unit sales).</a:t>
            </a:r>
          </a:p>
          <a:p>
            <a:r>
              <a:rPr lang="en-US" dirty="0"/>
              <a:t>Uncertainty about </a:t>
            </a:r>
            <a:r>
              <a:rPr lang="en-US" b="1" dirty="0"/>
              <a:t>output prices</a:t>
            </a:r>
            <a:r>
              <a:rPr lang="en-US" dirty="0"/>
              <a:t>.</a:t>
            </a:r>
          </a:p>
          <a:p>
            <a:r>
              <a:rPr lang="en-US" dirty="0"/>
              <a:t>Uncertainty about </a:t>
            </a:r>
            <a:r>
              <a:rPr lang="en-US" b="1" dirty="0"/>
              <a:t>input costs</a:t>
            </a:r>
            <a:r>
              <a:rPr lang="en-US" dirty="0"/>
              <a:t>.</a:t>
            </a:r>
          </a:p>
          <a:p>
            <a:r>
              <a:rPr lang="en-US" dirty="0"/>
              <a:t>Product and other types of liability.</a:t>
            </a:r>
          </a:p>
          <a:p>
            <a:r>
              <a:rPr lang="en-US" dirty="0"/>
              <a:t>Degree of </a:t>
            </a:r>
            <a:r>
              <a:rPr lang="en-US" b="1" dirty="0"/>
              <a:t>operating leverage</a:t>
            </a:r>
            <a:r>
              <a:rPr lang="en-US" dirty="0"/>
              <a:t> (DOL).</a:t>
            </a:r>
          </a:p>
        </p:txBody>
      </p:sp>
    </p:spTree>
    <p:extLst>
      <p:ext uri="{BB962C8B-B14F-4D97-AF65-F5344CB8AC3E}">
        <p14:creationId xmlns:p14="http://schemas.microsoft.com/office/powerpoint/2010/main" val="232139549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A7A2-7BA9-4D07-B764-F9D2F5543AE0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3275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What is </a:t>
            </a:r>
            <a:r>
              <a:rPr lang="en-US" sz="3600" b="1" dirty="0">
                <a:solidFill>
                  <a:srgbClr val="4C7BBC"/>
                </a:solidFill>
              </a:rPr>
              <a:t>operating leverage</a:t>
            </a:r>
            <a:r>
              <a:rPr lang="en-US" sz="3600" dirty="0">
                <a:solidFill>
                  <a:srgbClr val="4C7BBC"/>
                </a:solidFill>
              </a:rPr>
              <a:t>, and how does it affect a firm’s business risk?</a:t>
            </a:r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47565" y="1905000"/>
            <a:ext cx="8867316" cy="4695852"/>
          </a:xfrm>
        </p:spPr>
        <p:txBody>
          <a:bodyPr/>
          <a:lstStyle/>
          <a:p>
            <a:r>
              <a:rPr lang="en-US" sz="2800" dirty="0"/>
              <a:t>Operating leverage is the change in EBIT caused by a change in quantity sold.</a:t>
            </a:r>
          </a:p>
          <a:p>
            <a:r>
              <a:rPr lang="en-US" sz="2800" dirty="0"/>
              <a:t>The higher the proportion of fixed costs relative to variable costs, the greater the operating leverage.</a:t>
            </a:r>
            <a:endParaRPr lang="en-US" dirty="0"/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7239001" y="5791200"/>
            <a:ext cx="13668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2000" b="1" dirty="0">
                <a:latin typeface="Arial" charset="0"/>
              </a:rPr>
              <a:t>(More...)</a:t>
            </a:r>
          </a:p>
        </p:txBody>
      </p:sp>
    </p:spTree>
    <p:extLst>
      <p:ext uri="{BB962C8B-B14F-4D97-AF65-F5344CB8AC3E}">
        <p14:creationId xmlns:p14="http://schemas.microsoft.com/office/powerpoint/2010/main" val="18663234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ECC3-F93F-42A4-A34E-EBF7FE9B927F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90875" name="Rectangle 59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518023"/>
          </a:xfrm>
        </p:spPr>
        <p:txBody>
          <a:bodyPr/>
          <a:lstStyle/>
          <a:p>
            <a:r>
              <a:rPr lang="en-US" sz="2800" dirty="0">
                <a:solidFill>
                  <a:srgbClr val="4C7BBC"/>
                </a:solidFill>
              </a:rPr>
              <a:t>Higher operating leverage leads to more business risk: small sales decline causes a larger EBIT decline.</a:t>
            </a:r>
          </a:p>
        </p:txBody>
      </p:sp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7445376" y="5854701"/>
            <a:ext cx="1180112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 dirty="0">
                <a:latin typeface="Arial" charset="0"/>
              </a:rPr>
              <a:t>(More...)</a:t>
            </a:r>
          </a:p>
        </p:txBody>
      </p:sp>
      <p:graphicFrame>
        <p:nvGraphicFramePr>
          <p:cNvPr id="290822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4572001" y="4038602"/>
          <a:ext cx="881063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865632" imgH="978408" progId="">
                  <p:embed/>
                </p:oleObj>
              </mc:Choice>
              <mc:Fallback>
                <p:oleObj name="VISIO" r:id="rId2" imgW="865632" imgH="978408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1" y="4038602"/>
                        <a:ext cx="881063" cy="96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3" name="Object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5499101" y="3071815"/>
          <a:ext cx="128746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" imgW="1298448" imgH="938784" progId="">
                  <p:embed/>
                </p:oleObj>
              </mc:Choice>
              <mc:Fallback>
                <p:oleObj name="VISIO" r:id="rId4" imgW="1298448" imgH="938784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1" y="3071815"/>
                        <a:ext cx="128746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24" name="Rectangle 8"/>
          <p:cNvSpPr>
            <a:spLocks noChangeArrowheads="1"/>
          </p:cNvSpPr>
          <p:nvPr/>
        </p:nvSpPr>
        <p:spPr bwMode="auto">
          <a:xfrm>
            <a:off x="3524251" y="5141915"/>
            <a:ext cx="842963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25" name="Rectangle 9"/>
          <p:cNvSpPr>
            <a:spLocks noChangeArrowheads="1"/>
          </p:cNvSpPr>
          <p:nvPr/>
        </p:nvSpPr>
        <p:spPr bwMode="auto">
          <a:xfrm>
            <a:off x="3409950" y="5108576"/>
            <a:ext cx="98705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Sales</a:t>
            </a:r>
          </a:p>
        </p:txBody>
      </p:sp>
      <p:sp>
        <p:nvSpPr>
          <p:cNvPr id="290826" name="Rectangle 10"/>
          <p:cNvSpPr>
            <a:spLocks noChangeArrowheads="1"/>
          </p:cNvSpPr>
          <p:nvPr/>
        </p:nvSpPr>
        <p:spPr bwMode="auto">
          <a:xfrm>
            <a:off x="1516063" y="2798764"/>
            <a:ext cx="353914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$</a:t>
            </a:r>
          </a:p>
        </p:txBody>
      </p:sp>
      <p:sp>
        <p:nvSpPr>
          <p:cNvPr id="290827" name="Rectangle 11"/>
          <p:cNvSpPr>
            <a:spLocks noChangeArrowheads="1"/>
          </p:cNvSpPr>
          <p:nvPr/>
        </p:nvSpPr>
        <p:spPr bwMode="auto">
          <a:xfrm>
            <a:off x="2757489" y="2790825"/>
            <a:ext cx="1196975" cy="35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28" name="Rectangle 12"/>
          <p:cNvSpPr>
            <a:spLocks noChangeArrowheads="1"/>
          </p:cNvSpPr>
          <p:nvPr/>
        </p:nvSpPr>
        <p:spPr bwMode="auto">
          <a:xfrm>
            <a:off x="3121025" y="2714626"/>
            <a:ext cx="81001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Rev.</a:t>
            </a:r>
          </a:p>
        </p:txBody>
      </p:sp>
      <p:sp>
        <p:nvSpPr>
          <p:cNvPr id="290829" name="Rectangle 13"/>
          <p:cNvSpPr>
            <a:spLocks noChangeArrowheads="1"/>
          </p:cNvSpPr>
          <p:nvPr/>
        </p:nvSpPr>
        <p:spPr bwMode="auto">
          <a:xfrm>
            <a:off x="3746501" y="3136901"/>
            <a:ext cx="59301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TC</a:t>
            </a:r>
          </a:p>
        </p:txBody>
      </p:sp>
      <p:sp>
        <p:nvSpPr>
          <p:cNvPr id="290830" name="Rectangle 14"/>
          <p:cNvSpPr>
            <a:spLocks noChangeArrowheads="1"/>
          </p:cNvSpPr>
          <p:nvPr/>
        </p:nvSpPr>
        <p:spPr bwMode="auto">
          <a:xfrm>
            <a:off x="3524251" y="4522788"/>
            <a:ext cx="898525" cy="35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31" name="Rectangle 15"/>
          <p:cNvSpPr>
            <a:spLocks noChangeArrowheads="1"/>
          </p:cNvSpPr>
          <p:nvPr/>
        </p:nvSpPr>
        <p:spPr bwMode="auto">
          <a:xfrm>
            <a:off x="3887788" y="4446589"/>
            <a:ext cx="37074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F</a:t>
            </a:r>
          </a:p>
        </p:txBody>
      </p:sp>
      <p:sp>
        <p:nvSpPr>
          <p:cNvPr id="290832" name="Oval 16"/>
          <p:cNvSpPr>
            <a:spLocks noChangeArrowheads="1"/>
          </p:cNvSpPr>
          <p:nvPr/>
        </p:nvSpPr>
        <p:spPr bwMode="auto">
          <a:xfrm>
            <a:off x="1720851" y="5029200"/>
            <a:ext cx="33338" cy="33338"/>
          </a:xfrm>
          <a:prstGeom prst="ellipse">
            <a:avLst/>
          </a:prstGeom>
          <a:solidFill>
            <a:srgbClr val="0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34" name="Oval 18"/>
          <p:cNvSpPr>
            <a:spLocks noChangeArrowheads="1"/>
          </p:cNvSpPr>
          <p:nvPr/>
        </p:nvSpPr>
        <p:spPr bwMode="auto">
          <a:xfrm>
            <a:off x="1720851" y="4592640"/>
            <a:ext cx="33338" cy="47625"/>
          </a:xfrm>
          <a:prstGeom prst="ellipse">
            <a:avLst/>
          </a:prstGeom>
          <a:solidFill>
            <a:srgbClr val="0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36" name="Rectangle 20"/>
          <p:cNvSpPr>
            <a:spLocks noChangeArrowheads="1"/>
          </p:cNvSpPr>
          <p:nvPr/>
        </p:nvSpPr>
        <p:spPr bwMode="auto">
          <a:xfrm>
            <a:off x="2317751" y="5127625"/>
            <a:ext cx="557213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37" name="Rectangle 21"/>
          <p:cNvSpPr>
            <a:spLocks noChangeArrowheads="1"/>
          </p:cNvSpPr>
          <p:nvPr/>
        </p:nvSpPr>
        <p:spPr bwMode="auto">
          <a:xfrm>
            <a:off x="2203451" y="5080001"/>
            <a:ext cx="70717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Q</a:t>
            </a:r>
            <a:r>
              <a:rPr lang="en-US" sz="2400" b="1" baseline="-25000" dirty="0">
                <a:latin typeface="Arial" charset="0"/>
              </a:rPr>
              <a:t>BE</a:t>
            </a:r>
          </a:p>
        </p:txBody>
      </p:sp>
      <p:sp>
        <p:nvSpPr>
          <p:cNvPr id="290838" name="Rectangle 22"/>
          <p:cNvSpPr>
            <a:spLocks noChangeArrowheads="1"/>
          </p:cNvSpPr>
          <p:nvPr/>
        </p:nvSpPr>
        <p:spPr bwMode="auto">
          <a:xfrm>
            <a:off x="6435726" y="5127625"/>
            <a:ext cx="841375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39" name="Rectangle 23"/>
          <p:cNvSpPr>
            <a:spLocks noChangeArrowheads="1"/>
          </p:cNvSpPr>
          <p:nvPr/>
        </p:nvSpPr>
        <p:spPr bwMode="auto">
          <a:xfrm>
            <a:off x="4064001" y="2860675"/>
            <a:ext cx="614363" cy="357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0" name="Rectangle 24"/>
          <p:cNvSpPr>
            <a:spLocks noChangeArrowheads="1"/>
          </p:cNvSpPr>
          <p:nvPr/>
        </p:nvSpPr>
        <p:spPr bwMode="auto">
          <a:xfrm>
            <a:off x="5697538" y="2747965"/>
            <a:ext cx="1211262" cy="3571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1" name="Rectangle 25"/>
          <p:cNvSpPr>
            <a:spLocks noChangeArrowheads="1"/>
          </p:cNvSpPr>
          <p:nvPr/>
        </p:nvSpPr>
        <p:spPr bwMode="auto">
          <a:xfrm>
            <a:off x="6464301" y="4127500"/>
            <a:ext cx="898525" cy="357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2" name="Oval 26"/>
          <p:cNvSpPr>
            <a:spLocks noChangeArrowheads="1"/>
          </p:cNvSpPr>
          <p:nvPr/>
        </p:nvSpPr>
        <p:spPr bwMode="auto">
          <a:xfrm>
            <a:off x="4632326" y="5000627"/>
            <a:ext cx="31750" cy="47625"/>
          </a:xfrm>
          <a:prstGeom prst="ellipse">
            <a:avLst/>
          </a:prstGeom>
          <a:solidFill>
            <a:srgbClr val="0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4" name="Oval 28"/>
          <p:cNvSpPr>
            <a:spLocks noChangeArrowheads="1"/>
          </p:cNvSpPr>
          <p:nvPr/>
        </p:nvSpPr>
        <p:spPr bwMode="auto">
          <a:xfrm>
            <a:off x="4632326" y="4240215"/>
            <a:ext cx="31750" cy="33337"/>
          </a:xfrm>
          <a:prstGeom prst="ellipse">
            <a:avLst/>
          </a:prstGeom>
          <a:solidFill>
            <a:srgbClr val="0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6" name="Rectangle 30"/>
          <p:cNvSpPr>
            <a:spLocks noChangeArrowheads="1"/>
          </p:cNvSpPr>
          <p:nvPr/>
        </p:nvSpPr>
        <p:spPr bwMode="auto">
          <a:xfrm>
            <a:off x="5313364" y="5099052"/>
            <a:ext cx="5588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47" name="Rectangle 31"/>
          <p:cNvSpPr>
            <a:spLocks noChangeArrowheads="1"/>
          </p:cNvSpPr>
          <p:nvPr/>
        </p:nvSpPr>
        <p:spPr bwMode="auto">
          <a:xfrm>
            <a:off x="6588126" y="3157539"/>
            <a:ext cx="883807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EBIT</a:t>
            </a:r>
          </a:p>
        </p:txBody>
      </p:sp>
      <p:sp>
        <p:nvSpPr>
          <p:cNvPr id="290848" name="Freeform 32"/>
          <p:cNvSpPr>
            <a:spLocks/>
          </p:cNvSpPr>
          <p:nvPr/>
        </p:nvSpPr>
        <p:spPr bwMode="auto">
          <a:xfrm>
            <a:off x="1749426" y="4225927"/>
            <a:ext cx="615950" cy="739775"/>
          </a:xfrm>
          <a:custGeom>
            <a:avLst/>
            <a:gdLst/>
            <a:ahLst/>
            <a:cxnLst>
              <a:cxn ang="0">
                <a:pos x="0" y="465"/>
              </a:cxn>
              <a:cxn ang="0">
                <a:pos x="0" y="246"/>
              </a:cxn>
              <a:cxn ang="0">
                <a:pos x="387" y="0"/>
              </a:cxn>
              <a:cxn ang="0">
                <a:pos x="61" y="359"/>
              </a:cxn>
              <a:cxn ang="0">
                <a:pos x="18" y="246"/>
              </a:cxn>
              <a:cxn ang="0">
                <a:pos x="18" y="412"/>
              </a:cxn>
              <a:cxn ang="0">
                <a:pos x="228" y="123"/>
              </a:cxn>
              <a:cxn ang="0">
                <a:pos x="18" y="325"/>
              </a:cxn>
              <a:cxn ang="0">
                <a:pos x="176" y="176"/>
              </a:cxn>
              <a:cxn ang="0">
                <a:pos x="387" y="18"/>
              </a:cxn>
              <a:cxn ang="0">
                <a:pos x="18" y="395"/>
              </a:cxn>
              <a:cxn ang="0">
                <a:pos x="0" y="246"/>
              </a:cxn>
              <a:cxn ang="0">
                <a:pos x="194" y="194"/>
              </a:cxn>
              <a:cxn ang="0">
                <a:pos x="61" y="289"/>
              </a:cxn>
              <a:cxn ang="0">
                <a:pos x="0" y="465"/>
              </a:cxn>
            </a:cxnLst>
            <a:rect l="0" t="0" r="r" b="b"/>
            <a:pathLst>
              <a:path w="388" h="466">
                <a:moveTo>
                  <a:pt x="0" y="465"/>
                </a:moveTo>
                <a:lnTo>
                  <a:pt x="0" y="246"/>
                </a:lnTo>
                <a:lnTo>
                  <a:pt x="387" y="0"/>
                </a:lnTo>
                <a:lnTo>
                  <a:pt x="61" y="359"/>
                </a:lnTo>
                <a:lnTo>
                  <a:pt x="18" y="246"/>
                </a:lnTo>
                <a:lnTo>
                  <a:pt x="18" y="412"/>
                </a:lnTo>
                <a:lnTo>
                  <a:pt x="228" y="123"/>
                </a:lnTo>
                <a:lnTo>
                  <a:pt x="18" y="325"/>
                </a:lnTo>
                <a:lnTo>
                  <a:pt x="176" y="176"/>
                </a:lnTo>
                <a:lnTo>
                  <a:pt x="387" y="18"/>
                </a:lnTo>
                <a:lnTo>
                  <a:pt x="18" y="395"/>
                </a:lnTo>
                <a:lnTo>
                  <a:pt x="0" y="246"/>
                </a:lnTo>
                <a:lnTo>
                  <a:pt x="194" y="194"/>
                </a:lnTo>
                <a:lnTo>
                  <a:pt x="61" y="289"/>
                </a:lnTo>
                <a:lnTo>
                  <a:pt x="0" y="465"/>
                </a:lnTo>
              </a:path>
            </a:pathLst>
          </a:cu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49" name="Line 33"/>
          <p:cNvSpPr>
            <a:spLocks noChangeShapeType="1"/>
          </p:cNvSpPr>
          <p:nvPr/>
        </p:nvSpPr>
        <p:spPr bwMode="auto">
          <a:xfrm flipV="1">
            <a:off x="5534025" y="3960813"/>
            <a:ext cx="0" cy="1136650"/>
          </a:xfrm>
          <a:prstGeom prst="line">
            <a:avLst/>
          </a:prstGeom>
          <a:noFill/>
          <a:ln w="508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50" name="Line 34"/>
          <p:cNvSpPr>
            <a:spLocks noChangeShapeType="1"/>
          </p:cNvSpPr>
          <p:nvPr/>
        </p:nvSpPr>
        <p:spPr bwMode="auto">
          <a:xfrm flipV="1">
            <a:off x="2543175" y="4075113"/>
            <a:ext cx="0" cy="1003300"/>
          </a:xfrm>
          <a:prstGeom prst="line">
            <a:avLst/>
          </a:prstGeom>
          <a:noFill/>
          <a:ln w="508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0851" name="Text Box 35"/>
          <p:cNvSpPr txBox="1">
            <a:spLocks noChangeArrowheads="1"/>
          </p:cNvSpPr>
          <p:nvPr/>
        </p:nvSpPr>
        <p:spPr bwMode="auto">
          <a:xfrm>
            <a:off x="6324601" y="2943227"/>
            <a:ext cx="390251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dirty="0">
                <a:latin typeface="Arial" charset="0"/>
              </a:rPr>
              <a:t>}</a:t>
            </a:r>
            <a:endParaRPr lang="en-US" sz="3200" b="1" dirty="0">
              <a:latin typeface="Arial" charset="0"/>
            </a:endParaRPr>
          </a:p>
        </p:txBody>
      </p:sp>
      <p:sp>
        <p:nvSpPr>
          <p:cNvPr id="290853" name="Line 37"/>
          <p:cNvSpPr>
            <a:spLocks noChangeShapeType="1"/>
          </p:cNvSpPr>
          <p:nvPr/>
        </p:nvSpPr>
        <p:spPr bwMode="auto">
          <a:xfrm flipV="1">
            <a:off x="4648200" y="3200400"/>
            <a:ext cx="0" cy="1828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54" name="Rectangle 38"/>
          <p:cNvSpPr>
            <a:spLocks noChangeArrowheads="1"/>
          </p:cNvSpPr>
          <p:nvPr/>
        </p:nvSpPr>
        <p:spPr bwMode="auto">
          <a:xfrm>
            <a:off x="4419600" y="2819401"/>
            <a:ext cx="353914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$</a:t>
            </a:r>
          </a:p>
        </p:txBody>
      </p:sp>
      <p:sp>
        <p:nvSpPr>
          <p:cNvPr id="290855" name="Rectangle 39"/>
          <p:cNvSpPr>
            <a:spLocks noChangeArrowheads="1"/>
          </p:cNvSpPr>
          <p:nvPr/>
        </p:nvSpPr>
        <p:spPr bwMode="auto">
          <a:xfrm>
            <a:off x="5791200" y="2590801"/>
            <a:ext cx="81001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Rev.</a:t>
            </a:r>
          </a:p>
        </p:txBody>
      </p:sp>
      <p:sp>
        <p:nvSpPr>
          <p:cNvPr id="290856" name="Rectangle 40"/>
          <p:cNvSpPr>
            <a:spLocks noChangeArrowheads="1"/>
          </p:cNvSpPr>
          <p:nvPr/>
        </p:nvSpPr>
        <p:spPr bwMode="auto">
          <a:xfrm>
            <a:off x="6781801" y="3581400"/>
            <a:ext cx="59301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TC</a:t>
            </a:r>
          </a:p>
        </p:txBody>
      </p:sp>
      <p:sp>
        <p:nvSpPr>
          <p:cNvPr id="290857" name="Rectangle 41"/>
          <p:cNvSpPr>
            <a:spLocks noChangeArrowheads="1"/>
          </p:cNvSpPr>
          <p:nvPr/>
        </p:nvSpPr>
        <p:spPr bwMode="auto">
          <a:xfrm>
            <a:off x="7010400" y="4191001"/>
            <a:ext cx="38100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F</a:t>
            </a:r>
          </a:p>
        </p:txBody>
      </p:sp>
      <p:sp>
        <p:nvSpPr>
          <p:cNvPr id="290858" name="Rectangle 42"/>
          <p:cNvSpPr>
            <a:spLocks noChangeArrowheads="1"/>
          </p:cNvSpPr>
          <p:nvPr/>
        </p:nvSpPr>
        <p:spPr bwMode="auto">
          <a:xfrm>
            <a:off x="5257800" y="5257801"/>
            <a:ext cx="70717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Q</a:t>
            </a:r>
            <a:r>
              <a:rPr lang="en-US" sz="2400" b="1" baseline="-25000" dirty="0">
                <a:latin typeface="Arial" charset="0"/>
              </a:rPr>
              <a:t>BE</a:t>
            </a:r>
          </a:p>
        </p:txBody>
      </p:sp>
      <p:sp>
        <p:nvSpPr>
          <p:cNvPr id="290859" name="Rectangle 43"/>
          <p:cNvSpPr>
            <a:spLocks noChangeArrowheads="1"/>
          </p:cNvSpPr>
          <p:nvPr/>
        </p:nvSpPr>
        <p:spPr bwMode="auto">
          <a:xfrm>
            <a:off x="6553200" y="5105401"/>
            <a:ext cx="98705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 dirty="0">
                <a:latin typeface="Arial" charset="0"/>
              </a:rPr>
              <a:t>Sales</a:t>
            </a:r>
          </a:p>
        </p:txBody>
      </p:sp>
      <p:sp>
        <p:nvSpPr>
          <p:cNvPr id="290860" name="Line 44"/>
          <p:cNvSpPr>
            <a:spLocks noChangeShapeType="1"/>
          </p:cNvSpPr>
          <p:nvPr/>
        </p:nvSpPr>
        <p:spPr bwMode="auto">
          <a:xfrm>
            <a:off x="1752600" y="50292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61" name="Line 45"/>
          <p:cNvSpPr>
            <a:spLocks noChangeShapeType="1"/>
          </p:cNvSpPr>
          <p:nvPr/>
        </p:nvSpPr>
        <p:spPr bwMode="auto">
          <a:xfrm>
            <a:off x="1752600" y="45720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62" name="Line 46"/>
          <p:cNvSpPr>
            <a:spLocks noChangeShapeType="1"/>
          </p:cNvSpPr>
          <p:nvPr/>
        </p:nvSpPr>
        <p:spPr bwMode="auto">
          <a:xfrm>
            <a:off x="4648200" y="50292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63" name="Line 47"/>
          <p:cNvSpPr>
            <a:spLocks noChangeShapeType="1"/>
          </p:cNvSpPr>
          <p:nvPr/>
        </p:nvSpPr>
        <p:spPr bwMode="auto">
          <a:xfrm>
            <a:off x="4648200" y="42672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290865" name="Group 49"/>
          <p:cNvGrpSpPr>
            <a:grpSpLocks noChangeAspect="1"/>
          </p:cNvGrpSpPr>
          <p:nvPr/>
        </p:nvGrpSpPr>
        <p:grpSpPr bwMode="auto">
          <a:xfrm>
            <a:off x="2590800" y="3048001"/>
            <a:ext cx="1250950" cy="1001713"/>
            <a:chOff x="1620" y="1941"/>
            <a:chExt cx="788" cy="631"/>
          </a:xfrm>
        </p:grpSpPr>
        <p:sp>
          <p:nvSpPr>
            <p:cNvPr id="290864" name="AutoShape 48"/>
            <p:cNvSpPr>
              <a:spLocks noChangeAspect="1" noChangeArrowheads="1" noTextEdit="1"/>
            </p:cNvSpPr>
            <p:nvPr/>
          </p:nvSpPr>
          <p:spPr bwMode="auto">
            <a:xfrm>
              <a:off x="1620" y="1941"/>
              <a:ext cx="788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0866" name="Freeform 50"/>
            <p:cNvSpPr>
              <a:spLocks/>
            </p:cNvSpPr>
            <p:nvPr/>
          </p:nvSpPr>
          <p:spPr bwMode="auto">
            <a:xfrm>
              <a:off x="1634" y="1954"/>
              <a:ext cx="760" cy="605"/>
            </a:xfrm>
            <a:custGeom>
              <a:avLst/>
              <a:gdLst/>
              <a:ahLst/>
              <a:cxnLst>
                <a:cxn ang="0">
                  <a:pos x="544" y="0"/>
                </a:cxn>
                <a:cxn ang="0">
                  <a:pos x="760" y="190"/>
                </a:cxn>
                <a:cxn ang="0">
                  <a:pos x="0" y="605"/>
                </a:cxn>
                <a:cxn ang="0">
                  <a:pos x="544" y="0"/>
                </a:cxn>
              </a:cxnLst>
              <a:rect l="0" t="0" r="r" b="b"/>
              <a:pathLst>
                <a:path w="760" h="605">
                  <a:moveTo>
                    <a:pt x="544" y="0"/>
                  </a:moveTo>
                  <a:lnTo>
                    <a:pt x="760" y="190"/>
                  </a:lnTo>
                  <a:lnTo>
                    <a:pt x="0" y="605"/>
                  </a:lnTo>
                  <a:lnTo>
                    <a:pt x="544" y="0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90868" name="Group 52"/>
          <p:cNvGrpSpPr>
            <a:grpSpLocks noChangeAspect="1"/>
          </p:cNvGrpSpPr>
          <p:nvPr/>
        </p:nvGrpSpPr>
        <p:grpSpPr bwMode="auto">
          <a:xfrm>
            <a:off x="1695451" y="4138615"/>
            <a:ext cx="798513" cy="911225"/>
            <a:chOff x="1068" y="2607"/>
            <a:chExt cx="503" cy="574"/>
          </a:xfrm>
        </p:grpSpPr>
        <p:sp>
          <p:nvSpPr>
            <p:cNvPr id="290867" name="AutoShape 51"/>
            <p:cNvSpPr>
              <a:spLocks noChangeAspect="1" noChangeArrowheads="1" noTextEdit="1"/>
            </p:cNvSpPr>
            <p:nvPr/>
          </p:nvSpPr>
          <p:spPr bwMode="auto">
            <a:xfrm>
              <a:off x="1068" y="2607"/>
              <a:ext cx="503" cy="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0869" name="Freeform 53"/>
            <p:cNvSpPr>
              <a:spLocks/>
            </p:cNvSpPr>
            <p:nvPr/>
          </p:nvSpPr>
          <p:spPr bwMode="auto">
            <a:xfrm>
              <a:off x="1089" y="2628"/>
              <a:ext cx="461" cy="532"/>
            </a:xfrm>
            <a:custGeom>
              <a:avLst/>
              <a:gdLst/>
              <a:ahLst/>
              <a:cxnLst>
                <a:cxn ang="0">
                  <a:pos x="0" y="532"/>
                </a:cxn>
                <a:cxn ang="0">
                  <a:pos x="0" y="265"/>
                </a:cxn>
                <a:cxn ang="0">
                  <a:pos x="461" y="0"/>
                </a:cxn>
                <a:cxn ang="0">
                  <a:pos x="0" y="532"/>
                </a:cxn>
              </a:cxnLst>
              <a:rect l="0" t="0" r="r" b="b"/>
              <a:pathLst>
                <a:path w="461" h="532">
                  <a:moveTo>
                    <a:pt x="0" y="532"/>
                  </a:moveTo>
                  <a:lnTo>
                    <a:pt x="0" y="265"/>
                  </a:lnTo>
                  <a:lnTo>
                    <a:pt x="461" y="0"/>
                  </a:lnTo>
                  <a:lnTo>
                    <a:pt x="0" y="532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90870" name="Line 54"/>
          <p:cNvSpPr>
            <a:spLocks noChangeShapeType="1"/>
          </p:cNvSpPr>
          <p:nvPr/>
        </p:nvSpPr>
        <p:spPr bwMode="auto">
          <a:xfrm flipV="1">
            <a:off x="1752600" y="3124200"/>
            <a:ext cx="1676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71" name="Line 55"/>
          <p:cNvSpPr>
            <a:spLocks noChangeShapeType="1"/>
          </p:cNvSpPr>
          <p:nvPr/>
        </p:nvSpPr>
        <p:spPr bwMode="auto">
          <a:xfrm flipV="1">
            <a:off x="1752600" y="3352800"/>
            <a:ext cx="20574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72" name="Line 56"/>
          <p:cNvSpPr>
            <a:spLocks noChangeShapeType="1"/>
          </p:cNvSpPr>
          <p:nvPr/>
        </p:nvSpPr>
        <p:spPr bwMode="auto">
          <a:xfrm flipV="1">
            <a:off x="4648200" y="3048000"/>
            <a:ext cx="17526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73" name="Line 57"/>
          <p:cNvSpPr>
            <a:spLocks noChangeShapeType="1"/>
          </p:cNvSpPr>
          <p:nvPr/>
        </p:nvSpPr>
        <p:spPr bwMode="auto">
          <a:xfrm flipV="1">
            <a:off x="4648200" y="3657600"/>
            <a:ext cx="2209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0852" name="Line 36"/>
          <p:cNvSpPr>
            <a:spLocks noChangeShapeType="1"/>
          </p:cNvSpPr>
          <p:nvPr/>
        </p:nvSpPr>
        <p:spPr bwMode="auto">
          <a:xfrm flipV="1">
            <a:off x="1752600" y="3200400"/>
            <a:ext cx="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3981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E46A-431E-4259-8955-5745EDBCAD4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8071" name="Rectangle 10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Operating Breakeven</a:t>
            </a:r>
          </a:p>
        </p:txBody>
      </p:sp>
      <p:sp>
        <p:nvSpPr>
          <p:cNvPr id="88072" name="Rectangle 103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 is quantity sold, F is fixed cost, V is variable cost, TC is total cost, and P is price per unit.</a:t>
            </a:r>
          </a:p>
          <a:p>
            <a:r>
              <a:rPr lang="en-US" dirty="0"/>
              <a:t>Operating breakeven = Q</a:t>
            </a:r>
            <a:r>
              <a:rPr lang="en-US" baseline="-25000" dirty="0"/>
              <a:t>BE</a:t>
            </a:r>
          </a:p>
          <a:p>
            <a:r>
              <a:rPr lang="en-US" dirty="0"/>
              <a:t>Q</a:t>
            </a:r>
            <a:r>
              <a:rPr lang="en-US" baseline="-25000" dirty="0"/>
              <a:t>BE</a:t>
            </a:r>
            <a:r>
              <a:rPr lang="en-US" dirty="0"/>
              <a:t> = F / (P – V)</a:t>
            </a:r>
          </a:p>
          <a:p>
            <a:r>
              <a:rPr lang="en-US" dirty="0"/>
              <a:t>Example: F=$200, P=$15, and V=$10:</a:t>
            </a:r>
          </a:p>
          <a:p>
            <a:r>
              <a:rPr lang="en-US" dirty="0"/>
              <a:t>Q</a:t>
            </a:r>
            <a:r>
              <a:rPr lang="en-US" baseline="-25000" dirty="0"/>
              <a:t>BE</a:t>
            </a:r>
            <a:r>
              <a:rPr lang="en-US" dirty="0"/>
              <a:t> = $200 / ($15 – $10) = 40.</a:t>
            </a:r>
          </a:p>
        </p:txBody>
      </p:sp>
      <p:sp>
        <p:nvSpPr>
          <p:cNvPr id="88068" name="Rectangle 1028"/>
          <p:cNvSpPr>
            <a:spLocks noChangeArrowheads="1"/>
          </p:cNvSpPr>
          <p:nvPr/>
        </p:nvSpPr>
        <p:spPr bwMode="auto">
          <a:xfrm>
            <a:off x="7315201" y="6096000"/>
            <a:ext cx="13668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2000" b="1" dirty="0">
                <a:latin typeface="Arial" charset="0"/>
              </a:rPr>
              <a:t>(More...)</a:t>
            </a:r>
          </a:p>
        </p:txBody>
      </p:sp>
    </p:spTree>
    <p:extLst>
      <p:ext uri="{BB962C8B-B14F-4D97-AF65-F5344CB8AC3E}">
        <p14:creationId xmlns:p14="http://schemas.microsoft.com/office/powerpoint/2010/main" val="364705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3954-A8B1-41F1-A30D-7B31D72845DC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Business Risk versus Financial Risk</a:t>
            </a:r>
          </a:p>
        </p:txBody>
      </p:sp>
      <p:sp>
        <p:nvSpPr>
          <p:cNvPr id="8909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Business risk:</a:t>
            </a:r>
          </a:p>
          <a:p>
            <a:pPr lvl="1"/>
            <a:r>
              <a:rPr lang="en-US" sz="2400" dirty="0"/>
              <a:t>Uncertainty in future EBIT, NOPAT, and ROIC.</a:t>
            </a:r>
          </a:p>
          <a:p>
            <a:pPr lvl="1"/>
            <a:r>
              <a:rPr lang="en-US" sz="2400" dirty="0"/>
              <a:t>Depends on business factors such as competition, operating leverage, etc.</a:t>
            </a:r>
          </a:p>
          <a:p>
            <a:r>
              <a:rPr lang="en-US" sz="2800" dirty="0"/>
              <a:t>Financial risk:</a:t>
            </a:r>
          </a:p>
          <a:p>
            <a:pPr lvl="1"/>
            <a:r>
              <a:rPr lang="en-US" sz="2400" dirty="0"/>
              <a:t>Additional business risk concentrated on common stockholders when financial leverage is used.</a:t>
            </a:r>
          </a:p>
          <a:p>
            <a:pPr lvl="1"/>
            <a:r>
              <a:rPr lang="en-US" sz="2400" dirty="0"/>
              <a:t>Depends on the amount of debt and preferred stock financing.</a:t>
            </a:r>
          </a:p>
        </p:txBody>
      </p:sp>
    </p:spTree>
    <p:extLst>
      <p:ext uri="{BB962C8B-B14F-4D97-AF65-F5344CB8AC3E}">
        <p14:creationId xmlns:p14="http://schemas.microsoft.com/office/powerpoint/2010/main" val="330193726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1F666-492B-49FA-AF07-177B57FFD2C2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Consider Two Hypothetical Firms Identical Except for Debt</a:t>
            </a:r>
          </a:p>
        </p:txBody>
      </p:sp>
      <p:graphicFrame>
        <p:nvGraphicFramePr>
          <p:cNvPr id="358403" name="Group 3"/>
          <p:cNvGraphicFramePr>
            <a:graphicFrameLocks noGrp="1"/>
          </p:cNvGraphicFramePr>
          <p:nvPr>
            <p:ph type="tbl" idx="1"/>
          </p:nvPr>
        </p:nvGraphicFramePr>
        <p:xfrm>
          <a:off x="1182688" y="2017713"/>
          <a:ext cx="7275512" cy="3774123"/>
        </p:xfrm>
        <a:graphic>
          <a:graphicData uri="http://schemas.openxmlformats.org/drawingml/2006/table">
            <a:tbl>
              <a:tblPr/>
              <a:tblGrid>
                <a:gridCol w="174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Capital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$20,000	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Debt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Equity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$20,000	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$10,000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 rate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NOPAT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ROIC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9%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742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FC85F-E115-4AA0-AF22-D53EB32ACB3A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1" y="214315"/>
            <a:ext cx="8499476" cy="839786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Impact of Leverage on Returns</a:t>
            </a:r>
          </a:p>
        </p:txBody>
      </p:sp>
      <p:graphicFrame>
        <p:nvGraphicFramePr>
          <p:cNvPr id="35942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07416431"/>
              </p:ext>
            </p:extLst>
          </p:nvPr>
        </p:nvGraphicFramePr>
        <p:xfrm>
          <a:off x="1182688" y="1562101"/>
          <a:ext cx="7389811" cy="4648204"/>
        </p:xfrm>
        <a:graphic>
          <a:graphicData uri="http://schemas.openxmlformats.org/drawingml/2006/table">
            <a:tbl>
              <a:tblPr/>
              <a:tblGrid>
                <a:gridCol w="307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0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Interest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(12% rate)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	</a:t>
                      </a: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1,200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EBT	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4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Taxes (40%)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1 ,200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720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	  	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$1,080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ROIC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9.0%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11.4%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ROE (NI/Equity)</a:t>
                      </a:r>
                    </a:p>
                  </a:txBody>
                  <a:tcPr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9.0%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10.8%</a:t>
                      </a:r>
                    </a:p>
                  </a:txBody>
                  <a:tcPr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66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22230-9803-4917-B9B2-36C887C9DA5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Why does leveraging increase return?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699" y="1109087"/>
            <a:ext cx="8367181" cy="549176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More cash goes to investors of Firm L.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Total dollars paid to investors: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U: NI =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$1,800.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L: NI + Int = $1,080 + $1,200 = </a:t>
            </a:r>
            <a:r>
              <a:rPr lang="en-US" sz="2800" b="1" dirty="0">
                <a:solidFill>
                  <a:schemeClr val="tx2"/>
                </a:solidFill>
              </a:rPr>
              <a:t>$2,280.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Taxes paid: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U: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$1,200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olidFill>
                  <a:schemeClr val="tx2"/>
                </a:solidFill>
              </a:rPr>
              <a:t>L:     </a:t>
            </a:r>
            <a:r>
              <a:rPr lang="en-US" sz="2800" b="1" dirty="0">
                <a:solidFill>
                  <a:schemeClr val="tx2"/>
                </a:solidFill>
              </a:rPr>
              <a:t>$720.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In Firm L, fewer dollars are tied up in equity.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834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A9ECF-36FA-4FB8-9EBB-7876AAE55C91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Impact of Leverage on Returns if EBIT Falls</a:t>
            </a:r>
          </a:p>
        </p:txBody>
      </p:sp>
      <p:graphicFrame>
        <p:nvGraphicFramePr>
          <p:cNvPr id="361475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18318231"/>
              </p:ext>
            </p:extLst>
          </p:nvPr>
        </p:nvGraphicFramePr>
        <p:xfrm>
          <a:off x="1182688" y="1752600"/>
          <a:ext cx="6970712" cy="4145280"/>
        </p:xfrm>
        <a:graphic>
          <a:graphicData uri="http://schemas.openxmlformats.org/drawingml/2006/table">
            <a:tbl>
              <a:tblPr/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Interest	</a:t>
                      </a: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1,200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EBT	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$800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Taxes (40%)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320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	  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$480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4.8%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81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Leverage magnifies risk and return!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98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46F6E-21F1-42CE-B153-D8A612B8635D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467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Cost of Equity at Different Levels of Debt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7565" y="1866900"/>
            <a:ext cx="8867316" cy="473395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b</a:t>
            </a:r>
            <a:r>
              <a:rPr lang="en-US" baseline="-25000" dirty="0" err="1"/>
              <a:t>U</a:t>
            </a:r>
            <a:r>
              <a:rPr lang="en-US" dirty="0"/>
              <a:t> is the beta of a firm when it has no debt (the unlevered beta)</a:t>
            </a:r>
          </a:p>
          <a:p>
            <a:r>
              <a:rPr lang="en-US" sz="2400" dirty="0" err="1"/>
              <a:t>b</a:t>
            </a:r>
            <a:r>
              <a:rPr lang="en-US" sz="2400" baseline="-25000" dirty="0" err="1"/>
              <a:t>L</a:t>
            </a:r>
            <a:r>
              <a:rPr lang="en-US" sz="2400" baseline="-25000" dirty="0"/>
              <a:t> </a:t>
            </a:r>
            <a:r>
              <a:rPr lang="en-US" dirty="0"/>
              <a:t>is the beta of a firm when it has debt (Levered Beta)</a:t>
            </a:r>
            <a:endParaRPr lang="en-US" sz="2400" baseline="-25000" dirty="0"/>
          </a:p>
          <a:p>
            <a:endParaRPr lang="en-US" baseline="-25000" dirty="0"/>
          </a:p>
          <a:p>
            <a:r>
              <a:rPr lang="en-US" sz="2800" b="1" dirty="0" err="1"/>
              <a:t>b</a:t>
            </a:r>
            <a:r>
              <a:rPr lang="en-US" sz="2800" b="1" baseline="-25000" dirty="0" err="1"/>
              <a:t>L</a:t>
            </a:r>
            <a:r>
              <a:rPr lang="en-US" sz="2800" b="1" dirty="0"/>
              <a:t> = b</a:t>
            </a:r>
            <a:r>
              <a:rPr lang="en-US" sz="2800" b="1" baseline="-25000" dirty="0"/>
              <a:t>U</a:t>
            </a:r>
            <a:r>
              <a:rPr lang="en-US" sz="2800" b="1" dirty="0"/>
              <a:t> [1 + (1 - T)(w</a:t>
            </a:r>
            <a:r>
              <a:rPr lang="en-US" sz="2800" b="1" baseline="-25000" dirty="0"/>
              <a:t>d</a:t>
            </a:r>
            <a:r>
              <a:rPr lang="en-US" sz="2800" b="1" dirty="0"/>
              <a:t>/</a:t>
            </a:r>
            <a:r>
              <a:rPr lang="en-US" sz="2800" b="1" dirty="0" err="1"/>
              <a:t>w</a:t>
            </a:r>
            <a:r>
              <a:rPr lang="en-US" sz="2800" b="1" baseline="-25000" dirty="0" err="1"/>
              <a:t>s</a:t>
            </a:r>
            <a:r>
              <a:rPr lang="en-US" sz="2800" b="1" dirty="0"/>
              <a:t>)]</a:t>
            </a: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Called</a:t>
            </a:r>
            <a:r>
              <a:rPr lang="en-US" sz="2400" dirty="0">
                <a:solidFill>
                  <a:srgbClr val="4C7BBC"/>
                </a:solidFill>
              </a:rPr>
              <a:t> Hamada’s Formula/Equation</a:t>
            </a:r>
          </a:p>
          <a:p>
            <a:pPr lvl="1"/>
            <a:r>
              <a:rPr lang="en-US" sz="2400" dirty="0">
                <a:solidFill>
                  <a:srgbClr val="4C7BBC"/>
                </a:solidFill>
              </a:rPr>
              <a:t>Where </a:t>
            </a:r>
            <a:r>
              <a:rPr lang="en-US" sz="2800" dirty="0"/>
              <a:t>w</a:t>
            </a:r>
            <a:r>
              <a:rPr lang="en-US" sz="2800" baseline="-25000" dirty="0"/>
              <a:t>d &amp; </a:t>
            </a:r>
            <a:r>
              <a:rPr lang="en-US" sz="2400" dirty="0" err="1"/>
              <a:t>w</a:t>
            </a:r>
            <a:r>
              <a:rPr lang="en-US" sz="2400" baseline="-25000" dirty="0" err="1"/>
              <a:t>s</a:t>
            </a:r>
            <a:r>
              <a:rPr lang="en-US" sz="2400" baseline="-25000" dirty="0"/>
              <a:t> </a:t>
            </a:r>
            <a:r>
              <a:rPr lang="en-US" sz="2400" dirty="0"/>
              <a:t>are the weights of Debt and Equity in capital structure based on their respective market values.</a:t>
            </a:r>
            <a:r>
              <a:rPr lang="en-US" sz="2800" dirty="0"/>
              <a:t>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0413580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3144" r="3144"/>
          <a:stretch>
            <a:fillRect/>
          </a:stretch>
        </p:blipFill>
        <p:spPr>
          <a:xfrm>
            <a:off x="-807131" y="197264"/>
            <a:ext cx="10288656" cy="6403589"/>
          </a:xfrm>
        </p:spPr>
      </p:pic>
    </p:spTree>
    <p:extLst>
      <p:ext uri="{BB962C8B-B14F-4D97-AF65-F5344CB8AC3E}">
        <p14:creationId xmlns:p14="http://schemas.microsoft.com/office/powerpoint/2010/main" val="254866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BA2FD-9039-4039-9028-4EFC3AC447CA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Capital Structure Theory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84199" y="1257301"/>
            <a:ext cx="8430681" cy="53435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MM theory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Zero taxes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Corporate taxes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Corporate and personal taxes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Trade-off theory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Signaling theory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Pecking order theory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Debt financing as a managerial constraint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Windows of opportunity</a:t>
            </a:r>
          </a:p>
        </p:txBody>
      </p:sp>
    </p:spTree>
    <p:extLst>
      <p:ext uri="{BB962C8B-B14F-4D97-AF65-F5344CB8AC3E}">
        <p14:creationId xmlns:p14="http://schemas.microsoft.com/office/powerpoint/2010/main" val="21562703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3BFAB-C613-4085-B3F5-939D0A932B8E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9" y="214315"/>
            <a:ext cx="7793037" cy="903286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MM Theory:  Zero Taxes</a:t>
            </a:r>
          </a:p>
        </p:txBody>
      </p:sp>
      <p:graphicFrame>
        <p:nvGraphicFramePr>
          <p:cNvPr id="367619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1051194"/>
              </p:ext>
            </p:extLst>
          </p:nvPr>
        </p:nvGraphicFramePr>
        <p:xfrm>
          <a:off x="1104899" y="1371600"/>
          <a:ext cx="7850189" cy="5030795"/>
        </p:xfrm>
        <a:graphic>
          <a:graphicData uri="http://schemas.openxmlformats.org/drawingml/2006/table">
            <a:tbl>
              <a:tblPr/>
              <a:tblGrid>
                <a:gridCol w="2653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6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Firm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0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EBIT	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Interest	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1,200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7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	  	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7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7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CF to shareholder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7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CF to debtholder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$1,200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37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CF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$3,000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3751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Notice that the total CF are identical for both firms.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149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B5050-6035-42C8-A25E-C6BB56F20060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MM Results:  Zero Taxes</a:t>
            </a:r>
            <a:r>
              <a:rPr lang="en-US" sz="4800" dirty="0">
                <a:solidFill>
                  <a:srgbClr val="4C7BBC"/>
                </a:solidFill>
              </a:rPr>
              <a:t>: </a:t>
            </a:r>
            <a:r>
              <a:rPr lang="en-US" sz="3600" dirty="0">
                <a:solidFill>
                  <a:srgbClr val="4C7BBC"/>
                </a:solidFill>
              </a:rPr>
              <a:t>V</a:t>
            </a:r>
            <a:r>
              <a:rPr lang="en-US" sz="3600" baseline="-25000" dirty="0">
                <a:solidFill>
                  <a:srgbClr val="4C7BBC"/>
                </a:solidFill>
              </a:rPr>
              <a:t>L</a:t>
            </a:r>
            <a:r>
              <a:rPr lang="en-US" sz="3600" dirty="0">
                <a:solidFill>
                  <a:srgbClr val="4C7BBC"/>
                </a:solidFill>
              </a:rPr>
              <a:t> = V</a:t>
            </a:r>
            <a:r>
              <a:rPr lang="en-US" sz="3600" baseline="-25000" dirty="0">
                <a:solidFill>
                  <a:srgbClr val="4C7BBC"/>
                </a:solidFill>
              </a:rPr>
              <a:t>U</a:t>
            </a:r>
            <a:endParaRPr lang="en-US" sz="3600" dirty="0">
              <a:solidFill>
                <a:srgbClr val="4C7BBC"/>
              </a:solidFill>
            </a:endParaRP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MM assume: (1) no transactions costs; (2) no restrictions or costs to short sales; and (3) individuals can borrow at the same rate as corporations (4) </a:t>
            </a:r>
            <a:r>
              <a:rPr lang="en-US" dirty="0"/>
              <a:t>investors and managers have the same information</a:t>
            </a:r>
            <a:r>
              <a:rPr lang="en-US" sz="24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MM prove that if the total CF to investors of Firm U and Firm L are equal, then arbitrage is possible unless the total values of Firm U and Firm L are equal: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 V</a:t>
            </a:r>
            <a:r>
              <a:rPr lang="en-US" sz="2000" b="1" baseline="-25000" dirty="0">
                <a:solidFill>
                  <a:schemeClr val="tx2"/>
                </a:solidFill>
              </a:rPr>
              <a:t>L</a:t>
            </a:r>
            <a:r>
              <a:rPr lang="en-US" sz="2000" b="1" dirty="0">
                <a:solidFill>
                  <a:schemeClr val="tx2"/>
                </a:solidFill>
              </a:rPr>
              <a:t> = V</a:t>
            </a:r>
            <a:r>
              <a:rPr lang="en-US" sz="2000" b="1" baseline="-25000" dirty="0">
                <a:solidFill>
                  <a:schemeClr val="tx2"/>
                </a:solidFill>
              </a:rPr>
              <a:t>U</a:t>
            </a:r>
            <a:r>
              <a:rPr lang="en-US" sz="2000" b="1" dirty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Because FCF and values of firms L and U are equal, their WACCs are equal.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Therefore, capital structure is irrelevant.</a:t>
            </a:r>
          </a:p>
        </p:txBody>
      </p:sp>
    </p:spTree>
    <p:extLst>
      <p:ext uri="{BB962C8B-B14F-4D97-AF65-F5344CB8AC3E}">
        <p14:creationId xmlns:p14="http://schemas.microsoft.com/office/powerpoint/2010/main" val="337546198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25AD-1F03-4A13-863E-80934AC50290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MM Theory:  Corporate Taxes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60500"/>
            <a:ext cx="8040688" cy="4979988"/>
          </a:xfrm>
        </p:spPr>
        <p:txBody>
          <a:bodyPr/>
          <a:lstStyle/>
          <a:p>
            <a:r>
              <a:rPr lang="en-US" sz="2800" dirty="0"/>
              <a:t>Corporate tax laws allow interest to be deducted, which reduces taxes paid by levered firms.</a:t>
            </a:r>
          </a:p>
          <a:p>
            <a:r>
              <a:rPr lang="en-US" sz="2800" dirty="0"/>
              <a:t>Therefore, more CF goes to investors and less to taxes when leverage is used.</a:t>
            </a:r>
          </a:p>
          <a:p>
            <a:r>
              <a:rPr lang="en-US" sz="2800" dirty="0"/>
              <a:t>In other words, the debt “shields” some of the firm’s CF from taxes.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5593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A4D3-FD13-4980-A6F1-4E885DF7CEE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594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MM Result:  Corporate Taxes:</a:t>
            </a:r>
            <a:br>
              <a:rPr lang="en-US" sz="3600" dirty="0">
                <a:solidFill>
                  <a:srgbClr val="4C7BBC"/>
                </a:solidFill>
              </a:rPr>
            </a:br>
            <a:r>
              <a:rPr lang="en-US" sz="3600" dirty="0">
                <a:solidFill>
                  <a:srgbClr val="4C7BBC"/>
                </a:solidFill>
              </a:rPr>
              <a:t>V</a:t>
            </a:r>
            <a:r>
              <a:rPr lang="en-US" sz="3600" baseline="-25000" dirty="0">
                <a:solidFill>
                  <a:srgbClr val="4C7BBC"/>
                </a:solidFill>
              </a:rPr>
              <a:t>L</a:t>
            </a:r>
            <a:r>
              <a:rPr lang="en-US" sz="3600" dirty="0">
                <a:solidFill>
                  <a:srgbClr val="4C7BBC"/>
                </a:solidFill>
              </a:rPr>
              <a:t> = V</a:t>
            </a:r>
            <a:r>
              <a:rPr lang="en-US" sz="3600" baseline="-25000" dirty="0">
                <a:solidFill>
                  <a:srgbClr val="4C7BBC"/>
                </a:solidFill>
              </a:rPr>
              <a:t>U</a:t>
            </a:r>
            <a:r>
              <a:rPr lang="en-US" sz="3600" dirty="0">
                <a:solidFill>
                  <a:srgbClr val="4C7BBC"/>
                </a:solidFill>
              </a:rPr>
              <a:t> + TD</a:t>
            </a:r>
            <a:endParaRPr lang="en-US" sz="4400" dirty="0">
              <a:solidFill>
                <a:srgbClr val="4C7BBC"/>
              </a:solidFill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8040688" cy="423068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MM show that the total CF to Firm L’s investors is equal to the total CF to Firm U’s investor plus an additional amount due to interest deductibility: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6600"/>
                </a:solidFill>
              </a:rPr>
              <a:t>CF</a:t>
            </a:r>
            <a:r>
              <a:rPr lang="en-US" sz="2400" baseline="-25000" dirty="0">
                <a:solidFill>
                  <a:srgbClr val="FF6600"/>
                </a:solidFill>
              </a:rPr>
              <a:t>L</a:t>
            </a:r>
            <a:r>
              <a:rPr lang="en-US" sz="2400" dirty="0">
                <a:solidFill>
                  <a:srgbClr val="FF6600"/>
                </a:solidFill>
              </a:rPr>
              <a:t> = CF</a:t>
            </a:r>
            <a:r>
              <a:rPr lang="en-US" sz="2400" baseline="-25000" dirty="0">
                <a:solidFill>
                  <a:srgbClr val="FF6600"/>
                </a:solidFill>
              </a:rPr>
              <a:t>U</a:t>
            </a:r>
            <a:r>
              <a:rPr lang="en-US" sz="2400" dirty="0">
                <a:solidFill>
                  <a:srgbClr val="FF6600"/>
                </a:solidFill>
              </a:rPr>
              <a:t> + r</a:t>
            </a:r>
            <a:r>
              <a:rPr lang="en-US" sz="2400" baseline="-25000" dirty="0">
                <a:solidFill>
                  <a:srgbClr val="FF6600"/>
                </a:solidFill>
              </a:rPr>
              <a:t>d</a:t>
            </a:r>
            <a:r>
              <a:rPr lang="en-US" sz="2400" dirty="0">
                <a:solidFill>
                  <a:srgbClr val="FF6600"/>
                </a:solidFill>
              </a:rPr>
              <a:t>DT.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What is value of these cash flows?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Value of CF</a:t>
            </a:r>
            <a:r>
              <a:rPr lang="en-US" sz="2400" baseline="-25000" dirty="0"/>
              <a:t>U</a:t>
            </a:r>
            <a:r>
              <a:rPr lang="en-US" sz="2400" dirty="0"/>
              <a:t> = V</a:t>
            </a:r>
            <a:r>
              <a:rPr lang="en-US" sz="2400" baseline="-25000" dirty="0"/>
              <a:t>U</a:t>
            </a:r>
            <a:r>
              <a:rPr lang="en-US" sz="24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MM show that the value of r</a:t>
            </a:r>
            <a:r>
              <a:rPr lang="en-US" sz="2400" baseline="-25000" dirty="0"/>
              <a:t>d</a:t>
            </a:r>
            <a:r>
              <a:rPr lang="en-US" sz="2400" dirty="0"/>
              <a:t>DT = TD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Therefore, </a:t>
            </a:r>
            <a:r>
              <a:rPr lang="en-US" sz="2400" b="1" dirty="0">
                <a:solidFill>
                  <a:schemeClr val="tx2"/>
                </a:solidFill>
              </a:rPr>
              <a:t>V</a:t>
            </a:r>
            <a:r>
              <a:rPr lang="en-US" sz="2400" b="1" baseline="-25000" dirty="0">
                <a:solidFill>
                  <a:schemeClr val="tx2"/>
                </a:solidFill>
              </a:rPr>
              <a:t>L</a:t>
            </a:r>
            <a:r>
              <a:rPr lang="en-US" sz="2400" b="1" dirty="0">
                <a:solidFill>
                  <a:schemeClr val="tx2"/>
                </a:solidFill>
              </a:rPr>
              <a:t> = V</a:t>
            </a:r>
            <a:r>
              <a:rPr lang="en-US" sz="2400" b="1" baseline="-25000" dirty="0">
                <a:solidFill>
                  <a:schemeClr val="tx2"/>
                </a:solidFill>
              </a:rPr>
              <a:t>U</a:t>
            </a:r>
            <a:r>
              <a:rPr lang="en-US" sz="2400" b="1" dirty="0">
                <a:solidFill>
                  <a:schemeClr val="tx2"/>
                </a:solidFill>
              </a:rPr>
              <a:t> + TD.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If T=40%, then every dollar of debt adds 40 cents of extra value to firm.</a:t>
            </a:r>
          </a:p>
        </p:txBody>
      </p:sp>
    </p:spTree>
    <p:extLst>
      <p:ext uri="{BB962C8B-B14F-4D97-AF65-F5344CB8AC3E}">
        <p14:creationId xmlns:p14="http://schemas.microsoft.com/office/powerpoint/2010/main" val="218899770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ACC1C-9112-4B25-A8E0-324F6E768FA5}" type="slidenum">
              <a:rPr lang="en-US"/>
              <a:pPr/>
              <a:t>20</a:t>
            </a:fld>
            <a:endParaRPr lang="en-US" dirty="0"/>
          </a:p>
        </p:txBody>
      </p:sp>
      <p:grpSp>
        <p:nvGrpSpPr>
          <p:cNvPr id="371714" name="Group 2"/>
          <p:cNvGrpSpPr>
            <a:grpSpLocks/>
          </p:cNvGrpSpPr>
          <p:nvPr/>
        </p:nvGrpSpPr>
        <p:grpSpPr bwMode="auto">
          <a:xfrm>
            <a:off x="228600" y="1981200"/>
            <a:ext cx="8591550" cy="4357688"/>
            <a:chOff x="140" y="1200"/>
            <a:chExt cx="5412" cy="2745"/>
          </a:xfrm>
        </p:grpSpPr>
        <p:sp>
          <p:nvSpPr>
            <p:cNvPr id="371715" name="Line 3"/>
            <p:cNvSpPr>
              <a:spLocks noChangeShapeType="1"/>
            </p:cNvSpPr>
            <p:nvPr/>
          </p:nvSpPr>
          <p:spPr bwMode="auto">
            <a:xfrm>
              <a:off x="832" y="1458"/>
              <a:ext cx="0" cy="15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1716" name="Rectangle 4"/>
            <p:cNvSpPr>
              <a:spLocks noChangeArrowheads="1"/>
            </p:cNvSpPr>
            <p:nvPr/>
          </p:nvSpPr>
          <p:spPr bwMode="auto">
            <a:xfrm>
              <a:off x="140" y="1200"/>
              <a:ext cx="248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600" b="1" dirty="0">
                  <a:latin typeface="Arial" charset="0"/>
                </a:rPr>
                <a:t>Value of Firm, V</a:t>
              </a:r>
            </a:p>
          </p:txBody>
        </p:sp>
        <p:sp>
          <p:nvSpPr>
            <p:cNvPr id="371717" name="Rectangle 5"/>
            <p:cNvSpPr>
              <a:spLocks noChangeArrowheads="1"/>
            </p:cNvSpPr>
            <p:nvPr/>
          </p:nvSpPr>
          <p:spPr bwMode="auto">
            <a:xfrm>
              <a:off x="741" y="2969"/>
              <a:ext cx="4601" cy="3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600" b="1" dirty="0">
                  <a:latin typeface="Arial" charset="0"/>
                </a:rPr>
                <a:t>0	</a:t>
              </a:r>
            </a:p>
          </p:txBody>
        </p:sp>
        <p:sp>
          <p:nvSpPr>
            <p:cNvPr id="371718" name="Rectangle 6"/>
            <p:cNvSpPr>
              <a:spLocks noChangeArrowheads="1"/>
            </p:cNvSpPr>
            <p:nvPr/>
          </p:nvSpPr>
          <p:spPr bwMode="auto">
            <a:xfrm>
              <a:off x="3933" y="2784"/>
              <a:ext cx="161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600" b="1" dirty="0">
                  <a:latin typeface="Arial" charset="0"/>
                </a:rPr>
                <a:t>Debt</a:t>
              </a:r>
              <a:endParaRPr lang="en-US" sz="2400" b="1" dirty="0">
                <a:latin typeface="Arial" charset="0"/>
              </a:endParaRPr>
            </a:p>
          </p:txBody>
        </p:sp>
        <p:sp>
          <p:nvSpPr>
            <p:cNvPr id="371719" name="Line 7"/>
            <p:cNvSpPr>
              <a:spLocks noChangeShapeType="1"/>
            </p:cNvSpPr>
            <p:nvPr/>
          </p:nvSpPr>
          <p:spPr bwMode="auto">
            <a:xfrm>
              <a:off x="865" y="2379"/>
              <a:ext cx="295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1720" name="Rectangle 8"/>
            <p:cNvSpPr>
              <a:spLocks noChangeArrowheads="1"/>
            </p:cNvSpPr>
            <p:nvPr/>
          </p:nvSpPr>
          <p:spPr bwMode="auto">
            <a:xfrm>
              <a:off x="3932" y="1714"/>
              <a:ext cx="341" cy="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b="1" dirty="0">
                  <a:latin typeface="Arial" charset="0"/>
                </a:rPr>
                <a:t>V</a:t>
              </a:r>
              <a:r>
                <a:rPr lang="en-US" sz="2600" b="1" baseline="-25000" dirty="0">
                  <a:latin typeface="Arial" charset="0"/>
                </a:rPr>
                <a:t>L</a:t>
              </a:r>
              <a:endParaRPr lang="en-US" sz="2800" b="1" baseline="-25000" dirty="0">
                <a:latin typeface="Arial" charset="0"/>
              </a:endParaRPr>
            </a:p>
          </p:txBody>
        </p:sp>
        <p:sp>
          <p:nvSpPr>
            <p:cNvPr id="371721" name="Rectangle 9"/>
            <p:cNvSpPr>
              <a:spLocks noChangeArrowheads="1"/>
            </p:cNvSpPr>
            <p:nvPr/>
          </p:nvSpPr>
          <p:spPr bwMode="auto">
            <a:xfrm>
              <a:off x="3946" y="2211"/>
              <a:ext cx="356" cy="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b="1" dirty="0">
                  <a:latin typeface="Arial" charset="0"/>
                </a:rPr>
                <a:t>V</a:t>
              </a:r>
              <a:r>
                <a:rPr lang="en-US" sz="2600" b="1" baseline="-25000" dirty="0">
                  <a:latin typeface="Arial" charset="0"/>
                </a:rPr>
                <a:t>U</a:t>
              </a:r>
              <a:endParaRPr lang="en-US" sz="2800" b="1" baseline="-25000" dirty="0">
                <a:latin typeface="Arial" charset="0"/>
              </a:endParaRPr>
            </a:p>
          </p:txBody>
        </p:sp>
        <p:sp>
          <p:nvSpPr>
            <p:cNvPr id="371722" name="Line 10"/>
            <p:cNvSpPr>
              <a:spLocks noChangeShapeType="1"/>
            </p:cNvSpPr>
            <p:nvPr/>
          </p:nvSpPr>
          <p:spPr bwMode="auto">
            <a:xfrm flipV="1">
              <a:off x="848" y="1902"/>
              <a:ext cx="2983" cy="48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1723" name="Rectangle 11"/>
            <p:cNvSpPr>
              <a:spLocks noChangeArrowheads="1"/>
            </p:cNvSpPr>
            <p:nvPr/>
          </p:nvSpPr>
          <p:spPr bwMode="auto">
            <a:xfrm>
              <a:off x="304" y="3466"/>
              <a:ext cx="5216" cy="4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dirty="0">
                  <a:latin typeface="Arial" charset="0"/>
                </a:rPr>
                <a:t>Under MM with corporate taxes, the firm’s value increases continuously as more and more debt is used.</a:t>
              </a:r>
            </a:p>
          </p:txBody>
        </p:sp>
        <p:sp>
          <p:nvSpPr>
            <p:cNvPr id="371724" name="Rectangle 12"/>
            <p:cNvSpPr>
              <a:spLocks noChangeArrowheads="1"/>
            </p:cNvSpPr>
            <p:nvPr/>
          </p:nvSpPr>
          <p:spPr bwMode="auto">
            <a:xfrm>
              <a:off x="3507" y="1991"/>
              <a:ext cx="395" cy="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b="1" dirty="0">
                  <a:latin typeface="Arial" charset="0"/>
                </a:rPr>
                <a:t>TD</a:t>
              </a:r>
              <a:endParaRPr lang="en-US" sz="2800" b="1" dirty="0">
                <a:latin typeface="Arial" charset="0"/>
              </a:endParaRPr>
            </a:p>
          </p:txBody>
        </p:sp>
        <p:sp>
          <p:nvSpPr>
            <p:cNvPr id="371725" name="Line 13"/>
            <p:cNvSpPr>
              <a:spLocks noChangeShapeType="1"/>
            </p:cNvSpPr>
            <p:nvPr/>
          </p:nvSpPr>
          <p:spPr bwMode="auto">
            <a:xfrm>
              <a:off x="3495" y="2007"/>
              <a:ext cx="0" cy="3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1726" name="Line 14"/>
            <p:cNvSpPr>
              <a:spLocks noChangeShapeType="1"/>
            </p:cNvSpPr>
            <p:nvPr/>
          </p:nvSpPr>
          <p:spPr bwMode="auto">
            <a:xfrm>
              <a:off x="840" y="2976"/>
              <a:ext cx="3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71727" name="Rectangle 1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7593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MM relationship between value and debt when corporate taxes are considered.</a:t>
            </a:r>
          </a:p>
        </p:txBody>
      </p:sp>
    </p:spTree>
    <p:extLst>
      <p:ext uri="{BB962C8B-B14F-4D97-AF65-F5344CB8AC3E}">
        <p14:creationId xmlns:p14="http://schemas.microsoft.com/office/powerpoint/2010/main" val="395436892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F980A-2CA9-4A3D-9896-CDB4575DE348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Trade-off Theory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MM theory ignores bankruptcy (financial distress) costs, which increase as more leverage is used.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At low leverage levels, tax benefits outweigh bankruptcy costs.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At high levels, bankruptcy costs outweigh tax benefits.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An optimal capital structure exists that balances these costs and benefits.</a:t>
            </a:r>
          </a:p>
        </p:txBody>
      </p:sp>
    </p:spTree>
    <p:extLst>
      <p:ext uri="{BB962C8B-B14F-4D97-AF65-F5344CB8AC3E}">
        <p14:creationId xmlns:p14="http://schemas.microsoft.com/office/powerpoint/2010/main" val="370177900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auto">
          <a:xfrm>
            <a:off x="0" y="838200"/>
            <a:ext cx="9144000" cy="2286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00F9-C496-491A-961C-E256D7064A1B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1" y="76202"/>
            <a:ext cx="8613776" cy="1600198"/>
          </a:xfrm>
        </p:spPr>
        <p:txBody>
          <a:bodyPr/>
          <a:lstStyle/>
          <a:p>
            <a:r>
              <a:rPr lang="en-US" sz="3400" dirty="0">
                <a:solidFill>
                  <a:srgbClr val="4C7BBC"/>
                </a:solidFill>
              </a:rPr>
              <a:t>Tax Shield </a:t>
            </a:r>
            <a:br>
              <a:rPr lang="en-US" sz="3400" dirty="0">
                <a:solidFill>
                  <a:srgbClr val="4C7BBC"/>
                </a:solidFill>
              </a:rPr>
            </a:br>
            <a:r>
              <a:rPr lang="en-US" sz="3400" dirty="0">
                <a:solidFill>
                  <a:srgbClr val="4C7BBC"/>
                </a:solidFill>
              </a:rPr>
              <a:t>vs. </a:t>
            </a:r>
            <a:br>
              <a:rPr lang="en-US" sz="3400" dirty="0">
                <a:solidFill>
                  <a:srgbClr val="4C7BBC"/>
                </a:solidFill>
              </a:rPr>
            </a:br>
            <a:r>
              <a:rPr lang="en-US" sz="3400" dirty="0">
                <a:solidFill>
                  <a:srgbClr val="4C7BBC"/>
                </a:solidFill>
              </a:rPr>
              <a:t>Cost of Financial Distress</a:t>
            </a:r>
          </a:p>
        </p:txBody>
      </p:sp>
      <p:grpSp>
        <p:nvGrpSpPr>
          <p:cNvPr id="373763" name="Group 3"/>
          <p:cNvGrpSpPr>
            <a:grpSpLocks/>
          </p:cNvGrpSpPr>
          <p:nvPr/>
        </p:nvGrpSpPr>
        <p:grpSpPr bwMode="auto">
          <a:xfrm>
            <a:off x="349250" y="1879600"/>
            <a:ext cx="8591550" cy="4800600"/>
            <a:chOff x="144" y="1152"/>
            <a:chExt cx="5412" cy="3024"/>
          </a:xfrm>
        </p:grpSpPr>
        <p:sp>
          <p:nvSpPr>
            <p:cNvPr id="373764" name="Line 4"/>
            <p:cNvSpPr>
              <a:spLocks noChangeShapeType="1"/>
            </p:cNvSpPr>
            <p:nvPr/>
          </p:nvSpPr>
          <p:spPr bwMode="auto">
            <a:xfrm flipH="1">
              <a:off x="816" y="1506"/>
              <a:ext cx="20" cy="25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3765" name="Rectangle 5"/>
            <p:cNvSpPr>
              <a:spLocks noChangeArrowheads="1"/>
            </p:cNvSpPr>
            <p:nvPr/>
          </p:nvSpPr>
          <p:spPr bwMode="auto">
            <a:xfrm>
              <a:off x="144" y="1248"/>
              <a:ext cx="248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600" b="1" dirty="0">
                  <a:latin typeface="Arial" charset="0"/>
                </a:rPr>
                <a:t>Value of Firm, V</a:t>
              </a:r>
            </a:p>
          </p:txBody>
        </p:sp>
        <p:sp>
          <p:nvSpPr>
            <p:cNvPr id="373766" name="Rectangle 6"/>
            <p:cNvSpPr>
              <a:spLocks noChangeArrowheads="1"/>
            </p:cNvSpPr>
            <p:nvPr/>
          </p:nvSpPr>
          <p:spPr bwMode="auto">
            <a:xfrm>
              <a:off x="528" y="2880"/>
              <a:ext cx="240" cy="3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600" b="1" dirty="0">
                  <a:latin typeface="Arial" charset="0"/>
                </a:rPr>
                <a:t>0</a:t>
              </a:r>
            </a:p>
          </p:txBody>
        </p:sp>
        <p:sp>
          <p:nvSpPr>
            <p:cNvPr id="373767" name="Rectangle 7"/>
            <p:cNvSpPr>
              <a:spLocks noChangeArrowheads="1"/>
            </p:cNvSpPr>
            <p:nvPr/>
          </p:nvSpPr>
          <p:spPr bwMode="auto">
            <a:xfrm>
              <a:off x="3937" y="2832"/>
              <a:ext cx="161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600" b="1" dirty="0">
                  <a:latin typeface="Arial" charset="0"/>
                </a:rPr>
                <a:t>Debt</a:t>
              </a:r>
              <a:endParaRPr lang="en-US" sz="2400" b="1" dirty="0">
                <a:latin typeface="Arial" charset="0"/>
              </a:endParaRPr>
            </a:p>
          </p:txBody>
        </p:sp>
        <p:sp>
          <p:nvSpPr>
            <p:cNvPr id="373768" name="Line 8"/>
            <p:cNvSpPr>
              <a:spLocks noChangeShapeType="1"/>
            </p:cNvSpPr>
            <p:nvPr/>
          </p:nvSpPr>
          <p:spPr bwMode="auto">
            <a:xfrm>
              <a:off x="869" y="2427"/>
              <a:ext cx="3403" cy="2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3769" name="Rectangle 9"/>
            <p:cNvSpPr>
              <a:spLocks noChangeArrowheads="1"/>
            </p:cNvSpPr>
            <p:nvPr/>
          </p:nvSpPr>
          <p:spPr bwMode="auto">
            <a:xfrm>
              <a:off x="3216" y="1872"/>
              <a:ext cx="341" cy="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b="1" dirty="0">
                  <a:latin typeface="Arial" charset="0"/>
                </a:rPr>
                <a:t>V</a:t>
              </a:r>
              <a:r>
                <a:rPr lang="en-US" sz="2600" b="1" baseline="-25000" dirty="0">
                  <a:latin typeface="Arial" charset="0"/>
                </a:rPr>
                <a:t>L</a:t>
              </a:r>
              <a:endParaRPr lang="en-US" sz="2800" b="1" baseline="-25000" dirty="0">
                <a:latin typeface="Arial" charset="0"/>
              </a:endParaRPr>
            </a:p>
          </p:txBody>
        </p:sp>
        <p:sp>
          <p:nvSpPr>
            <p:cNvPr id="373770" name="Rectangle 10"/>
            <p:cNvSpPr>
              <a:spLocks noChangeArrowheads="1"/>
            </p:cNvSpPr>
            <p:nvPr/>
          </p:nvSpPr>
          <p:spPr bwMode="auto">
            <a:xfrm>
              <a:off x="4320" y="2256"/>
              <a:ext cx="356" cy="3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b="1" dirty="0">
                  <a:latin typeface="Arial" charset="0"/>
                </a:rPr>
                <a:t>V</a:t>
              </a:r>
              <a:r>
                <a:rPr lang="en-US" sz="2600" b="1" baseline="-25000" dirty="0">
                  <a:latin typeface="Arial" charset="0"/>
                </a:rPr>
                <a:t>U</a:t>
              </a:r>
              <a:endParaRPr lang="en-US" sz="2800" b="1" baseline="-25000" dirty="0">
                <a:latin typeface="Arial" charset="0"/>
              </a:endParaRPr>
            </a:p>
          </p:txBody>
        </p:sp>
        <p:sp>
          <p:nvSpPr>
            <p:cNvPr id="373771" name="Line 11"/>
            <p:cNvSpPr>
              <a:spLocks noChangeShapeType="1"/>
            </p:cNvSpPr>
            <p:nvPr/>
          </p:nvSpPr>
          <p:spPr bwMode="auto">
            <a:xfrm flipV="1">
              <a:off x="864" y="1200"/>
              <a:ext cx="2640" cy="12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3772" name="Rectangle 12"/>
            <p:cNvSpPr>
              <a:spLocks noChangeArrowheads="1"/>
            </p:cNvSpPr>
            <p:nvPr/>
          </p:nvSpPr>
          <p:spPr bwMode="auto">
            <a:xfrm>
              <a:off x="3600" y="1152"/>
              <a:ext cx="83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b="1" dirty="0">
                  <a:latin typeface="Arial" charset="0"/>
                </a:rPr>
                <a:t>Tax Shield</a:t>
              </a:r>
            </a:p>
          </p:txBody>
        </p:sp>
        <p:sp>
          <p:nvSpPr>
            <p:cNvPr id="373773" name="Line 13"/>
            <p:cNvSpPr>
              <a:spLocks noChangeShapeType="1"/>
            </p:cNvSpPr>
            <p:nvPr/>
          </p:nvSpPr>
          <p:spPr bwMode="auto">
            <a:xfrm>
              <a:off x="844" y="3024"/>
              <a:ext cx="3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3774" name="Arc 14"/>
            <p:cNvSpPr>
              <a:spLocks/>
            </p:cNvSpPr>
            <p:nvPr/>
          </p:nvSpPr>
          <p:spPr bwMode="auto">
            <a:xfrm>
              <a:off x="816" y="3024"/>
              <a:ext cx="2832" cy="115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3775" name="Freeform 15"/>
            <p:cNvSpPr>
              <a:spLocks/>
            </p:cNvSpPr>
            <p:nvPr/>
          </p:nvSpPr>
          <p:spPr bwMode="auto">
            <a:xfrm>
              <a:off x="912" y="1944"/>
              <a:ext cx="2832" cy="936"/>
            </a:xfrm>
            <a:custGeom>
              <a:avLst/>
              <a:gdLst/>
              <a:ahLst/>
              <a:cxnLst>
                <a:cxn ang="0">
                  <a:pos x="0" y="504"/>
                </a:cxn>
                <a:cxn ang="0">
                  <a:pos x="432" y="312"/>
                </a:cxn>
                <a:cxn ang="0">
                  <a:pos x="1392" y="24"/>
                </a:cxn>
                <a:cxn ang="0">
                  <a:pos x="2160" y="168"/>
                </a:cxn>
                <a:cxn ang="0">
                  <a:pos x="2832" y="936"/>
                </a:cxn>
              </a:cxnLst>
              <a:rect l="0" t="0" r="r" b="b"/>
              <a:pathLst>
                <a:path w="2832" h="936">
                  <a:moveTo>
                    <a:pt x="0" y="504"/>
                  </a:moveTo>
                  <a:cubicBezTo>
                    <a:pt x="100" y="448"/>
                    <a:pt x="200" y="392"/>
                    <a:pt x="432" y="312"/>
                  </a:cubicBezTo>
                  <a:cubicBezTo>
                    <a:pt x="664" y="232"/>
                    <a:pt x="1104" y="48"/>
                    <a:pt x="1392" y="24"/>
                  </a:cubicBezTo>
                  <a:cubicBezTo>
                    <a:pt x="1680" y="0"/>
                    <a:pt x="1920" y="16"/>
                    <a:pt x="2160" y="168"/>
                  </a:cubicBezTo>
                  <a:cubicBezTo>
                    <a:pt x="2400" y="320"/>
                    <a:pt x="2616" y="628"/>
                    <a:pt x="2832" y="936"/>
                  </a:cubicBezTo>
                </a:path>
              </a:pathLst>
            </a:custGeom>
            <a:noFill/>
            <a:ln w="254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3776" name="Rectangle 16"/>
            <p:cNvSpPr>
              <a:spLocks noChangeArrowheads="1"/>
            </p:cNvSpPr>
            <p:nvPr/>
          </p:nvSpPr>
          <p:spPr bwMode="auto">
            <a:xfrm>
              <a:off x="3696" y="3744"/>
              <a:ext cx="1133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b="1" dirty="0">
                  <a:latin typeface="Arial" charset="0"/>
                </a:rPr>
                <a:t>Distress Costs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49407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6CEF-4971-4A16-B526-FA4ED66921D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3910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Miller’s Theory: Corporate and Personal Taxes</a:t>
            </a: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7565" y="1904999"/>
            <a:ext cx="8867316" cy="4695853"/>
          </a:xfrm>
        </p:spPr>
        <p:txBody>
          <a:bodyPr/>
          <a:lstStyle/>
          <a:p>
            <a:r>
              <a:rPr lang="en-US" sz="2800" dirty="0"/>
              <a:t>Personal taxes lessen the advantage of corporate debt:</a:t>
            </a:r>
          </a:p>
          <a:p>
            <a:pPr lvl="1"/>
            <a:r>
              <a:rPr lang="en-US" sz="2400" dirty="0"/>
              <a:t>Corporate taxes favor debt financing since corporations can deduct interest expenses.</a:t>
            </a:r>
          </a:p>
          <a:p>
            <a:pPr lvl="1"/>
            <a:r>
              <a:rPr lang="en-US" sz="2400" dirty="0"/>
              <a:t>Personal taxes favor equity financing, since no gain is reported until stock is sold, and long-term gains are taxed at a lower 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9515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A352-FFF0-4A49-8943-3CF3F5E9D02A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95241" name="Rectangle 9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5307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Miller’s Model with Corporate and Personal Taxes</a:t>
            </a:r>
          </a:p>
        </p:txBody>
      </p:sp>
      <p:grpSp>
        <p:nvGrpSpPr>
          <p:cNvPr id="102416" name="Group 16"/>
          <p:cNvGrpSpPr>
            <a:grpSpLocks/>
          </p:cNvGrpSpPr>
          <p:nvPr/>
        </p:nvGrpSpPr>
        <p:grpSpPr bwMode="auto">
          <a:xfrm>
            <a:off x="990601" y="2286002"/>
            <a:ext cx="7954963" cy="3044825"/>
            <a:chOff x="624" y="1440"/>
            <a:chExt cx="5011" cy="1918"/>
          </a:xfrm>
        </p:grpSpPr>
        <p:sp>
          <p:nvSpPr>
            <p:cNvPr id="95235" name="Rectangle 3"/>
            <p:cNvSpPr>
              <a:spLocks noChangeArrowheads="1"/>
            </p:cNvSpPr>
            <p:nvPr/>
          </p:nvSpPr>
          <p:spPr bwMode="auto">
            <a:xfrm>
              <a:off x="624" y="1440"/>
              <a:ext cx="5011" cy="1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endParaRPr lang="en-US" sz="3200" dirty="0"/>
            </a:p>
            <a:p>
              <a:r>
                <a:rPr lang="en-US" sz="3200" dirty="0"/>
                <a:t>V</a:t>
              </a:r>
              <a:r>
                <a:rPr lang="en-US" sz="3200" baseline="-25000" dirty="0"/>
                <a:t>L</a:t>
              </a:r>
              <a:r>
                <a:rPr lang="en-US" sz="3200" dirty="0"/>
                <a:t> = V</a:t>
              </a:r>
              <a:r>
                <a:rPr lang="en-US" sz="3200" baseline="-25000" dirty="0"/>
                <a:t>U</a:t>
              </a:r>
              <a:r>
                <a:rPr lang="en-US" sz="3200" dirty="0"/>
                <a:t> + 1−                         D</a:t>
              </a:r>
            </a:p>
            <a:p>
              <a:endParaRPr lang="en-US" sz="3200" dirty="0"/>
            </a:p>
            <a:p>
              <a:r>
                <a:rPr lang="en-US" sz="3200" dirty="0"/>
                <a:t>T</a:t>
              </a:r>
              <a:r>
                <a:rPr lang="en-US" sz="3200" baseline="-25000" dirty="0"/>
                <a:t>c</a:t>
              </a:r>
              <a:r>
                <a:rPr lang="en-US" sz="3200" dirty="0"/>
                <a:t> = corporate tax rate.</a:t>
              </a:r>
            </a:p>
            <a:p>
              <a:r>
                <a:rPr lang="en-US" sz="3200" dirty="0"/>
                <a:t>T</a:t>
              </a:r>
              <a:r>
                <a:rPr lang="en-US" sz="3200" baseline="-25000" dirty="0"/>
                <a:t>d</a:t>
              </a:r>
              <a:r>
                <a:rPr lang="en-US" sz="3200" dirty="0"/>
                <a:t> = personal tax rate on debt income.</a:t>
              </a:r>
            </a:p>
            <a:p>
              <a:r>
                <a:rPr lang="en-US" sz="3200" dirty="0"/>
                <a:t>T</a:t>
              </a:r>
              <a:r>
                <a:rPr lang="en-US" sz="3200" baseline="-25000" dirty="0"/>
                <a:t>s</a:t>
              </a:r>
              <a:r>
                <a:rPr lang="en-US" sz="3200" dirty="0"/>
                <a:t> = personal tax rate on stock income.</a:t>
              </a:r>
            </a:p>
          </p:txBody>
        </p:sp>
        <p:grpSp>
          <p:nvGrpSpPr>
            <p:cNvPr id="102415" name="Group 15"/>
            <p:cNvGrpSpPr>
              <a:grpSpLocks/>
            </p:cNvGrpSpPr>
            <p:nvPr/>
          </p:nvGrpSpPr>
          <p:grpSpPr bwMode="auto">
            <a:xfrm>
              <a:off x="1824" y="1584"/>
              <a:ext cx="2319" cy="692"/>
              <a:chOff x="1824" y="1584"/>
              <a:chExt cx="2319" cy="692"/>
            </a:xfrm>
          </p:grpSpPr>
          <p:grpSp>
            <p:nvGrpSpPr>
              <p:cNvPr id="102413" name="Group 13"/>
              <p:cNvGrpSpPr>
                <a:grpSpLocks/>
              </p:cNvGrpSpPr>
              <p:nvPr/>
            </p:nvGrpSpPr>
            <p:grpSpPr bwMode="auto">
              <a:xfrm>
                <a:off x="2352" y="1584"/>
                <a:ext cx="1791" cy="692"/>
                <a:chOff x="2544" y="1490"/>
                <a:chExt cx="1791" cy="692"/>
              </a:xfrm>
            </p:grpSpPr>
            <p:sp>
              <p:nvSpPr>
                <p:cNvPr id="95236" name="Rectangle 4"/>
                <p:cNvSpPr>
                  <a:spLocks noChangeArrowheads="1"/>
                </p:cNvSpPr>
                <p:nvPr/>
              </p:nvSpPr>
              <p:spPr bwMode="auto">
                <a:xfrm>
                  <a:off x="2544" y="1490"/>
                  <a:ext cx="1791" cy="692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lIns="90488" tIns="44450" rIns="90488" bIns="44450">
                  <a:spAutoFit/>
                </a:bodyPr>
                <a:lstStyle/>
                <a:p>
                  <a:r>
                    <a:rPr lang="en-US" sz="3200" dirty="0">
                      <a:latin typeface="Arial" charset="0"/>
                    </a:rPr>
                    <a:t>(1 - T</a:t>
                  </a:r>
                  <a:r>
                    <a:rPr lang="en-US" sz="3200" baseline="-25000" dirty="0">
                      <a:latin typeface="Arial" charset="0"/>
                    </a:rPr>
                    <a:t>c</a:t>
                  </a:r>
                  <a:r>
                    <a:rPr lang="en-US" sz="3200" dirty="0">
                      <a:latin typeface="Arial" charset="0"/>
                    </a:rPr>
                    <a:t>)(1 - T</a:t>
                  </a:r>
                  <a:r>
                    <a:rPr lang="en-US" sz="3200" baseline="-25000" dirty="0">
                      <a:latin typeface="Arial" charset="0"/>
                    </a:rPr>
                    <a:t>s</a:t>
                  </a:r>
                  <a:r>
                    <a:rPr lang="en-US" sz="3200" dirty="0">
                      <a:latin typeface="Arial" charset="0"/>
                    </a:rPr>
                    <a:t>)</a:t>
                  </a:r>
                </a:p>
                <a:p>
                  <a:pPr algn="ctr">
                    <a:spcBef>
                      <a:spcPct val="5000"/>
                    </a:spcBef>
                  </a:pPr>
                  <a:r>
                    <a:rPr lang="en-US" sz="3200" dirty="0">
                      <a:latin typeface="Arial" charset="0"/>
                    </a:rPr>
                    <a:t>(1 - T</a:t>
                  </a:r>
                  <a:r>
                    <a:rPr lang="en-US" sz="3200" baseline="-25000" dirty="0">
                      <a:latin typeface="Arial" charset="0"/>
                    </a:rPr>
                    <a:t>d</a:t>
                  </a:r>
                  <a:r>
                    <a:rPr lang="en-US" sz="3200" dirty="0">
                      <a:latin typeface="Arial" charset="0"/>
                    </a:rPr>
                    <a:t>)</a:t>
                  </a:r>
                </a:p>
              </p:txBody>
            </p:sp>
            <p:sp>
              <p:nvSpPr>
                <p:cNvPr id="95237" name="Line 5"/>
                <p:cNvSpPr>
                  <a:spLocks noChangeShapeType="1"/>
                </p:cNvSpPr>
                <p:nvPr/>
              </p:nvSpPr>
              <p:spPr bwMode="auto">
                <a:xfrm>
                  <a:off x="2592" y="1872"/>
                  <a:ext cx="156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02414" name="AutoShape 14"/>
              <p:cNvSpPr>
                <a:spLocks noChangeArrowheads="1"/>
              </p:cNvSpPr>
              <p:nvPr/>
            </p:nvSpPr>
            <p:spPr bwMode="auto">
              <a:xfrm>
                <a:off x="1824" y="1632"/>
                <a:ext cx="2304" cy="624"/>
              </a:xfrm>
              <a:prstGeom prst="bracketPair">
                <a:avLst>
                  <a:gd name="adj" fmla="val 16667"/>
                </a:avLst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490059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E1B88-DA0E-45B8-8C83-BCF0F198E01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96264" name="Rectangle 8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086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</a:t>
            </a:r>
            <a:r>
              <a:rPr lang="en-US" sz="3600" baseline="-25000" dirty="0">
                <a:solidFill>
                  <a:srgbClr val="4C7BBC"/>
                </a:solidFill>
              </a:rPr>
              <a:t>c</a:t>
            </a:r>
            <a:r>
              <a:rPr lang="en-US" sz="3600" dirty="0">
                <a:solidFill>
                  <a:srgbClr val="4C7BBC"/>
                </a:solidFill>
              </a:rPr>
              <a:t> = 40%, T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 = 30%, and T</a:t>
            </a:r>
            <a:r>
              <a:rPr lang="en-US" sz="3600" baseline="-25000" dirty="0">
                <a:solidFill>
                  <a:srgbClr val="4C7BBC"/>
                </a:solidFill>
              </a:rPr>
              <a:t>s</a:t>
            </a:r>
            <a:r>
              <a:rPr lang="en-US" sz="3600" dirty="0">
                <a:solidFill>
                  <a:srgbClr val="4C7BBC"/>
                </a:solidFill>
              </a:rPr>
              <a:t> = 12%.</a:t>
            </a:r>
          </a:p>
        </p:txBody>
      </p:sp>
      <p:grpSp>
        <p:nvGrpSpPr>
          <p:cNvPr id="316422" name="Group 6"/>
          <p:cNvGrpSpPr>
            <a:grpSpLocks/>
          </p:cNvGrpSpPr>
          <p:nvPr/>
        </p:nvGrpSpPr>
        <p:grpSpPr bwMode="auto">
          <a:xfrm>
            <a:off x="915988" y="2209800"/>
            <a:ext cx="8228012" cy="3930650"/>
            <a:chOff x="577" y="1392"/>
            <a:chExt cx="5183" cy="2476"/>
          </a:xfrm>
        </p:grpSpPr>
        <p:sp>
          <p:nvSpPr>
            <p:cNvPr id="96259" name="Rectangle 3"/>
            <p:cNvSpPr>
              <a:spLocks noChangeArrowheads="1"/>
            </p:cNvSpPr>
            <p:nvPr/>
          </p:nvSpPr>
          <p:spPr bwMode="auto">
            <a:xfrm>
              <a:off x="577" y="1392"/>
              <a:ext cx="5183" cy="24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tabLst>
                  <a:tab pos="581025" algn="l"/>
                </a:tabLst>
              </a:pPr>
              <a:endParaRPr lang="en-US" sz="3200" dirty="0"/>
            </a:p>
            <a:p>
              <a:pPr>
                <a:tabLst>
                  <a:tab pos="581025" algn="l"/>
                </a:tabLst>
              </a:pPr>
              <a:r>
                <a:rPr lang="en-US" sz="3200" dirty="0"/>
                <a:t>V</a:t>
              </a:r>
              <a:r>
                <a:rPr lang="en-US" sz="3200" baseline="-25000" dirty="0"/>
                <a:t>L</a:t>
              </a:r>
              <a:r>
                <a:rPr lang="en-US" sz="3200" dirty="0"/>
                <a:t>	= V</a:t>
              </a:r>
              <a:r>
                <a:rPr lang="en-US" sz="3200" baseline="-25000" dirty="0"/>
                <a:t>U</a:t>
              </a:r>
              <a:r>
                <a:rPr lang="en-US" sz="3200" dirty="0"/>
                <a:t> + 1−                                D</a:t>
              </a:r>
            </a:p>
            <a:p>
              <a:pPr>
                <a:spcBef>
                  <a:spcPct val="50000"/>
                </a:spcBef>
                <a:tabLst>
                  <a:tab pos="581025" algn="l"/>
                </a:tabLst>
              </a:pPr>
              <a:r>
                <a:rPr lang="en-US" sz="3200" dirty="0"/>
                <a:t>	= V</a:t>
              </a:r>
              <a:r>
                <a:rPr lang="en-US" sz="3200" baseline="-25000" dirty="0"/>
                <a:t>U</a:t>
              </a:r>
              <a:r>
                <a:rPr lang="en-US" sz="3200" dirty="0"/>
                <a:t> + (1 -- 0.75)D</a:t>
              </a:r>
            </a:p>
            <a:p>
              <a:pPr>
                <a:spcBef>
                  <a:spcPct val="50000"/>
                </a:spcBef>
                <a:spcAft>
                  <a:spcPct val="30000"/>
                </a:spcAft>
                <a:tabLst>
                  <a:tab pos="581025" algn="l"/>
                </a:tabLst>
              </a:pPr>
              <a:r>
                <a:rPr lang="en-US" sz="3200" dirty="0"/>
                <a:t>	= V</a:t>
              </a:r>
              <a:r>
                <a:rPr lang="en-US" sz="3200" baseline="-25000" dirty="0"/>
                <a:t>U</a:t>
              </a:r>
              <a:r>
                <a:rPr lang="en-US" sz="3200" dirty="0"/>
                <a:t> + 0.25D.</a:t>
              </a:r>
            </a:p>
            <a:p>
              <a:pPr>
                <a:spcBef>
                  <a:spcPct val="50000"/>
                </a:spcBef>
                <a:tabLst>
                  <a:tab pos="581025" algn="l"/>
                </a:tabLst>
              </a:pPr>
              <a:r>
                <a:rPr lang="en-US" sz="3200" dirty="0"/>
                <a:t>Value rises with debt; each $1 increase in debt raises L’s value by $0.25.</a:t>
              </a:r>
            </a:p>
          </p:txBody>
        </p:sp>
        <p:grpSp>
          <p:nvGrpSpPr>
            <p:cNvPr id="316420" name="Group 4"/>
            <p:cNvGrpSpPr>
              <a:grpSpLocks/>
            </p:cNvGrpSpPr>
            <p:nvPr/>
          </p:nvGrpSpPr>
          <p:grpSpPr bwMode="auto">
            <a:xfrm>
              <a:off x="2352" y="1536"/>
              <a:ext cx="2201" cy="677"/>
              <a:chOff x="2455" y="1488"/>
              <a:chExt cx="2201" cy="677"/>
            </a:xfrm>
          </p:grpSpPr>
          <p:sp>
            <p:nvSpPr>
              <p:cNvPr id="96260" name="Rectangle 4"/>
              <p:cNvSpPr>
                <a:spLocks noChangeArrowheads="1"/>
              </p:cNvSpPr>
              <p:nvPr/>
            </p:nvSpPr>
            <p:spPr bwMode="auto">
              <a:xfrm>
                <a:off x="2455" y="1488"/>
                <a:ext cx="2201" cy="6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3200" dirty="0">
                    <a:latin typeface="Arial" charset="0"/>
                  </a:rPr>
                  <a:t>(1 - 0.40)(1 - 0.12)</a:t>
                </a:r>
              </a:p>
              <a:p>
                <a:pPr algn="ctr"/>
                <a:r>
                  <a:rPr lang="en-US" sz="3200" dirty="0">
                    <a:latin typeface="Arial" charset="0"/>
                  </a:rPr>
                  <a:t>(1 - 0.30)</a:t>
                </a:r>
              </a:p>
            </p:txBody>
          </p:sp>
          <p:sp>
            <p:nvSpPr>
              <p:cNvPr id="96261" name="Line 5"/>
              <p:cNvSpPr>
                <a:spLocks noChangeShapeType="1"/>
              </p:cNvSpPr>
              <p:nvPr/>
            </p:nvSpPr>
            <p:spPr bwMode="auto">
              <a:xfrm>
                <a:off x="2533" y="1824"/>
                <a:ext cx="20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16421" name="AutoShape 5"/>
            <p:cNvSpPr>
              <a:spLocks noChangeArrowheads="1"/>
            </p:cNvSpPr>
            <p:nvPr/>
          </p:nvSpPr>
          <p:spPr bwMode="auto">
            <a:xfrm>
              <a:off x="1824" y="1536"/>
              <a:ext cx="2832" cy="624"/>
            </a:xfrm>
            <a:prstGeom prst="bracketPair">
              <a:avLst>
                <a:gd name="adj" fmla="val 16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37765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1283E-D23A-4B63-AD72-6E3EE0CD2029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Conclusions with Personal Taxes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7565" y="1536699"/>
            <a:ext cx="8867316" cy="506415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Use of debt financing remains advantageous, but benefits are less than under only corporate taxes.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Firms should still use 100% debt. If there was no cost to bankruptcy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b="1" dirty="0"/>
              <a:t>Note</a:t>
            </a:r>
            <a:r>
              <a:rPr lang="en-US" sz="2800" dirty="0"/>
              <a:t>: However, Miller argued that in equilibrium, the tax rates of marginal investors would adjust until there was no advantage to debt.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7261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D0DDF-DE8F-4DEA-9E28-88BA7EF31B5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Signaling Theory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99" y="1651000"/>
            <a:ext cx="8443381" cy="49498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MM assumed that investors and managers have the same information.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But, managers often have better information.  Thus, they would: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Sell stock if stock is overvalued.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Sell bonds if stock is undervalued.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Investors understand this, so view new stock sales as a negative signal.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Implications for managers?</a:t>
            </a:r>
          </a:p>
        </p:txBody>
      </p:sp>
    </p:spTree>
    <p:extLst>
      <p:ext uri="{BB962C8B-B14F-4D97-AF65-F5344CB8AC3E}">
        <p14:creationId xmlns:p14="http://schemas.microsoft.com/office/powerpoint/2010/main" val="187575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00F9-1621-4D75-96BD-C71A62D9E964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Pecking Order Theory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752600"/>
            <a:ext cx="7772400" cy="4114800"/>
          </a:xfrm>
        </p:spPr>
        <p:txBody>
          <a:bodyPr/>
          <a:lstStyle/>
          <a:p>
            <a:r>
              <a:rPr lang="en-US" dirty="0"/>
              <a:t>Firms use internally generated funds first, because there are no flotation costs or negative signals.</a:t>
            </a:r>
          </a:p>
          <a:p>
            <a:r>
              <a:rPr lang="en-US" dirty="0"/>
              <a:t>If more funds are needed, firms then issue debt because it has lower flotation costs than equity and no negative signals.</a:t>
            </a:r>
          </a:p>
          <a:p>
            <a:r>
              <a:rPr lang="en-US" dirty="0"/>
              <a:t>If more funds are needed, firms then issue equity.</a:t>
            </a:r>
          </a:p>
        </p:txBody>
      </p:sp>
    </p:spTree>
    <p:extLst>
      <p:ext uri="{BB962C8B-B14F-4D97-AF65-F5344CB8AC3E}">
        <p14:creationId xmlns:p14="http://schemas.microsoft.com/office/powerpoint/2010/main" val="1212637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7C2D-CD25-44B6-ADE5-2A06ED14BFBF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8"/>
            <a:ext cx="8867316" cy="704676"/>
          </a:xfrm>
        </p:spPr>
        <p:txBody>
          <a:bodyPr/>
          <a:lstStyle/>
          <a:p>
            <a:r>
              <a:rPr lang="en-US" sz="2800" dirty="0">
                <a:solidFill>
                  <a:srgbClr val="4C7BBC"/>
                </a:solidFill>
              </a:rPr>
              <a:t>Market Timing/ Window of Opportunity Theory</a:t>
            </a:r>
            <a:endParaRPr lang="en-US" sz="3600" dirty="0">
              <a:solidFill>
                <a:srgbClr val="4C7BBC"/>
              </a:solidFill>
            </a:endParaRP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Managers try to “time the market” when issuing securities.</a:t>
            </a:r>
          </a:p>
          <a:p>
            <a:r>
              <a:rPr lang="en-US" sz="2800" dirty="0"/>
              <a:t>They issue equity when the market is “high” and after big stock price run ups.</a:t>
            </a:r>
          </a:p>
          <a:p>
            <a:r>
              <a:rPr lang="en-US" sz="2800" dirty="0"/>
              <a:t>They issue debt when the stock market is “low” and when interest rates are “low.”</a:t>
            </a:r>
          </a:p>
          <a:p>
            <a:r>
              <a:rPr lang="en-US" sz="2800" dirty="0"/>
              <a:t>The issue short-term debt when the term structure is upward sloping and long-term debt when it is relatively flat.</a:t>
            </a:r>
          </a:p>
        </p:txBody>
      </p:sp>
    </p:spTree>
    <p:extLst>
      <p:ext uri="{BB962C8B-B14F-4D97-AF65-F5344CB8AC3E}">
        <p14:creationId xmlns:p14="http://schemas.microsoft.com/office/powerpoint/2010/main" val="1378234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E97B7-15DC-4640-9E9E-01F09C6D0FDF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Debt Financing and Agency Costs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587499"/>
            <a:ext cx="8867316" cy="5013353"/>
          </a:xfrm>
        </p:spPr>
        <p:txBody>
          <a:bodyPr/>
          <a:lstStyle/>
          <a:p>
            <a:r>
              <a:rPr lang="en-US" dirty="0"/>
              <a:t>One </a:t>
            </a:r>
            <a:r>
              <a:rPr lang="en-US" b="1" dirty="0"/>
              <a:t>agency problem</a:t>
            </a:r>
            <a:r>
              <a:rPr lang="en-US" dirty="0"/>
              <a:t> is that managers can use corporate funds for non-value maximizing purposes.</a:t>
            </a:r>
          </a:p>
          <a:p>
            <a:r>
              <a:rPr lang="en-US" dirty="0"/>
              <a:t>The use of financial leverage:</a:t>
            </a:r>
          </a:p>
          <a:p>
            <a:pPr lvl="1"/>
            <a:r>
              <a:rPr lang="en-US" dirty="0"/>
              <a:t>Bonds/restricts the “free cash flow.”</a:t>
            </a:r>
          </a:p>
          <a:p>
            <a:pPr lvl="1"/>
            <a:r>
              <a:rPr lang="en-US" dirty="0"/>
              <a:t>Forces discipline on managers to avoid perks and non-value adding acquisitions.</a:t>
            </a:r>
          </a:p>
        </p:txBody>
      </p:sp>
      <p:sp>
        <p:nvSpPr>
          <p:cNvPr id="376836" name="Rectangle 4"/>
          <p:cNvSpPr>
            <a:spLocks noChangeArrowheads="1"/>
          </p:cNvSpPr>
          <p:nvPr/>
        </p:nvSpPr>
        <p:spPr bwMode="auto">
          <a:xfrm>
            <a:off x="7445376" y="5854701"/>
            <a:ext cx="1180112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 dirty="0">
                <a:latin typeface="Arial" charset="0"/>
              </a:rPr>
              <a:t>(More...)</a:t>
            </a:r>
          </a:p>
        </p:txBody>
      </p:sp>
    </p:spTree>
    <p:extLst>
      <p:ext uri="{BB962C8B-B14F-4D97-AF65-F5344CB8AC3E}">
        <p14:creationId xmlns:p14="http://schemas.microsoft.com/office/powerpoint/2010/main" val="312433858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A910-2AD5-4562-8145-A61D9E1720A8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Debt Financing and Agency Costs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599" y="1676399"/>
            <a:ext cx="8659281" cy="4924453"/>
          </a:xfrm>
        </p:spPr>
        <p:txBody>
          <a:bodyPr/>
          <a:lstStyle/>
          <a:p>
            <a:r>
              <a:rPr lang="en-US" sz="2800" dirty="0"/>
              <a:t>A second agency problem is the potential for “underinvestment”.</a:t>
            </a:r>
          </a:p>
          <a:p>
            <a:pPr lvl="1"/>
            <a:r>
              <a:rPr lang="en-US" sz="2400" dirty="0"/>
              <a:t>Debt increases risk of financial distress.</a:t>
            </a:r>
          </a:p>
          <a:p>
            <a:pPr lvl="1"/>
            <a:r>
              <a:rPr lang="en-US" sz="2400" dirty="0"/>
              <a:t>Therefore, managers may avoid risky projects even if they have positive NPVs.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0143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0452-43FE-4BDF-96A4-BE6E8C685FC9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4037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Investment Opportunity Set and Reserve Borrowing Capacity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866899"/>
            <a:ext cx="8867316" cy="4733953"/>
          </a:xfrm>
        </p:spPr>
        <p:txBody>
          <a:bodyPr/>
          <a:lstStyle/>
          <a:p>
            <a:r>
              <a:rPr lang="en-US" dirty="0"/>
              <a:t>Firms with many investment opportunities should maintain reserve borrowing capacity, especially if they have problems with asymmetric information (which would cause equity issues to be costly).</a:t>
            </a:r>
          </a:p>
          <a:p>
            <a:r>
              <a:rPr lang="en-US" dirty="0"/>
              <a:t>Considerations for the need of </a:t>
            </a:r>
            <a:r>
              <a:rPr lang="en-US" b="1" dirty="0"/>
              <a:t>financial flexibility</a:t>
            </a:r>
            <a:r>
              <a:rPr lang="en-US" dirty="0"/>
              <a:t> given the product market completion and competitor concentration.</a:t>
            </a:r>
          </a:p>
        </p:txBody>
      </p:sp>
    </p:spTree>
    <p:extLst>
      <p:ext uri="{BB962C8B-B14F-4D97-AF65-F5344CB8AC3E}">
        <p14:creationId xmlns:p14="http://schemas.microsoft.com/office/powerpoint/2010/main" val="38202028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8092-C8DC-4CE9-8D6C-2D401F88036D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Empirical Evidence</a:t>
            </a:r>
            <a:endParaRPr lang="en-US" dirty="0">
              <a:solidFill>
                <a:srgbClr val="4C7BBC"/>
              </a:solidFill>
            </a:endParaRP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4999" y="1109087"/>
            <a:ext cx="8379881" cy="5491766"/>
          </a:xfrm>
        </p:spPr>
        <p:txBody>
          <a:bodyPr/>
          <a:lstStyle/>
          <a:p>
            <a:r>
              <a:rPr lang="en-US" dirty="0"/>
              <a:t>Tax benefits are important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At optimal capital structure, $1 debt adds about $0.10 to $0.20 to value on average.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For average firm financed with 25% to 30% debt, this adds about 3% to 6% to the total value.</a:t>
            </a:r>
          </a:p>
          <a:p>
            <a:r>
              <a:rPr lang="en-US" dirty="0"/>
              <a:t>Bankruptcies are costly– costs can be up to 10% to 20% of firm value.</a:t>
            </a:r>
          </a:p>
        </p:txBody>
      </p:sp>
    </p:spTree>
    <p:extLst>
      <p:ext uri="{BB962C8B-B14F-4D97-AF65-F5344CB8AC3E}">
        <p14:creationId xmlns:p14="http://schemas.microsoft.com/office/powerpoint/2010/main" val="3786840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8092-C8DC-4CE9-8D6C-2D401F88036D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Empirical Evidence </a:t>
            </a:r>
            <a:r>
              <a:rPr lang="en-US" sz="2400" dirty="0">
                <a:solidFill>
                  <a:srgbClr val="4C7BBC"/>
                </a:solidFill>
              </a:rPr>
              <a:t>(Continued)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599" y="1511299"/>
            <a:ext cx="8278281" cy="5089553"/>
          </a:xfrm>
        </p:spPr>
        <p:txBody>
          <a:bodyPr>
            <a:normAutofit/>
          </a:bodyPr>
          <a:lstStyle/>
          <a:p>
            <a:r>
              <a:rPr lang="en-US" dirty="0"/>
              <a:t>Firms have targets, but don’t make quick corrections when stock price changes cause their debt ratios to change.</a:t>
            </a:r>
          </a:p>
          <a:p>
            <a:pPr lvl="1"/>
            <a:r>
              <a:rPr lang="en-US" sz="2000" dirty="0"/>
              <a:t>Average speed of adjustment from current capital structure is about 30% per year.</a:t>
            </a:r>
          </a:p>
          <a:p>
            <a:pPr lvl="1"/>
            <a:r>
              <a:rPr lang="en-US" sz="2000" dirty="0"/>
              <a:t>Speed is about 50% per year for firms with high cash flow.</a:t>
            </a:r>
          </a:p>
          <a:p>
            <a:pPr lvl="1"/>
            <a:r>
              <a:rPr lang="en-US" sz="2000" dirty="0"/>
              <a:t>Speed is about 70% for firms with high cash flow that are above target.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165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88092-C8DC-4CE9-8D6C-2D401F88036D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Empirical Evidence </a:t>
            </a:r>
            <a:r>
              <a:rPr lang="en-US" sz="2400" dirty="0">
                <a:solidFill>
                  <a:srgbClr val="4C7BBC"/>
                </a:solidFill>
              </a:rPr>
              <a:t>(Continued)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099" y="1689099"/>
            <a:ext cx="8341781" cy="4911753"/>
          </a:xfrm>
        </p:spPr>
        <p:txBody>
          <a:bodyPr>
            <a:normAutofit/>
          </a:bodyPr>
          <a:lstStyle/>
          <a:p>
            <a:r>
              <a:rPr lang="en-US" dirty="0"/>
              <a:t>Lost value from being above target is bigger than lost value from being below target.</a:t>
            </a:r>
          </a:p>
          <a:p>
            <a:pPr lvl="1"/>
            <a:r>
              <a:rPr lang="en-US" dirty="0"/>
              <a:t>When above target, distress costs rise very rapidly.</a:t>
            </a:r>
          </a:p>
          <a:p>
            <a:r>
              <a:rPr lang="en-US" dirty="0"/>
              <a:t>Sometimes companies will deliberately increase/decrease debt to above(below) target to</a:t>
            </a:r>
          </a:p>
          <a:p>
            <a:pPr lvl="1"/>
            <a:r>
              <a:rPr lang="en-US" dirty="0"/>
              <a:t>disciplining the managers</a:t>
            </a:r>
          </a:p>
          <a:p>
            <a:pPr lvl="1"/>
            <a:r>
              <a:rPr lang="en-US" dirty="0"/>
              <a:t>take advantage of unexpected investment opportunities,  </a:t>
            </a:r>
          </a:p>
          <a:p>
            <a:pPr lvl="1"/>
            <a:r>
              <a:rPr lang="en-US" dirty="0"/>
              <a:t>Ward off hostile takeover attempts, etc.</a:t>
            </a:r>
          </a:p>
        </p:txBody>
      </p:sp>
    </p:spTree>
    <p:extLst>
      <p:ext uri="{BB962C8B-B14F-4D97-AF65-F5344CB8AC3E}">
        <p14:creationId xmlns:p14="http://schemas.microsoft.com/office/powerpoint/2010/main" val="208047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C5BF-599F-4CC5-9C41-2D71170FE892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Empirical Evidence </a:t>
            </a:r>
            <a:r>
              <a:rPr lang="en-US" sz="2400" dirty="0">
                <a:solidFill>
                  <a:srgbClr val="4C7BBC"/>
                </a:solidFill>
              </a:rPr>
              <a:t>(Continued)</a:t>
            </a:r>
            <a:endParaRPr lang="en-US" sz="3600" dirty="0">
              <a:solidFill>
                <a:srgbClr val="4C7BBC"/>
              </a:solidFill>
            </a:endParaRP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828800"/>
            <a:ext cx="77724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After big stock price run-ups, debt ratio falls, but firms tend to issue equity instead of debt.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dirty="0"/>
              <a:t>Inconsistent with trade-off model.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Inconsistent with pecking order.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Consistent with windows of opportunity.</a:t>
            </a:r>
          </a:p>
          <a:p>
            <a:pPr>
              <a:lnSpc>
                <a:spcPct val="90000"/>
              </a:lnSpc>
            </a:pPr>
            <a:r>
              <a:rPr lang="en-US" dirty="0"/>
              <a:t>Many firms, especially those with growth options and asymmetric information problems, tend to maintain excess borrowing capacity.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913029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DB48-D73A-4BD6-AB44-19F3CDE9F318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Implications for Managers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199" y="1473199"/>
            <a:ext cx="8303681" cy="5127653"/>
          </a:xfrm>
        </p:spPr>
        <p:txBody>
          <a:bodyPr/>
          <a:lstStyle/>
          <a:p>
            <a:r>
              <a:rPr lang="en-US" sz="2800" dirty="0"/>
              <a:t>Take advantage of tax benefits by issuing debt, especially if the firm has:</a:t>
            </a:r>
          </a:p>
          <a:p>
            <a:pPr lvl="1"/>
            <a:r>
              <a:rPr lang="en-US" sz="2400" dirty="0"/>
              <a:t>High tax rate</a:t>
            </a:r>
          </a:p>
          <a:p>
            <a:pPr lvl="1"/>
            <a:r>
              <a:rPr lang="en-US" sz="2400" dirty="0"/>
              <a:t>Stable sales</a:t>
            </a:r>
          </a:p>
          <a:p>
            <a:pPr lvl="1"/>
            <a:r>
              <a:rPr lang="en-US" sz="2400" dirty="0"/>
              <a:t>Low operating leverage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96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F050-3754-4EA1-9A07-FFADCC9964C1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Implications for Managers </a:t>
            </a:r>
            <a:r>
              <a:rPr lang="en-US" sz="2400" dirty="0">
                <a:solidFill>
                  <a:srgbClr val="4C7BBC"/>
                </a:solidFill>
              </a:rPr>
              <a:t>(Continued)</a:t>
            </a:r>
            <a:endParaRPr lang="en-US" sz="3600" dirty="0">
              <a:solidFill>
                <a:srgbClr val="4C7BBC"/>
              </a:solidFill>
            </a:endParaRP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1523999"/>
            <a:ext cx="8633881" cy="5076853"/>
          </a:xfrm>
        </p:spPr>
        <p:txBody>
          <a:bodyPr/>
          <a:lstStyle/>
          <a:p>
            <a:r>
              <a:rPr lang="en-US" sz="2800" dirty="0"/>
              <a:t>Avoid financial distress costs by maintaining excess borrowing capacity, especially if the firm has:</a:t>
            </a:r>
          </a:p>
          <a:p>
            <a:pPr lvl="1"/>
            <a:r>
              <a:rPr lang="en-US" sz="2400" dirty="0"/>
              <a:t>Volatile sales</a:t>
            </a:r>
          </a:p>
          <a:p>
            <a:pPr lvl="1"/>
            <a:r>
              <a:rPr lang="en-US" sz="2400" dirty="0"/>
              <a:t>High operating leverage</a:t>
            </a:r>
          </a:p>
          <a:p>
            <a:pPr lvl="1"/>
            <a:r>
              <a:rPr lang="en-US" sz="2400" dirty="0"/>
              <a:t>Many potential investment opportunities</a:t>
            </a:r>
          </a:p>
          <a:p>
            <a:pPr lvl="1"/>
            <a:r>
              <a:rPr lang="en-US" sz="2400" dirty="0"/>
              <a:t>Special purpose assets (instead of general purpose assets that make good collateral)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09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D53E-04AA-4046-A2C9-A07CC65B031A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Implications for Managers </a:t>
            </a:r>
            <a:r>
              <a:rPr lang="en-US" sz="2400" dirty="0">
                <a:solidFill>
                  <a:srgbClr val="4C7BBC"/>
                </a:solidFill>
              </a:rPr>
              <a:t>(Continued)</a:t>
            </a:r>
            <a:endParaRPr lang="en-US" sz="3600" dirty="0">
              <a:solidFill>
                <a:srgbClr val="4C7BBC"/>
              </a:solidFill>
            </a:endParaRP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699" y="1624891"/>
            <a:ext cx="8367181" cy="4975961"/>
          </a:xfrm>
        </p:spPr>
        <p:txBody>
          <a:bodyPr/>
          <a:lstStyle/>
          <a:p>
            <a:pPr algn="just"/>
            <a:r>
              <a:rPr lang="en-US" sz="2800" dirty="0"/>
              <a:t>If manager has asymmetric information regarding firm’s future prospects, then avoid issuing equity if actual prospects are better than the market perceives.</a:t>
            </a:r>
          </a:p>
          <a:p>
            <a:pPr algn="just"/>
            <a:r>
              <a:rPr lang="en-US" sz="2800" dirty="0"/>
              <a:t>Always consider the impact of capital structure choices on lenders’ and rating agencies’ attitudes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593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AF5C-BCD5-4D7A-9100-4E16B9BEB222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02410" name="Rectangle 10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3783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Choosing the Optimal Capital Structure: Example</a:t>
            </a:r>
          </a:p>
        </p:txBody>
      </p:sp>
      <p:sp>
        <p:nvSpPr>
          <p:cNvPr id="10241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596900" y="2133599"/>
            <a:ext cx="8417980" cy="4467253"/>
          </a:xfrm>
        </p:spPr>
        <p:txBody>
          <a:bodyPr/>
          <a:lstStyle/>
          <a:p>
            <a:r>
              <a:rPr lang="en-US" dirty="0"/>
              <a:t>b = 1.0; r</a:t>
            </a:r>
            <a:r>
              <a:rPr lang="en-US" baseline="-25000" dirty="0"/>
              <a:t>RF</a:t>
            </a:r>
            <a:r>
              <a:rPr lang="en-US" dirty="0"/>
              <a:t> = 6%; RP</a:t>
            </a:r>
            <a:r>
              <a:rPr lang="en-US" baseline="-25000" dirty="0"/>
              <a:t>M</a:t>
            </a:r>
            <a:r>
              <a:rPr lang="en-US" dirty="0"/>
              <a:t> = 6%.</a:t>
            </a:r>
          </a:p>
          <a:p>
            <a:r>
              <a:rPr lang="en-US" dirty="0"/>
              <a:t>Cost of equity using CAPM:</a:t>
            </a:r>
          </a:p>
          <a:p>
            <a:pPr lvl="1"/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 = r</a:t>
            </a:r>
            <a:r>
              <a:rPr lang="en-US" baseline="-25000" dirty="0"/>
              <a:t>RF</a:t>
            </a:r>
            <a:r>
              <a:rPr lang="en-US" dirty="0"/>
              <a:t> +b (RP</a:t>
            </a:r>
            <a:r>
              <a:rPr lang="en-US" baseline="-25000" dirty="0"/>
              <a:t>M</a:t>
            </a:r>
            <a:r>
              <a:rPr lang="en-US" dirty="0"/>
              <a:t>)= 6% + 1(6%) = 12%</a:t>
            </a:r>
          </a:p>
          <a:p>
            <a:r>
              <a:rPr lang="en-US" dirty="0"/>
              <a:t>Currently has no debt: w</a:t>
            </a:r>
            <a:r>
              <a:rPr lang="en-US" baseline="-25000" dirty="0"/>
              <a:t>d</a:t>
            </a:r>
            <a:r>
              <a:rPr lang="en-US" dirty="0"/>
              <a:t> = 0%.</a:t>
            </a:r>
          </a:p>
          <a:p>
            <a:pPr lvl="1"/>
            <a:r>
              <a:rPr lang="en-US" dirty="0"/>
              <a:t>WACC = r</a:t>
            </a:r>
            <a:r>
              <a:rPr lang="en-US" baseline="-25000" dirty="0"/>
              <a:t>s</a:t>
            </a:r>
            <a:r>
              <a:rPr lang="en-US" dirty="0"/>
              <a:t> = 12%.</a:t>
            </a:r>
          </a:p>
          <a:p>
            <a:r>
              <a:rPr lang="en-US" dirty="0"/>
              <a:t>Tax rate is T = 40%.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4564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82587-B72A-4C37-8F56-2B5629A64000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Current Value of Operations?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3799" y="1523999"/>
            <a:ext cx="7821081" cy="5076853"/>
          </a:xfrm>
        </p:spPr>
        <p:txBody>
          <a:bodyPr/>
          <a:lstStyle/>
          <a:p>
            <a:r>
              <a:rPr lang="en-US" dirty="0"/>
              <a:t>Expected FCF = $30 million.</a:t>
            </a:r>
          </a:p>
          <a:p>
            <a:r>
              <a:rPr lang="en-US" dirty="0"/>
              <a:t>Firm expects zero growth: g = 0.</a:t>
            </a:r>
          </a:p>
          <a:p>
            <a:r>
              <a:rPr lang="en-US" dirty="0"/>
              <a:t>V</a:t>
            </a:r>
            <a:r>
              <a:rPr lang="en-US" baseline="-25000" dirty="0"/>
              <a:t>op</a:t>
            </a:r>
            <a:r>
              <a:rPr lang="en-US" dirty="0"/>
              <a:t> = [FCF(1+g)]/(WACC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en-US" dirty="0"/>
              <a:t>g)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	V</a:t>
            </a:r>
            <a:r>
              <a:rPr lang="en-US" baseline="-25000" dirty="0">
                <a:solidFill>
                  <a:schemeClr val="bg1"/>
                </a:solidFill>
              </a:rPr>
              <a:t>op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= [$30(1+0)]/(0.12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− 0)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	V</a:t>
            </a:r>
            <a:r>
              <a:rPr lang="en-US" baseline="-25000" dirty="0">
                <a:solidFill>
                  <a:schemeClr val="bg1"/>
                </a:solidFill>
              </a:rPr>
              <a:t>op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= $250 million.</a:t>
            </a:r>
          </a:p>
        </p:txBody>
      </p:sp>
    </p:spTree>
    <p:extLst>
      <p:ext uri="{BB962C8B-B14F-4D97-AF65-F5344CB8AC3E}">
        <p14:creationId xmlns:p14="http://schemas.microsoft.com/office/powerpoint/2010/main" val="919845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F1B6-EE28-44E6-9DAE-14958D7E184D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Other Data for Valuation Analysis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498599"/>
            <a:ext cx="8138580" cy="5089553"/>
          </a:xfrm>
        </p:spPr>
        <p:txBody>
          <a:bodyPr/>
          <a:lstStyle/>
          <a:p>
            <a:r>
              <a:rPr lang="en-US" dirty="0"/>
              <a:t>Company has no ST investments.</a:t>
            </a:r>
          </a:p>
          <a:p>
            <a:r>
              <a:rPr lang="en-US" dirty="0"/>
              <a:t>Company has no preferred stock.</a:t>
            </a:r>
          </a:p>
          <a:p>
            <a:r>
              <a:rPr lang="en-US" dirty="0"/>
              <a:t>10 Million shares outstanding</a:t>
            </a:r>
          </a:p>
        </p:txBody>
      </p:sp>
    </p:spTree>
    <p:extLst>
      <p:ext uri="{BB962C8B-B14F-4D97-AF65-F5344CB8AC3E}">
        <p14:creationId xmlns:p14="http://schemas.microsoft.com/office/powerpoint/2010/main" val="149716984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60B24-686C-45B9-9A55-CE8CF9FD0FE7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9" y="214315"/>
            <a:ext cx="7793037" cy="1017586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Current Valuation Analysis</a:t>
            </a:r>
          </a:p>
        </p:txBody>
      </p:sp>
      <p:graphicFrame>
        <p:nvGraphicFramePr>
          <p:cNvPr id="390199" name="Group 55"/>
          <p:cNvGraphicFramePr>
            <a:graphicFrameLocks noGrp="1"/>
          </p:cNvGraphicFramePr>
          <p:nvPr>
            <p:ph idx="1"/>
          </p:nvPr>
        </p:nvGraphicFramePr>
        <p:xfrm>
          <a:off x="762000" y="1981200"/>
          <a:ext cx="5791200" cy="3870960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3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op</a:t>
                      </a:r>
                      <a:endParaRPr kumimoji="0" lang="en-US" sz="3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+ ST Inv.</a:t>
                      </a:r>
                      <a:endParaRPr kumimoji="0" lang="en-US" sz="30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0</a:t>
                      </a:r>
                      <a:endParaRPr kumimoji="0" lang="en-US" sz="30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3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</a:t>
                      </a:r>
                      <a:endParaRPr kumimoji="0" lang="en-US" sz="3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− Debt</a:t>
                      </a:r>
                      <a:endParaRPr kumimoji="0" lang="en-US" sz="30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0</a:t>
                      </a:r>
                      <a:endParaRPr kumimoji="0" lang="en-US" sz="30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÷</a:t>
                      </a: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10 </a:t>
                      </a:r>
                      <a:endParaRPr kumimoji="0" lang="en-US" sz="30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P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$25.00 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3742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04AD-1FAE-4985-BB02-A39417E7FE01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386052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086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Investment bankers provided estimates of r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 for different capital structures.</a:t>
            </a:r>
          </a:p>
        </p:txBody>
      </p:sp>
      <p:graphicFrame>
        <p:nvGraphicFramePr>
          <p:cNvPr id="386285" name="Group 237"/>
          <p:cNvGraphicFramePr>
            <a:graphicFrameLocks noGrp="1"/>
          </p:cNvGraphicFramePr>
          <p:nvPr>
            <p:ph idx="1"/>
          </p:nvPr>
        </p:nvGraphicFramePr>
        <p:xfrm>
          <a:off x="609600" y="1981200"/>
          <a:ext cx="7772400" cy="438912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20%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771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If company recapitalizes, it will use proceeds from debt issuance to repurchase stock.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39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46F6E-21F1-42CE-B153-D8A612B8635D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467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Cost of Equity at Different Levels of Debt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7565" y="1866900"/>
            <a:ext cx="8867316" cy="4733952"/>
          </a:xfrm>
        </p:spPr>
        <p:txBody>
          <a:bodyPr/>
          <a:lstStyle/>
          <a:p>
            <a:r>
              <a:rPr lang="en-US" dirty="0"/>
              <a:t>MM theory implies that beta changes with leverage.</a:t>
            </a:r>
          </a:p>
          <a:p>
            <a:r>
              <a:rPr lang="en-US" dirty="0"/>
              <a:t>b</a:t>
            </a:r>
            <a:r>
              <a:rPr lang="en-US" baseline="-25000" dirty="0"/>
              <a:t>U</a:t>
            </a:r>
            <a:r>
              <a:rPr lang="en-US" dirty="0"/>
              <a:t> is the beta of a firm when it has no debt (the unlevered beta)</a:t>
            </a:r>
          </a:p>
          <a:p>
            <a:r>
              <a:rPr lang="en-US" sz="2800" dirty="0" err="1"/>
              <a:t>b</a:t>
            </a:r>
            <a:r>
              <a:rPr lang="en-US" sz="2800" baseline="-25000" dirty="0" err="1"/>
              <a:t>L</a:t>
            </a:r>
            <a:r>
              <a:rPr lang="en-US" sz="2800" dirty="0"/>
              <a:t> = b</a:t>
            </a:r>
            <a:r>
              <a:rPr lang="en-US" sz="2800" baseline="-25000" dirty="0"/>
              <a:t>U</a:t>
            </a:r>
            <a:r>
              <a:rPr lang="en-US" sz="2800" dirty="0"/>
              <a:t> [1 + (1 - T)(w</a:t>
            </a:r>
            <a:r>
              <a:rPr lang="en-US" sz="2800" baseline="-25000" dirty="0"/>
              <a:t>d</a:t>
            </a:r>
            <a:r>
              <a:rPr lang="en-US" sz="2800" dirty="0"/>
              <a:t>/w</a:t>
            </a:r>
            <a:r>
              <a:rPr lang="en-US" sz="2800" baseline="-25000" dirty="0"/>
              <a:t>s</a:t>
            </a:r>
            <a:r>
              <a:rPr lang="en-US" sz="2800" dirty="0"/>
              <a:t>)]</a:t>
            </a:r>
          </a:p>
          <a:p>
            <a:endParaRPr lang="en-US" sz="2800" dirty="0"/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Called</a:t>
            </a:r>
            <a:r>
              <a:rPr lang="en-US" sz="2400" dirty="0">
                <a:solidFill>
                  <a:srgbClr val="4C7BBC"/>
                </a:solidFill>
              </a:rPr>
              <a:t> Hamada’s Formula</a:t>
            </a:r>
            <a:r>
              <a:rPr lang="en-US" sz="2800" dirty="0">
                <a:solidFill>
                  <a:srgbClr val="4C7BBC"/>
                </a:solidFill>
              </a:rPr>
              <a:t>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2984997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ADB95-481B-4718-815B-49656C340D99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5053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Cost of Equity? </a:t>
            </a:r>
            <a:br>
              <a:rPr lang="en-US" sz="3600" dirty="0">
                <a:solidFill>
                  <a:srgbClr val="4C7BBC"/>
                </a:solidFill>
              </a:rPr>
            </a:br>
            <a:r>
              <a:rPr lang="en-US" sz="2800" dirty="0" err="1">
                <a:solidFill>
                  <a:srgbClr val="4C7BBC"/>
                </a:solidFill>
              </a:rPr>
              <a:t>w</a:t>
            </a:r>
            <a:r>
              <a:rPr lang="en-US" sz="2800" baseline="-25000" dirty="0" err="1">
                <a:solidFill>
                  <a:srgbClr val="4C7BBC"/>
                </a:solidFill>
              </a:rPr>
              <a:t>d</a:t>
            </a:r>
            <a:r>
              <a:rPr lang="en-US" sz="2800" dirty="0">
                <a:solidFill>
                  <a:srgbClr val="4C7BBC"/>
                </a:solidFill>
              </a:rPr>
              <a:t> = 20%, Tax@40%; </a:t>
            </a:r>
            <a:r>
              <a:rPr lang="en-US" sz="2800" dirty="0" err="1">
                <a:solidFill>
                  <a:srgbClr val="4C7BBC"/>
                </a:solidFill>
              </a:rPr>
              <a:t>R</a:t>
            </a:r>
            <a:r>
              <a:rPr lang="en-US" sz="2800" baseline="-25000" dirty="0" err="1">
                <a:solidFill>
                  <a:srgbClr val="4C7BBC"/>
                </a:solidFill>
              </a:rPr>
              <a:t>f</a:t>
            </a:r>
            <a:r>
              <a:rPr lang="en-US" sz="2800" baseline="-25000" dirty="0">
                <a:solidFill>
                  <a:srgbClr val="4C7BBC"/>
                </a:solidFill>
              </a:rPr>
              <a:t>,</a:t>
            </a:r>
            <a:r>
              <a:rPr lang="en-US" sz="2800" dirty="0">
                <a:solidFill>
                  <a:srgbClr val="4C7BBC"/>
                </a:solidFill>
              </a:rPr>
              <a:t> R</a:t>
            </a:r>
            <a:r>
              <a:rPr lang="en-US" sz="2800" baseline="-25000" dirty="0">
                <a:solidFill>
                  <a:srgbClr val="4C7BBC"/>
                </a:solidFill>
              </a:rPr>
              <a:t>m</a:t>
            </a:r>
            <a:r>
              <a:rPr lang="en-US" sz="2800" dirty="0">
                <a:solidFill>
                  <a:srgbClr val="4C7BBC"/>
                </a:solidFill>
              </a:rPr>
              <a:t>@6%;  b(unlevered)=1 </a:t>
            </a: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22314" y="1905000"/>
            <a:ext cx="8421687" cy="5297488"/>
          </a:xfrm>
        </p:spPr>
        <p:txBody>
          <a:bodyPr/>
          <a:lstStyle/>
          <a:p>
            <a:r>
              <a:rPr lang="en-US" dirty="0"/>
              <a:t>Use Hamada’s equation to find beta: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b</a:t>
            </a:r>
            <a:r>
              <a:rPr lang="en-US" baseline="-25000" dirty="0"/>
              <a:t> </a:t>
            </a:r>
            <a:r>
              <a:rPr lang="en-US" dirty="0"/>
              <a:t>= b</a:t>
            </a:r>
            <a:r>
              <a:rPr lang="en-US" baseline="-25000" dirty="0"/>
              <a:t>U</a:t>
            </a:r>
            <a:r>
              <a:rPr lang="en-US" dirty="0"/>
              <a:t> [1 + (1 - T)(w</a:t>
            </a:r>
            <a:r>
              <a:rPr lang="en-US" baseline="-25000" dirty="0"/>
              <a:t>d</a:t>
            </a:r>
            <a:r>
              <a:rPr lang="en-US" dirty="0"/>
              <a:t>/w</a:t>
            </a:r>
            <a:r>
              <a:rPr lang="en-US" baseline="-25000" dirty="0"/>
              <a:t>s</a:t>
            </a:r>
            <a:r>
              <a:rPr lang="en-US" dirty="0"/>
              <a:t>)]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	     = 1.0 [1 + (1-0.4) (20% / 80%) ]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     = 1.15</a:t>
            </a:r>
          </a:p>
          <a:p>
            <a:r>
              <a:rPr lang="en-US" dirty="0"/>
              <a:t>Use CAPM to find the cost of equity: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   r</a:t>
            </a:r>
            <a:r>
              <a:rPr lang="en-US" baseline="-25000" dirty="0"/>
              <a:t>s</a:t>
            </a:r>
            <a:r>
              <a:rPr lang="en-US" dirty="0"/>
              <a:t>= r</a:t>
            </a:r>
            <a:r>
              <a:rPr lang="en-US" baseline="-25000" dirty="0"/>
              <a:t>RF</a:t>
            </a:r>
            <a:r>
              <a:rPr lang="en-US" dirty="0"/>
              <a:t> + b</a:t>
            </a:r>
            <a:r>
              <a:rPr lang="en-US" baseline="-25000" dirty="0"/>
              <a:t>L </a:t>
            </a:r>
            <a:r>
              <a:rPr lang="en-US" dirty="0"/>
              <a:t>(RP</a:t>
            </a:r>
            <a:r>
              <a:rPr lang="en-US" baseline="-25000" dirty="0"/>
              <a:t>M</a:t>
            </a:r>
            <a:r>
              <a:rPr lang="en-US" dirty="0"/>
              <a:t>)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= 6% + 1.15 (6%) = 12.9%</a:t>
            </a:r>
          </a:p>
        </p:txBody>
      </p:sp>
    </p:spTree>
    <p:extLst>
      <p:ext uri="{BB962C8B-B14F-4D97-AF65-F5344CB8AC3E}">
        <p14:creationId xmlns:p14="http://schemas.microsoft.com/office/powerpoint/2010/main" val="340632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9EDE-E14C-49EB-8184-42C5994C9516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5815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WACC for previous case, </a:t>
            </a:r>
            <a:br>
              <a:rPr lang="en-US" sz="3600" dirty="0">
                <a:solidFill>
                  <a:srgbClr val="4C7BBC"/>
                </a:solidFill>
              </a:rPr>
            </a:br>
            <a:r>
              <a:rPr lang="en-US" sz="3600" dirty="0">
                <a:solidFill>
                  <a:srgbClr val="4C7BBC"/>
                </a:solidFill>
              </a:rPr>
              <a:t>R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=8% w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 = 20%</a:t>
            </a: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7565" y="2298699"/>
            <a:ext cx="8867316" cy="4302153"/>
          </a:xfrm>
        </p:spPr>
        <p:txBody>
          <a:bodyPr/>
          <a:lstStyle/>
          <a:p>
            <a:r>
              <a:rPr lang="en-US" dirty="0"/>
              <a:t>WACC = w</a:t>
            </a:r>
            <a:r>
              <a:rPr lang="en-US" baseline="-25000" dirty="0"/>
              <a:t>d</a:t>
            </a:r>
            <a:r>
              <a:rPr lang="en-US" dirty="0"/>
              <a:t> (1-T) r</a:t>
            </a:r>
            <a:r>
              <a:rPr lang="en-US" baseline="-25000" dirty="0"/>
              <a:t>d</a:t>
            </a:r>
            <a:r>
              <a:rPr lang="en-US" dirty="0"/>
              <a:t>  +  w</a:t>
            </a:r>
            <a:r>
              <a:rPr lang="en-US" baseline="-25000" dirty="0"/>
              <a:t>ce</a:t>
            </a:r>
            <a:r>
              <a:rPr lang="en-US" dirty="0"/>
              <a:t> r</a:t>
            </a:r>
            <a:r>
              <a:rPr lang="en-US" baseline="-25000" dirty="0"/>
              <a:t>s</a:t>
            </a:r>
          </a:p>
          <a:p>
            <a:r>
              <a:rPr lang="en-US" dirty="0"/>
              <a:t>WACC = </a:t>
            </a:r>
            <a:br>
              <a:rPr lang="en-US" dirty="0"/>
            </a:br>
            <a:r>
              <a:rPr lang="en-US" dirty="0"/>
              <a:t>0.2 (1 – 0.4) (8%) + 0.8 (12.9%)</a:t>
            </a:r>
          </a:p>
          <a:p>
            <a:r>
              <a:rPr lang="en-US" dirty="0"/>
              <a:t>WACC = 11.28%</a:t>
            </a:r>
          </a:p>
          <a:p>
            <a:endParaRPr lang="en-US" dirty="0"/>
          </a:p>
          <a:p>
            <a:r>
              <a:rPr lang="en-US" dirty="0"/>
              <a:t>Repeat this for all capital structures under consideration.</a:t>
            </a:r>
          </a:p>
        </p:txBody>
      </p:sp>
    </p:spTree>
    <p:extLst>
      <p:ext uri="{BB962C8B-B14F-4D97-AF65-F5344CB8AC3E}">
        <p14:creationId xmlns:p14="http://schemas.microsoft.com/office/powerpoint/2010/main" val="389911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75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75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EFBD-8652-48FA-B0CD-5FBA6777F2F1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Beta, r</a:t>
            </a:r>
            <a:r>
              <a:rPr lang="en-US" sz="3600" baseline="-25000" dirty="0">
                <a:solidFill>
                  <a:srgbClr val="4C7BBC"/>
                </a:solidFill>
              </a:rPr>
              <a:t>s</a:t>
            </a:r>
            <a:r>
              <a:rPr lang="en-US" sz="3600" dirty="0">
                <a:solidFill>
                  <a:srgbClr val="4C7BBC"/>
                </a:solidFill>
              </a:rPr>
              <a:t>, and WACC</a:t>
            </a:r>
          </a:p>
        </p:txBody>
      </p:sp>
      <p:graphicFrame>
        <p:nvGraphicFramePr>
          <p:cNvPr id="392310" name="Group 118"/>
          <p:cNvGraphicFramePr>
            <a:graphicFrameLocks noGrp="1"/>
          </p:cNvGraphicFramePr>
          <p:nvPr>
            <p:ph idx="1"/>
          </p:nvPr>
        </p:nvGraphicFramePr>
        <p:xfrm>
          <a:off x="609600" y="1981202"/>
          <a:ext cx="7772400" cy="4313873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20%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1.257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1.600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13.54%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14.40%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15.60%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WACC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11.28%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11.01%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11.04%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11.40%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771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The WACC is minimized for 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= 30%. This is the optimal capital structure.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4874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DC98E-3FAE-4B1D-8BAB-FE613784E86A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Corporate Value for w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 = 20%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7565" y="1574799"/>
            <a:ext cx="8867316" cy="5026053"/>
          </a:xfrm>
        </p:spPr>
        <p:txBody>
          <a:bodyPr/>
          <a:lstStyle/>
          <a:p>
            <a:r>
              <a:rPr lang="en-US" sz="2800" dirty="0"/>
              <a:t>V</a:t>
            </a:r>
            <a:r>
              <a:rPr lang="en-US" sz="2800" baseline="-25000" dirty="0"/>
              <a:t>op</a:t>
            </a:r>
            <a:r>
              <a:rPr lang="en-US" sz="2800" dirty="0"/>
              <a:t> = [FCF(1+g)]/(WACC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en-US" sz="2800" dirty="0"/>
              <a:t>g)</a:t>
            </a: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bg1"/>
                </a:solidFill>
              </a:rPr>
              <a:t>	V</a:t>
            </a:r>
            <a:r>
              <a:rPr lang="en-US" sz="2800" baseline="-25000" dirty="0">
                <a:solidFill>
                  <a:schemeClr val="bg1"/>
                </a:solidFill>
              </a:rPr>
              <a:t>op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/>
              <a:t>= [$30(1+0)]/(0.1128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− 0)</a:t>
            </a: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bg1"/>
                </a:solidFill>
              </a:rPr>
              <a:t>	V</a:t>
            </a:r>
            <a:r>
              <a:rPr lang="en-US" sz="2800" baseline="-25000" dirty="0">
                <a:solidFill>
                  <a:schemeClr val="bg1"/>
                </a:solidFill>
              </a:rPr>
              <a:t>op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/>
              <a:t>= $265.96 million.</a:t>
            </a:r>
          </a:p>
          <a:p>
            <a:pPr>
              <a:lnSpc>
                <a:spcPct val="115000"/>
              </a:lnSpc>
            </a:pPr>
            <a:r>
              <a:rPr lang="en-US" sz="2800" dirty="0"/>
              <a:t>Debt = D</a:t>
            </a:r>
            <a:r>
              <a:rPr lang="en-US" sz="2800" baseline="-25000" dirty="0"/>
              <a:t>New</a:t>
            </a:r>
            <a:r>
              <a:rPr lang="en-US" sz="2800" dirty="0"/>
              <a:t> = w</a:t>
            </a:r>
            <a:r>
              <a:rPr lang="en-US" sz="2800" baseline="-25000" dirty="0"/>
              <a:t>d</a:t>
            </a:r>
            <a:r>
              <a:rPr lang="en-US" sz="2800" dirty="0"/>
              <a:t> V</a:t>
            </a:r>
            <a:r>
              <a:rPr lang="en-US" sz="2800" baseline="-25000" dirty="0"/>
              <a:t>op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sz="2800" dirty="0">
                <a:solidFill>
                  <a:schemeClr val="bg1"/>
                </a:solidFill>
              </a:rPr>
              <a:t>	Debt </a:t>
            </a:r>
            <a:r>
              <a:rPr lang="en-US" sz="2800" dirty="0"/>
              <a:t>= 0.20(265.96) = $53.19 million.</a:t>
            </a:r>
          </a:p>
          <a:p>
            <a:pPr>
              <a:lnSpc>
                <a:spcPct val="115000"/>
              </a:lnSpc>
            </a:pPr>
            <a:r>
              <a:rPr lang="en-US" sz="2800" dirty="0"/>
              <a:t>Equity = S = w</a:t>
            </a:r>
            <a:r>
              <a:rPr lang="en-US" sz="2800" baseline="-25000" dirty="0"/>
              <a:t>s</a:t>
            </a:r>
            <a:r>
              <a:rPr lang="en-US" sz="2800" dirty="0"/>
              <a:t> V</a:t>
            </a:r>
            <a:r>
              <a:rPr lang="en-US" sz="2800" baseline="-25000" dirty="0"/>
              <a:t>op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sz="2800" dirty="0">
                <a:solidFill>
                  <a:schemeClr val="bg1"/>
                </a:solidFill>
              </a:rPr>
              <a:t>	Equity</a:t>
            </a:r>
            <a:r>
              <a:rPr lang="en-US" sz="2800" dirty="0"/>
              <a:t> = 0.80(265.96) = $212.77 million.</a:t>
            </a:r>
          </a:p>
        </p:txBody>
      </p:sp>
    </p:spTree>
    <p:extLst>
      <p:ext uri="{BB962C8B-B14F-4D97-AF65-F5344CB8AC3E}">
        <p14:creationId xmlns:p14="http://schemas.microsoft.com/office/powerpoint/2010/main" val="2854516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1034E-8782-42F8-B849-8594867CADEC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Value of Operations, Debt, and Equity</a:t>
            </a:r>
          </a:p>
        </p:txBody>
      </p:sp>
      <p:graphicFrame>
        <p:nvGraphicFramePr>
          <p:cNvPr id="393374" name="Group 158"/>
          <p:cNvGraphicFramePr>
            <a:graphicFrameLocks noGrp="1"/>
          </p:cNvGraphicFramePr>
          <p:nvPr>
            <p:ph idx="1"/>
          </p:nvPr>
        </p:nvGraphicFramePr>
        <p:xfrm>
          <a:off x="609600" y="1981200"/>
          <a:ext cx="7772400" cy="432816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20%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1.257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1.600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13.54%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14.40%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15.60%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WACC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11.28%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11.04%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11.40%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op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$265.96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$272.48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$271.74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$263.16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$53.19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$81.74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$108.70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$131.58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$212.77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$190.74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$163.04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$131.58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771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Value of operations is maximized at 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 = 30%.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1335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A5A7-8467-4DC9-93DC-40570895E9E7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310472" name="Rectangle 200"/>
          <p:cNvSpPr>
            <a:spLocks noGrp="1" noChangeArrowheads="1"/>
          </p:cNvSpPr>
          <p:nvPr>
            <p:ph type="title"/>
          </p:nvPr>
        </p:nvSpPr>
        <p:spPr>
          <a:xfrm>
            <a:off x="381001" y="214314"/>
            <a:ext cx="8562976" cy="1462087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Anatomy of a Recap: Before Issuing Debt</a:t>
            </a:r>
          </a:p>
        </p:txBody>
      </p:sp>
      <p:graphicFrame>
        <p:nvGraphicFramePr>
          <p:cNvPr id="310683" name="Group 411"/>
          <p:cNvGraphicFramePr>
            <a:graphicFrameLocks noGrp="1"/>
          </p:cNvGraphicFramePr>
          <p:nvPr>
            <p:ph idx="1"/>
          </p:nvPr>
        </p:nvGraphicFramePr>
        <p:xfrm>
          <a:off x="762001" y="1676400"/>
          <a:ext cx="4297363" cy="4596448"/>
        </p:xfrm>
        <a:graphic>
          <a:graphicData uri="http://schemas.openxmlformats.org/drawingml/2006/table">
            <a:tbl>
              <a:tblPr/>
              <a:tblGrid>
                <a:gridCol w="242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54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Before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op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+ ST Inv.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−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÷</a:t>
                      </a: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10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P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$25.00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shareholder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wealth: S + Cash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5659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872-3D9E-4623-8D24-3FB5D65A6E1E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2894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Issue Debt (w</a:t>
            </a:r>
            <a:r>
              <a:rPr lang="en-US" sz="3600" baseline="-25000" dirty="0">
                <a:solidFill>
                  <a:srgbClr val="4C7BBC"/>
                </a:solidFill>
              </a:rPr>
              <a:t>d</a:t>
            </a:r>
            <a:r>
              <a:rPr lang="en-US" sz="3600" dirty="0">
                <a:solidFill>
                  <a:srgbClr val="4C7BBC"/>
                </a:solidFill>
              </a:rPr>
              <a:t> = 20%), But Before Repurchase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841499"/>
            <a:ext cx="8867316" cy="4759353"/>
          </a:xfrm>
        </p:spPr>
        <p:txBody>
          <a:bodyPr/>
          <a:lstStyle/>
          <a:p>
            <a:r>
              <a:rPr lang="en-US" dirty="0"/>
              <a:t>WACC decreases to 11.28%.</a:t>
            </a:r>
          </a:p>
          <a:p>
            <a:r>
              <a:rPr lang="en-US" dirty="0"/>
              <a:t>V</a:t>
            </a:r>
            <a:r>
              <a:rPr lang="en-US" baseline="-25000" dirty="0"/>
              <a:t>op</a:t>
            </a:r>
            <a:r>
              <a:rPr lang="en-US" dirty="0"/>
              <a:t> increases to $265.9574.</a:t>
            </a:r>
          </a:p>
          <a:p>
            <a:r>
              <a:rPr lang="en-US" dirty="0"/>
              <a:t>Firm temporarily has short-term investments of $53.1915 (until it uses these funds to repurchase stock).</a:t>
            </a:r>
          </a:p>
          <a:p>
            <a:r>
              <a:rPr lang="en-US" dirty="0"/>
              <a:t>Debt is now $53.1915.</a:t>
            </a:r>
          </a:p>
        </p:txBody>
      </p:sp>
    </p:spTree>
    <p:extLst>
      <p:ext uri="{BB962C8B-B14F-4D97-AF65-F5344CB8AC3E}">
        <p14:creationId xmlns:p14="http://schemas.microsoft.com/office/powerpoint/2010/main" val="3813512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E02F5-F1F5-46C4-83CA-7B17869F2F0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1" y="1"/>
            <a:ext cx="8613776" cy="1447800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Anatomy of a Recap: After Debt, but Before Repurchase</a:t>
            </a:r>
          </a:p>
        </p:txBody>
      </p:sp>
      <p:graphicFrame>
        <p:nvGraphicFramePr>
          <p:cNvPr id="332882" name="Group 82"/>
          <p:cNvGraphicFramePr>
            <a:graphicFrameLocks noGrp="1"/>
          </p:cNvGraphicFramePr>
          <p:nvPr>
            <p:ph idx="1"/>
          </p:nvPr>
        </p:nvGraphicFramePr>
        <p:xfrm>
          <a:off x="762001" y="1752600"/>
          <a:ext cx="6200775" cy="4632960"/>
        </p:xfrm>
        <a:graphic>
          <a:graphicData uri="http://schemas.openxmlformats.org/drawingml/2006/table">
            <a:tbl>
              <a:tblPr/>
              <a:tblGrid>
                <a:gridCol w="242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3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54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Before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After Debt, </a:t>
                      </a: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Before Rep.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op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+ ST Inv.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53.19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$319.15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−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53.19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÷</a:t>
                      </a: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n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10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10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P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$25.00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$26.60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shareholder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wealth: S + Cash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0293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E7F3D-765E-42E2-AF0A-0A24ACD4AA0F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3402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After Issuing Debt, Before Repurchasing Stock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803399"/>
            <a:ext cx="8867316" cy="4797453"/>
          </a:xfrm>
        </p:spPr>
        <p:txBody>
          <a:bodyPr/>
          <a:lstStyle/>
          <a:p>
            <a:r>
              <a:rPr lang="en-US" dirty="0"/>
              <a:t>Stock price increases from $25.00 to $26.60.</a:t>
            </a:r>
          </a:p>
          <a:p>
            <a:r>
              <a:rPr lang="en-US" dirty="0"/>
              <a:t>Wealth of shareholders (due to ownership of equity) increases from </a:t>
            </a:r>
            <a:r>
              <a:rPr lang="en-US" dirty="0">
                <a:cs typeface="Times New Roman" pitchFamily="18" charset="0"/>
              </a:rPr>
              <a:t>$250 million to $265.96 million.</a:t>
            </a:r>
            <a:r>
              <a:rPr lang="en-US" sz="2600" dirty="0"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8371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E193-E4CA-4F1B-AAFA-BA9217C0B8A7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3656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The Repurchase: No Effect on Stock Price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752601"/>
            <a:ext cx="8867316" cy="484825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400" dirty="0"/>
              <a:t>The announcement of an intended repurchase might send a signal that affects stock price, and the previous change in capital structure affects stock price, but the repurchase itself has no impact on stock price.</a:t>
            </a:r>
          </a:p>
          <a:p>
            <a:pPr lvl="1">
              <a:lnSpc>
                <a:spcPct val="110000"/>
              </a:lnSpc>
            </a:pP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sz="2000" dirty="0"/>
              <a:t>If investors thought that the repurchase would increase the stock price, they would all purchase stock the day before, which would drive up its price. </a:t>
            </a:r>
          </a:p>
          <a:p>
            <a:pPr lvl="1">
              <a:lnSpc>
                <a:spcPct val="110000"/>
              </a:lnSpc>
            </a:pPr>
            <a:endParaRPr lang="en-US" sz="2000" dirty="0"/>
          </a:p>
          <a:p>
            <a:pPr lvl="1">
              <a:lnSpc>
                <a:spcPct val="110000"/>
              </a:lnSpc>
            </a:pPr>
            <a:r>
              <a:rPr lang="en-US" sz="2000" dirty="0"/>
              <a:t>If investors thought that the repurchase would decrease the stock price, they would all sell short the stock the day before, which would drive down the stock price.</a:t>
            </a:r>
          </a:p>
        </p:txBody>
      </p:sp>
    </p:spTree>
    <p:extLst>
      <p:ext uri="{BB962C8B-B14F-4D97-AF65-F5344CB8AC3E}">
        <p14:creationId xmlns:p14="http://schemas.microsoft.com/office/powerpoint/2010/main" val="10650604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272B5-CC9C-4E1E-A245-31C06FEC60F3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1243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Remaining Number of Shares After Repurchase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" y="1473199"/>
            <a:ext cx="8867316" cy="512765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D</a:t>
            </a:r>
            <a:r>
              <a:rPr lang="en-US" baseline="-25000" dirty="0"/>
              <a:t>Old</a:t>
            </a:r>
            <a:r>
              <a:rPr lang="en-US" dirty="0"/>
              <a:t> is amount of debt the firm initially has, D</a:t>
            </a:r>
            <a:r>
              <a:rPr lang="en-US" baseline="-25000" dirty="0"/>
              <a:t>New</a:t>
            </a:r>
            <a:r>
              <a:rPr lang="en-US" dirty="0"/>
              <a:t> is amount after issuing new debt.</a:t>
            </a:r>
          </a:p>
          <a:p>
            <a:pPr>
              <a:lnSpc>
                <a:spcPct val="80000"/>
              </a:lnSpc>
            </a:pPr>
            <a:r>
              <a:rPr lang="en-US" dirty="0"/>
              <a:t>If all new debt is used to repurchase shares, then total dollars used equals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 (D</a:t>
            </a:r>
            <a:r>
              <a:rPr lang="en-US" sz="2000" baseline="-25000" dirty="0"/>
              <a:t>New</a:t>
            </a:r>
            <a:r>
              <a:rPr lang="en-US" sz="2000" dirty="0"/>
              <a:t> – D</a:t>
            </a:r>
            <a:r>
              <a:rPr lang="en-US" sz="2000" baseline="-25000" dirty="0"/>
              <a:t>Old</a:t>
            </a:r>
            <a:r>
              <a:rPr lang="en-US" sz="2000" dirty="0"/>
              <a:t>) = ($53.19 - $0) = $53.19 m.</a:t>
            </a:r>
            <a:endParaRPr lang="en-US" sz="2000" baseline="-25000" dirty="0"/>
          </a:p>
          <a:p>
            <a:pPr>
              <a:lnSpc>
                <a:spcPct val="80000"/>
              </a:lnSpc>
            </a:pPr>
            <a:r>
              <a:rPr lang="en-US" dirty="0"/>
              <a:t>n</a:t>
            </a:r>
            <a:r>
              <a:rPr lang="en-US" baseline="-25000" dirty="0"/>
              <a:t>Prior</a:t>
            </a:r>
            <a:r>
              <a:rPr lang="en-US" dirty="0"/>
              <a:t> is number of shares before repurchase, n</a:t>
            </a:r>
            <a:r>
              <a:rPr lang="en-US" baseline="-25000" dirty="0"/>
              <a:t>Post</a:t>
            </a:r>
            <a:r>
              <a:rPr lang="en-US" dirty="0"/>
              <a:t> is number after.  Total shares remaining: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</a:t>
            </a:r>
            <a:r>
              <a:rPr lang="en-US" sz="2000" baseline="-25000" dirty="0"/>
              <a:t>Post</a:t>
            </a:r>
            <a:r>
              <a:rPr lang="en-US" sz="2000" dirty="0"/>
              <a:t> = n</a:t>
            </a:r>
            <a:r>
              <a:rPr lang="en-US" sz="2000" baseline="-25000" dirty="0"/>
              <a:t>Prior</a:t>
            </a:r>
            <a:r>
              <a:rPr lang="en-US" sz="2000" dirty="0"/>
              <a:t> – (D</a:t>
            </a:r>
            <a:r>
              <a:rPr lang="en-US" sz="2000" baseline="-25000" dirty="0"/>
              <a:t>New</a:t>
            </a:r>
            <a:r>
              <a:rPr lang="en-US" sz="2000" dirty="0"/>
              <a:t> – D</a:t>
            </a:r>
            <a:r>
              <a:rPr lang="en-US" sz="2000" baseline="-25000" dirty="0"/>
              <a:t>Old</a:t>
            </a:r>
            <a:r>
              <a:rPr lang="en-US" sz="2000" dirty="0"/>
              <a:t>)/P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solidFill>
                  <a:schemeClr val="bg1"/>
                </a:solidFill>
              </a:rPr>
              <a:t>	n</a:t>
            </a:r>
            <a:r>
              <a:rPr lang="en-US" sz="2000" baseline="-25000" dirty="0">
                <a:solidFill>
                  <a:schemeClr val="bg1"/>
                </a:solidFill>
              </a:rPr>
              <a:t>Post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/>
              <a:t>= 10million – ($53.19million/$26.60)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solidFill>
                  <a:schemeClr val="bg1"/>
                </a:solidFill>
              </a:rPr>
              <a:t>	n</a:t>
            </a:r>
            <a:r>
              <a:rPr lang="en-US" sz="2000" baseline="-25000" dirty="0">
                <a:solidFill>
                  <a:schemeClr val="bg1"/>
                </a:solidFill>
              </a:rPr>
              <a:t>Post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/>
              <a:t>= 8 million.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22257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6F83-A56A-4E1F-8825-5FF350A4C567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1" y="214314"/>
            <a:ext cx="8639176" cy="1169985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Anatomy of a Recap: After Rupurchase</a:t>
            </a:r>
          </a:p>
        </p:txBody>
      </p:sp>
      <p:graphicFrame>
        <p:nvGraphicFramePr>
          <p:cNvPr id="336994" name="Group 98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040688" cy="4632960"/>
        </p:xfrm>
        <a:graphic>
          <a:graphicData uri="http://schemas.openxmlformats.org/drawingml/2006/table">
            <a:tbl>
              <a:tblPr/>
              <a:tblGrid>
                <a:gridCol w="242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3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54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Before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After Debt, </a:t>
                      </a: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Before Rep.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After Rep.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op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+ ST Inv.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53.19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V</a:t>
                      </a:r>
                      <a:r>
                        <a:rPr kumimoji="0" lang="en-US" sz="22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</a:t>
                      </a:r>
                      <a:endParaRPr kumimoji="0" lang="en-US" sz="2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$319.15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− Debt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 0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53.19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53.19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$212.77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÷</a:t>
                      </a: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n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 10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  10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      8 </a:t>
                      </a:r>
                      <a:endParaRPr kumimoji="0" lang="en-US" sz="2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 P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$25.00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$26.60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$26.60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shareholder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wealth: S + Cash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$250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$265.96 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8248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3EC57-42F2-4E29-AC36-26AA954C8673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Key Points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ST investments fall because they are used to repurchase stock.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Stock price is unchanged.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Value of equity falls from </a:t>
            </a:r>
            <a:r>
              <a:rPr lang="en-US" sz="2800" dirty="0">
                <a:cs typeface="Times New Roman" pitchFamily="18" charset="0"/>
              </a:rPr>
              <a:t>$265.96 to $212.77</a:t>
            </a:r>
            <a:r>
              <a:rPr lang="en-US" sz="2800" dirty="0"/>
              <a:t> because firm no longer owns the ST investments.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Wealth of shareholders remains at </a:t>
            </a:r>
            <a:r>
              <a:rPr lang="en-US" sz="2800" dirty="0">
                <a:cs typeface="Times New Roman" pitchFamily="18" charset="0"/>
              </a:rPr>
              <a:t>$265.96 because shareholders now directly own the funds that were held by firm in ST investments.</a:t>
            </a:r>
            <a:endParaRPr lang="en-US" sz="2800" dirty="0"/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66783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F9F7-BDFE-4985-A010-BAF64A5EE92C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" y="107577"/>
            <a:ext cx="8867316" cy="1149723"/>
          </a:xfrm>
        </p:spPr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Intrinsic Stock Price Maximized at Optimal Capital Structure</a:t>
            </a:r>
          </a:p>
        </p:txBody>
      </p:sp>
      <p:graphicFrame>
        <p:nvGraphicFramePr>
          <p:cNvPr id="395391" name="Group 127"/>
          <p:cNvGraphicFramePr>
            <a:graphicFrameLocks noGrp="1"/>
          </p:cNvGraphicFramePr>
          <p:nvPr>
            <p:ph idx="1"/>
          </p:nvPr>
        </p:nvGraphicFramePr>
        <p:xfrm>
          <a:off x="609600" y="1981200"/>
          <a:ext cx="7772400" cy="435864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20%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40%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8.5%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10.0%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1.150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1.257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1.400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1.600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12.90%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13.54%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14.40%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15.60%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WACC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11.28%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11.01%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11.04%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11.40%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op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$265.96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$272.48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$271.74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$263.16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$53.19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$81.74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$108.70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$131.58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$250.00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$212.77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$190.74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$163.04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$131.58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P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$25.00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$26.60 </a:t>
                      </a: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$27.25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$27.17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$26.32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7646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2ADF3-BE64-4716-B7DC-CC1952A7B52E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4C7BBC"/>
                </a:solidFill>
              </a:rPr>
              <a:t>Optimal Capital Structure</a:t>
            </a: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22314" y="1676401"/>
            <a:ext cx="8421687" cy="5181602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baseline="-25000" dirty="0"/>
              <a:t>d</a:t>
            </a:r>
            <a:r>
              <a:rPr lang="en-US" dirty="0"/>
              <a:t> = 30% gives:</a:t>
            </a:r>
          </a:p>
          <a:p>
            <a:pPr lvl="1"/>
            <a:r>
              <a:rPr lang="en-US" sz="2000" dirty="0"/>
              <a:t>Highest corporate value</a:t>
            </a:r>
          </a:p>
          <a:p>
            <a:pPr lvl="1"/>
            <a:r>
              <a:rPr lang="en-US" sz="2000" dirty="0"/>
              <a:t>Lowest WACC</a:t>
            </a:r>
          </a:p>
          <a:p>
            <a:pPr lvl="1"/>
            <a:r>
              <a:rPr lang="en-US" sz="2000" dirty="0"/>
              <a:t>Highest stock price per share</a:t>
            </a:r>
          </a:p>
          <a:p>
            <a:r>
              <a:rPr lang="en-US" dirty="0"/>
              <a:t>But w</a:t>
            </a:r>
            <a:r>
              <a:rPr lang="en-US" baseline="-25000" dirty="0"/>
              <a:t>d</a:t>
            </a:r>
            <a:r>
              <a:rPr lang="en-US" dirty="0"/>
              <a:t> = 40% is close.  Optimal range is pretty flat.</a:t>
            </a:r>
          </a:p>
        </p:txBody>
      </p:sp>
    </p:spTree>
    <p:extLst>
      <p:ext uri="{BB962C8B-B14F-4D97-AF65-F5344CB8AC3E}">
        <p14:creationId xmlns:p14="http://schemas.microsoft.com/office/powerpoint/2010/main" val="2678367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Determinants of Capital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Internal Factors (Firm Specific)</a:t>
            </a:r>
          </a:p>
          <a:p>
            <a:pPr lvl="1"/>
            <a:r>
              <a:rPr lang="en-US" dirty="0"/>
              <a:t>Age, Size, M/B, Profitability, Proportion of Tangible Assets, Ability of Management, Behavioral Traits of Manager, etc.</a:t>
            </a:r>
          </a:p>
          <a:p>
            <a:endParaRPr lang="en-US" dirty="0"/>
          </a:p>
          <a:p>
            <a:r>
              <a:rPr lang="en-US" dirty="0"/>
              <a:t>External Factors (Industry &amp; Macroeconomics Factors)</a:t>
            </a:r>
          </a:p>
          <a:p>
            <a:pPr lvl="1"/>
            <a:r>
              <a:rPr lang="en-US" dirty="0"/>
              <a:t>Industry Average, Regulatory Environment for the industry, Inflation, GDP growth, Legal &amp; Regulatory Environment, etc. </a:t>
            </a:r>
          </a:p>
        </p:txBody>
      </p:sp>
    </p:spTree>
    <p:extLst>
      <p:ext uri="{BB962C8B-B14F-4D97-AF65-F5344CB8AC3E}">
        <p14:creationId xmlns:p14="http://schemas.microsoft.com/office/powerpoint/2010/main" val="122411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31607</TotalTime>
  <Words>3601</Words>
  <Application>Microsoft Macintosh PowerPoint</Application>
  <PresentationFormat>On-screen Show (4:3)</PresentationFormat>
  <Paragraphs>733</Paragraphs>
  <Slides>61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News Gothic MT</vt:lpstr>
      <vt:lpstr>Tahoma</vt:lpstr>
      <vt:lpstr>Times New Roman</vt:lpstr>
      <vt:lpstr>Wingdings</vt:lpstr>
      <vt:lpstr>Wingdings 2</vt:lpstr>
      <vt:lpstr>Breeze</vt:lpstr>
      <vt:lpstr>VISIO</vt:lpstr>
      <vt:lpstr>Capital Structure</vt:lpstr>
      <vt:lpstr>Basic Definitions </vt:lpstr>
      <vt:lpstr>How can capital structure affect value?</vt:lpstr>
      <vt:lpstr>Business Risk: Uncertainty in EBIT, NOPAT, and ROIC</vt:lpstr>
      <vt:lpstr>What is operating leverage, and how does it affect a firm’s business risk?</vt:lpstr>
      <vt:lpstr>Higher operating leverage leads to more business risk: small sales decline causes a larger EBIT decline.</vt:lpstr>
      <vt:lpstr>Operating Breakeven</vt:lpstr>
      <vt:lpstr>Business Risk versus Financial Risk</vt:lpstr>
      <vt:lpstr>Consider Two Hypothetical Firms Identical Except for Debt</vt:lpstr>
      <vt:lpstr>Impact of Leverage on Returns</vt:lpstr>
      <vt:lpstr>Why does leveraging increase return?</vt:lpstr>
      <vt:lpstr>Impact of Leverage on Returns if EBIT Falls</vt:lpstr>
      <vt:lpstr>The Cost of Equity at Different Levels of Debt</vt:lpstr>
      <vt:lpstr>PowerPoint Presentation</vt:lpstr>
      <vt:lpstr>Capital Structure Theory</vt:lpstr>
      <vt:lpstr>MM Theory:  Zero Taxes</vt:lpstr>
      <vt:lpstr>MM Results:  Zero Taxes: VL = VU</vt:lpstr>
      <vt:lpstr>MM Theory:  Corporate Taxes</vt:lpstr>
      <vt:lpstr>MM Result:  Corporate Taxes: VL = VU + TD</vt:lpstr>
      <vt:lpstr>MM relationship between value and debt when corporate taxes are considered.</vt:lpstr>
      <vt:lpstr>Trade-off Theory</vt:lpstr>
      <vt:lpstr>Tax Shield  vs.  Cost of Financial Distress</vt:lpstr>
      <vt:lpstr>Miller’s Theory: Corporate and Personal Taxes</vt:lpstr>
      <vt:lpstr>Miller’s Model with Corporate and Personal Taxes</vt:lpstr>
      <vt:lpstr>Tc = 40%, Td = 30%, and Ts = 12%.</vt:lpstr>
      <vt:lpstr>Conclusions with Personal Taxes</vt:lpstr>
      <vt:lpstr>Signaling Theory</vt:lpstr>
      <vt:lpstr>Pecking Order Theory</vt:lpstr>
      <vt:lpstr>Market Timing/ Window of Opportunity Theory</vt:lpstr>
      <vt:lpstr>Debt Financing and Agency Costs</vt:lpstr>
      <vt:lpstr>Debt Financing and Agency Costs</vt:lpstr>
      <vt:lpstr>Investment Opportunity Set and Reserve Borrowing Capacity</vt:lpstr>
      <vt:lpstr>Empirical Evidence</vt:lpstr>
      <vt:lpstr>Empirical Evidence (Continued)</vt:lpstr>
      <vt:lpstr>Empirical Evidence (Continued)</vt:lpstr>
      <vt:lpstr>Empirical Evidence (Continued)</vt:lpstr>
      <vt:lpstr>Implications for Managers</vt:lpstr>
      <vt:lpstr>Implications for Managers (Continued)</vt:lpstr>
      <vt:lpstr>Implications for Managers (Continued)</vt:lpstr>
      <vt:lpstr>Choosing the Optimal Capital Structure: Example</vt:lpstr>
      <vt:lpstr>Current Value of Operations?</vt:lpstr>
      <vt:lpstr>Other Data for Valuation Analysis</vt:lpstr>
      <vt:lpstr>Current Valuation Analysis</vt:lpstr>
      <vt:lpstr>Investment bankers provided estimates of rd for different capital structures.</vt:lpstr>
      <vt:lpstr>The Cost of Equity at Different Levels of Debt</vt:lpstr>
      <vt:lpstr>The Cost of Equity?  wd = 20%, Tax@40%; Rf, Rm@6%;  b(unlevered)=1 </vt:lpstr>
      <vt:lpstr>The WACC for previous case,  Rd=8% wd = 20%</vt:lpstr>
      <vt:lpstr>Beta, rs, and WACC</vt:lpstr>
      <vt:lpstr>Corporate Value for wd = 20%</vt:lpstr>
      <vt:lpstr>Value of Operations, Debt, and Equity</vt:lpstr>
      <vt:lpstr>Anatomy of a Recap: Before Issuing Debt</vt:lpstr>
      <vt:lpstr>Issue Debt (wd = 20%), But Before Repurchase</vt:lpstr>
      <vt:lpstr>Anatomy of a Recap: After Debt, but Before Repurchase</vt:lpstr>
      <vt:lpstr>After Issuing Debt, Before Repurchasing Stock</vt:lpstr>
      <vt:lpstr>The Repurchase: No Effect on Stock Price</vt:lpstr>
      <vt:lpstr>Remaining Number of Shares After Repurchase</vt:lpstr>
      <vt:lpstr>Anatomy of a Recap: After Rupurchase</vt:lpstr>
      <vt:lpstr>Key Points</vt:lpstr>
      <vt:lpstr>Intrinsic Stock Price Maximized at Optimal Capital Structure</vt:lpstr>
      <vt:lpstr>Optimal Capital Structure</vt:lpstr>
      <vt:lpstr>Determinants of Capital Structure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Corporate Finance </dc:title>
  <dc:creator>Kaveri Krishnan</dc:creator>
  <cp:lastModifiedBy>Mohammad Shameem Jawed</cp:lastModifiedBy>
  <cp:revision>95</cp:revision>
  <dcterms:created xsi:type="dcterms:W3CDTF">2018-10-15T10:28:22Z</dcterms:created>
  <dcterms:modified xsi:type="dcterms:W3CDTF">2025-03-02T08:30:40Z</dcterms:modified>
</cp:coreProperties>
</file>