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55"/>
  </p:notesMasterIdLst>
  <p:sldIdLst>
    <p:sldId id="259" r:id="rId4"/>
    <p:sldId id="261" r:id="rId5"/>
    <p:sldId id="262" r:id="rId6"/>
    <p:sldId id="413" r:id="rId7"/>
    <p:sldId id="414" r:id="rId8"/>
    <p:sldId id="415" r:id="rId9"/>
    <p:sldId id="416" r:id="rId10"/>
    <p:sldId id="417" r:id="rId11"/>
    <p:sldId id="419" r:id="rId12"/>
    <p:sldId id="463" r:id="rId13"/>
    <p:sldId id="311" r:id="rId14"/>
    <p:sldId id="465" r:id="rId15"/>
    <p:sldId id="464" r:id="rId16"/>
    <p:sldId id="445" r:id="rId17"/>
    <p:sldId id="446" r:id="rId18"/>
    <p:sldId id="448" r:id="rId19"/>
    <p:sldId id="450" r:id="rId20"/>
    <p:sldId id="451" r:id="rId21"/>
    <p:sldId id="452" r:id="rId22"/>
    <p:sldId id="453" r:id="rId23"/>
    <p:sldId id="454" r:id="rId24"/>
    <p:sldId id="455" r:id="rId25"/>
    <p:sldId id="459" r:id="rId26"/>
    <p:sldId id="460" r:id="rId27"/>
    <p:sldId id="461" r:id="rId28"/>
    <p:sldId id="462" r:id="rId29"/>
    <p:sldId id="275" r:id="rId30"/>
    <p:sldId id="276" r:id="rId31"/>
    <p:sldId id="277" r:id="rId32"/>
    <p:sldId id="278" r:id="rId33"/>
    <p:sldId id="279" r:id="rId34"/>
    <p:sldId id="280" r:id="rId35"/>
    <p:sldId id="466" r:id="rId36"/>
    <p:sldId id="281" r:id="rId37"/>
    <p:sldId id="282" r:id="rId38"/>
    <p:sldId id="283"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3659" autoAdjust="0"/>
  </p:normalViewPr>
  <p:slideViewPr>
    <p:cSldViewPr>
      <p:cViewPr>
        <p:scale>
          <a:sx n="60" d="100"/>
          <a:sy n="60" d="100"/>
        </p:scale>
        <p:origin x="-165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040708-908A-40D4-8689-C06D7E2415EE}" type="datetimeFigureOut">
              <a:rPr lang="en-US" smtClean="0"/>
              <a:t>3/17/2019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3E1B09-5F3C-4F3A-903B-E0337046E7F0}" type="slidenum">
              <a:rPr lang="en-US" smtClean="0"/>
              <a:t>‹#›</a:t>
            </a:fld>
            <a:endParaRPr lang="en-US"/>
          </a:p>
        </p:txBody>
      </p:sp>
    </p:spTree>
    <p:extLst>
      <p:ext uri="{BB962C8B-B14F-4D97-AF65-F5344CB8AC3E}">
        <p14:creationId xmlns:p14="http://schemas.microsoft.com/office/powerpoint/2010/main" val="48316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E1B09-5F3C-4F3A-903B-E0337046E7F0}" type="slidenum">
              <a:rPr lang="en-US" smtClean="0"/>
              <a:t>1</a:t>
            </a:fld>
            <a:endParaRPr lang="en-US"/>
          </a:p>
        </p:txBody>
      </p:sp>
    </p:spTree>
    <p:extLst>
      <p:ext uri="{BB962C8B-B14F-4D97-AF65-F5344CB8AC3E}">
        <p14:creationId xmlns:p14="http://schemas.microsoft.com/office/powerpoint/2010/main" val="109036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E1B09-5F3C-4F3A-903B-E0337046E7F0}" type="slidenum">
              <a:rPr lang="en-US" smtClean="0"/>
              <a:t>4</a:t>
            </a:fld>
            <a:endParaRPr lang="en-US"/>
          </a:p>
        </p:txBody>
      </p:sp>
    </p:spTree>
    <p:extLst>
      <p:ext uri="{BB962C8B-B14F-4D97-AF65-F5344CB8AC3E}">
        <p14:creationId xmlns:p14="http://schemas.microsoft.com/office/powerpoint/2010/main" val="160702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3E1B09-5F3C-4F3A-903B-E0337046E7F0}" type="slidenum">
              <a:rPr lang="en-US" smtClean="0"/>
              <a:t>5</a:t>
            </a:fld>
            <a:endParaRPr lang="en-US"/>
          </a:p>
        </p:txBody>
      </p:sp>
    </p:spTree>
    <p:extLst>
      <p:ext uri="{BB962C8B-B14F-4D97-AF65-F5344CB8AC3E}">
        <p14:creationId xmlns:p14="http://schemas.microsoft.com/office/powerpoint/2010/main" val="3079063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Book Antiqua"/>
                <a:ea typeface="+mn-ea"/>
                <a:cs typeface="+mn-cs"/>
              </a:rPr>
              <a:t>Note: Market (not Book value ) of debt and equity correctly determines the Capital structure.</a:t>
            </a:r>
          </a:p>
          <a:p>
            <a:endParaRPr lang="en-US" dirty="0"/>
          </a:p>
        </p:txBody>
      </p:sp>
      <p:sp>
        <p:nvSpPr>
          <p:cNvPr id="4" name="Slide Number Placeholder 3"/>
          <p:cNvSpPr>
            <a:spLocks noGrp="1"/>
          </p:cNvSpPr>
          <p:nvPr>
            <p:ph type="sldNum" sz="quarter" idx="10"/>
          </p:nvPr>
        </p:nvSpPr>
        <p:spPr/>
        <p:txBody>
          <a:bodyPr/>
          <a:lstStyle/>
          <a:p>
            <a:fld id="{E03E1B09-5F3C-4F3A-903B-E0337046E7F0}" type="slidenum">
              <a:rPr lang="en-US" smtClean="0"/>
              <a:t>6</a:t>
            </a:fld>
            <a:endParaRPr lang="en-US"/>
          </a:p>
        </p:txBody>
      </p:sp>
    </p:spTree>
    <p:extLst>
      <p:ext uri="{BB962C8B-B14F-4D97-AF65-F5344CB8AC3E}">
        <p14:creationId xmlns:p14="http://schemas.microsoft.com/office/powerpoint/2010/main" val="723875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Book Antiqua"/>
                <a:ea typeface="+mn-ea"/>
                <a:cs typeface="+mn-cs"/>
              </a:rPr>
              <a:t>1.Increses ROE  for likely Business result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prstClr val="black"/>
                </a:solidFill>
                <a:effectLst/>
                <a:uLnTx/>
                <a:uFillTx/>
                <a:latin typeface="Book Antiqua"/>
                <a:ea typeface="+mn-ea"/>
                <a:cs typeface="+mn-cs"/>
              </a:rPr>
              <a:t>Increases Variability in ROE</a:t>
            </a:r>
          </a:p>
          <a:p>
            <a:endParaRPr lang="en-US" dirty="0"/>
          </a:p>
        </p:txBody>
      </p:sp>
      <p:sp>
        <p:nvSpPr>
          <p:cNvPr id="4" name="Slide Number Placeholder 3"/>
          <p:cNvSpPr>
            <a:spLocks noGrp="1"/>
          </p:cNvSpPr>
          <p:nvPr>
            <p:ph type="sldNum" sz="quarter" idx="10"/>
          </p:nvPr>
        </p:nvSpPr>
        <p:spPr/>
        <p:txBody>
          <a:bodyPr/>
          <a:lstStyle/>
          <a:p>
            <a:fld id="{E03E1B09-5F3C-4F3A-903B-E0337046E7F0}" type="slidenum">
              <a:rPr lang="en-US" smtClean="0"/>
              <a:t>9</a:t>
            </a:fld>
            <a:endParaRPr lang="en-US"/>
          </a:p>
        </p:txBody>
      </p:sp>
    </p:spTree>
    <p:extLst>
      <p:ext uri="{BB962C8B-B14F-4D97-AF65-F5344CB8AC3E}">
        <p14:creationId xmlns:p14="http://schemas.microsoft.com/office/powerpoint/2010/main" val="582135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A5980CD-3DF4-4967-8ECD-6A53D4A5AD8D}" type="slidenum">
              <a:rPr lang="en-US">
                <a:solidFill>
                  <a:prstClr val="black"/>
                </a:solidFill>
              </a:rPr>
              <a:pPr/>
              <a:t>10</a:t>
            </a:fld>
            <a:endParaRPr lang="en-US">
              <a:solidFill>
                <a:prstClr val="black"/>
              </a:solidFill>
            </a:endParaRPr>
          </a:p>
        </p:txBody>
      </p:sp>
      <p:sp>
        <p:nvSpPr>
          <p:cNvPr id="20483"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20484"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dirty="0" smtClean="0">
                <a:solidFill>
                  <a:srgbClr val="000000"/>
                </a:solidFill>
                <a:latin typeface="Times New Roman" pitchFamily="18" charset="0"/>
                <a:cs typeface="Times New Roman" pitchFamily="18" charset="0"/>
              </a:rPr>
              <a:t>The price per share remains the same, but the expected return per share increases with leverage. This is also called EBIT-EPS analysis. At income levels less than Rs.1,000, an all-equity firm is better.  At income levels greater than Rs.1,000 a levered firm is better.</a:t>
            </a:r>
          </a:p>
        </p:txBody>
      </p:sp>
    </p:spTree>
    <p:extLst>
      <p:ext uri="{BB962C8B-B14F-4D97-AF65-F5344CB8AC3E}">
        <p14:creationId xmlns:p14="http://schemas.microsoft.com/office/powerpoint/2010/main" val="1847633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smtClean="0">
                <a:latin typeface="Helvetica-Light"/>
              </a:rPr>
              <a:t>If you don’t fully understand the</a:t>
            </a:r>
          </a:p>
          <a:p>
            <a:pPr algn="l"/>
            <a:r>
              <a:rPr lang="en-US" sz="1200" b="0" i="0" u="none" strike="noStrike" baseline="0" dirty="0" smtClean="0">
                <a:latin typeface="Helvetica-Light"/>
              </a:rPr>
              <a:t>conditions under which MM’s theory holds, you won’t</a:t>
            </a:r>
          </a:p>
          <a:p>
            <a:pPr algn="l"/>
            <a:r>
              <a:rPr lang="en-US" sz="1200" b="0" i="0" u="none" strike="noStrike" baseline="0" dirty="0" smtClean="0">
                <a:latin typeface="Helvetica-Light"/>
              </a:rPr>
              <a:t>fully understand why one capital structure is better than</a:t>
            </a:r>
          </a:p>
          <a:p>
            <a:pPr algn="l"/>
            <a:r>
              <a:rPr lang="en-US" sz="1200" b="0" i="0" u="none" strike="noStrike" baseline="0" dirty="0" smtClean="0">
                <a:latin typeface="Helvetica-Light"/>
              </a:rPr>
              <a:t>another. The financial manager needs to know what</a:t>
            </a:r>
          </a:p>
          <a:p>
            <a:pPr algn="l"/>
            <a:r>
              <a:rPr lang="en-US" sz="1200" b="0" i="0" u="none" strike="noStrike" baseline="0" dirty="0" smtClean="0">
                <a:latin typeface="Helvetica-Light"/>
              </a:rPr>
              <a:t>kinds of market imperfection to look for.</a:t>
            </a:r>
          </a:p>
          <a:p>
            <a:pPr marL="273050" marR="0" lvl="0" indent="-273050" algn="l" defTabSz="914400" rtl="0" eaLnBrk="1" fontAlgn="base" latinLnBrk="0" hangingPunct="1">
              <a:lnSpc>
                <a:spcPct val="100000"/>
              </a:lnSpc>
              <a:spcBef>
                <a:spcPts val="600"/>
              </a:spcBef>
              <a:spcAft>
                <a:spcPct val="0"/>
              </a:spcAft>
              <a:buClr>
                <a:srgbClr val="FF0000"/>
              </a:buClr>
              <a:buSzPct val="85000"/>
              <a:buFont typeface="Wingdings 2" pitchFamily="18" charset="2"/>
              <a:buChar char=""/>
              <a:tabLst/>
              <a:defRPr/>
            </a:pPr>
            <a:r>
              <a:rPr kumimoji="0" lang="en-US" altLang="en-US" sz="2800" b="0" i="0" u="none" strike="noStrike" kern="1200" cap="none" spc="0" normalizeH="0" baseline="0" noProof="0" dirty="0" smtClean="0">
                <a:ln>
                  <a:noFill/>
                </a:ln>
                <a:solidFill>
                  <a:prstClr val="white"/>
                </a:solidFill>
                <a:effectLst/>
                <a:uLnTx/>
                <a:uFillTx/>
                <a:latin typeface="Constantia"/>
                <a:ea typeface="+mn-ea"/>
                <a:cs typeface="+mn-cs"/>
              </a:rPr>
              <a:t>Perfect Capital Markets:</a:t>
            </a:r>
          </a:p>
          <a:p>
            <a:pPr marL="639763" marR="0" lvl="1" indent="-273050" algn="l" defTabSz="914400" rtl="0" eaLnBrk="1" fontAlgn="base" latinLnBrk="0" hangingPunct="1">
              <a:lnSpc>
                <a:spcPct val="100000"/>
              </a:lnSpc>
              <a:spcBef>
                <a:spcPts val="300"/>
              </a:spcBef>
              <a:spcAft>
                <a:spcPct val="0"/>
              </a:spcAft>
              <a:buClr>
                <a:srgbClr val="FF0000"/>
              </a:buClr>
              <a:buSzPct val="85000"/>
              <a:buFont typeface="Wingdings 2" pitchFamily="18" charset="2"/>
              <a:buChar char=""/>
              <a:tabLst/>
              <a:defRPr/>
            </a:pPr>
            <a:r>
              <a:rPr kumimoji="0" lang="en-US" altLang="en-US" sz="2500" b="0" i="0" u="none" strike="noStrike" kern="1200" cap="none" spc="0" normalizeH="0" baseline="0" noProof="0" dirty="0" smtClean="0">
                <a:ln>
                  <a:noFill/>
                </a:ln>
                <a:solidFill>
                  <a:srgbClr val="FEFAC9"/>
                </a:solidFill>
                <a:effectLst/>
                <a:uLnTx/>
                <a:uFillTx/>
                <a:latin typeface="Constantia"/>
                <a:ea typeface="+mn-ea"/>
                <a:cs typeface="+mn-cs"/>
              </a:rPr>
              <a:t>Perfect competition</a:t>
            </a:r>
          </a:p>
          <a:p>
            <a:pPr marL="639763" marR="0" lvl="1" indent="-273050" algn="l" defTabSz="914400" rtl="0" eaLnBrk="1" fontAlgn="base" latinLnBrk="0" hangingPunct="1">
              <a:lnSpc>
                <a:spcPct val="100000"/>
              </a:lnSpc>
              <a:spcBef>
                <a:spcPts val="300"/>
              </a:spcBef>
              <a:spcAft>
                <a:spcPct val="0"/>
              </a:spcAft>
              <a:buClr>
                <a:srgbClr val="FF0000"/>
              </a:buClr>
              <a:buSzPct val="85000"/>
              <a:buFont typeface="Wingdings 2" pitchFamily="18" charset="2"/>
              <a:buChar char=""/>
              <a:tabLst/>
              <a:defRPr/>
            </a:pPr>
            <a:r>
              <a:rPr kumimoji="0" lang="en-US" altLang="en-US" sz="2500" b="0" i="0" u="none" strike="noStrike" kern="1200" cap="none" spc="0" normalizeH="0" baseline="0" noProof="0" dirty="0" smtClean="0">
                <a:ln>
                  <a:noFill/>
                </a:ln>
                <a:solidFill>
                  <a:srgbClr val="FEFAC9"/>
                </a:solidFill>
                <a:effectLst/>
                <a:uLnTx/>
                <a:uFillTx/>
                <a:latin typeface="Constantia"/>
                <a:ea typeface="+mn-ea"/>
                <a:cs typeface="+mn-cs"/>
              </a:rPr>
              <a:t>Firms and investors can borrow/lend at the same rate</a:t>
            </a:r>
          </a:p>
          <a:p>
            <a:pPr marL="639763" marR="0" lvl="1" indent="-273050" algn="l" defTabSz="914400" rtl="0" eaLnBrk="1" fontAlgn="base" latinLnBrk="0" hangingPunct="1">
              <a:lnSpc>
                <a:spcPct val="100000"/>
              </a:lnSpc>
              <a:spcBef>
                <a:spcPts val="300"/>
              </a:spcBef>
              <a:spcAft>
                <a:spcPct val="0"/>
              </a:spcAft>
              <a:buClr>
                <a:srgbClr val="FF0000"/>
              </a:buClr>
              <a:buSzPct val="85000"/>
              <a:buFont typeface="Wingdings 2" pitchFamily="18" charset="2"/>
              <a:buChar char=""/>
              <a:tabLst/>
              <a:defRPr/>
            </a:pPr>
            <a:r>
              <a:rPr kumimoji="0" lang="en-US" altLang="en-US" sz="2500" b="0" i="0" u="none" strike="noStrike" kern="1200" cap="none" spc="0" normalizeH="0" baseline="0" noProof="0" dirty="0" smtClean="0">
                <a:ln>
                  <a:noFill/>
                </a:ln>
                <a:solidFill>
                  <a:srgbClr val="FEFAC9"/>
                </a:solidFill>
                <a:effectLst/>
                <a:uLnTx/>
                <a:uFillTx/>
                <a:latin typeface="Constantia"/>
                <a:ea typeface="+mn-ea"/>
                <a:cs typeface="+mn-cs"/>
              </a:rPr>
              <a:t>Equal access to all relevant information</a:t>
            </a:r>
          </a:p>
          <a:p>
            <a:pPr marL="639763" marR="0" lvl="1" indent="-273050" algn="l" defTabSz="914400" rtl="0" eaLnBrk="1" fontAlgn="base" latinLnBrk="0" hangingPunct="1">
              <a:lnSpc>
                <a:spcPct val="100000"/>
              </a:lnSpc>
              <a:spcBef>
                <a:spcPts val="300"/>
              </a:spcBef>
              <a:spcAft>
                <a:spcPct val="0"/>
              </a:spcAft>
              <a:buClr>
                <a:srgbClr val="FF0000"/>
              </a:buClr>
              <a:buSzPct val="85000"/>
              <a:buFont typeface="Wingdings 2" pitchFamily="18" charset="2"/>
              <a:buChar char=""/>
              <a:tabLst/>
              <a:defRPr/>
            </a:pPr>
            <a:r>
              <a:rPr kumimoji="0" lang="en-US" altLang="en-US" sz="2500" b="0" i="0" u="none" strike="noStrike" kern="1200" cap="none" spc="0" normalizeH="0" baseline="0" noProof="0" dirty="0" smtClean="0">
                <a:ln>
                  <a:noFill/>
                </a:ln>
                <a:solidFill>
                  <a:srgbClr val="FEFAC9"/>
                </a:solidFill>
                <a:effectLst/>
                <a:uLnTx/>
                <a:uFillTx/>
                <a:latin typeface="Constantia"/>
                <a:ea typeface="+mn-ea"/>
                <a:cs typeface="+mn-cs"/>
              </a:rPr>
              <a:t>No transaction costs</a:t>
            </a:r>
          </a:p>
          <a:p>
            <a:pPr marL="639763" marR="0" lvl="1" indent="-273050" algn="l" defTabSz="914400" rtl="0" eaLnBrk="1" fontAlgn="base" latinLnBrk="0" hangingPunct="1">
              <a:lnSpc>
                <a:spcPct val="100000"/>
              </a:lnSpc>
              <a:spcBef>
                <a:spcPts val="300"/>
              </a:spcBef>
              <a:spcAft>
                <a:spcPct val="0"/>
              </a:spcAft>
              <a:buClr>
                <a:srgbClr val="FF0000"/>
              </a:buClr>
              <a:buSzPct val="85000"/>
              <a:buFont typeface="Wingdings 2" pitchFamily="18" charset="2"/>
              <a:buChar char=""/>
              <a:tabLst/>
              <a:defRPr/>
            </a:pPr>
            <a:r>
              <a:rPr kumimoji="0" lang="en-US" altLang="en-US" sz="2500" b="0" i="0" u="none" strike="noStrike" kern="1200" cap="none" spc="0" normalizeH="0" baseline="0" noProof="0" dirty="0" smtClean="0">
                <a:ln>
                  <a:noFill/>
                </a:ln>
                <a:solidFill>
                  <a:srgbClr val="FEFAC9"/>
                </a:solidFill>
                <a:effectLst/>
                <a:uLnTx/>
                <a:uFillTx/>
                <a:latin typeface="Constantia"/>
                <a:ea typeface="+mn-ea"/>
                <a:cs typeface="+mn-cs"/>
              </a:rPr>
              <a:t>No taxes</a:t>
            </a:r>
          </a:p>
          <a:p>
            <a:pPr algn="l"/>
            <a:endParaRPr lang="en-US" dirty="0"/>
          </a:p>
        </p:txBody>
      </p:sp>
      <p:sp>
        <p:nvSpPr>
          <p:cNvPr id="4" name="Slide Number Placeholder 3"/>
          <p:cNvSpPr>
            <a:spLocks noGrp="1"/>
          </p:cNvSpPr>
          <p:nvPr>
            <p:ph type="sldNum" sz="quarter" idx="10"/>
          </p:nvPr>
        </p:nvSpPr>
        <p:spPr/>
        <p:txBody>
          <a:bodyPr/>
          <a:lstStyle/>
          <a:p>
            <a:fld id="{E03E1B09-5F3C-4F3A-903B-E0337046E7F0}" type="slidenum">
              <a:rPr lang="en-US" smtClean="0"/>
              <a:t>11</a:t>
            </a:fld>
            <a:endParaRPr lang="en-US"/>
          </a:p>
        </p:txBody>
      </p:sp>
    </p:spTree>
    <p:extLst>
      <p:ext uri="{BB962C8B-B14F-4D97-AF65-F5344CB8AC3E}">
        <p14:creationId xmlns:p14="http://schemas.microsoft.com/office/powerpoint/2010/main" val="1118034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9D111CA-55BB-46A9-830D-3CFC553D0E8B}" type="slidenum">
              <a:rPr lang="en-US">
                <a:solidFill>
                  <a:prstClr val="black"/>
                </a:solidFill>
              </a:rPr>
              <a:pPr/>
              <a:t>12</a:t>
            </a:fld>
            <a:endParaRPr lang="en-US">
              <a:solidFill>
                <a:prstClr val="black"/>
              </a:solidFill>
            </a:endParaRPr>
          </a:p>
        </p:txBody>
      </p:sp>
      <p:sp>
        <p:nvSpPr>
          <p:cNvPr id="28675"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28676" name="Text Box 2"/>
          <p:cNvSpPr txBox="1">
            <a:spLocks noGrp="1" noChangeArrowheads="1"/>
          </p:cNvSpPr>
          <p:nvPr>
            <p:ph type="body" idx="1"/>
          </p:nvPr>
        </p:nvSpPr>
        <p:spPr bwMode="auto">
          <a:xfrm>
            <a:off x="685800" y="4341813"/>
            <a:ext cx="5487988" cy="4114800"/>
          </a:xfrm>
          <a:noFill/>
        </p:spPr>
        <p:txBody>
          <a:bodyPr wrap="square" lIns="0" tIns="15830"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smtClean="0">
                <a:solidFill>
                  <a:srgbClr val="000000"/>
                </a:solidFill>
                <a:latin typeface="Times New Roman" pitchFamily="18" charset="0"/>
                <a:cs typeface="Times New Roman" pitchFamily="18" charset="0"/>
              </a:rPr>
              <a:t>Expected return on assets =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baseline="-19000" dirty="0" smtClean="0">
                <a:solidFill>
                  <a:srgbClr val="000000"/>
                </a:solidFill>
                <a:latin typeface="Times New Roman" pitchFamily="18" charset="0"/>
                <a:cs typeface="Times New Roman" pitchFamily="18" charset="0"/>
              </a:rPr>
              <a:t>   </a:t>
            </a:r>
            <a:r>
              <a:rPr lang="en-US" dirty="0" smtClean="0">
                <a:solidFill>
                  <a:srgbClr val="000000"/>
                </a:solidFill>
                <a:latin typeface="Times New Roman" pitchFamily="18" charset="0"/>
                <a:cs typeface="Times New Roman" pitchFamily="18" charset="0"/>
              </a:rPr>
              <a:t>= (expected operating income)/(market value of all securities)</a:t>
            </a:r>
            <a:br>
              <a:rPr lang="en-US" dirty="0" smtClean="0">
                <a:solidFill>
                  <a:srgbClr val="000000"/>
                </a:solidFill>
                <a:latin typeface="Times New Roman" pitchFamily="18" charset="0"/>
                <a:cs typeface="Times New Roman" pitchFamily="18" charset="0"/>
              </a:rPr>
            </a:br>
            <a:endParaRPr lang="en-US" dirty="0" smtClean="0">
              <a:solidFill>
                <a:srgbClr val="000000"/>
              </a:solidFill>
              <a:latin typeface="Times New Roman" pitchFamily="18" charset="0"/>
              <a:cs typeface="Times New Roman" pitchFamily="18" charset="0"/>
            </a:endParaRP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smtClean="0">
                <a:solidFill>
                  <a:srgbClr val="000000"/>
                </a:solidFill>
                <a:latin typeface="Times New Roman" pitchFamily="18" charset="0"/>
                <a:cs typeface="Times New Roman" pitchFamily="18" charset="0"/>
              </a:rPr>
              <a:t>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baseline="-19000" dirty="0" smtClean="0">
                <a:solidFill>
                  <a:srgbClr val="000000"/>
                </a:solidFill>
                <a:latin typeface="Times New Roman" pitchFamily="18" charset="0"/>
                <a:cs typeface="Times New Roman" pitchFamily="18" charset="0"/>
              </a:rPr>
              <a:t>   =   </a:t>
            </a:r>
            <a:r>
              <a:rPr lang="en-US" dirty="0" smtClean="0">
                <a:solidFill>
                  <a:srgbClr val="000000"/>
                </a:solidFill>
                <a:latin typeface="Times New Roman" pitchFamily="18" charset="0"/>
                <a:cs typeface="Times New Roman" pitchFamily="18" charset="0"/>
              </a:rPr>
              <a:t>[D/(D+E)](</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D</a:t>
            </a:r>
            <a:r>
              <a:rPr lang="en-US" dirty="0" smtClean="0">
                <a:solidFill>
                  <a:srgbClr val="000000"/>
                </a:solidFill>
                <a:latin typeface="Times New Roman" pitchFamily="18" charset="0"/>
                <a:cs typeface="Times New Roman" pitchFamily="18" charset="0"/>
              </a:rPr>
              <a:t>)  +  [E/( D+E)](</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E</a:t>
            </a:r>
            <a:r>
              <a:rPr lang="en-US" dirty="0" smtClean="0">
                <a:solidFill>
                  <a:srgbClr val="000000"/>
                </a:solidFill>
                <a:latin typeface="Times New Roman" pitchFamily="18" charset="0"/>
                <a:cs typeface="Times New Roman" pitchFamily="18" charset="0"/>
              </a:rPr>
              <a:t>);</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smtClean="0">
                <a:solidFill>
                  <a:srgbClr val="000000"/>
                </a:solidFill>
                <a:latin typeface="Times New Roman" pitchFamily="18" charset="0"/>
                <a:cs typeface="Times New Roman" pitchFamily="18" charset="0"/>
              </a:rPr>
              <a:t>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dirty="0" smtClean="0">
                <a:solidFill>
                  <a:srgbClr val="000000"/>
                </a:solidFill>
                <a:latin typeface="Times New Roman" pitchFamily="18" charset="0"/>
                <a:cs typeface="Times New Roman" pitchFamily="18" charset="0"/>
              </a:rPr>
              <a:t>(D+E) = (D)(</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D</a:t>
            </a:r>
            <a:r>
              <a:rPr lang="en-US" dirty="0" smtClean="0">
                <a:solidFill>
                  <a:srgbClr val="000000"/>
                </a:solidFill>
                <a:latin typeface="Times New Roman" pitchFamily="18" charset="0"/>
                <a:cs typeface="Times New Roman" pitchFamily="18" charset="0"/>
              </a:rPr>
              <a:t>) + E(</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E</a:t>
            </a:r>
            <a:r>
              <a:rPr lang="en-US" dirty="0" smtClean="0">
                <a:solidFill>
                  <a:srgbClr val="000000"/>
                </a:solidFill>
                <a:latin typeface="Times New Roman" pitchFamily="18" charset="0"/>
                <a:cs typeface="Times New Roman" pitchFamily="18" charset="0"/>
              </a:rPr>
              <a:t>);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E</a:t>
            </a:r>
            <a:r>
              <a:rPr lang="en-US" dirty="0" smtClean="0">
                <a:solidFill>
                  <a:srgbClr val="000000"/>
                </a:solidFill>
                <a:latin typeface="Times New Roman" pitchFamily="18" charset="0"/>
                <a:cs typeface="Times New Roman" pitchFamily="18" charset="0"/>
              </a:rPr>
              <a:t> =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dirty="0" smtClean="0">
                <a:solidFill>
                  <a:srgbClr val="000000"/>
                </a:solidFill>
                <a:latin typeface="Times New Roman" pitchFamily="18" charset="0"/>
                <a:cs typeface="Times New Roman" pitchFamily="18" charset="0"/>
              </a:rPr>
              <a:t>(D/E + 1) –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D</a:t>
            </a:r>
            <a:r>
              <a:rPr lang="en-US" dirty="0" smtClean="0">
                <a:solidFill>
                  <a:srgbClr val="000000"/>
                </a:solidFill>
                <a:latin typeface="Times New Roman" pitchFamily="18" charset="0"/>
                <a:cs typeface="Times New Roman" pitchFamily="18" charset="0"/>
              </a:rPr>
              <a:t>(D/E);</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smtClean="0">
                <a:solidFill>
                  <a:srgbClr val="000000"/>
                </a:solidFill>
                <a:latin typeface="Times New Roman" pitchFamily="18" charset="0"/>
                <a:cs typeface="Times New Roman" pitchFamily="18" charset="0"/>
              </a:rPr>
              <a:t>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E</a:t>
            </a:r>
            <a:r>
              <a:rPr lang="en-US" dirty="0" smtClean="0">
                <a:solidFill>
                  <a:srgbClr val="000000"/>
                </a:solidFill>
                <a:latin typeface="Times New Roman" pitchFamily="18" charset="0"/>
                <a:cs typeface="Times New Roman" pitchFamily="18" charset="0"/>
              </a:rPr>
              <a:t> =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dirty="0" smtClean="0">
                <a:solidFill>
                  <a:srgbClr val="000000"/>
                </a:solidFill>
                <a:latin typeface="Times New Roman" pitchFamily="18" charset="0"/>
                <a:cs typeface="Times New Roman" pitchFamily="18" charset="0"/>
              </a:rPr>
              <a:t> + [D/E](</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dirty="0" smtClean="0">
                <a:solidFill>
                  <a:srgbClr val="000000"/>
                </a:solidFill>
                <a:latin typeface="Times New Roman" pitchFamily="18" charset="0"/>
                <a:cs typeface="Times New Roman" pitchFamily="18" charset="0"/>
              </a:rPr>
              <a:t> –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D</a:t>
            </a:r>
            <a:r>
              <a:rPr lang="en-US" dirty="0" smtClean="0">
                <a:solidFill>
                  <a:srgbClr val="000000"/>
                </a:solidFill>
                <a:latin typeface="Times New Roman" pitchFamily="18" charset="0"/>
                <a:cs typeface="Times New Roman" pitchFamily="18" charset="0"/>
              </a:rPr>
              <a:t>); </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smtClean="0">
                <a:solidFill>
                  <a:srgbClr val="000000"/>
                </a:solidFill>
                <a:latin typeface="Times New Roman" pitchFamily="18" charset="0"/>
                <a:cs typeface="Times New Roman" pitchFamily="18" charset="0"/>
              </a:rPr>
              <a:t>                        For an all-equity firm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A</a:t>
            </a:r>
            <a:r>
              <a:rPr lang="en-US" dirty="0" smtClean="0">
                <a:solidFill>
                  <a:srgbClr val="000000"/>
                </a:solidFill>
                <a:latin typeface="Times New Roman" pitchFamily="18" charset="0"/>
                <a:cs typeface="Times New Roman" pitchFamily="18" charset="0"/>
              </a:rPr>
              <a:t> = </a:t>
            </a:r>
            <a:r>
              <a:rPr lang="en-US" dirty="0" err="1" smtClean="0">
                <a:solidFill>
                  <a:srgbClr val="000000"/>
                </a:solidFill>
                <a:latin typeface="Times New Roman" pitchFamily="18" charset="0"/>
                <a:cs typeface="Times New Roman" pitchFamily="18" charset="0"/>
              </a:rPr>
              <a:t>r</a:t>
            </a:r>
            <a:r>
              <a:rPr lang="en-US" baseline="-19000" dirty="0" err="1" smtClean="0">
                <a:solidFill>
                  <a:srgbClr val="000000"/>
                </a:solidFill>
                <a:latin typeface="Times New Roman" pitchFamily="18" charset="0"/>
                <a:cs typeface="Times New Roman" pitchFamily="18" charset="0"/>
              </a:rPr>
              <a:t>E</a:t>
            </a:r>
            <a:r>
              <a:rPr lang="en-US" dirty="0" smtClean="0">
                <a:solidFill>
                  <a:srgbClr val="000000"/>
                </a:solidFill>
                <a:latin typeface="Times New Roman" pitchFamily="18" charset="0"/>
                <a:cs typeface="Times New Roman" pitchFamily="18" charset="0"/>
              </a:rPr>
              <a:t> = 0.15</a:t>
            </a:r>
          </a:p>
        </p:txBody>
      </p:sp>
    </p:spTree>
    <p:extLst>
      <p:ext uri="{BB962C8B-B14F-4D97-AF65-F5344CB8AC3E}">
        <p14:creationId xmlns:p14="http://schemas.microsoft.com/office/powerpoint/2010/main" val="276159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03784DF-D282-4356-A3B7-48090DC8731C}" type="slidenum">
              <a:rPr lang="en-US">
                <a:solidFill>
                  <a:prstClr val="black"/>
                </a:solidFill>
              </a:rPr>
              <a:pPr/>
              <a:t>14</a:t>
            </a:fld>
            <a:endParaRPr lang="en-US">
              <a:solidFill>
                <a:prstClr val="black"/>
              </a:solidFill>
            </a:endParaRPr>
          </a:p>
        </p:txBody>
      </p:sp>
      <p:sp>
        <p:nvSpPr>
          <p:cNvPr id="30723"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30724" name="Text Box 2"/>
          <p:cNvSpPr txBox="1">
            <a:spLocks noGrp="1" noChangeArrowheads="1"/>
          </p:cNvSpPr>
          <p:nvPr>
            <p:ph type="body" idx="1"/>
          </p:nvPr>
        </p:nvSpPr>
        <p:spPr bwMode="auto">
          <a:xfrm>
            <a:off x="685800" y="4341813"/>
            <a:ext cx="5487988" cy="4114800"/>
          </a:xfrm>
          <a:noFill/>
        </p:spPr>
        <p:txBody>
          <a:bodyPr wrap="square" lIns="0" tIns="15830"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r</a:t>
            </a:r>
            <a:r>
              <a:rPr lang="en-US" sz="1800" baseline="-15000" smtClean="0">
                <a:solidFill>
                  <a:srgbClr val="000000"/>
                </a:solidFill>
                <a:latin typeface="Times New Roman" pitchFamily="18" charset="0"/>
                <a:cs typeface="Times New Roman" pitchFamily="18" charset="0"/>
              </a:rPr>
              <a:t>E</a:t>
            </a:r>
            <a:r>
              <a:rPr lang="en-US" sz="1800" smtClean="0">
                <a:solidFill>
                  <a:srgbClr val="000000"/>
                </a:solidFill>
                <a:latin typeface="Times New Roman" pitchFamily="18" charset="0"/>
                <a:cs typeface="Times New Roman" pitchFamily="18" charset="0"/>
              </a:rPr>
              <a:t> = r</a:t>
            </a:r>
            <a:r>
              <a:rPr lang="en-US" sz="1800" baseline="-15000" smtClean="0">
                <a:solidFill>
                  <a:srgbClr val="000000"/>
                </a:solidFill>
                <a:latin typeface="Times New Roman" pitchFamily="18" charset="0"/>
                <a:cs typeface="Times New Roman" pitchFamily="18" charset="0"/>
              </a:rPr>
              <a:t>A</a:t>
            </a:r>
            <a:r>
              <a:rPr lang="en-US" sz="1800" smtClean="0">
                <a:solidFill>
                  <a:srgbClr val="000000"/>
                </a:solidFill>
                <a:latin typeface="Times New Roman" pitchFamily="18" charset="0"/>
                <a:cs typeface="Times New Roman" pitchFamily="18" charset="0"/>
              </a:rPr>
              <a:t> + [D/E](r</a:t>
            </a:r>
            <a:r>
              <a:rPr lang="en-US" sz="1800" baseline="-15000" smtClean="0">
                <a:solidFill>
                  <a:srgbClr val="000000"/>
                </a:solidFill>
                <a:latin typeface="Times New Roman" pitchFamily="18" charset="0"/>
                <a:cs typeface="Times New Roman" pitchFamily="18" charset="0"/>
              </a:rPr>
              <a:t>A</a:t>
            </a:r>
            <a:r>
              <a:rPr lang="en-US" sz="1800" smtClean="0">
                <a:solidFill>
                  <a:srgbClr val="000000"/>
                </a:solidFill>
                <a:latin typeface="Times New Roman" pitchFamily="18" charset="0"/>
                <a:cs typeface="Times New Roman" pitchFamily="18" charset="0"/>
              </a:rPr>
              <a:t> – r</a:t>
            </a:r>
            <a:r>
              <a:rPr lang="en-US" sz="1800" baseline="-15000" smtClean="0">
                <a:solidFill>
                  <a:srgbClr val="000000"/>
                </a:solidFill>
                <a:latin typeface="Times New Roman" pitchFamily="18" charset="0"/>
                <a:cs typeface="Times New Roman" pitchFamily="18" charset="0"/>
              </a:rPr>
              <a:t>D</a:t>
            </a:r>
            <a:r>
              <a:rPr lang="en-US" sz="1800" smtClean="0">
                <a:solidFill>
                  <a:srgbClr val="000000"/>
                </a:solidFill>
                <a:latin typeface="Times New Roman" pitchFamily="18" charset="0"/>
                <a:cs typeface="Times New Roman" pitchFamily="18" charset="0"/>
              </a:rPr>
              <a:t>); </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For an all-equity firm r</a:t>
            </a:r>
            <a:r>
              <a:rPr lang="en-US" sz="1800" baseline="-19000" smtClean="0">
                <a:solidFill>
                  <a:srgbClr val="000000"/>
                </a:solidFill>
                <a:latin typeface="Times New Roman" pitchFamily="18" charset="0"/>
                <a:cs typeface="Times New Roman" pitchFamily="18" charset="0"/>
              </a:rPr>
              <a:t>A</a:t>
            </a:r>
            <a:r>
              <a:rPr lang="en-US" sz="1800" smtClean="0">
                <a:solidFill>
                  <a:srgbClr val="000000"/>
                </a:solidFill>
                <a:latin typeface="Times New Roman" pitchFamily="18" charset="0"/>
                <a:cs typeface="Times New Roman" pitchFamily="18" charset="0"/>
              </a:rPr>
              <a:t> = r</a:t>
            </a:r>
            <a:r>
              <a:rPr lang="en-US" sz="1800" baseline="-19000" smtClean="0">
                <a:solidFill>
                  <a:srgbClr val="000000"/>
                </a:solidFill>
                <a:latin typeface="Times New Roman" pitchFamily="18" charset="0"/>
                <a:cs typeface="Times New Roman" pitchFamily="18" charset="0"/>
              </a:rPr>
              <a:t>E</a:t>
            </a:r>
            <a:r>
              <a:rPr lang="en-US" sz="1800" smtClean="0">
                <a:solidFill>
                  <a:srgbClr val="000000"/>
                </a:solidFill>
                <a:latin typeface="Times New Roman" pitchFamily="18" charset="0"/>
                <a:cs typeface="Times New Roman" pitchFamily="18" charset="0"/>
              </a:rPr>
              <a:t> = 0.15</a:t>
            </a:r>
          </a:p>
        </p:txBody>
      </p:sp>
    </p:spTree>
    <p:extLst>
      <p:ext uri="{BB962C8B-B14F-4D97-AF65-F5344CB8AC3E}">
        <p14:creationId xmlns:p14="http://schemas.microsoft.com/office/powerpoint/2010/main" val="586814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B89F058-F771-4AE0-991C-D9CEA92EFD92}" type="slidenum">
              <a:rPr lang="en-US">
                <a:solidFill>
                  <a:prstClr val="black"/>
                </a:solidFill>
              </a:rPr>
              <a:pPr/>
              <a:t>15</a:t>
            </a:fld>
            <a:endParaRPr lang="en-US">
              <a:solidFill>
                <a:prstClr val="black"/>
              </a:solidFill>
            </a:endParaRPr>
          </a:p>
        </p:txBody>
      </p:sp>
      <p:sp>
        <p:nvSpPr>
          <p:cNvPr id="32771"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32772"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If D/E = 1, r</a:t>
            </a:r>
            <a:r>
              <a:rPr lang="en-US" sz="1000" baseline="-28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0.15 + 1(0.15 – 0.1) = 0.20 = 20%;</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Return on equity increases linearly with leverage (debt-equity ratio):  </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r</a:t>
            </a:r>
            <a:r>
              <a:rPr lang="en-US" sz="1800" baseline="-15000" smtClean="0">
                <a:solidFill>
                  <a:srgbClr val="000000"/>
                </a:solidFill>
                <a:latin typeface="Times New Roman" pitchFamily="18" charset="0"/>
                <a:cs typeface="Times New Roman" pitchFamily="18" charset="0"/>
              </a:rPr>
              <a:t>E</a:t>
            </a:r>
            <a:r>
              <a:rPr lang="en-US" sz="1800" smtClean="0">
                <a:solidFill>
                  <a:srgbClr val="000000"/>
                </a:solidFill>
                <a:latin typeface="Times New Roman" pitchFamily="18" charset="0"/>
                <a:cs typeface="Times New Roman" pitchFamily="18" charset="0"/>
              </a:rPr>
              <a:t> = r</a:t>
            </a:r>
            <a:r>
              <a:rPr lang="en-US" sz="1800" baseline="-15000" smtClean="0">
                <a:solidFill>
                  <a:srgbClr val="000000"/>
                </a:solidFill>
                <a:latin typeface="Times New Roman" pitchFamily="18" charset="0"/>
                <a:cs typeface="Times New Roman" pitchFamily="18" charset="0"/>
              </a:rPr>
              <a:t>A</a:t>
            </a:r>
            <a:r>
              <a:rPr lang="en-US" sz="1800" smtClean="0">
                <a:solidFill>
                  <a:srgbClr val="000000"/>
                </a:solidFill>
                <a:latin typeface="Times New Roman" pitchFamily="18" charset="0"/>
                <a:cs typeface="Times New Roman" pitchFamily="18" charset="0"/>
              </a:rPr>
              <a:t> + [D/E](r</a:t>
            </a:r>
            <a:r>
              <a:rPr lang="en-US" sz="1800" baseline="-15000" smtClean="0">
                <a:solidFill>
                  <a:srgbClr val="000000"/>
                </a:solidFill>
                <a:latin typeface="Times New Roman" pitchFamily="18" charset="0"/>
                <a:cs typeface="Times New Roman" pitchFamily="18" charset="0"/>
              </a:rPr>
              <a:t>A</a:t>
            </a:r>
            <a:r>
              <a:rPr lang="en-US" sz="1800" smtClean="0">
                <a:solidFill>
                  <a:srgbClr val="000000"/>
                </a:solidFill>
                <a:latin typeface="Times New Roman" pitchFamily="18" charset="0"/>
                <a:cs typeface="Times New Roman" pitchFamily="18" charset="0"/>
              </a:rPr>
              <a:t> – r</a:t>
            </a:r>
            <a:r>
              <a:rPr lang="en-US" sz="1800" baseline="-15000" smtClean="0">
                <a:solidFill>
                  <a:srgbClr val="000000"/>
                </a:solidFill>
                <a:latin typeface="Times New Roman" pitchFamily="18" charset="0"/>
                <a:cs typeface="Times New Roman" pitchFamily="18" charset="0"/>
              </a:rPr>
              <a:t>D</a:t>
            </a: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This is MM’s Proposition II.</a:t>
            </a:r>
          </a:p>
        </p:txBody>
      </p:sp>
    </p:spTree>
    <p:extLst>
      <p:ext uri="{BB962C8B-B14F-4D97-AF65-F5344CB8AC3E}">
        <p14:creationId xmlns:p14="http://schemas.microsoft.com/office/powerpoint/2010/main" val="2723264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4FFB345-6F88-4D34-A250-81E11149769B}" type="slidenum">
              <a:rPr lang="en-US">
                <a:solidFill>
                  <a:prstClr val="black"/>
                </a:solidFill>
              </a:rPr>
              <a:pPr/>
              <a:t>16</a:t>
            </a:fld>
            <a:endParaRPr lang="en-US">
              <a:solidFill>
                <a:prstClr val="black"/>
              </a:solidFill>
            </a:endParaRPr>
          </a:p>
        </p:txBody>
      </p:sp>
      <p:sp>
        <p:nvSpPr>
          <p:cNvPr id="36867"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36868"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r</a:t>
            </a:r>
            <a:r>
              <a:rPr lang="en-US" sz="1800" baseline="-15000" smtClean="0">
                <a:solidFill>
                  <a:srgbClr val="000000"/>
                </a:solidFill>
                <a:latin typeface="Times New Roman" pitchFamily="18" charset="0"/>
                <a:cs typeface="Times New Roman" pitchFamily="18" charset="0"/>
              </a:rPr>
              <a:t>A </a:t>
            </a:r>
            <a:r>
              <a:rPr lang="en-US" sz="1000" smtClean="0">
                <a:solidFill>
                  <a:srgbClr val="000000"/>
                </a:solidFill>
                <a:latin typeface="Times New Roman" pitchFamily="18" charset="0"/>
                <a:cs typeface="Times New Roman" pitchFamily="18" charset="0"/>
              </a:rPr>
              <a:t>  = </a:t>
            </a:r>
            <a:r>
              <a:rPr lang="en-US" sz="1000" baseline="-150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[D/(D+E)](r</a:t>
            </a:r>
            <a:r>
              <a:rPr lang="en-US" sz="1000" baseline="-15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[E/( D+E)](r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if  r</a:t>
            </a:r>
            <a:r>
              <a:rPr lang="en-US" sz="1000" baseline="-15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7.5% and  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15%</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Then    r</a:t>
            </a:r>
            <a:r>
              <a:rPr lang="en-US" sz="1800" baseline="-15000" smtClean="0">
                <a:solidFill>
                  <a:srgbClr val="000000"/>
                </a:solidFill>
                <a:latin typeface="Times New Roman" pitchFamily="18" charset="0"/>
                <a:cs typeface="Times New Roman" pitchFamily="18" charset="0"/>
              </a:rPr>
              <a:t>A </a:t>
            </a:r>
            <a:r>
              <a:rPr lang="en-US" sz="1000" smtClean="0">
                <a:solidFill>
                  <a:srgbClr val="000000"/>
                </a:solidFill>
                <a:latin typeface="Times New Roman" pitchFamily="18" charset="0"/>
                <a:cs typeface="Times New Roman" pitchFamily="18" charset="0"/>
              </a:rPr>
              <a:t>   =  (0.4)(7.5) + (0.6)(15) = 12.75%;  Where   D/V = 40% and E/V = 60% ;(V = D+E)           </a:t>
            </a:r>
          </a:p>
          <a:p>
            <a:pPr>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1800" smtClean="0">
              <a:solidFill>
                <a:srgbClr val="000000"/>
              </a:solidFill>
              <a:latin typeface="Arial" charset="0"/>
              <a:ea typeface="SimSun"/>
              <a:cs typeface="SimSun"/>
            </a:endParaRP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Return on equity of a levered firm is higher if the cost of debt increases with leverage.</a:t>
            </a:r>
          </a:p>
        </p:txBody>
      </p:sp>
    </p:spTree>
    <p:extLst>
      <p:ext uri="{BB962C8B-B14F-4D97-AF65-F5344CB8AC3E}">
        <p14:creationId xmlns:p14="http://schemas.microsoft.com/office/powerpoint/2010/main" val="1054950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CA6DBF4-5327-4792-8DF4-391A74EED35C}" type="slidenum">
              <a:rPr lang="en-US">
                <a:solidFill>
                  <a:prstClr val="black"/>
                </a:solidFill>
              </a:rPr>
              <a:pPr/>
              <a:t>17</a:t>
            </a:fld>
            <a:endParaRPr lang="en-US">
              <a:solidFill>
                <a:prstClr val="black"/>
              </a:solidFill>
            </a:endParaRPr>
          </a:p>
        </p:txBody>
      </p:sp>
      <p:sp>
        <p:nvSpPr>
          <p:cNvPr id="40963"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40964" name="Text Box 2"/>
          <p:cNvSpPr txBox="1">
            <a:spLocks noGrp="1" noChangeArrowheads="1"/>
          </p:cNvSpPr>
          <p:nvPr>
            <p:ph type="body" idx="1"/>
          </p:nvPr>
        </p:nvSpPr>
        <p:spPr bwMode="auto">
          <a:xfrm>
            <a:off x="685800" y="4341813"/>
            <a:ext cx="5487988" cy="4114800"/>
          </a:xfrm>
          <a:noFill/>
        </p:spPr>
        <p:txBody>
          <a:bodyPr wrap="square" lIns="0" tIns="15830"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400" smtClean="0">
                <a:solidFill>
                  <a:srgbClr val="000000"/>
                </a:solidFill>
                <a:latin typeface="Arial" charset="0"/>
                <a:ea typeface="SimSun"/>
                <a:cs typeface="SimSun"/>
              </a:rPr>
              <a:t>A similar relationship can be obtained for betas.</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400" smtClean="0">
                <a:solidFill>
                  <a:srgbClr val="000000"/>
                </a:solidFill>
                <a:latin typeface="Times New Roman" pitchFamily="18" charset="0"/>
                <a:cs typeface="Times New Roman" pitchFamily="18" charset="0"/>
              </a:rPr>
              <a:t>                           </a:t>
            </a:r>
            <a:r>
              <a:rPr lang="en-US" sz="1400" smtClean="0">
                <a:solidFill>
                  <a:srgbClr val="000000"/>
                </a:solidFill>
                <a:latin typeface="Times New Roman Greek;Times New"/>
                <a:ea typeface="Times New Roman Greek;Times New"/>
                <a:cs typeface="Times New Roman Greek;Times New"/>
              </a:rPr>
              <a:t> </a:t>
            </a:r>
            <a:r>
              <a:rPr lang="en-US" sz="800" smtClean="0">
                <a:solidFill>
                  <a:srgbClr val="000000"/>
                </a:solidFill>
                <a:latin typeface="Times New Roman Greek;Times New"/>
                <a:ea typeface="Times New Roman Greek;Times New"/>
                <a:cs typeface="Times New Roman Greek;Times New"/>
              </a:rPr>
              <a:t>β</a:t>
            </a:r>
            <a:r>
              <a:rPr lang="en-US" sz="800" baseline="-15000" smtClean="0">
                <a:solidFill>
                  <a:srgbClr val="000000"/>
                </a:solidFill>
                <a:latin typeface="Times New Roman" pitchFamily="18" charset="0"/>
                <a:cs typeface="Times New Roman" pitchFamily="18" charset="0"/>
              </a:rPr>
              <a:t>A </a:t>
            </a:r>
            <a:r>
              <a:rPr lang="en-US" sz="800" smtClean="0">
                <a:solidFill>
                  <a:srgbClr val="000000"/>
                </a:solidFill>
                <a:latin typeface="Times New Roman Greek;Times New"/>
                <a:ea typeface="Times New Roman Greek;Times New"/>
                <a:cs typeface="Times New Roman Greek;Times New"/>
              </a:rPr>
              <a:t> =   β</a:t>
            </a:r>
            <a:r>
              <a:rPr lang="en-US" sz="800" baseline="-15000" smtClean="0">
                <a:solidFill>
                  <a:srgbClr val="000000"/>
                </a:solidFill>
                <a:latin typeface="Times New Roman" pitchFamily="18" charset="0"/>
                <a:cs typeface="Times New Roman" pitchFamily="18" charset="0"/>
              </a:rPr>
              <a:t>D</a:t>
            </a:r>
            <a:r>
              <a:rPr lang="en-US" sz="800" smtClean="0">
                <a:solidFill>
                  <a:srgbClr val="000000"/>
                </a:solidFill>
                <a:latin typeface="Times New Roman Greek;Times New"/>
                <a:ea typeface="Times New Roman Greek;Times New"/>
                <a:cs typeface="Times New Roman Greek;Times New"/>
              </a:rPr>
              <a:t>(D/V) + β</a:t>
            </a:r>
            <a:r>
              <a:rPr lang="en-US" sz="800" baseline="-15000" smtClean="0">
                <a:solidFill>
                  <a:srgbClr val="000000"/>
                </a:solidFill>
                <a:latin typeface="Times New Roman" pitchFamily="18" charset="0"/>
                <a:cs typeface="Times New Roman" pitchFamily="18" charset="0"/>
              </a:rPr>
              <a:t>E </a:t>
            </a:r>
            <a:r>
              <a:rPr lang="en-US" sz="800" smtClean="0">
                <a:solidFill>
                  <a:srgbClr val="000000"/>
                </a:solidFill>
                <a:latin typeface="Times New Roman" pitchFamily="18" charset="0"/>
                <a:cs typeface="Times New Roman" pitchFamily="18" charset="0"/>
              </a:rPr>
              <a:t>(E/V)</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400" smtClean="0">
                <a:solidFill>
                  <a:srgbClr val="000000"/>
                </a:solidFill>
                <a:latin typeface="Times New Roman Greek;Times New"/>
                <a:ea typeface="Times New Roman Greek;Times New"/>
                <a:cs typeface="Times New Roman Greek;Times New"/>
              </a:rPr>
              <a:t>                          β</a:t>
            </a:r>
            <a:r>
              <a:rPr lang="en-US" sz="1400" baseline="-19000" smtClean="0">
                <a:solidFill>
                  <a:srgbClr val="000000"/>
                </a:solidFill>
                <a:latin typeface="Times New Roman" pitchFamily="18" charset="0"/>
                <a:cs typeface="Times New Roman" pitchFamily="18" charset="0"/>
              </a:rPr>
              <a:t>E</a:t>
            </a:r>
            <a:r>
              <a:rPr lang="en-US" sz="1400" smtClean="0">
                <a:solidFill>
                  <a:srgbClr val="000000"/>
                </a:solidFill>
                <a:latin typeface="Times New Roman Greek;Times New"/>
                <a:ea typeface="Times New Roman Greek;Times New"/>
                <a:cs typeface="Times New Roman Greek;Times New"/>
              </a:rPr>
              <a:t> = β</a:t>
            </a:r>
            <a:r>
              <a:rPr lang="en-US" sz="1400" baseline="-19000" smtClean="0">
                <a:solidFill>
                  <a:srgbClr val="000000"/>
                </a:solidFill>
                <a:latin typeface="Times New Roman" pitchFamily="18" charset="0"/>
                <a:cs typeface="Times New Roman" pitchFamily="18" charset="0"/>
              </a:rPr>
              <a:t>A</a:t>
            </a:r>
            <a:r>
              <a:rPr lang="en-US" sz="1400" smtClean="0">
                <a:solidFill>
                  <a:srgbClr val="000000"/>
                </a:solidFill>
                <a:latin typeface="Times New Roman" pitchFamily="18" charset="0"/>
                <a:cs typeface="Times New Roman" pitchFamily="18" charset="0"/>
              </a:rPr>
              <a:t> + [D/E]( </a:t>
            </a:r>
            <a:r>
              <a:rPr lang="en-US" sz="1400" smtClean="0">
                <a:solidFill>
                  <a:srgbClr val="000000"/>
                </a:solidFill>
                <a:latin typeface="Times New Roman Greek;Times New"/>
                <a:ea typeface="Times New Roman Greek;Times New"/>
                <a:cs typeface="Times New Roman Greek;Times New"/>
              </a:rPr>
              <a:t>β</a:t>
            </a:r>
            <a:r>
              <a:rPr lang="en-US" sz="1400" baseline="-19000" smtClean="0">
                <a:solidFill>
                  <a:srgbClr val="000000"/>
                </a:solidFill>
                <a:latin typeface="Times New Roman" pitchFamily="18" charset="0"/>
                <a:cs typeface="Times New Roman" pitchFamily="18" charset="0"/>
              </a:rPr>
              <a:t>A</a:t>
            </a:r>
            <a:r>
              <a:rPr lang="en-US" sz="1400" smtClean="0">
                <a:solidFill>
                  <a:srgbClr val="000000"/>
                </a:solidFill>
                <a:latin typeface="Times New Roman Greek;Times New"/>
                <a:ea typeface="Times New Roman Greek;Times New"/>
                <a:cs typeface="Times New Roman Greek;Times New"/>
              </a:rPr>
              <a:t> – β</a:t>
            </a:r>
            <a:r>
              <a:rPr lang="en-US" sz="1400" baseline="-19000" smtClean="0">
                <a:solidFill>
                  <a:srgbClr val="000000"/>
                </a:solidFill>
                <a:latin typeface="Times New Roman" pitchFamily="18" charset="0"/>
                <a:cs typeface="Times New Roman" pitchFamily="18" charset="0"/>
              </a:rPr>
              <a:t>D</a:t>
            </a:r>
            <a:r>
              <a:rPr lang="en-US" sz="1400" smtClean="0">
                <a:solidFill>
                  <a:srgbClr val="000000"/>
                </a:solidFill>
                <a:latin typeface="Times New Roman Greek;Times New"/>
                <a:ea typeface="Times New Roman Greek;Times New"/>
                <a:cs typeface="Times New Roman Greek;Times New"/>
              </a:rPr>
              <a:t>);      [Note: If the debt is risk free then β</a:t>
            </a:r>
            <a:r>
              <a:rPr lang="en-US" sz="1400" baseline="-19000" smtClean="0">
                <a:solidFill>
                  <a:srgbClr val="000000"/>
                </a:solidFill>
                <a:latin typeface="Times New Roman" pitchFamily="18" charset="0"/>
                <a:cs typeface="Times New Roman" pitchFamily="18" charset="0"/>
              </a:rPr>
              <a:t>D</a:t>
            </a:r>
            <a:r>
              <a:rPr lang="en-US" sz="1400" smtClean="0">
                <a:solidFill>
                  <a:srgbClr val="000000"/>
                </a:solidFill>
                <a:latin typeface="Times New Roman" pitchFamily="18" charset="0"/>
                <a:cs typeface="Times New Roman" pitchFamily="18" charset="0"/>
              </a:rPr>
              <a:t> = 0]</a:t>
            </a:r>
          </a:p>
        </p:txBody>
      </p:sp>
    </p:spTree>
    <p:extLst>
      <p:ext uri="{BB962C8B-B14F-4D97-AF65-F5344CB8AC3E}">
        <p14:creationId xmlns:p14="http://schemas.microsoft.com/office/powerpoint/2010/main" val="3886979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0FB88CE-C410-4BFC-9DE6-1C8D9A5EEC17}" type="slidenum">
              <a:rPr lang="en-US">
                <a:solidFill>
                  <a:prstClr val="black"/>
                </a:solidFill>
              </a:rPr>
              <a:pPr/>
              <a:t>18</a:t>
            </a:fld>
            <a:endParaRPr lang="en-US">
              <a:solidFill>
                <a:prstClr val="black"/>
              </a:solidFill>
            </a:endParaRPr>
          </a:p>
        </p:txBody>
      </p:sp>
      <p:sp>
        <p:nvSpPr>
          <p:cNvPr id="43011"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43012"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The weighted average cost of capital is the weighted average of debt and equity returns.</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WACC =  r</a:t>
            </a:r>
            <a:r>
              <a:rPr lang="en-US" sz="1800" baseline="-15000" smtClean="0">
                <a:solidFill>
                  <a:srgbClr val="000000"/>
                </a:solidFill>
                <a:latin typeface="Times New Roman" pitchFamily="18" charset="0"/>
                <a:cs typeface="Times New Roman" pitchFamily="18" charset="0"/>
              </a:rPr>
              <a:t>A </a:t>
            </a:r>
            <a:r>
              <a:rPr lang="en-US" sz="1000" smtClean="0">
                <a:solidFill>
                  <a:srgbClr val="000000"/>
                </a:solidFill>
                <a:latin typeface="Times New Roman" pitchFamily="18" charset="0"/>
                <a:cs typeface="Times New Roman" pitchFamily="18" charset="0"/>
              </a:rPr>
              <a:t>  = </a:t>
            </a:r>
            <a:r>
              <a:rPr lang="en-US" sz="1000" baseline="-150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[D/(D+E)]×(r</a:t>
            </a:r>
            <a:r>
              <a:rPr lang="en-US" sz="1000" baseline="-15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[E/( D+E)] × (r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a:t>
            </a:r>
            <a:r>
              <a:rPr lang="en-US" sz="1000" baseline="-150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[D/V] × (r</a:t>
            </a:r>
            <a:r>
              <a:rPr lang="en-US" sz="1000" baseline="-15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[E/V] × (r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a:t>
            </a:r>
          </a:p>
        </p:txBody>
      </p:sp>
    </p:spTree>
    <p:extLst>
      <p:ext uri="{BB962C8B-B14F-4D97-AF65-F5344CB8AC3E}">
        <p14:creationId xmlns:p14="http://schemas.microsoft.com/office/powerpoint/2010/main" val="2913475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6F79BBC-36C6-4884-A09C-79ACECB58D41}" type="slidenum">
              <a:rPr lang="en-US">
                <a:solidFill>
                  <a:prstClr val="black"/>
                </a:solidFill>
              </a:rPr>
              <a:pPr/>
              <a:t>19</a:t>
            </a:fld>
            <a:endParaRPr lang="en-US">
              <a:solidFill>
                <a:prstClr val="black"/>
              </a:solidFill>
            </a:endParaRPr>
          </a:p>
        </p:txBody>
      </p:sp>
      <p:sp>
        <p:nvSpPr>
          <p:cNvPr id="45059"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45060"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This graph shows the relationship between WACC and leverage assuming that the return on equity does not change with leverage. The WACC declines with higher leverage. According to traditional views the expected rate of return on equity is unaffected by financial leverage.  Then WACC declines as the firm borrows more.  This can only happen in an imperfect market.</a:t>
            </a:r>
          </a:p>
        </p:txBody>
      </p:sp>
    </p:spTree>
    <p:extLst>
      <p:ext uri="{BB962C8B-B14F-4D97-AF65-F5344CB8AC3E}">
        <p14:creationId xmlns:p14="http://schemas.microsoft.com/office/powerpoint/2010/main" val="1536094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8A96017-A829-4D5D-8249-F0BE58A1D6CE}" type="slidenum">
              <a:rPr lang="en-US">
                <a:solidFill>
                  <a:prstClr val="black"/>
                </a:solidFill>
              </a:rPr>
              <a:pPr/>
              <a:t>20</a:t>
            </a:fld>
            <a:endParaRPr lang="en-US">
              <a:solidFill>
                <a:prstClr val="black"/>
              </a:solidFill>
            </a:endParaRPr>
          </a:p>
        </p:txBody>
      </p:sp>
      <p:sp>
        <p:nvSpPr>
          <p:cNvPr id="47107"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47108"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This graph shows that the WACC remains constant as leverage increases, according to MM Proposition I.</a:t>
            </a:r>
          </a:p>
        </p:txBody>
      </p:sp>
    </p:spTree>
    <p:extLst>
      <p:ext uri="{BB962C8B-B14F-4D97-AF65-F5344CB8AC3E}">
        <p14:creationId xmlns:p14="http://schemas.microsoft.com/office/powerpoint/2010/main" val="4195188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7369C4D-7F87-4E39-BC70-5BECBE3030BF}" type="slidenum">
              <a:rPr lang="en-US">
                <a:solidFill>
                  <a:prstClr val="black"/>
                </a:solidFill>
              </a:rPr>
              <a:pPr/>
              <a:t>21</a:t>
            </a:fld>
            <a:endParaRPr lang="en-US">
              <a:solidFill>
                <a:prstClr val="black"/>
              </a:solidFill>
            </a:endParaRPr>
          </a:p>
        </p:txBody>
      </p:sp>
      <p:sp>
        <p:nvSpPr>
          <p:cNvPr id="49155"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49156"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The traditionalists say that borrowing at first increases r</a:t>
            </a:r>
            <a:r>
              <a:rPr lang="en-US" sz="1000" baseline="-28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more slowly than MM predicts, but r</a:t>
            </a:r>
            <a:r>
              <a:rPr lang="en-US" sz="1000" baseline="-28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shoots up with higher levels of debt.  Using the right amount of debt can minimize the Weighted Average Cost of Capital. This graph also shows that the WACC remains constant as leverage increases and is consistent with  MM Proposition I.</a:t>
            </a:r>
          </a:p>
        </p:txBody>
      </p:sp>
    </p:spTree>
    <p:extLst>
      <p:ext uri="{BB962C8B-B14F-4D97-AF65-F5344CB8AC3E}">
        <p14:creationId xmlns:p14="http://schemas.microsoft.com/office/powerpoint/2010/main" val="1966565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607E556-67B5-444F-879E-EBEE27A0078B}" type="slidenum">
              <a:rPr lang="en-US">
                <a:solidFill>
                  <a:prstClr val="black"/>
                </a:solidFill>
              </a:rPr>
              <a:pPr/>
              <a:t>22</a:t>
            </a:fld>
            <a:endParaRPr lang="en-US">
              <a:solidFill>
                <a:prstClr val="black"/>
              </a:solidFill>
            </a:endParaRPr>
          </a:p>
        </p:txBody>
      </p:sp>
      <p:sp>
        <p:nvSpPr>
          <p:cNvPr id="52227"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52228"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This shows the formula for the weighted average cost of capital (WACC).</a:t>
            </a:r>
          </a:p>
        </p:txBody>
      </p:sp>
    </p:spTree>
    <p:extLst>
      <p:ext uri="{BB962C8B-B14F-4D97-AF65-F5344CB8AC3E}">
        <p14:creationId xmlns:p14="http://schemas.microsoft.com/office/powerpoint/2010/main" val="2098470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3437B95-392E-4A6B-95ED-B31DB38C4C4A}" type="slidenum">
              <a:rPr lang="en-US">
                <a:solidFill>
                  <a:prstClr val="black"/>
                </a:solidFill>
              </a:rPr>
              <a:pPr/>
              <a:t>23</a:t>
            </a:fld>
            <a:endParaRPr lang="en-US">
              <a:solidFill>
                <a:prstClr val="black"/>
              </a:solidFill>
            </a:endParaRPr>
          </a:p>
        </p:txBody>
      </p:sp>
      <p:sp>
        <p:nvSpPr>
          <p:cNvPr id="60419"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60420"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Another Example:   Kate’s Café WACC:</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Where:  r</a:t>
            </a:r>
            <a:r>
              <a:rPr lang="en-US" sz="1000" baseline="-15000" smtClean="0">
                <a:solidFill>
                  <a:srgbClr val="000000"/>
                </a:solidFill>
                <a:latin typeface="Times New Roman" pitchFamily="18" charset="0"/>
                <a:cs typeface="Times New Roman" pitchFamily="18" charset="0"/>
              </a:rPr>
              <a:t>D </a:t>
            </a:r>
            <a:r>
              <a:rPr lang="en-US" sz="1000" smtClean="0">
                <a:solidFill>
                  <a:srgbClr val="000000"/>
                </a:solidFill>
                <a:latin typeface="Times New Roman" pitchFamily="18" charset="0"/>
                <a:cs typeface="Times New Roman" pitchFamily="18" charset="0"/>
              </a:rPr>
              <a:t>= 5.5%;   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10%; &amp; T = 35%</a:t>
            </a:r>
          </a:p>
        </p:txBody>
      </p:sp>
    </p:spTree>
    <p:extLst>
      <p:ext uri="{BB962C8B-B14F-4D97-AF65-F5344CB8AC3E}">
        <p14:creationId xmlns:p14="http://schemas.microsoft.com/office/powerpoint/2010/main" val="457130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4BFB79A-C173-4503-8587-B20DA225A3A8}" type="slidenum">
              <a:rPr lang="en-US">
                <a:solidFill>
                  <a:prstClr val="black"/>
                </a:solidFill>
              </a:rPr>
              <a:pPr/>
              <a:t>24</a:t>
            </a:fld>
            <a:endParaRPr lang="en-US">
              <a:solidFill>
                <a:prstClr val="black"/>
              </a:solidFill>
            </a:endParaRPr>
          </a:p>
        </p:txBody>
      </p:sp>
      <p:sp>
        <p:nvSpPr>
          <p:cNvPr id="63491"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63492"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Another Example:   Kate’s Café WACC:</a:t>
            </a: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WACC =   </a:t>
            </a:r>
            <a:r>
              <a:rPr lang="en-US" sz="1000" baseline="-150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  (r</a:t>
            </a:r>
            <a:r>
              <a:rPr lang="en-US" sz="1000" baseline="-15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(1 – T</a:t>
            </a:r>
            <a:r>
              <a:rPr lang="en-US" sz="1000" baseline="-15000" smtClean="0">
                <a:solidFill>
                  <a:srgbClr val="000000"/>
                </a:solidFill>
                <a:latin typeface="Times New Roman" pitchFamily="18" charset="0"/>
                <a:cs typeface="Times New Roman" pitchFamily="18" charset="0"/>
              </a:rPr>
              <a:t>C</a:t>
            </a:r>
            <a:r>
              <a:rPr lang="en-US" sz="1000" smtClean="0">
                <a:solidFill>
                  <a:srgbClr val="000000"/>
                </a:solidFill>
                <a:latin typeface="Times New Roman" pitchFamily="18" charset="0"/>
                <a:cs typeface="Times New Roman" pitchFamily="18" charset="0"/>
              </a:rPr>
              <a:t> ) × [D/V]  +  (r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[E/V]</a:t>
            </a:r>
          </a:p>
          <a:p>
            <a:pPr>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1800" smtClean="0">
              <a:solidFill>
                <a:srgbClr val="000000"/>
              </a:solidFill>
              <a:latin typeface="Arial" charset="0"/>
              <a:ea typeface="SimSun"/>
              <a:cs typeface="SimSun"/>
            </a:endParaRP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Where:  D = $7.6 billion at r</a:t>
            </a:r>
            <a:r>
              <a:rPr lang="en-US" sz="1000" baseline="-28000" smtClean="0">
                <a:solidFill>
                  <a:srgbClr val="000000"/>
                </a:solidFill>
                <a:latin typeface="Times New Roman" pitchFamily="18" charset="0"/>
                <a:cs typeface="Times New Roman" pitchFamily="18" charset="0"/>
              </a:rPr>
              <a:t>D </a:t>
            </a:r>
            <a:r>
              <a:rPr lang="en-US" sz="1000" smtClean="0">
                <a:solidFill>
                  <a:srgbClr val="000000"/>
                </a:solidFill>
                <a:latin typeface="Times New Roman" pitchFamily="18" charset="0"/>
                <a:cs typeface="Times New Roman" pitchFamily="18" charset="0"/>
              </a:rPr>
              <a:t>= 5.5%; E = $15 billion at r</a:t>
            </a:r>
            <a:r>
              <a:rPr lang="en-US" sz="1000" baseline="-28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10%; Firm value V = $22.6 billion; T = 35%</a:t>
            </a:r>
          </a:p>
        </p:txBody>
      </p:sp>
    </p:spTree>
    <p:extLst>
      <p:ext uri="{BB962C8B-B14F-4D97-AF65-F5344CB8AC3E}">
        <p14:creationId xmlns:p14="http://schemas.microsoft.com/office/powerpoint/2010/main" val="154906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F24D6C5-3C49-4806-9B7F-C17EB65ABFE6}" type="slidenum">
              <a:rPr lang="en-US">
                <a:solidFill>
                  <a:prstClr val="black"/>
                </a:solidFill>
              </a:rPr>
              <a:pPr/>
              <a:t>25</a:t>
            </a:fld>
            <a:endParaRPr lang="en-US">
              <a:solidFill>
                <a:prstClr val="black"/>
              </a:solidFill>
            </a:endParaRPr>
          </a:p>
        </p:txBody>
      </p:sp>
      <p:sp>
        <p:nvSpPr>
          <p:cNvPr id="65539"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65540"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D/V = 7.6/22.6 =  34% &amp;   E/V = 15/22.6 = 66%</a:t>
            </a:r>
          </a:p>
          <a:p>
            <a:pPr>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1800" smtClean="0">
              <a:solidFill>
                <a:srgbClr val="000000"/>
              </a:solidFill>
              <a:latin typeface="Arial" charset="0"/>
              <a:ea typeface="SimSun"/>
              <a:cs typeface="SimSun"/>
            </a:endParaRP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WACC =   </a:t>
            </a:r>
            <a:r>
              <a:rPr lang="en-US" sz="1000" baseline="-150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  (r</a:t>
            </a:r>
            <a:r>
              <a:rPr lang="en-US" sz="1000" baseline="-15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(1 – T</a:t>
            </a:r>
            <a:r>
              <a:rPr lang="en-US" sz="1000" baseline="-15000" smtClean="0">
                <a:solidFill>
                  <a:srgbClr val="000000"/>
                </a:solidFill>
                <a:latin typeface="Times New Roman" pitchFamily="18" charset="0"/>
                <a:cs typeface="Times New Roman" pitchFamily="18" charset="0"/>
              </a:rPr>
              <a:t>C</a:t>
            </a:r>
            <a:r>
              <a:rPr lang="en-US" sz="1000" smtClean="0">
                <a:solidFill>
                  <a:srgbClr val="000000"/>
                </a:solidFill>
                <a:latin typeface="Times New Roman" pitchFamily="18" charset="0"/>
                <a:cs typeface="Times New Roman" pitchFamily="18" charset="0"/>
              </a:rPr>
              <a:t> ) × [D/V]  +  (r</a:t>
            </a:r>
            <a:r>
              <a:rPr lang="en-US" sz="1000" baseline="-15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[E/V]</a:t>
            </a:r>
          </a:p>
        </p:txBody>
      </p:sp>
    </p:spTree>
    <p:extLst>
      <p:ext uri="{BB962C8B-B14F-4D97-AF65-F5344CB8AC3E}">
        <p14:creationId xmlns:p14="http://schemas.microsoft.com/office/powerpoint/2010/main" val="488007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313377D-6D5D-4FD6-BA4F-5CE1B3357386}" type="slidenum">
              <a:rPr lang="en-US">
                <a:solidFill>
                  <a:prstClr val="black"/>
                </a:solidFill>
              </a:rPr>
              <a:pPr/>
              <a:t>26</a:t>
            </a:fld>
            <a:endParaRPr lang="en-US">
              <a:solidFill>
                <a:prstClr val="black"/>
              </a:solidFill>
            </a:endParaRPr>
          </a:p>
        </p:txBody>
      </p:sp>
      <p:sp>
        <p:nvSpPr>
          <p:cNvPr id="67587" name="Rectangle 1"/>
          <p:cNvSpPr txBox="1">
            <a:spLocks noGrp="1" noRot="1" noChangeAspect="1" noChangeArrowheads="1"/>
          </p:cNvSpPr>
          <p:nvPr>
            <p:ph type="sldImg"/>
          </p:nvPr>
        </p:nvSpPr>
        <p:spPr bwMode="auto">
          <a:xfrm>
            <a:off x="1143000" y="693738"/>
            <a:ext cx="4572000" cy="3429000"/>
          </a:xfrm>
          <a:solidFill>
            <a:srgbClr val="FFFFFF"/>
          </a:solidFill>
          <a:ln>
            <a:solidFill>
              <a:srgbClr val="000000"/>
            </a:solidFill>
            <a:miter lim="800000"/>
            <a:headEnd/>
            <a:tailEnd/>
          </a:ln>
        </p:spPr>
      </p:sp>
      <p:sp>
        <p:nvSpPr>
          <p:cNvPr id="67588" name="Text Box 2"/>
          <p:cNvSpPr txBox="1">
            <a:spLocks noGrp="1" noChangeArrowheads="1"/>
          </p:cNvSpPr>
          <p:nvPr>
            <p:ph type="body" idx="1"/>
          </p:nvPr>
        </p:nvSpPr>
        <p:spPr bwMode="auto">
          <a:xfrm>
            <a:off x="685800" y="4341813"/>
            <a:ext cx="5487988" cy="4114800"/>
          </a:xfrm>
          <a:noFill/>
        </p:spPr>
        <p:txBody>
          <a:bodyPr wrap="square" lIns="0" tIns="8707" rIns="0" bIns="0" numCol="1" anchor="t" anchorCtr="0" compatLnSpc="1">
            <a:prstTxWarp prst="textNoShape">
              <a:avLst/>
            </a:prstTxWarp>
          </a:bodyPr>
          <a:lstStyle/>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000" smtClean="0">
                <a:solidFill>
                  <a:srgbClr val="000000"/>
                </a:solidFill>
                <a:latin typeface="Times New Roman" pitchFamily="18" charset="0"/>
                <a:cs typeface="Times New Roman" pitchFamily="18" charset="0"/>
              </a:rPr>
              <a:t>WACC =   </a:t>
            </a:r>
            <a:r>
              <a:rPr lang="en-US" sz="1000" baseline="-280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  (r</a:t>
            </a:r>
            <a:r>
              <a:rPr lang="en-US" sz="1000" baseline="-28000" smtClean="0">
                <a:solidFill>
                  <a:srgbClr val="000000"/>
                </a:solidFill>
                <a:latin typeface="Times New Roman" pitchFamily="18" charset="0"/>
                <a:cs typeface="Times New Roman" pitchFamily="18" charset="0"/>
              </a:rPr>
              <a:t>D</a:t>
            </a:r>
            <a:r>
              <a:rPr lang="en-US" sz="1000" smtClean="0">
                <a:solidFill>
                  <a:srgbClr val="000000"/>
                </a:solidFill>
                <a:latin typeface="Times New Roman" pitchFamily="18" charset="0"/>
                <a:cs typeface="Times New Roman" pitchFamily="18" charset="0"/>
              </a:rPr>
              <a:t>) × (1 – T</a:t>
            </a:r>
            <a:r>
              <a:rPr lang="en-US" sz="1000" baseline="-28000" smtClean="0">
                <a:solidFill>
                  <a:srgbClr val="000000"/>
                </a:solidFill>
                <a:latin typeface="Times New Roman" pitchFamily="18" charset="0"/>
                <a:cs typeface="Times New Roman" pitchFamily="18" charset="0"/>
              </a:rPr>
              <a:t>C</a:t>
            </a:r>
            <a:r>
              <a:rPr lang="en-US" sz="1000" smtClean="0">
                <a:solidFill>
                  <a:srgbClr val="000000"/>
                </a:solidFill>
                <a:latin typeface="Times New Roman" pitchFamily="18" charset="0"/>
                <a:cs typeface="Times New Roman" pitchFamily="18" charset="0"/>
              </a:rPr>
              <a:t> ) × [D/V]  +  (r</a:t>
            </a:r>
            <a:r>
              <a:rPr lang="en-US" sz="1000" baseline="-28000" smtClean="0">
                <a:solidFill>
                  <a:srgbClr val="000000"/>
                </a:solidFill>
                <a:latin typeface="Times New Roman" pitchFamily="18" charset="0"/>
                <a:cs typeface="Times New Roman" pitchFamily="18" charset="0"/>
              </a:rPr>
              <a:t>E</a:t>
            </a:r>
            <a:r>
              <a:rPr lang="en-US" sz="1000" smtClean="0">
                <a:solidFill>
                  <a:srgbClr val="000000"/>
                </a:solidFill>
                <a:latin typeface="Times New Roman" pitchFamily="18" charset="0"/>
                <a:cs typeface="Times New Roman" pitchFamily="18" charset="0"/>
              </a:rPr>
              <a:t>) × [E/V]</a:t>
            </a:r>
          </a:p>
          <a:p>
            <a:pPr>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1800" smtClean="0">
              <a:solidFill>
                <a:srgbClr val="000000"/>
              </a:solidFill>
              <a:latin typeface="Arial" charset="0"/>
              <a:ea typeface="SimSun"/>
              <a:cs typeface="SimSun"/>
            </a:endParaRPr>
          </a:p>
          <a:p>
            <a:pPr>
              <a:lnSpc>
                <a:spcPct val="93000"/>
              </a:lnSpc>
              <a:spcBef>
                <a:spcPct val="0"/>
              </a:spcBef>
              <a:tabLst>
                <a:tab pos="723900" algn="l"/>
                <a:tab pos="1447800" algn="l"/>
                <a:tab pos="2171700" algn="l"/>
                <a:tab pos="2895600" algn="l"/>
                <a:tab pos="3619500" algn="l"/>
                <a:tab pos="4343400" algn="l"/>
                <a:tab pos="5067300" algn="l"/>
                <a:tab pos="5791200" algn="l"/>
              </a:tabLst>
            </a:pPr>
            <a:r>
              <a:rPr lang="en-US" sz="1800" smtClean="0">
                <a:solidFill>
                  <a:srgbClr val="000000"/>
                </a:solidFill>
                <a:latin typeface="Times New Roman" pitchFamily="18" charset="0"/>
                <a:cs typeface="Times New Roman" pitchFamily="18" charset="0"/>
              </a:rPr>
              <a:t>                         </a:t>
            </a:r>
            <a:r>
              <a:rPr lang="en-US" sz="1000" smtClean="0">
                <a:solidFill>
                  <a:srgbClr val="000000"/>
                </a:solidFill>
                <a:latin typeface="Times New Roman" pitchFamily="18" charset="0"/>
                <a:cs typeface="Times New Roman" pitchFamily="18" charset="0"/>
              </a:rPr>
              <a:t>After-tax WACC  = 0.055(1-0.35)(0.34) + (0.10)(0.66)  = 7.8%</a:t>
            </a:r>
          </a:p>
        </p:txBody>
      </p:sp>
    </p:spTree>
    <p:extLst>
      <p:ext uri="{BB962C8B-B14F-4D97-AF65-F5344CB8AC3E}">
        <p14:creationId xmlns:p14="http://schemas.microsoft.com/office/powerpoint/2010/main" val="32621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A010E842-5046-4AE5-AE63-F8B3D51DEFF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383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4434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AB960487-BD6E-4FDC-9DF7-A7F30D25F1C2}"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5854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7CB39B1-7F5F-4672-A9F9-FEB5474B6910}"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2174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BA06A4F1-31DB-4A7B-BC85-B0A8CF87C526}"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7414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993486F3-2E51-418D-8EF0-8BF97402F48F}"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5817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2182868C-F1EA-4DC0-B7FC-68DD5C6CBD6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9409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3D6550DE-47CC-4BBE-AE55-2B9C91839BEA}"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7030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9C210328-099C-4A48-9E76-E07EF0501687}"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85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4E402B85-53E9-46DF-B962-551C7C9A5E53}"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9817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560A000-6D33-45DF-9562-A556DE18AD0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8515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3829110"/>
            <a:ext cx="9144000" cy="1938992"/>
          </a:xfrm>
          <a:prstGeom prst="rect">
            <a:avLst/>
          </a:prstGeom>
        </p:spPr>
        <p:txBody>
          <a:bodyPr wrap="square">
            <a:spAutoFit/>
          </a:bodyPr>
          <a:lstStyle/>
          <a:p>
            <a:pPr algn="ctr" fontAlgn="base">
              <a:spcBef>
                <a:spcPct val="0"/>
              </a:spcBef>
              <a:spcAft>
                <a:spcPct val="0"/>
              </a:spcAft>
            </a:pPr>
            <a:r>
              <a:rPr lang="en-US" sz="6000" b="1" i="1" dirty="0">
                <a:solidFill>
                  <a:prstClr val="white"/>
                </a:solidFill>
                <a:latin typeface="Arial" charset="0"/>
              </a:rPr>
              <a:t>Principles </a:t>
            </a:r>
            <a:r>
              <a:rPr lang="en-US" sz="6000" b="1" i="1" dirty="0">
                <a:solidFill>
                  <a:srgbClr val="CC6600"/>
                </a:solidFill>
                <a:latin typeface="Arial" charset="0"/>
              </a:rPr>
              <a:t>of</a:t>
            </a:r>
          </a:p>
          <a:p>
            <a:pPr algn="ctr" fontAlgn="base">
              <a:spcBef>
                <a:spcPct val="0"/>
              </a:spcBef>
              <a:spcAft>
                <a:spcPct val="0"/>
              </a:spcAft>
            </a:pPr>
            <a:r>
              <a:rPr lang="en-US" sz="6000" b="1" dirty="0">
                <a:solidFill>
                  <a:prstClr val="white"/>
                </a:solidFill>
                <a:latin typeface="Arial" charset="0"/>
              </a:rPr>
              <a:t>CORPORATE FINANCE</a:t>
            </a:r>
            <a:endParaRPr lang="en-US" sz="6000" dirty="0">
              <a:solidFill>
                <a:prstClr val="white"/>
              </a:solidFill>
              <a:latin typeface="Arial" charset="0"/>
            </a:endParaRPr>
          </a:p>
        </p:txBody>
      </p:sp>
      <p:sp>
        <p:nvSpPr>
          <p:cNvPr id="10" name="TextBox 9"/>
          <p:cNvSpPr txBox="1"/>
          <p:nvPr userDrawn="1"/>
        </p:nvSpPr>
        <p:spPr>
          <a:xfrm>
            <a:off x="1862254" y="1113263"/>
            <a:ext cx="1674541" cy="1015663"/>
          </a:xfrm>
          <a:prstGeom prst="rect">
            <a:avLst/>
          </a:prstGeom>
          <a:noFill/>
        </p:spPr>
        <p:txBody>
          <a:bodyPr wrap="square" rtlCol="0">
            <a:spAutoFit/>
            <a:scene3d>
              <a:camera prst="orthographicFront"/>
              <a:lightRig rig="threePt" dir="t"/>
            </a:scene3d>
            <a:sp3d extrusionH="57150">
              <a:bevelT w="38100" h="38100" prst="angle"/>
            </a:sp3d>
          </a:bodyPr>
          <a:lstStyle/>
          <a:p>
            <a:pPr algn="ctr" fontAlgn="base">
              <a:spcBef>
                <a:spcPct val="0"/>
              </a:spcBef>
              <a:spcAft>
                <a:spcPct val="0"/>
              </a:spcAft>
            </a:pPr>
            <a:r>
              <a:rPr lang="en-US" sz="6000" b="1" dirty="0">
                <a:ln>
                  <a:solidFill>
                    <a:prstClr val="white"/>
                  </a:solidFill>
                </a:ln>
                <a:solidFill>
                  <a:srgbClr val="CC6600"/>
                </a:solidFill>
                <a:latin typeface="Arial" charset="0"/>
              </a:rPr>
              <a:t>11</a:t>
            </a:r>
            <a:r>
              <a:rPr lang="en-US" sz="6000" b="1" i="1" dirty="0">
                <a:ln>
                  <a:solidFill>
                    <a:prstClr val="white"/>
                  </a:solidFill>
                </a:ln>
                <a:solidFill>
                  <a:srgbClr val="CC6600"/>
                </a:solidFill>
                <a:latin typeface="Arial" charset="0"/>
              </a:rPr>
              <a:t>e</a:t>
            </a:r>
          </a:p>
        </p:txBody>
      </p:sp>
      <p:sp>
        <p:nvSpPr>
          <p:cNvPr id="11" name="Subtitle 2"/>
          <p:cNvSpPr txBox="1">
            <a:spLocks/>
          </p:cNvSpPr>
          <p:nvPr userDrawn="1"/>
        </p:nvSpPr>
        <p:spPr>
          <a:xfrm>
            <a:off x="0" y="6426820"/>
            <a:ext cx="5410200" cy="431180"/>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Clr>
                <a:srgbClr val="CC6600"/>
              </a:buClr>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Clr>
                <a:srgbClr val="CC6600"/>
              </a:buClr>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Clr>
                <a:srgbClr val="CC6600"/>
              </a:buClr>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Clr>
                <a:srgbClr val="CC6600"/>
              </a:buClr>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Clr>
                <a:srgbClr val="CC6600"/>
              </a:buClr>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base">
              <a:spcAft>
                <a:spcPct val="0"/>
              </a:spcAft>
              <a:buFont typeface="Arial" panose="020B0604020202020204" pitchFamily="34" charset="0"/>
              <a:buNone/>
            </a:pPr>
            <a:r>
              <a:rPr lang="en-US" sz="2800" dirty="0" smtClean="0">
                <a:ln w="18415" cmpd="sng">
                  <a:solidFill>
                    <a:prstClr val="white"/>
                  </a:solidFill>
                  <a:prstDash val="solid"/>
                </a:ln>
                <a:solidFill>
                  <a:srgbClr val="CC6600"/>
                </a:solidFill>
              </a:rPr>
              <a:t>Brealey | Myers | Allen | Mohanty</a:t>
            </a:r>
            <a:endParaRPr lang="en-US" sz="2800" dirty="0">
              <a:ln w="18415" cmpd="sng">
                <a:solidFill>
                  <a:prstClr val="white"/>
                </a:solidFill>
                <a:prstDash val="solid"/>
              </a:ln>
              <a:solidFill>
                <a:srgbClr val="CC6600"/>
              </a:solidFill>
            </a:endParaRPr>
          </a:p>
        </p:txBody>
      </p:sp>
    </p:spTree>
    <p:extLst>
      <p:ext uri="{BB962C8B-B14F-4D97-AF65-F5344CB8AC3E}">
        <p14:creationId xmlns:p14="http://schemas.microsoft.com/office/powerpoint/2010/main" val="2357813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3829110"/>
            <a:ext cx="9144000" cy="1938992"/>
          </a:xfrm>
          <a:prstGeom prst="rect">
            <a:avLst/>
          </a:prstGeom>
        </p:spPr>
        <p:txBody>
          <a:bodyPr wrap="square">
            <a:spAutoFit/>
          </a:bodyPr>
          <a:lstStyle/>
          <a:p>
            <a:pPr algn="ctr" fontAlgn="base">
              <a:spcBef>
                <a:spcPct val="0"/>
              </a:spcBef>
              <a:spcAft>
                <a:spcPct val="0"/>
              </a:spcAft>
            </a:pPr>
            <a:r>
              <a:rPr lang="en-US" sz="6000" b="1" i="1" dirty="0">
                <a:solidFill>
                  <a:prstClr val="white"/>
                </a:solidFill>
                <a:latin typeface="Arial" charset="0"/>
              </a:rPr>
              <a:t>Principles </a:t>
            </a:r>
            <a:r>
              <a:rPr lang="en-US" sz="6000" b="1" i="1" dirty="0">
                <a:solidFill>
                  <a:srgbClr val="CC6600"/>
                </a:solidFill>
                <a:latin typeface="Arial" charset="0"/>
              </a:rPr>
              <a:t>of</a:t>
            </a:r>
          </a:p>
          <a:p>
            <a:pPr algn="ctr" fontAlgn="base">
              <a:spcBef>
                <a:spcPct val="0"/>
              </a:spcBef>
              <a:spcAft>
                <a:spcPct val="0"/>
              </a:spcAft>
            </a:pPr>
            <a:r>
              <a:rPr lang="en-US" sz="6000" b="1" dirty="0">
                <a:solidFill>
                  <a:prstClr val="white"/>
                </a:solidFill>
                <a:latin typeface="Arial" charset="0"/>
              </a:rPr>
              <a:t>CORPORATE FINANCE</a:t>
            </a:r>
            <a:endParaRPr lang="en-US" sz="6000" dirty="0">
              <a:solidFill>
                <a:prstClr val="white"/>
              </a:solidFill>
              <a:latin typeface="Arial" charset="0"/>
            </a:endParaRPr>
          </a:p>
        </p:txBody>
      </p:sp>
      <p:sp>
        <p:nvSpPr>
          <p:cNvPr id="10" name="TextBox 9"/>
          <p:cNvSpPr txBox="1"/>
          <p:nvPr userDrawn="1"/>
        </p:nvSpPr>
        <p:spPr>
          <a:xfrm>
            <a:off x="1862254" y="1113263"/>
            <a:ext cx="1674541" cy="1015663"/>
          </a:xfrm>
          <a:prstGeom prst="rect">
            <a:avLst/>
          </a:prstGeom>
          <a:noFill/>
        </p:spPr>
        <p:txBody>
          <a:bodyPr wrap="square" rtlCol="0">
            <a:spAutoFit/>
            <a:scene3d>
              <a:camera prst="orthographicFront"/>
              <a:lightRig rig="threePt" dir="t"/>
            </a:scene3d>
            <a:sp3d extrusionH="57150">
              <a:bevelT w="38100" h="38100" prst="angle"/>
            </a:sp3d>
          </a:bodyPr>
          <a:lstStyle/>
          <a:p>
            <a:pPr algn="ctr" fontAlgn="base">
              <a:spcBef>
                <a:spcPct val="0"/>
              </a:spcBef>
              <a:spcAft>
                <a:spcPct val="0"/>
              </a:spcAft>
            </a:pPr>
            <a:r>
              <a:rPr lang="en-US" sz="6000" b="1" dirty="0">
                <a:ln>
                  <a:solidFill>
                    <a:prstClr val="white"/>
                  </a:solidFill>
                </a:ln>
                <a:solidFill>
                  <a:srgbClr val="CC6600"/>
                </a:solidFill>
                <a:latin typeface="Arial" charset="0"/>
              </a:rPr>
              <a:t>11</a:t>
            </a:r>
            <a:r>
              <a:rPr lang="en-US" sz="6000" b="1" i="1" dirty="0">
                <a:ln>
                  <a:solidFill>
                    <a:prstClr val="white"/>
                  </a:solidFill>
                </a:ln>
                <a:solidFill>
                  <a:srgbClr val="CC6600"/>
                </a:solidFill>
                <a:latin typeface="Arial" charset="0"/>
              </a:rPr>
              <a:t>e</a:t>
            </a:r>
          </a:p>
        </p:txBody>
      </p:sp>
      <p:sp>
        <p:nvSpPr>
          <p:cNvPr id="11" name="Subtitle 2"/>
          <p:cNvSpPr txBox="1">
            <a:spLocks/>
          </p:cNvSpPr>
          <p:nvPr userDrawn="1"/>
        </p:nvSpPr>
        <p:spPr>
          <a:xfrm>
            <a:off x="0" y="6426820"/>
            <a:ext cx="5410200" cy="431180"/>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Clr>
                <a:srgbClr val="CC6600"/>
              </a:buClr>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Clr>
                <a:srgbClr val="CC6600"/>
              </a:buClr>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Clr>
                <a:srgbClr val="CC6600"/>
              </a:buClr>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Clr>
                <a:srgbClr val="CC6600"/>
              </a:buClr>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Clr>
                <a:srgbClr val="CC6600"/>
              </a:buClr>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base">
              <a:spcAft>
                <a:spcPct val="0"/>
              </a:spcAft>
              <a:buFont typeface="Arial" panose="020B0604020202020204" pitchFamily="34" charset="0"/>
              <a:buNone/>
            </a:pPr>
            <a:r>
              <a:rPr lang="en-US" sz="2800" dirty="0" smtClean="0">
                <a:ln w="18415" cmpd="sng">
                  <a:solidFill>
                    <a:prstClr val="white"/>
                  </a:solidFill>
                  <a:prstDash val="solid"/>
                </a:ln>
                <a:solidFill>
                  <a:srgbClr val="CC6600"/>
                </a:solidFill>
              </a:rPr>
              <a:t>Brealey | Myers | Allen | Mohanty</a:t>
            </a:r>
            <a:endParaRPr lang="en-US" sz="2800" dirty="0">
              <a:ln w="18415" cmpd="sng">
                <a:solidFill>
                  <a:prstClr val="white"/>
                </a:solidFill>
                <a:prstDash val="solid"/>
              </a:ln>
              <a:solidFill>
                <a:srgbClr val="CC6600"/>
              </a:solidFill>
            </a:endParaRPr>
          </a:p>
        </p:txBody>
      </p:sp>
    </p:spTree>
    <p:extLst>
      <p:ext uri="{BB962C8B-B14F-4D97-AF65-F5344CB8AC3E}">
        <p14:creationId xmlns:p14="http://schemas.microsoft.com/office/powerpoint/2010/main" val="1029077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3829110"/>
            <a:ext cx="9144000" cy="1938992"/>
          </a:xfrm>
          <a:prstGeom prst="rect">
            <a:avLst/>
          </a:prstGeom>
        </p:spPr>
        <p:txBody>
          <a:bodyPr wrap="square">
            <a:spAutoFit/>
          </a:bodyPr>
          <a:lstStyle/>
          <a:p>
            <a:pPr algn="ctr" fontAlgn="base">
              <a:spcBef>
                <a:spcPct val="0"/>
              </a:spcBef>
              <a:spcAft>
                <a:spcPct val="0"/>
              </a:spcAft>
            </a:pPr>
            <a:r>
              <a:rPr lang="en-US" sz="6000" b="1" i="1" dirty="0">
                <a:solidFill>
                  <a:prstClr val="white"/>
                </a:solidFill>
                <a:latin typeface="Arial" charset="0"/>
              </a:rPr>
              <a:t>Principles </a:t>
            </a:r>
            <a:r>
              <a:rPr lang="en-US" sz="6000" b="1" i="1" dirty="0">
                <a:solidFill>
                  <a:srgbClr val="CC6600"/>
                </a:solidFill>
                <a:latin typeface="Arial" charset="0"/>
              </a:rPr>
              <a:t>of</a:t>
            </a:r>
          </a:p>
          <a:p>
            <a:pPr algn="ctr" fontAlgn="base">
              <a:spcBef>
                <a:spcPct val="0"/>
              </a:spcBef>
              <a:spcAft>
                <a:spcPct val="0"/>
              </a:spcAft>
            </a:pPr>
            <a:r>
              <a:rPr lang="en-US" sz="6000" b="1" dirty="0">
                <a:solidFill>
                  <a:prstClr val="white"/>
                </a:solidFill>
                <a:latin typeface="Arial" charset="0"/>
              </a:rPr>
              <a:t>CORPORATE FINANCE</a:t>
            </a:r>
            <a:endParaRPr lang="en-US" sz="6000" dirty="0">
              <a:solidFill>
                <a:prstClr val="white"/>
              </a:solidFill>
              <a:latin typeface="Arial" charset="0"/>
            </a:endParaRPr>
          </a:p>
        </p:txBody>
      </p:sp>
      <p:sp>
        <p:nvSpPr>
          <p:cNvPr id="10" name="TextBox 9"/>
          <p:cNvSpPr txBox="1"/>
          <p:nvPr userDrawn="1"/>
        </p:nvSpPr>
        <p:spPr>
          <a:xfrm>
            <a:off x="1862254" y="1113263"/>
            <a:ext cx="1674541" cy="1015663"/>
          </a:xfrm>
          <a:prstGeom prst="rect">
            <a:avLst/>
          </a:prstGeom>
          <a:noFill/>
        </p:spPr>
        <p:txBody>
          <a:bodyPr wrap="square" rtlCol="0">
            <a:spAutoFit/>
            <a:scene3d>
              <a:camera prst="orthographicFront"/>
              <a:lightRig rig="threePt" dir="t"/>
            </a:scene3d>
            <a:sp3d extrusionH="57150">
              <a:bevelT w="38100" h="38100" prst="angle"/>
            </a:sp3d>
          </a:bodyPr>
          <a:lstStyle/>
          <a:p>
            <a:pPr algn="ctr" fontAlgn="base">
              <a:spcBef>
                <a:spcPct val="0"/>
              </a:spcBef>
              <a:spcAft>
                <a:spcPct val="0"/>
              </a:spcAft>
            </a:pPr>
            <a:r>
              <a:rPr lang="en-US" sz="6000" b="1" dirty="0">
                <a:ln>
                  <a:solidFill>
                    <a:prstClr val="white"/>
                  </a:solidFill>
                </a:ln>
                <a:solidFill>
                  <a:srgbClr val="CC6600"/>
                </a:solidFill>
                <a:latin typeface="Arial" charset="0"/>
              </a:rPr>
              <a:t>11</a:t>
            </a:r>
            <a:r>
              <a:rPr lang="en-US" sz="6000" b="1" i="1" dirty="0">
                <a:ln>
                  <a:solidFill>
                    <a:prstClr val="white"/>
                  </a:solidFill>
                </a:ln>
                <a:solidFill>
                  <a:srgbClr val="CC6600"/>
                </a:solidFill>
                <a:latin typeface="Arial" charset="0"/>
              </a:rPr>
              <a:t>e</a:t>
            </a:r>
          </a:p>
        </p:txBody>
      </p:sp>
      <p:sp>
        <p:nvSpPr>
          <p:cNvPr id="11" name="Subtitle 2"/>
          <p:cNvSpPr txBox="1">
            <a:spLocks/>
          </p:cNvSpPr>
          <p:nvPr userDrawn="1"/>
        </p:nvSpPr>
        <p:spPr>
          <a:xfrm>
            <a:off x="0" y="6426820"/>
            <a:ext cx="5410200" cy="431180"/>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Clr>
                <a:srgbClr val="CC6600"/>
              </a:buClr>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Clr>
                <a:srgbClr val="CC6600"/>
              </a:buClr>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Clr>
                <a:srgbClr val="CC6600"/>
              </a:buClr>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Clr>
                <a:srgbClr val="CC6600"/>
              </a:buClr>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Clr>
                <a:srgbClr val="CC6600"/>
              </a:buClr>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base">
              <a:spcAft>
                <a:spcPct val="0"/>
              </a:spcAft>
              <a:buFont typeface="Arial" panose="020B0604020202020204" pitchFamily="34" charset="0"/>
              <a:buNone/>
            </a:pPr>
            <a:r>
              <a:rPr lang="en-US" sz="2800" dirty="0" smtClean="0">
                <a:ln w="18415" cmpd="sng">
                  <a:solidFill>
                    <a:prstClr val="white"/>
                  </a:solidFill>
                  <a:prstDash val="solid"/>
                </a:ln>
                <a:solidFill>
                  <a:srgbClr val="CC6600"/>
                </a:solidFill>
              </a:rPr>
              <a:t>Brealey | Myers | Allen | Mohanty</a:t>
            </a:r>
            <a:endParaRPr lang="en-US" sz="2800" dirty="0">
              <a:ln w="18415" cmpd="sng">
                <a:solidFill>
                  <a:prstClr val="white"/>
                </a:solidFill>
                <a:prstDash val="solid"/>
              </a:ln>
              <a:solidFill>
                <a:srgbClr val="CC6600"/>
              </a:solidFill>
            </a:endParaRPr>
          </a:p>
        </p:txBody>
      </p:sp>
    </p:spTree>
    <p:extLst>
      <p:ext uri="{BB962C8B-B14F-4D97-AF65-F5344CB8AC3E}">
        <p14:creationId xmlns:p14="http://schemas.microsoft.com/office/powerpoint/2010/main" val="720878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3" name="Straight Connector 7"/>
          <p:cNvCxnSpPr/>
          <p:nvPr/>
        </p:nvCxnSpPr>
        <p:spPr>
          <a:xfrm>
            <a:off x="457200" y="3398838"/>
            <a:ext cx="5638800" cy="0"/>
          </a:xfrm>
          <a:prstGeom prst="line">
            <a:avLst/>
          </a:prstGeom>
          <a:ln/>
        </p:spPr>
        <p:style>
          <a:lnRef idx="3">
            <a:schemeClr val="accent6"/>
          </a:lnRef>
          <a:fillRef idx="0">
            <a:schemeClr val="accent6"/>
          </a:fillRef>
          <a:effectRef idx="2">
            <a:schemeClr val="accent6"/>
          </a:effectRef>
          <a:fontRef idx="minor">
            <a:schemeClr val="tx1"/>
          </a:fontRef>
        </p:style>
      </p:cxnSp>
      <p:sp>
        <p:nvSpPr>
          <p:cNvPr id="4" name="Rectangle 3"/>
          <p:cNvSpPr/>
          <p:nvPr userDrawn="1"/>
        </p:nvSpPr>
        <p:spPr>
          <a:xfrm>
            <a:off x="0" y="457200"/>
            <a:ext cx="9144000" cy="1066800"/>
          </a:xfrm>
          <a:prstGeom prst="rect">
            <a:avLst/>
          </a:prstGeom>
          <a:solidFill>
            <a:srgbClr val="CC66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5" name="Oval 9"/>
          <p:cNvSpPr/>
          <p:nvPr userDrawn="1"/>
        </p:nvSpPr>
        <p:spPr>
          <a:xfrm>
            <a:off x="7250113" y="76200"/>
            <a:ext cx="1905000" cy="1828800"/>
          </a:xfrm>
          <a:prstGeom prst="ellipse">
            <a:avLst/>
          </a:prstGeom>
          <a:ln/>
        </p:spPr>
        <p:style>
          <a:lnRef idx="0">
            <a:schemeClr val="dk1"/>
          </a:lnRef>
          <a:fillRef idx="3">
            <a:schemeClr val="dk1"/>
          </a:fillRef>
          <a:effectRef idx="3">
            <a:schemeClr val="dk1"/>
          </a:effectRef>
          <a:fontRef idx="minor">
            <a:schemeClr val="lt1"/>
          </a:fontRef>
        </p:style>
        <p:txBody>
          <a:bodyPr anchor="ctr"/>
          <a:lstStyle/>
          <a:p>
            <a:pPr algn="ctr">
              <a:defRPr/>
            </a:pPr>
            <a:endParaRPr lang="en-US">
              <a:solidFill>
                <a:srgbClr val="FFFFFF"/>
              </a:solidFill>
            </a:endParaRPr>
          </a:p>
        </p:txBody>
      </p:sp>
      <p:sp>
        <p:nvSpPr>
          <p:cNvPr id="6" name="TextBox 4"/>
          <p:cNvSpPr txBox="1"/>
          <p:nvPr userDrawn="1"/>
        </p:nvSpPr>
        <p:spPr>
          <a:xfrm>
            <a:off x="4991100" y="679450"/>
            <a:ext cx="2209800" cy="585788"/>
          </a:xfrm>
          <a:prstGeom prst="rect">
            <a:avLst/>
          </a:prstGeom>
          <a:noFill/>
        </p:spPr>
        <p:txBody>
          <a:bodyPr>
            <a:spAutoFit/>
          </a:bodyPr>
          <a:lstStyle/>
          <a:p>
            <a:pPr algn="r">
              <a:defRPr/>
            </a:pPr>
            <a:r>
              <a:rPr lang="en-US" sz="3200" b="1" dirty="0">
                <a:solidFill>
                  <a:prstClr val="black"/>
                </a:solidFill>
                <a:latin typeface="Century Gothic" panose="020B0502020202020204" pitchFamily="34" charset="0"/>
              </a:rPr>
              <a:t>Chapter</a:t>
            </a:r>
          </a:p>
        </p:txBody>
      </p:sp>
      <p:sp>
        <p:nvSpPr>
          <p:cNvPr id="7" name="Chord 10"/>
          <p:cNvSpPr/>
          <p:nvPr userDrawn="1"/>
        </p:nvSpPr>
        <p:spPr>
          <a:xfrm rot="10800000">
            <a:off x="-1001713" y="4495800"/>
            <a:ext cx="1955801" cy="1804988"/>
          </a:xfrm>
          <a:prstGeom prst="chord">
            <a:avLst>
              <a:gd name="adj1" fmla="val 5406749"/>
              <a:gd name="adj2" fmla="val 16200000"/>
            </a:avLst>
          </a:prstGeom>
          <a:ln/>
        </p:spPr>
        <p:style>
          <a:lnRef idx="0">
            <a:schemeClr val="dk1"/>
          </a:lnRef>
          <a:fillRef idx="3">
            <a:schemeClr val="dk1"/>
          </a:fillRef>
          <a:effectRef idx="3">
            <a:schemeClr val="dk1"/>
          </a:effectRef>
          <a:fontRef idx="minor">
            <a:schemeClr val="lt1"/>
          </a:fontRef>
        </p:style>
        <p:txBody>
          <a:bodyPr anchor="ctr"/>
          <a:lstStyle/>
          <a:p>
            <a:pPr algn="ctr">
              <a:defRPr/>
            </a:pPr>
            <a:endParaRPr lang="en-US">
              <a:solidFill>
                <a:srgbClr val="FFFFFF"/>
              </a:solidFill>
            </a:endParaRPr>
          </a:p>
        </p:txBody>
      </p:sp>
      <p:sp>
        <p:nvSpPr>
          <p:cNvPr id="2" name="Title 1"/>
          <p:cNvSpPr>
            <a:spLocks noGrp="1"/>
          </p:cNvSpPr>
          <p:nvPr>
            <p:ph type="ctrTitle"/>
          </p:nvPr>
        </p:nvSpPr>
        <p:spPr>
          <a:xfrm>
            <a:off x="298938" y="1676400"/>
            <a:ext cx="6934200" cy="1524000"/>
          </a:xfrm>
        </p:spPr>
        <p:txBody>
          <a:bodyPr anchor="b">
            <a:noAutofit/>
          </a:bodyPr>
          <a:lstStyle>
            <a:lvl1pPr>
              <a:defRPr sz="4400" b="1" cap="all" baseline="0">
                <a:latin typeface="Corbe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76590080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5DD63E0F-0079-4089-8C74-5DEB9F88BAC3}" type="slidenum">
              <a:rPr lang="en-US"/>
              <a:pPr/>
              <a:t>‹#›</a:t>
            </a:fld>
            <a:endParaRPr lang="en-US"/>
          </a:p>
        </p:txBody>
      </p:sp>
    </p:spTree>
    <p:extLst>
      <p:ext uri="{BB962C8B-B14F-4D97-AF65-F5344CB8AC3E}">
        <p14:creationId xmlns:p14="http://schemas.microsoft.com/office/powerpoint/2010/main" val="288879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F989C363-73FC-4412-8DEC-00BC37600BB5}" type="slidenum">
              <a:rPr lang="en-US"/>
              <a:pPr/>
              <a:t>‹#›</a:t>
            </a:fld>
            <a:endParaRPr lang="en-US"/>
          </a:p>
        </p:txBody>
      </p:sp>
    </p:spTree>
    <p:extLst>
      <p:ext uri="{BB962C8B-B14F-4D97-AF65-F5344CB8AC3E}">
        <p14:creationId xmlns:p14="http://schemas.microsoft.com/office/powerpoint/2010/main" val="180018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984BEE20-94A1-4510-AF6D-F167BEDE700D}" type="slidenum">
              <a:rPr lang="en-US"/>
              <a:pPr/>
              <a:t>‹#›</a:t>
            </a:fld>
            <a:endParaRPr lang="en-US"/>
          </a:p>
        </p:txBody>
      </p:sp>
    </p:spTree>
    <p:extLst>
      <p:ext uri="{BB962C8B-B14F-4D97-AF65-F5344CB8AC3E}">
        <p14:creationId xmlns:p14="http://schemas.microsoft.com/office/powerpoint/2010/main" val="1316499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11"/>
          </p:nvPr>
        </p:nvSpPr>
        <p:spPr/>
        <p:txBody>
          <a:bodyPr/>
          <a:lstStyle>
            <a:lvl1pPr>
              <a:defRPr/>
            </a:lvl1pPr>
          </a:lstStyle>
          <a:p>
            <a:fld id="{7A582F5D-DA76-4A13-8E76-353659863812}" type="slidenum">
              <a:rPr lang="en-US"/>
              <a:pPr/>
              <a:t>‹#›</a:t>
            </a:fld>
            <a:endParaRPr lang="en-US"/>
          </a:p>
        </p:txBody>
      </p:sp>
    </p:spTree>
    <p:extLst>
      <p:ext uri="{BB962C8B-B14F-4D97-AF65-F5344CB8AC3E}">
        <p14:creationId xmlns:p14="http://schemas.microsoft.com/office/powerpoint/2010/main" val="2030979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8" name="Slide Number Placeholder 5"/>
          <p:cNvSpPr>
            <a:spLocks noGrp="1"/>
          </p:cNvSpPr>
          <p:nvPr>
            <p:ph type="sldNum" sz="quarter" idx="11"/>
          </p:nvPr>
        </p:nvSpPr>
        <p:spPr/>
        <p:txBody>
          <a:bodyPr/>
          <a:lstStyle>
            <a:lvl1pPr>
              <a:defRPr/>
            </a:lvl1pPr>
          </a:lstStyle>
          <a:p>
            <a:fld id="{0AC6326B-252F-423C-998B-84EF956939A9}" type="slidenum">
              <a:rPr lang="en-US"/>
              <a:pPr/>
              <a:t>‹#›</a:t>
            </a:fld>
            <a:endParaRPr lang="en-US"/>
          </a:p>
        </p:txBody>
      </p:sp>
    </p:spTree>
    <p:extLst>
      <p:ext uri="{BB962C8B-B14F-4D97-AF65-F5344CB8AC3E}">
        <p14:creationId xmlns:p14="http://schemas.microsoft.com/office/powerpoint/2010/main" val="2465819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4" name="Slide Number Placeholder 5"/>
          <p:cNvSpPr>
            <a:spLocks noGrp="1"/>
          </p:cNvSpPr>
          <p:nvPr>
            <p:ph type="sldNum" sz="quarter" idx="11"/>
          </p:nvPr>
        </p:nvSpPr>
        <p:spPr/>
        <p:txBody>
          <a:bodyPr/>
          <a:lstStyle>
            <a:lvl1pPr>
              <a:defRPr/>
            </a:lvl1pPr>
          </a:lstStyle>
          <a:p>
            <a:fld id="{AB166410-9540-4FAC-AC22-A541DB02B85A}" type="slidenum">
              <a:rPr lang="en-US"/>
              <a:pPr/>
              <a:t>‹#›</a:t>
            </a:fld>
            <a:endParaRPr lang="en-US"/>
          </a:p>
        </p:txBody>
      </p:sp>
    </p:spTree>
    <p:extLst>
      <p:ext uri="{BB962C8B-B14F-4D97-AF65-F5344CB8AC3E}">
        <p14:creationId xmlns:p14="http://schemas.microsoft.com/office/powerpoint/2010/main" val="4212759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3" name="Slide Number Placeholder 5"/>
          <p:cNvSpPr>
            <a:spLocks noGrp="1"/>
          </p:cNvSpPr>
          <p:nvPr>
            <p:ph type="sldNum" sz="quarter" idx="11"/>
          </p:nvPr>
        </p:nvSpPr>
        <p:spPr/>
        <p:txBody>
          <a:bodyPr/>
          <a:lstStyle>
            <a:lvl1pPr>
              <a:defRPr/>
            </a:lvl1pPr>
          </a:lstStyle>
          <a:p>
            <a:fld id="{62B5A765-6E5A-4AE1-83A9-5E98226BCF1B}" type="slidenum">
              <a:rPr lang="en-US"/>
              <a:pPr/>
              <a:t>‹#›</a:t>
            </a:fld>
            <a:endParaRPr lang="en-US"/>
          </a:p>
        </p:txBody>
      </p:sp>
    </p:spTree>
    <p:extLst>
      <p:ext uri="{BB962C8B-B14F-4D97-AF65-F5344CB8AC3E}">
        <p14:creationId xmlns:p14="http://schemas.microsoft.com/office/powerpoint/2010/main" val="20133570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11"/>
          </p:nvPr>
        </p:nvSpPr>
        <p:spPr/>
        <p:txBody>
          <a:bodyPr/>
          <a:lstStyle>
            <a:lvl1pPr>
              <a:defRPr/>
            </a:lvl1pPr>
          </a:lstStyle>
          <a:p>
            <a:fld id="{617B9E4F-4B25-4598-BF66-D89633ED9A55}" type="slidenum">
              <a:rPr lang="en-US"/>
              <a:pPr/>
              <a:t>‹#›</a:t>
            </a:fld>
            <a:endParaRPr lang="en-US"/>
          </a:p>
        </p:txBody>
      </p:sp>
    </p:spTree>
    <p:extLst>
      <p:ext uri="{BB962C8B-B14F-4D97-AF65-F5344CB8AC3E}">
        <p14:creationId xmlns:p14="http://schemas.microsoft.com/office/powerpoint/2010/main" val="1881015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11"/>
          </p:nvPr>
        </p:nvSpPr>
        <p:spPr/>
        <p:txBody>
          <a:bodyPr/>
          <a:lstStyle>
            <a:lvl1pPr>
              <a:defRPr/>
            </a:lvl1pPr>
          </a:lstStyle>
          <a:p>
            <a:fld id="{1B3AB881-E85D-4A73-A6D2-D77E71157FE6}" type="slidenum">
              <a:rPr lang="en-US"/>
              <a:pPr/>
              <a:t>‹#›</a:t>
            </a:fld>
            <a:endParaRPr lang="en-US"/>
          </a:p>
        </p:txBody>
      </p:sp>
    </p:spTree>
    <p:extLst>
      <p:ext uri="{BB962C8B-B14F-4D97-AF65-F5344CB8AC3E}">
        <p14:creationId xmlns:p14="http://schemas.microsoft.com/office/powerpoint/2010/main" val="29457077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7F3F440B-FE8C-4843-85E4-2C3B4A7057DC}" type="slidenum">
              <a:rPr lang="en-US"/>
              <a:pPr/>
              <a:t>‹#›</a:t>
            </a:fld>
            <a:endParaRPr lang="en-US"/>
          </a:p>
        </p:txBody>
      </p:sp>
    </p:spTree>
    <p:extLst>
      <p:ext uri="{BB962C8B-B14F-4D97-AF65-F5344CB8AC3E}">
        <p14:creationId xmlns:p14="http://schemas.microsoft.com/office/powerpoint/2010/main" val="28404604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4016465F-6B6F-42C9-98DE-9DADEAA5C591}" type="slidenum">
              <a:rPr lang="en-US"/>
              <a:pPr/>
              <a:t>‹#›</a:t>
            </a:fld>
            <a:endParaRPr lang="en-US"/>
          </a:p>
        </p:txBody>
      </p:sp>
    </p:spTree>
    <p:extLst>
      <p:ext uri="{BB962C8B-B14F-4D97-AF65-F5344CB8AC3E}">
        <p14:creationId xmlns:p14="http://schemas.microsoft.com/office/powerpoint/2010/main" val="1743596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5DD63E0F-0079-4089-8C74-5DEB9F88BAC3}" type="slidenum">
              <a:rPr lang="en-US"/>
              <a:pPr/>
              <a:t>‹#›</a:t>
            </a:fld>
            <a:endParaRPr lang="en-US"/>
          </a:p>
        </p:txBody>
      </p:sp>
    </p:spTree>
    <p:extLst>
      <p:ext uri="{BB962C8B-B14F-4D97-AF65-F5344CB8AC3E}">
        <p14:creationId xmlns:p14="http://schemas.microsoft.com/office/powerpoint/2010/main" val="40071717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F989C363-73FC-4412-8DEC-00BC37600BB5}" type="slidenum">
              <a:rPr lang="en-US"/>
              <a:pPr/>
              <a:t>‹#›</a:t>
            </a:fld>
            <a:endParaRPr lang="en-US"/>
          </a:p>
        </p:txBody>
      </p:sp>
    </p:spTree>
    <p:extLst>
      <p:ext uri="{BB962C8B-B14F-4D97-AF65-F5344CB8AC3E}">
        <p14:creationId xmlns:p14="http://schemas.microsoft.com/office/powerpoint/2010/main" val="3068264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984BEE20-94A1-4510-AF6D-F167BEDE700D}" type="slidenum">
              <a:rPr lang="en-US"/>
              <a:pPr/>
              <a:t>‹#›</a:t>
            </a:fld>
            <a:endParaRPr lang="en-US"/>
          </a:p>
        </p:txBody>
      </p:sp>
    </p:spTree>
    <p:extLst>
      <p:ext uri="{BB962C8B-B14F-4D97-AF65-F5344CB8AC3E}">
        <p14:creationId xmlns:p14="http://schemas.microsoft.com/office/powerpoint/2010/main" val="3898701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11"/>
          </p:nvPr>
        </p:nvSpPr>
        <p:spPr/>
        <p:txBody>
          <a:bodyPr/>
          <a:lstStyle>
            <a:lvl1pPr>
              <a:defRPr/>
            </a:lvl1pPr>
          </a:lstStyle>
          <a:p>
            <a:fld id="{7A582F5D-DA76-4A13-8E76-353659863812}" type="slidenum">
              <a:rPr lang="en-US"/>
              <a:pPr/>
              <a:t>‹#›</a:t>
            </a:fld>
            <a:endParaRPr lang="en-US"/>
          </a:p>
        </p:txBody>
      </p:sp>
    </p:spTree>
    <p:extLst>
      <p:ext uri="{BB962C8B-B14F-4D97-AF65-F5344CB8AC3E}">
        <p14:creationId xmlns:p14="http://schemas.microsoft.com/office/powerpoint/2010/main" val="7333121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8" name="Slide Number Placeholder 5"/>
          <p:cNvSpPr>
            <a:spLocks noGrp="1"/>
          </p:cNvSpPr>
          <p:nvPr>
            <p:ph type="sldNum" sz="quarter" idx="11"/>
          </p:nvPr>
        </p:nvSpPr>
        <p:spPr/>
        <p:txBody>
          <a:bodyPr/>
          <a:lstStyle>
            <a:lvl1pPr>
              <a:defRPr/>
            </a:lvl1pPr>
          </a:lstStyle>
          <a:p>
            <a:fld id="{0AC6326B-252F-423C-998B-84EF956939A9}" type="slidenum">
              <a:rPr lang="en-US"/>
              <a:pPr/>
              <a:t>‹#›</a:t>
            </a:fld>
            <a:endParaRPr lang="en-US"/>
          </a:p>
        </p:txBody>
      </p:sp>
    </p:spTree>
    <p:extLst>
      <p:ext uri="{BB962C8B-B14F-4D97-AF65-F5344CB8AC3E}">
        <p14:creationId xmlns:p14="http://schemas.microsoft.com/office/powerpoint/2010/main" val="4105291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4" name="Slide Number Placeholder 5"/>
          <p:cNvSpPr>
            <a:spLocks noGrp="1"/>
          </p:cNvSpPr>
          <p:nvPr>
            <p:ph type="sldNum" sz="quarter" idx="11"/>
          </p:nvPr>
        </p:nvSpPr>
        <p:spPr/>
        <p:txBody>
          <a:bodyPr/>
          <a:lstStyle>
            <a:lvl1pPr>
              <a:defRPr/>
            </a:lvl1pPr>
          </a:lstStyle>
          <a:p>
            <a:fld id="{AB166410-9540-4FAC-AC22-A541DB02B85A}" type="slidenum">
              <a:rPr lang="en-US"/>
              <a:pPr/>
              <a:t>‹#›</a:t>
            </a:fld>
            <a:endParaRPr lang="en-US"/>
          </a:p>
        </p:txBody>
      </p:sp>
    </p:spTree>
    <p:extLst>
      <p:ext uri="{BB962C8B-B14F-4D97-AF65-F5344CB8AC3E}">
        <p14:creationId xmlns:p14="http://schemas.microsoft.com/office/powerpoint/2010/main" val="3083143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3" name="Slide Number Placeholder 5"/>
          <p:cNvSpPr>
            <a:spLocks noGrp="1"/>
          </p:cNvSpPr>
          <p:nvPr>
            <p:ph type="sldNum" sz="quarter" idx="11"/>
          </p:nvPr>
        </p:nvSpPr>
        <p:spPr/>
        <p:txBody>
          <a:bodyPr/>
          <a:lstStyle>
            <a:lvl1pPr>
              <a:defRPr/>
            </a:lvl1pPr>
          </a:lstStyle>
          <a:p>
            <a:fld id="{62B5A765-6E5A-4AE1-83A9-5E98226BCF1B}" type="slidenum">
              <a:rPr lang="en-US"/>
              <a:pPr/>
              <a:t>‹#›</a:t>
            </a:fld>
            <a:endParaRPr lang="en-US"/>
          </a:p>
        </p:txBody>
      </p:sp>
    </p:spTree>
    <p:extLst>
      <p:ext uri="{BB962C8B-B14F-4D97-AF65-F5344CB8AC3E}">
        <p14:creationId xmlns:p14="http://schemas.microsoft.com/office/powerpoint/2010/main" val="3152838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11"/>
          </p:nvPr>
        </p:nvSpPr>
        <p:spPr/>
        <p:txBody>
          <a:bodyPr/>
          <a:lstStyle>
            <a:lvl1pPr>
              <a:defRPr/>
            </a:lvl1pPr>
          </a:lstStyle>
          <a:p>
            <a:fld id="{617B9E4F-4B25-4598-BF66-D89633ED9A55}" type="slidenum">
              <a:rPr lang="en-US"/>
              <a:pPr/>
              <a:t>‹#›</a:t>
            </a:fld>
            <a:endParaRPr lang="en-US"/>
          </a:p>
        </p:txBody>
      </p:sp>
    </p:spTree>
    <p:extLst>
      <p:ext uri="{BB962C8B-B14F-4D97-AF65-F5344CB8AC3E}">
        <p14:creationId xmlns:p14="http://schemas.microsoft.com/office/powerpoint/2010/main" val="28789049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11"/>
          </p:nvPr>
        </p:nvSpPr>
        <p:spPr/>
        <p:txBody>
          <a:bodyPr/>
          <a:lstStyle>
            <a:lvl1pPr>
              <a:defRPr/>
            </a:lvl1pPr>
          </a:lstStyle>
          <a:p>
            <a:fld id="{1B3AB881-E85D-4A73-A6D2-D77E71157FE6}" type="slidenum">
              <a:rPr lang="en-US"/>
              <a:pPr/>
              <a:t>‹#›</a:t>
            </a:fld>
            <a:endParaRPr lang="en-US"/>
          </a:p>
        </p:txBody>
      </p:sp>
    </p:spTree>
    <p:extLst>
      <p:ext uri="{BB962C8B-B14F-4D97-AF65-F5344CB8AC3E}">
        <p14:creationId xmlns:p14="http://schemas.microsoft.com/office/powerpoint/2010/main" val="2996909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7F3F440B-FE8C-4843-85E4-2C3B4A7057DC}" type="slidenum">
              <a:rPr lang="en-US"/>
              <a:pPr/>
              <a:t>‹#›</a:t>
            </a:fld>
            <a:endParaRPr lang="en-US"/>
          </a:p>
        </p:txBody>
      </p:sp>
    </p:spTree>
    <p:extLst>
      <p:ext uri="{BB962C8B-B14F-4D97-AF65-F5344CB8AC3E}">
        <p14:creationId xmlns:p14="http://schemas.microsoft.com/office/powerpoint/2010/main" val="16455690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solidFill>
                  <a:srgbClr val="000000">
                    <a:tint val="75000"/>
                  </a:srgbClr>
                </a:solidFill>
              </a:rPr>
              <a:t>© 2012 John Wiley &amp; Sons, Inc.</a:t>
            </a:r>
          </a:p>
        </p:txBody>
      </p:sp>
      <p:sp>
        <p:nvSpPr>
          <p:cNvPr id="5" name="Slide Number Placeholder 5"/>
          <p:cNvSpPr>
            <a:spLocks noGrp="1"/>
          </p:cNvSpPr>
          <p:nvPr>
            <p:ph type="sldNum" sz="quarter" idx="11"/>
          </p:nvPr>
        </p:nvSpPr>
        <p:spPr/>
        <p:txBody>
          <a:bodyPr/>
          <a:lstStyle>
            <a:lvl1pPr>
              <a:defRPr/>
            </a:lvl1pPr>
          </a:lstStyle>
          <a:p>
            <a:fld id="{4016465F-6B6F-42C9-98DE-9DADEAA5C591}" type="slidenum">
              <a:rPr lang="en-US"/>
              <a:pPr/>
              <a:t>‹#›</a:t>
            </a:fld>
            <a:endParaRPr lang="en-US"/>
          </a:p>
        </p:txBody>
      </p:sp>
    </p:spTree>
    <p:extLst>
      <p:ext uri="{BB962C8B-B14F-4D97-AF65-F5344CB8AC3E}">
        <p14:creationId xmlns:p14="http://schemas.microsoft.com/office/powerpoint/2010/main" val="818126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108402-9801-494B-B314-1E9F307D8990}" type="datetimeFigureOut">
              <a:rPr lang="en-IN" smtClean="0">
                <a:solidFill>
                  <a:prstClr val="black">
                    <a:tint val="75000"/>
                  </a:prstClr>
                </a:solidFill>
              </a:rPr>
              <a:pPr/>
              <a:t>17-03-2019</a:t>
            </a:fld>
            <a:endParaRPr lang="en-IN">
              <a:solidFill>
                <a:prstClr val="black">
                  <a:tint val="75000"/>
                </a:prstClr>
              </a:solidFill>
            </a:endParaRPr>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AE581E3E-C0AC-40EE-A2E8-4DA8867D3D19}" type="slidenum">
              <a:rPr lang="en-US" smtClean="0">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982261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71" r:id="rId12"/>
    <p:sldLayoutId id="2147483776" r:id="rId13"/>
    <p:sldLayoutId id="2147483808" r:id="rId14"/>
    <p:sldLayoutId id="2147483809"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28600"/>
            <a:ext cx="8229600" cy="1143000"/>
          </a:xfrm>
          <a:prstGeom prst="rect">
            <a:avLst/>
          </a:prstGeom>
          <a:noFill/>
          <a:ln w="9525">
            <a:solidFill>
              <a:srgbClr val="92D050"/>
            </a:solid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0" y="6613525"/>
            <a:ext cx="1905000" cy="244475"/>
          </a:xfrm>
          <a:prstGeom prst="rect">
            <a:avLst/>
          </a:prstGeom>
        </p:spPr>
        <p:txBody>
          <a:bodyPr vert="horz" lIns="91440" tIns="45720" rIns="91440" bIns="45720" rtlCol="0" anchor="ctr"/>
          <a:lstStyle>
            <a:lvl1pPr algn="l" fontAlgn="auto">
              <a:spcBef>
                <a:spcPts val="0"/>
              </a:spcBef>
              <a:spcAft>
                <a:spcPts val="0"/>
              </a:spcAft>
              <a:defRPr sz="1050" dirty="0">
                <a:solidFill>
                  <a:schemeClr val="tx1">
                    <a:tint val="75000"/>
                  </a:schemeClr>
                </a:solidFill>
                <a:latin typeface="+mn-lt"/>
                <a:cs typeface="+mn-cs"/>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4"/>
          </p:nvPr>
        </p:nvSpPr>
        <p:spPr>
          <a:xfrm>
            <a:off x="8610600" y="6324600"/>
            <a:ext cx="381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fontAlgn="base">
              <a:spcBef>
                <a:spcPct val="0"/>
              </a:spcBef>
              <a:spcAft>
                <a:spcPct val="0"/>
              </a:spcAft>
            </a:pPr>
            <a:fld id="{FA5D7EB9-75C2-47E6-AAF5-C204E0168FAF}" type="slidenum">
              <a:rPr lang="en-US"/>
              <a:pPr fontAlgn="base">
                <a:spcBef>
                  <a:spcPct val="0"/>
                </a:spcBef>
                <a:spcAft>
                  <a:spcPct val="0"/>
                </a:spcAft>
              </a:pPr>
              <a:t>‹#›</a:t>
            </a:fld>
            <a:endParaRPr lang="en-US"/>
          </a:p>
        </p:txBody>
      </p:sp>
    </p:spTree>
    <p:extLst>
      <p:ext uri="{BB962C8B-B14F-4D97-AF65-F5344CB8AC3E}">
        <p14:creationId xmlns:p14="http://schemas.microsoft.com/office/powerpoint/2010/main" val="24676748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p:titleStyle>
    <p:bodyStyle>
      <a:lvl1pPr marL="342900" indent="-342900" algn="l" rtl="0" eaLnBrk="0" fontAlgn="base" hangingPunct="0">
        <a:spcBef>
          <a:spcPct val="20000"/>
        </a:spcBef>
        <a:spcAft>
          <a:spcPct val="0"/>
        </a:spcAft>
        <a:buClr>
          <a:srgbClr val="92D050"/>
        </a:buClr>
        <a:buFont typeface="Courier New" pitchFamily="49" charset="0"/>
        <a:buChar char="o"/>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b="1">
          <a:solidFill>
            <a:srgbClr val="558ED5"/>
          </a:solidFill>
          <a:latin typeface="Garamond" pitchFamily="18" charset="0"/>
          <a:cs typeface="+mn-cs"/>
        </a:defRPr>
      </a:lvl2pPr>
      <a:lvl3pPr marL="1143000" indent="-228600" algn="l" rtl="0" eaLnBrk="0" fontAlgn="base" hangingPunct="0">
        <a:spcBef>
          <a:spcPct val="20000"/>
        </a:spcBef>
        <a:spcAft>
          <a:spcPct val="0"/>
        </a:spcAft>
        <a:defRPr sz="2400">
          <a:solidFill>
            <a:srgbClr val="77933C"/>
          </a:solidFill>
          <a:latin typeface="+mn-lt"/>
          <a:cs typeface="+mn-cs"/>
        </a:defRPr>
      </a:lvl3pPr>
      <a:lvl4pPr marL="1600200" indent="-228600" algn="l" rtl="0" eaLnBrk="0" fontAlgn="base" hangingPunct="0">
        <a:spcBef>
          <a:spcPct val="20000"/>
        </a:spcBef>
        <a:spcAft>
          <a:spcPct val="0"/>
        </a:spcAft>
        <a:buFont typeface="Arial" pitchFamily="34" charset="0"/>
        <a:buChar char="–"/>
        <a:defRPr sz="2000" i="1">
          <a:solidFill>
            <a:schemeClr val="tx1"/>
          </a:solidFill>
          <a:latin typeface="+mn-lt"/>
          <a:cs typeface="+mn-cs"/>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28600"/>
            <a:ext cx="8229600" cy="1143000"/>
          </a:xfrm>
          <a:prstGeom prst="rect">
            <a:avLst/>
          </a:prstGeom>
          <a:noFill/>
          <a:ln w="9525">
            <a:solidFill>
              <a:srgbClr val="92D050"/>
            </a:solid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Footer Placeholder 4"/>
          <p:cNvSpPr>
            <a:spLocks noGrp="1"/>
          </p:cNvSpPr>
          <p:nvPr>
            <p:ph type="ftr" sz="quarter" idx="3"/>
          </p:nvPr>
        </p:nvSpPr>
        <p:spPr>
          <a:xfrm>
            <a:off x="0" y="6613525"/>
            <a:ext cx="1905000" cy="244475"/>
          </a:xfrm>
          <a:prstGeom prst="rect">
            <a:avLst/>
          </a:prstGeom>
        </p:spPr>
        <p:txBody>
          <a:bodyPr vert="horz" lIns="91440" tIns="45720" rIns="91440" bIns="45720" rtlCol="0" anchor="ctr"/>
          <a:lstStyle>
            <a:lvl1pPr algn="l" fontAlgn="auto">
              <a:spcBef>
                <a:spcPts val="0"/>
              </a:spcBef>
              <a:spcAft>
                <a:spcPts val="0"/>
              </a:spcAft>
              <a:defRPr sz="1050" dirty="0">
                <a:solidFill>
                  <a:schemeClr val="tx1">
                    <a:tint val="75000"/>
                  </a:schemeClr>
                </a:solidFill>
                <a:latin typeface="+mn-lt"/>
                <a:cs typeface="+mn-cs"/>
              </a:defRPr>
            </a:lvl1pPr>
          </a:lstStyle>
          <a:p>
            <a:pPr>
              <a:defRPr/>
            </a:pPr>
            <a:r>
              <a:rPr lang="en-US">
                <a:solidFill>
                  <a:srgbClr val="000000">
                    <a:tint val="75000"/>
                  </a:srgbClr>
                </a:solidFill>
              </a:rPr>
              <a:t>© 2012 John Wiley &amp; Sons, Inc.</a:t>
            </a:r>
          </a:p>
        </p:txBody>
      </p:sp>
      <p:sp>
        <p:nvSpPr>
          <p:cNvPr id="6" name="Slide Number Placeholder 5"/>
          <p:cNvSpPr>
            <a:spLocks noGrp="1"/>
          </p:cNvSpPr>
          <p:nvPr>
            <p:ph type="sldNum" sz="quarter" idx="4"/>
          </p:nvPr>
        </p:nvSpPr>
        <p:spPr>
          <a:xfrm>
            <a:off x="8610600" y="6324600"/>
            <a:ext cx="381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fontAlgn="base">
              <a:spcBef>
                <a:spcPct val="0"/>
              </a:spcBef>
              <a:spcAft>
                <a:spcPct val="0"/>
              </a:spcAft>
            </a:pPr>
            <a:fld id="{FA5D7EB9-75C2-47E6-AAF5-C204E0168FAF}" type="slidenum">
              <a:rPr lang="en-US"/>
              <a:pPr fontAlgn="base">
                <a:spcBef>
                  <a:spcPct val="0"/>
                </a:spcBef>
                <a:spcAft>
                  <a:spcPct val="0"/>
                </a:spcAft>
              </a:pPr>
              <a:t>‹#›</a:t>
            </a:fld>
            <a:endParaRPr lang="en-US"/>
          </a:p>
        </p:txBody>
      </p:sp>
    </p:spTree>
    <p:extLst>
      <p:ext uri="{BB962C8B-B14F-4D97-AF65-F5344CB8AC3E}">
        <p14:creationId xmlns:p14="http://schemas.microsoft.com/office/powerpoint/2010/main" val="22938667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p:titleStyle>
    <p:bodyStyle>
      <a:lvl1pPr marL="342900" indent="-342900" algn="l" rtl="0" eaLnBrk="0" fontAlgn="base" hangingPunct="0">
        <a:spcBef>
          <a:spcPct val="20000"/>
        </a:spcBef>
        <a:spcAft>
          <a:spcPct val="0"/>
        </a:spcAft>
        <a:buClr>
          <a:srgbClr val="92D050"/>
        </a:buClr>
        <a:buFont typeface="Courier New" pitchFamily="49" charset="0"/>
        <a:buChar char="o"/>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b="1">
          <a:solidFill>
            <a:srgbClr val="558ED5"/>
          </a:solidFill>
          <a:latin typeface="Garamond" pitchFamily="18" charset="0"/>
          <a:cs typeface="+mn-cs"/>
        </a:defRPr>
      </a:lvl2pPr>
      <a:lvl3pPr marL="1143000" indent="-228600" algn="l" rtl="0" eaLnBrk="0" fontAlgn="base" hangingPunct="0">
        <a:spcBef>
          <a:spcPct val="20000"/>
        </a:spcBef>
        <a:spcAft>
          <a:spcPct val="0"/>
        </a:spcAft>
        <a:defRPr sz="2400">
          <a:solidFill>
            <a:srgbClr val="77933C"/>
          </a:solidFill>
          <a:latin typeface="+mn-lt"/>
          <a:cs typeface="+mn-cs"/>
        </a:defRPr>
      </a:lvl3pPr>
      <a:lvl4pPr marL="1600200" indent="-228600" algn="l" rtl="0" eaLnBrk="0" fontAlgn="base" hangingPunct="0">
        <a:spcBef>
          <a:spcPct val="20000"/>
        </a:spcBef>
        <a:spcAft>
          <a:spcPct val="0"/>
        </a:spcAft>
        <a:buFont typeface="Arial" pitchFamily="34" charset="0"/>
        <a:buChar char="–"/>
        <a:defRPr sz="2000" i="1">
          <a:solidFill>
            <a:schemeClr val="tx1"/>
          </a:solidFill>
          <a:latin typeface="+mn-lt"/>
          <a:cs typeface="+mn-cs"/>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7.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e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8.emf"/><Relationship Id="rId5" Type="http://schemas.openxmlformats.org/officeDocument/2006/relationships/oleObject" Target="../embeddings/Microsoft_Excel_97-2003_Worksheet1.xls"/><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2.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3.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IN" sz="3600" b="1" dirty="0">
                <a:latin typeface="+mn-lt"/>
                <a:ea typeface="+mn-ea"/>
                <a:cs typeface="+mn-cs"/>
              </a:rPr>
              <a:t>Capital Structure -Introduction</a:t>
            </a:r>
            <a:endParaRPr lang="en-US" sz="3600" b="1" dirty="0">
              <a:latin typeface="+mn-lt"/>
              <a:ea typeface="+mn-ea"/>
              <a:cs typeface="+mn-cs"/>
            </a:endParaRPr>
          </a:p>
        </p:txBody>
      </p:sp>
      <p:sp>
        <p:nvSpPr>
          <p:cNvPr id="3" name="Content Placeholder 2"/>
          <p:cNvSpPr>
            <a:spLocks noGrp="1"/>
          </p:cNvSpPr>
          <p:nvPr>
            <p:ph idx="1"/>
          </p:nvPr>
        </p:nvSpPr>
        <p:spPr>
          <a:xfrm>
            <a:off x="457200" y="1371600"/>
            <a:ext cx="8229600" cy="4754569"/>
          </a:xfrm>
        </p:spPr>
        <p:txBody>
          <a:bodyPr/>
          <a:lstStyle/>
          <a:p>
            <a:pPr lvl="0" fontAlgn="base">
              <a:lnSpc>
                <a:spcPct val="90000"/>
              </a:lnSpc>
              <a:spcAft>
                <a:spcPct val="0"/>
              </a:spcAft>
              <a:buClr>
                <a:schemeClr val="tx1"/>
              </a:buClr>
            </a:pPr>
            <a:r>
              <a:rPr lang="en-IN" sz="3000" dirty="0"/>
              <a:t>A firm’s capital structure is the </a:t>
            </a:r>
            <a:r>
              <a:rPr lang="en-IN" sz="3000" dirty="0">
                <a:solidFill>
                  <a:srgbClr val="C00000"/>
                </a:solidFill>
              </a:rPr>
              <a:t>mix of financial securities</a:t>
            </a:r>
            <a:r>
              <a:rPr lang="en-IN" sz="3000" dirty="0"/>
              <a:t> used to finance its activities.</a:t>
            </a:r>
          </a:p>
          <a:p>
            <a:pPr lvl="0" fontAlgn="base">
              <a:lnSpc>
                <a:spcPct val="90000"/>
              </a:lnSpc>
              <a:spcAft>
                <a:spcPct val="0"/>
              </a:spcAft>
              <a:buClr>
                <a:schemeClr val="tx1"/>
              </a:buClr>
            </a:pPr>
            <a:r>
              <a:rPr lang="en-IN" sz="3000" dirty="0"/>
              <a:t>The mix will always include </a:t>
            </a:r>
            <a:r>
              <a:rPr lang="en-IN" sz="3000" dirty="0">
                <a:solidFill>
                  <a:srgbClr val="C00000"/>
                </a:solidFill>
              </a:rPr>
              <a:t>common stock </a:t>
            </a:r>
            <a:r>
              <a:rPr lang="en-IN" sz="3000" dirty="0"/>
              <a:t>and will often include </a:t>
            </a:r>
            <a:r>
              <a:rPr lang="en-IN" sz="3000" dirty="0">
                <a:solidFill>
                  <a:srgbClr val="C00000"/>
                </a:solidFill>
              </a:rPr>
              <a:t>debt and preferred </a:t>
            </a:r>
            <a:r>
              <a:rPr lang="en-IN" sz="3000" dirty="0"/>
              <a:t>stock.</a:t>
            </a:r>
          </a:p>
          <a:p>
            <a:pPr lvl="0" fontAlgn="base">
              <a:lnSpc>
                <a:spcPct val="90000"/>
              </a:lnSpc>
              <a:spcAft>
                <a:spcPct val="0"/>
              </a:spcAft>
              <a:buClr>
                <a:schemeClr val="tx1"/>
              </a:buClr>
            </a:pPr>
            <a:r>
              <a:rPr lang="en-IN" sz="3000" dirty="0"/>
              <a:t>The firm may have several classes of common stock, for example with different voting rights and possibly different claims on the cash flows available to stockholders.</a:t>
            </a:r>
          </a:p>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1</a:t>
            </a:fld>
            <a:endParaRPr lang="en-US">
              <a:solidFill>
                <a:srgbClr val="000000"/>
              </a:solidFill>
            </a:endParaRPr>
          </a:p>
        </p:txBody>
      </p:sp>
    </p:spTree>
    <p:extLst>
      <p:ext uri="{BB962C8B-B14F-4D97-AF65-F5344CB8AC3E}">
        <p14:creationId xmlns:p14="http://schemas.microsoft.com/office/powerpoint/2010/main" val="18936291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a:latin typeface="+mn-lt"/>
                <a:ea typeface="+mn-ea"/>
                <a:cs typeface="+mn-cs"/>
              </a:rPr>
              <a:t>Capital Structure -Introduction</a:t>
            </a:r>
            <a:endParaRPr lang="en-US" sz="3600" b="1" dirty="0">
              <a:latin typeface="+mn-lt"/>
              <a:ea typeface="+mn-ea"/>
              <a:cs typeface="+mn-cs"/>
            </a:endParaRPr>
          </a:p>
        </p:txBody>
      </p:sp>
      <p:sp>
        <p:nvSpPr>
          <p:cNvPr id="3" name="Content Placeholder 2"/>
          <p:cNvSpPr>
            <a:spLocks noGrp="1"/>
          </p:cNvSpPr>
          <p:nvPr>
            <p:ph idx="1"/>
          </p:nvPr>
        </p:nvSpPr>
        <p:spPr>
          <a:xfrm>
            <a:off x="457200" y="1524000"/>
            <a:ext cx="8229600" cy="4754569"/>
          </a:xfrm>
        </p:spPr>
        <p:txBody>
          <a:bodyPr>
            <a:normAutofit/>
          </a:bodyPr>
          <a:lstStyle/>
          <a:p>
            <a:pPr algn="just" fontAlgn="base">
              <a:lnSpc>
                <a:spcPct val="90000"/>
              </a:lnSpc>
              <a:spcAft>
                <a:spcPct val="0"/>
              </a:spcAft>
              <a:buClr>
                <a:schemeClr val="tx1"/>
              </a:buClr>
              <a:defRPr/>
            </a:pPr>
            <a:r>
              <a:rPr lang="en-IN" sz="3000" dirty="0"/>
              <a:t>The </a:t>
            </a:r>
            <a:r>
              <a:rPr lang="en-IN" sz="3000" dirty="0">
                <a:solidFill>
                  <a:srgbClr val="C00000"/>
                </a:solidFill>
              </a:rPr>
              <a:t>debt</a:t>
            </a:r>
            <a:r>
              <a:rPr lang="en-IN" sz="3000" dirty="0"/>
              <a:t> at a firm can be </a:t>
            </a:r>
            <a:r>
              <a:rPr lang="en-IN" sz="3000" dirty="0">
                <a:solidFill>
                  <a:srgbClr val="C00000"/>
                </a:solidFill>
              </a:rPr>
              <a:t>long term or short term,</a:t>
            </a:r>
            <a:r>
              <a:rPr lang="en-IN" sz="3000" dirty="0"/>
              <a:t> secured or unsecured, convertible or not convertible into common stock, and so on.</a:t>
            </a:r>
          </a:p>
          <a:p>
            <a:pPr algn="just" fontAlgn="base">
              <a:lnSpc>
                <a:spcPct val="90000"/>
              </a:lnSpc>
              <a:spcAft>
                <a:spcPct val="0"/>
              </a:spcAft>
              <a:buClr>
                <a:schemeClr val="tx1"/>
              </a:buClr>
              <a:defRPr/>
            </a:pPr>
            <a:r>
              <a:rPr lang="en-IN" sz="3000" dirty="0"/>
              <a:t>Preferred stock can be cumulative or noncumulative and convertible or not convertible into common stock</a:t>
            </a:r>
            <a:r>
              <a:rPr lang="en-IN" sz="3000" dirty="0" smtClean="0"/>
              <a:t>.</a:t>
            </a:r>
            <a:endParaRPr lang="en-IN" sz="3000" dirty="0"/>
          </a:p>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2</a:t>
            </a:fld>
            <a:endParaRPr lang="en-US">
              <a:solidFill>
                <a:srgbClr val="000000"/>
              </a:solidFill>
            </a:endParaRPr>
          </a:p>
        </p:txBody>
      </p:sp>
    </p:spTree>
    <p:extLst>
      <p:ext uri="{BB962C8B-B14F-4D97-AF65-F5344CB8AC3E}">
        <p14:creationId xmlns:p14="http://schemas.microsoft.com/office/powerpoint/2010/main" val="3245075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b="1" dirty="0">
                <a:solidFill>
                  <a:prstClr val="black"/>
                </a:solidFill>
              </a:rPr>
              <a:t>Capital Structure -Introduction</a:t>
            </a:r>
            <a:endParaRPr lang="en-US" dirty="0"/>
          </a:p>
        </p:txBody>
      </p:sp>
      <p:sp>
        <p:nvSpPr>
          <p:cNvPr id="3" name="Content Placeholder 2"/>
          <p:cNvSpPr>
            <a:spLocks noGrp="1"/>
          </p:cNvSpPr>
          <p:nvPr>
            <p:ph idx="1"/>
          </p:nvPr>
        </p:nvSpPr>
        <p:spPr>
          <a:xfrm>
            <a:off x="457200" y="1524000"/>
            <a:ext cx="8229600" cy="4602169"/>
          </a:xfrm>
        </p:spPr>
        <p:txBody>
          <a:bodyPr/>
          <a:lstStyle/>
          <a:p>
            <a:pPr marL="0" indent="0" algn="ctr" fontAlgn="base">
              <a:lnSpc>
                <a:spcPct val="90000"/>
              </a:lnSpc>
              <a:spcAft>
                <a:spcPct val="0"/>
              </a:spcAft>
              <a:buClr>
                <a:srgbClr val="92D050"/>
              </a:buClr>
              <a:buNone/>
            </a:pPr>
            <a:r>
              <a:rPr lang="en-IN" sz="3000" b="1" dirty="0">
                <a:solidFill>
                  <a:prstClr val="black"/>
                </a:solidFill>
              </a:rPr>
              <a:t>THE OPTIMAL CAPITAL STRUCTURE</a:t>
            </a:r>
          </a:p>
          <a:p>
            <a:pPr algn="just" fontAlgn="base">
              <a:lnSpc>
                <a:spcPct val="90000"/>
              </a:lnSpc>
              <a:spcAft>
                <a:spcPct val="0"/>
              </a:spcAft>
              <a:defRPr/>
            </a:pPr>
            <a:r>
              <a:rPr lang="en-IN" sz="3000" dirty="0">
                <a:solidFill>
                  <a:prstClr val="black"/>
                </a:solidFill>
              </a:rPr>
              <a:t>Managers at a firm choose a capital structure so that the mix of securities making up the capital structure </a:t>
            </a:r>
            <a:r>
              <a:rPr lang="en-IN" sz="3000" dirty="0">
                <a:solidFill>
                  <a:srgbClr val="C00000"/>
                </a:solidFill>
              </a:rPr>
              <a:t>minimizes the cost </a:t>
            </a:r>
            <a:r>
              <a:rPr lang="en-IN" sz="3000" dirty="0">
                <a:solidFill>
                  <a:prstClr val="black"/>
                </a:solidFill>
              </a:rPr>
              <a:t>of financing the firm’s activities.</a:t>
            </a:r>
          </a:p>
          <a:p>
            <a:pPr algn="just" fontAlgn="base">
              <a:lnSpc>
                <a:spcPct val="90000"/>
              </a:lnSpc>
              <a:spcAft>
                <a:spcPct val="0"/>
              </a:spcAft>
              <a:defRPr/>
            </a:pPr>
            <a:r>
              <a:rPr lang="en-IN" sz="3000" dirty="0">
                <a:solidFill>
                  <a:prstClr val="black"/>
                </a:solidFill>
              </a:rPr>
              <a:t>The capital structure that minimizes the cost of financing the firm’s projects is also the capital structure that </a:t>
            </a:r>
            <a:r>
              <a:rPr lang="en-IN" sz="3000" dirty="0">
                <a:solidFill>
                  <a:srgbClr val="C00000"/>
                </a:solidFill>
              </a:rPr>
              <a:t>maximizes the total value </a:t>
            </a:r>
            <a:r>
              <a:rPr lang="en-IN" sz="3000" dirty="0">
                <a:solidFill>
                  <a:prstClr val="black"/>
                </a:solidFill>
              </a:rPr>
              <a:t>of those projects and, therefore, the overall value of the firm.</a:t>
            </a:r>
          </a:p>
          <a:p>
            <a:pPr algn="just" fontAlgn="base">
              <a:lnSpc>
                <a:spcPct val="90000"/>
              </a:lnSpc>
              <a:spcAft>
                <a:spcPct val="0"/>
              </a:spcAft>
              <a:defRPr/>
            </a:pPr>
            <a:endParaRPr lang="en-US" sz="3000" dirty="0">
              <a:solidFill>
                <a:prstClr val="black"/>
              </a:solidFill>
            </a:endParaRPr>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3</a:t>
            </a:fld>
            <a:endParaRPr lang="en-US">
              <a:solidFill>
                <a:srgbClr val="000000"/>
              </a:solidFill>
            </a:endParaRPr>
          </a:p>
        </p:txBody>
      </p:sp>
    </p:spTree>
    <p:extLst>
      <p:ext uri="{BB962C8B-B14F-4D97-AF65-F5344CB8AC3E}">
        <p14:creationId xmlns:p14="http://schemas.microsoft.com/office/powerpoint/2010/main" val="3372359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b="1" dirty="0">
                <a:solidFill>
                  <a:prstClr val="black"/>
                </a:solidFill>
              </a:rPr>
              <a:t>Capital Structure -Introduction</a:t>
            </a:r>
            <a:endParaRPr lang="en-US" dirty="0"/>
          </a:p>
        </p:txBody>
      </p:sp>
      <p:sp>
        <p:nvSpPr>
          <p:cNvPr id="13" name="Text Box 29"/>
          <p:cNvSpPr txBox="1">
            <a:spLocks noGrp="1" noChangeArrowheads="1"/>
          </p:cNvSpPr>
          <p:nvPr>
            <p:ph sz="half" idx="1"/>
          </p:nvPr>
        </p:nvSpPr>
        <p:spPr bwMode="auto">
          <a:xfrm>
            <a:off x="457200" y="1600206"/>
            <a:ext cx="4572000"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273050" lvl="0" indent="-273050" fontAlgn="base">
              <a:spcBef>
                <a:spcPts val="600"/>
              </a:spcBef>
              <a:spcAft>
                <a:spcPct val="0"/>
              </a:spcAft>
              <a:buClr>
                <a:srgbClr val="FF0000"/>
              </a:buClr>
              <a:buSzPct val="85000"/>
              <a:buFont typeface="Wingdings 2" pitchFamily="18" charset="2"/>
              <a:buChar char=""/>
            </a:pPr>
            <a:r>
              <a:rPr lang="en-US" altLang="en-US" sz="2400" dirty="0" smtClean="0">
                <a:solidFill>
                  <a:prstClr val="black"/>
                </a:solidFill>
                <a:latin typeface="Constantia"/>
              </a:rPr>
              <a:t>The </a:t>
            </a:r>
            <a:r>
              <a:rPr lang="en-US" altLang="en-US" sz="2400" dirty="0">
                <a:solidFill>
                  <a:prstClr val="black"/>
                </a:solidFill>
                <a:latin typeface="Constantia"/>
              </a:rPr>
              <a:t>value of a firm is defined to be the sum of the value of the firm’s debt and the firm’s equity.</a:t>
            </a:r>
          </a:p>
          <a:p>
            <a:pPr marL="273050" lvl="0" indent="-273050" fontAlgn="base">
              <a:spcBef>
                <a:spcPts val="600"/>
              </a:spcBef>
              <a:spcAft>
                <a:spcPct val="0"/>
              </a:spcAft>
              <a:buClr>
                <a:srgbClr val="FF0000"/>
              </a:buClr>
              <a:buSzPct val="85000"/>
              <a:buNone/>
            </a:pPr>
            <a:r>
              <a:rPr lang="en-US" altLang="en-US" sz="2400" i="1" dirty="0">
                <a:solidFill>
                  <a:prstClr val="white"/>
                </a:solidFill>
                <a:latin typeface="Constantia"/>
              </a:rPr>
              <a:t>	</a:t>
            </a:r>
            <a:r>
              <a:rPr lang="en-US" altLang="en-US" sz="2800" i="1" dirty="0">
                <a:solidFill>
                  <a:srgbClr val="FF0000"/>
                </a:solidFill>
                <a:latin typeface="Constantia"/>
              </a:rPr>
              <a:t>V </a:t>
            </a:r>
            <a:r>
              <a:rPr lang="en-US" altLang="en-US" sz="2800" dirty="0">
                <a:solidFill>
                  <a:srgbClr val="FF0000"/>
                </a:solidFill>
                <a:latin typeface="Constantia"/>
                <a:sym typeface="WP MathA" pitchFamily="2" charset="2"/>
              </a:rPr>
              <a:t>=</a:t>
            </a:r>
            <a:r>
              <a:rPr lang="en-US" altLang="en-US" sz="2800" i="1" dirty="0">
                <a:solidFill>
                  <a:srgbClr val="FF0000"/>
                </a:solidFill>
                <a:latin typeface="Constantia"/>
              </a:rPr>
              <a:t> </a:t>
            </a:r>
            <a:r>
              <a:rPr lang="en-US" altLang="en-US" i="1" dirty="0">
                <a:solidFill>
                  <a:srgbClr val="FF0000"/>
                </a:solidFill>
                <a:latin typeface="Constantia"/>
                <a:sym typeface="Symbol" pitchFamily="18" charset="2"/>
              </a:rPr>
              <a:t>D</a:t>
            </a:r>
            <a:r>
              <a:rPr lang="en-US" altLang="en-US" sz="2800" i="1" dirty="0" smtClean="0">
                <a:solidFill>
                  <a:srgbClr val="FF0000"/>
                </a:solidFill>
                <a:latin typeface="Constantia"/>
                <a:sym typeface="Symbol" pitchFamily="18" charset="2"/>
              </a:rPr>
              <a:t> </a:t>
            </a:r>
            <a:r>
              <a:rPr lang="en-US" altLang="en-US" sz="2800" i="1" dirty="0">
                <a:solidFill>
                  <a:srgbClr val="FF0000"/>
                </a:solidFill>
                <a:latin typeface="Constantia"/>
                <a:sym typeface="Symbol" pitchFamily="18" charset="2"/>
              </a:rPr>
              <a:t>+ </a:t>
            </a:r>
            <a:r>
              <a:rPr lang="en-US" altLang="en-US" i="1" dirty="0">
                <a:solidFill>
                  <a:srgbClr val="FF0000"/>
                </a:solidFill>
                <a:latin typeface="Constantia"/>
                <a:sym typeface="Symbol" pitchFamily="18" charset="2"/>
              </a:rPr>
              <a:t>E</a:t>
            </a:r>
            <a:endParaRPr lang="en-US" altLang="en-US" sz="2800" i="1" dirty="0">
              <a:solidFill>
                <a:srgbClr val="FF0000"/>
              </a:solidFill>
              <a:latin typeface="Constantia"/>
              <a:sym typeface="Symbol" pitchFamily="18" charset="2"/>
            </a:endParaRPr>
          </a:p>
          <a:p>
            <a:pPr marL="0" lvl="0" indent="0" fontAlgn="base">
              <a:spcBef>
                <a:spcPct val="0"/>
              </a:spcBef>
              <a:spcAft>
                <a:spcPct val="0"/>
              </a:spcAft>
              <a:buClr>
                <a:srgbClr val="FF0000"/>
              </a:buClr>
              <a:buNone/>
            </a:pPr>
            <a:r>
              <a:rPr lang="en-US" altLang="en-US" sz="2800" dirty="0">
                <a:solidFill>
                  <a:prstClr val="black"/>
                </a:solidFill>
                <a:sym typeface="Symbol" pitchFamily="18" charset="2"/>
              </a:rPr>
              <a:t>If the goal of the firm’s management is to make the firm as valuable as possible, then the firm should pick the debt-equity ratio that makes the pie as big as possible. </a:t>
            </a:r>
          </a:p>
          <a:p>
            <a:pPr marL="273050" lvl="0" indent="-273050" fontAlgn="base">
              <a:spcBef>
                <a:spcPts val="600"/>
              </a:spcBef>
              <a:spcAft>
                <a:spcPct val="0"/>
              </a:spcAft>
              <a:buClr>
                <a:srgbClr val="FF0000"/>
              </a:buClr>
              <a:buSzPct val="85000"/>
              <a:buFont typeface="Wingdings 2" pitchFamily="18" charset="2"/>
              <a:buChar char=""/>
            </a:pPr>
            <a:endParaRPr lang="en-US" altLang="en-US" sz="2400" dirty="0">
              <a:solidFill>
                <a:prstClr val="white"/>
              </a:solidFill>
              <a:latin typeface="Constantia"/>
              <a:sym typeface="Symbol" pitchFamily="18" charset="2"/>
            </a:endParaRPr>
          </a:p>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en-US" sz="2400" b="0" i="0" u="none" strike="noStrike" kern="0" cap="none" spc="0" normalizeH="0" baseline="0" noProof="0" dirty="0" smtClean="0">
                <a:ln>
                  <a:noFill/>
                </a:ln>
                <a:solidFill>
                  <a:sysClr val="window" lastClr="FFFFFF"/>
                </a:solidFill>
                <a:effectLst/>
                <a:uLnTx/>
                <a:uFillTx/>
                <a:latin typeface="Times New Roman" pitchFamily="18" charset="0"/>
              </a:rPr>
              <a:t> </a:t>
            </a:r>
          </a:p>
        </p:txBody>
      </p:sp>
      <p:sp>
        <p:nvSpPr>
          <p:cNvPr id="15" name="Content Placeholder 14"/>
          <p:cNvSpPr>
            <a:spLocks noGrp="1"/>
          </p:cNvSpPr>
          <p:nvPr>
            <p:ph sz="half" idx="2"/>
          </p:nvPr>
        </p:nvSpPr>
        <p:spPr>
          <a:xfrm>
            <a:off x="4980781" y="2098430"/>
            <a:ext cx="4038600" cy="3886201"/>
          </a:xfrm>
        </p:spPr>
        <p:txBody>
          <a:bodyPr/>
          <a:lstStyle/>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4</a:t>
            </a:fld>
            <a:endParaRPr lang="en-US">
              <a:solidFill>
                <a:srgbClr val="000000"/>
              </a:solidFill>
            </a:endParaRPr>
          </a:p>
        </p:txBody>
      </p:sp>
      <p:grpSp>
        <p:nvGrpSpPr>
          <p:cNvPr id="5" name="Group 33"/>
          <p:cNvGrpSpPr>
            <a:grpSpLocks/>
          </p:cNvGrpSpPr>
          <p:nvPr/>
        </p:nvGrpSpPr>
        <p:grpSpPr bwMode="auto">
          <a:xfrm>
            <a:off x="5514181" y="2933211"/>
            <a:ext cx="2646362" cy="2514600"/>
            <a:chOff x="3565" y="480"/>
            <a:chExt cx="1667" cy="1584"/>
          </a:xfrm>
        </p:grpSpPr>
        <p:sp>
          <p:nvSpPr>
            <p:cNvPr id="6" name="Text Box 34" descr="Parchment"/>
            <p:cNvSpPr txBox="1">
              <a:spLocks noChangeArrowheads="1"/>
            </p:cNvSpPr>
            <p:nvPr/>
          </p:nvSpPr>
          <p:spPr bwMode="auto">
            <a:xfrm>
              <a:off x="4080" y="672"/>
              <a:ext cx="19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en-US" sz="3600" b="1" i="1" u="none" strike="noStrike" kern="0" cap="none" spc="0" normalizeH="0" baseline="0" noProof="0" smtClean="0">
                  <a:ln>
                    <a:noFill/>
                  </a:ln>
                  <a:solidFill>
                    <a:srgbClr val="DE280A"/>
                  </a:solidFill>
                  <a:effectLst/>
                  <a:uLnTx/>
                  <a:uFillTx/>
                  <a:latin typeface="Times New Roman" pitchFamily="18" charset="0"/>
                </a:rPr>
                <a:t>S</a:t>
              </a:r>
            </a:p>
          </p:txBody>
        </p:sp>
        <p:grpSp>
          <p:nvGrpSpPr>
            <p:cNvPr id="7" name="Group 35"/>
            <p:cNvGrpSpPr>
              <a:grpSpLocks/>
            </p:cNvGrpSpPr>
            <p:nvPr/>
          </p:nvGrpSpPr>
          <p:grpSpPr bwMode="auto">
            <a:xfrm>
              <a:off x="3565" y="480"/>
              <a:ext cx="1667" cy="1584"/>
              <a:chOff x="768" y="624"/>
              <a:chExt cx="1667" cy="1584"/>
            </a:xfrm>
          </p:grpSpPr>
          <p:sp>
            <p:nvSpPr>
              <p:cNvPr id="11" name="Arc 36"/>
              <p:cNvSpPr>
                <a:spLocks/>
              </p:cNvSpPr>
              <p:nvPr/>
            </p:nvSpPr>
            <p:spPr bwMode="auto">
              <a:xfrm>
                <a:off x="768" y="624"/>
                <a:ext cx="1667" cy="1584"/>
              </a:xfrm>
              <a:custGeom>
                <a:avLst/>
                <a:gdLst>
                  <a:gd name="T0" fmla="*/ 0 w 43080"/>
                  <a:gd name="T1" fmla="*/ 0 h 43200"/>
                  <a:gd name="T2" fmla="*/ 0 w 43080"/>
                  <a:gd name="T3" fmla="*/ 0 h 43200"/>
                  <a:gd name="T4" fmla="*/ 0 w 43080"/>
                  <a:gd name="T5" fmla="*/ 0 h 43200"/>
                  <a:gd name="T6" fmla="*/ 0 60000 65536"/>
                  <a:gd name="T7" fmla="*/ 0 60000 65536"/>
                  <a:gd name="T8" fmla="*/ 0 60000 65536"/>
                  <a:gd name="T9" fmla="*/ 0 w 43080"/>
                  <a:gd name="T10" fmla="*/ 0 h 43200"/>
                  <a:gd name="T11" fmla="*/ 43080 w 43080"/>
                  <a:gd name="T12" fmla="*/ 43200 h 43200"/>
                </a:gdLst>
                <a:ahLst/>
                <a:cxnLst>
                  <a:cxn ang="T6">
                    <a:pos x="T0" y="T1"/>
                  </a:cxn>
                  <a:cxn ang="T7">
                    <a:pos x="T2" y="T3"/>
                  </a:cxn>
                  <a:cxn ang="T8">
                    <a:pos x="T4" y="T5"/>
                  </a:cxn>
                </a:cxnLst>
                <a:rect l="T9" t="T10" r="T11" b="T12"/>
                <a:pathLst>
                  <a:path w="43080" h="43200" fill="none" extrusionOk="0">
                    <a:moveTo>
                      <a:pt x="43079" y="23876"/>
                    </a:moveTo>
                    <a:cubicBezTo>
                      <a:pt x="41915" y="34863"/>
                      <a:pt x="32647" y="43199"/>
                      <a:pt x="21600" y="43200"/>
                    </a:cubicBezTo>
                    <a:cubicBezTo>
                      <a:pt x="9670" y="43200"/>
                      <a:pt x="0" y="33529"/>
                      <a:pt x="0" y="21600"/>
                    </a:cubicBezTo>
                    <a:cubicBezTo>
                      <a:pt x="0" y="9670"/>
                      <a:pt x="9670" y="0"/>
                      <a:pt x="21600" y="0"/>
                    </a:cubicBezTo>
                    <a:cubicBezTo>
                      <a:pt x="22928" y="-1"/>
                      <a:pt x="24254" y="122"/>
                      <a:pt x="25560" y="366"/>
                    </a:cubicBezTo>
                  </a:path>
                  <a:path w="43080" h="43200" stroke="0" extrusionOk="0">
                    <a:moveTo>
                      <a:pt x="43079" y="23876"/>
                    </a:moveTo>
                    <a:cubicBezTo>
                      <a:pt x="41915" y="34863"/>
                      <a:pt x="32647" y="43199"/>
                      <a:pt x="21600" y="43200"/>
                    </a:cubicBezTo>
                    <a:cubicBezTo>
                      <a:pt x="9670" y="43200"/>
                      <a:pt x="0" y="33529"/>
                      <a:pt x="0" y="21600"/>
                    </a:cubicBezTo>
                    <a:cubicBezTo>
                      <a:pt x="0" y="9670"/>
                      <a:pt x="9670" y="0"/>
                      <a:pt x="21600" y="0"/>
                    </a:cubicBezTo>
                    <a:cubicBezTo>
                      <a:pt x="22928" y="-1"/>
                      <a:pt x="24254" y="122"/>
                      <a:pt x="25560" y="366"/>
                    </a:cubicBezTo>
                    <a:lnTo>
                      <a:pt x="21600" y="21600"/>
                    </a:lnTo>
                    <a:lnTo>
                      <a:pt x="43079" y="23876"/>
                    </a:lnTo>
                    <a:close/>
                  </a:path>
                </a:pathLst>
              </a:custGeom>
              <a:solidFill>
                <a:srgbClr val="FEFAC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Arc 37"/>
              <p:cNvSpPr>
                <a:spLocks/>
              </p:cNvSpPr>
              <p:nvPr/>
            </p:nvSpPr>
            <p:spPr bwMode="auto">
              <a:xfrm>
                <a:off x="1236" y="624"/>
                <a:ext cx="1199" cy="1584"/>
              </a:xfrm>
              <a:custGeom>
                <a:avLst/>
                <a:gdLst>
                  <a:gd name="T0" fmla="*/ 0 w 30813"/>
                  <a:gd name="T1" fmla="*/ 0 h 43199"/>
                  <a:gd name="T2" fmla="*/ 0 w 30813"/>
                  <a:gd name="T3" fmla="*/ 0 h 43199"/>
                  <a:gd name="T4" fmla="*/ 0 w 30813"/>
                  <a:gd name="T5" fmla="*/ 0 h 43199"/>
                  <a:gd name="T6" fmla="*/ 0 60000 65536"/>
                  <a:gd name="T7" fmla="*/ 0 60000 65536"/>
                  <a:gd name="T8" fmla="*/ 0 60000 65536"/>
                  <a:gd name="T9" fmla="*/ 0 w 30813"/>
                  <a:gd name="T10" fmla="*/ 0 h 43199"/>
                  <a:gd name="T11" fmla="*/ 30813 w 30813"/>
                  <a:gd name="T12" fmla="*/ 43199 h 43199"/>
                </a:gdLst>
                <a:ahLst/>
                <a:cxnLst>
                  <a:cxn ang="T6">
                    <a:pos x="T0" y="T1"/>
                  </a:cxn>
                  <a:cxn ang="T7">
                    <a:pos x="T2" y="T3"/>
                  </a:cxn>
                  <a:cxn ang="T8">
                    <a:pos x="T4" y="T5"/>
                  </a:cxn>
                </a:cxnLst>
                <a:rect l="T9" t="T10" r="T11" b="T12"/>
                <a:pathLst>
                  <a:path w="30813" h="43199" fill="none" extrusionOk="0">
                    <a:moveTo>
                      <a:pt x="9456" y="0"/>
                    </a:moveTo>
                    <a:cubicBezTo>
                      <a:pt x="21290" y="134"/>
                      <a:pt x="30813" y="9764"/>
                      <a:pt x="30813" y="21599"/>
                    </a:cubicBezTo>
                    <a:cubicBezTo>
                      <a:pt x="30813" y="33528"/>
                      <a:pt x="21142" y="43199"/>
                      <a:pt x="9213" y="43199"/>
                    </a:cubicBezTo>
                    <a:cubicBezTo>
                      <a:pt x="6027" y="43199"/>
                      <a:pt x="2881" y="42494"/>
                      <a:pt x="0" y="41135"/>
                    </a:cubicBezTo>
                  </a:path>
                  <a:path w="30813" h="43199" stroke="0" extrusionOk="0">
                    <a:moveTo>
                      <a:pt x="9456" y="0"/>
                    </a:moveTo>
                    <a:cubicBezTo>
                      <a:pt x="21290" y="134"/>
                      <a:pt x="30813" y="9764"/>
                      <a:pt x="30813" y="21599"/>
                    </a:cubicBezTo>
                    <a:cubicBezTo>
                      <a:pt x="30813" y="33528"/>
                      <a:pt x="21142" y="43199"/>
                      <a:pt x="9213" y="43199"/>
                    </a:cubicBezTo>
                    <a:cubicBezTo>
                      <a:pt x="6027" y="43199"/>
                      <a:pt x="2881" y="42494"/>
                      <a:pt x="0" y="41135"/>
                    </a:cubicBezTo>
                    <a:lnTo>
                      <a:pt x="9213" y="21599"/>
                    </a:lnTo>
                    <a:lnTo>
                      <a:pt x="9456" y="0"/>
                    </a:lnTo>
                    <a:close/>
                  </a:path>
                </a:pathLst>
              </a:custGeom>
              <a:solidFill>
                <a:srgbClr val="DE280A"/>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8" name="Text Box 38"/>
            <p:cNvSpPr txBox="1">
              <a:spLocks noChangeArrowheads="1"/>
            </p:cNvSpPr>
            <p:nvPr/>
          </p:nvSpPr>
          <p:spPr bwMode="auto">
            <a:xfrm>
              <a:off x="4416" y="672"/>
              <a:ext cx="24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en-US" sz="3600" b="1" i="1" u="none" strike="noStrike" kern="0" cap="none" spc="0" normalizeH="0" baseline="0" noProof="0" dirty="0" smtClean="0">
                  <a:ln>
                    <a:noFill/>
                  </a:ln>
                  <a:solidFill>
                    <a:srgbClr val="FEFAC9"/>
                  </a:solidFill>
                  <a:effectLst/>
                  <a:uLnTx/>
                  <a:uFillTx/>
                  <a:latin typeface="Times New Roman" pitchFamily="18" charset="0"/>
                </a:rPr>
                <a:t>E</a:t>
              </a:r>
            </a:p>
          </p:txBody>
        </p:sp>
        <p:sp>
          <p:nvSpPr>
            <p:cNvPr id="9" name="Text Box 39" descr="Parchment"/>
            <p:cNvSpPr txBox="1">
              <a:spLocks noChangeArrowheads="1"/>
            </p:cNvSpPr>
            <p:nvPr/>
          </p:nvSpPr>
          <p:spPr bwMode="auto">
            <a:xfrm>
              <a:off x="4080" y="672"/>
              <a:ext cx="19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en-US" sz="3600" b="1" i="1" u="none" strike="noStrike" kern="0" cap="none" spc="0" normalizeH="0" baseline="0" noProof="0" dirty="0" smtClean="0">
                  <a:ln>
                    <a:noFill/>
                  </a:ln>
                  <a:solidFill>
                    <a:srgbClr val="DE280A"/>
                  </a:solidFill>
                  <a:effectLst/>
                  <a:uLnTx/>
                  <a:uFillTx/>
                  <a:latin typeface="Times New Roman" pitchFamily="18" charset="0"/>
                </a:rPr>
                <a:t>D</a:t>
              </a:r>
            </a:p>
          </p:txBody>
        </p:sp>
      </p:grpSp>
      <p:sp>
        <p:nvSpPr>
          <p:cNvPr id="14" name="Rectangle 13"/>
          <p:cNvSpPr/>
          <p:nvPr/>
        </p:nvSpPr>
        <p:spPr>
          <a:xfrm>
            <a:off x="5741655" y="6019800"/>
            <a:ext cx="2345066" cy="461665"/>
          </a:xfrm>
          <a:prstGeom prst="rect">
            <a:avLst/>
          </a:prstGeom>
        </p:spPr>
        <p:txBody>
          <a:bodyPr wrap="none">
            <a:spAutoFit/>
          </a:bodyPr>
          <a:lstStyle/>
          <a:p>
            <a:pPr lvl="0" eaLnBrk="0" fontAlgn="base" hangingPunct="0">
              <a:spcBef>
                <a:spcPct val="50000"/>
              </a:spcBef>
              <a:spcAft>
                <a:spcPct val="0"/>
              </a:spcAft>
            </a:pPr>
            <a:r>
              <a:rPr lang="en-US" altLang="en-US" sz="2400" dirty="0">
                <a:solidFill>
                  <a:prstClr val="black"/>
                </a:solidFill>
                <a:latin typeface="Times New Roman" pitchFamily="18" charset="0"/>
              </a:rPr>
              <a:t>Value of the Firm</a:t>
            </a:r>
          </a:p>
        </p:txBody>
      </p:sp>
    </p:spTree>
    <p:extLst>
      <p:ext uri="{BB962C8B-B14F-4D97-AF65-F5344CB8AC3E}">
        <p14:creationId xmlns:p14="http://schemas.microsoft.com/office/powerpoint/2010/main" val="401248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600" b="1" dirty="0" smtClean="0">
                <a:solidFill>
                  <a:prstClr val="black"/>
                </a:solidFill>
                <a:ea typeface="+mn-ea"/>
                <a:cs typeface="+mn-cs"/>
              </a:rPr>
              <a:t>Financial </a:t>
            </a:r>
            <a:r>
              <a:rPr lang="en-US" altLang="en-US" sz="3600" b="1" dirty="0">
                <a:solidFill>
                  <a:prstClr val="black"/>
                </a:solidFill>
                <a:ea typeface="+mn-ea"/>
                <a:cs typeface="+mn-cs"/>
              </a:rPr>
              <a:t>leverage </a:t>
            </a:r>
            <a:endParaRPr lang="en-US" sz="3600" b="1" dirty="0">
              <a:latin typeface="+mn-lt"/>
              <a:ea typeface="+mn-ea"/>
              <a:cs typeface="+mn-cs"/>
            </a:endParaRPr>
          </a:p>
        </p:txBody>
      </p:sp>
      <p:sp>
        <p:nvSpPr>
          <p:cNvPr id="3" name="Content Placeholder 2"/>
          <p:cNvSpPr>
            <a:spLocks noGrp="1"/>
          </p:cNvSpPr>
          <p:nvPr>
            <p:ph idx="1"/>
          </p:nvPr>
        </p:nvSpPr>
        <p:spPr>
          <a:xfrm>
            <a:off x="457200" y="1447800"/>
            <a:ext cx="8229600" cy="4906969"/>
          </a:xfrm>
        </p:spPr>
        <p:txBody>
          <a:bodyPr>
            <a:normAutofit/>
          </a:bodyPr>
          <a:lstStyle/>
          <a:p>
            <a:pPr lvl="0" algn="just" fontAlgn="base">
              <a:lnSpc>
                <a:spcPct val="90000"/>
              </a:lnSpc>
              <a:spcAft>
                <a:spcPct val="0"/>
              </a:spcAft>
              <a:buClr>
                <a:prstClr val="black"/>
              </a:buClr>
              <a:defRPr/>
            </a:pPr>
            <a:r>
              <a:rPr lang="en-IN" sz="3000" dirty="0" smtClean="0">
                <a:solidFill>
                  <a:prstClr val="black"/>
                </a:solidFill>
              </a:rPr>
              <a:t>The </a:t>
            </a:r>
            <a:r>
              <a:rPr lang="en-IN" sz="3000" dirty="0">
                <a:solidFill>
                  <a:srgbClr val="C00000"/>
                </a:solidFill>
              </a:rPr>
              <a:t>fraction </a:t>
            </a:r>
            <a:r>
              <a:rPr lang="en-IN" sz="3000" dirty="0">
                <a:solidFill>
                  <a:prstClr val="black"/>
                </a:solidFill>
              </a:rPr>
              <a:t>of the total financing that is represented by </a:t>
            </a:r>
            <a:r>
              <a:rPr lang="en-IN" sz="3000" dirty="0">
                <a:solidFill>
                  <a:srgbClr val="C00000"/>
                </a:solidFill>
              </a:rPr>
              <a:t>debt</a:t>
            </a:r>
            <a:r>
              <a:rPr lang="en-IN" sz="3000" dirty="0">
                <a:solidFill>
                  <a:prstClr val="black"/>
                </a:solidFill>
              </a:rPr>
              <a:t> is a measure of the financial leverage in the firm’s capital structure</a:t>
            </a:r>
            <a:r>
              <a:rPr lang="en-IN" sz="3000" dirty="0" smtClean="0">
                <a:solidFill>
                  <a:prstClr val="black"/>
                </a:solidFill>
              </a:rPr>
              <a:t>.</a:t>
            </a:r>
            <a:endParaRPr lang="en-IN" sz="3000" dirty="0"/>
          </a:p>
          <a:p>
            <a:pPr lvl="0" algn="just" fontAlgn="base">
              <a:lnSpc>
                <a:spcPct val="90000"/>
              </a:lnSpc>
              <a:spcAft>
                <a:spcPct val="0"/>
              </a:spcAft>
              <a:buClr>
                <a:schemeClr val="tx1"/>
              </a:buClr>
              <a:defRPr/>
            </a:pPr>
            <a:r>
              <a:rPr lang="en-IN" sz="3000" dirty="0" smtClean="0"/>
              <a:t>A </a:t>
            </a:r>
            <a:r>
              <a:rPr lang="en-IN" sz="3000" dirty="0">
                <a:solidFill>
                  <a:srgbClr val="C00000"/>
                </a:solidFill>
              </a:rPr>
              <a:t>higher fraction </a:t>
            </a:r>
            <a:r>
              <a:rPr lang="en-IN" sz="3000" dirty="0"/>
              <a:t>of debt indicates a </a:t>
            </a:r>
            <a:r>
              <a:rPr lang="en-IN" sz="3000" dirty="0">
                <a:solidFill>
                  <a:srgbClr val="C00000"/>
                </a:solidFill>
              </a:rPr>
              <a:t>higher degree of financial leverage</a:t>
            </a:r>
            <a:r>
              <a:rPr lang="en-IN" sz="3000" dirty="0"/>
              <a:t>.</a:t>
            </a:r>
          </a:p>
          <a:p>
            <a:pPr lvl="0" algn="just" fontAlgn="base">
              <a:lnSpc>
                <a:spcPct val="90000"/>
              </a:lnSpc>
              <a:spcAft>
                <a:spcPct val="0"/>
              </a:spcAft>
              <a:buClr>
                <a:schemeClr val="tx1"/>
              </a:buClr>
              <a:defRPr/>
            </a:pPr>
            <a:r>
              <a:rPr lang="en-IN" sz="3000" dirty="0"/>
              <a:t>The amount of financial leverage in a firm’s capital structure is important because it affects the value of the firm.</a:t>
            </a:r>
          </a:p>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885731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solidFill>
                  <a:prstClr val="black"/>
                </a:solidFill>
              </a:rPr>
              <a:t>Financial leverage </a:t>
            </a:r>
            <a:endParaRPr lang="en-US" dirty="0"/>
          </a:p>
        </p:txBody>
      </p:sp>
      <p:sp>
        <p:nvSpPr>
          <p:cNvPr id="3" name="Content Placeholder 2"/>
          <p:cNvSpPr>
            <a:spLocks noGrp="1"/>
          </p:cNvSpPr>
          <p:nvPr>
            <p:ph idx="1"/>
          </p:nvPr>
        </p:nvSpPr>
        <p:spPr/>
        <p:txBody>
          <a:bodyPr/>
          <a:lstStyle/>
          <a:p>
            <a:pPr marL="0" indent="0">
              <a:buNone/>
            </a:pPr>
            <a:r>
              <a:rPr lang="en-US" dirty="0" smtClean="0"/>
              <a:t>FL is measured by </a:t>
            </a:r>
          </a:p>
          <a:p>
            <a:r>
              <a:rPr lang="en-US" dirty="0" smtClean="0"/>
              <a:t>Debt Financing ratio: D/D+E</a:t>
            </a:r>
          </a:p>
          <a:p>
            <a:r>
              <a:rPr lang="en-US" dirty="0" smtClean="0"/>
              <a:t>Long term debt to capitalisation: LTD/LTD+E</a:t>
            </a:r>
          </a:p>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3092767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prstClr val="black"/>
                </a:solidFill>
              </a:rPr>
              <a:t>Magic of  Financial Leverage</a:t>
            </a:r>
          </a:p>
        </p:txBody>
      </p:sp>
      <p:sp>
        <p:nvSpPr>
          <p:cNvPr id="3" name="Content Placeholder 2"/>
          <p:cNvSpPr>
            <a:spLocks noGrp="1"/>
          </p:cNvSpPr>
          <p:nvPr>
            <p:ph idx="1"/>
          </p:nvPr>
        </p:nvSpPr>
        <p:spPr/>
        <p:txBody>
          <a:bodyPr/>
          <a:lstStyle/>
          <a:p>
            <a:r>
              <a:rPr lang="en-US" dirty="0" smtClean="0"/>
              <a:t>A tale of 2 capital structures</a:t>
            </a:r>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7</a:t>
            </a:fld>
            <a:endParaRPr lang="en-US">
              <a:solidFill>
                <a:srgbClr val="000000"/>
              </a:solidFill>
            </a:endParaRPr>
          </a:p>
        </p:txBody>
      </p:sp>
      <p:sp>
        <p:nvSpPr>
          <p:cNvPr id="7" name="Rectangle 4"/>
          <p:cNvSpPr>
            <a:spLocks noChangeArrowheads="1"/>
          </p:cNvSpPr>
          <p:nvPr/>
        </p:nvSpPr>
        <p:spPr bwMode="auto">
          <a:xfrm>
            <a:off x="762000" y="2590800"/>
            <a:ext cx="7772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lnSpc>
                <a:spcPct val="90000"/>
              </a:lnSpc>
              <a:spcBef>
                <a:spcPct val="20000"/>
              </a:spcBef>
              <a:buSzPct val="90000"/>
              <a:buFont typeface="Symbol" pitchFamily="18" charset="2"/>
              <a:buNone/>
              <a:tabLst>
                <a:tab pos="4114800" algn="r"/>
                <a:tab pos="6343650" algn="r"/>
              </a:tabLst>
            </a:pPr>
            <a:r>
              <a:rPr lang="en-US" altLang="en-US" sz="2500" dirty="0"/>
              <a:t>		</a:t>
            </a:r>
            <a:r>
              <a:rPr lang="en-US" altLang="en-US" sz="2500" dirty="0">
                <a:solidFill>
                  <a:srgbClr val="280ADE"/>
                </a:solidFill>
              </a:rPr>
              <a:t>	</a:t>
            </a:r>
            <a:r>
              <a:rPr lang="en-US" altLang="en-US" sz="2800" dirty="0">
                <a:solidFill>
                  <a:schemeClr val="bg1"/>
                </a:solidFill>
              </a:rPr>
              <a:t>Proposed</a:t>
            </a:r>
          </a:p>
          <a:p>
            <a:pPr marL="342900" lvl="0" indent="-342900" eaLnBrk="0" fontAlgn="base" hangingPunct="0">
              <a:lnSpc>
                <a:spcPct val="90000"/>
              </a:lnSpc>
              <a:spcBef>
                <a:spcPct val="20000"/>
              </a:spcBef>
              <a:spcAft>
                <a:spcPct val="0"/>
              </a:spcAft>
              <a:buSzPct val="90000"/>
              <a:tabLst>
                <a:tab pos="4114800" algn="r"/>
                <a:tab pos="6343650" algn="r"/>
              </a:tabLst>
            </a:pPr>
            <a:r>
              <a:rPr lang="en-US" altLang="en-US" sz="2800" dirty="0">
                <a:solidFill>
                  <a:schemeClr val="bg1"/>
                </a:solidFill>
              </a:rPr>
              <a:t>	</a:t>
            </a:r>
            <a:r>
              <a:rPr lang="en-US" altLang="en-US" sz="2400" dirty="0"/>
              <a:t>		</a:t>
            </a:r>
            <a:r>
              <a:rPr lang="en-US" altLang="en-US" sz="2400" dirty="0">
                <a:solidFill>
                  <a:schemeClr val="bg1"/>
                </a:solidFill>
              </a:rPr>
              <a:t>Rs.20,000</a:t>
            </a:r>
          </a:p>
          <a:p>
            <a:pPr marL="342900" indent="-342900">
              <a:lnSpc>
                <a:spcPct val="90000"/>
              </a:lnSpc>
              <a:spcBef>
                <a:spcPct val="20000"/>
              </a:spcBef>
              <a:buSzPct val="90000"/>
              <a:buFont typeface="Symbol" pitchFamily="18" charset="2"/>
              <a:buNone/>
              <a:tabLst>
                <a:tab pos="4114800" algn="r"/>
                <a:tab pos="6343650" algn="r"/>
              </a:tabLst>
            </a:pPr>
            <a:r>
              <a:rPr lang="en-US" altLang="en-US" sz="2400" dirty="0">
                <a:solidFill>
                  <a:schemeClr val="bg1"/>
                </a:solidFill>
              </a:rPr>
              <a:t>			Rs.8,000</a:t>
            </a:r>
          </a:p>
          <a:p>
            <a:pPr marL="342900" indent="-342900">
              <a:lnSpc>
                <a:spcPct val="90000"/>
              </a:lnSpc>
              <a:spcBef>
                <a:spcPct val="20000"/>
              </a:spcBef>
              <a:buSzPct val="90000"/>
              <a:buFont typeface="Symbol" pitchFamily="18" charset="2"/>
              <a:buNone/>
              <a:tabLst>
                <a:tab pos="4114800" algn="r"/>
                <a:tab pos="6343650" algn="r"/>
              </a:tabLst>
            </a:pPr>
            <a:r>
              <a:rPr lang="en-US" altLang="en-US" sz="2400" dirty="0">
                <a:solidFill>
                  <a:schemeClr val="bg1"/>
                </a:solidFill>
              </a:rPr>
              <a:t>			Rs.12,000</a:t>
            </a:r>
          </a:p>
          <a:p>
            <a:pPr marL="342900" indent="-342900">
              <a:lnSpc>
                <a:spcPct val="90000"/>
              </a:lnSpc>
              <a:spcBef>
                <a:spcPct val="20000"/>
              </a:spcBef>
              <a:buSzPct val="90000"/>
              <a:buFont typeface="Symbol" pitchFamily="18" charset="2"/>
              <a:buNone/>
              <a:tabLst>
                <a:tab pos="4114800" algn="r"/>
                <a:tab pos="6343650" algn="r"/>
              </a:tabLst>
            </a:pPr>
            <a:r>
              <a:rPr lang="en-US" altLang="en-US" sz="2400" dirty="0">
                <a:solidFill>
                  <a:schemeClr val="bg1"/>
                </a:solidFill>
              </a:rPr>
              <a:t>			2/3</a:t>
            </a:r>
          </a:p>
          <a:p>
            <a:pPr marL="342900" indent="-342900">
              <a:lnSpc>
                <a:spcPct val="90000"/>
              </a:lnSpc>
              <a:spcBef>
                <a:spcPct val="20000"/>
              </a:spcBef>
              <a:buSzPct val="90000"/>
              <a:buFont typeface="Symbol" pitchFamily="18" charset="2"/>
              <a:buNone/>
              <a:tabLst>
                <a:tab pos="4114800" algn="r"/>
                <a:tab pos="6343650" algn="r"/>
              </a:tabLst>
            </a:pPr>
            <a:r>
              <a:rPr lang="en-US" altLang="en-US" sz="2400" dirty="0">
                <a:solidFill>
                  <a:schemeClr val="bg1"/>
                </a:solidFill>
              </a:rPr>
              <a:t>			8%</a:t>
            </a:r>
          </a:p>
          <a:p>
            <a:pPr marL="342900" indent="-342900">
              <a:lnSpc>
                <a:spcPct val="90000"/>
              </a:lnSpc>
              <a:spcBef>
                <a:spcPct val="20000"/>
              </a:spcBef>
              <a:buSzPct val="90000"/>
              <a:buFont typeface="Symbol" pitchFamily="18" charset="2"/>
              <a:buNone/>
              <a:tabLst>
                <a:tab pos="4114800" algn="r"/>
                <a:tab pos="6343650" algn="r"/>
              </a:tabLst>
            </a:pPr>
            <a:r>
              <a:rPr lang="en-US" altLang="en-US" sz="2400" dirty="0">
                <a:solidFill>
                  <a:schemeClr val="bg1"/>
                </a:solidFill>
              </a:rPr>
              <a:t>			240</a:t>
            </a:r>
          </a:p>
          <a:p>
            <a:pPr marL="342900" indent="-342900">
              <a:lnSpc>
                <a:spcPct val="90000"/>
              </a:lnSpc>
              <a:spcBef>
                <a:spcPct val="20000"/>
              </a:spcBef>
              <a:buSzPct val="90000"/>
              <a:buFont typeface="Symbol" pitchFamily="18" charset="2"/>
              <a:buNone/>
              <a:tabLst>
                <a:tab pos="4114800" algn="r"/>
                <a:tab pos="6343650" algn="r"/>
              </a:tabLst>
            </a:pPr>
            <a:r>
              <a:rPr lang="en-US" altLang="en-US" sz="2400" dirty="0">
                <a:solidFill>
                  <a:schemeClr val="bg1"/>
                </a:solidFill>
              </a:rPr>
              <a:t>			Rs.50</a:t>
            </a:r>
          </a:p>
        </p:txBody>
      </p:sp>
      <p:graphicFrame>
        <p:nvGraphicFramePr>
          <p:cNvPr id="8" name="Table 7"/>
          <p:cNvGraphicFramePr>
            <a:graphicFrameLocks noGrp="1"/>
          </p:cNvGraphicFramePr>
          <p:nvPr>
            <p:extLst>
              <p:ext uri="{D42A27DB-BD31-4B8C-83A1-F6EECF244321}">
                <p14:modId xmlns:p14="http://schemas.microsoft.com/office/powerpoint/2010/main" val="1630956072"/>
              </p:ext>
            </p:extLst>
          </p:nvPr>
        </p:nvGraphicFramePr>
        <p:xfrm>
          <a:off x="914400" y="2590799"/>
          <a:ext cx="6553200" cy="3216715"/>
        </p:xfrm>
        <a:graphic>
          <a:graphicData uri="http://schemas.openxmlformats.org/drawingml/2006/table">
            <a:tbl>
              <a:tblPr/>
              <a:tblGrid>
                <a:gridCol w="2702876"/>
                <a:gridCol w="2167401"/>
                <a:gridCol w="1682923"/>
              </a:tblGrid>
              <a:tr h="327973">
                <a:tc>
                  <a:txBody>
                    <a:bodyPr/>
                    <a:lstStyle/>
                    <a:p>
                      <a:pPr algn="ctr" fontAlgn="b"/>
                      <a:r>
                        <a:rPr lang="en-US" sz="2400" b="1" i="0" u="none" strike="noStrike" dirty="0">
                          <a:solidFill>
                            <a:srgbClr val="000000"/>
                          </a:solidFill>
                          <a:effectLst/>
                          <a:latin typeface="Book Antiqua"/>
                        </a:rPr>
                        <a:t>Capital structure </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Book Antiqua"/>
                        </a:rPr>
                        <a:t>All equity</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Book Antiqua"/>
                        </a:rPr>
                        <a:t>Half Debt</a:t>
                      </a:r>
                    </a:p>
                  </a:txBody>
                  <a:tcPr marL="9525" marR="9525" marT="9525" marB="0" anchor="b">
                    <a:lnL>
                      <a:noFill/>
                    </a:lnL>
                    <a:lnR>
                      <a:noFill/>
                    </a:lnR>
                    <a:lnT>
                      <a:noFill/>
                    </a:lnT>
                    <a:lnB>
                      <a:noFill/>
                    </a:lnB>
                  </a:tcPr>
                </a:tc>
              </a:tr>
              <a:tr h="568286">
                <a:tc>
                  <a:txBody>
                    <a:bodyPr/>
                    <a:lstStyle/>
                    <a:p>
                      <a:pPr algn="ctr" fontAlgn="b"/>
                      <a:r>
                        <a:rPr lang="en-US" sz="2400" b="0" i="0" u="none" strike="noStrike" dirty="0">
                          <a:solidFill>
                            <a:srgbClr val="000000"/>
                          </a:solidFill>
                          <a:effectLst/>
                          <a:latin typeface="Book Antiqua"/>
                        </a:rPr>
                        <a:t>Shares </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1000</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500</a:t>
                      </a:r>
                    </a:p>
                  </a:txBody>
                  <a:tcPr marL="9525" marR="9525" marT="9525" marB="0" anchor="b">
                    <a:lnL>
                      <a:noFill/>
                    </a:lnL>
                    <a:lnR>
                      <a:noFill/>
                    </a:lnR>
                    <a:lnT>
                      <a:noFill/>
                    </a:lnT>
                    <a:lnB>
                      <a:noFill/>
                    </a:lnB>
                  </a:tcPr>
                </a:tc>
              </a:tr>
              <a:tr h="568286">
                <a:tc>
                  <a:txBody>
                    <a:bodyPr/>
                    <a:lstStyle/>
                    <a:p>
                      <a:pPr algn="ctr" fontAlgn="b"/>
                      <a:r>
                        <a:rPr lang="en-US" sz="2400" b="0" i="0" u="none" strike="noStrike" dirty="0">
                          <a:solidFill>
                            <a:srgbClr val="000000"/>
                          </a:solidFill>
                          <a:effectLst/>
                          <a:latin typeface="Book Antiqua"/>
                        </a:rPr>
                        <a:t>Price per share </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10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10</a:t>
                      </a:r>
                    </a:p>
                  </a:txBody>
                  <a:tcPr marL="9525" marR="9525" marT="9525" marB="0" anchor="b">
                    <a:lnL>
                      <a:noFill/>
                    </a:lnL>
                    <a:lnR>
                      <a:noFill/>
                    </a:lnR>
                    <a:lnT>
                      <a:noFill/>
                    </a:lnT>
                    <a:lnB>
                      <a:noFill/>
                    </a:lnB>
                  </a:tcPr>
                </a:tc>
              </a:tr>
              <a:tr h="568286">
                <a:tc>
                  <a:txBody>
                    <a:bodyPr/>
                    <a:lstStyle/>
                    <a:p>
                      <a:pPr algn="ctr" fontAlgn="b"/>
                      <a:r>
                        <a:rPr lang="en-US" sz="2400" b="0" i="0" u="none" strike="noStrike" dirty="0">
                          <a:solidFill>
                            <a:srgbClr val="000000"/>
                          </a:solidFill>
                          <a:effectLst/>
                          <a:latin typeface="Book Antiqua"/>
                        </a:rPr>
                        <a:t>Equity Value</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10000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5000</a:t>
                      </a:r>
                    </a:p>
                  </a:txBody>
                  <a:tcPr marL="9525" marR="9525" marT="9525" marB="0" anchor="b">
                    <a:lnL>
                      <a:noFill/>
                    </a:lnL>
                    <a:lnR>
                      <a:noFill/>
                    </a:lnR>
                    <a:lnT>
                      <a:noFill/>
                    </a:lnT>
                    <a:lnB>
                      <a:noFill/>
                    </a:lnB>
                  </a:tcPr>
                </a:tc>
              </a:tr>
              <a:tr h="568286">
                <a:tc>
                  <a:txBody>
                    <a:bodyPr/>
                    <a:lstStyle/>
                    <a:p>
                      <a:pPr algn="ctr" fontAlgn="b"/>
                      <a:r>
                        <a:rPr lang="en-US" sz="2400" b="0" i="0" u="none" strike="noStrike" dirty="0">
                          <a:solidFill>
                            <a:srgbClr val="000000"/>
                          </a:solidFill>
                          <a:effectLst/>
                          <a:latin typeface="Book Antiqua"/>
                        </a:rPr>
                        <a:t>Debt Value </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5000</a:t>
                      </a:r>
                    </a:p>
                  </a:txBody>
                  <a:tcPr marL="9525" marR="9525" marT="9525" marB="0" anchor="b">
                    <a:lnL>
                      <a:noFill/>
                    </a:lnL>
                    <a:lnR>
                      <a:noFill/>
                    </a:lnR>
                    <a:lnT>
                      <a:noFill/>
                    </a:lnT>
                    <a:lnB>
                      <a:noFill/>
                    </a:lnB>
                  </a:tcPr>
                </a:tc>
              </a:tr>
              <a:tr h="568286">
                <a:tc>
                  <a:txBody>
                    <a:bodyPr/>
                    <a:lstStyle/>
                    <a:p>
                      <a:pPr algn="ctr" fontAlgn="b"/>
                      <a:r>
                        <a:rPr lang="en-US" sz="2400" b="0" i="0" u="none" strike="noStrike">
                          <a:solidFill>
                            <a:srgbClr val="000000"/>
                          </a:solidFill>
                          <a:effectLst/>
                          <a:latin typeface="Book Antiqua"/>
                        </a:rPr>
                        <a:t>Asset value</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10000</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10000</a:t>
                      </a: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214539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xEl>
                                              <p:pRg st="7" end="7"/>
                                            </p:txEl>
                                          </p:spTgt>
                                        </p:tgtEl>
                                        <p:attrNameLst>
                                          <p:attrName>style.visibility</p:attrName>
                                        </p:attrNameLst>
                                      </p:cBhvr>
                                      <p:to>
                                        <p:strVal val="visible"/>
                                      </p:to>
                                    </p:set>
                                    <p:animEffect transition="in" filter="fade">
                                      <p:cBhvr>
                                        <p:cTn id="56" dur="1000"/>
                                        <p:tgtEl>
                                          <p:spTgt spid="7">
                                            <p:txEl>
                                              <p:pRg st="7" end="7"/>
                                            </p:txEl>
                                          </p:spTgt>
                                        </p:tgtEl>
                                      </p:cBhvr>
                                    </p:animEffect>
                                    <p:anim calcmode="lin" valueType="num">
                                      <p:cBhvr>
                                        <p:cTn id="57"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prstClr val="black"/>
                </a:solidFill>
              </a:rPr>
              <a:t>Magic of  Financial Leverage</a:t>
            </a:r>
            <a:endParaRPr lang="en-US" dirty="0"/>
          </a:p>
        </p:txBody>
      </p:sp>
      <p:sp>
        <p:nvSpPr>
          <p:cNvPr id="3" name="Content Placeholder 2"/>
          <p:cNvSpPr>
            <a:spLocks noGrp="1"/>
          </p:cNvSpPr>
          <p:nvPr>
            <p:ph idx="1"/>
          </p:nvPr>
        </p:nvSpPr>
        <p:spPr>
          <a:xfrm>
            <a:off x="457200" y="1371600"/>
            <a:ext cx="8229600" cy="4754569"/>
          </a:xfrm>
        </p:spPr>
        <p:txBody>
          <a:bodyPr>
            <a:normAutofit/>
          </a:bodyPr>
          <a:lstStyle/>
          <a:p>
            <a:r>
              <a:rPr lang="en-US" sz="2800" b="1" dirty="0">
                <a:solidFill>
                  <a:prstClr val="black"/>
                </a:solidFill>
                <a:latin typeface="+mj-lt"/>
                <a:ea typeface="+mj-ea"/>
                <a:cs typeface="+mj-cs"/>
              </a:rPr>
              <a:t>EPS and ROE </a:t>
            </a:r>
            <a:r>
              <a:rPr lang="en-US" sz="2800" b="1" dirty="0" smtClean="0">
                <a:solidFill>
                  <a:prstClr val="black"/>
                </a:solidFill>
                <a:latin typeface="+mj-lt"/>
                <a:ea typeface="+mj-ea"/>
                <a:cs typeface="+mj-cs"/>
              </a:rPr>
              <a:t>Under </a:t>
            </a:r>
            <a:r>
              <a:rPr lang="en-US" sz="2800" b="1" dirty="0">
                <a:solidFill>
                  <a:prstClr val="black"/>
                </a:solidFill>
                <a:latin typeface="+mj-lt"/>
                <a:ea typeface="+mj-ea"/>
                <a:cs typeface="+mj-cs"/>
              </a:rPr>
              <a:t>Current </a:t>
            </a:r>
            <a:r>
              <a:rPr lang="en-US" sz="2800" b="1" dirty="0" smtClean="0">
                <a:solidFill>
                  <a:prstClr val="black"/>
                </a:solidFill>
                <a:latin typeface="+mj-lt"/>
                <a:ea typeface="+mj-ea"/>
                <a:cs typeface="+mj-cs"/>
              </a:rPr>
              <a:t>Structure</a:t>
            </a:r>
          </a:p>
          <a:p>
            <a:endParaRPr lang="en-US" sz="2800" b="1" dirty="0">
              <a:solidFill>
                <a:prstClr val="black"/>
              </a:solidFill>
              <a:latin typeface="+mj-lt"/>
              <a:ea typeface="+mj-ea"/>
              <a:cs typeface="+mj-cs"/>
            </a:endParaRPr>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8</a:t>
            </a:fld>
            <a:endParaRPr lang="en-US">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960223063"/>
              </p:ext>
            </p:extLst>
          </p:nvPr>
        </p:nvGraphicFramePr>
        <p:xfrm>
          <a:off x="457201" y="2057399"/>
          <a:ext cx="7333886" cy="2727961"/>
        </p:xfrm>
        <a:graphic>
          <a:graphicData uri="http://schemas.openxmlformats.org/drawingml/2006/table">
            <a:tbl>
              <a:tblPr/>
              <a:tblGrid>
                <a:gridCol w="2317750"/>
                <a:gridCol w="1254034"/>
                <a:gridCol w="1254034"/>
                <a:gridCol w="1254034"/>
                <a:gridCol w="1254034"/>
              </a:tblGrid>
              <a:tr h="381001">
                <a:tc>
                  <a:txBody>
                    <a:bodyPr/>
                    <a:lstStyle/>
                    <a:p>
                      <a:pPr algn="ctr" fontAlgn="b"/>
                      <a:r>
                        <a:rPr lang="en-US" sz="2400" b="0" i="0" u="none" strike="noStrike" dirty="0">
                          <a:solidFill>
                            <a:srgbClr val="000000"/>
                          </a:solidFill>
                          <a:effectLst/>
                          <a:latin typeface="Book Antiqua"/>
                        </a:rPr>
                        <a:t>EBIT</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500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1000</a:t>
                      </a:r>
                    </a:p>
                  </a:txBody>
                  <a:tcPr marL="9525" marR="9525" marT="9525" marB="0" anchor="b">
                    <a:lnL>
                      <a:noFill/>
                    </a:lnL>
                    <a:lnR>
                      <a:noFill/>
                    </a:lnR>
                    <a:lnT>
                      <a:noFill/>
                    </a:lnT>
                    <a:lnB>
                      <a:noFill/>
                    </a:lnB>
                  </a:tcPr>
                </a:tc>
                <a:tc>
                  <a:txBody>
                    <a:bodyPr/>
                    <a:lstStyle/>
                    <a:p>
                      <a:pPr algn="ctr" fontAlgn="b"/>
                      <a:r>
                        <a:rPr lang="en-US" sz="2400" b="1" i="0" u="none" strike="noStrike" dirty="0" smtClean="0">
                          <a:solidFill>
                            <a:srgbClr val="000000"/>
                          </a:solidFill>
                          <a:effectLst/>
                          <a:latin typeface="Book Antiqua"/>
                        </a:rPr>
                        <a:t>1500</a:t>
                      </a:r>
                      <a:endParaRPr lang="en-US" sz="2400" b="1"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2000</a:t>
                      </a:r>
                    </a:p>
                  </a:txBody>
                  <a:tcPr marL="9525" marR="9525" marT="9525" marB="0" anchor="b">
                    <a:lnL>
                      <a:noFill/>
                    </a:lnL>
                    <a:lnR>
                      <a:noFill/>
                    </a:lnR>
                    <a:lnT>
                      <a:noFill/>
                    </a:lnT>
                    <a:lnB>
                      <a:noFill/>
                    </a:lnB>
                  </a:tcPr>
                </a:tc>
              </a:tr>
              <a:tr h="457200">
                <a:tc>
                  <a:txBody>
                    <a:bodyPr/>
                    <a:lstStyle/>
                    <a:p>
                      <a:pPr algn="ctr" fontAlgn="b"/>
                      <a:r>
                        <a:rPr lang="en-US" sz="2400" b="0" i="0" u="none" strike="noStrike" dirty="0" smtClean="0">
                          <a:solidFill>
                            <a:srgbClr val="000000"/>
                          </a:solidFill>
                          <a:effectLst/>
                          <a:latin typeface="Book Antiqua"/>
                        </a:rPr>
                        <a:t>Interest </a:t>
                      </a:r>
                      <a:r>
                        <a:rPr lang="en-US" sz="2400" b="0" i="0" u="none" strike="noStrike" dirty="0">
                          <a:solidFill>
                            <a:srgbClr val="000000"/>
                          </a:solidFill>
                          <a:effectLst/>
                          <a:latin typeface="Book Antiqua"/>
                        </a:rPr>
                        <a:t>Expense</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0</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Book Antiqua"/>
                        </a:rPr>
                        <a:t>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0</a:t>
                      </a:r>
                    </a:p>
                  </a:txBody>
                  <a:tcPr marL="9525" marR="9525" marT="9525" marB="0" anchor="b">
                    <a:lnL>
                      <a:noFill/>
                    </a:lnL>
                    <a:lnR>
                      <a:noFill/>
                    </a:lnR>
                    <a:lnT>
                      <a:noFill/>
                    </a:lnT>
                    <a:lnB>
                      <a:noFill/>
                    </a:lnB>
                  </a:tcPr>
                </a:tc>
              </a:tr>
              <a:tr h="457200">
                <a:tc>
                  <a:txBody>
                    <a:bodyPr/>
                    <a:lstStyle/>
                    <a:p>
                      <a:pPr algn="ctr" fontAlgn="b"/>
                      <a:r>
                        <a:rPr lang="en-US" sz="2400" b="0" i="0" u="none" strike="noStrike" dirty="0">
                          <a:solidFill>
                            <a:srgbClr val="000000"/>
                          </a:solidFill>
                          <a:effectLst/>
                          <a:latin typeface="Book Antiqua"/>
                        </a:rPr>
                        <a:t>Net Income</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500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1000</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Book Antiqua"/>
                        </a:rPr>
                        <a:t>1500</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2000</a:t>
                      </a:r>
                    </a:p>
                  </a:txBody>
                  <a:tcPr marL="9525" marR="9525" marT="9525" marB="0" anchor="b">
                    <a:lnL>
                      <a:noFill/>
                    </a:lnL>
                    <a:lnR>
                      <a:noFill/>
                    </a:lnR>
                    <a:lnT>
                      <a:noFill/>
                    </a:lnT>
                    <a:lnB>
                      <a:noFill/>
                    </a:lnB>
                  </a:tcPr>
                </a:tc>
              </a:tr>
              <a:tr h="609600">
                <a:tc>
                  <a:txBody>
                    <a:bodyPr/>
                    <a:lstStyle/>
                    <a:p>
                      <a:pPr algn="ctr" fontAlgn="b"/>
                      <a:r>
                        <a:rPr lang="en-US" sz="2400" b="0" i="0" u="none" strike="noStrike">
                          <a:solidFill>
                            <a:srgbClr val="000000"/>
                          </a:solidFill>
                          <a:effectLst/>
                          <a:latin typeface="Book Antiqua"/>
                        </a:rPr>
                        <a:t>EPS</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0.5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Book Antiqua"/>
                        </a:rPr>
                        <a:t>1.5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2</a:t>
                      </a:r>
                    </a:p>
                  </a:txBody>
                  <a:tcPr marL="9525" marR="9525" marT="9525" marB="0" anchor="b">
                    <a:lnL>
                      <a:noFill/>
                    </a:lnL>
                    <a:lnR>
                      <a:noFill/>
                    </a:lnR>
                    <a:lnT>
                      <a:noFill/>
                    </a:lnT>
                    <a:lnB>
                      <a:noFill/>
                    </a:lnB>
                  </a:tcPr>
                </a:tc>
              </a:tr>
              <a:tr h="822960">
                <a:tc>
                  <a:txBody>
                    <a:bodyPr/>
                    <a:lstStyle/>
                    <a:p>
                      <a:pPr algn="ctr" fontAlgn="b"/>
                      <a:r>
                        <a:rPr lang="en-US" sz="2400" b="0" i="0" u="none" strike="noStrike" dirty="0">
                          <a:solidFill>
                            <a:srgbClr val="000000"/>
                          </a:solidFill>
                          <a:effectLst/>
                          <a:latin typeface="Book Antiqua"/>
                        </a:rPr>
                        <a:t>ROE</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0.05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0.1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Book Antiqua"/>
                        </a:rPr>
                        <a:t>0.15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0.2</a:t>
                      </a: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3855493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lstStyle/>
          <a:p>
            <a:r>
              <a:rPr lang="en-US" sz="3600" b="1" dirty="0">
                <a:solidFill>
                  <a:prstClr val="black"/>
                </a:solidFill>
              </a:rPr>
              <a:t>Magic of  Financial Leverage</a:t>
            </a:r>
            <a:endParaRPr lang="en-US" dirty="0"/>
          </a:p>
        </p:txBody>
      </p:sp>
      <p:sp>
        <p:nvSpPr>
          <p:cNvPr id="3" name="Content Placeholder 2"/>
          <p:cNvSpPr>
            <a:spLocks noGrp="1"/>
          </p:cNvSpPr>
          <p:nvPr>
            <p:ph idx="1"/>
          </p:nvPr>
        </p:nvSpPr>
        <p:spPr>
          <a:xfrm>
            <a:off x="457200" y="1219200"/>
            <a:ext cx="8229600" cy="4906969"/>
          </a:xfrm>
        </p:spPr>
        <p:txBody>
          <a:bodyPr>
            <a:normAutofit/>
          </a:bodyPr>
          <a:lstStyle/>
          <a:p>
            <a:r>
              <a:rPr lang="en-US" sz="2800" b="1" dirty="0">
                <a:solidFill>
                  <a:prstClr val="black"/>
                </a:solidFill>
                <a:latin typeface="+mj-lt"/>
                <a:ea typeface="+mj-ea"/>
                <a:cs typeface="+mj-cs"/>
              </a:rPr>
              <a:t>EPS and ROE </a:t>
            </a:r>
            <a:r>
              <a:rPr lang="en-US" sz="2800" b="1" dirty="0" smtClean="0">
                <a:solidFill>
                  <a:prstClr val="black"/>
                </a:solidFill>
                <a:latin typeface="+mj-lt"/>
                <a:ea typeface="+mj-ea"/>
                <a:cs typeface="+mj-cs"/>
              </a:rPr>
              <a:t>Under Proposed Structure</a:t>
            </a:r>
            <a:endParaRPr lang="en-US" sz="2800" b="1" dirty="0">
              <a:solidFill>
                <a:prstClr val="black"/>
              </a:solidFill>
              <a:latin typeface="+mj-lt"/>
              <a:ea typeface="+mj-ea"/>
              <a:cs typeface="+mj-cs"/>
            </a:endParaRPr>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9</a:t>
            </a:fld>
            <a:endParaRPr lang="en-US">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751853581"/>
              </p:ext>
            </p:extLst>
          </p:nvPr>
        </p:nvGraphicFramePr>
        <p:xfrm>
          <a:off x="457201" y="2057399"/>
          <a:ext cx="7924800" cy="3124201"/>
        </p:xfrm>
        <a:graphic>
          <a:graphicData uri="http://schemas.openxmlformats.org/drawingml/2006/table">
            <a:tbl>
              <a:tblPr/>
              <a:tblGrid>
                <a:gridCol w="2490652"/>
                <a:gridCol w="1358537"/>
                <a:gridCol w="1358537"/>
                <a:gridCol w="1358537"/>
                <a:gridCol w="1358537"/>
              </a:tblGrid>
              <a:tr h="533401">
                <a:tc>
                  <a:txBody>
                    <a:bodyPr/>
                    <a:lstStyle/>
                    <a:p>
                      <a:pPr algn="ctr" fontAlgn="b"/>
                      <a:r>
                        <a:rPr lang="en-US" sz="2400" b="0" i="0" u="none" strike="noStrike" dirty="0">
                          <a:solidFill>
                            <a:srgbClr val="000000"/>
                          </a:solidFill>
                          <a:effectLst/>
                          <a:latin typeface="Book Antiqua"/>
                        </a:rPr>
                        <a:t>EBIT</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Book Antiqua"/>
                        </a:rPr>
                        <a:t>500</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1000</a:t>
                      </a:r>
                    </a:p>
                  </a:txBody>
                  <a:tcPr marL="9525" marR="9525" marT="9525" marB="0" anchor="b">
                    <a:lnL>
                      <a:noFill/>
                    </a:lnL>
                    <a:lnR>
                      <a:noFill/>
                    </a:lnR>
                    <a:lnT>
                      <a:noFill/>
                    </a:lnT>
                    <a:lnB>
                      <a:noFill/>
                    </a:lnB>
                  </a:tcPr>
                </a:tc>
                <a:tc>
                  <a:txBody>
                    <a:bodyPr/>
                    <a:lstStyle/>
                    <a:p>
                      <a:pPr algn="ctr" fontAlgn="b"/>
                      <a:r>
                        <a:rPr lang="en-US" sz="2400" b="1" i="0" u="none" strike="noStrike" dirty="0" smtClean="0">
                          <a:solidFill>
                            <a:srgbClr val="000000"/>
                          </a:solidFill>
                          <a:effectLst/>
                          <a:latin typeface="Book Antiqua"/>
                        </a:rPr>
                        <a:t>1500</a:t>
                      </a:r>
                      <a:endParaRPr lang="en-US" sz="2400" b="1"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2000</a:t>
                      </a:r>
                    </a:p>
                  </a:txBody>
                  <a:tcPr marL="9525" marR="9525" marT="9525" marB="0" anchor="b">
                    <a:lnL>
                      <a:noFill/>
                    </a:lnL>
                    <a:lnR>
                      <a:noFill/>
                    </a:lnR>
                    <a:lnT>
                      <a:noFill/>
                    </a:lnT>
                    <a:lnB>
                      <a:noFill/>
                    </a:lnB>
                  </a:tcPr>
                </a:tc>
              </a:tr>
              <a:tr h="685800">
                <a:tc>
                  <a:txBody>
                    <a:bodyPr/>
                    <a:lstStyle/>
                    <a:p>
                      <a:pPr algn="ctr" fontAlgn="b"/>
                      <a:r>
                        <a:rPr lang="en-US" sz="2400" b="0" i="0" u="none" strike="noStrike" dirty="0" smtClean="0">
                          <a:solidFill>
                            <a:srgbClr val="000000"/>
                          </a:solidFill>
                          <a:effectLst/>
                          <a:latin typeface="Book Antiqua"/>
                        </a:rPr>
                        <a:t>Interest </a:t>
                      </a:r>
                      <a:r>
                        <a:rPr lang="en-US" sz="2400" b="0" i="0" u="none" strike="noStrike" dirty="0">
                          <a:solidFill>
                            <a:srgbClr val="000000"/>
                          </a:solidFill>
                          <a:effectLst/>
                          <a:latin typeface="Book Antiqua"/>
                        </a:rPr>
                        <a:t>Expense</a:t>
                      </a: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500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500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1" i="0" u="none" strike="noStrike" dirty="0" smtClean="0">
                          <a:solidFill>
                            <a:srgbClr val="000000"/>
                          </a:solidFill>
                          <a:effectLst/>
                          <a:latin typeface="Book Antiqua"/>
                        </a:rPr>
                        <a:t>500</a:t>
                      </a:r>
                      <a:endParaRPr lang="en-US" sz="2400" b="1"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500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r>
              <a:tr h="609600">
                <a:tc>
                  <a:txBody>
                    <a:bodyPr/>
                    <a:lstStyle/>
                    <a:p>
                      <a:pPr algn="ctr" fontAlgn="b"/>
                      <a:r>
                        <a:rPr lang="en-US" sz="2400" b="0" i="0" u="none" strike="noStrike" dirty="0">
                          <a:solidFill>
                            <a:srgbClr val="000000"/>
                          </a:solidFill>
                          <a:effectLst/>
                          <a:latin typeface="Book Antiqua"/>
                        </a:rPr>
                        <a:t>Net Income</a:t>
                      </a: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500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1" i="0" u="none" strike="noStrike" dirty="0" smtClean="0">
                          <a:solidFill>
                            <a:srgbClr val="000000"/>
                          </a:solidFill>
                          <a:effectLst/>
                          <a:latin typeface="Book Antiqua"/>
                        </a:rPr>
                        <a:t>1000</a:t>
                      </a:r>
                      <a:endParaRPr lang="en-US" sz="2400" b="1"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1500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r>
              <a:tr h="457200">
                <a:tc>
                  <a:txBody>
                    <a:bodyPr/>
                    <a:lstStyle/>
                    <a:p>
                      <a:pPr algn="ctr" fontAlgn="b"/>
                      <a:r>
                        <a:rPr lang="en-US" sz="2400" b="0" i="0" u="none" strike="noStrike">
                          <a:solidFill>
                            <a:srgbClr val="000000"/>
                          </a:solidFill>
                          <a:effectLst/>
                          <a:latin typeface="Book Antiqua"/>
                        </a:rPr>
                        <a:t>EPS</a:t>
                      </a: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0.00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Book Antiqua"/>
                        </a:rPr>
                        <a:t>1</a:t>
                      </a:r>
                    </a:p>
                  </a:txBody>
                  <a:tcPr marL="9525" marR="9525" marT="9525" marB="0" anchor="b">
                    <a:lnL>
                      <a:noFill/>
                    </a:lnL>
                    <a:lnR>
                      <a:noFill/>
                    </a:lnR>
                    <a:lnT>
                      <a:noFill/>
                    </a:lnT>
                    <a:lnB>
                      <a:noFill/>
                    </a:lnB>
                  </a:tcPr>
                </a:tc>
                <a:tc>
                  <a:txBody>
                    <a:bodyPr/>
                    <a:lstStyle/>
                    <a:p>
                      <a:pPr algn="ctr" fontAlgn="b"/>
                      <a:endParaRPr lang="en-US" sz="2400" b="1" i="0" u="none" strike="noStrike" dirty="0" smtClean="0">
                        <a:solidFill>
                          <a:srgbClr val="000000"/>
                        </a:solidFill>
                        <a:effectLst/>
                        <a:latin typeface="Book Antiqua"/>
                      </a:endParaRPr>
                    </a:p>
                    <a:p>
                      <a:pPr algn="ctr" fontAlgn="b"/>
                      <a:r>
                        <a:rPr lang="en-US" sz="2400" b="1" i="0" u="none" strike="noStrike" dirty="0" smtClean="0">
                          <a:solidFill>
                            <a:srgbClr val="000000"/>
                          </a:solidFill>
                          <a:effectLst/>
                          <a:latin typeface="Book Antiqua"/>
                        </a:rPr>
                        <a:t>2</a:t>
                      </a:r>
                      <a:endParaRPr lang="en-US" sz="2400" b="1"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3</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r>
              <a:tr h="554355">
                <a:tc>
                  <a:txBody>
                    <a:bodyPr/>
                    <a:lstStyle/>
                    <a:p>
                      <a:pPr algn="ctr" fontAlgn="b"/>
                      <a:r>
                        <a:rPr lang="en-US" sz="2400" b="0" i="0" u="none" strike="noStrike" dirty="0">
                          <a:solidFill>
                            <a:srgbClr val="000000"/>
                          </a:solidFill>
                          <a:effectLst/>
                          <a:latin typeface="Book Antiqua"/>
                        </a:rPr>
                        <a:t>ROE</a:t>
                      </a: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0.00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0.10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1" i="0" u="none" strike="noStrike" dirty="0" smtClean="0">
                          <a:solidFill>
                            <a:srgbClr val="000000"/>
                          </a:solidFill>
                          <a:effectLst/>
                          <a:latin typeface="Book Antiqua"/>
                        </a:rPr>
                        <a:t>0.20</a:t>
                      </a:r>
                      <a:endParaRPr lang="en-US" sz="2400" b="1" i="0" u="none" strike="noStrike" dirty="0">
                        <a:solidFill>
                          <a:srgbClr val="000000"/>
                        </a:solidFill>
                        <a:effectLst/>
                        <a:latin typeface="Book Antiqua"/>
                      </a:endParaRPr>
                    </a:p>
                  </a:txBody>
                  <a:tcPr marL="9525" marR="9525" marT="9525" marB="0" anchor="b">
                    <a:lnL>
                      <a:noFill/>
                    </a:lnL>
                    <a:lnR>
                      <a:noFill/>
                    </a:lnR>
                    <a:lnT>
                      <a:noFill/>
                    </a:lnT>
                    <a:lnB>
                      <a:noFill/>
                    </a:lnB>
                  </a:tcPr>
                </a:tc>
                <a:tc>
                  <a:txBody>
                    <a:bodyPr/>
                    <a:lstStyle/>
                    <a:p>
                      <a:pPr algn="ctr" fontAlgn="b"/>
                      <a:r>
                        <a:rPr lang="en-US" sz="2400" b="0" i="0" u="none" strike="noStrike" dirty="0" smtClean="0">
                          <a:solidFill>
                            <a:srgbClr val="000000"/>
                          </a:solidFill>
                          <a:effectLst/>
                          <a:latin typeface="Book Antiqua"/>
                        </a:rPr>
                        <a:t>0.30</a:t>
                      </a:r>
                      <a:endParaRPr lang="en-US" sz="2400" b="0" i="0" u="none" strike="noStrike" dirty="0">
                        <a:solidFill>
                          <a:srgbClr val="000000"/>
                        </a:solidFill>
                        <a:effectLst/>
                        <a:latin typeface="Book Antiqua"/>
                      </a:endParaRP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2138608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489700"/>
            <a:ext cx="2362200" cy="381000"/>
          </a:xfrm>
          <a:prstGeom prst="rect">
            <a:avLst/>
          </a:prstGeom>
          <a:solidFill>
            <a:srgbClr val="FAF8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265" name="Rectangle 1"/>
          <p:cNvSpPr>
            <a:spLocks noGrp="1" noChangeArrowheads="1"/>
          </p:cNvSpPr>
          <p:nvPr>
            <p:ph type="title"/>
          </p:nvPr>
        </p:nvSpPr>
        <p:spPr>
          <a:xfrm>
            <a:off x="228600" y="3657600"/>
            <a:ext cx="2667000" cy="2819400"/>
          </a:xfrm>
        </p:spPr>
        <p:txBody>
          <a:bodyPr>
            <a:noAutofit/>
          </a:bodyPr>
          <a:lstStyle/>
          <a:p>
            <a:pPr algn="r"/>
            <a:r>
              <a:rPr lang="en-US" sz="3600" dirty="0" smtClean="0"/>
              <a:t>Figure Borrowing Increases EPS</a:t>
            </a:r>
            <a:endParaRPr lang="en-US" sz="3600" dirty="0"/>
          </a:p>
        </p:txBody>
      </p:sp>
      <p:pic>
        <p:nvPicPr>
          <p:cNvPr id="3" name="Picture 2"/>
          <p:cNvPicPr>
            <a:picLocks noChangeAspect="1"/>
          </p:cNvPicPr>
          <p:nvPr/>
        </p:nvPicPr>
        <p:blipFill>
          <a:blip r:embed="rId3"/>
          <a:stretch>
            <a:fillRect/>
          </a:stretch>
        </p:blipFill>
        <p:spPr>
          <a:xfrm>
            <a:off x="3124200" y="381000"/>
            <a:ext cx="5763986" cy="6256868"/>
          </a:xfrm>
          <a:prstGeom prst="rect">
            <a:avLst/>
          </a:prstGeom>
        </p:spPr>
      </p:pic>
    </p:spTree>
    <p:extLst>
      <p:ext uri="{BB962C8B-B14F-4D97-AF65-F5344CB8AC3E}">
        <p14:creationId xmlns:p14="http://schemas.microsoft.com/office/powerpoint/2010/main" val="247334166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600" b="1" dirty="0">
                <a:solidFill>
                  <a:prstClr val="black"/>
                </a:solidFill>
              </a:rPr>
              <a:t>The Modigliani And Miller Propositions</a:t>
            </a:r>
            <a:endParaRPr lang="en-US" sz="3600" b="1" dirty="0">
              <a:solidFill>
                <a:prstClr val="black"/>
              </a:solidFill>
            </a:endParaRPr>
          </a:p>
        </p:txBody>
      </p:sp>
      <p:sp>
        <p:nvSpPr>
          <p:cNvPr id="3" name="Content Placeholder 2"/>
          <p:cNvSpPr>
            <a:spLocks noGrp="1"/>
          </p:cNvSpPr>
          <p:nvPr>
            <p:ph idx="1"/>
          </p:nvPr>
        </p:nvSpPr>
        <p:spPr/>
        <p:txBody>
          <a:bodyPr>
            <a:normAutofit lnSpcReduction="10000"/>
          </a:bodyPr>
          <a:lstStyle/>
          <a:p>
            <a:pPr marL="0" lvl="1" indent="0" algn="just" fontAlgn="base">
              <a:lnSpc>
                <a:spcPct val="90000"/>
              </a:lnSpc>
              <a:spcAft>
                <a:spcPct val="0"/>
              </a:spcAft>
              <a:buNone/>
              <a:defRPr/>
            </a:pPr>
            <a:r>
              <a:rPr lang="en-IN" sz="3000" b="1" dirty="0">
                <a:solidFill>
                  <a:prstClr val="black"/>
                </a:solidFill>
              </a:rPr>
              <a:t>M&amp;M Proposition 1</a:t>
            </a:r>
          </a:p>
          <a:p>
            <a:pPr marL="0" lvl="2" indent="0" algn="just" fontAlgn="base">
              <a:lnSpc>
                <a:spcPct val="90000"/>
              </a:lnSpc>
              <a:spcAft>
                <a:spcPct val="0"/>
              </a:spcAft>
              <a:buNone/>
              <a:defRPr/>
            </a:pPr>
            <a:r>
              <a:rPr lang="en-IN" sz="3000" dirty="0">
                <a:solidFill>
                  <a:prstClr val="black"/>
                </a:solidFill>
              </a:rPr>
              <a:t>Modigliani and Miller Proposition 1 states that the capital structure decisions a firm makes will have no effect on the value of the firm if:</a:t>
            </a:r>
          </a:p>
          <a:p>
            <a:pPr marL="457200" lvl="3" indent="-457200" algn="just" fontAlgn="base">
              <a:lnSpc>
                <a:spcPct val="90000"/>
              </a:lnSpc>
              <a:spcAft>
                <a:spcPct val="0"/>
              </a:spcAft>
              <a:buFont typeface="Wingdings" pitchFamily="2" charset="2"/>
              <a:buChar char="v"/>
              <a:defRPr/>
            </a:pPr>
            <a:r>
              <a:rPr lang="en-IN" sz="3000" dirty="0">
                <a:solidFill>
                  <a:prstClr val="black"/>
                </a:solidFill>
              </a:rPr>
              <a:t>There are no taxes.                                          </a:t>
            </a:r>
          </a:p>
          <a:p>
            <a:pPr marL="457200" lvl="3" indent="-457200" algn="just" fontAlgn="base">
              <a:lnSpc>
                <a:spcPct val="90000"/>
              </a:lnSpc>
              <a:spcAft>
                <a:spcPct val="0"/>
              </a:spcAft>
              <a:buFont typeface="Wingdings" pitchFamily="2" charset="2"/>
              <a:buChar char="v"/>
              <a:defRPr/>
            </a:pPr>
            <a:r>
              <a:rPr lang="en-IN" sz="3000" dirty="0">
                <a:solidFill>
                  <a:prstClr val="black"/>
                </a:solidFill>
              </a:rPr>
              <a:t>There are no information or transaction costs</a:t>
            </a:r>
            <a:r>
              <a:rPr lang="en-IN" sz="3000" dirty="0" smtClean="0">
                <a:solidFill>
                  <a:prstClr val="black"/>
                </a:solidFill>
              </a:rPr>
              <a:t>.</a:t>
            </a:r>
          </a:p>
          <a:p>
            <a:pPr marL="457200" lvl="3" indent="-457200" algn="just" fontAlgn="base">
              <a:lnSpc>
                <a:spcPct val="90000"/>
              </a:lnSpc>
              <a:spcAft>
                <a:spcPct val="0"/>
              </a:spcAft>
              <a:buFont typeface="Wingdings" pitchFamily="2" charset="2"/>
              <a:buChar char="v"/>
              <a:defRPr/>
            </a:pPr>
            <a:r>
              <a:rPr lang="en-IN" sz="3000" dirty="0" smtClean="0">
                <a:solidFill>
                  <a:prstClr val="black"/>
                </a:solidFill>
              </a:rPr>
              <a:t>No other imperfections</a:t>
            </a:r>
          </a:p>
          <a:p>
            <a:pPr marL="457200" lvl="1" indent="0">
              <a:buNone/>
            </a:pPr>
            <a:r>
              <a:rPr lang="en-US" dirty="0" smtClean="0">
                <a:solidFill>
                  <a:prstClr val="black"/>
                </a:solidFill>
              </a:rPr>
              <a:t>Hence </a:t>
            </a:r>
            <a:r>
              <a:rPr lang="en-US" dirty="0">
                <a:solidFill>
                  <a:prstClr val="black"/>
                </a:solidFill>
              </a:rPr>
              <a:t>market value of company does not depend on capital structure</a:t>
            </a:r>
          </a:p>
          <a:p>
            <a:pPr marL="457200" lvl="3" indent="-457200" algn="just" fontAlgn="base">
              <a:lnSpc>
                <a:spcPct val="90000"/>
              </a:lnSpc>
              <a:spcAft>
                <a:spcPct val="0"/>
              </a:spcAft>
              <a:buFont typeface="Wingdings" pitchFamily="2" charset="2"/>
              <a:buChar char="v"/>
              <a:defRPr/>
            </a:pPr>
            <a:endParaRPr lang="en-IN" sz="3000" dirty="0">
              <a:solidFill>
                <a:prstClr val="black"/>
              </a:solidFill>
            </a:endParaRPr>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11</a:t>
            </a:fld>
            <a:endParaRPr lang="en-US" dirty="0">
              <a:solidFill>
                <a:srgbClr val="000000"/>
              </a:solidFill>
            </a:endParaRPr>
          </a:p>
        </p:txBody>
      </p:sp>
    </p:spTree>
    <p:extLst>
      <p:ext uri="{BB962C8B-B14F-4D97-AF65-F5344CB8AC3E}">
        <p14:creationId xmlns:p14="http://schemas.microsoft.com/office/powerpoint/2010/main" val="107158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p:txBody>
          <a:bodyPr>
            <a:normAutofit fontScale="90000"/>
          </a:bodyPr>
          <a:lstStyle/>
          <a:p>
            <a:r>
              <a:rPr lang="en-IN" sz="3600" b="1" dirty="0">
                <a:solidFill>
                  <a:prstClr val="black"/>
                </a:solidFill>
              </a:rPr>
              <a:t>The Modigliani And Miller Propositions</a:t>
            </a:r>
            <a:endParaRPr lang="en-US" dirty="0"/>
          </a:p>
        </p:txBody>
      </p:sp>
      <p:sp>
        <p:nvSpPr>
          <p:cNvPr id="5" name="Content Placeholder 4"/>
          <p:cNvSpPr>
            <a:spLocks noGrp="1"/>
          </p:cNvSpPr>
          <p:nvPr>
            <p:ph idx="1"/>
          </p:nvPr>
        </p:nvSpPr>
        <p:spPr/>
        <p:txBody>
          <a:bodyPr/>
          <a:lstStyle/>
          <a:p>
            <a:pPr marL="0" lvl="1" indent="0" algn="just" fontAlgn="base">
              <a:lnSpc>
                <a:spcPct val="90000"/>
              </a:lnSpc>
              <a:spcAft>
                <a:spcPct val="0"/>
              </a:spcAft>
              <a:buNone/>
              <a:defRPr/>
            </a:pPr>
            <a:r>
              <a:rPr lang="en-IN" b="1" dirty="0">
                <a:solidFill>
                  <a:prstClr val="black"/>
                </a:solidFill>
              </a:rPr>
              <a:t>M&amp;M Proposition 1</a:t>
            </a:r>
          </a:p>
        </p:txBody>
      </p:sp>
      <p:pic>
        <p:nvPicPr>
          <p:cNvPr id="27651" name="Picture 4"/>
          <p:cNvPicPr>
            <a:picLocks noChangeAspect="1" noChangeArrowheads="1"/>
          </p:cNvPicPr>
          <p:nvPr/>
        </p:nvPicPr>
        <p:blipFill>
          <a:blip r:embed="rId3"/>
          <a:srcRect/>
          <a:stretch>
            <a:fillRect/>
          </a:stretch>
        </p:blipFill>
        <p:spPr bwMode="auto">
          <a:xfrm>
            <a:off x="228600" y="3352800"/>
            <a:ext cx="8686800" cy="1828800"/>
          </a:xfrm>
          <a:prstGeom prst="rect">
            <a:avLst/>
          </a:prstGeom>
          <a:noFill/>
          <a:ln w="9525">
            <a:solidFill>
              <a:schemeClr val="bg1"/>
            </a:solidFill>
            <a:round/>
            <a:headEnd/>
            <a:tailEnd/>
          </a:ln>
        </p:spPr>
      </p:pic>
      <p:pic>
        <p:nvPicPr>
          <p:cNvPr id="27652" name="Picture 2"/>
          <p:cNvPicPr>
            <a:picLocks noChangeAspect="1" noChangeArrowheads="1"/>
          </p:cNvPicPr>
          <p:nvPr/>
        </p:nvPicPr>
        <p:blipFill>
          <a:blip r:embed="rId4"/>
          <a:srcRect/>
          <a:stretch>
            <a:fillRect/>
          </a:stretch>
        </p:blipFill>
        <p:spPr bwMode="auto">
          <a:xfrm>
            <a:off x="685800" y="2312933"/>
            <a:ext cx="7572375" cy="942975"/>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34345625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a:solidFill>
                  <a:prstClr val="black"/>
                </a:solidFill>
              </a:rPr>
              <a:t>The Modigliani And Miller Propositions</a:t>
            </a:r>
            <a:endParaRPr lang="en-US" dirty="0"/>
          </a:p>
        </p:txBody>
      </p:sp>
      <p:sp>
        <p:nvSpPr>
          <p:cNvPr id="3" name="Content Placeholder 2"/>
          <p:cNvSpPr>
            <a:spLocks noGrp="1"/>
          </p:cNvSpPr>
          <p:nvPr>
            <p:ph idx="1"/>
          </p:nvPr>
        </p:nvSpPr>
        <p:spPr>
          <a:xfrm>
            <a:off x="533400" y="1447800"/>
            <a:ext cx="8382000" cy="4190999"/>
          </a:xfrm>
        </p:spPr>
        <p:txBody>
          <a:bodyPr/>
          <a:lstStyle/>
          <a:p>
            <a:pPr marL="0" lvl="1" indent="0" algn="just" fontAlgn="base">
              <a:lnSpc>
                <a:spcPct val="90000"/>
              </a:lnSpc>
              <a:spcAft>
                <a:spcPct val="0"/>
              </a:spcAft>
              <a:buNone/>
              <a:defRPr/>
            </a:pPr>
            <a:r>
              <a:rPr lang="en-IN" b="1" dirty="0" smtClean="0">
                <a:solidFill>
                  <a:prstClr val="black"/>
                </a:solidFill>
              </a:rPr>
              <a:t>M&amp;M </a:t>
            </a:r>
            <a:r>
              <a:rPr lang="en-IN" b="1" dirty="0">
                <a:solidFill>
                  <a:prstClr val="black"/>
                </a:solidFill>
              </a:rPr>
              <a:t>Proposition </a:t>
            </a:r>
            <a:r>
              <a:rPr lang="en-IN" b="1" dirty="0" smtClean="0">
                <a:solidFill>
                  <a:prstClr val="black"/>
                </a:solidFill>
              </a:rPr>
              <a:t>2</a:t>
            </a:r>
          </a:p>
          <a:p>
            <a:pPr marL="0" lvl="1" indent="0" algn="just" fontAlgn="base">
              <a:lnSpc>
                <a:spcPct val="90000"/>
              </a:lnSpc>
              <a:spcAft>
                <a:spcPct val="0"/>
              </a:spcAft>
              <a:buNone/>
              <a:defRPr/>
            </a:pPr>
            <a:endParaRPr lang="en-IN" b="1" dirty="0" smtClean="0">
              <a:solidFill>
                <a:prstClr val="black"/>
              </a:solidFill>
            </a:endParaRPr>
          </a:p>
          <a:p>
            <a:pPr marL="0" lvl="1" indent="0" algn="just" fontAlgn="base">
              <a:lnSpc>
                <a:spcPct val="90000"/>
              </a:lnSpc>
              <a:spcAft>
                <a:spcPct val="0"/>
              </a:spcAft>
              <a:buNone/>
              <a:defRPr/>
            </a:pPr>
            <a:r>
              <a:rPr lang="en-IN" sz="2800" b="1" dirty="0">
                <a:solidFill>
                  <a:prstClr val="black"/>
                </a:solidFill>
              </a:rPr>
              <a:t>-</a:t>
            </a:r>
            <a:r>
              <a:rPr lang="en-IN" sz="2800" dirty="0" smtClean="0">
                <a:solidFill>
                  <a:prstClr val="black"/>
                </a:solidFill>
              </a:rPr>
              <a:t> </a:t>
            </a:r>
            <a:r>
              <a:rPr lang="en-IN" sz="2800" dirty="0">
                <a:solidFill>
                  <a:prstClr val="black"/>
                </a:solidFill>
              </a:rPr>
              <a:t>S</a:t>
            </a:r>
            <a:r>
              <a:rPr lang="en-IN" sz="2800" dirty="0" smtClean="0">
                <a:solidFill>
                  <a:prstClr val="black"/>
                </a:solidFill>
              </a:rPr>
              <a:t>tates </a:t>
            </a:r>
            <a:r>
              <a:rPr lang="en-IN" sz="2800" dirty="0">
                <a:solidFill>
                  <a:prstClr val="black"/>
                </a:solidFill>
              </a:rPr>
              <a:t>that the cost of (required return on) a firm’s common stock is directly related to the debt-to-equity ratio.</a:t>
            </a:r>
          </a:p>
          <a:p>
            <a:pPr marL="0" lvl="1" indent="0" fontAlgn="base">
              <a:lnSpc>
                <a:spcPct val="90000"/>
              </a:lnSpc>
              <a:spcAft>
                <a:spcPct val="0"/>
              </a:spcAft>
              <a:buNone/>
              <a:defRPr/>
            </a:pPr>
            <a:endParaRPr lang="en-IN" dirty="0" smtClean="0">
              <a:solidFill>
                <a:prstClr val="black"/>
              </a:solidFill>
            </a:endParaRPr>
          </a:p>
          <a:p>
            <a:pPr marL="0" lvl="1" indent="0" algn="just" fontAlgn="base">
              <a:lnSpc>
                <a:spcPct val="90000"/>
              </a:lnSpc>
              <a:spcAft>
                <a:spcPct val="0"/>
              </a:spcAft>
              <a:buNone/>
              <a:defRPr/>
            </a:pPr>
            <a:endParaRPr lang="en-IN" dirty="0" smtClean="0">
              <a:solidFill>
                <a:prstClr val="black"/>
              </a:solidFill>
            </a:endParaRPr>
          </a:p>
          <a:p>
            <a:pPr marL="0" lvl="1" indent="0" algn="just" fontAlgn="base">
              <a:lnSpc>
                <a:spcPct val="90000"/>
              </a:lnSpc>
              <a:spcAft>
                <a:spcPct val="0"/>
              </a:spcAft>
              <a:buNone/>
              <a:defRPr/>
            </a:pPr>
            <a:endParaRPr lang="en-IN" dirty="0">
              <a:solidFill>
                <a:prstClr val="black"/>
              </a:solidFill>
            </a:endParaRPr>
          </a:p>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7189768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normAutofit fontScale="90000"/>
          </a:bodyPr>
          <a:lstStyle/>
          <a:p>
            <a:r>
              <a:rPr lang="en-IN" sz="3600" b="1" dirty="0">
                <a:solidFill>
                  <a:prstClr val="black"/>
                </a:solidFill>
              </a:rPr>
              <a:t>The Modigliani And Miller Propositions</a:t>
            </a:r>
            <a:endParaRPr lang="en-US" dirty="0"/>
          </a:p>
        </p:txBody>
      </p:sp>
      <p:sp>
        <p:nvSpPr>
          <p:cNvPr id="5" name="Content Placeholder 4"/>
          <p:cNvSpPr>
            <a:spLocks noGrp="1"/>
          </p:cNvSpPr>
          <p:nvPr>
            <p:ph idx="1"/>
          </p:nvPr>
        </p:nvSpPr>
        <p:spPr>
          <a:xfrm>
            <a:off x="457200" y="1295400"/>
            <a:ext cx="8229600" cy="4830769"/>
          </a:xfrm>
        </p:spPr>
        <p:txBody>
          <a:bodyPr/>
          <a:lstStyle/>
          <a:p>
            <a:r>
              <a:rPr lang="en-US" dirty="0"/>
              <a:t>Proposition II and </a:t>
            </a:r>
            <a:r>
              <a:rPr lang="en-US" dirty="0" smtClean="0"/>
              <a:t>MM</a:t>
            </a:r>
            <a:endParaRPr lang="en-US" dirty="0"/>
          </a:p>
        </p:txBody>
      </p:sp>
      <p:pic>
        <p:nvPicPr>
          <p:cNvPr id="29699" name="Picture 3"/>
          <p:cNvPicPr>
            <a:picLocks noChangeAspect="1" noChangeArrowheads="1"/>
          </p:cNvPicPr>
          <p:nvPr/>
        </p:nvPicPr>
        <p:blipFill>
          <a:blip r:embed="rId3"/>
          <a:srcRect/>
          <a:stretch>
            <a:fillRect/>
          </a:stretch>
        </p:blipFill>
        <p:spPr bwMode="auto">
          <a:xfrm>
            <a:off x="295275" y="2324100"/>
            <a:ext cx="8620125" cy="1638300"/>
          </a:xfrm>
          <a:prstGeom prst="rect">
            <a:avLst/>
          </a:prstGeom>
          <a:noFill/>
          <a:ln w="9525">
            <a:solidFill>
              <a:schemeClr val="bg1"/>
            </a:solidFill>
            <a:round/>
            <a:headEnd/>
            <a:tailEnd/>
          </a:ln>
        </p:spPr>
      </p:pic>
      <p:pic>
        <p:nvPicPr>
          <p:cNvPr id="29700" name="Picture 4"/>
          <p:cNvPicPr>
            <a:picLocks noChangeAspect="1" noChangeArrowheads="1"/>
          </p:cNvPicPr>
          <p:nvPr/>
        </p:nvPicPr>
        <p:blipFill>
          <a:blip r:embed="rId4"/>
          <a:srcRect/>
          <a:stretch>
            <a:fillRect/>
          </a:stretch>
        </p:blipFill>
        <p:spPr bwMode="auto">
          <a:xfrm>
            <a:off x="1143000" y="4114800"/>
            <a:ext cx="6742113" cy="2247900"/>
          </a:xfrm>
          <a:prstGeom prst="rect">
            <a:avLst/>
          </a:prstGeom>
          <a:noFill/>
          <a:ln w="9525">
            <a:solidFill>
              <a:schemeClr val="bg1"/>
            </a:solidFill>
            <a:round/>
            <a:headEnd/>
            <a:tailEnd/>
          </a:ln>
        </p:spPr>
      </p:pic>
    </p:spTree>
    <p:extLst>
      <p:ext uri="{BB962C8B-B14F-4D97-AF65-F5344CB8AC3E}">
        <p14:creationId xmlns:p14="http://schemas.microsoft.com/office/powerpoint/2010/main" val="40771372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p:txBody>
          <a:bodyPr>
            <a:normAutofit fontScale="90000"/>
          </a:bodyPr>
          <a:lstStyle/>
          <a:p>
            <a:r>
              <a:rPr lang="en-IN" sz="3600" b="1" dirty="0">
                <a:solidFill>
                  <a:prstClr val="black"/>
                </a:solidFill>
              </a:rPr>
              <a:t>The Modigliani And Miller Propositions</a:t>
            </a:r>
            <a:endParaRPr lang="en-US" dirty="0"/>
          </a:p>
        </p:txBody>
      </p:sp>
      <p:sp>
        <p:nvSpPr>
          <p:cNvPr id="5" name="Content Placeholder 4"/>
          <p:cNvSpPr>
            <a:spLocks noGrp="1"/>
          </p:cNvSpPr>
          <p:nvPr>
            <p:ph idx="1"/>
          </p:nvPr>
        </p:nvSpPr>
        <p:spPr/>
        <p:txBody>
          <a:bodyPr/>
          <a:lstStyle/>
          <a:p>
            <a:r>
              <a:rPr lang="en-US" dirty="0"/>
              <a:t>Proposition II and </a:t>
            </a:r>
            <a:r>
              <a:rPr lang="en-US" dirty="0" smtClean="0"/>
              <a:t>MM</a:t>
            </a:r>
            <a:endParaRPr lang="en-US" dirty="0"/>
          </a:p>
        </p:txBody>
      </p:sp>
      <p:pic>
        <p:nvPicPr>
          <p:cNvPr id="31747" name="Picture 3"/>
          <p:cNvPicPr>
            <a:picLocks noChangeAspect="1" noChangeArrowheads="1"/>
          </p:cNvPicPr>
          <p:nvPr/>
        </p:nvPicPr>
        <p:blipFill>
          <a:blip r:embed="rId3"/>
          <a:srcRect/>
          <a:stretch>
            <a:fillRect/>
          </a:stretch>
        </p:blipFill>
        <p:spPr bwMode="auto">
          <a:xfrm>
            <a:off x="2286000" y="2565400"/>
            <a:ext cx="4114800" cy="1168400"/>
          </a:xfrm>
          <a:prstGeom prst="rect">
            <a:avLst/>
          </a:prstGeom>
          <a:noFill/>
          <a:ln w="9525">
            <a:solidFill>
              <a:schemeClr val="bg1"/>
            </a:solidFill>
            <a:round/>
            <a:headEnd/>
            <a:tailEnd/>
          </a:ln>
        </p:spPr>
      </p:pic>
      <p:pic>
        <p:nvPicPr>
          <p:cNvPr id="31748" name="Picture 4"/>
          <p:cNvPicPr>
            <a:picLocks noChangeAspect="1" noChangeArrowheads="1"/>
          </p:cNvPicPr>
          <p:nvPr/>
        </p:nvPicPr>
        <p:blipFill>
          <a:blip r:embed="rId4"/>
          <a:srcRect/>
          <a:stretch>
            <a:fillRect/>
          </a:stretch>
        </p:blipFill>
        <p:spPr bwMode="auto">
          <a:xfrm>
            <a:off x="914400" y="4165600"/>
            <a:ext cx="7250113" cy="1320800"/>
          </a:xfrm>
          <a:prstGeom prst="rect">
            <a:avLst/>
          </a:prstGeom>
          <a:noFill/>
          <a:ln w="9525">
            <a:solidFill>
              <a:schemeClr val="bg1"/>
            </a:solidFill>
            <a:round/>
            <a:headEnd/>
            <a:tailEnd/>
          </a:ln>
        </p:spPr>
      </p:pic>
    </p:spTree>
    <p:extLst>
      <p:ext uri="{BB962C8B-B14F-4D97-AF65-F5344CB8AC3E}">
        <p14:creationId xmlns:p14="http://schemas.microsoft.com/office/powerpoint/2010/main" val="11058412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p:txBody>
          <a:bodyPr>
            <a:normAutofit/>
          </a:bodyPr>
          <a:lstStyle/>
          <a:p>
            <a:r>
              <a:rPr lang="en-US" b="1" dirty="0" smtClean="0"/>
              <a:t>Leverage and Cost of Equity</a:t>
            </a:r>
            <a:endParaRPr lang="en-US" b="1" dirty="0"/>
          </a:p>
        </p:txBody>
      </p:sp>
      <p:sp>
        <p:nvSpPr>
          <p:cNvPr id="5" name="Content Placeholder 4"/>
          <p:cNvSpPr>
            <a:spLocks noGrp="1"/>
          </p:cNvSpPr>
          <p:nvPr>
            <p:ph idx="1"/>
          </p:nvPr>
        </p:nvSpPr>
        <p:spPr/>
        <p:txBody>
          <a:bodyPr/>
          <a:lstStyle/>
          <a:p>
            <a:r>
              <a:rPr lang="en-US" dirty="0"/>
              <a:t>Leverage and Returns </a:t>
            </a:r>
          </a:p>
        </p:txBody>
      </p:sp>
      <p:pic>
        <p:nvPicPr>
          <p:cNvPr id="35843" name="Picture 4"/>
          <p:cNvPicPr>
            <a:picLocks noChangeAspect="1" noChangeArrowheads="1"/>
          </p:cNvPicPr>
          <p:nvPr/>
        </p:nvPicPr>
        <p:blipFill>
          <a:blip r:embed="rId3"/>
          <a:srcRect/>
          <a:stretch>
            <a:fillRect/>
          </a:stretch>
        </p:blipFill>
        <p:spPr bwMode="auto">
          <a:xfrm>
            <a:off x="244475" y="4508500"/>
            <a:ext cx="1955800" cy="1054100"/>
          </a:xfrm>
          <a:prstGeom prst="rect">
            <a:avLst/>
          </a:prstGeom>
          <a:noFill/>
          <a:ln w="9525">
            <a:solidFill>
              <a:schemeClr val="bg1"/>
            </a:solidFill>
            <a:round/>
            <a:headEnd/>
            <a:tailEnd/>
          </a:ln>
        </p:spPr>
      </p:pic>
      <p:pic>
        <p:nvPicPr>
          <p:cNvPr id="35844" name="Picture 5"/>
          <p:cNvPicPr>
            <a:picLocks noChangeAspect="1" noChangeArrowheads="1"/>
          </p:cNvPicPr>
          <p:nvPr/>
        </p:nvPicPr>
        <p:blipFill>
          <a:blip r:embed="rId4"/>
          <a:srcRect/>
          <a:stretch>
            <a:fillRect/>
          </a:stretch>
        </p:blipFill>
        <p:spPr bwMode="auto">
          <a:xfrm>
            <a:off x="2514600" y="3886200"/>
            <a:ext cx="6297613" cy="2286000"/>
          </a:xfrm>
          <a:prstGeom prst="rect">
            <a:avLst/>
          </a:prstGeom>
          <a:noFill/>
          <a:ln w="9525">
            <a:solidFill>
              <a:schemeClr val="bg1"/>
            </a:solidFill>
            <a:round/>
            <a:headEnd/>
            <a:tailEnd/>
          </a:ln>
        </p:spPr>
      </p:pic>
      <p:pic>
        <p:nvPicPr>
          <p:cNvPr id="35845" name="Picture 2"/>
          <p:cNvPicPr>
            <a:picLocks noChangeAspect="1" noChangeArrowheads="1"/>
          </p:cNvPicPr>
          <p:nvPr/>
        </p:nvPicPr>
        <p:blipFill>
          <a:blip r:embed="rId5"/>
          <a:srcRect/>
          <a:stretch>
            <a:fillRect/>
          </a:stretch>
        </p:blipFill>
        <p:spPr bwMode="auto">
          <a:xfrm>
            <a:off x="990600" y="2352675"/>
            <a:ext cx="6562725" cy="13811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365506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p:txBody>
          <a:bodyPr>
            <a:normAutofit/>
          </a:bodyPr>
          <a:lstStyle/>
          <a:p>
            <a:r>
              <a:rPr lang="en-US" b="1" dirty="0" smtClean="0"/>
              <a:t>Leverage and Cost of Equity</a:t>
            </a:r>
            <a:endParaRPr lang="en-US" b="1" dirty="0"/>
          </a:p>
        </p:txBody>
      </p:sp>
      <p:sp>
        <p:nvSpPr>
          <p:cNvPr id="5" name="Content Placeholder 4"/>
          <p:cNvSpPr>
            <a:spLocks noGrp="1"/>
          </p:cNvSpPr>
          <p:nvPr>
            <p:ph idx="1"/>
          </p:nvPr>
        </p:nvSpPr>
        <p:spPr/>
        <p:txBody>
          <a:bodyPr/>
          <a:lstStyle/>
          <a:p>
            <a:r>
              <a:rPr lang="en-US" dirty="0"/>
              <a:t>Leverage and Returns </a:t>
            </a:r>
          </a:p>
        </p:txBody>
      </p:sp>
      <p:pic>
        <p:nvPicPr>
          <p:cNvPr id="39939" name="Picture 3"/>
          <p:cNvPicPr>
            <a:picLocks noChangeAspect="1" noChangeArrowheads="1"/>
          </p:cNvPicPr>
          <p:nvPr/>
        </p:nvPicPr>
        <p:blipFill>
          <a:blip r:embed="rId3"/>
          <a:srcRect/>
          <a:stretch>
            <a:fillRect/>
          </a:stretch>
        </p:blipFill>
        <p:spPr bwMode="auto">
          <a:xfrm>
            <a:off x="1143000" y="2643188"/>
            <a:ext cx="7161213" cy="1700212"/>
          </a:xfrm>
          <a:prstGeom prst="rect">
            <a:avLst/>
          </a:prstGeom>
          <a:noFill/>
          <a:ln w="9525">
            <a:solidFill>
              <a:schemeClr val="bg1"/>
            </a:solidFill>
            <a:round/>
            <a:headEnd/>
            <a:tailEnd/>
          </a:ln>
        </p:spPr>
      </p:pic>
    </p:spTree>
    <p:extLst>
      <p:ext uri="{BB962C8B-B14F-4D97-AF65-F5344CB8AC3E}">
        <p14:creationId xmlns:p14="http://schemas.microsoft.com/office/powerpoint/2010/main" val="25499526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p:txBody>
          <a:bodyPr>
            <a:normAutofit fontScale="90000"/>
          </a:bodyPr>
          <a:lstStyle/>
          <a:p>
            <a:r>
              <a:rPr lang="en-US" b="1" dirty="0" smtClean="0"/>
              <a:t>Weighted-Average Cost Of Capital</a:t>
            </a:r>
            <a:endParaRPr lang="en-US" b="1" dirty="0"/>
          </a:p>
        </p:txBody>
      </p:sp>
      <p:sp>
        <p:nvSpPr>
          <p:cNvPr id="5" name="Content Placeholder 4"/>
          <p:cNvSpPr>
            <a:spLocks noGrp="1"/>
          </p:cNvSpPr>
          <p:nvPr>
            <p:ph idx="1"/>
          </p:nvPr>
        </p:nvSpPr>
        <p:spPr/>
        <p:txBody>
          <a:bodyPr/>
          <a:lstStyle/>
          <a:p>
            <a:r>
              <a:rPr lang="en-US" dirty="0" smtClean="0"/>
              <a:t>Weighted-Average Cost of Capital (WACC)</a:t>
            </a:r>
            <a:endParaRPr lang="en-US" dirty="0"/>
          </a:p>
        </p:txBody>
      </p:sp>
      <p:pic>
        <p:nvPicPr>
          <p:cNvPr id="41987" name="Picture 3"/>
          <p:cNvPicPr>
            <a:picLocks noChangeAspect="1" noChangeArrowheads="1"/>
          </p:cNvPicPr>
          <p:nvPr/>
        </p:nvPicPr>
        <p:blipFill>
          <a:blip r:embed="rId3"/>
          <a:srcRect/>
          <a:stretch>
            <a:fillRect/>
          </a:stretch>
        </p:blipFill>
        <p:spPr bwMode="auto">
          <a:xfrm>
            <a:off x="1106488" y="2685515"/>
            <a:ext cx="6513512" cy="1962685"/>
          </a:xfrm>
          <a:prstGeom prst="rect">
            <a:avLst/>
          </a:prstGeom>
          <a:noFill/>
          <a:ln w="9525">
            <a:solidFill>
              <a:schemeClr val="bg1"/>
            </a:solidFill>
            <a:round/>
            <a:headEnd/>
            <a:tailEnd/>
          </a:ln>
        </p:spPr>
      </p:pic>
    </p:spTree>
    <p:extLst>
      <p:ext uri="{BB962C8B-B14F-4D97-AF65-F5344CB8AC3E}">
        <p14:creationId xmlns:p14="http://schemas.microsoft.com/office/powerpoint/2010/main" val="18677800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406400" y="365016"/>
            <a:ext cx="8229600" cy="1143000"/>
          </a:xfrm>
        </p:spPr>
        <p:txBody>
          <a:bodyPr>
            <a:normAutofit fontScale="90000"/>
          </a:bodyPr>
          <a:lstStyle/>
          <a:p>
            <a:r>
              <a:rPr lang="en-US" sz="2800" b="1" dirty="0" smtClean="0"/>
              <a:t>Selecting a Capital Structure</a:t>
            </a:r>
            <a:br>
              <a:rPr lang="en-US" sz="2800" b="1" dirty="0" smtClean="0"/>
            </a:br>
            <a:r>
              <a:rPr lang="en-US" sz="2800" b="1" dirty="0" smtClean="0"/>
              <a:t/>
            </a:r>
            <a:br>
              <a:rPr lang="en-US" sz="2800" b="1" dirty="0" smtClean="0"/>
            </a:br>
            <a:r>
              <a:rPr lang="en-US" sz="2200" dirty="0" smtClean="0"/>
              <a:t>Weighted-Average </a:t>
            </a:r>
            <a:r>
              <a:rPr lang="en-US" sz="2200" dirty="0"/>
              <a:t>Cost Of </a:t>
            </a:r>
            <a:r>
              <a:rPr lang="en-US" sz="2200" dirty="0" smtClean="0"/>
              <a:t>Capital and Leverage-Naïve view</a:t>
            </a:r>
            <a:endParaRPr lang="en-US" sz="2200" dirty="0"/>
          </a:p>
        </p:txBody>
      </p:sp>
      <p:grpSp>
        <p:nvGrpSpPr>
          <p:cNvPr id="3" name="Group 2"/>
          <p:cNvGrpSpPr/>
          <p:nvPr/>
        </p:nvGrpSpPr>
        <p:grpSpPr>
          <a:xfrm>
            <a:off x="254000" y="1492250"/>
            <a:ext cx="8509000" cy="4832350"/>
            <a:chOff x="0" y="1143000"/>
            <a:chExt cx="8509000" cy="4832350"/>
          </a:xfrm>
        </p:grpSpPr>
        <p:sp>
          <p:nvSpPr>
            <p:cNvPr id="44034" name="Rectangle 2"/>
            <p:cNvSpPr>
              <a:spLocks noChangeArrowheads="1"/>
            </p:cNvSpPr>
            <p:nvPr/>
          </p:nvSpPr>
          <p:spPr bwMode="auto">
            <a:xfrm>
              <a:off x="1352550" y="1143000"/>
              <a:ext cx="496888" cy="638175"/>
            </a:xfrm>
            <a:prstGeom prst="rect">
              <a:avLst/>
            </a:prstGeom>
            <a:noFill/>
            <a:ln w="9525">
              <a:noFill/>
              <a:miter lim="800000"/>
              <a:headEnd/>
              <a:tailEnd/>
            </a:ln>
          </p:spPr>
          <p:txBody>
            <a:bodyPr wrap="none" anchor="ctr"/>
            <a:lstStyle/>
            <a:p>
              <a:pPr fontAlgn="base">
                <a:spcBef>
                  <a:spcPct val="0"/>
                </a:spcBef>
                <a:spcAft>
                  <a:spcPct val="0"/>
                </a:spcAft>
              </a:pPr>
              <a:endParaRPr lang="en-US">
                <a:solidFill>
                  <a:prstClr val="black"/>
                </a:solidFill>
              </a:endParaRPr>
            </a:p>
          </p:txBody>
        </p:sp>
        <p:sp>
          <p:nvSpPr>
            <p:cNvPr id="44035" name="Rectangle 3"/>
            <p:cNvSpPr>
              <a:spLocks noChangeArrowheads="1"/>
            </p:cNvSpPr>
            <p:nvPr/>
          </p:nvSpPr>
          <p:spPr bwMode="auto">
            <a:xfrm>
              <a:off x="0" y="5164138"/>
              <a:ext cx="900113" cy="811212"/>
            </a:xfrm>
            <a:prstGeom prst="rect">
              <a:avLst/>
            </a:prstGeom>
            <a:noFill/>
            <a:ln w="9525">
              <a:noFill/>
              <a:miter lim="800000"/>
              <a:headEnd/>
              <a:tailEnd/>
            </a:ln>
          </p:spPr>
          <p:txBody>
            <a:bodyPr wrap="none" anchor="ctr"/>
            <a:lstStyle/>
            <a:p>
              <a:pPr fontAlgn="base">
                <a:spcBef>
                  <a:spcPct val="0"/>
                </a:spcBef>
                <a:spcAft>
                  <a:spcPct val="0"/>
                </a:spcAft>
              </a:pPr>
              <a:endParaRPr lang="en-US">
                <a:solidFill>
                  <a:prstClr val="black"/>
                </a:solidFill>
              </a:endParaRPr>
            </a:p>
          </p:txBody>
        </p:sp>
        <p:sp>
          <p:nvSpPr>
            <p:cNvPr id="2" name="Rectangle 1"/>
            <p:cNvSpPr/>
            <p:nvPr/>
          </p:nvSpPr>
          <p:spPr>
            <a:xfrm>
              <a:off x="1219200" y="1781175"/>
              <a:ext cx="6400800" cy="3629025"/>
            </a:xfrm>
            <a:prstGeom prst="rect">
              <a:avLst/>
            </a:prstGeom>
            <a:solidFill>
              <a:schemeClr val="bg1"/>
            </a:solidFill>
            <a:ln w="12700">
              <a:solidFill>
                <a:srgbClr val="8EACC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4" name="Straight Connector 3"/>
            <p:cNvCxnSpPr/>
            <p:nvPr/>
          </p:nvCxnSpPr>
          <p:spPr>
            <a:xfrm flipH="1">
              <a:off x="1219200" y="2819400"/>
              <a:ext cx="5181600" cy="0"/>
            </a:xfrm>
            <a:prstGeom prst="line">
              <a:avLst/>
            </a:prstGeom>
            <a:ln w="28575">
              <a:solidFill>
                <a:srgbClr val="0B5B7F"/>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1219200" y="2819400"/>
              <a:ext cx="5029200" cy="1676400"/>
            </a:xfrm>
            <a:prstGeom prst="line">
              <a:avLst/>
            </a:prstGeom>
            <a:ln w="28575">
              <a:solidFill>
                <a:srgbClr val="0B5B7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19200" y="4495800"/>
              <a:ext cx="5029200" cy="0"/>
            </a:xfrm>
            <a:prstGeom prst="line">
              <a:avLst/>
            </a:prstGeom>
            <a:ln w="28575">
              <a:solidFill>
                <a:srgbClr val="0B5B7F"/>
              </a:solidFill>
            </a:ln>
          </p:spPr>
          <p:style>
            <a:lnRef idx="1">
              <a:schemeClr val="accent1"/>
            </a:lnRef>
            <a:fillRef idx="0">
              <a:schemeClr val="accent1"/>
            </a:fillRef>
            <a:effectRef idx="0">
              <a:schemeClr val="accent1"/>
            </a:effectRef>
            <a:fontRef idx="minor">
              <a:schemeClr val="tx1"/>
            </a:fontRef>
          </p:style>
        </p:cxnSp>
        <p:sp>
          <p:nvSpPr>
            <p:cNvPr id="44040" name="TextBox 9"/>
            <p:cNvSpPr txBox="1">
              <a:spLocks noChangeArrowheads="1"/>
            </p:cNvSpPr>
            <p:nvPr/>
          </p:nvSpPr>
          <p:spPr bwMode="auto">
            <a:xfrm>
              <a:off x="900113" y="1538288"/>
              <a:ext cx="319087" cy="368300"/>
            </a:xfrm>
            <a:prstGeom prst="rect">
              <a:avLst/>
            </a:prstGeom>
            <a:noFill/>
            <a:ln w="9525">
              <a:noFill/>
              <a:miter lim="800000"/>
              <a:headEnd/>
              <a:tailEnd/>
            </a:ln>
          </p:spPr>
          <p:txBody>
            <a:bodyPr>
              <a:spAutoFit/>
            </a:bodyPr>
            <a:lstStyle/>
            <a:p>
              <a:pPr fontAlgn="base">
                <a:spcBef>
                  <a:spcPct val="0"/>
                </a:spcBef>
                <a:spcAft>
                  <a:spcPct val="0"/>
                </a:spcAft>
              </a:pPr>
              <a:r>
                <a:rPr lang="en-US" b="1" i="1">
                  <a:solidFill>
                    <a:prstClr val="black"/>
                  </a:solidFill>
                </a:rPr>
                <a:t>r</a:t>
              </a:r>
            </a:p>
          </p:txBody>
        </p:sp>
        <p:sp>
          <p:nvSpPr>
            <p:cNvPr id="44041" name="TextBox 10"/>
            <p:cNvSpPr txBox="1">
              <a:spLocks noChangeArrowheads="1"/>
            </p:cNvSpPr>
            <p:nvPr/>
          </p:nvSpPr>
          <p:spPr bwMode="auto">
            <a:xfrm>
              <a:off x="762000" y="4343400"/>
              <a:ext cx="457200" cy="381000"/>
            </a:xfrm>
            <a:prstGeom prst="rect">
              <a:avLst/>
            </a:prstGeom>
            <a:noFill/>
            <a:ln w="9525">
              <a:noFill/>
              <a:miter lim="800000"/>
              <a:headEnd/>
              <a:tailEnd/>
            </a:ln>
          </p:spPr>
          <p:txBody>
            <a:bodyPr>
              <a:spAutoFit/>
            </a:bodyPr>
            <a:lstStyle/>
            <a:p>
              <a:pPr fontAlgn="base">
                <a:spcBef>
                  <a:spcPct val="0"/>
                </a:spcBef>
                <a:spcAft>
                  <a:spcPct val="0"/>
                </a:spcAft>
              </a:pPr>
              <a:r>
                <a:rPr lang="en-US" b="1" i="1">
                  <a:solidFill>
                    <a:prstClr val="black"/>
                  </a:solidFill>
                </a:rPr>
                <a:t>r</a:t>
              </a:r>
              <a:r>
                <a:rPr lang="en-US" b="1" i="1" baseline="-25000">
                  <a:solidFill>
                    <a:prstClr val="black"/>
                  </a:solidFill>
                </a:rPr>
                <a:t>D</a:t>
              </a:r>
            </a:p>
          </p:txBody>
        </p:sp>
        <p:sp>
          <p:nvSpPr>
            <p:cNvPr id="44042" name="TextBox 11"/>
            <p:cNvSpPr txBox="1">
              <a:spLocks noChangeArrowheads="1"/>
            </p:cNvSpPr>
            <p:nvPr/>
          </p:nvSpPr>
          <p:spPr bwMode="auto">
            <a:xfrm>
              <a:off x="4267200" y="3276600"/>
              <a:ext cx="1600200" cy="369888"/>
            </a:xfrm>
            <a:prstGeom prst="rect">
              <a:avLst/>
            </a:prstGeom>
            <a:noFill/>
            <a:ln w="9525">
              <a:noFill/>
              <a:miter lim="800000"/>
              <a:headEnd/>
              <a:tailEnd/>
            </a:ln>
          </p:spPr>
          <p:txBody>
            <a:bodyPr>
              <a:spAutoFit/>
            </a:bodyPr>
            <a:lstStyle/>
            <a:p>
              <a:pPr fontAlgn="base">
                <a:spcBef>
                  <a:spcPct val="0"/>
                </a:spcBef>
                <a:spcAft>
                  <a:spcPct val="0"/>
                </a:spcAft>
              </a:pPr>
              <a:r>
                <a:rPr lang="en-US" b="1" i="1">
                  <a:solidFill>
                    <a:prstClr val="black"/>
                  </a:solidFill>
                </a:rPr>
                <a:t>r</a:t>
              </a:r>
              <a:r>
                <a:rPr lang="en-US" b="1" i="1" baseline="-25000">
                  <a:solidFill>
                    <a:prstClr val="black"/>
                  </a:solidFill>
                </a:rPr>
                <a:t>A</a:t>
              </a:r>
              <a:r>
                <a:rPr lang="en-US" b="1">
                  <a:solidFill>
                    <a:prstClr val="black"/>
                  </a:solidFill>
                </a:rPr>
                <a:t> = WACC</a:t>
              </a:r>
              <a:endParaRPr lang="en-US" b="1" i="1">
                <a:solidFill>
                  <a:prstClr val="black"/>
                </a:solidFill>
              </a:endParaRPr>
            </a:p>
          </p:txBody>
        </p:sp>
        <p:sp>
          <p:nvSpPr>
            <p:cNvPr id="44043" name="TextBox 12"/>
            <p:cNvSpPr txBox="1">
              <a:spLocks noChangeArrowheads="1"/>
            </p:cNvSpPr>
            <p:nvPr/>
          </p:nvSpPr>
          <p:spPr bwMode="auto">
            <a:xfrm>
              <a:off x="7747000" y="5164138"/>
              <a:ext cx="762000" cy="646112"/>
            </a:xfrm>
            <a:prstGeom prst="rect">
              <a:avLst/>
            </a:prstGeom>
            <a:noFill/>
            <a:ln w="9525">
              <a:noFill/>
              <a:miter lim="800000"/>
              <a:headEnd/>
              <a:tailEnd/>
            </a:ln>
          </p:spPr>
          <p:txBody>
            <a:bodyPr>
              <a:spAutoFit/>
            </a:bodyPr>
            <a:lstStyle/>
            <a:p>
              <a:pPr fontAlgn="base">
                <a:spcBef>
                  <a:spcPct val="0"/>
                </a:spcBef>
                <a:spcAft>
                  <a:spcPct val="0"/>
                </a:spcAft>
              </a:pPr>
              <a:r>
                <a:rPr lang="en-US" b="1" u="sng">
                  <a:solidFill>
                    <a:prstClr val="black"/>
                  </a:solidFill>
                </a:rPr>
                <a:t>D</a:t>
              </a:r>
            </a:p>
            <a:p>
              <a:pPr fontAlgn="base">
                <a:spcBef>
                  <a:spcPct val="0"/>
                </a:spcBef>
                <a:spcAft>
                  <a:spcPct val="0"/>
                </a:spcAft>
              </a:pPr>
              <a:r>
                <a:rPr lang="en-US" b="1">
                  <a:solidFill>
                    <a:prstClr val="black"/>
                  </a:solidFill>
                </a:rPr>
                <a:t>V</a:t>
              </a:r>
            </a:p>
          </p:txBody>
        </p:sp>
        <p:sp>
          <p:nvSpPr>
            <p:cNvPr id="44044" name="TextBox 17"/>
            <p:cNvSpPr txBox="1">
              <a:spLocks noChangeArrowheads="1"/>
            </p:cNvSpPr>
            <p:nvPr/>
          </p:nvSpPr>
          <p:spPr bwMode="auto">
            <a:xfrm>
              <a:off x="6248400" y="2286000"/>
              <a:ext cx="457200" cy="381000"/>
            </a:xfrm>
            <a:prstGeom prst="rect">
              <a:avLst/>
            </a:prstGeom>
            <a:noFill/>
            <a:ln w="9525">
              <a:noFill/>
              <a:miter lim="800000"/>
              <a:headEnd/>
              <a:tailEnd/>
            </a:ln>
          </p:spPr>
          <p:txBody>
            <a:bodyPr>
              <a:spAutoFit/>
            </a:bodyPr>
            <a:lstStyle/>
            <a:p>
              <a:pPr fontAlgn="base">
                <a:spcBef>
                  <a:spcPct val="0"/>
                </a:spcBef>
                <a:spcAft>
                  <a:spcPct val="0"/>
                </a:spcAft>
              </a:pPr>
              <a:r>
                <a:rPr lang="en-US" b="1" i="1">
                  <a:solidFill>
                    <a:prstClr val="black"/>
                  </a:solidFill>
                </a:rPr>
                <a:t>r</a:t>
              </a:r>
              <a:r>
                <a:rPr lang="en-US" b="1" i="1" baseline="-25000">
                  <a:solidFill>
                    <a:prstClr val="black"/>
                  </a:solidFill>
                </a:rPr>
                <a:t>E</a:t>
              </a:r>
            </a:p>
          </p:txBody>
        </p:sp>
      </p:grpSp>
    </p:spTree>
    <p:extLst>
      <p:ext uri="{BB962C8B-B14F-4D97-AF65-F5344CB8AC3E}">
        <p14:creationId xmlns:p14="http://schemas.microsoft.com/office/powerpoint/2010/main" val="14740957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2"/>
          <p:cNvPicPr>
            <a:picLocks noChangeAspect="1" noChangeArrowheads="1"/>
          </p:cNvPicPr>
          <p:nvPr/>
        </p:nvPicPr>
        <p:blipFill>
          <a:blip r:embed="rId3"/>
          <a:srcRect/>
          <a:stretch>
            <a:fillRect/>
          </a:stretch>
        </p:blipFill>
        <p:spPr bwMode="auto">
          <a:xfrm>
            <a:off x="2058912" y="609600"/>
            <a:ext cx="6614916" cy="6096000"/>
          </a:xfrm>
          <a:prstGeom prst="rect">
            <a:avLst/>
          </a:prstGeom>
          <a:noFill/>
          <a:ln w="9525">
            <a:noFill/>
            <a:miter lim="800000"/>
            <a:headEnd/>
            <a:tailEnd/>
          </a:ln>
        </p:spPr>
      </p:pic>
      <p:sp>
        <p:nvSpPr>
          <p:cNvPr id="2" name="Rectangle 1"/>
          <p:cNvSpPr/>
          <p:nvPr/>
        </p:nvSpPr>
        <p:spPr>
          <a:xfrm>
            <a:off x="0" y="6553200"/>
            <a:ext cx="1905000" cy="277813"/>
          </a:xfrm>
          <a:prstGeom prst="rect">
            <a:avLst/>
          </a:prstGeom>
          <a:solidFill>
            <a:srgbClr val="FAF8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577" name="Rectangle 1"/>
          <p:cNvSpPr>
            <a:spLocks noGrp="1" noChangeArrowheads="1"/>
          </p:cNvSpPr>
          <p:nvPr>
            <p:ph type="title"/>
          </p:nvPr>
        </p:nvSpPr>
        <p:spPr>
          <a:xfrm>
            <a:off x="-455688" y="3200400"/>
            <a:ext cx="2514600" cy="2133600"/>
          </a:xfrm>
        </p:spPr>
        <p:txBody>
          <a:bodyPr>
            <a:noAutofit/>
          </a:bodyPr>
          <a:lstStyle/>
          <a:p>
            <a:pPr algn="r"/>
            <a:r>
              <a:rPr lang="en-US" sz="2400" dirty="0" smtClean="0"/>
              <a:t>Figure 1 Proposition II and MM veiw </a:t>
            </a:r>
            <a:endParaRPr lang="en-US" sz="2400" dirty="0"/>
          </a:p>
        </p:txBody>
      </p:sp>
    </p:spTree>
    <p:extLst>
      <p:ext uri="{BB962C8B-B14F-4D97-AF65-F5344CB8AC3E}">
        <p14:creationId xmlns:p14="http://schemas.microsoft.com/office/powerpoint/2010/main" val="20478989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457200" y="274638"/>
            <a:ext cx="8229600" cy="487362"/>
          </a:xfrm>
        </p:spPr>
        <p:txBody>
          <a:bodyPr>
            <a:normAutofit fontScale="90000"/>
          </a:bodyPr>
          <a:lstStyle/>
          <a:p>
            <a:r>
              <a:rPr lang="en-US" dirty="0" smtClean="0"/>
              <a:t>Figure 2 WACC Traditional View</a:t>
            </a:r>
            <a:endParaRPr lang="en-US" dirty="0"/>
          </a:p>
        </p:txBody>
      </p:sp>
      <p:pic>
        <p:nvPicPr>
          <p:cNvPr id="48131" name="Picture 2"/>
          <p:cNvPicPr>
            <a:picLocks noChangeAspect="1" noChangeArrowheads="1"/>
          </p:cNvPicPr>
          <p:nvPr/>
        </p:nvPicPr>
        <p:blipFill>
          <a:blip r:embed="rId3"/>
          <a:srcRect/>
          <a:stretch>
            <a:fillRect/>
          </a:stretch>
        </p:blipFill>
        <p:spPr bwMode="auto">
          <a:xfrm>
            <a:off x="457200" y="914401"/>
            <a:ext cx="8458200" cy="5562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085705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p:txBody>
          <a:bodyPr>
            <a:normAutofit fontScale="90000"/>
          </a:bodyPr>
          <a:lstStyle/>
          <a:p>
            <a:r>
              <a:rPr lang="en-US" dirty="0" smtClean="0"/>
              <a:t>After-Tax Weighted-</a:t>
            </a:r>
            <a:r>
              <a:rPr lang="en-US" dirty="0"/>
              <a:t>A</a:t>
            </a:r>
            <a:r>
              <a:rPr lang="en-US" dirty="0" smtClean="0"/>
              <a:t>verage Cost of Capital</a:t>
            </a:r>
            <a:endParaRPr lang="en-US" dirty="0"/>
          </a:p>
        </p:txBody>
      </p:sp>
      <p:sp>
        <p:nvSpPr>
          <p:cNvPr id="5" name="Content Placeholder 4"/>
          <p:cNvSpPr>
            <a:spLocks noGrp="1"/>
          </p:cNvSpPr>
          <p:nvPr>
            <p:ph idx="1"/>
          </p:nvPr>
        </p:nvSpPr>
        <p:spPr/>
        <p:txBody>
          <a:bodyPr/>
          <a:lstStyle/>
          <a:p>
            <a:r>
              <a:rPr lang="en-US" dirty="0"/>
              <a:t>After-Tax WACC </a:t>
            </a:r>
          </a:p>
          <a:p>
            <a:pPr lvl="1"/>
            <a:r>
              <a:rPr lang="en-US" dirty="0"/>
              <a:t>Tax benefit from interest-expense deductibility must include cost of funds </a:t>
            </a:r>
          </a:p>
          <a:p>
            <a:pPr lvl="1"/>
            <a:r>
              <a:rPr lang="en-US" dirty="0"/>
              <a:t>Tax benefit reduces effective cost of debt by factor of marginal tax </a:t>
            </a:r>
            <a:r>
              <a:rPr lang="en-US" dirty="0" smtClean="0"/>
              <a:t>rate</a:t>
            </a:r>
            <a:endParaRPr lang="en-US" dirty="0"/>
          </a:p>
        </p:txBody>
      </p:sp>
      <p:graphicFrame>
        <p:nvGraphicFramePr>
          <p:cNvPr id="9314" name="Object 98"/>
          <p:cNvGraphicFramePr>
            <a:graphicFrameLocks noChangeAspect="1"/>
          </p:cNvGraphicFramePr>
          <p:nvPr/>
        </p:nvGraphicFramePr>
        <p:xfrm>
          <a:off x="3187700" y="4395788"/>
          <a:ext cx="71438" cy="392112"/>
        </p:xfrm>
        <a:graphic>
          <a:graphicData uri="http://schemas.openxmlformats.org/presentationml/2006/ole">
            <mc:AlternateContent xmlns:mc="http://schemas.openxmlformats.org/markup-compatibility/2006">
              <mc:Choice xmlns:v="urn:schemas-microsoft-com:vml" Requires="v">
                <p:oleObj spid="_x0000_s28776" r:id="rId4" imgW="719640" imgH="360000" progId="">
                  <p:embed/>
                </p:oleObj>
              </mc:Choice>
              <mc:Fallback>
                <p:oleObj r:id="rId4" imgW="719640" imgH="3600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7700" y="4395788"/>
                        <a:ext cx="71438" cy="39211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9315" name="Object 99"/>
          <p:cNvGraphicFramePr>
            <a:graphicFrameLocks noChangeAspect="1"/>
          </p:cNvGraphicFramePr>
          <p:nvPr/>
        </p:nvGraphicFramePr>
        <p:xfrm>
          <a:off x="1506538" y="3894138"/>
          <a:ext cx="719137" cy="360362"/>
        </p:xfrm>
        <a:graphic>
          <a:graphicData uri="http://schemas.openxmlformats.org/presentationml/2006/ole">
            <mc:AlternateContent xmlns:mc="http://schemas.openxmlformats.org/markup-compatibility/2006">
              <mc:Choice xmlns:v="urn:schemas-microsoft-com:vml" Requires="v">
                <p:oleObj spid="_x0000_s28777" r:id="rId6" imgW="719640" imgH="360000" progId="">
                  <p:embed/>
                </p:oleObj>
              </mc:Choice>
              <mc:Fallback>
                <p:oleObj r:id="rId6" imgW="719640" imgH="3600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6538" y="3894138"/>
                        <a:ext cx="719137" cy="3603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9316" name="Object 100"/>
          <p:cNvGraphicFramePr>
            <a:graphicFrameLocks noChangeAspect="1"/>
          </p:cNvGraphicFramePr>
          <p:nvPr/>
        </p:nvGraphicFramePr>
        <p:xfrm>
          <a:off x="1884363" y="3971925"/>
          <a:ext cx="71437" cy="168275"/>
        </p:xfrm>
        <a:graphic>
          <a:graphicData uri="http://schemas.openxmlformats.org/presentationml/2006/ole">
            <mc:AlternateContent xmlns:mc="http://schemas.openxmlformats.org/markup-compatibility/2006">
              <mc:Choice xmlns:v="urn:schemas-microsoft-com:vml" Requires="v">
                <p:oleObj spid="_x0000_s28778" r:id="rId7" imgW="719640" imgH="360000" progId="">
                  <p:embed/>
                </p:oleObj>
              </mc:Choice>
              <mc:Fallback>
                <p:oleObj r:id="rId7" imgW="719640" imgH="3600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4363" y="3971925"/>
                        <a:ext cx="71437" cy="1682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pic>
        <p:nvPicPr>
          <p:cNvPr id="9319" name="Picture 6"/>
          <p:cNvPicPr>
            <a:picLocks noChangeAspect="1" noChangeArrowheads="1"/>
          </p:cNvPicPr>
          <p:nvPr/>
        </p:nvPicPr>
        <p:blipFill>
          <a:blip r:embed="rId8"/>
          <a:srcRect/>
          <a:stretch>
            <a:fillRect/>
          </a:stretch>
        </p:blipFill>
        <p:spPr bwMode="auto">
          <a:xfrm>
            <a:off x="914400" y="4168942"/>
            <a:ext cx="7620000" cy="2155658"/>
          </a:xfrm>
          <a:prstGeom prst="rect">
            <a:avLst/>
          </a:prstGeom>
          <a:noFill/>
          <a:ln w="9525">
            <a:solidFill>
              <a:schemeClr val="tx2"/>
            </a:solidFill>
            <a:round/>
            <a:headEnd/>
            <a:tailEnd/>
          </a:ln>
        </p:spPr>
      </p:pic>
    </p:spTree>
    <p:extLst>
      <p:ext uri="{BB962C8B-B14F-4D97-AF65-F5344CB8AC3E}">
        <p14:creationId xmlns:p14="http://schemas.microsoft.com/office/powerpoint/2010/main" val="7379384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p:txBody>
          <a:bodyPr>
            <a:normAutofit fontScale="90000"/>
          </a:bodyPr>
          <a:lstStyle/>
          <a:p>
            <a:r>
              <a:rPr lang="en-US" dirty="0" smtClean="0"/>
              <a:t>After-Tax </a:t>
            </a:r>
            <a:r>
              <a:rPr lang="en-US" dirty="0"/>
              <a:t>Weighted-Average Cost of Capital</a:t>
            </a:r>
          </a:p>
        </p:txBody>
      </p:sp>
      <p:sp>
        <p:nvSpPr>
          <p:cNvPr id="5" name="Content Placeholder 4"/>
          <p:cNvSpPr>
            <a:spLocks noGrp="1"/>
          </p:cNvSpPr>
          <p:nvPr>
            <p:ph idx="1"/>
          </p:nvPr>
        </p:nvSpPr>
        <p:spPr/>
        <p:txBody>
          <a:bodyPr/>
          <a:lstStyle/>
          <a:p>
            <a:endParaRPr lang="en-US" dirty="0" smtClean="0"/>
          </a:p>
          <a:p>
            <a:r>
              <a:rPr lang="en-US" dirty="0" smtClean="0"/>
              <a:t>After-Tax </a:t>
            </a:r>
            <a:r>
              <a:rPr lang="en-US" dirty="0"/>
              <a:t>WACC</a:t>
            </a:r>
          </a:p>
          <a:p>
            <a:pPr lvl="1"/>
            <a:r>
              <a:rPr lang="en-US" sz="3000" dirty="0"/>
              <a:t>Kate’s Café has marginal tax rate of 35% </a:t>
            </a:r>
          </a:p>
          <a:p>
            <a:pPr lvl="1"/>
            <a:r>
              <a:rPr lang="en-US" sz="3000" dirty="0"/>
              <a:t>Cost of equity 10.0% and pretax cost of debt 5.5%</a:t>
            </a:r>
          </a:p>
          <a:p>
            <a:pPr lvl="1"/>
            <a:r>
              <a:rPr lang="en-US" sz="3000" dirty="0"/>
              <a:t>Given book- and market-value balance sheets, what is tax-adjusted WACC</a:t>
            </a:r>
            <a:r>
              <a:rPr lang="en-US" sz="3000" dirty="0" smtClean="0"/>
              <a:t>?</a:t>
            </a:r>
            <a:endParaRPr lang="en-US" sz="3000" dirty="0"/>
          </a:p>
        </p:txBody>
      </p:sp>
    </p:spTree>
    <p:extLst>
      <p:ext uri="{BB962C8B-B14F-4D97-AF65-F5344CB8AC3E}">
        <p14:creationId xmlns:p14="http://schemas.microsoft.com/office/powerpoint/2010/main" val="3688320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p:txBody>
          <a:bodyPr>
            <a:normAutofit fontScale="90000"/>
          </a:bodyPr>
          <a:lstStyle/>
          <a:p>
            <a:r>
              <a:rPr lang="en-US" dirty="0" smtClean="0"/>
              <a:t>Final </a:t>
            </a:r>
            <a:r>
              <a:rPr lang="en-US" dirty="0"/>
              <a:t>Word on After-Tax Weighted-Average Cost of Capital</a:t>
            </a:r>
          </a:p>
        </p:txBody>
      </p:sp>
      <p:sp>
        <p:nvSpPr>
          <p:cNvPr id="5" name="Content Placeholder 4"/>
          <p:cNvSpPr>
            <a:spLocks noGrp="1"/>
          </p:cNvSpPr>
          <p:nvPr>
            <p:ph idx="1"/>
          </p:nvPr>
        </p:nvSpPr>
        <p:spPr/>
        <p:txBody>
          <a:bodyPr>
            <a:normAutofit/>
          </a:bodyPr>
          <a:lstStyle/>
          <a:p>
            <a:r>
              <a:rPr lang="en-US" sz="3600" dirty="0"/>
              <a:t>After-Tax </a:t>
            </a:r>
            <a:r>
              <a:rPr lang="en-US" sz="3600" dirty="0" smtClean="0"/>
              <a:t>WACC</a:t>
            </a:r>
            <a:endParaRPr lang="en-US" sz="3600" dirty="0"/>
          </a:p>
        </p:txBody>
      </p:sp>
      <p:graphicFrame>
        <p:nvGraphicFramePr>
          <p:cNvPr id="11298" name="Object 34"/>
          <p:cNvGraphicFramePr>
            <a:graphicFrameLocks noChangeAspect="1"/>
          </p:cNvGraphicFramePr>
          <p:nvPr>
            <p:extLst>
              <p:ext uri="{D42A27DB-BD31-4B8C-83A1-F6EECF244321}">
                <p14:modId xmlns:p14="http://schemas.microsoft.com/office/powerpoint/2010/main" val="3105362442"/>
              </p:ext>
            </p:extLst>
          </p:nvPr>
        </p:nvGraphicFramePr>
        <p:xfrm>
          <a:off x="152400" y="2514600"/>
          <a:ext cx="8574088" cy="2220913"/>
        </p:xfrm>
        <a:graphic>
          <a:graphicData uri="http://schemas.openxmlformats.org/presentationml/2006/ole">
            <mc:AlternateContent xmlns:mc="http://schemas.openxmlformats.org/markup-compatibility/2006">
              <mc:Choice xmlns:v="urn:schemas-microsoft-com:vml" Requires="v">
                <p:oleObj spid="_x0000_s29731" name="Worksheet" r:id="rId5" imgW="3733800" imgH="962115" progId="Excel.Sheet.8">
                  <p:embed/>
                </p:oleObj>
              </mc:Choice>
              <mc:Fallback>
                <p:oleObj name="Worksheet" r:id="rId5" imgW="3733800" imgH="962115"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2514600"/>
                        <a:ext cx="8574088" cy="2220913"/>
                      </a:xfrm>
                      <a:prstGeom prst="rect">
                        <a:avLst/>
                      </a:prstGeom>
                      <a:solidFill>
                        <a:schemeClr val="bg1"/>
                      </a:solidFill>
                      <a:ln w="9525">
                        <a:solidFill>
                          <a:srgbClr val="8EACC4"/>
                        </a:solidFill>
                        <a:miter lim="800000"/>
                        <a:headEnd/>
                        <a:tailEnd/>
                      </a:ln>
                    </p:spPr>
                  </p:pic>
                </p:oleObj>
              </mc:Fallback>
            </mc:AlternateContent>
          </a:graphicData>
        </a:graphic>
      </p:graphicFrame>
    </p:spTree>
    <p:extLst>
      <p:ext uri="{BB962C8B-B14F-4D97-AF65-F5344CB8AC3E}">
        <p14:creationId xmlns:p14="http://schemas.microsoft.com/office/powerpoint/2010/main" val="28164391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p:txBody>
          <a:bodyPr>
            <a:normAutofit fontScale="90000"/>
          </a:bodyPr>
          <a:lstStyle/>
          <a:p>
            <a:r>
              <a:rPr lang="en-US" dirty="0" smtClean="0"/>
              <a:t>Final </a:t>
            </a:r>
            <a:r>
              <a:rPr lang="en-US" dirty="0"/>
              <a:t>Word on After-Tax Weighted-Average Cost of Capital</a:t>
            </a:r>
          </a:p>
        </p:txBody>
      </p:sp>
      <p:sp>
        <p:nvSpPr>
          <p:cNvPr id="5" name="Content Placeholder 4"/>
          <p:cNvSpPr>
            <a:spLocks noGrp="1"/>
          </p:cNvSpPr>
          <p:nvPr>
            <p:ph idx="1"/>
          </p:nvPr>
        </p:nvSpPr>
        <p:spPr/>
        <p:txBody>
          <a:bodyPr/>
          <a:lstStyle/>
          <a:p>
            <a:pPr>
              <a:lnSpc>
                <a:spcPct val="150000"/>
              </a:lnSpc>
            </a:pPr>
            <a:r>
              <a:rPr lang="en-US" sz="3600" dirty="0"/>
              <a:t>After-Tax WACC</a:t>
            </a:r>
          </a:p>
          <a:p>
            <a:pPr lvl="1">
              <a:lnSpc>
                <a:spcPct val="150000"/>
              </a:lnSpc>
            </a:pPr>
            <a:r>
              <a:rPr lang="en-US" sz="3200" dirty="0"/>
              <a:t>Debt ratio = (D/V) = 7.6/22.6 = .34 or 34%</a:t>
            </a:r>
          </a:p>
          <a:p>
            <a:pPr lvl="1">
              <a:lnSpc>
                <a:spcPct val="150000"/>
              </a:lnSpc>
            </a:pPr>
            <a:r>
              <a:rPr lang="en-US" sz="3200" dirty="0"/>
              <a:t>Equity ratio = (E/V) = 15/22.6 = .66 or 66</a:t>
            </a:r>
            <a:r>
              <a:rPr lang="en-US" sz="3200" dirty="0" smtClean="0"/>
              <a:t>%</a:t>
            </a:r>
            <a:endParaRPr lang="en-US" sz="3200" dirty="0"/>
          </a:p>
        </p:txBody>
      </p:sp>
    </p:spTree>
    <p:extLst>
      <p:ext uri="{BB962C8B-B14F-4D97-AF65-F5344CB8AC3E}">
        <p14:creationId xmlns:p14="http://schemas.microsoft.com/office/powerpoint/2010/main" val="3072611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p:txBody>
          <a:bodyPr>
            <a:normAutofit fontScale="90000"/>
          </a:bodyPr>
          <a:lstStyle/>
          <a:p>
            <a:r>
              <a:rPr lang="en-US" dirty="0" smtClean="0"/>
              <a:t>Final Word on After-tax Weighted-Average Cost Capital</a:t>
            </a:r>
            <a:endParaRPr lang="en-US" dirty="0"/>
          </a:p>
        </p:txBody>
      </p:sp>
      <p:sp>
        <p:nvSpPr>
          <p:cNvPr id="5" name="Content Placeholder 4"/>
          <p:cNvSpPr>
            <a:spLocks noGrp="1"/>
          </p:cNvSpPr>
          <p:nvPr>
            <p:ph idx="1"/>
          </p:nvPr>
        </p:nvSpPr>
        <p:spPr/>
        <p:txBody>
          <a:bodyPr/>
          <a:lstStyle/>
          <a:p>
            <a:pPr>
              <a:lnSpc>
                <a:spcPct val="150000"/>
              </a:lnSpc>
            </a:pPr>
            <a:r>
              <a:rPr lang="en-US" dirty="0" smtClean="0"/>
              <a:t>After-Tax WACC</a:t>
            </a:r>
          </a:p>
          <a:p>
            <a:pPr lvl="1"/>
            <a:endParaRPr lang="en-US" dirty="0" smtClean="0"/>
          </a:p>
          <a:p>
            <a:endParaRPr lang="en-US" dirty="0"/>
          </a:p>
        </p:txBody>
      </p:sp>
      <p:pic>
        <p:nvPicPr>
          <p:cNvPr id="66563" name="Picture 3"/>
          <p:cNvPicPr>
            <a:picLocks noChangeAspect="1" noChangeArrowheads="1"/>
          </p:cNvPicPr>
          <p:nvPr/>
        </p:nvPicPr>
        <p:blipFill>
          <a:blip r:embed="rId3"/>
          <a:srcRect/>
          <a:stretch>
            <a:fillRect/>
          </a:stretch>
        </p:blipFill>
        <p:spPr bwMode="auto">
          <a:xfrm>
            <a:off x="1752600" y="2807760"/>
            <a:ext cx="4876800" cy="1131342"/>
          </a:xfrm>
          <a:prstGeom prst="rect">
            <a:avLst/>
          </a:prstGeom>
          <a:noFill/>
          <a:ln w="9525">
            <a:solidFill>
              <a:schemeClr val="bg1"/>
            </a:solidFill>
            <a:round/>
            <a:headEnd/>
            <a:tailEnd/>
          </a:ln>
        </p:spPr>
      </p:pic>
      <p:pic>
        <p:nvPicPr>
          <p:cNvPr id="66564" name="Picture 4"/>
          <p:cNvPicPr>
            <a:picLocks noChangeAspect="1" noChangeArrowheads="1"/>
          </p:cNvPicPr>
          <p:nvPr/>
        </p:nvPicPr>
        <p:blipFill>
          <a:blip r:embed="rId4"/>
          <a:srcRect/>
          <a:stretch>
            <a:fillRect/>
          </a:stretch>
        </p:blipFill>
        <p:spPr bwMode="auto">
          <a:xfrm>
            <a:off x="1485900" y="4290483"/>
            <a:ext cx="5410200" cy="1653117"/>
          </a:xfrm>
          <a:prstGeom prst="rect">
            <a:avLst/>
          </a:prstGeom>
          <a:noFill/>
          <a:ln w="9525">
            <a:solidFill>
              <a:schemeClr val="bg1"/>
            </a:solidFill>
            <a:round/>
            <a:headEnd/>
            <a:tailEnd/>
          </a:ln>
        </p:spPr>
      </p:pic>
    </p:spTree>
    <p:extLst>
      <p:ext uri="{BB962C8B-B14F-4D97-AF65-F5344CB8AC3E}">
        <p14:creationId xmlns:p14="http://schemas.microsoft.com/office/powerpoint/2010/main" val="39558622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22531" name="Rectangle 3"/>
          <p:cNvSpPr>
            <a:spLocks noGrp="1"/>
          </p:cNvSpPr>
          <p:nvPr>
            <p:ph idx="1"/>
          </p:nvPr>
        </p:nvSpPr>
        <p:spPr/>
        <p:txBody>
          <a:bodyPr/>
          <a:lstStyle/>
          <a:p>
            <a:pPr eaLnBrk="1" hangingPunct="1"/>
            <a:r>
              <a:rPr lang="en-IN" dirty="0" smtClean="0"/>
              <a:t>THE BENEFITS OF DEBT</a:t>
            </a:r>
          </a:p>
          <a:p>
            <a:pPr lvl="1" eaLnBrk="1" hangingPunct="1"/>
            <a:r>
              <a:rPr lang="en-IN" dirty="0" smtClean="0"/>
              <a:t>Interest Tax Shield Benefit</a:t>
            </a:r>
          </a:p>
          <a:p>
            <a:pPr marL="1249363" lvl="2" indent="0"/>
            <a:r>
              <a:rPr lang="en-IN" dirty="0" smtClean="0"/>
              <a:t>The most important benefit from including debt in a firm’s capital structure stems from the fact that firms can deduct interest payments for tax purposes but cannot deduct dividend payments.</a:t>
            </a:r>
          </a:p>
          <a:p>
            <a:pPr marL="1249363" lvl="2" indent="0"/>
            <a:r>
              <a:rPr lang="en-IN" dirty="0" smtClean="0"/>
              <a:t>This makes it less costly to distribute cash to security holders through interest payments than through dividends.</a:t>
            </a:r>
          </a:p>
        </p:txBody>
      </p:sp>
    </p:spTree>
    <p:extLst>
      <p:ext uri="{BB962C8B-B14F-4D97-AF65-F5344CB8AC3E}">
        <p14:creationId xmlns:p14="http://schemas.microsoft.com/office/powerpoint/2010/main" val="2364910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a:normAutofit fontScale="90000"/>
          </a:bodyPr>
          <a:lstStyle/>
          <a:p>
            <a:pPr eaLnBrk="1" hangingPunct="1">
              <a:defRPr/>
            </a:pPr>
            <a:r>
              <a:rPr lang="en-IN" sz="4000" dirty="0" smtClean="0"/>
              <a:t>Exhibit : Capital Structure and Firm Value with Taxes</a:t>
            </a:r>
          </a:p>
        </p:txBody>
      </p:sp>
      <p:pic>
        <p:nvPicPr>
          <p:cNvPr id="23556" name="Picture 1"/>
          <p:cNvPicPr>
            <a:picLocks noChangeAspect="1"/>
          </p:cNvPicPr>
          <p:nvPr/>
        </p:nvPicPr>
        <p:blipFill>
          <a:blip r:embed="rId2" cstate="print"/>
          <a:srcRect/>
          <a:stretch>
            <a:fillRect/>
          </a:stretch>
        </p:blipFill>
        <p:spPr bwMode="auto">
          <a:xfrm>
            <a:off x="457200" y="1600200"/>
            <a:ext cx="8153400" cy="4581525"/>
          </a:xfrm>
          <a:prstGeom prst="rect">
            <a:avLst/>
          </a:prstGeom>
          <a:noFill/>
          <a:ln w="9525">
            <a:solidFill>
              <a:srgbClr val="00B050"/>
            </a:solidFill>
            <a:miter lim="800000"/>
            <a:headEnd/>
            <a:tailEnd/>
          </a:ln>
        </p:spPr>
      </p:pic>
    </p:spTree>
    <p:extLst>
      <p:ext uri="{BB962C8B-B14F-4D97-AF65-F5344CB8AC3E}">
        <p14:creationId xmlns:p14="http://schemas.microsoft.com/office/powerpoint/2010/main" val="30582444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24579" name="Rectangle 3"/>
          <p:cNvSpPr>
            <a:spLocks noGrp="1"/>
          </p:cNvSpPr>
          <p:nvPr>
            <p:ph idx="1"/>
          </p:nvPr>
        </p:nvSpPr>
        <p:spPr/>
        <p:txBody>
          <a:bodyPr/>
          <a:lstStyle/>
          <a:p>
            <a:pPr eaLnBrk="1" hangingPunct="1"/>
            <a:r>
              <a:rPr lang="en-IN" dirty="0" smtClean="0"/>
              <a:t>THE BENEFITS OF DEBT</a:t>
            </a:r>
          </a:p>
          <a:p>
            <a:pPr lvl="1" eaLnBrk="1" hangingPunct="1"/>
            <a:r>
              <a:rPr lang="en-IN" dirty="0" smtClean="0"/>
              <a:t>Interest Tax Shield Benefit</a:t>
            </a:r>
          </a:p>
          <a:p>
            <a:pPr marL="1249363" lvl="2" indent="0"/>
            <a:r>
              <a:rPr lang="en-IN" dirty="0" smtClean="0"/>
              <a:t>The total dollar amount of interest paid each year, and therefore the amount that will be deducted from the firm’s taxable income, is   “</a:t>
            </a:r>
            <a:r>
              <a:rPr lang="en-IN" dirty="0" smtClean="0">
                <a:solidFill>
                  <a:schemeClr val="tx1"/>
                </a:solidFill>
              </a:rPr>
              <a:t>D × </a:t>
            </a:r>
            <a:r>
              <a:rPr lang="en-IN" dirty="0" err="1" smtClean="0">
                <a:solidFill>
                  <a:schemeClr val="tx1"/>
                </a:solidFill>
              </a:rPr>
              <a:t>k</a:t>
            </a:r>
            <a:r>
              <a:rPr lang="en-IN" baseline="-25000" dirty="0" err="1" smtClean="0">
                <a:solidFill>
                  <a:schemeClr val="tx1"/>
                </a:solidFill>
              </a:rPr>
              <a:t>Debt</a:t>
            </a:r>
            <a:r>
              <a:rPr lang="en-IN" dirty="0" smtClean="0"/>
              <a:t>”.</a:t>
            </a:r>
          </a:p>
          <a:p>
            <a:pPr marL="1249363" lvl="2" indent="0"/>
            <a:r>
              <a:rPr lang="en-IN" dirty="0" smtClean="0"/>
              <a:t>This will result in a reduction in taxes paid (the interest tax shield) of “</a:t>
            </a:r>
            <a:r>
              <a:rPr lang="en-IN" dirty="0" smtClean="0">
                <a:solidFill>
                  <a:schemeClr val="tx1"/>
                </a:solidFill>
              </a:rPr>
              <a:t>D × </a:t>
            </a:r>
            <a:r>
              <a:rPr lang="en-IN" dirty="0" err="1" smtClean="0">
                <a:solidFill>
                  <a:schemeClr val="tx1"/>
                </a:solidFill>
              </a:rPr>
              <a:t>k</a:t>
            </a:r>
            <a:r>
              <a:rPr lang="en-IN" baseline="-25000" dirty="0" err="1" smtClean="0">
                <a:solidFill>
                  <a:schemeClr val="tx1"/>
                </a:solidFill>
              </a:rPr>
              <a:t>Debt</a:t>
            </a:r>
            <a:r>
              <a:rPr lang="en-IN" dirty="0" smtClean="0">
                <a:solidFill>
                  <a:schemeClr val="tx1"/>
                </a:solidFill>
              </a:rPr>
              <a:t> × t</a:t>
            </a:r>
            <a:r>
              <a:rPr lang="en-IN" dirty="0" smtClean="0"/>
              <a:t>”, where </a:t>
            </a:r>
            <a:r>
              <a:rPr lang="en-IN" dirty="0" smtClean="0">
                <a:solidFill>
                  <a:schemeClr val="tx1"/>
                </a:solidFill>
              </a:rPr>
              <a:t>t</a:t>
            </a:r>
            <a:r>
              <a:rPr lang="en-IN" dirty="0" smtClean="0"/>
              <a:t> is the firm’s marginal tax rate that applies to the interest expense deduction.</a:t>
            </a:r>
          </a:p>
        </p:txBody>
      </p:sp>
    </p:spTree>
    <p:extLst>
      <p:ext uri="{BB962C8B-B14F-4D97-AF65-F5344CB8AC3E}">
        <p14:creationId xmlns:p14="http://schemas.microsoft.com/office/powerpoint/2010/main" val="803967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normAutofit fontScale="90000"/>
          </a:bodyPr>
          <a:lstStyle/>
          <a:p>
            <a:pPr eaLnBrk="1" hangingPunct="1"/>
            <a:r>
              <a:rPr lang="en-IN" sz="4000" smtClean="0"/>
              <a:t>The Benefits and Costs of Using Debt</a:t>
            </a:r>
          </a:p>
        </p:txBody>
      </p:sp>
      <p:graphicFrame>
        <p:nvGraphicFramePr>
          <p:cNvPr id="25604" name="Object 8"/>
          <p:cNvGraphicFramePr>
            <a:graphicFrameLocks noGrp="1" noChangeAspect="1"/>
          </p:cNvGraphicFramePr>
          <p:nvPr>
            <p:ph idx="1"/>
          </p:nvPr>
        </p:nvGraphicFramePr>
        <p:xfrm>
          <a:off x="2501900" y="3608388"/>
          <a:ext cx="4140200" cy="508000"/>
        </p:xfrm>
        <a:graphic>
          <a:graphicData uri="http://schemas.openxmlformats.org/presentationml/2006/ole">
            <mc:AlternateContent xmlns:mc="http://schemas.openxmlformats.org/markup-compatibility/2006">
              <mc:Choice xmlns:v="urn:schemas-microsoft-com:vml" Requires="v">
                <p:oleObj spid="_x0000_s3188" name="Equation" r:id="rId3" imgW="4140200" imgH="508000" progId="Equation.3">
                  <p:embed/>
                </p:oleObj>
              </mc:Choice>
              <mc:Fallback>
                <p:oleObj name="Equation" r:id="rId3" imgW="4140200" imgH="508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1900" y="3608388"/>
                        <a:ext cx="4140200"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3" name="Rectangle 3"/>
          <p:cNvSpPr>
            <a:spLocks noGrp="1"/>
          </p:cNvSpPr>
          <p:nvPr>
            <p:ph type="body" idx="4294967295"/>
          </p:nvPr>
        </p:nvSpPr>
        <p:spPr>
          <a:xfrm>
            <a:off x="0" y="1600200"/>
            <a:ext cx="8229600" cy="4525963"/>
          </a:xfrm>
        </p:spPr>
        <p:txBody>
          <a:bodyPr/>
          <a:lstStyle/>
          <a:p>
            <a:pPr eaLnBrk="1" hangingPunct="1"/>
            <a:r>
              <a:rPr lang="en-IN" smtClean="0"/>
              <a:t>THE BENEFITS OF DEBT</a:t>
            </a:r>
          </a:p>
          <a:p>
            <a:pPr lvl="1" eaLnBrk="1" hangingPunct="1"/>
            <a:r>
              <a:rPr lang="en-IN" smtClean="0"/>
              <a:t>Interest Tax Shield Benefit</a:t>
            </a:r>
          </a:p>
          <a:p>
            <a:pPr marL="1249363" lvl="2" indent="0"/>
            <a:r>
              <a:rPr lang="en-IN" smtClean="0"/>
              <a:t>If this reduction will continue in perpetuity, the present value of the tax savings from debt, is:</a:t>
            </a:r>
          </a:p>
        </p:txBody>
      </p:sp>
    </p:spTree>
    <p:extLst>
      <p:ext uri="{BB962C8B-B14F-4D97-AF65-F5344CB8AC3E}">
        <p14:creationId xmlns:p14="http://schemas.microsoft.com/office/powerpoint/2010/main" val="30619308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a:normAutofit fontScale="90000"/>
          </a:bodyPr>
          <a:lstStyle/>
          <a:p>
            <a:pPr eaLnBrk="1" hangingPunct="1"/>
            <a:r>
              <a:rPr lang="en-IN" sz="4000" dirty="0" smtClean="0"/>
              <a:t>The Benefits and Costs of Using Debt</a:t>
            </a:r>
          </a:p>
        </p:txBody>
      </p:sp>
      <p:graphicFrame>
        <p:nvGraphicFramePr>
          <p:cNvPr id="4098" name="Object 6"/>
          <p:cNvGraphicFramePr>
            <a:graphicFrameLocks noGrp="1" noChangeAspect="1"/>
          </p:cNvGraphicFramePr>
          <p:nvPr>
            <p:ph idx="1"/>
            <p:extLst>
              <p:ext uri="{D42A27DB-BD31-4B8C-83A1-F6EECF244321}">
                <p14:modId xmlns:p14="http://schemas.microsoft.com/office/powerpoint/2010/main" val="3058872066"/>
              </p:ext>
            </p:extLst>
          </p:nvPr>
        </p:nvGraphicFramePr>
        <p:xfrm>
          <a:off x="3767138" y="5334000"/>
          <a:ext cx="1989137" cy="317500"/>
        </p:xfrm>
        <a:graphic>
          <a:graphicData uri="http://schemas.openxmlformats.org/presentationml/2006/ole">
            <mc:AlternateContent xmlns:mc="http://schemas.openxmlformats.org/markup-compatibility/2006">
              <mc:Choice xmlns:v="urn:schemas-microsoft-com:vml" Requires="v">
                <p:oleObj spid="_x0000_s4213" name="Equation" r:id="rId3" imgW="1511280" imgH="241200" progId="Equation.3">
                  <p:embed/>
                </p:oleObj>
              </mc:Choice>
              <mc:Fallback>
                <p:oleObj name="Equation" r:id="rId3" imgW="1511280" imgH="241200" progId="Equation.3">
                  <p:embed/>
                  <p:pic>
                    <p:nvPicPr>
                      <p:cNvPr id="0" name=""/>
                      <p:cNvPicPr>
                        <a:picLocks noChangeAspect="1" noChangeArrowheads="1"/>
                      </p:cNvPicPr>
                      <p:nvPr/>
                    </p:nvPicPr>
                    <p:blipFill>
                      <a:blip r:embed="rId4"/>
                      <a:srcRect/>
                      <a:stretch>
                        <a:fillRect/>
                      </a:stretch>
                    </p:blipFill>
                    <p:spPr bwMode="auto">
                      <a:xfrm>
                        <a:off x="3767138" y="5334000"/>
                        <a:ext cx="1989137" cy="317500"/>
                      </a:xfrm>
                      <a:prstGeom prst="rect">
                        <a:avLst/>
                      </a:prstGeom>
                      <a:noFill/>
                      <a:extLst/>
                    </p:spPr>
                  </p:pic>
                </p:oleObj>
              </mc:Fallback>
            </mc:AlternateContent>
          </a:graphicData>
        </a:graphic>
      </p:graphicFrame>
      <p:sp>
        <p:nvSpPr>
          <p:cNvPr id="26627" name="Rectangle 3"/>
          <p:cNvSpPr>
            <a:spLocks noGrp="1"/>
          </p:cNvSpPr>
          <p:nvPr>
            <p:ph type="body" idx="4294967295"/>
          </p:nvPr>
        </p:nvSpPr>
        <p:spPr>
          <a:xfrm>
            <a:off x="0" y="1600200"/>
            <a:ext cx="8229600" cy="3276599"/>
          </a:xfrm>
        </p:spPr>
        <p:txBody>
          <a:bodyPr>
            <a:normAutofit lnSpcReduction="10000"/>
          </a:bodyPr>
          <a:lstStyle/>
          <a:p>
            <a:pPr lvl="0"/>
            <a:r>
              <a:rPr lang="en-IN" dirty="0">
                <a:solidFill>
                  <a:prstClr val="black"/>
                </a:solidFill>
              </a:rPr>
              <a:t>THE BENEFITS OF DEBT</a:t>
            </a:r>
          </a:p>
          <a:p>
            <a:pPr lvl="1"/>
            <a:r>
              <a:rPr lang="en-IN" dirty="0">
                <a:solidFill>
                  <a:prstClr val="black"/>
                </a:solidFill>
              </a:rPr>
              <a:t>Interest Tax Shield Benefit</a:t>
            </a:r>
          </a:p>
          <a:p>
            <a:pPr marL="1249363" lvl="2" indent="0"/>
            <a:r>
              <a:rPr lang="en-IN" dirty="0">
                <a:solidFill>
                  <a:prstClr val="black"/>
                </a:solidFill>
              </a:rPr>
              <a:t>Since the firm will benefit from the interest tax shield only if it is able to make the required interest payments, the cash savings associated with the tax shield are about as risky as the cash flow stream associated with the interest payments. </a:t>
            </a:r>
          </a:p>
          <a:p>
            <a:pPr eaLnBrk="1" hangingPunct="1"/>
            <a:endParaRPr lang="en-IN" dirty="0" smtClean="0"/>
          </a:p>
        </p:txBody>
      </p:sp>
    </p:spTree>
    <p:extLst>
      <p:ext uri="{BB962C8B-B14F-4D97-AF65-F5344CB8AC3E}">
        <p14:creationId xmlns:p14="http://schemas.microsoft.com/office/powerpoint/2010/main" val="2358921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27651" name="Rectangle 3"/>
          <p:cNvSpPr>
            <a:spLocks noGrp="1"/>
          </p:cNvSpPr>
          <p:nvPr>
            <p:ph idx="1"/>
          </p:nvPr>
        </p:nvSpPr>
        <p:spPr/>
        <p:txBody>
          <a:bodyPr>
            <a:normAutofit/>
          </a:bodyPr>
          <a:lstStyle/>
          <a:p>
            <a:pPr eaLnBrk="1" hangingPunct="1">
              <a:defRPr/>
            </a:pPr>
            <a:r>
              <a:rPr lang="en-IN" dirty="0"/>
              <a:t>THE BENEFITS OF DEBT</a:t>
            </a:r>
          </a:p>
          <a:p>
            <a:pPr lvl="1" eaLnBrk="1" hangingPunct="1">
              <a:buFont typeface="Arial" charset="0"/>
              <a:buChar char="•"/>
              <a:defRPr/>
            </a:pPr>
            <a:r>
              <a:rPr lang="en-IN" dirty="0"/>
              <a:t>Effect of Debt Example</a:t>
            </a:r>
          </a:p>
          <a:p>
            <a:pPr marL="1249363" lvl="2" indent="0">
              <a:defRPr/>
            </a:pPr>
            <a:r>
              <a:rPr lang="en-IN" dirty="0"/>
              <a:t>You are considering borrowing $1,000,000 at an interest rate of 6 percent for your pizza business. Your pizza business generates pretax cash flows of $300,000 each year and pays taxes at a rate of 25 percent. What is the value of your firm without debt, and how much would debt increase its value? What is WACC before and after restructuring</a:t>
            </a:r>
            <a:r>
              <a:rPr lang="en-IN" dirty="0" smtClean="0"/>
              <a:t>?</a:t>
            </a:r>
            <a:endParaRPr lang="en-IN" dirty="0"/>
          </a:p>
        </p:txBody>
      </p:sp>
    </p:spTree>
    <p:extLst>
      <p:ext uri="{BB962C8B-B14F-4D97-AF65-F5344CB8AC3E}">
        <p14:creationId xmlns:p14="http://schemas.microsoft.com/office/powerpoint/2010/main" val="12139036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1676400"/>
            <a:ext cx="8229600" cy="4525963"/>
          </a:xfrm>
        </p:spPr>
        <p:txBody>
          <a:bodyPr/>
          <a:lstStyle/>
          <a:p>
            <a:pPr marL="1249363" lvl="2" indent="0">
              <a:defRPr/>
            </a:pPr>
            <a:r>
              <a:rPr lang="en-IN" dirty="0" err="1">
                <a:solidFill>
                  <a:prstClr val="black"/>
                </a:solidFill>
              </a:rPr>
              <a:t>V</a:t>
            </a:r>
            <a:r>
              <a:rPr lang="en-IN" baseline="-25000" dirty="0" err="1">
                <a:solidFill>
                  <a:prstClr val="black"/>
                </a:solidFill>
              </a:rPr>
              <a:t>Firm</a:t>
            </a:r>
            <a:r>
              <a:rPr lang="en-IN" dirty="0">
                <a:solidFill>
                  <a:prstClr val="black"/>
                </a:solidFill>
              </a:rPr>
              <a:t> = [$300,000 × (1 – 0.25)]/0.10 = $2,250,000</a:t>
            </a:r>
          </a:p>
          <a:p>
            <a:pPr marL="1249363" lvl="2" indent="0">
              <a:defRPr/>
            </a:pPr>
            <a:r>
              <a:rPr lang="en-IN" dirty="0">
                <a:solidFill>
                  <a:prstClr val="black"/>
                </a:solidFill>
              </a:rPr>
              <a:t>Value of tax shield = $1,000,000 × 0.25 = $250,000</a:t>
            </a:r>
          </a:p>
          <a:p>
            <a:endParaRPr lang="en-US" dirty="0"/>
          </a:p>
        </p:txBody>
      </p:sp>
      <p:sp>
        <p:nvSpPr>
          <p:cNvPr id="4" name="Slide Number Placeholder 3"/>
          <p:cNvSpPr>
            <a:spLocks noGrp="1"/>
          </p:cNvSpPr>
          <p:nvPr>
            <p:ph type="sldNum" sz="quarter" idx="12"/>
          </p:nvPr>
        </p:nvSpPr>
        <p:spPr/>
        <p:txBody>
          <a:bodyPr/>
          <a:lstStyle/>
          <a:p>
            <a:pPr>
              <a:defRPr/>
            </a:pPr>
            <a:fld id="{E5A94A91-A290-40A2-BB36-2B22373E4EE2}" type="slidenum">
              <a:rPr lang="en-US" smtClean="0">
                <a:solidFill>
                  <a:srgbClr val="000000"/>
                </a:solidFill>
              </a:rPr>
              <a:pPr>
                <a:defRPr/>
              </a:pPr>
              <a:t>33</a:t>
            </a:fld>
            <a:endParaRPr lang="en-US">
              <a:solidFill>
                <a:srgbClr val="000000"/>
              </a:solidFill>
            </a:endParaRPr>
          </a:p>
        </p:txBody>
      </p:sp>
    </p:spTree>
    <p:extLst>
      <p:ext uri="{BB962C8B-B14F-4D97-AF65-F5344CB8AC3E}">
        <p14:creationId xmlns:p14="http://schemas.microsoft.com/office/powerpoint/2010/main" val="1693443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28675" name="Rectangle 3"/>
          <p:cNvSpPr>
            <a:spLocks noGrp="1"/>
          </p:cNvSpPr>
          <p:nvPr>
            <p:ph idx="1"/>
          </p:nvPr>
        </p:nvSpPr>
        <p:spPr>
          <a:xfrm>
            <a:off x="457200" y="1295400"/>
            <a:ext cx="8305800" cy="4830769"/>
          </a:xfrm>
        </p:spPr>
        <p:txBody>
          <a:bodyPr>
            <a:normAutofit/>
          </a:bodyPr>
          <a:lstStyle/>
          <a:p>
            <a:pPr eaLnBrk="1" hangingPunct="1">
              <a:lnSpc>
                <a:spcPct val="70000"/>
              </a:lnSpc>
            </a:pPr>
            <a:r>
              <a:rPr lang="en-IN" dirty="0" smtClean="0"/>
              <a:t>THE BENEFITS OF DEBT</a:t>
            </a:r>
          </a:p>
          <a:p>
            <a:pPr lvl="1" eaLnBrk="1" hangingPunct="1">
              <a:lnSpc>
                <a:spcPct val="70000"/>
              </a:lnSpc>
            </a:pPr>
            <a:r>
              <a:rPr lang="en-IN" dirty="0" smtClean="0"/>
              <a:t>Effect of Debt Example</a:t>
            </a:r>
          </a:p>
          <a:p>
            <a:pPr eaLnBrk="1" hangingPunct="1">
              <a:lnSpc>
                <a:spcPct val="70000"/>
              </a:lnSpc>
              <a:buFont typeface="Courier New" pitchFamily="49" charset="0"/>
              <a:buNone/>
            </a:pPr>
            <a:endParaRPr lang="en-IN" sz="1800" dirty="0" smtClean="0"/>
          </a:p>
          <a:p>
            <a:pPr lvl="1" eaLnBrk="1" hangingPunct="1">
              <a:lnSpc>
                <a:spcPct val="70000"/>
              </a:lnSpc>
              <a:buFont typeface="Arial" pitchFamily="34" charset="0"/>
              <a:buNone/>
            </a:pPr>
            <a:r>
              <a:rPr lang="en-IN" sz="1600" dirty="0" smtClean="0">
                <a:solidFill>
                  <a:schemeClr val="tx1"/>
                </a:solidFill>
              </a:rPr>
              <a:t>	</a:t>
            </a:r>
            <a:r>
              <a:rPr lang="en-IN" sz="1800" dirty="0" smtClean="0">
                <a:solidFill>
                  <a:schemeClr val="tx1"/>
                </a:solidFill>
              </a:rPr>
              <a:t>WACC before financial restructuring = </a:t>
            </a:r>
            <a:r>
              <a:rPr lang="en-IN" sz="1800" dirty="0" err="1" smtClean="0">
                <a:solidFill>
                  <a:schemeClr val="tx1"/>
                </a:solidFill>
              </a:rPr>
              <a:t>k</a:t>
            </a:r>
            <a:r>
              <a:rPr lang="en-IN" sz="1800" baseline="-25000" dirty="0" err="1" smtClean="0">
                <a:solidFill>
                  <a:schemeClr val="tx1"/>
                </a:solidFill>
              </a:rPr>
              <a:t>cs</a:t>
            </a:r>
            <a:r>
              <a:rPr lang="en-IN" sz="1800" dirty="0" smtClean="0">
                <a:solidFill>
                  <a:schemeClr val="tx1"/>
                </a:solidFill>
              </a:rPr>
              <a:t> = 10%</a:t>
            </a:r>
          </a:p>
          <a:p>
            <a:pPr lvl="1" eaLnBrk="1" hangingPunct="1">
              <a:lnSpc>
                <a:spcPct val="70000"/>
              </a:lnSpc>
              <a:buFont typeface="Arial" pitchFamily="34" charset="0"/>
              <a:buNone/>
            </a:pPr>
            <a:r>
              <a:rPr lang="en-IN" sz="1800" dirty="0" smtClean="0">
                <a:solidFill>
                  <a:schemeClr val="tx1"/>
                </a:solidFill>
              </a:rPr>
              <a:t>	</a:t>
            </a:r>
          </a:p>
          <a:p>
            <a:pPr lvl="1" eaLnBrk="1" hangingPunct="1">
              <a:lnSpc>
                <a:spcPct val="70000"/>
              </a:lnSpc>
              <a:buFont typeface="Arial" pitchFamily="34" charset="0"/>
              <a:buNone/>
            </a:pPr>
            <a:r>
              <a:rPr lang="en-IN" sz="2000" dirty="0" smtClean="0">
                <a:solidFill>
                  <a:schemeClr val="tx1"/>
                </a:solidFill>
              </a:rPr>
              <a:t>	After restructuring:</a:t>
            </a:r>
          </a:p>
          <a:p>
            <a:pPr lvl="1" eaLnBrk="1" hangingPunct="1">
              <a:lnSpc>
                <a:spcPct val="70000"/>
              </a:lnSpc>
              <a:buFont typeface="Arial" pitchFamily="34" charset="0"/>
              <a:buNone/>
            </a:pPr>
            <a:r>
              <a:rPr lang="en-IN" sz="2000" dirty="0" smtClean="0">
                <a:solidFill>
                  <a:schemeClr val="tx1"/>
                </a:solidFill>
              </a:rPr>
              <a:t>	Value of equity = $2,500,000 - $1,000,000 = $1,500,000</a:t>
            </a:r>
          </a:p>
          <a:p>
            <a:pPr lvl="1" eaLnBrk="1" hangingPunct="1">
              <a:lnSpc>
                <a:spcPct val="70000"/>
              </a:lnSpc>
              <a:buFont typeface="Arial" pitchFamily="34" charset="0"/>
              <a:buNone/>
            </a:pPr>
            <a:r>
              <a:rPr lang="en-IN" sz="2000" dirty="0" smtClean="0">
                <a:solidFill>
                  <a:schemeClr val="tx1"/>
                </a:solidFill>
              </a:rPr>
              <a:t>	</a:t>
            </a:r>
          </a:p>
          <a:p>
            <a:pPr lvl="1" eaLnBrk="1" hangingPunct="1">
              <a:lnSpc>
                <a:spcPct val="70000"/>
              </a:lnSpc>
              <a:buFont typeface="Arial" pitchFamily="34" charset="0"/>
              <a:buNone/>
            </a:pPr>
            <a:r>
              <a:rPr lang="en-IN" sz="2000" dirty="0" smtClean="0">
                <a:solidFill>
                  <a:schemeClr val="tx1"/>
                </a:solidFill>
              </a:rPr>
              <a:t>	After-tax cash flows to stockholders</a:t>
            </a:r>
          </a:p>
          <a:p>
            <a:pPr lvl="1" eaLnBrk="1" hangingPunct="1">
              <a:lnSpc>
                <a:spcPct val="70000"/>
              </a:lnSpc>
              <a:buFont typeface="Arial" pitchFamily="34" charset="0"/>
              <a:buNone/>
            </a:pPr>
            <a:r>
              <a:rPr lang="en-IN" sz="2000" dirty="0" smtClean="0">
                <a:solidFill>
                  <a:schemeClr val="tx1"/>
                </a:solidFill>
              </a:rPr>
              <a:t>	= [$300,000 - ($1,000,000 × 0.06)] × (1 - 0.25) = $180,000</a:t>
            </a:r>
          </a:p>
          <a:p>
            <a:pPr lvl="1" eaLnBrk="1" hangingPunct="1">
              <a:lnSpc>
                <a:spcPct val="70000"/>
              </a:lnSpc>
              <a:buFont typeface="Arial" pitchFamily="34" charset="0"/>
              <a:buNone/>
            </a:pPr>
            <a:r>
              <a:rPr lang="en-IN" sz="2000" dirty="0" smtClean="0">
                <a:solidFill>
                  <a:schemeClr val="tx1"/>
                </a:solidFill>
              </a:rPr>
              <a:t>	</a:t>
            </a:r>
            <a:r>
              <a:rPr lang="en-IN" sz="2000" dirty="0" err="1" smtClean="0">
                <a:solidFill>
                  <a:schemeClr val="tx1"/>
                </a:solidFill>
              </a:rPr>
              <a:t>k</a:t>
            </a:r>
            <a:r>
              <a:rPr lang="en-IN" sz="2000" baseline="-25000" dirty="0" err="1" smtClean="0">
                <a:solidFill>
                  <a:schemeClr val="tx1"/>
                </a:solidFill>
              </a:rPr>
              <a:t>cs</a:t>
            </a:r>
            <a:r>
              <a:rPr lang="en-IN" sz="2000" baseline="-25000" dirty="0" smtClean="0">
                <a:solidFill>
                  <a:schemeClr val="tx1"/>
                </a:solidFill>
              </a:rPr>
              <a:t> </a:t>
            </a:r>
            <a:r>
              <a:rPr lang="en-IN" sz="2000" dirty="0" smtClean="0">
                <a:solidFill>
                  <a:schemeClr val="tx1"/>
                </a:solidFill>
              </a:rPr>
              <a:t>= $180,000/1,500,000 = 0.12, or 12 percent </a:t>
            </a:r>
          </a:p>
          <a:p>
            <a:pPr lvl="1" eaLnBrk="1" hangingPunct="1">
              <a:lnSpc>
                <a:spcPct val="70000"/>
              </a:lnSpc>
              <a:buFont typeface="Arial" pitchFamily="34" charset="0"/>
              <a:buNone/>
            </a:pPr>
            <a:r>
              <a:rPr lang="en-IN" sz="2000" dirty="0" smtClean="0">
                <a:solidFill>
                  <a:schemeClr val="tx1"/>
                </a:solidFill>
              </a:rPr>
              <a:t>	</a:t>
            </a:r>
          </a:p>
          <a:p>
            <a:pPr lvl="1" eaLnBrk="1" hangingPunct="1">
              <a:lnSpc>
                <a:spcPct val="70000"/>
              </a:lnSpc>
              <a:buFont typeface="Arial" pitchFamily="34" charset="0"/>
              <a:buNone/>
            </a:pPr>
            <a:r>
              <a:rPr lang="en-IN" sz="2000" dirty="0" smtClean="0">
                <a:solidFill>
                  <a:schemeClr val="tx1"/>
                </a:solidFill>
              </a:rPr>
              <a:t>	WACC = ($1,000,000/$2,500,000)(0.06)(1 - 0.25) + ($1,500,000/$2,500,000)(0.12)</a:t>
            </a:r>
          </a:p>
          <a:p>
            <a:pPr lvl="1" eaLnBrk="1" hangingPunct="1">
              <a:lnSpc>
                <a:spcPct val="70000"/>
              </a:lnSpc>
              <a:buFont typeface="Arial" pitchFamily="34" charset="0"/>
              <a:buNone/>
            </a:pPr>
            <a:r>
              <a:rPr lang="en-IN" sz="2000" dirty="0" smtClean="0">
                <a:solidFill>
                  <a:schemeClr val="tx1"/>
                </a:solidFill>
              </a:rPr>
              <a:t>	= 0.09, or 9%.</a:t>
            </a:r>
          </a:p>
        </p:txBody>
      </p:sp>
    </p:spTree>
    <p:extLst>
      <p:ext uri="{BB962C8B-B14F-4D97-AF65-F5344CB8AC3E}">
        <p14:creationId xmlns:p14="http://schemas.microsoft.com/office/powerpoint/2010/main" val="11565744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29699" name="Rectangle 3"/>
          <p:cNvSpPr>
            <a:spLocks noGrp="1"/>
          </p:cNvSpPr>
          <p:nvPr>
            <p:ph idx="1"/>
          </p:nvPr>
        </p:nvSpPr>
        <p:spPr/>
        <p:txBody>
          <a:bodyPr/>
          <a:lstStyle/>
          <a:p>
            <a:pPr eaLnBrk="1" hangingPunct="1"/>
            <a:r>
              <a:rPr lang="en-IN" smtClean="0"/>
              <a:t>THE BENEFITS OF DEBT</a:t>
            </a:r>
          </a:p>
          <a:p>
            <a:pPr lvl="1" eaLnBrk="1" hangingPunct="1"/>
            <a:r>
              <a:rPr lang="en-IN" smtClean="0"/>
              <a:t>Interest Tax Shield Benefit</a:t>
            </a:r>
          </a:p>
          <a:p>
            <a:pPr marL="1249363" lvl="2" indent="0"/>
            <a:r>
              <a:rPr lang="en-IN" smtClean="0"/>
              <a:t>The perpetuity model assumes that</a:t>
            </a:r>
          </a:p>
          <a:p>
            <a:pPr lvl="3"/>
            <a:r>
              <a:rPr lang="en-IN" smtClean="0"/>
              <a:t>The firm will continue to be in business forever.</a:t>
            </a:r>
          </a:p>
          <a:p>
            <a:pPr lvl="3"/>
            <a:r>
              <a:rPr lang="en-IN" smtClean="0"/>
              <a:t>The firm will be able to realize the tax savings in the years in which the interest payments are made (the firm’s EBIT will always be at least as great as the interest expense).</a:t>
            </a:r>
          </a:p>
          <a:p>
            <a:pPr lvl="3"/>
            <a:r>
              <a:rPr lang="en-IN" smtClean="0"/>
              <a:t>The firm’s tax rate will remain constant.          </a:t>
            </a:r>
          </a:p>
          <a:p>
            <a:pPr lvl="1" eaLnBrk="1" hangingPunct="1"/>
            <a:endParaRPr lang="en-IN" smtClean="0"/>
          </a:p>
          <a:p>
            <a:pPr lvl="1" eaLnBrk="1" hangingPunct="1"/>
            <a:endParaRPr lang="en-IN" smtClean="0"/>
          </a:p>
        </p:txBody>
      </p:sp>
    </p:spTree>
    <p:extLst>
      <p:ext uri="{BB962C8B-B14F-4D97-AF65-F5344CB8AC3E}">
        <p14:creationId xmlns:p14="http://schemas.microsoft.com/office/powerpoint/2010/main" val="23752308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p:txBody>
          <a:bodyPr>
            <a:normAutofit/>
          </a:bodyPr>
          <a:lstStyle/>
          <a:p>
            <a:pPr eaLnBrk="1" hangingPunct="1"/>
            <a:r>
              <a:rPr lang="en-IN" sz="4000" dirty="0" smtClean="0"/>
              <a:t>Exhibit : How Firm Value Changes</a:t>
            </a:r>
          </a:p>
        </p:txBody>
      </p:sp>
      <p:pic>
        <p:nvPicPr>
          <p:cNvPr id="30724" name="Picture 1"/>
          <p:cNvPicPr>
            <a:picLocks noChangeAspect="1"/>
          </p:cNvPicPr>
          <p:nvPr/>
        </p:nvPicPr>
        <p:blipFill>
          <a:blip r:embed="rId2" cstate="print"/>
          <a:srcRect/>
          <a:stretch>
            <a:fillRect/>
          </a:stretch>
        </p:blipFill>
        <p:spPr bwMode="auto">
          <a:xfrm>
            <a:off x="533400" y="1600200"/>
            <a:ext cx="8153400" cy="4906963"/>
          </a:xfrm>
          <a:prstGeom prst="rect">
            <a:avLst/>
          </a:prstGeom>
          <a:noFill/>
          <a:ln w="9525">
            <a:solidFill>
              <a:srgbClr val="00B050"/>
            </a:solidFill>
            <a:miter lim="800000"/>
            <a:headEnd/>
            <a:tailEnd/>
          </a:ln>
        </p:spPr>
      </p:pic>
    </p:spTree>
    <p:extLst>
      <p:ext uri="{BB962C8B-B14F-4D97-AF65-F5344CB8AC3E}">
        <p14:creationId xmlns:p14="http://schemas.microsoft.com/office/powerpoint/2010/main" val="1034753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a:normAutofit fontScale="90000"/>
          </a:bodyPr>
          <a:lstStyle/>
          <a:p>
            <a:pPr eaLnBrk="1" hangingPunct="1"/>
            <a:r>
              <a:rPr lang="en-IN" sz="4000" dirty="0" smtClean="0"/>
              <a:t>The Benefits and Costs of Using Debt</a:t>
            </a:r>
          </a:p>
        </p:txBody>
      </p:sp>
      <p:sp>
        <p:nvSpPr>
          <p:cNvPr id="32771" name="Rectangle 3"/>
          <p:cNvSpPr>
            <a:spLocks noGrp="1"/>
          </p:cNvSpPr>
          <p:nvPr>
            <p:ph idx="1"/>
          </p:nvPr>
        </p:nvSpPr>
        <p:spPr/>
        <p:txBody>
          <a:bodyPr/>
          <a:lstStyle/>
          <a:p>
            <a:pPr eaLnBrk="1" hangingPunct="1"/>
            <a:r>
              <a:rPr lang="en-IN" dirty="0" smtClean="0"/>
              <a:t>THE BENEFITS OF DEBT</a:t>
            </a:r>
          </a:p>
          <a:p>
            <a:pPr lvl="1" eaLnBrk="1" hangingPunct="1"/>
            <a:r>
              <a:rPr lang="en-IN" dirty="0" smtClean="0"/>
              <a:t>Other Benefits</a:t>
            </a:r>
          </a:p>
          <a:p>
            <a:pPr marL="1249363" lvl="2" indent="0"/>
            <a:r>
              <a:rPr lang="en-IN" dirty="0" smtClean="0"/>
              <a:t>Underwriting spreads and out-of-pocket costs are more than three times as large for stock sales as they are for bond sales.</a:t>
            </a:r>
          </a:p>
          <a:p>
            <a:pPr marL="1249363" lvl="2" indent="0"/>
            <a:r>
              <a:rPr lang="en-IN" dirty="0" smtClean="0"/>
              <a:t>Debt provides managers with incentives to focus on maximizing the cash flows that the firm produces since interest and principal payments must be made when they are due.</a:t>
            </a:r>
          </a:p>
        </p:txBody>
      </p:sp>
    </p:spTree>
    <p:extLst>
      <p:ext uri="{BB962C8B-B14F-4D97-AF65-F5344CB8AC3E}">
        <p14:creationId xmlns:p14="http://schemas.microsoft.com/office/powerpoint/2010/main" val="33007691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a:normAutofit fontScale="90000"/>
          </a:bodyPr>
          <a:lstStyle/>
          <a:p>
            <a:pPr eaLnBrk="1" hangingPunct="1"/>
            <a:r>
              <a:rPr lang="en-IN" sz="4000" dirty="0" smtClean="0"/>
              <a:t>The Benefits and Costs of Using Debt</a:t>
            </a:r>
          </a:p>
        </p:txBody>
      </p:sp>
      <p:sp>
        <p:nvSpPr>
          <p:cNvPr id="33795" name="Rectangle 3"/>
          <p:cNvSpPr>
            <a:spLocks noGrp="1"/>
          </p:cNvSpPr>
          <p:nvPr>
            <p:ph idx="1"/>
          </p:nvPr>
        </p:nvSpPr>
        <p:spPr/>
        <p:txBody>
          <a:bodyPr>
            <a:normAutofit lnSpcReduction="10000"/>
          </a:bodyPr>
          <a:lstStyle/>
          <a:p>
            <a:pPr eaLnBrk="1" hangingPunct="1"/>
            <a:r>
              <a:rPr lang="en-IN" dirty="0" smtClean="0"/>
              <a:t>THE BENEFITS OF DEBT</a:t>
            </a:r>
          </a:p>
          <a:p>
            <a:pPr lvl="1" eaLnBrk="1" hangingPunct="1"/>
            <a:r>
              <a:rPr lang="en-IN" dirty="0" smtClean="0"/>
              <a:t>Other Benefits</a:t>
            </a:r>
          </a:p>
          <a:p>
            <a:pPr marL="1249363" lvl="2" indent="0"/>
            <a:r>
              <a:rPr lang="en-IN" dirty="0" smtClean="0"/>
              <a:t>Because managers must make these interest and principal payments or face the prospect of bankruptcy, not making the payments can destroy a manager’s career.</a:t>
            </a:r>
          </a:p>
          <a:p>
            <a:pPr marL="1249363" lvl="2" indent="0"/>
            <a:r>
              <a:rPr lang="en-IN" dirty="0" smtClean="0"/>
              <a:t>Debt can be used to limit the ability of bad managers to waste the stockholders’ money on things such as fancy jet aircraft, plush offices, and other negative-NPV projects that benefit the managers personally.</a:t>
            </a:r>
          </a:p>
        </p:txBody>
      </p:sp>
    </p:spTree>
    <p:extLst>
      <p:ext uri="{BB962C8B-B14F-4D97-AF65-F5344CB8AC3E}">
        <p14:creationId xmlns:p14="http://schemas.microsoft.com/office/powerpoint/2010/main" val="32214018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34819" name="Rectangle 3"/>
          <p:cNvSpPr>
            <a:spLocks noGrp="1"/>
          </p:cNvSpPr>
          <p:nvPr>
            <p:ph idx="1"/>
          </p:nvPr>
        </p:nvSpPr>
        <p:spPr/>
        <p:txBody>
          <a:bodyPr/>
          <a:lstStyle/>
          <a:p>
            <a:pPr eaLnBrk="1" hangingPunct="1"/>
            <a:r>
              <a:rPr lang="en-IN" dirty="0" smtClean="0"/>
              <a:t>THE COSTS OF DEBT</a:t>
            </a:r>
          </a:p>
          <a:p>
            <a:pPr lvl="1" eaLnBrk="1" hangingPunct="1"/>
            <a:r>
              <a:rPr lang="en-IN" dirty="0" smtClean="0"/>
              <a:t>Financial managers limit the amount of debt in their firms’ capital structures in part because there are costs that can become quite substantial at high levels of debt.</a:t>
            </a:r>
          </a:p>
          <a:p>
            <a:pPr lvl="1" eaLnBrk="1" hangingPunct="1"/>
            <a:r>
              <a:rPr lang="en-IN" dirty="0" smtClean="0"/>
              <a:t>At low levels of debt, the benefits are greater than the costs, and adding additional debt increases the overall value of the firm.</a:t>
            </a:r>
          </a:p>
        </p:txBody>
      </p:sp>
    </p:spTree>
    <p:extLst>
      <p:ext uri="{BB962C8B-B14F-4D97-AF65-F5344CB8AC3E}">
        <p14:creationId xmlns:p14="http://schemas.microsoft.com/office/powerpoint/2010/main" val="1913854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a:normAutofit fontScale="90000"/>
          </a:bodyPr>
          <a:lstStyle/>
          <a:p>
            <a:pPr eaLnBrk="1" hangingPunct="1">
              <a:defRPr/>
            </a:pPr>
            <a:r>
              <a:rPr lang="en-IN" dirty="0" smtClean="0"/>
              <a:t>The Benefits and Costs of Using Debt</a:t>
            </a:r>
          </a:p>
        </p:txBody>
      </p:sp>
      <p:sp>
        <p:nvSpPr>
          <p:cNvPr id="35843" name="Rectangle 3"/>
          <p:cNvSpPr>
            <a:spLocks noGrp="1"/>
          </p:cNvSpPr>
          <p:nvPr>
            <p:ph idx="1"/>
          </p:nvPr>
        </p:nvSpPr>
        <p:spPr/>
        <p:txBody>
          <a:bodyPr/>
          <a:lstStyle/>
          <a:p>
            <a:pPr eaLnBrk="1" hangingPunct="1"/>
            <a:r>
              <a:rPr lang="en-IN" dirty="0" smtClean="0"/>
              <a:t>THE COSTS OF DEBT</a:t>
            </a:r>
          </a:p>
          <a:p>
            <a:pPr lvl="1" eaLnBrk="1" hangingPunct="1"/>
            <a:r>
              <a:rPr lang="en-IN" dirty="0" smtClean="0"/>
              <a:t>At some point, the costs begin to exceed the benefits, and adding more debt financing destroys firm value.</a:t>
            </a:r>
          </a:p>
          <a:p>
            <a:pPr lvl="1" eaLnBrk="1" hangingPunct="1"/>
            <a:r>
              <a:rPr lang="en-IN" dirty="0" smtClean="0"/>
              <a:t>Financial managers want to add debt just to the point at which the value of the firm is maximized.</a:t>
            </a:r>
          </a:p>
          <a:p>
            <a:pPr lvl="1" eaLnBrk="1" hangingPunct="1"/>
            <a:endParaRPr lang="en-IN" dirty="0" smtClean="0"/>
          </a:p>
        </p:txBody>
      </p:sp>
    </p:spTree>
    <p:extLst>
      <p:ext uri="{BB962C8B-B14F-4D97-AF65-F5344CB8AC3E}">
        <p14:creationId xmlns:p14="http://schemas.microsoft.com/office/powerpoint/2010/main" val="766466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36867" name="Rectangle 3"/>
          <p:cNvSpPr>
            <a:spLocks noGrp="1"/>
          </p:cNvSpPr>
          <p:nvPr>
            <p:ph idx="1"/>
          </p:nvPr>
        </p:nvSpPr>
        <p:spPr/>
        <p:txBody>
          <a:bodyPr>
            <a:normAutofit lnSpcReduction="10000"/>
          </a:bodyPr>
          <a:lstStyle/>
          <a:p>
            <a:pPr eaLnBrk="1" hangingPunct="1"/>
            <a:r>
              <a:rPr lang="en-IN" dirty="0" smtClean="0"/>
              <a:t>THE COSTS OF DEBT</a:t>
            </a:r>
          </a:p>
          <a:p>
            <a:pPr lvl="1" eaLnBrk="1" hangingPunct="1"/>
            <a:r>
              <a:rPr lang="en-IN" dirty="0" smtClean="0"/>
              <a:t>Bankruptcy costs</a:t>
            </a:r>
          </a:p>
          <a:p>
            <a:pPr marL="1249363" lvl="2" indent="0"/>
            <a:r>
              <a:rPr lang="en-IN" dirty="0" smtClean="0"/>
              <a:t>Also referred to costs of financial distress, are costs associated with financial difficulties that a firm might get into because it uses too much debt financing.</a:t>
            </a:r>
          </a:p>
          <a:p>
            <a:pPr marL="1249363" lvl="2" indent="0"/>
            <a:r>
              <a:rPr lang="en-IN" dirty="0" smtClean="0"/>
              <a:t>The term bankruptcy cost is used rather loosely in capital structure discussions to refer to costs incurred when a firm gets into financial distress.</a:t>
            </a:r>
          </a:p>
          <a:p>
            <a:pPr marL="1249363" lvl="2" indent="0"/>
            <a:r>
              <a:rPr lang="en-IN" dirty="0" smtClean="0"/>
              <a:t>Firms can incur bankruptcy costs even if they never actually file for bankruptcy.</a:t>
            </a:r>
          </a:p>
        </p:txBody>
      </p:sp>
    </p:spTree>
    <p:extLst>
      <p:ext uri="{BB962C8B-B14F-4D97-AF65-F5344CB8AC3E}">
        <p14:creationId xmlns:p14="http://schemas.microsoft.com/office/powerpoint/2010/main" val="20627397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37891" name="Rectangle 3"/>
          <p:cNvSpPr>
            <a:spLocks noGrp="1"/>
          </p:cNvSpPr>
          <p:nvPr>
            <p:ph idx="1"/>
          </p:nvPr>
        </p:nvSpPr>
        <p:spPr/>
        <p:txBody>
          <a:bodyPr/>
          <a:lstStyle/>
          <a:p>
            <a:pPr eaLnBrk="1" hangingPunct="1"/>
            <a:r>
              <a:rPr lang="en-IN" smtClean="0"/>
              <a:t>THE COSTS OF DEBT</a:t>
            </a:r>
          </a:p>
          <a:p>
            <a:pPr lvl="1" eaLnBrk="1" hangingPunct="1"/>
            <a:r>
              <a:rPr lang="en-IN" smtClean="0"/>
              <a:t>Bankruptcy costs</a:t>
            </a:r>
          </a:p>
          <a:p>
            <a:pPr marL="1249363" lvl="2" indent="0"/>
            <a:r>
              <a:rPr lang="en-IN" smtClean="0"/>
              <a:t>Direct Bankruptcy costs are out-of-pocket costs that a firm incurs as a result of financial distress.</a:t>
            </a:r>
          </a:p>
          <a:p>
            <a:pPr marL="1249363" lvl="2" indent="0"/>
            <a:r>
              <a:rPr lang="en-IN" smtClean="0"/>
              <a:t>They include things such as fees paid to lawyers, accountants, and consultants.</a:t>
            </a:r>
          </a:p>
          <a:p>
            <a:pPr marL="1249363" lvl="2" indent="0"/>
            <a:r>
              <a:rPr lang="en-IN" smtClean="0"/>
              <a:t>Indirect Bankruptcy costs are costs associated with changes in the behavior of people who deal with a firm in financial distress.</a:t>
            </a:r>
          </a:p>
        </p:txBody>
      </p:sp>
    </p:spTree>
    <p:extLst>
      <p:ext uri="{BB962C8B-B14F-4D97-AF65-F5344CB8AC3E}">
        <p14:creationId xmlns:p14="http://schemas.microsoft.com/office/powerpoint/2010/main" val="41895888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38915" name="Rectangle 3"/>
          <p:cNvSpPr>
            <a:spLocks noGrp="1"/>
          </p:cNvSpPr>
          <p:nvPr>
            <p:ph idx="1"/>
          </p:nvPr>
        </p:nvSpPr>
        <p:spPr/>
        <p:txBody>
          <a:bodyPr/>
          <a:lstStyle/>
          <a:p>
            <a:pPr eaLnBrk="1" hangingPunct="1"/>
            <a:r>
              <a:rPr lang="en-IN" smtClean="0"/>
              <a:t>THE COSTS OF DEBT</a:t>
            </a:r>
          </a:p>
          <a:p>
            <a:pPr lvl="1" eaLnBrk="1" hangingPunct="1"/>
            <a:r>
              <a:rPr lang="en-IN" smtClean="0"/>
              <a:t>Bankruptcy costs</a:t>
            </a:r>
          </a:p>
          <a:p>
            <a:pPr marL="1249363" lvl="2" indent="0"/>
            <a:r>
              <a:rPr lang="en-IN" smtClean="0"/>
              <a:t>Some of this firm’s potential customers will decide to purchase a competitor’s products because of:</a:t>
            </a:r>
          </a:p>
          <a:p>
            <a:pPr lvl="3"/>
            <a:r>
              <a:rPr lang="en-IN" smtClean="0"/>
              <a:t>Concerns that the firm will not be able to honor its warranties.</a:t>
            </a:r>
          </a:p>
          <a:p>
            <a:pPr lvl="3"/>
            <a:r>
              <a:rPr lang="en-IN" smtClean="0"/>
              <a:t>Parts or service will not be available in the future.</a:t>
            </a:r>
          </a:p>
          <a:p>
            <a:pPr marL="1249363" lvl="2" indent="0"/>
            <a:r>
              <a:rPr lang="en-IN" smtClean="0"/>
              <a:t>Some customers will demand a lower price to compensate them for these risks.</a:t>
            </a:r>
          </a:p>
        </p:txBody>
      </p:sp>
    </p:spTree>
    <p:extLst>
      <p:ext uri="{BB962C8B-B14F-4D97-AF65-F5344CB8AC3E}">
        <p14:creationId xmlns:p14="http://schemas.microsoft.com/office/powerpoint/2010/main" val="11490543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a:normAutofit fontScale="90000"/>
          </a:bodyPr>
          <a:lstStyle/>
          <a:p>
            <a:pPr eaLnBrk="1" hangingPunct="1">
              <a:defRPr/>
            </a:pPr>
            <a:r>
              <a:rPr lang="en-IN" dirty="0" smtClean="0"/>
              <a:t>The Benefits and Costs of Using Debt</a:t>
            </a:r>
          </a:p>
        </p:txBody>
      </p:sp>
      <p:sp>
        <p:nvSpPr>
          <p:cNvPr id="39939" name="Rectangle 3"/>
          <p:cNvSpPr>
            <a:spLocks noGrp="1"/>
          </p:cNvSpPr>
          <p:nvPr>
            <p:ph idx="1"/>
          </p:nvPr>
        </p:nvSpPr>
        <p:spPr/>
        <p:txBody>
          <a:bodyPr/>
          <a:lstStyle/>
          <a:p>
            <a:pPr eaLnBrk="1" hangingPunct="1"/>
            <a:r>
              <a:rPr lang="en-IN" smtClean="0"/>
              <a:t>THE COSTS OF DEBT</a:t>
            </a:r>
          </a:p>
          <a:p>
            <a:pPr lvl="1" eaLnBrk="1" hangingPunct="1"/>
            <a:r>
              <a:rPr lang="en-IN" smtClean="0"/>
              <a:t>Agency Costs</a:t>
            </a:r>
          </a:p>
          <a:p>
            <a:pPr marL="1249363" lvl="2" indent="0"/>
            <a:r>
              <a:rPr lang="en-IN" smtClean="0"/>
              <a:t>Result from conflicts of interest between principals and agents where one party, known as the principal, delegates its decision-making authority to another party, known as the agent.</a:t>
            </a:r>
          </a:p>
          <a:p>
            <a:pPr marL="1249363" lvl="2" indent="0"/>
            <a:r>
              <a:rPr lang="en-IN" smtClean="0"/>
              <a:t>The agent is expected to act in the interest of the principal, but agents sometimes have interests that conflict with those of the principal.</a:t>
            </a:r>
          </a:p>
        </p:txBody>
      </p:sp>
    </p:spTree>
    <p:extLst>
      <p:ext uri="{BB962C8B-B14F-4D97-AF65-F5344CB8AC3E}">
        <p14:creationId xmlns:p14="http://schemas.microsoft.com/office/powerpoint/2010/main" val="26116099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40963" name="Rectangle 3"/>
          <p:cNvSpPr>
            <a:spLocks noGrp="1"/>
          </p:cNvSpPr>
          <p:nvPr>
            <p:ph idx="1"/>
          </p:nvPr>
        </p:nvSpPr>
        <p:spPr>
          <a:xfrm>
            <a:off x="457200" y="1600200"/>
            <a:ext cx="8229600" cy="4800600"/>
          </a:xfrm>
        </p:spPr>
        <p:txBody>
          <a:bodyPr>
            <a:normAutofit lnSpcReduction="10000"/>
          </a:bodyPr>
          <a:lstStyle/>
          <a:p>
            <a:pPr eaLnBrk="1" hangingPunct="1">
              <a:defRPr/>
            </a:pPr>
            <a:r>
              <a:rPr lang="en-IN" dirty="0"/>
              <a:t>THE COSTS OF DEBT</a:t>
            </a:r>
          </a:p>
          <a:p>
            <a:pPr lvl="1" eaLnBrk="1" hangingPunct="1">
              <a:buFont typeface="Arial" charset="0"/>
              <a:buChar char="•"/>
              <a:defRPr/>
            </a:pPr>
            <a:r>
              <a:rPr lang="en-IN" dirty="0"/>
              <a:t>Agency Costs</a:t>
            </a:r>
          </a:p>
          <a:p>
            <a:pPr marL="1249363" lvl="2" indent="0">
              <a:defRPr/>
            </a:pPr>
            <a:r>
              <a:rPr lang="en-IN" dirty="0"/>
              <a:t>Stockholder-Manager Agency </a:t>
            </a:r>
            <a:r>
              <a:rPr lang="en-IN" dirty="0" smtClean="0"/>
              <a:t>Costs – occur </a:t>
            </a:r>
            <a:r>
              <a:rPr lang="en-IN" dirty="0"/>
              <a:t>to the extent that if the incentives of the managers are not perfectly identical to those of the stockholders, managers will make some decisions that benefit themselves at the expense of the stockholders.</a:t>
            </a:r>
          </a:p>
          <a:p>
            <a:pPr marL="1249363" lvl="2" indent="0">
              <a:defRPr/>
            </a:pPr>
            <a:r>
              <a:rPr lang="en-IN" dirty="0"/>
              <a:t>Using debt financing provides managers with incentives to focus on maximizing the cash flows that the firm produces and limits the ability of bad managers to waste the stockholders’ money on negative-NPV projects.</a:t>
            </a:r>
          </a:p>
        </p:txBody>
      </p:sp>
    </p:spTree>
    <p:extLst>
      <p:ext uri="{BB962C8B-B14F-4D97-AF65-F5344CB8AC3E}">
        <p14:creationId xmlns:p14="http://schemas.microsoft.com/office/powerpoint/2010/main" val="24127162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41987" name="Rectangle 3"/>
          <p:cNvSpPr>
            <a:spLocks noGrp="1"/>
          </p:cNvSpPr>
          <p:nvPr>
            <p:ph idx="1"/>
          </p:nvPr>
        </p:nvSpPr>
        <p:spPr/>
        <p:txBody>
          <a:bodyPr>
            <a:normAutofit lnSpcReduction="10000"/>
          </a:bodyPr>
          <a:lstStyle/>
          <a:p>
            <a:pPr eaLnBrk="1" hangingPunct="1"/>
            <a:r>
              <a:rPr lang="en-IN" smtClean="0"/>
              <a:t>THE COSTS OF DEBT</a:t>
            </a:r>
          </a:p>
          <a:p>
            <a:pPr lvl="1" eaLnBrk="1" hangingPunct="1"/>
            <a:r>
              <a:rPr lang="en-IN" smtClean="0"/>
              <a:t>Agency Costs</a:t>
            </a:r>
          </a:p>
          <a:p>
            <a:pPr marL="1249363" lvl="2" indent="0"/>
            <a:r>
              <a:rPr lang="en-IN" smtClean="0"/>
              <a:t>These benefits amount to reductions in the agency costs associated with the principal-agent relationship between stockholders and managers.</a:t>
            </a:r>
          </a:p>
          <a:p>
            <a:pPr marL="1249363" lvl="2" indent="0"/>
            <a:r>
              <a:rPr lang="en-IN" smtClean="0"/>
              <a:t>While the use of debt financing can reduce agency costs, it can also increase these costs by altering the behavior of managers who have a high proportion of their wealth riding on the success of the firm, through their stockholdings, future income, and reputations.</a:t>
            </a:r>
          </a:p>
        </p:txBody>
      </p:sp>
    </p:spTree>
    <p:extLst>
      <p:ext uri="{BB962C8B-B14F-4D97-AF65-F5344CB8AC3E}">
        <p14:creationId xmlns:p14="http://schemas.microsoft.com/office/powerpoint/2010/main" val="1952968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43011" name="Rectangle 3"/>
          <p:cNvSpPr>
            <a:spLocks noGrp="1"/>
          </p:cNvSpPr>
          <p:nvPr>
            <p:ph idx="1"/>
          </p:nvPr>
        </p:nvSpPr>
        <p:spPr/>
        <p:txBody>
          <a:bodyPr>
            <a:normAutofit lnSpcReduction="10000"/>
          </a:bodyPr>
          <a:lstStyle/>
          <a:p>
            <a:pPr eaLnBrk="1" hangingPunct="1">
              <a:defRPr/>
            </a:pPr>
            <a:r>
              <a:rPr lang="en-IN" dirty="0"/>
              <a:t>THE COSTS OF DEBT</a:t>
            </a:r>
          </a:p>
          <a:p>
            <a:pPr lvl="1" eaLnBrk="1" hangingPunct="1">
              <a:buFont typeface="Arial" charset="0"/>
              <a:buChar char="•"/>
              <a:defRPr/>
            </a:pPr>
            <a:r>
              <a:rPr lang="en-IN" dirty="0"/>
              <a:t>Agency Costs</a:t>
            </a:r>
          </a:p>
          <a:p>
            <a:pPr marL="1249363" lvl="2" indent="0">
              <a:defRPr/>
            </a:pPr>
            <a:r>
              <a:rPr lang="en-IN" dirty="0"/>
              <a:t>The use of debt increases the volatility of a firm’s earnings and the probability that the firm will get into financial difficulty.</a:t>
            </a:r>
          </a:p>
          <a:p>
            <a:pPr marL="1249363" lvl="2" indent="0">
              <a:defRPr/>
            </a:pPr>
            <a:r>
              <a:rPr lang="en-IN" dirty="0"/>
              <a:t>Increased risk causes managers to make more conservative decisions.</a:t>
            </a:r>
          </a:p>
          <a:p>
            <a:pPr marL="1249363" lvl="2" indent="0">
              <a:defRPr/>
            </a:pPr>
            <a:r>
              <a:rPr lang="en-IN" dirty="0"/>
              <a:t>Stockholder-Lender Agency </a:t>
            </a:r>
            <a:r>
              <a:rPr lang="en-IN" dirty="0" smtClean="0"/>
              <a:t>Costs – occur </a:t>
            </a:r>
            <a:r>
              <a:rPr lang="en-IN" dirty="0"/>
              <a:t>when investors lend money to a firm and delegate authority to the stockholders to decide how that money will be used.</a:t>
            </a:r>
          </a:p>
        </p:txBody>
      </p:sp>
    </p:spTree>
    <p:extLst>
      <p:ext uri="{BB962C8B-B14F-4D97-AF65-F5344CB8AC3E}">
        <p14:creationId xmlns:p14="http://schemas.microsoft.com/office/powerpoint/2010/main" val="7399241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44035" name="Rectangle 3"/>
          <p:cNvSpPr>
            <a:spLocks noGrp="1"/>
          </p:cNvSpPr>
          <p:nvPr>
            <p:ph idx="1"/>
          </p:nvPr>
        </p:nvSpPr>
        <p:spPr/>
        <p:txBody>
          <a:bodyPr/>
          <a:lstStyle/>
          <a:p>
            <a:pPr eaLnBrk="1" hangingPunct="1"/>
            <a:r>
              <a:rPr lang="en-IN" smtClean="0"/>
              <a:t>THE COSTS OF DEBT</a:t>
            </a:r>
          </a:p>
          <a:p>
            <a:pPr lvl="1" eaLnBrk="1" hangingPunct="1"/>
            <a:r>
              <a:rPr lang="en-IN" smtClean="0"/>
              <a:t>Agency Costs</a:t>
            </a:r>
          </a:p>
          <a:p>
            <a:pPr marL="1249363" lvl="2" indent="0"/>
            <a:r>
              <a:rPr lang="en-IN" smtClean="0"/>
              <a:t>Lenders expect that the stockholders, through the managers they appoint, will invest the money in a way that enables the firm to make all of the interest and principal payments that have been promised.</a:t>
            </a:r>
          </a:p>
          <a:p>
            <a:pPr marL="1249363" lvl="2" indent="0"/>
            <a:r>
              <a:rPr lang="en-IN" smtClean="0"/>
              <a:t>However, stockholders may have incentives to use the money in ways that are not in the best interests of the lenders.</a:t>
            </a:r>
          </a:p>
        </p:txBody>
      </p:sp>
    </p:spTree>
    <p:extLst>
      <p:ext uri="{BB962C8B-B14F-4D97-AF65-F5344CB8AC3E}">
        <p14:creationId xmlns:p14="http://schemas.microsoft.com/office/powerpoint/2010/main" val="12534725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45059" name="Rectangle 3"/>
          <p:cNvSpPr>
            <a:spLocks noGrp="1"/>
          </p:cNvSpPr>
          <p:nvPr>
            <p:ph idx="1"/>
          </p:nvPr>
        </p:nvSpPr>
        <p:spPr/>
        <p:txBody>
          <a:bodyPr/>
          <a:lstStyle/>
          <a:p>
            <a:pPr eaLnBrk="1" hangingPunct="1"/>
            <a:r>
              <a:rPr lang="en-IN" smtClean="0"/>
              <a:t>THE COSTS OF DEBT</a:t>
            </a:r>
          </a:p>
          <a:p>
            <a:pPr lvl="1" eaLnBrk="1" hangingPunct="1"/>
            <a:r>
              <a:rPr lang="en-IN" smtClean="0"/>
              <a:t>Agency Costs</a:t>
            </a:r>
          </a:p>
          <a:p>
            <a:pPr marL="1249363" lvl="2" indent="0"/>
            <a:r>
              <a:rPr lang="en-IN" smtClean="0"/>
              <a:t>Lenders know that stockholders have incentives to distribute some or all of the funds that they borrow as dividends and so they protect themselves against this sort of behavior by including provisions in the lending agreements that limit the ability of stockholders to pay dividends and conduct other behaviors.</a:t>
            </a:r>
          </a:p>
          <a:p>
            <a:pPr marL="1249363" lvl="2" indent="0"/>
            <a:r>
              <a:rPr lang="en-IN" smtClean="0"/>
              <a:t>These protections are however, not foolproof.</a:t>
            </a:r>
          </a:p>
        </p:txBody>
      </p:sp>
    </p:spTree>
    <p:extLst>
      <p:ext uri="{BB962C8B-B14F-4D97-AF65-F5344CB8AC3E}">
        <p14:creationId xmlns:p14="http://schemas.microsoft.com/office/powerpoint/2010/main" val="29819244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a:normAutofit fontScale="90000"/>
          </a:bodyPr>
          <a:lstStyle/>
          <a:p>
            <a:pPr eaLnBrk="1" hangingPunct="1"/>
            <a:r>
              <a:rPr lang="en-IN" sz="4000" smtClean="0"/>
              <a:t>The Benefits and Costs of Using Debt</a:t>
            </a:r>
          </a:p>
        </p:txBody>
      </p:sp>
      <p:sp>
        <p:nvSpPr>
          <p:cNvPr id="46083" name="Rectangle 3"/>
          <p:cNvSpPr>
            <a:spLocks noGrp="1"/>
          </p:cNvSpPr>
          <p:nvPr>
            <p:ph idx="1"/>
          </p:nvPr>
        </p:nvSpPr>
        <p:spPr/>
        <p:txBody>
          <a:bodyPr/>
          <a:lstStyle/>
          <a:p>
            <a:pPr eaLnBrk="1" hangingPunct="1"/>
            <a:r>
              <a:rPr lang="en-IN" smtClean="0"/>
              <a:t>THE COSTS OF DEBT</a:t>
            </a:r>
          </a:p>
          <a:p>
            <a:pPr lvl="1" eaLnBrk="1" hangingPunct="1"/>
            <a:r>
              <a:rPr lang="en-IN" smtClean="0"/>
              <a:t>Agency Costs</a:t>
            </a:r>
          </a:p>
          <a:p>
            <a:pPr marL="1249363" lvl="2" indent="0"/>
            <a:r>
              <a:rPr lang="en-IN" smtClean="0"/>
              <a:t>One example of this behavior is known as the asset substitution problem, where once a loan has been made to a firm, the stockholders have an incentive to substitute less risky assets for more risky assets such as negative-NPV projects.</a:t>
            </a:r>
          </a:p>
        </p:txBody>
      </p:sp>
    </p:spTree>
    <p:extLst>
      <p:ext uri="{BB962C8B-B14F-4D97-AF65-F5344CB8AC3E}">
        <p14:creationId xmlns:p14="http://schemas.microsoft.com/office/powerpoint/2010/main" val="14922390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a:normAutofit fontScale="90000"/>
          </a:bodyPr>
          <a:lstStyle/>
          <a:p>
            <a:pPr eaLnBrk="1" hangingPunct="1"/>
            <a:r>
              <a:rPr lang="en-IN" sz="4000" dirty="0" smtClean="0"/>
              <a:t>The Benefits and Costs of Using Debt</a:t>
            </a:r>
          </a:p>
        </p:txBody>
      </p:sp>
      <p:sp>
        <p:nvSpPr>
          <p:cNvPr id="47107" name="Rectangle 3"/>
          <p:cNvSpPr>
            <a:spLocks noGrp="1"/>
          </p:cNvSpPr>
          <p:nvPr>
            <p:ph idx="1"/>
          </p:nvPr>
        </p:nvSpPr>
        <p:spPr/>
        <p:txBody>
          <a:bodyPr/>
          <a:lstStyle/>
          <a:p>
            <a:pPr eaLnBrk="1" hangingPunct="1"/>
            <a:r>
              <a:rPr lang="en-IN" dirty="0" smtClean="0"/>
              <a:t>THE COSTS OF DEBT</a:t>
            </a:r>
          </a:p>
          <a:p>
            <a:pPr lvl="1" eaLnBrk="1" hangingPunct="1"/>
            <a:r>
              <a:rPr lang="en-IN" dirty="0" smtClean="0"/>
              <a:t>Agency Costs</a:t>
            </a:r>
          </a:p>
          <a:p>
            <a:pPr marL="1249363" lvl="2" indent="0"/>
            <a:r>
              <a:rPr lang="en-IN" dirty="0" smtClean="0"/>
              <a:t>Another example </a:t>
            </a:r>
            <a:r>
              <a:rPr lang="en-IN" dirty="0" err="1" smtClean="0"/>
              <a:t>behavior</a:t>
            </a:r>
            <a:r>
              <a:rPr lang="en-IN" dirty="0" smtClean="0"/>
              <a:t> is known as the underinvestment problem and it occurs in a financially distressed firm when the value that is created by investing in a positive-NPV project is likely to go to the lenders instead of the stockholders; therefore the firm forgoes financing and undertaking the project.</a:t>
            </a:r>
          </a:p>
        </p:txBody>
      </p:sp>
    </p:spTree>
    <p:extLst>
      <p:ext uri="{BB962C8B-B14F-4D97-AF65-F5344CB8AC3E}">
        <p14:creationId xmlns:p14="http://schemas.microsoft.com/office/powerpoint/2010/main" val="1790881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1">
  <a:themeElements>
    <a:clrScheme name="Presentation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Presentation1">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resentation1">
  <a:themeElements>
    <a:clrScheme name="Presentation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Presentation1">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4676</TotalTime>
  <Words>2976</Words>
  <Application>Microsoft Office PowerPoint</Application>
  <PresentationFormat>On-screen Show (4:3)</PresentationFormat>
  <Paragraphs>373</Paragraphs>
  <Slides>51</Slides>
  <Notes>21</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51</vt:i4>
      </vt:variant>
    </vt:vector>
  </HeadingPairs>
  <TitlesOfParts>
    <vt:vector size="56" baseType="lpstr">
      <vt:lpstr>1_Office Theme</vt:lpstr>
      <vt:lpstr>Presentation1</vt:lpstr>
      <vt:lpstr>1_Presentation1</vt:lpstr>
      <vt:lpstr>Worksheet</vt:lpstr>
      <vt:lpstr>Equation</vt:lpstr>
      <vt:lpstr>Capital Structure -Introduction</vt:lpstr>
      <vt:lpstr>Capital Structure -Introduction</vt:lpstr>
      <vt:lpstr>Capital Structure -Introduction</vt:lpstr>
      <vt:lpstr>Capital Structure -Introduction</vt:lpstr>
      <vt:lpstr>Financial leverage </vt:lpstr>
      <vt:lpstr>Financial leverage </vt:lpstr>
      <vt:lpstr>Magic of  Financial Leverage</vt:lpstr>
      <vt:lpstr>Magic of  Financial Leverage</vt:lpstr>
      <vt:lpstr>Magic of  Financial Leverage</vt:lpstr>
      <vt:lpstr>Figure Borrowing Increases EPS</vt:lpstr>
      <vt:lpstr>The Modigliani And Miller Propositions</vt:lpstr>
      <vt:lpstr>The Modigliani And Miller Propositions</vt:lpstr>
      <vt:lpstr>The Modigliani And Miller Propositions</vt:lpstr>
      <vt:lpstr>The Modigliani And Miller Propositions</vt:lpstr>
      <vt:lpstr>The Modigliani And Miller Propositions</vt:lpstr>
      <vt:lpstr>Leverage and Cost of Equity</vt:lpstr>
      <vt:lpstr>Leverage and Cost of Equity</vt:lpstr>
      <vt:lpstr>Weighted-Average Cost Of Capital</vt:lpstr>
      <vt:lpstr>Selecting a Capital Structure  Weighted-Average Cost Of Capital and Leverage-Naïve view</vt:lpstr>
      <vt:lpstr>Figure 1 Proposition II and MM veiw </vt:lpstr>
      <vt:lpstr>Figure 2 WACC Traditional View</vt:lpstr>
      <vt:lpstr>After-Tax Weighted-Average Cost of Capital</vt:lpstr>
      <vt:lpstr>After-Tax Weighted-Average Cost of Capital</vt:lpstr>
      <vt:lpstr>Final Word on After-Tax Weighted-Average Cost of Capital</vt:lpstr>
      <vt:lpstr>Final Word on After-Tax Weighted-Average Cost of Capital</vt:lpstr>
      <vt:lpstr>Final Word on After-tax Weighted-Average Cost Capital</vt:lpstr>
      <vt:lpstr>The Benefits and Costs of Using Debt</vt:lpstr>
      <vt:lpstr>Exhibit : Capital Structure and Firm Value with Taxes</vt:lpstr>
      <vt:lpstr>The Benefits and Costs of Using Debt</vt:lpstr>
      <vt:lpstr>The Benefits and Costs of Using Debt</vt:lpstr>
      <vt:lpstr>The Benefits and Costs of Using Debt</vt:lpstr>
      <vt:lpstr>The Benefits and Costs of Using Debt</vt:lpstr>
      <vt:lpstr>PowerPoint Presentation</vt:lpstr>
      <vt:lpstr>The Benefits and Costs of Using Debt</vt:lpstr>
      <vt:lpstr>The Benefits and Costs of Using Debt</vt:lpstr>
      <vt:lpstr>Exhibit : How Firm Value Changes</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lpstr>The Benefits and Costs of Using Debt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Archana P</dc:creator>
  <cp:lastModifiedBy>Archana P</cp:lastModifiedBy>
  <cp:revision>127</cp:revision>
  <dcterms:created xsi:type="dcterms:W3CDTF">2006-08-16T00:00:00Z</dcterms:created>
  <dcterms:modified xsi:type="dcterms:W3CDTF">2019-03-17T09:22:17Z</dcterms:modified>
</cp:coreProperties>
</file>