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>
      <p:cViewPr varScale="1">
        <p:scale>
          <a:sx n="117" d="100"/>
          <a:sy n="117" d="100"/>
        </p:scale>
        <p:origin x="36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51862" y="1388935"/>
            <a:ext cx="7488275" cy="951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741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6531" y="695706"/>
            <a:ext cx="7758937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025" y="1283715"/>
            <a:ext cx="10521949" cy="3751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3741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12/28/24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87345" marR="5080" indent="-2872740">
              <a:lnSpc>
                <a:spcPts val="3460"/>
              </a:lnSpc>
              <a:spcBef>
                <a:spcPts val="530"/>
              </a:spcBef>
            </a:pPr>
            <a:r>
              <a:rPr spc="-220" dirty="0"/>
              <a:t>Navigating </a:t>
            </a:r>
            <a:r>
              <a:rPr spc="-190" dirty="0"/>
              <a:t>Growth </a:t>
            </a:r>
            <a:r>
              <a:rPr spc="-210" dirty="0"/>
              <a:t>through </a:t>
            </a:r>
            <a:r>
              <a:rPr spc="-235" dirty="0"/>
              <a:t>Strategic </a:t>
            </a:r>
            <a:r>
              <a:rPr spc="-210" dirty="0"/>
              <a:t>Capital  </a:t>
            </a:r>
            <a:r>
              <a:rPr spc="-260" dirty="0"/>
              <a:t>Budgeting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7400" y="4348245"/>
            <a:ext cx="748827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3600" b="0" i="0" dirty="0">
                <a:solidFill>
                  <a:srgbClr val="000000"/>
                </a:solidFill>
                <a:effectLst/>
                <a:latin typeface="Mulish"/>
              </a:rPr>
              <a:t>PG Certificate Program in Digital Transformation Strategy &amp; Leadership</a:t>
            </a:r>
            <a:endParaRPr lang="en-IN" sz="4400" b="0" i="0" dirty="0">
              <a:solidFill>
                <a:srgbClr val="212529"/>
              </a:solidFill>
              <a:effectLst/>
              <a:latin typeface="Poppins" pitchFamily="2" charset="7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59576" y="5530849"/>
            <a:ext cx="1487805" cy="1036319"/>
          </a:xfrm>
          <a:custGeom>
            <a:avLst/>
            <a:gdLst/>
            <a:ahLst/>
            <a:cxnLst/>
            <a:rect l="l" t="t" r="r" b="b"/>
            <a:pathLst>
              <a:path w="1487804" h="1036320">
                <a:moveTo>
                  <a:pt x="1404935" y="0"/>
                </a:moveTo>
                <a:lnTo>
                  <a:pt x="82643" y="0"/>
                </a:lnTo>
                <a:lnTo>
                  <a:pt x="50554" y="6540"/>
                </a:lnTo>
                <a:lnTo>
                  <a:pt x="24276" y="24349"/>
                </a:lnTo>
                <a:lnTo>
                  <a:pt x="6521" y="50706"/>
                </a:lnTo>
                <a:lnTo>
                  <a:pt x="0" y="82891"/>
                </a:lnTo>
                <a:lnTo>
                  <a:pt x="0" y="383372"/>
                </a:lnTo>
                <a:lnTo>
                  <a:pt x="17723" y="379130"/>
                </a:lnTo>
                <a:lnTo>
                  <a:pt x="36414" y="375860"/>
                </a:lnTo>
                <a:lnTo>
                  <a:pt x="55493" y="373755"/>
                </a:lnTo>
                <a:lnTo>
                  <a:pt x="74379" y="373010"/>
                </a:lnTo>
                <a:lnTo>
                  <a:pt x="86775" y="373367"/>
                </a:lnTo>
                <a:lnTo>
                  <a:pt x="99172" y="374306"/>
                </a:lnTo>
                <a:lnTo>
                  <a:pt x="111568" y="375633"/>
                </a:lnTo>
                <a:lnTo>
                  <a:pt x="123965" y="377155"/>
                </a:lnTo>
                <a:lnTo>
                  <a:pt x="123964" y="124336"/>
                </a:lnTo>
                <a:lnTo>
                  <a:pt x="1363614" y="124336"/>
                </a:lnTo>
                <a:lnTo>
                  <a:pt x="1363614" y="911804"/>
                </a:lnTo>
                <a:lnTo>
                  <a:pt x="663212" y="911804"/>
                </a:lnTo>
                <a:lnTo>
                  <a:pt x="545446" y="1036141"/>
                </a:lnTo>
                <a:lnTo>
                  <a:pt x="1404936" y="1036141"/>
                </a:lnTo>
                <a:lnTo>
                  <a:pt x="1437024" y="1029600"/>
                </a:lnTo>
                <a:lnTo>
                  <a:pt x="1463302" y="1011791"/>
                </a:lnTo>
                <a:lnTo>
                  <a:pt x="1481058" y="985435"/>
                </a:lnTo>
                <a:lnTo>
                  <a:pt x="1487579" y="953249"/>
                </a:lnTo>
                <a:lnTo>
                  <a:pt x="1487579" y="82891"/>
                </a:lnTo>
                <a:lnTo>
                  <a:pt x="1481057" y="50706"/>
                </a:lnTo>
                <a:lnTo>
                  <a:pt x="1463302" y="24349"/>
                </a:lnTo>
                <a:lnTo>
                  <a:pt x="1437024" y="6540"/>
                </a:lnTo>
                <a:lnTo>
                  <a:pt x="1404935" y="0"/>
                </a:lnTo>
              </a:path>
            </a:pathLst>
          </a:custGeom>
          <a:ln w="483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60404" y="5986751"/>
            <a:ext cx="351790" cy="352425"/>
          </a:xfrm>
          <a:custGeom>
            <a:avLst/>
            <a:gdLst/>
            <a:ahLst/>
            <a:cxnLst/>
            <a:rect l="l" t="t" r="r" b="b"/>
            <a:pathLst>
              <a:path w="351790" h="352425">
                <a:moveTo>
                  <a:pt x="175616" y="0"/>
                </a:moveTo>
                <a:lnTo>
                  <a:pt x="128890" y="6284"/>
                </a:lnTo>
                <a:lnTo>
                  <a:pt x="86928" y="24023"/>
                </a:lnTo>
                <a:lnTo>
                  <a:pt x="51393" y="51548"/>
                </a:lnTo>
                <a:lnTo>
                  <a:pt x="23951" y="87189"/>
                </a:lnTo>
                <a:lnTo>
                  <a:pt x="6265" y="129277"/>
                </a:lnTo>
                <a:lnTo>
                  <a:pt x="0" y="176144"/>
                </a:lnTo>
                <a:lnTo>
                  <a:pt x="5547" y="223010"/>
                </a:lnTo>
                <a:lnTo>
                  <a:pt x="23033" y="265098"/>
                </a:lnTo>
                <a:lnTo>
                  <a:pt x="50619" y="300739"/>
                </a:lnTo>
                <a:lnTo>
                  <a:pt x="86469" y="328264"/>
                </a:lnTo>
                <a:lnTo>
                  <a:pt x="128747" y="346004"/>
                </a:lnTo>
                <a:lnTo>
                  <a:pt x="175617" y="352288"/>
                </a:lnTo>
                <a:lnTo>
                  <a:pt x="222343" y="346004"/>
                </a:lnTo>
                <a:lnTo>
                  <a:pt x="264305" y="328264"/>
                </a:lnTo>
                <a:lnTo>
                  <a:pt x="299840" y="300739"/>
                </a:lnTo>
                <a:lnTo>
                  <a:pt x="327282" y="265098"/>
                </a:lnTo>
                <a:lnTo>
                  <a:pt x="344968" y="223010"/>
                </a:lnTo>
                <a:lnTo>
                  <a:pt x="351233" y="176144"/>
                </a:lnTo>
                <a:lnTo>
                  <a:pt x="344968" y="129277"/>
                </a:lnTo>
                <a:lnTo>
                  <a:pt x="327282" y="87189"/>
                </a:lnTo>
                <a:lnTo>
                  <a:pt x="299840" y="51548"/>
                </a:lnTo>
                <a:lnTo>
                  <a:pt x="264305" y="24023"/>
                </a:lnTo>
                <a:lnTo>
                  <a:pt x="222342" y="6284"/>
                </a:lnTo>
                <a:lnTo>
                  <a:pt x="175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60404" y="5986751"/>
            <a:ext cx="351790" cy="352425"/>
          </a:xfrm>
          <a:custGeom>
            <a:avLst/>
            <a:gdLst/>
            <a:ahLst/>
            <a:cxnLst/>
            <a:rect l="l" t="t" r="r" b="b"/>
            <a:pathLst>
              <a:path w="351790" h="352425">
                <a:moveTo>
                  <a:pt x="175617" y="352288"/>
                </a:moveTo>
                <a:lnTo>
                  <a:pt x="222343" y="346003"/>
                </a:lnTo>
                <a:lnTo>
                  <a:pt x="264305" y="328264"/>
                </a:lnTo>
                <a:lnTo>
                  <a:pt x="299840" y="300739"/>
                </a:lnTo>
                <a:lnTo>
                  <a:pt x="327282" y="265098"/>
                </a:lnTo>
                <a:lnTo>
                  <a:pt x="344968" y="223010"/>
                </a:lnTo>
                <a:lnTo>
                  <a:pt x="351233" y="176144"/>
                </a:lnTo>
                <a:lnTo>
                  <a:pt x="344968" y="129277"/>
                </a:lnTo>
                <a:lnTo>
                  <a:pt x="327282" y="87189"/>
                </a:lnTo>
                <a:lnTo>
                  <a:pt x="299840" y="51548"/>
                </a:lnTo>
                <a:lnTo>
                  <a:pt x="264305" y="24023"/>
                </a:lnTo>
                <a:lnTo>
                  <a:pt x="222342" y="6284"/>
                </a:lnTo>
                <a:lnTo>
                  <a:pt x="175616" y="0"/>
                </a:lnTo>
                <a:lnTo>
                  <a:pt x="128890" y="6284"/>
                </a:lnTo>
                <a:lnTo>
                  <a:pt x="86928" y="24023"/>
                </a:lnTo>
                <a:lnTo>
                  <a:pt x="51393" y="51548"/>
                </a:lnTo>
                <a:lnTo>
                  <a:pt x="23951" y="87189"/>
                </a:lnTo>
                <a:lnTo>
                  <a:pt x="6265" y="129277"/>
                </a:lnTo>
                <a:lnTo>
                  <a:pt x="0" y="176144"/>
                </a:lnTo>
                <a:lnTo>
                  <a:pt x="5547" y="223010"/>
                </a:lnTo>
                <a:lnTo>
                  <a:pt x="23033" y="265098"/>
                </a:lnTo>
                <a:lnTo>
                  <a:pt x="50619" y="300739"/>
                </a:lnTo>
                <a:lnTo>
                  <a:pt x="86469" y="328264"/>
                </a:lnTo>
                <a:lnTo>
                  <a:pt x="128747" y="346003"/>
                </a:lnTo>
                <a:lnTo>
                  <a:pt x="175617" y="352288"/>
                </a:lnTo>
              </a:path>
            </a:pathLst>
          </a:custGeom>
          <a:ln w="482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37268" y="6094833"/>
            <a:ext cx="1087120" cy="638175"/>
          </a:xfrm>
          <a:custGeom>
            <a:avLst/>
            <a:gdLst/>
            <a:ahLst/>
            <a:cxnLst/>
            <a:rect l="l" t="t" r="r" b="b"/>
            <a:pathLst>
              <a:path w="1087120" h="638175">
                <a:moveTo>
                  <a:pt x="398753" y="287723"/>
                </a:moveTo>
                <a:lnTo>
                  <a:pt x="326440" y="293681"/>
                </a:lnTo>
                <a:lnTo>
                  <a:pt x="254127" y="310518"/>
                </a:lnTo>
                <a:lnTo>
                  <a:pt x="203024" y="327485"/>
                </a:lnTo>
                <a:lnTo>
                  <a:pt x="155214" y="349891"/>
                </a:lnTo>
                <a:lnTo>
                  <a:pt x="110890" y="376961"/>
                </a:lnTo>
                <a:lnTo>
                  <a:pt x="70246" y="407915"/>
                </a:lnTo>
                <a:lnTo>
                  <a:pt x="47584" y="442885"/>
                </a:lnTo>
                <a:lnTo>
                  <a:pt x="0" y="637939"/>
                </a:lnTo>
                <a:lnTo>
                  <a:pt x="617758" y="637939"/>
                </a:lnTo>
                <a:lnTo>
                  <a:pt x="617758" y="635866"/>
                </a:lnTo>
                <a:lnTo>
                  <a:pt x="793375" y="430710"/>
                </a:lnTo>
                <a:lnTo>
                  <a:pt x="875749" y="343675"/>
                </a:lnTo>
                <a:lnTo>
                  <a:pt x="634287" y="343675"/>
                </a:lnTo>
                <a:lnTo>
                  <a:pt x="612238" y="333184"/>
                </a:lnTo>
                <a:lnTo>
                  <a:pt x="566590" y="314533"/>
                </a:lnTo>
                <a:lnTo>
                  <a:pt x="507416" y="299962"/>
                </a:lnTo>
                <a:lnTo>
                  <a:pt x="434716" y="289471"/>
                </a:lnTo>
                <a:lnTo>
                  <a:pt x="398753" y="287723"/>
                </a:lnTo>
                <a:close/>
              </a:path>
              <a:path w="1087120" h="638175">
                <a:moveTo>
                  <a:pt x="985165" y="0"/>
                </a:moveTo>
                <a:lnTo>
                  <a:pt x="952463" y="12109"/>
                </a:lnTo>
                <a:lnTo>
                  <a:pt x="944199" y="16254"/>
                </a:lnTo>
                <a:lnTo>
                  <a:pt x="940067" y="24543"/>
                </a:lnTo>
                <a:lnTo>
                  <a:pt x="935934" y="28688"/>
                </a:lnTo>
                <a:lnTo>
                  <a:pt x="634287" y="343675"/>
                </a:lnTo>
                <a:lnTo>
                  <a:pt x="875749" y="343675"/>
                </a:lnTo>
                <a:lnTo>
                  <a:pt x="1064032" y="144735"/>
                </a:lnTo>
                <a:lnTo>
                  <a:pt x="1079301" y="122394"/>
                </a:lnTo>
                <a:lnTo>
                  <a:pt x="1087017" y="95001"/>
                </a:lnTo>
                <a:lnTo>
                  <a:pt x="1085822" y="66054"/>
                </a:lnTo>
                <a:lnTo>
                  <a:pt x="1074362" y="39049"/>
                </a:lnTo>
                <a:lnTo>
                  <a:pt x="1049795" y="13858"/>
                </a:lnTo>
                <a:lnTo>
                  <a:pt x="1018836" y="712"/>
                </a:lnTo>
                <a:lnTo>
                  <a:pt x="9851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37268" y="6094833"/>
            <a:ext cx="1087120" cy="638175"/>
          </a:xfrm>
          <a:custGeom>
            <a:avLst/>
            <a:gdLst/>
            <a:ahLst/>
            <a:cxnLst/>
            <a:rect l="l" t="t" r="r" b="b"/>
            <a:pathLst>
              <a:path w="1087120" h="638175">
                <a:moveTo>
                  <a:pt x="1074362" y="39049"/>
                </a:moveTo>
                <a:lnTo>
                  <a:pt x="1049795" y="13858"/>
                </a:lnTo>
                <a:lnTo>
                  <a:pt x="1018836" y="712"/>
                </a:lnTo>
                <a:lnTo>
                  <a:pt x="985165" y="0"/>
                </a:lnTo>
                <a:lnTo>
                  <a:pt x="952463" y="12109"/>
                </a:lnTo>
                <a:lnTo>
                  <a:pt x="944199" y="16254"/>
                </a:lnTo>
                <a:lnTo>
                  <a:pt x="940067" y="24543"/>
                </a:lnTo>
                <a:lnTo>
                  <a:pt x="935934" y="28688"/>
                </a:lnTo>
                <a:lnTo>
                  <a:pt x="634287" y="343675"/>
                </a:lnTo>
                <a:lnTo>
                  <a:pt x="612238" y="333184"/>
                </a:lnTo>
                <a:lnTo>
                  <a:pt x="589608" y="323470"/>
                </a:lnTo>
                <a:lnTo>
                  <a:pt x="543379" y="306373"/>
                </a:lnTo>
                <a:lnTo>
                  <a:pt x="471066" y="293940"/>
                </a:lnTo>
                <a:lnTo>
                  <a:pt x="398753" y="287723"/>
                </a:lnTo>
                <a:lnTo>
                  <a:pt x="362790" y="289245"/>
                </a:lnTo>
                <a:lnTo>
                  <a:pt x="290090" y="300837"/>
                </a:lnTo>
                <a:lnTo>
                  <a:pt x="203024" y="327485"/>
                </a:lnTo>
                <a:lnTo>
                  <a:pt x="155214" y="349891"/>
                </a:lnTo>
                <a:lnTo>
                  <a:pt x="110890" y="376961"/>
                </a:lnTo>
                <a:lnTo>
                  <a:pt x="70246" y="407915"/>
                </a:lnTo>
                <a:lnTo>
                  <a:pt x="47584" y="442885"/>
                </a:lnTo>
                <a:lnTo>
                  <a:pt x="0" y="637939"/>
                </a:lnTo>
                <a:lnTo>
                  <a:pt x="617758" y="637939"/>
                </a:lnTo>
                <a:lnTo>
                  <a:pt x="617758" y="635866"/>
                </a:lnTo>
                <a:lnTo>
                  <a:pt x="793375" y="430710"/>
                </a:lnTo>
                <a:lnTo>
                  <a:pt x="1064032" y="144735"/>
                </a:lnTo>
                <a:lnTo>
                  <a:pt x="1079301" y="122394"/>
                </a:lnTo>
                <a:lnTo>
                  <a:pt x="1087017" y="95001"/>
                </a:lnTo>
                <a:lnTo>
                  <a:pt x="1085822" y="66054"/>
                </a:lnTo>
                <a:lnTo>
                  <a:pt x="1074362" y="39049"/>
                </a:lnTo>
              </a:path>
            </a:pathLst>
          </a:custGeom>
          <a:ln w="4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29203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Introduction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22580" marR="5080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323215" algn="l"/>
              </a:tabLst>
            </a:pPr>
            <a:r>
              <a:rPr spc="-95" dirty="0"/>
              <a:t>In </a:t>
            </a:r>
            <a:r>
              <a:rPr spc="-35" dirty="0"/>
              <a:t>the </a:t>
            </a:r>
            <a:r>
              <a:rPr spc="-120" dirty="0"/>
              <a:t>relentless </a:t>
            </a:r>
            <a:r>
              <a:rPr spc="-70" dirty="0"/>
              <a:t>pursuit </a:t>
            </a:r>
            <a:r>
              <a:rPr spc="-5" dirty="0"/>
              <a:t>of </a:t>
            </a:r>
            <a:r>
              <a:rPr spc="-55" dirty="0"/>
              <a:t>growth </a:t>
            </a:r>
            <a:r>
              <a:rPr spc="-150" dirty="0"/>
              <a:t>and sustained  </a:t>
            </a:r>
            <a:r>
              <a:rPr spc="-120" dirty="0"/>
              <a:t>competitiveness, </a:t>
            </a:r>
            <a:r>
              <a:rPr spc="-165" dirty="0"/>
              <a:t>companies </a:t>
            </a:r>
            <a:r>
              <a:rPr spc="-105" dirty="0"/>
              <a:t>must </a:t>
            </a:r>
            <a:r>
              <a:rPr spc="-80" dirty="0"/>
              <a:t>foster </a:t>
            </a:r>
            <a:r>
              <a:rPr spc="-250" dirty="0"/>
              <a:t>a </a:t>
            </a:r>
            <a:r>
              <a:rPr b="1" spc="-250" dirty="0">
                <a:latin typeface="Arial"/>
                <a:cs typeface="Arial"/>
              </a:rPr>
              <a:t>continuous </a:t>
            </a:r>
            <a:r>
              <a:rPr b="1" spc="-130" dirty="0">
                <a:latin typeface="Arial"/>
                <a:cs typeface="Arial"/>
              </a:rPr>
              <a:t>flow </a:t>
            </a:r>
            <a:r>
              <a:rPr b="1" spc="-145" dirty="0">
                <a:latin typeface="Arial"/>
                <a:cs typeface="Arial"/>
              </a:rPr>
              <a:t>of  </a:t>
            </a:r>
            <a:r>
              <a:rPr b="1" spc="-195" dirty="0">
                <a:latin typeface="Arial"/>
                <a:cs typeface="Arial"/>
              </a:rPr>
              <a:t>innovative </a:t>
            </a:r>
            <a:r>
              <a:rPr b="1" spc="-220" dirty="0">
                <a:latin typeface="Arial"/>
                <a:cs typeface="Arial"/>
              </a:rPr>
              <a:t>ideas</a:t>
            </a:r>
            <a:r>
              <a:rPr spc="-220" dirty="0"/>
              <a:t>. </a:t>
            </a:r>
            <a:r>
              <a:rPr spc="-210" dirty="0"/>
              <a:t>This</a:t>
            </a:r>
            <a:r>
              <a:rPr spc="-90" dirty="0"/>
              <a:t> </a:t>
            </a:r>
            <a:r>
              <a:rPr spc="-130" dirty="0"/>
              <a:t>involves: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29203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Introduction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22580" marR="5080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323215" algn="l"/>
              </a:tabLst>
            </a:pPr>
            <a:r>
              <a:rPr spc="-95" dirty="0"/>
              <a:t>In </a:t>
            </a:r>
            <a:r>
              <a:rPr spc="-35" dirty="0"/>
              <a:t>the </a:t>
            </a:r>
            <a:r>
              <a:rPr spc="-120" dirty="0"/>
              <a:t>relentless </a:t>
            </a:r>
            <a:r>
              <a:rPr spc="-70" dirty="0"/>
              <a:t>pursuit </a:t>
            </a:r>
            <a:r>
              <a:rPr spc="-5" dirty="0"/>
              <a:t>of </a:t>
            </a:r>
            <a:r>
              <a:rPr spc="-55" dirty="0"/>
              <a:t>growth </a:t>
            </a:r>
            <a:r>
              <a:rPr spc="-150" dirty="0"/>
              <a:t>and sustained  </a:t>
            </a:r>
            <a:r>
              <a:rPr spc="-120" dirty="0"/>
              <a:t>competitiveness, </a:t>
            </a:r>
            <a:r>
              <a:rPr spc="-165" dirty="0"/>
              <a:t>companies </a:t>
            </a:r>
            <a:r>
              <a:rPr spc="-105" dirty="0"/>
              <a:t>must </a:t>
            </a:r>
            <a:r>
              <a:rPr spc="-80" dirty="0"/>
              <a:t>foster </a:t>
            </a:r>
            <a:r>
              <a:rPr spc="-250" dirty="0"/>
              <a:t>a </a:t>
            </a:r>
            <a:r>
              <a:rPr b="1" spc="-250" dirty="0">
                <a:latin typeface="Arial"/>
                <a:cs typeface="Arial"/>
              </a:rPr>
              <a:t>continuous </a:t>
            </a:r>
            <a:r>
              <a:rPr b="1" spc="-130" dirty="0">
                <a:latin typeface="Arial"/>
                <a:cs typeface="Arial"/>
              </a:rPr>
              <a:t>flow </a:t>
            </a:r>
            <a:r>
              <a:rPr b="1" spc="-145" dirty="0">
                <a:latin typeface="Arial"/>
                <a:cs typeface="Arial"/>
              </a:rPr>
              <a:t>of  </a:t>
            </a:r>
            <a:r>
              <a:rPr b="1" spc="-195" dirty="0">
                <a:latin typeface="Arial"/>
                <a:cs typeface="Arial"/>
              </a:rPr>
              <a:t>innovative </a:t>
            </a:r>
            <a:r>
              <a:rPr b="1" spc="-220" dirty="0">
                <a:latin typeface="Arial"/>
                <a:cs typeface="Arial"/>
              </a:rPr>
              <a:t>ideas</a:t>
            </a:r>
            <a:r>
              <a:rPr spc="-220" dirty="0"/>
              <a:t>. </a:t>
            </a:r>
            <a:r>
              <a:rPr spc="-210" dirty="0"/>
              <a:t>This</a:t>
            </a:r>
            <a:r>
              <a:rPr spc="-90" dirty="0"/>
              <a:t> </a:t>
            </a:r>
            <a:r>
              <a:rPr spc="-130" dirty="0"/>
              <a:t>involves:</a:t>
            </a:r>
          </a:p>
          <a:p>
            <a:pPr marL="81280">
              <a:lnSpc>
                <a:spcPct val="100000"/>
              </a:lnSpc>
              <a:spcBef>
                <a:spcPts val="50"/>
              </a:spcBef>
              <a:buClr>
                <a:srgbClr val="374151"/>
              </a:buClr>
              <a:buFont typeface="Arial"/>
              <a:buChar char="•"/>
            </a:pPr>
            <a:endParaRPr sz="4000"/>
          </a:p>
          <a:p>
            <a:pPr marL="836930" lvl="1" indent="-285750">
              <a:lnSpc>
                <a:spcPct val="100000"/>
              </a:lnSpc>
              <a:buChar char="•"/>
              <a:tabLst>
                <a:tab pos="836930" algn="l"/>
                <a:tab pos="837565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Developing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New</a:t>
            </a:r>
            <a:r>
              <a:rPr sz="2800" b="1" spc="-204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29203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Introduction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22580" marR="5080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323215" algn="l"/>
              </a:tabLst>
            </a:pPr>
            <a:r>
              <a:rPr spc="-95" dirty="0"/>
              <a:t>In </a:t>
            </a:r>
            <a:r>
              <a:rPr spc="-35" dirty="0"/>
              <a:t>the </a:t>
            </a:r>
            <a:r>
              <a:rPr spc="-120" dirty="0"/>
              <a:t>relentless </a:t>
            </a:r>
            <a:r>
              <a:rPr spc="-70" dirty="0"/>
              <a:t>pursuit </a:t>
            </a:r>
            <a:r>
              <a:rPr spc="-5" dirty="0"/>
              <a:t>of </a:t>
            </a:r>
            <a:r>
              <a:rPr spc="-55" dirty="0"/>
              <a:t>growth </a:t>
            </a:r>
            <a:r>
              <a:rPr spc="-150" dirty="0"/>
              <a:t>and sustained  </a:t>
            </a:r>
            <a:r>
              <a:rPr spc="-120" dirty="0"/>
              <a:t>competitiveness, </a:t>
            </a:r>
            <a:r>
              <a:rPr spc="-165" dirty="0"/>
              <a:t>companies </a:t>
            </a:r>
            <a:r>
              <a:rPr spc="-105" dirty="0"/>
              <a:t>must </a:t>
            </a:r>
            <a:r>
              <a:rPr spc="-80" dirty="0"/>
              <a:t>foster </a:t>
            </a:r>
            <a:r>
              <a:rPr spc="-250" dirty="0"/>
              <a:t>a </a:t>
            </a:r>
            <a:r>
              <a:rPr b="1" spc="-250" dirty="0">
                <a:latin typeface="Arial"/>
                <a:cs typeface="Arial"/>
              </a:rPr>
              <a:t>continuous </a:t>
            </a:r>
            <a:r>
              <a:rPr b="1" spc="-130" dirty="0">
                <a:latin typeface="Arial"/>
                <a:cs typeface="Arial"/>
              </a:rPr>
              <a:t>flow </a:t>
            </a:r>
            <a:r>
              <a:rPr b="1" spc="-145" dirty="0">
                <a:latin typeface="Arial"/>
                <a:cs typeface="Arial"/>
              </a:rPr>
              <a:t>of  </a:t>
            </a:r>
            <a:r>
              <a:rPr b="1" spc="-195" dirty="0">
                <a:latin typeface="Arial"/>
                <a:cs typeface="Arial"/>
              </a:rPr>
              <a:t>innovative </a:t>
            </a:r>
            <a:r>
              <a:rPr b="1" spc="-220" dirty="0">
                <a:latin typeface="Arial"/>
                <a:cs typeface="Arial"/>
              </a:rPr>
              <a:t>ideas</a:t>
            </a:r>
            <a:r>
              <a:rPr spc="-220" dirty="0"/>
              <a:t>. </a:t>
            </a:r>
            <a:r>
              <a:rPr spc="-210" dirty="0"/>
              <a:t>This</a:t>
            </a:r>
            <a:r>
              <a:rPr spc="-90" dirty="0"/>
              <a:t> </a:t>
            </a:r>
            <a:r>
              <a:rPr spc="-130" dirty="0"/>
              <a:t>involves:</a:t>
            </a:r>
          </a:p>
          <a:p>
            <a:pPr marL="81280">
              <a:lnSpc>
                <a:spcPct val="100000"/>
              </a:lnSpc>
              <a:spcBef>
                <a:spcPts val="50"/>
              </a:spcBef>
              <a:buClr>
                <a:srgbClr val="374151"/>
              </a:buClr>
              <a:buFont typeface="Arial"/>
              <a:buChar char="•"/>
            </a:pPr>
            <a:endParaRPr sz="4000"/>
          </a:p>
          <a:p>
            <a:pPr marL="836930" lvl="1" indent="-285750">
              <a:lnSpc>
                <a:spcPct val="100000"/>
              </a:lnSpc>
              <a:buChar char="•"/>
              <a:tabLst>
                <a:tab pos="836930" algn="l"/>
                <a:tab pos="837565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Developing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New</a:t>
            </a:r>
            <a:r>
              <a:rPr sz="2800" b="1" spc="-204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836930" lvl="1" indent="-28575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836930" algn="l"/>
                <a:tab pos="837565" algn="l"/>
              </a:tabLst>
            </a:pPr>
            <a:r>
              <a:rPr sz="2800" b="1" spc="-265" dirty="0">
                <a:solidFill>
                  <a:srgbClr val="374151"/>
                </a:solidFill>
                <a:latin typeface="Arial"/>
                <a:cs typeface="Arial"/>
              </a:rPr>
              <a:t>Enhancing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140" dirty="0">
                <a:solidFill>
                  <a:srgbClr val="374151"/>
                </a:solidFill>
                <a:latin typeface="Arial"/>
                <a:cs typeface="Arial"/>
              </a:rPr>
              <a:t>quality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existing</a:t>
            </a:r>
            <a:r>
              <a:rPr sz="2800" spc="-2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29203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Introduction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22580" marR="5080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323215" algn="l"/>
              </a:tabLst>
            </a:pPr>
            <a:r>
              <a:rPr spc="-95" dirty="0"/>
              <a:t>In </a:t>
            </a:r>
            <a:r>
              <a:rPr spc="-35" dirty="0"/>
              <a:t>the </a:t>
            </a:r>
            <a:r>
              <a:rPr spc="-120" dirty="0"/>
              <a:t>relentless </a:t>
            </a:r>
            <a:r>
              <a:rPr spc="-70" dirty="0"/>
              <a:t>pursuit </a:t>
            </a:r>
            <a:r>
              <a:rPr spc="-5" dirty="0"/>
              <a:t>of </a:t>
            </a:r>
            <a:r>
              <a:rPr spc="-55" dirty="0"/>
              <a:t>growth </a:t>
            </a:r>
            <a:r>
              <a:rPr spc="-150" dirty="0"/>
              <a:t>and sustained  </a:t>
            </a:r>
            <a:r>
              <a:rPr spc="-120" dirty="0"/>
              <a:t>competitiveness, </a:t>
            </a:r>
            <a:r>
              <a:rPr spc="-165" dirty="0"/>
              <a:t>companies </a:t>
            </a:r>
            <a:r>
              <a:rPr spc="-105" dirty="0"/>
              <a:t>must </a:t>
            </a:r>
            <a:r>
              <a:rPr spc="-80" dirty="0"/>
              <a:t>foster </a:t>
            </a:r>
            <a:r>
              <a:rPr spc="-250" dirty="0"/>
              <a:t>a </a:t>
            </a:r>
            <a:r>
              <a:rPr b="1" spc="-250" dirty="0">
                <a:latin typeface="Arial"/>
                <a:cs typeface="Arial"/>
              </a:rPr>
              <a:t>continuous </a:t>
            </a:r>
            <a:r>
              <a:rPr b="1" spc="-130" dirty="0">
                <a:latin typeface="Arial"/>
                <a:cs typeface="Arial"/>
              </a:rPr>
              <a:t>flow </a:t>
            </a:r>
            <a:r>
              <a:rPr b="1" spc="-145" dirty="0">
                <a:latin typeface="Arial"/>
                <a:cs typeface="Arial"/>
              </a:rPr>
              <a:t>of  </a:t>
            </a:r>
            <a:r>
              <a:rPr b="1" spc="-195" dirty="0">
                <a:latin typeface="Arial"/>
                <a:cs typeface="Arial"/>
              </a:rPr>
              <a:t>innovative </a:t>
            </a:r>
            <a:r>
              <a:rPr b="1" spc="-220" dirty="0">
                <a:latin typeface="Arial"/>
                <a:cs typeface="Arial"/>
              </a:rPr>
              <a:t>ideas</a:t>
            </a:r>
            <a:r>
              <a:rPr spc="-220" dirty="0"/>
              <a:t>. </a:t>
            </a:r>
            <a:r>
              <a:rPr spc="-210" dirty="0"/>
              <a:t>This</a:t>
            </a:r>
            <a:r>
              <a:rPr spc="-90" dirty="0"/>
              <a:t> </a:t>
            </a:r>
            <a:r>
              <a:rPr spc="-130" dirty="0"/>
              <a:t>involves:</a:t>
            </a:r>
          </a:p>
          <a:p>
            <a:pPr marL="81280">
              <a:lnSpc>
                <a:spcPct val="100000"/>
              </a:lnSpc>
              <a:spcBef>
                <a:spcPts val="50"/>
              </a:spcBef>
              <a:buClr>
                <a:srgbClr val="374151"/>
              </a:buClr>
              <a:buFont typeface="Arial"/>
              <a:buChar char="•"/>
            </a:pPr>
            <a:endParaRPr sz="4000"/>
          </a:p>
          <a:p>
            <a:pPr marL="836930" lvl="1" indent="-285750">
              <a:lnSpc>
                <a:spcPct val="100000"/>
              </a:lnSpc>
              <a:buChar char="•"/>
              <a:tabLst>
                <a:tab pos="836930" algn="l"/>
                <a:tab pos="837565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Developing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New</a:t>
            </a:r>
            <a:r>
              <a:rPr sz="2800" b="1" spc="-204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836930" lvl="1" indent="-28575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836930" algn="l"/>
                <a:tab pos="837565" algn="l"/>
              </a:tabLst>
            </a:pPr>
            <a:r>
              <a:rPr sz="2800" b="1" spc="-265" dirty="0">
                <a:solidFill>
                  <a:srgbClr val="374151"/>
                </a:solidFill>
                <a:latin typeface="Arial"/>
                <a:cs typeface="Arial"/>
              </a:rPr>
              <a:t>Enhancing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140" dirty="0">
                <a:solidFill>
                  <a:srgbClr val="374151"/>
                </a:solidFill>
                <a:latin typeface="Arial"/>
                <a:cs typeface="Arial"/>
              </a:rPr>
              <a:t>quality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existing</a:t>
            </a:r>
            <a:r>
              <a:rPr sz="2800" spc="-2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836930" lvl="1" indent="-28575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836930" algn="l"/>
                <a:tab pos="837565" algn="l"/>
              </a:tabLst>
            </a:pP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Streamlining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260" dirty="0">
                <a:solidFill>
                  <a:srgbClr val="374151"/>
                </a:solidFill>
                <a:latin typeface="Arial"/>
                <a:cs typeface="Arial"/>
              </a:rPr>
              <a:t>cost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</a:t>
            </a:r>
            <a:r>
              <a:rPr sz="2800" spc="-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production/operations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29203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Introduction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22580" marR="5080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323215" algn="l"/>
              </a:tabLst>
            </a:pPr>
            <a:r>
              <a:rPr spc="-95" dirty="0"/>
              <a:t>In </a:t>
            </a:r>
            <a:r>
              <a:rPr spc="-35" dirty="0"/>
              <a:t>the </a:t>
            </a:r>
            <a:r>
              <a:rPr spc="-120" dirty="0"/>
              <a:t>relentless </a:t>
            </a:r>
            <a:r>
              <a:rPr spc="-70" dirty="0"/>
              <a:t>pursuit </a:t>
            </a:r>
            <a:r>
              <a:rPr spc="-5" dirty="0"/>
              <a:t>of </a:t>
            </a:r>
            <a:r>
              <a:rPr spc="-55" dirty="0"/>
              <a:t>growth </a:t>
            </a:r>
            <a:r>
              <a:rPr spc="-150" dirty="0"/>
              <a:t>and sustained  </a:t>
            </a:r>
            <a:r>
              <a:rPr spc="-120" dirty="0"/>
              <a:t>competitiveness, </a:t>
            </a:r>
            <a:r>
              <a:rPr spc="-165" dirty="0"/>
              <a:t>companies </a:t>
            </a:r>
            <a:r>
              <a:rPr spc="-105" dirty="0"/>
              <a:t>must </a:t>
            </a:r>
            <a:r>
              <a:rPr spc="-80" dirty="0"/>
              <a:t>foster </a:t>
            </a:r>
            <a:r>
              <a:rPr spc="-250" dirty="0"/>
              <a:t>a </a:t>
            </a:r>
            <a:r>
              <a:rPr b="1" spc="-250" dirty="0">
                <a:latin typeface="Arial"/>
                <a:cs typeface="Arial"/>
              </a:rPr>
              <a:t>continuous </a:t>
            </a:r>
            <a:r>
              <a:rPr b="1" spc="-130" dirty="0">
                <a:latin typeface="Arial"/>
                <a:cs typeface="Arial"/>
              </a:rPr>
              <a:t>flow </a:t>
            </a:r>
            <a:r>
              <a:rPr b="1" spc="-145" dirty="0">
                <a:latin typeface="Arial"/>
                <a:cs typeface="Arial"/>
              </a:rPr>
              <a:t>of  </a:t>
            </a:r>
            <a:r>
              <a:rPr b="1" spc="-195" dirty="0">
                <a:latin typeface="Arial"/>
                <a:cs typeface="Arial"/>
              </a:rPr>
              <a:t>innovative </a:t>
            </a:r>
            <a:r>
              <a:rPr b="1" spc="-220" dirty="0">
                <a:latin typeface="Arial"/>
                <a:cs typeface="Arial"/>
              </a:rPr>
              <a:t>ideas</a:t>
            </a:r>
            <a:r>
              <a:rPr spc="-220" dirty="0"/>
              <a:t>. </a:t>
            </a:r>
            <a:r>
              <a:rPr spc="-210" dirty="0"/>
              <a:t>This</a:t>
            </a:r>
            <a:r>
              <a:rPr spc="-90" dirty="0"/>
              <a:t> </a:t>
            </a:r>
            <a:r>
              <a:rPr spc="-130" dirty="0"/>
              <a:t>involves:</a:t>
            </a:r>
          </a:p>
          <a:p>
            <a:pPr marL="81280">
              <a:lnSpc>
                <a:spcPct val="100000"/>
              </a:lnSpc>
              <a:spcBef>
                <a:spcPts val="50"/>
              </a:spcBef>
              <a:buClr>
                <a:srgbClr val="374151"/>
              </a:buClr>
              <a:buFont typeface="Arial"/>
              <a:buChar char="•"/>
            </a:pPr>
            <a:endParaRPr sz="4000"/>
          </a:p>
          <a:p>
            <a:pPr marL="836930" lvl="1" indent="-285750">
              <a:lnSpc>
                <a:spcPct val="100000"/>
              </a:lnSpc>
              <a:buChar char="•"/>
              <a:tabLst>
                <a:tab pos="836930" algn="l"/>
                <a:tab pos="837565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Developing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New</a:t>
            </a:r>
            <a:r>
              <a:rPr sz="2800" b="1" spc="-204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836930" lvl="1" indent="-28575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836930" algn="l"/>
                <a:tab pos="837565" algn="l"/>
              </a:tabLst>
            </a:pPr>
            <a:r>
              <a:rPr sz="2800" b="1" spc="-265" dirty="0">
                <a:solidFill>
                  <a:srgbClr val="374151"/>
                </a:solidFill>
                <a:latin typeface="Arial"/>
                <a:cs typeface="Arial"/>
              </a:rPr>
              <a:t>Enhancing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140" dirty="0">
                <a:solidFill>
                  <a:srgbClr val="374151"/>
                </a:solidFill>
                <a:latin typeface="Arial"/>
                <a:cs typeface="Arial"/>
              </a:rPr>
              <a:t>quality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existing</a:t>
            </a:r>
            <a:r>
              <a:rPr sz="2800" spc="-2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836930" lvl="1" indent="-28575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836930" algn="l"/>
                <a:tab pos="837565" algn="l"/>
              </a:tabLst>
            </a:pP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Streamlining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260" dirty="0">
                <a:solidFill>
                  <a:srgbClr val="374151"/>
                </a:solidFill>
                <a:latin typeface="Arial"/>
                <a:cs typeface="Arial"/>
              </a:rPr>
              <a:t>cost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</a:t>
            </a:r>
            <a:r>
              <a:rPr sz="2800" spc="-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production/operations</a:t>
            </a:r>
            <a:endParaRPr sz="2800">
              <a:latin typeface="Arial"/>
              <a:cs typeface="Arial"/>
            </a:endParaRPr>
          </a:p>
          <a:p>
            <a:pPr marL="836930" lvl="1" indent="-285750">
              <a:lnSpc>
                <a:spcPct val="100000"/>
              </a:lnSpc>
              <a:spcBef>
                <a:spcPts val="165"/>
              </a:spcBef>
              <a:buChar char="•"/>
              <a:tabLst>
                <a:tab pos="836930" algn="l"/>
                <a:tab pos="837565" algn="l"/>
              </a:tabLst>
            </a:pPr>
            <a:r>
              <a:rPr sz="2800" spc="-170" dirty="0">
                <a:solidFill>
                  <a:srgbClr val="374151"/>
                </a:solidFill>
                <a:latin typeface="Arial"/>
                <a:cs typeface="Arial"/>
              </a:rPr>
              <a:t>Expanding </a:t>
            </a:r>
            <a:r>
              <a:rPr sz="28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b="1" spc="-155" dirty="0">
                <a:solidFill>
                  <a:srgbClr val="374151"/>
                </a:solidFill>
                <a:latin typeface="Arial"/>
                <a:cs typeface="Arial"/>
              </a:rPr>
              <a:t>new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markets/geographies</a:t>
            </a:r>
            <a:r>
              <a:rPr sz="2800" spc="-185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and</a:t>
            </a:r>
            <a:r>
              <a:rPr sz="2800" spc="-22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85" dirty="0">
                <a:solidFill>
                  <a:srgbClr val="374151"/>
                </a:solidFill>
                <a:latin typeface="Arial"/>
                <a:cs typeface="Arial"/>
              </a:rPr>
              <a:t>more.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29203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Introduction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244853"/>
            <a:ext cx="10440035" cy="5133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865"/>
              </a:spcBef>
              <a:buChar char="•"/>
              <a:tabLst>
                <a:tab pos="241300" algn="l"/>
              </a:tabLst>
            </a:pPr>
            <a:r>
              <a:rPr sz="3200" spc="-95" dirty="0">
                <a:solidFill>
                  <a:srgbClr val="374151"/>
                </a:solidFill>
                <a:latin typeface="Arial"/>
                <a:cs typeface="Arial"/>
              </a:rPr>
              <a:t>In </a:t>
            </a:r>
            <a:r>
              <a:rPr sz="3200" spc="-3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3200" spc="-120" dirty="0">
                <a:solidFill>
                  <a:srgbClr val="374151"/>
                </a:solidFill>
                <a:latin typeface="Arial"/>
                <a:cs typeface="Arial"/>
              </a:rPr>
              <a:t>relentless </a:t>
            </a:r>
            <a:r>
              <a:rPr sz="3200" spc="-70" dirty="0">
                <a:solidFill>
                  <a:srgbClr val="374151"/>
                </a:solidFill>
                <a:latin typeface="Arial"/>
                <a:cs typeface="Arial"/>
              </a:rPr>
              <a:t>pursuit </a:t>
            </a:r>
            <a:r>
              <a:rPr sz="32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3200" spc="-55" dirty="0">
                <a:solidFill>
                  <a:srgbClr val="374151"/>
                </a:solidFill>
                <a:latin typeface="Arial"/>
                <a:cs typeface="Arial"/>
              </a:rPr>
              <a:t>growth </a:t>
            </a:r>
            <a:r>
              <a:rPr sz="3200" spc="-150" dirty="0">
                <a:solidFill>
                  <a:srgbClr val="374151"/>
                </a:solidFill>
                <a:latin typeface="Arial"/>
                <a:cs typeface="Arial"/>
              </a:rPr>
              <a:t>and sustained  </a:t>
            </a:r>
            <a:r>
              <a:rPr sz="3200" spc="-120" dirty="0">
                <a:solidFill>
                  <a:srgbClr val="374151"/>
                </a:solidFill>
                <a:latin typeface="Arial"/>
                <a:cs typeface="Arial"/>
              </a:rPr>
              <a:t>competitiveness, </a:t>
            </a:r>
            <a:r>
              <a:rPr sz="3200" spc="-165" dirty="0">
                <a:solidFill>
                  <a:srgbClr val="374151"/>
                </a:solidFill>
                <a:latin typeface="Arial"/>
                <a:cs typeface="Arial"/>
              </a:rPr>
              <a:t>companies </a:t>
            </a:r>
            <a:r>
              <a:rPr sz="3200" spc="-105" dirty="0">
                <a:solidFill>
                  <a:srgbClr val="374151"/>
                </a:solidFill>
                <a:latin typeface="Arial"/>
                <a:cs typeface="Arial"/>
              </a:rPr>
              <a:t>must </a:t>
            </a:r>
            <a:r>
              <a:rPr sz="3200" spc="-80" dirty="0">
                <a:solidFill>
                  <a:srgbClr val="374151"/>
                </a:solidFill>
                <a:latin typeface="Arial"/>
                <a:cs typeface="Arial"/>
              </a:rPr>
              <a:t>foster </a:t>
            </a:r>
            <a:r>
              <a:rPr sz="3200" spc="-250" dirty="0">
                <a:solidFill>
                  <a:srgbClr val="374151"/>
                </a:solidFill>
                <a:latin typeface="Arial"/>
                <a:cs typeface="Arial"/>
              </a:rPr>
              <a:t>a </a:t>
            </a:r>
            <a:r>
              <a:rPr sz="3200" b="1" spc="-250" dirty="0">
                <a:solidFill>
                  <a:srgbClr val="374151"/>
                </a:solidFill>
                <a:latin typeface="Arial"/>
                <a:cs typeface="Arial"/>
              </a:rPr>
              <a:t>continuous </a:t>
            </a:r>
            <a:r>
              <a:rPr sz="3200" b="1" spc="-130" dirty="0">
                <a:solidFill>
                  <a:srgbClr val="374151"/>
                </a:solidFill>
                <a:latin typeface="Arial"/>
                <a:cs typeface="Arial"/>
              </a:rPr>
              <a:t>flow </a:t>
            </a:r>
            <a:r>
              <a:rPr sz="3200" b="1" spc="-145" dirty="0">
                <a:solidFill>
                  <a:srgbClr val="374151"/>
                </a:solidFill>
                <a:latin typeface="Arial"/>
                <a:cs typeface="Arial"/>
              </a:rPr>
              <a:t>of  </a:t>
            </a:r>
            <a:r>
              <a:rPr sz="3200" b="1" spc="-195" dirty="0">
                <a:solidFill>
                  <a:srgbClr val="374151"/>
                </a:solidFill>
                <a:latin typeface="Arial"/>
                <a:cs typeface="Arial"/>
              </a:rPr>
              <a:t>innovative </a:t>
            </a:r>
            <a:r>
              <a:rPr sz="3200" b="1" spc="-220" dirty="0">
                <a:solidFill>
                  <a:srgbClr val="374151"/>
                </a:solidFill>
                <a:latin typeface="Arial"/>
                <a:cs typeface="Arial"/>
              </a:rPr>
              <a:t>ideas</a:t>
            </a:r>
            <a:r>
              <a:rPr sz="3200" spc="-220" dirty="0">
                <a:solidFill>
                  <a:srgbClr val="374151"/>
                </a:solidFill>
                <a:latin typeface="Arial"/>
                <a:cs typeface="Arial"/>
              </a:rPr>
              <a:t>. </a:t>
            </a:r>
            <a:r>
              <a:rPr sz="3200" spc="-210" dirty="0">
                <a:solidFill>
                  <a:srgbClr val="374151"/>
                </a:solidFill>
                <a:latin typeface="Arial"/>
                <a:cs typeface="Arial"/>
              </a:rPr>
              <a:t>This</a:t>
            </a:r>
            <a:r>
              <a:rPr sz="3200" spc="-9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3200" spc="-130" dirty="0">
                <a:solidFill>
                  <a:srgbClr val="374151"/>
                </a:solidFill>
                <a:latin typeface="Arial"/>
                <a:cs typeface="Arial"/>
              </a:rPr>
              <a:t>involves: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374151"/>
              </a:buClr>
              <a:buFont typeface="Arial"/>
              <a:buChar char="•"/>
            </a:pPr>
            <a:endParaRPr sz="3400">
              <a:latin typeface="Arial"/>
              <a:cs typeface="Arial"/>
            </a:endParaRPr>
          </a:p>
          <a:p>
            <a:pPr marL="755650" lvl="1" indent="-285750">
              <a:lnSpc>
                <a:spcPts val="3275"/>
              </a:lnSpc>
              <a:spcBef>
                <a:spcPts val="5"/>
              </a:spcBef>
              <a:buChar char="•"/>
              <a:tabLst>
                <a:tab pos="755015" algn="l"/>
                <a:tab pos="755650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Developing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New</a:t>
            </a:r>
            <a:r>
              <a:rPr sz="2800" b="1" spc="-204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ts val="3190"/>
              </a:lnSpc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800" b="1" spc="-265" dirty="0">
                <a:solidFill>
                  <a:srgbClr val="374151"/>
                </a:solidFill>
                <a:latin typeface="Arial"/>
                <a:cs typeface="Arial"/>
              </a:rPr>
              <a:t>Enhancing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140" dirty="0">
                <a:solidFill>
                  <a:srgbClr val="374151"/>
                </a:solidFill>
                <a:latin typeface="Arial"/>
                <a:cs typeface="Arial"/>
              </a:rPr>
              <a:t>quality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existing</a:t>
            </a:r>
            <a:r>
              <a:rPr sz="2800" spc="-2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Products/Services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ts val="3190"/>
              </a:lnSpc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Streamlining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spc="-260" dirty="0">
                <a:solidFill>
                  <a:srgbClr val="374151"/>
                </a:solidFill>
                <a:latin typeface="Arial"/>
                <a:cs typeface="Arial"/>
              </a:rPr>
              <a:t>cost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</a:t>
            </a:r>
            <a:r>
              <a:rPr sz="2800" spc="-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production/operations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ts val="3275"/>
              </a:lnSpc>
              <a:buChar char="•"/>
              <a:tabLst>
                <a:tab pos="755015" algn="l"/>
                <a:tab pos="755650" algn="l"/>
              </a:tabLst>
            </a:pPr>
            <a:r>
              <a:rPr sz="2800" spc="-170" dirty="0">
                <a:solidFill>
                  <a:srgbClr val="374151"/>
                </a:solidFill>
                <a:latin typeface="Arial"/>
                <a:cs typeface="Arial"/>
              </a:rPr>
              <a:t>Expanding </a:t>
            </a:r>
            <a:r>
              <a:rPr sz="2800" spc="-10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b="1" spc="-155" dirty="0">
                <a:solidFill>
                  <a:srgbClr val="374151"/>
                </a:solidFill>
                <a:latin typeface="Arial"/>
                <a:cs typeface="Arial"/>
              </a:rPr>
              <a:t>new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markets/geographies</a:t>
            </a:r>
            <a:r>
              <a:rPr sz="2800" spc="-185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and</a:t>
            </a:r>
            <a:r>
              <a:rPr sz="2800" spc="-23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80" dirty="0">
                <a:solidFill>
                  <a:srgbClr val="374151"/>
                </a:solidFill>
                <a:latin typeface="Arial"/>
                <a:cs typeface="Arial"/>
              </a:rPr>
              <a:t>more.</a:t>
            </a:r>
            <a:endParaRPr sz="2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374151"/>
              </a:buClr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241300" marR="115570" indent="-228600">
              <a:lnSpc>
                <a:spcPts val="307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3200" spc="-210" dirty="0">
                <a:solidFill>
                  <a:srgbClr val="374151"/>
                </a:solidFill>
                <a:latin typeface="Arial"/>
                <a:cs typeface="Arial"/>
              </a:rPr>
              <a:t>This </a:t>
            </a:r>
            <a:r>
              <a:rPr sz="3200" spc="-185" dirty="0">
                <a:solidFill>
                  <a:srgbClr val="374151"/>
                </a:solidFill>
                <a:latin typeface="Arial"/>
                <a:cs typeface="Arial"/>
              </a:rPr>
              <a:t>sets </a:t>
            </a:r>
            <a:r>
              <a:rPr sz="3200" spc="-4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3200" spc="-200" dirty="0">
                <a:solidFill>
                  <a:srgbClr val="374151"/>
                </a:solidFill>
                <a:latin typeface="Arial"/>
                <a:cs typeface="Arial"/>
              </a:rPr>
              <a:t>stage </a:t>
            </a:r>
            <a:r>
              <a:rPr sz="3200" spc="-10" dirty="0">
                <a:solidFill>
                  <a:srgbClr val="374151"/>
                </a:solidFill>
                <a:latin typeface="Arial"/>
                <a:cs typeface="Arial"/>
              </a:rPr>
              <a:t>for </a:t>
            </a:r>
            <a:r>
              <a:rPr sz="3200" spc="-229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3200" spc="-204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3200" spc="-170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3200" spc="-100" dirty="0">
                <a:solidFill>
                  <a:srgbClr val="374151"/>
                </a:solidFill>
                <a:latin typeface="Arial"/>
                <a:cs typeface="Arial"/>
              </a:rPr>
              <a:t>where  </a:t>
            </a:r>
            <a:r>
              <a:rPr sz="3200" spc="-114" dirty="0">
                <a:solidFill>
                  <a:srgbClr val="374151"/>
                </a:solidFill>
                <a:latin typeface="Arial"/>
                <a:cs typeface="Arial"/>
              </a:rPr>
              <a:t>visionary </a:t>
            </a:r>
            <a:r>
              <a:rPr sz="3200" spc="-155" dirty="0">
                <a:solidFill>
                  <a:srgbClr val="374151"/>
                </a:solidFill>
                <a:latin typeface="Arial"/>
                <a:cs typeface="Arial"/>
              </a:rPr>
              <a:t>leaders </a:t>
            </a:r>
            <a:r>
              <a:rPr sz="3200" spc="-105" dirty="0">
                <a:solidFill>
                  <a:srgbClr val="374151"/>
                </a:solidFill>
                <a:latin typeface="Arial"/>
                <a:cs typeface="Arial"/>
              </a:rPr>
              <a:t>actively </a:t>
            </a:r>
            <a:r>
              <a:rPr sz="3200" spc="-200" dirty="0">
                <a:solidFill>
                  <a:srgbClr val="374151"/>
                </a:solidFill>
                <a:latin typeface="Arial"/>
                <a:cs typeface="Arial"/>
              </a:rPr>
              <a:t>seek, </a:t>
            </a:r>
            <a:r>
              <a:rPr sz="3200" spc="-114" dirty="0">
                <a:solidFill>
                  <a:srgbClr val="374151"/>
                </a:solidFill>
                <a:latin typeface="Arial"/>
                <a:cs typeface="Arial"/>
              </a:rPr>
              <a:t>scrutinize, </a:t>
            </a:r>
            <a:r>
              <a:rPr sz="3200" spc="-150" dirty="0">
                <a:solidFill>
                  <a:srgbClr val="374151"/>
                </a:solidFill>
                <a:latin typeface="Arial"/>
                <a:cs typeface="Arial"/>
              </a:rPr>
              <a:t>and </a:t>
            </a:r>
            <a:r>
              <a:rPr sz="3200" spc="-180" dirty="0">
                <a:solidFill>
                  <a:srgbClr val="374151"/>
                </a:solidFill>
                <a:latin typeface="Arial"/>
                <a:cs typeface="Arial"/>
              </a:rPr>
              <a:t>choose </a:t>
            </a:r>
            <a:r>
              <a:rPr sz="3200" spc="-65" dirty="0">
                <a:solidFill>
                  <a:srgbClr val="374151"/>
                </a:solidFill>
                <a:latin typeface="Arial"/>
                <a:cs typeface="Arial"/>
              </a:rPr>
              <a:t>project  </a:t>
            </a:r>
            <a:r>
              <a:rPr sz="3200" spc="-155" dirty="0">
                <a:solidFill>
                  <a:srgbClr val="374151"/>
                </a:solidFill>
                <a:latin typeface="Arial"/>
                <a:cs typeface="Arial"/>
              </a:rPr>
              <a:t>proposals </a:t>
            </a:r>
            <a:r>
              <a:rPr sz="3200" spc="-5" dirty="0">
                <a:solidFill>
                  <a:srgbClr val="374151"/>
                </a:solidFill>
                <a:latin typeface="Arial"/>
                <a:cs typeface="Arial"/>
              </a:rPr>
              <a:t>that </a:t>
            </a:r>
            <a:r>
              <a:rPr sz="3200" spc="-165" dirty="0">
                <a:solidFill>
                  <a:srgbClr val="374151"/>
                </a:solidFill>
                <a:latin typeface="Arial"/>
                <a:cs typeface="Arial"/>
              </a:rPr>
              <a:t>maximize</a:t>
            </a:r>
            <a:r>
              <a:rPr sz="3200" spc="-28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3200" spc="-135" dirty="0">
                <a:solidFill>
                  <a:srgbClr val="374151"/>
                </a:solidFill>
                <a:latin typeface="Arial"/>
                <a:cs typeface="Arial"/>
              </a:rPr>
              <a:t>value.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361"/>
            <a:ext cx="99282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400" dirty="0">
                <a:latin typeface="Arial"/>
                <a:cs typeface="Arial"/>
              </a:rPr>
              <a:t>Basis </a:t>
            </a:r>
            <a:r>
              <a:rPr sz="4400" b="0" spc="-35" dirty="0">
                <a:latin typeface="Arial"/>
                <a:cs typeface="Arial"/>
              </a:rPr>
              <a:t>of </a:t>
            </a:r>
            <a:r>
              <a:rPr sz="4400" b="0" spc="-470" dirty="0">
                <a:latin typeface="Arial"/>
                <a:cs typeface="Arial"/>
              </a:rPr>
              <a:t>Cash </a:t>
            </a:r>
            <a:r>
              <a:rPr sz="4400" b="0" spc="-320" dirty="0">
                <a:latin typeface="Arial"/>
                <a:cs typeface="Arial"/>
              </a:rPr>
              <a:t>Transfers </a:t>
            </a:r>
            <a:r>
              <a:rPr sz="4400" b="0" spc="-200" dirty="0">
                <a:latin typeface="Arial"/>
                <a:cs typeface="Arial"/>
              </a:rPr>
              <a:t>decision </a:t>
            </a:r>
            <a:r>
              <a:rPr sz="4400" b="0" spc="-45" dirty="0">
                <a:latin typeface="Arial"/>
                <a:cs typeface="Arial"/>
              </a:rPr>
              <a:t>for</a:t>
            </a:r>
            <a:r>
              <a:rPr sz="4400" b="0" spc="-675" dirty="0">
                <a:latin typeface="Arial"/>
                <a:cs typeface="Arial"/>
              </a:rPr>
              <a:t> </a:t>
            </a:r>
            <a:r>
              <a:rPr sz="4400" b="0" spc="-380" dirty="0">
                <a:latin typeface="Arial"/>
                <a:cs typeface="Arial"/>
              </a:rPr>
              <a:t>leaders…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02436" y="1753361"/>
            <a:ext cx="9134856" cy="4367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776350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Capital </a:t>
            </a:r>
            <a:r>
              <a:rPr sz="4400" spc="-370" dirty="0"/>
              <a:t>Budgeting </a:t>
            </a:r>
            <a:r>
              <a:rPr sz="4400" spc="-315" dirty="0"/>
              <a:t>and</a:t>
            </a:r>
            <a:r>
              <a:rPr sz="4400" spc="-55" dirty="0"/>
              <a:t> </a:t>
            </a:r>
            <a:r>
              <a:rPr sz="4400" spc="-360" dirty="0"/>
              <a:t>Leadership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427987"/>
            <a:ext cx="10915650" cy="8369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800" spc="-28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120" dirty="0">
                <a:solidFill>
                  <a:srgbClr val="374151"/>
                </a:solidFill>
                <a:latin typeface="Arial"/>
                <a:cs typeface="Arial"/>
              </a:rPr>
              <a:t>delve </a:t>
            </a:r>
            <a:r>
              <a:rPr sz="28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heart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200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90" dirty="0">
                <a:solidFill>
                  <a:srgbClr val="374151"/>
                </a:solidFill>
                <a:latin typeface="Arial"/>
                <a:cs typeface="Arial"/>
              </a:rPr>
              <a:t>encounter</a:t>
            </a:r>
            <a:r>
              <a:rPr sz="2800" spc="-48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220" dirty="0">
                <a:solidFill>
                  <a:srgbClr val="374151"/>
                </a:solidFill>
                <a:latin typeface="Arial"/>
                <a:cs typeface="Arial"/>
              </a:rPr>
              <a:t>a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linchpin: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Capital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Budgeting</a:t>
            </a:r>
            <a:r>
              <a:rPr sz="2800" spc="-215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776350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Capital </a:t>
            </a:r>
            <a:r>
              <a:rPr sz="4400" spc="-370" dirty="0"/>
              <a:t>Budgeting </a:t>
            </a:r>
            <a:r>
              <a:rPr sz="4400" spc="-315" dirty="0"/>
              <a:t>and</a:t>
            </a:r>
            <a:r>
              <a:rPr sz="4400" spc="-55" dirty="0"/>
              <a:t> </a:t>
            </a:r>
            <a:r>
              <a:rPr sz="4400" spc="-360" dirty="0"/>
              <a:t>Leadership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427987"/>
            <a:ext cx="11191875" cy="19818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280670" indent="-228600">
              <a:lnSpc>
                <a:spcPts val="302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800" spc="-28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120" dirty="0">
                <a:solidFill>
                  <a:srgbClr val="374151"/>
                </a:solidFill>
                <a:latin typeface="Arial"/>
                <a:cs typeface="Arial"/>
              </a:rPr>
              <a:t>delve </a:t>
            </a:r>
            <a:r>
              <a:rPr sz="28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heart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200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90" dirty="0">
                <a:solidFill>
                  <a:srgbClr val="374151"/>
                </a:solidFill>
                <a:latin typeface="Arial"/>
                <a:cs typeface="Arial"/>
              </a:rPr>
              <a:t>encounter</a:t>
            </a:r>
            <a:r>
              <a:rPr sz="2800" spc="-48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220" dirty="0">
                <a:solidFill>
                  <a:srgbClr val="374151"/>
                </a:solidFill>
                <a:latin typeface="Arial"/>
                <a:cs typeface="Arial"/>
              </a:rPr>
              <a:t>a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linchpin: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Capital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Budgeting</a:t>
            </a:r>
            <a:r>
              <a:rPr sz="2800" spc="-215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550">
              <a:latin typeface="Arial"/>
              <a:cs typeface="Arial"/>
            </a:endParaRPr>
          </a:p>
          <a:p>
            <a:pPr marL="241300" marR="5080" indent="-228600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is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i="1" spc="-300" dirty="0">
                <a:solidFill>
                  <a:srgbClr val="374151"/>
                </a:solidFill>
                <a:latin typeface="Arial-BoldItalicMT"/>
                <a:cs typeface="Arial-BoldItalicMT"/>
              </a:rPr>
              <a:t>process </a:t>
            </a:r>
            <a:r>
              <a:rPr sz="2800" b="1" i="1" spc="-145" dirty="0">
                <a:solidFill>
                  <a:srgbClr val="374151"/>
                </a:solidFill>
                <a:latin typeface="Arial-BoldItalicMT"/>
                <a:cs typeface="Arial-BoldItalicMT"/>
              </a:rPr>
              <a:t>of </a:t>
            </a:r>
            <a:r>
              <a:rPr sz="2800" b="1" i="1" spc="-150" dirty="0">
                <a:solidFill>
                  <a:srgbClr val="374151"/>
                </a:solidFill>
                <a:latin typeface="Arial-BoldItalicMT"/>
                <a:cs typeface="Arial-BoldItalicMT"/>
              </a:rPr>
              <a:t>identifying </a:t>
            </a:r>
            <a:r>
              <a:rPr sz="2800" b="1" i="1" spc="-210" dirty="0">
                <a:solidFill>
                  <a:srgbClr val="374151"/>
                </a:solidFill>
                <a:latin typeface="Arial-BoldItalicMT"/>
                <a:cs typeface="Arial-BoldItalicMT"/>
              </a:rPr>
              <a:t>projects </a:t>
            </a:r>
            <a:r>
              <a:rPr sz="2800" b="1" i="1" spc="-60" dirty="0">
                <a:solidFill>
                  <a:srgbClr val="374151"/>
                </a:solidFill>
                <a:latin typeface="Arial-BoldItalicMT"/>
                <a:cs typeface="Arial-BoldItalicMT"/>
              </a:rPr>
              <a:t>that </a:t>
            </a:r>
            <a:r>
              <a:rPr sz="2800" b="1" i="1" spc="-180" dirty="0">
                <a:solidFill>
                  <a:srgbClr val="374151"/>
                </a:solidFill>
                <a:latin typeface="Arial-BoldItalicMT"/>
                <a:cs typeface="Arial-BoldItalicMT"/>
              </a:rPr>
              <a:t>add </a:t>
            </a:r>
            <a:r>
              <a:rPr sz="2800" b="1" i="1" spc="-185" dirty="0">
                <a:solidFill>
                  <a:srgbClr val="374151"/>
                </a:solidFill>
                <a:latin typeface="Arial-BoldItalicMT"/>
                <a:cs typeface="Arial-BoldItalicMT"/>
              </a:rPr>
              <a:t>substantial  </a:t>
            </a:r>
            <a:r>
              <a:rPr sz="2800" b="1" i="1" spc="-170" dirty="0">
                <a:solidFill>
                  <a:srgbClr val="374151"/>
                </a:solidFill>
                <a:latin typeface="Arial-BoldItalicMT"/>
                <a:cs typeface="Arial-BoldItalicMT"/>
              </a:rPr>
              <a:t>value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to </a:t>
            </a:r>
            <a:r>
              <a:rPr sz="2800" b="1" i="1" spc="-125" dirty="0">
                <a:solidFill>
                  <a:srgbClr val="374151"/>
                </a:solidFill>
                <a:latin typeface="Arial-BoldItalicMT"/>
                <a:cs typeface="Arial-BoldItalicMT"/>
              </a:rPr>
              <a:t>the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firm</a:t>
            </a:r>
            <a:r>
              <a:rPr sz="2800" spc="-114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particularly </a:t>
            </a:r>
            <a:r>
              <a:rPr sz="2800" spc="20" dirty="0">
                <a:solidFill>
                  <a:srgbClr val="374151"/>
                </a:solidFill>
                <a:latin typeface="Arial"/>
                <a:cs typeface="Arial"/>
              </a:rPr>
              <a:t>to </a:t>
            </a:r>
            <a:r>
              <a:rPr sz="2800" spc="-45" dirty="0">
                <a:solidFill>
                  <a:srgbClr val="374151"/>
                </a:solidFill>
                <a:latin typeface="Arial"/>
                <a:cs typeface="Arial"/>
              </a:rPr>
              <a:t>its</a:t>
            </a:r>
            <a:r>
              <a:rPr sz="2800" spc="-49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shareholders.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776350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Capital </a:t>
            </a:r>
            <a:r>
              <a:rPr sz="4400" spc="-370" dirty="0"/>
              <a:t>Budgeting </a:t>
            </a:r>
            <a:r>
              <a:rPr sz="4400" spc="-315" dirty="0"/>
              <a:t>and</a:t>
            </a:r>
            <a:r>
              <a:rPr sz="4400" spc="-55" dirty="0"/>
              <a:t> </a:t>
            </a:r>
            <a:r>
              <a:rPr sz="4400" spc="-360" dirty="0"/>
              <a:t>Leadership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427987"/>
            <a:ext cx="11193780" cy="31419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283210" indent="-228600">
              <a:lnSpc>
                <a:spcPts val="302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800" spc="-28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120" dirty="0">
                <a:solidFill>
                  <a:srgbClr val="374151"/>
                </a:solidFill>
                <a:latin typeface="Arial"/>
                <a:cs typeface="Arial"/>
              </a:rPr>
              <a:t>delve </a:t>
            </a:r>
            <a:r>
              <a:rPr sz="28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heart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200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90" dirty="0">
                <a:solidFill>
                  <a:srgbClr val="374151"/>
                </a:solidFill>
                <a:latin typeface="Arial"/>
                <a:cs typeface="Arial"/>
              </a:rPr>
              <a:t>encounter</a:t>
            </a:r>
            <a:r>
              <a:rPr sz="2800" spc="-48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220" dirty="0">
                <a:solidFill>
                  <a:srgbClr val="374151"/>
                </a:solidFill>
                <a:latin typeface="Arial"/>
                <a:cs typeface="Arial"/>
              </a:rPr>
              <a:t>a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linchpin: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Capital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Budgeting</a:t>
            </a:r>
            <a:r>
              <a:rPr sz="2800" spc="-215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550">
              <a:latin typeface="Arial"/>
              <a:cs typeface="Arial"/>
            </a:endParaRPr>
          </a:p>
          <a:p>
            <a:pPr marL="241300" marR="6350" indent="-228600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is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i="1" spc="-300" dirty="0">
                <a:solidFill>
                  <a:srgbClr val="374151"/>
                </a:solidFill>
                <a:latin typeface="Arial-BoldItalicMT"/>
                <a:cs typeface="Arial-BoldItalicMT"/>
              </a:rPr>
              <a:t>process </a:t>
            </a:r>
            <a:r>
              <a:rPr sz="2800" b="1" i="1" spc="-145" dirty="0">
                <a:solidFill>
                  <a:srgbClr val="374151"/>
                </a:solidFill>
                <a:latin typeface="Arial-BoldItalicMT"/>
                <a:cs typeface="Arial-BoldItalicMT"/>
              </a:rPr>
              <a:t>of </a:t>
            </a:r>
            <a:r>
              <a:rPr sz="2800" b="1" i="1" spc="-150" dirty="0">
                <a:solidFill>
                  <a:srgbClr val="374151"/>
                </a:solidFill>
                <a:latin typeface="Arial-BoldItalicMT"/>
                <a:cs typeface="Arial-BoldItalicMT"/>
              </a:rPr>
              <a:t>identifying </a:t>
            </a:r>
            <a:r>
              <a:rPr sz="2800" b="1" i="1" spc="-210" dirty="0">
                <a:solidFill>
                  <a:srgbClr val="374151"/>
                </a:solidFill>
                <a:latin typeface="Arial-BoldItalicMT"/>
                <a:cs typeface="Arial-BoldItalicMT"/>
              </a:rPr>
              <a:t>projects </a:t>
            </a:r>
            <a:r>
              <a:rPr sz="2800" b="1" i="1" spc="-60" dirty="0">
                <a:solidFill>
                  <a:srgbClr val="374151"/>
                </a:solidFill>
                <a:latin typeface="Arial-BoldItalicMT"/>
                <a:cs typeface="Arial-BoldItalicMT"/>
              </a:rPr>
              <a:t>that </a:t>
            </a:r>
            <a:r>
              <a:rPr sz="2800" b="1" i="1" spc="-180" dirty="0">
                <a:solidFill>
                  <a:srgbClr val="374151"/>
                </a:solidFill>
                <a:latin typeface="Arial-BoldItalicMT"/>
                <a:cs typeface="Arial-BoldItalicMT"/>
              </a:rPr>
              <a:t>add </a:t>
            </a:r>
            <a:r>
              <a:rPr sz="2800" b="1" i="1" spc="-185" dirty="0">
                <a:solidFill>
                  <a:srgbClr val="374151"/>
                </a:solidFill>
                <a:latin typeface="Arial-BoldItalicMT"/>
                <a:cs typeface="Arial-BoldItalicMT"/>
              </a:rPr>
              <a:t>substantial  </a:t>
            </a:r>
            <a:r>
              <a:rPr sz="2800" b="1" i="1" spc="-170" dirty="0">
                <a:solidFill>
                  <a:srgbClr val="374151"/>
                </a:solidFill>
                <a:latin typeface="Arial-BoldItalicMT"/>
                <a:cs typeface="Arial-BoldItalicMT"/>
              </a:rPr>
              <a:t>value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to </a:t>
            </a:r>
            <a:r>
              <a:rPr sz="2800" b="1" i="1" spc="-125" dirty="0">
                <a:solidFill>
                  <a:srgbClr val="374151"/>
                </a:solidFill>
                <a:latin typeface="Arial-BoldItalicMT"/>
                <a:cs typeface="Arial-BoldItalicMT"/>
              </a:rPr>
              <a:t>the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firm</a:t>
            </a:r>
            <a:r>
              <a:rPr sz="2800" spc="-114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particularly </a:t>
            </a:r>
            <a:r>
              <a:rPr sz="2800" spc="20" dirty="0">
                <a:solidFill>
                  <a:srgbClr val="374151"/>
                </a:solidFill>
                <a:latin typeface="Arial"/>
                <a:cs typeface="Arial"/>
              </a:rPr>
              <a:t>to </a:t>
            </a:r>
            <a:r>
              <a:rPr sz="2800" spc="-45" dirty="0">
                <a:solidFill>
                  <a:srgbClr val="374151"/>
                </a:solidFill>
                <a:latin typeface="Arial"/>
                <a:cs typeface="Arial"/>
              </a:rPr>
              <a:t>its</a:t>
            </a:r>
            <a:r>
              <a:rPr sz="2800" spc="-49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shareholders.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650">
              <a:latin typeface="Arial"/>
              <a:cs typeface="Arial"/>
            </a:endParaRPr>
          </a:p>
          <a:p>
            <a:pPr marL="241300" marR="5080" indent="-228600">
              <a:lnSpc>
                <a:spcPts val="302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At </a:t>
            </a:r>
            <a:r>
              <a:rPr sz="2800" b="1" spc="-180" dirty="0">
                <a:solidFill>
                  <a:srgbClr val="374151"/>
                </a:solidFill>
                <a:latin typeface="Arial"/>
                <a:cs typeface="Arial"/>
              </a:rPr>
              <a:t>every organizational </a:t>
            </a: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echelon</a:t>
            </a:r>
            <a:r>
              <a:rPr sz="2800" spc="-190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55" dirty="0">
                <a:solidFill>
                  <a:srgbClr val="374151"/>
                </a:solidFill>
                <a:latin typeface="Arial"/>
                <a:cs typeface="Arial"/>
              </a:rPr>
              <a:t>stands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out </a:t>
            </a:r>
            <a:r>
              <a:rPr sz="2800" spc="-26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one </a:t>
            </a:r>
            <a:r>
              <a:rPr sz="2800" b="1" spc="-12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most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pivotal </a:t>
            </a:r>
            <a:r>
              <a:rPr sz="2800" b="1" spc="-250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leaders </a:t>
            </a:r>
            <a:r>
              <a:rPr sz="2800" spc="-155" dirty="0">
                <a:solidFill>
                  <a:srgbClr val="374151"/>
                </a:solidFill>
                <a:latin typeface="Arial"/>
                <a:cs typeface="Arial"/>
              </a:rPr>
              <a:t>make.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Why?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776350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Capital </a:t>
            </a:r>
            <a:r>
              <a:rPr sz="4400" spc="-370" dirty="0"/>
              <a:t>Budgeting </a:t>
            </a:r>
            <a:r>
              <a:rPr sz="4400" spc="-315" dirty="0"/>
              <a:t>and</a:t>
            </a:r>
            <a:r>
              <a:rPr sz="4400" spc="-55" dirty="0"/>
              <a:t> </a:t>
            </a:r>
            <a:r>
              <a:rPr sz="4400" spc="-360" dirty="0"/>
              <a:t>Leadership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427987"/>
            <a:ext cx="11193780" cy="41052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282575" indent="-228600">
              <a:lnSpc>
                <a:spcPts val="302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800" spc="-28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120" dirty="0">
                <a:solidFill>
                  <a:srgbClr val="374151"/>
                </a:solidFill>
                <a:latin typeface="Arial"/>
                <a:cs typeface="Arial"/>
              </a:rPr>
              <a:t>delve </a:t>
            </a:r>
            <a:r>
              <a:rPr sz="28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heart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200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90" dirty="0">
                <a:solidFill>
                  <a:srgbClr val="374151"/>
                </a:solidFill>
                <a:latin typeface="Arial"/>
                <a:cs typeface="Arial"/>
              </a:rPr>
              <a:t>encounter</a:t>
            </a:r>
            <a:r>
              <a:rPr sz="2800" spc="-48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220" dirty="0">
                <a:solidFill>
                  <a:srgbClr val="374151"/>
                </a:solidFill>
                <a:latin typeface="Arial"/>
                <a:cs typeface="Arial"/>
              </a:rPr>
              <a:t>a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linchpin: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Capital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Budgeting</a:t>
            </a:r>
            <a:r>
              <a:rPr sz="2800" spc="-215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550">
              <a:latin typeface="Arial"/>
              <a:cs typeface="Arial"/>
            </a:endParaRPr>
          </a:p>
          <a:p>
            <a:pPr marL="241300" marR="6985" indent="-228600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is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i="1" spc="-300" dirty="0">
                <a:solidFill>
                  <a:srgbClr val="374151"/>
                </a:solidFill>
                <a:latin typeface="Arial-BoldItalicMT"/>
                <a:cs typeface="Arial-BoldItalicMT"/>
              </a:rPr>
              <a:t>process </a:t>
            </a:r>
            <a:r>
              <a:rPr sz="2800" b="1" i="1" spc="-145" dirty="0">
                <a:solidFill>
                  <a:srgbClr val="374151"/>
                </a:solidFill>
                <a:latin typeface="Arial-BoldItalicMT"/>
                <a:cs typeface="Arial-BoldItalicMT"/>
              </a:rPr>
              <a:t>of </a:t>
            </a:r>
            <a:r>
              <a:rPr sz="2800" b="1" i="1" spc="-150" dirty="0">
                <a:solidFill>
                  <a:srgbClr val="374151"/>
                </a:solidFill>
                <a:latin typeface="Arial-BoldItalicMT"/>
                <a:cs typeface="Arial-BoldItalicMT"/>
              </a:rPr>
              <a:t>identifying </a:t>
            </a:r>
            <a:r>
              <a:rPr sz="2800" b="1" i="1" spc="-210" dirty="0">
                <a:solidFill>
                  <a:srgbClr val="374151"/>
                </a:solidFill>
                <a:latin typeface="Arial-BoldItalicMT"/>
                <a:cs typeface="Arial-BoldItalicMT"/>
              </a:rPr>
              <a:t>projects </a:t>
            </a:r>
            <a:r>
              <a:rPr sz="2800" b="1" i="1" spc="-60" dirty="0">
                <a:solidFill>
                  <a:srgbClr val="374151"/>
                </a:solidFill>
                <a:latin typeface="Arial-BoldItalicMT"/>
                <a:cs typeface="Arial-BoldItalicMT"/>
              </a:rPr>
              <a:t>that </a:t>
            </a:r>
            <a:r>
              <a:rPr sz="2800" b="1" i="1" spc="-180" dirty="0">
                <a:solidFill>
                  <a:srgbClr val="374151"/>
                </a:solidFill>
                <a:latin typeface="Arial-BoldItalicMT"/>
                <a:cs typeface="Arial-BoldItalicMT"/>
              </a:rPr>
              <a:t>add </a:t>
            </a:r>
            <a:r>
              <a:rPr sz="2800" b="1" i="1" spc="-185" dirty="0">
                <a:solidFill>
                  <a:srgbClr val="374151"/>
                </a:solidFill>
                <a:latin typeface="Arial-BoldItalicMT"/>
                <a:cs typeface="Arial-BoldItalicMT"/>
              </a:rPr>
              <a:t>substantial  </a:t>
            </a:r>
            <a:r>
              <a:rPr sz="2800" b="1" i="1" spc="-170" dirty="0">
                <a:solidFill>
                  <a:srgbClr val="374151"/>
                </a:solidFill>
                <a:latin typeface="Arial-BoldItalicMT"/>
                <a:cs typeface="Arial-BoldItalicMT"/>
              </a:rPr>
              <a:t>value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to </a:t>
            </a:r>
            <a:r>
              <a:rPr sz="2800" b="1" i="1" spc="-125" dirty="0">
                <a:solidFill>
                  <a:srgbClr val="374151"/>
                </a:solidFill>
                <a:latin typeface="Arial-BoldItalicMT"/>
                <a:cs typeface="Arial-BoldItalicMT"/>
              </a:rPr>
              <a:t>the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firm</a:t>
            </a:r>
            <a:r>
              <a:rPr sz="2800" spc="-114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particularly </a:t>
            </a:r>
            <a:r>
              <a:rPr sz="2800" spc="20" dirty="0">
                <a:solidFill>
                  <a:srgbClr val="374151"/>
                </a:solidFill>
                <a:latin typeface="Arial"/>
                <a:cs typeface="Arial"/>
              </a:rPr>
              <a:t>to </a:t>
            </a:r>
            <a:r>
              <a:rPr sz="2800" spc="-45" dirty="0">
                <a:solidFill>
                  <a:srgbClr val="374151"/>
                </a:solidFill>
                <a:latin typeface="Arial"/>
                <a:cs typeface="Arial"/>
              </a:rPr>
              <a:t>its</a:t>
            </a:r>
            <a:r>
              <a:rPr sz="2800" spc="-49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shareholders.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650">
              <a:latin typeface="Arial"/>
              <a:cs typeface="Arial"/>
            </a:endParaRPr>
          </a:p>
          <a:p>
            <a:pPr marL="241300" marR="5080" indent="-228600">
              <a:lnSpc>
                <a:spcPts val="302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At </a:t>
            </a:r>
            <a:r>
              <a:rPr sz="2800" b="1" spc="-180" dirty="0">
                <a:solidFill>
                  <a:srgbClr val="374151"/>
                </a:solidFill>
                <a:latin typeface="Arial"/>
                <a:cs typeface="Arial"/>
              </a:rPr>
              <a:t>every organizational </a:t>
            </a: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echelon</a:t>
            </a:r>
            <a:r>
              <a:rPr sz="2800" spc="-190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55" dirty="0">
                <a:solidFill>
                  <a:srgbClr val="374151"/>
                </a:solidFill>
                <a:latin typeface="Arial"/>
                <a:cs typeface="Arial"/>
              </a:rPr>
              <a:t>stands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out </a:t>
            </a:r>
            <a:r>
              <a:rPr sz="2800" spc="-26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one </a:t>
            </a:r>
            <a:r>
              <a:rPr sz="2800" b="1" spc="-12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most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pivotal </a:t>
            </a:r>
            <a:r>
              <a:rPr sz="2800" b="1" spc="-250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leaders </a:t>
            </a:r>
            <a:r>
              <a:rPr sz="2800" spc="-155" dirty="0">
                <a:solidFill>
                  <a:srgbClr val="374151"/>
                </a:solidFill>
                <a:latin typeface="Arial"/>
                <a:cs typeface="Arial"/>
              </a:rPr>
              <a:t>make.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Why?</a:t>
            </a:r>
            <a:endParaRPr sz="2800">
              <a:latin typeface="Arial"/>
              <a:cs typeface="Arial"/>
            </a:endParaRPr>
          </a:p>
          <a:p>
            <a:pPr marL="755015" marR="1056005" lvl="1" indent="-285750">
              <a:lnSpc>
                <a:spcPts val="3020"/>
              </a:lnSpc>
              <a:spcBef>
                <a:spcPts val="1545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800" b="1" spc="-200" dirty="0">
                <a:solidFill>
                  <a:srgbClr val="374151"/>
                </a:solidFill>
                <a:latin typeface="Arial"/>
                <a:cs typeface="Arial"/>
              </a:rPr>
              <a:t>Defines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Strategic </a:t>
            </a:r>
            <a:r>
              <a:rPr sz="2800" b="1" spc="-170" dirty="0">
                <a:solidFill>
                  <a:srgbClr val="374151"/>
                </a:solidFill>
                <a:latin typeface="Arial"/>
                <a:cs typeface="Arial"/>
              </a:rPr>
              <a:t>Direction: </a:t>
            </a:r>
            <a:r>
              <a:rPr sz="2800" spc="-245" dirty="0">
                <a:solidFill>
                  <a:srgbClr val="374151"/>
                </a:solidFill>
                <a:latin typeface="Arial"/>
                <a:cs typeface="Arial"/>
              </a:rPr>
              <a:t>Shapes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firm's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strategic </a:t>
            </a:r>
            <a:r>
              <a:rPr sz="2800" spc="-50" dirty="0">
                <a:solidFill>
                  <a:srgbClr val="374151"/>
                </a:solidFill>
                <a:latin typeface="Arial"/>
                <a:cs typeface="Arial"/>
              </a:rPr>
              <a:t>trajectory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through </a:t>
            </a:r>
            <a:r>
              <a:rPr sz="2800" spc="-140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800" spc="-85" dirty="0">
                <a:solidFill>
                  <a:srgbClr val="374151"/>
                </a:solidFill>
                <a:latin typeface="Arial"/>
                <a:cs typeface="Arial"/>
              </a:rPr>
              <a:t>on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product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and geographical</a:t>
            </a:r>
            <a:r>
              <a:rPr sz="2800" spc="-35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75" dirty="0">
                <a:solidFill>
                  <a:srgbClr val="374151"/>
                </a:solidFill>
                <a:latin typeface="Arial"/>
                <a:cs typeface="Arial"/>
              </a:rPr>
              <a:t>diversification.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776350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Capital </a:t>
            </a:r>
            <a:r>
              <a:rPr sz="4400" spc="-370" dirty="0"/>
              <a:t>Budgeting </a:t>
            </a:r>
            <a:r>
              <a:rPr sz="4400" spc="-315" dirty="0"/>
              <a:t>and</a:t>
            </a:r>
            <a:r>
              <a:rPr sz="4400" spc="-55" dirty="0"/>
              <a:t> </a:t>
            </a:r>
            <a:r>
              <a:rPr sz="4400" spc="-360" dirty="0"/>
              <a:t>Leadership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427987"/>
            <a:ext cx="11193780" cy="51244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282575" indent="-228600">
              <a:lnSpc>
                <a:spcPts val="302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800" spc="-28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120" dirty="0">
                <a:solidFill>
                  <a:srgbClr val="374151"/>
                </a:solidFill>
                <a:latin typeface="Arial"/>
                <a:cs typeface="Arial"/>
              </a:rPr>
              <a:t>delve </a:t>
            </a:r>
            <a:r>
              <a:rPr sz="28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heart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spc="-200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2800" spc="-110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800" spc="-90" dirty="0">
                <a:solidFill>
                  <a:srgbClr val="374151"/>
                </a:solidFill>
                <a:latin typeface="Arial"/>
                <a:cs typeface="Arial"/>
              </a:rPr>
              <a:t>encounter</a:t>
            </a:r>
            <a:r>
              <a:rPr sz="2800" spc="-48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220" dirty="0">
                <a:solidFill>
                  <a:srgbClr val="374151"/>
                </a:solidFill>
                <a:latin typeface="Arial"/>
                <a:cs typeface="Arial"/>
              </a:rPr>
              <a:t>a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linchpin: </a:t>
            </a:r>
            <a:r>
              <a:rPr sz="2800" b="1" spc="-185" dirty="0">
                <a:solidFill>
                  <a:srgbClr val="374151"/>
                </a:solidFill>
                <a:latin typeface="Arial"/>
                <a:cs typeface="Arial"/>
              </a:rPr>
              <a:t>Capital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Budgeting</a:t>
            </a:r>
            <a:r>
              <a:rPr sz="2800" spc="-215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550">
              <a:latin typeface="Arial"/>
              <a:cs typeface="Arial"/>
            </a:endParaRPr>
          </a:p>
          <a:p>
            <a:pPr marL="241300" marR="6985" indent="-228600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45" dirty="0">
                <a:solidFill>
                  <a:srgbClr val="374151"/>
                </a:solidFill>
                <a:latin typeface="Arial"/>
                <a:cs typeface="Arial"/>
              </a:rPr>
              <a:t>is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800" b="1" i="1" spc="-300" dirty="0">
                <a:solidFill>
                  <a:srgbClr val="374151"/>
                </a:solidFill>
                <a:latin typeface="Arial-BoldItalicMT"/>
                <a:cs typeface="Arial-BoldItalicMT"/>
              </a:rPr>
              <a:t>process </a:t>
            </a:r>
            <a:r>
              <a:rPr sz="2800" b="1" i="1" spc="-145" dirty="0">
                <a:solidFill>
                  <a:srgbClr val="374151"/>
                </a:solidFill>
                <a:latin typeface="Arial-BoldItalicMT"/>
                <a:cs typeface="Arial-BoldItalicMT"/>
              </a:rPr>
              <a:t>of </a:t>
            </a:r>
            <a:r>
              <a:rPr sz="2800" b="1" i="1" spc="-150" dirty="0">
                <a:solidFill>
                  <a:srgbClr val="374151"/>
                </a:solidFill>
                <a:latin typeface="Arial-BoldItalicMT"/>
                <a:cs typeface="Arial-BoldItalicMT"/>
              </a:rPr>
              <a:t>identifying </a:t>
            </a:r>
            <a:r>
              <a:rPr sz="2800" b="1" i="1" spc="-210" dirty="0">
                <a:solidFill>
                  <a:srgbClr val="374151"/>
                </a:solidFill>
                <a:latin typeface="Arial-BoldItalicMT"/>
                <a:cs typeface="Arial-BoldItalicMT"/>
              </a:rPr>
              <a:t>projects </a:t>
            </a:r>
            <a:r>
              <a:rPr sz="2800" b="1" i="1" spc="-60" dirty="0">
                <a:solidFill>
                  <a:srgbClr val="374151"/>
                </a:solidFill>
                <a:latin typeface="Arial-BoldItalicMT"/>
                <a:cs typeface="Arial-BoldItalicMT"/>
              </a:rPr>
              <a:t>that </a:t>
            </a:r>
            <a:r>
              <a:rPr sz="2800" b="1" i="1" spc="-180" dirty="0">
                <a:solidFill>
                  <a:srgbClr val="374151"/>
                </a:solidFill>
                <a:latin typeface="Arial-BoldItalicMT"/>
                <a:cs typeface="Arial-BoldItalicMT"/>
              </a:rPr>
              <a:t>add </a:t>
            </a:r>
            <a:r>
              <a:rPr sz="2800" b="1" i="1" spc="-185" dirty="0">
                <a:solidFill>
                  <a:srgbClr val="374151"/>
                </a:solidFill>
                <a:latin typeface="Arial-BoldItalicMT"/>
                <a:cs typeface="Arial-BoldItalicMT"/>
              </a:rPr>
              <a:t>substantial  </a:t>
            </a:r>
            <a:r>
              <a:rPr sz="2800" b="1" i="1" spc="-170" dirty="0">
                <a:solidFill>
                  <a:srgbClr val="374151"/>
                </a:solidFill>
                <a:latin typeface="Arial-BoldItalicMT"/>
                <a:cs typeface="Arial-BoldItalicMT"/>
              </a:rPr>
              <a:t>value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to </a:t>
            </a:r>
            <a:r>
              <a:rPr sz="2800" b="1" i="1" spc="-125" dirty="0">
                <a:solidFill>
                  <a:srgbClr val="374151"/>
                </a:solidFill>
                <a:latin typeface="Arial-BoldItalicMT"/>
                <a:cs typeface="Arial-BoldItalicMT"/>
              </a:rPr>
              <a:t>the </a:t>
            </a:r>
            <a:r>
              <a:rPr sz="2800" b="1" i="1" spc="-114" dirty="0">
                <a:solidFill>
                  <a:srgbClr val="374151"/>
                </a:solidFill>
                <a:latin typeface="Arial-BoldItalicMT"/>
                <a:cs typeface="Arial-BoldItalicMT"/>
              </a:rPr>
              <a:t>firm</a:t>
            </a:r>
            <a:r>
              <a:rPr sz="2800" spc="-114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particularly </a:t>
            </a:r>
            <a:r>
              <a:rPr sz="2800" spc="20" dirty="0">
                <a:solidFill>
                  <a:srgbClr val="374151"/>
                </a:solidFill>
                <a:latin typeface="Arial"/>
                <a:cs typeface="Arial"/>
              </a:rPr>
              <a:t>to </a:t>
            </a:r>
            <a:r>
              <a:rPr sz="2800" spc="-45" dirty="0">
                <a:solidFill>
                  <a:srgbClr val="374151"/>
                </a:solidFill>
                <a:latin typeface="Arial"/>
                <a:cs typeface="Arial"/>
              </a:rPr>
              <a:t>its</a:t>
            </a:r>
            <a:r>
              <a:rPr sz="2800" spc="-49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shareholders.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74151"/>
              </a:buClr>
              <a:buFont typeface="Arial"/>
              <a:buChar char="•"/>
            </a:pPr>
            <a:endParaRPr sz="2650">
              <a:latin typeface="Arial"/>
              <a:cs typeface="Arial"/>
            </a:endParaRPr>
          </a:p>
          <a:p>
            <a:pPr marL="241300" marR="5080" indent="-228600">
              <a:lnSpc>
                <a:spcPts val="302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At </a:t>
            </a:r>
            <a:r>
              <a:rPr sz="2800" b="1" spc="-180" dirty="0">
                <a:solidFill>
                  <a:srgbClr val="374151"/>
                </a:solidFill>
                <a:latin typeface="Arial"/>
                <a:cs typeface="Arial"/>
              </a:rPr>
              <a:t>every organizational </a:t>
            </a: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echelon</a:t>
            </a:r>
            <a:r>
              <a:rPr sz="2800" spc="-190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800" spc="-125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800" spc="-155" dirty="0">
                <a:solidFill>
                  <a:srgbClr val="374151"/>
                </a:solidFill>
                <a:latin typeface="Arial"/>
                <a:cs typeface="Arial"/>
              </a:rPr>
              <a:t>stands </a:t>
            </a:r>
            <a:r>
              <a:rPr sz="2800" spc="-5" dirty="0">
                <a:solidFill>
                  <a:srgbClr val="374151"/>
                </a:solidFill>
                <a:latin typeface="Arial"/>
                <a:cs typeface="Arial"/>
              </a:rPr>
              <a:t>out </a:t>
            </a:r>
            <a:r>
              <a:rPr sz="2800" spc="-26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800" b="1" spc="-190" dirty="0">
                <a:solidFill>
                  <a:srgbClr val="374151"/>
                </a:solidFill>
                <a:latin typeface="Arial"/>
                <a:cs typeface="Arial"/>
              </a:rPr>
              <a:t>one </a:t>
            </a:r>
            <a:r>
              <a:rPr sz="2800" b="1" spc="-125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800" b="1" spc="-105" dirty="0">
                <a:solidFill>
                  <a:srgbClr val="374151"/>
                </a:solidFill>
                <a:latin typeface="Arial"/>
                <a:cs typeface="Arial"/>
              </a:rPr>
              <a:t>the  </a:t>
            </a:r>
            <a:r>
              <a:rPr sz="2800" b="1" spc="-215" dirty="0">
                <a:solidFill>
                  <a:srgbClr val="374151"/>
                </a:solidFill>
                <a:latin typeface="Arial"/>
                <a:cs typeface="Arial"/>
              </a:rPr>
              <a:t>most </a:t>
            </a:r>
            <a:r>
              <a:rPr sz="2800" b="1" spc="-145" dirty="0">
                <a:solidFill>
                  <a:srgbClr val="374151"/>
                </a:solidFill>
                <a:latin typeface="Arial"/>
                <a:cs typeface="Arial"/>
              </a:rPr>
              <a:t>pivotal </a:t>
            </a:r>
            <a:r>
              <a:rPr sz="2800" b="1" spc="-250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800" spc="-135" dirty="0">
                <a:solidFill>
                  <a:srgbClr val="374151"/>
                </a:solidFill>
                <a:latin typeface="Arial"/>
                <a:cs typeface="Arial"/>
              </a:rPr>
              <a:t>leaders </a:t>
            </a:r>
            <a:r>
              <a:rPr sz="2800" spc="-155" dirty="0">
                <a:solidFill>
                  <a:srgbClr val="374151"/>
                </a:solidFill>
                <a:latin typeface="Arial"/>
                <a:cs typeface="Arial"/>
              </a:rPr>
              <a:t>make.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175" dirty="0">
                <a:solidFill>
                  <a:srgbClr val="374151"/>
                </a:solidFill>
                <a:latin typeface="Arial"/>
                <a:cs typeface="Arial"/>
              </a:rPr>
              <a:t>Why?</a:t>
            </a:r>
            <a:endParaRPr sz="2800">
              <a:latin typeface="Arial"/>
              <a:cs typeface="Arial"/>
            </a:endParaRPr>
          </a:p>
          <a:p>
            <a:pPr marL="755015" marR="1056005" lvl="1" indent="-285750">
              <a:lnSpc>
                <a:spcPts val="3020"/>
              </a:lnSpc>
              <a:spcBef>
                <a:spcPts val="1545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800" b="1" spc="-200" dirty="0">
                <a:solidFill>
                  <a:srgbClr val="374151"/>
                </a:solidFill>
                <a:latin typeface="Arial"/>
                <a:cs typeface="Arial"/>
              </a:rPr>
              <a:t>Defines </a:t>
            </a:r>
            <a:r>
              <a:rPr sz="2800" b="1" spc="-210" dirty="0">
                <a:solidFill>
                  <a:srgbClr val="374151"/>
                </a:solidFill>
                <a:latin typeface="Arial"/>
                <a:cs typeface="Arial"/>
              </a:rPr>
              <a:t>Strategic </a:t>
            </a:r>
            <a:r>
              <a:rPr sz="2800" b="1" spc="-170" dirty="0">
                <a:solidFill>
                  <a:srgbClr val="374151"/>
                </a:solidFill>
                <a:latin typeface="Arial"/>
                <a:cs typeface="Arial"/>
              </a:rPr>
              <a:t>Direction: </a:t>
            </a:r>
            <a:r>
              <a:rPr sz="2800" spc="-245" dirty="0">
                <a:solidFill>
                  <a:srgbClr val="374151"/>
                </a:solidFill>
                <a:latin typeface="Arial"/>
                <a:cs typeface="Arial"/>
              </a:rPr>
              <a:t>Shapes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the firm's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strategic </a:t>
            </a:r>
            <a:r>
              <a:rPr sz="2800" spc="-50" dirty="0">
                <a:solidFill>
                  <a:srgbClr val="374151"/>
                </a:solidFill>
                <a:latin typeface="Arial"/>
                <a:cs typeface="Arial"/>
              </a:rPr>
              <a:t>trajectory  </a:t>
            </a:r>
            <a:r>
              <a:rPr sz="2800" spc="-65" dirty="0">
                <a:solidFill>
                  <a:srgbClr val="374151"/>
                </a:solidFill>
                <a:latin typeface="Arial"/>
                <a:cs typeface="Arial"/>
              </a:rPr>
              <a:t>through </a:t>
            </a:r>
            <a:r>
              <a:rPr sz="2800" spc="-140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800" spc="-85" dirty="0">
                <a:solidFill>
                  <a:srgbClr val="374151"/>
                </a:solidFill>
                <a:latin typeface="Arial"/>
                <a:cs typeface="Arial"/>
              </a:rPr>
              <a:t>on </a:t>
            </a:r>
            <a:r>
              <a:rPr sz="2800" spc="-60" dirty="0">
                <a:solidFill>
                  <a:srgbClr val="374151"/>
                </a:solidFill>
                <a:latin typeface="Arial"/>
                <a:cs typeface="Arial"/>
              </a:rPr>
              <a:t>product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and geographical</a:t>
            </a:r>
            <a:r>
              <a:rPr sz="2800" spc="-35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75" dirty="0">
                <a:solidFill>
                  <a:srgbClr val="374151"/>
                </a:solidFill>
                <a:latin typeface="Arial"/>
                <a:cs typeface="Arial"/>
              </a:rPr>
              <a:t>diversification.</a:t>
            </a:r>
            <a:endParaRPr sz="2800">
              <a:latin typeface="Arial"/>
              <a:cs typeface="Arial"/>
            </a:endParaRPr>
          </a:p>
          <a:p>
            <a:pPr marL="755015" marR="120650" lvl="1" indent="-285750">
              <a:lnSpc>
                <a:spcPts val="3030"/>
              </a:lnSpc>
              <a:spcBef>
                <a:spcPts val="1975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800" b="1" spc="-270" dirty="0">
                <a:solidFill>
                  <a:srgbClr val="374151"/>
                </a:solidFill>
                <a:latin typeface="Arial"/>
                <a:cs typeface="Arial"/>
              </a:rPr>
              <a:t>Long-Term </a:t>
            </a:r>
            <a:r>
              <a:rPr sz="2800" b="1" spc="-180" dirty="0">
                <a:solidFill>
                  <a:srgbClr val="374151"/>
                </a:solidFill>
                <a:latin typeface="Arial"/>
                <a:cs typeface="Arial"/>
              </a:rPr>
              <a:t>Implications: </a:t>
            </a:r>
            <a:r>
              <a:rPr sz="2800" spc="-160" dirty="0">
                <a:solidFill>
                  <a:srgbClr val="374151"/>
                </a:solidFill>
                <a:latin typeface="Arial"/>
                <a:cs typeface="Arial"/>
              </a:rPr>
              <a:t>Imposes </a:t>
            </a:r>
            <a:r>
              <a:rPr sz="2800" spc="-85" dirty="0">
                <a:solidFill>
                  <a:srgbClr val="374151"/>
                </a:solidFill>
                <a:latin typeface="Arial"/>
                <a:cs typeface="Arial"/>
              </a:rPr>
              <a:t>enduring </a:t>
            </a:r>
            <a:r>
              <a:rPr sz="2800" spc="-95" dirty="0">
                <a:solidFill>
                  <a:srgbClr val="374151"/>
                </a:solidFill>
                <a:latin typeface="Arial"/>
                <a:cs typeface="Arial"/>
              </a:rPr>
              <a:t>effects, </a:t>
            </a:r>
            <a:r>
              <a:rPr sz="2800" spc="-80" dirty="0">
                <a:solidFill>
                  <a:srgbClr val="374151"/>
                </a:solidFill>
                <a:latin typeface="Arial"/>
                <a:cs typeface="Arial"/>
              </a:rPr>
              <a:t>influencing financial  </a:t>
            </a:r>
            <a:r>
              <a:rPr sz="2800" spc="-30" dirty="0">
                <a:solidFill>
                  <a:srgbClr val="374151"/>
                </a:solidFill>
                <a:latin typeface="Arial"/>
                <a:cs typeface="Arial"/>
              </a:rPr>
              <a:t>flexibility </a:t>
            </a:r>
            <a:r>
              <a:rPr sz="2800" spc="-130" dirty="0">
                <a:solidFill>
                  <a:srgbClr val="374151"/>
                </a:solidFill>
                <a:latin typeface="Arial"/>
                <a:cs typeface="Arial"/>
              </a:rPr>
              <a:t>and </a:t>
            </a:r>
            <a:r>
              <a:rPr sz="2800" spc="-105" dirty="0">
                <a:solidFill>
                  <a:srgbClr val="374151"/>
                </a:solidFill>
                <a:latin typeface="Arial"/>
                <a:cs typeface="Arial"/>
              </a:rPr>
              <a:t>organizational</a:t>
            </a:r>
            <a:r>
              <a:rPr sz="2800" spc="-29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800" spc="-70" dirty="0">
                <a:solidFill>
                  <a:srgbClr val="374151"/>
                </a:solidFill>
                <a:latin typeface="Arial"/>
                <a:cs typeface="Arial"/>
              </a:rPr>
              <a:t>stability.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45618"/>
            <a:ext cx="776350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90" dirty="0"/>
              <a:t>Capital </a:t>
            </a:r>
            <a:r>
              <a:rPr sz="4400" spc="-370" dirty="0"/>
              <a:t>Budgeting </a:t>
            </a:r>
            <a:r>
              <a:rPr sz="4400" spc="-315" dirty="0"/>
              <a:t>and</a:t>
            </a:r>
            <a:r>
              <a:rPr sz="4400" spc="-55" dirty="0"/>
              <a:t> </a:t>
            </a:r>
            <a:r>
              <a:rPr sz="4400" spc="-360" dirty="0"/>
              <a:t>Leadership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371600"/>
            <a:ext cx="11177905" cy="504507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41300" marR="1043940" indent="-228600">
              <a:lnSpc>
                <a:spcPct val="70000"/>
              </a:lnSpc>
              <a:spcBef>
                <a:spcPts val="1035"/>
              </a:spcBef>
              <a:buChar char="•"/>
              <a:tabLst>
                <a:tab pos="241300" algn="l"/>
              </a:tabLst>
            </a:pPr>
            <a:r>
              <a:rPr sz="2600" spc="-260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6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600" spc="-110" dirty="0">
                <a:solidFill>
                  <a:srgbClr val="374151"/>
                </a:solidFill>
                <a:latin typeface="Arial"/>
                <a:cs typeface="Arial"/>
              </a:rPr>
              <a:t>delve </a:t>
            </a:r>
            <a:r>
              <a:rPr sz="2600" spc="-15" dirty="0">
                <a:solidFill>
                  <a:srgbClr val="374151"/>
                </a:solidFill>
                <a:latin typeface="Arial"/>
                <a:cs typeface="Arial"/>
              </a:rPr>
              <a:t>into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600" spc="-55" dirty="0">
                <a:solidFill>
                  <a:srgbClr val="374151"/>
                </a:solidFill>
                <a:latin typeface="Arial"/>
                <a:cs typeface="Arial"/>
              </a:rPr>
              <a:t>heart </a:t>
            </a:r>
            <a:r>
              <a:rPr sz="2600" spc="-10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600" spc="-190" dirty="0">
                <a:solidFill>
                  <a:srgbClr val="374151"/>
                </a:solidFill>
                <a:latin typeface="Arial"/>
                <a:cs typeface="Arial"/>
              </a:rPr>
              <a:t>Business </a:t>
            </a:r>
            <a:r>
              <a:rPr sz="2600" spc="-165" dirty="0">
                <a:solidFill>
                  <a:srgbClr val="374151"/>
                </a:solidFill>
                <a:latin typeface="Arial"/>
                <a:cs typeface="Arial"/>
              </a:rPr>
              <a:t>Results </a:t>
            </a:r>
            <a:r>
              <a:rPr sz="2600" spc="-140" dirty="0">
                <a:solidFill>
                  <a:srgbClr val="374151"/>
                </a:solidFill>
                <a:latin typeface="Arial"/>
                <a:cs typeface="Arial"/>
              </a:rPr>
              <a:t>Leadership, </a:t>
            </a:r>
            <a:r>
              <a:rPr sz="2600" spc="-105" dirty="0">
                <a:solidFill>
                  <a:srgbClr val="374151"/>
                </a:solidFill>
                <a:latin typeface="Arial"/>
                <a:cs typeface="Arial"/>
              </a:rPr>
              <a:t>we </a:t>
            </a:r>
            <a:r>
              <a:rPr sz="2600" spc="-85" dirty="0">
                <a:solidFill>
                  <a:srgbClr val="374151"/>
                </a:solidFill>
                <a:latin typeface="Arial"/>
                <a:cs typeface="Arial"/>
              </a:rPr>
              <a:t>encounter</a:t>
            </a:r>
            <a:r>
              <a:rPr sz="2600" spc="-42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204" dirty="0">
                <a:solidFill>
                  <a:srgbClr val="374151"/>
                </a:solidFill>
                <a:latin typeface="Arial"/>
                <a:cs typeface="Arial"/>
              </a:rPr>
              <a:t>a  </a:t>
            </a:r>
            <a:r>
              <a:rPr sz="2600" spc="-60" dirty="0">
                <a:solidFill>
                  <a:srgbClr val="374151"/>
                </a:solidFill>
                <a:latin typeface="Arial"/>
                <a:cs typeface="Arial"/>
              </a:rPr>
              <a:t>linchpin: </a:t>
            </a:r>
            <a:r>
              <a:rPr sz="2600" b="1" spc="-175" dirty="0">
                <a:solidFill>
                  <a:srgbClr val="374151"/>
                </a:solidFill>
                <a:latin typeface="Arial"/>
                <a:cs typeface="Arial"/>
              </a:rPr>
              <a:t>Capital</a:t>
            </a:r>
            <a:r>
              <a:rPr sz="2600" b="1" spc="-21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b="1" spc="-204" dirty="0">
                <a:solidFill>
                  <a:srgbClr val="374151"/>
                </a:solidFill>
                <a:latin typeface="Arial"/>
                <a:cs typeface="Arial"/>
              </a:rPr>
              <a:t>Budgeting</a:t>
            </a:r>
            <a:r>
              <a:rPr sz="2600" spc="-204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374151"/>
              </a:buClr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241300" marR="765175" indent="-228600">
              <a:lnSpc>
                <a:spcPct val="7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600" spc="-114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600" spc="-135" dirty="0">
                <a:solidFill>
                  <a:srgbClr val="374151"/>
                </a:solidFill>
                <a:latin typeface="Arial"/>
                <a:cs typeface="Arial"/>
              </a:rPr>
              <a:t>is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600" b="1" i="1" spc="-280" dirty="0">
                <a:solidFill>
                  <a:srgbClr val="374151"/>
                </a:solidFill>
                <a:latin typeface="Arial-BoldItalicMT"/>
                <a:cs typeface="Arial-BoldItalicMT"/>
              </a:rPr>
              <a:t>process </a:t>
            </a:r>
            <a:r>
              <a:rPr sz="2600" b="1" i="1" spc="-135" dirty="0">
                <a:solidFill>
                  <a:srgbClr val="374151"/>
                </a:solidFill>
                <a:latin typeface="Arial-BoldItalicMT"/>
                <a:cs typeface="Arial-BoldItalicMT"/>
              </a:rPr>
              <a:t>of </a:t>
            </a:r>
            <a:r>
              <a:rPr sz="2600" b="1" i="1" spc="-145" dirty="0">
                <a:solidFill>
                  <a:srgbClr val="374151"/>
                </a:solidFill>
                <a:latin typeface="Arial-BoldItalicMT"/>
                <a:cs typeface="Arial-BoldItalicMT"/>
              </a:rPr>
              <a:t>identifying </a:t>
            </a:r>
            <a:r>
              <a:rPr sz="2600" b="1" i="1" spc="-195" dirty="0">
                <a:solidFill>
                  <a:srgbClr val="374151"/>
                </a:solidFill>
                <a:latin typeface="Arial-BoldItalicMT"/>
                <a:cs typeface="Arial-BoldItalicMT"/>
              </a:rPr>
              <a:t>projects </a:t>
            </a:r>
            <a:r>
              <a:rPr sz="2600" b="1" i="1" spc="-60" dirty="0">
                <a:solidFill>
                  <a:srgbClr val="374151"/>
                </a:solidFill>
                <a:latin typeface="Arial-BoldItalicMT"/>
                <a:cs typeface="Arial-BoldItalicMT"/>
              </a:rPr>
              <a:t>that </a:t>
            </a:r>
            <a:r>
              <a:rPr sz="2600" b="1" i="1" spc="-170" dirty="0">
                <a:solidFill>
                  <a:srgbClr val="374151"/>
                </a:solidFill>
                <a:latin typeface="Arial-BoldItalicMT"/>
                <a:cs typeface="Arial-BoldItalicMT"/>
              </a:rPr>
              <a:t>add substantial  </a:t>
            </a:r>
            <a:r>
              <a:rPr sz="2600" b="1" i="1" spc="-160" dirty="0">
                <a:solidFill>
                  <a:srgbClr val="374151"/>
                </a:solidFill>
                <a:latin typeface="Arial-BoldItalicMT"/>
                <a:cs typeface="Arial-BoldItalicMT"/>
              </a:rPr>
              <a:t>value </a:t>
            </a:r>
            <a:r>
              <a:rPr sz="2600" b="1" i="1" spc="-110" dirty="0">
                <a:solidFill>
                  <a:srgbClr val="374151"/>
                </a:solidFill>
                <a:latin typeface="Arial-BoldItalicMT"/>
                <a:cs typeface="Arial-BoldItalicMT"/>
              </a:rPr>
              <a:t>to </a:t>
            </a:r>
            <a:r>
              <a:rPr sz="2600" b="1" i="1" spc="-120" dirty="0">
                <a:solidFill>
                  <a:srgbClr val="374151"/>
                </a:solidFill>
                <a:latin typeface="Arial-BoldItalicMT"/>
                <a:cs typeface="Arial-BoldItalicMT"/>
              </a:rPr>
              <a:t>the </a:t>
            </a:r>
            <a:r>
              <a:rPr sz="2600" b="1" i="1" spc="-110" dirty="0">
                <a:solidFill>
                  <a:srgbClr val="374151"/>
                </a:solidFill>
                <a:latin typeface="Arial-BoldItalicMT"/>
                <a:cs typeface="Arial-BoldItalicMT"/>
              </a:rPr>
              <a:t>firm</a:t>
            </a:r>
            <a:r>
              <a:rPr sz="2600" spc="-110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600" spc="-55" dirty="0">
                <a:solidFill>
                  <a:srgbClr val="374151"/>
                </a:solidFill>
                <a:latin typeface="Arial"/>
                <a:cs typeface="Arial"/>
              </a:rPr>
              <a:t>particularly </a:t>
            </a:r>
            <a:r>
              <a:rPr sz="2600" spc="20" dirty="0">
                <a:solidFill>
                  <a:srgbClr val="374151"/>
                </a:solidFill>
                <a:latin typeface="Arial"/>
                <a:cs typeface="Arial"/>
              </a:rPr>
              <a:t>to </a:t>
            </a:r>
            <a:r>
              <a:rPr sz="2600" spc="-40" dirty="0">
                <a:solidFill>
                  <a:srgbClr val="374151"/>
                </a:solidFill>
                <a:latin typeface="Arial"/>
                <a:cs typeface="Arial"/>
              </a:rPr>
              <a:t>its</a:t>
            </a:r>
            <a:r>
              <a:rPr sz="2600" spc="-37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114" dirty="0">
                <a:solidFill>
                  <a:srgbClr val="374151"/>
                </a:solidFill>
                <a:latin typeface="Arial"/>
                <a:cs typeface="Arial"/>
              </a:rPr>
              <a:t>shareholders.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374151"/>
              </a:buClr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241300" marR="5080" indent="-228600">
              <a:lnSpc>
                <a:spcPct val="70000"/>
              </a:lnSpc>
              <a:buFont typeface="Arial"/>
              <a:buChar char="•"/>
              <a:tabLst>
                <a:tab pos="241300" algn="l"/>
              </a:tabLst>
            </a:pPr>
            <a:r>
              <a:rPr sz="2600" b="1" spc="-180" dirty="0">
                <a:solidFill>
                  <a:srgbClr val="374151"/>
                </a:solidFill>
                <a:latin typeface="Arial"/>
                <a:cs typeface="Arial"/>
              </a:rPr>
              <a:t>At </a:t>
            </a:r>
            <a:r>
              <a:rPr sz="2600" b="1" spc="-170" dirty="0">
                <a:solidFill>
                  <a:srgbClr val="374151"/>
                </a:solidFill>
                <a:latin typeface="Arial"/>
                <a:cs typeface="Arial"/>
              </a:rPr>
              <a:t>every organizational </a:t>
            </a:r>
            <a:r>
              <a:rPr sz="2600" b="1" spc="-175" dirty="0">
                <a:solidFill>
                  <a:srgbClr val="374151"/>
                </a:solidFill>
                <a:latin typeface="Arial"/>
                <a:cs typeface="Arial"/>
              </a:rPr>
              <a:t>echelon</a:t>
            </a:r>
            <a:r>
              <a:rPr sz="2600" spc="-175" dirty="0">
                <a:solidFill>
                  <a:srgbClr val="374151"/>
                </a:solidFill>
                <a:latin typeface="Arial"/>
                <a:cs typeface="Arial"/>
              </a:rPr>
              <a:t>, </a:t>
            </a: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Capital </a:t>
            </a:r>
            <a:r>
              <a:rPr sz="2600" spc="-114" dirty="0">
                <a:solidFill>
                  <a:srgbClr val="374151"/>
                </a:solidFill>
                <a:latin typeface="Arial"/>
                <a:cs typeface="Arial"/>
              </a:rPr>
              <a:t>Budgeting </a:t>
            </a:r>
            <a:r>
              <a:rPr sz="2600" spc="-145" dirty="0">
                <a:solidFill>
                  <a:srgbClr val="374151"/>
                </a:solidFill>
                <a:latin typeface="Arial"/>
                <a:cs typeface="Arial"/>
              </a:rPr>
              <a:t>stands </a:t>
            </a:r>
            <a:r>
              <a:rPr sz="2600" spc="-10" dirty="0">
                <a:solidFill>
                  <a:srgbClr val="374151"/>
                </a:solidFill>
                <a:latin typeface="Arial"/>
                <a:cs typeface="Arial"/>
              </a:rPr>
              <a:t>out </a:t>
            </a:r>
            <a:r>
              <a:rPr sz="2600" spc="-245" dirty="0">
                <a:solidFill>
                  <a:srgbClr val="374151"/>
                </a:solidFill>
                <a:latin typeface="Arial"/>
                <a:cs typeface="Arial"/>
              </a:rPr>
              <a:t>as </a:t>
            </a:r>
            <a:r>
              <a:rPr sz="2600" b="1" spc="-175" dirty="0">
                <a:solidFill>
                  <a:srgbClr val="374151"/>
                </a:solidFill>
                <a:latin typeface="Arial"/>
                <a:cs typeface="Arial"/>
              </a:rPr>
              <a:t>one </a:t>
            </a:r>
            <a:r>
              <a:rPr sz="2600" b="1" spc="-120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600" b="1" spc="-10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600" b="1" spc="-204" dirty="0">
                <a:solidFill>
                  <a:srgbClr val="374151"/>
                </a:solidFill>
                <a:latin typeface="Arial"/>
                <a:cs typeface="Arial"/>
              </a:rPr>
              <a:t>most  </a:t>
            </a:r>
            <a:r>
              <a:rPr sz="2600" b="1" spc="-140" dirty="0">
                <a:solidFill>
                  <a:srgbClr val="374151"/>
                </a:solidFill>
                <a:latin typeface="Arial"/>
                <a:cs typeface="Arial"/>
              </a:rPr>
              <a:t>pivotal </a:t>
            </a:r>
            <a:r>
              <a:rPr sz="2600" b="1" spc="-235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600" spc="-130" dirty="0">
                <a:solidFill>
                  <a:srgbClr val="374151"/>
                </a:solidFill>
                <a:latin typeface="Arial"/>
                <a:cs typeface="Arial"/>
              </a:rPr>
              <a:t>leaders </a:t>
            </a:r>
            <a:r>
              <a:rPr sz="2600" spc="-145" dirty="0">
                <a:solidFill>
                  <a:srgbClr val="374151"/>
                </a:solidFill>
                <a:latin typeface="Arial"/>
                <a:cs typeface="Arial"/>
              </a:rPr>
              <a:t>make.</a:t>
            </a:r>
            <a:r>
              <a:rPr sz="260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160" dirty="0">
                <a:solidFill>
                  <a:srgbClr val="374151"/>
                </a:solidFill>
                <a:latin typeface="Arial"/>
                <a:cs typeface="Arial"/>
              </a:rPr>
              <a:t>Why?</a:t>
            </a:r>
            <a:endParaRPr sz="2600">
              <a:latin typeface="Arial"/>
              <a:cs typeface="Arial"/>
            </a:endParaRPr>
          </a:p>
          <a:p>
            <a:pPr marL="755015" marR="565785" lvl="1" indent="-285750">
              <a:lnSpc>
                <a:spcPct val="70000"/>
              </a:lnSpc>
              <a:spcBef>
                <a:spcPts val="1415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600" b="1" spc="-185" dirty="0">
                <a:solidFill>
                  <a:srgbClr val="374151"/>
                </a:solidFill>
                <a:latin typeface="Arial"/>
                <a:cs typeface="Arial"/>
              </a:rPr>
              <a:t>Defines </a:t>
            </a:r>
            <a:r>
              <a:rPr sz="2600" b="1" spc="-195" dirty="0">
                <a:solidFill>
                  <a:srgbClr val="374151"/>
                </a:solidFill>
                <a:latin typeface="Arial"/>
                <a:cs typeface="Arial"/>
              </a:rPr>
              <a:t>Strategic </a:t>
            </a:r>
            <a:r>
              <a:rPr sz="2600" b="1" spc="-160" dirty="0">
                <a:solidFill>
                  <a:srgbClr val="374151"/>
                </a:solidFill>
                <a:latin typeface="Arial"/>
                <a:cs typeface="Arial"/>
              </a:rPr>
              <a:t>Direction: </a:t>
            </a:r>
            <a:r>
              <a:rPr sz="2600" spc="-229" dirty="0">
                <a:solidFill>
                  <a:srgbClr val="374151"/>
                </a:solidFill>
                <a:latin typeface="Arial"/>
                <a:cs typeface="Arial"/>
              </a:rPr>
              <a:t>Shapes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600" spc="-35" dirty="0">
                <a:solidFill>
                  <a:srgbClr val="374151"/>
                </a:solidFill>
                <a:latin typeface="Arial"/>
                <a:cs typeface="Arial"/>
              </a:rPr>
              <a:t>firm's </a:t>
            </a:r>
            <a:r>
              <a:rPr sz="2600" spc="-100" dirty="0">
                <a:solidFill>
                  <a:srgbClr val="374151"/>
                </a:solidFill>
                <a:latin typeface="Arial"/>
                <a:cs typeface="Arial"/>
              </a:rPr>
              <a:t>strategic </a:t>
            </a:r>
            <a:r>
              <a:rPr sz="2600" spc="-45" dirty="0">
                <a:solidFill>
                  <a:srgbClr val="374151"/>
                </a:solidFill>
                <a:latin typeface="Arial"/>
                <a:cs typeface="Arial"/>
              </a:rPr>
              <a:t>trajectory </a:t>
            </a:r>
            <a:r>
              <a:rPr sz="2600" spc="-60" dirty="0">
                <a:solidFill>
                  <a:srgbClr val="374151"/>
                </a:solidFill>
                <a:latin typeface="Arial"/>
                <a:cs typeface="Arial"/>
              </a:rPr>
              <a:t>through  </a:t>
            </a:r>
            <a:r>
              <a:rPr sz="2600" spc="-130" dirty="0">
                <a:solidFill>
                  <a:srgbClr val="374151"/>
                </a:solidFill>
                <a:latin typeface="Arial"/>
                <a:cs typeface="Arial"/>
              </a:rPr>
              <a:t>decisions </a:t>
            </a:r>
            <a:r>
              <a:rPr sz="2600" spc="-85" dirty="0">
                <a:solidFill>
                  <a:srgbClr val="374151"/>
                </a:solidFill>
                <a:latin typeface="Arial"/>
                <a:cs typeface="Arial"/>
              </a:rPr>
              <a:t>on </a:t>
            </a:r>
            <a:r>
              <a:rPr sz="2600" spc="-55" dirty="0">
                <a:solidFill>
                  <a:srgbClr val="374151"/>
                </a:solidFill>
                <a:latin typeface="Arial"/>
                <a:cs typeface="Arial"/>
              </a:rPr>
              <a:t>product </a:t>
            </a: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and geographical</a:t>
            </a:r>
            <a:r>
              <a:rPr sz="2600" spc="-24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70" dirty="0">
                <a:solidFill>
                  <a:srgbClr val="374151"/>
                </a:solidFill>
                <a:latin typeface="Arial"/>
                <a:cs typeface="Arial"/>
              </a:rPr>
              <a:t>diversification.</a:t>
            </a:r>
            <a:endParaRPr sz="2600">
              <a:latin typeface="Arial"/>
              <a:cs typeface="Arial"/>
            </a:endParaRPr>
          </a:p>
          <a:p>
            <a:pPr marL="755015" marR="859155" lvl="1" indent="-285750">
              <a:lnSpc>
                <a:spcPct val="70000"/>
              </a:lnSpc>
              <a:spcBef>
                <a:spcPts val="1675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600" b="1" spc="-254" dirty="0">
                <a:solidFill>
                  <a:srgbClr val="374151"/>
                </a:solidFill>
                <a:latin typeface="Arial"/>
                <a:cs typeface="Arial"/>
              </a:rPr>
              <a:t>Long-Term </a:t>
            </a:r>
            <a:r>
              <a:rPr sz="2600" b="1" spc="-170" dirty="0">
                <a:solidFill>
                  <a:srgbClr val="374151"/>
                </a:solidFill>
                <a:latin typeface="Arial"/>
                <a:cs typeface="Arial"/>
              </a:rPr>
              <a:t>Implications: </a:t>
            </a:r>
            <a:r>
              <a:rPr sz="2600" spc="-150" dirty="0">
                <a:solidFill>
                  <a:srgbClr val="374151"/>
                </a:solidFill>
                <a:latin typeface="Arial"/>
                <a:cs typeface="Arial"/>
              </a:rPr>
              <a:t>Imposes </a:t>
            </a:r>
            <a:r>
              <a:rPr sz="2600" spc="-80" dirty="0">
                <a:solidFill>
                  <a:srgbClr val="374151"/>
                </a:solidFill>
                <a:latin typeface="Arial"/>
                <a:cs typeface="Arial"/>
              </a:rPr>
              <a:t>enduring </a:t>
            </a:r>
            <a:r>
              <a:rPr sz="2600" spc="-90" dirty="0">
                <a:solidFill>
                  <a:srgbClr val="374151"/>
                </a:solidFill>
                <a:latin typeface="Arial"/>
                <a:cs typeface="Arial"/>
              </a:rPr>
              <a:t>effects, </a:t>
            </a:r>
            <a:r>
              <a:rPr sz="2600" spc="-80" dirty="0">
                <a:solidFill>
                  <a:srgbClr val="374151"/>
                </a:solidFill>
                <a:latin typeface="Arial"/>
                <a:cs typeface="Arial"/>
              </a:rPr>
              <a:t>influencing financial 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flexibility </a:t>
            </a: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and </a:t>
            </a:r>
            <a:r>
              <a:rPr sz="2600" spc="-95" dirty="0">
                <a:solidFill>
                  <a:srgbClr val="374151"/>
                </a:solidFill>
                <a:latin typeface="Arial"/>
                <a:cs typeface="Arial"/>
              </a:rPr>
              <a:t>organizational</a:t>
            </a:r>
            <a:r>
              <a:rPr sz="2600" spc="-21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65" dirty="0">
                <a:solidFill>
                  <a:srgbClr val="374151"/>
                </a:solidFill>
                <a:latin typeface="Arial"/>
                <a:cs typeface="Arial"/>
              </a:rPr>
              <a:t>stability.</a:t>
            </a:r>
            <a:endParaRPr sz="2600">
              <a:latin typeface="Arial"/>
              <a:cs typeface="Arial"/>
            </a:endParaRPr>
          </a:p>
          <a:p>
            <a:pPr marL="755650" lvl="1" indent="-285750">
              <a:lnSpc>
                <a:spcPts val="2650"/>
              </a:lnSpc>
              <a:spcBef>
                <a:spcPts val="740"/>
              </a:spcBef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2600" b="1" spc="-280" dirty="0">
                <a:solidFill>
                  <a:srgbClr val="374151"/>
                </a:solidFill>
                <a:latin typeface="Arial"/>
                <a:cs typeface="Arial"/>
              </a:rPr>
              <a:t>Risk </a:t>
            </a:r>
            <a:r>
              <a:rPr sz="2600" b="1" spc="-120" dirty="0">
                <a:solidFill>
                  <a:srgbClr val="374151"/>
                </a:solidFill>
                <a:latin typeface="Arial"/>
                <a:cs typeface="Arial"/>
              </a:rPr>
              <a:t>of </a:t>
            </a:r>
            <a:r>
              <a:rPr sz="2600" b="1" spc="-220" dirty="0">
                <a:solidFill>
                  <a:srgbClr val="374151"/>
                </a:solidFill>
                <a:latin typeface="Arial"/>
                <a:cs typeface="Arial"/>
              </a:rPr>
              <a:t>Poor </a:t>
            </a:r>
            <a:r>
              <a:rPr sz="2600" b="1" spc="-229" dirty="0">
                <a:solidFill>
                  <a:srgbClr val="374151"/>
                </a:solidFill>
                <a:latin typeface="Arial"/>
                <a:cs typeface="Arial"/>
              </a:rPr>
              <a:t>Decisions: </a:t>
            </a:r>
            <a:r>
              <a:rPr sz="2600" spc="-100" dirty="0">
                <a:solidFill>
                  <a:srgbClr val="374151"/>
                </a:solidFill>
                <a:latin typeface="Arial"/>
                <a:cs typeface="Arial"/>
              </a:rPr>
              <a:t>Affects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600" spc="-130" dirty="0">
                <a:solidFill>
                  <a:srgbClr val="374151"/>
                </a:solidFill>
                <a:latin typeface="Arial"/>
                <a:cs typeface="Arial"/>
              </a:rPr>
              <a:t>company's </a:t>
            </a:r>
            <a:r>
              <a:rPr sz="2600" spc="-20" dirty="0">
                <a:solidFill>
                  <a:srgbClr val="374151"/>
                </a:solidFill>
                <a:latin typeface="Arial"/>
                <a:cs typeface="Arial"/>
              </a:rPr>
              <a:t>future </a:t>
            </a:r>
            <a:r>
              <a:rPr sz="2600" spc="-80" dirty="0">
                <a:solidFill>
                  <a:srgbClr val="374151"/>
                </a:solidFill>
                <a:latin typeface="Arial"/>
                <a:cs typeface="Arial"/>
              </a:rPr>
              <a:t>profoundly, </a:t>
            </a:r>
            <a:r>
              <a:rPr sz="2600" spc="15" dirty="0">
                <a:solidFill>
                  <a:srgbClr val="374151"/>
                </a:solidFill>
                <a:latin typeface="Arial"/>
                <a:cs typeface="Arial"/>
              </a:rPr>
              <a:t>with</a:t>
            </a: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the</a:t>
            </a:r>
            <a:endParaRPr sz="2600">
              <a:latin typeface="Arial"/>
              <a:cs typeface="Arial"/>
            </a:endParaRPr>
          </a:p>
          <a:p>
            <a:pPr marL="755015">
              <a:lnSpc>
                <a:spcPts val="2185"/>
              </a:lnSpc>
            </a:pPr>
            <a:r>
              <a:rPr sz="2600" spc="-35" dirty="0">
                <a:solidFill>
                  <a:srgbClr val="374151"/>
                </a:solidFill>
                <a:latin typeface="Arial"/>
                <a:cs typeface="Arial"/>
              </a:rPr>
              <a:t>potential </a:t>
            </a:r>
            <a:r>
              <a:rPr sz="2600" spc="-10" dirty="0">
                <a:solidFill>
                  <a:srgbClr val="374151"/>
                </a:solidFill>
                <a:latin typeface="Arial"/>
                <a:cs typeface="Arial"/>
              </a:rPr>
              <a:t>for </a:t>
            </a: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serious </a:t>
            </a:r>
            <a:r>
              <a:rPr sz="2600" spc="-114" dirty="0">
                <a:solidFill>
                  <a:srgbClr val="374151"/>
                </a:solidFill>
                <a:latin typeface="Arial"/>
                <a:cs typeface="Arial"/>
              </a:rPr>
              <a:t>value </a:t>
            </a:r>
            <a:r>
              <a:rPr sz="2600" spc="-95" dirty="0">
                <a:solidFill>
                  <a:srgbClr val="374151"/>
                </a:solidFill>
                <a:latin typeface="Arial"/>
                <a:cs typeface="Arial"/>
              </a:rPr>
              <a:t>erosion. </a:t>
            </a:r>
            <a:r>
              <a:rPr sz="2600" spc="-175" dirty="0">
                <a:solidFill>
                  <a:srgbClr val="374151"/>
                </a:solidFill>
                <a:latin typeface="Arial"/>
                <a:cs typeface="Arial"/>
              </a:rPr>
              <a:t>This </a:t>
            </a:r>
            <a:r>
              <a:rPr sz="2600" spc="-105" dirty="0">
                <a:solidFill>
                  <a:srgbClr val="374151"/>
                </a:solidFill>
                <a:latin typeface="Arial"/>
                <a:cs typeface="Arial"/>
              </a:rPr>
              <a:t>includes </a:t>
            </a:r>
            <a:r>
              <a:rPr sz="2600" spc="-30" dirty="0">
                <a:solidFill>
                  <a:srgbClr val="374151"/>
                </a:solidFill>
                <a:latin typeface="Arial"/>
                <a:cs typeface="Arial"/>
              </a:rPr>
              <a:t>the </a:t>
            </a:r>
            <a:r>
              <a:rPr sz="2600" spc="-50" dirty="0">
                <a:solidFill>
                  <a:srgbClr val="374151"/>
                </a:solidFill>
                <a:latin typeface="Arial"/>
                <a:cs typeface="Arial"/>
              </a:rPr>
              <a:t>critical</a:t>
            </a:r>
            <a:r>
              <a:rPr sz="2600" spc="-465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spc="-140" dirty="0">
                <a:solidFill>
                  <a:srgbClr val="374151"/>
                </a:solidFill>
                <a:latin typeface="Arial"/>
                <a:cs typeface="Arial"/>
              </a:rPr>
              <a:t>challenges </a:t>
            </a:r>
            <a:r>
              <a:rPr sz="2600" spc="-10" dirty="0">
                <a:solidFill>
                  <a:srgbClr val="374151"/>
                </a:solidFill>
                <a:latin typeface="Arial"/>
                <a:cs typeface="Arial"/>
              </a:rPr>
              <a:t>of</a:t>
            </a:r>
            <a:endParaRPr sz="2600">
              <a:latin typeface="Arial"/>
              <a:cs typeface="Arial"/>
            </a:endParaRPr>
          </a:p>
          <a:p>
            <a:pPr marL="755015">
              <a:lnSpc>
                <a:spcPts val="2655"/>
              </a:lnSpc>
            </a:pPr>
            <a:r>
              <a:rPr sz="2600" i="1" spc="-120" dirty="0">
                <a:solidFill>
                  <a:srgbClr val="374151"/>
                </a:solidFill>
                <a:latin typeface="Arial"/>
                <a:cs typeface="Arial"/>
              </a:rPr>
              <a:t>Overinvestment </a:t>
            </a:r>
            <a:r>
              <a:rPr sz="2600" spc="-125" dirty="0">
                <a:solidFill>
                  <a:srgbClr val="374151"/>
                </a:solidFill>
                <a:latin typeface="Arial"/>
                <a:cs typeface="Arial"/>
              </a:rPr>
              <a:t>and</a:t>
            </a:r>
            <a:r>
              <a:rPr sz="2600" spc="-150" dirty="0">
                <a:solidFill>
                  <a:srgbClr val="374151"/>
                </a:solidFill>
                <a:latin typeface="Arial"/>
                <a:cs typeface="Arial"/>
              </a:rPr>
              <a:t> </a:t>
            </a:r>
            <a:r>
              <a:rPr sz="2600" i="1" spc="-105" dirty="0">
                <a:solidFill>
                  <a:srgbClr val="374151"/>
                </a:solidFill>
                <a:latin typeface="Arial"/>
                <a:cs typeface="Arial"/>
              </a:rPr>
              <a:t>Underinvestment</a:t>
            </a:r>
            <a:r>
              <a:rPr sz="2600" spc="-105" dirty="0">
                <a:solidFill>
                  <a:srgbClr val="374151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361"/>
            <a:ext cx="20135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215" dirty="0">
                <a:latin typeface="Arial"/>
                <a:cs typeface="Arial"/>
              </a:rPr>
              <a:t>Project</a:t>
            </a:r>
            <a:r>
              <a:rPr sz="4400" b="0" spc="-350" dirty="0">
                <a:latin typeface="Arial"/>
                <a:cs typeface="Arial"/>
              </a:rPr>
              <a:t> </a:t>
            </a:r>
            <a:r>
              <a:rPr sz="4400" b="0" spc="-459" dirty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09276"/>
            <a:ext cx="9759950" cy="15589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0"/>
              </a:spcBef>
              <a:buChar char="•"/>
              <a:tabLst>
                <a:tab pos="241300" algn="l"/>
              </a:tabLst>
            </a:pPr>
            <a:r>
              <a:rPr sz="2800" spc="-265" dirty="0">
                <a:latin typeface="Arial"/>
                <a:cs typeface="Arial"/>
              </a:rPr>
              <a:t>Year </a:t>
            </a:r>
            <a:r>
              <a:rPr sz="2800" spc="-75" dirty="0">
                <a:latin typeface="Arial"/>
                <a:cs typeface="Arial"/>
              </a:rPr>
              <a:t>- </a:t>
            </a:r>
            <a:r>
              <a:rPr sz="2800" spc="-85" dirty="0">
                <a:latin typeface="Arial"/>
                <a:cs typeface="Arial"/>
              </a:rPr>
              <a:t>0: </a:t>
            </a:r>
            <a:r>
              <a:rPr sz="2800" spc="-95" dirty="0">
                <a:latin typeface="Arial"/>
                <a:cs typeface="Arial"/>
              </a:rPr>
              <a:t>Investment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700,000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har char="•"/>
              <a:tabLst>
                <a:tab pos="241300" algn="l"/>
                <a:tab pos="1020444" algn="l"/>
              </a:tabLst>
            </a:pPr>
            <a:r>
              <a:rPr sz="2800" spc="-260" dirty="0">
                <a:latin typeface="Arial"/>
                <a:cs typeface="Arial"/>
              </a:rPr>
              <a:t>Year	</a:t>
            </a:r>
            <a:r>
              <a:rPr sz="2800" spc="-75" dirty="0">
                <a:latin typeface="Arial"/>
                <a:cs typeface="Arial"/>
              </a:rPr>
              <a:t>- </a:t>
            </a:r>
            <a:r>
              <a:rPr sz="2800" spc="-85" dirty="0">
                <a:latin typeface="Arial"/>
                <a:cs typeface="Arial"/>
              </a:rPr>
              <a:t>1: </a:t>
            </a:r>
            <a:r>
              <a:rPr sz="2800" spc="-290" dirty="0">
                <a:latin typeface="Arial"/>
                <a:cs typeface="Arial"/>
              </a:rPr>
              <a:t>Cash </a:t>
            </a:r>
            <a:r>
              <a:rPr sz="2800" spc="-135" dirty="0">
                <a:latin typeface="Arial"/>
                <a:cs typeface="Arial"/>
              </a:rPr>
              <a:t>Flow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30,000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265" dirty="0">
                <a:latin typeface="Arial"/>
                <a:cs typeface="Arial"/>
              </a:rPr>
              <a:t>Year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85" dirty="0">
                <a:latin typeface="Arial"/>
                <a:cs typeface="Arial"/>
              </a:rPr>
              <a:t>2: </a:t>
            </a:r>
            <a:r>
              <a:rPr sz="2800" spc="-290" dirty="0">
                <a:latin typeface="Arial"/>
                <a:cs typeface="Arial"/>
              </a:rPr>
              <a:t>Cash </a:t>
            </a:r>
            <a:r>
              <a:rPr sz="2800" spc="-135" dirty="0">
                <a:latin typeface="Arial"/>
                <a:cs typeface="Arial"/>
              </a:rPr>
              <a:t>Flow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30" dirty="0">
                <a:latin typeface="Arial"/>
                <a:cs typeface="Arial"/>
              </a:rPr>
              <a:t>30,000 </a:t>
            </a:r>
            <a:r>
              <a:rPr sz="2800" spc="40" dirty="0">
                <a:latin typeface="Arial"/>
                <a:cs typeface="Arial"/>
              </a:rPr>
              <a:t>&amp; </a:t>
            </a:r>
            <a:r>
              <a:rPr sz="2800" spc="-235" dirty="0">
                <a:latin typeface="Arial"/>
                <a:cs typeface="Arial"/>
              </a:rPr>
              <a:t>Sale </a:t>
            </a:r>
            <a:r>
              <a:rPr sz="2800" spc="-40" dirty="0">
                <a:latin typeface="Arial"/>
                <a:cs typeface="Arial"/>
              </a:rPr>
              <a:t>at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14" dirty="0">
                <a:latin typeface="Arial"/>
                <a:cs typeface="Arial"/>
              </a:rPr>
              <a:t>end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30" dirty="0">
                <a:latin typeface="Arial"/>
                <a:cs typeface="Arial"/>
              </a:rPr>
              <a:t>year</a:t>
            </a:r>
            <a:r>
              <a:rPr sz="2800" spc="-390" dirty="0">
                <a:latin typeface="Arial"/>
                <a:cs typeface="Arial"/>
              </a:rPr>
              <a:t> </a:t>
            </a:r>
            <a:r>
              <a:rPr sz="2800" spc="-340" dirty="0">
                <a:latin typeface="Arial"/>
                <a:cs typeface="Arial"/>
              </a:rPr>
              <a:t>@ </a:t>
            </a:r>
            <a:r>
              <a:rPr sz="2800" spc="-130" dirty="0">
                <a:latin typeface="Arial"/>
                <a:cs typeface="Arial"/>
              </a:rPr>
              <a:t>840,000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361"/>
            <a:ext cx="20135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215" dirty="0">
                <a:latin typeface="Arial"/>
                <a:cs typeface="Arial"/>
              </a:rPr>
              <a:t>Project</a:t>
            </a:r>
            <a:r>
              <a:rPr sz="4400" b="0" spc="-350" dirty="0">
                <a:latin typeface="Arial"/>
                <a:cs typeface="Arial"/>
              </a:rPr>
              <a:t> </a:t>
            </a:r>
            <a:r>
              <a:rPr sz="4400" b="0" spc="-459" dirty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09276"/>
            <a:ext cx="9759950" cy="371475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0"/>
              </a:spcBef>
              <a:buChar char="•"/>
              <a:tabLst>
                <a:tab pos="241300" algn="l"/>
              </a:tabLst>
            </a:pPr>
            <a:r>
              <a:rPr sz="2800" spc="-265" dirty="0">
                <a:latin typeface="Arial"/>
                <a:cs typeface="Arial"/>
              </a:rPr>
              <a:t>Year </a:t>
            </a:r>
            <a:r>
              <a:rPr sz="2800" spc="-75" dirty="0">
                <a:latin typeface="Arial"/>
                <a:cs typeface="Arial"/>
              </a:rPr>
              <a:t>- </a:t>
            </a:r>
            <a:r>
              <a:rPr sz="2800" spc="-85" dirty="0">
                <a:latin typeface="Arial"/>
                <a:cs typeface="Arial"/>
              </a:rPr>
              <a:t>0: </a:t>
            </a:r>
            <a:r>
              <a:rPr sz="2800" spc="-95" dirty="0">
                <a:latin typeface="Arial"/>
                <a:cs typeface="Arial"/>
              </a:rPr>
              <a:t>Investment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700,000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har char="•"/>
              <a:tabLst>
                <a:tab pos="241300" algn="l"/>
                <a:tab pos="1020444" algn="l"/>
              </a:tabLst>
            </a:pPr>
            <a:r>
              <a:rPr sz="2800" spc="-260" dirty="0">
                <a:latin typeface="Arial"/>
                <a:cs typeface="Arial"/>
              </a:rPr>
              <a:t>Year	</a:t>
            </a:r>
            <a:r>
              <a:rPr sz="2800" spc="-75" dirty="0">
                <a:latin typeface="Arial"/>
                <a:cs typeface="Arial"/>
              </a:rPr>
              <a:t>- </a:t>
            </a:r>
            <a:r>
              <a:rPr sz="2800" spc="-85" dirty="0">
                <a:latin typeface="Arial"/>
                <a:cs typeface="Arial"/>
              </a:rPr>
              <a:t>1: </a:t>
            </a:r>
            <a:r>
              <a:rPr sz="2800" spc="-290" dirty="0">
                <a:latin typeface="Arial"/>
                <a:cs typeface="Arial"/>
              </a:rPr>
              <a:t>Cash </a:t>
            </a:r>
            <a:r>
              <a:rPr sz="2800" spc="-135" dirty="0">
                <a:latin typeface="Arial"/>
                <a:cs typeface="Arial"/>
              </a:rPr>
              <a:t>Flow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30,000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265" dirty="0">
                <a:latin typeface="Arial"/>
                <a:cs typeface="Arial"/>
              </a:rPr>
              <a:t>Year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85" dirty="0">
                <a:latin typeface="Arial"/>
                <a:cs typeface="Arial"/>
              </a:rPr>
              <a:t>2: </a:t>
            </a:r>
            <a:r>
              <a:rPr sz="2800" spc="-290" dirty="0">
                <a:latin typeface="Arial"/>
                <a:cs typeface="Arial"/>
              </a:rPr>
              <a:t>Cash </a:t>
            </a:r>
            <a:r>
              <a:rPr sz="2800" spc="-135" dirty="0">
                <a:latin typeface="Arial"/>
                <a:cs typeface="Arial"/>
              </a:rPr>
              <a:t>Flow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30" dirty="0">
                <a:latin typeface="Arial"/>
                <a:cs typeface="Arial"/>
              </a:rPr>
              <a:t>30,000 </a:t>
            </a:r>
            <a:r>
              <a:rPr sz="2800" spc="40" dirty="0">
                <a:latin typeface="Arial"/>
                <a:cs typeface="Arial"/>
              </a:rPr>
              <a:t>&amp; </a:t>
            </a:r>
            <a:r>
              <a:rPr sz="2800" spc="-235" dirty="0">
                <a:latin typeface="Arial"/>
                <a:cs typeface="Arial"/>
              </a:rPr>
              <a:t>Sale </a:t>
            </a:r>
            <a:r>
              <a:rPr sz="2800" spc="-40" dirty="0">
                <a:latin typeface="Arial"/>
                <a:cs typeface="Arial"/>
              </a:rPr>
              <a:t>at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14" dirty="0">
                <a:latin typeface="Arial"/>
                <a:cs typeface="Arial"/>
              </a:rPr>
              <a:t>end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30" dirty="0">
                <a:latin typeface="Arial"/>
                <a:cs typeface="Arial"/>
              </a:rPr>
              <a:t>year</a:t>
            </a:r>
            <a:r>
              <a:rPr sz="2800" spc="-390" dirty="0">
                <a:latin typeface="Arial"/>
                <a:cs typeface="Arial"/>
              </a:rPr>
              <a:t> </a:t>
            </a:r>
            <a:r>
              <a:rPr sz="2800" spc="-340" dirty="0">
                <a:latin typeface="Arial"/>
                <a:cs typeface="Arial"/>
              </a:rPr>
              <a:t>@ </a:t>
            </a:r>
            <a:r>
              <a:rPr sz="2800" spc="-130" dirty="0">
                <a:latin typeface="Arial"/>
                <a:cs typeface="Arial"/>
              </a:rPr>
              <a:t>840,000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0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190" dirty="0">
                <a:latin typeface="Arial"/>
                <a:cs typeface="Arial"/>
              </a:rPr>
              <a:t>Is </a:t>
            </a:r>
            <a:r>
              <a:rPr sz="2800" spc="-55" dirty="0">
                <a:latin typeface="Arial"/>
                <a:cs typeface="Arial"/>
              </a:rPr>
              <a:t>this project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profitable?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2490"/>
              </a:spcBef>
              <a:buChar char="•"/>
              <a:tabLst>
                <a:tab pos="698500" algn="l"/>
              </a:tabLst>
            </a:pPr>
            <a:r>
              <a:rPr sz="2600" spc="-270" dirty="0">
                <a:latin typeface="Arial"/>
                <a:cs typeface="Arial"/>
              </a:rPr>
              <a:t>Cash </a:t>
            </a:r>
            <a:r>
              <a:rPr sz="2600" spc="-40" dirty="0">
                <a:latin typeface="Arial"/>
                <a:cs typeface="Arial"/>
              </a:rPr>
              <a:t>Outflow </a:t>
            </a:r>
            <a:r>
              <a:rPr sz="2600" spc="-85" dirty="0">
                <a:latin typeface="Arial"/>
                <a:cs typeface="Arial"/>
              </a:rPr>
              <a:t>(Investment) </a:t>
            </a:r>
            <a:r>
              <a:rPr sz="2600" spc="-225" dirty="0">
                <a:latin typeface="Arial"/>
                <a:cs typeface="Arial"/>
              </a:rPr>
              <a:t>=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700,000</a:t>
            </a:r>
            <a:endParaRPr sz="26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195"/>
              </a:spcBef>
              <a:buChar char="•"/>
              <a:tabLst>
                <a:tab pos="698500" algn="l"/>
              </a:tabLst>
            </a:pPr>
            <a:r>
              <a:rPr sz="2600" spc="-270" dirty="0">
                <a:latin typeface="Arial"/>
                <a:cs typeface="Arial"/>
              </a:rPr>
              <a:t>Cash </a:t>
            </a:r>
            <a:r>
              <a:rPr sz="2600" spc="-35" dirty="0">
                <a:latin typeface="Arial"/>
                <a:cs typeface="Arial"/>
              </a:rPr>
              <a:t>Inflow </a:t>
            </a:r>
            <a:r>
              <a:rPr sz="2600" spc="-225" dirty="0">
                <a:latin typeface="Arial"/>
                <a:cs typeface="Arial"/>
              </a:rPr>
              <a:t>= </a:t>
            </a:r>
            <a:r>
              <a:rPr sz="2600" spc="-125" dirty="0">
                <a:latin typeface="Arial"/>
                <a:cs typeface="Arial"/>
              </a:rPr>
              <a:t>900,000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(30,000+30,000+840,000)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361"/>
            <a:ext cx="20135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215" dirty="0">
                <a:latin typeface="Arial"/>
                <a:cs typeface="Arial"/>
              </a:rPr>
              <a:t>Project</a:t>
            </a:r>
            <a:r>
              <a:rPr sz="4400" b="0" spc="-350" dirty="0">
                <a:latin typeface="Arial"/>
                <a:cs typeface="Arial"/>
              </a:rPr>
              <a:t> </a:t>
            </a:r>
            <a:r>
              <a:rPr sz="4400" b="0" spc="-459" dirty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18549"/>
            <a:ext cx="9071610" cy="4107179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75"/>
              </a:spcBef>
              <a:buChar char="•"/>
              <a:tabLst>
                <a:tab pos="241300" algn="l"/>
              </a:tabLst>
            </a:pPr>
            <a:r>
              <a:rPr sz="2600" spc="-245" dirty="0">
                <a:latin typeface="Arial"/>
                <a:cs typeface="Arial"/>
              </a:rPr>
              <a:t>Year </a:t>
            </a:r>
            <a:r>
              <a:rPr sz="2600" spc="-75" dirty="0">
                <a:latin typeface="Arial"/>
                <a:cs typeface="Arial"/>
              </a:rPr>
              <a:t>- </a:t>
            </a:r>
            <a:r>
              <a:rPr sz="2600" spc="-80" dirty="0">
                <a:latin typeface="Arial"/>
                <a:cs typeface="Arial"/>
              </a:rPr>
              <a:t>0: </a:t>
            </a:r>
            <a:r>
              <a:rPr sz="2600" spc="-90" dirty="0">
                <a:latin typeface="Arial"/>
                <a:cs typeface="Arial"/>
              </a:rPr>
              <a:t>Investment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215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700,000</a:t>
            </a:r>
            <a:endParaRPr sz="2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80"/>
              </a:spcBef>
              <a:buChar char="•"/>
              <a:tabLst>
                <a:tab pos="241300" algn="l"/>
                <a:tab pos="965200" algn="l"/>
              </a:tabLst>
            </a:pPr>
            <a:r>
              <a:rPr sz="2600" spc="-245" dirty="0">
                <a:latin typeface="Arial"/>
                <a:cs typeface="Arial"/>
              </a:rPr>
              <a:t>Year	</a:t>
            </a:r>
            <a:r>
              <a:rPr sz="2600" spc="-70" dirty="0">
                <a:latin typeface="Arial"/>
                <a:cs typeface="Arial"/>
              </a:rPr>
              <a:t>- </a:t>
            </a:r>
            <a:r>
              <a:rPr sz="2600" spc="-80" dirty="0">
                <a:latin typeface="Arial"/>
                <a:cs typeface="Arial"/>
              </a:rPr>
              <a:t>1: </a:t>
            </a:r>
            <a:r>
              <a:rPr sz="2600" spc="-270" dirty="0">
                <a:latin typeface="Arial"/>
                <a:cs typeface="Arial"/>
              </a:rPr>
              <a:t>Cash </a:t>
            </a:r>
            <a:r>
              <a:rPr sz="2600" spc="-130" dirty="0">
                <a:latin typeface="Arial"/>
                <a:cs typeface="Arial"/>
              </a:rPr>
              <a:t>Flow </a:t>
            </a:r>
            <a:r>
              <a:rPr sz="2600" spc="-5" dirty="0">
                <a:latin typeface="Arial"/>
                <a:cs typeface="Arial"/>
              </a:rPr>
              <a:t>of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30,000</a:t>
            </a:r>
            <a:endParaRPr sz="2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70"/>
              </a:spcBef>
              <a:buChar char="•"/>
              <a:tabLst>
                <a:tab pos="241300" algn="l"/>
              </a:tabLst>
            </a:pPr>
            <a:r>
              <a:rPr sz="2600" spc="-245" dirty="0">
                <a:latin typeface="Arial"/>
                <a:cs typeface="Arial"/>
              </a:rPr>
              <a:t>Year </a:t>
            </a:r>
            <a:r>
              <a:rPr sz="2600" spc="-155" dirty="0">
                <a:latin typeface="Arial"/>
                <a:cs typeface="Arial"/>
              </a:rPr>
              <a:t>– </a:t>
            </a:r>
            <a:r>
              <a:rPr sz="2600" spc="-80" dirty="0">
                <a:latin typeface="Arial"/>
                <a:cs typeface="Arial"/>
              </a:rPr>
              <a:t>2: </a:t>
            </a:r>
            <a:r>
              <a:rPr sz="2600" spc="-270" dirty="0">
                <a:latin typeface="Arial"/>
                <a:cs typeface="Arial"/>
              </a:rPr>
              <a:t>Cash </a:t>
            </a:r>
            <a:r>
              <a:rPr sz="2600" spc="-125" dirty="0">
                <a:latin typeface="Arial"/>
                <a:cs typeface="Arial"/>
              </a:rPr>
              <a:t>Flow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125" dirty="0">
                <a:latin typeface="Arial"/>
                <a:cs typeface="Arial"/>
              </a:rPr>
              <a:t>30,000 </a:t>
            </a:r>
            <a:r>
              <a:rPr sz="2600" spc="35" dirty="0">
                <a:latin typeface="Arial"/>
                <a:cs typeface="Arial"/>
              </a:rPr>
              <a:t>&amp; </a:t>
            </a:r>
            <a:r>
              <a:rPr sz="2600" spc="-225" dirty="0">
                <a:latin typeface="Arial"/>
                <a:cs typeface="Arial"/>
              </a:rPr>
              <a:t>Sale </a:t>
            </a:r>
            <a:r>
              <a:rPr sz="2600" spc="-45" dirty="0">
                <a:latin typeface="Arial"/>
                <a:cs typeface="Arial"/>
              </a:rPr>
              <a:t>at </a:t>
            </a:r>
            <a:r>
              <a:rPr sz="2600" spc="-30" dirty="0">
                <a:latin typeface="Arial"/>
                <a:cs typeface="Arial"/>
              </a:rPr>
              <a:t>the </a:t>
            </a:r>
            <a:r>
              <a:rPr sz="2600" spc="-110" dirty="0">
                <a:latin typeface="Arial"/>
                <a:cs typeface="Arial"/>
              </a:rPr>
              <a:t>end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120" dirty="0">
                <a:latin typeface="Arial"/>
                <a:cs typeface="Arial"/>
              </a:rPr>
              <a:t>year </a:t>
            </a:r>
            <a:r>
              <a:rPr sz="2600" spc="-320" dirty="0">
                <a:latin typeface="Arial"/>
                <a:cs typeface="Arial"/>
              </a:rPr>
              <a:t>@</a:t>
            </a:r>
            <a:r>
              <a:rPr sz="2600" spc="-505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840,000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3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600" spc="-180" dirty="0">
                <a:latin typeface="Arial"/>
                <a:cs typeface="Arial"/>
              </a:rPr>
              <a:t>Is </a:t>
            </a:r>
            <a:r>
              <a:rPr sz="2600" spc="-55" dirty="0">
                <a:latin typeface="Arial"/>
                <a:cs typeface="Arial"/>
              </a:rPr>
              <a:t>this </a:t>
            </a:r>
            <a:r>
              <a:rPr sz="2600" spc="-50" dirty="0">
                <a:latin typeface="Arial"/>
                <a:cs typeface="Arial"/>
              </a:rPr>
              <a:t>project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60" dirty="0">
                <a:latin typeface="Arial"/>
                <a:cs typeface="Arial"/>
              </a:rPr>
              <a:t>profitable?</a:t>
            </a:r>
            <a:endParaRPr sz="2600">
              <a:latin typeface="Arial"/>
              <a:cs typeface="Arial"/>
            </a:endParaRPr>
          </a:p>
          <a:p>
            <a:pPr marL="698500" lvl="1" indent="-228600">
              <a:lnSpc>
                <a:spcPts val="2840"/>
              </a:lnSpc>
              <a:spcBef>
                <a:spcPts val="1990"/>
              </a:spcBef>
              <a:buChar char="•"/>
              <a:tabLst>
                <a:tab pos="698500" algn="l"/>
              </a:tabLst>
            </a:pPr>
            <a:r>
              <a:rPr sz="2400" spc="-250" dirty="0">
                <a:latin typeface="Arial"/>
                <a:cs typeface="Arial"/>
              </a:rPr>
              <a:t>Cash </a:t>
            </a:r>
            <a:r>
              <a:rPr sz="2400" spc="-40" dirty="0">
                <a:latin typeface="Arial"/>
                <a:cs typeface="Arial"/>
              </a:rPr>
              <a:t>Outflow </a:t>
            </a:r>
            <a:r>
              <a:rPr sz="2400" spc="-80" dirty="0">
                <a:latin typeface="Arial"/>
                <a:cs typeface="Arial"/>
              </a:rPr>
              <a:t>(Investment)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700,000</a:t>
            </a:r>
            <a:endParaRPr sz="2400">
              <a:latin typeface="Arial"/>
              <a:cs typeface="Arial"/>
            </a:endParaRPr>
          </a:p>
          <a:p>
            <a:pPr marL="698500" lvl="1" indent="-228600">
              <a:lnSpc>
                <a:spcPts val="2840"/>
              </a:lnSpc>
              <a:buChar char="•"/>
              <a:tabLst>
                <a:tab pos="698500" algn="l"/>
              </a:tabLst>
            </a:pPr>
            <a:r>
              <a:rPr sz="2400" spc="-250" dirty="0">
                <a:latin typeface="Arial"/>
                <a:cs typeface="Arial"/>
              </a:rPr>
              <a:t>Cash </a:t>
            </a:r>
            <a:r>
              <a:rPr sz="2400" spc="-30" dirty="0">
                <a:latin typeface="Arial"/>
                <a:cs typeface="Arial"/>
              </a:rPr>
              <a:t>Inflow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14" dirty="0">
                <a:latin typeface="Arial"/>
                <a:cs typeface="Arial"/>
              </a:rPr>
              <a:t>900,000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(30,000+30,000+840,000)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35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600" spc="-45" dirty="0">
                <a:latin typeface="Arial"/>
                <a:cs typeface="Arial"/>
              </a:rPr>
              <a:t>Profit </a:t>
            </a:r>
            <a:r>
              <a:rPr sz="2600" spc="-225" dirty="0">
                <a:latin typeface="Arial"/>
                <a:cs typeface="Arial"/>
              </a:rPr>
              <a:t>= </a:t>
            </a:r>
            <a:r>
              <a:rPr sz="2600" spc="-105" dirty="0">
                <a:latin typeface="Arial"/>
                <a:cs typeface="Arial"/>
              </a:rPr>
              <a:t>(900,000-700,000)/700,000 </a:t>
            </a:r>
            <a:r>
              <a:rPr sz="2600" spc="-225" dirty="0">
                <a:latin typeface="Arial"/>
                <a:cs typeface="Arial"/>
              </a:rPr>
              <a:t>=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b="1" spc="-235" dirty="0">
                <a:latin typeface="Arial"/>
                <a:cs typeface="Arial"/>
              </a:rPr>
              <a:t>28%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9988" y="637031"/>
            <a:ext cx="402780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35" dirty="0">
                <a:latin typeface="Times New Roman"/>
                <a:cs typeface="Times New Roman"/>
              </a:rPr>
              <a:t>Time </a:t>
            </a:r>
            <a:r>
              <a:rPr sz="3600" b="0" spc="-85" dirty="0">
                <a:latin typeface="Times New Roman"/>
                <a:cs typeface="Times New Roman"/>
              </a:rPr>
              <a:t>Value </a:t>
            </a:r>
            <a:r>
              <a:rPr sz="3600" b="0" dirty="0">
                <a:latin typeface="Times New Roman"/>
                <a:cs typeface="Times New Roman"/>
              </a:rPr>
              <a:t>of</a:t>
            </a:r>
            <a:r>
              <a:rPr sz="3600" b="0" spc="-5" dirty="0">
                <a:latin typeface="Times New Roman"/>
                <a:cs typeface="Times New Roman"/>
              </a:rPr>
              <a:t> </a:t>
            </a:r>
            <a:r>
              <a:rPr sz="3600" b="0" dirty="0">
                <a:latin typeface="Times New Roman"/>
                <a:cs typeface="Times New Roman"/>
              </a:rPr>
              <a:t>Money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200" y="1940051"/>
            <a:ext cx="10515600" cy="2002155"/>
          </a:xfrm>
          <a:custGeom>
            <a:avLst/>
            <a:gdLst/>
            <a:ahLst/>
            <a:cxnLst/>
            <a:rect l="l" t="t" r="r" b="b"/>
            <a:pathLst>
              <a:path w="10515600" h="2002154">
                <a:moveTo>
                  <a:pt x="10315448" y="0"/>
                </a:moveTo>
                <a:lnTo>
                  <a:pt x="200177" y="0"/>
                </a:lnTo>
                <a:lnTo>
                  <a:pt x="154279" y="5288"/>
                </a:lnTo>
                <a:lnTo>
                  <a:pt x="112145" y="20352"/>
                </a:lnTo>
                <a:lnTo>
                  <a:pt x="74977" y="43987"/>
                </a:lnTo>
                <a:lnTo>
                  <a:pt x="43977" y="74988"/>
                </a:lnTo>
                <a:lnTo>
                  <a:pt x="20346" y="112152"/>
                </a:lnTo>
                <a:lnTo>
                  <a:pt x="5286" y="154275"/>
                </a:lnTo>
                <a:lnTo>
                  <a:pt x="0" y="200151"/>
                </a:lnTo>
                <a:lnTo>
                  <a:pt x="0" y="1801622"/>
                </a:lnTo>
                <a:lnTo>
                  <a:pt x="5286" y="1847498"/>
                </a:lnTo>
                <a:lnTo>
                  <a:pt x="20346" y="1889621"/>
                </a:lnTo>
                <a:lnTo>
                  <a:pt x="43977" y="1926785"/>
                </a:lnTo>
                <a:lnTo>
                  <a:pt x="74977" y="1957786"/>
                </a:lnTo>
                <a:lnTo>
                  <a:pt x="112145" y="1981421"/>
                </a:lnTo>
                <a:lnTo>
                  <a:pt x="154279" y="1996485"/>
                </a:lnTo>
                <a:lnTo>
                  <a:pt x="200177" y="2001774"/>
                </a:lnTo>
                <a:lnTo>
                  <a:pt x="10315448" y="2001774"/>
                </a:lnTo>
                <a:lnTo>
                  <a:pt x="10361324" y="1996485"/>
                </a:lnTo>
                <a:lnTo>
                  <a:pt x="10403447" y="1981421"/>
                </a:lnTo>
                <a:lnTo>
                  <a:pt x="10440611" y="1957786"/>
                </a:lnTo>
                <a:lnTo>
                  <a:pt x="10471612" y="1926785"/>
                </a:lnTo>
                <a:lnTo>
                  <a:pt x="10495247" y="1889621"/>
                </a:lnTo>
                <a:lnTo>
                  <a:pt x="10510311" y="1847498"/>
                </a:lnTo>
                <a:lnTo>
                  <a:pt x="10515600" y="1801622"/>
                </a:lnTo>
                <a:lnTo>
                  <a:pt x="10515600" y="200151"/>
                </a:lnTo>
                <a:lnTo>
                  <a:pt x="10510311" y="154275"/>
                </a:lnTo>
                <a:lnTo>
                  <a:pt x="10495247" y="112152"/>
                </a:lnTo>
                <a:lnTo>
                  <a:pt x="10471612" y="74988"/>
                </a:lnTo>
                <a:lnTo>
                  <a:pt x="10440611" y="43987"/>
                </a:lnTo>
                <a:lnTo>
                  <a:pt x="10403447" y="20352"/>
                </a:lnTo>
                <a:lnTo>
                  <a:pt x="10361324" y="5288"/>
                </a:lnTo>
                <a:lnTo>
                  <a:pt x="10315448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0765" y="2514541"/>
            <a:ext cx="633095" cy="869950"/>
          </a:xfrm>
          <a:custGeom>
            <a:avLst/>
            <a:gdLst/>
            <a:ahLst/>
            <a:cxnLst/>
            <a:rect l="l" t="t" r="r" b="b"/>
            <a:pathLst>
              <a:path w="633094" h="869950">
                <a:moveTo>
                  <a:pt x="426750" y="273010"/>
                </a:moveTo>
                <a:lnTo>
                  <a:pt x="358131" y="273010"/>
                </a:lnTo>
                <a:lnTo>
                  <a:pt x="342773" y="316381"/>
                </a:lnTo>
                <a:lnTo>
                  <a:pt x="317121" y="353641"/>
                </a:lnTo>
                <a:lnTo>
                  <a:pt x="283118" y="382764"/>
                </a:lnTo>
                <a:lnTo>
                  <a:pt x="242707" y="401723"/>
                </a:lnTo>
                <a:lnTo>
                  <a:pt x="197831" y="408493"/>
                </a:lnTo>
                <a:lnTo>
                  <a:pt x="0" y="408493"/>
                </a:lnTo>
                <a:lnTo>
                  <a:pt x="0" y="467952"/>
                </a:lnTo>
                <a:lnTo>
                  <a:pt x="399958" y="869410"/>
                </a:lnTo>
                <a:lnTo>
                  <a:pt x="447889" y="821297"/>
                </a:lnTo>
                <a:lnTo>
                  <a:pt x="104454" y="476576"/>
                </a:lnTo>
                <a:lnTo>
                  <a:pt x="197831" y="476576"/>
                </a:lnTo>
                <a:lnTo>
                  <a:pt x="245572" y="471218"/>
                </a:lnTo>
                <a:lnTo>
                  <a:pt x="290179" y="455948"/>
                </a:lnTo>
                <a:lnTo>
                  <a:pt x="330525" y="431969"/>
                </a:lnTo>
                <a:lnTo>
                  <a:pt x="365482" y="400482"/>
                </a:lnTo>
                <a:lnTo>
                  <a:pt x="393923" y="362692"/>
                </a:lnTo>
                <a:lnTo>
                  <a:pt x="414722" y="319800"/>
                </a:lnTo>
                <a:lnTo>
                  <a:pt x="426750" y="273010"/>
                </a:lnTo>
                <a:close/>
              </a:path>
              <a:path w="633094" h="869950">
                <a:moveTo>
                  <a:pt x="633059" y="203566"/>
                </a:moveTo>
                <a:lnTo>
                  <a:pt x="0" y="203566"/>
                </a:lnTo>
                <a:lnTo>
                  <a:pt x="0" y="273009"/>
                </a:lnTo>
                <a:lnTo>
                  <a:pt x="633059" y="273010"/>
                </a:lnTo>
                <a:lnTo>
                  <a:pt x="633059" y="203566"/>
                </a:lnTo>
                <a:close/>
              </a:path>
              <a:path w="633094" h="869950">
                <a:moveTo>
                  <a:pt x="358357" y="68082"/>
                </a:moveTo>
                <a:lnTo>
                  <a:pt x="203483" y="68082"/>
                </a:lnTo>
                <a:lnTo>
                  <a:pt x="247387" y="76775"/>
                </a:lnTo>
                <a:lnTo>
                  <a:pt x="286521" y="96175"/>
                </a:lnTo>
                <a:lnTo>
                  <a:pt x="319168" y="124778"/>
                </a:lnTo>
                <a:lnTo>
                  <a:pt x="343610" y="161077"/>
                </a:lnTo>
                <a:lnTo>
                  <a:pt x="358131" y="203566"/>
                </a:lnTo>
                <a:lnTo>
                  <a:pt x="426750" y="203566"/>
                </a:lnTo>
                <a:lnTo>
                  <a:pt x="417974" y="165876"/>
                </a:lnTo>
                <a:lnTo>
                  <a:pt x="403427" y="130292"/>
                </a:lnTo>
                <a:lnTo>
                  <a:pt x="383443" y="97474"/>
                </a:lnTo>
                <a:lnTo>
                  <a:pt x="358357" y="68082"/>
                </a:lnTo>
                <a:close/>
              </a:path>
              <a:path w="633094" h="869950">
                <a:moveTo>
                  <a:pt x="633059" y="0"/>
                </a:moveTo>
                <a:lnTo>
                  <a:pt x="0" y="0"/>
                </a:lnTo>
                <a:lnTo>
                  <a:pt x="0" y="68082"/>
                </a:lnTo>
                <a:lnTo>
                  <a:pt x="633059" y="68082"/>
                </a:lnTo>
                <a:lnTo>
                  <a:pt x="6330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8200" y="4268723"/>
            <a:ext cx="10515600" cy="2002155"/>
          </a:xfrm>
          <a:custGeom>
            <a:avLst/>
            <a:gdLst/>
            <a:ahLst/>
            <a:cxnLst/>
            <a:rect l="l" t="t" r="r" b="b"/>
            <a:pathLst>
              <a:path w="10515600" h="2002154">
                <a:moveTo>
                  <a:pt x="10315448" y="0"/>
                </a:moveTo>
                <a:lnTo>
                  <a:pt x="200177" y="0"/>
                </a:lnTo>
                <a:lnTo>
                  <a:pt x="154279" y="5288"/>
                </a:lnTo>
                <a:lnTo>
                  <a:pt x="112145" y="20352"/>
                </a:lnTo>
                <a:lnTo>
                  <a:pt x="74977" y="43987"/>
                </a:lnTo>
                <a:lnTo>
                  <a:pt x="43977" y="74988"/>
                </a:lnTo>
                <a:lnTo>
                  <a:pt x="20346" y="112152"/>
                </a:lnTo>
                <a:lnTo>
                  <a:pt x="5286" y="154275"/>
                </a:lnTo>
                <a:lnTo>
                  <a:pt x="0" y="200151"/>
                </a:lnTo>
                <a:lnTo>
                  <a:pt x="0" y="1801596"/>
                </a:lnTo>
                <a:lnTo>
                  <a:pt x="5286" y="1847494"/>
                </a:lnTo>
                <a:lnTo>
                  <a:pt x="20346" y="1889628"/>
                </a:lnTo>
                <a:lnTo>
                  <a:pt x="43977" y="1926796"/>
                </a:lnTo>
                <a:lnTo>
                  <a:pt x="74977" y="1957796"/>
                </a:lnTo>
                <a:lnTo>
                  <a:pt x="112145" y="1981427"/>
                </a:lnTo>
                <a:lnTo>
                  <a:pt x="154279" y="1996487"/>
                </a:lnTo>
                <a:lnTo>
                  <a:pt x="200177" y="2001774"/>
                </a:lnTo>
                <a:lnTo>
                  <a:pt x="10315448" y="2001774"/>
                </a:lnTo>
                <a:lnTo>
                  <a:pt x="10361324" y="1996487"/>
                </a:lnTo>
                <a:lnTo>
                  <a:pt x="10403447" y="1981427"/>
                </a:lnTo>
                <a:lnTo>
                  <a:pt x="10440611" y="1957796"/>
                </a:lnTo>
                <a:lnTo>
                  <a:pt x="10471612" y="1926796"/>
                </a:lnTo>
                <a:lnTo>
                  <a:pt x="10495247" y="1889628"/>
                </a:lnTo>
                <a:lnTo>
                  <a:pt x="10510311" y="1847494"/>
                </a:lnTo>
                <a:lnTo>
                  <a:pt x="10515600" y="1801596"/>
                </a:lnTo>
                <a:lnTo>
                  <a:pt x="10515600" y="200151"/>
                </a:lnTo>
                <a:lnTo>
                  <a:pt x="10510311" y="154275"/>
                </a:lnTo>
                <a:lnTo>
                  <a:pt x="10495247" y="112152"/>
                </a:lnTo>
                <a:lnTo>
                  <a:pt x="10471612" y="74988"/>
                </a:lnTo>
                <a:lnTo>
                  <a:pt x="10440611" y="43987"/>
                </a:lnTo>
                <a:lnTo>
                  <a:pt x="10403447" y="20352"/>
                </a:lnTo>
                <a:lnTo>
                  <a:pt x="10361324" y="5288"/>
                </a:lnTo>
                <a:lnTo>
                  <a:pt x="10315448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9885" y="5183624"/>
            <a:ext cx="995044" cy="454025"/>
          </a:xfrm>
          <a:custGeom>
            <a:avLst/>
            <a:gdLst/>
            <a:ahLst/>
            <a:cxnLst/>
            <a:rect l="l" t="t" r="r" b="b"/>
            <a:pathLst>
              <a:path w="995044" h="454025">
                <a:moveTo>
                  <a:pt x="994814" y="0"/>
                </a:moveTo>
                <a:lnTo>
                  <a:pt x="0" y="0"/>
                </a:lnTo>
                <a:lnTo>
                  <a:pt x="0" y="453879"/>
                </a:lnTo>
                <a:lnTo>
                  <a:pt x="994814" y="453879"/>
                </a:lnTo>
                <a:lnTo>
                  <a:pt x="994814" y="385799"/>
                </a:lnTo>
                <a:lnTo>
                  <a:pt x="113046" y="385799"/>
                </a:lnTo>
                <a:lnTo>
                  <a:pt x="67827" y="340411"/>
                </a:lnTo>
                <a:lnTo>
                  <a:pt x="67827" y="113470"/>
                </a:lnTo>
                <a:lnTo>
                  <a:pt x="113046" y="68082"/>
                </a:lnTo>
                <a:lnTo>
                  <a:pt x="994814" y="68082"/>
                </a:lnTo>
                <a:lnTo>
                  <a:pt x="994814" y="0"/>
                </a:lnTo>
                <a:close/>
              </a:path>
              <a:path w="995044" h="454025">
                <a:moveTo>
                  <a:pt x="994814" y="68082"/>
                </a:moveTo>
                <a:lnTo>
                  <a:pt x="893072" y="68082"/>
                </a:lnTo>
                <a:lnTo>
                  <a:pt x="926986" y="102123"/>
                </a:lnTo>
                <a:lnTo>
                  <a:pt x="926986" y="351758"/>
                </a:lnTo>
                <a:lnTo>
                  <a:pt x="893072" y="385799"/>
                </a:lnTo>
                <a:lnTo>
                  <a:pt x="994814" y="385799"/>
                </a:lnTo>
                <a:lnTo>
                  <a:pt x="994814" y="680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6858" y="5297094"/>
            <a:ext cx="180874" cy="226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0765" y="5376524"/>
            <a:ext cx="67827" cy="68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45997" y="5376524"/>
            <a:ext cx="67827" cy="68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8758" y="4874984"/>
            <a:ext cx="655955" cy="250190"/>
          </a:xfrm>
          <a:custGeom>
            <a:avLst/>
            <a:gdLst/>
            <a:ahLst/>
            <a:cxnLst/>
            <a:rect l="l" t="t" r="r" b="b"/>
            <a:pathLst>
              <a:path w="655955" h="250189">
                <a:moveTo>
                  <a:pt x="608195" y="0"/>
                </a:moveTo>
                <a:lnTo>
                  <a:pt x="0" y="249635"/>
                </a:lnTo>
                <a:lnTo>
                  <a:pt x="348188" y="180418"/>
                </a:lnTo>
                <a:lnTo>
                  <a:pt x="570889" y="89641"/>
                </a:lnTo>
                <a:lnTo>
                  <a:pt x="643917" y="89641"/>
                </a:lnTo>
                <a:lnTo>
                  <a:pt x="608195" y="0"/>
                </a:lnTo>
                <a:close/>
              </a:path>
              <a:path w="655955" h="250189">
                <a:moveTo>
                  <a:pt x="643917" y="89641"/>
                </a:moveTo>
                <a:lnTo>
                  <a:pt x="570889" y="89641"/>
                </a:lnTo>
                <a:lnTo>
                  <a:pt x="587846" y="132760"/>
                </a:lnTo>
                <a:lnTo>
                  <a:pt x="655674" y="119143"/>
                </a:lnTo>
                <a:lnTo>
                  <a:pt x="643917" y="896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93812" y="5022496"/>
            <a:ext cx="602615" cy="116205"/>
          </a:xfrm>
          <a:custGeom>
            <a:avLst/>
            <a:gdLst/>
            <a:ahLst/>
            <a:cxnLst/>
            <a:rect l="l" t="t" r="r" b="b"/>
            <a:pathLst>
              <a:path w="602614" h="116204">
                <a:moveTo>
                  <a:pt x="579928" y="0"/>
                </a:moveTo>
                <a:lnTo>
                  <a:pt x="0" y="115739"/>
                </a:lnTo>
                <a:lnTo>
                  <a:pt x="347052" y="115739"/>
                </a:lnTo>
                <a:lnTo>
                  <a:pt x="525665" y="80564"/>
                </a:lnTo>
                <a:lnTo>
                  <a:pt x="595665" y="80564"/>
                </a:lnTo>
                <a:lnTo>
                  <a:pt x="579928" y="0"/>
                </a:lnTo>
                <a:close/>
              </a:path>
              <a:path w="602614" h="116204">
                <a:moveTo>
                  <a:pt x="595665" y="80564"/>
                </a:moveTo>
                <a:lnTo>
                  <a:pt x="525665" y="80564"/>
                </a:lnTo>
                <a:lnTo>
                  <a:pt x="533579" y="115739"/>
                </a:lnTo>
                <a:lnTo>
                  <a:pt x="602537" y="115739"/>
                </a:lnTo>
                <a:lnTo>
                  <a:pt x="595665" y="805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49497" y="2413254"/>
            <a:ext cx="7778750" cy="36264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887094">
              <a:lnSpc>
                <a:spcPts val="3520"/>
              </a:lnSpc>
              <a:spcBef>
                <a:spcPts val="480"/>
              </a:spcBef>
            </a:pPr>
            <a:r>
              <a:rPr sz="3200" i="1" spc="-28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200" i="1" spc="-150" dirty="0">
                <a:solidFill>
                  <a:srgbClr val="FFFFFF"/>
                </a:solidFill>
                <a:latin typeface="Arial"/>
                <a:cs typeface="Arial"/>
              </a:rPr>
              <a:t>rupee </a:t>
            </a:r>
            <a:r>
              <a:rPr sz="3200" i="1" spc="-95" dirty="0">
                <a:solidFill>
                  <a:srgbClr val="FFFFFF"/>
                </a:solidFill>
                <a:latin typeface="Arial"/>
                <a:cs typeface="Arial"/>
              </a:rPr>
              <a:t>today </a:t>
            </a:r>
            <a:r>
              <a:rPr sz="3200" i="1" spc="-170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3200" i="1" spc="-20" dirty="0">
                <a:solidFill>
                  <a:srgbClr val="FFFFFF"/>
                </a:solidFill>
                <a:latin typeface="Arial"/>
                <a:cs typeface="Arial"/>
              </a:rPr>
              <a:t>worth </a:t>
            </a:r>
            <a:r>
              <a:rPr sz="3200" i="1" spc="-130" dirty="0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sz="3200" i="1" spc="-60" dirty="0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sz="3200" i="1" spc="-14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i="1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i="1" spc="-150" dirty="0">
                <a:solidFill>
                  <a:srgbClr val="FFFFFF"/>
                </a:solidFill>
                <a:latin typeface="Arial"/>
                <a:cs typeface="Arial"/>
              </a:rPr>
              <a:t>rupee  </a:t>
            </a:r>
            <a:r>
              <a:rPr sz="3200" i="1" spc="-70" dirty="0">
                <a:solidFill>
                  <a:srgbClr val="FFFFFF"/>
                </a:solidFill>
                <a:latin typeface="Arial"/>
                <a:cs typeface="Arial"/>
              </a:rPr>
              <a:t>tomorrow.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300">
              <a:latin typeface="Arial"/>
              <a:cs typeface="Arial"/>
            </a:endParaRPr>
          </a:p>
          <a:p>
            <a:pPr marL="12700" marR="5080">
              <a:lnSpc>
                <a:spcPct val="91500"/>
              </a:lnSpc>
            </a:pP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Investments 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projects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sz="2800" spc="-125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expected </a:t>
            </a:r>
            <a:r>
              <a:rPr sz="2800" spc="2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25" dirty="0">
                <a:solidFill>
                  <a:srgbClr val="FFFFFF"/>
                </a:solidFill>
                <a:latin typeface="Arial"/>
                <a:cs typeface="Arial"/>
              </a:rPr>
              <a:t>generate  </a:t>
            </a: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cash 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flows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the future. </a:t>
            </a:r>
            <a:r>
              <a:rPr sz="2800" spc="-210" dirty="0">
                <a:solidFill>
                  <a:srgbClr val="FFFFFF"/>
                </a:solidFill>
                <a:latin typeface="Arial"/>
                <a:cs typeface="Arial"/>
              </a:rPr>
              <a:t>Since 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cash 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received </a:t>
            </a:r>
            <a:r>
              <a:rPr sz="2800" spc="-40" dirty="0">
                <a:solidFill>
                  <a:srgbClr val="FFFFFF"/>
                </a:solidFill>
                <a:latin typeface="Arial"/>
                <a:cs typeface="Arial"/>
              </a:rPr>
              <a:t>at  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different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time 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periods </a:t>
            </a:r>
            <a:r>
              <a:rPr sz="2800" spc="-14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not 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-5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75" dirty="0">
                <a:solidFill>
                  <a:srgbClr val="FFFFFF"/>
                </a:solidFill>
                <a:latin typeface="Arial"/>
                <a:cs typeface="Arial"/>
              </a:rPr>
              <a:t>same, 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need </a:t>
            </a:r>
            <a:r>
              <a:rPr sz="2800" spc="-22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spc="-155" dirty="0">
                <a:solidFill>
                  <a:srgbClr val="FFFFFF"/>
                </a:solidFill>
                <a:latin typeface="Arial"/>
                <a:cs typeface="Arial"/>
              </a:rPr>
              <a:t>way  </a:t>
            </a:r>
            <a:r>
              <a:rPr sz="2800" spc="2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able </a:t>
            </a:r>
            <a:r>
              <a:rPr sz="2800" spc="2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800" spc="-265" dirty="0">
                <a:solidFill>
                  <a:srgbClr val="FFFFFF"/>
                </a:solidFill>
                <a:latin typeface="Arial"/>
                <a:cs typeface="Arial"/>
              </a:rPr>
              <a:t>assess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sz="2800" spc="-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value.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52525"/>
            <a:ext cx="880999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0" dirty="0">
                <a:latin typeface="Times New Roman"/>
                <a:cs typeface="Times New Roman"/>
              </a:rPr>
              <a:t>Future </a:t>
            </a:r>
            <a:r>
              <a:rPr sz="5200" b="0" spc="-100" dirty="0">
                <a:latin typeface="Times New Roman"/>
                <a:cs typeface="Times New Roman"/>
              </a:rPr>
              <a:t>Values </a:t>
            </a:r>
            <a:r>
              <a:rPr sz="5200" b="0" dirty="0">
                <a:latin typeface="Times New Roman"/>
                <a:cs typeface="Times New Roman"/>
              </a:rPr>
              <a:t>and Present</a:t>
            </a:r>
            <a:r>
              <a:rPr sz="5200" b="0" spc="-120" dirty="0">
                <a:latin typeface="Times New Roman"/>
                <a:cs typeface="Times New Roman"/>
              </a:rPr>
              <a:t> </a:t>
            </a:r>
            <a:r>
              <a:rPr sz="5200" b="0" spc="-100" dirty="0">
                <a:latin typeface="Times New Roman"/>
                <a:cs typeface="Times New Roman"/>
              </a:rPr>
              <a:t>Values</a:t>
            </a:r>
            <a:endParaRPr sz="5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580" y="2037207"/>
            <a:ext cx="10515600" cy="935355"/>
          </a:xfrm>
          <a:custGeom>
            <a:avLst/>
            <a:gdLst/>
            <a:ahLst/>
            <a:cxnLst/>
            <a:rect l="l" t="t" r="r" b="b"/>
            <a:pathLst>
              <a:path w="10515600" h="935355">
                <a:moveTo>
                  <a:pt x="10359771" y="0"/>
                </a:moveTo>
                <a:lnTo>
                  <a:pt x="155841" y="0"/>
                </a:lnTo>
                <a:lnTo>
                  <a:pt x="106584" y="7940"/>
                </a:lnTo>
                <a:lnTo>
                  <a:pt x="63804" y="30053"/>
                </a:lnTo>
                <a:lnTo>
                  <a:pt x="30068" y="63779"/>
                </a:lnTo>
                <a:lnTo>
                  <a:pt x="7945" y="106558"/>
                </a:lnTo>
                <a:lnTo>
                  <a:pt x="0" y="155828"/>
                </a:lnTo>
                <a:lnTo>
                  <a:pt x="0" y="779144"/>
                </a:lnTo>
                <a:lnTo>
                  <a:pt x="7945" y="828415"/>
                </a:lnTo>
                <a:lnTo>
                  <a:pt x="30068" y="871194"/>
                </a:lnTo>
                <a:lnTo>
                  <a:pt x="63804" y="904920"/>
                </a:lnTo>
                <a:lnTo>
                  <a:pt x="106584" y="927033"/>
                </a:lnTo>
                <a:lnTo>
                  <a:pt x="155841" y="934973"/>
                </a:lnTo>
                <a:lnTo>
                  <a:pt x="10359771" y="934973"/>
                </a:lnTo>
                <a:lnTo>
                  <a:pt x="10409041" y="927033"/>
                </a:lnTo>
                <a:lnTo>
                  <a:pt x="10451820" y="904920"/>
                </a:lnTo>
                <a:lnTo>
                  <a:pt x="10485546" y="871194"/>
                </a:lnTo>
                <a:lnTo>
                  <a:pt x="10507659" y="828415"/>
                </a:lnTo>
                <a:lnTo>
                  <a:pt x="10515600" y="779144"/>
                </a:lnTo>
                <a:lnTo>
                  <a:pt x="10515600" y="155828"/>
                </a:lnTo>
                <a:lnTo>
                  <a:pt x="10507659" y="106558"/>
                </a:lnTo>
                <a:lnTo>
                  <a:pt x="10485546" y="63779"/>
                </a:lnTo>
                <a:lnTo>
                  <a:pt x="10451820" y="30053"/>
                </a:lnTo>
                <a:lnTo>
                  <a:pt x="10409041" y="7940"/>
                </a:lnTo>
                <a:lnTo>
                  <a:pt x="10359771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580" y="4001642"/>
            <a:ext cx="10515600" cy="935990"/>
          </a:xfrm>
          <a:custGeom>
            <a:avLst/>
            <a:gdLst/>
            <a:ahLst/>
            <a:cxnLst/>
            <a:rect l="l" t="t" r="r" b="b"/>
            <a:pathLst>
              <a:path w="10515600" h="935989">
                <a:moveTo>
                  <a:pt x="10359644" y="0"/>
                </a:moveTo>
                <a:lnTo>
                  <a:pt x="155968" y="0"/>
                </a:lnTo>
                <a:lnTo>
                  <a:pt x="106668" y="7953"/>
                </a:lnTo>
                <a:lnTo>
                  <a:pt x="63853" y="30097"/>
                </a:lnTo>
                <a:lnTo>
                  <a:pt x="30091" y="63861"/>
                </a:lnTo>
                <a:lnTo>
                  <a:pt x="7950" y="106671"/>
                </a:lnTo>
                <a:lnTo>
                  <a:pt x="0" y="155955"/>
                </a:lnTo>
                <a:lnTo>
                  <a:pt x="0" y="779779"/>
                </a:lnTo>
                <a:lnTo>
                  <a:pt x="7950" y="829064"/>
                </a:lnTo>
                <a:lnTo>
                  <a:pt x="30091" y="871874"/>
                </a:lnTo>
                <a:lnTo>
                  <a:pt x="63853" y="905638"/>
                </a:lnTo>
                <a:lnTo>
                  <a:pt x="106668" y="927782"/>
                </a:lnTo>
                <a:lnTo>
                  <a:pt x="155968" y="935735"/>
                </a:lnTo>
                <a:lnTo>
                  <a:pt x="10359644" y="935735"/>
                </a:lnTo>
                <a:lnTo>
                  <a:pt x="10408928" y="927782"/>
                </a:lnTo>
                <a:lnTo>
                  <a:pt x="10451738" y="905638"/>
                </a:lnTo>
                <a:lnTo>
                  <a:pt x="10485502" y="871874"/>
                </a:lnTo>
                <a:lnTo>
                  <a:pt x="10507646" y="829064"/>
                </a:lnTo>
                <a:lnTo>
                  <a:pt x="10515600" y="779779"/>
                </a:lnTo>
                <a:lnTo>
                  <a:pt x="10515600" y="155955"/>
                </a:lnTo>
                <a:lnTo>
                  <a:pt x="10507646" y="106671"/>
                </a:lnTo>
                <a:lnTo>
                  <a:pt x="10485502" y="63861"/>
                </a:lnTo>
                <a:lnTo>
                  <a:pt x="10451738" y="30097"/>
                </a:lnTo>
                <a:lnTo>
                  <a:pt x="10408928" y="7953"/>
                </a:lnTo>
                <a:lnTo>
                  <a:pt x="10359644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9810" y="1857527"/>
            <a:ext cx="9784715" cy="4046854"/>
          </a:xfrm>
          <a:prstGeom prst="rect">
            <a:avLst/>
          </a:prstGeom>
        </p:spPr>
        <p:txBody>
          <a:bodyPr vert="horz" wrap="square" lIns="0" tIns="290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0"/>
              </a:spcBef>
            </a:pPr>
            <a:r>
              <a:rPr sz="3900" spc="-140" dirty="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sz="3900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spc="-250" dirty="0">
                <a:solidFill>
                  <a:srgbClr val="FFFFFF"/>
                </a:solidFill>
                <a:latin typeface="Arial"/>
                <a:cs typeface="Arial"/>
              </a:rPr>
              <a:t>Value</a:t>
            </a:r>
            <a:endParaRPr sz="390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1685"/>
              </a:spcBef>
              <a:buChar char="•"/>
              <a:tabLst>
                <a:tab pos="438150" algn="l"/>
              </a:tabLst>
            </a:pPr>
            <a:r>
              <a:rPr sz="3000" spc="-85" dirty="0">
                <a:latin typeface="Arial"/>
                <a:cs typeface="Arial"/>
              </a:rPr>
              <a:t>Amount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25" dirty="0">
                <a:latin typeface="Arial"/>
                <a:cs typeface="Arial"/>
              </a:rPr>
              <a:t>to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which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90" dirty="0">
                <a:latin typeface="Arial"/>
                <a:cs typeface="Arial"/>
              </a:rPr>
              <a:t>investment</a:t>
            </a:r>
            <a:r>
              <a:rPr sz="3000" spc="-160" dirty="0">
                <a:latin typeface="Arial"/>
                <a:cs typeface="Arial"/>
              </a:rPr>
              <a:t> </a:t>
            </a:r>
            <a:r>
              <a:rPr sz="3000" spc="10" dirty="0">
                <a:latin typeface="Arial"/>
                <a:cs typeface="Arial"/>
              </a:rPr>
              <a:t>will</a:t>
            </a:r>
            <a:r>
              <a:rPr sz="3000" spc="-170" dirty="0">
                <a:latin typeface="Arial"/>
                <a:cs typeface="Arial"/>
              </a:rPr>
              <a:t> </a:t>
            </a:r>
            <a:r>
              <a:rPr sz="3000" spc="-100" dirty="0">
                <a:latin typeface="Arial"/>
                <a:cs typeface="Arial"/>
              </a:rPr>
              <a:t>grow</a:t>
            </a:r>
            <a:r>
              <a:rPr sz="3000" spc="-150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after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114" dirty="0">
                <a:latin typeface="Arial"/>
                <a:cs typeface="Arial"/>
              </a:rPr>
              <a:t>earning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65" dirty="0">
                <a:latin typeface="Arial"/>
                <a:cs typeface="Arial"/>
              </a:rPr>
              <a:t>interest</a:t>
            </a:r>
            <a:endParaRPr sz="300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434"/>
              </a:spcBef>
              <a:buChar char="•"/>
              <a:tabLst>
                <a:tab pos="438150" algn="l"/>
              </a:tabLst>
            </a:pPr>
            <a:r>
              <a:rPr sz="3000" spc="-380" dirty="0">
                <a:latin typeface="Arial"/>
                <a:cs typeface="Arial"/>
              </a:rPr>
              <a:t>FV </a:t>
            </a:r>
            <a:r>
              <a:rPr sz="3000" spc="-260" dirty="0">
                <a:latin typeface="Arial"/>
                <a:cs typeface="Arial"/>
              </a:rPr>
              <a:t>= </a:t>
            </a:r>
            <a:r>
              <a:rPr sz="3000" spc="-155" dirty="0">
                <a:latin typeface="Arial"/>
                <a:cs typeface="Arial"/>
              </a:rPr>
              <a:t>Present</a:t>
            </a:r>
            <a:r>
              <a:rPr sz="3000" spc="-300" dirty="0">
                <a:latin typeface="Arial"/>
                <a:cs typeface="Arial"/>
              </a:rPr>
              <a:t> </a:t>
            </a:r>
            <a:r>
              <a:rPr sz="3000" spc="-130" dirty="0">
                <a:latin typeface="Arial"/>
                <a:cs typeface="Arial"/>
              </a:rPr>
              <a:t>CF*(1+r)^n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3900" spc="-200" dirty="0">
                <a:solidFill>
                  <a:srgbClr val="FFFFFF"/>
                </a:solidFill>
                <a:latin typeface="Arial"/>
                <a:cs typeface="Arial"/>
              </a:rPr>
              <a:t>Present</a:t>
            </a:r>
            <a:r>
              <a:rPr sz="3900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900" spc="-245" dirty="0">
                <a:solidFill>
                  <a:srgbClr val="FFFFFF"/>
                </a:solidFill>
                <a:latin typeface="Arial"/>
                <a:cs typeface="Arial"/>
              </a:rPr>
              <a:t>Value</a:t>
            </a:r>
            <a:endParaRPr sz="390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1690"/>
              </a:spcBef>
              <a:buChar char="•"/>
              <a:tabLst>
                <a:tab pos="438150" algn="l"/>
              </a:tabLst>
            </a:pPr>
            <a:r>
              <a:rPr sz="3000" spc="-190" dirty="0">
                <a:latin typeface="Arial"/>
                <a:cs typeface="Arial"/>
              </a:rPr>
              <a:t>Value </a:t>
            </a:r>
            <a:r>
              <a:rPr sz="3000" spc="-100" dirty="0">
                <a:latin typeface="Arial"/>
                <a:cs typeface="Arial"/>
              </a:rPr>
              <a:t>today </a:t>
            </a:r>
            <a:r>
              <a:rPr sz="3000" spc="-5" dirty="0">
                <a:latin typeface="Arial"/>
                <a:cs typeface="Arial"/>
              </a:rPr>
              <a:t>of </a:t>
            </a:r>
            <a:r>
              <a:rPr sz="3000" spc="-20" dirty="0">
                <a:latin typeface="Arial"/>
                <a:cs typeface="Arial"/>
              </a:rPr>
              <a:t>future </a:t>
            </a:r>
            <a:r>
              <a:rPr sz="3000" spc="-229" dirty="0">
                <a:latin typeface="Arial"/>
                <a:cs typeface="Arial"/>
              </a:rPr>
              <a:t>cash</a:t>
            </a:r>
            <a:r>
              <a:rPr sz="3000" spc="-480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flow</a:t>
            </a:r>
            <a:endParaRPr sz="3000">
              <a:latin typeface="Arial"/>
              <a:cs typeface="Arial"/>
            </a:endParaRPr>
          </a:p>
          <a:p>
            <a:pPr marL="438150" indent="-285750">
              <a:lnSpc>
                <a:spcPct val="100000"/>
              </a:lnSpc>
              <a:spcBef>
                <a:spcPts val="430"/>
              </a:spcBef>
              <a:buChar char="•"/>
              <a:tabLst>
                <a:tab pos="438150" algn="l"/>
              </a:tabLst>
            </a:pPr>
            <a:r>
              <a:rPr sz="3000" spc="-385" dirty="0">
                <a:latin typeface="Arial"/>
                <a:cs typeface="Arial"/>
              </a:rPr>
              <a:t>PV </a:t>
            </a:r>
            <a:r>
              <a:rPr sz="3000" spc="-260" dirty="0">
                <a:latin typeface="Arial"/>
                <a:cs typeface="Arial"/>
              </a:rPr>
              <a:t>= </a:t>
            </a:r>
            <a:r>
              <a:rPr sz="3000" spc="-110" dirty="0">
                <a:latin typeface="Arial"/>
                <a:cs typeface="Arial"/>
              </a:rPr>
              <a:t>Future</a:t>
            </a:r>
            <a:r>
              <a:rPr sz="3000" spc="-28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CF/(1+r)^n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2780" y="1988566"/>
            <a:ext cx="2926892" cy="2882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0967" y="2866390"/>
            <a:ext cx="175006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270" algn="ctr">
              <a:lnSpc>
                <a:spcPts val="2590"/>
              </a:lnSpc>
              <a:spcBef>
                <a:spcPts val="425"/>
              </a:spcBef>
            </a:pPr>
            <a:r>
              <a:rPr sz="2400" b="0" spc="-100" dirty="0">
                <a:solidFill>
                  <a:srgbClr val="FFFFFF"/>
                </a:solidFill>
                <a:latin typeface="Arial"/>
                <a:cs typeface="Arial"/>
              </a:rPr>
              <a:t>Future </a:t>
            </a:r>
            <a:r>
              <a:rPr sz="2400" b="0" spc="-190" dirty="0">
                <a:solidFill>
                  <a:srgbClr val="FFFFFF"/>
                </a:solidFill>
                <a:latin typeface="Arial"/>
                <a:cs typeface="Arial"/>
              </a:rPr>
              <a:t>Values  </a:t>
            </a:r>
            <a:r>
              <a:rPr sz="2400" b="0" spc="-10" dirty="0">
                <a:solidFill>
                  <a:srgbClr val="FFFFFF"/>
                </a:solidFill>
                <a:latin typeface="Arial"/>
                <a:cs typeface="Arial"/>
              </a:rPr>
              <a:t>with  </a:t>
            </a:r>
            <a:r>
              <a:rPr sz="2400" b="0" spc="-125" dirty="0">
                <a:solidFill>
                  <a:srgbClr val="FFFFFF"/>
                </a:solidFill>
                <a:latin typeface="Arial"/>
                <a:cs typeface="Arial"/>
              </a:rPr>
              <a:t>Compoundin</a:t>
            </a:r>
            <a:r>
              <a:rPr sz="2400" b="0" spc="-2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73958" y="1274063"/>
            <a:ext cx="8718042" cy="4642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2780" y="1988566"/>
            <a:ext cx="2926892" cy="2882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40967" y="2866390"/>
            <a:ext cx="1750060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270" algn="ctr">
              <a:lnSpc>
                <a:spcPts val="2590"/>
              </a:lnSpc>
              <a:spcBef>
                <a:spcPts val="425"/>
              </a:spcBef>
            </a:pPr>
            <a:r>
              <a:rPr sz="2400" b="0" spc="-145" dirty="0">
                <a:solidFill>
                  <a:srgbClr val="FFFFFF"/>
                </a:solidFill>
                <a:latin typeface="Arial"/>
                <a:cs typeface="Arial"/>
              </a:rPr>
              <a:t>Present  </a:t>
            </a:r>
            <a:r>
              <a:rPr sz="2400" b="0" spc="-190" dirty="0">
                <a:solidFill>
                  <a:srgbClr val="FFFFFF"/>
                </a:solidFill>
                <a:latin typeface="Arial"/>
                <a:cs typeface="Arial"/>
              </a:rPr>
              <a:t>Values </a:t>
            </a:r>
            <a:r>
              <a:rPr sz="2400" b="0" spc="-10" dirty="0">
                <a:solidFill>
                  <a:srgbClr val="FFFFFF"/>
                </a:solidFill>
                <a:latin typeface="Arial"/>
                <a:cs typeface="Arial"/>
              </a:rPr>
              <a:t>with  </a:t>
            </a:r>
            <a:r>
              <a:rPr sz="2400" b="0" spc="-125" dirty="0">
                <a:solidFill>
                  <a:srgbClr val="FFFFFF"/>
                </a:solidFill>
                <a:latin typeface="Arial"/>
                <a:cs typeface="Arial"/>
              </a:rPr>
              <a:t>Compoundin</a:t>
            </a:r>
            <a:r>
              <a:rPr sz="2400" b="0" spc="-21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57778" y="998982"/>
            <a:ext cx="8452104" cy="51558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5946" y="751332"/>
            <a:ext cx="2829560" cy="121285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>
              <a:lnSpc>
                <a:spcPts val="4430"/>
              </a:lnSpc>
              <a:spcBef>
                <a:spcPts val="655"/>
              </a:spcBef>
            </a:pPr>
            <a:r>
              <a:rPr sz="4100" spc="-335" dirty="0">
                <a:latin typeface="Arial"/>
                <a:cs typeface="Arial"/>
              </a:rPr>
              <a:t>The </a:t>
            </a:r>
            <a:r>
              <a:rPr sz="4100" spc="-165" dirty="0">
                <a:latin typeface="Arial"/>
                <a:cs typeface="Arial"/>
              </a:rPr>
              <a:t>Net  </a:t>
            </a:r>
            <a:r>
              <a:rPr sz="4100" spc="-270" dirty="0">
                <a:latin typeface="Arial"/>
                <a:cs typeface="Arial"/>
              </a:rPr>
              <a:t>Present</a:t>
            </a:r>
            <a:r>
              <a:rPr sz="4100" spc="-320" dirty="0">
                <a:latin typeface="Arial"/>
                <a:cs typeface="Arial"/>
              </a:rPr>
              <a:t> Value</a:t>
            </a:r>
            <a:endParaRPr sz="4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02223" y="664971"/>
            <a:ext cx="260604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155" dirty="0">
                <a:latin typeface="Arial"/>
                <a:cs typeface="Arial"/>
              </a:rPr>
              <a:t>Cost </a:t>
            </a:r>
            <a:r>
              <a:rPr sz="2200" spc="-5" dirty="0">
                <a:latin typeface="Arial"/>
                <a:cs typeface="Arial"/>
              </a:rPr>
              <a:t>of </a:t>
            </a:r>
            <a:r>
              <a:rPr sz="2200" spc="-70" dirty="0">
                <a:latin typeface="Arial"/>
                <a:cs typeface="Arial"/>
              </a:rPr>
              <a:t>capital </a:t>
            </a:r>
            <a:r>
              <a:rPr sz="2200" spc="-190" dirty="0">
                <a:latin typeface="Arial"/>
                <a:cs typeface="Arial"/>
              </a:rPr>
              <a:t>=</a:t>
            </a:r>
            <a:r>
              <a:rPr sz="2200" spc="-320" dirty="0">
                <a:latin typeface="Arial"/>
                <a:cs typeface="Arial"/>
              </a:rPr>
              <a:t> </a:t>
            </a:r>
            <a:r>
              <a:rPr sz="2200" spc="-200" dirty="0">
                <a:latin typeface="Arial"/>
                <a:cs typeface="Arial"/>
              </a:rPr>
              <a:t>12%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32447" y="1314450"/>
            <a:ext cx="5468111" cy="3130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9673" y="2407916"/>
            <a:ext cx="7114032" cy="4428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0936" y="2599182"/>
            <a:ext cx="6756654" cy="40713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0751" y="297387"/>
            <a:ext cx="4598141" cy="378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4718" y="110743"/>
            <a:ext cx="985202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70" dirty="0">
                <a:latin typeface="Arial"/>
                <a:cs typeface="Arial"/>
              </a:rPr>
              <a:t>Let’s </a:t>
            </a:r>
            <a:r>
              <a:rPr b="0" spc="-10" dirty="0">
                <a:latin typeface="Arial"/>
                <a:cs typeface="Arial"/>
              </a:rPr>
              <a:t>turn </a:t>
            </a:r>
            <a:r>
              <a:rPr b="0" spc="-50" dirty="0">
                <a:latin typeface="Arial"/>
                <a:cs typeface="Arial"/>
              </a:rPr>
              <a:t>to </a:t>
            </a:r>
            <a:r>
              <a:rPr b="0" spc="-40" dirty="0">
                <a:latin typeface="Arial"/>
                <a:cs typeface="Arial"/>
              </a:rPr>
              <a:t>the </a:t>
            </a:r>
            <a:r>
              <a:rPr b="0" spc="-130" dirty="0">
                <a:latin typeface="Arial"/>
                <a:cs typeface="Arial"/>
              </a:rPr>
              <a:t>case: </a:t>
            </a:r>
            <a:r>
              <a:rPr b="0" spc="-375" dirty="0">
                <a:latin typeface="Arial"/>
                <a:cs typeface="Arial"/>
              </a:rPr>
              <a:t>Regency </a:t>
            </a:r>
            <a:r>
              <a:rPr b="0" spc="-170" dirty="0">
                <a:latin typeface="Arial"/>
                <a:cs typeface="Arial"/>
              </a:rPr>
              <a:t>Integrated</a:t>
            </a:r>
            <a:r>
              <a:rPr b="0" spc="-505" dirty="0">
                <a:latin typeface="Arial"/>
                <a:cs typeface="Arial"/>
              </a:rPr>
              <a:t> </a:t>
            </a:r>
            <a:r>
              <a:rPr b="0" spc="-335" dirty="0">
                <a:latin typeface="Arial"/>
                <a:cs typeface="Arial"/>
              </a:rPr>
              <a:t>Chips</a:t>
            </a:r>
          </a:p>
        </p:txBody>
      </p:sp>
      <p:sp>
        <p:nvSpPr>
          <p:cNvPr id="4" name="object 4"/>
          <p:cNvSpPr/>
          <p:nvPr/>
        </p:nvSpPr>
        <p:spPr>
          <a:xfrm>
            <a:off x="6146920" y="963982"/>
            <a:ext cx="5926307" cy="55126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36952" y="2142877"/>
            <a:ext cx="66675" cy="80010"/>
          </a:xfrm>
          <a:custGeom>
            <a:avLst/>
            <a:gdLst/>
            <a:ahLst/>
            <a:cxnLst/>
            <a:rect l="l" t="t" r="r" b="b"/>
            <a:pathLst>
              <a:path w="66675" h="80010">
                <a:moveTo>
                  <a:pt x="0" y="0"/>
                </a:moveTo>
                <a:lnTo>
                  <a:pt x="66162" y="79585"/>
                </a:lnTo>
              </a:path>
            </a:pathLst>
          </a:custGeom>
          <a:ln w="100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7848" y="2169764"/>
            <a:ext cx="53975" cy="65405"/>
          </a:xfrm>
          <a:custGeom>
            <a:avLst/>
            <a:gdLst/>
            <a:ahLst/>
            <a:cxnLst/>
            <a:rect l="l" t="t" r="r" b="b"/>
            <a:pathLst>
              <a:path w="53975" h="65405">
                <a:moveTo>
                  <a:pt x="53700" y="0"/>
                </a:moveTo>
                <a:lnTo>
                  <a:pt x="0" y="65223"/>
                </a:lnTo>
              </a:path>
            </a:pathLst>
          </a:custGeom>
          <a:ln w="100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90796" y="2058038"/>
            <a:ext cx="3175" cy="110489"/>
          </a:xfrm>
          <a:custGeom>
            <a:avLst/>
            <a:gdLst/>
            <a:ahLst/>
            <a:cxnLst/>
            <a:rect l="l" t="t" r="r" b="b"/>
            <a:pathLst>
              <a:path w="3175" h="110489">
                <a:moveTo>
                  <a:pt x="1430" y="-5032"/>
                </a:moveTo>
                <a:lnTo>
                  <a:pt x="1430" y="115217"/>
                </a:lnTo>
              </a:path>
            </a:pathLst>
          </a:custGeom>
          <a:ln w="129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111993" y="6546088"/>
            <a:ext cx="32448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Times New Roman"/>
                <a:cs typeface="Times New Roman"/>
              </a:rPr>
              <a:t>15-23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4402" y="2359151"/>
            <a:ext cx="320484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spc="-340" dirty="0">
                <a:latin typeface="Arial"/>
                <a:cs typeface="Arial"/>
              </a:rPr>
              <a:t>Take </a:t>
            </a:r>
            <a:r>
              <a:rPr sz="3200" spc="-160" dirty="0">
                <a:latin typeface="Arial"/>
                <a:cs typeface="Arial"/>
              </a:rPr>
              <a:t>5 </a:t>
            </a:r>
            <a:r>
              <a:rPr sz="3200" spc="-100" dirty="0">
                <a:latin typeface="Arial"/>
                <a:cs typeface="Arial"/>
              </a:rPr>
              <a:t>minutes </a:t>
            </a:r>
            <a:r>
              <a:rPr sz="3200" spc="-150" dirty="0">
                <a:latin typeface="Arial"/>
                <a:cs typeface="Arial"/>
              </a:rPr>
              <a:t>and  </a:t>
            </a:r>
            <a:r>
              <a:rPr sz="3200" spc="-135" dirty="0">
                <a:latin typeface="Arial"/>
                <a:cs typeface="Arial"/>
              </a:rPr>
              <a:t>read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240" dirty="0">
                <a:latin typeface="Arial"/>
                <a:cs typeface="Arial"/>
              </a:rPr>
              <a:t>Case...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523" y="294385"/>
            <a:ext cx="8308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375" dirty="0">
                <a:latin typeface="Arial"/>
                <a:cs typeface="Arial"/>
              </a:rPr>
              <a:t>A </a:t>
            </a:r>
            <a:r>
              <a:rPr sz="3600" b="0" spc="-175" dirty="0">
                <a:latin typeface="Arial"/>
                <a:cs typeface="Arial"/>
              </a:rPr>
              <a:t>quick </a:t>
            </a:r>
            <a:r>
              <a:rPr sz="3600" b="0" spc="-215" dirty="0">
                <a:latin typeface="Arial"/>
                <a:cs typeface="Arial"/>
              </a:rPr>
              <a:t>snapshot </a:t>
            </a:r>
            <a:r>
              <a:rPr sz="3600" b="0" spc="-45" dirty="0">
                <a:latin typeface="Arial"/>
                <a:cs typeface="Arial"/>
              </a:rPr>
              <a:t>of </a:t>
            </a:r>
            <a:r>
              <a:rPr sz="3600" b="0" spc="-75" dirty="0">
                <a:latin typeface="Arial"/>
                <a:cs typeface="Arial"/>
              </a:rPr>
              <a:t>the </a:t>
            </a:r>
            <a:r>
              <a:rPr sz="3600" b="0" spc="-425" dirty="0">
                <a:latin typeface="Arial"/>
                <a:cs typeface="Arial"/>
              </a:rPr>
              <a:t>Case </a:t>
            </a:r>
            <a:r>
              <a:rPr sz="3600" b="0" spc="10" dirty="0">
                <a:latin typeface="Arial"/>
                <a:cs typeface="Arial"/>
              </a:rPr>
              <a:t>&amp; </a:t>
            </a:r>
            <a:r>
              <a:rPr sz="3600" b="0" spc="-285" dirty="0">
                <a:latin typeface="Arial"/>
                <a:cs typeface="Arial"/>
              </a:rPr>
              <a:t>key</a:t>
            </a:r>
            <a:r>
              <a:rPr sz="3600" b="0" spc="-635" dirty="0">
                <a:latin typeface="Arial"/>
                <a:cs typeface="Arial"/>
              </a:rPr>
              <a:t> </a:t>
            </a:r>
            <a:r>
              <a:rPr sz="3600" b="0" spc="-330" dirty="0">
                <a:latin typeface="Arial"/>
                <a:cs typeface="Arial"/>
              </a:rPr>
              <a:t>numbers…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0408" y="1255775"/>
            <a:ext cx="11436039" cy="4757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136" y="2590292"/>
            <a:ext cx="33489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245" dirty="0">
                <a:solidFill>
                  <a:srgbClr val="4471C4"/>
                </a:solidFill>
                <a:latin typeface="Arial"/>
                <a:cs typeface="Arial"/>
              </a:rPr>
              <a:t>Free </a:t>
            </a:r>
            <a:r>
              <a:rPr sz="3200" spc="-360" dirty="0">
                <a:solidFill>
                  <a:srgbClr val="4471C4"/>
                </a:solidFill>
                <a:latin typeface="Arial"/>
                <a:cs typeface="Arial"/>
              </a:rPr>
              <a:t>Cash </a:t>
            </a:r>
            <a:r>
              <a:rPr sz="3200" spc="-190" dirty="0">
                <a:solidFill>
                  <a:srgbClr val="4471C4"/>
                </a:solidFill>
                <a:latin typeface="Arial"/>
                <a:cs typeface="Arial"/>
              </a:rPr>
              <a:t>Flow</a:t>
            </a:r>
            <a:r>
              <a:rPr sz="3200" spc="-80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3200" spc="-385" dirty="0">
                <a:solidFill>
                  <a:srgbClr val="4471C4"/>
                </a:solidFill>
                <a:latin typeface="Arial"/>
                <a:cs typeface="Arial"/>
              </a:rPr>
              <a:t>(FCF)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93970" y="1797304"/>
            <a:ext cx="30162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1155" algn="l"/>
              </a:tabLst>
            </a:pPr>
            <a:r>
              <a:rPr sz="2800" b="0" spc="-240" dirty="0">
                <a:latin typeface="Arial"/>
                <a:cs typeface="Arial"/>
              </a:rPr>
              <a:t>=	</a:t>
            </a:r>
            <a:r>
              <a:rPr sz="2800" b="0" spc="-95" dirty="0">
                <a:latin typeface="Arial"/>
                <a:cs typeface="Arial"/>
              </a:rPr>
              <a:t>Investment</a:t>
            </a:r>
            <a:r>
              <a:rPr sz="2800" b="0" spc="-200" dirty="0">
                <a:latin typeface="Arial"/>
                <a:cs typeface="Arial"/>
              </a:rPr>
              <a:t> </a:t>
            </a:r>
            <a:r>
              <a:rPr sz="2800" b="0" spc="-110" dirty="0">
                <a:latin typeface="Arial"/>
                <a:cs typeface="Arial"/>
              </a:rPr>
              <a:t>Outlay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51120" y="2224074"/>
            <a:ext cx="6154420" cy="155956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800" spc="-240" dirty="0">
                <a:latin typeface="Arial"/>
                <a:cs typeface="Arial"/>
              </a:rPr>
              <a:t>+ </a:t>
            </a:r>
            <a:r>
              <a:rPr sz="2800" spc="-85" dirty="0">
                <a:latin typeface="Arial"/>
                <a:cs typeface="Arial"/>
              </a:rPr>
              <a:t>Net </a:t>
            </a:r>
            <a:r>
              <a:rPr sz="2800" spc="-110" dirty="0">
                <a:latin typeface="Arial"/>
                <a:cs typeface="Arial"/>
              </a:rPr>
              <a:t>Operating </a:t>
            </a:r>
            <a:r>
              <a:rPr sz="2800" spc="-215" dirty="0">
                <a:latin typeface="Arial"/>
                <a:cs typeface="Arial"/>
              </a:rPr>
              <a:t>cash </a:t>
            </a:r>
            <a:r>
              <a:rPr sz="2800" spc="-135" dirty="0">
                <a:latin typeface="Arial"/>
                <a:cs typeface="Arial"/>
              </a:rPr>
              <a:t>Flow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315" dirty="0">
                <a:latin typeface="Arial"/>
                <a:cs typeface="Arial"/>
              </a:rPr>
              <a:t>(NOPAT)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800" spc="-240" dirty="0">
                <a:latin typeface="Arial"/>
                <a:cs typeface="Arial"/>
              </a:rPr>
              <a:t>+ </a:t>
            </a:r>
            <a:r>
              <a:rPr sz="2800" spc="-85" dirty="0">
                <a:latin typeface="Arial"/>
                <a:cs typeface="Arial"/>
              </a:rPr>
              <a:t>Net </a:t>
            </a:r>
            <a:r>
              <a:rPr sz="2800" spc="-175" dirty="0">
                <a:latin typeface="Arial"/>
                <a:cs typeface="Arial"/>
              </a:rPr>
              <a:t>change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110" dirty="0">
                <a:latin typeface="Arial"/>
                <a:cs typeface="Arial"/>
              </a:rPr>
              <a:t>Operating Working</a:t>
            </a:r>
            <a:r>
              <a:rPr sz="2800" spc="-30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Capital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800" spc="-240" dirty="0">
                <a:latin typeface="Arial"/>
                <a:cs typeface="Arial"/>
              </a:rPr>
              <a:t>+ </a:t>
            </a:r>
            <a:r>
              <a:rPr sz="2800" spc="-235" dirty="0">
                <a:latin typeface="Arial"/>
                <a:cs typeface="Arial"/>
              </a:rPr>
              <a:t>Salvage </a:t>
            </a:r>
            <a:r>
              <a:rPr sz="2800" spc="-215" dirty="0">
                <a:latin typeface="Arial"/>
                <a:cs typeface="Arial"/>
              </a:rPr>
              <a:t>cash </a:t>
            </a:r>
            <a:r>
              <a:rPr sz="2800" spc="-135" dirty="0">
                <a:latin typeface="Arial"/>
                <a:cs typeface="Arial"/>
              </a:rPr>
              <a:t>Flow </a:t>
            </a:r>
            <a:r>
              <a:rPr sz="2800" dirty="0">
                <a:latin typeface="Arial"/>
                <a:cs typeface="Arial"/>
              </a:rPr>
              <a:t>(if</a:t>
            </a:r>
            <a:r>
              <a:rPr sz="2800" spc="6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any)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0248" y="6048755"/>
            <a:ext cx="78955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 Unicode MS"/>
              <a:buChar char="➢"/>
              <a:tabLst>
                <a:tab pos="298450" algn="l"/>
              </a:tabLst>
            </a:pPr>
            <a:r>
              <a:rPr sz="2400" spc="-95" dirty="0">
                <a:solidFill>
                  <a:srgbClr val="C00000"/>
                </a:solidFill>
                <a:latin typeface="Arial"/>
                <a:cs typeface="Arial"/>
              </a:rPr>
              <a:t>Projected </a:t>
            </a:r>
            <a:r>
              <a:rPr sz="2400" spc="-70" dirty="0">
                <a:solidFill>
                  <a:srgbClr val="C00000"/>
                </a:solidFill>
                <a:latin typeface="Arial"/>
                <a:cs typeface="Arial"/>
              </a:rPr>
              <a:t>Net </a:t>
            </a:r>
            <a:r>
              <a:rPr sz="2400" spc="-250" dirty="0">
                <a:solidFill>
                  <a:srgbClr val="C00000"/>
                </a:solidFill>
                <a:latin typeface="Arial"/>
                <a:cs typeface="Arial"/>
              </a:rPr>
              <a:t>Cash </a:t>
            </a:r>
            <a:r>
              <a:rPr sz="2400" spc="-150" dirty="0">
                <a:solidFill>
                  <a:srgbClr val="C00000"/>
                </a:solidFill>
                <a:latin typeface="Arial"/>
                <a:cs typeface="Arial"/>
              </a:rPr>
              <a:t>Flows </a:t>
            </a:r>
            <a:r>
              <a:rPr sz="2400" spc="-30" dirty="0">
                <a:solidFill>
                  <a:srgbClr val="C00000"/>
                </a:solidFill>
                <a:latin typeface="Arial"/>
                <a:cs typeface="Arial"/>
              </a:rPr>
              <a:t>in </a:t>
            </a: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our </a:t>
            </a:r>
            <a:r>
              <a:rPr sz="2400" spc="-200" dirty="0">
                <a:solidFill>
                  <a:srgbClr val="C00000"/>
                </a:solidFill>
                <a:latin typeface="Arial"/>
                <a:cs typeface="Arial"/>
              </a:rPr>
              <a:t>case </a:t>
            </a:r>
            <a:r>
              <a:rPr sz="2400" spc="-10" dirty="0">
                <a:solidFill>
                  <a:srgbClr val="C00000"/>
                </a:solidFill>
                <a:latin typeface="Arial"/>
                <a:cs typeface="Arial"/>
              </a:rPr>
              <a:t>for </a:t>
            </a:r>
            <a:r>
              <a:rPr sz="2400" spc="-30" dirty="0">
                <a:solidFill>
                  <a:srgbClr val="C00000"/>
                </a:solidFill>
                <a:latin typeface="Arial"/>
                <a:cs typeface="Arial"/>
              </a:rPr>
              <a:t>the </a:t>
            </a:r>
            <a:r>
              <a:rPr sz="2400" spc="-110" dirty="0">
                <a:solidFill>
                  <a:srgbClr val="C00000"/>
                </a:solidFill>
                <a:latin typeface="Arial"/>
                <a:cs typeface="Arial"/>
              </a:rPr>
              <a:t>year</a:t>
            </a:r>
            <a:r>
              <a:rPr sz="2400" spc="-4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C00000"/>
                </a:solidFill>
                <a:latin typeface="Arial"/>
                <a:cs typeface="Arial"/>
              </a:rPr>
              <a:t>2023-2027?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5366" y="0"/>
            <a:ext cx="0" cy="231140"/>
          </a:xfrm>
          <a:custGeom>
            <a:avLst/>
            <a:gdLst/>
            <a:ahLst/>
            <a:cxnLst/>
            <a:rect l="l" t="t" r="r" b="b"/>
            <a:pathLst>
              <a:path h="231140">
                <a:moveTo>
                  <a:pt x="0" y="0"/>
                </a:moveTo>
                <a:lnTo>
                  <a:pt x="0" y="23075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85366" y="463041"/>
            <a:ext cx="0" cy="748030"/>
          </a:xfrm>
          <a:custGeom>
            <a:avLst/>
            <a:gdLst/>
            <a:ahLst/>
            <a:cxnLst/>
            <a:rect l="l" t="t" r="r" b="b"/>
            <a:pathLst>
              <a:path h="748030">
                <a:moveTo>
                  <a:pt x="0" y="0"/>
                </a:moveTo>
                <a:lnTo>
                  <a:pt x="0" y="74752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85366" y="1442719"/>
            <a:ext cx="0" cy="3197225"/>
          </a:xfrm>
          <a:custGeom>
            <a:avLst/>
            <a:gdLst/>
            <a:ahLst/>
            <a:cxnLst/>
            <a:rect l="l" t="t" r="r" b="b"/>
            <a:pathLst>
              <a:path h="3197225">
                <a:moveTo>
                  <a:pt x="0" y="0"/>
                </a:moveTo>
                <a:lnTo>
                  <a:pt x="0" y="31968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5366" y="4871720"/>
            <a:ext cx="0" cy="748030"/>
          </a:xfrm>
          <a:custGeom>
            <a:avLst/>
            <a:gdLst/>
            <a:ahLst/>
            <a:cxnLst/>
            <a:rect l="l" t="t" r="r" b="b"/>
            <a:pathLst>
              <a:path h="748029">
                <a:moveTo>
                  <a:pt x="0" y="0"/>
                </a:moveTo>
                <a:lnTo>
                  <a:pt x="0" y="74749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85366" y="5851436"/>
            <a:ext cx="0" cy="748030"/>
          </a:xfrm>
          <a:custGeom>
            <a:avLst/>
            <a:gdLst/>
            <a:ahLst/>
            <a:cxnLst/>
            <a:rect l="l" t="t" r="r" b="b"/>
            <a:pathLst>
              <a:path h="748029">
                <a:moveTo>
                  <a:pt x="0" y="0"/>
                </a:moveTo>
                <a:lnTo>
                  <a:pt x="0" y="7474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62320" y="0"/>
            <a:ext cx="0" cy="4884420"/>
          </a:xfrm>
          <a:custGeom>
            <a:avLst/>
            <a:gdLst/>
            <a:ahLst/>
            <a:cxnLst/>
            <a:rect l="l" t="t" r="r" b="b"/>
            <a:pathLst>
              <a:path h="4884420">
                <a:moveTo>
                  <a:pt x="0" y="0"/>
                </a:moveTo>
                <a:lnTo>
                  <a:pt x="0" y="48844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2320" y="5116703"/>
            <a:ext cx="0" cy="1727200"/>
          </a:xfrm>
          <a:custGeom>
            <a:avLst/>
            <a:gdLst/>
            <a:ahLst/>
            <a:cxnLst/>
            <a:rect l="l" t="t" r="r" b="b"/>
            <a:pathLst>
              <a:path h="1727200">
                <a:moveTo>
                  <a:pt x="0" y="0"/>
                </a:moveTo>
                <a:lnTo>
                  <a:pt x="0" y="172715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26223" y="0"/>
            <a:ext cx="5065775" cy="226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0" y="0"/>
          <a:ext cx="12186919" cy="68374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25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6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6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3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4408">
                <a:tc>
                  <a:txBody>
                    <a:bodyPr/>
                    <a:lstStyle/>
                    <a:p>
                      <a:pPr marR="471170" algn="r">
                        <a:lnSpc>
                          <a:spcPts val="1415"/>
                        </a:lnSpc>
                        <a:spcBef>
                          <a:spcPts val="25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2023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  <a:spcBef>
                          <a:spcPts val="250"/>
                        </a:spcBef>
                      </a:pPr>
                      <a:r>
                        <a:rPr sz="1200" b="1" spc="-65" dirty="0"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  <a:spcBef>
                          <a:spcPts val="250"/>
                        </a:spcBef>
                      </a:pPr>
                      <a:r>
                        <a:rPr sz="1200" b="1" spc="-65" dirty="0">
                          <a:latin typeface="Arial"/>
                          <a:cs typeface="Arial"/>
                        </a:rPr>
                        <a:t>2025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  <a:spcBef>
                          <a:spcPts val="250"/>
                        </a:spcBef>
                      </a:pPr>
                      <a:r>
                        <a:rPr sz="1200" b="1" spc="-65" dirty="0">
                          <a:latin typeface="Arial"/>
                          <a:cs typeface="Arial"/>
                        </a:rPr>
                        <a:t>2026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415"/>
                        </a:lnSpc>
                        <a:spcBef>
                          <a:spcPts val="250"/>
                        </a:spcBef>
                      </a:pPr>
                      <a:r>
                        <a:rPr sz="1200" b="1" spc="-65" dirty="0">
                          <a:latin typeface="Arial"/>
                          <a:cs typeface="Arial"/>
                        </a:rPr>
                        <a:t>2027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83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b="1" spc="-90" dirty="0">
                          <a:latin typeface="Arial"/>
                          <a:cs typeface="Arial"/>
                        </a:rPr>
                        <a:t>Investment Outlay 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400" b="1" spc="-170" dirty="0">
                          <a:latin typeface="Arial"/>
                          <a:cs typeface="Arial"/>
                        </a:rPr>
                        <a:t>Long </a:t>
                      </a:r>
                      <a:r>
                        <a:rPr sz="1400" b="1" spc="-135" dirty="0">
                          <a:latin typeface="Arial"/>
                          <a:cs typeface="Arial"/>
                        </a:rPr>
                        <a:t>Term</a:t>
                      </a:r>
                      <a:r>
                        <a:rPr sz="1400" b="1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5" dirty="0">
                          <a:latin typeface="Arial"/>
                          <a:cs typeface="Arial"/>
                        </a:rPr>
                        <a:t>investments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65" dirty="0">
                          <a:latin typeface="Arial"/>
                          <a:cs typeface="Arial"/>
                        </a:rPr>
                        <a:t>Bulding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65" dirty="0">
                          <a:latin typeface="Arial"/>
                          <a:cs typeface="Arial"/>
                        </a:rPr>
                        <a:t>Equipment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b="1" spc="-95" dirty="0">
                          <a:latin typeface="Arial"/>
                          <a:cs typeface="Arial"/>
                        </a:rPr>
                        <a:t>Operating </a:t>
                      </a:r>
                      <a:r>
                        <a:rPr sz="1400" b="1" spc="-180" dirty="0">
                          <a:latin typeface="Arial"/>
                          <a:cs typeface="Arial"/>
                        </a:rPr>
                        <a:t>Cash </a:t>
                      </a:r>
                      <a:r>
                        <a:rPr sz="1400" b="1" spc="-105" dirty="0">
                          <a:latin typeface="Arial"/>
                          <a:cs typeface="Arial"/>
                        </a:rPr>
                        <a:t>Flow </a:t>
                      </a:r>
                      <a:r>
                        <a:rPr sz="1400" b="1" spc="-6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400" b="1" spc="-55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400" b="1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Project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45" dirty="0">
                          <a:latin typeface="Arial"/>
                          <a:cs typeface="Arial"/>
                        </a:rPr>
                        <a:t>Units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Sold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130" dirty="0">
                          <a:latin typeface="Arial"/>
                          <a:cs typeface="Arial"/>
                        </a:rPr>
                        <a:t>Sales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Price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spc="-130" dirty="0">
                          <a:latin typeface="Arial"/>
                          <a:cs typeface="Arial"/>
                        </a:rPr>
                        <a:t>Sales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Revenue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70" dirty="0">
                          <a:latin typeface="Arial"/>
                          <a:cs typeface="Arial"/>
                        </a:rPr>
                        <a:t>Variable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Cost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95" dirty="0">
                          <a:latin typeface="Arial"/>
                          <a:cs typeface="Arial"/>
                        </a:rPr>
                        <a:t>Fixed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Operating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cost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983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85" dirty="0">
                          <a:latin typeface="Arial"/>
                          <a:cs typeface="Arial"/>
                        </a:rPr>
                        <a:t>Dep.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(Building)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85" dirty="0">
                          <a:latin typeface="Arial"/>
                          <a:cs typeface="Arial"/>
                        </a:rPr>
                        <a:t>Dep.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(Equipment)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spc="-60" dirty="0">
                          <a:latin typeface="Arial"/>
                          <a:cs typeface="Arial"/>
                        </a:rPr>
                        <a:t>Operating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Income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before 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taxes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25" dirty="0">
                          <a:latin typeface="Arial"/>
                          <a:cs typeface="Arial"/>
                        </a:rPr>
                        <a:t>(EBIT)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spc="-170" dirty="0">
                          <a:latin typeface="Arial"/>
                          <a:cs typeface="Arial"/>
                        </a:rPr>
                        <a:t>Tax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on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operating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Income</a:t>
                      </a:r>
                      <a:r>
                        <a:rPr sz="1400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(40%)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983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55"/>
                        </a:spcBef>
                      </a:pPr>
                      <a:r>
                        <a:rPr sz="1400" spc="-204" dirty="0">
                          <a:latin typeface="Arial"/>
                          <a:cs typeface="Arial"/>
                        </a:rPr>
                        <a:t>NOPAT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spc="-75" dirty="0">
                          <a:latin typeface="Arial"/>
                          <a:cs typeface="Arial"/>
                        </a:rPr>
                        <a:t>Add 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back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Dep.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b="1" spc="-95" dirty="0">
                          <a:latin typeface="Arial"/>
                          <a:cs typeface="Arial"/>
                        </a:rPr>
                        <a:t>Operating </a:t>
                      </a:r>
                      <a:r>
                        <a:rPr sz="1400" b="1" spc="-180" dirty="0">
                          <a:latin typeface="Arial"/>
                          <a:cs typeface="Arial"/>
                        </a:rPr>
                        <a:t>Cash</a:t>
                      </a:r>
                      <a:r>
                        <a:rPr sz="14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5" dirty="0">
                          <a:latin typeface="Arial"/>
                          <a:cs typeface="Arial"/>
                        </a:rPr>
                        <a:t>Flow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b="1" spc="-180" dirty="0">
                          <a:latin typeface="Arial"/>
                          <a:cs typeface="Arial"/>
                        </a:rPr>
                        <a:t>Cash </a:t>
                      </a:r>
                      <a:r>
                        <a:rPr sz="1400" b="1" spc="-105" dirty="0">
                          <a:latin typeface="Arial"/>
                          <a:cs typeface="Arial"/>
                        </a:rPr>
                        <a:t>Flow 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due </a:t>
                      </a:r>
                      <a:r>
                        <a:rPr sz="1400" b="1" spc="-5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net </a:t>
                      </a:r>
                      <a:r>
                        <a:rPr sz="1400" b="1" spc="-90" dirty="0">
                          <a:latin typeface="Arial"/>
                          <a:cs typeface="Arial"/>
                        </a:rPr>
                        <a:t>operating </a:t>
                      </a:r>
                      <a:r>
                        <a:rPr sz="1400" b="1" spc="-95" dirty="0">
                          <a:latin typeface="Arial"/>
                          <a:cs typeface="Arial"/>
                        </a:rPr>
                        <a:t>working </a:t>
                      </a:r>
                      <a:r>
                        <a:rPr sz="1400" b="1" spc="-85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400" b="1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35" dirty="0">
                          <a:latin typeface="Arial"/>
                          <a:cs typeface="Arial"/>
                        </a:rPr>
                        <a:t>change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8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spc="-45" dirty="0">
                          <a:latin typeface="Arial"/>
                          <a:cs typeface="Arial"/>
                        </a:rPr>
                        <a:t>Net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Operating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working capital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(based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sales)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856">
                <a:tc>
                  <a:txBody>
                    <a:bodyPr/>
                    <a:lstStyle/>
                    <a:p>
                      <a:pPr marL="1294765">
                        <a:lnSpc>
                          <a:spcPts val="1664"/>
                        </a:lnSpc>
                        <a:spcBef>
                          <a:spcPts val="160"/>
                        </a:spcBef>
                      </a:pPr>
                      <a:r>
                        <a:rPr sz="1400" spc="-150" dirty="0">
                          <a:latin typeface="Arial"/>
                          <a:cs typeface="Arial"/>
                        </a:rPr>
                        <a:t>Cash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flow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due 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investments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40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70" dirty="0">
                          <a:latin typeface="Arial"/>
                          <a:cs typeface="Arial"/>
                        </a:rPr>
                        <a:t>NOWC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49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4919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b="1" spc="-135" dirty="0">
                          <a:latin typeface="Arial"/>
                          <a:cs typeface="Arial"/>
                        </a:rPr>
                        <a:t>Salvage </a:t>
                      </a:r>
                      <a:r>
                        <a:rPr sz="1400" b="1" spc="-160" dirty="0">
                          <a:latin typeface="Arial"/>
                          <a:cs typeface="Arial"/>
                        </a:rPr>
                        <a:t>cash </a:t>
                      </a:r>
                      <a:r>
                        <a:rPr sz="1400" b="1" spc="-90" dirty="0">
                          <a:latin typeface="Arial"/>
                          <a:cs typeface="Arial"/>
                        </a:rPr>
                        <a:t>Flow- </a:t>
                      </a:r>
                      <a:r>
                        <a:rPr sz="1400" b="1" spc="-114" dirty="0">
                          <a:latin typeface="Arial"/>
                          <a:cs typeface="Arial"/>
                        </a:rPr>
                        <a:t>long </a:t>
                      </a:r>
                      <a:r>
                        <a:rPr sz="1400" b="1" spc="-65" dirty="0">
                          <a:latin typeface="Arial"/>
                          <a:cs typeface="Arial"/>
                        </a:rPr>
                        <a:t>term</a:t>
                      </a:r>
                      <a:r>
                        <a:rPr sz="14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40" dirty="0">
                          <a:latin typeface="Arial"/>
                          <a:cs typeface="Arial"/>
                        </a:rPr>
                        <a:t>assets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4932">
                <a:tc>
                  <a:txBody>
                    <a:bodyPr/>
                    <a:lstStyle/>
                    <a:p>
                      <a:pPr marL="1294765">
                        <a:lnSpc>
                          <a:spcPts val="1664"/>
                        </a:lnSpc>
                        <a:spcBef>
                          <a:spcPts val="160"/>
                        </a:spcBef>
                      </a:pPr>
                      <a:r>
                        <a:rPr sz="1400" spc="-45" dirty="0">
                          <a:latin typeface="Arial"/>
                          <a:cs typeface="Arial"/>
                        </a:rPr>
                        <a:t>Net </a:t>
                      </a:r>
                      <a:r>
                        <a:rPr sz="1400" spc="-120" dirty="0">
                          <a:latin typeface="Arial"/>
                          <a:cs typeface="Arial"/>
                        </a:rPr>
                        <a:t>Salvage 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cash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Flow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(Building)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4932">
                <a:tc>
                  <a:txBody>
                    <a:bodyPr/>
                    <a:lstStyle/>
                    <a:p>
                      <a:pPr marL="1294765">
                        <a:lnSpc>
                          <a:spcPts val="1670"/>
                        </a:lnSpc>
                        <a:spcBef>
                          <a:spcPts val="160"/>
                        </a:spcBef>
                      </a:pPr>
                      <a:r>
                        <a:rPr sz="1400" spc="-45" dirty="0">
                          <a:latin typeface="Arial"/>
                          <a:cs typeface="Arial"/>
                        </a:rPr>
                        <a:t>Net </a:t>
                      </a:r>
                      <a:r>
                        <a:rPr sz="1400" spc="-120" dirty="0">
                          <a:latin typeface="Arial"/>
                          <a:cs typeface="Arial"/>
                        </a:rPr>
                        <a:t>Salvage 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cash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Flow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(Equipement)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9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934">
                <a:tc>
                  <a:txBody>
                    <a:bodyPr/>
                    <a:lstStyle/>
                    <a:p>
                      <a:pPr marL="9525">
                        <a:lnSpc>
                          <a:spcPts val="1664"/>
                        </a:lnSpc>
                        <a:spcBef>
                          <a:spcPts val="160"/>
                        </a:spcBef>
                      </a:pPr>
                      <a:r>
                        <a:rPr sz="1400" b="1" spc="-95" dirty="0">
                          <a:latin typeface="Arial"/>
                          <a:cs typeface="Arial"/>
                        </a:rPr>
                        <a:t>Project 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Net </a:t>
                      </a:r>
                      <a:r>
                        <a:rPr sz="1400" b="1" spc="-160" dirty="0">
                          <a:latin typeface="Arial"/>
                          <a:cs typeface="Arial"/>
                        </a:rPr>
                        <a:t>cash</a:t>
                      </a:r>
                      <a:r>
                        <a:rPr sz="14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5" dirty="0">
                          <a:latin typeface="Arial"/>
                          <a:cs typeface="Arial"/>
                        </a:rPr>
                        <a:t>Flow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3773" y="2319868"/>
            <a:ext cx="2465070" cy="2122170"/>
          </a:xfrm>
          <a:custGeom>
            <a:avLst/>
            <a:gdLst/>
            <a:ahLst/>
            <a:cxnLst/>
            <a:rect l="l" t="t" r="r" b="b"/>
            <a:pathLst>
              <a:path w="2465070" h="2122170">
                <a:moveTo>
                  <a:pt x="1638695" y="0"/>
                </a:moveTo>
                <a:lnTo>
                  <a:pt x="1463352" y="32275"/>
                </a:lnTo>
                <a:lnTo>
                  <a:pt x="1126145" y="176793"/>
                </a:lnTo>
                <a:lnTo>
                  <a:pt x="701807" y="547242"/>
                </a:lnTo>
                <a:lnTo>
                  <a:pt x="838625" y="933587"/>
                </a:lnTo>
                <a:lnTo>
                  <a:pt x="838625" y="1157590"/>
                </a:lnTo>
                <a:lnTo>
                  <a:pt x="651235" y="1221660"/>
                </a:lnTo>
                <a:lnTo>
                  <a:pt x="288522" y="1221660"/>
                </a:lnTo>
                <a:lnTo>
                  <a:pt x="49608" y="1318006"/>
                </a:lnTo>
                <a:lnTo>
                  <a:pt x="62617" y="1414351"/>
                </a:lnTo>
                <a:lnTo>
                  <a:pt x="62617" y="1462524"/>
                </a:lnTo>
                <a:lnTo>
                  <a:pt x="100189" y="1543936"/>
                </a:lnTo>
                <a:lnTo>
                  <a:pt x="0" y="1639318"/>
                </a:lnTo>
                <a:lnTo>
                  <a:pt x="49608" y="1719766"/>
                </a:lnTo>
                <a:lnTo>
                  <a:pt x="112235" y="1752524"/>
                </a:lnTo>
                <a:lnTo>
                  <a:pt x="49608" y="1929221"/>
                </a:lnTo>
                <a:lnTo>
                  <a:pt x="187370" y="2090118"/>
                </a:lnTo>
                <a:lnTo>
                  <a:pt x="450857" y="2121912"/>
                </a:lnTo>
                <a:lnTo>
                  <a:pt x="2464764" y="1817076"/>
                </a:lnTo>
                <a:lnTo>
                  <a:pt x="2414694" y="1639318"/>
                </a:lnTo>
                <a:lnTo>
                  <a:pt x="2464764" y="1511660"/>
                </a:lnTo>
                <a:lnTo>
                  <a:pt x="2414694" y="1318006"/>
                </a:lnTo>
                <a:lnTo>
                  <a:pt x="2079890" y="1221660"/>
                </a:lnTo>
                <a:lnTo>
                  <a:pt x="651235" y="1221660"/>
                </a:lnTo>
                <a:lnTo>
                  <a:pt x="538037" y="1173487"/>
                </a:lnTo>
                <a:lnTo>
                  <a:pt x="1912488" y="1173488"/>
                </a:lnTo>
                <a:lnTo>
                  <a:pt x="1802003" y="1141694"/>
                </a:lnTo>
                <a:lnTo>
                  <a:pt x="2002381" y="852175"/>
                </a:lnTo>
                <a:lnTo>
                  <a:pt x="2013936" y="610348"/>
                </a:lnTo>
                <a:lnTo>
                  <a:pt x="1889145" y="547242"/>
                </a:lnTo>
                <a:lnTo>
                  <a:pt x="1776967" y="96345"/>
                </a:lnTo>
                <a:lnTo>
                  <a:pt x="1638695" y="0"/>
                </a:lnTo>
                <a:close/>
              </a:path>
            </a:pathLst>
          </a:custGeom>
          <a:solidFill>
            <a:srgbClr val="FFC8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13773" y="2319868"/>
            <a:ext cx="2465070" cy="2122170"/>
          </a:xfrm>
          <a:custGeom>
            <a:avLst/>
            <a:gdLst/>
            <a:ahLst/>
            <a:cxnLst/>
            <a:rect l="l" t="t" r="r" b="b"/>
            <a:pathLst>
              <a:path w="2465070" h="2122170">
                <a:moveTo>
                  <a:pt x="1463352" y="32275"/>
                </a:moveTo>
                <a:lnTo>
                  <a:pt x="1126146" y="176793"/>
                </a:lnTo>
                <a:lnTo>
                  <a:pt x="701807" y="547242"/>
                </a:lnTo>
                <a:lnTo>
                  <a:pt x="838625" y="933587"/>
                </a:lnTo>
                <a:lnTo>
                  <a:pt x="838625" y="1157591"/>
                </a:lnTo>
                <a:lnTo>
                  <a:pt x="651235" y="1221660"/>
                </a:lnTo>
                <a:lnTo>
                  <a:pt x="538037" y="1173487"/>
                </a:lnTo>
                <a:lnTo>
                  <a:pt x="288522" y="1221660"/>
                </a:lnTo>
                <a:lnTo>
                  <a:pt x="49608" y="1318006"/>
                </a:lnTo>
                <a:lnTo>
                  <a:pt x="62617" y="1414351"/>
                </a:lnTo>
                <a:lnTo>
                  <a:pt x="62617" y="1462524"/>
                </a:lnTo>
                <a:lnTo>
                  <a:pt x="100189" y="1543936"/>
                </a:lnTo>
                <a:lnTo>
                  <a:pt x="0" y="1639318"/>
                </a:lnTo>
                <a:lnTo>
                  <a:pt x="49608" y="1719766"/>
                </a:lnTo>
                <a:lnTo>
                  <a:pt x="112235" y="1752524"/>
                </a:lnTo>
                <a:lnTo>
                  <a:pt x="49608" y="1929221"/>
                </a:lnTo>
                <a:lnTo>
                  <a:pt x="187370" y="2090118"/>
                </a:lnTo>
                <a:lnTo>
                  <a:pt x="450857" y="2121913"/>
                </a:lnTo>
                <a:lnTo>
                  <a:pt x="2464764" y="1817076"/>
                </a:lnTo>
                <a:lnTo>
                  <a:pt x="2414694" y="1639318"/>
                </a:lnTo>
                <a:lnTo>
                  <a:pt x="2464764" y="1511660"/>
                </a:lnTo>
                <a:lnTo>
                  <a:pt x="2414694" y="1318006"/>
                </a:lnTo>
                <a:lnTo>
                  <a:pt x="1802003" y="1141694"/>
                </a:lnTo>
                <a:lnTo>
                  <a:pt x="2002381" y="852175"/>
                </a:lnTo>
                <a:lnTo>
                  <a:pt x="2013936" y="610348"/>
                </a:lnTo>
                <a:lnTo>
                  <a:pt x="1889145" y="547242"/>
                </a:lnTo>
                <a:lnTo>
                  <a:pt x="1776967" y="96345"/>
                </a:lnTo>
                <a:lnTo>
                  <a:pt x="1638695" y="0"/>
                </a:lnTo>
                <a:lnTo>
                  <a:pt x="1463352" y="32275"/>
                </a:lnTo>
                <a:close/>
              </a:path>
            </a:pathLst>
          </a:custGeom>
          <a:ln w="3175">
            <a:solidFill>
              <a:srgbClr val="FFC8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02501" y="3927874"/>
            <a:ext cx="1176655" cy="2315210"/>
          </a:xfrm>
          <a:custGeom>
            <a:avLst/>
            <a:gdLst/>
            <a:ahLst/>
            <a:cxnLst/>
            <a:rect l="l" t="t" r="r" b="b"/>
            <a:pathLst>
              <a:path w="1176654" h="2315210">
                <a:moveTo>
                  <a:pt x="187379" y="48172"/>
                </a:moveTo>
                <a:lnTo>
                  <a:pt x="25035" y="128621"/>
                </a:lnTo>
                <a:lnTo>
                  <a:pt x="0" y="1269737"/>
                </a:lnTo>
                <a:lnTo>
                  <a:pt x="99178" y="1687895"/>
                </a:lnTo>
                <a:lnTo>
                  <a:pt x="12036" y="1767862"/>
                </a:lnTo>
                <a:lnTo>
                  <a:pt x="12036" y="2008716"/>
                </a:lnTo>
                <a:lnTo>
                  <a:pt x="312074" y="2298709"/>
                </a:lnTo>
                <a:lnTo>
                  <a:pt x="700796" y="2315088"/>
                </a:lnTo>
                <a:lnTo>
                  <a:pt x="1038483" y="2057852"/>
                </a:lnTo>
                <a:lnTo>
                  <a:pt x="1088554" y="1382461"/>
                </a:lnTo>
                <a:lnTo>
                  <a:pt x="976280" y="1302012"/>
                </a:lnTo>
                <a:lnTo>
                  <a:pt x="1088554" y="1156531"/>
                </a:lnTo>
                <a:lnTo>
                  <a:pt x="1163458" y="209069"/>
                </a:lnTo>
                <a:lnTo>
                  <a:pt x="249967" y="209069"/>
                </a:lnTo>
                <a:lnTo>
                  <a:pt x="199415" y="128621"/>
                </a:lnTo>
                <a:lnTo>
                  <a:pt x="187379" y="48172"/>
                </a:lnTo>
                <a:close/>
              </a:path>
              <a:path w="1176654" h="2315210">
                <a:moveTo>
                  <a:pt x="374663" y="111760"/>
                </a:moveTo>
                <a:lnTo>
                  <a:pt x="249967" y="209069"/>
                </a:lnTo>
                <a:lnTo>
                  <a:pt x="475863" y="209069"/>
                </a:lnTo>
                <a:lnTo>
                  <a:pt x="374663" y="111760"/>
                </a:lnTo>
                <a:close/>
              </a:path>
              <a:path w="1176654" h="2315210">
                <a:moveTo>
                  <a:pt x="1050520" y="0"/>
                </a:moveTo>
                <a:lnTo>
                  <a:pt x="738349" y="64551"/>
                </a:lnTo>
                <a:lnTo>
                  <a:pt x="700796" y="209069"/>
                </a:lnTo>
                <a:lnTo>
                  <a:pt x="1163458" y="209069"/>
                </a:lnTo>
                <a:lnTo>
                  <a:pt x="1176178" y="48172"/>
                </a:lnTo>
                <a:lnTo>
                  <a:pt x="1050520" y="0"/>
                </a:lnTo>
                <a:close/>
              </a:path>
            </a:pathLst>
          </a:custGeom>
          <a:solidFill>
            <a:srgbClr val="FFE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02501" y="3927874"/>
            <a:ext cx="1176655" cy="2315210"/>
          </a:xfrm>
          <a:custGeom>
            <a:avLst/>
            <a:gdLst/>
            <a:ahLst/>
            <a:cxnLst/>
            <a:rect l="l" t="t" r="r" b="b"/>
            <a:pathLst>
              <a:path w="1176654" h="2315210">
                <a:moveTo>
                  <a:pt x="187379" y="48172"/>
                </a:moveTo>
                <a:lnTo>
                  <a:pt x="25035" y="128621"/>
                </a:lnTo>
                <a:lnTo>
                  <a:pt x="0" y="1269737"/>
                </a:lnTo>
                <a:lnTo>
                  <a:pt x="99178" y="1687895"/>
                </a:lnTo>
                <a:lnTo>
                  <a:pt x="12036" y="1767862"/>
                </a:lnTo>
                <a:lnTo>
                  <a:pt x="12036" y="2008716"/>
                </a:lnTo>
                <a:lnTo>
                  <a:pt x="312074" y="2298709"/>
                </a:lnTo>
                <a:lnTo>
                  <a:pt x="700796" y="2315088"/>
                </a:lnTo>
                <a:lnTo>
                  <a:pt x="1038483" y="2057853"/>
                </a:lnTo>
                <a:lnTo>
                  <a:pt x="1088554" y="1382461"/>
                </a:lnTo>
                <a:lnTo>
                  <a:pt x="976280" y="1302012"/>
                </a:lnTo>
                <a:lnTo>
                  <a:pt x="1088554" y="1156531"/>
                </a:lnTo>
                <a:lnTo>
                  <a:pt x="1176178" y="48172"/>
                </a:lnTo>
                <a:lnTo>
                  <a:pt x="1050520" y="0"/>
                </a:lnTo>
                <a:lnTo>
                  <a:pt x="738349" y="64551"/>
                </a:lnTo>
                <a:lnTo>
                  <a:pt x="700796" y="209069"/>
                </a:lnTo>
                <a:lnTo>
                  <a:pt x="475863" y="209069"/>
                </a:lnTo>
                <a:lnTo>
                  <a:pt x="374663" y="111760"/>
                </a:lnTo>
                <a:lnTo>
                  <a:pt x="249967" y="209069"/>
                </a:lnTo>
                <a:lnTo>
                  <a:pt x="199415" y="128621"/>
                </a:lnTo>
                <a:lnTo>
                  <a:pt x="187379" y="48172"/>
                </a:lnTo>
                <a:close/>
              </a:path>
            </a:pathLst>
          </a:custGeom>
          <a:ln w="3175">
            <a:solidFill>
              <a:srgbClr val="FFE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1679" y="2642144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4">
                <a:moveTo>
                  <a:pt x="309062" y="63106"/>
                </a:moveTo>
                <a:lnTo>
                  <a:pt x="100237" y="63106"/>
                </a:lnTo>
                <a:lnTo>
                  <a:pt x="389202" y="144518"/>
                </a:lnTo>
                <a:lnTo>
                  <a:pt x="339132" y="385381"/>
                </a:lnTo>
                <a:lnTo>
                  <a:pt x="451791" y="112242"/>
                </a:lnTo>
                <a:lnTo>
                  <a:pt x="309062" y="63106"/>
                </a:lnTo>
                <a:close/>
              </a:path>
              <a:path w="452120" h="385444">
                <a:moveTo>
                  <a:pt x="125754" y="0"/>
                </a:moveTo>
                <a:lnTo>
                  <a:pt x="63551" y="0"/>
                </a:lnTo>
                <a:lnTo>
                  <a:pt x="0" y="112242"/>
                </a:lnTo>
                <a:lnTo>
                  <a:pt x="12999" y="208587"/>
                </a:lnTo>
                <a:lnTo>
                  <a:pt x="100237" y="63106"/>
                </a:lnTo>
                <a:lnTo>
                  <a:pt x="309062" y="63106"/>
                </a:lnTo>
                <a:lnTo>
                  <a:pt x="125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1679" y="2642144"/>
            <a:ext cx="452120" cy="385445"/>
          </a:xfrm>
          <a:custGeom>
            <a:avLst/>
            <a:gdLst/>
            <a:ahLst/>
            <a:cxnLst/>
            <a:rect l="l" t="t" r="r" b="b"/>
            <a:pathLst>
              <a:path w="452120" h="385444">
                <a:moveTo>
                  <a:pt x="0" y="112242"/>
                </a:moveTo>
                <a:lnTo>
                  <a:pt x="63551" y="0"/>
                </a:lnTo>
                <a:lnTo>
                  <a:pt x="125754" y="0"/>
                </a:lnTo>
                <a:lnTo>
                  <a:pt x="451791" y="112242"/>
                </a:lnTo>
                <a:lnTo>
                  <a:pt x="339132" y="385381"/>
                </a:lnTo>
                <a:lnTo>
                  <a:pt x="389202" y="144518"/>
                </a:lnTo>
                <a:lnTo>
                  <a:pt x="100237" y="63106"/>
                </a:lnTo>
                <a:lnTo>
                  <a:pt x="12999" y="208587"/>
                </a:lnTo>
                <a:lnTo>
                  <a:pt x="0" y="112242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02706" y="2512559"/>
            <a:ext cx="436880" cy="386715"/>
          </a:xfrm>
          <a:custGeom>
            <a:avLst/>
            <a:gdLst/>
            <a:ahLst/>
            <a:cxnLst/>
            <a:rect l="l" t="t" r="r" b="b"/>
            <a:pathLst>
              <a:path w="436879" h="386714">
                <a:moveTo>
                  <a:pt x="161766" y="0"/>
                </a:moveTo>
                <a:lnTo>
                  <a:pt x="62588" y="0"/>
                </a:lnTo>
                <a:lnTo>
                  <a:pt x="0" y="289999"/>
                </a:lnTo>
                <a:lnTo>
                  <a:pt x="74624" y="369484"/>
                </a:lnTo>
                <a:lnTo>
                  <a:pt x="161766" y="386345"/>
                </a:lnTo>
                <a:lnTo>
                  <a:pt x="37552" y="274102"/>
                </a:lnTo>
                <a:lnTo>
                  <a:pt x="125176" y="64551"/>
                </a:lnTo>
                <a:lnTo>
                  <a:pt x="361380" y="64551"/>
                </a:lnTo>
                <a:lnTo>
                  <a:pt x="287039" y="33239"/>
                </a:lnTo>
                <a:lnTo>
                  <a:pt x="161766" y="0"/>
                </a:lnTo>
                <a:close/>
              </a:path>
              <a:path w="436879" h="386714">
                <a:moveTo>
                  <a:pt x="361380" y="64551"/>
                </a:moveTo>
                <a:lnTo>
                  <a:pt x="125176" y="64551"/>
                </a:lnTo>
                <a:lnTo>
                  <a:pt x="436866" y="129584"/>
                </a:lnTo>
                <a:lnTo>
                  <a:pt x="436866" y="96345"/>
                </a:lnTo>
                <a:lnTo>
                  <a:pt x="361380" y="645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02706" y="2512559"/>
            <a:ext cx="436880" cy="386715"/>
          </a:xfrm>
          <a:custGeom>
            <a:avLst/>
            <a:gdLst/>
            <a:ahLst/>
            <a:cxnLst/>
            <a:rect l="l" t="t" r="r" b="b"/>
            <a:pathLst>
              <a:path w="436879" h="386714">
                <a:moveTo>
                  <a:pt x="62588" y="0"/>
                </a:moveTo>
                <a:lnTo>
                  <a:pt x="0" y="289999"/>
                </a:lnTo>
                <a:lnTo>
                  <a:pt x="74624" y="369484"/>
                </a:lnTo>
                <a:lnTo>
                  <a:pt x="161766" y="386345"/>
                </a:lnTo>
                <a:lnTo>
                  <a:pt x="37552" y="274102"/>
                </a:lnTo>
                <a:lnTo>
                  <a:pt x="125176" y="64551"/>
                </a:lnTo>
                <a:lnTo>
                  <a:pt x="436866" y="129584"/>
                </a:lnTo>
                <a:lnTo>
                  <a:pt x="436866" y="96345"/>
                </a:lnTo>
                <a:lnTo>
                  <a:pt x="287039" y="33239"/>
                </a:lnTo>
                <a:lnTo>
                  <a:pt x="161766" y="0"/>
                </a:lnTo>
                <a:lnTo>
                  <a:pt x="62588" y="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7058" y="3461562"/>
            <a:ext cx="2026285" cy="1285875"/>
          </a:xfrm>
          <a:custGeom>
            <a:avLst/>
            <a:gdLst/>
            <a:ahLst/>
            <a:cxnLst/>
            <a:rect l="l" t="t" r="r" b="b"/>
            <a:pathLst>
              <a:path w="2026285" h="1285875">
                <a:moveTo>
                  <a:pt x="413304" y="15896"/>
                </a:moveTo>
                <a:lnTo>
                  <a:pt x="212896" y="95863"/>
                </a:lnTo>
                <a:lnTo>
                  <a:pt x="313066" y="320830"/>
                </a:lnTo>
                <a:lnTo>
                  <a:pt x="0" y="932046"/>
                </a:lnTo>
                <a:lnTo>
                  <a:pt x="137761" y="1092943"/>
                </a:lnTo>
                <a:lnTo>
                  <a:pt x="900240" y="1285634"/>
                </a:lnTo>
                <a:lnTo>
                  <a:pt x="1000478" y="1172909"/>
                </a:lnTo>
                <a:lnTo>
                  <a:pt x="975443" y="594933"/>
                </a:lnTo>
                <a:lnTo>
                  <a:pt x="1174858" y="497624"/>
                </a:lnTo>
                <a:lnTo>
                  <a:pt x="1222082" y="354069"/>
                </a:lnTo>
                <a:lnTo>
                  <a:pt x="763509" y="354069"/>
                </a:lnTo>
                <a:lnTo>
                  <a:pt x="587684" y="337209"/>
                </a:lnTo>
                <a:lnTo>
                  <a:pt x="475410" y="257724"/>
                </a:lnTo>
                <a:lnTo>
                  <a:pt x="437857" y="95863"/>
                </a:lnTo>
                <a:lnTo>
                  <a:pt x="413304" y="15896"/>
                </a:lnTo>
                <a:close/>
              </a:path>
              <a:path w="2026285" h="1285875">
                <a:moveTo>
                  <a:pt x="1375237" y="0"/>
                </a:moveTo>
                <a:lnTo>
                  <a:pt x="912277" y="354069"/>
                </a:lnTo>
                <a:lnTo>
                  <a:pt x="1222082" y="354069"/>
                </a:lnTo>
                <a:lnTo>
                  <a:pt x="1237928" y="305896"/>
                </a:lnTo>
                <a:lnTo>
                  <a:pt x="1713792" y="192691"/>
                </a:lnTo>
                <a:lnTo>
                  <a:pt x="1938724" y="176312"/>
                </a:lnTo>
                <a:lnTo>
                  <a:pt x="2017939" y="176312"/>
                </a:lnTo>
                <a:lnTo>
                  <a:pt x="2013927" y="128139"/>
                </a:lnTo>
                <a:lnTo>
                  <a:pt x="1924659" y="79966"/>
                </a:lnTo>
                <a:lnTo>
                  <a:pt x="1551447" y="79966"/>
                </a:lnTo>
                <a:lnTo>
                  <a:pt x="1375237" y="0"/>
                </a:lnTo>
                <a:close/>
              </a:path>
              <a:path w="2026285" h="1285875">
                <a:moveTo>
                  <a:pt x="2017939" y="176312"/>
                </a:moveTo>
                <a:lnTo>
                  <a:pt x="1938724" y="176312"/>
                </a:lnTo>
                <a:lnTo>
                  <a:pt x="2025963" y="272657"/>
                </a:lnTo>
                <a:lnTo>
                  <a:pt x="2017939" y="176312"/>
                </a:lnTo>
                <a:close/>
              </a:path>
              <a:path w="2026285" h="1285875">
                <a:moveTo>
                  <a:pt x="1664202" y="15897"/>
                </a:moveTo>
                <a:lnTo>
                  <a:pt x="1551447" y="79966"/>
                </a:lnTo>
                <a:lnTo>
                  <a:pt x="1924659" y="79966"/>
                </a:lnTo>
                <a:lnTo>
                  <a:pt x="1865743" y="48172"/>
                </a:lnTo>
                <a:lnTo>
                  <a:pt x="1726791" y="48172"/>
                </a:lnTo>
                <a:lnTo>
                  <a:pt x="1664202" y="15897"/>
                </a:lnTo>
                <a:close/>
              </a:path>
              <a:path w="2026285" h="1285875">
                <a:moveTo>
                  <a:pt x="1776476" y="0"/>
                </a:moveTo>
                <a:lnTo>
                  <a:pt x="1726791" y="48172"/>
                </a:lnTo>
                <a:lnTo>
                  <a:pt x="1865743" y="48172"/>
                </a:lnTo>
                <a:lnTo>
                  <a:pt x="17764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62518" y="468756"/>
            <a:ext cx="6972234" cy="58066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982208" y="923543"/>
            <a:ext cx="342582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2800" b="0" spc="-265" dirty="0">
                <a:latin typeface="Arial"/>
                <a:cs typeface="Arial"/>
              </a:rPr>
              <a:t>So, </a:t>
            </a:r>
            <a:r>
              <a:rPr sz="2800" b="0" spc="-65" dirty="0">
                <a:latin typeface="Arial"/>
                <a:cs typeface="Arial"/>
              </a:rPr>
              <a:t>let’s </a:t>
            </a:r>
            <a:r>
              <a:rPr sz="2800" b="0" spc="-165" dirty="0">
                <a:latin typeface="Arial"/>
                <a:cs typeface="Arial"/>
              </a:rPr>
              <a:t>check </a:t>
            </a:r>
            <a:r>
              <a:rPr sz="2800" b="0" spc="45" dirty="0">
                <a:latin typeface="Arial"/>
                <a:cs typeface="Arial"/>
              </a:rPr>
              <a:t>if </a:t>
            </a:r>
            <a:r>
              <a:rPr sz="2800" b="0" spc="-50" dirty="0">
                <a:latin typeface="Arial"/>
                <a:cs typeface="Arial"/>
              </a:rPr>
              <a:t>our  </a:t>
            </a:r>
            <a:r>
              <a:rPr sz="2800" b="0" spc="-145" dirty="0">
                <a:latin typeface="Arial"/>
                <a:cs typeface="Arial"/>
              </a:rPr>
              <a:t>expansion </a:t>
            </a:r>
            <a:r>
              <a:rPr sz="2800" b="0" spc="-55" dirty="0">
                <a:latin typeface="Arial"/>
                <a:cs typeface="Arial"/>
              </a:rPr>
              <a:t>project </a:t>
            </a:r>
            <a:r>
              <a:rPr sz="2800" b="0" spc="-204" dirty="0">
                <a:latin typeface="Arial"/>
                <a:cs typeface="Arial"/>
              </a:rPr>
              <a:t>has</a:t>
            </a:r>
            <a:r>
              <a:rPr sz="2800" b="0" spc="-250" dirty="0">
                <a:latin typeface="Arial"/>
                <a:cs typeface="Arial"/>
              </a:rPr>
              <a:t> </a:t>
            </a:r>
            <a:r>
              <a:rPr sz="2800" b="0" spc="-220" dirty="0">
                <a:latin typeface="Arial"/>
                <a:cs typeface="Arial"/>
              </a:rPr>
              <a:t>a  </a:t>
            </a:r>
            <a:r>
              <a:rPr sz="2800" b="0" spc="-80" dirty="0">
                <a:latin typeface="Arial"/>
                <a:cs typeface="Arial"/>
              </a:rPr>
              <a:t>positive </a:t>
            </a:r>
            <a:r>
              <a:rPr sz="2800" b="0" spc="-310" dirty="0">
                <a:latin typeface="Arial"/>
                <a:cs typeface="Arial"/>
              </a:rPr>
              <a:t>NPV </a:t>
            </a:r>
            <a:r>
              <a:rPr sz="2800" b="0" spc="-25" dirty="0">
                <a:latin typeface="Arial"/>
                <a:cs typeface="Arial"/>
              </a:rPr>
              <a:t>or</a:t>
            </a:r>
            <a:r>
              <a:rPr sz="2800" b="0" spc="-545" dirty="0">
                <a:latin typeface="Arial"/>
                <a:cs typeface="Arial"/>
              </a:rPr>
              <a:t> </a:t>
            </a:r>
            <a:r>
              <a:rPr sz="2800" b="0" spc="-75" dirty="0">
                <a:latin typeface="Arial"/>
                <a:cs typeface="Arial"/>
              </a:rPr>
              <a:t>not?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0722" y="2396998"/>
            <a:ext cx="7219315" cy="836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319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90" dirty="0">
                <a:latin typeface="Arial"/>
                <a:cs typeface="Arial"/>
              </a:rPr>
              <a:t>Is </a:t>
            </a:r>
            <a:r>
              <a:rPr sz="2800" b="1" spc="-254" dirty="0">
                <a:latin typeface="Arial"/>
                <a:cs typeface="Arial"/>
              </a:rPr>
              <a:t>NPV </a:t>
            </a:r>
            <a:r>
              <a:rPr sz="2800" spc="-30" dirty="0">
                <a:latin typeface="Arial"/>
                <a:cs typeface="Arial"/>
              </a:rPr>
              <a:t>the </a:t>
            </a:r>
            <a:r>
              <a:rPr sz="2800" spc="-75" dirty="0">
                <a:latin typeface="Arial"/>
                <a:cs typeface="Arial"/>
              </a:rPr>
              <a:t>only </a:t>
            </a:r>
            <a:r>
              <a:rPr sz="2800" spc="-120" dirty="0">
                <a:latin typeface="Arial"/>
                <a:cs typeface="Arial"/>
              </a:rPr>
              <a:t>available </a:t>
            </a:r>
            <a:r>
              <a:rPr sz="2800" spc="-10" dirty="0">
                <a:latin typeface="Arial"/>
                <a:cs typeface="Arial"/>
              </a:rPr>
              <a:t>tool </a:t>
            </a:r>
            <a:r>
              <a:rPr sz="2800" spc="20" dirty="0">
                <a:latin typeface="Arial"/>
                <a:cs typeface="Arial"/>
              </a:rPr>
              <a:t>to</a:t>
            </a:r>
            <a:r>
              <a:rPr sz="2800" spc="-49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evaluate </a:t>
            </a:r>
            <a:r>
              <a:rPr sz="2800" spc="-130" dirty="0">
                <a:latin typeface="Arial"/>
                <a:cs typeface="Arial"/>
              </a:rPr>
              <a:t>Capital</a:t>
            </a:r>
            <a:endParaRPr sz="2800">
              <a:latin typeface="Arial"/>
              <a:cs typeface="Arial"/>
            </a:endParaRPr>
          </a:p>
          <a:p>
            <a:pPr marL="2291715">
              <a:lnSpc>
                <a:spcPts val="3190"/>
              </a:lnSpc>
            </a:pPr>
            <a:r>
              <a:rPr sz="2800" spc="-125" dirty="0">
                <a:latin typeface="Arial"/>
                <a:cs typeface="Arial"/>
              </a:rPr>
              <a:t>Budgeting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Projects?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85864" y="1830959"/>
            <a:ext cx="1897642" cy="19755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33983"/>
            <a:ext cx="99110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0" spc="-370" dirty="0">
                <a:latin typeface="Arial"/>
                <a:cs typeface="Arial"/>
              </a:rPr>
              <a:t>Six </a:t>
            </a:r>
            <a:r>
              <a:rPr sz="3600" b="0" spc="-185" dirty="0">
                <a:latin typeface="Arial"/>
                <a:cs typeface="Arial"/>
              </a:rPr>
              <a:t>commonly </a:t>
            </a:r>
            <a:r>
              <a:rPr sz="3600" b="0" spc="-245" dirty="0">
                <a:latin typeface="Arial"/>
                <a:cs typeface="Arial"/>
              </a:rPr>
              <a:t>used </a:t>
            </a:r>
            <a:r>
              <a:rPr sz="3600" b="0" spc="-210" dirty="0">
                <a:latin typeface="Arial"/>
                <a:cs typeface="Arial"/>
              </a:rPr>
              <a:t>Capital </a:t>
            </a:r>
            <a:r>
              <a:rPr sz="3600" b="0" spc="-204" dirty="0">
                <a:latin typeface="Arial"/>
                <a:cs typeface="Arial"/>
              </a:rPr>
              <a:t>Budgeting</a:t>
            </a:r>
            <a:r>
              <a:rPr sz="3600" b="0" spc="-270" dirty="0">
                <a:latin typeface="Arial"/>
                <a:cs typeface="Arial"/>
              </a:rPr>
              <a:t> </a:t>
            </a:r>
            <a:r>
              <a:rPr sz="3600" b="0" spc="-275" dirty="0">
                <a:latin typeface="Arial"/>
                <a:cs typeface="Arial"/>
              </a:rPr>
              <a:t>Tools/Methods</a:t>
            </a:r>
            <a:r>
              <a:rPr sz="4400" b="0" spc="-275" dirty="0">
                <a:latin typeface="Arial"/>
                <a:cs typeface="Arial"/>
              </a:rPr>
              <a:t>…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1589" y="1695957"/>
            <a:ext cx="42411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3200" spc="-95" dirty="0">
                <a:latin typeface="Arial"/>
                <a:cs typeface="Arial"/>
              </a:rPr>
              <a:t>Net </a:t>
            </a:r>
            <a:r>
              <a:rPr sz="3200" spc="-165" dirty="0">
                <a:latin typeface="Arial"/>
                <a:cs typeface="Arial"/>
              </a:rPr>
              <a:t>Present </a:t>
            </a:r>
            <a:r>
              <a:rPr sz="3200" spc="-204" dirty="0">
                <a:latin typeface="Arial"/>
                <a:cs typeface="Arial"/>
              </a:rPr>
              <a:t>Value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(NPV)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33983"/>
            <a:ext cx="99110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0" spc="-370" dirty="0">
                <a:latin typeface="Arial"/>
                <a:cs typeface="Arial"/>
              </a:rPr>
              <a:t>Six </a:t>
            </a:r>
            <a:r>
              <a:rPr sz="3600" b="0" spc="-185" dirty="0">
                <a:latin typeface="Arial"/>
                <a:cs typeface="Arial"/>
              </a:rPr>
              <a:t>commonly </a:t>
            </a:r>
            <a:r>
              <a:rPr sz="3600" b="0" spc="-245" dirty="0">
                <a:latin typeface="Arial"/>
                <a:cs typeface="Arial"/>
              </a:rPr>
              <a:t>used </a:t>
            </a:r>
            <a:r>
              <a:rPr sz="3600" b="0" spc="-210" dirty="0">
                <a:latin typeface="Arial"/>
                <a:cs typeface="Arial"/>
              </a:rPr>
              <a:t>Capital </a:t>
            </a:r>
            <a:r>
              <a:rPr sz="3600" b="0" spc="-204" dirty="0">
                <a:latin typeface="Arial"/>
                <a:cs typeface="Arial"/>
              </a:rPr>
              <a:t>Budgeting</a:t>
            </a:r>
            <a:r>
              <a:rPr sz="3600" b="0" spc="-270" dirty="0">
                <a:latin typeface="Arial"/>
                <a:cs typeface="Arial"/>
              </a:rPr>
              <a:t> </a:t>
            </a:r>
            <a:r>
              <a:rPr sz="3600" b="0" spc="-275" dirty="0">
                <a:latin typeface="Arial"/>
                <a:cs typeface="Arial"/>
              </a:rPr>
              <a:t>Tools/Methods</a:t>
            </a:r>
            <a:r>
              <a:rPr sz="4400" b="0" spc="-275" dirty="0">
                <a:latin typeface="Arial"/>
                <a:cs typeface="Arial"/>
              </a:rPr>
              <a:t>…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1589" y="1617166"/>
            <a:ext cx="6849745" cy="172402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15"/>
              </a:spcBef>
              <a:buChar char="•"/>
              <a:tabLst>
                <a:tab pos="241300" algn="l"/>
              </a:tabLst>
            </a:pPr>
            <a:r>
              <a:rPr sz="3200" spc="-95" dirty="0">
                <a:latin typeface="Arial"/>
                <a:cs typeface="Arial"/>
              </a:rPr>
              <a:t>Net </a:t>
            </a:r>
            <a:r>
              <a:rPr sz="3200" spc="-165" dirty="0">
                <a:latin typeface="Arial"/>
                <a:cs typeface="Arial"/>
              </a:rPr>
              <a:t>Present </a:t>
            </a:r>
            <a:r>
              <a:rPr sz="3200" spc="-204" dirty="0">
                <a:latin typeface="Arial"/>
                <a:cs typeface="Arial"/>
              </a:rPr>
              <a:t>Value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(NPV)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70" dirty="0">
                <a:solidFill>
                  <a:srgbClr val="006FC0"/>
                </a:solidFill>
                <a:latin typeface="Arial"/>
                <a:cs typeface="Arial"/>
              </a:rPr>
              <a:t>Internal </a:t>
            </a:r>
            <a:r>
              <a:rPr sz="3200" spc="-229" dirty="0">
                <a:solidFill>
                  <a:srgbClr val="006FC0"/>
                </a:solidFill>
                <a:latin typeface="Arial"/>
                <a:cs typeface="Arial"/>
              </a:rPr>
              <a:t>Rate </a:t>
            </a:r>
            <a:r>
              <a:rPr sz="3200" spc="-10" dirty="0">
                <a:solidFill>
                  <a:srgbClr val="006FC0"/>
                </a:solidFill>
                <a:latin typeface="Arial"/>
                <a:cs typeface="Arial"/>
              </a:rPr>
              <a:t>of </a:t>
            </a:r>
            <a:r>
              <a:rPr sz="3200" spc="-135" dirty="0">
                <a:solidFill>
                  <a:srgbClr val="006FC0"/>
                </a:solidFill>
                <a:latin typeface="Arial"/>
                <a:cs typeface="Arial"/>
              </a:rPr>
              <a:t>Return</a:t>
            </a:r>
            <a:r>
              <a:rPr sz="3200" spc="-3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290" dirty="0">
                <a:solidFill>
                  <a:srgbClr val="006FC0"/>
                </a:solidFill>
                <a:latin typeface="Arial"/>
                <a:cs typeface="Arial"/>
              </a:rPr>
              <a:t>(IRR)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35" dirty="0">
                <a:solidFill>
                  <a:srgbClr val="006FC0"/>
                </a:solidFill>
                <a:latin typeface="Arial"/>
                <a:cs typeface="Arial"/>
              </a:rPr>
              <a:t>Modified </a:t>
            </a:r>
            <a:r>
              <a:rPr sz="3200" spc="-70" dirty="0">
                <a:solidFill>
                  <a:srgbClr val="006FC0"/>
                </a:solidFill>
                <a:latin typeface="Arial"/>
                <a:cs typeface="Arial"/>
              </a:rPr>
              <a:t>Internal </a:t>
            </a:r>
            <a:r>
              <a:rPr sz="3200" spc="-229" dirty="0">
                <a:solidFill>
                  <a:srgbClr val="006FC0"/>
                </a:solidFill>
                <a:latin typeface="Arial"/>
                <a:cs typeface="Arial"/>
              </a:rPr>
              <a:t>Rate </a:t>
            </a:r>
            <a:r>
              <a:rPr sz="3200" spc="-10" dirty="0">
                <a:solidFill>
                  <a:srgbClr val="006FC0"/>
                </a:solidFill>
                <a:latin typeface="Arial"/>
                <a:cs typeface="Arial"/>
              </a:rPr>
              <a:t>of </a:t>
            </a:r>
            <a:r>
              <a:rPr sz="3200" spc="-135" dirty="0">
                <a:solidFill>
                  <a:srgbClr val="006FC0"/>
                </a:solidFill>
                <a:latin typeface="Arial"/>
                <a:cs typeface="Arial"/>
              </a:rPr>
              <a:t>Return</a:t>
            </a:r>
            <a:r>
              <a:rPr sz="3200" spc="-4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235" dirty="0">
                <a:solidFill>
                  <a:srgbClr val="006FC0"/>
                </a:solidFill>
                <a:latin typeface="Arial"/>
                <a:cs typeface="Arial"/>
              </a:rPr>
              <a:t>(MIRR)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33983"/>
            <a:ext cx="99110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0" spc="-370" dirty="0">
                <a:latin typeface="Arial"/>
                <a:cs typeface="Arial"/>
              </a:rPr>
              <a:t>Six </a:t>
            </a:r>
            <a:r>
              <a:rPr sz="3600" b="0" spc="-185" dirty="0">
                <a:latin typeface="Arial"/>
                <a:cs typeface="Arial"/>
              </a:rPr>
              <a:t>commonly </a:t>
            </a:r>
            <a:r>
              <a:rPr sz="3600" b="0" spc="-245" dirty="0">
                <a:latin typeface="Arial"/>
                <a:cs typeface="Arial"/>
              </a:rPr>
              <a:t>used </a:t>
            </a:r>
            <a:r>
              <a:rPr sz="3600" b="0" spc="-210" dirty="0">
                <a:latin typeface="Arial"/>
                <a:cs typeface="Arial"/>
              </a:rPr>
              <a:t>Capital </a:t>
            </a:r>
            <a:r>
              <a:rPr sz="3600" b="0" spc="-204" dirty="0">
                <a:latin typeface="Arial"/>
                <a:cs typeface="Arial"/>
              </a:rPr>
              <a:t>Budgeting</a:t>
            </a:r>
            <a:r>
              <a:rPr sz="3600" b="0" spc="-270" dirty="0">
                <a:latin typeface="Arial"/>
                <a:cs typeface="Arial"/>
              </a:rPr>
              <a:t> </a:t>
            </a:r>
            <a:r>
              <a:rPr sz="3600" b="0" spc="-275" dirty="0">
                <a:latin typeface="Arial"/>
                <a:cs typeface="Arial"/>
              </a:rPr>
              <a:t>Tools/Methods</a:t>
            </a:r>
            <a:r>
              <a:rPr sz="4400" b="0" spc="-275" dirty="0">
                <a:latin typeface="Arial"/>
                <a:cs typeface="Arial"/>
              </a:rPr>
              <a:t>…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1589" y="1617166"/>
            <a:ext cx="6849745" cy="285623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15"/>
              </a:spcBef>
              <a:buChar char="•"/>
              <a:tabLst>
                <a:tab pos="241300" algn="l"/>
              </a:tabLst>
            </a:pPr>
            <a:r>
              <a:rPr sz="3200" spc="-95" dirty="0">
                <a:latin typeface="Arial"/>
                <a:cs typeface="Arial"/>
              </a:rPr>
              <a:t>Net </a:t>
            </a:r>
            <a:r>
              <a:rPr sz="3200" spc="-165" dirty="0">
                <a:latin typeface="Arial"/>
                <a:cs typeface="Arial"/>
              </a:rPr>
              <a:t>Present </a:t>
            </a:r>
            <a:r>
              <a:rPr sz="3200" spc="-204" dirty="0">
                <a:latin typeface="Arial"/>
                <a:cs typeface="Arial"/>
              </a:rPr>
              <a:t>Value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(NPV)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70" dirty="0">
                <a:solidFill>
                  <a:srgbClr val="006FC0"/>
                </a:solidFill>
                <a:latin typeface="Arial"/>
                <a:cs typeface="Arial"/>
              </a:rPr>
              <a:t>Internal </a:t>
            </a:r>
            <a:r>
              <a:rPr sz="3200" spc="-229" dirty="0">
                <a:solidFill>
                  <a:srgbClr val="006FC0"/>
                </a:solidFill>
                <a:latin typeface="Arial"/>
                <a:cs typeface="Arial"/>
              </a:rPr>
              <a:t>Rate </a:t>
            </a:r>
            <a:r>
              <a:rPr sz="3200" spc="-10" dirty="0">
                <a:solidFill>
                  <a:srgbClr val="006FC0"/>
                </a:solidFill>
                <a:latin typeface="Arial"/>
                <a:cs typeface="Arial"/>
              </a:rPr>
              <a:t>of </a:t>
            </a:r>
            <a:r>
              <a:rPr sz="3200" spc="-135" dirty="0">
                <a:solidFill>
                  <a:srgbClr val="006FC0"/>
                </a:solidFill>
                <a:latin typeface="Arial"/>
                <a:cs typeface="Arial"/>
              </a:rPr>
              <a:t>Return</a:t>
            </a:r>
            <a:r>
              <a:rPr sz="3200" spc="-3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290" dirty="0">
                <a:solidFill>
                  <a:srgbClr val="006FC0"/>
                </a:solidFill>
                <a:latin typeface="Arial"/>
                <a:cs typeface="Arial"/>
              </a:rPr>
              <a:t>(IRR)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35" dirty="0">
                <a:solidFill>
                  <a:srgbClr val="006FC0"/>
                </a:solidFill>
                <a:latin typeface="Arial"/>
                <a:cs typeface="Arial"/>
              </a:rPr>
              <a:t>Modified </a:t>
            </a:r>
            <a:r>
              <a:rPr sz="3200" spc="-70" dirty="0">
                <a:solidFill>
                  <a:srgbClr val="006FC0"/>
                </a:solidFill>
                <a:latin typeface="Arial"/>
                <a:cs typeface="Arial"/>
              </a:rPr>
              <a:t>Internal </a:t>
            </a:r>
            <a:r>
              <a:rPr sz="3200" spc="-229" dirty="0">
                <a:solidFill>
                  <a:srgbClr val="006FC0"/>
                </a:solidFill>
                <a:latin typeface="Arial"/>
                <a:cs typeface="Arial"/>
              </a:rPr>
              <a:t>Rate </a:t>
            </a:r>
            <a:r>
              <a:rPr sz="3200" spc="-10" dirty="0">
                <a:solidFill>
                  <a:srgbClr val="006FC0"/>
                </a:solidFill>
                <a:latin typeface="Arial"/>
                <a:cs typeface="Arial"/>
              </a:rPr>
              <a:t>of </a:t>
            </a:r>
            <a:r>
              <a:rPr sz="3200" spc="-135" dirty="0">
                <a:solidFill>
                  <a:srgbClr val="006FC0"/>
                </a:solidFill>
                <a:latin typeface="Arial"/>
                <a:cs typeface="Arial"/>
              </a:rPr>
              <a:t>Return</a:t>
            </a:r>
            <a:r>
              <a:rPr sz="3200" spc="-4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235" dirty="0">
                <a:solidFill>
                  <a:srgbClr val="006FC0"/>
                </a:solidFill>
                <a:latin typeface="Arial"/>
                <a:cs typeface="Arial"/>
              </a:rPr>
              <a:t>(MIRR)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Char char="•"/>
              <a:tabLst>
                <a:tab pos="241300" algn="l"/>
              </a:tabLst>
            </a:pPr>
            <a:r>
              <a:rPr sz="3200" spc="-254" dirty="0">
                <a:solidFill>
                  <a:srgbClr val="385622"/>
                </a:solidFill>
                <a:latin typeface="Arial"/>
                <a:cs typeface="Arial"/>
              </a:rPr>
              <a:t>Payback</a:t>
            </a:r>
            <a:r>
              <a:rPr sz="3200" spc="-145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3200" spc="-45" dirty="0">
                <a:solidFill>
                  <a:srgbClr val="385622"/>
                </a:solidFill>
                <a:latin typeface="Arial"/>
                <a:cs typeface="Arial"/>
              </a:rPr>
              <a:t>Method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145" dirty="0">
                <a:solidFill>
                  <a:srgbClr val="385622"/>
                </a:solidFill>
                <a:latin typeface="Arial"/>
                <a:cs typeface="Arial"/>
              </a:rPr>
              <a:t>Discounted </a:t>
            </a:r>
            <a:r>
              <a:rPr sz="3200" spc="-254" dirty="0">
                <a:solidFill>
                  <a:srgbClr val="385622"/>
                </a:solidFill>
                <a:latin typeface="Arial"/>
                <a:cs typeface="Arial"/>
              </a:rPr>
              <a:t>Payback</a:t>
            </a:r>
            <a:r>
              <a:rPr sz="3200" spc="-140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3200" spc="-45" dirty="0">
                <a:solidFill>
                  <a:srgbClr val="385622"/>
                </a:solidFill>
                <a:latin typeface="Arial"/>
                <a:cs typeface="Arial"/>
              </a:rPr>
              <a:t>Method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33983"/>
            <a:ext cx="991108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0" spc="-370" dirty="0">
                <a:latin typeface="Arial"/>
                <a:cs typeface="Arial"/>
              </a:rPr>
              <a:t>Six </a:t>
            </a:r>
            <a:r>
              <a:rPr sz="3600" b="0" spc="-185" dirty="0">
                <a:latin typeface="Arial"/>
                <a:cs typeface="Arial"/>
              </a:rPr>
              <a:t>commonly </a:t>
            </a:r>
            <a:r>
              <a:rPr sz="3600" b="0" spc="-245" dirty="0">
                <a:latin typeface="Arial"/>
                <a:cs typeface="Arial"/>
              </a:rPr>
              <a:t>used </a:t>
            </a:r>
            <a:r>
              <a:rPr sz="3600" b="0" spc="-210" dirty="0">
                <a:latin typeface="Arial"/>
                <a:cs typeface="Arial"/>
              </a:rPr>
              <a:t>Capital </a:t>
            </a:r>
            <a:r>
              <a:rPr sz="3600" b="0" spc="-204" dirty="0">
                <a:latin typeface="Arial"/>
                <a:cs typeface="Arial"/>
              </a:rPr>
              <a:t>Budgeting</a:t>
            </a:r>
            <a:r>
              <a:rPr sz="3600" b="0" spc="-270" dirty="0">
                <a:latin typeface="Arial"/>
                <a:cs typeface="Arial"/>
              </a:rPr>
              <a:t> </a:t>
            </a:r>
            <a:r>
              <a:rPr sz="3600" b="0" spc="-275" dirty="0">
                <a:latin typeface="Arial"/>
                <a:cs typeface="Arial"/>
              </a:rPr>
              <a:t>Tools/Methods</a:t>
            </a:r>
            <a:r>
              <a:rPr sz="4400" b="0" spc="-275" dirty="0">
                <a:latin typeface="Arial"/>
                <a:cs typeface="Arial"/>
              </a:rPr>
              <a:t>…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1589" y="1617166"/>
            <a:ext cx="6849745" cy="342201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15"/>
              </a:spcBef>
              <a:buChar char="•"/>
              <a:tabLst>
                <a:tab pos="241300" algn="l"/>
              </a:tabLst>
            </a:pPr>
            <a:r>
              <a:rPr sz="3200" spc="-95" dirty="0">
                <a:latin typeface="Arial"/>
                <a:cs typeface="Arial"/>
              </a:rPr>
              <a:t>Net </a:t>
            </a:r>
            <a:r>
              <a:rPr sz="3200" spc="-165" dirty="0">
                <a:latin typeface="Arial"/>
                <a:cs typeface="Arial"/>
              </a:rPr>
              <a:t>Present </a:t>
            </a:r>
            <a:r>
              <a:rPr sz="3200" spc="-204" dirty="0">
                <a:latin typeface="Arial"/>
                <a:cs typeface="Arial"/>
              </a:rPr>
              <a:t>Value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(NPV)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70" dirty="0">
                <a:solidFill>
                  <a:srgbClr val="006FC0"/>
                </a:solidFill>
                <a:latin typeface="Arial"/>
                <a:cs typeface="Arial"/>
              </a:rPr>
              <a:t>Internal </a:t>
            </a:r>
            <a:r>
              <a:rPr sz="3200" spc="-229" dirty="0">
                <a:solidFill>
                  <a:srgbClr val="006FC0"/>
                </a:solidFill>
                <a:latin typeface="Arial"/>
                <a:cs typeface="Arial"/>
              </a:rPr>
              <a:t>Rate </a:t>
            </a:r>
            <a:r>
              <a:rPr sz="3200" spc="-10" dirty="0">
                <a:solidFill>
                  <a:srgbClr val="006FC0"/>
                </a:solidFill>
                <a:latin typeface="Arial"/>
                <a:cs typeface="Arial"/>
              </a:rPr>
              <a:t>of </a:t>
            </a:r>
            <a:r>
              <a:rPr sz="3200" spc="-135" dirty="0">
                <a:solidFill>
                  <a:srgbClr val="006FC0"/>
                </a:solidFill>
                <a:latin typeface="Arial"/>
                <a:cs typeface="Arial"/>
              </a:rPr>
              <a:t>Return</a:t>
            </a:r>
            <a:r>
              <a:rPr sz="3200" spc="-3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290" dirty="0">
                <a:solidFill>
                  <a:srgbClr val="006FC0"/>
                </a:solidFill>
                <a:latin typeface="Arial"/>
                <a:cs typeface="Arial"/>
              </a:rPr>
              <a:t>(IRR)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35" dirty="0">
                <a:solidFill>
                  <a:srgbClr val="006FC0"/>
                </a:solidFill>
                <a:latin typeface="Arial"/>
                <a:cs typeface="Arial"/>
              </a:rPr>
              <a:t>Modified </a:t>
            </a:r>
            <a:r>
              <a:rPr sz="3200" spc="-70" dirty="0">
                <a:solidFill>
                  <a:srgbClr val="006FC0"/>
                </a:solidFill>
                <a:latin typeface="Arial"/>
                <a:cs typeface="Arial"/>
              </a:rPr>
              <a:t>Internal </a:t>
            </a:r>
            <a:r>
              <a:rPr sz="3200" spc="-229" dirty="0">
                <a:solidFill>
                  <a:srgbClr val="006FC0"/>
                </a:solidFill>
                <a:latin typeface="Arial"/>
                <a:cs typeface="Arial"/>
              </a:rPr>
              <a:t>Rate </a:t>
            </a:r>
            <a:r>
              <a:rPr sz="3200" spc="-10" dirty="0">
                <a:solidFill>
                  <a:srgbClr val="006FC0"/>
                </a:solidFill>
                <a:latin typeface="Arial"/>
                <a:cs typeface="Arial"/>
              </a:rPr>
              <a:t>of </a:t>
            </a:r>
            <a:r>
              <a:rPr sz="3200" spc="-135" dirty="0">
                <a:solidFill>
                  <a:srgbClr val="006FC0"/>
                </a:solidFill>
                <a:latin typeface="Arial"/>
                <a:cs typeface="Arial"/>
              </a:rPr>
              <a:t>Return</a:t>
            </a:r>
            <a:r>
              <a:rPr sz="3200" spc="-4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235" dirty="0">
                <a:solidFill>
                  <a:srgbClr val="006FC0"/>
                </a:solidFill>
                <a:latin typeface="Arial"/>
                <a:cs typeface="Arial"/>
              </a:rPr>
              <a:t>(MIRR)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Char char="•"/>
              <a:tabLst>
                <a:tab pos="241300" algn="l"/>
              </a:tabLst>
            </a:pPr>
            <a:r>
              <a:rPr sz="3200" spc="-254" dirty="0">
                <a:solidFill>
                  <a:srgbClr val="385622"/>
                </a:solidFill>
                <a:latin typeface="Arial"/>
                <a:cs typeface="Arial"/>
              </a:rPr>
              <a:t>Payback</a:t>
            </a:r>
            <a:r>
              <a:rPr sz="3200" spc="-145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3200" spc="-45" dirty="0">
                <a:solidFill>
                  <a:srgbClr val="385622"/>
                </a:solidFill>
                <a:latin typeface="Arial"/>
                <a:cs typeface="Arial"/>
              </a:rPr>
              <a:t>Method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145" dirty="0">
                <a:solidFill>
                  <a:srgbClr val="385622"/>
                </a:solidFill>
                <a:latin typeface="Arial"/>
                <a:cs typeface="Arial"/>
              </a:rPr>
              <a:t>Discounted </a:t>
            </a:r>
            <a:r>
              <a:rPr sz="3200" spc="-254" dirty="0">
                <a:solidFill>
                  <a:srgbClr val="385622"/>
                </a:solidFill>
                <a:latin typeface="Arial"/>
                <a:cs typeface="Arial"/>
              </a:rPr>
              <a:t>Payback</a:t>
            </a:r>
            <a:r>
              <a:rPr sz="3200" spc="-140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3200" spc="-45" dirty="0">
                <a:solidFill>
                  <a:srgbClr val="385622"/>
                </a:solidFill>
                <a:latin typeface="Arial"/>
                <a:cs typeface="Arial"/>
              </a:rPr>
              <a:t>Method</a:t>
            </a:r>
            <a:endParaRPr sz="32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3200" spc="-50" dirty="0">
                <a:solidFill>
                  <a:srgbClr val="006FC0"/>
                </a:solidFill>
                <a:latin typeface="Arial"/>
                <a:cs typeface="Arial"/>
              </a:rPr>
              <a:t>Profitability </a:t>
            </a:r>
            <a:r>
              <a:rPr sz="3200" spc="-150" dirty="0">
                <a:solidFill>
                  <a:srgbClr val="006FC0"/>
                </a:solidFill>
                <a:latin typeface="Arial"/>
                <a:cs typeface="Arial"/>
              </a:rPr>
              <a:t>Index</a:t>
            </a:r>
            <a:r>
              <a:rPr sz="3200" spc="-2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spc="-195" dirty="0">
                <a:solidFill>
                  <a:srgbClr val="006FC0"/>
                </a:solidFill>
                <a:latin typeface="Arial"/>
                <a:cs typeface="Arial"/>
              </a:rPr>
              <a:t>(PI)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361"/>
            <a:ext cx="65087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695" dirty="0">
                <a:latin typeface="Arial"/>
                <a:cs typeface="Arial"/>
              </a:rPr>
              <a:t>CFO </a:t>
            </a:r>
            <a:r>
              <a:rPr sz="4400" b="0" spc="-245" dirty="0">
                <a:latin typeface="Arial"/>
                <a:cs typeface="Arial"/>
              </a:rPr>
              <a:t>Decision </a:t>
            </a:r>
            <a:r>
              <a:rPr sz="4400" b="0" spc="-360" dirty="0">
                <a:latin typeface="Arial"/>
                <a:cs typeface="Arial"/>
              </a:rPr>
              <a:t>Tools</a:t>
            </a:r>
            <a:r>
              <a:rPr sz="4400" b="0" spc="-290" dirty="0">
                <a:latin typeface="Arial"/>
                <a:cs typeface="Arial"/>
              </a:rPr>
              <a:t> </a:t>
            </a:r>
            <a:r>
              <a:rPr sz="4400" b="0" spc="-195" dirty="0">
                <a:latin typeface="Arial"/>
                <a:cs typeface="Arial"/>
              </a:rPr>
              <a:t>(Globally)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485" y="2333804"/>
            <a:ext cx="12113513" cy="3488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2795" y="2463292"/>
            <a:ext cx="11666982" cy="30675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0361"/>
            <a:ext cx="58000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695" dirty="0">
                <a:latin typeface="Arial"/>
                <a:cs typeface="Arial"/>
              </a:rPr>
              <a:t>CFO </a:t>
            </a:r>
            <a:r>
              <a:rPr sz="4400" b="0" spc="-245" dirty="0">
                <a:latin typeface="Arial"/>
                <a:cs typeface="Arial"/>
              </a:rPr>
              <a:t>Decision </a:t>
            </a:r>
            <a:r>
              <a:rPr sz="4400" b="0" spc="-360" dirty="0">
                <a:latin typeface="Arial"/>
                <a:cs typeface="Arial"/>
              </a:rPr>
              <a:t>Tools</a:t>
            </a:r>
            <a:r>
              <a:rPr sz="4400" b="0" spc="-305" dirty="0">
                <a:latin typeface="Arial"/>
                <a:cs typeface="Arial"/>
              </a:rPr>
              <a:t> </a:t>
            </a:r>
            <a:r>
              <a:rPr sz="4400" b="0" spc="-165" dirty="0">
                <a:latin typeface="Arial"/>
                <a:cs typeface="Arial"/>
              </a:rPr>
              <a:t>(India)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290" y="1704095"/>
            <a:ext cx="12157709" cy="5153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1825751"/>
            <a:ext cx="11734800" cy="48554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00175"/>
            <a:ext cx="9538970" cy="951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65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130" dirty="0">
                <a:latin typeface="Arial"/>
                <a:cs typeface="Arial"/>
              </a:rPr>
              <a:t>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95" dirty="0">
                <a:latin typeface="Arial"/>
                <a:cs typeface="Arial"/>
              </a:rPr>
              <a:t>know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55" dirty="0">
                <a:latin typeface="Arial"/>
                <a:cs typeface="Arial"/>
              </a:rPr>
              <a:t>our </a:t>
            </a:r>
            <a:r>
              <a:rPr sz="3200" spc="-165" dirty="0">
                <a:latin typeface="Arial"/>
                <a:cs typeface="Arial"/>
              </a:rPr>
              <a:t>expansion </a:t>
            </a:r>
            <a:r>
              <a:rPr sz="3200" spc="-65" dirty="0">
                <a:latin typeface="Arial"/>
                <a:cs typeface="Arial"/>
              </a:rPr>
              <a:t>project</a:t>
            </a:r>
            <a:r>
              <a:rPr sz="3200" spc="-66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50" dirty="0">
                <a:latin typeface="Arial"/>
                <a:cs typeface="Arial"/>
              </a:rPr>
              <a:t>Positive</a:t>
            </a:r>
            <a:endParaRPr sz="3200">
              <a:latin typeface="Arial"/>
              <a:cs typeface="Arial"/>
            </a:endParaRPr>
          </a:p>
          <a:p>
            <a:pPr marL="241300">
              <a:lnSpc>
                <a:spcPts val="3650"/>
              </a:lnSpc>
            </a:pPr>
            <a:r>
              <a:rPr sz="3200" spc="-520" dirty="0">
                <a:latin typeface="Arial"/>
                <a:cs typeface="Arial"/>
              </a:rPr>
              <a:t>NPV…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00175"/>
            <a:ext cx="9538970" cy="2084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65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130" dirty="0">
                <a:latin typeface="Arial"/>
                <a:cs typeface="Arial"/>
              </a:rPr>
              <a:t>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95" dirty="0">
                <a:latin typeface="Arial"/>
                <a:cs typeface="Arial"/>
              </a:rPr>
              <a:t>know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55" dirty="0">
                <a:latin typeface="Arial"/>
                <a:cs typeface="Arial"/>
              </a:rPr>
              <a:t>our </a:t>
            </a:r>
            <a:r>
              <a:rPr sz="3200" spc="-165" dirty="0">
                <a:latin typeface="Arial"/>
                <a:cs typeface="Arial"/>
              </a:rPr>
              <a:t>expansion </a:t>
            </a:r>
            <a:r>
              <a:rPr sz="3200" spc="-65" dirty="0">
                <a:latin typeface="Arial"/>
                <a:cs typeface="Arial"/>
              </a:rPr>
              <a:t>project</a:t>
            </a:r>
            <a:r>
              <a:rPr sz="3200" spc="-66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50" dirty="0">
                <a:latin typeface="Arial"/>
                <a:cs typeface="Arial"/>
              </a:rPr>
              <a:t>Positive</a:t>
            </a:r>
            <a:endParaRPr sz="3200">
              <a:latin typeface="Arial"/>
              <a:cs typeface="Arial"/>
            </a:endParaRPr>
          </a:p>
          <a:p>
            <a:pPr marL="241300">
              <a:lnSpc>
                <a:spcPts val="3650"/>
              </a:lnSpc>
            </a:pPr>
            <a:r>
              <a:rPr sz="3200" spc="-520" dirty="0">
                <a:latin typeface="Arial"/>
                <a:cs typeface="Arial"/>
              </a:rPr>
              <a:t>NPV…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3200" spc="-220" dirty="0">
                <a:latin typeface="Arial"/>
                <a:cs typeface="Arial"/>
              </a:rPr>
              <a:t>Is </a:t>
            </a:r>
            <a:r>
              <a:rPr sz="3200" spc="-65" dirty="0">
                <a:latin typeface="Arial"/>
                <a:cs typeface="Arial"/>
              </a:rPr>
              <a:t>this </a:t>
            </a:r>
            <a:r>
              <a:rPr sz="3200" spc="-50" dirty="0">
                <a:latin typeface="Arial"/>
                <a:cs typeface="Arial"/>
              </a:rPr>
              <a:t>information </a:t>
            </a:r>
            <a:r>
              <a:rPr sz="3200" spc="-150" dirty="0">
                <a:latin typeface="Arial"/>
                <a:cs typeface="Arial"/>
              </a:rPr>
              <a:t>good </a:t>
            </a:r>
            <a:r>
              <a:rPr sz="3200" spc="-145" dirty="0">
                <a:latin typeface="Arial"/>
                <a:cs typeface="Arial"/>
              </a:rPr>
              <a:t>enough </a:t>
            </a:r>
            <a:r>
              <a:rPr sz="3200" spc="25" dirty="0">
                <a:latin typeface="Arial"/>
                <a:cs typeface="Arial"/>
              </a:rPr>
              <a:t>to </a:t>
            </a:r>
            <a:r>
              <a:rPr sz="3200" spc="-140" dirty="0">
                <a:latin typeface="Arial"/>
                <a:cs typeface="Arial"/>
              </a:rPr>
              <a:t>take </a:t>
            </a:r>
            <a:r>
              <a:rPr sz="3200" spc="-105" dirty="0">
                <a:latin typeface="Arial"/>
                <a:cs typeface="Arial"/>
              </a:rPr>
              <a:t>up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495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project?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00175"/>
            <a:ext cx="9538970" cy="3216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65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130" dirty="0">
                <a:latin typeface="Arial"/>
                <a:cs typeface="Arial"/>
              </a:rPr>
              <a:t>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95" dirty="0">
                <a:latin typeface="Arial"/>
                <a:cs typeface="Arial"/>
              </a:rPr>
              <a:t>know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55" dirty="0">
                <a:latin typeface="Arial"/>
                <a:cs typeface="Arial"/>
              </a:rPr>
              <a:t>our </a:t>
            </a:r>
            <a:r>
              <a:rPr sz="3200" spc="-165" dirty="0">
                <a:latin typeface="Arial"/>
                <a:cs typeface="Arial"/>
              </a:rPr>
              <a:t>expansion </a:t>
            </a:r>
            <a:r>
              <a:rPr sz="3200" spc="-65" dirty="0">
                <a:latin typeface="Arial"/>
                <a:cs typeface="Arial"/>
              </a:rPr>
              <a:t>project</a:t>
            </a:r>
            <a:r>
              <a:rPr sz="3200" spc="-66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50" dirty="0">
                <a:latin typeface="Arial"/>
                <a:cs typeface="Arial"/>
              </a:rPr>
              <a:t>Positive</a:t>
            </a:r>
            <a:endParaRPr sz="3200">
              <a:latin typeface="Arial"/>
              <a:cs typeface="Arial"/>
            </a:endParaRPr>
          </a:p>
          <a:p>
            <a:pPr marL="241300">
              <a:lnSpc>
                <a:spcPts val="3650"/>
              </a:lnSpc>
            </a:pPr>
            <a:r>
              <a:rPr sz="3200" spc="-520" dirty="0">
                <a:latin typeface="Arial"/>
                <a:cs typeface="Arial"/>
              </a:rPr>
              <a:t>NPV…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3200" spc="-220" dirty="0">
                <a:latin typeface="Arial"/>
                <a:cs typeface="Arial"/>
              </a:rPr>
              <a:t>Is </a:t>
            </a:r>
            <a:r>
              <a:rPr sz="3200" spc="-65" dirty="0">
                <a:latin typeface="Arial"/>
                <a:cs typeface="Arial"/>
              </a:rPr>
              <a:t>this </a:t>
            </a:r>
            <a:r>
              <a:rPr sz="3200" spc="-50" dirty="0">
                <a:latin typeface="Arial"/>
                <a:cs typeface="Arial"/>
              </a:rPr>
              <a:t>information </a:t>
            </a:r>
            <a:r>
              <a:rPr sz="3200" spc="-150" dirty="0">
                <a:latin typeface="Arial"/>
                <a:cs typeface="Arial"/>
              </a:rPr>
              <a:t>good </a:t>
            </a:r>
            <a:r>
              <a:rPr sz="3200" spc="-145" dirty="0">
                <a:latin typeface="Arial"/>
                <a:cs typeface="Arial"/>
              </a:rPr>
              <a:t>enough </a:t>
            </a:r>
            <a:r>
              <a:rPr sz="3200" spc="25" dirty="0">
                <a:latin typeface="Arial"/>
                <a:cs typeface="Arial"/>
              </a:rPr>
              <a:t>to </a:t>
            </a:r>
            <a:r>
              <a:rPr sz="3200" spc="-140" dirty="0">
                <a:latin typeface="Arial"/>
                <a:cs typeface="Arial"/>
              </a:rPr>
              <a:t>take </a:t>
            </a:r>
            <a:r>
              <a:rPr sz="3200" spc="-105" dirty="0">
                <a:latin typeface="Arial"/>
                <a:cs typeface="Arial"/>
              </a:rPr>
              <a:t>up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484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project?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3200" spc="-225" dirty="0">
                <a:latin typeface="Arial"/>
                <a:cs typeface="Arial"/>
              </a:rPr>
              <a:t>Do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45" dirty="0">
                <a:latin typeface="Arial"/>
                <a:cs typeface="Arial"/>
              </a:rPr>
              <a:t>worry </a:t>
            </a:r>
            <a:r>
              <a:rPr sz="3200" spc="-75" dirty="0">
                <a:latin typeface="Arial"/>
                <a:cs typeface="Arial"/>
              </a:rPr>
              <a:t>about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75" dirty="0">
                <a:latin typeface="Arial"/>
                <a:cs typeface="Arial"/>
              </a:rPr>
              <a:t>associated </a:t>
            </a:r>
            <a:r>
              <a:rPr sz="3200" spc="-110" dirty="0">
                <a:latin typeface="Arial"/>
                <a:cs typeface="Arial"/>
              </a:rPr>
              <a:t>risk </a:t>
            </a:r>
            <a:r>
              <a:rPr sz="3200" spc="15" dirty="0">
                <a:latin typeface="Arial"/>
                <a:cs typeface="Arial"/>
              </a:rPr>
              <a:t>with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545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project?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00175"/>
            <a:ext cx="9538970" cy="434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65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3200" spc="-130" dirty="0">
                <a:latin typeface="Arial"/>
                <a:cs typeface="Arial"/>
              </a:rPr>
              <a:t>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95" dirty="0">
                <a:latin typeface="Arial"/>
                <a:cs typeface="Arial"/>
              </a:rPr>
              <a:t>know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spc="-55" dirty="0">
                <a:latin typeface="Arial"/>
                <a:cs typeface="Arial"/>
              </a:rPr>
              <a:t>our </a:t>
            </a:r>
            <a:r>
              <a:rPr sz="3200" spc="-165" dirty="0">
                <a:latin typeface="Arial"/>
                <a:cs typeface="Arial"/>
              </a:rPr>
              <a:t>expansion </a:t>
            </a:r>
            <a:r>
              <a:rPr sz="3200" spc="-65" dirty="0">
                <a:latin typeface="Arial"/>
                <a:cs typeface="Arial"/>
              </a:rPr>
              <a:t>project</a:t>
            </a:r>
            <a:r>
              <a:rPr sz="3200" spc="-66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is </a:t>
            </a:r>
            <a:r>
              <a:rPr sz="3200" spc="-150" dirty="0">
                <a:latin typeface="Arial"/>
                <a:cs typeface="Arial"/>
              </a:rPr>
              <a:t>Positive</a:t>
            </a:r>
            <a:endParaRPr sz="3200">
              <a:latin typeface="Arial"/>
              <a:cs typeface="Arial"/>
            </a:endParaRPr>
          </a:p>
          <a:p>
            <a:pPr marL="241300">
              <a:lnSpc>
                <a:spcPts val="3650"/>
              </a:lnSpc>
            </a:pPr>
            <a:r>
              <a:rPr sz="3200" spc="-520" dirty="0">
                <a:latin typeface="Arial"/>
                <a:cs typeface="Arial"/>
              </a:rPr>
              <a:t>NPV…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3200" spc="-220" dirty="0">
                <a:latin typeface="Arial"/>
                <a:cs typeface="Arial"/>
              </a:rPr>
              <a:t>Is </a:t>
            </a:r>
            <a:r>
              <a:rPr sz="3200" spc="-65" dirty="0">
                <a:latin typeface="Arial"/>
                <a:cs typeface="Arial"/>
              </a:rPr>
              <a:t>this </a:t>
            </a:r>
            <a:r>
              <a:rPr sz="3200" spc="-50" dirty="0">
                <a:latin typeface="Arial"/>
                <a:cs typeface="Arial"/>
              </a:rPr>
              <a:t>information </a:t>
            </a:r>
            <a:r>
              <a:rPr sz="3200" spc="-150" dirty="0">
                <a:latin typeface="Arial"/>
                <a:cs typeface="Arial"/>
              </a:rPr>
              <a:t>good </a:t>
            </a:r>
            <a:r>
              <a:rPr sz="3200" spc="-145" dirty="0">
                <a:latin typeface="Arial"/>
                <a:cs typeface="Arial"/>
              </a:rPr>
              <a:t>enough </a:t>
            </a:r>
            <a:r>
              <a:rPr sz="3200" spc="25" dirty="0">
                <a:latin typeface="Arial"/>
                <a:cs typeface="Arial"/>
              </a:rPr>
              <a:t>to </a:t>
            </a:r>
            <a:r>
              <a:rPr sz="3200" spc="-140" dirty="0">
                <a:latin typeface="Arial"/>
                <a:cs typeface="Arial"/>
              </a:rPr>
              <a:t>take </a:t>
            </a:r>
            <a:r>
              <a:rPr sz="3200" spc="-105" dirty="0">
                <a:latin typeface="Arial"/>
                <a:cs typeface="Arial"/>
              </a:rPr>
              <a:t>up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484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project?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3200" spc="-225" dirty="0">
                <a:latin typeface="Arial"/>
                <a:cs typeface="Arial"/>
              </a:rPr>
              <a:t>Do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45" dirty="0">
                <a:latin typeface="Arial"/>
                <a:cs typeface="Arial"/>
              </a:rPr>
              <a:t>worry </a:t>
            </a:r>
            <a:r>
              <a:rPr sz="3200" spc="-75" dirty="0">
                <a:latin typeface="Arial"/>
                <a:cs typeface="Arial"/>
              </a:rPr>
              <a:t>about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75" dirty="0">
                <a:latin typeface="Arial"/>
                <a:cs typeface="Arial"/>
              </a:rPr>
              <a:t>associated </a:t>
            </a:r>
            <a:r>
              <a:rPr sz="3200" spc="-110" dirty="0">
                <a:latin typeface="Arial"/>
                <a:cs typeface="Arial"/>
              </a:rPr>
              <a:t>risk </a:t>
            </a:r>
            <a:r>
              <a:rPr sz="3200" spc="15" dirty="0">
                <a:latin typeface="Arial"/>
                <a:cs typeface="Arial"/>
              </a:rPr>
              <a:t>with </a:t>
            </a:r>
            <a:r>
              <a:rPr sz="3200" spc="-40" dirty="0">
                <a:latin typeface="Arial"/>
                <a:cs typeface="Arial"/>
              </a:rPr>
              <a:t>the</a:t>
            </a:r>
            <a:r>
              <a:rPr sz="3200" spc="-545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project?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3200" spc="-155" dirty="0">
                <a:latin typeface="Arial"/>
                <a:cs typeface="Arial"/>
              </a:rPr>
              <a:t>How </a:t>
            </a:r>
            <a:r>
              <a:rPr sz="3200" spc="-100" dirty="0">
                <a:latin typeface="Arial"/>
                <a:cs typeface="Arial"/>
              </a:rPr>
              <a:t>do </a:t>
            </a:r>
            <a:r>
              <a:rPr sz="3200" spc="-125" dirty="0">
                <a:latin typeface="Arial"/>
                <a:cs typeface="Arial"/>
              </a:rPr>
              <a:t>we </a:t>
            </a:r>
            <a:r>
              <a:rPr sz="3200" spc="-310" dirty="0">
                <a:latin typeface="Arial"/>
                <a:cs typeface="Arial"/>
              </a:rPr>
              <a:t>assess </a:t>
            </a:r>
            <a:r>
              <a:rPr sz="3200" spc="-40" dirty="0">
                <a:latin typeface="Arial"/>
                <a:cs typeface="Arial"/>
              </a:rPr>
              <a:t>the </a:t>
            </a:r>
            <a:r>
              <a:rPr sz="3200" spc="-130" dirty="0">
                <a:latin typeface="Arial"/>
                <a:cs typeface="Arial"/>
              </a:rPr>
              <a:t>standalone </a:t>
            </a:r>
            <a:r>
              <a:rPr sz="3200" spc="-65" dirty="0">
                <a:latin typeface="Arial"/>
                <a:cs typeface="Arial"/>
              </a:rPr>
              <a:t>project</a:t>
            </a:r>
            <a:r>
              <a:rPr sz="3200" spc="-260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risk?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84275"/>
            <a:ext cx="53828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225" dirty="0">
                <a:latin typeface="Arial"/>
                <a:cs typeface="Arial"/>
              </a:rPr>
              <a:t>How </a:t>
            </a:r>
            <a:r>
              <a:rPr sz="3600" b="0" dirty="0">
                <a:latin typeface="Arial"/>
                <a:cs typeface="Arial"/>
              </a:rPr>
              <a:t>to </a:t>
            </a:r>
            <a:r>
              <a:rPr sz="3600" b="0" spc="-240" dirty="0">
                <a:latin typeface="Arial"/>
                <a:cs typeface="Arial"/>
              </a:rPr>
              <a:t>measure </a:t>
            </a:r>
            <a:r>
              <a:rPr sz="3600" b="0" spc="-175" dirty="0">
                <a:latin typeface="Arial"/>
                <a:cs typeface="Arial"/>
              </a:rPr>
              <a:t>Project</a:t>
            </a:r>
            <a:r>
              <a:rPr sz="3600" b="0" spc="-585" dirty="0">
                <a:latin typeface="Arial"/>
                <a:cs typeface="Arial"/>
              </a:rPr>
              <a:t> </a:t>
            </a:r>
            <a:r>
              <a:rPr sz="3600" b="0" spc="-350" dirty="0">
                <a:latin typeface="Arial"/>
                <a:cs typeface="Arial"/>
              </a:rPr>
              <a:t>Risk?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84275"/>
            <a:ext cx="53828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225" dirty="0">
                <a:latin typeface="Arial"/>
                <a:cs typeface="Arial"/>
              </a:rPr>
              <a:t>How </a:t>
            </a:r>
            <a:r>
              <a:rPr sz="3600" b="0" dirty="0">
                <a:latin typeface="Arial"/>
                <a:cs typeface="Arial"/>
              </a:rPr>
              <a:t>to </a:t>
            </a:r>
            <a:r>
              <a:rPr sz="3600" b="0" spc="-240" dirty="0">
                <a:latin typeface="Arial"/>
                <a:cs typeface="Arial"/>
              </a:rPr>
              <a:t>measure </a:t>
            </a:r>
            <a:r>
              <a:rPr sz="3600" b="0" spc="-175" dirty="0">
                <a:latin typeface="Arial"/>
                <a:cs typeface="Arial"/>
              </a:rPr>
              <a:t>Project</a:t>
            </a:r>
            <a:r>
              <a:rPr sz="3600" b="0" spc="-585" dirty="0">
                <a:latin typeface="Arial"/>
                <a:cs typeface="Arial"/>
              </a:rPr>
              <a:t> </a:t>
            </a:r>
            <a:r>
              <a:rPr sz="3600" b="0" spc="-350" dirty="0">
                <a:latin typeface="Arial"/>
                <a:cs typeface="Arial"/>
              </a:rPr>
              <a:t>Risk?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84095"/>
            <a:ext cx="10354310" cy="3641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65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3200" spc="-160" dirty="0">
                <a:latin typeface="Arial"/>
                <a:cs typeface="Arial"/>
              </a:rPr>
              <a:t>Commonly </a:t>
            </a:r>
            <a:r>
              <a:rPr sz="3200" spc="-190" dirty="0">
                <a:latin typeface="Arial"/>
                <a:cs typeface="Arial"/>
              </a:rPr>
              <a:t>used </a:t>
            </a:r>
            <a:r>
              <a:rPr sz="3200" spc="-125" dirty="0">
                <a:latin typeface="Arial"/>
                <a:cs typeface="Arial"/>
              </a:rPr>
              <a:t>techniques </a:t>
            </a:r>
            <a:r>
              <a:rPr sz="3200" spc="-10" dirty="0">
                <a:latin typeface="Arial"/>
                <a:cs typeface="Arial"/>
              </a:rPr>
              <a:t>of </a:t>
            </a:r>
            <a:r>
              <a:rPr sz="3200" spc="-165" dirty="0">
                <a:latin typeface="Arial"/>
                <a:cs typeface="Arial"/>
              </a:rPr>
              <a:t>analyzing </a:t>
            </a:r>
            <a:r>
              <a:rPr sz="3200" spc="-160" dirty="0">
                <a:latin typeface="Arial"/>
                <a:cs typeface="Arial"/>
              </a:rPr>
              <a:t>Standalone</a:t>
            </a:r>
            <a:r>
              <a:rPr sz="3200" spc="-19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Project’s</a:t>
            </a:r>
            <a:endParaRPr sz="3200">
              <a:latin typeface="Arial"/>
              <a:cs typeface="Arial"/>
            </a:endParaRPr>
          </a:p>
          <a:p>
            <a:pPr marL="241300">
              <a:lnSpc>
                <a:spcPts val="3650"/>
              </a:lnSpc>
            </a:pPr>
            <a:r>
              <a:rPr sz="3200" spc="-95" dirty="0">
                <a:latin typeface="Arial"/>
                <a:cs typeface="Arial"/>
              </a:rPr>
              <a:t>risk: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buChar char="•"/>
              <a:tabLst>
                <a:tab pos="1156335" algn="l"/>
              </a:tabLst>
            </a:pPr>
            <a:r>
              <a:rPr sz="2800" spc="-100" dirty="0">
                <a:latin typeface="Arial"/>
                <a:cs typeface="Arial"/>
              </a:rPr>
              <a:t>Sensitivity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Analysis</a:t>
            </a:r>
            <a:endParaRPr sz="2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2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buChar char="•"/>
              <a:tabLst>
                <a:tab pos="1156335" algn="l"/>
              </a:tabLst>
            </a:pPr>
            <a:r>
              <a:rPr sz="2800" spc="-165" dirty="0">
                <a:latin typeface="Arial"/>
                <a:cs typeface="Arial"/>
              </a:rPr>
              <a:t>Scenario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Analysis</a:t>
            </a:r>
            <a:endParaRPr sz="2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200">
              <a:latin typeface="Arial"/>
              <a:cs typeface="Arial"/>
            </a:endParaRPr>
          </a:p>
          <a:p>
            <a:pPr marL="1155700" lvl="1" indent="-229235">
              <a:lnSpc>
                <a:spcPct val="100000"/>
              </a:lnSpc>
              <a:buChar char="•"/>
              <a:tabLst>
                <a:tab pos="1156335" algn="l"/>
              </a:tabLst>
            </a:pPr>
            <a:r>
              <a:rPr sz="2800" spc="-35" dirty="0">
                <a:latin typeface="Arial"/>
                <a:cs typeface="Arial"/>
              </a:rPr>
              <a:t>Monte </a:t>
            </a:r>
            <a:r>
              <a:rPr sz="2800" spc="-155" dirty="0">
                <a:latin typeface="Arial"/>
                <a:cs typeface="Arial"/>
              </a:rPr>
              <a:t>Carlo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Simulation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84275"/>
            <a:ext cx="338327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75" dirty="0">
                <a:latin typeface="Arial"/>
                <a:cs typeface="Arial"/>
              </a:rPr>
              <a:t>Sensitivity</a:t>
            </a:r>
            <a:r>
              <a:rPr sz="3600" b="0" spc="-280" dirty="0">
                <a:latin typeface="Arial"/>
                <a:cs typeface="Arial"/>
              </a:rPr>
              <a:t> </a:t>
            </a:r>
            <a:r>
              <a:rPr sz="3600" b="0" spc="-265" dirty="0">
                <a:latin typeface="Arial"/>
                <a:cs typeface="Arial"/>
              </a:rPr>
              <a:t>Analysis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200" y="2365641"/>
            <a:ext cx="10515600" cy="32712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2243" y="225549"/>
            <a:ext cx="10443508" cy="66324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2028" y="711707"/>
            <a:ext cx="3112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250" dirty="0">
                <a:solidFill>
                  <a:srgbClr val="4471C4"/>
                </a:solidFill>
                <a:latin typeface="Arial"/>
                <a:cs typeface="Arial"/>
              </a:rPr>
              <a:t>Scenario</a:t>
            </a:r>
            <a:r>
              <a:rPr sz="3600" b="0" spc="-325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3600" b="0" spc="-265" dirty="0">
                <a:solidFill>
                  <a:srgbClr val="4471C4"/>
                </a:solidFill>
                <a:latin typeface="Arial"/>
                <a:cs typeface="Arial"/>
              </a:rPr>
              <a:t>Analysis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8808" y="1753107"/>
            <a:ext cx="11823192" cy="30172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46853" y="4942250"/>
            <a:ext cx="7645146" cy="1865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84275"/>
            <a:ext cx="43230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65" dirty="0">
                <a:latin typeface="Arial"/>
                <a:cs typeface="Arial"/>
              </a:rPr>
              <a:t>Monte-Carlo</a:t>
            </a:r>
            <a:r>
              <a:rPr sz="3600" b="0" spc="-310" dirty="0">
                <a:latin typeface="Arial"/>
                <a:cs typeface="Arial"/>
              </a:rPr>
              <a:t> </a:t>
            </a:r>
            <a:r>
              <a:rPr sz="3600" b="0" spc="-180" dirty="0">
                <a:latin typeface="Arial"/>
                <a:cs typeface="Arial"/>
              </a:rPr>
              <a:t>Simulation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200" y="2069312"/>
            <a:ext cx="10497375" cy="3863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1483</Words>
  <Application>Microsoft Macintosh PowerPoint</Application>
  <PresentationFormat>Widescreen</PresentationFormat>
  <Paragraphs>207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 Unicode MS</vt:lpstr>
      <vt:lpstr>Arial</vt:lpstr>
      <vt:lpstr>Arial-BoldItalicMT</vt:lpstr>
      <vt:lpstr>Calibri</vt:lpstr>
      <vt:lpstr>Mulish</vt:lpstr>
      <vt:lpstr>Poppins</vt:lpstr>
      <vt:lpstr>Times New Roman</vt:lpstr>
      <vt:lpstr>Office Theme</vt:lpstr>
      <vt:lpstr>Navigating Growth through Strategic Capital  Budgeting</vt:lpstr>
      <vt:lpstr>Introduction</vt:lpstr>
      <vt:lpstr>Introduction</vt:lpstr>
      <vt:lpstr>Introduction</vt:lpstr>
      <vt:lpstr>Introduction</vt:lpstr>
      <vt:lpstr>Introduction</vt:lpstr>
      <vt:lpstr>Introduction</vt:lpstr>
      <vt:lpstr>Basis of Cash Transfers decision for leaders…</vt:lpstr>
      <vt:lpstr>Capital Budgeting and Leadership</vt:lpstr>
      <vt:lpstr>Capital Budgeting and Leadership</vt:lpstr>
      <vt:lpstr>Capital Budgeting and Leadership</vt:lpstr>
      <vt:lpstr>Capital Budgeting and Leadership</vt:lpstr>
      <vt:lpstr>Capital Budgeting and Leadership</vt:lpstr>
      <vt:lpstr>Capital Budgeting and Leadership</vt:lpstr>
      <vt:lpstr>Project A</vt:lpstr>
      <vt:lpstr>Project A</vt:lpstr>
      <vt:lpstr>Project A</vt:lpstr>
      <vt:lpstr>Time Value of Money</vt:lpstr>
      <vt:lpstr>Future Values and Present Values</vt:lpstr>
      <vt:lpstr>Future Values  with  Compounding</vt:lpstr>
      <vt:lpstr>Present  Values with  Compounding</vt:lpstr>
      <vt:lpstr>PowerPoint Presentation</vt:lpstr>
      <vt:lpstr>Let’s turn to the case: Regency Integrated Chips</vt:lpstr>
      <vt:lpstr>A quick snapshot of the Case &amp; key numbers…</vt:lpstr>
      <vt:lpstr>= Investment Outlay</vt:lpstr>
      <vt:lpstr>PowerPoint Presentation</vt:lpstr>
      <vt:lpstr>So, let’s check if our  expansion project has a  positive NPV or not?</vt:lpstr>
      <vt:lpstr>PowerPoint Presentation</vt:lpstr>
      <vt:lpstr>Six commonly used Capital Budgeting Tools/Methods…</vt:lpstr>
      <vt:lpstr>Six commonly used Capital Budgeting Tools/Methods…</vt:lpstr>
      <vt:lpstr>Six commonly used Capital Budgeting Tools/Methods…</vt:lpstr>
      <vt:lpstr>Six commonly used Capital Budgeting Tools/Methods…</vt:lpstr>
      <vt:lpstr>CFO Decision Tools (Globally)</vt:lpstr>
      <vt:lpstr>CFO Decision Tools (India)</vt:lpstr>
      <vt:lpstr>PowerPoint Presentation</vt:lpstr>
      <vt:lpstr>PowerPoint Presentation</vt:lpstr>
      <vt:lpstr>PowerPoint Presentation</vt:lpstr>
      <vt:lpstr>PowerPoint Presentation</vt:lpstr>
      <vt:lpstr>How to measure Project Risk?</vt:lpstr>
      <vt:lpstr>How to measure Project Risk?</vt:lpstr>
      <vt:lpstr>Sensitivity Analysis</vt:lpstr>
      <vt:lpstr>PowerPoint Presentation</vt:lpstr>
      <vt:lpstr>Scenario Analysis</vt:lpstr>
      <vt:lpstr>Monte-Carlo Simulation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Results Leadership:  Navigating Growth through Strategic Capital Budgeting</dc:title>
  <dc:creator>COO</dc:creator>
  <cp:lastModifiedBy>Mohammad Shameem Jawed</cp:lastModifiedBy>
  <cp:revision>2</cp:revision>
  <dcterms:created xsi:type="dcterms:W3CDTF">2024-09-24T01:44:43Z</dcterms:created>
  <dcterms:modified xsi:type="dcterms:W3CDTF">2024-12-28T07:11:40Z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2024-09-24T00:00:00Z</vt:filetime>
  </property>
</Properties>
</file>