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46"/>
  </p:notesMasterIdLst>
  <p:sldIdLst>
    <p:sldId id="263" r:id="rId2"/>
    <p:sldId id="314" r:id="rId3"/>
    <p:sldId id="438" r:id="rId4"/>
    <p:sldId id="449" r:id="rId5"/>
    <p:sldId id="464" r:id="rId6"/>
    <p:sldId id="396" r:id="rId7"/>
    <p:sldId id="455" r:id="rId8"/>
    <p:sldId id="398" r:id="rId9"/>
    <p:sldId id="439" r:id="rId10"/>
    <p:sldId id="400" r:id="rId11"/>
    <p:sldId id="401" r:id="rId12"/>
    <p:sldId id="442" r:id="rId13"/>
    <p:sldId id="443" r:id="rId14"/>
    <p:sldId id="444" r:id="rId15"/>
    <p:sldId id="441" r:id="rId16"/>
    <p:sldId id="451" r:id="rId17"/>
    <p:sldId id="406" r:id="rId18"/>
    <p:sldId id="453" r:id="rId19"/>
    <p:sldId id="452" r:id="rId20"/>
    <p:sldId id="412" r:id="rId21"/>
    <p:sldId id="414" r:id="rId22"/>
    <p:sldId id="416" r:id="rId23"/>
    <p:sldId id="445" r:id="rId24"/>
    <p:sldId id="417" r:id="rId25"/>
    <p:sldId id="418" r:id="rId26"/>
    <p:sldId id="421" r:id="rId27"/>
    <p:sldId id="423" r:id="rId28"/>
    <p:sldId id="446" r:id="rId29"/>
    <p:sldId id="424" r:id="rId30"/>
    <p:sldId id="454" r:id="rId31"/>
    <p:sldId id="457" r:id="rId32"/>
    <p:sldId id="456" r:id="rId33"/>
    <p:sldId id="458" r:id="rId34"/>
    <p:sldId id="465" r:id="rId35"/>
    <p:sldId id="363" r:id="rId36"/>
    <p:sldId id="379" r:id="rId37"/>
    <p:sldId id="380" r:id="rId38"/>
    <p:sldId id="387" r:id="rId39"/>
    <p:sldId id="388" r:id="rId40"/>
    <p:sldId id="381" r:id="rId41"/>
    <p:sldId id="389" r:id="rId42"/>
    <p:sldId id="390" r:id="rId43"/>
    <p:sldId id="391" r:id="rId44"/>
    <p:sldId id="333" r:id="rId4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30F381-941B-40B8-9C31-E005C32C6A1B}" v="21" dt="2022-07-03T12:31:42.9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94660"/>
  </p:normalViewPr>
  <p:slideViewPr>
    <p:cSldViewPr snapToGrid="0">
      <p:cViewPr varScale="1">
        <p:scale>
          <a:sx n="78" d="100"/>
          <a:sy n="78" d="100"/>
        </p:scale>
        <p:origin x="1076" y="6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eyush pandey" userId="37c13b27935c6975" providerId="LiveId" clId="{BA30F381-941B-40B8-9C31-E005C32C6A1B}"/>
    <pc:docChg chg="undo custSel addSld delSld modSld">
      <pc:chgData name="peeyush pandey" userId="37c13b27935c6975" providerId="LiveId" clId="{BA30F381-941B-40B8-9C31-E005C32C6A1B}" dt="2022-07-03T12:31:42.997" v="443" actId="20577"/>
      <pc:docMkLst>
        <pc:docMk/>
      </pc:docMkLst>
      <pc:sldChg chg="addSp delSp modSp mod">
        <pc:chgData name="peeyush pandey" userId="37c13b27935c6975" providerId="LiveId" clId="{BA30F381-941B-40B8-9C31-E005C32C6A1B}" dt="2022-07-02T20:15:37.833" v="82" actId="478"/>
        <pc:sldMkLst>
          <pc:docMk/>
          <pc:sldMk cId="974848623" sldId="263"/>
        </pc:sldMkLst>
        <pc:spChg chg="mod">
          <ac:chgData name="peeyush pandey" userId="37c13b27935c6975" providerId="LiveId" clId="{BA30F381-941B-40B8-9C31-E005C32C6A1B}" dt="2022-07-02T20:10:01.673" v="25" actId="14100"/>
          <ac:spMkLst>
            <pc:docMk/>
            <pc:sldMk cId="974848623" sldId="263"/>
            <ac:spMk id="2" creationId="{00000000-0000-0000-0000-000000000000}"/>
          </ac:spMkLst>
        </pc:spChg>
        <pc:spChg chg="del">
          <ac:chgData name="peeyush pandey" userId="37c13b27935c6975" providerId="LiveId" clId="{BA30F381-941B-40B8-9C31-E005C32C6A1B}" dt="2022-07-02T20:10:05.457" v="26" actId="478"/>
          <ac:spMkLst>
            <pc:docMk/>
            <pc:sldMk cId="974848623" sldId="263"/>
            <ac:spMk id="3" creationId="{00000000-0000-0000-0000-000000000000}"/>
          </ac:spMkLst>
        </pc:spChg>
        <pc:spChg chg="add del mod">
          <ac:chgData name="peeyush pandey" userId="37c13b27935c6975" providerId="LiveId" clId="{BA30F381-941B-40B8-9C31-E005C32C6A1B}" dt="2022-07-02T20:15:37.833" v="82" actId="478"/>
          <ac:spMkLst>
            <pc:docMk/>
            <pc:sldMk cId="974848623" sldId="263"/>
            <ac:spMk id="7" creationId="{32452C6F-B17E-074A-9D07-957EFD4C86B2}"/>
          </ac:spMkLst>
        </pc:spChg>
      </pc:sldChg>
      <pc:sldChg chg="add del modTransition">
        <pc:chgData name="peeyush pandey" userId="37c13b27935c6975" providerId="LiveId" clId="{BA30F381-941B-40B8-9C31-E005C32C6A1B}" dt="2022-07-02T20:10:09.487" v="27" actId="47"/>
        <pc:sldMkLst>
          <pc:docMk/>
          <pc:sldMk cId="0" sldId="282"/>
        </pc:sldMkLst>
      </pc:sldChg>
      <pc:sldChg chg="modSp add mod modTransition">
        <pc:chgData name="peeyush pandey" userId="37c13b27935c6975" providerId="LiveId" clId="{BA30F381-941B-40B8-9C31-E005C32C6A1B}" dt="2022-07-02T20:21:20.886" v="264" actId="2710"/>
        <pc:sldMkLst>
          <pc:docMk/>
          <pc:sldMk cId="0" sldId="314"/>
        </pc:sldMkLst>
        <pc:spChg chg="mod">
          <ac:chgData name="peeyush pandey" userId="37c13b27935c6975" providerId="LiveId" clId="{BA30F381-941B-40B8-9C31-E005C32C6A1B}" dt="2022-07-02T20:21:20.886" v="264" actId="2710"/>
          <ac:spMkLst>
            <pc:docMk/>
            <pc:sldMk cId="0" sldId="314"/>
            <ac:spMk id="6147" creationId="{9830298E-DDB9-E832-19ED-22C00E9235AD}"/>
          </ac:spMkLst>
        </pc:spChg>
        <pc:spChg chg="mod">
          <ac:chgData name="peeyush pandey" userId="37c13b27935c6975" providerId="LiveId" clId="{BA30F381-941B-40B8-9C31-E005C32C6A1B}" dt="2022-07-02T20:10:38.661" v="30" actId="1076"/>
          <ac:spMkLst>
            <pc:docMk/>
            <pc:sldMk cId="0" sldId="314"/>
            <ac:spMk id="10242" creationId="{657F910A-7930-2751-9293-C396581D10F5}"/>
          </ac:spMkLst>
        </pc:spChg>
      </pc:sldChg>
      <pc:sldChg chg="add del modTransition">
        <pc:chgData name="peeyush pandey" userId="37c13b27935c6975" providerId="LiveId" clId="{BA30F381-941B-40B8-9C31-E005C32C6A1B}" dt="2022-07-02T20:14:56.026" v="65" actId="47"/>
        <pc:sldMkLst>
          <pc:docMk/>
          <pc:sldMk cId="0" sldId="324"/>
        </pc:sldMkLst>
      </pc:sldChg>
      <pc:sldChg chg="del">
        <pc:chgData name="peeyush pandey" userId="37c13b27935c6975" providerId="LiveId" clId="{BA30F381-941B-40B8-9C31-E005C32C6A1B}" dt="2022-07-02T20:09:40.431" v="0" actId="47"/>
        <pc:sldMkLst>
          <pc:docMk/>
          <pc:sldMk cId="485739687" sldId="386"/>
        </pc:sldMkLst>
      </pc:sldChg>
      <pc:sldChg chg="modSp">
        <pc:chgData name="peeyush pandey" userId="37c13b27935c6975" providerId="LiveId" clId="{BA30F381-941B-40B8-9C31-E005C32C6A1B}" dt="2022-07-03T12:31:42.997" v="443" actId="20577"/>
        <pc:sldMkLst>
          <pc:docMk/>
          <pc:sldMk cId="2883085326" sldId="391"/>
        </pc:sldMkLst>
        <pc:spChg chg="mod">
          <ac:chgData name="peeyush pandey" userId="37c13b27935c6975" providerId="LiveId" clId="{BA30F381-941B-40B8-9C31-E005C32C6A1B}" dt="2022-07-03T12:31:42.997" v="443" actId="20577"/>
          <ac:spMkLst>
            <pc:docMk/>
            <pc:sldMk cId="2883085326" sldId="391"/>
            <ac:spMk id="19" creationId="{00000000-0000-0000-0000-000000000000}"/>
          </ac:spMkLst>
        </pc:spChg>
      </pc:sldChg>
      <pc:sldChg chg="add modTransition">
        <pc:chgData name="peeyush pandey" userId="37c13b27935c6975" providerId="LiveId" clId="{BA30F381-941B-40B8-9C31-E005C32C6A1B}" dt="2022-07-02T20:09:44.534" v="1"/>
        <pc:sldMkLst>
          <pc:docMk/>
          <pc:sldMk cId="0" sldId="396"/>
        </pc:sldMkLst>
      </pc:sldChg>
      <pc:sldChg chg="add modTransition">
        <pc:chgData name="peeyush pandey" userId="37c13b27935c6975" providerId="LiveId" clId="{BA30F381-941B-40B8-9C31-E005C32C6A1B}" dt="2022-07-02T20:09:44.534" v="1"/>
        <pc:sldMkLst>
          <pc:docMk/>
          <pc:sldMk cId="0" sldId="398"/>
        </pc:sldMkLst>
      </pc:sldChg>
      <pc:sldChg chg="add modTransition">
        <pc:chgData name="peeyush pandey" userId="37c13b27935c6975" providerId="LiveId" clId="{BA30F381-941B-40B8-9C31-E005C32C6A1B}" dt="2022-07-02T20:09:44.534" v="1"/>
        <pc:sldMkLst>
          <pc:docMk/>
          <pc:sldMk cId="0" sldId="400"/>
        </pc:sldMkLst>
      </pc:sldChg>
      <pc:sldChg chg="add modTransition">
        <pc:chgData name="peeyush pandey" userId="37c13b27935c6975" providerId="LiveId" clId="{BA30F381-941B-40B8-9C31-E005C32C6A1B}" dt="2022-07-02T20:09:44.534" v="1"/>
        <pc:sldMkLst>
          <pc:docMk/>
          <pc:sldMk cId="0" sldId="401"/>
        </pc:sldMkLst>
      </pc:sldChg>
      <pc:sldChg chg="add modTransition">
        <pc:chgData name="peeyush pandey" userId="37c13b27935c6975" providerId="LiveId" clId="{BA30F381-941B-40B8-9C31-E005C32C6A1B}" dt="2022-07-02T20:09:44.534" v="1"/>
        <pc:sldMkLst>
          <pc:docMk/>
          <pc:sldMk cId="0" sldId="406"/>
        </pc:sldMkLst>
      </pc:sldChg>
      <pc:sldChg chg="modSp add del modTransition">
        <pc:chgData name="peeyush pandey" userId="37c13b27935c6975" providerId="LiveId" clId="{BA30F381-941B-40B8-9C31-E005C32C6A1B}" dt="2022-07-02T20:36:35.895" v="270" actId="47"/>
        <pc:sldMkLst>
          <pc:docMk/>
          <pc:sldMk cId="0" sldId="408"/>
        </pc:sldMkLst>
        <pc:picChg chg="mod">
          <ac:chgData name="peeyush pandey" userId="37c13b27935c6975" providerId="LiveId" clId="{BA30F381-941B-40B8-9C31-E005C32C6A1B}" dt="2022-07-02T20:11:19.460" v="32" actId="1076"/>
          <ac:picMkLst>
            <pc:docMk/>
            <pc:sldMk cId="0" sldId="408"/>
            <ac:picMk id="37891" creationId="{00F6E4DE-6D86-1B1B-054F-2FF13F8B8969}"/>
          </ac:picMkLst>
        </pc:picChg>
      </pc:sldChg>
      <pc:sldChg chg="modSp add mod modTransition">
        <pc:chgData name="peeyush pandey" userId="37c13b27935c6975" providerId="LiveId" clId="{BA30F381-941B-40B8-9C31-E005C32C6A1B}" dt="2022-07-02T20:45:46.175" v="336" actId="14100"/>
        <pc:sldMkLst>
          <pc:docMk/>
          <pc:sldMk cId="0" sldId="412"/>
        </pc:sldMkLst>
        <pc:spChg chg="mod">
          <ac:chgData name="peeyush pandey" userId="37c13b27935c6975" providerId="LiveId" clId="{BA30F381-941B-40B8-9C31-E005C32C6A1B}" dt="2022-07-02T20:45:46.175" v="336" actId="14100"/>
          <ac:spMkLst>
            <pc:docMk/>
            <pc:sldMk cId="0" sldId="412"/>
            <ac:spMk id="28674" creationId="{704BE48C-7FA7-73E3-0678-519E968E6EC9}"/>
          </ac:spMkLst>
        </pc:spChg>
      </pc:sldChg>
      <pc:sldChg chg="add modTransition">
        <pc:chgData name="peeyush pandey" userId="37c13b27935c6975" providerId="LiveId" clId="{BA30F381-941B-40B8-9C31-E005C32C6A1B}" dt="2022-07-02T20:09:44.534" v="1"/>
        <pc:sldMkLst>
          <pc:docMk/>
          <pc:sldMk cId="0" sldId="414"/>
        </pc:sldMkLst>
      </pc:sldChg>
      <pc:sldChg chg="modSp add mod modTransition">
        <pc:chgData name="peeyush pandey" userId="37c13b27935c6975" providerId="LiveId" clId="{BA30F381-941B-40B8-9C31-E005C32C6A1B}" dt="2022-07-02T20:47:57.615" v="439" actId="1035"/>
        <pc:sldMkLst>
          <pc:docMk/>
          <pc:sldMk cId="0" sldId="416"/>
        </pc:sldMkLst>
        <pc:spChg chg="mod">
          <ac:chgData name="peeyush pandey" userId="37c13b27935c6975" providerId="LiveId" clId="{BA30F381-941B-40B8-9C31-E005C32C6A1B}" dt="2022-07-02T20:46:59.455" v="409" actId="1036"/>
          <ac:spMkLst>
            <pc:docMk/>
            <pc:sldMk cId="0" sldId="416"/>
            <ac:spMk id="46088" creationId="{4095AC9C-E4B2-DDBC-3627-818F7E84A197}"/>
          </ac:spMkLst>
        </pc:spChg>
        <pc:spChg chg="mod">
          <ac:chgData name="peeyush pandey" userId="37c13b27935c6975" providerId="LiveId" clId="{BA30F381-941B-40B8-9C31-E005C32C6A1B}" dt="2022-07-02T20:46:43.606" v="392" actId="14100"/>
          <ac:spMkLst>
            <pc:docMk/>
            <pc:sldMk cId="0" sldId="416"/>
            <ac:spMk id="46090" creationId="{DDBDD9BC-B62D-12D4-24DA-40C44654FEA4}"/>
          </ac:spMkLst>
        </pc:spChg>
        <pc:spChg chg="mod">
          <ac:chgData name="peeyush pandey" userId="37c13b27935c6975" providerId="LiveId" clId="{BA30F381-941B-40B8-9C31-E005C32C6A1B}" dt="2022-07-02T20:46:43.606" v="392" actId="14100"/>
          <ac:spMkLst>
            <pc:docMk/>
            <pc:sldMk cId="0" sldId="416"/>
            <ac:spMk id="46092" creationId="{9543D0FC-1B64-5EEF-330E-EB666DBF855D}"/>
          </ac:spMkLst>
        </pc:spChg>
        <pc:spChg chg="mod">
          <ac:chgData name="peeyush pandey" userId="37c13b27935c6975" providerId="LiveId" clId="{BA30F381-941B-40B8-9C31-E005C32C6A1B}" dt="2022-07-02T20:46:46.631" v="393" actId="20577"/>
          <ac:spMkLst>
            <pc:docMk/>
            <pc:sldMk cId="0" sldId="416"/>
            <ac:spMk id="1209348" creationId="{CE1BA439-FA76-6645-8AB7-BDB9A7ABBC20}"/>
          </ac:spMkLst>
        </pc:spChg>
        <pc:spChg chg="mod">
          <ac:chgData name="peeyush pandey" userId="37c13b27935c6975" providerId="LiveId" clId="{BA30F381-941B-40B8-9C31-E005C32C6A1B}" dt="2022-07-02T20:47:57.615" v="439" actId="1035"/>
          <ac:spMkLst>
            <pc:docMk/>
            <pc:sldMk cId="0" sldId="416"/>
            <ac:spMk id="1209350" creationId="{0387D7EB-6514-B6A1-9FE3-A41D56DC46C4}"/>
          </ac:spMkLst>
        </pc:spChg>
        <pc:spChg chg="mod">
          <ac:chgData name="peeyush pandey" userId="37c13b27935c6975" providerId="LiveId" clId="{BA30F381-941B-40B8-9C31-E005C32C6A1B}" dt="2022-07-02T20:47:30.500" v="431" actId="1035"/>
          <ac:spMkLst>
            <pc:docMk/>
            <pc:sldMk cId="0" sldId="416"/>
            <ac:spMk id="1209356" creationId="{21FEBF9F-5D65-BCC8-D979-267C1B29D92B}"/>
          </ac:spMkLst>
        </pc:spChg>
        <pc:spChg chg="mod">
          <ac:chgData name="peeyush pandey" userId="37c13b27935c6975" providerId="LiveId" clId="{BA30F381-941B-40B8-9C31-E005C32C6A1B}" dt="2022-07-02T20:47:07.879" v="415" actId="404"/>
          <ac:spMkLst>
            <pc:docMk/>
            <pc:sldMk cId="0" sldId="416"/>
            <ac:spMk id="1209358" creationId="{951B5B63-00FC-AE9F-445C-188D170DB628}"/>
          </ac:spMkLst>
        </pc:spChg>
        <pc:grpChg chg="mod">
          <ac:chgData name="peeyush pandey" userId="37c13b27935c6975" providerId="LiveId" clId="{BA30F381-941B-40B8-9C31-E005C32C6A1B}" dt="2022-07-02T20:46:43.606" v="392" actId="14100"/>
          <ac:grpSpMkLst>
            <pc:docMk/>
            <pc:sldMk cId="0" sldId="416"/>
            <ac:grpSpMk id="46082" creationId="{0406D244-9BCE-7CB8-E320-33324F093711}"/>
          </ac:grpSpMkLst>
        </pc:grpChg>
        <pc:grpChg chg="mod">
          <ac:chgData name="peeyush pandey" userId="37c13b27935c6975" providerId="LiveId" clId="{BA30F381-941B-40B8-9C31-E005C32C6A1B}" dt="2022-07-02T20:46:43.606" v="392" actId="14100"/>
          <ac:grpSpMkLst>
            <pc:docMk/>
            <pc:sldMk cId="0" sldId="416"/>
            <ac:grpSpMk id="46085" creationId="{65842325-EB48-E667-F2EC-E711AD1DC30C}"/>
          </ac:grpSpMkLst>
        </pc:grpChg>
        <pc:grpChg chg="mod">
          <ac:chgData name="peeyush pandey" userId="37c13b27935c6975" providerId="LiveId" clId="{BA30F381-941B-40B8-9C31-E005C32C6A1B}" dt="2022-07-02T20:46:43.606" v="392" actId="14100"/>
          <ac:grpSpMkLst>
            <pc:docMk/>
            <pc:sldMk cId="0" sldId="416"/>
            <ac:grpSpMk id="46086" creationId="{78869C07-7A88-8573-4591-E26CE4A25EA0}"/>
          </ac:grpSpMkLst>
        </pc:grpChg>
      </pc:sldChg>
      <pc:sldChg chg="modSp add mod modTransition">
        <pc:chgData name="peeyush pandey" userId="37c13b27935c6975" providerId="LiveId" clId="{BA30F381-941B-40B8-9C31-E005C32C6A1B}" dt="2022-07-02T20:51:03.203" v="441" actId="14100"/>
        <pc:sldMkLst>
          <pc:docMk/>
          <pc:sldMk cId="0" sldId="417"/>
        </pc:sldMkLst>
        <pc:grpChg chg="mod">
          <ac:chgData name="peeyush pandey" userId="37c13b27935c6975" providerId="LiveId" clId="{BA30F381-941B-40B8-9C31-E005C32C6A1B}" dt="2022-07-02T20:51:03.203" v="441" actId="14100"/>
          <ac:grpSpMkLst>
            <pc:docMk/>
            <pc:sldMk cId="0" sldId="417"/>
            <ac:grpSpMk id="49154" creationId="{341B4812-5B2B-5694-7511-C48CDCEC934E}"/>
          </ac:grpSpMkLst>
        </pc:grpChg>
      </pc:sldChg>
      <pc:sldChg chg="add modTransition">
        <pc:chgData name="peeyush pandey" userId="37c13b27935c6975" providerId="LiveId" clId="{BA30F381-941B-40B8-9C31-E005C32C6A1B}" dt="2022-07-02T20:09:44.534" v="1"/>
        <pc:sldMkLst>
          <pc:docMk/>
          <pc:sldMk cId="0" sldId="418"/>
        </pc:sldMkLst>
      </pc:sldChg>
      <pc:sldChg chg="modSp add mod modTransition">
        <pc:chgData name="peeyush pandey" userId="37c13b27935c6975" providerId="LiveId" clId="{BA30F381-941B-40B8-9C31-E005C32C6A1B}" dt="2022-07-02T20:13:36.782" v="50" actId="14100"/>
        <pc:sldMkLst>
          <pc:docMk/>
          <pc:sldMk cId="0" sldId="421"/>
        </pc:sldMkLst>
        <pc:spChg chg="mod">
          <ac:chgData name="peeyush pandey" userId="37c13b27935c6975" providerId="LiveId" clId="{BA30F381-941B-40B8-9C31-E005C32C6A1B}" dt="2022-07-02T20:12:10.474" v="41" actId="14100"/>
          <ac:spMkLst>
            <pc:docMk/>
            <pc:sldMk cId="0" sldId="421"/>
            <ac:spMk id="53270" creationId="{6C28054C-50B5-370C-EEF2-73B1FE5E6D55}"/>
          </ac:spMkLst>
        </pc:spChg>
        <pc:spChg chg="mod">
          <ac:chgData name="peeyush pandey" userId="37c13b27935c6975" providerId="LiveId" clId="{BA30F381-941B-40B8-9C31-E005C32C6A1B}" dt="2022-07-02T20:12:10.474" v="41" actId="14100"/>
          <ac:spMkLst>
            <pc:docMk/>
            <pc:sldMk cId="0" sldId="421"/>
            <ac:spMk id="53281" creationId="{01C006DF-9AF7-3AF0-FBF0-BAB1ED0D073C}"/>
          </ac:spMkLst>
        </pc:spChg>
        <pc:spChg chg="mod">
          <ac:chgData name="peeyush pandey" userId="37c13b27935c6975" providerId="LiveId" clId="{BA30F381-941B-40B8-9C31-E005C32C6A1B}" dt="2022-07-02T20:12:10.474" v="41" actId="14100"/>
          <ac:spMkLst>
            <pc:docMk/>
            <pc:sldMk cId="0" sldId="421"/>
            <ac:spMk id="53282" creationId="{002D2170-E846-9196-56DD-561ED7C94A4C}"/>
          </ac:spMkLst>
        </pc:spChg>
        <pc:spChg chg="mod">
          <ac:chgData name="peeyush pandey" userId="37c13b27935c6975" providerId="LiveId" clId="{BA30F381-941B-40B8-9C31-E005C32C6A1B}" dt="2022-07-02T20:12:10.474" v="41" actId="14100"/>
          <ac:spMkLst>
            <pc:docMk/>
            <pc:sldMk cId="0" sldId="421"/>
            <ac:spMk id="53285" creationId="{6CD15274-F943-C679-6BB6-B36099EB6F3F}"/>
          </ac:spMkLst>
        </pc:spChg>
        <pc:spChg chg="mod">
          <ac:chgData name="peeyush pandey" userId="37c13b27935c6975" providerId="LiveId" clId="{BA30F381-941B-40B8-9C31-E005C32C6A1B}" dt="2022-07-02T20:12:10.474" v="41" actId="14100"/>
          <ac:spMkLst>
            <pc:docMk/>
            <pc:sldMk cId="0" sldId="421"/>
            <ac:spMk id="53287" creationId="{D9333AA6-1590-79E1-A5F3-73510E8B278C}"/>
          </ac:spMkLst>
        </pc:spChg>
        <pc:spChg chg="mod">
          <ac:chgData name="peeyush pandey" userId="37c13b27935c6975" providerId="LiveId" clId="{BA30F381-941B-40B8-9C31-E005C32C6A1B}" dt="2022-07-02T20:12:10.474" v="41" actId="14100"/>
          <ac:spMkLst>
            <pc:docMk/>
            <pc:sldMk cId="0" sldId="421"/>
            <ac:spMk id="53290" creationId="{CF830887-7A73-E817-D3CC-EFEFD17946FB}"/>
          </ac:spMkLst>
        </pc:spChg>
        <pc:spChg chg="mod">
          <ac:chgData name="peeyush pandey" userId="37c13b27935c6975" providerId="LiveId" clId="{BA30F381-941B-40B8-9C31-E005C32C6A1B}" dt="2022-07-02T20:12:10.474" v="41" actId="14100"/>
          <ac:spMkLst>
            <pc:docMk/>
            <pc:sldMk cId="0" sldId="421"/>
            <ac:spMk id="53292" creationId="{753B01C7-5BC7-0F8F-3279-6C99F96B9FED}"/>
          </ac:spMkLst>
        </pc:spChg>
        <pc:spChg chg="mod">
          <ac:chgData name="peeyush pandey" userId="37c13b27935c6975" providerId="LiveId" clId="{BA30F381-941B-40B8-9C31-E005C32C6A1B}" dt="2022-07-02T20:12:10.474" v="41" actId="14100"/>
          <ac:spMkLst>
            <pc:docMk/>
            <pc:sldMk cId="0" sldId="421"/>
            <ac:spMk id="53294" creationId="{11E353BF-8482-F7C7-6B25-ED0B20607E7B}"/>
          </ac:spMkLst>
        </pc:spChg>
        <pc:spChg chg="mod">
          <ac:chgData name="peeyush pandey" userId="37c13b27935c6975" providerId="LiveId" clId="{BA30F381-941B-40B8-9C31-E005C32C6A1B}" dt="2022-07-02T20:12:10.474" v="41" actId="14100"/>
          <ac:spMkLst>
            <pc:docMk/>
            <pc:sldMk cId="0" sldId="421"/>
            <ac:spMk id="53296" creationId="{FB0DBAA1-D3D3-4A84-5207-CD53FA9A9125}"/>
          </ac:spMkLst>
        </pc:spChg>
        <pc:spChg chg="mod">
          <ac:chgData name="peeyush pandey" userId="37c13b27935c6975" providerId="LiveId" clId="{BA30F381-941B-40B8-9C31-E005C32C6A1B}" dt="2022-07-02T20:12:10.474" v="41" actId="14100"/>
          <ac:spMkLst>
            <pc:docMk/>
            <pc:sldMk cId="0" sldId="421"/>
            <ac:spMk id="53298" creationId="{2226816B-8A96-DF0F-C2B8-A7D476DED628}"/>
          </ac:spMkLst>
        </pc:spChg>
        <pc:spChg chg="mod">
          <ac:chgData name="peeyush pandey" userId="37c13b27935c6975" providerId="LiveId" clId="{BA30F381-941B-40B8-9C31-E005C32C6A1B}" dt="2022-07-02T20:12:10.474" v="41" actId="14100"/>
          <ac:spMkLst>
            <pc:docMk/>
            <pc:sldMk cId="0" sldId="421"/>
            <ac:spMk id="1057796" creationId="{B1116615-F991-4909-9A31-14A17005772F}"/>
          </ac:spMkLst>
        </pc:spChg>
        <pc:spChg chg="mod">
          <ac:chgData name="peeyush pandey" userId="37c13b27935c6975" providerId="LiveId" clId="{BA30F381-941B-40B8-9C31-E005C32C6A1B}" dt="2022-07-02T20:12:10.474" v="41" actId="14100"/>
          <ac:spMkLst>
            <pc:docMk/>
            <pc:sldMk cId="0" sldId="421"/>
            <ac:spMk id="1057798" creationId="{BC9F3311-0271-FE90-56C6-14F7E5DBFD11}"/>
          </ac:spMkLst>
        </pc:spChg>
        <pc:spChg chg="mod">
          <ac:chgData name="peeyush pandey" userId="37c13b27935c6975" providerId="LiveId" clId="{BA30F381-941B-40B8-9C31-E005C32C6A1B}" dt="2022-07-02T20:12:10.474" v="41" actId="14100"/>
          <ac:spMkLst>
            <pc:docMk/>
            <pc:sldMk cId="0" sldId="421"/>
            <ac:spMk id="1057804" creationId="{E63800CA-8F75-243A-1FBD-0E8C9F4AB460}"/>
          </ac:spMkLst>
        </pc:spChg>
        <pc:spChg chg="mod">
          <ac:chgData name="peeyush pandey" userId="37c13b27935c6975" providerId="LiveId" clId="{BA30F381-941B-40B8-9C31-E005C32C6A1B}" dt="2022-07-02T20:12:10.474" v="41" actId="14100"/>
          <ac:spMkLst>
            <pc:docMk/>
            <pc:sldMk cId="0" sldId="421"/>
            <ac:spMk id="1057807" creationId="{ACB33B79-6F19-69EF-FDAC-1262550EB7B8}"/>
          </ac:spMkLst>
        </pc:spChg>
        <pc:spChg chg="mod">
          <ac:chgData name="peeyush pandey" userId="37c13b27935c6975" providerId="LiveId" clId="{BA30F381-941B-40B8-9C31-E005C32C6A1B}" dt="2022-07-02T20:12:10.474" v="41" actId="14100"/>
          <ac:spMkLst>
            <pc:docMk/>
            <pc:sldMk cId="0" sldId="421"/>
            <ac:spMk id="1057809" creationId="{E94F2C73-4F54-45E2-A392-31FFBA654F88}"/>
          </ac:spMkLst>
        </pc:spChg>
        <pc:spChg chg="mod">
          <ac:chgData name="peeyush pandey" userId="37c13b27935c6975" providerId="LiveId" clId="{BA30F381-941B-40B8-9C31-E005C32C6A1B}" dt="2022-07-02T20:12:10.474" v="41" actId="14100"/>
          <ac:spMkLst>
            <pc:docMk/>
            <pc:sldMk cId="0" sldId="421"/>
            <ac:spMk id="1057817" creationId="{4FB04419-4A88-20E4-FEF9-B2CB782BF732}"/>
          </ac:spMkLst>
        </pc:spChg>
        <pc:spChg chg="mod">
          <ac:chgData name="peeyush pandey" userId="37c13b27935c6975" providerId="LiveId" clId="{BA30F381-941B-40B8-9C31-E005C32C6A1B}" dt="2022-07-02T20:12:10.474" v="41" actId="14100"/>
          <ac:spMkLst>
            <pc:docMk/>
            <pc:sldMk cId="0" sldId="421"/>
            <ac:spMk id="1057818" creationId="{2145448C-9747-FD12-196C-B72E15DC111C}"/>
          </ac:spMkLst>
        </pc:spChg>
        <pc:spChg chg="mod">
          <ac:chgData name="peeyush pandey" userId="37c13b27935c6975" providerId="LiveId" clId="{BA30F381-941B-40B8-9C31-E005C32C6A1B}" dt="2022-07-02T20:12:10.474" v="41" actId="14100"/>
          <ac:spMkLst>
            <pc:docMk/>
            <pc:sldMk cId="0" sldId="421"/>
            <ac:spMk id="1057819" creationId="{75ADF2BC-0FFE-2F60-FCE2-F46162BDBE26}"/>
          </ac:spMkLst>
        </pc:spChg>
        <pc:spChg chg="mod">
          <ac:chgData name="peeyush pandey" userId="37c13b27935c6975" providerId="LiveId" clId="{BA30F381-941B-40B8-9C31-E005C32C6A1B}" dt="2022-07-02T20:12:10.474" v="41" actId="14100"/>
          <ac:spMkLst>
            <pc:docMk/>
            <pc:sldMk cId="0" sldId="421"/>
            <ac:spMk id="1057821" creationId="{2059A186-4EF7-B81A-49E3-EA37A2CF2508}"/>
          </ac:spMkLst>
        </pc:spChg>
        <pc:spChg chg="mod">
          <ac:chgData name="peeyush pandey" userId="37c13b27935c6975" providerId="LiveId" clId="{BA30F381-941B-40B8-9C31-E005C32C6A1B}" dt="2022-07-02T20:12:10.474" v="41" actId="14100"/>
          <ac:spMkLst>
            <pc:docMk/>
            <pc:sldMk cId="0" sldId="421"/>
            <ac:spMk id="1057826" creationId="{CB308609-CBB9-739A-E951-006C63366526}"/>
          </ac:spMkLst>
        </pc:spChg>
        <pc:spChg chg="mod">
          <ac:chgData name="peeyush pandey" userId="37c13b27935c6975" providerId="LiveId" clId="{BA30F381-941B-40B8-9C31-E005C32C6A1B}" dt="2022-07-02T20:12:10.474" v="41" actId="14100"/>
          <ac:spMkLst>
            <pc:docMk/>
            <pc:sldMk cId="0" sldId="421"/>
            <ac:spMk id="1057828" creationId="{5D426EA3-3D8F-0E9E-30F3-4032BE9D853B}"/>
          </ac:spMkLst>
        </pc:spChg>
        <pc:spChg chg="mod">
          <ac:chgData name="peeyush pandey" userId="37c13b27935c6975" providerId="LiveId" clId="{BA30F381-941B-40B8-9C31-E005C32C6A1B}" dt="2022-07-02T20:12:10.474" v="41" actId="14100"/>
          <ac:spMkLst>
            <pc:docMk/>
            <pc:sldMk cId="0" sldId="421"/>
            <ac:spMk id="1057831" creationId="{C2D16013-6352-C1EE-B012-03E34A8A7DFF}"/>
          </ac:spMkLst>
        </pc:spChg>
        <pc:spChg chg="mod">
          <ac:chgData name="peeyush pandey" userId="37c13b27935c6975" providerId="LiveId" clId="{BA30F381-941B-40B8-9C31-E005C32C6A1B}" dt="2022-07-02T20:12:10.474" v="41" actId="14100"/>
          <ac:spMkLst>
            <pc:docMk/>
            <pc:sldMk cId="0" sldId="421"/>
            <ac:spMk id="1057832" creationId="{F0DBB3B3-813F-0F33-72F2-F70D4FBBA544}"/>
          </ac:spMkLst>
        </pc:spChg>
        <pc:grpChg chg="mod">
          <ac:chgData name="peeyush pandey" userId="37c13b27935c6975" providerId="LiveId" clId="{BA30F381-941B-40B8-9C31-E005C32C6A1B}" dt="2022-07-02T20:12:10.474" v="41" actId="14100"/>
          <ac:grpSpMkLst>
            <pc:docMk/>
            <pc:sldMk cId="0" sldId="421"/>
            <ac:grpSpMk id="53251" creationId="{C9446845-2CE4-4F23-A542-8E231B567801}"/>
          </ac:grpSpMkLst>
        </pc:grpChg>
        <pc:grpChg chg="mod">
          <ac:chgData name="peeyush pandey" userId="37c13b27935c6975" providerId="LiveId" clId="{BA30F381-941B-40B8-9C31-E005C32C6A1B}" dt="2022-07-02T20:13:36.782" v="50" actId="14100"/>
          <ac:grpSpMkLst>
            <pc:docMk/>
            <pc:sldMk cId="0" sldId="421"/>
            <ac:grpSpMk id="53252" creationId="{2647AB0E-F29B-1DEF-F38B-6F87E732C256}"/>
          </ac:grpSpMkLst>
        </pc:grpChg>
        <pc:grpChg chg="mod">
          <ac:chgData name="peeyush pandey" userId="37c13b27935c6975" providerId="LiveId" clId="{BA30F381-941B-40B8-9C31-E005C32C6A1B}" dt="2022-07-02T20:12:10.474" v="41" actId="14100"/>
          <ac:grpSpMkLst>
            <pc:docMk/>
            <pc:sldMk cId="0" sldId="421"/>
            <ac:grpSpMk id="53267" creationId="{EC83D264-0E48-0BD6-EF07-9D4B7B86B1D6}"/>
          </ac:grpSpMkLst>
        </pc:grpChg>
        <pc:grpChg chg="mod">
          <ac:chgData name="peeyush pandey" userId="37c13b27935c6975" providerId="LiveId" clId="{BA30F381-941B-40B8-9C31-E005C32C6A1B}" dt="2022-07-02T20:12:10.474" v="41" actId="14100"/>
          <ac:grpSpMkLst>
            <pc:docMk/>
            <pc:sldMk cId="0" sldId="421"/>
            <ac:grpSpMk id="53269" creationId="{645D100F-2475-4F0D-2EAD-BBCFFB8825E0}"/>
          </ac:grpSpMkLst>
        </pc:grpChg>
        <pc:grpChg chg="mod">
          <ac:chgData name="peeyush pandey" userId="37c13b27935c6975" providerId="LiveId" clId="{BA30F381-941B-40B8-9C31-E005C32C6A1B}" dt="2022-07-02T20:12:10.474" v="41" actId="14100"/>
          <ac:grpSpMkLst>
            <pc:docMk/>
            <pc:sldMk cId="0" sldId="421"/>
            <ac:grpSpMk id="53271" creationId="{E7A466D0-BE19-917D-E610-7E394006A319}"/>
          </ac:grpSpMkLst>
        </pc:grpChg>
        <pc:grpChg chg="mod">
          <ac:chgData name="peeyush pandey" userId="37c13b27935c6975" providerId="LiveId" clId="{BA30F381-941B-40B8-9C31-E005C32C6A1B}" dt="2022-07-02T20:12:10.474" v="41" actId="14100"/>
          <ac:grpSpMkLst>
            <pc:docMk/>
            <pc:sldMk cId="0" sldId="421"/>
            <ac:grpSpMk id="53272" creationId="{CF68CAB5-A786-DEAB-7EF8-B59B4584FCC7}"/>
          </ac:grpSpMkLst>
        </pc:grpChg>
        <pc:grpChg chg="mod">
          <ac:chgData name="peeyush pandey" userId="37c13b27935c6975" providerId="LiveId" clId="{BA30F381-941B-40B8-9C31-E005C32C6A1B}" dt="2022-07-02T20:12:10.474" v="41" actId="14100"/>
          <ac:grpSpMkLst>
            <pc:docMk/>
            <pc:sldMk cId="0" sldId="421"/>
            <ac:grpSpMk id="53273" creationId="{531AACD9-9508-2FE1-EA2C-918D06FAEDCC}"/>
          </ac:grpSpMkLst>
        </pc:grpChg>
        <pc:grpChg chg="mod">
          <ac:chgData name="peeyush pandey" userId="37c13b27935c6975" providerId="LiveId" clId="{BA30F381-941B-40B8-9C31-E005C32C6A1B}" dt="2022-07-02T20:12:10.474" v="41" actId="14100"/>
          <ac:grpSpMkLst>
            <pc:docMk/>
            <pc:sldMk cId="0" sldId="421"/>
            <ac:grpSpMk id="53274" creationId="{17FC87AE-C36E-E64B-F7CB-6922E8B15868}"/>
          </ac:grpSpMkLst>
        </pc:grpChg>
        <pc:grpChg chg="mod">
          <ac:chgData name="peeyush pandey" userId="37c13b27935c6975" providerId="LiveId" clId="{BA30F381-941B-40B8-9C31-E005C32C6A1B}" dt="2022-07-02T20:12:10.474" v="41" actId="14100"/>
          <ac:grpSpMkLst>
            <pc:docMk/>
            <pc:sldMk cId="0" sldId="421"/>
            <ac:grpSpMk id="53277" creationId="{CCDC2D09-3CD5-2B5D-0713-6F93E597A6CF}"/>
          </ac:grpSpMkLst>
        </pc:grpChg>
        <pc:grpChg chg="mod">
          <ac:chgData name="peeyush pandey" userId="37c13b27935c6975" providerId="LiveId" clId="{BA30F381-941B-40B8-9C31-E005C32C6A1B}" dt="2022-07-02T20:12:10.474" v="41" actId="14100"/>
          <ac:grpSpMkLst>
            <pc:docMk/>
            <pc:sldMk cId="0" sldId="421"/>
            <ac:grpSpMk id="53278" creationId="{302BA548-6C56-3700-A1F5-14BDED972D21}"/>
          </ac:grpSpMkLst>
        </pc:grpChg>
        <pc:grpChg chg="mod">
          <ac:chgData name="peeyush pandey" userId="37c13b27935c6975" providerId="LiveId" clId="{BA30F381-941B-40B8-9C31-E005C32C6A1B}" dt="2022-07-02T20:12:10.474" v="41" actId="14100"/>
          <ac:grpSpMkLst>
            <pc:docMk/>
            <pc:sldMk cId="0" sldId="421"/>
            <ac:grpSpMk id="53283" creationId="{58578410-B6B5-7CE2-9AE7-5EC881A49CD9}"/>
          </ac:grpSpMkLst>
        </pc:grpChg>
        <pc:grpChg chg="mod">
          <ac:chgData name="peeyush pandey" userId="37c13b27935c6975" providerId="LiveId" clId="{BA30F381-941B-40B8-9C31-E005C32C6A1B}" dt="2022-07-02T20:12:10.474" v="41" actId="14100"/>
          <ac:grpSpMkLst>
            <pc:docMk/>
            <pc:sldMk cId="0" sldId="421"/>
            <ac:grpSpMk id="53288" creationId="{D91F424A-86A8-74D5-203F-239DB572C707}"/>
          </ac:grpSpMkLst>
        </pc:grpChg>
      </pc:sldChg>
      <pc:sldChg chg="add modTransition">
        <pc:chgData name="peeyush pandey" userId="37c13b27935c6975" providerId="LiveId" clId="{BA30F381-941B-40B8-9C31-E005C32C6A1B}" dt="2022-07-02T20:09:44.534" v="1"/>
        <pc:sldMkLst>
          <pc:docMk/>
          <pc:sldMk cId="0" sldId="423"/>
        </pc:sldMkLst>
      </pc:sldChg>
      <pc:sldChg chg="add modTransition">
        <pc:chgData name="peeyush pandey" userId="37c13b27935c6975" providerId="LiveId" clId="{BA30F381-941B-40B8-9C31-E005C32C6A1B}" dt="2022-07-02T20:09:44.534" v="1"/>
        <pc:sldMkLst>
          <pc:docMk/>
          <pc:sldMk cId="0" sldId="424"/>
        </pc:sldMkLst>
      </pc:sldChg>
      <pc:sldChg chg="modSp add del mod modTransition">
        <pc:chgData name="peeyush pandey" userId="37c13b27935c6975" providerId="LiveId" clId="{BA30F381-941B-40B8-9C31-E005C32C6A1B}" dt="2022-07-02T20:17:17.529" v="150" actId="47"/>
        <pc:sldMkLst>
          <pc:docMk/>
          <pc:sldMk cId="0" sldId="431"/>
        </pc:sldMkLst>
        <pc:spChg chg="mod">
          <ac:chgData name="peeyush pandey" userId="37c13b27935c6975" providerId="LiveId" clId="{BA30F381-941B-40B8-9C31-E005C32C6A1B}" dt="2022-07-02T20:10:27.979" v="28" actId="1076"/>
          <ac:spMkLst>
            <pc:docMk/>
            <pc:sldMk cId="0" sldId="431"/>
            <ac:spMk id="8196" creationId="{02F5EFE9-B73B-DC78-AD71-0F02E7A27F41}"/>
          </ac:spMkLst>
        </pc:spChg>
        <pc:spChg chg="mod">
          <ac:chgData name="peeyush pandey" userId="37c13b27935c6975" providerId="LiveId" clId="{BA30F381-941B-40B8-9C31-E005C32C6A1B}" dt="2022-07-02T20:09:44.575" v="2" actId="27636"/>
          <ac:spMkLst>
            <pc:docMk/>
            <pc:sldMk cId="0" sldId="431"/>
            <ac:spMk id="18435" creationId="{63C933A5-3AEA-72B8-C99F-9FBB2EDEF824}"/>
          </ac:spMkLst>
        </pc:spChg>
      </pc:sldChg>
      <pc:sldChg chg="delSp modSp add mod modTransition">
        <pc:chgData name="peeyush pandey" userId="37c13b27935c6975" providerId="LiveId" clId="{BA30F381-941B-40B8-9C31-E005C32C6A1B}" dt="2022-07-02T20:23:49.674" v="268" actId="478"/>
        <pc:sldMkLst>
          <pc:docMk/>
          <pc:sldMk cId="0" sldId="438"/>
        </pc:sldMkLst>
        <pc:spChg chg="del">
          <ac:chgData name="peeyush pandey" userId="37c13b27935c6975" providerId="LiveId" clId="{BA30F381-941B-40B8-9C31-E005C32C6A1B}" dt="2022-07-02T20:23:44.080" v="266" actId="478"/>
          <ac:spMkLst>
            <pc:docMk/>
            <pc:sldMk cId="0" sldId="438"/>
            <ac:spMk id="11271" creationId="{0A6FED1C-533E-CD63-2A0F-521994900719}"/>
          </ac:spMkLst>
        </pc:spChg>
        <pc:spChg chg="del">
          <ac:chgData name="peeyush pandey" userId="37c13b27935c6975" providerId="LiveId" clId="{BA30F381-941B-40B8-9C31-E005C32C6A1B}" dt="2022-07-02T20:23:46.968" v="267" actId="478"/>
          <ac:spMkLst>
            <pc:docMk/>
            <pc:sldMk cId="0" sldId="438"/>
            <ac:spMk id="11272" creationId="{AA1BBC60-2A89-956A-816C-6AACD4EA7DEF}"/>
          </ac:spMkLst>
        </pc:spChg>
        <pc:spChg chg="del">
          <ac:chgData name="peeyush pandey" userId="37c13b27935c6975" providerId="LiveId" clId="{BA30F381-941B-40B8-9C31-E005C32C6A1B}" dt="2022-07-02T20:23:49.674" v="268" actId="478"/>
          <ac:spMkLst>
            <pc:docMk/>
            <pc:sldMk cId="0" sldId="438"/>
            <ac:spMk id="11273" creationId="{0BF408B4-5AEC-C6FC-F182-8166BEBB1913}"/>
          </ac:spMkLst>
        </pc:spChg>
        <pc:spChg chg="mod">
          <ac:chgData name="peeyush pandey" userId="37c13b27935c6975" providerId="LiveId" clId="{BA30F381-941B-40B8-9C31-E005C32C6A1B}" dt="2022-07-02T20:21:30.559" v="265" actId="1076"/>
          <ac:spMkLst>
            <pc:docMk/>
            <pc:sldMk cId="0" sldId="438"/>
            <ac:spMk id="11274" creationId="{9228D50F-8AE5-550F-BFF3-AEEB40C64265}"/>
          </ac:spMkLst>
        </pc:spChg>
      </pc:sldChg>
      <pc:sldChg chg="add modTransition">
        <pc:chgData name="peeyush pandey" userId="37c13b27935c6975" providerId="LiveId" clId="{BA30F381-941B-40B8-9C31-E005C32C6A1B}" dt="2022-07-02T20:09:44.534" v="1"/>
        <pc:sldMkLst>
          <pc:docMk/>
          <pc:sldMk cId="0" sldId="439"/>
        </pc:sldMkLst>
      </pc:sldChg>
      <pc:sldChg chg="add del modTransition">
        <pc:chgData name="peeyush pandey" userId="37c13b27935c6975" providerId="LiveId" clId="{BA30F381-941B-40B8-9C31-E005C32C6A1B}" dt="2022-07-02T20:30:16.647" v="269" actId="47"/>
        <pc:sldMkLst>
          <pc:docMk/>
          <pc:sldMk cId="0" sldId="440"/>
        </pc:sldMkLst>
      </pc:sldChg>
      <pc:sldChg chg="add modTransition">
        <pc:chgData name="peeyush pandey" userId="37c13b27935c6975" providerId="LiveId" clId="{BA30F381-941B-40B8-9C31-E005C32C6A1B}" dt="2022-07-02T20:09:44.534" v="1"/>
        <pc:sldMkLst>
          <pc:docMk/>
          <pc:sldMk cId="0" sldId="441"/>
        </pc:sldMkLst>
      </pc:sldChg>
      <pc:sldChg chg="add modTransition">
        <pc:chgData name="peeyush pandey" userId="37c13b27935c6975" providerId="LiveId" clId="{BA30F381-941B-40B8-9C31-E005C32C6A1B}" dt="2022-07-02T20:09:44.534" v="1"/>
        <pc:sldMkLst>
          <pc:docMk/>
          <pc:sldMk cId="0" sldId="442"/>
        </pc:sldMkLst>
      </pc:sldChg>
      <pc:sldChg chg="add modTransition">
        <pc:chgData name="peeyush pandey" userId="37c13b27935c6975" providerId="LiveId" clId="{BA30F381-941B-40B8-9C31-E005C32C6A1B}" dt="2022-07-02T20:09:44.534" v="1"/>
        <pc:sldMkLst>
          <pc:docMk/>
          <pc:sldMk cId="0" sldId="443"/>
        </pc:sldMkLst>
      </pc:sldChg>
      <pc:sldChg chg="add modTransition">
        <pc:chgData name="peeyush pandey" userId="37c13b27935c6975" providerId="LiveId" clId="{BA30F381-941B-40B8-9C31-E005C32C6A1B}" dt="2022-07-02T20:09:44.534" v="1"/>
        <pc:sldMkLst>
          <pc:docMk/>
          <pc:sldMk cId="0" sldId="444"/>
        </pc:sldMkLst>
      </pc:sldChg>
      <pc:sldChg chg="modSp add mod modTransition">
        <pc:chgData name="peeyush pandey" userId="37c13b27935c6975" providerId="LiveId" clId="{BA30F381-941B-40B8-9C31-E005C32C6A1B}" dt="2022-07-02T20:11:51.533" v="40" actId="27636"/>
        <pc:sldMkLst>
          <pc:docMk/>
          <pc:sldMk cId="0" sldId="445"/>
        </pc:sldMkLst>
        <pc:spChg chg="mod">
          <ac:chgData name="peeyush pandey" userId="37c13b27935c6975" providerId="LiveId" clId="{BA30F381-941B-40B8-9C31-E005C32C6A1B}" dt="2022-07-02T20:11:51.533" v="40" actId="27636"/>
          <ac:spMkLst>
            <pc:docMk/>
            <pc:sldMk cId="0" sldId="445"/>
            <ac:spMk id="3" creationId="{6E2DC154-0FCF-EE2C-CCEF-752733904640}"/>
          </ac:spMkLst>
        </pc:spChg>
      </pc:sldChg>
      <pc:sldChg chg="add modTransition">
        <pc:chgData name="peeyush pandey" userId="37c13b27935c6975" providerId="LiveId" clId="{BA30F381-941B-40B8-9C31-E005C32C6A1B}" dt="2022-07-02T20:09:44.534" v="1"/>
        <pc:sldMkLst>
          <pc:docMk/>
          <pc:sldMk cId="0" sldId="446"/>
        </pc:sldMkLst>
      </pc:sldChg>
      <pc:sldChg chg="add">
        <pc:chgData name="peeyush pandey" userId="37c13b27935c6975" providerId="LiveId" clId="{BA30F381-941B-40B8-9C31-E005C32C6A1B}" dt="2022-07-02T20:18:45.767" v="224"/>
        <pc:sldMkLst>
          <pc:docMk/>
          <pc:sldMk cId="2756170596" sldId="449"/>
        </pc:sldMkLst>
      </pc:sldChg>
      <pc:sldChg chg="add del modTransition">
        <pc:chgData name="peeyush pandey" userId="37c13b27935c6975" providerId="LiveId" clId="{BA30F381-941B-40B8-9C31-E005C32C6A1B}" dt="2022-07-02T20:18:42.842" v="223" actId="2696"/>
        <pc:sldMkLst>
          <pc:docMk/>
          <pc:sldMk cId="2756170596" sldId="449"/>
        </pc:sldMkLst>
      </pc:sldChg>
      <pc:sldChg chg="add modTransition">
        <pc:chgData name="peeyush pandey" userId="37c13b27935c6975" providerId="LiveId" clId="{BA30F381-941B-40B8-9C31-E005C32C6A1B}" dt="2022-07-02T20:09:44.534" v="1"/>
        <pc:sldMkLst>
          <pc:docMk/>
          <pc:sldMk cId="0" sldId="451"/>
        </pc:sldMkLst>
      </pc:sldChg>
      <pc:sldChg chg="modSp add mod modTransition">
        <pc:chgData name="peeyush pandey" userId="37c13b27935c6975" providerId="LiveId" clId="{BA30F381-941B-40B8-9C31-E005C32C6A1B}" dt="2022-07-02T20:11:34.789" v="35" actId="1076"/>
        <pc:sldMkLst>
          <pc:docMk/>
          <pc:sldMk cId="0" sldId="452"/>
        </pc:sldMkLst>
        <pc:spChg chg="mod">
          <ac:chgData name="peeyush pandey" userId="37c13b27935c6975" providerId="LiveId" clId="{BA30F381-941B-40B8-9C31-E005C32C6A1B}" dt="2022-07-02T20:11:34.789" v="35" actId="1076"/>
          <ac:spMkLst>
            <pc:docMk/>
            <pc:sldMk cId="0" sldId="452"/>
            <ac:spMk id="40962" creationId="{542D81E6-50E8-187B-D940-33BFF4ABF6E6}"/>
          </ac:spMkLst>
        </pc:spChg>
      </pc:sldChg>
      <pc:sldChg chg="delSp modSp add mod modTransition">
        <pc:chgData name="peeyush pandey" userId="37c13b27935c6975" providerId="LiveId" clId="{BA30F381-941B-40B8-9C31-E005C32C6A1B}" dt="2022-07-02T20:11:26.137" v="34" actId="478"/>
        <pc:sldMkLst>
          <pc:docMk/>
          <pc:sldMk cId="0" sldId="453"/>
        </pc:sldMkLst>
        <pc:spChg chg="mod">
          <ac:chgData name="peeyush pandey" userId="37c13b27935c6975" providerId="LiveId" clId="{BA30F381-941B-40B8-9C31-E005C32C6A1B}" dt="2022-07-02T20:09:44.590" v="3" actId="27636"/>
          <ac:spMkLst>
            <pc:docMk/>
            <pc:sldMk cId="0" sldId="453"/>
            <ac:spMk id="3" creationId="{DF96CE1C-FF2E-E803-2057-745DA373779B}"/>
          </ac:spMkLst>
        </pc:spChg>
        <pc:spChg chg="del mod">
          <ac:chgData name="peeyush pandey" userId="37c13b27935c6975" providerId="LiveId" clId="{BA30F381-941B-40B8-9C31-E005C32C6A1B}" dt="2022-07-02T20:11:26.137" v="34" actId="478"/>
          <ac:spMkLst>
            <pc:docMk/>
            <pc:sldMk cId="0" sldId="453"/>
            <ac:spMk id="39938" creationId="{4C9274F8-86C6-39DF-BC1B-904344D58F09}"/>
          </ac:spMkLst>
        </pc:spChg>
      </pc:sldChg>
      <pc:sldChg chg="modSp add mod modTransition">
        <pc:chgData name="peeyush pandey" userId="37c13b27935c6975" providerId="LiveId" clId="{BA30F381-941B-40B8-9C31-E005C32C6A1B}" dt="2022-07-02T20:13:58.895" v="55" actId="14100"/>
        <pc:sldMkLst>
          <pc:docMk/>
          <pc:sldMk cId="0" sldId="454"/>
        </pc:sldMkLst>
        <pc:spChg chg="mod">
          <ac:chgData name="peeyush pandey" userId="37c13b27935c6975" providerId="LiveId" clId="{BA30F381-941B-40B8-9C31-E005C32C6A1B}" dt="2022-07-02T20:13:46.349" v="51" actId="1076"/>
          <ac:spMkLst>
            <pc:docMk/>
            <pc:sldMk cId="0" sldId="454"/>
            <ac:spMk id="60418" creationId="{DFCD7AF6-6062-A080-78EE-E160054A82E5}"/>
          </ac:spMkLst>
        </pc:spChg>
        <pc:spChg chg="mod">
          <ac:chgData name="peeyush pandey" userId="37c13b27935c6975" providerId="LiveId" clId="{BA30F381-941B-40B8-9C31-E005C32C6A1B}" dt="2022-07-02T20:13:52.020" v="53" actId="14100"/>
          <ac:spMkLst>
            <pc:docMk/>
            <pc:sldMk cId="0" sldId="454"/>
            <ac:spMk id="60419" creationId="{1DC3F030-4BC9-ABCC-1980-84C82974A259}"/>
          </ac:spMkLst>
        </pc:spChg>
        <pc:graphicFrameChg chg="mod modGraphic">
          <ac:chgData name="peeyush pandey" userId="37c13b27935c6975" providerId="LiveId" clId="{BA30F381-941B-40B8-9C31-E005C32C6A1B}" dt="2022-07-02T20:13:58.895" v="55" actId="14100"/>
          <ac:graphicFrameMkLst>
            <pc:docMk/>
            <pc:sldMk cId="0" sldId="454"/>
            <ac:graphicFrameMk id="4" creationId="{E78F03EF-2B79-939E-2E6B-DFA224BA1781}"/>
          </ac:graphicFrameMkLst>
        </pc:graphicFrameChg>
      </pc:sldChg>
      <pc:sldChg chg="add modTransition">
        <pc:chgData name="peeyush pandey" userId="37c13b27935c6975" providerId="LiveId" clId="{BA30F381-941B-40B8-9C31-E005C32C6A1B}" dt="2022-07-02T20:09:44.534" v="1"/>
        <pc:sldMkLst>
          <pc:docMk/>
          <pc:sldMk cId="0" sldId="455"/>
        </pc:sldMkLst>
      </pc:sldChg>
      <pc:sldChg chg="modSp add mod modTransition">
        <pc:chgData name="peeyush pandey" userId="37c13b27935c6975" providerId="LiveId" clId="{BA30F381-941B-40B8-9C31-E005C32C6A1B}" dt="2022-07-02T20:14:39.912" v="63" actId="12"/>
        <pc:sldMkLst>
          <pc:docMk/>
          <pc:sldMk cId="0" sldId="456"/>
        </pc:sldMkLst>
        <pc:spChg chg="mod">
          <ac:chgData name="peeyush pandey" userId="37c13b27935c6975" providerId="LiveId" clId="{BA30F381-941B-40B8-9C31-E005C32C6A1B}" dt="2022-07-02T20:14:13.304" v="58" actId="1076"/>
          <ac:spMkLst>
            <pc:docMk/>
            <pc:sldMk cId="0" sldId="456"/>
            <ac:spMk id="62466" creationId="{0486EE46-6637-2805-630E-9E90A59B4FBB}"/>
          </ac:spMkLst>
        </pc:spChg>
        <pc:spChg chg="mod">
          <ac:chgData name="peeyush pandey" userId="37c13b27935c6975" providerId="LiveId" clId="{BA30F381-941B-40B8-9C31-E005C32C6A1B}" dt="2022-07-02T20:14:39.912" v="63" actId="12"/>
          <ac:spMkLst>
            <pc:docMk/>
            <pc:sldMk cId="0" sldId="456"/>
            <ac:spMk id="62467" creationId="{C47083E4-D8DF-B44C-0829-E396FCBEB79C}"/>
          </ac:spMkLst>
        </pc:spChg>
      </pc:sldChg>
      <pc:sldChg chg="modSp add mod modTransition">
        <pc:chgData name="peeyush pandey" userId="37c13b27935c6975" providerId="LiveId" clId="{BA30F381-941B-40B8-9C31-E005C32C6A1B}" dt="2022-07-02T20:14:06.286" v="56" actId="1076"/>
        <pc:sldMkLst>
          <pc:docMk/>
          <pc:sldMk cId="0" sldId="457"/>
        </pc:sldMkLst>
        <pc:spChg chg="mod">
          <ac:chgData name="peeyush pandey" userId="37c13b27935c6975" providerId="LiveId" clId="{BA30F381-941B-40B8-9C31-E005C32C6A1B}" dt="2022-07-02T20:14:06.286" v="56" actId="1076"/>
          <ac:spMkLst>
            <pc:docMk/>
            <pc:sldMk cId="0" sldId="457"/>
            <ac:spMk id="61442" creationId="{F4D16922-DB20-3292-D7D4-685725D5F157}"/>
          </ac:spMkLst>
        </pc:spChg>
      </pc:sldChg>
      <pc:sldChg chg="modSp add mod modTransition">
        <pc:chgData name="peeyush pandey" userId="37c13b27935c6975" providerId="LiveId" clId="{BA30F381-941B-40B8-9C31-E005C32C6A1B}" dt="2022-07-02T20:14:48.921" v="64" actId="1076"/>
        <pc:sldMkLst>
          <pc:docMk/>
          <pc:sldMk cId="0" sldId="458"/>
        </pc:sldMkLst>
        <pc:spChg chg="mod">
          <ac:chgData name="peeyush pandey" userId="37c13b27935c6975" providerId="LiveId" clId="{BA30F381-941B-40B8-9C31-E005C32C6A1B}" dt="2022-07-02T20:14:48.921" v="64" actId="1076"/>
          <ac:spMkLst>
            <pc:docMk/>
            <pc:sldMk cId="0" sldId="458"/>
            <ac:spMk id="63490" creationId="{19848896-7927-0FB1-CBBA-8E0252009ADE}"/>
          </ac:spMkLst>
        </pc:spChg>
      </pc:sldChg>
      <pc:sldChg chg="add">
        <pc:chgData name="peeyush pandey" userId="37c13b27935c6975" providerId="LiveId" clId="{BA30F381-941B-40B8-9C31-E005C32C6A1B}" dt="2022-07-02T20:19:14.443" v="226"/>
        <pc:sldMkLst>
          <pc:docMk/>
          <pc:sldMk cId="2578887466" sldId="464"/>
        </pc:sldMkLst>
      </pc:sldChg>
      <pc:sldChg chg="add del modTransition">
        <pc:chgData name="peeyush pandey" userId="37c13b27935c6975" providerId="LiveId" clId="{BA30F381-941B-40B8-9C31-E005C32C6A1B}" dt="2022-07-02T20:19:07.623" v="225" actId="2696"/>
        <pc:sldMkLst>
          <pc:docMk/>
          <pc:sldMk cId="2578887466" sldId="464"/>
        </pc:sldMkLst>
      </pc:sldChg>
      <pc:sldChg chg="modSp new mod">
        <pc:chgData name="peeyush pandey" userId="37c13b27935c6975" providerId="LiveId" clId="{BA30F381-941B-40B8-9C31-E005C32C6A1B}" dt="2022-07-02T20:15:25.007" v="81" actId="403"/>
        <pc:sldMkLst>
          <pc:docMk/>
          <pc:sldMk cId="3428945211" sldId="465"/>
        </pc:sldMkLst>
        <pc:spChg chg="mod">
          <ac:chgData name="peeyush pandey" userId="37c13b27935c6975" providerId="LiveId" clId="{BA30F381-941B-40B8-9C31-E005C32C6A1B}" dt="2022-07-02T20:15:25.007" v="81" actId="403"/>
          <ac:spMkLst>
            <pc:docMk/>
            <pc:sldMk cId="3428945211" sldId="465"/>
            <ac:spMk id="3" creationId="{4DB42666-7964-9A0F-F70C-2B38649E2F4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43132388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066975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3107BE5E-7900-ADC6-E337-E4DFA7F76C2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C30AF2EE-051A-4BDF-AA64-865CCD734AF6}" type="slidenum">
              <a:rPr lang="en-AU" altLang="en-US" sz="1200"/>
              <a:pPr algn="r"/>
              <a:t>3</a:t>
            </a:fld>
            <a:endParaRPr lang="en-AU" altLang="en-US" sz="1200"/>
          </a:p>
        </p:txBody>
      </p:sp>
      <p:sp>
        <p:nvSpPr>
          <p:cNvPr id="12291" name="Rectangle 2">
            <a:extLst>
              <a:ext uri="{FF2B5EF4-FFF2-40B4-BE49-F238E27FC236}">
                <a16:creationId xmlns:a16="http://schemas.microsoft.com/office/drawing/2014/main" id="{D6086223-EE2E-231B-B64C-BE161DE874BD}"/>
              </a:ext>
            </a:extLst>
          </p:cNvPr>
          <p:cNvSpPr>
            <a:spLocks noGrp="1" noRot="1" noChangeAspect="1" noChangeArrowheads="1" noTextEdit="1"/>
          </p:cNvSpPr>
          <p:nvPr>
            <p:ph type="sldImg"/>
          </p:nvPr>
        </p:nvSpPr>
        <p:spPr>
          <a:solidFill>
            <a:srgbClr val="FFFFFF"/>
          </a:solidFill>
          <a:ln/>
        </p:spPr>
      </p:sp>
      <p:sp>
        <p:nvSpPr>
          <p:cNvPr id="12292" name="Rectangle 3">
            <a:extLst>
              <a:ext uri="{FF2B5EF4-FFF2-40B4-BE49-F238E27FC236}">
                <a16:creationId xmlns:a16="http://schemas.microsoft.com/office/drawing/2014/main" id="{C8F4AA32-AF24-E8C0-D5FD-9CBDE310256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BC865F66-EA03-EC01-C145-0FFAD468DAD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DD61B8F8-C6EB-4066-894A-C0BAACB9A83B}" type="slidenum">
              <a:rPr lang="en-AU" altLang="en-US" sz="1200"/>
              <a:pPr algn="r"/>
              <a:t>4</a:t>
            </a:fld>
            <a:endParaRPr lang="en-AU" altLang="en-US" sz="1200"/>
          </a:p>
        </p:txBody>
      </p:sp>
      <p:sp>
        <p:nvSpPr>
          <p:cNvPr id="7171" name="Rectangle 2">
            <a:extLst>
              <a:ext uri="{FF2B5EF4-FFF2-40B4-BE49-F238E27FC236}">
                <a16:creationId xmlns:a16="http://schemas.microsoft.com/office/drawing/2014/main" id="{08C1C905-1ABA-9F9B-A790-7DFE78E8233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63" tIns="45175" rIns="91963" bIns="45175"/>
          <a:lstStyle/>
          <a:p>
            <a:r>
              <a:rPr lang="en-US" altLang="en-US"/>
              <a:t>This slide provides some reasons that capacity is an issue.  The following slides guide a discussion of capacity.</a:t>
            </a:r>
          </a:p>
        </p:txBody>
      </p:sp>
      <p:sp>
        <p:nvSpPr>
          <p:cNvPr id="7172" name="Rectangle 3">
            <a:extLst>
              <a:ext uri="{FF2B5EF4-FFF2-40B4-BE49-F238E27FC236}">
                <a16:creationId xmlns:a16="http://schemas.microsoft.com/office/drawing/2014/main" id="{3AD254CA-2E5A-6DB1-884B-4CFBB195F0D7}"/>
              </a:ext>
            </a:extLst>
          </p:cNvPr>
          <p:cNvSpPr>
            <a:spLocks noGrp="1" noRot="1" noChangeAspect="1" noChangeArrowheads="1" noTextEdit="1"/>
          </p:cNvSpPr>
          <p:nvPr>
            <p:ph type="sldImg"/>
          </p:nvPr>
        </p:nvSpPr>
        <p:spPr>
          <a:ln w="12700" cap="flat">
            <a:solidFill>
              <a:schemeClr val="tx1"/>
            </a:solidFill>
          </a:ln>
        </p:spPr>
      </p:sp>
    </p:spTree>
    <p:extLst>
      <p:ext uri="{BB962C8B-B14F-4D97-AF65-F5344CB8AC3E}">
        <p14:creationId xmlns:p14="http://schemas.microsoft.com/office/powerpoint/2010/main" val="2359772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59E5A631-8479-4EC0-E29E-14395F8569F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196B002F-C847-45DF-9225-F330FBD43A1A}" type="slidenum">
              <a:rPr lang="en-AU" altLang="en-US" sz="1200"/>
              <a:pPr algn="r"/>
              <a:t>6</a:t>
            </a:fld>
            <a:endParaRPr lang="en-AU" altLang="en-US" sz="1200"/>
          </a:p>
        </p:txBody>
      </p:sp>
      <p:sp>
        <p:nvSpPr>
          <p:cNvPr id="14339" name="Rectangle 2">
            <a:extLst>
              <a:ext uri="{FF2B5EF4-FFF2-40B4-BE49-F238E27FC236}">
                <a16:creationId xmlns:a16="http://schemas.microsoft.com/office/drawing/2014/main" id="{8D4AE1DC-5BDE-F520-C591-428D9CA83D12}"/>
              </a:ext>
            </a:extLst>
          </p:cNvPr>
          <p:cNvSpPr>
            <a:spLocks noGrp="1" noRot="1" noChangeAspect="1" noChangeArrowheads="1" noTextEdit="1"/>
          </p:cNvSpPr>
          <p:nvPr>
            <p:ph type="sldImg"/>
          </p:nvPr>
        </p:nvSpPr>
        <p:spPr>
          <a:solidFill>
            <a:srgbClr val="FFFFFF"/>
          </a:solidFill>
          <a:ln/>
        </p:spPr>
      </p:sp>
      <p:sp>
        <p:nvSpPr>
          <p:cNvPr id="14340" name="Rectangle 3">
            <a:extLst>
              <a:ext uri="{FF2B5EF4-FFF2-40B4-BE49-F238E27FC236}">
                <a16:creationId xmlns:a16="http://schemas.microsoft.com/office/drawing/2014/main" id="{C3D3666A-84DF-6677-91CE-177D08CE86D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242D8533-02E6-ED98-6242-79A7C12764C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2B1A5C88-BAB5-4676-9D85-13B30F2F3334}" type="slidenum">
              <a:rPr lang="en-AU" altLang="en-US" sz="1200"/>
              <a:pPr algn="r"/>
              <a:t>7</a:t>
            </a:fld>
            <a:endParaRPr lang="en-AU" altLang="en-US" sz="1200"/>
          </a:p>
        </p:txBody>
      </p:sp>
      <p:sp>
        <p:nvSpPr>
          <p:cNvPr id="16387" name="Rectangle 2">
            <a:extLst>
              <a:ext uri="{FF2B5EF4-FFF2-40B4-BE49-F238E27FC236}">
                <a16:creationId xmlns:a16="http://schemas.microsoft.com/office/drawing/2014/main" id="{26C44BAE-F24B-DFDC-EB1E-5762DBCAF3AC}"/>
              </a:ext>
            </a:extLst>
          </p:cNvPr>
          <p:cNvSpPr>
            <a:spLocks noGrp="1" noRot="1" noChangeAspect="1" noChangeArrowheads="1" noTextEdit="1"/>
          </p:cNvSpPr>
          <p:nvPr>
            <p:ph type="sldImg"/>
          </p:nvPr>
        </p:nvSpPr>
        <p:spPr>
          <a:solidFill>
            <a:srgbClr val="FFFFFF"/>
          </a:solidFill>
          <a:ln/>
        </p:spPr>
      </p:sp>
      <p:sp>
        <p:nvSpPr>
          <p:cNvPr id="16388" name="Rectangle 3">
            <a:extLst>
              <a:ext uri="{FF2B5EF4-FFF2-40B4-BE49-F238E27FC236}">
                <a16:creationId xmlns:a16="http://schemas.microsoft.com/office/drawing/2014/main" id="{5CC99CD5-8C9E-5AAA-677D-6E601738C53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CD8E2DAC-88B7-D11A-157F-A1F90FE0166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90A13DA3-8D2A-4243-8699-45DA53AA2689}" type="slidenum">
              <a:rPr lang="en-AU" altLang="en-US" sz="1200"/>
              <a:pPr algn="r"/>
              <a:t>8</a:t>
            </a:fld>
            <a:endParaRPr lang="en-AU" altLang="en-US" sz="1200"/>
          </a:p>
        </p:txBody>
      </p:sp>
      <p:sp>
        <p:nvSpPr>
          <p:cNvPr id="18435" name="Rectangle 2">
            <a:extLst>
              <a:ext uri="{FF2B5EF4-FFF2-40B4-BE49-F238E27FC236}">
                <a16:creationId xmlns:a16="http://schemas.microsoft.com/office/drawing/2014/main" id="{BF34A707-6FD2-8C96-DE4B-986930F9F0E8}"/>
              </a:ext>
            </a:extLst>
          </p:cNvPr>
          <p:cNvSpPr>
            <a:spLocks noGrp="1" noRot="1" noChangeAspect="1" noChangeArrowheads="1" noTextEdit="1"/>
          </p:cNvSpPr>
          <p:nvPr>
            <p:ph type="sldImg"/>
          </p:nvPr>
        </p:nvSpPr>
        <p:spPr>
          <a:solidFill>
            <a:srgbClr val="FFFFFF"/>
          </a:solidFill>
          <a:ln/>
        </p:spPr>
      </p:sp>
      <p:sp>
        <p:nvSpPr>
          <p:cNvPr id="18436" name="Rectangle 3">
            <a:extLst>
              <a:ext uri="{FF2B5EF4-FFF2-40B4-BE49-F238E27FC236}">
                <a16:creationId xmlns:a16="http://schemas.microsoft.com/office/drawing/2014/main" id="{396709D4-69E1-ACA0-C8EB-E3360C0D3C6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3E587F34-564A-D85C-6CAC-B4AF735EAE8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336F832F-1371-46D8-9EB3-D8BF0F0912BF}" type="slidenum">
              <a:rPr lang="en-AU" altLang="en-US" sz="1200"/>
              <a:pPr algn="r"/>
              <a:t>10</a:t>
            </a:fld>
            <a:endParaRPr lang="en-AU" altLang="en-US" sz="1200"/>
          </a:p>
        </p:txBody>
      </p:sp>
      <p:sp>
        <p:nvSpPr>
          <p:cNvPr id="21507" name="Rectangle 2">
            <a:extLst>
              <a:ext uri="{FF2B5EF4-FFF2-40B4-BE49-F238E27FC236}">
                <a16:creationId xmlns:a16="http://schemas.microsoft.com/office/drawing/2014/main" id="{87E34808-E61A-D811-CB0A-889EA1FCDD23}"/>
              </a:ext>
            </a:extLst>
          </p:cNvPr>
          <p:cNvSpPr>
            <a:spLocks noGrp="1" noRot="1" noChangeAspect="1" noChangeArrowheads="1" noTextEdit="1"/>
          </p:cNvSpPr>
          <p:nvPr>
            <p:ph type="sldImg"/>
          </p:nvPr>
        </p:nvSpPr>
        <p:spPr>
          <a:solidFill>
            <a:srgbClr val="FFFFFF"/>
          </a:solidFill>
          <a:ln/>
        </p:spPr>
      </p:sp>
      <p:sp>
        <p:nvSpPr>
          <p:cNvPr id="21508" name="Rectangle 3">
            <a:extLst>
              <a:ext uri="{FF2B5EF4-FFF2-40B4-BE49-F238E27FC236}">
                <a16:creationId xmlns:a16="http://schemas.microsoft.com/office/drawing/2014/main" id="{6B05C070-2F98-6759-2E87-32CCDED838F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B86D9CBE-D275-0A0E-CD94-F4D69FF6776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34278FC7-32D7-4860-AE9A-78D8491A1BBC}" type="slidenum">
              <a:rPr lang="en-AU" altLang="en-US" sz="1200"/>
              <a:pPr algn="r"/>
              <a:t>11</a:t>
            </a:fld>
            <a:endParaRPr lang="en-AU" altLang="en-US" sz="1200"/>
          </a:p>
        </p:txBody>
      </p:sp>
      <p:sp>
        <p:nvSpPr>
          <p:cNvPr id="23555" name="Rectangle 2">
            <a:extLst>
              <a:ext uri="{FF2B5EF4-FFF2-40B4-BE49-F238E27FC236}">
                <a16:creationId xmlns:a16="http://schemas.microsoft.com/office/drawing/2014/main" id="{B1BC2A8B-2979-EF76-4C12-CAE5A0370289}"/>
              </a:ext>
            </a:extLst>
          </p:cNvPr>
          <p:cNvSpPr>
            <a:spLocks noGrp="1" noRot="1" noChangeAspect="1" noChangeArrowheads="1" noTextEdit="1"/>
          </p:cNvSpPr>
          <p:nvPr>
            <p:ph type="sldImg"/>
          </p:nvPr>
        </p:nvSpPr>
        <p:spPr>
          <a:solidFill>
            <a:srgbClr val="FFFFFF"/>
          </a:solidFill>
          <a:ln/>
        </p:spPr>
      </p:sp>
      <p:sp>
        <p:nvSpPr>
          <p:cNvPr id="23556" name="Rectangle 3">
            <a:extLst>
              <a:ext uri="{FF2B5EF4-FFF2-40B4-BE49-F238E27FC236}">
                <a16:creationId xmlns:a16="http://schemas.microsoft.com/office/drawing/2014/main" id="{29D8ECA9-93AC-7A8A-B4D8-5002654F194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8587137C-8340-9D33-C0F2-1C0DB07CEE7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DC8E2835-9470-44E3-BC8B-9F84040BBB29}" type="slidenum">
              <a:rPr lang="en-AU" altLang="en-US" sz="1200"/>
              <a:pPr algn="r"/>
              <a:t>12</a:t>
            </a:fld>
            <a:endParaRPr lang="en-AU" altLang="en-US" sz="1200"/>
          </a:p>
        </p:txBody>
      </p:sp>
      <p:sp>
        <p:nvSpPr>
          <p:cNvPr id="25603" name="Rectangle 2">
            <a:extLst>
              <a:ext uri="{FF2B5EF4-FFF2-40B4-BE49-F238E27FC236}">
                <a16:creationId xmlns:a16="http://schemas.microsoft.com/office/drawing/2014/main" id="{AC2D5487-4B56-6664-FDD2-F85E002AC943}"/>
              </a:ext>
            </a:extLst>
          </p:cNvPr>
          <p:cNvSpPr>
            <a:spLocks noGrp="1" noRot="1" noChangeAspect="1" noChangeArrowheads="1" noTextEdit="1"/>
          </p:cNvSpPr>
          <p:nvPr>
            <p:ph type="sldImg"/>
          </p:nvPr>
        </p:nvSpPr>
        <p:spPr>
          <a:solidFill>
            <a:srgbClr val="FFFFFF"/>
          </a:solidFill>
          <a:ln/>
        </p:spPr>
      </p:sp>
      <p:sp>
        <p:nvSpPr>
          <p:cNvPr id="25604" name="Rectangle 3">
            <a:extLst>
              <a:ext uri="{FF2B5EF4-FFF2-40B4-BE49-F238E27FC236}">
                <a16:creationId xmlns:a16="http://schemas.microsoft.com/office/drawing/2014/main" id="{7E0147EF-69A9-3ED2-8FB7-46E68BCCA71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99EA857C-BE8A-F7E9-40A4-F49136AE519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E9086491-B40C-4E46-8290-5ECBE10A075B}" type="slidenum">
              <a:rPr lang="en-AU" altLang="en-US" sz="1200"/>
              <a:pPr algn="r"/>
              <a:t>13</a:t>
            </a:fld>
            <a:endParaRPr lang="en-AU" altLang="en-US" sz="1200"/>
          </a:p>
        </p:txBody>
      </p:sp>
      <p:sp>
        <p:nvSpPr>
          <p:cNvPr id="27651" name="Rectangle 2">
            <a:extLst>
              <a:ext uri="{FF2B5EF4-FFF2-40B4-BE49-F238E27FC236}">
                <a16:creationId xmlns:a16="http://schemas.microsoft.com/office/drawing/2014/main" id="{BF389A1D-87ED-408E-DBF1-5BCE98A307A3}"/>
              </a:ext>
            </a:extLst>
          </p:cNvPr>
          <p:cNvSpPr>
            <a:spLocks noGrp="1" noRot="1" noChangeAspect="1" noChangeArrowheads="1" noTextEdit="1"/>
          </p:cNvSpPr>
          <p:nvPr>
            <p:ph type="sldImg"/>
          </p:nvPr>
        </p:nvSpPr>
        <p:spPr>
          <a:solidFill>
            <a:srgbClr val="FFFFFF"/>
          </a:solidFill>
          <a:ln/>
        </p:spPr>
      </p:sp>
      <p:sp>
        <p:nvSpPr>
          <p:cNvPr id="27652" name="Rectangle 3">
            <a:extLst>
              <a:ext uri="{FF2B5EF4-FFF2-40B4-BE49-F238E27FC236}">
                <a16:creationId xmlns:a16="http://schemas.microsoft.com/office/drawing/2014/main" id="{3040B9BF-D6BD-E686-7511-D3A4ED63ED1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FDFBCEF4-0E21-3D7E-E659-5B47CE9B638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48867B9C-407E-4961-8238-FB9987E06BDE}" type="slidenum">
              <a:rPr lang="en-AU" altLang="en-US" sz="1200"/>
              <a:pPr algn="r"/>
              <a:t>14</a:t>
            </a:fld>
            <a:endParaRPr lang="en-AU" altLang="en-US" sz="1200"/>
          </a:p>
        </p:txBody>
      </p:sp>
      <p:sp>
        <p:nvSpPr>
          <p:cNvPr id="29699" name="Rectangle 2">
            <a:extLst>
              <a:ext uri="{FF2B5EF4-FFF2-40B4-BE49-F238E27FC236}">
                <a16:creationId xmlns:a16="http://schemas.microsoft.com/office/drawing/2014/main" id="{44CCC09D-1935-422B-48EC-AB4B9C340C28}"/>
              </a:ext>
            </a:extLst>
          </p:cNvPr>
          <p:cNvSpPr>
            <a:spLocks noGrp="1" noRot="1" noChangeAspect="1" noChangeArrowheads="1" noTextEdit="1"/>
          </p:cNvSpPr>
          <p:nvPr>
            <p:ph type="sldImg"/>
          </p:nvPr>
        </p:nvSpPr>
        <p:spPr>
          <a:solidFill>
            <a:srgbClr val="FFFFFF"/>
          </a:solidFill>
          <a:ln/>
        </p:spPr>
      </p:sp>
      <p:sp>
        <p:nvSpPr>
          <p:cNvPr id="29700" name="Rectangle 3">
            <a:extLst>
              <a:ext uri="{FF2B5EF4-FFF2-40B4-BE49-F238E27FC236}">
                <a16:creationId xmlns:a16="http://schemas.microsoft.com/office/drawing/2014/main" id="{4A051C89-A897-DD66-EC5E-BEAA314BA30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343645BF-EB9B-55E3-F3C9-3FFF4B2CF65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0B46D2CD-1BBB-4D4D-903B-27F5D4165FE5}" type="slidenum">
              <a:rPr lang="en-AU" altLang="en-US" sz="1200"/>
              <a:pPr algn="r"/>
              <a:t>16</a:t>
            </a:fld>
            <a:endParaRPr lang="en-AU" altLang="en-US" sz="1200"/>
          </a:p>
        </p:txBody>
      </p:sp>
      <p:sp>
        <p:nvSpPr>
          <p:cNvPr id="34819" name="Rectangle 2">
            <a:extLst>
              <a:ext uri="{FF2B5EF4-FFF2-40B4-BE49-F238E27FC236}">
                <a16:creationId xmlns:a16="http://schemas.microsoft.com/office/drawing/2014/main" id="{4BD4CE4A-7A9F-54C3-FEA7-1EE55FC722AA}"/>
              </a:ext>
            </a:extLst>
          </p:cNvPr>
          <p:cNvSpPr>
            <a:spLocks noGrp="1" noRot="1" noChangeAspect="1" noChangeArrowheads="1" noTextEdit="1"/>
          </p:cNvSpPr>
          <p:nvPr>
            <p:ph type="sldImg"/>
          </p:nvPr>
        </p:nvSpPr>
        <p:spPr>
          <a:solidFill>
            <a:srgbClr val="FFFFFF"/>
          </a:solidFill>
          <a:ln/>
        </p:spPr>
      </p:sp>
      <p:sp>
        <p:nvSpPr>
          <p:cNvPr id="34820" name="Rectangle 3">
            <a:extLst>
              <a:ext uri="{FF2B5EF4-FFF2-40B4-BE49-F238E27FC236}">
                <a16:creationId xmlns:a16="http://schemas.microsoft.com/office/drawing/2014/main" id="{CA4A0E31-2D56-FBCE-7896-3A20C3DB013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4344F61B-6A83-AABA-C0BA-2F259441816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3B775391-75C8-46F6-B8D1-5ABD9E9488CE}" type="slidenum">
              <a:rPr lang="en-AU" altLang="en-US" sz="1200"/>
              <a:pPr algn="r"/>
              <a:t>17</a:t>
            </a:fld>
            <a:endParaRPr lang="en-AU" altLang="en-US" sz="1200"/>
          </a:p>
        </p:txBody>
      </p:sp>
      <p:sp>
        <p:nvSpPr>
          <p:cNvPr id="36867" name="Rectangle 2">
            <a:extLst>
              <a:ext uri="{FF2B5EF4-FFF2-40B4-BE49-F238E27FC236}">
                <a16:creationId xmlns:a16="http://schemas.microsoft.com/office/drawing/2014/main" id="{D00B73E9-7350-927E-10F9-476A76886C54}"/>
              </a:ext>
            </a:extLst>
          </p:cNvPr>
          <p:cNvSpPr>
            <a:spLocks noGrp="1" noRot="1" noChangeAspect="1" noChangeArrowheads="1" noTextEdit="1"/>
          </p:cNvSpPr>
          <p:nvPr>
            <p:ph type="sldImg"/>
          </p:nvPr>
        </p:nvSpPr>
        <p:spPr>
          <a:solidFill>
            <a:srgbClr val="FFFFFF"/>
          </a:solidFill>
          <a:ln/>
        </p:spPr>
      </p:sp>
      <p:sp>
        <p:nvSpPr>
          <p:cNvPr id="36868" name="Rectangle 3">
            <a:extLst>
              <a:ext uri="{FF2B5EF4-FFF2-40B4-BE49-F238E27FC236}">
                <a16:creationId xmlns:a16="http://schemas.microsoft.com/office/drawing/2014/main" id="{8A2FF563-8B2F-7863-B6FE-478DF881D44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75C8B65C-B4BC-ACD1-EB96-E3D8F7BBEAE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1B950DD2-C120-4D62-9E83-111FB599282E}" type="slidenum">
              <a:rPr lang="en-AU" altLang="en-US" sz="1200"/>
              <a:pPr algn="r"/>
              <a:t>20</a:t>
            </a:fld>
            <a:endParaRPr lang="en-AU" altLang="en-US" sz="1200"/>
          </a:p>
        </p:txBody>
      </p:sp>
      <p:sp>
        <p:nvSpPr>
          <p:cNvPr id="43011" name="Rectangle 2">
            <a:extLst>
              <a:ext uri="{FF2B5EF4-FFF2-40B4-BE49-F238E27FC236}">
                <a16:creationId xmlns:a16="http://schemas.microsoft.com/office/drawing/2014/main" id="{79827DE3-F10F-F06F-1FE0-75D18CA87707}"/>
              </a:ext>
            </a:extLst>
          </p:cNvPr>
          <p:cNvSpPr>
            <a:spLocks noGrp="1" noRot="1" noChangeAspect="1" noChangeArrowheads="1" noTextEdit="1"/>
          </p:cNvSpPr>
          <p:nvPr>
            <p:ph type="sldImg"/>
          </p:nvPr>
        </p:nvSpPr>
        <p:spPr>
          <a:solidFill>
            <a:srgbClr val="FFFFFF"/>
          </a:solidFill>
          <a:ln/>
        </p:spPr>
      </p:sp>
      <p:sp>
        <p:nvSpPr>
          <p:cNvPr id="43012" name="Rectangle 3">
            <a:extLst>
              <a:ext uri="{FF2B5EF4-FFF2-40B4-BE49-F238E27FC236}">
                <a16:creationId xmlns:a16="http://schemas.microsoft.com/office/drawing/2014/main" id="{18F94748-B427-B6C8-CFF7-C395C1AC3B2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5A4465DD-3D21-4F49-02AD-34232A9CAA3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CDAE0A2F-4DEA-444F-9A61-7B4404513A88}" type="slidenum">
              <a:rPr lang="en-AU" altLang="en-US" sz="1200"/>
              <a:pPr algn="r"/>
              <a:t>21</a:t>
            </a:fld>
            <a:endParaRPr lang="en-AU" altLang="en-US" sz="1200"/>
          </a:p>
        </p:txBody>
      </p:sp>
      <p:sp>
        <p:nvSpPr>
          <p:cNvPr id="45059" name="Rectangle 2">
            <a:extLst>
              <a:ext uri="{FF2B5EF4-FFF2-40B4-BE49-F238E27FC236}">
                <a16:creationId xmlns:a16="http://schemas.microsoft.com/office/drawing/2014/main" id="{AD3D0497-016A-7C06-E37E-C801422E596A}"/>
              </a:ext>
            </a:extLst>
          </p:cNvPr>
          <p:cNvSpPr>
            <a:spLocks noGrp="1" noRot="1" noChangeAspect="1" noChangeArrowheads="1" noTextEdit="1"/>
          </p:cNvSpPr>
          <p:nvPr>
            <p:ph type="sldImg"/>
          </p:nvPr>
        </p:nvSpPr>
        <p:spPr>
          <a:solidFill>
            <a:srgbClr val="FFFFFF"/>
          </a:solidFill>
          <a:ln/>
        </p:spPr>
      </p:sp>
      <p:sp>
        <p:nvSpPr>
          <p:cNvPr id="45060" name="Rectangle 3">
            <a:extLst>
              <a:ext uri="{FF2B5EF4-FFF2-40B4-BE49-F238E27FC236}">
                <a16:creationId xmlns:a16="http://schemas.microsoft.com/office/drawing/2014/main" id="{1B165DCA-BA1D-5237-028F-F63C139AB15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C683FA2A-17D4-E740-1AE5-766CE4BCD05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EC471260-4E90-4B03-A7D8-75C4E2ECF1A4}" type="slidenum">
              <a:rPr lang="en-AU" altLang="en-US" sz="1200"/>
              <a:pPr algn="r"/>
              <a:t>22</a:t>
            </a:fld>
            <a:endParaRPr lang="en-AU" altLang="en-US" sz="1200"/>
          </a:p>
        </p:txBody>
      </p:sp>
      <p:sp>
        <p:nvSpPr>
          <p:cNvPr id="47107" name="Rectangle 2">
            <a:extLst>
              <a:ext uri="{FF2B5EF4-FFF2-40B4-BE49-F238E27FC236}">
                <a16:creationId xmlns:a16="http://schemas.microsoft.com/office/drawing/2014/main" id="{9556D5DC-8921-E34B-3FAF-2217F477A7D8}"/>
              </a:ext>
            </a:extLst>
          </p:cNvPr>
          <p:cNvSpPr>
            <a:spLocks noGrp="1" noRot="1" noChangeAspect="1" noChangeArrowheads="1" noTextEdit="1"/>
          </p:cNvSpPr>
          <p:nvPr>
            <p:ph type="sldImg"/>
          </p:nvPr>
        </p:nvSpPr>
        <p:spPr>
          <a:solidFill>
            <a:srgbClr val="FFFFFF"/>
          </a:solidFill>
          <a:ln/>
        </p:spPr>
      </p:sp>
      <p:sp>
        <p:nvSpPr>
          <p:cNvPr id="47108" name="Rectangle 3">
            <a:extLst>
              <a:ext uri="{FF2B5EF4-FFF2-40B4-BE49-F238E27FC236}">
                <a16:creationId xmlns:a16="http://schemas.microsoft.com/office/drawing/2014/main" id="{D9972ED1-74E9-7747-1A62-5918D0BDB9D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6CD755B-11FF-3F93-DFE0-375293778C1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F2755A0E-E772-414A-811A-D021DBC2F72F}" type="slidenum">
              <a:rPr lang="en-AU" altLang="en-US" sz="1200"/>
              <a:pPr algn="r"/>
              <a:t>24</a:t>
            </a:fld>
            <a:endParaRPr lang="en-AU" altLang="en-US" sz="1200"/>
          </a:p>
        </p:txBody>
      </p:sp>
      <p:sp>
        <p:nvSpPr>
          <p:cNvPr id="50179" name="Rectangle 2">
            <a:extLst>
              <a:ext uri="{FF2B5EF4-FFF2-40B4-BE49-F238E27FC236}">
                <a16:creationId xmlns:a16="http://schemas.microsoft.com/office/drawing/2014/main" id="{B16CC31C-B4E6-728C-623F-8ADFEA05C77B}"/>
              </a:ext>
            </a:extLst>
          </p:cNvPr>
          <p:cNvSpPr>
            <a:spLocks noGrp="1" noRot="1" noChangeAspect="1" noChangeArrowheads="1" noTextEdit="1"/>
          </p:cNvSpPr>
          <p:nvPr>
            <p:ph type="sldImg"/>
          </p:nvPr>
        </p:nvSpPr>
        <p:spPr>
          <a:solidFill>
            <a:srgbClr val="FFFFFF"/>
          </a:solidFill>
          <a:ln/>
        </p:spPr>
      </p:sp>
      <p:sp>
        <p:nvSpPr>
          <p:cNvPr id="50180" name="Rectangle 3">
            <a:extLst>
              <a:ext uri="{FF2B5EF4-FFF2-40B4-BE49-F238E27FC236}">
                <a16:creationId xmlns:a16="http://schemas.microsoft.com/office/drawing/2014/main" id="{A6AD1A2D-C542-2718-6CF1-0CF88476808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CBD877FF-5461-14CC-90C3-B6F281A1981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4F001D3F-9FF0-4360-B428-BAE6577ECB03}" type="slidenum">
              <a:rPr lang="en-AU" altLang="en-US" sz="1200"/>
              <a:pPr algn="r"/>
              <a:t>25</a:t>
            </a:fld>
            <a:endParaRPr lang="en-AU" altLang="en-US" sz="1200"/>
          </a:p>
        </p:txBody>
      </p:sp>
      <p:sp>
        <p:nvSpPr>
          <p:cNvPr id="52227" name="Rectangle 2">
            <a:extLst>
              <a:ext uri="{FF2B5EF4-FFF2-40B4-BE49-F238E27FC236}">
                <a16:creationId xmlns:a16="http://schemas.microsoft.com/office/drawing/2014/main" id="{3156ECFC-EBF5-3B85-37CB-D2E2D90BC53E}"/>
              </a:ext>
            </a:extLst>
          </p:cNvPr>
          <p:cNvSpPr>
            <a:spLocks noGrp="1" noRot="1" noChangeAspect="1" noChangeArrowheads="1" noTextEdit="1"/>
          </p:cNvSpPr>
          <p:nvPr>
            <p:ph type="sldImg"/>
          </p:nvPr>
        </p:nvSpPr>
        <p:spPr>
          <a:solidFill>
            <a:srgbClr val="FFFFFF"/>
          </a:solidFill>
          <a:ln/>
        </p:spPr>
      </p:sp>
      <p:sp>
        <p:nvSpPr>
          <p:cNvPr id="52228" name="Rectangle 3">
            <a:extLst>
              <a:ext uri="{FF2B5EF4-FFF2-40B4-BE49-F238E27FC236}">
                <a16:creationId xmlns:a16="http://schemas.microsoft.com/office/drawing/2014/main" id="{F6022943-B902-3827-5EA1-35E150F41FB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4E737312-BECF-F8DB-5D01-BE97A7C4B53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77B06F9F-F611-4C20-A54D-E503A2C53B3C}" type="slidenum">
              <a:rPr lang="en-AU" altLang="en-US" sz="1200"/>
              <a:pPr algn="r"/>
              <a:t>26</a:t>
            </a:fld>
            <a:endParaRPr lang="en-AU" altLang="en-US" sz="1200"/>
          </a:p>
        </p:txBody>
      </p:sp>
      <p:sp>
        <p:nvSpPr>
          <p:cNvPr id="54275" name="Rectangle 2">
            <a:extLst>
              <a:ext uri="{FF2B5EF4-FFF2-40B4-BE49-F238E27FC236}">
                <a16:creationId xmlns:a16="http://schemas.microsoft.com/office/drawing/2014/main" id="{FF653225-3964-AED7-DD26-6A7E0C960A75}"/>
              </a:ext>
            </a:extLst>
          </p:cNvPr>
          <p:cNvSpPr>
            <a:spLocks noGrp="1" noRot="1" noChangeAspect="1" noChangeArrowheads="1" noTextEdit="1"/>
          </p:cNvSpPr>
          <p:nvPr>
            <p:ph type="sldImg"/>
          </p:nvPr>
        </p:nvSpPr>
        <p:spPr>
          <a:solidFill>
            <a:srgbClr val="FFFFFF"/>
          </a:solidFill>
          <a:ln/>
        </p:spPr>
      </p:sp>
      <p:sp>
        <p:nvSpPr>
          <p:cNvPr id="54276" name="Rectangle 3">
            <a:extLst>
              <a:ext uri="{FF2B5EF4-FFF2-40B4-BE49-F238E27FC236}">
                <a16:creationId xmlns:a16="http://schemas.microsoft.com/office/drawing/2014/main" id="{D301DDD7-7293-C715-6DAD-6DBEC0A37FE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52ABE476-9A96-62A2-E31C-FB7C8285B20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378A21D5-E032-49FF-8D81-983E782B5B65}" type="slidenum">
              <a:rPr lang="en-AU" altLang="en-US" sz="1200"/>
              <a:pPr algn="r"/>
              <a:t>27</a:t>
            </a:fld>
            <a:endParaRPr lang="en-AU" altLang="en-US" sz="1200"/>
          </a:p>
        </p:txBody>
      </p:sp>
      <p:sp>
        <p:nvSpPr>
          <p:cNvPr id="56323" name="Rectangle 2">
            <a:extLst>
              <a:ext uri="{FF2B5EF4-FFF2-40B4-BE49-F238E27FC236}">
                <a16:creationId xmlns:a16="http://schemas.microsoft.com/office/drawing/2014/main" id="{1B92C43D-1D41-F4C6-C5B7-230F439AE06A}"/>
              </a:ext>
            </a:extLst>
          </p:cNvPr>
          <p:cNvSpPr>
            <a:spLocks noGrp="1" noRot="1" noChangeAspect="1" noChangeArrowheads="1" noTextEdit="1"/>
          </p:cNvSpPr>
          <p:nvPr>
            <p:ph type="sldImg"/>
          </p:nvPr>
        </p:nvSpPr>
        <p:spPr>
          <a:solidFill>
            <a:srgbClr val="FFFFFF"/>
          </a:solidFill>
          <a:ln/>
        </p:spPr>
      </p:sp>
      <p:sp>
        <p:nvSpPr>
          <p:cNvPr id="56324" name="Rectangle 3">
            <a:extLst>
              <a:ext uri="{FF2B5EF4-FFF2-40B4-BE49-F238E27FC236}">
                <a16:creationId xmlns:a16="http://schemas.microsoft.com/office/drawing/2014/main" id="{87290E47-CF56-351D-04E3-34BA598F95C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6701CB2B-1E80-C9F0-DA9B-83F43D669B8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600">
                <a:solidFill>
                  <a:schemeClr val="tx1"/>
                </a:solidFill>
                <a:latin typeface="Verdana" panose="020B0604030504040204" pitchFamily="34" charset="0"/>
              </a:defRPr>
            </a:lvl1pPr>
            <a:lvl2pPr marL="742950" indent="-285750" algn="ctr">
              <a:defRPr sz="1600">
                <a:solidFill>
                  <a:schemeClr val="tx1"/>
                </a:solidFill>
                <a:latin typeface="Verdana" panose="020B0604030504040204" pitchFamily="34" charset="0"/>
              </a:defRPr>
            </a:lvl2pPr>
            <a:lvl3pPr marL="1143000" indent="-228600" algn="ctr">
              <a:defRPr sz="1600">
                <a:solidFill>
                  <a:schemeClr val="tx1"/>
                </a:solidFill>
                <a:latin typeface="Verdana" panose="020B0604030504040204" pitchFamily="34" charset="0"/>
              </a:defRPr>
            </a:lvl3pPr>
            <a:lvl4pPr marL="1600200" indent="-228600" algn="ctr">
              <a:defRPr sz="1600">
                <a:solidFill>
                  <a:schemeClr val="tx1"/>
                </a:solidFill>
                <a:latin typeface="Verdana" panose="020B0604030504040204" pitchFamily="34" charset="0"/>
              </a:defRPr>
            </a:lvl4pPr>
            <a:lvl5pPr marL="2057400" indent="-228600" algn="ctr">
              <a:defRPr sz="1600">
                <a:solidFill>
                  <a:schemeClr val="tx1"/>
                </a:solidFill>
                <a:latin typeface="Verdana" panose="020B0604030504040204" pitchFamily="34" charset="0"/>
              </a:defRPr>
            </a:lvl5pPr>
            <a:lvl6pPr marL="2514600" indent="-228600" algn="ctr" eaLnBrk="0" fontAlgn="base" hangingPunct="0">
              <a:spcBef>
                <a:spcPct val="0"/>
              </a:spcBef>
              <a:spcAft>
                <a:spcPct val="0"/>
              </a:spcAft>
              <a:defRPr sz="1600">
                <a:solidFill>
                  <a:schemeClr val="tx1"/>
                </a:solidFill>
                <a:latin typeface="Verdana" panose="020B0604030504040204" pitchFamily="34" charset="0"/>
              </a:defRPr>
            </a:lvl6pPr>
            <a:lvl7pPr marL="2971800" indent="-228600" algn="ctr" eaLnBrk="0" fontAlgn="base" hangingPunct="0">
              <a:spcBef>
                <a:spcPct val="0"/>
              </a:spcBef>
              <a:spcAft>
                <a:spcPct val="0"/>
              </a:spcAft>
              <a:defRPr sz="1600">
                <a:solidFill>
                  <a:schemeClr val="tx1"/>
                </a:solidFill>
                <a:latin typeface="Verdana" panose="020B0604030504040204" pitchFamily="34" charset="0"/>
              </a:defRPr>
            </a:lvl7pPr>
            <a:lvl8pPr marL="3429000" indent="-228600" algn="ctr" eaLnBrk="0" fontAlgn="base" hangingPunct="0">
              <a:spcBef>
                <a:spcPct val="0"/>
              </a:spcBef>
              <a:spcAft>
                <a:spcPct val="0"/>
              </a:spcAft>
              <a:defRPr sz="1600">
                <a:solidFill>
                  <a:schemeClr val="tx1"/>
                </a:solidFill>
                <a:latin typeface="Verdana" panose="020B0604030504040204" pitchFamily="34" charset="0"/>
              </a:defRPr>
            </a:lvl8pPr>
            <a:lvl9pPr marL="3886200" indent="-228600" algn="ctr" eaLnBrk="0" fontAlgn="base" hangingPunct="0">
              <a:spcBef>
                <a:spcPct val="0"/>
              </a:spcBef>
              <a:spcAft>
                <a:spcPct val="0"/>
              </a:spcAft>
              <a:defRPr sz="1600">
                <a:solidFill>
                  <a:schemeClr val="tx1"/>
                </a:solidFill>
                <a:latin typeface="Verdana" panose="020B0604030504040204" pitchFamily="34" charset="0"/>
              </a:defRPr>
            </a:lvl9pPr>
          </a:lstStyle>
          <a:p>
            <a:pPr algn="r"/>
            <a:fld id="{C006673E-4C0B-485F-9E9E-2BFAE27D1362}" type="slidenum">
              <a:rPr lang="en-AU" altLang="en-US" sz="1200"/>
              <a:pPr algn="r"/>
              <a:t>29</a:t>
            </a:fld>
            <a:endParaRPr lang="en-AU" altLang="en-US" sz="1200"/>
          </a:p>
        </p:txBody>
      </p:sp>
      <p:sp>
        <p:nvSpPr>
          <p:cNvPr id="59395" name="Rectangle 2">
            <a:extLst>
              <a:ext uri="{FF2B5EF4-FFF2-40B4-BE49-F238E27FC236}">
                <a16:creationId xmlns:a16="http://schemas.microsoft.com/office/drawing/2014/main" id="{640E356C-9AAE-4EDA-D87D-FCEC19C73202}"/>
              </a:ext>
            </a:extLst>
          </p:cNvPr>
          <p:cNvSpPr>
            <a:spLocks noGrp="1" noRot="1" noChangeAspect="1" noChangeArrowheads="1" noTextEdit="1"/>
          </p:cNvSpPr>
          <p:nvPr>
            <p:ph type="sldImg"/>
          </p:nvPr>
        </p:nvSpPr>
        <p:spPr>
          <a:solidFill>
            <a:srgbClr val="FFFFFF"/>
          </a:solidFill>
          <a:ln/>
        </p:spPr>
      </p:sp>
      <p:sp>
        <p:nvSpPr>
          <p:cNvPr id="59396" name="Rectangle 3">
            <a:extLst>
              <a:ext uri="{FF2B5EF4-FFF2-40B4-BE49-F238E27FC236}">
                <a16:creationId xmlns:a16="http://schemas.microsoft.com/office/drawing/2014/main" id="{FE6B3120-CC36-6950-AEE0-827925B1B41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t>This slide can be used to frame a discussion of capacity.</a:t>
            </a:r>
          </a:p>
          <a:p>
            <a:endParaRPr lang="en-US" altLang="en-US"/>
          </a:p>
          <a:p>
            <a:r>
              <a:rPr lang="en-US" altLang="en-US"/>
              <a:t>Points to be made might include:</a:t>
            </a:r>
          </a:p>
          <a:p>
            <a:r>
              <a:rPr lang="en-US" altLang="en-US"/>
              <a:t>     - capacity definition and measurement is necessary if we are to develop a production schedule</a:t>
            </a:r>
          </a:p>
          <a:p>
            <a:r>
              <a:rPr lang="en-US" altLang="en-US"/>
              <a:t>     - while a process may have “maximum” capacity, many factors prevent us from achieving that capacity on a continuous basis.</a:t>
            </a:r>
          </a:p>
          <a:p>
            <a:endParaRPr lang="en-US" altLang="en-US"/>
          </a:p>
          <a:p>
            <a:r>
              <a:rPr lang="en-US" altLang="en-US"/>
              <a:t>Students should be asked to suggest factors which might prevent one from achieving maximum capacity.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1910" y="1885950"/>
            <a:ext cx="6686549" cy="1697086"/>
          </a:xfrm>
        </p:spPr>
        <p:txBody>
          <a:bodyPr anchor="b">
            <a:normAutofit/>
          </a:bodyPr>
          <a:lstStyle>
            <a:lvl1pPr>
              <a:defRPr sz="4050"/>
            </a:lvl1pPr>
          </a:lstStyle>
          <a:p>
            <a:r>
              <a:rPr lang="en-US"/>
              <a:t>Click to edit Master title style</a:t>
            </a:r>
            <a:endParaRPr lang="en-US" dirty="0"/>
          </a:p>
        </p:txBody>
      </p:sp>
      <p:sp>
        <p:nvSpPr>
          <p:cNvPr id="3" name="Subtitle 2"/>
          <p:cNvSpPr>
            <a:spLocks noGrp="1"/>
          </p:cNvSpPr>
          <p:nvPr>
            <p:ph type="subTitle" idx="1"/>
          </p:nvPr>
        </p:nvSpPr>
        <p:spPr>
          <a:xfrm>
            <a:off x="1941910" y="3583035"/>
            <a:ext cx="6686549" cy="844712"/>
          </a:xfrm>
        </p:spPr>
        <p:txBody>
          <a:bodyPr anchor="t"/>
          <a:lstStyle>
            <a:lvl1pPr marL="0" indent="0" algn="l">
              <a:buNone/>
              <a:defRPr>
                <a:solidFill>
                  <a:schemeClr val="tx1">
                    <a:lumMod val="65000"/>
                    <a:lumOff val="3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3242858"/>
            <a:ext cx="1308489" cy="583942"/>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398860" y="3397155"/>
            <a:ext cx="584825" cy="273844"/>
          </a:xfrm>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extLst>
      <p:ext uri="{BB962C8B-B14F-4D97-AF65-F5344CB8AC3E}">
        <p14:creationId xmlns:p14="http://schemas.microsoft.com/office/powerpoint/2010/main" val="140549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4694" y="468082"/>
            <a:ext cx="6683765" cy="960668"/>
          </a:xfrm>
        </p:spPr>
        <p:txBody>
          <a:bodyPr/>
          <a:lstStyle/>
          <a:p>
            <a:r>
              <a:rPr lang="en-US"/>
              <a:t>Click to edit Master title style</a:t>
            </a:r>
            <a:endParaRPr lang="en-US" dirty="0"/>
          </a:p>
        </p:txBody>
      </p:sp>
      <p:sp>
        <p:nvSpPr>
          <p:cNvPr id="3" name="Content Placeholder 2"/>
          <p:cNvSpPr>
            <a:spLocks noGrp="1"/>
          </p:cNvSpPr>
          <p:nvPr>
            <p:ph idx="1"/>
          </p:nvPr>
        </p:nvSpPr>
        <p:spPr>
          <a:xfrm>
            <a:off x="1941909" y="1600200"/>
            <a:ext cx="6686550" cy="28332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extLst>
      <p:ext uri="{BB962C8B-B14F-4D97-AF65-F5344CB8AC3E}">
        <p14:creationId xmlns:p14="http://schemas.microsoft.com/office/powerpoint/2010/main" val="3802980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1910" y="1544063"/>
            <a:ext cx="6686549" cy="1101600"/>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41910" y="2647597"/>
            <a:ext cx="6686549" cy="645300"/>
          </a:xfrm>
        </p:spPr>
        <p:txBody>
          <a:bodyPr anchor="t"/>
          <a:lstStyle>
            <a:lvl1pPr marL="0" indent="0" algn="l">
              <a:buNone/>
              <a:defRPr sz="150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3141" y="238363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2433105"/>
            <a:ext cx="584825" cy="273844"/>
          </a:xfrm>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extLst>
      <p:ext uri="{BB962C8B-B14F-4D97-AF65-F5344CB8AC3E}">
        <p14:creationId xmlns:p14="http://schemas.microsoft.com/office/powerpoint/2010/main" val="2842858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1909" y="1600200"/>
            <a:ext cx="3235398" cy="28332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93060" y="1594666"/>
            <a:ext cx="3235398" cy="28332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398860" y="590837"/>
            <a:ext cx="584825" cy="273844"/>
          </a:xfrm>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extLst>
      <p:ext uri="{BB962C8B-B14F-4D97-AF65-F5344CB8AC3E}">
        <p14:creationId xmlns:p14="http://schemas.microsoft.com/office/powerpoint/2010/main" val="707662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04530" y="1479527"/>
            <a:ext cx="2994549"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941909" y="1911725"/>
            <a:ext cx="3257170" cy="251554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29972" y="1477106"/>
            <a:ext cx="2999251"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5375218" y="1909304"/>
            <a:ext cx="3254006" cy="251554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398860" y="590837"/>
            <a:ext cx="584825" cy="273844"/>
          </a:xfrm>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extLst>
      <p:ext uri="{BB962C8B-B14F-4D97-AF65-F5344CB8AC3E}">
        <p14:creationId xmlns:p14="http://schemas.microsoft.com/office/powerpoint/2010/main" val="1542322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extLst>
      <p:ext uri="{BB962C8B-B14F-4D97-AF65-F5344CB8AC3E}">
        <p14:creationId xmlns:p14="http://schemas.microsoft.com/office/powerpoint/2010/main" val="3041942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extLst>
      <p:ext uri="{BB962C8B-B14F-4D97-AF65-F5344CB8AC3E}">
        <p14:creationId xmlns:p14="http://schemas.microsoft.com/office/powerpoint/2010/main" val="1063220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334566"/>
            <a:ext cx="2628899" cy="732234"/>
          </a:xfrm>
        </p:spPr>
        <p:txBody>
          <a:bodyPr anchor="b"/>
          <a:lstStyle>
            <a:lvl1pPr algn="l">
              <a:defRPr sz="1500" b="0"/>
            </a:lvl1pPr>
          </a:lstStyle>
          <a:p>
            <a:r>
              <a:rPr lang="en-US"/>
              <a:t>Click to edit Master title style</a:t>
            </a:r>
            <a:endParaRPr lang="en-US" dirty="0"/>
          </a:p>
        </p:txBody>
      </p:sp>
      <p:sp>
        <p:nvSpPr>
          <p:cNvPr id="3" name="Content Placeholder 2"/>
          <p:cNvSpPr>
            <a:spLocks noGrp="1"/>
          </p:cNvSpPr>
          <p:nvPr>
            <p:ph idx="1"/>
          </p:nvPr>
        </p:nvSpPr>
        <p:spPr>
          <a:xfrm>
            <a:off x="4742259" y="334567"/>
            <a:ext cx="3886200" cy="4061222"/>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1910" y="1198960"/>
            <a:ext cx="2628899" cy="319682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extLst>
      <p:ext uri="{BB962C8B-B14F-4D97-AF65-F5344CB8AC3E}">
        <p14:creationId xmlns:p14="http://schemas.microsoft.com/office/powerpoint/2010/main" val="2247396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3600450"/>
            <a:ext cx="6686550" cy="425054"/>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1909" y="476224"/>
            <a:ext cx="6686550" cy="2891228"/>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941910" y="4025504"/>
            <a:ext cx="6686550" cy="37028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extLst>
      <p:ext uri="{BB962C8B-B14F-4D97-AF65-F5344CB8AC3E}">
        <p14:creationId xmlns:p14="http://schemas.microsoft.com/office/powerpoint/2010/main" val="2112112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457200"/>
            <a:ext cx="6686549" cy="2337780"/>
          </a:xfrm>
        </p:spPr>
        <p:txBody>
          <a:bodyPr anchor="ctr">
            <a:normAutofit/>
          </a:bodyPr>
          <a:lstStyle>
            <a:lvl1pPr algn="l">
              <a:defRPr sz="3600" b="0" cap="none"/>
            </a:lvl1pPr>
          </a:lstStyle>
          <a:p>
            <a:r>
              <a:rPr lang="en-US"/>
              <a:t>Click to edit Master title style</a:t>
            </a:r>
            <a:endParaRPr lang="en-US" dirty="0"/>
          </a:p>
        </p:txBody>
      </p:sp>
      <p:sp>
        <p:nvSpPr>
          <p:cNvPr id="3" name="Text Placeholder 2"/>
          <p:cNvSpPr>
            <a:spLocks noGrp="1"/>
          </p:cNvSpPr>
          <p:nvPr>
            <p:ph type="body" idx="1"/>
          </p:nvPr>
        </p:nvSpPr>
        <p:spPr>
          <a:xfrm>
            <a:off x="1941910" y="3265535"/>
            <a:ext cx="6686549" cy="1166898"/>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3141" y="238363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2433105"/>
            <a:ext cx="584825" cy="273844"/>
          </a:xfrm>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extLst>
      <p:ext uri="{BB962C8B-B14F-4D97-AF65-F5344CB8AC3E}">
        <p14:creationId xmlns:p14="http://schemas.microsoft.com/office/powerpoint/2010/main" val="4174775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37462" y="457200"/>
            <a:ext cx="6295445" cy="2171700"/>
          </a:xfrm>
        </p:spPr>
        <p:txBody>
          <a:bodyPr anchor="ctr">
            <a:normAutofit/>
          </a:bodyPr>
          <a:lstStyle>
            <a:lvl1pPr algn="l">
              <a:defRPr sz="36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56259" y="2628900"/>
            <a:ext cx="5652416"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1910" y="3265535"/>
            <a:ext cx="6686549" cy="1166898"/>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3141" y="238363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2433105"/>
            <a:ext cx="584825" cy="273844"/>
          </a:xfrm>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
        <p:nvSpPr>
          <p:cNvPr id="14" name="TextBox 13"/>
          <p:cNvSpPr txBox="1"/>
          <p:nvPr/>
        </p:nvSpPr>
        <p:spPr>
          <a:xfrm>
            <a:off x="1850739" y="48600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5" name="TextBox 14"/>
          <p:cNvSpPr txBox="1"/>
          <p:nvPr/>
        </p:nvSpPr>
        <p:spPr>
          <a:xfrm>
            <a:off x="8336139" y="2178980"/>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371894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1910" y="1828800"/>
            <a:ext cx="6686550" cy="2043634"/>
          </a:xfrm>
        </p:spPr>
        <p:txBody>
          <a:bodyPr anchor="b">
            <a:normAutofit/>
          </a:bodyPr>
          <a:lstStyle>
            <a:lvl1pPr algn="l">
              <a:defRPr sz="3600" b="0"/>
            </a:lvl1pPr>
          </a:lstStyle>
          <a:p>
            <a:r>
              <a:rPr lang="en-US"/>
              <a:t>Click to edit Master title style</a:t>
            </a:r>
            <a:endParaRPr lang="en-US" dirty="0"/>
          </a:p>
        </p:txBody>
      </p:sp>
      <p:sp>
        <p:nvSpPr>
          <p:cNvPr id="4" name="Text Placeholder 3"/>
          <p:cNvSpPr>
            <a:spLocks noGrp="1"/>
          </p:cNvSpPr>
          <p:nvPr>
            <p:ph type="body" sz="half" idx="2"/>
          </p:nvPr>
        </p:nvSpPr>
        <p:spPr>
          <a:xfrm>
            <a:off x="1941910" y="3886200"/>
            <a:ext cx="6686550" cy="547217"/>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extLst>
      <p:ext uri="{BB962C8B-B14F-4D97-AF65-F5344CB8AC3E}">
        <p14:creationId xmlns:p14="http://schemas.microsoft.com/office/powerpoint/2010/main" val="2746394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137462" y="457200"/>
            <a:ext cx="6295445" cy="2171700"/>
          </a:xfrm>
        </p:spPr>
        <p:txBody>
          <a:bodyPr anchor="ctr">
            <a:normAutofit/>
          </a:bodyPr>
          <a:lstStyle>
            <a:lvl1pPr algn="l">
              <a:defRPr sz="36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3257550"/>
            <a:ext cx="6686550" cy="62865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3886200"/>
            <a:ext cx="6686550" cy="547217"/>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
        <p:nvSpPr>
          <p:cNvPr id="17" name="TextBox 16"/>
          <p:cNvSpPr txBox="1"/>
          <p:nvPr/>
        </p:nvSpPr>
        <p:spPr>
          <a:xfrm>
            <a:off x="1850739" y="48600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8" name="TextBox 17"/>
          <p:cNvSpPr txBox="1"/>
          <p:nvPr/>
        </p:nvSpPr>
        <p:spPr>
          <a:xfrm>
            <a:off x="8336139" y="2178980"/>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58219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1910" y="470555"/>
            <a:ext cx="6686549" cy="2160015"/>
          </a:xfrm>
        </p:spPr>
        <p:txBody>
          <a:bodyPr anchor="ctr">
            <a:normAutofit/>
          </a:bodyPr>
          <a:lstStyle>
            <a:lvl1pPr algn="l">
              <a:defRPr sz="3600" b="0"/>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3257550"/>
            <a:ext cx="6686550" cy="62865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3886200"/>
            <a:ext cx="6686550" cy="547217"/>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extLst>
      <p:ext uri="{BB962C8B-B14F-4D97-AF65-F5344CB8AC3E}">
        <p14:creationId xmlns:p14="http://schemas.microsoft.com/office/powerpoint/2010/main" val="27337489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extLst>
      <p:ext uri="{BB962C8B-B14F-4D97-AF65-F5344CB8AC3E}">
        <p14:creationId xmlns:p14="http://schemas.microsoft.com/office/powerpoint/2010/main" val="4122883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1109" y="470554"/>
            <a:ext cx="1655701" cy="3962863"/>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1909" y="470554"/>
            <a:ext cx="4857750" cy="39628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extLst>
      <p:ext uri="{BB962C8B-B14F-4D97-AF65-F5344CB8AC3E}">
        <p14:creationId xmlns:p14="http://schemas.microsoft.com/office/powerpoint/2010/main" val="3625807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171450"/>
            <a:ext cx="2138637" cy="4978971"/>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0416" y="-589"/>
            <a:ext cx="1767506" cy="514052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37160" cy="5143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4694" y="468082"/>
            <a:ext cx="6683765" cy="960668"/>
          </a:xfrm>
          <a:prstGeom prst="rect">
            <a:avLst/>
          </a:prstGeom>
        </p:spPr>
        <p:txBody>
          <a:bodyPr vert="horz" lIns="91440" tIns="45720" rIns="91440" bIns="45720" rtlCol="0" anchor="t">
            <a:normAutofit/>
          </a:bodyPr>
          <a:lstStyle/>
          <a:p>
            <a:endParaRPr lang="en-US" dirty="0"/>
          </a:p>
        </p:txBody>
      </p:sp>
      <p:sp>
        <p:nvSpPr>
          <p:cNvPr id="3" name="Text Placeholder 2"/>
          <p:cNvSpPr>
            <a:spLocks noGrp="1"/>
          </p:cNvSpPr>
          <p:nvPr>
            <p:ph type="body" idx="1"/>
          </p:nvPr>
        </p:nvSpPr>
        <p:spPr>
          <a:xfrm>
            <a:off x="1941909" y="1600200"/>
            <a:ext cx="6686550" cy="29146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771210" y="4597828"/>
            <a:ext cx="859712" cy="277797"/>
          </a:xfrm>
          <a:prstGeom prst="rect">
            <a:avLst/>
          </a:prstGeom>
        </p:spPr>
        <p:txBody>
          <a:bodyPr vert="horz" lIns="91440" tIns="45720" rIns="91440" bIns="45720" rtlCol="0" anchor="ctr"/>
          <a:lstStyle>
            <a:lvl1pPr algn="r">
              <a:defRPr sz="675">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941910" y="4601856"/>
            <a:ext cx="571499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398860" y="590837"/>
            <a:ext cx="584825" cy="273844"/>
          </a:xfrm>
          <a:prstGeom prst="rect">
            <a:avLst/>
          </a:prstGeom>
        </p:spPr>
        <p:txBody>
          <a:bodyPr vert="horz" lIns="91440" tIns="45720" rIns="91440" bIns="45720" rtlCol="0" anchor="ctr"/>
          <a:lstStyle>
            <a:lvl1pPr algn="r">
              <a:defRPr sz="1500">
                <a:solidFill>
                  <a:srgbClr val="FEFFFF"/>
                </a:solidFill>
              </a:defRPr>
            </a:lvl1p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extLst>
      <p:ext uri="{BB962C8B-B14F-4D97-AF65-F5344CB8AC3E}">
        <p14:creationId xmlns:p14="http://schemas.microsoft.com/office/powerpoint/2010/main" val="10829257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342900" rtl="0" eaLnBrk="1" latinLnBrk="0" hangingPunct="1">
        <a:spcBef>
          <a:spcPct val="0"/>
        </a:spcBef>
        <a:buNone/>
        <a:defRPr sz="3200" kern="1200">
          <a:solidFill>
            <a:schemeClr val="tx1">
              <a:lumMod val="85000"/>
              <a:lumOff val="15000"/>
            </a:schemeClr>
          </a:solidFill>
          <a:latin typeface="Times New Roman" pitchFamily="18" charset="0"/>
          <a:ea typeface="+mj-ea"/>
          <a:cs typeface="Times New Roman"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Font typeface="Wingdings 3" charset="2"/>
        <a:buChar char=""/>
        <a:defRPr sz="1600" kern="1200">
          <a:solidFill>
            <a:schemeClr val="tx1">
              <a:lumMod val="75000"/>
              <a:lumOff val="25000"/>
            </a:schemeClr>
          </a:solidFill>
          <a:latin typeface="Times New Roman" pitchFamily="18" charset="0"/>
          <a:ea typeface="+mn-ea"/>
          <a:cs typeface="Times New Roman" pitchFamily="18" charset="0"/>
        </a:defRPr>
      </a:lvl1pPr>
      <a:lvl2pPr marL="557213" indent="-214313" algn="l" defTabSz="342900" rtl="0" eaLnBrk="1" latinLnBrk="0" hangingPunct="1">
        <a:spcBef>
          <a:spcPts val="750"/>
        </a:spcBef>
        <a:spcAft>
          <a:spcPts val="0"/>
        </a:spcAft>
        <a:buClr>
          <a:schemeClr val="accent1"/>
        </a:buClr>
        <a:buFont typeface="Wingdings 3" charset="2"/>
        <a:buChar char=""/>
        <a:defRPr sz="1400" kern="1200">
          <a:solidFill>
            <a:schemeClr val="tx1">
              <a:lumMod val="75000"/>
              <a:lumOff val="25000"/>
            </a:schemeClr>
          </a:solidFill>
          <a:latin typeface="Times New Roman" pitchFamily="18" charset="0"/>
          <a:ea typeface="+mn-ea"/>
          <a:cs typeface="Times New Roman" pitchFamily="18" charset="0"/>
        </a:defRPr>
      </a:lvl2pPr>
      <a:lvl3pPr marL="857250" indent="-171450" algn="l" defTabSz="342900" rtl="0" eaLnBrk="1" latinLnBrk="0" hangingPunct="1">
        <a:spcBef>
          <a:spcPts val="750"/>
        </a:spcBef>
        <a:spcAft>
          <a:spcPts val="0"/>
        </a:spcAft>
        <a:buClr>
          <a:schemeClr val="accent1"/>
        </a:buClr>
        <a:buFont typeface="Wingdings 3" charset="2"/>
        <a:buChar char=""/>
        <a:defRPr sz="1400" kern="1200">
          <a:solidFill>
            <a:schemeClr val="tx1">
              <a:lumMod val="75000"/>
              <a:lumOff val="25000"/>
            </a:schemeClr>
          </a:solidFill>
          <a:latin typeface="Times New Roman" pitchFamily="18" charset="0"/>
          <a:ea typeface="+mn-ea"/>
          <a:cs typeface="Times New Roman" pitchFamily="18" charset="0"/>
        </a:defRPr>
      </a:lvl3pPr>
      <a:lvl4pPr marL="1200150" indent="-171450" algn="l" defTabSz="342900" rtl="0" eaLnBrk="1" latinLnBrk="0" hangingPunct="1">
        <a:spcBef>
          <a:spcPts val="750"/>
        </a:spcBef>
        <a:spcAft>
          <a:spcPts val="0"/>
        </a:spcAft>
        <a:buClr>
          <a:schemeClr val="accent1"/>
        </a:buClr>
        <a:buFont typeface="Wingdings 3" charset="2"/>
        <a:buChar char=""/>
        <a:defRPr sz="1200" kern="1200">
          <a:solidFill>
            <a:schemeClr val="tx1">
              <a:lumMod val="75000"/>
              <a:lumOff val="25000"/>
            </a:schemeClr>
          </a:solidFill>
          <a:latin typeface="Times New Roman" pitchFamily="18" charset="0"/>
          <a:ea typeface="+mn-ea"/>
          <a:cs typeface="Times New Roman" pitchFamily="18" charset="0"/>
        </a:defRPr>
      </a:lvl4pPr>
      <a:lvl5pPr marL="1543050" indent="-171450" algn="l" defTabSz="342900" rtl="0" eaLnBrk="1" latinLnBrk="0" hangingPunct="1">
        <a:spcBef>
          <a:spcPts val="750"/>
        </a:spcBef>
        <a:spcAft>
          <a:spcPts val="0"/>
        </a:spcAft>
        <a:buClr>
          <a:schemeClr val="accent1"/>
        </a:buClr>
        <a:buFont typeface="Wingdings 3" charset="2"/>
        <a:buChar char=""/>
        <a:defRPr sz="1200" kern="1200">
          <a:solidFill>
            <a:schemeClr val="tx1">
              <a:lumMod val="75000"/>
              <a:lumOff val="25000"/>
            </a:schemeClr>
          </a:solidFill>
          <a:latin typeface="Times New Roman" pitchFamily="18" charset="0"/>
          <a:ea typeface="+mn-ea"/>
          <a:cs typeface="Times New Roman" pitchFamily="18" charset="0"/>
        </a:defRPr>
      </a:lvl5pPr>
      <a:lvl6pPr marL="18859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0.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1700" y="578078"/>
            <a:ext cx="6381418" cy="932878"/>
          </a:xfrm>
        </p:spPr>
        <p:txBody>
          <a:bodyPr>
            <a:normAutofit/>
          </a:bodyPr>
          <a:lstStyle/>
          <a:p>
            <a:r>
              <a:rPr lang="en-US" dirty="0"/>
              <a:t>Capacity Planning</a:t>
            </a:r>
            <a:endParaRPr lang="en-IN" sz="2000" dirty="0">
              <a:latin typeface="Garamond" panose="02020404030301010803" pitchFamily="18" charset="0"/>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latin typeface="Garamond" panose="02020404030301010803" pitchFamily="18" charset="0"/>
              </a:rPr>
              <a:pPr marL="0" lvl="0" indent="0" algn="r" rtl="0">
                <a:spcBef>
                  <a:spcPts val="0"/>
                </a:spcBef>
                <a:spcAft>
                  <a:spcPts val="0"/>
                </a:spcAft>
                <a:buNone/>
              </a:pPr>
              <a:t>1</a:t>
            </a:fld>
            <a:endParaRPr lang="en">
              <a:latin typeface="Garamond" panose="02020404030301010803" pitchFamily="18" charset="0"/>
            </a:endParaRPr>
          </a:p>
        </p:txBody>
      </p:sp>
      <p:pic>
        <p:nvPicPr>
          <p:cNvPr id="5" name="Content Placeholder 3"/>
          <p:cNvPicPr>
            <a:picLocks/>
          </p:cNvPicPr>
          <p:nvPr/>
        </p:nvPicPr>
        <p:blipFill>
          <a:blip r:embed="rId3" cstate="print"/>
          <a:srcRect/>
          <a:stretch>
            <a:fillRect/>
          </a:stretch>
        </p:blipFill>
        <p:spPr bwMode="auto">
          <a:xfrm>
            <a:off x="3799305" y="1979530"/>
            <a:ext cx="1308960" cy="1196807"/>
          </a:xfrm>
          <a:prstGeom prst="rect">
            <a:avLst/>
          </a:prstGeom>
          <a:noFill/>
          <a:ln w="9525">
            <a:noFill/>
            <a:miter lim="800000"/>
            <a:headEnd/>
            <a:tailEnd/>
          </a:ln>
        </p:spPr>
      </p:pic>
    </p:spTree>
    <p:extLst>
      <p:ext uri="{BB962C8B-B14F-4D97-AF65-F5344CB8AC3E}">
        <p14:creationId xmlns:p14="http://schemas.microsoft.com/office/powerpoint/2010/main" val="974848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657F910A-7930-2751-9293-C396581D10F5}"/>
              </a:ext>
            </a:extLst>
          </p:cNvPr>
          <p:cNvSpPr>
            <a:spLocks noGrp="1"/>
          </p:cNvSpPr>
          <p:nvPr>
            <p:ph type="title"/>
          </p:nvPr>
        </p:nvSpPr>
        <p:spPr>
          <a:xfrm>
            <a:off x="1230117" y="0"/>
            <a:ext cx="6683765" cy="960668"/>
          </a:xfrm>
        </p:spPr>
        <p:txBody>
          <a:bodyPr/>
          <a:lstStyle/>
          <a:p>
            <a:r>
              <a:rPr lang="en-US" altLang="en-US" dirty="0"/>
              <a:t>Learning Objective</a:t>
            </a:r>
          </a:p>
        </p:txBody>
      </p:sp>
      <p:sp>
        <p:nvSpPr>
          <p:cNvPr id="6147" name="Rectangle 3">
            <a:extLst>
              <a:ext uri="{FF2B5EF4-FFF2-40B4-BE49-F238E27FC236}">
                <a16:creationId xmlns:a16="http://schemas.microsoft.com/office/drawing/2014/main" id="{9830298E-DDB9-E832-19ED-22C00E9235AD}"/>
              </a:ext>
            </a:extLst>
          </p:cNvPr>
          <p:cNvSpPr txBox="1">
            <a:spLocks noChangeArrowheads="1"/>
          </p:cNvSpPr>
          <p:nvPr/>
        </p:nvSpPr>
        <p:spPr bwMode="auto">
          <a:xfrm>
            <a:off x="1420586" y="1053194"/>
            <a:ext cx="6172200" cy="3394472"/>
          </a:xfrm>
          <a:prstGeom prst="rect">
            <a:avLst/>
          </a:prstGeom>
          <a:noFill/>
          <a:ln w="9525">
            <a:noFill/>
            <a:miter lim="800000"/>
            <a:headEnd/>
            <a:tailEnd/>
          </a:ln>
        </p:spPr>
        <p:txBody>
          <a:bodyPr/>
          <a:lstStyle/>
          <a:p>
            <a:pPr marL="361950" indent="-361950" algn="just">
              <a:lnSpc>
                <a:spcPct val="150000"/>
              </a:lnSpc>
              <a:spcBef>
                <a:spcPct val="40000"/>
              </a:spcBef>
              <a:buFont typeface="Arial" pitchFamily="34" charset="0"/>
              <a:buChar char="•"/>
              <a:defRPr/>
            </a:pPr>
            <a:r>
              <a:rPr lang="en-US" sz="1500" dirty="0">
                <a:latin typeface="Times New Roman" pitchFamily="18" charset="0"/>
                <a:cs typeface="Times New Roman" pitchFamily="18" charset="0"/>
              </a:rPr>
              <a:t>Capacity Planning</a:t>
            </a:r>
          </a:p>
          <a:p>
            <a:pPr marL="361950" indent="-361950" algn="just">
              <a:lnSpc>
                <a:spcPct val="150000"/>
              </a:lnSpc>
              <a:spcBef>
                <a:spcPct val="40000"/>
              </a:spcBef>
              <a:buFont typeface="Arial" pitchFamily="34" charset="0"/>
              <a:buChar char="•"/>
              <a:defRPr/>
            </a:pPr>
            <a:r>
              <a:rPr lang="en-US" sz="1500" dirty="0">
                <a:latin typeface="Times New Roman" pitchFamily="18" charset="0"/>
                <a:cs typeface="Times New Roman" pitchFamily="18" charset="0"/>
              </a:rPr>
              <a:t>Measuring the service facilities Performance</a:t>
            </a:r>
          </a:p>
          <a:p>
            <a:pPr marL="361950" indent="-361950" algn="just">
              <a:lnSpc>
                <a:spcPct val="150000"/>
              </a:lnSpc>
              <a:spcBef>
                <a:spcPct val="40000"/>
              </a:spcBef>
              <a:buFont typeface="Arial" pitchFamily="34" charset="0"/>
              <a:buChar char="•"/>
              <a:defRPr/>
            </a:pPr>
            <a:r>
              <a:rPr lang="en-US" sz="1500" dirty="0">
                <a:latin typeface="Times New Roman" pitchFamily="18" charset="0"/>
                <a:cs typeface="Times New Roman" pitchFamily="18" charset="0"/>
              </a:rPr>
              <a:t>The Variety of Queuing Models</a:t>
            </a:r>
          </a:p>
          <a:p>
            <a:pPr marL="790575" lvl="1" indent="-285750" algn="just">
              <a:lnSpc>
                <a:spcPct val="150000"/>
              </a:lnSpc>
              <a:spcBef>
                <a:spcPct val="40000"/>
              </a:spcBef>
              <a:buFont typeface="Wingdings" pitchFamily="2" charset="2"/>
              <a:buChar char="q"/>
              <a:defRPr/>
            </a:pPr>
            <a:r>
              <a:rPr lang="en-US" sz="1500" dirty="0">
                <a:latin typeface="Times New Roman" pitchFamily="18" charset="0"/>
                <a:cs typeface="Times New Roman" pitchFamily="18" charset="0"/>
              </a:rPr>
              <a:t>Model A: (M/M/1)</a:t>
            </a:r>
          </a:p>
          <a:p>
            <a:pPr marL="790575" lvl="1" indent="-285750" algn="just">
              <a:lnSpc>
                <a:spcPct val="150000"/>
              </a:lnSpc>
              <a:spcBef>
                <a:spcPct val="40000"/>
              </a:spcBef>
              <a:buFont typeface="Wingdings" pitchFamily="2" charset="2"/>
              <a:buChar char="q"/>
              <a:defRPr/>
            </a:pPr>
            <a:r>
              <a:rPr lang="en-US" sz="1500" dirty="0">
                <a:latin typeface="Times New Roman" pitchFamily="18" charset="0"/>
                <a:cs typeface="Times New Roman" pitchFamily="18" charset="0"/>
              </a:rPr>
              <a:t>Model B: (M/M/S)</a:t>
            </a:r>
          </a:p>
          <a:p>
            <a:pPr marL="790575" lvl="1" indent="-285750" algn="just">
              <a:lnSpc>
                <a:spcPct val="150000"/>
              </a:lnSpc>
              <a:spcBef>
                <a:spcPct val="40000"/>
              </a:spcBef>
              <a:buFont typeface="Wingdings" pitchFamily="2" charset="2"/>
              <a:buChar char="q"/>
              <a:defRPr/>
            </a:pPr>
            <a:r>
              <a:rPr lang="en-US" sz="1500" dirty="0">
                <a:latin typeface="Times New Roman" pitchFamily="18" charset="0"/>
                <a:cs typeface="Times New Roman" pitchFamily="18" charset="0"/>
              </a:rPr>
              <a:t>Model C: (M/D/1)</a:t>
            </a:r>
          </a:p>
          <a:p>
            <a:pPr marL="361950" indent="-361950" algn="just">
              <a:lnSpc>
                <a:spcPct val="150000"/>
              </a:lnSpc>
              <a:spcBef>
                <a:spcPct val="40000"/>
              </a:spcBef>
              <a:buFont typeface="Arial" pitchFamily="34" charset="0"/>
              <a:buChar char="•"/>
              <a:defRPr/>
            </a:pPr>
            <a:r>
              <a:rPr lang="en-US" sz="1500" dirty="0">
                <a:latin typeface="Times New Roman" pitchFamily="18" charset="0"/>
                <a:cs typeface="Times New Roman" pitchFamily="18" charset="0"/>
              </a:rPr>
              <a:t>Factors influencing the waiting time</a:t>
            </a:r>
          </a:p>
          <a:p>
            <a:pPr marL="361950" indent="-361950" algn="just">
              <a:lnSpc>
                <a:spcPct val="150000"/>
              </a:lnSpc>
              <a:spcBef>
                <a:spcPct val="40000"/>
              </a:spcBef>
              <a:buFont typeface="Arial" pitchFamily="34" charset="0"/>
              <a:buChar char="•"/>
              <a:defRPr/>
            </a:pPr>
            <a:r>
              <a:rPr lang="en-US" sz="1500" dirty="0">
                <a:latin typeface="Times New Roman" pitchFamily="18" charset="0"/>
                <a:cs typeface="Times New Roman" pitchFamily="18" charset="0"/>
              </a:rPr>
              <a:t>Case: Workforce Management at Sequoia Airlines</a:t>
            </a:r>
          </a:p>
          <a:p>
            <a:pPr marL="361950" indent="-361950" algn="just">
              <a:lnSpc>
                <a:spcPct val="90000"/>
              </a:lnSpc>
              <a:spcBef>
                <a:spcPct val="40000"/>
              </a:spcBef>
              <a:buFont typeface="Arial" pitchFamily="34" charset="0"/>
              <a:buChar char="•"/>
              <a:defRPr/>
            </a:pPr>
            <a:endParaRPr lang="en-US" sz="1500" dirty="0">
              <a:latin typeface="Times New Roman" pitchFamily="18" charset="0"/>
              <a:cs typeface="Times New Roman" pitchFamily="18" charset="0"/>
            </a:endParaRPr>
          </a:p>
          <a:p>
            <a:pPr marL="257175" indent="-257175" algn="just">
              <a:spcBef>
                <a:spcPct val="20000"/>
              </a:spcBef>
              <a:buFontTx/>
              <a:buChar char="•"/>
              <a:defRPr/>
            </a:pPr>
            <a:endParaRPr lang="en-US" altLang="en-US" sz="15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71">
            <a:extLst>
              <a:ext uri="{FF2B5EF4-FFF2-40B4-BE49-F238E27FC236}">
                <a16:creationId xmlns:a16="http://schemas.microsoft.com/office/drawing/2014/main" id="{C2E76A60-7808-DE6A-800D-96298111275C}"/>
              </a:ext>
            </a:extLst>
          </p:cNvPr>
          <p:cNvGrpSpPr>
            <a:grpSpLocks/>
          </p:cNvGrpSpPr>
          <p:nvPr/>
        </p:nvGrpSpPr>
        <p:grpSpPr bwMode="auto">
          <a:xfrm>
            <a:off x="1381125" y="1914525"/>
            <a:ext cx="6373416" cy="1343025"/>
            <a:chOff x="200" y="1559"/>
            <a:chExt cx="5353" cy="1128"/>
          </a:xfrm>
        </p:grpSpPr>
        <p:pic>
          <p:nvPicPr>
            <p:cNvPr id="11289" name="Picture 45">
              <a:extLst>
                <a:ext uri="{FF2B5EF4-FFF2-40B4-BE49-F238E27FC236}">
                  <a16:creationId xmlns:a16="http://schemas.microsoft.com/office/drawing/2014/main" id="{D85C4B0E-DB30-D040-35A9-17BF40C7A9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 y="1597"/>
              <a:ext cx="5353" cy="1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90" name="Rectangle 46">
              <a:extLst>
                <a:ext uri="{FF2B5EF4-FFF2-40B4-BE49-F238E27FC236}">
                  <a16:creationId xmlns:a16="http://schemas.microsoft.com/office/drawing/2014/main" id="{BB0E8FD3-FA61-471A-F248-C60D05018475}"/>
                </a:ext>
              </a:extLst>
            </p:cNvPr>
            <p:cNvSpPr>
              <a:spLocks noChangeArrowheads="1"/>
            </p:cNvSpPr>
            <p:nvPr/>
          </p:nvSpPr>
          <p:spPr bwMode="auto">
            <a:xfrm>
              <a:off x="3466" y="1559"/>
              <a:ext cx="603"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85000"/>
                </a:lnSpc>
                <a:spcBef>
                  <a:spcPct val="0"/>
                </a:spcBef>
                <a:buFontTx/>
                <a:buNone/>
              </a:pPr>
              <a:r>
                <a:rPr lang="en-US" altLang="en-US" sz="1050"/>
                <a:t>Dave’s </a:t>
              </a:r>
            </a:p>
            <a:p>
              <a:pPr algn="ctr">
                <a:lnSpc>
                  <a:spcPct val="85000"/>
                </a:lnSpc>
                <a:spcBef>
                  <a:spcPct val="0"/>
                </a:spcBef>
                <a:buFontTx/>
                <a:buNone/>
              </a:pPr>
              <a:r>
                <a:rPr lang="en-US" altLang="en-US" sz="1050"/>
                <a:t>Car Wash</a:t>
              </a:r>
            </a:p>
          </p:txBody>
        </p:sp>
        <p:sp>
          <p:nvSpPr>
            <p:cNvPr id="11291" name="Rectangle 47">
              <a:extLst>
                <a:ext uri="{FF2B5EF4-FFF2-40B4-BE49-F238E27FC236}">
                  <a16:creationId xmlns:a16="http://schemas.microsoft.com/office/drawing/2014/main" id="{F8B3EDFD-3DCD-66B6-3F76-B9C6E82223F1}"/>
                </a:ext>
              </a:extLst>
            </p:cNvPr>
            <p:cNvSpPr>
              <a:spLocks noChangeArrowheads="1"/>
            </p:cNvSpPr>
            <p:nvPr/>
          </p:nvSpPr>
          <p:spPr bwMode="auto">
            <a:xfrm>
              <a:off x="3278" y="2231"/>
              <a:ext cx="38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1050"/>
                <a:t>enter</a:t>
              </a:r>
            </a:p>
          </p:txBody>
        </p:sp>
        <p:sp>
          <p:nvSpPr>
            <p:cNvPr id="11292" name="Rectangle 48">
              <a:extLst>
                <a:ext uri="{FF2B5EF4-FFF2-40B4-BE49-F238E27FC236}">
                  <a16:creationId xmlns:a16="http://schemas.microsoft.com/office/drawing/2014/main" id="{15ACAB66-DE68-779C-B80D-46E0BADC73A5}"/>
                </a:ext>
              </a:extLst>
            </p:cNvPr>
            <p:cNvSpPr>
              <a:spLocks noChangeArrowheads="1"/>
            </p:cNvSpPr>
            <p:nvPr/>
          </p:nvSpPr>
          <p:spPr bwMode="auto">
            <a:xfrm>
              <a:off x="3905" y="2231"/>
              <a:ext cx="32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1050"/>
                <a:t>exit</a:t>
              </a:r>
            </a:p>
          </p:txBody>
        </p:sp>
      </p:grpSp>
      <p:grpSp>
        <p:nvGrpSpPr>
          <p:cNvPr id="11267" name="Group 72">
            <a:extLst>
              <a:ext uri="{FF2B5EF4-FFF2-40B4-BE49-F238E27FC236}">
                <a16:creationId xmlns:a16="http://schemas.microsoft.com/office/drawing/2014/main" id="{6A425D6B-6E15-AB78-52B3-B001A81974F8}"/>
              </a:ext>
            </a:extLst>
          </p:cNvPr>
          <p:cNvGrpSpPr>
            <a:grpSpLocks/>
          </p:cNvGrpSpPr>
          <p:nvPr/>
        </p:nvGrpSpPr>
        <p:grpSpPr bwMode="auto">
          <a:xfrm>
            <a:off x="1463278" y="1053703"/>
            <a:ext cx="6020991" cy="1003697"/>
            <a:chOff x="269" y="1089"/>
            <a:chExt cx="5057" cy="843"/>
          </a:xfrm>
        </p:grpSpPr>
        <p:sp>
          <p:nvSpPr>
            <p:cNvPr id="11283" name="Rectangle 49">
              <a:extLst>
                <a:ext uri="{FF2B5EF4-FFF2-40B4-BE49-F238E27FC236}">
                  <a16:creationId xmlns:a16="http://schemas.microsoft.com/office/drawing/2014/main" id="{7DA9132F-F676-47B6-C5FB-A521A09B57CA}"/>
                </a:ext>
              </a:extLst>
            </p:cNvPr>
            <p:cNvSpPr>
              <a:spLocks noChangeArrowheads="1"/>
            </p:cNvSpPr>
            <p:nvPr/>
          </p:nvSpPr>
          <p:spPr bwMode="auto">
            <a:xfrm>
              <a:off x="269" y="1089"/>
              <a:ext cx="857"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85000"/>
                </a:lnSpc>
                <a:spcBef>
                  <a:spcPct val="0"/>
                </a:spcBef>
                <a:buFontTx/>
                <a:buNone/>
              </a:pPr>
              <a:r>
                <a:rPr lang="en-US" altLang="en-US" sz="1200"/>
                <a:t>Population of</a:t>
              </a:r>
            </a:p>
            <a:p>
              <a:pPr algn="ctr">
                <a:lnSpc>
                  <a:spcPct val="85000"/>
                </a:lnSpc>
                <a:spcBef>
                  <a:spcPct val="0"/>
                </a:spcBef>
                <a:buFontTx/>
                <a:buNone/>
              </a:pPr>
              <a:r>
                <a:rPr lang="en-US" altLang="en-US" sz="1200"/>
                <a:t>dirty cars</a:t>
              </a:r>
            </a:p>
          </p:txBody>
        </p:sp>
        <p:sp>
          <p:nvSpPr>
            <p:cNvPr id="11284" name="Rectangle 50">
              <a:extLst>
                <a:ext uri="{FF2B5EF4-FFF2-40B4-BE49-F238E27FC236}">
                  <a16:creationId xmlns:a16="http://schemas.microsoft.com/office/drawing/2014/main" id="{91E6D204-5712-9D8D-55B4-E65B7927CE62}"/>
                </a:ext>
              </a:extLst>
            </p:cNvPr>
            <p:cNvSpPr>
              <a:spLocks noChangeArrowheads="1"/>
            </p:cNvSpPr>
            <p:nvPr/>
          </p:nvSpPr>
          <p:spPr bwMode="auto">
            <a:xfrm>
              <a:off x="1199" y="1089"/>
              <a:ext cx="871" cy="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85000"/>
                </a:lnSpc>
                <a:spcBef>
                  <a:spcPct val="0"/>
                </a:spcBef>
                <a:buFontTx/>
                <a:buNone/>
              </a:pPr>
              <a:r>
                <a:rPr lang="en-US" altLang="en-US" sz="1200"/>
                <a:t>Arrivals</a:t>
              </a:r>
            </a:p>
            <a:p>
              <a:pPr algn="ctr">
                <a:lnSpc>
                  <a:spcPct val="85000"/>
                </a:lnSpc>
                <a:spcBef>
                  <a:spcPct val="0"/>
                </a:spcBef>
                <a:buFontTx/>
                <a:buNone/>
              </a:pPr>
              <a:r>
                <a:rPr lang="en-US" altLang="en-US" sz="1200"/>
                <a:t>from the</a:t>
              </a:r>
            </a:p>
            <a:p>
              <a:pPr algn="ctr">
                <a:lnSpc>
                  <a:spcPct val="85000"/>
                </a:lnSpc>
                <a:spcBef>
                  <a:spcPct val="0"/>
                </a:spcBef>
                <a:buFontTx/>
                <a:buNone/>
              </a:pPr>
              <a:r>
                <a:rPr lang="en-US" altLang="en-US" sz="1200"/>
                <a:t>general</a:t>
              </a:r>
            </a:p>
            <a:p>
              <a:pPr algn="ctr">
                <a:lnSpc>
                  <a:spcPct val="85000"/>
                </a:lnSpc>
                <a:spcBef>
                  <a:spcPct val="0"/>
                </a:spcBef>
                <a:buFontTx/>
                <a:buNone/>
              </a:pPr>
              <a:r>
                <a:rPr lang="en-US" altLang="en-US" sz="1200"/>
                <a:t>population …</a:t>
              </a:r>
            </a:p>
          </p:txBody>
        </p:sp>
        <p:sp>
          <p:nvSpPr>
            <p:cNvPr id="11285" name="Rectangle 51">
              <a:extLst>
                <a:ext uri="{FF2B5EF4-FFF2-40B4-BE49-F238E27FC236}">
                  <a16:creationId xmlns:a16="http://schemas.microsoft.com/office/drawing/2014/main" id="{7E2FD518-56F5-7F58-30CA-467AB9ED28B5}"/>
                </a:ext>
              </a:extLst>
            </p:cNvPr>
            <p:cNvSpPr>
              <a:spLocks noChangeArrowheads="1"/>
            </p:cNvSpPr>
            <p:nvPr/>
          </p:nvSpPr>
          <p:spPr bwMode="auto">
            <a:xfrm>
              <a:off x="2274" y="1089"/>
              <a:ext cx="858"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85000"/>
                </a:lnSpc>
                <a:spcBef>
                  <a:spcPct val="0"/>
                </a:spcBef>
                <a:buFontTx/>
                <a:buNone/>
              </a:pPr>
              <a:r>
                <a:rPr lang="en-US" altLang="en-US" sz="1200"/>
                <a:t>Queue</a:t>
              </a:r>
            </a:p>
            <a:p>
              <a:pPr algn="ctr">
                <a:lnSpc>
                  <a:spcPct val="85000"/>
                </a:lnSpc>
                <a:spcBef>
                  <a:spcPct val="0"/>
                </a:spcBef>
                <a:buFontTx/>
                <a:buNone/>
              </a:pPr>
              <a:r>
                <a:rPr lang="en-US" altLang="en-US" sz="1200"/>
                <a:t>(waiting line)</a:t>
              </a:r>
            </a:p>
          </p:txBody>
        </p:sp>
        <p:sp>
          <p:nvSpPr>
            <p:cNvPr id="11286" name="Rectangle 52">
              <a:extLst>
                <a:ext uri="{FF2B5EF4-FFF2-40B4-BE49-F238E27FC236}">
                  <a16:creationId xmlns:a16="http://schemas.microsoft.com/office/drawing/2014/main" id="{23C82E6E-2AD7-27B4-A7AD-36170F847D3B}"/>
                </a:ext>
              </a:extLst>
            </p:cNvPr>
            <p:cNvSpPr>
              <a:spLocks noChangeArrowheads="1"/>
            </p:cNvSpPr>
            <p:nvPr/>
          </p:nvSpPr>
          <p:spPr bwMode="auto">
            <a:xfrm>
              <a:off x="3470" y="1089"/>
              <a:ext cx="544"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85000"/>
                </a:lnSpc>
                <a:spcBef>
                  <a:spcPct val="0"/>
                </a:spcBef>
                <a:buFontTx/>
                <a:buNone/>
              </a:pPr>
              <a:r>
                <a:rPr lang="en-US" altLang="en-US" sz="1200"/>
                <a:t>Service</a:t>
              </a:r>
            </a:p>
            <a:p>
              <a:pPr algn="ctr">
                <a:lnSpc>
                  <a:spcPct val="85000"/>
                </a:lnSpc>
                <a:spcBef>
                  <a:spcPct val="0"/>
                </a:spcBef>
                <a:buFontTx/>
                <a:buNone/>
              </a:pPr>
              <a:r>
                <a:rPr lang="en-US" altLang="en-US" sz="1200"/>
                <a:t>facility</a:t>
              </a:r>
            </a:p>
          </p:txBody>
        </p:sp>
        <p:sp>
          <p:nvSpPr>
            <p:cNvPr id="11287" name="Rectangle 53">
              <a:extLst>
                <a:ext uri="{FF2B5EF4-FFF2-40B4-BE49-F238E27FC236}">
                  <a16:creationId xmlns:a16="http://schemas.microsoft.com/office/drawing/2014/main" id="{80EE1650-2B04-EC12-D230-E402AB99F11C}"/>
                </a:ext>
              </a:extLst>
            </p:cNvPr>
            <p:cNvSpPr>
              <a:spLocks noChangeArrowheads="1"/>
            </p:cNvSpPr>
            <p:nvPr/>
          </p:nvSpPr>
          <p:spPr bwMode="auto">
            <a:xfrm>
              <a:off x="4371" y="1089"/>
              <a:ext cx="955"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85000"/>
                </a:lnSpc>
                <a:spcBef>
                  <a:spcPct val="0"/>
                </a:spcBef>
                <a:buFontTx/>
                <a:buNone/>
              </a:pPr>
              <a:r>
                <a:rPr lang="en-US" altLang="en-US" sz="1200"/>
                <a:t>Exit the system</a:t>
              </a:r>
            </a:p>
          </p:txBody>
        </p:sp>
        <p:sp>
          <p:nvSpPr>
            <p:cNvPr id="11288" name="AutoShape 54">
              <a:extLst>
                <a:ext uri="{FF2B5EF4-FFF2-40B4-BE49-F238E27FC236}">
                  <a16:creationId xmlns:a16="http://schemas.microsoft.com/office/drawing/2014/main" id="{8E6E81B5-070A-56A9-7495-61ED87F8C97B}"/>
                </a:ext>
              </a:extLst>
            </p:cNvPr>
            <p:cNvSpPr>
              <a:spLocks/>
            </p:cNvSpPr>
            <p:nvPr/>
          </p:nvSpPr>
          <p:spPr bwMode="auto">
            <a:xfrm rot="5400000">
              <a:off x="2652" y="1228"/>
              <a:ext cx="144" cy="1264"/>
            </a:xfrm>
            <a:prstGeom prst="leftBrace">
              <a:avLst>
                <a:gd name="adj1" fmla="val 45799"/>
                <a:gd name="adj2" fmla="val 50079"/>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p>
          </p:txBody>
        </p:sp>
      </p:grpSp>
      <p:grpSp>
        <p:nvGrpSpPr>
          <p:cNvPr id="11268" name="Group 64">
            <a:extLst>
              <a:ext uri="{FF2B5EF4-FFF2-40B4-BE49-F238E27FC236}">
                <a16:creationId xmlns:a16="http://schemas.microsoft.com/office/drawing/2014/main" id="{3332BCDF-9752-6B99-9DD6-453239C2866F}"/>
              </a:ext>
            </a:extLst>
          </p:cNvPr>
          <p:cNvGrpSpPr>
            <a:grpSpLocks/>
          </p:cNvGrpSpPr>
          <p:nvPr/>
        </p:nvGrpSpPr>
        <p:grpSpPr bwMode="auto">
          <a:xfrm>
            <a:off x="1679972" y="2962273"/>
            <a:ext cx="1834753" cy="684610"/>
            <a:chOff x="451" y="2488"/>
            <a:chExt cx="1541" cy="575"/>
          </a:xfrm>
        </p:grpSpPr>
        <p:sp>
          <p:nvSpPr>
            <p:cNvPr id="11280" name="Rectangle 55">
              <a:extLst>
                <a:ext uri="{FF2B5EF4-FFF2-40B4-BE49-F238E27FC236}">
                  <a16:creationId xmlns:a16="http://schemas.microsoft.com/office/drawing/2014/main" id="{0271E07E-E0FD-ED7D-3B77-A19C9B4061A8}"/>
                </a:ext>
              </a:extLst>
            </p:cNvPr>
            <p:cNvSpPr>
              <a:spLocks noChangeArrowheads="1"/>
            </p:cNvSpPr>
            <p:nvPr/>
          </p:nvSpPr>
          <p:spPr bwMode="auto">
            <a:xfrm>
              <a:off x="451" y="2830"/>
              <a:ext cx="129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1200"/>
                <a:t>Arrivals to the system</a:t>
              </a:r>
            </a:p>
          </p:txBody>
        </p:sp>
        <p:sp>
          <p:nvSpPr>
            <p:cNvPr id="11281" name="Line 58">
              <a:extLst>
                <a:ext uri="{FF2B5EF4-FFF2-40B4-BE49-F238E27FC236}">
                  <a16:creationId xmlns:a16="http://schemas.microsoft.com/office/drawing/2014/main" id="{35714825-B381-EAD1-A4D3-3425D791B5D7}"/>
                </a:ext>
              </a:extLst>
            </p:cNvPr>
            <p:cNvSpPr>
              <a:spLocks noChangeShapeType="1"/>
            </p:cNvSpPr>
            <p:nvPr/>
          </p:nvSpPr>
          <p:spPr bwMode="auto">
            <a:xfrm>
              <a:off x="1992" y="2488"/>
              <a:ext cx="0" cy="38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sp>
          <p:nvSpPr>
            <p:cNvPr id="11282" name="Line 61">
              <a:extLst>
                <a:ext uri="{FF2B5EF4-FFF2-40B4-BE49-F238E27FC236}">
                  <a16:creationId xmlns:a16="http://schemas.microsoft.com/office/drawing/2014/main" id="{E3955108-0AAA-C94A-777C-186F90B73C35}"/>
                </a:ext>
              </a:extLst>
            </p:cNvPr>
            <p:cNvSpPr>
              <a:spLocks noChangeShapeType="1"/>
            </p:cNvSpPr>
            <p:nvPr/>
          </p:nvSpPr>
          <p:spPr bwMode="auto">
            <a:xfrm>
              <a:off x="512" y="2792"/>
              <a:ext cx="1456" cy="0"/>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11269" name="Group 66">
            <a:extLst>
              <a:ext uri="{FF2B5EF4-FFF2-40B4-BE49-F238E27FC236}">
                <a16:creationId xmlns:a16="http://schemas.microsoft.com/office/drawing/2014/main" id="{183707EE-FB8B-739F-DDD8-E704868EC448}"/>
              </a:ext>
            </a:extLst>
          </p:cNvPr>
          <p:cNvGrpSpPr>
            <a:grpSpLocks/>
          </p:cNvGrpSpPr>
          <p:nvPr/>
        </p:nvGrpSpPr>
        <p:grpSpPr bwMode="auto">
          <a:xfrm>
            <a:off x="6315075" y="3324220"/>
            <a:ext cx="1390650" cy="322660"/>
            <a:chOff x="4344" y="2792"/>
            <a:chExt cx="1168" cy="271"/>
          </a:xfrm>
        </p:grpSpPr>
        <p:sp>
          <p:nvSpPr>
            <p:cNvPr id="11278" name="Rectangle 57">
              <a:extLst>
                <a:ext uri="{FF2B5EF4-FFF2-40B4-BE49-F238E27FC236}">
                  <a16:creationId xmlns:a16="http://schemas.microsoft.com/office/drawing/2014/main" id="{1DA9ECA2-2BB0-AF44-3A51-388734B60E58}"/>
                </a:ext>
              </a:extLst>
            </p:cNvPr>
            <p:cNvSpPr>
              <a:spLocks noChangeArrowheads="1"/>
            </p:cNvSpPr>
            <p:nvPr/>
          </p:nvSpPr>
          <p:spPr bwMode="auto">
            <a:xfrm>
              <a:off x="4387" y="2830"/>
              <a:ext cx="95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1200"/>
                <a:t>Exit the system</a:t>
              </a:r>
            </a:p>
          </p:txBody>
        </p:sp>
        <p:sp>
          <p:nvSpPr>
            <p:cNvPr id="11279" name="Line 62">
              <a:extLst>
                <a:ext uri="{FF2B5EF4-FFF2-40B4-BE49-F238E27FC236}">
                  <a16:creationId xmlns:a16="http://schemas.microsoft.com/office/drawing/2014/main" id="{D57E2CF3-3298-286E-B321-2AE022294D42}"/>
                </a:ext>
              </a:extLst>
            </p:cNvPr>
            <p:cNvSpPr>
              <a:spLocks noChangeShapeType="1"/>
            </p:cNvSpPr>
            <p:nvPr/>
          </p:nvSpPr>
          <p:spPr bwMode="auto">
            <a:xfrm>
              <a:off x="4344" y="2792"/>
              <a:ext cx="1168" cy="0"/>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11270" name="Group 65">
            <a:extLst>
              <a:ext uri="{FF2B5EF4-FFF2-40B4-BE49-F238E27FC236}">
                <a16:creationId xmlns:a16="http://schemas.microsoft.com/office/drawing/2014/main" id="{85FC4AB1-E301-5459-B338-BC52D0F070F9}"/>
              </a:ext>
            </a:extLst>
          </p:cNvPr>
          <p:cNvGrpSpPr>
            <a:grpSpLocks/>
          </p:cNvGrpSpPr>
          <p:nvPr/>
        </p:nvGrpSpPr>
        <p:grpSpPr bwMode="auto">
          <a:xfrm>
            <a:off x="3562350" y="2962273"/>
            <a:ext cx="2724150" cy="684610"/>
            <a:chOff x="2032" y="2488"/>
            <a:chExt cx="2288" cy="575"/>
          </a:xfrm>
        </p:grpSpPr>
        <p:sp>
          <p:nvSpPr>
            <p:cNvPr id="11275" name="Rectangle 56">
              <a:extLst>
                <a:ext uri="{FF2B5EF4-FFF2-40B4-BE49-F238E27FC236}">
                  <a16:creationId xmlns:a16="http://schemas.microsoft.com/office/drawing/2014/main" id="{49562EE7-FBB2-F5E5-90BF-505971C4CABF}"/>
                </a:ext>
              </a:extLst>
            </p:cNvPr>
            <p:cNvSpPr>
              <a:spLocks noChangeArrowheads="1"/>
            </p:cNvSpPr>
            <p:nvPr/>
          </p:nvSpPr>
          <p:spPr bwMode="auto">
            <a:xfrm>
              <a:off x="2717" y="2830"/>
              <a:ext cx="84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1200"/>
                <a:t>In the system</a:t>
              </a:r>
            </a:p>
          </p:txBody>
        </p:sp>
        <p:sp>
          <p:nvSpPr>
            <p:cNvPr id="11276" name="Line 59">
              <a:extLst>
                <a:ext uri="{FF2B5EF4-FFF2-40B4-BE49-F238E27FC236}">
                  <a16:creationId xmlns:a16="http://schemas.microsoft.com/office/drawing/2014/main" id="{4F326C8D-D1A1-A614-2AC4-20B6EE64623D}"/>
                </a:ext>
              </a:extLst>
            </p:cNvPr>
            <p:cNvSpPr>
              <a:spLocks noChangeShapeType="1"/>
            </p:cNvSpPr>
            <p:nvPr/>
          </p:nvSpPr>
          <p:spPr bwMode="auto">
            <a:xfrm>
              <a:off x="4320" y="2488"/>
              <a:ext cx="0" cy="38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sp>
          <p:nvSpPr>
            <p:cNvPr id="11277" name="Line 63">
              <a:extLst>
                <a:ext uri="{FF2B5EF4-FFF2-40B4-BE49-F238E27FC236}">
                  <a16:creationId xmlns:a16="http://schemas.microsoft.com/office/drawing/2014/main" id="{6CBE18F7-F103-92FE-0437-B262128CA4CC}"/>
                </a:ext>
              </a:extLst>
            </p:cNvPr>
            <p:cNvSpPr>
              <a:spLocks noChangeShapeType="1"/>
            </p:cNvSpPr>
            <p:nvPr/>
          </p:nvSpPr>
          <p:spPr bwMode="auto">
            <a:xfrm>
              <a:off x="2032" y="2792"/>
              <a:ext cx="2264" cy="0"/>
            </a:xfrm>
            <a:prstGeom prst="line">
              <a:avLst/>
            </a:prstGeom>
            <a:noFill/>
            <a:ln w="38100">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sp>
        <p:nvSpPr>
          <p:cNvPr id="11274" name="Rectangle 29">
            <a:extLst>
              <a:ext uri="{FF2B5EF4-FFF2-40B4-BE49-F238E27FC236}">
                <a16:creationId xmlns:a16="http://schemas.microsoft.com/office/drawing/2014/main" id="{9228D50F-8AE5-550F-BFF3-AEEB40C64265}"/>
              </a:ext>
            </a:extLst>
          </p:cNvPr>
          <p:cNvSpPr>
            <a:spLocks noChangeArrowheads="1"/>
          </p:cNvSpPr>
          <p:nvPr/>
        </p:nvSpPr>
        <p:spPr bwMode="auto">
          <a:xfrm>
            <a:off x="1231276" y="-16222"/>
            <a:ext cx="65232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2400" dirty="0"/>
              <a:t>Example: Capacity planning at  Car wash facility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3585" name="Group 145">
            <a:extLst>
              <a:ext uri="{FF2B5EF4-FFF2-40B4-BE49-F238E27FC236}">
                <a16:creationId xmlns:a16="http://schemas.microsoft.com/office/drawing/2014/main" id="{572699E8-EFF1-9744-896B-AE948F4965E4}"/>
              </a:ext>
            </a:extLst>
          </p:cNvPr>
          <p:cNvGraphicFramePr>
            <a:graphicFrameLocks noGrp="1"/>
          </p:cNvGraphicFramePr>
          <p:nvPr/>
        </p:nvGraphicFramePr>
        <p:xfrm>
          <a:off x="1419225" y="914401"/>
          <a:ext cx="6305550" cy="1789963"/>
        </p:xfrm>
        <a:graphic>
          <a:graphicData uri="http://schemas.openxmlformats.org/drawingml/2006/table">
            <a:tbl>
              <a:tblPr/>
              <a:tblGrid>
                <a:gridCol w="1828800">
                  <a:extLst>
                    <a:ext uri="{9D8B030D-6E8A-4147-A177-3AD203B41FA5}">
                      <a16:colId xmlns:a16="http://schemas.microsoft.com/office/drawing/2014/main" val="20000"/>
                    </a:ext>
                  </a:extLst>
                </a:gridCol>
                <a:gridCol w="1771650">
                  <a:extLst>
                    <a:ext uri="{9D8B030D-6E8A-4147-A177-3AD203B41FA5}">
                      <a16:colId xmlns:a16="http://schemas.microsoft.com/office/drawing/2014/main" val="20001"/>
                    </a:ext>
                  </a:extLst>
                </a:gridCol>
                <a:gridCol w="2705100">
                  <a:extLst>
                    <a:ext uri="{9D8B030D-6E8A-4147-A177-3AD203B41FA5}">
                      <a16:colId xmlns:a16="http://schemas.microsoft.com/office/drawing/2014/main" val="20002"/>
                    </a:ext>
                  </a:extLst>
                </a:gridCol>
              </a:tblGrid>
              <a:tr h="257241">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400" b="1" i="0" u="none" strike="noStrike" cap="none" normalizeH="0" baseline="0" dirty="0">
                          <a:ln>
                            <a:noFill/>
                          </a:ln>
                          <a:solidFill>
                            <a:schemeClr val="tx1"/>
                          </a:solidFill>
                          <a:effectLst/>
                          <a:latin typeface="Arial" charset="0"/>
                        </a:rPr>
                        <a:t>Situation</a:t>
                      </a:r>
                    </a:p>
                  </a:txBody>
                  <a:tcPr marL="68580" marR="68580" marT="34299" marB="34299" horzOverflow="overflow">
                    <a:lnL cap="flat">
                      <a:noFill/>
                    </a:lnL>
                    <a:lnR>
                      <a:noFill/>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400" b="1" i="0" u="none" strike="noStrike" cap="none" normalizeH="0" baseline="0" dirty="0">
                          <a:ln>
                            <a:noFill/>
                          </a:ln>
                          <a:solidFill>
                            <a:schemeClr val="tx1"/>
                          </a:solidFill>
                          <a:effectLst/>
                          <a:latin typeface="Arial" charset="0"/>
                        </a:rPr>
                        <a:t>Arrivals in Queue</a:t>
                      </a:r>
                    </a:p>
                  </a:txBody>
                  <a:tcPr marL="68580" marR="68580" marT="34299" marB="34299" horzOverflow="overflow">
                    <a:lnL>
                      <a:noFill/>
                    </a:lnL>
                    <a:lnR>
                      <a:noFill/>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400" b="1" i="0" u="none" strike="noStrike" cap="none" normalizeH="0" baseline="0" dirty="0">
                          <a:ln>
                            <a:noFill/>
                          </a:ln>
                          <a:solidFill>
                            <a:schemeClr val="tx1"/>
                          </a:solidFill>
                          <a:effectLst/>
                          <a:latin typeface="Arial" charset="0"/>
                        </a:rPr>
                        <a:t>Service Process</a:t>
                      </a:r>
                    </a:p>
                  </a:txBody>
                  <a:tcPr marL="68580" marR="68580" marT="34299" marB="34299" horzOverflow="overflow">
                    <a:lnL>
                      <a:noFill/>
                    </a:lnL>
                    <a:lnR cap="flat">
                      <a:noFill/>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9416">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Supermarket</a:t>
                      </a:r>
                    </a:p>
                  </a:txBody>
                  <a:tcPr marL="68580" marR="68580" marT="34299" marB="34299" horzOverflow="overflow">
                    <a:lnL cap="flat">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Grocery shoppers</a:t>
                      </a:r>
                    </a:p>
                  </a:txBody>
                  <a:tcPr marL="68580" marR="68580" marT="34299" marB="34299"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Checkout clerks at cash register</a:t>
                      </a:r>
                    </a:p>
                  </a:txBody>
                  <a:tcPr marL="68580" marR="68580" marT="34299" marB="34299" horzOverflow="overflow">
                    <a:lnL>
                      <a:noFill/>
                    </a:lnL>
                    <a:lnR cap="flat">
                      <a:noFill/>
                    </a:lnR>
                    <a:lnT w="28575"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284633">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Highway toll booth</a:t>
                      </a:r>
                    </a:p>
                  </a:txBody>
                  <a:tcPr marL="68580" marR="68580" marT="34299" marB="34299"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Automobiles</a:t>
                      </a:r>
                    </a:p>
                  </a:txBody>
                  <a:tcPr marL="68580" marR="68580" marT="34299" marB="34299"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Collection of tolls at booth</a:t>
                      </a:r>
                    </a:p>
                  </a:txBody>
                  <a:tcPr marL="68580" marR="68580" marT="34299" marB="34299"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39416">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Doctor’s office</a:t>
                      </a:r>
                    </a:p>
                  </a:txBody>
                  <a:tcPr marL="68580" marR="68580" marT="34299" marB="34299"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Patients</a:t>
                      </a:r>
                    </a:p>
                  </a:txBody>
                  <a:tcPr marL="68580" marR="68580" marT="34299" marB="34299"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Treatment by doctors and nurses</a:t>
                      </a:r>
                    </a:p>
                  </a:txBody>
                  <a:tcPr marL="68580" marR="68580" marT="34299" marB="34299"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39025">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Telephone company</a:t>
                      </a:r>
                    </a:p>
                  </a:txBody>
                  <a:tcPr marL="68580" marR="68580" marT="34299" marB="34299"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Callers</a:t>
                      </a:r>
                    </a:p>
                  </a:txBody>
                  <a:tcPr marL="68580" marR="68580" marT="34299" marB="34299"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Switching equipment to forward calls</a:t>
                      </a:r>
                    </a:p>
                  </a:txBody>
                  <a:tcPr marL="68580" marR="68580" marT="34299" marB="34299"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6164" name="Rectangle 4">
            <a:extLst>
              <a:ext uri="{FF2B5EF4-FFF2-40B4-BE49-F238E27FC236}">
                <a16:creationId xmlns:a16="http://schemas.microsoft.com/office/drawing/2014/main" id="{93EE1AEA-B6B5-605A-59A6-3B2D67D6FF1C}"/>
              </a:ext>
            </a:extLst>
          </p:cNvPr>
          <p:cNvSpPr>
            <a:spLocks noChangeArrowheads="1"/>
          </p:cNvSpPr>
          <p:nvPr/>
        </p:nvSpPr>
        <p:spPr bwMode="auto">
          <a:xfrm>
            <a:off x="1885950" y="0"/>
            <a:ext cx="5200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spcBef>
                <a:spcPct val="0"/>
              </a:spcBef>
              <a:buFontTx/>
              <a:buNone/>
            </a:pPr>
            <a:r>
              <a:rPr lang="en-US" altLang="en-US" sz="2400"/>
              <a:t>Common Queuing Situations</a:t>
            </a:r>
          </a:p>
        </p:txBody>
      </p:sp>
    </p:spTree>
    <p:extLst>
      <p:ext uri="{BB962C8B-B14F-4D97-AF65-F5344CB8AC3E}">
        <p14:creationId xmlns:p14="http://schemas.microsoft.com/office/powerpoint/2010/main" val="2756170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71328FEA-1372-780F-E10C-5F89497CDC82}"/>
              </a:ext>
            </a:extLst>
          </p:cNvPr>
          <p:cNvSpPr>
            <a:spLocks noGrp="1"/>
          </p:cNvSpPr>
          <p:nvPr>
            <p:ph type="title"/>
          </p:nvPr>
        </p:nvSpPr>
        <p:spPr/>
        <p:txBody>
          <a:bodyPr/>
          <a:lstStyle/>
          <a:p>
            <a:r>
              <a:rPr lang="en-US" altLang="en-US"/>
              <a:t>Crowded Queue</a:t>
            </a:r>
          </a:p>
        </p:txBody>
      </p:sp>
      <p:pic>
        <p:nvPicPr>
          <p:cNvPr id="5" name="Picture 10" descr="pe_2_20170116_600_855.jpg">
            <a:extLst>
              <a:ext uri="{FF2B5EF4-FFF2-40B4-BE49-F238E27FC236}">
                <a16:creationId xmlns:a16="http://schemas.microsoft.com/office/drawing/2014/main" id="{83CD67D7-FB8D-CEC9-0B52-95BAE4CBB8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21060671">
            <a:off x="1233488" y="584597"/>
            <a:ext cx="3277791"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73F264BE-3C41-E72B-835D-7C784EA077C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631317">
            <a:off x="1196579" y="2291954"/>
            <a:ext cx="3371850" cy="2532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62D47518-1A02-B7C3-0363-808C8BB01A3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21097069">
            <a:off x="4341019" y="404813"/>
            <a:ext cx="3606404" cy="240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7AE2F9CA-DE75-84C3-DDEB-BBF5D62FD0A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31344" y="1930004"/>
            <a:ext cx="3357563" cy="2180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799FB851-D49B-83BB-B5B2-2D02A948DB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43200" y="2723216"/>
            <a:ext cx="4177887" cy="20529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Conga-Line-2012-1.jpg">
            <a:extLst>
              <a:ext uri="{FF2B5EF4-FFF2-40B4-BE49-F238E27FC236}">
                <a16:creationId xmlns:a16="http://schemas.microsoft.com/office/drawing/2014/main" id="{245C2930-9612-6D5A-0687-D8C36B13F62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21323961">
            <a:off x="3854054" y="2514600"/>
            <a:ext cx="3771900" cy="2525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Capture.JPG">
            <a:extLst>
              <a:ext uri="{FF2B5EF4-FFF2-40B4-BE49-F238E27FC236}">
                <a16:creationId xmlns:a16="http://schemas.microsoft.com/office/drawing/2014/main" id="{0869A447-AB6F-71E0-EA9B-3CA94CAD103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rot="21021916">
            <a:off x="2151460" y="1037035"/>
            <a:ext cx="4647009" cy="3098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8874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92">
            <a:extLst>
              <a:ext uri="{FF2B5EF4-FFF2-40B4-BE49-F238E27FC236}">
                <a16:creationId xmlns:a16="http://schemas.microsoft.com/office/drawing/2014/main" id="{D7FF412E-86C5-8AB4-B3F0-F69CE5678622}"/>
              </a:ext>
            </a:extLst>
          </p:cNvPr>
          <p:cNvSpPr>
            <a:spLocks noChangeArrowheads="1"/>
          </p:cNvSpPr>
          <p:nvPr/>
        </p:nvSpPr>
        <p:spPr bwMode="auto">
          <a:xfrm>
            <a:off x="1600200" y="800100"/>
            <a:ext cx="5957888" cy="259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914400" indent="-45720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lnSpc>
                <a:spcPct val="150000"/>
              </a:lnSpc>
              <a:spcBef>
                <a:spcPct val="40000"/>
              </a:spcBef>
              <a:buFont typeface="Times" panose="02020603050405020304" pitchFamily="18" charset="0"/>
              <a:buAutoNum type="arabicPeriod"/>
            </a:pPr>
            <a:r>
              <a:rPr lang="en-US" altLang="en-US" sz="1500"/>
              <a:t>Size of the population</a:t>
            </a:r>
          </a:p>
          <a:p>
            <a:pPr lvl="1" algn="just">
              <a:lnSpc>
                <a:spcPct val="150000"/>
              </a:lnSpc>
              <a:spcBef>
                <a:spcPct val="40000"/>
              </a:spcBef>
              <a:buFont typeface="Wingdings" panose="05000000000000000000" pitchFamily="2" charset="2"/>
              <a:buChar char="þ"/>
            </a:pPr>
            <a:r>
              <a:rPr lang="en-US" altLang="en-US" sz="1500"/>
              <a:t>Unlimited (infinite) </a:t>
            </a:r>
          </a:p>
          <a:p>
            <a:pPr lvl="1" algn="just">
              <a:lnSpc>
                <a:spcPct val="150000"/>
              </a:lnSpc>
              <a:spcBef>
                <a:spcPct val="40000"/>
              </a:spcBef>
              <a:buFont typeface="Wingdings" panose="05000000000000000000" pitchFamily="2" charset="2"/>
              <a:buChar char="þ"/>
            </a:pPr>
            <a:r>
              <a:rPr lang="en-US" altLang="en-US" sz="1500"/>
              <a:t> Limited (finite)</a:t>
            </a:r>
          </a:p>
          <a:p>
            <a:pPr algn="just">
              <a:lnSpc>
                <a:spcPct val="150000"/>
              </a:lnSpc>
              <a:spcBef>
                <a:spcPct val="40000"/>
              </a:spcBef>
              <a:buFont typeface="Times" panose="02020603050405020304" pitchFamily="18" charset="0"/>
              <a:buAutoNum type="arabicPeriod"/>
            </a:pPr>
            <a:r>
              <a:rPr lang="en-US" altLang="en-US" sz="1500"/>
              <a:t>Pattern of arrivals</a:t>
            </a:r>
          </a:p>
          <a:p>
            <a:pPr lvl="1" algn="just">
              <a:lnSpc>
                <a:spcPct val="150000"/>
              </a:lnSpc>
              <a:spcBef>
                <a:spcPct val="40000"/>
              </a:spcBef>
              <a:buFont typeface="Wingdings" panose="05000000000000000000" pitchFamily="2" charset="2"/>
              <a:buChar char="þ"/>
            </a:pPr>
            <a:r>
              <a:rPr lang="en-US" altLang="en-US" sz="1500"/>
              <a:t>Scheduled </a:t>
            </a:r>
          </a:p>
          <a:p>
            <a:pPr lvl="1" algn="just">
              <a:lnSpc>
                <a:spcPct val="150000"/>
              </a:lnSpc>
              <a:spcBef>
                <a:spcPct val="40000"/>
              </a:spcBef>
              <a:buFont typeface="Wingdings" panose="05000000000000000000" pitchFamily="2" charset="2"/>
              <a:buChar char="þ"/>
            </a:pPr>
            <a:r>
              <a:rPr lang="en-US" altLang="en-US" sz="1500"/>
              <a:t>Random, often a Poisson distribution</a:t>
            </a:r>
          </a:p>
        </p:txBody>
      </p:sp>
      <p:sp>
        <p:nvSpPr>
          <p:cNvPr id="13315" name="Rectangle 3">
            <a:extLst>
              <a:ext uri="{FF2B5EF4-FFF2-40B4-BE49-F238E27FC236}">
                <a16:creationId xmlns:a16="http://schemas.microsoft.com/office/drawing/2014/main" id="{C4F78056-DD97-85A8-FDDD-2AD4C6A050EC}"/>
              </a:ext>
            </a:extLst>
          </p:cNvPr>
          <p:cNvSpPr>
            <a:spLocks noChangeArrowheads="1"/>
          </p:cNvSpPr>
          <p:nvPr/>
        </p:nvSpPr>
        <p:spPr bwMode="auto">
          <a:xfrm>
            <a:off x="1771650" y="0"/>
            <a:ext cx="3086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2400"/>
              <a:t>Arrival Characteristics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43">
            <a:extLst>
              <a:ext uri="{FF2B5EF4-FFF2-40B4-BE49-F238E27FC236}">
                <a16:creationId xmlns:a16="http://schemas.microsoft.com/office/drawing/2014/main" id="{69F9FEC0-E41F-6BA9-8B59-7F978B9504F5}"/>
              </a:ext>
            </a:extLst>
          </p:cNvPr>
          <p:cNvGrpSpPr>
            <a:grpSpLocks/>
          </p:cNvGrpSpPr>
          <p:nvPr/>
        </p:nvGrpSpPr>
        <p:grpSpPr bwMode="auto">
          <a:xfrm>
            <a:off x="2341191" y="1143001"/>
            <a:ext cx="3912944" cy="3095625"/>
            <a:chOff x="417" y="1360"/>
            <a:chExt cx="2297" cy="2600"/>
          </a:xfrm>
        </p:grpSpPr>
        <p:sp>
          <p:nvSpPr>
            <p:cNvPr id="15364" name="Rectangle 17">
              <a:extLst>
                <a:ext uri="{FF2B5EF4-FFF2-40B4-BE49-F238E27FC236}">
                  <a16:creationId xmlns:a16="http://schemas.microsoft.com/office/drawing/2014/main" id="{759E40BB-7C06-80ED-FD3D-70FD2AF938EA}"/>
                </a:ext>
              </a:extLst>
            </p:cNvPr>
            <p:cNvSpPr>
              <a:spLocks noChangeArrowheads="1"/>
            </p:cNvSpPr>
            <p:nvPr/>
          </p:nvSpPr>
          <p:spPr bwMode="auto">
            <a:xfrm>
              <a:off x="968" y="1360"/>
              <a:ext cx="1664" cy="2216"/>
            </a:xfrm>
            <a:prstGeom prst="rect">
              <a:avLst/>
            </a:prstGeom>
            <a:solidFill>
              <a:srgbClr val="FFD980"/>
            </a:solidFill>
            <a:ln w="38100">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1188883" name="Rectangle 19">
              <a:extLst>
                <a:ext uri="{FF2B5EF4-FFF2-40B4-BE49-F238E27FC236}">
                  <a16:creationId xmlns:a16="http://schemas.microsoft.com/office/drawing/2014/main" id="{F3AB1A17-8086-ED33-0BB2-8CA332FB8DE5}"/>
                </a:ext>
              </a:extLst>
            </p:cNvPr>
            <p:cNvSpPr>
              <a:spLocks noChangeArrowheads="1"/>
            </p:cNvSpPr>
            <p:nvPr/>
          </p:nvSpPr>
          <p:spPr bwMode="auto">
            <a:xfrm>
              <a:off x="760" y="1431"/>
              <a:ext cx="350" cy="1976"/>
            </a:xfrm>
            <a:prstGeom prst="rect">
              <a:avLst/>
            </a:prstGeom>
            <a:noFill/>
            <a:ln w="9525">
              <a:noFill/>
              <a:miter lim="800000"/>
              <a:headEnd/>
              <a:tailEnd/>
            </a:ln>
            <a:effectLst/>
          </p:spPr>
          <p:txBody>
            <a:bodyPr wrap="none">
              <a:spAutoFit/>
            </a:bodyPr>
            <a:lstStyle/>
            <a:p>
              <a:pPr algn="r">
                <a:lnSpc>
                  <a:spcPct val="240000"/>
                </a:lnSpc>
                <a:defRPr/>
              </a:pPr>
              <a:r>
                <a:rPr lang="en-US" sz="1050">
                  <a:effectLst>
                    <a:outerShdw blurRad="38100" dist="38100" dir="2700000" algn="tl">
                      <a:srgbClr val="C0C0C0"/>
                    </a:outerShdw>
                  </a:effectLst>
                </a:rPr>
                <a:t>0.25  </a:t>
              </a:r>
              <a:r>
                <a:rPr lang="en-US" sz="1050"/>
                <a:t>–</a:t>
              </a:r>
              <a:endParaRPr lang="en-US" sz="1050">
                <a:effectLst>
                  <a:outerShdw blurRad="38100" dist="38100" dir="2700000" algn="tl">
                    <a:srgbClr val="C0C0C0"/>
                  </a:outerShdw>
                </a:effectLst>
              </a:endParaRPr>
            </a:p>
            <a:p>
              <a:pPr algn="r">
                <a:lnSpc>
                  <a:spcPct val="240000"/>
                </a:lnSpc>
                <a:defRPr/>
              </a:pPr>
              <a:r>
                <a:rPr lang="en-US" sz="1050">
                  <a:effectLst>
                    <a:outerShdw blurRad="38100" dist="38100" dir="2700000" algn="tl">
                      <a:srgbClr val="C0C0C0"/>
                    </a:outerShdw>
                  </a:effectLst>
                </a:rPr>
                <a:t>0.02  </a:t>
              </a:r>
              <a:r>
                <a:rPr lang="en-US" sz="1050"/>
                <a:t>–</a:t>
              </a:r>
              <a:endParaRPr lang="en-US" sz="1050">
                <a:effectLst>
                  <a:outerShdw blurRad="38100" dist="38100" dir="2700000" algn="tl">
                    <a:srgbClr val="C0C0C0"/>
                  </a:outerShdw>
                </a:effectLst>
              </a:endParaRPr>
            </a:p>
            <a:p>
              <a:pPr algn="r">
                <a:lnSpc>
                  <a:spcPct val="240000"/>
                </a:lnSpc>
                <a:defRPr/>
              </a:pPr>
              <a:r>
                <a:rPr lang="en-US" sz="1050">
                  <a:effectLst>
                    <a:outerShdw blurRad="38100" dist="38100" dir="2700000" algn="tl">
                      <a:srgbClr val="C0C0C0"/>
                    </a:outerShdw>
                  </a:effectLst>
                </a:rPr>
                <a:t>0.15  </a:t>
              </a:r>
              <a:r>
                <a:rPr lang="en-US" sz="1050"/>
                <a:t>–</a:t>
              </a:r>
              <a:endParaRPr lang="en-US" sz="1050">
                <a:effectLst>
                  <a:outerShdw blurRad="38100" dist="38100" dir="2700000" algn="tl">
                    <a:srgbClr val="C0C0C0"/>
                  </a:outerShdw>
                </a:effectLst>
              </a:endParaRPr>
            </a:p>
            <a:p>
              <a:pPr algn="r">
                <a:lnSpc>
                  <a:spcPct val="240000"/>
                </a:lnSpc>
                <a:defRPr/>
              </a:pPr>
              <a:r>
                <a:rPr lang="en-US" sz="1050">
                  <a:effectLst>
                    <a:outerShdw blurRad="38100" dist="38100" dir="2700000" algn="tl">
                      <a:srgbClr val="C0C0C0"/>
                    </a:outerShdw>
                  </a:effectLst>
                </a:rPr>
                <a:t>0.10  </a:t>
              </a:r>
              <a:r>
                <a:rPr lang="en-US" sz="1050"/>
                <a:t>–</a:t>
              </a:r>
              <a:endParaRPr lang="en-US" sz="1050">
                <a:effectLst>
                  <a:outerShdw blurRad="38100" dist="38100" dir="2700000" algn="tl">
                    <a:srgbClr val="C0C0C0"/>
                  </a:outerShdw>
                </a:effectLst>
              </a:endParaRPr>
            </a:p>
            <a:p>
              <a:pPr algn="r">
                <a:lnSpc>
                  <a:spcPct val="240000"/>
                </a:lnSpc>
                <a:defRPr/>
              </a:pPr>
              <a:r>
                <a:rPr lang="en-US" sz="1050">
                  <a:effectLst>
                    <a:outerShdw blurRad="38100" dist="38100" dir="2700000" algn="tl">
                      <a:srgbClr val="C0C0C0"/>
                    </a:outerShdw>
                  </a:effectLst>
                </a:rPr>
                <a:t>0.05  </a:t>
              </a:r>
              <a:r>
                <a:rPr lang="en-US" sz="1050"/>
                <a:t>–</a:t>
              </a:r>
              <a:endParaRPr lang="en-US" sz="1050">
                <a:effectLst>
                  <a:outerShdw blurRad="38100" dist="38100" dir="2700000" algn="tl">
                    <a:srgbClr val="C0C0C0"/>
                  </a:outerShdw>
                </a:effectLst>
              </a:endParaRPr>
            </a:p>
            <a:p>
              <a:pPr algn="r">
                <a:lnSpc>
                  <a:spcPct val="240000"/>
                </a:lnSpc>
                <a:defRPr/>
              </a:pPr>
              <a:r>
                <a:rPr lang="en-US" sz="1050"/>
                <a:t>–</a:t>
              </a:r>
            </a:p>
          </p:txBody>
        </p:sp>
        <p:sp>
          <p:nvSpPr>
            <p:cNvPr id="1188884" name="Rectangle 20">
              <a:extLst>
                <a:ext uri="{FF2B5EF4-FFF2-40B4-BE49-F238E27FC236}">
                  <a16:creationId xmlns:a16="http://schemas.microsoft.com/office/drawing/2014/main" id="{C3DE5294-CC47-3ACD-8CFC-0E0FAF2E8B36}"/>
                </a:ext>
              </a:extLst>
            </p:cNvPr>
            <p:cNvSpPr>
              <a:spLocks noChangeArrowheads="1"/>
            </p:cNvSpPr>
            <p:nvPr/>
          </p:nvSpPr>
          <p:spPr bwMode="auto">
            <a:xfrm rot="16200000">
              <a:off x="149" y="2353"/>
              <a:ext cx="686" cy="149"/>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Probability</a:t>
              </a:r>
            </a:p>
          </p:txBody>
        </p:sp>
        <p:sp>
          <p:nvSpPr>
            <p:cNvPr id="15367" name="Rectangle 21">
              <a:extLst>
                <a:ext uri="{FF2B5EF4-FFF2-40B4-BE49-F238E27FC236}">
                  <a16:creationId xmlns:a16="http://schemas.microsoft.com/office/drawing/2014/main" id="{2D20CE3B-3D58-8FC8-5F83-62D4BF5EAF79}"/>
                </a:ext>
              </a:extLst>
            </p:cNvPr>
            <p:cNvSpPr>
              <a:spLocks noChangeArrowheads="1"/>
            </p:cNvSpPr>
            <p:nvPr/>
          </p:nvSpPr>
          <p:spPr bwMode="auto">
            <a:xfrm>
              <a:off x="1051" y="2570"/>
              <a:ext cx="104" cy="1006"/>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15368" name="Rectangle 22">
              <a:extLst>
                <a:ext uri="{FF2B5EF4-FFF2-40B4-BE49-F238E27FC236}">
                  <a16:creationId xmlns:a16="http://schemas.microsoft.com/office/drawing/2014/main" id="{8072C23C-92BE-95F1-81DB-FE88EB283214}"/>
                </a:ext>
              </a:extLst>
            </p:cNvPr>
            <p:cNvSpPr>
              <a:spLocks noChangeArrowheads="1"/>
            </p:cNvSpPr>
            <p:nvPr/>
          </p:nvSpPr>
          <p:spPr bwMode="auto">
            <a:xfrm>
              <a:off x="1203" y="1523"/>
              <a:ext cx="104" cy="2053"/>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15369" name="Rectangle 23">
              <a:extLst>
                <a:ext uri="{FF2B5EF4-FFF2-40B4-BE49-F238E27FC236}">
                  <a16:creationId xmlns:a16="http://schemas.microsoft.com/office/drawing/2014/main" id="{6516507C-D307-9F7B-1EEC-5B5107F20E04}"/>
                </a:ext>
              </a:extLst>
            </p:cNvPr>
            <p:cNvSpPr>
              <a:spLocks noChangeArrowheads="1"/>
            </p:cNvSpPr>
            <p:nvPr/>
          </p:nvSpPr>
          <p:spPr bwMode="auto">
            <a:xfrm>
              <a:off x="1352" y="1523"/>
              <a:ext cx="104" cy="2053"/>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15370" name="Rectangle 24">
              <a:extLst>
                <a:ext uri="{FF2B5EF4-FFF2-40B4-BE49-F238E27FC236}">
                  <a16:creationId xmlns:a16="http://schemas.microsoft.com/office/drawing/2014/main" id="{4D96AFDF-0EE3-6A1A-C45F-06A2CED2C6BC}"/>
                </a:ext>
              </a:extLst>
            </p:cNvPr>
            <p:cNvSpPr>
              <a:spLocks noChangeArrowheads="1"/>
            </p:cNvSpPr>
            <p:nvPr/>
          </p:nvSpPr>
          <p:spPr bwMode="auto">
            <a:xfrm>
              <a:off x="1501" y="2227"/>
              <a:ext cx="104" cy="1349"/>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15371" name="Rectangle 25">
              <a:extLst>
                <a:ext uri="{FF2B5EF4-FFF2-40B4-BE49-F238E27FC236}">
                  <a16:creationId xmlns:a16="http://schemas.microsoft.com/office/drawing/2014/main" id="{A1587A74-1F24-7D40-7B66-8F212F7BB6C6}"/>
                </a:ext>
              </a:extLst>
            </p:cNvPr>
            <p:cNvSpPr>
              <a:spLocks noChangeArrowheads="1"/>
            </p:cNvSpPr>
            <p:nvPr/>
          </p:nvSpPr>
          <p:spPr bwMode="auto">
            <a:xfrm>
              <a:off x="1650" y="2895"/>
              <a:ext cx="104" cy="681"/>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15372" name="Rectangle 26">
              <a:extLst>
                <a:ext uri="{FF2B5EF4-FFF2-40B4-BE49-F238E27FC236}">
                  <a16:creationId xmlns:a16="http://schemas.microsoft.com/office/drawing/2014/main" id="{D0649EBE-5D68-53C6-12BC-1E66F1ACB4F4}"/>
                </a:ext>
              </a:extLst>
            </p:cNvPr>
            <p:cNvSpPr>
              <a:spLocks noChangeArrowheads="1"/>
            </p:cNvSpPr>
            <p:nvPr/>
          </p:nvSpPr>
          <p:spPr bwMode="auto">
            <a:xfrm>
              <a:off x="1800" y="3285"/>
              <a:ext cx="104" cy="291"/>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15373" name="Rectangle 27">
              <a:extLst>
                <a:ext uri="{FF2B5EF4-FFF2-40B4-BE49-F238E27FC236}">
                  <a16:creationId xmlns:a16="http://schemas.microsoft.com/office/drawing/2014/main" id="{E048B130-85F2-2167-FA60-B3F9D2784C59}"/>
                </a:ext>
              </a:extLst>
            </p:cNvPr>
            <p:cNvSpPr>
              <a:spLocks noChangeArrowheads="1"/>
            </p:cNvSpPr>
            <p:nvPr/>
          </p:nvSpPr>
          <p:spPr bwMode="auto">
            <a:xfrm>
              <a:off x="1947" y="3445"/>
              <a:ext cx="104" cy="131"/>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15374" name="Rectangle 28">
              <a:extLst>
                <a:ext uri="{FF2B5EF4-FFF2-40B4-BE49-F238E27FC236}">
                  <a16:creationId xmlns:a16="http://schemas.microsoft.com/office/drawing/2014/main" id="{667D2159-C936-A712-F250-414D9889F6B0}"/>
                </a:ext>
              </a:extLst>
            </p:cNvPr>
            <p:cNvSpPr>
              <a:spLocks noChangeArrowheads="1"/>
            </p:cNvSpPr>
            <p:nvPr/>
          </p:nvSpPr>
          <p:spPr bwMode="auto">
            <a:xfrm>
              <a:off x="2099" y="3501"/>
              <a:ext cx="104" cy="75"/>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15375" name="Rectangle 29">
              <a:extLst>
                <a:ext uri="{FF2B5EF4-FFF2-40B4-BE49-F238E27FC236}">
                  <a16:creationId xmlns:a16="http://schemas.microsoft.com/office/drawing/2014/main" id="{FF866C51-F6EB-E800-D072-6D02840CE0BE}"/>
                </a:ext>
              </a:extLst>
            </p:cNvPr>
            <p:cNvSpPr>
              <a:spLocks noChangeArrowheads="1"/>
            </p:cNvSpPr>
            <p:nvPr/>
          </p:nvSpPr>
          <p:spPr bwMode="auto">
            <a:xfrm>
              <a:off x="2245" y="3513"/>
              <a:ext cx="104" cy="63"/>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15376" name="Rectangle 30">
              <a:extLst>
                <a:ext uri="{FF2B5EF4-FFF2-40B4-BE49-F238E27FC236}">
                  <a16:creationId xmlns:a16="http://schemas.microsoft.com/office/drawing/2014/main" id="{9E79534F-8302-186A-AC5B-6469C6D01277}"/>
                </a:ext>
              </a:extLst>
            </p:cNvPr>
            <p:cNvSpPr>
              <a:spLocks noChangeArrowheads="1"/>
            </p:cNvSpPr>
            <p:nvPr/>
          </p:nvSpPr>
          <p:spPr bwMode="auto">
            <a:xfrm>
              <a:off x="2397" y="3525"/>
              <a:ext cx="104" cy="51"/>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1188895" name="Rectangle 31">
              <a:extLst>
                <a:ext uri="{FF2B5EF4-FFF2-40B4-BE49-F238E27FC236}">
                  <a16:creationId xmlns:a16="http://schemas.microsoft.com/office/drawing/2014/main" id="{7D561D08-DBB9-5FEE-FF1E-7C772D152241}"/>
                </a:ext>
              </a:extLst>
            </p:cNvPr>
            <p:cNvSpPr>
              <a:spLocks noChangeArrowheads="1"/>
            </p:cNvSpPr>
            <p:nvPr/>
          </p:nvSpPr>
          <p:spPr bwMode="auto">
            <a:xfrm>
              <a:off x="1019" y="3579"/>
              <a:ext cx="153"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0</a:t>
              </a:r>
            </a:p>
          </p:txBody>
        </p:sp>
        <p:sp>
          <p:nvSpPr>
            <p:cNvPr id="1188896" name="Rectangle 32">
              <a:extLst>
                <a:ext uri="{FF2B5EF4-FFF2-40B4-BE49-F238E27FC236}">
                  <a16:creationId xmlns:a16="http://schemas.microsoft.com/office/drawing/2014/main" id="{1B53ED0A-499F-AD62-FD0F-77C2C67E9941}"/>
                </a:ext>
              </a:extLst>
            </p:cNvPr>
            <p:cNvSpPr>
              <a:spLocks noChangeArrowheads="1"/>
            </p:cNvSpPr>
            <p:nvPr/>
          </p:nvSpPr>
          <p:spPr bwMode="auto">
            <a:xfrm>
              <a:off x="1171" y="3579"/>
              <a:ext cx="153"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1</a:t>
              </a:r>
            </a:p>
          </p:txBody>
        </p:sp>
        <p:sp>
          <p:nvSpPr>
            <p:cNvPr id="1188897" name="Rectangle 33">
              <a:extLst>
                <a:ext uri="{FF2B5EF4-FFF2-40B4-BE49-F238E27FC236}">
                  <a16:creationId xmlns:a16="http://schemas.microsoft.com/office/drawing/2014/main" id="{2782A584-86B7-2C4F-D202-963422733AA2}"/>
                </a:ext>
              </a:extLst>
            </p:cNvPr>
            <p:cNvSpPr>
              <a:spLocks noChangeArrowheads="1"/>
            </p:cNvSpPr>
            <p:nvPr/>
          </p:nvSpPr>
          <p:spPr bwMode="auto">
            <a:xfrm>
              <a:off x="1322" y="3579"/>
              <a:ext cx="153"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2</a:t>
              </a:r>
            </a:p>
          </p:txBody>
        </p:sp>
        <p:sp>
          <p:nvSpPr>
            <p:cNvPr id="1188898" name="Rectangle 34">
              <a:extLst>
                <a:ext uri="{FF2B5EF4-FFF2-40B4-BE49-F238E27FC236}">
                  <a16:creationId xmlns:a16="http://schemas.microsoft.com/office/drawing/2014/main" id="{8B56AB0C-07E5-35D1-3450-652906731C27}"/>
                </a:ext>
              </a:extLst>
            </p:cNvPr>
            <p:cNvSpPr>
              <a:spLocks noChangeArrowheads="1"/>
            </p:cNvSpPr>
            <p:nvPr/>
          </p:nvSpPr>
          <p:spPr bwMode="auto">
            <a:xfrm>
              <a:off x="1473" y="3579"/>
              <a:ext cx="153"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3</a:t>
              </a:r>
            </a:p>
          </p:txBody>
        </p:sp>
        <p:sp>
          <p:nvSpPr>
            <p:cNvPr id="1188899" name="Rectangle 35">
              <a:extLst>
                <a:ext uri="{FF2B5EF4-FFF2-40B4-BE49-F238E27FC236}">
                  <a16:creationId xmlns:a16="http://schemas.microsoft.com/office/drawing/2014/main" id="{EB3B93BD-BBAD-3D4E-3373-3293464DE4B9}"/>
                </a:ext>
              </a:extLst>
            </p:cNvPr>
            <p:cNvSpPr>
              <a:spLocks noChangeArrowheads="1"/>
            </p:cNvSpPr>
            <p:nvPr/>
          </p:nvSpPr>
          <p:spPr bwMode="auto">
            <a:xfrm>
              <a:off x="1624" y="3579"/>
              <a:ext cx="153"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4</a:t>
              </a:r>
            </a:p>
          </p:txBody>
        </p:sp>
        <p:sp>
          <p:nvSpPr>
            <p:cNvPr id="1188900" name="Rectangle 36">
              <a:extLst>
                <a:ext uri="{FF2B5EF4-FFF2-40B4-BE49-F238E27FC236}">
                  <a16:creationId xmlns:a16="http://schemas.microsoft.com/office/drawing/2014/main" id="{0AA932F4-F1A5-E280-AB91-A4100F76AF58}"/>
                </a:ext>
              </a:extLst>
            </p:cNvPr>
            <p:cNvSpPr>
              <a:spLocks noChangeArrowheads="1"/>
            </p:cNvSpPr>
            <p:nvPr/>
          </p:nvSpPr>
          <p:spPr bwMode="auto">
            <a:xfrm>
              <a:off x="1775" y="3579"/>
              <a:ext cx="153"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5</a:t>
              </a:r>
            </a:p>
          </p:txBody>
        </p:sp>
        <p:sp>
          <p:nvSpPr>
            <p:cNvPr id="1188901" name="Rectangle 37">
              <a:extLst>
                <a:ext uri="{FF2B5EF4-FFF2-40B4-BE49-F238E27FC236}">
                  <a16:creationId xmlns:a16="http://schemas.microsoft.com/office/drawing/2014/main" id="{40F3A4C8-AB53-4F75-7326-D2F66706D23F}"/>
                </a:ext>
              </a:extLst>
            </p:cNvPr>
            <p:cNvSpPr>
              <a:spLocks noChangeArrowheads="1"/>
            </p:cNvSpPr>
            <p:nvPr/>
          </p:nvSpPr>
          <p:spPr bwMode="auto">
            <a:xfrm>
              <a:off x="1926" y="3579"/>
              <a:ext cx="153"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6</a:t>
              </a:r>
            </a:p>
          </p:txBody>
        </p:sp>
        <p:sp>
          <p:nvSpPr>
            <p:cNvPr id="1188902" name="Rectangle 38">
              <a:extLst>
                <a:ext uri="{FF2B5EF4-FFF2-40B4-BE49-F238E27FC236}">
                  <a16:creationId xmlns:a16="http://schemas.microsoft.com/office/drawing/2014/main" id="{0F826AD2-4CC9-63AD-A1DC-62F75A995A10}"/>
                </a:ext>
              </a:extLst>
            </p:cNvPr>
            <p:cNvSpPr>
              <a:spLocks noChangeArrowheads="1"/>
            </p:cNvSpPr>
            <p:nvPr/>
          </p:nvSpPr>
          <p:spPr bwMode="auto">
            <a:xfrm>
              <a:off x="2077" y="3579"/>
              <a:ext cx="153"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7</a:t>
              </a:r>
            </a:p>
          </p:txBody>
        </p:sp>
        <p:sp>
          <p:nvSpPr>
            <p:cNvPr id="1188903" name="Rectangle 39">
              <a:extLst>
                <a:ext uri="{FF2B5EF4-FFF2-40B4-BE49-F238E27FC236}">
                  <a16:creationId xmlns:a16="http://schemas.microsoft.com/office/drawing/2014/main" id="{D3B64634-2093-2898-88B5-858AE4C29CEE}"/>
                </a:ext>
              </a:extLst>
            </p:cNvPr>
            <p:cNvSpPr>
              <a:spLocks noChangeArrowheads="1"/>
            </p:cNvSpPr>
            <p:nvPr/>
          </p:nvSpPr>
          <p:spPr bwMode="auto">
            <a:xfrm>
              <a:off x="2228" y="3579"/>
              <a:ext cx="153"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8</a:t>
              </a:r>
            </a:p>
          </p:txBody>
        </p:sp>
        <p:sp>
          <p:nvSpPr>
            <p:cNvPr id="1188904" name="Rectangle 40">
              <a:extLst>
                <a:ext uri="{FF2B5EF4-FFF2-40B4-BE49-F238E27FC236}">
                  <a16:creationId xmlns:a16="http://schemas.microsoft.com/office/drawing/2014/main" id="{1985790C-F167-FCAD-AD91-A4B260CCC6A3}"/>
                </a:ext>
              </a:extLst>
            </p:cNvPr>
            <p:cNvSpPr>
              <a:spLocks noChangeArrowheads="1"/>
            </p:cNvSpPr>
            <p:nvPr/>
          </p:nvSpPr>
          <p:spPr bwMode="auto">
            <a:xfrm>
              <a:off x="2379" y="3579"/>
              <a:ext cx="153"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9</a:t>
              </a:r>
            </a:p>
          </p:txBody>
        </p:sp>
        <p:sp>
          <p:nvSpPr>
            <p:cNvPr id="1188905" name="Rectangle 41">
              <a:extLst>
                <a:ext uri="{FF2B5EF4-FFF2-40B4-BE49-F238E27FC236}">
                  <a16:creationId xmlns:a16="http://schemas.microsoft.com/office/drawing/2014/main" id="{D3AAA591-4C38-D2DE-47CC-45D6672A2795}"/>
                </a:ext>
              </a:extLst>
            </p:cNvPr>
            <p:cNvSpPr>
              <a:spLocks noChangeArrowheads="1"/>
            </p:cNvSpPr>
            <p:nvPr/>
          </p:nvSpPr>
          <p:spPr bwMode="auto">
            <a:xfrm>
              <a:off x="1360" y="3747"/>
              <a:ext cx="818"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Distribution for </a:t>
              </a:r>
              <a:r>
                <a:rPr lang="en-US" sz="1050">
                  <a:effectLst>
                    <a:outerShdw blurRad="38100" dist="38100" dir="2700000" algn="tl">
                      <a:srgbClr val="C0C0C0"/>
                    </a:outerShdw>
                  </a:effectLst>
                  <a:sym typeface="Symbol" pitchFamily="18" charset="2"/>
                </a:rPr>
                <a:t> = 2</a:t>
              </a:r>
              <a:endParaRPr lang="en-US" sz="1050">
                <a:effectLst>
                  <a:outerShdw blurRad="38100" dist="38100" dir="2700000" algn="tl">
                    <a:srgbClr val="C0C0C0"/>
                  </a:outerShdw>
                </a:effectLst>
              </a:endParaRPr>
            </a:p>
          </p:txBody>
        </p:sp>
        <p:sp>
          <p:nvSpPr>
            <p:cNvPr id="1188906" name="Rectangle 42">
              <a:extLst>
                <a:ext uri="{FF2B5EF4-FFF2-40B4-BE49-F238E27FC236}">
                  <a16:creationId xmlns:a16="http://schemas.microsoft.com/office/drawing/2014/main" id="{E2BA7F8B-A834-EF4D-70B7-F650B285D8E7}"/>
                </a:ext>
              </a:extLst>
            </p:cNvPr>
            <p:cNvSpPr>
              <a:spLocks noChangeArrowheads="1"/>
            </p:cNvSpPr>
            <p:nvPr/>
          </p:nvSpPr>
          <p:spPr bwMode="auto">
            <a:xfrm>
              <a:off x="2566" y="3518"/>
              <a:ext cx="148"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x</a:t>
              </a:r>
            </a:p>
          </p:txBody>
        </p:sp>
        <p:sp>
          <p:nvSpPr>
            <p:cNvPr id="15389" name="Line 18">
              <a:extLst>
                <a:ext uri="{FF2B5EF4-FFF2-40B4-BE49-F238E27FC236}">
                  <a16:creationId xmlns:a16="http://schemas.microsoft.com/office/drawing/2014/main" id="{977E150D-70D1-48F6-0D91-BA88427D3C9E}"/>
                </a:ext>
              </a:extLst>
            </p:cNvPr>
            <p:cNvSpPr>
              <a:spLocks noChangeShapeType="1"/>
            </p:cNvSpPr>
            <p:nvPr/>
          </p:nvSpPr>
          <p:spPr bwMode="auto">
            <a:xfrm>
              <a:off x="968" y="3576"/>
              <a:ext cx="1656" cy="0"/>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sp>
        <p:nvSpPr>
          <p:cNvPr id="15363" name="Rectangle 66">
            <a:extLst>
              <a:ext uri="{FF2B5EF4-FFF2-40B4-BE49-F238E27FC236}">
                <a16:creationId xmlns:a16="http://schemas.microsoft.com/office/drawing/2014/main" id="{663D3445-53AE-7C64-9D75-3A08E8CB0957}"/>
              </a:ext>
            </a:extLst>
          </p:cNvPr>
          <p:cNvSpPr>
            <a:spLocks noChangeArrowheads="1"/>
          </p:cNvSpPr>
          <p:nvPr/>
        </p:nvSpPr>
        <p:spPr bwMode="auto">
          <a:xfrm>
            <a:off x="1457637" y="628650"/>
            <a:ext cx="16674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1500" b="1"/>
              <a:t>Pattern of Arrival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82">
            <a:extLst>
              <a:ext uri="{FF2B5EF4-FFF2-40B4-BE49-F238E27FC236}">
                <a16:creationId xmlns:a16="http://schemas.microsoft.com/office/drawing/2014/main" id="{CAE201D2-68CA-7B47-31DA-9455EFC42EA3}"/>
              </a:ext>
            </a:extLst>
          </p:cNvPr>
          <p:cNvGrpSpPr>
            <a:grpSpLocks/>
          </p:cNvGrpSpPr>
          <p:nvPr/>
        </p:nvGrpSpPr>
        <p:grpSpPr bwMode="auto">
          <a:xfrm>
            <a:off x="2009776" y="1200150"/>
            <a:ext cx="5250656" cy="831056"/>
            <a:chOff x="869" y="1172"/>
            <a:chExt cx="4410" cy="698"/>
          </a:xfrm>
        </p:grpSpPr>
        <p:sp>
          <p:nvSpPr>
            <p:cNvPr id="941134" name="Rectangle 78">
              <a:extLst>
                <a:ext uri="{FF2B5EF4-FFF2-40B4-BE49-F238E27FC236}">
                  <a16:creationId xmlns:a16="http://schemas.microsoft.com/office/drawing/2014/main" id="{77A85D03-8708-1358-AEBF-250278A74E1A}"/>
                </a:ext>
              </a:extLst>
            </p:cNvPr>
            <p:cNvSpPr>
              <a:spLocks noChangeArrowheads="1"/>
            </p:cNvSpPr>
            <p:nvPr/>
          </p:nvSpPr>
          <p:spPr bwMode="auto">
            <a:xfrm>
              <a:off x="869" y="1314"/>
              <a:ext cx="4410" cy="388"/>
            </a:xfrm>
            <a:prstGeom prst="rect">
              <a:avLst/>
            </a:prstGeom>
            <a:noFill/>
            <a:ln w="9525">
              <a:noFill/>
              <a:miter lim="800000"/>
              <a:headEnd/>
              <a:tailEnd/>
            </a:ln>
            <a:effectLst/>
          </p:spPr>
          <p:txBody>
            <a:bodyPr wrap="none">
              <a:spAutoFit/>
            </a:bodyPr>
            <a:lstStyle/>
            <a:p>
              <a:pPr algn="ctr">
                <a:defRPr/>
              </a:pPr>
              <a:r>
                <a:rPr lang="en-US" sz="2400" dirty="0">
                  <a:effectLst>
                    <a:outerShdw blurRad="38100" dist="38100" dir="2700000" algn="tl">
                      <a:srgbClr val="C0C0C0"/>
                    </a:outerShdw>
                  </a:effectLst>
                </a:rPr>
                <a:t>P(x) =               for x = 0, 1, 2, 3, 4, …</a:t>
              </a:r>
            </a:p>
          </p:txBody>
        </p:sp>
        <p:grpSp>
          <p:nvGrpSpPr>
            <p:cNvPr id="17414" name="Group 81">
              <a:extLst>
                <a:ext uri="{FF2B5EF4-FFF2-40B4-BE49-F238E27FC236}">
                  <a16:creationId xmlns:a16="http://schemas.microsoft.com/office/drawing/2014/main" id="{DB80E3B5-69ED-2A44-C358-69B7B43F71C2}"/>
                </a:ext>
              </a:extLst>
            </p:cNvPr>
            <p:cNvGrpSpPr>
              <a:grpSpLocks/>
            </p:cNvGrpSpPr>
            <p:nvPr/>
          </p:nvGrpSpPr>
          <p:grpSpPr bwMode="auto">
            <a:xfrm>
              <a:off x="1701" y="1172"/>
              <a:ext cx="679" cy="698"/>
              <a:chOff x="1693" y="2068"/>
              <a:chExt cx="679" cy="698"/>
            </a:xfrm>
          </p:grpSpPr>
          <p:sp>
            <p:nvSpPr>
              <p:cNvPr id="941135" name="Rectangle 79">
                <a:extLst>
                  <a:ext uri="{FF2B5EF4-FFF2-40B4-BE49-F238E27FC236}">
                    <a16:creationId xmlns:a16="http://schemas.microsoft.com/office/drawing/2014/main" id="{D3B48770-1838-C6F7-BFD9-F9CA068560F3}"/>
                  </a:ext>
                </a:extLst>
              </p:cNvPr>
              <p:cNvSpPr>
                <a:spLocks noChangeArrowheads="1"/>
              </p:cNvSpPr>
              <p:nvPr/>
            </p:nvSpPr>
            <p:spPr bwMode="auto">
              <a:xfrm>
                <a:off x="1693" y="2068"/>
                <a:ext cx="679" cy="698"/>
              </a:xfrm>
              <a:prstGeom prst="rect">
                <a:avLst/>
              </a:prstGeom>
              <a:noFill/>
              <a:ln w="9525">
                <a:noFill/>
                <a:miter lim="800000"/>
                <a:headEnd/>
                <a:tailEnd/>
              </a:ln>
              <a:effectLst/>
            </p:spPr>
            <p:txBody>
              <a:bodyPr wrap="none">
                <a:spAutoFit/>
              </a:bodyPr>
              <a:lstStyle/>
              <a:p>
                <a:pPr algn="ctr">
                  <a:defRPr/>
                </a:pPr>
                <a:r>
                  <a:rPr lang="en-US" sz="2400">
                    <a:effectLst>
                      <a:outerShdw blurRad="38100" dist="38100" dir="2700000" algn="tl">
                        <a:srgbClr val="C0C0C0"/>
                      </a:outerShdw>
                    </a:effectLst>
                  </a:rPr>
                  <a:t>e</a:t>
                </a:r>
                <a:r>
                  <a:rPr lang="en-US" sz="2400" baseline="30000">
                    <a:effectLst>
                      <a:outerShdw blurRad="38100" dist="38100" dir="2700000" algn="tl">
                        <a:srgbClr val="C0C0C0"/>
                      </a:outerShdw>
                    </a:effectLst>
                  </a:rPr>
                  <a:t>-</a:t>
                </a:r>
                <a:r>
                  <a:rPr lang="en-US" sz="2400" baseline="30000">
                    <a:effectLst>
                      <a:outerShdw blurRad="38100" dist="38100" dir="2700000" algn="tl">
                        <a:srgbClr val="C0C0C0"/>
                      </a:outerShdw>
                    </a:effectLst>
                    <a:sym typeface="Symbol" pitchFamily="18" charset="2"/>
                  </a:rPr>
                  <a:t></a:t>
                </a:r>
                <a:r>
                  <a:rPr lang="en-US" sz="2400">
                    <a:effectLst>
                      <a:outerShdw blurRad="38100" dist="38100" dir="2700000" algn="tl">
                        <a:srgbClr val="C0C0C0"/>
                      </a:outerShdw>
                    </a:effectLst>
                    <a:sym typeface="Symbol" pitchFamily="18" charset="2"/>
                  </a:rPr>
                  <a:t></a:t>
                </a:r>
                <a:r>
                  <a:rPr lang="en-US" sz="2400" baseline="30000">
                    <a:effectLst>
                      <a:outerShdw blurRad="38100" dist="38100" dir="2700000" algn="tl">
                        <a:srgbClr val="C0C0C0"/>
                      </a:outerShdw>
                    </a:effectLst>
                    <a:sym typeface="Symbol" pitchFamily="18" charset="2"/>
                  </a:rPr>
                  <a:t>x</a:t>
                </a:r>
                <a:endParaRPr lang="en-US" sz="2400">
                  <a:effectLst>
                    <a:outerShdw blurRad="38100" dist="38100" dir="2700000" algn="tl">
                      <a:srgbClr val="C0C0C0"/>
                    </a:outerShdw>
                  </a:effectLst>
                  <a:sym typeface="Symbol" pitchFamily="18" charset="2"/>
                </a:endParaRPr>
              </a:p>
              <a:p>
                <a:pPr algn="ctr">
                  <a:defRPr/>
                </a:pPr>
                <a:r>
                  <a:rPr lang="en-US" sz="2400">
                    <a:effectLst>
                      <a:outerShdw blurRad="38100" dist="38100" dir="2700000" algn="tl">
                        <a:srgbClr val="C0C0C0"/>
                      </a:outerShdw>
                    </a:effectLst>
                    <a:sym typeface="Symbol" pitchFamily="18" charset="2"/>
                  </a:rPr>
                  <a:t>x!</a:t>
                </a:r>
                <a:endParaRPr lang="en-US" sz="2400">
                  <a:effectLst>
                    <a:outerShdw blurRad="38100" dist="38100" dir="2700000" algn="tl">
                      <a:srgbClr val="C0C0C0"/>
                    </a:outerShdw>
                  </a:effectLst>
                </a:endParaRPr>
              </a:p>
            </p:txBody>
          </p:sp>
          <p:sp>
            <p:nvSpPr>
              <p:cNvPr id="17416" name="Line 80">
                <a:extLst>
                  <a:ext uri="{FF2B5EF4-FFF2-40B4-BE49-F238E27FC236}">
                    <a16:creationId xmlns:a16="http://schemas.microsoft.com/office/drawing/2014/main" id="{79B2E0CA-9AD3-69EE-CDCD-23A82D9E87FE}"/>
                  </a:ext>
                </a:extLst>
              </p:cNvPr>
              <p:cNvSpPr>
                <a:spLocks noChangeShapeType="1"/>
              </p:cNvSpPr>
              <p:nvPr/>
            </p:nvSpPr>
            <p:spPr bwMode="auto">
              <a:xfrm>
                <a:off x="1741" y="2392"/>
                <a:ext cx="58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grpSp>
      <p:sp>
        <p:nvSpPr>
          <p:cNvPr id="17411" name="Rectangle 83">
            <a:extLst>
              <a:ext uri="{FF2B5EF4-FFF2-40B4-BE49-F238E27FC236}">
                <a16:creationId xmlns:a16="http://schemas.microsoft.com/office/drawing/2014/main" id="{609A3E09-EFB1-11C0-8F94-833C2DDED1D2}"/>
              </a:ext>
            </a:extLst>
          </p:cNvPr>
          <p:cNvSpPr>
            <a:spLocks noChangeArrowheads="1"/>
          </p:cNvSpPr>
          <p:nvPr/>
        </p:nvSpPr>
        <p:spPr bwMode="auto">
          <a:xfrm>
            <a:off x="1733550" y="2571750"/>
            <a:ext cx="5675710" cy="98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197100" indent="-2197100">
              <a:spcBef>
                <a:spcPct val="20000"/>
              </a:spcBef>
              <a:buChar char="•"/>
              <a:tabLst>
                <a:tab pos="1625600" algn="r"/>
                <a:tab pos="1816100" algn="l"/>
                <a:tab pos="2197100" algn="l"/>
              </a:tabLst>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tabLst>
                <a:tab pos="1625600" algn="r"/>
                <a:tab pos="1816100" algn="l"/>
                <a:tab pos="2197100" algn="l"/>
              </a:tabLst>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tabLst>
                <a:tab pos="1625600" algn="r"/>
                <a:tab pos="1816100" algn="l"/>
                <a:tab pos="2197100" algn="l"/>
              </a:tabLst>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tabLst>
                <a:tab pos="1625600" algn="r"/>
                <a:tab pos="1816100" algn="l"/>
                <a:tab pos="2197100" algn="l"/>
              </a:tabLst>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tabLst>
                <a:tab pos="1625600" algn="r"/>
                <a:tab pos="1816100" algn="l"/>
                <a:tab pos="2197100" algn="l"/>
              </a:tabLst>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tabLst>
                <a:tab pos="1625600" algn="r"/>
                <a:tab pos="1816100" algn="l"/>
                <a:tab pos="2197100" algn="l"/>
              </a:tabLst>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tabLst>
                <a:tab pos="1625600" algn="r"/>
                <a:tab pos="1816100" algn="l"/>
                <a:tab pos="2197100" algn="l"/>
              </a:tabLst>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tabLst>
                <a:tab pos="1625600" algn="r"/>
                <a:tab pos="1816100" algn="l"/>
                <a:tab pos="2197100" algn="l"/>
              </a:tabLst>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tabLst>
                <a:tab pos="1625600" algn="r"/>
                <a:tab pos="1816100" algn="l"/>
                <a:tab pos="2197100" algn="l"/>
              </a:tabLst>
              <a:defRPr sz="2000">
                <a:solidFill>
                  <a:schemeClr val="tx1"/>
                </a:solidFill>
                <a:latin typeface="Times New Roman" panose="02020603050405020304" pitchFamily="18" charset="0"/>
                <a:cs typeface="Times New Roman" panose="02020603050405020304" pitchFamily="18" charset="0"/>
              </a:defRPr>
            </a:lvl9pPr>
          </a:lstStyle>
          <a:p>
            <a:pPr algn="just">
              <a:lnSpc>
                <a:spcPct val="150000"/>
              </a:lnSpc>
              <a:spcBef>
                <a:spcPct val="25000"/>
              </a:spcBef>
              <a:buFontTx/>
              <a:buNone/>
            </a:pPr>
            <a:r>
              <a:rPr lang="en-US" altLang="en-US" sz="1200"/>
              <a:t>where	P(x)	=	probability of x arrivals</a:t>
            </a:r>
          </a:p>
          <a:p>
            <a:pPr algn="just">
              <a:lnSpc>
                <a:spcPct val="150000"/>
              </a:lnSpc>
              <a:spcBef>
                <a:spcPct val="25000"/>
              </a:spcBef>
              <a:buFontTx/>
              <a:buNone/>
            </a:pPr>
            <a:r>
              <a:rPr lang="en-US" altLang="en-US" sz="1200"/>
              <a:t>	x	=	number of arrivals per unit of time</a:t>
            </a:r>
          </a:p>
          <a:p>
            <a:pPr algn="just">
              <a:lnSpc>
                <a:spcPct val="150000"/>
              </a:lnSpc>
              <a:spcBef>
                <a:spcPct val="25000"/>
              </a:spcBef>
              <a:buFontTx/>
              <a:buNone/>
            </a:pPr>
            <a:r>
              <a:rPr lang="en-US" altLang="en-US" sz="1200"/>
              <a:t>	</a:t>
            </a:r>
            <a:r>
              <a:rPr lang="en-US" altLang="en-US" sz="1200">
                <a:sym typeface="Symbol" panose="05050102010706020507" pitchFamily="18" charset="2"/>
              </a:rPr>
              <a:t>	=	average arrival rate</a:t>
            </a:r>
          </a:p>
        </p:txBody>
      </p:sp>
      <p:sp>
        <p:nvSpPr>
          <p:cNvPr id="17412" name="Rectangle 66">
            <a:extLst>
              <a:ext uri="{FF2B5EF4-FFF2-40B4-BE49-F238E27FC236}">
                <a16:creationId xmlns:a16="http://schemas.microsoft.com/office/drawing/2014/main" id="{ACB507B8-DFC5-F84A-F675-19CEF5F6522B}"/>
              </a:ext>
            </a:extLst>
          </p:cNvPr>
          <p:cNvSpPr>
            <a:spLocks noChangeArrowheads="1"/>
          </p:cNvSpPr>
          <p:nvPr/>
        </p:nvSpPr>
        <p:spPr bwMode="auto">
          <a:xfrm>
            <a:off x="1691234" y="228600"/>
            <a:ext cx="28087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1800" b="1">
                <a:latin typeface="Verdana" panose="020B0604030504040204" pitchFamily="34" charset="0"/>
              </a:rPr>
              <a:t>Poisson Distribution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a:extLst>
              <a:ext uri="{FF2B5EF4-FFF2-40B4-BE49-F238E27FC236}">
                <a16:creationId xmlns:a16="http://schemas.microsoft.com/office/drawing/2014/main" id="{47924A96-67A8-622B-B9C4-DE09D81F7D45}"/>
              </a:ext>
            </a:extLst>
          </p:cNvPr>
          <p:cNvSpPr>
            <a:spLocks noGrp="1"/>
          </p:cNvSpPr>
          <p:nvPr>
            <p:ph idx="1"/>
          </p:nvPr>
        </p:nvSpPr>
        <p:spPr>
          <a:xfrm>
            <a:off x="1657350" y="857250"/>
            <a:ext cx="5829300" cy="3086100"/>
          </a:xfrm>
        </p:spPr>
        <p:txBody>
          <a:bodyPr/>
          <a:lstStyle/>
          <a:p>
            <a:pPr marL="342900" indent="-342900" algn="just">
              <a:lnSpc>
                <a:spcPct val="150000"/>
              </a:lnSpc>
              <a:spcBef>
                <a:spcPct val="40000"/>
              </a:spcBef>
              <a:buNone/>
            </a:pPr>
            <a:r>
              <a:rPr lang="en-US" altLang="en-US"/>
              <a:t>3.    Behavior of arrivals</a:t>
            </a:r>
          </a:p>
          <a:p>
            <a:pPr marL="685800" lvl="1" indent="-342900" algn="just">
              <a:lnSpc>
                <a:spcPct val="150000"/>
              </a:lnSpc>
              <a:spcBef>
                <a:spcPct val="40000"/>
              </a:spcBef>
              <a:buFont typeface="Wingdings" panose="05000000000000000000" pitchFamily="2" charset="2"/>
              <a:buChar char="þ"/>
            </a:pPr>
            <a:r>
              <a:rPr lang="en-US" altLang="en-US" sz="1500"/>
              <a:t>Wait in the queue and do not switch lines</a:t>
            </a:r>
          </a:p>
          <a:p>
            <a:pPr marL="685800" lvl="1" indent="-342900" algn="just">
              <a:lnSpc>
                <a:spcPct val="150000"/>
              </a:lnSpc>
              <a:spcBef>
                <a:spcPct val="40000"/>
              </a:spcBef>
              <a:buFont typeface="Wingdings" panose="05000000000000000000" pitchFamily="2" charset="2"/>
              <a:buChar char="þ"/>
            </a:pPr>
            <a:r>
              <a:rPr lang="en-US" altLang="en-US" sz="1500"/>
              <a:t>Balking or reneging</a:t>
            </a:r>
          </a:p>
          <a:p>
            <a:pPr marL="342900" indent="-342900" algn="just">
              <a:lnSpc>
                <a:spcPct val="150000"/>
              </a:lnSpc>
              <a:spcBef>
                <a:spcPct val="40000"/>
              </a:spcBef>
              <a:buNone/>
            </a:pPr>
            <a:endParaRPr lang="en-US" altLang="en-US"/>
          </a:p>
        </p:txBody>
      </p:sp>
      <p:sp>
        <p:nvSpPr>
          <p:cNvPr id="19459" name="Rectangle 3">
            <a:extLst>
              <a:ext uri="{FF2B5EF4-FFF2-40B4-BE49-F238E27FC236}">
                <a16:creationId xmlns:a16="http://schemas.microsoft.com/office/drawing/2014/main" id="{1AA454C8-3133-5999-645C-192FA70F5395}"/>
              </a:ext>
            </a:extLst>
          </p:cNvPr>
          <p:cNvSpPr>
            <a:spLocks noChangeArrowheads="1"/>
          </p:cNvSpPr>
          <p:nvPr/>
        </p:nvSpPr>
        <p:spPr bwMode="auto">
          <a:xfrm>
            <a:off x="1771650" y="0"/>
            <a:ext cx="3086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2400"/>
              <a:t>Arrival Characteristics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3">
            <a:extLst>
              <a:ext uri="{FF2B5EF4-FFF2-40B4-BE49-F238E27FC236}">
                <a16:creationId xmlns:a16="http://schemas.microsoft.com/office/drawing/2014/main" id="{76061FD5-89F2-3F85-7C1F-927A9CE3E793}"/>
              </a:ext>
            </a:extLst>
          </p:cNvPr>
          <p:cNvSpPr>
            <a:spLocks noChangeArrowheads="1"/>
          </p:cNvSpPr>
          <p:nvPr/>
        </p:nvSpPr>
        <p:spPr bwMode="auto">
          <a:xfrm>
            <a:off x="1714500" y="800100"/>
            <a:ext cx="5624513" cy="1274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82600" indent="-482600">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lnSpc>
                <a:spcPct val="150000"/>
              </a:lnSpc>
              <a:spcBef>
                <a:spcPct val="40000"/>
              </a:spcBef>
              <a:buFont typeface="Wingdings" panose="05000000000000000000" pitchFamily="2" charset="2"/>
              <a:buChar char="þ"/>
            </a:pPr>
            <a:r>
              <a:rPr lang="en-US" altLang="en-US" sz="1500"/>
              <a:t>Limited or unlimited queue length</a:t>
            </a:r>
          </a:p>
          <a:p>
            <a:pPr algn="just">
              <a:lnSpc>
                <a:spcPct val="150000"/>
              </a:lnSpc>
              <a:spcBef>
                <a:spcPct val="40000"/>
              </a:spcBef>
              <a:buFont typeface="Wingdings" panose="05000000000000000000" pitchFamily="2" charset="2"/>
              <a:buChar char="þ"/>
            </a:pPr>
            <a:r>
              <a:rPr lang="en-US" altLang="en-US" sz="1500"/>
              <a:t>Queue discipline - first-in, first-out is most common</a:t>
            </a:r>
          </a:p>
          <a:p>
            <a:pPr algn="just">
              <a:lnSpc>
                <a:spcPct val="150000"/>
              </a:lnSpc>
              <a:spcBef>
                <a:spcPct val="40000"/>
              </a:spcBef>
              <a:buFont typeface="Wingdings" panose="05000000000000000000" pitchFamily="2" charset="2"/>
              <a:buChar char="þ"/>
            </a:pPr>
            <a:r>
              <a:rPr lang="en-US" altLang="en-US" sz="1500"/>
              <a:t>Other priority rules may be used in special circumstances</a:t>
            </a:r>
          </a:p>
        </p:txBody>
      </p:sp>
      <p:sp>
        <p:nvSpPr>
          <p:cNvPr id="20483" name="Rectangle 3">
            <a:extLst>
              <a:ext uri="{FF2B5EF4-FFF2-40B4-BE49-F238E27FC236}">
                <a16:creationId xmlns:a16="http://schemas.microsoft.com/office/drawing/2014/main" id="{2A6A9DA9-7C50-0506-95A8-68D5B349BB85}"/>
              </a:ext>
            </a:extLst>
          </p:cNvPr>
          <p:cNvSpPr>
            <a:spLocks noChangeArrowheads="1"/>
          </p:cNvSpPr>
          <p:nvPr/>
        </p:nvSpPr>
        <p:spPr bwMode="auto">
          <a:xfrm>
            <a:off x="1683746" y="0"/>
            <a:ext cx="37417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2400"/>
              <a:t>Waiting-Line Characteristics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a:extLst>
              <a:ext uri="{FF2B5EF4-FFF2-40B4-BE49-F238E27FC236}">
                <a16:creationId xmlns:a16="http://schemas.microsoft.com/office/drawing/2014/main" id="{386483FF-505A-F661-1F34-044C2C9135BE}"/>
              </a:ext>
            </a:extLst>
          </p:cNvPr>
          <p:cNvSpPr>
            <a:spLocks noChangeArrowheads="1"/>
          </p:cNvSpPr>
          <p:nvPr/>
        </p:nvSpPr>
        <p:spPr bwMode="auto">
          <a:xfrm>
            <a:off x="1600201" y="800100"/>
            <a:ext cx="6212681" cy="1274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82600" indent="-482600">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1130300" indent="-45720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lnSpc>
                <a:spcPct val="150000"/>
              </a:lnSpc>
              <a:spcBef>
                <a:spcPct val="40000"/>
              </a:spcBef>
              <a:buFont typeface="Verdana" panose="020B0604030504040204" pitchFamily="34" charset="0"/>
              <a:buAutoNum type="arabicPeriod"/>
            </a:pPr>
            <a:r>
              <a:rPr lang="en-US" altLang="en-US" sz="1500"/>
              <a:t>Queuing system designs</a:t>
            </a:r>
          </a:p>
          <a:p>
            <a:pPr lvl="1" algn="just">
              <a:lnSpc>
                <a:spcPct val="150000"/>
              </a:lnSpc>
              <a:spcBef>
                <a:spcPct val="40000"/>
              </a:spcBef>
              <a:buFont typeface="Wingdings" panose="05000000000000000000" pitchFamily="2" charset="2"/>
              <a:buChar char="þ"/>
            </a:pPr>
            <a:r>
              <a:rPr lang="en-US" altLang="en-US" sz="1500"/>
              <a:t>Single-channel system, multiple-channel system</a:t>
            </a:r>
          </a:p>
          <a:p>
            <a:pPr lvl="1" algn="just">
              <a:lnSpc>
                <a:spcPct val="150000"/>
              </a:lnSpc>
              <a:spcBef>
                <a:spcPct val="40000"/>
              </a:spcBef>
              <a:buFont typeface="Wingdings" panose="05000000000000000000" pitchFamily="2" charset="2"/>
              <a:buChar char="þ"/>
            </a:pPr>
            <a:r>
              <a:rPr lang="en-US" altLang="en-US" sz="1500"/>
              <a:t>Single-phase system, multiphase system</a:t>
            </a:r>
          </a:p>
        </p:txBody>
      </p:sp>
      <p:sp>
        <p:nvSpPr>
          <p:cNvPr id="22531" name="Rectangle 3">
            <a:extLst>
              <a:ext uri="{FF2B5EF4-FFF2-40B4-BE49-F238E27FC236}">
                <a16:creationId xmlns:a16="http://schemas.microsoft.com/office/drawing/2014/main" id="{26D2A786-E084-2BC8-C242-1F57B5DF62DE}"/>
              </a:ext>
            </a:extLst>
          </p:cNvPr>
          <p:cNvSpPr>
            <a:spLocks noChangeArrowheads="1"/>
          </p:cNvSpPr>
          <p:nvPr/>
        </p:nvSpPr>
        <p:spPr bwMode="auto">
          <a:xfrm>
            <a:off x="1714500" y="0"/>
            <a:ext cx="3371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2400"/>
              <a:t>Service Characteristics</a:t>
            </a:r>
          </a:p>
        </p:txBody>
      </p:sp>
      <p:sp>
        <p:nvSpPr>
          <p:cNvPr id="4" name="Rectangle 159">
            <a:extLst>
              <a:ext uri="{FF2B5EF4-FFF2-40B4-BE49-F238E27FC236}">
                <a16:creationId xmlns:a16="http://schemas.microsoft.com/office/drawing/2014/main" id="{07655B96-2A12-41B2-B755-6C1E4FE7EDB3}"/>
              </a:ext>
            </a:extLst>
          </p:cNvPr>
          <p:cNvSpPr>
            <a:spLocks noChangeArrowheads="1"/>
          </p:cNvSpPr>
          <p:nvPr/>
        </p:nvSpPr>
        <p:spPr bwMode="auto">
          <a:xfrm>
            <a:off x="2257425" y="3221831"/>
            <a:ext cx="4324350" cy="866775"/>
          </a:xfrm>
          <a:prstGeom prst="rect">
            <a:avLst/>
          </a:prstGeom>
          <a:solidFill>
            <a:srgbClr val="F0DCFF"/>
          </a:solidFill>
          <a:ln w="19050">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5" name="Rectangle 167">
            <a:extLst>
              <a:ext uri="{FF2B5EF4-FFF2-40B4-BE49-F238E27FC236}">
                <a16:creationId xmlns:a16="http://schemas.microsoft.com/office/drawing/2014/main" id="{01D4B1ED-99F9-9A85-E5A7-792F912ABA77}"/>
              </a:ext>
            </a:extLst>
          </p:cNvPr>
          <p:cNvSpPr>
            <a:spLocks noChangeArrowheads="1"/>
          </p:cNvSpPr>
          <p:nvPr/>
        </p:nvSpPr>
        <p:spPr bwMode="auto">
          <a:xfrm>
            <a:off x="1348747" y="2686050"/>
            <a:ext cx="2805576"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1350" b="1"/>
              <a:t>Single-channel, single-phase system</a:t>
            </a:r>
          </a:p>
        </p:txBody>
      </p:sp>
      <p:grpSp>
        <p:nvGrpSpPr>
          <p:cNvPr id="2" name="Group 198">
            <a:extLst>
              <a:ext uri="{FF2B5EF4-FFF2-40B4-BE49-F238E27FC236}">
                <a16:creationId xmlns:a16="http://schemas.microsoft.com/office/drawing/2014/main" id="{97119D0C-71CE-E5B1-5A55-2BDF75831E0B}"/>
              </a:ext>
            </a:extLst>
          </p:cNvPr>
          <p:cNvGrpSpPr>
            <a:grpSpLocks/>
          </p:cNvGrpSpPr>
          <p:nvPr/>
        </p:nvGrpSpPr>
        <p:grpSpPr bwMode="auto">
          <a:xfrm>
            <a:off x="2505075" y="3211116"/>
            <a:ext cx="1819275" cy="722709"/>
            <a:chOff x="1144" y="1263"/>
            <a:chExt cx="1528" cy="607"/>
          </a:xfrm>
        </p:grpSpPr>
        <p:sp>
          <p:nvSpPr>
            <p:cNvPr id="22547" name="Oval 160">
              <a:extLst>
                <a:ext uri="{FF2B5EF4-FFF2-40B4-BE49-F238E27FC236}">
                  <a16:creationId xmlns:a16="http://schemas.microsoft.com/office/drawing/2014/main" id="{DA4B79CF-C87F-8424-1DF4-DCC559344275}"/>
                </a:ext>
              </a:extLst>
            </p:cNvPr>
            <p:cNvSpPr>
              <a:spLocks noChangeArrowheads="1"/>
            </p:cNvSpPr>
            <p:nvPr/>
          </p:nvSpPr>
          <p:spPr bwMode="auto">
            <a:xfrm>
              <a:off x="1144" y="1462"/>
              <a:ext cx="408" cy="408"/>
            </a:xfrm>
            <a:prstGeom prst="ellipse">
              <a:avLst/>
            </a:prstGeom>
            <a:solidFill>
              <a:schemeClr val="accent1"/>
            </a:solidFill>
            <a:ln w="19050">
              <a:solidFill>
                <a:schemeClr val="tx1"/>
              </a:solidFill>
              <a:round/>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2548" name="Oval 161">
              <a:extLst>
                <a:ext uri="{FF2B5EF4-FFF2-40B4-BE49-F238E27FC236}">
                  <a16:creationId xmlns:a16="http://schemas.microsoft.com/office/drawing/2014/main" id="{5218DDEB-EE63-FA3A-1EE7-3EC7436938B5}"/>
                </a:ext>
              </a:extLst>
            </p:cNvPr>
            <p:cNvSpPr>
              <a:spLocks noChangeArrowheads="1"/>
            </p:cNvSpPr>
            <p:nvPr/>
          </p:nvSpPr>
          <p:spPr bwMode="auto">
            <a:xfrm>
              <a:off x="1696" y="1462"/>
              <a:ext cx="408" cy="408"/>
            </a:xfrm>
            <a:prstGeom prst="ellipse">
              <a:avLst/>
            </a:prstGeom>
            <a:solidFill>
              <a:schemeClr val="accent1"/>
            </a:solidFill>
            <a:ln w="19050">
              <a:solidFill>
                <a:schemeClr val="tx1"/>
              </a:solidFill>
              <a:round/>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2549" name="Oval 162">
              <a:extLst>
                <a:ext uri="{FF2B5EF4-FFF2-40B4-BE49-F238E27FC236}">
                  <a16:creationId xmlns:a16="http://schemas.microsoft.com/office/drawing/2014/main" id="{5CDE050D-DD36-D551-9F9F-30C9EBF31663}"/>
                </a:ext>
              </a:extLst>
            </p:cNvPr>
            <p:cNvSpPr>
              <a:spLocks noChangeArrowheads="1"/>
            </p:cNvSpPr>
            <p:nvPr/>
          </p:nvSpPr>
          <p:spPr bwMode="auto">
            <a:xfrm>
              <a:off x="2264" y="1462"/>
              <a:ext cx="408" cy="408"/>
            </a:xfrm>
            <a:prstGeom prst="ellipse">
              <a:avLst/>
            </a:prstGeom>
            <a:solidFill>
              <a:schemeClr val="accent1"/>
            </a:solidFill>
            <a:ln w="19050">
              <a:solidFill>
                <a:schemeClr val="tx1"/>
              </a:solidFill>
              <a:round/>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10" name="Rectangle 168">
              <a:extLst>
                <a:ext uri="{FF2B5EF4-FFF2-40B4-BE49-F238E27FC236}">
                  <a16:creationId xmlns:a16="http://schemas.microsoft.com/office/drawing/2014/main" id="{A1923869-8D17-DB86-FDA9-5D763C053D8A}"/>
                </a:ext>
              </a:extLst>
            </p:cNvPr>
            <p:cNvSpPr>
              <a:spLocks noChangeArrowheads="1"/>
            </p:cNvSpPr>
            <p:nvPr/>
          </p:nvSpPr>
          <p:spPr bwMode="auto">
            <a:xfrm>
              <a:off x="1600" y="1263"/>
              <a:ext cx="591" cy="252"/>
            </a:xfrm>
            <a:prstGeom prst="rect">
              <a:avLst/>
            </a:prstGeom>
            <a:noFill/>
            <a:ln w="9525">
              <a:noFill/>
              <a:miter lim="800000"/>
              <a:headEnd/>
              <a:tailEnd/>
            </a:ln>
            <a:effectLst/>
          </p:spPr>
          <p:txBody>
            <a:bodyPr wrap="none">
              <a:spAutoFit/>
            </a:bodyPr>
            <a:lstStyle/>
            <a:p>
              <a:pPr algn="ctr">
                <a:defRPr/>
              </a:pPr>
              <a:r>
                <a:rPr lang="en-US" sz="1350"/>
                <a:t>Queue</a:t>
              </a:r>
              <a:endParaRPr lang="en-US" sz="1350">
                <a:effectLst>
                  <a:outerShdw blurRad="38100" dist="38100" dir="2700000" algn="tl">
                    <a:srgbClr val="C0C0C0"/>
                  </a:outerShdw>
                </a:effectLst>
              </a:endParaRPr>
            </a:p>
          </p:txBody>
        </p:sp>
      </p:grpSp>
      <p:grpSp>
        <p:nvGrpSpPr>
          <p:cNvPr id="3" name="Group 191">
            <a:extLst>
              <a:ext uri="{FF2B5EF4-FFF2-40B4-BE49-F238E27FC236}">
                <a16:creationId xmlns:a16="http://schemas.microsoft.com/office/drawing/2014/main" id="{DDE04E83-8AFB-8E20-9C5C-026C2AF4F182}"/>
              </a:ext>
            </a:extLst>
          </p:cNvPr>
          <p:cNvGrpSpPr>
            <a:grpSpLocks/>
          </p:cNvGrpSpPr>
          <p:nvPr/>
        </p:nvGrpSpPr>
        <p:grpSpPr bwMode="auto">
          <a:xfrm>
            <a:off x="1328737" y="3563539"/>
            <a:ext cx="1147763" cy="300037"/>
            <a:chOff x="156" y="1559"/>
            <a:chExt cx="964" cy="252"/>
          </a:xfrm>
        </p:grpSpPr>
        <p:sp>
          <p:nvSpPr>
            <p:cNvPr id="12" name="Rectangle 164">
              <a:extLst>
                <a:ext uri="{FF2B5EF4-FFF2-40B4-BE49-F238E27FC236}">
                  <a16:creationId xmlns:a16="http://schemas.microsoft.com/office/drawing/2014/main" id="{E1A4A9DA-ED2D-4DD7-66B7-2CB84B683221}"/>
                </a:ext>
              </a:extLst>
            </p:cNvPr>
            <p:cNvSpPr>
              <a:spLocks noChangeArrowheads="1"/>
            </p:cNvSpPr>
            <p:nvPr/>
          </p:nvSpPr>
          <p:spPr bwMode="auto">
            <a:xfrm>
              <a:off x="156" y="1559"/>
              <a:ext cx="640" cy="252"/>
            </a:xfrm>
            <a:prstGeom prst="rect">
              <a:avLst/>
            </a:prstGeom>
            <a:noFill/>
            <a:ln w="9525">
              <a:noFill/>
              <a:miter lim="800000"/>
              <a:headEnd/>
              <a:tailEnd/>
            </a:ln>
            <a:effectLst/>
          </p:spPr>
          <p:txBody>
            <a:bodyPr wrap="none">
              <a:spAutoFit/>
            </a:bodyPr>
            <a:lstStyle/>
            <a:p>
              <a:pPr algn="ctr">
                <a:defRPr/>
              </a:pPr>
              <a:r>
                <a:rPr lang="en-US" sz="1350">
                  <a:effectLst>
                    <a:outerShdw blurRad="38100" dist="38100" dir="2700000" algn="tl">
                      <a:srgbClr val="C0C0C0"/>
                    </a:outerShdw>
                  </a:effectLst>
                </a:rPr>
                <a:t>Arrivals</a:t>
              </a:r>
            </a:p>
          </p:txBody>
        </p:sp>
        <p:sp>
          <p:nvSpPr>
            <p:cNvPr id="22546" name="Line 169">
              <a:extLst>
                <a:ext uri="{FF2B5EF4-FFF2-40B4-BE49-F238E27FC236}">
                  <a16:creationId xmlns:a16="http://schemas.microsoft.com/office/drawing/2014/main" id="{B193DCE0-9A1E-CDB0-0BDE-16679220CCB9}"/>
                </a:ext>
              </a:extLst>
            </p:cNvPr>
            <p:cNvSpPr>
              <a:spLocks noChangeShapeType="1"/>
            </p:cNvSpPr>
            <p:nvPr/>
          </p:nvSpPr>
          <p:spPr bwMode="auto">
            <a:xfrm>
              <a:off x="808" y="1666"/>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6" name="Group 202">
            <a:extLst>
              <a:ext uri="{FF2B5EF4-FFF2-40B4-BE49-F238E27FC236}">
                <a16:creationId xmlns:a16="http://schemas.microsoft.com/office/drawing/2014/main" id="{D59BCC8B-A094-1FA9-A2FF-079B48E926CF}"/>
              </a:ext>
            </a:extLst>
          </p:cNvPr>
          <p:cNvGrpSpPr>
            <a:grpSpLocks/>
          </p:cNvGrpSpPr>
          <p:nvPr/>
        </p:nvGrpSpPr>
        <p:grpSpPr bwMode="auto">
          <a:xfrm>
            <a:off x="4338638" y="3438525"/>
            <a:ext cx="2159794" cy="504825"/>
            <a:chOff x="2684" y="1454"/>
            <a:chExt cx="1814" cy="424"/>
          </a:xfrm>
        </p:grpSpPr>
        <p:sp>
          <p:nvSpPr>
            <p:cNvPr id="22541" name="Line 170">
              <a:extLst>
                <a:ext uri="{FF2B5EF4-FFF2-40B4-BE49-F238E27FC236}">
                  <a16:creationId xmlns:a16="http://schemas.microsoft.com/office/drawing/2014/main" id="{58AC96E9-1D63-2493-EF85-7685C0AA80B9}"/>
                </a:ext>
              </a:extLst>
            </p:cNvPr>
            <p:cNvSpPr>
              <a:spLocks noChangeShapeType="1"/>
            </p:cNvSpPr>
            <p:nvPr/>
          </p:nvSpPr>
          <p:spPr bwMode="auto">
            <a:xfrm>
              <a:off x="2684" y="1666"/>
              <a:ext cx="1216"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nvGrpSpPr>
            <p:cNvPr id="22542" name="Group 195">
              <a:extLst>
                <a:ext uri="{FF2B5EF4-FFF2-40B4-BE49-F238E27FC236}">
                  <a16:creationId xmlns:a16="http://schemas.microsoft.com/office/drawing/2014/main" id="{7A9CE6A5-69F6-CB51-EACB-ACB115D348D6}"/>
                </a:ext>
              </a:extLst>
            </p:cNvPr>
            <p:cNvGrpSpPr>
              <a:grpSpLocks/>
            </p:cNvGrpSpPr>
            <p:nvPr/>
          </p:nvGrpSpPr>
          <p:grpSpPr bwMode="auto">
            <a:xfrm>
              <a:off x="3870" y="1454"/>
              <a:ext cx="628" cy="424"/>
              <a:chOff x="3870" y="1454"/>
              <a:chExt cx="628" cy="424"/>
            </a:xfrm>
          </p:grpSpPr>
          <p:sp>
            <p:nvSpPr>
              <p:cNvPr id="22543" name="Rectangle 163">
                <a:extLst>
                  <a:ext uri="{FF2B5EF4-FFF2-40B4-BE49-F238E27FC236}">
                    <a16:creationId xmlns:a16="http://schemas.microsoft.com/office/drawing/2014/main" id="{1C7ED2DD-4FFA-C91D-3C12-453117312025}"/>
                  </a:ext>
                </a:extLst>
              </p:cNvPr>
              <p:cNvSpPr>
                <a:spLocks noChangeArrowheads="1"/>
              </p:cNvSpPr>
              <p:nvPr/>
            </p:nvSpPr>
            <p:spPr bwMode="auto">
              <a:xfrm>
                <a:off x="3928" y="1454"/>
                <a:ext cx="536" cy="424"/>
              </a:xfrm>
              <a:prstGeom prst="rect">
                <a:avLst/>
              </a:prstGeom>
              <a:solidFill>
                <a:srgbClr val="96FFBA"/>
              </a:solidFill>
              <a:ln w="19050">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18" name="Rectangle 165">
                <a:extLst>
                  <a:ext uri="{FF2B5EF4-FFF2-40B4-BE49-F238E27FC236}">
                    <a16:creationId xmlns:a16="http://schemas.microsoft.com/office/drawing/2014/main" id="{DE27B14B-BC82-5FD8-2031-C0153762E871}"/>
                  </a:ext>
                </a:extLst>
              </p:cNvPr>
              <p:cNvSpPr>
                <a:spLocks noChangeArrowheads="1"/>
              </p:cNvSpPr>
              <p:nvPr/>
            </p:nvSpPr>
            <p:spPr bwMode="auto">
              <a:xfrm>
                <a:off x="3870" y="1506"/>
                <a:ext cx="628" cy="308"/>
              </a:xfrm>
              <a:prstGeom prst="rect">
                <a:avLst/>
              </a:prstGeom>
              <a:noFill/>
              <a:ln w="9525">
                <a:noFill/>
                <a:miter lim="800000"/>
                <a:headEnd/>
                <a:tailEnd/>
              </a:ln>
              <a:effectLst/>
            </p:spPr>
            <p:txBody>
              <a:bodyPr>
                <a:spAutoFit/>
              </a:bodyPr>
              <a:lstStyle/>
              <a:p>
                <a:pPr algn="ctr">
                  <a:lnSpc>
                    <a:spcPct val="85000"/>
                  </a:lnSpc>
                  <a:defRPr/>
                </a:pPr>
                <a:r>
                  <a:rPr lang="en-US" sz="1050"/>
                  <a:t>Service facility</a:t>
                </a:r>
                <a:endParaRPr lang="en-US" sz="1050">
                  <a:effectLst>
                    <a:outerShdw blurRad="38100" dist="38100" dir="2700000" algn="tl">
                      <a:srgbClr val="C0C0C0"/>
                    </a:outerShdw>
                  </a:effectLst>
                </a:endParaRPr>
              </a:p>
            </p:txBody>
          </p:sp>
        </p:grpSp>
      </p:grpSp>
      <p:sp>
        <p:nvSpPr>
          <p:cNvPr id="19" name="Rectangle 203">
            <a:extLst>
              <a:ext uri="{FF2B5EF4-FFF2-40B4-BE49-F238E27FC236}">
                <a16:creationId xmlns:a16="http://schemas.microsoft.com/office/drawing/2014/main" id="{EBD8B0A6-C360-2B2A-C8B1-450EC1B5AD59}"/>
              </a:ext>
            </a:extLst>
          </p:cNvPr>
          <p:cNvSpPr>
            <a:spLocks noChangeArrowheads="1"/>
          </p:cNvSpPr>
          <p:nvPr/>
        </p:nvSpPr>
        <p:spPr bwMode="auto">
          <a:xfrm>
            <a:off x="3715937" y="4114800"/>
            <a:ext cx="1281121" cy="300082"/>
          </a:xfrm>
          <a:prstGeom prst="rect">
            <a:avLst/>
          </a:prstGeom>
          <a:noFill/>
          <a:ln w="9525">
            <a:noFill/>
            <a:miter lim="800000"/>
            <a:headEnd/>
            <a:tailEnd/>
          </a:ln>
          <a:effectLst/>
        </p:spPr>
        <p:txBody>
          <a:bodyPr wrap="none">
            <a:spAutoFit/>
          </a:bodyPr>
          <a:lstStyle/>
          <a:p>
            <a:pPr algn="ctr">
              <a:defRPr/>
            </a:pPr>
            <a:r>
              <a:rPr lang="en-US" sz="1350" dirty="0">
                <a:effectLst>
                  <a:outerShdw blurRad="38100" dist="38100" dir="2700000" algn="tl">
                    <a:srgbClr val="C0C0C0"/>
                  </a:outerShdw>
                </a:effectLst>
              </a:rPr>
              <a:t>dentist’s office</a:t>
            </a:r>
          </a:p>
        </p:txBody>
      </p:sp>
      <p:grpSp>
        <p:nvGrpSpPr>
          <p:cNvPr id="8" name="Group 193">
            <a:extLst>
              <a:ext uri="{FF2B5EF4-FFF2-40B4-BE49-F238E27FC236}">
                <a16:creationId xmlns:a16="http://schemas.microsoft.com/office/drawing/2014/main" id="{73AA2DE8-8873-29CF-7372-A10A0578FD2F}"/>
              </a:ext>
            </a:extLst>
          </p:cNvPr>
          <p:cNvGrpSpPr>
            <a:grpSpLocks/>
          </p:cNvGrpSpPr>
          <p:nvPr/>
        </p:nvGrpSpPr>
        <p:grpSpPr bwMode="auto">
          <a:xfrm>
            <a:off x="6457951" y="3486151"/>
            <a:ext cx="1469231" cy="445294"/>
            <a:chOff x="4408" y="1490"/>
            <a:chExt cx="1234" cy="374"/>
          </a:xfrm>
        </p:grpSpPr>
        <p:sp>
          <p:nvSpPr>
            <p:cNvPr id="22539" name="Line 171">
              <a:extLst>
                <a:ext uri="{FF2B5EF4-FFF2-40B4-BE49-F238E27FC236}">
                  <a16:creationId xmlns:a16="http://schemas.microsoft.com/office/drawing/2014/main" id="{34E82C24-F762-DBA2-3D11-809E8A3BDFE4}"/>
                </a:ext>
              </a:extLst>
            </p:cNvPr>
            <p:cNvSpPr>
              <a:spLocks noChangeShapeType="1"/>
            </p:cNvSpPr>
            <p:nvPr/>
          </p:nvSpPr>
          <p:spPr bwMode="auto">
            <a:xfrm>
              <a:off x="4408" y="1666"/>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sp>
          <p:nvSpPr>
            <p:cNvPr id="22" name="Rectangle 166">
              <a:extLst>
                <a:ext uri="{FF2B5EF4-FFF2-40B4-BE49-F238E27FC236}">
                  <a16:creationId xmlns:a16="http://schemas.microsoft.com/office/drawing/2014/main" id="{F835972E-D416-2FD5-9211-B3491A960670}"/>
                </a:ext>
              </a:extLst>
            </p:cNvPr>
            <p:cNvSpPr>
              <a:spLocks noChangeArrowheads="1"/>
            </p:cNvSpPr>
            <p:nvPr/>
          </p:nvSpPr>
          <p:spPr bwMode="auto">
            <a:xfrm>
              <a:off x="4695" y="1490"/>
              <a:ext cx="947" cy="374"/>
            </a:xfrm>
            <a:prstGeom prst="rect">
              <a:avLst/>
            </a:prstGeom>
            <a:noFill/>
            <a:ln w="9525">
              <a:noFill/>
              <a:miter lim="800000"/>
              <a:headEnd/>
              <a:tailEnd/>
            </a:ln>
            <a:effectLst/>
          </p:spPr>
          <p:txBody>
            <a:bodyPr wrap="none">
              <a:spAutoFit/>
            </a:bodyPr>
            <a:lstStyle/>
            <a:p>
              <a:pPr algn="ctr">
                <a:lnSpc>
                  <a:spcPct val="85000"/>
                </a:lnSpc>
                <a:defRPr/>
              </a:pPr>
              <a:r>
                <a:rPr lang="en-US" sz="1350" dirty="0">
                  <a:effectLst>
                    <a:outerShdw blurRad="38100" dist="38100" dir="2700000" algn="tl">
                      <a:srgbClr val="C0C0C0"/>
                    </a:outerShdw>
                  </a:effectLst>
                </a:rPr>
                <a:t>Departures</a:t>
              </a:r>
            </a:p>
            <a:p>
              <a:pPr algn="ctr">
                <a:lnSpc>
                  <a:spcPct val="85000"/>
                </a:lnSpc>
                <a:defRPr/>
              </a:pPr>
              <a:r>
                <a:rPr lang="en-US" sz="1350" dirty="0">
                  <a:effectLst>
                    <a:outerShdw blurRad="38100" dist="38100" dir="2700000" algn="tl">
                      <a:srgbClr val="C0C0C0"/>
                    </a:outerShdw>
                  </a:effectLst>
                </a:rPr>
                <a:t>after service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73">
            <a:extLst>
              <a:ext uri="{FF2B5EF4-FFF2-40B4-BE49-F238E27FC236}">
                <a16:creationId xmlns:a16="http://schemas.microsoft.com/office/drawing/2014/main" id="{A57E1CC8-09A3-3E27-5DD1-3CA6EE6F730F}"/>
              </a:ext>
            </a:extLst>
          </p:cNvPr>
          <p:cNvSpPr>
            <a:spLocks noChangeArrowheads="1"/>
          </p:cNvSpPr>
          <p:nvPr/>
        </p:nvSpPr>
        <p:spPr bwMode="auto">
          <a:xfrm>
            <a:off x="2276475" y="1779985"/>
            <a:ext cx="4324350" cy="866775"/>
          </a:xfrm>
          <a:prstGeom prst="rect">
            <a:avLst/>
          </a:prstGeom>
          <a:solidFill>
            <a:srgbClr val="F0DCFF"/>
          </a:solidFill>
          <a:ln w="19050">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4579" name="Rectangle 180">
            <a:extLst>
              <a:ext uri="{FF2B5EF4-FFF2-40B4-BE49-F238E27FC236}">
                <a16:creationId xmlns:a16="http://schemas.microsoft.com/office/drawing/2014/main" id="{005D1580-51D4-0016-6533-73BE96CCAF95}"/>
              </a:ext>
            </a:extLst>
          </p:cNvPr>
          <p:cNvSpPr>
            <a:spLocks noChangeArrowheads="1"/>
          </p:cNvSpPr>
          <p:nvPr/>
        </p:nvSpPr>
        <p:spPr bwMode="auto">
          <a:xfrm>
            <a:off x="1234270" y="742950"/>
            <a:ext cx="271901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1350" b="1"/>
              <a:t>Single-channel, multiphase system</a:t>
            </a:r>
          </a:p>
        </p:txBody>
      </p:sp>
      <p:grpSp>
        <p:nvGrpSpPr>
          <p:cNvPr id="24580" name="Group 192">
            <a:extLst>
              <a:ext uri="{FF2B5EF4-FFF2-40B4-BE49-F238E27FC236}">
                <a16:creationId xmlns:a16="http://schemas.microsoft.com/office/drawing/2014/main" id="{E7B9411B-1D13-0B18-5EE4-EE476DEB667F}"/>
              </a:ext>
            </a:extLst>
          </p:cNvPr>
          <p:cNvGrpSpPr>
            <a:grpSpLocks/>
          </p:cNvGrpSpPr>
          <p:nvPr/>
        </p:nvGrpSpPr>
        <p:grpSpPr bwMode="auto">
          <a:xfrm>
            <a:off x="1347787" y="2133605"/>
            <a:ext cx="1147763" cy="300039"/>
            <a:chOff x="172" y="2897"/>
            <a:chExt cx="964" cy="252"/>
          </a:xfrm>
        </p:grpSpPr>
        <p:sp>
          <p:nvSpPr>
            <p:cNvPr id="1037489" name="Rectangle 177">
              <a:extLst>
                <a:ext uri="{FF2B5EF4-FFF2-40B4-BE49-F238E27FC236}">
                  <a16:creationId xmlns:a16="http://schemas.microsoft.com/office/drawing/2014/main" id="{161CF5D8-E90E-464E-34AE-3A7C7CBCA552}"/>
                </a:ext>
              </a:extLst>
            </p:cNvPr>
            <p:cNvSpPr>
              <a:spLocks noChangeArrowheads="1"/>
            </p:cNvSpPr>
            <p:nvPr/>
          </p:nvSpPr>
          <p:spPr bwMode="auto">
            <a:xfrm>
              <a:off x="172" y="2897"/>
              <a:ext cx="640" cy="252"/>
            </a:xfrm>
            <a:prstGeom prst="rect">
              <a:avLst/>
            </a:prstGeom>
            <a:noFill/>
            <a:ln w="9525">
              <a:noFill/>
              <a:miter lim="800000"/>
              <a:headEnd/>
              <a:tailEnd/>
            </a:ln>
            <a:effectLst/>
          </p:spPr>
          <p:txBody>
            <a:bodyPr wrap="none">
              <a:spAutoFit/>
            </a:bodyPr>
            <a:lstStyle/>
            <a:p>
              <a:pPr algn="ctr">
                <a:defRPr/>
              </a:pPr>
              <a:r>
                <a:rPr lang="en-US" sz="1350">
                  <a:effectLst>
                    <a:outerShdw blurRad="38100" dist="38100" dir="2700000" algn="tl">
                      <a:srgbClr val="C0C0C0"/>
                    </a:outerShdw>
                  </a:effectLst>
                </a:rPr>
                <a:t>Arrivals</a:t>
              </a:r>
            </a:p>
          </p:txBody>
        </p:sp>
        <p:sp>
          <p:nvSpPr>
            <p:cNvPr id="24604" name="Line 182">
              <a:extLst>
                <a:ext uri="{FF2B5EF4-FFF2-40B4-BE49-F238E27FC236}">
                  <a16:creationId xmlns:a16="http://schemas.microsoft.com/office/drawing/2014/main" id="{ABC49247-A5DF-E861-3298-68CEA938B90B}"/>
                </a:ext>
              </a:extLst>
            </p:cNvPr>
            <p:cNvSpPr>
              <a:spLocks noChangeShapeType="1"/>
            </p:cNvSpPr>
            <p:nvPr/>
          </p:nvSpPr>
          <p:spPr bwMode="auto">
            <a:xfrm>
              <a:off x="824" y="3012"/>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24581" name="Group 194">
            <a:extLst>
              <a:ext uri="{FF2B5EF4-FFF2-40B4-BE49-F238E27FC236}">
                <a16:creationId xmlns:a16="http://schemas.microsoft.com/office/drawing/2014/main" id="{A1C301AE-F668-0CEC-522E-F32F3B67444E}"/>
              </a:ext>
            </a:extLst>
          </p:cNvPr>
          <p:cNvGrpSpPr>
            <a:grpSpLocks/>
          </p:cNvGrpSpPr>
          <p:nvPr/>
        </p:nvGrpSpPr>
        <p:grpSpPr bwMode="auto">
          <a:xfrm>
            <a:off x="6410326" y="2060974"/>
            <a:ext cx="1469231" cy="445294"/>
            <a:chOff x="4424" y="2836"/>
            <a:chExt cx="1234" cy="374"/>
          </a:xfrm>
        </p:grpSpPr>
        <p:sp>
          <p:nvSpPr>
            <p:cNvPr id="1037491" name="Rectangle 179">
              <a:extLst>
                <a:ext uri="{FF2B5EF4-FFF2-40B4-BE49-F238E27FC236}">
                  <a16:creationId xmlns:a16="http://schemas.microsoft.com/office/drawing/2014/main" id="{D2378C2F-9F97-4394-086D-2526B5BF4C31}"/>
                </a:ext>
              </a:extLst>
            </p:cNvPr>
            <p:cNvSpPr>
              <a:spLocks noChangeArrowheads="1"/>
            </p:cNvSpPr>
            <p:nvPr/>
          </p:nvSpPr>
          <p:spPr bwMode="auto">
            <a:xfrm>
              <a:off x="4711" y="2836"/>
              <a:ext cx="947" cy="374"/>
            </a:xfrm>
            <a:prstGeom prst="rect">
              <a:avLst/>
            </a:prstGeom>
            <a:noFill/>
            <a:ln w="9525">
              <a:noFill/>
              <a:miter lim="800000"/>
              <a:headEnd/>
              <a:tailEnd/>
            </a:ln>
            <a:effectLst/>
          </p:spPr>
          <p:txBody>
            <a:bodyPr wrap="none">
              <a:spAutoFit/>
            </a:bodyPr>
            <a:lstStyle/>
            <a:p>
              <a:pPr algn="ctr">
                <a:lnSpc>
                  <a:spcPct val="85000"/>
                </a:lnSpc>
                <a:defRPr/>
              </a:pPr>
              <a:r>
                <a:rPr lang="en-US" sz="1350">
                  <a:effectLst>
                    <a:outerShdw blurRad="38100" dist="38100" dir="2700000" algn="tl">
                      <a:srgbClr val="C0C0C0"/>
                    </a:outerShdw>
                  </a:effectLst>
                </a:rPr>
                <a:t>Departures</a:t>
              </a:r>
            </a:p>
            <a:p>
              <a:pPr algn="ctr">
                <a:lnSpc>
                  <a:spcPct val="85000"/>
                </a:lnSpc>
                <a:defRPr/>
              </a:pPr>
              <a:r>
                <a:rPr lang="en-US" sz="1350">
                  <a:effectLst>
                    <a:outerShdw blurRad="38100" dist="38100" dir="2700000" algn="tl">
                      <a:srgbClr val="C0C0C0"/>
                    </a:outerShdw>
                  </a:effectLst>
                </a:rPr>
                <a:t>after service</a:t>
              </a:r>
            </a:p>
          </p:txBody>
        </p:sp>
        <p:sp>
          <p:nvSpPr>
            <p:cNvPr id="24602" name="Line 184">
              <a:extLst>
                <a:ext uri="{FF2B5EF4-FFF2-40B4-BE49-F238E27FC236}">
                  <a16:creationId xmlns:a16="http://schemas.microsoft.com/office/drawing/2014/main" id="{86A6BF3C-82CC-C011-9C24-C63173C8B51E}"/>
                </a:ext>
              </a:extLst>
            </p:cNvPr>
            <p:cNvSpPr>
              <a:spLocks noChangeShapeType="1"/>
            </p:cNvSpPr>
            <p:nvPr/>
          </p:nvSpPr>
          <p:spPr bwMode="auto">
            <a:xfrm>
              <a:off x="4424" y="3012"/>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24582" name="Group 201">
            <a:extLst>
              <a:ext uri="{FF2B5EF4-FFF2-40B4-BE49-F238E27FC236}">
                <a16:creationId xmlns:a16="http://schemas.microsoft.com/office/drawing/2014/main" id="{3CFF1551-212A-EF41-78D3-1979399D1391}"/>
              </a:ext>
            </a:extLst>
          </p:cNvPr>
          <p:cNvGrpSpPr>
            <a:grpSpLocks/>
          </p:cNvGrpSpPr>
          <p:nvPr/>
        </p:nvGrpSpPr>
        <p:grpSpPr bwMode="auto">
          <a:xfrm>
            <a:off x="4857750" y="2027635"/>
            <a:ext cx="1000125" cy="485775"/>
            <a:chOff x="3120" y="2808"/>
            <a:chExt cx="840" cy="408"/>
          </a:xfrm>
        </p:grpSpPr>
        <p:sp>
          <p:nvSpPr>
            <p:cNvPr id="24598" name="Line 187">
              <a:extLst>
                <a:ext uri="{FF2B5EF4-FFF2-40B4-BE49-F238E27FC236}">
                  <a16:creationId xmlns:a16="http://schemas.microsoft.com/office/drawing/2014/main" id="{ECC5BF7B-986C-88F1-7895-91D035205D3A}"/>
                </a:ext>
              </a:extLst>
            </p:cNvPr>
            <p:cNvSpPr>
              <a:spLocks noChangeShapeType="1"/>
            </p:cNvSpPr>
            <p:nvPr/>
          </p:nvSpPr>
          <p:spPr bwMode="auto">
            <a:xfrm>
              <a:off x="3648" y="3012"/>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sp>
          <p:nvSpPr>
            <p:cNvPr id="24599" name="Line 188">
              <a:extLst>
                <a:ext uri="{FF2B5EF4-FFF2-40B4-BE49-F238E27FC236}">
                  <a16:creationId xmlns:a16="http://schemas.microsoft.com/office/drawing/2014/main" id="{8892198C-E0EC-A312-C1AB-6E77E1829E40}"/>
                </a:ext>
              </a:extLst>
            </p:cNvPr>
            <p:cNvSpPr>
              <a:spLocks noChangeShapeType="1"/>
            </p:cNvSpPr>
            <p:nvPr/>
          </p:nvSpPr>
          <p:spPr bwMode="auto">
            <a:xfrm>
              <a:off x="3120" y="3012"/>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sp>
          <p:nvSpPr>
            <p:cNvPr id="24600" name="Oval 190">
              <a:extLst>
                <a:ext uri="{FF2B5EF4-FFF2-40B4-BE49-F238E27FC236}">
                  <a16:creationId xmlns:a16="http://schemas.microsoft.com/office/drawing/2014/main" id="{51F7770A-64C4-EC5A-B140-E3933A6DF6B4}"/>
                </a:ext>
              </a:extLst>
            </p:cNvPr>
            <p:cNvSpPr>
              <a:spLocks noChangeArrowheads="1"/>
            </p:cNvSpPr>
            <p:nvPr/>
          </p:nvSpPr>
          <p:spPr bwMode="auto">
            <a:xfrm>
              <a:off x="3440" y="2808"/>
              <a:ext cx="408" cy="408"/>
            </a:xfrm>
            <a:prstGeom prst="ellipse">
              <a:avLst/>
            </a:prstGeom>
            <a:solidFill>
              <a:schemeClr val="accent1"/>
            </a:solidFill>
            <a:ln w="19050">
              <a:solidFill>
                <a:schemeClr val="tx1"/>
              </a:solidFill>
              <a:round/>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grpSp>
      <p:grpSp>
        <p:nvGrpSpPr>
          <p:cNvPr id="24583" name="Group 200">
            <a:extLst>
              <a:ext uri="{FF2B5EF4-FFF2-40B4-BE49-F238E27FC236}">
                <a16:creationId xmlns:a16="http://schemas.microsoft.com/office/drawing/2014/main" id="{78DB5023-3F29-ABEF-587E-645B61D9909E}"/>
              </a:ext>
            </a:extLst>
          </p:cNvPr>
          <p:cNvGrpSpPr>
            <a:grpSpLocks/>
          </p:cNvGrpSpPr>
          <p:nvPr/>
        </p:nvGrpSpPr>
        <p:grpSpPr bwMode="auto">
          <a:xfrm>
            <a:off x="4124326" y="1989535"/>
            <a:ext cx="1031081" cy="561975"/>
            <a:chOff x="2504" y="2776"/>
            <a:chExt cx="866" cy="472"/>
          </a:xfrm>
        </p:grpSpPr>
        <p:sp>
          <p:nvSpPr>
            <p:cNvPr id="24594" name="Line 189">
              <a:extLst>
                <a:ext uri="{FF2B5EF4-FFF2-40B4-BE49-F238E27FC236}">
                  <a16:creationId xmlns:a16="http://schemas.microsoft.com/office/drawing/2014/main" id="{024E1EE0-AA1D-2DF4-4998-7065035A4374}"/>
                </a:ext>
              </a:extLst>
            </p:cNvPr>
            <p:cNvSpPr>
              <a:spLocks noChangeShapeType="1"/>
            </p:cNvSpPr>
            <p:nvPr/>
          </p:nvSpPr>
          <p:spPr bwMode="auto">
            <a:xfrm>
              <a:off x="2504" y="3012"/>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nvGrpSpPr>
            <p:cNvPr id="24595" name="Group 197">
              <a:extLst>
                <a:ext uri="{FF2B5EF4-FFF2-40B4-BE49-F238E27FC236}">
                  <a16:creationId xmlns:a16="http://schemas.microsoft.com/office/drawing/2014/main" id="{5BBF37C9-CEED-7E77-BB82-68B1E2E1B4B4}"/>
                </a:ext>
              </a:extLst>
            </p:cNvPr>
            <p:cNvGrpSpPr>
              <a:grpSpLocks/>
            </p:cNvGrpSpPr>
            <p:nvPr/>
          </p:nvGrpSpPr>
          <p:grpSpPr bwMode="auto">
            <a:xfrm>
              <a:off x="2742" y="2776"/>
              <a:ext cx="628" cy="472"/>
              <a:chOff x="2742" y="2776"/>
              <a:chExt cx="628" cy="472"/>
            </a:xfrm>
          </p:grpSpPr>
          <p:sp>
            <p:nvSpPr>
              <p:cNvPr id="24596" name="Rectangle 185">
                <a:extLst>
                  <a:ext uri="{FF2B5EF4-FFF2-40B4-BE49-F238E27FC236}">
                    <a16:creationId xmlns:a16="http://schemas.microsoft.com/office/drawing/2014/main" id="{1F28D726-1C0D-82A5-61BA-8E438C44B23F}"/>
                  </a:ext>
                </a:extLst>
              </p:cNvPr>
              <p:cNvSpPr>
                <a:spLocks noChangeArrowheads="1"/>
              </p:cNvSpPr>
              <p:nvPr/>
            </p:nvSpPr>
            <p:spPr bwMode="auto">
              <a:xfrm>
                <a:off x="2824" y="2776"/>
                <a:ext cx="480" cy="472"/>
              </a:xfrm>
              <a:prstGeom prst="rect">
                <a:avLst/>
              </a:prstGeom>
              <a:solidFill>
                <a:srgbClr val="96FFBA"/>
              </a:solidFill>
              <a:ln w="19050">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4597" name="Rectangle 186">
                <a:extLst>
                  <a:ext uri="{FF2B5EF4-FFF2-40B4-BE49-F238E27FC236}">
                    <a16:creationId xmlns:a16="http://schemas.microsoft.com/office/drawing/2014/main" id="{CE4EBF77-4CCA-0706-C6D7-4EADC6559901}"/>
                  </a:ext>
                </a:extLst>
              </p:cNvPr>
              <p:cNvSpPr>
                <a:spLocks noChangeArrowheads="1"/>
              </p:cNvSpPr>
              <p:nvPr/>
            </p:nvSpPr>
            <p:spPr bwMode="auto">
              <a:xfrm>
                <a:off x="2742" y="2812"/>
                <a:ext cx="628" cy="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85000"/>
                  </a:lnSpc>
                  <a:spcBef>
                    <a:spcPct val="0"/>
                  </a:spcBef>
                  <a:buFontTx/>
                  <a:buNone/>
                </a:pPr>
                <a:r>
                  <a:rPr lang="en-US" altLang="en-US" sz="1050">
                    <a:latin typeface="Verdana" panose="020B0604030504040204" pitchFamily="34" charset="0"/>
                  </a:rPr>
                  <a:t>Phase 1 service facility</a:t>
                </a:r>
              </a:p>
            </p:txBody>
          </p:sp>
        </p:grpSp>
      </p:grpSp>
      <p:grpSp>
        <p:nvGrpSpPr>
          <p:cNvPr id="24584" name="Group 196">
            <a:extLst>
              <a:ext uri="{FF2B5EF4-FFF2-40B4-BE49-F238E27FC236}">
                <a16:creationId xmlns:a16="http://schemas.microsoft.com/office/drawing/2014/main" id="{7EC067C9-409F-81F3-76B2-3A0126B33E7E}"/>
              </a:ext>
            </a:extLst>
          </p:cNvPr>
          <p:cNvGrpSpPr>
            <a:grpSpLocks/>
          </p:cNvGrpSpPr>
          <p:nvPr/>
        </p:nvGrpSpPr>
        <p:grpSpPr bwMode="auto">
          <a:xfrm>
            <a:off x="5798344" y="1994297"/>
            <a:ext cx="747713" cy="552450"/>
            <a:chOff x="3910" y="2780"/>
            <a:chExt cx="628" cy="464"/>
          </a:xfrm>
        </p:grpSpPr>
        <p:sp>
          <p:nvSpPr>
            <p:cNvPr id="24592" name="Rectangle 172">
              <a:extLst>
                <a:ext uri="{FF2B5EF4-FFF2-40B4-BE49-F238E27FC236}">
                  <a16:creationId xmlns:a16="http://schemas.microsoft.com/office/drawing/2014/main" id="{C5A6FC76-71A9-19AA-CB4A-7AF194F9F9EB}"/>
                </a:ext>
              </a:extLst>
            </p:cNvPr>
            <p:cNvSpPr>
              <a:spLocks noChangeArrowheads="1"/>
            </p:cNvSpPr>
            <p:nvPr/>
          </p:nvSpPr>
          <p:spPr bwMode="auto">
            <a:xfrm>
              <a:off x="3976" y="2780"/>
              <a:ext cx="488" cy="464"/>
            </a:xfrm>
            <a:prstGeom prst="rect">
              <a:avLst/>
            </a:prstGeom>
            <a:solidFill>
              <a:srgbClr val="96FFBA"/>
            </a:solidFill>
            <a:ln w="19050">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4593" name="Rectangle 178">
              <a:extLst>
                <a:ext uri="{FF2B5EF4-FFF2-40B4-BE49-F238E27FC236}">
                  <a16:creationId xmlns:a16="http://schemas.microsoft.com/office/drawing/2014/main" id="{8B2FDBF7-2534-467E-82F5-7C978A50F66F}"/>
                </a:ext>
              </a:extLst>
            </p:cNvPr>
            <p:cNvSpPr>
              <a:spLocks noChangeArrowheads="1"/>
            </p:cNvSpPr>
            <p:nvPr/>
          </p:nvSpPr>
          <p:spPr bwMode="auto">
            <a:xfrm>
              <a:off x="3910" y="2812"/>
              <a:ext cx="628" cy="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85000"/>
                </a:lnSpc>
                <a:spcBef>
                  <a:spcPct val="0"/>
                </a:spcBef>
                <a:buFontTx/>
                <a:buNone/>
              </a:pPr>
              <a:r>
                <a:rPr lang="en-US" altLang="en-US" sz="1050">
                  <a:latin typeface="Verdana" panose="020B0604030504040204" pitchFamily="34" charset="0"/>
                </a:rPr>
                <a:t>Phase 2 service facility</a:t>
              </a:r>
            </a:p>
          </p:txBody>
        </p:sp>
      </p:grpSp>
      <p:grpSp>
        <p:nvGrpSpPr>
          <p:cNvPr id="24585" name="Group 199">
            <a:extLst>
              <a:ext uri="{FF2B5EF4-FFF2-40B4-BE49-F238E27FC236}">
                <a16:creationId xmlns:a16="http://schemas.microsoft.com/office/drawing/2014/main" id="{CF46FED2-F7A5-F911-3E66-F99464EE0CDC}"/>
              </a:ext>
            </a:extLst>
          </p:cNvPr>
          <p:cNvGrpSpPr>
            <a:grpSpLocks/>
          </p:cNvGrpSpPr>
          <p:nvPr/>
        </p:nvGrpSpPr>
        <p:grpSpPr bwMode="auto">
          <a:xfrm>
            <a:off x="2524125" y="1797844"/>
            <a:ext cx="1819275" cy="715566"/>
            <a:chOff x="1160" y="2615"/>
            <a:chExt cx="1528" cy="601"/>
          </a:xfrm>
        </p:grpSpPr>
        <p:sp>
          <p:nvSpPr>
            <p:cNvPr id="24588" name="Oval 174">
              <a:extLst>
                <a:ext uri="{FF2B5EF4-FFF2-40B4-BE49-F238E27FC236}">
                  <a16:creationId xmlns:a16="http://schemas.microsoft.com/office/drawing/2014/main" id="{1BCFFF8A-D7FC-E8AA-DBF1-65E916E24CA5}"/>
                </a:ext>
              </a:extLst>
            </p:cNvPr>
            <p:cNvSpPr>
              <a:spLocks noChangeArrowheads="1"/>
            </p:cNvSpPr>
            <p:nvPr/>
          </p:nvSpPr>
          <p:spPr bwMode="auto">
            <a:xfrm>
              <a:off x="1160" y="2808"/>
              <a:ext cx="408" cy="408"/>
            </a:xfrm>
            <a:prstGeom prst="ellipse">
              <a:avLst/>
            </a:prstGeom>
            <a:solidFill>
              <a:schemeClr val="accent1"/>
            </a:solidFill>
            <a:ln w="19050">
              <a:solidFill>
                <a:schemeClr val="tx1"/>
              </a:solidFill>
              <a:round/>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4589" name="Oval 175">
              <a:extLst>
                <a:ext uri="{FF2B5EF4-FFF2-40B4-BE49-F238E27FC236}">
                  <a16:creationId xmlns:a16="http://schemas.microsoft.com/office/drawing/2014/main" id="{9072C4BF-5A07-E3E3-436E-AC828467077B}"/>
                </a:ext>
              </a:extLst>
            </p:cNvPr>
            <p:cNvSpPr>
              <a:spLocks noChangeArrowheads="1"/>
            </p:cNvSpPr>
            <p:nvPr/>
          </p:nvSpPr>
          <p:spPr bwMode="auto">
            <a:xfrm>
              <a:off x="1712" y="2808"/>
              <a:ext cx="408" cy="408"/>
            </a:xfrm>
            <a:prstGeom prst="ellipse">
              <a:avLst/>
            </a:prstGeom>
            <a:solidFill>
              <a:schemeClr val="accent1"/>
            </a:solidFill>
            <a:ln w="19050">
              <a:solidFill>
                <a:schemeClr val="tx1"/>
              </a:solidFill>
              <a:round/>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1037493" name="Rectangle 181">
              <a:extLst>
                <a:ext uri="{FF2B5EF4-FFF2-40B4-BE49-F238E27FC236}">
                  <a16:creationId xmlns:a16="http://schemas.microsoft.com/office/drawing/2014/main" id="{42217CF2-6710-163C-A220-A37A6DB56411}"/>
                </a:ext>
              </a:extLst>
            </p:cNvPr>
            <p:cNvSpPr>
              <a:spLocks noChangeArrowheads="1"/>
            </p:cNvSpPr>
            <p:nvPr/>
          </p:nvSpPr>
          <p:spPr bwMode="auto">
            <a:xfrm>
              <a:off x="1616" y="2615"/>
              <a:ext cx="591" cy="252"/>
            </a:xfrm>
            <a:prstGeom prst="rect">
              <a:avLst/>
            </a:prstGeom>
            <a:noFill/>
            <a:ln w="9525">
              <a:noFill/>
              <a:miter lim="800000"/>
              <a:headEnd/>
              <a:tailEnd/>
            </a:ln>
            <a:effectLst/>
          </p:spPr>
          <p:txBody>
            <a:bodyPr wrap="none">
              <a:spAutoFit/>
            </a:bodyPr>
            <a:lstStyle/>
            <a:p>
              <a:pPr algn="ctr">
                <a:defRPr/>
              </a:pPr>
              <a:r>
                <a:rPr lang="en-US" sz="1350"/>
                <a:t>Queue</a:t>
              </a:r>
              <a:endParaRPr lang="en-US" sz="1350">
                <a:effectLst>
                  <a:outerShdw blurRad="38100" dist="38100" dir="2700000" algn="tl">
                    <a:srgbClr val="C0C0C0"/>
                  </a:outerShdw>
                </a:effectLst>
              </a:endParaRPr>
            </a:p>
          </p:txBody>
        </p:sp>
        <p:sp>
          <p:nvSpPr>
            <p:cNvPr id="24591" name="Oval 176">
              <a:extLst>
                <a:ext uri="{FF2B5EF4-FFF2-40B4-BE49-F238E27FC236}">
                  <a16:creationId xmlns:a16="http://schemas.microsoft.com/office/drawing/2014/main" id="{12A5B32C-404E-A53D-B03E-94D197053619}"/>
                </a:ext>
              </a:extLst>
            </p:cNvPr>
            <p:cNvSpPr>
              <a:spLocks noChangeArrowheads="1"/>
            </p:cNvSpPr>
            <p:nvPr/>
          </p:nvSpPr>
          <p:spPr bwMode="auto">
            <a:xfrm>
              <a:off x="2280" y="2808"/>
              <a:ext cx="408" cy="408"/>
            </a:xfrm>
            <a:prstGeom prst="ellipse">
              <a:avLst/>
            </a:prstGeom>
            <a:solidFill>
              <a:schemeClr val="accent1"/>
            </a:solidFill>
            <a:ln w="19050">
              <a:solidFill>
                <a:schemeClr val="tx1"/>
              </a:solidFill>
              <a:round/>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grpSp>
      <p:sp>
        <p:nvSpPr>
          <p:cNvPr id="1037516" name="Rectangle 204">
            <a:extLst>
              <a:ext uri="{FF2B5EF4-FFF2-40B4-BE49-F238E27FC236}">
                <a16:creationId xmlns:a16="http://schemas.microsoft.com/office/drawing/2014/main" id="{74550665-9C40-379A-6BF5-8A5492BD3181}"/>
              </a:ext>
            </a:extLst>
          </p:cNvPr>
          <p:cNvSpPr>
            <a:spLocks noChangeArrowheads="1"/>
          </p:cNvSpPr>
          <p:nvPr/>
        </p:nvSpPr>
        <p:spPr bwMode="auto">
          <a:xfrm>
            <a:off x="3810954" y="2751535"/>
            <a:ext cx="1329211" cy="300082"/>
          </a:xfrm>
          <a:prstGeom prst="rect">
            <a:avLst/>
          </a:prstGeom>
          <a:noFill/>
          <a:ln w="9525">
            <a:noFill/>
            <a:miter lim="800000"/>
            <a:headEnd/>
            <a:tailEnd/>
          </a:ln>
          <a:effectLst/>
        </p:spPr>
        <p:txBody>
          <a:bodyPr wrap="none">
            <a:spAutoFit/>
          </a:bodyPr>
          <a:lstStyle/>
          <a:p>
            <a:pPr algn="ctr">
              <a:defRPr/>
            </a:pPr>
            <a:r>
              <a:rPr lang="en-US" sz="1350" dirty="0">
                <a:effectLst>
                  <a:outerShdw blurRad="38100" dist="38100" dir="2700000" algn="tl">
                    <a:srgbClr val="C0C0C0"/>
                  </a:outerShdw>
                </a:effectLst>
              </a:rPr>
              <a:t>Passport office</a:t>
            </a:r>
          </a:p>
        </p:txBody>
      </p:sp>
      <p:sp>
        <p:nvSpPr>
          <p:cNvPr id="24587" name="Rectangle 48">
            <a:extLst>
              <a:ext uri="{FF2B5EF4-FFF2-40B4-BE49-F238E27FC236}">
                <a16:creationId xmlns:a16="http://schemas.microsoft.com/office/drawing/2014/main" id="{7414091C-0A86-C8FC-0196-EB7C6F8C2E1E}"/>
              </a:ext>
            </a:extLst>
          </p:cNvPr>
          <p:cNvSpPr>
            <a:spLocks noChangeArrowheads="1"/>
          </p:cNvSpPr>
          <p:nvPr/>
        </p:nvSpPr>
        <p:spPr bwMode="auto">
          <a:xfrm>
            <a:off x="1643189" y="225029"/>
            <a:ext cx="26084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1800" b="1"/>
              <a:t>Queuing System Designs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8">
            <a:extLst>
              <a:ext uri="{FF2B5EF4-FFF2-40B4-BE49-F238E27FC236}">
                <a16:creationId xmlns:a16="http://schemas.microsoft.com/office/drawing/2014/main" id="{AB9315AF-3D32-2196-3C77-A5813429ED02}"/>
              </a:ext>
            </a:extLst>
          </p:cNvPr>
          <p:cNvSpPr>
            <a:spLocks noChangeArrowheads="1"/>
          </p:cNvSpPr>
          <p:nvPr/>
        </p:nvSpPr>
        <p:spPr bwMode="auto">
          <a:xfrm>
            <a:off x="1119738" y="800100"/>
            <a:ext cx="276710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1350" b="1"/>
              <a:t>Multi-channel, single-phase system</a:t>
            </a:r>
          </a:p>
        </p:txBody>
      </p:sp>
      <p:sp>
        <p:nvSpPr>
          <p:cNvPr id="26627" name="Rectangle 48">
            <a:extLst>
              <a:ext uri="{FF2B5EF4-FFF2-40B4-BE49-F238E27FC236}">
                <a16:creationId xmlns:a16="http://schemas.microsoft.com/office/drawing/2014/main" id="{FA9EB7AC-72D6-7A8A-73BA-B31C8235E6F4}"/>
              </a:ext>
            </a:extLst>
          </p:cNvPr>
          <p:cNvSpPr>
            <a:spLocks noChangeArrowheads="1"/>
          </p:cNvSpPr>
          <p:nvPr/>
        </p:nvSpPr>
        <p:spPr bwMode="auto">
          <a:xfrm>
            <a:off x="1643189" y="225029"/>
            <a:ext cx="26084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1800" b="1"/>
              <a:t>Queuing System Designs</a:t>
            </a:r>
          </a:p>
        </p:txBody>
      </p:sp>
      <p:sp>
        <p:nvSpPr>
          <p:cNvPr id="26628" name="Rectangle 2">
            <a:extLst>
              <a:ext uri="{FF2B5EF4-FFF2-40B4-BE49-F238E27FC236}">
                <a16:creationId xmlns:a16="http://schemas.microsoft.com/office/drawing/2014/main" id="{4D98B759-C707-6B7D-6FF0-FBE49A635257}"/>
              </a:ext>
            </a:extLst>
          </p:cNvPr>
          <p:cNvSpPr>
            <a:spLocks noChangeArrowheads="1"/>
          </p:cNvSpPr>
          <p:nvPr/>
        </p:nvSpPr>
        <p:spPr bwMode="auto">
          <a:xfrm>
            <a:off x="2276475" y="1494235"/>
            <a:ext cx="4324350" cy="2324100"/>
          </a:xfrm>
          <a:prstGeom prst="rect">
            <a:avLst/>
          </a:prstGeom>
          <a:solidFill>
            <a:srgbClr val="F0DCFF"/>
          </a:solidFill>
          <a:ln w="19050">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grpSp>
        <p:nvGrpSpPr>
          <p:cNvPr id="26629" name="Group 19">
            <a:extLst>
              <a:ext uri="{FF2B5EF4-FFF2-40B4-BE49-F238E27FC236}">
                <a16:creationId xmlns:a16="http://schemas.microsoft.com/office/drawing/2014/main" id="{B95C03D9-D4D8-F960-F862-C5AAD73AAA12}"/>
              </a:ext>
            </a:extLst>
          </p:cNvPr>
          <p:cNvGrpSpPr>
            <a:grpSpLocks/>
          </p:cNvGrpSpPr>
          <p:nvPr/>
        </p:nvGrpSpPr>
        <p:grpSpPr bwMode="auto">
          <a:xfrm>
            <a:off x="1347787" y="2514605"/>
            <a:ext cx="1147763" cy="300039"/>
            <a:chOff x="172" y="2897"/>
            <a:chExt cx="964" cy="252"/>
          </a:xfrm>
        </p:grpSpPr>
        <p:sp>
          <p:nvSpPr>
            <p:cNvPr id="37" name="Rectangle 20">
              <a:extLst>
                <a:ext uri="{FF2B5EF4-FFF2-40B4-BE49-F238E27FC236}">
                  <a16:creationId xmlns:a16="http://schemas.microsoft.com/office/drawing/2014/main" id="{143279A3-0C37-AA83-0666-E259D2669BE9}"/>
                </a:ext>
              </a:extLst>
            </p:cNvPr>
            <p:cNvSpPr>
              <a:spLocks noChangeArrowheads="1"/>
            </p:cNvSpPr>
            <p:nvPr/>
          </p:nvSpPr>
          <p:spPr bwMode="auto">
            <a:xfrm>
              <a:off x="172" y="2897"/>
              <a:ext cx="640" cy="252"/>
            </a:xfrm>
            <a:prstGeom prst="rect">
              <a:avLst/>
            </a:prstGeom>
            <a:noFill/>
            <a:ln w="9525">
              <a:noFill/>
              <a:miter lim="800000"/>
              <a:headEnd/>
              <a:tailEnd/>
            </a:ln>
            <a:effectLst/>
          </p:spPr>
          <p:txBody>
            <a:bodyPr wrap="none">
              <a:spAutoFit/>
            </a:bodyPr>
            <a:lstStyle/>
            <a:p>
              <a:pPr algn="ctr">
                <a:defRPr/>
              </a:pPr>
              <a:r>
                <a:rPr lang="en-US" sz="1350">
                  <a:effectLst>
                    <a:outerShdw blurRad="38100" dist="38100" dir="2700000" algn="tl">
                      <a:srgbClr val="C0C0C0"/>
                    </a:outerShdw>
                  </a:effectLst>
                </a:rPr>
                <a:t>Arrivals</a:t>
              </a:r>
            </a:p>
          </p:txBody>
        </p:sp>
        <p:sp>
          <p:nvSpPr>
            <p:cNvPr id="26658" name="Line 21">
              <a:extLst>
                <a:ext uri="{FF2B5EF4-FFF2-40B4-BE49-F238E27FC236}">
                  <a16:creationId xmlns:a16="http://schemas.microsoft.com/office/drawing/2014/main" id="{86294D28-91DA-F0D0-66A8-CD75F4517735}"/>
                </a:ext>
              </a:extLst>
            </p:cNvPr>
            <p:cNvSpPr>
              <a:spLocks noChangeShapeType="1"/>
            </p:cNvSpPr>
            <p:nvPr/>
          </p:nvSpPr>
          <p:spPr bwMode="auto">
            <a:xfrm>
              <a:off x="824" y="3012"/>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26630" name="Group 65">
            <a:extLst>
              <a:ext uri="{FF2B5EF4-FFF2-40B4-BE49-F238E27FC236}">
                <a16:creationId xmlns:a16="http://schemas.microsoft.com/office/drawing/2014/main" id="{97C43561-1150-820E-E0DE-9F86FBEB0556}"/>
              </a:ext>
            </a:extLst>
          </p:cNvPr>
          <p:cNvGrpSpPr>
            <a:grpSpLocks/>
          </p:cNvGrpSpPr>
          <p:nvPr/>
        </p:nvGrpSpPr>
        <p:grpSpPr bwMode="auto">
          <a:xfrm>
            <a:off x="2524125" y="2178844"/>
            <a:ext cx="2095500" cy="715566"/>
            <a:chOff x="1160" y="2111"/>
            <a:chExt cx="1760" cy="601"/>
          </a:xfrm>
        </p:grpSpPr>
        <p:sp>
          <p:nvSpPr>
            <p:cNvPr id="26651" name="Line 30">
              <a:extLst>
                <a:ext uri="{FF2B5EF4-FFF2-40B4-BE49-F238E27FC236}">
                  <a16:creationId xmlns:a16="http://schemas.microsoft.com/office/drawing/2014/main" id="{8DA37612-CEEB-AB17-BB14-C26EAF571A68}"/>
                </a:ext>
              </a:extLst>
            </p:cNvPr>
            <p:cNvSpPr>
              <a:spLocks noChangeShapeType="1"/>
            </p:cNvSpPr>
            <p:nvPr/>
          </p:nvSpPr>
          <p:spPr bwMode="auto">
            <a:xfrm>
              <a:off x="2608" y="2508"/>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nvGrpSpPr>
            <p:cNvPr id="26652" name="Group 42">
              <a:extLst>
                <a:ext uri="{FF2B5EF4-FFF2-40B4-BE49-F238E27FC236}">
                  <a16:creationId xmlns:a16="http://schemas.microsoft.com/office/drawing/2014/main" id="{E3E4E212-4328-0DAC-F7AD-88A43607BDFE}"/>
                </a:ext>
              </a:extLst>
            </p:cNvPr>
            <p:cNvGrpSpPr>
              <a:grpSpLocks/>
            </p:cNvGrpSpPr>
            <p:nvPr/>
          </p:nvGrpSpPr>
          <p:grpSpPr bwMode="auto">
            <a:xfrm>
              <a:off x="1160" y="2111"/>
              <a:ext cx="1528" cy="601"/>
              <a:chOff x="1160" y="2615"/>
              <a:chExt cx="1528" cy="601"/>
            </a:xfrm>
          </p:grpSpPr>
          <p:sp>
            <p:nvSpPr>
              <p:cNvPr id="26653" name="Oval 43">
                <a:extLst>
                  <a:ext uri="{FF2B5EF4-FFF2-40B4-BE49-F238E27FC236}">
                    <a16:creationId xmlns:a16="http://schemas.microsoft.com/office/drawing/2014/main" id="{92217D57-175E-221B-762B-E70E0CD6F003}"/>
                  </a:ext>
                </a:extLst>
              </p:cNvPr>
              <p:cNvSpPr>
                <a:spLocks noChangeArrowheads="1"/>
              </p:cNvSpPr>
              <p:nvPr/>
            </p:nvSpPr>
            <p:spPr bwMode="auto">
              <a:xfrm>
                <a:off x="1160" y="2808"/>
                <a:ext cx="408" cy="408"/>
              </a:xfrm>
              <a:prstGeom prst="ellipse">
                <a:avLst/>
              </a:prstGeom>
              <a:solidFill>
                <a:schemeClr val="accent1"/>
              </a:solidFill>
              <a:ln w="19050">
                <a:solidFill>
                  <a:schemeClr val="tx1"/>
                </a:solidFill>
                <a:round/>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6654" name="Oval 44">
                <a:extLst>
                  <a:ext uri="{FF2B5EF4-FFF2-40B4-BE49-F238E27FC236}">
                    <a16:creationId xmlns:a16="http://schemas.microsoft.com/office/drawing/2014/main" id="{AD9F9460-06BB-C63A-2EBC-8E4900AEBFC1}"/>
                  </a:ext>
                </a:extLst>
              </p:cNvPr>
              <p:cNvSpPr>
                <a:spLocks noChangeArrowheads="1"/>
              </p:cNvSpPr>
              <p:nvPr/>
            </p:nvSpPr>
            <p:spPr bwMode="auto">
              <a:xfrm>
                <a:off x="1712" y="2808"/>
                <a:ext cx="408" cy="408"/>
              </a:xfrm>
              <a:prstGeom prst="ellipse">
                <a:avLst/>
              </a:prstGeom>
              <a:solidFill>
                <a:schemeClr val="accent1"/>
              </a:solidFill>
              <a:ln w="19050">
                <a:solidFill>
                  <a:schemeClr val="tx1"/>
                </a:solidFill>
                <a:round/>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44" name="Rectangle 45">
                <a:extLst>
                  <a:ext uri="{FF2B5EF4-FFF2-40B4-BE49-F238E27FC236}">
                    <a16:creationId xmlns:a16="http://schemas.microsoft.com/office/drawing/2014/main" id="{A158F59C-A92A-AE90-8B62-C6CB3D245E46}"/>
                  </a:ext>
                </a:extLst>
              </p:cNvPr>
              <p:cNvSpPr>
                <a:spLocks noChangeArrowheads="1"/>
              </p:cNvSpPr>
              <p:nvPr/>
            </p:nvSpPr>
            <p:spPr bwMode="auto">
              <a:xfrm>
                <a:off x="1616" y="2615"/>
                <a:ext cx="591" cy="252"/>
              </a:xfrm>
              <a:prstGeom prst="rect">
                <a:avLst/>
              </a:prstGeom>
              <a:noFill/>
              <a:ln w="9525">
                <a:noFill/>
                <a:miter lim="800000"/>
                <a:headEnd/>
                <a:tailEnd/>
              </a:ln>
              <a:effectLst/>
            </p:spPr>
            <p:txBody>
              <a:bodyPr wrap="none">
                <a:spAutoFit/>
              </a:bodyPr>
              <a:lstStyle/>
              <a:p>
                <a:pPr algn="ctr">
                  <a:defRPr/>
                </a:pPr>
                <a:r>
                  <a:rPr lang="en-US" sz="1350"/>
                  <a:t>Queue</a:t>
                </a:r>
                <a:endParaRPr lang="en-US" sz="1350">
                  <a:effectLst>
                    <a:outerShdw blurRad="38100" dist="38100" dir="2700000" algn="tl">
                      <a:srgbClr val="C0C0C0"/>
                    </a:outerShdw>
                  </a:effectLst>
                </a:endParaRPr>
              </a:p>
            </p:txBody>
          </p:sp>
          <p:sp>
            <p:nvSpPr>
              <p:cNvPr id="26656" name="Oval 46">
                <a:extLst>
                  <a:ext uri="{FF2B5EF4-FFF2-40B4-BE49-F238E27FC236}">
                    <a16:creationId xmlns:a16="http://schemas.microsoft.com/office/drawing/2014/main" id="{3F473F7D-518F-8DBF-CBA7-C8E3ED7EB2CA}"/>
                  </a:ext>
                </a:extLst>
              </p:cNvPr>
              <p:cNvSpPr>
                <a:spLocks noChangeArrowheads="1"/>
              </p:cNvSpPr>
              <p:nvPr/>
            </p:nvSpPr>
            <p:spPr bwMode="auto">
              <a:xfrm>
                <a:off x="2280" y="2808"/>
                <a:ext cx="408" cy="408"/>
              </a:xfrm>
              <a:prstGeom prst="ellipse">
                <a:avLst/>
              </a:prstGeom>
              <a:solidFill>
                <a:schemeClr val="accent1"/>
              </a:solidFill>
              <a:ln w="19050">
                <a:solidFill>
                  <a:schemeClr val="tx1"/>
                </a:solidFill>
                <a:round/>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grpSp>
      </p:grpSp>
      <p:sp>
        <p:nvSpPr>
          <p:cNvPr id="46" name="Rectangle 48">
            <a:extLst>
              <a:ext uri="{FF2B5EF4-FFF2-40B4-BE49-F238E27FC236}">
                <a16:creationId xmlns:a16="http://schemas.microsoft.com/office/drawing/2014/main" id="{DD0F4C0A-689C-DE30-D4DA-EEB3FCCA24B2}"/>
              </a:ext>
            </a:extLst>
          </p:cNvPr>
          <p:cNvSpPr>
            <a:spLocks noChangeArrowheads="1"/>
          </p:cNvSpPr>
          <p:nvPr/>
        </p:nvSpPr>
        <p:spPr bwMode="auto">
          <a:xfrm>
            <a:off x="3368488" y="3894535"/>
            <a:ext cx="2098652" cy="300082"/>
          </a:xfrm>
          <a:prstGeom prst="rect">
            <a:avLst/>
          </a:prstGeom>
          <a:noFill/>
          <a:ln w="9525">
            <a:noFill/>
            <a:miter lim="800000"/>
            <a:headEnd/>
            <a:tailEnd/>
          </a:ln>
          <a:effectLst/>
        </p:spPr>
        <p:txBody>
          <a:bodyPr wrap="none">
            <a:spAutoFit/>
          </a:bodyPr>
          <a:lstStyle/>
          <a:p>
            <a:pPr algn="ctr">
              <a:defRPr/>
            </a:pPr>
            <a:r>
              <a:rPr lang="en-US" sz="1350" dirty="0">
                <a:effectLst>
                  <a:outerShdw blurRad="38100" dist="38100" dir="2700000" algn="tl">
                    <a:srgbClr val="C0C0C0"/>
                  </a:outerShdw>
                </a:effectLst>
              </a:rPr>
              <a:t>Airport Security Check-in</a:t>
            </a:r>
          </a:p>
        </p:txBody>
      </p:sp>
      <p:sp>
        <p:nvSpPr>
          <p:cNvPr id="26632" name="Line 57">
            <a:extLst>
              <a:ext uri="{FF2B5EF4-FFF2-40B4-BE49-F238E27FC236}">
                <a16:creationId xmlns:a16="http://schemas.microsoft.com/office/drawing/2014/main" id="{A2EF1F94-7923-F1BC-321B-46D61A6C9917}"/>
              </a:ext>
            </a:extLst>
          </p:cNvPr>
          <p:cNvSpPr>
            <a:spLocks noChangeShapeType="1"/>
          </p:cNvSpPr>
          <p:nvPr/>
        </p:nvSpPr>
        <p:spPr bwMode="auto">
          <a:xfrm>
            <a:off x="4619625" y="1989535"/>
            <a:ext cx="0" cy="133350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nvGrpSpPr>
          <p:cNvPr id="26633" name="Group 63">
            <a:extLst>
              <a:ext uri="{FF2B5EF4-FFF2-40B4-BE49-F238E27FC236}">
                <a16:creationId xmlns:a16="http://schemas.microsoft.com/office/drawing/2014/main" id="{4441671F-F227-CE44-CCD0-10AC9E35B80A}"/>
              </a:ext>
            </a:extLst>
          </p:cNvPr>
          <p:cNvGrpSpPr>
            <a:grpSpLocks/>
          </p:cNvGrpSpPr>
          <p:nvPr/>
        </p:nvGrpSpPr>
        <p:grpSpPr bwMode="auto">
          <a:xfrm>
            <a:off x="6410326" y="1908572"/>
            <a:ext cx="1469231" cy="1419225"/>
            <a:chOff x="4424" y="1884"/>
            <a:chExt cx="1234" cy="1192"/>
          </a:xfrm>
        </p:grpSpPr>
        <p:sp>
          <p:nvSpPr>
            <p:cNvPr id="49" name="Rectangle 23">
              <a:extLst>
                <a:ext uri="{FF2B5EF4-FFF2-40B4-BE49-F238E27FC236}">
                  <a16:creationId xmlns:a16="http://schemas.microsoft.com/office/drawing/2014/main" id="{D0112FDB-C65B-B308-7FA5-4432410C498B}"/>
                </a:ext>
              </a:extLst>
            </p:cNvPr>
            <p:cNvSpPr>
              <a:spLocks noChangeArrowheads="1"/>
            </p:cNvSpPr>
            <p:nvPr/>
          </p:nvSpPr>
          <p:spPr bwMode="auto">
            <a:xfrm>
              <a:off x="4711" y="2340"/>
              <a:ext cx="947" cy="374"/>
            </a:xfrm>
            <a:prstGeom prst="rect">
              <a:avLst/>
            </a:prstGeom>
            <a:noFill/>
            <a:ln w="9525">
              <a:noFill/>
              <a:miter lim="800000"/>
              <a:headEnd/>
              <a:tailEnd/>
            </a:ln>
            <a:effectLst/>
          </p:spPr>
          <p:txBody>
            <a:bodyPr wrap="none">
              <a:spAutoFit/>
            </a:bodyPr>
            <a:lstStyle/>
            <a:p>
              <a:pPr algn="ctr">
                <a:lnSpc>
                  <a:spcPct val="85000"/>
                </a:lnSpc>
                <a:defRPr/>
              </a:pPr>
              <a:r>
                <a:rPr lang="en-US" sz="1350">
                  <a:effectLst>
                    <a:outerShdw blurRad="38100" dist="38100" dir="2700000" algn="tl">
                      <a:srgbClr val="C0C0C0"/>
                    </a:outerShdw>
                  </a:effectLst>
                </a:rPr>
                <a:t>Departures</a:t>
              </a:r>
            </a:p>
            <a:p>
              <a:pPr algn="ctr">
                <a:lnSpc>
                  <a:spcPct val="85000"/>
                </a:lnSpc>
                <a:defRPr/>
              </a:pPr>
              <a:r>
                <a:rPr lang="en-US" sz="1350">
                  <a:effectLst>
                    <a:outerShdw blurRad="38100" dist="38100" dir="2700000" algn="tl">
                      <a:srgbClr val="C0C0C0"/>
                    </a:outerShdw>
                  </a:effectLst>
                </a:rPr>
                <a:t>after service</a:t>
              </a:r>
            </a:p>
          </p:txBody>
        </p:sp>
        <p:sp>
          <p:nvSpPr>
            <p:cNvPr id="26648" name="Line 24">
              <a:extLst>
                <a:ext uri="{FF2B5EF4-FFF2-40B4-BE49-F238E27FC236}">
                  <a16:creationId xmlns:a16="http://schemas.microsoft.com/office/drawing/2014/main" id="{EC167F4F-B9F1-C9D5-B6E3-9F99B4BF2894}"/>
                </a:ext>
              </a:extLst>
            </p:cNvPr>
            <p:cNvSpPr>
              <a:spLocks noChangeShapeType="1"/>
            </p:cNvSpPr>
            <p:nvPr/>
          </p:nvSpPr>
          <p:spPr bwMode="auto">
            <a:xfrm>
              <a:off x="4424" y="2516"/>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sp>
          <p:nvSpPr>
            <p:cNvPr id="26649" name="Line 61">
              <a:extLst>
                <a:ext uri="{FF2B5EF4-FFF2-40B4-BE49-F238E27FC236}">
                  <a16:creationId xmlns:a16="http://schemas.microsoft.com/office/drawing/2014/main" id="{38A3FBDD-16AC-EEC4-D3DE-5F26A01D6FCF}"/>
                </a:ext>
              </a:extLst>
            </p:cNvPr>
            <p:cNvSpPr>
              <a:spLocks noChangeShapeType="1"/>
            </p:cNvSpPr>
            <p:nvPr/>
          </p:nvSpPr>
          <p:spPr bwMode="auto">
            <a:xfrm>
              <a:off x="4424" y="1884"/>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sp>
          <p:nvSpPr>
            <p:cNvPr id="26650" name="Line 62">
              <a:extLst>
                <a:ext uri="{FF2B5EF4-FFF2-40B4-BE49-F238E27FC236}">
                  <a16:creationId xmlns:a16="http://schemas.microsoft.com/office/drawing/2014/main" id="{F1BFC42C-BF00-63A1-C921-DFD34B636A57}"/>
                </a:ext>
              </a:extLst>
            </p:cNvPr>
            <p:cNvSpPr>
              <a:spLocks noChangeShapeType="1"/>
            </p:cNvSpPr>
            <p:nvPr/>
          </p:nvSpPr>
          <p:spPr bwMode="auto">
            <a:xfrm>
              <a:off x="4424" y="3076"/>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26634" name="Group 69">
            <a:extLst>
              <a:ext uri="{FF2B5EF4-FFF2-40B4-BE49-F238E27FC236}">
                <a16:creationId xmlns:a16="http://schemas.microsoft.com/office/drawing/2014/main" id="{69136B3E-ED67-AB39-9883-FCBE7341F0FE}"/>
              </a:ext>
            </a:extLst>
          </p:cNvPr>
          <p:cNvGrpSpPr>
            <a:grpSpLocks/>
          </p:cNvGrpSpPr>
          <p:nvPr/>
        </p:nvGrpSpPr>
        <p:grpSpPr bwMode="auto">
          <a:xfrm>
            <a:off x="4641056" y="1627585"/>
            <a:ext cx="1905000" cy="2185988"/>
            <a:chOff x="2938" y="1648"/>
            <a:chExt cx="1600" cy="1836"/>
          </a:xfrm>
        </p:grpSpPr>
        <p:sp>
          <p:nvSpPr>
            <p:cNvPr id="26635" name="Line 58">
              <a:extLst>
                <a:ext uri="{FF2B5EF4-FFF2-40B4-BE49-F238E27FC236}">
                  <a16:creationId xmlns:a16="http://schemas.microsoft.com/office/drawing/2014/main" id="{4AD340A7-C392-B12F-348A-16272341A5B4}"/>
                </a:ext>
              </a:extLst>
            </p:cNvPr>
            <p:cNvSpPr>
              <a:spLocks noChangeShapeType="1"/>
            </p:cNvSpPr>
            <p:nvPr/>
          </p:nvSpPr>
          <p:spPr bwMode="auto">
            <a:xfrm>
              <a:off x="2938" y="2512"/>
              <a:ext cx="939"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sp>
          <p:nvSpPr>
            <p:cNvPr id="26636" name="Line 59">
              <a:extLst>
                <a:ext uri="{FF2B5EF4-FFF2-40B4-BE49-F238E27FC236}">
                  <a16:creationId xmlns:a16="http://schemas.microsoft.com/office/drawing/2014/main" id="{ADA5E9E3-579D-7DE3-67DB-25B063F65589}"/>
                </a:ext>
              </a:extLst>
            </p:cNvPr>
            <p:cNvSpPr>
              <a:spLocks noChangeShapeType="1"/>
            </p:cNvSpPr>
            <p:nvPr/>
          </p:nvSpPr>
          <p:spPr bwMode="auto">
            <a:xfrm flipV="1">
              <a:off x="2954" y="1968"/>
              <a:ext cx="920" cy="541"/>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sp>
          <p:nvSpPr>
            <p:cNvPr id="26637" name="Line 60">
              <a:extLst>
                <a:ext uri="{FF2B5EF4-FFF2-40B4-BE49-F238E27FC236}">
                  <a16:creationId xmlns:a16="http://schemas.microsoft.com/office/drawing/2014/main" id="{6CE8B0BA-E10E-C1FC-1736-342DB3764924}"/>
                </a:ext>
              </a:extLst>
            </p:cNvPr>
            <p:cNvSpPr>
              <a:spLocks noChangeShapeType="1"/>
            </p:cNvSpPr>
            <p:nvPr/>
          </p:nvSpPr>
          <p:spPr bwMode="auto">
            <a:xfrm>
              <a:off x="2946" y="2509"/>
              <a:ext cx="934" cy="555"/>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sp>
          <p:nvSpPr>
            <p:cNvPr id="26638" name="Rectangle 32">
              <a:extLst>
                <a:ext uri="{FF2B5EF4-FFF2-40B4-BE49-F238E27FC236}">
                  <a16:creationId xmlns:a16="http://schemas.microsoft.com/office/drawing/2014/main" id="{E0189870-3E6A-1C55-2D08-A358124FCF20}"/>
                </a:ext>
              </a:extLst>
            </p:cNvPr>
            <p:cNvSpPr>
              <a:spLocks noChangeArrowheads="1"/>
            </p:cNvSpPr>
            <p:nvPr/>
          </p:nvSpPr>
          <p:spPr bwMode="auto">
            <a:xfrm>
              <a:off x="3888" y="1648"/>
              <a:ext cx="632" cy="544"/>
            </a:xfrm>
            <a:prstGeom prst="rect">
              <a:avLst/>
            </a:prstGeom>
            <a:solidFill>
              <a:srgbClr val="96FFBA"/>
            </a:solidFill>
            <a:ln w="19050">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6639" name="Rectangle 55">
              <a:extLst>
                <a:ext uri="{FF2B5EF4-FFF2-40B4-BE49-F238E27FC236}">
                  <a16:creationId xmlns:a16="http://schemas.microsoft.com/office/drawing/2014/main" id="{0E64D6A0-9CBD-71F7-FC1C-74DF08669EAA}"/>
                </a:ext>
              </a:extLst>
            </p:cNvPr>
            <p:cNvSpPr>
              <a:spLocks noChangeArrowheads="1"/>
            </p:cNvSpPr>
            <p:nvPr/>
          </p:nvSpPr>
          <p:spPr bwMode="auto">
            <a:xfrm>
              <a:off x="3888" y="2832"/>
              <a:ext cx="632" cy="544"/>
            </a:xfrm>
            <a:prstGeom prst="rect">
              <a:avLst/>
            </a:prstGeom>
            <a:solidFill>
              <a:srgbClr val="96FFBA"/>
            </a:solidFill>
            <a:ln w="19050">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6640" name="Rectangle 52">
              <a:extLst>
                <a:ext uri="{FF2B5EF4-FFF2-40B4-BE49-F238E27FC236}">
                  <a16:creationId xmlns:a16="http://schemas.microsoft.com/office/drawing/2014/main" id="{F68EB61D-8D17-F923-CDB4-3BAD8D469FED}"/>
                </a:ext>
              </a:extLst>
            </p:cNvPr>
            <p:cNvSpPr>
              <a:spLocks noChangeArrowheads="1"/>
            </p:cNvSpPr>
            <p:nvPr/>
          </p:nvSpPr>
          <p:spPr bwMode="auto">
            <a:xfrm>
              <a:off x="3888" y="2240"/>
              <a:ext cx="632" cy="544"/>
            </a:xfrm>
            <a:prstGeom prst="rect">
              <a:avLst/>
            </a:prstGeom>
            <a:solidFill>
              <a:srgbClr val="96FFBA"/>
            </a:solidFill>
            <a:ln w="19050">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6641" name="Rectangle 66">
              <a:extLst>
                <a:ext uri="{FF2B5EF4-FFF2-40B4-BE49-F238E27FC236}">
                  <a16:creationId xmlns:a16="http://schemas.microsoft.com/office/drawing/2014/main" id="{961F5752-4921-C528-0448-936D981E73DF}"/>
                </a:ext>
              </a:extLst>
            </p:cNvPr>
            <p:cNvSpPr>
              <a:spLocks noChangeArrowheads="1"/>
            </p:cNvSpPr>
            <p:nvPr/>
          </p:nvSpPr>
          <p:spPr bwMode="auto">
            <a:xfrm>
              <a:off x="3899" y="2001"/>
              <a:ext cx="616" cy="186"/>
            </a:xfrm>
            <a:prstGeom prst="rect">
              <a:avLst/>
            </a:prstGeom>
            <a:solidFill>
              <a:srgbClr val="FFD9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6642" name="Rectangle 33">
              <a:extLst>
                <a:ext uri="{FF2B5EF4-FFF2-40B4-BE49-F238E27FC236}">
                  <a16:creationId xmlns:a16="http://schemas.microsoft.com/office/drawing/2014/main" id="{34676C35-DA55-1B6C-A7AC-B4948431CCFE}"/>
                </a:ext>
              </a:extLst>
            </p:cNvPr>
            <p:cNvSpPr>
              <a:spLocks noChangeArrowheads="1"/>
            </p:cNvSpPr>
            <p:nvPr/>
          </p:nvSpPr>
          <p:spPr bwMode="auto">
            <a:xfrm>
              <a:off x="3870" y="1720"/>
              <a:ext cx="668"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85000"/>
                </a:lnSpc>
                <a:spcBef>
                  <a:spcPct val="0"/>
                </a:spcBef>
                <a:spcAft>
                  <a:spcPct val="30000"/>
                </a:spcAft>
                <a:buFontTx/>
                <a:buNone/>
              </a:pPr>
              <a:r>
                <a:rPr lang="en-US" altLang="en-US" sz="1050">
                  <a:latin typeface="Verdana" panose="020B0604030504040204" pitchFamily="34" charset="0"/>
                </a:rPr>
                <a:t>Service facility</a:t>
              </a:r>
            </a:p>
            <a:p>
              <a:pPr algn="ctr">
                <a:lnSpc>
                  <a:spcPct val="85000"/>
                </a:lnSpc>
                <a:spcBef>
                  <a:spcPct val="0"/>
                </a:spcBef>
                <a:buFontTx/>
                <a:buNone/>
              </a:pPr>
              <a:r>
                <a:rPr lang="en-US" altLang="en-US" sz="1050">
                  <a:latin typeface="Verdana" panose="020B0604030504040204" pitchFamily="34" charset="0"/>
                </a:rPr>
                <a:t>Channel 1</a:t>
              </a:r>
            </a:p>
          </p:txBody>
        </p:sp>
        <p:sp>
          <p:nvSpPr>
            <p:cNvPr id="26643" name="Rectangle 67">
              <a:extLst>
                <a:ext uri="{FF2B5EF4-FFF2-40B4-BE49-F238E27FC236}">
                  <a16:creationId xmlns:a16="http://schemas.microsoft.com/office/drawing/2014/main" id="{222D56CD-5060-A0F4-65D2-1F9EE2E14337}"/>
                </a:ext>
              </a:extLst>
            </p:cNvPr>
            <p:cNvSpPr>
              <a:spLocks noChangeArrowheads="1"/>
            </p:cNvSpPr>
            <p:nvPr/>
          </p:nvSpPr>
          <p:spPr bwMode="auto">
            <a:xfrm>
              <a:off x="3896" y="3184"/>
              <a:ext cx="616" cy="186"/>
            </a:xfrm>
            <a:prstGeom prst="rect">
              <a:avLst/>
            </a:prstGeom>
            <a:solidFill>
              <a:srgbClr val="FFD9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6644" name="Rectangle 68">
              <a:extLst>
                <a:ext uri="{FF2B5EF4-FFF2-40B4-BE49-F238E27FC236}">
                  <a16:creationId xmlns:a16="http://schemas.microsoft.com/office/drawing/2014/main" id="{A826BE37-99D0-933E-43EF-A656413B6B1C}"/>
                </a:ext>
              </a:extLst>
            </p:cNvPr>
            <p:cNvSpPr>
              <a:spLocks noChangeArrowheads="1"/>
            </p:cNvSpPr>
            <p:nvPr/>
          </p:nvSpPr>
          <p:spPr bwMode="auto">
            <a:xfrm>
              <a:off x="3896" y="2594"/>
              <a:ext cx="616" cy="186"/>
            </a:xfrm>
            <a:prstGeom prst="rect">
              <a:avLst/>
            </a:prstGeom>
            <a:solidFill>
              <a:srgbClr val="FFD9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6645" name="Rectangle 53">
              <a:extLst>
                <a:ext uri="{FF2B5EF4-FFF2-40B4-BE49-F238E27FC236}">
                  <a16:creationId xmlns:a16="http://schemas.microsoft.com/office/drawing/2014/main" id="{A6DBA1EF-78F7-5F4F-3185-2C44D2133F6B}"/>
                </a:ext>
              </a:extLst>
            </p:cNvPr>
            <p:cNvSpPr>
              <a:spLocks noChangeArrowheads="1"/>
            </p:cNvSpPr>
            <p:nvPr/>
          </p:nvSpPr>
          <p:spPr bwMode="auto">
            <a:xfrm>
              <a:off x="3870" y="2312"/>
              <a:ext cx="668"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85000"/>
                </a:lnSpc>
                <a:spcBef>
                  <a:spcPct val="0"/>
                </a:spcBef>
                <a:spcAft>
                  <a:spcPct val="30000"/>
                </a:spcAft>
                <a:buFontTx/>
                <a:buNone/>
              </a:pPr>
              <a:r>
                <a:rPr lang="en-US" altLang="en-US" sz="1050">
                  <a:latin typeface="Verdana" panose="020B0604030504040204" pitchFamily="34" charset="0"/>
                </a:rPr>
                <a:t>Service facility</a:t>
              </a:r>
            </a:p>
            <a:p>
              <a:pPr algn="ctr">
                <a:lnSpc>
                  <a:spcPct val="85000"/>
                </a:lnSpc>
                <a:spcBef>
                  <a:spcPct val="0"/>
                </a:spcBef>
                <a:buFontTx/>
                <a:buNone/>
              </a:pPr>
              <a:r>
                <a:rPr lang="en-US" altLang="en-US" sz="1050">
                  <a:latin typeface="Verdana" panose="020B0604030504040204" pitchFamily="34" charset="0"/>
                </a:rPr>
                <a:t>Channel 2</a:t>
              </a:r>
            </a:p>
          </p:txBody>
        </p:sp>
        <p:sp>
          <p:nvSpPr>
            <p:cNvPr id="26646" name="Rectangle 56">
              <a:extLst>
                <a:ext uri="{FF2B5EF4-FFF2-40B4-BE49-F238E27FC236}">
                  <a16:creationId xmlns:a16="http://schemas.microsoft.com/office/drawing/2014/main" id="{75BB6F99-439A-A017-AE5A-C4E44594C38F}"/>
                </a:ext>
              </a:extLst>
            </p:cNvPr>
            <p:cNvSpPr>
              <a:spLocks noChangeArrowheads="1"/>
            </p:cNvSpPr>
            <p:nvPr/>
          </p:nvSpPr>
          <p:spPr bwMode="auto">
            <a:xfrm>
              <a:off x="3870" y="2904"/>
              <a:ext cx="668"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85000"/>
                </a:lnSpc>
                <a:spcBef>
                  <a:spcPct val="0"/>
                </a:spcBef>
                <a:spcAft>
                  <a:spcPct val="30000"/>
                </a:spcAft>
                <a:buFontTx/>
                <a:buNone/>
              </a:pPr>
              <a:r>
                <a:rPr lang="en-US" altLang="en-US" sz="1050">
                  <a:latin typeface="Verdana" panose="020B0604030504040204" pitchFamily="34" charset="0"/>
                </a:rPr>
                <a:t>Service facility</a:t>
              </a:r>
            </a:p>
            <a:p>
              <a:pPr algn="ctr">
                <a:lnSpc>
                  <a:spcPct val="85000"/>
                </a:lnSpc>
                <a:spcBef>
                  <a:spcPct val="0"/>
                </a:spcBef>
                <a:buFontTx/>
                <a:buNone/>
              </a:pPr>
              <a:r>
                <a:rPr lang="en-US" altLang="en-US" sz="1050">
                  <a:latin typeface="Verdana" panose="020B0604030504040204" pitchFamily="34" charset="0"/>
                </a:rPr>
                <a:t>Channel 3</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28715C15-EB1B-1287-9EE8-542CFB62A733}"/>
              </a:ext>
            </a:extLst>
          </p:cNvPr>
          <p:cNvSpPr>
            <a:spLocks noChangeArrowheads="1"/>
          </p:cNvSpPr>
          <p:nvPr/>
        </p:nvSpPr>
        <p:spPr bwMode="auto">
          <a:xfrm>
            <a:off x="2276475" y="1706166"/>
            <a:ext cx="4362450" cy="1704975"/>
          </a:xfrm>
          <a:prstGeom prst="rect">
            <a:avLst/>
          </a:prstGeom>
          <a:solidFill>
            <a:srgbClr val="F0DCFF"/>
          </a:solidFill>
          <a:ln w="19050">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8675" name="Rectangle 5">
            <a:extLst>
              <a:ext uri="{FF2B5EF4-FFF2-40B4-BE49-F238E27FC236}">
                <a16:creationId xmlns:a16="http://schemas.microsoft.com/office/drawing/2014/main" id="{3C2C3282-A303-231B-E867-D97DB4492EA7}"/>
              </a:ext>
            </a:extLst>
          </p:cNvPr>
          <p:cNvSpPr>
            <a:spLocks noChangeArrowheads="1"/>
          </p:cNvSpPr>
          <p:nvPr/>
        </p:nvSpPr>
        <p:spPr bwMode="auto">
          <a:xfrm>
            <a:off x="1120156" y="1085850"/>
            <a:ext cx="268054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1350" b="1"/>
              <a:t>Multi-channel, multiphase system</a:t>
            </a:r>
          </a:p>
        </p:txBody>
      </p:sp>
      <p:grpSp>
        <p:nvGrpSpPr>
          <p:cNvPr id="28676" name="Group 6">
            <a:extLst>
              <a:ext uri="{FF2B5EF4-FFF2-40B4-BE49-F238E27FC236}">
                <a16:creationId xmlns:a16="http://schemas.microsoft.com/office/drawing/2014/main" id="{9DA43ECA-9900-4097-F1DE-14028D03FEEA}"/>
              </a:ext>
            </a:extLst>
          </p:cNvPr>
          <p:cNvGrpSpPr>
            <a:grpSpLocks/>
          </p:cNvGrpSpPr>
          <p:nvPr/>
        </p:nvGrpSpPr>
        <p:grpSpPr bwMode="auto">
          <a:xfrm>
            <a:off x="1347787" y="2421736"/>
            <a:ext cx="1147763" cy="300039"/>
            <a:chOff x="172" y="2897"/>
            <a:chExt cx="964" cy="252"/>
          </a:xfrm>
        </p:grpSpPr>
        <p:sp>
          <p:nvSpPr>
            <p:cNvPr id="1195015" name="Rectangle 7">
              <a:extLst>
                <a:ext uri="{FF2B5EF4-FFF2-40B4-BE49-F238E27FC236}">
                  <a16:creationId xmlns:a16="http://schemas.microsoft.com/office/drawing/2014/main" id="{6D1E5990-0939-A8F8-8B0F-2013ED2CD5FE}"/>
                </a:ext>
              </a:extLst>
            </p:cNvPr>
            <p:cNvSpPr>
              <a:spLocks noChangeArrowheads="1"/>
            </p:cNvSpPr>
            <p:nvPr/>
          </p:nvSpPr>
          <p:spPr bwMode="auto">
            <a:xfrm>
              <a:off x="172" y="2897"/>
              <a:ext cx="640" cy="252"/>
            </a:xfrm>
            <a:prstGeom prst="rect">
              <a:avLst/>
            </a:prstGeom>
            <a:noFill/>
            <a:ln w="9525">
              <a:noFill/>
              <a:miter lim="800000"/>
              <a:headEnd/>
              <a:tailEnd/>
            </a:ln>
            <a:effectLst/>
          </p:spPr>
          <p:txBody>
            <a:bodyPr wrap="none">
              <a:spAutoFit/>
            </a:bodyPr>
            <a:lstStyle/>
            <a:p>
              <a:pPr algn="ctr">
                <a:defRPr/>
              </a:pPr>
              <a:r>
                <a:rPr lang="en-US" sz="1350">
                  <a:effectLst>
                    <a:outerShdw blurRad="38100" dist="38100" dir="2700000" algn="tl">
                      <a:srgbClr val="C0C0C0"/>
                    </a:outerShdw>
                  </a:effectLst>
                </a:rPr>
                <a:t>Arrivals</a:t>
              </a:r>
            </a:p>
          </p:txBody>
        </p:sp>
        <p:sp>
          <p:nvSpPr>
            <p:cNvPr id="28718" name="Line 8">
              <a:extLst>
                <a:ext uri="{FF2B5EF4-FFF2-40B4-BE49-F238E27FC236}">
                  <a16:creationId xmlns:a16="http://schemas.microsoft.com/office/drawing/2014/main" id="{FFA64C52-01BB-8D18-3912-EF3B014BBC3A}"/>
                </a:ext>
              </a:extLst>
            </p:cNvPr>
            <p:cNvSpPr>
              <a:spLocks noChangeShapeType="1"/>
            </p:cNvSpPr>
            <p:nvPr/>
          </p:nvSpPr>
          <p:spPr bwMode="auto">
            <a:xfrm>
              <a:off x="824" y="3012"/>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28677" name="Group 66">
            <a:extLst>
              <a:ext uri="{FF2B5EF4-FFF2-40B4-BE49-F238E27FC236}">
                <a16:creationId xmlns:a16="http://schemas.microsoft.com/office/drawing/2014/main" id="{675E68A4-B525-2267-BD70-3D485F08A305}"/>
              </a:ext>
            </a:extLst>
          </p:cNvPr>
          <p:cNvGrpSpPr>
            <a:grpSpLocks/>
          </p:cNvGrpSpPr>
          <p:nvPr/>
        </p:nvGrpSpPr>
        <p:grpSpPr bwMode="auto">
          <a:xfrm>
            <a:off x="2524126" y="2085975"/>
            <a:ext cx="2031206" cy="715566"/>
            <a:chOff x="1160" y="2055"/>
            <a:chExt cx="1706" cy="601"/>
          </a:xfrm>
        </p:grpSpPr>
        <p:sp>
          <p:nvSpPr>
            <p:cNvPr id="28711" name="Line 10">
              <a:extLst>
                <a:ext uri="{FF2B5EF4-FFF2-40B4-BE49-F238E27FC236}">
                  <a16:creationId xmlns:a16="http://schemas.microsoft.com/office/drawing/2014/main" id="{2544A230-9491-F7C2-5B48-7620A21E5B69}"/>
                </a:ext>
              </a:extLst>
            </p:cNvPr>
            <p:cNvSpPr>
              <a:spLocks noChangeShapeType="1"/>
            </p:cNvSpPr>
            <p:nvPr/>
          </p:nvSpPr>
          <p:spPr bwMode="auto">
            <a:xfrm>
              <a:off x="2554" y="2452"/>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nvGrpSpPr>
            <p:cNvPr id="28712" name="Group 11">
              <a:extLst>
                <a:ext uri="{FF2B5EF4-FFF2-40B4-BE49-F238E27FC236}">
                  <a16:creationId xmlns:a16="http://schemas.microsoft.com/office/drawing/2014/main" id="{E0CC1115-F591-FF4C-1744-D1FEE146ADD8}"/>
                </a:ext>
              </a:extLst>
            </p:cNvPr>
            <p:cNvGrpSpPr>
              <a:grpSpLocks/>
            </p:cNvGrpSpPr>
            <p:nvPr/>
          </p:nvGrpSpPr>
          <p:grpSpPr bwMode="auto">
            <a:xfrm>
              <a:off x="1160" y="2055"/>
              <a:ext cx="1528" cy="601"/>
              <a:chOff x="1160" y="2615"/>
              <a:chExt cx="1528" cy="601"/>
            </a:xfrm>
          </p:grpSpPr>
          <p:sp>
            <p:nvSpPr>
              <p:cNvPr id="28713" name="Oval 12">
                <a:extLst>
                  <a:ext uri="{FF2B5EF4-FFF2-40B4-BE49-F238E27FC236}">
                    <a16:creationId xmlns:a16="http://schemas.microsoft.com/office/drawing/2014/main" id="{0D19FC4E-60CB-9E04-F7BD-E2E188ECBE04}"/>
                  </a:ext>
                </a:extLst>
              </p:cNvPr>
              <p:cNvSpPr>
                <a:spLocks noChangeArrowheads="1"/>
              </p:cNvSpPr>
              <p:nvPr/>
            </p:nvSpPr>
            <p:spPr bwMode="auto">
              <a:xfrm>
                <a:off x="1160" y="2808"/>
                <a:ext cx="408" cy="408"/>
              </a:xfrm>
              <a:prstGeom prst="ellipse">
                <a:avLst/>
              </a:prstGeom>
              <a:solidFill>
                <a:schemeClr val="accent1"/>
              </a:solidFill>
              <a:ln w="19050">
                <a:solidFill>
                  <a:schemeClr val="tx1"/>
                </a:solidFill>
                <a:round/>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8714" name="Oval 13">
                <a:extLst>
                  <a:ext uri="{FF2B5EF4-FFF2-40B4-BE49-F238E27FC236}">
                    <a16:creationId xmlns:a16="http://schemas.microsoft.com/office/drawing/2014/main" id="{ADA9E442-1A12-3825-A729-8A6CF7B6CA42}"/>
                  </a:ext>
                </a:extLst>
              </p:cNvPr>
              <p:cNvSpPr>
                <a:spLocks noChangeArrowheads="1"/>
              </p:cNvSpPr>
              <p:nvPr/>
            </p:nvSpPr>
            <p:spPr bwMode="auto">
              <a:xfrm>
                <a:off x="1712" y="2808"/>
                <a:ext cx="408" cy="408"/>
              </a:xfrm>
              <a:prstGeom prst="ellipse">
                <a:avLst/>
              </a:prstGeom>
              <a:solidFill>
                <a:schemeClr val="accent1"/>
              </a:solidFill>
              <a:ln w="19050">
                <a:solidFill>
                  <a:schemeClr val="tx1"/>
                </a:solidFill>
                <a:round/>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1195022" name="Rectangle 14">
                <a:extLst>
                  <a:ext uri="{FF2B5EF4-FFF2-40B4-BE49-F238E27FC236}">
                    <a16:creationId xmlns:a16="http://schemas.microsoft.com/office/drawing/2014/main" id="{C460E5D4-A84B-AACC-C5C4-0BED1EE1CCBA}"/>
                  </a:ext>
                </a:extLst>
              </p:cNvPr>
              <p:cNvSpPr>
                <a:spLocks noChangeArrowheads="1"/>
              </p:cNvSpPr>
              <p:nvPr/>
            </p:nvSpPr>
            <p:spPr bwMode="auto">
              <a:xfrm>
                <a:off x="1616" y="2615"/>
                <a:ext cx="591" cy="252"/>
              </a:xfrm>
              <a:prstGeom prst="rect">
                <a:avLst/>
              </a:prstGeom>
              <a:noFill/>
              <a:ln w="9525">
                <a:noFill/>
                <a:miter lim="800000"/>
                <a:headEnd/>
                <a:tailEnd/>
              </a:ln>
              <a:effectLst/>
            </p:spPr>
            <p:txBody>
              <a:bodyPr wrap="none">
                <a:spAutoFit/>
              </a:bodyPr>
              <a:lstStyle/>
              <a:p>
                <a:pPr algn="ctr">
                  <a:defRPr/>
                </a:pPr>
                <a:r>
                  <a:rPr lang="en-US" sz="1350"/>
                  <a:t>Queue</a:t>
                </a:r>
                <a:endParaRPr lang="en-US" sz="1350">
                  <a:effectLst>
                    <a:outerShdw blurRad="38100" dist="38100" dir="2700000" algn="tl">
                      <a:srgbClr val="C0C0C0"/>
                    </a:outerShdw>
                  </a:effectLst>
                </a:endParaRPr>
              </a:p>
            </p:txBody>
          </p:sp>
          <p:sp>
            <p:nvSpPr>
              <p:cNvPr id="28716" name="Oval 15">
                <a:extLst>
                  <a:ext uri="{FF2B5EF4-FFF2-40B4-BE49-F238E27FC236}">
                    <a16:creationId xmlns:a16="http://schemas.microsoft.com/office/drawing/2014/main" id="{2F6EBF7E-488D-055C-8915-C9A84DD964CA}"/>
                  </a:ext>
                </a:extLst>
              </p:cNvPr>
              <p:cNvSpPr>
                <a:spLocks noChangeArrowheads="1"/>
              </p:cNvSpPr>
              <p:nvPr/>
            </p:nvSpPr>
            <p:spPr bwMode="auto">
              <a:xfrm>
                <a:off x="2280" y="2808"/>
                <a:ext cx="408" cy="408"/>
              </a:xfrm>
              <a:prstGeom prst="ellipse">
                <a:avLst/>
              </a:prstGeom>
              <a:solidFill>
                <a:schemeClr val="accent1"/>
              </a:solidFill>
              <a:ln w="19050">
                <a:solidFill>
                  <a:schemeClr val="tx1"/>
                </a:solidFill>
                <a:round/>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grpSp>
      </p:grpSp>
      <p:sp>
        <p:nvSpPr>
          <p:cNvPr id="1195024" name="Rectangle 16">
            <a:extLst>
              <a:ext uri="{FF2B5EF4-FFF2-40B4-BE49-F238E27FC236}">
                <a16:creationId xmlns:a16="http://schemas.microsoft.com/office/drawing/2014/main" id="{F96FCC62-9DB1-E2F5-309C-427F2C3A1837}"/>
              </a:ext>
            </a:extLst>
          </p:cNvPr>
          <p:cNvSpPr>
            <a:spLocks noChangeArrowheads="1"/>
          </p:cNvSpPr>
          <p:nvPr/>
        </p:nvSpPr>
        <p:spPr bwMode="auto">
          <a:xfrm>
            <a:off x="3097296" y="3486150"/>
            <a:ext cx="2781532" cy="300082"/>
          </a:xfrm>
          <a:prstGeom prst="rect">
            <a:avLst/>
          </a:prstGeom>
          <a:noFill/>
          <a:ln w="9525">
            <a:noFill/>
            <a:miter lim="800000"/>
            <a:headEnd/>
            <a:tailEnd/>
          </a:ln>
          <a:effectLst/>
        </p:spPr>
        <p:txBody>
          <a:bodyPr wrap="none">
            <a:spAutoFit/>
          </a:bodyPr>
          <a:lstStyle/>
          <a:p>
            <a:pPr algn="ctr">
              <a:defRPr/>
            </a:pPr>
            <a:r>
              <a:rPr lang="en-US" sz="1350" dirty="0">
                <a:effectLst>
                  <a:outerShdw blurRad="38100" dist="38100" dir="2700000" algn="tl">
                    <a:srgbClr val="C0C0C0"/>
                  </a:outerShdw>
                </a:effectLst>
              </a:rPr>
              <a:t>Baggage drop and Security check</a:t>
            </a:r>
          </a:p>
        </p:txBody>
      </p:sp>
      <p:grpSp>
        <p:nvGrpSpPr>
          <p:cNvPr id="28679" name="Group 69">
            <a:extLst>
              <a:ext uri="{FF2B5EF4-FFF2-40B4-BE49-F238E27FC236}">
                <a16:creationId xmlns:a16="http://schemas.microsoft.com/office/drawing/2014/main" id="{63C6F790-F500-350D-F1FD-1C9E7E06CB8D}"/>
              </a:ext>
            </a:extLst>
          </p:cNvPr>
          <p:cNvGrpSpPr>
            <a:grpSpLocks/>
          </p:cNvGrpSpPr>
          <p:nvPr/>
        </p:nvGrpSpPr>
        <p:grpSpPr bwMode="auto">
          <a:xfrm>
            <a:off x="6512718" y="2160985"/>
            <a:ext cx="1366838" cy="800100"/>
            <a:chOff x="4510" y="2118"/>
            <a:chExt cx="1148" cy="672"/>
          </a:xfrm>
        </p:grpSpPr>
        <p:sp>
          <p:nvSpPr>
            <p:cNvPr id="1195027" name="Rectangle 19">
              <a:extLst>
                <a:ext uri="{FF2B5EF4-FFF2-40B4-BE49-F238E27FC236}">
                  <a16:creationId xmlns:a16="http://schemas.microsoft.com/office/drawing/2014/main" id="{09C31B4D-7E76-87D2-46C7-7E3F45B9F030}"/>
                </a:ext>
              </a:extLst>
            </p:cNvPr>
            <p:cNvSpPr>
              <a:spLocks noChangeArrowheads="1"/>
            </p:cNvSpPr>
            <p:nvPr/>
          </p:nvSpPr>
          <p:spPr bwMode="auto">
            <a:xfrm>
              <a:off x="4711" y="2280"/>
              <a:ext cx="947" cy="374"/>
            </a:xfrm>
            <a:prstGeom prst="rect">
              <a:avLst/>
            </a:prstGeom>
            <a:noFill/>
            <a:ln w="9525">
              <a:noFill/>
              <a:miter lim="800000"/>
              <a:headEnd/>
              <a:tailEnd/>
            </a:ln>
            <a:effectLst/>
          </p:spPr>
          <p:txBody>
            <a:bodyPr wrap="none">
              <a:spAutoFit/>
            </a:bodyPr>
            <a:lstStyle/>
            <a:p>
              <a:pPr algn="ctr">
                <a:lnSpc>
                  <a:spcPct val="85000"/>
                </a:lnSpc>
                <a:defRPr/>
              </a:pPr>
              <a:r>
                <a:rPr lang="en-US" sz="1350">
                  <a:effectLst>
                    <a:outerShdw blurRad="38100" dist="38100" dir="2700000" algn="tl">
                      <a:srgbClr val="C0C0C0"/>
                    </a:outerShdw>
                  </a:effectLst>
                </a:rPr>
                <a:t>Departures</a:t>
              </a:r>
            </a:p>
            <a:p>
              <a:pPr algn="ctr">
                <a:lnSpc>
                  <a:spcPct val="85000"/>
                </a:lnSpc>
                <a:defRPr/>
              </a:pPr>
              <a:r>
                <a:rPr lang="en-US" sz="1350">
                  <a:effectLst>
                    <a:outerShdw blurRad="38100" dist="38100" dir="2700000" algn="tl">
                      <a:srgbClr val="C0C0C0"/>
                    </a:outerShdw>
                  </a:effectLst>
                </a:rPr>
                <a:t>after service</a:t>
              </a:r>
            </a:p>
          </p:txBody>
        </p:sp>
        <p:sp>
          <p:nvSpPr>
            <p:cNvPr id="28709" name="Line 21">
              <a:extLst>
                <a:ext uri="{FF2B5EF4-FFF2-40B4-BE49-F238E27FC236}">
                  <a16:creationId xmlns:a16="http://schemas.microsoft.com/office/drawing/2014/main" id="{249E147C-1DA1-B80C-A65B-2C7EA82562A5}"/>
                </a:ext>
              </a:extLst>
            </p:cNvPr>
            <p:cNvSpPr>
              <a:spLocks noChangeShapeType="1"/>
            </p:cNvSpPr>
            <p:nvPr/>
          </p:nvSpPr>
          <p:spPr bwMode="auto">
            <a:xfrm>
              <a:off x="4510" y="2118"/>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sp>
          <p:nvSpPr>
            <p:cNvPr id="28710" name="Line 22">
              <a:extLst>
                <a:ext uri="{FF2B5EF4-FFF2-40B4-BE49-F238E27FC236}">
                  <a16:creationId xmlns:a16="http://schemas.microsoft.com/office/drawing/2014/main" id="{ECF1CE1D-47FA-FFC1-0124-8F0614899735}"/>
                </a:ext>
              </a:extLst>
            </p:cNvPr>
            <p:cNvSpPr>
              <a:spLocks noChangeShapeType="1"/>
            </p:cNvSpPr>
            <p:nvPr/>
          </p:nvSpPr>
          <p:spPr bwMode="auto">
            <a:xfrm>
              <a:off x="4510" y="2790"/>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28680" name="Group 74">
            <a:extLst>
              <a:ext uri="{FF2B5EF4-FFF2-40B4-BE49-F238E27FC236}">
                <a16:creationId xmlns:a16="http://schemas.microsoft.com/office/drawing/2014/main" id="{5B9C22B0-A367-F829-0275-4B6738B6A168}"/>
              </a:ext>
            </a:extLst>
          </p:cNvPr>
          <p:cNvGrpSpPr>
            <a:grpSpLocks/>
          </p:cNvGrpSpPr>
          <p:nvPr/>
        </p:nvGrpSpPr>
        <p:grpSpPr bwMode="auto">
          <a:xfrm>
            <a:off x="5411392" y="1828800"/>
            <a:ext cx="1153715" cy="1638300"/>
            <a:chOff x="3585" y="1839"/>
            <a:chExt cx="969" cy="1376"/>
          </a:xfrm>
        </p:grpSpPr>
        <p:grpSp>
          <p:nvGrpSpPr>
            <p:cNvPr id="28695" name="Group 70">
              <a:extLst>
                <a:ext uri="{FF2B5EF4-FFF2-40B4-BE49-F238E27FC236}">
                  <a16:creationId xmlns:a16="http://schemas.microsoft.com/office/drawing/2014/main" id="{D24C9A33-52C2-692A-D0E7-BE4EC4990CF8}"/>
                </a:ext>
              </a:extLst>
            </p:cNvPr>
            <p:cNvGrpSpPr>
              <a:grpSpLocks/>
            </p:cNvGrpSpPr>
            <p:nvPr/>
          </p:nvGrpSpPr>
          <p:grpSpPr bwMode="auto">
            <a:xfrm>
              <a:off x="3585" y="2111"/>
              <a:ext cx="313" cy="674"/>
              <a:chOff x="3585" y="2111"/>
              <a:chExt cx="313" cy="674"/>
            </a:xfrm>
          </p:grpSpPr>
          <p:sp>
            <p:nvSpPr>
              <p:cNvPr id="28704" name="Line 64">
                <a:extLst>
                  <a:ext uri="{FF2B5EF4-FFF2-40B4-BE49-F238E27FC236}">
                    <a16:creationId xmlns:a16="http://schemas.microsoft.com/office/drawing/2014/main" id="{BA53AD11-53BE-B661-C7C0-989F456DC0A2}"/>
                  </a:ext>
                </a:extLst>
              </p:cNvPr>
              <p:cNvSpPr>
                <a:spLocks noChangeShapeType="1"/>
              </p:cNvSpPr>
              <p:nvPr/>
            </p:nvSpPr>
            <p:spPr bwMode="auto">
              <a:xfrm>
                <a:off x="3586" y="2111"/>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sp>
            <p:nvSpPr>
              <p:cNvPr id="28705" name="Line 65">
                <a:extLst>
                  <a:ext uri="{FF2B5EF4-FFF2-40B4-BE49-F238E27FC236}">
                    <a16:creationId xmlns:a16="http://schemas.microsoft.com/office/drawing/2014/main" id="{5AF74E3D-BAB9-6C6E-2D07-389BD0C9F84F}"/>
                  </a:ext>
                </a:extLst>
              </p:cNvPr>
              <p:cNvSpPr>
                <a:spLocks noChangeShapeType="1"/>
              </p:cNvSpPr>
              <p:nvPr/>
            </p:nvSpPr>
            <p:spPr bwMode="auto">
              <a:xfrm>
                <a:off x="3585" y="2785"/>
                <a:ext cx="312" cy="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sp>
            <p:nvSpPr>
              <p:cNvPr id="28706" name="Line 67">
                <a:extLst>
                  <a:ext uri="{FF2B5EF4-FFF2-40B4-BE49-F238E27FC236}">
                    <a16:creationId xmlns:a16="http://schemas.microsoft.com/office/drawing/2014/main" id="{AC7B2412-092F-D332-4F8E-A355F138D284}"/>
                  </a:ext>
                </a:extLst>
              </p:cNvPr>
              <p:cNvSpPr>
                <a:spLocks noChangeShapeType="1"/>
              </p:cNvSpPr>
              <p:nvPr/>
            </p:nvSpPr>
            <p:spPr bwMode="auto">
              <a:xfrm flipV="1">
                <a:off x="3639" y="2180"/>
                <a:ext cx="254" cy="528"/>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sp>
            <p:nvSpPr>
              <p:cNvPr id="28707" name="Line 68">
                <a:extLst>
                  <a:ext uri="{FF2B5EF4-FFF2-40B4-BE49-F238E27FC236}">
                    <a16:creationId xmlns:a16="http://schemas.microsoft.com/office/drawing/2014/main" id="{AA3B038B-8781-2CFD-5514-570D8FC95EF6}"/>
                  </a:ext>
                </a:extLst>
              </p:cNvPr>
              <p:cNvSpPr>
                <a:spLocks noChangeShapeType="1"/>
              </p:cNvSpPr>
              <p:nvPr/>
            </p:nvSpPr>
            <p:spPr bwMode="auto">
              <a:xfrm>
                <a:off x="3650" y="2201"/>
                <a:ext cx="247" cy="515"/>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28696" name="Group 50">
              <a:extLst>
                <a:ext uri="{FF2B5EF4-FFF2-40B4-BE49-F238E27FC236}">
                  <a16:creationId xmlns:a16="http://schemas.microsoft.com/office/drawing/2014/main" id="{2B0E94D6-FD68-DC28-3A46-2FB79E0ABDA6}"/>
                </a:ext>
              </a:extLst>
            </p:cNvPr>
            <p:cNvGrpSpPr>
              <a:grpSpLocks/>
            </p:cNvGrpSpPr>
            <p:nvPr/>
          </p:nvGrpSpPr>
          <p:grpSpPr bwMode="auto">
            <a:xfrm>
              <a:off x="3886" y="1839"/>
              <a:ext cx="668" cy="704"/>
              <a:chOff x="3870" y="1711"/>
              <a:chExt cx="668" cy="704"/>
            </a:xfrm>
          </p:grpSpPr>
          <p:sp>
            <p:nvSpPr>
              <p:cNvPr id="28701" name="Rectangle 41">
                <a:extLst>
                  <a:ext uri="{FF2B5EF4-FFF2-40B4-BE49-F238E27FC236}">
                    <a16:creationId xmlns:a16="http://schemas.microsoft.com/office/drawing/2014/main" id="{24455837-5E8D-17AF-31B4-3318B42726CF}"/>
                  </a:ext>
                </a:extLst>
              </p:cNvPr>
              <p:cNvSpPr>
                <a:spLocks noChangeArrowheads="1"/>
              </p:cNvSpPr>
              <p:nvPr/>
            </p:nvSpPr>
            <p:spPr bwMode="auto">
              <a:xfrm>
                <a:off x="3888" y="1711"/>
                <a:ext cx="632" cy="562"/>
              </a:xfrm>
              <a:prstGeom prst="rect">
                <a:avLst/>
              </a:prstGeom>
              <a:solidFill>
                <a:srgbClr val="96FFBA"/>
              </a:solidFill>
              <a:ln w="19050">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8702" name="Rectangle 44">
                <a:extLst>
                  <a:ext uri="{FF2B5EF4-FFF2-40B4-BE49-F238E27FC236}">
                    <a16:creationId xmlns:a16="http://schemas.microsoft.com/office/drawing/2014/main" id="{6F6FEBF2-2A55-679B-C1B8-B332F4324C95}"/>
                  </a:ext>
                </a:extLst>
              </p:cNvPr>
              <p:cNvSpPr>
                <a:spLocks noChangeArrowheads="1"/>
              </p:cNvSpPr>
              <p:nvPr/>
            </p:nvSpPr>
            <p:spPr bwMode="auto">
              <a:xfrm>
                <a:off x="3899" y="2106"/>
                <a:ext cx="616" cy="159"/>
              </a:xfrm>
              <a:prstGeom prst="rect">
                <a:avLst/>
              </a:prstGeom>
              <a:solidFill>
                <a:srgbClr val="FFD9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8703" name="Rectangle 45">
                <a:extLst>
                  <a:ext uri="{FF2B5EF4-FFF2-40B4-BE49-F238E27FC236}">
                    <a16:creationId xmlns:a16="http://schemas.microsoft.com/office/drawing/2014/main" id="{39755374-6E56-2C1E-3005-BF4A127B682A}"/>
                  </a:ext>
                </a:extLst>
              </p:cNvPr>
              <p:cNvSpPr>
                <a:spLocks noChangeArrowheads="1"/>
              </p:cNvSpPr>
              <p:nvPr/>
            </p:nvSpPr>
            <p:spPr bwMode="auto">
              <a:xfrm>
                <a:off x="3870" y="1720"/>
                <a:ext cx="668" cy="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85000"/>
                  </a:lnSpc>
                  <a:spcBef>
                    <a:spcPct val="0"/>
                  </a:spcBef>
                  <a:spcAft>
                    <a:spcPct val="30000"/>
                  </a:spcAft>
                  <a:buFontTx/>
                  <a:buNone/>
                </a:pPr>
                <a:r>
                  <a:rPr lang="en-US" altLang="en-US" sz="1050">
                    <a:latin typeface="Verdana" panose="020B0604030504040204" pitchFamily="34" charset="0"/>
                  </a:rPr>
                  <a:t>Phase 2 service facility</a:t>
                </a:r>
              </a:p>
              <a:p>
                <a:pPr algn="ctr">
                  <a:lnSpc>
                    <a:spcPct val="85000"/>
                  </a:lnSpc>
                  <a:spcBef>
                    <a:spcPct val="0"/>
                  </a:spcBef>
                  <a:buFontTx/>
                  <a:buNone/>
                </a:pPr>
                <a:r>
                  <a:rPr lang="en-US" altLang="en-US" sz="1050">
                    <a:latin typeface="Verdana" panose="020B0604030504040204" pitchFamily="34" charset="0"/>
                  </a:rPr>
                  <a:t>Channel 1</a:t>
                </a:r>
              </a:p>
            </p:txBody>
          </p:sp>
        </p:grpSp>
        <p:grpSp>
          <p:nvGrpSpPr>
            <p:cNvPr id="28697" name="Group 51">
              <a:extLst>
                <a:ext uri="{FF2B5EF4-FFF2-40B4-BE49-F238E27FC236}">
                  <a16:creationId xmlns:a16="http://schemas.microsoft.com/office/drawing/2014/main" id="{5AA699C9-26FB-263C-D289-16D06BFD0243}"/>
                </a:ext>
              </a:extLst>
            </p:cNvPr>
            <p:cNvGrpSpPr>
              <a:grpSpLocks/>
            </p:cNvGrpSpPr>
            <p:nvPr/>
          </p:nvGrpSpPr>
          <p:grpSpPr bwMode="auto">
            <a:xfrm>
              <a:off x="3886" y="2511"/>
              <a:ext cx="668" cy="704"/>
              <a:chOff x="3870" y="1711"/>
              <a:chExt cx="668" cy="704"/>
            </a:xfrm>
          </p:grpSpPr>
          <p:sp>
            <p:nvSpPr>
              <p:cNvPr id="28698" name="Rectangle 52">
                <a:extLst>
                  <a:ext uri="{FF2B5EF4-FFF2-40B4-BE49-F238E27FC236}">
                    <a16:creationId xmlns:a16="http://schemas.microsoft.com/office/drawing/2014/main" id="{F09718CC-0193-597E-DFAE-5C4B2023E393}"/>
                  </a:ext>
                </a:extLst>
              </p:cNvPr>
              <p:cNvSpPr>
                <a:spLocks noChangeArrowheads="1"/>
              </p:cNvSpPr>
              <p:nvPr/>
            </p:nvSpPr>
            <p:spPr bwMode="auto">
              <a:xfrm>
                <a:off x="3888" y="1711"/>
                <a:ext cx="632" cy="562"/>
              </a:xfrm>
              <a:prstGeom prst="rect">
                <a:avLst/>
              </a:prstGeom>
              <a:solidFill>
                <a:srgbClr val="96FFBA"/>
              </a:solidFill>
              <a:ln w="19050">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8699" name="Rectangle 53">
                <a:extLst>
                  <a:ext uri="{FF2B5EF4-FFF2-40B4-BE49-F238E27FC236}">
                    <a16:creationId xmlns:a16="http://schemas.microsoft.com/office/drawing/2014/main" id="{11D6F1B7-B223-640B-BB5E-B94220DE7CE2}"/>
                  </a:ext>
                </a:extLst>
              </p:cNvPr>
              <p:cNvSpPr>
                <a:spLocks noChangeArrowheads="1"/>
              </p:cNvSpPr>
              <p:nvPr/>
            </p:nvSpPr>
            <p:spPr bwMode="auto">
              <a:xfrm>
                <a:off x="3899" y="2106"/>
                <a:ext cx="616" cy="159"/>
              </a:xfrm>
              <a:prstGeom prst="rect">
                <a:avLst/>
              </a:prstGeom>
              <a:solidFill>
                <a:srgbClr val="FFD9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8700" name="Rectangle 54">
                <a:extLst>
                  <a:ext uri="{FF2B5EF4-FFF2-40B4-BE49-F238E27FC236}">
                    <a16:creationId xmlns:a16="http://schemas.microsoft.com/office/drawing/2014/main" id="{773DA044-9C73-CB1D-838E-7866D614742A}"/>
                  </a:ext>
                </a:extLst>
              </p:cNvPr>
              <p:cNvSpPr>
                <a:spLocks noChangeArrowheads="1"/>
              </p:cNvSpPr>
              <p:nvPr/>
            </p:nvSpPr>
            <p:spPr bwMode="auto">
              <a:xfrm>
                <a:off x="3870" y="1720"/>
                <a:ext cx="668" cy="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85000"/>
                  </a:lnSpc>
                  <a:spcBef>
                    <a:spcPct val="0"/>
                  </a:spcBef>
                  <a:spcAft>
                    <a:spcPct val="30000"/>
                  </a:spcAft>
                  <a:buFontTx/>
                  <a:buNone/>
                </a:pPr>
                <a:r>
                  <a:rPr lang="en-US" altLang="en-US" sz="1050">
                    <a:latin typeface="Verdana" panose="020B0604030504040204" pitchFamily="34" charset="0"/>
                  </a:rPr>
                  <a:t>Phase 2 service facility</a:t>
                </a:r>
              </a:p>
              <a:p>
                <a:pPr algn="ctr">
                  <a:lnSpc>
                    <a:spcPct val="85000"/>
                  </a:lnSpc>
                  <a:spcBef>
                    <a:spcPct val="0"/>
                  </a:spcBef>
                  <a:buFontTx/>
                  <a:buNone/>
                </a:pPr>
                <a:r>
                  <a:rPr lang="en-US" altLang="en-US" sz="1050">
                    <a:latin typeface="Verdana" panose="020B0604030504040204" pitchFamily="34" charset="0"/>
                  </a:rPr>
                  <a:t>Channel 2</a:t>
                </a:r>
              </a:p>
            </p:txBody>
          </p:sp>
        </p:grpSp>
      </p:grpSp>
      <p:grpSp>
        <p:nvGrpSpPr>
          <p:cNvPr id="28681" name="Group 73">
            <a:extLst>
              <a:ext uri="{FF2B5EF4-FFF2-40B4-BE49-F238E27FC236}">
                <a16:creationId xmlns:a16="http://schemas.microsoft.com/office/drawing/2014/main" id="{03168040-17DD-D944-9123-17EDDC87DB40}"/>
              </a:ext>
            </a:extLst>
          </p:cNvPr>
          <p:cNvGrpSpPr>
            <a:grpSpLocks/>
          </p:cNvGrpSpPr>
          <p:nvPr/>
        </p:nvGrpSpPr>
        <p:grpSpPr bwMode="auto">
          <a:xfrm>
            <a:off x="4587479" y="1828800"/>
            <a:ext cx="948928" cy="1638300"/>
            <a:chOff x="2893" y="1839"/>
            <a:chExt cx="797" cy="1376"/>
          </a:xfrm>
        </p:grpSpPr>
        <p:grpSp>
          <p:nvGrpSpPr>
            <p:cNvPr id="28683" name="Group 71">
              <a:extLst>
                <a:ext uri="{FF2B5EF4-FFF2-40B4-BE49-F238E27FC236}">
                  <a16:creationId xmlns:a16="http://schemas.microsoft.com/office/drawing/2014/main" id="{63D50757-E700-1F70-000D-64741F0C7F42}"/>
                </a:ext>
              </a:extLst>
            </p:cNvPr>
            <p:cNvGrpSpPr>
              <a:grpSpLocks/>
            </p:cNvGrpSpPr>
            <p:nvPr/>
          </p:nvGrpSpPr>
          <p:grpSpPr bwMode="auto">
            <a:xfrm>
              <a:off x="2893" y="2160"/>
              <a:ext cx="134" cy="568"/>
              <a:chOff x="2893" y="2160"/>
              <a:chExt cx="134" cy="568"/>
            </a:xfrm>
          </p:grpSpPr>
          <p:sp>
            <p:nvSpPr>
              <p:cNvPr id="28692" name="Line 17">
                <a:extLst>
                  <a:ext uri="{FF2B5EF4-FFF2-40B4-BE49-F238E27FC236}">
                    <a16:creationId xmlns:a16="http://schemas.microsoft.com/office/drawing/2014/main" id="{9B149EAC-0F37-FB18-77A7-3D1132486CC7}"/>
                  </a:ext>
                </a:extLst>
              </p:cNvPr>
              <p:cNvSpPr>
                <a:spLocks noChangeShapeType="1"/>
              </p:cNvSpPr>
              <p:nvPr/>
            </p:nvSpPr>
            <p:spPr bwMode="auto">
              <a:xfrm>
                <a:off x="2893" y="2160"/>
                <a:ext cx="0" cy="568"/>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IN" sz="1050"/>
              </a:p>
            </p:txBody>
          </p:sp>
          <p:sp>
            <p:nvSpPr>
              <p:cNvPr id="28693" name="Line 39">
                <a:extLst>
                  <a:ext uri="{FF2B5EF4-FFF2-40B4-BE49-F238E27FC236}">
                    <a16:creationId xmlns:a16="http://schemas.microsoft.com/office/drawing/2014/main" id="{397112C2-8C78-5967-F973-C99736973A13}"/>
                  </a:ext>
                </a:extLst>
              </p:cNvPr>
              <p:cNvSpPr>
                <a:spLocks noChangeShapeType="1"/>
              </p:cNvSpPr>
              <p:nvPr/>
            </p:nvSpPr>
            <p:spPr bwMode="auto">
              <a:xfrm flipV="1">
                <a:off x="2912" y="2216"/>
                <a:ext cx="115" cy="237"/>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sp>
            <p:nvSpPr>
              <p:cNvPr id="28694" name="Line 40">
                <a:extLst>
                  <a:ext uri="{FF2B5EF4-FFF2-40B4-BE49-F238E27FC236}">
                    <a16:creationId xmlns:a16="http://schemas.microsoft.com/office/drawing/2014/main" id="{FEA615DA-C8B8-9830-1D0A-7A1C17342966}"/>
                  </a:ext>
                </a:extLst>
              </p:cNvPr>
              <p:cNvSpPr>
                <a:spLocks noChangeShapeType="1"/>
              </p:cNvSpPr>
              <p:nvPr/>
            </p:nvSpPr>
            <p:spPr bwMode="auto">
              <a:xfrm>
                <a:off x="2901" y="2443"/>
                <a:ext cx="124" cy="253"/>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28684" name="Group 59">
              <a:extLst>
                <a:ext uri="{FF2B5EF4-FFF2-40B4-BE49-F238E27FC236}">
                  <a16:creationId xmlns:a16="http://schemas.microsoft.com/office/drawing/2014/main" id="{1A2C4A7D-E289-8ACA-83A8-117A435C2986}"/>
                </a:ext>
              </a:extLst>
            </p:cNvPr>
            <p:cNvGrpSpPr>
              <a:grpSpLocks/>
            </p:cNvGrpSpPr>
            <p:nvPr/>
          </p:nvGrpSpPr>
          <p:grpSpPr bwMode="auto">
            <a:xfrm>
              <a:off x="3022" y="1839"/>
              <a:ext cx="668" cy="704"/>
              <a:chOff x="3870" y="1711"/>
              <a:chExt cx="668" cy="704"/>
            </a:xfrm>
          </p:grpSpPr>
          <p:sp>
            <p:nvSpPr>
              <p:cNvPr id="28689" name="Rectangle 60">
                <a:extLst>
                  <a:ext uri="{FF2B5EF4-FFF2-40B4-BE49-F238E27FC236}">
                    <a16:creationId xmlns:a16="http://schemas.microsoft.com/office/drawing/2014/main" id="{92DEFB73-8015-5DB5-6507-315F4023A081}"/>
                  </a:ext>
                </a:extLst>
              </p:cNvPr>
              <p:cNvSpPr>
                <a:spLocks noChangeArrowheads="1"/>
              </p:cNvSpPr>
              <p:nvPr/>
            </p:nvSpPr>
            <p:spPr bwMode="auto">
              <a:xfrm>
                <a:off x="3888" y="1711"/>
                <a:ext cx="632" cy="562"/>
              </a:xfrm>
              <a:prstGeom prst="rect">
                <a:avLst/>
              </a:prstGeom>
              <a:solidFill>
                <a:srgbClr val="96FFBA"/>
              </a:solidFill>
              <a:ln w="19050">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8690" name="Rectangle 61">
                <a:extLst>
                  <a:ext uri="{FF2B5EF4-FFF2-40B4-BE49-F238E27FC236}">
                    <a16:creationId xmlns:a16="http://schemas.microsoft.com/office/drawing/2014/main" id="{873ED55C-1547-9A4D-4E56-42AC1E103E14}"/>
                  </a:ext>
                </a:extLst>
              </p:cNvPr>
              <p:cNvSpPr>
                <a:spLocks noChangeArrowheads="1"/>
              </p:cNvSpPr>
              <p:nvPr/>
            </p:nvSpPr>
            <p:spPr bwMode="auto">
              <a:xfrm>
                <a:off x="3899" y="2106"/>
                <a:ext cx="616" cy="159"/>
              </a:xfrm>
              <a:prstGeom prst="rect">
                <a:avLst/>
              </a:prstGeom>
              <a:solidFill>
                <a:srgbClr val="FFD9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8691" name="Rectangle 62">
                <a:extLst>
                  <a:ext uri="{FF2B5EF4-FFF2-40B4-BE49-F238E27FC236}">
                    <a16:creationId xmlns:a16="http://schemas.microsoft.com/office/drawing/2014/main" id="{C46E916B-F8AB-9C7C-A210-A66A50C8DE2D}"/>
                  </a:ext>
                </a:extLst>
              </p:cNvPr>
              <p:cNvSpPr>
                <a:spLocks noChangeArrowheads="1"/>
              </p:cNvSpPr>
              <p:nvPr/>
            </p:nvSpPr>
            <p:spPr bwMode="auto">
              <a:xfrm>
                <a:off x="3870" y="1720"/>
                <a:ext cx="668" cy="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85000"/>
                  </a:lnSpc>
                  <a:spcBef>
                    <a:spcPct val="0"/>
                  </a:spcBef>
                  <a:spcAft>
                    <a:spcPct val="30000"/>
                  </a:spcAft>
                  <a:buFontTx/>
                  <a:buNone/>
                </a:pPr>
                <a:r>
                  <a:rPr lang="en-US" altLang="en-US" sz="1050">
                    <a:latin typeface="Verdana" panose="020B0604030504040204" pitchFamily="34" charset="0"/>
                  </a:rPr>
                  <a:t>Phase 1 service facility</a:t>
                </a:r>
              </a:p>
              <a:p>
                <a:pPr algn="ctr">
                  <a:lnSpc>
                    <a:spcPct val="85000"/>
                  </a:lnSpc>
                  <a:spcBef>
                    <a:spcPct val="0"/>
                  </a:spcBef>
                  <a:buFontTx/>
                  <a:buNone/>
                </a:pPr>
                <a:r>
                  <a:rPr lang="en-US" altLang="en-US" sz="1050">
                    <a:latin typeface="Verdana" panose="020B0604030504040204" pitchFamily="34" charset="0"/>
                  </a:rPr>
                  <a:t>Channel 1</a:t>
                </a:r>
              </a:p>
            </p:txBody>
          </p:sp>
        </p:grpSp>
        <p:grpSp>
          <p:nvGrpSpPr>
            <p:cNvPr id="28685" name="Group 55">
              <a:extLst>
                <a:ext uri="{FF2B5EF4-FFF2-40B4-BE49-F238E27FC236}">
                  <a16:creationId xmlns:a16="http://schemas.microsoft.com/office/drawing/2014/main" id="{71908765-7CE5-CF9C-6005-D9A08A191E08}"/>
                </a:ext>
              </a:extLst>
            </p:cNvPr>
            <p:cNvGrpSpPr>
              <a:grpSpLocks/>
            </p:cNvGrpSpPr>
            <p:nvPr/>
          </p:nvGrpSpPr>
          <p:grpSpPr bwMode="auto">
            <a:xfrm>
              <a:off x="3022" y="2511"/>
              <a:ext cx="668" cy="704"/>
              <a:chOff x="3870" y="1711"/>
              <a:chExt cx="668" cy="704"/>
            </a:xfrm>
          </p:grpSpPr>
          <p:sp>
            <p:nvSpPr>
              <p:cNvPr id="28686" name="Rectangle 56">
                <a:extLst>
                  <a:ext uri="{FF2B5EF4-FFF2-40B4-BE49-F238E27FC236}">
                    <a16:creationId xmlns:a16="http://schemas.microsoft.com/office/drawing/2014/main" id="{10EB3907-16E6-1FDA-E2D9-ADD84D0586A6}"/>
                  </a:ext>
                </a:extLst>
              </p:cNvPr>
              <p:cNvSpPr>
                <a:spLocks noChangeArrowheads="1"/>
              </p:cNvSpPr>
              <p:nvPr/>
            </p:nvSpPr>
            <p:spPr bwMode="auto">
              <a:xfrm>
                <a:off x="3888" y="1711"/>
                <a:ext cx="632" cy="562"/>
              </a:xfrm>
              <a:prstGeom prst="rect">
                <a:avLst/>
              </a:prstGeom>
              <a:solidFill>
                <a:srgbClr val="96FFBA"/>
              </a:solidFill>
              <a:ln w="19050">
                <a:solidFill>
                  <a:schemeClr val="tx1"/>
                </a:solidFill>
                <a:miter lim="800000"/>
                <a:headEnd/>
                <a:tailEnd/>
              </a:ln>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8687" name="Rectangle 57">
                <a:extLst>
                  <a:ext uri="{FF2B5EF4-FFF2-40B4-BE49-F238E27FC236}">
                    <a16:creationId xmlns:a16="http://schemas.microsoft.com/office/drawing/2014/main" id="{DA5687B5-EE9F-BF78-DF7E-8AC1EDFBD118}"/>
                  </a:ext>
                </a:extLst>
              </p:cNvPr>
              <p:cNvSpPr>
                <a:spLocks noChangeArrowheads="1"/>
              </p:cNvSpPr>
              <p:nvPr/>
            </p:nvSpPr>
            <p:spPr bwMode="auto">
              <a:xfrm>
                <a:off x="3899" y="2106"/>
                <a:ext cx="616" cy="159"/>
              </a:xfrm>
              <a:prstGeom prst="rect">
                <a:avLst/>
              </a:prstGeom>
              <a:solidFill>
                <a:srgbClr val="FFD9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sp>
            <p:nvSpPr>
              <p:cNvPr id="28688" name="Rectangle 58">
                <a:extLst>
                  <a:ext uri="{FF2B5EF4-FFF2-40B4-BE49-F238E27FC236}">
                    <a16:creationId xmlns:a16="http://schemas.microsoft.com/office/drawing/2014/main" id="{01555F14-CA0D-FB68-BBAD-5D5D1DC146BA}"/>
                  </a:ext>
                </a:extLst>
              </p:cNvPr>
              <p:cNvSpPr>
                <a:spLocks noChangeArrowheads="1"/>
              </p:cNvSpPr>
              <p:nvPr/>
            </p:nvSpPr>
            <p:spPr bwMode="auto">
              <a:xfrm>
                <a:off x="3870" y="1720"/>
                <a:ext cx="668" cy="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85000"/>
                  </a:lnSpc>
                  <a:spcBef>
                    <a:spcPct val="0"/>
                  </a:spcBef>
                  <a:spcAft>
                    <a:spcPct val="30000"/>
                  </a:spcAft>
                  <a:buFontTx/>
                  <a:buNone/>
                </a:pPr>
                <a:r>
                  <a:rPr lang="en-US" altLang="en-US" sz="1050">
                    <a:latin typeface="Verdana" panose="020B0604030504040204" pitchFamily="34" charset="0"/>
                  </a:rPr>
                  <a:t>Phase 1 service facility</a:t>
                </a:r>
              </a:p>
              <a:p>
                <a:pPr algn="ctr">
                  <a:lnSpc>
                    <a:spcPct val="85000"/>
                  </a:lnSpc>
                  <a:spcBef>
                    <a:spcPct val="0"/>
                  </a:spcBef>
                  <a:buFontTx/>
                  <a:buNone/>
                </a:pPr>
                <a:r>
                  <a:rPr lang="en-US" altLang="en-US" sz="1050">
                    <a:latin typeface="Verdana" panose="020B0604030504040204" pitchFamily="34" charset="0"/>
                  </a:rPr>
                  <a:t>Channel 2</a:t>
                </a:r>
              </a:p>
            </p:txBody>
          </p:sp>
        </p:grpSp>
      </p:grpSp>
      <p:sp>
        <p:nvSpPr>
          <p:cNvPr id="28682" name="Rectangle 48">
            <a:extLst>
              <a:ext uri="{FF2B5EF4-FFF2-40B4-BE49-F238E27FC236}">
                <a16:creationId xmlns:a16="http://schemas.microsoft.com/office/drawing/2014/main" id="{85698123-1A39-571D-A8C9-D4F98734EDCA}"/>
              </a:ext>
            </a:extLst>
          </p:cNvPr>
          <p:cNvSpPr>
            <a:spLocks noChangeArrowheads="1"/>
          </p:cNvSpPr>
          <p:nvPr/>
        </p:nvSpPr>
        <p:spPr bwMode="auto">
          <a:xfrm>
            <a:off x="1643189" y="225029"/>
            <a:ext cx="26084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1800" b="1"/>
              <a:t>Queuing System Designs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D4713B-7DE3-1AE0-AD31-EDCB0281119D}"/>
              </a:ext>
            </a:extLst>
          </p:cNvPr>
          <p:cNvSpPr>
            <a:spLocks noGrp="1"/>
          </p:cNvSpPr>
          <p:nvPr>
            <p:ph idx="1"/>
          </p:nvPr>
        </p:nvSpPr>
        <p:spPr>
          <a:xfrm>
            <a:off x="1657350" y="857250"/>
            <a:ext cx="5829300" cy="3086100"/>
          </a:xfrm>
        </p:spPr>
        <p:txBody>
          <a:bodyPr/>
          <a:lstStyle/>
          <a:p>
            <a:pPr marL="361950" indent="-361950" algn="just">
              <a:lnSpc>
                <a:spcPct val="150000"/>
              </a:lnSpc>
              <a:spcBef>
                <a:spcPct val="40000"/>
              </a:spcBef>
              <a:buNone/>
              <a:defRPr/>
            </a:pPr>
            <a:r>
              <a:rPr lang="en-US" dirty="0"/>
              <a:t>2.      Service time distribution</a:t>
            </a:r>
          </a:p>
          <a:p>
            <a:pPr marL="847725" lvl="1" indent="-342900" algn="just">
              <a:lnSpc>
                <a:spcPct val="150000"/>
              </a:lnSpc>
              <a:spcBef>
                <a:spcPct val="40000"/>
              </a:spcBef>
              <a:buFont typeface="Wingdings" pitchFamily="2" charset="2"/>
              <a:buChar char="þ"/>
              <a:defRPr/>
            </a:pPr>
            <a:r>
              <a:rPr lang="en-US" sz="1500" dirty="0"/>
              <a:t>Constant service time</a:t>
            </a:r>
          </a:p>
          <a:p>
            <a:pPr marL="847725" lvl="1" indent="-342900" algn="just">
              <a:lnSpc>
                <a:spcPct val="150000"/>
              </a:lnSpc>
              <a:spcBef>
                <a:spcPct val="40000"/>
              </a:spcBef>
              <a:buFont typeface="Wingdings" pitchFamily="2" charset="2"/>
              <a:buChar char="þ"/>
              <a:defRPr/>
            </a:pPr>
            <a:r>
              <a:rPr lang="en-US" sz="1500" dirty="0"/>
              <a:t>Random service times, usually a negative exponential distribution</a:t>
            </a:r>
          </a:p>
          <a:p>
            <a:pPr>
              <a:defRPr/>
            </a:pPr>
            <a:endParaRPr lang="en-US" dirty="0"/>
          </a:p>
        </p:txBody>
      </p:sp>
      <p:sp>
        <p:nvSpPr>
          <p:cNvPr id="30723" name="Rectangle 3">
            <a:extLst>
              <a:ext uri="{FF2B5EF4-FFF2-40B4-BE49-F238E27FC236}">
                <a16:creationId xmlns:a16="http://schemas.microsoft.com/office/drawing/2014/main" id="{3975C292-4C6E-D9D3-B21E-3CAE161EAE35}"/>
              </a:ext>
            </a:extLst>
          </p:cNvPr>
          <p:cNvSpPr>
            <a:spLocks noChangeArrowheads="1"/>
          </p:cNvSpPr>
          <p:nvPr/>
        </p:nvSpPr>
        <p:spPr bwMode="auto">
          <a:xfrm>
            <a:off x="1714500" y="0"/>
            <a:ext cx="3371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2400"/>
              <a:t>Service Characteristics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reeform 87">
            <a:extLst>
              <a:ext uri="{FF2B5EF4-FFF2-40B4-BE49-F238E27FC236}">
                <a16:creationId xmlns:a16="http://schemas.microsoft.com/office/drawing/2014/main" id="{F4009BBD-464E-750B-52CB-77F3386FA626}"/>
              </a:ext>
            </a:extLst>
          </p:cNvPr>
          <p:cNvSpPr>
            <a:spLocks/>
          </p:cNvSpPr>
          <p:nvPr/>
        </p:nvSpPr>
        <p:spPr bwMode="auto">
          <a:xfrm>
            <a:off x="2512219" y="2352675"/>
            <a:ext cx="1543050" cy="1247775"/>
          </a:xfrm>
          <a:custGeom>
            <a:avLst/>
            <a:gdLst>
              <a:gd name="T0" fmla="*/ 0 w 1296"/>
              <a:gd name="T1" fmla="*/ 0 h 1048"/>
              <a:gd name="T2" fmla="*/ 2147483646 w 1296"/>
              <a:gd name="T3" fmla="*/ 0 h 1048"/>
              <a:gd name="T4" fmla="*/ 2147483646 w 1296"/>
              <a:gd name="T5" fmla="*/ 2147483646 h 1048"/>
              <a:gd name="T6" fmla="*/ 0 60000 65536"/>
              <a:gd name="T7" fmla="*/ 0 60000 65536"/>
              <a:gd name="T8" fmla="*/ 0 60000 65536"/>
              <a:gd name="T9" fmla="*/ 0 w 1296"/>
              <a:gd name="T10" fmla="*/ 0 h 1048"/>
              <a:gd name="T11" fmla="*/ 1296 w 1296"/>
              <a:gd name="T12" fmla="*/ 1048 h 1048"/>
            </a:gdLst>
            <a:ahLst/>
            <a:cxnLst>
              <a:cxn ang="T6">
                <a:pos x="T0" y="T1"/>
              </a:cxn>
              <a:cxn ang="T7">
                <a:pos x="T2" y="T3"/>
              </a:cxn>
              <a:cxn ang="T8">
                <a:pos x="T4" y="T5"/>
              </a:cxn>
            </a:cxnLst>
            <a:rect l="T9" t="T10" r="T11" b="T12"/>
            <a:pathLst>
              <a:path w="1296" h="1048">
                <a:moveTo>
                  <a:pt x="0" y="0"/>
                </a:moveTo>
                <a:lnTo>
                  <a:pt x="1296" y="0"/>
                </a:lnTo>
                <a:lnTo>
                  <a:pt x="1296" y="1048"/>
                </a:lnTo>
              </a:path>
            </a:pathLst>
          </a:custGeom>
          <a:noFill/>
          <a:ln w="57150">
            <a:solidFill>
              <a:schemeClr val="tx1"/>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sz="1050"/>
          </a:p>
        </p:txBody>
      </p:sp>
      <p:grpSp>
        <p:nvGrpSpPr>
          <p:cNvPr id="2" name="Group 98">
            <a:extLst>
              <a:ext uri="{FF2B5EF4-FFF2-40B4-BE49-F238E27FC236}">
                <a16:creationId xmlns:a16="http://schemas.microsoft.com/office/drawing/2014/main" id="{325C7A89-455E-C884-EF95-E652F4D23DA6}"/>
              </a:ext>
            </a:extLst>
          </p:cNvPr>
          <p:cNvGrpSpPr>
            <a:grpSpLocks/>
          </p:cNvGrpSpPr>
          <p:nvPr/>
        </p:nvGrpSpPr>
        <p:grpSpPr bwMode="auto">
          <a:xfrm>
            <a:off x="3115866" y="1714500"/>
            <a:ext cx="3771900" cy="625079"/>
            <a:chOff x="1827" y="1820"/>
            <a:chExt cx="3168" cy="525"/>
          </a:xfrm>
        </p:grpSpPr>
        <p:sp>
          <p:nvSpPr>
            <p:cNvPr id="33814" name="Freeform 84">
              <a:extLst>
                <a:ext uri="{FF2B5EF4-FFF2-40B4-BE49-F238E27FC236}">
                  <a16:creationId xmlns:a16="http://schemas.microsoft.com/office/drawing/2014/main" id="{035098FC-2AA3-BC78-7409-1DD8ED5D9FEA}"/>
                </a:ext>
              </a:extLst>
            </p:cNvPr>
            <p:cNvSpPr>
              <a:spLocks/>
            </p:cNvSpPr>
            <p:nvPr/>
          </p:nvSpPr>
          <p:spPr bwMode="auto">
            <a:xfrm>
              <a:off x="1827" y="1837"/>
              <a:ext cx="1754" cy="508"/>
            </a:xfrm>
            <a:custGeom>
              <a:avLst/>
              <a:gdLst>
                <a:gd name="T0" fmla="*/ 0 w 1754"/>
                <a:gd name="T1" fmla="*/ 0 h 508"/>
                <a:gd name="T2" fmla="*/ 226 w 1754"/>
                <a:gd name="T3" fmla="*/ 238 h 508"/>
                <a:gd name="T4" fmla="*/ 405 w 1754"/>
                <a:gd name="T5" fmla="*/ 360 h 508"/>
                <a:gd name="T6" fmla="*/ 616 w 1754"/>
                <a:gd name="T7" fmla="*/ 462 h 508"/>
                <a:gd name="T8" fmla="*/ 760 w 1754"/>
                <a:gd name="T9" fmla="*/ 496 h 508"/>
                <a:gd name="T10" fmla="*/ 976 w 1754"/>
                <a:gd name="T11" fmla="*/ 499 h 508"/>
                <a:gd name="T12" fmla="*/ 1184 w 1754"/>
                <a:gd name="T13" fmla="*/ 440 h 508"/>
                <a:gd name="T14" fmla="*/ 1472 w 1754"/>
                <a:gd name="T15" fmla="*/ 312 h 508"/>
                <a:gd name="T16" fmla="*/ 1754 w 1754"/>
                <a:gd name="T17" fmla="*/ 163 h 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4"/>
                <a:gd name="T28" fmla="*/ 0 h 508"/>
                <a:gd name="T29" fmla="*/ 1754 w 1754"/>
                <a:gd name="T30" fmla="*/ 508 h 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4" h="508">
                  <a:moveTo>
                    <a:pt x="0" y="0"/>
                  </a:moveTo>
                  <a:cubicBezTo>
                    <a:pt x="79" y="89"/>
                    <a:pt x="159" y="178"/>
                    <a:pt x="226" y="238"/>
                  </a:cubicBezTo>
                  <a:cubicBezTo>
                    <a:pt x="293" y="298"/>
                    <a:pt x="340" y="323"/>
                    <a:pt x="405" y="360"/>
                  </a:cubicBezTo>
                  <a:cubicBezTo>
                    <a:pt x="470" y="397"/>
                    <a:pt x="557" y="439"/>
                    <a:pt x="616" y="462"/>
                  </a:cubicBezTo>
                  <a:cubicBezTo>
                    <a:pt x="675" y="485"/>
                    <a:pt x="700" y="490"/>
                    <a:pt x="760" y="496"/>
                  </a:cubicBezTo>
                  <a:cubicBezTo>
                    <a:pt x="820" y="502"/>
                    <a:pt x="905" y="508"/>
                    <a:pt x="976" y="499"/>
                  </a:cubicBezTo>
                  <a:cubicBezTo>
                    <a:pt x="1047" y="490"/>
                    <a:pt x="1101" y="471"/>
                    <a:pt x="1184" y="440"/>
                  </a:cubicBezTo>
                  <a:cubicBezTo>
                    <a:pt x="1267" y="409"/>
                    <a:pt x="1377" y="358"/>
                    <a:pt x="1472" y="312"/>
                  </a:cubicBezTo>
                  <a:cubicBezTo>
                    <a:pt x="1567" y="266"/>
                    <a:pt x="1695" y="194"/>
                    <a:pt x="1754" y="163"/>
                  </a:cubicBezTo>
                </a:path>
              </a:pathLst>
            </a:custGeom>
            <a:noFill/>
            <a:ln w="101600">
              <a:solidFill>
                <a:schemeClr va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sz="1050"/>
            </a:p>
          </p:txBody>
        </p:sp>
        <p:sp>
          <p:nvSpPr>
            <p:cNvPr id="1043548" name="Rectangle 92">
              <a:extLst>
                <a:ext uri="{FF2B5EF4-FFF2-40B4-BE49-F238E27FC236}">
                  <a16:creationId xmlns:a16="http://schemas.microsoft.com/office/drawing/2014/main" id="{F6BDBA86-1B9D-026B-6414-A19E452894BB}"/>
                </a:ext>
              </a:extLst>
            </p:cNvPr>
            <p:cNvSpPr>
              <a:spLocks noChangeArrowheads="1"/>
            </p:cNvSpPr>
            <p:nvPr/>
          </p:nvSpPr>
          <p:spPr bwMode="auto">
            <a:xfrm>
              <a:off x="3580" y="1820"/>
              <a:ext cx="1415" cy="226"/>
            </a:xfrm>
            <a:prstGeom prst="rect">
              <a:avLst/>
            </a:prstGeom>
            <a:noFill/>
            <a:ln w="9525">
              <a:noFill/>
              <a:miter lim="800000"/>
              <a:headEnd/>
              <a:tailEnd/>
            </a:ln>
            <a:effectLst/>
          </p:spPr>
          <p:txBody>
            <a:bodyPr wrap="none">
              <a:spAutoFit/>
            </a:bodyPr>
            <a:lstStyle/>
            <a:p>
              <a:pPr algn="ctr">
                <a:lnSpc>
                  <a:spcPct val="85000"/>
                </a:lnSpc>
                <a:defRPr/>
              </a:pPr>
              <a:r>
                <a:rPr lang="en-US" sz="1350" dirty="0">
                  <a:effectLst>
                    <a:outerShdw blurRad="38100" dist="38100" dir="2700000" algn="tl">
                      <a:srgbClr val="C0C0C0"/>
                    </a:outerShdw>
                  </a:effectLst>
                </a:rPr>
                <a:t>Total expected cost</a:t>
              </a:r>
            </a:p>
          </p:txBody>
        </p:sp>
      </p:grpSp>
      <p:grpSp>
        <p:nvGrpSpPr>
          <p:cNvPr id="3" name="Group 99">
            <a:extLst>
              <a:ext uri="{FF2B5EF4-FFF2-40B4-BE49-F238E27FC236}">
                <a16:creationId xmlns:a16="http://schemas.microsoft.com/office/drawing/2014/main" id="{735A68F0-68C0-10C0-3FFD-206DB8AF5192}"/>
              </a:ext>
            </a:extLst>
          </p:cNvPr>
          <p:cNvGrpSpPr>
            <a:grpSpLocks/>
          </p:cNvGrpSpPr>
          <p:nvPr/>
        </p:nvGrpSpPr>
        <p:grpSpPr bwMode="auto">
          <a:xfrm>
            <a:off x="3125392" y="2456260"/>
            <a:ext cx="3840956" cy="972740"/>
            <a:chOff x="1595" y="2396"/>
            <a:chExt cx="3226" cy="817"/>
          </a:xfrm>
        </p:grpSpPr>
        <p:sp>
          <p:nvSpPr>
            <p:cNvPr id="33812" name="Line 86">
              <a:extLst>
                <a:ext uri="{FF2B5EF4-FFF2-40B4-BE49-F238E27FC236}">
                  <a16:creationId xmlns:a16="http://schemas.microsoft.com/office/drawing/2014/main" id="{B51957E1-8E67-DEF8-4317-9292899BD42E}"/>
                </a:ext>
              </a:extLst>
            </p:cNvPr>
            <p:cNvSpPr>
              <a:spLocks noChangeShapeType="1"/>
            </p:cNvSpPr>
            <p:nvPr/>
          </p:nvSpPr>
          <p:spPr bwMode="auto">
            <a:xfrm flipV="1">
              <a:off x="1595" y="2515"/>
              <a:ext cx="1944" cy="698"/>
            </a:xfrm>
            <a:prstGeom prst="line">
              <a:avLst/>
            </a:prstGeom>
            <a:noFill/>
            <a:ln w="1016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sp>
          <p:nvSpPr>
            <p:cNvPr id="1043549" name="Rectangle 93">
              <a:extLst>
                <a:ext uri="{FF2B5EF4-FFF2-40B4-BE49-F238E27FC236}">
                  <a16:creationId xmlns:a16="http://schemas.microsoft.com/office/drawing/2014/main" id="{802D71DD-B79E-E81D-561B-C9959C74803D}"/>
                </a:ext>
              </a:extLst>
            </p:cNvPr>
            <p:cNvSpPr>
              <a:spLocks noChangeArrowheads="1"/>
            </p:cNvSpPr>
            <p:nvPr/>
          </p:nvSpPr>
          <p:spPr bwMode="auto">
            <a:xfrm>
              <a:off x="3600" y="2396"/>
              <a:ext cx="1221" cy="226"/>
            </a:xfrm>
            <a:prstGeom prst="rect">
              <a:avLst/>
            </a:prstGeom>
            <a:noFill/>
            <a:ln w="9525">
              <a:noFill/>
              <a:miter lim="800000"/>
              <a:headEnd/>
              <a:tailEnd/>
            </a:ln>
            <a:effectLst/>
          </p:spPr>
          <p:txBody>
            <a:bodyPr wrap="none">
              <a:spAutoFit/>
            </a:bodyPr>
            <a:lstStyle/>
            <a:p>
              <a:pPr algn="ctr">
                <a:lnSpc>
                  <a:spcPct val="85000"/>
                </a:lnSpc>
                <a:defRPr/>
              </a:pPr>
              <a:r>
                <a:rPr lang="en-US" sz="1350" dirty="0">
                  <a:effectLst>
                    <a:outerShdw blurRad="38100" dist="38100" dir="2700000" algn="tl">
                      <a:srgbClr val="C0C0C0"/>
                    </a:outerShdw>
                  </a:effectLst>
                </a:rPr>
                <a:t>Cost of Capacity</a:t>
              </a:r>
            </a:p>
          </p:txBody>
        </p:sp>
      </p:grpSp>
      <p:grpSp>
        <p:nvGrpSpPr>
          <p:cNvPr id="33797" name="Group 103">
            <a:extLst>
              <a:ext uri="{FF2B5EF4-FFF2-40B4-BE49-F238E27FC236}">
                <a16:creationId xmlns:a16="http://schemas.microsoft.com/office/drawing/2014/main" id="{669245A0-51A8-3D4E-322A-E74F93B6B311}"/>
              </a:ext>
            </a:extLst>
          </p:cNvPr>
          <p:cNvGrpSpPr>
            <a:grpSpLocks/>
          </p:cNvGrpSpPr>
          <p:nvPr/>
        </p:nvGrpSpPr>
        <p:grpSpPr bwMode="auto">
          <a:xfrm>
            <a:off x="2270521" y="971550"/>
            <a:ext cx="4781551" cy="3293269"/>
            <a:chOff x="1117" y="1148"/>
            <a:chExt cx="4016" cy="2766"/>
          </a:xfrm>
        </p:grpSpPr>
        <p:sp>
          <p:nvSpPr>
            <p:cNvPr id="33808" name="Freeform 83">
              <a:extLst>
                <a:ext uri="{FF2B5EF4-FFF2-40B4-BE49-F238E27FC236}">
                  <a16:creationId xmlns:a16="http://schemas.microsoft.com/office/drawing/2014/main" id="{ABDD269D-1674-3575-B32F-7702CD25C8CC}"/>
                </a:ext>
              </a:extLst>
            </p:cNvPr>
            <p:cNvSpPr>
              <a:spLocks/>
            </p:cNvSpPr>
            <p:nvPr/>
          </p:nvSpPr>
          <p:spPr bwMode="auto">
            <a:xfrm>
              <a:off x="1328" y="1432"/>
              <a:ext cx="3696" cy="1944"/>
            </a:xfrm>
            <a:custGeom>
              <a:avLst/>
              <a:gdLst>
                <a:gd name="T0" fmla="*/ 0 w 3696"/>
                <a:gd name="T1" fmla="*/ 0 h 1944"/>
                <a:gd name="T2" fmla="*/ 0 w 3696"/>
                <a:gd name="T3" fmla="*/ 1944 h 1944"/>
                <a:gd name="T4" fmla="*/ 3696 w 3696"/>
                <a:gd name="T5" fmla="*/ 1944 h 1944"/>
                <a:gd name="T6" fmla="*/ 0 60000 65536"/>
                <a:gd name="T7" fmla="*/ 0 60000 65536"/>
                <a:gd name="T8" fmla="*/ 0 60000 65536"/>
                <a:gd name="T9" fmla="*/ 0 w 3696"/>
                <a:gd name="T10" fmla="*/ 0 h 1944"/>
                <a:gd name="T11" fmla="*/ 3696 w 3696"/>
                <a:gd name="T12" fmla="*/ 1944 h 1944"/>
              </a:gdLst>
              <a:ahLst/>
              <a:cxnLst>
                <a:cxn ang="T6">
                  <a:pos x="T0" y="T1"/>
                </a:cxn>
                <a:cxn ang="T7">
                  <a:pos x="T2" y="T3"/>
                </a:cxn>
                <a:cxn ang="T8">
                  <a:pos x="T4" y="T5"/>
                </a:cxn>
              </a:cxnLst>
              <a:rect l="T9" t="T10" r="T11" b="T12"/>
              <a:pathLst>
                <a:path w="3696" h="1944">
                  <a:moveTo>
                    <a:pt x="0" y="0"/>
                  </a:moveTo>
                  <a:lnTo>
                    <a:pt x="0" y="1944"/>
                  </a:lnTo>
                  <a:lnTo>
                    <a:pt x="3696" y="1944"/>
                  </a:lnTo>
                </a:path>
              </a:pathLst>
            </a:custGeom>
            <a:noFill/>
            <a:ln w="38100">
              <a:solidFill>
                <a:schemeClr val="tx1"/>
              </a:solidFill>
              <a:round/>
              <a:headEnd type="triangle" w="sm" len="sm"/>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IN" sz="1050"/>
            </a:p>
          </p:txBody>
        </p:sp>
        <p:sp>
          <p:nvSpPr>
            <p:cNvPr id="1043544" name="Rectangle 88">
              <a:extLst>
                <a:ext uri="{FF2B5EF4-FFF2-40B4-BE49-F238E27FC236}">
                  <a16:creationId xmlns:a16="http://schemas.microsoft.com/office/drawing/2014/main" id="{C34B39DF-54F2-3229-0999-4D79D7AA1F39}"/>
                </a:ext>
              </a:extLst>
            </p:cNvPr>
            <p:cNvSpPr>
              <a:spLocks noChangeArrowheads="1"/>
            </p:cNvSpPr>
            <p:nvPr/>
          </p:nvSpPr>
          <p:spPr bwMode="auto">
            <a:xfrm>
              <a:off x="1117" y="1148"/>
              <a:ext cx="454" cy="226"/>
            </a:xfrm>
            <a:prstGeom prst="rect">
              <a:avLst/>
            </a:prstGeom>
            <a:noFill/>
            <a:ln w="9525">
              <a:noFill/>
              <a:miter lim="800000"/>
              <a:headEnd/>
              <a:tailEnd/>
            </a:ln>
            <a:effectLst/>
          </p:spPr>
          <p:txBody>
            <a:bodyPr wrap="none">
              <a:spAutoFit/>
            </a:bodyPr>
            <a:lstStyle/>
            <a:p>
              <a:pPr algn="ctr">
                <a:lnSpc>
                  <a:spcPct val="85000"/>
                </a:lnSpc>
                <a:defRPr/>
              </a:pPr>
              <a:r>
                <a:rPr lang="en-US" sz="1350">
                  <a:effectLst>
                    <a:outerShdw blurRad="38100" dist="38100" dir="2700000" algn="tl">
                      <a:srgbClr val="C0C0C0"/>
                    </a:outerShdw>
                  </a:effectLst>
                </a:rPr>
                <a:t>Cost</a:t>
              </a:r>
            </a:p>
          </p:txBody>
        </p:sp>
        <p:sp>
          <p:nvSpPr>
            <p:cNvPr id="1043546" name="Rectangle 90">
              <a:extLst>
                <a:ext uri="{FF2B5EF4-FFF2-40B4-BE49-F238E27FC236}">
                  <a16:creationId xmlns:a16="http://schemas.microsoft.com/office/drawing/2014/main" id="{39F18F41-8CCC-6D1C-666A-D48236FC9B78}"/>
                </a:ext>
              </a:extLst>
            </p:cNvPr>
            <p:cNvSpPr>
              <a:spLocks noChangeArrowheads="1"/>
            </p:cNvSpPr>
            <p:nvPr/>
          </p:nvSpPr>
          <p:spPr bwMode="auto">
            <a:xfrm>
              <a:off x="1180" y="3540"/>
              <a:ext cx="777" cy="374"/>
            </a:xfrm>
            <a:prstGeom prst="rect">
              <a:avLst/>
            </a:prstGeom>
            <a:noFill/>
            <a:ln w="9525">
              <a:noFill/>
              <a:miter lim="800000"/>
              <a:headEnd/>
              <a:tailEnd/>
            </a:ln>
            <a:effectLst/>
          </p:spPr>
          <p:txBody>
            <a:bodyPr wrap="none">
              <a:spAutoFit/>
            </a:bodyPr>
            <a:lstStyle/>
            <a:p>
              <a:pPr algn="ctr">
                <a:lnSpc>
                  <a:spcPct val="85000"/>
                </a:lnSpc>
                <a:defRPr/>
              </a:pPr>
              <a:r>
                <a:rPr lang="en-US" sz="1350">
                  <a:effectLst>
                    <a:outerShdw blurRad="38100" dist="38100" dir="2700000" algn="tl">
                      <a:srgbClr val="C0C0C0"/>
                    </a:outerShdw>
                  </a:effectLst>
                </a:rPr>
                <a:t>Low level</a:t>
              </a:r>
            </a:p>
            <a:p>
              <a:pPr algn="ctr">
                <a:lnSpc>
                  <a:spcPct val="85000"/>
                </a:lnSpc>
                <a:defRPr/>
              </a:pPr>
              <a:r>
                <a:rPr lang="en-US" sz="1350">
                  <a:effectLst>
                    <a:outerShdw blurRad="38100" dist="38100" dir="2700000" algn="tl">
                      <a:srgbClr val="C0C0C0"/>
                    </a:outerShdw>
                  </a:effectLst>
                </a:rPr>
                <a:t>of service</a:t>
              </a:r>
            </a:p>
          </p:txBody>
        </p:sp>
        <p:sp>
          <p:nvSpPr>
            <p:cNvPr id="1043550" name="Rectangle 94">
              <a:extLst>
                <a:ext uri="{FF2B5EF4-FFF2-40B4-BE49-F238E27FC236}">
                  <a16:creationId xmlns:a16="http://schemas.microsoft.com/office/drawing/2014/main" id="{A74E86B1-13AA-95AF-EA46-D9C7C0366544}"/>
                </a:ext>
              </a:extLst>
            </p:cNvPr>
            <p:cNvSpPr>
              <a:spLocks noChangeArrowheads="1"/>
            </p:cNvSpPr>
            <p:nvPr/>
          </p:nvSpPr>
          <p:spPr bwMode="auto">
            <a:xfrm>
              <a:off x="4340" y="3532"/>
              <a:ext cx="793" cy="374"/>
            </a:xfrm>
            <a:prstGeom prst="rect">
              <a:avLst/>
            </a:prstGeom>
            <a:noFill/>
            <a:ln w="9525">
              <a:noFill/>
              <a:miter lim="800000"/>
              <a:headEnd/>
              <a:tailEnd/>
            </a:ln>
            <a:effectLst/>
          </p:spPr>
          <p:txBody>
            <a:bodyPr wrap="none">
              <a:spAutoFit/>
            </a:bodyPr>
            <a:lstStyle/>
            <a:p>
              <a:pPr algn="ctr">
                <a:lnSpc>
                  <a:spcPct val="85000"/>
                </a:lnSpc>
                <a:defRPr/>
              </a:pPr>
              <a:r>
                <a:rPr lang="en-US" sz="1350">
                  <a:effectLst>
                    <a:outerShdw blurRad="38100" dist="38100" dir="2700000" algn="tl">
                      <a:srgbClr val="C0C0C0"/>
                    </a:outerShdw>
                  </a:effectLst>
                </a:rPr>
                <a:t>High level</a:t>
              </a:r>
            </a:p>
            <a:p>
              <a:pPr algn="ctr">
                <a:lnSpc>
                  <a:spcPct val="85000"/>
                </a:lnSpc>
                <a:defRPr/>
              </a:pPr>
              <a:r>
                <a:rPr lang="en-US" sz="1350">
                  <a:effectLst>
                    <a:outerShdw blurRad="38100" dist="38100" dir="2700000" algn="tl">
                      <a:srgbClr val="C0C0C0"/>
                    </a:outerShdw>
                  </a:effectLst>
                </a:rPr>
                <a:t>of service</a:t>
              </a:r>
            </a:p>
          </p:txBody>
        </p:sp>
      </p:grpSp>
      <p:grpSp>
        <p:nvGrpSpPr>
          <p:cNvPr id="5" name="Group 100">
            <a:extLst>
              <a:ext uri="{FF2B5EF4-FFF2-40B4-BE49-F238E27FC236}">
                <a16:creationId xmlns:a16="http://schemas.microsoft.com/office/drawing/2014/main" id="{2B63CE47-71C6-BDF8-9BDB-22465C79CE64}"/>
              </a:ext>
            </a:extLst>
          </p:cNvPr>
          <p:cNvGrpSpPr>
            <a:grpSpLocks/>
          </p:cNvGrpSpPr>
          <p:nvPr/>
        </p:nvGrpSpPr>
        <p:grpSpPr bwMode="auto">
          <a:xfrm>
            <a:off x="3115866" y="1828800"/>
            <a:ext cx="3933825" cy="1771650"/>
            <a:chOff x="1707" y="1843"/>
            <a:chExt cx="3304" cy="1488"/>
          </a:xfrm>
        </p:grpSpPr>
        <p:sp>
          <p:nvSpPr>
            <p:cNvPr id="33806" name="Freeform 85">
              <a:extLst>
                <a:ext uri="{FF2B5EF4-FFF2-40B4-BE49-F238E27FC236}">
                  <a16:creationId xmlns:a16="http://schemas.microsoft.com/office/drawing/2014/main" id="{4408C623-DBE1-7832-1382-C7EE140095A0}"/>
                </a:ext>
              </a:extLst>
            </p:cNvPr>
            <p:cNvSpPr>
              <a:spLocks/>
            </p:cNvSpPr>
            <p:nvPr/>
          </p:nvSpPr>
          <p:spPr bwMode="auto">
            <a:xfrm>
              <a:off x="1707" y="1843"/>
              <a:ext cx="1842" cy="1368"/>
            </a:xfrm>
            <a:custGeom>
              <a:avLst/>
              <a:gdLst>
                <a:gd name="T0" fmla="*/ 0 w 1842"/>
                <a:gd name="T1" fmla="*/ 0 h 1368"/>
                <a:gd name="T2" fmla="*/ 130 w 1842"/>
                <a:gd name="T3" fmla="*/ 312 h 1368"/>
                <a:gd name="T4" fmla="*/ 293 w 1842"/>
                <a:gd name="T5" fmla="*/ 557 h 1368"/>
                <a:gd name="T6" fmla="*/ 501 w 1842"/>
                <a:gd name="T7" fmla="*/ 808 h 1368"/>
                <a:gd name="T8" fmla="*/ 797 w 1842"/>
                <a:gd name="T9" fmla="*/ 1064 h 1368"/>
                <a:gd name="T10" fmla="*/ 1130 w 1842"/>
                <a:gd name="T11" fmla="*/ 1248 h 1368"/>
                <a:gd name="T12" fmla="*/ 1477 w 1842"/>
                <a:gd name="T13" fmla="*/ 1333 h 1368"/>
                <a:gd name="T14" fmla="*/ 1842 w 1842"/>
                <a:gd name="T15" fmla="*/ 1368 h 1368"/>
                <a:gd name="T16" fmla="*/ 0 60000 65536"/>
                <a:gd name="T17" fmla="*/ 0 60000 65536"/>
                <a:gd name="T18" fmla="*/ 0 60000 65536"/>
                <a:gd name="T19" fmla="*/ 0 60000 65536"/>
                <a:gd name="T20" fmla="*/ 0 60000 65536"/>
                <a:gd name="T21" fmla="*/ 0 60000 65536"/>
                <a:gd name="T22" fmla="*/ 0 60000 65536"/>
                <a:gd name="T23" fmla="*/ 0 60000 65536"/>
                <a:gd name="T24" fmla="*/ 0 w 1842"/>
                <a:gd name="T25" fmla="*/ 0 h 1368"/>
                <a:gd name="T26" fmla="*/ 1842 w 1842"/>
                <a:gd name="T27" fmla="*/ 1368 h 13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2" h="1368">
                  <a:moveTo>
                    <a:pt x="0" y="0"/>
                  </a:moveTo>
                  <a:cubicBezTo>
                    <a:pt x="40" y="109"/>
                    <a:pt x="81" y="219"/>
                    <a:pt x="130" y="312"/>
                  </a:cubicBezTo>
                  <a:cubicBezTo>
                    <a:pt x="179" y="405"/>
                    <a:pt x="231" y="474"/>
                    <a:pt x="293" y="557"/>
                  </a:cubicBezTo>
                  <a:cubicBezTo>
                    <a:pt x="355" y="640"/>
                    <a:pt x="417" y="723"/>
                    <a:pt x="501" y="808"/>
                  </a:cubicBezTo>
                  <a:cubicBezTo>
                    <a:pt x="585" y="893"/>
                    <a:pt x="692" y="991"/>
                    <a:pt x="797" y="1064"/>
                  </a:cubicBezTo>
                  <a:cubicBezTo>
                    <a:pt x="902" y="1137"/>
                    <a:pt x="1017" y="1203"/>
                    <a:pt x="1130" y="1248"/>
                  </a:cubicBezTo>
                  <a:cubicBezTo>
                    <a:pt x="1243" y="1293"/>
                    <a:pt x="1358" y="1313"/>
                    <a:pt x="1477" y="1333"/>
                  </a:cubicBezTo>
                  <a:cubicBezTo>
                    <a:pt x="1596" y="1353"/>
                    <a:pt x="1719" y="1360"/>
                    <a:pt x="1842" y="1368"/>
                  </a:cubicBezTo>
                </a:path>
              </a:pathLst>
            </a:custGeom>
            <a:noFill/>
            <a:ln w="101600">
              <a:solidFill>
                <a:srgbClr val="2FFF74"/>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sz="1050"/>
            </a:p>
          </p:txBody>
        </p:sp>
        <p:sp>
          <p:nvSpPr>
            <p:cNvPr id="1043551" name="Rectangle 95">
              <a:extLst>
                <a:ext uri="{FF2B5EF4-FFF2-40B4-BE49-F238E27FC236}">
                  <a16:creationId xmlns:a16="http://schemas.microsoft.com/office/drawing/2014/main" id="{2F74650A-F606-26F7-4B87-568492872B47}"/>
                </a:ext>
              </a:extLst>
            </p:cNvPr>
            <p:cNvSpPr>
              <a:spLocks noChangeArrowheads="1"/>
            </p:cNvSpPr>
            <p:nvPr/>
          </p:nvSpPr>
          <p:spPr bwMode="auto">
            <a:xfrm>
              <a:off x="3588" y="3079"/>
              <a:ext cx="1423" cy="252"/>
            </a:xfrm>
            <a:prstGeom prst="rect">
              <a:avLst/>
            </a:prstGeom>
            <a:noFill/>
            <a:ln w="9525">
              <a:noFill/>
              <a:miter lim="800000"/>
              <a:headEnd/>
              <a:tailEnd/>
            </a:ln>
            <a:effectLst/>
          </p:spPr>
          <p:txBody>
            <a:bodyPr wrap="none">
              <a:spAutoFit/>
            </a:bodyPr>
            <a:lstStyle/>
            <a:p>
              <a:pPr algn="ctr">
                <a:defRPr/>
              </a:pPr>
              <a:r>
                <a:rPr lang="en-US" sz="1350">
                  <a:effectLst>
                    <a:outerShdw blurRad="38100" dist="38100" dir="2700000" algn="tl">
                      <a:srgbClr val="C0C0C0"/>
                    </a:outerShdw>
                  </a:effectLst>
                </a:rPr>
                <a:t>Cost of waiting time</a:t>
              </a:r>
            </a:p>
          </p:txBody>
        </p:sp>
      </p:grpSp>
      <p:grpSp>
        <p:nvGrpSpPr>
          <p:cNvPr id="6" name="Group 101">
            <a:extLst>
              <a:ext uri="{FF2B5EF4-FFF2-40B4-BE49-F238E27FC236}">
                <a16:creationId xmlns:a16="http://schemas.microsoft.com/office/drawing/2014/main" id="{112A1647-9A11-1C41-731B-65B6E6EB7334}"/>
              </a:ext>
            </a:extLst>
          </p:cNvPr>
          <p:cNvGrpSpPr>
            <a:grpSpLocks/>
          </p:cNvGrpSpPr>
          <p:nvPr/>
        </p:nvGrpSpPr>
        <p:grpSpPr bwMode="auto">
          <a:xfrm>
            <a:off x="1450182" y="2076448"/>
            <a:ext cx="1042988" cy="621506"/>
            <a:chOff x="428" y="2084"/>
            <a:chExt cx="876" cy="522"/>
          </a:xfrm>
        </p:grpSpPr>
        <p:sp>
          <p:nvSpPr>
            <p:cNvPr id="1043545" name="Rectangle 89">
              <a:extLst>
                <a:ext uri="{FF2B5EF4-FFF2-40B4-BE49-F238E27FC236}">
                  <a16:creationId xmlns:a16="http://schemas.microsoft.com/office/drawing/2014/main" id="{6697157B-E18B-F602-CD84-5B15E60FADE4}"/>
                </a:ext>
              </a:extLst>
            </p:cNvPr>
            <p:cNvSpPr>
              <a:spLocks noChangeArrowheads="1"/>
            </p:cNvSpPr>
            <p:nvPr/>
          </p:nvSpPr>
          <p:spPr bwMode="auto">
            <a:xfrm>
              <a:off x="428" y="2084"/>
              <a:ext cx="745" cy="522"/>
            </a:xfrm>
            <a:prstGeom prst="rect">
              <a:avLst/>
            </a:prstGeom>
            <a:noFill/>
            <a:ln w="9525">
              <a:noFill/>
              <a:miter lim="800000"/>
              <a:headEnd/>
              <a:tailEnd/>
            </a:ln>
            <a:effectLst/>
          </p:spPr>
          <p:txBody>
            <a:bodyPr wrap="none">
              <a:spAutoFit/>
            </a:bodyPr>
            <a:lstStyle/>
            <a:p>
              <a:pPr algn="ctr">
                <a:lnSpc>
                  <a:spcPct val="85000"/>
                </a:lnSpc>
                <a:defRPr/>
              </a:pPr>
              <a:r>
                <a:rPr lang="en-US" sz="1350" dirty="0">
                  <a:effectLst>
                    <a:outerShdw blurRad="38100" dist="38100" dir="2700000" algn="tl">
                      <a:srgbClr val="C0C0C0"/>
                    </a:outerShdw>
                  </a:effectLst>
                </a:rPr>
                <a:t>Minimum</a:t>
              </a:r>
            </a:p>
            <a:p>
              <a:pPr algn="ctr">
                <a:lnSpc>
                  <a:spcPct val="85000"/>
                </a:lnSpc>
                <a:defRPr/>
              </a:pPr>
              <a:r>
                <a:rPr lang="en-US" sz="1350" dirty="0">
                  <a:effectLst>
                    <a:outerShdw blurRad="38100" dist="38100" dir="2700000" algn="tl">
                      <a:srgbClr val="C0C0C0"/>
                    </a:outerShdw>
                  </a:effectLst>
                </a:rPr>
                <a:t>Total</a:t>
              </a:r>
            </a:p>
            <a:p>
              <a:pPr algn="ctr">
                <a:lnSpc>
                  <a:spcPct val="85000"/>
                </a:lnSpc>
                <a:defRPr/>
              </a:pPr>
              <a:r>
                <a:rPr lang="en-US" sz="1350" dirty="0">
                  <a:effectLst>
                    <a:outerShdw blurRad="38100" dist="38100" dir="2700000" algn="tl">
                      <a:srgbClr val="C0C0C0"/>
                    </a:outerShdw>
                  </a:effectLst>
                </a:rPr>
                <a:t>cost</a:t>
              </a:r>
            </a:p>
          </p:txBody>
        </p:sp>
        <p:sp>
          <p:nvSpPr>
            <p:cNvPr id="33805" name="Line 96">
              <a:extLst>
                <a:ext uri="{FF2B5EF4-FFF2-40B4-BE49-F238E27FC236}">
                  <a16:creationId xmlns:a16="http://schemas.microsoft.com/office/drawing/2014/main" id="{9732D04C-4299-8C89-12F3-5A02B27B8CE8}"/>
                </a:ext>
              </a:extLst>
            </p:cNvPr>
            <p:cNvSpPr>
              <a:spLocks noChangeShapeType="1"/>
            </p:cNvSpPr>
            <p:nvPr/>
          </p:nvSpPr>
          <p:spPr bwMode="auto">
            <a:xfrm>
              <a:off x="1144" y="2336"/>
              <a:ext cx="160" cy="0"/>
            </a:xfrm>
            <a:prstGeom prst="line">
              <a:avLst/>
            </a:prstGeom>
            <a:noFill/>
            <a:ln w="5715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7" name="Group 102">
            <a:extLst>
              <a:ext uri="{FF2B5EF4-FFF2-40B4-BE49-F238E27FC236}">
                <a16:creationId xmlns:a16="http://schemas.microsoft.com/office/drawing/2014/main" id="{451C3C02-DE5C-73BD-DB83-022BA5BA68FA}"/>
              </a:ext>
            </a:extLst>
          </p:cNvPr>
          <p:cNvGrpSpPr>
            <a:grpSpLocks/>
          </p:cNvGrpSpPr>
          <p:nvPr/>
        </p:nvGrpSpPr>
        <p:grpSpPr bwMode="auto">
          <a:xfrm>
            <a:off x="3473054" y="3652838"/>
            <a:ext cx="1137048" cy="650082"/>
            <a:chOff x="2127" y="3400"/>
            <a:chExt cx="955" cy="546"/>
          </a:xfrm>
        </p:grpSpPr>
        <p:sp>
          <p:nvSpPr>
            <p:cNvPr id="1043547" name="Rectangle 91">
              <a:extLst>
                <a:ext uri="{FF2B5EF4-FFF2-40B4-BE49-F238E27FC236}">
                  <a16:creationId xmlns:a16="http://schemas.microsoft.com/office/drawing/2014/main" id="{0B18E449-714A-BA53-6DE1-185C83673B8D}"/>
                </a:ext>
              </a:extLst>
            </p:cNvPr>
            <p:cNvSpPr>
              <a:spLocks noChangeArrowheads="1"/>
            </p:cNvSpPr>
            <p:nvPr/>
          </p:nvSpPr>
          <p:spPr bwMode="auto">
            <a:xfrm>
              <a:off x="2127" y="3572"/>
              <a:ext cx="955" cy="374"/>
            </a:xfrm>
            <a:prstGeom prst="rect">
              <a:avLst/>
            </a:prstGeom>
            <a:noFill/>
            <a:ln w="9525">
              <a:noFill/>
              <a:miter lim="800000"/>
              <a:headEnd/>
              <a:tailEnd/>
            </a:ln>
            <a:effectLst/>
          </p:spPr>
          <p:txBody>
            <a:bodyPr wrap="none">
              <a:spAutoFit/>
            </a:bodyPr>
            <a:lstStyle/>
            <a:p>
              <a:pPr algn="ctr">
                <a:lnSpc>
                  <a:spcPct val="85000"/>
                </a:lnSpc>
                <a:defRPr/>
              </a:pPr>
              <a:r>
                <a:rPr lang="en-US" sz="1350" dirty="0">
                  <a:effectLst>
                    <a:outerShdw blurRad="38100" dist="38100" dir="2700000" algn="tl">
                      <a:srgbClr val="C0C0C0"/>
                    </a:outerShdw>
                  </a:effectLst>
                </a:rPr>
                <a:t>Optimal</a:t>
              </a:r>
            </a:p>
            <a:p>
              <a:pPr algn="ctr">
                <a:lnSpc>
                  <a:spcPct val="85000"/>
                </a:lnSpc>
                <a:defRPr/>
              </a:pPr>
              <a:r>
                <a:rPr lang="en-US" sz="1350" dirty="0">
                  <a:effectLst>
                    <a:outerShdw blurRad="38100" dist="38100" dir="2700000" algn="tl">
                      <a:srgbClr val="C0C0C0"/>
                    </a:outerShdw>
                  </a:effectLst>
                </a:rPr>
                <a:t>service level</a:t>
              </a:r>
            </a:p>
          </p:txBody>
        </p:sp>
        <p:sp>
          <p:nvSpPr>
            <p:cNvPr id="33803" name="Line 97">
              <a:extLst>
                <a:ext uri="{FF2B5EF4-FFF2-40B4-BE49-F238E27FC236}">
                  <a16:creationId xmlns:a16="http://schemas.microsoft.com/office/drawing/2014/main" id="{377B982B-997A-4FAA-A5C9-52C9AC8141B7}"/>
                </a:ext>
              </a:extLst>
            </p:cNvPr>
            <p:cNvSpPr>
              <a:spLocks noChangeShapeType="1"/>
            </p:cNvSpPr>
            <p:nvPr/>
          </p:nvSpPr>
          <p:spPr bwMode="auto">
            <a:xfrm rot="-5400000">
              <a:off x="2536" y="3480"/>
              <a:ext cx="160" cy="0"/>
            </a:xfrm>
            <a:prstGeom prst="line">
              <a:avLst/>
            </a:prstGeom>
            <a:noFill/>
            <a:ln w="5715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IN" sz="1050"/>
            </a:p>
          </p:txBody>
        </p:sp>
      </p:grpSp>
      <p:sp>
        <p:nvSpPr>
          <p:cNvPr id="20489" name="Rectangle 24">
            <a:extLst>
              <a:ext uri="{FF2B5EF4-FFF2-40B4-BE49-F238E27FC236}">
                <a16:creationId xmlns:a16="http://schemas.microsoft.com/office/drawing/2014/main" id="{A997B431-E2C9-DF79-8B33-0C5AC3BC11E6}"/>
              </a:ext>
            </a:extLst>
          </p:cNvPr>
          <p:cNvSpPr>
            <a:spLocks noChangeArrowheads="1"/>
          </p:cNvSpPr>
          <p:nvPr/>
        </p:nvSpPr>
        <p:spPr bwMode="auto">
          <a:xfrm>
            <a:off x="1714500" y="57150"/>
            <a:ext cx="5886450" cy="415498"/>
          </a:xfrm>
          <a:prstGeom prst="rect">
            <a:avLst/>
          </a:prstGeom>
          <a:noFill/>
          <a:ln w="9525">
            <a:noFill/>
            <a:miter lim="800000"/>
            <a:headEnd/>
            <a:tailEnd/>
          </a:ln>
        </p:spPr>
        <p:txBody>
          <a:bodyPr>
            <a:spAutoFit/>
          </a:bodyPr>
          <a:lstStyle/>
          <a:p>
            <a:pPr algn="ctr">
              <a:defRPr/>
            </a:pPr>
            <a:r>
              <a:rPr lang="en-US" sz="2100" b="1" dirty="0">
                <a:latin typeface="Times New Roman" pitchFamily="18" charset="0"/>
                <a:cs typeface="Times New Roman" pitchFamily="18" charset="0"/>
              </a:rPr>
              <a:t>Queuing Costs = </a:t>
            </a:r>
            <a:r>
              <a:rPr lang="en-US" sz="2100" b="1" dirty="0">
                <a:effectLst>
                  <a:outerShdw blurRad="38100" dist="38100" dir="2700000" algn="tl">
                    <a:srgbClr val="C0C0C0"/>
                  </a:outerShdw>
                </a:effectLst>
                <a:latin typeface="Times New Roman" pitchFamily="18" charset="0"/>
                <a:cs typeface="Times New Roman" pitchFamily="18" charset="0"/>
              </a:rPr>
              <a:t> Waiting cost + Cost of Capacity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66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a:extLst>
              <a:ext uri="{FF2B5EF4-FFF2-40B4-BE49-F238E27FC236}">
                <a16:creationId xmlns:a16="http://schemas.microsoft.com/office/drawing/2014/main" id="{B38A2D2C-E61A-0BF1-72A5-344C8D79105F}"/>
              </a:ext>
            </a:extLst>
          </p:cNvPr>
          <p:cNvSpPr>
            <a:spLocks noChangeArrowheads="1"/>
          </p:cNvSpPr>
          <p:nvPr/>
        </p:nvSpPr>
        <p:spPr bwMode="auto">
          <a:xfrm>
            <a:off x="1731169" y="742950"/>
            <a:ext cx="5681663" cy="243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82600" indent="-482600">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lnSpc>
                <a:spcPct val="150000"/>
              </a:lnSpc>
              <a:spcBef>
                <a:spcPct val="40000"/>
              </a:spcBef>
              <a:buFont typeface="Times" panose="02020603050405020304" pitchFamily="18" charset="0"/>
              <a:buAutoNum type="arabicPeriod"/>
            </a:pPr>
            <a:r>
              <a:rPr lang="en-US" altLang="en-US" sz="1200">
                <a:latin typeface="Verdana" panose="020B0604030504040204" pitchFamily="34" charset="0"/>
              </a:rPr>
              <a:t>Average time that each customer or object spends in the queue</a:t>
            </a:r>
          </a:p>
          <a:p>
            <a:pPr algn="just">
              <a:lnSpc>
                <a:spcPct val="150000"/>
              </a:lnSpc>
              <a:spcBef>
                <a:spcPct val="40000"/>
              </a:spcBef>
              <a:buFont typeface="Times" panose="02020603050405020304" pitchFamily="18" charset="0"/>
              <a:buAutoNum type="arabicPeriod"/>
            </a:pPr>
            <a:r>
              <a:rPr lang="en-US" altLang="en-US" sz="1200">
                <a:latin typeface="Verdana" panose="020B0604030504040204" pitchFamily="34" charset="0"/>
              </a:rPr>
              <a:t>Average queue length</a:t>
            </a:r>
          </a:p>
          <a:p>
            <a:pPr algn="just">
              <a:lnSpc>
                <a:spcPct val="150000"/>
              </a:lnSpc>
              <a:spcBef>
                <a:spcPct val="40000"/>
              </a:spcBef>
              <a:buFont typeface="Times" panose="02020603050405020304" pitchFamily="18" charset="0"/>
              <a:buAutoNum type="arabicPeriod"/>
            </a:pPr>
            <a:r>
              <a:rPr lang="en-US" altLang="en-US" sz="1200">
                <a:latin typeface="Verdana" panose="020B0604030504040204" pitchFamily="34" charset="0"/>
              </a:rPr>
              <a:t>Average time in the system</a:t>
            </a:r>
          </a:p>
          <a:p>
            <a:pPr algn="just">
              <a:lnSpc>
                <a:spcPct val="150000"/>
              </a:lnSpc>
              <a:spcBef>
                <a:spcPct val="40000"/>
              </a:spcBef>
              <a:buFont typeface="Times" panose="02020603050405020304" pitchFamily="18" charset="0"/>
              <a:buAutoNum type="arabicPeriod"/>
            </a:pPr>
            <a:r>
              <a:rPr lang="en-US" altLang="en-US" sz="1200">
                <a:latin typeface="Verdana" panose="020B0604030504040204" pitchFamily="34" charset="0"/>
              </a:rPr>
              <a:t>Average number of customers in the system</a:t>
            </a:r>
          </a:p>
          <a:p>
            <a:pPr algn="just">
              <a:lnSpc>
                <a:spcPct val="150000"/>
              </a:lnSpc>
              <a:spcBef>
                <a:spcPct val="40000"/>
              </a:spcBef>
              <a:buFont typeface="Times" panose="02020603050405020304" pitchFamily="18" charset="0"/>
              <a:buAutoNum type="arabicPeriod"/>
            </a:pPr>
            <a:r>
              <a:rPr lang="en-US" altLang="en-US" sz="1200">
                <a:latin typeface="Verdana" panose="020B0604030504040204" pitchFamily="34" charset="0"/>
              </a:rPr>
              <a:t>Probability the service facility will be idle</a:t>
            </a:r>
          </a:p>
          <a:p>
            <a:pPr algn="just">
              <a:lnSpc>
                <a:spcPct val="150000"/>
              </a:lnSpc>
              <a:spcBef>
                <a:spcPct val="40000"/>
              </a:spcBef>
              <a:buFont typeface="Times" panose="02020603050405020304" pitchFamily="18" charset="0"/>
              <a:buAutoNum type="arabicPeriod"/>
            </a:pPr>
            <a:r>
              <a:rPr lang="en-US" altLang="en-US" sz="1200">
                <a:latin typeface="Verdana" panose="020B0604030504040204" pitchFamily="34" charset="0"/>
              </a:rPr>
              <a:t>Utilization factor for the system</a:t>
            </a:r>
          </a:p>
          <a:p>
            <a:pPr algn="just">
              <a:lnSpc>
                <a:spcPct val="150000"/>
              </a:lnSpc>
              <a:spcBef>
                <a:spcPct val="40000"/>
              </a:spcBef>
              <a:buFont typeface="Times" panose="02020603050405020304" pitchFamily="18" charset="0"/>
              <a:buAutoNum type="arabicPeriod"/>
            </a:pPr>
            <a:r>
              <a:rPr lang="en-US" altLang="en-US" sz="1200">
                <a:latin typeface="Verdana" panose="020B0604030504040204" pitchFamily="34" charset="0"/>
              </a:rPr>
              <a:t>Probability of a specified number of customers in the system</a:t>
            </a:r>
          </a:p>
        </p:txBody>
      </p:sp>
      <p:sp>
        <p:nvSpPr>
          <p:cNvPr id="35843" name="Rectangle 3">
            <a:extLst>
              <a:ext uri="{FF2B5EF4-FFF2-40B4-BE49-F238E27FC236}">
                <a16:creationId xmlns:a16="http://schemas.microsoft.com/office/drawing/2014/main" id="{FAA47603-2ADF-A33D-126C-554B19AD950D}"/>
              </a:ext>
            </a:extLst>
          </p:cNvPr>
          <p:cNvSpPr>
            <a:spLocks noChangeArrowheads="1"/>
          </p:cNvSpPr>
          <p:nvPr/>
        </p:nvSpPr>
        <p:spPr bwMode="auto">
          <a:xfrm>
            <a:off x="1771650" y="0"/>
            <a:ext cx="4114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2400"/>
              <a:t>Measuring Queue Performance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96CE1C-FF2E-E803-2057-745DA373779B}"/>
              </a:ext>
            </a:extLst>
          </p:cNvPr>
          <p:cNvSpPr>
            <a:spLocks noGrp="1"/>
          </p:cNvSpPr>
          <p:nvPr>
            <p:ph idx="1"/>
          </p:nvPr>
        </p:nvSpPr>
        <p:spPr>
          <a:xfrm>
            <a:off x="1657350" y="857250"/>
            <a:ext cx="5829300" cy="3086100"/>
          </a:xfrm>
        </p:spPr>
        <p:txBody>
          <a:bodyPr>
            <a:normAutofit fontScale="92500"/>
          </a:bodyPr>
          <a:lstStyle/>
          <a:p>
            <a:pPr marL="790575" indent="-790575" algn="just">
              <a:lnSpc>
                <a:spcPct val="150000"/>
              </a:lnSpc>
              <a:spcAft>
                <a:spcPct val="30000"/>
              </a:spcAft>
              <a:buNone/>
              <a:tabLst>
                <a:tab pos="361950" algn="r"/>
                <a:tab pos="504825" algn="l"/>
              </a:tabLst>
              <a:defRPr/>
            </a:pPr>
            <a:r>
              <a:rPr lang="en-US" dirty="0">
                <a:effectLst>
                  <a:outerShdw blurRad="38100" dist="38100" dir="2700000" algn="tl">
                    <a:srgbClr val="C0C0C0"/>
                  </a:outerShdw>
                </a:effectLst>
                <a:sym typeface="Symbol" pitchFamily="18" charset="2"/>
              </a:rPr>
              <a:t>	=	</a:t>
            </a:r>
            <a:r>
              <a:rPr lang="en-US" dirty="0"/>
              <a:t> Average</a:t>
            </a:r>
            <a:r>
              <a:rPr lang="en-US" dirty="0">
                <a:effectLst>
                  <a:outerShdw blurRad="38100" dist="38100" dir="2700000" algn="tl">
                    <a:srgbClr val="C0C0C0"/>
                  </a:outerShdw>
                </a:effectLst>
                <a:sym typeface="Symbol" pitchFamily="18" charset="2"/>
              </a:rPr>
              <a:t> number of arrivals per time period</a:t>
            </a:r>
          </a:p>
          <a:p>
            <a:pPr marL="790575" indent="-790575" algn="just">
              <a:lnSpc>
                <a:spcPct val="150000"/>
              </a:lnSpc>
              <a:spcAft>
                <a:spcPct val="30000"/>
              </a:spcAft>
              <a:buNone/>
              <a:tabLst>
                <a:tab pos="361950" algn="r"/>
                <a:tab pos="504825" algn="l"/>
              </a:tabLst>
              <a:defRPr/>
            </a:pPr>
            <a:r>
              <a:rPr lang="en-US" dirty="0">
                <a:effectLst>
                  <a:outerShdw blurRad="38100" dist="38100" dir="2700000" algn="tl">
                    <a:srgbClr val="C0C0C0"/>
                  </a:outerShdw>
                </a:effectLst>
                <a:sym typeface="Symbol" pitchFamily="18" charset="2"/>
              </a:rPr>
              <a:t>µ	=	</a:t>
            </a:r>
            <a:r>
              <a:rPr lang="en-US" dirty="0"/>
              <a:t> Average</a:t>
            </a:r>
            <a:r>
              <a:rPr lang="en-US" dirty="0">
                <a:effectLst>
                  <a:outerShdw blurRad="38100" dist="38100" dir="2700000" algn="tl">
                    <a:srgbClr val="C0C0C0"/>
                  </a:outerShdw>
                </a:effectLst>
                <a:sym typeface="Symbol" pitchFamily="18" charset="2"/>
              </a:rPr>
              <a:t> number of units served per time period</a:t>
            </a:r>
          </a:p>
          <a:p>
            <a:pPr marL="790575" indent="-790575" algn="just">
              <a:lnSpc>
                <a:spcPct val="150000"/>
              </a:lnSpc>
              <a:spcAft>
                <a:spcPct val="30000"/>
              </a:spcAft>
              <a:buNone/>
              <a:tabLst>
                <a:tab pos="361950" algn="r"/>
                <a:tab pos="504825" algn="l"/>
              </a:tabLst>
              <a:defRPr/>
            </a:pPr>
            <a:r>
              <a:rPr lang="en-US" dirty="0" err="1"/>
              <a:t>L</a:t>
            </a:r>
            <a:r>
              <a:rPr lang="en-US" baseline="-25000" dirty="0" err="1"/>
              <a:t>q</a:t>
            </a:r>
            <a:r>
              <a:rPr lang="en-US" baseline="-25000" dirty="0"/>
              <a:t>    </a:t>
            </a:r>
            <a:r>
              <a:rPr lang="en-US" dirty="0">
                <a:effectLst>
                  <a:outerShdw blurRad="38100" dist="38100" dir="2700000" algn="tl">
                    <a:srgbClr val="C0C0C0"/>
                  </a:outerShdw>
                </a:effectLst>
                <a:sym typeface="Symbol" pitchFamily="18" charset="2"/>
              </a:rPr>
              <a:t>=	</a:t>
            </a:r>
            <a:r>
              <a:rPr lang="en-US" dirty="0"/>
              <a:t>Average number of customer in Queue</a:t>
            </a:r>
          </a:p>
          <a:p>
            <a:pPr marL="790575" indent="-790575" algn="just">
              <a:lnSpc>
                <a:spcPct val="150000"/>
              </a:lnSpc>
              <a:spcAft>
                <a:spcPct val="30000"/>
              </a:spcAft>
              <a:buNone/>
              <a:tabLst>
                <a:tab pos="361950" algn="r"/>
                <a:tab pos="504825" algn="l"/>
              </a:tabLst>
              <a:defRPr/>
            </a:pPr>
            <a:r>
              <a:rPr lang="en-US" dirty="0"/>
              <a:t>L</a:t>
            </a:r>
            <a:r>
              <a:rPr lang="en-US" baseline="-25000" dirty="0"/>
              <a:t>s    </a:t>
            </a:r>
            <a:r>
              <a:rPr lang="en-US" dirty="0">
                <a:effectLst>
                  <a:outerShdw blurRad="38100" dist="38100" dir="2700000" algn="tl">
                    <a:srgbClr val="C0C0C0"/>
                  </a:outerShdw>
                </a:effectLst>
                <a:sym typeface="Symbol" pitchFamily="18" charset="2"/>
              </a:rPr>
              <a:t>=	</a:t>
            </a:r>
            <a:r>
              <a:rPr lang="en-US" dirty="0"/>
              <a:t>Average number of customer in System</a:t>
            </a:r>
          </a:p>
          <a:p>
            <a:pPr marL="790575" indent="-790575" algn="just">
              <a:lnSpc>
                <a:spcPct val="150000"/>
              </a:lnSpc>
              <a:spcAft>
                <a:spcPct val="30000"/>
              </a:spcAft>
              <a:buNone/>
              <a:tabLst>
                <a:tab pos="361950" algn="r"/>
                <a:tab pos="504825" algn="l"/>
              </a:tabLst>
              <a:defRPr/>
            </a:pPr>
            <a:r>
              <a:rPr lang="en-US" dirty="0" err="1"/>
              <a:t>W</a:t>
            </a:r>
            <a:r>
              <a:rPr lang="en-US" baseline="-25000" dirty="0" err="1"/>
              <a:t>q</a:t>
            </a:r>
            <a:r>
              <a:rPr lang="en-US" baseline="-25000" dirty="0"/>
              <a:t>    </a:t>
            </a:r>
            <a:r>
              <a:rPr lang="en-US" dirty="0">
                <a:effectLst>
                  <a:outerShdw blurRad="38100" dist="38100" dir="2700000" algn="tl">
                    <a:srgbClr val="C0C0C0"/>
                  </a:outerShdw>
                </a:effectLst>
                <a:sym typeface="Symbol" pitchFamily="18" charset="2"/>
              </a:rPr>
              <a:t>=	</a:t>
            </a:r>
            <a:r>
              <a:rPr lang="en-US" dirty="0"/>
              <a:t>Average waiting time of customer in the queue</a:t>
            </a:r>
          </a:p>
          <a:p>
            <a:pPr marL="790575" indent="-790575" algn="just">
              <a:lnSpc>
                <a:spcPct val="150000"/>
              </a:lnSpc>
              <a:spcAft>
                <a:spcPct val="30000"/>
              </a:spcAft>
              <a:buNone/>
              <a:tabLst>
                <a:tab pos="361950" algn="r"/>
                <a:tab pos="504825" algn="l"/>
              </a:tabLst>
              <a:defRPr/>
            </a:pPr>
            <a:r>
              <a:rPr lang="en-US" dirty="0"/>
              <a:t>W</a:t>
            </a:r>
            <a:r>
              <a:rPr lang="en-US" baseline="-25000" dirty="0"/>
              <a:t>s    </a:t>
            </a:r>
            <a:r>
              <a:rPr lang="en-US" dirty="0">
                <a:effectLst>
                  <a:outerShdw blurRad="38100" dist="38100" dir="2700000" algn="tl">
                    <a:srgbClr val="C0C0C0"/>
                  </a:outerShdw>
                </a:effectLst>
                <a:sym typeface="Symbol" pitchFamily="18" charset="2"/>
              </a:rPr>
              <a:t>=	</a:t>
            </a:r>
            <a:r>
              <a:rPr lang="en-US" dirty="0"/>
              <a:t>Average waiting time of customer in the system</a:t>
            </a:r>
          </a:p>
          <a:p>
            <a:pPr marL="790575" indent="-790575" algn="just">
              <a:lnSpc>
                <a:spcPct val="150000"/>
              </a:lnSpc>
              <a:spcAft>
                <a:spcPct val="30000"/>
              </a:spcAft>
              <a:buNone/>
              <a:tabLst>
                <a:tab pos="361950" algn="r"/>
                <a:tab pos="504825" algn="l"/>
              </a:tabLst>
              <a:defRPr/>
            </a:pPr>
            <a:endParaRPr lang="en-US" dirty="0"/>
          </a:p>
          <a:p>
            <a:pPr marL="790575" indent="-790575" algn="just">
              <a:lnSpc>
                <a:spcPct val="150000"/>
              </a:lnSpc>
              <a:spcAft>
                <a:spcPct val="30000"/>
              </a:spcAft>
              <a:buNone/>
              <a:tabLst>
                <a:tab pos="361950" algn="r"/>
                <a:tab pos="504825" algn="l"/>
              </a:tabLst>
              <a:defRPr/>
            </a:pPr>
            <a:endParaRPr lang="en-US" dirty="0">
              <a:effectLst>
                <a:outerShdw blurRad="38100" dist="38100" dir="2700000" algn="tl">
                  <a:srgbClr val="C0C0C0"/>
                </a:outerShdw>
              </a:effectLst>
              <a:sym typeface="Symbol" pitchFamily="18" charset="2"/>
            </a:endParaRPr>
          </a:p>
          <a:p>
            <a:pPr marL="790575" indent="-790575" algn="just">
              <a:lnSpc>
                <a:spcPct val="150000"/>
              </a:lnSpc>
              <a:spcAft>
                <a:spcPct val="30000"/>
              </a:spcAft>
              <a:buNone/>
              <a:tabLst>
                <a:tab pos="361950" algn="r"/>
                <a:tab pos="504825" algn="l"/>
              </a:tabLst>
              <a:defRPr/>
            </a:pPr>
            <a:endParaRPr lang="en-US" dirty="0">
              <a:effectLst>
                <a:outerShdw blurRad="38100" dist="38100" dir="2700000" algn="tl">
                  <a:srgbClr val="C0C0C0"/>
                </a:outerShdw>
              </a:effectLst>
              <a:sym typeface="Symbol" pitchFamily="18" charset="2"/>
            </a:endParaRPr>
          </a:p>
          <a:p>
            <a:pPr>
              <a:defRPr/>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542D81E6-50E8-187B-D940-33BFF4ABF6E6}"/>
              </a:ext>
            </a:extLst>
          </p:cNvPr>
          <p:cNvSpPr>
            <a:spLocks noGrp="1"/>
          </p:cNvSpPr>
          <p:nvPr>
            <p:ph type="title"/>
          </p:nvPr>
        </p:nvSpPr>
        <p:spPr>
          <a:xfrm>
            <a:off x="1789144" y="29940"/>
            <a:ext cx="6683765" cy="960668"/>
          </a:xfrm>
        </p:spPr>
        <p:txBody>
          <a:bodyPr/>
          <a:lstStyle/>
          <a:p>
            <a:r>
              <a:rPr lang="en-US" altLang="en-US" dirty="0"/>
              <a:t>Little’s law</a:t>
            </a:r>
          </a:p>
        </p:txBody>
      </p:sp>
      <p:grpSp>
        <p:nvGrpSpPr>
          <p:cNvPr id="2" name="Group 59">
            <a:extLst>
              <a:ext uri="{FF2B5EF4-FFF2-40B4-BE49-F238E27FC236}">
                <a16:creationId xmlns:a16="http://schemas.microsoft.com/office/drawing/2014/main" id="{8BC839F1-5DCA-20A6-601D-6CA7F3BD3E6B}"/>
              </a:ext>
            </a:extLst>
          </p:cNvPr>
          <p:cNvGrpSpPr>
            <a:grpSpLocks/>
          </p:cNvGrpSpPr>
          <p:nvPr/>
        </p:nvGrpSpPr>
        <p:grpSpPr bwMode="auto">
          <a:xfrm>
            <a:off x="2181742" y="2743198"/>
            <a:ext cx="4104758" cy="582216"/>
            <a:chOff x="544" y="2566"/>
            <a:chExt cx="3304" cy="489"/>
          </a:xfrm>
        </p:grpSpPr>
        <p:grpSp>
          <p:nvGrpSpPr>
            <p:cNvPr id="40976" name="Group 50">
              <a:extLst>
                <a:ext uri="{FF2B5EF4-FFF2-40B4-BE49-F238E27FC236}">
                  <a16:creationId xmlns:a16="http://schemas.microsoft.com/office/drawing/2014/main" id="{ABC8187A-A59F-B1BC-1DB9-8C9CDC626ED4}"/>
                </a:ext>
              </a:extLst>
            </p:cNvPr>
            <p:cNvGrpSpPr>
              <a:grpSpLocks/>
            </p:cNvGrpSpPr>
            <p:nvPr/>
          </p:nvGrpSpPr>
          <p:grpSpPr bwMode="auto">
            <a:xfrm>
              <a:off x="2790" y="2566"/>
              <a:ext cx="1058" cy="489"/>
              <a:chOff x="548" y="2745"/>
              <a:chExt cx="1058" cy="489"/>
            </a:xfrm>
          </p:grpSpPr>
          <p:grpSp>
            <p:nvGrpSpPr>
              <p:cNvPr id="40978" name="Group 48">
                <a:extLst>
                  <a:ext uri="{FF2B5EF4-FFF2-40B4-BE49-F238E27FC236}">
                    <a16:creationId xmlns:a16="http://schemas.microsoft.com/office/drawing/2014/main" id="{17F2503C-3800-E363-B271-A507A2644C44}"/>
                  </a:ext>
                </a:extLst>
              </p:cNvPr>
              <p:cNvGrpSpPr>
                <a:grpSpLocks/>
              </p:cNvGrpSpPr>
              <p:nvPr/>
            </p:nvGrpSpPr>
            <p:grpSpPr bwMode="auto">
              <a:xfrm>
                <a:off x="1343" y="2745"/>
                <a:ext cx="263" cy="489"/>
                <a:chOff x="1343" y="2745"/>
                <a:chExt cx="263" cy="489"/>
              </a:xfrm>
            </p:grpSpPr>
            <p:sp>
              <p:nvSpPr>
                <p:cNvPr id="40980" name="Rectangle 31">
                  <a:extLst>
                    <a:ext uri="{FF2B5EF4-FFF2-40B4-BE49-F238E27FC236}">
                      <a16:creationId xmlns:a16="http://schemas.microsoft.com/office/drawing/2014/main" id="{305E0D78-59AC-9958-0D8B-C8D1C55C62B6}"/>
                    </a:ext>
                  </a:extLst>
                </p:cNvPr>
                <p:cNvSpPr>
                  <a:spLocks noChangeArrowheads="1"/>
                </p:cNvSpPr>
                <p:nvPr/>
              </p:nvSpPr>
              <p:spPr bwMode="auto">
                <a:xfrm>
                  <a:off x="1343" y="2745"/>
                  <a:ext cx="238" cy="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lnSpc>
                      <a:spcPct val="110000"/>
                    </a:lnSpc>
                    <a:spcBef>
                      <a:spcPct val="0"/>
                    </a:spcBef>
                    <a:buFontTx/>
                    <a:buNone/>
                  </a:pPr>
                  <a:r>
                    <a:rPr lang="en-US" altLang="en-US" sz="1500">
                      <a:sym typeface="Symbol" panose="05050102010706020507" pitchFamily="18" charset="2"/>
                    </a:rPr>
                    <a:t></a:t>
                  </a:r>
                </a:p>
                <a:p>
                  <a:pPr algn="just">
                    <a:lnSpc>
                      <a:spcPct val="110000"/>
                    </a:lnSpc>
                    <a:spcBef>
                      <a:spcPct val="0"/>
                    </a:spcBef>
                    <a:buFontTx/>
                    <a:buNone/>
                  </a:pPr>
                  <a:r>
                    <a:rPr lang="en-US" altLang="en-US" sz="1500">
                      <a:sym typeface="Symbol" panose="05050102010706020507" pitchFamily="18" charset="2"/>
                    </a:rPr>
                    <a:t>µ</a:t>
                  </a:r>
                </a:p>
              </p:txBody>
            </p:sp>
            <p:sp>
              <p:nvSpPr>
                <p:cNvPr id="40981" name="Line 32">
                  <a:extLst>
                    <a:ext uri="{FF2B5EF4-FFF2-40B4-BE49-F238E27FC236}">
                      <a16:creationId xmlns:a16="http://schemas.microsoft.com/office/drawing/2014/main" id="{71713390-18EC-390F-BEC9-BF77D881BDB9}"/>
                    </a:ext>
                  </a:extLst>
                </p:cNvPr>
                <p:cNvSpPr>
                  <a:spLocks noChangeShapeType="1"/>
                </p:cNvSpPr>
                <p:nvPr/>
              </p:nvSpPr>
              <p:spPr bwMode="auto">
                <a:xfrm>
                  <a:off x="1358" y="3011"/>
                  <a:ext cx="24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sp>
            <p:nvSpPr>
              <p:cNvPr id="40979" name="Rectangle 46">
                <a:extLst>
                  <a:ext uri="{FF2B5EF4-FFF2-40B4-BE49-F238E27FC236}">
                    <a16:creationId xmlns:a16="http://schemas.microsoft.com/office/drawing/2014/main" id="{C0DBB379-0ACE-870F-C0D4-58CA24D15FFD}"/>
                  </a:ext>
                </a:extLst>
              </p:cNvPr>
              <p:cNvSpPr>
                <a:spLocks noChangeArrowheads="1"/>
              </p:cNvSpPr>
              <p:nvPr/>
            </p:nvSpPr>
            <p:spPr bwMode="auto">
              <a:xfrm>
                <a:off x="548" y="2865"/>
                <a:ext cx="836"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spcBef>
                    <a:spcPct val="0"/>
                  </a:spcBef>
                  <a:buFontTx/>
                  <a:buNone/>
                </a:pPr>
                <a:r>
                  <a:rPr lang="en-US" altLang="en-US" sz="1500"/>
                  <a:t>L</a:t>
                </a:r>
                <a:r>
                  <a:rPr lang="en-US" altLang="en-US" sz="1500" baseline="-25000"/>
                  <a:t>s</a:t>
                </a:r>
                <a:r>
                  <a:rPr lang="en-US" altLang="en-US" sz="1500"/>
                  <a:t> =  L</a:t>
                </a:r>
                <a:r>
                  <a:rPr lang="en-US" altLang="en-US" sz="1500" baseline="-25000"/>
                  <a:t>q</a:t>
                </a:r>
                <a:r>
                  <a:rPr lang="en-US" altLang="en-US" sz="1500"/>
                  <a:t>  + </a:t>
                </a:r>
              </a:p>
            </p:txBody>
          </p:sp>
        </p:grpSp>
        <p:sp>
          <p:nvSpPr>
            <p:cNvPr id="40977" name="Rectangle 55">
              <a:extLst>
                <a:ext uri="{FF2B5EF4-FFF2-40B4-BE49-F238E27FC236}">
                  <a16:creationId xmlns:a16="http://schemas.microsoft.com/office/drawing/2014/main" id="{78540C83-5B42-9035-7638-4C0689B4C5F9}"/>
                </a:ext>
              </a:extLst>
            </p:cNvPr>
            <p:cNvSpPr>
              <a:spLocks noChangeArrowheads="1"/>
            </p:cNvSpPr>
            <p:nvPr/>
          </p:nvSpPr>
          <p:spPr bwMode="auto">
            <a:xfrm>
              <a:off x="544" y="2623"/>
              <a:ext cx="1403"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lnSpc>
                  <a:spcPct val="85000"/>
                </a:lnSpc>
                <a:spcBef>
                  <a:spcPct val="0"/>
                </a:spcBef>
                <a:buFontTx/>
                <a:buNone/>
              </a:pPr>
              <a:r>
                <a:rPr lang="en-US" altLang="en-US" sz="1500"/>
                <a:t>Average number of</a:t>
              </a:r>
              <a:br>
                <a:rPr lang="en-US" altLang="en-US" sz="1500"/>
              </a:br>
              <a:r>
                <a:rPr lang="en-US" altLang="en-US" sz="1500"/>
                <a:t>customers in system</a:t>
              </a:r>
            </a:p>
          </p:txBody>
        </p:sp>
      </p:grpSp>
      <p:grpSp>
        <p:nvGrpSpPr>
          <p:cNvPr id="5" name="Group 60">
            <a:extLst>
              <a:ext uri="{FF2B5EF4-FFF2-40B4-BE49-F238E27FC236}">
                <a16:creationId xmlns:a16="http://schemas.microsoft.com/office/drawing/2014/main" id="{629EF9F2-2225-588E-EBA5-218F85DDA2FB}"/>
              </a:ext>
            </a:extLst>
          </p:cNvPr>
          <p:cNvGrpSpPr>
            <a:grpSpLocks/>
          </p:cNvGrpSpPr>
          <p:nvPr/>
        </p:nvGrpSpPr>
        <p:grpSpPr bwMode="auto">
          <a:xfrm>
            <a:off x="2235994" y="3714745"/>
            <a:ext cx="4188619" cy="578643"/>
            <a:chOff x="509" y="3325"/>
            <a:chExt cx="3518" cy="486"/>
          </a:xfrm>
        </p:grpSpPr>
        <p:grpSp>
          <p:nvGrpSpPr>
            <p:cNvPr id="40971" name="Group 49">
              <a:extLst>
                <a:ext uri="{FF2B5EF4-FFF2-40B4-BE49-F238E27FC236}">
                  <a16:creationId xmlns:a16="http://schemas.microsoft.com/office/drawing/2014/main" id="{3B4B765A-24BE-38DC-6D90-56EBFDBD1DB0}"/>
                </a:ext>
              </a:extLst>
            </p:cNvPr>
            <p:cNvGrpSpPr>
              <a:grpSpLocks/>
            </p:cNvGrpSpPr>
            <p:nvPr/>
          </p:nvGrpSpPr>
          <p:grpSpPr bwMode="auto">
            <a:xfrm>
              <a:off x="2772" y="3346"/>
              <a:ext cx="1255" cy="465"/>
              <a:chOff x="274" y="3623"/>
              <a:chExt cx="1255" cy="465"/>
            </a:xfrm>
          </p:grpSpPr>
          <p:sp>
            <p:nvSpPr>
              <p:cNvPr id="40973" name="Rectangle 5">
                <a:extLst>
                  <a:ext uri="{FF2B5EF4-FFF2-40B4-BE49-F238E27FC236}">
                    <a16:creationId xmlns:a16="http://schemas.microsoft.com/office/drawing/2014/main" id="{6124BA6D-3EF9-875C-5EB0-AEFE939A69D6}"/>
                  </a:ext>
                </a:extLst>
              </p:cNvPr>
              <p:cNvSpPr>
                <a:spLocks noChangeArrowheads="1"/>
              </p:cNvSpPr>
              <p:nvPr/>
            </p:nvSpPr>
            <p:spPr bwMode="auto">
              <a:xfrm>
                <a:off x="274" y="3696"/>
                <a:ext cx="102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spcBef>
                    <a:spcPct val="0"/>
                  </a:spcBef>
                  <a:buFontTx/>
                  <a:buNone/>
                </a:pPr>
                <a:r>
                  <a:rPr lang="en-US" altLang="en-US" sz="1500"/>
                  <a:t>W</a:t>
                </a:r>
                <a:r>
                  <a:rPr lang="en-US" altLang="en-US" sz="1500" baseline="-25000"/>
                  <a:t>s</a:t>
                </a:r>
                <a:r>
                  <a:rPr lang="en-US" altLang="en-US" sz="1500"/>
                  <a:t>  =  W</a:t>
                </a:r>
                <a:r>
                  <a:rPr lang="en-US" altLang="en-US" sz="1500" baseline="-25000"/>
                  <a:t>q</a:t>
                </a:r>
                <a:r>
                  <a:rPr lang="en-US" altLang="en-US" sz="1500"/>
                  <a:t>  + </a:t>
                </a:r>
              </a:p>
            </p:txBody>
          </p:sp>
          <p:sp>
            <p:nvSpPr>
              <p:cNvPr id="40974" name="Rectangle 15">
                <a:extLst>
                  <a:ext uri="{FF2B5EF4-FFF2-40B4-BE49-F238E27FC236}">
                    <a16:creationId xmlns:a16="http://schemas.microsoft.com/office/drawing/2014/main" id="{5F96BA91-B2A3-0DA0-9C3D-609E3D802D59}"/>
                  </a:ext>
                </a:extLst>
              </p:cNvPr>
              <p:cNvSpPr>
                <a:spLocks noChangeArrowheads="1"/>
              </p:cNvSpPr>
              <p:nvPr/>
            </p:nvSpPr>
            <p:spPr bwMode="auto">
              <a:xfrm>
                <a:off x="1281" y="3623"/>
                <a:ext cx="248"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spcBef>
                    <a:spcPct val="0"/>
                  </a:spcBef>
                  <a:buFontTx/>
                  <a:buNone/>
                </a:pPr>
                <a:r>
                  <a:rPr lang="en-US" altLang="en-US" sz="1500">
                    <a:sym typeface="Symbol" panose="05050102010706020507" pitchFamily="18" charset="2"/>
                  </a:rPr>
                  <a:t>1</a:t>
                </a:r>
              </a:p>
              <a:p>
                <a:pPr algn="just">
                  <a:spcBef>
                    <a:spcPct val="0"/>
                  </a:spcBef>
                  <a:buFontTx/>
                  <a:buNone/>
                </a:pPr>
                <a:r>
                  <a:rPr lang="en-US" altLang="en-US" sz="1500">
                    <a:sym typeface="Symbol" panose="05050102010706020507" pitchFamily="18" charset="2"/>
                  </a:rPr>
                  <a:t>µ</a:t>
                </a:r>
                <a:endParaRPr lang="en-US" altLang="en-US" sz="1500"/>
              </a:p>
            </p:txBody>
          </p:sp>
          <p:sp>
            <p:nvSpPr>
              <p:cNvPr id="40975" name="Line 16">
                <a:extLst>
                  <a:ext uri="{FF2B5EF4-FFF2-40B4-BE49-F238E27FC236}">
                    <a16:creationId xmlns:a16="http://schemas.microsoft.com/office/drawing/2014/main" id="{134B8E30-F99E-C748-A31E-39CD97AEA1C9}"/>
                  </a:ext>
                </a:extLst>
              </p:cNvPr>
              <p:cNvSpPr>
                <a:spLocks noChangeShapeType="1"/>
              </p:cNvSpPr>
              <p:nvPr/>
            </p:nvSpPr>
            <p:spPr bwMode="auto">
              <a:xfrm>
                <a:off x="1252" y="3829"/>
                <a:ext cx="24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sp>
          <p:nvSpPr>
            <p:cNvPr id="40972" name="Rectangle 56">
              <a:extLst>
                <a:ext uri="{FF2B5EF4-FFF2-40B4-BE49-F238E27FC236}">
                  <a16:creationId xmlns:a16="http://schemas.microsoft.com/office/drawing/2014/main" id="{F353B0D3-8FFB-0629-23CA-1619A1B88FDE}"/>
                </a:ext>
              </a:extLst>
            </p:cNvPr>
            <p:cNvSpPr>
              <a:spLocks noChangeArrowheads="1"/>
            </p:cNvSpPr>
            <p:nvPr/>
          </p:nvSpPr>
          <p:spPr bwMode="auto">
            <a:xfrm>
              <a:off x="509" y="3325"/>
              <a:ext cx="1225"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spcBef>
                  <a:spcPct val="0"/>
                </a:spcBef>
                <a:buFontTx/>
                <a:buNone/>
              </a:pPr>
              <a:r>
                <a:rPr lang="en-US" altLang="en-US" sz="1500"/>
                <a:t>Average waiting</a:t>
              </a:r>
              <a:br>
                <a:rPr lang="en-US" altLang="en-US" sz="1500"/>
              </a:br>
              <a:r>
                <a:rPr lang="en-US" altLang="en-US" sz="1500"/>
                <a:t>time in system</a:t>
              </a:r>
            </a:p>
          </p:txBody>
        </p:sp>
      </p:grpSp>
      <p:grpSp>
        <p:nvGrpSpPr>
          <p:cNvPr id="7" name="Group 60">
            <a:extLst>
              <a:ext uri="{FF2B5EF4-FFF2-40B4-BE49-F238E27FC236}">
                <a16:creationId xmlns:a16="http://schemas.microsoft.com/office/drawing/2014/main" id="{635E58EF-F7E8-6D43-4C56-376C313DF99C}"/>
              </a:ext>
            </a:extLst>
          </p:cNvPr>
          <p:cNvGrpSpPr>
            <a:grpSpLocks/>
          </p:cNvGrpSpPr>
          <p:nvPr/>
        </p:nvGrpSpPr>
        <p:grpSpPr bwMode="auto">
          <a:xfrm>
            <a:off x="2114550" y="1828806"/>
            <a:ext cx="4000500" cy="553642"/>
            <a:chOff x="534" y="3325"/>
            <a:chExt cx="3039" cy="465"/>
          </a:xfrm>
        </p:grpSpPr>
        <p:sp>
          <p:nvSpPr>
            <p:cNvPr id="40969" name="Rectangle 5">
              <a:extLst>
                <a:ext uri="{FF2B5EF4-FFF2-40B4-BE49-F238E27FC236}">
                  <a16:creationId xmlns:a16="http://schemas.microsoft.com/office/drawing/2014/main" id="{0F3A72D9-BEDE-36C9-B11A-4ED05C053572}"/>
                </a:ext>
              </a:extLst>
            </p:cNvPr>
            <p:cNvSpPr>
              <a:spLocks noChangeArrowheads="1"/>
            </p:cNvSpPr>
            <p:nvPr/>
          </p:nvSpPr>
          <p:spPr bwMode="auto">
            <a:xfrm>
              <a:off x="2792" y="3419"/>
              <a:ext cx="78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spcBef>
                  <a:spcPct val="0"/>
                </a:spcBef>
                <a:buFontTx/>
                <a:buNone/>
              </a:pPr>
              <a:r>
                <a:rPr lang="en-US" altLang="en-US" sz="1500"/>
                <a:t>L</a:t>
              </a:r>
              <a:r>
                <a:rPr lang="en-US" altLang="en-US" sz="1500" baseline="-25000"/>
                <a:t>s</a:t>
              </a:r>
              <a:r>
                <a:rPr lang="en-US" altLang="en-US" sz="1500"/>
                <a:t> =  </a:t>
              </a:r>
              <a:r>
                <a:rPr lang="en-US" altLang="en-US" sz="1500">
                  <a:sym typeface="Symbol" panose="05050102010706020507" pitchFamily="18" charset="2"/>
                </a:rPr>
                <a:t>*</a:t>
              </a:r>
              <a:r>
                <a:rPr lang="en-US" altLang="en-US" sz="1500"/>
                <a:t>W</a:t>
              </a:r>
              <a:r>
                <a:rPr lang="en-US" altLang="en-US" sz="1500" baseline="-25000"/>
                <a:t>s</a:t>
              </a:r>
              <a:r>
                <a:rPr lang="en-US" altLang="en-US" sz="1500"/>
                <a:t>  </a:t>
              </a:r>
            </a:p>
          </p:txBody>
        </p:sp>
        <p:sp>
          <p:nvSpPr>
            <p:cNvPr id="40970" name="Rectangle 56">
              <a:extLst>
                <a:ext uri="{FF2B5EF4-FFF2-40B4-BE49-F238E27FC236}">
                  <a16:creationId xmlns:a16="http://schemas.microsoft.com/office/drawing/2014/main" id="{CCECCB64-EC08-C13B-8595-26304FF684C6}"/>
                </a:ext>
              </a:extLst>
            </p:cNvPr>
            <p:cNvSpPr>
              <a:spLocks noChangeArrowheads="1"/>
            </p:cNvSpPr>
            <p:nvPr/>
          </p:nvSpPr>
          <p:spPr bwMode="auto">
            <a:xfrm>
              <a:off x="534" y="3325"/>
              <a:ext cx="1346"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spcBef>
                  <a:spcPct val="0"/>
                </a:spcBef>
                <a:buFontTx/>
                <a:buNone/>
              </a:pPr>
              <a:r>
                <a:rPr lang="en-US" altLang="en-US" sz="1500"/>
                <a:t>Average number of customer in System</a:t>
              </a:r>
            </a:p>
          </p:txBody>
        </p:sp>
      </p:grpSp>
      <p:grpSp>
        <p:nvGrpSpPr>
          <p:cNvPr id="8" name="Group 60">
            <a:extLst>
              <a:ext uri="{FF2B5EF4-FFF2-40B4-BE49-F238E27FC236}">
                <a16:creationId xmlns:a16="http://schemas.microsoft.com/office/drawing/2014/main" id="{C0A080CA-D141-4C3A-F9BD-13D4115DDEB5}"/>
              </a:ext>
            </a:extLst>
          </p:cNvPr>
          <p:cNvGrpSpPr>
            <a:grpSpLocks/>
          </p:cNvGrpSpPr>
          <p:nvPr/>
        </p:nvGrpSpPr>
        <p:grpSpPr bwMode="auto">
          <a:xfrm>
            <a:off x="2228850" y="1085856"/>
            <a:ext cx="4057650" cy="553642"/>
            <a:chOff x="534" y="3325"/>
            <a:chExt cx="3157" cy="465"/>
          </a:xfrm>
        </p:grpSpPr>
        <p:sp>
          <p:nvSpPr>
            <p:cNvPr id="40967" name="Rectangle 5">
              <a:extLst>
                <a:ext uri="{FF2B5EF4-FFF2-40B4-BE49-F238E27FC236}">
                  <a16:creationId xmlns:a16="http://schemas.microsoft.com/office/drawing/2014/main" id="{925C0B79-0A87-823A-C041-62377F3594A8}"/>
                </a:ext>
              </a:extLst>
            </p:cNvPr>
            <p:cNvSpPr>
              <a:spLocks noChangeArrowheads="1"/>
            </p:cNvSpPr>
            <p:nvPr/>
          </p:nvSpPr>
          <p:spPr bwMode="auto">
            <a:xfrm>
              <a:off x="2792" y="3419"/>
              <a:ext cx="899"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spcBef>
                  <a:spcPct val="0"/>
                </a:spcBef>
                <a:buFontTx/>
                <a:buNone/>
              </a:pPr>
              <a:r>
                <a:rPr lang="en-US" altLang="en-US" sz="1500"/>
                <a:t>L</a:t>
              </a:r>
              <a:r>
                <a:rPr lang="en-US" altLang="en-US" sz="1500" baseline="-25000"/>
                <a:t>q</a:t>
              </a:r>
              <a:r>
                <a:rPr lang="en-US" altLang="en-US" sz="1500"/>
                <a:t>  =  </a:t>
              </a:r>
              <a:r>
                <a:rPr lang="en-US" altLang="en-US" sz="1500">
                  <a:sym typeface="Symbol" panose="05050102010706020507" pitchFamily="18" charset="2"/>
                </a:rPr>
                <a:t>*</a:t>
              </a:r>
              <a:r>
                <a:rPr lang="en-US" altLang="en-US" sz="1500"/>
                <a:t>W</a:t>
              </a:r>
              <a:r>
                <a:rPr lang="en-US" altLang="en-US" sz="1500" baseline="-25000"/>
                <a:t>q</a:t>
              </a:r>
              <a:r>
                <a:rPr lang="en-US" altLang="en-US" sz="1500"/>
                <a:t>  </a:t>
              </a:r>
            </a:p>
          </p:txBody>
        </p:sp>
        <p:sp>
          <p:nvSpPr>
            <p:cNvPr id="40968" name="Rectangle 56">
              <a:extLst>
                <a:ext uri="{FF2B5EF4-FFF2-40B4-BE49-F238E27FC236}">
                  <a16:creationId xmlns:a16="http://schemas.microsoft.com/office/drawing/2014/main" id="{F6E84321-4405-B446-AB7E-2FB469367639}"/>
                </a:ext>
              </a:extLst>
            </p:cNvPr>
            <p:cNvSpPr>
              <a:spLocks noChangeArrowheads="1"/>
            </p:cNvSpPr>
            <p:nvPr/>
          </p:nvSpPr>
          <p:spPr bwMode="auto">
            <a:xfrm>
              <a:off x="534" y="3325"/>
              <a:ext cx="133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spcBef>
                  <a:spcPct val="0"/>
                </a:spcBef>
                <a:buFontTx/>
                <a:buNone/>
              </a:pPr>
              <a:r>
                <a:rPr lang="en-US" altLang="en-US" sz="1500"/>
                <a:t>Average number of customer in Queue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a:extLst>
              <a:ext uri="{FF2B5EF4-FFF2-40B4-BE49-F238E27FC236}">
                <a16:creationId xmlns:a16="http://schemas.microsoft.com/office/drawing/2014/main" id="{704BE48C-7FA7-73E3-0678-519E968E6EC9}"/>
              </a:ext>
            </a:extLst>
          </p:cNvPr>
          <p:cNvSpPr>
            <a:spLocks noChangeArrowheads="1"/>
          </p:cNvSpPr>
          <p:nvPr/>
        </p:nvSpPr>
        <p:spPr bwMode="auto">
          <a:xfrm>
            <a:off x="1714501" y="800100"/>
            <a:ext cx="5907881" cy="2568780"/>
          </a:xfrm>
          <a:prstGeom prst="rect">
            <a:avLst/>
          </a:prstGeom>
          <a:noFill/>
          <a:ln w="9525">
            <a:noFill/>
            <a:miter lim="800000"/>
            <a:headEnd/>
            <a:tailEnd/>
          </a:ln>
        </p:spPr>
        <p:txBody>
          <a:bodyPr wrap="square">
            <a:spAutoFit/>
          </a:bodyPr>
          <a:lstStyle/>
          <a:p>
            <a:pPr marL="361950" indent="-361950" algn="just">
              <a:lnSpc>
                <a:spcPct val="150000"/>
              </a:lnSpc>
              <a:spcBef>
                <a:spcPct val="40000"/>
              </a:spcBef>
              <a:buFont typeface="Times" charset="0"/>
              <a:buAutoNum type="arabicPeriod"/>
              <a:defRPr/>
            </a:pPr>
            <a:r>
              <a:rPr lang="en-US" sz="1350" b="1" dirty="0">
                <a:latin typeface="Times New Roman" pitchFamily="18" charset="0"/>
                <a:cs typeface="Times New Roman" pitchFamily="18" charset="0"/>
              </a:rPr>
              <a:t>Arrivals are FIFO </a:t>
            </a:r>
            <a:r>
              <a:rPr lang="en-US" sz="1350" dirty="0">
                <a:latin typeface="Times New Roman" pitchFamily="18" charset="0"/>
                <a:cs typeface="Times New Roman" pitchFamily="18" charset="0"/>
              </a:rPr>
              <a:t>and every arrival waits to be served regardless of the length of the queue</a:t>
            </a:r>
          </a:p>
          <a:p>
            <a:pPr marL="361950" indent="-361950" algn="just">
              <a:lnSpc>
                <a:spcPct val="150000"/>
              </a:lnSpc>
              <a:spcBef>
                <a:spcPct val="40000"/>
              </a:spcBef>
              <a:buFont typeface="Times" charset="0"/>
              <a:buAutoNum type="arabicPeriod"/>
              <a:defRPr/>
            </a:pPr>
            <a:r>
              <a:rPr lang="en-US" sz="1350" b="1" dirty="0">
                <a:latin typeface="Times New Roman" pitchFamily="18" charset="0"/>
                <a:cs typeface="Times New Roman" pitchFamily="18" charset="0"/>
              </a:rPr>
              <a:t>Arrivals are independent of preceding arrivals </a:t>
            </a:r>
            <a:r>
              <a:rPr lang="en-US" sz="1350" dirty="0">
                <a:latin typeface="Times New Roman" pitchFamily="18" charset="0"/>
                <a:cs typeface="Times New Roman" pitchFamily="18" charset="0"/>
              </a:rPr>
              <a:t>but the average number of arrivals does not change over time</a:t>
            </a:r>
          </a:p>
          <a:p>
            <a:pPr marL="361950" indent="-361950" algn="just">
              <a:lnSpc>
                <a:spcPct val="150000"/>
              </a:lnSpc>
              <a:spcBef>
                <a:spcPct val="40000"/>
              </a:spcBef>
              <a:buFont typeface="Times" charset="0"/>
              <a:buAutoNum type="arabicPeriod" startAt="4"/>
              <a:defRPr/>
            </a:pPr>
            <a:r>
              <a:rPr lang="en-US" sz="1350" b="1" dirty="0">
                <a:effectLst>
                  <a:outerShdw blurRad="38100" dist="38100" dir="2700000" algn="tl">
                    <a:srgbClr val="C0C0C0"/>
                  </a:outerShdw>
                </a:effectLst>
                <a:latin typeface="Times New Roman" pitchFamily="18" charset="0"/>
                <a:cs typeface="Times New Roman" pitchFamily="18" charset="0"/>
              </a:rPr>
              <a:t>Service times </a:t>
            </a:r>
            <a:r>
              <a:rPr lang="en-US" sz="1350" dirty="0">
                <a:effectLst>
                  <a:outerShdw blurRad="38100" dist="38100" dir="2700000" algn="tl">
                    <a:srgbClr val="C0C0C0"/>
                  </a:outerShdw>
                </a:effectLst>
                <a:latin typeface="Times New Roman" pitchFamily="18" charset="0"/>
                <a:cs typeface="Times New Roman" pitchFamily="18" charset="0"/>
              </a:rPr>
              <a:t>occur according to the </a:t>
            </a:r>
            <a:r>
              <a:rPr lang="en-US" sz="1350" b="1" dirty="0">
                <a:effectLst>
                  <a:outerShdw blurRad="38100" dist="38100" dir="2700000" algn="tl">
                    <a:srgbClr val="C0C0C0"/>
                  </a:outerShdw>
                </a:effectLst>
                <a:latin typeface="Times New Roman" pitchFamily="18" charset="0"/>
                <a:cs typeface="Times New Roman" pitchFamily="18" charset="0"/>
              </a:rPr>
              <a:t>negative exponential distribution</a:t>
            </a:r>
          </a:p>
          <a:p>
            <a:pPr marL="361950" indent="-361950" algn="just">
              <a:lnSpc>
                <a:spcPct val="150000"/>
              </a:lnSpc>
              <a:spcBef>
                <a:spcPct val="40000"/>
              </a:spcBef>
              <a:buFont typeface="Times" charset="0"/>
              <a:buAutoNum type="arabicPeriod" startAt="4"/>
              <a:defRPr/>
            </a:pPr>
            <a:r>
              <a:rPr lang="en-US" sz="1350" dirty="0">
                <a:effectLst>
                  <a:outerShdw blurRad="38100" dist="38100" dir="2700000" algn="tl">
                    <a:srgbClr val="C0C0C0"/>
                  </a:outerShdw>
                </a:effectLst>
                <a:latin typeface="Times New Roman" pitchFamily="18" charset="0"/>
                <a:cs typeface="Times New Roman" pitchFamily="18" charset="0"/>
              </a:rPr>
              <a:t>The </a:t>
            </a:r>
            <a:r>
              <a:rPr lang="en-US" sz="1350" b="1" dirty="0">
                <a:effectLst>
                  <a:outerShdw blurRad="38100" dist="38100" dir="2700000" algn="tl">
                    <a:srgbClr val="C0C0C0"/>
                  </a:outerShdw>
                </a:effectLst>
                <a:latin typeface="Times New Roman" pitchFamily="18" charset="0"/>
                <a:cs typeface="Times New Roman" pitchFamily="18" charset="0"/>
              </a:rPr>
              <a:t>service rate is faster </a:t>
            </a:r>
            <a:r>
              <a:rPr lang="en-US" sz="1350" dirty="0">
                <a:effectLst>
                  <a:outerShdw blurRad="38100" dist="38100" dir="2700000" algn="tl">
                    <a:srgbClr val="C0C0C0"/>
                  </a:outerShdw>
                </a:effectLst>
                <a:latin typeface="Times New Roman" pitchFamily="18" charset="0"/>
                <a:cs typeface="Times New Roman" pitchFamily="18" charset="0"/>
              </a:rPr>
              <a:t>than the arrival rate</a:t>
            </a:r>
          </a:p>
          <a:p>
            <a:pPr marL="361950" indent="-361950" algn="just">
              <a:lnSpc>
                <a:spcPct val="150000"/>
              </a:lnSpc>
              <a:spcBef>
                <a:spcPct val="40000"/>
              </a:spcBef>
              <a:buFont typeface="Times" charset="0"/>
              <a:buAutoNum type="arabicPeriod"/>
              <a:defRPr/>
            </a:pPr>
            <a:endParaRPr lang="en-US" sz="1350" dirty="0">
              <a:latin typeface="Times New Roman" pitchFamily="18" charset="0"/>
              <a:cs typeface="Times New Roman" pitchFamily="18" charset="0"/>
            </a:endParaRPr>
          </a:p>
        </p:txBody>
      </p:sp>
      <p:sp>
        <p:nvSpPr>
          <p:cNvPr id="41987" name="Rectangle 3">
            <a:extLst>
              <a:ext uri="{FF2B5EF4-FFF2-40B4-BE49-F238E27FC236}">
                <a16:creationId xmlns:a16="http://schemas.microsoft.com/office/drawing/2014/main" id="{6CAA4B85-05F2-46B4-5586-80A41C8F37DB}"/>
              </a:ext>
            </a:extLst>
          </p:cNvPr>
          <p:cNvSpPr>
            <a:spLocks noChangeArrowheads="1"/>
          </p:cNvSpPr>
          <p:nvPr/>
        </p:nvSpPr>
        <p:spPr bwMode="auto">
          <a:xfrm>
            <a:off x="1676123" y="0"/>
            <a:ext cx="34307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2400"/>
              <a:t>Model A - Single Channel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Group 16">
            <a:extLst>
              <a:ext uri="{FF2B5EF4-FFF2-40B4-BE49-F238E27FC236}">
                <a16:creationId xmlns:a16="http://schemas.microsoft.com/office/drawing/2014/main" id="{A39C9A95-B979-F0B7-5367-935F256E1DD6}"/>
              </a:ext>
            </a:extLst>
          </p:cNvPr>
          <p:cNvGrpSpPr>
            <a:grpSpLocks/>
          </p:cNvGrpSpPr>
          <p:nvPr/>
        </p:nvGrpSpPr>
        <p:grpSpPr bwMode="auto">
          <a:xfrm>
            <a:off x="1600200" y="857251"/>
            <a:ext cx="5867400" cy="2636043"/>
            <a:chOff x="416" y="1142"/>
            <a:chExt cx="4928" cy="2214"/>
          </a:xfrm>
        </p:grpSpPr>
        <p:sp>
          <p:nvSpPr>
            <p:cNvPr id="1205252" name="Rectangle 4">
              <a:extLst>
                <a:ext uri="{FF2B5EF4-FFF2-40B4-BE49-F238E27FC236}">
                  <a16:creationId xmlns:a16="http://schemas.microsoft.com/office/drawing/2014/main" id="{FC924908-3BC4-B9B2-65C9-9B5B01D537C2}"/>
                </a:ext>
              </a:extLst>
            </p:cNvPr>
            <p:cNvSpPr>
              <a:spLocks noChangeArrowheads="1"/>
            </p:cNvSpPr>
            <p:nvPr/>
          </p:nvSpPr>
          <p:spPr bwMode="auto">
            <a:xfrm>
              <a:off x="416" y="1142"/>
              <a:ext cx="4928" cy="2214"/>
            </a:xfrm>
            <a:prstGeom prst="rect">
              <a:avLst/>
            </a:prstGeom>
            <a:noFill/>
            <a:ln w="9525">
              <a:noFill/>
              <a:miter lim="800000"/>
              <a:headEnd/>
              <a:tailEnd/>
            </a:ln>
            <a:effectLst/>
          </p:spPr>
          <p:txBody>
            <a:bodyPr>
              <a:spAutoFit/>
            </a:bodyPr>
            <a:lstStyle/>
            <a:p>
              <a:pPr marL="790575" indent="-790575" algn="just">
                <a:lnSpc>
                  <a:spcPct val="150000"/>
                </a:lnSpc>
                <a:spcAft>
                  <a:spcPct val="10000"/>
                </a:spcAft>
                <a:tabLst>
                  <a:tab pos="361950" algn="r"/>
                  <a:tab pos="504825" algn="l"/>
                </a:tabLst>
                <a:defRPr/>
              </a:pPr>
              <a:r>
                <a:rPr lang="en-US" sz="1050" dirty="0">
                  <a:effectLst>
                    <a:outerShdw blurRad="38100" dist="38100" dir="2700000" algn="tl">
                      <a:srgbClr val="C0C0C0"/>
                    </a:outerShdw>
                  </a:effectLst>
                  <a:latin typeface="Times New Roman" pitchFamily="18" charset="0"/>
                  <a:cs typeface="Times New Roman" pitchFamily="18" charset="0"/>
                  <a:sym typeface="Symbol" pitchFamily="18" charset="2"/>
                </a:rPr>
                <a:t>	</a:t>
              </a: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L</a:t>
              </a:r>
              <a:r>
                <a:rPr lang="en-US" sz="1500" baseline="-25000" dirty="0">
                  <a:effectLst>
                    <a:outerShdw blurRad="38100" dist="38100" dir="2700000" algn="tl">
                      <a:srgbClr val="C0C0C0"/>
                    </a:outerShdw>
                  </a:effectLst>
                  <a:latin typeface="Times New Roman" pitchFamily="18" charset="0"/>
                  <a:cs typeface="Times New Roman" pitchFamily="18" charset="0"/>
                  <a:sym typeface="Symbol" pitchFamily="18" charset="2"/>
                </a:rPr>
                <a:t>s</a:t>
              </a: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	Average number of units (customers) in the system (waiting and being served)</a:t>
              </a:r>
              <a:endParaRPr lang="en-US" sz="1050" dirty="0">
                <a:effectLst>
                  <a:outerShdw blurRad="38100" dist="38100" dir="2700000" algn="tl">
                    <a:srgbClr val="C0C0C0"/>
                  </a:outerShdw>
                </a:effectLst>
                <a:latin typeface="Times New Roman" pitchFamily="18" charset="0"/>
                <a:cs typeface="Times New Roman" pitchFamily="18" charset="0"/>
                <a:sym typeface="Symbol" pitchFamily="18" charset="2"/>
              </a:endParaRPr>
            </a:p>
            <a:p>
              <a:pPr marL="790575" indent="-790575" algn="just">
                <a:lnSpc>
                  <a:spcPct val="150000"/>
                </a:lnSpc>
                <a:spcBef>
                  <a:spcPct val="40000"/>
                </a:spcBef>
                <a:spcAft>
                  <a:spcPct val="50000"/>
                </a:spcAft>
                <a:tabLst>
                  <a:tab pos="361950" algn="r"/>
                  <a:tab pos="504825" algn="l"/>
                </a:tabLst>
                <a:defRPr/>
              </a:pPr>
              <a:r>
                <a:rPr lang="en-US" sz="1050" dirty="0">
                  <a:effectLst>
                    <a:outerShdw blurRad="38100" dist="38100" dir="2700000" algn="tl">
                      <a:srgbClr val="C0C0C0"/>
                    </a:outerShdw>
                  </a:effectLst>
                  <a:latin typeface="Times New Roman" pitchFamily="18" charset="0"/>
                  <a:cs typeface="Times New Roman" pitchFamily="18" charset="0"/>
                  <a:sym typeface="Symbol" pitchFamily="18" charset="2"/>
                </a:rPr>
                <a:t>		=</a:t>
              </a:r>
            </a:p>
            <a:p>
              <a:pPr marL="790575" indent="-790575" algn="just">
                <a:lnSpc>
                  <a:spcPct val="150000"/>
                </a:lnSpc>
                <a:spcBef>
                  <a:spcPct val="40000"/>
                </a:spcBef>
                <a:spcAft>
                  <a:spcPct val="20000"/>
                </a:spcAft>
                <a:tabLst>
                  <a:tab pos="361950" algn="r"/>
                  <a:tab pos="504825" algn="l"/>
                </a:tabLst>
                <a:defRPr/>
              </a:pPr>
              <a:endParaRPr lang="en-US" sz="1050" dirty="0">
                <a:effectLst>
                  <a:outerShdw blurRad="38100" dist="38100" dir="2700000" algn="tl">
                    <a:srgbClr val="C0C0C0"/>
                  </a:outerShdw>
                </a:effectLst>
                <a:sym typeface="Symbol" pitchFamily="18" charset="2"/>
              </a:endParaRPr>
            </a:p>
            <a:p>
              <a:pPr marL="790575" indent="-790575" algn="just">
                <a:lnSpc>
                  <a:spcPct val="150000"/>
                </a:lnSpc>
                <a:spcBef>
                  <a:spcPct val="40000"/>
                </a:spcBef>
                <a:spcAft>
                  <a:spcPct val="20000"/>
                </a:spcAft>
                <a:tabLst>
                  <a:tab pos="361950" algn="r"/>
                  <a:tab pos="504825" algn="l"/>
                </a:tabLst>
                <a:defRPr/>
              </a:pPr>
              <a:r>
                <a:rPr lang="en-US" sz="1500">
                  <a:effectLst>
                    <a:outerShdw blurRad="38100" dist="38100" dir="2700000" algn="tl">
                      <a:srgbClr val="C0C0C0"/>
                    </a:outerShdw>
                  </a:effectLst>
                  <a:latin typeface="Times New Roman" pitchFamily="18" charset="0"/>
                  <a:cs typeface="Times New Roman" pitchFamily="18" charset="0"/>
                  <a:sym typeface="Symbol" pitchFamily="18" charset="2"/>
                </a:rPr>
                <a:t>       p 	=	Utilization factor for the system</a:t>
              </a:r>
            </a:p>
            <a:p>
              <a:pPr marL="790575" indent="-790575" algn="just">
                <a:lnSpc>
                  <a:spcPct val="150000"/>
                </a:lnSpc>
                <a:spcBef>
                  <a:spcPct val="40000"/>
                </a:spcBef>
                <a:spcAft>
                  <a:spcPct val="20000"/>
                </a:spcAft>
                <a:tabLst>
                  <a:tab pos="361950" algn="r"/>
                  <a:tab pos="504825" algn="l"/>
                </a:tabLst>
                <a:defRPr/>
              </a:pPr>
              <a:r>
                <a:rPr lang="en-US" sz="1050">
                  <a:effectLst>
                    <a:outerShdw blurRad="38100" dist="38100" dir="2700000" algn="tl">
                      <a:srgbClr val="C0C0C0"/>
                    </a:outerShdw>
                  </a:effectLst>
                  <a:latin typeface="Times New Roman" pitchFamily="18" charset="0"/>
                  <a:cs typeface="Times New Roman" pitchFamily="18" charset="0"/>
                  <a:sym typeface="Symbol" pitchFamily="18" charset="2"/>
                </a:rPr>
                <a:t>             </a:t>
              </a:r>
              <a:r>
                <a:rPr lang="en-US" sz="1050">
                  <a:effectLst>
                    <a:outerShdw blurRad="38100" dist="38100" dir="2700000" algn="tl">
                      <a:srgbClr val="C0C0C0"/>
                    </a:outerShdw>
                  </a:effectLst>
                  <a:sym typeface="Symbol" pitchFamily="18" charset="2"/>
                </a:rPr>
                <a:t>=	</a:t>
              </a:r>
            </a:p>
            <a:p>
              <a:pPr marL="790575" indent="-790575" algn="just">
                <a:lnSpc>
                  <a:spcPct val="150000"/>
                </a:lnSpc>
                <a:spcBef>
                  <a:spcPct val="40000"/>
                </a:spcBef>
                <a:spcAft>
                  <a:spcPct val="20000"/>
                </a:spcAft>
                <a:tabLst>
                  <a:tab pos="361950" algn="r"/>
                  <a:tab pos="504825" algn="l"/>
                </a:tabLst>
                <a:defRPr/>
              </a:pPr>
              <a:endParaRPr lang="en-US" sz="1050" dirty="0">
                <a:effectLst>
                  <a:outerShdw blurRad="38100" dist="38100" dir="2700000" algn="tl">
                    <a:srgbClr val="C0C0C0"/>
                  </a:outerShdw>
                </a:effectLst>
                <a:sym typeface="Symbol" pitchFamily="18" charset="2"/>
              </a:endParaRPr>
            </a:p>
          </p:txBody>
        </p:sp>
        <p:grpSp>
          <p:nvGrpSpPr>
            <p:cNvPr id="44040" name="Group 12">
              <a:extLst>
                <a:ext uri="{FF2B5EF4-FFF2-40B4-BE49-F238E27FC236}">
                  <a16:creationId xmlns:a16="http://schemas.microsoft.com/office/drawing/2014/main" id="{22AF1FC1-2F6E-747A-FB62-81D5CDF5C5BB}"/>
                </a:ext>
              </a:extLst>
            </p:cNvPr>
            <p:cNvGrpSpPr>
              <a:grpSpLocks/>
            </p:cNvGrpSpPr>
            <p:nvPr/>
          </p:nvGrpSpPr>
          <p:grpSpPr bwMode="auto">
            <a:xfrm>
              <a:off x="1093" y="1766"/>
              <a:ext cx="508" cy="388"/>
              <a:chOff x="1123" y="2043"/>
              <a:chExt cx="508" cy="388"/>
            </a:xfrm>
          </p:grpSpPr>
          <p:sp>
            <p:nvSpPr>
              <p:cNvPr id="44041" name="Rectangle 5">
                <a:extLst>
                  <a:ext uri="{FF2B5EF4-FFF2-40B4-BE49-F238E27FC236}">
                    <a16:creationId xmlns:a16="http://schemas.microsoft.com/office/drawing/2014/main" id="{FEA878D7-FEFE-6179-DE7B-8DC1975EA7B0}"/>
                  </a:ext>
                </a:extLst>
              </p:cNvPr>
              <p:cNvSpPr>
                <a:spLocks noChangeArrowheads="1"/>
              </p:cNvSpPr>
              <p:nvPr/>
            </p:nvSpPr>
            <p:spPr bwMode="auto">
              <a:xfrm>
                <a:off x="1123" y="2043"/>
                <a:ext cx="484"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1200">
                    <a:latin typeface="Verdana" panose="020B0604030504040204" pitchFamily="34" charset="0"/>
                    <a:sym typeface="Symbol" panose="05050102010706020507" pitchFamily="18" charset="2"/>
                  </a:rPr>
                  <a:t></a:t>
                </a:r>
              </a:p>
              <a:p>
                <a:pPr algn="ctr">
                  <a:spcBef>
                    <a:spcPct val="0"/>
                  </a:spcBef>
                  <a:buFontTx/>
                  <a:buNone/>
                </a:pPr>
                <a:r>
                  <a:rPr lang="en-US" altLang="en-US" sz="1200">
                    <a:latin typeface="Verdana" panose="020B0604030504040204" pitchFamily="34" charset="0"/>
                    <a:sym typeface="Symbol" panose="05050102010706020507" pitchFamily="18" charset="2"/>
                  </a:rPr>
                  <a:t>µ – </a:t>
                </a:r>
                <a:endParaRPr lang="en-US" altLang="en-US" sz="1200">
                  <a:latin typeface="Verdana" panose="020B0604030504040204" pitchFamily="34" charset="0"/>
                </a:endParaRPr>
              </a:p>
            </p:txBody>
          </p:sp>
          <p:sp>
            <p:nvSpPr>
              <p:cNvPr id="44042" name="Line 6">
                <a:extLst>
                  <a:ext uri="{FF2B5EF4-FFF2-40B4-BE49-F238E27FC236}">
                    <a16:creationId xmlns:a16="http://schemas.microsoft.com/office/drawing/2014/main" id="{6532C5F1-A592-67B4-1483-EF4BC3AB530C}"/>
                  </a:ext>
                </a:extLst>
              </p:cNvPr>
              <p:cNvSpPr>
                <a:spLocks noChangeShapeType="1"/>
              </p:cNvSpPr>
              <p:nvPr/>
            </p:nvSpPr>
            <p:spPr bwMode="auto">
              <a:xfrm>
                <a:off x="1143" y="2235"/>
                <a:ext cx="48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grpSp>
      <p:sp>
        <p:nvSpPr>
          <p:cNvPr id="44035" name="Rectangle 12">
            <a:extLst>
              <a:ext uri="{FF2B5EF4-FFF2-40B4-BE49-F238E27FC236}">
                <a16:creationId xmlns:a16="http://schemas.microsoft.com/office/drawing/2014/main" id="{763AFD1B-2FCC-14CE-9EA6-3517051A736C}"/>
              </a:ext>
            </a:extLst>
          </p:cNvPr>
          <p:cNvSpPr>
            <a:spLocks noChangeArrowheads="1"/>
          </p:cNvSpPr>
          <p:nvPr/>
        </p:nvSpPr>
        <p:spPr bwMode="auto">
          <a:xfrm>
            <a:off x="1676123" y="0"/>
            <a:ext cx="34307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2400"/>
              <a:t>Model A - Single Channel</a:t>
            </a:r>
          </a:p>
        </p:txBody>
      </p:sp>
      <p:sp>
        <p:nvSpPr>
          <p:cNvPr id="11" name="Rectangle 10">
            <a:extLst>
              <a:ext uri="{FF2B5EF4-FFF2-40B4-BE49-F238E27FC236}">
                <a16:creationId xmlns:a16="http://schemas.microsoft.com/office/drawing/2014/main" id="{ED55A91A-AEDD-71F9-D2A9-46FC1F25AF64}"/>
              </a:ext>
            </a:extLst>
          </p:cNvPr>
          <p:cNvSpPr/>
          <p:nvPr/>
        </p:nvSpPr>
        <p:spPr>
          <a:xfrm>
            <a:off x="1828800" y="2743200"/>
            <a:ext cx="3429000" cy="305468"/>
          </a:xfrm>
          <a:prstGeom prst="rect">
            <a:avLst/>
          </a:prstGeom>
        </p:spPr>
        <p:txBody>
          <a:bodyPr>
            <a:spAutoFit/>
          </a:bodyPr>
          <a:lstStyle/>
          <a:p>
            <a:pPr marL="790575" indent="-790575" algn="just">
              <a:lnSpc>
                <a:spcPct val="150000"/>
              </a:lnSpc>
              <a:spcBef>
                <a:spcPct val="40000"/>
              </a:spcBef>
              <a:spcAft>
                <a:spcPct val="20000"/>
              </a:spcAft>
              <a:tabLst>
                <a:tab pos="361950" algn="r"/>
                <a:tab pos="504825" algn="l"/>
              </a:tabLst>
              <a:defRPr/>
            </a:pPr>
            <a:r>
              <a:rPr lang="en-US" sz="1050" dirty="0">
                <a:effectLst>
                  <a:outerShdw blurRad="38100" dist="38100" dir="2700000" algn="tl">
                    <a:srgbClr val="C0C0C0"/>
                  </a:outerShdw>
                </a:effectLst>
                <a:latin typeface="Times New Roman" pitchFamily="18" charset="0"/>
                <a:cs typeface="Times New Roman" pitchFamily="18" charset="0"/>
                <a:sym typeface="Symbol" pitchFamily="18" charset="2"/>
              </a:rPr>
              <a:t>	</a:t>
            </a:r>
            <a:endParaRPr lang="en-US" sz="1050" dirty="0">
              <a:effectLst>
                <a:outerShdw blurRad="38100" dist="38100" dir="2700000" algn="tl">
                  <a:srgbClr val="C0C0C0"/>
                </a:outerShdw>
              </a:effectLst>
              <a:sym typeface="Symbol" pitchFamily="18" charset="2"/>
            </a:endParaRPr>
          </a:p>
        </p:txBody>
      </p:sp>
      <p:sp>
        <p:nvSpPr>
          <p:cNvPr id="12" name="Rectangle 16">
            <a:extLst>
              <a:ext uri="{FF2B5EF4-FFF2-40B4-BE49-F238E27FC236}">
                <a16:creationId xmlns:a16="http://schemas.microsoft.com/office/drawing/2014/main" id="{E402BA0F-FAF0-1852-F025-AC6EC347BE86}"/>
              </a:ext>
            </a:extLst>
          </p:cNvPr>
          <p:cNvSpPr>
            <a:spLocks noChangeArrowheads="1"/>
          </p:cNvSpPr>
          <p:nvPr/>
        </p:nvSpPr>
        <p:spPr bwMode="auto">
          <a:xfrm>
            <a:off x="2404631" y="2869406"/>
            <a:ext cx="261610" cy="415498"/>
          </a:xfrm>
          <a:prstGeom prst="rect">
            <a:avLst/>
          </a:prstGeom>
          <a:noFill/>
          <a:ln w="9525">
            <a:noFill/>
            <a:miter lim="800000"/>
            <a:headEnd/>
            <a:tailEnd/>
          </a:ln>
          <a:effectLst/>
        </p:spPr>
        <p:txBody>
          <a:bodyPr wrap="none">
            <a:spAutoFit/>
          </a:bodyPr>
          <a:lstStyle/>
          <a:p>
            <a:pPr algn="ctr">
              <a:defRPr/>
            </a:pPr>
            <a:r>
              <a:rPr lang="en-US" sz="1050" dirty="0">
                <a:effectLst>
                  <a:outerShdw blurRad="38100" dist="38100" dir="2700000" algn="tl">
                    <a:srgbClr val="C0C0C0"/>
                  </a:outerShdw>
                </a:effectLst>
                <a:sym typeface="Symbol" pitchFamily="18" charset="2"/>
              </a:rPr>
              <a:t></a:t>
            </a:r>
          </a:p>
          <a:p>
            <a:pPr algn="ctr">
              <a:defRPr/>
            </a:pPr>
            <a:r>
              <a:rPr lang="en-US" sz="1050" dirty="0">
                <a:effectLst>
                  <a:outerShdw blurRad="38100" dist="38100" dir="2700000" algn="tl">
                    <a:srgbClr val="C0C0C0"/>
                  </a:outerShdw>
                </a:effectLst>
                <a:sym typeface="Symbol" pitchFamily="18" charset="2"/>
              </a:rPr>
              <a:t>µ</a:t>
            </a:r>
            <a:endParaRPr lang="en-US" sz="1050" dirty="0">
              <a:effectLst>
                <a:outerShdw blurRad="38100" dist="38100" dir="2700000" algn="tl">
                  <a:srgbClr val="C0C0C0"/>
                </a:outerShdw>
              </a:effectLst>
            </a:endParaRPr>
          </a:p>
        </p:txBody>
      </p:sp>
      <p:sp>
        <p:nvSpPr>
          <p:cNvPr id="44038" name="Line 17">
            <a:extLst>
              <a:ext uri="{FF2B5EF4-FFF2-40B4-BE49-F238E27FC236}">
                <a16:creationId xmlns:a16="http://schemas.microsoft.com/office/drawing/2014/main" id="{928C01E2-D34A-7F17-B6E0-70E180DE053D}"/>
              </a:ext>
            </a:extLst>
          </p:cNvPr>
          <p:cNvSpPr>
            <a:spLocks noChangeShapeType="1"/>
          </p:cNvSpPr>
          <p:nvPr/>
        </p:nvSpPr>
        <p:spPr bwMode="auto">
          <a:xfrm>
            <a:off x="2400300" y="3086100"/>
            <a:ext cx="33337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2" name="Group 18">
            <a:extLst>
              <a:ext uri="{FF2B5EF4-FFF2-40B4-BE49-F238E27FC236}">
                <a16:creationId xmlns:a16="http://schemas.microsoft.com/office/drawing/2014/main" id="{0406D244-9BCE-7CB8-E320-33324F093711}"/>
              </a:ext>
            </a:extLst>
          </p:cNvPr>
          <p:cNvGrpSpPr>
            <a:grpSpLocks/>
          </p:cNvGrpSpPr>
          <p:nvPr/>
        </p:nvGrpSpPr>
        <p:grpSpPr bwMode="auto">
          <a:xfrm>
            <a:off x="1635919" y="1085850"/>
            <a:ext cx="5867400" cy="3380014"/>
            <a:chOff x="414" y="1198"/>
            <a:chExt cx="4928" cy="2796"/>
          </a:xfrm>
        </p:grpSpPr>
        <p:sp>
          <p:nvSpPr>
            <p:cNvPr id="1209348" name="Rectangle 4">
              <a:extLst>
                <a:ext uri="{FF2B5EF4-FFF2-40B4-BE49-F238E27FC236}">
                  <a16:creationId xmlns:a16="http://schemas.microsoft.com/office/drawing/2014/main" id="{CE1BA439-FA76-6645-8AB7-BDB9A7ABBC20}"/>
                </a:ext>
              </a:extLst>
            </p:cNvPr>
            <p:cNvSpPr>
              <a:spLocks noChangeArrowheads="1"/>
            </p:cNvSpPr>
            <p:nvPr/>
          </p:nvSpPr>
          <p:spPr bwMode="auto">
            <a:xfrm>
              <a:off x="414" y="1198"/>
              <a:ext cx="4928" cy="2796"/>
            </a:xfrm>
            <a:prstGeom prst="rect">
              <a:avLst/>
            </a:prstGeom>
            <a:noFill/>
            <a:ln w="9525">
              <a:noFill/>
              <a:miter lim="800000"/>
              <a:headEnd/>
              <a:tailEnd/>
            </a:ln>
            <a:effectLst/>
          </p:spPr>
          <p:txBody>
            <a:bodyPr>
              <a:spAutoFit/>
            </a:bodyPr>
            <a:lstStyle/>
            <a:p>
              <a:pPr marL="933450" indent="-933450" algn="just">
                <a:lnSpc>
                  <a:spcPct val="150000"/>
                </a:lnSpc>
                <a:spcBef>
                  <a:spcPct val="40000"/>
                </a:spcBef>
                <a:spcAft>
                  <a:spcPct val="40000"/>
                </a:spcAft>
                <a:tabLst>
                  <a:tab pos="504825" algn="r"/>
                  <a:tab pos="647700" algn="l"/>
                  <a:tab pos="933450" algn="l"/>
                </a:tabLst>
                <a:defRPr/>
              </a:pP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P</a:t>
              </a:r>
              <a:r>
                <a:rPr lang="en-US" sz="1500" baseline="-25000" dirty="0">
                  <a:effectLst>
                    <a:outerShdw blurRad="38100" dist="38100" dir="2700000" algn="tl">
                      <a:srgbClr val="C0C0C0"/>
                    </a:outerShdw>
                  </a:effectLst>
                  <a:latin typeface="Times New Roman" pitchFamily="18" charset="0"/>
                  <a:cs typeface="Times New Roman" pitchFamily="18" charset="0"/>
                  <a:sym typeface="Symbol" pitchFamily="18" charset="2"/>
                </a:rPr>
                <a:t>0</a:t>
              </a: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	Probability of 0 units in the system (that is, the service unit is idle)</a:t>
              </a:r>
            </a:p>
            <a:p>
              <a:pPr marL="933450" indent="-933450" algn="just">
                <a:lnSpc>
                  <a:spcPct val="150000"/>
                </a:lnSpc>
                <a:spcBef>
                  <a:spcPct val="40000"/>
                </a:spcBef>
                <a:spcAft>
                  <a:spcPct val="40000"/>
                </a:spcAft>
                <a:tabLst>
                  <a:tab pos="504825" algn="r"/>
                  <a:tab pos="647700" algn="l"/>
                  <a:tab pos="933450" algn="l"/>
                </a:tabLst>
                <a:defRPr/>
              </a:pP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	1 –</a:t>
              </a:r>
            </a:p>
            <a:p>
              <a:pPr marL="933450" indent="-933450" algn="just">
                <a:lnSpc>
                  <a:spcPct val="150000"/>
                </a:lnSpc>
                <a:spcBef>
                  <a:spcPct val="40000"/>
                </a:spcBef>
                <a:spcAft>
                  <a:spcPct val="40000"/>
                </a:spcAft>
                <a:tabLst>
                  <a:tab pos="504825" algn="r"/>
                  <a:tab pos="647700" algn="l"/>
                  <a:tab pos="933450" algn="l"/>
                </a:tabLst>
                <a:defRPr/>
              </a:pPr>
              <a:r>
                <a:rPr lang="en-US" sz="1500" dirty="0" err="1">
                  <a:effectLst>
                    <a:outerShdw blurRad="38100" dist="38100" dir="2700000" algn="tl">
                      <a:srgbClr val="C0C0C0"/>
                    </a:outerShdw>
                  </a:effectLst>
                  <a:latin typeface="Times New Roman" pitchFamily="18" charset="0"/>
                  <a:cs typeface="Times New Roman" pitchFamily="18" charset="0"/>
                  <a:sym typeface="Symbol" pitchFamily="18" charset="2"/>
                </a:rPr>
                <a:t>P</a:t>
              </a:r>
              <a:r>
                <a:rPr lang="en-US" sz="1500" baseline="-25000" dirty="0" err="1">
                  <a:effectLst>
                    <a:outerShdw blurRad="38100" dist="38100" dir="2700000" algn="tl">
                      <a:srgbClr val="C0C0C0"/>
                    </a:outerShdw>
                  </a:effectLst>
                  <a:latin typeface="Times New Roman" pitchFamily="18" charset="0"/>
                  <a:cs typeface="Times New Roman" pitchFamily="18" charset="0"/>
                  <a:sym typeface="Symbol" pitchFamily="18" charset="2"/>
                </a:rPr>
                <a:t>n</a:t>
              </a:r>
              <a:r>
                <a:rPr lang="en-US" sz="1500" baseline="-25000" dirty="0">
                  <a:effectLst>
                    <a:outerShdw blurRad="38100" dist="38100" dir="2700000" algn="tl">
                      <a:srgbClr val="C0C0C0"/>
                    </a:outerShdw>
                  </a:effectLst>
                  <a:latin typeface="Times New Roman" pitchFamily="18" charset="0"/>
                  <a:cs typeface="Times New Roman" pitchFamily="18" charset="0"/>
                  <a:sym typeface="Symbol" pitchFamily="18" charset="2"/>
                </a:rPr>
                <a:t> &gt; k</a:t>
              </a: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	Probability of more than k units in the system, where n is the number of units in the system</a:t>
              </a:r>
            </a:p>
            <a:p>
              <a:pPr marL="933450" indent="-933450" algn="just">
                <a:lnSpc>
                  <a:spcPct val="150000"/>
                </a:lnSpc>
                <a:spcBef>
                  <a:spcPct val="65000"/>
                </a:spcBef>
                <a:spcAft>
                  <a:spcPct val="40000"/>
                </a:spcAft>
                <a:tabLst>
                  <a:tab pos="504825" algn="r"/>
                  <a:tab pos="647700" algn="l"/>
                  <a:tab pos="933450" algn="l"/>
                </a:tabLst>
                <a:defRPr/>
              </a:pP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a:t>
              </a:r>
            </a:p>
            <a:p>
              <a:pPr marL="933450" indent="-933450" algn="just">
                <a:lnSpc>
                  <a:spcPct val="150000"/>
                </a:lnSpc>
                <a:spcBef>
                  <a:spcPct val="65000"/>
                </a:spcBef>
                <a:spcAft>
                  <a:spcPct val="40000"/>
                </a:spcAft>
                <a:tabLst>
                  <a:tab pos="504825" algn="r"/>
                  <a:tab pos="647700" algn="l"/>
                  <a:tab pos="933450" algn="l"/>
                </a:tabLst>
                <a:defRPr/>
              </a:pPr>
              <a:endPar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endParaRPr>
            </a:p>
          </p:txBody>
        </p:sp>
        <p:grpSp>
          <p:nvGrpSpPr>
            <p:cNvPr id="46085" name="Group 11">
              <a:extLst>
                <a:ext uri="{FF2B5EF4-FFF2-40B4-BE49-F238E27FC236}">
                  <a16:creationId xmlns:a16="http://schemas.microsoft.com/office/drawing/2014/main" id="{65842325-EB48-E667-F2EC-E711AD1DC30C}"/>
                </a:ext>
              </a:extLst>
            </p:cNvPr>
            <p:cNvGrpSpPr>
              <a:grpSpLocks/>
            </p:cNvGrpSpPr>
            <p:nvPr/>
          </p:nvGrpSpPr>
          <p:grpSpPr bwMode="auto">
            <a:xfrm>
              <a:off x="1532" y="1870"/>
              <a:ext cx="292" cy="458"/>
              <a:chOff x="1309" y="3550"/>
              <a:chExt cx="292" cy="458"/>
            </a:xfrm>
          </p:grpSpPr>
          <p:sp>
            <p:nvSpPr>
              <p:cNvPr id="1209356" name="Rectangle 12">
                <a:extLst>
                  <a:ext uri="{FF2B5EF4-FFF2-40B4-BE49-F238E27FC236}">
                    <a16:creationId xmlns:a16="http://schemas.microsoft.com/office/drawing/2014/main" id="{21FEBF9F-5D65-BCC8-D979-267C1B29D92B}"/>
                  </a:ext>
                </a:extLst>
              </p:cNvPr>
              <p:cNvSpPr>
                <a:spLocks noChangeArrowheads="1"/>
              </p:cNvSpPr>
              <p:nvPr/>
            </p:nvSpPr>
            <p:spPr bwMode="auto">
              <a:xfrm>
                <a:off x="1309" y="3550"/>
                <a:ext cx="261" cy="458"/>
              </a:xfrm>
              <a:prstGeom prst="rect">
                <a:avLst/>
              </a:prstGeom>
              <a:noFill/>
              <a:ln w="9525">
                <a:noFill/>
                <a:miter lim="800000"/>
                <a:headEnd/>
                <a:tailEnd/>
              </a:ln>
              <a:effectLst/>
            </p:spPr>
            <p:txBody>
              <a:bodyPr wrap="none">
                <a:spAutoFit/>
              </a:bodyPr>
              <a:lstStyle/>
              <a:p>
                <a:pPr algn="ctr">
                  <a:defRPr/>
                </a:pPr>
                <a:r>
                  <a:rPr lang="en-US" sz="1800" dirty="0">
                    <a:effectLst>
                      <a:outerShdw blurRad="38100" dist="38100" dir="2700000" algn="tl">
                        <a:srgbClr val="C0C0C0"/>
                      </a:outerShdw>
                    </a:effectLst>
                    <a:sym typeface="Symbol" pitchFamily="18" charset="2"/>
                  </a:rPr>
                  <a:t></a:t>
                </a:r>
              </a:p>
              <a:p>
                <a:pPr algn="ctr">
                  <a:defRPr/>
                </a:pPr>
                <a:r>
                  <a:rPr lang="en-US" sz="1200" dirty="0">
                    <a:effectLst>
                      <a:outerShdw blurRad="38100" dist="38100" dir="2700000" algn="tl">
                        <a:srgbClr val="C0C0C0"/>
                      </a:outerShdw>
                    </a:effectLst>
                    <a:sym typeface="Symbol" pitchFamily="18" charset="2"/>
                  </a:rPr>
                  <a:t>µ</a:t>
                </a:r>
                <a:endParaRPr lang="en-US" sz="1200" dirty="0">
                  <a:effectLst>
                    <a:outerShdw blurRad="38100" dist="38100" dir="2700000" algn="tl">
                      <a:srgbClr val="C0C0C0"/>
                    </a:outerShdw>
                  </a:effectLst>
                </a:endParaRPr>
              </a:p>
            </p:txBody>
          </p:sp>
          <p:sp>
            <p:nvSpPr>
              <p:cNvPr id="46092" name="Line 13">
                <a:extLst>
                  <a:ext uri="{FF2B5EF4-FFF2-40B4-BE49-F238E27FC236}">
                    <a16:creationId xmlns:a16="http://schemas.microsoft.com/office/drawing/2014/main" id="{9543D0FC-1B64-5EEF-330E-EB666DBF855D}"/>
                  </a:ext>
                </a:extLst>
              </p:cNvPr>
              <p:cNvSpPr>
                <a:spLocks noChangeShapeType="1"/>
              </p:cNvSpPr>
              <p:nvPr/>
            </p:nvSpPr>
            <p:spPr bwMode="auto">
              <a:xfrm>
                <a:off x="1321" y="3801"/>
                <a:ext cx="28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dirty="0"/>
              </a:p>
            </p:txBody>
          </p:sp>
        </p:grpSp>
        <p:grpSp>
          <p:nvGrpSpPr>
            <p:cNvPr id="46086" name="Group 16">
              <a:extLst>
                <a:ext uri="{FF2B5EF4-FFF2-40B4-BE49-F238E27FC236}">
                  <a16:creationId xmlns:a16="http://schemas.microsoft.com/office/drawing/2014/main" id="{78869C07-7A88-8573-4591-E26CE4A25EA0}"/>
                </a:ext>
              </a:extLst>
            </p:cNvPr>
            <p:cNvGrpSpPr>
              <a:grpSpLocks/>
            </p:cNvGrpSpPr>
            <p:nvPr/>
          </p:nvGrpSpPr>
          <p:grpSpPr bwMode="auto">
            <a:xfrm>
              <a:off x="1249" y="3102"/>
              <a:ext cx="794" cy="716"/>
              <a:chOff x="1425" y="3438"/>
              <a:chExt cx="794" cy="716"/>
            </a:xfrm>
          </p:grpSpPr>
          <p:sp>
            <p:nvSpPr>
              <p:cNvPr id="1209350" name="Rectangle 6">
                <a:extLst>
                  <a:ext uri="{FF2B5EF4-FFF2-40B4-BE49-F238E27FC236}">
                    <a16:creationId xmlns:a16="http://schemas.microsoft.com/office/drawing/2014/main" id="{0387D7EB-6514-B6A1-9FE3-A41D56DC46C4}"/>
                  </a:ext>
                </a:extLst>
              </p:cNvPr>
              <p:cNvSpPr>
                <a:spLocks noChangeArrowheads="1"/>
              </p:cNvSpPr>
              <p:nvPr/>
            </p:nvSpPr>
            <p:spPr bwMode="auto">
              <a:xfrm>
                <a:off x="1495" y="3615"/>
                <a:ext cx="274" cy="535"/>
              </a:xfrm>
              <a:prstGeom prst="rect">
                <a:avLst/>
              </a:prstGeom>
              <a:noFill/>
              <a:ln w="9525">
                <a:noFill/>
                <a:miter lim="800000"/>
                <a:headEnd/>
                <a:tailEnd/>
              </a:ln>
              <a:effectLst/>
            </p:spPr>
            <p:txBody>
              <a:bodyPr wrap="none">
                <a:spAutoFit/>
              </a:bodyPr>
              <a:lstStyle/>
              <a:p>
                <a:pPr algn="ctr">
                  <a:defRPr/>
                </a:pPr>
                <a:r>
                  <a:rPr lang="en-US" sz="2000" dirty="0">
                    <a:effectLst>
                      <a:outerShdw blurRad="38100" dist="38100" dir="2700000" algn="tl">
                        <a:srgbClr val="C0C0C0"/>
                      </a:outerShdw>
                    </a:effectLst>
                    <a:sym typeface="Symbol" pitchFamily="18" charset="2"/>
                  </a:rPr>
                  <a:t></a:t>
                </a:r>
                <a:endParaRPr lang="en-US" sz="1050" dirty="0">
                  <a:effectLst>
                    <a:outerShdw blurRad="38100" dist="38100" dir="2700000" algn="tl">
                      <a:srgbClr val="C0C0C0"/>
                    </a:outerShdw>
                  </a:effectLst>
                  <a:sym typeface="Symbol" pitchFamily="18" charset="2"/>
                </a:endParaRPr>
              </a:p>
              <a:p>
                <a:pPr algn="ctr">
                  <a:defRPr/>
                </a:pPr>
                <a:r>
                  <a:rPr lang="en-US" sz="1600" dirty="0">
                    <a:effectLst>
                      <a:outerShdw blurRad="38100" dist="38100" dir="2700000" algn="tl">
                        <a:srgbClr val="C0C0C0"/>
                      </a:outerShdw>
                    </a:effectLst>
                    <a:sym typeface="Symbol" pitchFamily="18" charset="2"/>
                  </a:rPr>
                  <a:t>µ</a:t>
                </a:r>
                <a:endParaRPr lang="en-US" sz="1600" dirty="0">
                  <a:effectLst>
                    <a:outerShdw blurRad="38100" dist="38100" dir="2700000" algn="tl">
                      <a:srgbClr val="C0C0C0"/>
                    </a:outerShdw>
                  </a:effectLst>
                </a:endParaRPr>
              </a:p>
            </p:txBody>
          </p:sp>
          <p:sp>
            <p:nvSpPr>
              <p:cNvPr id="46088" name="Line 7">
                <a:extLst>
                  <a:ext uri="{FF2B5EF4-FFF2-40B4-BE49-F238E27FC236}">
                    <a16:creationId xmlns:a16="http://schemas.microsoft.com/office/drawing/2014/main" id="{4095AC9C-E4B2-DDBC-3627-818F7E84A197}"/>
                  </a:ext>
                </a:extLst>
              </p:cNvPr>
              <p:cNvSpPr>
                <a:spLocks noChangeShapeType="1"/>
              </p:cNvSpPr>
              <p:nvPr/>
            </p:nvSpPr>
            <p:spPr bwMode="auto">
              <a:xfrm>
                <a:off x="1496" y="3908"/>
                <a:ext cx="27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dirty="0"/>
              </a:p>
            </p:txBody>
          </p:sp>
          <p:sp>
            <p:nvSpPr>
              <p:cNvPr id="1209358" name="Rectangle 14">
                <a:extLst>
                  <a:ext uri="{FF2B5EF4-FFF2-40B4-BE49-F238E27FC236}">
                    <a16:creationId xmlns:a16="http://schemas.microsoft.com/office/drawing/2014/main" id="{951B5B63-00FC-AE9F-445C-188D170DB628}"/>
                  </a:ext>
                </a:extLst>
              </p:cNvPr>
              <p:cNvSpPr>
                <a:spLocks noChangeArrowheads="1"/>
              </p:cNvSpPr>
              <p:nvPr/>
            </p:nvSpPr>
            <p:spPr bwMode="auto">
              <a:xfrm>
                <a:off x="1780" y="3438"/>
                <a:ext cx="439" cy="229"/>
              </a:xfrm>
              <a:prstGeom prst="rect">
                <a:avLst/>
              </a:prstGeom>
              <a:noFill/>
              <a:ln w="9525">
                <a:noFill/>
                <a:miter lim="800000"/>
                <a:headEnd/>
                <a:tailEnd/>
              </a:ln>
              <a:effectLst/>
            </p:spPr>
            <p:txBody>
              <a:bodyPr wrap="none">
                <a:spAutoFit/>
              </a:bodyPr>
              <a:lstStyle/>
              <a:p>
                <a:pPr algn="ctr">
                  <a:defRPr/>
                </a:pPr>
                <a:r>
                  <a:rPr lang="en-US" sz="1200" dirty="0">
                    <a:effectLst>
                      <a:outerShdw blurRad="38100" dist="38100" dir="2700000" algn="tl">
                        <a:srgbClr val="C0C0C0"/>
                      </a:outerShdw>
                    </a:effectLst>
                  </a:rPr>
                  <a:t>k + 1</a:t>
                </a:r>
              </a:p>
            </p:txBody>
          </p:sp>
          <p:sp>
            <p:nvSpPr>
              <p:cNvPr id="46090" name="AutoShape 15">
                <a:extLst>
                  <a:ext uri="{FF2B5EF4-FFF2-40B4-BE49-F238E27FC236}">
                    <a16:creationId xmlns:a16="http://schemas.microsoft.com/office/drawing/2014/main" id="{DDBDD9BC-B62D-12D4-24DA-40C44654FEA4}"/>
                  </a:ext>
                </a:extLst>
              </p:cNvPr>
              <p:cNvSpPr>
                <a:spLocks noChangeArrowheads="1"/>
              </p:cNvSpPr>
              <p:nvPr/>
            </p:nvSpPr>
            <p:spPr bwMode="auto">
              <a:xfrm>
                <a:off x="1425" y="3650"/>
                <a:ext cx="392" cy="504"/>
              </a:xfrm>
              <a:prstGeom prst="bracketPair">
                <a:avLst>
                  <a:gd name="adj" fmla="val 16667"/>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dirty="0">
                  <a:latin typeface="Verdana" panose="020B0604030504040204" pitchFamily="34" charset="0"/>
                </a:endParaRPr>
              </a:p>
            </p:txBody>
          </p:sp>
        </p:grpSp>
      </p:grpSp>
      <p:sp>
        <p:nvSpPr>
          <p:cNvPr id="46083" name="Rectangle 14">
            <a:extLst>
              <a:ext uri="{FF2B5EF4-FFF2-40B4-BE49-F238E27FC236}">
                <a16:creationId xmlns:a16="http://schemas.microsoft.com/office/drawing/2014/main" id="{62750171-BB44-F950-4180-8769F18B160E}"/>
              </a:ext>
            </a:extLst>
          </p:cNvPr>
          <p:cNvSpPr>
            <a:spLocks noChangeArrowheads="1"/>
          </p:cNvSpPr>
          <p:nvPr/>
        </p:nvSpPr>
        <p:spPr bwMode="auto">
          <a:xfrm>
            <a:off x="1676123" y="0"/>
            <a:ext cx="34307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2400"/>
              <a:t>Model A - Single Channel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2DC154-0FCF-EE2C-CCEF-752733904640}"/>
              </a:ext>
            </a:extLst>
          </p:cNvPr>
          <p:cNvSpPr>
            <a:spLocks noGrp="1"/>
          </p:cNvSpPr>
          <p:nvPr>
            <p:ph idx="1"/>
          </p:nvPr>
        </p:nvSpPr>
        <p:spPr>
          <a:xfrm>
            <a:off x="1657349" y="857249"/>
            <a:ext cx="6898821" cy="3510643"/>
          </a:xfrm>
        </p:spPr>
        <p:txBody>
          <a:bodyPr>
            <a:normAutofit/>
          </a:bodyPr>
          <a:lstStyle/>
          <a:p>
            <a:pPr marL="0" indent="0" algn="just">
              <a:buNone/>
              <a:defRPr/>
            </a:pPr>
            <a:r>
              <a:rPr lang="en-US" dirty="0"/>
              <a:t>Tom Jones, the mechanic at Golden Shop, is able to repair new phones at an average rate of 3 per hour (or about 1 every 20 minutes), according to a negative exponential distribution. Customers seeking this service arrive at the shop on the average of 2 per hour, following a Poisson distribution. They are served on a first-in, first-out basis and come from a very large (almost infinite) population of possible buyers.</a:t>
            </a:r>
          </a:p>
          <a:p>
            <a:pPr algn="just">
              <a:buFontTx/>
              <a:buNone/>
              <a:defRPr/>
            </a:pPr>
            <a:r>
              <a:rPr lang="en-US" dirty="0"/>
              <a:t>     Find?</a:t>
            </a:r>
          </a:p>
          <a:p>
            <a:pPr marL="361950" indent="-361950" algn="just">
              <a:spcBef>
                <a:spcPct val="40000"/>
              </a:spcBef>
              <a:buFont typeface="Times" charset="0"/>
              <a:buAutoNum type="arabicPeriod"/>
              <a:defRPr/>
            </a:pPr>
            <a:r>
              <a:rPr lang="en-US" dirty="0"/>
              <a:t>Average customer time in the queue, Average queue length</a:t>
            </a:r>
          </a:p>
          <a:p>
            <a:pPr marL="361950" indent="-361950" algn="just">
              <a:spcBef>
                <a:spcPct val="40000"/>
              </a:spcBef>
              <a:buFont typeface="Times" charset="0"/>
              <a:buAutoNum type="arabicPeriod"/>
              <a:defRPr/>
            </a:pPr>
            <a:r>
              <a:rPr lang="en-US" dirty="0"/>
              <a:t>Average time in the system, Average customers in the system</a:t>
            </a:r>
          </a:p>
          <a:p>
            <a:pPr marL="361950" indent="-361950" algn="just">
              <a:spcBef>
                <a:spcPct val="40000"/>
              </a:spcBef>
              <a:buFont typeface="Times" charset="0"/>
              <a:buAutoNum type="arabicPeriod"/>
              <a:defRPr/>
            </a:pPr>
            <a:r>
              <a:rPr lang="en-US" dirty="0"/>
              <a:t>Probability the service facility will be idle</a:t>
            </a:r>
          </a:p>
          <a:p>
            <a:pPr marL="361950" indent="-361950" algn="just">
              <a:spcBef>
                <a:spcPct val="40000"/>
              </a:spcBef>
              <a:buFont typeface="Times" charset="0"/>
              <a:buAutoNum type="arabicPeriod"/>
              <a:defRPr/>
            </a:pPr>
            <a:r>
              <a:rPr lang="en-US" dirty="0"/>
              <a:t>Utilization factor for the system</a:t>
            </a:r>
          </a:p>
        </p:txBody>
      </p:sp>
      <p:sp>
        <p:nvSpPr>
          <p:cNvPr id="48131" name="Rectangle 23">
            <a:extLst>
              <a:ext uri="{FF2B5EF4-FFF2-40B4-BE49-F238E27FC236}">
                <a16:creationId xmlns:a16="http://schemas.microsoft.com/office/drawing/2014/main" id="{608C7506-C15F-C437-300A-AA45636D9519}"/>
              </a:ext>
            </a:extLst>
          </p:cNvPr>
          <p:cNvSpPr>
            <a:spLocks noChangeArrowheads="1"/>
          </p:cNvSpPr>
          <p:nvPr/>
        </p:nvSpPr>
        <p:spPr bwMode="auto">
          <a:xfrm>
            <a:off x="1694109" y="0"/>
            <a:ext cx="32399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2400"/>
              <a:t>Single Channel Example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Group 67">
            <a:extLst>
              <a:ext uri="{FF2B5EF4-FFF2-40B4-BE49-F238E27FC236}">
                <a16:creationId xmlns:a16="http://schemas.microsoft.com/office/drawing/2014/main" id="{341B4812-5B2B-5694-7511-C48CDCEC934E}"/>
              </a:ext>
            </a:extLst>
          </p:cNvPr>
          <p:cNvGrpSpPr>
            <a:grpSpLocks/>
          </p:cNvGrpSpPr>
          <p:nvPr/>
        </p:nvGrpSpPr>
        <p:grpSpPr bwMode="auto">
          <a:xfrm>
            <a:off x="1485900" y="971550"/>
            <a:ext cx="6191250" cy="2544366"/>
            <a:chOff x="288" y="1099"/>
            <a:chExt cx="5200" cy="2137"/>
          </a:xfrm>
        </p:grpSpPr>
        <p:sp>
          <p:nvSpPr>
            <p:cNvPr id="1211409" name="Rectangle 17">
              <a:extLst>
                <a:ext uri="{FF2B5EF4-FFF2-40B4-BE49-F238E27FC236}">
                  <a16:creationId xmlns:a16="http://schemas.microsoft.com/office/drawing/2014/main" id="{07BB74C9-0544-6499-2907-5AF2EE3AEFFC}"/>
                </a:ext>
              </a:extLst>
            </p:cNvPr>
            <p:cNvSpPr>
              <a:spLocks noChangeArrowheads="1"/>
            </p:cNvSpPr>
            <p:nvPr/>
          </p:nvSpPr>
          <p:spPr bwMode="auto">
            <a:xfrm>
              <a:off x="288" y="1099"/>
              <a:ext cx="5200" cy="2137"/>
            </a:xfrm>
            <a:prstGeom prst="rect">
              <a:avLst/>
            </a:prstGeom>
            <a:noFill/>
            <a:ln w="9525">
              <a:noFill/>
              <a:miter lim="800000"/>
              <a:headEnd/>
              <a:tailEnd/>
            </a:ln>
            <a:effectLst/>
          </p:spPr>
          <p:txBody>
            <a:bodyPr>
              <a:spAutoFit/>
            </a:bodyPr>
            <a:lstStyle/>
            <a:p>
              <a:pPr marL="2647950" indent="-2647950" algn="just">
                <a:lnSpc>
                  <a:spcPct val="150000"/>
                </a:lnSpc>
                <a:spcBef>
                  <a:spcPct val="70000"/>
                </a:spcBef>
                <a:spcAft>
                  <a:spcPct val="20000"/>
                </a:spcAft>
                <a:tabLst>
                  <a:tab pos="285750" algn="r"/>
                  <a:tab pos="361950" algn="l"/>
                  <a:tab pos="571500" algn="l"/>
                  <a:tab pos="3286125" algn="l"/>
                  <a:tab pos="3505200" algn="l"/>
                </a:tabLst>
                <a:defRPr/>
              </a:pP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	=	2 customer arriving/hour	µ= 3 phone serviced/hour</a:t>
              </a:r>
            </a:p>
            <a:p>
              <a:pPr marL="2647950" indent="-2647950" algn="just">
                <a:lnSpc>
                  <a:spcPct val="150000"/>
                </a:lnSpc>
                <a:spcBef>
                  <a:spcPct val="70000"/>
                </a:spcBef>
                <a:spcAft>
                  <a:spcPct val="50000"/>
                </a:spcAft>
                <a:tabLst>
                  <a:tab pos="285750" algn="r"/>
                  <a:tab pos="361950" algn="l"/>
                  <a:tab pos="571500" algn="l"/>
                  <a:tab pos="3286125" algn="l"/>
                  <a:tab pos="3505200" algn="l"/>
                </a:tabLst>
                <a:defRPr/>
              </a:pP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L</a:t>
              </a:r>
              <a:r>
                <a:rPr lang="en-US" sz="1500" baseline="-25000" dirty="0">
                  <a:effectLst>
                    <a:outerShdw blurRad="38100" dist="38100" dir="2700000" algn="tl">
                      <a:srgbClr val="C0C0C0"/>
                    </a:outerShdw>
                  </a:effectLst>
                  <a:latin typeface="Times New Roman" pitchFamily="18" charset="0"/>
                  <a:cs typeface="Times New Roman" pitchFamily="18" charset="0"/>
                  <a:sym typeface="Symbol" pitchFamily="18" charset="2"/>
                </a:rPr>
                <a:t>s</a:t>
              </a: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               =           =  2 customer in the system on average	</a:t>
              </a:r>
            </a:p>
            <a:p>
              <a:pPr marL="2647950" indent="-2647950" algn="just">
                <a:lnSpc>
                  <a:spcPct val="150000"/>
                </a:lnSpc>
                <a:spcBef>
                  <a:spcPct val="70000"/>
                </a:spcBef>
                <a:spcAft>
                  <a:spcPct val="50000"/>
                </a:spcAft>
                <a:tabLst>
                  <a:tab pos="285750" algn="r"/>
                  <a:tab pos="361950" algn="l"/>
                  <a:tab pos="571500" algn="l"/>
                  <a:tab pos="3286125" algn="l"/>
                  <a:tab pos="3505200" algn="l"/>
                </a:tabLst>
                <a:defRPr/>
              </a:pP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W</a:t>
              </a:r>
              <a:r>
                <a:rPr lang="en-US" sz="1500" baseline="-25000" dirty="0">
                  <a:effectLst>
                    <a:outerShdw blurRad="38100" dist="38100" dir="2700000" algn="tl">
                      <a:srgbClr val="C0C0C0"/>
                    </a:outerShdw>
                  </a:effectLst>
                  <a:latin typeface="Times New Roman" pitchFamily="18" charset="0"/>
                  <a:cs typeface="Times New Roman" pitchFamily="18" charset="0"/>
                  <a:sym typeface="Symbol" pitchFamily="18" charset="2"/>
                </a:rPr>
                <a:t>s</a:t>
              </a: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               =             =  1 hour average waiting time in the system</a:t>
              </a:r>
            </a:p>
            <a:p>
              <a:pPr marL="2647950" indent="-2647950" algn="just">
                <a:lnSpc>
                  <a:spcPct val="150000"/>
                </a:lnSpc>
                <a:spcBef>
                  <a:spcPct val="70000"/>
                </a:spcBef>
                <a:spcAft>
                  <a:spcPct val="50000"/>
                </a:spcAft>
                <a:tabLst>
                  <a:tab pos="285750" algn="r"/>
                  <a:tab pos="361950" algn="l"/>
                  <a:tab pos="571500" algn="l"/>
                  <a:tab pos="3286125" algn="l"/>
                  <a:tab pos="3505200" algn="l"/>
                </a:tabLst>
                <a:defRPr/>
              </a:pP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a:t>
              </a:r>
              <a:r>
                <a:rPr lang="en-US" sz="1500" dirty="0" err="1">
                  <a:effectLst>
                    <a:outerShdw blurRad="38100" dist="38100" dir="2700000" algn="tl">
                      <a:srgbClr val="C0C0C0"/>
                    </a:outerShdw>
                  </a:effectLst>
                  <a:latin typeface="Times New Roman" pitchFamily="18" charset="0"/>
                  <a:cs typeface="Times New Roman" pitchFamily="18" charset="0"/>
                  <a:sym typeface="Symbol" pitchFamily="18" charset="2"/>
                </a:rPr>
                <a:t>L</a:t>
              </a:r>
              <a:r>
                <a:rPr lang="en-US" sz="1500" baseline="-25000" dirty="0" err="1">
                  <a:effectLst>
                    <a:outerShdw blurRad="38100" dist="38100" dir="2700000" algn="tl">
                      <a:srgbClr val="C0C0C0"/>
                    </a:outerShdw>
                  </a:effectLst>
                  <a:latin typeface="Times New Roman" pitchFamily="18" charset="0"/>
                  <a:cs typeface="Times New Roman" pitchFamily="18" charset="0"/>
                  <a:sym typeface="Symbol" pitchFamily="18" charset="2"/>
                </a:rPr>
                <a:t>q</a:t>
              </a: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                      =                     =  1.33 customer waiting in line		</a:t>
              </a:r>
            </a:p>
          </p:txBody>
        </p:sp>
        <p:grpSp>
          <p:nvGrpSpPr>
            <p:cNvPr id="49157" name="Group 66">
              <a:extLst>
                <a:ext uri="{FF2B5EF4-FFF2-40B4-BE49-F238E27FC236}">
                  <a16:creationId xmlns:a16="http://schemas.microsoft.com/office/drawing/2014/main" id="{78A8D02F-9C37-F619-D3E0-22B04C9C26A6}"/>
                </a:ext>
              </a:extLst>
            </p:cNvPr>
            <p:cNvGrpSpPr>
              <a:grpSpLocks/>
            </p:cNvGrpSpPr>
            <p:nvPr/>
          </p:nvGrpSpPr>
          <p:grpSpPr bwMode="auto">
            <a:xfrm>
              <a:off x="816" y="2610"/>
              <a:ext cx="696" cy="349"/>
              <a:chOff x="856" y="1890"/>
              <a:chExt cx="696" cy="349"/>
            </a:xfrm>
          </p:grpSpPr>
          <p:sp>
            <p:nvSpPr>
              <p:cNvPr id="1211411" name="Rectangle 19">
                <a:extLst>
                  <a:ext uri="{FF2B5EF4-FFF2-40B4-BE49-F238E27FC236}">
                    <a16:creationId xmlns:a16="http://schemas.microsoft.com/office/drawing/2014/main" id="{9112154B-48A7-FFF4-59D3-C3828203494B}"/>
                  </a:ext>
                </a:extLst>
              </p:cNvPr>
              <p:cNvSpPr>
                <a:spLocks noChangeArrowheads="1"/>
              </p:cNvSpPr>
              <p:nvPr/>
            </p:nvSpPr>
            <p:spPr bwMode="auto">
              <a:xfrm>
                <a:off x="927" y="1890"/>
                <a:ext cx="547" cy="349"/>
              </a:xfrm>
              <a:prstGeom prst="rect">
                <a:avLst/>
              </a:prstGeom>
              <a:noFill/>
              <a:ln w="9525">
                <a:noFill/>
                <a:miter lim="800000"/>
                <a:headEnd/>
                <a:tailEnd/>
              </a:ln>
              <a:effectLst/>
            </p:spPr>
            <p:txBody>
              <a:bodyPr wrap="none">
                <a:spAutoFit/>
              </a:bodyPr>
              <a:lstStyle/>
              <a:p>
                <a:pPr algn="ctr">
                  <a:defRPr/>
                </a:pPr>
                <a:r>
                  <a:rPr lang="en-US" sz="1050" dirty="0">
                    <a:effectLst>
                      <a:outerShdw blurRad="38100" dist="38100" dir="2700000" algn="tl">
                        <a:srgbClr val="C0C0C0"/>
                      </a:outerShdw>
                    </a:effectLst>
                    <a:sym typeface="Symbol" pitchFamily="18" charset="2"/>
                  </a:rPr>
                  <a:t></a:t>
                </a:r>
                <a:r>
                  <a:rPr lang="en-US" sz="1050" baseline="30000" dirty="0">
                    <a:effectLst>
                      <a:outerShdw blurRad="38100" dist="38100" dir="2700000" algn="tl">
                        <a:srgbClr val="C0C0C0"/>
                      </a:outerShdw>
                    </a:effectLst>
                    <a:sym typeface="Symbol" pitchFamily="18" charset="2"/>
                  </a:rPr>
                  <a:t>2</a:t>
                </a:r>
                <a:endParaRPr lang="en-US" sz="1050" dirty="0">
                  <a:effectLst>
                    <a:outerShdw blurRad="38100" dist="38100" dir="2700000" algn="tl">
                      <a:srgbClr val="C0C0C0"/>
                    </a:outerShdw>
                  </a:effectLst>
                  <a:sym typeface="Symbol" pitchFamily="18" charset="2"/>
                </a:endParaRPr>
              </a:p>
              <a:p>
                <a:pPr algn="ctr">
                  <a:defRPr/>
                </a:pPr>
                <a:r>
                  <a:rPr lang="en-US" sz="1050" dirty="0">
                    <a:effectLst>
                      <a:outerShdw blurRad="38100" dist="38100" dir="2700000" algn="tl">
                        <a:srgbClr val="C0C0C0"/>
                      </a:outerShdw>
                    </a:effectLst>
                    <a:sym typeface="Symbol" pitchFamily="18" charset="2"/>
                  </a:rPr>
                  <a:t>µ(µ – )</a:t>
                </a:r>
                <a:endParaRPr lang="en-US" sz="1050" dirty="0">
                  <a:effectLst>
                    <a:outerShdw blurRad="38100" dist="38100" dir="2700000" algn="tl">
                      <a:srgbClr val="C0C0C0"/>
                    </a:outerShdw>
                  </a:effectLst>
                </a:endParaRPr>
              </a:p>
            </p:txBody>
          </p:sp>
          <p:sp>
            <p:nvSpPr>
              <p:cNvPr id="49174" name="Line 20">
                <a:extLst>
                  <a:ext uri="{FF2B5EF4-FFF2-40B4-BE49-F238E27FC236}">
                    <a16:creationId xmlns:a16="http://schemas.microsoft.com/office/drawing/2014/main" id="{05E5972A-12CD-BEAB-A051-0EE3A0805161}"/>
                  </a:ext>
                </a:extLst>
              </p:cNvPr>
              <p:cNvSpPr>
                <a:spLocks noChangeShapeType="1"/>
              </p:cNvSpPr>
              <p:nvPr/>
            </p:nvSpPr>
            <p:spPr bwMode="auto">
              <a:xfrm>
                <a:off x="856" y="2072"/>
                <a:ext cx="6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49158" name="Group 62">
              <a:extLst>
                <a:ext uri="{FF2B5EF4-FFF2-40B4-BE49-F238E27FC236}">
                  <a16:creationId xmlns:a16="http://schemas.microsoft.com/office/drawing/2014/main" id="{80692222-73F6-1E3F-910F-BB0EC79058AE}"/>
                </a:ext>
              </a:extLst>
            </p:cNvPr>
            <p:cNvGrpSpPr>
              <a:grpSpLocks/>
            </p:cNvGrpSpPr>
            <p:nvPr/>
          </p:nvGrpSpPr>
          <p:grpSpPr bwMode="auto">
            <a:xfrm>
              <a:off x="808" y="1554"/>
              <a:ext cx="508" cy="349"/>
              <a:chOff x="848" y="1465"/>
              <a:chExt cx="508" cy="349"/>
            </a:xfrm>
          </p:grpSpPr>
          <p:sp>
            <p:nvSpPr>
              <p:cNvPr id="1211426" name="Rectangle 34">
                <a:extLst>
                  <a:ext uri="{FF2B5EF4-FFF2-40B4-BE49-F238E27FC236}">
                    <a16:creationId xmlns:a16="http://schemas.microsoft.com/office/drawing/2014/main" id="{918FA748-8ECB-1E3B-355D-727E3E5B2A8B}"/>
                  </a:ext>
                </a:extLst>
              </p:cNvPr>
              <p:cNvSpPr>
                <a:spLocks noChangeArrowheads="1"/>
              </p:cNvSpPr>
              <p:nvPr/>
            </p:nvSpPr>
            <p:spPr bwMode="auto">
              <a:xfrm>
                <a:off x="949" y="1465"/>
                <a:ext cx="407" cy="349"/>
              </a:xfrm>
              <a:prstGeom prst="rect">
                <a:avLst/>
              </a:prstGeom>
              <a:noFill/>
              <a:ln w="9525">
                <a:noFill/>
                <a:miter lim="800000"/>
                <a:headEnd/>
                <a:tailEnd/>
              </a:ln>
              <a:effectLst/>
            </p:spPr>
            <p:txBody>
              <a:bodyPr wrap="none">
                <a:spAutoFit/>
              </a:bodyPr>
              <a:lstStyle/>
              <a:p>
                <a:pPr algn="ctr">
                  <a:defRPr/>
                </a:pPr>
                <a:r>
                  <a:rPr lang="en-US" sz="1050" dirty="0">
                    <a:effectLst>
                      <a:outerShdw blurRad="38100" dist="38100" dir="2700000" algn="tl">
                        <a:srgbClr val="C0C0C0"/>
                      </a:outerShdw>
                    </a:effectLst>
                    <a:sym typeface="Symbol" pitchFamily="18" charset="2"/>
                  </a:rPr>
                  <a:t></a:t>
                </a:r>
              </a:p>
              <a:p>
                <a:pPr algn="ctr">
                  <a:defRPr/>
                </a:pPr>
                <a:r>
                  <a:rPr lang="en-US" sz="1050" dirty="0">
                    <a:effectLst>
                      <a:outerShdw blurRad="38100" dist="38100" dir="2700000" algn="tl">
                        <a:srgbClr val="C0C0C0"/>
                      </a:outerShdw>
                    </a:effectLst>
                    <a:sym typeface="Symbol" pitchFamily="18" charset="2"/>
                  </a:rPr>
                  <a:t>µ – </a:t>
                </a:r>
                <a:endParaRPr lang="en-US" sz="1050" dirty="0">
                  <a:effectLst>
                    <a:outerShdw blurRad="38100" dist="38100" dir="2700000" algn="tl">
                      <a:srgbClr val="C0C0C0"/>
                    </a:outerShdw>
                  </a:effectLst>
                </a:endParaRPr>
              </a:p>
            </p:txBody>
          </p:sp>
          <p:sp>
            <p:nvSpPr>
              <p:cNvPr id="49172" name="Line 35">
                <a:extLst>
                  <a:ext uri="{FF2B5EF4-FFF2-40B4-BE49-F238E27FC236}">
                    <a16:creationId xmlns:a16="http://schemas.microsoft.com/office/drawing/2014/main" id="{48BE2FEB-A1ED-C5DF-17DB-AD141A4BCA6E}"/>
                  </a:ext>
                </a:extLst>
              </p:cNvPr>
              <p:cNvSpPr>
                <a:spLocks noChangeShapeType="1"/>
              </p:cNvSpPr>
              <p:nvPr/>
            </p:nvSpPr>
            <p:spPr bwMode="auto">
              <a:xfrm>
                <a:off x="848" y="1647"/>
                <a:ext cx="48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49159" name="Group 64">
              <a:extLst>
                <a:ext uri="{FF2B5EF4-FFF2-40B4-BE49-F238E27FC236}">
                  <a16:creationId xmlns:a16="http://schemas.microsoft.com/office/drawing/2014/main" id="{5DA80BA5-2086-5A28-0DEF-110E577ECC6E}"/>
                </a:ext>
              </a:extLst>
            </p:cNvPr>
            <p:cNvGrpSpPr>
              <a:grpSpLocks/>
            </p:cNvGrpSpPr>
            <p:nvPr/>
          </p:nvGrpSpPr>
          <p:grpSpPr bwMode="auto">
            <a:xfrm>
              <a:off x="816" y="2072"/>
              <a:ext cx="480" cy="349"/>
              <a:chOff x="856" y="1680"/>
              <a:chExt cx="480" cy="349"/>
            </a:xfrm>
          </p:grpSpPr>
          <p:sp>
            <p:nvSpPr>
              <p:cNvPr id="1211429" name="Rectangle 37">
                <a:extLst>
                  <a:ext uri="{FF2B5EF4-FFF2-40B4-BE49-F238E27FC236}">
                    <a16:creationId xmlns:a16="http://schemas.microsoft.com/office/drawing/2014/main" id="{2313ACCE-AC48-9916-4CA8-7416EB4ED4FE}"/>
                  </a:ext>
                </a:extLst>
              </p:cNvPr>
              <p:cNvSpPr>
                <a:spLocks noChangeArrowheads="1"/>
              </p:cNvSpPr>
              <p:nvPr/>
            </p:nvSpPr>
            <p:spPr bwMode="auto">
              <a:xfrm>
                <a:off x="877" y="1680"/>
                <a:ext cx="407" cy="349"/>
              </a:xfrm>
              <a:prstGeom prst="rect">
                <a:avLst/>
              </a:prstGeom>
              <a:noFill/>
              <a:ln w="9525">
                <a:noFill/>
                <a:miter lim="800000"/>
                <a:headEnd/>
                <a:tailEnd/>
              </a:ln>
              <a:effectLst/>
            </p:spPr>
            <p:txBody>
              <a:bodyPr wrap="none">
                <a:spAutoFit/>
              </a:bodyPr>
              <a:lstStyle/>
              <a:p>
                <a:pPr algn="ctr">
                  <a:defRPr/>
                </a:pPr>
                <a:r>
                  <a:rPr lang="en-US" sz="1050" dirty="0">
                    <a:effectLst>
                      <a:outerShdw blurRad="38100" dist="38100" dir="2700000" algn="tl">
                        <a:srgbClr val="C0C0C0"/>
                      </a:outerShdw>
                    </a:effectLst>
                    <a:sym typeface="Symbol" pitchFamily="18" charset="2"/>
                  </a:rPr>
                  <a:t>1</a:t>
                </a:r>
              </a:p>
              <a:p>
                <a:pPr algn="ctr">
                  <a:defRPr/>
                </a:pPr>
                <a:r>
                  <a:rPr lang="en-US" sz="1050" dirty="0">
                    <a:effectLst>
                      <a:outerShdw blurRad="38100" dist="38100" dir="2700000" algn="tl">
                        <a:srgbClr val="C0C0C0"/>
                      </a:outerShdw>
                    </a:effectLst>
                    <a:sym typeface="Symbol" pitchFamily="18" charset="2"/>
                  </a:rPr>
                  <a:t>µ – </a:t>
                </a:r>
                <a:endParaRPr lang="en-US" sz="1050" dirty="0">
                  <a:effectLst>
                    <a:outerShdw blurRad="38100" dist="38100" dir="2700000" algn="tl">
                      <a:srgbClr val="C0C0C0"/>
                    </a:outerShdw>
                  </a:effectLst>
                </a:endParaRPr>
              </a:p>
            </p:txBody>
          </p:sp>
          <p:sp>
            <p:nvSpPr>
              <p:cNvPr id="49170" name="Line 38">
                <a:extLst>
                  <a:ext uri="{FF2B5EF4-FFF2-40B4-BE49-F238E27FC236}">
                    <a16:creationId xmlns:a16="http://schemas.microsoft.com/office/drawing/2014/main" id="{B9DEC23D-3C1C-CF91-DB01-161825A39931}"/>
                  </a:ext>
                </a:extLst>
              </p:cNvPr>
              <p:cNvSpPr>
                <a:spLocks noChangeShapeType="1"/>
              </p:cNvSpPr>
              <p:nvPr/>
            </p:nvSpPr>
            <p:spPr bwMode="auto">
              <a:xfrm>
                <a:off x="856" y="1872"/>
                <a:ext cx="48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49160" name="Group 63">
              <a:extLst>
                <a:ext uri="{FF2B5EF4-FFF2-40B4-BE49-F238E27FC236}">
                  <a16:creationId xmlns:a16="http://schemas.microsoft.com/office/drawing/2014/main" id="{677625D3-BF65-71FA-CD46-7DF4681BB311}"/>
                </a:ext>
              </a:extLst>
            </p:cNvPr>
            <p:cNvGrpSpPr>
              <a:grpSpLocks/>
            </p:cNvGrpSpPr>
            <p:nvPr/>
          </p:nvGrpSpPr>
          <p:grpSpPr bwMode="auto">
            <a:xfrm>
              <a:off x="1451" y="1544"/>
              <a:ext cx="405" cy="388"/>
              <a:chOff x="1363" y="1480"/>
              <a:chExt cx="405" cy="388"/>
            </a:xfrm>
          </p:grpSpPr>
          <p:sp>
            <p:nvSpPr>
              <p:cNvPr id="1211433" name="Rectangle 41">
                <a:extLst>
                  <a:ext uri="{FF2B5EF4-FFF2-40B4-BE49-F238E27FC236}">
                    <a16:creationId xmlns:a16="http://schemas.microsoft.com/office/drawing/2014/main" id="{85A37EDA-4DDC-0814-766A-D79DC7D9E186}"/>
                  </a:ext>
                </a:extLst>
              </p:cNvPr>
              <p:cNvSpPr>
                <a:spLocks noChangeArrowheads="1"/>
              </p:cNvSpPr>
              <p:nvPr/>
            </p:nvSpPr>
            <p:spPr bwMode="auto">
              <a:xfrm>
                <a:off x="1363" y="1480"/>
                <a:ext cx="381" cy="388"/>
              </a:xfrm>
              <a:prstGeom prst="rect">
                <a:avLst/>
              </a:prstGeom>
              <a:noFill/>
              <a:ln w="9525">
                <a:noFill/>
                <a:miter lim="800000"/>
                <a:headEnd/>
                <a:tailEnd/>
              </a:ln>
              <a:effectLst/>
            </p:spPr>
            <p:txBody>
              <a:bodyPr wrap="none">
                <a:spAutoFit/>
              </a:bodyPr>
              <a:lstStyle/>
              <a:p>
                <a:pPr algn="ctr">
                  <a:lnSpc>
                    <a:spcPct val="120000"/>
                  </a:lnSpc>
                  <a:defRPr/>
                </a:pPr>
                <a:r>
                  <a:rPr lang="en-US" sz="1050" dirty="0">
                    <a:effectLst>
                      <a:outerShdw blurRad="38100" dist="38100" dir="2700000" algn="tl">
                        <a:srgbClr val="C0C0C0"/>
                      </a:outerShdw>
                    </a:effectLst>
                  </a:rPr>
                  <a:t>2</a:t>
                </a:r>
              </a:p>
              <a:p>
                <a:pPr algn="ctr">
                  <a:lnSpc>
                    <a:spcPct val="120000"/>
                  </a:lnSpc>
                  <a:defRPr/>
                </a:pPr>
                <a:r>
                  <a:rPr lang="en-US" sz="1050" dirty="0">
                    <a:effectLst>
                      <a:outerShdw blurRad="38100" dist="38100" dir="2700000" algn="tl">
                        <a:srgbClr val="C0C0C0"/>
                      </a:outerShdw>
                    </a:effectLst>
                  </a:rPr>
                  <a:t>3 - 2</a:t>
                </a:r>
              </a:p>
            </p:txBody>
          </p:sp>
          <p:sp>
            <p:nvSpPr>
              <p:cNvPr id="49168" name="Line 42">
                <a:extLst>
                  <a:ext uri="{FF2B5EF4-FFF2-40B4-BE49-F238E27FC236}">
                    <a16:creationId xmlns:a16="http://schemas.microsoft.com/office/drawing/2014/main" id="{3602F221-5234-72DF-7CF8-2D75DBE72F00}"/>
                  </a:ext>
                </a:extLst>
              </p:cNvPr>
              <p:cNvSpPr>
                <a:spLocks noChangeShapeType="1"/>
              </p:cNvSpPr>
              <p:nvPr/>
            </p:nvSpPr>
            <p:spPr bwMode="auto">
              <a:xfrm>
                <a:off x="1400" y="1672"/>
                <a:ext cx="3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49161" name="Group 65">
              <a:extLst>
                <a:ext uri="{FF2B5EF4-FFF2-40B4-BE49-F238E27FC236}">
                  <a16:creationId xmlns:a16="http://schemas.microsoft.com/office/drawing/2014/main" id="{CFC80880-2091-B6F1-9439-FFE60C87F8FD}"/>
                </a:ext>
              </a:extLst>
            </p:cNvPr>
            <p:cNvGrpSpPr>
              <a:grpSpLocks/>
            </p:cNvGrpSpPr>
            <p:nvPr/>
          </p:nvGrpSpPr>
          <p:grpSpPr bwMode="auto">
            <a:xfrm>
              <a:off x="1440" y="2038"/>
              <a:ext cx="408" cy="388"/>
              <a:chOff x="1336" y="1650"/>
              <a:chExt cx="408" cy="388"/>
            </a:xfrm>
          </p:grpSpPr>
          <p:sp>
            <p:nvSpPr>
              <p:cNvPr id="1211436" name="Rectangle 44">
                <a:extLst>
                  <a:ext uri="{FF2B5EF4-FFF2-40B4-BE49-F238E27FC236}">
                    <a16:creationId xmlns:a16="http://schemas.microsoft.com/office/drawing/2014/main" id="{3DEFDDDE-E92A-8A0E-B8E8-C43EFE172ED1}"/>
                  </a:ext>
                </a:extLst>
              </p:cNvPr>
              <p:cNvSpPr>
                <a:spLocks noChangeArrowheads="1"/>
              </p:cNvSpPr>
              <p:nvPr/>
            </p:nvSpPr>
            <p:spPr bwMode="auto">
              <a:xfrm>
                <a:off x="1347" y="1650"/>
                <a:ext cx="381" cy="388"/>
              </a:xfrm>
              <a:prstGeom prst="rect">
                <a:avLst/>
              </a:prstGeom>
              <a:noFill/>
              <a:ln w="9525">
                <a:noFill/>
                <a:miter lim="800000"/>
                <a:headEnd/>
                <a:tailEnd/>
              </a:ln>
              <a:effectLst/>
            </p:spPr>
            <p:txBody>
              <a:bodyPr wrap="none">
                <a:spAutoFit/>
              </a:bodyPr>
              <a:lstStyle/>
              <a:p>
                <a:pPr algn="ctr">
                  <a:lnSpc>
                    <a:spcPct val="120000"/>
                  </a:lnSpc>
                  <a:defRPr/>
                </a:pPr>
                <a:r>
                  <a:rPr lang="en-US" sz="1050" dirty="0">
                    <a:effectLst>
                      <a:outerShdw blurRad="38100" dist="38100" dir="2700000" algn="tl">
                        <a:srgbClr val="C0C0C0"/>
                      </a:outerShdw>
                    </a:effectLst>
                  </a:rPr>
                  <a:t>1</a:t>
                </a:r>
              </a:p>
              <a:p>
                <a:pPr algn="ctr">
                  <a:lnSpc>
                    <a:spcPct val="120000"/>
                  </a:lnSpc>
                  <a:defRPr/>
                </a:pPr>
                <a:r>
                  <a:rPr lang="en-US" sz="1050" dirty="0">
                    <a:effectLst>
                      <a:outerShdw blurRad="38100" dist="38100" dir="2700000" algn="tl">
                        <a:srgbClr val="C0C0C0"/>
                      </a:outerShdw>
                    </a:effectLst>
                  </a:rPr>
                  <a:t>3 - 2</a:t>
                </a:r>
              </a:p>
            </p:txBody>
          </p:sp>
          <p:sp>
            <p:nvSpPr>
              <p:cNvPr id="49166" name="Line 45">
                <a:extLst>
                  <a:ext uri="{FF2B5EF4-FFF2-40B4-BE49-F238E27FC236}">
                    <a16:creationId xmlns:a16="http://schemas.microsoft.com/office/drawing/2014/main" id="{0D93B0A9-8541-5E68-FE58-68E5EA548D31}"/>
                  </a:ext>
                </a:extLst>
              </p:cNvPr>
              <p:cNvSpPr>
                <a:spLocks noChangeShapeType="1"/>
              </p:cNvSpPr>
              <p:nvPr/>
            </p:nvSpPr>
            <p:spPr bwMode="auto">
              <a:xfrm>
                <a:off x="1336" y="1876"/>
                <a:ext cx="4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49162" name="Group 55">
              <a:extLst>
                <a:ext uri="{FF2B5EF4-FFF2-40B4-BE49-F238E27FC236}">
                  <a16:creationId xmlns:a16="http://schemas.microsoft.com/office/drawing/2014/main" id="{E68217DD-FADD-5C79-42BF-5DAB608A07AE}"/>
                </a:ext>
              </a:extLst>
            </p:cNvPr>
            <p:cNvGrpSpPr>
              <a:grpSpLocks/>
            </p:cNvGrpSpPr>
            <p:nvPr/>
          </p:nvGrpSpPr>
          <p:grpSpPr bwMode="auto">
            <a:xfrm>
              <a:off x="1824" y="2600"/>
              <a:ext cx="648" cy="365"/>
              <a:chOff x="1720" y="1880"/>
              <a:chExt cx="648" cy="365"/>
            </a:xfrm>
          </p:grpSpPr>
          <p:sp>
            <p:nvSpPr>
              <p:cNvPr id="1211439" name="Rectangle 47">
                <a:extLst>
                  <a:ext uri="{FF2B5EF4-FFF2-40B4-BE49-F238E27FC236}">
                    <a16:creationId xmlns:a16="http://schemas.microsoft.com/office/drawing/2014/main" id="{4F001977-1A56-3BD6-0671-726C9AFF68A8}"/>
                  </a:ext>
                </a:extLst>
              </p:cNvPr>
              <p:cNvSpPr>
                <a:spLocks noChangeArrowheads="1"/>
              </p:cNvSpPr>
              <p:nvPr/>
            </p:nvSpPr>
            <p:spPr bwMode="auto">
              <a:xfrm>
                <a:off x="1828" y="1880"/>
                <a:ext cx="520" cy="365"/>
              </a:xfrm>
              <a:prstGeom prst="rect">
                <a:avLst/>
              </a:prstGeom>
              <a:noFill/>
              <a:ln w="9525">
                <a:noFill/>
                <a:miter lim="800000"/>
                <a:headEnd/>
                <a:tailEnd/>
              </a:ln>
              <a:effectLst/>
            </p:spPr>
            <p:txBody>
              <a:bodyPr wrap="none">
                <a:spAutoFit/>
              </a:bodyPr>
              <a:lstStyle/>
              <a:p>
                <a:pPr algn="ctr">
                  <a:lnSpc>
                    <a:spcPct val="110000"/>
                  </a:lnSpc>
                  <a:defRPr/>
                </a:pPr>
                <a:r>
                  <a:rPr lang="en-US" sz="1050" dirty="0">
                    <a:effectLst>
                      <a:outerShdw blurRad="38100" dist="38100" dir="2700000" algn="tl">
                        <a:srgbClr val="C0C0C0"/>
                      </a:outerShdw>
                    </a:effectLst>
                  </a:rPr>
                  <a:t>2</a:t>
                </a:r>
                <a:r>
                  <a:rPr lang="en-US" sz="1050" baseline="30000" dirty="0">
                    <a:effectLst>
                      <a:outerShdw blurRad="38100" dist="38100" dir="2700000" algn="tl">
                        <a:srgbClr val="C0C0C0"/>
                      </a:outerShdw>
                    </a:effectLst>
                  </a:rPr>
                  <a:t>2</a:t>
                </a:r>
                <a:endParaRPr lang="en-US" sz="1050" dirty="0">
                  <a:effectLst>
                    <a:outerShdw blurRad="38100" dist="38100" dir="2700000" algn="tl">
                      <a:srgbClr val="C0C0C0"/>
                    </a:outerShdw>
                  </a:effectLst>
                </a:endParaRPr>
              </a:p>
              <a:p>
                <a:pPr algn="ctr">
                  <a:lnSpc>
                    <a:spcPct val="110000"/>
                  </a:lnSpc>
                  <a:defRPr/>
                </a:pPr>
                <a:r>
                  <a:rPr lang="en-US" sz="1050" dirty="0">
                    <a:effectLst>
                      <a:outerShdw blurRad="38100" dist="38100" dir="2700000" algn="tl">
                        <a:srgbClr val="C0C0C0"/>
                      </a:outerShdw>
                    </a:effectLst>
                  </a:rPr>
                  <a:t>3(3 - 2)</a:t>
                </a:r>
              </a:p>
            </p:txBody>
          </p:sp>
          <p:sp>
            <p:nvSpPr>
              <p:cNvPr id="49164" name="Line 48">
                <a:extLst>
                  <a:ext uri="{FF2B5EF4-FFF2-40B4-BE49-F238E27FC236}">
                    <a16:creationId xmlns:a16="http://schemas.microsoft.com/office/drawing/2014/main" id="{E62A4FC0-08F1-C309-CCC1-A004B9788F2F}"/>
                  </a:ext>
                </a:extLst>
              </p:cNvPr>
              <p:cNvSpPr>
                <a:spLocks noChangeShapeType="1"/>
              </p:cNvSpPr>
              <p:nvPr/>
            </p:nvSpPr>
            <p:spPr bwMode="auto">
              <a:xfrm>
                <a:off x="1720" y="2072"/>
                <a:ext cx="64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dirty="0"/>
              </a:p>
            </p:txBody>
          </p:sp>
        </p:grpSp>
      </p:grpSp>
      <p:sp>
        <p:nvSpPr>
          <p:cNvPr id="49155" name="Rectangle 23">
            <a:extLst>
              <a:ext uri="{FF2B5EF4-FFF2-40B4-BE49-F238E27FC236}">
                <a16:creationId xmlns:a16="http://schemas.microsoft.com/office/drawing/2014/main" id="{BBAB986F-C39E-F805-5BC6-6FDF3831EF14}"/>
              </a:ext>
            </a:extLst>
          </p:cNvPr>
          <p:cNvSpPr>
            <a:spLocks noChangeArrowheads="1"/>
          </p:cNvSpPr>
          <p:nvPr/>
        </p:nvSpPr>
        <p:spPr bwMode="auto">
          <a:xfrm>
            <a:off x="1694109" y="0"/>
            <a:ext cx="32399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2400"/>
              <a:t>Single Channel Example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02" name="Group 58">
            <a:extLst>
              <a:ext uri="{FF2B5EF4-FFF2-40B4-BE49-F238E27FC236}">
                <a16:creationId xmlns:a16="http://schemas.microsoft.com/office/drawing/2014/main" id="{0DE629AB-A7D9-3F39-7442-FC08E15CCF07}"/>
              </a:ext>
            </a:extLst>
          </p:cNvPr>
          <p:cNvGrpSpPr>
            <a:grpSpLocks/>
          </p:cNvGrpSpPr>
          <p:nvPr/>
        </p:nvGrpSpPr>
        <p:grpSpPr bwMode="auto">
          <a:xfrm>
            <a:off x="1485900" y="1708549"/>
            <a:ext cx="6191250" cy="1574007"/>
            <a:chOff x="288" y="1723"/>
            <a:chExt cx="5200" cy="1322"/>
          </a:xfrm>
        </p:grpSpPr>
        <p:sp>
          <p:nvSpPr>
            <p:cNvPr id="1231876" name="Rectangle 4">
              <a:extLst>
                <a:ext uri="{FF2B5EF4-FFF2-40B4-BE49-F238E27FC236}">
                  <a16:creationId xmlns:a16="http://schemas.microsoft.com/office/drawing/2014/main" id="{3B4092A5-3C11-194C-0CCD-ED306EB8B4CA}"/>
                </a:ext>
              </a:extLst>
            </p:cNvPr>
            <p:cNvSpPr>
              <a:spLocks noChangeArrowheads="1"/>
            </p:cNvSpPr>
            <p:nvPr/>
          </p:nvSpPr>
          <p:spPr bwMode="auto">
            <a:xfrm>
              <a:off x="288" y="1723"/>
              <a:ext cx="5200" cy="1322"/>
            </a:xfrm>
            <a:prstGeom prst="rect">
              <a:avLst/>
            </a:prstGeom>
            <a:noFill/>
            <a:ln w="9525">
              <a:noFill/>
              <a:miter lim="800000"/>
              <a:headEnd/>
              <a:tailEnd/>
            </a:ln>
            <a:effectLst/>
          </p:spPr>
          <p:txBody>
            <a:bodyPr>
              <a:spAutoFit/>
            </a:bodyPr>
            <a:lstStyle/>
            <a:p>
              <a:pPr marL="3429000" indent="-3429000" algn="just">
                <a:lnSpc>
                  <a:spcPct val="150000"/>
                </a:lnSpc>
                <a:spcBef>
                  <a:spcPct val="70000"/>
                </a:spcBef>
                <a:spcAft>
                  <a:spcPct val="20000"/>
                </a:spcAft>
                <a:tabLst>
                  <a:tab pos="361950" algn="r"/>
                  <a:tab pos="504825" algn="l"/>
                </a:tabLst>
                <a:defRPr/>
              </a:pP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a:t>
              </a:r>
              <a:r>
                <a:rPr lang="en-US" sz="1500" dirty="0" err="1">
                  <a:effectLst>
                    <a:outerShdw blurRad="38100" dist="38100" dir="2700000" algn="tl">
                      <a:srgbClr val="C0C0C0"/>
                    </a:outerShdw>
                  </a:effectLst>
                  <a:latin typeface="Times New Roman" pitchFamily="18" charset="0"/>
                  <a:cs typeface="Times New Roman" pitchFamily="18" charset="0"/>
                  <a:sym typeface="Symbol" pitchFamily="18" charset="2"/>
                </a:rPr>
                <a:t>W</a:t>
              </a:r>
              <a:r>
                <a:rPr lang="en-US" sz="1500" baseline="-25000" dirty="0" err="1">
                  <a:effectLst>
                    <a:outerShdw blurRad="38100" dist="38100" dir="2700000" algn="tl">
                      <a:srgbClr val="C0C0C0"/>
                    </a:outerShdw>
                  </a:effectLst>
                  <a:latin typeface="Times New Roman" pitchFamily="18" charset="0"/>
                  <a:cs typeface="Times New Roman" pitchFamily="18" charset="0"/>
                  <a:sym typeface="Symbol" pitchFamily="18" charset="2"/>
                </a:rPr>
                <a:t>q</a:t>
              </a: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                     =                      =  40 minute average waiting time</a:t>
              </a:r>
            </a:p>
            <a:p>
              <a:pPr marL="3429000" indent="-3429000" algn="just">
                <a:lnSpc>
                  <a:spcPct val="150000"/>
                </a:lnSpc>
                <a:spcBef>
                  <a:spcPct val="70000"/>
                </a:spcBef>
                <a:spcAft>
                  <a:spcPct val="50000"/>
                </a:spcAft>
                <a:tabLst>
                  <a:tab pos="361950" algn="r"/>
                  <a:tab pos="504825" algn="l"/>
                </a:tabLst>
                <a:defRPr/>
              </a:pP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p	=   /µ  =  2/3  =  66.6% of time mechanic is busy</a:t>
              </a:r>
            </a:p>
            <a:p>
              <a:pPr marL="3429000" indent="-3429000" algn="just">
                <a:lnSpc>
                  <a:spcPct val="150000"/>
                </a:lnSpc>
                <a:spcBef>
                  <a:spcPct val="70000"/>
                </a:spcBef>
                <a:spcAft>
                  <a:spcPct val="50000"/>
                </a:spcAft>
                <a:tabLst>
                  <a:tab pos="361950" algn="r"/>
                  <a:tab pos="504825" algn="l"/>
                </a:tabLst>
                <a:defRPr/>
              </a:pP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a:t>
              </a:r>
            </a:p>
          </p:txBody>
        </p:sp>
        <p:grpSp>
          <p:nvGrpSpPr>
            <p:cNvPr id="51206" name="Group 37">
              <a:extLst>
                <a:ext uri="{FF2B5EF4-FFF2-40B4-BE49-F238E27FC236}">
                  <a16:creationId xmlns:a16="http://schemas.microsoft.com/office/drawing/2014/main" id="{988D4B45-1E29-AE7D-98C0-614D2BE31A17}"/>
                </a:ext>
              </a:extLst>
            </p:cNvPr>
            <p:cNvGrpSpPr>
              <a:grpSpLocks/>
            </p:cNvGrpSpPr>
            <p:nvPr/>
          </p:nvGrpSpPr>
          <p:grpSpPr bwMode="auto">
            <a:xfrm>
              <a:off x="965" y="1738"/>
              <a:ext cx="1659" cy="367"/>
              <a:chOff x="965" y="1114"/>
              <a:chExt cx="1659" cy="367"/>
            </a:xfrm>
          </p:grpSpPr>
          <p:grpSp>
            <p:nvGrpSpPr>
              <p:cNvPr id="51212" name="Group 32">
                <a:extLst>
                  <a:ext uri="{FF2B5EF4-FFF2-40B4-BE49-F238E27FC236}">
                    <a16:creationId xmlns:a16="http://schemas.microsoft.com/office/drawing/2014/main" id="{0B336190-813E-F2DC-E32A-D7A5795D410E}"/>
                  </a:ext>
                </a:extLst>
              </p:cNvPr>
              <p:cNvGrpSpPr>
                <a:grpSpLocks/>
              </p:cNvGrpSpPr>
              <p:nvPr/>
            </p:nvGrpSpPr>
            <p:grpSpPr bwMode="auto">
              <a:xfrm>
                <a:off x="965" y="1114"/>
                <a:ext cx="680" cy="349"/>
                <a:chOff x="901" y="2730"/>
                <a:chExt cx="680" cy="349"/>
              </a:xfrm>
            </p:grpSpPr>
            <p:sp>
              <p:nvSpPr>
                <p:cNvPr id="1231884" name="Rectangle 12">
                  <a:extLst>
                    <a:ext uri="{FF2B5EF4-FFF2-40B4-BE49-F238E27FC236}">
                      <a16:creationId xmlns:a16="http://schemas.microsoft.com/office/drawing/2014/main" id="{96D7991B-7814-922C-8117-391EEDBE7890}"/>
                    </a:ext>
                  </a:extLst>
                </p:cNvPr>
                <p:cNvSpPr>
                  <a:spLocks noChangeArrowheads="1"/>
                </p:cNvSpPr>
                <p:nvPr/>
              </p:nvSpPr>
              <p:spPr bwMode="auto">
                <a:xfrm>
                  <a:off x="979" y="2730"/>
                  <a:ext cx="547" cy="349"/>
                </a:xfrm>
                <a:prstGeom prst="rect">
                  <a:avLst/>
                </a:prstGeom>
                <a:noFill/>
                <a:ln w="9525">
                  <a:noFill/>
                  <a:miter lim="800000"/>
                  <a:headEnd/>
                  <a:tailEnd/>
                </a:ln>
                <a:effectLst/>
              </p:spPr>
              <p:txBody>
                <a:bodyPr wrap="none">
                  <a:spAutoFit/>
                </a:bodyPr>
                <a:lstStyle/>
                <a:p>
                  <a:pPr algn="ctr">
                    <a:defRPr/>
                  </a:pPr>
                  <a:r>
                    <a:rPr lang="en-US" sz="1050" dirty="0">
                      <a:effectLst>
                        <a:outerShdw blurRad="38100" dist="38100" dir="2700000" algn="tl">
                          <a:srgbClr val="C0C0C0"/>
                        </a:outerShdw>
                      </a:effectLst>
                      <a:sym typeface="Symbol" pitchFamily="18" charset="2"/>
                    </a:rPr>
                    <a:t></a:t>
                  </a:r>
                </a:p>
                <a:p>
                  <a:pPr algn="ctr">
                    <a:defRPr/>
                  </a:pPr>
                  <a:r>
                    <a:rPr lang="en-US" sz="1050" dirty="0">
                      <a:effectLst>
                        <a:outerShdw blurRad="38100" dist="38100" dir="2700000" algn="tl">
                          <a:srgbClr val="C0C0C0"/>
                        </a:outerShdw>
                      </a:effectLst>
                      <a:sym typeface="Symbol" pitchFamily="18" charset="2"/>
                    </a:rPr>
                    <a:t>µ(µ – )</a:t>
                  </a:r>
                  <a:endParaRPr lang="en-US" sz="1050" dirty="0">
                    <a:effectLst>
                      <a:outerShdw blurRad="38100" dist="38100" dir="2700000" algn="tl">
                        <a:srgbClr val="C0C0C0"/>
                      </a:outerShdw>
                    </a:effectLst>
                  </a:endParaRPr>
                </a:p>
              </p:txBody>
            </p:sp>
            <p:sp>
              <p:nvSpPr>
                <p:cNvPr id="51217" name="Line 13">
                  <a:extLst>
                    <a:ext uri="{FF2B5EF4-FFF2-40B4-BE49-F238E27FC236}">
                      <a16:creationId xmlns:a16="http://schemas.microsoft.com/office/drawing/2014/main" id="{AF67D382-7D44-38AA-350C-073573C3B3AB}"/>
                    </a:ext>
                  </a:extLst>
                </p:cNvPr>
                <p:cNvSpPr>
                  <a:spLocks noChangeShapeType="1"/>
                </p:cNvSpPr>
                <p:nvPr/>
              </p:nvSpPr>
              <p:spPr bwMode="auto">
                <a:xfrm>
                  <a:off x="901" y="2912"/>
                  <a:ext cx="68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51213" name="Group 33">
                <a:extLst>
                  <a:ext uri="{FF2B5EF4-FFF2-40B4-BE49-F238E27FC236}">
                    <a16:creationId xmlns:a16="http://schemas.microsoft.com/office/drawing/2014/main" id="{8FA0E12F-5548-5F07-91FA-29FC5E1992E5}"/>
                  </a:ext>
                </a:extLst>
              </p:cNvPr>
              <p:cNvGrpSpPr>
                <a:grpSpLocks/>
              </p:cNvGrpSpPr>
              <p:nvPr/>
            </p:nvGrpSpPr>
            <p:grpSpPr bwMode="auto">
              <a:xfrm>
                <a:off x="1968" y="1116"/>
                <a:ext cx="656" cy="365"/>
                <a:chOff x="1808" y="2748"/>
                <a:chExt cx="656" cy="365"/>
              </a:xfrm>
            </p:grpSpPr>
            <p:sp>
              <p:nvSpPr>
                <p:cNvPr id="1231902" name="Rectangle 30">
                  <a:extLst>
                    <a:ext uri="{FF2B5EF4-FFF2-40B4-BE49-F238E27FC236}">
                      <a16:creationId xmlns:a16="http://schemas.microsoft.com/office/drawing/2014/main" id="{8221D385-17BE-0B5A-4E9D-1A4CDC8544E9}"/>
                    </a:ext>
                  </a:extLst>
                </p:cNvPr>
                <p:cNvSpPr>
                  <a:spLocks noChangeArrowheads="1"/>
                </p:cNvSpPr>
                <p:nvPr/>
              </p:nvSpPr>
              <p:spPr bwMode="auto">
                <a:xfrm>
                  <a:off x="1863" y="2748"/>
                  <a:ext cx="520" cy="365"/>
                </a:xfrm>
                <a:prstGeom prst="rect">
                  <a:avLst/>
                </a:prstGeom>
                <a:noFill/>
                <a:ln w="9525">
                  <a:noFill/>
                  <a:miter lim="800000"/>
                  <a:headEnd/>
                  <a:tailEnd/>
                </a:ln>
                <a:effectLst/>
              </p:spPr>
              <p:txBody>
                <a:bodyPr wrap="none">
                  <a:spAutoFit/>
                </a:bodyPr>
                <a:lstStyle/>
                <a:p>
                  <a:pPr algn="ctr">
                    <a:lnSpc>
                      <a:spcPct val="110000"/>
                    </a:lnSpc>
                    <a:defRPr/>
                  </a:pPr>
                  <a:r>
                    <a:rPr lang="en-US" sz="1050" dirty="0">
                      <a:effectLst>
                        <a:outerShdw blurRad="38100" dist="38100" dir="2700000" algn="tl">
                          <a:srgbClr val="C0C0C0"/>
                        </a:outerShdw>
                      </a:effectLst>
                    </a:rPr>
                    <a:t>2</a:t>
                  </a:r>
                </a:p>
                <a:p>
                  <a:pPr algn="ctr">
                    <a:lnSpc>
                      <a:spcPct val="110000"/>
                    </a:lnSpc>
                    <a:defRPr/>
                  </a:pPr>
                  <a:r>
                    <a:rPr lang="en-US" sz="1050" dirty="0">
                      <a:effectLst>
                        <a:outerShdw blurRad="38100" dist="38100" dir="2700000" algn="tl">
                          <a:srgbClr val="C0C0C0"/>
                        </a:outerShdw>
                      </a:effectLst>
                    </a:rPr>
                    <a:t>3(3 - 2)</a:t>
                  </a:r>
                </a:p>
              </p:txBody>
            </p:sp>
            <p:sp>
              <p:nvSpPr>
                <p:cNvPr id="51215" name="Line 31">
                  <a:extLst>
                    <a:ext uri="{FF2B5EF4-FFF2-40B4-BE49-F238E27FC236}">
                      <a16:creationId xmlns:a16="http://schemas.microsoft.com/office/drawing/2014/main" id="{F0DDD4BC-1E27-A690-F420-3991C33F9B7E}"/>
                    </a:ext>
                  </a:extLst>
                </p:cNvPr>
                <p:cNvSpPr>
                  <a:spLocks noChangeShapeType="1"/>
                </p:cNvSpPr>
                <p:nvPr/>
              </p:nvSpPr>
              <p:spPr bwMode="auto">
                <a:xfrm>
                  <a:off x="1808" y="2928"/>
                  <a:ext cx="65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grpSp>
        <p:grpSp>
          <p:nvGrpSpPr>
            <p:cNvPr id="51207" name="Group 36">
              <a:extLst>
                <a:ext uri="{FF2B5EF4-FFF2-40B4-BE49-F238E27FC236}">
                  <a16:creationId xmlns:a16="http://schemas.microsoft.com/office/drawing/2014/main" id="{6FF03E95-5CD9-E8E6-ADED-816B339B257B}"/>
                </a:ext>
              </a:extLst>
            </p:cNvPr>
            <p:cNvGrpSpPr>
              <a:grpSpLocks/>
            </p:cNvGrpSpPr>
            <p:nvPr/>
          </p:nvGrpSpPr>
          <p:grpSpPr bwMode="auto">
            <a:xfrm>
              <a:off x="336" y="2640"/>
              <a:ext cx="5016" cy="359"/>
              <a:chOff x="336" y="2016"/>
              <a:chExt cx="5016" cy="359"/>
            </a:xfrm>
          </p:grpSpPr>
          <p:grpSp>
            <p:nvGrpSpPr>
              <p:cNvPr id="51208" name="Group 5">
                <a:extLst>
                  <a:ext uri="{FF2B5EF4-FFF2-40B4-BE49-F238E27FC236}">
                    <a16:creationId xmlns:a16="http://schemas.microsoft.com/office/drawing/2014/main" id="{AFF769D2-E821-4014-B36F-606938E3ABD9}"/>
                  </a:ext>
                </a:extLst>
              </p:cNvPr>
              <p:cNvGrpSpPr>
                <a:grpSpLocks/>
              </p:cNvGrpSpPr>
              <p:nvPr/>
            </p:nvGrpSpPr>
            <p:grpSpPr bwMode="auto">
              <a:xfrm>
                <a:off x="1200" y="2026"/>
                <a:ext cx="224" cy="349"/>
                <a:chOff x="1248" y="3204"/>
                <a:chExt cx="224" cy="349"/>
              </a:xfrm>
            </p:grpSpPr>
            <p:sp>
              <p:nvSpPr>
                <p:cNvPr id="1231878" name="Rectangle 6">
                  <a:extLst>
                    <a:ext uri="{FF2B5EF4-FFF2-40B4-BE49-F238E27FC236}">
                      <a16:creationId xmlns:a16="http://schemas.microsoft.com/office/drawing/2014/main" id="{61222C93-0AE7-94EA-AF9D-401D1983D39D}"/>
                    </a:ext>
                  </a:extLst>
                </p:cNvPr>
                <p:cNvSpPr>
                  <a:spLocks noChangeArrowheads="1"/>
                </p:cNvSpPr>
                <p:nvPr/>
              </p:nvSpPr>
              <p:spPr bwMode="auto">
                <a:xfrm>
                  <a:off x="1252" y="3204"/>
                  <a:ext cx="220" cy="349"/>
                </a:xfrm>
                <a:prstGeom prst="rect">
                  <a:avLst/>
                </a:prstGeom>
                <a:noFill/>
                <a:ln w="9525">
                  <a:noFill/>
                  <a:miter lim="800000"/>
                  <a:headEnd/>
                  <a:tailEnd/>
                </a:ln>
                <a:effectLst/>
              </p:spPr>
              <p:txBody>
                <a:bodyPr wrap="none">
                  <a:spAutoFit/>
                </a:bodyPr>
                <a:lstStyle/>
                <a:p>
                  <a:pPr algn="ctr">
                    <a:defRPr/>
                  </a:pPr>
                  <a:r>
                    <a:rPr lang="en-US" sz="1050" dirty="0">
                      <a:effectLst>
                        <a:outerShdw blurRad="38100" dist="38100" dir="2700000" algn="tl">
                          <a:srgbClr val="C0C0C0"/>
                        </a:outerShdw>
                      </a:effectLst>
                      <a:sym typeface="Symbol" pitchFamily="18" charset="2"/>
                    </a:rPr>
                    <a:t></a:t>
                  </a:r>
                </a:p>
                <a:p>
                  <a:pPr algn="ctr">
                    <a:defRPr/>
                  </a:pPr>
                  <a:r>
                    <a:rPr lang="en-US" sz="1050" dirty="0">
                      <a:effectLst>
                        <a:outerShdw blurRad="38100" dist="38100" dir="2700000" algn="tl">
                          <a:srgbClr val="C0C0C0"/>
                        </a:outerShdw>
                      </a:effectLst>
                      <a:sym typeface="Symbol" pitchFamily="18" charset="2"/>
                    </a:rPr>
                    <a:t>µ</a:t>
                  </a:r>
                  <a:endParaRPr lang="en-US" sz="1050" dirty="0">
                    <a:effectLst>
                      <a:outerShdw blurRad="38100" dist="38100" dir="2700000" algn="tl">
                        <a:srgbClr val="C0C0C0"/>
                      </a:outerShdw>
                    </a:effectLst>
                  </a:endParaRPr>
                </a:p>
              </p:txBody>
            </p:sp>
            <p:sp>
              <p:nvSpPr>
                <p:cNvPr id="51211" name="Line 7">
                  <a:extLst>
                    <a:ext uri="{FF2B5EF4-FFF2-40B4-BE49-F238E27FC236}">
                      <a16:creationId xmlns:a16="http://schemas.microsoft.com/office/drawing/2014/main" id="{8FA3E1E0-9D0B-1BAF-62EF-0CFDC13764A6}"/>
                    </a:ext>
                  </a:extLst>
                </p:cNvPr>
                <p:cNvSpPr>
                  <a:spLocks noChangeShapeType="1"/>
                </p:cNvSpPr>
                <p:nvPr/>
              </p:nvSpPr>
              <p:spPr bwMode="auto">
                <a:xfrm>
                  <a:off x="1248" y="3386"/>
                  <a:ext cx="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sp>
            <p:nvSpPr>
              <p:cNvPr id="1231907" name="Rectangle 35">
                <a:extLst>
                  <a:ext uri="{FF2B5EF4-FFF2-40B4-BE49-F238E27FC236}">
                    <a16:creationId xmlns:a16="http://schemas.microsoft.com/office/drawing/2014/main" id="{87114B14-2846-6BE5-85DF-6CD4C4C19FE7}"/>
                  </a:ext>
                </a:extLst>
              </p:cNvPr>
              <p:cNvSpPr>
                <a:spLocks noChangeArrowheads="1"/>
              </p:cNvSpPr>
              <p:nvPr/>
            </p:nvSpPr>
            <p:spPr bwMode="auto">
              <a:xfrm>
                <a:off x="336" y="2016"/>
                <a:ext cx="5016" cy="334"/>
              </a:xfrm>
              <a:prstGeom prst="rect">
                <a:avLst/>
              </a:prstGeom>
              <a:noFill/>
              <a:ln w="9525">
                <a:noFill/>
                <a:miter lim="800000"/>
                <a:headEnd/>
                <a:tailEnd/>
              </a:ln>
              <a:effectLst/>
            </p:spPr>
            <p:txBody>
              <a:bodyPr>
                <a:spAutoFit/>
              </a:bodyPr>
              <a:lstStyle/>
              <a:p>
                <a:pPr marL="2286000" indent="-2286000" algn="just">
                  <a:lnSpc>
                    <a:spcPct val="150000"/>
                  </a:lnSpc>
                  <a:tabLst>
                    <a:tab pos="361950" algn="r"/>
                    <a:tab pos="504825" algn="l"/>
                  </a:tabLst>
                  <a:defRPr/>
                </a:pP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P</a:t>
                </a:r>
                <a:r>
                  <a:rPr lang="en-US" sz="1500" baseline="-25000" dirty="0">
                    <a:effectLst>
                      <a:outerShdw blurRad="38100" dist="38100" dir="2700000" algn="tl">
                        <a:srgbClr val="C0C0C0"/>
                      </a:outerShdw>
                    </a:effectLst>
                    <a:latin typeface="Times New Roman" pitchFamily="18" charset="0"/>
                    <a:cs typeface="Times New Roman" pitchFamily="18" charset="0"/>
                    <a:sym typeface="Symbol" pitchFamily="18" charset="2"/>
                  </a:rPr>
                  <a:t>0</a:t>
                </a:r>
                <a:r>
                  <a:rPr lang="en-US" sz="1500" dirty="0">
                    <a:effectLst>
                      <a:outerShdw blurRad="38100" dist="38100" dir="2700000" algn="tl">
                        <a:srgbClr val="C0C0C0"/>
                      </a:outerShdw>
                    </a:effectLst>
                    <a:latin typeface="Times New Roman" pitchFamily="18" charset="0"/>
                    <a:cs typeface="Times New Roman" pitchFamily="18" charset="0"/>
                    <a:sym typeface="Symbol" pitchFamily="18" charset="2"/>
                  </a:rPr>
                  <a:t>	=  1 -         =  .33 probability there are 0 customers in the system </a:t>
                </a:r>
              </a:p>
            </p:txBody>
          </p:sp>
        </p:grpSp>
      </p:grpSp>
      <p:sp>
        <p:nvSpPr>
          <p:cNvPr id="1231911" name="Rectangle 39">
            <a:extLst>
              <a:ext uri="{FF2B5EF4-FFF2-40B4-BE49-F238E27FC236}">
                <a16:creationId xmlns:a16="http://schemas.microsoft.com/office/drawing/2014/main" id="{434CE3D6-4618-3F99-D8E7-7851CF17FB91}"/>
              </a:ext>
            </a:extLst>
          </p:cNvPr>
          <p:cNvSpPr>
            <a:spLocks noChangeArrowheads="1"/>
          </p:cNvSpPr>
          <p:nvPr/>
        </p:nvSpPr>
        <p:spPr bwMode="auto">
          <a:xfrm>
            <a:off x="1600200" y="1085850"/>
            <a:ext cx="5562600" cy="253916"/>
          </a:xfrm>
          <a:prstGeom prst="rect">
            <a:avLst/>
          </a:prstGeom>
          <a:noFill/>
          <a:ln w="9525">
            <a:noFill/>
            <a:miter lim="800000"/>
            <a:headEnd/>
            <a:tailEnd/>
          </a:ln>
          <a:effectLst/>
        </p:spPr>
        <p:txBody>
          <a:bodyPr>
            <a:spAutoFit/>
          </a:bodyPr>
          <a:lstStyle/>
          <a:p>
            <a:pPr marL="2647950" indent="-2647950" algn="ctr">
              <a:spcBef>
                <a:spcPct val="70000"/>
              </a:spcBef>
              <a:spcAft>
                <a:spcPct val="20000"/>
              </a:spcAft>
              <a:tabLst>
                <a:tab pos="285750" algn="r"/>
                <a:tab pos="361950" algn="l"/>
                <a:tab pos="571500" algn="l"/>
                <a:tab pos="3286125" algn="l"/>
                <a:tab pos="3505200" algn="l"/>
              </a:tabLst>
              <a:defRPr/>
            </a:pPr>
            <a:r>
              <a:rPr lang="en-US" sz="1050" dirty="0">
                <a:effectLst>
                  <a:outerShdw blurRad="38100" dist="38100" dir="2700000" algn="tl">
                    <a:srgbClr val="C0C0C0"/>
                  </a:outerShdw>
                </a:effectLst>
                <a:sym typeface="Symbol" pitchFamily="18" charset="2"/>
              </a:rPr>
              <a:t>		=	2 customer arriving/hour	µ= 3 phone serviced/hour</a:t>
            </a:r>
          </a:p>
        </p:txBody>
      </p:sp>
      <p:sp>
        <p:nvSpPr>
          <p:cNvPr id="51204" name="Rectangle 18">
            <a:extLst>
              <a:ext uri="{FF2B5EF4-FFF2-40B4-BE49-F238E27FC236}">
                <a16:creationId xmlns:a16="http://schemas.microsoft.com/office/drawing/2014/main" id="{1C90CD10-EE96-F563-F8A7-E87FBBE44C09}"/>
              </a:ext>
            </a:extLst>
          </p:cNvPr>
          <p:cNvSpPr>
            <a:spLocks noChangeArrowheads="1"/>
          </p:cNvSpPr>
          <p:nvPr/>
        </p:nvSpPr>
        <p:spPr bwMode="auto">
          <a:xfrm>
            <a:off x="1694109" y="0"/>
            <a:ext cx="32399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2400"/>
              <a:t>Single Channel Example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795" name="Rectangle 3">
            <a:extLst>
              <a:ext uri="{FF2B5EF4-FFF2-40B4-BE49-F238E27FC236}">
                <a16:creationId xmlns:a16="http://schemas.microsoft.com/office/drawing/2014/main" id="{B35B4874-0668-E14E-A868-AF8021511267}"/>
              </a:ext>
            </a:extLst>
          </p:cNvPr>
          <p:cNvSpPr>
            <a:spLocks noChangeArrowheads="1"/>
          </p:cNvSpPr>
          <p:nvPr/>
        </p:nvSpPr>
        <p:spPr bwMode="auto">
          <a:xfrm>
            <a:off x="1721644" y="800100"/>
            <a:ext cx="4929188" cy="789512"/>
          </a:xfrm>
          <a:prstGeom prst="rect">
            <a:avLst/>
          </a:prstGeom>
          <a:noFill/>
          <a:ln w="9525">
            <a:noFill/>
            <a:miter lim="800000"/>
            <a:headEnd/>
            <a:tailEnd/>
          </a:ln>
          <a:effectLst/>
        </p:spPr>
        <p:txBody>
          <a:bodyPr>
            <a:spAutoFit/>
          </a:bodyPr>
          <a:lstStyle/>
          <a:p>
            <a:pPr marL="790575" indent="-790575" algn="just">
              <a:lnSpc>
                <a:spcPct val="150000"/>
              </a:lnSpc>
              <a:tabLst>
                <a:tab pos="361950" algn="r"/>
                <a:tab pos="504825" algn="l"/>
                <a:tab pos="790575" algn="l"/>
              </a:tabLst>
              <a:defRPr/>
            </a:pPr>
            <a:r>
              <a:rPr lang="en-US" sz="1050" dirty="0">
                <a:effectLst>
                  <a:outerShdw blurRad="38100" dist="38100" dir="2700000" algn="tl">
                    <a:srgbClr val="C0C0C0"/>
                  </a:outerShdw>
                </a:effectLst>
              </a:rPr>
              <a:t>	M	=	number of channels open</a:t>
            </a:r>
          </a:p>
          <a:p>
            <a:pPr marL="790575" indent="-790575" algn="just">
              <a:lnSpc>
                <a:spcPct val="150000"/>
              </a:lnSpc>
              <a:tabLst>
                <a:tab pos="361950" algn="r"/>
                <a:tab pos="504825" algn="l"/>
                <a:tab pos="790575" algn="l"/>
              </a:tabLst>
              <a:defRPr/>
            </a:pPr>
            <a:r>
              <a:rPr lang="en-US" sz="1050" dirty="0">
                <a:effectLst>
                  <a:outerShdw blurRad="38100" dist="38100" dir="2700000" algn="tl">
                    <a:srgbClr val="C0C0C0"/>
                  </a:outerShdw>
                </a:effectLst>
              </a:rPr>
              <a:t>	</a:t>
            </a:r>
            <a:r>
              <a:rPr lang="en-US" sz="1050" dirty="0">
                <a:effectLst>
                  <a:outerShdw blurRad="38100" dist="38100" dir="2700000" algn="tl">
                    <a:srgbClr val="C0C0C0"/>
                  </a:outerShdw>
                </a:effectLst>
                <a:sym typeface="Symbol" pitchFamily="18" charset="2"/>
              </a:rPr>
              <a:t>	=	average arrival rate</a:t>
            </a:r>
          </a:p>
          <a:p>
            <a:pPr marL="790575" indent="-790575" algn="just">
              <a:lnSpc>
                <a:spcPct val="150000"/>
              </a:lnSpc>
              <a:tabLst>
                <a:tab pos="361950" algn="r"/>
                <a:tab pos="504825" algn="l"/>
                <a:tab pos="790575" algn="l"/>
              </a:tabLst>
              <a:defRPr/>
            </a:pPr>
            <a:r>
              <a:rPr lang="en-US" sz="1050" dirty="0">
                <a:effectLst>
                  <a:outerShdw blurRad="38100" dist="38100" dir="2700000" algn="tl">
                    <a:srgbClr val="C0C0C0"/>
                  </a:outerShdw>
                </a:effectLst>
                <a:sym typeface="Symbol" pitchFamily="18" charset="2"/>
              </a:rPr>
              <a:t>	µ	=	average service rate at each channel</a:t>
            </a:r>
          </a:p>
        </p:txBody>
      </p:sp>
      <p:grpSp>
        <p:nvGrpSpPr>
          <p:cNvPr id="53251" name="Group 46">
            <a:extLst>
              <a:ext uri="{FF2B5EF4-FFF2-40B4-BE49-F238E27FC236}">
                <a16:creationId xmlns:a16="http://schemas.microsoft.com/office/drawing/2014/main" id="{C9446845-2CE4-4F23-A542-8E231B567801}"/>
              </a:ext>
            </a:extLst>
          </p:cNvPr>
          <p:cNvGrpSpPr>
            <a:grpSpLocks/>
          </p:cNvGrpSpPr>
          <p:nvPr/>
        </p:nvGrpSpPr>
        <p:grpSpPr bwMode="auto">
          <a:xfrm>
            <a:off x="2581275" y="1943102"/>
            <a:ext cx="2619375" cy="1232297"/>
            <a:chOff x="1368" y="1864"/>
            <a:chExt cx="3245" cy="1035"/>
          </a:xfrm>
        </p:grpSpPr>
        <p:sp>
          <p:nvSpPr>
            <p:cNvPr id="1057796" name="Rectangle 4">
              <a:extLst>
                <a:ext uri="{FF2B5EF4-FFF2-40B4-BE49-F238E27FC236}">
                  <a16:creationId xmlns:a16="http://schemas.microsoft.com/office/drawing/2014/main" id="{B1116615-F991-4909-9A31-14A17005772F}"/>
                </a:ext>
              </a:extLst>
            </p:cNvPr>
            <p:cNvSpPr>
              <a:spLocks noChangeArrowheads="1"/>
            </p:cNvSpPr>
            <p:nvPr/>
          </p:nvSpPr>
          <p:spPr bwMode="auto">
            <a:xfrm>
              <a:off x="1410" y="2029"/>
              <a:ext cx="3203" cy="213"/>
            </a:xfrm>
            <a:prstGeom prst="rect">
              <a:avLst/>
            </a:prstGeom>
            <a:noFill/>
            <a:ln w="9525">
              <a:noFill/>
              <a:miter lim="800000"/>
              <a:headEnd/>
              <a:tailEnd/>
            </a:ln>
            <a:effectLst/>
          </p:spPr>
          <p:txBody>
            <a:bodyPr wrap="none">
              <a:spAutoFit/>
            </a:bodyPr>
            <a:lstStyle/>
            <a:p>
              <a:pPr algn="ctr">
                <a:defRPr/>
              </a:pPr>
              <a:r>
                <a:rPr lang="en-US" sz="1050" dirty="0">
                  <a:effectLst>
                    <a:outerShdw blurRad="38100" dist="38100" dir="2700000" algn="tl">
                      <a:srgbClr val="C0C0C0"/>
                    </a:outerShdw>
                  </a:effectLst>
                </a:rPr>
                <a:t>P</a:t>
              </a:r>
              <a:r>
                <a:rPr lang="en-US" sz="1050" baseline="-25000" dirty="0">
                  <a:effectLst>
                    <a:outerShdw blurRad="38100" dist="38100" dir="2700000" algn="tl">
                      <a:srgbClr val="C0C0C0"/>
                    </a:outerShdw>
                  </a:effectLst>
                </a:rPr>
                <a:t>0</a:t>
              </a:r>
              <a:r>
                <a:rPr lang="en-US" sz="1050" dirty="0">
                  <a:effectLst>
                    <a:outerShdw blurRad="38100" dist="38100" dir="2700000" algn="tl">
                      <a:srgbClr val="C0C0C0"/>
                    </a:outerShdw>
                  </a:effectLst>
                </a:rPr>
                <a:t>  =                                                                          for Mµ &gt; </a:t>
              </a:r>
              <a:r>
                <a:rPr lang="en-US" sz="1050" dirty="0">
                  <a:effectLst>
                    <a:outerShdw blurRad="38100" dist="38100" dir="2700000" algn="tl">
                      <a:srgbClr val="C0C0C0"/>
                    </a:outerShdw>
                  </a:effectLst>
                  <a:sym typeface="Symbol" pitchFamily="18" charset="2"/>
                </a:rPr>
                <a:t></a:t>
              </a:r>
              <a:endParaRPr lang="en-US" sz="1050" dirty="0">
                <a:effectLst>
                  <a:outerShdw blurRad="38100" dist="38100" dir="2700000" algn="tl">
                    <a:srgbClr val="C0C0C0"/>
                  </a:outerShdw>
                </a:effectLst>
              </a:endParaRPr>
            </a:p>
          </p:txBody>
        </p:sp>
        <p:grpSp>
          <p:nvGrpSpPr>
            <p:cNvPr id="53267" name="Group 45">
              <a:extLst>
                <a:ext uri="{FF2B5EF4-FFF2-40B4-BE49-F238E27FC236}">
                  <a16:creationId xmlns:a16="http://schemas.microsoft.com/office/drawing/2014/main" id="{EC83D264-0E48-0BD6-EF07-9D4B7B86B1D6}"/>
                </a:ext>
              </a:extLst>
            </p:cNvPr>
            <p:cNvGrpSpPr>
              <a:grpSpLocks/>
            </p:cNvGrpSpPr>
            <p:nvPr/>
          </p:nvGrpSpPr>
          <p:grpSpPr bwMode="auto">
            <a:xfrm>
              <a:off x="1368" y="1864"/>
              <a:ext cx="2864" cy="1035"/>
              <a:chOff x="1368" y="1864"/>
              <a:chExt cx="2864" cy="1035"/>
            </a:xfrm>
          </p:grpSpPr>
          <p:sp>
            <p:nvSpPr>
              <p:cNvPr id="1057821" name="Rectangle 29">
                <a:extLst>
                  <a:ext uri="{FF2B5EF4-FFF2-40B4-BE49-F238E27FC236}">
                    <a16:creationId xmlns:a16="http://schemas.microsoft.com/office/drawing/2014/main" id="{2059A186-4EF7-B81A-49E3-EA37A2CF2508}"/>
                  </a:ext>
                </a:extLst>
              </p:cNvPr>
              <p:cNvSpPr>
                <a:spLocks noChangeArrowheads="1"/>
              </p:cNvSpPr>
              <p:nvPr/>
            </p:nvSpPr>
            <p:spPr bwMode="auto">
              <a:xfrm>
                <a:off x="2705" y="1864"/>
                <a:ext cx="218"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1</a:t>
                </a:r>
              </a:p>
            </p:txBody>
          </p:sp>
          <p:grpSp>
            <p:nvGrpSpPr>
              <p:cNvPr id="53269" name="Group 44">
                <a:extLst>
                  <a:ext uri="{FF2B5EF4-FFF2-40B4-BE49-F238E27FC236}">
                    <a16:creationId xmlns:a16="http://schemas.microsoft.com/office/drawing/2014/main" id="{645D100F-2475-4F0D-2EAD-BBCFFB8825E0}"/>
                  </a:ext>
                </a:extLst>
              </p:cNvPr>
              <p:cNvGrpSpPr>
                <a:grpSpLocks/>
              </p:cNvGrpSpPr>
              <p:nvPr/>
            </p:nvGrpSpPr>
            <p:grpSpPr bwMode="auto">
              <a:xfrm>
                <a:off x="1368" y="2160"/>
                <a:ext cx="2864" cy="739"/>
                <a:chOff x="1368" y="2160"/>
                <a:chExt cx="2864" cy="739"/>
              </a:xfrm>
            </p:grpSpPr>
            <p:sp>
              <p:nvSpPr>
                <p:cNvPr id="53270" name="Line 28">
                  <a:extLst>
                    <a:ext uri="{FF2B5EF4-FFF2-40B4-BE49-F238E27FC236}">
                      <a16:creationId xmlns:a16="http://schemas.microsoft.com/office/drawing/2014/main" id="{6C28054C-50B5-370C-EEF2-73B1FE5E6D55}"/>
                    </a:ext>
                  </a:extLst>
                </p:cNvPr>
                <p:cNvSpPr>
                  <a:spLocks noChangeShapeType="1"/>
                </p:cNvSpPr>
                <p:nvPr/>
              </p:nvSpPr>
              <p:spPr bwMode="auto">
                <a:xfrm>
                  <a:off x="1368" y="2160"/>
                  <a:ext cx="286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dirty="0"/>
                </a:p>
              </p:txBody>
            </p:sp>
            <p:grpSp>
              <p:nvGrpSpPr>
                <p:cNvPr id="53271" name="Group 43">
                  <a:extLst>
                    <a:ext uri="{FF2B5EF4-FFF2-40B4-BE49-F238E27FC236}">
                      <a16:creationId xmlns:a16="http://schemas.microsoft.com/office/drawing/2014/main" id="{E7A466D0-BE19-917D-E610-7E394006A319}"/>
                    </a:ext>
                  </a:extLst>
                </p:cNvPr>
                <p:cNvGrpSpPr>
                  <a:grpSpLocks/>
                </p:cNvGrpSpPr>
                <p:nvPr/>
              </p:nvGrpSpPr>
              <p:grpSpPr bwMode="auto">
                <a:xfrm>
                  <a:off x="1406" y="2182"/>
                  <a:ext cx="2802" cy="717"/>
                  <a:chOff x="1182" y="2406"/>
                  <a:chExt cx="2802" cy="717"/>
                </a:xfrm>
              </p:grpSpPr>
              <p:grpSp>
                <p:nvGrpSpPr>
                  <p:cNvPr id="53272" name="Group 22">
                    <a:extLst>
                      <a:ext uri="{FF2B5EF4-FFF2-40B4-BE49-F238E27FC236}">
                        <a16:creationId xmlns:a16="http://schemas.microsoft.com/office/drawing/2014/main" id="{CF68CAB5-A786-DEAB-7EF8-B59B4584FCC7}"/>
                      </a:ext>
                    </a:extLst>
                  </p:cNvPr>
                  <p:cNvGrpSpPr>
                    <a:grpSpLocks/>
                  </p:cNvGrpSpPr>
                  <p:nvPr/>
                </p:nvGrpSpPr>
                <p:grpSpPr bwMode="auto">
                  <a:xfrm>
                    <a:off x="2610" y="2482"/>
                    <a:ext cx="280" cy="365"/>
                    <a:chOff x="2487" y="2606"/>
                    <a:chExt cx="280" cy="365"/>
                  </a:xfrm>
                </p:grpSpPr>
                <p:sp>
                  <p:nvSpPr>
                    <p:cNvPr id="1057804" name="Rectangle 12">
                      <a:extLst>
                        <a:ext uri="{FF2B5EF4-FFF2-40B4-BE49-F238E27FC236}">
                          <a16:creationId xmlns:a16="http://schemas.microsoft.com/office/drawing/2014/main" id="{E63800CA-8F75-243A-1FBD-0E8C9F4AB460}"/>
                        </a:ext>
                      </a:extLst>
                    </p:cNvPr>
                    <p:cNvSpPr>
                      <a:spLocks noChangeArrowheads="1"/>
                    </p:cNvSpPr>
                    <p:nvPr/>
                  </p:nvSpPr>
                  <p:spPr bwMode="auto">
                    <a:xfrm>
                      <a:off x="2487" y="2606"/>
                      <a:ext cx="280" cy="365"/>
                    </a:xfrm>
                    <a:prstGeom prst="rect">
                      <a:avLst/>
                    </a:prstGeom>
                    <a:noFill/>
                    <a:ln w="9525">
                      <a:noFill/>
                      <a:miter lim="800000"/>
                      <a:headEnd/>
                      <a:tailEnd/>
                    </a:ln>
                    <a:effectLst/>
                  </p:spPr>
                  <p:txBody>
                    <a:bodyPr wrap="none">
                      <a:spAutoFit/>
                    </a:bodyPr>
                    <a:lstStyle/>
                    <a:p>
                      <a:pPr algn="ctr">
                        <a:lnSpc>
                          <a:spcPct val="110000"/>
                        </a:lnSpc>
                        <a:defRPr/>
                      </a:pPr>
                      <a:r>
                        <a:rPr lang="en-US" sz="1050">
                          <a:effectLst>
                            <a:outerShdw blurRad="38100" dist="38100" dir="2700000" algn="tl">
                              <a:srgbClr val="C0C0C0"/>
                            </a:outerShdw>
                          </a:effectLst>
                          <a:sym typeface="Symbol" pitchFamily="18" charset="2"/>
                        </a:rPr>
                        <a:t>1</a:t>
                      </a:r>
                      <a:endParaRPr lang="en-US" sz="1050">
                        <a:effectLst>
                          <a:outerShdw blurRad="38100" dist="38100" dir="2700000" algn="tl">
                            <a:srgbClr val="C0C0C0"/>
                          </a:outerShdw>
                        </a:effectLst>
                      </a:endParaRPr>
                    </a:p>
                    <a:p>
                      <a:pPr algn="ctr">
                        <a:lnSpc>
                          <a:spcPct val="110000"/>
                        </a:lnSpc>
                        <a:defRPr/>
                      </a:pPr>
                      <a:r>
                        <a:rPr lang="en-US" sz="1050">
                          <a:effectLst>
                            <a:outerShdw blurRad="38100" dist="38100" dir="2700000" algn="tl">
                              <a:srgbClr val="C0C0C0"/>
                            </a:outerShdw>
                          </a:effectLst>
                        </a:rPr>
                        <a:t>M!</a:t>
                      </a:r>
                    </a:p>
                  </p:txBody>
                </p:sp>
                <p:sp>
                  <p:nvSpPr>
                    <p:cNvPr id="53298" name="Line 13">
                      <a:extLst>
                        <a:ext uri="{FF2B5EF4-FFF2-40B4-BE49-F238E27FC236}">
                          <a16:creationId xmlns:a16="http://schemas.microsoft.com/office/drawing/2014/main" id="{2226816B-8A96-DF0F-C2B8-A7D476DED628}"/>
                        </a:ext>
                      </a:extLst>
                    </p:cNvPr>
                    <p:cNvSpPr>
                      <a:spLocks noChangeShapeType="1"/>
                    </p:cNvSpPr>
                    <p:nvPr/>
                  </p:nvSpPr>
                  <p:spPr bwMode="auto">
                    <a:xfrm>
                      <a:off x="2511" y="2804"/>
                      <a:ext cx="23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53273" name="Group 21">
                    <a:extLst>
                      <a:ext uri="{FF2B5EF4-FFF2-40B4-BE49-F238E27FC236}">
                        <a16:creationId xmlns:a16="http://schemas.microsoft.com/office/drawing/2014/main" id="{531AACD9-9508-2FE1-EA2C-918D06FAEDCC}"/>
                      </a:ext>
                    </a:extLst>
                  </p:cNvPr>
                  <p:cNvGrpSpPr>
                    <a:grpSpLocks/>
                  </p:cNvGrpSpPr>
                  <p:nvPr/>
                </p:nvGrpSpPr>
                <p:grpSpPr bwMode="auto">
                  <a:xfrm>
                    <a:off x="1574" y="2482"/>
                    <a:ext cx="249" cy="365"/>
                    <a:chOff x="1574" y="2446"/>
                    <a:chExt cx="249" cy="365"/>
                  </a:xfrm>
                </p:grpSpPr>
                <p:sp>
                  <p:nvSpPr>
                    <p:cNvPr id="1057807" name="Rectangle 15">
                      <a:extLst>
                        <a:ext uri="{FF2B5EF4-FFF2-40B4-BE49-F238E27FC236}">
                          <a16:creationId xmlns:a16="http://schemas.microsoft.com/office/drawing/2014/main" id="{ACB33B79-6F19-69EF-FDAC-1262550EB7B8}"/>
                        </a:ext>
                      </a:extLst>
                    </p:cNvPr>
                    <p:cNvSpPr>
                      <a:spLocks noChangeArrowheads="1"/>
                    </p:cNvSpPr>
                    <p:nvPr/>
                  </p:nvSpPr>
                  <p:spPr bwMode="auto">
                    <a:xfrm>
                      <a:off x="1574" y="2446"/>
                      <a:ext cx="249" cy="365"/>
                    </a:xfrm>
                    <a:prstGeom prst="rect">
                      <a:avLst/>
                    </a:prstGeom>
                    <a:noFill/>
                    <a:ln w="9525">
                      <a:noFill/>
                      <a:miter lim="800000"/>
                      <a:headEnd/>
                      <a:tailEnd/>
                    </a:ln>
                    <a:effectLst/>
                  </p:spPr>
                  <p:txBody>
                    <a:bodyPr wrap="none">
                      <a:spAutoFit/>
                    </a:bodyPr>
                    <a:lstStyle/>
                    <a:p>
                      <a:pPr algn="ctr">
                        <a:lnSpc>
                          <a:spcPct val="110000"/>
                        </a:lnSpc>
                        <a:defRPr/>
                      </a:pPr>
                      <a:r>
                        <a:rPr lang="en-US" sz="1050">
                          <a:effectLst>
                            <a:outerShdw blurRad="38100" dist="38100" dir="2700000" algn="tl">
                              <a:srgbClr val="C0C0C0"/>
                            </a:outerShdw>
                          </a:effectLst>
                          <a:sym typeface="Symbol" pitchFamily="18" charset="2"/>
                        </a:rPr>
                        <a:t>1</a:t>
                      </a:r>
                      <a:endParaRPr lang="en-US" sz="1050">
                        <a:effectLst>
                          <a:outerShdw blurRad="38100" dist="38100" dir="2700000" algn="tl">
                            <a:srgbClr val="C0C0C0"/>
                          </a:outerShdw>
                        </a:effectLst>
                      </a:endParaRPr>
                    </a:p>
                    <a:p>
                      <a:pPr algn="ctr">
                        <a:lnSpc>
                          <a:spcPct val="110000"/>
                        </a:lnSpc>
                        <a:defRPr/>
                      </a:pPr>
                      <a:r>
                        <a:rPr lang="en-US" sz="1050">
                          <a:effectLst>
                            <a:outerShdw blurRad="38100" dist="38100" dir="2700000" algn="tl">
                              <a:srgbClr val="C0C0C0"/>
                            </a:outerShdw>
                          </a:effectLst>
                        </a:rPr>
                        <a:t>n!</a:t>
                      </a:r>
                    </a:p>
                  </p:txBody>
                </p:sp>
                <p:sp>
                  <p:nvSpPr>
                    <p:cNvPr id="53296" name="Line 16">
                      <a:extLst>
                        <a:ext uri="{FF2B5EF4-FFF2-40B4-BE49-F238E27FC236}">
                          <a16:creationId xmlns:a16="http://schemas.microsoft.com/office/drawing/2014/main" id="{FB0DBAA1-D3D3-4A84-5207-CD53FA9A9125}"/>
                        </a:ext>
                      </a:extLst>
                    </p:cNvPr>
                    <p:cNvSpPr>
                      <a:spLocks noChangeShapeType="1"/>
                    </p:cNvSpPr>
                    <p:nvPr/>
                  </p:nvSpPr>
                  <p:spPr bwMode="auto">
                    <a:xfrm>
                      <a:off x="1583" y="2644"/>
                      <a:ext cx="23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grpSp>
                <p:nvGrpSpPr>
                  <p:cNvPr id="53274" name="Group 19">
                    <a:extLst>
                      <a:ext uri="{FF2B5EF4-FFF2-40B4-BE49-F238E27FC236}">
                        <a16:creationId xmlns:a16="http://schemas.microsoft.com/office/drawing/2014/main" id="{17FC87AE-C36E-E64B-F7CB-6922E8B15868}"/>
                      </a:ext>
                    </a:extLst>
                  </p:cNvPr>
                  <p:cNvGrpSpPr>
                    <a:grpSpLocks/>
                  </p:cNvGrpSpPr>
                  <p:nvPr/>
                </p:nvGrpSpPr>
                <p:grpSpPr bwMode="auto">
                  <a:xfrm>
                    <a:off x="3408" y="2466"/>
                    <a:ext cx="576" cy="364"/>
                    <a:chOff x="1992" y="3182"/>
                    <a:chExt cx="576" cy="364"/>
                  </a:xfrm>
                </p:grpSpPr>
                <p:sp>
                  <p:nvSpPr>
                    <p:cNvPr id="1057809" name="Rectangle 17">
                      <a:extLst>
                        <a:ext uri="{FF2B5EF4-FFF2-40B4-BE49-F238E27FC236}">
                          <a16:creationId xmlns:a16="http://schemas.microsoft.com/office/drawing/2014/main" id="{E94F2C73-4F54-45E2-A392-31FFBA654F88}"/>
                        </a:ext>
                      </a:extLst>
                    </p:cNvPr>
                    <p:cNvSpPr>
                      <a:spLocks noChangeArrowheads="1"/>
                    </p:cNvSpPr>
                    <p:nvPr/>
                  </p:nvSpPr>
                  <p:spPr bwMode="auto">
                    <a:xfrm>
                      <a:off x="2044" y="3182"/>
                      <a:ext cx="476" cy="364"/>
                    </a:xfrm>
                    <a:prstGeom prst="rect">
                      <a:avLst/>
                    </a:prstGeom>
                    <a:noFill/>
                    <a:ln w="9525">
                      <a:noFill/>
                      <a:miter lim="800000"/>
                      <a:headEnd/>
                      <a:tailEnd/>
                    </a:ln>
                    <a:effectLst/>
                  </p:spPr>
                  <p:txBody>
                    <a:bodyPr wrap="none">
                      <a:spAutoFit/>
                    </a:bodyPr>
                    <a:lstStyle/>
                    <a:p>
                      <a:pPr algn="ctr">
                        <a:lnSpc>
                          <a:spcPct val="110000"/>
                        </a:lnSpc>
                        <a:defRPr/>
                      </a:pPr>
                      <a:r>
                        <a:rPr lang="en-US" sz="1050">
                          <a:effectLst>
                            <a:outerShdw blurRad="38100" dist="38100" dir="2700000" algn="tl">
                              <a:srgbClr val="C0C0C0"/>
                            </a:outerShdw>
                          </a:effectLst>
                        </a:rPr>
                        <a:t>Mµ</a:t>
                      </a:r>
                    </a:p>
                    <a:p>
                      <a:pPr algn="ctr">
                        <a:lnSpc>
                          <a:spcPct val="110000"/>
                        </a:lnSpc>
                        <a:defRPr/>
                      </a:pPr>
                      <a:r>
                        <a:rPr lang="en-US" sz="1050">
                          <a:effectLst>
                            <a:outerShdw blurRad="38100" dist="38100" dir="2700000" algn="tl">
                              <a:srgbClr val="C0C0C0"/>
                            </a:outerShdw>
                          </a:effectLst>
                        </a:rPr>
                        <a:t>Mµ - </a:t>
                      </a:r>
                      <a:r>
                        <a:rPr lang="en-US" sz="1050">
                          <a:effectLst>
                            <a:outerShdw blurRad="38100" dist="38100" dir="2700000" algn="tl">
                              <a:srgbClr val="C0C0C0"/>
                            </a:outerShdw>
                          </a:effectLst>
                          <a:sym typeface="Symbol" pitchFamily="18" charset="2"/>
                        </a:rPr>
                        <a:t></a:t>
                      </a:r>
                      <a:endParaRPr lang="en-US" sz="1050">
                        <a:effectLst>
                          <a:outerShdw blurRad="38100" dist="38100" dir="2700000" algn="tl">
                            <a:srgbClr val="C0C0C0"/>
                          </a:outerShdw>
                        </a:effectLst>
                      </a:endParaRPr>
                    </a:p>
                  </p:txBody>
                </p:sp>
                <p:sp>
                  <p:nvSpPr>
                    <p:cNvPr id="53294" name="Line 18">
                      <a:extLst>
                        <a:ext uri="{FF2B5EF4-FFF2-40B4-BE49-F238E27FC236}">
                          <a16:creationId xmlns:a16="http://schemas.microsoft.com/office/drawing/2014/main" id="{11E353BF-8482-F7C7-6B25-ED0B20607E7B}"/>
                        </a:ext>
                      </a:extLst>
                    </p:cNvPr>
                    <p:cNvSpPr>
                      <a:spLocks noChangeShapeType="1"/>
                    </p:cNvSpPr>
                    <p:nvPr/>
                  </p:nvSpPr>
                  <p:spPr bwMode="auto">
                    <a:xfrm>
                      <a:off x="1992" y="3396"/>
                      <a:ext cx="57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sp>
                <p:nvSpPr>
                  <p:cNvPr id="1057817" name="Rectangle 25">
                    <a:extLst>
                      <a:ext uri="{FF2B5EF4-FFF2-40B4-BE49-F238E27FC236}">
                        <a16:creationId xmlns:a16="http://schemas.microsoft.com/office/drawing/2014/main" id="{4FB04419-4A88-20E4-FEF9-B2CB782BF732}"/>
                      </a:ext>
                    </a:extLst>
                  </p:cNvPr>
                  <p:cNvSpPr>
                    <a:spLocks noChangeArrowheads="1"/>
                  </p:cNvSpPr>
                  <p:nvPr/>
                </p:nvSpPr>
                <p:spPr bwMode="auto">
                  <a:xfrm>
                    <a:off x="1213" y="2406"/>
                    <a:ext cx="438"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M – 1</a:t>
                    </a:r>
                  </a:p>
                </p:txBody>
              </p:sp>
              <p:sp>
                <p:nvSpPr>
                  <p:cNvPr id="1057818" name="Rectangle 26">
                    <a:extLst>
                      <a:ext uri="{FF2B5EF4-FFF2-40B4-BE49-F238E27FC236}">
                        <a16:creationId xmlns:a16="http://schemas.microsoft.com/office/drawing/2014/main" id="{2145448C-9747-FD12-196C-B72E15DC111C}"/>
                      </a:ext>
                    </a:extLst>
                  </p:cNvPr>
                  <p:cNvSpPr>
                    <a:spLocks noChangeArrowheads="1"/>
                  </p:cNvSpPr>
                  <p:nvPr/>
                </p:nvSpPr>
                <p:spPr bwMode="auto">
                  <a:xfrm>
                    <a:off x="1223" y="2910"/>
                    <a:ext cx="410"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n = 0</a:t>
                    </a:r>
                  </a:p>
                </p:txBody>
              </p:sp>
              <p:grpSp>
                <p:nvGrpSpPr>
                  <p:cNvPr id="53277" name="Group 31">
                    <a:extLst>
                      <a:ext uri="{FF2B5EF4-FFF2-40B4-BE49-F238E27FC236}">
                        <a16:creationId xmlns:a16="http://schemas.microsoft.com/office/drawing/2014/main" id="{CCDC2D09-3CD5-2B5D-0713-6F93E597A6CF}"/>
                      </a:ext>
                    </a:extLst>
                  </p:cNvPr>
                  <p:cNvGrpSpPr>
                    <a:grpSpLocks/>
                  </p:cNvGrpSpPr>
                  <p:nvPr/>
                </p:nvGrpSpPr>
                <p:grpSpPr bwMode="auto">
                  <a:xfrm>
                    <a:off x="1888" y="2420"/>
                    <a:ext cx="516" cy="602"/>
                    <a:chOff x="1920" y="2398"/>
                    <a:chExt cx="516" cy="602"/>
                  </a:xfrm>
                </p:grpSpPr>
                <p:grpSp>
                  <p:nvGrpSpPr>
                    <p:cNvPr id="53288" name="Group 23">
                      <a:extLst>
                        <a:ext uri="{FF2B5EF4-FFF2-40B4-BE49-F238E27FC236}">
                          <a16:creationId xmlns:a16="http://schemas.microsoft.com/office/drawing/2014/main" id="{D91F424A-86A8-74D5-203F-239DB572C707}"/>
                        </a:ext>
                      </a:extLst>
                    </p:cNvPr>
                    <p:cNvGrpSpPr>
                      <a:grpSpLocks/>
                    </p:cNvGrpSpPr>
                    <p:nvPr/>
                  </p:nvGrpSpPr>
                  <p:grpSpPr bwMode="auto">
                    <a:xfrm>
                      <a:off x="1967" y="2457"/>
                      <a:ext cx="232" cy="365"/>
                      <a:chOff x="2183" y="2497"/>
                      <a:chExt cx="232" cy="365"/>
                    </a:xfrm>
                  </p:grpSpPr>
                  <p:sp>
                    <p:nvSpPr>
                      <p:cNvPr id="1057798" name="Rectangle 6">
                        <a:extLst>
                          <a:ext uri="{FF2B5EF4-FFF2-40B4-BE49-F238E27FC236}">
                            <a16:creationId xmlns:a16="http://schemas.microsoft.com/office/drawing/2014/main" id="{BC9F3311-0271-FE90-56C6-14F7E5DBFD11}"/>
                          </a:ext>
                        </a:extLst>
                      </p:cNvPr>
                      <p:cNvSpPr>
                        <a:spLocks noChangeArrowheads="1"/>
                      </p:cNvSpPr>
                      <p:nvPr/>
                    </p:nvSpPr>
                    <p:spPr bwMode="auto">
                      <a:xfrm>
                        <a:off x="2189" y="2497"/>
                        <a:ext cx="220" cy="365"/>
                      </a:xfrm>
                      <a:prstGeom prst="rect">
                        <a:avLst/>
                      </a:prstGeom>
                      <a:noFill/>
                      <a:ln w="9525">
                        <a:noFill/>
                        <a:miter lim="800000"/>
                        <a:headEnd/>
                        <a:tailEnd/>
                      </a:ln>
                      <a:effectLst/>
                    </p:spPr>
                    <p:txBody>
                      <a:bodyPr wrap="none">
                        <a:spAutoFit/>
                      </a:bodyPr>
                      <a:lstStyle/>
                      <a:p>
                        <a:pPr algn="ctr">
                          <a:lnSpc>
                            <a:spcPct val="110000"/>
                          </a:lnSpc>
                          <a:defRPr/>
                        </a:pPr>
                        <a:r>
                          <a:rPr lang="en-US" sz="1050" dirty="0">
                            <a:effectLst>
                              <a:outerShdw blurRad="38100" dist="38100" dir="2700000" algn="tl">
                                <a:srgbClr val="C0C0C0"/>
                              </a:outerShdw>
                            </a:effectLst>
                            <a:sym typeface="Symbol" pitchFamily="18" charset="2"/>
                          </a:rPr>
                          <a:t></a:t>
                        </a:r>
                        <a:endParaRPr lang="en-US" sz="1050" dirty="0">
                          <a:effectLst>
                            <a:outerShdw blurRad="38100" dist="38100" dir="2700000" algn="tl">
                              <a:srgbClr val="C0C0C0"/>
                            </a:outerShdw>
                          </a:effectLst>
                        </a:endParaRPr>
                      </a:p>
                      <a:p>
                        <a:pPr algn="ctr">
                          <a:lnSpc>
                            <a:spcPct val="110000"/>
                          </a:lnSpc>
                          <a:defRPr/>
                        </a:pPr>
                        <a:r>
                          <a:rPr lang="en-US" sz="1050" dirty="0">
                            <a:effectLst>
                              <a:outerShdw blurRad="38100" dist="38100" dir="2700000" algn="tl">
                                <a:srgbClr val="C0C0C0"/>
                              </a:outerShdw>
                            </a:effectLst>
                          </a:rPr>
                          <a:t>µ</a:t>
                        </a:r>
                      </a:p>
                    </p:txBody>
                  </p:sp>
                  <p:sp>
                    <p:nvSpPr>
                      <p:cNvPr id="53292" name="Line 7">
                        <a:extLst>
                          <a:ext uri="{FF2B5EF4-FFF2-40B4-BE49-F238E27FC236}">
                            <a16:creationId xmlns:a16="http://schemas.microsoft.com/office/drawing/2014/main" id="{753B01C7-5BC7-0F8F-3279-6C99F96B9FED}"/>
                          </a:ext>
                        </a:extLst>
                      </p:cNvPr>
                      <p:cNvSpPr>
                        <a:spLocks noChangeShapeType="1"/>
                      </p:cNvSpPr>
                      <p:nvPr/>
                    </p:nvSpPr>
                    <p:spPr bwMode="auto">
                      <a:xfrm>
                        <a:off x="2183" y="2698"/>
                        <a:ext cx="23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sp>
                  <p:nvSpPr>
                    <p:cNvPr id="1057819" name="Rectangle 27">
                      <a:extLst>
                        <a:ext uri="{FF2B5EF4-FFF2-40B4-BE49-F238E27FC236}">
                          <a16:creationId xmlns:a16="http://schemas.microsoft.com/office/drawing/2014/main" id="{75ADF2BC-0FFE-2F60-FCE2-F46162BDBE26}"/>
                        </a:ext>
                      </a:extLst>
                    </p:cNvPr>
                    <p:cNvSpPr>
                      <a:spLocks noChangeArrowheads="1"/>
                    </p:cNvSpPr>
                    <p:nvPr/>
                  </p:nvSpPr>
                  <p:spPr bwMode="auto">
                    <a:xfrm>
                      <a:off x="2218" y="2398"/>
                      <a:ext cx="218"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n</a:t>
                      </a:r>
                    </a:p>
                  </p:txBody>
                </p:sp>
                <p:sp>
                  <p:nvSpPr>
                    <p:cNvPr id="53290" name="AutoShape 30">
                      <a:extLst>
                        <a:ext uri="{FF2B5EF4-FFF2-40B4-BE49-F238E27FC236}">
                          <a16:creationId xmlns:a16="http://schemas.microsoft.com/office/drawing/2014/main" id="{CF830887-7A73-E817-D3CC-EFEFD17946FB}"/>
                        </a:ext>
                      </a:extLst>
                    </p:cNvPr>
                    <p:cNvSpPr>
                      <a:spLocks noChangeArrowheads="1"/>
                    </p:cNvSpPr>
                    <p:nvPr/>
                  </p:nvSpPr>
                  <p:spPr bwMode="auto">
                    <a:xfrm>
                      <a:off x="1920" y="2504"/>
                      <a:ext cx="328" cy="496"/>
                    </a:xfrm>
                    <a:prstGeom prst="bracketPair">
                      <a:avLst>
                        <a:gd name="adj" fmla="val 16667"/>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grpSp>
              <p:grpSp>
                <p:nvGrpSpPr>
                  <p:cNvPr id="53278" name="Group 32">
                    <a:extLst>
                      <a:ext uri="{FF2B5EF4-FFF2-40B4-BE49-F238E27FC236}">
                        <a16:creationId xmlns:a16="http://schemas.microsoft.com/office/drawing/2014/main" id="{302BA548-6C56-3700-A1F5-14BDED972D21}"/>
                      </a:ext>
                    </a:extLst>
                  </p:cNvPr>
                  <p:cNvGrpSpPr>
                    <a:grpSpLocks/>
                  </p:cNvGrpSpPr>
                  <p:nvPr/>
                </p:nvGrpSpPr>
                <p:grpSpPr bwMode="auto">
                  <a:xfrm>
                    <a:off x="2920" y="2420"/>
                    <a:ext cx="546" cy="602"/>
                    <a:chOff x="1920" y="2398"/>
                    <a:chExt cx="546" cy="602"/>
                  </a:xfrm>
                </p:grpSpPr>
                <p:grpSp>
                  <p:nvGrpSpPr>
                    <p:cNvPr id="53283" name="Group 33">
                      <a:extLst>
                        <a:ext uri="{FF2B5EF4-FFF2-40B4-BE49-F238E27FC236}">
                          <a16:creationId xmlns:a16="http://schemas.microsoft.com/office/drawing/2014/main" id="{58578410-B6B5-7CE2-9AE7-5EC881A49CD9}"/>
                        </a:ext>
                      </a:extLst>
                    </p:cNvPr>
                    <p:cNvGrpSpPr>
                      <a:grpSpLocks/>
                    </p:cNvGrpSpPr>
                    <p:nvPr/>
                  </p:nvGrpSpPr>
                  <p:grpSpPr bwMode="auto">
                    <a:xfrm>
                      <a:off x="1967" y="2457"/>
                      <a:ext cx="232" cy="365"/>
                      <a:chOff x="2183" y="2497"/>
                      <a:chExt cx="232" cy="365"/>
                    </a:xfrm>
                  </p:grpSpPr>
                  <p:sp>
                    <p:nvSpPr>
                      <p:cNvPr id="1057826" name="Rectangle 34">
                        <a:extLst>
                          <a:ext uri="{FF2B5EF4-FFF2-40B4-BE49-F238E27FC236}">
                            <a16:creationId xmlns:a16="http://schemas.microsoft.com/office/drawing/2014/main" id="{CB308609-CBB9-739A-E951-006C63366526}"/>
                          </a:ext>
                        </a:extLst>
                      </p:cNvPr>
                      <p:cNvSpPr>
                        <a:spLocks noChangeArrowheads="1"/>
                      </p:cNvSpPr>
                      <p:nvPr/>
                    </p:nvSpPr>
                    <p:spPr bwMode="auto">
                      <a:xfrm>
                        <a:off x="2189" y="2497"/>
                        <a:ext cx="220" cy="365"/>
                      </a:xfrm>
                      <a:prstGeom prst="rect">
                        <a:avLst/>
                      </a:prstGeom>
                      <a:noFill/>
                      <a:ln w="9525">
                        <a:noFill/>
                        <a:miter lim="800000"/>
                        <a:headEnd/>
                        <a:tailEnd/>
                      </a:ln>
                      <a:effectLst/>
                    </p:spPr>
                    <p:txBody>
                      <a:bodyPr wrap="none">
                        <a:spAutoFit/>
                      </a:bodyPr>
                      <a:lstStyle/>
                      <a:p>
                        <a:pPr algn="ctr">
                          <a:lnSpc>
                            <a:spcPct val="110000"/>
                          </a:lnSpc>
                          <a:defRPr/>
                        </a:pPr>
                        <a:r>
                          <a:rPr lang="en-US" sz="1050">
                            <a:effectLst>
                              <a:outerShdw blurRad="38100" dist="38100" dir="2700000" algn="tl">
                                <a:srgbClr val="C0C0C0"/>
                              </a:outerShdw>
                            </a:effectLst>
                            <a:sym typeface="Symbol" pitchFamily="18" charset="2"/>
                          </a:rPr>
                          <a:t></a:t>
                        </a:r>
                        <a:endParaRPr lang="en-US" sz="1050">
                          <a:effectLst>
                            <a:outerShdw blurRad="38100" dist="38100" dir="2700000" algn="tl">
                              <a:srgbClr val="C0C0C0"/>
                            </a:outerShdw>
                          </a:effectLst>
                        </a:endParaRPr>
                      </a:p>
                      <a:p>
                        <a:pPr algn="ctr">
                          <a:lnSpc>
                            <a:spcPct val="110000"/>
                          </a:lnSpc>
                          <a:defRPr/>
                        </a:pPr>
                        <a:r>
                          <a:rPr lang="en-US" sz="1050">
                            <a:effectLst>
                              <a:outerShdw blurRad="38100" dist="38100" dir="2700000" algn="tl">
                                <a:srgbClr val="C0C0C0"/>
                              </a:outerShdw>
                            </a:effectLst>
                          </a:rPr>
                          <a:t>µ</a:t>
                        </a:r>
                      </a:p>
                    </p:txBody>
                  </p:sp>
                  <p:sp>
                    <p:nvSpPr>
                      <p:cNvPr id="53287" name="Line 35">
                        <a:extLst>
                          <a:ext uri="{FF2B5EF4-FFF2-40B4-BE49-F238E27FC236}">
                            <a16:creationId xmlns:a16="http://schemas.microsoft.com/office/drawing/2014/main" id="{D9333AA6-1590-79E1-A5F3-73510E8B278C}"/>
                          </a:ext>
                        </a:extLst>
                      </p:cNvPr>
                      <p:cNvSpPr>
                        <a:spLocks noChangeShapeType="1"/>
                      </p:cNvSpPr>
                      <p:nvPr/>
                    </p:nvSpPr>
                    <p:spPr bwMode="auto">
                      <a:xfrm>
                        <a:off x="2183" y="2698"/>
                        <a:ext cx="23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sp>
                  <p:nvSpPr>
                    <p:cNvPr id="1057828" name="Rectangle 36">
                      <a:extLst>
                        <a:ext uri="{FF2B5EF4-FFF2-40B4-BE49-F238E27FC236}">
                          <a16:creationId xmlns:a16="http://schemas.microsoft.com/office/drawing/2014/main" id="{5D426EA3-3D8F-0E9E-30F3-4032BE9D853B}"/>
                        </a:ext>
                      </a:extLst>
                    </p:cNvPr>
                    <p:cNvSpPr>
                      <a:spLocks noChangeArrowheads="1"/>
                    </p:cNvSpPr>
                    <p:nvPr/>
                  </p:nvSpPr>
                  <p:spPr bwMode="auto">
                    <a:xfrm>
                      <a:off x="2217" y="2398"/>
                      <a:ext cx="249"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M</a:t>
                      </a:r>
                    </a:p>
                  </p:txBody>
                </p:sp>
                <p:sp>
                  <p:nvSpPr>
                    <p:cNvPr id="53285" name="AutoShape 37">
                      <a:extLst>
                        <a:ext uri="{FF2B5EF4-FFF2-40B4-BE49-F238E27FC236}">
                          <a16:creationId xmlns:a16="http://schemas.microsoft.com/office/drawing/2014/main" id="{6CD15274-F943-C679-6BB6-B36099EB6F3F}"/>
                        </a:ext>
                      </a:extLst>
                    </p:cNvPr>
                    <p:cNvSpPr>
                      <a:spLocks noChangeArrowheads="1"/>
                    </p:cNvSpPr>
                    <p:nvPr/>
                  </p:nvSpPr>
                  <p:spPr bwMode="auto">
                    <a:xfrm>
                      <a:off x="1920" y="2504"/>
                      <a:ext cx="328" cy="496"/>
                    </a:xfrm>
                    <a:prstGeom prst="bracketPair">
                      <a:avLst>
                        <a:gd name="adj" fmla="val 16667"/>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endParaRPr lang="en-US" altLang="en-US" sz="1200">
                        <a:latin typeface="Verdana" panose="020B0604030504040204" pitchFamily="34" charset="0"/>
                      </a:endParaRPr>
                    </a:p>
                  </p:txBody>
                </p:sp>
              </p:grpSp>
              <p:sp>
                <p:nvSpPr>
                  <p:cNvPr id="1057831" name="Rectangle 39">
                    <a:extLst>
                      <a:ext uri="{FF2B5EF4-FFF2-40B4-BE49-F238E27FC236}">
                        <a16:creationId xmlns:a16="http://schemas.microsoft.com/office/drawing/2014/main" id="{C2D16013-6352-C1EE-B012-03E34A8A7DFF}"/>
                      </a:ext>
                    </a:extLst>
                  </p:cNvPr>
                  <p:cNvSpPr>
                    <a:spLocks noChangeArrowheads="1"/>
                  </p:cNvSpPr>
                  <p:nvPr/>
                </p:nvSpPr>
                <p:spPr bwMode="auto">
                  <a:xfrm>
                    <a:off x="2401" y="2617"/>
                    <a:ext cx="221"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rPr>
                      <a:t>+</a:t>
                    </a:r>
                  </a:p>
                </p:txBody>
              </p:sp>
              <p:sp>
                <p:nvSpPr>
                  <p:cNvPr id="1057832" name="Rectangle 40">
                    <a:extLst>
                      <a:ext uri="{FF2B5EF4-FFF2-40B4-BE49-F238E27FC236}">
                        <a16:creationId xmlns:a16="http://schemas.microsoft.com/office/drawing/2014/main" id="{F0DBB3B3-813F-0F33-72F2-F70D4FBBA544}"/>
                      </a:ext>
                    </a:extLst>
                  </p:cNvPr>
                  <p:cNvSpPr>
                    <a:spLocks noChangeArrowheads="1"/>
                  </p:cNvSpPr>
                  <p:nvPr/>
                </p:nvSpPr>
                <p:spPr bwMode="auto">
                  <a:xfrm>
                    <a:off x="1209" y="2485"/>
                    <a:ext cx="408" cy="504"/>
                  </a:xfrm>
                  <a:prstGeom prst="rect">
                    <a:avLst/>
                  </a:prstGeom>
                  <a:noFill/>
                  <a:ln w="9525">
                    <a:noFill/>
                    <a:miter lim="800000"/>
                    <a:headEnd/>
                    <a:tailEnd/>
                  </a:ln>
                  <a:effectLst/>
                </p:spPr>
                <p:txBody>
                  <a:bodyPr wrap="none">
                    <a:spAutoFit/>
                  </a:bodyPr>
                  <a:lstStyle/>
                  <a:p>
                    <a:pPr algn="ctr">
                      <a:defRPr/>
                    </a:pPr>
                    <a:r>
                      <a:rPr lang="en-US" sz="3300">
                        <a:effectLst>
                          <a:outerShdw blurRad="38100" dist="38100" dir="2700000" algn="tl">
                            <a:srgbClr val="C0C0C0"/>
                          </a:outerShdw>
                        </a:effectLst>
                      </a:rPr>
                      <a:t>∑</a:t>
                    </a:r>
                  </a:p>
                </p:txBody>
              </p:sp>
              <p:sp>
                <p:nvSpPr>
                  <p:cNvPr id="53281" name="Freeform 41">
                    <a:extLst>
                      <a:ext uri="{FF2B5EF4-FFF2-40B4-BE49-F238E27FC236}">
                        <a16:creationId xmlns:a16="http://schemas.microsoft.com/office/drawing/2014/main" id="{01C006DF-9AF7-3AF0-FBF0-BAB1ED0D073C}"/>
                      </a:ext>
                    </a:extLst>
                  </p:cNvPr>
                  <p:cNvSpPr>
                    <a:spLocks/>
                  </p:cNvSpPr>
                  <p:nvPr/>
                </p:nvSpPr>
                <p:spPr bwMode="auto">
                  <a:xfrm>
                    <a:off x="1182" y="2442"/>
                    <a:ext cx="72" cy="648"/>
                  </a:xfrm>
                  <a:custGeom>
                    <a:avLst/>
                    <a:gdLst>
                      <a:gd name="T0" fmla="*/ 72 w 72"/>
                      <a:gd name="T1" fmla="*/ 0 h 592"/>
                      <a:gd name="T2" fmla="*/ 0 w 72"/>
                      <a:gd name="T3" fmla="*/ 0 h 592"/>
                      <a:gd name="T4" fmla="*/ 0 w 72"/>
                      <a:gd name="T5" fmla="*/ 1017 h 592"/>
                      <a:gd name="T6" fmla="*/ 72 w 72"/>
                      <a:gd name="T7" fmla="*/ 1017 h 592"/>
                      <a:gd name="T8" fmla="*/ 0 60000 65536"/>
                      <a:gd name="T9" fmla="*/ 0 60000 65536"/>
                      <a:gd name="T10" fmla="*/ 0 60000 65536"/>
                      <a:gd name="T11" fmla="*/ 0 60000 65536"/>
                      <a:gd name="T12" fmla="*/ 0 w 72"/>
                      <a:gd name="T13" fmla="*/ 0 h 592"/>
                      <a:gd name="T14" fmla="*/ 72 w 72"/>
                      <a:gd name="T15" fmla="*/ 592 h 592"/>
                    </a:gdLst>
                    <a:ahLst/>
                    <a:cxnLst>
                      <a:cxn ang="T8">
                        <a:pos x="T0" y="T1"/>
                      </a:cxn>
                      <a:cxn ang="T9">
                        <a:pos x="T2" y="T3"/>
                      </a:cxn>
                      <a:cxn ang="T10">
                        <a:pos x="T4" y="T5"/>
                      </a:cxn>
                      <a:cxn ang="T11">
                        <a:pos x="T6" y="T7"/>
                      </a:cxn>
                    </a:cxnLst>
                    <a:rect l="T12" t="T13" r="T14" b="T15"/>
                    <a:pathLst>
                      <a:path w="72" h="592">
                        <a:moveTo>
                          <a:pt x="72" y="0"/>
                        </a:moveTo>
                        <a:lnTo>
                          <a:pt x="0" y="0"/>
                        </a:lnTo>
                        <a:lnTo>
                          <a:pt x="0" y="592"/>
                        </a:lnTo>
                        <a:lnTo>
                          <a:pt x="72" y="592"/>
                        </a:ln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sz="1050"/>
                  </a:p>
                </p:txBody>
              </p:sp>
              <p:sp>
                <p:nvSpPr>
                  <p:cNvPr id="53282" name="Freeform 42">
                    <a:extLst>
                      <a:ext uri="{FF2B5EF4-FFF2-40B4-BE49-F238E27FC236}">
                        <a16:creationId xmlns:a16="http://schemas.microsoft.com/office/drawing/2014/main" id="{002D2170-E846-9196-56DD-561ED7C94A4C}"/>
                      </a:ext>
                    </a:extLst>
                  </p:cNvPr>
                  <p:cNvSpPr>
                    <a:spLocks/>
                  </p:cNvSpPr>
                  <p:nvPr/>
                </p:nvSpPr>
                <p:spPr bwMode="auto">
                  <a:xfrm flipH="1">
                    <a:off x="2330" y="2442"/>
                    <a:ext cx="72" cy="648"/>
                  </a:xfrm>
                  <a:custGeom>
                    <a:avLst/>
                    <a:gdLst>
                      <a:gd name="T0" fmla="*/ 72 w 72"/>
                      <a:gd name="T1" fmla="*/ 0 h 592"/>
                      <a:gd name="T2" fmla="*/ 0 w 72"/>
                      <a:gd name="T3" fmla="*/ 0 h 592"/>
                      <a:gd name="T4" fmla="*/ 0 w 72"/>
                      <a:gd name="T5" fmla="*/ 1017 h 592"/>
                      <a:gd name="T6" fmla="*/ 72 w 72"/>
                      <a:gd name="T7" fmla="*/ 1017 h 592"/>
                      <a:gd name="T8" fmla="*/ 0 60000 65536"/>
                      <a:gd name="T9" fmla="*/ 0 60000 65536"/>
                      <a:gd name="T10" fmla="*/ 0 60000 65536"/>
                      <a:gd name="T11" fmla="*/ 0 60000 65536"/>
                      <a:gd name="T12" fmla="*/ 0 w 72"/>
                      <a:gd name="T13" fmla="*/ 0 h 592"/>
                      <a:gd name="T14" fmla="*/ 72 w 72"/>
                      <a:gd name="T15" fmla="*/ 592 h 592"/>
                    </a:gdLst>
                    <a:ahLst/>
                    <a:cxnLst>
                      <a:cxn ang="T8">
                        <a:pos x="T0" y="T1"/>
                      </a:cxn>
                      <a:cxn ang="T9">
                        <a:pos x="T2" y="T3"/>
                      </a:cxn>
                      <a:cxn ang="T10">
                        <a:pos x="T4" y="T5"/>
                      </a:cxn>
                      <a:cxn ang="T11">
                        <a:pos x="T6" y="T7"/>
                      </a:cxn>
                    </a:cxnLst>
                    <a:rect l="T12" t="T13" r="T14" b="T15"/>
                    <a:pathLst>
                      <a:path w="72" h="592">
                        <a:moveTo>
                          <a:pt x="72" y="0"/>
                        </a:moveTo>
                        <a:lnTo>
                          <a:pt x="0" y="0"/>
                        </a:lnTo>
                        <a:lnTo>
                          <a:pt x="0" y="592"/>
                        </a:lnTo>
                        <a:lnTo>
                          <a:pt x="72" y="592"/>
                        </a:ln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sz="1050"/>
                  </a:p>
                </p:txBody>
              </p:sp>
            </p:grpSp>
          </p:grpSp>
        </p:grpSp>
      </p:grpSp>
      <p:grpSp>
        <p:nvGrpSpPr>
          <p:cNvPr id="53252" name="Group 61">
            <a:extLst>
              <a:ext uri="{FF2B5EF4-FFF2-40B4-BE49-F238E27FC236}">
                <a16:creationId xmlns:a16="http://schemas.microsoft.com/office/drawing/2014/main" id="{2647AB0E-F29B-1DEF-F38B-6F87E732C256}"/>
              </a:ext>
            </a:extLst>
          </p:cNvPr>
          <p:cNvGrpSpPr>
            <a:grpSpLocks/>
          </p:cNvGrpSpPr>
          <p:nvPr/>
        </p:nvGrpSpPr>
        <p:grpSpPr bwMode="auto">
          <a:xfrm>
            <a:off x="2297906" y="3486149"/>
            <a:ext cx="2110878" cy="701278"/>
            <a:chOff x="714" y="2950"/>
            <a:chExt cx="2390" cy="589"/>
          </a:xfrm>
        </p:grpSpPr>
        <p:sp>
          <p:nvSpPr>
            <p:cNvPr id="1057839" name="Rectangle 47">
              <a:extLst>
                <a:ext uri="{FF2B5EF4-FFF2-40B4-BE49-F238E27FC236}">
                  <a16:creationId xmlns:a16="http://schemas.microsoft.com/office/drawing/2014/main" id="{A0745851-6F93-488D-B9ED-F27A9DA01164}"/>
                </a:ext>
              </a:extLst>
            </p:cNvPr>
            <p:cNvSpPr>
              <a:spLocks noChangeArrowheads="1"/>
            </p:cNvSpPr>
            <p:nvPr/>
          </p:nvSpPr>
          <p:spPr bwMode="auto">
            <a:xfrm>
              <a:off x="714" y="3129"/>
              <a:ext cx="1775" cy="213"/>
            </a:xfrm>
            <a:prstGeom prst="rect">
              <a:avLst/>
            </a:prstGeom>
            <a:noFill/>
            <a:ln w="9525">
              <a:noFill/>
              <a:miter lim="800000"/>
              <a:headEnd/>
              <a:tailEnd/>
            </a:ln>
            <a:effectLst/>
          </p:spPr>
          <p:txBody>
            <a:bodyPr wrap="none">
              <a:spAutoFit/>
            </a:bodyPr>
            <a:lstStyle/>
            <a:p>
              <a:pPr algn="ctr">
                <a:defRPr/>
              </a:pPr>
              <a:r>
                <a:rPr lang="en-US" sz="1050" dirty="0">
                  <a:effectLst>
                    <a:outerShdw blurRad="38100" dist="38100" dir="2700000" algn="tl">
                      <a:srgbClr val="C0C0C0"/>
                    </a:outerShdw>
                  </a:effectLst>
                </a:rPr>
                <a:t>L</a:t>
              </a:r>
              <a:r>
                <a:rPr lang="en-US" sz="1050" baseline="-25000" dirty="0">
                  <a:effectLst>
                    <a:outerShdw blurRad="38100" dist="38100" dir="2700000" algn="tl">
                      <a:srgbClr val="C0C0C0"/>
                    </a:outerShdw>
                  </a:effectLst>
                </a:rPr>
                <a:t>s</a:t>
              </a:r>
              <a:r>
                <a:rPr lang="en-US" sz="1050" dirty="0">
                  <a:effectLst>
                    <a:outerShdw blurRad="38100" dist="38100" dir="2700000" algn="tl">
                      <a:srgbClr val="C0C0C0"/>
                    </a:outerShdw>
                  </a:effectLst>
                </a:rPr>
                <a:t>  =                                      P</a:t>
              </a:r>
              <a:r>
                <a:rPr lang="en-US" sz="1050" baseline="-25000" dirty="0">
                  <a:effectLst>
                    <a:outerShdw blurRad="38100" dist="38100" dir="2700000" algn="tl">
                      <a:srgbClr val="C0C0C0"/>
                    </a:outerShdw>
                  </a:effectLst>
                </a:rPr>
                <a:t>0</a:t>
              </a:r>
              <a:r>
                <a:rPr lang="en-US" sz="1050" dirty="0">
                  <a:effectLst>
                    <a:outerShdw blurRad="38100" dist="38100" dir="2700000" algn="tl">
                      <a:srgbClr val="C0C0C0"/>
                    </a:outerShdw>
                  </a:effectLst>
                </a:rPr>
                <a:t> +</a:t>
              </a:r>
            </a:p>
          </p:txBody>
        </p:sp>
        <p:grpSp>
          <p:nvGrpSpPr>
            <p:cNvPr id="53255" name="Group 57">
              <a:extLst>
                <a:ext uri="{FF2B5EF4-FFF2-40B4-BE49-F238E27FC236}">
                  <a16:creationId xmlns:a16="http://schemas.microsoft.com/office/drawing/2014/main" id="{AF4AC427-F71F-0699-DE5B-49362790434A}"/>
                </a:ext>
              </a:extLst>
            </p:cNvPr>
            <p:cNvGrpSpPr>
              <a:grpSpLocks/>
            </p:cNvGrpSpPr>
            <p:nvPr/>
          </p:nvGrpSpPr>
          <p:grpSpPr bwMode="auto">
            <a:xfrm>
              <a:off x="1008" y="2950"/>
              <a:ext cx="1416" cy="589"/>
              <a:chOff x="3456" y="3158"/>
              <a:chExt cx="1416" cy="589"/>
            </a:xfrm>
          </p:grpSpPr>
          <p:grpSp>
            <p:nvGrpSpPr>
              <p:cNvPr id="53259" name="Group 55">
                <a:extLst>
                  <a:ext uri="{FF2B5EF4-FFF2-40B4-BE49-F238E27FC236}">
                    <a16:creationId xmlns:a16="http://schemas.microsoft.com/office/drawing/2014/main" id="{6C39368D-1AE0-3984-7D2C-80D83531A2B5}"/>
                  </a:ext>
                </a:extLst>
              </p:cNvPr>
              <p:cNvGrpSpPr>
                <a:grpSpLocks/>
              </p:cNvGrpSpPr>
              <p:nvPr/>
            </p:nvGrpSpPr>
            <p:grpSpPr bwMode="auto">
              <a:xfrm>
                <a:off x="3776" y="3158"/>
                <a:ext cx="660" cy="261"/>
                <a:chOff x="4410" y="2982"/>
                <a:chExt cx="660" cy="261"/>
              </a:xfrm>
            </p:grpSpPr>
            <p:sp>
              <p:nvSpPr>
                <p:cNvPr id="1057842" name="Rectangle 50">
                  <a:extLst>
                    <a:ext uri="{FF2B5EF4-FFF2-40B4-BE49-F238E27FC236}">
                      <a16:creationId xmlns:a16="http://schemas.microsoft.com/office/drawing/2014/main" id="{115D9BAE-8DB1-3A0B-83C6-8688ACC3CFBF}"/>
                    </a:ext>
                  </a:extLst>
                </p:cNvPr>
                <p:cNvSpPr>
                  <a:spLocks noChangeArrowheads="1"/>
                </p:cNvSpPr>
                <p:nvPr/>
              </p:nvSpPr>
              <p:spPr bwMode="auto">
                <a:xfrm>
                  <a:off x="4410" y="3030"/>
                  <a:ext cx="515" cy="213"/>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sym typeface="Symbol" pitchFamily="18" charset="2"/>
                    </a:rPr>
                    <a:t>µ(/µ)</a:t>
                  </a:r>
                </a:p>
              </p:txBody>
            </p:sp>
            <p:sp>
              <p:nvSpPr>
                <p:cNvPr id="1057843" name="Rectangle 51">
                  <a:extLst>
                    <a:ext uri="{FF2B5EF4-FFF2-40B4-BE49-F238E27FC236}">
                      <a16:creationId xmlns:a16="http://schemas.microsoft.com/office/drawing/2014/main" id="{B872AC01-9166-9C9B-D9F2-8EC414F46F8E}"/>
                    </a:ext>
                  </a:extLst>
                </p:cNvPr>
                <p:cNvSpPr>
                  <a:spLocks noChangeArrowheads="1"/>
                </p:cNvSpPr>
                <p:nvPr/>
              </p:nvSpPr>
              <p:spPr bwMode="auto">
                <a:xfrm>
                  <a:off x="4821" y="2982"/>
                  <a:ext cx="249" cy="213"/>
                </a:xfrm>
                <a:prstGeom prst="rect">
                  <a:avLst/>
                </a:prstGeom>
                <a:noFill/>
                <a:ln w="9525">
                  <a:noFill/>
                  <a:miter lim="800000"/>
                  <a:headEnd/>
                  <a:tailEnd/>
                </a:ln>
                <a:effectLst/>
              </p:spPr>
              <p:txBody>
                <a:bodyPr wrap="none">
                  <a:spAutoFit/>
                </a:bodyPr>
                <a:lstStyle/>
                <a:p>
                  <a:pPr algn="ctr">
                    <a:defRPr/>
                  </a:pPr>
                  <a:r>
                    <a:rPr lang="en-US" sz="1050" dirty="0">
                      <a:effectLst>
                        <a:outerShdw blurRad="38100" dist="38100" dir="2700000" algn="tl">
                          <a:srgbClr val="C0C0C0"/>
                        </a:outerShdw>
                      </a:effectLst>
                    </a:rPr>
                    <a:t>M</a:t>
                  </a:r>
                </a:p>
              </p:txBody>
            </p:sp>
          </p:grpSp>
          <p:grpSp>
            <p:nvGrpSpPr>
              <p:cNvPr id="53260" name="Group 54">
                <a:extLst>
                  <a:ext uri="{FF2B5EF4-FFF2-40B4-BE49-F238E27FC236}">
                    <a16:creationId xmlns:a16="http://schemas.microsoft.com/office/drawing/2014/main" id="{1CD373BF-CC1F-3A44-C9A8-622491950804}"/>
                  </a:ext>
                </a:extLst>
              </p:cNvPr>
              <p:cNvGrpSpPr>
                <a:grpSpLocks/>
              </p:cNvGrpSpPr>
              <p:nvPr/>
            </p:nvGrpSpPr>
            <p:grpSpPr bwMode="auto">
              <a:xfrm>
                <a:off x="3587" y="3456"/>
                <a:ext cx="1104" cy="291"/>
                <a:chOff x="3587" y="3456"/>
                <a:chExt cx="1104" cy="291"/>
              </a:xfrm>
            </p:grpSpPr>
            <p:sp>
              <p:nvSpPr>
                <p:cNvPr id="1057844" name="Rectangle 52">
                  <a:extLst>
                    <a:ext uri="{FF2B5EF4-FFF2-40B4-BE49-F238E27FC236}">
                      <a16:creationId xmlns:a16="http://schemas.microsoft.com/office/drawing/2014/main" id="{FC377448-643E-ABCA-2B6A-C2269D43ADA0}"/>
                    </a:ext>
                  </a:extLst>
                </p:cNvPr>
                <p:cNvSpPr>
                  <a:spLocks noChangeArrowheads="1"/>
                </p:cNvSpPr>
                <p:nvPr/>
              </p:nvSpPr>
              <p:spPr bwMode="auto">
                <a:xfrm>
                  <a:off x="3587" y="3534"/>
                  <a:ext cx="914" cy="213"/>
                </a:xfrm>
                <a:prstGeom prst="rect">
                  <a:avLst/>
                </a:prstGeom>
                <a:noFill/>
                <a:ln w="9525">
                  <a:noFill/>
                  <a:miter lim="800000"/>
                  <a:headEnd/>
                  <a:tailEnd/>
                </a:ln>
                <a:effectLst/>
              </p:spPr>
              <p:txBody>
                <a:bodyPr wrap="none">
                  <a:spAutoFit/>
                </a:bodyPr>
                <a:lstStyle/>
                <a:p>
                  <a:pPr algn="ctr">
                    <a:defRPr/>
                  </a:pPr>
                  <a:r>
                    <a:rPr lang="en-US" sz="1050" dirty="0">
                      <a:effectLst>
                        <a:outerShdw blurRad="38100" dist="38100" dir="2700000" algn="tl">
                          <a:srgbClr val="C0C0C0"/>
                        </a:outerShdw>
                      </a:effectLst>
                    </a:rPr>
                    <a:t>(M - 1)!(Mµ - </a:t>
                  </a:r>
                  <a:r>
                    <a:rPr lang="en-US" sz="1050" dirty="0">
                      <a:effectLst>
                        <a:outerShdw blurRad="38100" dist="38100" dir="2700000" algn="tl">
                          <a:srgbClr val="C0C0C0"/>
                        </a:outerShdw>
                      </a:effectLst>
                      <a:sym typeface="Symbol" pitchFamily="18" charset="2"/>
                    </a:rPr>
                    <a:t>)</a:t>
                  </a:r>
                  <a:endParaRPr lang="en-US" sz="1050" dirty="0">
                    <a:effectLst>
                      <a:outerShdw blurRad="38100" dist="38100" dir="2700000" algn="tl">
                        <a:srgbClr val="C0C0C0"/>
                      </a:outerShdw>
                    </a:effectLst>
                  </a:endParaRPr>
                </a:p>
              </p:txBody>
            </p:sp>
            <p:sp>
              <p:nvSpPr>
                <p:cNvPr id="1057845" name="Rectangle 53">
                  <a:extLst>
                    <a:ext uri="{FF2B5EF4-FFF2-40B4-BE49-F238E27FC236}">
                      <a16:creationId xmlns:a16="http://schemas.microsoft.com/office/drawing/2014/main" id="{A00CE9C4-1D58-C577-A554-54478DAF8DDB}"/>
                    </a:ext>
                  </a:extLst>
                </p:cNvPr>
                <p:cNvSpPr>
                  <a:spLocks noChangeArrowheads="1"/>
                </p:cNvSpPr>
                <p:nvPr/>
              </p:nvSpPr>
              <p:spPr bwMode="auto">
                <a:xfrm>
                  <a:off x="4473" y="3456"/>
                  <a:ext cx="218" cy="213"/>
                </a:xfrm>
                <a:prstGeom prst="rect">
                  <a:avLst/>
                </a:prstGeom>
                <a:noFill/>
                <a:ln w="9525">
                  <a:noFill/>
                  <a:miter lim="800000"/>
                  <a:headEnd/>
                  <a:tailEnd/>
                </a:ln>
                <a:effectLst/>
              </p:spPr>
              <p:txBody>
                <a:bodyPr wrap="none">
                  <a:spAutoFit/>
                </a:bodyPr>
                <a:lstStyle/>
                <a:p>
                  <a:pPr algn="ctr">
                    <a:defRPr/>
                  </a:pPr>
                  <a:r>
                    <a:rPr lang="en-US" sz="1050" dirty="0">
                      <a:effectLst>
                        <a:outerShdw blurRad="38100" dist="38100" dir="2700000" algn="tl">
                          <a:srgbClr val="C0C0C0"/>
                        </a:outerShdw>
                      </a:effectLst>
                    </a:rPr>
                    <a:t>2</a:t>
                  </a:r>
                </a:p>
              </p:txBody>
            </p:sp>
          </p:grpSp>
          <p:sp>
            <p:nvSpPr>
              <p:cNvPr id="53261" name="Line 56">
                <a:extLst>
                  <a:ext uri="{FF2B5EF4-FFF2-40B4-BE49-F238E27FC236}">
                    <a16:creationId xmlns:a16="http://schemas.microsoft.com/office/drawing/2014/main" id="{8CF2AC5F-3604-B4BB-ED4C-44AC6FB9AE28}"/>
                  </a:ext>
                </a:extLst>
              </p:cNvPr>
              <p:cNvSpPr>
                <a:spLocks noChangeShapeType="1"/>
              </p:cNvSpPr>
              <p:nvPr/>
            </p:nvSpPr>
            <p:spPr bwMode="auto">
              <a:xfrm>
                <a:off x="3456" y="3456"/>
                <a:ext cx="141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dirty="0"/>
              </a:p>
            </p:txBody>
          </p:sp>
        </p:grpSp>
        <p:grpSp>
          <p:nvGrpSpPr>
            <p:cNvPr id="53256" name="Group 60">
              <a:extLst>
                <a:ext uri="{FF2B5EF4-FFF2-40B4-BE49-F238E27FC236}">
                  <a16:creationId xmlns:a16="http://schemas.microsoft.com/office/drawing/2014/main" id="{40F44903-B141-EA77-93B7-DF9B5BEF708E}"/>
                </a:ext>
              </a:extLst>
            </p:cNvPr>
            <p:cNvGrpSpPr>
              <a:grpSpLocks/>
            </p:cNvGrpSpPr>
            <p:nvPr/>
          </p:nvGrpSpPr>
          <p:grpSpPr bwMode="auto">
            <a:xfrm>
              <a:off x="2856" y="3009"/>
              <a:ext cx="248" cy="349"/>
              <a:chOff x="3744" y="3393"/>
              <a:chExt cx="248" cy="349"/>
            </a:xfrm>
          </p:grpSpPr>
          <p:sp>
            <p:nvSpPr>
              <p:cNvPr id="1057850" name="Rectangle 58">
                <a:extLst>
                  <a:ext uri="{FF2B5EF4-FFF2-40B4-BE49-F238E27FC236}">
                    <a16:creationId xmlns:a16="http://schemas.microsoft.com/office/drawing/2014/main" id="{ECB6109D-D423-603A-0AAB-614DA18941B5}"/>
                  </a:ext>
                </a:extLst>
              </p:cNvPr>
              <p:cNvSpPr>
                <a:spLocks noChangeArrowheads="1"/>
              </p:cNvSpPr>
              <p:nvPr/>
            </p:nvSpPr>
            <p:spPr bwMode="auto">
              <a:xfrm>
                <a:off x="3762" y="3393"/>
                <a:ext cx="220" cy="349"/>
              </a:xfrm>
              <a:prstGeom prst="rect">
                <a:avLst/>
              </a:prstGeom>
              <a:noFill/>
              <a:ln w="9525">
                <a:noFill/>
                <a:miter lim="800000"/>
                <a:headEnd/>
                <a:tailEnd/>
              </a:ln>
              <a:effectLst/>
            </p:spPr>
            <p:txBody>
              <a:bodyPr wrap="none">
                <a:spAutoFit/>
              </a:bodyPr>
              <a:lstStyle/>
              <a:p>
                <a:pPr algn="ctr">
                  <a:defRPr/>
                </a:pPr>
                <a:r>
                  <a:rPr lang="en-US" sz="1050">
                    <a:effectLst>
                      <a:outerShdw blurRad="38100" dist="38100" dir="2700000" algn="tl">
                        <a:srgbClr val="C0C0C0"/>
                      </a:outerShdw>
                    </a:effectLst>
                    <a:sym typeface="Symbol" pitchFamily="18" charset="2"/>
                  </a:rPr>
                  <a:t></a:t>
                </a:r>
              </a:p>
              <a:p>
                <a:pPr algn="ctr">
                  <a:defRPr/>
                </a:pPr>
                <a:r>
                  <a:rPr lang="en-US" sz="1050">
                    <a:effectLst>
                      <a:outerShdw blurRad="38100" dist="38100" dir="2700000" algn="tl">
                        <a:srgbClr val="C0C0C0"/>
                      </a:outerShdw>
                    </a:effectLst>
                    <a:sym typeface="Symbol" pitchFamily="18" charset="2"/>
                  </a:rPr>
                  <a:t>µ</a:t>
                </a:r>
                <a:endParaRPr lang="en-US" sz="1050">
                  <a:effectLst>
                    <a:outerShdw blurRad="38100" dist="38100" dir="2700000" algn="tl">
                      <a:srgbClr val="C0C0C0"/>
                    </a:outerShdw>
                  </a:effectLst>
                </a:endParaRPr>
              </a:p>
            </p:txBody>
          </p:sp>
          <p:sp>
            <p:nvSpPr>
              <p:cNvPr id="53258" name="Line 59">
                <a:extLst>
                  <a:ext uri="{FF2B5EF4-FFF2-40B4-BE49-F238E27FC236}">
                    <a16:creationId xmlns:a16="http://schemas.microsoft.com/office/drawing/2014/main" id="{A0D6B6F7-F4BD-4B26-07CC-D1F9F7333893}"/>
                  </a:ext>
                </a:extLst>
              </p:cNvPr>
              <p:cNvSpPr>
                <a:spLocks noChangeShapeType="1"/>
              </p:cNvSpPr>
              <p:nvPr/>
            </p:nvSpPr>
            <p:spPr bwMode="auto">
              <a:xfrm>
                <a:off x="3744" y="3584"/>
                <a:ext cx="24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grpSp>
      <p:sp>
        <p:nvSpPr>
          <p:cNvPr id="53253" name="Rectangle 51">
            <a:extLst>
              <a:ext uri="{FF2B5EF4-FFF2-40B4-BE49-F238E27FC236}">
                <a16:creationId xmlns:a16="http://schemas.microsoft.com/office/drawing/2014/main" id="{29DE1283-B7EB-9A56-D1BC-A4C6F0A6B53D}"/>
              </a:ext>
            </a:extLst>
          </p:cNvPr>
          <p:cNvSpPr>
            <a:spLocks noChangeArrowheads="1"/>
          </p:cNvSpPr>
          <p:nvPr/>
        </p:nvSpPr>
        <p:spPr bwMode="auto">
          <a:xfrm>
            <a:off x="1750647" y="0"/>
            <a:ext cx="28745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2400"/>
              <a:t>Multi-Channel Model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7690" name="Group 154">
            <a:extLst>
              <a:ext uri="{FF2B5EF4-FFF2-40B4-BE49-F238E27FC236}">
                <a16:creationId xmlns:a16="http://schemas.microsoft.com/office/drawing/2014/main" id="{75D30CA5-DB48-C05C-99D7-2ED6AD29583A}"/>
              </a:ext>
            </a:extLst>
          </p:cNvPr>
          <p:cNvGraphicFramePr>
            <a:graphicFrameLocks noGrp="1"/>
          </p:cNvGraphicFramePr>
          <p:nvPr/>
        </p:nvGraphicFramePr>
        <p:xfrm>
          <a:off x="1933575" y="971550"/>
          <a:ext cx="5248275" cy="3177779"/>
        </p:xfrm>
        <a:graphic>
          <a:graphicData uri="http://schemas.openxmlformats.org/drawingml/2006/table">
            <a:tbl>
              <a:tblPr/>
              <a:tblGrid>
                <a:gridCol w="9144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62175">
                  <a:extLst>
                    <a:ext uri="{9D8B030D-6E8A-4147-A177-3AD203B41FA5}">
                      <a16:colId xmlns:a16="http://schemas.microsoft.com/office/drawing/2014/main" val="20002"/>
                    </a:ext>
                  </a:extLst>
                </a:gridCol>
              </a:tblGrid>
              <a:tr h="457200">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endParaRPr kumimoji="0" lang="en-AU" sz="1500" b="1" i="1" u="none" strike="noStrike" cap="none" normalizeH="0" baseline="0" dirty="0">
                        <a:ln>
                          <a:noFill/>
                        </a:ln>
                        <a:solidFill>
                          <a:schemeClr val="tx1"/>
                        </a:solidFill>
                        <a:effectLst/>
                        <a:latin typeface="Arial" charset="0"/>
                      </a:endParaRPr>
                    </a:p>
                  </a:txBody>
                  <a:tcPr marL="68580" marR="68580" marT="34290" marB="34290" anchor="ctr" horzOverflow="overflow">
                    <a:lnL cap="flat">
                      <a:noFill/>
                    </a:lnL>
                    <a:lnR>
                      <a:noFill/>
                    </a:lnR>
                    <a:lnT cap="flat">
                      <a:noFill/>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1" i="1" u="none" strike="noStrike" cap="none" normalizeH="0" baseline="0">
                          <a:ln>
                            <a:noFill/>
                          </a:ln>
                          <a:solidFill>
                            <a:schemeClr val="tx1"/>
                          </a:solidFill>
                          <a:effectLst/>
                          <a:latin typeface="Arial" charset="0"/>
                        </a:rPr>
                        <a:t>Single Channel</a:t>
                      </a:r>
                    </a:p>
                  </a:txBody>
                  <a:tcPr marL="68580" marR="68580" marT="34290" marB="34290" anchor="ctr" horzOverflow="overflow">
                    <a:lnL>
                      <a:noFill/>
                    </a:lnL>
                    <a:lnR>
                      <a:noFill/>
                    </a:lnR>
                    <a:lnT cap="flat">
                      <a:noFill/>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1" i="1" u="none" strike="noStrike" cap="none" normalizeH="0" baseline="0" dirty="0">
                          <a:ln>
                            <a:noFill/>
                          </a:ln>
                          <a:solidFill>
                            <a:schemeClr val="tx1"/>
                          </a:solidFill>
                          <a:effectLst/>
                          <a:latin typeface="Arial" charset="0"/>
                        </a:rPr>
                        <a:t>Two Channels</a:t>
                      </a:r>
                    </a:p>
                  </a:txBody>
                  <a:tcPr marL="68580" marR="68580" marT="34290" marB="34290" anchor="ctr" horzOverflow="overflow">
                    <a:lnL>
                      <a:noFill/>
                    </a:lnL>
                    <a:lnR cap="flat">
                      <a:noFill/>
                    </a:lnR>
                    <a:lnT cap="flat">
                      <a:noFill/>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3154">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endParaRPr kumimoji="0" lang="en-US" sz="1500" b="1" i="1" u="none" strike="noStrike" cap="none" normalizeH="0" baseline="0" dirty="0">
                        <a:ln>
                          <a:noFill/>
                        </a:ln>
                        <a:solidFill>
                          <a:schemeClr val="tx1"/>
                        </a:solidFill>
                        <a:effectLst/>
                        <a:latin typeface="Arial" charset="0"/>
                      </a:endParaRPr>
                    </a:p>
                  </a:txBody>
                  <a:tcPr marL="68580" marR="68580" marT="34290" marB="34290" anchor="ctr" horzOverflow="overflow">
                    <a:lnL cap="flat">
                      <a:noFill/>
                    </a:lnL>
                    <a:lnR>
                      <a:noFill/>
                    </a:lnR>
                    <a:lnT w="381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0" i="0" u="none" strike="noStrike" cap="none" normalizeH="0" baseline="0" dirty="0">
                          <a:ln>
                            <a:noFill/>
                          </a:ln>
                          <a:solidFill>
                            <a:schemeClr val="tx1"/>
                          </a:solidFill>
                          <a:effectLst/>
                          <a:latin typeface="Arial" charset="0"/>
                        </a:rPr>
                        <a:t>0.67</a:t>
                      </a:r>
                    </a:p>
                  </a:txBody>
                  <a:tcPr marL="68580" marR="68580" marT="34290" marB="34290" anchor="ctr" horzOverflow="overflow">
                    <a:lnL>
                      <a:noFill/>
                    </a:lnL>
                    <a:lnR>
                      <a:noFill/>
                    </a:lnR>
                    <a:lnT w="381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0" i="0" u="none" strike="noStrike" cap="none" normalizeH="0" baseline="0" dirty="0">
                          <a:ln>
                            <a:noFill/>
                          </a:ln>
                          <a:solidFill>
                            <a:schemeClr val="tx1"/>
                          </a:solidFill>
                          <a:effectLst/>
                          <a:latin typeface="Arial" charset="0"/>
                        </a:rPr>
                        <a:t>0.5</a:t>
                      </a:r>
                    </a:p>
                  </a:txBody>
                  <a:tcPr marL="68580" marR="68580" marT="34290" marB="34290" anchor="ctr" horzOverflow="overflow">
                    <a:lnL>
                      <a:noFill/>
                    </a:lnL>
                    <a:lnR cap="flat">
                      <a:noFill/>
                    </a:lnR>
                    <a:lnT w="381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1" i="1" u="none" strike="noStrike" cap="none" normalizeH="0" baseline="0" dirty="0">
                          <a:ln>
                            <a:noFill/>
                          </a:ln>
                          <a:solidFill>
                            <a:schemeClr val="tx1"/>
                          </a:solidFill>
                          <a:effectLst/>
                          <a:latin typeface="Arial" charset="0"/>
                        </a:rPr>
                        <a:t>P</a:t>
                      </a:r>
                      <a:r>
                        <a:rPr kumimoji="0" lang="en-US" sz="1500" b="1" i="1" u="none" strike="noStrike" cap="none" normalizeH="0" baseline="-25000" dirty="0">
                          <a:ln>
                            <a:noFill/>
                          </a:ln>
                          <a:solidFill>
                            <a:schemeClr val="tx1"/>
                          </a:solidFill>
                          <a:effectLst/>
                          <a:latin typeface="Arial" charset="0"/>
                        </a:rPr>
                        <a:t>0</a:t>
                      </a:r>
                      <a:endParaRPr kumimoji="0" lang="en-US" sz="1500" b="1" i="1" u="none" strike="noStrike" cap="none" normalizeH="0" baseline="0" dirty="0">
                        <a:ln>
                          <a:noFill/>
                        </a:ln>
                        <a:solidFill>
                          <a:schemeClr val="tx1"/>
                        </a:solidFill>
                        <a:effectLst/>
                        <a:latin typeface="Arial" charset="0"/>
                      </a:endParaRPr>
                    </a:p>
                  </a:txBody>
                  <a:tcPr marL="68580" marR="68580" marT="34290" marB="34290" anchor="ct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0" i="0" u="none" strike="noStrike" cap="none" normalizeH="0" baseline="0" dirty="0">
                          <a:ln>
                            <a:noFill/>
                          </a:ln>
                          <a:solidFill>
                            <a:schemeClr val="tx1"/>
                          </a:solidFill>
                          <a:effectLst/>
                          <a:latin typeface="Arial" charset="0"/>
                        </a:rPr>
                        <a:t>.33</a:t>
                      </a:r>
                    </a:p>
                  </a:txBody>
                  <a:tcPr marL="68580" marR="68580" marT="34290" marB="3429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0" i="0" u="none" strike="noStrike" cap="none" normalizeH="0" baseline="0" dirty="0">
                          <a:ln>
                            <a:noFill/>
                          </a:ln>
                          <a:solidFill>
                            <a:schemeClr val="tx1"/>
                          </a:solidFill>
                          <a:effectLst/>
                          <a:latin typeface="Arial" charset="0"/>
                        </a:rPr>
                        <a:t>.5</a:t>
                      </a:r>
                    </a:p>
                  </a:txBody>
                  <a:tcPr marL="68580" marR="68580" marT="34290" marB="34290"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57200">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1" i="1" u="none" strike="noStrike" cap="none" normalizeH="0" baseline="0" dirty="0">
                          <a:ln>
                            <a:noFill/>
                          </a:ln>
                          <a:solidFill>
                            <a:schemeClr val="tx1"/>
                          </a:solidFill>
                          <a:effectLst/>
                          <a:latin typeface="Arial" charset="0"/>
                        </a:rPr>
                        <a:t>L</a:t>
                      </a:r>
                      <a:r>
                        <a:rPr kumimoji="0" lang="en-US" sz="1500" b="1" i="1" u="none" strike="noStrike" cap="none" normalizeH="0" baseline="-25000" dirty="0">
                          <a:ln>
                            <a:noFill/>
                          </a:ln>
                          <a:solidFill>
                            <a:schemeClr val="tx1"/>
                          </a:solidFill>
                          <a:effectLst/>
                          <a:latin typeface="Arial" charset="0"/>
                        </a:rPr>
                        <a:t>s</a:t>
                      </a:r>
                      <a:endParaRPr kumimoji="0" lang="en-US" sz="1500" b="1" i="1" u="none" strike="noStrike" cap="none" normalizeH="0" baseline="0" dirty="0">
                        <a:ln>
                          <a:noFill/>
                        </a:ln>
                        <a:solidFill>
                          <a:schemeClr val="tx1"/>
                        </a:solidFill>
                        <a:effectLst/>
                        <a:latin typeface="Arial" charset="0"/>
                      </a:endParaRPr>
                    </a:p>
                  </a:txBody>
                  <a:tcPr marL="68580" marR="68580" marT="34290" marB="34290" anchor="ct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0" i="0" u="none" strike="noStrike" cap="none" normalizeH="0" baseline="0" dirty="0">
                          <a:ln>
                            <a:noFill/>
                          </a:ln>
                          <a:solidFill>
                            <a:schemeClr val="tx1"/>
                          </a:solidFill>
                          <a:effectLst/>
                          <a:latin typeface="Arial" charset="0"/>
                        </a:rPr>
                        <a:t>2</a:t>
                      </a:r>
                      <a:r>
                        <a:rPr kumimoji="0" lang="en-US" sz="1500" b="0" i="1" u="none" strike="noStrike" cap="none" normalizeH="0" baseline="0" dirty="0">
                          <a:ln>
                            <a:noFill/>
                          </a:ln>
                          <a:solidFill>
                            <a:schemeClr val="tx1"/>
                          </a:solidFill>
                          <a:effectLst/>
                          <a:latin typeface="Arial" charset="0"/>
                        </a:rPr>
                        <a:t> customer</a:t>
                      </a:r>
                    </a:p>
                  </a:txBody>
                  <a:tcPr marL="68580" marR="68580" marT="34290" marB="3429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0" i="0" u="none" strike="noStrike" cap="none" normalizeH="0" baseline="0" dirty="0">
                          <a:ln>
                            <a:noFill/>
                          </a:ln>
                          <a:solidFill>
                            <a:schemeClr val="tx1"/>
                          </a:solidFill>
                          <a:effectLst/>
                          <a:latin typeface="Arial" charset="0"/>
                        </a:rPr>
                        <a:t>.75</a:t>
                      </a:r>
                      <a:r>
                        <a:rPr kumimoji="0" lang="en-US" sz="1500" b="0" i="1" u="none" strike="noStrike" cap="none" normalizeH="0" baseline="0" dirty="0">
                          <a:ln>
                            <a:noFill/>
                          </a:ln>
                          <a:solidFill>
                            <a:schemeClr val="tx1"/>
                          </a:solidFill>
                          <a:effectLst/>
                          <a:latin typeface="Arial" charset="0"/>
                        </a:rPr>
                        <a:t> customer</a:t>
                      </a:r>
                    </a:p>
                  </a:txBody>
                  <a:tcPr marL="68580" marR="68580" marT="34290" marB="34290"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57200">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1" i="1" u="none" strike="noStrike" cap="none" normalizeH="0" baseline="0">
                          <a:ln>
                            <a:noFill/>
                          </a:ln>
                          <a:solidFill>
                            <a:schemeClr val="tx1"/>
                          </a:solidFill>
                          <a:effectLst/>
                          <a:latin typeface="Arial" charset="0"/>
                        </a:rPr>
                        <a:t>W</a:t>
                      </a:r>
                      <a:r>
                        <a:rPr kumimoji="0" lang="en-US" sz="1500" b="1" i="1" u="none" strike="noStrike" cap="none" normalizeH="0" baseline="-25000">
                          <a:ln>
                            <a:noFill/>
                          </a:ln>
                          <a:solidFill>
                            <a:schemeClr val="tx1"/>
                          </a:solidFill>
                          <a:effectLst/>
                          <a:latin typeface="Arial" charset="0"/>
                        </a:rPr>
                        <a:t>s</a:t>
                      </a:r>
                      <a:endParaRPr kumimoji="0" lang="en-US" sz="1500" b="1" i="1" u="none" strike="noStrike" cap="none" normalizeH="0" baseline="0">
                        <a:ln>
                          <a:noFill/>
                        </a:ln>
                        <a:solidFill>
                          <a:schemeClr val="tx1"/>
                        </a:solidFill>
                        <a:effectLst/>
                        <a:latin typeface="Arial" charset="0"/>
                      </a:endParaRPr>
                    </a:p>
                  </a:txBody>
                  <a:tcPr marL="68580" marR="68580" marT="34290" marB="34290" anchor="ct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0" i="0" u="none" strike="noStrike" cap="none" normalizeH="0" baseline="0" dirty="0">
                          <a:ln>
                            <a:noFill/>
                          </a:ln>
                          <a:solidFill>
                            <a:schemeClr val="tx1"/>
                          </a:solidFill>
                          <a:effectLst/>
                          <a:latin typeface="Arial" charset="0"/>
                        </a:rPr>
                        <a:t>60</a:t>
                      </a:r>
                      <a:r>
                        <a:rPr kumimoji="0" lang="en-US" sz="1500" b="0" i="1" u="none" strike="noStrike" cap="none" normalizeH="0" baseline="0" dirty="0">
                          <a:ln>
                            <a:noFill/>
                          </a:ln>
                          <a:solidFill>
                            <a:schemeClr val="tx1"/>
                          </a:solidFill>
                          <a:effectLst/>
                          <a:latin typeface="Arial" charset="0"/>
                        </a:rPr>
                        <a:t> minutes</a:t>
                      </a:r>
                    </a:p>
                  </a:txBody>
                  <a:tcPr marL="68580" marR="68580" marT="34290" marB="3429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0" i="0" u="none" strike="noStrike" cap="none" normalizeH="0" baseline="0" dirty="0">
                          <a:ln>
                            <a:noFill/>
                          </a:ln>
                          <a:solidFill>
                            <a:schemeClr val="tx1"/>
                          </a:solidFill>
                          <a:effectLst/>
                          <a:latin typeface="Arial" charset="0"/>
                        </a:rPr>
                        <a:t>22.5</a:t>
                      </a:r>
                      <a:r>
                        <a:rPr kumimoji="0" lang="en-US" sz="1500" b="0" i="1" u="none" strike="noStrike" cap="none" normalizeH="0" baseline="0" dirty="0">
                          <a:ln>
                            <a:noFill/>
                          </a:ln>
                          <a:solidFill>
                            <a:schemeClr val="tx1"/>
                          </a:solidFill>
                          <a:effectLst/>
                          <a:latin typeface="Arial" charset="0"/>
                        </a:rPr>
                        <a:t> minutes</a:t>
                      </a:r>
                    </a:p>
                  </a:txBody>
                  <a:tcPr marL="68580" marR="68580" marT="34290" marB="34290"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47675">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1" i="1" u="none" strike="noStrike" cap="none" normalizeH="0" baseline="0">
                          <a:ln>
                            <a:noFill/>
                          </a:ln>
                          <a:solidFill>
                            <a:schemeClr val="tx1"/>
                          </a:solidFill>
                          <a:effectLst/>
                          <a:latin typeface="Arial" charset="0"/>
                        </a:rPr>
                        <a:t>L</a:t>
                      </a:r>
                      <a:r>
                        <a:rPr kumimoji="0" lang="en-US" sz="1500" b="1" i="1" u="none" strike="noStrike" cap="none" normalizeH="0" baseline="-25000">
                          <a:ln>
                            <a:noFill/>
                          </a:ln>
                          <a:solidFill>
                            <a:schemeClr val="tx1"/>
                          </a:solidFill>
                          <a:effectLst/>
                          <a:latin typeface="Arial" charset="0"/>
                        </a:rPr>
                        <a:t>q</a:t>
                      </a:r>
                      <a:endParaRPr kumimoji="0" lang="en-US" sz="1500" b="1" i="1" u="none" strike="noStrike" cap="none" normalizeH="0" baseline="0">
                        <a:ln>
                          <a:noFill/>
                        </a:ln>
                        <a:solidFill>
                          <a:schemeClr val="tx1"/>
                        </a:solidFill>
                        <a:effectLst/>
                        <a:latin typeface="Arial" charset="0"/>
                      </a:endParaRPr>
                    </a:p>
                  </a:txBody>
                  <a:tcPr marL="68580" marR="68580" marT="34290" marB="34290" anchor="ct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0" i="0" u="none" strike="noStrike" cap="none" normalizeH="0" baseline="0" dirty="0">
                          <a:ln>
                            <a:noFill/>
                          </a:ln>
                          <a:solidFill>
                            <a:schemeClr val="tx1"/>
                          </a:solidFill>
                          <a:effectLst/>
                          <a:latin typeface="Arial" charset="0"/>
                        </a:rPr>
                        <a:t>1.33</a:t>
                      </a:r>
                      <a:r>
                        <a:rPr kumimoji="0" lang="en-US" sz="1500" b="0" i="1" u="none" strike="noStrike" cap="none" normalizeH="0" baseline="0" dirty="0">
                          <a:ln>
                            <a:noFill/>
                          </a:ln>
                          <a:solidFill>
                            <a:schemeClr val="tx1"/>
                          </a:solidFill>
                          <a:effectLst/>
                          <a:latin typeface="Arial" charset="0"/>
                        </a:rPr>
                        <a:t> customer</a:t>
                      </a:r>
                    </a:p>
                  </a:txBody>
                  <a:tcPr marL="68580" marR="68580" marT="34290" marB="3429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0" i="0" u="none" strike="noStrike" cap="none" normalizeH="0" baseline="0" dirty="0">
                          <a:ln>
                            <a:noFill/>
                          </a:ln>
                          <a:solidFill>
                            <a:schemeClr val="tx1"/>
                          </a:solidFill>
                          <a:effectLst/>
                          <a:latin typeface="Arial" charset="0"/>
                        </a:rPr>
                        <a:t>.083</a:t>
                      </a:r>
                      <a:r>
                        <a:rPr kumimoji="0" lang="en-US" sz="1500" b="0" i="1" u="none" strike="noStrike" cap="none" normalizeH="0" baseline="0" dirty="0">
                          <a:ln>
                            <a:noFill/>
                          </a:ln>
                          <a:solidFill>
                            <a:schemeClr val="tx1"/>
                          </a:solidFill>
                          <a:effectLst/>
                          <a:latin typeface="Arial" charset="0"/>
                        </a:rPr>
                        <a:t> customer</a:t>
                      </a:r>
                    </a:p>
                  </a:txBody>
                  <a:tcPr marL="68580" marR="68580" marT="34290" marB="34290"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38150">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1" i="1" u="none" strike="noStrike" cap="none" normalizeH="0" baseline="0" dirty="0" err="1">
                          <a:ln>
                            <a:noFill/>
                          </a:ln>
                          <a:solidFill>
                            <a:schemeClr val="tx1"/>
                          </a:solidFill>
                          <a:effectLst/>
                          <a:latin typeface="Arial" charset="0"/>
                        </a:rPr>
                        <a:t>W</a:t>
                      </a:r>
                      <a:r>
                        <a:rPr kumimoji="0" lang="en-US" sz="1500" b="1" i="1" u="none" strike="noStrike" cap="none" normalizeH="0" baseline="-25000" dirty="0" err="1">
                          <a:ln>
                            <a:noFill/>
                          </a:ln>
                          <a:solidFill>
                            <a:schemeClr val="tx1"/>
                          </a:solidFill>
                          <a:effectLst/>
                          <a:latin typeface="Arial" charset="0"/>
                        </a:rPr>
                        <a:t>q</a:t>
                      </a:r>
                      <a:endParaRPr kumimoji="0" lang="en-US" sz="1500" b="1" i="1" u="none" strike="noStrike" cap="none" normalizeH="0" baseline="0" dirty="0">
                        <a:ln>
                          <a:noFill/>
                        </a:ln>
                        <a:solidFill>
                          <a:schemeClr val="tx1"/>
                        </a:solidFill>
                        <a:effectLst/>
                        <a:latin typeface="Arial" charset="0"/>
                      </a:endParaRPr>
                    </a:p>
                  </a:txBody>
                  <a:tcPr marL="68580" marR="68580" marT="34290" marB="34290" anchor="ctr"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0" i="0" u="none" strike="noStrike" cap="none" normalizeH="0" baseline="0">
                          <a:ln>
                            <a:noFill/>
                          </a:ln>
                          <a:solidFill>
                            <a:schemeClr val="tx1"/>
                          </a:solidFill>
                          <a:effectLst/>
                          <a:latin typeface="Arial" charset="0"/>
                        </a:rPr>
                        <a:t>40 </a:t>
                      </a:r>
                      <a:r>
                        <a:rPr kumimoji="0" lang="en-US" sz="1500" b="0" i="1" u="none" strike="noStrike" cap="none" normalizeH="0" baseline="0">
                          <a:ln>
                            <a:noFill/>
                          </a:ln>
                          <a:solidFill>
                            <a:schemeClr val="tx1"/>
                          </a:solidFill>
                          <a:effectLst/>
                          <a:latin typeface="Arial" charset="0"/>
                        </a:rPr>
                        <a:t>minutes</a:t>
                      </a:r>
                    </a:p>
                  </a:txBody>
                  <a:tcPr marL="68580" marR="68580" marT="34290" marB="34290" anchor="ctr" horzOverflow="overflow">
                    <a:lnL>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90000"/>
                        </a:lnSpc>
                        <a:spcBef>
                          <a:spcPct val="40000"/>
                        </a:spcBef>
                        <a:spcAft>
                          <a:spcPct val="0"/>
                        </a:spcAft>
                        <a:buClrTx/>
                        <a:buSzTx/>
                        <a:buFontTx/>
                        <a:buNone/>
                        <a:tabLst/>
                      </a:pPr>
                      <a:r>
                        <a:rPr kumimoji="0" lang="en-US" sz="1500" b="0" i="0" u="none" strike="noStrike" cap="none" normalizeH="0" baseline="0" dirty="0">
                          <a:ln>
                            <a:noFill/>
                          </a:ln>
                          <a:solidFill>
                            <a:schemeClr val="tx1"/>
                          </a:solidFill>
                          <a:effectLst/>
                          <a:latin typeface="Arial" charset="0"/>
                        </a:rPr>
                        <a:t>2.5</a:t>
                      </a:r>
                      <a:r>
                        <a:rPr kumimoji="0" lang="en-US" sz="1500" b="0" i="1" u="none" strike="noStrike" cap="none" normalizeH="0" baseline="0" dirty="0">
                          <a:ln>
                            <a:noFill/>
                          </a:ln>
                          <a:solidFill>
                            <a:schemeClr val="tx1"/>
                          </a:solidFill>
                          <a:effectLst/>
                          <a:latin typeface="Arial" charset="0"/>
                        </a:rPr>
                        <a:t> minutes</a:t>
                      </a:r>
                    </a:p>
                  </a:txBody>
                  <a:tcPr marL="68580" marR="68580" marT="34290" marB="34290" anchor="ct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5321" name="Rectangle 4">
            <a:extLst>
              <a:ext uri="{FF2B5EF4-FFF2-40B4-BE49-F238E27FC236}">
                <a16:creationId xmlns:a16="http://schemas.microsoft.com/office/drawing/2014/main" id="{EC720800-B740-E78D-457A-9DC0F4D6955E}"/>
              </a:ext>
            </a:extLst>
          </p:cNvPr>
          <p:cNvSpPr>
            <a:spLocks noChangeArrowheads="1"/>
          </p:cNvSpPr>
          <p:nvPr/>
        </p:nvSpPr>
        <p:spPr bwMode="auto">
          <a:xfrm>
            <a:off x="1751632" y="0"/>
            <a:ext cx="31630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US" altLang="en-US" sz="2400"/>
              <a:t>Multi-Channel Example</a:t>
            </a:r>
          </a:p>
        </p:txBody>
      </p:sp>
      <p:sp>
        <p:nvSpPr>
          <p:cNvPr id="4" name="Rectangle 6">
            <a:extLst>
              <a:ext uri="{FF2B5EF4-FFF2-40B4-BE49-F238E27FC236}">
                <a16:creationId xmlns:a16="http://schemas.microsoft.com/office/drawing/2014/main" id="{27FB0294-A032-9676-EC17-D60735541276}"/>
              </a:ext>
            </a:extLst>
          </p:cNvPr>
          <p:cNvSpPr>
            <a:spLocks noChangeArrowheads="1"/>
          </p:cNvSpPr>
          <p:nvPr/>
        </p:nvSpPr>
        <p:spPr bwMode="auto">
          <a:xfrm>
            <a:off x="2279616" y="1428750"/>
            <a:ext cx="261610" cy="434030"/>
          </a:xfrm>
          <a:prstGeom prst="rect">
            <a:avLst/>
          </a:prstGeom>
          <a:noFill/>
          <a:ln w="9525">
            <a:noFill/>
            <a:miter lim="800000"/>
            <a:headEnd/>
            <a:tailEnd/>
          </a:ln>
          <a:effectLst/>
        </p:spPr>
        <p:txBody>
          <a:bodyPr wrap="none">
            <a:spAutoFit/>
          </a:bodyPr>
          <a:lstStyle/>
          <a:p>
            <a:pPr algn="ctr">
              <a:lnSpc>
                <a:spcPct val="110000"/>
              </a:lnSpc>
              <a:defRPr/>
            </a:pPr>
            <a:r>
              <a:rPr lang="en-US" sz="1050" b="1" dirty="0">
                <a:effectLst>
                  <a:outerShdw blurRad="38100" dist="38100" dir="2700000" algn="tl">
                    <a:srgbClr val="C0C0C0"/>
                  </a:outerShdw>
                </a:effectLst>
                <a:sym typeface="Symbol" pitchFamily="18" charset="2"/>
              </a:rPr>
              <a:t></a:t>
            </a:r>
            <a:endParaRPr lang="en-US" sz="1050" b="1" dirty="0">
              <a:effectLst>
                <a:outerShdw blurRad="38100" dist="38100" dir="2700000" algn="tl">
                  <a:srgbClr val="C0C0C0"/>
                </a:outerShdw>
              </a:effectLst>
            </a:endParaRPr>
          </a:p>
          <a:p>
            <a:pPr algn="ctr">
              <a:lnSpc>
                <a:spcPct val="110000"/>
              </a:lnSpc>
              <a:defRPr/>
            </a:pPr>
            <a:r>
              <a:rPr lang="en-US" sz="1050" b="1" dirty="0">
                <a:effectLst>
                  <a:outerShdw blurRad="38100" dist="38100" dir="2700000" algn="tl">
                    <a:srgbClr val="C0C0C0"/>
                  </a:outerShdw>
                </a:effectLst>
              </a:rPr>
              <a:t>µ</a:t>
            </a:r>
          </a:p>
        </p:txBody>
      </p:sp>
      <p:sp>
        <p:nvSpPr>
          <p:cNvPr id="55323" name="Line 16">
            <a:extLst>
              <a:ext uri="{FF2B5EF4-FFF2-40B4-BE49-F238E27FC236}">
                <a16:creationId xmlns:a16="http://schemas.microsoft.com/office/drawing/2014/main" id="{CB80E272-8266-11F5-9D3A-B135F440BF63}"/>
              </a:ext>
            </a:extLst>
          </p:cNvPr>
          <p:cNvSpPr>
            <a:spLocks noChangeShapeType="1"/>
          </p:cNvSpPr>
          <p:nvPr/>
        </p:nvSpPr>
        <p:spPr bwMode="auto">
          <a:xfrm>
            <a:off x="2286000" y="1657350"/>
            <a:ext cx="27622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D66A41A0-1AA7-94B3-76F5-D4EFB60F1AE9}"/>
              </a:ext>
            </a:extLst>
          </p:cNvPr>
          <p:cNvSpPr>
            <a:spLocks noGrp="1"/>
          </p:cNvSpPr>
          <p:nvPr>
            <p:ph type="title"/>
          </p:nvPr>
        </p:nvSpPr>
        <p:spPr/>
        <p:txBody>
          <a:bodyPr/>
          <a:lstStyle/>
          <a:p>
            <a:endParaRPr lang="en-US" altLang="en-US"/>
          </a:p>
        </p:txBody>
      </p:sp>
      <p:pic>
        <p:nvPicPr>
          <p:cNvPr id="57347" name="Content Placeholder 6" descr="WhatsApp Image 2019-08-16 at 4.17.22 AM.jpeg">
            <a:extLst>
              <a:ext uri="{FF2B5EF4-FFF2-40B4-BE49-F238E27FC236}">
                <a16:creationId xmlns:a16="http://schemas.microsoft.com/office/drawing/2014/main" id="{6AD2BCF9-2985-BFF9-FB52-77D4AD93F2A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14500" y="0"/>
            <a:ext cx="5086350" cy="514350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370" name="Group 57">
            <a:extLst>
              <a:ext uri="{FF2B5EF4-FFF2-40B4-BE49-F238E27FC236}">
                <a16:creationId xmlns:a16="http://schemas.microsoft.com/office/drawing/2014/main" id="{0891A439-E4B3-47FF-F55C-F7B8B5563802}"/>
              </a:ext>
            </a:extLst>
          </p:cNvPr>
          <p:cNvGrpSpPr>
            <a:grpSpLocks/>
          </p:cNvGrpSpPr>
          <p:nvPr/>
        </p:nvGrpSpPr>
        <p:grpSpPr bwMode="auto">
          <a:xfrm>
            <a:off x="2112169" y="971552"/>
            <a:ext cx="4402931" cy="553642"/>
            <a:chOff x="509" y="1188"/>
            <a:chExt cx="3698" cy="465"/>
          </a:xfrm>
        </p:grpSpPr>
        <p:grpSp>
          <p:nvGrpSpPr>
            <p:cNvPr id="58379" name="Group 52">
              <a:extLst>
                <a:ext uri="{FF2B5EF4-FFF2-40B4-BE49-F238E27FC236}">
                  <a16:creationId xmlns:a16="http://schemas.microsoft.com/office/drawing/2014/main" id="{2DA41224-55FF-929D-8A7C-D21A91EC2DC3}"/>
                </a:ext>
              </a:extLst>
            </p:cNvPr>
            <p:cNvGrpSpPr>
              <a:grpSpLocks/>
            </p:cNvGrpSpPr>
            <p:nvPr/>
          </p:nvGrpSpPr>
          <p:grpSpPr bwMode="auto">
            <a:xfrm>
              <a:off x="2772" y="1188"/>
              <a:ext cx="1435" cy="465"/>
              <a:chOff x="850" y="1298"/>
              <a:chExt cx="1435" cy="465"/>
            </a:xfrm>
          </p:grpSpPr>
          <p:sp>
            <p:nvSpPr>
              <p:cNvPr id="58381" name="Rectangle 21">
                <a:extLst>
                  <a:ext uri="{FF2B5EF4-FFF2-40B4-BE49-F238E27FC236}">
                    <a16:creationId xmlns:a16="http://schemas.microsoft.com/office/drawing/2014/main" id="{07BE8D42-22B5-97BB-2638-4B5AF6F208F7}"/>
                  </a:ext>
                </a:extLst>
              </p:cNvPr>
              <p:cNvSpPr>
                <a:spLocks noChangeArrowheads="1"/>
              </p:cNvSpPr>
              <p:nvPr/>
            </p:nvSpPr>
            <p:spPr bwMode="auto">
              <a:xfrm>
                <a:off x="850" y="1392"/>
                <a:ext cx="48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spcBef>
                    <a:spcPct val="0"/>
                  </a:spcBef>
                  <a:buFontTx/>
                  <a:buNone/>
                </a:pPr>
                <a:r>
                  <a:rPr lang="en-US" altLang="en-US" sz="1500"/>
                  <a:t>L</a:t>
                </a:r>
                <a:r>
                  <a:rPr lang="en-US" altLang="en-US" sz="1500" baseline="-25000"/>
                  <a:t>q</a:t>
                </a:r>
                <a:r>
                  <a:rPr lang="en-US" altLang="en-US" sz="1500"/>
                  <a:t>  =</a:t>
                </a:r>
              </a:p>
            </p:txBody>
          </p:sp>
          <p:grpSp>
            <p:nvGrpSpPr>
              <p:cNvPr id="58382" name="Group 44">
                <a:extLst>
                  <a:ext uri="{FF2B5EF4-FFF2-40B4-BE49-F238E27FC236}">
                    <a16:creationId xmlns:a16="http://schemas.microsoft.com/office/drawing/2014/main" id="{5710EC9E-C96D-2470-C1BB-DF64EC1E21BB}"/>
                  </a:ext>
                </a:extLst>
              </p:cNvPr>
              <p:cNvGrpSpPr>
                <a:grpSpLocks/>
              </p:cNvGrpSpPr>
              <p:nvPr/>
            </p:nvGrpSpPr>
            <p:grpSpPr bwMode="auto">
              <a:xfrm>
                <a:off x="1294" y="1298"/>
                <a:ext cx="991" cy="465"/>
                <a:chOff x="1406" y="1290"/>
                <a:chExt cx="991" cy="465"/>
              </a:xfrm>
            </p:grpSpPr>
            <p:sp>
              <p:nvSpPr>
                <p:cNvPr id="58383" name="Rectangle 36">
                  <a:extLst>
                    <a:ext uri="{FF2B5EF4-FFF2-40B4-BE49-F238E27FC236}">
                      <a16:creationId xmlns:a16="http://schemas.microsoft.com/office/drawing/2014/main" id="{2DE2EADD-2F66-34DE-546E-6A3839D003FC}"/>
                    </a:ext>
                  </a:extLst>
                </p:cNvPr>
                <p:cNvSpPr>
                  <a:spLocks noChangeArrowheads="1"/>
                </p:cNvSpPr>
                <p:nvPr/>
              </p:nvSpPr>
              <p:spPr bwMode="auto">
                <a:xfrm>
                  <a:off x="1506" y="1290"/>
                  <a:ext cx="891"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spcBef>
                      <a:spcPct val="0"/>
                    </a:spcBef>
                    <a:buFontTx/>
                    <a:buNone/>
                  </a:pPr>
                  <a:r>
                    <a:rPr lang="en-US" altLang="en-US" sz="1500">
                      <a:sym typeface="Symbol" panose="05050102010706020507" pitchFamily="18" charset="2"/>
                    </a:rPr>
                    <a:t></a:t>
                  </a:r>
                  <a:r>
                    <a:rPr lang="en-US" altLang="en-US" sz="1500" baseline="30000">
                      <a:sym typeface="Symbol" panose="05050102010706020507" pitchFamily="18" charset="2"/>
                    </a:rPr>
                    <a:t>2</a:t>
                  </a:r>
                  <a:endParaRPr lang="en-US" altLang="en-US" sz="1500">
                    <a:sym typeface="Symbol" panose="05050102010706020507" pitchFamily="18" charset="2"/>
                  </a:endParaRPr>
                </a:p>
                <a:p>
                  <a:pPr algn="just">
                    <a:spcBef>
                      <a:spcPct val="0"/>
                    </a:spcBef>
                    <a:buFontTx/>
                    <a:buNone/>
                  </a:pPr>
                  <a:r>
                    <a:rPr lang="en-US" altLang="en-US" sz="1500">
                      <a:sym typeface="Symbol" panose="05050102010706020507" pitchFamily="18" charset="2"/>
                    </a:rPr>
                    <a:t>2µ(µ – )</a:t>
                  </a:r>
                  <a:endParaRPr lang="en-US" altLang="en-US" sz="1500"/>
                </a:p>
              </p:txBody>
            </p:sp>
            <p:sp>
              <p:nvSpPr>
                <p:cNvPr id="58384" name="Line 37">
                  <a:extLst>
                    <a:ext uri="{FF2B5EF4-FFF2-40B4-BE49-F238E27FC236}">
                      <a16:creationId xmlns:a16="http://schemas.microsoft.com/office/drawing/2014/main" id="{791F08B8-AEFC-FA62-7BBD-D5A8EFD6F857}"/>
                    </a:ext>
                  </a:extLst>
                </p:cNvPr>
                <p:cNvSpPr>
                  <a:spLocks noChangeShapeType="1"/>
                </p:cNvSpPr>
                <p:nvPr/>
              </p:nvSpPr>
              <p:spPr bwMode="auto">
                <a:xfrm>
                  <a:off x="1406" y="1542"/>
                  <a:ext cx="78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grpSp>
        <p:sp>
          <p:nvSpPr>
            <p:cNvPr id="58380" name="Rectangle 53">
              <a:extLst>
                <a:ext uri="{FF2B5EF4-FFF2-40B4-BE49-F238E27FC236}">
                  <a16:creationId xmlns:a16="http://schemas.microsoft.com/office/drawing/2014/main" id="{AC04E3CC-C311-2EF2-3739-12906F6142A5}"/>
                </a:ext>
              </a:extLst>
            </p:cNvPr>
            <p:cNvSpPr>
              <a:spLocks noChangeArrowheads="1"/>
            </p:cNvSpPr>
            <p:nvPr/>
          </p:nvSpPr>
          <p:spPr bwMode="auto">
            <a:xfrm>
              <a:off x="509" y="1222"/>
              <a:ext cx="1145"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lnSpc>
                  <a:spcPct val="85000"/>
                </a:lnSpc>
                <a:spcBef>
                  <a:spcPct val="0"/>
                </a:spcBef>
                <a:buFontTx/>
                <a:buNone/>
              </a:pPr>
              <a:r>
                <a:rPr lang="en-US" altLang="en-US" sz="1500"/>
                <a:t>Average length</a:t>
              </a:r>
              <a:br>
                <a:rPr lang="en-US" altLang="en-US" sz="1500"/>
              </a:br>
              <a:r>
                <a:rPr lang="en-US" altLang="en-US" sz="1500"/>
                <a:t>of queue</a:t>
              </a:r>
            </a:p>
          </p:txBody>
        </p:sp>
      </p:grpSp>
      <p:grpSp>
        <p:nvGrpSpPr>
          <p:cNvPr id="58371" name="Group 58">
            <a:extLst>
              <a:ext uri="{FF2B5EF4-FFF2-40B4-BE49-F238E27FC236}">
                <a16:creationId xmlns:a16="http://schemas.microsoft.com/office/drawing/2014/main" id="{B18E6128-FDF6-9E4A-8F02-5C1BA46B1B89}"/>
              </a:ext>
            </a:extLst>
          </p:cNvPr>
          <p:cNvGrpSpPr>
            <a:grpSpLocks/>
          </p:cNvGrpSpPr>
          <p:nvPr/>
        </p:nvGrpSpPr>
        <p:grpSpPr bwMode="auto">
          <a:xfrm>
            <a:off x="2084785" y="1943103"/>
            <a:ext cx="4324350" cy="553642"/>
            <a:chOff x="509" y="1869"/>
            <a:chExt cx="3632" cy="465"/>
          </a:xfrm>
        </p:grpSpPr>
        <p:grpSp>
          <p:nvGrpSpPr>
            <p:cNvPr id="58373" name="Group 51">
              <a:extLst>
                <a:ext uri="{FF2B5EF4-FFF2-40B4-BE49-F238E27FC236}">
                  <a16:creationId xmlns:a16="http://schemas.microsoft.com/office/drawing/2014/main" id="{D5F5FB5B-DDF1-2B16-38AB-B9B5D106BD13}"/>
                </a:ext>
              </a:extLst>
            </p:cNvPr>
            <p:cNvGrpSpPr>
              <a:grpSpLocks/>
            </p:cNvGrpSpPr>
            <p:nvPr/>
          </p:nvGrpSpPr>
          <p:grpSpPr bwMode="auto">
            <a:xfrm>
              <a:off x="2772" y="1869"/>
              <a:ext cx="1369" cy="465"/>
              <a:chOff x="786" y="2058"/>
              <a:chExt cx="1369" cy="465"/>
            </a:xfrm>
          </p:grpSpPr>
          <p:sp>
            <p:nvSpPr>
              <p:cNvPr id="58375" name="Rectangle 26">
                <a:extLst>
                  <a:ext uri="{FF2B5EF4-FFF2-40B4-BE49-F238E27FC236}">
                    <a16:creationId xmlns:a16="http://schemas.microsoft.com/office/drawing/2014/main" id="{1DAB3B58-2696-7F5C-436E-4999DCB5FB71}"/>
                  </a:ext>
                </a:extLst>
              </p:cNvPr>
              <p:cNvSpPr>
                <a:spLocks noChangeArrowheads="1"/>
              </p:cNvSpPr>
              <p:nvPr/>
            </p:nvSpPr>
            <p:spPr bwMode="auto">
              <a:xfrm>
                <a:off x="786" y="2160"/>
                <a:ext cx="533"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spcBef>
                    <a:spcPct val="0"/>
                  </a:spcBef>
                  <a:buFontTx/>
                  <a:buNone/>
                </a:pPr>
                <a:r>
                  <a:rPr lang="en-US" altLang="en-US" sz="1500"/>
                  <a:t>W</a:t>
                </a:r>
                <a:r>
                  <a:rPr lang="en-US" altLang="en-US" sz="1500" baseline="-25000"/>
                  <a:t>q</a:t>
                </a:r>
                <a:r>
                  <a:rPr lang="en-US" altLang="en-US" sz="1500"/>
                  <a:t>  =</a:t>
                </a:r>
              </a:p>
            </p:txBody>
          </p:sp>
          <p:grpSp>
            <p:nvGrpSpPr>
              <p:cNvPr id="58376" name="Group 45">
                <a:extLst>
                  <a:ext uri="{FF2B5EF4-FFF2-40B4-BE49-F238E27FC236}">
                    <a16:creationId xmlns:a16="http://schemas.microsoft.com/office/drawing/2014/main" id="{DC9245A4-558B-9E00-46D8-4AC5E291C04A}"/>
                  </a:ext>
                </a:extLst>
              </p:cNvPr>
              <p:cNvGrpSpPr>
                <a:grpSpLocks/>
              </p:cNvGrpSpPr>
              <p:nvPr/>
            </p:nvGrpSpPr>
            <p:grpSpPr bwMode="auto">
              <a:xfrm>
                <a:off x="1278" y="2058"/>
                <a:ext cx="877" cy="465"/>
                <a:chOff x="1334" y="2042"/>
                <a:chExt cx="877" cy="465"/>
              </a:xfrm>
            </p:grpSpPr>
            <p:sp>
              <p:nvSpPr>
                <p:cNvPr id="58377" name="Rectangle 39">
                  <a:extLst>
                    <a:ext uri="{FF2B5EF4-FFF2-40B4-BE49-F238E27FC236}">
                      <a16:creationId xmlns:a16="http://schemas.microsoft.com/office/drawing/2014/main" id="{AF5C4BD1-4A2F-FB9F-F288-DBBA7681F867}"/>
                    </a:ext>
                  </a:extLst>
                </p:cNvPr>
                <p:cNvSpPr>
                  <a:spLocks noChangeArrowheads="1"/>
                </p:cNvSpPr>
                <p:nvPr/>
              </p:nvSpPr>
              <p:spPr bwMode="auto">
                <a:xfrm>
                  <a:off x="1431" y="2042"/>
                  <a:ext cx="780"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spcBef>
                      <a:spcPct val="0"/>
                    </a:spcBef>
                    <a:buFontTx/>
                    <a:buNone/>
                  </a:pPr>
                  <a:r>
                    <a:rPr lang="en-US" altLang="en-US" sz="1500">
                      <a:sym typeface="Symbol" panose="05050102010706020507" pitchFamily="18" charset="2"/>
                    </a:rPr>
                    <a:t></a:t>
                  </a:r>
                </a:p>
                <a:p>
                  <a:pPr algn="just">
                    <a:spcBef>
                      <a:spcPct val="0"/>
                    </a:spcBef>
                    <a:buFontTx/>
                    <a:buNone/>
                  </a:pPr>
                  <a:r>
                    <a:rPr lang="en-US" altLang="en-US" sz="1500">
                      <a:sym typeface="Symbol" panose="05050102010706020507" pitchFamily="18" charset="2"/>
                    </a:rPr>
                    <a:t>2µ(µ – )</a:t>
                  </a:r>
                  <a:endParaRPr lang="en-US" altLang="en-US" sz="1500"/>
                </a:p>
              </p:txBody>
            </p:sp>
            <p:sp>
              <p:nvSpPr>
                <p:cNvPr id="58378" name="Line 40">
                  <a:extLst>
                    <a:ext uri="{FF2B5EF4-FFF2-40B4-BE49-F238E27FC236}">
                      <a16:creationId xmlns:a16="http://schemas.microsoft.com/office/drawing/2014/main" id="{99AAC9B7-3314-C93C-295E-DCBEADDE938F}"/>
                    </a:ext>
                  </a:extLst>
                </p:cNvPr>
                <p:cNvSpPr>
                  <a:spLocks noChangeShapeType="1"/>
                </p:cNvSpPr>
                <p:nvPr/>
              </p:nvSpPr>
              <p:spPr bwMode="auto">
                <a:xfrm>
                  <a:off x="1334" y="2285"/>
                  <a:ext cx="78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sz="1050"/>
                </a:p>
              </p:txBody>
            </p:sp>
          </p:grpSp>
        </p:grpSp>
        <p:sp>
          <p:nvSpPr>
            <p:cNvPr id="58374" name="Rectangle 54">
              <a:extLst>
                <a:ext uri="{FF2B5EF4-FFF2-40B4-BE49-F238E27FC236}">
                  <a16:creationId xmlns:a16="http://schemas.microsoft.com/office/drawing/2014/main" id="{0054ADD0-FCFC-0567-6BF0-F3D585DC5819}"/>
                </a:ext>
              </a:extLst>
            </p:cNvPr>
            <p:cNvSpPr>
              <a:spLocks noChangeArrowheads="1"/>
            </p:cNvSpPr>
            <p:nvPr/>
          </p:nvSpPr>
          <p:spPr bwMode="auto">
            <a:xfrm>
              <a:off x="509" y="1903"/>
              <a:ext cx="1551"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lnSpc>
                  <a:spcPct val="85000"/>
                </a:lnSpc>
                <a:spcBef>
                  <a:spcPct val="0"/>
                </a:spcBef>
                <a:buFontTx/>
                <a:buNone/>
              </a:pPr>
              <a:r>
                <a:rPr lang="en-US" altLang="en-US" sz="1500"/>
                <a:t>Average waiting time</a:t>
              </a:r>
              <a:br>
                <a:rPr lang="en-US" altLang="en-US" sz="1500"/>
              </a:br>
              <a:r>
                <a:rPr lang="en-US" altLang="en-US" sz="1500"/>
                <a:t>in queue</a:t>
              </a:r>
            </a:p>
          </p:txBody>
        </p:sp>
      </p:grpSp>
      <p:sp>
        <p:nvSpPr>
          <p:cNvPr id="58372" name="Rectangle 30">
            <a:extLst>
              <a:ext uri="{FF2B5EF4-FFF2-40B4-BE49-F238E27FC236}">
                <a16:creationId xmlns:a16="http://schemas.microsoft.com/office/drawing/2014/main" id="{3C414EDC-2986-C1E5-8D28-D51BB8E1938A}"/>
              </a:ext>
            </a:extLst>
          </p:cNvPr>
          <p:cNvSpPr>
            <a:spLocks noChangeArrowheads="1"/>
          </p:cNvSpPr>
          <p:nvPr/>
        </p:nvSpPr>
        <p:spPr bwMode="auto">
          <a:xfrm>
            <a:off x="1751267" y="0"/>
            <a:ext cx="31566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just">
              <a:spcBef>
                <a:spcPct val="0"/>
              </a:spcBef>
              <a:buFontTx/>
              <a:buNone/>
            </a:pPr>
            <a:r>
              <a:rPr lang="en-US" altLang="en-US" sz="2400"/>
              <a:t>Constant Service Model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DFCD7AF6-6062-A080-78EE-E160054A82E5}"/>
              </a:ext>
            </a:extLst>
          </p:cNvPr>
          <p:cNvSpPr>
            <a:spLocks noGrp="1"/>
          </p:cNvSpPr>
          <p:nvPr>
            <p:ph type="title"/>
          </p:nvPr>
        </p:nvSpPr>
        <p:spPr>
          <a:xfrm>
            <a:off x="1511986" y="0"/>
            <a:ext cx="6683765" cy="960668"/>
          </a:xfrm>
        </p:spPr>
        <p:txBody>
          <a:bodyPr/>
          <a:lstStyle/>
          <a:p>
            <a:r>
              <a:rPr lang="en-US" altLang="en-US" dirty="0"/>
              <a:t>Example</a:t>
            </a:r>
          </a:p>
        </p:txBody>
      </p:sp>
      <p:sp>
        <p:nvSpPr>
          <p:cNvPr id="60419" name="Content Placeholder 2">
            <a:extLst>
              <a:ext uri="{FF2B5EF4-FFF2-40B4-BE49-F238E27FC236}">
                <a16:creationId xmlns:a16="http://schemas.microsoft.com/office/drawing/2014/main" id="{1DC3F030-4BC9-ABCC-1980-84C82974A259}"/>
              </a:ext>
            </a:extLst>
          </p:cNvPr>
          <p:cNvSpPr>
            <a:spLocks noGrp="1"/>
          </p:cNvSpPr>
          <p:nvPr>
            <p:ph idx="1"/>
          </p:nvPr>
        </p:nvSpPr>
        <p:spPr>
          <a:xfrm>
            <a:off x="1657350" y="800100"/>
            <a:ext cx="6923314" cy="3086100"/>
          </a:xfrm>
        </p:spPr>
        <p:txBody>
          <a:bodyPr/>
          <a:lstStyle/>
          <a:p>
            <a:pPr marL="0" indent="0" algn="just">
              <a:buNone/>
            </a:pPr>
            <a:r>
              <a:rPr lang="en-US" altLang="en-US" dirty="0"/>
              <a:t>Trucks arrive at a warehouse at a rate of 15 per hour during business hours. Crews can unload the trucks at a rate of 5 per hour. The high unloading rate is due to cargo being containerized. Recent changes in wage rates have caused the warehouse manager to reexamine the question of how many crews to use. The new rates are: </a:t>
            </a:r>
          </a:p>
          <a:p>
            <a:pPr lvl="1" algn="just"/>
            <a:r>
              <a:rPr lang="en-US" altLang="en-US" dirty="0"/>
              <a:t>crew and dock is $100 per hour</a:t>
            </a:r>
          </a:p>
          <a:p>
            <a:pPr lvl="1" algn="just"/>
            <a:r>
              <a:rPr lang="en-US" altLang="en-US" dirty="0"/>
              <a:t>truck and driver cost is $120 per hour</a:t>
            </a:r>
          </a:p>
          <a:p>
            <a:pPr lvl="1" algn="just"/>
            <a:endParaRPr lang="en-US" altLang="en-US" dirty="0"/>
          </a:p>
        </p:txBody>
      </p:sp>
      <p:graphicFrame>
        <p:nvGraphicFramePr>
          <p:cNvPr id="4" name="Table 3">
            <a:extLst>
              <a:ext uri="{FF2B5EF4-FFF2-40B4-BE49-F238E27FC236}">
                <a16:creationId xmlns:a16="http://schemas.microsoft.com/office/drawing/2014/main" id="{E78F03EF-2B79-939E-2E6B-DFA224BA1781}"/>
              </a:ext>
            </a:extLst>
          </p:cNvPr>
          <p:cNvGraphicFramePr>
            <a:graphicFrameLocks noGrp="1"/>
          </p:cNvGraphicFramePr>
          <p:nvPr>
            <p:extLst>
              <p:ext uri="{D42A27DB-BD31-4B8C-83A1-F6EECF244321}">
                <p14:modId xmlns:p14="http://schemas.microsoft.com/office/powerpoint/2010/main" val="1103067358"/>
              </p:ext>
            </p:extLst>
          </p:nvPr>
        </p:nvGraphicFramePr>
        <p:xfrm>
          <a:off x="2285999" y="2915502"/>
          <a:ext cx="5282294" cy="1770798"/>
        </p:xfrm>
        <a:graphic>
          <a:graphicData uri="http://schemas.openxmlformats.org/drawingml/2006/table">
            <a:tbl>
              <a:tblPr firstRow="1" bandRow="1">
                <a:tableStyleId>{93296810-A885-4BE3-A3E7-6D5BEEA58F35}</a:tableStyleId>
              </a:tblPr>
              <a:tblGrid>
                <a:gridCol w="924401">
                  <a:extLst>
                    <a:ext uri="{9D8B030D-6E8A-4147-A177-3AD203B41FA5}">
                      <a16:colId xmlns:a16="http://schemas.microsoft.com/office/drawing/2014/main" val="20000"/>
                    </a:ext>
                  </a:extLst>
                </a:gridCol>
                <a:gridCol w="858373">
                  <a:extLst>
                    <a:ext uri="{9D8B030D-6E8A-4147-A177-3AD203B41FA5}">
                      <a16:colId xmlns:a16="http://schemas.microsoft.com/office/drawing/2014/main" val="20001"/>
                    </a:ext>
                  </a:extLst>
                </a:gridCol>
                <a:gridCol w="1452631">
                  <a:extLst>
                    <a:ext uri="{9D8B030D-6E8A-4147-A177-3AD203B41FA5}">
                      <a16:colId xmlns:a16="http://schemas.microsoft.com/office/drawing/2014/main" val="20002"/>
                    </a:ext>
                  </a:extLst>
                </a:gridCol>
                <a:gridCol w="990430">
                  <a:extLst>
                    <a:ext uri="{9D8B030D-6E8A-4147-A177-3AD203B41FA5}">
                      <a16:colId xmlns:a16="http://schemas.microsoft.com/office/drawing/2014/main" val="20003"/>
                    </a:ext>
                  </a:extLst>
                </a:gridCol>
                <a:gridCol w="1056459">
                  <a:extLst>
                    <a:ext uri="{9D8B030D-6E8A-4147-A177-3AD203B41FA5}">
                      <a16:colId xmlns:a16="http://schemas.microsoft.com/office/drawing/2014/main" val="20004"/>
                    </a:ext>
                  </a:extLst>
                </a:gridCol>
              </a:tblGrid>
              <a:tr h="600894">
                <a:tc>
                  <a:txBody>
                    <a:bodyPr/>
                    <a:lstStyle/>
                    <a:p>
                      <a:r>
                        <a:rPr lang="en-US" sz="1100" dirty="0">
                          <a:latin typeface="Times New Roman" pitchFamily="18" charset="0"/>
                          <a:cs typeface="Times New Roman" pitchFamily="18" charset="0"/>
                        </a:rPr>
                        <a:t>#</a:t>
                      </a:r>
                      <a:r>
                        <a:rPr lang="en-US" sz="1100" baseline="0" dirty="0">
                          <a:latin typeface="Times New Roman" pitchFamily="18" charset="0"/>
                          <a:cs typeface="Times New Roman" pitchFamily="18" charset="0"/>
                        </a:rPr>
                        <a:t> of Crews</a:t>
                      </a:r>
                      <a:endParaRPr lang="en-US" sz="1100" dirty="0">
                        <a:latin typeface="Times New Roman" pitchFamily="18" charset="0"/>
                        <a:cs typeface="Times New Roman" pitchFamily="18" charset="0"/>
                      </a:endParaRPr>
                    </a:p>
                  </a:txBody>
                  <a:tcPr marL="68580" marR="68580" marT="34295" marB="34295"/>
                </a:tc>
                <a:tc>
                  <a:txBody>
                    <a:bodyPr/>
                    <a:lstStyle/>
                    <a:p>
                      <a:r>
                        <a:rPr lang="en-US" sz="1100" dirty="0">
                          <a:latin typeface="Times New Roman" pitchFamily="18" charset="0"/>
                          <a:cs typeface="Times New Roman" pitchFamily="18" charset="0"/>
                        </a:rPr>
                        <a:t>Crews &amp; Dock Cost</a:t>
                      </a:r>
                    </a:p>
                  </a:txBody>
                  <a:tcPr marL="68580" marR="68580" marT="34295" marB="34295"/>
                </a:tc>
                <a:tc>
                  <a:txBody>
                    <a:bodyPr/>
                    <a:lstStyle/>
                    <a:p>
                      <a:r>
                        <a:rPr lang="en-US" sz="1100" dirty="0">
                          <a:latin typeface="Times New Roman" pitchFamily="18" charset="0"/>
                          <a:cs typeface="Times New Roman" pitchFamily="18" charset="0"/>
                        </a:rPr>
                        <a:t>Avg.</a:t>
                      </a:r>
                      <a:r>
                        <a:rPr lang="en-US" sz="1100" baseline="0" dirty="0">
                          <a:latin typeface="Times New Roman" pitchFamily="18" charset="0"/>
                          <a:cs typeface="Times New Roman" pitchFamily="18" charset="0"/>
                        </a:rPr>
                        <a:t> # of trucks in System</a:t>
                      </a:r>
                      <a:endParaRPr lang="en-US" sz="1100" dirty="0">
                        <a:latin typeface="Times New Roman" pitchFamily="18" charset="0"/>
                        <a:cs typeface="Times New Roman" pitchFamily="18" charset="0"/>
                      </a:endParaRPr>
                    </a:p>
                  </a:txBody>
                  <a:tcPr marL="68580" marR="68580" marT="34295" marB="34295"/>
                </a:tc>
                <a:tc>
                  <a:txBody>
                    <a:bodyPr/>
                    <a:lstStyle/>
                    <a:p>
                      <a:r>
                        <a:rPr lang="en-US" sz="1100" dirty="0">
                          <a:latin typeface="Times New Roman" pitchFamily="18" charset="0"/>
                          <a:cs typeface="Times New Roman" pitchFamily="18" charset="0"/>
                        </a:rPr>
                        <a:t>Driver/ Truck cost</a:t>
                      </a:r>
                    </a:p>
                  </a:txBody>
                  <a:tcPr marL="68580" marR="68580" marT="34295" marB="34295"/>
                </a:tc>
                <a:tc>
                  <a:txBody>
                    <a:bodyPr/>
                    <a:lstStyle/>
                    <a:p>
                      <a:r>
                        <a:rPr lang="en-US" sz="1100" dirty="0">
                          <a:latin typeface="Times New Roman" pitchFamily="18" charset="0"/>
                          <a:cs typeface="Times New Roman" pitchFamily="18" charset="0"/>
                        </a:rPr>
                        <a:t>Total Cost</a:t>
                      </a:r>
                    </a:p>
                  </a:txBody>
                  <a:tcPr marL="68580" marR="68580" marT="34295" marB="34295"/>
                </a:tc>
                <a:extLst>
                  <a:ext uri="{0D108BD9-81ED-4DB2-BD59-A6C34878D82A}">
                    <a16:rowId xmlns:a16="http://schemas.microsoft.com/office/drawing/2014/main" val="10000"/>
                  </a:ext>
                </a:extLst>
              </a:tr>
              <a:tr h="292476">
                <a:tc>
                  <a:txBody>
                    <a:bodyPr/>
                    <a:lstStyle/>
                    <a:p>
                      <a:pPr algn="ctr"/>
                      <a:r>
                        <a:rPr lang="en-US" sz="1100" dirty="0">
                          <a:latin typeface="Times New Roman" pitchFamily="18" charset="0"/>
                          <a:cs typeface="Times New Roman" pitchFamily="18" charset="0"/>
                        </a:rPr>
                        <a:t>4</a:t>
                      </a:r>
                    </a:p>
                  </a:txBody>
                  <a:tcPr marL="68580" marR="68580" marT="34295" marB="34295"/>
                </a:tc>
                <a:tc>
                  <a:txBody>
                    <a:bodyPr/>
                    <a:lstStyle/>
                    <a:p>
                      <a:pPr algn="ctr"/>
                      <a:r>
                        <a:rPr lang="en-US" sz="1100" dirty="0">
                          <a:latin typeface="Times New Roman" pitchFamily="18" charset="0"/>
                          <a:cs typeface="Times New Roman" pitchFamily="18" charset="0"/>
                        </a:rPr>
                        <a:t>400</a:t>
                      </a:r>
                    </a:p>
                  </a:txBody>
                  <a:tcPr marL="68580" marR="68580" marT="34295" marB="34295"/>
                </a:tc>
                <a:tc>
                  <a:txBody>
                    <a:bodyPr/>
                    <a:lstStyle/>
                    <a:p>
                      <a:pPr algn="ctr"/>
                      <a:r>
                        <a:rPr lang="en-US" sz="1100" dirty="0">
                          <a:latin typeface="Times New Roman" pitchFamily="18" charset="0"/>
                          <a:cs typeface="Times New Roman" pitchFamily="18" charset="0"/>
                        </a:rPr>
                        <a:t>1.528  +  3</a:t>
                      </a:r>
                      <a:r>
                        <a:rPr lang="en-US" sz="1100" baseline="0" dirty="0">
                          <a:latin typeface="Times New Roman" pitchFamily="18" charset="0"/>
                          <a:cs typeface="Times New Roman" pitchFamily="18" charset="0"/>
                        </a:rPr>
                        <a:t> = 4.528</a:t>
                      </a:r>
                      <a:endParaRPr lang="en-US" sz="1100" dirty="0">
                        <a:latin typeface="Times New Roman" pitchFamily="18" charset="0"/>
                        <a:cs typeface="Times New Roman" pitchFamily="18" charset="0"/>
                      </a:endParaRPr>
                    </a:p>
                  </a:txBody>
                  <a:tcPr marL="68580" marR="68580" marT="34295" marB="34295"/>
                </a:tc>
                <a:tc>
                  <a:txBody>
                    <a:bodyPr/>
                    <a:lstStyle/>
                    <a:p>
                      <a:pPr algn="ctr"/>
                      <a:r>
                        <a:rPr lang="en-US" sz="1100" dirty="0">
                          <a:latin typeface="Times New Roman" pitchFamily="18" charset="0"/>
                          <a:cs typeface="Times New Roman" pitchFamily="18" charset="0"/>
                        </a:rPr>
                        <a:t>543.36</a:t>
                      </a:r>
                    </a:p>
                  </a:txBody>
                  <a:tcPr marL="68580" marR="68580" marT="34295" marB="34295"/>
                </a:tc>
                <a:tc>
                  <a:txBody>
                    <a:bodyPr/>
                    <a:lstStyle/>
                    <a:p>
                      <a:pPr algn="ctr"/>
                      <a:r>
                        <a:rPr lang="en-US" sz="1100" dirty="0">
                          <a:latin typeface="Times New Roman" pitchFamily="18" charset="0"/>
                          <a:cs typeface="Times New Roman" pitchFamily="18" charset="0"/>
                        </a:rPr>
                        <a:t>=  943.6</a:t>
                      </a:r>
                    </a:p>
                  </a:txBody>
                  <a:tcPr marL="68580" marR="68580" marT="34295" marB="34295"/>
                </a:tc>
                <a:extLst>
                  <a:ext uri="{0D108BD9-81ED-4DB2-BD59-A6C34878D82A}">
                    <a16:rowId xmlns:a16="http://schemas.microsoft.com/office/drawing/2014/main" val="10001"/>
                  </a:ext>
                </a:extLst>
              </a:tr>
              <a:tr h="292476">
                <a:tc>
                  <a:txBody>
                    <a:bodyPr/>
                    <a:lstStyle/>
                    <a:p>
                      <a:pPr algn="ctr"/>
                      <a:r>
                        <a:rPr lang="en-US" sz="1100" dirty="0">
                          <a:latin typeface="Times New Roman" pitchFamily="18" charset="0"/>
                          <a:cs typeface="Times New Roman" pitchFamily="18" charset="0"/>
                        </a:rPr>
                        <a:t>5</a:t>
                      </a:r>
                    </a:p>
                  </a:txBody>
                  <a:tcPr marL="68580" marR="68580" marT="34295" marB="34295"/>
                </a:tc>
                <a:tc>
                  <a:txBody>
                    <a:bodyPr/>
                    <a:lstStyle/>
                    <a:p>
                      <a:pPr algn="ctr"/>
                      <a:r>
                        <a:rPr lang="en-US" sz="1100" dirty="0">
                          <a:latin typeface="Times New Roman" pitchFamily="18" charset="0"/>
                          <a:cs typeface="Times New Roman" pitchFamily="18" charset="0"/>
                        </a:rPr>
                        <a:t>500</a:t>
                      </a:r>
                    </a:p>
                  </a:txBody>
                  <a:tcPr marL="68580" marR="68580" marT="34295" marB="34295"/>
                </a:tc>
                <a:tc>
                  <a:txBody>
                    <a:bodyPr/>
                    <a:lstStyle/>
                    <a:p>
                      <a:pPr algn="ctr"/>
                      <a:r>
                        <a:rPr lang="en-US" sz="1100" dirty="0">
                          <a:latin typeface="Times New Roman" pitchFamily="18" charset="0"/>
                          <a:cs typeface="Times New Roman" pitchFamily="18" charset="0"/>
                        </a:rPr>
                        <a:t>0.354 + 3</a:t>
                      </a:r>
                      <a:r>
                        <a:rPr lang="en-US" sz="1100" baseline="0" dirty="0">
                          <a:latin typeface="Times New Roman" pitchFamily="18" charset="0"/>
                          <a:cs typeface="Times New Roman" pitchFamily="18" charset="0"/>
                        </a:rPr>
                        <a:t> = 3.354</a:t>
                      </a:r>
                      <a:endParaRPr lang="en-US" sz="1100" dirty="0">
                        <a:latin typeface="Times New Roman" pitchFamily="18" charset="0"/>
                        <a:cs typeface="Times New Roman" pitchFamily="18" charset="0"/>
                      </a:endParaRPr>
                    </a:p>
                  </a:txBody>
                  <a:tcPr marL="68580" marR="68580" marT="34295" marB="34295"/>
                </a:tc>
                <a:tc>
                  <a:txBody>
                    <a:bodyPr/>
                    <a:lstStyle/>
                    <a:p>
                      <a:pPr algn="ctr"/>
                      <a:r>
                        <a:rPr lang="en-US" sz="1100" dirty="0">
                          <a:latin typeface="Times New Roman" pitchFamily="18" charset="0"/>
                          <a:cs typeface="Times New Roman" pitchFamily="18" charset="0"/>
                        </a:rPr>
                        <a:t>402.48</a:t>
                      </a:r>
                    </a:p>
                  </a:txBody>
                  <a:tcPr marL="68580" marR="68580" marT="34295" marB="34295"/>
                </a:tc>
                <a:tc>
                  <a:txBody>
                    <a:bodyPr/>
                    <a:lstStyle/>
                    <a:p>
                      <a:pPr algn="ctr"/>
                      <a:r>
                        <a:rPr lang="en-US" sz="1100" dirty="0">
                          <a:latin typeface="Times New Roman" pitchFamily="18" charset="0"/>
                          <a:cs typeface="Times New Roman" pitchFamily="18" charset="0"/>
                        </a:rPr>
                        <a:t>= 902.48</a:t>
                      </a:r>
                    </a:p>
                  </a:txBody>
                  <a:tcPr marL="68580" marR="68580" marT="34295" marB="34295"/>
                </a:tc>
                <a:extLst>
                  <a:ext uri="{0D108BD9-81ED-4DB2-BD59-A6C34878D82A}">
                    <a16:rowId xmlns:a16="http://schemas.microsoft.com/office/drawing/2014/main" val="10002"/>
                  </a:ext>
                </a:extLst>
              </a:tr>
              <a:tr h="292476">
                <a:tc>
                  <a:txBody>
                    <a:bodyPr/>
                    <a:lstStyle/>
                    <a:p>
                      <a:pPr algn="ctr"/>
                      <a:r>
                        <a:rPr lang="en-US" sz="1100" dirty="0">
                          <a:latin typeface="Times New Roman" pitchFamily="18" charset="0"/>
                          <a:cs typeface="Times New Roman" pitchFamily="18" charset="0"/>
                        </a:rPr>
                        <a:t>6</a:t>
                      </a:r>
                    </a:p>
                  </a:txBody>
                  <a:tcPr marL="68580" marR="68580" marT="34295" marB="34295"/>
                </a:tc>
                <a:tc>
                  <a:txBody>
                    <a:bodyPr/>
                    <a:lstStyle/>
                    <a:p>
                      <a:pPr algn="ctr"/>
                      <a:r>
                        <a:rPr lang="en-US" sz="1100" dirty="0">
                          <a:latin typeface="Times New Roman" pitchFamily="18" charset="0"/>
                          <a:cs typeface="Times New Roman" pitchFamily="18" charset="0"/>
                        </a:rPr>
                        <a:t>600</a:t>
                      </a:r>
                    </a:p>
                  </a:txBody>
                  <a:tcPr marL="68580" marR="68580" marT="34295" marB="34295"/>
                </a:tc>
                <a:tc>
                  <a:txBody>
                    <a:bodyPr/>
                    <a:lstStyle/>
                    <a:p>
                      <a:pPr algn="ctr"/>
                      <a:r>
                        <a:rPr lang="en-US" sz="1100" dirty="0">
                          <a:latin typeface="Times New Roman" pitchFamily="18" charset="0"/>
                          <a:cs typeface="Times New Roman" pitchFamily="18" charset="0"/>
                        </a:rPr>
                        <a:t>0.099 + 3 = 3.099</a:t>
                      </a:r>
                    </a:p>
                  </a:txBody>
                  <a:tcPr marL="68580" marR="68580" marT="34295" marB="34295"/>
                </a:tc>
                <a:tc>
                  <a:txBody>
                    <a:bodyPr/>
                    <a:lstStyle/>
                    <a:p>
                      <a:pPr algn="ctr"/>
                      <a:r>
                        <a:rPr lang="en-US" sz="1100" dirty="0">
                          <a:latin typeface="Times New Roman" pitchFamily="18" charset="0"/>
                          <a:cs typeface="Times New Roman" pitchFamily="18" charset="0"/>
                        </a:rPr>
                        <a:t>371.88</a:t>
                      </a:r>
                    </a:p>
                  </a:txBody>
                  <a:tcPr marL="68580" marR="68580" marT="34295" marB="34295"/>
                </a:tc>
                <a:tc>
                  <a:txBody>
                    <a:bodyPr/>
                    <a:lstStyle/>
                    <a:p>
                      <a:pPr algn="ctr"/>
                      <a:r>
                        <a:rPr lang="en-US" sz="1100" dirty="0">
                          <a:latin typeface="Times New Roman" pitchFamily="18" charset="0"/>
                          <a:cs typeface="Times New Roman" pitchFamily="18" charset="0"/>
                        </a:rPr>
                        <a:t>= 971.88</a:t>
                      </a:r>
                    </a:p>
                  </a:txBody>
                  <a:tcPr marL="68580" marR="68580" marT="34295" marB="34295"/>
                </a:tc>
                <a:extLst>
                  <a:ext uri="{0D108BD9-81ED-4DB2-BD59-A6C34878D82A}">
                    <a16:rowId xmlns:a16="http://schemas.microsoft.com/office/drawing/2014/main" val="10003"/>
                  </a:ext>
                </a:extLst>
              </a:tr>
              <a:tr h="292476">
                <a:tc>
                  <a:txBody>
                    <a:bodyPr/>
                    <a:lstStyle/>
                    <a:p>
                      <a:pPr algn="ctr"/>
                      <a:r>
                        <a:rPr lang="en-US" sz="1100" dirty="0">
                          <a:latin typeface="Times New Roman" pitchFamily="18" charset="0"/>
                          <a:cs typeface="Times New Roman" pitchFamily="18" charset="0"/>
                        </a:rPr>
                        <a:t>7</a:t>
                      </a:r>
                    </a:p>
                  </a:txBody>
                  <a:tcPr marL="68580" marR="68580" marT="34295" marB="34295"/>
                </a:tc>
                <a:tc>
                  <a:txBody>
                    <a:bodyPr/>
                    <a:lstStyle/>
                    <a:p>
                      <a:pPr algn="ctr"/>
                      <a:r>
                        <a:rPr lang="en-US" sz="1100" dirty="0">
                          <a:latin typeface="Times New Roman" pitchFamily="18" charset="0"/>
                          <a:cs typeface="Times New Roman" pitchFamily="18" charset="0"/>
                        </a:rPr>
                        <a:t>700</a:t>
                      </a:r>
                    </a:p>
                  </a:txBody>
                  <a:tcPr marL="68580" marR="68580" marT="34295" marB="34295"/>
                </a:tc>
                <a:tc>
                  <a:txBody>
                    <a:bodyPr/>
                    <a:lstStyle/>
                    <a:p>
                      <a:pPr algn="ctr"/>
                      <a:r>
                        <a:rPr lang="en-US" sz="1100" dirty="0">
                          <a:latin typeface="Times New Roman" pitchFamily="18" charset="0"/>
                          <a:cs typeface="Times New Roman" pitchFamily="18" charset="0"/>
                        </a:rPr>
                        <a:t>0.028 + 3 = 3.028</a:t>
                      </a:r>
                    </a:p>
                  </a:txBody>
                  <a:tcPr marL="68580" marR="68580" marT="34295" marB="34295"/>
                </a:tc>
                <a:tc>
                  <a:txBody>
                    <a:bodyPr/>
                    <a:lstStyle/>
                    <a:p>
                      <a:pPr algn="ctr"/>
                      <a:r>
                        <a:rPr lang="en-US" sz="1100" dirty="0">
                          <a:latin typeface="Times New Roman" pitchFamily="18" charset="0"/>
                          <a:cs typeface="Times New Roman" pitchFamily="18" charset="0"/>
                        </a:rPr>
                        <a:t>363.36</a:t>
                      </a:r>
                    </a:p>
                  </a:txBody>
                  <a:tcPr marL="68580" marR="68580" marT="34295" marB="34295"/>
                </a:tc>
                <a:tc>
                  <a:txBody>
                    <a:bodyPr/>
                    <a:lstStyle/>
                    <a:p>
                      <a:pPr algn="ctr"/>
                      <a:r>
                        <a:rPr lang="en-US" sz="1100" dirty="0">
                          <a:latin typeface="Times New Roman" pitchFamily="18" charset="0"/>
                          <a:cs typeface="Times New Roman" pitchFamily="18" charset="0"/>
                        </a:rPr>
                        <a:t>=1063.36</a:t>
                      </a:r>
                    </a:p>
                  </a:txBody>
                  <a:tcPr marL="68580" marR="68580" marT="34295" marB="34295"/>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F4D16922-DB20-3292-D7D4-685725D5F157}"/>
              </a:ext>
            </a:extLst>
          </p:cNvPr>
          <p:cNvSpPr>
            <a:spLocks noGrp="1"/>
          </p:cNvSpPr>
          <p:nvPr>
            <p:ph type="title"/>
          </p:nvPr>
        </p:nvSpPr>
        <p:spPr>
          <a:xfrm>
            <a:off x="1230117" y="0"/>
            <a:ext cx="6683765" cy="960668"/>
          </a:xfrm>
        </p:spPr>
        <p:txBody>
          <a:bodyPr/>
          <a:lstStyle/>
          <a:p>
            <a:r>
              <a:rPr lang="en-US" altLang="en-US" dirty="0"/>
              <a:t>Psychology of waiting time</a:t>
            </a:r>
          </a:p>
        </p:txBody>
      </p:sp>
      <p:sp>
        <p:nvSpPr>
          <p:cNvPr id="61443" name="Content Placeholder 2">
            <a:extLst>
              <a:ext uri="{FF2B5EF4-FFF2-40B4-BE49-F238E27FC236}">
                <a16:creationId xmlns:a16="http://schemas.microsoft.com/office/drawing/2014/main" id="{E304018D-CEBF-28CF-BC1F-6280DF42073E}"/>
              </a:ext>
            </a:extLst>
          </p:cNvPr>
          <p:cNvSpPr>
            <a:spLocks noGrp="1"/>
          </p:cNvSpPr>
          <p:nvPr>
            <p:ph idx="1"/>
          </p:nvPr>
        </p:nvSpPr>
        <p:spPr>
          <a:xfrm>
            <a:off x="1657350" y="800100"/>
            <a:ext cx="5829300" cy="3086100"/>
          </a:xfrm>
        </p:spPr>
        <p:txBody>
          <a:bodyPr/>
          <a:lstStyle/>
          <a:p>
            <a:pPr algn="just">
              <a:lnSpc>
                <a:spcPct val="150000"/>
              </a:lnSpc>
            </a:pPr>
            <a:r>
              <a:rPr lang="en-US" altLang="en-US"/>
              <a:t>Occupied time feels shorter than unoccupied time</a:t>
            </a:r>
          </a:p>
          <a:p>
            <a:pPr algn="just">
              <a:lnSpc>
                <a:spcPct val="150000"/>
              </a:lnSpc>
            </a:pPr>
            <a:r>
              <a:rPr lang="en-US" altLang="en-US"/>
              <a:t>Uncertain waits are longer than known</a:t>
            </a:r>
          </a:p>
          <a:p>
            <a:pPr algn="just">
              <a:lnSpc>
                <a:spcPct val="150000"/>
              </a:lnSpc>
            </a:pPr>
            <a:r>
              <a:rPr lang="en-US" altLang="en-US"/>
              <a:t>Unexplained waits are longer than explained waits</a:t>
            </a:r>
          </a:p>
          <a:p>
            <a:pPr algn="just">
              <a:lnSpc>
                <a:spcPct val="150000"/>
              </a:lnSpc>
            </a:pPr>
            <a:r>
              <a:rPr lang="en-US" altLang="en-US"/>
              <a:t>Unfair waits are longer than equitable waits</a:t>
            </a:r>
          </a:p>
          <a:p>
            <a:pPr algn="just">
              <a:lnSpc>
                <a:spcPct val="150000"/>
              </a:lnSpc>
            </a:pPr>
            <a:r>
              <a:rPr lang="en-US" altLang="en-US"/>
              <a:t>The more valuable are the services, the longer the customers wait</a:t>
            </a:r>
          </a:p>
          <a:p>
            <a:pPr algn="just">
              <a:lnSpc>
                <a:spcPct val="150000"/>
              </a:lnSpc>
            </a:pPr>
            <a:r>
              <a:rPr lang="en-US" altLang="en-US"/>
              <a:t>Solo waits feels longer than groups</a:t>
            </a:r>
            <a:endParaRPr lang="en-US" altLang="en-US" sz="2100"/>
          </a:p>
          <a:p>
            <a:endParaRPr lang="en-US"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0486EE46-6637-2805-630E-9E90A59B4FBB}"/>
              </a:ext>
            </a:extLst>
          </p:cNvPr>
          <p:cNvSpPr>
            <a:spLocks noGrp="1"/>
          </p:cNvSpPr>
          <p:nvPr>
            <p:ph type="title"/>
          </p:nvPr>
        </p:nvSpPr>
        <p:spPr>
          <a:xfrm>
            <a:off x="1307880" y="0"/>
            <a:ext cx="6683765" cy="960668"/>
          </a:xfrm>
        </p:spPr>
        <p:txBody>
          <a:bodyPr/>
          <a:lstStyle/>
          <a:p>
            <a:r>
              <a:rPr lang="en-US" altLang="en-US"/>
              <a:t>Alternative solutions</a:t>
            </a:r>
          </a:p>
        </p:txBody>
      </p:sp>
      <p:sp>
        <p:nvSpPr>
          <p:cNvPr id="62467" name="Content Placeholder 2">
            <a:extLst>
              <a:ext uri="{FF2B5EF4-FFF2-40B4-BE49-F238E27FC236}">
                <a16:creationId xmlns:a16="http://schemas.microsoft.com/office/drawing/2014/main" id="{C47083E4-D8DF-B44C-0829-E396FCBEB79C}"/>
              </a:ext>
            </a:extLst>
          </p:cNvPr>
          <p:cNvSpPr>
            <a:spLocks noGrp="1"/>
          </p:cNvSpPr>
          <p:nvPr>
            <p:ph idx="1"/>
          </p:nvPr>
        </p:nvSpPr>
        <p:spPr>
          <a:xfrm>
            <a:off x="1657350" y="742950"/>
            <a:ext cx="5829300" cy="3086100"/>
          </a:xfrm>
        </p:spPr>
        <p:txBody>
          <a:bodyPr/>
          <a:lstStyle/>
          <a:p>
            <a:pPr marL="0" indent="0" algn="just">
              <a:lnSpc>
                <a:spcPct val="150000"/>
              </a:lnSpc>
              <a:buNone/>
            </a:pPr>
            <a:r>
              <a:rPr lang="en-US" altLang="en-US" sz="1350" dirty="0"/>
              <a:t>Companies have come up with some novel solutions:</a:t>
            </a:r>
          </a:p>
          <a:p>
            <a:pPr algn="just">
              <a:lnSpc>
                <a:spcPct val="150000"/>
              </a:lnSpc>
            </a:pPr>
            <a:r>
              <a:rPr lang="en-US" altLang="en-US" sz="1400" dirty="0"/>
              <a:t>Charging customers for skipping or advancing in the line.</a:t>
            </a:r>
          </a:p>
          <a:p>
            <a:pPr algn="just">
              <a:lnSpc>
                <a:spcPct val="150000"/>
              </a:lnSpc>
            </a:pPr>
            <a:r>
              <a:rPr lang="en-US" altLang="en-US" sz="1400" dirty="0"/>
              <a:t>Use distraction: Reading materials, television or conversation. </a:t>
            </a:r>
          </a:p>
          <a:p>
            <a:pPr algn="just">
              <a:lnSpc>
                <a:spcPct val="150000"/>
              </a:lnSpc>
            </a:pPr>
            <a:r>
              <a:rPr lang="en-US" altLang="en-US" sz="1400" dirty="0"/>
              <a:t>Keep customers informed</a:t>
            </a:r>
          </a:p>
          <a:p>
            <a:pPr algn="just">
              <a:lnSpc>
                <a:spcPct val="150000"/>
              </a:lnSpc>
            </a:pPr>
            <a:r>
              <a:rPr lang="en-US" altLang="en-US" sz="1400" dirty="0"/>
              <a:t>Inform overestimated waiting time to customers</a:t>
            </a:r>
          </a:p>
          <a:p>
            <a:pPr lvl="1" algn="just">
              <a:lnSpc>
                <a:spcPct val="150000"/>
              </a:lnSpc>
            </a:pPr>
            <a:endParaRPr lang="en-US" altLang="en-US" sz="1200" dirty="0"/>
          </a:p>
          <a:p>
            <a:endParaRPr lang="en-US"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19848896-7927-0FB1-CBBA-8E0252009ADE}"/>
              </a:ext>
            </a:extLst>
          </p:cNvPr>
          <p:cNvSpPr>
            <a:spLocks noGrp="1"/>
          </p:cNvSpPr>
          <p:nvPr>
            <p:ph type="title"/>
          </p:nvPr>
        </p:nvSpPr>
        <p:spPr>
          <a:xfrm>
            <a:off x="1230117" y="0"/>
            <a:ext cx="6683765" cy="960668"/>
          </a:xfrm>
        </p:spPr>
        <p:txBody>
          <a:bodyPr/>
          <a:lstStyle/>
          <a:p>
            <a:r>
              <a:rPr lang="en-US" altLang="en-US" dirty="0"/>
              <a:t>Tips/tricks for customer</a:t>
            </a:r>
          </a:p>
        </p:txBody>
      </p:sp>
      <p:sp>
        <p:nvSpPr>
          <p:cNvPr id="3075" name="Content Placeholder 2">
            <a:extLst>
              <a:ext uri="{FF2B5EF4-FFF2-40B4-BE49-F238E27FC236}">
                <a16:creationId xmlns:a16="http://schemas.microsoft.com/office/drawing/2014/main" id="{5D5E86AF-F85B-FCCD-481A-BD969309C46D}"/>
              </a:ext>
            </a:extLst>
          </p:cNvPr>
          <p:cNvSpPr>
            <a:spLocks noGrp="1"/>
          </p:cNvSpPr>
          <p:nvPr>
            <p:ph idx="1"/>
          </p:nvPr>
        </p:nvSpPr>
        <p:spPr>
          <a:xfrm>
            <a:off x="1657350" y="628650"/>
            <a:ext cx="5829300" cy="4114800"/>
          </a:xfrm>
        </p:spPr>
        <p:txBody>
          <a:bodyPr/>
          <a:lstStyle/>
          <a:p>
            <a:pPr algn="just">
              <a:lnSpc>
                <a:spcPct val="150000"/>
              </a:lnSpc>
            </a:pPr>
            <a:r>
              <a:rPr lang="en-US" altLang="en-US" sz="1350" dirty="0"/>
              <a:t>Choose left side for faster service (</a:t>
            </a:r>
            <a:r>
              <a:rPr lang="en-US" altLang="en-US" sz="1050" dirty="0">
                <a:solidFill>
                  <a:srgbClr val="0070C0"/>
                </a:solidFill>
              </a:rPr>
              <a:t>Robert Samuel, founder of </a:t>
            </a:r>
            <a:r>
              <a:rPr lang="en-US" altLang="en-US" sz="1050" u="sng" dirty="0">
                <a:solidFill>
                  <a:srgbClr val="0070C0"/>
                </a:solidFill>
              </a:rPr>
              <a:t>Same Ole Line Dudes</a:t>
            </a:r>
            <a:r>
              <a:rPr lang="en-US" altLang="en-US" sz="1350" dirty="0"/>
              <a:t>)</a:t>
            </a:r>
          </a:p>
          <a:p>
            <a:pPr algn="just">
              <a:lnSpc>
                <a:spcPct val="150000"/>
              </a:lnSpc>
            </a:pPr>
            <a:r>
              <a:rPr lang="en-US" altLang="en-US" sz="1350" dirty="0"/>
              <a:t>Look for female cashiers (</a:t>
            </a:r>
            <a:r>
              <a:rPr lang="en-US" altLang="en-US" sz="1050" dirty="0">
                <a:solidFill>
                  <a:srgbClr val="0070C0"/>
                </a:solidFill>
              </a:rPr>
              <a:t>Prof. Marsden, </a:t>
            </a:r>
            <a:r>
              <a:rPr lang="en-US" altLang="en-US" sz="1050" u="sng" dirty="0">
                <a:solidFill>
                  <a:srgbClr val="0070C0"/>
                </a:solidFill>
              </a:rPr>
              <a:t>Beacon College,</a:t>
            </a:r>
            <a:r>
              <a:rPr lang="en-US" altLang="en-US" sz="1050" dirty="0">
                <a:solidFill>
                  <a:srgbClr val="0070C0"/>
                </a:solidFill>
              </a:rPr>
              <a:t> Leesburg</a:t>
            </a:r>
            <a:r>
              <a:rPr lang="en-US" altLang="en-US" sz="1350" dirty="0"/>
              <a:t>)</a:t>
            </a:r>
          </a:p>
          <a:p>
            <a:pPr algn="just">
              <a:lnSpc>
                <a:spcPct val="150000"/>
              </a:lnSpc>
            </a:pPr>
            <a:r>
              <a:rPr lang="en-US" altLang="en-US" sz="1350" dirty="0"/>
              <a:t>Study the customers ahead (</a:t>
            </a:r>
            <a:r>
              <a:rPr lang="en-US" altLang="en-US" sz="1050" dirty="0">
                <a:solidFill>
                  <a:srgbClr val="0070C0"/>
                </a:solidFill>
              </a:rPr>
              <a:t>Prof. Marsden, </a:t>
            </a:r>
            <a:r>
              <a:rPr lang="en-US" altLang="en-US" sz="1050" u="sng" dirty="0">
                <a:solidFill>
                  <a:srgbClr val="0070C0"/>
                </a:solidFill>
              </a:rPr>
              <a:t>Beacon College,</a:t>
            </a:r>
            <a:r>
              <a:rPr lang="en-US" altLang="en-US" sz="1050" dirty="0">
                <a:solidFill>
                  <a:srgbClr val="0070C0"/>
                </a:solidFill>
              </a:rPr>
              <a:t> Leesburg</a:t>
            </a:r>
            <a:r>
              <a:rPr lang="en-US" altLang="en-US" sz="1350" dirty="0"/>
              <a:t>)</a:t>
            </a:r>
          </a:p>
          <a:p>
            <a:pPr algn="just">
              <a:lnSpc>
                <a:spcPct val="150000"/>
              </a:lnSpc>
            </a:pPr>
            <a:r>
              <a:rPr lang="en-US" altLang="en-US" sz="1350" dirty="0"/>
              <a:t>Beware of lines with obstructions (</a:t>
            </a:r>
            <a:r>
              <a:rPr lang="en-US" altLang="en-US" sz="1050" dirty="0">
                <a:solidFill>
                  <a:srgbClr val="0070C0"/>
                </a:solidFill>
              </a:rPr>
              <a:t>Prof. </a:t>
            </a:r>
            <a:r>
              <a:rPr lang="en-US" altLang="en-US" sz="1050" dirty="0" err="1">
                <a:solidFill>
                  <a:srgbClr val="0070C0"/>
                </a:solidFill>
              </a:rPr>
              <a:t>Niederhoff</a:t>
            </a:r>
            <a:r>
              <a:rPr lang="en-US" altLang="en-US" sz="1050" dirty="0">
                <a:solidFill>
                  <a:srgbClr val="0070C0"/>
                </a:solidFill>
              </a:rPr>
              <a:t> , University of Washington</a:t>
            </a:r>
            <a:r>
              <a:rPr lang="en-US" altLang="en-US" sz="1350" dirty="0"/>
              <a:t>)</a:t>
            </a:r>
            <a:endParaRPr lang="en-US" altLang="en-US" sz="1050" dirty="0"/>
          </a:p>
          <a:p>
            <a:pPr algn="just">
              <a:lnSpc>
                <a:spcPct val="150000"/>
              </a:lnSpc>
            </a:pPr>
            <a:r>
              <a:rPr lang="en-US" altLang="en-US" sz="1350" dirty="0"/>
              <a:t>Choose a single line that leads to several cashiers (</a:t>
            </a:r>
            <a:r>
              <a:rPr lang="en-US" altLang="en-US" sz="1050" u="sng" dirty="0">
                <a:solidFill>
                  <a:srgbClr val="0070C0"/>
                </a:solidFill>
              </a:rPr>
              <a:t>Julie </a:t>
            </a:r>
            <a:r>
              <a:rPr lang="en-US" altLang="en-US" sz="1050" u="sng" dirty="0" err="1">
                <a:solidFill>
                  <a:srgbClr val="0070C0"/>
                </a:solidFill>
              </a:rPr>
              <a:t>Niederhoff</a:t>
            </a:r>
            <a:r>
              <a:rPr lang="en-US" altLang="en-US" sz="1050" dirty="0">
                <a:solidFill>
                  <a:srgbClr val="0070C0"/>
                </a:solidFill>
              </a:rPr>
              <a:t>, Syracuse University</a:t>
            </a:r>
            <a:r>
              <a:rPr lang="en-US" altLang="en-US" sz="1350" dirty="0"/>
              <a:t>)</a:t>
            </a:r>
          </a:p>
          <a:p>
            <a:pPr algn="just">
              <a:lnSpc>
                <a:spcPct val="150000"/>
              </a:lnSpc>
            </a:pPr>
            <a:r>
              <a:rPr lang="en-US" altLang="en-US" sz="1350" dirty="0"/>
              <a:t>The variance is larger for the parallel line system than for the single serpentine line- meaning that you could be served very quickly, or have a very long delay</a:t>
            </a:r>
            <a:r>
              <a:rPr lang="en-US" altLang="en-US" sz="1050" dirty="0"/>
              <a:t> </a:t>
            </a:r>
            <a:r>
              <a:rPr lang="en-US" altLang="en-US" sz="1050" dirty="0">
                <a:solidFill>
                  <a:srgbClr val="0070C0"/>
                </a:solidFill>
              </a:rPr>
              <a:t>(Prof. Richard Larson, MIT)</a:t>
            </a:r>
          </a:p>
          <a:p>
            <a:pPr algn="just">
              <a:lnSpc>
                <a:spcPct val="150000"/>
              </a:lnSpc>
            </a:pPr>
            <a:endParaRPr lang="en-US" altLang="en-US" sz="1050" dirty="0">
              <a:solidFill>
                <a:srgbClr val="0070C0"/>
              </a:solidFill>
            </a:endParaRPr>
          </a:p>
          <a:p>
            <a:pPr algn="just">
              <a:lnSpc>
                <a:spcPct val="150000"/>
              </a:lnSpc>
            </a:pPr>
            <a:endParaRPr lang="en-US" altLang="en-US" sz="1350" dirty="0"/>
          </a:p>
          <a:p>
            <a:pPr algn="just">
              <a:lnSpc>
                <a:spcPct val="150000"/>
              </a:lnSpc>
            </a:pPr>
            <a:endParaRPr lang="en-US" altLang="en-US" sz="1350" dirty="0"/>
          </a:p>
          <a:p>
            <a:endParaRPr lang="en-US" altLang="en-US" sz="135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0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0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07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0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1EAA1-A78C-8CC7-F257-F0CB7F7116B7}"/>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4DB42666-7964-9A0F-F70C-2B38649E2F49}"/>
              </a:ext>
            </a:extLst>
          </p:cNvPr>
          <p:cNvSpPr>
            <a:spLocks noGrp="1"/>
          </p:cNvSpPr>
          <p:nvPr>
            <p:ph idx="1"/>
          </p:nvPr>
        </p:nvSpPr>
        <p:spPr/>
        <p:txBody>
          <a:bodyPr>
            <a:normAutofit/>
          </a:bodyPr>
          <a:lstStyle/>
          <a:p>
            <a:pPr marL="0" indent="0">
              <a:buNone/>
            </a:pPr>
            <a:r>
              <a:rPr lang="en-US" sz="4400" dirty="0"/>
              <a:t>Sequoia Airlines Case</a:t>
            </a:r>
            <a:endParaRPr lang="en-IN" sz="4400" dirty="0"/>
          </a:p>
        </p:txBody>
      </p:sp>
      <p:sp>
        <p:nvSpPr>
          <p:cNvPr id="4" name="Slide Number Placeholder 3">
            <a:extLst>
              <a:ext uri="{FF2B5EF4-FFF2-40B4-BE49-F238E27FC236}">
                <a16:creationId xmlns:a16="http://schemas.microsoft.com/office/drawing/2014/main" id="{B6EDC6E3-3733-9BEC-9883-7CEE4363C83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34</a:t>
            </a:fld>
            <a:endParaRPr lang="en"/>
          </a:p>
        </p:txBody>
      </p:sp>
    </p:spTree>
    <p:extLst>
      <p:ext uri="{BB962C8B-B14F-4D97-AF65-F5344CB8AC3E}">
        <p14:creationId xmlns:p14="http://schemas.microsoft.com/office/powerpoint/2010/main" val="34289452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0938" y="65772"/>
            <a:ext cx="7361176" cy="525065"/>
          </a:xfrm>
        </p:spPr>
        <p:txBody>
          <a:bodyPr>
            <a:normAutofit fontScale="90000"/>
          </a:bodyPr>
          <a:lstStyle/>
          <a:p>
            <a:r>
              <a:rPr lang="en-US" dirty="0"/>
              <a:t>Sequoia Airlines</a:t>
            </a:r>
            <a:endParaRPr lang="en-US" i="1" dirty="0"/>
          </a:p>
        </p:txBody>
      </p:sp>
      <p:sp>
        <p:nvSpPr>
          <p:cNvPr id="3" name="Content Placeholder 2"/>
          <p:cNvSpPr>
            <a:spLocks noGrp="1"/>
          </p:cNvSpPr>
          <p:nvPr>
            <p:ph idx="1"/>
          </p:nvPr>
        </p:nvSpPr>
        <p:spPr>
          <a:xfrm>
            <a:off x="1247514" y="864682"/>
            <a:ext cx="7339595" cy="4167956"/>
          </a:xfrm>
        </p:spPr>
        <p:txBody>
          <a:bodyPr>
            <a:normAutofit fontScale="92500" lnSpcReduction="20000"/>
          </a:bodyPr>
          <a:lstStyle/>
          <a:p>
            <a:pPr>
              <a:lnSpc>
                <a:spcPct val="150000"/>
              </a:lnSpc>
            </a:pPr>
            <a:r>
              <a:rPr lang="en-US" dirty="0"/>
              <a:t>Sequoia Airlines is a well-established regional airline serving </a:t>
            </a:r>
          </a:p>
          <a:p>
            <a:pPr lvl="1">
              <a:lnSpc>
                <a:spcPct val="150000"/>
              </a:lnSpc>
            </a:pPr>
            <a:r>
              <a:rPr lang="en-US" dirty="0"/>
              <a:t>California, </a:t>
            </a:r>
          </a:p>
          <a:p>
            <a:pPr lvl="1">
              <a:lnSpc>
                <a:spcPct val="150000"/>
              </a:lnSpc>
            </a:pPr>
            <a:r>
              <a:rPr lang="en-US" dirty="0"/>
              <a:t>Nevada, </a:t>
            </a:r>
          </a:p>
          <a:p>
            <a:pPr lvl="1">
              <a:lnSpc>
                <a:spcPct val="150000"/>
              </a:lnSpc>
            </a:pPr>
            <a:r>
              <a:rPr lang="en-US" dirty="0"/>
              <a:t>Arizona, </a:t>
            </a:r>
          </a:p>
          <a:p>
            <a:pPr lvl="1">
              <a:lnSpc>
                <a:spcPct val="150000"/>
              </a:lnSpc>
            </a:pPr>
            <a:r>
              <a:rPr lang="en-US" dirty="0"/>
              <a:t>Utah. </a:t>
            </a:r>
          </a:p>
          <a:p>
            <a:pPr>
              <a:lnSpc>
                <a:spcPct val="150000"/>
              </a:lnSpc>
            </a:pPr>
            <a:r>
              <a:rPr lang="en-US" dirty="0"/>
              <a:t>Sequoia competes on the basis of:</a:t>
            </a:r>
          </a:p>
          <a:p>
            <a:pPr lvl="1">
              <a:lnSpc>
                <a:spcPct val="150000"/>
              </a:lnSpc>
            </a:pPr>
            <a:r>
              <a:rPr lang="en-US" dirty="0"/>
              <a:t>Price, </a:t>
            </a:r>
          </a:p>
          <a:p>
            <a:pPr lvl="1">
              <a:lnSpc>
                <a:spcPct val="150000"/>
              </a:lnSpc>
            </a:pPr>
            <a:r>
              <a:rPr lang="en-US" dirty="0"/>
              <a:t>Frequency of flight service, </a:t>
            </a:r>
          </a:p>
          <a:p>
            <a:pPr lvl="1">
              <a:lnSpc>
                <a:spcPct val="150000"/>
              </a:lnSpc>
            </a:pPr>
            <a:r>
              <a:rPr lang="en-US" dirty="0"/>
              <a:t>Ability to meet schedules, </a:t>
            </a:r>
          </a:p>
          <a:p>
            <a:pPr lvl="1">
              <a:lnSpc>
                <a:spcPct val="150000"/>
              </a:lnSpc>
            </a:pPr>
            <a:r>
              <a:rPr lang="en-US" dirty="0"/>
              <a:t>Baggage handling, </a:t>
            </a:r>
          </a:p>
          <a:p>
            <a:pPr lvl="1">
              <a:lnSpc>
                <a:spcPct val="150000"/>
              </a:lnSpc>
            </a:pPr>
            <a:r>
              <a:rPr lang="en-US" dirty="0"/>
              <a:t>Service delivery through flight attendants </a:t>
            </a:r>
          </a:p>
        </p:txBody>
      </p:sp>
      <p:sp>
        <p:nvSpPr>
          <p:cNvPr id="5" name="Slide Number Placeholder 4"/>
          <p:cNvSpPr>
            <a:spLocks noGrp="1"/>
          </p:cNvSpPr>
          <p:nvPr>
            <p:ph type="sldNum" sz="quarter" idx="12"/>
          </p:nvPr>
        </p:nvSpPr>
        <p:spPr/>
        <p:txBody>
          <a:bodyPr/>
          <a:lstStyle/>
          <a:p>
            <a:fld id="{3181421C-741D-4C60-AF60-27C181E81D7F}" type="slidenum">
              <a:rPr lang="en-US" smtClean="0"/>
              <a:pPr/>
              <a:t>35</a:t>
            </a:fld>
            <a:endParaRPr lang="en-US" dirty="0"/>
          </a:p>
        </p:txBody>
      </p:sp>
    </p:spTree>
    <p:extLst>
      <p:ext uri="{BB962C8B-B14F-4D97-AF65-F5344CB8AC3E}">
        <p14:creationId xmlns:p14="http://schemas.microsoft.com/office/powerpoint/2010/main" val="31061123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1232162" y="977662"/>
            <a:ext cx="7375573" cy="3686175"/>
          </a:xfrm>
          <a:prstGeom prst="rect">
            <a:avLst/>
          </a:prstGeom>
        </p:spPr>
        <p:txBody>
          <a:bodyPr vert="horz" lIns="91440" tIns="45720" rIns="91440" bIns="45720" rtlCol="0">
            <a:noAutofit/>
          </a:bodyPr>
          <a:lstStyle>
            <a:lvl1pPr marL="257175" indent="-257175" algn="l" defTabSz="342900" rtl="0" eaLnBrk="1" latinLnBrk="0" hangingPunct="1">
              <a:spcBef>
                <a:spcPts val="750"/>
              </a:spcBef>
              <a:spcAft>
                <a:spcPts val="0"/>
              </a:spcAft>
              <a:buClr>
                <a:schemeClr val="accent1"/>
              </a:buClr>
              <a:buFont typeface="Wingdings 3" charset="2"/>
              <a:buChar char=""/>
              <a:defRPr sz="1600" kern="1200">
                <a:solidFill>
                  <a:schemeClr val="tx1">
                    <a:lumMod val="75000"/>
                    <a:lumOff val="25000"/>
                  </a:schemeClr>
                </a:solidFill>
                <a:latin typeface="Times New Roman" pitchFamily="18" charset="0"/>
                <a:ea typeface="+mn-ea"/>
                <a:cs typeface="Times New Roman" pitchFamily="18" charset="0"/>
              </a:defRPr>
            </a:lvl1pPr>
            <a:lvl2pPr marL="557213" indent="-214313" algn="l" defTabSz="342900" rtl="0" eaLnBrk="1" latinLnBrk="0" hangingPunct="1">
              <a:spcBef>
                <a:spcPts val="750"/>
              </a:spcBef>
              <a:spcAft>
                <a:spcPts val="0"/>
              </a:spcAft>
              <a:buClr>
                <a:schemeClr val="accent1"/>
              </a:buClr>
              <a:buFont typeface="Wingdings 3" charset="2"/>
              <a:buChar char=""/>
              <a:defRPr sz="1400" kern="1200">
                <a:solidFill>
                  <a:schemeClr val="tx1">
                    <a:lumMod val="75000"/>
                    <a:lumOff val="25000"/>
                  </a:schemeClr>
                </a:solidFill>
                <a:latin typeface="Times New Roman" pitchFamily="18" charset="0"/>
                <a:ea typeface="+mn-ea"/>
                <a:cs typeface="Times New Roman" pitchFamily="18" charset="0"/>
              </a:defRPr>
            </a:lvl2pPr>
            <a:lvl3pPr marL="857250" indent="-171450" algn="l" defTabSz="342900" rtl="0" eaLnBrk="1" latinLnBrk="0" hangingPunct="1">
              <a:spcBef>
                <a:spcPts val="750"/>
              </a:spcBef>
              <a:spcAft>
                <a:spcPts val="0"/>
              </a:spcAft>
              <a:buClr>
                <a:schemeClr val="accent1"/>
              </a:buClr>
              <a:buFont typeface="Wingdings 3" charset="2"/>
              <a:buChar char=""/>
              <a:defRPr sz="1400" kern="1200">
                <a:solidFill>
                  <a:schemeClr val="tx1">
                    <a:lumMod val="75000"/>
                    <a:lumOff val="25000"/>
                  </a:schemeClr>
                </a:solidFill>
                <a:latin typeface="Times New Roman" pitchFamily="18" charset="0"/>
                <a:ea typeface="+mn-ea"/>
                <a:cs typeface="Times New Roman" pitchFamily="18" charset="0"/>
              </a:defRPr>
            </a:lvl3pPr>
            <a:lvl4pPr marL="1200150" indent="-171450" algn="l" defTabSz="342900" rtl="0" eaLnBrk="1" latinLnBrk="0" hangingPunct="1">
              <a:spcBef>
                <a:spcPts val="750"/>
              </a:spcBef>
              <a:spcAft>
                <a:spcPts val="0"/>
              </a:spcAft>
              <a:buClr>
                <a:schemeClr val="accent1"/>
              </a:buClr>
              <a:buFont typeface="Wingdings 3" charset="2"/>
              <a:buChar char=""/>
              <a:defRPr sz="1200" kern="1200">
                <a:solidFill>
                  <a:schemeClr val="tx1">
                    <a:lumMod val="75000"/>
                    <a:lumOff val="25000"/>
                  </a:schemeClr>
                </a:solidFill>
                <a:latin typeface="Times New Roman" pitchFamily="18" charset="0"/>
                <a:ea typeface="+mn-ea"/>
                <a:cs typeface="Times New Roman" pitchFamily="18" charset="0"/>
              </a:defRPr>
            </a:lvl4pPr>
            <a:lvl5pPr marL="1543050" indent="-171450" algn="l" defTabSz="342900" rtl="0" eaLnBrk="1" latinLnBrk="0" hangingPunct="1">
              <a:spcBef>
                <a:spcPts val="750"/>
              </a:spcBef>
              <a:spcAft>
                <a:spcPts val="0"/>
              </a:spcAft>
              <a:buClr>
                <a:schemeClr val="accent1"/>
              </a:buClr>
              <a:buFont typeface="Wingdings 3" charset="2"/>
              <a:buChar char=""/>
              <a:defRPr sz="1200" kern="1200">
                <a:solidFill>
                  <a:schemeClr val="tx1">
                    <a:lumMod val="75000"/>
                    <a:lumOff val="25000"/>
                  </a:schemeClr>
                </a:solidFill>
                <a:latin typeface="Times New Roman" pitchFamily="18" charset="0"/>
                <a:ea typeface="+mn-ea"/>
                <a:cs typeface="Times New Roman" pitchFamily="18" charset="0"/>
              </a:defRPr>
            </a:lvl5pPr>
            <a:lvl6pPr marL="18859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9pPr>
          </a:lstStyle>
          <a:p>
            <a:pPr>
              <a:lnSpc>
                <a:spcPct val="150000"/>
              </a:lnSpc>
            </a:pPr>
            <a:r>
              <a:rPr lang="en-US" dirty="0"/>
              <a:t>Maintaining its flight-attendant staff at desired levels has been difficult in the past, however, and many times, it has had to ask flight attendants to work overtime because of worker shortages. </a:t>
            </a:r>
          </a:p>
          <a:p>
            <a:pPr>
              <a:lnSpc>
                <a:spcPct val="150000"/>
              </a:lnSpc>
            </a:pPr>
            <a:r>
              <a:rPr lang="en-US" dirty="0"/>
              <a:t>This has resulted in: </a:t>
            </a:r>
          </a:p>
          <a:p>
            <a:pPr lvl="1">
              <a:lnSpc>
                <a:spcPct val="150000"/>
              </a:lnSpc>
            </a:pPr>
            <a:r>
              <a:rPr lang="en-US" dirty="0"/>
              <a:t>Excessive personnel costs </a:t>
            </a:r>
          </a:p>
          <a:p>
            <a:pPr lvl="1">
              <a:lnSpc>
                <a:spcPct val="150000"/>
              </a:lnSpc>
            </a:pPr>
            <a:r>
              <a:rPr lang="en-US" dirty="0"/>
              <a:t>Morale problems among the attendants. </a:t>
            </a:r>
          </a:p>
          <a:p>
            <a:pPr lvl="1">
              <a:lnSpc>
                <a:spcPct val="150000"/>
              </a:lnSpc>
            </a:pPr>
            <a:r>
              <a:rPr lang="en-US" dirty="0"/>
              <a:t>Turnover rate is higher-than-industry-average </a:t>
            </a:r>
          </a:p>
          <a:p>
            <a:pPr lvl="1">
              <a:lnSpc>
                <a:spcPct val="150000"/>
              </a:lnSpc>
            </a:pPr>
            <a:r>
              <a:rPr lang="en-US" dirty="0"/>
              <a:t>Experienced attendants being hired away by competitors</a:t>
            </a:r>
          </a:p>
        </p:txBody>
      </p:sp>
      <p:sp>
        <p:nvSpPr>
          <p:cNvPr id="7" name="Title 1"/>
          <p:cNvSpPr>
            <a:spLocks noGrp="1"/>
          </p:cNvSpPr>
          <p:nvPr>
            <p:ph type="title"/>
          </p:nvPr>
        </p:nvSpPr>
        <p:spPr>
          <a:xfrm>
            <a:off x="1390938" y="65772"/>
            <a:ext cx="7361176" cy="525065"/>
          </a:xfrm>
        </p:spPr>
        <p:txBody>
          <a:bodyPr>
            <a:normAutofit fontScale="90000"/>
          </a:bodyPr>
          <a:lstStyle/>
          <a:p>
            <a:r>
              <a:rPr lang="en-US" dirty="0"/>
              <a:t>Sequoia Airlines</a:t>
            </a:r>
            <a:endParaRPr lang="en-US" i="1" dirty="0"/>
          </a:p>
        </p:txBody>
      </p:sp>
    </p:spTree>
    <p:extLst>
      <p:ext uri="{BB962C8B-B14F-4D97-AF65-F5344CB8AC3E}">
        <p14:creationId xmlns:p14="http://schemas.microsoft.com/office/powerpoint/2010/main" val="1691862463"/>
      </p:ext>
    </p:extLst>
  </p:cSld>
  <p:clrMapOvr>
    <a:masterClrMapping/>
  </p:clrMapOvr>
  <p:transition spd="slow">
    <p:pull dir="l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3"/>
          <p:cNvSpPr>
            <a:spLocks noGrp="1" noChangeArrowheads="1"/>
          </p:cNvSpPr>
          <p:nvPr>
            <p:ph type="body" idx="1"/>
          </p:nvPr>
        </p:nvSpPr>
        <p:spPr>
          <a:xfrm>
            <a:off x="1129681" y="896876"/>
            <a:ext cx="7560557" cy="4156387"/>
          </a:xfrm>
        </p:spPr>
        <p:txBody>
          <a:bodyPr>
            <a:normAutofit/>
          </a:bodyPr>
          <a:lstStyle/>
          <a:p>
            <a:pPr>
              <a:lnSpc>
                <a:spcPct val="150000"/>
              </a:lnSpc>
            </a:pPr>
            <a:r>
              <a:rPr lang="en-US" dirty="0"/>
              <a:t>Data analysis was performed on the 6-month data of flight attendants hiring and firing for the upcoming time period.</a:t>
            </a:r>
          </a:p>
          <a:p>
            <a:pPr>
              <a:lnSpc>
                <a:spcPct val="150000"/>
              </a:lnSpc>
            </a:pPr>
            <a:endParaRPr lang="en-US" dirty="0"/>
          </a:p>
          <a:p>
            <a:pPr>
              <a:lnSpc>
                <a:spcPct val="150000"/>
              </a:lnSpc>
            </a:pPr>
            <a:endParaRPr lang="en-US" dirty="0"/>
          </a:p>
          <a:p>
            <a:pPr>
              <a:lnSpc>
                <a:spcPct val="150000"/>
              </a:lnSpc>
            </a:pPr>
            <a:endParaRPr lang="en-US" dirty="0"/>
          </a:p>
          <a:p>
            <a:pPr>
              <a:lnSpc>
                <a:spcPct val="150000"/>
              </a:lnSpc>
            </a:pPr>
            <a:endParaRPr lang="en-US" dirty="0"/>
          </a:p>
          <a:p>
            <a:pPr>
              <a:lnSpc>
                <a:spcPct val="150000"/>
              </a:lnSpc>
            </a:pPr>
            <a:endParaRPr lang="en-US" dirty="0"/>
          </a:p>
          <a:p>
            <a:pPr>
              <a:lnSpc>
                <a:spcPct val="150000"/>
              </a:lnSpc>
            </a:pPr>
            <a:endParaRPr lang="en-US" dirty="0"/>
          </a:p>
        </p:txBody>
      </p:sp>
      <p:sp>
        <p:nvSpPr>
          <p:cNvPr id="5" name="Title 1"/>
          <p:cNvSpPr txBox="1">
            <a:spLocks/>
          </p:cNvSpPr>
          <p:nvPr/>
        </p:nvSpPr>
        <p:spPr>
          <a:xfrm>
            <a:off x="1390938" y="65772"/>
            <a:ext cx="7361176" cy="525065"/>
          </a:xfrm>
          <a:prstGeom prst="rect">
            <a:avLst/>
          </a:prstGeom>
        </p:spPr>
        <p:txBody>
          <a:bodyPr vert="horz" lIns="91440" tIns="45720" rIns="91440" bIns="45720" rtlCol="0" anchor="t">
            <a:normAutofit fontScale="90000" lnSpcReduction="10000"/>
          </a:bodyPr>
          <a:lstStyle>
            <a:lvl1pPr algn="l" defTabSz="342900" rtl="0" eaLnBrk="1" latinLnBrk="0" hangingPunct="1">
              <a:spcBef>
                <a:spcPct val="0"/>
              </a:spcBef>
              <a:buNone/>
              <a:defRPr sz="3200" kern="1200">
                <a:solidFill>
                  <a:schemeClr val="tx1">
                    <a:lumMod val="85000"/>
                    <a:lumOff val="15000"/>
                  </a:schemeClr>
                </a:solidFill>
                <a:latin typeface="Times New Roman" pitchFamily="18" charset="0"/>
                <a:ea typeface="+mj-ea"/>
                <a:cs typeface="Times New Roman"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buClrTx/>
              <a:buFontTx/>
            </a:pPr>
            <a:r>
              <a:rPr lang="en-US"/>
              <a:t>Sequoia Airlines</a:t>
            </a:r>
            <a:endParaRPr lang="en-US" i="1" dirty="0"/>
          </a:p>
        </p:txBody>
      </p:sp>
      <p:graphicFrame>
        <p:nvGraphicFramePr>
          <p:cNvPr id="8" name="Table 7"/>
          <p:cNvGraphicFramePr>
            <a:graphicFrameLocks noGrp="1"/>
          </p:cNvGraphicFramePr>
          <p:nvPr>
            <p:extLst>
              <p:ext uri="{D42A27DB-BD31-4B8C-83A1-F6EECF244321}">
                <p14:modId xmlns:p14="http://schemas.microsoft.com/office/powerpoint/2010/main" val="2285717677"/>
              </p:ext>
            </p:extLst>
          </p:nvPr>
        </p:nvGraphicFramePr>
        <p:xfrm>
          <a:off x="2908203" y="2014949"/>
          <a:ext cx="2866954" cy="1920240"/>
        </p:xfrm>
        <a:graphic>
          <a:graphicData uri="http://schemas.openxmlformats.org/drawingml/2006/table">
            <a:tbl>
              <a:tblPr firstRow="1" bandRow="1">
                <a:tableStyleId>{5C22544A-7EE6-4342-B048-85BDC9FD1C3A}</a:tableStyleId>
              </a:tblPr>
              <a:tblGrid>
                <a:gridCol w="838773">
                  <a:extLst>
                    <a:ext uri="{9D8B030D-6E8A-4147-A177-3AD203B41FA5}">
                      <a16:colId xmlns:a16="http://schemas.microsoft.com/office/drawing/2014/main" val="20000"/>
                    </a:ext>
                  </a:extLst>
                </a:gridCol>
                <a:gridCol w="2028181">
                  <a:extLst>
                    <a:ext uri="{9D8B030D-6E8A-4147-A177-3AD203B41FA5}">
                      <a16:colId xmlns:a16="http://schemas.microsoft.com/office/drawing/2014/main" val="20001"/>
                    </a:ext>
                  </a:extLst>
                </a:gridCol>
              </a:tblGrid>
              <a:tr h="176534">
                <a:tc>
                  <a:txBody>
                    <a:bodyPr/>
                    <a:lstStyle/>
                    <a:p>
                      <a:r>
                        <a:rPr lang="en-US" sz="1200" dirty="0">
                          <a:latin typeface="Times New Roman" panose="02020603050405020304" pitchFamily="18" charset="0"/>
                          <a:cs typeface="Times New Roman" panose="02020603050405020304" pitchFamily="18" charset="0"/>
                        </a:rPr>
                        <a:t>Month</a:t>
                      </a:r>
                    </a:p>
                  </a:txBody>
                  <a:tcPr/>
                </a:tc>
                <a:tc>
                  <a:txBody>
                    <a:bodyPr/>
                    <a:lstStyle/>
                    <a:p>
                      <a:r>
                        <a:rPr lang="en-US" sz="1200" dirty="0">
                          <a:latin typeface="Times New Roman" panose="02020603050405020304" pitchFamily="18" charset="0"/>
                          <a:cs typeface="Times New Roman" panose="02020603050405020304" pitchFamily="18" charset="0"/>
                        </a:rPr>
                        <a:t>Demand (attendant hours)</a:t>
                      </a:r>
                    </a:p>
                  </a:txBody>
                  <a:tcPr/>
                </a:tc>
                <a:extLst>
                  <a:ext uri="{0D108BD9-81ED-4DB2-BD59-A6C34878D82A}">
                    <a16:rowId xmlns:a16="http://schemas.microsoft.com/office/drawing/2014/main" val="10000"/>
                  </a:ext>
                </a:extLst>
              </a:tr>
              <a:tr h="176534">
                <a:tc>
                  <a:txBody>
                    <a:bodyPr/>
                    <a:lstStyle/>
                    <a:p>
                      <a:r>
                        <a:rPr lang="en-US" sz="1200" dirty="0">
                          <a:latin typeface="Times New Roman" panose="02020603050405020304" pitchFamily="18" charset="0"/>
                          <a:cs typeface="Times New Roman" panose="02020603050405020304" pitchFamily="18" charset="0"/>
                        </a:rPr>
                        <a:t>July</a:t>
                      </a:r>
                    </a:p>
                  </a:txBody>
                  <a:tcPr/>
                </a:tc>
                <a:tc>
                  <a:txBody>
                    <a:bodyPr/>
                    <a:lstStyle/>
                    <a:p>
                      <a:r>
                        <a:rPr lang="en-US" sz="1200" dirty="0">
                          <a:latin typeface="Times New Roman" panose="02020603050405020304" pitchFamily="18" charset="0"/>
                          <a:cs typeface="Times New Roman" panose="02020603050405020304" pitchFamily="18" charset="0"/>
                        </a:rPr>
                        <a:t>14000</a:t>
                      </a:r>
                    </a:p>
                  </a:txBody>
                  <a:tcPr/>
                </a:tc>
                <a:extLst>
                  <a:ext uri="{0D108BD9-81ED-4DB2-BD59-A6C34878D82A}">
                    <a16:rowId xmlns:a16="http://schemas.microsoft.com/office/drawing/2014/main" val="10001"/>
                  </a:ext>
                </a:extLst>
              </a:tr>
              <a:tr h="176534">
                <a:tc>
                  <a:txBody>
                    <a:bodyPr/>
                    <a:lstStyle/>
                    <a:p>
                      <a:r>
                        <a:rPr lang="en-US" sz="1200" dirty="0">
                          <a:latin typeface="Times New Roman" panose="02020603050405020304" pitchFamily="18" charset="0"/>
                          <a:cs typeface="Times New Roman" panose="02020603050405020304" pitchFamily="18" charset="0"/>
                        </a:rPr>
                        <a:t>August</a:t>
                      </a:r>
                    </a:p>
                  </a:txBody>
                  <a:tcPr/>
                </a:tc>
                <a:tc>
                  <a:txBody>
                    <a:bodyPr/>
                    <a:lstStyle/>
                    <a:p>
                      <a:r>
                        <a:rPr lang="en-US" sz="1200" dirty="0">
                          <a:latin typeface="Times New Roman" panose="02020603050405020304" pitchFamily="18" charset="0"/>
                          <a:cs typeface="Times New Roman" panose="02020603050405020304" pitchFamily="18" charset="0"/>
                        </a:rPr>
                        <a:t>16000</a:t>
                      </a:r>
                    </a:p>
                  </a:txBody>
                  <a:tcPr/>
                </a:tc>
                <a:extLst>
                  <a:ext uri="{0D108BD9-81ED-4DB2-BD59-A6C34878D82A}">
                    <a16:rowId xmlns:a16="http://schemas.microsoft.com/office/drawing/2014/main" val="10002"/>
                  </a:ext>
                </a:extLst>
              </a:tr>
              <a:tr h="189720">
                <a:tc>
                  <a:txBody>
                    <a:bodyPr/>
                    <a:lstStyle/>
                    <a:p>
                      <a:r>
                        <a:rPr lang="en-US" sz="1200" dirty="0">
                          <a:latin typeface="Times New Roman" panose="02020603050405020304" pitchFamily="18" charset="0"/>
                          <a:cs typeface="Times New Roman" panose="02020603050405020304" pitchFamily="18" charset="0"/>
                        </a:rPr>
                        <a:t>September</a:t>
                      </a:r>
                    </a:p>
                  </a:txBody>
                  <a:tcPr/>
                </a:tc>
                <a:tc>
                  <a:txBody>
                    <a:bodyPr/>
                    <a:lstStyle/>
                    <a:p>
                      <a:r>
                        <a:rPr lang="en-US" sz="1200" dirty="0">
                          <a:latin typeface="Times New Roman" panose="02020603050405020304" pitchFamily="18" charset="0"/>
                          <a:cs typeface="Times New Roman" panose="02020603050405020304" pitchFamily="18" charset="0"/>
                        </a:rPr>
                        <a:t>13000</a:t>
                      </a:r>
                    </a:p>
                  </a:txBody>
                  <a:tcPr/>
                </a:tc>
                <a:extLst>
                  <a:ext uri="{0D108BD9-81ED-4DB2-BD59-A6C34878D82A}">
                    <a16:rowId xmlns:a16="http://schemas.microsoft.com/office/drawing/2014/main" val="10003"/>
                  </a:ext>
                </a:extLst>
              </a:tr>
              <a:tr h="176534">
                <a:tc>
                  <a:txBody>
                    <a:bodyPr/>
                    <a:lstStyle/>
                    <a:p>
                      <a:r>
                        <a:rPr lang="en-US" sz="1200" dirty="0">
                          <a:latin typeface="Times New Roman" panose="02020603050405020304" pitchFamily="18" charset="0"/>
                          <a:cs typeface="Times New Roman" panose="02020603050405020304" pitchFamily="18" charset="0"/>
                        </a:rPr>
                        <a:t>October</a:t>
                      </a:r>
                    </a:p>
                  </a:txBody>
                  <a:tcPr/>
                </a:tc>
                <a:tc>
                  <a:txBody>
                    <a:bodyPr/>
                    <a:lstStyle/>
                    <a:p>
                      <a:r>
                        <a:rPr lang="en-US" sz="1200" dirty="0">
                          <a:latin typeface="Times New Roman" panose="02020603050405020304" pitchFamily="18" charset="0"/>
                          <a:cs typeface="Times New Roman" panose="02020603050405020304" pitchFamily="18" charset="0"/>
                        </a:rPr>
                        <a:t>12000</a:t>
                      </a:r>
                    </a:p>
                  </a:txBody>
                  <a:tcPr/>
                </a:tc>
                <a:extLst>
                  <a:ext uri="{0D108BD9-81ED-4DB2-BD59-A6C34878D82A}">
                    <a16:rowId xmlns:a16="http://schemas.microsoft.com/office/drawing/2014/main" val="10004"/>
                  </a:ext>
                </a:extLst>
              </a:tr>
              <a:tr h="189720">
                <a:tc>
                  <a:txBody>
                    <a:bodyPr/>
                    <a:lstStyle/>
                    <a:p>
                      <a:r>
                        <a:rPr lang="en-US" sz="1200" dirty="0">
                          <a:latin typeface="Times New Roman" panose="02020603050405020304" pitchFamily="18" charset="0"/>
                          <a:cs typeface="Times New Roman" panose="02020603050405020304" pitchFamily="18" charset="0"/>
                        </a:rPr>
                        <a:t>November</a:t>
                      </a:r>
                    </a:p>
                  </a:txBody>
                  <a:tcPr/>
                </a:tc>
                <a:tc>
                  <a:txBody>
                    <a:bodyPr/>
                    <a:lstStyle/>
                    <a:p>
                      <a:r>
                        <a:rPr lang="en-US" sz="1200" dirty="0">
                          <a:latin typeface="Times New Roman" panose="02020603050405020304" pitchFamily="18" charset="0"/>
                          <a:cs typeface="Times New Roman" panose="02020603050405020304" pitchFamily="18" charset="0"/>
                        </a:rPr>
                        <a:t>18000</a:t>
                      </a:r>
                    </a:p>
                  </a:txBody>
                  <a:tcPr/>
                </a:tc>
                <a:extLst>
                  <a:ext uri="{0D108BD9-81ED-4DB2-BD59-A6C34878D82A}">
                    <a16:rowId xmlns:a16="http://schemas.microsoft.com/office/drawing/2014/main" val="10005"/>
                  </a:ext>
                </a:extLst>
              </a:tr>
              <a:tr h="189720">
                <a:tc>
                  <a:txBody>
                    <a:bodyPr/>
                    <a:lstStyle/>
                    <a:p>
                      <a:r>
                        <a:rPr lang="en-US" sz="1200" dirty="0">
                          <a:latin typeface="Times New Roman" panose="02020603050405020304" pitchFamily="18" charset="0"/>
                          <a:cs typeface="Times New Roman" panose="02020603050405020304" pitchFamily="18" charset="0"/>
                        </a:rPr>
                        <a:t>December</a:t>
                      </a:r>
                    </a:p>
                  </a:txBody>
                  <a:tcPr/>
                </a:tc>
                <a:tc>
                  <a:txBody>
                    <a:bodyPr/>
                    <a:lstStyle/>
                    <a:p>
                      <a:r>
                        <a:rPr lang="en-US" sz="1200" dirty="0">
                          <a:latin typeface="Times New Roman" panose="02020603050405020304" pitchFamily="18" charset="0"/>
                          <a:cs typeface="Times New Roman" panose="02020603050405020304" pitchFamily="18" charset="0"/>
                        </a:rPr>
                        <a:t>20000</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078309792"/>
      </p:ext>
    </p:extLst>
  </p:cSld>
  <p:clrMapOvr>
    <a:masterClrMapping/>
  </p:clrMapOvr>
  <p:transition spd="slow">
    <p:pull dir="l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3"/>
          <p:cNvSpPr>
            <a:spLocks noGrp="1" noChangeArrowheads="1"/>
          </p:cNvSpPr>
          <p:nvPr>
            <p:ph type="body" idx="1"/>
          </p:nvPr>
        </p:nvSpPr>
        <p:spPr>
          <a:xfrm>
            <a:off x="1129681" y="896876"/>
            <a:ext cx="7560557" cy="4156387"/>
          </a:xfrm>
        </p:spPr>
        <p:txBody>
          <a:bodyPr>
            <a:normAutofit/>
          </a:bodyPr>
          <a:lstStyle/>
          <a:p>
            <a:pPr>
              <a:lnSpc>
                <a:spcPct val="150000"/>
              </a:lnSpc>
            </a:pPr>
            <a:r>
              <a:rPr lang="en-US" sz="1400" dirty="0"/>
              <a:t>Sequoia’s training program for new personnel requires an entire month of classroom preparation before they are assigned to regular flight service. As junior flight attendants, they remain on probationary status for 1 additional month. </a:t>
            </a:r>
          </a:p>
        </p:txBody>
      </p:sp>
      <p:sp>
        <p:nvSpPr>
          <p:cNvPr id="5" name="Title 1"/>
          <p:cNvSpPr txBox="1">
            <a:spLocks/>
          </p:cNvSpPr>
          <p:nvPr/>
        </p:nvSpPr>
        <p:spPr>
          <a:xfrm>
            <a:off x="1390938" y="65772"/>
            <a:ext cx="7361176" cy="525065"/>
          </a:xfrm>
          <a:prstGeom prst="rect">
            <a:avLst/>
          </a:prstGeom>
        </p:spPr>
        <p:txBody>
          <a:bodyPr vert="horz" lIns="91440" tIns="45720" rIns="91440" bIns="45720" rtlCol="0" anchor="t">
            <a:normAutofit fontScale="90000" lnSpcReduction="10000"/>
          </a:bodyPr>
          <a:lstStyle>
            <a:lvl1pPr algn="l" defTabSz="342900" rtl="0" eaLnBrk="1" latinLnBrk="0" hangingPunct="1">
              <a:spcBef>
                <a:spcPct val="0"/>
              </a:spcBef>
              <a:buNone/>
              <a:defRPr sz="3200" kern="1200">
                <a:solidFill>
                  <a:schemeClr val="tx1">
                    <a:lumMod val="85000"/>
                    <a:lumOff val="15000"/>
                  </a:schemeClr>
                </a:solidFill>
                <a:latin typeface="Times New Roman" pitchFamily="18" charset="0"/>
                <a:ea typeface="+mj-ea"/>
                <a:cs typeface="Times New Roman"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buClrTx/>
              <a:buFontTx/>
            </a:pPr>
            <a:r>
              <a:rPr lang="en-US"/>
              <a:t>Sequoia Airlines</a:t>
            </a:r>
            <a:endParaRPr lang="en-US" i="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343" y="2032677"/>
            <a:ext cx="5062307" cy="2917457"/>
          </a:xfrm>
          <a:prstGeom prst="rect">
            <a:avLst/>
          </a:prstGeom>
        </p:spPr>
      </p:pic>
    </p:spTree>
    <p:extLst>
      <p:ext uri="{BB962C8B-B14F-4D97-AF65-F5344CB8AC3E}">
        <p14:creationId xmlns:p14="http://schemas.microsoft.com/office/powerpoint/2010/main" val="1562640059"/>
      </p:ext>
    </p:extLst>
  </p:cSld>
  <p:clrMapOvr>
    <a:masterClrMapping/>
  </p:clrMapOvr>
  <p:transition spd="slow">
    <p:pull dir="l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3"/>
          <p:cNvSpPr>
            <a:spLocks noGrp="1" noChangeArrowheads="1"/>
          </p:cNvSpPr>
          <p:nvPr>
            <p:ph type="body" idx="1"/>
          </p:nvPr>
        </p:nvSpPr>
        <p:spPr>
          <a:xfrm>
            <a:off x="1129681" y="896876"/>
            <a:ext cx="7560557" cy="4156387"/>
          </a:xfrm>
        </p:spPr>
        <p:txBody>
          <a:bodyPr>
            <a:normAutofit/>
          </a:bodyPr>
          <a:lstStyle/>
          <a:p>
            <a:pPr>
              <a:lnSpc>
                <a:spcPct val="150000"/>
              </a:lnSpc>
            </a:pPr>
            <a:r>
              <a:rPr lang="en-US" sz="1400" dirty="0"/>
              <a:t>During the training period, each new employee is paid $750. </a:t>
            </a:r>
          </a:p>
          <a:p>
            <a:pPr>
              <a:lnSpc>
                <a:spcPct val="150000"/>
              </a:lnSpc>
            </a:pPr>
            <a:r>
              <a:rPr lang="en-US" sz="1400" dirty="0"/>
              <a:t>Junior flight attendant works an average of 140 hours per month and is paid a salary of $1,050 during the probationary period. </a:t>
            </a:r>
          </a:p>
          <a:p>
            <a:pPr>
              <a:lnSpc>
                <a:spcPct val="150000"/>
              </a:lnSpc>
            </a:pPr>
            <a:r>
              <a:rPr lang="en-US" sz="1400" dirty="0"/>
              <a:t>Experienced flight attendants works an average of 125 hours per month and is paid a salary of $1,400 per month. </a:t>
            </a:r>
          </a:p>
          <a:p>
            <a:pPr>
              <a:lnSpc>
                <a:spcPct val="150000"/>
              </a:lnSpc>
            </a:pPr>
            <a:r>
              <a:rPr lang="en-US" sz="1400" dirty="0"/>
              <a:t>Each instructor receives a salary of $1,500 per month. </a:t>
            </a:r>
          </a:p>
        </p:txBody>
      </p:sp>
      <p:sp>
        <p:nvSpPr>
          <p:cNvPr id="5" name="Title 1"/>
          <p:cNvSpPr txBox="1">
            <a:spLocks/>
          </p:cNvSpPr>
          <p:nvPr/>
        </p:nvSpPr>
        <p:spPr>
          <a:xfrm>
            <a:off x="1390938" y="65772"/>
            <a:ext cx="7361176" cy="525065"/>
          </a:xfrm>
          <a:prstGeom prst="rect">
            <a:avLst/>
          </a:prstGeom>
        </p:spPr>
        <p:txBody>
          <a:bodyPr vert="horz" lIns="91440" tIns="45720" rIns="91440" bIns="45720" rtlCol="0" anchor="t">
            <a:normAutofit fontScale="90000" lnSpcReduction="10000"/>
          </a:bodyPr>
          <a:lstStyle>
            <a:lvl1pPr algn="l" defTabSz="342900" rtl="0" eaLnBrk="1" latinLnBrk="0" hangingPunct="1">
              <a:spcBef>
                <a:spcPct val="0"/>
              </a:spcBef>
              <a:buNone/>
              <a:defRPr sz="3200" kern="1200">
                <a:solidFill>
                  <a:schemeClr val="tx1">
                    <a:lumMod val="85000"/>
                    <a:lumOff val="15000"/>
                  </a:schemeClr>
                </a:solidFill>
                <a:latin typeface="Times New Roman" pitchFamily="18" charset="0"/>
                <a:ea typeface="+mj-ea"/>
                <a:cs typeface="Times New Roman"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buClrTx/>
              <a:buFontTx/>
            </a:pPr>
            <a:r>
              <a:rPr lang="en-US" dirty="0"/>
              <a:t>Sequoia Airlines</a:t>
            </a:r>
            <a:endParaRPr lang="en-US" i="1" dirty="0"/>
          </a:p>
        </p:txBody>
      </p:sp>
    </p:spTree>
    <p:extLst>
      <p:ext uri="{BB962C8B-B14F-4D97-AF65-F5344CB8AC3E}">
        <p14:creationId xmlns:p14="http://schemas.microsoft.com/office/powerpoint/2010/main" val="2151914491"/>
      </p:ext>
    </p:extLst>
  </p:cSld>
  <p:clrMapOvr>
    <a:masterClrMapping/>
  </p:clrMapOvr>
  <p:transition spd="slow">
    <p:pull dir="l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3"/>
          <p:cNvSpPr>
            <a:spLocks noGrp="1" noChangeArrowheads="1"/>
          </p:cNvSpPr>
          <p:nvPr>
            <p:ph type="body" idx="1"/>
          </p:nvPr>
        </p:nvSpPr>
        <p:spPr>
          <a:xfrm>
            <a:off x="1253434" y="849085"/>
            <a:ext cx="7423054" cy="3600450"/>
          </a:xfrm>
        </p:spPr>
        <p:txBody>
          <a:bodyPr>
            <a:normAutofit/>
          </a:bodyPr>
          <a:lstStyle/>
          <a:p>
            <a:pPr>
              <a:lnSpc>
                <a:spcPct val="150000"/>
              </a:lnSpc>
            </a:pPr>
            <a:r>
              <a:rPr lang="en-US" sz="1400" dirty="0"/>
              <a:t>There are at most 5 trainees per instructor. </a:t>
            </a:r>
          </a:p>
          <a:p>
            <a:pPr>
              <a:lnSpc>
                <a:spcPct val="150000"/>
              </a:lnSpc>
            </a:pPr>
            <a:r>
              <a:rPr lang="en-US" sz="1400" dirty="0"/>
              <a:t>Instructors not needed in a particular month (i.e., surplus) may be used as flight attendants. </a:t>
            </a:r>
          </a:p>
          <a:p>
            <a:pPr>
              <a:lnSpc>
                <a:spcPct val="150000"/>
              </a:lnSpc>
            </a:pPr>
            <a:r>
              <a:rPr lang="en-US" sz="1400" dirty="0"/>
              <a:t>The proportion of junior flight attendant hours not exceed 25 percent of any month’s total (i.e., junior plus experienced) attendant hours.</a:t>
            </a:r>
          </a:p>
          <a:p>
            <a:pPr>
              <a:lnSpc>
                <a:spcPct val="150000"/>
              </a:lnSpc>
            </a:pPr>
            <a:r>
              <a:rPr lang="en-US" sz="1400" dirty="0"/>
              <a:t>In May, Sequoia hired 10 new employees to enter the training program, </a:t>
            </a:r>
          </a:p>
          <a:p>
            <a:pPr>
              <a:lnSpc>
                <a:spcPct val="150000"/>
              </a:lnSpc>
            </a:pPr>
            <a:r>
              <a:rPr lang="en-US" sz="1400" dirty="0"/>
              <a:t>In June, it hired 10 more. </a:t>
            </a:r>
          </a:p>
          <a:p>
            <a:pPr>
              <a:lnSpc>
                <a:spcPct val="150000"/>
              </a:lnSpc>
            </a:pPr>
            <a:r>
              <a:rPr lang="en-US" sz="1400" dirty="0"/>
              <a:t>At the beginning of June, there were 120 experienced flight attendants and 6 instructors on Sequoia’s staff.</a:t>
            </a:r>
          </a:p>
        </p:txBody>
      </p:sp>
      <p:sp>
        <p:nvSpPr>
          <p:cNvPr id="7" name="Title 1"/>
          <p:cNvSpPr txBox="1">
            <a:spLocks/>
          </p:cNvSpPr>
          <p:nvPr/>
        </p:nvSpPr>
        <p:spPr>
          <a:xfrm>
            <a:off x="1390938" y="65772"/>
            <a:ext cx="7361176" cy="525065"/>
          </a:xfrm>
          <a:prstGeom prst="rect">
            <a:avLst/>
          </a:prstGeom>
        </p:spPr>
        <p:txBody>
          <a:bodyPr vert="horz" lIns="91440" tIns="45720" rIns="91440" bIns="45720" rtlCol="0" anchor="t">
            <a:normAutofit fontScale="90000" lnSpcReduction="10000"/>
          </a:bodyPr>
          <a:lstStyle>
            <a:lvl1pPr algn="l" defTabSz="342900" rtl="0" eaLnBrk="1" latinLnBrk="0" hangingPunct="1">
              <a:spcBef>
                <a:spcPct val="0"/>
              </a:spcBef>
              <a:buNone/>
              <a:defRPr sz="3200" kern="1200">
                <a:solidFill>
                  <a:schemeClr val="tx1">
                    <a:lumMod val="85000"/>
                    <a:lumOff val="15000"/>
                  </a:schemeClr>
                </a:solidFill>
                <a:latin typeface="Times New Roman" pitchFamily="18" charset="0"/>
                <a:ea typeface="+mj-ea"/>
                <a:cs typeface="Times New Roman"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buClrTx/>
              <a:buFontTx/>
            </a:pPr>
            <a:r>
              <a:rPr lang="en-US" dirty="0"/>
              <a:t>Sequoia Airlines</a:t>
            </a:r>
            <a:endParaRPr lang="en-US" i="1" dirty="0"/>
          </a:p>
        </p:txBody>
      </p:sp>
    </p:spTree>
    <p:extLst>
      <p:ext uri="{BB962C8B-B14F-4D97-AF65-F5344CB8AC3E}">
        <p14:creationId xmlns:p14="http://schemas.microsoft.com/office/powerpoint/2010/main" val="2715473006"/>
      </p:ext>
    </p:extLst>
  </p:cSld>
  <p:clrMapOvr>
    <a:masterClrMapping/>
  </p:clrMapOvr>
  <p:transition spd="slow">
    <p:strips/>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3"/>
          <p:cNvSpPr>
            <a:spLocks noGrp="1" noChangeArrowheads="1"/>
          </p:cNvSpPr>
          <p:nvPr>
            <p:ph type="body" idx="1"/>
          </p:nvPr>
        </p:nvSpPr>
        <p:spPr>
          <a:xfrm>
            <a:off x="1253434" y="849085"/>
            <a:ext cx="7423054" cy="3600450"/>
          </a:xfrm>
        </p:spPr>
        <p:txBody>
          <a:bodyPr>
            <a:normAutofit/>
          </a:bodyPr>
          <a:lstStyle/>
          <a:p>
            <a:pPr>
              <a:lnSpc>
                <a:spcPct val="150000"/>
              </a:lnSpc>
            </a:pPr>
            <a:r>
              <a:rPr lang="en-US" sz="1400" dirty="0"/>
              <a:t>For the forecast period (i.e., July–December), determine the number of new trainees who must be hired at the beginning of each month so that total personnel costs for the flight-attendant staff and training program are minimized? </a:t>
            </a:r>
          </a:p>
          <a:p>
            <a:pPr>
              <a:lnSpc>
                <a:spcPct val="150000"/>
              </a:lnSpc>
            </a:pPr>
            <a:r>
              <a:rPr lang="en-US" sz="1400" dirty="0"/>
              <a:t>Formulate the problem as an LP model and solve?</a:t>
            </a:r>
          </a:p>
          <a:p>
            <a:pPr>
              <a:lnSpc>
                <a:spcPct val="150000"/>
              </a:lnSpc>
            </a:pPr>
            <a:r>
              <a:rPr lang="en-US" sz="1400" dirty="0"/>
              <a:t>How would you deal with non-integer results? </a:t>
            </a:r>
          </a:p>
          <a:p>
            <a:pPr>
              <a:lnSpc>
                <a:spcPct val="150000"/>
              </a:lnSpc>
            </a:pPr>
            <a:r>
              <a:rPr lang="en-US" sz="1400" dirty="0"/>
              <a:t>Discuss how you would use the LP model to make your hiring decision for the next six months?</a:t>
            </a:r>
          </a:p>
        </p:txBody>
      </p:sp>
      <p:sp>
        <p:nvSpPr>
          <p:cNvPr id="7" name="Title 1"/>
          <p:cNvSpPr txBox="1">
            <a:spLocks/>
          </p:cNvSpPr>
          <p:nvPr/>
        </p:nvSpPr>
        <p:spPr>
          <a:xfrm>
            <a:off x="1390938" y="65772"/>
            <a:ext cx="7361176" cy="525065"/>
          </a:xfrm>
          <a:prstGeom prst="rect">
            <a:avLst/>
          </a:prstGeom>
        </p:spPr>
        <p:txBody>
          <a:bodyPr vert="horz" lIns="91440" tIns="45720" rIns="91440" bIns="45720" rtlCol="0" anchor="t">
            <a:normAutofit fontScale="90000" lnSpcReduction="10000"/>
          </a:bodyPr>
          <a:lstStyle>
            <a:lvl1pPr algn="l" defTabSz="342900" rtl="0" eaLnBrk="1" latinLnBrk="0" hangingPunct="1">
              <a:spcBef>
                <a:spcPct val="0"/>
              </a:spcBef>
              <a:buNone/>
              <a:defRPr sz="3200" kern="1200">
                <a:solidFill>
                  <a:schemeClr val="tx1">
                    <a:lumMod val="85000"/>
                    <a:lumOff val="15000"/>
                  </a:schemeClr>
                </a:solidFill>
                <a:latin typeface="Times New Roman" pitchFamily="18" charset="0"/>
                <a:ea typeface="+mj-ea"/>
                <a:cs typeface="Times New Roman"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buClrTx/>
              <a:buFontTx/>
            </a:pPr>
            <a:r>
              <a:rPr lang="en-US" dirty="0"/>
              <a:t>Sequoia Airlines</a:t>
            </a:r>
            <a:endParaRPr lang="en-US" i="1" dirty="0"/>
          </a:p>
        </p:txBody>
      </p:sp>
    </p:spTree>
    <p:extLst>
      <p:ext uri="{BB962C8B-B14F-4D97-AF65-F5344CB8AC3E}">
        <p14:creationId xmlns:p14="http://schemas.microsoft.com/office/powerpoint/2010/main" val="1899337587"/>
      </p:ext>
    </p:extLst>
  </p:cSld>
  <p:clrMapOvr>
    <a:masterClrMapping/>
  </p:clrMapOvr>
  <p:transition spd="slow">
    <p:strips/>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390938" y="65772"/>
            <a:ext cx="7361176" cy="525065"/>
          </a:xfrm>
          <a:prstGeom prst="rect">
            <a:avLst/>
          </a:prstGeom>
        </p:spPr>
        <p:txBody>
          <a:bodyPr vert="horz" lIns="91440" tIns="45720" rIns="91440" bIns="45720" rtlCol="0" anchor="t">
            <a:normAutofit fontScale="90000" lnSpcReduction="10000"/>
          </a:bodyPr>
          <a:lstStyle>
            <a:lvl1pPr algn="l" defTabSz="342900" rtl="0" eaLnBrk="1" latinLnBrk="0" hangingPunct="1">
              <a:spcBef>
                <a:spcPct val="0"/>
              </a:spcBef>
              <a:buNone/>
              <a:defRPr sz="3200" kern="1200">
                <a:solidFill>
                  <a:schemeClr val="tx1">
                    <a:lumMod val="85000"/>
                    <a:lumOff val="15000"/>
                  </a:schemeClr>
                </a:solidFill>
                <a:latin typeface="Times New Roman" pitchFamily="18" charset="0"/>
                <a:ea typeface="+mj-ea"/>
                <a:cs typeface="Times New Roman"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buClrTx/>
              <a:buFontTx/>
            </a:pPr>
            <a:r>
              <a:rPr lang="en-US" dirty="0"/>
              <a:t>Solution</a:t>
            </a:r>
            <a:endParaRPr lang="en-US" i="1" dirty="0"/>
          </a:p>
        </p:txBody>
      </p:sp>
      <p:sp>
        <p:nvSpPr>
          <p:cNvPr id="2" name="Rectangle 2"/>
          <p:cNvSpPr>
            <a:spLocks noChangeArrowheads="1"/>
          </p:cNvSpPr>
          <p:nvPr/>
        </p:nvSpPr>
        <p:spPr bwMode="auto">
          <a:xfrm>
            <a:off x="1526292" y="1401623"/>
            <a:ext cx="33482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Minimize:</a:t>
            </a: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341039461"/>
              </p:ext>
            </p:extLst>
          </p:nvPr>
        </p:nvGraphicFramePr>
        <p:xfrm>
          <a:off x="2641063" y="1804737"/>
          <a:ext cx="3211030" cy="2114120"/>
        </p:xfrm>
        <a:graphic>
          <a:graphicData uri="http://schemas.openxmlformats.org/presentationml/2006/ole">
            <mc:AlternateContent xmlns:mc="http://schemas.openxmlformats.org/markup-compatibility/2006">
              <mc:Choice xmlns:v="urn:schemas-microsoft-com:vml" Requires="v">
                <p:oleObj r:id="rId2" imgW="2425700" imgH="1600200" progId="Equation.3">
                  <p:embed/>
                </p:oleObj>
              </mc:Choice>
              <mc:Fallback>
                <p:oleObj r:id="rId2" imgW="2425700" imgH="1600200" progId="Equation.3">
                  <p:embed/>
                  <p:pic>
                    <p:nvPicPr>
                      <p:cNvPr id="3"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1063" y="1804737"/>
                        <a:ext cx="3211030" cy="2114120"/>
                      </a:xfrm>
                      <a:prstGeom prst="rect">
                        <a:avLst/>
                      </a:prstGeom>
                      <a:noFill/>
                    </p:spPr>
                  </p:pic>
                </p:oleObj>
              </mc:Fallback>
            </mc:AlternateContent>
          </a:graphicData>
        </a:graphic>
      </p:graphicFrame>
    </p:spTree>
    <p:extLst>
      <p:ext uri="{BB962C8B-B14F-4D97-AF65-F5344CB8AC3E}">
        <p14:creationId xmlns:p14="http://schemas.microsoft.com/office/powerpoint/2010/main" val="1048209706"/>
      </p:ext>
    </p:extLst>
  </p:cSld>
  <p:clrMapOvr>
    <a:masterClrMapping/>
  </p:clrMapOvr>
  <p:transition spd="slow">
    <p:strips/>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390938" y="65772"/>
            <a:ext cx="7361176" cy="525065"/>
          </a:xfrm>
          <a:prstGeom prst="rect">
            <a:avLst/>
          </a:prstGeom>
        </p:spPr>
        <p:txBody>
          <a:bodyPr vert="horz" lIns="91440" tIns="45720" rIns="91440" bIns="45720" rtlCol="0" anchor="t">
            <a:normAutofit fontScale="90000" lnSpcReduction="10000"/>
          </a:bodyPr>
          <a:lstStyle>
            <a:lvl1pPr algn="l" defTabSz="342900" rtl="0" eaLnBrk="1" latinLnBrk="0" hangingPunct="1">
              <a:spcBef>
                <a:spcPct val="0"/>
              </a:spcBef>
              <a:buNone/>
              <a:defRPr sz="3200" kern="1200">
                <a:solidFill>
                  <a:schemeClr val="tx1">
                    <a:lumMod val="85000"/>
                    <a:lumOff val="15000"/>
                  </a:schemeClr>
                </a:solidFill>
                <a:latin typeface="Times New Roman" pitchFamily="18" charset="0"/>
                <a:ea typeface="+mj-ea"/>
                <a:cs typeface="Times New Roman"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buClrTx/>
              <a:buFontTx/>
            </a:pPr>
            <a:r>
              <a:rPr lang="en-US" dirty="0"/>
              <a:t>Solution</a:t>
            </a:r>
            <a:endParaRPr lang="en-US" i="1" dirty="0"/>
          </a:p>
        </p:txBody>
      </p:sp>
      <p:sp>
        <p:nvSpPr>
          <p:cNvPr id="2" name="Rectangle 2"/>
          <p:cNvSpPr>
            <a:spLocks noChangeArrowheads="1"/>
          </p:cNvSpPr>
          <p:nvPr/>
        </p:nvSpPr>
        <p:spPr bwMode="auto">
          <a:xfrm>
            <a:off x="1435909" y="1008014"/>
            <a:ext cx="33482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Subject to:</a:t>
            </a: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TextBox 5"/>
              <p:cNvSpPr txBox="1"/>
              <p:nvPr/>
            </p:nvSpPr>
            <p:spPr>
              <a:xfrm>
                <a:off x="2412486" y="1428578"/>
                <a:ext cx="3887987" cy="215444"/>
              </a:xfrm>
              <a:prstGeom prst="rect">
                <a:avLst/>
              </a:prstGeom>
              <a:noFill/>
            </p:spPr>
            <p:txBody>
              <a:bodyPr wrap="none" lIns="0" tIns="0" rIns="0" bIns="0" rtlCol="0">
                <a:spAutoFit/>
              </a:bodyPr>
              <a:lstStyle/>
              <a:p>
                <a14:m>
                  <m:oMath xmlns:m="http://schemas.openxmlformats.org/officeDocument/2006/math">
                    <m:r>
                      <a:rPr lang="en-US" b="0" i="1" smtClean="0">
                        <a:latin typeface="Cambria Math" panose="02040503050406030204" pitchFamily="18" charset="0"/>
                      </a:rPr>
                      <m:t>140∗</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𝐽</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i="1">
                        <a:latin typeface="Cambria Math" panose="02040503050406030204" pitchFamily="18" charset="0"/>
                      </a:rPr>
                      <m:t>1</m:t>
                    </m:r>
                    <m:r>
                      <a:rPr lang="en-US" b="0" i="1" smtClean="0">
                        <a:latin typeface="Cambria Math" panose="02040503050406030204" pitchFamily="18" charset="0"/>
                      </a:rPr>
                      <m:t>25</m:t>
                    </m:r>
                    <m:r>
                      <a:rPr lang="en-US" i="1">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𝐹</m:t>
                        </m:r>
                      </m:e>
                      <m:sub>
                        <m:r>
                          <a:rPr lang="en-US" i="1">
                            <a:latin typeface="Cambria Math" panose="02040503050406030204" pitchFamily="18" charset="0"/>
                          </a:rPr>
                          <m:t>𝑖</m:t>
                        </m:r>
                      </m:sub>
                    </m:sSub>
                  </m:oMath>
                </a14:m>
                <a:r>
                  <a:rPr lang="en-US" dirty="0"/>
                  <a:t>+</a:t>
                </a:r>
                <a14:m>
                  <m:oMath xmlns:m="http://schemas.openxmlformats.org/officeDocument/2006/math">
                    <m:r>
                      <a:rPr lang="en-US" i="1">
                        <a:latin typeface="Cambria Math" panose="02040503050406030204" pitchFamily="18" charset="0"/>
                      </a:rPr>
                      <m:t>1</m:t>
                    </m:r>
                    <m:r>
                      <a:rPr lang="en-US" b="0" i="1" smtClean="0">
                        <a:latin typeface="Cambria Math" panose="02040503050406030204" pitchFamily="18" charset="0"/>
                      </a:rPr>
                      <m:t>25</m:t>
                    </m:r>
                    <m:r>
                      <a:rPr lang="en-US" i="1">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𝑆</m:t>
                        </m:r>
                      </m:e>
                      <m:sub>
                        <m:r>
                          <a:rPr lang="en-US" i="1">
                            <a:latin typeface="Cambria Math" panose="02040503050406030204" pitchFamily="18" charset="0"/>
                          </a:rPr>
                          <m:t>𝑖</m:t>
                        </m:r>
                      </m:sub>
                    </m:sSub>
                  </m:oMath>
                </a14:m>
                <a:r>
                  <a:rPr lang="en-US" dirty="0"/>
                  <a:t> ≥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𝐷</m:t>
                        </m:r>
                      </m:e>
                      <m:sub>
                        <m:r>
                          <a:rPr lang="en-US" i="1">
                            <a:latin typeface="Cambria Math" panose="02040503050406030204" pitchFamily="18" charset="0"/>
                          </a:rPr>
                          <m:t>𝑖</m:t>
                        </m:r>
                      </m:sub>
                    </m:sSub>
                  </m:oMath>
                </a14:m>
                <a:r>
                  <a:rPr lang="en-US" dirty="0"/>
                  <a:t>,   </a:t>
                </a:r>
                <a:r>
                  <a:rPr lang="en-US" sz="1200" dirty="0">
                    <a:latin typeface="Times New Roman" panose="02020603050405020304" pitchFamily="18" charset="0"/>
                    <a:cs typeface="Times New Roman" panose="02020603050405020304" pitchFamily="18" charset="0"/>
                  </a:rPr>
                  <a:t>for all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 1, 2,…6</a:t>
                </a:r>
              </a:p>
            </p:txBody>
          </p:sp>
        </mc:Choice>
        <mc:Fallback xmlns="">
          <p:sp>
            <p:nvSpPr>
              <p:cNvPr id="6" name="TextBox 5"/>
              <p:cNvSpPr txBox="1">
                <a:spLocks noRot="1" noChangeAspect="1" noMove="1" noResize="1" noEditPoints="1" noAdjustHandles="1" noChangeArrowheads="1" noChangeShapeType="1" noTextEdit="1"/>
              </p:cNvSpPr>
              <p:nvPr/>
            </p:nvSpPr>
            <p:spPr>
              <a:xfrm>
                <a:off x="2412486" y="1428578"/>
                <a:ext cx="3887987" cy="215444"/>
              </a:xfrm>
              <a:prstGeom prst="rect">
                <a:avLst/>
              </a:prstGeom>
              <a:blipFill rotWithShape="0">
                <a:blip r:embed="rId2"/>
                <a:stretch>
                  <a:fillRect l="-1567" t="-25000" b="-47222"/>
                </a:stretch>
              </a:blipFill>
            </p:spPr>
            <p:txBody>
              <a:bodyPr/>
              <a:lstStyle/>
              <a:p>
                <a:r>
                  <a:rPr lang="en-US">
                    <a:noFill/>
                  </a:rPr>
                  <a:t> </a:t>
                </a:r>
              </a:p>
            </p:txBody>
          </p:sp>
        </mc:Fallback>
      </mc:AlternateContent>
      <p:sp>
        <p:nvSpPr>
          <p:cNvPr id="10" name="Rectangle 6"/>
          <p:cNvSpPr>
            <a:spLocks noChangeArrowheads="1"/>
          </p:cNvSpPr>
          <p:nvPr/>
        </p:nvSpPr>
        <p:spPr bwMode="auto">
          <a:xfrm>
            <a:off x="2412487" y="26439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mc:AlternateContent xmlns:mc="http://schemas.openxmlformats.org/markup-compatibility/2006" xmlns:a14="http://schemas.microsoft.com/office/drawing/2010/main">
        <mc:Choice Requires="a14">
          <p:sp>
            <p:nvSpPr>
              <p:cNvPr id="14" name="TextBox 13"/>
              <p:cNvSpPr txBox="1"/>
              <p:nvPr/>
            </p:nvSpPr>
            <p:spPr>
              <a:xfrm>
                <a:off x="2412486" y="1801333"/>
                <a:ext cx="4889608" cy="215444"/>
              </a:xfrm>
              <a:prstGeom prst="rect">
                <a:avLst/>
              </a:prstGeom>
              <a:noFill/>
            </p:spPr>
            <p:txBody>
              <a:bodyPr wrap="none" lIns="0" tIns="0" rIns="0" bIns="0" rtlCol="0">
                <a:spAutoFit/>
              </a:bodyPr>
              <a:lstStyle/>
              <a:p>
                <a14:m>
                  <m:oMath xmlns:m="http://schemas.openxmlformats.org/officeDocument/2006/math">
                    <m:r>
                      <a:rPr lang="en-US" b="0" i="1" smtClean="0">
                        <a:latin typeface="Cambria Math" panose="02040503050406030204" pitchFamily="18" charset="0"/>
                      </a:rPr>
                      <m:t>140∗</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𝐽</m:t>
                        </m:r>
                      </m:e>
                      <m:sub>
                        <m:r>
                          <a:rPr lang="en-US" b="0" i="1" smtClean="0">
                            <a:latin typeface="Cambria Math" panose="02040503050406030204" pitchFamily="18" charset="0"/>
                          </a:rPr>
                          <m:t>𝑖</m:t>
                        </m:r>
                      </m:sub>
                    </m:sSub>
                    <m:r>
                      <a:rPr lang="en-US" b="0" i="1" smtClean="0">
                        <a:latin typeface="Cambria Math" panose="02040503050406030204" pitchFamily="18" charset="0"/>
                      </a:rPr>
                      <m:t>≤0.25∗(</m:t>
                    </m:r>
                    <m:r>
                      <a:rPr lang="en-US" i="1">
                        <a:latin typeface="Cambria Math" panose="02040503050406030204" pitchFamily="18" charset="0"/>
                      </a:rPr>
                      <m:t>140∗</m:t>
                    </m:r>
                    <m:sSub>
                      <m:sSubPr>
                        <m:ctrlPr>
                          <a:rPr lang="en-US" i="1">
                            <a:latin typeface="Cambria Math" panose="02040503050406030204" pitchFamily="18" charset="0"/>
                          </a:rPr>
                        </m:ctrlPr>
                      </m:sSubPr>
                      <m:e>
                        <m:r>
                          <a:rPr lang="en-US" i="1">
                            <a:latin typeface="Cambria Math" panose="02040503050406030204" pitchFamily="18" charset="0"/>
                          </a:rPr>
                          <m:t>𝐽</m:t>
                        </m:r>
                      </m:e>
                      <m:sub>
                        <m:r>
                          <a:rPr lang="en-US" i="1">
                            <a:latin typeface="Cambria Math" panose="02040503050406030204" pitchFamily="18" charset="0"/>
                          </a:rPr>
                          <m:t>𝑖</m:t>
                        </m:r>
                      </m:sub>
                    </m:sSub>
                    <m:r>
                      <a:rPr lang="en-US" i="1">
                        <a:latin typeface="Cambria Math" panose="02040503050406030204" pitchFamily="18" charset="0"/>
                      </a:rPr>
                      <m:t>+125∗</m:t>
                    </m:r>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𝑖</m:t>
                        </m:r>
                      </m:sub>
                    </m:sSub>
                    <m:r>
                      <m:rPr>
                        <m:nor/>
                      </m:rPr>
                      <a:rPr lang="en-US" dirty="0"/>
                      <m:t>+</m:t>
                    </m:r>
                    <m:r>
                      <a:rPr lang="en-US" i="1">
                        <a:latin typeface="Cambria Math" panose="02040503050406030204" pitchFamily="18" charset="0"/>
                      </a:rPr>
                      <m:t>125∗</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𝑖</m:t>
                        </m:r>
                      </m:sub>
                    </m:sSub>
                  </m:oMath>
                </a14:m>
                <a:r>
                  <a:rPr lang="en-US" dirty="0"/>
                  <a:t>),   </a:t>
                </a:r>
                <a:r>
                  <a:rPr lang="en-US" sz="1200" dirty="0">
                    <a:latin typeface="Times New Roman" panose="02020603050405020304" pitchFamily="18" charset="0"/>
                    <a:cs typeface="Times New Roman" panose="02020603050405020304" pitchFamily="18" charset="0"/>
                  </a:rPr>
                  <a:t>for all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 1, 2,…6</a:t>
                </a:r>
              </a:p>
            </p:txBody>
          </p:sp>
        </mc:Choice>
        <mc:Fallback xmlns="">
          <p:sp>
            <p:nvSpPr>
              <p:cNvPr id="14" name="TextBox 13"/>
              <p:cNvSpPr txBox="1">
                <a:spLocks noRot="1" noChangeAspect="1" noMove="1" noResize="1" noEditPoints="1" noAdjustHandles="1" noChangeArrowheads="1" noChangeShapeType="1" noTextEdit="1"/>
              </p:cNvSpPr>
              <p:nvPr/>
            </p:nvSpPr>
            <p:spPr>
              <a:xfrm>
                <a:off x="2412486" y="1801333"/>
                <a:ext cx="4889608" cy="215444"/>
              </a:xfrm>
              <a:prstGeom prst="rect">
                <a:avLst/>
              </a:prstGeom>
              <a:blipFill rotWithShape="0">
                <a:blip r:embed="rId3"/>
                <a:stretch>
                  <a:fillRect l="-1247" t="-25000" r="-748" b="-47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2412486" y="2168378"/>
                <a:ext cx="2178545" cy="215444"/>
              </a:xfrm>
              <a:prstGeom prst="rect">
                <a:avLst/>
              </a:prstGeom>
              <a:noFill/>
            </p:spPr>
            <p:txBody>
              <a:bodyPr wrap="none" lIns="0" tIns="0" rIns="0" bIns="0" rtlCol="0">
                <a:spAutoFit/>
              </a:bodyPr>
              <a:lstStyle/>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𝐼</m:t>
                        </m:r>
                      </m:e>
                      <m:sub>
                        <m:r>
                          <a:rPr lang="en-US" i="1">
                            <a:latin typeface="Cambria Math" panose="02040503050406030204" pitchFamily="18" charset="0"/>
                          </a:rPr>
                          <m:t>𝑖</m:t>
                        </m:r>
                      </m:sub>
                    </m:sSub>
                  </m:oMath>
                </a14:m>
                <a:r>
                  <a:rPr lang="en-US" dirty="0"/>
                  <a:t> ≥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0.2∗</m:t>
                        </m:r>
                        <m:r>
                          <a:rPr lang="en-US" b="0" i="1" smtClean="0">
                            <a:latin typeface="Cambria Math" panose="02040503050406030204" pitchFamily="18" charset="0"/>
                          </a:rPr>
                          <m:t>𝑇</m:t>
                        </m:r>
                      </m:e>
                      <m:sub>
                        <m:r>
                          <a:rPr lang="en-US" i="1">
                            <a:latin typeface="Cambria Math" panose="02040503050406030204" pitchFamily="18" charset="0"/>
                          </a:rPr>
                          <m:t>𝑖</m:t>
                        </m:r>
                      </m:sub>
                    </m:sSub>
                  </m:oMath>
                </a14:m>
                <a:r>
                  <a:rPr lang="en-US" dirty="0"/>
                  <a:t>,   </a:t>
                </a:r>
                <a:r>
                  <a:rPr lang="en-US" sz="1200" dirty="0">
                    <a:latin typeface="Times New Roman" panose="02020603050405020304" pitchFamily="18" charset="0"/>
                    <a:cs typeface="Times New Roman" panose="02020603050405020304" pitchFamily="18" charset="0"/>
                  </a:rPr>
                  <a:t>for all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 1, 2,…6</a:t>
                </a:r>
              </a:p>
            </p:txBody>
          </p:sp>
        </mc:Choice>
        <mc:Fallback xmlns="">
          <p:sp>
            <p:nvSpPr>
              <p:cNvPr id="15" name="TextBox 14"/>
              <p:cNvSpPr txBox="1">
                <a:spLocks noRot="1" noChangeAspect="1" noMove="1" noResize="1" noEditPoints="1" noAdjustHandles="1" noChangeArrowheads="1" noChangeShapeType="1" noTextEdit="1"/>
              </p:cNvSpPr>
              <p:nvPr/>
            </p:nvSpPr>
            <p:spPr>
              <a:xfrm>
                <a:off x="2412486" y="2168378"/>
                <a:ext cx="2178545" cy="215444"/>
              </a:xfrm>
              <a:prstGeom prst="rect">
                <a:avLst/>
              </a:prstGeom>
              <a:blipFill rotWithShape="0">
                <a:blip r:embed="rId4"/>
                <a:stretch>
                  <a:fillRect l="-2801" t="-28571" r="-3081" b="-5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2412485" y="2567609"/>
                <a:ext cx="2356479" cy="215444"/>
              </a:xfrm>
              <a:prstGeom prst="rect">
                <a:avLst/>
              </a:prstGeom>
              <a:noFill/>
            </p:spPr>
            <p:txBody>
              <a:bodyPr wrap="none" lIns="0" tIns="0" rIns="0" bIns="0" rtlCol="0">
                <a:spAutoFit/>
              </a:bodyPr>
              <a:lstStyle/>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𝐽</m:t>
                        </m:r>
                      </m:e>
                      <m:sub>
                        <m:r>
                          <a:rPr lang="en-US" i="1">
                            <a:latin typeface="Cambria Math" panose="02040503050406030204" pitchFamily="18" charset="0"/>
                          </a:rPr>
                          <m:t>𝑖</m:t>
                        </m:r>
                      </m:sub>
                    </m:sSub>
                  </m:oMath>
                </a14:m>
                <a:r>
                  <a:rPr lang="en-US" dirty="0"/>
                  <a:t> =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0.8∗</m:t>
                        </m:r>
                        <m:r>
                          <a:rPr lang="en-US" b="0" i="1" smtClean="0">
                            <a:latin typeface="Cambria Math" panose="02040503050406030204" pitchFamily="18" charset="0"/>
                          </a:rPr>
                          <m:t>𝑇</m:t>
                        </m:r>
                      </m:e>
                      <m:sub>
                        <m:r>
                          <a:rPr lang="en-US" i="1">
                            <a:latin typeface="Cambria Math" panose="02040503050406030204" pitchFamily="18" charset="0"/>
                          </a:rPr>
                          <m:t>𝑖</m:t>
                        </m:r>
                        <m:r>
                          <a:rPr lang="en-US" b="0" i="1" smtClean="0">
                            <a:latin typeface="Cambria Math" panose="02040503050406030204" pitchFamily="18" charset="0"/>
                          </a:rPr>
                          <m:t>−1</m:t>
                        </m:r>
                      </m:sub>
                    </m:sSub>
                  </m:oMath>
                </a14:m>
                <a:r>
                  <a:rPr lang="en-US" dirty="0"/>
                  <a:t>,   </a:t>
                </a:r>
                <a:r>
                  <a:rPr lang="en-US" sz="1200" dirty="0">
                    <a:latin typeface="Times New Roman" panose="02020603050405020304" pitchFamily="18" charset="0"/>
                    <a:cs typeface="Times New Roman" panose="02020603050405020304" pitchFamily="18" charset="0"/>
                  </a:rPr>
                  <a:t>for all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 2, 3,…6</a:t>
                </a:r>
              </a:p>
            </p:txBody>
          </p:sp>
        </mc:Choice>
        <mc:Fallback xmlns="">
          <p:sp>
            <p:nvSpPr>
              <p:cNvPr id="16" name="TextBox 15"/>
              <p:cNvSpPr txBox="1">
                <a:spLocks noRot="1" noChangeAspect="1" noMove="1" noResize="1" noEditPoints="1" noAdjustHandles="1" noChangeArrowheads="1" noChangeShapeType="1" noTextEdit="1"/>
              </p:cNvSpPr>
              <p:nvPr/>
            </p:nvSpPr>
            <p:spPr>
              <a:xfrm>
                <a:off x="2412485" y="2567609"/>
                <a:ext cx="2356479" cy="215444"/>
              </a:xfrm>
              <a:prstGeom prst="rect">
                <a:avLst/>
              </a:prstGeom>
              <a:blipFill rotWithShape="0">
                <a:blip r:embed="rId5"/>
                <a:stretch>
                  <a:fillRect l="-3368" t="-25000" r="-2850" b="-47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2412484" y="3011008"/>
                <a:ext cx="3459665" cy="215444"/>
              </a:xfrm>
              <a:prstGeom prst="rect">
                <a:avLst/>
              </a:prstGeom>
              <a:noFill/>
            </p:spPr>
            <p:txBody>
              <a:bodyPr wrap="none" lIns="0" tIns="0" rIns="0" bIns="0" rtlCol="0">
                <a:spAutoFit/>
              </a:bodyPr>
              <a:lstStyle/>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i="1">
                            <a:latin typeface="Cambria Math" panose="02040503050406030204" pitchFamily="18" charset="0"/>
                          </a:rPr>
                          <m:t>𝑖</m:t>
                        </m:r>
                      </m:sub>
                    </m:sSub>
                  </m:oMath>
                </a14:m>
                <a:r>
                  <a:rPr lang="en-US" dirty="0"/>
                  <a:t> =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0.95∗</m:t>
                        </m:r>
                        <m:r>
                          <a:rPr lang="en-US" b="0" i="1" smtClean="0">
                            <a:latin typeface="Cambria Math" panose="02040503050406030204" pitchFamily="18" charset="0"/>
                          </a:rPr>
                          <m:t>𝐽</m:t>
                        </m:r>
                      </m:e>
                      <m:sub>
                        <m:r>
                          <a:rPr lang="en-US" i="1">
                            <a:latin typeface="Cambria Math" panose="02040503050406030204" pitchFamily="18" charset="0"/>
                          </a:rPr>
                          <m:t>𝑖</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0.9</m:t>
                        </m:r>
                        <m:r>
                          <a:rPr lang="en-US" b="0" i="1" smtClean="0">
                            <a:latin typeface="Cambria Math" panose="02040503050406030204" pitchFamily="18" charset="0"/>
                          </a:rPr>
                          <m:t>2</m:t>
                        </m:r>
                        <m:r>
                          <a:rPr lang="en-US" i="1">
                            <a:latin typeface="Cambria Math" panose="02040503050406030204" pitchFamily="18" charset="0"/>
                          </a:rPr>
                          <m:t>∗</m:t>
                        </m:r>
                        <m:r>
                          <a:rPr lang="en-US" b="0" i="1" smtClean="0">
                            <a:latin typeface="Cambria Math" panose="02040503050406030204" pitchFamily="18" charset="0"/>
                          </a:rPr>
                          <m:t>𝐹</m:t>
                        </m:r>
                      </m:e>
                      <m:sub>
                        <m:r>
                          <a:rPr lang="en-US" i="1">
                            <a:latin typeface="Cambria Math" panose="02040503050406030204" pitchFamily="18" charset="0"/>
                          </a:rPr>
                          <m:t>𝑖</m:t>
                        </m:r>
                        <m:r>
                          <a:rPr lang="en-US" i="1">
                            <a:latin typeface="Cambria Math" panose="02040503050406030204" pitchFamily="18" charset="0"/>
                          </a:rPr>
                          <m:t>−1</m:t>
                        </m:r>
                      </m:sub>
                    </m:sSub>
                  </m:oMath>
                </a14:m>
                <a:r>
                  <a:rPr lang="en-US" dirty="0"/>
                  <a:t>,   </a:t>
                </a:r>
                <a:r>
                  <a:rPr lang="en-US" sz="1200" dirty="0">
                    <a:latin typeface="Times New Roman" panose="02020603050405020304" pitchFamily="18" charset="0"/>
                    <a:cs typeface="Times New Roman" panose="02020603050405020304" pitchFamily="18" charset="0"/>
                  </a:rPr>
                  <a:t>for all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 2, 3,…6</a:t>
                </a:r>
              </a:p>
            </p:txBody>
          </p:sp>
        </mc:Choice>
        <mc:Fallback xmlns="">
          <p:sp>
            <p:nvSpPr>
              <p:cNvPr id="17" name="TextBox 16"/>
              <p:cNvSpPr txBox="1">
                <a:spLocks noRot="1" noChangeAspect="1" noMove="1" noResize="1" noEditPoints="1" noAdjustHandles="1" noChangeArrowheads="1" noChangeShapeType="1" noTextEdit="1"/>
              </p:cNvSpPr>
              <p:nvPr/>
            </p:nvSpPr>
            <p:spPr>
              <a:xfrm>
                <a:off x="2412484" y="3011008"/>
                <a:ext cx="3459665" cy="215444"/>
              </a:xfrm>
              <a:prstGeom prst="rect">
                <a:avLst/>
              </a:prstGeom>
              <a:blipFill rotWithShape="0">
                <a:blip r:embed="rId6"/>
                <a:stretch>
                  <a:fillRect l="-1764" t="-25714" r="-2469" b="-5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2412484" y="3444218"/>
                <a:ext cx="3555845" cy="215444"/>
              </a:xfrm>
              <a:prstGeom prst="rect">
                <a:avLst/>
              </a:prstGeom>
              <a:noFill/>
            </p:spPr>
            <p:txBody>
              <a:bodyPr wrap="none" lIns="0" tIns="0" rIns="0" bIns="0" rtlCol="0">
                <a:spAutoFit/>
              </a:bodyPr>
              <a:lstStyle/>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𝐼</m:t>
                        </m:r>
                      </m:e>
                      <m:sub>
                        <m:r>
                          <a:rPr lang="en-US" i="1">
                            <a:latin typeface="Cambria Math" panose="02040503050406030204" pitchFamily="18" charset="0"/>
                          </a:rPr>
                          <m:t>𝑖</m:t>
                        </m:r>
                      </m:sub>
                    </m:sSub>
                  </m:oMath>
                </a14:m>
                <a:r>
                  <a:rPr lang="en-US" dirty="0"/>
                  <a:t> =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0.95∗</m:t>
                        </m:r>
                        <m:r>
                          <a:rPr lang="en-US" b="0" i="1" smtClean="0">
                            <a:latin typeface="Cambria Math" panose="02040503050406030204" pitchFamily="18" charset="0"/>
                          </a:rPr>
                          <m:t>𝐼</m:t>
                        </m:r>
                      </m:e>
                      <m:sub>
                        <m:r>
                          <a:rPr lang="en-US" i="1">
                            <a:latin typeface="Cambria Math" panose="02040503050406030204" pitchFamily="18" charset="0"/>
                          </a:rPr>
                          <m:t>𝑖</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0.</m:t>
                        </m:r>
                        <m:r>
                          <a:rPr lang="en-US" b="0" i="1" smtClean="0">
                            <a:latin typeface="Cambria Math" panose="02040503050406030204" pitchFamily="18" charset="0"/>
                          </a:rPr>
                          <m:t>005</m:t>
                        </m:r>
                        <m:r>
                          <a:rPr lang="en-US" i="1">
                            <a:latin typeface="Cambria Math" panose="02040503050406030204" pitchFamily="18" charset="0"/>
                          </a:rPr>
                          <m:t>∗</m:t>
                        </m:r>
                        <m:r>
                          <a:rPr lang="en-US" b="0" i="1" smtClean="0">
                            <a:latin typeface="Cambria Math" panose="02040503050406030204" pitchFamily="18" charset="0"/>
                          </a:rPr>
                          <m:t>𝐹</m:t>
                        </m:r>
                      </m:e>
                      <m:sub>
                        <m:r>
                          <a:rPr lang="en-US" i="1">
                            <a:latin typeface="Cambria Math" panose="02040503050406030204" pitchFamily="18" charset="0"/>
                          </a:rPr>
                          <m:t>𝑖</m:t>
                        </m:r>
                        <m:r>
                          <a:rPr lang="en-US" i="1">
                            <a:latin typeface="Cambria Math" panose="02040503050406030204" pitchFamily="18" charset="0"/>
                          </a:rPr>
                          <m:t>−1</m:t>
                        </m:r>
                      </m:sub>
                    </m:sSub>
                  </m:oMath>
                </a14:m>
                <a:r>
                  <a:rPr lang="en-US" dirty="0"/>
                  <a:t>,   </a:t>
                </a:r>
                <a:r>
                  <a:rPr lang="en-US" sz="1200" dirty="0">
                    <a:latin typeface="Times New Roman" panose="02020603050405020304" pitchFamily="18" charset="0"/>
                    <a:cs typeface="Times New Roman" panose="02020603050405020304" pitchFamily="18" charset="0"/>
                  </a:rPr>
                  <a:t>for all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 2, 3,…6</a:t>
                </a:r>
              </a:p>
            </p:txBody>
          </p:sp>
        </mc:Choice>
        <mc:Fallback xmlns="">
          <p:sp>
            <p:nvSpPr>
              <p:cNvPr id="18" name="TextBox 17"/>
              <p:cNvSpPr txBox="1">
                <a:spLocks noRot="1" noChangeAspect="1" noMove="1" noResize="1" noEditPoints="1" noAdjustHandles="1" noChangeArrowheads="1" noChangeShapeType="1" noTextEdit="1"/>
              </p:cNvSpPr>
              <p:nvPr/>
            </p:nvSpPr>
            <p:spPr>
              <a:xfrm>
                <a:off x="2412484" y="3444218"/>
                <a:ext cx="3555845" cy="215444"/>
              </a:xfrm>
              <a:prstGeom prst="rect">
                <a:avLst/>
              </a:prstGeom>
              <a:blipFill rotWithShape="0">
                <a:blip r:embed="rId7"/>
                <a:stretch>
                  <a:fillRect l="-1715" t="-25714" r="-1544" b="-5142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TextBox 18"/>
              <p:cNvSpPr txBox="1"/>
              <p:nvPr/>
            </p:nvSpPr>
            <p:spPr>
              <a:xfrm>
                <a:off x="2412484" y="3934595"/>
                <a:ext cx="2544479" cy="215444"/>
              </a:xfrm>
              <a:prstGeom prst="rect">
                <a:avLst/>
              </a:prstGeom>
              <a:noFill/>
            </p:spPr>
            <p:txBody>
              <a:bodyPr wrap="none" lIns="0" tIns="0" rIns="0" bIns="0" rtlCol="0">
                <a:spAutoFit/>
              </a:bodyPr>
              <a:lstStyle/>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𝑆</m:t>
                        </m:r>
                      </m:e>
                      <m:sub>
                        <m:r>
                          <a:rPr lang="en-US" i="1">
                            <a:latin typeface="Cambria Math" panose="02040503050406030204" pitchFamily="18" charset="0"/>
                          </a:rPr>
                          <m:t>𝑖</m:t>
                        </m:r>
                      </m:sub>
                    </m:sSub>
                  </m:oMath>
                </a14:m>
                <a:r>
                  <a:rPr lang="en-US" dirty="0"/>
                  <a:t> =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𝐼</m:t>
                        </m:r>
                      </m:e>
                      <m:sub>
                        <m:r>
                          <a:rPr lang="en-US" i="1">
                            <a:latin typeface="Cambria Math" panose="02040503050406030204" pitchFamily="18" charset="0"/>
                          </a:rPr>
                          <m:t>𝑖</m:t>
                        </m:r>
                      </m:sub>
                    </m:sSub>
                    <m:r>
                      <a:rPr lang="en-IN"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0.</m:t>
                        </m:r>
                        <m:r>
                          <a:rPr lang="en-US" b="0" i="1" smtClean="0">
                            <a:latin typeface="Cambria Math" panose="02040503050406030204" pitchFamily="18" charset="0"/>
                          </a:rPr>
                          <m:t>2</m:t>
                        </m:r>
                        <m:r>
                          <a:rPr lang="en-US" i="1">
                            <a:latin typeface="Cambria Math" panose="02040503050406030204" pitchFamily="18" charset="0"/>
                          </a:rPr>
                          <m:t>∗</m:t>
                        </m:r>
                        <m:r>
                          <a:rPr lang="en-US" b="0" i="1" smtClean="0">
                            <a:latin typeface="Cambria Math" panose="02040503050406030204" pitchFamily="18" charset="0"/>
                          </a:rPr>
                          <m:t>𝑇</m:t>
                        </m:r>
                      </m:e>
                      <m:sub>
                        <m:r>
                          <a:rPr lang="en-US" i="1">
                            <a:latin typeface="Cambria Math" panose="02040503050406030204" pitchFamily="18" charset="0"/>
                          </a:rPr>
                          <m:t>𝑖</m:t>
                        </m:r>
                      </m:sub>
                    </m:sSub>
                  </m:oMath>
                </a14:m>
                <a:r>
                  <a:rPr lang="en-US" dirty="0"/>
                  <a:t>,   </a:t>
                </a:r>
                <a:r>
                  <a:rPr lang="en-US" sz="1200" dirty="0">
                    <a:latin typeface="Times New Roman" panose="02020603050405020304" pitchFamily="18" charset="0"/>
                    <a:cs typeface="Times New Roman" panose="02020603050405020304" pitchFamily="18" charset="0"/>
                  </a:rPr>
                  <a:t>for all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 1, 2,…6</a:t>
                </a:r>
              </a:p>
            </p:txBody>
          </p:sp>
        </mc:Choice>
        <mc:Fallback>
          <p:sp>
            <p:nvSpPr>
              <p:cNvPr id="19" name="TextBox 18"/>
              <p:cNvSpPr txBox="1">
                <a:spLocks noRot="1" noChangeAspect="1" noMove="1" noResize="1" noEditPoints="1" noAdjustHandles="1" noChangeArrowheads="1" noChangeShapeType="1" noTextEdit="1"/>
              </p:cNvSpPr>
              <p:nvPr/>
            </p:nvSpPr>
            <p:spPr>
              <a:xfrm>
                <a:off x="2412484" y="3934595"/>
                <a:ext cx="2544479" cy="215444"/>
              </a:xfrm>
              <a:prstGeom prst="rect">
                <a:avLst/>
              </a:prstGeom>
              <a:blipFill>
                <a:blip r:embed="rId8"/>
                <a:stretch>
                  <a:fillRect l="-2398" t="-25000" r="-2638" b="-4722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2412484" y="4370548"/>
                <a:ext cx="476862" cy="215444"/>
              </a:xfrm>
              <a:prstGeom prst="rect">
                <a:avLst/>
              </a:prstGeom>
              <a:noFill/>
            </p:spPr>
            <p:txBody>
              <a:bodyPr wrap="none" lIns="0" tIns="0" rIns="0" bIns="0" rtlCol="0">
                <a:spAutoFit/>
              </a:bodyPr>
              <a:lstStyle/>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𝐽</m:t>
                        </m:r>
                      </m:e>
                      <m:sub>
                        <m:r>
                          <a:rPr lang="en-US" b="0" i="1" smtClean="0">
                            <a:latin typeface="Cambria Math" panose="02040503050406030204" pitchFamily="18" charset="0"/>
                          </a:rPr>
                          <m:t>1</m:t>
                        </m:r>
                      </m:sub>
                    </m:sSub>
                  </m:oMath>
                </a14:m>
                <a:r>
                  <a:rPr lang="en-US" dirty="0"/>
                  <a:t> = </a:t>
                </a:r>
                <a14:m>
                  <m:oMath xmlns:m="http://schemas.openxmlformats.org/officeDocument/2006/math">
                    <m:r>
                      <a:rPr lang="en-US" b="0" i="1" smtClean="0">
                        <a:latin typeface="Cambria Math" panose="02040503050406030204" pitchFamily="18" charset="0"/>
                      </a:rPr>
                      <m:t>8,</m:t>
                    </m:r>
                  </m:oMath>
                </a14:m>
                <a:endParaRPr lang="en-US" sz="1200" dirty="0">
                  <a:latin typeface="Times New Roman" panose="02020603050405020304" pitchFamily="18" charset="0"/>
                  <a:cs typeface="Times New Roman" panose="02020603050405020304" pitchFamily="18" charset="0"/>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2412484" y="4370548"/>
                <a:ext cx="476862" cy="215444"/>
              </a:xfrm>
              <a:prstGeom prst="rect">
                <a:avLst/>
              </a:prstGeom>
              <a:blipFill rotWithShape="0">
                <a:blip r:embed="rId9"/>
                <a:stretch>
                  <a:fillRect l="-16667" t="-25714" r="-3846" b="-5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2983098" y="4352194"/>
                <a:ext cx="706604" cy="215444"/>
              </a:xfrm>
              <a:prstGeom prst="rect">
                <a:avLst/>
              </a:prstGeom>
              <a:noFill/>
            </p:spPr>
            <p:txBody>
              <a:bodyPr wrap="none" lIns="0" tIns="0" rIns="0" bIns="0" rtlCol="0">
                <a:spAutoFit/>
              </a:bodyPr>
              <a:lstStyle/>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m:t>
                        </m:r>
                      </m:sub>
                    </m:sSub>
                  </m:oMath>
                </a14:m>
                <a:r>
                  <a:rPr lang="en-US" dirty="0"/>
                  <a:t> = </a:t>
                </a:r>
                <a14:m>
                  <m:oMath xmlns:m="http://schemas.openxmlformats.org/officeDocument/2006/math">
                    <m:r>
                      <a:rPr lang="en-US" b="0" i="1" smtClean="0">
                        <a:latin typeface="Cambria Math" panose="02040503050406030204" pitchFamily="18" charset="0"/>
                      </a:rPr>
                      <m:t>119,</m:t>
                    </m:r>
                  </m:oMath>
                </a14:m>
                <a:endParaRPr lang="en-US" sz="1200" dirty="0">
                  <a:latin typeface="Times New Roman" panose="02020603050405020304" pitchFamily="18" charset="0"/>
                  <a:cs typeface="Times New Roman" panose="02020603050405020304" pitchFamily="18" charset="0"/>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2983098" y="4352194"/>
                <a:ext cx="706604" cy="215444"/>
              </a:xfrm>
              <a:prstGeom prst="rect">
                <a:avLst/>
              </a:prstGeom>
              <a:blipFill rotWithShape="0">
                <a:blip r:embed="rId10"/>
                <a:stretch>
                  <a:fillRect l="-8621" t="-25714" r="-2586" b="-5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3783454" y="4352009"/>
                <a:ext cx="438390" cy="215444"/>
              </a:xfrm>
              <a:prstGeom prst="rect">
                <a:avLst/>
              </a:prstGeom>
              <a:noFill/>
            </p:spPr>
            <p:txBody>
              <a:bodyPr wrap="none" lIns="0" tIns="0" rIns="0" bIns="0" rtlCol="0">
                <a:spAutoFit/>
              </a:bodyPr>
              <a:lstStyle/>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1</m:t>
                        </m:r>
                      </m:sub>
                    </m:sSub>
                  </m:oMath>
                </a14:m>
                <a:r>
                  <a:rPr lang="en-US" dirty="0"/>
                  <a:t> = </a:t>
                </a:r>
                <a14:m>
                  <m:oMath xmlns:m="http://schemas.openxmlformats.org/officeDocument/2006/math">
                    <m:r>
                      <a:rPr lang="en-US" b="0" i="1" smtClean="0">
                        <a:latin typeface="Cambria Math" panose="02040503050406030204" pitchFamily="18" charset="0"/>
                      </a:rPr>
                      <m:t>6</m:t>
                    </m:r>
                  </m:oMath>
                </a14:m>
                <a:endParaRPr lang="en-US" sz="1200" dirty="0">
                  <a:latin typeface="Times New Roman" panose="02020603050405020304" pitchFamily="18" charset="0"/>
                  <a:cs typeface="Times New Roman" panose="02020603050405020304" pitchFamily="18" charset="0"/>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3783454" y="4352009"/>
                <a:ext cx="438390" cy="215444"/>
              </a:xfrm>
              <a:prstGeom prst="rect">
                <a:avLst/>
              </a:prstGeom>
              <a:blipFill rotWithShape="0">
                <a:blip r:embed="rId11"/>
                <a:stretch>
                  <a:fillRect l="-13889" t="-25714" r="-12500" b="-5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2412483" y="4769423"/>
                <a:ext cx="3651449" cy="215444"/>
              </a:xfrm>
              <a:prstGeom prst="rect">
                <a:avLst/>
              </a:prstGeom>
              <a:noFill/>
            </p:spPr>
            <p:txBody>
              <a:bodyPr wrap="none" lIns="0" tIns="0" rIns="0" bIns="0" rtlCol="0">
                <a:spAutoFit/>
              </a:bodyPr>
              <a:lstStyle/>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𝑆</m:t>
                        </m:r>
                      </m:e>
                      <m:sub>
                        <m:r>
                          <a:rPr lang="en-US" i="1">
                            <a:latin typeface="Cambria Math" panose="02040503050406030204" pitchFamily="18" charset="0"/>
                          </a:rPr>
                          <m:t>𝑖</m:t>
                        </m:r>
                      </m:sub>
                    </m:sSub>
                  </m:oMath>
                </a14:m>
                <a:r>
                  <a:rPr lang="en-US" dirty="0"/>
                  <a:t> ≥ 0,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𝐼</m:t>
                        </m:r>
                      </m:e>
                      <m:sub>
                        <m:r>
                          <a:rPr lang="en-US" i="1">
                            <a:latin typeface="Cambria Math" panose="02040503050406030204" pitchFamily="18" charset="0"/>
                          </a:rPr>
                          <m:t>𝑖</m:t>
                        </m:r>
                      </m:sub>
                    </m:sSub>
                    <m:r>
                      <m:rPr>
                        <m:nor/>
                      </m:rPr>
                      <a:rPr lang="en-US" dirty="0"/>
                      <m:t>≥ 0,</m:t>
                    </m:r>
                    <m:r>
                      <a:rPr lang="en-US" b="0" i="1" dirty="0" smtClean="0">
                        <a:latin typeface="Cambria Math" panose="02040503050406030204" pitchFamily="18" charset="0"/>
                      </a:rPr>
                      <m:t>  </m:t>
                    </m:r>
                    <m:sSub>
                      <m:sSubPr>
                        <m:ctrlPr>
                          <a:rPr lang="en-US" i="1">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𝑇</m:t>
                        </m:r>
                      </m:e>
                      <m:sub>
                        <m:r>
                          <a:rPr lang="en-US" i="1">
                            <a:latin typeface="Cambria Math" panose="02040503050406030204" pitchFamily="18" charset="0"/>
                          </a:rPr>
                          <m:t>𝑖</m:t>
                        </m:r>
                      </m:sub>
                    </m:sSub>
                  </m:oMath>
                </a14:m>
                <a:r>
                  <a:rPr lang="en-US" dirty="0"/>
                  <a:t> ≥ 0,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𝐽</m:t>
                        </m:r>
                      </m:e>
                      <m:sub>
                        <m:r>
                          <a:rPr lang="en-US" i="1">
                            <a:latin typeface="Cambria Math" panose="02040503050406030204" pitchFamily="18" charset="0"/>
                          </a:rPr>
                          <m:t>𝑖</m:t>
                        </m:r>
                      </m:sub>
                    </m:sSub>
                    <m:r>
                      <m:rPr>
                        <m:nor/>
                      </m:rPr>
                      <a:rPr lang="en-US" dirty="0"/>
                      <m:t>≥ 0,</m:t>
                    </m:r>
                    <m:r>
                      <a:rPr lang="en-US" b="0" i="1" dirty="0"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𝑖</m:t>
                        </m:r>
                      </m:sub>
                    </m:sSub>
                  </m:oMath>
                </a14:m>
                <a:r>
                  <a:rPr lang="en-US" dirty="0"/>
                  <a:t>≥ 0, </a:t>
                </a:r>
                <a:r>
                  <a:rPr lang="en-US" sz="1200" dirty="0">
                    <a:latin typeface="Times New Roman" panose="02020603050405020304" pitchFamily="18" charset="0"/>
                    <a:cs typeface="Times New Roman" panose="02020603050405020304" pitchFamily="18" charset="0"/>
                  </a:rPr>
                  <a:t>for all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 1, 2,…6</a:t>
                </a:r>
              </a:p>
            </p:txBody>
          </p:sp>
        </mc:Choice>
        <mc:Fallback xmlns="">
          <p:sp>
            <p:nvSpPr>
              <p:cNvPr id="23" name="TextBox 22"/>
              <p:cNvSpPr txBox="1">
                <a:spLocks noRot="1" noChangeAspect="1" noMove="1" noResize="1" noEditPoints="1" noAdjustHandles="1" noChangeArrowheads="1" noChangeShapeType="1" noTextEdit="1"/>
              </p:cNvSpPr>
              <p:nvPr/>
            </p:nvSpPr>
            <p:spPr>
              <a:xfrm>
                <a:off x="2412483" y="4769423"/>
                <a:ext cx="3651449" cy="215444"/>
              </a:xfrm>
              <a:prstGeom prst="rect">
                <a:avLst/>
              </a:prstGeom>
              <a:blipFill rotWithShape="0">
                <a:blip r:embed="rId12"/>
                <a:stretch>
                  <a:fillRect l="-1669" t="-25000" r="-1336" b="-47222"/>
                </a:stretch>
              </a:blipFill>
            </p:spPr>
            <p:txBody>
              <a:bodyPr/>
              <a:lstStyle/>
              <a:p>
                <a:r>
                  <a:rPr lang="en-US">
                    <a:noFill/>
                  </a:rPr>
                  <a:t> </a:t>
                </a:r>
              </a:p>
            </p:txBody>
          </p:sp>
        </mc:Fallback>
      </mc:AlternateContent>
    </p:spTree>
    <p:extLst>
      <p:ext uri="{BB962C8B-B14F-4D97-AF65-F5344CB8AC3E}">
        <p14:creationId xmlns:p14="http://schemas.microsoft.com/office/powerpoint/2010/main" val="2883085326"/>
      </p:ext>
    </p:extLst>
  </p:cSld>
  <p:clrMapOvr>
    <a:masterClrMapping/>
  </p:clrMapOvr>
  <p:transition spd="slow">
    <p:strips/>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685800" y="1885950"/>
            <a:ext cx="7772400" cy="2686050"/>
          </a:xfrm>
        </p:spPr>
        <p:txBody>
          <a:bodyPr/>
          <a:lstStyle/>
          <a:p>
            <a:pPr>
              <a:spcBef>
                <a:spcPct val="0"/>
              </a:spcBef>
              <a:buFontTx/>
              <a:buNone/>
              <a:defRPr/>
            </a:pPr>
            <a:r>
              <a:rPr lang="en-US" altLang="en-US" sz="7200" b="1" dirty="0">
                <a:solidFill>
                  <a:schemeClr val="tx2"/>
                </a:solidFill>
                <a:ea typeface="+mj-ea"/>
              </a:rPr>
              <a:t>      Thank You</a:t>
            </a:r>
          </a:p>
        </p:txBody>
      </p:sp>
    </p:spTree>
  </p:cSld>
  <p:clrMapOvr>
    <a:masterClrMapping/>
  </p:clrMapOvr>
  <p:transition/>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2409</TotalTime>
  <Words>3716</Words>
  <Application>Microsoft Office PowerPoint</Application>
  <PresentationFormat>On-screen Show (16:9)</PresentationFormat>
  <Paragraphs>588</Paragraphs>
  <Slides>44</Slides>
  <Notes>21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4" baseType="lpstr">
      <vt:lpstr>Arial</vt:lpstr>
      <vt:lpstr>Cambria Math</vt:lpstr>
      <vt:lpstr>Garamond</vt:lpstr>
      <vt:lpstr>Times</vt:lpstr>
      <vt:lpstr>Times New Roman</vt:lpstr>
      <vt:lpstr>Verdana</vt:lpstr>
      <vt:lpstr>Wingdings</vt:lpstr>
      <vt:lpstr>Wingdings 3</vt:lpstr>
      <vt:lpstr>Wisp</vt:lpstr>
      <vt:lpstr>Equation.3</vt:lpstr>
      <vt:lpstr>Capacity Planning</vt:lpstr>
      <vt:lpstr>Learning Objective</vt:lpstr>
      <vt:lpstr>PowerPoint Presentation</vt:lpstr>
      <vt:lpstr>PowerPoint Presentation</vt:lpstr>
      <vt:lpstr>Crowded Queue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Little’s law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vt:lpstr>
      <vt:lpstr>Psychology of waiting time</vt:lpstr>
      <vt:lpstr>Alternative solutions</vt:lpstr>
      <vt:lpstr>Tips/tricks for customer</vt:lpstr>
      <vt:lpstr>PowerPoint Presentation</vt:lpstr>
      <vt:lpstr>Sequoia Airlines</vt:lpstr>
      <vt:lpstr>Sequoia Airlines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Barilla SpA</dc:title>
  <cp:lastModifiedBy>peeyush pandey</cp:lastModifiedBy>
  <cp:revision>155</cp:revision>
  <dcterms:modified xsi:type="dcterms:W3CDTF">2022-07-03T12:31:51Z</dcterms:modified>
</cp:coreProperties>
</file>