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10" r:id="rId2"/>
    <p:sldId id="529" r:id="rId3"/>
    <p:sldId id="530" r:id="rId4"/>
    <p:sldId id="531" r:id="rId5"/>
    <p:sldId id="532" r:id="rId6"/>
    <p:sldId id="533" r:id="rId7"/>
    <p:sldId id="534" r:id="rId8"/>
    <p:sldId id="535" r:id="rId9"/>
    <p:sldId id="536" r:id="rId10"/>
    <p:sldId id="537" r:id="rId11"/>
    <p:sldId id="547" r:id="rId12"/>
    <p:sldId id="548" r:id="rId13"/>
    <p:sldId id="538" r:id="rId14"/>
    <p:sldId id="550" r:id="rId15"/>
    <p:sldId id="572" r:id="rId16"/>
    <p:sldId id="553" r:id="rId17"/>
    <p:sldId id="573" r:id="rId18"/>
    <p:sldId id="554" r:id="rId19"/>
    <p:sldId id="555" r:id="rId20"/>
    <p:sldId id="574" r:id="rId21"/>
    <p:sldId id="556" r:id="rId22"/>
    <p:sldId id="557" r:id="rId23"/>
    <p:sldId id="558" r:id="rId24"/>
    <p:sldId id="551" r:id="rId25"/>
    <p:sldId id="552" r:id="rId26"/>
    <p:sldId id="561" r:id="rId27"/>
    <p:sldId id="562" r:id="rId28"/>
    <p:sldId id="563" r:id="rId29"/>
    <p:sldId id="564" r:id="rId30"/>
    <p:sldId id="565" r:id="rId31"/>
    <p:sldId id="567" r:id="rId32"/>
    <p:sldId id="566" r:id="rId33"/>
    <p:sldId id="568" r:id="rId34"/>
    <p:sldId id="569" r:id="rId35"/>
    <p:sldId id="539" r:id="rId36"/>
    <p:sldId id="559" r:id="rId37"/>
    <p:sldId id="571" r:id="rId38"/>
  </p:sldIdLst>
  <p:sldSz cx="12192000" cy="6858000"/>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 Sourya Joyee" initials="PSJ" lastIdx="1" clrIdx="0">
    <p:extLst>
      <p:ext uri="{19B8F6BF-5375-455C-9EA6-DF929625EA0E}">
        <p15:presenceInfo xmlns:p15="http://schemas.microsoft.com/office/powerpoint/2012/main" userId="S::souryajoyee.de@iimraipur.edu.in::6b580b4a-ca8c-4dd7-bf0d-b9166bc474b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46" autoAdjust="0"/>
    <p:restoredTop sz="94660"/>
  </p:normalViewPr>
  <p:slideViewPr>
    <p:cSldViewPr snapToGrid="0">
      <p:cViewPr varScale="1">
        <p:scale>
          <a:sx n="72" d="100"/>
          <a:sy n="72" d="100"/>
        </p:scale>
        <p:origin x="67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4.svg"/><Relationship Id="rId1" Type="http://schemas.openxmlformats.org/officeDocument/2006/relationships/image" Target="../media/image11.png"/><Relationship Id="rId6" Type="http://schemas.openxmlformats.org/officeDocument/2006/relationships/image" Target="../media/image8.svg"/><Relationship Id="rId5" Type="http://schemas.openxmlformats.org/officeDocument/2006/relationships/image" Target="../media/image13.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79345A-E292-47CE-8C8E-8FB494AA930A}"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A0612FE-A937-4CE2-8185-55B8763F2E8D}">
      <dgm:prSet custT="1"/>
      <dgm:spPr/>
      <dgm:t>
        <a:bodyPr/>
        <a:lstStyle/>
        <a:p>
          <a:r>
            <a:rPr lang="en-US" sz="2800"/>
            <a:t>Imbalance of power</a:t>
          </a:r>
        </a:p>
      </dgm:t>
    </dgm:pt>
    <dgm:pt modelId="{108BF1D9-3220-4000-9E55-830E2D535BCF}" type="parTrans" cxnId="{45CB4969-3066-4624-AF40-604C70C85CDD}">
      <dgm:prSet/>
      <dgm:spPr/>
      <dgm:t>
        <a:bodyPr/>
        <a:lstStyle/>
        <a:p>
          <a:endParaRPr lang="en-US" sz="2800"/>
        </a:p>
      </dgm:t>
    </dgm:pt>
    <dgm:pt modelId="{09F4A2C2-8555-41B6-B97A-7ED1255DCC92}" type="sibTrans" cxnId="{45CB4969-3066-4624-AF40-604C70C85CDD}">
      <dgm:prSet/>
      <dgm:spPr/>
      <dgm:t>
        <a:bodyPr/>
        <a:lstStyle/>
        <a:p>
          <a:endParaRPr lang="en-US" sz="2800"/>
        </a:p>
      </dgm:t>
    </dgm:pt>
    <dgm:pt modelId="{B98D335F-97C1-43F5-A3D6-01B23439F392}">
      <dgm:prSet custT="1"/>
      <dgm:spPr/>
      <dgm:t>
        <a:bodyPr/>
        <a:lstStyle/>
        <a:p>
          <a:r>
            <a:rPr lang="en-US" sz="2800"/>
            <a:t>Conditionality</a:t>
          </a:r>
        </a:p>
      </dgm:t>
    </dgm:pt>
    <dgm:pt modelId="{7AAED75A-4969-4233-B781-280784D047D3}" type="parTrans" cxnId="{C1D0D2B4-4E17-4892-BC0A-430719E49752}">
      <dgm:prSet/>
      <dgm:spPr/>
      <dgm:t>
        <a:bodyPr/>
        <a:lstStyle/>
        <a:p>
          <a:endParaRPr lang="en-US" sz="2800"/>
        </a:p>
      </dgm:t>
    </dgm:pt>
    <dgm:pt modelId="{BA0A0E4C-C7E1-437E-968B-5A985AF07D2C}" type="sibTrans" cxnId="{C1D0D2B4-4E17-4892-BC0A-430719E49752}">
      <dgm:prSet/>
      <dgm:spPr/>
      <dgm:t>
        <a:bodyPr/>
        <a:lstStyle/>
        <a:p>
          <a:endParaRPr lang="en-US" sz="2800"/>
        </a:p>
      </dgm:t>
    </dgm:pt>
    <dgm:pt modelId="{53B0209B-02E8-431B-B652-6DAEA15B050D}">
      <dgm:prSet custT="1"/>
      <dgm:spPr/>
      <dgm:t>
        <a:bodyPr/>
        <a:lstStyle/>
        <a:p>
          <a:r>
            <a:rPr lang="en-US" sz="2800"/>
            <a:t>Detriment</a:t>
          </a:r>
        </a:p>
      </dgm:t>
    </dgm:pt>
    <dgm:pt modelId="{B7D0C2BA-DDAF-4F84-A3B8-3B356A2DFAF3}" type="parTrans" cxnId="{728375C1-EABB-4CA0-888D-2403275EF3FF}">
      <dgm:prSet/>
      <dgm:spPr/>
      <dgm:t>
        <a:bodyPr/>
        <a:lstStyle/>
        <a:p>
          <a:endParaRPr lang="en-US" sz="2800"/>
        </a:p>
      </dgm:t>
    </dgm:pt>
    <dgm:pt modelId="{47B06188-DA6D-4500-93A2-9133A3B2A4BB}" type="sibTrans" cxnId="{728375C1-EABB-4CA0-888D-2403275EF3FF}">
      <dgm:prSet/>
      <dgm:spPr/>
      <dgm:t>
        <a:bodyPr/>
        <a:lstStyle/>
        <a:p>
          <a:endParaRPr lang="en-US" sz="2800"/>
        </a:p>
      </dgm:t>
    </dgm:pt>
    <dgm:pt modelId="{8328EBB2-C41E-4A59-8C5B-7405933AE990}">
      <dgm:prSet custT="1"/>
      <dgm:spPr/>
      <dgm:t>
        <a:bodyPr/>
        <a:lstStyle/>
        <a:p>
          <a:r>
            <a:rPr lang="en-US" sz="2800"/>
            <a:t>Granularity</a:t>
          </a:r>
        </a:p>
      </dgm:t>
    </dgm:pt>
    <dgm:pt modelId="{8236A854-6E93-4B65-91E0-6B1C98C84071}" type="parTrans" cxnId="{7AF10843-309F-4716-AA50-9A18A925FE39}">
      <dgm:prSet/>
      <dgm:spPr/>
      <dgm:t>
        <a:bodyPr/>
        <a:lstStyle/>
        <a:p>
          <a:endParaRPr lang="en-US" sz="2800"/>
        </a:p>
      </dgm:t>
    </dgm:pt>
    <dgm:pt modelId="{E9EE5324-FDA5-4352-84CA-F35FB77F2140}" type="sibTrans" cxnId="{7AF10843-309F-4716-AA50-9A18A925FE39}">
      <dgm:prSet/>
      <dgm:spPr/>
      <dgm:t>
        <a:bodyPr/>
        <a:lstStyle/>
        <a:p>
          <a:endParaRPr lang="en-US" sz="2800"/>
        </a:p>
      </dgm:t>
    </dgm:pt>
    <dgm:pt modelId="{DACAAB52-4AB2-49D5-B40A-46620729C2EF}" type="pres">
      <dgm:prSet presAssocID="{0979345A-E292-47CE-8C8E-8FB494AA930A}" presName="root" presStyleCnt="0">
        <dgm:presLayoutVars>
          <dgm:dir/>
          <dgm:resizeHandles val="exact"/>
        </dgm:presLayoutVars>
      </dgm:prSet>
      <dgm:spPr/>
    </dgm:pt>
    <dgm:pt modelId="{EEA57C30-7CD3-480F-8272-968F5C5327E0}" type="pres">
      <dgm:prSet presAssocID="{0979345A-E292-47CE-8C8E-8FB494AA930A}" presName="container" presStyleCnt="0">
        <dgm:presLayoutVars>
          <dgm:dir/>
          <dgm:resizeHandles val="exact"/>
        </dgm:presLayoutVars>
      </dgm:prSet>
      <dgm:spPr/>
    </dgm:pt>
    <dgm:pt modelId="{C6BF13FB-3725-438D-B043-D6521DCE1655}" type="pres">
      <dgm:prSet presAssocID="{5A0612FE-A937-4CE2-8185-55B8763F2E8D}" presName="compNode" presStyleCnt="0"/>
      <dgm:spPr/>
    </dgm:pt>
    <dgm:pt modelId="{CE6E73EA-D146-41EC-878C-5A396E843A16}" type="pres">
      <dgm:prSet presAssocID="{5A0612FE-A937-4CE2-8185-55B8763F2E8D}" presName="iconBgRect" presStyleLbl="bgShp" presStyleIdx="0" presStyleCnt="4"/>
      <dgm:spPr/>
    </dgm:pt>
    <dgm:pt modelId="{0EB485CC-DC3A-4B8A-9951-4DA38C8A2D86}" type="pres">
      <dgm:prSet presAssocID="{5A0612FE-A937-4CE2-8185-55B8763F2E8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5CF77BB1-933A-4457-A9D7-F471D3759F4A}" type="pres">
      <dgm:prSet presAssocID="{5A0612FE-A937-4CE2-8185-55B8763F2E8D}" presName="spaceRect" presStyleCnt="0"/>
      <dgm:spPr/>
    </dgm:pt>
    <dgm:pt modelId="{41E939A7-98DB-40CC-90E8-3587F24DCFBD}" type="pres">
      <dgm:prSet presAssocID="{5A0612FE-A937-4CE2-8185-55B8763F2E8D}" presName="textRect" presStyleLbl="revTx" presStyleIdx="0" presStyleCnt="4">
        <dgm:presLayoutVars>
          <dgm:chMax val="1"/>
          <dgm:chPref val="1"/>
        </dgm:presLayoutVars>
      </dgm:prSet>
      <dgm:spPr/>
    </dgm:pt>
    <dgm:pt modelId="{51D4FE59-E06E-41D2-BFEB-FA4681B4D0A8}" type="pres">
      <dgm:prSet presAssocID="{09F4A2C2-8555-41B6-B97A-7ED1255DCC92}" presName="sibTrans" presStyleLbl="sibTrans2D1" presStyleIdx="0" presStyleCnt="0"/>
      <dgm:spPr/>
    </dgm:pt>
    <dgm:pt modelId="{76DDD31E-922B-4913-ABA5-8E4808C76797}" type="pres">
      <dgm:prSet presAssocID="{B98D335F-97C1-43F5-A3D6-01B23439F392}" presName="compNode" presStyleCnt="0"/>
      <dgm:spPr/>
    </dgm:pt>
    <dgm:pt modelId="{7200E45D-0204-4B90-8FB5-A605EB32F041}" type="pres">
      <dgm:prSet presAssocID="{B98D335F-97C1-43F5-A3D6-01B23439F392}" presName="iconBgRect" presStyleLbl="bgShp" presStyleIdx="1" presStyleCnt="4"/>
      <dgm:spPr/>
    </dgm:pt>
    <dgm:pt modelId="{53E56832-22AD-4329-A3C2-C348232051A9}" type="pres">
      <dgm:prSet presAssocID="{B98D335F-97C1-43F5-A3D6-01B23439F39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pping Hands"/>
        </a:ext>
      </dgm:extLst>
    </dgm:pt>
    <dgm:pt modelId="{3AFEE908-55BA-45FF-A8CD-8CF917988D1B}" type="pres">
      <dgm:prSet presAssocID="{B98D335F-97C1-43F5-A3D6-01B23439F392}" presName="spaceRect" presStyleCnt="0"/>
      <dgm:spPr/>
    </dgm:pt>
    <dgm:pt modelId="{F6F8F475-5858-41CA-BE4A-D3582C2C4F45}" type="pres">
      <dgm:prSet presAssocID="{B98D335F-97C1-43F5-A3D6-01B23439F392}" presName="textRect" presStyleLbl="revTx" presStyleIdx="1" presStyleCnt="4">
        <dgm:presLayoutVars>
          <dgm:chMax val="1"/>
          <dgm:chPref val="1"/>
        </dgm:presLayoutVars>
      </dgm:prSet>
      <dgm:spPr/>
    </dgm:pt>
    <dgm:pt modelId="{18D6C567-278C-4DD4-A560-7B873804D0C8}" type="pres">
      <dgm:prSet presAssocID="{BA0A0E4C-C7E1-437E-968B-5A985AF07D2C}" presName="sibTrans" presStyleLbl="sibTrans2D1" presStyleIdx="0" presStyleCnt="0"/>
      <dgm:spPr/>
    </dgm:pt>
    <dgm:pt modelId="{947BF5C6-57F8-4DC7-9FF8-D8A909372AE8}" type="pres">
      <dgm:prSet presAssocID="{53B0209B-02E8-431B-B652-6DAEA15B050D}" presName="compNode" presStyleCnt="0"/>
      <dgm:spPr/>
    </dgm:pt>
    <dgm:pt modelId="{F8D13260-A40B-4412-9A5F-85C822DC49AC}" type="pres">
      <dgm:prSet presAssocID="{53B0209B-02E8-431B-B652-6DAEA15B050D}" presName="iconBgRect" presStyleLbl="bgShp" presStyleIdx="2" presStyleCnt="4"/>
      <dgm:spPr/>
    </dgm:pt>
    <dgm:pt modelId="{358C6232-1E32-4667-8CEF-C0D90B19C221}" type="pres">
      <dgm:prSet presAssocID="{53B0209B-02E8-431B-B652-6DAEA15B050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No sign"/>
        </a:ext>
      </dgm:extLst>
    </dgm:pt>
    <dgm:pt modelId="{45CC35E0-5A45-4851-BF25-8BD156A8CDA4}" type="pres">
      <dgm:prSet presAssocID="{53B0209B-02E8-431B-B652-6DAEA15B050D}" presName="spaceRect" presStyleCnt="0"/>
      <dgm:spPr/>
    </dgm:pt>
    <dgm:pt modelId="{BB1BD24F-3155-455A-9692-19BD3F073045}" type="pres">
      <dgm:prSet presAssocID="{53B0209B-02E8-431B-B652-6DAEA15B050D}" presName="textRect" presStyleLbl="revTx" presStyleIdx="2" presStyleCnt="4">
        <dgm:presLayoutVars>
          <dgm:chMax val="1"/>
          <dgm:chPref val="1"/>
        </dgm:presLayoutVars>
      </dgm:prSet>
      <dgm:spPr/>
    </dgm:pt>
    <dgm:pt modelId="{557D88AD-9D1A-4E1C-BB76-A7BD475953FF}" type="pres">
      <dgm:prSet presAssocID="{47B06188-DA6D-4500-93A2-9133A3B2A4BB}" presName="sibTrans" presStyleLbl="sibTrans2D1" presStyleIdx="0" presStyleCnt="0"/>
      <dgm:spPr/>
    </dgm:pt>
    <dgm:pt modelId="{CE1D0ADC-2F5C-4F33-A9C8-C56EAD4BC579}" type="pres">
      <dgm:prSet presAssocID="{8328EBB2-C41E-4A59-8C5B-7405933AE990}" presName="compNode" presStyleCnt="0"/>
      <dgm:spPr/>
    </dgm:pt>
    <dgm:pt modelId="{6D63008A-541A-4A72-BFD0-618E612682B0}" type="pres">
      <dgm:prSet presAssocID="{8328EBB2-C41E-4A59-8C5B-7405933AE990}" presName="iconBgRect" presStyleLbl="bgShp" presStyleIdx="3" presStyleCnt="4"/>
      <dgm:spPr/>
    </dgm:pt>
    <dgm:pt modelId="{816C5948-B44E-4B8F-9670-0ADE57A05097}" type="pres">
      <dgm:prSet presAssocID="{8328EBB2-C41E-4A59-8C5B-7405933AE99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36863375-6731-46BD-8BA2-B15C830D9BFA}" type="pres">
      <dgm:prSet presAssocID="{8328EBB2-C41E-4A59-8C5B-7405933AE990}" presName="spaceRect" presStyleCnt="0"/>
      <dgm:spPr/>
    </dgm:pt>
    <dgm:pt modelId="{A1FC468D-A3D7-4942-B9F9-901B9FEC69BB}" type="pres">
      <dgm:prSet presAssocID="{8328EBB2-C41E-4A59-8C5B-7405933AE990}" presName="textRect" presStyleLbl="revTx" presStyleIdx="3" presStyleCnt="4">
        <dgm:presLayoutVars>
          <dgm:chMax val="1"/>
          <dgm:chPref val="1"/>
        </dgm:presLayoutVars>
      </dgm:prSet>
      <dgm:spPr/>
    </dgm:pt>
  </dgm:ptLst>
  <dgm:cxnLst>
    <dgm:cxn modelId="{3B4C7529-7362-478D-9329-9DA6CD9BB3A5}" type="presOf" srcId="{47B06188-DA6D-4500-93A2-9133A3B2A4BB}" destId="{557D88AD-9D1A-4E1C-BB76-A7BD475953FF}" srcOrd="0" destOrd="0" presId="urn:microsoft.com/office/officeart/2018/2/layout/IconCircleList"/>
    <dgm:cxn modelId="{7AF10843-309F-4716-AA50-9A18A925FE39}" srcId="{0979345A-E292-47CE-8C8E-8FB494AA930A}" destId="{8328EBB2-C41E-4A59-8C5B-7405933AE990}" srcOrd="3" destOrd="0" parTransId="{8236A854-6E93-4B65-91E0-6B1C98C84071}" sibTransId="{E9EE5324-FDA5-4352-84CA-F35FB77F2140}"/>
    <dgm:cxn modelId="{45CB4969-3066-4624-AF40-604C70C85CDD}" srcId="{0979345A-E292-47CE-8C8E-8FB494AA930A}" destId="{5A0612FE-A937-4CE2-8185-55B8763F2E8D}" srcOrd="0" destOrd="0" parTransId="{108BF1D9-3220-4000-9E55-830E2D535BCF}" sibTransId="{09F4A2C2-8555-41B6-B97A-7ED1255DCC92}"/>
    <dgm:cxn modelId="{E409214F-3422-4679-B205-C63B14DD866E}" type="presOf" srcId="{B98D335F-97C1-43F5-A3D6-01B23439F392}" destId="{F6F8F475-5858-41CA-BE4A-D3582C2C4F45}" srcOrd="0" destOrd="0" presId="urn:microsoft.com/office/officeart/2018/2/layout/IconCircleList"/>
    <dgm:cxn modelId="{6008395A-18FE-4621-ADFE-E4A70A62A066}" type="presOf" srcId="{53B0209B-02E8-431B-B652-6DAEA15B050D}" destId="{BB1BD24F-3155-455A-9692-19BD3F073045}" srcOrd="0" destOrd="0" presId="urn:microsoft.com/office/officeart/2018/2/layout/IconCircleList"/>
    <dgm:cxn modelId="{B2B0A285-0682-401B-B217-E8790E19AE8A}" type="presOf" srcId="{5A0612FE-A937-4CE2-8185-55B8763F2E8D}" destId="{41E939A7-98DB-40CC-90E8-3587F24DCFBD}" srcOrd="0" destOrd="0" presId="urn:microsoft.com/office/officeart/2018/2/layout/IconCircleList"/>
    <dgm:cxn modelId="{52F52C8B-4606-4DF9-8A98-344B3CDE14C5}" type="presOf" srcId="{BA0A0E4C-C7E1-437E-968B-5A985AF07D2C}" destId="{18D6C567-278C-4DD4-A560-7B873804D0C8}" srcOrd="0" destOrd="0" presId="urn:microsoft.com/office/officeart/2018/2/layout/IconCircleList"/>
    <dgm:cxn modelId="{C1D0D2B4-4E17-4892-BC0A-430719E49752}" srcId="{0979345A-E292-47CE-8C8E-8FB494AA930A}" destId="{B98D335F-97C1-43F5-A3D6-01B23439F392}" srcOrd="1" destOrd="0" parTransId="{7AAED75A-4969-4233-B781-280784D047D3}" sibTransId="{BA0A0E4C-C7E1-437E-968B-5A985AF07D2C}"/>
    <dgm:cxn modelId="{728375C1-EABB-4CA0-888D-2403275EF3FF}" srcId="{0979345A-E292-47CE-8C8E-8FB494AA930A}" destId="{53B0209B-02E8-431B-B652-6DAEA15B050D}" srcOrd="2" destOrd="0" parTransId="{B7D0C2BA-DDAF-4F84-A3B8-3B356A2DFAF3}" sibTransId="{47B06188-DA6D-4500-93A2-9133A3B2A4BB}"/>
    <dgm:cxn modelId="{D64928C6-1554-4D14-9392-78BB4C2F3CEB}" type="presOf" srcId="{0979345A-E292-47CE-8C8E-8FB494AA930A}" destId="{DACAAB52-4AB2-49D5-B40A-46620729C2EF}" srcOrd="0" destOrd="0" presId="urn:microsoft.com/office/officeart/2018/2/layout/IconCircleList"/>
    <dgm:cxn modelId="{2AD8FBE1-5D9D-4484-9711-94CD6E196480}" type="presOf" srcId="{09F4A2C2-8555-41B6-B97A-7ED1255DCC92}" destId="{51D4FE59-E06E-41D2-BFEB-FA4681B4D0A8}" srcOrd="0" destOrd="0" presId="urn:microsoft.com/office/officeart/2018/2/layout/IconCircleList"/>
    <dgm:cxn modelId="{DC4AAFE9-3B90-4763-8BAF-A2E8DF39E2DA}" type="presOf" srcId="{8328EBB2-C41E-4A59-8C5B-7405933AE990}" destId="{A1FC468D-A3D7-4942-B9F9-901B9FEC69BB}" srcOrd="0" destOrd="0" presId="urn:microsoft.com/office/officeart/2018/2/layout/IconCircleList"/>
    <dgm:cxn modelId="{6366BB72-AAA7-41F5-9045-39DFB8269F0C}" type="presParOf" srcId="{DACAAB52-4AB2-49D5-B40A-46620729C2EF}" destId="{EEA57C30-7CD3-480F-8272-968F5C5327E0}" srcOrd="0" destOrd="0" presId="urn:microsoft.com/office/officeart/2018/2/layout/IconCircleList"/>
    <dgm:cxn modelId="{B087E339-2142-4BE4-8C50-3C73B5B4998F}" type="presParOf" srcId="{EEA57C30-7CD3-480F-8272-968F5C5327E0}" destId="{C6BF13FB-3725-438D-B043-D6521DCE1655}" srcOrd="0" destOrd="0" presId="urn:microsoft.com/office/officeart/2018/2/layout/IconCircleList"/>
    <dgm:cxn modelId="{4FA97D33-DD92-4ECE-8355-309B18D90B51}" type="presParOf" srcId="{C6BF13FB-3725-438D-B043-D6521DCE1655}" destId="{CE6E73EA-D146-41EC-878C-5A396E843A16}" srcOrd="0" destOrd="0" presId="urn:microsoft.com/office/officeart/2018/2/layout/IconCircleList"/>
    <dgm:cxn modelId="{DACED1B3-F99B-444D-87C9-5C3C005F1749}" type="presParOf" srcId="{C6BF13FB-3725-438D-B043-D6521DCE1655}" destId="{0EB485CC-DC3A-4B8A-9951-4DA38C8A2D86}" srcOrd="1" destOrd="0" presId="urn:microsoft.com/office/officeart/2018/2/layout/IconCircleList"/>
    <dgm:cxn modelId="{46283673-8AC5-4C45-A131-EB4316F8A52F}" type="presParOf" srcId="{C6BF13FB-3725-438D-B043-D6521DCE1655}" destId="{5CF77BB1-933A-4457-A9D7-F471D3759F4A}" srcOrd="2" destOrd="0" presId="urn:microsoft.com/office/officeart/2018/2/layout/IconCircleList"/>
    <dgm:cxn modelId="{39E21B92-8B73-4699-B518-5DC2D6C0281D}" type="presParOf" srcId="{C6BF13FB-3725-438D-B043-D6521DCE1655}" destId="{41E939A7-98DB-40CC-90E8-3587F24DCFBD}" srcOrd="3" destOrd="0" presId="urn:microsoft.com/office/officeart/2018/2/layout/IconCircleList"/>
    <dgm:cxn modelId="{EF20F663-0581-4135-AA64-B7EB50F74E95}" type="presParOf" srcId="{EEA57C30-7CD3-480F-8272-968F5C5327E0}" destId="{51D4FE59-E06E-41D2-BFEB-FA4681B4D0A8}" srcOrd="1" destOrd="0" presId="urn:microsoft.com/office/officeart/2018/2/layout/IconCircleList"/>
    <dgm:cxn modelId="{7EC06C63-9507-4ABD-BD82-7AA5496D42F7}" type="presParOf" srcId="{EEA57C30-7CD3-480F-8272-968F5C5327E0}" destId="{76DDD31E-922B-4913-ABA5-8E4808C76797}" srcOrd="2" destOrd="0" presId="urn:microsoft.com/office/officeart/2018/2/layout/IconCircleList"/>
    <dgm:cxn modelId="{15DAD13C-0DFF-457E-A1BB-433143CC06AA}" type="presParOf" srcId="{76DDD31E-922B-4913-ABA5-8E4808C76797}" destId="{7200E45D-0204-4B90-8FB5-A605EB32F041}" srcOrd="0" destOrd="0" presId="urn:microsoft.com/office/officeart/2018/2/layout/IconCircleList"/>
    <dgm:cxn modelId="{0E37DDE9-E13F-4C89-A87B-1B1AD830776D}" type="presParOf" srcId="{76DDD31E-922B-4913-ABA5-8E4808C76797}" destId="{53E56832-22AD-4329-A3C2-C348232051A9}" srcOrd="1" destOrd="0" presId="urn:microsoft.com/office/officeart/2018/2/layout/IconCircleList"/>
    <dgm:cxn modelId="{EFA6755B-A5A7-43BB-8662-9D77D45CB509}" type="presParOf" srcId="{76DDD31E-922B-4913-ABA5-8E4808C76797}" destId="{3AFEE908-55BA-45FF-A8CD-8CF917988D1B}" srcOrd="2" destOrd="0" presId="urn:microsoft.com/office/officeart/2018/2/layout/IconCircleList"/>
    <dgm:cxn modelId="{4858AEBC-202E-4972-AD0D-9E14AF5D9382}" type="presParOf" srcId="{76DDD31E-922B-4913-ABA5-8E4808C76797}" destId="{F6F8F475-5858-41CA-BE4A-D3582C2C4F45}" srcOrd="3" destOrd="0" presId="urn:microsoft.com/office/officeart/2018/2/layout/IconCircleList"/>
    <dgm:cxn modelId="{4A2E8637-8E56-4C42-9E4E-7D5876D35805}" type="presParOf" srcId="{EEA57C30-7CD3-480F-8272-968F5C5327E0}" destId="{18D6C567-278C-4DD4-A560-7B873804D0C8}" srcOrd="3" destOrd="0" presId="urn:microsoft.com/office/officeart/2018/2/layout/IconCircleList"/>
    <dgm:cxn modelId="{85E9500A-E1F1-4338-9AC0-520327170758}" type="presParOf" srcId="{EEA57C30-7CD3-480F-8272-968F5C5327E0}" destId="{947BF5C6-57F8-4DC7-9FF8-D8A909372AE8}" srcOrd="4" destOrd="0" presId="urn:microsoft.com/office/officeart/2018/2/layout/IconCircleList"/>
    <dgm:cxn modelId="{524629C7-2CFA-4F12-A13E-92827D5630E4}" type="presParOf" srcId="{947BF5C6-57F8-4DC7-9FF8-D8A909372AE8}" destId="{F8D13260-A40B-4412-9A5F-85C822DC49AC}" srcOrd="0" destOrd="0" presId="urn:microsoft.com/office/officeart/2018/2/layout/IconCircleList"/>
    <dgm:cxn modelId="{2014A7C5-973F-470F-A0BE-0CB9B0BCD67C}" type="presParOf" srcId="{947BF5C6-57F8-4DC7-9FF8-D8A909372AE8}" destId="{358C6232-1E32-4667-8CEF-C0D90B19C221}" srcOrd="1" destOrd="0" presId="urn:microsoft.com/office/officeart/2018/2/layout/IconCircleList"/>
    <dgm:cxn modelId="{1A2CDC1A-62E3-486F-AB33-419CA4D1CD27}" type="presParOf" srcId="{947BF5C6-57F8-4DC7-9FF8-D8A909372AE8}" destId="{45CC35E0-5A45-4851-BF25-8BD156A8CDA4}" srcOrd="2" destOrd="0" presId="urn:microsoft.com/office/officeart/2018/2/layout/IconCircleList"/>
    <dgm:cxn modelId="{CD4EC694-AFFC-4582-A5A8-24B88BE69981}" type="presParOf" srcId="{947BF5C6-57F8-4DC7-9FF8-D8A909372AE8}" destId="{BB1BD24F-3155-455A-9692-19BD3F073045}" srcOrd="3" destOrd="0" presId="urn:microsoft.com/office/officeart/2018/2/layout/IconCircleList"/>
    <dgm:cxn modelId="{25827ECE-6691-45E3-B4B9-8EA21CFF8E63}" type="presParOf" srcId="{EEA57C30-7CD3-480F-8272-968F5C5327E0}" destId="{557D88AD-9D1A-4E1C-BB76-A7BD475953FF}" srcOrd="5" destOrd="0" presId="urn:microsoft.com/office/officeart/2018/2/layout/IconCircleList"/>
    <dgm:cxn modelId="{733901AD-9F81-4B9A-BED0-24FEA2B3682A}" type="presParOf" srcId="{EEA57C30-7CD3-480F-8272-968F5C5327E0}" destId="{CE1D0ADC-2F5C-4F33-A9C8-C56EAD4BC579}" srcOrd="6" destOrd="0" presId="urn:microsoft.com/office/officeart/2018/2/layout/IconCircleList"/>
    <dgm:cxn modelId="{821A6B0A-A245-45E0-94CC-C6ABBB0F87DD}" type="presParOf" srcId="{CE1D0ADC-2F5C-4F33-A9C8-C56EAD4BC579}" destId="{6D63008A-541A-4A72-BFD0-618E612682B0}" srcOrd="0" destOrd="0" presId="urn:microsoft.com/office/officeart/2018/2/layout/IconCircleList"/>
    <dgm:cxn modelId="{462B4BDD-E215-4818-82CF-F470F8A6CC1F}" type="presParOf" srcId="{CE1D0ADC-2F5C-4F33-A9C8-C56EAD4BC579}" destId="{816C5948-B44E-4B8F-9670-0ADE57A05097}" srcOrd="1" destOrd="0" presId="urn:microsoft.com/office/officeart/2018/2/layout/IconCircleList"/>
    <dgm:cxn modelId="{87490F44-7E9C-4958-BBD9-4E0A62F91363}" type="presParOf" srcId="{CE1D0ADC-2F5C-4F33-A9C8-C56EAD4BC579}" destId="{36863375-6731-46BD-8BA2-B15C830D9BFA}" srcOrd="2" destOrd="0" presId="urn:microsoft.com/office/officeart/2018/2/layout/IconCircleList"/>
    <dgm:cxn modelId="{EC812098-040C-4BC7-8994-E35A76740440}" type="presParOf" srcId="{CE1D0ADC-2F5C-4F33-A9C8-C56EAD4BC579}" destId="{A1FC468D-A3D7-4942-B9F9-901B9FEC69B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6E73EA-D146-41EC-878C-5A396E843A16}">
      <dsp:nvSpPr>
        <dsp:cNvPr id="0" name=""/>
        <dsp:cNvSpPr/>
      </dsp:nvSpPr>
      <dsp:spPr>
        <a:xfrm>
          <a:off x="212335" y="469890"/>
          <a:ext cx="1335915" cy="133591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B485CC-DC3A-4B8A-9951-4DA38C8A2D86}">
      <dsp:nvSpPr>
        <dsp:cNvPr id="0" name=""/>
        <dsp:cNvSpPr/>
      </dsp:nvSpPr>
      <dsp:spPr>
        <a:xfrm>
          <a:off x="492877" y="750432"/>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E939A7-98DB-40CC-90E8-3587F24DCFBD}">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90000"/>
            </a:lnSpc>
            <a:spcBef>
              <a:spcPct val="0"/>
            </a:spcBef>
            <a:spcAft>
              <a:spcPct val="35000"/>
            </a:spcAft>
            <a:buNone/>
          </a:pPr>
          <a:r>
            <a:rPr lang="en-US" sz="2800" kern="1200"/>
            <a:t>Imbalance of power</a:t>
          </a:r>
        </a:p>
      </dsp:txBody>
      <dsp:txXfrm>
        <a:off x="1834517" y="469890"/>
        <a:ext cx="3148942" cy="1335915"/>
      </dsp:txXfrm>
    </dsp:sp>
    <dsp:sp modelId="{7200E45D-0204-4B90-8FB5-A605EB32F041}">
      <dsp:nvSpPr>
        <dsp:cNvPr id="0" name=""/>
        <dsp:cNvSpPr/>
      </dsp:nvSpPr>
      <dsp:spPr>
        <a:xfrm>
          <a:off x="5532139" y="469890"/>
          <a:ext cx="1335915" cy="133591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E56832-22AD-4329-A3C2-C348232051A9}">
      <dsp:nvSpPr>
        <dsp:cNvPr id="0" name=""/>
        <dsp:cNvSpPr/>
      </dsp:nvSpPr>
      <dsp:spPr>
        <a:xfrm>
          <a:off x="5812681" y="750432"/>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F8F475-5858-41CA-BE4A-D3582C2C4F45}">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90000"/>
            </a:lnSpc>
            <a:spcBef>
              <a:spcPct val="0"/>
            </a:spcBef>
            <a:spcAft>
              <a:spcPct val="35000"/>
            </a:spcAft>
            <a:buNone/>
          </a:pPr>
          <a:r>
            <a:rPr lang="en-US" sz="2800" kern="1200"/>
            <a:t>Conditionality</a:t>
          </a:r>
        </a:p>
      </dsp:txBody>
      <dsp:txXfrm>
        <a:off x="7154322" y="469890"/>
        <a:ext cx="3148942" cy="1335915"/>
      </dsp:txXfrm>
    </dsp:sp>
    <dsp:sp modelId="{F8D13260-A40B-4412-9A5F-85C822DC49AC}">
      <dsp:nvSpPr>
        <dsp:cNvPr id="0" name=""/>
        <dsp:cNvSpPr/>
      </dsp:nvSpPr>
      <dsp:spPr>
        <a:xfrm>
          <a:off x="212335" y="2545532"/>
          <a:ext cx="1335915" cy="133591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8C6232-1E32-4667-8CEF-C0D90B19C221}">
      <dsp:nvSpPr>
        <dsp:cNvPr id="0" name=""/>
        <dsp:cNvSpPr/>
      </dsp:nvSpPr>
      <dsp:spPr>
        <a:xfrm>
          <a:off x="492877" y="2826074"/>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1BD24F-3155-455A-9692-19BD3F073045}">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90000"/>
            </a:lnSpc>
            <a:spcBef>
              <a:spcPct val="0"/>
            </a:spcBef>
            <a:spcAft>
              <a:spcPct val="35000"/>
            </a:spcAft>
            <a:buNone/>
          </a:pPr>
          <a:r>
            <a:rPr lang="en-US" sz="2800" kern="1200"/>
            <a:t>Detriment</a:t>
          </a:r>
        </a:p>
      </dsp:txBody>
      <dsp:txXfrm>
        <a:off x="1834517" y="2545532"/>
        <a:ext cx="3148942" cy="1335915"/>
      </dsp:txXfrm>
    </dsp:sp>
    <dsp:sp modelId="{6D63008A-541A-4A72-BFD0-618E612682B0}">
      <dsp:nvSpPr>
        <dsp:cNvPr id="0" name=""/>
        <dsp:cNvSpPr/>
      </dsp:nvSpPr>
      <dsp:spPr>
        <a:xfrm>
          <a:off x="5532139" y="2545532"/>
          <a:ext cx="1335915" cy="133591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6C5948-B44E-4B8F-9670-0ADE57A05097}">
      <dsp:nvSpPr>
        <dsp:cNvPr id="0" name=""/>
        <dsp:cNvSpPr/>
      </dsp:nvSpPr>
      <dsp:spPr>
        <a:xfrm>
          <a:off x="5812681" y="2826074"/>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FC468D-A3D7-4942-B9F9-901B9FEC69BB}">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90000"/>
            </a:lnSpc>
            <a:spcBef>
              <a:spcPct val="0"/>
            </a:spcBef>
            <a:spcAft>
              <a:spcPct val="35000"/>
            </a:spcAft>
            <a:buNone/>
          </a:pPr>
          <a:r>
            <a:rPr lang="en-US" sz="2800" kern="1200"/>
            <a:t>Granularity</a:t>
          </a:r>
        </a:p>
      </dsp:txBody>
      <dsp:txXfrm>
        <a:off x="7154322" y="2545532"/>
        <a:ext cx="3148942" cy="133591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7072"/>
          </a:xfrm>
          <a:prstGeom prst="rect">
            <a:avLst/>
          </a:prstGeom>
        </p:spPr>
        <p:txBody>
          <a:bodyPr vert="horz" lIns="93497" tIns="46749" rIns="93497" bIns="46749" rtlCol="0"/>
          <a:lstStyle>
            <a:lvl1pPr algn="r">
              <a:defRPr sz="1200"/>
            </a:lvl1pPr>
          </a:lstStyle>
          <a:p>
            <a:fld id="{36585342-7F3A-4692-BA6A-E573861AD872}" type="datetimeFigureOut">
              <a:rPr lang="en-US" smtClean="0"/>
              <a:t>1/17/2020</a:t>
            </a:fld>
            <a:endParaRPr lang="en-US"/>
          </a:p>
        </p:txBody>
      </p:sp>
      <p:sp>
        <p:nvSpPr>
          <p:cNvPr id="4" name="Slide Image Placeholder 3"/>
          <p:cNvSpPr>
            <a:spLocks noGrp="1" noRot="1" noChangeAspect="1"/>
          </p:cNvSpPr>
          <p:nvPr>
            <p:ph type="sldImg" idx="2"/>
          </p:nvPr>
        </p:nvSpPr>
        <p:spPr>
          <a:xfrm>
            <a:off x="733425" y="1163638"/>
            <a:ext cx="5586413" cy="3141662"/>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80004"/>
            <a:ext cx="5642610" cy="3665458"/>
          </a:xfrm>
          <a:prstGeom prst="rect">
            <a:avLst/>
          </a:prstGeom>
        </p:spPr>
        <p:txBody>
          <a:bodyPr vert="horz" lIns="93497" tIns="46749" rIns="93497" bIns="467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1"/>
          </a:xfrm>
          <a:prstGeom prst="rect">
            <a:avLst/>
          </a:prstGeom>
        </p:spPr>
        <p:txBody>
          <a:bodyPr vert="horz" lIns="93497" tIns="46749" rIns="93497" bIns="46749" rtlCol="0" anchor="b"/>
          <a:lstStyle>
            <a:lvl1pPr algn="r">
              <a:defRPr sz="1200"/>
            </a:lvl1pPr>
          </a:lstStyle>
          <a:p>
            <a:fld id="{AF542611-AA52-4572-9008-7C2792BBE9BB}" type="slidenum">
              <a:rPr lang="en-US" smtClean="0"/>
              <a:t>‹#›</a:t>
            </a:fld>
            <a:endParaRPr lang="en-US"/>
          </a:p>
        </p:txBody>
      </p:sp>
    </p:spTree>
    <p:extLst>
      <p:ext uri="{BB962C8B-B14F-4D97-AF65-F5344CB8AC3E}">
        <p14:creationId xmlns:p14="http://schemas.microsoft.com/office/powerpoint/2010/main" val="3260432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3E107-C6D7-4531-969A-D489EA2883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3CF336-FB3F-4476-BBB4-60E9E5159A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B065ECE-B935-4897-8CD3-9634ECF5C77D}"/>
              </a:ext>
            </a:extLst>
          </p:cNvPr>
          <p:cNvSpPr>
            <a:spLocks noGrp="1"/>
          </p:cNvSpPr>
          <p:nvPr>
            <p:ph type="dt" sz="half" idx="10"/>
          </p:nvPr>
        </p:nvSpPr>
        <p:spPr/>
        <p:txBody>
          <a:bodyPr/>
          <a:lstStyle/>
          <a:p>
            <a:fld id="{2DFE43BE-FD7D-4A93-996F-0C5A29312188}" type="datetimeFigureOut">
              <a:rPr lang="en-US" smtClean="0"/>
              <a:t>1/17/2020</a:t>
            </a:fld>
            <a:endParaRPr lang="en-US"/>
          </a:p>
        </p:txBody>
      </p:sp>
      <p:sp>
        <p:nvSpPr>
          <p:cNvPr id="5" name="Footer Placeholder 4">
            <a:extLst>
              <a:ext uri="{FF2B5EF4-FFF2-40B4-BE49-F238E27FC236}">
                <a16:creationId xmlns:a16="http://schemas.microsoft.com/office/drawing/2014/main" id="{C6C71055-B7AB-4AC6-9D35-FFD25D9EF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6A0693-B601-4534-BE6A-D0E75FF54818}"/>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1752401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AA0C8-885B-4091-A10F-761933C5C2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BFA37E-22A5-4528-940A-9FA10B1331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128DBE-43BA-4CAE-A27B-E20E80853F9E}"/>
              </a:ext>
            </a:extLst>
          </p:cNvPr>
          <p:cNvSpPr>
            <a:spLocks noGrp="1"/>
          </p:cNvSpPr>
          <p:nvPr>
            <p:ph type="dt" sz="half" idx="10"/>
          </p:nvPr>
        </p:nvSpPr>
        <p:spPr/>
        <p:txBody>
          <a:bodyPr/>
          <a:lstStyle/>
          <a:p>
            <a:fld id="{2DFE43BE-FD7D-4A93-996F-0C5A29312188}" type="datetimeFigureOut">
              <a:rPr lang="en-US" smtClean="0"/>
              <a:t>1/17/2020</a:t>
            </a:fld>
            <a:endParaRPr lang="en-US"/>
          </a:p>
        </p:txBody>
      </p:sp>
      <p:sp>
        <p:nvSpPr>
          <p:cNvPr id="5" name="Footer Placeholder 4">
            <a:extLst>
              <a:ext uri="{FF2B5EF4-FFF2-40B4-BE49-F238E27FC236}">
                <a16:creationId xmlns:a16="http://schemas.microsoft.com/office/drawing/2014/main" id="{DBAB41AC-FC29-4553-AEA7-2A0B953CA1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96F411-083F-44A1-B5AF-63DEBD8A0FA3}"/>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701294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A45DE-0D3E-4E3A-A5FC-45AFBC88B9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8C534A-535F-47EA-B7B4-C98576CABD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42351B-93C4-44F1-B23B-88A30A4EFD93}"/>
              </a:ext>
            </a:extLst>
          </p:cNvPr>
          <p:cNvSpPr>
            <a:spLocks noGrp="1"/>
          </p:cNvSpPr>
          <p:nvPr>
            <p:ph type="dt" sz="half" idx="10"/>
          </p:nvPr>
        </p:nvSpPr>
        <p:spPr/>
        <p:txBody>
          <a:bodyPr/>
          <a:lstStyle/>
          <a:p>
            <a:fld id="{2DFE43BE-FD7D-4A93-996F-0C5A29312188}" type="datetimeFigureOut">
              <a:rPr lang="en-US" smtClean="0"/>
              <a:t>1/17/2020</a:t>
            </a:fld>
            <a:endParaRPr lang="en-US"/>
          </a:p>
        </p:txBody>
      </p:sp>
      <p:sp>
        <p:nvSpPr>
          <p:cNvPr id="5" name="Footer Placeholder 4">
            <a:extLst>
              <a:ext uri="{FF2B5EF4-FFF2-40B4-BE49-F238E27FC236}">
                <a16:creationId xmlns:a16="http://schemas.microsoft.com/office/drawing/2014/main" id="{3B94B187-097C-4FA2-9A35-38155708AF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2932FC-3D61-4781-BC42-C95FBCF7D473}"/>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3641072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08DA4-5BA1-4827-91AA-09D128F3A9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DD9286-3B7B-4F4A-B757-8FE5BFC806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1A2D73-6289-4A70-AE7E-5F2067A158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AACA73-DAF2-4080-9098-26C209421A8A}"/>
              </a:ext>
            </a:extLst>
          </p:cNvPr>
          <p:cNvSpPr>
            <a:spLocks noGrp="1"/>
          </p:cNvSpPr>
          <p:nvPr>
            <p:ph type="dt" sz="half" idx="10"/>
          </p:nvPr>
        </p:nvSpPr>
        <p:spPr/>
        <p:txBody>
          <a:bodyPr/>
          <a:lstStyle/>
          <a:p>
            <a:fld id="{2DFE43BE-FD7D-4A93-996F-0C5A29312188}" type="datetimeFigureOut">
              <a:rPr lang="en-US" smtClean="0"/>
              <a:t>1/17/2020</a:t>
            </a:fld>
            <a:endParaRPr lang="en-US"/>
          </a:p>
        </p:txBody>
      </p:sp>
      <p:sp>
        <p:nvSpPr>
          <p:cNvPr id="6" name="Footer Placeholder 5">
            <a:extLst>
              <a:ext uri="{FF2B5EF4-FFF2-40B4-BE49-F238E27FC236}">
                <a16:creationId xmlns:a16="http://schemas.microsoft.com/office/drawing/2014/main" id="{A77F1181-514E-40C0-945B-D2B0C45C0A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59C09E-11BA-4501-82E9-CCE2230DAA59}"/>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658825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9A076-C559-48E5-AD2A-391E10D1C72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D17ABC-7AFF-4186-8955-101864AAEE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E00AFA-20D1-4689-BF84-3839EC8E0A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C1ADDB-B226-4D25-9C9F-9DF4325DD3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1483D29-30FB-4F53-9C54-738B45C008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882C37-04E1-49E5-ABD3-782AF6ABF6C5}"/>
              </a:ext>
            </a:extLst>
          </p:cNvPr>
          <p:cNvSpPr>
            <a:spLocks noGrp="1"/>
          </p:cNvSpPr>
          <p:nvPr>
            <p:ph type="dt" sz="half" idx="10"/>
          </p:nvPr>
        </p:nvSpPr>
        <p:spPr/>
        <p:txBody>
          <a:bodyPr/>
          <a:lstStyle/>
          <a:p>
            <a:fld id="{2DFE43BE-FD7D-4A93-996F-0C5A29312188}" type="datetimeFigureOut">
              <a:rPr lang="en-US" smtClean="0"/>
              <a:t>1/17/2020</a:t>
            </a:fld>
            <a:endParaRPr lang="en-US"/>
          </a:p>
        </p:txBody>
      </p:sp>
      <p:sp>
        <p:nvSpPr>
          <p:cNvPr id="8" name="Footer Placeholder 7">
            <a:extLst>
              <a:ext uri="{FF2B5EF4-FFF2-40B4-BE49-F238E27FC236}">
                <a16:creationId xmlns:a16="http://schemas.microsoft.com/office/drawing/2014/main" id="{F252F3B9-1E96-493A-863A-0F684C62D1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B3FC98-491D-475B-9560-85317886C6DB}"/>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263029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EF05B-DC6F-4408-A472-9D37B4B872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3CFEF55-C4B5-4803-883D-F02B17FC8496}"/>
              </a:ext>
            </a:extLst>
          </p:cNvPr>
          <p:cNvSpPr>
            <a:spLocks noGrp="1"/>
          </p:cNvSpPr>
          <p:nvPr>
            <p:ph type="dt" sz="half" idx="10"/>
          </p:nvPr>
        </p:nvSpPr>
        <p:spPr/>
        <p:txBody>
          <a:bodyPr/>
          <a:lstStyle/>
          <a:p>
            <a:fld id="{2DFE43BE-FD7D-4A93-996F-0C5A29312188}" type="datetimeFigureOut">
              <a:rPr lang="en-US" smtClean="0"/>
              <a:t>1/17/2020</a:t>
            </a:fld>
            <a:endParaRPr lang="en-US"/>
          </a:p>
        </p:txBody>
      </p:sp>
      <p:sp>
        <p:nvSpPr>
          <p:cNvPr id="4" name="Footer Placeholder 3">
            <a:extLst>
              <a:ext uri="{FF2B5EF4-FFF2-40B4-BE49-F238E27FC236}">
                <a16:creationId xmlns:a16="http://schemas.microsoft.com/office/drawing/2014/main" id="{7AD33457-4BD2-4BE5-A86C-D800C95BBC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C72812-AEFC-4399-8549-04A4F62206D0}"/>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714594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5E987C-DA70-4775-A9B2-7B4DE5B494A5}"/>
              </a:ext>
            </a:extLst>
          </p:cNvPr>
          <p:cNvSpPr>
            <a:spLocks noGrp="1"/>
          </p:cNvSpPr>
          <p:nvPr>
            <p:ph type="dt" sz="half" idx="10"/>
          </p:nvPr>
        </p:nvSpPr>
        <p:spPr/>
        <p:txBody>
          <a:bodyPr/>
          <a:lstStyle/>
          <a:p>
            <a:fld id="{2DFE43BE-FD7D-4A93-996F-0C5A29312188}" type="datetimeFigureOut">
              <a:rPr lang="en-US" smtClean="0"/>
              <a:t>1/17/2020</a:t>
            </a:fld>
            <a:endParaRPr lang="en-US"/>
          </a:p>
        </p:txBody>
      </p:sp>
      <p:sp>
        <p:nvSpPr>
          <p:cNvPr id="3" name="Footer Placeholder 2">
            <a:extLst>
              <a:ext uri="{FF2B5EF4-FFF2-40B4-BE49-F238E27FC236}">
                <a16:creationId xmlns:a16="http://schemas.microsoft.com/office/drawing/2014/main" id="{792FB0CC-9092-4664-9920-2769C996F6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9D6B35-C999-4D98-AB61-7BD27ADCEFD8}"/>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97375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163C2-5FDC-43A1-8898-F2E0CDC4BD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F5404A-AF4A-475E-8B08-39D8512640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FC7B9A-8B19-4D98-817A-7F6D97286F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F4E35B-01B9-4718-A6D1-ECE5F10F73E8}"/>
              </a:ext>
            </a:extLst>
          </p:cNvPr>
          <p:cNvSpPr>
            <a:spLocks noGrp="1"/>
          </p:cNvSpPr>
          <p:nvPr>
            <p:ph type="dt" sz="half" idx="10"/>
          </p:nvPr>
        </p:nvSpPr>
        <p:spPr/>
        <p:txBody>
          <a:bodyPr/>
          <a:lstStyle/>
          <a:p>
            <a:fld id="{2DFE43BE-FD7D-4A93-996F-0C5A29312188}" type="datetimeFigureOut">
              <a:rPr lang="en-US" smtClean="0"/>
              <a:t>1/17/2020</a:t>
            </a:fld>
            <a:endParaRPr lang="en-US"/>
          </a:p>
        </p:txBody>
      </p:sp>
      <p:sp>
        <p:nvSpPr>
          <p:cNvPr id="6" name="Footer Placeholder 5">
            <a:extLst>
              <a:ext uri="{FF2B5EF4-FFF2-40B4-BE49-F238E27FC236}">
                <a16:creationId xmlns:a16="http://schemas.microsoft.com/office/drawing/2014/main" id="{A5FC34D3-7A32-4A8F-A8E1-2F10EBF28D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A30025-A51E-45FC-A402-3B228F0AD494}"/>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353860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ED56E-1FA1-4F40-96C8-5213F940EC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0EA97C0-BA72-476A-9B93-07D525B425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49A7EF5-D433-4F90-B898-35C4CF6158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259240-D8E7-4DAF-AC8B-8D8009B8B02D}"/>
              </a:ext>
            </a:extLst>
          </p:cNvPr>
          <p:cNvSpPr>
            <a:spLocks noGrp="1"/>
          </p:cNvSpPr>
          <p:nvPr>
            <p:ph type="dt" sz="half" idx="10"/>
          </p:nvPr>
        </p:nvSpPr>
        <p:spPr/>
        <p:txBody>
          <a:bodyPr/>
          <a:lstStyle/>
          <a:p>
            <a:fld id="{2DFE43BE-FD7D-4A93-996F-0C5A29312188}" type="datetimeFigureOut">
              <a:rPr lang="en-US" smtClean="0"/>
              <a:t>1/17/2020</a:t>
            </a:fld>
            <a:endParaRPr lang="en-US"/>
          </a:p>
        </p:txBody>
      </p:sp>
      <p:sp>
        <p:nvSpPr>
          <p:cNvPr id="6" name="Footer Placeholder 5">
            <a:extLst>
              <a:ext uri="{FF2B5EF4-FFF2-40B4-BE49-F238E27FC236}">
                <a16:creationId xmlns:a16="http://schemas.microsoft.com/office/drawing/2014/main" id="{27D7DEAE-D9C6-4F76-B8BA-999C8A1433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4894B6-5D43-45CF-A369-CD2CE46808DE}"/>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1868154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4764C-F903-4E71-8852-C98ED6C4C5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FF9F9E-6199-4F5A-922D-7187911045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58C97F-975B-4914-A1DF-5B8378D9D6A0}"/>
              </a:ext>
            </a:extLst>
          </p:cNvPr>
          <p:cNvSpPr>
            <a:spLocks noGrp="1"/>
          </p:cNvSpPr>
          <p:nvPr>
            <p:ph type="dt" sz="half" idx="10"/>
          </p:nvPr>
        </p:nvSpPr>
        <p:spPr/>
        <p:txBody>
          <a:bodyPr/>
          <a:lstStyle/>
          <a:p>
            <a:fld id="{2DFE43BE-FD7D-4A93-996F-0C5A29312188}" type="datetimeFigureOut">
              <a:rPr lang="en-US" smtClean="0"/>
              <a:t>1/17/2020</a:t>
            </a:fld>
            <a:endParaRPr lang="en-US"/>
          </a:p>
        </p:txBody>
      </p:sp>
      <p:sp>
        <p:nvSpPr>
          <p:cNvPr id="5" name="Footer Placeholder 4">
            <a:extLst>
              <a:ext uri="{FF2B5EF4-FFF2-40B4-BE49-F238E27FC236}">
                <a16:creationId xmlns:a16="http://schemas.microsoft.com/office/drawing/2014/main" id="{73B73B77-62EF-4AE6-B769-1FFAE28EA1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8AE271-E7AD-4E90-9A6F-9F9FFCB2669D}"/>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2990558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5D6F51-D8F3-44AF-8D2C-FFB93322D46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B7C41E-4400-4CE3-9157-FE53DE1F0F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EAC425-CD5E-4F9D-99B0-DB9EE3DAD636}"/>
              </a:ext>
            </a:extLst>
          </p:cNvPr>
          <p:cNvSpPr>
            <a:spLocks noGrp="1"/>
          </p:cNvSpPr>
          <p:nvPr>
            <p:ph type="dt" sz="half" idx="10"/>
          </p:nvPr>
        </p:nvSpPr>
        <p:spPr/>
        <p:txBody>
          <a:bodyPr/>
          <a:lstStyle/>
          <a:p>
            <a:fld id="{2DFE43BE-FD7D-4A93-996F-0C5A29312188}" type="datetimeFigureOut">
              <a:rPr lang="en-US" smtClean="0"/>
              <a:t>1/17/2020</a:t>
            </a:fld>
            <a:endParaRPr lang="en-US"/>
          </a:p>
        </p:txBody>
      </p:sp>
      <p:sp>
        <p:nvSpPr>
          <p:cNvPr id="5" name="Footer Placeholder 4">
            <a:extLst>
              <a:ext uri="{FF2B5EF4-FFF2-40B4-BE49-F238E27FC236}">
                <a16:creationId xmlns:a16="http://schemas.microsoft.com/office/drawing/2014/main" id="{FC95A002-1933-4292-93B5-594FBD6415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C0A391-6506-47AD-A7CD-284D04E72909}"/>
              </a:ext>
            </a:extLst>
          </p:cNvPr>
          <p:cNvSpPr>
            <a:spLocks noGrp="1"/>
          </p:cNvSpPr>
          <p:nvPr>
            <p:ph type="sldNum" sz="quarter" idx="12"/>
          </p:nvPr>
        </p:nvSpPr>
        <p:spPr/>
        <p:txBody>
          <a:bodyPr/>
          <a:lstStyle/>
          <a:p>
            <a:fld id="{DC00D2CF-0CC2-4E09-8C15-66C736A4FF8F}" type="slidenum">
              <a:rPr lang="en-US" smtClean="0"/>
              <a:t>‹#›</a:t>
            </a:fld>
            <a:endParaRPr lang="en-US"/>
          </a:p>
        </p:txBody>
      </p:sp>
    </p:spTree>
    <p:extLst>
      <p:ext uri="{BB962C8B-B14F-4D97-AF65-F5344CB8AC3E}">
        <p14:creationId xmlns:p14="http://schemas.microsoft.com/office/powerpoint/2010/main" val="3760526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DBD6D0-6570-4DF8-BD07-8F5C7B05D7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1A2F07-8CE8-4E19-BD2C-4837CDE9CE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761E66-C073-4445-BBA8-BB6EC58552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E43BE-FD7D-4A93-996F-0C5A29312188}" type="datetimeFigureOut">
              <a:rPr lang="en-US" smtClean="0"/>
              <a:t>1/17/2020</a:t>
            </a:fld>
            <a:endParaRPr lang="en-US"/>
          </a:p>
        </p:txBody>
      </p:sp>
      <p:sp>
        <p:nvSpPr>
          <p:cNvPr id="5" name="Footer Placeholder 4">
            <a:extLst>
              <a:ext uri="{FF2B5EF4-FFF2-40B4-BE49-F238E27FC236}">
                <a16:creationId xmlns:a16="http://schemas.microsoft.com/office/drawing/2014/main" id="{2DB45EA5-C21E-4AF7-88F5-694C76F734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C7A8AC4-0D22-4010-A9DB-D993FD84D7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00D2CF-0CC2-4E09-8C15-66C736A4FF8F}" type="slidenum">
              <a:rPr lang="en-US" smtClean="0"/>
              <a:t>‹#›</a:t>
            </a:fld>
            <a:endParaRPr lang="en-US"/>
          </a:p>
        </p:txBody>
      </p:sp>
    </p:spTree>
    <p:extLst>
      <p:ext uri="{BB962C8B-B14F-4D97-AF65-F5344CB8AC3E}">
        <p14:creationId xmlns:p14="http://schemas.microsoft.com/office/powerpoint/2010/main" val="2169203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22AC2-BE8E-473F-B1C7-7250668F20AF}"/>
              </a:ext>
            </a:extLst>
          </p:cNvPr>
          <p:cNvSpPr>
            <a:spLocks noGrp="1"/>
          </p:cNvSpPr>
          <p:nvPr>
            <p:ph type="ctrTitle"/>
          </p:nvPr>
        </p:nvSpPr>
        <p:spPr>
          <a:xfrm>
            <a:off x="574430" y="868362"/>
            <a:ext cx="11043139" cy="2387600"/>
          </a:xfrm>
        </p:spPr>
        <p:txBody>
          <a:bodyPr/>
          <a:lstStyle/>
          <a:p>
            <a:r>
              <a:rPr lang="en-US" dirty="0"/>
              <a:t>Cyber Security Risk Management</a:t>
            </a:r>
          </a:p>
        </p:txBody>
      </p:sp>
      <p:sp>
        <p:nvSpPr>
          <p:cNvPr id="3" name="Subtitle 2">
            <a:extLst>
              <a:ext uri="{FF2B5EF4-FFF2-40B4-BE49-F238E27FC236}">
                <a16:creationId xmlns:a16="http://schemas.microsoft.com/office/drawing/2014/main" id="{CC0CFEC5-3F30-4B7A-98C8-3783B1F9CE5B}"/>
              </a:ext>
            </a:extLst>
          </p:cNvPr>
          <p:cNvSpPr>
            <a:spLocks noGrp="1"/>
          </p:cNvSpPr>
          <p:nvPr>
            <p:ph type="subTitle" idx="1"/>
          </p:nvPr>
        </p:nvSpPr>
        <p:spPr>
          <a:xfrm>
            <a:off x="7911548" y="5258117"/>
            <a:ext cx="4280453" cy="1496769"/>
          </a:xfrm>
        </p:spPr>
        <p:txBody>
          <a:bodyPr>
            <a:normAutofit/>
          </a:bodyPr>
          <a:lstStyle/>
          <a:p>
            <a:r>
              <a:rPr lang="en-US" dirty="0"/>
              <a:t>Session 8: GDPR: Legal Bases and Consent</a:t>
            </a:r>
          </a:p>
          <a:p>
            <a:r>
              <a:rPr lang="en-US" dirty="0"/>
              <a:t>Sourya Joyee De</a:t>
            </a:r>
          </a:p>
        </p:txBody>
      </p:sp>
      <p:sp>
        <p:nvSpPr>
          <p:cNvPr id="4" name="Subtitle 2">
            <a:extLst>
              <a:ext uri="{FF2B5EF4-FFF2-40B4-BE49-F238E27FC236}">
                <a16:creationId xmlns:a16="http://schemas.microsoft.com/office/drawing/2014/main" id="{5DDCB0EC-4531-4883-ADDD-47B984CBA63A}"/>
              </a:ext>
            </a:extLst>
          </p:cNvPr>
          <p:cNvSpPr txBox="1">
            <a:spLocks/>
          </p:cNvSpPr>
          <p:nvPr/>
        </p:nvSpPr>
        <p:spPr>
          <a:xfrm>
            <a:off x="110197" y="2840430"/>
            <a:ext cx="12421771" cy="139394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dirty="0"/>
          </a:p>
          <a:p>
            <a:r>
              <a:rPr lang="en-US" dirty="0"/>
              <a:t>Online Executive Development Program, </a:t>
            </a:r>
          </a:p>
          <a:p>
            <a:r>
              <a:rPr lang="en-US" dirty="0"/>
              <a:t>offered by Indian Institute of Management Raipur in partnership with UPTOP</a:t>
            </a:r>
          </a:p>
          <a:p>
            <a:endParaRPr lang="en-US" dirty="0"/>
          </a:p>
        </p:txBody>
      </p:sp>
      <p:pic>
        <p:nvPicPr>
          <p:cNvPr id="5" name="Picture 4">
            <a:extLst>
              <a:ext uri="{FF2B5EF4-FFF2-40B4-BE49-F238E27FC236}">
                <a16:creationId xmlns:a16="http://schemas.microsoft.com/office/drawing/2014/main" id="{F39B2DF7-D624-469D-A596-F007523FCD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7235" y="407898"/>
            <a:ext cx="1837527" cy="1821549"/>
          </a:xfrm>
          <a:prstGeom prst="rect">
            <a:avLst/>
          </a:prstGeom>
        </p:spPr>
      </p:pic>
      <p:pic>
        <p:nvPicPr>
          <p:cNvPr id="7" name="Picture 6" descr="A close up of a sign&#10;&#10;Description automatically generated">
            <a:extLst>
              <a:ext uri="{FF2B5EF4-FFF2-40B4-BE49-F238E27FC236}">
                <a16:creationId xmlns:a16="http://schemas.microsoft.com/office/drawing/2014/main" id="{2D6F112C-421D-413A-B758-DBF12CCD70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489" y="6006502"/>
            <a:ext cx="2138289" cy="651556"/>
          </a:xfrm>
          <a:prstGeom prst="rect">
            <a:avLst/>
          </a:prstGeom>
        </p:spPr>
      </p:pic>
    </p:spTree>
    <p:extLst>
      <p:ext uri="{BB962C8B-B14F-4D97-AF65-F5344CB8AC3E}">
        <p14:creationId xmlns:p14="http://schemas.microsoft.com/office/powerpoint/2010/main" val="2182646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610F8B-F976-4155-A107-EF12EE8CC959}"/>
              </a:ext>
            </a:extLst>
          </p:cNvPr>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sz="5600" kern="1200" dirty="0">
                <a:solidFill>
                  <a:schemeClr val="tx1"/>
                </a:solidFill>
                <a:latin typeface="+mj-lt"/>
                <a:ea typeface="+mj-ea"/>
                <a:cs typeface="+mj-cs"/>
              </a:rPr>
              <a:t>Legal Bases of Personal Data Processing</a:t>
            </a:r>
          </a:p>
        </p:txBody>
      </p:sp>
      <p:sp>
        <p:nvSpPr>
          <p:cNvPr id="9" name="Oval 8">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2711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AF715E-162D-4D61-98DD-F5C67FD41DE3}"/>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Legal Bases</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CEB6D61-B771-45B4-8867-B62978FC8B7A}"/>
              </a:ext>
            </a:extLst>
          </p:cNvPr>
          <p:cNvSpPr>
            <a:spLocks noGrp="1"/>
          </p:cNvSpPr>
          <p:nvPr>
            <p:ph idx="1"/>
          </p:nvPr>
        </p:nvSpPr>
        <p:spPr>
          <a:xfrm>
            <a:off x="4976031" y="963877"/>
            <a:ext cx="6377769" cy="4930246"/>
          </a:xfrm>
        </p:spPr>
        <p:txBody>
          <a:bodyPr anchor="ctr">
            <a:normAutofit/>
          </a:bodyPr>
          <a:lstStyle/>
          <a:p>
            <a:r>
              <a:rPr lang="en-US" dirty="0"/>
              <a:t>Processing shall be lawful only on the basis of one of six specified conditions set out in Article 6(1)(a) to (f)</a:t>
            </a:r>
          </a:p>
          <a:p>
            <a:r>
              <a:rPr lang="en-US" dirty="0"/>
              <a:t>Identifying the appropriate legal basis is of essential importance</a:t>
            </a:r>
          </a:p>
        </p:txBody>
      </p:sp>
    </p:spTree>
    <p:extLst>
      <p:ext uri="{BB962C8B-B14F-4D97-AF65-F5344CB8AC3E}">
        <p14:creationId xmlns:p14="http://schemas.microsoft.com/office/powerpoint/2010/main" val="760877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1CE4B73-C964-4BF9-955A-61862704B66F}"/>
              </a:ext>
            </a:extLst>
          </p:cNvPr>
          <p:cNvSpPr>
            <a:spLocks noGrp="1"/>
          </p:cNvSpPr>
          <p:nvPr>
            <p:ph type="title"/>
          </p:nvPr>
        </p:nvSpPr>
        <p:spPr>
          <a:xfrm>
            <a:off x="1098468" y="885651"/>
            <a:ext cx="3229803" cy="4624603"/>
          </a:xfrm>
        </p:spPr>
        <p:txBody>
          <a:bodyPr>
            <a:normAutofit/>
          </a:bodyPr>
          <a:lstStyle/>
          <a:p>
            <a:r>
              <a:rPr lang="en-US">
                <a:solidFill>
                  <a:srgbClr val="FFFFFF"/>
                </a:solidFill>
              </a:rPr>
              <a:t>Six Legal Bases for Personal Data Processing</a:t>
            </a:r>
          </a:p>
        </p:txBody>
      </p:sp>
      <p:sp>
        <p:nvSpPr>
          <p:cNvPr id="3" name="Content Placeholder 2">
            <a:extLst>
              <a:ext uri="{FF2B5EF4-FFF2-40B4-BE49-F238E27FC236}">
                <a16:creationId xmlns:a16="http://schemas.microsoft.com/office/drawing/2014/main" id="{36198691-C8FB-40FE-8D0C-EA8F9B6B6E8A}"/>
              </a:ext>
            </a:extLst>
          </p:cNvPr>
          <p:cNvSpPr>
            <a:spLocks noGrp="1"/>
          </p:cNvSpPr>
          <p:nvPr>
            <p:ph idx="1"/>
          </p:nvPr>
        </p:nvSpPr>
        <p:spPr>
          <a:xfrm>
            <a:off x="4978708" y="885651"/>
            <a:ext cx="6525220" cy="4616849"/>
          </a:xfrm>
        </p:spPr>
        <p:txBody>
          <a:bodyPr anchor="ctr">
            <a:normAutofit/>
          </a:bodyPr>
          <a:lstStyle/>
          <a:p>
            <a:r>
              <a:rPr lang="en-US" dirty="0"/>
              <a:t>With the </a:t>
            </a:r>
            <a:r>
              <a:rPr lang="en-US" b="1" dirty="0"/>
              <a:t>consent</a:t>
            </a:r>
            <a:r>
              <a:rPr lang="en-US" dirty="0"/>
              <a:t> of data subjects</a:t>
            </a:r>
          </a:p>
          <a:p>
            <a:r>
              <a:rPr lang="en-US" dirty="0"/>
              <a:t>Under a </a:t>
            </a:r>
            <a:r>
              <a:rPr lang="en-US" b="1" dirty="0"/>
              <a:t>contractual obligation</a:t>
            </a:r>
          </a:p>
          <a:p>
            <a:r>
              <a:rPr lang="en-US" dirty="0"/>
              <a:t>To meet a </a:t>
            </a:r>
            <a:r>
              <a:rPr lang="en-US" b="1" dirty="0"/>
              <a:t>legal obligation</a:t>
            </a:r>
          </a:p>
          <a:p>
            <a:r>
              <a:rPr lang="en-US" dirty="0"/>
              <a:t>In </a:t>
            </a:r>
            <a:r>
              <a:rPr lang="en-US" b="1" dirty="0"/>
              <a:t>public interest</a:t>
            </a:r>
          </a:p>
          <a:p>
            <a:r>
              <a:rPr lang="en-US" dirty="0"/>
              <a:t>To protect the </a:t>
            </a:r>
            <a:r>
              <a:rPr lang="en-US" b="1" dirty="0"/>
              <a:t>vital interests </a:t>
            </a:r>
            <a:r>
              <a:rPr lang="en-US" dirty="0"/>
              <a:t>of the data subject</a:t>
            </a:r>
          </a:p>
          <a:p>
            <a:r>
              <a:rPr lang="en-US" dirty="0"/>
              <a:t>For the data controller’s </a:t>
            </a:r>
            <a:r>
              <a:rPr lang="en-US" b="1" dirty="0"/>
              <a:t>legitimate interests</a:t>
            </a:r>
            <a:r>
              <a:rPr lang="en-US" dirty="0"/>
              <a:t>, provided the data subject’s fundamental rights and freedoms are not seriously impacted</a:t>
            </a:r>
          </a:p>
        </p:txBody>
      </p:sp>
    </p:spTree>
    <p:extLst>
      <p:ext uri="{BB962C8B-B14F-4D97-AF65-F5344CB8AC3E}">
        <p14:creationId xmlns:p14="http://schemas.microsoft.com/office/powerpoint/2010/main" val="2116162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98891B-2219-4C17-AFAD-67682D6005E6}"/>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Consent</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1B84E17-F58D-420E-8107-BE63FBC512B7}"/>
              </a:ext>
            </a:extLst>
          </p:cNvPr>
          <p:cNvSpPr>
            <a:spLocks noGrp="1"/>
          </p:cNvSpPr>
          <p:nvPr>
            <p:ph idx="1"/>
          </p:nvPr>
        </p:nvSpPr>
        <p:spPr>
          <a:xfrm>
            <a:off x="4976031" y="696591"/>
            <a:ext cx="6377769" cy="4930246"/>
          </a:xfrm>
        </p:spPr>
        <p:txBody>
          <a:bodyPr anchor="ctr">
            <a:normAutofit/>
          </a:bodyPr>
          <a:lstStyle/>
          <a:p>
            <a:endParaRPr lang="en-US" dirty="0"/>
          </a:p>
          <a:p>
            <a:pPr marL="0" indent="0">
              <a:buNone/>
            </a:pPr>
            <a:r>
              <a:rPr lang="en-US" dirty="0"/>
              <a:t>Your organization offers a music app and asks for citizens’ consent to process their musical preferences in order to suggest tailored songs and possible concerts to them. </a:t>
            </a:r>
          </a:p>
        </p:txBody>
      </p:sp>
    </p:spTree>
    <p:extLst>
      <p:ext uri="{BB962C8B-B14F-4D97-AF65-F5344CB8AC3E}">
        <p14:creationId xmlns:p14="http://schemas.microsoft.com/office/powerpoint/2010/main" val="188024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1AFEEE-687C-40D9-B4D0-7F1B8BA45427}"/>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Contract</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12E6ED0-7934-4406-A26E-089022B50E2D}"/>
              </a:ext>
            </a:extLst>
          </p:cNvPr>
          <p:cNvSpPr>
            <a:spLocks noGrp="1"/>
          </p:cNvSpPr>
          <p:nvPr>
            <p:ph idx="1"/>
          </p:nvPr>
        </p:nvSpPr>
        <p:spPr>
          <a:xfrm>
            <a:off x="4976031" y="963877"/>
            <a:ext cx="6377769" cy="4930246"/>
          </a:xfrm>
        </p:spPr>
        <p:txBody>
          <a:bodyPr anchor="ctr">
            <a:normAutofit/>
          </a:bodyPr>
          <a:lstStyle/>
          <a:p>
            <a:pPr marL="0" indent="0">
              <a:buNone/>
            </a:pPr>
            <a:r>
              <a:rPr lang="en-US" dirty="0"/>
              <a:t>Your organization sells goods online. It can process data that is necessary to take steps at the request of the individual prior to entering into the contract and for the performance of the contract. So you can process the name, delivery address, credit card number (if payment by card), etc.</a:t>
            </a:r>
          </a:p>
        </p:txBody>
      </p:sp>
    </p:spTree>
    <p:extLst>
      <p:ext uri="{BB962C8B-B14F-4D97-AF65-F5344CB8AC3E}">
        <p14:creationId xmlns:p14="http://schemas.microsoft.com/office/powerpoint/2010/main" val="575230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F8CC94-5941-489C-B45C-08DA1D288301}"/>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Legal Obligation</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EC0E5D5-7EAC-443C-A44A-C4370BC94683}"/>
              </a:ext>
            </a:extLst>
          </p:cNvPr>
          <p:cNvSpPr>
            <a:spLocks noGrp="1"/>
          </p:cNvSpPr>
          <p:nvPr>
            <p:ph idx="1"/>
          </p:nvPr>
        </p:nvSpPr>
        <p:spPr>
          <a:xfrm>
            <a:off x="4976031" y="963877"/>
            <a:ext cx="6377769" cy="4930246"/>
          </a:xfrm>
        </p:spPr>
        <p:txBody>
          <a:bodyPr anchor="ctr">
            <a:normAutofit/>
          </a:bodyPr>
          <a:lstStyle/>
          <a:p>
            <a:pPr marL="0" indent="0">
              <a:buNone/>
            </a:pPr>
            <a:r>
              <a:rPr lang="en-US" dirty="0"/>
              <a:t>You own a company with employees. In order to obtain social security cover, the law obliges you to provide personal data (for example weekly income of your employees) to the relevant authority.</a:t>
            </a:r>
          </a:p>
          <a:p>
            <a:endParaRPr lang="en-US" dirty="0"/>
          </a:p>
        </p:txBody>
      </p:sp>
    </p:spTree>
    <p:extLst>
      <p:ext uri="{BB962C8B-B14F-4D97-AF65-F5344CB8AC3E}">
        <p14:creationId xmlns:p14="http://schemas.microsoft.com/office/powerpoint/2010/main" val="403603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347789DD-157A-4CF3-B9BE-E234F1E68A45}"/>
              </a:ext>
            </a:extLst>
          </p:cNvPr>
          <p:cNvSpPr txBox="1">
            <a:spLocks/>
          </p:cNvSpPr>
          <p:nvPr/>
        </p:nvSpPr>
        <p:spPr>
          <a:xfrm>
            <a:off x="838200" y="963877"/>
            <a:ext cx="3494362" cy="49302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Aft>
                <a:spcPts val="600"/>
              </a:spcAft>
            </a:pPr>
            <a:r>
              <a:rPr lang="en-US" kern="1200">
                <a:solidFill>
                  <a:schemeClr val="accent1"/>
                </a:solidFill>
                <a:latin typeface="+mj-lt"/>
                <a:ea typeface="+mj-ea"/>
                <a:cs typeface="+mj-cs"/>
              </a:rPr>
              <a:t>Public Interest</a:t>
            </a:r>
          </a:p>
        </p:txBody>
      </p:sp>
      <p:cxnSp>
        <p:nvCxnSpPr>
          <p:cNvPr id="13" name="Straight Connector 12">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5EF6A44-A222-4C09-BB7F-4CB95C0B76A8}"/>
              </a:ext>
            </a:extLst>
          </p:cNvPr>
          <p:cNvSpPr>
            <a:spLocks noGrp="1"/>
          </p:cNvSpPr>
          <p:nvPr>
            <p:ph idx="1"/>
          </p:nvPr>
        </p:nvSpPr>
        <p:spPr>
          <a:xfrm>
            <a:off x="4976031" y="963877"/>
            <a:ext cx="6894397" cy="4930246"/>
          </a:xfrm>
        </p:spPr>
        <p:txBody>
          <a:bodyPr vert="horz" lIns="91440" tIns="45720" rIns="91440" bIns="45720" rtlCol="0" anchor="ctr">
            <a:normAutofit/>
          </a:bodyPr>
          <a:lstStyle/>
          <a:p>
            <a:pPr marL="0" indent="0" algn="just">
              <a:buNone/>
            </a:pPr>
            <a:r>
              <a:rPr lang="en-US" dirty="0"/>
              <a:t>A professional association such as a bar association or a chamber of medical professionals vested with an official authority to do so may carry out disciplinary procedures against some of their members.</a:t>
            </a:r>
          </a:p>
          <a:p>
            <a:pPr algn="just"/>
            <a:endParaRPr lang="en-US" dirty="0"/>
          </a:p>
        </p:txBody>
      </p:sp>
    </p:spTree>
    <p:extLst>
      <p:ext uri="{BB962C8B-B14F-4D97-AF65-F5344CB8AC3E}">
        <p14:creationId xmlns:p14="http://schemas.microsoft.com/office/powerpoint/2010/main" val="2762196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8C1F5C-0875-4148-8ACC-6B5E6A938BA1}"/>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Vital Interests of a Person</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C58E794-6737-4BCB-866C-65A6E9EF236F}"/>
              </a:ext>
            </a:extLst>
          </p:cNvPr>
          <p:cNvSpPr>
            <a:spLocks noGrp="1"/>
          </p:cNvSpPr>
          <p:nvPr>
            <p:ph idx="1"/>
          </p:nvPr>
        </p:nvSpPr>
        <p:spPr>
          <a:xfrm>
            <a:off x="4976031" y="963877"/>
            <a:ext cx="6377769" cy="4930246"/>
          </a:xfrm>
        </p:spPr>
        <p:txBody>
          <a:bodyPr anchor="ctr">
            <a:normAutofit/>
          </a:bodyPr>
          <a:lstStyle/>
          <a:p>
            <a:pPr marL="0" indent="0">
              <a:buNone/>
            </a:pPr>
            <a:br>
              <a:rPr lang="en-US" dirty="0"/>
            </a:br>
            <a:r>
              <a:rPr lang="en-US" dirty="0"/>
              <a:t>A hospital is treating a patient after a serious road accident; the hospital doesn't need his consent to search for his ID to check whether that person exists in the hospital's database to find previous medical history or to contact his next of kin.</a:t>
            </a:r>
          </a:p>
          <a:p>
            <a:pPr marL="0" indent="0">
              <a:buNone/>
            </a:pPr>
            <a:endParaRPr lang="en-US" dirty="0"/>
          </a:p>
        </p:txBody>
      </p:sp>
    </p:spTree>
    <p:extLst>
      <p:ext uri="{BB962C8B-B14F-4D97-AF65-F5344CB8AC3E}">
        <p14:creationId xmlns:p14="http://schemas.microsoft.com/office/powerpoint/2010/main" val="1864798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954D16A2-AC0D-46C1-8538-3A4703A4B8C8}"/>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Legitimate Interests</a:t>
            </a:r>
          </a:p>
        </p:txBody>
      </p:sp>
      <p:cxnSp>
        <p:nvCxnSpPr>
          <p:cNvPr id="13" name="Straight Connector 12">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791FD38-B47A-4AB7-B8E8-C0E63CEFCA43}"/>
              </a:ext>
            </a:extLst>
          </p:cNvPr>
          <p:cNvSpPr>
            <a:spLocks noGrp="1"/>
          </p:cNvSpPr>
          <p:nvPr>
            <p:ph idx="1"/>
          </p:nvPr>
        </p:nvSpPr>
        <p:spPr>
          <a:xfrm>
            <a:off x="4976031" y="1174892"/>
            <a:ext cx="6377769" cy="4930246"/>
          </a:xfrm>
        </p:spPr>
        <p:txBody>
          <a:bodyPr anchor="ctr">
            <a:noAutofit/>
          </a:bodyPr>
          <a:lstStyle/>
          <a:p>
            <a:pPr marL="0" indent="0" algn="just">
              <a:buNone/>
            </a:pPr>
            <a:r>
              <a:rPr lang="en-US" dirty="0"/>
              <a:t>Your organization ensures its network security by monitoring the use of its employees’ IT devices. Your organization may legitimately process personal data for that purpose, only if the least intrusive method is chosen as regards the privacy and data protection rights of your employees, for example, by limiting the accessibility of certain websites. </a:t>
            </a:r>
          </a:p>
        </p:txBody>
      </p:sp>
    </p:spTree>
    <p:extLst>
      <p:ext uri="{BB962C8B-B14F-4D97-AF65-F5344CB8AC3E}">
        <p14:creationId xmlns:p14="http://schemas.microsoft.com/office/powerpoint/2010/main" val="3313611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05E5883-0746-4B1B-9E6D-A8B65D67DF5F}"/>
              </a:ext>
            </a:extLst>
          </p:cNvPr>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sz="6000" kern="1200">
                <a:solidFill>
                  <a:schemeClr val="tx1"/>
                </a:solidFill>
                <a:latin typeface="+mj-lt"/>
                <a:ea typeface="+mj-ea"/>
                <a:cs typeface="+mj-cs"/>
              </a:rPr>
              <a:t>Valid Consent</a:t>
            </a:r>
          </a:p>
        </p:txBody>
      </p:sp>
      <p:sp>
        <p:nvSpPr>
          <p:cNvPr id="9" name="Oval 8">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937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BF37E0-DE0B-417D-9060-695812D418BB}"/>
              </a:ext>
            </a:extLst>
          </p:cNvPr>
          <p:cNvSpPr>
            <a:spLocks noGrp="1"/>
          </p:cNvSpPr>
          <p:nvPr>
            <p:ph type="title"/>
          </p:nvPr>
        </p:nvSpPr>
        <p:spPr>
          <a:xfrm>
            <a:off x="829781" y="2745736"/>
            <a:ext cx="3698803" cy="1366528"/>
          </a:xfrm>
          <a:solidFill>
            <a:srgbClr val="FFFFFF"/>
          </a:solidFill>
          <a:ln w="25400" cap="sq">
            <a:solidFill>
              <a:srgbClr val="404040"/>
            </a:solidFill>
            <a:miter lim="800000"/>
          </a:ln>
        </p:spPr>
        <p:txBody>
          <a:bodyPr>
            <a:normAutofit/>
          </a:bodyPr>
          <a:lstStyle/>
          <a:p>
            <a:pPr algn="ctr"/>
            <a:r>
              <a:rPr lang="en-US" sz="3200">
                <a:solidFill>
                  <a:srgbClr val="262626"/>
                </a:solidFill>
              </a:rPr>
              <a:t>What is Consent?</a:t>
            </a:r>
          </a:p>
        </p:txBody>
      </p:sp>
      <p:sp>
        <p:nvSpPr>
          <p:cNvPr id="3" name="Content Placeholder 2">
            <a:extLst>
              <a:ext uri="{FF2B5EF4-FFF2-40B4-BE49-F238E27FC236}">
                <a16:creationId xmlns:a16="http://schemas.microsoft.com/office/drawing/2014/main" id="{043CBC09-7681-438C-B108-8D8D189AFDD6}"/>
              </a:ext>
            </a:extLst>
          </p:cNvPr>
          <p:cNvSpPr>
            <a:spLocks noGrp="1"/>
          </p:cNvSpPr>
          <p:nvPr>
            <p:ph idx="1"/>
          </p:nvPr>
        </p:nvSpPr>
        <p:spPr>
          <a:xfrm>
            <a:off x="6049182" y="802638"/>
            <a:ext cx="5408696" cy="5252722"/>
          </a:xfrm>
        </p:spPr>
        <p:txBody>
          <a:bodyPr anchor="ctr">
            <a:normAutofit/>
          </a:bodyPr>
          <a:lstStyle/>
          <a:p>
            <a:pPr marL="0" indent="0">
              <a:buNone/>
            </a:pPr>
            <a:endParaRPr lang="en-US" sz="2400"/>
          </a:p>
          <a:p>
            <a:pPr marL="0" indent="0">
              <a:buNone/>
            </a:pPr>
            <a:endParaRPr lang="en-US" sz="2400" i="1"/>
          </a:p>
          <a:p>
            <a:pPr marL="0" indent="0">
              <a:buNone/>
            </a:pPr>
            <a:r>
              <a:rPr lang="en-US" sz="2400" i="1"/>
              <a:t>“any freely given, specific, informed and unambiguous indication of the data subject’s wishes by which he or she, by a statement or by a clear affirmative action, signifies agreement to the processing of personal data relating to him or her” </a:t>
            </a:r>
            <a:r>
              <a:rPr lang="en-US" sz="2400"/>
              <a:t>[Article 4(11)]</a:t>
            </a:r>
          </a:p>
        </p:txBody>
      </p:sp>
    </p:spTree>
    <p:extLst>
      <p:ext uri="{BB962C8B-B14F-4D97-AF65-F5344CB8AC3E}">
        <p14:creationId xmlns:p14="http://schemas.microsoft.com/office/powerpoint/2010/main" val="60852335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E94AA4-A828-4CE1-988D-BCA6918BC500}"/>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Elements of a Valid Consent</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97E52CC-53D8-4E67-BD09-65706A93E747}"/>
              </a:ext>
            </a:extLst>
          </p:cNvPr>
          <p:cNvSpPr>
            <a:spLocks noGrp="1"/>
          </p:cNvSpPr>
          <p:nvPr>
            <p:ph idx="1"/>
          </p:nvPr>
        </p:nvSpPr>
        <p:spPr>
          <a:xfrm>
            <a:off x="4976031" y="963877"/>
            <a:ext cx="6377769" cy="4930246"/>
          </a:xfrm>
        </p:spPr>
        <p:txBody>
          <a:bodyPr anchor="ctr">
            <a:normAutofit/>
          </a:bodyPr>
          <a:lstStyle/>
          <a:p>
            <a:pPr marL="0" indent="0">
              <a:buNone/>
            </a:pPr>
            <a:r>
              <a:rPr lang="en-US" dirty="0"/>
              <a:t>For consent to be valid: </a:t>
            </a:r>
          </a:p>
          <a:p>
            <a:r>
              <a:rPr lang="en-US" dirty="0"/>
              <a:t>It must be </a:t>
            </a:r>
            <a:r>
              <a:rPr lang="en-US" b="1" dirty="0"/>
              <a:t>freely given</a:t>
            </a:r>
          </a:p>
          <a:p>
            <a:r>
              <a:rPr lang="en-US" dirty="0"/>
              <a:t>It must be </a:t>
            </a:r>
            <a:r>
              <a:rPr lang="en-US" b="1" dirty="0"/>
              <a:t>informed</a:t>
            </a:r>
            <a:endParaRPr lang="en-US" dirty="0"/>
          </a:p>
          <a:p>
            <a:r>
              <a:rPr lang="en-US" dirty="0"/>
              <a:t>It must be given for a </a:t>
            </a:r>
            <a:r>
              <a:rPr lang="en-US" b="1" dirty="0"/>
              <a:t>specific purpose </a:t>
            </a:r>
          </a:p>
          <a:p>
            <a:r>
              <a:rPr lang="en-US" dirty="0"/>
              <a:t>It must be an </a:t>
            </a:r>
            <a:r>
              <a:rPr lang="en-US" b="1" dirty="0"/>
              <a:t>unambiguous indication </a:t>
            </a:r>
            <a:r>
              <a:rPr lang="en-US" dirty="0"/>
              <a:t>of the data subject’s wishes</a:t>
            </a:r>
          </a:p>
        </p:txBody>
      </p:sp>
    </p:spTree>
    <p:extLst>
      <p:ext uri="{BB962C8B-B14F-4D97-AF65-F5344CB8AC3E}">
        <p14:creationId xmlns:p14="http://schemas.microsoft.com/office/powerpoint/2010/main" val="394981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FBBA32-FC39-4FFF-AD44-9D6774F9C059}"/>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Freely Given</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9AB3081-3178-40F7-A203-FC2BE59932DA}"/>
              </a:ext>
            </a:extLst>
          </p:cNvPr>
          <p:cNvSpPr>
            <a:spLocks noGrp="1"/>
          </p:cNvSpPr>
          <p:nvPr>
            <p:ph idx="1"/>
          </p:nvPr>
        </p:nvSpPr>
        <p:spPr>
          <a:xfrm>
            <a:off x="4976031" y="963877"/>
            <a:ext cx="6377769" cy="4930246"/>
          </a:xfrm>
        </p:spPr>
        <p:txBody>
          <a:bodyPr anchor="ctr">
            <a:noAutofit/>
          </a:bodyPr>
          <a:lstStyle/>
          <a:p>
            <a:pPr marL="0" indent="0">
              <a:buNone/>
            </a:pPr>
            <a:r>
              <a:rPr lang="en-US" dirty="0"/>
              <a:t>Real choice and control for the data subject</a:t>
            </a:r>
          </a:p>
        </p:txBody>
      </p:sp>
    </p:spTree>
    <p:extLst>
      <p:ext uri="{BB962C8B-B14F-4D97-AF65-F5344CB8AC3E}">
        <p14:creationId xmlns:p14="http://schemas.microsoft.com/office/powerpoint/2010/main" val="3247725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678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FBBA32-FC39-4FFF-AD44-9D6774F9C059}"/>
              </a:ext>
            </a:extLst>
          </p:cNvPr>
          <p:cNvSpPr>
            <a:spLocks noGrp="1"/>
          </p:cNvSpPr>
          <p:nvPr>
            <p:ph type="title"/>
          </p:nvPr>
        </p:nvSpPr>
        <p:spPr>
          <a:xfrm>
            <a:off x="594360" y="528015"/>
            <a:ext cx="11003280" cy="1896068"/>
          </a:xfrm>
        </p:spPr>
        <p:txBody>
          <a:bodyPr anchor="ctr">
            <a:normAutofit/>
          </a:bodyPr>
          <a:lstStyle/>
          <a:p>
            <a:r>
              <a:rPr lang="en-US" sz="5200" dirty="0"/>
              <a:t>Freely Given</a:t>
            </a:r>
          </a:p>
        </p:txBody>
      </p:sp>
      <p:grpSp>
        <p:nvGrpSpPr>
          <p:cNvPr id="12" name="Group 11">
            <a:extLst>
              <a:ext uri="{FF2B5EF4-FFF2-40B4-BE49-F238E27FC236}">
                <a16:creationId xmlns:a16="http://schemas.microsoft.com/office/drawing/2014/main" id="{8B04D2B7-73F4-45B7-8DD7-46FBB764FD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804672"/>
            <a:ext cx="242107" cy="1340860"/>
            <a:chOff x="56167" y="2761488"/>
            <a:chExt cx="242107" cy="1340860"/>
          </a:xfrm>
        </p:grpSpPr>
        <p:sp>
          <p:nvSpPr>
            <p:cNvPr id="13" name="Rectangle 2">
              <a:extLst>
                <a:ext uri="{FF2B5EF4-FFF2-40B4-BE49-F238E27FC236}">
                  <a16:creationId xmlns:a16="http://schemas.microsoft.com/office/drawing/2014/main" id="{7BC264FB-46C7-4095-9789-88AE8EEEE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9453CF8A-AFBF-4F7B-976E-34E49574A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0124E973-0753-4565-B7DF-01D225459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59D5EF2-5F47-486E-98E4-E1D6A421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D58D7DB-D38F-48CB-B73D-9556F37EB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4D7EDFA-8DAB-4339-A8AB-851280A1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A4F3EE0F-7B38-4989-9311-60D9F2180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EAB2AE19-2A16-4760-8196-328E12B05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AA713287-972B-4CB9-A3E2-A8EECBFA8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0A11147-5462-464B-AA8A-437311584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689B308F-09CB-4EFB-A1E1-09AE1DDCD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63B69A54-E8C5-4B6F-B650-15C49F353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6F46409-A4A3-4D60-B1EE-A45900C03E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B688051A-40F1-43BA-8727-23827B15D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FF20DCD7-1D4A-4ED2-9883-C07271F10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625E4879-1283-40D5-BB48-3E06AC059C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9F4B8115-2949-42EC-A16F-1CDE955EB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CFA61B4E-7C2E-4900-AA0F-80EE6E958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98364665-AC0C-4B4D-B268-C32C228F2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DCB63DBC-5E6D-45E1-BDF9-ED435ABC7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19AB3081-3178-40F7-A203-FC2BE59932DA}"/>
              </a:ext>
            </a:extLst>
          </p:cNvPr>
          <p:cNvSpPr>
            <a:spLocks noGrp="1"/>
          </p:cNvSpPr>
          <p:nvPr>
            <p:ph idx="1"/>
          </p:nvPr>
        </p:nvSpPr>
        <p:spPr>
          <a:xfrm>
            <a:off x="597407" y="3225339"/>
            <a:ext cx="11000233" cy="2981152"/>
          </a:xfrm>
        </p:spPr>
        <p:txBody>
          <a:bodyPr anchor="ctr">
            <a:noAutofit/>
          </a:bodyPr>
          <a:lstStyle/>
          <a:p>
            <a:r>
              <a:rPr lang="en-US" dirty="0"/>
              <a:t>Feels compelled to consent</a:t>
            </a:r>
          </a:p>
          <a:p>
            <a:r>
              <a:rPr lang="en-US" dirty="0"/>
              <a:t>Will endure negative consequences for not giving consent</a:t>
            </a:r>
          </a:p>
          <a:p>
            <a:r>
              <a:rPr lang="en-US" dirty="0"/>
              <a:t>Unable to refuse or withdraw his consent without detriment</a:t>
            </a:r>
          </a:p>
          <a:p>
            <a:r>
              <a:rPr lang="en-US" dirty="0"/>
              <a:t>Power imbalance between data controller and data subject</a:t>
            </a:r>
          </a:p>
          <a:p>
            <a:r>
              <a:rPr lang="en-US" dirty="0"/>
              <a:t>Bundling consent with acceptance of terms and conditions</a:t>
            </a:r>
          </a:p>
          <a:p>
            <a:r>
              <a:rPr lang="en-US" dirty="0"/>
              <a:t>Tying consent with service provision</a:t>
            </a:r>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9377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36F31-E21B-4E25-A2B5-831904A9D007}"/>
              </a:ext>
            </a:extLst>
          </p:cNvPr>
          <p:cNvSpPr>
            <a:spLocks noGrp="1"/>
          </p:cNvSpPr>
          <p:nvPr>
            <p:ph type="title"/>
          </p:nvPr>
        </p:nvSpPr>
        <p:spPr>
          <a:xfrm>
            <a:off x="838200" y="365125"/>
            <a:ext cx="10515600" cy="1325563"/>
          </a:xfrm>
        </p:spPr>
        <p:txBody>
          <a:bodyPr>
            <a:normAutofit/>
          </a:bodyPr>
          <a:lstStyle/>
          <a:p>
            <a:r>
              <a:rPr lang="en-US"/>
              <a:t>Elements of Freely Given Consent</a:t>
            </a:r>
            <a:endParaRPr lang="en-US" dirty="0"/>
          </a:p>
        </p:txBody>
      </p:sp>
      <p:graphicFrame>
        <p:nvGraphicFramePr>
          <p:cNvPr id="5" name="Content Placeholder 2">
            <a:extLst>
              <a:ext uri="{FF2B5EF4-FFF2-40B4-BE49-F238E27FC236}">
                <a16:creationId xmlns:a16="http://schemas.microsoft.com/office/drawing/2014/main" id="{FC60A39C-F757-4FEA-B38F-57849164EE2B}"/>
              </a:ext>
            </a:extLst>
          </p:cNvPr>
          <p:cNvGraphicFramePr>
            <a:graphicFrameLocks noGrp="1"/>
          </p:cNvGraphicFramePr>
          <p:nvPr>
            <p:ph idx="1"/>
            <p:extLst>
              <p:ext uri="{D42A27DB-BD31-4B8C-83A1-F6EECF244321}">
                <p14:modId xmlns:p14="http://schemas.microsoft.com/office/powerpoint/2010/main" val="92922551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3059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777E57D-6A88-4B5B-A068-2BA7FF4E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5C5DE0-43B9-483F-8A40-45D9BFD842BF}"/>
              </a:ext>
            </a:extLst>
          </p:cNvPr>
          <p:cNvSpPr>
            <a:spLocks noGrp="1"/>
          </p:cNvSpPr>
          <p:nvPr>
            <p:ph type="title"/>
          </p:nvPr>
        </p:nvSpPr>
        <p:spPr>
          <a:xfrm>
            <a:off x="841248" y="502920"/>
            <a:ext cx="10509504" cy="1975104"/>
          </a:xfrm>
        </p:spPr>
        <p:txBody>
          <a:bodyPr anchor="b">
            <a:normAutofit/>
          </a:bodyPr>
          <a:lstStyle/>
          <a:p>
            <a:r>
              <a:rPr lang="en-US" sz="5400"/>
              <a:t>Imbalance of Power</a:t>
            </a:r>
          </a:p>
        </p:txBody>
      </p:sp>
      <p:sp>
        <p:nvSpPr>
          <p:cNvPr id="10" name="Rectangle 9">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D0EC2E2-6A69-44E9-920F-AB300964A791}"/>
              </a:ext>
            </a:extLst>
          </p:cNvPr>
          <p:cNvSpPr>
            <a:spLocks noGrp="1"/>
          </p:cNvSpPr>
          <p:nvPr>
            <p:ph idx="1"/>
          </p:nvPr>
        </p:nvSpPr>
        <p:spPr>
          <a:xfrm>
            <a:off x="841248" y="3328416"/>
            <a:ext cx="10509504" cy="2715768"/>
          </a:xfrm>
        </p:spPr>
        <p:txBody>
          <a:bodyPr>
            <a:normAutofit/>
          </a:bodyPr>
          <a:lstStyle/>
          <a:p>
            <a:r>
              <a:rPr lang="en-US" dirty="0"/>
              <a:t>Public authority as data controller</a:t>
            </a:r>
          </a:p>
          <a:p>
            <a:r>
              <a:rPr lang="en-US" dirty="0"/>
              <a:t>Employment context</a:t>
            </a:r>
          </a:p>
        </p:txBody>
      </p:sp>
    </p:spTree>
    <p:extLst>
      <p:ext uri="{BB962C8B-B14F-4D97-AF65-F5344CB8AC3E}">
        <p14:creationId xmlns:p14="http://schemas.microsoft.com/office/powerpoint/2010/main" val="328469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F3771-6E87-4FC7-9127-3D618C836F0E}"/>
              </a:ext>
            </a:extLst>
          </p:cNvPr>
          <p:cNvSpPr>
            <a:spLocks noGrp="1"/>
          </p:cNvSpPr>
          <p:nvPr>
            <p:ph type="title"/>
          </p:nvPr>
        </p:nvSpPr>
        <p:spPr>
          <a:xfrm>
            <a:off x="492369" y="627564"/>
            <a:ext cx="7474172" cy="1325563"/>
          </a:xfrm>
        </p:spPr>
        <p:txBody>
          <a:bodyPr>
            <a:normAutofit/>
          </a:bodyPr>
          <a:lstStyle/>
          <a:p>
            <a:r>
              <a:rPr lang="en-US" dirty="0"/>
              <a:t>Imbalance of Power</a:t>
            </a:r>
          </a:p>
        </p:txBody>
      </p:sp>
      <p:sp>
        <p:nvSpPr>
          <p:cNvPr id="3" name="Content Placeholder 2">
            <a:extLst>
              <a:ext uri="{FF2B5EF4-FFF2-40B4-BE49-F238E27FC236}">
                <a16:creationId xmlns:a16="http://schemas.microsoft.com/office/drawing/2014/main" id="{5B360C97-9024-4C97-9EE0-2DB578BD92F5}"/>
              </a:ext>
            </a:extLst>
          </p:cNvPr>
          <p:cNvSpPr>
            <a:spLocks noGrp="1"/>
          </p:cNvSpPr>
          <p:nvPr>
            <p:ph idx="1"/>
          </p:nvPr>
        </p:nvSpPr>
        <p:spPr>
          <a:xfrm>
            <a:off x="492369" y="2278173"/>
            <a:ext cx="8460083" cy="3450613"/>
          </a:xfrm>
        </p:spPr>
        <p:txBody>
          <a:bodyPr anchor="ctr">
            <a:noAutofit/>
          </a:bodyPr>
          <a:lstStyle/>
          <a:p>
            <a:pPr marL="0" indent="0" algn="just">
              <a:buNone/>
            </a:pPr>
            <a:r>
              <a:rPr lang="en-US" sz="2400" dirty="0"/>
              <a:t>A local municipality is planning road maintenance works. As the road works may disrupt traffic for a long time, the municipality offers its citizens the opportunity to subscribe to an email list to receive updates on the progress of the works and on expected delays. The municipality makes clear that there is no obligation to participate and ask for consent to use email addresses for this (exclusive) purpose. Citizens that do not consent will not miss out on any core service of the municipality or the exercise of any right, so they are able to give or refuse their consent to this use of data freely. All information on the road works will also be available on the municipality’s website.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Circles with Arrows">
            <a:extLst>
              <a:ext uri="{FF2B5EF4-FFF2-40B4-BE49-F238E27FC236}">
                <a16:creationId xmlns:a16="http://schemas.microsoft.com/office/drawing/2014/main" id="{7170D6E8-2250-432B-B875-04C5D404B8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1032217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a:extLst>
              <a:ext uri="{FF2B5EF4-FFF2-40B4-BE49-F238E27FC236}">
                <a16:creationId xmlns:a16="http://schemas.microsoft.com/office/drawing/2014/main" id="{7A0EEAC6-C35F-4989-829D-185BBA99EED7}"/>
              </a:ext>
            </a:extLst>
          </p:cNvPr>
          <p:cNvSpPr>
            <a:spLocks noGrp="1"/>
          </p:cNvSpPr>
          <p:nvPr>
            <p:ph type="title"/>
          </p:nvPr>
        </p:nvSpPr>
        <p:spPr>
          <a:xfrm>
            <a:off x="904877" y="2415322"/>
            <a:ext cx="3451730" cy="2399869"/>
          </a:xfrm>
        </p:spPr>
        <p:txBody>
          <a:bodyPr>
            <a:normAutofit/>
          </a:bodyPr>
          <a:lstStyle/>
          <a:p>
            <a:pPr algn="ctr"/>
            <a:r>
              <a:rPr lang="en-US" sz="4000">
                <a:solidFill>
                  <a:srgbClr val="FFFFFF"/>
                </a:solidFill>
              </a:rPr>
              <a:t>Imbalance of Power</a:t>
            </a:r>
          </a:p>
        </p:txBody>
      </p:sp>
      <p:sp>
        <p:nvSpPr>
          <p:cNvPr id="3" name="Content Placeholder 2">
            <a:extLst>
              <a:ext uri="{FF2B5EF4-FFF2-40B4-BE49-F238E27FC236}">
                <a16:creationId xmlns:a16="http://schemas.microsoft.com/office/drawing/2014/main" id="{06ECFB1C-C673-4EB2-BAB1-EE8F9414965E}"/>
              </a:ext>
            </a:extLst>
          </p:cNvPr>
          <p:cNvSpPr>
            <a:spLocks noGrp="1"/>
          </p:cNvSpPr>
          <p:nvPr>
            <p:ph idx="1"/>
          </p:nvPr>
        </p:nvSpPr>
        <p:spPr>
          <a:xfrm>
            <a:off x="5121879" y="565150"/>
            <a:ext cx="6281928" cy="5248656"/>
          </a:xfrm>
        </p:spPr>
        <p:txBody>
          <a:bodyPr anchor="ctr">
            <a:normAutofit/>
          </a:bodyPr>
          <a:lstStyle/>
          <a:p>
            <a:pPr marL="0" indent="0" algn="just">
              <a:buNone/>
            </a:pPr>
            <a:endParaRPr lang="en-US" sz="2400" dirty="0"/>
          </a:p>
          <a:p>
            <a:pPr marL="0" indent="0" algn="just">
              <a:buNone/>
            </a:pPr>
            <a:r>
              <a:rPr lang="en-US" sz="2400" dirty="0"/>
              <a:t>A film crew is going to be filming in a certain part of an office. The employer asks all the employees who sit in that are for their consent to be filmed, as they may appear in the background of the video. Those who do not want to be filmed are not penalized in any way but instead are given equivalent desks elsewhere in the building for the duration of the filming. </a:t>
            </a:r>
          </a:p>
        </p:txBody>
      </p:sp>
    </p:spTree>
    <p:extLst>
      <p:ext uri="{BB962C8B-B14F-4D97-AF65-F5344CB8AC3E}">
        <p14:creationId xmlns:p14="http://schemas.microsoft.com/office/powerpoint/2010/main" val="26260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D67C2EE-AFA7-458A-8695-51B546F47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800584-727A-48CF-8223-244AD9717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967" y="0"/>
            <a:ext cx="11585033" cy="3233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EE43ED-C77F-4B37-A57B-9F73F3F7AD57}"/>
              </a:ext>
            </a:extLst>
          </p:cNvPr>
          <p:cNvSpPr>
            <a:spLocks noGrp="1"/>
          </p:cNvSpPr>
          <p:nvPr>
            <p:ph type="title"/>
          </p:nvPr>
        </p:nvSpPr>
        <p:spPr>
          <a:xfrm>
            <a:off x="1166649" y="721805"/>
            <a:ext cx="10258732" cy="2147520"/>
          </a:xfrm>
        </p:spPr>
        <p:txBody>
          <a:bodyPr anchor="b">
            <a:normAutofit/>
          </a:bodyPr>
          <a:lstStyle/>
          <a:p>
            <a:r>
              <a:rPr lang="en-US" sz="6000"/>
              <a:t>Conditionality</a:t>
            </a:r>
          </a:p>
        </p:txBody>
      </p:sp>
      <p:grpSp>
        <p:nvGrpSpPr>
          <p:cNvPr id="14" name="Group 13">
            <a:extLst>
              <a:ext uri="{FF2B5EF4-FFF2-40B4-BE49-F238E27FC236}">
                <a16:creationId xmlns:a16="http://schemas.microsoft.com/office/drawing/2014/main" id="{1221A507-76C4-489F-9F32-ECC44C5DC4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1188720" y="73152"/>
            <a:chExt cx="1178966" cy="232963"/>
          </a:xfrm>
        </p:grpSpPr>
        <p:sp>
          <p:nvSpPr>
            <p:cNvPr id="15" name="Rectangle 64">
              <a:extLst>
                <a:ext uri="{FF2B5EF4-FFF2-40B4-BE49-F238E27FC236}">
                  <a16:creationId xmlns:a16="http://schemas.microsoft.com/office/drawing/2014/main" id="{7DC847D7-5EB9-4FE0-B168-3DE1EB4EF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F6F873C5-6B08-4AFE-A352-0A7CBBF46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B0DB0814-1ED8-487C-B9C3-0A3D8FCF9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F5F3852A-F720-4D40-A134-9973D3E1F0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1B5D5737-4218-40BA-8AF2-1AE5DECD3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B935F463-D65C-49FE-A92B-41F5ECDA68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F6CA73CF-0DFE-4798-BC6E-C387843B4D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98C7D6EA-A5D9-4522-AE62-F469FE68F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B04050F1-B046-473B-B19A-E9E56235E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975EDD96-1800-4F89-BFE1-9B91350FB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20884670-A662-4E05-AAE8-45BD005263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3FF1EA1E-0B30-4AB3-9D10-CAFB149C8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45623CE9-FC05-43E5-A0BF-7BD5F22B8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E5FDD108-3711-4CC4-AA3A-62731494D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A17CDDB6-3812-4D05-B01E-102B32F6BF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D6726100-858D-44CA-B0A8-DC13EA7BFE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C299ED46-3E2E-408F-82A1-FB2A0A2B9C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772859DA-EE4D-4BF7-B000-0718B4A0F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666A5CAC-B220-49E0-A1BC-AD5F168279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6690C2E3-0443-48E4-8F94-E3D9113FFE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D48403B-EAB0-4109-AC81-5353BD2D6A73}"/>
              </a:ext>
            </a:extLst>
          </p:cNvPr>
          <p:cNvSpPr>
            <a:spLocks noGrp="1"/>
          </p:cNvSpPr>
          <p:nvPr>
            <p:ph idx="1"/>
          </p:nvPr>
        </p:nvSpPr>
        <p:spPr>
          <a:xfrm>
            <a:off x="1166649" y="3509010"/>
            <a:ext cx="10258733" cy="3057328"/>
          </a:xfrm>
        </p:spPr>
        <p:txBody>
          <a:bodyPr anchor="ctr">
            <a:normAutofit/>
          </a:bodyPr>
          <a:lstStyle/>
          <a:p>
            <a:r>
              <a:rPr lang="en-US" dirty="0"/>
              <a:t>Bundling consent with the acceptance of terms or conditions</a:t>
            </a:r>
          </a:p>
          <a:p>
            <a:r>
              <a:rPr lang="en-US" dirty="0"/>
              <a:t>Tying the provision of a contract or a service to a request for consent to process personal data that are not necessary for the performance of the contract or service</a:t>
            </a:r>
          </a:p>
        </p:txBody>
      </p:sp>
    </p:spTree>
    <p:extLst>
      <p:ext uri="{BB962C8B-B14F-4D97-AF65-F5344CB8AC3E}">
        <p14:creationId xmlns:p14="http://schemas.microsoft.com/office/powerpoint/2010/main" val="1849948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2C4CCA-9577-4949-A58F-C73EA1CC66E5}"/>
              </a:ext>
            </a:extLst>
          </p:cNvPr>
          <p:cNvSpPr>
            <a:spLocks noGrp="1"/>
          </p:cNvSpPr>
          <p:nvPr>
            <p:ph type="title"/>
          </p:nvPr>
        </p:nvSpPr>
        <p:spPr>
          <a:xfrm>
            <a:off x="838200" y="631825"/>
            <a:ext cx="10515600" cy="1325563"/>
          </a:xfrm>
        </p:spPr>
        <p:txBody>
          <a:bodyPr>
            <a:normAutofit/>
          </a:bodyPr>
          <a:lstStyle/>
          <a:p>
            <a:r>
              <a:rPr lang="en-US" dirty="0"/>
              <a:t>Conditionality </a:t>
            </a:r>
          </a:p>
        </p:txBody>
      </p:sp>
      <p:sp>
        <p:nvSpPr>
          <p:cNvPr id="3" name="Content Placeholder 2">
            <a:extLst>
              <a:ext uri="{FF2B5EF4-FFF2-40B4-BE49-F238E27FC236}">
                <a16:creationId xmlns:a16="http://schemas.microsoft.com/office/drawing/2014/main" id="{399EC8B8-4592-43F6-8169-D7C9F6B38F52}"/>
              </a:ext>
            </a:extLst>
          </p:cNvPr>
          <p:cNvSpPr>
            <a:spLocks noGrp="1"/>
          </p:cNvSpPr>
          <p:nvPr>
            <p:ph idx="1"/>
          </p:nvPr>
        </p:nvSpPr>
        <p:spPr>
          <a:xfrm>
            <a:off x="838200" y="2057400"/>
            <a:ext cx="10515600" cy="3871762"/>
          </a:xfrm>
        </p:spPr>
        <p:txBody>
          <a:bodyPr>
            <a:normAutofit/>
          </a:bodyPr>
          <a:lstStyle/>
          <a:p>
            <a:pPr marL="0" indent="0" algn="just">
              <a:buNone/>
            </a:pPr>
            <a:r>
              <a:rPr lang="en-US" dirty="0"/>
              <a:t>A bank asks customers for consent to allow third parties to use their payment details for direct marketing purposes. This processing activity is not necessary for the performance of the contract with the customer and the delivery of ordinary bank account services. If the customer’s refusal to consent to this processing purpose would lead to the denial of banking services, closure of the bank account, or, depending on the case, an increase of the fee, consent cannot be freely given. </a:t>
            </a:r>
          </a:p>
        </p:txBody>
      </p:sp>
    </p:spTree>
    <p:extLst>
      <p:ext uri="{BB962C8B-B14F-4D97-AF65-F5344CB8AC3E}">
        <p14:creationId xmlns:p14="http://schemas.microsoft.com/office/powerpoint/2010/main" val="2801803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DAECFC-B905-4086-B5A2-7CD50AA9A7F1}"/>
              </a:ext>
            </a:extLst>
          </p:cNvPr>
          <p:cNvSpPr>
            <a:spLocks noGrp="1"/>
          </p:cNvSpPr>
          <p:nvPr>
            <p:ph type="title"/>
          </p:nvPr>
        </p:nvSpPr>
        <p:spPr>
          <a:xfrm>
            <a:off x="838200" y="631825"/>
            <a:ext cx="10515600" cy="1325563"/>
          </a:xfrm>
        </p:spPr>
        <p:txBody>
          <a:bodyPr>
            <a:normAutofit/>
          </a:bodyPr>
          <a:lstStyle/>
          <a:p>
            <a:r>
              <a:rPr lang="en-US" dirty="0"/>
              <a:t>Granularity</a:t>
            </a:r>
          </a:p>
        </p:txBody>
      </p:sp>
      <p:sp>
        <p:nvSpPr>
          <p:cNvPr id="3" name="Content Placeholder 2">
            <a:extLst>
              <a:ext uri="{FF2B5EF4-FFF2-40B4-BE49-F238E27FC236}">
                <a16:creationId xmlns:a16="http://schemas.microsoft.com/office/drawing/2014/main" id="{6CA94DF3-6C7C-47C5-81BD-674AD2C2DC71}"/>
              </a:ext>
            </a:extLst>
          </p:cNvPr>
          <p:cNvSpPr>
            <a:spLocks noGrp="1"/>
          </p:cNvSpPr>
          <p:nvPr>
            <p:ph idx="1"/>
          </p:nvPr>
        </p:nvSpPr>
        <p:spPr>
          <a:xfrm>
            <a:off x="838200" y="2057400"/>
            <a:ext cx="10515600" cy="3871762"/>
          </a:xfrm>
        </p:spPr>
        <p:txBody>
          <a:bodyPr>
            <a:noAutofit/>
          </a:bodyPr>
          <a:lstStyle/>
          <a:p>
            <a:pPr marL="0" indent="0">
              <a:buNone/>
            </a:pPr>
            <a:r>
              <a:rPr lang="en-US" dirty="0"/>
              <a:t>Within the same consent request, a retailer asks its customers for consent to use their data to send them marketing by email and also to share their details with other companies within their group. This consent is not granular as there is no separate consents for these two separate purposes, therefore the consent will not be valid. In this case, a specific consent should be collected to send the contact details to commercial partners. Such specific consent will be deemed valid for each partner, whose identity has been provided to the data subject at the time of the collection of his or her consent, insofar as it is sent to them for the same purpose. </a:t>
            </a:r>
          </a:p>
        </p:txBody>
      </p:sp>
    </p:spTree>
    <p:extLst>
      <p:ext uri="{BB962C8B-B14F-4D97-AF65-F5344CB8AC3E}">
        <p14:creationId xmlns:p14="http://schemas.microsoft.com/office/powerpoint/2010/main" val="93098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2742C4-657A-4AA6-994B-7B810DA66719}"/>
              </a:ext>
            </a:extLst>
          </p:cNvPr>
          <p:cNvSpPr>
            <a:spLocks noGrp="1"/>
          </p:cNvSpPr>
          <p:nvPr>
            <p:ph type="title"/>
          </p:nvPr>
        </p:nvSpPr>
        <p:spPr>
          <a:xfrm>
            <a:off x="838200" y="631825"/>
            <a:ext cx="10515600" cy="1325563"/>
          </a:xfrm>
        </p:spPr>
        <p:txBody>
          <a:bodyPr>
            <a:normAutofit/>
          </a:bodyPr>
          <a:lstStyle/>
          <a:p>
            <a:r>
              <a:rPr lang="en-US" dirty="0"/>
              <a:t>Detriment</a:t>
            </a:r>
          </a:p>
        </p:txBody>
      </p:sp>
      <p:sp>
        <p:nvSpPr>
          <p:cNvPr id="3" name="Content Placeholder 2">
            <a:extLst>
              <a:ext uri="{FF2B5EF4-FFF2-40B4-BE49-F238E27FC236}">
                <a16:creationId xmlns:a16="http://schemas.microsoft.com/office/drawing/2014/main" id="{B4E0724B-4664-4CC9-AAC8-B32257C6A71B}"/>
              </a:ext>
            </a:extLst>
          </p:cNvPr>
          <p:cNvSpPr>
            <a:spLocks noGrp="1"/>
          </p:cNvSpPr>
          <p:nvPr>
            <p:ph idx="1"/>
          </p:nvPr>
        </p:nvSpPr>
        <p:spPr>
          <a:xfrm>
            <a:off x="838200" y="2057400"/>
            <a:ext cx="10515600" cy="3871762"/>
          </a:xfrm>
        </p:spPr>
        <p:txBody>
          <a:bodyPr>
            <a:normAutofit/>
          </a:bodyPr>
          <a:lstStyle/>
          <a:p>
            <a:pPr marL="0" indent="0">
              <a:buNone/>
            </a:pPr>
            <a:r>
              <a:rPr lang="en-US" dirty="0"/>
              <a:t>A data subject subscribes to a fashion retailer’s newsletter with general discounts. The retailer asks the data subject for consent to collect more data on shopping preferences to tailor the offers to his or her preferences based on shopping history or a questionnaire that us voluntary to fill out. When the data subject later revokes consent, he or she will receive non-personalized fashion discounts again. This does not amount to detriment as only the permissible incentive was lost. </a:t>
            </a:r>
          </a:p>
        </p:txBody>
      </p:sp>
    </p:spTree>
    <p:extLst>
      <p:ext uri="{BB962C8B-B14F-4D97-AF65-F5344CB8AC3E}">
        <p14:creationId xmlns:p14="http://schemas.microsoft.com/office/powerpoint/2010/main" val="3866515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EDA5F3-B3F9-43C9-8CB7-8D238E6519B2}"/>
              </a:ext>
            </a:extLst>
          </p:cNvPr>
          <p:cNvSpPr>
            <a:spLocks noGrp="1"/>
          </p:cNvSpPr>
          <p:nvPr>
            <p:ph type="title"/>
          </p:nvPr>
        </p:nvSpPr>
        <p:spPr>
          <a:xfrm>
            <a:off x="838200" y="631825"/>
            <a:ext cx="10515600" cy="1325563"/>
          </a:xfrm>
        </p:spPr>
        <p:txBody>
          <a:bodyPr>
            <a:normAutofit/>
          </a:bodyPr>
          <a:lstStyle/>
          <a:p>
            <a:r>
              <a:rPr lang="en-US">
                <a:solidFill>
                  <a:schemeClr val="bg1"/>
                </a:solidFill>
              </a:rPr>
              <a:t>Question</a:t>
            </a:r>
          </a:p>
        </p:txBody>
      </p:sp>
      <p:cxnSp>
        <p:nvCxnSpPr>
          <p:cNvPr id="10" name="Straight Connector 9">
            <a:extLst>
              <a:ext uri="{FF2B5EF4-FFF2-40B4-BE49-F238E27FC236}">
                <a16:creationId xmlns:a16="http://schemas.microsoft.com/office/drawing/2014/main" id="{E8E35B83-1EC3-4F87-9D54-D86346335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7636" y="1957388"/>
            <a:ext cx="10396728"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F60C647-632C-42A0-8C80-8A8C5F667198}"/>
              </a:ext>
            </a:extLst>
          </p:cNvPr>
          <p:cNvSpPr>
            <a:spLocks noGrp="1"/>
          </p:cNvSpPr>
          <p:nvPr>
            <p:ph idx="1"/>
          </p:nvPr>
        </p:nvSpPr>
        <p:spPr>
          <a:xfrm>
            <a:off x="838200" y="2269173"/>
            <a:ext cx="10515600" cy="3659988"/>
          </a:xfrm>
        </p:spPr>
        <p:txBody>
          <a:bodyPr>
            <a:normAutofit/>
          </a:bodyPr>
          <a:lstStyle/>
          <a:p>
            <a:pPr marL="0" indent="0" algn="just">
              <a:buNone/>
            </a:pPr>
            <a:r>
              <a:rPr lang="en-US" sz="2400" dirty="0">
                <a:solidFill>
                  <a:schemeClr val="bg1"/>
                </a:solidFill>
              </a:rPr>
              <a:t>A mobile app for photo editing asks its users to have their GPS localization activated for the use of its services. The app also tells its users it will use the collected data for behavioral advertising purposes. Neither geo-localization or online </a:t>
            </a:r>
            <a:r>
              <a:rPr lang="en-US" sz="2400" dirty="0" err="1">
                <a:solidFill>
                  <a:schemeClr val="bg1"/>
                </a:solidFill>
              </a:rPr>
              <a:t>behavioural</a:t>
            </a:r>
            <a:r>
              <a:rPr lang="en-US" sz="2400" dirty="0">
                <a:solidFill>
                  <a:schemeClr val="bg1"/>
                </a:solidFill>
              </a:rPr>
              <a:t> advertising are necessary for the provision of the photo editing service and go beyond the delivery of the core service provided. </a:t>
            </a:r>
          </a:p>
          <a:p>
            <a:pPr marL="0" indent="0" algn="ctr">
              <a:buNone/>
            </a:pPr>
            <a:endParaRPr lang="en-US" sz="2400" dirty="0">
              <a:solidFill>
                <a:schemeClr val="bg1"/>
              </a:solidFill>
            </a:endParaRPr>
          </a:p>
          <a:p>
            <a:pPr marL="0" indent="0" algn="ctr">
              <a:buNone/>
            </a:pPr>
            <a:r>
              <a:rPr lang="en-US" sz="2400" i="1" dirty="0">
                <a:solidFill>
                  <a:schemeClr val="bg1"/>
                </a:solidFill>
              </a:rPr>
              <a:t>Is consent freely given in this case? </a:t>
            </a:r>
          </a:p>
        </p:txBody>
      </p:sp>
    </p:spTree>
    <p:extLst>
      <p:ext uri="{BB962C8B-B14F-4D97-AF65-F5344CB8AC3E}">
        <p14:creationId xmlns:p14="http://schemas.microsoft.com/office/powerpoint/2010/main" val="3404169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EDA5F3-B3F9-43C9-8CB7-8D238E6519B2}"/>
              </a:ext>
            </a:extLst>
          </p:cNvPr>
          <p:cNvSpPr>
            <a:spLocks noGrp="1"/>
          </p:cNvSpPr>
          <p:nvPr>
            <p:ph type="title"/>
          </p:nvPr>
        </p:nvSpPr>
        <p:spPr>
          <a:xfrm>
            <a:off x="838200" y="631825"/>
            <a:ext cx="10515600" cy="1325563"/>
          </a:xfrm>
        </p:spPr>
        <p:txBody>
          <a:bodyPr>
            <a:normAutofit/>
          </a:bodyPr>
          <a:lstStyle/>
          <a:p>
            <a:pPr algn="ctr"/>
            <a:r>
              <a:rPr lang="en-US" dirty="0"/>
              <a:t>Answer</a:t>
            </a:r>
            <a:endParaRPr lang="en-US"/>
          </a:p>
        </p:txBody>
      </p:sp>
      <p:cxnSp>
        <p:nvCxnSpPr>
          <p:cNvPr id="10" name="Straight Connector 9">
            <a:extLst>
              <a:ext uri="{FF2B5EF4-FFF2-40B4-BE49-F238E27FC236}">
                <a16:creationId xmlns:a16="http://schemas.microsoft.com/office/drawing/2014/main" id="{E8E35B83-1EC3-4F87-9D54-D86346335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7636" y="1957388"/>
            <a:ext cx="10396728" cy="0"/>
          </a:xfrm>
          <a:prstGeom prst="line">
            <a:avLst/>
          </a:prstGeom>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F60C647-632C-42A0-8C80-8A8C5F667198}"/>
              </a:ext>
            </a:extLst>
          </p:cNvPr>
          <p:cNvSpPr>
            <a:spLocks noGrp="1"/>
          </p:cNvSpPr>
          <p:nvPr>
            <p:ph idx="1"/>
          </p:nvPr>
        </p:nvSpPr>
        <p:spPr>
          <a:xfrm>
            <a:off x="838200" y="2269173"/>
            <a:ext cx="10515600" cy="3659988"/>
          </a:xfrm>
        </p:spPr>
        <p:txBody>
          <a:bodyPr>
            <a:normAutofit/>
          </a:bodyPr>
          <a:lstStyle/>
          <a:p>
            <a:pPr marL="0" indent="0">
              <a:buNone/>
            </a:pPr>
            <a:r>
              <a:rPr lang="en-US" dirty="0"/>
              <a:t>Since users cannot use the app without consenting to the additional purposes, the consent cannot be considered as being freely given. </a:t>
            </a:r>
          </a:p>
        </p:txBody>
      </p:sp>
    </p:spTree>
    <p:extLst>
      <p:ext uri="{BB962C8B-B14F-4D97-AF65-F5344CB8AC3E}">
        <p14:creationId xmlns:p14="http://schemas.microsoft.com/office/powerpoint/2010/main" val="3782926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04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A20E52-C2B2-445F-8621-85645A9E7873}"/>
              </a:ext>
            </a:extLst>
          </p:cNvPr>
          <p:cNvSpPr>
            <a:spLocks noGrp="1"/>
          </p:cNvSpPr>
          <p:nvPr>
            <p:ph type="title"/>
          </p:nvPr>
        </p:nvSpPr>
        <p:spPr>
          <a:xfrm>
            <a:off x="594360" y="339117"/>
            <a:ext cx="11003280" cy="1619890"/>
          </a:xfrm>
        </p:spPr>
        <p:txBody>
          <a:bodyPr anchor="ctr">
            <a:normAutofit/>
          </a:bodyPr>
          <a:lstStyle/>
          <a:p>
            <a:r>
              <a:rPr lang="en-US"/>
              <a:t>Specific</a:t>
            </a:r>
            <a:endParaRPr lang="en-US" dirty="0"/>
          </a:p>
        </p:txBody>
      </p:sp>
      <p:grpSp>
        <p:nvGrpSpPr>
          <p:cNvPr id="12" name="Group 11">
            <a:extLst>
              <a:ext uri="{FF2B5EF4-FFF2-40B4-BE49-F238E27FC236}">
                <a16:creationId xmlns:a16="http://schemas.microsoft.com/office/drawing/2014/main" id="{C57F67D8-2BFF-4661-AFAF-E2CE8B7DCE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484632"/>
            <a:ext cx="242107" cy="1340860"/>
            <a:chOff x="56167" y="484632"/>
            <a:chExt cx="242107" cy="1340860"/>
          </a:xfrm>
        </p:grpSpPr>
        <p:sp>
          <p:nvSpPr>
            <p:cNvPr id="13" name="Rectangle 2">
              <a:extLst>
                <a:ext uri="{FF2B5EF4-FFF2-40B4-BE49-F238E27FC236}">
                  <a16:creationId xmlns:a16="http://schemas.microsoft.com/office/drawing/2014/main" id="{4E1D4D71-728F-4B12-9CBF-3E5ABDA9B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54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3513D1C2-B9D1-43DC-8B39-AA4FF5AAD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54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26CB8B66-F1A8-4DE9-AA67-8A7469BD7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122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F72E235-B6DE-4EE7-B11D-3FBEF9DC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122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A8C164F-E124-4ECF-9FD9-35C1F8E27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7701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151D52D-979C-4B9F-A037-D9DC745367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7701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EE8F116C-C879-4D3A-8F6D-A25B7125E2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62804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6709DF44-7C20-4444-8862-A9203CBE64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62804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4D6A9505-9408-4DC6-BD50-75A8C69490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8593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19FC7F2-FF7B-464A-8956-817BAD265A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8593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C0E235C3-2297-4887-8CF9-78B61DA7D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649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741D2A4A-2FC3-46D1-94A7-C4BA4823B1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649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E7DFA72-3CFE-4FB2-A769-C3D65C30CC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228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FFB273F7-B602-4697-92DA-B9C0B70E34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228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C76D34E0-BC86-46D8-920E-594A3C4B60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807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F17BC71C-4B64-4990-90FF-78123B720C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807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C807F90E-DB0C-4841-BFE0-9413759C2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386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F7E71EE5-0746-4E81-B154-BAC5FF8671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386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7FDDC085-25CA-4499-AAD9-DEA2035223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965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1303C688-1ED7-46BE-B0EC-4638C54941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965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225A8382-270D-45B3-860D-9D468B61895F}"/>
              </a:ext>
            </a:extLst>
          </p:cNvPr>
          <p:cNvSpPr>
            <a:spLocks noGrp="1"/>
          </p:cNvSpPr>
          <p:nvPr>
            <p:ph idx="1"/>
          </p:nvPr>
        </p:nvSpPr>
        <p:spPr>
          <a:xfrm>
            <a:off x="597407" y="2721429"/>
            <a:ext cx="11000233" cy="3494314"/>
          </a:xfrm>
        </p:spPr>
        <p:txBody>
          <a:bodyPr anchor="ctr">
            <a:normAutofit/>
          </a:bodyPr>
          <a:lstStyle/>
          <a:p>
            <a:r>
              <a:rPr lang="en-US" dirty="0"/>
              <a:t>Purpose specification as a safeguard to function creep</a:t>
            </a:r>
          </a:p>
          <a:p>
            <a:r>
              <a:rPr lang="en-US" dirty="0"/>
              <a:t>Granularity in consent requests</a:t>
            </a:r>
          </a:p>
          <a:p>
            <a:r>
              <a:rPr lang="en-US" dirty="0"/>
              <a:t>Clear separation of consent related information from other information </a:t>
            </a:r>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64286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678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639067-5DFA-4B52-ADB5-ECF299BD3AFB}"/>
              </a:ext>
            </a:extLst>
          </p:cNvPr>
          <p:cNvSpPr>
            <a:spLocks noGrp="1"/>
          </p:cNvSpPr>
          <p:nvPr>
            <p:ph type="title"/>
          </p:nvPr>
        </p:nvSpPr>
        <p:spPr>
          <a:xfrm>
            <a:off x="594360" y="528015"/>
            <a:ext cx="11003280" cy="1896068"/>
          </a:xfrm>
        </p:spPr>
        <p:txBody>
          <a:bodyPr anchor="ctr">
            <a:normAutofit/>
          </a:bodyPr>
          <a:lstStyle/>
          <a:p>
            <a:r>
              <a:rPr lang="en-US" sz="5200"/>
              <a:t>Example</a:t>
            </a:r>
          </a:p>
        </p:txBody>
      </p:sp>
      <p:grpSp>
        <p:nvGrpSpPr>
          <p:cNvPr id="12" name="Group 11">
            <a:extLst>
              <a:ext uri="{FF2B5EF4-FFF2-40B4-BE49-F238E27FC236}">
                <a16:creationId xmlns:a16="http://schemas.microsoft.com/office/drawing/2014/main" id="{8B04D2B7-73F4-45B7-8DD7-46FBB764FD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804672"/>
            <a:ext cx="242107" cy="1340860"/>
            <a:chOff x="56167" y="2761488"/>
            <a:chExt cx="242107" cy="1340860"/>
          </a:xfrm>
        </p:grpSpPr>
        <p:sp>
          <p:nvSpPr>
            <p:cNvPr id="13" name="Rectangle 2">
              <a:extLst>
                <a:ext uri="{FF2B5EF4-FFF2-40B4-BE49-F238E27FC236}">
                  <a16:creationId xmlns:a16="http://schemas.microsoft.com/office/drawing/2014/main" id="{7BC264FB-46C7-4095-9789-88AE8EEEE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9453CF8A-AFBF-4F7B-976E-34E49574A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0124E973-0753-4565-B7DF-01D225459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59D5EF2-5F47-486E-98E4-E1D6A421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D58D7DB-D38F-48CB-B73D-9556F37EB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4D7EDFA-8DAB-4339-A8AB-851280A1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A4F3EE0F-7B38-4989-9311-60D9F2180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EAB2AE19-2A16-4760-8196-328E12B05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AA713287-972B-4CB9-A3E2-A8EECBFA8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0A11147-5462-464B-AA8A-437311584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689B308F-09CB-4EFB-A1E1-09AE1DDCD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63B69A54-E8C5-4B6F-B650-15C49F353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6F46409-A4A3-4D60-B1EE-A45900C03E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B688051A-40F1-43BA-8727-23827B15D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FF20DCD7-1D4A-4ED2-9883-C07271F10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625E4879-1283-40D5-BB48-3E06AC059C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9F4B8115-2949-42EC-A16F-1CDE955EB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CFA61B4E-7C2E-4900-AA0F-80EE6E958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98364665-AC0C-4B4D-B268-C32C228F2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DCB63DBC-5E6D-45E1-BDF9-ED435ABC7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78723CC0-E791-41F8-B66D-7219AA3B3037}"/>
              </a:ext>
            </a:extLst>
          </p:cNvPr>
          <p:cNvSpPr>
            <a:spLocks noGrp="1"/>
          </p:cNvSpPr>
          <p:nvPr>
            <p:ph idx="1"/>
          </p:nvPr>
        </p:nvSpPr>
        <p:spPr>
          <a:xfrm>
            <a:off x="597407" y="3225339"/>
            <a:ext cx="11000233" cy="2981152"/>
          </a:xfrm>
        </p:spPr>
        <p:txBody>
          <a:bodyPr anchor="ctr">
            <a:normAutofit/>
          </a:bodyPr>
          <a:lstStyle/>
          <a:p>
            <a:pPr marL="0" indent="0" algn="just">
              <a:buNone/>
            </a:pPr>
            <a:r>
              <a:rPr lang="en-US" dirty="0"/>
              <a:t>A cable TV network collects subscribers’ personal data, based on their consent, to present them with personal suggestions for new movies they might be interested in based on their viewing habits. After a while, the TV network decides it would like to enable third parties to send (or display) targeted advertising on the basis of the subscriber’s viewing habits. Given this new purpose, new consent is needed. </a:t>
            </a:r>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79511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310A19-49AD-4A2B-8A1F-9D2242CB66B1}"/>
              </a:ext>
            </a:extLst>
          </p:cNvPr>
          <p:cNvSpPr>
            <a:spLocks noGrp="1"/>
          </p:cNvSpPr>
          <p:nvPr>
            <p:ph type="title"/>
          </p:nvPr>
        </p:nvSpPr>
        <p:spPr>
          <a:xfrm>
            <a:off x="841248" y="426720"/>
            <a:ext cx="10506456" cy="1919141"/>
          </a:xfrm>
        </p:spPr>
        <p:txBody>
          <a:bodyPr anchor="b">
            <a:normAutofit/>
          </a:bodyPr>
          <a:lstStyle/>
          <a:p>
            <a:r>
              <a:rPr lang="en-US" sz="6000"/>
              <a:t>Informed </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7D40FB4-44B7-49E7-92D8-0D778CA2658C}"/>
              </a:ext>
            </a:extLst>
          </p:cNvPr>
          <p:cNvSpPr>
            <a:spLocks noGrp="1"/>
          </p:cNvSpPr>
          <p:nvPr>
            <p:ph idx="1"/>
          </p:nvPr>
        </p:nvSpPr>
        <p:spPr>
          <a:xfrm>
            <a:off x="841248" y="3337269"/>
            <a:ext cx="10509504" cy="2905686"/>
          </a:xfrm>
        </p:spPr>
        <p:txBody>
          <a:bodyPr>
            <a:normAutofit/>
          </a:bodyPr>
          <a:lstStyle/>
          <a:p>
            <a:r>
              <a:rPr lang="en-US"/>
              <a:t>Transparency</a:t>
            </a:r>
          </a:p>
          <a:p>
            <a:r>
              <a:rPr lang="en-US"/>
              <a:t>Enable data subjects to make informed decisions</a:t>
            </a:r>
          </a:p>
          <a:p>
            <a:r>
              <a:rPr lang="en-US"/>
              <a:t>Understand what they are agreeing to</a:t>
            </a:r>
          </a:p>
          <a:p>
            <a:r>
              <a:rPr lang="en-US"/>
              <a:t>Exercise their right to withdraw consent</a:t>
            </a:r>
          </a:p>
        </p:txBody>
      </p:sp>
    </p:spTree>
    <p:extLst>
      <p:ext uri="{BB962C8B-B14F-4D97-AF65-F5344CB8AC3E}">
        <p14:creationId xmlns:p14="http://schemas.microsoft.com/office/powerpoint/2010/main" val="1866628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678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131B65-7797-4F14-9607-A80AB586312B}"/>
              </a:ext>
            </a:extLst>
          </p:cNvPr>
          <p:cNvSpPr>
            <a:spLocks noGrp="1"/>
          </p:cNvSpPr>
          <p:nvPr>
            <p:ph type="title"/>
          </p:nvPr>
        </p:nvSpPr>
        <p:spPr>
          <a:xfrm>
            <a:off x="594360" y="528015"/>
            <a:ext cx="11003280" cy="1896068"/>
          </a:xfrm>
        </p:spPr>
        <p:txBody>
          <a:bodyPr anchor="ctr">
            <a:normAutofit/>
          </a:bodyPr>
          <a:lstStyle/>
          <a:p>
            <a:r>
              <a:rPr lang="en-US" sz="5200"/>
              <a:t>Elements of Informed Consent</a:t>
            </a:r>
          </a:p>
        </p:txBody>
      </p:sp>
      <p:grpSp>
        <p:nvGrpSpPr>
          <p:cNvPr id="12" name="Group 11">
            <a:extLst>
              <a:ext uri="{FF2B5EF4-FFF2-40B4-BE49-F238E27FC236}">
                <a16:creationId xmlns:a16="http://schemas.microsoft.com/office/drawing/2014/main" id="{8B04D2B7-73F4-45B7-8DD7-46FBB764FD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804672"/>
            <a:ext cx="242107" cy="1340860"/>
            <a:chOff x="56167" y="2761488"/>
            <a:chExt cx="242107" cy="1340860"/>
          </a:xfrm>
        </p:grpSpPr>
        <p:sp>
          <p:nvSpPr>
            <p:cNvPr id="13" name="Rectangle 2">
              <a:extLst>
                <a:ext uri="{FF2B5EF4-FFF2-40B4-BE49-F238E27FC236}">
                  <a16:creationId xmlns:a16="http://schemas.microsoft.com/office/drawing/2014/main" id="{7BC264FB-46C7-4095-9789-88AE8EEEE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9453CF8A-AFBF-4F7B-976E-34E49574A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0124E973-0753-4565-B7DF-01D225459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59D5EF2-5F47-486E-98E4-E1D6A421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D58D7DB-D38F-48CB-B73D-9556F37EB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4D7EDFA-8DAB-4339-A8AB-851280A1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A4F3EE0F-7B38-4989-9311-60D9F2180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EAB2AE19-2A16-4760-8196-328E12B05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AA713287-972B-4CB9-A3E2-A8EECBFA8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0A11147-5462-464B-AA8A-437311584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689B308F-09CB-4EFB-A1E1-09AE1DDCD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63B69A54-E8C5-4B6F-B650-15C49F353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6F46409-A4A3-4D60-B1EE-A45900C03E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B688051A-40F1-43BA-8727-23827B15D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FF20DCD7-1D4A-4ED2-9883-C07271F10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625E4879-1283-40D5-BB48-3E06AC059C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9F4B8115-2949-42EC-A16F-1CDE955EB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CFA61B4E-7C2E-4900-AA0F-80EE6E958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98364665-AC0C-4B4D-B268-C32C228F2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DCB63DBC-5E6D-45E1-BDF9-ED435ABC7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C82C8B3F-18E6-483F-89F1-06B5D1F87EAF}"/>
              </a:ext>
            </a:extLst>
          </p:cNvPr>
          <p:cNvSpPr>
            <a:spLocks noGrp="1"/>
          </p:cNvSpPr>
          <p:nvPr>
            <p:ph idx="1"/>
          </p:nvPr>
        </p:nvSpPr>
        <p:spPr>
          <a:xfrm>
            <a:off x="597407" y="3225339"/>
            <a:ext cx="11000233" cy="2981152"/>
          </a:xfrm>
        </p:spPr>
        <p:txBody>
          <a:bodyPr anchor="ctr">
            <a:normAutofit/>
          </a:bodyPr>
          <a:lstStyle/>
          <a:p>
            <a:r>
              <a:rPr lang="en-US" dirty="0"/>
              <a:t>Minimum content requirements</a:t>
            </a:r>
          </a:p>
          <a:p>
            <a:r>
              <a:rPr lang="en-US" dirty="0"/>
              <a:t>How to provide information</a:t>
            </a:r>
          </a:p>
          <a:p>
            <a:pPr marL="0" indent="0">
              <a:buNone/>
            </a:pPr>
            <a:endParaRPr lang="en-US" dirty="0"/>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9766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678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1084AC-8178-42B9-9794-8DD77271B0AE}"/>
              </a:ext>
            </a:extLst>
          </p:cNvPr>
          <p:cNvSpPr>
            <a:spLocks noGrp="1"/>
          </p:cNvSpPr>
          <p:nvPr>
            <p:ph type="title"/>
          </p:nvPr>
        </p:nvSpPr>
        <p:spPr>
          <a:xfrm>
            <a:off x="594360" y="528015"/>
            <a:ext cx="11003280" cy="1896068"/>
          </a:xfrm>
        </p:spPr>
        <p:txBody>
          <a:bodyPr anchor="ctr">
            <a:normAutofit/>
          </a:bodyPr>
          <a:lstStyle/>
          <a:p>
            <a:r>
              <a:rPr lang="en-US" sz="5200"/>
              <a:t>Unambiguous Indication of Wishes</a:t>
            </a:r>
          </a:p>
        </p:txBody>
      </p:sp>
      <p:grpSp>
        <p:nvGrpSpPr>
          <p:cNvPr id="36" name="Group 11">
            <a:extLst>
              <a:ext uri="{FF2B5EF4-FFF2-40B4-BE49-F238E27FC236}">
                <a16:creationId xmlns:a16="http://schemas.microsoft.com/office/drawing/2014/main" id="{8B04D2B7-73F4-45B7-8DD7-46FBB764FD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804672"/>
            <a:ext cx="242107" cy="1340860"/>
            <a:chOff x="56167" y="2761488"/>
            <a:chExt cx="242107" cy="1340860"/>
          </a:xfrm>
        </p:grpSpPr>
        <p:sp>
          <p:nvSpPr>
            <p:cNvPr id="13" name="Rectangle 2">
              <a:extLst>
                <a:ext uri="{FF2B5EF4-FFF2-40B4-BE49-F238E27FC236}">
                  <a16:creationId xmlns:a16="http://schemas.microsoft.com/office/drawing/2014/main" id="{7BC264FB-46C7-4095-9789-88AE8EEEE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9453CF8A-AFBF-4F7B-976E-34E49574A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0124E973-0753-4565-B7DF-01D225459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59D5EF2-5F47-486E-98E4-E1D6A421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D58D7DB-D38F-48CB-B73D-9556F37EB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4D7EDFA-8DAB-4339-A8AB-851280A1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A4F3EE0F-7B38-4989-9311-60D9F2180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EAB2AE19-2A16-4760-8196-328E12B05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AA713287-972B-4CB9-A3E2-A8EECBFA8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0A11147-5462-464B-AA8A-437311584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689B308F-09CB-4EFB-A1E1-09AE1DDCD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63B69A54-E8C5-4B6F-B650-15C49F353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6F46409-A4A3-4D60-B1EE-A45900C03E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B688051A-40F1-43BA-8727-23827B15D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FF20DCD7-1D4A-4ED2-9883-C07271F10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625E4879-1283-40D5-BB48-3E06AC059C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9F4B8115-2949-42EC-A16F-1CDE955EB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CFA61B4E-7C2E-4900-AA0F-80EE6E958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98364665-AC0C-4B4D-B268-C32C228F2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DCB63DBC-5E6D-45E1-BDF9-ED435ABC7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3ECEE032-ADDD-476C-AF84-5CE86187A3EE}"/>
              </a:ext>
            </a:extLst>
          </p:cNvPr>
          <p:cNvSpPr>
            <a:spLocks noGrp="1"/>
          </p:cNvSpPr>
          <p:nvPr>
            <p:ph idx="1"/>
          </p:nvPr>
        </p:nvSpPr>
        <p:spPr>
          <a:xfrm>
            <a:off x="597407" y="3225339"/>
            <a:ext cx="11000233" cy="2981152"/>
          </a:xfrm>
        </p:spPr>
        <p:txBody>
          <a:bodyPr anchor="ctr">
            <a:normAutofit/>
          </a:bodyPr>
          <a:lstStyle/>
          <a:p>
            <a:r>
              <a:rPr lang="en-US" sz="3200" dirty="0"/>
              <a:t>Statement</a:t>
            </a:r>
          </a:p>
          <a:p>
            <a:r>
              <a:rPr lang="en-US" sz="3200" dirty="0"/>
              <a:t>Clear affirmative action</a:t>
            </a:r>
          </a:p>
          <a:p>
            <a:endParaRPr lang="en-US" sz="3200" dirty="0"/>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5157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678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2F9402-D584-48DC-96E5-A35CFC45C7AF}"/>
              </a:ext>
            </a:extLst>
          </p:cNvPr>
          <p:cNvSpPr>
            <a:spLocks noGrp="1"/>
          </p:cNvSpPr>
          <p:nvPr>
            <p:ph type="title"/>
          </p:nvPr>
        </p:nvSpPr>
        <p:spPr>
          <a:xfrm>
            <a:off x="594360" y="528015"/>
            <a:ext cx="11003280" cy="1896068"/>
          </a:xfrm>
        </p:spPr>
        <p:txBody>
          <a:bodyPr anchor="ctr">
            <a:normAutofit/>
          </a:bodyPr>
          <a:lstStyle/>
          <a:p>
            <a:r>
              <a:rPr lang="en-US" sz="5200"/>
              <a:t>Example</a:t>
            </a:r>
          </a:p>
        </p:txBody>
      </p:sp>
      <p:grpSp>
        <p:nvGrpSpPr>
          <p:cNvPr id="12" name="Group 11">
            <a:extLst>
              <a:ext uri="{FF2B5EF4-FFF2-40B4-BE49-F238E27FC236}">
                <a16:creationId xmlns:a16="http://schemas.microsoft.com/office/drawing/2014/main" id="{8B04D2B7-73F4-45B7-8DD7-46FBB764FD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804672"/>
            <a:ext cx="242107" cy="1340860"/>
            <a:chOff x="56167" y="2761488"/>
            <a:chExt cx="242107" cy="1340860"/>
          </a:xfrm>
        </p:grpSpPr>
        <p:sp>
          <p:nvSpPr>
            <p:cNvPr id="13" name="Rectangle 2">
              <a:extLst>
                <a:ext uri="{FF2B5EF4-FFF2-40B4-BE49-F238E27FC236}">
                  <a16:creationId xmlns:a16="http://schemas.microsoft.com/office/drawing/2014/main" id="{7BC264FB-46C7-4095-9789-88AE8EEEE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9453CF8A-AFBF-4F7B-976E-34E49574A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0124E973-0753-4565-B7DF-01D225459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59D5EF2-5F47-486E-98E4-E1D6A421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D58D7DB-D38F-48CB-B73D-9556F37EB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4D7EDFA-8DAB-4339-A8AB-851280A1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A4F3EE0F-7B38-4989-9311-60D9F2180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EAB2AE19-2A16-4760-8196-328E12B05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AA713287-972B-4CB9-A3E2-A8EECBFA8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0A11147-5462-464B-AA8A-437311584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689B308F-09CB-4EFB-A1E1-09AE1DDCD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63B69A54-E8C5-4B6F-B650-15C49F353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6F46409-A4A3-4D60-B1EE-A45900C03E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B688051A-40F1-43BA-8727-23827B15D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FF20DCD7-1D4A-4ED2-9883-C07271F10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625E4879-1283-40D5-BB48-3E06AC059C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9F4B8115-2949-42EC-A16F-1CDE955EB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CFA61B4E-7C2E-4900-AA0F-80EE6E958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98364665-AC0C-4B4D-B268-C32C228F2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DCB63DBC-5E6D-45E1-BDF9-ED435ABC7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65B8E0BC-47C0-4965-B91A-687E98A0CE49}"/>
              </a:ext>
            </a:extLst>
          </p:cNvPr>
          <p:cNvSpPr>
            <a:spLocks noGrp="1"/>
          </p:cNvSpPr>
          <p:nvPr>
            <p:ph idx="1"/>
          </p:nvPr>
        </p:nvSpPr>
        <p:spPr>
          <a:xfrm>
            <a:off x="597407" y="3225339"/>
            <a:ext cx="11000233" cy="2981152"/>
          </a:xfrm>
        </p:spPr>
        <p:txBody>
          <a:bodyPr anchor="ctr">
            <a:normAutofit/>
          </a:bodyPr>
          <a:lstStyle/>
          <a:p>
            <a:pPr marL="0" indent="0" algn="just">
              <a:buNone/>
            </a:pPr>
            <a:r>
              <a:rPr lang="en-US" dirty="0"/>
              <a:t>When installing software, the application asks the data subject for consent to use non-anonymized crash reports to improve the software. A layered privacy notice providing the necessary information accompanies the request for consent. By actively ticking the optional box stating “I consent”, the user is able to validly perform a “clear affirmative action” to consent to the processing. </a:t>
            </a:r>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96114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D67C2EE-AFA7-458A-8695-51B546F47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800584-727A-48CF-8223-244AD9717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967" y="0"/>
            <a:ext cx="11585033" cy="3233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C661FD-94A8-410D-9D10-35EAB688B057}"/>
              </a:ext>
            </a:extLst>
          </p:cNvPr>
          <p:cNvSpPr>
            <a:spLocks noGrp="1"/>
          </p:cNvSpPr>
          <p:nvPr>
            <p:ph type="title"/>
          </p:nvPr>
        </p:nvSpPr>
        <p:spPr>
          <a:xfrm>
            <a:off x="1166649" y="721805"/>
            <a:ext cx="10258732" cy="2147520"/>
          </a:xfrm>
        </p:spPr>
        <p:txBody>
          <a:bodyPr anchor="b">
            <a:normAutofit/>
          </a:bodyPr>
          <a:lstStyle/>
          <a:p>
            <a:r>
              <a:rPr lang="en-US" sz="6000"/>
              <a:t>Obtaining Explicit Consent</a:t>
            </a:r>
          </a:p>
        </p:txBody>
      </p:sp>
      <p:grpSp>
        <p:nvGrpSpPr>
          <p:cNvPr id="14" name="Group 13">
            <a:extLst>
              <a:ext uri="{FF2B5EF4-FFF2-40B4-BE49-F238E27FC236}">
                <a16:creationId xmlns:a16="http://schemas.microsoft.com/office/drawing/2014/main" id="{1221A507-76C4-489F-9F32-ECC44C5DC4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1188720" y="73152"/>
            <a:chExt cx="1178966" cy="232963"/>
          </a:xfrm>
        </p:grpSpPr>
        <p:sp>
          <p:nvSpPr>
            <p:cNvPr id="15" name="Rectangle 64">
              <a:extLst>
                <a:ext uri="{FF2B5EF4-FFF2-40B4-BE49-F238E27FC236}">
                  <a16:creationId xmlns:a16="http://schemas.microsoft.com/office/drawing/2014/main" id="{7DC847D7-5EB9-4FE0-B168-3DE1EB4EF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F6F873C5-6B08-4AFE-A352-0A7CBBF46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B0DB0814-1ED8-487C-B9C3-0A3D8FCF9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F5F3852A-F720-4D40-A134-9973D3E1F0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1B5D5737-4218-40BA-8AF2-1AE5DECD3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B935F463-D65C-49FE-A92B-41F5ECDA68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F6CA73CF-0DFE-4798-BC6E-C387843B4D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98C7D6EA-A5D9-4522-AE62-F469FE68F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B04050F1-B046-473B-B19A-E9E56235E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975EDD96-1800-4F89-BFE1-9B91350FB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20884670-A662-4E05-AAE8-45BD005263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3FF1EA1E-0B30-4AB3-9D10-CAFB149C8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45623CE9-FC05-43E5-A0BF-7BD5F22B8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E5FDD108-3711-4CC4-AA3A-62731494D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A17CDDB6-3812-4D05-B01E-102B32F6BF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D6726100-858D-44CA-B0A8-DC13EA7BFE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C299ED46-3E2E-408F-82A1-FB2A0A2B9C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772859DA-EE4D-4BF7-B000-0718B4A0F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666A5CAC-B220-49E0-A1BC-AD5F168279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6690C2E3-0443-48E4-8F94-E3D9113FFE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409BCE9-4488-4DB4-9B80-05B7E59600D4}"/>
              </a:ext>
            </a:extLst>
          </p:cNvPr>
          <p:cNvSpPr>
            <a:spLocks noGrp="1"/>
          </p:cNvSpPr>
          <p:nvPr>
            <p:ph idx="1"/>
          </p:nvPr>
        </p:nvSpPr>
        <p:spPr>
          <a:xfrm>
            <a:off x="1166649" y="3509010"/>
            <a:ext cx="10258733" cy="3057328"/>
          </a:xfrm>
        </p:spPr>
        <p:txBody>
          <a:bodyPr anchor="ctr">
            <a:normAutofit/>
          </a:bodyPr>
          <a:lstStyle/>
          <a:p>
            <a:r>
              <a:rPr lang="en-US" dirty="0"/>
              <a:t>Situations where serious data protection risk emerge</a:t>
            </a:r>
          </a:p>
          <a:p>
            <a:r>
              <a:rPr lang="en-US" dirty="0"/>
              <a:t>Processing of special categories of data</a:t>
            </a:r>
          </a:p>
          <a:p>
            <a:r>
              <a:rPr lang="en-US" dirty="0"/>
              <a:t>Refers to the way consent is expressed by the data subject</a:t>
            </a:r>
          </a:p>
          <a:p>
            <a:endParaRPr lang="en-US" dirty="0"/>
          </a:p>
        </p:txBody>
      </p:sp>
    </p:spTree>
    <p:extLst>
      <p:ext uri="{BB962C8B-B14F-4D97-AF65-F5344CB8AC3E}">
        <p14:creationId xmlns:p14="http://schemas.microsoft.com/office/powerpoint/2010/main" val="4170771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D67C2EE-AFA7-458A-8695-51B546F47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800584-727A-48CF-8223-244AD9717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967" y="0"/>
            <a:ext cx="11585033" cy="3233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97D5A6-397C-44DB-8BCE-2642715EF0F8}"/>
              </a:ext>
            </a:extLst>
          </p:cNvPr>
          <p:cNvSpPr>
            <a:spLocks noGrp="1"/>
          </p:cNvSpPr>
          <p:nvPr>
            <p:ph type="title"/>
          </p:nvPr>
        </p:nvSpPr>
        <p:spPr>
          <a:xfrm>
            <a:off x="1166649" y="721805"/>
            <a:ext cx="10258732" cy="2147520"/>
          </a:xfrm>
        </p:spPr>
        <p:txBody>
          <a:bodyPr anchor="b">
            <a:normAutofit/>
          </a:bodyPr>
          <a:lstStyle/>
          <a:p>
            <a:r>
              <a:rPr lang="en-US" sz="6000"/>
              <a:t>Example </a:t>
            </a:r>
          </a:p>
        </p:txBody>
      </p:sp>
      <p:grpSp>
        <p:nvGrpSpPr>
          <p:cNvPr id="14" name="Group 13">
            <a:extLst>
              <a:ext uri="{FF2B5EF4-FFF2-40B4-BE49-F238E27FC236}">
                <a16:creationId xmlns:a16="http://schemas.microsoft.com/office/drawing/2014/main" id="{1221A507-76C4-489F-9F32-ECC44C5DC4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1188720" y="73152"/>
            <a:chExt cx="1178966" cy="232963"/>
          </a:xfrm>
        </p:grpSpPr>
        <p:sp>
          <p:nvSpPr>
            <p:cNvPr id="15" name="Rectangle 64">
              <a:extLst>
                <a:ext uri="{FF2B5EF4-FFF2-40B4-BE49-F238E27FC236}">
                  <a16:creationId xmlns:a16="http://schemas.microsoft.com/office/drawing/2014/main" id="{7DC847D7-5EB9-4FE0-B168-3DE1EB4EF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F6F873C5-6B08-4AFE-A352-0A7CBBF46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B0DB0814-1ED8-487C-B9C3-0A3D8FCF9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F5F3852A-F720-4D40-A134-9973D3E1F0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1B5D5737-4218-40BA-8AF2-1AE5DECD3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B935F463-D65C-49FE-A92B-41F5ECDA68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F6CA73CF-0DFE-4798-BC6E-C387843B4D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98C7D6EA-A5D9-4522-AE62-F469FE68F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B04050F1-B046-473B-B19A-E9E56235E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975EDD96-1800-4F89-BFE1-9B91350FB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20884670-A662-4E05-AAE8-45BD005263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3FF1EA1E-0B30-4AB3-9D10-CAFB149C8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45623CE9-FC05-43E5-A0BF-7BD5F22B8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E5FDD108-3711-4CC4-AA3A-62731494D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A17CDDB6-3812-4D05-B01E-102B32F6BF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D6726100-858D-44CA-B0A8-DC13EA7BFE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C299ED46-3E2E-408F-82A1-FB2A0A2B9C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772859DA-EE4D-4BF7-B000-0718B4A0F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666A5CAC-B220-49E0-A1BC-AD5F168279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6690C2E3-0443-48E4-8F94-E3D9113FFE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169DE24-BEAE-42B1-AF60-C37AE8A0AD9E}"/>
              </a:ext>
            </a:extLst>
          </p:cNvPr>
          <p:cNvSpPr>
            <a:spLocks noGrp="1"/>
          </p:cNvSpPr>
          <p:nvPr>
            <p:ph idx="1"/>
          </p:nvPr>
        </p:nvSpPr>
        <p:spPr>
          <a:xfrm>
            <a:off x="1166649" y="3509010"/>
            <a:ext cx="10258733" cy="3057328"/>
          </a:xfrm>
        </p:spPr>
        <p:txBody>
          <a:bodyPr anchor="ctr">
            <a:normAutofit/>
          </a:bodyPr>
          <a:lstStyle/>
          <a:p>
            <a:pPr marL="0" indent="0" algn="just">
              <a:buNone/>
            </a:pPr>
            <a:r>
              <a:rPr lang="en-US" dirty="0"/>
              <a:t>A clinic for cosmetic surgery seeks explicit consent from a patient to transfer his medical record to an expert whose second opinion is asked on the condition of the patient. The medical record is a digital file. Given the specific nature of the information concerned, the clinic asks for an electronic signature of the data subject to obtain valid consent and to be able to demonstrate that explicit consent was obtained. </a:t>
            </a:r>
          </a:p>
        </p:txBody>
      </p:sp>
    </p:spTree>
    <p:extLst>
      <p:ext uri="{BB962C8B-B14F-4D97-AF65-F5344CB8AC3E}">
        <p14:creationId xmlns:p14="http://schemas.microsoft.com/office/powerpoint/2010/main" val="28791672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D3A9E89-033E-4C4A-8C41-416DABFFD3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6293361-111E-427D-8E5B-256944AC83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2825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66F4F6-203F-4A00-92DF-013B96296C9D}"/>
              </a:ext>
            </a:extLst>
          </p:cNvPr>
          <p:cNvSpPr>
            <a:spLocks noGrp="1"/>
          </p:cNvSpPr>
          <p:nvPr>
            <p:ph type="title"/>
          </p:nvPr>
        </p:nvSpPr>
        <p:spPr>
          <a:xfrm>
            <a:off x="594359" y="687479"/>
            <a:ext cx="11003281" cy="1798026"/>
          </a:xfrm>
        </p:spPr>
        <p:txBody>
          <a:bodyPr anchor="b">
            <a:normAutofit/>
          </a:bodyPr>
          <a:lstStyle/>
          <a:p>
            <a:r>
              <a:rPr lang="en-US" sz="5800"/>
              <a:t>Additional Conditions</a:t>
            </a:r>
          </a:p>
        </p:txBody>
      </p:sp>
      <p:grpSp>
        <p:nvGrpSpPr>
          <p:cNvPr id="12" name="Group 11">
            <a:extLst>
              <a:ext uri="{FF2B5EF4-FFF2-40B4-BE49-F238E27FC236}">
                <a16:creationId xmlns:a16="http://schemas.microsoft.com/office/drawing/2014/main" id="{6DD44263-0C4E-4CE2-9EE0-B4C1C0667E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4360" y="73152"/>
            <a:ext cx="1178966" cy="232963"/>
            <a:chOff x="594360" y="73152"/>
            <a:chExt cx="1178966" cy="232963"/>
          </a:xfrm>
        </p:grpSpPr>
        <p:sp>
          <p:nvSpPr>
            <p:cNvPr id="13" name="Rectangle 64">
              <a:extLst>
                <a:ext uri="{FF2B5EF4-FFF2-40B4-BE49-F238E27FC236}">
                  <a16:creationId xmlns:a16="http://schemas.microsoft.com/office/drawing/2014/main" id="{8308E40C-A85B-4284-9325-37C4C34BF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18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66">
              <a:extLst>
                <a:ext uri="{FF2B5EF4-FFF2-40B4-BE49-F238E27FC236}">
                  <a16:creationId xmlns:a16="http://schemas.microsoft.com/office/drawing/2014/main" id="{721BF076-E7C8-4851-902C-6D57D74B45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18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64">
              <a:extLst>
                <a:ext uri="{FF2B5EF4-FFF2-40B4-BE49-F238E27FC236}">
                  <a16:creationId xmlns:a16="http://schemas.microsoft.com/office/drawing/2014/main" id="{27081CB3-9EA1-4A29-9364-64EFB67DCB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922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2BB06149-001D-4180-82E7-5170B45F0F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922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DA0B7128-2B6D-4E8B-9872-FDCFC15271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4427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95B05981-F30D-48EE-B90F-7E6EFB5C84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4427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D137C161-2060-4403-BE22-1DA2167A3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19315"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1727916F-6C5D-4364-9611-A7910D90E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19315"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2F4B3FE9-FB15-496D-B6B4-87D848917E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4360"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143AAA88-47EE-4F50-949D-9252C575D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4360"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ED58149F-477D-4126-9FDD-56136E1D6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1895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10CD93B5-5A24-4EDC-8970-BAFC656B06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1895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BD43ECE7-0EFA-42F2-90CD-934FBF5520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400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0211AE0E-F92A-4D5F-B1CC-84A5DC55D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400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F75BD8C1-7549-4B6C-A8A3-BCA6DECE0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6904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4A91F922-5A56-4569-9C7D-71B84C0ED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6904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4FF59356-7861-47B1-85CF-50FD963F0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4409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D4739A72-CE85-45AA-ACD4-57F7337F23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4409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46CB7986-638B-4316-830C-018AAFBCE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1913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74FD18CE-56DB-4A30-9D24-4E965F4C83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1913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27AC84CC-1F12-40E9-8B10-92CF937A809E}"/>
              </a:ext>
            </a:extLst>
          </p:cNvPr>
          <p:cNvSpPr>
            <a:spLocks noGrp="1"/>
          </p:cNvSpPr>
          <p:nvPr>
            <p:ph idx="1"/>
          </p:nvPr>
        </p:nvSpPr>
        <p:spPr>
          <a:xfrm>
            <a:off x="594359" y="3176337"/>
            <a:ext cx="11003281" cy="2994184"/>
          </a:xfrm>
        </p:spPr>
        <p:txBody>
          <a:bodyPr anchor="ctr">
            <a:normAutofit/>
          </a:bodyPr>
          <a:lstStyle/>
          <a:p>
            <a:r>
              <a:rPr lang="en-US" dirty="0"/>
              <a:t>Demonstrate consent</a:t>
            </a:r>
          </a:p>
          <a:p>
            <a:r>
              <a:rPr lang="en-US" dirty="0"/>
              <a:t>Withdrawal of consent</a:t>
            </a:r>
          </a:p>
          <a:p>
            <a:endParaRPr lang="en-US" dirty="0"/>
          </a:p>
        </p:txBody>
      </p:sp>
      <p:sp>
        <p:nvSpPr>
          <p:cNvPr id="34" name="Rectangle 33">
            <a:extLst>
              <a:ext uri="{FF2B5EF4-FFF2-40B4-BE49-F238E27FC236}">
                <a16:creationId xmlns:a16="http://schemas.microsoft.com/office/drawing/2014/main" id="{78907291-9D6D-4740-81DB-441477BCA2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11811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678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49E047-0DA6-4D77-8F74-6D462603F02A}"/>
              </a:ext>
            </a:extLst>
          </p:cNvPr>
          <p:cNvSpPr>
            <a:spLocks noGrp="1"/>
          </p:cNvSpPr>
          <p:nvPr>
            <p:ph type="title"/>
          </p:nvPr>
        </p:nvSpPr>
        <p:spPr>
          <a:xfrm>
            <a:off x="594360" y="528015"/>
            <a:ext cx="11003280" cy="1896068"/>
          </a:xfrm>
        </p:spPr>
        <p:txBody>
          <a:bodyPr anchor="ctr">
            <a:normAutofit/>
          </a:bodyPr>
          <a:lstStyle/>
          <a:p>
            <a:r>
              <a:rPr lang="en-US" sz="5200" dirty="0"/>
              <a:t>Question</a:t>
            </a:r>
          </a:p>
        </p:txBody>
      </p:sp>
      <p:grpSp>
        <p:nvGrpSpPr>
          <p:cNvPr id="12" name="Group 11">
            <a:extLst>
              <a:ext uri="{FF2B5EF4-FFF2-40B4-BE49-F238E27FC236}">
                <a16:creationId xmlns:a16="http://schemas.microsoft.com/office/drawing/2014/main" id="{8B04D2B7-73F4-45B7-8DD7-46FBB764FD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804672"/>
            <a:ext cx="242107" cy="1340860"/>
            <a:chOff x="56167" y="2761488"/>
            <a:chExt cx="242107" cy="1340860"/>
          </a:xfrm>
        </p:grpSpPr>
        <p:sp>
          <p:nvSpPr>
            <p:cNvPr id="13" name="Rectangle 2">
              <a:extLst>
                <a:ext uri="{FF2B5EF4-FFF2-40B4-BE49-F238E27FC236}">
                  <a16:creationId xmlns:a16="http://schemas.microsoft.com/office/drawing/2014/main" id="{7BC264FB-46C7-4095-9789-88AE8EEEE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9453CF8A-AFBF-4F7B-976E-34E49574A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0124E973-0753-4565-B7DF-01D225459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59D5EF2-5F47-486E-98E4-E1D6A421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D58D7DB-D38F-48CB-B73D-9556F37EB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4D7EDFA-8DAB-4339-A8AB-851280A1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A4F3EE0F-7B38-4989-9311-60D9F2180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EAB2AE19-2A16-4760-8196-328E12B05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AA713287-972B-4CB9-A3E2-A8EECBFA8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0A11147-5462-464B-AA8A-437311584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689B308F-09CB-4EFB-A1E1-09AE1DDCD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63B69A54-E8C5-4B6F-B650-15C49F353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6F46409-A4A3-4D60-B1EE-A45900C03E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B688051A-40F1-43BA-8727-23827B15D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FF20DCD7-1D4A-4ED2-9883-C07271F10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625E4879-1283-40D5-BB48-3E06AC059C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9F4B8115-2949-42EC-A16F-1CDE955EB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CFA61B4E-7C2E-4900-AA0F-80EE6E958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98364665-AC0C-4B4D-B268-C32C228F2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DCB63DBC-5E6D-45E1-BDF9-ED435ABC7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65388B26-3BC9-4318-925C-9E1589628786}"/>
              </a:ext>
            </a:extLst>
          </p:cNvPr>
          <p:cNvSpPr>
            <a:spLocks noGrp="1"/>
          </p:cNvSpPr>
          <p:nvPr>
            <p:ph idx="1"/>
          </p:nvPr>
        </p:nvSpPr>
        <p:spPr>
          <a:xfrm>
            <a:off x="594359" y="2867891"/>
            <a:ext cx="11000233" cy="2981152"/>
          </a:xfrm>
        </p:spPr>
        <p:txBody>
          <a:bodyPr anchor="ctr">
            <a:normAutofit/>
          </a:bodyPr>
          <a:lstStyle/>
          <a:p>
            <a:pPr marL="0" indent="0" algn="just">
              <a:buNone/>
            </a:pPr>
            <a:endParaRPr lang="en-US" dirty="0"/>
          </a:p>
          <a:p>
            <a:pPr marL="0" indent="0" algn="just">
              <a:buNone/>
            </a:pPr>
            <a:r>
              <a:rPr lang="en-US" dirty="0"/>
              <a:t>You're an airline company and your Privacy Notice indicates that the personal data of customers can be processed for a competition organized by your company offering a free flight as a prize. The customers must tick a box to agree to participate in the competition.</a:t>
            </a:r>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7943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678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9E0156-4C94-4501-876A-3812A93E3C44}"/>
              </a:ext>
            </a:extLst>
          </p:cNvPr>
          <p:cNvSpPr>
            <a:spLocks noGrp="1"/>
          </p:cNvSpPr>
          <p:nvPr>
            <p:ph type="title"/>
          </p:nvPr>
        </p:nvSpPr>
        <p:spPr>
          <a:xfrm>
            <a:off x="594360" y="528015"/>
            <a:ext cx="11003280" cy="1896068"/>
          </a:xfrm>
        </p:spPr>
        <p:txBody>
          <a:bodyPr anchor="ctr">
            <a:normAutofit/>
          </a:bodyPr>
          <a:lstStyle/>
          <a:p>
            <a:r>
              <a:rPr lang="en-US" sz="5200"/>
              <a:t>Answer</a:t>
            </a:r>
          </a:p>
        </p:txBody>
      </p:sp>
      <p:grpSp>
        <p:nvGrpSpPr>
          <p:cNvPr id="12" name="Group 11">
            <a:extLst>
              <a:ext uri="{FF2B5EF4-FFF2-40B4-BE49-F238E27FC236}">
                <a16:creationId xmlns:a16="http://schemas.microsoft.com/office/drawing/2014/main" id="{8B04D2B7-73F4-45B7-8DD7-46FBB764FD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804672"/>
            <a:ext cx="242107" cy="1340860"/>
            <a:chOff x="56167" y="2761488"/>
            <a:chExt cx="242107" cy="1340860"/>
          </a:xfrm>
        </p:grpSpPr>
        <p:sp>
          <p:nvSpPr>
            <p:cNvPr id="13" name="Rectangle 2">
              <a:extLst>
                <a:ext uri="{FF2B5EF4-FFF2-40B4-BE49-F238E27FC236}">
                  <a16:creationId xmlns:a16="http://schemas.microsoft.com/office/drawing/2014/main" id="{7BC264FB-46C7-4095-9789-88AE8EEEE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9453CF8A-AFBF-4F7B-976E-34E49574A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0124E973-0753-4565-B7DF-01D225459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59D5EF2-5F47-486E-98E4-E1D6A421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D58D7DB-D38F-48CB-B73D-9556F37EB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4D7EDFA-8DAB-4339-A8AB-851280A1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A4F3EE0F-7B38-4989-9311-60D9F2180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EAB2AE19-2A16-4760-8196-328E12B05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AA713287-972B-4CB9-A3E2-A8EECBFA8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0A11147-5462-464B-AA8A-437311584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689B308F-09CB-4EFB-A1E1-09AE1DDCD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63B69A54-E8C5-4B6F-B650-15C49F353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6F46409-A4A3-4D60-B1EE-A45900C03E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B688051A-40F1-43BA-8727-23827B15D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FF20DCD7-1D4A-4ED2-9883-C07271F10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625E4879-1283-40D5-BB48-3E06AC059C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9F4B8115-2949-42EC-A16F-1CDE955EB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CFA61B4E-7C2E-4900-AA0F-80EE6E958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98364665-AC0C-4B4D-B268-C32C228F2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DCB63DBC-5E6D-45E1-BDF9-ED435ABC7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79D91379-B33D-495F-99B3-1D414B4785C2}"/>
              </a:ext>
            </a:extLst>
          </p:cNvPr>
          <p:cNvSpPr>
            <a:spLocks noGrp="1"/>
          </p:cNvSpPr>
          <p:nvPr>
            <p:ph idx="1"/>
          </p:nvPr>
        </p:nvSpPr>
        <p:spPr>
          <a:xfrm>
            <a:off x="597407" y="3194061"/>
            <a:ext cx="11000233" cy="2981152"/>
          </a:xfrm>
        </p:spPr>
        <p:txBody>
          <a:bodyPr anchor="ctr">
            <a:normAutofit/>
          </a:bodyPr>
          <a:lstStyle/>
          <a:p>
            <a:pPr marL="0" indent="0">
              <a:buNone/>
            </a:pPr>
            <a:r>
              <a:rPr lang="en-US" dirty="0"/>
              <a:t>There is consent to process data for the purpose of the competition but not for other purposes.</a:t>
            </a:r>
          </a:p>
          <a:p>
            <a:pPr marL="0" indent="0">
              <a:buNone/>
            </a:pPr>
            <a:endParaRPr lang="en-US" dirty="0"/>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94564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678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DE81AB-67BA-46E8-B380-08DC90E6433B}"/>
              </a:ext>
            </a:extLst>
          </p:cNvPr>
          <p:cNvSpPr>
            <a:spLocks noGrp="1"/>
          </p:cNvSpPr>
          <p:nvPr>
            <p:ph type="title"/>
          </p:nvPr>
        </p:nvSpPr>
        <p:spPr>
          <a:xfrm>
            <a:off x="594360" y="528015"/>
            <a:ext cx="11003280" cy="1896068"/>
          </a:xfrm>
        </p:spPr>
        <p:txBody>
          <a:bodyPr anchor="ctr">
            <a:normAutofit/>
          </a:bodyPr>
          <a:lstStyle/>
          <a:p>
            <a:r>
              <a:rPr lang="en-US" sz="5200"/>
              <a:t>Data Subject’s Rights w.r.t. Consent</a:t>
            </a:r>
          </a:p>
        </p:txBody>
      </p:sp>
      <p:grpSp>
        <p:nvGrpSpPr>
          <p:cNvPr id="12" name="Group 11">
            <a:extLst>
              <a:ext uri="{FF2B5EF4-FFF2-40B4-BE49-F238E27FC236}">
                <a16:creationId xmlns:a16="http://schemas.microsoft.com/office/drawing/2014/main" id="{8B04D2B7-73F4-45B7-8DD7-46FBB764FD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804672"/>
            <a:ext cx="242107" cy="1340860"/>
            <a:chOff x="56167" y="2761488"/>
            <a:chExt cx="242107" cy="1340860"/>
          </a:xfrm>
        </p:grpSpPr>
        <p:sp>
          <p:nvSpPr>
            <p:cNvPr id="13" name="Rectangle 2">
              <a:extLst>
                <a:ext uri="{FF2B5EF4-FFF2-40B4-BE49-F238E27FC236}">
                  <a16:creationId xmlns:a16="http://schemas.microsoft.com/office/drawing/2014/main" id="{7BC264FB-46C7-4095-9789-88AE8EEEE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9">
              <a:extLst>
                <a:ext uri="{FF2B5EF4-FFF2-40B4-BE49-F238E27FC236}">
                  <a16:creationId xmlns:a16="http://schemas.microsoft.com/office/drawing/2014/main" id="{9453CF8A-AFBF-4F7B-976E-34E49574A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a:extLst>
                <a:ext uri="{FF2B5EF4-FFF2-40B4-BE49-F238E27FC236}">
                  <a16:creationId xmlns:a16="http://schemas.microsoft.com/office/drawing/2014/main" id="{0124E973-0753-4565-B7DF-01D225459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159D5EF2-5F47-486E-98E4-E1D6A421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BD58D7DB-D38F-48CB-B73D-9556F37EB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9">
              <a:extLst>
                <a:ext uri="{FF2B5EF4-FFF2-40B4-BE49-F238E27FC236}">
                  <a16:creationId xmlns:a16="http://schemas.microsoft.com/office/drawing/2014/main" id="{04D7EDFA-8DAB-4339-A8AB-851280A1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
              <a:extLst>
                <a:ext uri="{FF2B5EF4-FFF2-40B4-BE49-F238E27FC236}">
                  <a16:creationId xmlns:a16="http://schemas.microsoft.com/office/drawing/2014/main" id="{A4F3EE0F-7B38-4989-9311-60D9F2180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9">
              <a:extLst>
                <a:ext uri="{FF2B5EF4-FFF2-40B4-BE49-F238E27FC236}">
                  <a16:creationId xmlns:a16="http://schemas.microsoft.com/office/drawing/2014/main" id="{EAB2AE19-2A16-4760-8196-328E12B05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
              <a:extLst>
                <a:ext uri="{FF2B5EF4-FFF2-40B4-BE49-F238E27FC236}">
                  <a16:creationId xmlns:a16="http://schemas.microsoft.com/office/drawing/2014/main" id="{AA713287-972B-4CB9-A3E2-A8EECBFA8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9">
              <a:extLst>
                <a:ext uri="{FF2B5EF4-FFF2-40B4-BE49-F238E27FC236}">
                  <a16:creationId xmlns:a16="http://schemas.microsoft.com/office/drawing/2014/main" id="{40A11147-5462-464B-AA8A-437311584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
              <a:extLst>
                <a:ext uri="{FF2B5EF4-FFF2-40B4-BE49-F238E27FC236}">
                  <a16:creationId xmlns:a16="http://schemas.microsoft.com/office/drawing/2014/main" id="{689B308F-09CB-4EFB-A1E1-09AE1DDCD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63B69A54-E8C5-4B6F-B650-15C49F353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26F46409-A4A3-4D60-B1EE-A45900C03E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B688051A-40F1-43BA-8727-23827B15D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FF20DCD7-1D4A-4ED2-9883-C07271F10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625E4879-1283-40D5-BB48-3E06AC059C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9F4B8115-2949-42EC-A16F-1CDE955EB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CFA61B4E-7C2E-4900-AA0F-80EE6E958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98364665-AC0C-4B4D-B268-C32C228F2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DCB63DBC-5E6D-45E1-BDF9-ED435ABC7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3E50D699-CD0F-4DBF-A96B-1F3391BAEDB4}"/>
              </a:ext>
            </a:extLst>
          </p:cNvPr>
          <p:cNvSpPr>
            <a:spLocks noGrp="1"/>
          </p:cNvSpPr>
          <p:nvPr>
            <p:ph idx="1"/>
          </p:nvPr>
        </p:nvSpPr>
        <p:spPr>
          <a:xfrm>
            <a:off x="597407" y="3225339"/>
            <a:ext cx="11000233" cy="2981152"/>
          </a:xfrm>
        </p:spPr>
        <p:txBody>
          <a:bodyPr anchor="ctr">
            <a:normAutofit/>
          </a:bodyPr>
          <a:lstStyle/>
          <a:p>
            <a:r>
              <a:rPr lang="en-US" dirty="0"/>
              <a:t>Right to data portability</a:t>
            </a:r>
          </a:p>
          <a:p>
            <a:r>
              <a:rPr lang="en-US" dirty="0"/>
              <a:t>Right to withdraw consent</a:t>
            </a:r>
          </a:p>
          <a:p>
            <a:r>
              <a:rPr lang="en-US" dirty="0"/>
              <a:t>Right to object does not apply</a:t>
            </a:r>
          </a:p>
          <a:p>
            <a:r>
              <a:rPr lang="en-US" dirty="0"/>
              <a:t>Right to erasure when consent has been withdrawn</a:t>
            </a:r>
          </a:p>
          <a:p>
            <a:r>
              <a:rPr lang="en-US" dirty="0"/>
              <a:t>Rights to restriction, rectification and access</a:t>
            </a:r>
          </a:p>
          <a:p>
            <a:endParaRPr lang="en-US" dirty="0"/>
          </a:p>
        </p:txBody>
      </p:sp>
      <p:sp>
        <p:nvSpPr>
          <p:cNvPr id="34" name="Rectangle 3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15688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1644</Words>
  <Application>Microsoft Office PowerPoint</Application>
  <PresentationFormat>Widescreen</PresentationFormat>
  <Paragraphs>117</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Calibri Light</vt:lpstr>
      <vt:lpstr>Office Theme</vt:lpstr>
      <vt:lpstr>Cyber Security Risk Management</vt:lpstr>
      <vt:lpstr>Legal Bases of Personal Data Processing</vt:lpstr>
      <vt:lpstr>Legal Bases</vt:lpstr>
      <vt:lpstr>Six Legal Bases for Personal Data Processing</vt:lpstr>
      <vt:lpstr>Consent</vt:lpstr>
      <vt:lpstr>Contract</vt:lpstr>
      <vt:lpstr>Legal Obligation</vt:lpstr>
      <vt:lpstr>PowerPoint Presentation</vt:lpstr>
      <vt:lpstr>Vital Interests of a Person</vt:lpstr>
      <vt:lpstr>Legitimate Interests</vt:lpstr>
      <vt:lpstr>Valid Consent</vt:lpstr>
      <vt:lpstr>What is Consent?</vt:lpstr>
      <vt:lpstr>Elements of a Valid Consent</vt:lpstr>
      <vt:lpstr>Freely Given</vt:lpstr>
      <vt:lpstr>Freely Given</vt:lpstr>
      <vt:lpstr>Elements of Freely Given Consent</vt:lpstr>
      <vt:lpstr>Imbalance of Power</vt:lpstr>
      <vt:lpstr>Imbalance of Power</vt:lpstr>
      <vt:lpstr>Imbalance of Power</vt:lpstr>
      <vt:lpstr>Conditionality</vt:lpstr>
      <vt:lpstr>Conditionality </vt:lpstr>
      <vt:lpstr>Granularity</vt:lpstr>
      <vt:lpstr>Detriment</vt:lpstr>
      <vt:lpstr>Question</vt:lpstr>
      <vt:lpstr>Answer</vt:lpstr>
      <vt:lpstr>Specific</vt:lpstr>
      <vt:lpstr>Example</vt:lpstr>
      <vt:lpstr>Informed </vt:lpstr>
      <vt:lpstr>Elements of Informed Consent</vt:lpstr>
      <vt:lpstr>Unambiguous Indication of Wishes</vt:lpstr>
      <vt:lpstr>Example</vt:lpstr>
      <vt:lpstr>Obtaining Explicit Consent</vt:lpstr>
      <vt:lpstr>Example </vt:lpstr>
      <vt:lpstr>Additional Conditions</vt:lpstr>
      <vt:lpstr>Question</vt:lpstr>
      <vt:lpstr>Answer</vt:lpstr>
      <vt:lpstr>Data Subject’s Rights w.r.t. Consent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Security Risk Management</dc:title>
  <dc:creator>Prof Sourya Joyee</dc:creator>
  <cp:lastModifiedBy>Prof Sourya Joyee</cp:lastModifiedBy>
  <cp:revision>5</cp:revision>
  <dcterms:created xsi:type="dcterms:W3CDTF">2020-01-11T12:32:27Z</dcterms:created>
  <dcterms:modified xsi:type="dcterms:W3CDTF">2020-01-17T05:28:30Z</dcterms:modified>
</cp:coreProperties>
</file>