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0" r:id="rId2"/>
    <p:sldId id="508" r:id="rId3"/>
    <p:sldId id="509" r:id="rId4"/>
    <p:sldId id="494" r:id="rId5"/>
    <p:sldId id="495" r:id="rId6"/>
    <p:sldId id="506" r:id="rId7"/>
    <p:sldId id="505" r:id="rId8"/>
    <p:sldId id="490" r:id="rId9"/>
    <p:sldId id="517" r:id="rId10"/>
    <p:sldId id="491" r:id="rId11"/>
    <p:sldId id="518" r:id="rId12"/>
    <p:sldId id="519" r:id="rId13"/>
    <p:sldId id="520" r:id="rId14"/>
    <p:sldId id="492" r:id="rId15"/>
    <p:sldId id="484" r:id="rId16"/>
    <p:sldId id="496" r:id="rId17"/>
    <p:sldId id="522" r:id="rId18"/>
    <p:sldId id="485" r:id="rId19"/>
    <p:sldId id="524" r:id="rId20"/>
    <p:sldId id="523" r:id="rId21"/>
    <p:sldId id="486" r:id="rId22"/>
    <p:sldId id="525" r:id="rId23"/>
    <p:sldId id="487" r:id="rId24"/>
    <p:sldId id="507" r:id="rId25"/>
    <p:sldId id="502" r:id="rId26"/>
    <p:sldId id="526" r:id="rId27"/>
    <p:sldId id="503" r:id="rId28"/>
    <p:sldId id="527" r:id="rId29"/>
    <p:sldId id="521" r:id="rId30"/>
    <p:sldId id="497" r:id="rId31"/>
    <p:sldId id="498" r:id="rId32"/>
    <p:sldId id="499" r:id="rId33"/>
    <p:sldId id="500" r:id="rId34"/>
    <p:sldId id="501" r:id="rId35"/>
    <p:sldId id="510" r:id="rId36"/>
    <p:sldId id="513" r:id="rId37"/>
    <p:sldId id="515" r:id="rId38"/>
    <p:sldId id="511" r:id="rId39"/>
    <p:sldId id="514" r:id="rId40"/>
    <p:sldId id="516" r:id="rId41"/>
    <p:sldId id="512" r:id="rId42"/>
    <p:sldId id="504" r:id="rId43"/>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 Sourya Joyee" initials="PSJ" lastIdx="1" clrIdx="0">
    <p:extLst>
      <p:ext uri="{19B8F6BF-5375-455C-9EA6-DF929625EA0E}">
        <p15:presenceInfo xmlns:p15="http://schemas.microsoft.com/office/powerpoint/2012/main" userId="S::souryajoyee.de@iimraipur.edu.in::6b580b4a-ca8c-4dd7-bf0d-b9166bc474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59" autoAdjust="0"/>
    <p:restoredTop sz="94660"/>
  </p:normalViewPr>
  <p:slideViewPr>
    <p:cSldViewPr snapToGrid="0">
      <p:cViewPr varScale="1">
        <p:scale>
          <a:sx n="72" d="100"/>
          <a:sy n="72"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svg"/><Relationship Id="rId1" Type="http://schemas.openxmlformats.org/officeDocument/2006/relationships/image" Target="../media/image11.png"/><Relationship Id="rId6" Type="http://schemas.openxmlformats.org/officeDocument/2006/relationships/image" Target="../media/image10.svg"/><Relationship Id="rId5" Type="http://schemas.openxmlformats.org/officeDocument/2006/relationships/image" Target="../media/image13.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2F35B-79E4-493F-8AF2-5FF94B5D3DA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90D984C-39B8-4661-82AB-12F4137B0A33}">
      <dgm:prSet custT="1"/>
      <dgm:spPr/>
      <dgm:t>
        <a:bodyPr/>
        <a:lstStyle/>
        <a:p>
          <a:pPr>
            <a:defRPr cap="all"/>
          </a:pPr>
          <a:r>
            <a:rPr lang="en-US" sz="2400" dirty="0"/>
            <a:t>Average reading time: 10 minutes/policy</a:t>
          </a:r>
        </a:p>
      </dgm:t>
    </dgm:pt>
    <dgm:pt modelId="{7CC059E4-CCD9-4307-B7C1-FECF7584DE80}" type="parTrans" cxnId="{EB26970A-8B57-4F88-B774-59EB1D278F47}">
      <dgm:prSet/>
      <dgm:spPr/>
      <dgm:t>
        <a:bodyPr/>
        <a:lstStyle/>
        <a:p>
          <a:endParaRPr lang="en-US"/>
        </a:p>
      </dgm:t>
    </dgm:pt>
    <dgm:pt modelId="{847400CF-2FD8-4CF6-B6D0-96CCB5F1699A}" type="sibTrans" cxnId="{EB26970A-8B57-4F88-B774-59EB1D278F47}">
      <dgm:prSet/>
      <dgm:spPr/>
      <dgm:t>
        <a:bodyPr/>
        <a:lstStyle/>
        <a:p>
          <a:endParaRPr lang="en-US"/>
        </a:p>
      </dgm:t>
    </dgm:pt>
    <dgm:pt modelId="{5048EE7C-9D48-4C40-9333-96B636E551A2}">
      <dgm:prSet custT="1"/>
      <dgm:spPr/>
      <dgm:t>
        <a:bodyPr/>
        <a:lstStyle/>
        <a:p>
          <a:pPr>
            <a:defRPr cap="all"/>
          </a:pPr>
          <a:r>
            <a:rPr lang="en-US" sz="2400" dirty="0"/>
            <a:t>Opportunity cost to read privacy policies: approx. $781 billion</a:t>
          </a:r>
        </a:p>
      </dgm:t>
    </dgm:pt>
    <dgm:pt modelId="{AFD8F1F6-FD47-440D-93E5-98B646DAE61D}" type="parTrans" cxnId="{5ECC3E11-5062-404F-A70E-9968AC53A3B4}">
      <dgm:prSet/>
      <dgm:spPr/>
      <dgm:t>
        <a:bodyPr/>
        <a:lstStyle/>
        <a:p>
          <a:endParaRPr lang="en-US"/>
        </a:p>
      </dgm:t>
    </dgm:pt>
    <dgm:pt modelId="{A21FD60F-7C9C-4032-AD7E-C4924B33D9C7}" type="sibTrans" cxnId="{5ECC3E11-5062-404F-A70E-9968AC53A3B4}">
      <dgm:prSet/>
      <dgm:spPr/>
      <dgm:t>
        <a:bodyPr/>
        <a:lstStyle/>
        <a:p>
          <a:endParaRPr lang="en-US"/>
        </a:p>
      </dgm:t>
    </dgm:pt>
    <dgm:pt modelId="{DF0899F3-3302-4731-AE50-8FB59D5A20EC}">
      <dgm:prSet/>
      <dgm:spPr/>
      <dgm:t>
        <a:bodyPr/>
        <a:lstStyle/>
        <a:p>
          <a:pPr>
            <a:defRPr cap="all"/>
          </a:pPr>
          <a:r>
            <a:rPr lang="en-US" dirty="0"/>
            <a:t>Additional time required for comparison</a:t>
          </a:r>
        </a:p>
      </dgm:t>
    </dgm:pt>
    <dgm:pt modelId="{E9468DBE-19D0-437E-B391-11216E8DFA3D}" type="parTrans" cxnId="{FDA3DEF3-BB0D-4C14-BAB5-E95480C91DC9}">
      <dgm:prSet/>
      <dgm:spPr/>
      <dgm:t>
        <a:bodyPr/>
        <a:lstStyle/>
        <a:p>
          <a:endParaRPr lang="en-US"/>
        </a:p>
      </dgm:t>
    </dgm:pt>
    <dgm:pt modelId="{78D6999F-D5FD-40BF-8E83-7B51A452E97F}" type="sibTrans" cxnId="{FDA3DEF3-BB0D-4C14-BAB5-E95480C91DC9}">
      <dgm:prSet/>
      <dgm:spPr/>
      <dgm:t>
        <a:bodyPr/>
        <a:lstStyle/>
        <a:p>
          <a:endParaRPr lang="en-US"/>
        </a:p>
      </dgm:t>
    </dgm:pt>
    <dgm:pt modelId="{AD4868B3-7FA6-490F-9B93-2B2A553C6CEA}" type="pres">
      <dgm:prSet presAssocID="{6012F35B-79E4-493F-8AF2-5FF94B5D3DA9}" presName="root" presStyleCnt="0">
        <dgm:presLayoutVars>
          <dgm:dir/>
          <dgm:resizeHandles val="exact"/>
        </dgm:presLayoutVars>
      </dgm:prSet>
      <dgm:spPr/>
    </dgm:pt>
    <dgm:pt modelId="{FCE3FFF5-03C2-4FCA-9609-214A1AACA6F5}" type="pres">
      <dgm:prSet presAssocID="{990D984C-39B8-4661-82AB-12F4137B0A33}" presName="compNode" presStyleCnt="0"/>
      <dgm:spPr/>
    </dgm:pt>
    <dgm:pt modelId="{91BA3BE9-6F5A-44FE-8DB2-8F61B26AB7EE}" type="pres">
      <dgm:prSet presAssocID="{990D984C-39B8-4661-82AB-12F4137B0A33}" presName="iconBgRect" presStyleLbl="bgShp" presStyleIdx="0" presStyleCnt="3"/>
      <dgm:spPr/>
    </dgm:pt>
    <dgm:pt modelId="{64BAEB84-9335-4A41-8A9D-2AD5C3606EA4}" type="pres">
      <dgm:prSet presAssocID="{990D984C-39B8-4661-82AB-12F4137B0A3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4B30FF94-66E6-4433-801D-74CBFA135C82}" type="pres">
      <dgm:prSet presAssocID="{990D984C-39B8-4661-82AB-12F4137B0A33}" presName="spaceRect" presStyleCnt="0"/>
      <dgm:spPr/>
    </dgm:pt>
    <dgm:pt modelId="{E9F12D64-EE47-456A-876B-51B396BA2B56}" type="pres">
      <dgm:prSet presAssocID="{990D984C-39B8-4661-82AB-12F4137B0A33}" presName="textRect" presStyleLbl="revTx" presStyleIdx="0" presStyleCnt="3">
        <dgm:presLayoutVars>
          <dgm:chMax val="1"/>
          <dgm:chPref val="1"/>
        </dgm:presLayoutVars>
      </dgm:prSet>
      <dgm:spPr/>
    </dgm:pt>
    <dgm:pt modelId="{B7F9E49F-FD66-4100-8BF3-C440041B6781}" type="pres">
      <dgm:prSet presAssocID="{847400CF-2FD8-4CF6-B6D0-96CCB5F1699A}" presName="sibTrans" presStyleCnt="0"/>
      <dgm:spPr/>
    </dgm:pt>
    <dgm:pt modelId="{95C8334D-AC9F-4811-A76D-65D7A2AFD451}" type="pres">
      <dgm:prSet presAssocID="{5048EE7C-9D48-4C40-9333-96B636E551A2}" presName="compNode" presStyleCnt="0"/>
      <dgm:spPr/>
    </dgm:pt>
    <dgm:pt modelId="{2DCDBE29-B7A7-483C-82FC-FA046FDE52D2}" type="pres">
      <dgm:prSet presAssocID="{5048EE7C-9D48-4C40-9333-96B636E551A2}" presName="iconBgRect" presStyleLbl="bgShp" presStyleIdx="1" presStyleCnt="3"/>
      <dgm:spPr/>
    </dgm:pt>
    <dgm:pt modelId="{3CD0AA7E-9B25-48A2-A415-61813028B9B8}" type="pres">
      <dgm:prSet presAssocID="{5048EE7C-9D48-4C40-9333-96B636E551A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3D010EBF-DDB7-4D0F-98D9-B50FB4A4901A}" type="pres">
      <dgm:prSet presAssocID="{5048EE7C-9D48-4C40-9333-96B636E551A2}" presName="spaceRect" presStyleCnt="0"/>
      <dgm:spPr/>
    </dgm:pt>
    <dgm:pt modelId="{E93E0546-D8C7-4502-95E4-8E5C68E2DDB2}" type="pres">
      <dgm:prSet presAssocID="{5048EE7C-9D48-4C40-9333-96B636E551A2}" presName="textRect" presStyleLbl="revTx" presStyleIdx="1" presStyleCnt="3">
        <dgm:presLayoutVars>
          <dgm:chMax val="1"/>
          <dgm:chPref val="1"/>
        </dgm:presLayoutVars>
      </dgm:prSet>
      <dgm:spPr/>
    </dgm:pt>
    <dgm:pt modelId="{1E07F011-0F6D-4DC4-802E-9FB7C70A1194}" type="pres">
      <dgm:prSet presAssocID="{A21FD60F-7C9C-4032-AD7E-C4924B33D9C7}" presName="sibTrans" presStyleCnt="0"/>
      <dgm:spPr/>
    </dgm:pt>
    <dgm:pt modelId="{3845F32D-3D37-4513-BB93-356B3AB82E1A}" type="pres">
      <dgm:prSet presAssocID="{DF0899F3-3302-4731-AE50-8FB59D5A20EC}" presName="compNode" presStyleCnt="0"/>
      <dgm:spPr/>
    </dgm:pt>
    <dgm:pt modelId="{0FF94E80-0822-47F1-91F7-D31A8A5C3509}" type="pres">
      <dgm:prSet presAssocID="{DF0899F3-3302-4731-AE50-8FB59D5A20EC}" presName="iconBgRect" presStyleLbl="bgShp" presStyleIdx="2" presStyleCnt="3"/>
      <dgm:spPr/>
    </dgm:pt>
    <dgm:pt modelId="{16E7089C-E7F3-4065-B51C-377846DF2383}" type="pres">
      <dgm:prSet presAssocID="{DF0899F3-3302-4731-AE50-8FB59D5A20E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D93C3BA6-1138-43C5-83D6-0007A3B96606}" type="pres">
      <dgm:prSet presAssocID="{DF0899F3-3302-4731-AE50-8FB59D5A20EC}" presName="spaceRect" presStyleCnt="0"/>
      <dgm:spPr/>
    </dgm:pt>
    <dgm:pt modelId="{5EA7690C-7243-41B3-B72E-BDB889285615}" type="pres">
      <dgm:prSet presAssocID="{DF0899F3-3302-4731-AE50-8FB59D5A20EC}" presName="textRect" presStyleLbl="revTx" presStyleIdx="2" presStyleCnt="3">
        <dgm:presLayoutVars>
          <dgm:chMax val="1"/>
          <dgm:chPref val="1"/>
        </dgm:presLayoutVars>
      </dgm:prSet>
      <dgm:spPr/>
    </dgm:pt>
  </dgm:ptLst>
  <dgm:cxnLst>
    <dgm:cxn modelId="{EB26970A-8B57-4F88-B774-59EB1D278F47}" srcId="{6012F35B-79E4-493F-8AF2-5FF94B5D3DA9}" destId="{990D984C-39B8-4661-82AB-12F4137B0A33}" srcOrd="0" destOrd="0" parTransId="{7CC059E4-CCD9-4307-B7C1-FECF7584DE80}" sibTransId="{847400CF-2FD8-4CF6-B6D0-96CCB5F1699A}"/>
    <dgm:cxn modelId="{5ECC3E11-5062-404F-A70E-9968AC53A3B4}" srcId="{6012F35B-79E4-493F-8AF2-5FF94B5D3DA9}" destId="{5048EE7C-9D48-4C40-9333-96B636E551A2}" srcOrd="1" destOrd="0" parTransId="{AFD8F1F6-FD47-440D-93E5-98B646DAE61D}" sibTransId="{A21FD60F-7C9C-4032-AD7E-C4924B33D9C7}"/>
    <dgm:cxn modelId="{5608F72E-FB88-42E4-8696-F42B77302D4A}" type="presOf" srcId="{6012F35B-79E4-493F-8AF2-5FF94B5D3DA9}" destId="{AD4868B3-7FA6-490F-9B93-2B2A553C6CEA}" srcOrd="0" destOrd="0" presId="urn:microsoft.com/office/officeart/2018/5/layout/IconCircleLabelList"/>
    <dgm:cxn modelId="{616B5C4B-754D-4EAE-B55A-48B5BFBE148F}" type="presOf" srcId="{5048EE7C-9D48-4C40-9333-96B636E551A2}" destId="{E93E0546-D8C7-4502-95E4-8E5C68E2DDB2}" srcOrd="0" destOrd="0" presId="urn:microsoft.com/office/officeart/2018/5/layout/IconCircleLabelList"/>
    <dgm:cxn modelId="{6D87C37A-94C7-4C92-8F74-E91D8485BBF0}" type="presOf" srcId="{DF0899F3-3302-4731-AE50-8FB59D5A20EC}" destId="{5EA7690C-7243-41B3-B72E-BDB889285615}" srcOrd="0" destOrd="0" presId="urn:microsoft.com/office/officeart/2018/5/layout/IconCircleLabelList"/>
    <dgm:cxn modelId="{C301F2E4-19AB-445D-A806-FE5CD45EA6D8}" type="presOf" srcId="{990D984C-39B8-4661-82AB-12F4137B0A33}" destId="{E9F12D64-EE47-456A-876B-51B396BA2B56}" srcOrd="0" destOrd="0" presId="urn:microsoft.com/office/officeart/2018/5/layout/IconCircleLabelList"/>
    <dgm:cxn modelId="{FDA3DEF3-BB0D-4C14-BAB5-E95480C91DC9}" srcId="{6012F35B-79E4-493F-8AF2-5FF94B5D3DA9}" destId="{DF0899F3-3302-4731-AE50-8FB59D5A20EC}" srcOrd="2" destOrd="0" parTransId="{E9468DBE-19D0-437E-B391-11216E8DFA3D}" sibTransId="{78D6999F-D5FD-40BF-8E83-7B51A452E97F}"/>
    <dgm:cxn modelId="{8436D660-C0EC-43B1-BBFE-72D927A7BD3F}" type="presParOf" srcId="{AD4868B3-7FA6-490F-9B93-2B2A553C6CEA}" destId="{FCE3FFF5-03C2-4FCA-9609-214A1AACA6F5}" srcOrd="0" destOrd="0" presId="urn:microsoft.com/office/officeart/2018/5/layout/IconCircleLabelList"/>
    <dgm:cxn modelId="{9A63520C-C742-4FA7-8F2B-D61B5F5BB2F1}" type="presParOf" srcId="{FCE3FFF5-03C2-4FCA-9609-214A1AACA6F5}" destId="{91BA3BE9-6F5A-44FE-8DB2-8F61B26AB7EE}" srcOrd="0" destOrd="0" presId="urn:microsoft.com/office/officeart/2018/5/layout/IconCircleLabelList"/>
    <dgm:cxn modelId="{97AD0011-9378-4959-B19D-F5B613C28BB3}" type="presParOf" srcId="{FCE3FFF5-03C2-4FCA-9609-214A1AACA6F5}" destId="{64BAEB84-9335-4A41-8A9D-2AD5C3606EA4}" srcOrd="1" destOrd="0" presId="urn:microsoft.com/office/officeart/2018/5/layout/IconCircleLabelList"/>
    <dgm:cxn modelId="{401C0C24-CE5F-4743-96A7-B45D9A8DAB58}" type="presParOf" srcId="{FCE3FFF5-03C2-4FCA-9609-214A1AACA6F5}" destId="{4B30FF94-66E6-4433-801D-74CBFA135C82}" srcOrd="2" destOrd="0" presId="urn:microsoft.com/office/officeart/2018/5/layout/IconCircleLabelList"/>
    <dgm:cxn modelId="{A25D7854-D37B-4ADA-BC6A-19EE7277A96A}" type="presParOf" srcId="{FCE3FFF5-03C2-4FCA-9609-214A1AACA6F5}" destId="{E9F12D64-EE47-456A-876B-51B396BA2B56}" srcOrd="3" destOrd="0" presId="urn:microsoft.com/office/officeart/2018/5/layout/IconCircleLabelList"/>
    <dgm:cxn modelId="{BA919918-6DBD-4DD5-A733-CA53540D313B}" type="presParOf" srcId="{AD4868B3-7FA6-490F-9B93-2B2A553C6CEA}" destId="{B7F9E49F-FD66-4100-8BF3-C440041B6781}" srcOrd="1" destOrd="0" presId="urn:microsoft.com/office/officeart/2018/5/layout/IconCircleLabelList"/>
    <dgm:cxn modelId="{73F486C3-FB00-4B94-A287-4AEED9B8A385}" type="presParOf" srcId="{AD4868B3-7FA6-490F-9B93-2B2A553C6CEA}" destId="{95C8334D-AC9F-4811-A76D-65D7A2AFD451}" srcOrd="2" destOrd="0" presId="urn:microsoft.com/office/officeart/2018/5/layout/IconCircleLabelList"/>
    <dgm:cxn modelId="{4EDF8683-DA20-4172-AE13-E8E72A07B851}" type="presParOf" srcId="{95C8334D-AC9F-4811-A76D-65D7A2AFD451}" destId="{2DCDBE29-B7A7-483C-82FC-FA046FDE52D2}" srcOrd="0" destOrd="0" presId="urn:microsoft.com/office/officeart/2018/5/layout/IconCircleLabelList"/>
    <dgm:cxn modelId="{B3A571ED-D489-40C5-AB1D-251F11FC5EA3}" type="presParOf" srcId="{95C8334D-AC9F-4811-A76D-65D7A2AFD451}" destId="{3CD0AA7E-9B25-48A2-A415-61813028B9B8}" srcOrd="1" destOrd="0" presId="urn:microsoft.com/office/officeart/2018/5/layout/IconCircleLabelList"/>
    <dgm:cxn modelId="{6F019BD8-28B3-4445-8C0A-2E57FDAE159A}" type="presParOf" srcId="{95C8334D-AC9F-4811-A76D-65D7A2AFD451}" destId="{3D010EBF-DDB7-4D0F-98D9-B50FB4A4901A}" srcOrd="2" destOrd="0" presId="urn:microsoft.com/office/officeart/2018/5/layout/IconCircleLabelList"/>
    <dgm:cxn modelId="{A9C4F05F-4364-47A0-ADAA-2C76B1FA10F7}" type="presParOf" srcId="{95C8334D-AC9F-4811-A76D-65D7A2AFD451}" destId="{E93E0546-D8C7-4502-95E4-8E5C68E2DDB2}" srcOrd="3" destOrd="0" presId="urn:microsoft.com/office/officeart/2018/5/layout/IconCircleLabelList"/>
    <dgm:cxn modelId="{FD9A7437-DE69-4F03-9011-BB726D4C6F5A}" type="presParOf" srcId="{AD4868B3-7FA6-490F-9B93-2B2A553C6CEA}" destId="{1E07F011-0F6D-4DC4-802E-9FB7C70A1194}" srcOrd="3" destOrd="0" presId="urn:microsoft.com/office/officeart/2018/5/layout/IconCircleLabelList"/>
    <dgm:cxn modelId="{316AC893-62EE-47B8-BB1E-A643C01EC21A}" type="presParOf" srcId="{AD4868B3-7FA6-490F-9B93-2B2A553C6CEA}" destId="{3845F32D-3D37-4513-BB93-356B3AB82E1A}" srcOrd="4" destOrd="0" presId="urn:microsoft.com/office/officeart/2018/5/layout/IconCircleLabelList"/>
    <dgm:cxn modelId="{B90338EE-C075-43D5-BB1C-A3304DC353B3}" type="presParOf" srcId="{3845F32D-3D37-4513-BB93-356B3AB82E1A}" destId="{0FF94E80-0822-47F1-91F7-D31A8A5C3509}" srcOrd="0" destOrd="0" presId="urn:microsoft.com/office/officeart/2018/5/layout/IconCircleLabelList"/>
    <dgm:cxn modelId="{FF4FD205-BD8B-48BD-8A7F-DCF3ADF8F436}" type="presParOf" srcId="{3845F32D-3D37-4513-BB93-356B3AB82E1A}" destId="{16E7089C-E7F3-4065-B51C-377846DF2383}" srcOrd="1" destOrd="0" presId="urn:microsoft.com/office/officeart/2018/5/layout/IconCircleLabelList"/>
    <dgm:cxn modelId="{35031547-0AAE-4BB0-B8A2-3CF42CA48594}" type="presParOf" srcId="{3845F32D-3D37-4513-BB93-356B3AB82E1A}" destId="{D93C3BA6-1138-43C5-83D6-0007A3B96606}" srcOrd="2" destOrd="0" presId="urn:microsoft.com/office/officeart/2018/5/layout/IconCircleLabelList"/>
    <dgm:cxn modelId="{57C966ED-9E8D-4541-B145-2EA2D93D5CDC}" type="presParOf" srcId="{3845F32D-3D37-4513-BB93-356B3AB82E1A}" destId="{5EA7690C-7243-41B3-B72E-BDB88928561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3D8980-4C30-4933-98E3-D2721A322452}"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21E5DEB-D267-48DF-AFEB-C09FD339EBB6}">
      <dgm:prSet/>
      <dgm:spPr/>
      <dgm:t>
        <a:bodyPr/>
        <a:lstStyle/>
        <a:p>
          <a:pPr>
            <a:lnSpc>
              <a:spcPct val="100000"/>
            </a:lnSpc>
          </a:pPr>
          <a:r>
            <a:rPr lang="en-US"/>
            <a:t>Content: what information must be provided?</a:t>
          </a:r>
        </a:p>
      </dgm:t>
    </dgm:pt>
    <dgm:pt modelId="{8C55A509-B2A8-425A-913E-2AA8AB0DBE5B}" type="parTrans" cxnId="{8D253908-B86F-4BDB-A3D6-9FA28A2AF3E7}">
      <dgm:prSet/>
      <dgm:spPr/>
      <dgm:t>
        <a:bodyPr/>
        <a:lstStyle/>
        <a:p>
          <a:endParaRPr lang="en-US"/>
        </a:p>
      </dgm:t>
    </dgm:pt>
    <dgm:pt modelId="{142C06E4-188A-4863-AC4F-7C6337256CA2}" type="sibTrans" cxnId="{8D253908-B86F-4BDB-A3D6-9FA28A2AF3E7}">
      <dgm:prSet/>
      <dgm:spPr/>
      <dgm:t>
        <a:bodyPr/>
        <a:lstStyle/>
        <a:p>
          <a:pPr>
            <a:lnSpc>
              <a:spcPct val="100000"/>
            </a:lnSpc>
          </a:pPr>
          <a:endParaRPr lang="en-US"/>
        </a:p>
      </dgm:t>
    </dgm:pt>
    <dgm:pt modelId="{857ABC82-D374-4E2C-894B-106A7F1F6060}">
      <dgm:prSet/>
      <dgm:spPr/>
      <dgm:t>
        <a:bodyPr/>
        <a:lstStyle/>
        <a:p>
          <a:pPr>
            <a:lnSpc>
              <a:spcPct val="100000"/>
            </a:lnSpc>
          </a:pPr>
          <a:r>
            <a:rPr lang="en-US"/>
            <a:t>Design: how information must be provided?</a:t>
          </a:r>
        </a:p>
      </dgm:t>
    </dgm:pt>
    <dgm:pt modelId="{A80C7797-2310-4833-8CB4-2BDD59FE0F93}" type="parTrans" cxnId="{A5BA0153-EE07-4ACA-B490-720E60989586}">
      <dgm:prSet/>
      <dgm:spPr/>
      <dgm:t>
        <a:bodyPr/>
        <a:lstStyle/>
        <a:p>
          <a:endParaRPr lang="en-US"/>
        </a:p>
      </dgm:t>
    </dgm:pt>
    <dgm:pt modelId="{5A59B6CF-7801-4688-ACC5-5754C4BEBF04}" type="sibTrans" cxnId="{A5BA0153-EE07-4ACA-B490-720E60989586}">
      <dgm:prSet/>
      <dgm:spPr/>
      <dgm:t>
        <a:bodyPr/>
        <a:lstStyle/>
        <a:p>
          <a:endParaRPr lang="en-US"/>
        </a:p>
      </dgm:t>
    </dgm:pt>
    <dgm:pt modelId="{F051B311-D65A-4EC5-B0DF-FC4851365864}" type="pres">
      <dgm:prSet presAssocID="{373D8980-4C30-4933-98E3-D2721A322452}" presName="root" presStyleCnt="0">
        <dgm:presLayoutVars>
          <dgm:dir/>
          <dgm:resizeHandles val="exact"/>
        </dgm:presLayoutVars>
      </dgm:prSet>
      <dgm:spPr/>
    </dgm:pt>
    <dgm:pt modelId="{A62B4D05-A409-4F83-A2EA-3D13F12A8A3D}" type="pres">
      <dgm:prSet presAssocID="{373D8980-4C30-4933-98E3-D2721A322452}" presName="container" presStyleCnt="0">
        <dgm:presLayoutVars>
          <dgm:dir/>
          <dgm:resizeHandles val="exact"/>
        </dgm:presLayoutVars>
      </dgm:prSet>
      <dgm:spPr/>
    </dgm:pt>
    <dgm:pt modelId="{BEC45D59-B038-4ADD-B5F9-694DB916B205}" type="pres">
      <dgm:prSet presAssocID="{021E5DEB-D267-48DF-AFEB-C09FD339EBB6}" presName="compNode" presStyleCnt="0"/>
      <dgm:spPr/>
    </dgm:pt>
    <dgm:pt modelId="{A8025F4F-A3F2-4CA3-AAE2-F20842702EBA}" type="pres">
      <dgm:prSet presAssocID="{021E5DEB-D267-48DF-AFEB-C09FD339EBB6}" presName="iconBgRect" presStyleLbl="bgShp" presStyleIdx="0" presStyleCnt="2"/>
      <dgm:spPr/>
    </dgm:pt>
    <dgm:pt modelId="{1DC3069E-F4BF-4757-9923-E1B61F7D4FB1}" type="pres">
      <dgm:prSet presAssocID="{021E5DEB-D267-48DF-AFEB-C09FD339EBB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sed Quotation Mark"/>
        </a:ext>
      </dgm:extLst>
    </dgm:pt>
    <dgm:pt modelId="{3B08F01E-A7BF-436B-8D1B-5FF3889AAF12}" type="pres">
      <dgm:prSet presAssocID="{021E5DEB-D267-48DF-AFEB-C09FD339EBB6}" presName="spaceRect" presStyleCnt="0"/>
      <dgm:spPr/>
    </dgm:pt>
    <dgm:pt modelId="{8F126B09-5128-4D2D-90EE-5385CCCF7DD9}" type="pres">
      <dgm:prSet presAssocID="{021E5DEB-D267-48DF-AFEB-C09FD339EBB6}" presName="textRect" presStyleLbl="revTx" presStyleIdx="0" presStyleCnt="2">
        <dgm:presLayoutVars>
          <dgm:chMax val="1"/>
          <dgm:chPref val="1"/>
        </dgm:presLayoutVars>
      </dgm:prSet>
      <dgm:spPr/>
    </dgm:pt>
    <dgm:pt modelId="{7A3ED9D6-3415-40B0-93EA-EBF477C6B6DB}" type="pres">
      <dgm:prSet presAssocID="{142C06E4-188A-4863-AC4F-7C6337256CA2}" presName="sibTrans" presStyleLbl="sibTrans2D1" presStyleIdx="0" presStyleCnt="0"/>
      <dgm:spPr/>
    </dgm:pt>
    <dgm:pt modelId="{DFC31574-0D70-4AF1-B7F5-CC9E6F062E58}" type="pres">
      <dgm:prSet presAssocID="{857ABC82-D374-4E2C-894B-106A7F1F6060}" presName="compNode" presStyleCnt="0"/>
      <dgm:spPr/>
    </dgm:pt>
    <dgm:pt modelId="{4D12351B-0FDF-4158-BF34-07FCF039E506}" type="pres">
      <dgm:prSet presAssocID="{857ABC82-D374-4E2C-894B-106A7F1F6060}" presName="iconBgRect" presStyleLbl="bgShp" presStyleIdx="1" presStyleCnt="2"/>
      <dgm:spPr/>
    </dgm:pt>
    <dgm:pt modelId="{7360054B-03E1-40E3-8542-BDEBF9A8ECA9}" type="pres">
      <dgm:prSet presAssocID="{857ABC82-D374-4E2C-894B-106A7F1F606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743CE0B1-3997-46F6-893C-A4EEDAC3E20B}" type="pres">
      <dgm:prSet presAssocID="{857ABC82-D374-4E2C-894B-106A7F1F6060}" presName="spaceRect" presStyleCnt="0"/>
      <dgm:spPr/>
    </dgm:pt>
    <dgm:pt modelId="{6F722670-2058-4333-A765-66299E7505D2}" type="pres">
      <dgm:prSet presAssocID="{857ABC82-D374-4E2C-894B-106A7F1F6060}" presName="textRect" presStyleLbl="revTx" presStyleIdx="1" presStyleCnt="2">
        <dgm:presLayoutVars>
          <dgm:chMax val="1"/>
          <dgm:chPref val="1"/>
        </dgm:presLayoutVars>
      </dgm:prSet>
      <dgm:spPr/>
    </dgm:pt>
  </dgm:ptLst>
  <dgm:cxnLst>
    <dgm:cxn modelId="{8D253908-B86F-4BDB-A3D6-9FA28A2AF3E7}" srcId="{373D8980-4C30-4933-98E3-D2721A322452}" destId="{021E5DEB-D267-48DF-AFEB-C09FD339EBB6}" srcOrd="0" destOrd="0" parTransId="{8C55A509-B2A8-425A-913E-2AA8AB0DBE5B}" sibTransId="{142C06E4-188A-4863-AC4F-7C6337256CA2}"/>
    <dgm:cxn modelId="{79294231-C717-44A1-9D68-736A55AEDFFE}" type="presOf" srcId="{142C06E4-188A-4863-AC4F-7C6337256CA2}" destId="{7A3ED9D6-3415-40B0-93EA-EBF477C6B6DB}" srcOrd="0" destOrd="0" presId="urn:microsoft.com/office/officeart/2018/2/layout/IconCircleList"/>
    <dgm:cxn modelId="{8BCB3860-F9A4-45C8-B41A-7500E40B6848}" type="presOf" srcId="{021E5DEB-D267-48DF-AFEB-C09FD339EBB6}" destId="{8F126B09-5128-4D2D-90EE-5385CCCF7DD9}" srcOrd="0" destOrd="0" presId="urn:microsoft.com/office/officeart/2018/2/layout/IconCircleList"/>
    <dgm:cxn modelId="{A5BA0153-EE07-4ACA-B490-720E60989586}" srcId="{373D8980-4C30-4933-98E3-D2721A322452}" destId="{857ABC82-D374-4E2C-894B-106A7F1F6060}" srcOrd="1" destOrd="0" parTransId="{A80C7797-2310-4833-8CB4-2BDD59FE0F93}" sibTransId="{5A59B6CF-7801-4688-ACC5-5754C4BEBF04}"/>
    <dgm:cxn modelId="{A61352E3-C5E8-4077-8F7D-6A98CB8F5901}" type="presOf" srcId="{373D8980-4C30-4933-98E3-D2721A322452}" destId="{F051B311-D65A-4EC5-B0DF-FC4851365864}" srcOrd="0" destOrd="0" presId="urn:microsoft.com/office/officeart/2018/2/layout/IconCircleList"/>
    <dgm:cxn modelId="{A65A9CFB-CE55-43D6-8BA8-CC5695DC2F9C}" type="presOf" srcId="{857ABC82-D374-4E2C-894B-106A7F1F6060}" destId="{6F722670-2058-4333-A765-66299E7505D2}" srcOrd="0" destOrd="0" presId="urn:microsoft.com/office/officeart/2018/2/layout/IconCircleList"/>
    <dgm:cxn modelId="{5A2DB2E1-418E-412C-A91C-5B95F7FD0EA3}" type="presParOf" srcId="{F051B311-D65A-4EC5-B0DF-FC4851365864}" destId="{A62B4D05-A409-4F83-A2EA-3D13F12A8A3D}" srcOrd="0" destOrd="0" presId="urn:microsoft.com/office/officeart/2018/2/layout/IconCircleList"/>
    <dgm:cxn modelId="{A3A93C7A-F17E-44FC-8B29-862233415605}" type="presParOf" srcId="{A62B4D05-A409-4F83-A2EA-3D13F12A8A3D}" destId="{BEC45D59-B038-4ADD-B5F9-694DB916B205}" srcOrd="0" destOrd="0" presId="urn:microsoft.com/office/officeart/2018/2/layout/IconCircleList"/>
    <dgm:cxn modelId="{9B83E04F-E5BF-4DA3-A428-6F781063087F}" type="presParOf" srcId="{BEC45D59-B038-4ADD-B5F9-694DB916B205}" destId="{A8025F4F-A3F2-4CA3-AAE2-F20842702EBA}" srcOrd="0" destOrd="0" presId="urn:microsoft.com/office/officeart/2018/2/layout/IconCircleList"/>
    <dgm:cxn modelId="{C5D16E3F-12F2-4A39-A4A1-83941A0F8586}" type="presParOf" srcId="{BEC45D59-B038-4ADD-B5F9-694DB916B205}" destId="{1DC3069E-F4BF-4757-9923-E1B61F7D4FB1}" srcOrd="1" destOrd="0" presId="urn:microsoft.com/office/officeart/2018/2/layout/IconCircleList"/>
    <dgm:cxn modelId="{F4DA995F-F682-46BA-8D6F-55D80650320A}" type="presParOf" srcId="{BEC45D59-B038-4ADD-B5F9-694DB916B205}" destId="{3B08F01E-A7BF-436B-8D1B-5FF3889AAF12}" srcOrd="2" destOrd="0" presId="urn:microsoft.com/office/officeart/2018/2/layout/IconCircleList"/>
    <dgm:cxn modelId="{B74E41F4-E713-41F5-BE9C-F62F6C8B203A}" type="presParOf" srcId="{BEC45D59-B038-4ADD-B5F9-694DB916B205}" destId="{8F126B09-5128-4D2D-90EE-5385CCCF7DD9}" srcOrd="3" destOrd="0" presId="urn:microsoft.com/office/officeart/2018/2/layout/IconCircleList"/>
    <dgm:cxn modelId="{6628885E-67D9-49D6-BE99-93059B3F2793}" type="presParOf" srcId="{A62B4D05-A409-4F83-A2EA-3D13F12A8A3D}" destId="{7A3ED9D6-3415-40B0-93EA-EBF477C6B6DB}" srcOrd="1" destOrd="0" presId="urn:microsoft.com/office/officeart/2018/2/layout/IconCircleList"/>
    <dgm:cxn modelId="{EFD60B62-C9AA-4640-876D-3682124CCB71}" type="presParOf" srcId="{A62B4D05-A409-4F83-A2EA-3D13F12A8A3D}" destId="{DFC31574-0D70-4AF1-B7F5-CC9E6F062E58}" srcOrd="2" destOrd="0" presId="urn:microsoft.com/office/officeart/2018/2/layout/IconCircleList"/>
    <dgm:cxn modelId="{A7FB3B38-067B-47C5-9150-A695490C90BF}" type="presParOf" srcId="{DFC31574-0D70-4AF1-B7F5-CC9E6F062E58}" destId="{4D12351B-0FDF-4158-BF34-07FCF039E506}" srcOrd="0" destOrd="0" presId="urn:microsoft.com/office/officeart/2018/2/layout/IconCircleList"/>
    <dgm:cxn modelId="{7D2198BB-6484-4ED5-A42E-B09FE4152FC4}" type="presParOf" srcId="{DFC31574-0D70-4AF1-B7F5-CC9E6F062E58}" destId="{7360054B-03E1-40E3-8542-BDEBF9A8ECA9}" srcOrd="1" destOrd="0" presId="urn:microsoft.com/office/officeart/2018/2/layout/IconCircleList"/>
    <dgm:cxn modelId="{62F46B99-D076-454B-B2B0-BFD0BA336CE3}" type="presParOf" srcId="{DFC31574-0D70-4AF1-B7F5-CC9E6F062E58}" destId="{743CE0B1-3997-46F6-893C-A4EEDAC3E20B}" srcOrd="2" destOrd="0" presId="urn:microsoft.com/office/officeart/2018/2/layout/IconCircleList"/>
    <dgm:cxn modelId="{98B3F347-DDF1-4CBA-B34A-DC53CE09BCCC}" type="presParOf" srcId="{DFC31574-0D70-4AF1-B7F5-CC9E6F062E58}" destId="{6F722670-2058-4333-A765-66299E7505D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BA3BE9-6F5A-44FE-8DB2-8F61B26AB7EE}">
      <dsp:nvSpPr>
        <dsp:cNvPr id="0" name=""/>
        <dsp:cNvSpPr/>
      </dsp:nvSpPr>
      <dsp:spPr>
        <a:xfrm>
          <a:off x="679050" y="431918"/>
          <a:ext cx="1887187" cy="188718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BAEB84-9335-4A41-8A9D-2AD5C3606EA4}">
      <dsp:nvSpPr>
        <dsp:cNvPr id="0" name=""/>
        <dsp:cNvSpPr/>
      </dsp:nvSpPr>
      <dsp:spPr>
        <a:xfrm>
          <a:off x="1081237" y="83410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F12D64-EE47-456A-876B-51B396BA2B56}">
      <dsp:nvSpPr>
        <dsp:cNvPr id="0" name=""/>
        <dsp:cNvSpPr/>
      </dsp:nvSpPr>
      <dsp:spPr>
        <a:xfrm>
          <a:off x="75768" y="2906919"/>
          <a:ext cx="30937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t>Average reading time: 10 minutes/policy</a:t>
          </a:r>
        </a:p>
      </dsp:txBody>
      <dsp:txXfrm>
        <a:off x="75768" y="2906919"/>
        <a:ext cx="3093750" cy="1012500"/>
      </dsp:txXfrm>
    </dsp:sp>
    <dsp:sp modelId="{2DCDBE29-B7A7-483C-82FC-FA046FDE52D2}">
      <dsp:nvSpPr>
        <dsp:cNvPr id="0" name=""/>
        <dsp:cNvSpPr/>
      </dsp:nvSpPr>
      <dsp:spPr>
        <a:xfrm>
          <a:off x="4314206" y="431918"/>
          <a:ext cx="1887187" cy="188718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D0AA7E-9B25-48A2-A415-61813028B9B8}">
      <dsp:nvSpPr>
        <dsp:cNvPr id="0" name=""/>
        <dsp:cNvSpPr/>
      </dsp:nvSpPr>
      <dsp:spPr>
        <a:xfrm>
          <a:off x="4716393" y="834106"/>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3E0546-D8C7-4502-95E4-8E5C68E2DDB2}">
      <dsp:nvSpPr>
        <dsp:cNvPr id="0" name=""/>
        <dsp:cNvSpPr/>
      </dsp:nvSpPr>
      <dsp:spPr>
        <a:xfrm>
          <a:off x="3710925" y="2906919"/>
          <a:ext cx="30937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t>Opportunity cost to read privacy policies: approx. $781 billion</a:t>
          </a:r>
        </a:p>
      </dsp:txBody>
      <dsp:txXfrm>
        <a:off x="3710925" y="2906919"/>
        <a:ext cx="3093750" cy="1012500"/>
      </dsp:txXfrm>
    </dsp:sp>
    <dsp:sp modelId="{0FF94E80-0822-47F1-91F7-D31A8A5C3509}">
      <dsp:nvSpPr>
        <dsp:cNvPr id="0" name=""/>
        <dsp:cNvSpPr/>
      </dsp:nvSpPr>
      <dsp:spPr>
        <a:xfrm>
          <a:off x="7949362" y="431918"/>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E7089C-E7F3-4065-B51C-377846DF2383}">
      <dsp:nvSpPr>
        <dsp:cNvPr id="0" name=""/>
        <dsp:cNvSpPr/>
      </dsp:nvSpPr>
      <dsp:spPr>
        <a:xfrm>
          <a:off x="8351550" y="83410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A7690C-7243-41B3-B72E-BDB889285615}">
      <dsp:nvSpPr>
        <dsp:cNvPr id="0" name=""/>
        <dsp:cNvSpPr/>
      </dsp:nvSpPr>
      <dsp:spPr>
        <a:xfrm>
          <a:off x="7346081" y="2906919"/>
          <a:ext cx="30937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t>Additional time required for comparison</a:t>
          </a:r>
        </a:p>
      </dsp:txBody>
      <dsp:txXfrm>
        <a:off x="7346081" y="2906919"/>
        <a:ext cx="3093750" cy="101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25F4F-A3F2-4CA3-AAE2-F20842702EBA}">
      <dsp:nvSpPr>
        <dsp:cNvPr id="0" name=""/>
        <dsp:cNvSpPr/>
      </dsp:nvSpPr>
      <dsp:spPr>
        <a:xfrm>
          <a:off x="157178" y="1155198"/>
          <a:ext cx="1307447" cy="130744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C3069E-F4BF-4757-9923-E1B61F7D4FB1}">
      <dsp:nvSpPr>
        <dsp:cNvPr id="0" name=""/>
        <dsp:cNvSpPr/>
      </dsp:nvSpPr>
      <dsp:spPr>
        <a:xfrm>
          <a:off x="431742" y="1429762"/>
          <a:ext cx="758319" cy="7583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126B09-5128-4D2D-90EE-5385CCCF7DD9}">
      <dsp:nvSpPr>
        <dsp:cNvPr id="0" name=""/>
        <dsp:cNvSpPr/>
      </dsp:nvSpPr>
      <dsp:spPr>
        <a:xfrm>
          <a:off x="1744792" y="1155198"/>
          <a:ext cx="3081839" cy="1307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Content: what information must be provided?</a:t>
          </a:r>
        </a:p>
      </dsp:txBody>
      <dsp:txXfrm>
        <a:off x="1744792" y="1155198"/>
        <a:ext cx="3081839" cy="1307447"/>
      </dsp:txXfrm>
    </dsp:sp>
    <dsp:sp modelId="{4D12351B-0FDF-4158-BF34-07FCF039E506}">
      <dsp:nvSpPr>
        <dsp:cNvPr id="0" name=""/>
        <dsp:cNvSpPr/>
      </dsp:nvSpPr>
      <dsp:spPr>
        <a:xfrm>
          <a:off x="5363619" y="1155198"/>
          <a:ext cx="1307447" cy="130744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60054B-03E1-40E3-8542-BDEBF9A8ECA9}">
      <dsp:nvSpPr>
        <dsp:cNvPr id="0" name=""/>
        <dsp:cNvSpPr/>
      </dsp:nvSpPr>
      <dsp:spPr>
        <a:xfrm>
          <a:off x="5638183" y="1429762"/>
          <a:ext cx="758319" cy="7583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722670-2058-4333-A765-66299E7505D2}">
      <dsp:nvSpPr>
        <dsp:cNvPr id="0" name=""/>
        <dsp:cNvSpPr/>
      </dsp:nvSpPr>
      <dsp:spPr>
        <a:xfrm>
          <a:off x="6951233" y="1155198"/>
          <a:ext cx="3081839" cy="1307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Design: how information must be provided?</a:t>
          </a:r>
        </a:p>
      </dsp:txBody>
      <dsp:txXfrm>
        <a:off x="6951233" y="1155198"/>
        <a:ext cx="3081839" cy="1307447"/>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36585342-7F3A-4692-BA6A-E573861AD872}" type="datetimeFigureOut">
              <a:rPr lang="en-US" smtClean="0"/>
              <a:t>1/8/2020</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AF542611-AA52-4572-9008-7C2792BBE9BB}" type="slidenum">
              <a:rPr lang="en-US" smtClean="0"/>
              <a:t>‹#›</a:t>
            </a:fld>
            <a:endParaRPr lang="en-US"/>
          </a:p>
        </p:txBody>
      </p:sp>
    </p:spTree>
    <p:extLst>
      <p:ext uri="{BB962C8B-B14F-4D97-AF65-F5344CB8AC3E}">
        <p14:creationId xmlns:p14="http://schemas.microsoft.com/office/powerpoint/2010/main" val="3260432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3E107-C6D7-4531-969A-D489EA2883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3CF336-FB3F-4476-BBB4-60E9E5159A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065ECE-B935-4897-8CD3-9634ECF5C77D}"/>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5" name="Footer Placeholder 4">
            <a:extLst>
              <a:ext uri="{FF2B5EF4-FFF2-40B4-BE49-F238E27FC236}">
                <a16:creationId xmlns:a16="http://schemas.microsoft.com/office/drawing/2014/main" id="{C6C71055-B7AB-4AC6-9D35-FFD25D9EF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A0693-B601-4534-BE6A-D0E75FF54818}"/>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175240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A0C8-885B-4091-A10F-761933C5C2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FA37E-22A5-4528-940A-9FA10B1331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28DBE-43BA-4CAE-A27B-E20E80853F9E}"/>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5" name="Footer Placeholder 4">
            <a:extLst>
              <a:ext uri="{FF2B5EF4-FFF2-40B4-BE49-F238E27FC236}">
                <a16:creationId xmlns:a16="http://schemas.microsoft.com/office/drawing/2014/main" id="{DBAB41AC-FC29-4553-AEA7-2A0B953CA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6F411-083F-44A1-B5AF-63DEBD8A0FA3}"/>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701294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A45DE-0D3E-4E3A-A5FC-45AFBC88B9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8C534A-535F-47EA-B7B4-C98576CABD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42351B-93C4-44F1-B23B-88A30A4EFD93}"/>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5" name="Footer Placeholder 4">
            <a:extLst>
              <a:ext uri="{FF2B5EF4-FFF2-40B4-BE49-F238E27FC236}">
                <a16:creationId xmlns:a16="http://schemas.microsoft.com/office/drawing/2014/main" id="{3B94B187-097C-4FA2-9A35-38155708A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2932FC-3D61-4781-BC42-C95FBCF7D473}"/>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641072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08DA4-5BA1-4827-91AA-09D128F3A9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DD9286-3B7B-4F4A-B757-8FE5BFC806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1A2D73-6289-4A70-AE7E-5F2067A158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AACA73-DAF2-4080-9098-26C209421A8A}"/>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6" name="Footer Placeholder 5">
            <a:extLst>
              <a:ext uri="{FF2B5EF4-FFF2-40B4-BE49-F238E27FC236}">
                <a16:creationId xmlns:a16="http://schemas.microsoft.com/office/drawing/2014/main" id="{A77F1181-514E-40C0-945B-D2B0C45C0A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59C09E-11BA-4501-82E9-CCE2230DAA59}"/>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658825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9A076-C559-48E5-AD2A-391E10D1C7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D17ABC-7AFF-4186-8955-101864AAEE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E00AFA-20D1-4689-BF84-3839EC8E0A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C1ADDB-B226-4D25-9C9F-9DF4325DD3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483D29-30FB-4F53-9C54-738B45C00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882C37-04E1-49E5-ABD3-782AF6ABF6C5}"/>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8" name="Footer Placeholder 7">
            <a:extLst>
              <a:ext uri="{FF2B5EF4-FFF2-40B4-BE49-F238E27FC236}">
                <a16:creationId xmlns:a16="http://schemas.microsoft.com/office/drawing/2014/main" id="{F252F3B9-1E96-493A-863A-0F684C62D1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B3FC98-491D-475B-9560-85317886C6DB}"/>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263029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F05B-DC6F-4408-A472-9D37B4B872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CFEF55-C4B5-4803-883D-F02B17FC8496}"/>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4" name="Footer Placeholder 3">
            <a:extLst>
              <a:ext uri="{FF2B5EF4-FFF2-40B4-BE49-F238E27FC236}">
                <a16:creationId xmlns:a16="http://schemas.microsoft.com/office/drawing/2014/main" id="{7AD33457-4BD2-4BE5-A86C-D800C95BB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C72812-AEFC-4399-8549-04A4F62206D0}"/>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714594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5E987C-DA70-4775-A9B2-7B4DE5B494A5}"/>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3" name="Footer Placeholder 2">
            <a:extLst>
              <a:ext uri="{FF2B5EF4-FFF2-40B4-BE49-F238E27FC236}">
                <a16:creationId xmlns:a16="http://schemas.microsoft.com/office/drawing/2014/main" id="{792FB0CC-9092-4664-9920-2769C996F6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9D6B35-C999-4D98-AB61-7BD27ADCEFD8}"/>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97375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63C2-5FDC-43A1-8898-F2E0CDC4BD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F5404A-AF4A-475E-8B08-39D8512640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FC7B9A-8B19-4D98-817A-7F6D97286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F4E35B-01B9-4718-A6D1-ECE5F10F73E8}"/>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6" name="Footer Placeholder 5">
            <a:extLst>
              <a:ext uri="{FF2B5EF4-FFF2-40B4-BE49-F238E27FC236}">
                <a16:creationId xmlns:a16="http://schemas.microsoft.com/office/drawing/2014/main" id="{A5FC34D3-7A32-4A8F-A8E1-2F10EBF28D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A30025-A51E-45FC-A402-3B228F0AD494}"/>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53860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D56E-1FA1-4F40-96C8-5213F940EC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EA97C0-BA72-476A-9B93-07D525B42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9A7EF5-D433-4F90-B898-35C4CF615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59240-D8E7-4DAF-AC8B-8D8009B8B02D}"/>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6" name="Footer Placeholder 5">
            <a:extLst>
              <a:ext uri="{FF2B5EF4-FFF2-40B4-BE49-F238E27FC236}">
                <a16:creationId xmlns:a16="http://schemas.microsoft.com/office/drawing/2014/main" id="{27D7DEAE-D9C6-4F76-B8BA-999C8A1433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4894B6-5D43-45CF-A369-CD2CE46808DE}"/>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18681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764C-F903-4E71-8852-C98ED6C4C5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FF9F9E-6199-4F5A-922D-7187911045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58C97F-975B-4914-A1DF-5B8378D9D6A0}"/>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5" name="Footer Placeholder 4">
            <a:extLst>
              <a:ext uri="{FF2B5EF4-FFF2-40B4-BE49-F238E27FC236}">
                <a16:creationId xmlns:a16="http://schemas.microsoft.com/office/drawing/2014/main" id="{73B73B77-62EF-4AE6-B769-1FFAE28EA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AE271-E7AD-4E90-9A6F-9F9FFCB2669D}"/>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99055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5D6F51-D8F3-44AF-8D2C-FFB93322D4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B7C41E-4400-4CE3-9157-FE53DE1F0F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AC425-CD5E-4F9D-99B0-DB9EE3DAD636}"/>
              </a:ext>
            </a:extLst>
          </p:cNvPr>
          <p:cNvSpPr>
            <a:spLocks noGrp="1"/>
          </p:cNvSpPr>
          <p:nvPr>
            <p:ph type="dt" sz="half" idx="10"/>
          </p:nvPr>
        </p:nvSpPr>
        <p:spPr/>
        <p:txBody>
          <a:bodyPr/>
          <a:lstStyle/>
          <a:p>
            <a:fld id="{2DFE43BE-FD7D-4A93-996F-0C5A29312188}" type="datetimeFigureOut">
              <a:rPr lang="en-US" smtClean="0"/>
              <a:t>1/8/2020</a:t>
            </a:fld>
            <a:endParaRPr lang="en-US"/>
          </a:p>
        </p:txBody>
      </p:sp>
      <p:sp>
        <p:nvSpPr>
          <p:cNvPr id="5" name="Footer Placeholder 4">
            <a:extLst>
              <a:ext uri="{FF2B5EF4-FFF2-40B4-BE49-F238E27FC236}">
                <a16:creationId xmlns:a16="http://schemas.microsoft.com/office/drawing/2014/main" id="{FC95A002-1933-4292-93B5-594FBD641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0A391-6506-47AD-A7CD-284D04E72909}"/>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76052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DBD6D0-6570-4DF8-BD07-8F5C7B05D7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1A2F07-8CE8-4E19-BD2C-4837CDE9CE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61E66-C073-4445-BBA8-BB6EC5855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E43BE-FD7D-4A93-996F-0C5A29312188}" type="datetimeFigureOut">
              <a:rPr lang="en-US" smtClean="0"/>
              <a:t>1/8/2020</a:t>
            </a:fld>
            <a:endParaRPr lang="en-US"/>
          </a:p>
        </p:txBody>
      </p:sp>
      <p:sp>
        <p:nvSpPr>
          <p:cNvPr id="5" name="Footer Placeholder 4">
            <a:extLst>
              <a:ext uri="{FF2B5EF4-FFF2-40B4-BE49-F238E27FC236}">
                <a16:creationId xmlns:a16="http://schemas.microsoft.com/office/drawing/2014/main" id="{2DB45EA5-C21E-4AF7-88F5-694C76F734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7A8AC4-0D22-4010-A9DB-D993FD84D7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0D2CF-0CC2-4E09-8C15-66C736A4FF8F}" type="slidenum">
              <a:rPr lang="en-US" smtClean="0"/>
              <a:t>‹#›</a:t>
            </a:fld>
            <a:endParaRPr lang="en-US"/>
          </a:p>
        </p:txBody>
      </p:sp>
    </p:spTree>
    <p:extLst>
      <p:ext uri="{BB962C8B-B14F-4D97-AF65-F5344CB8AC3E}">
        <p14:creationId xmlns:p14="http://schemas.microsoft.com/office/powerpoint/2010/main" val="2169203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fitbit.com/legal/privac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ico.org.uk/for-organisations/guide-to-data-protection/guide-to-the-general-data-protection-regulation-gdpr/the-right-to-be-informe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ico.org.uk/for-organisations/guide-to-data-protection/guide-to-the-general-data-protection-regulation-gdpr/the-right-to-be-informed/"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ico.org.uk/for-organisations/guide-to-data-protection/guide-to-the-general-data-protection-regulation-gdpr/the-right-to-be-informed/"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policies.google.com/privacy?hl=en-US#intro"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ico.org.uk/for-organisations/guide-to-data-protection/guide-to-the-general-data-protection-regulation-gdpr/the-right-to-be-informed/" TargetMode="External"/><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ico.org.uk/for-organisations/guide-to-data-protection/guide-to-the-general-data-protection-regulation-gdpr/the-right-to-be-informed/" TargetMode="External"/><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ico.org.uk/for-organisations/guide-to-data-protection/guide-to-the-general-data-protection-regulation-gdpr/the-right-to-be-informed/" TargetMode="External"/><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ico.org.uk/for-organisations/guide-to-data-protection/guide-to-the-general-data-protection-regulation-gdpr/the-right-to-be-informed/" TargetMode="External"/><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ideo" Target="https://www.youtube.com/embed/ZqzGM8nUsDo?feature=oembed"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2AC2-BE8E-473F-B1C7-7250668F20AF}"/>
              </a:ext>
            </a:extLst>
          </p:cNvPr>
          <p:cNvSpPr>
            <a:spLocks noGrp="1"/>
          </p:cNvSpPr>
          <p:nvPr>
            <p:ph type="ctrTitle"/>
          </p:nvPr>
        </p:nvSpPr>
        <p:spPr>
          <a:xfrm>
            <a:off x="574430" y="868362"/>
            <a:ext cx="11043139" cy="2387600"/>
          </a:xfrm>
        </p:spPr>
        <p:txBody>
          <a:bodyPr/>
          <a:lstStyle/>
          <a:p>
            <a:r>
              <a:rPr lang="en-US" dirty="0"/>
              <a:t>Cyber Security Risk Management</a:t>
            </a:r>
          </a:p>
        </p:txBody>
      </p:sp>
      <p:sp>
        <p:nvSpPr>
          <p:cNvPr id="3" name="Subtitle 2">
            <a:extLst>
              <a:ext uri="{FF2B5EF4-FFF2-40B4-BE49-F238E27FC236}">
                <a16:creationId xmlns:a16="http://schemas.microsoft.com/office/drawing/2014/main" id="{CC0CFEC5-3F30-4B7A-98C8-3783B1F9CE5B}"/>
              </a:ext>
            </a:extLst>
          </p:cNvPr>
          <p:cNvSpPr>
            <a:spLocks noGrp="1"/>
          </p:cNvSpPr>
          <p:nvPr>
            <p:ph type="subTitle" idx="1"/>
          </p:nvPr>
        </p:nvSpPr>
        <p:spPr>
          <a:xfrm>
            <a:off x="7911548" y="5258117"/>
            <a:ext cx="4280453" cy="1496769"/>
          </a:xfrm>
        </p:spPr>
        <p:txBody>
          <a:bodyPr>
            <a:normAutofit/>
          </a:bodyPr>
          <a:lstStyle/>
          <a:p>
            <a:r>
              <a:rPr lang="en-US" dirty="0"/>
              <a:t>Session 7: Privacy Policies</a:t>
            </a:r>
          </a:p>
          <a:p>
            <a:r>
              <a:rPr lang="en-US" dirty="0"/>
              <a:t>Sourya Joyee De</a:t>
            </a:r>
          </a:p>
        </p:txBody>
      </p:sp>
      <p:sp>
        <p:nvSpPr>
          <p:cNvPr id="4" name="Subtitle 2">
            <a:extLst>
              <a:ext uri="{FF2B5EF4-FFF2-40B4-BE49-F238E27FC236}">
                <a16:creationId xmlns:a16="http://schemas.microsoft.com/office/drawing/2014/main" id="{5DDCB0EC-4531-4883-ADDD-47B984CBA63A}"/>
              </a:ext>
            </a:extLst>
          </p:cNvPr>
          <p:cNvSpPr txBox="1">
            <a:spLocks/>
          </p:cNvSpPr>
          <p:nvPr/>
        </p:nvSpPr>
        <p:spPr>
          <a:xfrm>
            <a:off x="110197" y="2840430"/>
            <a:ext cx="12421771" cy="13939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a:p>
            <a:r>
              <a:rPr lang="en-US" dirty="0"/>
              <a:t>Online Executive Development Program, </a:t>
            </a:r>
          </a:p>
          <a:p>
            <a:r>
              <a:rPr lang="en-US" dirty="0"/>
              <a:t>offered by Indian Institute of Management Raipur in partnership with UPTOP</a:t>
            </a:r>
          </a:p>
          <a:p>
            <a:endParaRPr lang="en-US" dirty="0"/>
          </a:p>
        </p:txBody>
      </p:sp>
      <p:pic>
        <p:nvPicPr>
          <p:cNvPr id="5" name="Picture 4">
            <a:extLst>
              <a:ext uri="{FF2B5EF4-FFF2-40B4-BE49-F238E27FC236}">
                <a16:creationId xmlns:a16="http://schemas.microsoft.com/office/drawing/2014/main" id="{F39B2DF7-D624-469D-A596-F007523FC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7235" y="407898"/>
            <a:ext cx="1837527" cy="1821549"/>
          </a:xfrm>
          <a:prstGeom prst="rect">
            <a:avLst/>
          </a:prstGeom>
        </p:spPr>
      </p:pic>
      <p:pic>
        <p:nvPicPr>
          <p:cNvPr id="7" name="Picture 6" descr="A close up of a sign&#10;&#10;Description automatically generated">
            <a:extLst>
              <a:ext uri="{FF2B5EF4-FFF2-40B4-BE49-F238E27FC236}">
                <a16:creationId xmlns:a16="http://schemas.microsoft.com/office/drawing/2014/main" id="{2D6F112C-421D-413A-B758-DBF12CCD7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89" y="6006502"/>
            <a:ext cx="2138289" cy="651556"/>
          </a:xfrm>
          <a:prstGeom prst="rect">
            <a:avLst/>
          </a:prstGeom>
        </p:spPr>
      </p:pic>
    </p:spTree>
    <p:extLst>
      <p:ext uri="{BB962C8B-B14F-4D97-AF65-F5344CB8AC3E}">
        <p14:creationId xmlns:p14="http://schemas.microsoft.com/office/powerpoint/2010/main" val="218264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3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1"/>
            <a:ext cx="11542722" cy="196596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EE255A6-B62F-421B-B54C-E5EF2D655659}"/>
              </a:ext>
            </a:extLst>
          </p:cNvPr>
          <p:cNvSpPr>
            <a:spLocks noGrp="1"/>
          </p:cNvSpPr>
          <p:nvPr>
            <p:ph type="title"/>
          </p:nvPr>
        </p:nvSpPr>
        <p:spPr>
          <a:xfrm>
            <a:off x="757450" y="521208"/>
            <a:ext cx="10754437" cy="1627632"/>
          </a:xfrm>
        </p:spPr>
        <p:txBody>
          <a:bodyPr>
            <a:normAutofit/>
          </a:bodyPr>
          <a:lstStyle/>
          <a:p>
            <a:r>
              <a:rPr lang="en-US" sz="4800">
                <a:solidFill>
                  <a:srgbClr val="FFFFFF"/>
                </a:solidFill>
              </a:rPr>
              <a:t>Fun Facts</a:t>
            </a:r>
          </a:p>
        </p:txBody>
      </p:sp>
      <p:sp>
        <p:nvSpPr>
          <p:cNvPr id="48" name="Rectangle 4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2447552"/>
            <a:ext cx="11542722" cy="408871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230150A-36BD-4C7B-80B6-25398699D29C}"/>
              </a:ext>
            </a:extLst>
          </p:cNvPr>
          <p:cNvSpPr>
            <a:spLocks noGrp="1"/>
          </p:cNvSpPr>
          <p:nvPr>
            <p:ph idx="1"/>
          </p:nvPr>
        </p:nvSpPr>
        <p:spPr>
          <a:xfrm>
            <a:off x="757451" y="2776737"/>
            <a:ext cx="10754436" cy="3429234"/>
          </a:xfrm>
        </p:spPr>
        <p:txBody>
          <a:bodyPr anchor="ctr">
            <a:normAutofit/>
          </a:bodyPr>
          <a:lstStyle/>
          <a:p>
            <a:pPr marL="0" indent="0">
              <a:buNone/>
            </a:pPr>
            <a:r>
              <a:rPr lang="en-US" sz="2400" dirty="0">
                <a:solidFill>
                  <a:srgbClr val="FFFFFF"/>
                </a:solidFill>
              </a:rPr>
              <a:t>In an informal canvas of 191 online privacy policies, it was found that:</a:t>
            </a:r>
          </a:p>
          <a:p>
            <a:r>
              <a:rPr lang="en-US" sz="2400" dirty="0">
                <a:solidFill>
                  <a:srgbClr val="FFFFFF"/>
                </a:solidFill>
              </a:rPr>
              <a:t>Longest privacy policy was 9965 words and took 20 seconds of continuous scrolling to reach the end</a:t>
            </a:r>
          </a:p>
          <a:p>
            <a:r>
              <a:rPr lang="en-US" sz="2400" dirty="0">
                <a:solidFill>
                  <a:srgbClr val="FFFFFF"/>
                </a:solidFill>
              </a:rPr>
              <a:t>The shortest privacy policy was 248 words</a:t>
            </a:r>
          </a:p>
          <a:p>
            <a:endParaRPr lang="en-US" sz="2100" dirty="0">
              <a:solidFill>
                <a:srgbClr val="FFFFFF"/>
              </a:solidFill>
            </a:endParaRPr>
          </a:p>
          <a:p>
            <a:pPr marL="0" indent="0">
              <a:buNone/>
            </a:pPr>
            <a:r>
              <a:rPr lang="en-US" sz="2100" dirty="0">
                <a:solidFill>
                  <a:srgbClr val="FFFFFF"/>
                </a:solidFill>
              </a:rPr>
              <a:t>“</a:t>
            </a:r>
            <a:r>
              <a:rPr lang="en-US" sz="2100" i="1" dirty="0">
                <a:solidFill>
                  <a:srgbClr val="FFFFFF"/>
                </a:solidFill>
                <a:latin typeface="Comic Sans MS" panose="030F0702030302020204" pitchFamily="66" charset="0"/>
              </a:rPr>
              <a:t>We will never sell your email address to any third parties, ever. If we ever sell your email address to anybody, we agree that you can beat us with a large metal object. The object must be at least 4 feet long and weigh more than 20lbs</a:t>
            </a:r>
            <a:r>
              <a:rPr lang="en-US" sz="2100" dirty="0">
                <a:solidFill>
                  <a:srgbClr val="FFFFFF"/>
                </a:solidFill>
              </a:rPr>
              <a:t>.”</a:t>
            </a:r>
          </a:p>
        </p:txBody>
      </p:sp>
      <p:sp>
        <p:nvSpPr>
          <p:cNvPr id="37" name="TextBox 36">
            <a:extLst>
              <a:ext uri="{FF2B5EF4-FFF2-40B4-BE49-F238E27FC236}">
                <a16:creationId xmlns:a16="http://schemas.microsoft.com/office/drawing/2014/main" id="{E80DB1CF-DC95-422A-8107-A8641ADFF337}"/>
              </a:ext>
            </a:extLst>
          </p:cNvPr>
          <p:cNvSpPr txBox="1"/>
          <p:nvPr/>
        </p:nvSpPr>
        <p:spPr>
          <a:xfrm>
            <a:off x="860452" y="6177874"/>
            <a:ext cx="10651435" cy="369332"/>
          </a:xfrm>
          <a:prstGeom prst="rect">
            <a:avLst/>
          </a:prstGeom>
          <a:noFill/>
        </p:spPr>
        <p:txBody>
          <a:bodyPr wrap="square" rtlCol="0">
            <a:spAutoFit/>
          </a:bodyPr>
          <a:lstStyle/>
          <a:p>
            <a:r>
              <a:rPr lang="en-US" dirty="0">
                <a:solidFill>
                  <a:schemeClr val="bg1"/>
                </a:solidFill>
              </a:rPr>
              <a:t>Source: Waldman, A. E. (2018). Privacy, notice, and design. </a:t>
            </a:r>
            <a:r>
              <a:rPr lang="en-US" i="1" dirty="0">
                <a:solidFill>
                  <a:schemeClr val="bg1"/>
                </a:solidFill>
              </a:rPr>
              <a:t>Stan. Tech. L. Rev.</a:t>
            </a:r>
            <a:r>
              <a:rPr lang="en-US" dirty="0">
                <a:solidFill>
                  <a:schemeClr val="bg1"/>
                </a:solidFill>
              </a:rPr>
              <a:t>, </a:t>
            </a:r>
            <a:r>
              <a:rPr lang="en-US" i="1" dirty="0">
                <a:solidFill>
                  <a:schemeClr val="bg1"/>
                </a:solidFill>
              </a:rPr>
              <a:t>21</a:t>
            </a:r>
            <a:r>
              <a:rPr lang="en-US" dirty="0">
                <a:solidFill>
                  <a:schemeClr val="bg1"/>
                </a:solidFill>
              </a:rPr>
              <a:t>, 74.</a:t>
            </a:r>
          </a:p>
        </p:txBody>
      </p:sp>
    </p:spTree>
    <p:extLst>
      <p:ext uri="{BB962C8B-B14F-4D97-AF65-F5344CB8AC3E}">
        <p14:creationId xmlns:p14="http://schemas.microsoft.com/office/powerpoint/2010/main" val="206095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B5C01C-E052-4778-9578-AB241DD2E169}"/>
              </a:ext>
            </a:extLst>
          </p:cNvPr>
          <p:cNvSpPr>
            <a:spLocks noGrp="1"/>
          </p:cNvSpPr>
          <p:nvPr>
            <p:ph type="title"/>
          </p:nvPr>
        </p:nvSpPr>
        <p:spPr>
          <a:xfrm>
            <a:off x="841248" y="426720"/>
            <a:ext cx="10506456" cy="1919141"/>
          </a:xfrm>
        </p:spPr>
        <p:txBody>
          <a:bodyPr anchor="b">
            <a:normAutofit/>
          </a:bodyPr>
          <a:lstStyle/>
          <a:p>
            <a:r>
              <a:rPr lang="en-US" sz="6000" dirty="0"/>
              <a:t>On a serious note…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A5C10EE-E14F-49E8-9312-F9CE60548106}"/>
              </a:ext>
            </a:extLst>
          </p:cNvPr>
          <p:cNvSpPr>
            <a:spLocks noGrp="1"/>
          </p:cNvSpPr>
          <p:nvPr>
            <p:ph idx="1"/>
          </p:nvPr>
        </p:nvSpPr>
        <p:spPr>
          <a:xfrm>
            <a:off x="865953" y="3138244"/>
            <a:ext cx="10509504" cy="2905686"/>
          </a:xfrm>
        </p:spPr>
        <p:txBody>
          <a:bodyPr>
            <a:normAutofit/>
          </a:bodyPr>
          <a:lstStyle/>
          <a:p>
            <a:pPr marL="0" indent="0">
              <a:buNone/>
            </a:pPr>
            <a:r>
              <a:rPr lang="en-US" dirty="0"/>
              <a:t>Just two policies used images, icons, and other graphics as part of the privacy policy</a:t>
            </a:r>
          </a:p>
          <a:p>
            <a:pPr marL="0" indent="0">
              <a:buNone/>
            </a:pPr>
            <a:endParaRPr lang="en-US" dirty="0"/>
          </a:p>
          <a:p>
            <a:r>
              <a:rPr lang="en-US" dirty="0"/>
              <a:t>A user friendly, icon rich explanation of data use practices specifically geared towards average users</a:t>
            </a:r>
          </a:p>
          <a:p>
            <a:r>
              <a:rPr lang="en-US" dirty="0">
                <a:hlinkClick r:id="rId2"/>
              </a:rPr>
              <a:t>https://www.fitbit.com/legal/privacy</a:t>
            </a:r>
            <a:endParaRPr lang="en-US" dirty="0"/>
          </a:p>
          <a:p>
            <a:pPr marL="0" indent="0">
              <a:buNone/>
            </a:pPr>
            <a:endParaRPr lang="en-US" dirty="0"/>
          </a:p>
          <a:p>
            <a:pPr marL="0" indent="0">
              <a:buNone/>
            </a:pPr>
            <a:endParaRPr lang="en-US" dirty="0"/>
          </a:p>
        </p:txBody>
      </p:sp>
      <p:sp>
        <p:nvSpPr>
          <p:cNvPr id="9" name="TextBox 8">
            <a:extLst>
              <a:ext uri="{FF2B5EF4-FFF2-40B4-BE49-F238E27FC236}">
                <a16:creationId xmlns:a16="http://schemas.microsoft.com/office/drawing/2014/main" id="{A42A43CA-1F4B-4D3F-BC62-F26BAB7AE7A0}"/>
              </a:ext>
            </a:extLst>
          </p:cNvPr>
          <p:cNvSpPr txBox="1"/>
          <p:nvPr/>
        </p:nvSpPr>
        <p:spPr>
          <a:xfrm>
            <a:off x="865953" y="6431280"/>
            <a:ext cx="10651435" cy="369332"/>
          </a:xfrm>
          <a:prstGeom prst="rect">
            <a:avLst/>
          </a:prstGeom>
          <a:noFill/>
        </p:spPr>
        <p:txBody>
          <a:bodyPr wrap="square" rtlCol="0">
            <a:spAutoFit/>
          </a:bodyPr>
          <a:lstStyle/>
          <a:p>
            <a:r>
              <a:rPr lang="en-US" dirty="0"/>
              <a:t>Source: Waldman, A. E. (2018). Privacy, notice, and design. </a:t>
            </a:r>
            <a:r>
              <a:rPr lang="en-US" i="1" dirty="0"/>
              <a:t>Stan. Tech. L. Rev.</a:t>
            </a:r>
            <a:r>
              <a:rPr lang="en-US" dirty="0"/>
              <a:t>, </a:t>
            </a:r>
            <a:r>
              <a:rPr lang="en-US" i="1" dirty="0"/>
              <a:t>21</a:t>
            </a:r>
            <a:r>
              <a:rPr lang="en-US" dirty="0"/>
              <a:t>, 74.</a:t>
            </a:r>
          </a:p>
        </p:txBody>
      </p:sp>
    </p:spTree>
    <p:extLst>
      <p:ext uri="{BB962C8B-B14F-4D97-AF65-F5344CB8AC3E}">
        <p14:creationId xmlns:p14="http://schemas.microsoft.com/office/powerpoint/2010/main" val="245855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98DEDA-7BF3-468E-8A64-CD75FE6836A2}"/>
              </a:ext>
            </a:extLst>
          </p:cNvPr>
          <p:cNvSpPr>
            <a:spLocks noGrp="1"/>
          </p:cNvSpPr>
          <p:nvPr>
            <p:ph type="title"/>
          </p:nvPr>
        </p:nvSpPr>
        <p:spPr>
          <a:xfrm>
            <a:off x="838200" y="963877"/>
            <a:ext cx="3494362" cy="4930246"/>
          </a:xfrm>
        </p:spPr>
        <p:txBody>
          <a:bodyPr>
            <a:normAutofit/>
          </a:bodyPr>
          <a:lstStyle/>
          <a:p>
            <a:pPr algn="r"/>
            <a:r>
              <a:rPr lang="en-US" sz="3700">
                <a:solidFill>
                  <a:schemeClr val="accent1"/>
                </a:solidFill>
              </a:rPr>
              <a:t>Notice and Choice/Consent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8000D38-2C82-4DF1-8003-EE2AC8C19000}"/>
              </a:ext>
            </a:extLst>
          </p:cNvPr>
          <p:cNvSpPr>
            <a:spLocks noGrp="1"/>
          </p:cNvSpPr>
          <p:nvPr>
            <p:ph idx="1"/>
          </p:nvPr>
        </p:nvSpPr>
        <p:spPr>
          <a:xfrm>
            <a:off x="4976031" y="1199404"/>
            <a:ext cx="6377769" cy="4930246"/>
          </a:xfrm>
        </p:spPr>
        <p:txBody>
          <a:bodyPr anchor="ctr">
            <a:normAutofit/>
          </a:bodyPr>
          <a:lstStyle/>
          <a:p>
            <a:r>
              <a:rPr lang="en-US" dirty="0"/>
              <a:t>Inform users about data use practices</a:t>
            </a:r>
          </a:p>
          <a:p>
            <a:r>
              <a:rPr lang="en-US" dirty="0"/>
              <a:t>Provide them the opportunity to rectify their data</a:t>
            </a:r>
          </a:p>
          <a:p>
            <a:r>
              <a:rPr lang="en-US" dirty="0"/>
              <a:t>Enable them to give consent to any secondary use of information</a:t>
            </a:r>
          </a:p>
          <a:p>
            <a:endParaRPr lang="en-US" dirty="0"/>
          </a:p>
        </p:txBody>
      </p:sp>
    </p:spTree>
    <p:extLst>
      <p:ext uri="{BB962C8B-B14F-4D97-AF65-F5344CB8AC3E}">
        <p14:creationId xmlns:p14="http://schemas.microsoft.com/office/powerpoint/2010/main" val="2756500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DF55-F609-4DF3-9A67-7D1A86FD973B}"/>
              </a:ext>
            </a:extLst>
          </p:cNvPr>
          <p:cNvSpPr>
            <a:spLocks noGrp="1"/>
          </p:cNvSpPr>
          <p:nvPr>
            <p:ph type="title"/>
          </p:nvPr>
        </p:nvSpPr>
        <p:spPr>
          <a:xfrm>
            <a:off x="623455" y="309512"/>
            <a:ext cx="7474172" cy="1325563"/>
          </a:xfrm>
        </p:spPr>
        <p:txBody>
          <a:bodyPr>
            <a:normAutofit/>
          </a:bodyPr>
          <a:lstStyle/>
          <a:p>
            <a:r>
              <a:rPr lang="en-US" dirty="0"/>
              <a:t>Privacy Policy</a:t>
            </a:r>
          </a:p>
        </p:txBody>
      </p:sp>
      <p:sp>
        <p:nvSpPr>
          <p:cNvPr id="3" name="Content Placeholder 2">
            <a:extLst>
              <a:ext uri="{FF2B5EF4-FFF2-40B4-BE49-F238E27FC236}">
                <a16:creationId xmlns:a16="http://schemas.microsoft.com/office/drawing/2014/main" id="{B9F6A19A-CF44-4B36-90B2-95BC640925A3}"/>
              </a:ext>
            </a:extLst>
          </p:cNvPr>
          <p:cNvSpPr>
            <a:spLocks noGrp="1"/>
          </p:cNvSpPr>
          <p:nvPr>
            <p:ph idx="1"/>
          </p:nvPr>
        </p:nvSpPr>
        <p:spPr>
          <a:xfrm>
            <a:off x="623455" y="2278173"/>
            <a:ext cx="7793358" cy="3450613"/>
          </a:xfrm>
        </p:spPr>
        <p:txBody>
          <a:bodyPr anchor="ctr">
            <a:noAutofit/>
          </a:bodyPr>
          <a:lstStyle/>
          <a:p>
            <a:pPr marL="0" indent="0">
              <a:buNone/>
            </a:pPr>
            <a:r>
              <a:rPr lang="en-US" i="1" dirty="0"/>
              <a:t>Mechanism for companies to disclose their privacy practices</a:t>
            </a:r>
          </a:p>
          <a:p>
            <a:pPr marL="0" indent="0">
              <a:buNone/>
            </a:pPr>
            <a:r>
              <a:rPr lang="en-US" dirty="0"/>
              <a:t>Notice:</a:t>
            </a:r>
          </a:p>
          <a:p>
            <a:r>
              <a:rPr lang="en-US" dirty="0"/>
              <a:t>What information is collected?</a:t>
            </a:r>
          </a:p>
          <a:p>
            <a:r>
              <a:rPr lang="en-US" dirty="0"/>
              <a:t>How is the information collected?</a:t>
            </a:r>
          </a:p>
          <a:p>
            <a:r>
              <a:rPr lang="en-US" dirty="0"/>
              <a:t>For what purpose?</a:t>
            </a:r>
          </a:p>
          <a:p>
            <a:r>
              <a:rPr lang="en-US" dirty="0"/>
              <a:t>With whom is it shared?</a:t>
            </a:r>
          </a:p>
          <a:p>
            <a:pPr marL="0" indent="0">
              <a:buNone/>
            </a:pPr>
            <a:r>
              <a:rPr lang="en-US" dirty="0"/>
              <a:t>Choice:</a:t>
            </a:r>
          </a:p>
          <a:p>
            <a:r>
              <a:rPr lang="en-US" dirty="0"/>
              <a:t>Opportunity to opt out</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Lock">
            <a:extLst>
              <a:ext uri="{FF2B5EF4-FFF2-40B4-BE49-F238E27FC236}">
                <a16:creationId xmlns:a16="http://schemas.microsoft.com/office/drawing/2014/main" id="{584FDD6B-AA70-4831-9AE5-CD17C80E70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759266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00B19-B0B0-49D2-9F9F-318E56E2094B}"/>
              </a:ext>
            </a:extLst>
          </p:cNvPr>
          <p:cNvSpPr>
            <a:spLocks noGrp="1"/>
          </p:cNvSpPr>
          <p:nvPr>
            <p:ph type="title"/>
          </p:nvPr>
        </p:nvSpPr>
        <p:spPr>
          <a:xfrm>
            <a:off x="838200" y="365125"/>
            <a:ext cx="10515600" cy="1325563"/>
          </a:xfrm>
        </p:spPr>
        <p:txBody>
          <a:bodyPr>
            <a:normAutofit/>
          </a:bodyPr>
          <a:lstStyle/>
          <a:p>
            <a:r>
              <a:rPr lang="en-US" dirty="0"/>
              <a:t>Challenges</a:t>
            </a:r>
          </a:p>
        </p:txBody>
      </p:sp>
      <p:graphicFrame>
        <p:nvGraphicFramePr>
          <p:cNvPr id="5" name="Content Placeholder 2">
            <a:extLst>
              <a:ext uri="{FF2B5EF4-FFF2-40B4-BE49-F238E27FC236}">
                <a16:creationId xmlns:a16="http://schemas.microsoft.com/office/drawing/2014/main" id="{53EC59BB-8DEC-43D7-9097-77A288F1F999}"/>
              </a:ext>
            </a:extLst>
          </p:cNvPr>
          <p:cNvGraphicFramePr>
            <a:graphicFrameLocks noGrp="1"/>
          </p:cNvGraphicFramePr>
          <p:nvPr>
            <p:ph idx="1"/>
            <p:extLst>
              <p:ext uri="{D42A27DB-BD31-4B8C-83A1-F6EECF244321}">
                <p14:modId xmlns:p14="http://schemas.microsoft.com/office/powerpoint/2010/main" val="32916039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140C85E4-E1A5-424F-9246-EA7D603D5682}"/>
              </a:ext>
            </a:extLst>
          </p:cNvPr>
          <p:cNvSpPr txBox="1"/>
          <p:nvPr/>
        </p:nvSpPr>
        <p:spPr>
          <a:xfrm>
            <a:off x="1163782" y="6361629"/>
            <a:ext cx="9421091" cy="369332"/>
          </a:xfrm>
          <a:prstGeom prst="rect">
            <a:avLst/>
          </a:prstGeom>
          <a:noFill/>
        </p:spPr>
        <p:txBody>
          <a:bodyPr wrap="square" rtlCol="0">
            <a:spAutoFit/>
          </a:bodyPr>
          <a:lstStyle/>
          <a:p>
            <a:r>
              <a:rPr lang="en-US" dirty="0"/>
              <a:t>Source: McDonald, A. M., &amp; </a:t>
            </a:r>
            <a:r>
              <a:rPr lang="en-US" dirty="0" err="1"/>
              <a:t>Cranor</a:t>
            </a:r>
            <a:r>
              <a:rPr lang="en-US" dirty="0"/>
              <a:t>, L. F. (2008). The cost of reading privacy policies. </a:t>
            </a:r>
            <a:r>
              <a:rPr lang="en-US" i="1" dirty="0" err="1"/>
              <a:t>Isjlp</a:t>
            </a:r>
            <a:r>
              <a:rPr lang="en-US" dirty="0"/>
              <a:t>, </a:t>
            </a:r>
            <a:r>
              <a:rPr lang="en-US" i="1" dirty="0"/>
              <a:t>4</a:t>
            </a:r>
            <a:r>
              <a:rPr lang="en-US" dirty="0"/>
              <a:t>, 543.</a:t>
            </a:r>
          </a:p>
        </p:txBody>
      </p:sp>
    </p:spTree>
    <p:extLst>
      <p:ext uri="{BB962C8B-B14F-4D97-AF65-F5344CB8AC3E}">
        <p14:creationId xmlns:p14="http://schemas.microsoft.com/office/powerpoint/2010/main" val="3611310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94BEA8-BC34-407C-ABEA-7D31B21A92E0}"/>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Challenges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3770FC5-6DB1-4765-8190-8C1B5E619306}"/>
              </a:ext>
            </a:extLst>
          </p:cNvPr>
          <p:cNvSpPr>
            <a:spLocks noGrp="1"/>
          </p:cNvSpPr>
          <p:nvPr>
            <p:ph idx="1"/>
          </p:nvPr>
        </p:nvSpPr>
        <p:spPr>
          <a:xfrm>
            <a:off x="4976031" y="1179609"/>
            <a:ext cx="6377769" cy="4930246"/>
          </a:xfrm>
        </p:spPr>
        <p:txBody>
          <a:bodyPr anchor="ctr">
            <a:normAutofit/>
          </a:bodyPr>
          <a:lstStyle/>
          <a:p>
            <a:pPr>
              <a:buFont typeface="Wingdings" panose="05000000000000000000" pitchFamily="2" charset="2"/>
              <a:buChar char="Ø"/>
            </a:pPr>
            <a:r>
              <a:rPr lang="en-US" dirty="0"/>
              <a:t>Hard to read and understand</a:t>
            </a:r>
          </a:p>
          <a:p>
            <a:pPr lvl="1"/>
            <a:r>
              <a:rPr lang="en-US" sz="2800" dirty="0"/>
              <a:t>Confusing, long, difficult jargons</a:t>
            </a:r>
          </a:p>
          <a:p>
            <a:pPr>
              <a:buFont typeface="Wingdings" panose="05000000000000000000" pitchFamily="2" charset="2"/>
              <a:buChar char="Ø"/>
            </a:pPr>
            <a:r>
              <a:rPr lang="en-US" dirty="0"/>
              <a:t>Read infrequently</a:t>
            </a:r>
          </a:p>
          <a:p>
            <a:pPr lvl="1"/>
            <a:r>
              <a:rPr lang="en-US" sz="2800" dirty="0"/>
              <a:t>Inconspicuous </a:t>
            </a:r>
          </a:p>
          <a:p>
            <a:pPr>
              <a:buFont typeface="Wingdings" panose="05000000000000000000" pitchFamily="2" charset="2"/>
              <a:buChar char="Ø"/>
            </a:pPr>
            <a:r>
              <a:rPr lang="en-US" dirty="0"/>
              <a:t>Often misleading</a:t>
            </a:r>
          </a:p>
          <a:p>
            <a:pPr>
              <a:buFont typeface="Wingdings" panose="05000000000000000000" pitchFamily="2" charset="2"/>
              <a:buChar char="Ø"/>
            </a:pPr>
            <a:r>
              <a:rPr lang="en-US" dirty="0"/>
              <a:t>Do not support rational decision making</a:t>
            </a:r>
          </a:p>
          <a:p>
            <a:pPr marL="0" indent="0">
              <a:buNone/>
            </a:pPr>
            <a:endParaRPr lang="en-US" dirty="0"/>
          </a:p>
        </p:txBody>
      </p:sp>
    </p:spTree>
    <p:extLst>
      <p:ext uri="{BB962C8B-B14F-4D97-AF65-F5344CB8AC3E}">
        <p14:creationId xmlns:p14="http://schemas.microsoft.com/office/powerpoint/2010/main" val="3693963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0CC86E-2DE1-481A-B7C2-822E433510F0}"/>
              </a:ext>
            </a:extLst>
          </p:cNvPr>
          <p:cNvSpPr>
            <a:spLocks noGrp="1"/>
          </p:cNvSpPr>
          <p:nvPr>
            <p:ph type="title"/>
          </p:nvPr>
        </p:nvSpPr>
        <p:spPr>
          <a:xfrm>
            <a:off x="838200" y="631825"/>
            <a:ext cx="10515600" cy="1325563"/>
          </a:xfrm>
        </p:spPr>
        <p:txBody>
          <a:bodyPr>
            <a:normAutofit/>
          </a:bodyPr>
          <a:lstStyle/>
          <a:p>
            <a:r>
              <a:rPr lang="en-US" dirty="0"/>
              <a:t>Primary Purposes</a:t>
            </a:r>
          </a:p>
        </p:txBody>
      </p:sp>
      <p:sp>
        <p:nvSpPr>
          <p:cNvPr id="3" name="Content Placeholder 2">
            <a:extLst>
              <a:ext uri="{FF2B5EF4-FFF2-40B4-BE49-F238E27FC236}">
                <a16:creationId xmlns:a16="http://schemas.microsoft.com/office/drawing/2014/main" id="{6CB69DAD-D6BC-4FF0-8DB8-C033AAAB1D8B}"/>
              </a:ext>
            </a:extLst>
          </p:cNvPr>
          <p:cNvSpPr>
            <a:spLocks noGrp="1"/>
          </p:cNvSpPr>
          <p:nvPr>
            <p:ph idx="1"/>
          </p:nvPr>
        </p:nvSpPr>
        <p:spPr>
          <a:xfrm>
            <a:off x="838200" y="2057400"/>
            <a:ext cx="10515600" cy="3871762"/>
          </a:xfrm>
        </p:spPr>
        <p:txBody>
          <a:bodyPr>
            <a:noAutofit/>
          </a:bodyPr>
          <a:lstStyle/>
          <a:p>
            <a:r>
              <a:rPr lang="en-US" dirty="0"/>
              <a:t>Transparency requirements</a:t>
            </a:r>
          </a:p>
          <a:p>
            <a:r>
              <a:rPr lang="en-US" dirty="0"/>
              <a:t>Right to be informed</a:t>
            </a:r>
          </a:p>
          <a:p>
            <a:r>
              <a:rPr lang="en-US" dirty="0"/>
              <a:t>Control over information</a:t>
            </a:r>
          </a:p>
          <a:p>
            <a:r>
              <a:rPr lang="en-US" dirty="0"/>
              <a:t>Enable comparison</a:t>
            </a:r>
          </a:p>
          <a:p>
            <a:r>
              <a:rPr lang="en-US" dirty="0"/>
              <a:t>Accountability</a:t>
            </a:r>
          </a:p>
          <a:p>
            <a:r>
              <a:rPr lang="en-US" dirty="0"/>
              <a:t>Developing trust</a:t>
            </a:r>
          </a:p>
          <a:p>
            <a:r>
              <a:rPr lang="en-US" dirty="0"/>
              <a:t>Competitive advantage</a:t>
            </a:r>
          </a:p>
          <a:p>
            <a:r>
              <a:rPr lang="en-US" dirty="0"/>
              <a:t>Compliance </a:t>
            </a:r>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3223062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131EDB-1017-4EE7-8254-7D0B92D8518B}"/>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Compliance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D088A98-CC08-422F-B95C-A6CC9856D8CB}"/>
              </a:ext>
            </a:extLst>
          </p:cNvPr>
          <p:cNvSpPr>
            <a:spLocks noGrp="1"/>
          </p:cNvSpPr>
          <p:nvPr>
            <p:ph idx="1"/>
          </p:nvPr>
        </p:nvSpPr>
        <p:spPr>
          <a:xfrm>
            <a:off x="4976031" y="963877"/>
            <a:ext cx="6377769" cy="4930246"/>
          </a:xfrm>
        </p:spPr>
        <p:txBody>
          <a:bodyPr anchor="ctr">
            <a:normAutofit/>
          </a:bodyPr>
          <a:lstStyle/>
          <a:p>
            <a:r>
              <a:rPr lang="en-US" dirty="0"/>
              <a:t>Fairness</a:t>
            </a:r>
          </a:p>
          <a:p>
            <a:r>
              <a:rPr lang="en-US" dirty="0"/>
              <a:t>Purpose limitation</a:t>
            </a:r>
          </a:p>
          <a:p>
            <a:r>
              <a:rPr lang="en-US" dirty="0"/>
              <a:t>Consent</a:t>
            </a:r>
          </a:p>
        </p:txBody>
      </p:sp>
    </p:spTree>
    <p:extLst>
      <p:ext uri="{BB962C8B-B14F-4D97-AF65-F5344CB8AC3E}">
        <p14:creationId xmlns:p14="http://schemas.microsoft.com/office/powerpoint/2010/main" val="2588066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8A95A-2F88-4581-90C5-A88E28A90851}"/>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When should privacy information be provided?</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257A22D-0D7A-4873-A155-89A53BC70B12}"/>
              </a:ext>
            </a:extLst>
          </p:cNvPr>
          <p:cNvSpPr>
            <a:spLocks noGrp="1"/>
          </p:cNvSpPr>
          <p:nvPr>
            <p:ph idx="1"/>
          </p:nvPr>
        </p:nvSpPr>
        <p:spPr>
          <a:xfrm>
            <a:off x="4976031" y="963877"/>
            <a:ext cx="6377769" cy="4930246"/>
          </a:xfrm>
        </p:spPr>
        <p:txBody>
          <a:bodyPr anchor="ctr">
            <a:normAutofit/>
          </a:bodyPr>
          <a:lstStyle/>
          <a:p>
            <a:pPr marL="0" indent="0">
              <a:buNone/>
            </a:pPr>
            <a:r>
              <a:rPr lang="en-US" dirty="0"/>
              <a:t>When data is obtained from data subject</a:t>
            </a:r>
          </a:p>
          <a:p>
            <a:pPr lvl="1"/>
            <a:r>
              <a:rPr lang="en-US" sz="2800" dirty="0"/>
              <a:t>At the time of obtaining data</a:t>
            </a:r>
          </a:p>
          <a:p>
            <a:pPr marL="0" indent="0">
              <a:buNone/>
            </a:pPr>
            <a:r>
              <a:rPr lang="en-US" dirty="0"/>
              <a:t>When data is obtained from other sources</a:t>
            </a:r>
          </a:p>
          <a:p>
            <a:pPr lvl="1"/>
            <a:r>
              <a:rPr lang="en-US" sz="2800" dirty="0"/>
              <a:t>Within a reasonable period of time</a:t>
            </a:r>
          </a:p>
          <a:p>
            <a:pPr lvl="1"/>
            <a:r>
              <a:rPr lang="en-US" sz="2800" dirty="0"/>
              <a:t>Latest by one month</a:t>
            </a:r>
          </a:p>
        </p:txBody>
      </p:sp>
    </p:spTree>
    <p:extLst>
      <p:ext uri="{BB962C8B-B14F-4D97-AF65-F5344CB8AC3E}">
        <p14:creationId xmlns:p14="http://schemas.microsoft.com/office/powerpoint/2010/main" val="368373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BEA769-1A69-4146-9D65-8D0CB4789270}"/>
              </a:ext>
            </a:extLst>
          </p:cNvPr>
          <p:cNvSpPr>
            <a:spLocks noGrp="1"/>
          </p:cNvSpPr>
          <p:nvPr>
            <p:ph type="title"/>
          </p:nvPr>
        </p:nvSpPr>
        <p:spPr>
          <a:xfrm>
            <a:off x="838200" y="631825"/>
            <a:ext cx="10515600" cy="1325563"/>
          </a:xfrm>
        </p:spPr>
        <p:txBody>
          <a:bodyPr>
            <a:normAutofit/>
          </a:bodyPr>
          <a:lstStyle/>
          <a:p>
            <a:r>
              <a:rPr lang="en-US" dirty="0"/>
              <a:t>Example I</a:t>
            </a:r>
          </a:p>
        </p:txBody>
      </p:sp>
      <p:sp>
        <p:nvSpPr>
          <p:cNvPr id="3" name="Content Placeholder 2">
            <a:extLst>
              <a:ext uri="{FF2B5EF4-FFF2-40B4-BE49-F238E27FC236}">
                <a16:creationId xmlns:a16="http://schemas.microsoft.com/office/drawing/2014/main" id="{C8FB4BD5-2E42-41CE-B180-D0DE608B0B87}"/>
              </a:ext>
            </a:extLst>
          </p:cNvPr>
          <p:cNvSpPr>
            <a:spLocks noGrp="1"/>
          </p:cNvSpPr>
          <p:nvPr>
            <p:ph idx="1"/>
          </p:nvPr>
        </p:nvSpPr>
        <p:spPr>
          <a:xfrm>
            <a:off x="838200" y="2057400"/>
            <a:ext cx="10515600" cy="3871762"/>
          </a:xfrm>
        </p:spPr>
        <p:txBody>
          <a:bodyPr>
            <a:normAutofit/>
          </a:bodyPr>
          <a:lstStyle/>
          <a:p>
            <a:pPr marL="0" indent="0" algn="just">
              <a:buNone/>
            </a:pPr>
            <a:r>
              <a:rPr lang="en-US" i="1" dirty="0"/>
              <a:t>A bank collects personal data from an individual in branch when they fill in a form to apply for a current account. The bank provides information to the individual </a:t>
            </a:r>
            <a:r>
              <a:rPr lang="en-US" i="1" dirty="0">
                <a:solidFill>
                  <a:srgbClr val="FF0000"/>
                </a:solidFill>
              </a:rPr>
              <a:t>on the application form </a:t>
            </a:r>
            <a:r>
              <a:rPr lang="en-US" i="1" dirty="0"/>
              <a:t>to let them know why they need the data and what they do with it. The individual can review this information as they fill in the form.</a:t>
            </a:r>
          </a:p>
        </p:txBody>
      </p:sp>
      <p:sp>
        <p:nvSpPr>
          <p:cNvPr id="4" name="TextBox 3">
            <a:extLst>
              <a:ext uri="{FF2B5EF4-FFF2-40B4-BE49-F238E27FC236}">
                <a16:creationId xmlns:a16="http://schemas.microsoft.com/office/drawing/2014/main" id="{E06A6326-8988-4FAB-8812-5BCCE00F730E}"/>
              </a:ext>
            </a:extLst>
          </p:cNvPr>
          <p:cNvSpPr txBox="1"/>
          <p:nvPr/>
        </p:nvSpPr>
        <p:spPr>
          <a:xfrm>
            <a:off x="321564" y="5919029"/>
            <a:ext cx="11548872" cy="923330"/>
          </a:xfrm>
          <a:prstGeom prst="rect">
            <a:avLst/>
          </a:prstGeom>
          <a:noFill/>
        </p:spPr>
        <p:txBody>
          <a:bodyPr wrap="square" rtlCol="0">
            <a:spAutoFit/>
          </a:bodyPr>
          <a:lstStyle/>
          <a:p>
            <a:r>
              <a:rPr lang="en-US" dirty="0"/>
              <a:t>Source: </a:t>
            </a:r>
            <a:r>
              <a:rPr lang="en-US" dirty="0">
                <a:hlinkClick r:id="rId2"/>
              </a:rPr>
              <a:t>https://ico.org.uk/for-organisations/guide-to-data-protection/guide-to-the-general-data-protection-regulation-gdpr/the-right-to-be-informed/</a:t>
            </a:r>
            <a:endParaRPr lang="en-US" dirty="0"/>
          </a:p>
          <a:p>
            <a:endParaRPr lang="en-US" dirty="0"/>
          </a:p>
        </p:txBody>
      </p:sp>
    </p:spTree>
    <p:extLst>
      <p:ext uri="{BB962C8B-B14F-4D97-AF65-F5344CB8AC3E}">
        <p14:creationId xmlns:p14="http://schemas.microsoft.com/office/powerpoint/2010/main" val="845571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3FB5B4-E774-47FE-B443-068BB789E9D3}"/>
              </a:ext>
            </a:extLst>
          </p:cNvPr>
          <p:cNvSpPr>
            <a:spLocks noGrp="1"/>
          </p:cNvSpPr>
          <p:nvPr>
            <p:ph type="title"/>
          </p:nvPr>
        </p:nvSpPr>
        <p:spPr>
          <a:xfrm>
            <a:off x="838200" y="631825"/>
            <a:ext cx="10515600" cy="1325563"/>
          </a:xfrm>
        </p:spPr>
        <p:txBody>
          <a:bodyPr>
            <a:normAutofit/>
          </a:bodyPr>
          <a:lstStyle/>
          <a:p>
            <a:r>
              <a:rPr lang="en-US" dirty="0"/>
              <a:t>Example II</a:t>
            </a:r>
          </a:p>
        </p:txBody>
      </p:sp>
      <p:sp>
        <p:nvSpPr>
          <p:cNvPr id="3" name="Content Placeholder 2">
            <a:extLst>
              <a:ext uri="{FF2B5EF4-FFF2-40B4-BE49-F238E27FC236}">
                <a16:creationId xmlns:a16="http://schemas.microsoft.com/office/drawing/2014/main" id="{4FFABCB7-82BB-4967-9B69-D9CA9CA4C9BE}"/>
              </a:ext>
            </a:extLst>
          </p:cNvPr>
          <p:cNvSpPr>
            <a:spLocks noGrp="1"/>
          </p:cNvSpPr>
          <p:nvPr>
            <p:ph idx="1"/>
          </p:nvPr>
        </p:nvSpPr>
        <p:spPr>
          <a:xfrm>
            <a:off x="838200" y="2057400"/>
            <a:ext cx="10515600" cy="3871762"/>
          </a:xfrm>
        </p:spPr>
        <p:txBody>
          <a:bodyPr>
            <a:normAutofit/>
          </a:bodyPr>
          <a:lstStyle/>
          <a:p>
            <a:pPr marL="0" indent="0" algn="just">
              <a:buNone/>
            </a:pPr>
            <a:r>
              <a:rPr lang="en-US" i="1" dirty="0"/>
              <a:t>A council obtains the names and contact details of the members of several voluntary groups in its area, from each group’s secretary. It intends to send letters to the members to invite them to a training event it is running on child safeguarding. The council assesses that the voluntary group members are unlikely to be significantly affected by, or object to, this use of their data. As such, it provides the members with the appropriate privacy information at the point at which it first communicates with them about the training event, </a:t>
            </a:r>
            <a:r>
              <a:rPr lang="en-US" i="1" dirty="0">
                <a:solidFill>
                  <a:srgbClr val="FF0000"/>
                </a:solidFill>
              </a:rPr>
              <a:t>two weeks </a:t>
            </a:r>
            <a:r>
              <a:rPr lang="en-US" i="1" dirty="0"/>
              <a:t>after obtaining their data.</a:t>
            </a:r>
          </a:p>
        </p:txBody>
      </p:sp>
      <p:sp>
        <p:nvSpPr>
          <p:cNvPr id="5" name="TextBox 4">
            <a:extLst>
              <a:ext uri="{FF2B5EF4-FFF2-40B4-BE49-F238E27FC236}">
                <a16:creationId xmlns:a16="http://schemas.microsoft.com/office/drawing/2014/main" id="{0522E007-160B-4CA7-834F-8C5487BE304A}"/>
              </a:ext>
            </a:extLst>
          </p:cNvPr>
          <p:cNvSpPr txBox="1"/>
          <p:nvPr/>
        </p:nvSpPr>
        <p:spPr>
          <a:xfrm>
            <a:off x="321564" y="5919029"/>
            <a:ext cx="11548872" cy="923330"/>
          </a:xfrm>
          <a:prstGeom prst="rect">
            <a:avLst/>
          </a:prstGeom>
          <a:noFill/>
        </p:spPr>
        <p:txBody>
          <a:bodyPr wrap="square" rtlCol="0">
            <a:spAutoFit/>
          </a:bodyPr>
          <a:lstStyle/>
          <a:p>
            <a:r>
              <a:rPr lang="en-US" dirty="0"/>
              <a:t>Source: </a:t>
            </a:r>
            <a:r>
              <a:rPr lang="en-US" dirty="0">
                <a:hlinkClick r:id="rId2"/>
              </a:rPr>
              <a:t>https://ico.org.uk/for-organisations/guide-to-data-protection/guide-to-the-general-data-protection-regulation-gdpr/the-right-to-be-informed/</a:t>
            </a:r>
            <a:endParaRPr lang="en-US" dirty="0"/>
          </a:p>
          <a:p>
            <a:endParaRPr lang="en-US" dirty="0"/>
          </a:p>
        </p:txBody>
      </p:sp>
    </p:spTree>
    <p:extLst>
      <p:ext uri="{BB962C8B-B14F-4D97-AF65-F5344CB8AC3E}">
        <p14:creationId xmlns:p14="http://schemas.microsoft.com/office/powerpoint/2010/main" val="474854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FE063B-7D1D-4D2D-BB78-0D9BA67DC993}"/>
              </a:ext>
            </a:extLst>
          </p:cNvPr>
          <p:cNvSpPr>
            <a:spLocks noGrp="1"/>
          </p:cNvSpPr>
          <p:nvPr>
            <p:ph type="title"/>
          </p:nvPr>
        </p:nvSpPr>
        <p:spPr>
          <a:xfrm>
            <a:off x="838200" y="631825"/>
            <a:ext cx="10515600" cy="1325563"/>
          </a:xfrm>
        </p:spPr>
        <p:txBody>
          <a:bodyPr>
            <a:normAutofit/>
          </a:bodyPr>
          <a:lstStyle/>
          <a:p>
            <a:pPr algn="ctr"/>
            <a:r>
              <a:rPr lang="en-US" dirty="0"/>
              <a:t>Questions</a:t>
            </a:r>
            <a:endParaRPr lang="en-US"/>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168C49-579A-4346-A7AC-009B4B5C566C}"/>
              </a:ext>
            </a:extLst>
          </p:cNvPr>
          <p:cNvSpPr>
            <a:spLocks noGrp="1"/>
          </p:cNvSpPr>
          <p:nvPr>
            <p:ph idx="1"/>
          </p:nvPr>
        </p:nvSpPr>
        <p:spPr>
          <a:xfrm>
            <a:off x="838200" y="2269173"/>
            <a:ext cx="10515600" cy="3659988"/>
          </a:xfrm>
        </p:spPr>
        <p:txBody>
          <a:bodyPr>
            <a:normAutofit/>
          </a:bodyPr>
          <a:lstStyle/>
          <a:p>
            <a:r>
              <a:rPr lang="en-US" dirty="0"/>
              <a:t>Does your organization collect and process personal data?</a:t>
            </a:r>
          </a:p>
          <a:p>
            <a:r>
              <a:rPr lang="en-US" dirty="0"/>
              <a:t>When does it provide the privacy information related to these data?</a:t>
            </a:r>
          </a:p>
        </p:txBody>
      </p:sp>
    </p:spTree>
    <p:extLst>
      <p:ext uri="{BB962C8B-B14F-4D97-AF65-F5344CB8AC3E}">
        <p14:creationId xmlns:p14="http://schemas.microsoft.com/office/powerpoint/2010/main" val="3161474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Freeform: Shape 9">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FEFEF"/>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D362F79-A1BA-4948-A79E-327A6C0A63FD}"/>
              </a:ext>
            </a:extLst>
          </p:cNvPr>
          <p:cNvSpPr>
            <a:spLocks noGrp="1"/>
          </p:cNvSpPr>
          <p:nvPr>
            <p:ph type="title"/>
          </p:nvPr>
        </p:nvSpPr>
        <p:spPr>
          <a:xfrm>
            <a:off x="838200" y="253397"/>
            <a:ext cx="10515600" cy="1273233"/>
          </a:xfrm>
        </p:spPr>
        <p:txBody>
          <a:bodyPr>
            <a:normAutofit/>
          </a:bodyPr>
          <a:lstStyle/>
          <a:p>
            <a:r>
              <a:rPr lang="en-US" sz="4000"/>
              <a:t>Where to deliver privacy information</a:t>
            </a:r>
          </a:p>
        </p:txBody>
      </p:sp>
      <p:sp>
        <p:nvSpPr>
          <p:cNvPr id="14" name="Rectangle 13">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A49E278-962A-49A3-96D2-D08E4FF93DE9}"/>
              </a:ext>
            </a:extLst>
          </p:cNvPr>
          <p:cNvSpPr>
            <a:spLocks noGrp="1"/>
          </p:cNvSpPr>
          <p:nvPr>
            <p:ph idx="1"/>
          </p:nvPr>
        </p:nvSpPr>
        <p:spPr>
          <a:xfrm>
            <a:off x="838200" y="2478024"/>
            <a:ext cx="10515600" cy="3694176"/>
          </a:xfrm>
        </p:spPr>
        <p:txBody>
          <a:bodyPr>
            <a:normAutofit/>
          </a:bodyPr>
          <a:lstStyle/>
          <a:p>
            <a:pPr>
              <a:buFont typeface="Wingdings" panose="05000000000000000000" pitchFamily="2" charset="2"/>
              <a:buChar char="Ø"/>
            </a:pPr>
            <a:r>
              <a:rPr lang="en-US" dirty="0"/>
              <a:t>Easily accessible form</a:t>
            </a:r>
          </a:p>
          <a:p>
            <a:pPr lvl="1"/>
            <a:r>
              <a:rPr lang="en-US" sz="2800" dirty="0"/>
              <a:t>Putting privacy information on website</a:t>
            </a:r>
          </a:p>
          <a:p>
            <a:pPr>
              <a:buFont typeface="Wingdings" panose="05000000000000000000" pitchFamily="2" charset="2"/>
              <a:buChar char="Ø"/>
            </a:pPr>
            <a:endParaRPr lang="en-US" dirty="0"/>
          </a:p>
          <a:p>
            <a:pPr>
              <a:buFont typeface="Wingdings" panose="05000000000000000000" pitchFamily="2" charset="2"/>
              <a:buChar char="Ø"/>
            </a:pPr>
            <a:r>
              <a:rPr lang="en-US" dirty="0"/>
              <a:t>Make individuals aware of this information</a:t>
            </a:r>
          </a:p>
        </p:txBody>
      </p:sp>
    </p:spTree>
    <p:extLst>
      <p:ext uri="{BB962C8B-B14F-4D97-AF65-F5344CB8AC3E}">
        <p14:creationId xmlns:p14="http://schemas.microsoft.com/office/powerpoint/2010/main" val="2833754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6D60-FEFC-49A0-9DC3-9E02ABF0CB99}"/>
              </a:ext>
            </a:extLst>
          </p:cNvPr>
          <p:cNvSpPr>
            <a:spLocks noGrp="1"/>
          </p:cNvSpPr>
          <p:nvPr>
            <p:ph type="title"/>
          </p:nvPr>
        </p:nvSpPr>
        <p:spPr>
          <a:xfrm>
            <a:off x="870204" y="606564"/>
            <a:ext cx="10451592" cy="1325563"/>
          </a:xfrm>
        </p:spPr>
        <p:txBody>
          <a:bodyPr anchor="ctr">
            <a:normAutofit/>
          </a:bodyPr>
          <a:lstStyle/>
          <a:p>
            <a:r>
              <a:rPr lang="en-US" dirty="0"/>
              <a:t>Two Aspects of a Privacy Policy</a:t>
            </a:r>
          </a:p>
        </p:txBody>
      </p:sp>
      <p:sp>
        <p:nvSpPr>
          <p:cNvPr id="10" name="Rectangle 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0FBD4329-D4C1-419E-B834-EE62D37E6CCA}"/>
              </a:ext>
            </a:extLst>
          </p:cNvPr>
          <p:cNvGraphicFramePr>
            <a:graphicFrameLocks noGrp="1"/>
          </p:cNvGraphicFramePr>
          <p:nvPr>
            <p:ph idx="1"/>
            <p:extLst>
              <p:ext uri="{D42A27DB-BD31-4B8C-83A1-F6EECF244321}">
                <p14:modId xmlns:p14="http://schemas.microsoft.com/office/powerpoint/2010/main" val="3751838450"/>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6104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6DE036-0E4E-4752-BC75-005BE80B5215}"/>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Regulations and Privacy Policies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E745D1-3C55-4E75-8F89-5B08BAE2B33B}"/>
              </a:ext>
            </a:extLst>
          </p:cNvPr>
          <p:cNvSpPr>
            <a:spLocks noGrp="1"/>
          </p:cNvSpPr>
          <p:nvPr>
            <p:ph idx="1"/>
          </p:nvPr>
        </p:nvSpPr>
        <p:spPr>
          <a:xfrm>
            <a:off x="4976031" y="963877"/>
            <a:ext cx="6377769" cy="4930246"/>
          </a:xfrm>
        </p:spPr>
        <p:txBody>
          <a:bodyPr anchor="ctr">
            <a:normAutofit/>
          </a:bodyPr>
          <a:lstStyle/>
          <a:p>
            <a:r>
              <a:rPr lang="en-US" dirty="0"/>
              <a:t>Primary focus is content</a:t>
            </a:r>
          </a:p>
          <a:p>
            <a:r>
              <a:rPr lang="en-US" dirty="0"/>
              <a:t>Design has also received some attention</a:t>
            </a:r>
          </a:p>
          <a:p>
            <a:pPr marL="0" indent="0">
              <a:buNone/>
            </a:pPr>
            <a:endParaRPr lang="en-US" dirty="0"/>
          </a:p>
        </p:txBody>
      </p:sp>
    </p:spTree>
    <p:extLst>
      <p:ext uri="{BB962C8B-B14F-4D97-AF65-F5344CB8AC3E}">
        <p14:creationId xmlns:p14="http://schemas.microsoft.com/office/powerpoint/2010/main" val="85797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9C3303-2C64-4ABD-9511-FCBA16177005}"/>
              </a:ext>
            </a:extLst>
          </p:cNvPr>
          <p:cNvSpPr>
            <a:spLocks noGrp="1"/>
          </p:cNvSpPr>
          <p:nvPr>
            <p:ph type="title"/>
          </p:nvPr>
        </p:nvSpPr>
        <p:spPr>
          <a:xfrm>
            <a:off x="841248" y="426720"/>
            <a:ext cx="10506456" cy="1919141"/>
          </a:xfrm>
        </p:spPr>
        <p:txBody>
          <a:bodyPr anchor="b">
            <a:normAutofit/>
          </a:bodyPr>
          <a:lstStyle/>
          <a:p>
            <a:r>
              <a:rPr lang="en-US" sz="6000"/>
              <a:t>Question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7EBE63E-BBAC-473B-B2BC-2124FF2A5A52}"/>
              </a:ext>
            </a:extLst>
          </p:cNvPr>
          <p:cNvSpPr>
            <a:spLocks noGrp="1"/>
          </p:cNvSpPr>
          <p:nvPr>
            <p:ph idx="1"/>
          </p:nvPr>
        </p:nvSpPr>
        <p:spPr>
          <a:xfrm>
            <a:off x="841248" y="3337269"/>
            <a:ext cx="10509504" cy="2905686"/>
          </a:xfrm>
        </p:spPr>
        <p:txBody>
          <a:bodyPr>
            <a:normAutofit/>
          </a:bodyPr>
          <a:lstStyle/>
          <a:p>
            <a:pPr marL="0" indent="0">
              <a:buNone/>
            </a:pPr>
            <a:r>
              <a:rPr lang="en-US" dirty="0"/>
              <a:t>What information do you think should be included in a privacy policy? </a:t>
            </a:r>
          </a:p>
        </p:txBody>
      </p:sp>
    </p:spTree>
    <p:extLst>
      <p:ext uri="{BB962C8B-B14F-4D97-AF65-F5344CB8AC3E}">
        <p14:creationId xmlns:p14="http://schemas.microsoft.com/office/powerpoint/2010/main" val="3335264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622969-29A2-4E63-B25E-175B830E8E31}"/>
              </a:ext>
            </a:extLst>
          </p:cNvPr>
          <p:cNvSpPr>
            <a:spLocks noGrp="1"/>
          </p:cNvSpPr>
          <p:nvPr>
            <p:ph type="title"/>
          </p:nvPr>
        </p:nvSpPr>
        <p:spPr>
          <a:xfrm>
            <a:off x="594360" y="528015"/>
            <a:ext cx="11003280" cy="1896068"/>
          </a:xfrm>
        </p:spPr>
        <p:txBody>
          <a:bodyPr anchor="ctr">
            <a:normAutofit/>
          </a:bodyPr>
          <a:lstStyle/>
          <a:p>
            <a:r>
              <a:rPr lang="en-US" sz="5200"/>
              <a:t>Contents of a Privacy Policy</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D37A558-7B8A-4147-A2F6-C01F08D8E356}"/>
              </a:ext>
            </a:extLst>
          </p:cNvPr>
          <p:cNvSpPr>
            <a:spLocks noGrp="1"/>
          </p:cNvSpPr>
          <p:nvPr>
            <p:ph idx="1"/>
          </p:nvPr>
        </p:nvSpPr>
        <p:spPr>
          <a:xfrm>
            <a:off x="597407" y="3225339"/>
            <a:ext cx="11000233" cy="2981152"/>
          </a:xfrm>
        </p:spPr>
        <p:txBody>
          <a:bodyPr anchor="ctr">
            <a:normAutofit/>
          </a:bodyPr>
          <a:lstStyle/>
          <a:p>
            <a:pPr lvl="0"/>
            <a:r>
              <a:rPr lang="en-US" dirty="0"/>
              <a:t>The identity and contact details of the data controller or their representative</a:t>
            </a:r>
          </a:p>
          <a:p>
            <a:pPr lvl="0"/>
            <a:r>
              <a:rPr lang="en-US" dirty="0"/>
              <a:t>Contact details of the data protection officer</a:t>
            </a:r>
          </a:p>
          <a:p>
            <a:pPr marL="0" lvl="0" indent="0">
              <a:buNone/>
            </a:pPr>
            <a:endParaRPr lang="en-US" dirty="0"/>
          </a:p>
          <a:p>
            <a:pPr marL="0" indent="0">
              <a:buNone/>
            </a:pPr>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539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622969-29A2-4E63-B25E-175B830E8E31}"/>
              </a:ext>
            </a:extLst>
          </p:cNvPr>
          <p:cNvSpPr>
            <a:spLocks noGrp="1"/>
          </p:cNvSpPr>
          <p:nvPr>
            <p:ph type="title"/>
          </p:nvPr>
        </p:nvSpPr>
        <p:spPr>
          <a:xfrm>
            <a:off x="594360" y="528015"/>
            <a:ext cx="11003280" cy="1896068"/>
          </a:xfrm>
        </p:spPr>
        <p:txBody>
          <a:bodyPr anchor="ctr">
            <a:normAutofit/>
          </a:bodyPr>
          <a:lstStyle/>
          <a:p>
            <a:r>
              <a:rPr lang="en-US" sz="5200"/>
              <a:t>Contents of a Privacy Policy</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D37A558-7B8A-4147-A2F6-C01F08D8E356}"/>
              </a:ext>
            </a:extLst>
          </p:cNvPr>
          <p:cNvSpPr>
            <a:spLocks noGrp="1"/>
          </p:cNvSpPr>
          <p:nvPr>
            <p:ph idx="1"/>
          </p:nvPr>
        </p:nvSpPr>
        <p:spPr>
          <a:xfrm>
            <a:off x="597407" y="3225339"/>
            <a:ext cx="11000233" cy="2981152"/>
          </a:xfrm>
        </p:spPr>
        <p:txBody>
          <a:bodyPr anchor="ctr">
            <a:normAutofit/>
          </a:bodyPr>
          <a:lstStyle/>
          <a:p>
            <a:pPr lvl="0"/>
            <a:r>
              <a:rPr lang="en-US" dirty="0"/>
              <a:t>The purposes, legal basis and legitimate interest of data processing </a:t>
            </a:r>
          </a:p>
          <a:p>
            <a:pPr lvl="0"/>
            <a:r>
              <a:rPr lang="en-US" dirty="0"/>
              <a:t>Categories of personal data concerned</a:t>
            </a:r>
          </a:p>
          <a:p>
            <a:pPr lvl="0"/>
            <a:r>
              <a:rPr lang="en-US" dirty="0"/>
              <a:t>Source of data collection </a:t>
            </a:r>
          </a:p>
          <a:p>
            <a:pPr marL="0" lvl="0" indent="0">
              <a:buNone/>
            </a:pPr>
            <a:endParaRPr lang="en-US" dirty="0"/>
          </a:p>
          <a:p>
            <a:pPr marL="0" indent="0">
              <a:buNone/>
            </a:pPr>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0282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622969-29A2-4E63-B25E-175B830E8E31}"/>
              </a:ext>
            </a:extLst>
          </p:cNvPr>
          <p:cNvSpPr>
            <a:spLocks noGrp="1"/>
          </p:cNvSpPr>
          <p:nvPr>
            <p:ph type="title"/>
          </p:nvPr>
        </p:nvSpPr>
        <p:spPr>
          <a:xfrm>
            <a:off x="594360" y="528015"/>
            <a:ext cx="11003280" cy="1896068"/>
          </a:xfrm>
        </p:spPr>
        <p:txBody>
          <a:bodyPr anchor="ctr">
            <a:normAutofit/>
          </a:bodyPr>
          <a:lstStyle/>
          <a:p>
            <a:r>
              <a:rPr lang="en-US" sz="5200"/>
              <a:t>Contents of a Privacy Policy</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D37A558-7B8A-4147-A2F6-C01F08D8E356}"/>
              </a:ext>
            </a:extLst>
          </p:cNvPr>
          <p:cNvSpPr>
            <a:spLocks noGrp="1"/>
          </p:cNvSpPr>
          <p:nvPr>
            <p:ph idx="1"/>
          </p:nvPr>
        </p:nvSpPr>
        <p:spPr>
          <a:xfrm>
            <a:off x="597407" y="3225339"/>
            <a:ext cx="11000233" cy="2981152"/>
          </a:xfrm>
        </p:spPr>
        <p:txBody>
          <a:bodyPr anchor="ctr">
            <a:normAutofit/>
          </a:bodyPr>
          <a:lstStyle/>
          <a:p>
            <a:pPr lvl="0"/>
            <a:r>
              <a:rPr lang="en-US" dirty="0"/>
              <a:t>Recipients of the personal data</a:t>
            </a:r>
          </a:p>
          <a:p>
            <a:pPr lvl="0"/>
            <a:r>
              <a:rPr lang="en-US" dirty="0"/>
              <a:t>Information regarding cross-border transfer of data</a:t>
            </a:r>
          </a:p>
          <a:p>
            <a:pPr lvl="0"/>
            <a:r>
              <a:rPr lang="en-US" dirty="0"/>
              <a:t>The storage period or if not possible, the criteria used to determine that period</a:t>
            </a:r>
          </a:p>
          <a:p>
            <a:pPr marL="0" lvl="0" indent="0">
              <a:buNone/>
            </a:pPr>
            <a:endParaRPr lang="en-US" dirty="0"/>
          </a:p>
          <a:p>
            <a:pPr marL="0" indent="0">
              <a:buNone/>
            </a:pPr>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38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622969-29A2-4E63-B25E-175B830E8E31}"/>
              </a:ext>
            </a:extLst>
          </p:cNvPr>
          <p:cNvSpPr>
            <a:spLocks noGrp="1"/>
          </p:cNvSpPr>
          <p:nvPr>
            <p:ph type="title"/>
          </p:nvPr>
        </p:nvSpPr>
        <p:spPr>
          <a:xfrm>
            <a:off x="594360" y="528015"/>
            <a:ext cx="11003280" cy="1896068"/>
          </a:xfrm>
        </p:spPr>
        <p:txBody>
          <a:bodyPr anchor="ctr">
            <a:normAutofit/>
          </a:bodyPr>
          <a:lstStyle/>
          <a:p>
            <a:r>
              <a:rPr lang="en-US" sz="5200"/>
              <a:t>Content</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D37A558-7B8A-4147-A2F6-C01F08D8E356}"/>
              </a:ext>
            </a:extLst>
          </p:cNvPr>
          <p:cNvSpPr>
            <a:spLocks noGrp="1"/>
          </p:cNvSpPr>
          <p:nvPr>
            <p:ph idx="1"/>
          </p:nvPr>
        </p:nvSpPr>
        <p:spPr>
          <a:xfrm>
            <a:off x="597407" y="3225339"/>
            <a:ext cx="11000233" cy="2981152"/>
          </a:xfrm>
        </p:spPr>
        <p:txBody>
          <a:bodyPr anchor="ctr">
            <a:normAutofit/>
          </a:bodyPr>
          <a:lstStyle/>
          <a:p>
            <a:r>
              <a:rPr lang="en-US" dirty="0"/>
              <a:t>The rights of the data subject, the procedure to exercise such rights and relevant contact details</a:t>
            </a:r>
          </a:p>
          <a:p>
            <a:pPr lvl="0"/>
            <a:r>
              <a:rPr lang="en-US" dirty="0"/>
              <a:t>The right to withdraw consent</a:t>
            </a:r>
          </a:p>
          <a:p>
            <a:pPr lvl="0"/>
            <a:r>
              <a:rPr lang="en-US" dirty="0"/>
              <a:t>The right to lodge a complaint with a supervisory authority</a:t>
            </a:r>
          </a:p>
          <a:p>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5284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622969-29A2-4E63-B25E-175B830E8E31}"/>
              </a:ext>
            </a:extLst>
          </p:cNvPr>
          <p:cNvSpPr>
            <a:spLocks noGrp="1"/>
          </p:cNvSpPr>
          <p:nvPr>
            <p:ph type="title"/>
          </p:nvPr>
        </p:nvSpPr>
        <p:spPr>
          <a:xfrm>
            <a:off x="594360" y="528015"/>
            <a:ext cx="11003280" cy="1896068"/>
          </a:xfrm>
        </p:spPr>
        <p:txBody>
          <a:bodyPr anchor="ctr">
            <a:normAutofit/>
          </a:bodyPr>
          <a:lstStyle/>
          <a:p>
            <a:r>
              <a:rPr lang="en-US" sz="5200"/>
              <a:t>Content</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D37A558-7B8A-4147-A2F6-C01F08D8E356}"/>
              </a:ext>
            </a:extLst>
          </p:cNvPr>
          <p:cNvSpPr>
            <a:spLocks noGrp="1"/>
          </p:cNvSpPr>
          <p:nvPr>
            <p:ph idx="1"/>
          </p:nvPr>
        </p:nvSpPr>
        <p:spPr>
          <a:xfrm>
            <a:off x="597407" y="3225339"/>
            <a:ext cx="11000233" cy="2981152"/>
          </a:xfrm>
        </p:spPr>
        <p:txBody>
          <a:bodyPr anchor="ctr">
            <a:normAutofit/>
          </a:bodyPr>
          <a:lstStyle/>
          <a:p>
            <a:pPr lvl="0"/>
            <a:r>
              <a:rPr lang="en-US"/>
              <a:t>The details of whether users are under statutory or contractual obligations to provide data</a:t>
            </a:r>
          </a:p>
          <a:p>
            <a:pPr lvl="0"/>
            <a:r>
              <a:rPr lang="en-US"/>
              <a:t>The procedure for grievance redressal</a:t>
            </a:r>
          </a:p>
          <a:p>
            <a:pPr lvl="0"/>
            <a:r>
              <a:rPr lang="en-US"/>
              <a:t>The security practices and safeguards used for the collected personal data </a:t>
            </a:r>
          </a:p>
          <a:p>
            <a:pPr lvl="0"/>
            <a:r>
              <a:rPr lang="en-US"/>
              <a:t>The existence of automated decision-making</a:t>
            </a:r>
          </a:p>
          <a:p>
            <a:endParaRPr lang="en-US"/>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6905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789F81-76D0-422D-8D87-F9025EB13256}"/>
              </a:ext>
            </a:extLst>
          </p:cNvPr>
          <p:cNvSpPr>
            <a:spLocks noGrp="1"/>
          </p:cNvSpPr>
          <p:nvPr>
            <p:ph type="title"/>
          </p:nvPr>
        </p:nvSpPr>
        <p:spPr>
          <a:xfrm>
            <a:off x="841248" y="502920"/>
            <a:ext cx="10509504" cy="1975104"/>
          </a:xfrm>
        </p:spPr>
        <p:txBody>
          <a:bodyPr anchor="b">
            <a:normAutofit/>
          </a:bodyPr>
          <a:lstStyle/>
          <a:p>
            <a:r>
              <a:rPr lang="en-US" sz="5400"/>
              <a:t>Design</a:t>
            </a:r>
          </a:p>
        </p:txBody>
      </p:sp>
      <p:sp>
        <p:nvSpPr>
          <p:cNvPr id="10" name="Rectangle 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821DDC6-D2F9-4957-ABDB-17250F8B9AD6}"/>
              </a:ext>
            </a:extLst>
          </p:cNvPr>
          <p:cNvSpPr>
            <a:spLocks noGrp="1"/>
          </p:cNvSpPr>
          <p:nvPr>
            <p:ph idx="1"/>
          </p:nvPr>
        </p:nvSpPr>
        <p:spPr>
          <a:xfrm>
            <a:off x="841248" y="3328416"/>
            <a:ext cx="10509504" cy="2715768"/>
          </a:xfrm>
        </p:spPr>
        <p:txBody>
          <a:bodyPr>
            <a:normAutofit/>
          </a:bodyPr>
          <a:lstStyle/>
          <a:p>
            <a:r>
              <a:rPr lang="en-US" dirty="0"/>
              <a:t>Presentation</a:t>
            </a:r>
          </a:p>
          <a:p>
            <a:r>
              <a:rPr lang="en-US" dirty="0"/>
              <a:t>Language clarity</a:t>
            </a:r>
          </a:p>
          <a:p>
            <a:r>
              <a:rPr lang="en-US" dirty="0"/>
              <a:t>Mode of expression</a:t>
            </a:r>
          </a:p>
        </p:txBody>
      </p:sp>
    </p:spTree>
    <p:extLst>
      <p:ext uri="{BB962C8B-B14F-4D97-AF65-F5344CB8AC3E}">
        <p14:creationId xmlns:p14="http://schemas.microsoft.com/office/powerpoint/2010/main" val="1412121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03B293-E11C-49EB-8135-74D3B8DB296B}"/>
              </a:ext>
            </a:extLst>
          </p:cNvPr>
          <p:cNvSpPr>
            <a:spLocks noGrp="1"/>
          </p:cNvSpPr>
          <p:nvPr>
            <p:ph type="title"/>
          </p:nvPr>
        </p:nvSpPr>
        <p:spPr>
          <a:xfrm>
            <a:off x="594360" y="528015"/>
            <a:ext cx="11003280" cy="1896068"/>
          </a:xfrm>
        </p:spPr>
        <p:txBody>
          <a:bodyPr anchor="ctr">
            <a:normAutofit/>
          </a:bodyPr>
          <a:lstStyle/>
          <a:p>
            <a:r>
              <a:rPr lang="en-US" sz="5200"/>
              <a:t>Challenges of Design</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D31257FB-235A-466D-8CFD-62879A86F951}"/>
              </a:ext>
            </a:extLst>
          </p:cNvPr>
          <p:cNvSpPr>
            <a:spLocks noGrp="1"/>
          </p:cNvSpPr>
          <p:nvPr>
            <p:ph idx="1"/>
          </p:nvPr>
        </p:nvSpPr>
        <p:spPr>
          <a:xfrm>
            <a:off x="597407" y="3225339"/>
            <a:ext cx="11000233" cy="2981152"/>
          </a:xfrm>
        </p:spPr>
        <p:txBody>
          <a:bodyPr anchor="ctr">
            <a:normAutofit/>
          </a:bodyPr>
          <a:lstStyle/>
          <a:p>
            <a:r>
              <a:rPr lang="en-US"/>
              <a:t>Discourage users from reading privacy policies</a:t>
            </a:r>
          </a:p>
          <a:p>
            <a:r>
              <a:rPr lang="en-US"/>
              <a:t>Coerce users into mismanaging privacy</a:t>
            </a:r>
          </a:p>
          <a:p>
            <a:r>
              <a:rPr lang="en-US"/>
              <a:t>Seemingly user-friendly design can be manipulative</a:t>
            </a:r>
          </a:p>
          <a:p>
            <a:endParaRPr lang="en-US"/>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3303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6F7007-E256-4272-A1B8-50CE53E20A71}"/>
              </a:ext>
            </a:extLst>
          </p:cNvPr>
          <p:cNvSpPr>
            <a:spLocks noGrp="1"/>
          </p:cNvSpPr>
          <p:nvPr>
            <p:ph type="title"/>
          </p:nvPr>
        </p:nvSpPr>
        <p:spPr>
          <a:xfrm>
            <a:off x="841248" y="426720"/>
            <a:ext cx="10506456" cy="1919141"/>
          </a:xfrm>
        </p:spPr>
        <p:txBody>
          <a:bodyPr anchor="b">
            <a:normAutofit/>
          </a:bodyPr>
          <a:lstStyle/>
          <a:p>
            <a:r>
              <a:rPr lang="en-US" sz="6000"/>
              <a:t>About the Audience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05D86C8-B11C-400A-8561-FB7522BF43CF}"/>
              </a:ext>
            </a:extLst>
          </p:cNvPr>
          <p:cNvSpPr>
            <a:spLocks noGrp="1"/>
          </p:cNvSpPr>
          <p:nvPr>
            <p:ph idx="1"/>
          </p:nvPr>
        </p:nvSpPr>
        <p:spPr>
          <a:xfrm>
            <a:off x="841248" y="3337269"/>
            <a:ext cx="10509504" cy="2905686"/>
          </a:xfrm>
        </p:spPr>
        <p:txBody>
          <a:bodyPr>
            <a:normAutofit/>
          </a:bodyPr>
          <a:lstStyle/>
          <a:p>
            <a:r>
              <a:rPr lang="en-US" dirty="0"/>
              <a:t>A wide range of individuals</a:t>
            </a:r>
          </a:p>
          <a:p>
            <a:r>
              <a:rPr lang="en-US" dirty="0"/>
              <a:t>Vulnerable individuals</a:t>
            </a:r>
          </a:p>
          <a:p>
            <a:r>
              <a:rPr lang="en-US" dirty="0"/>
              <a:t>Dealing with people whose first language is not English</a:t>
            </a:r>
          </a:p>
          <a:p>
            <a:endParaRPr lang="en-US" dirty="0"/>
          </a:p>
        </p:txBody>
      </p:sp>
    </p:spTree>
    <p:extLst>
      <p:ext uri="{BB962C8B-B14F-4D97-AF65-F5344CB8AC3E}">
        <p14:creationId xmlns:p14="http://schemas.microsoft.com/office/powerpoint/2010/main" val="2501742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3AE94-186E-4D09-8AB4-10507C7A499E}"/>
              </a:ext>
            </a:extLst>
          </p:cNvPr>
          <p:cNvSpPr>
            <a:spLocks noGrp="1"/>
          </p:cNvSpPr>
          <p:nvPr>
            <p:ph type="title"/>
          </p:nvPr>
        </p:nvSpPr>
        <p:spPr>
          <a:xfrm>
            <a:off x="1653363" y="365760"/>
            <a:ext cx="9367203" cy="1188720"/>
          </a:xfrm>
        </p:spPr>
        <p:txBody>
          <a:bodyPr>
            <a:normAutofit/>
          </a:bodyPr>
          <a:lstStyle/>
          <a:p>
            <a:r>
              <a:rPr lang="en-US" dirty="0"/>
              <a:t>Example </a:t>
            </a:r>
          </a:p>
        </p:txBody>
      </p:sp>
      <p:sp>
        <p:nvSpPr>
          <p:cNvPr id="24" name="Freeform: Shape 23">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3948808-8E70-43E8-9136-599CA2CA3C05}"/>
              </a:ext>
            </a:extLst>
          </p:cNvPr>
          <p:cNvSpPr>
            <a:spLocks noGrp="1"/>
          </p:cNvSpPr>
          <p:nvPr>
            <p:ph idx="1"/>
          </p:nvPr>
        </p:nvSpPr>
        <p:spPr>
          <a:xfrm>
            <a:off x="1653363" y="2176272"/>
            <a:ext cx="9367204" cy="4041648"/>
          </a:xfrm>
        </p:spPr>
        <p:txBody>
          <a:bodyPr anchor="t">
            <a:normAutofit/>
          </a:bodyPr>
          <a:lstStyle/>
          <a:p>
            <a:pPr marL="0" indent="0" algn="just">
              <a:buNone/>
            </a:pPr>
            <a:r>
              <a:rPr lang="en-US" i="1" dirty="0"/>
              <a:t>An insurance company provides business travel insurance to large multi-national organizations and travel insurance to members of the public. It tailors the privacy information it provides to these different customers to cater for the differing levels of understanding and uses of personal data.</a:t>
            </a:r>
          </a:p>
        </p:txBody>
      </p:sp>
      <p:sp>
        <p:nvSpPr>
          <p:cNvPr id="13" name="TextBox 12">
            <a:extLst>
              <a:ext uri="{FF2B5EF4-FFF2-40B4-BE49-F238E27FC236}">
                <a16:creationId xmlns:a16="http://schemas.microsoft.com/office/drawing/2014/main" id="{CD7EE6BC-7145-47F3-B708-876520368A6F}"/>
              </a:ext>
            </a:extLst>
          </p:cNvPr>
          <p:cNvSpPr txBox="1"/>
          <p:nvPr/>
        </p:nvSpPr>
        <p:spPr>
          <a:xfrm>
            <a:off x="321564" y="5919029"/>
            <a:ext cx="11548872" cy="923330"/>
          </a:xfrm>
          <a:prstGeom prst="rect">
            <a:avLst/>
          </a:prstGeom>
          <a:noFill/>
        </p:spPr>
        <p:txBody>
          <a:bodyPr wrap="square" rtlCol="0">
            <a:spAutoFit/>
          </a:bodyPr>
          <a:lstStyle/>
          <a:p>
            <a:r>
              <a:rPr lang="en-US" dirty="0"/>
              <a:t>Source: </a:t>
            </a:r>
            <a:r>
              <a:rPr lang="en-US" dirty="0">
                <a:hlinkClick r:id="rId2"/>
              </a:rPr>
              <a:t>https://ico.org.uk/for-organisations/guide-to-data-protection/guide-to-the-general-data-protection-regulation-gdpr/the-right-to-be-informed/</a:t>
            </a:r>
            <a:endParaRPr lang="en-US" dirty="0"/>
          </a:p>
          <a:p>
            <a:endParaRPr lang="en-US" dirty="0"/>
          </a:p>
        </p:txBody>
      </p:sp>
    </p:spTree>
    <p:extLst>
      <p:ext uri="{BB962C8B-B14F-4D97-AF65-F5344CB8AC3E}">
        <p14:creationId xmlns:p14="http://schemas.microsoft.com/office/powerpoint/2010/main" val="637108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EE3B3-C5FB-4322-BE13-8C9BA1FBDE0D}"/>
              </a:ext>
            </a:extLst>
          </p:cNvPr>
          <p:cNvSpPr>
            <a:spLocks noGrp="1"/>
          </p:cNvSpPr>
          <p:nvPr>
            <p:ph type="title"/>
          </p:nvPr>
        </p:nvSpPr>
        <p:spPr>
          <a:xfrm>
            <a:off x="594360" y="339117"/>
            <a:ext cx="11003280" cy="1619890"/>
          </a:xfrm>
        </p:spPr>
        <p:txBody>
          <a:bodyPr anchor="ctr">
            <a:normAutofit/>
          </a:bodyPr>
          <a:lstStyle/>
          <a:p>
            <a:r>
              <a:rPr lang="en-US" dirty="0"/>
              <a:t>Presentation: Key Points to Remember</a:t>
            </a:r>
          </a:p>
        </p:txBody>
      </p:sp>
      <p:grpSp>
        <p:nvGrpSpPr>
          <p:cNvPr id="12" name="Group 11">
            <a:extLst>
              <a:ext uri="{FF2B5EF4-FFF2-40B4-BE49-F238E27FC236}">
                <a16:creationId xmlns:a16="http://schemas.microsoft.com/office/drawing/2014/main" id="{C57F67D8-2BFF-4661-AFAF-E2CE8B7DCE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484632"/>
            <a:chExt cx="242107" cy="1340860"/>
          </a:xfrm>
        </p:grpSpPr>
        <p:sp>
          <p:nvSpPr>
            <p:cNvPr id="13" name="Rectangle 2">
              <a:extLst>
                <a:ext uri="{FF2B5EF4-FFF2-40B4-BE49-F238E27FC236}">
                  <a16:creationId xmlns:a16="http://schemas.microsoft.com/office/drawing/2014/main" id="{4E1D4D71-728F-4B12-9CBF-3E5ABDA9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3513D1C2-B9D1-43DC-8B39-AA4FF5AAD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26CB8B66-F1A8-4DE9-AA67-8A7469BD7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F72E235-B6DE-4EE7-B11D-3FBEF9DC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A8C164F-E124-4ECF-9FD9-35C1F8E27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151D52D-979C-4B9F-A037-D9DC74536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EE8F116C-C879-4D3A-8F6D-A25B7125E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6709DF44-7C20-4444-8862-A9203CBE6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4D6A9505-9408-4DC6-BD50-75A8C6949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19FC7F2-FF7B-464A-8956-817BAD265A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C0E235C3-2297-4887-8CF9-78B61DA7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741D2A4A-2FC3-46D1-94A7-C4BA4823B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E7DFA72-3CFE-4FB2-A769-C3D65C30C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FFB273F7-B602-4697-92DA-B9C0B70E3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C76D34E0-BC86-46D8-920E-594A3C4B6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F17BC71C-4B64-4990-90FF-78123B720C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C807F90E-DB0C-4841-BFE0-9413759C2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7E71EE5-0746-4E81-B154-BAC5FF867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7FDDC085-25CA-4499-AAD9-DEA203522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1303C688-1ED7-46BE-B0EC-4638C549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D0288E3D-9C14-48FD-8C62-37A94AF2A5A8}"/>
              </a:ext>
            </a:extLst>
          </p:cNvPr>
          <p:cNvSpPr>
            <a:spLocks noGrp="1"/>
          </p:cNvSpPr>
          <p:nvPr>
            <p:ph idx="1"/>
          </p:nvPr>
        </p:nvSpPr>
        <p:spPr>
          <a:xfrm>
            <a:off x="597407" y="2721429"/>
            <a:ext cx="11000233" cy="3494314"/>
          </a:xfrm>
        </p:spPr>
        <p:txBody>
          <a:bodyPr anchor="ctr">
            <a:normAutofit/>
          </a:bodyPr>
          <a:lstStyle/>
          <a:p>
            <a:r>
              <a:rPr lang="en-US" dirty="0"/>
              <a:t>Conciseness</a:t>
            </a:r>
          </a:p>
          <a:p>
            <a:r>
              <a:rPr lang="en-US" dirty="0"/>
              <a:t>Transparency</a:t>
            </a:r>
          </a:p>
          <a:p>
            <a:r>
              <a:rPr lang="en-US" dirty="0"/>
              <a:t>Intelligibility</a:t>
            </a:r>
          </a:p>
          <a:p>
            <a:r>
              <a:rPr lang="en-US" dirty="0"/>
              <a:t>Ease of access</a:t>
            </a:r>
          </a:p>
          <a:p>
            <a:r>
              <a:rPr lang="en-US" dirty="0"/>
              <a:t>Clear and plain language</a:t>
            </a:r>
          </a:p>
          <a:p>
            <a:pPr marL="0" indent="0">
              <a:buNone/>
            </a:pPr>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7768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79FD5B-4DA2-4702-8CA9-12BEB1874C5D}"/>
              </a:ext>
            </a:extLst>
          </p:cNvPr>
          <p:cNvSpPr>
            <a:spLocks noGrp="1"/>
          </p:cNvSpPr>
          <p:nvPr>
            <p:ph type="title"/>
          </p:nvPr>
        </p:nvSpPr>
        <p:spPr>
          <a:xfrm>
            <a:off x="838200" y="365125"/>
            <a:ext cx="10515600" cy="1325563"/>
          </a:xfrm>
        </p:spPr>
        <p:txBody>
          <a:bodyPr>
            <a:normAutofit/>
          </a:bodyPr>
          <a:lstStyle/>
          <a:p>
            <a:r>
              <a:rPr lang="en-US" sz="4300">
                <a:solidFill>
                  <a:srgbClr val="FFFFFF"/>
                </a:solidFill>
              </a:rPr>
              <a:t>Exercise: Are these phrases sufficiently clear?</a:t>
            </a:r>
          </a:p>
        </p:txBody>
      </p:sp>
      <p:sp>
        <p:nvSpPr>
          <p:cNvPr id="3" name="Content Placeholder 2">
            <a:extLst>
              <a:ext uri="{FF2B5EF4-FFF2-40B4-BE49-F238E27FC236}">
                <a16:creationId xmlns:a16="http://schemas.microsoft.com/office/drawing/2014/main" id="{39B76376-D2DA-495B-B674-C4305F1AB4C0}"/>
              </a:ext>
            </a:extLst>
          </p:cNvPr>
          <p:cNvSpPr>
            <a:spLocks noGrp="1"/>
          </p:cNvSpPr>
          <p:nvPr>
            <p:ph idx="1"/>
          </p:nvPr>
        </p:nvSpPr>
        <p:spPr>
          <a:xfrm>
            <a:off x="838200" y="2438400"/>
            <a:ext cx="10515600" cy="3738562"/>
          </a:xfrm>
        </p:spPr>
        <p:txBody>
          <a:bodyPr>
            <a:normAutofit/>
          </a:bodyPr>
          <a:lstStyle/>
          <a:p>
            <a:pPr marL="0" indent="0">
              <a:buNone/>
            </a:pPr>
            <a:endParaRPr lang="en-US" sz="2600"/>
          </a:p>
          <a:p>
            <a:pPr marL="0" indent="0">
              <a:buNone/>
            </a:pPr>
            <a:r>
              <a:rPr lang="en-US" sz="2600"/>
              <a:t>1. “We may use your personal data to develop new services”</a:t>
            </a:r>
          </a:p>
          <a:p>
            <a:pPr marL="0" indent="0">
              <a:buNone/>
            </a:pPr>
            <a:endParaRPr lang="en-US" sz="2600"/>
          </a:p>
          <a:p>
            <a:pPr marL="0" indent="0">
              <a:buNone/>
            </a:pPr>
            <a:r>
              <a:rPr lang="en-US" sz="2600"/>
              <a:t>2. “We may use your personal data for research purposes”</a:t>
            </a:r>
          </a:p>
        </p:txBody>
      </p:sp>
      <p:sp>
        <p:nvSpPr>
          <p:cNvPr id="10" name="TextBox 9">
            <a:extLst>
              <a:ext uri="{FF2B5EF4-FFF2-40B4-BE49-F238E27FC236}">
                <a16:creationId xmlns:a16="http://schemas.microsoft.com/office/drawing/2014/main" id="{4E2AC320-6BE2-4CE2-BE6B-1ACA9E7FF60A}"/>
              </a:ext>
            </a:extLst>
          </p:cNvPr>
          <p:cNvSpPr txBox="1"/>
          <p:nvPr/>
        </p:nvSpPr>
        <p:spPr>
          <a:xfrm>
            <a:off x="553676" y="6380846"/>
            <a:ext cx="11548872" cy="646331"/>
          </a:xfrm>
          <a:prstGeom prst="rect">
            <a:avLst/>
          </a:prstGeom>
          <a:noFill/>
        </p:spPr>
        <p:txBody>
          <a:bodyPr wrap="square" rtlCol="0">
            <a:spAutoFit/>
          </a:bodyPr>
          <a:lstStyle/>
          <a:p>
            <a:r>
              <a:rPr lang="en-US" dirty="0"/>
              <a:t>Source: Article 29 Working Party Guidelines on Transparency</a:t>
            </a:r>
          </a:p>
          <a:p>
            <a:endParaRPr lang="en-US" dirty="0"/>
          </a:p>
        </p:txBody>
      </p:sp>
    </p:spTree>
    <p:extLst>
      <p:ext uri="{BB962C8B-B14F-4D97-AF65-F5344CB8AC3E}">
        <p14:creationId xmlns:p14="http://schemas.microsoft.com/office/powerpoint/2010/main" val="2974014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BC212C-32F6-461D-A2C1-C97C67A2E4CD}"/>
              </a:ext>
            </a:extLst>
          </p:cNvPr>
          <p:cNvSpPr>
            <a:spLocks noGrp="1"/>
          </p:cNvSpPr>
          <p:nvPr>
            <p:ph type="title"/>
          </p:nvPr>
        </p:nvSpPr>
        <p:spPr>
          <a:xfrm>
            <a:off x="841248" y="426720"/>
            <a:ext cx="10506456" cy="1919141"/>
          </a:xfrm>
        </p:spPr>
        <p:txBody>
          <a:bodyPr anchor="b">
            <a:normAutofit/>
          </a:bodyPr>
          <a:lstStyle/>
          <a:p>
            <a:r>
              <a:rPr lang="en-US" sz="6000"/>
              <a:t>Exercise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3657D0C-8C97-4F91-ACA1-E862FF8BBB38}"/>
              </a:ext>
            </a:extLst>
          </p:cNvPr>
          <p:cNvSpPr>
            <a:spLocks noGrp="1"/>
          </p:cNvSpPr>
          <p:nvPr>
            <p:ph idx="1"/>
          </p:nvPr>
        </p:nvSpPr>
        <p:spPr>
          <a:xfrm>
            <a:off x="841248" y="3337269"/>
            <a:ext cx="10509504" cy="2905686"/>
          </a:xfrm>
        </p:spPr>
        <p:txBody>
          <a:bodyPr>
            <a:normAutofit/>
          </a:bodyPr>
          <a:lstStyle/>
          <a:p>
            <a:pPr marL="0" indent="0">
              <a:buNone/>
            </a:pPr>
            <a:r>
              <a:rPr lang="en-US" dirty="0"/>
              <a:t>Compare the ease of access of the privacy policies of different websites.</a:t>
            </a:r>
          </a:p>
        </p:txBody>
      </p:sp>
    </p:spTree>
    <p:extLst>
      <p:ext uri="{BB962C8B-B14F-4D97-AF65-F5344CB8AC3E}">
        <p14:creationId xmlns:p14="http://schemas.microsoft.com/office/powerpoint/2010/main" val="3642345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244FF0-3A9D-4C06-B17A-64EF4A7ECDCD}"/>
              </a:ext>
            </a:extLst>
          </p:cNvPr>
          <p:cNvSpPr>
            <a:spLocks noGrp="1"/>
          </p:cNvSpPr>
          <p:nvPr>
            <p:ph type="title"/>
          </p:nvPr>
        </p:nvSpPr>
        <p:spPr>
          <a:xfrm>
            <a:off x="594360" y="339117"/>
            <a:ext cx="11003280" cy="1619890"/>
          </a:xfrm>
        </p:spPr>
        <p:txBody>
          <a:bodyPr anchor="ctr">
            <a:normAutofit/>
          </a:bodyPr>
          <a:lstStyle/>
          <a:p>
            <a:r>
              <a:rPr lang="en-US" dirty="0"/>
              <a:t>Media</a:t>
            </a:r>
          </a:p>
        </p:txBody>
      </p:sp>
      <p:grpSp>
        <p:nvGrpSpPr>
          <p:cNvPr id="12" name="Group 11">
            <a:extLst>
              <a:ext uri="{FF2B5EF4-FFF2-40B4-BE49-F238E27FC236}">
                <a16:creationId xmlns:a16="http://schemas.microsoft.com/office/drawing/2014/main" id="{C57F67D8-2BFF-4661-AFAF-E2CE8B7DCE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484632"/>
            <a:chExt cx="242107" cy="1340860"/>
          </a:xfrm>
        </p:grpSpPr>
        <p:sp>
          <p:nvSpPr>
            <p:cNvPr id="13" name="Rectangle 2">
              <a:extLst>
                <a:ext uri="{FF2B5EF4-FFF2-40B4-BE49-F238E27FC236}">
                  <a16:creationId xmlns:a16="http://schemas.microsoft.com/office/drawing/2014/main" id="{4E1D4D71-728F-4B12-9CBF-3E5ABDA9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3513D1C2-B9D1-43DC-8B39-AA4FF5AAD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26CB8B66-F1A8-4DE9-AA67-8A7469BD7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F72E235-B6DE-4EE7-B11D-3FBEF9DC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A8C164F-E124-4ECF-9FD9-35C1F8E27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151D52D-979C-4B9F-A037-D9DC74536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EE8F116C-C879-4D3A-8F6D-A25B7125E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6709DF44-7C20-4444-8862-A9203CBE6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4D6A9505-9408-4DC6-BD50-75A8C6949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19FC7F2-FF7B-464A-8956-817BAD265A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C0E235C3-2297-4887-8CF9-78B61DA7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741D2A4A-2FC3-46D1-94A7-C4BA4823B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E7DFA72-3CFE-4FB2-A769-C3D65C30C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FFB273F7-B602-4697-92DA-B9C0B70E3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C76D34E0-BC86-46D8-920E-594A3C4B6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F17BC71C-4B64-4990-90FF-78123B720C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C807F90E-DB0C-4841-BFE0-9413759C2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7E71EE5-0746-4E81-B154-BAC5FF867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7FDDC085-25CA-4499-AAD9-DEA203522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1303C688-1ED7-46BE-B0EC-4638C549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1F3F6E2-4E6E-4DC7-89C2-507027DD8298}"/>
              </a:ext>
            </a:extLst>
          </p:cNvPr>
          <p:cNvSpPr>
            <a:spLocks noGrp="1"/>
          </p:cNvSpPr>
          <p:nvPr>
            <p:ph idx="1"/>
          </p:nvPr>
        </p:nvSpPr>
        <p:spPr>
          <a:xfrm>
            <a:off x="597407" y="2721429"/>
            <a:ext cx="11000233" cy="3494314"/>
          </a:xfrm>
        </p:spPr>
        <p:txBody>
          <a:bodyPr anchor="ctr">
            <a:normAutofit/>
          </a:bodyPr>
          <a:lstStyle/>
          <a:p>
            <a:r>
              <a:rPr lang="en-US" dirty="0"/>
              <a:t>Orally</a:t>
            </a:r>
          </a:p>
          <a:p>
            <a:r>
              <a:rPr lang="en-US" dirty="0"/>
              <a:t>In writing</a:t>
            </a:r>
          </a:p>
          <a:p>
            <a:r>
              <a:rPr lang="en-US" dirty="0"/>
              <a:t>Through signage</a:t>
            </a:r>
          </a:p>
          <a:p>
            <a:r>
              <a:rPr lang="en-US" dirty="0"/>
              <a:t>Electronically</a:t>
            </a:r>
          </a:p>
          <a:p>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9210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137C91-7B01-44B7-B057-73BC22C5DFD5}"/>
              </a:ext>
            </a:extLst>
          </p:cNvPr>
          <p:cNvSpPr>
            <a:spLocks noGrp="1"/>
          </p:cNvSpPr>
          <p:nvPr>
            <p:ph type="title"/>
          </p:nvPr>
        </p:nvSpPr>
        <p:spPr>
          <a:xfrm>
            <a:off x="594360" y="339117"/>
            <a:ext cx="11003280" cy="1619890"/>
          </a:xfrm>
        </p:spPr>
        <p:txBody>
          <a:bodyPr anchor="ctr">
            <a:normAutofit/>
          </a:bodyPr>
          <a:lstStyle/>
          <a:p>
            <a:r>
              <a:rPr lang="en-US" dirty="0"/>
              <a:t>Techniques</a:t>
            </a:r>
          </a:p>
        </p:txBody>
      </p:sp>
      <p:grpSp>
        <p:nvGrpSpPr>
          <p:cNvPr id="12" name="Group 11">
            <a:extLst>
              <a:ext uri="{FF2B5EF4-FFF2-40B4-BE49-F238E27FC236}">
                <a16:creationId xmlns:a16="http://schemas.microsoft.com/office/drawing/2014/main" id="{C57F67D8-2BFF-4661-AFAF-E2CE8B7DCE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484632"/>
            <a:chExt cx="242107" cy="1340860"/>
          </a:xfrm>
        </p:grpSpPr>
        <p:sp>
          <p:nvSpPr>
            <p:cNvPr id="13" name="Rectangle 2">
              <a:extLst>
                <a:ext uri="{FF2B5EF4-FFF2-40B4-BE49-F238E27FC236}">
                  <a16:creationId xmlns:a16="http://schemas.microsoft.com/office/drawing/2014/main" id="{4E1D4D71-728F-4B12-9CBF-3E5ABDA9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3513D1C2-B9D1-43DC-8B39-AA4FF5AAD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26CB8B66-F1A8-4DE9-AA67-8A7469BD7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F72E235-B6DE-4EE7-B11D-3FBEF9DC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A8C164F-E124-4ECF-9FD9-35C1F8E27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151D52D-979C-4B9F-A037-D9DC74536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EE8F116C-C879-4D3A-8F6D-A25B7125E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6709DF44-7C20-4444-8862-A9203CBE6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4D6A9505-9408-4DC6-BD50-75A8C6949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19FC7F2-FF7B-464A-8956-817BAD265A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C0E235C3-2297-4887-8CF9-78B61DA7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741D2A4A-2FC3-46D1-94A7-C4BA4823B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E7DFA72-3CFE-4FB2-A769-C3D65C30C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FFB273F7-B602-4697-92DA-B9C0B70E3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C76D34E0-BC86-46D8-920E-594A3C4B6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F17BC71C-4B64-4990-90FF-78123B720C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C807F90E-DB0C-4841-BFE0-9413759C2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7E71EE5-0746-4E81-B154-BAC5FF867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7FDDC085-25CA-4499-AAD9-DEA203522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1303C688-1ED7-46BE-B0EC-4638C549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2F90A2B9-4734-41D0-925B-3D5B45035A6D}"/>
              </a:ext>
            </a:extLst>
          </p:cNvPr>
          <p:cNvSpPr>
            <a:spLocks noGrp="1"/>
          </p:cNvSpPr>
          <p:nvPr>
            <p:ph idx="1"/>
          </p:nvPr>
        </p:nvSpPr>
        <p:spPr>
          <a:xfrm>
            <a:off x="597407" y="2721429"/>
            <a:ext cx="11000233" cy="3494314"/>
          </a:xfrm>
        </p:spPr>
        <p:txBody>
          <a:bodyPr anchor="ctr">
            <a:normAutofit/>
          </a:bodyPr>
          <a:lstStyle/>
          <a:p>
            <a:r>
              <a:rPr lang="en-US" dirty="0"/>
              <a:t>Layered approach</a:t>
            </a:r>
          </a:p>
          <a:p>
            <a:r>
              <a:rPr lang="en-US" dirty="0"/>
              <a:t>Dashboards</a:t>
            </a:r>
          </a:p>
          <a:p>
            <a:r>
              <a:rPr lang="en-US" dirty="0"/>
              <a:t>Just-in-time notices</a:t>
            </a:r>
          </a:p>
          <a:p>
            <a:pPr marL="0" indent="0">
              <a:buNone/>
            </a:pPr>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236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EBDA30-5650-4EA7-9501-3EF707FAEB26}"/>
              </a:ext>
            </a:extLst>
          </p:cNvPr>
          <p:cNvSpPr>
            <a:spLocks noGrp="1"/>
          </p:cNvSpPr>
          <p:nvPr>
            <p:ph type="title"/>
          </p:nvPr>
        </p:nvSpPr>
        <p:spPr>
          <a:xfrm>
            <a:off x="594360" y="339117"/>
            <a:ext cx="11003280" cy="1619890"/>
          </a:xfrm>
        </p:spPr>
        <p:txBody>
          <a:bodyPr anchor="ctr">
            <a:normAutofit/>
          </a:bodyPr>
          <a:lstStyle/>
          <a:p>
            <a:r>
              <a:rPr lang="en-US" dirty="0"/>
              <a:t>Layered Approach</a:t>
            </a:r>
          </a:p>
        </p:txBody>
      </p:sp>
      <p:grpSp>
        <p:nvGrpSpPr>
          <p:cNvPr id="12" name="Group 11">
            <a:extLst>
              <a:ext uri="{FF2B5EF4-FFF2-40B4-BE49-F238E27FC236}">
                <a16:creationId xmlns:a16="http://schemas.microsoft.com/office/drawing/2014/main" id="{C57F67D8-2BFF-4661-AFAF-E2CE8B7DCE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484632"/>
            <a:chExt cx="242107" cy="1340860"/>
          </a:xfrm>
        </p:grpSpPr>
        <p:sp>
          <p:nvSpPr>
            <p:cNvPr id="13" name="Rectangle 2">
              <a:extLst>
                <a:ext uri="{FF2B5EF4-FFF2-40B4-BE49-F238E27FC236}">
                  <a16:creationId xmlns:a16="http://schemas.microsoft.com/office/drawing/2014/main" id="{4E1D4D71-728F-4B12-9CBF-3E5ABDA9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3513D1C2-B9D1-43DC-8B39-AA4FF5AAD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26CB8B66-F1A8-4DE9-AA67-8A7469BD7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F72E235-B6DE-4EE7-B11D-3FBEF9DC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A8C164F-E124-4ECF-9FD9-35C1F8E27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151D52D-979C-4B9F-A037-D9DC74536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EE8F116C-C879-4D3A-8F6D-A25B7125E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6709DF44-7C20-4444-8862-A9203CBE6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4D6A9505-9408-4DC6-BD50-75A8C6949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19FC7F2-FF7B-464A-8956-817BAD265A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C0E235C3-2297-4887-8CF9-78B61DA7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741D2A4A-2FC3-46D1-94A7-C4BA4823B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E7DFA72-3CFE-4FB2-A769-C3D65C30C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FFB273F7-B602-4697-92DA-B9C0B70E3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C76D34E0-BC86-46D8-920E-594A3C4B6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F17BC71C-4B64-4990-90FF-78123B720C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C807F90E-DB0C-4841-BFE0-9413759C2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7E71EE5-0746-4E81-B154-BAC5FF867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7FDDC085-25CA-4499-AAD9-DEA203522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1303C688-1ED7-46BE-B0EC-4638C549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FFB66ADB-2B2D-49F0-B12A-A5F44756297F}"/>
              </a:ext>
            </a:extLst>
          </p:cNvPr>
          <p:cNvSpPr>
            <a:spLocks noGrp="1"/>
          </p:cNvSpPr>
          <p:nvPr>
            <p:ph idx="1"/>
          </p:nvPr>
        </p:nvSpPr>
        <p:spPr>
          <a:xfrm>
            <a:off x="597407" y="2721429"/>
            <a:ext cx="11000233" cy="3494314"/>
          </a:xfrm>
        </p:spPr>
        <p:txBody>
          <a:bodyPr anchor="ctr">
            <a:normAutofit/>
          </a:bodyPr>
          <a:lstStyle/>
          <a:p>
            <a:r>
              <a:rPr lang="en-US" dirty="0"/>
              <a:t>Short notice containing key information</a:t>
            </a:r>
          </a:p>
          <a:p>
            <a:r>
              <a:rPr lang="en-US" dirty="0"/>
              <a:t>Link(s) to more detailed information</a:t>
            </a:r>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5665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5D3719-529F-4A58-90AB-231010406322}"/>
              </a:ext>
            </a:extLst>
          </p:cNvPr>
          <p:cNvSpPr>
            <a:spLocks noGrp="1"/>
          </p:cNvSpPr>
          <p:nvPr>
            <p:ph type="title"/>
          </p:nvPr>
        </p:nvSpPr>
        <p:spPr>
          <a:xfrm>
            <a:off x="841248" y="426720"/>
            <a:ext cx="10506456" cy="1919141"/>
          </a:xfrm>
        </p:spPr>
        <p:txBody>
          <a:bodyPr anchor="b">
            <a:normAutofit/>
          </a:bodyPr>
          <a:lstStyle/>
          <a:p>
            <a:r>
              <a:rPr lang="en-US" sz="6000"/>
              <a:t>Benefits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B125830-EE93-4B3C-B590-9D996D144AE6}"/>
              </a:ext>
            </a:extLst>
          </p:cNvPr>
          <p:cNvSpPr>
            <a:spLocks noGrp="1"/>
          </p:cNvSpPr>
          <p:nvPr>
            <p:ph idx="1"/>
          </p:nvPr>
        </p:nvSpPr>
        <p:spPr>
          <a:xfrm>
            <a:off x="841248" y="3337269"/>
            <a:ext cx="10509504" cy="2905686"/>
          </a:xfrm>
        </p:spPr>
        <p:txBody>
          <a:bodyPr>
            <a:normAutofit/>
          </a:bodyPr>
          <a:lstStyle/>
          <a:p>
            <a:r>
              <a:rPr lang="en-US" dirty="0"/>
              <a:t>Key information available immediately</a:t>
            </a:r>
          </a:p>
          <a:p>
            <a:r>
              <a:rPr lang="en-US" dirty="0"/>
              <a:t>Details available for those interested</a:t>
            </a:r>
          </a:p>
          <a:p>
            <a:r>
              <a:rPr lang="en-US" dirty="0"/>
              <a:t>Suitable for online context</a:t>
            </a:r>
          </a:p>
          <a:p>
            <a:pPr marL="0" indent="0">
              <a:buNone/>
            </a:pPr>
            <a:endParaRPr lang="en-US" dirty="0"/>
          </a:p>
        </p:txBody>
      </p:sp>
    </p:spTree>
    <p:extLst>
      <p:ext uri="{BB962C8B-B14F-4D97-AF65-F5344CB8AC3E}">
        <p14:creationId xmlns:p14="http://schemas.microsoft.com/office/powerpoint/2010/main" val="989744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7C49A0-A04D-4678-B802-D7E7E0553C85}"/>
              </a:ext>
            </a:extLst>
          </p:cNvPr>
          <p:cNvSpPr>
            <a:spLocks noGrp="1"/>
          </p:cNvSpPr>
          <p:nvPr>
            <p:ph type="title"/>
          </p:nvPr>
        </p:nvSpPr>
        <p:spPr>
          <a:xfrm>
            <a:off x="841248" y="426720"/>
            <a:ext cx="10506456" cy="1919141"/>
          </a:xfrm>
        </p:spPr>
        <p:txBody>
          <a:bodyPr anchor="b">
            <a:normAutofit/>
          </a:bodyPr>
          <a:lstStyle/>
          <a:p>
            <a:r>
              <a:rPr lang="en-US" sz="6000"/>
              <a:t>Example</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0D6C9EC-805C-4FF4-ADC3-8E62E70595F9}"/>
              </a:ext>
            </a:extLst>
          </p:cNvPr>
          <p:cNvSpPr>
            <a:spLocks noGrp="1"/>
          </p:cNvSpPr>
          <p:nvPr>
            <p:ph idx="1"/>
          </p:nvPr>
        </p:nvSpPr>
        <p:spPr>
          <a:xfrm>
            <a:off x="841248" y="3337269"/>
            <a:ext cx="10509504" cy="2905686"/>
          </a:xfrm>
        </p:spPr>
        <p:txBody>
          <a:bodyPr>
            <a:normAutofit/>
          </a:bodyPr>
          <a:lstStyle/>
          <a:p>
            <a:pPr marL="0" indent="0">
              <a:buNone/>
            </a:pPr>
            <a:r>
              <a:rPr lang="en-US" sz="2200">
                <a:hlinkClick r:id="rId2"/>
              </a:rPr>
              <a:t>https://policies.google.com/privacy?hl=en-US#intro</a:t>
            </a:r>
            <a:endParaRPr lang="en-US" sz="2200"/>
          </a:p>
        </p:txBody>
      </p:sp>
    </p:spTree>
    <p:extLst>
      <p:ext uri="{BB962C8B-B14F-4D97-AF65-F5344CB8AC3E}">
        <p14:creationId xmlns:p14="http://schemas.microsoft.com/office/powerpoint/2010/main" val="2408445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FAE60C-31E9-4055-8649-4A0F6BFF9E83}"/>
              </a:ext>
            </a:extLst>
          </p:cNvPr>
          <p:cNvSpPr>
            <a:spLocks noGrp="1"/>
          </p:cNvSpPr>
          <p:nvPr>
            <p:ph type="title"/>
          </p:nvPr>
        </p:nvSpPr>
        <p:spPr>
          <a:xfrm>
            <a:off x="594360" y="339117"/>
            <a:ext cx="11003280" cy="1619890"/>
          </a:xfrm>
        </p:spPr>
        <p:txBody>
          <a:bodyPr anchor="ctr">
            <a:normAutofit/>
          </a:bodyPr>
          <a:lstStyle/>
          <a:p>
            <a:r>
              <a:rPr lang="en-US"/>
              <a:t>Dashboards</a:t>
            </a:r>
            <a:endParaRPr lang="en-US" dirty="0"/>
          </a:p>
        </p:txBody>
      </p:sp>
      <p:grpSp>
        <p:nvGrpSpPr>
          <p:cNvPr id="36" name="Group 11">
            <a:extLst>
              <a:ext uri="{FF2B5EF4-FFF2-40B4-BE49-F238E27FC236}">
                <a16:creationId xmlns:a16="http://schemas.microsoft.com/office/drawing/2014/main" id="{C57F67D8-2BFF-4661-AFAF-E2CE8B7DCE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484632"/>
            <a:chExt cx="242107" cy="1340860"/>
          </a:xfrm>
        </p:grpSpPr>
        <p:sp>
          <p:nvSpPr>
            <p:cNvPr id="13" name="Rectangle 2">
              <a:extLst>
                <a:ext uri="{FF2B5EF4-FFF2-40B4-BE49-F238E27FC236}">
                  <a16:creationId xmlns:a16="http://schemas.microsoft.com/office/drawing/2014/main" id="{4E1D4D71-728F-4B12-9CBF-3E5ABDA9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3513D1C2-B9D1-43DC-8B39-AA4FF5AAD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26CB8B66-F1A8-4DE9-AA67-8A7469BD7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F72E235-B6DE-4EE7-B11D-3FBEF9DC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A8C164F-E124-4ECF-9FD9-35C1F8E27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151D52D-979C-4B9F-A037-D9DC74536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EE8F116C-C879-4D3A-8F6D-A25B7125E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6709DF44-7C20-4444-8862-A9203CBE6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4D6A9505-9408-4DC6-BD50-75A8C6949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19FC7F2-FF7B-464A-8956-817BAD265A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C0E235C3-2297-4887-8CF9-78B61DA7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741D2A4A-2FC3-46D1-94A7-C4BA4823B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E7DFA72-3CFE-4FB2-A769-C3D65C30C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FFB273F7-B602-4697-92DA-B9C0B70E3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C76D34E0-BC86-46D8-920E-594A3C4B6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F17BC71C-4B64-4990-90FF-78123B720C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C807F90E-DB0C-4841-BFE0-9413759C2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7E71EE5-0746-4E81-B154-BAC5FF867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7FDDC085-25CA-4499-AAD9-DEA203522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1303C688-1ED7-46BE-B0EC-4638C549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FB71BF3-9452-4A57-817D-B1624AB63493}"/>
              </a:ext>
            </a:extLst>
          </p:cNvPr>
          <p:cNvSpPr>
            <a:spLocks noGrp="1"/>
          </p:cNvSpPr>
          <p:nvPr>
            <p:ph idx="1"/>
          </p:nvPr>
        </p:nvSpPr>
        <p:spPr>
          <a:xfrm>
            <a:off x="597407" y="2721429"/>
            <a:ext cx="11000233" cy="3494314"/>
          </a:xfrm>
        </p:spPr>
        <p:txBody>
          <a:bodyPr anchor="ctr">
            <a:normAutofit/>
          </a:bodyPr>
          <a:lstStyle/>
          <a:p>
            <a:r>
              <a:rPr lang="en-US" dirty="0"/>
              <a:t>Preference management tool</a:t>
            </a:r>
          </a:p>
          <a:p>
            <a:r>
              <a:rPr lang="en-US" dirty="0"/>
              <a:t>Provide and revoke consent over time</a:t>
            </a:r>
          </a:p>
          <a:p>
            <a:r>
              <a:rPr lang="en-US" dirty="0"/>
              <a:t>Link from where privacy information is made available</a:t>
            </a:r>
          </a:p>
          <a:p>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690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3BAA12-35AD-4057-881E-E03F8DE1C685}"/>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Example</a:t>
            </a:r>
          </a:p>
        </p:txBody>
      </p:sp>
      <p:pic>
        <p:nvPicPr>
          <p:cNvPr id="4" name="Picture 3">
            <a:extLst>
              <a:ext uri="{FF2B5EF4-FFF2-40B4-BE49-F238E27FC236}">
                <a16:creationId xmlns:a16="http://schemas.microsoft.com/office/drawing/2014/main" id="{D563E500-B175-4128-8FB3-8A2B85E65311}"/>
              </a:ext>
            </a:extLst>
          </p:cNvPr>
          <p:cNvPicPr>
            <a:picLocks noChangeAspect="1"/>
          </p:cNvPicPr>
          <p:nvPr/>
        </p:nvPicPr>
        <p:blipFill>
          <a:blip r:embed="rId2"/>
          <a:stretch>
            <a:fillRect/>
          </a:stretch>
        </p:blipFill>
        <p:spPr>
          <a:xfrm>
            <a:off x="4184072" y="540328"/>
            <a:ext cx="7367847" cy="5805054"/>
          </a:xfrm>
          <a:prstGeom prst="rect">
            <a:avLst/>
          </a:prstGeom>
        </p:spPr>
      </p:pic>
      <p:sp>
        <p:nvSpPr>
          <p:cNvPr id="7" name="TextBox 6">
            <a:extLst>
              <a:ext uri="{FF2B5EF4-FFF2-40B4-BE49-F238E27FC236}">
                <a16:creationId xmlns:a16="http://schemas.microsoft.com/office/drawing/2014/main" id="{29E6FF4C-4CDA-4AF0-9570-CAA2615B5B70}"/>
              </a:ext>
            </a:extLst>
          </p:cNvPr>
          <p:cNvSpPr txBox="1"/>
          <p:nvPr/>
        </p:nvSpPr>
        <p:spPr>
          <a:xfrm>
            <a:off x="2373508" y="6317672"/>
            <a:ext cx="9458540" cy="923330"/>
          </a:xfrm>
          <a:prstGeom prst="rect">
            <a:avLst/>
          </a:prstGeom>
          <a:noFill/>
        </p:spPr>
        <p:txBody>
          <a:bodyPr wrap="square" rtlCol="0">
            <a:spAutoFit/>
          </a:bodyPr>
          <a:lstStyle/>
          <a:p>
            <a:r>
              <a:rPr lang="en-US" dirty="0"/>
              <a:t>Source: </a:t>
            </a:r>
            <a:r>
              <a:rPr lang="en-US" dirty="0">
                <a:hlinkClick r:id="rId3"/>
              </a:rPr>
              <a:t>https://ico.org.uk/for-organisations/guide-to-data-protection/guide-to-the-general-data-protection-regulation-gdpr/the-right-to-be-informed/</a:t>
            </a:r>
            <a:endParaRPr lang="en-US" dirty="0"/>
          </a:p>
          <a:p>
            <a:endParaRPr lang="en-US" dirty="0"/>
          </a:p>
        </p:txBody>
      </p:sp>
    </p:spTree>
    <p:extLst>
      <p:ext uri="{BB962C8B-B14F-4D97-AF65-F5344CB8AC3E}">
        <p14:creationId xmlns:p14="http://schemas.microsoft.com/office/powerpoint/2010/main" val="1460002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C8DDCE-2720-45A1-8C0A-01BAF5E81AB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Example</a:t>
            </a:r>
          </a:p>
        </p:txBody>
      </p:sp>
      <p:pic>
        <p:nvPicPr>
          <p:cNvPr id="4" name="Content Placeholder 3">
            <a:extLst>
              <a:ext uri="{FF2B5EF4-FFF2-40B4-BE49-F238E27FC236}">
                <a16:creationId xmlns:a16="http://schemas.microsoft.com/office/drawing/2014/main" id="{2E66B026-5521-49C4-B6F7-DBC211608D07}"/>
              </a:ext>
            </a:extLst>
          </p:cNvPr>
          <p:cNvPicPr>
            <a:picLocks noGrp="1" noChangeAspect="1"/>
          </p:cNvPicPr>
          <p:nvPr>
            <p:ph idx="1"/>
          </p:nvPr>
        </p:nvPicPr>
        <p:blipFill>
          <a:blip r:embed="rId2"/>
          <a:stretch>
            <a:fillRect/>
          </a:stretch>
        </p:blipFill>
        <p:spPr>
          <a:xfrm>
            <a:off x="4055478" y="961812"/>
            <a:ext cx="7154443" cy="4930987"/>
          </a:xfrm>
          <a:prstGeom prst="rect">
            <a:avLst/>
          </a:prstGeom>
        </p:spPr>
      </p:pic>
      <p:sp>
        <p:nvSpPr>
          <p:cNvPr id="7" name="TextBox 6">
            <a:extLst>
              <a:ext uri="{FF2B5EF4-FFF2-40B4-BE49-F238E27FC236}">
                <a16:creationId xmlns:a16="http://schemas.microsoft.com/office/drawing/2014/main" id="{F04E4076-3848-473A-8B3D-F91341A3CA78}"/>
              </a:ext>
            </a:extLst>
          </p:cNvPr>
          <p:cNvSpPr txBox="1"/>
          <p:nvPr/>
        </p:nvSpPr>
        <p:spPr>
          <a:xfrm>
            <a:off x="2013557" y="6197325"/>
            <a:ext cx="9736836" cy="923330"/>
          </a:xfrm>
          <a:prstGeom prst="rect">
            <a:avLst/>
          </a:prstGeom>
          <a:noFill/>
        </p:spPr>
        <p:txBody>
          <a:bodyPr wrap="square" rtlCol="0">
            <a:spAutoFit/>
          </a:bodyPr>
          <a:lstStyle/>
          <a:p>
            <a:r>
              <a:rPr lang="en-US" dirty="0"/>
              <a:t>Source: </a:t>
            </a:r>
            <a:r>
              <a:rPr lang="en-US" dirty="0">
                <a:hlinkClick r:id="rId3"/>
              </a:rPr>
              <a:t>https://ico.org.uk/for-organisations/guide-to-data-protection/guide-to-the-general-data-protection-regulation-gdpr/the-right-to-be-informed/</a:t>
            </a:r>
            <a:endParaRPr lang="en-US" dirty="0"/>
          </a:p>
          <a:p>
            <a:endParaRPr lang="en-US" dirty="0"/>
          </a:p>
        </p:txBody>
      </p:sp>
    </p:spTree>
    <p:extLst>
      <p:ext uri="{BB962C8B-B14F-4D97-AF65-F5344CB8AC3E}">
        <p14:creationId xmlns:p14="http://schemas.microsoft.com/office/powerpoint/2010/main" val="4108355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92BEE3-FE4F-4F57-A8D0-9A220A42AF80}"/>
              </a:ext>
            </a:extLst>
          </p:cNvPr>
          <p:cNvSpPr>
            <a:spLocks noGrp="1"/>
          </p:cNvSpPr>
          <p:nvPr>
            <p:ph type="title"/>
          </p:nvPr>
        </p:nvSpPr>
        <p:spPr>
          <a:xfrm>
            <a:off x="594360" y="339117"/>
            <a:ext cx="11003280" cy="1619890"/>
          </a:xfrm>
        </p:spPr>
        <p:txBody>
          <a:bodyPr anchor="ctr">
            <a:normAutofit/>
          </a:bodyPr>
          <a:lstStyle/>
          <a:p>
            <a:r>
              <a:rPr lang="en-US" dirty="0"/>
              <a:t>Just-in-time Notice</a:t>
            </a:r>
          </a:p>
        </p:txBody>
      </p:sp>
      <p:grpSp>
        <p:nvGrpSpPr>
          <p:cNvPr id="12" name="Group 11">
            <a:extLst>
              <a:ext uri="{FF2B5EF4-FFF2-40B4-BE49-F238E27FC236}">
                <a16:creationId xmlns:a16="http://schemas.microsoft.com/office/drawing/2014/main" id="{C57F67D8-2BFF-4661-AFAF-E2CE8B7DCE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484632"/>
            <a:chExt cx="242107" cy="1340860"/>
          </a:xfrm>
        </p:grpSpPr>
        <p:sp>
          <p:nvSpPr>
            <p:cNvPr id="13" name="Rectangle 2">
              <a:extLst>
                <a:ext uri="{FF2B5EF4-FFF2-40B4-BE49-F238E27FC236}">
                  <a16:creationId xmlns:a16="http://schemas.microsoft.com/office/drawing/2014/main" id="{4E1D4D71-728F-4B12-9CBF-3E5ABDA9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3513D1C2-B9D1-43DC-8B39-AA4FF5AAD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26CB8B66-F1A8-4DE9-AA67-8A7469BD7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F72E235-B6DE-4EE7-B11D-3FBEF9DC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A8C164F-E124-4ECF-9FD9-35C1F8E27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151D52D-979C-4B9F-A037-D9DC74536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EE8F116C-C879-4D3A-8F6D-A25B7125E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6709DF44-7C20-4444-8862-A9203CBE6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4D6A9505-9408-4DC6-BD50-75A8C6949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19FC7F2-FF7B-464A-8956-817BAD265A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C0E235C3-2297-4887-8CF9-78B61DA7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741D2A4A-2FC3-46D1-94A7-C4BA4823B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E7DFA72-3CFE-4FB2-A769-C3D65C30C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FFB273F7-B602-4697-92DA-B9C0B70E3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C76D34E0-BC86-46D8-920E-594A3C4B6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F17BC71C-4B64-4990-90FF-78123B720C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C807F90E-DB0C-4841-BFE0-9413759C2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7E71EE5-0746-4E81-B154-BAC5FF867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7FDDC085-25CA-4499-AAD9-DEA203522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1303C688-1ED7-46BE-B0EC-4638C549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B541422D-52FD-42D1-AB4E-E901E474F683}"/>
              </a:ext>
            </a:extLst>
          </p:cNvPr>
          <p:cNvSpPr>
            <a:spLocks noGrp="1"/>
          </p:cNvSpPr>
          <p:nvPr>
            <p:ph idx="1"/>
          </p:nvPr>
        </p:nvSpPr>
        <p:spPr>
          <a:xfrm>
            <a:off x="597407" y="2625648"/>
            <a:ext cx="11000233" cy="3494314"/>
          </a:xfrm>
        </p:spPr>
        <p:txBody>
          <a:bodyPr anchor="ctr">
            <a:normAutofit/>
          </a:bodyPr>
          <a:lstStyle/>
          <a:p>
            <a:r>
              <a:rPr lang="en-US" dirty="0"/>
              <a:t>Appears when an individual must provide the data controller some information</a:t>
            </a:r>
          </a:p>
          <a:p>
            <a:r>
              <a:rPr lang="en-US" dirty="0"/>
              <a:t>Explains how this information will be used</a:t>
            </a:r>
          </a:p>
          <a:p>
            <a:r>
              <a:rPr lang="en-US" dirty="0"/>
              <a:t>Relevant and focused privacy information</a:t>
            </a:r>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34901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5D084C-A6F0-4575-8992-A5DAD92D055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Example</a:t>
            </a:r>
          </a:p>
        </p:txBody>
      </p:sp>
      <p:pic>
        <p:nvPicPr>
          <p:cNvPr id="4" name="Picture 3">
            <a:extLst>
              <a:ext uri="{FF2B5EF4-FFF2-40B4-BE49-F238E27FC236}">
                <a16:creationId xmlns:a16="http://schemas.microsoft.com/office/drawing/2014/main" id="{5400074F-FB1B-42C5-B34D-10A1B348964F}"/>
              </a:ext>
            </a:extLst>
          </p:cNvPr>
          <p:cNvPicPr>
            <a:picLocks noChangeAspect="1"/>
          </p:cNvPicPr>
          <p:nvPr/>
        </p:nvPicPr>
        <p:blipFill>
          <a:blip r:embed="rId2"/>
          <a:stretch>
            <a:fillRect/>
          </a:stretch>
        </p:blipFill>
        <p:spPr>
          <a:xfrm>
            <a:off x="3837708" y="498764"/>
            <a:ext cx="7994073" cy="6012873"/>
          </a:xfrm>
          <a:prstGeom prst="rect">
            <a:avLst/>
          </a:prstGeom>
        </p:spPr>
      </p:pic>
      <p:sp>
        <p:nvSpPr>
          <p:cNvPr id="7" name="TextBox 6">
            <a:extLst>
              <a:ext uri="{FF2B5EF4-FFF2-40B4-BE49-F238E27FC236}">
                <a16:creationId xmlns:a16="http://schemas.microsoft.com/office/drawing/2014/main" id="{F44918E6-AA3F-47A5-9444-FEE435A66012}"/>
              </a:ext>
            </a:extLst>
          </p:cNvPr>
          <p:cNvSpPr txBox="1"/>
          <p:nvPr/>
        </p:nvSpPr>
        <p:spPr>
          <a:xfrm>
            <a:off x="2068441" y="6223154"/>
            <a:ext cx="9763340" cy="923330"/>
          </a:xfrm>
          <a:prstGeom prst="rect">
            <a:avLst/>
          </a:prstGeom>
          <a:noFill/>
        </p:spPr>
        <p:txBody>
          <a:bodyPr wrap="square" rtlCol="0">
            <a:spAutoFit/>
          </a:bodyPr>
          <a:lstStyle/>
          <a:p>
            <a:r>
              <a:rPr lang="en-US" dirty="0"/>
              <a:t>Source: </a:t>
            </a:r>
            <a:r>
              <a:rPr lang="en-US" dirty="0">
                <a:hlinkClick r:id="rId3"/>
              </a:rPr>
              <a:t>https://ico.org.uk/for-organisations/guide-to-data-protection/guide-to-the-general-data-protection-regulation-gdpr/the-right-to-be-informed/</a:t>
            </a:r>
            <a:endParaRPr lang="en-US" dirty="0"/>
          </a:p>
          <a:p>
            <a:endParaRPr lang="en-US" dirty="0"/>
          </a:p>
        </p:txBody>
      </p:sp>
    </p:spTree>
    <p:extLst>
      <p:ext uri="{BB962C8B-B14F-4D97-AF65-F5344CB8AC3E}">
        <p14:creationId xmlns:p14="http://schemas.microsoft.com/office/powerpoint/2010/main" val="17139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7AF05B-5B32-44FE-BFFC-4A47934FEF7C}"/>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In mobile devices</a:t>
            </a:r>
          </a:p>
        </p:txBody>
      </p:sp>
      <p:pic>
        <p:nvPicPr>
          <p:cNvPr id="4" name="Content Placeholder 3">
            <a:extLst>
              <a:ext uri="{FF2B5EF4-FFF2-40B4-BE49-F238E27FC236}">
                <a16:creationId xmlns:a16="http://schemas.microsoft.com/office/drawing/2014/main" id="{D4014D5D-127F-4144-8DE3-47ADD117AE5E}"/>
              </a:ext>
            </a:extLst>
          </p:cNvPr>
          <p:cNvPicPr>
            <a:picLocks noGrp="1" noChangeAspect="1"/>
          </p:cNvPicPr>
          <p:nvPr>
            <p:ph idx="1"/>
          </p:nvPr>
        </p:nvPicPr>
        <p:blipFill>
          <a:blip r:embed="rId2"/>
          <a:stretch>
            <a:fillRect/>
          </a:stretch>
        </p:blipFill>
        <p:spPr>
          <a:xfrm>
            <a:off x="6095999" y="346364"/>
            <a:ext cx="3740727" cy="5709879"/>
          </a:xfrm>
          <a:prstGeom prst="rect">
            <a:avLst/>
          </a:prstGeom>
        </p:spPr>
      </p:pic>
      <p:sp>
        <p:nvSpPr>
          <p:cNvPr id="7" name="TextBox 6">
            <a:extLst>
              <a:ext uri="{FF2B5EF4-FFF2-40B4-BE49-F238E27FC236}">
                <a16:creationId xmlns:a16="http://schemas.microsoft.com/office/drawing/2014/main" id="{AD89190F-D0C3-40F7-A603-6449B5454270}"/>
              </a:ext>
            </a:extLst>
          </p:cNvPr>
          <p:cNvSpPr txBox="1"/>
          <p:nvPr/>
        </p:nvSpPr>
        <p:spPr>
          <a:xfrm>
            <a:off x="2013557" y="6170094"/>
            <a:ext cx="9409818" cy="923330"/>
          </a:xfrm>
          <a:prstGeom prst="rect">
            <a:avLst/>
          </a:prstGeom>
          <a:noFill/>
        </p:spPr>
        <p:txBody>
          <a:bodyPr wrap="square" rtlCol="0">
            <a:spAutoFit/>
          </a:bodyPr>
          <a:lstStyle/>
          <a:p>
            <a:r>
              <a:rPr lang="en-US" dirty="0"/>
              <a:t>Source: </a:t>
            </a:r>
            <a:r>
              <a:rPr lang="en-US" dirty="0">
                <a:hlinkClick r:id="rId3"/>
              </a:rPr>
              <a:t>https://ico.org.uk/for-organisations/guide-to-data-protection/guide-to-the-general-data-protection-regulation-gdpr/the-right-to-be-informed/</a:t>
            </a:r>
            <a:endParaRPr lang="en-US" dirty="0"/>
          </a:p>
          <a:p>
            <a:endParaRPr lang="en-US" dirty="0"/>
          </a:p>
        </p:txBody>
      </p:sp>
    </p:spTree>
    <p:extLst>
      <p:ext uri="{BB962C8B-B14F-4D97-AF65-F5344CB8AC3E}">
        <p14:creationId xmlns:p14="http://schemas.microsoft.com/office/powerpoint/2010/main" val="585442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29A51C-ABE6-48C7-9EAA-3CBE0AECD5B5}"/>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Video Privacy Notices</a:t>
            </a: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Online Media 3" title="ICO layered privacy notice">
            <a:hlinkClick r:id="" action="ppaction://media"/>
            <a:extLst>
              <a:ext uri="{FF2B5EF4-FFF2-40B4-BE49-F238E27FC236}">
                <a16:creationId xmlns:a16="http://schemas.microsoft.com/office/drawing/2014/main" id="{F478BC7A-477E-4146-8ECD-FC4AA5CC825F}"/>
              </a:ext>
            </a:extLst>
          </p:cNvPr>
          <p:cNvPicPr>
            <a:picLocks noGrp="1" noRot="1" noChangeAspect="1"/>
          </p:cNvPicPr>
          <p:nvPr>
            <p:ph idx="1"/>
            <a:videoFile r:link="rId1"/>
          </p:nvPr>
        </p:nvPicPr>
        <p:blipFill>
          <a:blip r:embed="rId3"/>
          <a:stretch>
            <a:fillRect/>
          </a:stretch>
        </p:blipFill>
        <p:spPr>
          <a:xfrm>
            <a:off x="5153822" y="975392"/>
            <a:ext cx="6553545" cy="4915158"/>
          </a:xfrm>
          <a:prstGeom prst="rect">
            <a:avLst/>
          </a:prstGeom>
        </p:spPr>
      </p:pic>
    </p:spTree>
    <p:extLst>
      <p:ext uri="{BB962C8B-B14F-4D97-AF65-F5344CB8AC3E}">
        <p14:creationId xmlns:p14="http://schemas.microsoft.com/office/powerpoint/2010/main" val="5413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82CF04-697C-4346-BE4E-B15929B0B8CD}"/>
              </a:ext>
            </a:extLst>
          </p:cNvPr>
          <p:cNvSpPr>
            <a:spLocks noGrp="1"/>
          </p:cNvSpPr>
          <p:nvPr>
            <p:ph type="title"/>
          </p:nvPr>
        </p:nvSpPr>
        <p:spPr>
          <a:xfrm>
            <a:off x="841248" y="426720"/>
            <a:ext cx="10506456" cy="1919141"/>
          </a:xfrm>
        </p:spPr>
        <p:txBody>
          <a:bodyPr anchor="b">
            <a:normAutofit/>
          </a:bodyPr>
          <a:lstStyle/>
          <a:p>
            <a:r>
              <a:rPr lang="en-US" sz="6000"/>
              <a:t>Further Responsibilities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4AC949E-C6B1-40E8-9415-D351C50BDF7E}"/>
              </a:ext>
            </a:extLst>
          </p:cNvPr>
          <p:cNvSpPr>
            <a:spLocks noGrp="1"/>
          </p:cNvSpPr>
          <p:nvPr>
            <p:ph idx="1"/>
          </p:nvPr>
        </p:nvSpPr>
        <p:spPr>
          <a:xfrm>
            <a:off x="841248" y="3295706"/>
            <a:ext cx="10509504" cy="2905686"/>
          </a:xfrm>
        </p:spPr>
        <p:txBody>
          <a:bodyPr>
            <a:normAutofit/>
          </a:bodyPr>
          <a:lstStyle/>
          <a:p>
            <a:r>
              <a:rPr lang="en-US"/>
              <a:t>User testing</a:t>
            </a:r>
          </a:p>
          <a:p>
            <a:r>
              <a:rPr lang="en-US"/>
              <a:t>Regular review</a:t>
            </a:r>
          </a:p>
          <a:p>
            <a:r>
              <a:rPr lang="en-US"/>
              <a:t>Update with new uses of data</a:t>
            </a:r>
          </a:p>
        </p:txBody>
      </p:sp>
    </p:spTree>
    <p:extLst>
      <p:ext uri="{BB962C8B-B14F-4D97-AF65-F5344CB8AC3E}">
        <p14:creationId xmlns:p14="http://schemas.microsoft.com/office/powerpoint/2010/main" val="35104930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1268</Words>
  <Application>Microsoft Office PowerPoint</Application>
  <PresentationFormat>Widescreen</PresentationFormat>
  <Paragraphs>174</Paragraphs>
  <Slides>42</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Comic Sans MS</vt:lpstr>
      <vt:lpstr>Wingdings</vt:lpstr>
      <vt:lpstr>Office Theme</vt:lpstr>
      <vt:lpstr>Cyber Security Risk Management</vt:lpstr>
      <vt:lpstr>Fun Facts</vt:lpstr>
      <vt:lpstr>On a serious note…</vt:lpstr>
      <vt:lpstr>Notice and Choice/Consent</vt:lpstr>
      <vt:lpstr>Privacy Policy</vt:lpstr>
      <vt:lpstr>Challenges</vt:lpstr>
      <vt:lpstr>Challenges </vt:lpstr>
      <vt:lpstr>Primary Purposes</vt:lpstr>
      <vt:lpstr>Compliance</vt:lpstr>
      <vt:lpstr>When should privacy information be provided?</vt:lpstr>
      <vt:lpstr>Example I</vt:lpstr>
      <vt:lpstr>Example II</vt:lpstr>
      <vt:lpstr>Questions</vt:lpstr>
      <vt:lpstr>Where to deliver privacy information</vt:lpstr>
      <vt:lpstr>Two Aspects of a Privacy Policy</vt:lpstr>
      <vt:lpstr>Regulations and Privacy Policies</vt:lpstr>
      <vt:lpstr>Question</vt:lpstr>
      <vt:lpstr>Contents of a Privacy Policy</vt:lpstr>
      <vt:lpstr>Contents of a Privacy Policy</vt:lpstr>
      <vt:lpstr>Contents of a Privacy Policy</vt:lpstr>
      <vt:lpstr>Content</vt:lpstr>
      <vt:lpstr>Content</vt:lpstr>
      <vt:lpstr>Design</vt:lpstr>
      <vt:lpstr>Challenges of Design</vt:lpstr>
      <vt:lpstr>About the Audience</vt:lpstr>
      <vt:lpstr>Example </vt:lpstr>
      <vt:lpstr>Presentation: Key Points to Remember</vt:lpstr>
      <vt:lpstr>Exercise: Are these phrases sufficiently clear?</vt:lpstr>
      <vt:lpstr>Exercise</vt:lpstr>
      <vt:lpstr>Media</vt:lpstr>
      <vt:lpstr>Techniques</vt:lpstr>
      <vt:lpstr>Layered Approach</vt:lpstr>
      <vt:lpstr>Benefits</vt:lpstr>
      <vt:lpstr>Example</vt:lpstr>
      <vt:lpstr>Dashboards</vt:lpstr>
      <vt:lpstr>Example</vt:lpstr>
      <vt:lpstr>Example</vt:lpstr>
      <vt:lpstr>Just-in-time Notice</vt:lpstr>
      <vt:lpstr>Example</vt:lpstr>
      <vt:lpstr>In mobile devices</vt:lpstr>
      <vt:lpstr>Video Privacy Notices</vt:lpstr>
      <vt:lpstr>Further Responsibilities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 Risk Management</dc:title>
  <dc:creator>Prof Sourya Joyee</dc:creator>
  <cp:lastModifiedBy>Prof Sourya Joyee</cp:lastModifiedBy>
  <cp:revision>14</cp:revision>
  <dcterms:created xsi:type="dcterms:W3CDTF">2020-01-04T11:38:05Z</dcterms:created>
  <dcterms:modified xsi:type="dcterms:W3CDTF">2020-01-08T11:19:07Z</dcterms:modified>
</cp:coreProperties>
</file>