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10" r:id="rId2"/>
    <p:sldId id="453" r:id="rId3"/>
    <p:sldId id="420" r:id="rId4"/>
    <p:sldId id="421" r:id="rId5"/>
    <p:sldId id="422" r:id="rId6"/>
    <p:sldId id="423" r:id="rId7"/>
    <p:sldId id="426" r:id="rId8"/>
    <p:sldId id="458" r:id="rId9"/>
    <p:sldId id="459" r:id="rId10"/>
    <p:sldId id="424" r:id="rId11"/>
    <p:sldId id="425" r:id="rId12"/>
    <p:sldId id="429" r:id="rId13"/>
    <p:sldId id="454" r:id="rId14"/>
    <p:sldId id="450" r:id="rId15"/>
    <p:sldId id="451" r:id="rId16"/>
    <p:sldId id="452" r:id="rId17"/>
    <p:sldId id="457" r:id="rId18"/>
    <p:sldId id="455" r:id="rId19"/>
    <p:sldId id="430" r:id="rId20"/>
    <p:sldId id="445" r:id="rId21"/>
    <p:sldId id="446" r:id="rId22"/>
    <p:sldId id="447" r:id="rId23"/>
    <p:sldId id="448" r:id="rId24"/>
    <p:sldId id="449" r:id="rId25"/>
    <p:sldId id="438" r:id="rId26"/>
    <p:sldId id="439" r:id="rId27"/>
    <p:sldId id="440" r:id="rId28"/>
    <p:sldId id="441" r:id="rId29"/>
    <p:sldId id="444" r:id="rId30"/>
    <p:sldId id="442" r:id="rId31"/>
    <p:sldId id="443" r:id="rId32"/>
    <p:sldId id="431" r:id="rId33"/>
    <p:sldId id="432" r:id="rId34"/>
    <p:sldId id="433" r:id="rId35"/>
    <p:sldId id="434" r:id="rId36"/>
    <p:sldId id="456" r:id="rId37"/>
    <p:sldId id="435" r:id="rId38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 Sourya Joyee" initials="PSJ" lastIdx="1" clrIdx="0">
    <p:extLst>
      <p:ext uri="{19B8F6BF-5375-455C-9EA6-DF929625EA0E}">
        <p15:presenceInfo xmlns:p15="http://schemas.microsoft.com/office/powerpoint/2012/main" userId="S::souryajoyee.de@iimraipur.edu.in::6b580b4a-ca8c-4dd7-bf0d-b9166bc474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F8253-001B-40C0-A717-8E71B6C8438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925CF11-EC32-4A38-8BFF-92C9937079AD}">
      <dgm:prSet/>
      <dgm:spPr/>
      <dgm:t>
        <a:bodyPr/>
        <a:lstStyle/>
        <a:p>
          <a:r>
            <a:rPr lang="en-US"/>
            <a:t>Mitigate threats</a:t>
          </a:r>
        </a:p>
      </dgm:t>
    </dgm:pt>
    <dgm:pt modelId="{1DE6214D-C5B9-4438-8391-86614EE7BA17}" type="parTrans" cxnId="{12989748-B153-47AB-AD18-98CD0931AD8B}">
      <dgm:prSet/>
      <dgm:spPr/>
      <dgm:t>
        <a:bodyPr/>
        <a:lstStyle/>
        <a:p>
          <a:endParaRPr lang="en-US"/>
        </a:p>
      </dgm:t>
    </dgm:pt>
    <dgm:pt modelId="{03A3FD5B-2111-407C-B9D1-1A57DE0DCBFB}" type="sibTrans" cxnId="{12989748-B153-47AB-AD18-98CD0931AD8B}">
      <dgm:prSet/>
      <dgm:spPr/>
      <dgm:t>
        <a:bodyPr/>
        <a:lstStyle/>
        <a:p>
          <a:endParaRPr lang="en-US"/>
        </a:p>
      </dgm:t>
    </dgm:pt>
    <dgm:pt modelId="{C456C8C5-F3DC-46BB-AD25-3C9D2F9EB1EA}">
      <dgm:prSet/>
      <dgm:spPr/>
      <dgm:t>
        <a:bodyPr/>
        <a:lstStyle/>
        <a:p>
          <a:r>
            <a:rPr lang="en-US"/>
            <a:t>Eliminate threats</a:t>
          </a:r>
        </a:p>
      </dgm:t>
    </dgm:pt>
    <dgm:pt modelId="{86C84442-D3EC-4302-820E-61B57085C721}" type="parTrans" cxnId="{79F6E700-47A2-4D69-AF4A-D4E31956D814}">
      <dgm:prSet/>
      <dgm:spPr/>
      <dgm:t>
        <a:bodyPr/>
        <a:lstStyle/>
        <a:p>
          <a:endParaRPr lang="en-US"/>
        </a:p>
      </dgm:t>
    </dgm:pt>
    <dgm:pt modelId="{5C5275E8-9C9D-41E1-82D7-9475ED236883}" type="sibTrans" cxnId="{79F6E700-47A2-4D69-AF4A-D4E31956D814}">
      <dgm:prSet/>
      <dgm:spPr/>
      <dgm:t>
        <a:bodyPr/>
        <a:lstStyle/>
        <a:p>
          <a:endParaRPr lang="en-US"/>
        </a:p>
      </dgm:t>
    </dgm:pt>
    <dgm:pt modelId="{5D0FE746-70A4-4035-8EEC-1808C6EADBDD}">
      <dgm:prSet/>
      <dgm:spPr/>
      <dgm:t>
        <a:bodyPr/>
        <a:lstStyle/>
        <a:p>
          <a:r>
            <a:rPr lang="en-US"/>
            <a:t>Transferring threats</a:t>
          </a:r>
        </a:p>
      </dgm:t>
    </dgm:pt>
    <dgm:pt modelId="{BF70BFEA-4FA0-49A7-B7B3-A64B5BE54A0A}" type="parTrans" cxnId="{19EFCFF4-28F9-44FA-AEF2-A57B2853C4A9}">
      <dgm:prSet/>
      <dgm:spPr/>
      <dgm:t>
        <a:bodyPr/>
        <a:lstStyle/>
        <a:p>
          <a:endParaRPr lang="en-US"/>
        </a:p>
      </dgm:t>
    </dgm:pt>
    <dgm:pt modelId="{4C64C098-768D-4F60-9BB8-CDBDB5E11E31}" type="sibTrans" cxnId="{19EFCFF4-28F9-44FA-AEF2-A57B2853C4A9}">
      <dgm:prSet/>
      <dgm:spPr/>
      <dgm:t>
        <a:bodyPr/>
        <a:lstStyle/>
        <a:p>
          <a:endParaRPr lang="en-US"/>
        </a:p>
      </dgm:t>
    </dgm:pt>
    <dgm:pt modelId="{0549C007-CAEE-4A5F-8EDB-837A32FD4221}">
      <dgm:prSet/>
      <dgm:spPr/>
      <dgm:t>
        <a:bodyPr/>
        <a:lstStyle/>
        <a:p>
          <a:r>
            <a:rPr lang="en-US"/>
            <a:t>Accepting the risk</a:t>
          </a:r>
        </a:p>
      </dgm:t>
    </dgm:pt>
    <dgm:pt modelId="{F77AD25D-A441-4312-92E3-FB5727468A33}" type="parTrans" cxnId="{AFA63574-A3EC-4DD9-9D07-DEB76AAB8089}">
      <dgm:prSet/>
      <dgm:spPr/>
      <dgm:t>
        <a:bodyPr/>
        <a:lstStyle/>
        <a:p>
          <a:endParaRPr lang="en-US"/>
        </a:p>
      </dgm:t>
    </dgm:pt>
    <dgm:pt modelId="{91D4070E-FEDF-4271-A56D-5CDABADF2BA0}" type="sibTrans" cxnId="{AFA63574-A3EC-4DD9-9D07-DEB76AAB8089}">
      <dgm:prSet/>
      <dgm:spPr/>
      <dgm:t>
        <a:bodyPr/>
        <a:lstStyle/>
        <a:p>
          <a:endParaRPr lang="en-US"/>
        </a:p>
      </dgm:t>
    </dgm:pt>
    <dgm:pt modelId="{225140B6-8865-4BE5-BD07-8238AF1E7323}" type="pres">
      <dgm:prSet presAssocID="{4FBF8253-001B-40C0-A717-8E71B6C8438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3FD8331-8A52-4256-830E-75D492004427}" type="pres">
      <dgm:prSet presAssocID="{8925CF11-EC32-4A38-8BFF-92C9937079AD}" presName="hierRoot1" presStyleCnt="0"/>
      <dgm:spPr/>
    </dgm:pt>
    <dgm:pt modelId="{0DF93ED0-7611-4A4F-859A-B993178A2C61}" type="pres">
      <dgm:prSet presAssocID="{8925CF11-EC32-4A38-8BFF-92C9937079AD}" presName="composite" presStyleCnt="0"/>
      <dgm:spPr/>
    </dgm:pt>
    <dgm:pt modelId="{DACEA7AF-9A5F-4CD1-98EB-999C5439E56F}" type="pres">
      <dgm:prSet presAssocID="{8925CF11-EC32-4A38-8BFF-92C9937079AD}" presName="background" presStyleLbl="node0" presStyleIdx="0" presStyleCnt="4"/>
      <dgm:spPr/>
    </dgm:pt>
    <dgm:pt modelId="{76A38B27-F4AD-42DE-8593-331D89FC330D}" type="pres">
      <dgm:prSet presAssocID="{8925CF11-EC32-4A38-8BFF-92C9937079AD}" presName="text" presStyleLbl="fgAcc0" presStyleIdx="0" presStyleCnt="4">
        <dgm:presLayoutVars>
          <dgm:chPref val="3"/>
        </dgm:presLayoutVars>
      </dgm:prSet>
      <dgm:spPr/>
    </dgm:pt>
    <dgm:pt modelId="{2FB9560F-D24A-47DD-B4C0-EE962E7DCEF6}" type="pres">
      <dgm:prSet presAssocID="{8925CF11-EC32-4A38-8BFF-92C9937079AD}" presName="hierChild2" presStyleCnt="0"/>
      <dgm:spPr/>
    </dgm:pt>
    <dgm:pt modelId="{6264D91B-7FC3-4D6D-8C36-B4A1577C5E59}" type="pres">
      <dgm:prSet presAssocID="{C456C8C5-F3DC-46BB-AD25-3C9D2F9EB1EA}" presName="hierRoot1" presStyleCnt="0"/>
      <dgm:spPr/>
    </dgm:pt>
    <dgm:pt modelId="{358F660E-0DB4-4C75-B8F4-5D997FFD3EBF}" type="pres">
      <dgm:prSet presAssocID="{C456C8C5-F3DC-46BB-AD25-3C9D2F9EB1EA}" presName="composite" presStyleCnt="0"/>
      <dgm:spPr/>
    </dgm:pt>
    <dgm:pt modelId="{12C8D3D5-DB58-4B43-85D8-7A7233DCE5F9}" type="pres">
      <dgm:prSet presAssocID="{C456C8C5-F3DC-46BB-AD25-3C9D2F9EB1EA}" presName="background" presStyleLbl="node0" presStyleIdx="1" presStyleCnt="4"/>
      <dgm:spPr/>
    </dgm:pt>
    <dgm:pt modelId="{E45173BA-0641-48AE-B2B8-DB4CD0576B7B}" type="pres">
      <dgm:prSet presAssocID="{C456C8C5-F3DC-46BB-AD25-3C9D2F9EB1EA}" presName="text" presStyleLbl="fgAcc0" presStyleIdx="1" presStyleCnt="4">
        <dgm:presLayoutVars>
          <dgm:chPref val="3"/>
        </dgm:presLayoutVars>
      </dgm:prSet>
      <dgm:spPr/>
    </dgm:pt>
    <dgm:pt modelId="{FBFD32CB-77D6-4E4C-B943-E56EF33DC2F7}" type="pres">
      <dgm:prSet presAssocID="{C456C8C5-F3DC-46BB-AD25-3C9D2F9EB1EA}" presName="hierChild2" presStyleCnt="0"/>
      <dgm:spPr/>
    </dgm:pt>
    <dgm:pt modelId="{0D914B6E-4B08-46AF-86FF-CB7C530EA54B}" type="pres">
      <dgm:prSet presAssocID="{5D0FE746-70A4-4035-8EEC-1808C6EADBDD}" presName="hierRoot1" presStyleCnt="0"/>
      <dgm:spPr/>
    </dgm:pt>
    <dgm:pt modelId="{961DA5BA-8ACA-4F23-82C2-A3250C41091F}" type="pres">
      <dgm:prSet presAssocID="{5D0FE746-70A4-4035-8EEC-1808C6EADBDD}" presName="composite" presStyleCnt="0"/>
      <dgm:spPr/>
    </dgm:pt>
    <dgm:pt modelId="{B5E5D936-023C-4520-92FE-BCFE5D6CBBB7}" type="pres">
      <dgm:prSet presAssocID="{5D0FE746-70A4-4035-8EEC-1808C6EADBDD}" presName="background" presStyleLbl="node0" presStyleIdx="2" presStyleCnt="4"/>
      <dgm:spPr/>
    </dgm:pt>
    <dgm:pt modelId="{8A14F16B-2098-4329-AC06-036ACD9363E5}" type="pres">
      <dgm:prSet presAssocID="{5D0FE746-70A4-4035-8EEC-1808C6EADBDD}" presName="text" presStyleLbl="fgAcc0" presStyleIdx="2" presStyleCnt="4">
        <dgm:presLayoutVars>
          <dgm:chPref val="3"/>
        </dgm:presLayoutVars>
      </dgm:prSet>
      <dgm:spPr/>
    </dgm:pt>
    <dgm:pt modelId="{3CD7054B-83B4-4C30-9758-E5926C910A98}" type="pres">
      <dgm:prSet presAssocID="{5D0FE746-70A4-4035-8EEC-1808C6EADBDD}" presName="hierChild2" presStyleCnt="0"/>
      <dgm:spPr/>
    </dgm:pt>
    <dgm:pt modelId="{59951380-8230-4B94-A681-5DAA41BA3E16}" type="pres">
      <dgm:prSet presAssocID="{0549C007-CAEE-4A5F-8EDB-837A32FD4221}" presName="hierRoot1" presStyleCnt="0"/>
      <dgm:spPr/>
    </dgm:pt>
    <dgm:pt modelId="{2E9B007B-89EA-4C93-AF8B-E0A566607C53}" type="pres">
      <dgm:prSet presAssocID="{0549C007-CAEE-4A5F-8EDB-837A32FD4221}" presName="composite" presStyleCnt="0"/>
      <dgm:spPr/>
    </dgm:pt>
    <dgm:pt modelId="{C8CACFC4-4BC8-47A1-A137-2A5471B27F05}" type="pres">
      <dgm:prSet presAssocID="{0549C007-CAEE-4A5F-8EDB-837A32FD4221}" presName="background" presStyleLbl="node0" presStyleIdx="3" presStyleCnt="4"/>
      <dgm:spPr/>
    </dgm:pt>
    <dgm:pt modelId="{D2B2B172-D1E1-4E0C-A56B-27F276D87797}" type="pres">
      <dgm:prSet presAssocID="{0549C007-CAEE-4A5F-8EDB-837A32FD4221}" presName="text" presStyleLbl="fgAcc0" presStyleIdx="3" presStyleCnt="4">
        <dgm:presLayoutVars>
          <dgm:chPref val="3"/>
        </dgm:presLayoutVars>
      </dgm:prSet>
      <dgm:spPr/>
    </dgm:pt>
    <dgm:pt modelId="{7B355979-4B9B-4605-9D1E-B11F7DD11EA7}" type="pres">
      <dgm:prSet presAssocID="{0549C007-CAEE-4A5F-8EDB-837A32FD4221}" presName="hierChild2" presStyleCnt="0"/>
      <dgm:spPr/>
    </dgm:pt>
  </dgm:ptLst>
  <dgm:cxnLst>
    <dgm:cxn modelId="{79F6E700-47A2-4D69-AF4A-D4E31956D814}" srcId="{4FBF8253-001B-40C0-A717-8E71B6C84387}" destId="{C456C8C5-F3DC-46BB-AD25-3C9D2F9EB1EA}" srcOrd="1" destOrd="0" parTransId="{86C84442-D3EC-4302-820E-61B57085C721}" sibTransId="{5C5275E8-9C9D-41E1-82D7-9475ED236883}"/>
    <dgm:cxn modelId="{35F75A36-87D5-4C43-A099-D6BD58259794}" type="presOf" srcId="{4FBF8253-001B-40C0-A717-8E71B6C84387}" destId="{225140B6-8865-4BE5-BD07-8238AF1E7323}" srcOrd="0" destOrd="0" presId="urn:microsoft.com/office/officeart/2005/8/layout/hierarchy1"/>
    <dgm:cxn modelId="{12989748-B153-47AB-AD18-98CD0931AD8B}" srcId="{4FBF8253-001B-40C0-A717-8E71B6C84387}" destId="{8925CF11-EC32-4A38-8BFF-92C9937079AD}" srcOrd="0" destOrd="0" parTransId="{1DE6214D-C5B9-4438-8391-86614EE7BA17}" sibTransId="{03A3FD5B-2111-407C-B9D1-1A57DE0DCBFB}"/>
    <dgm:cxn modelId="{B0137150-C7D5-4574-A375-EEEAD1A6E84B}" type="presOf" srcId="{C456C8C5-F3DC-46BB-AD25-3C9D2F9EB1EA}" destId="{E45173BA-0641-48AE-B2B8-DB4CD0576B7B}" srcOrd="0" destOrd="0" presId="urn:microsoft.com/office/officeart/2005/8/layout/hierarchy1"/>
    <dgm:cxn modelId="{AFA63574-A3EC-4DD9-9D07-DEB76AAB8089}" srcId="{4FBF8253-001B-40C0-A717-8E71B6C84387}" destId="{0549C007-CAEE-4A5F-8EDB-837A32FD4221}" srcOrd="3" destOrd="0" parTransId="{F77AD25D-A441-4312-92E3-FB5727468A33}" sibTransId="{91D4070E-FEDF-4271-A56D-5CDABADF2BA0}"/>
    <dgm:cxn modelId="{4BD7A783-7A80-4DF5-9503-798E5F387803}" type="presOf" srcId="{5D0FE746-70A4-4035-8EEC-1808C6EADBDD}" destId="{8A14F16B-2098-4329-AC06-036ACD9363E5}" srcOrd="0" destOrd="0" presId="urn:microsoft.com/office/officeart/2005/8/layout/hierarchy1"/>
    <dgm:cxn modelId="{ED568CAB-238E-47F7-B7DB-2E499D9E0A2C}" type="presOf" srcId="{0549C007-CAEE-4A5F-8EDB-837A32FD4221}" destId="{D2B2B172-D1E1-4E0C-A56B-27F276D87797}" srcOrd="0" destOrd="0" presId="urn:microsoft.com/office/officeart/2005/8/layout/hierarchy1"/>
    <dgm:cxn modelId="{19EFCFF4-28F9-44FA-AEF2-A57B2853C4A9}" srcId="{4FBF8253-001B-40C0-A717-8E71B6C84387}" destId="{5D0FE746-70A4-4035-8EEC-1808C6EADBDD}" srcOrd="2" destOrd="0" parTransId="{BF70BFEA-4FA0-49A7-B7B3-A64B5BE54A0A}" sibTransId="{4C64C098-768D-4F60-9BB8-CDBDB5E11E31}"/>
    <dgm:cxn modelId="{EB9ED4FC-321D-447B-B618-3ED458489807}" type="presOf" srcId="{8925CF11-EC32-4A38-8BFF-92C9937079AD}" destId="{76A38B27-F4AD-42DE-8593-331D89FC330D}" srcOrd="0" destOrd="0" presId="urn:microsoft.com/office/officeart/2005/8/layout/hierarchy1"/>
    <dgm:cxn modelId="{25334961-A5DA-438E-A63F-FC67F2C17500}" type="presParOf" srcId="{225140B6-8865-4BE5-BD07-8238AF1E7323}" destId="{D3FD8331-8A52-4256-830E-75D492004427}" srcOrd="0" destOrd="0" presId="urn:microsoft.com/office/officeart/2005/8/layout/hierarchy1"/>
    <dgm:cxn modelId="{ACA48799-AEE5-4629-8ADE-E50001F1C1AF}" type="presParOf" srcId="{D3FD8331-8A52-4256-830E-75D492004427}" destId="{0DF93ED0-7611-4A4F-859A-B993178A2C61}" srcOrd="0" destOrd="0" presId="urn:microsoft.com/office/officeart/2005/8/layout/hierarchy1"/>
    <dgm:cxn modelId="{DFE3B876-12A3-4BA6-8FA5-13E81E321617}" type="presParOf" srcId="{0DF93ED0-7611-4A4F-859A-B993178A2C61}" destId="{DACEA7AF-9A5F-4CD1-98EB-999C5439E56F}" srcOrd="0" destOrd="0" presId="urn:microsoft.com/office/officeart/2005/8/layout/hierarchy1"/>
    <dgm:cxn modelId="{F4CA2BB7-832D-48E5-8D6C-FA8E404F1403}" type="presParOf" srcId="{0DF93ED0-7611-4A4F-859A-B993178A2C61}" destId="{76A38B27-F4AD-42DE-8593-331D89FC330D}" srcOrd="1" destOrd="0" presId="urn:microsoft.com/office/officeart/2005/8/layout/hierarchy1"/>
    <dgm:cxn modelId="{8D23209B-09E9-493E-8F9F-E3447EE37BB4}" type="presParOf" srcId="{D3FD8331-8A52-4256-830E-75D492004427}" destId="{2FB9560F-D24A-47DD-B4C0-EE962E7DCEF6}" srcOrd="1" destOrd="0" presId="urn:microsoft.com/office/officeart/2005/8/layout/hierarchy1"/>
    <dgm:cxn modelId="{85300124-DAB0-49FF-A98D-9B1EAF314B2C}" type="presParOf" srcId="{225140B6-8865-4BE5-BD07-8238AF1E7323}" destId="{6264D91B-7FC3-4D6D-8C36-B4A1577C5E59}" srcOrd="1" destOrd="0" presId="urn:microsoft.com/office/officeart/2005/8/layout/hierarchy1"/>
    <dgm:cxn modelId="{F0AB9A45-7061-49DA-A592-C1BFD26786EC}" type="presParOf" srcId="{6264D91B-7FC3-4D6D-8C36-B4A1577C5E59}" destId="{358F660E-0DB4-4C75-B8F4-5D997FFD3EBF}" srcOrd="0" destOrd="0" presId="urn:microsoft.com/office/officeart/2005/8/layout/hierarchy1"/>
    <dgm:cxn modelId="{C9F6D466-A627-4496-933C-8A264ADF3AC3}" type="presParOf" srcId="{358F660E-0DB4-4C75-B8F4-5D997FFD3EBF}" destId="{12C8D3D5-DB58-4B43-85D8-7A7233DCE5F9}" srcOrd="0" destOrd="0" presId="urn:microsoft.com/office/officeart/2005/8/layout/hierarchy1"/>
    <dgm:cxn modelId="{7836FA22-C4AA-4A34-977A-CBB5F5F445AB}" type="presParOf" srcId="{358F660E-0DB4-4C75-B8F4-5D997FFD3EBF}" destId="{E45173BA-0641-48AE-B2B8-DB4CD0576B7B}" srcOrd="1" destOrd="0" presId="urn:microsoft.com/office/officeart/2005/8/layout/hierarchy1"/>
    <dgm:cxn modelId="{07C63DD4-14D6-4D4E-B745-E80699F182F3}" type="presParOf" srcId="{6264D91B-7FC3-4D6D-8C36-B4A1577C5E59}" destId="{FBFD32CB-77D6-4E4C-B943-E56EF33DC2F7}" srcOrd="1" destOrd="0" presId="urn:microsoft.com/office/officeart/2005/8/layout/hierarchy1"/>
    <dgm:cxn modelId="{14433A35-2BD3-4DD9-9493-B247B9CDD41D}" type="presParOf" srcId="{225140B6-8865-4BE5-BD07-8238AF1E7323}" destId="{0D914B6E-4B08-46AF-86FF-CB7C530EA54B}" srcOrd="2" destOrd="0" presId="urn:microsoft.com/office/officeart/2005/8/layout/hierarchy1"/>
    <dgm:cxn modelId="{08B3B188-0542-43AB-9374-C518D0173557}" type="presParOf" srcId="{0D914B6E-4B08-46AF-86FF-CB7C530EA54B}" destId="{961DA5BA-8ACA-4F23-82C2-A3250C41091F}" srcOrd="0" destOrd="0" presId="urn:microsoft.com/office/officeart/2005/8/layout/hierarchy1"/>
    <dgm:cxn modelId="{A9FF5DF9-093A-4587-919F-0F4EE31BF37A}" type="presParOf" srcId="{961DA5BA-8ACA-4F23-82C2-A3250C41091F}" destId="{B5E5D936-023C-4520-92FE-BCFE5D6CBBB7}" srcOrd="0" destOrd="0" presId="urn:microsoft.com/office/officeart/2005/8/layout/hierarchy1"/>
    <dgm:cxn modelId="{75CBAEDA-9090-493D-9DDB-5CAA0337D39D}" type="presParOf" srcId="{961DA5BA-8ACA-4F23-82C2-A3250C41091F}" destId="{8A14F16B-2098-4329-AC06-036ACD9363E5}" srcOrd="1" destOrd="0" presId="urn:microsoft.com/office/officeart/2005/8/layout/hierarchy1"/>
    <dgm:cxn modelId="{B29405E9-C7F5-44C1-962E-01DA1E0465E5}" type="presParOf" srcId="{0D914B6E-4B08-46AF-86FF-CB7C530EA54B}" destId="{3CD7054B-83B4-4C30-9758-E5926C910A98}" srcOrd="1" destOrd="0" presId="urn:microsoft.com/office/officeart/2005/8/layout/hierarchy1"/>
    <dgm:cxn modelId="{00F760FB-E7B8-4FB1-B888-8DEC53D77DC8}" type="presParOf" srcId="{225140B6-8865-4BE5-BD07-8238AF1E7323}" destId="{59951380-8230-4B94-A681-5DAA41BA3E16}" srcOrd="3" destOrd="0" presId="urn:microsoft.com/office/officeart/2005/8/layout/hierarchy1"/>
    <dgm:cxn modelId="{6AD76C99-331B-438F-8E7D-1E67896B2B95}" type="presParOf" srcId="{59951380-8230-4B94-A681-5DAA41BA3E16}" destId="{2E9B007B-89EA-4C93-AF8B-E0A566607C53}" srcOrd="0" destOrd="0" presId="urn:microsoft.com/office/officeart/2005/8/layout/hierarchy1"/>
    <dgm:cxn modelId="{76249421-4DEB-4BF3-8D6A-57A9AFBFA6B4}" type="presParOf" srcId="{2E9B007B-89EA-4C93-AF8B-E0A566607C53}" destId="{C8CACFC4-4BC8-47A1-A137-2A5471B27F05}" srcOrd="0" destOrd="0" presId="urn:microsoft.com/office/officeart/2005/8/layout/hierarchy1"/>
    <dgm:cxn modelId="{2EB59E13-C1B7-463E-949D-B7EDF093899E}" type="presParOf" srcId="{2E9B007B-89EA-4C93-AF8B-E0A566607C53}" destId="{D2B2B172-D1E1-4E0C-A56B-27F276D87797}" srcOrd="1" destOrd="0" presId="urn:microsoft.com/office/officeart/2005/8/layout/hierarchy1"/>
    <dgm:cxn modelId="{4A3E6DA6-2501-4595-99A3-9B342956822E}" type="presParOf" srcId="{59951380-8230-4B94-A681-5DAA41BA3E16}" destId="{7B355979-4B9B-4605-9D1E-B11F7DD11EA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3434D9-428F-4C0D-88B5-8F3DE5E56F2F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69AB712-BBFD-456E-AB64-B69BE95F88A8}">
      <dgm:prSet/>
      <dgm:spPr/>
      <dgm:t>
        <a:bodyPr/>
        <a:lstStyle/>
        <a:p>
          <a:r>
            <a:rPr lang="en-US"/>
            <a:t>STRIDE</a:t>
          </a:r>
        </a:p>
      </dgm:t>
    </dgm:pt>
    <dgm:pt modelId="{D93A70D6-34F6-48C5-905F-E667164B8CEB}" type="parTrans" cxnId="{479BB999-1F9D-4FE7-BA17-B23359156891}">
      <dgm:prSet/>
      <dgm:spPr/>
      <dgm:t>
        <a:bodyPr/>
        <a:lstStyle/>
        <a:p>
          <a:endParaRPr lang="en-US"/>
        </a:p>
      </dgm:t>
    </dgm:pt>
    <dgm:pt modelId="{93737133-EB44-42AB-8461-FD13B08C1DA2}" type="sibTrans" cxnId="{479BB999-1F9D-4FE7-BA17-B23359156891}">
      <dgm:prSet/>
      <dgm:spPr/>
      <dgm:t>
        <a:bodyPr/>
        <a:lstStyle/>
        <a:p>
          <a:endParaRPr lang="en-US"/>
        </a:p>
      </dgm:t>
    </dgm:pt>
    <dgm:pt modelId="{99258429-3BBE-4F5D-A987-FFA7AAC26BCD}">
      <dgm:prSet/>
      <dgm:spPr/>
      <dgm:t>
        <a:bodyPr/>
        <a:lstStyle/>
        <a:p>
          <a:r>
            <a:rPr lang="en-US"/>
            <a:t>Attack trees</a:t>
          </a:r>
        </a:p>
      </dgm:t>
    </dgm:pt>
    <dgm:pt modelId="{1DA21469-535F-4CED-AA99-ED5C6BB0266D}" type="parTrans" cxnId="{8D7B8B29-C9CC-4DA6-8FF6-9DF72A86C31F}">
      <dgm:prSet/>
      <dgm:spPr/>
      <dgm:t>
        <a:bodyPr/>
        <a:lstStyle/>
        <a:p>
          <a:endParaRPr lang="en-US"/>
        </a:p>
      </dgm:t>
    </dgm:pt>
    <dgm:pt modelId="{055CBE26-D86A-40D4-82A5-5CA4530D7FAE}" type="sibTrans" cxnId="{8D7B8B29-C9CC-4DA6-8FF6-9DF72A86C31F}">
      <dgm:prSet/>
      <dgm:spPr/>
      <dgm:t>
        <a:bodyPr/>
        <a:lstStyle/>
        <a:p>
          <a:endParaRPr lang="en-US"/>
        </a:p>
      </dgm:t>
    </dgm:pt>
    <dgm:pt modelId="{4C7ECE84-6677-44FE-85FB-4E67DAFC736A}">
      <dgm:prSet/>
      <dgm:spPr/>
      <dgm:t>
        <a:bodyPr/>
        <a:lstStyle/>
        <a:p>
          <a:r>
            <a:rPr lang="en-US"/>
            <a:t>Attack Libraries</a:t>
          </a:r>
        </a:p>
      </dgm:t>
    </dgm:pt>
    <dgm:pt modelId="{32EE53E6-3EE9-4355-BA39-33C5AC02D1D1}" type="parTrans" cxnId="{B69D238E-ABF2-469E-B112-2039D4BA89EF}">
      <dgm:prSet/>
      <dgm:spPr/>
      <dgm:t>
        <a:bodyPr/>
        <a:lstStyle/>
        <a:p>
          <a:endParaRPr lang="en-US"/>
        </a:p>
      </dgm:t>
    </dgm:pt>
    <dgm:pt modelId="{6111C22E-0B4A-4E4A-BE0E-092AD41590E4}" type="sibTrans" cxnId="{B69D238E-ABF2-469E-B112-2039D4BA89EF}">
      <dgm:prSet/>
      <dgm:spPr/>
      <dgm:t>
        <a:bodyPr/>
        <a:lstStyle/>
        <a:p>
          <a:endParaRPr lang="en-US"/>
        </a:p>
      </dgm:t>
    </dgm:pt>
    <dgm:pt modelId="{AEE59D53-8483-4114-9113-2880100FD478}">
      <dgm:prSet/>
      <dgm:spPr/>
      <dgm:t>
        <a:bodyPr/>
        <a:lstStyle/>
        <a:p>
          <a:r>
            <a:rPr lang="en-US"/>
            <a:t>Privacy tools</a:t>
          </a:r>
        </a:p>
      </dgm:t>
    </dgm:pt>
    <dgm:pt modelId="{F7D429CF-91FC-4F42-9F1C-53AD0984FFFD}" type="parTrans" cxnId="{31E9FFDD-B732-4B8C-9661-9C327550A812}">
      <dgm:prSet/>
      <dgm:spPr/>
      <dgm:t>
        <a:bodyPr/>
        <a:lstStyle/>
        <a:p>
          <a:endParaRPr lang="en-US"/>
        </a:p>
      </dgm:t>
    </dgm:pt>
    <dgm:pt modelId="{1BCB8706-630F-4854-B207-6FF092467D71}" type="sibTrans" cxnId="{31E9FFDD-B732-4B8C-9661-9C327550A812}">
      <dgm:prSet/>
      <dgm:spPr/>
      <dgm:t>
        <a:bodyPr/>
        <a:lstStyle/>
        <a:p>
          <a:endParaRPr lang="en-US"/>
        </a:p>
      </dgm:t>
    </dgm:pt>
    <dgm:pt modelId="{05925DD2-5E61-44ED-B59A-FB1FB3E367B3}" type="pres">
      <dgm:prSet presAssocID="{203434D9-428F-4C0D-88B5-8F3DE5E56F2F}" presName="matrix" presStyleCnt="0">
        <dgm:presLayoutVars>
          <dgm:chMax val="1"/>
          <dgm:dir/>
          <dgm:resizeHandles val="exact"/>
        </dgm:presLayoutVars>
      </dgm:prSet>
      <dgm:spPr/>
    </dgm:pt>
    <dgm:pt modelId="{8291DC6B-CA6E-42D9-A52C-2AC6D7678AD1}" type="pres">
      <dgm:prSet presAssocID="{203434D9-428F-4C0D-88B5-8F3DE5E56F2F}" presName="diamond" presStyleLbl="bgShp" presStyleIdx="0" presStyleCnt="1"/>
      <dgm:spPr/>
    </dgm:pt>
    <dgm:pt modelId="{C72072DE-DD8B-467B-8E75-8E8E472E3AEB}" type="pres">
      <dgm:prSet presAssocID="{203434D9-428F-4C0D-88B5-8F3DE5E56F2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5A4074B-F871-480C-8048-8167CFBD17E8}" type="pres">
      <dgm:prSet presAssocID="{203434D9-428F-4C0D-88B5-8F3DE5E56F2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6361635-37CC-4A7E-8A95-EBBC43DAD106}" type="pres">
      <dgm:prSet presAssocID="{203434D9-428F-4C0D-88B5-8F3DE5E56F2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5262999-CC81-4FA9-9F1C-28D050525988}" type="pres">
      <dgm:prSet presAssocID="{203434D9-428F-4C0D-88B5-8F3DE5E56F2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D7B8B29-C9CC-4DA6-8FF6-9DF72A86C31F}" srcId="{203434D9-428F-4C0D-88B5-8F3DE5E56F2F}" destId="{99258429-3BBE-4F5D-A987-FFA7AAC26BCD}" srcOrd="1" destOrd="0" parTransId="{1DA21469-535F-4CED-AA99-ED5C6BB0266D}" sibTransId="{055CBE26-D86A-40D4-82A5-5CA4530D7FAE}"/>
    <dgm:cxn modelId="{AF1D3E39-0AC8-4981-BDE6-B517F2FDF880}" type="presOf" srcId="{203434D9-428F-4C0D-88B5-8F3DE5E56F2F}" destId="{05925DD2-5E61-44ED-B59A-FB1FB3E367B3}" srcOrd="0" destOrd="0" presId="urn:microsoft.com/office/officeart/2005/8/layout/matrix3"/>
    <dgm:cxn modelId="{0E76455B-51F5-41B1-9961-856B19CFF072}" type="presOf" srcId="{99258429-3BBE-4F5D-A987-FFA7AAC26BCD}" destId="{05A4074B-F871-480C-8048-8167CFBD17E8}" srcOrd="0" destOrd="0" presId="urn:microsoft.com/office/officeart/2005/8/layout/matrix3"/>
    <dgm:cxn modelId="{B69D238E-ABF2-469E-B112-2039D4BA89EF}" srcId="{203434D9-428F-4C0D-88B5-8F3DE5E56F2F}" destId="{4C7ECE84-6677-44FE-85FB-4E67DAFC736A}" srcOrd="2" destOrd="0" parTransId="{32EE53E6-3EE9-4355-BA39-33C5AC02D1D1}" sibTransId="{6111C22E-0B4A-4E4A-BE0E-092AD41590E4}"/>
    <dgm:cxn modelId="{271E3E96-58DE-4D48-8015-BD7F60E9E531}" type="presOf" srcId="{469AB712-BBFD-456E-AB64-B69BE95F88A8}" destId="{C72072DE-DD8B-467B-8E75-8E8E472E3AEB}" srcOrd="0" destOrd="0" presId="urn:microsoft.com/office/officeart/2005/8/layout/matrix3"/>
    <dgm:cxn modelId="{479BB999-1F9D-4FE7-BA17-B23359156891}" srcId="{203434D9-428F-4C0D-88B5-8F3DE5E56F2F}" destId="{469AB712-BBFD-456E-AB64-B69BE95F88A8}" srcOrd="0" destOrd="0" parTransId="{D93A70D6-34F6-48C5-905F-E667164B8CEB}" sibTransId="{93737133-EB44-42AB-8461-FD13B08C1DA2}"/>
    <dgm:cxn modelId="{6434F2BA-12E6-491D-A395-ABF40E2BF28D}" type="presOf" srcId="{AEE59D53-8483-4114-9113-2880100FD478}" destId="{E5262999-CC81-4FA9-9F1C-28D050525988}" srcOrd="0" destOrd="0" presId="urn:microsoft.com/office/officeart/2005/8/layout/matrix3"/>
    <dgm:cxn modelId="{31E9FFDD-B732-4B8C-9661-9C327550A812}" srcId="{203434D9-428F-4C0D-88B5-8F3DE5E56F2F}" destId="{AEE59D53-8483-4114-9113-2880100FD478}" srcOrd="3" destOrd="0" parTransId="{F7D429CF-91FC-4F42-9F1C-53AD0984FFFD}" sibTransId="{1BCB8706-630F-4854-B207-6FF092467D71}"/>
    <dgm:cxn modelId="{50FD04E0-CC76-4787-9BE3-0243A58A0B5F}" type="presOf" srcId="{4C7ECE84-6677-44FE-85FB-4E67DAFC736A}" destId="{F6361635-37CC-4A7E-8A95-EBBC43DAD106}" srcOrd="0" destOrd="0" presId="urn:microsoft.com/office/officeart/2005/8/layout/matrix3"/>
    <dgm:cxn modelId="{8217DF1F-77FF-42AC-8931-43A203244450}" type="presParOf" srcId="{05925DD2-5E61-44ED-B59A-FB1FB3E367B3}" destId="{8291DC6B-CA6E-42D9-A52C-2AC6D7678AD1}" srcOrd="0" destOrd="0" presId="urn:microsoft.com/office/officeart/2005/8/layout/matrix3"/>
    <dgm:cxn modelId="{D902E479-84A5-45B6-9187-C432A6A301CD}" type="presParOf" srcId="{05925DD2-5E61-44ED-B59A-FB1FB3E367B3}" destId="{C72072DE-DD8B-467B-8E75-8E8E472E3AEB}" srcOrd="1" destOrd="0" presId="urn:microsoft.com/office/officeart/2005/8/layout/matrix3"/>
    <dgm:cxn modelId="{97E7ADDE-D6A1-430B-9809-DAC1A54A03E9}" type="presParOf" srcId="{05925DD2-5E61-44ED-B59A-FB1FB3E367B3}" destId="{05A4074B-F871-480C-8048-8167CFBD17E8}" srcOrd="2" destOrd="0" presId="urn:microsoft.com/office/officeart/2005/8/layout/matrix3"/>
    <dgm:cxn modelId="{40C7E1F0-3147-46FB-A866-E32F18A9DFC5}" type="presParOf" srcId="{05925DD2-5E61-44ED-B59A-FB1FB3E367B3}" destId="{F6361635-37CC-4A7E-8A95-EBBC43DAD106}" srcOrd="3" destOrd="0" presId="urn:microsoft.com/office/officeart/2005/8/layout/matrix3"/>
    <dgm:cxn modelId="{16A0B374-EB5C-40BE-AC66-9423DCABAB48}" type="presParOf" srcId="{05925DD2-5E61-44ED-B59A-FB1FB3E367B3}" destId="{E5262999-CC81-4FA9-9F1C-28D05052598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EA7AF-9A5F-4CD1-98EB-999C5439E56F}">
      <dsp:nvSpPr>
        <dsp:cNvPr id="0" name=""/>
        <dsp:cNvSpPr/>
      </dsp:nvSpPr>
      <dsp:spPr>
        <a:xfrm>
          <a:off x="3080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38B27-F4AD-42DE-8593-331D89FC330D}">
      <dsp:nvSpPr>
        <dsp:cNvPr id="0" name=""/>
        <dsp:cNvSpPr/>
      </dsp:nvSpPr>
      <dsp:spPr>
        <a:xfrm>
          <a:off x="247486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Mitigate threats</a:t>
          </a:r>
        </a:p>
      </dsp:txBody>
      <dsp:txXfrm>
        <a:off x="288396" y="1634282"/>
        <a:ext cx="2117829" cy="1314957"/>
      </dsp:txXfrm>
    </dsp:sp>
    <dsp:sp modelId="{12C8D3D5-DB58-4B43-85D8-7A7233DCE5F9}">
      <dsp:nvSpPr>
        <dsp:cNvPr id="0" name=""/>
        <dsp:cNvSpPr/>
      </dsp:nvSpPr>
      <dsp:spPr>
        <a:xfrm>
          <a:off x="2691541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173BA-0641-48AE-B2B8-DB4CD0576B7B}">
      <dsp:nvSpPr>
        <dsp:cNvPr id="0" name=""/>
        <dsp:cNvSpPr/>
      </dsp:nvSpPr>
      <dsp:spPr>
        <a:xfrm>
          <a:off x="2935947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Eliminate threats</a:t>
          </a:r>
        </a:p>
      </dsp:txBody>
      <dsp:txXfrm>
        <a:off x="2976857" y="1634282"/>
        <a:ext cx="2117829" cy="1314957"/>
      </dsp:txXfrm>
    </dsp:sp>
    <dsp:sp modelId="{B5E5D936-023C-4520-92FE-BCFE5D6CBBB7}">
      <dsp:nvSpPr>
        <dsp:cNvPr id="0" name=""/>
        <dsp:cNvSpPr/>
      </dsp:nvSpPr>
      <dsp:spPr>
        <a:xfrm>
          <a:off x="5380002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4F16B-2098-4329-AC06-036ACD9363E5}">
      <dsp:nvSpPr>
        <dsp:cNvPr id="0" name=""/>
        <dsp:cNvSpPr/>
      </dsp:nvSpPr>
      <dsp:spPr>
        <a:xfrm>
          <a:off x="5624408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Transferring threats</a:t>
          </a:r>
        </a:p>
      </dsp:txBody>
      <dsp:txXfrm>
        <a:off x="5665318" y="1634282"/>
        <a:ext cx="2117829" cy="1314957"/>
      </dsp:txXfrm>
    </dsp:sp>
    <dsp:sp modelId="{C8CACFC4-4BC8-47A1-A137-2A5471B27F05}">
      <dsp:nvSpPr>
        <dsp:cNvPr id="0" name=""/>
        <dsp:cNvSpPr/>
      </dsp:nvSpPr>
      <dsp:spPr>
        <a:xfrm>
          <a:off x="8068463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B2B172-D1E1-4E0C-A56B-27F276D87797}">
      <dsp:nvSpPr>
        <dsp:cNvPr id="0" name=""/>
        <dsp:cNvSpPr/>
      </dsp:nvSpPr>
      <dsp:spPr>
        <a:xfrm>
          <a:off x="8312869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Accepting the risk</a:t>
          </a:r>
        </a:p>
      </dsp:txBody>
      <dsp:txXfrm>
        <a:off x="8353779" y="1634282"/>
        <a:ext cx="2117829" cy="1314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91DC6B-CA6E-42D9-A52C-2AC6D7678AD1}">
      <dsp:nvSpPr>
        <dsp:cNvPr id="0" name=""/>
        <dsp:cNvSpPr/>
      </dsp:nvSpPr>
      <dsp:spPr>
        <a:xfrm>
          <a:off x="0" y="436418"/>
          <a:ext cx="5286895" cy="5286895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072DE-DD8B-467B-8E75-8E8E472E3AEB}">
      <dsp:nvSpPr>
        <dsp:cNvPr id="0" name=""/>
        <dsp:cNvSpPr/>
      </dsp:nvSpPr>
      <dsp:spPr>
        <a:xfrm>
          <a:off x="502255" y="938673"/>
          <a:ext cx="2061889" cy="20618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STRIDE</a:t>
          </a:r>
        </a:p>
      </dsp:txBody>
      <dsp:txXfrm>
        <a:off x="602908" y="1039326"/>
        <a:ext cx="1860583" cy="1860583"/>
      </dsp:txXfrm>
    </dsp:sp>
    <dsp:sp modelId="{05A4074B-F871-480C-8048-8167CFBD17E8}">
      <dsp:nvSpPr>
        <dsp:cNvPr id="0" name=""/>
        <dsp:cNvSpPr/>
      </dsp:nvSpPr>
      <dsp:spPr>
        <a:xfrm>
          <a:off x="2722750" y="938673"/>
          <a:ext cx="2061889" cy="206188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Attack trees</a:t>
          </a:r>
        </a:p>
      </dsp:txBody>
      <dsp:txXfrm>
        <a:off x="2823403" y="1039326"/>
        <a:ext cx="1860583" cy="1860583"/>
      </dsp:txXfrm>
    </dsp:sp>
    <dsp:sp modelId="{F6361635-37CC-4A7E-8A95-EBBC43DAD106}">
      <dsp:nvSpPr>
        <dsp:cNvPr id="0" name=""/>
        <dsp:cNvSpPr/>
      </dsp:nvSpPr>
      <dsp:spPr>
        <a:xfrm>
          <a:off x="502255" y="3159168"/>
          <a:ext cx="2061889" cy="20618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Attack Libraries</a:t>
          </a:r>
        </a:p>
      </dsp:txBody>
      <dsp:txXfrm>
        <a:off x="602908" y="3259821"/>
        <a:ext cx="1860583" cy="1860583"/>
      </dsp:txXfrm>
    </dsp:sp>
    <dsp:sp modelId="{E5262999-CC81-4FA9-9F1C-28D050525988}">
      <dsp:nvSpPr>
        <dsp:cNvPr id="0" name=""/>
        <dsp:cNvSpPr/>
      </dsp:nvSpPr>
      <dsp:spPr>
        <a:xfrm>
          <a:off x="2722750" y="3159168"/>
          <a:ext cx="2061889" cy="20618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Privacy tools</a:t>
          </a:r>
        </a:p>
      </dsp:txBody>
      <dsp:txXfrm>
        <a:off x="2823403" y="3259821"/>
        <a:ext cx="1860583" cy="1860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36585342-7F3A-4692-BA6A-E573861AD872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AF542611-AA52-4572-9008-7C2792BB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3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E107-C6D7-4531-969A-D489EA288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CF336-FB3F-4476-BBB4-60E9E5159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65ECE-B935-4897-8CD3-9634ECF5C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71055-B7AB-4AC6-9D35-FFD25D9E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A0693-B601-4534-BE6A-D0E75FF5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0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A0C8-885B-4091-A10F-761933C5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FA37E-22A5-4528-940A-9FA10B133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28DBE-43BA-4CAE-A27B-E20E8085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B41AC-FC29-4553-AEA7-2A0B953C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6F411-083F-44A1-B5AF-63DEBD8A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9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45DE-0D3E-4E3A-A5FC-45AFBC88B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C534A-535F-47EA-B7B4-C98576CAB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2351B-93C4-44F1-B23B-88A30A4E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4B187-097C-4FA2-9A35-38155708A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932FC-3D61-4781-BC42-C95FBCF7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7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8DA4-5BA1-4827-91AA-09D128F3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D9286-3B7B-4F4A-B757-8FE5BFC80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A2D73-6289-4A70-AE7E-5F2067A15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ACA73-DAF2-4080-9098-26C209421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F1181-514E-40C0-945B-D2B0C45C0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9C09E-11BA-4501-82E9-CCE2230DA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2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A076-C559-48E5-AD2A-391E10D1C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17ABC-7AFF-4186-8955-101864AAE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00AFA-20D1-4689-BF84-3839EC8E0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C1ADDB-B226-4D25-9C9F-9DF4325DD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83D29-30FB-4F53-9C54-738B45C00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882C37-04E1-49E5-ABD3-782AF6AB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52F3B9-1E96-493A-863A-0F684C62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3FC98-491D-475B-9560-85317886C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2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F05B-DC6F-4408-A472-9D37B4B8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FEF55-C4B5-4803-883D-F02B17FC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33457-4BD2-4BE5-A86C-D800C95B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C72812-AEFC-4399-8549-04A4F6220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9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5E987C-DA70-4775-A9B2-7B4DE5B4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2FB0CC-9092-4664-9920-2769C996F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D6B35-C999-4D98-AB61-7BD27ADC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63C2-5FDC-43A1-8898-F2E0CDC4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5404A-AF4A-475E-8B08-39D851264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C7B9A-8B19-4D98-817A-7F6D97286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4E35B-01B9-4718-A6D1-ECE5F10F7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C34D3-7A32-4A8F-A8E1-2F10EBF2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30025-A51E-45FC-A402-3B228F0A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ED56E-1FA1-4F40-96C8-5213F940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EA97C0-BA72-476A-9B93-07D525B42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7EF5-D433-4F90-B898-35C4CF615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59240-D8E7-4DAF-AC8B-8D8009B8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7DEAE-D9C6-4F76-B8BA-999C8A14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894B6-5D43-45CF-A369-CD2CE468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5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764C-F903-4E71-8852-C98ED6C4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FF9F9E-6199-4F5A-922D-718791104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8C97F-975B-4914-A1DF-5B8378D9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3B77-62EF-4AE6-B769-1FFAE28E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AE271-E7AD-4E90-9A6F-9F9FFCB2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5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5D6F51-D8F3-44AF-8D2C-FFB93322D4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B7C41E-4400-4CE3-9157-FE53DE1F0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AC425-CD5E-4F9D-99B0-DB9EE3DAD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5A002-1933-4292-93B5-594FBD64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0A391-6506-47AD-A7CD-284D04E72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26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DBD6D0-6570-4DF8-BD07-8F5C7B05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A2F07-8CE8-4E19-BD2C-4837CDE9C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61E66-C073-4445-BBA8-BB6EC5855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E43BE-FD7D-4A93-996F-0C5A29312188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45EA5-C21E-4AF7-88F5-694C76F73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8AC4-0D22-4010-A9DB-D993FD84D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0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2AC2-BE8E-473F-B1C7-7250668F2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0" y="868362"/>
            <a:ext cx="11043139" cy="2387600"/>
          </a:xfrm>
        </p:spPr>
        <p:txBody>
          <a:bodyPr/>
          <a:lstStyle/>
          <a:p>
            <a:r>
              <a:rPr lang="en-US" dirty="0"/>
              <a:t>Cyber Security Risk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CFEC5-3F30-4B7A-98C8-3783B1F9C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11548" y="5258117"/>
            <a:ext cx="4280453" cy="1496769"/>
          </a:xfrm>
        </p:spPr>
        <p:txBody>
          <a:bodyPr>
            <a:normAutofit/>
          </a:bodyPr>
          <a:lstStyle/>
          <a:p>
            <a:r>
              <a:rPr lang="en-US" dirty="0"/>
              <a:t>Session 6: Threat Finding</a:t>
            </a:r>
          </a:p>
          <a:p>
            <a:r>
              <a:rPr lang="en-US" dirty="0"/>
              <a:t>Sourya Joyee De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DDCB0EC-4531-4883-ADDD-47B984CBA63A}"/>
              </a:ext>
            </a:extLst>
          </p:cNvPr>
          <p:cNvSpPr txBox="1">
            <a:spLocks/>
          </p:cNvSpPr>
          <p:nvPr/>
        </p:nvSpPr>
        <p:spPr>
          <a:xfrm>
            <a:off x="110197" y="2840430"/>
            <a:ext cx="12421771" cy="1393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Online Executive Development Program, </a:t>
            </a:r>
          </a:p>
          <a:p>
            <a:r>
              <a:rPr lang="en-US" dirty="0"/>
              <a:t>offered by Indian Institute of Management Raipur in partnership with UPTOP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B2DF7-D624-469D-A596-F007523FC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35" y="407898"/>
            <a:ext cx="1837527" cy="1821549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D6F112C-421D-413A-B758-DBF12CCD7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6006502"/>
            <a:ext cx="2138289" cy="6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0D06-5A02-4E3D-B72D-FC372C2B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54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E3E78-A357-4AE9-9ED9-DD2E48AF4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Key Questions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30F97-73C7-4703-8B63-94E0D959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What are you building?</a:t>
            </a:r>
          </a:p>
          <a:p>
            <a:r>
              <a:rPr lang="en-US" dirty="0"/>
              <a:t>What can go wrong?</a:t>
            </a:r>
          </a:p>
          <a:p>
            <a:r>
              <a:rPr lang="en-US" dirty="0"/>
              <a:t>What should you do about things that can go wrong?</a:t>
            </a:r>
          </a:p>
          <a:p>
            <a:r>
              <a:rPr lang="en-US" dirty="0"/>
              <a:t>Did you do a decent job of the analysis?</a:t>
            </a:r>
          </a:p>
        </p:txBody>
      </p:sp>
    </p:spTree>
    <p:extLst>
      <p:ext uri="{BB962C8B-B14F-4D97-AF65-F5344CB8AC3E}">
        <p14:creationId xmlns:p14="http://schemas.microsoft.com/office/powerpoint/2010/main" val="2421417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3DF5C5-64AD-4BF1-B090-96AFED63D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are you building?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87700F5-2594-49C6-8AA4-9CD9F162E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12478"/>
            <a:ext cx="11496821" cy="21925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A5AEA2-AF6D-44E6-9989-BA2C5E3D3C60}"/>
              </a:ext>
            </a:extLst>
          </p:cNvPr>
          <p:cNvSpPr txBox="1"/>
          <p:nvPr/>
        </p:nvSpPr>
        <p:spPr>
          <a:xfrm>
            <a:off x="526073" y="5929745"/>
            <a:ext cx="1129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Adam </a:t>
            </a:r>
            <a:r>
              <a:rPr lang="en-US" dirty="0" err="1"/>
              <a:t>Shostack</a:t>
            </a:r>
            <a:r>
              <a:rPr lang="en-US" dirty="0"/>
              <a:t>. Threat Modeling: Designing for Security. Wiley.</a:t>
            </a:r>
          </a:p>
        </p:txBody>
      </p:sp>
    </p:spTree>
    <p:extLst>
      <p:ext uri="{BB962C8B-B14F-4D97-AF65-F5344CB8AC3E}">
        <p14:creationId xmlns:p14="http://schemas.microsoft.com/office/powerpoint/2010/main" val="27650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EFFF4A2-EB01-4738-9824-8D9A72A51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9DFFE5-6B1C-4E9C-B49F-E6A03BCC1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420" y="643467"/>
            <a:ext cx="10112655" cy="328021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D97D8B-CFC5-431A-AA32-93C4522A6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233674"/>
            <a:ext cx="12192000" cy="26243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4E4A55-741B-4135-9E90-0495F53F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4" y="4535424"/>
            <a:ext cx="3685032" cy="1586162"/>
          </a:xfrm>
        </p:spPr>
        <p:txBody>
          <a:bodyPr anchor="t">
            <a:norm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Adding trust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D79AE-4BBA-43D5-9827-13E273C9B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920" y="4535423"/>
            <a:ext cx="4930626" cy="158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Who controls what?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1EAA54-AC0A-4AEF-ACE5-B1DD3DC8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08171" y="4821439"/>
            <a:ext cx="1128382" cy="847206"/>
            <a:chOff x="8183879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7EE6F04-B543-44E1-BA29-3DD44C5AED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5559A4F-CFAC-4ECC-B04A-670D559B9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73AFD8D-69B0-4C1C-94A9-E331B6F7B4A3}"/>
              </a:ext>
            </a:extLst>
          </p:cNvPr>
          <p:cNvSpPr txBox="1"/>
          <p:nvPr/>
        </p:nvSpPr>
        <p:spPr>
          <a:xfrm>
            <a:off x="901212" y="3847646"/>
            <a:ext cx="1129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Adam </a:t>
            </a:r>
            <a:r>
              <a:rPr lang="en-US" dirty="0" err="1"/>
              <a:t>Shostack</a:t>
            </a:r>
            <a:r>
              <a:rPr lang="en-US" dirty="0"/>
              <a:t>. Threat Modeling: Designing for Security. Wiley.</a:t>
            </a:r>
          </a:p>
        </p:txBody>
      </p:sp>
    </p:spTree>
    <p:extLst>
      <p:ext uri="{BB962C8B-B14F-4D97-AF65-F5344CB8AC3E}">
        <p14:creationId xmlns:p14="http://schemas.microsoft.com/office/powerpoint/2010/main" val="4276821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32A05-203A-422C-ABA3-96B06877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What can go wrong?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3F676-A898-4EA4-AA5A-40F3D3186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1141298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Using the STRIDE mnemonic:</a:t>
            </a:r>
          </a:p>
          <a:p>
            <a:r>
              <a:rPr lang="en-US" dirty="0"/>
              <a:t>Spoofing</a:t>
            </a:r>
          </a:p>
          <a:p>
            <a:r>
              <a:rPr lang="en-US" dirty="0"/>
              <a:t>Tampering</a:t>
            </a:r>
          </a:p>
          <a:p>
            <a:r>
              <a:rPr lang="en-US" dirty="0"/>
              <a:t>Repudiation</a:t>
            </a:r>
          </a:p>
          <a:p>
            <a:r>
              <a:rPr lang="en-US" dirty="0"/>
              <a:t>Denial of Service</a:t>
            </a:r>
          </a:p>
          <a:p>
            <a:r>
              <a:rPr lang="en-US" dirty="0"/>
              <a:t>Information Disclosure</a:t>
            </a:r>
          </a:p>
          <a:p>
            <a:r>
              <a:rPr lang="en-US" dirty="0"/>
              <a:t>Elevation of Privilege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9066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449A-67A5-4D82-90C2-35054C8E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534" y="641212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A5AA3-6E25-4616-B2D5-FC4C3B7AB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2275192"/>
            <a:ext cx="7280385" cy="3450613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400" dirty="0"/>
              <a:t>Spoofing:</a:t>
            </a:r>
          </a:p>
          <a:p>
            <a:r>
              <a:rPr lang="en-US" sz="2400" dirty="0"/>
              <a:t>Someone might pretend to be another customer</a:t>
            </a:r>
          </a:p>
          <a:p>
            <a:r>
              <a:rPr lang="en-US" sz="2400" dirty="0"/>
              <a:t>Someone might pretend to be your website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Tampering:</a:t>
            </a:r>
          </a:p>
          <a:p>
            <a:r>
              <a:rPr lang="en-US" sz="2400" dirty="0"/>
              <a:t>Someone might tamper with the data in your back end</a:t>
            </a:r>
          </a:p>
          <a:p>
            <a:r>
              <a:rPr lang="en-US" sz="2400" dirty="0"/>
              <a:t>Someone might tamper with the data as it flows back and forth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User Network">
            <a:extLst>
              <a:ext uri="{FF2B5EF4-FFF2-40B4-BE49-F238E27FC236}">
                <a16:creationId xmlns:a16="http://schemas.microsoft.com/office/drawing/2014/main" id="{2FBEF07F-AF12-4277-B618-5B76C4C2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0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449A-67A5-4D82-90C2-35054C8E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Examples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User Network">
            <a:extLst>
              <a:ext uri="{FF2B5EF4-FFF2-40B4-BE49-F238E27FC236}">
                <a16:creationId xmlns:a16="http://schemas.microsoft.com/office/drawing/2014/main" id="{2FBEF07F-AF12-4277-B618-5B76C4C2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5824666-D60E-4C71-BF2E-560FE6E52E3F}"/>
              </a:ext>
            </a:extLst>
          </p:cNvPr>
          <p:cNvSpPr txBox="1">
            <a:spLocks/>
          </p:cNvSpPr>
          <p:nvPr/>
        </p:nvSpPr>
        <p:spPr>
          <a:xfrm>
            <a:off x="838200" y="1879098"/>
            <a:ext cx="79782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Repudiation:</a:t>
            </a:r>
          </a:p>
          <a:p>
            <a:r>
              <a:rPr lang="en-US"/>
              <a:t>Are there system logs?</a:t>
            </a:r>
          </a:p>
          <a:p>
            <a:r>
              <a:rPr lang="en-US"/>
              <a:t>Is the right information being logged?</a:t>
            </a:r>
          </a:p>
          <a:p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Information Disclosure:</a:t>
            </a:r>
          </a:p>
          <a:p>
            <a:r>
              <a:rPr lang="en-US"/>
              <a:t>Can anyone connect to the database and read or write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8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449A-67A5-4D82-90C2-35054C8E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Examples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User Network">
            <a:extLst>
              <a:ext uri="{FF2B5EF4-FFF2-40B4-BE49-F238E27FC236}">
                <a16:creationId xmlns:a16="http://schemas.microsoft.com/office/drawing/2014/main" id="{2FBEF07F-AF12-4277-B618-5B76C4C2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67BA7B-8226-4F03-93D8-EAB110F3D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734" y="1953127"/>
            <a:ext cx="773259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DoS:</a:t>
            </a:r>
          </a:p>
          <a:p>
            <a:r>
              <a:rPr lang="en-US" dirty="0"/>
              <a:t>What happens if a thousand customers show up at once at the website?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Elevation of Privilege:</a:t>
            </a:r>
          </a:p>
          <a:p>
            <a:r>
              <a:rPr lang="en-US" dirty="0"/>
              <a:t>What prevents customers from connecting directly to the business logic server?</a:t>
            </a:r>
          </a:p>
        </p:txBody>
      </p:sp>
    </p:spTree>
    <p:extLst>
      <p:ext uri="{BB962C8B-B14F-4D97-AF65-F5344CB8AC3E}">
        <p14:creationId xmlns:p14="http://schemas.microsoft.com/office/powerpoint/2010/main" val="3316655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C3FD6-FF06-429D-AE53-3703E7248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Threat Identification Tips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E46DB-D1DB-45C8-8728-6283922C2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Start with external entities</a:t>
            </a:r>
          </a:p>
          <a:p>
            <a:r>
              <a:rPr lang="en-US" dirty="0"/>
              <a:t>Never ignore a threat because it’s not what you are looking for</a:t>
            </a:r>
          </a:p>
          <a:p>
            <a:r>
              <a:rPr lang="en-US" dirty="0"/>
              <a:t>Focus on feasible threats</a:t>
            </a:r>
          </a:p>
        </p:txBody>
      </p:sp>
    </p:spTree>
    <p:extLst>
      <p:ext uri="{BB962C8B-B14F-4D97-AF65-F5344CB8AC3E}">
        <p14:creationId xmlns:p14="http://schemas.microsoft.com/office/powerpoint/2010/main" val="853473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9077-9342-4FC9-B8AC-5635C5196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What should you do about things that can go wrong?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EF2153-24B8-4FE9-8630-0E4996A51F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21275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4758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6F48B5-D5A7-4C9B-A172-95C567E40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Did you do a decent job of the analysis?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A7AFC-6F53-43CB-867A-17EC66994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Checking the model</a:t>
            </a:r>
          </a:p>
          <a:p>
            <a:r>
              <a:rPr lang="en-US" dirty="0"/>
              <a:t>Checking each threat</a:t>
            </a:r>
          </a:p>
          <a:p>
            <a:r>
              <a:rPr lang="en-US" dirty="0"/>
              <a:t>Checking your tests</a:t>
            </a:r>
          </a:p>
        </p:txBody>
      </p:sp>
    </p:spTree>
    <p:extLst>
      <p:ext uri="{BB962C8B-B14F-4D97-AF65-F5344CB8AC3E}">
        <p14:creationId xmlns:p14="http://schemas.microsoft.com/office/powerpoint/2010/main" val="1182813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B95BB-6EF8-4B55-B37D-87C9BDCAC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Getting Started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717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EBE41A-3040-40D8-B217-7E3E4825A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Data Flow Diagrams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6365E-45DA-4B40-A60D-99A803EC6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Used to clearly communicate how the system works</a:t>
            </a:r>
          </a:p>
          <a:p>
            <a:r>
              <a:rPr lang="en-US" dirty="0"/>
              <a:t>Develop shared understanding</a:t>
            </a:r>
          </a:p>
        </p:txBody>
      </p:sp>
    </p:spTree>
    <p:extLst>
      <p:ext uri="{BB962C8B-B14F-4D97-AF65-F5344CB8AC3E}">
        <p14:creationId xmlns:p14="http://schemas.microsoft.com/office/powerpoint/2010/main" val="776018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72050-9021-4CAF-A486-AB925B2A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Elements in a DFD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50103-12B4-4868-9A6C-6D27EF579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Process</a:t>
            </a:r>
          </a:p>
          <a:p>
            <a:r>
              <a:rPr lang="en-US" dirty="0"/>
              <a:t>Data flow</a:t>
            </a:r>
          </a:p>
          <a:p>
            <a:r>
              <a:rPr lang="en-US" dirty="0"/>
              <a:t>Data store</a:t>
            </a:r>
          </a:p>
          <a:p>
            <a:r>
              <a:rPr lang="en-US" dirty="0"/>
              <a:t>External entity</a:t>
            </a:r>
          </a:p>
        </p:txBody>
      </p:sp>
    </p:spTree>
    <p:extLst>
      <p:ext uri="{BB962C8B-B14F-4D97-AF65-F5344CB8AC3E}">
        <p14:creationId xmlns:p14="http://schemas.microsoft.com/office/powerpoint/2010/main" val="2156706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73ECE-B9A7-4F24-8686-1FDE939E5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 DFD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B2014A-D51F-4C1D-97C0-7542B55CD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377" y="1675227"/>
            <a:ext cx="7667245" cy="43941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788D13-6656-40F5-8474-096DB2106F5F}"/>
              </a:ext>
            </a:extLst>
          </p:cNvPr>
          <p:cNvSpPr txBox="1"/>
          <p:nvPr/>
        </p:nvSpPr>
        <p:spPr>
          <a:xfrm>
            <a:off x="620973" y="6308209"/>
            <a:ext cx="11136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Deng, M., </a:t>
            </a:r>
            <a:r>
              <a:rPr lang="en-US" dirty="0" err="1"/>
              <a:t>Wuyts</a:t>
            </a:r>
            <a:r>
              <a:rPr lang="en-US" dirty="0"/>
              <a:t>, K., </a:t>
            </a:r>
            <a:r>
              <a:rPr lang="en-US" dirty="0" err="1"/>
              <a:t>Scandariato</a:t>
            </a:r>
            <a:r>
              <a:rPr lang="en-US" dirty="0"/>
              <a:t>, R., </a:t>
            </a:r>
            <a:r>
              <a:rPr lang="en-US" dirty="0" err="1"/>
              <a:t>Preneel</a:t>
            </a:r>
            <a:r>
              <a:rPr lang="en-US" dirty="0"/>
              <a:t>, B., &amp; </a:t>
            </a:r>
            <a:r>
              <a:rPr lang="en-US" dirty="0" err="1"/>
              <a:t>Joosen</a:t>
            </a:r>
            <a:r>
              <a:rPr lang="en-US" dirty="0"/>
              <a:t>, W. LINDDUN: running example-social network 2.0.</a:t>
            </a:r>
          </a:p>
        </p:txBody>
      </p:sp>
    </p:spTree>
    <p:extLst>
      <p:ext uri="{BB962C8B-B14F-4D97-AF65-F5344CB8AC3E}">
        <p14:creationId xmlns:p14="http://schemas.microsoft.com/office/powerpoint/2010/main" val="369646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400" y="465745"/>
            <a:ext cx="11125200" cy="5639435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241E8-3F53-4692-817D-9986F31F3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027"/>
            <a:ext cx="3494362" cy="4782873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Question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5223F-8883-40D9-94E8-FE9938B56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2" y="1037563"/>
            <a:ext cx="6377768" cy="47828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What are the elements of the DFD of a system that you are developing?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3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55B9F-30AD-43E6-8CCC-3D8D89C43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Threat Finding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853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8AB447-A4B7-44D2-A99D-2E39CCFBD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7375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C9660-5E54-42B3-B475-8023EBBC7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1200457"/>
            <a:ext cx="3771111" cy="4075386"/>
          </a:xfrm>
        </p:spPr>
        <p:txBody>
          <a:bodyPr anchor="ctr">
            <a:normAutofit/>
          </a:bodyPr>
          <a:lstStyle/>
          <a:p>
            <a:r>
              <a:rPr lang="en-US" sz="5400"/>
              <a:t>Different approaches to threat finding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06CE9D-DF08-4313-8DD2-D81E1D59F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55C105DD-77F3-4287-BFFC-B818D6A28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173F360-EE51-4521-A25E-5869A978B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5414DD3E-CFF7-4BD5-A220-D2F970E5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27190517-FE45-416F-8FE4-7DCF37655F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A671D49D-B542-48F6-8659-58E9BC5CB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E481E675-7AFA-43FE-9992-A964F7BC0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55B95BBC-B6C8-4343-A351-48F84A004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19DD17FE-BE4B-4643-B60F-5EAA77F1C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873D554F-3F0D-4969-8C06-D24F273A4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74151414-E46C-4BF0-A630-1D31400AA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1FBE19C0-69DE-489C-9704-81240B4ED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C8E575F5-CB03-436A-BE1E-AD4850209B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9AE75E9D-C62E-455C-BA30-DE18FA494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CC34A54D-BBB2-4EE0-A8F9-802D52AF5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347BC20E-7862-49A8-BCE2-39521B23C9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3EF1615E-D362-4BBF-A307-4118B72F3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2EF7D2F7-E167-41F3-ADBF-F6D4B97F4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EB1CB26D-EDEF-4AD8-943C-049BD149C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8CB27CB8-B8B6-4C05-9CB1-DF62FE4E1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A78DBF5B-2276-4A2A-945F-3E81A93C1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A8BCA9-9180-49F1-BEB1-5BF458A227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446049"/>
              </p:ext>
            </p:extLst>
          </p:nvPr>
        </p:nvGraphicFramePr>
        <p:xfrm>
          <a:off x="6400800" y="382385"/>
          <a:ext cx="5286895" cy="6159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361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5C099F-1C69-4EAA-B2E7-BB6FE5ECC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STRIDE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AEB36-1B1C-4E45-864F-8B2242B92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Framework designed to help people developing software identify the types of attacks that software tends to experience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0012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59EA1E-33EC-4A30-BCD7-B692133E4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9" y="885651"/>
            <a:ext cx="3195216" cy="46246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Desirable properties vs.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STRIDE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2D15D-5EC9-45FB-AA42-117E7FDAB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08" y="885651"/>
            <a:ext cx="6525220" cy="4616849"/>
          </a:xfrm>
        </p:spPr>
        <p:txBody>
          <a:bodyPr anchor="ctr">
            <a:normAutofit/>
          </a:bodyPr>
          <a:lstStyle/>
          <a:p>
            <a:r>
              <a:rPr lang="en-US" dirty="0"/>
              <a:t>Authenticity – Spoofing </a:t>
            </a:r>
          </a:p>
          <a:p>
            <a:r>
              <a:rPr lang="en-US" dirty="0"/>
              <a:t>Integrity – Tampering </a:t>
            </a:r>
          </a:p>
          <a:p>
            <a:r>
              <a:rPr lang="en-US" dirty="0"/>
              <a:t>Non-repudiation – Repudiation </a:t>
            </a:r>
          </a:p>
          <a:p>
            <a:r>
              <a:rPr lang="en-US" dirty="0"/>
              <a:t>Confidentiality – Information Disclosure</a:t>
            </a:r>
          </a:p>
          <a:p>
            <a:r>
              <a:rPr lang="en-US" dirty="0"/>
              <a:t>Availability – DoS </a:t>
            </a:r>
          </a:p>
          <a:p>
            <a:r>
              <a:rPr lang="en-US" dirty="0"/>
              <a:t>Authorization – Elevation of Privilege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0643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791C7-3675-4F43-B7AA-1C988975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Examples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684FC26-DD2B-4AFB-8EAB-C3DEF30BA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841411"/>
              </p:ext>
            </p:extLst>
          </p:nvPr>
        </p:nvGraphicFramePr>
        <p:xfrm>
          <a:off x="630884" y="2427541"/>
          <a:ext cx="10875137" cy="399763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32467">
                  <a:extLst>
                    <a:ext uri="{9D8B030D-6E8A-4147-A177-3AD203B41FA5}">
                      <a16:colId xmlns:a16="http://schemas.microsoft.com/office/drawing/2014/main" val="534458693"/>
                    </a:ext>
                  </a:extLst>
                </a:gridCol>
                <a:gridCol w="2132467">
                  <a:extLst>
                    <a:ext uri="{9D8B030D-6E8A-4147-A177-3AD203B41FA5}">
                      <a16:colId xmlns:a16="http://schemas.microsoft.com/office/drawing/2014/main" val="4218784948"/>
                    </a:ext>
                  </a:extLst>
                </a:gridCol>
                <a:gridCol w="2238277">
                  <a:extLst>
                    <a:ext uri="{9D8B030D-6E8A-4147-A177-3AD203B41FA5}">
                      <a16:colId xmlns:a16="http://schemas.microsoft.com/office/drawing/2014/main" val="4159443997"/>
                    </a:ext>
                  </a:extLst>
                </a:gridCol>
                <a:gridCol w="2132467">
                  <a:extLst>
                    <a:ext uri="{9D8B030D-6E8A-4147-A177-3AD203B41FA5}">
                      <a16:colId xmlns:a16="http://schemas.microsoft.com/office/drawing/2014/main" val="3394423583"/>
                    </a:ext>
                  </a:extLst>
                </a:gridCol>
                <a:gridCol w="2239459">
                  <a:extLst>
                    <a:ext uri="{9D8B030D-6E8A-4147-A177-3AD203B41FA5}">
                      <a16:colId xmlns:a16="http://schemas.microsoft.com/office/drawing/2014/main" val="1033690513"/>
                    </a:ext>
                  </a:extLst>
                </a:gridCol>
              </a:tblGrid>
              <a:tr h="394386">
                <a:tc>
                  <a:txBody>
                    <a:bodyPr/>
                    <a:lstStyle/>
                    <a:p>
                      <a:r>
                        <a:rPr lang="en-US" sz="1800"/>
                        <a:t>Threat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Property violated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Threat definition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Typical Victims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Examples</a:t>
                      </a:r>
                    </a:p>
                  </a:txBody>
                  <a:tcPr marL="89633" marR="89633" marT="44817" marB="44817"/>
                </a:tc>
                <a:extLst>
                  <a:ext uri="{0D108BD9-81ED-4DB2-BD59-A6C34878D82A}">
                    <a16:rowId xmlns:a16="http://schemas.microsoft.com/office/drawing/2014/main" val="1930318910"/>
                  </a:ext>
                </a:extLst>
              </a:tr>
              <a:tr h="1201084">
                <a:tc>
                  <a:txBody>
                    <a:bodyPr/>
                    <a:lstStyle/>
                    <a:p>
                      <a:r>
                        <a:rPr lang="en-US" sz="1800"/>
                        <a:t>Spoofing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Authentication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Pretending to be something or someone other than yourself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Processes, external entities, people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Falsely claiming to be Google.com, Barack Obama</a:t>
                      </a:r>
                    </a:p>
                  </a:txBody>
                  <a:tcPr marL="89633" marR="89633" marT="44817" marB="44817"/>
                </a:tc>
                <a:extLst>
                  <a:ext uri="{0D108BD9-81ED-4DB2-BD59-A6C34878D82A}">
                    <a16:rowId xmlns:a16="http://schemas.microsoft.com/office/drawing/2014/main" val="1027249196"/>
                  </a:ext>
                </a:extLst>
              </a:tr>
              <a:tr h="1201084">
                <a:tc>
                  <a:txBody>
                    <a:bodyPr/>
                    <a:lstStyle/>
                    <a:p>
                      <a:r>
                        <a:rPr lang="en-US" sz="1800"/>
                        <a:t>Tampering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Integrity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Modifying something in storage or in flow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Data stores, data flows, processes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Changing a spreadsheet, adding or removing packets over a network</a:t>
                      </a:r>
                    </a:p>
                  </a:txBody>
                  <a:tcPr marL="89633" marR="89633" marT="44817" marB="44817"/>
                </a:tc>
                <a:extLst>
                  <a:ext uri="{0D108BD9-81ED-4DB2-BD59-A6C34878D82A}">
                    <a16:rowId xmlns:a16="http://schemas.microsoft.com/office/drawing/2014/main" val="815210661"/>
                  </a:ext>
                </a:extLst>
              </a:tr>
              <a:tr h="1201084">
                <a:tc>
                  <a:txBody>
                    <a:bodyPr/>
                    <a:lstStyle/>
                    <a:p>
                      <a:r>
                        <a:rPr lang="en-US" sz="1800"/>
                        <a:t>Repudiation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Non-repudiation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Claiming that you didn’t do something or weren’t responsible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Process</a:t>
                      </a:r>
                    </a:p>
                  </a:txBody>
                  <a:tcPr marL="89633" marR="89633" marT="44817" marB="44817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“I didn’t make that transaction”</a:t>
                      </a:r>
                    </a:p>
                  </a:txBody>
                  <a:tcPr marL="89633" marR="89633" marT="44817" marB="44817"/>
                </a:tc>
                <a:extLst>
                  <a:ext uri="{0D108BD9-81ED-4DB2-BD59-A6C34878D82A}">
                    <a16:rowId xmlns:a16="http://schemas.microsoft.com/office/drawing/2014/main" val="3334702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040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400" y="465745"/>
            <a:ext cx="11125200" cy="5639435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640BAD-E6BD-4D9E-A4FC-1F1206883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027"/>
            <a:ext cx="3494362" cy="4782873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Question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C9632-A66A-4C44-8D35-02309A4EB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2" y="894027"/>
            <a:ext cx="6377768" cy="47828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Can you state the property violated, threat definition and typical victims and give examples for the remaining STRIDE threats?</a:t>
            </a:r>
          </a:p>
        </p:txBody>
      </p:sp>
    </p:spTree>
    <p:extLst>
      <p:ext uri="{BB962C8B-B14F-4D97-AF65-F5344CB8AC3E}">
        <p14:creationId xmlns:p14="http://schemas.microsoft.com/office/powerpoint/2010/main" val="2751655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197211-703E-423C-AC18-A84630C4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Exit Criteria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096D1-7DA4-4C7D-926A-09896A360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A threat of each type</a:t>
            </a:r>
          </a:p>
          <a:p>
            <a:r>
              <a:rPr lang="en-US" dirty="0"/>
              <a:t>One threat per element of the diagram</a:t>
            </a:r>
          </a:p>
        </p:txBody>
      </p:sp>
    </p:spTree>
    <p:extLst>
      <p:ext uri="{BB962C8B-B14F-4D97-AF65-F5344CB8AC3E}">
        <p14:creationId xmlns:p14="http://schemas.microsoft.com/office/powerpoint/2010/main" val="1405055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48B80F-EFCA-46C7-9D13-D6EAB44D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Attack Trees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55626-0DFC-4B5D-AB32-924AEEBBD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“Attack trees provide a formal, methodical way of describing the security of systems, based on varying attacks. Basically, you represent attacks against a system in a tree structure, with the goal as the root node and different ways of achieving the goal as leaf nodes.”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AE9198-DA64-4C0D-A943-D29239EE8275}"/>
              </a:ext>
            </a:extLst>
          </p:cNvPr>
          <p:cNvSpPr txBox="1"/>
          <p:nvPr/>
        </p:nvSpPr>
        <p:spPr>
          <a:xfrm>
            <a:off x="5258831" y="6076295"/>
            <a:ext cx="58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Bruce </a:t>
            </a:r>
            <a:r>
              <a:rPr lang="en-US" dirty="0" err="1"/>
              <a:t>Schneier</a:t>
            </a:r>
            <a:r>
              <a:rPr lang="en-US" dirty="0"/>
              <a:t>. </a:t>
            </a:r>
            <a:r>
              <a:rPr lang="da-DK" i="1" dirty="0"/>
              <a:t>Dr. Dobb's Journal</a:t>
            </a:r>
            <a:r>
              <a:rPr lang="da-DK" dirty="0"/>
              <a:t>, December 1999.</a:t>
            </a:r>
          </a:p>
          <a:p>
            <a:br>
              <a:rPr lang="da-DK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50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EF397C-F415-4CCB-955C-330EFD50E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Building attack trees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8868C-7E69-47AB-BC92-8A8B5A052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Decide on representation</a:t>
            </a:r>
          </a:p>
          <a:p>
            <a:r>
              <a:rPr lang="en-US" dirty="0"/>
              <a:t>Create a root node</a:t>
            </a:r>
          </a:p>
          <a:p>
            <a:r>
              <a:rPr lang="en-US" dirty="0"/>
              <a:t>Create sub-nodes</a:t>
            </a:r>
          </a:p>
          <a:p>
            <a:r>
              <a:rPr lang="en-US" dirty="0"/>
              <a:t>Consider completeness</a:t>
            </a:r>
          </a:p>
          <a:p>
            <a:r>
              <a:rPr lang="en-US" dirty="0"/>
              <a:t>Prune the tree</a:t>
            </a:r>
          </a:p>
          <a:p>
            <a:r>
              <a:rPr lang="en-US" dirty="0"/>
              <a:t>Check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746620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F3981E3-10FA-4900-9668-4036D2E655EF}"/>
              </a:ext>
            </a:extLst>
          </p:cNvPr>
          <p:cNvSpPr/>
          <p:nvPr/>
        </p:nvSpPr>
        <p:spPr>
          <a:xfrm>
            <a:off x="4181062" y="265044"/>
            <a:ext cx="2584174" cy="10204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B6A3C-C473-492A-9C52-0604A7D5D7B4}"/>
              </a:ext>
            </a:extLst>
          </p:cNvPr>
          <p:cNvSpPr txBox="1"/>
          <p:nvPr/>
        </p:nvSpPr>
        <p:spPr>
          <a:xfrm>
            <a:off x="4611757" y="589721"/>
            <a:ext cx="1722783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Open safe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73DC3D-51D8-44A6-A7A6-B5EB04C08F8C}"/>
              </a:ext>
            </a:extLst>
          </p:cNvPr>
          <p:cNvSpPr/>
          <p:nvPr/>
        </p:nvSpPr>
        <p:spPr>
          <a:xfrm>
            <a:off x="1060174" y="1649896"/>
            <a:ext cx="2014330" cy="7023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0A11F5-4CCE-444C-82DA-6E8CA65AD65A}"/>
              </a:ext>
            </a:extLst>
          </p:cNvPr>
          <p:cNvSpPr/>
          <p:nvPr/>
        </p:nvSpPr>
        <p:spPr>
          <a:xfrm>
            <a:off x="3776871" y="1765852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A7199E-F344-49C0-B8F3-C16792EA770A}"/>
              </a:ext>
            </a:extLst>
          </p:cNvPr>
          <p:cNvSpPr/>
          <p:nvPr/>
        </p:nvSpPr>
        <p:spPr>
          <a:xfrm>
            <a:off x="6493568" y="1765852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79A6BB-66FD-46F8-AB96-C4DFC27056FE}"/>
              </a:ext>
            </a:extLst>
          </p:cNvPr>
          <p:cNvSpPr/>
          <p:nvPr/>
        </p:nvSpPr>
        <p:spPr>
          <a:xfrm>
            <a:off x="9435548" y="1765851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FE4744-E2DB-4A86-B17A-6A39A27417AF}"/>
              </a:ext>
            </a:extLst>
          </p:cNvPr>
          <p:cNvSpPr txBox="1"/>
          <p:nvPr/>
        </p:nvSpPr>
        <p:spPr>
          <a:xfrm>
            <a:off x="1119808" y="1815547"/>
            <a:ext cx="1722783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Pick Lock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C3D61C-CD7F-422B-91A2-D84447B9231A}"/>
              </a:ext>
            </a:extLst>
          </p:cNvPr>
          <p:cNvSpPr txBox="1"/>
          <p:nvPr/>
        </p:nvSpPr>
        <p:spPr>
          <a:xfrm>
            <a:off x="9660837" y="1793867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Install improperly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57AEEB-364D-4ECF-B960-293164A3159D}"/>
              </a:ext>
            </a:extLst>
          </p:cNvPr>
          <p:cNvSpPr txBox="1"/>
          <p:nvPr/>
        </p:nvSpPr>
        <p:spPr>
          <a:xfrm>
            <a:off x="6698973" y="1931501"/>
            <a:ext cx="1722783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Cut open safe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B60E9D-FC64-42DC-9108-B8563410B31D}"/>
              </a:ext>
            </a:extLst>
          </p:cNvPr>
          <p:cNvSpPr txBox="1"/>
          <p:nvPr/>
        </p:nvSpPr>
        <p:spPr>
          <a:xfrm>
            <a:off x="3922649" y="1931501"/>
            <a:ext cx="1722783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Learn combo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BEE243-C342-4C73-BBE9-684CFCF5FD37}"/>
              </a:ext>
            </a:extLst>
          </p:cNvPr>
          <p:cNvSpPr/>
          <p:nvPr/>
        </p:nvSpPr>
        <p:spPr>
          <a:xfrm>
            <a:off x="7116414" y="4234069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96C776-F322-4226-A3A3-7A59751238C6}"/>
              </a:ext>
            </a:extLst>
          </p:cNvPr>
          <p:cNvSpPr/>
          <p:nvPr/>
        </p:nvSpPr>
        <p:spPr>
          <a:xfrm>
            <a:off x="4674704" y="4234063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1AC7F2-A3B2-495A-A839-41E713B951CF}"/>
              </a:ext>
            </a:extLst>
          </p:cNvPr>
          <p:cNvSpPr/>
          <p:nvPr/>
        </p:nvSpPr>
        <p:spPr>
          <a:xfrm>
            <a:off x="2329071" y="4234061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26B010-F4D5-40EB-A1C2-938592A0A578}"/>
              </a:ext>
            </a:extLst>
          </p:cNvPr>
          <p:cNvSpPr/>
          <p:nvPr/>
        </p:nvSpPr>
        <p:spPr>
          <a:xfrm>
            <a:off x="5022574" y="2948608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157176-C1E6-4628-90DC-EC32E0A4F7DF}"/>
              </a:ext>
            </a:extLst>
          </p:cNvPr>
          <p:cNvSpPr/>
          <p:nvPr/>
        </p:nvSpPr>
        <p:spPr>
          <a:xfrm>
            <a:off x="2232994" y="2948607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F87A0C-76E4-433F-95F5-F5C7422EEB44}"/>
              </a:ext>
            </a:extLst>
          </p:cNvPr>
          <p:cNvSpPr/>
          <p:nvPr/>
        </p:nvSpPr>
        <p:spPr>
          <a:xfrm>
            <a:off x="9435548" y="4234061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9AEB2F-E851-4432-AAF4-69E03C611D88}"/>
              </a:ext>
            </a:extLst>
          </p:cNvPr>
          <p:cNvSpPr/>
          <p:nvPr/>
        </p:nvSpPr>
        <p:spPr>
          <a:xfrm>
            <a:off x="8806070" y="5565914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2E18A3-0514-4050-A315-95CF35874CED}"/>
              </a:ext>
            </a:extLst>
          </p:cNvPr>
          <p:cNvSpPr/>
          <p:nvPr/>
        </p:nvSpPr>
        <p:spPr>
          <a:xfrm>
            <a:off x="6056243" y="5565914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827632-E6A9-4DFD-881A-6504E6430041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 flipH="1">
            <a:off x="2067339" y="1285461"/>
            <a:ext cx="3405810" cy="364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CD17F0-EF3A-4570-8281-03B04BF952A6}"/>
              </a:ext>
            </a:extLst>
          </p:cNvPr>
          <p:cNvCxnSpPr>
            <a:stCxn id="4" idx="4"/>
            <a:endCxn id="7" idx="0"/>
          </p:cNvCxnSpPr>
          <p:nvPr/>
        </p:nvCxnSpPr>
        <p:spPr>
          <a:xfrm flipH="1">
            <a:off x="4784036" y="1285461"/>
            <a:ext cx="689113" cy="48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ED0EFAA-49B4-4551-8316-624FC77A3B51}"/>
              </a:ext>
            </a:extLst>
          </p:cNvPr>
          <p:cNvCxnSpPr>
            <a:stCxn id="4" idx="4"/>
            <a:endCxn id="8" idx="0"/>
          </p:cNvCxnSpPr>
          <p:nvPr/>
        </p:nvCxnSpPr>
        <p:spPr>
          <a:xfrm>
            <a:off x="5473149" y="1285461"/>
            <a:ext cx="2027584" cy="48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4009B74-2DA7-4343-BC89-8C784B8BDF1B}"/>
              </a:ext>
            </a:extLst>
          </p:cNvPr>
          <p:cNvCxnSpPr>
            <a:stCxn id="4" idx="4"/>
            <a:endCxn id="11" idx="0"/>
          </p:cNvCxnSpPr>
          <p:nvPr/>
        </p:nvCxnSpPr>
        <p:spPr>
          <a:xfrm>
            <a:off x="5473149" y="1285461"/>
            <a:ext cx="5049080" cy="508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01B72F1-04CC-4898-AEB6-AC764B29336D}"/>
              </a:ext>
            </a:extLst>
          </p:cNvPr>
          <p:cNvCxnSpPr>
            <a:stCxn id="7" idx="2"/>
            <a:endCxn id="18" idx="0"/>
          </p:cNvCxnSpPr>
          <p:nvPr/>
        </p:nvCxnSpPr>
        <p:spPr>
          <a:xfrm flipH="1">
            <a:off x="3240159" y="2468217"/>
            <a:ext cx="1543877" cy="480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A5953D-7D46-4E49-BF4F-3EBB5162DBE3}"/>
              </a:ext>
            </a:extLst>
          </p:cNvPr>
          <p:cNvCxnSpPr>
            <a:stCxn id="7" idx="2"/>
            <a:endCxn id="17" idx="0"/>
          </p:cNvCxnSpPr>
          <p:nvPr/>
        </p:nvCxnSpPr>
        <p:spPr>
          <a:xfrm>
            <a:off x="4784036" y="2468217"/>
            <a:ext cx="1245703" cy="48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7EA8807-4B28-4C9A-8CF1-E1121EF6BEB4}"/>
              </a:ext>
            </a:extLst>
          </p:cNvPr>
          <p:cNvCxnSpPr>
            <a:cxnSpLocks/>
            <a:stCxn id="17" idx="2"/>
            <a:endCxn id="16" idx="0"/>
          </p:cNvCxnSpPr>
          <p:nvPr/>
        </p:nvCxnSpPr>
        <p:spPr>
          <a:xfrm flipH="1">
            <a:off x="3336236" y="3650973"/>
            <a:ext cx="2693503" cy="58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CA5F44-F60E-46AE-88F1-E8D9CA693F63}"/>
              </a:ext>
            </a:extLst>
          </p:cNvPr>
          <p:cNvCxnSpPr>
            <a:stCxn id="17" idx="2"/>
            <a:endCxn id="15" idx="0"/>
          </p:cNvCxnSpPr>
          <p:nvPr/>
        </p:nvCxnSpPr>
        <p:spPr>
          <a:xfrm flipH="1">
            <a:off x="5681869" y="3650973"/>
            <a:ext cx="347870" cy="583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78D4FFE-A3D7-4D8C-8316-D58A7151DCEF}"/>
              </a:ext>
            </a:extLst>
          </p:cNvPr>
          <p:cNvCxnSpPr>
            <a:stCxn id="17" idx="2"/>
            <a:endCxn id="14" idx="0"/>
          </p:cNvCxnSpPr>
          <p:nvPr/>
        </p:nvCxnSpPr>
        <p:spPr>
          <a:xfrm>
            <a:off x="6029739" y="3650973"/>
            <a:ext cx="2093840" cy="583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CE05430-BFB5-466D-8624-7AE95108749E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6029739" y="3650973"/>
            <a:ext cx="4412974" cy="58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FE02F6A-FE28-4ECB-8FA6-B7076DBEE745}"/>
              </a:ext>
            </a:extLst>
          </p:cNvPr>
          <p:cNvCxnSpPr>
            <a:stCxn id="14" idx="2"/>
            <a:endCxn id="21" idx="0"/>
          </p:cNvCxnSpPr>
          <p:nvPr/>
        </p:nvCxnSpPr>
        <p:spPr>
          <a:xfrm flipH="1">
            <a:off x="7063408" y="4936434"/>
            <a:ext cx="1060171" cy="629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E5118EE-564E-4260-9905-747F101EC3D3}"/>
              </a:ext>
            </a:extLst>
          </p:cNvPr>
          <p:cNvCxnSpPr>
            <a:stCxn id="14" idx="2"/>
            <a:endCxn id="20" idx="0"/>
          </p:cNvCxnSpPr>
          <p:nvPr/>
        </p:nvCxnSpPr>
        <p:spPr>
          <a:xfrm>
            <a:off x="8123579" y="4936434"/>
            <a:ext cx="1689656" cy="629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2C769C4-23CF-4981-8DAD-DF5ED1F0755C}"/>
              </a:ext>
            </a:extLst>
          </p:cNvPr>
          <p:cNvSpPr txBox="1"/>
          <p:nvPr/>
        </p:nvSpPr>
        <p:spPr>
          <a:xfrm>
            <a:off x="2385847" y="3004927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Find written combo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98C96D-15BC-4ECB-95B9-9882267F083D}"/>
              </a:ext>
            </a:extLst>
          </p:cNvPr>
          <p:cNvSpPr txBox="1"/>
          <p:nvPr/>
        </p:nvSpPr>
        <p:spPr>
          <a:xfrm>
            <a:off x="5168347" y="2996354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Get combo from target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7B5570-5D7D-4C1B-95B9-10C3216C5AA6}"/>
              </a:ext>
            </a:extLst>
          </p:cNvPr>
          <p:cNvSpPr txBox="1"/>
          <p:nvPr/>
        </p:nvSpPr>
        <p:spPr>
          <a:xfrm>
            <a:off x="2474844" y="4400577"/>
            <a:ext cx="1722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Threaten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50CC426-83E4-4518-9FBE-AD9E82B3536B}"/>
              </a:ext>
            </a:extLst>
          </p:cNvPr>
          <p:cNvSpPr txBox="1"/>
          <p:nvPr/>
        </p:nvSpPr>
        <p:spPr>
          <a:xfrm>
            <a:off x="4822132" y="4436382"/>
            <a:ext cx="1722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Blackmail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1F285F-2695-4D71-8804-29FF83A5A384}"/>
              </a:ext>
            </a:extLst>
          </p:cNvPr>
          <p:cNvSpPr txBox="1"/>
          <p:nvPr/>
        </p:nvSpPr>
        <p:spPr>
          <a:xfrm>
            <a:off x="7262187" y="4403504"/>
            <a:ext cx="1722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Eavesdrop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25A731F-B4F9-42A5-9806-A1BE564C607C}"/>
              </a:ext>
            </a:extLst>
          </p:cNvPr>
          <p:cNvSpPr txBox="1"/>
          <p:nvPr/>
        </p:nvSpPr>
        <p:spPr>
          <a:xfrm>
            <a:off x="9564756" y="4382432"/>
            <a:ext cx="1722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Bribe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EBCEFBD-3CA7-4547-B662-3B10391CF22B}"/>
              </a:ext>
            </a:extLst>
          </p:cNvPr>
          <p:cNvSpPr txBox="1"/>
          <p:nvPr/>
        </p:nvSpPr>
        <p:spPr>
          <a:xfrm>
            <a:off x="6202016" y="5593930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Listen to conversation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B2407F8-ED58-4A34-B5F1-AD759972106F}"/>
              </a:ext>
            </a:extLst>
          </p:cNvPr>
          <p:cNvSpPr txBox="1"/>
          <p:nvPr/>
        </p:nvSpPr>
        <p:spPr>
          <a:xfrm>
            <a:off x="8968407" y="5606142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Get target to state combo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09E8A0A-672C-4EAF-B408-7574AEB94FFD}"/>
              </a:ext>
            </a:extLst>
          </p:cNvPr>
          <p:cNvSpPr/>
          <p:nvPr/>
        </p:nvSpPr>
        <p:spPr>
          <a:xfrm>
            <a:off x="7869382" y="5014547"/>
            <a:ext cx="586606" cy="209401"/>
          </a:xfrm>
          <a:custGeom>
            <a:avLst/>
            <a:gdLst>
              <a:gd name="connsiteX0" fmla="*/ 0 w 586606"/>
              <a:gd name="connsiteY0" fmla="*/ 70071 h 209401"/>
              <a:gd name="connsiteX1" fmla="*/ 332509 w 586606"/>
              <a:gd name="connsiteY1" fmla="*/ 208617 h 209401"/>
              <a:gd name="connsiteX2" fmla="*/ 568036 w 586606"/>
              <a:gd name="connsiteY2" fmla="*/ 14653 h 209401"/>
              <a:gd name="connsiteX3" fmla="*/ 554182 w 586606"/>
              <a:gd name="connsiteY3" fmla="*/ 28508 h 20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606" h="209401">
                <a:moveTo>
                  <a:pt x="0" y="70071"/>
                </a:moveTo>
                <a:cubicBezTo>
                  <a:pt x="118918" y="143962"/>
                  <a:pt x="237836" y="217853"/>
                  <a:pt x="332509" y="208617"/>
                </a:cubicBezTo>
                <a:cubicBezTo>
                  <a:pt x="427182" y="199381"/>
                  <a:pt x="531091" y="44671"/>
                  <a:pt x="568036" y="14653"/>
                </a:cubicBezTo>
                <a:cubicBezTo>
                  <a:pt x="604981" y="-15365"/>
                  <a:pt x="579581" y="6571"/>
                  <a:pt x="554182" y="2850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6ADDDAC-31FC-4F95-B6CD-F0541ABEAA5E}"/>
              </a:ext>
            </a:extLst>
          </p:cNvPr>
          <p:cNvSpPr txBox="1"/>
          <p:nvPr/>
        </p:nvSpPr>
        <p:spPr>
          <a:xfrm>
            <a:off x="7924799" y="5223948"/>
            <a:ext cx="80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EA9313-44B9-46A9-8278-B4A40C6FBCCD}"/>
              </a:ext>
            </a:extLst>
          </p:cNvPr>
          <p:cNvSpPr txBox="1"/>
          <p:nvPr/>
        </p:nvSpPr>
        <p:spPr>
          <a:xfrm>
            <a:off x="168420" y="6396335"/>
            <a:ext cx="58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Bruce </a:t>
            </a:r>
            <a:r>
              <a:rPr lang="en-US" dirty="0" err="1"/>
              <a:t>Schneier</a:t>
            </a:r>
            <a:r>
              <a:rPr lang="en-US" dirty="0"/>
              <a:t>. </a:t>
            </a:r>
            <a:r>
              <a:rPr lang="da-DK" i="1" dirty="0"/>
              <a:t>Dr. Dobb's Journal</a:t>
            </a:r>
            <a:r>
              <a:rPr lang="da-DK" dirty="0"/>
              <a:t>, December 1999.</a:t>
            </a:r>
          </a:p>
          <a:p>
            <a:br>
              <a:rPr lang="da-DK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51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F3981E3-10FA-4900-9668-4036D2E655EF}"/>
              </a:ext>
            </a:extLst>
          </p:cNvPr>
          <p:cNvSpPr/>
          <p:nvPr/>
        </p:nvSpPr>
        <p:spPr>
          <a:xfrm>
            <a:off x="4181062" y="265044"/>
            <a:ext cx="2584174" cy="10204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B6A3C-C473-492A-9C52-0604A7D5D7B4}"/>
              </a:ext>
            </a:extLst>
          </p:cNvPr>
          <p:cNvSpPr txBox="1"/>
          <p:nvPr/>
        </p:nvSpPr>
        <p:spPr>
          <a:xfrm>
            <a:off x="4611757" y="436811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Open safe</a:t>
            </a:r>
          </a:p>
          <a:p>
            <a:pPr algn="ctr"/>
            <a:r>
              <a:rPr lang="en-US" dirty="0"/>
              <a:t>$10K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73DC3D-51D8-44A6-A7A6-B5EB04C08F8C}"/>
              </a:ext>
            </a:extLst>
          </p:cNvPr>
          <p:cNvSpPr/>
          <p:nvPr/>
        </p:nvSpPr>
        <p:spPr>
          <a:xfrm>
            <a:off x="1060174" y="1649896"/>
            <a:ext cx="2014330" cy="7023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0A11F5-4CCE-444C-82DA-6E8CA65AD65A}"/>
              </a:ext>
            </a:extLst>
          </p:cNvPr>
          <p:cNvSpPr/>
          <p:nvPr/>
        </p:nvSpPr>
        <p:spPr>
          <a:xfrm>
            <a:off x="3776871" y="1765852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A7199E-F344-49C0-B8F3-C16792EA770A}"/>
              </a:ext>
            </a:extLst>
          </p:cNvPr>
          <p:cNvSpPr/>
          <p:nvPr/>
        </p:nvSpPr>
        <p:spPr>
          <a:xfrm>
            <a:off x="6493568" y="1765852"/>
            <a:ext cx="2014330" cy="7023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79A6BB-66FD-46F8-AB96-C4DFC27056FE}"/>
              </a:ext>
            </a:extLst>
          </p:cNvPr>
          <p:cNvSpPr/>
          <p:nvPr/>
        </p:nvSpPr>
        <p:spPr>
          <a:xfrm>
            <a:off x="9435548" y="1765851"/>
            <a:ext cx="2014330" cy="7303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FE4744-E2DB-4A86-B17A-6A39A27417AF}"/>
              </a:ext>
            </a:extLst>
          </p:cNvPr>
          <p:cNvSpPr txBox="1"/>
          <p:nvPr/>
        </p:nvSpPr>
        <p:spPr>
          <a:xfrm>
            <a:off x="1136373" y="1719187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Pick Lock</a:t>
            </a:r>
          </a:p>
          <a:p>
            <a:pPr algn="ctr"/>
            <a:r>
              <a:rPr lang="en-US" dirty="0"/>
              <a:t>($30K)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C3D61C-CD7F-422B-91A2-D84447B9231A}"/>
              </a:ext>
            </a:extLst>
          </p:cNvPr>
          <p:cNvSpPr txBox="1"/>
          <p:nvPr/>
        </p:nvSpPr>
        <p:spPr>
          <a:xfrm>
            <a:off x="9564757" y="1793867"/>
            <a:ext cx="1818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Install improperly</a:t>
            </a:r>
          </a:p>
          <a:p>
            <a:pPr algn="ctr"/>
            <a:r>
              <a:rPr lang="en-US" dirty="0"/>
              <a:t>($100K)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57AEEB-364D-4ECF-B960-293164A3159D}"/>
              </a:ext>
            </a:extLst>
          </p:cNvPr>
          <p:cNvSpPr txBox="1"/>
          <p:nvPr/>
        </p:nvSpPr>
        <p:spPr>
          <a:xfrm>
            <a:off x="6689034" y="1807990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Cut open safe</a:t>
            </a:r>
          </a:p>
          <a:p>
            <a:pPr algn="ctr"/>
            <a:r>
              <a:rPr lang="en-US" dirty="0"/>
              <a:t>($10K)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B60E9D-FC64-42DC-9108-B8563410B31D}"/>
              </a:ext>
            </a:extLst>
          </p:cNvPr>
          <p:cNvSpPr txBox="1"/>
          <p:nvPr/>
        </p:nvSpPr>
        <p:spPr>
          <a:xfrm>
            <a:off x="3932579" y="1807120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Learn combo</a:t>
            </a:r>
          </a:p>
          <a:p>
            <a:pPr algn="ctr"/>
            <a:r>
              <a:rPr lang="en-US" dirty="0"/>
              <a:t>($20K)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BEE243-C342-4C73-BBE9-684CFCF5FD37}"/>
              </a:ext>
            </a:extLst>
          </p:cNvPr>
          <p:cNvSpPr/>
          <p:nvPr/>
        </p:nvSpPr>
        <p:spPr>
          <a:xfrm>
            <a:off x="7116414" y="4234069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96C776-F322-4226-A3A3-7A59751238C6}"/>
              </a:ext>
            </a:extLst>
          </p:cNvPr>
          <p:cNvSpPr/>
          <p:nvPr/>
        </p:nvSpPr>
        <p:spPr>
          <a:xfrm>
            <a:off x="4674704" y="4234063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1AC7F2-A3B2-495A-A839-41E713B951CF}"/>
              </a:ext>
            </a:extLst>
          </p:cNvPr>
          <p:cNvSpPr/>
          <p:nvPr/>
        </p:nvSpPr>
        <p:spPr>
          <a:xfrm>
            <a:off x="2329071" y="4234061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26B010-F4D5-40EB-A1C2-938592A0A578}"/>
              </a:ext>
            </a:extLst>
          </p:cNvPr>
          <p:cNvSpPr/>
          <p:nvPr/>
        </p:nvSpPr>
        <p:spPr>
          <a:xfrm>
            <a:off x="5022574" y="2948608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157176-C1E6-4628-90DC-EC32E0A4F7DF}"/>
              </a:ext>
            </a:extLst>
          </p:cNvPr>
          <p:cNvSpPr/>
          <p:nvPr/>
        </p:nvSpPr>
        <p:spPr>
          <a:xfrm>
            <a:off x="2232994" y="2948607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F87A0C-76E4-433F-95F5-F5C7422EEB44}"/>
              </a:ext>
            </a:extLst>
          </p:cNvPr>
          <p:cNvSpPr/>
          <p:nvPr/>
        </p:nvSpPr>
        <p:spPr>
          <a:xfrm>
            <a:off x="9435548" y="4234061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9AEB2F-E851-4432-AAF4-69E03C611D88}"/>
              </a:ext>
            </a:extLst>
          </p:cNvPr>
          <p:cNvSpPr/>
          <p:nvPr/>
        </p:nvSpPr>
        <p:spPr>
          <a:xfrm>
            <a:off x="8806070" y="5565914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2E18A3-0514-4050-A315-95CF35874CED}"/>
              </a:ext>
            </a:extLst>
          </p:cNvPr>
          <p:cNvSpPr/>
          <p:nvPr/>
        </p:nvSpPr>
        <p:spPr>
          <a:xfrm>
            <a:off x="6056243" y="5565914"/>
            <a:ext cx="2014330" cy="702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827632-E6A9-4DFD-881A-6504E6430041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 flipH="1">
            <a:off x="2067339" y="1285461"/>
            <a:ext cx="3405810" cy="364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CD17F0-EF3A-4570-8281-03B04BF952A6}"/>
              </a:ext>
            </a:extLst>
          </p:cNvPr>
          <p:cNvCxnSpPr>
            <a:stCxn id="4" idx="4"/>
            <a:endCxn id="7" idx="0"/>
          </p:cNvCxnSpPr>
          <p:nvPr/>
        </p:nvCxnSpPr>
        <p:spPr>
          <a:xfrm flipH="1">
            <a:off x="4784036" y="1285461"/>
            <a:ext cx="689113" cy="48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ED0EFAA-49B4-4551-8316-624FC77A3B51}"/>
              </a:ext>
            </a:extLst>
          </p:cNvPr>
          <p:cNvCxnSpPr>
            <a:stCxn id="4" idx="4"/>
            <a:endCxn id="8" idx="0"/>
          </p:cNvCxnSpPr>
          <p:nvPr/>
        </p:nvCxnSpPr>
        <p:spPr>
          <a:xfrm>
            <a:off x="5473149" y="1285461"/>
            <a:ext cx="2027584" cy="4803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4009B74-2DA7-4343-BC89-8C784B8BDF1B}"/>
              </a:ext>
            </a:extLst>
          </p:cNvPr>
          <p:cNvCxnSpPr>
            <a:cxnSpLocks/>
            <a:stCxn id="4" idx="4"/>
            <a:endCxn id="11" idx="0"/>
          </p:cNvCxnSpPr>
          <p:nvPr/>
        </p:nvCxnSpPr>
        <p:spPr>
          <a:xfrm>
            <a:off x="5473149" y="1285461"/>
            <a:ext cx="5001040" cy="508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01B72F1-04CC-4898-AEB6-AC764B29336D}"/>
              </a:ext>
            </a:extLst>
          </p:cNvPr>
          <p:cNvCxnSpPr>
            <a:stCxn id="7" idx="2"/>
            <a:endCxn id="18" idx="0"/>
          </p:cNvCxnSpPr>
          <p:nvPr/>
        </p:nvCxnSpPr>
        <p:spPr>
          <a:xfrm flipH="1">
            <a:off x="3240159" y="2468217"/>
            <a:ext cx="1543877" cy="480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A5953D-7D46-4E49-BF4F-3EBB5162DBE3}"/>
              </a:ext>
            </a:extLst>
          </p:cNvPr>
          <p:cNvCxnSpPr>
            <a:stCxn id="7" idx="2"/>
            <a:endCxn id="17" idx="0"/>
          </p:cNvCxnSpPr>
          <p:nvPr/>
        </p:nvCxnSpPr>
        <p:spPr>
          <a:xfrm>
            <a:off x="4784036" y="2468217"/>
            <a:ext cx="1245703" cy="48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7EA8807-4B28-4C9A-8CF1-E1121EF6BEB4}"/>
              </a:ext>
            </a:extLst>
          </p:cNvPr>
          <p:cNvCxnSpPr>
            <a:cxnSpLocks/>
            <a:stCxn id="17" idx="2"/>
            <a:endCxn id="16" idx="0"/>
          </p:cNvCxnSpPr>
          <p:nvPr/>
        </p:nvCxnSpPr>
        <p:spPr>
          <a:xfrm flipH="1">
            <a:off x="3336236" y="3650973"/>
            <a:ext cx="2693503" cy="58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CA5F44-F60E-46AE-88F1-E8D9CA693F63}"/>
              </a:ext>
            </a:extLst>
          </p:cNvPr>
          <p:cNvCxnSpPr>
            <a:stCxn id="17" idx="2"/>
            <a:endCxn id="15" idx="0"/>
          </p:cNvCxnSpPr>
          <p:nvPr/>
        </p:nvCxnSpPr>
        <p:spPr>
          <a:xfrm flipH="1">
            <a:off x="5681869" y="3650973"/>
            <a:ext cx="347870" cy="583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78D4FFE-A3D7-4D8C-8316-D58A7151DCEF}"/>
              </a:ext>
            </a:extLst>
          </p:cNvPr>
          <p:cNvCxnSpPr>
            <a:stCxn id="17" idx="2"/>
            <a:endCxn id="14" idx="0"/>
          </p:cNvCxnSpPr>
          <p:nvPr/>
        </p:nvCxnSpPr>
        <p:spPr>
          <a:xfrm>
            <a:off x="6029739" y="3650973"/>
            <a:ext cx="2093840" cy="583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CE05430-BFB5-466D-8624-7AE95108749E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6029739" y="3650973"/>
            <a:ext cx="4412974" cy="58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FE02F6A-FE28-4ECB-8FA6-B7076DBEE745}"/>
              </a:ext>
            </a:extLst>
          </p:cNvPr>
          <p:cNvCxnSpPr>
            <a:stCxn id="14" idx="2"/>
            <a:endCxn id="21" idx="0"/>
          </p:cNvCxnSpPr>
          <p:nvPr/>
        </p:nvCxnSpPr>
        <p:spPr>
          <a:xfrm flipH="1">
            <a:off x="7063408" y="4936434"/>
            <a:ext cx="1060171" cy="629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E5118EE-564E-4260-9905-747F101EC3D3}"/>
              </a:ext>
            </a:extLst>
          </p:cNvPr>
          <p:cNvCxnSpPr>
            <a:stCxn id="14" idx="2"/>
            <a:endCxn id="20" idx="0"/>
          </p:cNvCxnSpPr>
          <p:nvPr/>
        </p:nvCxnSpPr>
        <p:spPr>
          <a:xfrm>
            <a:off x="8123579" y="4936434"/>
            <a:ext cx="1689656" cy="629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2C769C4-23CF-4981-8DAD-DF5ED1F0755C}"/>
              </a:ext>
            </a:extLst>
          </p:cNvPr>
          <p:cNvSpPr txBox="1"/>
          <p:nvPr/>
        </p:nvSpPr>
        <p:spPr>
          <a:xfrm>
            <a:off x="2249561" y="3004927"/>
            <a:ext cx="199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Find written combo ($75K)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98C96D-15BC-4ECB-95B9-9882267F083D}"/>
              </a:ext>
            </a:extLst>
          </p:cNvPr>
          <p:cNvSpPr txBox="1"/>
          <p:nvPr/>
        </p:nvSpPr>
        <p:spPr>
          <a:xfrm>
            <a:off x="5168347" y="2996354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Get combo from target ($20K)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7B5570-5D7D-4C1B-95B9-10C3216C5AA6}"/>
              </a:ext>
            </a:extLst>
          </p:cNvPr>
          <p:cNvSpPr txBox="1"/>
          <p:nvPr/>
        </p:nvSpPr>
        <p:spPr>
          <a:xfrm>
            <a:off x="2474844" y="4290095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Threaten</a:t>
            </a:r>
          </a:p>
          <a:p>
            <a:pPr algn="ctr"/>
            <a:r>
              <a:rPr lang="en-US" dirty="0"/>
              <a:t>($60K)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50CC426-83E4-4518-9FBE-AD9E82B3536B}"/>
              </a:ext>
            </a:extLst>
          </p:cNvPr>
          <p:cNvSpPr txBox="1"/>
          <p:nvPr/>
        </p:nvSpPr>
        <p:spPr>
          <a:xfrm>
            <a:off x="4822132" y="4310557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Blackmail</a:t>
            </a:r>
          </a:p>
          <a:p>
            <a:pPr algn="ctr"/>
            <a:r>
              <a:rPr lang="en-US" dirty="0"/>
              <a:t>($100K)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1F285F-2695-4D71-8804-29FF83A5A384}"/>
              </a:ext>
            </a:extLst>
          </p:cNvPr>
          <p:cNvSpPr txBox="1"/>
          <p:nvPr/>
        </p:nvSpPr>
        <p:spPr>
          <a:xfrm>
            <a:off x="7262187" y="4291028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Eavesdrop</a:t>
            </a:r>
          </a:p>
          <a:p>
            <a:pPr algn="ctr"/>
            <a:r>
              <a:rPr lang="en-US" dirty="0"/>
              <a:t>($60K)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25A731F-B4F9-42A5-9806-A1BE564C607C}"/>
              </a:ext>
            </a:extLst>
          </p:cNvPr>
          <p:cNvSpPr txBox="1"/>
          <p:nvPr/>
        </p:nvSpPr>
        <p:spPr>
          <a:xfrm>
            <a:off x="9564757" y="4310557"/>
            <a:ext cx="172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Bribe</a:t>
            </a:r>
          </a:p>
          <a:p>
            <a:pPr algn="ctr"/>
            <a:r>
              <a:rPr lang="en-US" dirty="0"/>
              <a:t>($20K)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EBCEFBD-3CA7-4547-B662-3B10391CF22B}"/>
              </a:ext>
            </a:extLst>
          </p:cNvPr>
          <p:cNvSpPr txBox="1"/>
          <p:nvPr/>
        </p:nvSpPr>
        <p:spPr>
          <a:xfrm>
            <a:off x="5980588" y="5593930"/>
            <a:ext cx="208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Listen to conversation ($20K)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B2407F8-ED58-4A34-B5F1-AD759972106F}"/>
              </a:ext>
            </a:extLst>
          </p:cNvPr>
          <p:cNvSpPr txBox="1"/>
          <p:nvPr/>
        </p:nvSpPr>
        <p:spPr>
          <a:xfrm>
            <a:off x="8806069" y="5606142"/>
            <a:ext cx="1885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Get target to state combo ($40K)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09E8A0A-672C-4EAF-B408-7574AEB94FFD}"/>
              </a:ext>
            </a:extLst>
          </p:cNvPr>
          <p:cNvSpPr/>
          <p:nvPr/>
        </p:nvSpPr>
        <p:spPr>
          <a:xfrm>
            <a:off x="7869382" y="5014547"/>
            <a:ext cx="586606" cy="209401"/>
          </a:xfrm>
          <a:custGeom>
            <a:avLst/>
            <a:gdLst>
              <a:gd name="connsiteX0" fmla="*/ 0 w 586606"/>
              <a:gd name="connsiteY0" fmla="*/ 70071 h 209401"/>
              <a:gd name="connsiteX1" fmla="*/ 332509 w 586606"/>
              <a:gd name="connsiteY1" fmla="*/ 208617 h 209401"/>
              <a:gd name="connsiteX2" fmla="*/ 568036 w 586606"/>
              <a:gd name="connsiteY2" fmla="*/ 14653 h 209401"/>
              <a:gd name="connsiteX3" fmla="*/ 554182 w 586606"/>
              <a:gd name="connsiteY3" fmla="*/ 28508 h 20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606" h="209401">
                <a:moveTo>
                  <a:pt x="0" y="70071"/>
                </a:moveTo>
                <a:cubicBezTo>
                  <a:pt x="118918" y="143962"/>
                  <a:pt x="237836" y="217853"/>
                  <a:pt x="332509" y="208617"/>
                </a:cubicBezTo>
                <a:cubicBezTo>
                  <a:pt x="427182" y="199381"/>
                  <a:pt x="531091" y="44671"/>
                  <a:pt x="568036" y="14653"/>
                </a:cubicBezTo>
                <a:cubicBezTo>
                  <a:pt x="604981" y="-15365"/>
                  <a:pt x="579581" y="6571"/>
                  <a:pt x="554182" y="2850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6ADDDAC-31FC-4F95-B6CD-F0541ABEAA5E}"/>
              </a:ext>
            </a:extLst>
          </p:cNvPr>
          <p:cNvSpPr txBox="1"/>
          <p:nvPr/>
        </p:nvSpPr>
        <p:spPr>
          <a:xfrm>
            <a:off x="7924799" y="5223948"/>
            <a:ext cx="80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EA9313-44B9-46A9-8278-B4A40C6FBCCD}"/>
              </a:ext>
            </a:extLst>
          </p:cNvPr>
          <p:cNvSpPr txBox="1"/>
          <p:nvPr/>
        </p:nvSpPr>
        <p:spPr>
          <a:xfrm>
            <a:off x="168420" y="6396335"/>
            <a:ext cx="58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Bruce </a:t>
            </a:r>
            <a:r>
              <a:rPr lang="en-US" dirty="0" err="1"/>
              <a:t>Schneier</a:t>
            </a:r>
            <a:r>
              <a:rPr lang="en-US" dirty="0"/>
              <a:t>. </a:t>
            </a:r>
            <a:r>
              <a:rPr lang="da-DK" i="1" dirty="0"/>
              <a:t>Dr. Dobb's Journal</a:t>
            </a:r>
            <a:r>
              <a:rPr lang="da-DK" dirty="0"/>
              <a:t>, December 1999.</a:t>
            </a:r>
          </a:p>
          <a:p>
            <a:br>
              <a:rPr lang="da-DK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435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400" y="465745"/>
            <a:ext cx="11125200" cy="5639435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7C2EC-FE28-4324-8E5E-E6FA151C8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027"/>
            <a:ext cx="3494362" cy="4782873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Question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FC96-8ED5-4AAD-8B5C-AB49F6015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2" y="894027"/>
            <a:ext cx="6377768" cy="47828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Can you identify the root and sub-nodes of an attack?</a:t>
            </a:r>
          </a:p>
        </p:txBody>
      </p:sp>
    </p:spTree>
    <p:extLst>
      <p:ext uri="{BB962C8B-B14F-4D97-AF65-F5344CB8AC3E}">
        <p14:creationId xmlns:p14="http://schemas.microsoft.com/office/powerpoint/2010/main" val="2449683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A0367-937A-4EC4-8429-92550427C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Attack Libraries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58696-5CAB-474E-911D-3F44E6D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A detailed list of common problems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CAPEC</a:t>
            </a:r>
          </a:p>
        </p:txBody>
      </p:sp>
    </p:spTree>
    <p:extLst>
      <p:ext uri="{BB962C8B-B14F-4D97-AF65-F5344CB8AC3E}">
        <p14:creationId xmlns:p14="http://schemas.microsoft.com/office/powerpoint/2010/main" val="31684066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8BC585-7E4C-4523-A101-9AAC9B9B2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CAPEC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D9DF3-195F-4567-A50C-8CE5C6069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1154945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Typical severity</a:t>
            </a:r>
          </a:p>
          <a:p>
            <a:r>
              <a:rPr lang="en-US" sz="2400" dirty="0"/>
              <a:t>A description</a:t>
            </a:r>
          </a:p>
          <a:p>
            <a:r>
              <a:rPr lang="en-US" sz="2400" dirty="0"/>
              <a:t>Pre-requisites</a:t>
            </a:r>
          </a:p>
          <a:p>
            <a:r>
              <a:rPr lang="en-US" sz="2400" dirty="0"/>
              <a:t>Method(s) of attack</a:t>
            </a:r>
          </a:p>
          <a:p>
            <a:r>
              <a:rPr lang="en-US" sz="2400" dirty="0"/>
              <a:t>Examples</a:t>
            </a:r>
          </a:p>
          <a:p>
            <a:r>
              <a:rPr lang="en-US" sz="2400" dirty="0"/>
              <a:t>Attacker skills or knowledge required</a:t>
            </a:r>
          </a:p>
          <a:p>
            <a:r>
              <a:rPr lang="en-US" sz="2400" dirty="0"/>
              <a:t>Resources required</a:t>
            </a:r>
          </a:p>
          <a:p>
            <a:r>
              <a:rPr lang="en-US" sz="2400" dirty="0"/>
              <a:t>Warnings of attack</a:t>
            </a:r>
          </a:p>
          <a:p>
            <a:r>
              <a:rPr lang="en-US" sz="2400" dirty="0"/>
              <a:t>Solutions and mitigations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678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57DE89-8A9A-4700-B8B0-078D9184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Privacy Tools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7B3BE-3540-4811-8BFA-0E2EDA09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Solove’s taxonomy</a:t>
            </a:r>
          </a:p>
          <a:p>
            <a:r>
              <a:rPr lang="en-US" dirty="0"/>
              <a:t>Privacy Considerations for Internet Protocols</a:t>
            </a:r>
          </a:p>
          <a:p>
            <a:r>
              <a:rPr lang="en-US" dirty="0" err="1"/>
              <a:t>Nymity</a:t>
            </a:r>
            <a:r>
              <a:rPr lang="en-US" dirty="0"/>
              <a:t> Slider</a:t>
            </a:r>
          </a:p>
        </p:txBody>
      </p:sp>
    </p:spTree>
    <p:extLst>
      <p:ext uri="{BB962C8B-B14F-4D97-AF65-F5344CB8AC3E}">
        <p14:creationId xmlns:p14="http://schemas.microsoft.com/office/powerpoint/2010/main" val="286312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00808-9574-492D-A989-075BEB599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Solove’s Taxonomy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C299A-FF70-4E00-9E49-A33F5329D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Information collection: surveillance, interrogation</a:t>
            </a:r>
          </a:p>
          <a:p>
            <a:r>
              <a:rPr lang="en-US" dirty="0"/>
              <a:t>Information processing: aggregation, secondary use</a:t>
            </a:r>
          </a:p>
          <a:p>
            <a:r>
              <a:rPr lang="en-US" dirty="0"/>
              <a:t>Information dissemination: breach of confidentiality, increased accessibility</a:t>
            </a:r>
          </a:p>
          <a:p>
            <a:r>
              <a:rPr lang="en-US" dirty="0"/>
              <a:t>Invasion: intrusion</a:t>
            </a:r>
          </a:p>
        </p:txBody>
      </p:sp>
    </p:spTree>
    <p:extLst>
      <p:ext uri="{BB962C8B-B14F-4D97-AF65-F5344CB8AC3E}">
        <p14:creationId xmlns:p14="http://schemas.microsoft.com/office/powerpoint/2010/main" val="1481154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FC154E-3955-47E9-956A-D3B693E6A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4100" dirty="0">
                <a:solidFill>
                  <a:schemeClr val="accent1"/>
                </a:solidFill>
              </a:rPr>
              <a:t>Privacy Considerations for Internet Protocol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410C5-99A9-4435-9F4F-D456C8D48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1441548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Surveillance</a:t>
            </a:r>
          </a:p>
          <a:p>
            <a:r>
              <a:rPr lang="en-US" dirty="0"/>
              <a:t>Storage data compromise</a:t>
            </a:r>
          </a:p>
          <a:p>
            <a:r>
              <a:rPr lang="en-US" dirty="0"/>
              <a:t>Intrusion</a:t>
            </a:r>
          </a:p>
          <a:p>
            <a:r>
              <a:rPr lang="en-US" dirty="0"/>
              <a:t>Secondary use</a:t>
            </a:r>
          </a:p>
          <a:p>
            <a:r>
              <a:rPr lang="en-US" dirty="0"/>
              <a:t>Exclusion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2581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6CDF7-9336-4443-B6CD-03CC60C03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 err="1">
                <a:solidFill>
                  <a:schemeClr val="accent1"/>
                </a:solidFill>
              </a:rPr>
              <a:t>Nymity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CC188-64EE-4D8A-990F-62EF7055F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Amount of information about the identity of the participants that is revealed in a transaction</a:t>
            </a:r>
          </a:p>
        </p:txBody>
      </p:sp>
    </p:spTree>
    <p:extLst>
      <p:ext uri="{BB962C8B-B14F-4D97-AF65-F5344CB8AC3E}">
        <p14:creationId xmlns:p14="http://schemas.microsoft.com/office/powerpoint/2010/main" val="6961504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6CDF7-9336-4443-B6CD-03CC60C03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 err="1">
                <a:solidFill>
                  <a:schemeClr val="accent1"/>
                </a:solidFill>
              </a:rPr>
              <a:t>Linkability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CC188-64EE-4D8A-990F-62EF7055F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Ability to bring two records together, combining the data in each into a single records or virtual record</a:t>
            </a:r>
          </a:p>
        </p:txBody>
      </p:sp>
    </p:spTree>
    <p:extLst>
      <p:ext uri="{BB962C8B-B14F-4D97-AF65-F5344CB8AC3E}">
        <p14:creationId xmlns:p14="http://schemas.microsoft.com/office/powerpoint/2010/main" val="25792091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6CDF7-9336-4443-B6CD-03CC60C03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Nymity Slider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0FC4579-6A7F-4CD4-8054-66EF234B3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57320"/>
            <a:ext cx="11496821" cy="25028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F30B10-0095-4F04-AFCE-EA2479D97929}"/>
              </a:ext>
            </a:extLst>
          </p:cNvPr>
          <p:cNvSpPr txBox="1"/>
          <p:nvPr/>
        </p:nvSpPr>
        <p:spPr>
          <a:xfrm>
            <a:off x="526073" y="6391422"/>
            <a:ext cx="1129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Adam </a:t>
            </a:r>
            <a:r>
              <a:rPr lang="en-US" dirty="0" err="1"/>
              <a:t>Shostack</a:t>
            </a:r>
            <a:r>
              <a:rPr lang="en-US" dirty="0"/>
              <a:t>. Threat Modeling: Designing for Security. Wiley.</a:t>
            </a:r>
          </a:p>
        </p:txBody>
      </p:sp>
    </p:spTree>
    <p:extLst>
      <p:ext uri="{BB962C8B-B14F-4D97-AF65-F5344CB8AC3E}">
        <p14:creationId xmlns:p14="http://schemas.microsoft.com/office/powerpoint/2010/main" val="3589621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907</Words>
  <Application>Microsoft Office PowerPoint</Application>
  <PresentationFormat>Widescreen</PresentationFormat>
  <Paragraphs>202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Cyber Security Risk Management</vt:lpstr>
      <vt:lpstr>Overview</vt:lpstr>
      <vt:lpstr>Key Questions</vt:lpstr>
      <vt:lpstr>What are you building?</vt:lpstr>
      <vt:lpstr>Adding trust boundaries</vt:lpstr>
      <vt:lpstr>What can go wrong?</vt:lpstr>
      <vt:lpstr>Examples</vt:lpstr>
      <vt:lpstr>Examples</vt:lpstr>
      <vt:lpstr>Examples</vt:lpstr>
      <vt:lpstr>Threat Identification Tips</vt:lpstr>
      <vt:lpstr>What should you do about things that can go wrong?</vt:lpstr>
      <vt:lpstr>Did you do a decent job of the analysis?</vt:lpstr>
      <vt:lpstr>Getting Started</vt:lpstr>
      <vt:lpstr>Data Flow Diagrams</vt:lpstr>
      <vt:lpstr>Elements in a DFD</vt:lpstr>
      <vt:lpstr>Example DFD</vt:lpstr>
      <vt:lpstr>Question</vt:lpstr>
      <vt:lpstr>Threat Finding</vt:lpstr>
      <vt:lpstr>Different approaches to threat finding</vt:lpstr>
      <vt:lpstr>STRIDE</vt:lpstr>
      <vt:lpstr>Desirable properties vs.  STRIDE</vt:lpstr>
      <vt:lpstr>Examples</vt:lpstr>
      <vt:lpstr>Question</vt:lpstr>
      <vt:lpstr>Exit Criteria</vt:lpstr>
      <vt:lpstr>Attack Trees</vt:lpstr>
      <vt:lpstr>Building attack trees</vt:lpstr>
      <vt:lpstr>PowerPoint Presentation</vt:lpstr>
      <vt:lpstr>PowerPoint Presentation</vt:lpstr>
      <vt:lpstr>Question</vt:lpstr>
      <vt:lpstr>Attack Libraries</vt:lpstr>
      <vt:lpstr>CAPEC</vt:lpstr>
      <vt:lpstr>Privacy Tools</vt:lpstr>
      <vt:lpstr>Solove’s Taxonomy</vt:lpstr>
      <vt:lpstr>Privacy Considerations for Internet Protocol</vt:lpstr>
      <vt:lpstr>Nymity</vt:lpstr>
      <vt:lpstr>Linkability</vt:lpstr>
      <vt:lpstr>Nymity Slider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Risk Management</dc:title>
  <dc:creator>Prof Sourya Joyee</dc:creator>
  <cp:lastModifiedBy>Prof Sourya Joyee</cp:lastModifiedBy>
  <cp:revision>9</cp:revision>
  <cp:lastPrinted>2019-12-28T10:31:57Z</cp:lastPrinted>
  <dcterms:created xsi:type="dcterms:W3CDTF">2019-12-28T10:23:35Z</dcterms:created>
  <dcterms:modified xsi:type="dcterms:W3CDTF">2020-01-02T07:49:27Z</dcterms:modified>
</cp:coreProperties>
</file>