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10" r:id="rId2"/>
    <p:sldId id="327" r:id="rId3"/>
    <p:sldId id="259" r:id="rId4"/>
    <p:sldId id="326" r:id="rId5"/>
    <p:sldId id="257" r:id="rId6"/>
    <p:sldId id="262" r:id="rId7"/>
    <p:sldId id="328" r:id="rId8"/>
    <p:sldId id="329" r:id="rId9"/>
    <p:sldId id="263" r:id="rId10"/>
    <p:sldId id="301" r:id="rId11"/>
    <p:sldId id="300" r:id="rId12"/>
    <p:sldId id="268" r:id="rId13"/>
    <p:sldId id="302" r:id="rId14"/>
    <p:sldId id="331" r:id="rId15"/>
    <p:sldId id="290" r:id="rId16"/>
    <p:sldId id="285" r:id="rId17"/>
    <p:sldId id="291" r:id="rId18"/>
    <p:sldId id="304" r:id="rId19"/>
    <p:sldId id="303" r:id="rId20"/>
    <p:sldId id="292" r:id="rId21"/>
    <p:sldId id="306" r:id="rId22"/>
    <p:sldId id="305" r:id="rId23"/>
    <p:sldId id="293" r:id="rId24"/>
    <p:sldId id="286" r:id="rId25"/>
    <p:sldId id="308" r:id="rId26"/>
    <p:sldId id="307" r:id="rId27"/>
    <p:sldId id="288" r:id="rId28"/>
    <p:sldId id="309" r:id="rId29"/>
    <p:sldId id="289" r:id="rId30"/>
    <p:sldId id="312" r:id="rId31"/>
    <p:sldId id="282" r:id="rId32"/>
    <p:sldId id="317" r:id="rId33"/>
    <p:sldId id="322" r:id="rId34"/>
    <p:sldId id="295" r:id="rId35"/>
    <p:sldId id="284" r:id="rId36"/>
    <p:sldId id="283" r:id="rId37"/>
    <p:sldId id="296" r:id="rId38"/>
    <p:sldId id="297" r:id="rId39"/>
    <p:sldId id="299" r:id="rId40"/>
    <p:sldId id="294" r:id="rId41"/>
    <p:sldId id="334" r:id="rId42"/>
    <p:sldId id="325" r:id="rId43"/>
    <p:sldId id="318" r:id="rId44"/>
    <p:sldId id="320" r:id="rId45"/>
    <p:sldId id="319" r:id="rId46"/>
    <p:sldId id="324" r:id="rId47"/>
    <p:sldId id="315" r:id="rId48"/>
    <p:sldId id="316" r:id="rId49"/>
    <p:sldId id="335" r:id="rId50"/>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86271" autoAdjust="0"/>
  </p:normalViewPr>
  <p:slideViewPr>
    <p:cSldViewPr snapToGrid="0">
      <p:cViewPr>
        <p:scale>
          <a:sx n="60" d="100"/>
          <a:sy n="60" d="100"/>
        </p:scale>
        <p:origin x="11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01A08373-D09B-44ED-B51A-93AB9F272AC2}"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36638014-E6F0-49D9-A317-D0B180FD5051}">
      <dgm:prSet/>
      <dgm:spPr/>
      <dgm:t>
        <a:bodyPr/>
        <a:lstStyle/>
        <a:p>
          <a:r>
            <a:rPr lang="en-US"/>
            <a:t>Protect your brand</a:t>
          </a:r>
        </a:p>
      </dgm:t>
    </dgm:pt>
    <dgm:pt modelId="{13555746-D205-455F-B3AD-15D628819732}" type="parTrans" cxnId="{F31A1BFB-D683-4B94-A23E-E51819C935EB}">
      <dgm:prSet/>
      <dgm:spPr/>
      <dgm:t>
        <a:bodyPr/>
        <a:lstStyle/>
        <a:p>
          <a:endParaRPr lang="en-US"/>
        </a:p>
      </dgm:t>
    </dgm:pt>
    <dgm:pt modelId="{C97485A0-A58E-4EFF-A81C-B94CF2D2A0C6}" type="sibTrans" cxnId="{F31A1BFB-D683-4B94-A23E-E51819C935EB}">
      <dgm:prSet/>
      <dgm:spPr/>
      <dgm:t>
        <a:bodyPr/>
        <a:lstStyle/>
        <a:p>
          <a:endParaRPr lang="en-US"/>
        </a:p>
      </dgm:t>
    </dgm:pt>
    <dgm:pt modelId="{1787A4C0-DF29-453A-994A-32C53DCF9011}">
      <dgm:prSet/>
      <dgm:spPr/>
      <dgm:t>
        <a:bodyPr/>
        <a:lstStyle/>
        <a:p>
          <a:r>
            <a:rPr lang="en-US" dirty="0"/>
            <a:t>Gaining competitive advantage</a:t>
          </a:r>
        </a:p>
      </dgm:t>
    </dgm:pt>
    <dgm:pt modelId="{04CAAF5F-8C3C-46B7-8BA6-FD3522F399DA}" type="parTrans" cxnId="{712FDDB0-0CEA-4EDF-8C50-C15A91D3AB73}">
      <dgm:prSet/>
      <dgm:spPr/>
      <dgm:t>
        <a:bodyPr/>
        <a:lstStyle/>
        <a:p>
          <a:endParaRPr lang="en-US"/>
        </a:p>
      </dgm:t>
    </dgm:pt>
    <dgm:pt modelId="{8807C085-972B-4289-BB75-CE7DABA11869}" type="sibTrans" cxnId="{712FDDB0-0CEA-4EDF-8C50-C15A91D3AB73}">
      <dgm:prSet/>
      <dgm:spPr/>
      <dgm:t>
        <a:bodyPr/>
        <a:lstStyle/>
        <a:p>
          <a:endParaRPr lang="en-US"/>
        </a:p>
      </dgm:t>
    </dgm:pt>
    <dgm:pt modelId="{B9523D44-EBE8-40E9-9E90-5ACF215781BE}">
      <dgm:prSet/>
      <dgm:spPr/>
      <dgm:t>
        <a:bodyPr/>
        <a:lstStyle/>
        <a:p>
          <a:r>
            <a:rPr lang="en-US"/>
            <a:t>Creating new products and services</a:t>
          </a:r>
        </a:p>
      </dgm:t>
    </dgm:pt>
    <dgm:pt modelId="{4E07588E-2D7D-4E4A-84AE-9DB8161DCAA8}" type="parTrans" cxnId="{A3AB2211-FF5B-4544-BB29-185D2B216828}">
      <dgm:prSet/>
      <dgm:spPr/>
      <dgm:t>
        <a:bodyPr/>
        <a:lstStyle/>
        <a:p>
          <a:endParaRPr lang="en-US"/>
        </a:p>
      </dgm:t>
    </dgm:pt>
    <dgm:pt modelId="{036533B1-7D03-4924-B4E4-70CD0B520950}" type="sibTrans" cxnId="{A3AB2211-FF5B-4544-BB29-185D2B216828}">
      <dgm:prSet/>
      <dgm:spPr/>
      <dgm:t>
        <a:bodyPr/>
        <a:lstStyle/>
        <a:p>
          <a:endParaRPr lang="en-US"/>
        </a:p>
      </dgm:t>
    </dgm:pt>
    <dgm:pt modelId="{8D6118E0-92BC-4A89-886B-0E6026A97ED6}" type="pres">
      <dgm:prSet presAssocID="{01A08373-D09B-44ED-B51A-93AB9F272AC2}" presName="hierChild1" presStyleCnt="0">
        <dgm:presLayoutVars>
          <dgm:chPref val="1"/>
          <dgm:dir/>
          <dgm:animOne val="branch"/>
          <dgm:animLvl val="lvl"/>
          <dgm:resizeHandles/>
        </dgm:presLayoutVars>
      </dgm:prSet>
      <dgm:spPr/>
    </dgm:pt>
    <dgm:pt modelId="{56D16B7E-CC7C-4F80-97D5-2211D8EF1D50}" type="pres">
      <dgm:prSet presAssocID="{36638014-E6F0-49D9-A317-D0B180FD5051}" presName="hierRoot1" presStyleCnt="0"/>
      <dgm:spPr/>
    </dgm:pt>
    <dgm:pt modelId="{B8B52122-C5F6-4908-A46D-4E3530D0548E}" type="pres">
      <dgm:prSet presAssocID="{36638014-E6F0-49D9-A317-D0B180FD5051}" presName="composite" presStyleCnt="0"/>
      <dgm:spPr/>
    </dgm:pt>
    <dgm:pt modelId="{9934F26A-AF5C-46F1-B3F1-3521F36F9E0A}" type="pres">
      <dgm:prSet presAssocID="{36638014-E6F0-49D9-A317-D0B180FD5051}" presName="background" presStyleLbl="node0" presStyleIdx="0" presStyleCnt="3"/>
      <dgm:spPr/>
    </dgm:pt>
    <dgm:pt modelId="{330F1C05-2CD7-4C7B-BD84-FDC7C8470320}" type="pres">
      <dgm:prSet presAssocID="{36638014-E6F0-49D9-A317-D0B180FD5051}" presName="text" presStyleLbl="fgAcc0" presStyleIdx="0" presStyleCnt="3">
        <dgm:presLayoutVars>
          <dgm:chPref val="3"/>
        </dgm:presLayoutVars>
      </dgm:prSet>
      <dgm:spPr/>
    </dgm:pt>
    <dgm:pt modelId="{C7F4CA2D-92C6-4F1C-B032-2F21BC4F1E9B}" type="pres">
      <dgm:prSet presAssocID="{36638014-E6F0-49D9-A317-D0B180FD5051}" presName="hierChild2" presStyleCnt="0"/>
      <dgm:spPr/>
    </dgm:pt>
    <dgm:pt modelId="{465725BA-A691-4CE4-8842-7DD00BCE1C33}" type="pres">
      <dgm:prSet presAssocID="{1787A4C0-DF29-453A-994A-32C53DCF9011}" presName="hierRoot1" presStyleCnt="0"/>
      <dgm:spPr/>
    </dgm:pt>
    <dgm:pt modelId="{40DC0E1D-3203-4AE9-ACCC-5B5C26EB3279}" type="pres">
      <dgm:prSet presAssocID="{1787A4C0-DF29-453A-994A-32C53DCF9011}" presName="composite" presStyleCnt="0"/>
      <dgm:spPr/>
    </dgm:pt>
    <dgm:pt modelId="{93D193CD-7C78-4CC1-B2E8-9F52CC5C6A4B}" type="pres">
      <dgm:prSet presAssocID="{1787A4C0-DF29-453A-994A-32C53DCF9011}" presName="background" presStyleLbl="node0" presStyleIdx="1" presStyleCnt="3"/>
      <dgm:spPr/>
    </dgm:pt>
    <dgm:pt modelId="{988C40EA-C05A-4E3B-96FF-59127EAF5FE0}" type="pres">
      <dgm:prSet presAssocID="{1787A4C0-DF29-453A-994A-32C53DCF9011}" presName="text" presStyleLbl="fgAcc0" presStyleIdx="1" presStyleCnt="3">
        <dgm:presLayoutVars>
          <dgm:chPref val="3"/>
        </dgm:presLayoutVars>
      </dgm:prSet>
      <dgm:spPr/>
    </dgm:pt>
    <dgm:pt modelId="{2D1BAD9B-1C04-4D54-B416-2D59184AA9B3}" type="pres">
      <dgm:prSet presAssocID="{1787A4C0-DF29-453A-994A-32C53DCF9011}" presName="hierChild2" presStyleCnt="0"/>
      <dgm:spPr/>
    </dgm:pt>
    <dgm:pt modelId="{39D18923-75C8-436E-82CD-F214B9B9BD86}" type="pres">
      <dgm:prSet presAssocID="{B9523D44-EBE8-40E9-9E90-5ACF215781BE}" presName="hierRoot1" presStyleCnt="0"/>
      <dgm:spPr/>
    </dgm:pt>
    <dgm:pt modelId="{DE26FD81-5CB5-40EB-822D-26A29B357C4C}" type="pres">
      <dgm:prSet presAssocID="{B9523D44-EBE8-40E9-9E90-5ACF215781BE}" presName="composite" presStyleCnt="0"/>
      <dgm:spPr/>
    </dgm:pt>
    <dgm:pt modelId="{6F91445F-B904-4471-AED5-902DC68E553E}" type="pres">
      <dgm:prSet presAssocID="{B9523D44-EBE8-40E9-9E90-5ACF215781BE}" presName="background" presStyleLbl="node0" presStyleIdx="2" presStyleCnt="3"/>
      <dgm:spPr/>
    </dgm:pt>
    <dgm:pt modelId="{EE9EACEF-FF2F-46EB-93FE-D6EEF8C33FC5}" type="pres">
      <dgm:prSet presAssocID="{B9523D44-EBE8-40E9-9E90-5ACF215781BE}" presName="text" presStyleLbl="fgAcc0" presStyleIdx="2" presStyleCnt="3">
        <dgm:presLayoutVars>
          <dgm:chPref val="3"/>
        </dgm:presLayoutVars>
      </dgm:prSet>
      <dgm:spPr/>
    </dgm:pt>
    <dgm:pt modelId="{9710806D-FFBF-4CF6-866A-9D99DCA5BA18}" type="pres">
      <dgm:prSet presAssocID="{B9523D44-EBE8-40E9-9E90-5ACF215781BE}" presName="hierChild2" presStyleCnt="0"/>
      <dgm:spPr/>
    </dgm:pt>
  </dgm:ptLst>
  <dgm:cxnLst>
    <dgm:cxn modelId="{A3AB2211-FF5B-4544-BB29-185D2B216828}" srcId="{01A08373-D09B-44ED-B51A-93AB9F272AC2}" destId="{B9523D44-EBE8-40E9-9E90-5ACF215781BE}" srcOrd="2" destOrd="0" parTransId="{4E07588E-2D7D-4E4A-84AE-9DB8161DCAA8}" sibTransId="{036533B1-7D03-4924-B4E4-70CD0B520950}"/>
    <dgm:cxn modelId="{1903A416-F72E-4387-B726-A711532AC535}" type="presOf" srcId="{36638014-E6F0-49D9-A317-D0B180FD5051}" destId="{330F1C05-2CD7-4C7B-BD84-FDC7C8470320}" srcOrd="0" destOrd="0" presId="urn:microsoft.com/office/officeart/2005/8/layout/hierarchy1"/>
    <dgm:cxn modelId="{3A86AF20-2AF9-4789-8165-FECEEE607D0A}" type="presOf" srcId="{01A08373-D09B-44ED-B51A-93AB9F272AC2}" destId="{8D6118E0-92BC-4A89-886B-0E6026A97ED6}" srcOrd="0" destOrd="0" presId="urn:microsoft.com/office/officeart/2005/8/layout/hierarchy1"/>
    <dgm:cxn modelId="{712FDDB0-0CEA-4EDF-8C50-C15A91D3AB73}" srcId="{01A08373-D09B-44ED-B51A-93AB9F272AC2}" destId="{1787A4C0-DF29-453A-994A-32C53DCF9011}" srcOrd="1" destOrd="0" parTransId="{04CAAF5F-8C3C-46B7-8BA6-FD3522F399DA}" sibTransId="{8807C085-972B-4289-BB75-CE7DABA11869}"/>
    <dgm:cxn modelId="{E977BABE-B110-4B2C-845D-4F32A2C52E30}" type="presOf" srcId="{1787A4C0-DF29-453A-994A-32C53DCF9011}" destId="{988C40EA-C05A-4E3B-96FF-59127EAF5FE0}" srcOrd="0" destOrd="0" presId="urn:microsoft.com/office/officeart/2005/8/layout/hierarchy1"/>
    <dgm:cxn modelId="{998BDDD0-57F6-4FFB-9304-F213C3072918}" type="presOf" srcId="{B9523D44-EBE8-40E9-9E90-5ACF215781BE}" destId="{EE9EACEF-FF2F-46EB-93FE-D6EEF8C33FC5}" srcOrd="0" destOrd="0" presId="urn:microsoft.com/office/officeart/2005/8/layout/hierarchy1"/>
    <dgm:cxn modelId="{F31A1BFB-D683-4B94-A23E-E51819C935EB}" srcId="{01A08373-D09B-44ED-B51A-93AB9F272AC2}" destId="{36638014-E6F0-49D9-A317-D0B180FD5051}" srcOrd="0" destOrd="0" parTransId="{13555746-D205-455F-B3AD-15D628819732}" sibTransId="{C97485A0-A58E-4EFF-A81C-B94CF2D2A0C6}"/>
    <dgm:cxn modelId="{938A4725-2806-4238-A144-817C7F7EBE11}" type="presParOf" srcId="{8D6118E0-92BC-4A89-886B-0E6026A97ED6}" destId="{56D16B7E-CC7C-4F80-97D5-2211D8EF1D50}" srcOrd="0" destOrd="0" presId="urn:microsoft.com/office/officeart/2005/8/layout/hierarchy1"/>
    <dgm:cxn modelId="{A65580C0-CDD3-4FEE-B37B-9A3EED53F4F0}" type="presParOf" srcId="{56D16B7E-CC7C-4F80-97D5-2211D8EF1D50}" destId="{B8B52122-C5F6-4908-A46D-4E3530D0548E}" srcOrd="0" destOrd="0" presId="urn:microsoft.com/office/officeart/2005/8/layout/hierarchy1"/>
    <dgm:cxn modelId="{56970FC8-171E-4AF2-84C1-B1E7CC82357E}" type="presParOf" srcId="{B8B52122-C5F6-4908-A46D-4E3530D0548E}" destId="{9934F26A-AF5C-46F1-B3F1-3521F36F9E0A}" srcOrd="0" destOrd="0" presId="urn:microsoft.com/office/officeart/2005/8/layout/hierarchy1"/>
    <dgm:cxn modelId="{B35AE38B-4471-47FD-8316-458016DDF92D}" type="presParOf" srcId="{B8B52122-C5F6-4908-A46D-4E3530D0548E}" destId="{330F1C05-2CD7-4C7B-BD84-FDC7C8470320}" srcOrd="1" destOrd="0" presId="urn:microsoft.com/office/officeart/2005/8/layout/hierarchy1"/>
    <dgm:cxn modelId="{129984AB-061F-4756-BAF1-0EABD59ABB31}" type="presParOf" srcId="{56D16B7E-CC7C-4F80-97D5-2211D8EF1D50}" destId="{C7F4CA2D-92C6-4F1C-B032-2F21BC4F1E9B}" srcOrd="1" destOrd="0" presId="urn:microsoft.com/office/officeart/2005/8/layout/hierarchy1"/>
    <dgm:cxn modelId="{F90D4E85-5138-4D55-AE00-4D2514BA772B}" type="presParOf" srcId="{8D6118E0-92BC-4A89-886B-0E6026A97ED6}" destId="{465725BA-A691-4CE4-8842-7DD00BCE1C33}" srcOrd="1" destOrd="0" presId="urn:microsoft.com/office/officeart/2005/8/layout/hierarchy1"/>
    <dgm:cxn modelId="{15F10344-09F1-4EE6-8C3C-C575F090B4BD}" type="presParOf" srcId="{465725BA-A691-4CE4-8842-7DD00BCE1C33}" destId="{40DC0E1D-3203-4AE9-ACCC-5B5C26EB3279}" srcOrd="0" destOrd="0" presId="urn:microsoft.com/office/officeart/2005/8/layout/hierarchy1"/>
    <dgm:cxn modelId="{3667E104-9E42-4FD1-AF3C-BF4BD6F37320}" type="presParOf" srcId="{40DC0E1D-3203-4AE9-ACCC-5B5C26EB3279}" destId="{93D193CD-7C78-4CC1-B2E8-9F52CC5C6A4B}" srcOrd="0" destOrd="0" presId="urn:microsoft.com/office/officeart/2005/8/layout/hierarchy1"/>
    <dgm:cxn modelId="{1476A9DA-DCBE-4EC6-B78B-FB6757147580}" type="presParOf" srcId="{40DC0E1D-3203-4AE9-ACCC-5B5C26EB3279}" destId="{988C40EA-C05A-4E3B-96FF-59127EAF5FE0}" srcOrd="1" destOrd="0" presId="urn:microsoft.com/office/officeart/2005/8/layout/hierarchy1"/>
    <dgm:cxn modelId="{F0AC51D4-9E50-4740-811E-311F06D315BA}" type="presParOf" srcId="{465725BA-A691-4CE4-8842-7DD00BCE1C33}" destId="{2D1BAD9B-1C04-4D54-B416-2D59184AA9B3}" srcOrd="1" destOrd="0" presId="urn:microsoft.com/office/officeart/2005/8/layout/hierarchy1"/>
    <dgm:cxn modelId="{BF70B1EF-2868-45E2-A422-2EFA4D3277DF}" type="presParOf" srcId="{8D6118E0-92BC-4A89-886B-0E6026A97ED6}" destId="{39D18923-75C8-436E-82CD-F214B9B9BD86}" srcOrd="2" destOrd="0" presId="urn:microsoft.com/office/officeart/2005/8/layout/hierarchy1"/>
    <dgm:cxn modelId="{6E481773-5BAB-49C6-84F0-D7BCADBB32E5}" type="presParOf" srcId="{39D18923-75C8-436E-82CD-F214B9B9BD86}" destId="{DE26FD81-5CB5-40EB-822D-26A29B357C4C}" srcOrd="0" destOrd="0" presId="urn:microsoft.com/office/officeart/2005/8/layout/hierarchy1"/>
    <dgm:cxn modelId="{9FB67E89-49F0-4072-A7BA-7334843B9B48}" type="presParOf" srcId="{DE26FD81-5CB5-40EB-822D-26A29B357C4C}" destId="{6F91445F-B904-4471-AED5-902DC68E553E}" srcOrd="0" destOrd="0" presId="urn:microsoft.com/office/officeart/2005/8/layout/hierarchy1"/>
    <dgm:cxn modelId="{D0DCC0DB-D522-4E83-B621-1784E5E5B7B0}" type="presParOf" srcId="{DE26FD81-5CB5-40EB-822D-26A29B357C4C}" destId="{EE9EACEF-FF2F-46EB-93FE-D6EEF8C33FC5}" srcOrd="1" destOrd="0" presId="urn:microsoft.com/office/officeart/2005/8/layout/hierarchy1"/>
    <dgm:cxn modelId="{20B326C6-8F10-47AF-8437-D4B2673B9D84}" type="presParOf" srcId="{39D18923-75C8-436E-82CD-F214B9B9BD86}" destId="{9710806D-FFBF-4CF6-866A-9D99DCA5BA1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450D18-5B3A-4925-BD9D-69258EFC6D8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68DD8F45-198A-448A-8D5D-BFCE9242FB60}">
      <dgm:prSet/>
      <dgm:spPr/>
      <dgm:t>
        <a:bodyPr/>
        <a:lstStyle/>
        <a:p>
          <a:r>
            <a:rPr lang="en-US"/>
            <a:t>95% of consumers expect their bank to have the latest technologies to keep their financial information safe and secure</a:t>
          </a:r>
        </a:p>
      </dgm:t>
    </dgm:pt>
    <dgm:pt modelId="{307D5CFC-8BF6-4214-8337-64373CA4431C}" type="parTrans" cxnId="{10E65058-DC7A-4A37-A9A2-F5AD0341E4E3}">
      <dgm:prSet/>
      <dgm:spPr/>
      <dgm:t>
        <a:bodyPr/>
        <a:lstStyle/>
        <a:p>
          <a:endParaRPr lang="en-US"/>
        </a:p>
      </dgm:t>
    </dgm:pt>
    <dgm:pt modelId="{02CD5D5E-EB3F-4002-A98D-8E004784BBB0}" type="sibTrans" cxnId="{10E65058-DC7A-4A37-A9A2-F5AD0341E4E3}">
      <dgm:prSet/>
      <dgm:spPr/>
      <dgm:t>
        <a:bodyPr/>
        <a:lstStyle/>
        <a:p>
          <a:endParaRPr lang="en-US"/>
        </a:p>
      </dgm:t>
    </dgm:pt>
    <dgm:pt modelId="{B5125CEC-967E-4729-96BC-2DD1F37D4990}">
      <dgm:prSet/>
      <dgm:spPr/>
      <dgm:t>
        <a:bodyPr/>
        <a:lstStyle/>
        <a:p>
          <a:r>
            <a:rPr lang="en-US"/>
            <a:t>89% expect stores they shop at to stay up-to-date with the latest financial safety technologies</a:t>
          </a:r>
        </a:p>
      </dgm:t>
    </dgm:pt>
    <dgm:pt modelId="{C6B52B4C-BEE6-4205-8B97-E54999721800}" type="parTrans" cxnId="{ECCA7DE6-7C86-4B71-987A-8605CCFED033}">
      <dgm:prSet/>
      <dgm:spPr/>
      <dgm:t>
        <a:bodyPr/>
        <a:lstStyle/>
        <a:p>
          <a:endParaRPr lang="en-US"/>
        </a:p>
      </dgm:t>
    </dgm:pt>
    <dgm:pt modelId="{1773FC28-B9C5-4A48-BCA4-EA47514D2C34}" type="sibTrans" cxnId="{ECCA7DE6-7C86-4B71-987A-8605CCFED033}">
      <dgm:prSet/>
      <dgm:spPr/>
      <dgm:t>
        <a:bodyPr/>
        <a:lstStyle/>
        <a:p>
          <a:endParaRPr lang="en-US"/>
        </a:p>
      </dgm:t>
    </dgm:pt>
    <dgm:pt modelId="{4C8E24C0-27B5-48A0-95F1-8FC73182890C}">
      <dgm:prSet/>
      <dgm:spPr/>
      <dgm:t>
        <a:bodyPr/>
        <a:lstStyle/>
        <a:p>
          <a:r>
            <a:rPr lang="en-US"/>
            <a:t>88% trust that their payment network is arming them with new, secure technologies that protect them from fraud</a:t>
          </a:r>
        </a:p>
      </dgm:t>
    </dgm:pt>
    <dgm:pt modelId="{DDFB7FEF-F8B5-4CE5-8773-4546BEEF43BB}" type="parTrans" cxnId="{6AF10771-02B8-4303-84BF-6B12130BE1AA}">
      <dgm:prSet/>
      <dgm:spPr/>
      <dgm:t>
        <a:bodyPr/>
        <a:lstStyle/>
        <a:p>
          <a:endParaRPr lang="en-US"/>
        </a:p>
      </dgm:t>
    </dgm:pt>
    <dgm:pt modelId="{0CC9245D-EA7E-491C-A513-529FC6DC45FD}" type="sibTrans" cxnId="{6AF10771-02B8-4303-84BF-6B12130BE1AA}">
      <dgm:prSet/>
      <dgm:spPr/>
      <dgm:t>
        <a:bodyPr/>
        <a:lstStyle/>
        <a:p>
          <a:endParaRPr lang="en-US"/>
        </a:p>
      </dgm:t>
    </dgm:pt>
    <dgm:pt modelId="{D3A29D87-422C-413D-BC23-65B647AB9074}">
      <dgm:prSet/>
      <dgm:spPr/>
      <dgm:t>
        <a:bodyPr/>
        <a:lstStyle/>
        <a:p>
          <a:r>
            <a:rPr lang="en-US"/>
            <a:t>83% are excited about the emerging new technologies that will help secure and protect their financial information</a:t>
          </a:r>
        </a:p>
      </dgm:t>
    </dgm:pt>
    <dgm:pt modelId="{94796D17-1A49-49EB-B581-0246246E8925}" type="parTrans" cxnId="{E01EF241-9075-430A-8907-DD529F5EDB4D}">
      <dgm:prSet/>
      <dgm:spPr/>
      <dgm:t>
        <a:bodyPr/>
        <a:lstStyle/>
        <a:p>
          <a:endParaRPr lang="en-US"/>
        </a:p>
      </dgm:t>
    </dgm:pt>
    <dgm:pt modelId="{B76D9C4C-EA5D-4EC3-9F48-E4DF2994A0FB}" type="sibTrans" cxnId="{E01EF241-9075-430A-8907-DD529F5EDB4D}">
      <dgm:prSet/>
      <dgm:spPr/>
      <dgm:t>
        <a:bodyPr/>
        <a:lstStyle/>
        <a:p>
          <a:endParaRPr lang="en-US"/>
        </a:p>
      </dgm:t>
    </dgm:pt>
    <dgm:pt modelId="{7EB9A9A5-F3EA-41EE-8152-46DBE9723052}" type="pres">
      <dgm:prSet presAssocID="{98450D18-5B3A-4925-BD9D-69258EFC6D84}" presName="diagram" presStyleCnt="0">
        <dgm:presLayoutVars>
          <dgm:dir/>
          <dgm:resizeHandles val="exact"/>
        </dgm:presLayoutVars>
      </dgm:prSet>
      <dgm:spPr/>
    </dgm:pt>
    <dgm:pt modelId="{1AF5FE7A-98C8-43B2-BDFB-7C9E13F46906}" type="pres">
      <dgm:prSet presAssocID="{68DD8F45-198A-448A-8D5D-BFCE9242FB60}" presName="node" presStyleLbl="node1" presStyleIdx="0" presStyleCnt="4">
        <dgm:presLayoutVars>
          <dgm:bulletEnabled val="1"/>
        </dgm:presLayoutVars>
      </dgm:prSet>
      <dgm:spPr/>
    </dgm:pt>
    <dgm:pt modelId="{17709F36-1797-4A56-98E9-B0632E448B70}" type="pres">
      <dgm:prSet presAssocID="{02CD5D5E-EB3F-4002-A98D-8E004784BBB0}" presName="sibTrans" presStyleCnt="0"/>
      <dgm:spPr/>
    </dgm:pt>
    <dgm:pt modelId="{B9559EEB-BE5D-427E-9FE6-321FBEA71A3E}" type="pres">
      <dgm:prSet presAssocID="{B5125CEC-967E-4729-96BC-2DD1F37D4990}" presName="node" presStyleLbl="node1" presStyleIdx="1" presStyleCnt="4">
        <dgm:presLayoutVars>
          <dgm:bulletEnabled val="1"/>
        </dgm:presLayoutVars>
      </dgm:prSet>
      <dgm:spPr/>
    </dgm:pt>
    <dgm:pt modelId="{C97FF11F-7CF8-48C5-822C-24A1265EBCB8}" type="pres">
      <dgm:prSet presAssocID="{1773FC28-B9C5-4A48-BCA4-EA47514D2C34}" presName="sibTrans" presStyleCnt="0"/>
      <dgm:spPr/>
    </dgm:pt>
    <dgm:pt modelId="{599E266D-9184-487B-AF9C-156CFAB51E2F}" type="pres">
      <dgm:prSet presAssocID="{4C8E24C0-27B5-48A0-95F1-8FC73182890C}" presName="node" presStyleLbl="node1" presStyleIdx="2" presStyleCnt="4">
        <dgm:presLayoutVars>
          <dgm:bulletEnabled val="1"/>
        </dgm:presLayoutVars>
      </dgm:prSet>
      <dgm:spPr/>
    </dgm:pt>
    <dgm:pt modelId="{DA0A839C-8C5A-4B51-9344-1B73A7E3D678}" type="pres">
      <dgm:prSet presAssocID="{0CC9245D-EA7E-491C-A513-529FC6DC45FD}" presName="sibTrans" presStyleCnt="0"/>
      <dgm:spPr/>
    </dgm:pt>
    <dgm:pt modelId="{43B649FA-E60A-4BF3-B635-FCE29A9B38DD}" type="pres">
      <dgm:prSet presAssocID="{D3A29D87-422C-413D-BC23-65B647AB9074}" presName="node" presStyleLbl="node1" presStyleIdx="3" presStyleCnt="4">
        <dgm:presLayoutVars>
          <dgm:bulletEnabled val="1"/>
        </dgm:presLayoutVars>
      </dgm:prSet>
      <dgm:spPr/>
    </dgm:pt>
  </dgm:ptLst>
  <dgm:cxnLst>
    <dgm:cxn modelId="{809EB410-9C81-476E-9218-7F7A3F5D0CD2}" type="presOf" srcId="{68DD8F45-198A-448A-8D5D-BFCE9242FB60}" destId="{1AF5FE7A-98C8-43B2-BDFB-7C9E13F46906}" srcOrd="0" destOrd="0" presId="urn:microsoft.com/office/officeart/2005/8/layout/default"/>
    <dgm:cxn modelId="{846D8D2B-275F-45BD-A269-06B442367B36}" type="presOf" srcId="{D3A29D87-422C-413D-BC23-65B647AB9074}" destId="{43B649FA-E60A-4BF3-B635-FCE29A9B38DD}" srcOrd="0" destOrd="0" presId="urn:microsoft.com/office/officeart/2005/8/layout/default"/>
    <dgm:cxn modelId="{E01EF241-9075-430A-8907-DD529F5EDB4D}" srcId="{98450D18-5B3A-4925-BD9D-69258EFC6D84}" destId="{D3A29D87-422C-413D-BC23-65B647AB9074}" srcOrd="3" destOrd="0" parTransId="{94796D17-1A49-49EB-B581-0246246E8925}" sibTransId="{B76D9C4C-EA5D-4EC3-9F48-E4DF2994A0FB}"/>
    <dgm:cxn modelId="{6AF10771-02B8-4303-84BF-6B12130BE1AA}" srcId="{98450D18-5B3A-4925-BD9D-69258EFC6D84}" destId="{4C8E24C0-27B5-48A0-95F1-8FC73182890C}" srcOrd="2" destOrd="0" parTransId="{DDFB7FEF-F8B5-4CE5-8773-4546BEEF43BB}" sibTransId="{0CC9245D-EA7E-491C-A513-529FC6DC45FD}"/>
    <dgm:cxn modelId="{10E65058-DC7A-4A37-A9A2-F5AD0341E4E3}" srcId="{98450D18-5B3A-4925-BD9D-69258EFC6D84}" destId="{68DD8F45-198A-448A-8D5D-BFCE9242FB60}" srcOrd="0" destOrd="0" parTransId="{307D5CFC-8BF6-4214-8337-64373CA4431C}" sibTransId="{02CD5D5E-EB3F-4002-A98D-8E004784BBB0}"/>
    <dgm:cxn modelId="{200AA57B-9E10-418C-B496-055119F7663F}" type="presOf" srcId="{4C8E24C0-27B5-48A0-95F1-8FC73182890C}" destId="{599E266D-9184-487B-AF9C-156CFAB51E2F}" srcOrd="0" destOrd="0" presId="urn:microsoft.com/office/officeart/2005/8/layout/default"/>
    <dgm:cxn modelId="{AD3B35C5-896B-4448-9887-7F4D98D75D2F}" type="presOf" srcId="{98450D18-5B3A-4925-BD9D-69258EFC6D84}" destId="{7EB9A9A5-F3EA-41EE-8152-46DBE9723052}" srcOrd="0" destOrd="0" presId="urn:microsoft.com/office/officeart/2005/8/layout/default"/>
    <dgm:cxn modelId="{ECCA7DE6-7C86-4B71-987A-8605CCFED033}" srcId="{98450D18-5B3A-4925-BD9D-69258EFC6D84}" destId="{B5125CEC-967E-4729-96BC-2DD1F37D4990}" srcOrd="1" destOrd="0" parTransId="{C6B52B4C-BEE6-4205-8B97-E54999721800}" sibTransId="{1773FC28-B9C5-4A48-BCA4-EA47514D2C34}"/>
    <dgm:cxn modelId="{E18D86E9-7D9C-455E-9A38-AC8F184C02F0}" type="presOf" srcId="{B5125CEC-967E-4729-96BC-2DD1F37D4990}" destId="{B9559EEB-BE5D-427E-9FE6-321FBEA71A3E}" srcOrd="0" destOrd="0" presId="urn:microsoft.com/office/officeart/2005/8/layout/default"/>
    <dgm:cxn modelId="{A4B6E69C-63A6-4C32-AD69-B70D374DBD2A}" type="presParOf" srcId="{7EB9A9A5-F3EA-41EE-8152-46DBE9723052}" destId="{1AF5FE7A-98C8-43B2-BDFB-7C9E13F46906}" srcOrd="0" destOrd="0" presId="urn:microsoft.com/office/officeart/2005/8/layout/default"/>
    <dgm:cxn modelId="{C20800B9-EA39-41E3-B2F7-E2867382686B}" type="presParOf" srcId="{7EB9A9A5-F3EA-41EE-8152-46DBE9723052}" destId="{17709F36-1797-4A56-98E9-B0632E448B70}" srcOrd="1" destOrd="0" presId="urn:microsoft.com/office/officeart/2005/8/layout/default"/>
    <dgm:cxn modelId="{2C59A8C3-870E-4AE2-857A-795D35FF5CBA}" type="presParOf" srcId="{7EB9A9A5-F3EA-41EE-8152-46DBE9723052}" destId="{B9559EEB-BE5D-427E-9FE6-321FBEA71A3E}" srcOrd="2" destOrd="0" presId="urn:microsoft.com/office/officeart/2005/8/layout/default"/>
    <dgm:cxn modelId="{85A9E517-9B1F-4766-AE0D-E041D7DC5394}" type="presParOf" srcId="{7EB9A9A5-F3EA-41EE-8152-46DBE9723052}" destId="{C97FF11F-7CF8-48C5-822C-24A1265EBCB8}" srcOrd="3" destOrd="0" presId="urn:microsoft.com/office/officeart/2005/8/layout/default"/>
    <dgm:cxn modelId="{13184531-FE47-4DC0-95CA-2EF0AB2B84F9}" type="presParOf" srcId="{7EB9A9A5-F3EA-41EE-8152-46DBE9723052}" destId="{599E266D-9184-487B-AF9C-156CFAB51E2F}" srcOrd="4" destOrd="0" presId="urn:microsoft.com/office/officeart/2005/8/layout/default"/>
    <dgm:cxn modelId="{A67B0520-994A-47ED-92CE-AEE164AB1E96}" type="presParOf" srcId="{7EB9A9A5-F3EA-41EE-8152-46DBE9723052}" destId="{DA0A839C-8C5A-4B51-9344-1B73A7E3D678}" srcOrd="5" destOrd="0" presId="urn:microsoft.com/office/officeart/2005/8/layout/default"/>
    <dgm:cxn modelId="{5F3E7348-980F-4966-9C82-1575745A2040}" type="presParOf" srcId="{7EB9A9A5-F3EA-41EE-8152-46DBE9723052}" destId="{43B649FA-E60A-4BF3-B635-FCE29A9B38D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F3817F-DDA6-4DB6-BB5C-99FEA26278F7}"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B8DDB8B5-D4D3-49B7-82DB-39F59B6D8284}">
      <dgm:prSet/>
      <dgm:spPr/>
      <dgm:t>
        <a:bodyPr/>
        <a:lstStyle/>
        <a:p>
          <a:r>
            <a:rPr lang="en-US"/>
            <a:t>Cyber risks are business risks</a:t>
          </a:r>
        </a:p>
      </dgm:t>
    </dgm:pt>
    <dgm:pt modelId="{44CFADF7-CE08-4960-808B-6F7C69184320}" type="parTrans" cxnId="{7D88986B-DF00-456A-8401-D0AFE623E11C}">
      <dgm:prSet/>
      <dgm:spPr/>
      <dgm:t>
        <a:bodyPr/>
        <a:lstStyle/>
        <a:p>
          <a:endParaRPr lang="en-US"/>
        </a:p>
      </dgm:t>
    </dgm:pt>
    <dgm:pt modelId="{C74AEC40-BB9C-4947-B441-5E22759EB451}" type="sibTrans" cxnId="{7D88986B-DF00-456A-8401-D0AFE623E11C}">
      <dgm:prSet/>
      <dgm:spPr/>
      <dgm:t>
        <a:bodyPr/>
        <a:lstStyle/>
        <a:p>
          <a:endParaRPr lang="en-US"/>
        </a:p>
      </dgm:t>
    </dgm:pt>
    <dgm:pt modelId="{2746F936-CC6E-4B03-B42B-839483BFDAE0}">
      <dgm:prSet/>
      <dgm:spPr/>
      <dgm:t>
        <a:bodyPr/>
        <a:lstStyle/>
        <a:p>
          <a:r>
            <a:rPr lang="en-US"/>
            <a:t>Focus on a threat’s potential impact on business activities</a:t>
          </a:r>
        </a:p>
      </dgm:t>
    </dgm:pt>
    <dgm:pt modelId="{3C9E9316-4848-41C3-A20A-3AEF0C4D3430}" type="parTrans" cxnId="{DCCFD870-F303-4AD0-B5EB-894CACDBFB94}">
      <dgm:prSet/>
      <dgm:spPr/>
      <dgm:t>
        <a:bodyPr/>
        <a:lstStyle/>
        <a:p>
          <a:endParaRPr lang="en-US"/>
        </a:p>
      </dgm:t>
    </dgm:pt>
    <dgm:pt modelId="{2A2EF224-56B8-4785-9992-48292507D5C4}" type="sibTrans" cxnId="{DCCFD870-F303-4AD0-B5EB-894CACDBFB94}">
      <dgm:prSet/>
      <dgm:spPr/>
      <dgm:t>
        <a:bodyPr/>
        <a:lstStyle/>
        <a:p>
          <a:endParaRPr lang="en-US"/>
        </a:p>
      </dgm:t>
    </dgm:pt>
    <dgm:pt modelId="{4938969F-023C-4E04-9C71-C1DEC33136B9}">
      <dgm:prSet/>
      <dgm:spPr/>
      <dgm:t>
        <a:bodyPr/>
        <a:lstStyle/>
        <a:p>
          <a:r>
            <a:rPr lang="en-US" dirty="0"/>
            <a:t>How can a cyber attack disrupt the supply chain?</a:t>
          </a:r>
        </a:p>
      </dgm:t>
    </dgm:pt>
    <dgm:pt modelId="{B860CF59-3A42-43E0-9A0D-7CE60996181E}" type="parTrans" cxnId="{9E885D7E-A494-4BEE-BE70-AE7F1197115C}">
      <dgm:prSet/>
      <dgm:spPr/>
      <dgm:t>
        <a:bodyPr/>
        <a:lstStyle/>
        <a:p>
          <a:endParaRPr lang="en-US"/>
        </a:p>
      </dgm:t>
    </dgm:pt>
    <dgm:pt modelId="{5072C978-622C-4FAE-8049-1E3808304EFA}" type="sibTrans" cxnId="{9E885D7E-A494-4BEE-BE70-AE7F1197115C}">
      <dgm:prSet/>
      <dgm:spPr/>
      <dgm:t>
        <a:bodyPr/>
        <a:lstStyle/>
        <a:p>
          <a:endParaRPr lang="en-US"/>
        </a:p>
      </dgm:t>
    </dgm:pt>
    <dgm:pt modelId="{5645346E-F844-4BBE-A5B4-5C8A7D26AB37}">
      <dgm:prSet/>
      <dgm:spPr/>
      <dgm:t>
        <a:bodyPr/>
        <a:lstStyle/>
        <a:p>
          <a:r>
            <a:rPr lang="en-US"/>
            <a:t>How can it expose trade secrets?</a:t>
          </a:r>
        </a:p>
      </dgm:t>
    </dgm:pt>
    <dgm:pt modelId="{C6C16F3A-C883-4522-89DE-E6ED4529913E}" type="parTrans" cxnId="{0651B1D2-E5D4-493C-8420-A4864959A4E5}">
      <dgm:prSet/>
      <dgm:spPr/>
      <dgm:t>
        <a:bodyPr/>
        <a:lstStyle/>
        <a:p>
          <a:endParaRPr lang="en-US"/>
        </a:p>
      </dgm:t>
    </dgm:pt>
    <dgm:pt modelId="{47C41546-F6C6-4E2F-8073-E03F1748B375}" type="sibTrans" cxnId="{0651B1D2-E5D4-493C-8420-A4864959A4E5}">
      <dgm:prSet/>
      <dgm:spPr/>
      <dgm:t>
        <a:bodyPr/>
        <a:lstStyle/>
        <a:p>
          <a:endParaRPr lang="en-US"/>
        </a:p>
      </dgm:t>
    </dgm:pt>
    <dgm:pt modelId="{7162770F-5C57-48EE-B96A-B3B9FD72B1BB}">
      <dgm:prSet/>
      <dgm:spPr/>
      <dgm:t>
        <a:bodyPr/>
        <a:lstStyle/>
        <a:p>
          <a:r>
            <a:rPr lang="en-US"/>
            <a:t>How can it lead to failure in meeting contractual obligations?</a:t>
          </a:r>
        </a:p>
      </dgm:t>
    </dgm:pt>
    <dgm:pt modelId="{4E83CA13-8F91-4714-904D-58ED670EE148}" type="parTrans" cxnId="{B7FA8B55-B47A-4A22-8F46-5014C220AD31}">
      <dgm:prSet/>
      <dgm:spPr/>
      <dgm:t>
        <a:bodyPr/>
        <a:lstStyle/>
        <a:p>
          <a:endParaRPr lang="en-US"/>
        </a:p>
      </dgm:t>
    </dgm:pt>
    <dgm:pt modelId="{E8CD9848-1262-473A-95B3-1CEA61C0B040}" type="sibTrans" cxnId="{B7FA8B55-B47A-4A22-8F46-5014C220AD31}">
      <dgm:prSet/>
      <dgm:spPr/>
      <dgm:t>
        <a:bodyPr/>
        <a:lstStyle/>
        <a:p>
          <a:endParaRPr lang="en-US"/>
        </a:p>
      </dgm:t>
    </dgm:pt>
    <dgm:pt modelId="{CFD8C9E9-BFC5-4CA9-A95D-0AABE160D434}">
      <dgm:prSet/>
      <dgm:spPr/>
      <dgm:t>
        <a:bodyPr/>
        <a:lstStyle/>
        <a:p>
          <a:r>
            <a:rPr lang="en-US"/>
            <a:t>How can it be a threat to humanity?</a:t>
          </a:r>
        </a:p>
      </dgm:t>
    </dgm:pt>
    <dgm:pt modelId="{9395D2D5-F5AF-46CD-95BC-AEFDF165291C}" type="parTrans" cxnId="{71019641-D863-4BC0-8D4C-EC8B0825051A}">
      <dgm:prSet/>
      <dgm:spPr/>
      <dgm:t>
        <a:bodyPr/>
        <a:lstStyle/>
        <a:p>
          <a:endParaRPr lang="en-US"/>
        </a:p>
      </dgm:t>
    </dgm:pt>
    <dgm:pt modelId="{FC3FC16E-75F2-472A-B837-F7139882D085}" type="sibTrans" cxnId="{71019641-D863-4BC0-8D4C-EC8B0825051A}">
      <dgm:prSet/>
      <dgm:spPr/>
      <dgm:t>
        <a:bodyPr/>
        <a:lstStyle/>
        <a:p>
          <a:endParaRPr lang="en-US"/>
        </a:p>
      </dgm:t>
    </dgm:pt>
    <dgm:pt modelId="{CD40A796-5929-4AE0-8478-CE93E0ED7C4C}" type="pres">
      <dgm:prSet presAssocID="{96F3817F-DDA6-4DB6-BB5C-99FEA26278F7}" presName="Name0" presStyleCnt="0">
        <dgm:presLayoutVars>
          <dgm:dir/>
          <dgm:animLvl val="lvl"/>
          <dgm:resizeHandles val="exact"/>
        </dgm:presLayoutVars>
      </dgm:prSet>
      <dgm:spPr/>
    </dgm:pt>
    <dgm:pt modelId="{B82D2679-502B-4860-824C-5DB20AE006E5}" type="pres">
      <dgm:prSet presAssocID="{2746F936-CC6E-4B03-B42B-839483BFDAE0}" presName="boxAndChildren" presStyleCnt="0"/>
      <dgm:spPr/>
    </dgm:pt>
    <dgm:pt modelId="{E3CDEAD1-15F5-4C4E-A76E-B581BEE0BCD6}" type="pres">
      <dgm:prSet presAssocID="{2746F936-CC6E-4B03-B42B-839483BFDAE0}" presName="parentTextBox" presStyleLbl="node1" presStyleIdx="0" presStyleCnt="2"/>
      <dgm:spPr/>
    </dgm:pt>
    <dgm:pt modelId="{2284A54A-3E87-4E25-9FEC-AE11FB5D3E73}" type="pres">
      <dgm:prSet presAssocID="{2746F936-CC6E-4B03-B42B-839483BFDAE0}" presName="entireBox" presStyleLbl="node1" presStyleIdx="0" presStyleCnt="2"/>
      <dgm:spPr/>
    </dgm:pt>
    <dgm:pt modelId="{70078569-4C1A-44B0-B04C-C8C6829484BF}" type="pres">
      <dgm:prSet presAssocID="{2746F936-CC6E-4B03-B42B-839483BFDAE0}" presName="descendantBox" presStyleCnt="0"/>
      <dgm:spPr/>
    </dgm:pt>
    <dgm:pt modelId="{2C62E064-692D-4851-BD01-D3A65C17D7D8}" type="pres">
      <dgm:prSet presAssocID="{4938969F-023C-4E04-9C71-C1DEC33136B9}" presName="childTextBox" presStyleLbl="fgAccFollowNode1" presStyleIdx="0" presStyleCnt="4">
        <dgm:presLayoutVars>
          <dgm:bulletEnabled val="1"/>
        </dgm:presLayoutVars>
      </dgm:prSet>
      <dgm:spPr/>
    </dgm:pt>
    <dgm:pt modelId="{2966F698-DD5F-4FC4-8C8D-5DD211C4D0AD}" type="pres">
      <dgm:prSet presAssocID="{5645346E-F844-4BBE-A5B4-5C8A7D26AB37}" presName="childTextBox" presStyleLbl="fgAccFollowNode1" presStyleIdx="1" presStyleCnt="4">
        <dgm:presLayoutVars>
          <dgm:bulletEnabled val="1"/>
        </dgm:presLayoutVars>
      </dgm:prSet>
      <dgm:spPr/>
    </dgm:pt>
    <dgm:pt modelId="{537B583E-32ED-44CC-9E7B-B5D3F68CE0FC}" type="pres">
      <dgm:prSet presAssocID="{7162770F-5C57-48EE-B96A-B3B9FD72B1BB}" presName="childTextBox" presStyleLbl="fgAccFollowNode1" presStyleIdx="2" presStyleCnt="4">
        <dgm:presLayoutVars>
          <dgm:bulletEnabled val="1"/>
        </dgm:presLayoutVars>
      </dgm:prSet>
      <dgm:spPr/>
    </dgm:pt>
    <dgm:pt modelId="{AA0CFD19-8014-43A6-A50C-F6D06498D563}" type="pres">
      <dgm:prSet presAssocID="{CFD8C9E9-BFC5-4CA9-A95D-0AABE160D434}" presName="childTextBox" presStyleLbl="fgAccFollowNode1" presStyleIdx="3" presStyleCnt="4">
        <dgm:presLayoutVars>
          <dgm:bulletEnabled val="1"/>
        </dgm:presLayoutVars>
      </dgm:prSet>
      <dgm:spPr/>
    </dgm:pt>
    <dgm:pt modelId="{59AC4F23-4F13-4CDD-9EA4-E7D38AC72193}" type="pres">
      <dgm:prSet presAssocID="{C74AEC40-BB9C-4947-B441-5E22759EB451}" presName="sp" presStyleCnt="0"/>
      <dgm:spPr/>
    </dgm:pt>
    <dgm:pt modelId="{85D79BD4-FD85-4B8C-BB50-53E249C10999}" type="pres">
      <dgm:prSet presAssocID="{B8DDB8B5-D4D3-49B7-82DB-39F59B6D8284}" presName="arrowAndChildren" presStyleCnt="0"/>
      <dgm:spPr/>
    </dgm:pt>
    <dgm:pt modelId="{E05A8EB3-C7F9-461B-AD83-70FCCD19AAB9}" type="pres">
      <dgm:prSet presAssocID="{B8DDB8B5-D4D3-49B7-82DB-39F59B6D8284}" presName="parentTextArrow" presStyleLbl="node1" presStyleIdx="1" presStyleCnt="2"/>
      <dgm:spPr/>
    </dgm:pt>
  </dgm:ptLst>
  <dgm:cxnLst>
    <dgm:cxn modelId="{DED07C14-038E-484E-B58F-A4635E8853AA}" type="presOf" srcId="{CFD8C9E9-BFC5-4CA9-A95D-0AABE160D434}" destId="{AA0CFD19-8014-43A6-A50C-F6D06498D563}" srcOrd="0" destOrd="0" presId="urn:microsoft.com/office/officeart/2005/8/layout/process4"/>
    <dgm:cxn modelId="{71019641-D863-4BC0-8D4C-EC8B0825051A}" srcId="{2746F936-CC6E-4B03-B42B-839483BFDAE0}" destId="{CFD8C9E9-BFC5-4CA9-A95D-0AABE160D434}" srcOrd="3" destOrd="0" parTransId="{9395D2D5-F5AF-46CD-95BC-AEFDF165291C}" sibTransId="{FC3FC16E-75F2-472A-B837-F7139882D085}"/>
    <dgm:cxn modelId="{7D88986B-DF00-456A-8401-D0AFE623E11C}" srcId="{96F3817F-DDA6-4DB6-BB5C-99FEA26278F7}" destId="{B8DDB8B5-D4D3-49B7-82DB-39F59B6D8284}" srcOrd="0" destOrd="0" parTransId="{44CFADF7-CE08-4960-808B-6F7C69184320}" sibTransId="{C74AEC40-BB9C-4947-B441-5E22759EB451}"/>
    <dgm:cxn modelId="{79F7EE6C-E8E5-413D-A805-2D5795B149D0}" type="presOf" srcId="{2746F936-CC6E-4B03-B42B-839483BFDAE0}" destId="{2284A54A-3E87-4E25-9FEC-AE11FB5D3E73}" srcOrd="1" destOrd="0" presId="urn:microsoft.com/office/officeart/2005/8/layout/process4"/>
    <dgm:cxn modelId="{81F81E4D-8CDE-4C90-9BC8-CF68C1EC1573}" type="presOf" srcId="{7162770F-5C57-48EE-B96A-B3B9FD72B1BB}" destId="{537B583E-32ED-44CC-9E7B-B5D3F68CE0FC}" srcOrd="0" destOrd="0" presId="urn:microsoft.com/office/officeart/2005/8/layout/process4"/>
    <dgm:cxn modelId="{DCCFD870-F303-4AD0-B5EB-894CACDBFB94}" srcId="{96F3817F-DDA6-4DB6-BB5C-99FEA26278F7}" destId="{2746F936-CC6E-4B03-B42B-839483BFDAE0}" srcOrd="1" destOrd="0" parTransId="{3C9E9316-4848-41C3-A20A-3AEF0C4D3430}" sibTransId="{2A2EF224-56B8-4785-9992-48292507D5C4}"/>
    <dgm:cxn modelId="{F35C0772-1469-4C32-85B2-84273C6CFC18}" type="presOf" srcId="{B8DDB8B5-D4D3-49B7-82DB-39F59B6D8284}" destId="{E05A8EB3-C7F9-461B-AD83-70FCCD19AAB9}" srcOrd="0" destOrd="0" presId="urn:microsoft.com/office/officeart/2005/8/layout/process4"/>
    <dgm:cxn modelId="{B7FA8B55-B47A-4A22-8F46-5014C220AD31}" srcId="{2746F936-CC6E-4B03-B42B-839483BFDAE0}" destId="{7162770F-5C57-48EE-B96A-B3B9FD72B1BB}" srcOrd="2" destOrd="0" parTransId="{4E83CA13-8F91-4714-904D-58ED670EE148}" sibTransId="{E8CD9848-1262-473A-95B3-1CEA61C0B040}"/>
    <dgm:cxn modelId="{9E885D7E-A494-4BEE-BE70-AE7F1197115C}" srcId="{2746F936-CC6E-4B03-B42B-839483BFDAE0}" destId="{4938969F-023C-4E04-9C71-C1DEC33136B9}" srcOrd="0" destOrd="0" parTransId="{B860CF59-3A42-43E0-9A0D-7CE60996181E}" sibTransId="{5072C978-622C-4FAE-8049-1E3808304EFA}"/>
    <dgm:cxn modelId="{E8FA467E-8B37-4F28-89F0-083A66542579}" type="presOf" srcId="{4938969F-023C-4E04-9C71-C1DEC33136B9}" destId="{2C62E064-692D-4851-BD01-D3A65C17D7D8}" srcOrd="0" destOrd="0" presId="urn:microsoft.com/office/officeart/2005/8/layout/process4"/>
    <dgm:cxn modelId="{A19A01A2-AA1B-4DD3-85B3-D872877D538C}" type="presOf" srcId="{96F3817F-DDA6-4DB6-BB5C-99FEA26278F7}" destId="{CD40A796-5929-4AE0-8478-CE93E0ED7C4C}" srcOrd="0" destOrd="0" presId="urn:microsoft.com/office/officeart/2005/8/layout/process4"/>
    <dgm:cxn modelId="{338534A2-04F2-4230-8ED3-EB72705D9946}" type="presOf" srcId="{2746F936-CC6E-4B03-B42B-839483BFDAE0}" destId="{E3CDEAD1-15F5-4C4E-A76E-B581BEE0BCD6}" srcOrd="0" destOrd="0" presId="urn:microsoft.com/office/officeart/2005/8/layout/process4"/>
    <dgm:cxn modelId="{0651B1D2-E5D4-493C-8420-A4864959A4E5}" srcId="{2746F936-CC6E-4B03-B42B-839483BFDAE0}" destId="{5645346E-F844-4BBE-A5B4-5C8A7D26AB37}" srcOrd="1" destOrd="0" parTransId="{C6C16F3A-C883-4522-89DE-E6ED4529913E}" sibTransId="{47C41546-F6C6-4E2F-8073-E03F1748B375}"/>
    <dgm:cxn modelId="{BBE3D3F1-2B7B-4938-B4A0-D1C3CC20B61F}" type="presOf" srcId="{5645346E-F844-4BBE-A5B4-5C8A7D26AB37}" destId="{2966F698-DD5F-4FC4-8C8D-5DD211C4D0AD}" srcOrd="0" destOrd="0" presId="urn:microsoft.com/office/officeart/2005/8/layout/process4"/>
    <dgm:cxn modelId="{4B64E32C-EEB6-45A7-AEFA-41A295021774}" type="presParOf" srcId="{CD40A796-5929-4AE0-8478-CE93E0ED7C4C}" destId="{B82D2679-502B-4860-824C-5DB20AE006E5}" srcOrd="0" destOrd="0" presId="urn:microsoft.com/office/officeart/2005/8/layout/process4"/>
    <dgm:cxn modelId="{4DE68620-6AA9-4571-A7FD-20EF38FFE377}" type="presParOf" srcId="{B82D2679-502B-4860-824C-5DB20AE006E5}" destId="{E3CDEAD1-15F5-4C4E-A76E-B581BEE0BCD6}" srcOrd="0" destOrd="0" presId="urn:microsoft.com/office/officeart/2005/8/layout/process4"/>
    <dgm:cxn modelId="{5481F27B-7F4E-4171-AAFE-CDE5891E079A}" type="presParOf" srcId="{B82D2679-502B-4860-824C-5DB20AE006E5}" destId="{2284A54A-3E87-4E25-9FEC-AE11FB5D3E73}" srcOrd="1" destOrd="0" presId="urn:microsoft.com/office/officeart/2005/8/layout/process4"/>
    <dgm:cxn modelId="{D3A10EE3-71A0-4B66-AA54-6DA4DA5991D0}" type="presParOf" srcId="{B82D2679-502B-4860-824C-5DB20AE006E5}" destId="{70078569-4C1A-44B0-B04C-C8C6829484BF}" srcOrd="2" destOrd="0" presId="urn:microsoft.com/office/officeart/2005/8/layout/process4"/>
    <dgm:cxn modelId="{8440FEDC-F6FB-41EF-B6A4-3A6C1A57C8EE}" type="presParOf" srcId="{70078569-4C1A-44B0-B04C-C8C6829484BF}" destId="{2C62E064-692D-4851-BD01-D3A65C17D7D8}" srcOrd="0" destOrd="0" presId="urn:microsoft.com/office/officeart/2005/8/layout/process4"/>
    <dgm:cxn modelId="{F57C63C5-4B35-4969-82E5-B45E5B1C5501}" type="presParOf" srcId="{70078569-4C1A-44B0-B04C-C8C6829484BF}" destId="{2966F698-DD5F-4FC4-8C8D-5DD211C4D0AD}" srcOrd="1" destOrd="0" presId="urn:microsoft.com/office/officeart/2005/8/layout/process4"/>
    <dgm:cxn modelId="{DA1B342C-C4D5-4F92-81FB-73EE106AAD01}" type="presParOf" srcId="{70078569-4C1A-44B0-B04C-C8C6829484BF}" destId="{537B583E-32ED-44CC-9E7B-B5D3F68CE0FC}" srcOrd="2" destOrd="0" presId="urn:microsoft.com/office/officeart/2005/8/layout/process4"/>
    <dgm:cxn modelId="{917C6285-A5D7-4BEA-BA65-F6DD4D4634E8}" type="presParOf" srcId="{70078569-4C1A-44B0-B04C-C8C6829484BF}" destId="{AA0CFD19-8014-43A6-A50C-F6D06498D563}" srcOrd="3" destOrd="0" presId="urn:microsoft.com/office/officeart/2005/8/layout/process4"/>
    <dgm:cxn modelId="{D633B99F-45EA-4D07-B03F-8CBAE5073503}" type="presParOf" srcId="{CD40A796-5929-4AE0-8478-CE93E0ED7C4C}" destId="{59AC4F23-4F13-4CDD-9EA4-E7D38AC72193}" srcOrd="1" destOrd="0" presId="urn:microsoft.com/office/officeart/2005/8/layout/process4"/>
    <dgm:cxn modelId="{0F30FFB7-451B-4136-B214-66692640BEFD}" type="presParOf" srcId="{CD40A796-5929-4AE0-8478-CE93E0ED7C4C}" destId="{85D79BD4-FD85-4B8C-BB50-53E249C10999}" srcOrd="2" destOrd="0" presId="urn:microsoft.com/office/officeart/2005/8/layout/process4"/>
    <dgm:cxn modelId="{8D6A8323-ACCC-4CA3-B12E-4F0AE6BF1A89}" type="presParOf" srcId="{85D79BD4-FD85-4B8C-BB50-53E249C10999}" destId="{E05A8EB3-C7F9-461B-AD83-70FCCD19AAB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F7AE47-9097-453B-9994-29D86A332CF6}" type="doc">
      <dgm:prSet loTypeId="urn:microsoft.com/office/officeart/2016/7/layout/BasicLinearProcessNumbered" loCatId="process" qsTypeId="urn:microsoft.com/office/officeart/2005/8/quickstyle/simple1" qsCatId="simple" csTypeId="urn:microsoft.com/office/officeart/2005/8/colors/colorful5" csCatId="colorful" phldr="1"/>
      <dgm:spPr/>
      <dgm:t>
        <a:bodyPr/>
        <a:lstStyle/>
        <a:p>
          <a:endParaRPr lang="en-US"/>
        </a:p>
      </dgm:t>
    </dgm:pt>
    <dgm:pt modelId="{2AFAE901-F9D2-4580-A8CF-043777B6BE17}">
      <dgm:prSet/>
      <dgm:spPr/>
      <dgm:t>
        <a:bodyPr/>
        <a:lstStyle/>
        <a:p>
          <a:pPr algn="ctr"/>
          <a:r>
            <a:rPr lang="en-US" dirty="0"/>
            <a:t>Know your risks</a:t>
          </a:r>
        </a:p>
      </dgm:t>
    </dgm:pt>
    <dgm:pt modelId="{66006000-D6BF-4ABD-A903-989B3DDA4AFC}" type="parTrans" cxnId="{306876E7-BEBF-4E90-9510-83526EE1660A}">
      <dgm:prSet/>
      <dgm:spPr/>
      <dgm:t>
        <a:bodyPr/>
        <a:lstStyle/>
        <a:p>
          <a:endParaRPr lang="en-US"/>
        </a:p>
      </dgm:t>
    </dgm:pt>
    <dgm:pt modelId="{026A079A-5CA2-4A97-B5E8-4CC261B6398F}" type="sibTrans" cxnId="{306876E7-BEBF-4E90-9510-83526EE1660A}">
      <dgm:prSet phldrT="1" phldr="0"/>
      <dgm:spPr/>
      <dgm:t>
        <a:bodyPr/>
        <a:lstStyle/>
        <a:p>
          <a:r>
            <a:rPr lang="en-US"/>
            <a:t>1</a:t>
          </a:r>
        </a:p>
      </dgm:t>
    </dgm:pt>
    <dgm:pt modelId="{09B218A5-C930-44C1-96DB-DB8E021B12CB}">
      <dgm:prSet/>
      <dgm:spPr/>
      <dgm:t>
        <a:bodyPr/>
        <a:lstStyle/>
        <a:p>
          <a:pPr algn="ctr"/>
          <a:r>
            <a:rPr lang="en-US" dirty="0"/>
            <a:t>Establish suitable controls for high-priority risks</a:t>
          </a:r>
        </a:p>
      </dgm:t>
    </dgm:pt>
    <dgm:pt modelId="{F4154533-07AB-43F7-AF28-6E908E36FADC}" type="parTrans" cxnId="{E10507FD-9ABE-4BA6-881D-CDDA57E92512}">
      <dgm:prSet/>
      <dgm:spPr/>
      <dgm:t>
        <a:bodyPr/>
        <a:lstStyle/>
        <a:p>
          <a:endParaRPr lang="en-US"/>
        </a:p>
      </dgm:t>
    </dgm:pt>
    <dgm:pt modelId="{0BB19594-7ADB-448C-AD7B-2EAE1426A687}" type="sibTrans" cxnId="{E10507FD-9ABE-4BA6-881D-CDDA57E92512}">
      <dgm:prSet phldrT="3" phldr="0"/>
      <dgm:spPr/>
      <dgm:t>
        <a:bodyPr/>
        <a:lstStyle/>
        <a:p>
          <a:r>
            <a:rPr lang="en-US"/>
            <a:t>3</a:t>
          </a:r>
        </a:p>
      </dgm:t>
    </dgm:pt>
    <dgm:pt modelId="{0A2C86DE-87FF-4F58-8FE1-D7E726FD305C}">
      <dgm:prSet/>
      <dgm:spPr/>
      <dgm:t>
        <a:bodyPr/>
        <a:lstStyle/>
        <a:p>
          <a:pPr algn="ctr"/>
          <a:r>
            <a:rPr lang="en-US" dirty="0"/>
            <a:t>Accept residual risks</a:t>
          </a:r>
        </a:p>
      </dgm:t>
    </dgm:pt>
    <dgm:pt modelId="{8D74A4A5-98E5-4D29-8BD7-493CF1F5AD65}" type="parTrans" cxnId="{4B5EBF3A-24B5-41BE-9E95-DBF8B81BDC6E}">
      <dgm:prSet/>
      <dgm:spPr/>
      <dgm:t>
        <a:bodyPr/>
        <a:lstStyle/>
        <a:p>
          <a:endParaRPr lang="en-US"/>
        </a:p>
      </dgm:t>
    </dgm:pt>
    <dgm:pt modelId="{2DFF7C6E-B274-45DB-93C3-7EA35ABE798F}" type="sibTrans" cxnId="{4B5EBF3A-24B5-41BE-9E95-DBF8B81BDC6E}">
      <dgm:prSet phldrT="4" phldr="0"/>
      <dgm:spPr/>
      <dgm:t>
        <a:bodyPr/>
        <a:lstStyle/>
        <a:p>
          <a:r>
            <a:rPr lang="en-US"/>
            <a:t>4</a:t>
          </a:r>
        </a:p>
      </dgm:t>
    </dgm:pt>
    <dgm:pt modelId="{0D991073-6331-47EE-89F6-958C97341025}">
      <dgm:prSet/>
      <dgm:spPr/>
      <dgm:t>
        <a:bodyPr/>
        <a:lstStyle/>
        <a:p>
          <a:pPr algn="ctr"/>
          <a:r>
            <a:rPr lang="en-US" dirty="0"/>
            <a:t>Prioritize your risks</a:t>
          </a:r>
        </a:p>
      </dgm:t>
    </dgm:pt>
    <dgm:pt modelId="{201467E7-ED0D-47F5-ABEA-1F1ACB7A53E4}" type="parTrans" cxnId="{03258BFD-4F19-4CC6-8A9C-DE174FF64459}">
      <dgm:prSet/>
      <dgm:spPr/>
      <dgm:t>
        <a:bodyPr/>
        <a:lstStyle/>
        <a:p>
          <a:endParaRPr lang="en-US"/>
        </a:p>
      </dgm:t>
    </dgm:pt>
    <dgm:pt modelId="{0A4CA7C0-A9EA-42D5-87A9-D30EB1955FD9}" type="sibTrans" cxnId="{03258BFD-4F19-4CC6-8A9C-DE174FF64459}">
      <dgm:prSet phldrT="2" phldr="0"/>
      <dgm:spPr/>
      <dgm:t>
        <a:bodyPr/>
        <a:lstStyle/>
        <a:p>
          <a:r>
            <a:rPr lang="en-US"/>
            <a:t>2</a:t>
          </a:r>
        </a:p>
      </dgm:t>
    </dgm:pt>
    <dgm:pt modelId="{EA92C0BF-8B10-44BA-BCC1-1D768A626F17}" type="pres">
      <dgm:prSet presAssocID="{15F7AE47-9097-453B-9994-29D86A332CF6}" presName="Name0" presStyleCnt="0">
        <dgm:presLayoutVars>
          <dgm:animLvl val="lvl"/>
          <dgm:resizeHandles val="exact"/>
        </dgm:presLayoutVars>
      </dgm:prSet>
      <dgm:spPr/>
    </dgm:pt>
    <dgm:pt modelId="{B2CF0DB8-D5E0-4B90-9D4B-AB1F8F541BE3}" type="pres">
      <dgm:prSet presAssocID="{2AFAE901-F9D2-4580-A8CF-043777B6BE17}" presName="compositeNode" presStyleCnt="0">
        <dgm:presLayoutVars>
          <dgm:bulletEnabled val="1"/>
        </dgm:presLayoutVars>
      </dgm:prSet>
      <dgm:spPr/>
    </dgm:pt>
    <dgm:pt modelId="{D4999EC0-A6F5-4CB4-94C8-83B4DEB24D65}" type="pres">
      <dgm:prSet presAssocID="{2AFAE901-F9D2-4580-A8CF-043777B6BE17}" presName="bgRect" presStyleLbl="bgAccFollowNode1" presStyleIdx="0" presStyleCnt="4"/>
      <dgm:spPr/>
    </dgm:pt>
    <dgm:pt modelId="{A0E3F3F3-3558-477D-A816-308FBE86E0C7}" type="pres">
      <dgm:prSet presAssocID="{026A079A-5CA2-4A97-B5E8-4CC261B6398F}" presName="sibTransNodeCircle" presStyleLbl="alignNode1" presStyleIdx="0" presStyleCnt="8">
        <dgm:presLayoutVars>
          <dgm:chMax val="0"/>
          <dgm:bulletEnabled/>
        </dgm:presLayoutVars>
      </dgm:prSet>
      <dgm:spPr/>
    </dgm:pt>
    <dgm:pt modelId="{49905090-A0A5-43AD-AF70-411884E9542F}" type="pres">
      <dgm:prSet presAssocID="{2AFAE901-F9D2-4580-A8CF-043777B6BE17}" presName="bottomLine" presStyleLbl="alignNode1" presStyleIdx="1" presStyleCnt="8">
        <dgm:presLayoutVars/>
      </dgm:prSet>
      <dgm:spPr/>
    </dgm:pt>
    <dgm:pt modelId="{175C9816-582E-48A2-9356-80B2E99FBC8B}" type="pres">
      <dgm:prSet presAssocID="{2AFAE901-F9D2-4580-A8CF-043777B6BE17}" presName="nodeText" presStyleLbl="bgAccFollowNode1" presStyleIdx="0" presStyleCnt="4">
        <dgm:presLayoutVars>
          <dgm:bulletEnabled val="1"/>
        </dgm:presLayoutVars>
      </dgm:prSet>
      <dgm:spPr/>
    </dgm:pt>
    <dgm:pt modelId="{CAC820C4-FBCF-4626-A3E0-CF28FF87F736}" type="pres">
      <dgm:prSet presAssocID="{026A079A-5CA2-4A97-B5E8-4CC261B6398F}" presName="sibTrans" presStyleCnt="0"/>
      <dgm:spPr/>
    </dgm:pt>
    <dgm:pt modelId="{392772AE-E8C0-41CA-BF27-690A9C50C7E5}" type="pres">
      <dgm:prSet presAssocID="{0D991073-6331-47EE-89F6-958C97341025}" presName="compositeNode" presStyleCnt="0">
        <dgm:presLayoutVars>
          <dgm:bulletEnabled val="1"/>
        </dgm:presLayoutVars>
      </dgm:prSet>
      <dgm:spPr/>
    </dgm:pt>
    <dgm:pt modelId="{FB03FFDE-936D-489C-A4C4-40A728A7C49A}" type="pres">
      <dgm:prSet presAssocID="{0D991073-6331-47EE-89F6-958C97341025}" presName="bgRect" presStyleLbl="bgAccFollowNode1" presStyleIdx="1" presStyleCnt="4"/>
      <dgm:spPr/>
    </dgm:pt>
    <dgm:pt modelId="{5402186C-F574-42CD-89E1-5004FF24380D}" type="pres">
      <dgm:prSet presAssocID="{0A4CA7C0-A9EA-42D5-87A9-D30EB1955FD9}" presName="sibTransNodeCircle" presStyleLbl="alignNode1" presStyleIdx="2" presStyleCnt="8">
        <dgm:presLayoutVars>
          <dgm:chMax val="0"/>
          <dgm:bulletEnabled/>
        </dgm:presLayoutVars>
      </dgm:prSet>
      <dgm:spPr/>
    </dgm:pt>
    <dgm:pt modelId="{41447862-4187-41C3-9F98-13F7DCF42AFC}" type="pres">
      <dgm:prSet presAssocID="{0D991073-6331-47EE-89F6-958C97341025}" presName="bottomLine" presStyleLbl="alignNode1" presStyleIdx="3" presStyleCnt="8">
        <dgm:presLayoutVars/>
      </dgm:prSet>
      <dgm:spPr/>
    </dgm:pt>
    <dgm:pt modelId="{2B1AE416-91AD-433C-8066-3DE56D94FB48}" type="pres">
      <dgm:prSet presAssocID="{0D991073-6331-47EE-89F6-958C97341025}" presName="nodeText" presStyleLbl="bgAccFollowNode1" presStyleIdx="1" presStyleCnt="4">
        <dgm:presLayoutVars>
          <dgm:bulletEnabled val="1"/>
        </dgm:presLayoutVars>
      </dgm:prSet>
      <dgm:spPr/>
    </dgm:pt>
    <dgm:pt modelId="{493E4CF9-A71D-470E-AA37-0CAB3A2F9951}" type="pres">
      <dgm:prSet presAssocID="{0A4CA7C0-A9EA-42D5-87A9-D30EB1955FD9}" presName="sibTrans" presStyleCnt="0"/>
      <dgm:spPr/>
    </dgm:pt>
    <dgm:pt modelId="{DEEC5A56-45AC-4EC3-AABA-7EFBB484D50C}" type="pres">
      <dgm:prSet presAssocID="{09B218A5-C930-44C1-96DB-DB8E021B12CB}" presName="compositeNode" presStyleCnt="0">
        <dgm:presLayoutVars>
          <dgm:bulletEnabled val="1"/>
        </dgm:presLayoutVars>
      </dgm:prSet>
      <dgm:spPr/>
    </dgm:pt>
    <dgm:pt modelId="{CEDF395A-2AE7-49C9-92A2-73003AB5E5CE}" type="pres">
      <dgm:prSet presAssocID="{09B218A5-C930-44C1-96DB-DB8E021B12CB}" presName="bgRect" presStyleLbl="bgAccFollowNode1" presStyleIdx="2" presStyleCnt="4"/>
      <dgm:spPr/>
    </dgm:pt>
    <dgm:pt modelId="{63CF2F39-26BB-4752-8786-E0582A8F7EE3}" type="pres">
      <dgm:prSet presAssocID="{0BB19594-7ADB-448C-AD7B-2EAE1426A687}" presName="sibTransNodeCircle" presStyleLbl="alignNode1" presStyleIdx="4" presStyleCnt="8">
        <dgm:presLayoutVars>
          <dgm:chMax val="0"/>
          <dgm:bulletEnabled/>
        </dgm:presLayoutVars>
      </dgm:prSet>
      <dgm:spPr/>
    </dgm:pt>
    <dgm:pt modelId="{C5216F40-DDC7-4023-B5C5-BE42BF9187E6}" type="pres">
      <dgm:prSet presAssocID="{09B218A5-C930-44C1-96DB-DB8E021B12CB}" presName="bottomLine" presStyleLbl="alignNode1" presStyleIdx="5" presStyleCnt="8">
        <dgm:presLayoutVars/>
      </dgm:prSet>
      <dgm:spPr/>
    </dgm:pt>
    <dgm:pt modelId="{F63E0004-736F-4725-BF6D-6C1DF745F690}" type="pres">
      <dgm:prSet presAssocID="{09B218A5-C930-44C1-96DB-DB8E021B12CB}" presName="nodeText" presStyleLbl="bgAccFollowNode1" presStyleIdx="2" presStyleCnt="4">
        <dgm:presLayoutVars>
          <dgm:bulletEnabled val="1"/>
        </dgm:presLayoutVars>
      </dgm:prSet>
      <dgm:spPr/>
    </dgm:pt>
    <dgm:pt modelId="{BBEB5577-F17A-4B94-A7D2-D016FB8B195F}" type="pres">
      <dgm:prSet presAssocID="{0BB19594-7ADB-448C-AD7B-2EAE1426A687}" presName="sibTrans" presStyleCnt="0"/>
      <dgm:spPr/>
    </dgm:pt>
    <dgm:pt modelId="{E5B40E1B-D412-45D9-8CA5-E4BDE0B81F92}" type="pres">
      <dgm:prSet presAssocID="{0A2C86DE-87FF-4F58-8FE1-D7E726FD305C}" presName="compositeNode" presStyleCnt="0">
        <dgm:presLayoutVars>
          <dgm:bulletEnabled val="1"/>
        </dgm:presLayoutVars>
      </dgm:prSet>
      <dgm:spPr/>
    </dgm:pt>
    <dgm:pt modelId="{99C5DC2E-FA88-4048-8390-5C6B3DC13003}" type="pres">
      <dgm:prSet presAssocID="{0A2C86DE-87FF-4F58-8FE1-D7E726FD305C}" presName="bgRect" presStyleLbl="bgAccFollowNode1" presStyleIdx="3" presStyleCnt="4"/>
      <dgm:spPr/>
    </dgm:pt>
    <dgm:pt modelId="{86CE5195-BE1A-404D-ABE3-F2E293906BCA}" type="pres">
      <dgm:prSet presAssocID="{2DFF7C6E-B274-45DB-93C3-7EA35ABE798F}" presName="sibTransNodeCircle" presStyleLbl="alignNode1" presStyleIdx="6" presStyleCnt="8">
        <dgm:presLayoutVars>
          <dgm:chMax val="0"/>
          <dgm:bulletEnabled/>
        </dgm:presLayoutVars>
      </dgm:prSet>
      <dgm:spPr/>
    </dgm:pt>
    <dgm:pt modelId="{2F50B57B-1609-48B6-BC38-86A855FFCBD8}" type="pres">
      <dgm:prSet presAssocID="{0A2C86DE-87FF-4F58-8FE1-D7E726FD305C}" presName="bottomLine" presStyleLbl="alignNode1" presStyleIdx="7" presStyleCnt="8">
        <dgm:presLayoutVars/>
      </dgm:prSet>
      <dgm:spPr/>
    </dgm:pt>
    <dgm:pt modelId="{91283396-D4F3-4787-B0F0-865524D332D9}" type="pres">
      <dgm:prSet presAssocID="{0A2C86DE-87FF-4F58-8FE1-D7E726FD305C}" presName="nodeText" presStyleLbl="bgAccFollowNode1" presStyleIdx="3" presStyleCnt="4">
        <dgm:presLayoutVars>
          <dgm:bulletEnabled val="1"/>
        </dgm:presLayoutVars>
      </dgm:prSet>
      <dgm:spPr/>
    </dgm:pt>
  </dgm:ptLst>
  <dgm:cxnLst>
    <dgm:cxn modelId="{8B100201-95EF-453E-AAFA-E71A433426C2}" type="presOf" srcId="{026A079A-5CA2-4A97-B5E8-4CC261B6398F}" destId="{A0E3F3F3-3558-477D-A816-308FBE86E0C7}" srcOrd="0" destOrd="0" presId="urn:microsoft.com/office/officeart/2016/7/layout/BasicLinearProcessNumbered"/>
    <dgm:cxn modelId="{F931EB01-9A21-4F10-B3B2-821C2FC42B25}" type="presOf" srcId="{09B218A5-C930-44C1-96DB-DB8E021B12CB}" destId="{CEDF395A-2AE7-49C9-92A2-73003AB5E5CE}" srcOrd="0" destOrd="0" presId="urn:microsoft.com/office/officeart/2016/7/layout/BasicLinearProcessNumbered"/>
    <dgm:cxn modelId="{FC1FD625-6E69-468C-B6D6-3DC5B7BCEDD6}" type="presOf" srcId="{15F7AE47-9097-453B-9994-29D86A332CF6}" destId="{EA92C0BF-8B10-44BA-BCC1-1D768A626F17}" srcOrd="0" destOrd="0" presId="urn:microsoft.com/office/officeart/2016/7/layout/BasicLinearProcessNumbered"/>
    <dgm:cxn modelId="{977EBC34-B4DF-4C04-9A16-951F9C499E2C}" type="presOf" srcId="{0A4CA7C0-A9EA-42D5-87A9-D30EB1955FD9}" destId="{5402186C-F574-42CD-89E1-5004FF24380D}" srcOrd="0" destOrd="0" presId="urn:microsoft.com/office/officeart/2016/7/layout/BasicLinearProcessNumbered"/>
    <dgm:cxn modelId="{4B5EBF3A-24B5-41BE-9E95-DBF8B81BDC6E}" srcId="{15F7AE47-9097-453B-9994-29D86A332CF6}" destId="{0A2C86DE-87FF-4F58-8FE1-D7E726FD305C}" srcOrd="3" destOrd="0" parTransId="{8D74A4A5-98E5-4D29-8BD7-493CF1F5AD65}" sibTransId="{2DFF7C6E-B274-45DB-93C3-7EA35ABE798F}"/>
    <dgm:cxn modelId="{A7E1185E-CF58-4932-9B05-96918899990A}" type="presOf" srcId="{0A2C86DE-87FF-4F58-8FE1-D7E726FD305C}" destId="{99C5DC2E-FA88-4048-8390-5C6B3DC13003}" srcOrd="0" destOrd="0" presId="urn:microsoft.com/office/officeart/2016/7/layout/BasicLinearProcessNumbered"/>
    <dgm:cxn modelId="{F210555F-7E47-442D-B6C6-3D7E5B48E793}" type="presOf" srcId="{2AFAE901-F9D2-4580-A8CF-043777B6BE17}" destId="{175C9816-582E-48A2-9356-80B2E99FBC8B}" srcOrd="1" destOrd="0" presId="urn:microsoft.com/office/officeart/2016/7/layout/BasicLinearProcessNumbered"/>
    <dgm:cxn modelId="{4F709877-E359-4820-A344-5B584AFD6651}" type="presOf" srcId="{2AFAE901-F9D2-4580-A8CF-043777B6BE17}" destId="{D4999EC0-A6F5-4CB4-94C8-83B4DEB24D65}" srcOrd="0" destOrd="0" presId="urn:microsoft.com/office/officeart/2016/7/layout/BasicLinearProcessNumbered"/>
    <dgm:cxn modelId="{7941D3BC-C4E9-474D-A1F0-5341C7168561}" type="presOf" srcId="{0D991073-6331-47EE-89F6-958C97341025}" destId="{FB03FFDE-936D-489C-A4C4-40A728A7C49A}" srcOrd="0" destOrd="0" presId="urn:microsoft.com/office/officeart/2016/7/layout/BasicLinearProcessNumbered"/>
    <dgm:cxn modelId="{B91956D4-6671-402B-B377-5C1CD2C060FE}" type="presOf" srcId="{0D991073-6331-47EE-89F6-958C97341025}" destId="{2B1AE416-91AD-433C-8066-3DE56D94FB48}" srcOrd="1" destOrd="0" presId="urn:microsoft.com/office/officeart/2016/7/layout/BasicLinearProcessNumbered"/>
    <dgm:cxn modelId="{F97910D5-0777-4E82-886F-2C8C5D018738}" type="presOf" srcId="{0BB19594-7ADB-448C-AD7B-2EAE1426A687}" destId="{63CF2F39-26BB-4752-8786-E0582A8F7EE3}" srcOrd="0" destOrd="0" presId="urn:microsoft.com/office/officeart/2016/7/layout/BasicLinearProcessNumbered"/>
    <dgm:cxn modelId="{29826CDE-B762-4751-9B42-29E6460A97BD}" type="presOf" srcId="{2DFF7C6E-B274-45DB-93C3-7EA35ABE798F}" destId="{86CE5195-BE1A-404D-ABE3-F2E293906BCA}" srcOrd="0" destOrd="0" presId="urn:microsoft.com/office/officeart/2016/7/layout/BasicLinearProcessNumbered"/>
    <dgm:cxn modelId="{306876E7-BEBF-4E90-9510-83526EE1660A}" srcId="{15F7AE47-9097-453B-9994-29D86A332CF6}" destId="{2AFAE901-F9D2-4580-A8CF-043777B6BE17}" srcOrd="0" destOrd="0" parTransId="{66006000-D6BF-4ABD-A903-989B3DDA4AFC}" sibTransId="{026A079A-5CA2-4A97-B5E8-4CC261B6398F}"/>
    <dgm:cxn modelId="{05B2E9F2-6D48-4860-A7E8-8667A6DE2F41}" type="presOf" srcId="{09B218A5-C930-44C1-96DB-DB8E021B12CB}" destId="{F63E0004-736F-4725-BF6D-6C1DF745F690}" srcOrd="1" destOrd="0" presId="urn:microsoft.com/office/officeart/2016/7/layout/BasicLinearProcessNumbered"/>
    <dgm:cxn modelId="{D86EDCF4-6E23-492D-A121-5FA867A55F0F}" type="presOf" srcId="{0A2C86DE-87FF-4F58-8FE1-D7E726FD305C}" destId="{91283396-D4F3-4787-B0F0-865524D332D9}" srcOrd="1" destOrd="0" presId="urn:microsoft.com/office/officeart/2016/7/layout/BasicLinearProcessNumbered"/>
    <dgm:cxn modelId="{E10507FD-9ABE-4BA6-881D-CDDA57E92512}" srcId="{15F7AE47-9097-453B-9994-29D86A332CF6}" destId="{09B218A5-C930-44C1-96DB-DB8E021B12CB}" srcOrd="2" destOrd="0" parTransId="{F4154533-07AB-43F7-AF28-6E908E36FADC}" sibTransId="{0BB19594-7ADB-448C-AD7B-2EAE1426A687}"/>
    <dgm:cxn modelId="{03258BFD-4F19-4CC6-8A9C-DE174FF64459}" srcId="{15F7AE47-9097-453B-9994-29D86A332CF6}" destId="{0D991073-6331-47EE-89F6-958C97341025}" srcOrd="1" destOrd="0" parTransId="{201467E7-ED0D-47F5-ABEA-1F1ACB7A53E4}" sibTransId="{0A4CA7C0-A9EA-42D5-87A9-D30EB1955FD9}"/>
    <dgm:cxn modelId="{3B3995ED-D340-40F8-8684-6469CE3E81D1}" type="presParOf" srcId="{EA92C0BF-8B10-44BA-BCC1-1D768A626F17}" destId="{B2CF0DB8-D5E0-4B90-9D4B-AB1F8F541BE3}" srcOrd="0" destOrd="0" presId="urn:microsoft.com/office/officeart/2016/7/layout/BasicLinearProcessNumbered"/>
    <dgm:cxn modelId="{8D40F768-EAA6-4F2F-BF13-046246D61A10}" type="presParOf" srcId="{B2CF0DB8-D5E0-4B90-9D4B-AB1F8F541BE3}" destId="{D4999EC0-A6F5-4CB4-94C8-83B4DEB24D65}" srcOrd="0" destOrd="0" presId="urn:microsoft.com/office/officeart/2016/7/layout/BasicLinearProcessNumbered"/>
    <dgm:cxn modelId="{ECA50B56-6DC5-46A1-83FD-6F2866CE5E9D}" type="presParOf" srcId="{B2CF0DB8-D5E0-4B90-9D4B-AB1F8F541BE3}" destId="{A0E3F3F3-3558-477D-A816-308FBE86E0C7}" srcOrd="1" destOrd="0" presId="urn:microsoft.com/office/officeart/2016/7/layout/BasicLinearProcessNumbered"/>
    <dgm:cxn modelId="{99511160-8F17-4F0E-B08B-EBA2697C684A}" type="presParOf" srcId="{B2CF0DB8-D5E0-4B90-9D4B-AB1F8F541BE3}" destId="{49905090-A0A5-43AD-AF70-411884E9542F}" srcOrd="2" destOrd="0" presId="urn:microsoft.com/office/officeart/2016/7/layout/BasicLinearProcessNumbered"/>
    <dgm:cxn modelId="{E6606F0F-86F9-4BE7-8168-844522256597}" type="presParOf" srcId="{B2CF0DB8-D5E0-4B90-9D4B-AB1F8F541BE3}" destId="{175C9816-582E-48A2-9356-80B2E99FBC8B}" srcOrd="3" destOrd="0" presId="urn:microsoft.com/office/officeart/2016/7/layout/BasicLinearProcessNumbered"/>
    <dgm:cxn modelId="{CA1A8D7A-6F2A-4537-9CA5-BC1BE4E4E43E}" type="presParOf" srcId="{EA92C0BF-8B10-44BA-BCC1-1D768A626F17}" destId="{CAC820C4-FBCF-4626-A3E0-CF28FF87F736}" srcOrd="1" destOrd="0" presId="urn:microsoft.com/office/officeart/2016/7/layout/BasicLinearProcessNumbered"/>
    <dgm:cxn modelId="{EAA4F5BA-8603-4FFB-9347-021E92EEE9CD}" type="presParOf" srcId="{EA92C0BF-8B10-44BA-BCC1-1D768A626F17}" destId="{392772AE-E8C0-41CA-BF27-690A9C50C7E5}" srcOrd="2" destOrd="0" presId="urn:microsoft.com/office/officeart/2016/7/layout/BasicLinearProcessNumbered"/>
    <dgm:cxn modelId="{210E8611-89AC-43B4-B39D-9A0115B96D7C}" type="presParOf" srcId="{392772AE-E8C0-41CA-BF27-690A9C50C7E5}" destId="{FB03FFDE-936D-489C-A4C4-40A728A7C49A}" srcOrd="0" destOrd="0" presId="urn:microsoft.com/office/officeart/2016/7/layout/BasicLinearProcessNumbered"/>
    <dgm:cxn modelId="{738ECF7B-8625-4FF2-8E4A-46AA078A2AD3}" type="presParOf" srcId="{392772AE-E8C0-41CA-BF27-690A9C50C7E5}" destId="{5402186C-F574-42CD-89E1-5004FF24380D}" srcOrd="1" destOrd="0" presId="urn:microsoft.com/office/officeart/2016/7/layout/BasicLinearProcessNumbered"/>
    <dgm:cxn modelId="{6F5466A4-44E2-4A53-BEE8-B05F406C90AC}" type="presParOf" srcId="{392772AE-E8C0-41CA-BF27-690A9C50C7E5}" destId="{41447862-4187-41C3-9F98-13F7DCF42AFC}" srcOrd="2" destOrd="0" presId="urn:microsoft.com/office/officeart/2016/7/layout/BasicLinearProcessNumbered"/>
    <dgm:cxn modelId="{E7A922C4-4C37-4C4E-B7C9-CE2F4899C0FE}" type="presParOf" srcId="{392772AE-E8C0-41CA-BF27-690A9C50C7E5}" destId="{2B1AE416-91AD-433C-8066-3DE56D94FB48}" srcOrd="3" destOrd="0" presId="urn:microsoft.com/office/officeart/2016/7/layout/BasicLinearProcessNumbered"/>
    <dgm:cxn modelId="{169B1C01-4303-4EFF-B5B6-0B5B963ED325}" type="presParOf" srcId="{EA92C0BF-8B10-44BA-BCC1-1D768A626F17}" destId="{493E4CF9-A71D-470E-AA37-0CAB3A2F9951}" srcOrd="3" destOrd="0" presId="urn:microsoft.com/office/officeart/2016/7/layout/BasicLinearProcessNumbered"/>
    <dgm:cxn modelId="{7FBEFDB2-3F5E-44FF-8553-B1B3D13A4CFE}" type="presParOf" srcId="{EA92C0BF-8B10-44BA-BCC1-1D768A626F17}" destId="{DEEC5A56-45AC-4EC3-AABA-7EFBB484D50C}" srcOrd="4" destOrd="0" presId="urn:microsoft.com/office/officeart/2016/7/layout/BasicLinearProcessNumbered"/>
    <dgm:cxn modelId="{42E6C1D6-F281-4D45-92A4-575C791BDB92}" type="presParOf" srcId="{DEEC5A56-45AC-4EC3-AABA-7EFBB484D50C}" destId="{CEDF395A-2AE7-49C9-92A2-73003AB5E5CE}" srcOrd="0" destOrd="0" presId="urn:microsoft.com/office/officeart/2016/7/layout/BasicLinearProcessNumbered"/>
    <dgm:cxn modelId="{CF71BEDE-E5B0-4627-881F-794AEB864B95}" type="presParOf" srcId="{DEEC5A56-45AC-4EC3-AABA-7EFBB484D50C}" destId="{63CF2F39-26BB-4752-8786-E0582A8F7EE3}" srcOrd="1" destOrd="0" presId="urn:microsoft.com/office/officeart/2016/7/layout/BasicLinearProcessNumbered"/>
    <dgm:cxn modelId="{8C0696B7-3615-4B1D-A2BF-AB6F063AC94D}" type="presParOf" srcId="{DEEC5A56-45AC-4EC3-AABA-7EFBB484D50C}" destId="{C5216F40-DDC7-4023-B5C5-BE42BF9187E6}" srcOrd="2" destOrd="0" presId="urn:microsoft.com/office/officeart/2016/7/layout/BasicLinearProcessNumbered"/>
    <dgm:cxn modelId="{6D8C5DEF-4FFE-47F2-80A5-1EF6E509843A}" type="presParOf" srcId="{DEEC5A56-45AC-4EC3-AABA-7EFBB484D50C}" destId="{F63E0004-736F-4725-BF6D-6C1DF745F690}" srcOrd="3" destOrd="0" presId="urn:microsoft.com/office/officeart/2016/7/layout/BasicLinearProcessNumbered"/>
    <dgm:cxn modelId="{10DC33D9-93A7-429D-9AA1-6362E95A039E}" type="presParOf" srcId="{EA92C0BF-8B10-44BA-BCC1-1D768A626F17}" destId="{BBEB5577-F17A-4B94-A7D2-D016FB8B195F}" srcOrd="5" destOrd="0" presId="urn:microsoft.com/office/officeart/2016/7/layout/BasicLinearProcessNumbered"/>
    <dgm:cxn modelId="{CC4CABAF-D19D-419B-9B5B-71EB0374914F}" type="presParOf" srcId="{EA92C0BF-8B10-44BA-BCC1-1D768A626F17}" destId="{E5B40E1B-D412-45D9-8CA5-E4BDE0B81F92}" srcOrd="6" destOrd="0" presId="urn:microsoft.com/office/officeart/2016/7/layout/BasicLinearProcessNumbered"/>
    <dgm:cxn modelId="{FA46E996-F0D8-481B-A4EC-9663F1EB1A5E}" type="presParOf" srcId="{E5B40E1B-D412-45D9-8CA5-E4BDE0B81F92}" destId="{99C5DC2E-FA88-4048-8390-5C6B3DC13003}" srcOrd="0" destOrd="0" presId="urn:microsoft.com/office/officeart/2016/7/layout/BasicLinearProcessNumbered"/>
    <dgm:cxn modelId="{5179E9B5-6C0C-4CC0-8D5B-6FEF144E1531}" type="presParOf" srcId="{E5B40E1B-D412-45D9-8CA5-E4BDE0B81F92}" destId="{86CE5195-BE1A-404D-ABE3-F2E293906BCA}" srcOrd="1" destOrd="0" presId="urn:microsoft.com/office/officeart/2016/7/layout/BasicLinearProcessNumbered"/>
    <dgm:cxn modelId="{0DB8EAAD-5D9B-4430-81D0-762393AC2B78}" type="presParOf" srcId="{E5B40E1B-D412-45D9-8CA5-E4BDE0B81F92}" destId="{2F50B57B-1609-48B6-BC38-86A855FFCBD8}" srcOrd="2" destOrd="0" presId="urn:microsoft.com/office/officeart/2016/7/layout/BasicLinearProcessNumbered"/>
    <dgm:cxn modelId="{C56DE7A4-CF0C-4AB7-B9AC-0FB90E2464D4}" type="presParOf" srcId="{E5B40E1B-D412-45D9-8CA5-E4BDE0B81F92}" destId="{91283396-D4F3-4787-B0F0-865524D332D9}"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46542E-3D0D-4BC9-8FC4-394E2D660A3C}" type="doc">
      <dgm:prSet loTypeId="urn:microsoft.com/office/officeart/2005/8/layout/vProcess5" loCatId="process" qsTypeId="urn:microsoft.com/office/officeart/2005/8/quickstyle/simple1" qsCatId="simple" csTypeId="urn:microsoft.com/office/officeart/2005/8/colors/accent0_3" csCatId="mainScheme"/>
      <dgm:spPr/>
      <dgm:t>
        <a:bodyPr/>
        <a:lstStyle/>
        <a:p>
          <a:endParaRPr lang="en-US"/>
        </a:p>
      </dgm:t>
    </dgm:pt>
    <dgm:pt modelId="{951425DF-C2D7-4F3D-B651-5CE4FA61BED2}">
      <dgm:prSet/>
      <dgm:spPr/>
      <dgm:t>
        <a:bodyPr/>
        <a:lstStyle/>
        <a:p>
          <a:r>
            <a:rPr lang="en-US"/>
            <a:t>A key business activity and the risks to it</a:t>
          </a:r>
        </a:p>
      </dgm:t>
    </dgm:pt>
    <dgm:pt modelId="{EAF36277-92E9-47B8-BA90-1D0FF7896624}" type="parTrans" cxnId="{E4880815-B986-418B-A900-08EB3B2BEFD4}">
      <dgm:prSet/>
      <dgm:spPr/>
      <dgm:t>
        <a:bodyPr/>
        <a:lstStyle/>
        <a:p>
          <a:endParaRPr lang="en-US"/>
        </a:p>
      </dgm:t>
    </dgm:pt>
    <dgm:pt modelId="{047053C2-1A72-4E7D-AABE-B283354C8989}" type="sibTrans" cxnId="{E4880815-B986-418B-A900-08EB3B2BEFD4}">
      <dgm:prSet/>
      <dgm:spPr/>
      <dgm:t>
        <a:bodyPr/>
        <a:lstStyle/>
        <a:p>
          <a:endParaRPr lang="en-US"/>
        </a:p>
      </dgm:t>
    </dgm:pt>
    <dgm:pt modelId="{12D3BB27-341A-4B0C-8C61-ACF2C552FD04}">
      <dgm:prSet/>
      <dgm:spPr/>
      <dgm:t>
        <a:bodyPr/>
        <a:lstStyle/>
        <a:p>
          <a:r>
            <a:rPr lang="en-US"/>
            <a:t>Systems that support this activity</a:t>
          </a:r>
        </a:p>
      </dgm:t>
    </dgm:pt>
    <dgm:pt modelId="{1EE66213-2559-4B7B-A453-8603D9908E81}" type="parTrans" cxnId="{E73B9D30-ED22-454C-949A-2E22E45A68CD}">
      <dgm:prSet/>
      <dgm:spPr/>
      <dgm:t>
        <a:bodyPr/>
        <a:lstStyle/>
        <a:p>
          <a:endParaRPr lang="en-US"/>
        </a:p>
      </dgm:t>
    </dgm:pt>
    <dgm:pt modelId="{AF27F3EC-580B-47F5-94C3-93B11372C22E}" type="sibTrans" cxnId="{E73B9D30-ED22-454C-949A-2E22E45A68CD}">
      <dgm:prSet/>
      <dgm:spPr/>
      <dgm:t>
        <a:bodyPr/>
        <a:lstStyle/>
        <a:p>
          <a:endParaRPr lang="en-US"/>
        </a:p>
      </dgm:t>
    </dgm:pt>
    <dgm:pt modelId="{ED38766C-3525-4919-9AED-6D2277502D48}">
      <dgm:prSet/>
      <dgm:spPr/>
      <dgm:t>
        <a:bodyPr/>
        <a:lstStyle/>
        <a:p>
          <a:r>
            <a:rPr lang="en-US"/>
            <a:t>Potential types of attacks and possible consequences</a:t>
          </a:r>
        </a:p>
      </dgm:t>
    </dgm:pt>
    <dgm:pt modelId="{CDA7A0F9-A090-43F2-A809-70789C4C17DB}" type="parTrans" cxnId="{9A1FEA00-50DB-496C-841D-33DDB354AC8B}">
      <dgm:prSet/>
      <dgm:spPr/>
      <dgm:t>
        <a:bodyPr/>
        <a:lstStyle/>
        <a:p>
          <a:endParaRPr lang="en-US"/>
        </a:p>
      </dgm:t>
    </dgm:pt>
    <dgm:pt modelId="{9788A12E-A3CB-4EE6-8E6D-A3EAB7C036DD}" type="sibTrans" cxnId="{9A1FEA00-50DB-496C-841D-33DDB354AC8B}">
      <dgm:prSet/>
      <dgm:spPr/>
      <dgm:t>
        <a:bodyPr/>
        <a:lstStyle/>
        <a:p>
          <a:endParaRPr lang="en-US"/>
        </a:p>
      </dgm:t>
    </dgm:pt>
    <dgm:pt modelId="{0A7E40C4-6474-4779-9263-B42FBF976B66}">
      <dgm:prSet/>
      <dgm:spPr/>
      <dgm:t>
        <a:bodyPr/>
        <a:lstStyle/>
        <a:p>
          <a:r>
            <a:rPr lang="en-US"/>
            <a:t>Adversaries most likely to carry out the attack </a:t>
          </a:r>
        </a:p>
      </dgm:t>
    </dgm:pt>
    <dgm:pt modelId="{DF49F669-8CD1-4793-83E4-A59CB4A18C4C}" type="parTrans" cxnId="{E2BC4931-905C-4B67-9361-9889499E8F62}">
      <dgm:prSet/>
      <dgm:spPr/>
      <dgm:t>
        <a:bodyPr/>
        <a:lstStyle/>
        <a:p>
          <a:endParaRPr lang="en-US"/>
        </a:p>
      </dgm:t>
    </dgm:pt>
    <dgm:pt modelId="{813B4504-A3C2-4854-9290-14496BF0828A}" type="sibTrans" cxnId="{E2BC4931-905C-4B67-9361-9889499E8F62}">
      <dgm:prSet/>
      <dgm:spPr/>
      <dgm:t>
        <a:bodyPr/>
        <a:lstStyle/>
        <a:p>
          <a:endParaRPr lang="en-US"/>
        </a:p>
      </dgm:t>
    </dgm:pt>
    <dgm:pt modelId="{C4799836-A511-465E-B772-2E51DDA5811A}" type="pres">
      <dgm:prSet presAssocID="{7846542E-3D0D-4BC9-8FC4-394E2D660A3C}" presName="outerComposite" presStyleCnt="0">
        <dgm:presLayoutVars>
          <dgm:chMax val="5"/>
          <dgm:dir/>
          <dgm:resizeHandles val="exact"/>
        </dgm:presLayoutVars>
      </dgm:prSet>
      <dgm:spPr/>
    </dgm:pt>
    <dgm:pt modelId="{715C8653-32A0-423B-90B6-BC95E52F5164}" type="pres">
      <dgm:prSet presAssocID="{7846542E-3D0D-4BC9-8FC4-394E2D660A3C}" presName="dummyMaxCanvas" presStyleCnt="0">
        <dgm:presLayoutVars/>
      </dgm:prSet>
      <dgm:spPr/>
    </dgm:pt>
    <dgm:pt modelId="{372DAE04-8E59-4299-B869-D6DA6D23F1C5}" type="pres">
      <dgm:prSet presAssocID="{7846542E-3D0D-4BC9-8FC4-394E2D660A3C}" presName="FourNodes_1" presStyleLbl="node1" presStyleIdx="0" presStyleCnt="4">
        <dgm:presLayoutVars>
          <dgm:bulletEnabled val="1"/>
        </dgm:presLayoutVars>
      </dgm:prSet>
      <dgm:spPr/>
    </dgm:pt>
    <dgm:pt modelId="{4B97EE84-B344-4DC8-BDF5-32BDD44FE895}" type="pres">
      <dgm:prSet presAssocID="{7846542E-3D0D-4BC9-8FC4-394E2D660A3C}" presName="FourNodes_2" presStyleLbl="node1" presStyleIdx="1" presStyleCnt="4">
        <dgm:presLayoutVars>
          <dgm:bulletEnabled val="1"/>
        </dgm:presLayoutVars>
      </dgm:prSet>
      <dgm:spPr/>
    </dgm:pt>
    <dgm:pt modelId="{1061CD95-6D77-4603-9B6C-664E84D84049}" type="pres">
      <dgm:prSet presAssocID="{7846542E-3D0D-4BC9-8FC4-394E2D660A3C}" presName="FourNodes_3" presStyleLbl="node1" presStyleIdx="2" presStyleCnt="4">
        <dgm:presLayoutVars>
          <dgm:bulletEnabled val="1"/>
        </dgm:presLayoutVars>
      </dgm:prSet>
      <dgm:spPr/>
    </dgm:pt>
    <dgm:pt modelId="{EF16AC2C-5122-4D88-8808-9804A2A17967}" type="pres">
      <dgm:prSet presAssocID="{7846542E-3D0D-4BC9-8FC4-394E2D660A3C}" presName="FourNodes_4" presStyleLbl="node1" presStyleIdx="3" presStyleCnt="4">
        <dgm:presLayoutVars>
          <dgm:bulletEnabled val="1"/>
        </dgm:presLayoutVars>
      </dgm:prSet>
      <dgm:spPr/>
    </dgm:pt>
    <dgm:pt modelId="{D1B52F35-3AD8-4724-AF72-EA8D9136EBDB}" type="pres">
      <dgm:prSet presAssocID="{7846542E-3D0D-4BC9-8FC4-394E2D660A3C}" presName="FourConn_1-2" presStyleLbl="fgAccFollowNode1" presStyleIdx="0" presStyleCnt="3">
        <dgm:presLayoutVars>
          <dgm:bulletEnabled val="1"/>
        </dgm:presLayoutVars>
      </dgm:prSet>
      <dgm:spPr/>
    </dgm:pt>
    <dgm:pt modelId="{A51A95AA-7DFA-4CF4-9870-889462742424}" type="pres">
      <dgm:prSet presAssocID="{7846542E-3D0D-4BC9-8FC4-394E2D660A3C}" presName="FourConn_2-3" presStyleLbl="fgAccFollowNode1" presStyleIdx="1" presStyleCnt="3">
        <dgm:presLayoutVars>
          <dgm:bulletEnabled val="1"/>
        </dgm:presLayoutVars>
      </dgm:prSet>
      <dgm:spPr/>
    </dgm:pt>
    <dgm:pt modelId="{BAFA406D-B0D9-41AA-A609-466DDA84A6B9}" type="pres">
      <dgm:prSet presAssocID="{7846542E-3D0D-4BC9-8FC4-394E2D660A3C}" presName="FourConn_3-4" presStyleLbl="fgAccFollowNode1" presStyleIdx="2" presStyleCnt="3">
        <dgm:presLayoutVars>
          <dgm:bulletEnabled val="1"/>
        </dgm:presLayoutVars>
      </dgm:prSet>
      <dgm:spPr/>
    </dgm:pt>
    <dgm:pt modelId="{1DDD54FF-0A13-4499-A601-C64536288310}" type="pres">
      <dgm:prSet presAssocID="{7846542E-3D0D-4BC9-8FC4-394E2D660A3C}" presName="FourNodes_1_text" presStyleLbl="node1" presStyleIdx="3" presStyleCnt="4">
        <dgm:presLayoutVars>
          <dgm:bulletEnabled val="1"/>
        </dgm:presLayoutVars>
      </dgm:prSet>
      <dgm:spPr/>
    </dgm:pt>
    <dgm:pt modelId="{BDEB5989-858C-4DA9-9FCF-22985148042C}" type="pres">
      <dgm:prSet presAssocID="{7846542E-3D0D-4BC9-8FC4-394E2D660A3C}" presName="FourNodes_2_text" presStyleLbl="node1" presStyleIdx="3" presStyleCnt="4">
        <dgm:presLayoutVars>
          <dgm:bulletEnabled val="1"/>
        </dgm:presLayoutVars>
      </dgm:prSet>
      <dgm:spPr/>
    </dgm:pt>
    <dgm:pt modelId="{0C834EC1-0DD1-4AA6-833B-3231AE38A3D6}" type="pres">
      <dgm:prSet presAssocID="{7846542E-3D0D-4BC9-8FC4-394E2D660A3C}" presName="FourNodes_3_text" presStyleLbl="node1" presStyleIdx="3" presStyleCnt="4">
        <dgm:presLayoutVars>
          <dgm:bulletEnabled val="1"/>
        </dgm:presLayoutVars>
      </dgm:prSet>
      <dgm:spPr/>
    </dgm:pt>
    <dgm:pt modelId="{E9871656-74B9-45F6-B8D3-4223C865AF61}" type="pres">
      <dgm:prSet presAssocID="{7846542E-3D0D-4BC9-8FC4-394E2D660A3C}" presName="FourNodes_4_text" presStyleLbl="node1" presStyleIdx="3" presStyleCnt="4">
        <dgm:presLayoutVars>
          <dgm:bulletEnabled val="1"/>
        </dgm:presLayoutVars>
      </dgm:prSet>
      <dgm:spPr/>
    </dgm:pt>
  </dgm:ptLst>
  <dgm:cxnLst>
    <dgm:cxn modelId="{9A1FEA00-50DB-496C-841D-33DDB354AC8B}" srcId="{7846542E-3D0D-4BC9-8FC4-394E2D660A3C}" destId="{ED38766C-3525-4919-9AED-6D2277502D48}" srcOrd="2" destOrd="0" parTransId="{CDA7A0F9-A090-43F2-A809-70789C4C17DB}" sibTransId="{9788A12E-A3CB-4EE6-8E6D-A3EAB7C036DD}"/>
    <dgm:cxn modelId="{69A60203-7011-4B23-BF20-778F87286EC4}" type="presOf" srcId="{0A7E40C4-6474-4779-9263-B42FBF976B66}" destId="{EF16AC2C-5122-4D88-8808-9804A2A17967}" srcOrd="0" destOrd="0" presId="urn:microsoft.com/office/officeart/2005/8/layout/vProcess5"/>
    <dgm:cxn modelId="{FD256D03-1357-41A5-9CB3-AB7B17D4B5D9}" type="presOf" srcId="{ED38766C-3525-4919-9AED-6D2277502D48}" destId="{1061CD95-6D77-4603-9B6C-664E84D84049}" srcOrd="0" destOrd="0" presId="urn:microsoft.com/office/officeart/2005/8/layout/vProcess5"/>
    <dgm:cxn modelId="{C48E8F04-D4AA-4A3F-9D8B-67CB60C232A5}" type="presOf" srcId="{AF27F3EC-580B-47F5-94C3-93B11372C22E}" destId="{A51A95AA-7DFA-4CF4-9870-889462742424}" srcOrd="0" destOrd="0" presId="urn:microsoft.com/office/officeart/2005/8/layout/vProcess5"/>
    <dgm:cxn modelId="{E4880815-B986-418B-A900-08EB3B2BEFD4}" srcId="{7846542E-3D0D-4BC9-8FC4-394E2D660A3C}" destId="{951425DF-C2D7-4F3D-B651-5CE4FA61BED2}" srcOrd="0" destOrd="0" parTransId="{EAF36277-92E9-47B8-BA90-1D0FF7896624}" sibTransId="{047053C2-1A72-4E7D-AABE-B283354C8989}"/>
    <dgm:cxn modelId="{2E9FDC28-9D66-49F8-97FC-C74F236650CB}" type="presOf" srcId="{047053C2-1A72-4E7D-AABE-B283354C8989}" destId="{D1B52F35-3AD8-4724-AF72-EA8D9136EBDB}" srcOrd="0" destOrd="0" presId="urn:microsoft.com/office/officeart/2005/8/layout/vProcess5"/>
    <dgm:cxn modelId="{4DEB952C-F2C0-466C-8D6D-FC3A3781B77D}" type="presOf" srcId="{951425DF-C2D7-4F3D-B651-5CE4FA61BED2}" destId="{1DDD54FF-0A13-4499-A601-C64536288310}" srcOrd="1" destOrd="0" presId="urn:microsoft.com/office/officeart/2005/8/layout/vProcess5"/>
    <dgm:cxn modelId="{E73B9D30-ED22-454C-949A-2E22E45A68CD}" srcId="{7846542E-3D0D-4BC9-8FC4-394E2D660A3C}" destId="{12D3BB27-341A-4B0C-8C61-ACF2C552FD04}" srcOrd="1" destOrd="0" parTransId="{1EE66213-2559-4B7B-A453-8603D9908E81}" sibTransId="{AF27F3EC-580B-47F5-94C3-93B11372C22E}"/>
    <dgm:cxn modelId="{E2BC4931-905C-4B67-9361-9889499E8F62}" srcId="{7846542E-3D0D-4BC9-8FC4-394E2D660A3C}" destId="{0A7E40C4-6474-4779-9263-B42FBF976B66}" srcOrd="3" destOrd="0" parTransId="{DF49F669-8CD1-4793-83E4-A59CB4A18C4C}" sibTransId="{813B4504-A3C2-4854-9290-14496BF0828A}"/>
    <dgm:cxn modelId="{DFCB2C60-F572-4409-9C26-ECD44A3736C0}" type="presOf" srcId="{0A7E40C4-6474-4779-9263-B42FBF976B66}" destId="{E9871656-74B9-45F6-B8D3-4223C865AF61}" srcOrd="1" destOrd="0" presId="urn:microsoft.com/office/officeart/2005/8/layout/vProcess5"/>
    <dgm:cxn modelId="{47101892-AD27-4CE9-8560-5E0B98019AAB}" type="presOf" srcId="{9788A12E-A3CB-4EE6-8E6D-A3EAB7C036DD}" destId="{BAFA406D-B0D9-41AA-A609-466DDA84A6B9}" srcOrd="0" destOrd="0" presId="urn:microsoft.com/office/officeart/2005/8/layout/vProcess5"/>
    <dgm:cxn modelId="{74D4ECB9-3D07-4847-86F6-FB499E5AEF47}" type="presOf" srcId="{7846542E-3D0D-4BC9-8FC4-394E2D660A3C}" destId="{C4799836-A511-465E-B772-2E51DDA5811A}" srcOrd="0" destOrd="0" presId="urn:microsoft.com/office/officeart/2005/8/layout/vProcess5"/>
    <dgm:cxn modelId="{D8B092BB-EF2F-47F2-AEB9-E39A752688F8}" type="presOf" srcId="{12D3BB27-341A-4B0C-8C61-ACF2C552FD04}" destId="{4B97EE84-B344-4DC8-BDF5-32BDD44FE895}" srcOrd="0" destOrd="0" presId="urn:microsoft.com/office/officeart/2005/8/layout/vProcess5"/>
    <dgm:cxn modelId="{A4CFA2CA-6A81-4C57-9DC4-DB713234717F}" type="presOf" srcId="{12D3BB27-341A-4B0C-8C61-ACF2C552FD04}" destId="{BDEB5989-858C-4DA9-9FCF-22985148042C}" srcOrd="1" destOrd="0" presId="urn:microsoft.com/office/officeart/2005/8/layout/vProcess5"/>
    <dgm:cxn modelId="{8CA95FD6-F6E9-4346-9B38-787104BF8AF3}" type="presOf" srcId="{951425DF-C2D7-4F3D-B651-5CE4FA61BED2}" destId="{372DAE04-8E59-4299-B869-D6DA6D23F1C5}" srcOrd="0" destOrd="0" presId="urn:microsoft.com/office/officeart/2005/8/layout/vProcess5"/>
    <dgm:cxn modelId="{4F5AEBF4-7AE4-4360-A29A-C71E6E3B34FD}" type="presOf" srcId="{ED38766C-3525-4919-9AED-6D2277502D48}" destId="{0C834EC1-0DD1-4AA6-833B-3231AE38A3D6}" srcOrd="1" destOrd="0" presId="urn:microsoft.com/office/officeart/2005/8/layout/vProcess5"/>
    <dgm:cxn modelId="{ED73753E-1455-42D6-ABE1-072A8B73FBF9}" type="presParOf" srcId="{C4799836-A511-465E-B772-2E51DDA5811A}" destId="{715C8653-32A0-423B-90B6-BC95E52F5164}" srcOrd="0" destOrd="0" presId="urn:microsoft.com/office/officeart/2005/8/layout/vProcess5"/>
    <dgm:cxn modelId="{47366F99-C8CE-458C-80B0-9B6123398365}" type="presParOf" srcId="{C4799836-A511-465E-B772-2E51DDA5811A}" destId="{372DAE04-8E59-4299-B869-D6DA6D23F1C5}" srcOrd="1" destOrd="0" presId="urn:microsoft.com/office/officeart/2005/8/layout/vProcess5"/>
    <dgm:cxn modelId="{5D0E34BB-313E-4FCE-8293-BFFD90507F64}" type="presParOf" srcId="{C4799836-A511-465E-B772-2E51DDA5811A}" destId="{4B97EE84-B344-4DC8-BDF5-32BDD44FE895}" srcOrd="2" destOrd="0" presId="urn:microsoft.com/office/officeart/2005/8/layout/vProcess5"/>
    <dgm:cxn modelId="{A72F2E1B-E040-4EC3-815E-299F629DE71F}" type="presParOf" srcId="{C4799836-A511-465E-B772-2E51DDA5811A}" destId="{1061CD95-6D77-4603-9B6C-664E84D84049}" srcOrd="3" destOrd="0" presId="urn:microsoft.com/office/officeart/2005/8/layout/vProcess5"/>
    <dgm:cxn modelId="{8DB36700-35BE-4662-81B1-078064594356}" type="presParOf" srcId="{C4799836-A511-465E-B772-2E51DDA5811A}" destId="{EF16AC2C-5122-4D88-8808-9804A2A17967}" srcOrd="4" destOrd="0" presId="urn:microsoft.com/office/officeart/2005/8/layout/vProcess5"/>
    <dgm:cxn modelId="{50BB3126-6B76-4762-843A-2C3F508437F4}" type="presParOf" srcId="{C4799836-A511-465E-B772-2E51DDA5811A}" destId="{D1B52F35-3AD8-4724-AF72-EA8D9136EBDB}" srcOrd="5" destOrd="0" presId="urn:microsoft.com/office/officeart/2005/8/layout/vProcess5"/>
    <dgm:cxn modelId="{CDA182CB-DBE8-43D2-8E04-2C8BF74C41E6}" type="presParOf" srcId="{C4799836-A511-465E-B772-2E51DDA5811A}" destId="{A51A95AA-7DFA-4CF4-9870-889462742424}" srcOrd="6" destOrd="0" presId="urn:microsoft.com/office/officeart/2005/8/layout/vProcess5"/>
    <dgm:cxn modelId="{261FB71A-47B5-4DB1-AD1C-585099775523}" type="presParOf" srcId="{C4799836-A511-465E-B772-2E51DDA5811A}" destId="{BAFA406D-B0D9-41AA-A609-466DDA84A6B9}" srcOrd="7" destOrd="0" presId="urn:microsoft.com/office/officeart/2005/8/layout/vProcess5"/>
    <dgm:cxn modelId="{A5B2A6B5-4144-4DF3-94F0-46C46C95BA5D}" type="presParOf" srcId="{C4799836-A511-465E-B772-2E51DDA5811A}" destId="{1DDD54FF-0A13-4499-A601-C64536288310}" srcOrd="8" destOrd="0" presId="urn:microsoft.com/office/officeart/2005/8/layout/vProcess5"/>
    <dgm:cxn modelId="{E795C0CC-2858-408D-A37B-C0F7D5EEB2E5}" type="presParOf" srcId="{C4799836-A511-465E-B772-2E51DDA5811A}" destId="{BDEB5989-858C-4DA9-9FCF-22985148042C}" srcOrd="9" destOrd="0" presId="urn:microsoft.com/office/officeart/2005/8/layout/vProcess5"/>
    <dgm:cxn modelId="{C2C37626-E9C8-454B-BC80-D08D8E524372}" type="presParOf" srcId="{C4799836-A511-465E-B772-2E51DDA5811A}" destId="{0C834EC1-0DD1-4AA6-833B-3231AE38A3D6}" srcOrd="10" destOrd="0" presId="urn:microsoft.com/office/officeart/2005/8/layout/vProcess5"/>
    <dgm:cxn modelId="{BB7AADEF-A501-44FB-9892-05C0E434B91A}" type="presParOf" srcId="{C4799836-A511-465E-B772-2E51DDA5811A}" destId="{E9871656-74B9-45F6-B8D3-4223C865AF6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B4DC6B-DB7C-45E3-9521-45276C35B6C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27439A1-80C7-4ADF-9DE0-14ED2B62FA41}">
      <dgm:prSet/>
      <dgm:spPr/>
      <dgm:t>
        <a:bodyPr/>
        <a:lstStyle/>
        <a:p>
          <a:pPr>
            <a:defRPr cap="all"/>
          </a:pPr>
          <a:r>
            <a:rPr lang="en-US"/>
            <a:t>Employee</a:t>
          </a:r>
        </a:p>
      </dgm:t>
    </dgm:pt>
    <dgm:pt modelId="{91E76DEC-1045-4B77-BE54-5BB1748D816B}" type="parTrans" cxnId="{92E4EA1A-2EEA-4CAF-B9C3-193D101FBEB6}">
      <dgm:prSet/>
      <dgm:spPr/>
      <dgm:t>
        <a:bodyPr/>
        <a:lstStyle/>
        <a:p>
          <a:endParaRPr lang="en-US"/>
        </a:p>
      </dgm:t>
    </dgm:pt>
    <dgm:pt modelId="{9860B13C-8BF8-41DE-AC92-D49820964A59}" type="sibTrans" cxnId="{92E4EA1A-2EEA-4CAF-B9C3-193D101FBEB6}">
      <dgm:prSet/>
      <dgm:spPr/>
      <dgm:t>
        <a:bodyPr/>
        <a:lstStyle/>
        <a:p>
          <a:endParaRPr lang="en-US"/>
        </a:p>
      </dgm:t>
    </dgm:pt>
    <dgm:pt modelId="{63F0CBE2-A27D-4027-8A11-31ED5AC1C9F3}">
      <dgm:prSet/>
      <dgm:spPr/>
      <dgm:t>
        <a:bodyPr/>
        <a:lstStyle/>
        <a:p>
          <a:pPr>
            <a:defRPr cap="all"/>
          </a:pPr>
          <a:r>
            <a:rPr lang="en-US"/>
            <a:t>Suppliers</a:t>
          </a:r>
        </a:p>
      </dgm:t>
    </dgm:pt>
    <dgm:pt modelId="{1174B733-222A-4C55-91F3-D3223D759506}" type="parTrans" cxnId="{457EFD93-9813-4AA4-864E-446EA920A25B}">
      <dgm:prSet/>
      <dgm:spPr/>
      <dgm:t>
        <a:bodyPr/>
        <a:lstStyle/>
        <a:p>
          <a:endParaRPr lang="en-US"/>
        </a:p>
      </dgm:t>
    </dgm:pt>
    <dgm:pt modelId="{D1381DC3-E19F-476D-B661-462CFB3073FB}" type="sibTrans" cxnId="{457EFD93-9813-4AA4-864E-446EA920A25B}">
      <dgm:prSet/>
      <dgm:spPr/>
      <dgm:t>
        <a:bodyPr/>
        <a:lstStyle/>
        <a:p>
          <a:endParaRPr lang="en-US"/>
        </a:p>
      </dgm:t>
    </dgm:pt>
    <dgm:pt modelId="{4B6E12BC-4082-46F2-80E1-3C86DC465B7C}">
      <dgm:prSet/>
      <dgm:spPr/>
      <dgm:t>
        <a:bodyPr/>
        <a:lstStyle/>
        <a:p>
          <a:pPr>
            <a:defRPr cap="all"/>
          </a:pPr>
          <a:r>
            <a:rPr lang="en-US"/>
            <a:t>Consumers</a:t>
          </a:r>
        </a:p>
      </dgm:t>
    </dgm:pt>
    <dgm:pt modelId="{87E80AF2-4BC1-4310-A2EE-453B77BCB8BA}" type="parTrans" cxnId="{4526C88F-39FC-4C93-99AA-2E808A987D09}">
      <dgm:prSet/>
      <dgm:spPr/>
      <dgm:t>
        <a:bodyPr/>
        <a:lstStyle/>
        <a:p>
          <a:endParaRPr lang="en-US"/>
        </a:p>
      </dgm:t>
    </dgm:pt>
    <dgm:pt modelId="{6C28F7B8-EBB2-46B3-9582-EB4A406489F1}" type="sibTrans" cxnId="{4526C88F-39FC-4C93-99AA-2E808A987D09}">
      <dgm:prSet/>
      <dgm:spPr/>
      <dgm:t>
        <a:bodyPr/>
        <a:lstStyle/>
        <a:p>
          <a:endParaRPr lang="en-US"/>
        </a:p>
      </dgm:t>
    </dgm:pt>
    <dgm:pt modelId="{4564AFA4-B761-40DB-8400-0B85CE07CAE5}" type="pres">
      <dgm:prSet presAssocID="{BFB4DC6B-DB7C-45E3-9521-45276C35B6C8}" presName="root" presStyleCnt="0">
        <dgm:presLayoutVars>
          <dgm:dir/>
          <dgm:resizeHandles val="exact"/>
        </dgm:presLayoutVars>
      </dgm:prSet>
      <dgm:spPr/>
    </dgm:pt>
    <dgm:pt modelId="{3F3327D7-26CC-46AF-BF45-509B162EBD2D}" type="pres">
      <dgm:prSet presAssocID="{E27439A1-80C7-4ADF-9DE0-14ED2B62FA41}" presName="compNode" presStyleCnt="0"/>
      <dgm:spPr/>
    </dgm:pt>
    <dgm:pt modelId="{57A33992-3F6F-4EF8-B5F7-0406397F2445}" type="pres">
      <dgm:prSet presAssocID="{E27439A1-80C7-4ADF-9DE0-14ED2B62FA41}" presName="iconBgRect" presStyleLbl="bgShp" presStyleIdx="0" presStyleCnt="3"/>
      <dgm:spPr/>
    </dgm:pt>
    <dgm:pt modelId="{39EE21C3-0C1B-48C0-8988-A74E0A07422D}" type="pres">
      <dgm:prSet presAssocID="{E27439A1-80C7-4ADF-9DE0-14ED2B62FA4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33C9428A-2507-4A71-8EC5-B0D9EB3045C2}" type="pres">
      <dgm:prSet presAssocID="{E27439A1-80C7-4ADF-9DE0-14ED2B62FA41}" presName="spaceRect" presStyleCnt="0"/>
      <dgm:spPr/>
    </dgm:pt>
    <dgm:pt modelId="{6C1E77A0-B53F-42B7-AC9F-D106E1BEC55A}" type="pres">
      <dgm:prSet presAssocID="{E27439A1-80C7-4ADF-9DE0-14ED2B62FA41}" presName="textRect" presStyleLbl="revTx" presStyleIdx="0" presStyleCnt="3">
        <dgm:presLayoutVars>
          <dgm:chMax val="1"/>
          <dgm:chPref val="1"/>
        </dgm:presLayoutVars>
      </dgm:prSet>
      <dgm:spPr/>
    </dgm:pt>
    <dgm:pt modelId="{C02ED3BB-1108-485A-A7C9-939753422460}" type="pres">
      <dgm:prSet presAssocID="{9860B13C-8BF8-41DE-AC92-D49820964A59}" presName="sibTrans" presStyleCnt="0"/>
      <dgm:spPr/>
    </dgm:pt>
    <dgm:pt modelId="{AE187E39-44AC-4B23-9FB0-D279CBE0C613}" type="pres">
      <dgm:prSet presAssocID="{63F0CBE2-A27D-4027-8A11-31ED5AC1C9F3}" presName="compNode" presStyleCnt="0"/>
      <dgm:spPr/>
    </dgm:pt>
    <dgm:pt modelId="{52542FD3-D3DD-439F-88DF-38C7DB6470C9}" type="pres">
      <dgm:prSet presAssocID="{63F0CBE2-A27D-4027-8A11-31ED5AC1C9F3}" presName="iconBgRect" presStyleLbl="bgShp" presStyleIdx="1" presStyleCnt="3"/>
      <dgm:spPr/>
    </dgm:pt>
    <dgm:pt modelId="{BCC358F7-B095-45EE-A744-4DC50E3A7F66}" type="pres">
      <dgm:prSet presAssocID="{63F0CBE2-A27D-4027-8A11-31ED5AC1C9F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0ECD70B5-CCF1-497E-AEA9-AEC96F4FFCE9}" type="pres">
      <dgm:prSet presAssocID="{63F0CBE2-A27D-4027-8A11-31ED5AC1C9F3}" presName="spaceRect" presStyleCnt="0"/>
      <dgm:spPr/>
    </dgm:pt>
    <dgm:pt modelId="{76A85B04-2050-4BC5-8833-39783817C471}" type="pres">
      <dgm:prSet presAssocID="{63F0CBE2-A27D-4027-8A11-31ED5AC1C9F3}" presName="textRect" presStyleLbl="revTx" presStyleIdx="1" presStyleCnt="3">
        <dgm:presLayoutVars>
          <dgm:chMax val="1"/>
          <dgm:chPref val="1"/>
        </dgm:presLayoutVars>
      </dgm:prSet>
      <dgm:spPr/>
    </dgm:pt>
    <dgm:pt modelId="{D1BD39E2-F858-4170-9940-A8761B17952F}" type="pres">
      <dgm:prSet presAssocID="{D1381DC3-E19F-476D-B661-462CFB3073FB}" presName="sibTrans" presStyleCnt="0"/>
      <dgm:spPr/>
    </dgm:pt>
    <dgm:pt modelId="{5DC15D4D-1EBF-4410-89FB-5F3F55BF19AD}" type="pres">
      <dgm:prSet presAssocID="{4B6E12BC-4082-46F2-80E1-3C86DC465B7C}" presName="compNode" presStyleCnt="0"/>
      <dgm:spPr/>
    </dgm:pt>
    <dgm:pt modelId="{72EE0509-9B07-430B-AA9A-6C6847CA1752}" type="pres">
      <dgm:prSet presAssocID="{4B6E12BC-4082-46F2-80E1-3C86DC465B7C}" presName="iconBgRect" presStyleLbl="bgShp" presStyleIdx="2" presStyleCnt="3"/>
      <dgm:spPr/>
    </dgm:pt>
    <dgm:pt modelId="{DC7AB958-E5E8-4913-8349-021C0A306B4D}" type="pres">
      <dgm:prSet presAssocID="{4B6E12BC-4082-46F2-80E1-3C86DC465B7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9F9CC6B9-B165-4D7E-9D89-A6420FB4EA9A}" type="pres">
      <dgm:prSet presAssocID="{4B6E12BC-4082-46F2-80E1-3C86DC465B7C}" presName="spaceRect" presStyleCnt="0"/>
      <dgm:spPr/>
    </dgm:pt>
    <dgm:pt modelId="{1A7D3D6C-0D5E-4223-8C85-DA1EBE8E66A9}" type="pres">
      <dgm:prSet presAssocID="{4B6E12BC-4082-46F2-80E1-3C86DC465B7C}" presName="textRect" presStyleLbl="revTx" presStyleIdx="2" presStyleCnt="3">
        <dgm:presLayoutVars>
          <dgm:chMax val="1"/>
          <dgm:chPref val="1"/>
        </dgm:presLayoutVars>
      </dgm:prSet>
      <dgm:spPr/>
    </dgm:pt>
  </dgm:ptLst>
  <dgm:cxnLst>
    <dgm:cxn modelId="{92E4EA1A-2EEA-4CAF-B9C3-193D101FBEB6}" srcId="{BFB4DC6B-DB7C-45E3-9521-45276C35B6C8}" destId="{E27439A1-80C7-4ADF-9DE0-14ED2B62FA41}" srcOrd="0" destOrd="0" parTransId="{91E76DEC-1045-4B77-BE54-5BB1748D816B}" sibTransId="{9860B13C-8BF8-41DE-AC92-D49820964A59}"/>
    <dgm:cxn modelId="{FD276865-D51C-4483-A5B4-EB57FD634A61}" type="presOf" srcId="{BFB4DC6B-DB7C-45E3-9521-45276C35B6C8}" destId="{4564AFA4-B761-40DB-8400-0B85CE07CAE5}" srcOrd="0" destOrd="0" presId="urn:microsoft.com/office/officeart/2018/5/layout/IconCircleLabelList"/>
    <dgm:cxn modelId="{C51D6567-792B-4B52-9753-0BD5032F8B04}" type="presOf" srcId="{63F0CBE2-A27D-4027-8A11-31ED5AC1C9F3}" destId="{76A85B04-2050-4BC5-8833-39783817C471}" srcOrd="0" destOrd="0" presId="urn:microsoft.com/office/officeart/2018/5/layout/IconCircleLabelList"/>
    <dgm:cxn modelId="{0B31D687-A9AA-48DD-BE80-884558165FF2}" type="presOf" srcId="{E27439A1-80C7-4ADF-9DE0-14ED2B62FA41}" destId="{6C1E77A0-B53F-42B7-AC9F-D106E1BEC55A}" srcOrd="0" destOrd="0" presId="urn:microsoft.com/office/officeart/2018/5/layout/IconCircleLabelList"/>
    <dgm:cxn modelId="{4526C88F-39FC-4C93-99AA-2E808A987D09}" srcId="{BFB4DC6B-DB7C-45E3-9521-45276C35B6C8}" destId="{4B6E12BC-4082-46F2-80E1-3C86DC465B7C}" srcOrd="2" destOrd="0" parTransId="{87E80AF2-4BC1-4310-A2EE-453B77BCB8BA}" sibTransId="{6C28F7B8-EBB2-46B3-9582-EB4A406489F1}"/>
    <dgm:cxn modelId="{457EFD93-9813-4AA4-864E-446EA920A25B}" srcId="{BFB4DC6B-DB7C-45E3-9521-45276C35B6C8}" destId="{63F0CBE2-A27D-4027-8A11-31ED5AC1C9F3}" srcOrd="1" destOrd="0" parTransId="{1174B733-222A-4C55-91F3-D3223D759506}" sibTransId="{D1381DC3-E19F-476D-B661-462CFB3073FB}"/>
    <dgm:cxn modelId="{E1BA87A7-F121-4256-B20A-7C8BDF37F841}" type="presOf" srcId="{4B6E12BC-4082-46F2-80E1-3C86DC465B7C}" destId="{1A7D3D6C-0D5E-4223-8C85-DA1EBE8E66A9}" srcOrd="0" destOrd="0" presId="urn:microsoft.com/office/officeart/2018/5/layout/IconCircleLabelList"/>
    <dgm:cxn modelId="{78378EB6-E7B9-437C-B2F7-00706050F56B}" type="presParOf" srcId="{4564AFA4-B761-40DB-8400-0B85CE07CAE5}" destId="{3F3327D7-26CC-46AF-BF45-509B162EBD2D}" srcOrd="0" destOrd="0" presId="urn:microsoft.com/office/officeart/2018/5/layout/IconCircleLabelList"/>
    <dgm:cxn modelId="{913B351B-C14E-4442-BFCB-9FDE1BE5CC09}" type="presParOf" srcId="{3F3327D7-26CC-46AF-BF45-509B162EBD2D}" destId="{57A33992-3F6F-4EF8-B5F7-0406397F2445}" srcOrd="0" destOrd="0" presId="urn:microsoft.com/office/officeart/2018/5/layout/IconCircleLabelList"/>
    <dgm:cxn modelId="{EAEF683B-CFA7-4E3B-8C66-30B3C084F40C}" type="presParOf" srcId="{3F3327D7-26CC-46AF-BF45-509B162EBD2D}" destId="{39EE21C3-0C1B-48C0-8988-A74E0A07422D}" srcOrd="1" destOrd="0" presId="urn:microsoft.com/office/officeart/2018/5/layout/IconCircleLabelList"/>
    <dgm:cxn modelId="{5D6F0449-E773-4B4C-89B4-F3D75DD59418}" type="presParOf" srcId="{3F3327D7-26CC-46AF-BF45-509B162EBD2D}" destId="{33C9428A-2507-4A71-8EC5-B0D9EB3045C2}" srcOrd="2" destOrd="0" presId="urn:microsoft.com/office/officeart/2018/5/layout/IconCircleLabelList"/>
    <dgm:cxn modelId="{A7D5A97B-FF93-45AF-ACB5-A7893CF3C15F}" type="presParOf" srcId="{3F3327D7-26CC-46AF-BF45-509B162EBD2D}" destId="{6C1E77A0-B53F-42B7-AC9F-D106E1BEC55A}" srcOrd="3" destOrd="0" presId="urn:microsoft.com/office/officeart/2018/5/layout/IconCircleLabelList"/>
    <dgm:cxn modelId="{384DD9B6-F4E5-49FB-A809-AE268836E837}" type="presParOf" srcId="{4564AFA4-B761-40DB-8400-0B85CE07CAE5}" destId="{C02ED3BB-1108-485A-A7C9-939753422460}" srcOrd="1" destOrd="0" presId="urn:microsoft.com/office/officeart/2018/5/layout/IconCircleLabelList"/>
    <dgm:cxn modelId="{7262733D-B95C-4A71-B18B-FD0BB2B69E5D}" type="presParOf" srcId="{4564AFA4-B761-40DB-8400-0B85CE07CAE5}" destId="{AE187E39-44AC-4B23-9FB0-D279CBE0C613}" srcOrd="2" destOrd="0" presId="urn:microsoft.com/office/officeart/2018/5/layout/IconCircleLabelList"/>
    <dgm:cxn modelId="{E5D26E4D-8368-468C-B7DE-36AE81CEF2C8}" type="presParOf" srcId="{AE187E39-44AC-4B23-9FB0-D279CBE0C613}" destId="{52542FD3-D3DD-439F-88DF-38C7DB6470C9}" srcOrd="0" destOrd="0" presId="urn:microsoft.com/office/officeart/2018/5/layout/IconCircleLabelList"/>
    <dgm:cxn modelId="{BECCBC85-B1F6-410A-8A47-35B173ACBE25}" type="presParOf" srcId="{AE187E39-44AC-4B23-9FB0-D279CBE0C613}" destId="{BCC358F7-B095-45EE-A744-4DC50E3A7F66}" srcOrd="1" destOrd="0" presId="urn:microsoft.com/office/officeart/2018/5/layout/IconCircleLabelList"/>
    <dgm:cxn modelId="{AF97B045-B9BA-470D-8147-FC659C9B6F65}" type="presParOf" srcId="{AE187E39-44AC-4B23-9FB0-D279CBE0C613}" destId="{0ECD70B5-CCF1-497E-AEA9-AEC96F4FFCE9}" srcOrd="2" destOrd="0" presId="urn:microsoft.com/office/officeart/2018/5/layout/IconCircleLabelList"/>
    <dgm:cxn modelId="{2837A620-40C6-4084-8ED4-07B35AB65836}" type="presParOf" srcId="{AE187E39-44AC-4B23-9FB0-D279CBE0C613}" destId="{76A85B04-2050-4BC5-8833-39783817C471}" srcOrd="3" destOrd="0" presId="urn:microsoft.com/office/officeart/2018/5/layout/IconCircleLabelList"/>
    <dgm:cxn modelId="{55DC6D1E-AF77-4968-82E3-3A58642F13F3}" type="presParOf" srcId="{4564AFA4-B761-40DB-8400-0B85CE07CAE5}" destId="{D1BD39E2-F858-4170-9940-A8761B17952F}" srcOrd="3" destOrd="0" presId="urn:microsoft.com/office/officeart/2018/5/layout/IconCircleLabelList"/>
    <dgm:cxn modelId="{1A24B7BA-2FD6-4255-9229-D7FF4EE9CB0E}" type="presParOf" srcId="{4564AFA4-B761-40DB-8400-0B85CE07CAE5}" destId="{5DC15D4D-1EBF-4410-89FB-5F3F55BF19AD}" srcOrd="4" destOrd="0" presId="urn:microsoft.com/office/officeart/2018/5/layout/IconCircleLabelList"/>
    <dgm:cxn modelId="{4AF2DEC7-6663-402A-A747-CF99DB9C338C}" type="presParOf" srcId="{5DC15D4D-1EBF-4410-89FB-5F3F55BF19AD}" destId="{72EE0509-9B07-430B-AA9A-6C6847CA1752}" srcOrd="0" destOrd="0" presId="urn:microsoft.com/office/officeart/2018/5/layout/IconCircleLabelList"/>
    <dgm:cxn modelId="{0FC9506F-A8D7-4362-B0B8-CDA1EF1181F0}" type="presParOf" srcId="{5DC15D4D-1EBF-4410-89FB-5F3F55BF19AD}" destId="{DC7AB958-E5E8-4913-8349-021C0A306B4D}" srcOrd="1" destOrd="0" presId="urn:microsoft.com/office/officeart/2018/5/layout/IconCircleLabelList"/>
    <dgm:cxn modelId="{D52061AB-68A7-4340-B288-92B173F9E7E8}" type="presParOf" srcId="{5DC15D4D-1EBF-4410-89FB-5F3F55BF19AD}" destId="{9F9CC6B9-B165-4D7E-9D89-A6420FB4EA9A}" srcOrd="2" destOrd="0" presId="urn:microsoft.com/office/officeart/2018/5/layout/IconCircleLabelList"/>
    <dgm:cxn modelId="{8824B6BC-4458-40AE-98CF-E855B1C2B7FC}" type="presParOf" srcId="{5DC15D4D-1EBF-4410-89FB-5F3F55BF19AD}" destId="{1A7D3D6C-0D5E-4223-8C85-DA1EBE8E66A9}"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BEA062-280F-44BA-A183-2F86F2636874}"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0A4ABD2-B294-41CE-87D5-443E5AF507C9}">
      <dgm:prSet/>
      <dgm:spPr/>
      <dgm:t>
        <a:bodyPr/>
        <a:lstStyle/>
        <a:p>
          <a:r>
            <a:rPr lang="en-US"/>
            <a:t>Mining cryptocurrencies through unauthorized use of computing resources</a:t>
          </a:r>
        </a:p>
      </dgm:t>
    </dgm:pt>
    <dgm:pt modelId="{F1D87BFF-A395-4191-865D-1394D448DB22}" type="parTrans" cxnId="{6BC521C1-4F68-46CD-BF29-F9771CB2BB57}">
      <dgm:prSet/>
      <dgm:spPr/>
      <dgm:t>
        <a:bodyPr/>
        <a:lstStyle/>
        <a:p>
          <a:endParaRPr lang="en-US"/>
        </a:p>
      </dgm:t>
    </dgm:pt>
    <dgm:pt modelId="{608AC7DA-2AE1-4321-AD73-BBD2372A0DE9}" type="sibTrans" cxnId="{6BC521C1-4F68-46CD-BF29-F9771CB2BB57}">
      <dgm:prSet/>
      <dgm:spPr/>
      <dgm:t>
        <a:bodyPr/>
        <a:lstStyle/>
        <a:p>
          <a:endParaRPr lang="en-US"/>
        </a:p>
      </dgm:t>
    </dgm:pt>
    <dgm:pt modelId="{1D275DFA-05C9-4FC2-A0C8-3ADB30D2376C}">
      <dgm:prSet/>
      <dgm:spPr/>
      <dgm:t>
        <a:bodyPr/>
        <a:lstStyle/>
        <a:p>
          <a:r>
            <a:rPr lang="en-US"/>
            <a:t>Attackers use phishing to distribute mining malwares</a:t>
          </a:r>
        </a:p>
      </dgm:t>
    </dgm:pt>
    <dgm:pt modelId="{31DEF1B1-558E-4237-8952-83722B2F9A5D}" type="parTrans" cxnId="{E93FB16E-D16B-4BCF-A956-F9CD6A3EC07F}">
      <dgm:prSet/>
      <dgm:spPr/>
      <dgm:t>
        <a:bodyPr/>
        <a:lstStyle/>
        <a:p>
          <a:endParaRPr lang="en-US"/>
        </a:p>
      </dgm:t>
    </dgm:pt>
    <dgm:pt modelId="{055BF04F-836D-4A47-8B99-510943EAF186}" type="sibTrans" cxnId="{E93FB16E-D16B-4BCF-A956-F9CD6A3EC07F}">
      <dgm:prSet/>
      <dgm:spPr/>
      <dgm:t>
        <a:bodyPr/>
        <a:lstStyle/>
        <a:p>
          <a:endParaRPr lang="en-US"/>
        </a:p>
      </dgm:t>
    </dgm:pt>
    <dgm:pt modelId="{6A990DDE-6500-4E50-B374-0378B335915A}">
      <dgm:prSet/>
      <dgm:spPr/>
      <dgm:t>
        <a:bodyPr/>
        <a:lstStyle/>
        <a:p>
          <a:r>
            <a:rPr lang="en-US"/>
            <a:t>Victim bears the cost of mining operations </a:t>
          </a:r>
        </a:p>
      </dgm:t>
    </dgm:pt>
    <dgm:pt modelId="{08B04D39-7274-4682-9CB2-119DE073AD97}" type="parTrans" cxnId="{ABAD1D02-0276-458B-A6B9-69C27478806B}">
      <dgm:prSet/>
      <dgm:spPr/>
      <dgm:t>
        <a:bodyPr/>
        <a:lstStyle/>
        <a:p>
          <a:endParaRPr lang="en-US"/>
        </a:p>
      </dgm:t>
    </dgm:pt>
    <dgm:pt modelId="{C0B7B042-C1E0-4EC7-9FAF-3E92FF042A76}" type="sibTrans" cxnId="{ABAD1D02-0276-458B-A6B9-69C27478806B}">
      <dgm:prSet/>
      <dgm:spPr/>
      <dgm:t>
        <a:bodyPr/>
        <a:lstStyle/>
        <a:p>
          <a:endParaRPr lang="en-US"/>
        </a:p>
      </dgm:t>
    </dgm:pt>
    <dgm:pt modelId="{EF204347-C28A-4FF4-B773-D2461D0FD34D}">
      <dgm:prSet/>
      <dgm:spPr/>
      <dgm:t>
        <a:bodyPr/>
        <a:lstStyle/>
        <a:p>
          <a:r>
            <a:rPr lang="en-US"/>
            <a:t>Victim suffers from slow response times of their devices</a:t>
          </a:r>
        </a:p>
      </dgm:t>
    </dgm:pt>
    <dgm:pt modelId="{D7DD3585-5834-4E1D-B3EB-5A310CF08653}" type="parTrans" cxnId="{2D4377E8-8A7D-4221-8A4F-8C5F9331725F}">
      <dgm:prSet/>
      <dgm:spPr/>
      <dgm:t>
        <a:bodyPr/>
        <a:lstStyle/>
        <a:p>
          <a:endParaRPr lang="en-US"/>
        </a:p>
      </dgm:t>
    </dgm:pt>
    <dgm:pt modelId="{A62D92DE-3E40-40B1-93F3-82722C349F3A}" type="sibTrans" cxnId="{2D4377E8-8A7D-4221-8A4F-8C5F9331725F}">
      <dgm:prSet/>
      <dgm:spPr/>
      <dgm:t>
        <a:bodyPr/>
        <a:lstStyle/>
        <a:p>
          <a:endParaRPr lang="en-US"/>
        </a:p>
      </dgm:t>
    </dgm:pt>
    <dgm:pt modelId="{0853ED3C-341E-4FE3-823D-0DA5A8D0BA67}" type="pres">
      <dgm:prSet presAssocID="{5FBEA062-280F-44BA-A183-2F86F2636874}" presName="root" presStyleCnt="0">
        <dgm:presLayoutVars>
          <dgm:dir/>
          <dgm:resizeHandles val="exact"/>
        </dgm:presLayoutVars>
      </dgm:prSet>
      <dgm:spPr/>
    </dgm:pt>
    <dgm:pt modelId="{CB3CAE16-6EB4-4777-8FAD-EB38819225BF}" type="pres">
      <dgm:prSet presAssocID="{5FBEA062-280F-44BA-A183-2F86F2636874}" presName="container" presStyleCnt="0">
        <dgm:presLayoutVars>
          <dgm:dir/>
          <dgm:resizeHandles val="exact"/>
        </dgm:presLayoutVars>
      </dgm:prSet>
      <dgm:spPr/>
    </dgm:pt>
    <dgm:pt modelId="{9D4D00E1-0AB4-427B-A51B-778DC2A85484}" type="pres">
      <dgm:prSet presAssocID="{C0A4ABD2-B294-41CE-87D5-443E5AF507C9}" presName="compNode" presStyleCnt="0"/>
      <dgm:spPr/>
    </dgm:pt>
    <dgm:pt modelId="{82BBB340-F8B0-47DD-9C27-A1DD3C87B575}" type="pres">
      <dgm:prSet presAssocID="{C0A4ABD2-B294-41CE-87D5-443E5AF507C9}" presName="iconBgRect" presStyleLbl="bgShp" presStyleIdx="0" presStyleCnt="4"/>
      <dgm:spPr/>
    </dgm:pt>
    <dgm:pt modelId="{B03539D8-0445-452B-A982-65589F82E743}" type="pres">
      <dgm:prSet presAssocID="{C0A4ABD2-B294-41CE-87D5-443E5AF507C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D0F34CAD-BCB9-4D35-9A22-F300934FA204}" type="pres">
      <dgm:prSet presAssocID="{C0A4ABD2-B294-41CE-87D5-443E5AF507C9}" presName="spaceRect" presStyleCnt="0"/>
      <dgm:spPr/>
    </dgm:pt>
    <dgm:pt modelId="{B94E7A4A-A39B-41BC-922E-F389E0CD9F1B}" type="pres">
      <dgm:prSet presAssocID="{C0A4ABD2-B294-41CE-87D5-443E5AF507C9}" presName="textRect" presStyleLbl="revTx" presStyleIdx="0" presStyleCnt="4">
        <dgm:presLayoutVars>
          <dgm:chMax val="1"/>
          <dgm:chPref val="1"/>
        </dgm:presLayoutVars>
      </dgm:prSet>
      <dgm:spPr/>
    </dgm:pt>
    <dgm:pt modelId="{9118267A-93D7-4864-AEB9-20A1954AD61C}" type="pres">
      <dgm:prSet presAssocID="{608AC7DA-2AE1-4321-AD73-BBD2372A0DE9}" presName="sibTrans" presStyleLbl="sibTrans2D1" presStyleIdx="0" presStyleCnt="0"/>
      <dgm:spPr/>
    </dgm:pt>
    <dgm:pt modelId="{CAF16E94-3D0C-461B-A772-2A44358CBB7B}" type="pres">
      <dgm:prSet presAssocID="{1D275DFA-05C9-4FC2-A0C8-3ADB30D2376C}" presName="compNode" presStyleCnt="0"/>
      <dgm:spPr/>
    </dgm:pt>
    <dgm:pt modelId="{FA3BBAA8-3569-47E9-93E0-98BE2063D6E9}" type="pres">
      <dgm:prSet presAssocID="{1D275DFA-05C9-4FC2-A0C8-3ADB30D2376C}" presName="iconBgRect" presStyleLbl="bgShp" presStyleIdx="1" presStyleCnt="4"/>
      <dgm:spPr/>
    </dgm:pt>
    <dgm:pt modelId="{EE049591-DA73-42F0-B106-A0D236B3EAF9}" type="pres">
      <dgm:prSet presAssocID="{1D275DFA-05C9-4FC2-A0C8-3ADB30D2376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obber"/>
        </a:ext>
      </dgm:extLst>
    </dgm:pt>
    <dgm:pt modelId="{4578F46D-5106-46DA-ADCE-7127C76F838A}" type="pres">
      <dgm:prSet presAssocID="{1D275DFA-05C9-4FC2-A0C8-3ADB30D2376C}" presName="spaceRect" presStyleCnt="0"/>
      <dgm:spPr/>
    </dgm:pt>
    <dgm:pt modelId="{C37D0A6E-E7CD-4351-A7B6-BAD74C04BBFD}" type="pres">
      <dgm:prSet presAssocID="{1D275DFA-05C9-4FC2-A0C8-3ADB30D2376C}" presName="textRect" presStyleLbl="revTx" presStyleIdx="1" presStyleCnt="4">
        <dgm:presLayoutVars>
          <dgm:chMax val="1"/>
          <dgm:chPref val="1"/>
        </dgm:presLayoutVars>
      </dgm:prSet>
      <dgm:spPr/>
    </dgm:pt>
    <dgm:pt modelId="{B7E13E6C-B031-4B3F-B403-629BF5ECD5B1}" type="pres">
      <dgm:prSet presAssocID="{055BF04F-836D-4A47-8B99-510943EAF186}" presName="sibTrans" presStyleLbl="sibTrans2D1" presStyleIdx="0" presStyleCnt="0"/>
      <dgm:spPr/>
    </dgm:pt>
    <dgm:pt modelId="{0A082564-00F1-4B40-AD9D-475374326FAF}" type="pres">
      <dgm:prSet presAssocID="{6A990DDE-6500-4E50-B374-0378B335915A}" presName="compNode" presStyleCnt="0"/>
      <dgm:spPr/>
    </dgm:pt>
    <dgm:pt modelId="{21423B04-8D66-4902-BEBD-A0AAAFAD7976}" type="pres">
      <dgm:prSet presAssocID="{6A990DDE-6500-4E50-B374-0378B335915A}" presName="iconBgRect" presStyleLbl="bgShp" presStyleIdx="2" presStyleCnt="4"/>
      <dgm:spPr/>
    </dgm:pt>
    <dgm:pt modelId="{6DCBDD43-9A93-485B-BEFE-29ABC159C519}" type="pres">
      <dgm:prSet presAssocID="{6A990DDE-6500-4E50-B374-0378B335915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itcoin"/>
        </a:ext>
      </dgm:extLst>
    </dgm:pt>
    <dgm:pt modelId="{99ECE2F3-E6C8-42FB-89B8-A651A71D5187}" type="pres">
      <dgm:prSet presAssocID="{6A990DDE-6500-4E50-B374-0378B335915A}" presName="spaceRect" presStyleCnt="0"/>
      <dgm:spPr/>
    </dgm:pt>
    <dgm:pt modelId="{68FF8096-3403-4782-BD89-F82755BBDFE0}" type="pres">
      <dgm:prSet presAssocID="{6A990DDE-6500-4E50-B374-0378B335915A}" presName="textRect" presStyleLbl="revTx" presStyleIdx="2" presStyleCnt="4">
        <dgm:presLayoutVars>
          <dgm:chMax val="1"/>
          <dgm:chPref val="1"/>
        </dgm:presLayoutVars>
      </dgm:prSet>
      <dgm:spPr/>
    </dgm:pt>
    <dgm:pt modelId="{2236026E-9BDE-4DEF-81C2-19446560C41F}" type="pres">
      <dgm:prSet presAssocID="{C0B7B042-C1E0-4EC7-9FAF-3E92FF042A76}" presName="sibTrans" presStyleLbl="sibTrans2D1" presStyleIdx="0" presStyleCnt="0"/>
      <dgm:spPr/>
    </dgm:pt>
    <dgm:pt modelId="{313869E4-98AC-4180-9F77-87FBF8FB5A4D}" type="pres">
      <dgm:prSet presAssocID="{EF204347-C28A-4FF4-B773-D2461D0FD34D}" presName="compNode" presStyleCnt="0"/>
      <dgm:spPr/>
    </dgm:pt>
    <dgm:pt modelId="{021A4C19-258F-4A04-84A5-0E8F49D78B1F}" type="pres">
      <dgm:prSet presAssocID="{EF204347-C28A-4FF4-B773-D2461D0FD34D}" presName="iconBgRect" presStyleLbl="bgShp" presStyleIdx="3" presStyleCnt="4"/>
      <dgm:spPr/>
    </dgm:pt>
    <dgm:pt modelId="{437DEC1E-8040-4865-A106-3E365BA29518}" type="pres">
      <dgm:prSet presAssocID="{EF204347-C28A-4FF4-B773-D2461D0FD34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eed Bump"/>
        </a:ext>
      </dgm:extLst>
    </dgm:pt>
    <dgm:pt modelId="{3396BDE7-E1D8-4650-B076-698B58D60A81}" type="pres">
      <dgm:prSet presAssocID="{EF204347-C28A-4FF4-B773-D2461D0FD34D}" presName="spaceRect" presStyleCnt="0"/>
      <dgm:spPr/>
    </dgm:pt>
    <dgm:pt modelId="{2F069552-4A81-43F8-BE9C-BFF7ACB7C813}" type="pres">
      <dgm:prSet presAssocID="{EF204347-C28A-4FF4-B773-D2461D0FD34D}" presName="textRect" presStyleLbl="revTx" presStyleIdx="3" presStyleCnt="4">
        <dgm:presLayoutVars>
          <dgm:chMax val="1"/>
          <dgm:chPref val="1"/>
        </dgm:presLayoutVars>
      </dgm:prSet>
      <dgm:spPr/>
    </dgm:pt>
  </dgm:ptLst>
  <dgm:cxnLst>
    <dgm:cxn modelId="{ABAD1D02-0276-458B-A6B9-69C27478806B}" srcId="{5FBEA062-280F-44BA-A183-2F86F2636874}" destId="{6A990DDE-6500-4E50-B374-0378B335915A}" srcOrd="2" destOrd="0" parTransId="{08B04D39-7274-4682-9CB2-119DE073AD97}" sibTransId="{C0B7B042-C1E0-4EC7-9FAF-3E92FF042A76}"/>
    <dgm:cxn modelId="{F598301F-9F60-4C1A-9739-0EF8D4CEDE17}" type="presOf" srcId="{055BF04F-836D-4A47-8B99-510943EAF186}" destId="{B7E13E6C-B031-4B3F-B403-629BF5ECD5B1}" srcOrd="0" destOrd="0" presId="urn:microsoft.com/office/officeart/2018/2/layout/IconCircleList"/>
    <dgm:cxn modelId="{45574B64-B4EF-490F-884C-F5AB3D89C4C3}" type="presOf" srcId="{1D275DFA-05C9-4FC2-A0C8-3ADB30D2376C}" destId="{C37D0A6E-E7CD-4351-A7B6-BAD74C04BBFD}" srcOrd="0" destOrd="0" presId="urn:microsoft.com/office/officeart/2018/2/layout/IconCircleList"/>
    <dgm:cxn modelId="{07D4D247-0D62-4802-8599-470A6A71EF9C}" type="presOf" srcId="{C0A4ABD2-B294-41CE-87D5-443E5AF507C9}" destId="{B94E7A4A-A39B-41BC-922E-F389E0CD9F1B}" srcOrd="0" destOrd="0" presId="urn:microsoft.com/office/officeart/2018/2/layout/IconCircleList"/>
    <dgm:cxn modelId="{E93FB16E-D16B-4BCF-A956-F9CD6A3EC07F}" srcId="{5FBEA062-280F-44BA-A183-2F86F2636874}" destId="{1D275DFA-05C9-4FC2-A0C8-3ADB30D2376C}" srcOrd="1" destOrd="0" parTransId="{31DEF1B1-558E-4237-8952-83722B2F9A5D}" sibTransId="{055BF04F-836D-4A47-8B99-510943EAF186}"/>
    <dgm:cxn modelId="{E5DD999B-0520-4AB2-9944-1105A3C8A26B}" type="presOf" srcId="{5FBEA062-280F-44BA-A183-2F86F2636874}" destId="{0853ED3C-341E-4FE3-823D-0DA5A8D0BA67}" srcOrd="0" destOrd="0" presId="urn:microsoft.com/office/officeart/2018/2/layout/IconCircleList"/>
    <dgm:cxn modelId="{E09D769E-C444-42B0-9D5C-D55F933AA9B5}" type="presOf" srcId="{C0B7B042-C1E0-4EC7-9FAF-3E92FF042A76}" destId="{2236026E-9BDE-4DEF-81C2-19446560C41F}" srcOrd="0" destOrd="0" presId="urn:microsoft.com/office/officeart/2018/2/layout/IconCircleList"/>
    <dgm:cxn modelId="{98BFBEA8-7DC1-45DF-B999-38A0A5613425}" type="presOf" srcId="{EF204347-C28A-4FF4-B773-D2461D0FD34D}" destId="{2F069552-4A81-43F8-BE9C-BFF7ACB7C813}" srcOrd="0" destOrd="0" presId="urn:microsoft.com/office/officeart/2018/2/layout/IconCircleList"/>
    <dgm:cxn modelId="{6BC521C1-4F68-46CD-BF29-F9771CB2BB57}" srcId="{5FBEA062-280F-44BA-A183-2F86F2636874}" destId="{C0A4ABD2-B294-41CE-87D5-443E5AF507C9}" srcOrd="0" destOrd="0" parTransId="{F1D87BFF-A395-4191-865D-1394D448DB22}" sibTransId="{608AC7DA-2AE1-4321-AD73-BBD2372A0DE9}"/>
    <dgm:cxn modelId="{3B7684D6-66C9-444C-8969-AF011197F130}" type="presOf" srcId="{608AC7DA-2AE1-4321-AD73-BBD2372A0DE9}" destId="{9118267A-93D7-4864-AEB9-20A1954AD61C}" srcOrd="0" destOrd="0" presId="urn:microsoft.com/office/officeart/2018/2/layout/IconCircleList"/>
    <dgm:cxn modelId="{2D4377E8-8A7D-4221-8A4F-8C5F9331725F}" srcId="{5FBEA062-280F-44BA-A183-2F86F2636874}" destId="{EF204347-C28A-4FF4-B773-D2461D0FD34D}" srcOrd="3" destOrd="0" parTransId="{D7DD3585-5834-4E1D-B3EB-5A310CF08653}" sibTransId="{A62D92DE-3E40-40B1-93F3-82722C349F3A}"/>
    <dgm:cxn modelId="{15077EF8-84A0-452D-880E-7A452B053062}" type="presOf" srcId="{6A990DDE-6500-4E50-B374-0378B335915A}" destId="{68FF8096-3403-4782-BD89-F82755BBDFE0}" srcOrd="0" destOrd="0" presId="urn:microsoft.com/office/officeart/2018/2/layout/IconCircleList"/>
    <dgm:cxn modelId="{A5A75B52-6D45-40F6-8609-EE609DC02342}" type="presParOf" srcId="{0853ED3C-341E-4FE3-823D-0DA5A8D0BA67}" destId="{CB3CAE16-6EB4-4777-8FAD-EB38819225BF}" srcOrd="0" destOrd="0" presId="urn:microsoft.com/office/officeart/2018/2/layout/IconCircleList"/>
    <dgm:cxn modelId="{68C931BD-6A76-4CD3-BF6A-BCFD4F843CA3}" type="presParOf" srcId="{CB3CAE16-6EB4-4777-8FAD-EB38819225BF}" destId="{9D4D00E1-0AB4-427B-A51B-778DC2A85484}" srcOrd="0" destOrd="0" presId="urn:microsoft.com/office/officeart/2018/2/layout/IconCircleList"/>
    <dgm:cxn modelId="{848B084F-5FCC-4518-8F43-EED1A9729764}" type="presParOf" srcId="{9D4D00E1-0AB4-427B-A51B-778DC2A85484}" destId="{82BBB340-F8B0-47DD-9C27-A1DD3C87B575}" srcOrd="0" destOrd="0" presId="urn:microsoft.com/office/officeart/2018/2/layout/IconCircleList"/>
    <dgm:cxn modelId="{0B37B29E-C4F6-4809-8E7F-F3452C91B568}" type="presParOf" srcId="{9D4D00E1-0AB4-427B-A51B-778DC2A85484}" destId="{B03539D8-0445-452B-A982-65589F82E743}" srcOrd="1" destOrd="0" presId="urn:microsoft.com/office/officeart/2018/2/layout/IconCircleList"/>
    <dgm:cxn modelId="{D99FDBBF-75E5-4F29-9F81-F199B02E8323}" type="presParOf" srcId="{9D4D00E1-0AB4-427B-A51B-778DC2A85484}" destId="{D0F34CAD-BCB9-4D35-9A22-F300934FA204}" srcOrd="2" destOrd="0" presId="urn:microsoft.com/office/officeart/2018/2/layout/IconCircleList"/>
    <dgm:cxn modelId="{38521E88-9798-41F4-81F9-327A5E1B5FB4}" type="presParOf" srcId="{9D4D00E1-0AB4-427B-A51B-778DC2A85484}" destId="{B94E7A4A-A39B-41BC-922E-F389E0CD9F1B}" srcOrd="3" destOrd="0" presId="urn:microsoft.com/office/officeart/2018/2/layout/IconCircleList"/>
    <dgm:cxn modelId="{F0225868-112F-4F64-BDA3-C5AFD951F2CF}" type="presParOf" srcId="{CB3CAE16-6EB4-4777-8FAD-EB38819225BF}" destId="{9118267A-93D7-4864-AEB9-20A1954AD61C}" srcOrd="1" destOrd="0" presId="urn:microsoft.com/office/officeart/2018/2/layout/IconCircleList"/>
    <dgm:cxn modelId="{77A8A8C8-6492-4923-8BE9-02F2D2132D6F}" type="presParOf" srcId="{CB3CAE16-6EB4-4777-8FAD-EB38819225BF}" destId="{CAF16E94-3D0C-461B-A772-2A44358CBB7B}" srcOrd="2" destOrd="0" presId="urn:microsoft.com/office/officeart/2018/2/layout/IconCircleList"/>
    <dgm:cxn modelId="{E3708712-4644-4FE4-8D4F-A2E4F8DC04DB}" type="presParOf" srcId="{CAF16E94-3D0C-461B-A772-2A44358CBB7B}" destId="{FA3BBAA8-3569-47E9-93E0-98BE2063D6E9}" srcOrd="0" destOrd="0" presId="urn:microsoft.com/office/officeart/2018/2/layout/IconCircleList"/>
    <dgm:cxn modelId="{51380192-32B9-42FE-96E7-382C3CB74D5B}" type="presParOf" srcId="{CAF16E94-3D0C-461B-A772-2A44358CBB7B}" destId="{EE049591-DA73-42F0-B106-A0D236B3EAF9}" srcOrd="1" destOrd="0" presId="urn:microsoft.com/office/officeart/2018/2/layout/IconCircleList"/>
    <dgm:cxn modelId="{A9C4CEF4-8D89-4E22-9593-4EFC29279619}" type="presParOf" srcId="{CAF16E94-3D0C-461B-A772-2A44358CBB7B}" destId="{4578F46D-5106-46DA-ADCE-7127C76F838A}" srcOrd="2" destOrd="0" presId="urn:microsoft.com/office/officeart/2018/2/layout/IconCircleList"/>
    <dgm:cxn modelId="{C7EB3725-B8AB-43E8-BFC4-39366AFDD95B}" type="presParOf" srcId="{CAF16E94-3D0C-461B-A772-2A44358CBB7B}" destId="{C37D0A6E-E7CD-4351-A7B6-BAD74C04BBFD}" srcOrd="3" destOrd="0" presId="urn:microsoft.com/office/officeart/2018/2/layout/IconCircleList"/>
    <dgm:cxn modelId="{B69265B6-9F8F-4E0D-A3C1-4C1432042F00}" type="presParOf" srcId="{CB3CAE16-6EB4-4777-8FAD-EB38819225BF}" destId="{B7E13E6C-B031-4B3F-B403-629BF5ECD5B1}" srcOrd="3" destOrd="0" presId="urn:microsoft.com/office/officeart/2018/2/layout/IconCircleList"/>
    <dgm:cxn modelId="{4B198532-436F-48A6-963A-B3147C77D7FC}" type="presParOf" srcId="{CB3CAE16-6EB4-4777-8FAD-EB38819225BF}" destId="{0A082564-00F1-4B40-AD9D-475374326FAF}" srcOrd="4" destOrd="0" presId="urn:microsoft.com/office/officeart/2018/2/layout/IconCircleList"/>
    <dgm:cxn modelId="{BDDF593C-19EE-4B9C-953B-FD2AA77FEF13}" type="presParOf" srcId="{0A082564-00F1-4B40-AD9D-475374326FAF}" destId="{21423B04-8D66-4902-BEBD-A0AAAFAD7976}" srcOrd="0" destOrd="0" presId="urn:microsoft.com/office/officeart/2018/2/layout/IconCircleList"/>
    <dgm:cxn modelId="{67B5EC84-CE66-4E3E-92B0-CAE67FA1E4E8}" type="presParOf" srcId="{0A082564-00F1-4B40-AD9D-475374326FAF}" destId="{6DCBDD43-9A93-485B-BEFE-29ABC159C519}" srcOrd="1" destOrd="0" presId="urn:microsoft.com/office/officeart/2018/2/layout/IconCircleList"/>
    <dgm:cxn modelId="{A13D5E89-EECF-49A5-8799-1EF662C95F30}" type="presParOf" srcId="{0A082564-00F1-4B40-AD9D-475374326FAF}" destId="{99ECE2F3-E6C8-42FB-89B8-A651A71D5187}" srcOrd="2" destOrd="0" presId="urn:microsoft.com/office/officeart/2018/2/layout/IconCircleList"/>
    <dgm:cxn modelId="{58C2E846-5C3B-494C-9456-47B419E71427}" type="presParOf" srcId="{0A082564-00F1-4B40-AD9D-475374326FAF}" destId="{68FF8096-3403-4782-BD89-F82755BBDFE0}" srcOrd="3" destOrd="0" presId="urn:microsoft.com/office/officeart/2018/2/layout/IconCircleList"/>
    <dgm:cxn modelId="{3D9268A9-3120-4E47-9987-1288F8CBC419}" type="presParOf" srcId="{CB3CAE16-6EB4-4777-8FAD-EB38819225BF}" destId="{2236026E-9BDE-4DEF-81C2-19446560C41F}" srcOrd="5" destOrd="0" presId="urn:microsoft.com/office/officeart/2018/2/layout/IconCircleList"/>
    <dgm:cxn modelId="{11CC16D5-E4DC-4FE9-AE31-C86A7B3C42E1}" type="presParOf" srcId="{CB3CAE16-6EB4-4777-8FAD-EB38819225BF}" destId="{313869E4-98AC-4180-9F77-87FBF8FB5A4D}" srcOrd="6" destOrd="0" presId="urn:microsoft.com/office/officeart/2018/2/layout/IconCircleList"/>
    <dgm:cxn modelId="{8D02D9AB-7924-4F23-B1F6-67D294B17B4C}" type="presParOf" srcId="{313869E4-98AC-4180-9F77-87FBF8FB5A4D}" destId="{021A4C19-258F-4A04-84A5-0E8F49D78B1F}" srcOrd="0" destOrd="0" presId="urn:microsoft.com/office/officeart/2018/2/layout/IconCircleList"/>
    <dgm:cxn modelId="{72232164-D375-499D-84ED-1642B04EB082}" type="presParOf" srcId="{313869E4-98AC-4180-9F77-87FBF8FB5A4D}" destId="{437DEC1E-8040-4865-A106-3E365BA29518}" srcOrd="1" destOrd="0" presId="urn:microsoft.com/office/officeart/2018/2/layout/IconCircleList"/>
    <dgm:cxn modelId="{94C00018-0BA6-41BE-A600-AA766541E3AF}" type="presParOf" srcId="{313869E4-98AC-4180-9F77-87FBF8FB5A4D}" destId="{3396BDE7-E1D8-4650-B076-698B58D60A81}" srcOrd="2" destOrd="0" presId="urn:microsoft.com/office/officeart/2018/2/layout/IconCircleList"/>
    <dgm:cxn modelId="{ADEB4D4E-A8D1-49CB-8F43-851A7BA29188}" type="presParOf" srcId="{313869E4-98AC-4180-9F77-87FBF8FB5A4D}" destId="{2F069552-4A81-43F8-BE9C-BFF7ACB7C81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B0D6BA-5145-4336-9DCE-C63CE996E65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84ADA65-F37A-490C-A6E2-14FF84DBE4EC}">
      <dgm:prSet/>
      <dgm:spPr/>
      <dgm:t>
        <a:bodyPr/>
        <a:lstStyle/>
        <a:p>
          <a:r>
            <a:rPr lang="en-US"/>
            <a:t>Less well-defended supply chains of the actual target are targeted first</a:t>
          </a:r>
        </a:p>
      </dgm:t>
    </dgm:pt>
    <dgm:pt modelId="{96B0ECEB-7B6F-4359-93EE-5265829E2F6A}" type="parTrans" cxnId="{9BE5EF0D-4D9C-4A88-9EB0-E8135A3A8A30}">
      <dgm:prSet/>
      <dgm:spPr/>
      <dgm:t>
        <a:bodyPr/>
        <a:lstStyle/>
        <a:p>
          <a:endParaRPr lang="en-US"/>
        </a:p>
      </dgm:t>
    </dgm:pt>
    <dgm:pt modelId="{9ADCA9DD-65D6-4135-84FE-1D812F967EA7}" type="sibTrans" cxnId="{9BE5EF0D-4D9C-4A88-9EB0-E8135A3A8A30}">
      <dgm:prSet/>
      <dgm:spPr/>
      <dgm:t>
        <a:bodyPr/>
        <a:lstStyle/>
        <a:p>
          <a:endParaRPr lang="en-US"/>
        </a:p>
      </dgm:t>
    </dgm:pt>
    <dgm:pt modelId="{93A23D30-6051-4AA0-9373-9D51EBA98665}">
      <dgm:prSet/>
      <dgm:spPr/>
      <dgm:t>
        <a:bodyPr/>
        <a:lstStyle/>
        <a:p>
          <a:r>
            <a:rPr lang="en-US"/>
            <a:t>Most effective when targets with broadest reach have been identified</a:t>
          </a:r>
        </a:p>
      </dgm:t>
    </dgm:pt>
    <dgm:pt modelId="{E93DE661-B4C8-4596-AF76-8DAEE29167A5}" type="parTrans" cxnId="{52AF8011-02C0-4608-96FE-EC61982BF662}">
      <dgm:prSet/>
      <dgm:spPr/>
      <dgm:t>
        <a:bodyPr/>
        <a:lstStyle/>
        <a:p>
          <a:endParaRPr lang="en-US"/>
        </a:p>
      </dgm:t>
    </dgm:pt>
    <dgm:pt modelId="{869012B1-55B8-4D1D-AD1E-63346DC9DD66}" type="sibTrans" cxnId="{52AF8011-02C0-4608-96FE-EC61982BF662}">
      <dgm:prSet/>
      <dgm:spPr/>
      <dgm:t>
        <a:bodyPr/>
        <a:lstStyle/>
        <a:p>
          <a:endParaRPr lang="en-US"/>
        </a:p>
      </dgm:t>
    </dgm:pt>
    <dgm:pt modelId="{2657D320-43A5-4B47-87CE-1C1D466A88D3}" type="pres">
      <dgm:prSet presAssocID="{60B0D6BA-5145-4336-9DCE-C63CE996E656}" presName="root" presStyleCnt="0">
        <dgm:presLayoutVars>
          <dgm:dir/>
          <dgm:resizeHandles val="exact"/>
        </dgm:presLayoutVars>
      </dgm:prSet>
      <dgm:spPr/>
    </dgm:pt>
    <dgm:pt modelId="{164134F6-9F0D-4BFD-B566-6591479828ED}" type="pres">
      <dgm:prSet presAssocID="{484ADA65-F37A-490C-A6E2-14FF84DBE4EC}" presName="compNode" presStyleCnt="0"/>
      <dgm:spPr/>
    </dgm:pt>
    <dgm:pt modelId="{A30D48CF-532A-4F0C-846F-EC03A58F1886}" type="pres">
      <dgm:prSet presAssocID="{484ADA65-F37A-490C-A6E2-14FF84DBE4EC}" presName="bgRect" presStyleLbl="bgShp" presStyleIdx="0" presStyleCnt="2"/>
      <dgm:spPr/>
    </dgm:pt>
    <dgm:pt modelId="{C52A9738-ACD9-44A9-B366-1C5F253D1E8C}" type="pres">
      <dgm:prSet presAssocID="{484ADA65-F37A-490C-A6E2-14FF84DBE4E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rget"/>
        </a:ext>
      </dgm:extLst>
    </dgm:pt>
    <dgm:pt modelId="{2F97C290-B481-41F9-9935-FAFFD93E022A}" type="pres">
      <dgm:prSet presAssocID="{484ADA65-F37A-490C-A6E2-14FF84DBE4EC}" presName="spaceRect" presStyleCnt="0"/>
      <dgm:spPr/>
    </dgm:pt>
    <dgm:pt modelId="{BD1066BF-6125-42F7-B3DB-8F94D8C8B826}" type="pres">
      <dgm:prSet presAssocID="{484ADA65-F37A-490C-A6E2-14FF84DBE4EC}" presName="parTx" presStyleLbl="revTx" presStyleIdx="0" presStyleCnt="2">
        <dgm:presLayoutVars>
          <dgm:chMax val="0"/>
          <dgm:chPref val="0"/>
        </dgm:presLayoutVars>
      </dgm:prSet>
      <dgm:spPr/>
    </dgm:pt>
    <dgm:pt modelId="{064D4D13-6C7A-4450-943D-73D00878A9E1}" type="pres">
      <dgm:prSet presAssocID="{9ADCA9DD-65D6-4135-84FE-1D812F967EA7}" presName="sibTrans" presStyleCnt="0"/>
      <dgm:spPr/>
    </dgm:pt>
    <dgm:pt modelId="{364E6152-5BAB-4765-8341-32A6A4B3E931}" type="pres">
      <dgm:prSet presAssocID="{93A23D30-6051-4AA0-9373-9D51EBA98665}" presName="compNode" presStyleCnt="0"/>
      <dgm:spPr/>
    </dgm:pt>
    <dgm:pt modelId="{7C245F80-9C9C-42D1-A6DB-A7E16C14DE8B}" type="pres">
      <dgm:prSet presAssocID="{93A23D30-6051-4AA0-9373-9D51EBA98665}" presName="bgRect" presStyleLbl="bgShp" presStyleIdx="1" presStyleCnt="2"/>
      <dgm:spPr/>
    </dgm:pt>
    <dgm:pt modelId="{7E5F418F-55BE-4151-8D75-6C1E7EC948EC}" type="pres">
      <dgm:prSet presAssocID="{93A23D30-6051-4AA0-9373-9D51EBA9866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6DAEA8D4-C407-4D12-AF96-1FBE4DD87A70}" type="pres">
      <dgm:prSet presAssocID="{93A23D30-6051-4AA0-9373-9D51EBA98665}" presName="spaceRect" presStyleCnt="0"/>
      <dgm:spPr/>
    </dgm:pt>
    <dgm:pt modelId="{7C379F53-2AE9-4CE0-B3D2-DC76CFC4F749}" type="pres">
      <dgm:prSet presAssocID="{93A23D30-6051-4AA0-9373-9D51EBA98665}" presName="parTx" presStyleLbl="revTx" presStyleIdx="1" presStyleCnt="2">
        <dgm:presLayoutVars>
          <dgm:chMax val="0"/>
          <dgm:chPref val="0"/>
        </dgm:presLayoutVars>
      </dgm:prSet>
      <dgm:spPr/>
    </dgm:pt>
  </dgm:ptLst>
  <dgm:cxnLst>
    <dgm:cxn modelId="{9BE5EF0D-4D9C-4A88-9EB0-E8135A3A8A30}" srcId="{60B0D6BA-5145-4336-9DCE-C63CE996E656}" destId="{484ADA65-F37A-490C-A6E2-14FF84DBE4EC}" srcOrd="0" destOrd="0" parTransId="{96B0ECEB-7B6F-4359-93EE-5265829E2F6A}" sibTransId="{9ADCA9DD-65D6-4135-84FE-1D812F967EA7}"/>
    <dgm:cxn modelId="{52AF8011-02C0-4608-96FE-EC61982BF662}" srcId="{60B0D6BA-5145-4336-9DCE-C63CE996E656}" destId="{93A23D30-6051-4AA0-9373-9D51EBA98665}" srcOrd="1" destOrd="0" parTransId="{E93DE661-B4C8-4596-AF76-8DAEE29167A5}" sibTransId="{869012B1-55B8-4D1D-AD1E-63346DC9DD66}"/>
    <dgm:cxn modelId="{8B4CD411-99EA-4601-A68F-3ECE0F8681F1}" type="presOf" srcId="{93A23D30-6051-4AA0-9373-9D51EBA98665}" destId="{7C379F53-2AE9-4CE0-B3D2-DC76CFC4F749}" srcOrd="0" destOrd="0" presId="urn:microsoft.com/office/officeart/2018/2/layout/IconVerticalSolidList"/>
    <dgm:cxn modelId="{1D1F40D9-BC37-49E8-80A1-F4ED50361F15}" type="presOf" srcId="{484ADA65-F37A-490C-A6E2-14FF84DBE4EC}" destId="{BD1066BF-6125-42F7-B3DB-8F94D8C8B826}" srcOrd="0" destOrd="0" presId="urn:microsoft.com/office/officeart/2018/2/layout/IconVerticalSolidList"/>
    <dgm:cxn modelId="{0FE443F1-4E4F-498E-8661-A4F557974275}" type="presOf" srcId="{60B0D6BA-5145-4336-9DCE-C63CE996E656}" destId="{2657D320-43A5-4B47-87CE-1C1D466A88D3}" srcOrd="0" destOrd="0" presId="urn:microsoft.com/office/officeart/2018/2/layout/IconVerticalSolidList"/>
    <dgm:cxn modelId="{6156A2F9-121A-47CE-A44D-64B8FA8DC87B}" type="presParOf" srcId="{2657D320-43A5-4B47-87CE-1C1D466A88D3}" destId="{164134F6-9F0D-4BFD-B566-6591479828ED}" srcOrd="0" destOrd="0" presId="urn:microsoft.com/office/officeart/2018/2/layout/IconVerticalSolidList"/>
    <dgm:cxn modelId="{246796EE-1859-432B-BF30-639448CD96C2}" type="presParOf" srcId="{164134F6-9F0D-4BFD-B566-6591479828ED}" destId="{A30D48CF-532A-4F0C-846F-EC03A58F1886}" srcOrd="0" destOrd="0" presId="urn:microsoft.com/office/officeart/2018/2/layout/IconVerticalSolidList"/>
    <dgm:cxn modelId="{0B67E417-68D3-4BA8-B92E-AF0AB2AD2D93}" type="presParOf" srcId="{164134F6-9F0D-4BFD-B566-6591479828ED}" destId="{C52A9738-ACD9-44A9-B366-1C5F253D1E8C}" srcOrd="1" destOrd="0" presId="urn:microsoft.com/office/officeart/2018/2/layout/IconVerticalSolidList"/>
    <dgm:cxn modelId="{9434B40E-0032-4B5D-8436-6ECC13A1A4D3}" type="presParOf" srcId="{164134F6-9F0D-4BFD-B566-6591479828ED}" destId="{2F97C290-B481-41F9-9935-FAFFD93E022A}" srcOrd="2" destOrd="0" presId="urn:microsoft.com/office/officeart/2018/2/layout/IconVerticalSolidList"/>
    <dgm:cxn modelId="{10C01504-5FEC-4293-A358-45A84AA50DF6}" type="presParOf" srcId="{164134F6-9F0D-4BFD-B566-6591479828ED}" destId="{BD1066BF-6125-42F7-B3DB-8F94D8C8B826}" srcOrd="3" destOrd="0" presId="urn:microsoft.com/office/officeart/2018/2/layout/IconVerticalSolidList"/>
    <dgm:cxn modelId="{589FDBF2-7C78-466D-AF22-2BAE5FEAE797}" type="presParOf" srcId="{2657D320-43A5-4B47-87CE-1C1D466A88D3}" destId="{064D4D13-6C7A-4450-943D-73D00878A9E1}" srcOrd="1" destOrd="0" presId="urn:microsoft.com/office/officeart/2018/2/layout/IconVerticalSolidList"/>
    <dgm:cxn modelId="{821017E7-6EAD-444D-9E9D-FCED7417C893}" type="presParOf" srcId="{2657D320-43A5-4B47-87CE-1C1D466A88D3}" destId="{364E6152-5BAB-4765-8341-32A6A4B3E931}" srcOrd="2" destOrd="0" presId="urn:microsoft.com/office/officeart/2018/2/layout/IconVerticalSolidList"/>
    <dgm:cxn modelId="{4AAFF122-31E7-4605-8F59-CFDAEA767165}" type="presParOf" srcId="{364E6152-5BAB-4765-8341-32A6A4B3E931}" destId="{7C245F80-9C9C-42D1-A6DB-A7E16C14DE8B}" srcOrd="0" destOrd="0" presId="urn:microsoft.com/office/officeart/2018/2/layout/IconVerticalSolidList"/>
    <dgm:cxn modelId="{64C8DEEB-AC45-4937-819B-29F9DE23487C}" type="presParOf" srcId="{364E6152-5BAB-4765-8341-32A6A4B3E931}" destId="{7E5F418F-55BE-4151-8D75-6C1E7EC948EC}" srcOrd="1" destOrd="0" presId="urn:microsoft.com/office/officeart/2018/2/layout/IconVerticalSolidList"/>
    <dgm:cxn modelId="{14A9EFFD-63D8-4891-A3C0-A2C21AF79EC9}" type="presParOf" srcId="{364E6152-5BAB-4765-8341-32A6A4B3E931}" destId="{6DAEA8D4-C407-4D12-AF96-1FBE4DD87A70}" srcOrd="2" destOrd="0" presId="urn:microsoft.com/office/officeart/2018/2/layout/IconVerticalSolidList"/>
    <dgm:cxn modelId="{F83E8464-6E78-45F8-A3AE-E5AED161907B}" type="presParOf" srcId="{364E6152-5BAB-4765-8341-32A6A4B3E931}" destId="{7C379F53-2AE9-4CE0-B3D2-DC76CFC4F74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4F26A-AF5C-46F1-B3F1-3521F36F9E0A}">
      <dsp:nvSpPr>
        <dsp:cNvPr id="0" name=""/>
        <dsp:cNvSpPr/>
      </dsp:nvSpPr>
      <dsp:spPr>
        <a:xfrm>
          <a:off x="0" y="1081170"/>
          <a:ext cx="2957512" cy="18780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0F1C05-2CD7-4C7B-BD84-FDC7C8470320}">
      <dsp:nvSpPr>
        <dsp:cNvPr id="0" name=""/>
        <dsp:cNvSpPr/>
      </dsp:nvSpPr>
      <dsp:spPr>
        <a:xfrm>
          <a:off x="328612" y="1393352"/>
          <a:ext cx="2957512" cy="18780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Protect your brand</a:t>
          </a:r>
        </a:p>
      </dsp:txBody>
      <dsp:txXfrm>
        <a:off x="383617" y="1448357"/>
        <a:ext cx="2847502" cy="1768010"/>
      </dsp:txXfrm>
    </dsp:sp>
    <dsp:sp modelId="{93D193CD-7C78-4CC1-B2E8-9F52CC5C6A4B}">
      <dsp:nvSpPr>
        <dsp:cNvPr id="0" name=""/>
        <dsp:cNvSpPr/>
      </dsp:nvSpPr>
      <dsp:spPr>
        <a:xfrm>
          <a:off x="3614737" y="1081170"/>
          <a:ext cx="2957512" cy="18780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8C40EA-C05A-4E3B-96FF-59127EAF5FE0}">
      <dsp:nvSpPr>
        <dsp:cNvPr id="0" name=""/>
        <dsp:cNvSpPr/>
      </dsp:nvSpPr>
      <dsp:spPr>
        <a:xfrm>
          <a:off x="3943350" y="1393352"/>
          <a:ext cx="2957512" cy="18780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Gaining competitive advantage</a:t>
          </a:r>
        </a:p>
      </dsp:txBody>
      <dsp:txXfrm>
        <a:off x="3998355" y="1448357"/>
        <a:ext cx="2847502" cy="1768010"/>
      </dsp:txXfrm>
    </dsp:sp>
    <dsp:sp modelId="{6F91445F-B904-4471-AED5-902DC68E553E}">
      <dsp:nvSpPr>
        <dsp:cNvPr id="0" name=""/>
        <dsp:cNvSpPr/>
      </dsp:nvSpPr>
      <dsp:spPr>
        <a:xfrm>
          <a:off x="7229475" y="1081170"/>
          <a:ext cx="2957512" cy="18780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9EACEF-FF2F-46EB-93FE-D6EEF8C33FC5}">
      <dsp:nvSpPr>
        <dsp:cNvPr id="0" name=""/>
        <dsp:cNvSpPr/>
      </dsp:nvSpPr>
      <dsp:spPr>
        <a:xfrm>
          <a:off x="7558087" y="1393352"/>
          <a:ext cx="2957512" cy="18780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Creating new products and services</a:t>
          </a:r>
        </a:p>
      </dsp:txBody>
      <dsp:txXfrm>
        <a:off x="7613092" y="1448357"/>
        <a:ext cx="2847502" cy="1768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F5FE7A-98C8-43B2-BDFB-7C9E13F46906}">
      <dsp:nvSpPr>
        <dsp:cNvPr id="0" name=""/>
        <dsp:cNvSpPr/>
      </dsp:nvSpPr>
      <dsp:spPr>
        <a:xfrm>
          <a:off x="842" y="278145"/>
          <a:ext cx="3286834" cy="19721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95% of consumers expect their bank to have the latest technologies to keep their financial information safe and secure</a:t>
          </a:r>
        </a:p>
      </dsp:txBody>
      <dsp:txXfrm>
        <a:off x="842" y="278145"/>
        <a:ext cx="3286834" cy="1972100"/>
      </dsp:txXfrm>
    </dsp:sp>
    <dsp:sp modelId="{B9559EEB-BE5D-427E-9FE6-321FBEA71A3E}">
      <dsp:nvSpPr>
        <dsp:cNvPr id="0" name=""/>
        <dsp:cNvSpPr/>
      </dsp:nvSpPr>
      <dsp:spPr>
        <a:xfrm>
          <a:off x="3616360" y="278145"/>
          <a:ext cx="3286834" cy="19721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89% expect stores they shop at to stay up-to-date with the latest financial safety technologies</a:t>
          </a:r>
        </a:p>
      </dsp:txBody>
      <dsp:txXfrm>
        <a:off x="3616360" y="278145"/>
        <a:ext cx="3286834" cy="1972100"/>
      </dsp:txXfrm>
    </dsp:sp>
    <dsp:sp modelId="{599E266D-9184-487B-AF9C-156CFAB51E2F}">
      <dsp:nvSpPr>
        <dsp:cNvPr id="0" name=""/>
        <dsp:cNvSpPr/>
      </dsp:nvSpPr>
      <dsp:spPr>
        <a:xfrm>
          <a:off x="842" y="2578929"/>
          <a:ext cx="3286834" cy="19721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88% trust that their payment network is arming them with new, secure technologies that protect them from fraud</a:t>
          </a:r>
        </a:p>
      </dsp:txBody>
      <dsp:txXfrm>
        <a:off x="842" y="2578929"/>
        <a:ext cx="3286834" cy="1972100"/>
      </dsp:txXfrm>
    </dsp:sp>
    <dsp:sp modelId="{43B649FA-E60A-4BF3-B635-FCE29A9B38DD}">
      <dsp:nvSpPr>
        <dsp:cNvPr id="0" name=""/>
        <dsp:cNvSpPr/>
      </dsp:nvSpPr>
      <dsp:spPr>
        <a:xfrm>
          <a:off x="3616360" y="2578929"/>
          <a:ext cx="3286834" cy="19721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83% are excited about the emerging new technologies that will help secure and protect their financial information</a:t>
          </a:r>
        </a:p>
      </dsp:txBody>
      <dsp:txXfrm>
        <a:off x="3616360" y="2578929"/>
        <a:ext cx="3286834" cy="1972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4A54A-3E87-4E25-9FEC-AE11FB5D3E73}">
      <dsp:nvSpPr>
        <dsp:cNvPr id="0" name=""/>
        <dsp:cNvSpPr/>
      </dsp:nvSpPr>
      <dsp:spPr>
        <a:xfrm>
          <a:off x="0" y="2626263"/>
          <a:ext cx="10515600" cy="17231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Focus on a threat’s potential impact on business activities</a:t>
          </a:r>
        </a:p>
      </dsp:txBody>
      <dsp:txXfrm>
        <a:off x="0" y="2626263"/>
        <a:ext cx="10515600" cy="930480"/>
      </dsp:txXfrm>
    </dsp:sp>
    <dsp:sp modelId="{2C62E064-692D-4851-BD01-D3A65C17D7D8}">
      <dsp:nvSpPr>
        <dsp:cNvPr id="0" name=""/>
        <dsp:cNvSpPr/>
      </dsp:nvSpPr>
      <dsp:spPr>
        <a:xfrm>
          <a:off x="0" y="3522281"/>
          <a:ext cx="2628899" cy="79263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dirty="0"/>
            <a:t>How can a cyber attack disrupt the supply chain?</a:t>
          </a:r>
        </a:p>
      </dsp:txBody>
      <dsp:txXfrm>
        <a:off x="0" y="3522281"/>
        <a:ext cx="2628899" cy="792631"/>
      </dsp:txXfrm>
    </dsp:sp>
    <dsp:sp modelId="{2966F698-DD5F-4FC4-8C8D-5DD211C4D0AD}">
      <dsp:nvSpPr>
        <dsp:cNvPr id="0" name=""/>
        <dsp:cNvSpPr/>
      </dsp:nvSpPr>
      <dsp:spPr>
        <a:xfrm>
          <a:off x="2628900" y="3522281"/>
          <a:ext cx="2628899" cy="79263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How can it expose trade secrets?</a:t>
          </a:r>
        </a:p>
      </dsp:txBody>
      <dsp:txXfrm>
        <a:off x="2628900" y="3522281"/>
        <a:ext cx="2628899" cy="792631"/>
      </dsp:txXfrm>
    </dsp:sp>
    <dsp:sp modelId="{537B583E-32ED-44CC-9E7B-B5D3F68CE0FC}">
      <dsp:nvSpPr>
        <dsp:cNvPr id="0" name=""/>
        <dsp:cNvSpPr/>
      </dsp:nvSpPr>
      <dsp:spPr>
        <a:xfrm>
          <a:off x="5257800" y="3522281"/>
          <a:ext cx="2628899" cy="792631"/>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How can it lead to failure in meeting contractual obligations?</a:t>
          </a:r>
        </a:p>
      </dsp:txBody>
      <dsp:txXfrm>
        <a:off x="5257800" y="3522281"/>
        <a:ext cx="2628899" cy="792631"/>
      </dsp:txXfrm>
    </dsp:sp>
    <dsp:sp modelId="{AA0CFD19-8014-43A6-A50C-F6D06498D563}">
      <dsp:nvSpPr>
        <dsp:cNvPr id="0" name=""/>
        <dsp:cNvSpPr/>
      </dsp:nvSpPr>
      <dsp:spPr>
        <a:xfrm>
          <a:off x="7886700" y="3522281"/>
          <a:ext cx="2628899" cy="79263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How can it be a threat to humanity?</a:t>
          </a:r>
        </a:p>
      </dsp:txBody>
      <dsp:txXfrm>
        <a:off x="7886700" y="3522281"/>
        <a:ext cx="2628899" cy="792631"/>
      </dsp:txXfrm>
    </dsp:sp>
    <dsp:sp modelId="{E05A8EB3-C7F9-461B-AD83-70FCCD19AAB9}">
      <dsp:nvSpPr>
        <dsp:cNvPr id="0" name=""/>
        <dsp:cNvSpPr/>
      </dsp:nvSpPr>
      <dsp:spPr>
        <a:xfrm rot="10800000">
          <a:off x="0" y="1962"/>
          <a:ext cx="10515600" cy="2650147"/>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Cyber risks are business risks</a:t>
          </a:r>
        </a:p>
      </dsp:txBody>
      <dsp:txXfrm rot="10800000">
        <a:off x="0" y="1962"/>
        <a:ext cx="10515600" cy="1721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99EC0-A6F5-4CB4-94C8-83B4DEB24D65}">
      <dsp:nvSpPr>
        <dsp:cNvPr id="0" name=""/>
        <dsp:cNvSpPr/>
      </dsp:nvSpPr>
      <dsp:spPr>
        <a:xfrm>
          <a:off x="2985" y="151016"/>
          <a:ext cx="2368437" cy="331581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653" tIns="330200" rIns="184653" bIns="330200" numCol="1" spcCol="1270" anchor="t" anchorCtr="0">
          <a:noAutofit/>
        </a:bodyPr>
        <a:lstStyle/>
        <a:p>
          <a:pPr marL="0" lvl="0" indent="0" algn="ctr" defTabSz="1022350">
            <a:lnSpc>
              <a:spcPct val="90000"/>
            </a:lnSpc>
            <a:spcBef>
              <a:spcPct val="0"/>
            </a:spcBef>
            <a:spcAft>
              <a:spcPct val="35000"/>
            </a:spcAft>
            <a:buNone/>
          </a:pPr>
          <a:r>
            <a:rPr lang="en-US" sz="2300" kern="1200" dirty="0"/>
            <a:t>Know your risks</a:t>
          </a:r>
        </a:p>
      </dsp:txBody>
      <dsp:txXfrm>
        <a:off x="2985" y="1411025"/>
        <a:ext cx="2368437" cy="1989487"/>
      </dsp:txXfrm>
    </dsp:sp>
    <dsp:sp modelId="{A0E3F3F3-3558-477D-A816-308FBE86E0C7}">
      <dsp:nvSpPr>
        <dsp:cNvPr id="0" name=""/>
        <dsp:cNvSpPr/>
      </dsp:nvSpPr>
      <dsp:spPr>
        <a:xfrm>
          <a:off x="689832" y="482597"/>
          <a:ext cx="994743" cy="99474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54" tIns="12700" rIns="7755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35509" y="628274"/>
        <a:ext cx="703389" cy="703389"/>
      </dsp:txXfrm>
    </dsp:sp>
    <dsp:sp modelId="{49905090-A0A5-43AD-AF70-411884E9542F}">
      <dsp:nvSpPr>
        <dsp:cNvPr id="0" name=""/>
        <dsp:cNvSpPr/>
      </dsp:nvSpPr>
      <dsp:spPr>
        <a:xfrm>
          <a:off x="2985" y="3466756"/>
          <a:ext cx="2368437" cy="72"/>
        </a:xfrm>
        <a:prstGeom prst="rect">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03FFDE-936D-489C-A4C4-40A728A7C49A}">
      <dsp:nvSpPr>
        <dsp:cNvPr id="0" name=""/>
        <dsp:cNvSpPr/>
      </dsp:nvSpPr>
      <dsp:spPr>
        <a:xfrm>
          <a:off x="2608266" y="151016"/>
          <a:ext cx="2368437" cy="3315812"/>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653" tIns="330200" rIns="184653" bIns="330200" numCol="1" spcCol="1270" anchor="t" anchorCtr="0">
          <a:noAutofit/>
        </a:bodyPr>
        <a:lstStyle/>
        <a:p>
          <a:pPr marL="0" lvl="0" indent="0" algn="ctr" defTabSz="1022350">
            <a:lnSpc>
              <a:spcPct val="90000"/>
            </a:lnSpc>
            <a:spcBef>
              <a:spcPct val="0"/>
            </a:spcBef>
            <a:spcAft>
              <a:spcPct val="35000"/>
            </a:spcAft>
            <a:buNone/>
          </a:pPr>
          <a:r>
            <a:rPr lang="en-US" sz="2300" kern="1200" dirty="0"/>
            <a:t>Prioritize your risks</a:t>
          </a:r>
        </a:p>
      </dsp:txBody>
      <dsp:txXfrm>
        <a:off x="2608266" y="1411025"/>
        <a:ext cx="2368437" cy="1989487"/>
      </dsp:txXfrm>
    </dsp:sp>
    <dsp:sp modelId="{5402186C-F574-42CD-89E1-5004FF24380D}">
      <dsp:nvSpPr>
        <dsp:cNvPr id="0" name=""/>
        <dsp:cNvSpPr/>
      </dsp:nvSpPr>
      <dsp:spPr>
        <a:xfrm>
          <a:off x="3295113" y="482597"/>
          <a:ext cx="994743" cy="994743"/>
        </a:xfrm>
        <a:prstGeom prst="ellipse">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54" tIns="12700" rIns="7755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440790" y="628274"/>
        <a:ext cx="703389" cy="703389"/>
      </dsp:txXfrm>
    </dsp:sp>
    <dsp:sp modelId="{41447862-4187-41C3-9F98-13F7DCF42AFC}">
      <dsp:nvSpPr>
        <dsp:cNvPr id="0" name=""/>
        <dsp:cNvSpPr/>
      </dsp:nvSpPr>
      <dsp:spPr>
        <a:xfrm>
          <a:off x="2608266" y="3466756"/>
          <a:ext cx="2368437" cy="72"/>
        </a:xfrm>
        <a:prstGeom prst="rect">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F395A-2AE7-49C9-92A2-73003AB5E5CE}">
      <dsp:nvSpPr>
        <dsp:cNvPr id="0" name=""/>
        <dsp:cNvSpPr/>
      </dsp:nvSpPr>
      <dsp:spPr>
        <a:xfrm>
          <a:off x="5213547" y="151016"/>
          <a:ext cx="2368437" cy="3315812"/>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653" tIns="330200" rIns="184653" bIns="330200" numCol="1" spcCol="1270" anchor="t" anchorCtr="0">
          <a:noAutofit/>
        </a:bodyPr>
        <a:lstStyle/>
        <a:p>
          <a:pPr marL="0" lvl="0" indent="0" algn="ctr" defTabSz="1022350">
            <a:lnSpc>
              <a:spcPct val="90000"/>
            </a:lnSpc>
            <a:spcBef>
              <a:spcPct val="0"/>
            </a:spcBef>
            <a:spcAft>
              <a:spcPct val="35000"/>
            </a:spcAft>
            <a:buNone/>
          </a:pPr>
          <a:r>
            <a:rPr lang="en-US" sz="2300" kern="1200" dirty="0"/>
            <a:t>Establish suitable controls for high-priority risks</a:t>
          </a:r>
        </a:p>
      </dsp:txBody>
      <dsp:txXfrm>
        <a:off x="5213547" y="1411025"/>
        <a:ext cx="2368437" cy="1989487"/>
      </dsp:txXfrm>
    </dsp:sp>
    <dsp:sp modelId="{63CF2F39-26BB-4752-8786-E0582A8F7EE3}">
      <dsp:nvSpPr>
        <dsp:cNvPr id="0" name=""/>
        <dsp:cNvSpPr/>
      </dsp:nvSpPr>
      <dsp:spPr>
        <a:xfrm>
          <a:off x="5900394" y="482597"/>
          <a:ext cx="994743" cy="994743"/>
        </a:xfrm>
        <a:prstGeom prst="ellipse">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54" tIns="12700" rIns="7755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046071" y="628274"/>
        <a:ext cx="703389" cy="703389"/>
      </dsp:txXfrm>
    </dsp:sp>
    <dsp:sp modelId="{C5216F40-DDC7-4023-B5C5-BE42BF9187E6}">
      <dsp:nvSpPr>
        <dsp:cNvPr id="0" name=""/>
        <dsp:cNvSpPr/>
      </dsp:nvSpPr>
      <dsp:spPr>
        <a:xfrm>
          <a:off x="5213547" y="3466756"/>
          <a:ext cx="2368437" cy="72"/>
        </a:xfrm>
        <a:prstGeom prst="rect">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C5DC2E-FA88-4048-8390-5C6B3DC13003}">
      <dsp:nvSpPr>
        <dsp:cNvPr id="0" name=""/>
        <dsp:cNvSpPr/>
      </dsp:nvSpPr>
      <dsp:spPr>
        <a:xfrm>
          <a:off x="7818829" y="151016"/>
          <a:ext cx="2368437" cy="3315812"/>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653" tIns="330200" rIns="184653" bIns="330200" numCol="1" spcCol="1270" anchor="t" anchorCtr="0">
          <a:noAutofit/>
        </a:bodyPr>
        <a:lstStyle/>
        <a:p>
          <a:pPr marL="0" lvl="0" indent="0" algn="ctr" defTabSz="1022350">
            <a:lnSpc>
              <a:spcPct val="90000"/>
            </a:lnSpc>
            <a:spcBef>
              <a:spcPct val="0"/>
            </a:spcBef>
            <a:spcAft>
              <a:spcPct val="35000"/>
            </a:spcAft>
            <a:buNone/>
          </a:pPr>
          <a:r>
            <a:rPr lang="en-US" sz="2300" kern="1200" dirty="0"/>
            <a:t>Accept residual risks</a:t>
          </a:r>
        </a:p>
      </dsp:txBody>
      <dsp:txXfrm>
        <a:off x="7818829" y="1411025"/>
        <a:ext cx="2368437" cy="1989487"/>
      </dsp:txXfrm>
    </dsp:sp>
    <dsp:sp modelId="{86CE5195-BE1A-404D-ABE3-F2E293906BCA}">
      <dsp:nvSpPr>
        <dsp:cNvPr id="0" name=""/>
        <dsp:cNvSpPr/>
      </dsp:nvSpPr>
      <dsp:spPr>
        <a:xfrm>
          <a:off x="8505675" y="482597"/>
          <a:ext cx="994743" cy="994743"/>
        </a:xfrm>
        <a:prstGeom prst="ellipse">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554" tIns="12700" rIns="77554"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651352" y="628274"/>
        <a:ext cx="703389" cy="703389"/>
      </dsp:txXfrm>
    </dsp:sp>
    <dsp:sp modelId="{2F50B57B-1609-48B6-BC38-86A855FFCBD8}">
      <dsp:nvSpPr>
        <dsp:cNvPr id="0" name=""/>
        <dsp:cNvSpPr/>
      </dsp:nvSpPr>
      <dsp:spPr>
        <a:xfrm>
          <a:off x="7818829" y="3466756"/>
          <a:ext cx="2368437" cy="7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DAE04-8E59-4299-B869-D6DA6D23F1C5}">
      <dsp:nvSpPr>
        <dsp:cNvPr id="0" name=""/>
        <dsp:cNvSpPr/>
      </dsp:nvSpPr>
      <dsp:spPr>
        <a:xfrm>
          <a:off x="0" y="0"/>
          <a:ext cx="8412480" cy="9572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key business activity and the risks to it</a:t>
          </a:r>
        </a:p>
      </dsp:txBody>
      <dsp:txXfrm>
        <a:off x="28038" y="28038"/>
        <a:ext cx="7298593" cy="901218"/>
      </dsp:txXfrm>
    </dsp:sp>
    <dsp:sp modelId="{4B97EE84-B344-4DC8-BDF5-32BDD44FE895}">
      <dsp:nvSpPr>
        <dsp:cNvPr id="0" name=""/>
        <dsp:cNvSpPr/>
      </dsp:nvSpPr>
      <dsp:spPr>
        <a:xfrm>
          <a:off x="704545" y="1131347"/>
          <a:ext cx="8412480" cy="9572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Systems that support this activity</a:t>
          </a:r>
        </a:p>
      </dsp:txBody>
      <dsp:txXfrm>
        <a:off x="732583" y="1159385"/>
        <a:ext cx="7029617" cy="901218"/>
      </dsp:txXfrm>
    </dsp:sp>
    <dsp:sp modelId="{1061CD95-6D77-4603-9B6C-664E84D84049}">
      <dsp:nvSpPr>
        <dsp:cNvPr id="0" name=""/>
        <dsp:cNvSpPr/>
      </dsp:nvSpPr>
      <dsp:spPr>
        <a:xfrm>
          <a:off x="1398574" y="2262695"/>
          <a:ext cx="8412480" cy="9572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Potential types of attacks and possible consequences</a:t>
          </a:r>
        </a:p>
      </dsp:txBody>
      <dsp:txXfrm>
        <a:off x="1426612" y="2290733"/>
        <a:ext cx="7040133" cy="901218"/>
      </dsp:txXfrm>
    </dsp:sp>
    <dsp:sp modelId="{EF16AC2C-5122-4D88-8808-9804A2A17967}">
      <dsp:nvSpPr>
        <dsp:cNvPr id="0" name=""/>
        <dsp:cNvSpPr/>
      </dsp:nvSpPr>
      <dsp:spPr>
        <a:xfrm>
          <a:off x="2103119" y="3394043"/>
          <a:ext cx="8412480" cy="95729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Adversaries most likely to carry out the attack </a:t>
          </a:r>
        </a:p>
      </dsp:txBody>
      <dsp:txXfrm>
        <a:off x="2131157" y="3422081"/>
        <a:ext cx="7029617" cy="901218"/>
      </dsp:txXfrm>
    </dsp:sp>
    <dsp:sp modelId="{D1B52F35-3AD8-4724-AF72-EA8D9136EBDB}">
      <dsp:nvSpPr>
        <dsp:cNvPr id="0" name=""/>
        <dsp:cNvSpPr/>
      </dsp:nvSpPr>
      <dsp:spPr>
        <a:xfrm>
          <a:off x="7790238" y="733200"/>
          <a:ext cx="622241" cy="622241"/>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A51A95AA-7DFA-4CF4-9870-889462742424}">
      <dsp:nvSpPr>
        <dsp:cNvPr id="0" name=""/>
        <dsp:cNvSpPr/>
      </dsp:nvSpPr>
      <dsp:spPr>
        <a:xfrm>
          <a:off x="8494783" y="1864548"/>
          <a:ext cx="622241" cy="622241"/>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7" y="1864548"/>
        <a:ext cx="342233" cy="468236"/>
      </dsp:txXfrm>
    </dsp:sp>
    <dsp:sp modelId="{BAFA406D-B0D9-41AA-A609-466DDA84A6B9}">
      <dsp:nvSpPr>
        <dsp:cNvPr id="0" name=""/>
        <dsp:cNvSpPr/>
      </dsp:nvSpPr>
      <dsp:spPr>
        <a:xfrm>
          <a:off x="9188813" y="2995896"/>
          <a:ext cx="622241" cy="622241"/>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6"/>
        <a:ext cx="342233" cy="4682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33992-3F6F-4EF8-B5F7-0406397F2445}">
      <dsp:nvSpPr>
        <dsp:cNvPr id="0" name=""/>
        <dsp:cNvSpPr/>
      </dsp:nvSpPr>
      <dsp:spPr>
        <a:xfrm>
          <a:off x="1148270" y="37400"/>
          <a:ext cx="1441125" cy="1441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E21C3-0C1B-48C0-8988-A74E0A07422D}">
      <dsp:nvSpPr>
        <dsp:cNvPr id="0" name=""/>
        <dsp:cNvSpPr/>
      </dsp:nvSpPr>
      <dsp:spPr>
        <a:xfrm>
          <a:off x="1455395" y="344525"/>
          <a:ext cx="826875" cy="826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1E77A0-B53F-42B7-AC9F-D106E1BEC55A}">
      <dsp:nvSpPr>
        <dsp:cNvPr id="0" name=""/>
        <dsp:cNvSpPr/>
      </dsp:nvSpPr>
      <dsp:spPr>
        <a:xfrm>
          <a:off x="687583" y="1927400"/>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n-US" sz="3500" kern="1200"/>
            <a:t>Employee</a:t>
          </a:r>
        </a:p>
      </dsp:txBody>
      <dsp:txXfrm>
        <a:off x="687583" y="1927400"/>
        <a:ext cx="2362500" cy="720000"/>
      </dsp:txXfrm>
    </dsp:sp>
    <dsp:sp modelId="{52542FD3-D3DD-439F-88DF-38C7DB6470C9}">
      <dsp:nvSpPr>
        <dsp:cNvPr id="0" name=""/>
        <dsp:cNvSpPr/>
      </dsp:nvSpPr>
      <dsp:spPr>
        <a:xfrm>
          <a:off x="3924208" y="37400"/>
          <a:ext cx="1441125" cy="1441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C358F7-B095-45EE-A744-4DC50E3A7F66}">
      <dsp:nvSpPr>
        <dsp:cNvPr id="0" name=""/>
        <dsp:cNvSpPr/>
      </dsp:nvSpPr>
      <dsp:spPr>
        <a:xfrm>
          <a:off x="4231333" y="344525"/>
          <a:ext cx="826875" cy="826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A85B04-2050-4BC5-8833-39783817C471}">
      <dsp:nvSpPr>
        <dsp:cNvPr id="0" name=""/>
        <dsp:cNvSpPr/>
      </dsp:nvSpPr>
      <dsp:spPr>
        <a:xfrm>
          <a:off x="3463520" y="1927400"/>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n-US" sz="3500" kern="1200"/>
            <a:t>Suppliers</a:t>
          </a:r>
        </a:p>
      </dsp:txBody>
      <dsp:txXfrm>
        <a:off x="3463520" y="1927400"/>
        <a:ext cx="2362500" cy="720000"/>
      </dsp:txXfrm>
    </dsp:sp>
    <dsp:sp modelId="{72EE0509-9B07-430B-AA9A-6C6847CA1752}">
      <dsp:nvSpPr>
        <dsp:cNvPr id="0" name=""/>
        <dsp:cNvSpPr/>
      </dsp:nvSpPr>
      <dsp:spPr>
        <a:xfrm>
          <a:off x="2536239" y="3238025"/>
          <a:ext cx="1441125" cy="14411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7AB958-E5E8-4913-8349-021C0A306B4D}">
      <dsp:nvSpPr>
        <dsp:cNvPr id="0" name=""/>
        <dsp:cNvSpPr/>
      </dsp:nvSpPr>
      <dsp:spPr>
        <a:xfrm>
          <a:off x="2843364" y="3545150"/>
          <a:ext cx="826875" cy="826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7D3D6C-0D5E-4223-8C85-DA1EBE8E66A9}">
      <dsp:nvSpPr>
        <dsp:cNvPr id="0" name=""/>
        <dsp:cNvSpPr/>
      </dsp:nvSpPr>
      <dsp:spPr>
        <a:xfrm>
          <a:off x="2075551" y="5128025"/>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cap="all"/>
          </a:pPr>
          <a:r>
            <a:rPr lang="en-US" sz="3500" kern="1200"/>
            <a:t>Consumers</a:t>
          </a:r>
        </a:p>
      </dsp:txBody>
      <dsp:txXfrm>
        <a:off x="2075551" y="5128025"/>
        <a:ext cx="23625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BB340-F8B0-47DD-9C27-A1DD3C87B575}">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3539D8-0445-452B-A982-65589F82E743}">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4E7A4A-A39B-41BC-922E-F389E0CD9F1B}">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Mining cryptocurrencies through unauthorized use of computing resources</a:t>
          </a:r>
        </a:p>
      </dsp:txBody>
      <dsp:txXfrm>
        <a:off x="1834517" y="469890"/>
        <a:ext cx="3148942" cy="1335915"/>
      </dsp:txXfrm>
    </dsp:sp>
    <dsp:sp modelId="{FA3BBAA8-3569-47E9-93E0-98BE2063D6E9}">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049591-DA73-42F0-B106-A0D236B3EAF9}">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7D0A6E-E7CD-4351-A7B6-BAD74C04BBFD}">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Attackers use phishing to distribute mining malwares</a:t>
          </a:r>
        </a:p>
      </dsp:txBody>
      <dsp:txXfrm>
        <a:off x="7154322" y="469890"/>
        <a:ext cx="3148942" cy="1335915"/>
      </dsp:txXfrm>
    </dsp:sp>
    <dsp:sp modelId="{21423B04-8D66-4902-BEBD-A0AAAFAD7976}">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CBDD43-9A93-485B-BEFE-29ABC159C519}">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FF8096-3403-4782-BD89-F82755BBDFE0}">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Victim bears the cost of mining operations </a:t>
          </a:r>
        </a:p>
      </dsp:txBody>
      <dsp:txXfrm>
        <a:off x="1834517" y="2545532"/>
        <a:ext cx="3148942" cy="1335915"/>
      </dsp:txXfrm>
    </dsp:sp>
    <dsp:sp modelId="{021A4C19-258F-4A04-84A5-0E8F49D78B1F}">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7DEC1E-8040-4865-A106-3E365BA29518}">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069552-4A81-43F8-BE9C-BFF7ACB7C813}">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Victim suffers from slow response times of their devices</a:t>
          </a:r>
        </a:p>
      </dsp:txBody>
      <dsp:txXfrm>
        <a:off x="7154322" y="2545532"/>
        <a:ext cx="3148942" cy="13359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D48CF-532A-4F0C-846F-EC03A58F1886}">
      <dsp:nvSpPr>
        <dsp:cNvPr id="0" name=""/>
        <dsp:cNvSpPr/>
      </dsp:nvSpPr>
      <dsp:spPr>
        <a:xfrm>
          <a:off x="0" y="956381"/>
          <a:ext cx="6513603" cy="17656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2A9738-ACD9-44A9-B366-1C5F253D1E8C}">
      <dsp:nvSpPr>
        <dsp:cNvPr id="0" name=""/>
        <dsp:cNvSpPr/>
      </dsp:nvSpPr>
      <dsp:spPr>
        <a:xfrm>
          <a:off x="534102" y="1353647"/>
          <a:ext cx="971095" cy="971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1066BF-6125-42F7-B3DB-8F94D8C8B826}">
      <dsp:nvSpPr>
        <dsp:cNvPr id="0" name=""/>
        <dsp:cNvSpPr/>
      </dsp:nvSpPr>
      <dsp:spPr>
        <a:xfrm>
          <a:off x="2039300" y="956381"/>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1111250">
            <a:lnSpc>
              <a:spcPct val="90000"/>
            </a:lnSpc>
            <a:spcBef>
              <a:spcPct val="0"/>
            </a:spcBef>
            <a:spcAft>
              <a:spcPct val="35000"/>
            </a:spcAft>
            <a:buNone/>
          </a:pPr>
          <a:r>
            <a:rPr lang="en-US" sz="2500" kern="1200"/>
            <a:t>Less well-defended supply chains of the actual target are targeted first</a:t>
          </a:r>
        </a:p>
      </dsp:txBody>
      <dsp:txXfrm>
        <a:off x="2039300" y="956381"/>
        <a:ext cx="4474303" cy="1765627"/>
      </dsp:txXfrm>
    </dsp:sp>
    <dsp:sp modelId="{7C245F80-9C9C-42D1-A6DB-A7E16C14DE8B}">
      <dsp:nvSpPr>
        <dsp:cNvPr id="0" name=""/>
        <dsp:cNvSpPr/>
      </dsp:nvSpPr>
      <dsp:spPr>
        <a:xfrm>
          <a:off x="0" y="3163416"/>
          <a:ext cx="6513603" cy="17656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5F418F-55BE-4151-8D75-6C1E7EC948EC}">
      <dsp:nvSpPr>
        <dsp:cNvPr id="0" name=""/>
        <dsp:cNvSpPr/>
      </dsp:nvSpPr>
      <dsp:spPr>
        <a:xfrm>
          <a:off x="534102" y="3560682"/>
          <a:ext cx="971095" cy="971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379F53-2AE9-4CE0-B3D2-DC76CFC4F749}">
      <dsp:nvSpPr>
        <dsp:cNvPr id="0" name=""/>
        <dsp:cNvSpPr/>
      </dsp:nvSpPr>
      <dsp:spPr>
        <a:xfrm>
          <a:off x="2039300" y="3163416"/>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1111250">
            <a:lnSpc>
              <a:spcPct val="90000"/>
            </a:lnSpc>
            <a:spcBef>
              <a:spcPct val="0"/>
            </a:spcBef>
            <a:spcAft>
              <a:spcPct val="35000"/>
            </a:spcAft>
            <a:buNone/>
          </a:pPr>
          <a:r>
            <a:rPr lang="en-US" sz="2500" kern="1200"/>
            <a:t>Most effective when targets with broadest reach have been identified</a:t>
          </a:r>
        </a:p>
      </dsp:txBody>
      <dsp:txXfrm>
        <a:off x="2039300" y="3163416"/>
        <a:ext cx="4474303" cy="17656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93A3306B-F57E-4B58-99E6-E71CD8F06FE4}" type="datetimeFigureOut">
              <a:rPr lang="en-US" smtClean="0"/>
              <a:t>11/22/2019</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87C0592D-0FE6-4301-9E64-34FA7F32289C}" type="slidenum">
              <a:rPr lang="en-US" smtClean="0"/>
              <a:t>‹#›</a:t>
            </a:fld>
            <a:endParaRPr lang="en-US"/>
          </a:p>
        </p:txBody>
      </p:sp>
    </p:spTree>
    <p:extLst>
      <p:ext uri="{BB962C8B-B14F-4D97-AF65-F5344CB8AC3E}">
        <p14:creationId xmlns:p14="http://schemas.microsoft.com/office/powerpoint/2010/main" val="1019231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endParaRPr lang="en-US" dirty="0"/>
          </a:p>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3</a:t>
            </a:fld>
            <a:endParaRPr lang="en-US"/>
          </a:p>
        </p:txBody>
      </p:sp>
    </p:spTree>
    <p:extLst>
      <p:ext uri="{BB962C8B-B14F-4D97-AF65-F5344CB8AC3E}">
        <p14:creationId xmlns:p14="http://schemas.microsoft.com/office/powerpoint/2010/main" val="340467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endParaRPr lang="en-US" dirty="0"/>
          </a:p>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4</a:t>
            </a:fld>
            <a:endParaRPr lang="en-US"/>
          </a:p>
        </p:txBody>
      </p:sp>
    </p:spTree>
    <p:extLst>
      <p:ext uri="{BB962C8B-B14F-4D97-AF65-F5344CB8AC3E}">
        <p14:creationId xmlns:p14="http://schemas.microsoft.com/office/powerpoint/2010/main" val="360175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5</a:t>
            </a:fld>
            <a:endParaRPr lang="en-US"/>
          </a:p>
        </p:txBody>
      </p:sp>
    </p:spTree>
    <p:extLst>
      <p:ext uri="{BB962C8B-B14F-4D97-AF65-F5344CB8AC3E}">
        <p14:creationId xmlns:p14="http://schemas.microsoft.com/office/powerpoint/2010/main" val="2213016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6</a:t>
            </a:fld>
            <a:endParaRPr lang="en-US"/>
          </a:p>
        </p:txBody>
      </p:sp>
    </p:spTree>
    <p:extLst>
      <p:ext uri="{BB962C8B-B14F-4D97-AF65-F5344CB8AC3E}">
        <p14:creationId xmlns:p14="http://schemas.microsoft.com/office/powerpoint/2010/main" val="3841296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8</a:t>
            </a:fld>
            <a:endParaRPr lang="en-US"/>
          </a:p>
        </p:txBody>
      </p:sp>
    </p:spTree>
    <p:extLst>
      <p:ext uri="{BB962C8B-B14F-4D97-AF65-F5344CB8AC3E}">
        <p14:creationId xmlns:p14="http://schemas.microsoft.com/office/powerpoint/2010/main" val="2887634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9</a:t>
            </a:fld>
            <a:endParaRPr lang="en-US"/>
          </a:p>
        </p:txBody>
      </p:sp>
    </p:spTree>
    <p:extLst>
      <p:ext uri="{BB962C8B-B14F-4D97-AF65-F5344CB8AC3E}">
        <p14:creationId xmlns:p14="http://schemas.microsoft.com/office/powerpoint/2010/main" val="1814233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11</a:t>
            </a:fld>
            <a:endParaRPr lang="en-US"/>
          </a:p>
        </p:txBody>
      </p:sp>
    </p:spTree>
    <p:extLst>
      <p:ext uri="{BB962C8B-B14F-4D97-AF65-F5344CB8AC3E}">
        <p14:creationId xmlns:p14="http://schemas.microsoft.com/office/powerpoint/2010/main" val="2234912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12</a:t>
            </a:fld>
            <a:endParaRPr lang="en-US"/>
          </a:p>
        </p:txBody>
      </p:sp>
    </p:spTree>
    <p:extLst>
      <p:ext uri="{BB962C8B-B14F-4D97-AF65-F5344CB8AC3E}">
        <p14:creationId xmlns:p14="http://schemas.microsoft.com/office/powerpoint/2010/main" val="3045525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4974"/>
            <a:endParaRPr lang="en-US" dirty="0"/>
          </a:p>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13</a:t>
            </a:fld>
            <a:endParaRPr lang="en-US"/>
          </a:p>
        </p:txBody>
      </p:sp>
    </p:spTree>
    <p:extLst>
      <p:ext uri="{BB962C8B-B14F-4D97-AF65-F5344CB8AC3E}">
        <p14:creationId xmlns:p14="http://schemas.microsoft.com/office/powerpoint/2010/main" val="510253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32</a:t>
            </a:fld>
            <a:endParaRPr lang="en-US"/>
          </a:p>
        </p:txBody>
      </p:sp>
    </p:spTree>
    <p:extLst>
      <p:ext uri="{BB962C8B-B14F-4D97-AF65-F5344CB8AC3E}">
        <p14:creationId xmlns:p14="http://schemas.microsoft.com/office/powerpoint/2010/main" val="2641005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33</a:t>
            </a:fld>
            <a:endParaRPr lang="en-US"/>
          </a:p>
        </p:txBody>
      </p:sp>
    </p:spTree>
    <p:extLst>
      <p:ext uri="{BB962C8B-B14F-4D97-AF65-F5344CB8AC3E}">
        <p14:creationId xmlns:p14="http://schemas.microsoft.com/office/powerpoint/2010/main" val="606300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39</a:t>
            </a:fld>
            <a:endParaRPr lang="en-US"/>
          </a:p>
        </p:txBody>
      </p:sp>
    </p:spTree>
    <p:extLst>
      <p:ext uri="{BB962C8B-B14F-4D97-AF65-F5344CB8AC3E}">
        <p14:creationId xmlns:p14="http://schemas.microsoft.com/office/powerpoint/2010/main" val="555342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40</a:t>
            </a:fld>
            <a:endParaRPr lang="en-US"/>
          </a:p>
        </p:txBody>
      </p:sp>
    </p:spTree>
    <p:extLst>
      <p:ext uri="{BB962C8B-B14F-4D97-AF65-F5344CB8AC3E}">
        <p14:creationId xmlns:p14="http://schemas.microsoft.com/office/powerpoint/2010/main" val="796564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C0592D-0FE6-4301-9E64-34FA7F32289C}" type="slidenum">
              <a:rPr lang="en-US" smtClean="0"/>
              <a:t>43</a:t>
            </a:fld>
            <a:endParaRPr lang="en-US"/>
          </a:p>
        </p:txBody>
      </p:sp>
    </p:spTree>
    <p:extLst>
      <p:ext uri="{BB962C8B-B14F-4D97-AF65-F5344CB8AC3E}">
        <p14:creationId xmlns:p14="http://schemas.microsoft.com/office/powerpoint/2010/main" val="404086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F388-2C62-47BE-B94D-55AF72B3A6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DDC153-DB4B-4988-9298-302A31BBEA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E88C79-77E9-4A60-845D-DC79EEA7FA4C}"/>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0C0C8421-93B7-42A2-A3FA-C46A178EB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FEB28-0580-4992-8FBF-8A77294EC99E}"/>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2641760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EC50-F7F6-4D6A-BFD2-3E1A349FD0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0C7F0F-E673-43A3-9BB6-7C6FA9857D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6A539-AFD9-4F88-8936-28BB1FEB2CEB}"/>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5D05B501-9036-4769-81A2-EBF09392EC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00D41-331E-4B40-9633-73A1053F8C23}"/>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2975121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94BD-AFF5-4FA1-B808-E0EFC64EC6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0CB741-BF4F-4AE0-A048-73107623B4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3B0485-D655-4E89-9630-104F92A88227}"/>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3A8EF119-7D6F-4892-9391-D97CE7104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1D3E2-B4F2-4877-BEAB-406C740FCF0C}"/>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4009977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970D8-5CAF-4A67-BF96-553C297CB1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24B5C2-9549-4A36-A80A-2E5923D544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D67AA7-FC34-4A11-9C34-6AD65E1EF2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AA94E2-DAFF-4B2C-AFB4-98559CD5D9C9}"/>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6" name="Footer Placeholder 5">
            <a:extLst>
              <a:ext uri="{FF2B5EF4-FFF2-40B4-BE49-F238E27FC236}">
                <a16:creationId xmlns:a16="http://schemas.microsoft.com/office/drawing/2014/main" id="{82C85B49-723D-4867-AA8F-D89B7F13A0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BE56E-D8F0-460E-9482-D9635FE66CA2}"/>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2737882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E702B-E918-4263-8365-44234891A3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B95990-0A4E-4A09-8F6E-1C4289F7C4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B25698-7915-4685-B7D5-5348419233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F5DA10-19E5-4BA4-9599-EFD2FFDA1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E9783E-EA5B-4511-8CBD-81B3BE0119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28A46B-C6DD-4D33-AA71-6F97D757408D}"/>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8" name="Footer Placeholder 7">
            <a:extLst>
              <a:ext uri="{FF2B5EF4-FFF2-40B4-BE49-F238E27FC236}">
                <a16:creationId xmlns:a16="http://schemas.microsoft.com/office/drawing/2014/main" id="{0742BA78-5E9D-4B69-A35A-CC98E8D85E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B8864C-FA48-400C-966E-FEE4070CED75}"/>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3395810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03CE-D242-4A67-BBD6-6768FC5485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1F329E-F97D-48F1-B1AB-D281E9C18A3A}"/>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4" name="Footer Placeholder 3">
            <a:extLst>
              <a:ext uri="{FF2B5EF4-FFF2-40B4-BE49-F238E27FC236}">
                <a16:creationId xmlns:a16="http://schemas.microsoft.com/office/drawing/2014/main" id="{A632D9E1-2A35-41AC-8DC2-5DCEABDC9A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CE8D75-8C8C-4EBE-955A-6A09C7063C61}"/>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3721956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31EB3A-D8B3-4E60-A3B9-39A15E287CF0}"/>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3" name="Footer Placeholder 2">
            <a:extLst>
              <a:ext uri="{FF2B5EF4-FFF2-40B4-BE49-F238E27FC236}">
                <a16:creationId xmlns:a16="http://schemas.microsoft.com/office/drawing/2014/main" id="{276DC388-2A87-4B80-8161-15B440612C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0D47D8-7AD4-4D35-8CCC-D13AEA6B97F3}"/>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3821084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6FE7-E020-402F-83DB-9BB5359DA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00F20F-4FC1-4437-997D-3DD8ECD3D6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09FFA7-906C-4259-803A-4E06B8ED77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7EE9E4-57B3-4576-881F-9B7530DBECFF}"/>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6" name="Footer Placeholder 5">
            <a:extLst>
              <a:ext uri="{FF2B5EF4-FFF2-40B4-BE49-F238E27FC236}">
                <a16:creationId xmlns:a16="http://schemas.microsoft.com/office/drawing/2014/main" id="{E3B3F05E-DB47-45D3-85A8-7F1CD4BD79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695935-C0F4-40CC-9FB2-B33A121FF550}"/>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4178489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ED981-3015-421E-A7F6-0BDB762697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B49F5A-6B95-4C0F-A243-A6138955B6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028CE3-E26F-433C-96AE-A5C1176083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7F5B61-FF30-4BBE-827B-93F8E2BA9315}"/>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6" name="Footer Placeholder 5">
            <a:extLst>
              <a:ext uri="{FF2B5EF4-FFF2-40B4-BE49-F238E27FC236}">
                <a16:creationId xmlns:a16="http://schemas.microsoft.com/office/drawing/2014/main" id="{BFD8595B-7F54-4B3F-B4F9-2D8E99A37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237419-1B25-4C34-BF31-99AA6A130AC3}"/>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674793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984F-1893-48C8-87A5-53AA591C40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D0B9D6-3F1A-46B1-863B-04E5033FB6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B1DFD6-622C-4545-B4FB-BC7389A90CA0}"/>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825BD331-6BD6-476B-9690-B5E5BC4F78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7E64B2-00DA-44FA-B794-A11DD983385D}"/>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1616851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6F6257-5618-461E-842B-4B684AE2D0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06CFC8-3451-437B-AAC7-54537B31D9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F48EF8-56BA-4D9A-8019-96F27AE96294}"/>
              </a:ext>
            </a:extLst>
          </p:cNvPr>
          <p:cNvSpPr>
            <a:spLocks noGrp="1"/>
          </p:cNvSpPr>
          <p:nvPr>
            <p:ph type="dt" sz="half" idx="10"/>
          </p:nvPr>
        </p:nvSpPr>
        <p:spPr/>
        <p:txBody>
          <a:body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C921EED8-F780-4F83-9E6D-9B2FA08E7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0518C-8247-4420-86E7-EC78909961FB}"/>
              </a:ext>
            </a:extLst>
          </p:cNvPr>
          <p:cNvSpPr>
            <a:spLocks noGrp="1"/>
          </p:cNvSpPr>
          <p:nvPr>
            <p:ph type="sldNum" sz="quarter" idx="12"/>
          </p:nvPr>
        </p:nvSpPr>
        <p:spPr/>
        <p:txBody>
          <a:bodyPr/>
          <a:lstStyle/>
          <a:p>
            <a:fld id="{9A977387-D008-4342-B5A1-AEE1FC42C05E}" type="slidenum">
              <a:rPr lang="en-US" smtClean="0"/>
              <a:t>‹#›</a:t>
            </a:fld>
            <a:endParaRPr lang="en-US"/>
          </a:p>
        </p:txBody>
      </p:sp>
    </p:spTree>
    <p:extLst>
      <p:ext uri="{BB962C8B-B14F-4D97-AF65-F5344CB8AC3E}">
        <p14:creationId xmlns:p14="http://schemas.microsoft.com/office/powerpoint/2010/main" val="288592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940002-8282-4785-9C36-FF7E9F7C9E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DCB1DB-DF9C-43D9-A602-065EC02806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F2D3AE-5578-44CA-A34C-7ED1B63FED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55B09-1D74-48F3-B1EF-BA53176308B3}" type="datetimeFigureOut">
              <a:rPr lang="en-US" smtClean="0"/>
              <a:t>11/18/2019</a:t>
            </a:fld>
            <a:endParaRPr lang="en-US"/>
          </a:p>
        </p:txBody>
      </p:sp>
      <p:sp>
        <p:nvSpPr>
          <p:cNvPr id="5" name="Footer Placeholder 4">
            <a:extLst>
              <a:ext uri="{FF2B5EF4-FFF2-40B4-BE49-F238E27FC236}">
                <a16:creationId xmlns:a16="http://schemas.microsoft.com/office/drawing/2014/main" id="{0D965785-AE67-43FE-AF76-A5D1FF849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3117D5-FE98-4060-81A9-BFD5DF7C00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77387-D008-4342-B5A1-AEE1FC42C05E}" type="slidenum">
              <a:rPr lang="en-US" smtClean="0"/>
              <a:t>‹#›</a:t>
            </a:fld>
            <a:endParaRPr lang="en-US"/>
          </a:p>
        </p:txBody>
      </p:sp>
    </p:spTree>
    <p:extLst>
      <p:ext uri="{BB962C8B-B14F-4D97-AF65-F5344CB8AC3E}">
        <p14:creationId xmlns:p14="http://schemas.microsoft.com/office/powerpoint/2010/main" val="60122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3.jpg"/><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3.jpg"/><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XXXXX@berkeley.edu" TargetMode="External"/><Relationship Id="rId2" Type="http://schemas.openxmlformats.org/officeDocument/2006/relationships/hyperlink" Target="mailto:HR@berkeley.edu" TargetMode="Externa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Curtis.8271@brasiltelecom.net.b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mailto:Richmond.87413@ontheriverwoodstock.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VaqIYlYmDbA?feature=oembed" TargetMode="Externa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9.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PWVN3Rq4gzw?feature=oembed" TargetMode="Externa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3.jpg"/><Relationship Id="rId4" Type="http://schemas.openxmlformats.org/officeDocument/2006/relationships/image" Target="../media/image12.jp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2AC2-BE8E-473F-B1C7-7250668F20AF}"/>
              </a:ext>
            </a:extLst>
          </p:cNvPr>
          <p:cNvSpPr>
            <a:spLocks noGrp="1"/>
          </p:cNvSpPr>
          <p:nvPr>
            <p:ph type="ctrTitle"/>
          </p:nvPr>
        </p:nvSpPr>
        <p:spPr>
          <a:xfrm>
            <a:off x="574430" y="868362"/>
            <a:ext cx="11043139" cy="2387600"/>
          </a:xfrm>
        </p:spPr>
        <p:txBody>
          <a:bodyPr/>
          <a:lstStyle/>
          <a:p>
            <a:r>
              <a:rPr lang="en-US"/>
              <a:t>Cyber Security Risk Management</a:t>
            </a:r>
            <a:endParaRPr lang="en-US" dirty="0"/>
          </a:p>
        </p:txBody>
      </p:sp>
      <p:sp>
        <p:nvSpPr>
          <p:cNvPr id="3" name="Subtitle 2">
            <a:extLst>
              <a:ext uri="{FF2B5EF4-FFF2-40B4-BE49-F238E27FC236}">
                <a16:creationId xmlns:a16="http://schemas.microsoft.com/office/drawing/2014/main" id="{CC0CFEC5-3F30-4B7A-98C8-3783B1F9CE5B}"/>
              </a:ext>
            </a:extLst>
          </p:cNvPr>
          <p:cNvSpPr>
            <a:spLocks noGrp="1"/>
          </p:cNvSpPr>
          <p:nvPr>
            <p:ph type="subTitle" idx="1"/>
          </p:nvPr>
        </p:nvSpPr>
        <p:spPr>
          <a:xfrm>
            <a:off x="7634067" y="5258117"/>
            <a:ext cx="4557933" cy="1496769"/>
          </a:xfrm>
        </p:spPr>
        <p:txBody>
          <a:bodyPr>
            <a:normAutofit/>
          </a:bodyPr>
          <a:lstStyle/>
          <a:p>
            <a:r>
              <a:rPr lang="en-US" dirty="0"/>
              <a:t>Session 1: Why study security, basic concepts, common breaches</a:t>
            </a:r>
          </a:p>
          <a:p>
            <a:r>
              <a:rPr lang="en-US" dirty="0"/>
              <a:t>Sourya Joyee De</a:t>
            </a:r>
          </a:p>
        </p:txBody>
      </p:sp>
      <p:sp>
        <p:nvSpPr>
          <p:cNvPr id="4" name="Subtitle 2">
            <a:extLst>
              <a:ext uri="{FF2B5EF4-FFF2-40B4-BE49-F238E27FC236}">
                <a16:creationId xmlns:a16="http://schemas.microsoft.com/office/drawing/2014/main" id="{5DDCB0EC-4531-4883-ADDD-47B984CBA63A}"/>
              </a:ext>
            </a:extLst>
          </p:cNvPr>
          <p:cNvSpPr txBox="1">
            <a:spLocks/>
          </p:cNvSpPr>
          <p:nvPr/>
        </p:nvSpPr>
        <p:spPr>
          <a:xfrm>
            <a:off x="110197" y="2840430"/>
            <a:ext cx="12421771" cy="13939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dirty="0"/>
              <a:t>Online Executive Development Program, </a:t>
            </a:r>
          </a:p>
          <a:p>
            <a:r>
              <a:rPr lang="en-US" dirty="0"/>
              <a:t>offered by Indian Institute of Management Raipur in partnership with UPTOP</a:t>
            </a:r>
          </a:p>
          <a:p>
            <a:endParaRPr lang="en-US" dirty="0"/>
          </a:p>
        </p:txBody>
      </p:sp>
      <p:pic>
        <p:nvPicPr>
          <p:cNvPr id="5" name="Picture 4">
            <a:extLst>
              <a:ext uri="{FF2B5EF4-FFF2-40B4-BE49-F238E27FC236}">
                <a16:creationId xmlns:a16="http://schemas.microsoft.com/office/drawing/2014/main" id="{F39B2DF7-D624-469D-A596-F007523FC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7235" y="407898"/>
            <a:ext cx="1837527" cy="1821549"/>
          </a:xfrm>
          <a:prstGeom prst="rect">
            <a:avLst/>
          </a:prstGeom>
        </p:spPr>
      </p:pic>
      <p:pic>
        <p:nvPicPr>
          <p:cNvPr id="7" name="Picture 6" descr="A close up of a sign&#10;&#10;Description automatically generated">
            <a:extLst>
              <a:ext uri="{FF2B5EF4-FFF2-40B4-BE49-F238E27FC236}">
                <a16:creationId xmlns:a16="http://schemas.microsoft.com/office/drawing/2014/main" id="{2D6F112C-421D-413A-B758-DBF12CCD7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9" y="6006502"/>
            <a:ext cx="2138289" cy="651556"/>
          </a:xfrm>
          <a:prstGeom prst="rect">
            <a:avLst/>
          </a:prstGeom>
        </p:spPr>
      </p:pic>
    </p:spTree>
    <p:extLst>
      <p:ext uri="{BB962C8B-B14F-4D97-AF65-F5344CB8AC3E}">
        <p14:creationId xmlns:p14="http://schemas.microsoft.com/office/powerpoint/2010/main" val="218264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3F61AA-85E2-4F8D-B17E-66F108331700}"/>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Why Should We Talk About Security?</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410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731522" y="963877"/>
            <a:ext cx="3601040" cy="4930246"/>
          </a:xfrm>
        </p:spPr>
        <p:txBody>
          <a:bodyPr>
            <a:normAutofit/>
          </a:bodyPr>
          <a:lstStyle/>
          <a:p>
            <a:pPr algn="r"/>
            <a:r>
              <a:rPr lang="en-US" dirty="0">
                <a:solidFill>
                  <a:schemeClr val="accent1"/>
                </a:solidFill>
              </a:rPr>
              <a:t>Digital Transformation and  security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976031" y="963877"/>
            <a:ext cx="6377769" cy="4930246"/>
          </a:xfrm>
        </p:spPr>
        <p:txBody>
          <a:bodyPr anchor="ctr">
            <a:noAutofit/>
          </a:bodyPr>
          <a:lstStyle/>
          <a:p>
            <a:pPr algn="just"/>
            <a:r>
              <a:rPr lang="en-US" sz="2400" dirty="0"/>
              <a:t>Growth of automation, IoT, AI and ML, cloud processing and storage</a:t>
            </a:r>
          </a:p>
          <a:p>
            <a:pPr algn="just"/>
            <a:r>
              <a:rPr lang="en-US" sz="2400" dirty="0"/>
              <a:t>High reliance on digital technologies in critical areas such as banking, aviation, healthcare, power grids and other industrial control systems </a:t>
            </a:r>
          </a:p>
          <a:p>
            <a:pPr algn="just"/>
            <a:r>
              <a:rPr lang="en-US" sz="2400" dirty="0"/>
              <a:t>Gathering of customer data is at the center of business operations and strategy</a:t>
            </a:r>
          </a:p>
          <a:p>
            <a:pPr algn="just"/>
            <a:r>
              <a:rPr lang="en-US" sz="2400" dirty="0"/>
              <a:t>Increasing cost of cybercrimes for global companies</a:t>
            </a:r>
          </a:p>
          <a:p>
            <a:pPr algn="just"/>
            <a:r>
              <a:rPr lang="en-US" sz="2400" dirty="0"/>
              <a:t>Cyberattacks could nearly wipe out businesses, cripple critical services such as hospitals and power grids and destabilize nations </a:t>
            </a:r>
          </a:p>
          <a:p>
            <a:pPr algn="just"/>
            <a:r>
              <a:rPr lang="en-US" sz="2400" dirty="0"/>
              <a:t>Advancements in AI and quantum computing could render current cybersecurity efforts obsolete</a:t>
            </a:r>
          </a:p>
        </p:txBody>
      </p:sp>
    </p:spTree>
    <p:extLst>
      <p:ext uri="{BB962C8B-B14F-4D97-AF65-F5344CB8AC3E}">
        <p14:creationId xmlns:p14="http://schemas.microsoft.com/office/powerpoint/2010/main" val="496902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70B27-0B17-4589-9549-EC55C239EFB9}"/>
              </a:ext>
            </a:extLst>
          </p:cNvPr>
          <p:cNvSpPr>
            <a:spLocks noGrp="1"/>
          </p:cNvSpPr>
          <p:nvPr>
            <p:ph type="title"/>
          </p:nvPr>
        </p:nvSpPr>
        <p:spPr>
          <a:xfrm>
            <a:off x="838200" y="365125"/>
            <a:ext cx="10515600" cy="1325563"/>
          </a:xfrm>
        </p:spPr>
        <p:txBody>
          <a:bodyPr>
            <a:normAutofit/>
          </a:bodyPr>
          <a:lstStyle/>
          <a:p>
            <a:pPr algn="ctr"/>
            <a:r>
              <a:rPr lang="en-US"/>
              <a:t>Benefits of pro-actively tackling security issues</a:t>
            </a:r>
          </a:p>
        </p:txBody>
      </p:sp>
      <p:graphicFrame>
        <p:nvGraphicFramePr>
          <p:cNvPr id="5" name="Content Placeholder 2">
            <a:extLst>
              <a:ext uri="{FF2B5EF4-FFF2-40B4-BE49-F238E27FC236}">
                <a16:creationId xmlns:a16="http://schemas.microsoft.com/office/drawing/2014/main" id="{394F595E-9539-47DD-A67F-01576410F15B}"/>
              </a:ext>
            </a:extLst>
          </p:cNvPr>
          <p:cNvGraphicFramePr>
            <a:graphicFrameLocks noGrp="1"/>
          </p:cNvGraphicFramePr>
          <p:nvPr>
            <p:ph idx="1"/>
            <p:extLst>
              <p:ext uri="{D42A27DB-BD31-4B8C-83A1-F6EECF244321}">
                <p14:modId xmlns:p14="http://schemas.microsoft.com/office/powerpoint/2010/main" val="3772289537"/>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534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966952" y="1204108"/>
            <a:ext cx="2669406" cy="1781175"/>
          </a:xfrm>
        </p:spPr>
        <p:txBody>
          <a:bodyPr>
            <a:normAutofit/>
          </a:bodyPr>
          <a:lstStyle/>
          <a:p>
            <a:r>
              <a:rPr lang="en-US" sz="3200">
                <a:solidFill>
                  <a:srgbClr val="FFFFFF"/>
                </a:solidFill>
              </a:rPr>
              <a:t>Consumer Expectation</a:t>
            </a:r>
          </a:p>
        </p:txBody>
      </p:sp>
      <p:graphicFrame>
        <p:nvGraphicFramePr>
          <p:cNvPr id="5" name="Content Placeholder 2">
            <a:extLst>
              <a:ext uri="{FF2B5EF4-FFF2-40B4-BE49-F238E27FC236}">
                <a16:creationId xmlns:a16="http://schemas.microsoft.com/office/drawing/2014/main" id="{344FDCC1-6C0C-4C78-AAFC-68D896F6FB3F}"/>
              </a:ext>
            </a:extLst>
          </p:cNvPr>
          <p:cNvGraphicFramePr>
            <a:graphicFrameLocks noGrp="1"/>
          </p:cNvGraphicFramePr>
          <p:nvPr>
            <p:ph idx="1"/>
            <p:extLst>
              <p:ext uri="{D42A27DB-BD31-4B8C-83A1-F6EECF244321}">
                <p14:modId xmlns:p14="http://schemas.microsoft.com/office/powerpoint/2010/main" val="2669743556"/>
              </p:ext>
            </p:extLst>
          </p:nvPr>
        </p:nvGraphicFramePr>
        <p:xfrm>
          <a:off x="4662488" y="952500"/>
          <a:ext cx="6904037" cy="4829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871D52F8-E058-4C68-9D56-0F8C955EC194}"/>
              </a:ext>
            </a:extLst>
          </p:cNvPr>
          <p:cNvSpPr txBox="1"/>
          <p:nvPr/>
        </p:nvSpPr>
        <p:spPr>
          <a:xfrm>
            <a:off x="138332" y="6176963"/>
            <a:ext cx="11915335" cy="369332"/>
          </a:xfrm>
          <a:prstGeom prst="rect">
            <a:avLst/>
          </a:prstGeom>
          <a:noFill/>
        </p:spPr>
        <p:txBody>
          <a:bodyPr wrap="square" rtlCol="0">
            <a:spAutoFit/>
          </a:bodyPr>
          <a:lstStyle/>
          <a:p>
            <a:r>
              <a:rPr lang="en-US" dirty="0"/>
              <a:t>Source: PSFK Lab + MasterCard research, https://www.slideshare.net/PSFK/psfk-presents-the-future-of-digital-safety-security</a:t>
            </a:r>
          </a:p>
        </p:txBody>
      </p:sp>
    </p:spTree>
    <p:extLst>
      <p:ext uri="{BB962C8B-B14F-4D97-AF65-F5344CB8AC3E}">
        <p14:creationId xmlns:p14="http://schemas.microsoft.com/office/powerpoint/2010/main" val="3382402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200" y="365125"/>
            <a:ext cx="10515600" cy="1325563"/>
          </a:xfrm>
        </p:spPr>
        <p:txBody>
          <a:bodyPr>
            <a:normAutofit/>
          </a:bodyPr>
          <a:lstStyle/>
          <a:p>
            <a:r>
              <a:rPr lang="en-US"/>
              <a:t>Security is a Business Problem</a:t>
            </a:r>
            <a:endParaRPr lang="en-US" dirty="0"/>
          </a:p>
        </p:txBody>
      </p:sp>
      <p:graphicFrame>
        <p:nvGraphicFramePr>
          <p:cNvPr id="5" name="Content Placeholder 2">
            <a:extLst>
              <a:ext uri="{FF2B5EF4-FFF2-40B4-BE49-F238E27FC236}">
                <a16:creationId xmlns:a16="http://schemas.microsoft.com/office/drawing/2014/main" id="{412E29A1-8D8F-48EE-A8DB-3E4288A404B9}"/>
              </a:ext>
            </a:extLst>
          </p:cNvPr>
          <p:cNvGraphicFramePr>
            <a:graphicFrameLocks noGrp="1"/>
          </p:cNvGraphicFramePr>
          <p:nvPr>
            <p:ph idx="1"/>
            <p:extLst>
              <p:ext uri="{D42A27DB-BD31-4B8C-83A1-F6EECF244321}">
                <p14:modId xmlns:p14="http://schemas.microsoft.com/office/powerpoint/2010/main" val="121667691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6836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F94AD0-EEA8-4AF3-B27F-85552EE104D6}"/>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The Broader Context</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186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70204" y="606564"/>
            <a:ext cx="10451592" cy="1325563"/>
          </a:xfrm>
        </p:spPr>
        <p:txBody>
          <a:bodyPr anchor="ctr">
            <a:normAutofit/>
          </a:bodyPr>
          <a:lstStyle/>
          <a:p>
            <a:r>
              <a:rPr lang="en-US" dirty="0"/>
              <a:t>What can you do?</a:t>
            </a:r>
            <a:endParaRPr lang="en-US"/>
          </a:p>
        </p:txBody>
      </p:sp>
      <p:sp>
        <p:nvSpPr>
          <p:cNvPr id="10"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955B2CC4-E7E5-451E-A88C-9CA516B3AA8A}"/>
              </a:ext>
            </a:extLst>
          </p:cNvPr>
          <p:cNvGraphicFramePr>
            <a:graphicFrameLocks noGrp="1"/>
          </p:cNvGraphicFramePr>
          <p:nvPr>
            <p:ph idx="1"/>
            <p:extLst>
              <p:ext uri="{D42A27DB-BD31-4B8C-83A1-F6EECF244321}">
                <p14:modId xmlns:p14="http://schemas.microsoft.com/office/powerpoint/2010/main" val="3686904475"/>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2306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200" y="365125"/>
            <a:ext cx="10515600" cy="1325563"/>
          </a:xfrm>
        </p:spPr>
        <p:txBody>
          <a:bodyPr>
            <a:normAutofit/>
          </a:bodyPr>
          <a:lstStyle/>
          <a:p>
            <a:r>
              <a:rPr lang="en-US"/>
              <a:t>Identifying Cyber Risks</a:t>
            </a:r>
          </a:p>
        </p:txBody>
      </p:sp>
      <p:graphicFrame>
        <p:nvGraphicFramePr>
          <p:cNvPr id="5" name="Content Placeholder 2">
            <a:extLst>
              <a:ext uri="{FF2B5EF4-FFF2-40B4-BE49-F238E27FC236}">
                <a16:creationId xmlns:a16="http://schemas.microsoft.com/office/drawing/2014/main" id="{EEEFD58F-E632-4A25-AA65-DC1C937935CA}"/>
              </a:ext>
            </a:extLst>
          </p:cNvPr>
          <p:cNvGraphicFramePr>
            <a:graphicFrameLocks noGrp="1"/>
          </p:cNvGraphicFramePr>
          <p:nvPr>
            <p:ph idx="1"/>
            <p:extLst>
              <p:ext uri="{D42A27DB-BD31-4B8C-83A1-F6EECF244321}">
                <p14:modId xmlns:p14="http://schemas.microsoft.com/office/powerpoint/2010/main" val="9012379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9786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749610-EBAD-411C-B0D9-33965ED582B9}"/>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What is Security?</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44A9B1-7D84-4CF4-B3D4-8147C1843944}"/>
              </a:ext>
            </a:extLst>
          </p:cNvPr>
          <p:cNvSpPr>
            <a:spLocks noGrp="1"/>
          </p:cNvSpPr>
          <p:nvPr>
            <p:ph idx="1"/>
          </p:nvPr>
        </p:nvSpPr>
        <p:spPr>
          <a:xfrm>
            <a:off x="4976031" y="963877"/>
            <a:ext cx="6377769" cy="4930246"/>
          </a:xfrm>
        </p:spPr>
        <p:txBody>
          <a:bodyPr anchor="ctr">
            <a:normAutofit/>
          </a:bodyPr>
          <a:lstStyle/>
          <a:p>
            <a:pPr marL="0" indent="0" algn="just">
              <a:buNone/>
            </a:pPr>
            <a:r>
              <a:rPr lang="en-US" sz="2400" dirty="0"/>
              <a:t>“A condition that results from the establishment and maintenance of </a:t>
            </a:r>
            <a:r>
              <a:rPr lang="en-US" sz="2400" i="1" dirty="0"/>
              <a:t>protective measures </a:t>
            </a:r>
            <a:r>
              <a:rPr lang="en-US" sz="2400" dirty="0"/>
              <a:t>that enable an enterprise to perform its mission or critical functions despite risks posed by threats to its use of </a:t>
            </a:r>
            <a:r>
              <a:rPr lang="en-US" sz="2400" i="1" dirty="0"/>
              <a:t>information systems</a:t>
            </a:r>
            <a:r>
              <a:rPr lang="en-US" sz="2400" dirty="0"/>
              <a:t>. Protective measures may involve a combination of deterrence, avoidance, prevention, detection, recovery, and correction that should form part of the enterprise’s risk management approach.”  - NIST</a:t>
            </a:r>
          </a:p>
        </p:txBody>
      </p:sp>
    </p:spTree>
    <p:extLst>
      <p:ext uri="{BB962C8B-B14F-4D97-AF65-F5344CB8AC3E}">
        <p14:creationId xmlns:p14="http://schemas.microsoft.com/office/powerpoint/2010/main" val="200779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1626AC-EA42-42E7-8A78-CD1E277AFE3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Information System Components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A4BF38-BF74-42F8-8082-E34BDB653383}"/>
              </a:ext>
            </a:extLst>
          </p:cNvPr>
          <p:cNvSpPr>
            <a:spLocks noGrp="1"/>
          </p:cNvSpPr>
          <p:nvPr>
            <p:ph idx="1"/>
          </p:nvPr>
        </p:nvSpPr>
        <p:spPr>
          <a:xfrm>
            <a:off x="4976031" y="963877"/>
            <a:ext cx="6377769" cy="4930246"/>
          </a:xfrm>
        </p:spPr>
        <p:txBody>
          <a:bodyPr anchor="ctr">
            <a:normAutofit/>
          </a:bodyPr>
          <a:lstStyle/>
          <a:p>
            <a:r>
              <a:rPr lang="en-US" sz="2400" dirty="0"/>
              <a:t>Data</a:t>
            </a:r>
          </a:p>
          <a:p>
            <a:r>
              <a:rPr lang="en-US" sz="2400" dirty="0"/>
              <a:t>Hardware </a:t>
            </a:r>
          </a:p>
          <a:p>
            <a:r>
              <a:rPr lang="en-US" sz="2400" dirty="0"/>
              <a:t>Software </a:t>
            </a:r>
          </a:p>
          <a:p>
            <a:r>
              <a:rPr lang="en-US" sz="2400" dirty="0"/>
              <a:t>Network</a:t>
            </a:r>
          </a:p>
          <a:p>
            <a:r>
              <a:rPr lang="en-US" sz="2400" dirty="0"/>
              <a:t>People</a:t>
            </a:r>
          </a:p>
          <a:p>
            <a:r>
              <a:rPr lang="en-US" sz="2400" dirty="0"/>
              <a:t>Procedures</a:t>
            </a:r>
          </a:p>
        </p:txBody>
      </p:sp>
    </p:spTree>
    <p:extLst>
      <p:ext uri="{BB962C8B-B14F-4D97-AF65-F5344CB8AC3E}">
        <p14:creationId xmlns:p14="http://schemas.microsoft.com/office/powerpoint/2010/main" val="1817329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1136428" y="627564"/>
            <a:ext cx="7474172" cy="1325563"/>
          </a:xfrm>
        </p:spPr>
        <p:txBody>
          <a:bodyPr>
            <a:normAutofit/>
          </a:bodyPr>
          <a:lstStyle/>
          <a:p>
            <a:r>
              <a:rPr lang="en-US" dirty="0"/>
              <a:t>From whom are we trying to protect?</a:t>
            </a:r>
            <a:endParaRPr lang="en-US"/>
          </a:p>
        </p:txBody>
      </p: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1136429" y="2278173"/>
            <a:ext cx="6467867" cy="3450613"/>
          </a:xfrm>
        </p:spPr>
        <p:txBody>
          <a:bodyPr anchor="ctr">
            <a:normAutofit/>
          </a:bodyPr>
          <a:lstStyle/>
          <a:p>
            <a:r>
              <a:rPr lang="en-US" sz="2400"/>
              <a:t>Perpetrators have different motivations and capabilities</a:t>
            </a:r>
          </a:p>
          <a:p>
            <a:endParaRPr lang="en-US" sz="2400"/>
          </a:p>
          <a:p>
            <a:r>
              <a:rPr lang="en-US" sz="2400"/>
              <a:t>What does your company have that could be of value to someone else?</a:t>
            </a:r>
          </a:p>
          <a:p>
            <a:pPr marL="0" indent="0">
              <a:buNone/>
            </a:pPr>
            <a:endParaRPr lang="en-US" sz="2400"/>
          </a:p>
          <a:p>
            <a:r>
              <a:rPr lang="en-US" sz="2400"/>
              <a:t>Adversaries’ wider commercial context is important</a:t>
            </a:r>
          </a:p>
          <a:p>
            <a:endParaRPr lang="en-US" sz="240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Target Audience">
            <a:extLst>
              <a:ext uri="{FF2B5EF4-FFF2-40B4-BE49-F238E27FC236}">
                <a16:creationId xmlns:a16="http://schemas.microsoft.com/office/drawing/2014/main" id="{364EAC69-E9E5-405B-98B2-AE48833969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134418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626AC-EA42-42E7-8A78-CD1E277AFE39}"/>
              </a:ext>
            </a:extLst>
          </p:cNvPr>
          <p:cNvSpPr>
            <a:spLocks noGrp="1"/>
          </p:cNvSpPr>
          <p:nvPr>
            <p:ph type="title"/>
          </p:nvPr>
        </p:nvSpPr>
        <p:spPr>
          <a:xfrm>
            <a:off x="1136428" y="627564"/>
            <a:ext cx="7474172" cy="1325563"/>
          </a:xfrm>
        </p:spPr>
        <p:txBody>
          <a:bodyPr>
            <a:normAutofit/>
          </a:bodyPr>
          <a:lstStyle/>
          <a:p>
            <a:r>
              <a:rPr lang="en-US" dirty="0"/>
              <a:t>From whom are we trying to protect?</a:t>
            </a:r>
          </a:p>
        </p:txBody>
      </p:sp>
      <p:sp>
        <p:nvSpPr>
          <p:cNvPr id="3" name="Content Placeholder 2">
            <a:extLst>
              <a:ext uri="{FF2B5EF4-FFF2-40B4-BE49-F238E27FC236}">
                <a16:creationId xmlns:a16="http://schemas.microsoft.com/office/drawing/2014/main" id="{2BA4BF38-BF74-42F8-8082-E34BDB653383}"/>
              </a:ext>
            </a:extLst>
          </p:cNvPr>
          <p:cNvSpPr>
            <a:spLocks noGrp="1"/>
          </p:cNvSpPr>
          <p:nvPr>
            <p:ph idx="1"/>
          </p:nvPr>
        </p:nvSpPr>
        <p:spPr>
          <a:xfrm>
            <a:off x="1136429" y="2278173"/>
            <a:ext cx="6467867" cy="3450613"/>
          </a:xfrm>
        </p:spPr>
        <p:txBody>
          <a:bodyPr anchor="ctr">
            <a:normAutofit/>
          </a:bodyPr>
          <a:lstStyle/>
          <a:p>
            <a:r>
              <a:rPr lang="en-US" sz="2400" dirty="0"/>
              <a:t>Individuals</a:t>
            </a:r>
          </a:p>
          <a:p>
            <a:r>
              <a:rPr lang="en-US" sz="2400" dirty="0"/>
              <a:t>Organized worldwide groups</a:t>
            </a:r>
          </a:p>
          <a:p>
            <a:r>
              <a:rPr lang="en-US" sz="2400" dirty="0"/>
              <a:t>Organized criminals</a:t>
            </a:r>
          </a:p>
          <a:p>
            <a:r>
              <a:rPr lang="en-US" sz="2400" dirty="0"/>
              <a:t>Terrorists</a:t>
            </a:r>
          </a:p>
          <a:p>
            <a:r>
              <a:rPr lang="en-US" sz="2400" dirty="0"/>
              <a:t>Nation states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aptain">
            <a:extLst>
              <a:ext uri="{FF2B5EF4-FFF2-40B4-BE49-F238E27FC236}">
                <a16:creationId xmlns:a16="http://schemas.microsoft.com/office/drawing/2014/main" id="{AF29AF34-8D04-43E2-B418-E4F8F3E13C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309354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749610-EBAD-411C-B0D9-33965ED582B9}"/>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They Burned the House Down</a:t>
            </a:r>
          </a:p>
        </p:txBody>
      </p:sp>
      <p:sp>
        <p:nvSpPr>
          <p:cNvPr id="3" name="Content Placeholder 2">
            <a:extLst>
              <a:ext uri="{FF2B5EF4-FFF2-40B4-BE49-F238E27FC236}">
                <a16:creationId xmlns:a16="http://schemas.microsoft.com/office/drawing/2014/main" id="{8044A9B1-7D84-4CF4-B3D4-8147C1843944}"/>
              </a:ext>
            </a:extLst>
          </p:cNvPr>
          <p:cNvSpPr>
            <a:spLocks noGrp="1"/>
          </p:cNvSpPr>
          <p:nvPr>
            <p:ph idx="1"/>
          </p:nvPr>
        </p:nvSpPr>
        <p:spPr>
          <a:xfrm>
            <a:off x="6049182" y="802638"/>
            <a:ext cx="5408696" cy="5252722"/>
          </a:xfrm>
        </p:spPr>
        <p:txBody>
          <a:bodyPr anchor="ctr">
            <a:normAutofit/>
          </a:bodyPr>
          <a:lstStyle/>
          <a:p>
            <a:r>
              <a:rPr lang="en-US" sz="2400"/>
              <a:t>What were the key business activities that were affected?</a:t>
            </a:r>
          </a:p>
          <a:p>
            <a:r>
              <a:rPr lang="en-US" sz="2400"/>
              <a:t>What supporting systems were affected?</a:t>
            </a:r>
          </a:p>
          <a:p>
            <a:r>
              <a:rPr lang="en-US" sz="2400"/>
              <a:t>What were the consequences?</a:t>
            </a:r>
          </a:p>
          <a:p>
            <a:r>
              <a:rPr lang="en-US" sz="2400"/>
              <a:t>Who was the adversary?</a:t>
            </a:r>
          </a:p>
          <a:p>
            <a:r>
              <a:rPr lang="en-US" sz="2400"/>
              <a:t>What role did Lynton play in the aftermath of the attack?</a:t>
            </a:r>
          </a:p>
          <a:p>
            <a:r>
              <a:rPr lang="en-US" sz="2400"/>
              <a:t>How was the crisis managed?</a:t>
            </a:r>
          </a:p>
          <a:p>
            <a:pPr marL="0" indent="0">
              <a:buNone/>
            </a:pPr>
            <a:endParaRPr lang="en-US" sz="2400"/>
          </a:p>
        </p:txBody>
      </p:sp>
    </p:spTree>
    <p:extLst>
      <p:ext uri="{BB962C8B-B14F-4D97-AF65-F5344CB8AC3E}">
        <p14:creationId xmlns:p14="http://schemas.microsoft.com/office/powerpoint/2010/main" val="276382814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640079" y="4526280"/>
            <a:ext cx="7410681" cy="1737360"/>
          </a:xfrm>
        </p:spPr>
        <p:txBody>
          <a:bodyPr>
            <a:normAutofit/>
          </a:bodyPr>
          <a:lstStyle/>
          <a:p>
            <a:r>
              <a:rPr lang="en-US" sz="4800"/>
              <a:t>Key Security Concepts</a:t>
            </a:r>
          </a:p>
        </p:txBody>
      </p: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640080" y="595293"/>
            <a:ext cx="5676637" cy="3463951"/>
          </a:xfrm>
        </p:spPr>
        <p:txBody>
          <a:bodyPr anchor="ctr">
            <a:normAutofit/>
          </a:bodyPr>
          <a:lstStyle/>
          <a:p>
            <a:endParaRPr lang="en-US" sz="1800"/>
          </a:p>
          <a:p>
            <a:pPr marL="457200" lvl="1" indent="0">
              <a:buNone/>
            </a:pPr>
            <a:endParaRPr lang="en-US" sz="1800"/>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98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4">
            <a:extLst>
              <a:ext uri="{FF2B5EF4-FFF2-40B4-BE49-F238E27FC236}">
                <a16:creationId xmlns:a16="http://schemas.microsoft.com/office/drawing/2014/main" id="{68A4132F-DEC6-4332-A00C-A11AD4519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6FFE0180-EEDA-4FA1-B9C1-1458F38F4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4768" y="2474616"/>
            <a:ext cx="4260814" cy="3880060"/>
          </a:xfrm>
          <a:prstGeom prst="rect">
            <a:avLst/>
          </a:prstGeom>
        </p:spPr>
      </p:pic>
      <p:sp>
        <p:nvSpPr>
          <p:cNvPr id="21" name="Freeform: Shape 16">
            <a:extLst>
              <a:ext uri="{FF2B5EF4-FFF2-40B4-BE49-F238E27FC236}">
                <a16:creationId xmlns:a16="http://schemas.microsoft.com/office/drawing/2014/main" id="{64965EAE-E41A-435F-B993-07E824B6C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152F8994-E6D4-4311-9548-C3607BC4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199" y="365125"/>
            <a:ext cx="5529943" cy="1325563"/>
          </a:xfrm>
        </p:spPr>
        <p:txBody>
          <a:bodyPr>
            <a:normAutofit/>
          </a:bodyPr>
          <a:lstStyle/>
          <a:p>
            <a:r>
              <a:rPr lang="en-US"/>
              <a:t>The CIA Triad and More</a:t>
            </a:r>
          </a:p>
        </p:txBody>
      </p: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288560" y="1560581"/>
            <a:ext cx="4128169" cy="4479641"/>
          </a:xfrm>
        </p:spPr>
        <p:txBody>
          <a:bodyPr>
            <a:noAutofit/>
          </a:bodyPr>
          <a:lstStyle/>
          <a:p>
            <a:pPr>
              <a:buFont typeface="Wingdings" panose="05000000000000000000" pitchFamily="2" charset="2"/>
              <a:buChar char="q"/>
            </a:pPr>
            <a:r>
              <a:rPr lang="en-US" sz="3200" dirty="0"/>
              <a:t>Basic characteristics:</a:t>
            </a:r>
          </a:p>
          <a:p>
            <a:pPr lvl="1">
              <a:buFont typeface="Wingdings" panose="05000000000000000000" pitchFamily="2" charset="2"/>
              <a:buChar char="ü"/>
            </a:pPr>
            <a:r>
              <a:rPr lang="en-US" sz="3200" dirty="0"/>
              <a:t>Confidentiality (C)</a:t>
            </a:r>
          </a:p>
          <a:p>
            <a:pPr lvl="1">
              <a:buFont typeface="Wingdings" panose="05000000000000000000" pitchFamily="2" charset="2"/>
              <a:buChar char="ü"/>
            </a:pPr>
            <a:r>
              <a:rPr lang="en-US" sz="3200" dirty="0"/>
              <a:t>Integrity (I)</a:t>
            </a:r>
          </a:p>
          <a:p>
            <a:pPr lvl="1">
              <a:buFont typeface="Wingdings" panose="05000000000000000000" pitchFamily="2" charset="2"/>
              <a:buChar char="ü"/>
            </a:pPr>
            <a:r>
              <a:rPr lang="en-US" sz="3200" dirty="0"/>
              <a:t>Availability (A)</a:t>
            </a:r>
          </a:p>
          <a:p>
            <a:endParaRPr lang="en-US" sz="3200" dirty="0"/>
          </a:p>
          <a:p>
            <a:pPr>
              <a:buFont typeface="Wingdings" panose="05000000000000000000" pitchFamily="2" charset="2"/>
              <a:buChar char="q"/>
            </a:pPr>
            <a:r>
              <a:rPr lang="en-US" sz="3200" dirty="0"/>
              <a:t>Add-ons:</a:t>
            </a:r>
          </a:p>
          <a:p>
            <a:pPr lvl="1">
              <a:buFont typeface="Wingdings" panose="05000000000000000000" pitchFamily="2" charset="2"/>
              <a:buChar char="ü"/>
            </a:pPr>
            <a:r>
              <a:rPr lang="en-US" sz="3200" dirty="0"/>
              <a:t>Identification</a:t>
            </a:r>
          </a:p>
          <a:p>
            <a:pPr lvl="1">
              <a:buFont typeface="Wingdings" panose="05000000000000000000" pitchFamily="2" charset="2"/>
              <a:buChar char="ü"/>
            </a:pPr>
            <a:r>
              <a:rPr lang="en-US" sz="3200" dirty="0"/>
              <a:t>Authentication</a:t>
            </a:r>
          </a:p>
          <a:p>
            <a:pPr lvl="1">
              <a:buFont typeface="Wingdings" panose="05000000000000000000" pitchFamily="2" charset="2"/>
              <a:buChar char="ü"/>
            </a:pPr>
            <a:r>
              <a:rPr lang="en-US" sz="3200" dirty="0"/>
              <a:t>Authorization</a:t>
            </a:r>
          </a:p>
          <a:p>
            <a:pPr lvl="1">
              <a:buFont typeface="Wingdings" panose="05000000000000000000" pitchFamily="2" charset="2"/>
              <a:buChar char="ü"/>
            </a:pPr>
            <a:r>
              <a:rPr lang="en-US" sz="3200" dirty="0"/>
              <a:t>Non-repudiation</a:t>
            </a:r>
          </a:p>
        </p:txBody>
      </p:sp>
      <p:pic>
        <p:nvPicPr>
          <p:cNvPr id="8" name="Content Placeholder 3">
            <a:extLst>
              <a:ext uri="{FF2B5EF4-FFF2-40B4-BE49-F238E27FC236}">
                <a16:creationId xmlns:a16="http://schemas.microsoft.com/office/drawing/2014/main" id="{BECF7FA5-CBCF-4416-957D-45E3F82E024D}"/>
              </a:ext>
            </a:extLst>
          </p:cNvPr>
          <p:cNvPicPr>
            <a:picLocks noChangeAspect="1"/>
          </p:cNvPicPr>
          <p:nvPr/>
        </p:nvPicPr>
        <p:blipFill>
          <a:blip r:embed="rId3"/>
          <a:stretch>
            <a:fillRect/>
          </a:stretch>
        </p:blipFill>
        <p:spPr>
          <a:xfrm>
            <a:off x="7572526" y="156360"/>
            <a:ext cx="1149444" cy="1783492"/>
          </a:xfrm>
          <a:prstGeom prst="rect">
            <a:avLst/>
          </a:prstGeom>
        </p:spPr>
      </p:pic>
      <p:pic>
        <p:nvPicPr>
          <p:cNvPr id="9" name="Picture 8">
            <a:extLst>
              <a:ext uri="{FF2B5EF4-FFF2-40B4-BE49-F238E27FC236}">
                <a16:creationId xmlns:a16="http://schemas.microsoft.com/office/drawing/2014/main" id="{76BD45B5-B65F-4C3C-B9C2-0ACE2C3A4529}"/>
              </a:ext>
            </a:extLst>
          </p:cNvPr>
          <p:cNvPicPr>
            <a:picLocks noChangeAspect="1"/>
          </p:cNvPicPr>
          <p:nvPr/>
        </p:nvPicPr>
        <p:blipFill rotWithShape="1">
          <a:blip r:embed="rId4">
            <a:extLst>
              <a:ext uri="{28A0092B-C50C-407E-A947-70E740481C1C}">
                <a14:useLocalDpi xmlns:a14="http://schemas.microsoft.com/office/drawing/2010/main" val="0"/>
              </a:ext>
            </a:extLst>
          </a:blip>
          <a:srcRect l="36273" t="-362" r="3883" b="36946"/>
          <a:stretch/>
        </p:blipFill>
        <p:spPr>
          <a:xfrm>
            <a:off x="10859679" y="156360"/>
            <a:ext cx="1300741" cy="1547446"/>
          </a:xfrm>
          <a:prstGeom prst="rect">
            <a:avLst/>
          </a:prstGeom>
        </p:spPr>
      </p:pic>
      <p:pic>
        <p:nvPicPr>
          <p:cNvPr id="10" name="Picture 9">
            <a:extLst>
              <a:ext uri="{FF2B5EF4-FFF2-40B4-BE49-F238E27FC236}">
                <a16:creationId xmlns:a16="http://schemas.microsoft.com/office/drawing/2014/main" id="{ADBFAC9E-1E9A-4AA7-B1B4-C1B643BF4AE1}"/>
              </a:ext>
            </a:extLst>
          </p:cNvPr>
          <p:cNvPicPr>
            <a:picLocks noChangeAspect="1"/>
          </p:cNvPicPr>
          <p:nvPr/>
        </p:nvPicPr>
        <p:blipFill>
          <a:blip r:embed="rId5"/>
          <a:stretch>
            <a:fillRect/>
          </a:stretch>
        </p:blipFill>
        <p:spPr>
          <a:xfrm>
            <a:off x="9302473" y="187801"/>
            <a:ext cx="1153749" cy="1783492"/>
          </a:xfrm>
          <a:prstGeom prst="rect">
            <a:avLst/>
          </a:prstGeom>
        </p:spPr>
      </p:pic>
      <p:sp>
        <p:nvSpPr>
          <p:cNvPr id="11" name="TextBox 10">
            <a:extLst>
              <a:ext uri="{FF2B5EF4-FFF2-40B4-BE49-F238E27FC236}">
                <a16:creationId xmlns:a16="http://schemas.microsoft.com/office/drawing/2014/main" id="{8EF46FD3-920E-41D2-9653-FFD497380A60}"/>
              </a:ext>
            </a:extLst>
          </p:cNvPr>
          <p:cNvSpPr txBox="1"/>
          <p:nvPr/>
        </p:nvSpPr>
        <p:spPr>
          <a:xfrm>
            <a:off x="7096611" y="2096212"/>
            <a:ext cx="1903325" cy="369332"/>
          </a:xfrm>
          <a:prstGeom prst="rect">
            <a:avLst/>
          </a:prstGeom>
          <a:noFill/>
        </p:spPr>
        <p:txBody>
          <a:bodyPr wrap="square" rtlCol="0">
            <a:spAutoFit/>
          </a:bodyPr>
          <a:lstStyle/>
          <a:p>
            <a:pPr algn="ctr"/>
            <a:r>
              <a:rPr lang="en-US" dirty="0">
                <a:solidFill>
                  <a:schemeClr val="bg1"/>
                </a:solidFill>
                <a:latin typeface="Comic Sans MS" panose="030F0702030302020204" pitchFamily="66" charset="0"/>
              </a:rPr>
              <a:t>Calvin</a:t>
            </a:r>
          </a:p>
        </p:txBody>
      </p:sp>
      <p:sp>
        <p:nvSpPr>
          <p:cNvPr id="12" name="TextBox 11">
            <a:extLst>
              <a:ext uri="{FF2B5EF4-FFF2-40B4-BE49-F238E27FC236}">
                <a16:creationId xmlns:a16="http://schemas.microsoft.com/office/drawing/2014/main" id="{CBFAB0FF-AEAE-4C3C-ADC9-B97CC4EAF097}"/>
              </a:ext>
            </a:extLst>
          </p:cNvPr>
          <p:cNvSpPr txBox="1"/>
          <p:nvPr/>
        </p:nvSpPr>
        <p:spPr>
          <a:xfrm>
            <a:off x="8927684" y="2068335"/>
            <a:ext cx="1903325" cy="369332"/>
          </a:xfrm>
          <a:prstGeom prst="rect">
            <a:avLst/>
          </a:prstGeom>
          <a:noFill/>
        </p:spPr>
        <p:txBody>
          <a:bodyPr wrap="square" rtlCol="0">
            <a:spAutoFit/>
          </a:bodyPr>
          <a:lstStyle/>
          <a:p>
            <a:pPr algn="ctr"/>
            <a:r>
              <a:rPr lang="en-US" dirty="0">
                <a:solidFill>
                  <a:schemeClr val="bg1"/>
                </a:solidFill>
                <a:latin typeface="Comic Sans MS" panose="030F0702030302020204" pitchFamily="66" charset="0"/>
              </a:rPr>
              <a:t>Susie</a:t>
            </a:r>
          </a:p>
        </p:txBody>
      </p:sp>
      <p:sp>
        <p:nvSpPr>
          <p:cNvPr id="13" name="TextBox 12">
            <a:extLst>
              <a:ext uri="{FF2B5EF4-FFF2-40B4-BE49-F238E27FC236}">
                <a16:creationId xmlns:a16="http://schemas.microsoft.com/office/drawing/2014/main" id="{2CCC16A7-19B2-4D96-A97B-93A07EA8F39E}"/>
              </a:ext>
            </a:extLst>
          </p:cNvPr>
          <p:cNvSpPr txBox="1"/>
          <p:nvPr/>
        </p:nvSpPr>
        <p:spPr>
          <a:xfrm>
            <a:off x="10512494" y="2031386"/>
            <a:ext cx="1903325" cy="369332"/>
          </a:xfrm>
          <a:prstGeom prst="rect">
            <a:avLst/>
          </a:prstGeom>
          <a:noFill/>
        </p:spPr>
        <p:txBody>
          <a:bodyPr wrap="square" rtlCol="0">
            <a:spAutoFit/>
          </a:bodyPr>
          <a:lstStyle/>
          <a:p>
            <a:pPr algn="ctr"/>
            <a:r>
              <a:rPr lang="en-US" dirty="0">
                <a:solidFill>
                  <a:srgbClr val="FF0000"/>
                </a:solidFill>
                <a:latin typeface="Comic Sans MS" panose="030F0702030302020204" pitchFamily="66" charset="0"/>
              </a:rPr>
              <a:t>Hobbes</a:t>
            </a:r>
          </a:p>
        </p:txBody>
      </p:sp>
    </p:spTree>
    <p:extLst>
      <p:ext uri="{BB962C8B-B14F-4D97-AF65-F5344CB8AC3E}">
        <p14:creationId xmlns:p14="http://schemas.microsoft.com/office/powerpoint/2010/main" val="178822390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272955" y="1037230"/>
            <a:ext cx="3657600" cy="3193243"/>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Confidentiality</a:t>
            </a:r>
          </a:p>
        </p:txBody>
      </p:sp>
      <p:pic>
        <p:nvPicPr>
          <p:cNvPr id="5" name="Picture 4" descr="A close up of text on a black background&#10;&#10;Description automatically generated">
            <a:extLst>
              <a:ext uri="{FF2B5EF4-FFF2-40B4-BE49-F238E27FC236}">
                <a16:creationId xmlns:a16="http://schemas.microsoft.com/office/drawing/2014/main" id="{5E832512-486C-4006-A9C2-FE083001C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862" y="1722770"/>
            <a:ext cx="7188199" cy="2299499"/>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707340" y="4816634"/>
            <a:ext cx="7188199" cy="1292090"/>
          </a:xfrm>
        </p:spPr>
        <p:txBody>
          <a:bodyPr>
            <a:normAutofit/>
          </a:bodyPr>
          <a:lstStyle/>
          <a:p>
            <a:pPr marL="0" indent="0" algn="ctr">
              <a:buNone/>
            </a:pPr>
            <a:r>
              <a:rPr lang="en-US" sz="3200" dirty="0"/>
              <a:t>Information should not be disclosed to unauthorized parties</a:t>
            </a:r>
          </a:p>
          <a:p>
            <a:pPr marL="0" indent="0">
              <a:buNone/>
            </a:pPr>
            <a:endParaRPr lang="en-US" sz="1800" dirty="0"/>
          </a:p>
          <a:p>
            <a:pPr marL="457200" lvl="1" indent="0">
              <a:buNone/>
            </a:pPr>
            <a:endParaRPr lang="en-US" sz="1800" dirty="0"/>
          </a:p>
        </p:txBody>
      </p:sp>
    </p:spTree>
    <p:extLst>
      <p:ext uri="{BB962C8B-B14F-4D97-AF65-F5344CB8AC3E}">
        <p14:creationId xmlns:p14="http://schemas.microsoft.com/office/powerpoint/2010/main" val="118064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3431543" y="2342343"/>
            <a:ext cx="1400680" cy="217331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399" y="2507424"/>
            <a:ext cx="1162414" cy="1778564"/>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4">
            <a:extLst>
              <a:ext uri="{28A0092B-C50C-407E-A947-70E740481C1C}">
                <a14:useLocalDpi xmlns:a14="http://schemas.microsoft.com/office/drawing/2010/main" val="0"/>
              </a:ext>
            </a:extLst>
          </a:blip>
          <a:srcRect l="36273" t="-362" r="3883" b="36946"/>
          <a:stretch/>
        </p:blipFill>
        <p:spPr>
          <a:xfrm>
            <a:off x="6743298" y="2507424"/>
            <a:ext cx="1300741" cy="1547446"/>
          </a:xfrm>
          <a:prstGeom prst="rect">
            <a:avLst/>
          </a:prstGeom>
        </p:spPr>
      </p:pic>
      <p:sp>
        <p:nvSpPr>
          <p:cNvPr id="16" name="TextBox 15">
            <a:extLst>
              <a:ext uri="{FF2B5EF4-FFF2-40B4-BE49-F238E27FC236}">
                <a16:creationId xmlns:a16="http://schemas.microsoft.com/office/drawing/2014/main" id="{48A1F2D2-8DD1-4455-976E-5ABD7F7C0BAF}"/>
              </a:ext>
            </a:extLst>
          </p:cNvPr>
          <p:cNvSpPr txBox="1"/>
          <p:nvPr/>
        </p:nvSpPr>
        <p:spPr>
          <a:xfrm>
            <a:off x="4438708" y="4445824"/>
            <a:ext cx="1903325" cy="369332"/>
          </a:xfrm>
          <a:prstGeom prst="rect">
            <a:avLst/>
          </a:prstGeom>
          <a:noFill/>
        </p:spPr>
        <p:txBody>
          <a:bodyPr wrap="square" rtlCol="0">
            <a:spAutoFit/>
          </a:bodyPr>
          <a:lstStyle/>
          <a:p>
            <a:pPr algn="ctr"/>
            <a:r>
              <a:rPr lang="en-US" dirty="0">
                <a:latin typeface="Comic Sans MS" panose="030F0702030302020204" pitchFamily="66" charset="0"/>
              </a:rPr>
              <a:t>Message M</a:t>
            </a:r>
          </a:p>
        </p:txBody>
      </p:sp>
      <p:sp>
        <p:nvSpPr>
          <p:cNvPr id="10" name="TextBox 9">
            <a:extLst>
              <a:ext uri="{FF2B5EF4-FFF2-40B4-BE49-F238E27FC236}">
                <a16:creationId xmlns:a16="http://schemas.microsoft.com/office/drawing/2014/main" id="{0F867EFD-E21D-4E38-89FA-B04BF4348240}"/>
              </a:ext>
            </a:extLst>
          </p:cNvPr>
          <p:cNvSpPr txBox="1"/>
          <p:nvPr/>
        </p:nvSpPr>
        <p:spPr>
          <a:xfrm>
            <a:off x="2724357" y="5367130"/>
            <a:ext cx="6538913" cy="830997"/>
          </a:xfrm>
          <a:prstGeom prst="rect">
            <a:avLst/>
          </a:prstGeom>
          <a:noFill/>
        </p:spPr>
        <p:txBody>
          <a:bodyPr wrap="square" rtlCol="0">
            <a:spAutoFit/>
          </a:bodyPr>
          <a:lstStyle/>
          <a:p>
            <a:pPr algn="ctr"/>
            <a:r>
              <a:rPr lang="en-US" sz="2400" dirty="0">
                <a:latin typeface="Comic Sans MS" panose="030F0702030302020204" pitchFamily="66" charset="0"/>
              </a:rPr>
              <a:t>Hobbes reads the message M that Calvin stored in his system</a:t>
            </a:r>
          </a:p>
        </p:txBody>
      </p:sp>
    </p:spTree>
    <p:extLst>
      <p:ext uri="{BB962C8B-B14F-4D97-AF65-F5344CB8AC3E}">
        <p14:creationId xmlns:p14="http://schemas.microsoft.com/office/powerpoint/2010/main" val="2291461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1573477" y="2798578"/>
            <a:ext cx="1400680" cy="2173313"/>
          </a:xfrm>
          <a:prstGeom prst="rect">
            <a:avLst/>
          </a:prstGeom>
        </p:spPr>
      </p:pic>
      <p:pic>
        <p:nvPicPr>
          <p:cNvPr id="5" name="Picture 4">
            <a:extLst>
              <a:ext uri="{FF2B5EF4-FFF2-40B4-BE49-F238E27FC236}">
                <a16:creationId xmlns:a16="http://schemas.microsoft.com/office/drawing/2014/main" id="{467F6CB8-9C14-4010-AD97-AA34209E6B6B}"/>
              </a:ext>
            </a:extLst>
          </p:cNvPr>
          <p:cNvPicPr>
            <a:picLocks noChangeAspect="1"/>
          </p:cNvPicPr>
          <p:nvPr/>
        </p:nvPicPr>
        <p:blipFill>
          <a:blip r:embed="rId3"/>
          <a:stretch>
            <a:fillRect/>
          </a:stretch>
        </p:blipFill>
        <p:spPr>
          <a:xfrm>
            <a:off x="8753773" y="3002631"/>
            <a:ext cx="1400680" cy="216520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4357" y="3002631"/>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098" y="3786658"/>
            <a:ext cx="1434266" cy="803189"/>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6">
            <a:extLst>
              <a:ext uri="{28A0092B-C50C-407E-A947-70E740481C1C}">
                <a14:useLocalDpi xmlns:a14="http://schemas.microsoft.com/office/drawing/2010/main" val="0"/>
              </a:ext>
            </a:extLst>
          </a:blip>
          <a:srcRect l="36273" t="-362" r="3883" b="36946"/>
          <a:stretch/>
        </p:blipFill>
        <p:spPr>
          <a:xfrm>
            <a:off x="5213594" y="2024855"/>
            <a:ext cx="1300741" cy="1547446"/>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stCxn id="7" idx="3"/>
          </p:cNvCxnSpPr>
          <p:nvPr/>
        </p:nvCxnSpPr>
        <p:spPr>
          <a:xfrm>
            <a:off x="3886771" y="3891913"/>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A1F2D2-8DD1-4455-976E-5ABD7F7C0BAF}"/>
              </a:ext>
            </a:extLst>
          </p:cNvPr>
          <p:cNvSpPr txBox="1"/>
          <p:nvPr/>
        </p:nvSpPr>
        <p:spPr>
          <a:xfrm>
            <a:off x="4417255" y="4085232"/>
            <a:ext cx="2700997" cy="369332"/>
          </a:xfrm>
          <a:prstGeom prst="rect">
            <a:avLst/>
          </a:prstGeom>
          <a:noFill/>
        </p:spPr>
        <p:txBody>
          <a:bodyPr wrap="square" rtlCol="0">
            <a:spAutoFit/>
          </a:bodyPr>
          <a:lstStyle/>
          <a:p>
            <a:pPr algn="ctr"/>
            <a:r>
              <a:rPr lang="en-US" dirty="0">
                <a:latin typeface="Comic Sans MS" panose="030F0702030302020204" pitchFamily="66" charset="0"/>
              </a:rPr>
              <a:t>Message M</a:t>
            </a:r>
          </a:p>
        </p:txBody>
      </p:sp>
      <p:sp>
        <p:nvSpPr>
          <p:cNvPr id="17" name="TextBox 16">
            <a:extLst>
              <a:ext uri="{FF2B5EF4-FFF2-40B4-BE49-F238E27FC236}">
                <a16:creationId xmlns:a16="http://schemas.microsoft.com/office/drawing/2014/main" id="{109A7740-99DB-4CFA-BFEC-266B2CD24CF9}"/>
              </a:ext>
            </a:extLst>
          </p:cNvPr>
          <p:cNvSpPr txBox="1"/>
          <p:nvPr/>
        </p:nvSpPr>
        <p:spPr>
          <a:xfrm>
            <a:off x="2724357" y="5367130"/>
            <a:ext cx="6538913" cy="830997"/>
          </a:xfrm>
          <a:prstGeom prst="rect">
            <a:avLst/>
          </a:prstGeom>
          <a:noFill/>
        </p:spPr>
        <p:txBody>
          <a:bodyPr wrap="square" rtlCol="0">
            <a:spAutoFit/>
          </a:bodyPr>
          <a:lstStyle/>
          <a:p>
            <a:pPr algn="ctr"/>
            <a:r>
              <a:rPr lang="en-US" sz="2400" dirty="0">
                <a:latin typeface="Comic Sans MS" panose="030F0702030302020204" pitchFamily="66" charset="0"/>
              </a:rPr>
              <a:t>Hobbes reads the message M that Calvin was sending to Susie</a:t>
            </a:r>
          </a:p>
        </p:txBody>
      </p:sp>
    </p:spTree>
    <p:extLst>
      <p:ext uri="{BB962C8B-B14F-4D97-AF65-F5344CB8AC3E}">
        <p14:creationId xmlns:p14="http://schemas.microsoft.com/office/powerpoint/2010/main" val="363132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D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368491" y="1487272"/>
            <a:ext cx="3261814" cy="2743200"/>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Integrity</a:t>
            </a:r>
          </a:p>
        </p:txBody>
      </p:sp>
      <p:pic>
        <p:nvPicPr>
          <p:cNvPr id="5" name="Picture 4" descr="A picture containing drawing&#10;&#10;Description automatically generated">
            <a:extLst>
              <a:ext uri="{FF2B5EF4-FFF2-40B4-BE49-F238E27FC236}">
                <a16:creationId xmlns:a16="http://schemas.microsoft.com/office/drawing/2014/main" id="{970D5216-AFF7-4C25-9512-9D53D164E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1555" y="1744077"/>
            <a:ext cx="7188199" cy="2229590"/>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038600" y="4884873"/>
            <a:ext cx="7188199" cy="1292090"/>
          </a:xfrm>
        </p:spPr>
        <p:txBody>
          <a:bodyPr>
            <a:normAutofit/>
          </a:bodyPr>
          <a:lstStyle/>
          <a:p>
            <a:pPr marL="0" indent="0" algn="ctr">
              <a:buNone/>
            </a:pPr>
            <a:r>
              <a:rPr lang="en-US" sz="3200" dirty="0"/>
              <a:t>Information should be untampered </a:t>
            </a:r>
          </a:p>
          <a:p>
            <a:pPr marL="0" indent="0" algn="ctr">
              <a:buNone/>
            </a:pPr>
            <a:endParaRPr lang="en-US" sz="3200" dirty="0"/>
          </a:p>
          <a:p>
            <a:endParaRPr lang="en-US" sz="1800" dirty="0"/>
          </a:p>
          <a:p>
            <a:pPr marL="457200" lvl="1" indent="0">
              <a:buNone/>
            </a:pPr>
            <a:endParaRPr lang="en-US" sz="1800" dirty="0"/>
          </a:p>
        </p:txBody>
      </p:sp>
    </p:spTree>
    <p:extLst>
      <p:ext uri="{BB962C8B-B14F-4D97-AF65-F5344CB8AC3E}">
        <p14:creationId xmlns:p14="http://schemas.microsoft.com/office/powerpoint/2010/main" val="3500046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3431543" y="2342343"/>
            <a:ext cx="1400680" cy="217331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399" y="2507424"/>
            <a:ext cx="1162414" cy="1778564"/>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4">
            <a:extLst>
              <a:ext uri="{28A0092B-C50C-407E-A947-70E740481C1C}">
                <a14:useLocalDpi xmlns:a14="http://schemas.microsoft.com/office/drawing/2010/main" val="0"/>
              </a:ext>
            </a:extLst>
          </a:blip>
          <a:srcRect l="36273" t="-362" r="3883" b="36946"/>
          <a:stretch/>
        </p:blipFill>
        <p:spPr>
          <a:xfrm>
            <a:off x="6743298" y="2507424"/>
            <a:ext cx="1300741" cy="1547446"/>
          </a:xfrm>
          <a:prstGeom prst="rect">
            <a:avLst/>
          </a:prstGeom>
        </p:spPr>
      </p:pic>
      <p:sp>
        <p:nvSpPr>
          <p:cNvPr id="16" name="TextBox 15">
            <a:extLst>
              <a:ext uri="{FF2B5EF4-FFF2-40B4-BE49-F238E27FC236}">
                <a16:creationId xmlns:a16="http://schemas.microsoft.com/office/drawing/2014/main" id="{48A1F2D2-8DD1-4455-976E-5ABD7F7C0BAF}"/>
              </a:ext>
            </a:extLst>
          </p:cNvPr>
          <p:cNvSpPr txBox="1"/>
          <p:nvPr/>
        </p:nvSpPr>
        <p:spPr>
          <a:xfrm>
            <a:off x="4438708" y="4445824"/>
            <a:ext cx="1903325" cy="369332"/>
          </a:xfrm>
          <a:prstGeom prst="rect">
            <a:avLst/>
          </a:prstGeom>
          <a:noFill/>
        </p:spPr>
        <p:txBody>
          <a:bodyPr wrap="square" rtlCol="0">
            <a:spAutoFit/>
          </a:bodyPr>
          <a:lstStyle/>
          <a:p>
            <a:pPr algn="ctr"/>
            <a:r>
              <a:rPr lang="en-US" dirty="0">
                <a:latin typeface="Comic Sans MS" panose="030F0702030302020204" pitchFamily="66" charset="0"/>
              </a:rPr>
              <a:t>Message M’</a:t>
            </a:r>
          </a:p>
        </p:txBody>
      </p:sp>
      <p:sp>
        <p:nvSpPr>
          <p:cNvPr id="10" name="TextBox 9">
            <a:extLst>
              <a:ext uri="{FF2B5EF4-FFF2-40B4-BE49-F238E27FC236}">
                <a16:creationId xmlns:a16="http://schemas.microsoft.com/office/drawing/2014/main" id="{0F867EFD-E21D-4E38-89FA-B04BF4348240}"/>
              </a:ext>
            </a:extLst>
          </p:cNvPr>
          <p:cNvSpPr txBox="1"/>
          <p:nvPr/>
        </p:nvSpPr>
        <p:spPr>
          <a:xfrm>
            <a:off x="2724357" y="5367130"/>
            <a:ext cx="6538913" cy="830997"/>
          </a:xfrm>
          <a:prstGeom prst="rect">
            <a:avLst/>
          </a:prstGeom>
          <a:noFill/>
        </p:spPr>
        <p:txBody>
          <a:bodyPr wrap="square" rtlCol="0">
            <a:spAutoFit/>
          </a:bodyPr>
          <a:lstStyle/>
          <a:p>
            <a:pPr algn="ctr"/>
            <a:r>
              <a:rPr lang="en-US" sz="2400" dirty="0">
                <a:latin typeface="Comic Sans MS" panose="030F0702030302020204" pitchFamily="66" charset="0"/>
              </a:rPr>
              <a:t>Hobbes changes the message M that Calvin stored in his system to another message M’</a:t>
            </a:r>
          </a:p>
        </p:txBody>
      </p:sp>
    </p:spTree>
    <p:extLst>
      <p:ext uri="{BB962C8B-B14F-4D97-AF65-F5344CB8AC3E}">
        <p14:creationId xmlns:p14="http://schemas.microsoft.com/office/powerpoint/2010/main" val="3558366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1573477" y="2798578"/>
            <a:ext cx="1400680" cy="2173313"/>
          </a:xfrm>
          <a:prstGeom prst="rect">
            <a:avLst/>
          </a:prstGeom>
        </p:spPr>
      </p:pic>
      <p:pic>
        <p:nvPicPr>
          <p:cNvPr id="5" name="Picture 4">
            <a:extLst>
              <a:ext uri="{FF2B5EF4-FFF2-40B4-BE49-F238E27FC236}">
                <a16:creationId xmlns:a16="http://schemas.microsoft.com/office/drawing/2014/main" id="{467F6CB8-9C14-4010-AD97-AA34209E6B6B}"/>
              </a:ext>
            </a:extLst>
          </p:cNvPr>
          <p:cNvPicPr>
            <a:picLocks noChangeAspect="1"/>
          </p:cNvPicPr>
          <p:nvPr/>
        </p:nvPicPr>
        <p:blipFill>
          <a:blip r:embed="rId3"/>
          <a:stretch>
            <a:fillRect/>
          </a:stretch>
        </p:blipFill>
        <p:spPr>
          <a:xfrm>
            <a:off x="8753773" y="3002631"/>
            <a:ext cx="1400680" cy="216520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4357" y="3002631"/>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098" y="3786658"/>
            <a:ext cx="1434266" cy="803189"/>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6">
            <a:extLst>
              <a:ext uri="{28A0092B-C50C-407E-A947-70E740481C1C}">
                <a14:useLocalDpi xmlns:a14="http://schemas.microsoft.com/office/drawing/2010/main" val="0"/>
              </a:ext>
            </a:extLst>
          </a:blip>
          <a:srcRect l="36273" t="-362" r="3883" b="36946"/>
          <a:stretch/>
        </p:blipFill>
        <p:spPr>
          <a:xfrm>
            <a:off x="5218556" y="2848342"/>
            <a:ext cx="1300741" cy="1547446"/>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cxnSpLocks/>
            <a:stCxn id="7" idx="3"/>
          </p:cNvCxnSpPr>
          <p:nvPr/>
        </p:nvCxnSpPr>
        <p:spPr>
          <a:xfrm>
            <a:off x="3886771" y="3891913"/>
            <a:ext cx="10695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A1F2D2-8DD1-4455-976E-5ABD7F7C0BAF}"/>
              </a:ext>
            </a:extLst>
          </p:cNvPr>
          <p:cNvSpPr txBox="1"/>
          <p:nvPr/>
        </p:nvSpPr>
        <p:spPr>
          <a:xfrm>
            <a:off x="3735683" y="4260190"/>
            <a:ext cx="1434266" cy="369332"/>
          </a:xfrm>
          <a:prstGeom prst="rect">
            <a:avLst/>
          </a:prstGeom>
          <a:noFill/>
        </p:spPr>
        <p:txBody>
          <a:bodyPr wrap="square" rtlCol="0">
            <a:spAutoFit/>
          </a:bodyPr>
          <a:lstStyle/>
          <a:p>
            <a:pPr algn="ctr"/>
            <a:r>
              <a:rPr lang="en-US" dirty="0">
                <a:latin typeface="Comic Sans MS" panose="030F0702030302020204" pitchFamily="66" charset="0"/>
              </a:rPr>
              <a:t>Message M</a:t>
            </a:r>
          </a:p>
        </p:txBody>
      </p:sp>
      <p:sp>
        <p:nvSpPr>
          <p:cNvPr id="17" name="TextBox 16">
            <a:extLst>
              <a:ext uri="{FF2B5EF4-FFF2-40B4-BE49-F238E27FC236}">
                <a16:creationId xmlns:a16="http://schemas.microsoft.com/office/drawing/2014/main" id="{109A7740-99DB-4CFA-BFEC-266B2CD24CF9}"/>
              </a:ext>
            </a:extLst>
          </p:cNvPr>
          <p:cNvSpPr txBox="1"/>
          <p:nvPr/>
        </p:nvSpPr>
        <p:spPr>
          <a:xfrm>
            <a:off x="2724357" y="5367130"/>
            <a:ext cx="6538913" cy="830997"/>
          </a:xfrm>
          <a:prstGeom prst="rect">
            <a:avLst/>
          </a:prstGeom>
          <a:noFill/>
        </p:spPr>
        <p:txBody>
          <a:bodyPr wrap="square" rtlCol="0">
            <a:spAutoFit/>
          </a:bodyPr>
          <a:lstStyle/>
          <a:p>
            <a:pPr algn="ctr"/>
            <a:r>
              <a:rPr lang="en-US" sz="2400" dirty="0">
                <a:latin typeface="Comic Sans MS" panose="030F0702030302020204" pitchFamily="66" charset="0"/>
              </a:rPr>
              <a:t>Hobbes changes the message M that Calvin was sending to Susie to another message M’</a:t>
            </a:r>
          </a:p>
        </p:txBody>
      </p:sp>
      <p:cxnSp>
        <p:nvCxnSpPr>
          <p:cNvPr id="11" name="Straight Arrow Connector 10">
            <a:extLst>
              <a:ext uri="{FF2B5EF4-FFF2-40B4-BE49-F238E27FC236}">
                <a16:creationId xmlns:a16="http://schemas.microsoft.com/office/drawing/2014/main" id="{769CF4EF-4297-451D-842E-58365B3CE733}"/>
              </a:ext>
            </a:extLst>
          </p:cNvPr>
          <p:cNvCxnSpPr>
            <a:cxnSpLocks/>
          </p:cNvCxnSpPr>
          <p:nvPr/>
        </p:nvCxnSpPr>
        <p:spPr>
          <a:xfrm>
            <a:off x="6518556" y="3885234"/>
            <a:ext cx="10695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93C0828-25A1-4AC9-B58E-9977C2EA60D0}"/>
              </a:ext>
            </a:extLst>
          </p:cNvPr>
          <p:cNvSpPr txBox="1"/>
          <p:nvPr/>
        </p:nvSpPr>
        <p:spPr>
          <a:xfrm>
            <a:off x="6335624" y="4211122"/>
            <a:ext cx="1434266" cy="369332"/>
          </a:xfrm>
          <a:prstGeom prst="rect">
            <a:avLst/>
          </a:prstGeom>
          <a:noFill/>
        </p:spPr>
        <p:txBody>
          <a:bodyPr wrap="square" rtlCol="0">
            <a:spAutoFit/>
          </a:bodyPr>
          <a:lstStyle/>
          <a:p>
            <a:pPr algn="ctr"/>
            <a:r>
              <a:rPr lang="en-US" dirty="0">
                <a:latin typeface="Comic Sans MS" panose="030F0702030302020204" pitchFamily="66" charset="0"/>
              </a:rPr>
              <a:t>Message M’</a:t>
            </a:r>
          </a:p>
        </p:txBody>
      </p:sp>
    </p:spTree>
    <p:extLst>
      <p:ext uri="{BB962C8B-B14F-4D97-AF65-F5344CB8AC3E}">
        <p14:creationId xmlns:p14="http://schemas.microsoft.com/office/powerpoint/2010/main" val="183158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694509" y="1487271"/>
            <a:ext cx="3126863" cy="2917173"/>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Availability</a:t>
            </a:r>
          </a:p>
        </p:txBody>
      </p:sp>
      <p:pic>
        <p:nvPicPr>
          <p:cNvPr id="5" name="Picture 4" descr="A close up of a logo&#10;&#10;Description automatically generated">
            <a:extLst>
              <a:ext uri="{FF2B5EF4-FFF2-40B4-BE49-F238E27FC236}">
                <a16:creationId xmlns:a16="http://schemas.microsoft.com/office/drawing/2014/main" id="{7F520151-DE7D-4B92-B192-65651DB93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88" y="1313299"/>
            <a:ext cx="4446621" cy="3091146"/>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038600" y="4884873"/>
            <a:ext cx="7188199" cy="1292090"/>
          </a:xfrm>
        </p:spPr>
        <p:txBody>
          <a:bodyPr>
            <a:normAutofit/>
          </a:bodyPr>
          <a:lstStyle/>
          <a:p>
            <a:pPr marL="0" indent="0" algn="ctr">
              <a:buNone/>
            </a:pPr>
            <a:r>
              <a:rPr lang="en-US" sz="3600" dirty="0"/>
              <a:t>Accessibility of information assets to authorized users</a:t>
            </a:r>
          </a:p>
          <a:p>
            <a:endParaRPr lang="en-US" sz="1800" dirty="0"/>
          </a:p>
          <a:p>
            <a:pPr marL="457200" lvl="1" indent="0">
              <a:buNone/>
            </a:pPr>
            <a:endParaRPr lang="en-US" sz="1800" dirty="0"/>
          </a:p>
        </p:txBody>
      </p:sp>
    </p:spTree>
    <p:extLst>
      <p:ext uri="{BB962C8B-B14F-4D97-AF65-F5344CB8AC3E}">
        <p14:creationId xmlns:p14="http://schemas.microsoft.com/office/powerpoint/2010/main" val="2407448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327547" y="1313299"/>
            <a:ext cx="3370996" cy="2917173"/>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Identification</a:t>
            </a:r>
          </a:p>
        </p:txBody>
      </p:sp>
      <p:pic>
        <p:nvPicPr>
          <p:cNvPr id="5" name="Picture 4" descr="A picture containing drawing&#10;&#10;Description automatically generated">
            <a:extLst>
              <a:ext uri="{FF2B5EF4-FFF2-40B4-BE49-F238E27FC236}">
                <a16:creationId xmlns:a16="http://schemas.microsoft.com/office/drawing/2014/main" id="{EF167250-DB51-43E5-8446-E1CC99738CF2}"/>
              </a:ext>
            </a:extLst>
          </p:cNvPr>
          <p:cNvPicPr>
            <a:picLocks noChangeAspect="1"/>
          </p:cNvPicPr>
          <p:nvPr/>
        </p:nvPicPr>
        <p:blipFill rotWithShape="1">
          <a:blip r:embed="rId2">
            <a:extLst>
              <a:ext uri="{28A0092B-C50C-407E-A947-70E740481C1C}">
                <a14:useLocalDpi xmlns:a14="http://schemas.microsoft.com/office/drawing/2010/main" val="0"/>
              </a:ext>
            </a:extLst>
          </a:blip>
          <a:srcRect t="2147" r="2" b="10407"/>
          <a:stretch/>
        </p:blipFill>
        <p:spPr>
          <a:xfrm>
            <a:off x="4529920" y="1313299"/>
            <a:ext cx="5311928" cy="3091146"/>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038600" y="4884873"/>
            <a:ext cx="7188199" cy="1292090"/>
          </a:xfrm>
        </p:spPr>
        <p:txBody>
          <a:bodyPr>
            <a:normAutofit/>
          </a:bodyPr>
          <a:lstStyle/>
          <a:p>
            <a:pPr marL="0" indent="0">
              <a:buNone/>
            </a:pPr>
            <a:endParaRPr lang="en-US" sz="1800"/>
          </a:p>
          <a:p>
            <a:pPr marL="457200" lvl="1" indent="0">
              <a:buNone/>
            </a:pPr>
            <a:endParaRPr lang="en-US" sz="1800"/>
          </a:p>
        </p:txBody>
      </p:sp>
    </p:spTree>
    <p:extLst>
      <p:ext uri="{BB962C8B-B14F-4D97-AF65-F5344CB8AC3E}">
        <p14:creationId xmlns:p14="http://schemas.microsoft.com/office/powerpoint/2010/main" val="1836389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1573477" y="2798578"/>
            <a:ext cx="1400680" cy="2173313"/>
          </a:xfrm>
          <a:prstGeom prst="rect">
            <a:avLst/>
          </a:prstGeom>
        </p:spPr>
      </p:pic>
      <p:pic>
        <p:nvPicPr>
          <p:cNvPr id="5" name="Picture 4">
            <a:extLst>
              <a:ext uri="{FF2B5EF4-FFF2-40B4-BE49-F238E27FC236}">
                <a16:creationId xmlns:a16="http://schemas.microsoft.com/office/drawing/2014/main" id="{467F6CB8-9C14-4010-AD97-AA34209E6B6B}"/>
              </a:ext>
            </a:extLst>
          </p:cNvPr>
          <p:cNvPicPr>
            <a:picLocks noChangeAspect="1"/>
          </p:cNvPicPr>
          <p:nvPr/>
        </p:nvPicPr>
        <p:blipFill>
          <a:blip r:embed="rId3"/>
          <a:stretch>
            <a:fillRect/>
          </a:stretch>
        </p:blipFill>
        <p:spPr>
          <a:xfrm>
            <a:off x="8753773" y="3002631"/>
            <a:ext cx="1400680" cy="216520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4357" y="3002631"/>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098" y="3786658"/>
            <a:ext cx="1434266" cy="803189"/>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stCxn id="7" idx="3"/>
          </p:cNvCxnSpPr>
          <p:nvPr/>
        </p:nvCxnSpPr>
        <p:spPr>
          <a:xfrm>
            <a:off x="3886771" y="3891913"/>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Speech Bubble: Oval 1">
            <a:extLst>
              <a:ext uri="{FF2B5EF4-FFF2-40B4-BE49-F238E27FC236}">
                <a16:creationId xmlns:a16="http://schemas.microsoft.com/office/drawing/2014/main" id="{D597DB59-F8CB-4315-809B-1067C4F3FD94}"/>
              </a:ext>
            </a:extLst>
          </p:cNvPr>
          <p:cNvSpPr/>
          <p:nvPr/>
        </p:nvSpPr>
        <p:spPr>
          <a:xfrm>
            <a:off x="2273817" y="1654598"/>
            <a:ext cx="3101008" cy="1232449"/>
          </a:xfrm>
          <a:prstGeom prst="wedgeEllipseCallou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353894D-AD66-42F9-A3D0-9D9B3FE41787}"/>
              </a:ext>
            </a:extLst>
          </p:cNvPr>
          <p:cNvSpPr txBox="1"/>
          <p:nvPr/>
        </p:nvSpPr>
        <p:spPr>
          <a:xfrm>
            <a:off x="2724357" y="1995756"/>
            <a:ext cx="2335236" cy="461665"/>
          </a:xfrm>
          <a:prstGeom prst="rect">
            <a:avLst/>
          </a:prstGeom>
          <a:noFill/>
        </p:spPr>
        <p:txBody>
          <a:bodyPr wrap="square" rtlCol="0">
            <a:spAutoFit/>
          </a:bodyPr>
          <a:lstStyle/>
          <a:p>
            <a:r>
              <a:rPr lang="en-US" sz="2400" dirty="0">
                <a:latin typeface="Comic Sans MS" panose="030F0702030302020204" pitchFamily="66" charset="0"/>
              </a:rPr>
              <a:t>Who are you?</a:t>
            </a:r>
          </a:p>
        </p:txBody>
      </p:sp>
      <p:sp>
        <p:nvSpPr>
          <p:cNvPr id="12" name="Speech Bubble: Oval 11">
            <a:extLst>
              <a:ext uri="{FF2B5EF4-FFF2-40B4-BE49-F238E27FC236}">
                <a16:creationId xmlns:a16="http://schemas.microsoft.com/office/drawing/2014/main" id="{F928CBE7-5865-4364-AA2A-43BA7B8D5DAA}"/>
              </a:ext>
            </a:extLst>
          </p:cNvPr>
          <p:cNvSpPr/>
          <p:nvPr/>
        </p:nvSpPr>
        <p:spPr>
          <a:xfrm>
            <a:off x="6353105" y="1566129"/>
            <a:ext cx="3101008" cy="1232449"/>
          </a:xfrm>
          <a:prstGeom prst="wedgeEllipseCallout">
            <a:avLst>
              <a:gd name="adj1" fmla="val 30883"/>
              <a:gd name="adj2" fmla="val 7049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C144BAFF-49E5-4319-A944-0E9A550BECE2}"/>
              </a:ext>
            </a:extLst>
          </p:cNvPr>
          <p:cNvSpPr txBox="1"/>
          <p:nvPr/>
        </p:nvSpPr>
        <p:spPr>
          <a:xfrm>
            <a:off x="6954078" y="1951520"/>
            <a:ext cx="2335236" cy="461665"/>
          </a:xfrm>
          <a:prstGeom prst="rect">
            <a:avLst/>
          </a:prstGeom>
          <a:noFill/>
        </p:spPr>
        <p:txBody>
          <a:bodyPr wrap="square" rtlCol="0">
            <a:spAutoFit/>
          </a:bodyPr>
          <a:lstStyle/>
          <a:p>
            <a:r>
              <a:rPr lang="en-US" sz="2400" dirty="0">
                <a:latin typeface="Comic Sans MS" panose="030F0702030302020204" pitchFamily="66" charset="0"/>
              </a:rPr>
              <a:t>I am Susie</a:t>
            </a:r>
          </a:p>
        </p:txBody>
      </p:sp>
      <p:cxnSp>
        <p:nvCxnSpPr>
          <p:cNvPr id="18" name="Straight Arrow Connector 17">
            <a:extLst>
              <a:ext uri="{FF2B5EF4-FFF2-40B4-BE49-F238E27FC236}">
                <a16:creationId xmlns:a16="http://schemas.microsoft.com/office/drawing/2014/main" id="{AE715DE4-59CD-431B-9A95-A8882D7CFCAA}"/>
              </a:ext>
            </a:extLst>
          </p:cNvPr>
          <p:cNvCxnSpPr>
            <a:cxnSpLocks/>
            <a:stCxn id="9" idx="1"/>
          </p:cNvCxnSpPr>
          <p:nvPr/>
        </p:nvCxnSpPr>
        <p:spPr>
          <a:xfrm flipH="1">
            <a:off x="3886771" y="4188253"/>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61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1573477" y="2798578"/>
            <a:ext cx="1400680" cy="217331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4357" y="3002631"/>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8098" y="3786658"/>
            <a:ext cx="1434266" cy="803189"/>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5">
            <a:extLst>
              <a:ext uri="{28A0092B-C50C-407E-A947-70E740481C1C}">
                <a14:useLocalDpi xmlns:a14="http://schemas.microsoft.com/office/drawing/2010/main" val="0"/>
              </a:ext>
            </a:extLst>
          </a:blip>
          <a:srcRect l="36273" t="-362" r="3883" b="36946"/>
          <a:stretch/>
        </p:blipFill>
        <p:spPr>
          <a:xfrm>
            <a:off x="8995205" y="3063694"/>
            <a:ext cx="1300741" cy="1547446"/>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cxnSpLocks/>
            <a:stCxn id="7" idx="3"/>
          </p:cNvCxnSpPr>
          <p:nvPr/>
        </p:nvCxnSpPr>
        <p:spPr>
          <a:xfrm>
            <a:off x="3886771" y="3891913"/>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Speech Bubble: Oval 13">
            <a:extLst>
              <a:ext uri="{FF2B5EF4-FFF2-40B4-BE49-F238E27FC236}">
                <a16:creationId xmlns:a16="http://schemas.microsoft.com/office/drawing/2014/main" id="{0ED7EABC-61C4-4580-B053-105000F2199A}"/>
              </a:ext>
            </a:extLst>
          </p:cNvPr>
          <p:cNvSpPr/>
          <p:nvPr/>
        </p:nvSpPr>
        <p:spPr>
          <a:xfrm>
            <a:off x="2273817" y="1654598"/>
            <a:ext cx="3101008" cy="1232449"/>
          </a:xfrm>
          <a:prstGeom prst="wedgeEllipseCallou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E5BB99AF-9CE2-427D-9723-E9052E5F6B1D}"/>
              </a:ext>
            </a:extLst>
          </p:cNvPr>
          <p:cNvSpPr txBox="1"/>
          <p:nvPr/>
        </p:nvSpPr>
        <p:spPr>
          <a:xfrm>
            <a:off x="2724357" y="1995756"/>
            <a:ext cx="2335236" cy="461665"/>
          </a:xfrm>
          <a:prstGeom prst="rect">
            <a:avLst/>
          </a:prstGeom>
          <a:noFill/>
        </p:spPr>
        <p:txBody>
          <a:bodyPr wrap="square" rtlCol="0">
            <a:spAutoFit/>
          </a:bodyPr>
          <a:lstStyle/>
          <a:p>
            <a:r>
              <a:rPr lang="en-US" sz="2400" dirty="0">
                <a:latin typeface="Comic Sans MS" panose="030F0702030302020204" pitchFamily="66" charset="0"/>
              </a:rPr>
              <a:t>Who are you?</a:t>
            </a:r>
          </a:p>
        </p:txBody>
      </p:sp>
      <p:sp>
        <p:nvSpPr>
          <p:cNvPr id="19" name="Speech Bubble: Oval 18">
            <a:extLst>
              <a:ext uri="{FF2B5EF4-FFF2-40B4-BE49-F238E27FC236}">
                <a16:creationId xmlns:a16="http://schemas.microsoft.com/office/drawing/2014/main" id="{6AA911D3-6415-4379-AB5A-F9F843815AF5}"/>
              </a:ext>
            </a:extLst>
          </p:cNvPr>
          <p:cNvSpPr/>
          <p:nvPr/>
        </p:nvSpPr>
        <p:spPr>
          <a:xfrm>
            <a:off x="6366635" y="1709862"/>
            <a:ext cx="3101008" cy="1232449"/>
          </a:xfrm>
          <a:prstGeom prst="wedgeEllipseCallout">
            <a:avLst>
              <a:gd name="adj1" fmla="val 30883"/>
              <a:gd name="adj2" fmla="val 7049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8F1C4F50-941F-4712-8A43-464C875B9191}"/>
              </a:ext>
            </a:extLst>
          </p:cNvPr>
          <p:cNvSpPr txBox="1"/>
          <p:nvPr/>
        </p:nvSpPr>
        <p:spPr>
          <a:xfrm>
            <a:off x="7132407" y="2095254"/>
            <a:ext cx="2335236" cy="461665"/>
          </a:xfrm>
          <a:prstGeom prst="rect">
            <a:avLst/>
          </a:prstGeom>
          <a:noFill/>
        </p:spPr>
        <p:txBody>
          <a:bodyPr wrap="square" rtlCol="0">
            <a:spAutoFit/>
          </a:bodyPr>
          <a:lstStyle/>
          <a:p>
            <a:r>
              <a:rPr lang="en-US" sz="2400" dirty="0">
                <a:latin typeface="Comic Sans MS" panose="030F0702030302020204" pitchFamily="66" charset="0"/>
              </a:rPr>
              <a:t>I am Susie</a:t>
            </a:r>
          </a:p>
        </p:txBody>
      </p:sp>
      <p:cxnSp>
        <p:nvCxnSpPr>
          <p:cNvPr id="21" name="Straight Arrow Connector 20">
            <a:extLst>
              <a:ext uri="{FF2B5EF4-FFF2-40B4-BE49-F238E27FC236}">
                <a16:creationId xmlns:a16="http://schemas.microsoft.com/office/drawing/2014/main" id="{D45470EF-ADFA-42CC-8DE4-260B7C43D925}"/>
              </a:ext>
            </a:extLst>
          </p:cNvPr>
          <p:cNvCxnSpPr>
            <a:cxnSpLocks/>
            <a:stCxn id="9" idx="1"/>
          </p:cNvCxnSpPr>
          <p:nvPr/>
        </p:nvCxnSpPr>
        <p:spPr>
          <a:xfrm flipH="1">
            <a:off x="3886771" y="4188253"/>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544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12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491319" y="1313299"/>
            <a:ext cx="3712191" cy="3091145"/>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Authentication</a:t>
            </a:r>
          </a:p>
        </p:txBody>
      </p:sp>
      <p:pic>
        <p:nvPicPr>
          <p:cNvPr id="5" name="Picture 4" descr="A picture containing shirt&#10;&#10;Description automatically generated">
            <a:extLst>
              <a:ext uri="{FF2B5EF4-FFF2-40B4-BE49-F238E27FC236}">
                <a16:creationId xmlns:a16="http://schemas.microsoft.com/office/drawing/2014/main" id="{364F4AA2-AFB6-4BF6-925E-23704521C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7656" y="1313299"/>
            <a:ext cx="4390085" cy="3091146"/>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038600" y="4884873"/>
            <a:ext cx="7188199" cy="1292090"/>
          </a:xfrm>
        </p:spPr>
        <p:txBody>
          <a:bodyPr>
            <a:normAutofit/>
          </a:bodyPr>
          <a:lstStyle/>
          <a:p>
            <a:pPr marL="0" indent="0" algn="ctr">
              <a:buNone/>
            </a:pPr>
            <a:r>
              <a:rPr lang="en-US" sz="3200" dirty="0"/>
              <a:t>Are you who you claim to be?</a:t>
            </a:r>
          </a:p>
          <a:p>
            <a:endParaRPr lang="en-US" sz="1800" dirty="0"/>
          </a:p>
          <a:p>
            <a:pPr marL="457200" lvl="1" indent="0">
              <a:buNone/>
            </a:pPr>
            <a:endParaRPr lang="en-US" sz="1800" dirty="0"/>
          </a:p>
        </p:txBody>
      </p:sp>
    </p:spTree>
    <p:extLst>
      <p:ext uri="{BB962C8B-B14F-4D97-AF65-F5344CB8AC3E}">
        <p14:creationId xmlns:p14="http://schemas.microsoft.com/office/powerpoint/2010/main" val="4269165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1446319" y="1594440"/>
            <a:ext cx="1400680" cy="2173313"/>
          </a:xfrm>
          <a:prstGeom prst="rect">
            <a:avLst/>
          </a:prstGeom>
        </p:spPr>
      </p:pic>
      <p:pic>
        <p:nvPicPr>
          <p:cNvPr id="5" name="Picture 4">
            <a:extLst>
              <a:ext uri="{FF2B5EF4-FFF2-40B4-BE49-F238E27FC236}">
                <a16:creationId xmlns:a16="http://schemas.microsoft.com/office/drawing/2014/main" id="{467F6CB8-9C14-4010-AD97-AA34209E6B6B}"/>
              </a:ext>
            </a:extLst>
          </p:cNvPr>
          <p:cNvPicPr>
            <a:picLocks noChangeAspect="1"/>
          </p:cNvPicPr>
          <p:nvPr/>
        </p:nvPicPr>
        <p:blipFill>
          <a:blip r:embed="rId3"/>
          <a:stretch>
            <a:fillRect/>
          </a:stretch>
        </p:blipFill>
        <p:spPr>
          <a:xfrm>
            <a:off x="8971860" y="1724845"/>
            <a:ext cx="1400680" cy="216520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9151" y="1691108"/>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9507" y="2279501"/>
            <a:ext cx="1434266" cy="803189"/>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stCxn id="7" idx="3"/>
          </p:cNvCxnSpPr>
          <p:nvPr/>
        </p:nvCxnSpPr>
        <p:spPr>
          <a:xfrm>
            <a:off x="3881565" y="2580390"/>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Speech Bubble: Oval 1">
            <a:extLst>
              <a:ext uri="{FF2B5EF4-FFF2-40B4-BE49-F238E27FC236}">
                <a16:creationId xmlns:a16="http://schemas.microsoft.com/office/drawing/2014/main" id="{D597DB59-F8CB-4315-809B-1067C4F3FD94}"/>
              </a:ext>
            </a:extLst>
          </p:cNvPr>
          <p:cNvSpPr/>
          <p:nvPr/>
        </p:nvSpPr>
        <p:spPr>
          <a:xfrm>
            <a:off x="2541103" y="763307"/>
            <a:ext cx="3101008" cy="1232449"/>
          </a:xfrm>
          <a:prstGeom prst="wedgeEllipseCallou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353894D-AD66-42F9-A3D0-9D9B3FE41787}"/>
              </a:ext>
            </a:extLst>
          </p:cNvPr>
          <p:cNvSpPr txBox="1"/>
          <p:nvPr/>
        </p:nvSpPr>
        <p:spPr>
          <a:xfrm>
            <a:off x="2974157" y="1154113"/>
            <a:ext cx="2335236" cy="461665"/>
          </a:xfrm>
          <a:prstGeom prst="rect">
            <a:avLst/>
          </a:prstGeom>
          <a:noFill/>
        </p:spPr>
        <p:txBody>
          <a:bodyPr wrap="square" rtlCol="0">
            <a:spAutoFit/>
          </a:bodyPr>
          <a:lstStyle/>
          <a:p>
            <a:r>
              <a:rPr lang="en-US" sz="2400" dirty="0">
                <a:latin typeface="Comic Sans MS" panose="030F0702030302020204" pitchFamily="66" charset="0"/>
              </a:rPr>
              <a:t>Who are you?</a:t>
            </a:r>
          </a:p>
        </p:txBody>
      </p:sp>
      <p:sp>
        <p:nvSpPr>
          <p:cNvPr id="12" name="Speech Bubble: Oval 11">
            <a:extLst>
              <a:ext uri="{FF2B5EF4-FFF2-40B4-BE49-F238E27FC236}">
                <a16:creationId xmlns:a16="http://schemas.microsoft.com/office/drawing/2014/main" id="{F928CBE7-5865-4364-AA2A-43BA7B8D5DAA}"/>
              </a:ext>
            </a:extLst>
          </p:cNvPr>
          <p:cNvSpPr/>
          <p:nvPr/>
        </p:nvSpPr>
        <p:spPr>
          <a:xfrm>
            <a:off x="6571192" y="844052"/>
            <a:ext cx="3101008" cy="1232449"/>
          </a:xfrm>
          <a:prstGeom prst="wedgeEllipseCallout">
            <a:avLst>
              <a:gd name="adj1" fmla="val 30883"/>
              <a:gd name="adj2" fmla="val 7049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C144BAFF-49E5-4319-A944-0E9A550BECE2}"/>
              </a:ext>
            </a:extLst>
          </p:cNvPr>
          <p:cNvSpPr txBox="1"/>
          <p:nvPr/>
        </p:nvSpPr>
        <p:spPr>
          <a:xfrm>
            <a:off x="7137613" y="1229443"/>
            <a:ext cx="2335236" cy="461665"/>
          </a:xfrm>
          <a:prstGeom prst="rect">
            <a:avLst/>
          </a:prstGeom>
          <a:noFill/>
        </p:spPr>
        <p:txBody>
          <a:bodyPr wrap="square" rtlCol="0">
            <a:spAutoFit/>
          </a:bodyPr>
          <a:lstStyle/>
          <a:p>
            <a:r>
              <a:rPr lang="en-US" sz="2400" dirty="0">
                <a:latin typeface="Comic Sans MS" panose="030F0702030302020204" pitchFamily="66" charset="0"/>
              </a:rPr>
              <a:t>I am Susie</a:t>
            </a:r>
          </a:p>
        </p:txBody>
      </p:sp>
      <p:pic>
        <p:nvPicPr>
          <p:cNvPr id="11" name="Content Placeholder 3">
            <a:extLst>
              <a:ext uri="{FF2B5EF4-FFF2-40B4-BE49-F238E27FC236}">
                <a16:creationId xmlns:a16="http://schemas.microsoft.com/office/drawing/2014/main" id="{16DB55C5-6162-4D66-9D64-71F6128A7213}"/>
              </a:ext>
            </a:extLst>
          </p:cNvPr>
          <p:cNvPicPr>
            <a:picLocks noChangeAspect="1"/>
          </p:cNvPicPr>
          <p:nvPr/>
        </p:nvPicPr>
        <p:blipFill>
          <a:blip r:embed="rId2"/>
          <a:stretch>
            <a:fillRect/>
          </a:stretch>
        </p:blipFill>
        <p:spPr>
          <a:xfrm>
            <a:off x="1581847" y="4080235"/>
            <a:ext cx="1400680" cy="2173313"/>
          </a:xfrm>
          <a:prstGeom prst="rect">
            <a:avLst/>
          </a:prstGeom>
        </p:spPr>
      </p:pic>
      <p:pic>
        <p:nvPicPr>
          <p:cNvPr id="13" name="Picture 12" descr="A close up of a computer&#10;&#10;Description automatically generated">
            <a:extLst>
              <a:ext uri="{FF2B5EF4-FFF2-40B4-BE49-F238E27FC236}">
                <a16:creationId xmlns:a16="http://schemas.microsoft.com/office/drawing/2014/main" id="{427A64E6-6FF8-44FD-9067-1059D3DB19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0155" y="4175192"/>
            <a:ext cx="1162414" cy="1778564"/>
          </a:xfrm>
          <a:prstGeom prst="rect">
            <a:avLst/>
          </a:prstGeom>
        </p:spPr>
      </p:pic>
      <p:cxnSp>
        <p:nvCxnSpPr>
          <p:cNvPr id="16" name="Straight Arrow Connector 15">
            <a:extLst>
              <a:ext uri="{FF2B5EF4-FFF2-40B4-BE49-F238E27FC236}">
                <a16:creationId xmlns:a16="http://schemas.microsoft.com/office/drawing/2014/main" id="{15C673B9-18EC-415E-AB1B-BAFA6E48CC65}"/>
              </a:ext>
            </a:extLst>
          </p:cNvPr>
          <p:cNvCxnSpPr/>
          <p:nvPr/>
        </p:nvCxnSpPr>
        <p:spPr>
          <a:xfrm>
            <a:off x="3881564" y="5184616"/>
            <a:ext cx="37013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close up of a computer&#10;&#10;Description automatically generated">
            <a:extLst>
              <a:ext uri="{FF2B5EF4-FFF2-40B4-BE49-F238E27FC236}">
                <a16:creationId xmlns:a16="http://schemas.microsoft.com/office/drawing/2014/main" id="{F8733517-3FA8-4089-9896-1962AEDF34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098" y="4825368"/>
            <a:ext cx="1434266" cy="803189"/>
          </a:xfrm>
          <a:prstGeom prst="rect">
            <a:avLst/>
          </a:prstGeom>
        </p:spPr>
      </p:pic>
      <p:pic>
        <p:nvPicPr>
          <p:cNvPr id="18" name="Picture 17">
            <a:extLst>
              <a:ext uri="{FF2B5EF4-FFF2-40B4-BE49-F238E27FC236}">
                <a16:creationId xmlns:a16="http://schemas.microsoft.com/office/drawing/2014/main" id="{17F45813-E197-4F7A-BEFC-EDD47B19823A}"/>
              </a:ext>
            </a:extLst>
          </p:cNvPr>
          <p:cNvPicPr>
            <a:picLocks noChangeAspect="1"/>
          </p:cNvPicPr>
          <p:nvPr/>
        </p:nvPicPr>
        <p:blipFill>
          <a:blip r:embed="rId3"/>
          <a:stretch>
            <a:fillRect/>
          </a:stretch>
        </p:blipFill>
        <p:spPr>
          <a:xfrm>
            <a:off x="8971860" y="4144360"/>
            <a:ext cx="1400680" cy="2165203"/>
          </a:xfrm>
          <a:prstGeom prst="rect">
            <a:avLst/>
          </a:prstGeom>
        </p:spPr>
      </p:pic>
      <p:sp>
        <p:nvSpPr>
          <p:cNvPr id="19" name="Speech Bubble: Oval 18">
            <a:extLst>
              <a:ext uri="{FF2B5EF4-FFF2-40B4-BE49-F238E27FC236}">
                <a16:creationId xmlns:a16="http://schemas.microsoft.com/office/drawing/2014/main" id="{0ED11841-3098-4941-BD4F-B1EE7F04862D}"/>
              </a:ext>
            </a:extLst>
          </p:cNvPr>
          <p:cNvSpPr/>
          <p:nvPr/>
        </p:nvSpPr>
        <p:spPr>
          <a:xfrm>
            <a:off x="2680257" y="3210120"/>
            <a:ext cx="3101008" cy="1232449"/>
          </a:xfrm>
          <a:prstGeom prst="wedgeEllipseCallou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ACB2CB02-AC82-416B-B5F5-BA533B1683D7}"/>
              </a:ext>
            </a:extLst>
          </p:cNvPr>
          <p:cNvSpPr txBox="1"/>
          <p:nvPr/>
        </p:nvSpPr>
        <p:spPr>
          <a:xfrm>
            <a:off x="3446029" y="3591599"/>
            <a:ext cx="2335236" cy="461665"/>
          </a:xfrm>
          <a:prstGeom prst="rect">
            <a:avLst/>
          </a:prstGeom>
          <a:noFill/>
        </p:spPr>
        <p:txBody>
          <a:bodyPr wrap="square" rtlCol="0">
            <a:spAutoFit/>
          </a:bodyPr>
          <a:lstStyle/>
          <a:p>
            <a:r>
              <a:rPr lang="en-US" sz="2400" dirty="0">
                <a:latin typeface="Comic Sans MS" panose="030F0702030302020204" pitchFamily="66" charset="0"/>
              </a:rPr>
              <a:t>Prove it!</a:t>
            </a:r>
          </a:p>
        </p:txBody>
      </p:sp>
      <p:sp>
        <p:nvSpPr>
          <p:cNvPr id="21" name="Speech Bubble: Oval 20">
            <a:extLst>
              <a:ext uri="{FF2B5EF4-FFF2-40B4-BE49-F238E27FC236}">
                <a16:creationId xmlns:a16="http://schemas.microsoft.com/office/drawing/2014/main" id="{4658BAE1-17C1-4392-8284-1B83049E2B82}"/>
              </a:ext>
            </a:extLst>
          </p:cNvPr>
          <p:cNvSpPr/>
          <p:nvPr/>
        </p:nvSpPr>
        <p:spPr>
          <a:xfrm>
            <a:off x="6141319" y="3261399"/>
            <a:ext cx="3101008" cy="1232449"/>
          </a:xfrm>
          <a:prstGeom prst="wedgeEllipseCallout">
            <a:avLst>
              <a:gd name="adj1" fmla="val 30883"/>
              <a:gd name="adj2" fmla="val 7049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233B39E2-6B80-45A0-9C1A-EA2524EB293F}"/>
              </a:ext>
            </a:extLst>
          </p:cNvPr>
          <p:cNvSpPr txBox="1"/>
          <p:nvPr/>
        </p:nvSpPr>
        <p:spPr>
          <a:xfrm>
            <a:off x="6547037" y="3528882"/>
            <a:ext cx="2335236" cy="830997"/>
          </a:xfrm>
          <a:prstGeom prst="rect">
            <a:avLst/>
          </a:prstGeom>
          <a:noFill/>
        </p:spPr>
        <p:txBody>
          <a:bodyPr wrap="square" rtlCol="0">
            <a:spAutoFit/>
          </a:bodyPr>
          <a:lstStyle/>
          <a:p>
            <a:r>
              <a:rPr lang="en-US" sz="2400" dirty="0">
                <a:latin typeface="Comic Sans MS" panose="030F0702030302020204" pitchFamily="66" charset="0"/>
              </a:rPr>
              <a:t>My password is</a:t>
            </a:r>
          </a:p>
          <a:p>
            <a:pPr algn="ctr"/>
            <a:r>
              <a:rPr lang="en-US" sz="2400" dirty="0">
                <a:latin typeface="Comic Sans MS" panose="030F0702030302020204" pitchFamily="66" charset="0"/>
              </a:rPr>
              <a:t>X4$%6bn </a:t>
            </a:r>
          </a:p>
        </p:txBody>
      </p:sp>
      <p:cxnSp>
        <p:nvCxnSpPr>
          <p:cNvPr id="23" name="Straight Arrow Connector 22">
            <a:extLst>
              <a:ext uri="{FF2B5EF4-FFF2-40B4-BE49-F238E27FC236}">
                <a16:creationId xmlns:a16="http://schemas.microsoft.com/office/drawing/2014/main" id="{BBBC978E-5FEB-472D-BEB5-68AC868252CD}"/>
              </a:ext>
            </a:extLst>
          </p:cNvPr>
          <p:cNvCxnSpPr>
            <a:cxnSpLocks/>
          </p:cNvCxnSpPr>
          <p:nvPr/>
        </p:nvCxnSpPr>
        <p:spPr>
          <a:xfrm flipH="1">
            <a:off x="3881565" y="2883877"/>
            <a:ext cx="370132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7D563C0-C0C7-45D8-B6F9-BA9225965E24}"/>
              </a:ext>
            </a:extLst>
          </p:cNvPr>
          <p:cNvCxnSpPr>
            <a:cxnSpLocks/>
          </p:cNvCxnSpPr>
          <p:nvPr/>
        </p:nvCxnSpPr>
        <p:spPr>
          <a:xfrm flipH="1">
            <a:off x="3881564" y="5441852"/>
            <a:ext cx="370132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589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694510" y="1160060"/>
            <a:ext cx="3536296" cy="3070412"/>
          </a:xfrm>
          <a:prstGeom prst="ellipse">
            <a:avLst/>
          </a:prstGeom>
          <a:solidFill>
            <a:srgbClr val="7B7B7B"/>
          </a:solidFill>
          <a:ln w="174625" cmpd="thinThick">
            <a:solidFill>
              <a:srgbClr val="7B7B7B"/>
            </a:solidFill>
          </a:ln>
        </p:spPr>
        <p:txBody>
          <a:bodyPr>
            <a:normAutofit/>
          </a:bodyPr>
          <a:lstStyle/>
          <a:p>
            <a:pPr algn="ctr"/>
            <a:r>
              <a:rPr lang="en-US" sz="3200">
                <a:solidFill>
                  <a:srgbClr val="FFFFFF"/>
                </a:solidFill>
              </a:rPr>
              <a:t>Authorization</a:t>
            </a:r>
            <a:endParaRPr lang="en-US" sz="3200" dirty="0">
              <a:solidFill>
                <a:srgbClr val="FFFFFF"/>
              </a:solidFill>
            </a:endParaRPr>
          </a:p>
        </p:txBody>
      </p:sp>
      <p:pic>
        <p:nvPicPr>
          <p:cNvPr id="5" name="Picture 4">
            <a:extLst>
              <a:ext uri="{FF2B5EF4-FFF2-40B4-BE49-F238E27FC236}">
                <a16:creationId xmlns:a16="http://schemas.microsoft.com/office/drawing/2014/main" id="{0C4BA718-93A6-42E7-88F3-83B6E5AF6EED}"/>
              </a:ext>
            </a:extLst>
          </p:cNvPr>
          <p:cNvPicPr>
            <a:picLocks noChangeAspect="1"/>
          </p:cNvPicPr>
          <p:nvPr/>
        </p:nvPicPr>
        <p:blipFill rotWithShape="1">
          <a:blip r:embed="rId2"/>
          <a:srcRect l="30335" t="14006" r="43023" b="19244"/>
          <a:stretch/>
        </p:blipFill>
        <p:spPr>
          <a:xfrm>
            <a:off x="5104263" y="204716"/>
            <a:ext cx="4981433" cy="5014681"/>
          </a:xfrm>
          <a:prstGeom prst="rect">
            <a:avLst/>
          </a:prstGeom>
        </p:spPr>
      </p:pic>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6215792" y="5437761"/>
            <a:ext cx="3222397" cy="539958"/>
          </a:xfrm>
        </p:spPr>
        <p:txBody>
          <a:bodyPr>
            <a:normAutofit/>
          </a:bodyPr>
          <a:lstStyle/>
          <a:p>
            <a:pPr marL="0" indent="0">
              <a:buNone/>
            </a:pPr>
            <a:r>
              <a:rPr lang="en-US" sz="3200"/>
              <a:t>What can you do? </a:t>
            </a:r>
          </a:p>
          <a:p>
            <a:pPr marL="0" indent="0">
              <a:buNone/>
            </a:pPr>
            <a:endParaRPr lang="en-US" sz="1800" dirty="0"/>
          </a:p>
          <a:p>
            <a:pPr marL="457200" lvl="1" indent="0">
              <a:buNone/>
            </a:pPr>
            <a:endParaRPr lang="en-US" sz="1800" dirty="0"/>
          </a:p>
        </p:txBody>
      </p:sp>
    </p:spTree>
    <p:extLst>
      <p:ext uri="{BB962C8B-B14F-4D97-AF65-F5344CB8AC3E}">
        <p14:creationId xmlns:p14="http://schemas.microsoft.com/office/powerpoint/2010/main" val="1401247267"/>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491319" y="1313299"/>
            <a:ext cx="3712191" cy="3091145"/>
          </a:xfrm>
          <a:prstGeom prst="ellipse">
            <a:avLst/>
          </a:prstGeom>
          <a:solidFill>
            <a:srgbClr val="262626"/>
          </a:solidFill>
          <a:ln w="174625" cmpd="thinThick">
            <a:solidFill>
              <a:srgbClr val="262626"/>
            </a:solidFill>
          </a:ln>
        </p:spPr>
        <p:txBody>
          <a:bodyPr>
            <a:normAutofit/>
          </a:bodyPr>
          <a:lstStyle/>
          <a:p>
            <a:pPr algn="ctr"/>
            <a:r>
              <a:rPr lang="en-US" sz="3200" dirty="0">
                <a:solidFill>
                  <a:srgbClr val="FFFFFF"/>
                </a:solidFill>
              </a:rPr>
              <a:t>Non-repudiation</a:t>
            </a:r>
          </a:p>
        </p:txBody>
      </p:sp>
      <p:pic>
        <p:nvPicPr>
          <p:cNvPr id="6" name="Content Placeholder 4">
            <a:extLst>
              <a:ext uri="{FF2B5EF4-FFF2-40B4-BE49-F238E27FC236}">
                <a16:creationId xmlns:a16="http://schemas.microsoft.com/office/drawing/2014/main" id="{6954FBF9-B9CB-4F7F-BE56-B68E38284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204" y="2033323"/>
            <a:ext cx="5663777" cy="1844690"/>
          </a:xfrm>
          <a:prstGeom prst="rect">
            <a:avLst/>
          </a:prstGeom>
        </p:spPr>
      </p:pic>
      <p:sp>
        <p:nvSpPr>
          <p:cNvPr id="9" name="Content Placeholder 10">
            <a:extLst>
              <a:ext uri="{FF2B5EF4-FFF2-40B4-BE49-F238E27FC236}">
                <a16:creationId xmlns:a16="http://schemas.microsoft.com/office/drawing/2014/main" id="{355A21A2-76EC-4763-AFE8-B45301250688}"/>
              </a:ext>
            </a:extLst>
          </p:cNvPr>
          <p:cNvSpPr txBox="1">
            <a:spLocks/>
          </p:cNvSpPr>
          <p:nvPr/>
        </p:nvSpPr>
        <p:spPr>
          <a:xfrm>
            <a:off x="6485206" y="3308122"/>
            <a:ext cx="4149970" cy="1844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You cannot deny your actions</a:t>
            </a:r>
          </a:p>
        </p:txBody>
      </p:sp>
    </p:spTree>
    <p:extLst>
      <p:ext uri="{BB962C8B-B14F-4D97-AF65-F5344CB8AC3E}">
        <p14:creationId xmlns:p14="http://schemas.microsoft.com/office/powerpoint/2010/main" val="886738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Common Security Breaches</a:t>
            </a:r>
          </a:p>
        </p:txBody>
      </p:sp>
      <p:sp>
        <p:nvSpPr>
          <p:cNvPr id="9" name="Oval 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167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63029" y="1012004"/>
            <a:ext cx="3416158" cy="4795408"/>
          </a:xfrm>
        </p:spPr>
        <p:txBody>
          <a:bodyPr>
            <a:normAutofit/>
          </a:bodyPr>
          <a:lstStyle/>
          <a:p>
            <a:r>
              <a:rPr lang="en-US">
                <a:solidFill>
                  <a:srgbClr val="FFFFFF"/>
                </a:solidFill>
              </a:rPr>
              <a:t>Who is the weakest link?</a:t>
            </a:r>
          </a:p>
        </p:txBody>
      </p:sp>
      <p:graphicFrame>
        <p:nvGraphicFramePr>
          <p:cNvPr id="5" name="Content Placeholder 2">
            <a:extLst>
              <a:ext uri="{FF2B5EF4-FFF2-40B4-BE49-F238E27FC236}">
                <a16:creationId xmlns:a16="http://schemas.microsoft.com/office/drawing/2014/main" id="{CCB3ED84-4675-4E02-A0A2-5CDF7688477D}"/>
              </a:ext>
            </a:extLst>
          </p:cNvPr>
          <p:cNvGraphicFramePr>
            <a:graphicFrameLocks noGrp="1"/>
          </p:cNvGraphicFramePr>
          <p:nvPr>
            <p:ph idx="1"/>
            <p:extLst>
              <p:ext uri="{D42A27DB-BD31-4B8C-83A1-F6EECF244321}">
                <p14:modId xmlns:p14="http://schemas.microsoft.com/office/powerpoint/2010/main" val="76482588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6846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549778-17B3-42EA-BD4C-F8BD22A80D74}"/>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Malware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CDE0A15-5343-4138-AF25-70E1AE64F335}"/>
              </a:ext>
            </a:extLst>
          </p:cNvPr>
          <p:cNvSpPr>
            <a:spLocks noGrp="1"/>
          </p:cNvSpPr>
          <p:nvPr>
            <p:ph idx="1"/>
          </p:nvPr>
        </p:nvSpPr>
        <p:spPr>
          <a:xfrm>
            <a:off x="4976031" y="963877"/>
            <a:ext cx="6377769" cy="4930246"/>
          </a:xfrm>
        </p:spPr>
        <p:txBody>
          <a:bodyPr anchor="ctr">
            <a:normAutofit/>
          </a:bodyPr>
          <a:lstStyle/>
          <a:p>
            <a:r>
              <a:rPr lang="en-US" sz="2400"/>
              <a:t>Malicious applications and codes</a:t>
            </a:r>
          </a:p>
          <a:p>
            <a:r>
              <a:rPr lang="en-US" sz="2400"/>
              <a:t>Damages and disrupts normal usage of devices</a:t>
            </a:r>
          </a:p>
          <a:p>
            <a:r>
              <a:rPr lang="en-US" sz="2400"/>
              <a:t>May allow unauthorized access, use system resources, steal passwords, etc. </a:t>
            </a:r>
          </a:p>
          <a:p>
            <a:r>
              <a:rPr lang="en-US" sz="2400"/>
              <a:t>Many existing types based on what it does to the system, the affected platforms etc.  </a:t>
            </a:r>
          </a:p>
        </p:txBody>
      </p:sp>
    </p:spTree>
    <p:extLst>
      <p:ext uri="{BB962C8B-B14F-4D97-AF65-F5344CB8AC3E}">
        <p14:creationId xmlns:p14="http://schemas.microsoft.com/office/powerpoint/2010/main" val="3270474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9C4333C-F907-4DFC-99ED-1577F7C6EF75}"/>
              </a:ext>
            </a:extLst>
          </p:cNvPr>
          <p:cNvSpPr txBox="1"/>
          <p:nvPr/>
        </p:nvSpPr>
        <p:spPr>
          <a:xfrm>
            <a:off x="841949" y="165612"/>
            <a:ext cx="7474172"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a:solidFill>
                  <a:schemeClr val="tx1"/>
                </a:solidFill>
                <a:latin typeface="+mj-lt"/>
                <a:ea typeface="+mj-ea"/>
                <a:cs typeface="+mj-cs"/>
              </a:rPr>
              <a:t>Phishing</a:t>
            </a:r>
          </a:p>
        </p:txBody>
      </p:sp>
      <p:sp>
        <p:nvSpPr>
          <p:cNvPr id="6" name="Rectangle 5">
            <a:extLst>
              <a:ext uri="{FF2B5EF4-FFF2-40B4-BE49-F238E27FC236}">
                <a16:creationId xmlns:a16="http://schemas.microsoft.com/office/drawing/2014/main" id="{A549253F-AC63-4FCF-9952-39E7C4234887}"/>
              </a:ext>
            </a:extLst>
          </p:cNvPr>
          <p:cNvSpPr/>
          <p:nvPr/>
        </p:nvSpPr>
        <p:spPr>
          <a:xfrm>
            <a:off x="365761" y="1491175"/>
            <a:ext cx="8426548" cy="5148776"/>
          </a:xfrm>
          <a:prstGeom prst="rect">
            <a:avLst/>
          </a:prstGeom>
        </p:spPr>
        <p:txBody>
          <a:bodyPr vert="horz" lIns="91440" tIns="45720" rIns="91440" bIns="45720" rtlCol="0" anchor="ctr">
            <a:normAutofit/>
          </a:bodyPr>
          <a:lstStyle/>
          <a:p>
            <a:pPr>
              <a:lnSpc>
                <a:spcPct val="90000"/>
              </a:lnSpc>
              <a:spcAft>
                <a:spcPts val="600"/>
              </a:spcAft>
            </a:pPr>
            <a:r>
              <a:rPr lang="en-US" b="1" dirty="0"/>
              <a:t>From</a:t>
            </a:r>
            <a:r>
              <a:rPr lang="en-US" dirty="0"/>
              <a:t>: "</a:t>
            </a:r>
            <a:r>
              <a:rPr lang="en-US" u="sng" dirty="0">
                <a:hlinkClick r:id="rId2"/>
              </a:rPr>
              <a:t>HR@berkeley.edu</a:t>
            </a:r>
            <a:r>
              <a:rPr lang="en-US" dirty="0">
                <a:hlinkClick r:id="rId2"/>
              </a:rPr>
              <a:t> (link sends e-mail)</a:t>
            </a:r>
            <a:r>
              <a:rPr lang="en-US" dirty="0"/>
              <a:t>" &lt;</a:t>
            </a:r>
            <a:r>
              <a:rPr lang="en-US" u="sng" dirty="0">
                <a:hlinkClick r:id="rId2"/>
              </a:rPr>
              <a:t>HR@berkeley.edu</a:t>
            </a:r>
            <a:r>
              <a:rPr lang="en-US" dirty="0">
                <a:hlinkClick r:id="rId2"/>
              </a:rPr>
              <a:t> (link sends e-mail)</a:t>
            </a:r>
            <a:r>
              <a:rPr lang="en-US" dirty="0"/>
              <a:t>&gt;</a:t>
            </a:r>
            <a:br>
              <a:rPr lang="en-US" dirty="0"/>
            </a:br>
            <a:r>
              <a:rPr lang="en-US" b="1" dirty="0"/>
              <a:t>Subject</a:t>
            </a:r>
            <a:r>
              <a:rPr lang="en-US" dirty="0"/>
              <a:t>: Message from human resources</a:t>
            </a:r>
            <a:br>
              <a:rPr lang="en-US" dirty="0"/>
            </a:br>
            <a:r>
              <a:rPr lang="en-US" b="1" dirty="0"/>
              <a:t>Date</a:t>
            </a:r>
            <a:r>
              <a:rPr lang="en-US" dirty="0"/>
              <a:t>: April 13, 2017 at 9:29:54 PM PDT</a:t>
            </a:r>
            <a:br>
              <a:rPr lang="en-US" dirty="0"/>
            </a:br>
            <a:r>
              <a:rPr lang="en-US" b="1" dirty="0"/>
              <a:t>To</a:t>
            </a:r>
            <a:r>
              <a:rPr lang="en-US" dirty="0"/>
              <a:t>: </a:t>
            </a:r>
            <a:r>
              <a:rPr lang="en-US" u="sng" dirty="0">
                <a:hlinkClick r:id="rId3"/>
              </a:rPr>
              <a:t>XXXXX@berkeley.edu</a:t>
            </a:r>
            <a:r>
              <a:rPr lang="en-US" dirty="0">
                <a:hlinkClick r:id="rId3"/>
              </a:rPr>
              <a:t> (link sends e-mail)</a:t>
            </a:r>
            <a:endParaRPr lang="en-US" dirty="0"/>
          </a:p>
          <a:p>
            <a:pPr>
              <a:lnSpc>
                <a:spcPct val="90000"/>
              </a:lnSpc>
              <a:spcAft>
                <a:spcPts val="600"/>
              </a:spcAft>
            </a:pPr>
            <a:r>
              <a:rPr lang="en-US" dirty="0"/>
              <a:t>Dear </a:t>
            </a:r>
            <a:r>
              <a:rPr lang="en-US" u="sng" dirty="0">
                <a:hlinkClick r:id="rId3"/>
              </a:rPr>
              <a:t>XXXXX@berkeley.edu</a:t>
            </a:r>
            <a:r>
              <a:rPr lang="en-US" dirty="0">
                <a:hlinkClick r:id="rId3"/>
              </a:rPr>
              <a:t> (link sends e-mail)</a:t>
            </a:r>
            <a:endParaRPr lang="en-US" dirty="0"/>
          </a:p>
          <a:p>
            <a:pPr>
              <a:lnSpc>
                <a:spcPct val="90000"/>
              </a:lnSpc>
              <a:spcAft>
                <a:spcPts val="600"/>
              </a:spcAft>
            </a:pPr>
            <a:r>
              <a:rPr lang="en-US" dirty="0"/>
              <a:t>An information document has been sent to you by the Human Resources Department.</a:t>
            </a:r>
          </a:p>
          <a:p>
            <a:pPr>
              <a:lnSpc>
                <a:spcPct val="90000"/>
              </a:lnSpc>
              <a:spcAft>
                <a:spcPts val="600"/>
              </a:spcAft>
            </a:pPr>
            <a:r>
              <a:rPr lang="en-US" u="sng" dirty="0"/>
              <a:t>Click here</a:t>
            </a:r>
            <a:r>
              <a:rPr lang="en-US" dirty="0"/>
              <a:t> to Login to view the document.  </a:t>
            </a:r>
          </a:p>
          <a:p>
            <a:pPr>
              <a:lnSpc>
                <a:spcPct val="90000"/>
              </a:lnSpc>
              <a:spcAft>
                <a:spcPts val="600"/>
              </a:spcAft>
            </a:pPr>
            <a:r>
              <a:rPr lang="en-US" dirty="0"/>
              <a:t>Thank you!</a:t>
            </a:r>
          </a:p>
          <a:p>
            <a:pPr>
              <a:lnSpc>
                <a:spcPct val="90000"/>
              </a:lnSpc>
              <a:spcAft>
                <a:spcPts val="600"/>
              </a:spcAft>
            </a:pPr>
            <a:r>
              <a:rPr lang="en-US" dirty="0"/>
              <a:t>Berkeley University Of California HR Department</a:t>
            </a:r>
            <a:br>
              <a:rPr lang="en-US" dirty="0"/>
            </a:br>
            <a:r>
              <a:rPr lang="en-US" dirty="0"/>
              <a:t>© 2017 The Regents of the University of California.  All rights reserved.</a:t>
            </a:r>
            <a:br>
              <a:rPr lang="en-US" dirty="0"/>
            </a:br>
            <a:r>
              <a:rPr lang="en-US" dirty="0"/>
              <a:t>-----------------------------------------------------------------------------------------------------------------------------------------------------------</a:t>
            </a:r>
            <a:br>
              <a:rPr lang="en-US" dirty="0"/>
            </a:br>
            <a:r>
              <a:rPr lang="en-US" dirty="0"/>
              <a:t>CONFIDENTIALITY NOTICE: This email and any attachments may contain confidential information that is protected by law and is for the sole use of the individuals or entities to which it is addressed. If you are not the intended recipient, please destroying all copies of the communication and attachments. Further use, disclosure, copying, distribution of, or reliance upon the contents of this email and attachments is strictly prohibited.</a:t>
            </a:r>
            <a:endParaRPr lang="en-US" b="0" i="0" u="none" strike="noStrike" dirty="0">
              <a:effectLst/>
            </a:endParaRPr>
          </a:p>
        </p:txBody>
      </p:sp>
      <p:sp>
        <p:nvSpPr>
          <p:cNvPr id="23" name="Rectangle 2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Email">
            <a:extLst>
              <a:ext uri="{FF2B5EF4-FFF2-40B4-BE49-F238E27FC236}">
                <a16:creationId xmlns:a16="http://schemas.microsoft.com/office/drawing/2014/main" id="{7466361F-F645-480A-B9F8-D242D2C3B0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13987" y="2857501"/>
            <a:ext cx="1142998" cy="1142998"/>
          </a:xfrm>
          <a:prstGeom prst="rect">
            <a:avLst/>
          </a:prstGeom>
        </p:spPr>
      </p:pic>
      <p:sp>
        <p:nvSpPr>
          <p:cNvPr id="8" name="TextBox 7">
            <a:extLst>
              <a:ext uri="{FF2B5EF4-FFF2-40B4-BE49-F238E27FC236}">
                <a16:creationId xmlns:a16="http://schemas.microsoft.com/office/drawing/2014/main" id="{DC98C1D8-1C4E-4BA6-92A4-7ABED742B875}"/>
              </a:ext>
            </a:extLst>
          </p:cNvPr>
          <p:cNvSpPr txBox="1"/>
          <p:nvPr/>
        </p:nvSpPr>
        <p:spPr>
          <a:xfrm>
            <a:off x="365761" y="6519912"/>
            <a:ext cx="9448800" cy="276999"/>
          </a:xfrm>
          <a:prstGeom prst="rect">
            <a:avLst/>
          </a:prstGeom>
          <a:noFill/>
        </p:spPr>
        <p:txBody>
          <a:bodyPr wrap="square" rtlCol="0">
            <a:spAutoFit/>
          </a:bodyPr>
          <a:lstStyle/>
          <a:p>
            <a:r>
              <a:rPr lang="en-US" sz="1200" dirty="0"/>
              <a:t>Source: https://security.berkeley.edu/education-awareness/phishing/phishing-examples-archive</a:t>
            </a:r>
          </a:p>
        </p:txBody>
      </p:sp>
    </p:spTree>
    <p:extLst>
      <p:ext uri="{BB962C8B-B14F-4D97-AF65-F5344CB8AC3E}">
        <p14:creationId xmlns:p14="http://schemas.microsoft.com/office/powerpoint/2010/main" val="3033359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Ransomware</a:t>
            </a:r>
          </a:p>
        </p:txBody>
      </p:sp>
      <p:pic>
        <p:nvPicPr>
          <p:cNvPr id="6" name="Picture 5" descr="A picture containing food, red, drawing, fruit&#10;&#10;Description automatically generated">
            <a:extLst>
              <a:ext uri="{FF2B5EF4-FFF2-40B4-BE49-F238E27FC236}">
                <a16:creationId xmlns:a16="http://schemas.microsoft.com/office/drawing/2014/main" id="{A08E9198-2A3D-4470-B107-F19F531AE6FD}"/>
              </a:ext>
            </a:extLst>
          </p:cNvPr>
          <p:cNvPicPr>
            <a:picLocks noChangeAspect="1"/>
          </p:cNvPicPr>
          <p:nvPr/>
        </p:nvPicPr>
        <p:blipFill rotWithShape="1">
          <a:blip r:embed="rId2">
            <a:extLst>
              <a:ext uri="{28A0092B-C50C-407E-A947-70E740481C1C}">
                <a14:useLocalDpi xmlns:a14="http://schemas.microsoft.com/office/drawing/2010/main" val="0"/>
              </a:ext>
            </a:extLst>
          </a:blip>
          <a:srcRect l="7797" r="3989" b="-1"/>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7582563" y="1129760"/>
            <a:ext cx="4085181" cy="4852362"/>
          </a:xfrm>
        </p:spPr>
        <p:txBody>
          <a:bodyPr anchor="ctr">
            <a:normAutofit fontScale="92500"/>
          </a:bodyPr>
          <a:lstStyle/>
          <a:p>
            <a:r>
              <a:rPr lang="en-US" sz="2400" b="1" dirty="0">
                <a:solidFill>
                  <a:srgbClr val="FFFFFF"/>
                </a:solidFill>
              </a:rPr>
              <a:t>According to FBI estimates, costs of ransomware could exceed $1 bn</a:t>
            </a:r>
          </a:p>
          <a:p>
            <a:r>
              <a:rPr lang="en-US" sz="2400" b="1" dirty="0">
                <a:solidFill>
                  <a:srgbClr val="FFFFFF"/>
                </a:solidFill>
              </a:rPr>
              <a:t>There were more than 4000 cases of ransomware daily in 2016</a:t>
            </a:r>
          </a:p>
          <a:p>
            <a:r>
              <a:rPr lang="en-US" sz="2400" b="1" dirty="0">
                <a:solidFill>
                  <a:srgbClr val="FFFFFF"/>
                </a:solidFill>
              </a:rPr>
              <a:t>Nearly half of US organizations reported ransomware attacks in recent years</a:t>
            </a:r>
          </a:p>
          <a:p>
            <a:r>
              <a:rPr lang="en-US" sz="2400" b="1" dirty="0">
                <a:solidFill>
                  <a:srgbClr val="FFFFFF"/>
                </a:solidFill>
              </a:rPr>
              <a:t>43% affected middle managers, 25% affected senior and C-level executives</a:t>
            </a:r>
          </a:p>
          <a:p>
            <a:r>
              <a:rPr lang="en-US" sz="2400" b="1" dirty="0">
                <a:solidFill>
                  <a:srgbClr val="FFFFFF"/>
                </a:solidFill>
              </a:rPr>
              <a:t>Financial services and healthcare most affected</a:t>
            </a:r>
          </a:p>
          <a:p>
            <a:endParaRPr lang="en-US" sz="2000" dirty="0">
              <a:solidFill>
                <a:srgbClr val="FFFFFF"/>
              </a:solidFill>
            </a:endParaRPr>
          </a:p>
          <a:p>
            <a:pPr marL="457200" lvl="1" indent="0">
              <a:buNone/>
            </a:pPr>
            <a:endParaRPr lang="en-US" sz="2000" dirty="0">
              <a:solidFill>
                <a:srgbClr val="FFFFFF"/>
              </a:solidFill>
            </a:endParaRPr>
          </a:p>
        </p:txBody>
      </p:sp>
    </p:spTree>
    <p:extLst>
      <p:ext uri="{BB962C8B-B14F-4D97-AF65-F5344CB8AC3E}">
        <p14:creationId xmlns:p14="http://schemas.microsoft.com/office/powerpoint/2010/main" val="2495157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Ransomware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976031" y="963877"/>
            <a:ext cx="6377769" cy="4930246"/>
          </a:xfrm>
        </p:spPr>
        <p:txBody>
          <a:bodyPr anchor="ctr">
            <a:normAutofit/>
          </a:bodyPr>
          <a:lstStyle/>
          <a:p>
            <a:r>
              <a:rPr lang="en-US" sz="2400" dirty="0"/>
              <a:t>Prevent users from accessing their systems until a certain ransom is paid</a:t>
            </a:r>
          </a:p>
          <a:p>
            <a:r>
              <a:rPr lang="en-US" sz="2400" dirty="0"/>
              <a:t>Cyber criminals trick users to activate malware disguised in e-mails as HTML links or attachments</a:t>
            </a:r>
          </a:p>
          <a:p>
            <a:r>
              <a:rPr lang="en-US" sz="2400" dirty="0"/>
              <a:t>Encrypts user data using private key available only to the attackers</a:t>
            </a:r>
          </a:p>
          <a:p>
            <a:r>
              <a:rPr lang="en-US" sz="2400" dirty="0"/>
              <a:t>Use of anonymous payment methods such as Bitcoin to obtain ransom</a:t>
            </a:r>
          </a:p>
          <a:p>
            <a:r>
              <a:rPr lang="en-US" sz="2400" dirty="0"/>
              <a:t>Ransomware-as-a-service</a:t>
            </a:r>
          </a:p>
          <a:p>
            <a:r>
              <a:rPr lang="en-US" sz="2400" dirty="0"/>
              <a:t>Examples: </a:t>
            </a:r>
            <a:r>
              <a:rPr lang="en-US" sz="2400" dirty="0" err="1"/>
              <a:t>Locky</a:t>
            </a:r>
            <a:r>
              <a:rPr lang="en-US" sz="2400" dirty="0"/>
              <a:t>, WannaCry, </a:t>
            </a:r>
            <a:r>
              <a:rPr lang="en-US" sz="2400" dirty="0" err="1"/>
              <a:t>NotPetya</a:t>
            </a:r>
            <a:r>
              <a:rPr lang="en-US" sz="2400" dirty="0"/>
              <a:t> </a:t>
            </a:r>
          </a:p>
          <a:p>
            <a:pPr marL="457200" lvl="1" indent="0">
              <a:buNone/>
            </a:pPr>
            <a:endParaRPr lang="en-US" dirty="0"/>
          </a:p>
        </p:txBody>
      </p:sp>
    </p:spTree>
    <p:extLst>
      <p:ext uri="{BB962C8B-B14F-4D97-AF65-F5344CB8AC3E}">
        <p14:creationId xmlns:p14="http://schemas.microsoft.com/office/powerpoint/2010/main" val="185511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lowchart: Document 1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9024B69-564A-491B-ADF0-25B9C8BA0DF9}"/>
              </a:ext>
            </a:extLst>
          </p:cNvPr>
          <p:cNvSpPr txBox="1"/>
          <p:nvPr/>
        </p:nvSpPr>
        <p:spPr>
          <a:xfrm>
            <a:off x="838200" y="171162"/>
            <a:ext cx="2840182" cy="2371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dirty="0">
                <a:solidFill>
                  <a:srgbClr val="FFFFFF"/>
                </a:solidFill>
              </a:rPr>
              <a:t>An e-mail that contained the </a:t>
            </a:r>
            <a:r>
              <a:rPr lang="en-US" sz="3200" dirty="0" err="1">
                <a:solidFill>
                  <a:srgbClr val="FFFFFF"/>
                </a:solidFill>
              </a:rPr>
              <a:t>Locky</a:t>
            </a:r>
            <a:r>
              <a:rPr lang="en-US" sz="3200" dirty="0">
                <a:solidFill>
                  <a:srgbClr val="FFFFFF"/>
                </a:solidFill>
              </a:rPr>
              <a:t> ransomware</a:t>
            </a:r>
          </a:p>
        </p:txBody>
      </p:sp>
      <p:graphicFrame>
        <p:nvGraphicFramePr>
          <p:cNvPr id="4" name="Table 3">
            <a:extLst>
              <a:ext uri="{FF2B5EF4-FFF2-40B4-BE49-F238E27FC236}">
                <a16:creationId xmlns:a16="http://schemas.microsoft.com/office/drawing/2014/main" id="{30658785-3028-4B22-A165-DB954DC22D63}"/>
              </a:ext>
            </a:extLst>
          </p:cNvPr>
          <p:cNvGraphicFramePr>
            <a:graphicFrameLocks noGrp="1"/>
          </p:cNvGraphicFramePr>
          <p:nvPr>
            <p:extLst>
              <p:ext uri="{D42A27DB-BD31-4B8C-83A1-F6EECF244321}">
                <p14:modId xmlns:p14="http://schemas.microsoft.com/office/powerpoint/2010/main" val="3637123500"/>
              </p:ext>
            </p:extLst>
          </p:nvPr>
        </p:nvGraphicFramePr>
        <p:xfrm>
          <a:off x="4207933" y="1002186"/>
          <a:ext cx="7347537" cy="4854604"/>
        </p:xfrm>
        <a:graphic>
          <a:graphicData uri="http://schemas.openxmlformats.org/drawingml/2006/table">
            <a:tbl>
              <a:tblPr>
                <a:tableStyleId>{5C22544A-7EE6-4342-B048-85BDC9FD1C3A}</a:tableStyleId>
              </a:tblPr>
              <a:tblGrid>
                <a:gridCol w="7347537">
                  <a:extLst>
                    <a:ext uri="{9D8B030D-6E8A-4147-A177-3AD203B41FA5}">
                      <a16:colId xmlns:a16="http://schemas.microsoft.com/office/drawing/2014/main" val="2736138899"/>
                    </a:ext>
                  </a:extLst>
                </a:gridCol>
              </a:tblGrid>
              <a:tr h="4854604">
                <a:tc>
                  <a:txBody>
                    <a:bodyPr/>
                    <a:lstStyle/>
                    <a:p>
                      <a:pPr algn="l" fontAlgn="t"/>
                      <a:r>
                        <a:rPr lang="en-US" sz="2000">
                          <a:solidFill>
                            <a:schemeClr val="tx1">
                              <a:lumMod val="75000"/>
                              <a:lumOff val="25000"/>
                            </a:schemeClr>
                          </a:solidFill>
                          <a:effectLst/>
                        </a:rPr>
                        <a:t>From: </a:t>
                      </a:r>
                      <a:r>
                        <a:rPr lang="en-US" sz="2000" u="sng">
                          <a:solidFill>
                            <a:schemeClr val="tx1">
                              <a:lumMod val="75000"/>
                              <a:lumOff val="25000"/>
                            </a:schemeClr>
                          </a:solidFill>
                          <a:effectLst/>
                          <a:hlinkClick r:id="rId2"/>
                        </a:rPr>
                        <a:t>Curtis.8271@brasiltelecom.net.br</a:t>
                      </a:r>
                      <a:r>
                        <a:rPr lang="en-US" sz="2000" u="none" strike="noStrike">
                          <a:solidFill>
                            <a:schemeClr val="tx1">
                              <a:lumMod val="75000"/>
                              <a:lumOff val="25000"/>
                            </a:schemeClr>
                          </a:solidFill>
                          <a:effectLst/>
                          <a:hlinkClick r:id="rId2"/>
                        </a:rPr>
                        <a:t> (link sends e-mail)</a:t>
                      </a:r>
                      <a:br>
                        <a:rPr lang="en-US" sz="2000">
                          <a:solidFill>
                            <a:schemeClr val="tx1">
                              <a:lumMod val="75000"/>
                              <a:lumOff val="25000"/>
                            </a:schemeClr>
                          </a:solidFill>
                          <a:effectLst/>
                        </a:rPr>
                      </a:br>
                      <a:r>
                        <a:rPr lang="en-US" sz="2000">
                          <a:solidFill>
                            <a:schemeClr val="tx1">
                              <a:lumMod val="75000"/>
                              <a:lumOff val="25000"/>
                            </a:schemeClr>
                          </a:solidFill>
                          <a:effectLst/>
                        </a:rPr>
                        <a:t>Date: Wed, 24 Aug 2016 20:29:58 -0700</a:t>
                      </a:r>
                      <a:br>
                        <a:rPr lang="en-US" sz="2000">
                          <a:solidFill>
                            <a:schemeClr val="tx1">
                              <a:lumMod val="75000"/>
                              <a:lumOff val="25000"/>
                            </a:schemeClr>
                          </a:solidFill>
                          <a:effectLst/>
                        </a:rPr>
                      </a:br>
                      <a:br>
                        <a:rPr lang="en-US" sz="2000">
                          <a:solidFill>
                            <a:schemeClr val="tx1">
                              <a:lumMod val="75000"/>
                              <a:lumOff val="25000"/>
                            </a:schemeClr>
                          </a:solidFill>
                          <a:effectLst/>
                        </a:rPr>
                      </a:br>
                      <a:r>
                        <a:rPr lang="en-US" sz="2000">
                          <a:solidFill>
                            <a:schemeClr val="tx1">
                              <a:lumMod val="75000"/>
                              <a:lumOff val="25000"/>
                            </a:schemeClr>
                          </a:solidFill>
                          <a:effectLst/>
                        </a:rPr>
                        <a:t>Hello,</a:t>
                      </a:r>
                      <a:br>
                        <a:rPr lang="en-US" sz="2000">
                          <a:solidFill>
                            <a:schemeClr val="tx1">
                              <a:lumMod val="75000"/>
                              <a:lumOff val="25000"/>
                            </a:schemeClr>
                          </a:solidFill>
                          <a:effectLst/>
                        </a:rPr>
                      </a:br>
                      <a:br>
                        <a:rPr lang="en-US" sz="2000">
                          <a:solidFill>
                            <a:schemeClr val="tx1">
                              <a:lumMod val="75000"/>
                              <a:lumOff val="25000"/>
                            </a:schemeClr>
                          </a:solidFill>
                          <a:effectLst/>
                        </a:rPr>
                      </a:br>
                      <a:r>
                        <a:rPr lang="en-US" sz="2000">
                          <a:solidFill>
                            <a:schemeClr val="tx1">
                              <a:lumMod val="75000"/>
                              <a:lumOff val="25000"/>
                            </a:schemeClr>
                          </a:solidFill>
                          <a:effectLst/>
                        </a:rPr>
                        <a:t>Please sign the attached contract with our technical service company for 2016 � 2017.</a:t>
                      </a:r>
                      <a:br>
                        <a:rPr lang="en-US" sz="2000">
                          <a:solidFill>
                            <a:schemeClr val="tx1">
                              <a:lumMod val="75000"/>
                              <a:lumOff val="25000"/>
                            </a:schemeClr>
                          </a:solidFill>
                          <a:effectLst/>
                        </a:rPr>
                      </a:br>
                      <a:r>
                        <a:rPr lang="en-US" sz="2000">
                          <a:solidFill>
                            <a:schemeClr val="tx1">
                              <a:lumMod val="75000"/>
                              <a:lumOff val="25000"/>
                            </a:schemeClr>
                          </a:solidFill>
                          <a:effectLst/>
                        </a:rPr>
                        <a:t>We would appreciate your quick response.</a:t>
                      </a:r>
                      <a:br>
                        <a:rPr lang="en-US" sz="2000">
                          <a:solidFill>
                            <a:schemeClr val="tx1">
                              <a:lumMod val="75000"/>
                              <a:lumOff val="25000"/>
                            </a:schemeClr>
                          </a:solidFill>
                          <a:effectLst/>
                        </a:rPr>
                      </a:br>
                      <a:br>
                        <a:rPr lang="en-US" sz="2000">
                          <a:solidFill>
                            <a:schemeClr val="tx1">
                              <a:lumMod val="75000"/>
                              <a:lumOff val="25000"/>
                            </a:schemeClr>
                          </a:solidFill>
                          <a:effectLst/>
                        </a:rPr>
                      </a:br>
                      <a:br>
                        <a:rPr lang="en-US" sz="2000">
                          <a:solidFill>
                            <a:schemeClr val="tx1">
                              <a:lumMod val="75000"/>
                              <a:lumOff val="25000"/>
                            </a:schemeClr>
                          </a:solidFill>
                          <a:effectLst/>
                        </a:rPr>
                      </a:br>
                      <a:r>
                        <a:rPr lang="en-US" sz="2000">
                          <a:solidFill>
                            <a:schemeClr val="tx1">
                              <a:lumMod val="75000"/>
                              <a:lumOff val="25000"/>
                            </a:schemeClr>
                          </a:solidFill>
                          <a:effectLst/>
                        </a:rPr>
                        <a:t>King regards,</a:t>
                      </a:r>
                      <a:br>
                        <a:rPr lang="en-US" sz="2000">
                          <a:solidFill>
                            <a:schemeClr val="tx1">
                              <a:lumMod val="75000"/>
                              <a:lumOff val="25000"/>
                            </a:schemeClr>
                          </a:solidFill>
                          <a:effectLst/>
                        </a:rPr>
                      </a:br>
                      <a:r>
                        <a:rPr lang="en-US" sz="2000">
                          <a:solidFill>
                            <a:schemeClr val="tx1">
                              <a:lumMod val="75000"/>
                              <a:lumOff val="25000"/>
                            </a:schemeClr>
                          </a:solidFill>
                          <a:effectLst/>
                        </a:rPr>
                        <a:t>Cynthia Curtis</a:t>
                      </a:r>
                      <a:br>
                        <a:rPr lang="en-US" sz="2000">
                          <a:solidFill>
                            <a:schemeClr val="tx1">
                              <a:lumMod val="75000"/>
                              <a:lumOff val="25000"/>
                            </a:schemeClr>
                          </a:solidFill>
                          <a:effectLst/>
                        </a:rPr>
                      </a:br>
                      <a:br>
                        <a:rPr lang="en-US" sz="2000">
                          <a:solidFill>
                            <a:schemeClr val="tx1">
                              <a:lumMod val="75000"/>
                              <a:lumOff val="25000"/>
                            </a:schemeClr>
                          </a:solidFill>
                          <a:effectLst/>
                        </a:rPr>
                      </a:br>
                      <a:r>
                        <a:rPr lang="en-US" sz="2000">
                          <a:solidFill>
                            <a:schemeClr val="tx1">
                              <a:lumMod val="75000"/>
                              <a:lumOff val="25000"/>
                            </a:schemeClr>
                          </a:solidFill>
                          <a:effectLst/>
                        </a:rPr>
                        <a:t>(Digital-Signature: f0a0e01386d19b03736165288026cc97e325560c78700e95)</a:t>
                      </a:r>
                    </a:p>
                  </a:txBody>
                  <a:tcPr marL="246028" marR="102512" marT="123014" marB="123014"/>
                </a:tc>
                <a:extLst>
                  <a:ext uri="{0D108BD9-81ED-4DB2-BD59-A6C34878D82A}">
                    <a16:rowId xmlns:a16="http://schemas.microsoft.com/office/drawing/2014/main" val="3414997781"/>
                  </a:ext>
                </a:extLst>
              </a:tr>
            </a:tbl>
          </a:graphicData>
        </a:graphic>
      </p:graphicFrame>
      <p:sp>
        <p:nvSpPr>
          <p:cNvPr id="13" name="TextBox 12">
            <a:extLst>
              <a:ext uri="{FF2B5EF4-FFF2-40B4-BE49-F238E27FC236}">
                <a16:creationId xmlns:a16="http://schemas.microsoft.com/office/drawing/2014/main" id="{72CB91C1-2D4B-4794-94B2-62D498015ED4}"/>
              </a:ext>
            </a:extLst>
          </p:cNvPr>
          <p:cNvSpPr txBox="1"/>
          <p:nvPr/>
        </p:nvSpPr>
        <p:spPr>
          <a:xfrm>
            <a:off x="365761" y="6519912"/>
            <a:ext cx="9448800" cy="276999"/>
          </a:xfrm>
          <a:prstGeom prst="rect">
            <a:avLst/>
          </a:prstGeom>
          <a:noFill/>
        </p:spPr>
        <p:txBody>
          <a:bodyPr wrap="square" rtlCol="0">
            <a:spAutoFit/>
          </a:bodyPr>
          <a:lstStyle/>
          <a:p>
            <a:r>
              <a:rPr lang="en-US" sz="1200" dirty="0"/>
              <a:t>Source: https://security.berkeley.edu/education-awareness/phishing/phishing-examples-archive</a:t>
            </a:r>
          </a:p>
        </p:txBody>
      </p:sp>
    </p:spTree>
    <p:extLst>
      <p:ext uri="{BB962C8B-B14F-4D97-AF65-F5344CB8AC3E}">
        <p14:creationId xmlns:p14="http://schemas.microsoft.com/office/powerpoint/2010/main" val="3640010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A36644D-ACB4-4C1B-B01F-51FF45B43C47}"/>
              </a:ext>
            </a:extLst>
          </p:cNvPr>
          <p:cNvSpPr txBox="1"/>
          <p:nvPr/>
        </p:nvSpPr>
        <p:spPr>
          <a:xfrm>
            <a:off x="838200" y="171162"/>
            <a:ext cx="2840182" cy="2371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dirty="0">
                <a:solidFill>
                  <a:srgbClr val="FFFFFF"/>
                </a:solidFill>
                <a:ea typeface="+mj-ea"/>
                <a:cs typeface="+mj-cs"/>
              </a:rPr>
              <a:t>An e</a:t>
            </a:r>
            <a:r>
              <a:rPr lang="en-US" sz="3200" kern="1200" dirty="0">
                <a:solidFill>
                  <a:srgbClr val="FFFFFF"/>
                </a:solidFill>
                <a:ea typeface="+mj-ea"/>
                <a:cs typeface="+mj-cs"/>
              </a:rPr>
              <a:t>-mail that contained the </a:t>
            </a:r>
            <a:r>
              <a:rPr lang="en-US" sz="3200" kern="1200" dirty="0" err="1">
                <a:solidFill>
                  <a:srgbClr val="FFFFFF"/>
                </a:solidFill>
                <a:ea typeface="+mj-ea"/>
                <a:cs typeface="+mj-cs"/>
              </a:rPr>
              <a:t>Locky</a:t>
            </a:r>
            <a:r>
              <a:rPr lang="en-US" sz="3200" kern="1200" dirty="0">
                <a:solidFill>
                  <a:srgbClr val="FFFFFF"/>
                </a:solidFill>
                <a:ea typeface="+mj-ea"/>
                <a:cs typeface="+mj-cs"/>
              </a:rPr>
              <a:t> ransomware</a:t>
            </a:r>
          </a:p>
        </p:txBody>
      </p:sp>
      <p:graphicFrame>
        <p:nvGraphicFramePr>
          <p:cNvPr id="5" name="Table 4">
            <a:extLst>
              <a:ext uri="{FF2B5EF4-FFF2-40B4-BE49-F238E27FC236}">
                <a16:creationId xmlns:a16="http://schemas.microsoft.com/office/drawing/2014/main" id="{B4CD8CB8-7153-4EA1-9418-D602505186B3}"/>
              </a:ext>
            </a:extLst>
          </p:cNvPr>
          <p:cNvGraphicFramePr>
            <a:graphicFrameLocks noGrp="1"/>
          </p:cNvGraphicFramePr>
          <p:nvPr>
            <p:extLst>
              <p:ext uri="{D42A27DB-BD31-4B8C-83A1-F6EECF244321}">
                <p14:modId xmlns:p14="http://schemas.microsoft.com/office/powerpoint/2010/main" val="1207291166"/>
              </p:ext>
            </p:extLst>
          </p:nvPr>
        </p:nvGraphicFramePr>
        <p:xfrm>
          <a:off x="4207933" y="1129550"/>
          <a:ext cx="7347537" cy="4599877"/>
        </p:xfrm>
        <a:graphic>
          <a:graphicData uri="http://schemas.openxmlformats.org/drawingml/2006/table">
            <a:tbl>
              <a:tblPr>
                <a:tableStyleId>{5C22544A-7EE6-4342-B048-85BDC9FD1C3A}</a:tableStyleId>
              </a:tblPr>
              <a:tblGrid>
                <a:gridCol w="7347537">
                  <a:extLst>
                    <a:ext uri="{9D8B030D-6E8A-4147-A177-3AD203B41FA5}">
                      <a16:colId xmlns:a16="http://schemas.microsoft.com/office/drawing/2014/main" val="4131104018"/>
                    </a:ext>
                  </a:extLst>
                </a:gridCol>
              </a:tblGrid>
              <a:tr h="4599877">
                <a:tc>
                  <a:txBody>
                    <a:bodyPr/>
                    <a:lstStyle/>
                    <a:p>
                      <a:pPr algn="l" fontAlgn="t"/>
                      <a:r>
                        <a:rPr lang="en-US" sz="1900">
                          <a:effectLst/>
                        </a:rPr>
                        <a:t>From: </a:t>
                      </a:r>
                      <a:r>
                        <a:rPr lang="en-US" sz="1900" u="sng">
                          <a:solidFill>
                            <a:srgbClr val="003262"/>
                          </a:solidFill>
                          <a:effectLst/>
                          <a:hlinkClick r:id="rId2"/>
                        </a:rPr>
                        <a:t>Richmond.87413@ontheriverwoodstock.com</a:t>
                      </a:r>
                      <a:r>
                        <a:rPr lang="en-US" sz="1900" u="none" strike="noStrike">
                          <a:solidFill>
                            <a:srgbClr val="003262"/>
                          </a:solidFill>
                          <a:effectLst/>
                          <a:hlinkClick r:id="rId2"/>
                        </a:rPr>
                        <a:t> (link sends e-mail)</a:t>
                      </a:r>
                      <a:br>
                        <a:rPr lang="en-US" sz="1900">
                          <a:effectLst/>
                        </a:rPr>
                      </a:br>
                      <a:r>
                        <a:rPr lang="en-US" sz="1900">
                          <a:effectLst/>
                        </a:rPr>
                        <a:t>Date: Wed, 24 Aug 2016 08:44:09 -0700</a:t>
                      </a:r>
                    </a:p>
                    <a:p>
                      <a:pPr algn="l" fontAlgn="t"/>
                      <a:r>
                        <a:rPr lang="en-US" sz="1900">
                          <a:effectLst/>
                        </a:rPr>
                        <a:t>Hi,</a:t>
                      </a:r>
                      <a:br>
                        <a:rPr lang="en-US" sz="1900">
                          <a:effectLst/>
                        </a:rPr>
                      </a:br>
                      <a:br>
                        <a:rPr lang="en-US" sz="1900">
                          <a:effectLst/>
                        </a:rPr>
                      </a:br>
                      <a:r>
                        <a:rPr lang="en-US" sz="1900">
                          <a:effectLst/>
                        </a:rPr>
                        <a:t>The monthly financial statement is attached within the email.</a:t>
                      </a:r>
                      <a:br>
                        <a:rPr lang="en-US" sz="1900">
                          <a:effectLst/>
                        </a:rPr>
                      </a:br>
                      <a:r>
                        <a:rPr lang="en-US" sz="1900">
                          <a:effectLst/>
                        </a:rPr>
                        <a:t>Please review it before processing.</a:t>
                      </a:r>
                      <a:br>
                        <a:rPr lang="en-US" sz="1900">
                          <a:effectLst/>
                        </a:rPr>
                      </a:br>
                      <a:br>
                        <a:rPr lang="en-US" sz="1900">
                          <a:effectLst/>
                        </a:rPr>
                      </a:br>
                      <a:br>
                        <a:rPr lang="en-US" sz="1900">
                          <a:effectLst/>
                        </a:rPr>
                      </a:br>
                      <a:br>
                        <a:rPr lang="en-US" sz="1900">
                          <a:effectLst/>
                        </a:rPr>
                      </a:br>
                      <a:r>
                        <a:rPr lang="en-US" sz="1900">
                          <a:effectLst/>
                        </a:rPr>
                        <a:t>King regards,</a:t>
                      </a:r>
                      <a:br>
                        <a:rPr lang="en-US" sz="1900">
                          <a:effectLst/>
                        </a:rPr>
                      </a:br>
                      <a:r>
                        <a:rPr lang="en-US" sz="1900">
                          <a:effectLst/>
                        </a:rPr>
                        <a:t>Pete Richmond</a:t>
                      </a:r>
                      <a:br>
                        <a:rPr lang="en-US" sz="1900">
                          <a:effectLst/>
                        </a:rPr>
                      </a:br>
                      <a:br>
                        <a:rPr lang="en-US" sz="1900">
                          <a:effectLst/>
                        </a:rPr>
                      </a:br>
                      <a:r>
                        <a:rPr lang="en-US" sz="1900">
                          <a:effectLst/>
                        </a:rPr>
                        <a:t>(Topic-ID: b0b82053c611db43b3a1a568c0660cd72365964cb8b04ed5)</a:t>
                      </a:r>
                    </a:p>
                  </a:txBody>
                  <a:tcPr marL="81443" marR="81443" marT="81443" marB="81443"/>
                </a:tc>
                <a:extLst>
                  <a:ext uri="{0D108BD9-81ED-4DB2-BD59-A6C34878D82A}">
                    <a16:rowId xmlns:a16="http://schemas.microsoft.com/office/drawing/2014/main" val="2117536070"/>
                  </a:ext>
                </a:extLst>
              </a:tr>
            </a:tbl>
          </a:graphicData>
        </a:graphic>
      </p:graphicFrame>
      <p:sp>
        <p:nvSpPr>
          <p:cNvPr id="11" name="TextBox 10">
            <a:extLst>
              <a:ext uri="{FF2B5EF4-FFF2-40B4-BE49-F238E27FC236}">
                <a16:creationId xmlns:a16="http://schemas.microsoft.com/office/drawing/2014/main" id="{E70728F3-C434-4292-AD77-EF83D9949855}"/>
              </a:ext>
            </a:extLst>
          </p:cNvPr>
          <p:cNvSpPr txBox="1"/>
          <p:nvPr/>
        </p:nvSpPr>
        <p:spPr>
          <a:xfrm>
            <a:off x="365761" y="6519912"/>
            <a:ext cx="9448800" cy="276999"/>
          </a:xfrm>
          <a:prstGeom prst="rect">
            <a:avLst/>
          </a:prstGeom>
          <a:noFill/>
        </p:spPr>
        <p:txBody>
          <a:bodyPr wrap="square" rtlCol="0">
            <a:spAutoFit/>
          </a:bodyPr>
          <a:lstStyle/>
          <a:p>
            <a:r>
              <a:rPr lang="en-US" sz="1200" dirty="0"/>
              <a:t>Source: https://security.berkeley.edu/education-awareness/phishing/phishing-examples-archive</a:t>
            </a:r>
          </a:p>
        </p:txBody>
      </p:sp>
    </p:spTree>
    <p:extLst>
      <p:ext uri="{BB962C8B-B14F-4D97-AF65-F5344CB8AC3E}">
        <p14:creationId xmlns:p14="http://schemas.microsoft.com/office/powerpoint/2010/main" val="1547167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2CB9CF-5ACF-46C1-93D7-113B497A7858}"/>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Maersk Global Supply Chain Meltdown</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Online Media 3" title="CyberSecurity Davos 2017 - Maersk - Business Impact - with subtitles">
            <a:hlinkClick r:id="" action="ppaction://media"/>
            <a:extLst>
              <a:ext uri="{FF2B5EF4-FFF2-40B4-BE49-F238E27FC236}">
                <a16:creationId xmlns:a16="http://schemas.microsoft.com/office/drawing/2014/main" id="{2418DE7B-ECAB-4C45-A4F3-9E7779C3E2D4}"/>
              </a:ext>
            </a:extLst>
          </p:cNvPr>
          <p:cNvPicPr>
            <a:picLocks noGrp="1" noRot="1" noChangeAspect="1"/>
          </p:cNvPicPr>
          <p:nvPr>
            <p:ph idx="1"/>
            <a:videoFile r:link="rId1"/>
          </p:nvPr>
        </p:nvPicPr>
        <p:blipFill>
          <a:blip r:embed="rId4"/>
          <a:stretch>
            <a:fillRect/>
          </a:stretch>
        </p:blipFill>
        <p:spPr>
          <a:xfrm>
            <a:off x="5153822" y="1589786"/>
            <a:ext cx="6553545" cy="3686369"/>
          </a:xfrm>
          <a:prstGeom prst="rect">
            <a:avLst/>
          </a:prstGeom>
        </p:spPr>
      </p:pic>
      <p:sp>
        <p:nvSpPr>
          <p:cNvPr id="5" name="TextBox 4">
            <a:extLst>
              <a:ext uri="{FF2B5EF4-FFF2-40B4-BE49-F238E27FC236}">
                <a16:creationId xmlns:a16="http://schemas.microsoft.com/office/drawing/2014/main" id="{53D5DA5A-22AA-4373-A0BE-D109D60C28D1}"/>
              </a:ext>
            </a:extLst>
          </p:cNvPr>
          <p:cNvSpPr txBox="1"/>
          <p:nvPr/>
        </p:nvSpPr>
        <p:spPr>
          <a:xfrm>
            <a:off x="5830956" y="5645426"/>
            <a:ext cx="6024159" cy="1200329"/>
          </a:xfrm>
          <a:prstGeom prst="rect">
            <a:avLst/>
          </a:prstGeom>
          <a:noFill/>
        </p:spPr>
        <p:txBody>
          <a:bodyPr wrap="square" rtlCol="0">
            <a:spAutoFit/>
          </a:bodyPr>
          <a:lstStyle/>
          <a:p>
            <a:pPr algn="ctr"/>
            <a:r>
              <a:rPr lang="en-US" dirty="0"/>
              <a:t>Jim Hagemann </a:t>
            </a:r>
            <a:r>
              <a:rPr lang="en-US" dirty="0" err="1"/>
              <a:t>Snabe</a:t>
            </a:r>
            <a:r>
              <a:rPr lang="en-US" dirty="0"/>
              <a:t>, Chairman, AP Moller-Maersk, on </a:t>
            </a:r>
            <a:r>
              <a:rPr lang="en-US" dirty="0" err="1"/>
              <a:t>NotPetya</a:t>
            </a:r>
            <a:r>
              <a:rPr lang="en-US" dirty="0"/>
              <a:t> attack on Maersk, in a panel discussion on “Securing a Common Future in Cyberspace” at World Economic Forum, 2018.</a:t>
            </a:r>
          </a:p>
        </p:txBody>
      </p:sp>
    </p:spTree>
    <p:extLst>
      <p:ext uri="{BB962C8B-B14F-4D97-AF65-F5344CB8AC3E}">
        <p14:creationId xmlns:p14="http://schemas.microsoft.com/office/powerpoint/2010/main" val="257858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Distributed Denial-of-Service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4976031" y="963877"/>
            <a:ext cx="6377769" cy="4930246"/>
          </a:xfrm>
        </p:spPr>
        <p:txBody>
          <a:bodyPr anchor="ctr">
            <a:normAutofit/>
          </a:bodyPr>
          <a:lstStyle/>
          <a:p>
            <a:r>
              <a:rPr lang="en-US" sz="2200" dirty="0"/>
              <a:t>Prevents legitimate users from accessing network resources</a:t>
            </a:r>
          </a:p>
          <a:p>
            <a:r>
              <a:rPr lang="en-US" sz="2200" dirty="0"/>
              <a:t>Legitimate servers overloaded with thousands of connection requests from botnets</a:t>
            </a:r>
          </a:p>
          <a:p>
            <a:r>
              <a:rPr lang="en-US" sz="2200" dirty="0"/>
              <a:t>Often used as a distraction from another cybercrime</a:t>
            </a:r>
          </a:p>
          <a:p>
            <a:r>
              <a:rPr lang="en-US" sz="2200" dirty="0"/>
              <a:t>Cheap, easy to organize, highly effective</a:t>
            </a:r>
          </a:p>
          <a:p>
            <a:r>
              <a:rPr lang="en-US" sz="2200" dirty="0"/>
              <a:t>More than 20% of enterprises in the world saw at least one DDoS attack on their infrastructure in recent years (source: Kaspersky)</a:t>
            </a:r>
          </a:p>
          <a:p>
            <a:r>
              <a:rPr lang="en-US" sz="2200" dirty="0"/>
              <a:t>Cloud and SaaS have been prominent targets of DDoS attacks in recent years</a:t>
            </a:r>
          </a:p>
          <a:p>
            <a:r>
              <a:rPr lang="en-US" sz="2200" dirty="0"/>
              <a:t>Heavy downtime and business losses</a:t>
            </a:r>
          </a:p>
          <a:p>
            <a:pPr marL="457200" lvl="1" indent="0">
              <a:buNone/>
            </a:pPr>
            <a:endParaRPr lang="en-US" sz="2200" dirty="0"/>
          </a:p>
        </p:txBody>
      </p:sp>
    </p:spTree>
    <p:extLst>
      <p:ext uri="{BB962C8B-B14F-4D97-AF65-F5344CB8AC3E}">
        <p14:creationId xmlns:p14="http://schemas.microsoft.com/office/powerpoint/2010/main" val="3060613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978DCD-8931-4BCF-86C0-78AECA52E9F9}"/>
              </a:ext>
            </a:extLst>
          </p:cNvPr>
          <p:cNvPicPr>
            <a:picLocks noChangeAspect="1"/>
          </p:cNvPicPr>
          <p:nvPr/>
        </p:nvPicPr>
        <p:blipFill>
          <a:blip r:embed="rId2"/>
          <a:stretch>
            <a:fillRect/>
          </a:stretch>
        </p:blipFill>
        <p:spPr>
          <a:xfrm>
            <a:off x="1812388" y="332807"/>
            <a:ext cx="8567224" cy="5533840"/>
          </a:xfrm>
          <a:prstGeom prst="rect">
            <a:avLst/>
          </a:prstGeom>
        </p:spPr>
      </p:pic>
      <p:sp>
        <p:nvSpPr>
          <p:cNvPr id="5" name="TextBox 4">
            <a:extLst>
              <a:ext uri="{FF2B5EF4-FFF2-40B4-BE49-F238E27FC236}">
                <a16:creationId xmlns:a16="http://schemas.microsoft.com/office/drawing/2014/main" id="{B5853755-3461-45E2-B10A-7D7E53B7D157}"/>
              </a:ext>
            </a:extLst>
          </p:cNvPr>
          <p:cNvSpPr txBox="1"/>
          <p:nvPr/>
        </p:nvSpPr>
        <p:spPr>
          <a:xfrm>
            <a:off x="2710376" y="5866647"/>
            <a:ext cx="7230793" cy="461665"/>
          </a:xfrm>
          <a:prstGeom prst="rect">
            <a:avLst/>
          </a:prstGeom>
          <a:noFill/>
        </p:spPr>
        <p:txBody>
          <a:bodyPr wrap="square" rtlCol="0">
            <a:spAutoFit/>
          </a:bodyPr>
          <a:lstStyle/>
          <a:p>
            <a:pPr algn="ctr"/>
            <a:r>
              <a:rPr lang="en-US" sz="2400" b="1" dirty="0"/>
              <a:t>A DDoS Attack</a:t>
            </a:r>
          </a:p>
        </p:txBody>
      </p:sp>
      <p:sp>
        <p:nvSpPr>
          <p:cNvPr id="6" name="TextBox 5">
            <a:extLst>
              <a:ext uri="{FF2B5EF4-FFF2-40B4-BE49-F238E27FC236}">
                <a16:creationId xmlns:a16="http://schemas.microsoft.com/office/drawing/2014/main" id="{EA4BA248-CD85-4480-A1B4-C75BA3C6F098}"/>
              </a:ext>
            </a:extLst>
          </p:cNvPr>
          <p:cNvSpPr txBox="1"/>
          <p:nvPr/>
        </p:nvSpPr>
        <p:spPr>
          <a:xfrm>
            <a:off x="7835705" y="6488668"/>
            <a:ext cx="7230793" cy="369332"/>
          </a:xfrm>
          <a:prstGeom prst="rect">
            <a:avLst/>
          </a:prstGeom>
          <a:noFill/>
        </p:spPr>
        <p:txBody>
          <a:bodyPr wrap="square" rtlCol="0">
            <a:spAutoFit/>
          </a:bodyPr>
          <a:lstStyle/>
          <a:p>
            <a:r>
              <a:rPr lang="en-US" dirty="0"/>
              <a:t>(Source: CEH Study Guide, Kimberley Graves)</a:t>
            </a:r>
          </a:p>
        </p:txBody>
      </p:sp>
    </p:spTree>
    <p:extLst>
      <p:ext uri="{BB962C8B-B14F-4D97-AF65-F5344CB8AC3E}">
        <p14:creationId xmlns:p14="http://schemas.microsoft.com/office/powerpoint/2010/main" val="2537229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computer&#10;&#10;Description automatically generated">
            <a:extLst>
              <a:ext uri="{FF2B5EF4-FFF2-40B4-BE49-F238E27FC236}">
                <a16:creationId xmlns:a16="http://schemas.microsoft.com/office/drawing/2014/main" id="{CEC481E7-7B14-40D9-97BD-FADE92B86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54028" y="805613"/>
            <a:ext cx="796184" cy="1018881"/>
          </a:xfrm>
          <a:prstGeom prst="rect">
            <a:avLst/>
          </a:prstGeom>
        </p:spPr>
      </p:pic>
      <p:cxnSp>
        <p:nvCxnSpPr>
          <p:cNvPr id="9" name="Straight Arrow Connector 8">
            <a:extLst>
              <a:ext uri="{FF2B5EF4-FFF2-40B4-BE49-F238E27FC236}">
                <a16:creationId xmlns:a16="http://schemas.microsoft.com/office/drawing/2014/main" id="{9361D7BA-2148-4A8F-88A7-3195FC37A36A}"/>
              </a:ext>
            </a:extLst>
          </p:cNvPr>
          <p:cNvCxnSpPr>
            <a:cxnSpLocks/>
          </p:cNvCxnSpPr>
          <p:nvPr/>
        </p:nvCxnSpPr>
        <p:spPr>
          <a:xfrm>
            <a:off x="1463459" y="1949417"/>
            <a:ext cx="3583361" cy="5800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B1C7E7B-BE71-48EB-8C97-397DF19DBF5B}"/>
              </a:ext>
            </a:extLst>
          </p:cNvPr>
          <p:cNvCxnSpPr>
            <a:cxnSpLocks/>
            <a:stCxn id="5" idx="2"/>
          </p:cNvCxnSpPr>
          <p:nvPr/>
        </p:nvCxnSpPr>
        <p:spPr>
          <a:xfrm>
            <a:off x="1452120" y="1824494"/>
            <a:ext cx="0" cy="2691235"/>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4EB99E31-E47D-411C-A6BE-314BFFB08264}"/>
              </a:ext>
            </a:extLst>
          </p:cNvPr>
          <p:cNvCxnSpPr>
            <a:cxnSpLocks/>
          </p:cNvCxnSpPr>
          <p:nvPr/>
        </p:nvCxnSpPr>
        <p:spPr>
          <a:xfrm flipH="1">
            <a:off x="5046818" y="1949417"/>
            <a:ext cx="4" cy="2566312"/>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ECE598FB-B621-4C2D-9A2D-BA526573870F}"/>
              </a:ext>
            </a:extLst>
          </p:cNvPr>
          <p:cNvCxnSpPr>
            <a:cxnSpLocks/>
          </p:cNvCxnSpPr>
          <p:nvPr/>
        </p:nvCxnSpPr>
        <p:spPr>
          <a:xfrm flipH="1">
            <a:off x="1440782" y="2529509"/>
            <a:ext cx="3606039" cy="92130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CA169FE-869A-43C6-A7E9-F18C203DD804}"/>
              </a:ext>
            </a:extLst>
          </p:cNvPr>
          <p:cNvCxnSpPr>
            <a:cxnSpLocks/>
          </p:cNvCxnSpPr>
          <p:nvPr/>
        </p:nvCxnSpPr>
        <p:spPr>
          <a:xfrm>
            <a:off x="1452119" y="3457335"/>
            <a:ext cx="3594701" cy="5800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24" name="Picture 23" descr="A picture containing computer&#10;&#10;Description automatically generated">
            <a:extLst>
              <a:ext uri="{FF2B5EF4-FFF2-40B4-BE49-F238E27FC236}">
                <a16:creationId xmlns:a16="http://schemas.microsoft.com/office/drawing/2014/main" id="{9B349A73-0070-43B1-AF68-E9B6F3E7FC1B}"/>
              </a:ext>
            </a:extLst>
          </p:cNvPr>
          <p:cNvPicPr>
            <a:picLocks noChangeAspect="1"/>
          </p:cNvPicPr>
          <p:nvPr/>
        </p:nvPicPr>
        <p:blipFill rotWithShape="1">
          <a:blip r:embed="rId3">
            <a:extLst>
              <a:ext uri="{28A0092B-C50C-407E-A947-70E740481C1C}">
                <a14:useLocalDpi xmlns:a14="http://schemas.microsoft.com/office/drawing/2010/main" val="0"/>
              </a:ext>
            </a:extLst>
          </a:blip>
          <a:srcRect r="2625" b="11806"/>
          <a:stretch/>
        </p:blipFill>
        <p:spPr>
          <a:xfrm>
            <a:off x="4422311" y="814983"/>
            <a:ext cx="1249018" cy="1048723"/>
          </a:xfrm>
          <a:prstGeom prst="rect">
            <a:avLst/>
          </a:prstGeom>
        </p:spPr>
      </p:pic>
      <p:sp>
        <p:nvSpPr>
          <p:cNvPr id="25" name="TextBox 24">
            <a:extLst>
              <a:ext uri="{FF2B5EF4-FFF2-40B4-BE49-F238E27FC236}">
                <a16:creationId xmlns:a16="http://schemas.microsoft.com/office/drawing/2014/main" id="{49F13221-76E0-4FEB-BA1B-0099846B1EB2}"/>
              </a:ext>
            </a:extLst>
          </p:cNvPr>
          <p:cNvSpPr txBox="1"/>
          <p:nvPr/>
        </p:nvSpPr>
        <p:spPr>
          <a:xfrm>
            <a:off x="2720164" y="1824494"/>
            <a:ext cx="1360256" cy="369332"/>
          </a:xfrm>
          <a:prstGeom prst="rect">
            <a:avLst/>
          </a:prstGeom>
          <a:noFill/>
        </p:spPr>
        <p:txBody>
          <a:bodyPr wrap="square" rtlCol="0">
            <a:spAutoFit/>
          </a:bodyPr>
          <a:lstStyle/>
          <a:p>
            <a:pPr algn="ctr"/>
            <a:r>
              <a:rPr lang="en-US" b="1" dirty="0"/>
              <a:t>SYN</a:t>
            </a:r>
          </a:p>
        </p:txBody>
      </p:sp>
      <p:sp>
        <p:nvSpPr>
          <p:cNvPr id="26" name="TextBox 25">
            <a:extLst>
              <a:ext uri="{FF2B5EF4-FFF2-40B4-BE49-F238E27FC236}">
                <a16:creationId xmlns:a16="http://schemas.microsoft.com/office/drawing/2014/main" id="{57747166-5B4A-4E40-A369-5ECDFAB6DE29}"/>
              </a:ext>
            </a:extLst>
          </p:cNvPr>
          <p:cNvSpPr txBox="1"/>
          <p:nvPr/>
        </p:nvSpPr>
        <p:spPr>
          <a:xfrm>
            <a:off x="1906411" y="2551327"/>
            <a:ext cx="1360256" cy="369332"/>
          </a:xfrm>
          <a:prstGeom prst="rect">
            <a:avLst/>
          </a:prstGeom>
          <a:noFill/>
        </p:spPr>
        <p:txBody>
          <a:bodyPr wrap="square" rtlCol="0">
            <a:spAutoFit/>
          </a:bodyPr>
          <a:lstStyle/>
          <a:p>
            <a:pPr algn="ctr"/>
            <a:r>
              <a:rPr lang="en-US" b="1" dirty="0"/>
              <a:t>SYN-ACK</a:t>
            </a:r>
          </a:p>
        </p:txBody>
      </p:sp>
      <p:sp>
        <p:nvSpPr>
          <p:cNvPr id="27" name="TextBox 26">
            <a:extLst>
              <a:ext uri="{FF2B5EF4-FFF2-40B4-BE49-F238E27FC236}">
                <a16:creationId xmlns:a16="http://schemas.microsoft.com/office/drawing/2014/main" id="{1BE02363-FBCC-4970-BC7F-11DAE3DF9DBF}"/>
              </a:ext>
            </a:extLst>
          </p:cNvPr>
          <p:cNvSpPr txBox="1"/>
          <p:nvPr/>
        </p:nvSpPr>
        <p:spPr>
          <a:xfrm>
            <a:off x="2586539" y="3914308"/>
            <a:ext cx="1360256" cy="369332"/>
          </a:xfrm>
          <a:prstGeom prst="rect">
            <a:avLst/>
          </a:prstGeom>
          <a:noFill/>
        </p:spPr>
        <p:txBody>
          <a:bodyPr wrap="square" rtlCol="0">
            <a:spAutoFit/>
          </a:bodyPr>
          <a:lstStyle/>
          <a:p>
            <a:pPr algn="ctr"/>
            <a:r>
              <a:rPr lang="en-US" b="1" dirty="0"/>
              <a:t>ACK</a:t>
            </a:r>
          </a:p>
        </p:txBody>
      </p:sp>
      <p:sp>
        <p:nvSpPr>
          <p:cNvPr id="30" name="TextBox 29">
            <a:extLst>
              <a:ext uri="{FF2B5EF4-FFF2-40B4-BE49-F238E27FC236}">
                <a16:creationId xmlns:a16="http://schemas.microsoft.com/office/drawing/2014/main" id="{638D31AD-3138-483C-BAC3-6F1E70E08043}"/>
              </a:ext>
            </a:extLst>
          </p:cNvPr>
          <p:cNvSpPr txBox="1"/>
          <p:nvPr/>
        </p:nvSpPr>
        <p:spPr>
          <a:xfrm>
            <a:off x="1378636" y="5010829"/>
            <a:ext cx="3668150" cy="369332"/>
          </a:xfrm>
          <a:prstGeom prst="rect">
            <a:avLst/>
          </a:prstGeom>
          <a:noFill/>
        </p:spPr>
        <p:txBody>
          <a:bodyPr wrap="square" rtlCol="0">
            <a:spAutoFit/>
          </a:bodyPr>
          <a:lstStyle/>
          <a:p>
            <a:pPr algn="ctr"/>
            <a:r>
              <a:rPr lang="en-US" b="1" dirty="0"/>
              <a:t>TCP Three-way Handshake</a:t>
            </a:r>
          </a:p>
        </p:txBody>
      </p:sp>
      <p:pic>
        <p:nvPicPr>
          <p:cNvPr id="31" name="Picture 30">
            <a:extLst>
              <a:ext uri="{FF2B5EF4-FFF2-40B4-BE49-F238E27FC236}">
                <a16:creationId xmlns:a16="http://schemas.microsoft.com/office/drawing/2014/main" id="{0B816F84-F481-4FD6-8EBC-41FEB665117B}"/>
              </a:ext>
            </a:extLst>
          </p:cNvPr>
          <p:cNvPicPr>
            <a:picLocks noChangeAspect="1"/>
          </p:cNvPicPr>
          <p:nvPr/>
        </p:nvPicPr>
        <p:blipFill rotWithShape="1">
          <a:blip r:embed="rId4">
            <a:extLst>
              <a:ext uri="{28A0092B-C50C-407E-A947-70E740481C1C}">
                <a14:useLocalDpi xmlns:a14="http://schemas.microsoft.com/office/drawing/2010/main" val="0"/>
              </a:ext>
            </a:extLst>
          </a:blip>
          <a:srcRect l="36273" t="-362" r="3883" b="36946"/>
          <a:stretch/>
        </p:blipFill>
        <p:spPr>
          <a:xfrm flipH="1">
            <a:off x="6948999" y="805613"/>
            <a:ext cx="891906" cy="1114288"/>
          </a:xfrm>
          <a:prstGeom prst="rect">
            <a:avLst/>
          </a:prstGeom>
        </p:spPr>
      </p:pic>
      <p:pic>
        <p:nvPicPr>
          <p:cNvPr id="32" name="Content Placeholder 3">
            <a:extLst>
              <a:ext uri="{FF2B5EF4-FFF2-40B4-BE49-F238E27FC236}">
                <a16:creationId xmlns:a16="http://schemas.microsoft.com/office/drawing/2014/main" id="{FCC3ACA2-5349-40A3-89B1-BE32811F3DDE}"/>
              </a:ext>
            </a:extLst>
          </p:cNvPr>
          <p:cNvPicPr>
            <a:picLocks noGrp="1" noChangeAspect="1"/>
          </p:cNvPicPr>
          <p:nvPr>
            <p:ph idx="1"/>
          </p:nvPr>
        </p:nvPicPr>
        <p:blipFill>
          <a:blip r:embed="rId5"/>
          <a:stretch>
            <a:fillRect/>
          </a:stretch>
        </p:blipFill>
        <p:spPr>
          <a:xfrm>
            <a:off x="156171" y="814035"/>
            <a:ext cx="897857" cy="1075677"/>
          </a:xfrm>
          <a:prstGeom prst="rect">
            <a:avLst/>
          </a:prstGeom>
        </p:spPr>
      </p:pic>
      <p:pic>
        <p:nvPicPr>
          <p:cNvPr id="43" name="Picture 42" descr="A close up of a computer&#10;&#10;Description automatically generated">
            <a:extLst>
              <a:ext uri="{FF2B5EF4-FFF2-40B4-BE49-F238E27FC236}">
                <a16:creationId xmlns:a16="http://schemas.microsoft.com/office/drawing/2014/main" id="{CAAC0431-1FEA-46E9-9871-2324AB782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840905" y="872206"/>
            <a:ext cx="796184" cy="1018881"/>
          </a:xfrm>
          <a:prstGeom prst="rect">
            <a:avLst/>
          </a:prstGeom>
        </p:spPr>
      </p:pic>
      <p:pic>
        <p:nvPicPr>
          <p:cNvPr id="44" name="Picture 43" descr="A picture containing computer&#10;&#10;Description automatically generated">
            <a:extLst>
              <a:ext uri="{FF2B5EF4-FFF2-40B4-BE49-F238E27FC236}">
                <a16:creationId xmlns:a16="http://schemas.microsoft.com/office/drawing/2014/main" id="{5860C3B0-82E3-4891-91E7-99F67DE620A4}"/>
              </a:ext>
            </a:extLst>
          </p:cNvPr>
          <p:cNvPicPr>
            <a:picLocks noChangeAspect="1"/>
          </p:cNvPicPr>
          <p:nvPr/>
        </p:nvPicPr>
        <p:blipFill rotWithShape="1">
          <a:blip r:embed="rId3">
            <a:extLst>
              <a:ext uri="{28A0092B-C50C-407E-A947-70E740481C1C}">
                <a14:useLocalDpi xmlns:a14="http://schemas.microsoft.com/office/drawing/2010/main" val="0"/>
              </a:ext>
            </a:extLst>
          </a:blip>
          <a:srcRect r="2625" b="11806"/>
          <a:stretch/>
        </p:blipFill>
        <p:spPr>
          <a:xfrm>
            <a:off x="10513463" y="775770"/>
            <a:ext cx="1249018" cy="1048723"/>
          </a:xfrm>
          <a:prstGeom prst="rect">
            <a:avLst/>
          </a:prstGeom>
        </p:spPr>
      </p:pic>
      <p:cxnSp>
        <p:nvCxnSpPr>
          <p:cNvPr id="45" name="Straight Connector 44">
            <a:extLst>
              <a:ext uri="{FF2B5EF4-FFF2-40B4-BE49-F238E27FC236}">
                <a16:creationId xmlns:a16="http://schemas.microsoft.com/office/drawing/2014/main" id="{912BA753-3433-48CC-97EB-51E80DF43408}"/>
              </a:ext>
            </a:extLst>
          </p:cNvPr>
          <p:cNvCxnSpPr>
            <a:cxnSpLocks/>
            <a:stCxn id="31" idx="2"/>
          </p:cNvCxnSpPr>
          <p:nvPr/>
        </p:nvCxnSpPr>
        <p:spPr>
          <a:xfrm>
            <a:off x="7394952" y="1919901"/>
            <a:ext cx="0" cy="2658289"/>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F9676FAA-7083-4726-8E10-5AC3F3E4A95C}"/>
              </a:ext>
            </a:extLst>
          </p:cNvPr>
          <p:cNvCxnSpPr>
            <a:cxnSpLocks/>
            <a:stCxn id="44" idx="2"/>
          </p:cNvCxnSpPr>
          <p:nvPr/>
        </p:nvCxnSpPr>
        <p:spPr>
          <a:xfrm>
            <a:off x="11137972" y="1824493"/>
            <a:ext cx="0" cy="2753697"/>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15BCB68F-0375-4614-AB14-73FEDA818185}"/>
              </a:ext>
            </a:extLst>
          </p:cNvPr>
          <p:cNvCxnSpPr>
            <a:cxnSpLocks/>
          </p:cNvCxnSpPr>
          <p:nvPr/>
        </p:nvCxnSpPr>
        <p:spPr>
          <a:xfrm>
            <a:off x="7417817" y="2155900"/>
            <a:ext cx="3720155" cy="5800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C1CB168-ACB8-4B98-B035-061A1F5988E7}"/>
              </a:ext>
            </a:extLst>
          </p:cNvPr>
          <p:cNvCxnSpPr>
            <a:cxnSpLocks/>
          </p:cNvCxnSpPr>
          <p:nvPr/>
        </p:nvCxnSpPr>
        <p:spPr>
          <a:xfrm flipH="1">
            <a:off x="8961120" y="2735993"/>
            <a:ext cx="2176854" cy="117831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9D6D9FAF-E6A0-4B43-B529-CCC1C99FDCAD}"/>
              </a:ext>
            </a:extLst>
          </p:cNvPr>
          <p:cNvSpPr txBox="1"/>
          <p:nvPr/>
        </p:nvSpPr>
        <p:spPr>
          <a:xfrm>
            <a:off x="8536388" y="1971234"/>
            <a:ext cx="1360256" cy="369332"/>
          </a:xfrm>
          <a:prstGeom prst="rect">
            <a:avLst/>
          </a:prstGeom>
          <a:noFill/>
        </p:spPr>
        <p:txBody>
          <a:bodyPr wrap="square" rtlCol="0">
            <a:spAutoFit/>
          </a:bodyPr>
          <a:lstStyle/>
          <a:p>
            <a:pPr algn="ctr"/>
            <a:r>
              <a:rPr lang="en-US" b="1" dirty="0"/>
              <a:t>SYN</a:t>
            </a:r>
          </a:p>
        </p:txBody>
      </p:sp>
      <p:sp>
        <p:nvSpPr>
          <p:cNvPr id="57" name="TextBox 56">
            <a:extLst>
              <a:ext uri="{FF2B5EF4-FFF2-40B4-BE49-F238E27FC236}">
                <a16:creationId xmlns:a16="http://schemas.microsoft.com/office/drawing/2014/main" id="{6C9FACCA-346B-4C44-8DC0-BEC4DF510CA1}"/>
              </a:ext>
            </a:extLst>
          </p:cNvPr>
          <p:cNvSpPr txBox="1"/>
          <p:nvPr/>
        </p:nvSpPr>
        <p:spPr>
          <a:xfrm>
            <a:off x="8586334" y="3067400"/>
            <a:ext cx="1360256" cy="369332"/>
          </a:xfrm>
          <a:prstGeom prst="rect">
            <a:avLst/>
          </a:prstGeom>
          <a:noFill/>
        </p:spPr>
        <p:txBody>
          <a:bodyPr wrap="square" rtlCol="0">
            <a:spAutoFit/>
          </a:bodyPr>
          <a:lstStyle/>
          <a:p>
            <a:pPr algn="ctr"/>
            <a:r>
              <a:rPr lang="en-US" b="1" dirty="0"/>
              <a:t>SYN-ACK</a:t>
            </a:r>
          </a:p>
        </p:txBody>
      </p:sp>
      <p:cxnSp>
        <p:nvCxnSpPr>
          <p:cNvPr id="58" name="Straight Arrow Connector 57">
            <a:extLst>
              <a:ext uri="{FF2B5EF4-FFF2-40B4-BE49-F238E27FC236}">
                <a16:creationId xmlns:a16="http://schemas.microsoft.com/office/drawing/2014/main" id="{07324036-A450-42C4-AAD1-CD97E84588C6}"/>
              </a:ext>
            </a:extLst>
          </p:cNvPr>
          <p:cNvCxnSpPr>
            <a:cxnSpLocks/>
          </p:cNvCxnSpPr>
          <p:nvPr/>
        </p:nvCxnSpPr>
        <p:spPr>
          <a:xfrm>
            <a:off x="7417816" y="2340566"/>
            <a:ext cx="3728230" cy="5772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C0635E7F-2B37-472F-AABD-0304D9D592B3}"/>
              </a:ext>
            </a:extLst>
          </p:cNvPr>
          <p:cNvCxnSpPr>
            <a:cxnSpLocks/>
          </p:cNvCxnSpPr>
          <p:nvPr/>
        </p:nvCxnSpPr>
        <p:spPr>
          <a:xfrm>
            <a:off x="7425891" y="2502925"/>
            <a:ext cx="3731586" cy="59954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6E7D078E-3553-4C66-8DBA-9648C106126C}"/>
              </a:ext>
            </a:extLst>
          </p:cNvPr>
          <p:cNvCxnSpPr>
            <a:cxnSpLocks/>
          </p:cNvCxnSpPr>
          <p:nvPr/>
        </p:nvCxnSpPr>
        <p:spPr>
          <a:xfrm>
            <a:off x="7406385" y="2684735"/>
            <a:ext cx="3762524" cy="5800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3F9D4835-A8E8-4037-8690-EB3FC07167A6}"/>
              </a:ext>
            </a:extLst>
          </p:cNvPr>
          <p:cNvCxnSpPr>
            <a:cxnSpLocks/>
          </p:cNvCxnSpPr>
          <p:nvPr/>
        </p:nvCxnSpPr>
        <p:spPr>
          <a:xfrm flipH="1">
            <a:off x="8957016" y="2911669"/>
            <a:ext cx="2176854" cy="117831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E80EC6F-EAB3-4105-99F6-4B5A6ED92CFE}"/>
              </a:ext>
            </a:extLst>
          </p:cNvPr>
          <p:cNvCxnSpPr>
            <a:cxnSpLocks/>
          </p:cNvCxnSpPr>
          <p:nvPr/>
        </p:nvCxnSpPr>
        <p:spPr>
          <a:xfrm flipH="1">
            <a:off x="8972551" y="3090920"/>
            <a:ext cx="2176854" cy="117831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63F02104-02B3-4DA3-94EB-1C2D6893672C}"/>
              </a:ext>
            </a:extLst>
          </p:cNvPr>
          <p:cNvCxnSpPr>
            <a:cxnSpLocks/>
          </p:cNvCxnSpPr>
          <p:nvPr/>
        </p:nvCxnSpPr>
        <p:spPr>
          <a:xfrm flipH="1">
            <a:off x="8965221" y="3281531"/>
            <a:ext cx="2176854" cy="117831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572BD6CE-B622-4CC7-9F7C-F3502A6BF2AE}"/>
              </a:ext>
            </a:extLst>
          </p:cNvPr>
          <p:cNvSpPr txBox="1"/>
          <p:nvPr/>
        </p:nvSpPr>
        <p:spPr>
          <a:xfrm>
            <a:off x="7500759" y="4984375"/>
            <a:ext cx="3668150" cy="369332"/>
          </a:xfrm>
          <a:prstGeom prst="rect">
            <a:avLst/>
          </a:prstGeom>
          <a:noFill/>
        </p:spPr>
        <p:txBody>
          <a:bodyPr wrap="square" rtlCol="0">
            <a:spAutoFit/>
          </a:bodyPr>
          <a:lstStyle/>
          <a:p>
            <a:pPr algn="ctr"/>
            <a:r>
              <a:rPr lang="en-US" b="1" dirty="0"/>
              <a:t>SYN Flooding</a:t>
            </a:r>
          </a:p>
        </p:txBody>
      </p:sp>
    </p:spTree>
    <p:extLst>
      <p:ext uri="{BB962C8B-B14F-4D97-AF65-F5344CB8AC3E}">
        <p14:creationId xmlns:p14="http://schemas.microsoft.com/office/powerpoint/2010/main" val="2177364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643468" y="368250"/>
            <a:ext cx="3363974" cy="1607060"/>
          </a:xfrm>
          <a:noFill/>
          <a:ln w="19050">
            <a:solidFill>
              <a:schemeClr val="tx1"/>
            </a:solidFill>
          </a:ln>
        </p:spPr>
        <p:txBody>
          <a:bodyPr wrap="square" anchor="ctr">
            <a:normAutofit/>
          </a:bodyPr>
          <a:lstStyle/>
          <a:p>
            <a:pPr algn="ctr"/>
            <a:r>
              <a:rPr lang="en-US" sz="2800" b="1" dirty="0"/>
              <a:t>Social Engineering</a:t>
            </a:r>
          </a:p>
        </p:txBody>
      </p:sp>
      <p:sp>
        <p:nvSpPr>
          <p:cNvPr id="3" name="Content Placeholder 2">
            <a:extLst>
              <a:ext uri="{FF2B5EF4-FFF2-40B4-BE49-F238E27FC236}">
                <a16:creationId xmlns:a16="http://schemas.microsoft.com/office/drawing/2014/main" id="{D7E3326D-6B5E-40CC-B9B3-B8B4A96FF859}"/>
              </a:ext>
            </a:extLst>
          </p:cNvPr>
          <p:cNvSpPr>
            <a:spLocks noGrp="1"/>
          </p:cNvSpPr>
          <p:nvPr>
            <p:ph idx="1"/>
          </p:nvPr>
        </p:nvSpPr>
        <p:spPr>
          <a:xfrm>
            <a:off x="643468" y="2638043"/>
            <a:ext cx="3363974" cy="3415623"/>
          </a:xfrm>
        </p:spPr>
        <p:txBody>
          <a:bodyPr>
            <a:normAutofit/>
          </a:bodyPr>
          <a:lstStyle/>
          <a:p>
            <a:pPr marL="0" indent="0">
              <a:buNone/>
            </a:pPr>
            <a:endParaRPr lang="en-US" sz="2000"/>
          </a:p>
          <a:p>
            <a:endParaRPr lang="en-US" sz="2000"/>
          </a:p>
          <a:p>
            <a:endParaRPr lang="en-US" sz="2000"/>
          </a:p>
          <a:p>
            <a:pPr marL="457200" lvl="1" indent="0">
              <a:buNone/>
            </a:pPr>
            <a:endParaRPr lang="en-US" sz="2000"/>
          </a:p>
        </p:txBody>
      </p:sp>
      <p:pic>
        <p:nvPicPr>
          <p:cNvPr id="4" name="Online Media 3" title="Watch this hacker break into a company">
            <a:hlinkClick r:id="" action="ppaction://media"/>
            <a:extLst>
              <a:ext uri="{FF2B5EF4-FFF2-40B4-BE49-F238E27FC236}">
                <a16:creationId xmlns:a16="http://schemas.microsoft.com/office/drawing/2014/main" id="{29F42188-3892-4D7D-ACB6-63315F0D0B04}"/>
              </a:ext>
            </a:extLst>
          </p:cNvPr>
          <p:cNvPicPr>
            <a:picLocks noRot="1" noChangeAspect="1"/>
          </p:cNvPicPr>
          <p:nvPr>
            <a:videoFile r:link="rId1"/>
          </p:nvPr>
        </p:nvPicPr>
        <p:blipFill>
          <a:blip r:embed="rId4"/>
          <a:stretch>
            <a:fillRect/>
          </a:stretch>
        </p:blipFill>
        <p:spPr>
          <a:xfrm>
            <a:off x="5297763" y="1590538"/>
            <a:ext cx="6250769" cy="3516057"/>
          </a:xfrm>
          <a:prstGeom prst="rect">
            <a:avLst/>
          </a:prstGeom>
        </p:spPr>
      </p:pic>
      <p:sp>
        <p:nvSpPr>
          <p:cNvPr id="5" name="TextBox 4">
            <a:extLst>
              <a:ext uri="{FF2B5EF4-FFF2-40B4-BE49-F238E27FC236}">
                <a16:creationId xmlns:a16="http://schemas.microsoft.com/office/drawing/2014/main" id="{E5ED530D-4333-475C-85E0-4B55F7384224}"/>
              </a:ext>
            </a:extLst>
          </p:cNvPr>
          <p:cNvSpPr txBox="1"/>
          <p:nvPr/>
        </p:nvSpPr>
        <p:spPr>
          <a:xfrm>
            <a:off x="423386" y="2343560"/>
            <a:ext cx="3804138" cy="3785652"/>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US" sz="2000" dirty="0"/>
              <a:t>Requires limited technical expertise</a:t>
            </a:r>
          </a:p>
          <a:p>
            <a:pPr marL="285750" indent="-285750" algn="just">
              <a:spcAft>
                <a:spcPts val="600"/>
              </a:spcAft>
              <a:buFont typeface="Arial" panose="020B0604020202020204" pitchFamily="34" charset="0"/>
              <a:buChar char="•"/>
            </a:pPr>
            <a:r>
              <a:rPr lang="en-US" sz="2000" dirty="0"/>
              <a:t>Open source intelligence gathering</a:t>
            </a:r>
          </a:p>
          <a:p>
            <a:pPr marL="285750" indent="-285750" algn="just">
              <a:spcAft>
                <a:spcPts val="600"/>
              </a:spcAft>
              <a:buFont typeface="Arial" panose="020B0604020202020204" pitchFamily="34" charset="0"/>
              <a:buChar char="•"/>
            </a:pPr>
            <a:r>
              <a:rPr lang="en-US" sz="2000" dirty="0"/>
              <a:t>Forces victim to take a decision on-the-spot</a:t>
            </a:r>
          </a:p>
          <a:p>
            <a:pPr marL="285750" indent="-285750" algn="just">
              <a:spcAft>
                <a:spcPts val="600"/>
              </a:spcAft>
              <a:buFont typeface="Arial" panose="020B0604020202020204" pitchFamily="34" charset="0"/>
              <a:buChar char="•"/>
            </a:pPr>
            <a:r>
              <a:rPr lang="en-US" sz="2000" dirty="0"/>
              <a:t>Difficult for victim to resist or say “no” for fear of violating social norms</a:t>
            </a:r>
          </a:p>
          <a:p>
            <a:pPr marL="285750" indent="-285750" algn="just">
              <a:spcAft>
                <a:spcPts val="600"/>
              </a:spcAft>
              <a:buFont typeface="Arial" panose="020B0604020202020204" pitchFamily="34" charset="0"/>
              <a:buChar char="•"/>
            </a:pPr>
            <a:r>
              <a:rPr lang="en-US" sz="2000" dirty="0"/>
              <a:t>Unsuccessful attempts often help attacker to refine attack</a:t>
            </a:r>
          </a:p>
        </p:txBody>
      </p:sp>
    </p:spTree>
    <p:extLst>
      <p:ext uri="{BB962C8B-B14F-4D97-AF65-F5344CB8AC3E}">
        <p14:creationId xmlns:p14="http://schemas.microsoft.com/office/powerpoint/2010/main" val="8521666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161299" y="13981"/>
            <a:ext cx="10515600" cy="1325563"/>
          </a:xfrm>
        </p:spPr>
        <p:txBody>
          <a:bodyPr/>
          <a:lstStyle/>
          <a:p>
            <a:pPr algn="ctr"/>
            <a:r>
              <a:rPr lang="en-US" dirty="0"/>
              <a:t>IT Department calling…</a:t>
            </a:r>
          </a:p>
        </p:txBody>
      </p:sp>
      <p:sp>
        <p:nvSpPr>
          <p:cNvPr id="6" name="Rectangle 5">
            <a:extLst>
              <a:ext uri="{FF2B5EF4-FFF2-40B4-BE49-F238E27FC236}">
                <a16:creationId xmlns:a16="http://schemas.microsoft.com/office/drawing/2014/main" id="{BFD9125D-6F18-4A2F-A76B-752F629A06A0}"/>
              </a:ext>
            </a:extLst>
          </p:cNvPr>
          <p:cNvSpPr/>
          <p:nvPr/>
        </p:nvSpPr>
        <p:spPr>
          <a:xfrm>
            <a:off x="463957" y="2167839"/>
            <a:ext cx="1406769" cy="829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BBC6AA7-6E29-44C3-8322-A9B00E49021E}"/>
              </a:ext>
            </a:extLst>
          </p:cNvPr>
          <p:cNvSpPr txBox="1"/>
          <p:nvPr/>
        </p:nvSpPr>
        <p:spPr>
          <a:xfrm>
            <a:off x="654148" y="2396755"/>
            <a:ext cx="1139482" cy="400110"/>
          </a:xfrm>
          <a:prstGeom prst="rect">
            <a:avLst/>
          </a:prstGeom>
          <a:noFill/>
        </p:spPr>
        <p:txBody>
          <a:bodyPr wrap="square" rtlCol="0">
            <a:spAutoFit/>
          </a:bodyPr>
          <a:lstStyle/>
          <a:p>
            <a:r>
              <a:rPr lang="en-US" sz="2000" b="1" dirty="0">
                <a:solidFill>
                  <a:schemeClr val="bg1"/>
                </a:solidFill>
              </a:rPr>
              <a:t>New Call</a:t>
            </a:r>
          </a:p>
        </p:txBody>
      </p:sp>
      <p:cxnSp>
        <p:nvCxnSpPr>
          <p:cNvPr id="9" name="Straight Arrow Connector 8">
            <a:extLst>
              <a:ext uri="{FF2B5EF4-FFF2-40B4-BE49-F238E27FC236}">
                <a16:creationId xmlns:a16="http://schemas.microsoft.com/office/drawing/2014/main" id="{8F0C4CF8-6380-4704-A103-D58A1116AB15}"/>
              </a:ext>
            </a:extLst>
          </p:cNvPr>
          <p:cNvCxnSpPr>
            <a:cxnSpLocks/>
            <a:stCxn id="6" idx="3"/>
            <a:endCxn id="20" idx="1"/>
          </p:cNvCxnSpPr>
          <p:nvPr/>
        </p:nvCxnSpPr>
        <p:spPr>
          <a:xfrm>
            <a:off x="1870726" y="2582836"/>
            <a:ext cx="1286371" cy="13974"/>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Explosion: 8 Points 9">
            <a:extLst>
              <a:ext uri="{FF2B5EF4-FFF2-40B4-BE49-F238E27FC236}">
                <a16:creationId xmlns:a16="http://schemas.microsoft.com/office/drawing/2014/main" id="{00D3F1D3-F7AF-4D62-973C-BC6BFA648241}"/>
              </a:ext>
            </a:extLst>
          </p:cNvPr>
          <p:cNvSpPr/>
          <p:nvPr/>
        </p:nvSpPr>
        <p:spPr>
          <a:xfrm>
            <a:off x="5908430" y="4690101"/>
            <a:ext cx="2622413" cy="2056396"/>
          </a:xfrm>
          <a:prstGeom prst="irregularSeal1">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12D8912-2A6D-46C8-ABBB-43BBA0E83078}"/>
              </a:ext>
            </a:extLst>
          </p:cNvPr>
          <p:cNvSpPr txBox="1"/>
          <p:nvPr/>
        </p:nvSpPr>
        <p:spPr>
          <a:xfrm>
            <a:off x="1709224" y="4417646"/>
            <a:ext cx="1357533" cy="646331"/>
          </a:xfrm>
          <a:prstGeom prst="rect">
            <a:avLst/>
          </a:prstGeom>
          <a:noFill/>
        </p:spPr>
        <p:txBody>
          <a:bodyPr wrap="square" rtlCol="0">
            <a:spAutoFit/>
          </a:bodyPr>
          <a:lstStyle/>
          <a:p>
            <a:pPr algn="ctr"/>
            <a:r>
              <a:rPr lang="en-US" b="1" dirty="0">
                <a:solidFill>
                  <a:schemeClr val="bg1"/>
                </a:solidFill>
              </a:rPr>
              <a:t>Get Credentials</a:t>
            </a:r>
          </a:p>
        </p:txBody>
      </p:sp>
      <p:cxnSp>
        <p:nvCxnSpPr>
          <p:cNvPr id="16" name="Straight Arrow Connector 15">
            <a:extLst>
              <a:ext uri="{FF2B5EF4-FFF2-40B4-BE49-F238E27FC236}">
                <a16:creationId xmlns:a16="http://schemas.microsoft.com/office/drawing/2014/main" id="{2EC39754-645C-4003-9C18-945AC2F83081}"/>
              </a:ext>
            </a:extLst>
          </p:cNvPr>
          <p:cNvCxnSpPr>
            <a:cxnSpLocks/>
            <a:stCxn id="45" idx="3"/>
            <a:endCxn id="49" idx="1"/>
          </p:cNvCxnSpPr>
          <p:nvPr/>
        </p:nvCxnSpPr>
        <p:spPr>
          <a:xfrm flipV="1">
            <a:off x="7333014" y="4215010"/>
            <a:ext cx="1197828" cy="2578"/>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D7BB61D-9407-4E1F-A5F8-539B2620B3D8}"/>
              </a:ext>
            </a:extLst>
          </p:cNvPr>
          <p:cNvSpPr/>
          <p:nvPr/>
        </p:nvSpPr>
        <p:spPr>
          <a:xfrm>
            <a:off x="3138052" y="2113268"/>
            <a:ext cx="1406769" cy="9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B45A653-B96F-4D41-A662-53D88DCB3D1E}"/>
              </a:ext>
            </a:extLst>
          </p:cNvPr>
          <p:cNvSpPr txBox="1"/>
          <p:nvPr/>
        </p:nvSpPr>
        <p:spPr>
          <a:xfrm>
            <a:off x="3157097" y="2088978"/>
            <a:ext cx="1387723" cy="1015663"/>
          </a:xfrm>
          <a:prstGeom prst="rect">
            <a:avLst/>
          </a:prstGeom>
          <a:noFill/>
        </p:spPr>
        <p:txBody>
          <a:bodyPr wrap="square" rtlCol="0">
            <a:spAutoFit/>
          </a:bodyPr>
          <a:lstStyle/>
          <a:p>
            <a:r>
              <a:rPr lang="en-US" sz="2000" b="1" dirty="0">
                <a:solidFill>
                  <a:schemeClr val="bg1"/>
                </a:solidFill>
              </a:rPr>
              <a:t>Pretend to be from IT dept.</a:t>
            </a:r>
          </a:p>
        </p:txBody>
      </p:sp>
      <p:cxnSp>
        <p:nvCxnSpPr>
          <p:cNvPr id="21" name="Straight Arrow Connector 20">
            <a:extLst>
              <a:ext uri="{FF2B5EF4-FFF2-40B4-BE49-F238E27FC236}">
                <a16:creationId xmlns:a16="http://schemas.microsoft.com/office/drawing/2014/main" id="{2EC9D05E-C639-4893-8ADE-9F8FD063ED97}"/>
              </a:ext>
            </a:extLst>
          </p:cNvPr>
          <p:cNvCxnSpPr>
            <a:cxnSpLocks/>
            <a:stCxn id="49" idx="0"/>
          </p:cNvCxnSpPr>
          <p:nvPr/>
        </p:nvCxnSpPr>
        <p:spPr>
          <a:xfrm flipV="1">
            <a:off x="9577400" y="3051371"/>
            <a:ext cx="0" cy="50085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Explosion: 8 Points 28">
            <a:extLst>
              <a:ext uri="{FF2B5EF4-FFF2-40B4-BE49-F238E27FC236}">
                <a16:creationId xmlns:a16="http://schemas.microsoft.com/office/drawing/2014/main" id="{8E3C1048-D5E9-4F54-90DA-C39590A80543}"/>
              </a:ext>
            </a:extLst>
          </p:cNvPr>
          <p:cNvSpPr/>
          <p:nvPr/>
        </p:nvSpPr>
        <p:spPr>
          <a:xfrm>
            <a:off x="8510178" y="1056490"/>
            <a:ext cx="2321170" cy="1941342"/>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D528BFB-B9EC-43FF-B266-EF43F503CB31}"/>
              </a:ext>
            </a:extLst>
          </p:cNvPr>
          <p:cNvSpPr txBox="1"/>
          <p:nvPr/>
        </p:nvSpPr>
        <p:spPr>
          <a:xfrm>
            <a:off x="8964939" y="1638024"/>
            <a:ext cx="1357533" cy="646331"/>
          </a:xfrm>
          <a:prstGeom prst="rect">
            <a:avLst/>
          </a:prstGeom>
          <a:noFill/>
        </p:spPr>
        <p:txBody>
          <a:bodyPr wrap="square" rtlCol="0">
            <a:spAutoFit/>
          </a:bodyPr>
          <a:lstStyle/>
          <a:p>
            <a:pPr algn="ctr"/>
            <a:r>
              <a:rPr lang="en-US" b="1" dirty="0">
                <a:solidFill>
                  <a:schemeClr val="bg1"/>
                </a:solidFill>
              </a:rPr>
              <a:t>Obtained credentials</a:t>
            </a:r>
          </a:p>
        </p:txBody>
      </p:sp>
      <p:cxnSp>
        <p:nvCxnSpPr>
          <p:cNvPr id="33" name="Straight Arrow Connector 32">
            <a:extLst>
              <a:ext uri="{FF2B5EF4-FFF2-40B4-BE49-F238E27FC236}">
                <a16:creationId xmlns:a16="http://schemas.microsoft.com/office/drawing/2014/main" id="{9371930D-0084-4117-B9AA-A1FB7D03150F}"/>
              </a:ext>
            </a:extLst>
          </p:cNvPr>
          <p:cNvCxnSpPr>
            <a:cxnSpLocks/>
            <a:stCxn id="49" idx="2"/>
          </p:cNvCxnSpPr>
          <p:nvPr/>
        </p:nvCxnSpPr>
        <p:spPr>
          <a:xfrm flipH="1">
            <a:off x="8512162" y="4877791"/>
            <a:ext cx="1065238" cy="88435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3C84070-F4F1-4D4F-AF7E-30F5A8ABBE5A}"/>
              </a:ext>
            </a:extLst>
          </p:cNvPr>
          <p:cNvCxnSpPr>
            <a:cxnSpLocks/>
            <a:stCxn id="39" idx="2"/>
            <a:endCxn id="45" idx="0"/>
          </p:cNvCxnSpPr>
          <p:nvPr/>
        </p:nvCxnSpPr>
        <p:spPr>
          <a:xfrm>
            <a:off x="6312369" y="3098014"/>
            <a:ext cx="19646" cy="62963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C8A18EE8-BEDD-4395-8C69-623509F884F1}"/>
              </a:ext>
            </a:extLst>
          </p:cNvPr>
          <p:cNvSpPr/>
          <p:nvPr/>
        </p:nvSpPr>
        <p:spPr>
          <a:xfrm>
            <a:off x="5331016" y="2088978"/>
            <a:ext cx="2001998" cy="9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28FA44D-C6DA-4A3B-92D4-82FB4E0997E3}"/>
              </a:ext>
            </a:extLst>
          </p:cNvPr>
          <p:cNvSpPr txBox="1"/>
          <p:nvPr/>
        </p:nvSpPr>
        <p:spPr>
          <a:xfrm>
            <a:off x="5351568" y="2082351"/>
            <a:ext cx="1921601" cy="1015663"/>
          </a:xfrm>
          <a:prstGeom prst="rect">
            <a:avLst/>
          </a:prstGeom>
          <a:noFill/>
        </p:spPr>
        <p:txBody>
          <a:bodyPr wrap="square" rtlCol="0">
            <a:spAutoFit/>
          </a:bodyPr>
          <a:lstStyle/>
          <a:p>
            <a:pPr algn="ctr"/>
            <a:r>
              <a:rPr lang="en-US" sz="2000" b="1" dirty="0">
                <a:solidFill>
                  <a:schemeClr val="bg1"/>
                </a:solidFill>
              </a:rPr>
              <a:t>Pretend to check for a patch</a:t>
            </a:r>
          </a:p>
        </p:txBody>
      </p:sp>
      <p:cxnSp>
        <p:nvCxnSpPr>
          <p:cNvPr id="41" name="Straight Arrow Connector 40">
            <a:extLst>
              <a:ext uri="{FF2B5EF4-FFF2-40B4-BE49-F238E27FC236}">
                <a16:creationId xmlns:a16="http://schemas.microsoft.com/office/drawing/2014/main" id="{61B3B7DB-7B39-4631-9220-390AF62CCEA4}"/>
              </a:ext>
            </a:extLst>
          </p:cNvPr>
          <p:cNvCxnSpPr>
            <a:cxnSpLocks/>
            <a:stCxn id="20" idx="3"/>
            <a:endCxn id="39" idx="1"/>
          </p:cNvCxnSpPr>
          <p:nvPr/>
        </p:nvCxnSpPr>
        <p:spPr>
          <a:xfrm flipV="1">
            <a:off x="4544820" y="2590183"/>
            <a:ext cx="806748" cy="662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EBC81BFB-2C00-4949-B0E6-CC8E7E53CCA8}"/>
              </a:ext>
            </a:extLst>
          </p:cNvPr>
          <p:cNvSpPr txBox="1"/>
          <p:nvPr/>
        </p:nvSpPr>
        <p:spPr>
          <a:xfrm>
            <a:off x="5378864" y="3756793"/>
            <a:ext cx="1921601" cy="1015663"/>
          </a:xfrm>
          <a:prstGeom prst="rect">
            <a:avLst/>
          </a:prstGeom>
          <a:noFill/>
        </p:spPr>
        <p:txBody>
          <a:bodyPr wrap="square" rtlCol="0">
            <a:spAutoFit/>
          </a:bodyPr>
          <a:lstStyle/>
          <a:p>
            <a:pPr algn="ctr"/>
            <a:r>
              <a:rPr lang="en-US" sz="2000" b="1" dirty="0">
                <a:solidFill>
                  <a:schemeClr val="bg1"/>
                </a:solidFill>
              </a:rPr>
              <a:t>Pretend to check for a patch</a:t>
            </a:r>
          </a:p>
        </p:txBody>
      </p:sp>
      <p:sp>
        <p:nvSpPr>
          <p:cNvPr id="45" name="Rectangle 44">
            <a:extLst>
              <a:ext uri="{FF2B5EF4-FFF2-40B4-BE49-F238E27FC236}">
                <a16:creationId xmlns:a16="http://schemas.microsoft.com/office/drawing/2014/main" id="{E56AEEE3-FC1A-410E-BABF-097DF8DD64B2}"/>
              </a:ext>
            </a:extLst>
          </p:cNvPr>
          <p:cNvSpPr/>
          <p:nvPr/>
        </p:nvSpPr>
        <p:spPr>
          <a:xfrm>
            <a:off x="5331016" y="3727644"/>
            <a:ext cx="2001998" cy="9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Pretend that the patch has failed to install</a:t>
            </a:r>
          </a:p>
        </p:txBody>
      </p:sp>
      <p:sp>
        <p:nvSpPr>
          <p:cNvPr id="49" name="Rectangle 48">
            <a:extLst>
              <a:ext uri="{FF2B5EF4-FFF2-40B4-BE49-F238E27FC236}">
                <a16:creationId xmlns:a16="http://schemas.microsoft.com/office/drawing/2014/main" id="{B07490F8-4B71-41D8-A9D3-55266077E87B}"/>
              </a:ext>
            </a:extLst>
          </p:cNvPr>
          <p:cNvSpPr/>
          <p:nvPr/>
        </p:nvSpPr>
        <p:spPr>
          <a:xfrm>
            <a:off x="8530842" y="3552228"/>
            <a:ext cx="209311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Ask target for user ID, </a:t>
            </a:r>
            <a:r>
              <a:rPr lang="en-US" b="1" dirty="0" err="1"/>
              <a:t>pwd</a:t>
            </a:r>
            <a:r>
              <a:rPr lang="en-US" b="1" dirty="0"/>
              <a:t> and promise to send </a:t>
            </a:r>
            <a:r>
              <a:rPr lang="en-US" b="1" dirty="0" err="1"/>
              <a:t>pwd</a:t>
            </a:r>
            <a:r>
              <a:rPr lang="en-US" b="1" dirty="0"/>
              <a:t> reset link to install patch</a:t>
            </a:r>
          </a:p>
        </p:txBody>
      </p:sp>
      <p:sp>
        <p:nvSpPr>
          <p:cNvPr id="54" name="TextBox 53">
            <a:extLst>
              <a:ext uri="{FF2B5EF4-FFF2-40B4-BE49-F238E27FC236}">
                <a16:creationId xmlns:a16="http://schemas.microsoft.com/office/drawing/2014/main" id="{D520A238-2925-42DA-9003-1C16B8393706}"/>
              </a:ext>
            </a:extLst>
          </p:cNvPr>
          <p:cNvSpPr txBox="1"/>
          <p:nvPr/>
        </p:nvSpPr>
        <p:spPr>
          <a:xfrm>
            <a:off x="9670763" y="2997832"/>
            <a:ext cx="1695928" cy="369332"/>
          </a:xfrm>
          <a:prstGeom prst="rect">
            <a:avLst/>
          </a:prstGeom>
          <a:noFill/>
        </p:spPr>
        <p:txBody>
          <a:bodyPr wrap="square" rtlCol="0">
            <a:spAutoFit/>
          </a:bodyPr>
          <a:lstStyle/>
          <a:p>
            <a:r>
              <a:rPr lang="en-US" dirty="0"/>
              <a:t>Target complies</a:t>
            </a:r>
          </a:p>
        </p:txBody>
      </p:sp>
      <p:sp>
        <p:nvSpPr>
          <p:cNvPr id="60" name="TextBox 59">
            <a:extLst>
              <a:ext uri="{FF2B5EF4-FFF2-40B4-BE49-F238E27FC236}">
                <a16:creationId xmlns:a16="http://schemas.microsoft.com/office/drawing/2014/main" id="{5E782C76-CE5F-4FD2-89D7-B8FB39FAD20D}"/>
              </a:ext>
            </a:extLst>
          </p:cNvPr>
          <p:cNvSpPr txBox="1"/>
          <p:nvPr/>
        </p:nvSpPr>
        <p:spPr>
          <a:xfrm>
            <a:off x="9206990" y="5123840"/>
            <a:ext cx="1695928" cy="923330"/>
          </a:xfrm>
          <a:prstGeom prst="rect">
            <a:avLst/>
          </a:prstGeom>
          <a:noFill/>
        </p:spPr>
        <p:txBody>
          <a:bodyPr wrap="square" rtlCol="0">
            <a:spAutoFit/>
          </a:bodyPr>
          <a:lstStyle/>
          <a:p>
            <a:r>
              <a:rPr lang="en-US" dirty="0"/>
              <a:t>Target does not comply, asks questions</a:t>
            </a:r>
          </a:p>
        </p:txBody>
      </p:sp>
      <p:sp>
        <p:nvSpPr>
          <p:cNvPr id="61" name="TextBox 60">
            <a:extLst>
              <a:ext uri="{FF2B5EF4-FFF2-40B4-BE49-F238E27FC236}">
                <a16:creationId xmlns:a16="http://schemas.microsoft.com/office/drawing/2014/main" id="{89EF4453-798A-43C1-934E-7B34F43C2FE4}"/>
              </a:ext>
            </a:extLst>
          </p:cNvPr>
          <p:cNvSpPr txBox="1"/>
          <p:nvPr/>
        </p:nvSpPr>
        <p:spPr>
          <a:xfrm>
            <a:off x="6320081" y="5244099"/>
            <a:ext cx="1799110" cy="923330"/>
          </a:xfrm>
          <a:prstGeom prst="rect">
            <a:avLst/>
          </a:prstGeom>
          <a:noFill/>
        </p:spPr>
        <p:txBody>
          <a:bodyPr wrap="square" rtlCol="0">
            <a:spAutoFit/>
          </a:bodyPr>
          <a:lstStyle/>
          <a:p>
            <a:pPr algn="ctr"/>
            <a:r>
              <a:rPr lang="en-US" b="1" dirty="0"/>
              <a:t>Failed attack, look for more information</a:t>
            </a:r>
          </a:p>
        </p:txBody>
      </p:sp>
      <p:sp>
        <p:nvSpPr>
          <p:cNvPr id="63" name="TextBox 62">
            <a:extLst>
              <a:ext uri="{FF2B5EF4-FFF2-40B4-BE49-F238E27FC236}">
                <a16:creationId xmlns:a16="http://schemas.microsoft.com/office/drawing/2014/main" id="{9AC07AE0-D562-4601-A074-775E62056581}"/>
              </a:ext>
            </a:extLst>
          </p:cNvPr>
          <p:cNvSpPr txBox="1"/>
          <p:nvPr/>
        </p:nvSpPr>
        <p:spPr>
          <a:xfrm>
            <a:off x="365737" y="3412829"/>
            <a:ext cx="4464779" cy="2862322"/>
          </a:xfrm>
          <a:prstGeom prst="rect">
            <a:avLst/>
          </a:prstGeom>
          <a:noFill/>
          <a:ln>
            <a:solidFill>
              <a:schemeClr val="tx1"/>
            </a:solidFill>
          </a:ln>
        </p:spPr>
        <p:txBody>
          <a:bodyPr wrap="square" rtlCol="0">
            <a:spAutoFit/>
          </a:bodyPr>
          <a:lstStyle/>
          <a:p>
            <a:pPr algn="ctr"/>
            <a:r>
              <a:rPr lang="en-US" sz="2000" b="1" dirty="0"/>
              <a:t>Actions of the non-complying target</a:t>
            </a:r>
          </a:p>
          <a:p>
            <a:pPr marL="285750" indent="-285750">
              <a:buFont typeface="Arial" panose="020B0604020202020204" pitchFamily="34" charset="0"/>
              <a:buChar char="•"/>
            </a:pPr>
            <a:r>
              <a:rPr lang="en-US" sz="2000" dirty="0"/>
              <a:t>Don’t you want to just remote into my computer?</a:t>
            </a:r>
          </a:p>
          <a:p>
            <a:pPr marL="285750" indent="-285750">
              <a:buFont typeface="Arial" panose="020B0604020202020204" pitchFamily="34" charset="0"/>
              <a:buChar char="•"/>
            </a:pPr>
            <a:r>
              <a:rPr lang="en-US" sz="2000" dirty="0"/>
              <a:t>Expresses confusion.</a:t>
            </a:r>
          </a:p>
          <a:p>
            <a:pPr marL="285750" indent="-285750">
              <a:buFont typeface="Arial" panose="020B0604020202020204" pitchFamily="34" charset="0"/>
              <a:buChar char="•"/>
            </a:pPr>
            <a:r>
              <a:rPr lang="en-US" sz="2000" dirty="0"/>
              <a:t>What is your last name?</a:t>
            </a:r>
          </a:p>
          <a:p>
            <a:pPr marL="285750" indent="-285750">
              <a:buFont typeface="Arial" panose="020B0604020202020204" pitchFamily="34" charset="0"/>
              <a:buChar char="•"/>
            </a:pPr>
            <a:r>
              <a:rPr lang="en-US" sz="2000" dirty="0"/>
              <a:t>Looks up the last name in the directory.</a:t>
            </a:r>
          </a:p>
          <a:p>
            <a:pPr marL="285750" indent="-285750">
              <a:buFont typeface="Arial" panose="020B0604020202020204" pitchFamily="34" charset="0"/>
              <a:buChar char="•"/>
            </a:pPr>
            <a:r>
              <a:rPr lang="en-US" sz="2000" dirty="0"/>
              <a:t>Offers to call back.</a:t>
            </a:r>
          </a:p>
          <a:p>
            <a:pPr marL="285750" indent="-285750">
              <a:buFont typeface="Arial" panose="020B0604020202020204" pitchFamily="34" charset="0"/>
              <a:buChar char="•"/>
            </a:pPr>
            <a:r>
              <a:rPr lang="en-US" sz="2000" dirty="0"/>
              <a:t>Asks for a phone number to call back.</a:t>
            </a:r>
          </a:p>
        </p:txBody>
      </p:sp>
      <p:sp>
        <p:nvSpPr>
          <p:cNvPr id="64" name="TextBox 63">
            <a:extLst>
              <a:ext uri="{FF2B5EF4-FFF2-40B4-BE49-F238E27FC236}">
                <a16:creationId xmlns:a16="http://schemas.microsoft.com/office/drawing/2014/main" id="{D0989888-57E9-428B-ACB0-1D5B61A1C8CC}"/>
              </a:ext>
            </a:extLst>
          </p:cNvPr>
          <p:cNvSpPr txBox="1"/>
          <p:nvPr/>
        </p:nvSpPr>
        <p:spPr>
          <a:xfrm>
            <a:off x="463957" y="6581468"/>
            <a:ext cx="10902734" cy="369332"/>
          </a:xfrm>
          <a:prstGeom prst="rect">
            <a:avLst/>
          </a:prstGeom>
          <a:noFill/>
        </p:spPr>
        <p:txBody>
          <a:bodyPr wrap="square" rtlCol="0">
            <a:spAutoFit/>
          </a:bodyPr>
          <a:lstStyle/>
          <a:p>
            <a:r>
              <a:rPr lang="en-US" dirty="0"/>
              <a:t>Source: Talk by Jen Fox, Cyber Security Consultant at All Covered, at SANS Security Awareness Summit, 2018</a:t>
            </a:r>
          </a:p>
        </p:txBody>
      </p:sp>
    </p:spTree>
    <p:extLst>
      <p:ext uri="{BB962C8B-B14F-4D97-AF65-F5344CB8AC3E}">
        <p14:creationId xmlns:p14="http://schemas.microsoft.com/office/powerpoint/2010/main" val="815006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161299" y="13981"/>
            <a:ext cx="10515600" cy="1325563"/>
          </a:xfrm>
        </p:spPr>
        <p:txBody>
          <a:bodyPr/>
          <a:lstStyle/>
          <a:p>
            <a:pPr algn="ctr"/>
            <a:r>
              <a:rPr lang="en-US" dirty="0"/>
              <a:t>Looking for more information</a:t>
            </a:r>
          </a:p>
        </p:txBody>
      </p:sp>
      <p:sp>
        <p:nvSpPr>
          <p:cNvPr id="6" name="Rectangle 5">
            <a:extLst>
              <a:ext uri="{FF2B5EF4-FFF2-40B4-BE49-F238E27FC236}">
                <a16:creationId xmlns:a16="http://schemas.microsoft.com/office/drawing/2014/main" id="{BFD9125D-6F18-4A2F-A76B-752F629A06A0}"/>
              </a:ext>
            </a:extLst>
          </p:cNvPr>
          <p:cNvSpPr/>
          <p:nvPr/>
        </p:nvSpPr>
        <p:spPr>
          <a:xfrm>
            <a:off x="520504" y="2166424"/>
            <a:ext cx="1406769" cy="829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BBC6AA7-6E29-44C3-8322-A9B00E49021E}"/>
              </a:ext>
            </a:extLst>
          </p:cNvPr>
          <p:cNvSpPr txBox="1"/>
          <p:nvPr/>
        </p:nvSpPr>
        <p:spPr>
          <a:xfrm>
            <a:off x="654148" y="2396755"/>
            <a:ext cx="1139482" cy="400110"/>
          </a:xfrm>
          <a:prstGeom prst="rect">
            <a:avLst/>
          </a:prstGeom>
          <a:noFill/>
        </p:spPr>
        <p:txBody>
          <a:bodyPr wrap="square" rtlCol="0">
            <a:spAutoFit/>
          </a:bodyPr>
          <a:lstStyle/>
          <a:p>
            <a:r>
              <a:rPr lang="en-US" sz="2000" b="1" dirty="0">
                <a:solidFill>
                  <a:schemeClr val="bg1"/>
                </a:solidFill>
              </a:rPr>
              <a:t>New Call</a:t>
            </a:r>
          </a:p>
        </p:txBody>
      </p:sp>
      <p:cxnSp>
        <p:nvCxnSpPr>
          <p:cNvPr id="9" name="Straight Arrow Connector 8">
            <a:extLst>
              <a:ext uri="{FF2B5EF4-FFF2-40B4-BE49-F238E27FC236}">
                <a16:creationId xmlns:a16="http://schemas.microsoft.com/office/drawing/2014/main" id="{8F0C4CF8-6380-4704-A103-D58A1116AB15}"/>
              </a:ext>
            </a:extLst>
          </p:cNvPr>
          <p:cNvCxnSpPr>
            <a:cxnSpLocks/>
            <a:stCxn id="6" idx="2"/>
          </p:cNvCxnSpPr>
          <p:nvPr/>
        </p:nvCxnSpPr>
        <p:spPr>
          <a:xfrm>
            <a:off x="1223889" y="2996417"/>
            <a:ext cx="886265" cy="101287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Explosion: 8 Points 9">
            <a:extLst>
              <a:ext uri="{FF2B5EF4-FFF2-40B4-BE49-F238E27FC236}">
                <a16:creationId xmlns:a16="http://schemas.microsoft.com/office/drawing/2014/main" id="{00D3F1D3-F7AF-4D62-973C-BC6BFA648241}"/>
              </a:ext>
            </a:extLst>
          </p:cNvPr>
          <p:cNvSpPr/>
          <p:nvPr/>
        </p:nvSpPr>
        <p:spPr>
          <a:xfrm>
            <a:off x="1223888" y="3770141"/>
            <a:ext cx="2321170" cy="1941342"/>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12D8912-2A6D-46C8-ABBB-43BBA0E83078}"/>
              </a:ext>
            </a:extLst>
          </p:cNvPr>
          <p:cNvSpPr txBox="1"/>
          <p:nvPr/>
        </p:nvSpPr>
        <p:spPr>
          <a:xfrm>
            <a:off x="1709224" y="4417646"/>
            <a:ext cx="1357533" cy="646331"/>
          </a:xfrm>
          <a:prstGeom prst="rect">
            <a:avLst/>
          </a:prstGeom>
          <a:noFill/>
        </p:spPr>
        <p:txBody>
          <a:bodyPr wrap="square" rtlCol="0">
            <a:spAutoFit/>
          </a:bodyPr>
          <a:lstStyle/>
          <a:p>
            <a:pPr algn="ctr"/>
            <a:r>
              <a:rPr lang="en-US" b="1" dirty="0">
                <a:solidFill>
                  <a:schemeClr val="bg1"/>
                </a:solidFill>
              </a:rPr>
              <a:t>Get Credentials</a:t>
            </a:r>
          </a:p>
        </p:txBody>
      </p:sp>
      <p:cxnSp>
        <p:nvCxnSpPr>
          <p:cNvPr id="16" name="Straight Arrow Connector 15">
            <a:extLst>
              <a:ext uri="{FF2B5EF4-FFF2-40B4-BE49-F238E27FC236}">
                <a16:creationId xmlns:a16="http://schemas.microsoft.com/office/drawing/2014/main" id="{2EC39754-645C-4003-9C18-945AC2F83081}"/>
              </a:ext>
            </a:extLst>
          </p:cNvPr>
          <p:cNvCxnSpPr>
            <a:cxnSpLocks/>
            <a:stCxn id="10" idx="0"/>
          </p:cNvCxnSpPr>
          <p:nvPr/>
        </p:nvCxnSpPr>
        <p:spPr>
          <a:xfrm flipV="1">
            <a:off x="2784445" y="2996417"/>
            <a:ext cx="1393660" cy="773724"/>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D7BB61D-9407-4E1F-A5F8-539B2620B3D8}"/>
              </a:ext>
            </a:extLst>
          </p:cNvPr>
          <p:cNvSpPr/>
          <p:nvPr/>
        </p:nvSpPr>
        <p:spPr>
          <a:xfrm>
            <a:off x="4178105" y="2544466"/>
            <a:ext cx="1406769" cy="9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B45A653-B96F-4D41-A662-53D88DCB3D1E}"/>
              </a:ext>
            </a:extLst>
          </p:cNvPr>
          <p:cNvSpPr txBox="1"/>
          <p:nvPr/>
        </p:nvSpPr>
        <p:spPr>
          <a:xfrm>
            <a:off x="4297681" y="2625762"/>
            <a:ext cx="1597640" cy="707886"/>
          </a:xfrm>
          <a:prstGeom prst="rect">
            <a:avLst/>
          </a:prstGeom>
          <a:noFill/>
        </p:spPr>
        <p:txBody>
          <a:bodyPr wrap="square" rtlCol="0">
            <a:spAutoFit/>
          </a:bodyPr>
          <a:lstStyle/>
          <a:p>
            <a:r>
              <a:rPr lang="en-US" sz="2000" b="1" dirty="0">
                <a:solidFill>
                  <a:schemeClr val="bg1"/>
                </a:solidFill>
              </a:rPr>
              <a:t>Log into Intranet</a:t>
            </a:r>
          </a:p>
        </p:txBody>
      </p:sp>
      <p:cxnSp>
        <p:nvCxnSpPr>
          <p:cNvPr id="21" name="Straight Arrow Connector 20">
            <a:extLst>
              <a:ext uri="{FF2B5EF4-FFF2-40B4-BE49-F238E27FC236}">
                <a16:creationId xmlns:a16="http://schemas.microsoft.com/office/drawing/2014/main" id="{2EC9D05E-C639-4893-8ADE-9F8FD063ED97}"/>
              </a:ext>
            </a:extLst>
          </p:cNvPr>
          <p:cNvCxnSpPr>
            <a:cxnSpLocks/>
            <a:endCxn id="23" idx="1"/>
          </p:cNvCxnSpPr>
          <p:nvPr/>
        </p:nvCxnSpPr>
        <p:spPr>
          <a:xfrm flipV="1">
            <a:off x="5606910" y="2186104"/>
            <a:ext cx="1005583" cy="95291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Flowchart: Document 22">
            <a:extLst>
              <a:ext uri="{FF2B5EF4-FFF2-40B4-BE49-F238E27FC236}">
                <a16:creationId xmlns:a16="http://schemas.microsoft.com/office/drawing/2014/main" id="{D67D3745-5A2C-4432-B25D-C1D4D71ECC25}"/>
              </a:ext>
            </a:extLst>
          </p:cNvPr>
          <p:cNvSpPr/>
          <p:nvPr/>
        </p:nvSpPr>
        <p:spPr>
          <a:xfrm>
            <a:off x="6612493" y="1718567"/>
            <a:ext cx="1955409" cy="935074"/>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C568546-A085-40AB-B280-86C32EC5979D}"/>
              </a:ext>
            </a:extLst>
          </p:cNvPr>
          <p:cNvSpPr txBox="1"/>
          <p:nvPr/>
        </p:nvSpPr>
        <p:spPr>
          <a:xfrm>
            <a:off x="6971077" y="1750736"/>
            <a:ext cx="1597640" cy="707886"/>
          </a:xfrm>
          <a:prstGeom prst="rect">
            <a:avLst/>
          </a:prstGeom>
          <a:noFill/>
        </p:spPr>
        <p:txBody>
          <a:bodyPr wrap="square" rtlCol="0">
            <a:spAutoFit/>
          </a:bodyPr>
          <a:lstStyle/>
          <a:p>
            <a:r>
              <a:rPr lang="en-US" sz="2000" b="1" dirty="0">
                <a:solidFill>
                  <a:schemeClr val="bg1"/>
                </a:solidFill>
              </a:rPr>
              <a:t>Company Directory</a:t>
            </a:r>
          </a:p>
        </p:txBody>
      </p:sp>
      <p:sp>
        <p:nvSpPr>
          <p:cNvPr id="25" name="Flowchart: Document 24">
            <a:extLst>
              <a:ext uri="{FF2B5EF4-FFF2-40B4-BE49-F238E27FC236}">
                <a16:creationId xmlns:a16="http://schemas.microsoft.com/office/drawing/2014/main" id="{891B0C9D-2B46-4DEE-947C-8E1731EFB6F9}"/>
              </a:ext>
            </a:extLst>
          </p:cNvPr>
          <p:cNvSpPr/>
          <p:nvPr/>
        </p:nvSpPr>
        <p:spPr>
          <a:xfrm>
            <a:off x="6366490" y="4204360"/>
            <a:ext cx="1806840" cy="935074"/>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CE3FDCCF-2922-42A7-A2E3-050F2C6611EB}"/>
              </a:ext>
            </a:extLst>
          </p:cNvPr>
          <p:cNvSpPr txBox="1"/>
          <p:nvPr/>
        </p:nvSpPr>
        <p:spPr>
          <a:xfrm>
            <a:off x="6540685" y="4259322"/>
            <a:ext cx="1506035" cy="707886"/>
          </a:xfrm>
          <a:prstGeom prst="rect">
            <a:avLst/>
          </a:prstGeom>
          <a:noFill/>
        </p:spPr>
        <p:txBody>
          <a:bodyPr wrap="square" rtlCol="0">
            <a:spAutoFit/>
          </a:bodyPr>
          <a:lstStyle/>
          <a:p>
            <a:r>
              <a:rPr lang="en-US" sz="2000" b="1" dirty="0">
                <a:solidFill>
                  <a:schemeClr val="bg1"/>
                </a:solidFill>
              </a:rPr>
              <a:t>Internal Newsletter</a:t>
            </a:r>
          </a:p>
        </p:txBody>
      </p:sp>
      <p:sp>
        <p:nvSpPr>
          <p:cNvPr id="27" name="Parallelogram 26">
            <a:extLst>
              <a:ext uri="{FF2B5EF4-FFF2-40B4-BE49-F238E27FC236}">
                <a16:creationId xmlns:a16="http://schemas.microsoft.com/office/drawing/2014/main" id="{66A78D37-411F-40A7-952A-3E407A2733C9}"/>
              </a:ext>
            </a:extLst>
          </p:cNvPr>
          <p:cNvSpPr/>
          <p:nvPr/>
        </p:nvSpPr>
        <p:spPr>
          <a:xfrm>
            <a:off x="9620065" y="2847668"/>
            <a:ext cx="2073813" cy="1033231"/>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A54F194-ACE7-4ABC-ACC8-FA4C4AB45C1D}"/>
              </a:ext>
            </a:extLst>
          </p:cNvPr>
          <p:cNvSpPr txBox="1"/>
          <p:nvPr/>
        </p:nvSpPr>
        <p:spPr>
          <a:xfrm>
            <a:off x="9930512" y="2865236"/>
            <a:ext cx="1597640" cy="1015663"/>
          </a:xfrm>
          <a:prstGeom prst="rect">
            <a:avLst/>
          </a:prstGeom>
          <a:noFill/>
        </p:spPr>
        <p:txBody>
          <a:bodyPr wrap="square" rtlCol="0">
            <a:spAutoFit/>
          </a:bodyPr>
          <a:lstStyle/>
          <a:p>
            <a:pPr algn="ctr"/>
            <a:r>
              <a:rPr lang="en-US" sz="2000" b="1" dirty="0">
                <a:solidFill>
                  <a:schemeClr val="bg1"/>
                </a:solidFill>
              </a:rPr>
              <a:t>Dept. names, </a:t>
            </a:r>
          </a:p>
          <a:p>
            <a:pPr algn="ctr"/>
            <a:r>
              <a:rPr lang="en-US" sz="2000" b="1" dirty="0">
                <a:solidFill>
                  <a:schemeClr val="bg1"/>
                </a:solidFill>
              </a:rPr>
              <a:t>UID, extensions</a:t>
            </a:r>
          </a:p>
        </p:txBody>
      </p:sp>
      <p:sp>
        <p:nvSpPr>
          <p:cNvPr id="29" name="Explosion: 8 Points 28">
            <a:extLst>
              <a:ext uri="{FF2B5EF4-FFF2-40B4-BE49-F238E27FC236}">
                <a16:creationId xmlns:a16="http://schemas.microsoft.com/office/drawing/2014/main" id="{8E3C1048-D5E9-4F54-90DA-C39590A80543}"/>
              </a:ext>
            </a:extLst>
          </p:cNvPr>
          <p:cNvSpPr/>
          <p:nvPr/>
        </p:nvSpPr>
        <p:spPr>
          <a:xfrm>
            <a:off x="9750849" y="530178"/>
            <a:ext cx="2321170" cy="1941342"/>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D528BFB-B9EC-43FF-B266-EF43F503CB31}"/>
              </a:ext>
            </a:extLst>
          </p:cNvPr>
          <p:cNvSpPr txBox="1"/>
          <p:nvPr/>
        </p:nvSpPr>
        <p:spPr>
          <a:xfrm>
            <a:off x="10161334" y="1157466"/>
            <a:ext cx="1357533" cy="646331"/>
          </a:xfrm>
          <a:prstGeom prst="rect">
            <a:avLst/>
          </a:prstGeom>
          <a:noFill/>
        </p:spPr>
        <p:txBody>
          <a:bodyPr wrap="square" rtlCol="0">
            <a:spAutoFit/>
          </a:bodyPr>
          <a:lstStyle/>
          <a:p>
            <a:pPr algn="ctr"/>
            <a:r>
              <a:rPr lang="en-US" b="1" dirty="0">
                <a:solidFill>
                  <a:schemeClr val="bg1"/>
                </a:solidFill>
              </a:rPr>
              <a:t>Found new name</a:t>
            </a:r>
          </a:p>
        </p:txBody>
      </p:sp>
      <p:sp>
        <p:nvSpPr>
          <p:cNvPr id="31" name="Parallelogram 30">
            <a:extLst>
              <a:ext uri="{FF2B5EF4-FFF2-40B4-BE49-F238E27FC236}">
                <a16:creationId xmlns:a16="http://schemas.microsoft.com/office/drawing/2014/main" id="{FE372338-6B65-45F2-A1A7-F8816DC503DF}"/>
              </a:ext>
            </a:extLst>
          </p:cNvPr>
          <p:cNvSpPr/>
          <p:nvPr/>
        </p:nvSpPr>
        <p:spPr>
          <a:xfrm>
            <a:off x="9159276" y="4103080"/>
            <a:ext cx="2073813" cy="1033231"/>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46539AF-A8B3-477F-A6F5-D8B99CB40F62}"/>
              </a:ext>
            </a:extLst>
          </p:cNvPr>
          <p:cNvSpPr txBox="1"/>
          <p:nvPr/>
        </p:nvSpPr>
        <p:spPr>
          <a:xfrm>
            <a:off x="9368476" y="4251583"/>
            <a:ext cx="1597640" cy="707886"/>
          </a:xfrm>
          <a:prstGeom prst="rect">
            <a:avLst/>
          </a:prstGeom>
          <a:noFill/>
        </p:spPr>
        <p:txBody>
          <a:bodyPr wrap="square" rtlCol="0">
            <a:spAutoFit/>
          </a:bodyPr>
          <a:lstStyle/>
          <a:p>
            <a:pPr algn="ctr"/>
            <a:r>
              <a:rPr lang="en-US" sz="2000" b="1" dirty="0">
                <a:solidFill>
                  <a:schemeClr val="bg1"/>
                </a:solidFill>
              </a:rPr>
              <a:t>Monthly birthdays</a:t>
            </a:r>
          </a:p>
        </p:txBody>
      </p:sp>
      <p:cxnSp>
        <p:nvCxnSpPr>
          <p:cNvPr id="33" name="Straight Arrow Connector 32">
            <a:extLst>
              <a:ext uri="{FF2B5EF4-FFF2-40B4-BE49-F238E27FC236}">
                <a16:creationId xmlns:a16="http://schemas.microsoft.com/office/drawing/2014/main" id="{9371930D-0084-4117-B9AA-A1FB7D03150F}"/>
              </a:ext>
            </a:extLst>
          </p:cNvPr>
          <p:cNvCxnSpPr>
            <a:cxnSpLocks/>
            <a:endCxn id="25" idx="1"/>
          </p:cNvCxnSpPr>
          <p:nvPr/>
        </p:nvCxnSpPr>
        <p:spPr>
          <a:xfrm>
            <a:off x="5606910" y="3149057"/>
            <a:ext cx="759580" cy="152284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1A7C480-D740-41B3-8A2C-1F7AD6F49368}"/>
              </a:ext>
            </a:extLst>
          </p:cNvPr>
          <p:cNvCxnSpPr>
            <a:cxnSpLocks/>
            <a:stCxn id="24" idx="3"/>
            <a:endCxn id="29" idx="1"/>
          </p:cNvCxnSpPr>
          <p:nvPr/>
        </p:nvCxnSpPr>
        <p:spPr>
          <a:xfrm flipV="1">
            <a:off x="8568717" y="1304468"/>
            <a:ext cx="1182132" cy="80021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0CAF5AF-5C15-4F0F-B452-50E44C84A056}"/>
              </a:ext>
            </a:extLst>
          </p:cNvPr>
          <p:cNvCxnSpPr>
            <a:cxnSpLocks/>
            <a:stCxn id="24" idx="3"/>
            <a:endCxn id="27" idx="5"/>
          </p:cNvCxnSpPr>
          <p:nvPr/>
        </p:nvCxnSpPr>
        <p:spPr>
          <a:xfrm>
            <a:off x="8568717" y="2104679"/>
            <a:ext cx="1180502" cy="125960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3C84070-F4F1-4D4F-AF7E-30F5A8ABBE5A}"/>
              </a:ext>
            </a:extLst>
          </p:cNvPr>
          <p:cNvCxnSpPr>
            <a:cxnSpLocks/>
            <a:endCxn id="31" idx="5"/>
          </p:cNvCxnSpPr>
          <p:nvPr/>
        </p:nvCxnSpPr>
        <p:spPr>
          <a:xfrm>
            <a:off x="8173330" y="4619696"/>
            <a:ext cx="1115100"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Explosion: 8 Points 50">
            <a:extLst>
              <a:ext uri="{FF2B5EF4-FFF2-40B4-BE49-F238E27FC236}">
                <a16:creationId xmlns:a16="http://schemas.microsoft.com/office/drawing/2014/main" id="{6E74D00D-83AE-48B3-B57F-2B6E147B032A}"/>
              </a:ext>
            </a:extLst>
          </p:cNvPr>
          <p:cNvSpPr/>
          <p:nvPr/>
        </p:nvSpPr>
        <p:spPr>
          <a:xfrm>
            <a:off x="9620064" y="5365425"/>
            <a:ext cx="1733735" cy="1492575"/>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54CDB872-0EB9-46AF-BD86-8FF5B83C0781}"/>
              </a:ext>
            </a:extLst>
          </p:cNvPr>
          <p:cNvSpPr txBox="1"/>
          <p:nvPr/>
        </p:nvSpPr>
        <p:spPr>
          <a:xfrm>
            <a:off x="10112614" y="5875107"/>
            <a:ext cx="1597640" cy="400110"/>
          </a:xfrm>
          <a:prstGeom prst="rect">
            <a:avLst/>
          </a:prstGeom>
          <a:noFill/>
        </p:spPr>
        <p:txBody>
          <a:bodyPr wrap="square" rtlCol="0">
            <a:spAutoFit/>
          </a:bodyPr>
          <a:lstStyle/>
          <a:p>
            <a:r>
              <a:rPr lang="en-US" sz="2000" b="1" dirty="0">
                <a:solidFill>
                  <a:schemeClr val="bg1"/>
                </a:solidFill>
              </a:rPr>
              <a:t>Phish</a:t>
            </a:r>
          </a:p>
        </p:txBody>
      </p:sp>
      <p:cxnSp>
        <p:nvCxnSpPr>
          <p:cNvPr id="59" name="Straight Arrow Connector 58">
            <a:extLst>
              <a:ext uri="{FF2B5EF4-FFF2-40B4-BE49-F238E27FC236}">
                <a16:creationId xmlns:a16="http://schemas.microsoft.com/office/drawing/2014/main" id="{F5F25BC1-8BBC-489E-86DD-E03279694CEE}"/>
              </a:ext>
            </a:extLst>
          </p:cNvPr>
          <p:cNvCxnSpPr>
            <a:cxnSpLocks/>
          </p:cNvCxnSpPr>
          <p:nvPr/>
        </p:nvCxnSpPr>
        <p:spPr>
          <a:xfrm>
            <a:off x="10112614" y="5136311"/>
            <a:ext cx="184937" cy="40636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AE1ACE19-A7BD-4236-B9FD-F682B38C246D}"/>
              </a:ext>
            </a:extLst>
          </p:cNvPr>
          <p:cNvSpPr txBox="1"/>
          <p:nvPr/>
        </p:nvSpPr>
        <p:spPr>
          <a:xfrm>
            <a:off x="98921" y="6481439"/>
            <a:ext cx="10902734" cy="369332"/>
          </a:xfrm>
          <a:prstGeom prst="rect">
            <a:avLst/>
          </a:prstGeom>
          <a:noFill/>
        </p:spPr>
        <p:txBody>
          <a:bodyPr wrap="square" rtlCol="0">
            <a:spAutoFit/>
          </a:bodyPr>
          <a:lstStyle/>
          <a:p>
            <a:r>
              <a:rPr lang="en-US" dirty="0"/>
              <a:t>Source: Talk by Jen Fox, Cyber Security Consultant at All Covered, at SANS Security Awareness Summit, 2018</a:t>
            </a:r>
          </a:p>
        </p:txBody>
      </p:sp>
    </p:spTree>
    <p:extLst>
      <p:ext uri="{BB962C8B-B14F-4D97-AF65-F5344CB8AC3E}">
        <p14:creationId xmlns:p14="http://schemas.microsoft.com/office/powerpoint/2010/main" val="16218026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1B32B2-A13A-44D2-9EF6-FBB9306B2E13}"/>
              </a:ext>
            </a:extLst>
          </p:cNvPr>
          <p:cNvPicPr>
            <a:picLocks noGrp="1" noChangeAspect="1"/>
          </p:cNvPicPr>
          <p:nvPr>
            <p:ph idx="1"/>
          </p:nvPr>
        </p:nvPicPr>
        <p:blipFill>
          <a:blip r:embed="rId2"/>
          <a:stretch>
            <a:fillRect/>
          </a:stretch>
        </p:blipFill>
        <p:spPr>
          <a:xfrm>
            <a:off x="933820" y="3170397"/>
            <a:ext cx="1400680" cy="2173313"/>
          </a:xfrm>
          <a:prstGeom prst="rect">
            <a:avLst/>
          </a:prstGeom>
        </p:spPr>
      </p:pic>
      <p:pic>
        <p:nvPicPr>
          <p:cNvPr id="5" name="Picture 4">
            <a:extLst>
              <a:ext uri="{FF2B5EF4-FFF2-40B4-BE49-F238E27FC236}">
                <a16:creationId xmlns:a16="http://schemas.microsoft.com/office/drawing/2014/main" id="{467F6CB8-9C14-4010-AD97-AA34209E6B6B}"/>
              </a:ext>
            </a:extLst>
          </p:cNvPr>
          <p:cNvPicPr>
            <a:picLocks noChangeAspect="1"/>
          </p:cNvPicPr>
          <p:nvPr/>
        </p:nvPicPr>
        <p:blipFill>
          <a:blip r:embed="rId3"/>
          <a:stretch>
            <a:fillRect/>
          </a:stretch>
        </p:blipFill>
        <p:spPr>
          <a:xfrm>
            <a:off x="9030922" y="3381630"/>
            <a:ext cx="1400680" cy="2165203"/>
          </a:xfrm>
          <a:prstGeom prst="rect">
            <a:avLst/>
          </a:prstGeom>
        </p:spPr>
      </p:pic>
      <p:pic>
        <p:nvPicPr>
          <p:cNvPr id="7" name="Picture 6" descr="A close up of a computer&#10;&#10;Description automatically generated">
            <a:extLst>
              <a:ext uri="{FF2B5EF4-FFF2-40B4-BE49-F238E27FC236}">
                <a16:creationId xmlns:a16="http://schemas.microsoft.com/office/drawing/2014/main" id="{A8893656-87B5-463E-9E72-F8BC2E9D1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4316" y="3355321"/>
            <a:ext cx="1162414" cy="1778564"/>
          </a:xfrm>
          <a:prstGeom prst="rect">
            <a:avLst/>
          </a:prstGeom>
        </p:spPr>
      </p:pic>
      <p:pic>
        <p:nvPicPr>
          <p:cNvPr id="9" name="Picture 8" descr="A close up of a computer&#10;&#10;Description automatically generated">
            <a:extLst>
              <a:ext uri="{FF2B5EF4-FFF2-40B4-BE49-F238E27FC236}">
                <a16:creationId xmlns:a16="http://schemas.microsoft.com/office/drawing/2014/main" id="{825A621C-1E5D-442A-BB24-483BA2A3B1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008" y="3855460"/>
            <a:ext cx="1434266" cy="803189"/>
          </a:xfrm>
          <a:prstGeom prst="rect">
            <a:avLst/>
          </a:prstGeom>
        </p:spPr>
      </p:pic>
      <p:pic>
        <p:nvPicPr>
          <p:cNvPr id="13" name="Picture 12">
            <a:extLst>
              <a:ext uri="{FF2B5EF4-FFF2-40B4-BE49-F238E27FC236}">
                <a16:creationId xmlns:a16="http://schemas.microsoft.com/office/drawing/2014/main" id="{093EC87E-18D6-4DF4-A4BA-391F3DF69514}"/>
              </a:ext>
            </a:extLst>
          </p:cNvPr>
          <p:cNvPicPr>
            <a:picLocks noChangeAspect="1"/>
          </p:cNvPicPr>
          <p:nvPr/>
        </p:nvPicPr>
        <p:blipFill rotWithShape="1">
          <a:blip r:embed="rId6">
            <a:extLst>
              <a:ext uri="{28A0092B-C50C-407E-A947-70E740481C1C}">
                <a14:useLocalDpi xmlns:a14="http://schemas.microsoft.com/office/drawing/2010/main" val="0"/>
              </a:ext>
            </a:extLst>
          </a:blip>
          <a:srcRect l="36273" t="-362" r="3883" b="36946"/>
          <a:stretch/>
        </p:blipFill>
        <p:spPr>
          <a:xfrm>
            <a:off x="5343442" y="1552841"/>
            <a:ext cx="1300741" cy="1547446"/>
          </a:xfrm>
          <a:prstGeom prst="rect">
            <a:avLst/>
          </a:prstGeom>
        </p:spPr>
      </p:pic>
      <p:cxnSp>
        <p:nvCxnSpPr>
          <p:cNvPr id="15" name="Straight Arrow Connector 14">
            <a:extLst>
              <a:ext uri="{FF2B5EF4-FFF2-40B4-BE49-F238E27FC236}">
                <a16:creationId xmlns:a16="http://schemas.microsoft.com/office/drawing/2014/main" id="{7AAA7204-97BA-4EE5-B956-AEF1BA5B35C8}"/>
              </a:ext>
            </a:extLst>
          </p:cNvPr>
          <p:cNvCxnSpPr>
            <a:cxnSpLocks/>
            <a:stCxn id="7" idx="3"/>
            <a:endCxn id="13" idx="1"/>
          </p:cNvCxnSpPr>
          <p:nvPr/>
        </p:nvCxnSpPr>
        <p:spPr>
          <a:xfrm flipV="1">
            <a:off x="3346730" y="2326564"/>
            <a:ext cx="1996712" cy="19180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9A7740-99DB-4CFA-BFEC-266B2CD24CF9}"/>
              </a:ext>
            </a:extLst>
          </p:cNvPr>
          <p:cNvSpPr txBox="1"/>
          <p:nvPr/>
        </p:nvSpPr>
        <p:spPr>
          <a:xfrm>
            <a:off x="1491175" y="5749500"/>
            <a:ext cx="9959927" cy="830997"/>
          </a:xfrm>
          <a:prstGeom prst="rect">
            <a:avLst/>
          </a:prstGeom>
          <a:noFill/>
        </p:spPr>
        <p:txBody>
          <a:bodyPr wrap="square" rtlCol="0">
            <a:spAutoFit/>
          </a:bodyPr>
          <a:lstStyle/>
          <a:p>
            <a:pPr algn="ctr"/>
            <a:r>
              <a:rPr lang="en-US" sz="2400" dirty="0">
                <a:latin typeface="Comic Sans MS" panose="030F0702030302020204" pitchFamily="66" charset="0"/>
              </a:rPr>
              <a:t>Hobbes intercepts the channel between Calvin and Susie, reads the message and replaces it with another message.</a:t>
            </a:r>
          </a:p>
        </p:txBody>
      </p:sp>
      <p:cxnSp>
        <p:nvCxnSpPr>
          <p:cNvPr id="11" name="Straight Arrow Connector 10">
            <a:extLst>
              <a:ext uri="{FF2B5EF4-FFF2-40B4-BE49-F238E27FC236}">
                <a16:creationId xmlns:a16="http://schemas.microsoft.com/office/drawing/2014/main" id="{769CF4EF-4297-451D-842E-58365B3CE733}"/>
              </a:ext>
            </a:extLst>
          </p:cNvPr>
          <p:cNvCxnSpPr>
            <a:cxnSpLocks/>
            <a:stCxn id="13" idx="3"/>
            <a:endCxn id="9" idx="0"/>
          </p:cNvCxnSpPr>
          <p:nvPr/>
        </p:nvCxnSpPr>
        <p:spPr>
          <a:xfrm>
            <a:off x="6644183" y="2326564"/>
            <a:ext cx="1762958" cy="15288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D53D086-4062-4ECC-ABEA-B524AA80B59D}"/>
              </a:ext>
            </a:extLst>
          </p:cNvPr>
          <p:cNvCxnSpPr>
            <a:cxnSpLocks/>
            <a:stCxn id="7" idx="3"/>
            <a:endCxn id="9" idx="1"/>
          </p:cNvCxnSpPr>
          <p:nvPr/>
        </p:nvCxnSpPr>
        <p:spPr>
          <a:xfrm>
            <a:off x="3346730" y="4244603"/>
            <a:ext cx="4343278" cy="1245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EDD339-4D49-4283-9B49-0C58F959C71B}"/>
              </a:ext>
            </a:extLst>
          </p:cNvPr>
          <p:cNvSpPr txBox="1"/>
          <p:nvPr/>
        </p:nvSpPr>
        <p:spPr>
          <a:xfrm>
            <a:off x="3854548" y="4520145"/>
            <a:ext cx="3502855" cy="369332"/>
          </a:xfrm>
          <a:prstGeom prst="rect">
            <a:avLst/>
          </a:prstGeom>
          <a:noFill/>
        </p:spPr>
        <p:txBody>
          <a:bodyPr wrap="square" rtlCol="0">
            <a:spAutoFit/>
          </a:bodyPr>
          <a:lstStyle/>
          <a:p>
            <a:pPr algn="ctr"/>
            <a:r>
              <a:rPr lang="en-US" dirty="0">
                <a:latin typeface="Comic Sans MS" panose="030F0702030302020204" pitchFamily="66" charset="0"/>
              </a:rPr>
              <a:t>Important meeting on Monday</a:t>
            </a:r>
          </a:p>
        </p:txBody>
      </p:sp>
      <p:sp>
        <p:nvSpPr>
          <p:cNvPr id="29" name="Title 1">
            <a:extLst>
              <a:ext uri="{FF2B5EF4-FFF2-40B4-BE49-F238E27FC236}">
                <a16:creationId xmlns:a16="http://schemas.microsoft.com/office/drawing/2014/main" id="{6E51870B-30E8-459C-BFC0-8BE700121478}"/>
              </a:ext>
            </a:extLst>
          </p:cNvPr>
          <p:cNvSpPr>
            <a:spLocks noGrp="1"/>
          </p:cNvSpPr>
          <p:nvPr>
            <p:ph type="title"/>
          </p:nvPr>
        </p:nvSpPr>
        <p:spPr>
          <a:xfrm>
            <a:off x="444304" y="74029"/>
            <a:ext cx="10515600" cy="1325563"/>
          </a:xfrm>
        </p:spPr>
        <p:txBody>
          <a:bodyPr/>
          <a:lstStyle/>
          <a:p>
            <a:r>
              <a:rPr lang="en-US" dirty="0"/>
              <a:t>Man-in-the-Middle</a:t>
            </a:r>
          </a:p>
        </p:txBody>
      </p:sp>
      <p:sp>
        <p:nvSpPr>
          <p:cNvPr id="36" name="TextBox 35">
            <a:extLst>
              <a:ext uri="{FF2B5EF4-FFF2-40B4-BE49-F238E27FC236}">
                <a16:creationId xmlns:a16="http://schemas.microsoft.com/office/drawing/2014/main" id="{61040A8B-196F-48F5-A9DF-F9F6A9F10F41}"/>
              </a:ext>
            </a:extLst>
          </p:cNvPr>
          <p:cNvSpPr txBox="1"/>
          <p:nvPr/>
        </p:nvSpPr>
        <p:spPr>
          <a:xfrm>
            <a:off x="2625969" y="2591240"/>
            <a:ext cx="2139329" cy="923330"/>
          </a:xfrm>
          <a:prstGeom prst="rect">
            <a:avLst/>
          </a:prstGeom>
          <a:noFill/>
        </p:spPr>
        <p:txBody>
          <a:bodyPr wrap="square" rtlCol="0">
            <a:spAutoFit/>
          </a:bodyPr>
          <a:lstStyle/>
          <a:p>
            <a:pPr algn="ctr"/>
            <a:r>
              <a:rPr lang="en-US" dirty="0">
                <a:latin typeface="Comic Sans MS" panose="030F0702030302020204" pitchFamily="66" charset="0"/>
              </a:rPr>
              <a:t>Important meeting on Monday</a:t>
            </a:r>
          </a:p>
        </p:txBody>
      </p:sp>
      <p:sp>
        <p:nvSpPr>
          <p:cNvPr id="37" name="TextBox 36">
            <a:extLst>
              <a:ext uri="{FF2B5EF4-FFF2-40B4-BE49-F238E27FC236}">
                <a16:creationId xmlns:a16="http://schemas.microsoft.com/office/drawing/2014/main" id="{096E36A1-444B-4E98-8C92-B52804C49337}"/>
              </a:ext>
            </a:extLst>
          </p:cNvPr>
          <p:cNvSpPr txBox="1"/>
          <p:nvPr/>
        </p:nvSpPr>
        <p:spPr>
          <a:xfrm>
            <a:off x="7372846" y="2492686"/>
            <a:ext cx="2193185" cy="923330"/>
          </a:xfrm>
          <a:prstGeom prst="rect">
            <a:avLst/>
          </a:prstGeom>
          <a:noFill/>
        </p:spPr>
        <p:txBody>
          <a:bodyPr wrap="square" rtlCol="0">
            <a:spAutoFit/>
          </a:bodyPr>
          <a:lstStyle/>
          <a:p>
            <a:pPr algn="ctr"/>
            <a:r>
              <a:rPr lang="en-US" dirty="0">
                <a:latin typeface="Comic Sans MS" panose="030F0702030302020204" pitchFamily="66" charset="0"/>
              </a:rPr>
              <a:t>Important meeting on Tuesday</a:t>
            </a:r>
          </a:p>
        </p:txBody>
      </p:sp>
    </p:spTree>
    <p:extLst>
      <p:ext uri="{BB962C8B-B14F-4D97-AF65-F5344CB8AC3E}">
        <p14:creationId xmlns:p14="http://schemas.microsoft.com/office/powerpoint/2010/main" val="2640311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38200" y="365125"/>
            <a:ext cx="10515600" cy="1325563"/>
          </a:xfrm>
        </p:spPr>
        <p:txBody>
          <a:bodyPr>
            <a:normAutofit/>
          </a:bodyPr>
          <a:lstStyle/>
          <a:p>
            <a:r>
              <a:rPr lang="en-US" dirty="0"/>
              <a:t>Crypto-jacking</a:t>
            </a:r>
          </a:p>
        </p:txBody>
      </p:sp>
      <p:graphicFrame>
        <p:nvGraphicFramePr>
          <p:cNvPr id="5" name="Content Placeholder 2">
            <a:extLst>
              <a:ext uri="{FF2B5EF4-FFF2-40B4-BE49-F238E27FC236}">
                <a16:creationId xmlns:a16="http://schemas.microsoft.com/office/drawing/2014/main" id="{BDA9AE67-F4BC-48B9-9FC6-BFA20B36F619}"/>
              </a:ext>
            </a:extLst>
          </p:cNvPr>
          <p:cNvGraphicFramePr>
            <a:graphicFrameLocks noGrp="1"/>
          </p:cNvGraphicFramePr>
          <p:nvPr>
            <p:ph idx="1"/>
            <p:extLst>
              <p:ext uri="{D42A27DB-BD31-4B8C-83A1-F6EECF244321}">
                <p14:modId xmlns:p14="http://schemas.microsoft.com/office/powerpoint/2010/main" val="18245790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5786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E686DA-47A1-4B24-9573-8551B22BBAA9}"/>
              </a:ext>
            </a:extLst>
          </p:cNvPr>
          <p:cNvSpPr>
            <a:spLocks noGrp="1"/>
          </p:cNvSpPr>
          <p:nvPr>
            <p:ph type="title"/>
          </p:nvPr>
        </p:nvSpPr>
        <p:spPr>
          <a:xfrm>
            <a:off x="863029" y="1012004"/>
            <a:ext cx="3416158" cy="4795408"/>
          </a:xfrm>
        </p:spPr>
        <p:txBody>
          <a:bodyPr>
            <a:normAutofit/>
          </a:bodyPr>
          <a:lstStyle/>
          <a:p>
            <a:r>
              <a:rPr lang="en-US">
                <a:solidFill>
                  <a:srgbClr val="FFFFFF"/>
                </a:solidFill>
              </a:rPr>
              <a:t>Supply Chain Attacks</a:t>
            </a:r>
          </a:p>
        </p:txBody>
      </p:sp>
      <p:graphicFrame>
        <p:nvGraphicFramePr>
          <p:cNvPr id="5" name="Content Placeholder 2">
            <a:extLst>
              <a:ext uri="{FF2B5EF4-FFF2-40B4-BE49-F238E27FC236}">
                <a16:creationId xmlns:a16="http://schemas.microsoft.com/office/drawing/2014/main" id="{BA8DAE36-BE15-4B7E-AC5B-44B5EF5B8849}"/>
              </a:ext>
            </a:extLst>
          </p:cNvPr>
          <p:cNvGraphicFramePr>
            <a:graphicFrameLocks noGrp="1"/>
          </p:cNvGraphicFramePr>
          <p:nvPr>
            <p:ph idx="1"/>
            <p:extLst>
              <p:ext uri="{D42A27DB-BD31-4B8C-83A1-F6EECF244321}">
                <p14:modId xmlns:p14="http://schemas.microsoft.com/office/powerpoint/2010/main" val="183522916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2805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322AC2-BE8E-473F-B1C7-7250668F20AF}"/>
              </a:ext>
            </a:extLst>
          </p:cNvPr>
          <p:cNvSpPr>
            <a:spLocks noGrp="1"/>
          </p:cNvSpPr>
          <p:nvPr>
            <p:ph type="ctrTitle"/>
          </p:nvPr>
        </p:nvSpPr>
        <p:spPr>
          <a:xfrm>
            <a:off x="829781" y="2745736"/>
            <a:ext cx="3698803" cy="1366528"/>
          </a:xfrm>
          <a:solidFill>
            <a:srgbClr val="FFFFFF"/>
          </a:solidFill>
          <a:ln w="25400" cap="sq">
            <a:solidFill>
              <a:srgbClr val="404040"/>
            </a:solidFill>
            <a:miter lim="800000"/>
          </a:ln>
        </p:spPr>
        <p:txBody>
          <a:bodyPr vert="horz" lIns="91440" tIns="45720" rIns="91440" bIns="45720" rtlCol="0" anchor="ctr">
            <a:normAutofit/>
          </a:bodyPr>
          <a:lstStyle/>
          <a:p>
            <a:r>
              <a:rPr lang="en-US" sz="3200" kern="1200">
                <a:solidFill>
                  <a:srgbClr val="262626"/>
                </a:solidFill>
                <a:latin typeface="+mj-lt"/>
                <a:ea typeface="+mj-ea"/>
                <a:cs typeface="+mj-cs"/>
              </a:rPr>
              <a:t>Questions?</a:t>
            </a:r>
          </a:p>
        </p:txBody>
      </p:sp>
      <p:sp>
        <p:nvSpPr>
          <p:cNvPr id="4" name="Subtitle 2">
            <a:extLst>
              <a:ext uri="{FF2B5EF4-FFF2-40B4-BE49-F238E27FC236}">
                <a16:creationId xmlns:a16="http://schemas.microsoft.com/office/drawing/2014/main" id="{5DDCB0EC-4531-4883-ADDD-47B984CBA63A}"/>
              </a:ext>
            </a:extLst>
          </p:cNvPr>
          <p:cNvSpPr txBox="1">
            <a:spLocks/>
          </p:cNvSpPr>
          <p:nvPr/>
        </p:nvSpPr>
        <p:spPr>
          <a:xfrm>
            <a:off x="6049182" y="802638"/>
            <a:ext cx="5408696" cy="5252722"/>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l">
              <a:buFont typeface="Arial" panose="020B0604020202020204" pitchFamily="34" charset="0"/>
              <a:buChar char="•"/>
            </a:pPr>
            <a:endParaRPr lang="en-US" dirty="0"/>
          </a:p>
          <a:p>
            <a:pPr algn="l"/>
            <a:r>
              <a:rPr lang="en-US" dirty="0"/>
              <a:t>E-mail: </a:t>
            </a:r>
            <a:r>
              <a:rPr lang="en-US" dirty="0" err="1"/>
              <a:t>souryajoyee@iimraipur</a:t>
            </a:r>
            <a:r>
              <a:rPr lang="en-US" dirty="0"/>
              <a:t> to ac.in</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119522786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2312</TotalTime>
  <Words>1753</Words>
  <Application>Microsoft Office PowerPoint</Application>
  <PresentationFormat>Widescreen</PresentationFormat>
  <Paragraphs>248</Paragraphs>
  <Slides>49</Slides>
  <Notes>14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Comic Sans MS</vt:lpstr>
      <vt:lpstr>Wingdings</vt:lpstr>
      <vt:lpstr>Office Theme</vt:lpstr>
      <vt:lpstr>Cyber Security Risk Management</vt:lpstr>
      <vt:lpstr>Why Should We Talk About Security?</vt:lpstr>
      <vt:lpstr>Digital Transformation and  security</vt:lpstr>
      <vt:lpstr>Benefits of pro-actively tackling security issues</vt:lpstr>
      <vt:lpstr>Consumer Expectation</vt:lpstr>
      <vt:lpstr>Security is a Business Problem</vt:lpstr>
      <vt:lpstr>The Broader Context</vt:lpstr>
      <vt:lpstr>What can you do?</vt:lpstr>
      <vt:lpstr>Identifying Cyber Risks</vt:lpstr>
      <vt:lpstr>What is Security?</vt:lpstr>
      <vt:lpstr>Information System Components</vt:lpstr>
      <vt:lpstr>From whom are we trying to protect?</vt:lpstr>
      <vt:lpstr>From whom are we trying to protect?</vt:lpstr>
      <vt:lpstr>They Burned the House Down</vt:lpstr>
      <vt:lpstr>Key Security Concepts</vt:lpstr>
      <vt:lpstr>The CIA Triad and More</vt:lpstr>
      <vt:lpstr>Confidentiality</vt:lpstr>
      <vt:lpstr>PowerPoint Presentation</vt:lpstr>
      <vt:lpstr>PowerPoint Presentation</vt:lpstr>
      <vt:lpstr>Integrity</vt:lpstr>
      <vt:lpstr>PowerPoint Presentation</vt:lpstr>
      <vt:lpstr>PowerPoint Presentation</vt:lpstr>
      <vt:lpstr>Availability</vt:lpstr>
      <vt:lpstr>Identification</vt:lpstr>
      <vt:lpstr>PowerPoint Presentation</vt:lpstr>
      <vt:lpstr>PowerPoint Presentation</vt:lpstr>
      <vt:lpstr>Authentication</vt:lpstr>
      <vt:lpstr>PowerPoint Presentation</vt:lpstr>
      <vt:lpstr>Authorization</vt:lpstr>
      <vt:lpstr>Non-repudiation</vt:lpstr>
      <vt:lpstr>Common Security Breaches</vt:lpstr>
      <vt:lpstr>Who is the weakest link?</vt:lpstr>
      <vt:lpstr>Malware</vt:lpstr>
      <vt:lpstr>PowerPoint Presentation</vt:lpstr>
      <vt:lpstr>Ransomware</vt:lpstr>
      <vt:lpstr>Ransomware</vt:lpstr>
      <vt:lpstr>PowerPoint Presentation</vt:lpstr>
      <vt:lpstr>PowerPoint Presentation</vt:lpstr>
      <vt:lpstr>Maersk Global Supply Chain Meltdown</vt:lpstr>
      <vt:lpstr>Distributed Denial-of-Service</vt:lpstr>
      <vt:lpstr>PowerPoint Presentation</vt:lpstr>
      <vt:lpstr>PowerPoint Presentation</vt:lpstr>
      <vt:lpstr>Social Engineering</vt:lpstr>
      <vt:lpstr>IT Department calling…</vt:lpstr>
      <vt:lpstr>Looking for more information</vt:lpstr>
      <vt:lpstr>Man-in-the-Middle</vt:lpstr>
      <vt:lpstr>Crypto-jacking</vt:lpstr>
      <vt:lpstr>Supply Chain Attacks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 Risk Management</dc:title>
  <dc:creator>Prof Sourya Joyee</dc:creator>
  <cp:lastModifiedBy>Prof Sourya Joyee</cp:lastModifiedBy>
  <cp:revision>12</cp:revision>
  <dcterms:created xsi:type="dcterms:W3CDTF">2019-11-23T11:31:02Z</dcterms:created>
  <dcterms:modified xsi:type="dcterms:W3CDTF">2019-11-25T02:03:04Z</dcterms:modified>
</cp:coreProperties>
</file>