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1"/>
  </p:notesMasterIdLst>
  <p:handoutMasterIdLst>
    <p:handoutMasterId r:id="rId52"/>
  </p:handoutMasterIdLst>
  <p:sldIdLst>
    <p:sldId id="256" r:id="rId2"/>
    <p:sldId id="462" r:id="rId3"/>
    <p:sldId id="294" r:id="rId4"/>
    <p:sldId id="304" r:id="rId5"/>
    <p:sldId id="305" r:id="rId6"/>
    <p:sldId id="303" r:id="rId7"/>
    <p:sldId id="489" r:id="rId8"/>
    <p:sldId id="485" r:id="rId9"/>
    <p:sldId id="486" r:id="rId10"/>
    <p:sldId id="487" r:id="rId11"/>
    <p:sldId id="488" r:id="rId12"/>
    <p:sldId id="490" r:id="rId13"/>
    <p:sldId id="491" r:id="rId14"/>
    <p:sldId id="492" r:id="rId15"/>
    <p:sldId id="493" r:id="rId16"/>
    <p:sldId id="316" r:id="rId17"/>
    <p:sldId id="334" r:id="rId18"/>
    <p:sldId id="343" r:id="rId19"/>
    <p:sldId id="315" r:id="rId20"/>
    <p:sldId id="317" r:id="rId21"/>
    <p:sldId id="474" r:id="rId22"/>
    <p:sldId id="318" r:id="rId23"/>
    <p:sldId id="475" r:id="rId24"/>
    <p:sldId id="476" r:id="rId25"/>
    <p:sldId id="477" r:id="rId26"/>
    <p:sldId id="478" r:id="rId27"/>
    <p:sldId id="479" r:id="rId28"/>
    <p:sldId id="344" r:id="rId29"/>
    <p:sldId id="345" r:id="rId30"/>
    <p:sldId id="346" r:id="rId31"/>
    <p:sldId id="347" r:id="rId32"/>
    <p:sldId id="348" r:id="rId33"/>
    <p:sldId id="349" r:id="rId34"/>
    <p:sldId id="480" r:id="rId35"/>
    <p:sldId id="464" r:id="rId36"/>
    <p:sldId id="260" r:id="rId37"/>
    <p:sldId id="463" r:id="rId38"/>
    <p:sldId id="468" r:id="rId39"/>
    <p:sldId id="465" r:id="rId40"/>
    <p:sldId id="466" r:id="rId41"/>
    <p:sldId id="481" r:id="rId42"/>
    <p:sldId id="306" r:id="rId43"/>
    <p:sldId id="482" r:id="rId44"/>
    <p:sldId id="467" r:id="rId45"/>
    <p:sldId id="469" r:id="rId46"/>
    <p:sldId id="470" r:id="rId47"/>
    <p:sldId id="471" r:id="rId48"/>
    <p:sldId id="472" r:id="rId49"/>
    <p:sldId id="321" r:id="rId5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6"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6">
        <dgm:presLayoutVars>
          <dgm:chMax val="0"/>
          <dgm:bulletEnabled val="1"/>
        </dgm:presLayoutVars>
      </dgm:prSet>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6">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6"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6">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dgm:spPr>
        <a:solidFill>
          <a:schemeClr val="accent1">
            <a:lumMod val="40000"/>
            <a:lumOff val="60000"/>
          </a:schemeClr>
        </a:solidFill>
      </dgm:spPr>
      <dgm:t>
        <a:bodyPr/>
        <a:lstStyle/>
        <a:p>
          <a:r>
            <a:rPr lang="en-MY" dirty="0">
              <a:solidFill>
                <a:schemeClr val="tx1"/>
              </a:solidFill>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pt>
    <dgm:pt modelId="{F717F93E-8D7A-4248-BFC8-0D05C869C8B3}" type="sibTrans" cxnId="{87D43582-1B0F-4406-958A-C65726658694}">
      <dgm:prSet/>
      <dgm:spPr/>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pt>
    <dgm:pt modelId="{6B173864-B603-4D03-8622-12D36B90DC25}" type="sibTrans" cxnId="{E73D4A41-3075-40C9-9EF8-BA09AA73A73C}">
      <dgm:prSet/>
      <dgm:spPr/>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dgm:presLayoutVars>
          <dgm:chMax val="0"/>
          <dgm:bulletEnabled val="1"/>
        </dgm:presLayoutVars>
      </dgm:prSet>
      <dgm:spPr>
        <a:xfrm>
          <a:off x="0" y="637459"/>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43800">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6"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6" custLinFactNeighborY="-21642">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6"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6">
        <dgm:presLayoutVars>
          <dgm:chMax val="0"/>
          <dgm:bulletEnabled val="1"/>
        </dgm:presLayoutVars>
      </dgm:prSet>
      <dgm:spPr>
        <a:xfrm>
          <a:off x="0" y="2346016"/>
          <a:ext cx="7772400" cy="6786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6" custLinFactNeighborY="-43800">
        <dgm:presLayoutVars>
          <dgm:chMax val="0"/>
          <dgm:bulletEnabled val="1"/>
        </dgm:presLayoutVars>
      </dgm:prSet>
      <dgm:spPr>
        <a:xfrm>
          <a:off x="0" y="3071554"/>
          <a:ext cx="7772400" cy="6786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6">
        <dgm:presLayoutVars>
          <dgm:chMax val="0"/>
          <dgm:bulletEnabled val="1"/>
        </dgm:presLayoutVars>
      </dgm:prSet>
      <dgm:spPr>
        <a:xfrm>
          <a:off x="0" y="3870256"/>
          <a:ext cx="7772400" cy="6786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6"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6"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6"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6">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6" custLinFactNeighborY="-43800">
        <dgm:presLayoutVars>
          <dgm:chMax val="0"/>
          <dgm:bulletEnabled val="1"/>
        </dgm:presLayoutVars>
      </dgm:prSet>
      <dgm:spPr>
        <a:xfrm>
          <a:off x="0" y="3134016"/>
          <a:ext cx="7772400" cy="702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6">
        <dgm:presLayoutVars>
          <dgm:chMax val="0"/>
          <dgm:bulletEnabled val="1"/>
        </dgm:presLayoutVars>
      </dgm:prSet>
      <dgm:spPr>
        <a:xfrm>
          <a:off x="0" y="3960260"/>
          <a:ext cx="7772400" cy="7020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6"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6"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6"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6">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6" custLinFactNeighborY="-43800">
        <dgm:presLayoutVars>
          <dgm:chMax val="0"/>
          <dgm:bulletEnabled val="1"/>
        </dgm:presLayoutVars>
      </dgm:prSet>
      <dgm:spPr>
        <a:xfrm>
          <a:off x="0" y="2344188"/>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6">
        <dgm:presLayoutVars>
          <dgm:chMax val="0"/>
          <dgm:bulletEnabled val="1"/>
        </dgm:presLayoutVars>
      </dgm:prSet>
      <dgm:spPr>
        <a:xfrm>
          <a:off x="0" y="3960260"/>
          <a:ext cx="7772400" cy="702000"/>
        </a:xfrm>
        <a:prstGeom prst="roundRect">
          <a:avLst/>
        </a:prstGeom>
      </dgm:spPr>
    </dgm:pt>
  </dgm:ptLst>
  <dgm:cxnLst>
    <dgm:cxn modelId="{D6332F11-733A-4E32-91D1-48728F4299BC}" srcId="{4B0BF9B7-7B7A-4A7C-A05B-B1BE1B648CE9}" destId="{FC7DEB54-D495-4BD2-8325-E7464C2459C5}" srcOrd="5" destOrd="0" parTransId="{9D2FBCD5-0C0E-4C79-ACEE-655AD2CB786C}" sibTransId="{B073C0A7-BBBA-4CC1-A7B4-ED449CA76FC9}"/>
    <dgm:cxn modelId="{5113ED49-B21E-40BA-BE03-FE988968BC78}" type="presOf" srcId="{5BC77895-9CE9-4054-B933-25BDDF9C1F4C}" destId="{C257A4DF-BA63-4CF7-ABE1-B114FC9563C2}"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dgm:spPr>
        <a:solidFill>
          <a:schemeClr val="accent1">
            <a:lumMod val="40000"/>
            <a:lumOff val="60000"/>
          </a:schemeClr>
        </a:solidFill>
      </dgm:spPr>
      <dgm:t>
        <a:bodyPr/>
        <a:lstStyle/>
        <a:p>
          <a:r>
            <a:rPr lang="en-MY" dirty="0">
              <a:solidFill>
                <a:schemeClr val="tx1"/>
              </a:solidFill>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03ADE487-B8DB-4FEB-BDBE-7281BBA61A5E}">
      <dgm:prSet phldrT="[Text]"/>
      <dgm:spPr>
        <a:solidFill>
          <a:schemeClr val="accent1">
            <a:lumMod val="40000"/>
            <a:lumOff val="60000"/>
          </a:schemeClr>
        </a:solidFill>
      </dgm:spPr>
      <dgm:t>
        <a:bodyPr/>
        <a:lstStyle/>
        <a:p>
          <a:r>
            <a:rPr lang="en-MY" dirty="0">
              <a:solidFill>
                <a:schemeClr val="tx1"/>
              </a:solidFill>
            </a:rPr>
            <a:t>Ten Strategic Tips</a:t>
          </a:r>
        </a:p>
      </dgm:t>
    </dgm:pt>
    <dgm:pt modelId="{C72F1232-D915-4400-ADD2-8949D3E864EC}" type="parTrans" cxnId="{E73D4A41-3075-40C9-9EF8-BA09AA73A73C}">
      <dgm:prSet/>
      <dgm:spPr/>
      <dgm:t>
        <a:bodyPr/>
        <a:lstStyle/>
        <a:p>
          <a:endParaRPr lang="en-MY"/>
        </a:p>
      </dgm:t>
    </dgm:pt>
    <dgm:pt modelId="{6B173864-B603-4D03-8622-12D36B90DC25}" type="sibTrans" cxnId="{E73D4A41-3075-40C9-9EF8-BA09AA73A73C}">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8" custLinFactNeighborY="93412">
        <dgm:presLayoutVars>
          <dgm:chMax val="0"/>
          <dgm:bulletEnabled val="1"/>
        </dgm:presLayoutVars>
      </dgm:prSet>
      <dgm:spPr>
        <a:xfrm>
          <a:off x="0" y="118485"/>
          <a:ext cx="7772400" cy="514800"/>
        </a:xfrm>
        <a:prstGeom prst="roundRect">
          <a:avLst/>
        </a:prstGeom>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8" custLinFactNeighborY="16750">
        <dgm:presLayoutVars>
          <dgm:chMax val="0"/>
          <dgm:bulletEnabled val="1"/>
        </dgm:presLayoutVars>
      </dgm:prSet>
      <dgm:spPr>
        <a:xfrm>
          <a:off x="0" y="648072"/>
          <a:ext cx="7772400" cy="514800"/>
        </a:xfrm>
        <a:prstGeom prst="roundRect">
          <a:avLst/>
        </a:prstGeom>
      </dgm:spPr>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8" custLinFactNeighborY="-3516">
        <dgm:presLayoutVars>
          <dgm:chMax val="0"/>
          <dgm:bulletEnabled val="1"/>
        </dgm:presLayoutVars>
      </dgm:prSet>
      <dgm:spPr>
        <a:xfrm>
          <a:off x="0" y="1213392"/>
          <a:ext cx="7772400" cy="514800"/>
        </a:xfrm>
        <a:prstGeom prst="roundRect">
          <a:avLst/>
        </a:prstGeom>
      </dgm:spPr>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8">
        <dgm:presLayoutVars>
          <dgm:chMax val="0"/>
          <dgm:bulletEnabled val="1"/>
        </dgm:presLayoutVars>
      </dgm:prSet>
      <dgm:spPr>
        <a:xfrm>
          <a:off x="0" y="1793780"/>
          <a:ext cx="7772400" cy="5148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8" custLinFactNeighborY="6825">
        <dgm:presLayoutVars>
          <dgm:chMax val="0"/>
          <dgm:bulletEnabled val="1"/>
        </dgm:presLayoutVars>
      </dgm:prSet>
      <dgm:spPr>
        <a:xfrm>
          <a:off x="0" y="2376264"/>
          <a:ext cx="7772400" cy="5148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8">
        <dgm:presLayoutVars>
          <dgm:chMax val="0"/>
          <dgm:bulletEnabled val="1"/>
        </dgm:presLayoutVars>
      </dgm:prSet>
      <dgm:spPr>
        <a:xfrm>
          <a:off x="0" y="2950100"/>
          <a:ext cx="7772400" cy="514800"/>
        </a:xfrm>
        <a:prstGeom prst="roundRect">
          <a:avLst/>
        </a:prstGeom>
      </dgm:spPr>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8">
        <dgm:presLayoutVars>
          <dgm:chMax val="0"/>
          <dgm:bulletEnabled val="1"/>
        </dgm:presLayoutVars>
      </dgm:prSet>
      <dgm:spPr/>
    </dgm:pt>
    <dgm:pt modelId="{6F6278EF-C83F-48EB-8747-CEA05E0D31AB}" type="pres">
      <dgm:prSet presAssocID="{F717F93E-8D7A-4248-BFC8-0D05C869C8B3}" presName="spacer" presStyleCnt="0"/>
      <dgm:spPr/>
    </dgm:pt>
    <dgm:pt modelId="{744F5314-BBC8-475B-8F88-35EB3CA23196}" type="pres">
      <dgm:prSet presAssocID="{03ADE487-B8DB-4FEB-BDBE-7281BBA61A5E}" presName="parentText" presStyleLbl="node1" presStyleIdx="7" presStyleCnt="8">
        <dgm:presLayoutVars>
          <dgm:chMax val="0"/>
          <dgm:bulletEnabled val="1"/>
        </dgm:presLayoutVars>
      </dgm:prSet>
      <dgm:spPr/>
    </dgm:pt>
  </dgm:ptLst>
  <dgm:cxnLst>
    <dgm:cxn modelId="{D6332F11-733A-4E32-91D1-48728F4299BC}" srcId="{4B0BF9B7-7B7A-4A7C-A05B-B1BE1B648CE9}" destId="{FC7DEB54-D495-4BD2-8325-E7464C2459C5}" srcOrd="5" destOrd="0" parTransId="{9D2FBCD5-0C0E-4C79-ACEE-655AD2CB786C}" sibTransId="{B073C0A7-BBBA-4CC1-A7B4-ED449CA76FC9}"/>
    <dgm:cxn modelId="{E73D4A41-3075-40C9-9EF8-BA09AA73A73C}" srcId="{4B0BF9B7-7B7A-4A7C-A05B-B1BE1B648CE9}" destId="{03ADE487-B8DB-4FEB-BDBE-7281BBA61A5E}" srcOrd="7" destOrd="0" parTransId="{C72F1232-D915-4400-ADD2-8949D3E864EC}" sibTransId="{6B173864-B603-4D03-8622-12D36B90DC25}"/>
    <dgm:cxn modelId="{5113ED49-B21E-40BA-BE03-FE988968BC78}" type="presOf" srcId="{5BC77895-9CE9-4054-B933-25BDDF9C1F4C}" destId="{C257A4DF-BA63-4CF7-ABE1-B114FC9563C2}" srcOrd="0" destOrd="0" presId="urn:microsoft.com/office/officeart/2005/8/layout/vList2"/>
    <dgm:cxn modelId="{20182E53-7CA5-4AE7-98EE-1A9933079A59}" type="presOf" srcId="{E5EF136F-65BC-440D-A019-C0F886E2577C}" destId="{BB581282-D2E9-4881-BBB5-D7AE975D856F}"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87D43582-1B0F-4406-958A-C65726658694}" srcId="{4B0BF9B7-7B7A-4A7C-A05B-B1BE1B648CE9}" destId="{E5EF136F-65BC-440D-A019-C0F886E2577C}" srcOrd="6" destOrd="0" parTransId="{2E2C8467-2C24-4F52-9084-9115E17A23F9}" sibTransId="{F717F93E-8D7A-4248-BFC8-0D05C869C8B3}"/>
    <dgm:cxn modelId="{B7BCF887-C3F6-434A-9058-56454B516989}"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2F968CCD-7A7A-4F6C-B814-3B92103E8DCF}" type="presOf" srcId="{9B0D2C3E-33DB-4083-909C-C0999CE06016}" destId="{4295595F-D20B-405E-8AB4-688E1DEC2787}"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3935F9F9-43DD-45DA-9EF1-67E2C2D274AA}" type="presOf" srcId="{03ADE487-B8DB-4FEB-BDBE-7281BBA61A5E}" destId="{744F5314-BBC8-475B-8F88-35EB3CA23196}" srcOrd="0" destOrd="0" presId="urn:microsoft.com/office/officeart/2005/8/layout/vList2"/>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6BFECC9A-1A4F-4699-B14B-8134B9BD7C3A}" type="presParOf" srcId="{A17B7EE2-1D78-4802-A42E-D5C47A93A332}" destId="{4295595F-D20B-405E-8AB4-688E1DEC2787}" srcOrd="4" destOrd="0" presId="urn:microsoft.com/office/officeart/2005/8/layout/vList2"/>
    <dgm:cxn modelId="{97738F71-A465-41FD-8470-3ACA70383516}" type="presParOf" srcId="{A17B7EE2-1D78-4802-A42E-D5C47A93A332}" destId="{6793D6C1-11C4-4549-AA87-8A72272FF6B1}" srcOrd="5" destOrd="0" presId="urn:microsoft.com/office/officeart/2005/8/layout/vList2"/>
    <dgm:cxn modelId="{2D2E1BF1-A68F-49E4-841D-29BF4CCAC495}" type="presParOf" srcId="{A17B7EE2-1D78-4802-A42E-D5C47A93A332}" destId="{37044683-296D-4928-A19D-1A7547B9EB23}" srcOrd="6" destOrd="0" presId="urn:microsoft.com/office/officeart/2005/8/layout/vList2"/>
    <dgm:cxn modelId="{860B1B4D-4BBC-43B7-8205-D3328D4F2143}" type="presParOf" srcId="{A17B7EE2-1D78-4802-A42E-D5C47A93A332}" destId="{A8DC0224-C23C-470A-9860-43CF041DAA78}" srcOrd="7" destOrd="0" presId="urn:microsoft.com/office/officeart/2005/8/layout/vList2"/>
    <dgm:cxn modelId="{D6A3BF4A-5D80-4E0D-9D8B-12A8285A1400}" type="presParOf" srcId="{A17B7EE2-1D78-4802-A42E-D5C47A93A332}" destId="{35B7FA0E-A7C6-469B-9CC6-2694F8ACFFCE}" srcOrd="8" destOrd="0" presId="urn:microsoft.com/office/officeart/2005/8/layout/vList2"/>
    <dgm:cxn modelId="{0283BCE6-DEF3-478E-A0F2-30BCF98107A4}" type="presParOf" srcId="{A17B7EE2-1D78-4802-A42E-D5C47A93A332}" destId="{74DBFF6F-C3F3-4B08-807D-9792880EAF31}" srcOrd="9" destOrd="0" presId="urn:microsoft.com/office/officeart/2005/8/layout/vList2"/>
    <dgm:cxn modelId="{670524AE-5E75-415E-8BE3-71613E5E78E2}" type="presParOf" srcId="{A17B7EE2-1D78-4802-A42E-D5C47A93A332}" destId="{C2D199EF-EC9A-4C6D-8BD7-CC11CB57AA65}" srcOrd="10" destOrd="0" presId="urn:microsoft.com/office/officeart/2005/8/layout/vList2"/>
    <dgm:cxn modelId="{F3942AB7-EDBB-4BA5-8C79-1CFE81800C7F}" type="presParOf" srcId="{A17B7EE2-1D78-4802-A42E-D5C47A93A332}" destId="{F4C439AD-BC66-42C3-9105-C5B50C42525C}" srcOrd="11" destOrd="0" presId="urn:microsoft.com/office/officeart/2005/8/layout/vList2"/>
    <dgm:cxn modelId="{78D82B51-D9AE-46D5-AF95-15985E389A4F}" type="presParOf" srcId="{A17B7EE2-1D78-4802-A42E-D5C47A93A332}" destId="{BB581282-D2E9-4881-BBB5-D7AE975D856F}" srcOrd="12" destOrd="0" presId="urn:microsoft.com/office/officeart/2005/8/layout/vList2"/>
    <dgm:cxn modelId="{C4A7F539-D9AB-443D-900E-69BA6812C5DE}" type="presParOf" srcId="{A17B7EE2-1D78-4802-A42E-D5C47A93A332}" destId="{6F6278EF-C83F-48EB-8747-CEA05E0D31AB}" srcOrd="13" destOrd="0" presId="urn:microsoft.com/office/officeart/2005/8/layout/vList2"/>
    <dgm:cxn modelId="{885C6278-3A82-4D83-A6E6-C5E8CACDB473}" type="presParOf" srcId="{A17B7EE2-1D78-4802-A42E-D5C47A93A332}" destId="{744F5314-BBC8-475B-8F88-35EB3CA2319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98967"/>
          <a:ext cx="7772400" cy="702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MY" sz="3000" kern="1200" dirty="0">
              <a:solidFill>
                <a:schemeClr val="bg1"/>
              </a:solidFill>
            </a:rPr>
            <a:t>Mergers and Acquisition</a:t>
          </a:r>
        </a:p>
      </dsp:txBody>
      <dsp:txXfrm>
        <a:off x="34269" y="133236"/>
        <a:ext cx="7703862" cy="633462"/>
      </dsp:txXfrm>
    </dsp:sp>
    <dsp:sp modelId="{C257A4DF-BA63-4CF7-ABE1-B114FC9563C2}">
      <dsp:nvSpPr>
        <dsp:cNvPr id="0" name=""/>
        <dsp:cNvSpPr/>
      </dsp:nvSpPr>
      <dsp:spPr>
        <a:xfrm>
          <a:off x="0" y="806660"/>
          <a:ext cx="7772400" cy="702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MY" sz="3000" kern="1200" dirty="0">
              <a:solidFill>
                <a:schemeClr val="tx1"/>
              </a:solidFill>
            </a:rPr>
            <a:t>Merging Cultures</a:t>
          </a:r>
        </a:p>
      </dsp:txBody>
      <dsp:txXfrm>
        <a:off x="34269" y="840929"/>
        <a:ext cx="7703862" cy="633462"/>
      </dsp:txXfrm>
    </dsp:sp>
    <dsp:sp modelId="{4295595F-D20B-405E-8AB4-688E1DEC2787}">
      <dsp:nvSpPr>
        <dsp:cNvPr id="0" name=""/>
        <dsp:cNvSpPr/>
      </dsp:nvSpPr>
      <dsp:spPr>
        <a:xfrm>
          <a:off x="0" y="1595060"/>
          <a:ext cx="7772400" cy="702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MY" sz="3000" kern="1200" dirty="0">
              <a:solidFill>
                <a:schemeClr val="tx1"/>
              </a:solidFill>
            </a:rPr>
            <a:t>Outsourcing Process</a:t>
          </a:r>
        </a:p>
      </dsp:txBody>
      <dsp:txXfrm>
        <a:off x="34269" y="1629329"/>
        <a:ext cx="7703862" cy="633462"/>
      </dsp:txXfrm>
    </dsp:sp>
    <dsp:sp modelId="{37044683-296D-4928-A19D-1A7547B9EB23}">
      <dsp:nvSpPr>
        <dsp:cNvPr id="0" name=""/>
        <dsp:cNvSpPr/>
      </dsp:nvSpPr>
      <dsp:spPr>
        <a:xfrm>
          <a:off x="0" y="2383460"/>
          <a:ext cx="7772400" cy="702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MY" sz="3000" kern="1200" dirty="0">
              <a:solidFill>
                <a:schemeClr val="tx1"/>
              </a:solidFill>
            </a:rPr>
            <a:t>HR Competency Model</a:t>
          </a:r>
        </a:p>
      </dsp:txBody>
      <dsp:txXfrm>
        <a:off x="34269" y="2417729"/>
        <a:ext cx="7703862" cy="633462"/>
      </dsp:txXfrm>
    </dsp:sp>
    <dsp:sp modelId="{35B7FA0E-A7C6-469B-9CC6-2694F8ACFFCE}">
      <dsp:nvSpPr>
        <dsp:cNvPr id="0" name=""/>
        <dsp:cNvSpPr/>
      </dsp:nvSpPr>
      <dsp:spPr>
        <a:xfrm>
          <a:off x="0" y="3134016"/>
          <a:ext cx="7772400" cy="702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MY" sz="3000" kern="1200" dirty="0">
              <a:solidFill>
                <a:schemeClr val="tx1"/>
              </a:solidFill>
            </a:rPr>
            <a:t>Star Technique</a:t>
          </a:r>
        </a:p>
      </dsp:txBody>
      <dsp:txXfrm>
        <a:off x="34269" y="3168285"/>
        <a:ext cx="7703862" cy="633462"/>
      </dsp:txXfrm>
    </dsp:sp>
    <dsp:sp modelId="{C2D199EF-EC9A-4C6D-8BD7-CC11CB57AA65}">
      <dsp:nvSpPr>
        <dsp:cNvPr id="0" name=""/>
        <dsp:cNvSpPr/>
      </dsp:nvSpPr>
      <dsp:spPr>
        <a:xfrm>
          <a:off x="0" y="3960260"/>
          <a:ext cx="7772400" cy="702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MY" sz="3000" kern="1200" dirty="0">
              <a:solidFill>
                <a:schemeClr val="tx1"/>
              </a:solidFill>
            </a:rPr>
            <a:t>HR and CSR</a:t>
          </a:r>
        </a:p>
      </dsp:txBody>
      <dsp:txXfrm>
        <a:off x="34269" y="3994529"/>
        <a:ext cx="7703862" cy="63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37459"/>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Merging Cultures</a:t>
          </a:r>
        </a:p>
      </dsp:txBody>
      <dsp:txXfrm>
        <a:off x="25130" y="662589"/>
        <a:ext cx="7722140" cy="464540"/>
      </dsp:txXfrm>
    </dsp:sp>
    <dsp:sp modelId="{4295595F-D20B-405E-8AB4-688E1DEC2787}">
      <dsp:nvSpPr>
        <dsp:cNvPr id="0" name=""/>
        <dsp:cNvSpPr/>
      </dsp:nvSpPr>
      <dsp:spPr>
        <a:xfrm>
          <a:off x="0" y="1213392"/>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Competency Model</a:t>
          </a:r>
        </a:p>
      </dsp:txBody>
      <dsp:txXfrm>
        <a:off x="25130" y="1818910"/>
        <a:ext cx="7722140" cy="464540"/>
      </dsp:txXfrm>
    </dsp:sp>
    <dsp:sp modelId="{35B7FA0E-A7C6-469B-9CC6-2694F8ACFFCE}">
      <dsp:nvSpPr>
        <dsp:cNvPr id="0" name=""/>
        <dsp:cNvSpPr/>
      </dsp:nvSpPr>
      <dsp:spPr>
        <a:xfrm>
          <a:off x="0" y="2344188"/>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Star Technique</a:t>
          </a:r>
        </a:p>
      </dsp:txBody>
      <dsp:txXfrm>
        <a:off x="25130" y="2369318"/>
        <a:ext cx="7722140" cy="464540"/>
      </dsp:txXfrm>
    </dsp:sp>
    <dsp:sp modelId="{C2D199EF-EC9A-4C6D-8BD7-CC11CB57AA65}">
      <dsp:nvSpPr>
        <dsp:cNvPr id="0" name=""/>
        <dsp:cNvSpPr/>
      </dsp:nvSpPr>
      <dsp:spPr>
        <a:xfrm>
          <a:off x="0" y="295010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0145"/>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32898" y="153043"/>
        <a:ext cx="7706604" cy="608124"/>
      </dsp:txXfrm>
    </dsp:sp>
    <dsp:sp modelId="{C257A4DF-BA63-4CF7-ABE1-B114FC9563C2}">
      <dsp:nvSpPr>
        <dsp:cNvPr id="0" name=""/>
        <dsp:cNvSpPr/>
      </dsp:nvSpPr>
      <dsp:spPr>
        <a:xfrm>
          <a:off x="0" y="778457"/>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32898" y="811355"/>
        <a:ext cx="7706604" cy="608124"/>
      </dsp:txXfrm>
    </dsp:sp>
    <dsp:sp modelId="{4295595F-D20B-405E-8AB4-688E1DEC2787}">
      <dsp:nvSpPr>
        <dsp:cNvPr id="0" name=""/>
        <dsp:cNvSpPr/>
      </dsp:nvSpPr>
      <dsp:spPr>
        <a:xfrm>
          <a:off x="0" y="1574850"/>
          <a:ext cx="7772400" cy="6739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Outsourcing Process</a:t>
          </a:r>
        </a:p>
      </dsp:txBody>
      <dsp:txXfrm>
        <a:off x="32898" y="1607748"/>
        <a:ext cx="7706604" cy="608124"/>
      </dsp:txXfrm>
    </dsp:sp>
    <dsp:sp modelId="{37044683-296D-4928-A19D-1A7547B9EB23}">
      <dsp:nvSpPr>
        <dsp:cNvPr id="0" name=""/>
        <dsp:cNvSpPr/>
      </dsp:nvSpPr>
      <dsp:spPr>
        <a:xfrm>
          <a:off x="0" y="2356096"/>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32898" y="2388994"/>
        <a:ext cx="7706604" cy="608124"/>
      </dsp:txXfrm>
    </dsp:sp>
    <dsp:sp modelId="{35B7FA0E-A7C6-469B-9CC6-2694F8ACFFCE}">
      <dsp:nvSpPr>
        <dsp:cNvPr id="0" name=""/>
        <dsp:cNvSpPr/>
      </dsp:nvSpPr>
      <dsp:spPr>
        <a:xfrm>
          <a:off x="0" y="3088284"/>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32898" y="3121182"/>
        <a:ext cx="7706604" cy="608124"/>
      </dsp:txXfrm>
    </dsp:sp>
    <dsp:sp modelId="{C2D199EF-EC9A-4C6D-8BD7-CC11CB57AA65}">
      <dsp:nvSpPr>
        <dsp:cNvPr id="0" name=""/>
        <dsp:cNvSpPr/>
      </dsp:nvSpPr>
      <dsp:spPr>
        <a:xfrm>
          <a:off x="0" y="3911296"/>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32898" y="3944194"/>
        <a:ext cx="7706604" cy="6081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56149"/>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32898" y="189047"/>
        <a:ext cx="7706604" cy="608124"/>
      </dsp:txXfrm>
    </dsp:sp>
    <dsp:sp modelId="{C257A4DF-BA63-4CF7-ABE1-B114FC9563C2}">
      <dsp:nvSpPr>
        <dsp:cNvPr id="0" name=""/>
        <dsp:cNvSpPr/>
      </dsp:nvSpPr>
      <dsp:spPr>
        <a:xfrm>
          <a:off x="0" y="854266"/>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32898" y="887164"/>
        <a:ext cx="7706604" cy="608124"/>
      </dsp:txXfrm>
    </dsp:sp>
    <dsp:sp modelId="{4295595F-D20B-405E-8AB4-688E1DEC2787}">
      <dsp:nvSpPr>
        <dsp:cNvPr id="0" name=""/>
        <dsp:cNvSpPr/>
      </dsp:nvSpPr>
      <dsp:spPr>
        <a:xfrm>
          <a:off x="0" y="1610854"/>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32898" y="1643752"/>
        <a:ext cx="7706604" cy="608124"/>
      </dsp:txXfrm>
    </dsp:sp>
    <dsp:sp modelId="{37044683-296D-4928-A19D-1A7547B9EB23}">
      <dsp:nvSpPr>
        <dsp:cNvPr id="0" name=""/>
        <dsp:cNvSpPr/>
      </dsp:nvSpPr>
      <dsp:spPr>
        <a:xfrm>
          <a:off x="0" y="2392100"/>
          <a:ext cx="7772400" cy="6739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Competency Model</a:t>
          </a:r>
        </a:p>
      </dsp:txBody>
      <dsp:txXfrm>
        <a:off x="32898" y="2424998"/>
        <a:ext cx="7706604" cy="608124"/>
      </dsp:txXfrm>
    </dsp:sp>
    <dsp:sp modelId="{35B7FA0E-A7C6-469B-9CC6-2694F8ACFFCE}">
      <dsp:nvSpPr>
        <dsp:cNvPr id="0" name=""/>
        <dsp:cNvSpPr/>
      </dsp:nvSpPr>
      <dsp:spPr>
        <a:xfrm>
          <a:off x="0" y="3124288"/>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32898" y="3157186"/>
        <a:ext cx="7706604" cy="608124"/>
      </dsp:txXfrm>
    </dsp:sp>
    <dsp:sp modelId="{C2D199EF-EC9A-4C6D-8BD7-CC11CB57AA65}">
      <dsp:nvSpPr>
        <dsp:cNvPr id="0" name=""/>
        <dsp:cNvSpPr/>
      </dsp:nvSpPr>
      <dsp:spPr>
        <a:xfrm>
          <a:off x="0" y="3947299"/>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32898" y="3980197"/>
        <a:ext cx="7706604" cy="6081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56149"/>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32898" y="189047"/>
        <a:ext cx="7706604" cy="608124"/>
      </dsp:txXfrm>
    </dsp:sp>
    <dsp:sp modelId="{C257A4DF-BA63-4CF7-ABE1-B114FC9563C2}">
      <dsp:nvSpPr>
        <dsp:cNvPr id="0" name=""/>
        <dsp:cNvSpPr/>
      </dsp:nvSpPr>
      <dsp:spPr>
        <a:xfrm>
          <a:off x="0" y="854266"/>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32898" y="887164"/>
        <a:ext cx="7706604" cy="608124"/>
      </dsp:txXfrm>
    </dsp:sp>
    <dsp:sp modelId="{4295595F-D20B-405E-8AB4-688E1DEC2787}">
      <dsp:nvSpPr>
        <dsp:cNvPr id="0" name=""/>
        <dsp:cNvSpPr/>
      </dsp:nvSpPr>
      <dsp:spPr>
        <a:xfrm>
          <a:off x="0" y="1610854"/>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32898" y="1643752"/>
        <a:ext cx="7706604" cy="608124"/>
      </dsp:txXfrm>
    </dsp:sp>
    <dsp:sp modelId="{37044683-296D-4928-A19D-1A7547B9EB23}">
      <dsp:nvSpPr>
        <dsp:cNvPr id="0" name=""/>
        <dsp:cNvSpPr/>
      </dsp:nvSpPr>
      <dsp:spPr>
        <a:xfrm>
          <a:off x="0" y="2392100"/>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32898" y="2424998"/>
        <a:ext cx="7706604" cy="608124"/>
      </dsp:txXfrm>
    </dsp:sp>
    <dsp:sp modelId="{35B7FA0E-A7C6-469B-9CC6-2694F8ACFFCE}">
      <dsp:nvSpPr>
        <dsp:cNvPr id="0" name=""/>
        <dsp:cNvSpPr/>
      </dsp:nvSpPr>
      <dsp:spPr>
        <a:xfrm>
          <a:off x="0" y="3124288"/>
          <a:ext cx="7772400" cy="6739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Star Technique</a:t>
          </a:r>
        </a:p>
      </dsp:txBody>
      <dsp:txXfrm>
        <a:off x="32898" y="3157186"/>
        <a:ext cx="7706604" cy="608124"/>
      </dsp:txXfrm>
    </dsp:sp>
    <dsp:sp modelId="{C2D199EF-EC9A-4C6D-8BD7-CC11CB57AA65}">
      <dsp:nvSpPr>
        <dsp:cNvPr id="0" name=""/>
        <dsp:cNvSpPr/>
      </dsp:nvSpPr>
      <dsp:spPr>
        <a:xfrm>
          <a:off x="0" y="3947299"/>
          <a:ext cx="7772400" cy="6739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32898" y="3980197"/>
        <a:ext cx="7706604" cy="6081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18485"/>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5130" y="143615"/>
        <a:ext cx="7722140" cy="464540"/>
      </dsp:txXfrm>
    </dsp:sp>
    <dsp:sp modelId="{C257A4DF-BA63-4CF7-ABE1-B114FC9563C2}">
      <dsp:nvSpPr>
        <dsp:cNvPr id="0" name=""/>
        <dsp:cNvSpPr/>
      </dsp:nvSpPr>
      <dsp:spPr>
        <a:xfrm>
          <a:off x="0" y="64807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5130" y="673202"/>
        <a:ext cx="7722140" cy="464540"/>
      </dsp:txXfrm>
    </dsp:sp>
    <dsp:sp modelId="{4295595F-D20B-405E-8AB4-688E1DEC2787}">
      <dsp:nvSpPr>
        <dsp:cNvPr id="0" name=""/>
        <dsp:cNvSpPr/>
      </dsp:nvSpPr>
      <dsp:spPr>
        <a:xfrm>
          <a:off x="0" y="1213392"/>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Outsourcing Process</a:t>
          </a:r>
        </a:p>
      </dsp:txBody>
      <dsp:txXfrm>
        <a:off x="25130" y="1238522"/>
        <a:ext cx="7722140" cy="464540"/>
      </dsp:txXfrm>
    </dsp:sp>
    <dsp:sp modelId="{37044683-296D-4928-A19D-1A7547B9EB23}">
      <dsp:nvSpPr>
        <dsp:cNvPr id="0" name=""/>
        <dsp:cNvSpPr/>
      </dsp:nvSpPr>
      <dsp:spPr>
        <a:xfrm>
          <a:off x="0" y="1793780"/>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5130" y="1818910"/>
        <a:ext cx="7722140" cy="464540"/>
      </dsp:txXfrm>
    </dsp:sp>
    <dsp:sp modelId="{35B7FA0E-A7C6-469B-9CC6-2694F8ACFFCE}">
      <dsp:nvSpPr>
        <dsp:cNvPr id="0" name=""/>
        <dsp:cNvSpPr/>
      </dsp:nvSpPr>
      <dsp:spPr>
        <a:xfrm>
          <a:off x="0" y="2376264"/>
          <a:ext cx="7772400" cy="5148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5130" y="2401394"/>
        <a:ext cx="7722140" cy="464540"/>
      </dsp:txXfrm>
    </dsp:sp>
    <dsp:sp modelId="{C2D199EF-EC9A-4C6D-8BD7-CC11CB57AA65}">
      <dsp:nvSpPr>
        <dsp:cNvPr id="0" name=""/>
        <dsp:cNvSpPr/>
      </dsp:nvSpPr>
      <dsp:spPr>
        <a:xfrm>
          <a:off x="0" y="2950100"/>
          <a:ext cx="7772400" cy="5148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and CSR</a:t>
          </a:r>
        </a:p>
      </dsp:txBody>
      <dsp:txXfrm>
        <a:off x="25130" y="2975230"/>
        <a:ext cx="7722140" cy="464540"/>
      </dsp:txXfrm>
    </dsp:sp>
    <dsp:sp modelId="{BB581282-D2E9-4881-BBB5-D7AE975D856F}">
      <dsp:nvSpPr>
        <dsp:cNvPr id="0" name=""/>
        <dsp:cNvSpPr/>
      </dsp:nvSpPr>
      <dsp:spPr>
        <a:xfrm>
          <a:off x="0" y="352826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HR Roles and Responsibilities</a:t>
          </a:r>
        </a:p>
      </dsp:txBody>
      <dsp:txXfrm>
        <a:off x="25130" y="3553390"/>
        <a:ext cx="7722140" cy="464540"/>
      </dsp:txXfrm>
    </dsp:sp>
    <dsp:sp modelId="{744F5314-BBC8-475B-8F88-35EB3CA23196}">
      <dsp:nvSpPr>
        <dsp:cNvPr id="0" name=""/>
        <dsp:cNvSpPr/>
      </dsp:nvSpPr>
      <dsp:spPr>
        <a:xfrm>
          <a:off x="0" y="4106420"/>
          <a:ext cx="7772400" cy="5148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rPr>
            <a:t>Ten Strategic Tips</a:t>
          </a:r>
        </a:p>
      </dsp:txBody>
      <dsp:txXfrm>
        <a:off x="25130" y="4131550"/>
        <a:ext cx="7722140" cy="4645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a:t>
            </a:r>
            <a:r>
              <a:rPr lang="en-MY"/>
              <a:t>LEADERSHIP IX</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421487341"/>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CBA4-73B9-4267-A791-25A3B07EF743}"/>
              </a:ext>
            </a:extLst>
          </p:cNvPr>
          <p:cNvSpPr>
            <a:spLocks noGrp="1"/>
          </p:cNvSpPr>
          <p:nvPr>
            <p:ph type="title"/>
          </p:nvPr>
        </p:nvSpPr>
        <p:spPr/>
        <p:txBody>
          <a:bodyPr/>
          <a:lstStyle/>
          <a:p>
            <a:r>
              <a:rPr lang="en-MY" dirty="0"/>
              <a:t>Merger, </a:t>
            </a:r>
            <a:r>
              <a:rPr lang="en-MY" dirty="0" err="1"/>
              <a:t>Acquistion</a:t>
            </a:r>
            <a:r>
              <a:rPr lang="en-MY" dirty="0"/>
              <a:t> and Takeover</a:t>
            </a:r>
          </a:p>
        </p:txBody>
      </p:sp>
      <p:pic>
        <p:nvPicPr>
          <p:cNvPr id="5" name="Picture 4">
            <a:extLst>
              <a:ext uri="{FF2B5EF4-FFF2-40B4-BE49-F238E27FC236}">
                <a16:creationId xmlns:a16="http://schemas.microsoft.com/office/drawing/2014/main" id="{143E6A3F-C543-416B-AFAF-E13823BA6F1D}"/>
              </a:ext>
            </a:extLst>
          </p:cNvPr>
          <p:cNvPicPr>
            <a:picLocks noChangeAspect="1"/>
          </p:cNvPicPr>
          <p:nvPr/>
        </p:nvPicPr>
        <p:blipFill>
          <a:blip r:embed="rId2"/>
          <a:stretch>
            <a:fillRect/>
          </a:stretch>
        </p:blipFill>
        <p:spPr>
          <a:xfrm>
            <a:off x="1426207" y="1916832"/>
            <a:ext cx="6291585" cy="4253053"/>
          </a:xfrm>
          <a:prstGeom prst="rect">
            <a:avLst/>
          </a:prstGeom>
        </p:spPr>
      </p:pic>
    </p:spTree>
    <p:extLst>
      <p:ext uri="{BB962C8B-B14F-4D97-AF65-F5344CB8AC3E}">
        <p14:creationId xmlns:p14="http://schemas.microsoft.com/office/powerpoint/2010/main" val="2825016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8E30-FFED-4CD6-BF9E-62D9F35A6B40}"/>
              </a:ext>
            </a:extLst>
          </p:cNvPr>
          <p:cNvSpPr>
            <a:spLocks noGrp="1"/>
          </p:cNvSpPr>
          <p:nvPr>
            <p:ph type="title"/>
          </p:nvPr>
        </p:nvSpPr>
        <p:spPr/>
        <p:txBody>
          <a:bodyPr/>
          <a:lstStyle/>
          <a:p>
            <a:r>
              <a:rPr lang="en-MY" dirty="0"/>
              <a:t>Motives of Mergers and Acquisition</a:t>
            </a:r>
          </a:p>
        </p:txBody>
      </p:sp>
      <p:pic>
        <p:nvPicPr>
          <p:cNvPr id="5" name="Picture 4">
            <a:extLst>
              <a:ext uri="{FF2B5EF4-FFF2-40B4-BE49-F238E27FC236}">
                <a16:creationId xmlns:a16="http://schemas.microsoft.com/office/drawing/2014/main" id="{2364BE74-2770-4CFB-B212-320F83A73024}"/>
              </a:ext>
            </a:extLst>
          </p:cNvPr>
          <p:cNvPicPr>
            <a:picLocks noChangeAspect="1"/>
          </p:cNvPicPr>
          <p:nvPr/>
        </p:nvPicPr>
        <p:blipFill>
          <a:blip r:embed="rId2"/>
          <a:stretch>
            <a:fillRect/>
          </a:stretch>
        </p:blipFill>
        <p:spPr>
          <a:xfrm>
            <a:off x="914400" y="1904999"/>
            <a:ext cx="6969968" cy="4827684"/>
          </a:xfrm>
          <a:prstGeom prst="rect">
            <a:avLst/>
          </a:prstGeom>
        </p:spPr>
      </p:pic>
    </p:spTree>
    <p:extLst>
      <p:ext uri="{BB962C8B-B14F-4D97-AF65-F5344CB8AC3E}">
        <p14:creationId xmlns:p14="http://schemas.microsoft.com/office/powerpoint/2010/main" val="933449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75DD-9B38-4681-8347-9E9443EE9BAC}"/>
              </a:ext>
            </a:extLst>
          </p:cNvPr>
          <p:cNvSpPr>
            <a:spLocks noGrp="1"/>
          </p:cNvSpPr>
          <p:nvPr>
            <p:ph type="title"/>
          </p:nvPr>
        </p:nvSpPr>
        <p:spPr/>
        <p:txBody>
          <a:bodyPr/>
          <a:lstStyle/>
          <a:p>
            <a:r>
              <a:rPr lang="en-MY" dirty="0"/>
              <a:t>M&amp;A Strategies</a:t>
            </a:r>
          </a:p>
        </p:txBody>
      </p:sp>
      <p:sp>
        <p:nvSpPr>
          <p:cNvPr id="3" name="Content Placeholder 2">
            <a:extLst>
              <a:ext uri="{FF2B5EF4-FFF2-40B4-BE49-F238E27FC236}">
                <a16:creationId xmlns:a16="http://schemas.microsoft.com/office/drawing/2014/main" id="{D354C796-A312-45EE-9274-C684D595184F}"/>
              </a:ext>
            </a:extLst>
          </p:cNvPr>
          <p:cNvSpPr>
            <a:spLocks noGrp="1"/>
          </p:cNvSpPr>
          <p:nvPr>
            <p:ph idx="1"/>
          </p:nvPr>
        </p:nvSpPr>
        <p:spPr/>
        <p:txBody>
          <a:bodyPr/>
          <a:lstStyle/>
          <a:p>
            <a:pPr marL="514350" indent="-514350">
              <a:buFont typeface="+mj-lt"/>
              <a:buAutoNum type="arabicPeriod"/>
            </a:pPr>
            <a:r>
              <a:rPr lang="en-MY" dirty="0"/>
              <a:t>Overcapacity M&amp;A</a:t>
            </a:r>
          </a:p>
          <a:p>
            <a:pPr marL="514350" indent="-514350">
              <a:buFont typeface="+mj-lt"/>
              <a:buAutoNum type="arabicPeriod"/>
            </a:pPr>
            <a:r>
              <a:rPr lang="en-MY" dirty="0"/>
              <a:t>Geographic roll-up M&amp;A</a:t>
            </a:r>
          </a:p>
          <a:p>
            <a:pPr marL="514350" indent="-514350">
              <a:buFont typeface="+mj-lt"/>
              <a:buAutoNum type="arabicPeriod"/>
            </a:pPr>
            <a:r>
              <a:rPr lang="en-MY" dirty="0"/>
              <a:t>Product or Market extension M&amp;A</a:t>
            </a:r>
          </a:p>
          <a:p>
            <a:pPr marL="514350" indent="-514350">
              <a:buFont typeface="+mj-lt"/>
              <a:buAutoNum type="arabicPeriod"/>
            </a:pPr>
            <a:r>
              <a:rPr lang="en-MY" dirty="0"/>
              <a:t>M&amp;A as substitute of R&amp;D</a:t>
            </a:r>
          </a:p>
          <a:p>
            <a:pPr marL="514350" indent="-514350">
              <a:buFont typeface="+mj-lt"/>
              <a:buAutoNum type="arabicPeriod"/>
            </a:pPr>
            <a:r>
              <a:rPr lang="en-MY" dirty="0"/>
              <a:t>Industry Convergence M&amp;A</a:t>
            </a:r>
          </a:p>
          <a:p>
            <a:endParaRPr lang="en-MY" dirty="0"/>
          </a:p>
          <a:p>
            <a:endParaRPr lang="en-MY" dirty="0"/>
          </a:p>
          <a:p>
            <a:pPr marL="0" indent="0">
              <a:buNone/>
            </a:pPr>
            <a:r>
              <a:rPr lang="en-MY" i="1" dirty="0"/>
              <a:t>Not All M&amp;As Are Alike and That Matters </a:t>
            </a:r>
            <a:r>
              <a:rPr lang="en-MY" dirty="0"/>
              <a:t>by Joseph L. Bower (HBR Article)</a:t>
            </a:r>
          </a:p>
        </p:txBody>
      </p:sp>
    </p:spTree>
    <p:extLst>
      <p:ext uri="{BB962C8B-B14F-4D97-AF65-F5344CB8AC3E}">
        <p14:creationId xmlns:p14="http://schemas.microsoft.com/office/powerpoint/2010/main" val="2833492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254A-6724-40AE-8DC1-8DEB5001DA86}"/>
              </a:ext>
            </a:extLst>
          </p:cNvPr>
          <p:cNvSpPr>
            <a:spLocks noGrp="1"/>
          </p:cNvSpPr>
          <p:nvPr>
            <p:ph type="title"/>
          </p:nvPr>
        </p:nvSpPr>
        <p:spPr/>
        <p:txBody>
          <a:bodyPr/>
          <a:lstStyle/>
          <a:p>
            <a:r>
              <a:rPr lang="en-MY" dirty="0"/>
              <a:t>Overcapacity M&amp;A</a:t>
            </a:r>
          </a:p>
        </p:txBody>
      </p:sp>
      <p:sp>
        <p:nvSpPr>
          <p:cNvPr id="3" name="Content Placeholder 2">
            <a:extLst>
              <a:ext uri="{FF2B5EF4-FFF2-40B4-BE49-F238E27FC236}">
                <a16:creationId xmlns:a16="http://schemas.microsoft.com/office/drawing/2014/main" id="{AE487CD6-5ADF-4BD3-B6CB-A6081783CB5C}"/>
              </a:ext>
            </a:extLst>
          </p:cNvPr>
          <p:cNvSpPr>
            <a:spLocks noGrp="1"/>
          </p:cNvSpPr>
          <p:nvPr>
            <p:ph idx="1"/>
          </p:nvPr>
        </p:nvSpPr>
        <p:spPr>
          <a:xfrm>
            <a:off x="685800" y="1556792"/>
            <a:ext cx="7772400" cy="4530725"/>
          </a:xfrm>
        </p:spPr>
        <p:txBody>
          <a:bodyPr/>
          <a:lstStyle/>
          <a:p>
            <a:pPr marL="0" indent="0">
              <a:buNone/>
            </a:pPr>
            <a:r>
              <a:rPr lang="en-MY" dirty="0"/>
              <a:t>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pPr marL="0" indent="0">
              <a:buNone/>
            </a:pPr>
            <a:endParaRPr lang="en-MY" dirty="0"/>
          </a:p>
          <a:p>
            <a:pPr marL="0" indent="0">
              <a:buNone/>
            </a:pPr>
            <a:r>
              <a:rPr lang="en-MY" dirty="0"/>
              <a:t>For example :</a:t>
            </a:r>
          </a:p>
          <a:p>
            <a:pPr marL="0" indent="0">
              <a:buNone/>
            </a:pPr>
            <a:r>
              <a:rPr lang="en-MY" dirty="0"/>
              <a:t>1. British Petroleum’s acquisition of Amoco</a:t>
            </a:r>
          </a:p>
          <a:p>
            <a:pPr marL="0" indent="0">
              <a:buNone/>
            </a:pPr>
            <a:r>
              <a:rPr lang="en-MY" dirty="0"/>
              <a:t>2. Daimler’s acquisition of Chrysler</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3665080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61DF-D279-4236-8091-17B9C5EAEF98}"/>
              </a:ext>
            </a:extLst>
          </p:cNvPr>
          <p:cNvSpPr>
            <a:spLocks noGrp="1"/>
          </p:cNvSpPr>
          <p:nvPr>
            <p:ph type="title"/>
          </p:nvPr>
        </p:nvSpPr>
        <p:spPr/>
        <p:txBody>
          <a:bodyPr/>
          <a:lstStyle/>
          <a:p>
            <a:r>
              <a:rPr lang="en-MY" dirty="0"/>
              <a:t>Geographic roll-up M&amp;A</a:t>
            </a:r>
          </a:p>
        </p:txBody>
      </p:sp>
      <p:sp>
        <p:nvSpPr>
          <p:cNvPr id="3" name="Content Placeholder 2">
            <a:extLst>
              <a:ext uri="{FF2B5EF4-FFF2-40B4-BE49-F238E27FC236}">
                <a16:creationId xmlns:a16="http://schemas.microsoft.com/office/drawing/2014/main" id="{7AB718F9-2169-4A43-9197-D2BBB3A963BC}"/>
              </a:ext>
            </a:extLst>
          </p:cNvPr>
          <p:cNvSpPr>
            <a:spLocks noGrp="1"/>
          </p:cNvSpPr>
          <p:nvPr>
            <p:ph idx="1"/>
          </p:nvPr>
        </p:nvSpPr>
        <p:spPr/>
        <p:txBody>
          <a:bodyPr/>
          <a:lstStyle/>
          <a:p>
            <a:pPr marL="0" indent="0">
              <a:buNone/>
            </a:pPr>
            <a:r>
              <a:rPr lang="en-MY" dirty="0"/>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p>
        </p:txBody>
      </p:sp>
    </p:spTree>
    <p:extLst>
      <p:ext uri="{BB962C8B-B14F-4D97-AF65-F5344CB8AC3E}">
        <p14:creationId xmlns:p14="http://schemas.microsoft.com/office/powerpoint/2010/main" val="159246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2A02-C459-46A6-A3A2-446799C753B9}"/>
              </a:ext>
            </a:extLst>
          </p:cNvPr>
          <p:cNvSpPr>
            <a:spLocks noGrp="1"/>
          </p:cNvSpPr>
          <p:nvPr>
            <p:ph type="title"/>
          </p:nvPr>
        </p:nvSpPr>
        <p:spPr/>
        <p:txBody>
          <a:bodyPr/>
          <a:lstStyle/>
          <a:p>
            <a:r>
              <a:rPr lang="en-MY" dirty="0"/>
              <a:t>Product or market extension M&amp;A</a:t>
            </a:r>
          </a:p>
        </p:txBody>
      </p:sp>
      <p:sp>
        <p:nvSpPr>
          <p:cNvPr id="3" name="Content Placeholder 2">
            <a:extLst>
              <a:ext uri="{FF2B5EF4-FFF2-40B4-BE49-F238E27FC236}">
                <a16:creationId xmlns:a16="http://schemas.microsoft.com/office/drawing/2014/main" id="{4BBFAE5C-3AA2-40D2-859D-8C018ACF47F7}"/>
              </a:ext>
            </a:extLst>
          </p:cNvPr>
          <p:cNvSpPr>
            <a:spLocks noGrp="1"/>
          </p:cNvSpPr>
          <p:nvPr>
            <p:ph idx="1"/>
          </p:nvPr>
        </p:nvSpPr>
        <p:spPr/>
        <p:txBody>
          <a:bodyPr/>
          <a:lstStyle/>
          <a:p>
            <a:pPr marL="0" indent="0">
              <a:buNone/>
            </a:pPr>
            <a:r>
              <a:rPr lang="en-MY" sz="2400" dirty="0"/>
              <a:t>It involves expanding product lines or expanding geographically across borders. This type of M&amp;A occurs when the acquiring and acquired companies are functionally related in production and/or distribution but sell products that do not compete directly with one another, or when a company seeks to diversify geographically, such as when two companies manufacture the same product, yet sell it in different markets. In effect, in this type of M&amp;A, firms seek to achieve long-term strategic goals by investing in less saturated markets – often doing so to obtain economies of scale necessary for global competition.</a:t>
            </a:r>
          </a:p>
        </p:txBody>
      </p:sp>
    </p:spTree>
    <p:extLst>
      <p:ext uri="{BB962C8B-B14F-4D97-AF65-F5344CB8AC3E}">
        <p14:creationId xmlns:p14="http://schemas.microsoft.com/office/powerpoint/2010/main" val="378308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2317-6E5F-444F-993D-3C6A76E558BF}"/>
              </a:ext>
            </a:extLst>
          </p:cNvPr>
          <p:cNvSpPr>
            <a:spLocks noGrp="1"/>
          </p:cNvSpPr>
          <p:nvPr>
            <p:ph type="title"/>
          </p:nvPr>
        </p:nvSpPr>
        <p:spPr/>
        <p:txBody>
          <a:bodyPr/>
          <a:lstStyle/>
          <a:p>
            <a:r>
              <a:rPr lang="pt-BR" dirty="0"/>
              <a:t>M&amp;A as a substitute for R&amp;D</a:t>
            </a:r>
            <a:endParaRPr lang="en-MY" dirty="0"/>
          </a:p>
        </p:txBody>
      </p:sp>
      <p:sp>
        <p:nvSpPr>
          <p:cNvPr id="3" name="Content Placeholder 2">
            <a:extLst>
              <a:ext uri="{FF2B5EF4-FFF2-40B4-BE49-F238E27FC236}">
                <a16:creationId xmlns:a16="http://schemas.microsoft.com/office/drawing/2014/main" id="{132B0F0A-2416-4200-9026-E35CD238FF69}"/>
              </a:ext>
            </a:extLst>
          </p:cNvPr>
          <p:cNvSpPr>
            <a:spLocks noGrp="1"/>
          </p:cNvSpPr>
          <p:nvPr>
            <p:ph idx="1"/>
          </p:nvPr>
        </p:nvSpPr>
        <p:spPr/>
        <p:txBody>
          <a:bodyPr/>
          <a:lstStyle/>
          <a:p>
            <a:pPr marL="0" indent="0">
              <a:buNone/>
            </a:pPr>
            <a:r>
              <a:rPr lang="en-MY" dirty="0"/>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p>
        </p:txBody>
      </p:sp>
    </p:spTree>
    <p:extLst>
      <p:ext uri="{BB962C8B-B14F-4D97-AF65-F5344CB8AC3E}">
        <p14:creationId xmlns:p14="http://schemas.microsoft.com/office/powerpoint/2010/main" val="348955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306A-C4CA-4B03-BD73-814D0F23F564}"/>
              </a:ext>
            </a:extLst>
          </p:cNvPr>
          <p:cNvSpPr>
            <a:spLocks noGrp="1"/>
          </p:cNvSpPr>
          <p:nvPr>
            <p:ph type="title"/>
          </p:nvPr>
        </p:nvSpPr>
        <p:spPr/>
        <p:txBody>
          <a:bodyPr/>
          <a:lstStyle/>
          <a:p>
            <a:r>
              <a:rPr lang="en-MY" dirty="0"/>
              <a:t>Industry convergence M&amp;A</a:t>
            </a:r>
          </a:p>
        </p:txBody>
      </p:sp>
      <p:sp>
        <p:nvSpPr>
          <p:cNvPr id="3" name="Content Placeholder 2">
            <a:extLst>
              <a:ext uri="{FF2B5EF4-FFF2-40B4-BE49-F238E27FC236}">
                <a16:creationId xmlns:a16="http://schemas.microsoft.com/office/drawing/2014/main" id="{B804E0B6-D8BA-473A-965D-E5A603274437}"/>
              </a:ext>
            </a:extLst>
          </p:cNvPr>
          <p:cNvSpPr>
            <a:spLocks noGrp="1"/>
          </p:cNvSpPr>
          <p:nvPr>
            <p:ph idx="1"/>
          </p:nvPr>
        </p:nvSpPr>
        <p:spPr/>
        <p:txBody>
          <a:bodyPr/>
          <a:lstStyle/>
          <a:p>
            <a:r>
              <a:rPr lang="en-MY" dirty="0"/>
              <a:t>It involves creating a new industry from existing industries whose boundaries are eroding. </a:t>
            </a:r>
          </a:p>
          <a:p>
            <a:endParaRPr lang="en-MY" dirty="0"/>
          </a:p>
          <a:p>
            <a:r>
              <a:rPr lang="en-MY" dirty="0"/>
              <a:t>An enterprise can get larger by merging with other competing enterprises or integrating related but separate activities in the value chain. There are two dimensions in which an enterprise can integrate, the horizontal and the vertical</a:t>
            </a:r>
          </a:p>
        </p:txBody>
      </p:sp>
    </p:spTree>
    <p:extLst>
      <p:ext uri="{BB962C8B-B14F-4D97-AF65-F5344CB8AC3E}">
        <p14:creationId xmlns:p14="http://schemas.microsoft.com/office/powerpoint/2010/main" val="212627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8AA16-34B5-4DBD-910F-B8572275D6EB}"/>
              </a:ext>
            </a:extLst>
          </p:cNvPr>
          <p:cNvSpPr>
            <a:spLocks noGrp="1"/>
          </p:cNvSpPr>
          <p:nvPr>
            <p:ph type="title"/>
          </p:nvPr>
        </p:nvSpPr>
        <p:spPr/>
        <p:txBody>
          <a:bodyPr/>
          <a:lstStyle/>
          <a:p>
            <a:r>
              <a:rPr lang="en-MY" dirty="0"/>
              <a:t>Horizontal Integration</a:t>
            </a:r>
          </a:p>
        </p:txBody>
      </p:sp>
      <p:sp>
        <p:nvSpPr>
          <p:cNvPr id="3" name="Content Placeholder 2">
            <a:extLst>
              <a:ext uri="{FF2B5EF4-FFF2-40B4-BE49-F238E27FC236}">
                <a16:creationId xmlns:a16="http://schemas.microsoft.com/office/drawing/2014/main" id="{B6050A66-8C19-4096-8655-09548FB0E67D}"/>
              </a:ext>
            </a:extLst>
          </p:cNvPr>
          <p:cNvSpPr>
            <a:spLocks noGrp="1"/>
          </p:cNvSpPr>
          <p:nvPr>
            <p:ph idx="1"/>
          </p:nvPr>
        </p:nvSpPr>
        <p:spPr/>
        <p:txBody>
          <a:bodyPr/>
          <a:lstStyle/>
          <a:p>
            <a:r>
              <a:rPr lang="en-MY" dirty="0"/>
              <a:t>The acquisition of additional business activities that are at the same level of the value chain in similar or different industries.</a:t>
            </a:r>
          </a:p>
          <a:p>
            <a:pPr marL="0" indent="0">
              <a:buNone/>
            </a:pPr>
            <a:r>
              <a:rPr lang="en-MY" dirty="0"/>
              <a:t> </a:t>
            </a:r>
          </a:p>
          <a:p>
            <a:r>
              <a:rPr lang="en-MY" dirty="0"/>
              <a:t>This can be achieved by internal or external expansion. Because the different firms are involved in the same stage of production, horizontal integration allows them to share resources at that level. </a:t>
            </a:r>
          </a:p>
        </p:txBody>
      </p:sp>
    </p:spTree>
    <p:extLst>
      <p:ext uri="{BB962C8B-B14F-4D97-AF65-F5344CB8AC3E}">
        <p14:creationId xmlns:p14="http://schemas.microsoft.com/office/powerpoint/2010/main" val="106599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7B2E-02C8-45BA-BB3A-03ECA15F8E45}"/>
              </a:ext>
            </a:extLst>
          </p:cNvPr>
          <p:cNvSpPr>
            <a:spLocks noGrp="1"/>
          </p:cNvSpPr>
          <p:nvPr>
            <p:ph type="title"/>
          </p:nvPr>
        </p:nvSpPr>
        <p:spPr/>
        <p:txBody>
          <a:bodyPr/>
          <a:lstStyle/>
          <a:p>
            <a:r>
              <a:rPr lang="en-MY" dirty="0"/>
              <a:t>Vertical Integration</a:t>
            </a:r>
          </a:p>
        </p:txBody>
      </p:sp>
      <p:sp>
        <p:nvSpPr>
          <p:cNvPr id="3" name="Content Placeholder 2">
            <a:extLst>
              <a:ext uri="{FF2B5EF4-FFF2-40B4-BE49-F238E27FC236}">
                <a16:creationId xmlns:a16="http://schemas.microsoft.com/office/drawing/2014/main" id="{9410BD09-36AF-4D33-889D-1EBCE3892628}"/>
              </a:ext>
            </a:extLst>
          </p:cNvPr>
          <p:cNvSpPr>
            <a:spLocks noGrp="1"/>
          </p:cNvSpPr>
          <p:nvPr>
            <p:ph idx="1"/>
          </p:nvPr>
        </p:nvSpPr>
        <p:spPr/>
        <p:txBody>
          <a:bodyPr/>
          <a:lstStyle/>
          <a:p>
            <a:r>
              <a:rPr lang="en-MY" dirty="0"/>
              <a:t>Vertical mergers often take place between a manufacturer and a supplier, typically, in an attempt to increase efficiency and gain business.</a:t>
            </a:r>
          </a:p>
          <a:p>
            <a:endParaRPr lang="en-MY" dirty="0"/>
          </a:p>
          <a:p>
            <a:r>
              <a:rPr lang="en-MY" dirty="0"/>
              <a:t>Each company produces similar services or goods. The vertical merger is a way for each company to capitalize on efficiency in terms of business profits and expansions</a:t>
            </a:r>
          </a:p>
        </p:txBody>
      </p:sp>
    </p:spTree>
    <p:extLst>
      <p:ext uri="{BB962C8B-B14F-4D97-AF65-F5344CB8AC3E}">
        <p14:creationId xmlns:p14="http://schemas.microsoft.com/office/powerpoint/2010/main" val="478240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D819B-7719-4EA3-A85B-4A5CB5F610BD}"/>
              </a:ext>
            </a:extLst>
          </p:cNvPr>
          <p:cNvSpPr>
            <a:spLocks noGrp="1"/>
          </p:cNvSpPr>
          <p:nvPr>
            <p:ph type="title"/>
          </p:nvPr>
        </p:nvSpPr>
        <p:spPr/>
        <p:txBody>
          <a:bodyPr/>
          <a:lstStyle/>
          <a:p>
            <a:r>
              <a:rPr lang="en-MY" dirty="0"/>
              <a:t>Horizontal vs Vertical Integration</a:t>
            </a:r>
          </a:p>
        </p:txBody>
      </p:sp>
      <p:sp>
        <p:nvSpPr>
          <p:cNvPr id="3" name="Content Placeholder 2">
            <a:extLst>
              <a:ext uri="{FF2B5EF4-FFF2-40B4-BE49-F238E27FC236}">
                <a16:creationId xmlns:a16="http://schemas.microsoft.com/office/drawing/2014/main" id="{2E0E38AC-72E7-490A-AF81-266A73A1CBF5}"/>
              </a:ext>
            </a:extLst>
          </p:cNvPr>
          <p:cNvSpPr>
            <a:spLocks noGrp="1"/>
          </p:cNvSpPr>
          <p:nvPr>
            <p:ph idx="1"/>
          </p:nvPr>
        </p:nvSpPr>
        <p:spPr>
          <a:xfrm>
            <a:off x="539552" y="1628800"/>
            <a:ext cx="8280920" cy="4530725"/>
          </a:xfrm>
        </p:spPr>
        <p:txBody>
          <a:bodyPr/>
          <a:lstStyle/>
          <a:p>
            <a:r>
              <a:rPr lang="en-MY" sz="2600" dirty="0"/>
              <a:t>Vertical mergers take place between a manufacturer and a supplier, whereas horizontal mergers take place when one company acquires a competitor. </a:t>
            </a:r>
          </a:p>
          <a:p>
            <a:endParaRPr lang="en-MY" sz="2600" dirty="0"/>
          </a:p>
          <a:p>
            <a:r>
              <a:rPr lang="en-MY" sz="2600" dirty="0"/>
              <a:t>Vertical mergers hope to increase shared market value while increasing profits, expanding business, and cutting costs. Meanwhile, horizontal mergers aim to reduce competition by acquiring large competitors, which in turn expands the company’s product range and increases revenue</a:t>
            </a:r>
          </a:p>
        </p:txBody>
      </p:sp>
    </p:spTree>
    <p:extLst>
      <p:ext uri="{BB962C8B-B14F-4D97-AF65-F5344CB8AC3E}">
        <p14:creationId xmlns:p14="http://schemas.microsoft.com/office/powerpoint/2010/main" val="199726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475006763"/>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271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2146663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629147325"/>
              </p:ext>
            </p:extLst>
          </p:nvPr>
        </p:nvGraphicFramePr>
        <p:xfrm>
          <a:off x="914400" y="1772816"/>
          <a:ext cx="777240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5701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4A07-D8B6-4682-9EBC-4F88558F5AE9}"/>
              </a:ext>
            </a:extLst>
          </p:cNvPr>
          <p:cNvSpPr>
            <a:spLocks noGrp="1"/>
          </p:cNvSpPr>
          <p:nvPr>
            <p:ph type="title"/>
          </p:nvPr>
        </p:nvSpPr>
        <p:spPr/>
        <p:txBody>
          <a:bodyPr/>
          <a:lstStyle/>
          <a:p>
            <a:r>
              <a:rPr lang="en-MY" dirty="0"/>
              <a:t>Outsourcing Process</a:t>
            </a:r>
          </a:p>
        </p:txBody>
      </p:sp>
      <p:pic>
        <p:nvPicPr>
          <p:cNvPr id="7" name="Picture 6">
            <a:extLst>
              <a:ext uri="{FF2B5EF4-FFF2-40B4-BE49-F238E27FC236}">
                <a16:creationId xmlns:a16="http://schemas.microsoft.com/office/drawing/2014/main" id="{3C33901B-8A0E-4BA0-BD07-42A3819BBAA6}"/>
              </a:ext>
            </a:extLst>
          </p:cNvPr>
          <p:cNvPicPr>
            <a:picLocks noChangeAspect="1"/>
          </p:cNvPicPr>
          <p:nvPr/>
        </p:nvPicPr>
        <p:blipFill>
          <a:blip r:embed="rId2"/>
          <a:stretch>
            <a:fillRect/>
          </a:stretch>
        </p:blipFill>
        <p:spPr>
          <a:xfrm>
            <a:off x="831974" y="1772816"/>
            <a:ext cx="7881539" cy="3543077"/>
          </a:xfrm>
          <a:prstGeom prst="rect">
            <a:avLst/>
          </a:prstGeom>
        </p:spPr>
      </p:pic>
    </p:spTree>
    <p:extLst>
      <p:ext uri="{BB962C8B-B14F-4D97-AF65-F5344CB8AC3E}">
        <p14:creationId xmlns:p14="http://schemas.microsoft.com/office/powerpoint/2010/main" val="1227286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A9DB-6AFE-43B6-BBAD-A00C900ACA2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5B00E35D-0E17-4562-B716-97026D3D511F}"/>
              </a:ext>
            </a:extLst>
          </p:cNvPr>
          <p:cNvSpPr>
            <a:spLocks noGrp="1"/>
          </p:cNvSpPr>
          <p:nvPr>
            <p:ph idx="1"/>
          </p:nvPr>
        </p:nvSpPr>
        <p:spPr/>
        <p:txBody>
          <a:bodyPr/>
          <a:lstStyle/>
          <a:p>
            <a:pPr marL="514350" indent="-514350">
              <a:buFont typeface="+mj-lt"/>
              <a:buAutoNum type="arabicPeriod"/>
            </a:pPr>
            <a:r>
              <a:rPr lang="en-MY" b="1" dirty="0" err="1"/>
              <a:t>Analyze</a:t>
            </a:r>
            <a:r>
              <a:rPr lang="en-MY" b="1" dirty="0"/>
              <a:t> needs and objectives </a:t>
            </a:r>
            <a:r>
              <a:rPr lang="en-MY" dirty="0"/>
              <a:t>: A thoughtful needs analysis is the most critical stage in which project goals and expectations of the potential third-party contractor are defined.</a:t>
            </a:r>
          </a:p>
          <a:p>
            <a:pPr marL="514350" indent="-514350">
              <a:buFont typeface="+mj-lt"/>
              <a:buAutoNum type="arabicPeriod"/>
            </a:pPr>
            <a:endParaRPr lang="en-MY" dirty="0"/>
          </a:p>
          <a:p>
            <a:pPr marL="514350" indent="-514350">
              <a:buFont typeface="+mj-lt"/>
              <a:buAutoNum type="arabicPeriod"/>
            </a:pPr>
            <a:r>
              <a:rPr lang="en-MY" b="1" dirty="0"/>
              <a:t>Plan the budget </a:t>
            </a:r>
            <a:r>
              <a:rPr lang="en-MY" dirty="0"/>
              <a:t>: Know what can be spent for the outsourced service and what it costs to provide that service ill-house. This information provides a look at the expected financial return on investment.</a:t>
            </a:r>
          </a:p>
        </p:txBody>
      </p:sp>
    </p:spTree>
    <p:extLst>
      <p:ext uri="{BB962C8B-B14F-4D97-AF65-F5344CB8AC3E}">
        <p14:creationId xmlns:p14="http://schemas.microsoft.com/office/powerpoint/2010/main" val="3596010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8525-F05E-4B56-8924-52458ABB1971}"/>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34F15E84-37C3-4FED-866A-64B35099B404}"/>
              </a:ext>
            </a:extLst>
          </p:cNvPr>
          <p:cNvSpPr>
            <a:spLocks noGrp="1"/>
          </p:cNvSpPr>
          <p:nvPr>
            <p:ph idx="1"/>
          </p:nvPr>
        </p:nvSpPr>
        <p:spPr/>
        <p:txBody>
          <a:bodyPr/>
          <a:lstStyle/>
          <a:p>
            <a:pPr marL="514350" indent="-514350">
              <a:buFont typeface="+mj-lt"/>
              <a:buAutoNum type="arabicPeriod" startAt="3"/>
            </a:pPr>
            <a:r>
              <a:rPr lang="en-MY" sz="2400" b="1" dirty="0"/>
              <a:t>Develop request for proposal (RFP) </a:t>
            </a:r>
            <a:r>
              <a:rPr lang="en-MY" sz="2400" dirty="0"/>
              <a:t>: An RFP is a written request asking contractors to propose solutions and prices that fit the customer's requirements. The purpose of all RFP is not only to ensure that responses actually meet HR's needs but also to ensure some consistency among responses so that the responses may be more easily compared.</a:t>
            </a:r>
          </a:p>
          <a:p>
            <a:pPr marL="514350" indent="-514350">
              <a:buFont typeface="+mj-lt"/>
              <a:buAutoNum type="arabicPeriod" startAt="3"/>
            </a:pPr>
            <a:endParaRPr lang="en-MY" sz="2400" dirty="0"/>
          </a:p>
          <a:p>
            <a:pPr marL="514350" indent="-514350">
              <a:buFont typeface="+mj-lt"/>
              <a:buAutoNum type="arabicPeriod" startAt="3"/>
            </a:pPr>
            <a:r>
              <a:rPr lang="en-MY" sz="2400" b="1" dirty="0"/>
              <a:t>Forward RFPs to potential vendors </a:t>
            </a:r>
            <a:r>
              <a:rPr lang="en-MY" sz="2400" dirty="0"/>
              <a:t>: Instructions on the manner and date for submission should be included in this request.</a:t>
            </a:r>
          </a:p>
        </p:txBody>
      </p:sp>
    </p:spTree>
    <p:extLst>
      <p:ext uri="{BB962C8B-B14F-4D97-AF65-F5344CB8AC3E}">
        <p14:creationId xmlns:p14="http://schemas.microsoft.com/office/powerpoint/2010/main" val="2108801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6E38-4B90-4EAA-8382-93C00CB551BD}"/>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7F9725D8-B966-4A16-B998-B07A000BE231}"/>
              </a:ext>
            </a:extLst>
          </p:cNvPr>
          <p:cNvSpPr>
            <a:spLocks noGrp="1"/>
          </p:cNvSpPr>
          <p:nvPr>
            <p:ph idx="1"/>
          </p:nvPr>
        </p:nvSpPr>
        <p:spPr/>
        <p:txBody>
          <a:bodyPr/>
          <a:lstStyle/>
          <a:p>
            <a:pPr marL="514350" indent="-514350">
              <a:buFont typeface="+mj-lt"/>
              <a:buAutoNum type="arabicPeriod" startAt="5"/>
            </a:pPr>
            <a:r>
              <a:rPr lang="en-MY" b="1" dirty="0"/>
              <a:t>Evaluate vendors </a:t>
            </a:r>
            <a:r>
              <a:rPr lang="en-MY" dirty="0"/>
              <a:t>: These variables differ based on the organization's size, priorities, and industry. For procuring HRIS, their ability to meet specifications, customization options, and price should be considered.</a:t>
            </a:r>
          </a:p>
          <a:p>
            <a:pPr marL="514350" indent="-514350">
              <a:buFont typeface="+mj-lt"/>
              <a:buAutoNum type="arabicPeriod" startAt="5"/>
            </a:pPr>
            <a:endParaRPr lang="en-MY" dirty="0"/>
          </a:p>
          <a:p>
            <a:pPr marL="514350" indent="-514350">
              <a:buFont typeface="+mj-lt"/>
              <a:buAutoNum type="arabicPeriod" startAt="5"/>
            </a:pPr>
            <a:r>
              <a:rPr lang="en-MY" b="1" dirty="0"/>
              <a:t>Choose vendor </a:t>
            </a:r>
            <a:r>
              <a:rPr lang="en-MY" dirty="0"/>
              <a:t>: Get the names of possible contractors, state contractor licensing, ask to see their certificates for insurance, and assess their business longevity.</a:t>
            </a:r>
          </a:p>
          <a:p>
            <a:pPr marL="514350" indent="-514350">
              <a:buFont typeface="+mj-lt"/>
              <a:buAutoNum type="arabicPeriod" startAt="5"/>
            </a:pPr>
            <a:endParaRPr lang="en-MY" dirty="0"/>
          </a:p>
        </p:txBody>
      </p:sp>
    </p:spTree>
    <p:extLst>
      <p:ext uri="{BB962C8B-B14F-4D97-AF65-F5344CB8AC3E}">
        <p14:creationId xmlns:p14="http://schemas.microsoft.com/office/powerpoint/2010/main" val="4017569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E355-ADBF-4DC3-AB1D-B3B4BEFC8DE5}"/>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EC08CBD2-BFEB-4C62-AA24-02454B40AE02}"/>
              </a:ext>
            </a:extLst>
          </p:cNvPr>
          <p:cNvSpPr>
            <a:spLocks noGrp="1"/>
          </p:cNvSpPr>
          <p:nvPr>
            <p:ph idx="1"/>
          </p:nvPr>
        </p:nvSpPr>
        <p:spPr>
          <a:xfrm>
            <a:off x="685800" y="1556792"/>
            <a:ext cx="8278688" cy="4530725"/>
          </a:xfrm>
        </p:spPr>
        <p:txBody>
          <a:bodyPr/>
          <a:lstStyle/>
          <a:p>
            <a:pPr marL="514350" indent="-514350">
              <a:buFont typeface="+mj-lt"/>
              <a:buAutoNum type="arabicPeriod" startAt="7"/>
            </a:pPr>
            <a:r>
              <a:rPr lang="en-MY" sz="2200" b="1" dirty="0"/>
              <a:t>Set up contract </a:t>
            </a:r>
            <a:r>
              <a:rPr lang="en-MY" sz="2200" dirty="0"/>
              <a:t>: This written contract will describe not only the key deliverables of the project but will include additional information such as implementation time frames, payment terms, performance standards, training expectations, and upgrade costs and responsibilities.</a:t>
            </a:r>
          </a:p>
          <a:p>
            <a:pPr marL="514350" indent="-514350">
              <a:buFont typeface="+mj-lt"/>
              <a:buAutoNum type="arabicPeriod" startAt="7"/>
            </a:pPr>
            <a:endParaRPr lang="en-MY" sz="2200" dirty="0"/>
          </a:p>
          <a:p>
            <a:pPr marL="514350" indent="-514350">
              <a:buFont typeface="+mj-lt"/>
              <a:buAutoNum type="arabicPeriod" startAt="7"/>
            </a:pPr>
            <a:r>
              <a:rPr lang="en-MY" sz="2200" b="1" dirty="0"/>
              <a:t>Develop and execute project plan </a:t>
            </a:r>
            <a:r>
              <a:rPr lang="en-MY" sz="2200" dirty="0"/>
              <a:t>: Conduct an initial project planning meeting to review and refine implementation targets in the project schedule. Outsourcing may curtail loss of morale, and therefore it is important to have an employee briefing when an outsourcing partner is announced. This enables employee questions to be answered, and it provides the business rationale for the outsourcing decision in a consistent manner for all employees.</a:t>
            </a:r>
          </a:p>
        </p:txBody>
      </p:sp>
    </p:spTree>
    <p:extLst>
      <p:ext uri="{BB962C8B-B14F-4D97-AF65-F5344CB8AC3E}">
        <p14:creationId xmlns:p14="http://schemas.microsoft.com/office/powerpoint/2010/main" val="2936908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8270-221D-4CAD-A8FF-80844AC5D4C3}"/>
              </a:ext>
            </a:extLst>
          </p:cNvPr>
          <p:cNvSpPr>
            <a:spLocks noGrp="1"/>
          </p:cNvSpPr>
          <p:nvPr>
            <p:ph type="title"/>
          </p:nvPr>
        </p:nvSpPr>
        <p:spPr/>
        <p:txBody>
          <a:bodyPr/>
          <a:lstStyle/>
          <a:p>
            <a:r>
              <a:rPr lang="en-MY" dirty="0"/>
              <a:t>Outsourcing Process</a:t>
            </a:r>
          </a:p>
        </p:txBody>
      </p:sp>
      <p:sp>
        <p:nvSpPr>
          <p:cNvPr id="3" name="Content Placeholder 2">
            <a:extLst>
              <a:ext uri="{FF2B5EF4-FFF2-40B4-BE49-F238E27FC236}">
                <a16:creationId xmlns:a16="http://schemas.microsoft.com/office/drawing/2014/main" id="{FB18137E-A964-40B1-920E-201E0DF2ABEB}"/>
              </a:ext>
            </a:extLst>
          </p:cNvPr>
          <p:cNvSpPr>
            <a:spLocks noGrp="1"/>
          </p:cNvSpPr>
          <p:nvPr>
            <p:ph idx="1"/>
          </p:nvPr>
        </p:nvSpPr>
        <p:spPr/>
        <p:txBody>
          <a:bodyPr/>
          <a:lstStyle/>
          <a:p>
            <a:pPr marL="514350" indent="-514350">
              <a:buFont typeface="+mj-lt"/>
              <a:buAutoNum type="arabicPeriod" startAt="9"/>
            </a:pPr>
            <a:r>
              <a:rPr lang="en-MY" b="1" dirty="0"/>
              <a:t>Measure project performance </a:t>
            </a:r>
            <a:r>
              <a:rPr lang="en-MY" dirty="0"/>
              <a:t>:  All payment terms are -usually settled and the contractor could ask for an evaluation of its services.</a:t>
            </a:r>
          </a:p>
          <a:p>
            <a:pPr marL="514350" indent="-514350">
              <a:buFont typeface="+mj-lt"/>
              <a:buAutoNum type="arabicPeriod" startAt="9"/>
            </a:pPr>
            <a:endParaRPr lang="en-MY" dirty="0"/>
          </a:p>
          <a:p>
            <a:pPr marL="514350" indent="-514350">
              <a:buFont typeface="+mj-lt"/>
              <a:buAutoNum type="arabicPeriod" startAt="9"/>
            </a:pPr>
            <a:r>
              <a:rPr lang="en-MY" b="1" dirty="0"/>
              <a:t>Restructure</a:t>
            </a:r>
            <a:r>
              <a:rPr lang="en-MY" dirty="0"/>
              <a:t> </a:t>
            </a:r>
            <a:r>
              <a:rPr lang="en-MY" b="1" dirty="0"/>
              <a:t>Outsourced Organization </a:t>
            </a:r>
            <a:r>
              <a:rPr lang="en-MY" dirty="0"/>
              <a:t>(if applicable) : It challenges management to build a more flexible organization structured around core competencies and long-term relationships.</a:t>
            </a:r>
          </a:p>
          <a:p>
            <a:pPr marL="514350" indent="-514350">
              <a:buFont typeface="+mj-lt"/>
              <a:buAutoNum type="arabicPeriod" startAt="9"/>
            </a:pPr>
            <a:endParaRPr lang="en-MY" dirty="0"/>
          </a:p>
        </p:txBody>
      </p:sp>
    </p:spTree>
    <p:extLst>
      <p:ext uri="{BB962C8B-B14F-4D97-AF65-F5344CB8AC3E}">
        <p14:creationId xmlns:p14="http://schemas.microsoft.com/office/powerpoint/2010/main" val="2566572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153732281"/>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90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8856-0FD5-4E9A-8F96-747B5AB8E031}"/>
              </a:ext>
            </a:extLst>
          </p:cNvPr>
          <p:cNvSpPr>
            <a:spLocks noGrp="1"/>
          </p:cNvSpPr>
          <p:nvPr>
            <p:ph type="title"/>
          </p:nvPr>
        </p:nvSpPr>
        <p:spPr/>
        <p:txBody>
          <a:bodyPr/>
          <a:lstStyle/>
          <a:p>
            <a:r>
              <a:rPr lang="en-MY" dirty="0"/>
              <a:t>HR Competencies</a:t>
            </a:r>
          </a:p>
        </p:txBody>
      </p:sp>
      <p:sp>
        <p:nvSpPr>
          <p:cNvPr id="3" name="Content Placeholder 2">
            <a:extLst>
              <a:ext uri="{FF2B5EF4-FFF2-40B4-BE49-F238E27FC236}">
                <a16:creationId xmlns:a16="http://schemas.microsoft.com/office/drawing/2014/main" id="{BF31D81E-9BFF-4580-B552-E8CC33BDDFA6}"/>
              </a:ext>
            </a:extLst>
          </p:cNvPr>
          <p:cNvSpPr>
            <a:spLocks noGrp="1"/>
          </p:cNvSpPr>
          <p:nvPr>
            <p:ph idx="1"/>
          </p:nvPr>
        </p:nvSpPr>
        <p:spPr/>
        <p:txBody>
          <a:bodyPr/>
          <a:lstStyle/>
          <a:p>
            <a:r>
              <a:rPr lang="en-MY" dirty="0"/>
              <a:t>HR competencies include knowledge, ability, and values, which defines what is expected from those who work in HR and forms the basis for assessment and improvement in the quality of HR professionals. </a:t>
            </a:r>
          </a:p>
          <a:p>
            <a:r>
              <a:rPr lang="en-MY" dirty="0"/>
              <a:t>Dave Ulrich and Wayne Brockbank from the RBL Group and the Ross School of Business at the University of Michigan conducted the Human Resource Competency Study (HRCS) to generate nine competencies through which HR professionals deliver business value.</a:t>
            </a:r>
          </a:p>
        </p:txBody>
      </p:sp>
    </p:spTree>
    <p:extLst>
      <p:ext uri="{BB962C8B-B14F-4D97-AF65-F5344CB8AC3E}">
        <p14:creationId xmlns:p14="http://schemas.microsoft.com/office/powerpoint/2010/main" val="1874488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5E-7318-4CDA-B5D5-8FCD56EC4A99}"/>
              </a:ext>
            </a:extLst>
          </p:cNvPr>
          <p:cNvSpPr>
            <a:spLocks noGrp="1"/>
          </p:cNvSpPr>
          <p:nvPr>
            <p:ph type="title"/>
          </p:nvPr>
        </p:nvSpPr>
        <p:spPr/>
        <p:txBody>
          <a:bodyPr/>
          <a:lstStyle/>
          <a:p>
            <a:r>
              <a:rPr lang="en-MY" dirty="0"/>
              <a:t>2012 HR competency model</a:t>
            </a:r>
          </a:p>
        </p:txBody>
      </p:sp>
      <p:pic>
        <p:nvPicPr>
          <p:cNvPr id="5" name="Picture 4">
            <a:extLst>
              <a:ext uri="{FF2B5EF4-FFF2-40B4-BE49-F238E27FC236}">
                <a16:creationId xmlns:a16="http://schemas.microsoft.com/office/drawing/2014/main" id="{0ECF1733-70C5-45B1-A1FF-D21BC1C5D125}"/>
              </a:ext>
            </a:extLst>
          </p:cNvPr>
          <p:cNvPicPr>
            <a:picLocks noChangeAspect="1"/>
          </p:cNvPicPr>
          <p:nvPr/>
        </p:nvPicPr>
        <p:blipFill>
          <a:blip r:embed="rId2"/>
          <a:stretch>
            <a:fillRect/>
          </a:stretch>
        </p:blipFill>
        <p:spPr>
          <a:xfrm>
            <a:off x="1979712" y="1909356"/>
            <a:ext cx="4782946" cy="4642271"/>
          </a:xfrm>
          <a:prstGeom prst="rect">
            <a:avLst/>
          </a:prstGeom>
        </p:spPr>
      </p:pic>
    </p:spTree>
    <p:extLst>
      <p:ext uri="{BB962C8B-B14F-4D97-AF65-F5344CB8AC3E}">
        <p14:creationId xmlns:p14="http://schemas.microsoft.com/office/powerpoint/2010/main" val="3106463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B41E-F416-494F-8F5A-D2137176B9BA}"/>
              </a:ext>
            </a:extLst>
          </p:cNvPr>
          <p:cNvSpPr>
            <a:spLocks noGrp="1"/>
          </p:cNvSpPr>
          <p:nvPr>
            <p:ph type="title"/>
          </p:nvPr>
        </p:nvSpPr>
        <p:spPr/>
        <p:txBody>
          <a:bodyPr/>
          <a:lstStyle/>
          <a:p>
            <a:r>
              <a:rPr lang="en-MY" dirty="0"/>
              <a:t>HR Competencies</a:t>
            </a:r>
          </a:p>
        </p:txBody>
      </p:sp>
      <p:pic>
        <p:nvPicPr>
          <p:cNvPr id="4" name="image102.png">
            <a:extLst>
              <a:ext uri="{FF2B5EF4-FFF2-40B4-BE49-F238E27FC236}">
                <a16:creationId xmlns:a16="http://schemas.microsoft.com/office/drawing/2014/main" id="{A4FA7997-21FB-4453-85C8-8CAC2ACD752F}"/>
              </a:ext>
            </a:extLst>
          </p:cNvPr>
          <p:cNvPicPr/>
          <p:nvPr/>
        </p:nvPicPr>
        <p:blipFill>
          <a:blip r:embed="rId2" cstate="print"/>
          <a:stretch>
            <a:fillRect/>
          </a:stretch>
        </p:blipFill>
        <p:spPr>
          <a:xfrm>
            <a:off x="1475656" y="2047533"/>
            <a:ext cx="6624736" cy="4532654"/>
          </a:xfrm>
          <a:prstGeom prst="rect">
            <a:avLst/>
          </a:prstGeom>
        </p:spPr>
      </p:pic>
    </p:spTree>
    <p:extLst>
      <p:ext uri="{BB962C8B-B14F-4D97-AF65-F5344CB8AC3E}">
        <p14:creationId xmlns:p14="http://schemas.microsoft.com/office/powerpoint/2010/main" val="1903197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E8C7-DAEB-47A9-B5B9-E6F5DA9D98F6}"/>
              </a:ext>
            </a:extLst>
          </p:cNvPr>
          <p:cNvSpPr>
            <a:spLocks noGrp="1"/>
          </p:cNvSpPr>
          <p:nvPr>
            <p:ph type="title"/>
          </p:nvPr>
        </p:nvSpPr>
        <p:spPr/>
        <p:txBody>
          <a:bodyPr/>
          <a:lstStyle/>
          <a:p>
            <a:r>
              <a:rPr lang="en-MY" dirty="0"/>
              <a:t>Organisation Enablers</a:t>
            </a:r>
          </a:p>
        </p:txBody>
      </p:sp>
      <p:sp>
        <p:nvSpPr>
          <p:cNvPr id="3" name="Content Placeholder 2">
            <a:extLst>
              <a:ext uri="{FF2B5EF4-FFF2-40B4-BE49-F238E27FC236}">
                <a16:creationId xmlns:a16="http://schemas.microsoft.com/office/drawing/2014/main" id="{98662778-219C-4D1B-824C-22AF12C6C1EA}"/>
              </a:ext>
            </a:extLst>
          </p:cNvPr>
          <p:cNvSpPr>
            <a:spLocks noGrp="1"/>
          </p:cNvSpPr>
          <p:nvPr>
            <p:ph idx="1"/>
          </p:nvPr>
        </p:nvSpPr>
        <p:spPr>
          <a:xfrm>
            <a:off x="685800" y="1628800"/>
            <a:ext cx="8001000" cy="4530725"/>
          </a:xfrm>
        </p:spPr>
        <p:txBody>
          <a:bodyPr/>
          <a:lstStyle/>
          <a:p>
            <a:r>
              <a:rPr lang="en-MY" sz="2600" b="1" dirty="0"/>
              <a:t>Culture and change champion </a:t>
            </a:r>
            <a:r>
              <a:rPr lang="en-MY" sz="2600" dirty="0"/>
              <a:t>- Able to make change happen and manage organizational culture.</a:t>
            </a:r>
          </a:p>
          <a:p>
            <a:endParaRPr lang="en-MY" sz="2600" dirty="0"/>
          </a:p>
          <a:p>
            <a:r>
              <a:rPr lang="en-MY" sz="2600" b="1" dirty="0"/>
              <a:t>Human capital curator </a:t>
            </a:r>
            <a:r>
              <a:rPr lang="en-MY" sz="2600" dirty="0"/>
              <a:t>- Able to manage the flow of talent by developing people and leaders, driving individual performance and building technical talent.</a:t>
            </a:r>
          </a:p>
          <a:p>
            <a:endParaRPr lang="en-MY" sz="2600" dirty="0"/>
          </a:p>
          <a:p>
            <a:r>
              <a:rPr lang="en-MY" sz="2600" b="1" dirty="0"/>
              <a:t>Total reward steward </a:t>
            </a:r>
            <a:r>
              <a:rPr lang="en-MY" sz="2600" dirty="0"/>
              <a:t>- Able to manage employee well-being through financial and non-financial rewards.</a:t>
            </a:r>
          </a:p>
        </p:txBody>
      </p:sp>
    </p:spTree>
    <p:extLst>
      <p:ext uri="{BB962C8B-B14F-4D97-AF65-F5344CB8AC3E}">
        <p14:creationId xmlns:p14="http://schemas.microsoft.com/office/powerpoint/2010/main" val="1109150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2E38-1935-4690-BB17-082FF67E4915}"/>
              </a:ext>
            </a:extLst>
          </p:cNvPr>
          <p:cNvSpPr>
            <a:spLocks noGrp="1"/>
          </p:cNvSpPr>
          <p:nvPr>
            <p:ph type="title"/>
          </p:nvPr>
        </p:nvSpPr>
        <p:spPr/>
        <p:txBody>
          <a:bodyPr/>
          <a:lstStyle/>
          <a:p>
            <a:r>
              <a:rPr lang="en-MY" dirty="0"/>
              <a:t>Core Competencies</a:t>
            </a:r>
          </a:p>
        </p:txBody>
      </p:sp>
      <p:sp>
        <p:nvSpPr>
          <p:cNvPr id="3" name="Content Placeholder 2">
            <a:extLst>
              <a:ext uri="{FF2B5EF4-FFF2-40B4-BE49-F238E27FC236}">
                <a16:creationId xmlns:a16="http://schemas.microsoft.com/office/drawing/2014/main" id="{FAD788D8-8864-4FD2-939A-C31922116536}"/>
              </a:ext>
            </a:extLst>
          </p:cNvPr>
          <p:cNvSpPr>
            <a:spLocks noGrp="1"/>
          </p:cNvSpPr>
          <p:nvPr>
            <p:ph idx="1"/>
          </p:nvPr>
        </p:nvSpPr>
        <p:spPr/>
        <p:txBody>
          <a:bodyPr/>
          <a:lstStyle/>
          <a:p>
            <a:r>
              <a:rPr lang="en-MY" b="1" dirty="0"/>
              <a:t>Strategic positioner </a:t>
            </a:r>
            <a:r>
              <a:rPr lang="en-MY" dirty="0"/>
              <a:t>- Able to position a business to win its market.</a:t>
            </a:r>
          </a:p>
          <a:p>
            <a:endParaRPr lang="en-MY" dirty="0"/>
          </a:p>
          <a:p>
            <a:r>
              <a:rPr lang="en-MY" b="1" dirty="0"/>
              <a:t>Credible activist </a:t>
            </a:r>
            <a:r>
              <a:rPr lang="en-MY" dirty="0"/>
              <a:t>- Able to build relationships of trust by having a proactive point of view.</a:t>
            </a:r>
          </a:p>
          <a:p>
            <a:endParaRPr lang="en-MY" dirty="0"/>
          </a:p>
          <a:p>
            <a:r>
              <a:rPr lang="en-MY" b="1" dirty="0"/>
              <a:t>Paradox navigator </a:t>
            </a:r>
            <a:r>
              <a:rPr lang="en-MY" dirty="0"/>
              <a:t>- Able to manage tensions inherent in business (including long- term and short-term tensions, and top-down and bottom-up tensions.)</a:t>
            </a:r>
          </a:p>
          <a:p>
            <a:endParaRPr lang="en-MY" dirty="0"/>
          </a:p>
        </p:txBody>
      </p:sp>
    </p:spTree>
    <p:extLst>
      <p:ext uri="{BB962C8B-B14F-4D97-AF65-F5344CB8AC3E}">
        <p14:creationId xmlns:p14="http://schemas.microsoft.com/office/powerpoint/2010/main" val="1412460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FA13-05A2-489E-9267-62F903184373}"/>
              </a:ext>
            </a:extLst>
          </p:cNvPr>
          <p:cNvSpPr>
            <a:spLocks noGrp="1"/>
          </p:cNvSpPr>
          <p:nvPr>
            <p:ph type="title"/>
          </p:nvPr>
        </p:nvSpPr>
        <p:spPr/>
        <p:txBody>
          <a:bodyPr/>
          <a:lstStyle/>
          <a:p>
            <a:r>
              <a:rPr lang="en-MY" dirty="0"/>
              <a:t>Delivery Enablers</a:t>
            </a:r>
          </a:p>
        </p:txBody>
      </p:sp>
      <p:sp>
        <p:nvSpPr>
          <p:cNvPr id="3" name="Content Placeholder 2">
            <a:extLst>
              <a:ext uri="{FF2B5EF4-FFF2-40B4-BE49-F238E27FC236}">
                <a16:creationId xmlns:a16="http://schemas.microsoft.com/office/drawing/2014/main" id="{979FA7AD-FB9E-4087-B2CF-3BAC4DF37080}"/>
              </a:ext>
            </a:extLst>
          </p:cNvPr>
          <p:cNvSpPr>
            <a:spLocks noGrp="1"/>
          </p:cNvSpPr>
          <p:nvPr>
            <p:ph idx="1"/>
          </p:nvPr>
        </p:nvSpPr>
        <p:spPr/>
        <p:txBody>
          <a:bodyPr/>
          <a:lstStyle/>
          <a:p>
            <a:r>
              <a:rPr lang="en-MY" b="1" dirty="0"/>
              <a:t>Technology and media integrator </a:t>
            </a:r>
            <a:r>
              <a:rPr lang="en-MY" dirty="0"/>
              <a:t>- uses technology and social media to create and drive high-performing organizations.</a:t>
            </a:r>
          </a:p>
          <a:p>
            <a:endParaRPr lang="en-MY" dirty="0"/>
          </a:p>
          <a:p>
            <a:r>
              <a:rPr lang="en-MY" b="1" dirty="0"/>
              <a:t>Analytics designer and interpreter </a:t>
            </a:r>
            <a:r>
              <a:rPr lang="en-MY" dirty="0"/>
              <a:t>- uses analytics to improve decision making.</a:t>
            </a:r>
          </a:p>
          <a:p>
            <a:endParaRPr lang="en-MY" dirty="0"/>
          </a:p>
          <a:p>
            <a:r>
              <a:rPr lang="en-MY" b="1" dirty="0"/>
              <a:t>Compliance manager </a:t>
            </a:r>
            <a:r>
              <a:rPr lang="en-MY" dirty="0"/>
              <a:t>- manages the processes related to compliance by following regulatory guidelines.</a:t>
            </a:r>
          </a:p>
          <a:p>
            <a:endParaRPr lang="en-MY" dirty="0"/>
          </a:p>
        </p:txBody>
      </p:sp>
    </p:spTree>
    <p:extLst>
      <p:ext uri="{BB962C8B-B14F-4D97-AF65-F5344CB8AC3E}">
        <p14:creationId xmlns:p14="http://schemas.microsoft.com/office/powerpoint/2010/main" val="1828315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3940355847"/>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612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CE1-7EFC-4EFB-9315-3B42D3053C89}"/>
              </a:ext>
            </a:extLst>
          </p:cNvPr>
          <p:cNvSpPr>
            <a:spLocks noGrp="1"/>
          </p:cNvSpPr>
          <p:nvPr>
            <p:ph type="title"/>
          </p:nvPr>
        </p:nvSpPr>
        <p:spPr/>
        <p:txBody>
          <a:bodyPr/>
          <a:lstStyle/>
          <a:p>
            <a:r>
              <a:rPr lang="en-MY" dirty="0"/>
              <a:t>Star Technique</a:t>
            </a:r>
          </a:p>
        </p:txBody>
      </p:sp>
      <p:pic>
        <p:nvPicPr>
          <p:cNvPr id="5" name="Picture 4">
            <a:extLst>
              <a:ext uri="{FF2B5EF4-FFF2-40B4-BE49-F238E27FC236}">
                <a16:creationId xmlns:a16="http://schemas.microsoft.com/office/drawing/2014/main" id="{D37FAD47-4224-47AB-8965-E4EA303B52E5}"/>
              </a:ext>
            </a:extLst>
          </p:cNvPr>
          <p:cNvPicPr>
            <a:picLocks noChangeAspect="1"/>
          </p:cNvPicPr>
          <p:nvPr/>
        </p:nvPicPr>
        <p:blipFill>
          <a:blip r:embed="rId2"/>
          <a:stretch>
            <a:fillRect/>
          </a:stretch>
        </p:blipFill>
        <p:spPr>
          <a:xfrm>
            <a:off x="781050" y="2348880"/>
            <a:ext cx="7581900" cy="3714750"/>
          </a:xfrm>
          <a:prstGeom prst="rect">
            <a:avLst/>
          </a:prstGeom>
        </p:spPr>
      </p:pic>
    </p:spTree>
    <p:extLst>
      <p:ext uri="{BB962C8B-B14F-4D97-AF65-F5344CB8AC3E}">
        <p14:creationId xmlns:p14="http://schemas.microsoft.com/office/powerpoint/2010/main" val="1932480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id="{944ADDC8-0359-4D88-B2DD-01121B5F91EA}"/>
              </a:ext>
            </a:extLst>
          </p:cNvPr>
          <p:cNvGraphicFramePr/>
          <p:nvPr>
            <p:extLst>
              <p:ext uri="{D42A27DB-BD31-4B8C-83A1-F6EECF244321}">
                <p14:modId xmlns:p14="http://schemas.microsoft.com/office/powerpoint/2010/main" val="1507312478"/>
              </p:ext>
            </p:extLst>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18445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D38E-5F54-4972-B4E9-3AD8B65810B3}"/>
              </a:ext>
            </a:extLst>
          </p:cNvPr>
          <p:cNvSpPr>
            <a:spLocks noGrp="1"/>
          </p:cNvSpPr>
          <p:nvPr>
            <p:ph type="title"/>
          </p:nvPr>
        </p:nvSpPr>
        <p:spPr/>
        <p:txBody>
          <a:bodyPr/>
          <a:lstStyle/>
          <a:p>
            <a:r>
              <a:rPr lang="en-MY" dirty="0"/>
              <a:t>HR and CSR</a:t>
            </a:r>
          </a:p>
        </p:txBody>
      </p:sp>
      <p:sp>
        <p:nvSpPr>
          <p:cNvPr id="3" name="Content Placeholder 2">
            <a:extLst>
              <a:ext uri="{FF2B5EF4-FFF2-40B4-BE49-F238E27FC236}">
                <a16:creationId xmlns:a16="http://schemas.microsoft.com/office/drawing/2014/main" id="{AFB02181-4035-44DB-87C1-75F9C27F876A}"/>
              </a:ext>
            </a:extLst>
          </p:cNvPr>
          <p:cNvSpPr>
            <a:spLocks noGrp="1"/>
          </p:cNvSpPr>
          <p:nvPr>
            <p:ph idx="1"/>
          </p:nvPr>
        </p:nvSpPr>
        <p:spPr/>
        <p:txBody>
          <a:bodyPr/>
          <a:lstStyle/>
          <a:p>
            <a:r>
              <a:rPr lang="en-MY"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val="2006689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778A-AE6F-42B6-8B58-8E36BCDF8FF9}"/>
              </a:ext>
            </a:extLst>
          </p:cNvPr>
          <p:cNvSpPr>
            <a:spLocks noGrp="1"/>
          </p:cNvSpPr>
          <p:nvPr>
            <p:ph type="title"/>
          </p:nvPr>
        </p:nvSpPr>
        <p:spPr/>
        <p:txBody>
          <a:bodyPr/>
          <a:lstStyle/>
          <a:p>
            <a:r>
              <a:rPr lang="en-MY" dirty="0"/>
              <a:t>Sustainability</a:t>
            </a:r>
          </a:p>
        </p:txBody>
      </p:sp>
      <p:sp>
        <p:nvSpPr>
          <p:cNvPr id="3" name="Content Placeholder 2">
            <a:extLst>
              <a:ext uri="{FF2B5EF4-FFF2-40B4-BE49-F238E27FC236}">
                <a16:creationId xmlns:a16="http://schemas.microsoft.com/office/drawing/2014/main" id="{898BF1F9-D003-41B5-A4A1-1D90D64AE727}"/>
              </a:ext>
            </a:extLst>
          </p:cNvPr>
          <p:cNvSpPr>
            <a:spLocks noGrp="1"/>
          </p:cNvSpPr>
          <p:nvPr>
            <p:ph idx="1"/>
          </p:nvPr>
        </p:nvSpPr>
        <p:spPr>
          <a:xfrm>
            <a:off x="685800" y="1556792"/>
            <a:ext cx="8001000" cy="4530725"/>
          </a:xfrm>
        </p:spPr>
        <p:txBody>
          <a:bodyPr/>
          <a:lstStyle/>
          <a:p>
            <a:r>
              <a:rPr lang="en-MY" dirty="0"/>
              <a:t>The HR team primarily represents employees as a stakeholder group, playing a critical part in forming “green teams” and encouraging employee engagement on environmental and other issues.</a:t>
            </a:r>
          </a:p>
          <a:p>
            <a:endParaRPr lang="en-MY" dirty="0"/>
          </a:p>
          <a:p>
            <a:r>
              <a:rPr lang="en-MY"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val="3586125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DB76632A-8617-4F05-A707-0177F7E11498}"/>
              </a:ext>
            </a:extLst>
          </p:cNvPr>
          <p:cNvSpPr>
            <a:spLocks noGrp="1"/>
          </p:cNvSpPr>
          <p:nvPr>
            <p:ph idx="1"/>
          </p:nvPr>
        </p:nvSpPr>
        <p:spPr/>
        <p:txBody>
          <a:bodyPr/>
          <a:lstStyle/>
          <a:p>
            <a:r>
              <a:rPr lang="en-MY" dirty="0"/>
              <a:t>Human Rights</a:t>
            </a:r>
          </a:p>
          <a:p>
            <a:pPr marL="971550" lvl="1" indent="-514350">
              <a:buFont typeface="+mj-lt"/>
              <a:buAutoNum type="arabicPeriod"/>
            </a:pPr>
            <a:r>
              <a:rPr lang="en-MY" dirty="0"/>
              <a:t>Businesses should support and respect the protection of internationally proclaimed human rights; </a:t>
            </a:r>
          </a:p>
          <a:p>
            <a:pPr marL="971550" lvl="1" indent="-514350">
              <a:buFont typeface="+mj-lt"/>
              <a:buAutoNum type="arabicPeriod"/>
            </a:pPr>
            <a:endParaRPr lang="en-MY" dirty="0"/>
          </a:p>
          <a:p>
            <a:pPr marL="971550" lvl="1" indent="-514350">
              <a:buFont typeface="+mj-lt"/>
              <a:buAutoNum type="arabicPeriod"/>
            </a:pPr>
            <a:r>
              <a:rPr lang="en-MY" dirty="0"/>
              <a:t>Make sure that they are not complicit in human rights abuses.</a:t>
            </a:r>
          </a:p>
          <a:p>
            <a:pPr lvl="1"/>
            <a:endParaRPr lang="en-MY" dirty="0"/>
          </a:p>
        </p:txBody>
      </p:sp>
    </p:spTree>
    <p:extLst>
      <p:ext uri="{BB962C8B-B14F-4D97-AF65-F5344CB8AC3E}">
        <p14:creationId xmlns:p14="http://schemas.microsoft.com/office/powerpoint/2010/main" val="1203487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32BE9918-C994-4AE7-B48A-8C81932CE65B}"/>
              </a:ext>
            </a:extLst>
          </p:cNvPr>
          <p:cNvSpPr>
            <a:spLocks noGrp="1"/>
          </p:cNvSpPr>
          <p:nvPr>
            <p:ph idx="1"/>
          </p:nvPr>
        </p:nvSpPr>
        <p:spPr/>
        <p:txBody>
          <a:bodyPr/>
          <a:lstStyle/>
          <a:p>
            <a:r>
              <a:rPr lang="en-MY" dirty="0" err="1"/>
              <a:t>Labor</a:t>
            </a:r>
            <a:r>
              <a:rPr lang="en-MY" dirty="0"/>
              <a:t> </a:t>
            </a:r>
          </a:p>
          <a:p>
            <a:pPr marL="971550" lvl="1" indent="-514350">
              <a:buFont typeface="+mj-lt"/>
              <a:buAutoNum type="arabicPeriod" startAt="3"/>
            </a:pPr>
            <a:r>
              <a:rPr lang="en-MY" dirty="0"/>
              <a:t>Businesses should uphold the freedom of association and the effective recognition of the right to collective bargaining</a:t>
            </a:r>
          </a:p>
          <a:p>
            <a:pPr marL="971550" lvl="1" indent="-514350">
              <a:buFont typeface="+mj-lt"/>
              <a:buAutoNum type="arabicPeriod" startAt="3"/>
            </a:pPr>
            <a:r>
              <a:rPr lang="en-MY" dirty="0"/>
              <a:t>Elimination of all forms of forced and compulsory </a:t>
            </a:r>
            <a:r>
              <a:rPr lang="en-MY" dirty="0" err="1"/>
              <a:t>labor</a:t>
            </a:r>
            <a:r>
              <a:rPr lang="en-MY" dirty="0"/>
              <a:t>.</a:t>
            </a:r>
          </a:p>
          <a:p>
            <a:pPr marL="971550" lvl="1" indent="-514350">
              <a:buFont typeface="+mj-lt"/>
              <a:buAutoNum type="arabicPeriod" startAt="3"/>
            </a:pPr>
            <a:r>
              <a:rPr lang="en-MY" dirty="0"/>
              <a:t>The effective abolition of child </a:t>
            </a:r>
            <a:r>
              <a:rPr lang="en-MY" dirty="0" err="1"/>
              <a:t>labor</a:t>
            </a:r>
            <a:r>
              <a:rPr lang="en-MY" dirty="0"/>
              <a:t>.</a:t>
            </a:r>
          </a:p>
          <a:p>
            <a:pPr marL="971550" lvl="1" indent="-514350">
              <a:buFont typeface="+mj-lt"/>
              <a:buAutoNum type="arabicPeriod" startAt="3"/>
            </a:pPr>
            <a:r>
              <a:rPr lang="en-MY"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val="3873382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0534-5614-4491-9262-E9A7362FDFD0}"/>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id="{A980B9D2-C3F0-4709-8148-C649FAC3A6A4}"/>
              </a:ext>
            </a:extLst>
          </p:cNvPr>
          <p:cNvSpPr>
            <a:spLocks noGrp="1"/>
          </p:cNvSpPr>
          <p:nvPr>
            <p:ph idx="1"/>
          </p:nvPr>
        </p:nvSpPr>
        <p:spPr>
          <a:xfrm>
            <a:off x="914400" y="1600200"/>
            <a:ext cx="7772400" cy="4530725"/>
          </a:xfrm>
        </p:spPr>
        <p:txBody>
          <a:bodyPr/>
          <a:lstStyle/>
          <a:p>
            <a:r>
              <a:rPr lang="en-MY" dirty="0"/>
              <a:t>Environment</a:t>
            </a:r>
          </a:p>
          <a:p>
            <a:pPr marL="971550" lvl="1" indent="-514350">
              <a:buFont typeface="+mj-lt"/>
              <a:buAutoNum type="arabicPeriod" startAt="7"/>
            </a:pPr>
            <a:r>
              <a:rPr lang="en-MY" dirty="0"/>
              <a:t>Businesses should support a precautionary approach to environmental challenges</a:t>
            </a:r>
          </a:p>
          <a:p>
            <a:pPr marL="971550" lvl="1" indent="-514350">
              <a:buFont typeface="+mj-lt"/>
              <a:buAutoNum type="arabicPeriod" startAt="7"/>
            </a:pPr>
            <a:r>
              <a:rPr lang="en-MY" dirty="0"/>
              <a:t>Undertake initiatives to promote greater environmental responsibility.</a:t>
            </a:r>
          </a:p>
          <a:p>
            <a:pPr marL="971550" lvl="1" indent="-514350">
              <a:buFont typeface="+mj-lt"/>
              <a:buAutoNum type="arabicPeriod" startAt="7"/>
            </a:pPr>
            <a:r>
              <a:rPr lang="en-MY" dirty="0"/>
              <a:t>Encourage the development and diffusion of environmentally friendly technologies.</a:t>
            </a:r>
          </a:p>
          <a:p>
            <a:pPr lvl="1"/>
            <a:endParaRPr lang="en-MY" dirty="0"/>
          </a:p>
          <a:p>
            <a:r>
              <a:rPr lang="en-MY" dirty="0"/>
              <a:t>Anti-Corruption</a:t>
            </a:r>
          </a:p>
          <a:p>
            <a:pPr marL="971550" lvl="1" indent="-514350">
              <a:buFont typeface="+mj-lt"/>
              <a:buAutoNum type="arabicPeriod" startAt="10"/>
            </a:pPr>
            <a:r>
              <a:rPr lang="en-MY"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val="4093601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1850</TotalTime>
  <Words>1988</Words>
  <Application>Microsoft Office PowerPoint</Application>
  <PresentationFormat>On-screen Show (4:3)</PresentationFormat>
  <Paragraphs>202</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Times New Roman</vt:lpstr>
      <vt:lpstr>Wingdings</vt:lpstr>
      <vt:lpstr>Office Theme</vt:lpstr>
      <vt:lpstr>BUSINESS LEADERSHIP IX</vt:lpstr>
      <vt:lpstr>Strategic Human Resources</vt:lpstr>
      <vt:lpstr>Mergers and Acquisitions </vt:lpstr>
      <vt:lpstr>Merger, Acquistion and Takeover</vt:lpstr>
      <vt:lpstr>Motives of Mergers and Acquisition</vt:lpstr>
      <vt:lpstr>Global M&amp;A </vt:lpstr>
      <vt:lpstr>M&amp;A Strategies</vt:lpstr>
      <vt:lpstr>Overcapacity M&amp;A</vt:lpstr>
      <vt:lpstr>Geographic roll-up M&amp;A</vt:lpstr>
      <vt:lpstr>Product or market extension M&amp;A</vt:lpstr>
      <vt:lpstr>M&amp;A as a substitute for R&amp;D</vt:lpstr>
      <vt:lpstr>Industry convergence M&amp;A</vt:lpstr>
      <vt:lpstr>Horizontal Integration</vt:lpstr>
      <vt:lpstr>Vertical Integration</vt:lpstr>
      <vt:lpstr>Horizontal vs Vertical Integration</vt:lpstr>
      <vt:lpstr>Phases of Merger</vt:lpstr>
      <vt:lpstr>Hostile Takeover</vt:lpstr>
      <vt:lpstr>Joint Ventures</vt:lpstr>
      <vt:lpstr>M&amp;A Process</vt:lpstr>
      <vt:lpstr>HR Due Diligence</vt:lpstr>
      <vt:lpstr>Strategic Human Resources</vt:lpstr>
      <vt:lpstr>Merging Cultures</vt:lpstr>
      <vt:lpstr>Assimilation</vt:lpstr>
      <vt:lpstr>Deculturation</vt:lpstr>
      <vt:lpstr>Integration</vt:lpstr>
      <vt:lpstr>Separation</vt:lpstr>
      <vt:lpstr>Strategic Human Resources</vt:lpstr>
      <vt:lpstr>Outsourcing Process</vt:lpstr>
      <vt:lpstr>Outsourcing Process</vt:lpstr>
      <vt:lpstr>Outsourcing Process</vt:lpstr>
      <vt:lpstr>Outsourcing Process</vt:lpstr>
      <vt:lpstr>Outsourcing Process</vt:lpstr>
      <vt:lpstr>Outsourcing Process</vt:lpstr>
      <vt:lpstr>Strategic Human Resources</vt:lpstr>
      <vt:lpstr>HR Competencies</vt:lpstr>
      <vt:lpstr>2012 HR competency model</vt:lpstr>
      <vt:lpstr>HR Competencies</vt:lpstr>
      <vt:lpstr>Organisation Enablers</vt:lpstr>
      <vt:lpstr>Core Competencies</vt:lpstr>
      <vt:lpstr>Delivery Enablers</vt:lpstr>
      <vt:lpstr>Strategic Human Resources</vt:lpstr>
      <vt:lpstr>Star Technique</vt:lpstr>
      <vt:lpstr>Strategic Human Resources</vt:lpstr>
      <vt:lpstr>HR and CSR</vt:lpstr>
      <vt:lpstr>Sustainability</vt:lpstr>
      <vt:lpstr>Ten Principles of the UN Global Compact</vt:lpstr>
      <vt:lpstr>Ten Principles of the UN Global Compact</vt:lpstr>
      <vt:lpstr>Ten Principles of the UN Global Compact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66</cp:revision>
  <cp:lastPrinted>1601-01-01T00:00:00Z</cp:lastPrinted>
  <dcterms:created xsi:type="dcterms:W3CDTF">2020-07-09T15:12:46Z</dcterms:created>
  <dcterms:modified xsi:type="dcterms:W3CDTF">2021-05-24T14:10:04Z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