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drawing7.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60"/>
  </p:notesMasterIdLst>
  <p:handoutMasterIdLst>
    <p:handoutMasterId r:id="rId61"/>
  </p:handoutMasterIdLst>
  <p:sldIdLst>
    <p:sldId id="256" r:id="rId2"/>
    <p:sldId id="498" r:id="rId3"/>
    <p:sldId id="499" r:id="rId4"/>
    <p:sldId id="500" r:id="rId5"/>
    <p:sldId id="501" r:id="rId6"/>
    <p:sldId id="502" r:id="rId7"/>
    <p:sldId id="503" r:id="rId8"/>
    <p:sldId id="504" r:id="rId9"/>
    <p:sldId id="505" r:id="rId10"/>
    <p:sldId id="506" r:id="rId11"/>
    <p:sldId id="507" r:id="rId12"/>
    <p:sldId id="508" r:id="rId13"/>
    <p:sldId id="509" r:id="rId14"/>
    <p:sldId id="510" r:id="rId15"/>
    <p:sldId id="511" r:id="rId16"/>
    <p:sldId id="512" r:id="rId17"/>
    <p:sldId id="513" r:id="rId18"/>
    <p:sldId id="514" r:id="rId19"/>
    <p:sldId id="515" r:id="rId20"/>
    <p:sldId id="516" r:id="rId21"/>
    <p:sldId id="517" r:id="rId22"/>
    <p:sldId id="518" r:id="rId23"/>
    <p:sldId id="479" r:id="rId24"/>
    <p:sldId id="495" r:id="rId25"/>
    <p:sldId id="494" r:id="rId26"/>
    <p:sldId id="497" r:id="rId27"/>
    <p:sldId id="496" r:id="rId28"/>
    <p:sldId id="480" r:id="rId29"/>
    <p:sldId id="464" r:id="rId30"/>
    <p:sldId id="260" r:id="rId31"/>
    <p:sldId id="463" r:id="rId32"/>
    <p:sldId id="468" r:id="rId33"/>
    <p:sldId id="465" r:id="rId34"/>
    <p:sldId id="466" r:id="rId35"/>
    <p:sldId id="481" r:id="rId36"/>
    <p:sldId id="306" r:id="rId37"/>
    <p:sldId id="482" r:id="rId38"/>
    <p:sldId id="467" r:id="rId39"/>
    <p:sldId id="469" r:id="rId40"/>
    <p:sldId id="470" r:id="rId41"/>
    <p:sldId id="471" r:id="rId42"/>
    <p:sldId id="472" r:id="rId43"/>
    <p:sldId id="483" r:id="rId44"/>
    <p:sldId id="331" r:id="rId45"/>
    <p:sldId id="473" r:id="rId46"/>
    <p:sldId id="350" r:id="rId47"/>
    <p:sldId id="351" r:id="rId48"/>
    <p:sldId id="352" r:id="rId49"/>
    <p:sldId id="353" r:id="rId50"/>
    <p:sldId id="354" r:id="rId51"/>
    <p:sldId id="355" r:id="rId52"/>
    <p:sldId id="356" r:id="rId53"/>
    <p:sldId id="357" r:id="rId54"/>
    <p:sldId id="358" r:id="rId55"/>
    <p:sldId id="359" r:id="rId56"/>
    <p:sldId id="360" r:id="rId57"/>
    <p:sldId id="361" r:id="rId58"/>
    <p:sldId id="321" r:id="rId59"/>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5" autoAdjust="0"/>
    <p:restoredTop sz="94660" autoAdjust="0"/>
  </p:normalViewPr>
  <p:slideViewPr>
    <p:cSldViewPr>
      <p:cViewPr varScale="1">
        <p:scale>
          <a:sx n="66" d="100"/>
          <a:sy n="66" d="100"/>
        </p:scale>
        <p:origin x="-1446"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tx1">
            <a:lumMod val="50000"/>
            <a:lumOff val="50000"/>
          </a:schemeClr>
        </a:solidFill>
      </dgm:spPr>
      <dgm:t>
        <a:bodyPr/>
        <a:lstStyle/>
        <a:p>
          <a:r>
            <a:rPr lang="en-MY" dirty="0">
              <a:solidFill>
                <a:schemeClr val="bg1"/>
              </a:solidFill>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bg2"/>
        </a:solidFill>
      </dgm:spPr>
      <dgm:t>
        <a:bodyPr/>
        <a:lstStyle/>
        <a:p>
          <a:r>
            <a:rPr lang="en-MY" dirty="0">
              <a:solidFill>
                <a:schemeClr val="tx1"/>
              </a:solidFill>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bg2"/>
        </a:solidFill>
      </dgm:spPr>
      <dgm:t>
        <a:bodyPr/>
        <a:lstStyle/>
        <a:p>
          <a:r>
            <a:rPr lang="en-MY" dirty="0">
              <a:solidFill>
                <a:schemeClr val="tx1"/>
              </a:solidFill>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bg2"/>
        </a:solidFill>
      </dgm:spPr>
      <dgm:t>
        <a:bodyPr/>
        <a:lstStyle/>
        <a:p>
          <a:r>
            <a:rPr lang="en-MY" dirty="0">
              <a:solidFill>
                <a:schemeClr val="tx1"/>
              </a:solidFill>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bg2"/>
        </a:solidFill>
      </dgm:spPr>
      <dgm:t>
        <a:bodyPr/>
        <a:lstStyle/>
        <a:p>
          <a:r>
            <a:rPr lang="en-MY" dirty="0">
              <a:solidFill>
                <a:schemeClr val="tx1"/>
              </a:solidFill>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dgm:spPr>
        <a:solidFill>
          <a:schemeClr val="bg2"/>
        </a:solidFill>
      </dgm:spPr>
      <dgm:t>
        <a:bodyPr/>
        <a:lstStyle/>
        <a:p>
          <a:pPr>
            <a:buNone/>
          </a:pPr>
          <a:r>
            <a:rPr lang="en-MY" dirty="0">
              <a:solidFill>
                <a:schemeClr val="tx1"/>
              </a:solidFill>
              <a:latin typeface="Arial"/>
              <a:ea typeface="+mn-ea"/>
              <a:cs typeface="+mn-cs"/>
            </a:rPr>
            <a:t>HR Structural Alternatives</a:t>
          </a:r>
          <a:endParaRPr lang="en-MY" dirty="0">
            <a:solidFill>
              <a:schemeClr val="tx1"/>
            </a:solidFill>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dgm:spPr>
        <a:solidFill>
          <a:schemeClr val="bg2"/>
        </a:solidFill>
      </dgm:spPr>
      <dgm:t>
        <a:bodyPr/>
        <a:lstStyle/>
        <a:p>
          <a:r>
            <a:rPr lang="en-MY" dirty="0">
              <a:solidFill>
                <a:schemeClr val="tx1"/>
              </a:solidFill>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dgm:presLayoutVars>
          <dgm:chMax val="0"/>
          <dgm:bulletEnabled val="1"/>
        </dgm:presLayoutVars>
      </dgm:prSet>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43800">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dgm:t>
        <a:bodyPr/>
        <a:lstStyle/>
        <a:p>
          <a:endParaRPr lang="en-US"/>
        </a:p>
      </dgm:t>
    </dgm:pt>
  </dgm:ptLst>
  <dgm:cxnLst>
    <dgm:cxn modelId="{87D43582-1B0F-4406-958A-C65726658694}" srcId="{4B0BF9B7-7B7A-4A7C-A05B-B1BE1B648CE9}" destId="{E5EF136F-65BC-440D-A019-C0F886E2577C}" srcOrd="6" destOrd="0" parTransId="{2E2C8467-2C24-4F52-9084-9115E17A23F9}" sibTransId="{F717F93E-8D7A-4248-BFC8-0D05C869C8B3}"/>
    <dgm:cxn modelId="{D6332F11-733A-4E32-91D1-48728F4299BC}" srcId="{4B0BF9B7-7B7A-4A7C-A05B-B1BE1B648CE9}" destId="{FC7DEB54-D495-4BD2-8325-E7464C2459C5}" srcOrd="5" destOrd="0" parTransId="{9D2FBCD5-0C0E-4C79-ACEE-655AD2CB786C}" sibTransId="{B073C0A7-BBBA-4CC1-A7B4-ED449CA76FC9}"/>
    <dgm:cxn modelId="{BD000C10-28E2-47B6-9E2B-FFE2F236C83E}" type="presOf" srcId="{5BCFEC87-2571-489B-891D-0E70E9F09AD4}" destId="{FEE47416-7ADC-4F04-B888-18152B43E14E}"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806CAA7F-8446-4C3F-AEC4-A3E85D3D3935}" srcId="{4B0BF9B7-7B7A-4A7C-A05B-B1BE1B648CE9}" destId="{E103F50F-1A90-416B-9E61-819078A87576}" srcOrd="3" destOrd="0" parTransId="{2EB38C58-B93F-4404-BE14-031AB2A19497}" sibTransId="{1A8EFFAA-9C5F-4126-B3FA-F7CEBBA88C68}"/>
    <dgm:cxn modelId="{83F00B1A-90AE-456F-84FF-899841C9851B}" type="presOf" srcId="{5BC77895-9CE9-4054-B933-25BDDF9C1F4C}" destId="{C257A4DF-BA63-4CF7-ABE1-B114FC9563C2}" srcOrd="0" destOrd="0" presId="urn:microsoft.com/office/officeart/2005/8/layout/vList2"/>
    <dgm:cxn modelId="{5FAAC2B9-12D9-42B7-9D5F-3963E44E5746}" type="presOf" srcId="{4B0BF9B7-7B7A-4A7C-A05B-B1BE1B648CE9}" destId="{A17B7EE2-1D78-4802-A42E-D5C47A93A332}"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6613A2C2-F0C5-4725-91A6-9F48F23E2592}" srcId="{4B0BF9B7-7B7A-4A7C-A05B-B1BE1B648CE9}" destId="{5BCFEC87-2571-489B-891D-0E70E9F09AD4}" srcOrd="0" destOrd="0" parTransId="{D053B18D-AC5C-487F-A279-38D5B622285F}" sibTransId="{922FD871-7B30-4786-A696-4D6E20953EBF}"/>
    <dgm:cxn modelId="{618B1FD9-54F3-4473-A846-713D3004F5FC}" type="presOf" srcId="{0240E6BA-A916-4076-9EA5-E14A9617F930}" destId="{35B7FA0E-A7C6-469B-9CC6-2694F8ACFFCE}" srcOrd="0" destOrd="0" presId="urn:microsoft.com/office/officeart/2005/8/layout/vList2"/>
    <dgm:cxn modelId="{BBBFE5AF-E1F6-4F7C-8ACC-83CEB787DEF9}" type="presOf" srcId="{E103F50F-1A90-416B-9E61-819078A87576}" destId="{37044683-296D-4928-A19D-1A7547B9EB23}" srcOrd="0" destOrd="0" presId="urn:microsoft.com/office/officeart/2005/8/layout/vList2"/>
    <dgm:cxn modelId="{B2EB7650-E61B-47C2-847D-74473D3FBC06}" type="presOf" srcId="{FC7DEB54-D495-4BD2-8325-E7464C2459C5}" destId="{C2D199EF-EC9A-4C6D-8BD7-CC11CB57AA65}" srcOrd="0" destOrd="0" presId="urn:microsoft.com/office/officeart/2005/8/layout/vList2"/>
    <dgm:cxn modelId="{F9996A12-D282-43C4-A710-EF2352057405}"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B0490477-20F2-4D9A-9528-EB0A10E06259}" type="presOf" srcId="{E5EF136F-65BC-440D-A019-C0F886E2577C}" destId="{BB581282-D2E9-4881-BBB5-D7AE975D856F}" srcOrd="0" destOrd="0" presId="urn:microsoft.com/office/officeart/2005/8/layout/vList2"/>
    <dgm:cxn modelId="{62367642-35CF-4646-8A3B-964CC8198F57}" type="presParOf" srcId="{A17B7EE2-1D78-4802-A42E-D5C47A93A332}" destId="{FEE47416-7ADC-4F04-B888-18152B43E14E}" srcOrd="0" destOrd="0" presId="urn:microsoft.com/office/officeart/2005/8/layout/vList2"/>
    <dgm:cxn modelId="{68D9E9AA-7C04-465C-AE29-16D290D2DEBA}" type="presParOf" srcId="{A17B7EE2-1D78-4802-A42E-D5C47A93A332}" destId="{4C71D70E-D4E8-40C9-B61A-A6DF24ED5625}" srcOrd="1" destOrd="0" presId="urn:microsoft.com/office/officeart/2005/8/layout/vList2"/>
    <dgm:cxn modelId="{9C695E52-E0AA-47DB-AF5E-97B87713A3C8}" type="presParOf" srcId="{A17B7EE2-1D78-4802-A42E-D5C47A93A332}" destId="{C257A4DF-BA63-4CF7-ABE1-B114FC9563C2}" srcOrd="2" destOrd="0" presId="urn:microsoft.com/office/officeart/2005/8/layout/vList2"/>
    <dgm:cxn modelId="{CF872D69-10AB-4222-9CA8-6FEDFDD13B98}" type="presParOf" srcId="{A17B7EE2-1D78-4802-A42E-D5C47A93A332}" destId="{B38E9941-A3A6-4796-8072-ADCD44E1774C}" srcOrd="3" destOrd="0" presId="urn:microsoft.com/office/officeart/2005/8/layout/vList2"/>
    <dgm:cxn modelId="{4F427928-0C9E-4D87-AE5F-51CD6408C357}" type="presParOf" srcId="{A17B7EE2-1D78-4802-A42E-D5C47A93A332}" destId="{4295595F-D20B-405E-8AB4-688E1DEC2787}" srcOrd="4" destOrd="0" presId="urn:microsoft.com/office/officeart/2005/8/layout/vList2"/>
    <dgm:cxn modelId="{DD36417A-54F2-475A-9F4C-B921842B18E0}" type="presParOf" srcId="{A17B7EE2-1D78-4802-A42E-D5C47A93A332}" destId="{6793D6C1-11C4-4549-AA87-8A72272FF6B1}" srcOrd="5" destOrd="0" presId="urn:microsoft.com/office/officeart/2005/8/layout/vList2"/>
    <dgm:cxn modelId="{5DDC2E34-45D5-4506-B838-EDF73BB8560A}" type="presParOf" srcId="{A17B7EE2-1D78-4802-A42E-D5C47A93A332}" destId="{37044683-296D-4928-A19D-1A7547B9EB23}" srcOrd="6" destOrd="0" presId="urn:microsoft.com/office/officeart/2005/8/layout/vList2"/>
    <dgm:cxn modelId="{FE49423D-E389-4A8F-A17A-4CE4A7240F03}" type="presParOf" srcId="{A17B7EE2-1D78-4802-A42E-D5C47A93A332}" destId="{A8DC0224-C23C-470A-9860-43CF041DAA78}" srcOrd="7" destOrd="0" presId="urn:microsoft.com/office/officeart/2005/8/layout/vList2"/>
    <dgm:cxn modelId="{F8D62351-4284-4095-919D-3F3620DC2BB1}" type="presParOf" srcId="{A17B7EE2-1D78-4802-A42E-D5C47A93A332}" destId="{35B7FA0E-A7C6-469B-9CC6-2694F8ACFFCE}" srcOrd="8" destOrd="0" presId="urn:microsoft.com/office/officeart/2005/8/layout/vList2"/>
    <dgm:cxn modelId="{6F94618F-624D-44EA-B50D-8E8FBEA46A16}" type="presParOf" srcId="{A17B7EE2-1D78-4802-A42E-D5C47A93A332}" destId="{74DBFF6F-C3F3-4B08-807D-9792880EAF31}" srcOrd="9" destOrd="0" presId="urn:microsoft.com/office/officeart/2005/8/layout/vList2"/>
    <dgm:cxn modelId="{FC66E66A-8CC0-45EC-87C4-C23CCB4564F3}" type="presParOf" srcId="{A17B7EE2-1D78-4802-A42E-D5C47A93A332}" destId="{C2D199EF-EC9A-4C6D-8BD7-CC11CB57AA65}" srcOrd="10" destOrd="0" presId="urn:microsoft.com/office/officeart/2005/8/layout/vList2"/>
    <dgm:cxn modelId="{8BEAD462-0218-4389-B43D-99305BD0D9F0}" type="presParOf" srcId="{A17B7EE2-1D78-4802-A42E-D5C47A93A332}" destId="{F4C439AD-BC66-42C3-9105-C5B50C42525C}" srcOrd="11" destOrd="0" presId="urn:microsoft.com/office/officeart/2005/8/layout/vList2"/>
    <dgm:cxn modelId="{2DDCF42D-5FB6-4099-AB85-59391DAD082B}" type="presParOf" srcId="{A17B7EE2-1D78-4802-A42E-D5C47A93A332}" destId="{BB581282-D2E9-4881-BBB5-D7AE975D856F}" srcOrd="1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accent1">
            <a:lumMod val="40000"/>
            <a:lumOff val="60000"/>
          </a:schemeClr>
        </a:solidFill>
      </dgm:spPr>
      <dgm:t>
        <a:bodyPr/>
        <a:lstStyle/>
        <a:p>
          <a:r>
            <a:rPr lang="en-MY" dirty="0">
              <a:solidFill>
                <a:schemeClr val="tx1"/>
              </a:solidFill>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dgm:spPr>
        <a:solidFill>
          <a:schemeClr val="accent1">
            <a:lumMod val="40000"/>
            <a:lumOff val="60000"/>
          </a:schemeClr>
        </a:solidFill>
      </dgm:spPr>
      <dgm:t>
        <a:bodyPr/>
        <a:lstStyle/>
        <a:p>
          <a:pPr>
            <a:buNone/>
          </a:pPr>
          <a:r>
            <a:rPr lang="en-MY" dirty="0">
              <a:solidFill>
                <a:schemeClr val="tx1"/>
              </a:solidFill>
              <a:latin typeface="Arial"/>
              <a:ea typeface="+mn-ea"/>
              <a:cs typeface="+mn-cs"/>
            </a:rPr>
            <a:t>HR Structural Alternatives</a:t>
          </a:r>
          <a:endParaRPr lang="en-MY" dirty="0">
            <a:solidFill>
              <a:schemeClr val="tx1"/>
            </a:solidFill>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dgm:spPr>
        <a:solidFill>
          <a:schemeClr val="accent1">
            <a:lumMod val="40000"/>
            <a:lumOff val="60000"/>
          </a:schemeClr>
        </a:solidFill>
      </dgm:spPr>
      <dgm:t>
        <a:bodyPr/>
        <a:lstStyle/>
        <a:p>
          <a:r>
            <a:rPr lang="en-MY" dirty="0">
              <a:solidFill>
                <a:schemeClr val="tx1"/>
              </a:solidFill>
            </a:rPr>
            <a:t>HR Roles and Responsibilities</a:t>
          </a:r>
        </a:p>
      </dgm:t>
    </dgm:pt>
    <dgm:pt modelId="{2E2C8467-2C24-4F52-9084-9115E17A23F9}" type="parTrans" cxnId="{87D43582-1B0F-4406-958A-C65726658694}">
      <dgm:prSet/>
      <dgm:spPr/>
    </dgm:pt>
    <dgm:pt modelId="{F717F93E-8D7A-4248-BFC8-0D05C869C8B3}" type="sibTrans" cxnId="{87D43582-1B0F-4406-958A-C65726658694}">
      <dgm:prSet/>
      <dgm:spPr/>
    </dgm:pt>
    <dgm:pt modelId="{03ADE487-B8DB-4FEB-BDBE-7281BBA61A5E}">
      <dgm:prSet phldrT="[Text]"/>
      <dgm:spPr>
        <a:solidFill>
          <a:schemeClr val="accent1">
            <a:lumMod val="40000"/>
            <a:lumOff val="60000"/>
          </a:schemeClr>
        </a:solidFill>
      </dgm:spPr>
      <dgm:t>
        <a:bodyPr/>
        <a:lstStyle/>
        <a:p>
          <a:r>
            <a:rPr lang="en-MY" dirty="0">
              <a:solidFill>
                <a:schemeClr val="tx1"/>
              </a:solidFill>
            </a:rPr>
            <a:t>Ten Strategic Tips</a:t>
          </a:r>
        </a:p>
      </dgm:t>
    </dgm:pt>
    <dgm:pt modelId="{C72F1232-D915-4400-ADD2-8949D3E864EC}" type="parTrans" cxnId="{E73D4A41-3075-40C9-9EF8-BA09AA73A73C}">
      <dgm:prSet/>
      <dgm:spPr/>
    </dgm:pt>
    <dgm:pt modelId="{6B173864-B603-4D03-8622-12D36B90DC25}" type="sibTrans" cxnId="{E73D4A41-3075-40C9-9EF8-BA09AA73A73C}">
      <dgm:prSet/>
      <dgm:spPr/>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8"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8">
        <dgm:presLayoutVars>
          <dgm:chMax val="0"/>
          <dgm:bulletEnabled val="1"/>
        </dgm:presLayoutVars>
      </dgm:prSet>
      <dgm:spPr>
        <a:xfrm>
          <a:off x="0" y="637459"/>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8" custLinFactNeighborY="-3516">
        <dgm:presLayoutVars>
          <dgm:chMax val="0"/>
          <dgm:bulletEnabled val="1"/>
        </dgm:presLayoutVars>
      </dgm:prSet>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8">
        <dgm:presLayoutVars>
          <dgm:chMax val="0"/>
          <dgm:bulletEnabled val="1"/>
        </dgm:presLayoutVars>
      </dgm:prSet>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8" custLinFactNeighborY="-43800">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8">
        <dgm:presLayoutVars>
          <dgm:chMax val="0"/>
          <dgm:bulletEnabled val="1"/>
        </dgm:presLayoutVars>
      </dgm:prSet>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8">
        <dgm:presLayoutVars>
          <dgm:chMax val="0"/>
          <dgm:bulletEnabled val="1"/>
        </dgm:presLayoutVars>
      </dgm:prSet>
      <dgm:spPr/>
      <dgm:t>
        <a:bodyPr/>
        <a:lstStyle/>
        <a:p>
          <a:endParaRPr lang="en-US"/>
        </a:p>
      </dgm:t>
    </dgm:pt>
    <dgm:pt modelId="{6F6278EF-C83F-48EB-8747-CEA05E0D31AB}" type="pres">
      <dgm:prSet presAssocID="{F717F93E-8D7A-4248-BFC8-0D05C869C8B3}" presName="spacer" presStyleCnt="0"/>
      <dgm:spPr/>
    </dgm:pt>
    <dgm:pt modelId="{744F5314-BBC8-475B-8F88-35EB3CA23196}" type="pres">
      <dgm:prSet presAssocID="{03ADE487-B8DB-4FEB-BDBE-7281BBA61A5E}" presName="parentText" presStyleLbl="node1" presStyleIdx="7" presStyleCnt="8">
        <dgm:presLayoutVars>
          <dgm:chMax val="0"/>
          <dgm:bulletEnabled val="1"/>
        </dgm:presLayoutVars>
      </dgm:prSet>
      <dgm:spPr/>
      <dgm:t>
        <a:bodyPr/>
        <a:lstStyle/>
        <a:p>
          <a:endParaRPr lang="en-US"/>
        </a:p>
      </dgm:t>
    </dgm:pt>
  </dgm:ptLst>
  <dgm:cxnLst>
    <dgm:cxn modelId="{5F2E543D-1B87-439C-A265-971B6C8261B0}" type="presOf" srcId="{E5EF136F-65BC-440D-A019-C0F886E2577C}" destId="{BB581282-D2E9-4881-BBB5-D7AE975D856F}" srcOrd="0" destOrd="0" presId="urn:microsoft.com/office/officeart/2005/8/layout/vList2"/>
    <dgm:cxn modelId="{E8B69633-CB11-4797-B4D7-890DB03BBC11}" type="presOf" srcId="{03ADE487-B8DB-4FEB-BDBE-7281BBA61A5E}" destId="{744F5314-BBC8-475B-8F88-35EB3CA23196}"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3C92B0A0-0376-4924-8286-AC33110357FE}" srcId="{4B0BF9B7-7B7A-4A7C-A05B-B1BE1B648CE9}" destId="{9B0D2C3E-33DB-4083-909C-C0999CE06016}" srcOrd="2" destOrd="0" parTransId="{87610EBD-CACA-49E7-B209-38918A556B69}" sibTransId="{0E959FCF-9E5C-4BA5-8F7F-0BF119A258E9}"/>
    <dgm:cxn modelId="{7308B738-9537-4509-BF21-1D568A499D33}" type="presOf" srcId="{5BC77895-9CE9-4054-B933-25BDDF9C1F4C}" destId="{C257A4DF-BA63-4CF7-ABE1-B114FC9563C2}" srcOrd="0" destOrd="0" presId="urn:microsoft.com/office/officeart/2005/8/layout/vList2"/>
    <dgm:cxn modelId="{1F71D2E0-69B4-48E8-85A1-E558EFE79673}" type="presOf" srcId="{5BCFEC87-2571-489B-891D-0E70E9F09AD4}" destId="{FEE47416-7ADC-4F04-B888-18152B43E14E}"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31AFF51F-2A22-4E61-9038-24D724EF6251}" type="presOf" srcId="{0240E6BA-A916-4076-9EA5-E14A9617F930}" destId="{35B7FA0E-A7C6-469B-9CC6-2694F8ACFFCE}" srcOrd="0" destOrd="0" presId="urn:microsoft.com/office/officeart/2005/8/layout/vList2"/>
    <dgm:cxn modelId="{A3AC4354-30A2-4B24-A5D6-0AD19F1AA6AF}" type="presOf" srcId="{E103F50F-1A90-416B-9E61-819078A87576}" destId="{37044683-296D-4928-A19D-1A7547B9EB23}" srcOrd="0" destOrd="0" presId="urn:microsoft.com/office/officeart/2005/8/layout/vList2"/>
    <dgm:cxn modelId="{F7726DE2-60C6-4BC5-B7A8-78214671CE30}" type="presOf" srcId="{4B0BF9B7-7B7A-4A7C-A05B-B1BE1B648CE9}" destId="{A17B7EE2-1D78-4802-A42E-D5C47A93A332}" srcOrd="0" destOrd="0" presId="urn:microsoft.com/office/officeart/2005/8/layout/vList2"/>
    <dgm:cxn modelId="{E73D4A41-3075-40C9-9EF8-BA09AA73A73C}" srcId="{4B0BF9B7-7B7A-4A7C-A05B-B1BE1B648CE9}" destId="{03ADE487-B8DB-4FEB-BDBE-7281BBA61A5E}" srcOrd="7" destOrd="0" parTransId="{C72F1232-D915-4400-ADD2-8949D3E864EC}" sibTransId="{6B173864-B603-4D03-8622-12D36B90DC25}"/>
    <dgm:cxn modelId="{841CC7DC-A980-4180-9992-FA59CBA8CABF}" type="presOf" srcId="{FC7DEB54-D495-4BD2-8325-E7464C2459C5}" destId="{C2D199EF-EC9A-4C6D-8BD7-CC11CB57AA65}" srcOrd="0" destOrd="0" presId="urn:microsoft.com/office/officeart/2005/8/layout/vList2"/>
    <dgm:cxn modelId="{9ACB9224-5619-4BE5-BBFB-3D80A91D46BC}" type="presOf" srcId="{9B0D2C3E-33DB-4083-909C-C0999CE06016}" destId="{4295595F-D20B-405E-8AB4-688E1DEC2787}"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C306F392-A790-4C36-9768-5CB71A6947B1}" type="presParOf" srcId="{A17B7EE2-1D78-4802-A42E-D5C47A93A332}" destId="{FEE47416-7ADC-4F04-B888-18152B43E14E}" srcOrd="0" destOrd="0" presId="urn:microsoft.com/office/officeart/2005/8/layout/vList2"/>
    <dgm:cxn modelId="{E482102B-389F-433D-BD71-78B32ABEDEF6}" type="presParOf" srcId="{A17B7EE2-1D78-4802-A42E-D5C47A93A332}" destId="{4C71D70E-D4E8-40C9-B61A-A6DF24ED5625}" srcOrd="1" destOrd="0" presId="urn:microsoft.com/office/officeart/2005/8/layout/vList2"/>
    <dgm:cxn modelId="{32ADF016-0CC4-401E-93CC-F4E25547747D}" type="presParOf" srcId="{A17B7EE2-1D78-4802-A42E-D5C47A93A332}" destId="{C257A4DF-BA63-4CF7-ABE1-B114FC9563C2}" srcOrd="2" destOrd="0" presId="urn:microsoft.com/office/officeart/2005/8/layout/vList2"/>
    <dgm:cxn modelId="{3F99FCCB-C5F3-4609-9FC7-1FD1872E7460}" type="presParOf" srcId="{A17B7EE2-1D78-4802-A42E-D5C47A93A332}" destId="{B38E9941-A3A6-4796-8072-ADCD44E1774C}" srcOrd="3" destOrd="0" presId="urn:microsoft.com/office/officeart/2005/8/layout/vList2"/>
    <dgm:cxn modelId="{B5ACCA97-6177-4F89-9CA9-3B4773085462}" type="presParOf" srcId="{A17B7EE2-1D78-4802-A42E-D5C47A93A332}" destId="{4295595F-D20B-405E-8AB4-688E1DEC2787}" srcOrd="4" destOrd="0" presId="urn:microsoft.com/office/officeart/2005/8/layout/vList2"/>
    <dgm:cxn modelId="{253A8998-450F-45B2-9F7B-ED0E5B9E81A6}" type="presParOf" srcId="{A17B7EE2-1D78-4802-A42E-D5C47A93A332}" destId="{6793D6C1-11C4-4549-AA87-8A72272FF6B1}" srcOrd="5" destOrd="0" presId="urn:microsoft.com/office/officeart/2005/8/layout/vList2"/>
    <dgm:cxn modelId="{3D921392-1951-4BC0-9C38-9042B4815DCD}" type="presParOf" srcId="{A17B7EE2-1D78-4802-A42E-D5C47A93A332}" destId="{37044683-296D-4928-A19D-1A7547B9EB23}" srcOrd="6" destOrd="0" presId="urn:microsoft.com/office/officeart/2005/8/layout/vList2"/>
    <dgm:cxn modelId="{81CADF88-0820-4E90-B976-16604519FA7E}" type="presParOf" srcId="{A17B7EE2-1D78-4802-A42E-D5C47A93A332}" destId="{A8DC0224-C23C-470A-9860-43CF041DAA78}" srcOrd="7" destOrd="0" presId="urn:microsoft.com/office/officeart/2005/8/layout/vList2"/>
    <dgm:cxn modelId="{69EA37C9-A2EB-43FA-8CF3-319D6F9A71EC}" type="presParOf" srcId="{A17B7EE2-1D78-4802-A42E-D5C47A93A332}" destId="{35B7FA0E-A7C6-469B-9CC6-2694F8ACFFCE}" srcOrd="8" destOrd="0" presId="urn:microsoft.com/office/officeart/2005/8/layout/vList2"/>
    <dgm:cxn modelId="{1AC43DFD-FB44-4497-9F3E-8FAC06AE6FC6}" type="presParOf" srcId="{A17B7EE2-1D78-4802-A42E-D5C47A93A332}" destId="{74DBFF6F-C3F3-4B08-807D-9792880EAF31}" srcOrd="9" destOrd="0" presId="urn:microsoft.com/office/officeart/2005/8/layout/vList2"/>
    <dgm:cxn modelId="{0D924193-C53A-428C-A01C-92B1F6668EE8}" type="presParOf" srcId="{A17B7EE2-1D78-4802-A42E-D5C47A93A332}" destId="{C2D199EF-EC9A-4C6D-8BD7-CC11CB57AA65}" srcOrd="10" destOrd="0" presId="urn:microsoft.com/office/officeart/2005/8/layout/vList2"/>
    <dgm:cxn modelId="{ADAB95ED-C81F-4642-A15D-BC53D68A83C9}" type="presParOf" srcId="{A17B7EE2-1D78-4802-A42E-D5C47A93A332}" destId="{F4C439AD-BC66-42C3-9105-C5B50C42525C}" srcOrd="11" destOrd="0" presId="urn:microsoft.com/office/officeart/2005/8/layout/vList2"/>
    <dgm:cxn modelId="{81268131-5F26-414D-811C-F5E2E4246D8A}" type="presParOf" srcId="{A17B7EE2-1D78-4802-A42E-D5C47A93A332}" destId="{BB581282-D2E9-4881-BBB5-D7AE975D856F}" srcOrd="12" destOrd="0" presId="urn:microsoft.com/office/officeart/2005/8/layout/vList2"/>
    <dgm:cxn modelId="{4F30BF39-ABCC-45EE-AFF9-6776ADC1AF0D}" type="presParOf" srcId="{A17B7EE2-1D78-4802-A42E-D5C47A93A332}" destId="{6F6278EF-C83F-48EB-8747-CEA05E0D31AB}" srcOrd="13" destOrd="0" presId="urn:microsoft.com/office/officeart/2005/8/layout/vList2"/>
    <dgm:cxn modelId="{C816736E-B99C-47DE-A679-3AFD2D89758F}" type="presParOf" srcId="{A17B7EE2-1D78-4802-A42E-D5C47A93A332}" destId="{744F5314-BBC8-475B-8F88-35EB3CA23196}" srcOrd="1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chemeClr val="bg2"/>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chemeClr val="bg2"/>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bg2"/>
        </a:solidFill>
      </dgm:spPr>
      <dgm:t>
        <a:bodyPr/>
        <a:lstStyle/>
        <a:p>
          <a:r>
            <a:rPr lang="en-MY" dirty="0">
              <a:solidFill>
                <a:schemeClr val="tx1"/>
              </a:solidFill>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bg2"/>
        </a:solidFill>
      </dgm:spPr>
      <dgm:t>
        <a:bodyPr/>
        <a:lstStyle/>
        <a:p>
          <a:r>
            <a:rPr lang="en-MY" dirty="0">
              <a:solidFill>
                <a:schemeClr val="tx1"/>
              </a:solidFill>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bg2"/>
        </a:solidFill>
      </dgm:spPr>
      <dgm:t>
        <a:bodyPr/>
        <a:lstStyle/>
        <a:p>
          <a:r>
            <a:rPr lang="en-MY" dirty="0">
              <a:solidFill>
                <a:schemeClr val="tx1"/>
              </a:solidFill>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Structural Alternatives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dgm:spPr>
        <a:solidFill>
          <a:schemeClr val="bg2"/>
        </a:solidFill>
      </dgm:spPr>
      <dgm:t>
        <a:bodyPr/>
        <a:lstStyle/>
        <a:p>
          <a:r>
            <a:rPr lang="en-MY" dirty="0">
              <a:solidFill>
                <a:schemeClr val="tx1"/>
              </a:solidFill>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03ADE487-B8DB-4FEB-BDBE-7281BBA61A5E}">
      <dgm:prSet phldrT="[Text]"/>
      <dgm:spPr>
        <a:solidFill>
          <a:schemeClr val="bg2"/>
        </a:solidFill>
      </dgm:spPr>
      <dgm:t>
        <a:bodyPr/>
        <a:lstStyle/>
        <a:p>
          <a:r>
            <a:rPr lang="en-MY" dirty="0">
              <a:solidFill>
                <a:schemeClr val="tx1"/>
              </a:solidFill>
            </a:rPr>
            <a:t>Ten Strategic Tips</a:t>
          </a:r>
        </a:p>
      </dgm:t>
    </dgm:pt>
    <dgm:pt modelId="{C72F1232-D915-4400-ADD2-8949D3E864EC}" type="parTrans" cxnId="{E73D4A41-3075-40C9-9EF8-BA09AA73A73C}">
      <dgm:prSet/>
      <dgm:spPr/>
      <dgm:t>
        <a:bodyPr/>
        <a:lstStyle/>
        <a:p>
          <a:endParaRPr lang="en-MY"/>
        </a:p>
      </dgm:t>
    </dgm:pt>
    <dgm:pt modelId="{6B173864-B603-4D03-8622-12D36B90DC25}" type="sibTrans" cxnId="{E73D4A41-3075-40C9-9EF8-BA09AA73A73C}">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8"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8"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8"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8">
        <dgm:presLayoutVars>
          <dgm:chMax val="0"/>
          <dgm:bulletEnabled val="1"/>
        </dgm:presLayoutVars>
      </dgm:prSet>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8" custLinFactNeighborY="-43800">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8">
        <dgm:presLayoutVars>
          <dgm:chMax val="0"/>
          <dgm:bulletEnabled val="1"/>
        </dgm:presLayoutVars>
      </dgm:prSet>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8">
        <dgm:presLayoutVars>
          <dgm:chMax val="0"/>
          <dgm:bulletEnabled val="1"/>
        </dgm:presLayoutVars>
      </dgm:prSet>
      <dgm:spPr/>
      <dgm:t>
        <a:bodyPr/>
        <a:lstStyle/>
        <a:p>
          <a:endParaRPr lang="en-US"/>
        </a:p>
      </dgm:t>
    </dgm:pt>
    <dgm:pt modelId="{6F6278EF-C83F-48EB-8747-CEA05E0D31AB}" type="pres">
      <dgm:prSet presAssocID="{F717F93E-8D7A-4248-BFC8-0D05C869C8B3}" presName="spacer" presStyleCnt="0"/>
      <dgm:spPr/>
    </dgm:pt>
    <dgm:pt modelId="{744F5314-BBC8-475B-8F88-35EB3CA23196}" type="pres">
      <dgm:prSet presAssocID="{03ADE487-B8DB-4FEB-BDBE-7281BBA61A5E}" presName="parentText" presStyleLbl="node1" presStyleIdx="7" presStyleCnt="8">
        <dgm:presLayoutVars>
          <dgm:chMax val="0"/>
          <dgm:bulletEnabled val="1"/>
        </dgm:presLayoutVars>
      </dgm:prSet>
      <dgm:spPr/>
      <dgm:t>
        <a:bodyPr/>
        <a:lstStyle/>
        <a:p>
          <a:endParaRPr lang="en-US"/>
        </a:p>
      </dgm:t>
    </dgm:pt>
  </dgm:ptLst>
  <dgm:cxnLst>
    <dgm:cxn modelId="{20182E53-7CA5-4AE7-98EE-1A9933079A59}" type="presOf" srcId="{E5EF136F-65BC-440D-A019-C0F886E2577C}" destId="{BB581282-D2E9-4881-BBB5-D7AE975D856F}" srcOrd="0" destOrd="0" presId="urn:microsoft.com/office/officeart/2005/8/layout/vList2"/>
    <dgm:cxn modelId="{3935F9F9-43DD-45DA-9EF1-67E2C2D274AA}" type="presOf" srcId="{03ADE487-B8DB-4FEB-BDBE-7281BBA61A5E}" destId="{744F5314-BBC8-475B-8F88-35EB3CA23196}" srcOrd="0" destOrd="0" presId="urn:microsoft.com/office/officeart/2005/8/layout/vList2"/>
    <dgm:cxn modelId="{2F968CCD-7A7A-4F6C-B814-3B92103E8DCF}" type="presOf" srcId="{9B0D2C3E-33DB-4083-909C-C0999CE06016}" destId="{4295595F-D20B-405E-8AB4-688E1DEC2787}"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5113ED49-B21E-40BA-BE03-FE988968BC78}" type="presOf" srcId="{5BC77895-9CE9-4054-B933-25BDDF9C1F4C}" destId="{C257A4DF-BA63-4CF7-ABE1-B114FC9563C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E73D4A41-3075-40C9-9EF8-BA09AA73A73C}" srcId="{4B0BF9B7-7B7A-4A7C-A05B-B1BE1B648CE9}" destId="{03ADE487-B8DB-4FEB-BDBE-7281BBA61A5E}" srcOrd="7" destOrd="0" parTransId="{C72F1232-D915-4400-ADD2-8949D3E864EC}" sibTransId="{6B173864-B603-4D03-8622-12D36B90DC25}"/>
    <dgm:cxn modelId="{B7BCF887-C3F6-434A-9058-56454B516989}" type="presOf" srcId="{E103F50F-1A90-416B-9E61-819078A87576}" destId="{37044683-296D-4928-A19D-1A7547B9EB23}" srcOrd="0" destOrd="0" presId="urn:microsoft.com/office/officeart/2005/8/layout/vList2"/>
    <dgm:cxn modelId="{76E3D0D9-F997-457D-A44C-CD1425F02CAA}" type="presOf" srcId="{0240E6BA-A916-4076-9EA5-E14A9617F930}" destId="{35B7FA0E-A7C6-469B-9CC6-2694F8ACFFCE}"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96F5FCFF-9D26-4F71-915F-3C290AEE4FBF}" type="presOf" srcId="{FC7DEB54-D495-4BD2-8325-E7464C2459C5}" destId="{C2D199EF-EC9A-4C6D-8BD7-CC11CB57AA65}"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 modelId="{C4A7F539-D9AB-443D-900E-69BA6812C5DE}" type="presParOf" srcId="{A17B7EE2-1D78-4802-A42E-D5C47A93A332}" destId="{6F6278EF-C83F-48EB-8747-CEA05E0D31AB}" srcOrd="13" destOrd="0" presId="urn:microsoft.com/office/officeart/2005/8/layout/vList2"/>
    <dgm:cxn modelId="{885C6278-3A82-4D83-A6E6-C5E8CACDB473}" type="presParOf" srcId="{A17B7EE2-1D78-4802-A42E-D5C47A93A332}" destId="{744F5314-BBC8-475B-8F88-35EB3CA23196}" srcOrd="1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rgbClr val="000000"/>
            </a:solidFill>
            <a:latin typeface="Arial"/>
            <a:ea typeface="+mn-ea"/>
            <a:cs typeface="+mn-cs"/>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49710">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43800">
        <dgm:presLayoutVars>
          <dgm:chMax val="0"/>
          <dgm:bulletEnabled val="1"/>
        </dgm:presLayoutVars>
      </dgm:prSet>
      <dgm:spPr>
        <a:xfrm>
          <a:off x="0" y="2668653"/>
          <a:ext cx="7772400" cy="575859"/>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3348049"/>
          <a:ext cx="7772400" cy="575859"/>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995908"/>
          <a:ext cx="7772400" cy="575859"/>
        </a:xfrm>
        <a:prstGeom prst="roundRect">
          <a:avLst/>
        </a:prstGeom>
      </dgm:spPr>
      <dgm:t>
        <a:bodyPr/>
        <a:lstStyle/>
        <a:p>
          <a:endParaRPr lang="en-US"/>
        </a:p>
      </dgm:t>
    </dgm:pt>
  </dgm:ptLst>
  <dgm:cxnLst>
    <dgm:cxn modelId="{20182E53-7CA5-4AE7-98EE-1A9933079A59}" type="presOf" srcId="{E5EF136F-65BC-440D-A019-C0F886E2577C}" destId="{BB581282-D2E9-4881-BBB5-D7AE975D856F}" srcOrd="0" destOrd="0" presId="urn:microsoft.com/office/officeart/2005/8/layout/vList2"/>
    <dgm:cxn modelId="{2F968CCD-7A7A-4F6C-B814-3B92103E8DCF}" type="presOf" srcId="{9B0D2C3E-33DB-4083-909C-C0999CE06016}" destId="{4295595F-D20B-405E-8AB4-688E1DEC2787}"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5113ED49-B21E-40BA-BE03-FE988968BC78}" type="presOf" srcId="{5BC77895-9CE9-4054-B933-25BDDF9C1F4C}" destId="{C257A4DF-BA63-4CF7-ABE1-B114FC9563C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B7BCF887-C3F6-434A-9058-56454B516989}" type="presOf" srcId="{E103F50F-1A90-416B-9E61-819078A87576}" destId="{37044683-296D-4928-A19D-1A7547B9EB23}" srcOrd="0" destOrd="0" presId="urn:microsoft.com/office/officeart/2005/8/layout/vList2"/>
    <dgm:cxn modelId="{76E3D0D9-F997-457D-A44C-CD1425F02CAA}" type="presOf" srcId="{0240E6BA-A916-4076-9EA5-E14A9617F930}" destId="{35B7FA0E-A7C6-469B-9CC6-2694F8ACFFCE}"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96F5FCFF-9D26-4F71-915F-3C290AEE4FBF}" type="presOf" srcId="{FC7DEB54-D495-4BD2-8325-E7464C2459C5}" destId="{C2D199EF-EC9A-4C6D-8BD7-CC11CB57AA65}"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rgbClr val="000000"/>
            </a:solidFill>
            <a:latin typeface="Arial"/>
            <a:ea typeface="+mn-ea"/>
            <a:cs typeface="+mn-cs"/>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48979">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43800">
        <dgm:presLayoutVars>
          <dgm:chMax val="0"/>
          <dgm:bulletEnabled val="1"/>
        </dgm:presLayoutVars>
      </dgm:prSet>
      <dgm:spPr>
        <a:xfrm>
          <a:off x="0" y="2344188"/>
          <a:ext cx="7772400" cy="5148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3348049"/>
          <a:ext cx="7772400" cy="575859"/>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995908"/>
          <a:ext cx="7772400" cy="575859"/>
        </a:xfrm>
        <a:prstGeom prst="roundRect">
          <a:avLst/>
        </a:prstGeom>
      </dgm:spPr>
      <dgm:t>
        <a:bodyPr/>
        <a:lstStyle/>
        <a:p>
          <a:endParaRPr lang="en-US"/>
        </a:p>
      </dgm:t>
    </dgm:pt>
  </dgm:ptLst>
  <dgm:cxnLst>
    <dgm:cxn modelId="{20182E53-7CA5-4AE7-98EE-1A9933079A59}" type="presOf" srcId="{E5EF136F-65BC-440D-A019-C0F886E2577C}" destId="{BB581282-D2E9-4881-BBB5-D7AE975D856F}" srcOrd="0" destOrd="0" presId="urn:microsoft.com/office/officeart/2005/8/layout/vList2"/>
    <dgm:cxn modelId="{2F968CCD-7A7A-4F6C-B814-3B92103E8DCF}" type="presOf" srcId="{9B0D2C3E-33DB-4083-909C-C0999CE06016}" destId="{4295595F-D20B-405E-8AB4-688E1DEC2787}"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5113ED49-B21E-40BA-BE03-FE988968BC78}" type="presOf" srcId="{5BC77895-9CE9-4054-B933-25BDDF9C1F4C}" destId="{C257A4DF-BA63-4CF7-ABE1-B114FC9563C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B7BCF887-C3F6-434A-9058-56454B516989}" type="presOf" srcId="{E103F50F-1A90-416B-9E61-819078A87576}" destId="{37044683-296D-4928-A19D-1A7547B9EB23}" srcOrd="0" destOrd="0" presId="urn:microsoft.com/office/officeart/2005/8/layout/vList2"/>
    <dgm:cxn modelId="{76E3D0D9-F997-457D-A44C-CD1425F02CAA}" type="presOf" srcId="{0240E6BA-A916-4076-9EA5-E14A9617F930}" destId="{35B7FA0E-A7C6-469B-9CC6-2694F8ACFFCE}"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96F5FCFF-9D26-4F71-915F-3C290AEE4FBF}" type="presOf" srcId="{FC7DEB54-D495-4BD2-8325-E7464C2459C5}" destId="{C2D199EF-EC9A-4C6D-8BD7-CC11CB57AA65}"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rgbClr val="000000"/>
            </a:solidFill>
            <a:latin typeface="Arial"/>
            <a:ea typeface="+mn-ea"/>
            <a:cs typeface="+mn-cs"/>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995908"/>
          <a:ext cx="7772400" cy="575859"/>
        </a:xfrm>
        <a:prstGeom prst="roundRect">
          <a:avLst/>
        </a:prstGeom>
      </dgm:spPr>
      <dgm:t>
        <a:bodyPr/>
        <a:lstStyle/>
        <a:p>
          <a:endParaRPr lang="en-US"/>
        </a:p>
      </dgm:t>
    </dgm:pt>
  </dgm:ptLst>
  <dgm:cxnLst>
    <dgm:cxn modelId="{20182E53-7CA5-4AE7-98EE-1A9933079A59}" type="presOf" srcId="{E5EF136F-65BC-440D-A019-C0F886E2577C}" destId="{BB581282-D2E9-4881-BBB5-D7AE975D856F}" srcOrd="0" destOrd="0" presId="urn:microsoft.com/office/officeart/2005/8/layout/vList2"/>
    <dgm:cxn modelId="{2F968CCD-7A7A-4F6C-B814-3B92103E8DCF}" type="presOf" srcId="{9B0D2C3E-33DB-4083-909C-C0999CE06016}" destId="{4295595F-D20B-405E-8AB4-688E1DEC2787}"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5113ED49-B21E-40BA-BE03-FE988968BC78}" type="presOf" srcId="{5BC77895-9CE9-4054-B933-25BDDF9C1F4C}" destId="{C257A4DF-BA63-4CF7-ABE1-B114FC9563C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B7BCF887-C3F6-434A-9058-56454B516989}" type="presOf" srcId="{E103F50F-1A90-416B-9E61-819078A87576}" destId="{37044683-296D-4928-A19D-1A7547B9EB23}" srcOrd="0" destOrd="0" presId="urn:microsoft.com/office/officeart/2005/8/layout/vList2"/>
    <dgm:cxn modelId="{76E3D0D9-F997-457D-A44C-CD1425F02CAA}" type="presOf" srcId="{0240E6BA-A916-4076-9EA5-E14A9617F930}" destId="{35B7FA0E-A7C6-469B-9CC6-2694F8ACFFCE}"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96F5FCFF-9D26-4F71-915F-3C290AEE4FBF}" type="presOf" srcId="{FC7DEB54-D495-4BD2-8325-E7464C2459C5}" destId="{C2D199EF-EC9A-4C6D-8BD7-CC11CB57AA65}"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rgbClr val="000000"/>
            </a:solidFill>
            <a:latin typeface="Arial"/>
            <a:ea typeface="+mn-ea"/>
            <a:cs typeface="+mn-cs"/>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528260"/>
          <a:ext cx="7772400" cy="514800"/>
        </a:xfrm>
        <a:prstGeom prst="roundRect">
          <a:avLst/>
        </a:prstGeom>
      </dgm:spPr>
      <dgm:t>
        <a:bodyPr/>
        <a:lstStyle/>
        <a:p>
          <a:endParaRPr lang="en-US"/>
        </a:p>
      </dgm:t>
    </dgm:pt>
  </dgm:ptLst>
  <dgm:cxnLst>
    <dgm:cxn modelId="{20182E53-7CA5-4AE7-98EE-1A9933079A59}" type="presOf" srcId="{E5EF136F-65BC-440D-A019-C0F886E2577C}" destId="{BB581282-D2E9-4881-BBB5-D7AE975D856F}" srcOrd="0" destOrd="0" presId="urn:microsoft.com/office/officeart/2005/8/layout/vList2"/>
    <dgm:cxn modelId="{2F968CCD-7A7A-4F6C-B814-3B92103E8DCF}" type="presOf" srcId="{9B0D2C3E-33DB-4083-909C-C0999CE06016}" destId="{4295595F-D20B-405E-8AB4-688E1DEC2787}"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5113ED49-B21E-40BA-BE03-FE988968BC78}" type="presOf" srcId="{5BC77895-9CE9-4054-B933-25BDDF9C1F4C}" destId="{C257A4DF-BA63-4CF7-ABE1-B114FC9563C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B7BCF887-C3F6-434A-9058-56454B516989}" type="presOf" srcId="{E103F50F-1A90-416B-9E61-819078A87576}" destId="{37044683-296D-4928-A19D-1A7547B9EB23}" srcOrd="0" destOrd="0" presId="urn:microsoft.com/office/officeart/2005/8/layout/vList2"/>
    <dgm:cxn modelId="{76E3D0D9-F997-457D-A44C-CD1425F02CAA}" type="presOf" srcId="{0240E6BA-A916-4076-9EA5-E14A9617F930}" destId="{35B7FA0E-A7C6-469B-9CC6-2694F8ACFFCE}"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96F5FCFF-9D26-4F71-915F-3C290AEE4FBF}" type="presOf" srcId="{FC7DEB54-D495-4BD2-8325-E7464C2459C5}" destId="{C2D199EF-EC9A-4C6D-8BD7-CC11CB57AA65}"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n-MY" sz="2500" kern="1200" dirty="0">
              <a:solidFill>
                <a:schemeClr val="bg1"/>
              </a:solidFill>
            </a:rPr>
            <a:t>Mergers and Acquisition</a:t>
          </a:r>
        </a:p>
      </dsp:txBody>
      <dsp:txXfrm>
        <a:off x="0" y="144016"/>
        <a:ext cx="7772400" cy="585000"/>
      </dsp:txXfrm>
    </dsp:sp>
    <dsp:sp modelId="{C257A4DF-BA63-4CF7-ABE1-B114FC9563C2}">
      <dsp:nvSpPr>
        <dsp:cNvPr id="0" name=""/>
        <dsp:cNvSpPr/>
      </dsp:nvSpPr>
      <dsp:spPr>
        <a:xfrm>
          <a:off x="0" y="733760"/>
          <a:ext cx="7772400" cy="585000"/>
        </a:xfrm>
        <a:prstGeom prst="roundRect">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n-MY" sz="2500" kern="1200" dirty="0">
              <a:solidFill>
                <a:schemeClr val="tx1"/>
              </a:solidFill>
            </a:rPr>
            <a:t>Merging Cultures</a:t>
          </a:r>
        </a:p>
      </dsp:txBody>
      <dsp:txXfrm>
        <a:off x="0" y="733760"/>
        <a:ext cx="7772400" cy="585000"/>
      </dsp:txXfrm>
    </dsp:sp>
    <dsp:sp modelId="{4295595F-D20B-405E-8AB4-688E1DEC2787}">
      <dsp:nvSpPr>
        <dsp:cNvPr id="0" name=""/>
        <dsp:cNvSpPr/>
      </dsp:nvSpPr>
      <dsp:spPr>
        <a:xfrm>
          <a:off x="0" y="1390760"/>
          <a:ext cx="7772400" cy="585000"/>
        </a:xfrm>
        <a:prstGeom prst="roundRect">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buNone/>
          </a:pPr>
          <a:r>
            <a:rPr lang="en-MY" sz="2500" kern="1200" dirty="0">
              <a:solidFill>
                <a:schemeClr val="tx1"/>
              </a:solidFill>
              <a:latin typeface="Arial"/>
              <a:ea typeface="+mn-ea"/>
              <a:cs typeface="+mn-cs"/>
            </a:rPr>
            <a:t>HR Structural Alternatives</a:t>
          </a:r>
          <a:endParaRPr lang="en-MY" sz="2500" kern="1200" dirty="0">
            <a:solidFill>
              <a:schemeClr val="tx1"/>
            </a:solidFill>
          </a:endParaRPr>
        </a:p>
      </dsp:txBody>
      <dsp:txXfrm>
        <a:off x="0" y="1390760"/>
        <a:ext cx="7772400" cy="585000"/>
      </dsp:txXfrm>
    </dsp:sp>
    <dsp:sp modelId="{37044683-296D-4928-A19D-1A7547B9EB23}">
      <dsp:nvSpPr>
        <dsp:cNvPr id="0" name=""/>
        <dsp:cNvSpPr/>
      </dsp:nvSpPr>
      <dsp:spPr>
        <a:xfrm>
          <a:off x="0" y="2047760"/>
          <a:ext cx="7772400" cy="585000"/>
        </a:xfrm>
        <a:prstGeom prst="roundRect">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n-MY" sz="2500" kern="1200" dirty="0">
              <a:solidFill>
                <a:schemeClr val="tx1"/>
              </a:solidFill>
            </a:rPr>
            <a:t>HR Competency Model</a:t>
          </a:r>
        </a:p>
      </dsp:txBody>
      <dsp:txXfrm>
        <a:off x="0" y="2047760"/>
        <a:ext cx="7772400" cy="585000"/>
      </dsp:txXfrm>
    </dsp:sp>
    <dsp:sp modelId="{35B7FA0E-A7C6-469B-9CC6-2694F8ACFFCE}">
      <dsp:nvSpPr>
        <dsp:cNvPr id="0" name=""/>
        <dsp:cNvSpPr/>
      </dsp:nvSpPr>
      <dsp:spPr>
        <a:xfrm>
          <a:off x="0" y="2673223"/>
          <a:ext cx="7772400" cy="585000"/>
        </a:xfrm>
        <a:prstGeom prst="roundRect">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n-MY" sz="2500" kern="1200" dirty="0">
              <a:solidFill>
                <a:schemeClr val="tx1"/>
              </a:solidFill>
            </a:rPr>
            <a:t>Star Technique</a:t>
          </a:r>
        </a:p>
      </dsp:txBody>
      <dsp:txXfrm>
        <a:off x="0" y="2673223"/>
        <a:ext cx="7772400" cy="585000"/>
      </dsp:txXfrm>
    </dsp:sp>
    <dsp:sp modelId="{C2D199EF-EC9A-4C6D-8BD7-CC11CB57AA65}">
      <dsp:nvSpPr>
        <dsp:cNvPr id="0" name=""/>
        <dsp:cNvSpPr/>
      </dsp:nvSpPr>
      <dsp:spPr>
        <a:xfrm>
          <a:off x="0" y="3361760"/>
          <a:ext cx="7772400" cy="585000"/>
        </a:xfrm>
        <a:prstGeom prst="roundRect">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n-MY" sz="2500" kern="1200" dirty="0">
              <a:solidFill>
                <a:schemeClr val="tx1"/>
              </a:solidFill>
            </a:rPr>
            <a:t>HR and CSR</a:t>
          </a:r>
        </a:p>
      </dsp:txBody>
      <dsp:txXfrm>
        <a:off x="0" y="3361760"/>
        <a:ext cx="7772400" cy="585000"/>
      </dsp:txXfrm>
    </dsp:sp>
    <dsp:sp modelId="{BB581282-D2E9-4881-BBB5-D7AE975D856F}">
      <dsp:nvSpPr>
        <dsp:cNvPr id="0" name=""/>
        <dsp:cNvSpPr/>
      </dsp:nvSpPr>
      <dsp:spPr>
        <a:xfrm>
          <a:off x="0" y="4018760"/>
          <a:ext cx="7772400" cy="585000"/>
        </a:xfrm>
        <a:prstGeom prst="roundRect">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n-MY" sz="2500" kern="1200" dirty="0">
              <a:solidFill>
                <a:schemeClr val="tx1"/>
              </a:solidFill>
            </a:rPr>
            <a:t>HR Roles and Responsibilities</a:t>
          </a:r>
        </a:p>
      </dsp:txBody>
      <dsp:txXfrm>
        <a:off x="0" y="4018760"/>
        <a:ext cx="7772400" cy="58500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EE47416-7ADC-4F04-B888-18152B43E14E}">
      <dsp:nvSpPr>
        <dsp:cNvPr id="0" name=""/>
        <dsp:cNvSpPr/>
      </dsp:nvSpPr>
      <dsp:spPr>
        <a:xfrm>
          <a:off x="0" y="118485"/>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0" y="118485"/>
        <a:ext cx="7772400" cy="514800"/>
      </dsp:txXfrm>
    </dsp:sp>
    <dsp:sp modelId="{C257A4DF-BA63-4CF7-ABE1-B114FC9563C2}">
      <dsp:nvSpPr>
        <dsp:cNvPr id="0" name=""/>
        <dsp:cNvSpPr/>
      </dsp:nvSpPr>
      <dsp:spPr>
        <a:xfrm>
          <a:off x="0" y="637459"/>
          <a:ext cx="7772400" cy="514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Merging Cultures</a:t>
          </a:r>
        </a:p>
      </dsp:txBody>
      <dsp:txXfrm>
        <a:off x="0" y="637459"/>
        <a:ext cx="7772400" cy="514800"/>
      </dsp:txXfrm>
    </dsp:sp>
    <dsp:sp modelId="{4295595F-D20B-405E-8AB4-688E1DEC2787}">
      <dsp:nvSpPr>
        <dsp:cNvPr id="0" name=""/>
        <dsp:cNvSpPr/>
      </dsp:nvSpPr>
      <dsp:spPr>
        <a:xfrm>
          <a:off x="0" y="1213392"/>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chemeClr val="tx1"/>
            </a:solidFill>
          </a:endParaRPr>
        </a:p>
      </dsp:txBody>
      <dsp:txXfrm>
        <a:off x="0" y="1213392"/>
        <a:ext cx="7772400" cy="514800"/>
      </dsp:txXfrm>
    </dsp:sp>
    <dsp:sp modelId="{37044683-296D-4928-A19D-1A7547B9EB23}">
      <dsp:nvSpPr>
        <dsp:cNvPr id="0" name=""/>
        <dsp:cNvSpPr/>
      </dsp:nvSpPr>
      <dsp:spPr>
        <a:xfrm>
          <a:off x="0" y="179378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MY" sz="2200" kern="1200" dirty="0">
              <a:solidFill>
                <a:schemeClr val="tx1"/>
              </a:solidFill>
            </a:rPr>
            <a:t>HR Competency Model</a:t>
          </a:r>
        </a:p>
      </dsp:txBody>
      <dsp:txXfrm>
        <a:off x="0" y="1793780"/>
        <a:ext cx="7772400" cy="514800"/>
      </dsp:txXfrm>
    </dsp:sp>
    <dsp:sp modelId="{35B7FA0E-A7C6-469B-9CC6-2694F8ACFFCE}">
      <dsp:nvSpPr>
        <dsp:cNvPr id="0" name=""/>
        <dsp:cNvSpPr/>
      </dsp:nvSpPr>
      <dsp:spPr>
        <a:xfrm>
          <a:off x="0" y="2344188"/>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MY" sz="2200" kern="1200" dirty="0">
              <a:solidFill>
                <a:schemeClr val="tx1"/>
              </a:solidFill>
            </a:rPr>
            <a:t>Star Technique</a:t>
          </a:r>
        </a:p>
      </dsp:txBody>
      <dsp:txXfrm>
        <a:off x="0" y="2344188"/>
        <a:ext cx="7772400" cy="514800"/>
      </dsp:txXfrm>
    </dsp:sp>
    <dsp:sp modelId="{C2D199EF-EC9A-4C6D-8BD7-CC11CB57AA65}">
      <dsp:nvSpPr>
        <dsp:cNvPr id="0" name=""/>
        <dsp:cNvSpPr/>
      </dsp:nvSpPr>
      <dsp:spPr>
        <a:xfrm>
          <a:off x="0" y="295010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MY" sz="2200" kern="1200" dirty="0">
              <a:solidFill>
                <a:schemeClr val="tx1"/>
              </a:solidFill>
            </a:rPr>
            <a:t>HR and CSR</a:t>
          </a:r>
        </a:p>
      </dsp:txBody>
      <dsp:txXfrm>
        <a:off x="0" y="2950100"/>
        <a:ext cx="7772400" cy="514800"/>
      </dsp:txXfrm>
    </dsp:sp>
    <dsp:sp modelId="{BB581282-D2E9-4881-BBB5-D7AE975D856F}">
      <dsp:nvSpPr>
        <dsp:cNvPr id="0" name=""/>
        <dsp:cNvSpPr/>
      </dsp:nvSpPr>
      <dsp:spPr>
        <a:xfrm>
          <a:off x="0" y="352826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MY" sz="2200" kern="1200" dirty="0">
              <a:solidFill>
                <a:schemeClr val="tx1"/>
              </a:solidFill>
            </a:rPr>
            <a:t>HR Roles and Responsibilities</a:t>
          </a:r>
        </a:p>
      </dsp:txBody>
      <dsp:txXfrm>
        <a:off x="0" y="3528260"/>
        <a:ext cx="7772400" cy="514800"/>
      </dsp:txXfrm>
    </dsp:sp>
    <dsp:sp modelId="{744F5314-BBC8-475B-8F88-35EB3CA23196}">
      <dsp:nvSpPr>
        <dsp:cNvPr id="0" name=""/>
        <dsp:cNvSpPr/>
      </dsp:nvSpPr>
      <dsp:spPr>
        <a:xfrm>
          <a:off x="0" y="410642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MY" sz="2200" kern="1200" dirty="0">
              <a:solidFill>
                <a:schemeClr val="tx1"/>
              </a:solidFill>
            </a:rPr>
            <a:t>Ten Strategic Tips</a:t>
          </a:r>
        </a:p>
      </dsp:txBody>
      <dsp:txXfrm>
        <a:off x="0" y="4106420"/>
        <a:ext cx="7772400" cy="51480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EE47416-7ADC-4F04-B888-18152B43E14E}">
      <dsp:nvSpPr>
        <dsp:cNvPr id="0" name=""/>
        <dsp:cNvSpPr/>
      </dsp:nvSpPr>
      <dsp:spPr>
        <a:xfrm>
          <a:off x="0" y="118485"/>
          <a:ext cx="7772400" cy="514800"/>
        </a:xfrm>
        <a:prstGeom prst="roundRect">
          <a:avLst/>
        </a:prstGeom>
        <a:solidFill>
          <a:schemeClr val="bg2"/>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0" y="118485"/>
        <a:ext cx="7772400" cy="514800"/>
      </dsp:txXfrm>
    </dsp:sp>
    <dsp:sp modelId="{C257A4DF-BA63-4CF7-ABE1-B114FC9563C2}">
      <dsp:nvSpPr>
        <dsp:cNvPr id="0" name=""/>
        <dsp:cNvSpPr/>
      </dsp:nvSpPr>
      <dsp:spPr>
        <a:xfrm>
          <a:off x="0" y="648072"/>
          <a:ext cx="7772400" cy="514800"/>
        </a:xfrm>
        <a:prstGeom prst="roundRect">
          <a:avLst/>
        </a:prstGeom>
        <a:solidFill>
          <a:schemeClr val="bg2"/>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0" y="648072"/>
        <a:ext cx="7772400" cy="514800"/>
      </dsp:txXfrm>
    </dsp:sp>
    <dsp:sp modelId="{4295595F-D20B-405E-8AB4-688E1DEC2787}">
      <dsp:nvSpPr>
        <dsp:cNvPr id="0" name=""/>
        <dsp:cNvSpPr/>
      </dsp:nvSpPr>
      <dsp:spPr>
        <a:xfrm>
          <a:off x="0" y="1213392"/>
          <a:ext cx="7772400" cy="514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Structural Alternatives</a:t>
          </a:r>
        </a:p>
      </dsp:txBody>
      <dsp:txXfrm>
        <a:off x="0" y="1213392"/>
        <a:ext cx="7772400" cy="514800"/>
      </dsp:txXfrm>
    </dsp:sp>
    <dsp:sp modelId="{37044683-296D-4928-A19D-1A7547B9EB23}">
      <dsp:nvSpPr>
        <dsp:cNvPr id="0" name=""/>
        <dsp:cNvSpPr/>
      </dsp:nvSpPr>
      <dsp:spPr>
        <a:xfrm>
          <a:off x="0" y="1793780"/>
          <a:ext cx="7772400" cy="514800"/>
        </a:xfrm>
        <a:prstGeom prst="roundRect">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MY" sz="2200" kern="1200" dirty="0">
              <a:solidFill>
                <a:schemeClr val="tx1"/>
              </a:solidFill>
            </a:rPr>
            <a:t>HR Competency Model</a:t>
          </a:r>
        </a:p>
      </dsp:txBody>
      <dsp:txXfrm>
        <a:off x="0" y="1793780"/>
        <a:ext cx="7772400" cy="514800"/>
      </dsp:txXfrm>
    </dsp:sp>
    <dsp:sp modelId="{35B7FA0E-A7C6-469B-9CC6-2694F8ACFFCE}">
      <dsp:nvSpPr>
        <dsp:cNvPr id="0" name=""/>
        <dsp:cNvSpPr/>
      </dsp:nvSpPr>
      <dsp:spPr>
        <a:xfrm>
          <a:off x="0" y="2344188"/>
          <a:ext cx="7772400" cy="514800"/>
        </a:xfrm>
        <a:prstGeom prst="roundRect">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MY" sz="2200" kern="1200" dirty="0">
              <a:solidFill>
                <a:schemeClr val="tx1"/>
              </a:solidFill>
            </a:rPr>
            <a:t>Star Technique</a:t>
          </a:r>
        </a:p>
      </dsp:txBody>
      <dsp:txXfrm>
        <a:off x="0" y="2344188"/>
        <a:ext cx="7772400" cy="514800"/>
      </dsp:txXfrm>
    </dsp:sp>
    <dsp:sp modelId="{C2D199EF-EC9A-4C6D-8BD7-CC11CB57AA65}">
      <dsp:nvSpPr>
        <dsp:cNvPr id="0" name=""/>
        <dsp:cNvSpPr/>
      </dsp:nvSpPr>
      <dsp:spPr>
        <a:xfrm>
          <a:off x="0" y="2950100"/>
          <a:ext cx="7772400" cy="514800"/>
        </a:xfrm>
        <a:prstGeom prst="roundRect">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MY" sz="2200" kern="1200" dirty="0">
              <a:solidFill>
                <a:schemeClr val="tx1"/>
              </a:solidFill>
            </a:rPr>
            <a:t>HR and CSR</a:t>
          </a:r>
        </a:p>
      </dsp:txBody>
      <dsp:txXfrm>
        <a:off x="0" y="2950100"/>
        <a:ext cx="7772400" cy="514800"/>
      </dsp:txXfrm>
    </dsp:sp>
    <dsp:sp modelId="{BB581282-D2E9-4881-BBB5-D7AE975D856F}">
      <dsp:nvSpPr>
        <dsp:cNvPr id="0" name=""/>
        <dsp:cNvSpPr/>
      </dsp:nvSpPr>
      <dsp:spPr>
        <a:xfrm>
          <a:off x="0" y="3528260"/>
          <a:ext cx="7772400" cy="514800"/>
        </a:xfrm>
        <a:prstGeom prst="roundRect">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MY" sz="2200" kern="1200" dirty="0">
              <a:solidFill>
                <a:schemeClr val="tx1"/>
              </a:solidFill>
            </a:rPr>
            <a:t>HR Roles and Responsibilities</a:t>
          </a:r>
        </a:p>
      </dsp:txBody>
      <dsp:txXfrm>
        <a:off x="0" y="3528260"/>
        <a:ext cx="7772400" cy="514800"/>
      </dsp:txXfrm>
    </dsp:sp>
    <dsp:sp modelId="{744F5314-BBC8-475B-8F88-35EB3CA23196}">
      <dsp:nvSpPr>
        <dsp:cNvPr id="0" name=""/>
        <dsp:cNvSpPr/>
      </dsp:nvSpPr>
      <dsp:spPr>
        <a:xfrm>
          <a:off x="0" y="4106420"/>
          <a:ext cx="7772400" cy="514800"/>
        </a:xfrm>
        <a:prstGeom prst="roundRect">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MY" sz="2200" kern="1200" dirty="0">
              <a:solidFill>
                <a:schemeClr val="tx1"/>
              </a:solidFill>
            </a:rPr>
            <a:t>Ten Strategic Tips</a:t>
          </a:r>
        </a:p>
      </dsp:txBody>
      <dsp:txXfrm>
        <a:off x="0" y="4106420"/>
        <a:ext cx="7772400" cy="514800"/>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EE47416-7ADC-4F04-B888-18152B43E14E}">
      <dsp:nvSpPr>
        <dsp:cNvPr id="0" name=""/>
        <dsp:cNvSpPr/>
      </dsp:nvSpPr>
      <dsp:spPr>
        <a:xfrm>
          <a:off x="0" y="124698"/>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0" y="124698"/>
        <a:ext cx="7772400" cy="580320"/>
      </dsp:txXfrm>
    </dsp:sp>
    <dsp:sp modelId="{C257A4DF-BA63-4CF7-ABE1-B114FC9563C2}">
      <dsp:nvSpPr>
        <dsp:cNvPr id="0" name=""/>
        <dsp:cNvSpPr/>
      </dsp:nvSpPr>
      <dsp:spPr>
        <a:xfrm>
          <a:off x="0" y="725854"/>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0" y="725854"/>
        <a:ext cx="7772400" cy="580320"/>
      </dsp:txXfrm>
    </dsp:sp>
    <dsp:sp modelId="{4295595F-D20B-405E-8AB4-688E1DEC2787}">
      <dsp:nvSpPr>
        <dsp:cNvPr id="0" name=""/>
        <dsp:cNvSpPr/>
      </dsp:nvSpPr>
      <dsp:spPr>
        <a:xfrm>
          <a:off x="0" y="1424881"/>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rgbClr val="000000"/>
            </a:solidFill>
            <a:latin typeface="Arial"/>
            <a:ea typeface="+mn-ea"/>
            <a:cs typeface="+mn-cs"/>
          </a:endParaRPr>
        </a:p>
      </dsp:txBody>
      <dsp:txXfrm>
        <a:off x="0" y="1424881"/>
        <a:ext cx="7772400" cy="580320"/>
      </dsp:txXfrm>
    </dsp:sp>
    <dsp:sp modelId="{37044683-296D-4928-A19D-1A7547B9EB23}">
      <dsp:nvSpPr>
        <dsp:cNvPr id="0" name=""/>
        <dsp:cNvSpPr/>
      </dsp:nvSpPr>
      <dsp:spPr>
        <a:xfrm>
          <a:off x="0" y="2050099"/>
          <a:ext cx="7772400" cy="58032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Competency Model</a:t>
          </a:r>
        </a:p>
      </dsp:txBody>
      <dsp:txXfrm>
        <a:off x="0" y="2050099"/>
        <a:ext cx="7772400" cy="580320"/>
      </dsp:txXfrm>
    </dsp:sp>
    <dsp:sp modelId="{35B7FA0E-A7C6-469B-9CC6-2694F8ACFFCE}">
      <dsp:nvSpPr>
        <dsp:cNvPr id="0" name=""/>
        <dsp:cNvSpPr/>
      </dsp:nvSpPr>
      <dsp:spPr>
        <a:xfrm>
          <a:off x="0" y="2680595"/>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sp:txBody>
      <dsp:txXfrm>
        <a:off x="0" y="2680595"/>
        <a:ext cx="7772400" cy="580320"/>
      </dsp:txXfrm>
    </dsp:sp>
    <dsp:sp modelId="{C2D199EF-EC9A-4C6D-8BD7-CC11CB57AA65}">
      <dsp:nvSpPr>
        <dsp:cNvPr id="0" name=""/>
        <dsp:cNvSpPr/>
      </dsp:nvSpPr>
      <dsp:spPr>
        <a:xfrm>
          <a:off x="0" y="338930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sp:txBody>
      <dsp:txXfrm>
        <a:off x="0" y="3389300"/>
        <a:ext cx="7772400" cy="580320"/>
      </dsp:txXfrm>
    </dsp:sp>
    <dsp:sp modelId="{BB581282-D2E9-4881-BBB5-D7AE975D856F}">
      <dsp:nvSpPr>
        <dsp:cNvPr id="0" name=""/>
        <dsp:cNvSpPr/>
      </dsp:nvSpPr>
      <dsp:spPr>
        <a:xfrm>
          <a:off x="0" y="405890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Roles and Responsibilities</a:t>
          </a:r>
        </a:p>
      </dsp:txBody>
      <dsp:txXfrm>
        <a:off x="0" y="4058900"/>
        <a:ext cx="7772400" cy="580320"/>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EE47416-7ADC-4F04-B888-18152B43E14E}">
      <dsp:nvSpPr>
        <dsp:cNvPr id="0" name=""/>
        <dsp:cNvSpPr/>
      </dsp:nvSpPr>
      <dsp:spPr>
        <a:xfrm>
          <a:off x="0" y="85028"/>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0" y="85028"/>
        <a:ext cx="7772400" cy="580320"/>
      </dsp:txXfrm>
    </dsp:sp>
    <dsp:sp modelId="{C257A4DF-BA63-4CF7-ABE1-B114FC9563C2}">
      <dsp:nvSpPr>
        <dsp:cNvPr id="0" name=""/>
        <dsp:cNvSpPr/>
      </dsp:nvSpPr>
      <dsp:spPr>
        <a:xfrm>
          <a:off x="0" y="725854"/>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0" y="725854"/>
        <a:ext cx="7772400" cy="580320"/>
      </dsp:txXfrm>
    </dsp:sp>
    <dsp:sp modelId="{4295595F-D20B-405E-8AB4-688E1DEC2787}">
      <dsp:nvSpPr>
        <dsp:cNvPr id="0" name=""/>
        <dsp:cNvSpPr/>
      </dsp:nvSpPr>
      <dsp:spPr>
        <a:xfrm>
          <a:off x="0" y="137736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rgbClr val="000000"/>
            </a:solidFill>
            <a:latin typeface="Arial"/>
            <a:ea typeface="+mn-ea"/>
            <a:cs typeface="+mn-cs"/>
          </a:endParaRPr>
        </a:p>
      </dsp:txBody>
      <dsp:txXfrm>
        <a:off x="0" y="1377360"/>
        <a:ext cx="7772400" cy="580320"/>
      </dsp:txXfrm>
    </dsp:sp>
    <dsp:sp modelId="{37044683-296D-4928-A19D-1A7547B9EB23}">
      <dsp:nvSpPr>
        <dsp:cNvPr id="0" name=""/>
        <dsp:cNvSpPr/>
      </dsp:nvSpPr>
      <dsp:spPr>
        <a:xfrm>
          <a:off x="0" y="2050099"/>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sp:txBody>
      <dsp:txXfrm>
        <a:off x="0" y="2050099"/>
        <a:ext cx="7772400" cy="580320"/>
      </dsp:txXfrm>
    </dsp:sp>
    <dsp:sp modelId="{35B7FA0E-A7C6-469B-9CC6-2694F8ACFFCE}">
      <dsp:nvSpPr>
        <dsp:cNvPr id="0" name=""/>
        <dsp:cNvSpPr/>
      </dsp:nvSpPr>
      <dsp:spPr>
        <a:xfrm>
          <a:off x="0" y="2680595"/>
          <a:ext cx="7772400" cy="58032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Star Technique</a:t>
          </a:r>
        </a:p>
      </dsp:txBody>
      <dsp:txXfrm>
        <a:off x="0" y="2680595"/>
        <a:ext cx="7772400" cy="580320"/>
      </dsp:txXfrm>
    </dsp:sp>
    <dsp:sp modelId="{C2D199EF-EC9A-4C6D-8BD7-CC11CB57AA65}">
      <dsp:nvSpPr>
        <dsp:cNvPr id="0" name=""/>
        <dsp:cNvSpPr/>
      </dsp:nvSpPr>
      <dsp:spPr>
        <a:xfrm>
          <a:off x="0" y="338930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sp:txBody>
      <dsp:txXfrm>
        <a:off x="0" y="3389300"/>
        <a:ext cx="7772400" cy="580320"/>
      </dsp:txXfrm>
    </dsp:sp>
    <dsp:sp modelId="{BB581282-D2E9-4881-BBB5-D7AE975D856F}">
      <dsp:nvSpPr>
        <dsp:cNvPr id="0" name=""/>
        <dsp:cNvSpPr/>
      </dsp:nvSpPr>
      <dsp:spPr>
        <a:xfrm>
          <a:off x="0" y="405890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Roles and Responsibilities</a:t>
          </a:r>
        </a:p>
      </dsp:txBody>
      <dsp:txXfrm>
        <a:off x="0" y="4058900"/>
        <a:ext cx="7772400" cy="580320"/>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EE47416-7ADC-4F04-B888-18152B43E14E}">
      <dsp:nvSpPr>
        <dsp:cNvPr id="0" name=""/>
        <dsp:cNvSpPr/>
      </dsp:nvSpPr>
      <dsp:spPr>
        <a:xfrm>
          <a:off x="0" y="124698"/>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0" y="124698"/>
        <a:ext cx="7772400" cy="580320"/>
      </dsp:txXfrm>
    </dsp:sp>
    <dsp:sp modelId="{C257A4DF-BA63-4CF7-ABE1-B114FC9563C2}">
      <dsp:nvSpPr>
        <dsp:cNvPr id="0" name=""/>
        <dsp:cNvSpPr/>
      </dsp:nvSpPr>
      <dsp:spPr>
        <a:xfrm>
          <a:off x="0" y="725854"/>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0" y="725854"/>
        <a:ext cx="7772400" cy="580320"/>
      </dsp:txXfrm>
    </dsp:sp>
    <dsp:sp modelId="{4295595F-D20B-405E-8AB4-688E1DEC2787}">
      <dsp:nvSpPr>
        <dsp:cNvPr id="0" name=""/>
        <dsp:cNvSpPr/>
      </dsp:nvSpPr>
      <dsp:spPr>
        <a:xfrm>
          <a:off x="0" y="137736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rgbClr val="000000"/>
            </a:solidFill>
            <a:latin typeface="Arial"/>
            <a:ea typeface="+mn-ea"/>
            <a:cs typeface="+mn-cs"/>
          </a:endParaRPr>
        </a:p>
      </dsp:txBody>
      <dsp:txXfrm>
        <a:off x="0" y="1377360"/>
        <a:ext cx="7772400" cy="580320"/>
      </dsp:txXfrm>
    </dsp:sp>
    <dsp:sp modelId="{37044683-296D-4928-A19D-1A7547B9EB23}">
      <dsp:nvSpPr>
        <dsp:cNvPr id="0" name=""/>
        <dsp:cNvSpPr/>
      </dsp:nvSpPr>
      <dsp:spPr>
        <a:xfrm>
          <a:off x="0" y="2050099"/>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sp:txBody>
      <dsp:txXfrm>
        <a:off x="0" y="2050099"/>
        <a:ext cx="7772400" cy="580320"/>
      </dsp:txXfrm>
    </dsp:sp>
    <dsp:sp modelId="{35B7FA0E-A7C6-469B-9CC6-2694F8ACFFCE}">
      <dsp:nvSpPr>
        <dsp:cNvPr id="0" name=""/>
        <dsp:cNvSpPr/>
      </dsp:nvSpPr>
      <dsp:spPr>
        <a:xfrm>
          <a:off x="0" y="2725793"/>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sp:txBody>
      <dsp:txXfrm>
        <a:off x="0" y="2725793"/>
        <a:ext cx="7772400" cy="580320"/>
      </dsp:txXfrm>
    </dsp:sp>
    <dsp:sp modelId="{C2D199EF-EC9A-4C6D-8BD7-CC11CB57AA65}">
      <dsp:nvSpPr>
        <dsp:cNvPr id="0" name=""/>
        <dsp:cNvSpPr/>
      </dsp:nvSpPr>
      <dsp:spPr>
        <a:xfrm>
          <a:off x="0" y="3389300"/>
          <a:ext cx="7772400" cy="58032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and CSR</a:t>
          </a:r>
        </a:p>
      </dsp:txBody>
      <dsp:txXfrm>
        <a:off x="0" y="3389300"/>
        <a:ext cx="7772400" cy="580320"/>
      </dsp:txXfrm>
    </dsp:sp>
    <dsp:sp modelId="{BB581282-D2E9-4881-BBB5-D7AE975D856F}">
      <dsp:nvSpPr>
        <dsp:cNvPr id="0" name=""/>
        <dsp:cNvSpPr/>
      </dsp:nvSpPr>
      <dsp:spPr>
        <a:xfrm>
          <a:off x="0" y="405890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Roles and Responsibilities</a:t>
          </a:r>
        </a:p>
      </dsp:txBody>
      <dsp:txXfrm>
        <a:off x="0" y="4058900"/>
        <a:ext cx="7772400" cy="580320"/>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EE47416-7ADC-4F04-B888-18152B43E14E}">
      <dsp:nvSpPr>
        <dsp:cNvPr id="0" name=""/>
        <dsp:cNvSpPr/>
      </dsp:nvSpPr>
      <dsp:spPr>
        <a:xfrm>
          <a:off x="0" y="124698"/>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0" y="124698"/>
        <a:ext cx="7772400" cy="580320"/>
      </dsp:txXfrm>
    </dsp:sp>
    <dsp:sp modelId="{C257A4DF-BA63-4CF7-ABE1-B114FC9563C2}">
      <dsp:nvSpPr>
        <dsp:cNvPr id="0" name=""/>
        <dsp:cNvSpPr/>
      </dsp:nvSpPr>
      <dsp:spPr>
        <a:xfrm>
          <a:off x="0" y="725854"/>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0" y="725854"/>
        <a:ext cx="7772400" cy="580320"/>
      </dsp:txXfrm>
    </dsp:sp>
    <dsp:sp modelId="{4295595F-D20B-405E-8AB4-688E1DEC2787}">
      <dsp:nvSpPr>
        <dsp:cNvPr id="0" name=""/>
        <dsp:cNvSpPr/>
      </dsp:nvSpPr>
      <dsp:spPr>
        <a:xfrm>
          <a:off x="0" y="137736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rgbClr val="000000"/>
            </a:solidFill>
            <a:latin typeface="Arial"/>
            <a:ea typeface="+mn-ea"/>
            <a:cs typeface="+mn-cs"/>
          </a:endParaRPr>
        </a:p>
      </dsp:txBody>
      <dsp:txXfrm>
        <a:off x="0" y="1377360"/>
        <a:ext cx="7772400" cy="580320"/>
      </dsp:txXfrm>
    </dsp:sp>
    <dsp:sp modelId="{37044683-296D-4928-A19D-1A7547B9EB23}">
      <dsp:nvSpPr>
        <dsp:cNvPr id="0" name=""/>
        <dsp:cNvSpPr/>
      </dsp:nvSpPr>
      <dsp:spPr>
        <a:xfrm>
          <a:off x="0" y="2050099"/>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sp:txBody>
      <dsp:txXfrm>
        <a:off x="0" y="2050099"/>
        <a:ext cx="7772400" cy="580320"/>
      </dsp:txXfrm>
    </dsp:sp>
    <dsp:sp modelId="{35B7FA0E-A7C6-469B-9CC6-2694F8ACFFCE}">
      <dsp:nvSpPr>
        <dsp:cNvPr id="0" name=""/>
        <dsp:cNvSpPr/>
      </dsp:nvSpPr>
      <dsp:spPr>
        <a:xfrm>
          <a:off x="0" y="2725793"/>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sp:txBody>
      <dsp:txXfrm>
        <a:off x="0" y="2725793"/>
        <a:ext cx="7772400" cy="580320"/>
      </dsp:txXfrm>
    </dsp:sp>
    <dsp:sp modelId="{C2D199EF-EC9A-4C6D-8BD7-CC11CB57AA65}">
      <dsp:nvSpPr>
        <dsp:cNvPr id="0" name=""/>
        <dsp:cNvSpPr/>
      </dsp:nvSpPr>
      <dsp:spPr>
        <a:xfrm>
          <a:off x="0" y="338930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sp:txBody>
      <dsp:txXfrm>
        <a:off x="0" y="3389300"/>
        <a:ext cx="7772400" cy="580320"/>
      </dsp:txXfrm>
    </dsp:sp>
    <dsp:sp modelId="{BB581282-D2E9-4881-BBB5-D7AE975D856F}">
      <dsp:nvSpPr>
        <dsp:cNvPr id="0" name=""/>
        <dsp:cNvSpPr/>
      </dsp:nvSpPr>
      <dsp:spPr>
        <a:xfrm>
          <a:off x="0" y="4058900"/>
          <a:ext cx="7772400" cy="58032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Roles and Responsibilities</a:t>
          </a:r>
        </a:p>
      </dsp:txBody>
      <dsp:txXfrm>
        <a:off x="0" y="4058900"/>
        <a:ext cx="7772400" cy="58032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971600" y="1340768"/>
            <a:ext cx="7203233" cy="3383280"/>
          </a:xfrm>
        </p:spPr>
        <p:txBody>
          <a:bodyPr/>
          <a:lstStyle/>
          <a:p>
            <a:r>
              <a:rPr lang="en-MY" dirty="0"/>
              <a:t>BUSINESS LEADERSHIP VIII</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xmlns=""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0741907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045F8E-8D2A-4F8D-BB5A-C6F5EC40F473}"/>
              </a:ext>
            </a:extLst>
          </p:cNvPr>
          <p:cNvSpPr>
            <a:spLocks noGrp="1"/>
          </p:cNvSpPr>
          <p:nvPr>
            <p:ph type="title"/>
          </p:nvPr>
        </p:nvSpPr>
        <p:spPr/>
        <p:txBody>
          <a:bodyPr/>
          <a:lstStyle/>
          <a:p>
            <a:r>
              <a:rPr lang="en-MY" dirty="0"/>
              <a:t>Mergers and Acquisitions </a:t>
            </a:r>
          </a:p>
        </p:txBody>
      </p:sp>
      <p:sp>
        <p:nvSpPr>
          <p:cNvPr id="3" name="Content Placeholder 2">
            <a:extLst>
              <a:ext uri="{FF2B5EF4-FFF2-40B4-BE49-F238E27FC236}">
                <a16:creationId xmlns:a16="http://schemas.microsoft.com/office/drawing/2014/main" xmlns="" id="{2406349D-CCDF-45F0-8405-56C19D1E24CB}"/>
              </a:ext>
            </a:extLst>
          </p:cNvPr>
          <p:cNvSpPr>
            <a:spLocks noGrp="1"/>
          </p:cNvSpPr>
          <p:nvPr>
            <p:ph idx="1"/>
          </p:nvPr>
        </p:nvSpPr>
        <p:spPr/>
        <p:txBody>
          <a:bodyPr/>
          <a:lstStyle/>
          <a:p>
            <a:pPr marL="0" indent="0">
              <a:buNone/>
            </a:pPr>
            <a:r>
              <a:rPr lang="en-MY" dirty="0"/>
              <a:t>Mergers and acquisitions (M&amp;A) is the dominant mode of growth for firms seeking competitive advantage in an increasingly complex and global business economy. </a:t>
            </a:r>
          </a:p>
          <a:p>
            <a:pPr marL="0" indent="0">
              <a:buNone/>
            </a:pPr>
            <a:endParaRPr lang="en-MY" dirty="0"/>
          </a:p>
          <a:p>
            <a:pPr marL="0" indent="0">
              <a:buNone/>
            </a:pPr>
            <a:r>
              <a:rPr lang="en-MY" dirty="0"/>
              <a:t>In a merger two companies join together and create a new entity. In an acquisition, one company acquires sufficient shares to gain control of the other organization. Mergers and acquisitions are popular alternatives to greenfield investments</a:t>
            </a:r>
          </a:p>
        </p:txBody>
      </p:sp>
    </p:spTree>
    <p:extLst>
      <p:ext uri="{BB962C8B-B14F-4D97-AF65-F5344CB8AC3E}">
        <p14:creationId xmlns:p14="http://schemas.microsoft.com/office/powerpoint/2010/main" xmlns="" val="17600083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5EAB1E-CF70-4881-A00B-7D752C7B59D3}"/>
              </a:ext>
            </a:extLst>
          </p:cNvPr>
          <p:cNvSpPr>
            <a:spLocks noGrp="1"/>
          </p:cNvSpPr>
          <p:nvPr>
            <p:ph type="title"/>
          </p:nvPr>
        </p:nvSpPr>
        <p:spPr/>
        <p:txBody>
          <a:bodyPr/>
          <a:lstStyle/>
          <a:p>
            <a:r>
              <a:rPr lang="en-MY" dirty="0"/>
              <a:t>Hostile Takeover</a:t>
            </a:r>
          </a:p>
        </p:txBody>
      </p:sp>
      <p:sp>
        <p:nvSpPr>
          <p:cNvPr id="3" name="Content Placeholder 2">
            <a:extLst>
              <a:ext uri="{FF2B5EF4-FFF2-40B4-BE49-F238E27FC236}">
                <a16:creationId xmlns:a16="http://schemas.microsoft.com/office/drawing/2014/main" xmlns="" id="{E35AD712-6893-4165-AB51-9F1BEA8E1EA4}"/>
              </a:ext>
            </a:extLst>
          </p:cNvPr>
          <p:cNvSpPr>
            <a:spLocks noGrp="1"/>
          </p:cNvSpPr>
          <p:nvPr>
            <p:ph idx="1"/>
          </p:nvPr>
        </p:nvSpPr>
        <p:spPr>
          <a:xfrm>
            <a:off x="914400" y="1628800"/>
            <a:ext cx="7772400" cy="4530725"/>
          </a:xfrm>
        </p:spPr>
        <p:txBody>
          <a:bodyPr/>
          <a:lstStyle/>
          <a:p>
            <a:pPr marL="0" indent="0">
              <a:buNone/>
            </a:pPr>
            <a:r>
              <a:rPr lang="en-MY" dirty="0"/>
              <a:t>When one company takes over another company and the second company which was acquired is fighting and resisting the first company.</a:t>
            </a:r>
          </a:p>
          <a:p>
            <a:pPr marL="0" indent="0">
              <a:buNone/>
            </a:pPr>
            <a:endParaRPr lang="en-MY" dirty="0"/>
          </a:p>
          <a:p>
            <a:pPr marL="0" indent="0">
              <a:buNone/>
            </a:pPr>
            <a:r>
              <a:rPr lang="en-MY" dirty="0"/>
              <a:t>Example : AOL and Time Warner,</a:t>
            </a:r>
          </a:p>
          <a:p>
            <a:pPr marL="0" indent="0">
              <a:buNone/>
            </a:pPr>
            <a:r>
              <a:rPr lang="en-MY" dirty="0"/>
              <a:t>L&amp;T and Mindtree</a:t>
            </a:r>
          </a:p>
        </p:txBody>
      </p:sp>
    </p:spTree>
    <p:extLst>
      <p:ext uri="{BB962C8B-B14F-4D97-AF65-F5344CB8AC3E}">
        <p14:creationId xmlns:p14="http://schemas.microsoft.com/office/powerpoint/2010/main" xmlns="" val="10391825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C8C5F9-060F-48CB-BFF3-B64F8CE7954B}"/>
              </a:ext>
            </a:extLst>
          </p:cNvPr>
          <p:cNvSpPr>
            <a:spLocks noGrp="1"/>
          </p:cNvSpPr>
          <p:nvPr>
            <p:ph type="title"/>
          </p:nvPr>
        </p:nvSpPr>
        <p:spPr>
          <a:xfrm>
            <a:off x="899592" y="188640"/>
            <a:ext cx="7200900" cy="593503"/>
          </a:xfrm>
        </p:spPr>
        <p:txBody>
          <a:bodyPr/>
          <a:lstStyle/>
          <a:p>
            <a:r>
              <a:rPr lang="en-MY" dirty="0"/>
              <a:t>Joint Ventures</a:t>
            </a:r>
          </a:p>
        </p:txBody>
      </p:sp>
      <p:sp>
        <p:nvSpPr>
          <p:cNvPr id="3" name="Content Placeholder 2">
            <a:extLst>
              <a:ext uri="{FF2B5EF4-FFF2-40B4-BE49-F238E27FC236}">
                <a16:creationId xmlns:a16="http://schemas.microsoft.com/office/drawing/2014/main" xmlns="" id="{EF8A8C14-2EDA-4AC8-8370-EF32A9784476}"/>
              </a:ext>
            </a:extLst>
          </p:cNvPr>
          <p:cNvSpPr>
            <a:spLocks noGrp="1"/>
          </p:cNvSpPr>
          <p:nvPr>
            <p:ph idx="1"/>
          </p:nvPr>
        </p:nvSpPr>
        <p:spPr>
          <a:xfrm>
            <a:off x="755576" y="908720"/>
            <a:ext cx="7704856" cy="5040560"/>
          </a:xfrm>
        </p:spPr>
        <p:txBody>
          <a:bodyPr>
            <a:normAutofit fontScale="92500" lnSpcReduction="20000"/>
          </a:bodyPr>
          <a:lstStyle/>
          <a:p>
            <a:r>
              <a:rPr lang="en-MY" sz="2400" dirty="0"/>
              <a:t>The companies decide to partner up together or work together on a project</a:t>
            </a:r>
          </a:p>
          <a:p>
            <a:endParaRPr lang="en-MY" sz="2400" dirty="0"/>
          </a:p>
          <a:p>
            <a:r>
              <a:rPr lang="en-MY" sz="2400" dirty="0"/>
              <a:t>Neither of them are selling stock to one another.</a:t>
            </a:r>
          </a:p>
          <a:p>
            <a:endParaRPr lang="en-MY" sz="2400" dirty="0"/>
          </a:p>
          <a:p>
            <a:r>
              <a:rPr lang="en-MY" sz="2400" dirty="0"/>
              <a:t>They are not permanent partners owning each other like M&amp;A.</a:t>
            </a:r>
          </a:p>
          <a:p>
            <a:endParaRPr lang="en-MY" sz="2400" dirty="0"/>
          </a:p>
          <a:p>
            <a:r>
              <a:rPr lang="en-MY" sz="2400" dirty="0"/>
              <a:t>They may share revenue, they may share costs for that project.</a:t>
            </a:r>
          </a:p>
          <a:p>
            <a:endParaRPr lang="en-MY" sz="2400" dirty="0"/>
          </a:p>
          <a:p>
            <a:r>
              <a:rPr lang="en-MY" sz="2400" dirty="0"/>
              <a:t>They are not losing their individual corporate identities</a:t>
            </a:r>
          </a:p>
        </p:txBody>
      </p:sp>
    </p:spTree>
    <p:extLst>
      <p:ext uri="{BB962C8B-B14F-4D97-AF65-F5344CB8AC3E}">
        <p14:creationId xmlns:p14="http://schemas.microsoft.com/office/powerpoint/2010/main" xmlns="" val="10334199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458E30-FFED-4CD6-BF9E-62D9F35A6B40}"/>
              </a:ext>
            </a:extLst>
          </p:cNvPr>
          <p:cNvSpPr>
            <a:spLocks noGrp="1"/>
          </p:cNvSpPr>
          <p:nvPr>
            <p:ph type="title"/>
          </p:nvPr>
        </p:nvSpPr>
        <p:spPr>
          <a:xfrm>
            <a:off x="914400" y="277813"/>
            <a:ext cx="7906072" cy="1143000"/>
          </a:xfrm>
        </p:spPr>
        <p:txBody>
          <a:bodyPr/>
          <a:lstStyle/>
          <a:p>
            <a:r>
              <a:rPr lang="en-MY" sz="4400" dirty="0"/>
              <a:t>Key HRM Issues</a:t>
            </a:r>
          </a:p>
        </p:txBody>
      </p:sp>
      <p:sp>
        <p:nvSpPr>
          <p:cNvPr id="4" name="Content Placeholder 2">
            <a:extLst>
              <a:ext uri="{FF2B5EF4-FFF2-40B4-BE49-F238E27FC236}">
                <a16:creationId xmlns:a16="http://schemas.microsoft.com/office/drawing/2014/main" xmlns="" id="{93D38352-7F49-4220-BDC9-851DFC889A36}"/>
              </a:ext>
            </a:extLst>
          </p:cNvPr>
          <p:cNvSpPr>
            <a:spLocks noGrp="1"/>
          </p:cNvSpPr>
          <p:nvPr>
            <p:ph idx="1"/>
          </p:nvPr>
        </p:nvSpPr>
        <p:spPr>
          <a:xfrm>
            <a:off x="914400" y="1628800"/>
            <a:ext cx="7772400" cy="4530725"/>
          </a:xfrm>
        </p:spPr>
        <p:txBody>
          <a:bodyPr/>
          <a:lstStyle/>
          <a:p>
            <a:r>
              <a:rPr lang="en-MY" dirty="0"/>
              <a:t>Retention of key talent</a:t>
            </a:r>
          </a:p>
          <a:p>
            <a:r>
              <a:rPr lang="en-MY" dirty="0"/>
              <a:t>Effective communication</a:t>
            </a:r>
          </a:p>
          <a:p>
            <a:r>
              <a:rPr lang="en-MY" dirty="0"/>
              <a:t>Executive retention</a:t>
            </a:r>
          </a:p>
          <a:p>
            <a:r>
              <a:rPr lang="en-MY" dirty="0"/>
              <a:t>Cultural integration</a:t>
            </a:r>
          </a:p>
        </p:txBody>
      </p:sp>
    </p:spTree>
    <p:extLst>
      <p:ext uri="{BB962C8B-B14F-4D97-AF65-F5344CB8AC3E}">
        <p14:creationId xmlns:p14="http://schemas.microsoft.com/office/powerpoint/2010/main" xmlns="" val="93344977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231F86-5072-46DC-BB7F-FEEAB8BA56D8}"/>
              </a:ext>
            </a:extLst>
          </p:cNvPr>
          <p:cNvSpPr>
            <a:spLocks noGrp="1"/>
          </p:cNvSpPr>
          <p:nvPr>
            <p:ph type="title"/>
          </p:nvPr>
        </p:nvSpPr>
        <p:spPr>
          <a:xfrm>
            <a:off x="971600" y="332656"/>
            <a:ext cx="7200900" cy="521495"/>
          </a:xfrm>
        </p:spPr>
        <p:txBody>
          <a:bodyPr>
            <a:normAutofit fontScale="90000"/>
          </a:bodyPr>
          <a:lstStyle/>
          <a:p>
            <a:r>
              <a:rPr lang="en-MY" dirty="0"/>
              <a:t>Global M&amp;A </a:t>
            </a:r>
          </a:p>
        </p:txBody>
      </p:sp>
      <p:pic>
        <p:nvPicPr>
          <p:cNvPr id="5" name="Picture 4">
            <a:extLst>
              <a:ext uri="{FF2B5EF4-FFF2-40B4-BE49-F238E27FC236}">
                <a16:creationId xmlns:a16="http://schemas.microsoft.com/office/drawing/2014/main" xmlns="" id="{547F20C6-6323-4BA5-A0DA-AA921B4213CC}"/>
              </a:ext>
            </a:extLst>
          </p:cNvPr>
          <p:cNvPicPr>
            <a:picLocks noChangeAspect="1"/>
          </p:cNvPicPr>
          <p:nvPr/>
        </p:nvPicPr>
        <p:blipFill>
          <a:blip r:embed="rId2" cstate="print"/>
          <a:stretch>
            <a:fillRect/>
          </a:stretch>
        </p:blipFill>
        <p:spPr>
          <a:xfrm>
            <a:off x="827584" y="1196752"/>
            <a:ext cx="7355800" cy="4536504"/>
          </a:xfrm>
          <a:prstGeom prst="rect">
            <a:avLst/>
          </a:prstGeom>
        </p:spPr>
      </p:pic>
    </p:spTree>
    <p:extLst>
      <p:ext uri="{BB962C8B-B14F-4D97-AF65-F5344CB8AC3E}">
        <p14:creationId xmlns:p14="http://schemas.microsoft.com/office/powerpoint/2010/main" xmlns="" val="30068051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0B75DD-9B38-4681-8347-9E9443EE9BAC}"/>
              </a:ext>
            </a:extLst>
          </p:cNvPr>
          <p:cNvSpPr>
            <a:spLocks noGrp="1"/>
          </p:cNvSpPr>
          <p:nvPr>
            <p:ph type="title"/>
          </p:nvPr>
        </p:nvSpPr>
        <p:spPr>
          <a:xfrm>
            <a:off x="971600" y="332656"/>
            <a:ext cx="7200900" cy="665511"/>
          </a:xfrm>
        </p:spPr>
        <p:txBody>
          <a:bodyPr/>
          <a:lstStyle/>
          <a:p>
            <a:r>
              <a:rPr lang="en-MY" dirty="0"/>
              <a:t>M&amp;A Strategies</a:t>
            </a:r>
          </a:p>
        </p:txBody>
      </p:sp>
      <p:sp>
        <p:nvSpPr>
          <p:cNvPr id="3" name="Content Placeholder 2">
            <a:extLst>
              <a:ext uri="{FF2B5EF4-FFF2-40B4-BE49-F238E27FC236}">
                <a16:creationId xmlns:a16="http://schemas.microsoft.com/office/drawing/2014/main" xmlns="" id="{D354C796-A312-45EE-9274-C684D595184F}"/>
              </a:ext>
            </a:extLst>
          </p:cNvPr>
          <p:cNvSpPr>
            <a:spLocks noGrp="1"/>
          </p:cNvSpPr>
          <p:nvPr>
            <p:ph idx="1"/>
          </p:nvPr>
        </p:nvSpPr>
        <p:spPr>
          <a:xfrm>
            <a:off x="899592" y="1484784"/>
            <a:ext cx="7200900" cy="3809999"/>
          </a:xfrm>
        </p:spPr>
        <p:txBody>
          <a:bodyPr>
            <a:normAutofit fontScale="92500" lnSpcReduction="10000"/>
          </a:bodyPr>
          <a:lstStyle/>
          <a:p>
            <a:pPr marL="514350" indent="-514350">
              <a:buFont typeface="+mj-lt"/>
              <a:buAutoNum type="arabicPeriod"/>
            </a:pPr>
            <a:r>
              <a:rPr lang="en-MY" dirty="0"/>
              <a:t>Overcapacity M&amp;A</a:t>
            </a:r>
          </a:p>
          <a:p>
            <a:pPr marL="514350" indent="-514350">
              <a:buFont typeface="+mj-lt"/>
              <a:buAutoNum type="arabicPeriod"/>
            </a:pPr>
            <a:r>
              <a:rPr lang="en-MY" dirty="0"/>
              <a:t>Geographic roll-up M&amp;A</a:t>
            </a:r>
          </a:p>
          <a:p>
            <a:pPr marL="514350" indent="-514350">
              <a:buFont typeface="+mj-lt"/>
              <a:buAutoNum type="arabicPeriod"/>
            </a:pPr>
            <a:r>
              <a:rPr lang="en-MY" dirty="0"/>
              <a:t>Product or Market extension M&amp;A</a:t>
            </a:r>
          </a:p>
          <a:p>
            <a:pPr marL="514350" indent="-514350">
              <a:buFont typeface="+mj-lt"/>
              <a:buAutoNum type="arabicPeriod"/>
            </a:pPr>
            <a:r>
              <a:rPr lang="en-MY" dirty="0"/>
              <a:t>M&amp;A as substitute of R&amp;D</a:t>
            </a:r>
          </a:p>
          <a:p>
            <a:pPr marL="514350" indent="-514350">
              <a:buFont typeface="+mj-lt"/>
              <a:buAutoNum type="arabicPeriod"/>
            </a:pPr>
            <a:r>
              <a:rPr lang="en-MY" dirty="0"/>
              <a:t>Industry Convergence M&amp;A</a:t>
            </a:r>
          </a:p>
          <a:p>
            <a:endParaRPr lang="en-MY" dirty="0"/>
          </a:p>
          <a:p>
            <a:endParaRPr lang="en-MY" dirty="0"/>
          </a:p>
          <a:p>
            <a:pPr marL="0" indent="0">
              <a:buNone/>
            </a:pPr>
            <a:r>
              <a:rPr lang="en-MY" i="1" dirty="0"/>
              <a:t>Not All M&amp;As Are Alike and That Matters </a:t>
            </a:r>
            <a:r>
              <a:rPr lang="en-MY" dirty="0"/>
              <a:t>by Joseph L. Bower (HBR Article)</a:t>
            </a:r>
          </a:p>
        </p:txBody>
      </p:sp>
    </p:spTree>
    <p:extLst>
      <p:ext uri="{BB962C8B-B14F-4D97-AF65-F5344CB8AC3E}">
        <p14:creationId xmlns:p14="http://schemas.microsoft.com/office/powerpoint/2010/main" xmlns="" val="283349295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62254A-6724-40AE-8DC1-8DEB5001DA86}"/>
              </a:ext>
            </a:extLst>
          </p:cNvPr>
          <p:cNvSpPr>
            <a:spLocks noGrp="1"/>
          </p:cNvSpPr>
          <p:nvPr>
            <p:ph type="title"/>
          </p:nvPr>
        </p:nvSpPr>
        <p:spPr/>
        <p:txBody>
          <a:bodyPr/>
          <a:lstStyle/>
          <a:p>
            <a:r>
              <a:rPr lang="en-MY" dirty="0"/>
              <a:t>Overcapacity M&amp;A</a:t>
            </a:r>
          </a:p>
        </p:txBody>
      </p:sp>
      <p:sp>
        <p:nvSpPr>
          <p:cNvPr id="3" name="Content Placeholder 2">
            <a:extLst>
              <a:ext uri="{FF2B5EF4-FFF2-40B4-BE49-F238E27FC236}">
                <a16:creationId xmlns:a16="http://schemas.microsoft.com/office/drawing/2014/main" xmlns="" id="{AE487CD6-5ADF-4BD3-B6CB-A6081783CB5C}"/>
              </a:ext>
            </a:extLst>
          </p:cNvPr>
          <p:cNvSpPr>
            <a:spLocks noGrp="1"/>
          </p:cNvSpPr>
          <p:nvPr>
            <p:ph idx="1"/>
          </p:nvPr>
        </p:nvSpPr>
        <p:spPr>
          <a:xfrm>
            <a:off x="685800" y="1556792"/>
            <a:ext cx="7772400" cy="4530725"/>
          </a:xfrm>
        </p:spPr>
        <p:txBody>
          <a:bodyPr/>
          <a:lstStyle/>
          <a:p>
            <a:pPr marL="0" indent="0">
              <a:buNone/>
            </a:pPr>
            <a:r>
              <a:rPr lang="en-MY" dirty="0"/>
              <a:t> It occurs when an acquiring company seeks to eliminate excess capacity to create a more efficient corporation. In effect, the acquiring company’s strategic goal is to achieve economies of scale in order to gain market share, doing so in part by eliminating human resources</a:t>
            </a:r>
          </a:p>
          <a:p>
            <a:pPr marL="0" indent="0">
              <a:buNone/>
            </a:pPr>
            <a:endParaRPr lang="en-MY" dirty="0"/>
          </a:p>
          <a:p>
            <a:pPr marL="0" indent="0">
              <a:buNone/>
            </a:pPr>
            <a:r>
              <a:rPr lang="en-MY" dirty="0"/>
              <a:t>For example :</a:t>
            </a:r>
          </a:p>
          <a:p>
            <a:pPr marL="0" indent="0">
              <a:buNone/>
            </a:pPr>
            <a:r>
              <a:rPr lang="en-MY" dirty="0"/>
              <a:t>1. British Petroleum’s acquisition of Amoco</a:t>
            </a:r>
          </a:p>
          <a:p>
            <a:pPr marL="0" indent="0">
              <a:buNone/>
            </a:pPr>
            <a:r>
              <a:rPr lang="en-MY" dirty="0"/>
              <a:t>2. Daimler’s acquisition of Chrysler</a:t>
            </a:r>
          </a:p>
          <a:p>
            <a:pPr marL="0" indent="0">
              <a:buNone/>
            </a:pPr>
            <a:endParaRPr lang="en-MY" dirty="0"/>
          </a:p>
          <a:p>
            <a:pPr marL="0" indent="0">
              <a:buNone/>
            </a:pPr>
            <a:endParaRPr lang="en-MY" dirty="0"/>
          </a:p>
          <a:p>
            <a:pPr marL="0" indent="0">
              <a:buNone/>
            </a:pPr>
            <a:endParaRPr lang="en-MY" dirty="0"/>
          </a:p>
        </p:txBody>
      </p:sp>
    </p:spTree>
    <p:extLst>
      <p:ext uri="{BB962C8B-B14F-4D97-AF65-F5344CB8AC3E}">
        <p14:creationId xmlns:p14="http://schemas.microsoft.com/office/powerpoint/2010/main" xmlns="" val="366508042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5861DF-D279-4236-8091-17B9C5EAEF98}"/>
              </a:ext>
            </a:extLst>
          </p:cNvPr>
          <p:cNvSpPr>
            <a:spLocks noGrp="1"/>
          </p:cNvSpPr>
          <p:nvPr>
            <p:ph type="title"/>
          </p:nvPr>
        </p:nvSpPr>
        <p:spPr>
          <a:xfrm>
            <a:off x="1043608" y="260648"/>
            <a:ext cx="7200900" cy="665511"/>
          </a:xfrm>
        </p:spPr>
        <p:txBody>
          <a:bodyPr/>
          <a:lstStyle/>
          <a:p>
            <a:r>
              <a:rPr lang="en-MY" dirty="0"/>
              <a:t>Geographic roll-up M&amp;A</a:t>
            </a:r>
          </a:p>
        </p:txBody>
      </p:sp>
      <p:sp>
        <p:nvSpPr>
          <p:cNvPr id="3" name="Content Placeholder 2">
            <a:extLst>
              <a:ext uri="{FF2B5EF4-FFF2-40B4-BE49-F238E27FC236}">
                <a16:creationId xmlns:a16="http://schemas.microsoft.com/office/drawing/2014/main" xmlns="" id="{7AB718F9-2169-4A43-9197-D2BBB3A963BC}"/>
              </a:ext>
            </a:extLst>
          </p:cNvPr>
          <p:cNvSpPr>
            <a:spLocks noGrp="1"/>
          </p:cNvSpPr>
          <p:nvPr>
            <p:ph idx="1"/>
          </p:nvPr>
        </p:nvSpPr>
        <p:spPr/>
        <p:txBody>
          <a:bodyPr>
            <a:normAutofit/>
          </a:bodyPr>
          <a:lstStyle/>
          <a:p>
            <a:pPr marL="0" indent="0">
              <a:buNone/>
            </a:pPr>
            <a:r>
              <a:rPr lang="en-MY" sz="2400" dirty="0"/>
              <a:t>It takes place when companies seek to expand geographically, often with operating units remaining at the local level. In many instances, large companies acquire smaller companies that they try to keep intact and therefore these firms tend to retain local managers. These types of M&amp;As are common in the banking sector</a:t>
            </a:r>
          </a:p>
        </p:txBody>
      </p:sp>
    </p:spTree>
    <p:extLst>
      <p:ext uri="{BB962C8B-B14F-4D97-AF65-F5344CB8AC3E}">
        <p14:creationId xmlns:p14="http://schemas.microsoft.com/office/powerpoint/2010/main" xmlns="" val="15924647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972A02-C459-46A6-A3A2-446799C753B9}"/>
              </a:ext>
            </a:extLst>
          </p:cNvPr>
          <p:cNvSpPr>
            <a:spLocks noGrp="1"/>
          </p:cNvSpPr>
          <p:nvPr>
            <p:ph type="title"/>
          </p:nvPr>
        </p:nvSpPr>
        <p:spPr>
          <a:xfrm>
            <a:off x="971600" y="404664"/>
            <a:ext cx="7200900" cy="737519"/>
          </a:xfrm>
        </p:spPr>
        <p:txBody>
          <a:bodyPr/>
          <a:lstStyle/>
          <a:p>
            <a:r>
              <a:rPr lang="en-MY" dirty="0"/>
              <a:t>Product or market extension M&amp;A</a:t>
            </a:r>
          </a:p>
        </p:txBody>
      </p:sp>
      <p:sp>
        <p:nvSpPr>
          <p:cNvPr id="3" name="Content Placeholder 2">
            <a:extLst>
              <a:ext uri="{FF2B5EF4-FFF2-40B4-BE49-F238E27FC236}">
                <a16:creationId xmlns:a16="http://schemas.microsoft.com/office/drawing/2014/main" xmlns="" id="{4BBFAE5C-3AA2-40D2-859D-8C018ACF47F7}"/>
              </a:ext>
            </a:extLst>
          </p:cNvPr>
          <p:cNvSpPr>
            <a:spLocks noGrp="1"/>
          </p:cNvSpPr>
          <p:nvPr>
            <p:ph idx="1"/>
          </p:nvPr>
        </p:nvSpPr>
        <p:spPr>
          <a:xfrm>
            <a:off x="971600" y="1412776"/>
            <a:ext cx="7416824" cy="4536504"/>
          </a:xfrm>
        </p:spPr>
        <p:txBody>
          <a:bodyPr>
            <a:normAutofit/>
          </a:bodyPr>
          <a:lstStyle/>
          <a:p>
            <a:pPr marL="0" indent="0">
              <a:buNone/>
            </a:pPr>
            <a:r>
              <a:rPr lang="en-MY" sz="2400" dirty="0"/>
              <a:t>It involves expanding product lines or expanding geographically across borders. This type of M&amp;A occurs when the acquiring and acquired companies are functionally related in production and/or distribution but sell products that do not compete directly with one another, or when a company seeks to diversify geographically, such as when two companies manufacture the same product, yet sell it in different markets. In effect, in this type of M&amp;A, firms seek to achieve long-term strategic goals by investing in less saturated markets – often doing so to obtain economies of scale necessary for global competition.</a:t>
            </a:r>
          </a:p>
        </p:txBody>
      </p:sp>
    </p:spTree>
    <p:extLst>
      <p:ext uri="{BB962C8B-B14F-4D97-AF65-F5344CB8AC3E}">
        <p14:creationId xmlns:p14="http://schemas.microsoft.com/office/powerpoint/2010/main" xmlns="" val="378308327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CE2317-6E5F-444F-993D-3C6A76E558BF}"/>
              </a:ext>
            </a:extLst>
          </p:cNvPr>
          <p:cNvSpPr>
            <a:spLocks noGrp="1"/>
          </p:cNvSpPr>
          <p:nvPr>
            <p:ph type="title"/>
          </p:nvPr>
        </p:nvSpPr>
        <p:spPr>
          <a:xfrm>
            <a:off x="1043608" y="476672"/>
            <a:ext cx="7200900" cy="737519"/>
          </a:xfrm>
        </p:spPr>
        <p:txBody>
          <a:bodyPr/>
          <a:lstStyle/>
          <a:p>
            <a:r>
              <a:rPr lang="pt-BR" dirty="0"/>
              <a:t>M&amp;A as a substitute for R&amp;D</a:t>
            </a:r>
            <a:endParaRPr lang="en-MY" dirty="0"/>
          </a:p>
        </p:txBody>
      </p:sp>
      <p:sp>
        <p:nvSpPr>
          <p:cNvPr id="3" name="Content Placeholder 2">
            <a:extLst>
              <a:ext uri="{FF2B5EF4-FFF2-40B4-BE49-F238E27FC236}">
                <a16:creationId xmlns:a16="http://schemas.microsoft.com/office/drawing/2014/main" xmlns="" id="{132B0F0A-2416-4200-9026-E35CD238FF69}"/>
              </a:ext>
            </a:extLst>
          </p:cNvPr>
          <p:cNvSpPr>
            <a:spLocks noGrp="1"/>
          </p:cNvSpPr>
          <p:nvPr>
            <p:ph idx="1"/>
          </p:nvPr>
        </p:nvSpPr>
        <p:spPr/>
        <p:txBody>
          <a:bodyPr>
            <a:normAutofit/>
          </a:bodyPr>
          <a:lstStyle/>
          <a:p>
            <a:pPr marL="0" indent="0">
              <a:buNone/>
            </a:pPr>
            <a:r>
              <a:rPr lang="en-MY" sz="2400" dirty="0"/>
              <a:t>It occurs when acquisitions are used as a means of gaining access to new R&amp;D knowledge or technological capabilities by acquiring innovative firms rather than producing the knowledge in-house. Acquiring firms in this type of M&amp;A tend to be larger than the acquired firm, and sometimes have significant practical merger</a:t>
            </a:r>
          </a:p>
        </p:txBody>
      </p:sp>
    </p:spTree>
    <p:extLst>
      <p:ext uri="{BB962C8B-B14F-4D97-AF65-F5344CB8AC3E}">
        <p14:creationId xmlns:p14="http://schemas.microsoft.com/office/powerpoint/2010/main" xmlns="" val="34895575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A3306A-C4CA-4B03-BD73-814D0F23F564}"/>
              </a:ext>
            </a:extLst>
          </p:cNvPr>
          <p:cNvSpPr>
            <a:spLocks noGrp="1"/>
          </p:cNvSpPr>
          <p:nvPr>
            <p:ph type="title"/>
          </p:nvPr>
        </p:nvSpPr>
        <p:spPr>
          <a:xfrm>
            <a:off x="1043608" y="404664"/>
            <a:ext cx="7200900" cy="665511"/>
          </a:xfrm>
        </p:spPr>
        <p:txBody>
          <a:bodyPr/>
          <a:lstStyle/>
          <a:p>
            <a:r>
              <a:rPr lang="en-MY" dirty="0"/>
              <a:t>Industry convergence M&amp;A</a:t>
            </a:r>
          </a:p>
        </p:txBody>
      </p:sp>
      <p:sp>
        <p:nvSpPr>
          <p:cNvPr id="3" name="Content Placeholder 2">
            <a:extLst>
              <a:ext uri="{FF2B5EF4-FFF2-40B4-BE49-F238E27FC236}">
                <a16:creationId xmlns:a16="http://schemas.microsoft.com/office/drawing/2014/main" xmlns="" id="{B804E0B6-D8BA-473A-965D-E5A603274437}"/>
              </a:ext>
            </a:extLst>
          </p:cNvPr>
          <p:cNvSpPr>
            <a:spLocks noGrp="1"/>
          </p:cNvSpPr>
          <p:nvPr>
            <p:ph idx="1"/>
          </p:nvPr>
        </p:nvSpPr>
        <p:spPr/>
        <p:txBody>
          <a:bodyPr>
            <a:normAutofit/>
          </a:bodyPr>
          <a:lstStyle/>
          <a:p>
            <a:r>
              <a:rPr lang="en-MY" sz="2400" dirty="0"/>
              <a:t>It involves creating a new industry from existing industries whose boundaries are eroding. </a:t>
            </a:r>
          </a:p>
          <a:p>
            <a:endParaRPr lang="en-MY" sz="2400" dirty="0"/>
          </a:p>
          <a:p>
            <a:r>
              <a:rPr lang="en-MY" sz="2400" dirty="0"/>
              <a:t>An enterprise can get larger by merging with other competing enterprises or integrating related but separate activities in the value chain. There are two dimensions in which an enterprise can integrate, the horizontal and the vertical</a:t>
            </a:r>
          </a:p>
        </p:txBody>
      </p:sp>
    </p:spTree>
    <p:extLst>
      <p:ext uri="{BB962C8B-B14F-4D97-AF65-F5344CB8AC3E}">
        <p14:creationId xmlns:p14="http://schemas.microsoft.com/office/powerpoint/2010/main" xmlns="" val="212627467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83AAAE-9561-428E-899E-2E4867F668A4}"/>
              </a:ext>
            </a:extLst>
          </p:cNvPr>
          <p:cNvSpPr>
            <a:spLocks noGrp="1"/>
          </p:cNvSpPr>
          <p:nvPr>
            <p:ph type="title"/>
          </p:nvPr>
        </p:nvSpPr>
        <p:spPr>
          <a:xfrm>
            <a:off x="1115616" y="260648"/>
            <a:ext cx="7200900" cy="665511"/>
          </a:xfrm>
        </p:spPr>
        <p:txBody>
          <a:bodyPr/>
          <a:lstStyle/>
          <a:p>
            <a:r>
              <a:rPr lang="en-MY" dirty="0"/>
              <a:t>Phases of Merger</a:t>
            </a:r>
          </a:p>
        </p:txBody>
      </p:sp>
      <p:pic>
        <p:nvPicPr>
          <p:cNvPr id="5" name="Picture 4">
            <a:extLst>
              <a:ext uri="{FF2B5EF4-FFF2-40B4-BE49-F238E27FC236}">
                <a16:creationId xmlns:a16="http://schemas.microsoft.com/office/drawing/2014/main" xmlns="" id="{9D64C857-5586-41A2-BE30-3C8B37E04941}"/>
              </a:ext>
            </a:extLst>
          </p:cNvPr>
          <p:cNvPicPr>
            <a:picLocks noChangeAspect="1"/>
          </p:cNvPicPr>
          <p:nvPr/>
        </p:nvPicPr>
        <p:blipFill>
          <a:blip r:embed="rId2" cstate="print"/>
          <a:stretch>
            <a:fillRect/>
          </a:stretch>
        </p:blipFill>
        <p:spPr>
          <a:xfrm>
            <a:off x="1043607" y="1700808"/>
            <a:ext cx="7663383" cy="4248472"/>
          </a:xfrm>
          <a:prstGeom prst="rect">
            <a:avLst/>
          </a:prstGeom>
        </p:spPr>
      </p:pic>
    </p:spTree>
    <p:extLst>
      <p:ext uri="{BB962C8B-B14F-4D97-AF65-F5344CB8AC3E}">
        <p14:creationId xmlns:p14="http://schemas.microsoft.com/office/powerpoint/2010/main" xmlns="" val="1417270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5FBB05-DD24-414A-BA28-E6C7D1DB5F82}"/>
              </a:ext>
            </a:extLst>
          </p:cNvPr>
          <p:cNvSpPr>
            <a:spLocks noGrp="1"/>
          </p:cNvSpPr>
          <p:nvPr>
            <p:ph type="title"/>
          </p:nvPr>
        </p:nvSpPr>
        <p:spPr>
          <a:xfrm>
            <a:off x="1043608" y="404664"/>
            <a:ext cx="7200900" cy="809527"/>
          </a:xfrm>
        </p:spPr>
        <p:txBody>
          <a:bodyPr/>
          <a:lstStyle/>
          <a:p>
            <a:r>
              <a:rPr lang="en-MY" dirty="0"/>
              <a:t>M&amp;A Process</a:t>
            </a:r>
          </a:p>
        </p:txBody>
      </p:sp>
      <p:pic>
        <p:nvPicPr>
          <p:cNvPr id="5" name="Picture 4">
            <a:extLst>
              <a:ext uri="{FF2B5EF4-FFF2-40B4-BE49-F238E27FC236}">
                <a16:creationId xmlns:a16="http://schemas.microsoft.com/office/drawing/2014/main" xmlns="" id="{F5E9DCF0-940D-4188-BD7D-3BBC7A3FF8BD}"/>
              </a:ext>
            </a:extLst>
          </p:cNvPr>
          <p:cNvPicPr>
            <a:picLocks noChangeAspect="1"/>
          </p:cNvPicPr>
          <p:nvPr/>
        </p:nvPicPr>
        <p:blipFill>
          <a:blip r:embed="rId2" cstate="print"/>
          <a:stretch>
            <a:fillRect/>
          </a:stretch>
        </p:blipFill>
        <p:spPr>
          <a:xfrm>
            <a:off x="1133887" y="1772816"/>
            <a:ext cx="7554043" cy="4392488"/>
          </a:xfrm>
          <a:prstGeom prst="rect">
            <a:avLst/>
          </a:prstGeom>
        </p:spPr>
      </p:pic>
    </p:spTree>
    <p:extLst>
      <p:ext uri="{BB962C8B-B14F-4D97-AF65-F5344CB8AC3E}">
        <p14:creationId xmlns:p14="http://schemas.microsoft.com/office/powerpoint/2010/main" xmlns="" val="387470770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B71F49-1C00-4953-A1D6-B6CFA09299D0}"/>
              </a:ext>
            </a:extLst>
          </p:cNvPr>
          <p:cNvSpPr>
            <a:spLocks noGrp="1"/>
          </p:cNvSpPr>
          <p:nvPr>
            <p:ph type="title"/>
          </p:nvPr>
        </p:nvSpPr>
        <p:spPr>
          <a:xfrm>
            <a:off x="1043608" y="404664"/>
            <a:ext cx="7200900" cy="737519"/>
          </a:xfrm>
        </p:spPr>
        <p:txBody>
          <a:bodyPr/>
          <a:lstStyle/>
          <a:p>
            <a:r>
              <a:rPr lang="en-MY" dirty="0"/>
              <a:t>HR Due Diligence</a:t>
            </a:r>
          </a:p>
        </p:txBody>
      </p:sp>
      <p:pic>
        <p:nvPicPr>
          <p:cNvPr id="5" name="Picture 4">
            <a:extLst>
              <a:ext uri="{FF2B5EF4-FFF2-40B4-BE49-F238E27FC236}">
                <a16:creationId xmlns:a16="http://schemas.microsoft.com/office/drawing/2014/main" xmlns="" id="{1BFC85C8-A40F-4B7D-A2ED-DFF9C8FD34A6}"/>
              </a:ext>
            </a:extLst>
          </p:cNvPr>
          <p:cNvPicPr>
            <a:picLocks noChangeAspect="1"/>
          </p:cNvPicPr>
          <p:nvPr/>
        </p:nvPicPr>
        <p:blipFill>
          <a:blip r:embed="rId2" cstate="print"/>
          <a:stretch>
            <a:fillRect/>
          </a:stretch>
        </p:blipFill>
        <p:spPr>
          <a:xfrm>
            <a:off x="1331640" y="1412776"/>
            <a:ext cx="6439222" cy="4325477"/>
          </a:xfrm>
          <a:prstGeom prst="rect">
            <a:avLst/>
          </a:prstGeom>
        </p:spPr>
      </p:pic>
    </p:spTree>
    <p:extLst>
      <p:ext uri="{BB962C8B-B14F-4D97-AF65-F5344CB8AC3E}">
        <p14:creationId xmlns:p14="http://schemas.microsoft.com/office/powerpoint/2010/main" xmlns="" val="21178516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xmlns=""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96271060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C734628-9A78-46A9-9668-8E1399186323}"/>
              </a:ext>
            </a:extLst>
          </p:cNvPr>
          <p:cNvSpPr>
            <a:spLocks noGrp="1"/>
          </p:cNvSpPr>
          <p:nvPr>
            <p:ph type="title"/>
          </p:nvPr>
        </p:nvSpPr>
        <p:spPr>
          <a:xfrm>
            <a:off x="1115616" y="548680"/>
            <a:ext cx="7200900" cy="737519"/>
          </a:xfrm>
        </p:spPr>
        <p:txBody>
          <a:bodyPr/>
          <a:lstStyle/>
          <a:p>
            <a:r>
              <a:rPr lang="en-MY" dirty="0"/>
              <a:t>Merging Cultures</a:t>
            </a:r>
          </a:p>
        </p:txBody>
      </p:sp>
      <p:pic>
        <p:nvPicPr>
          <p:cNvPr id="5" name="Picture 4">
            <a:extLst>
              <a:ext uri="{FF2B5EF4-FFF2-40B4-BE49-F238E27FC236}">
                <a16:creationId xmlns:a16="http://schemas.microsoft.com/office/drawing/2014/main" xmlns="" id="{F8DC0069-FE7C-44E6-B168-184365041946}"/>
              </a:ext>
            </a:extLst>
          </p:cNvPr>
          <p:cNvPicPr>
            <a:picLocks noChangeAspect="1"/>
          </p:cNvPicPr>
          <p:nvPr/>
        </p:nvPicPr>
        <p:blipFill>
          <a:blip r:embed="rId2" cstate="print"/>
          <a:stretch>
            <a:fillRect/>
          </a:stretch>
        </p:blipFill>
        <p:spPr>
          <a:xfrm>
            <a:off x="755576" y="1628800"/>
            <a:ext cx="8122096" cy="4313204"/>
          </a:xfrm>
          <a:prstGeom prst="rect">
            <a:avLst/>
          </a:prstGeom>
        </p:spPr>
      </p:pic>
    </p:spTree>
    <p:extLst>
      <p:ext uri="{BB962C8B-B14F-4D97-AF65-F5344CB8AC3E}">
        <p14:creationId xmlns:p14="http://schemas.microsoft.com/office/powerpoint/2010/main" xmlns="" val="21466636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1A1BFD-3D86-425C-B951-C52EE64B6EBB}"/>
              </a:ext>
            </a:extLst>
          </p:cNvPr>
          <p:cNvSpPr>
            <a:spLocks noGrp="1"/>
          </p:cNvSpPr>
          <p:nvPr>
            <p:ph type="title"/>
          </p:nvPr>
        </p:nvSpPr>
        <p:spPr>
          <a:xfrm>
            <a:off x="1115616" y="476672"/>
            <a:ext cx="7200900" cy="665511"/>
          </a:xfrm>
        </p:spPr>
        <p:txBody>
          <a:bodyPr/>
          <a:lstStyle/>
          <a:p>
            <a:r>
              <a:rPr lang="en-MY" dirty="0"/>
              <a:t>Assimilation</a:t>
            </a:r>
          </a:p>
        </p:txBody>
      </p:sp>
      <p:sp>
        <p:nvSpPr>
          <p:cNvPr id="3" name="Content Placeholder 2">
            <a:extLst>
              <a:ext uri="{FF2B5EF4-FFF2-40B4-BE49-F238E27FC236}">
                <a16:creationId xmlns:a16="http://schemas.microsoft.com/office/drawing/2014/main" xmlns="" id="{3F69C704-E03D-474E-AF51-4271D1CC6069}"/>
              </a:ext>
            </a:extLst>
          </p:cNvPr>
          <p:cNvSpPr>
            <a:spLocks noGrp="1"/>
          </p:cNvSpPr>
          <p:nvPr>
            <p:ph idx="1"/>
          </p:nvPr>
        </p:nvSpPr>
        <p:spPr>
          <a:xfrm>
            <a:off x="685800" y="1556793"/>
            <a:ext cx="7774632" cy="4104456"/>
          </a:xfrm>
        </p:spPr>
        <p:txBody>
          <a:bodyPr>
            <a:normAutofit/>
          </a:bodyPr>
          <a:lstStyle/>
          <a:p>
            <a:r>
              <a:rPr lang="en-MY" sz="2400" dirty="0"/>
              <a:t>Assimilation occurs when employees at the acquired company willingly embrace the cultural values of the acquiring organization. </a:t>
            </a:r>
          </a:p>
          <a:p>
            <a:r>
              <a:rPr lang="en-MY" sz="2400" dirty="0"/>
              <a:t>This tends to occur when the acquired company has a weak culture that is dysfunctional, whereas the acquiring company’s culture is strong and focused on clearly defined values.</a:t>
            </a:r>
          </a:p>
          <a:p>
            <a:r>
              <a:rPr lang="en-MY" sz="2400" dirty="0"/>
              <a:t> Culture clash is rare with assimilation</a:t>
            </a:r>
          </a:p>
        </p:txBody>
      </p:sp>
    </p:spTree>
    <p:extLst>
      <p:ext uri="{BB962C8B-B14F-4D97-AF65-F5344CB8AC3E}">
        <p14:creationId xmlns:p14="http://schemas.microsoft.com/office/powerpoint/2010/main" xmlns="" val="294966482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805CA08-BA39-4E92-BF9C-2025369EB8CF}"/>
              </a:ext>
            </a:extLst>
          </p:cNvPr>
          <p:cNvSpPr>
            <a:spLocks noGrp="1"/>
          </p:cNvSpPr>
          <p:nvPr>
            <p:ph type="title"/>
          </p:nvPr>
        </p:nvSpPr>
        <p:spPr>
          <a:xfrm>
            <a:off x="1115616" y="404664"/>
            <a:ext cx="7200900" cy="593503"/>
          </a:xfrm>
        </p:spPr>
        <p:txBody>
          <a:bodyPr/>
          <a:lstStyle/>
          <a:p>
            <a:r>
              <a:rPr lang="en-MY" dirty="0"/>
              <a:t>Deculturation</a:t>
            </a:r>
          </a:p>
        </p:txBody>
      </p:sp>
      <p:sp>
        <p:nvSpPr>
          <p:cNvPr id="3" name="Content Placeholder 2">
            <a:extLst>
              <a:ext uri="{FF2B5EF4-FFF2-40B4-BE49-F238E27FC236}">
                <a16:creationId xmlns:a16="http://schemas.microsoft.com/office/drawing/2014/main" xmlns="" id="{170BEB53-CE93-436B-B880-937DB9E11919}"/>
              </a:ext>
            </a:extLst>
          </p:cNvPr>
          <p:cNvSpPr>
            <a:spLocks noGrp="1"/>
          </p:cNvSpPr>
          <p:nvPr>
            <p:ph idx="1"/>
          </p:nvPr>
        </p:nvSpPr>
        <p:spPr>
          <a:xfrm>
            <a:off x="899592" y="1412776"/>
            <a:ext cx="7488832" cy="4248472"/>
          </a:xfrm>
        </p:spPr>
        <p:txBody>
          <a:bodyPr>
            <a:normAutofit/>
          </a:bodyPr>
          <a:lstStyle/>
          <a:p>
            <a:r>
              <a:rPr lang="en-MY" sz="2400" dirty="0"/>
              <a:t>The acquiring firm strips away artifacts and reward systems that support the old culture.</a:t>
            </a:r>
          </a:p>
          <a:p>
            <a:endParaRPr lang="en-MY" sz="2400" dirty="0"/>
          </a:p>
          <a:p>
            <a:r>
              <a:rPr lang="en-MY" sz="2400" dirty="0"/>
              <a:t>People who cannot adopt the acquiring company’s culture are often terminated.</a:t>
            </a:r>
          </a:p>
          <a:p>
            <a:endParaRPr lang="en-MY" sz="2400" dirty="0"/>
          </a:p>
          <a:p>
            <a:r>
              <a:rPr lang="en-MY" sz="2400" dirty="0"/>
              <a:t>Deculturation may be necessary when the acquired firm’s culture doesn’t work but employees aren’t convinced of this</a:t>
            </a:r>
          </a:p>
        </p:txBody>
      </p:sp>
    </p:spTree>
    <p:extLst>
      <p:ext uri="{BB962C8B-B14F-4D97-AF65-F5344CB8AC3E}">
        <p14:creationId xmlns:p14="http://schemas.microsoft.com/office/powerpoint/2010/main" xmlns="" val="208895042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D4EB2F0-51AE-4343-B531-2D0639F2000C}"/>
              </a:ext>
            </a:extLst>
          </p:cNvPr>
          <p:cNvSpPr>
            <a:spLocks noGrp="1"/>
          </p:cNvSpPr>
          <p:nvPr>
            <p:ph type="title"/>
          </p:nvPr>
        </p:nvSpPr>
        <p:spPr>
          <a:xfrm>
            <a:off x="1043608" y="476672"/>
            <a:ext cx="7200900" cy="737519"/>
          </a:xfrm>
        </p:spPr>
        <p:txBody>
          <a:bodyPr/>
          <a:lstStyle/>
          <a:p>
            <a:r>
              <a:rPr lang="en-MY" dirty="0"/>
              <a:t>Integration</a:t>
            </a:r>
          </a:p>
        </p:txBody>
      </p:sp>
      <p:sp>
        <p:nvSpPr>
          <p:cNvPr id="3" name="Content Placeholder 2">
            <a:extLst>
              <a:ext uri="{FF2B5EF4-FFF2-40B4-BE49-F238E27FC236}">
                <a16:creationId xmlns:a16="http://schemas.microsoft.com/office/drawing/2014/main" xmlns="" id="{B2F9FFCE-04C5-4E5A-9E15-735093F254C4}"/>
              </a:ext>
            </a:extLst>
          </p:cNvPr>
          <p:cNvSpPr>
            <a:spLocks noGrp="1"/>
          </p:cNvSpPr>
          <p:nvPr>
            <p:ph idx="1"/>
          </p:nvPr>
        </p:nvSpPr>
        <p:spPr>
          <a:xfrm>
            <a:off x="899592" y="1700808"/>
            <a:ext cx="7200900" cy="3809999"/>
          </a:xfrm>
        </p:spPr>
        <p:txBody>
          <a:bodyPr>
            <a:noAutofit/>
          </a:bodyPr>
          <a:lstStyle/>
          <a:p>
            <a:r>
              <a:rPr lang="en-MY" sz="2400" dirty="0"/>
              <a:t>Integration involves combining two or more cultures into a new composite culture that preserves the best features of the previous cultures.</a:t>
            </a:r>
          </a:p>
          <a:p>
            <a:r>
              <a:rPr lang="en-MY" sz="2400" dirty="0"/>
              <a:t> Integration is most effective when the companies have relatively weak cultures or when their cultures include several overlapping values</a:t>
            </a:r>
          </a:p>
          <a:p>
            <a:r>
              <a:rPr lang="en-MY" sz="2400" dirty="0"/>
              <a:t>Integration is slow and potentially risky, because there are many forces preserving the existing cultures.</a:t>
            </a:r>
          </a:p>
        </p:txBody>
      </p:sp>
    </p:spTree>
    <p:extLst>
      <p:ext uri="{BB962C8B-B14F-4D97-AF65-F5344CB8AC3E}">
        <p14:creationId xmlns:p14="http://schemas.microsoft.com/office/powerpoint/2010/main" xmlns="" val="9375824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AAAD00-447B-45BD-9CA5-DFFF1ED9C337}"/>
              </a:ext>
            </a:extLst>
          </p:cNvPr>
          <p:cNvSpPr>
            <a:spLocks noGrp="1"/>
          </p:cNvSpPr>
          <p:nvPr>
            <p:ph type="title"/>
          </p:nvPr>
        </p:nvSpPr>
        <p:spPr>
          <a:xfrm>
            <a:off x="971600" y="404664"/>
            <a:ext cx="7200900" cy="665511"/>
          </a:xfrm>
        </p:spPr>
        <p:txBody>
          <a:bodyPr/>
          <a:lstStyle/>
          <a:p>
            <a:r>
              <a:rPr lang="en-MY" dirty="0"/>
              <a:t>Separation</a:t>
            </a:r>
          </a:p>
        </p:txBody>
      </p:sp>
      <p:sp>
        <p:nvSpPr>
          <p:cNvPr id="3" name="Content Placeholder 2">
            <a:extLst>
              <a:ext uri="{FF2B5EF4-FFF2-40B4-BE49-F238E27FC236}">
                <a16:creationId xmlns:a16="http://schemas.microsoft.com/office/drawing/2014/main" xmlns="" id="{A1938C1E-AA09-4358-BF38-040104C04D86}"/>
              </a:ext>
            </a:extLst>
          </p:cNvPr>
          <p:cNvSpPr>
            <a:spLocks noGrp="1"/>
          </p:cNvSpPr>
          <p:nvPr>
            <p:ph idx="1"/>
          </p:nvPr>
        </p:nvSpPr>
        <p:spPr>
          <a:xfrm>
            <a:off x="971600" y="1484784"/>
            <a:ext cx="7200900" cy="3809999"/>
          </a:xfrm>
        </p:spPr>
        <p:txBody>
          <a:bodyPr>
            <a:normAutofit/>
          </a:bodyPr>
          <a:lstStyle/>
          <a:p>
            <a:r>
              <a:rPr lang="en-MY" sz="2400" dirty="0"/>
              <a:t>A separation strategy occurs where the merging companies agree to remain distinct entities with minimal exchange of culture or organizational practices.</a:t>
            </a:r>
          </a:p>
          <a:p>
            <a:endParaRPr lang="en-MY" sz="2400" dirty="0"/>
          </a:p>
          <a:p>
            <a:r>
              <a:rPr lang="en-MY" sz="2400" dirty="0"/>
              <a:t> Separation is most appropriate when the two merging companies are in unrelated industries because the most appropriate cultural values tend to differ by industry.</a:t>
            </a:r>
          </a:p>
        </p:txBody>
      </p:sp>
    </p:spTree>
    <p:extLst>
      <p:ext uri="{BB962C8B-B14F-4D97-AF65-F5344CB8AC3E}">
        <p14:creationId xmlns:p14="http://schemas.microsoft.com/office/powerpoint/2010/main" xmlns="" val="369644492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AAFCBE-7F83-4E2A-95AF-D61853B524DD}"/>
              </a:ext>
            </a:extLst>
          </p:cNvPr>
          <p:cNvSpPr>
            <a:spLocks noGrp="1"/>
          </p:cNvSpPr>
          <p:nvPr>
            <p:ph type="title"/>
          </p:nvPr>
        </p:nvSpPr>
        <p:spPr>
          <a:xfrm>
            <a:off x="899592" y="260648"/>
            <a:ext cx="7772400" cy="671846"/>
          </a:xfrm>
        </p:spPr>
        <p:txBody>
          <a:bodyPr>
            <a:normAutofit/>
          </a:bodyPr>
          <a:lstStyle/>
          <a:p>
            <a:r>
              <a:rPr lang="en-MY" dirty="0"/>
              <a:t>Strategic Human Resources</a:t>
            </a:r>
          </a:p>
        </p:txBody>
      </p:sp>
      <p:graphicFrame>
        <p:nvGraphicFramePr>
          <p:cNvPr id="4" name="Diagram 3">
            <a:extLst>
              <a:ext uri="{FF2B5EF4-FFF2-40B4-BE49-F238E27FC236}">
                <a16:creationId xmlns:a16="http://schemas.microsoft.com/office/drawing/2014/main" xmlns="" id="{944ADDC8-0359-4D88-B2DD-01121B5F91EA}"/>
              </a:ext>
            </a:extLst>
          </p:cNvPr>
          <p:cNvGraphicFramePr/>
          <p:nvPr>
            <p:extLst>
              <p:ext uri="{D42A27DB-BD31-4B8C-83A1-F6EECF244321}">
                <p14:modId xmlns:p14="http://schemas.microsoft.com/office/powerpoint/2010/main" xmlns="" val="110408890"/>
              </p:ext>
            </p:extLst>
          </p:nvPr>
        </p:nvGraphicFramePr>
        <p:xfrm>
          <a:off x="971600" y="1052736"/>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335701951"/>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B7200B-4DF3-43FF-A9F8-925215409608}"/>
              </a:ext>
            </a:extLst>
          </p:cNvPr>
          <p:cNvSpPr>
            <a:spLocks noGrp="1"/>
          </p:cNvSpPr>
          <p:nvPr>
            <p:ph type="title"/>
          </p:nvPr>
        </p:nvSpPr>
        <p:spPr>
          <a:xfrm>
            <a:off x="971600" y="260648"/>
            <a:ext cx="7200900" cy="1142385"/>
          </a:xfrm>
        </p:spPr>
        <p:txBody>
          <a:bodyPr/>
          <a:lstStyle/>
          <a:p>
            <a:r>
              <a:rPr lang="en-MY" dirty="0"/>
              <a:t>Alignment of Business Organization and HR Organization</a:t>
            </a:r>
          </a:p>
        </p:txBody>
      </p:sp>
      <p:pic>
        <p:nvPicPr>
          <p:cNvPr id="5" name="Picture 4">
            <a:extLst>
              <a:ext uri="{FF2B5EF4-FFF2-40B4-BE49-F238E27FC236}">
                <a16:creationId xmlns:a16="http://schemas.microsoft.com/office/drawing/2014/main" xmlns="" id="{22EAC305-ADAC-4CCA-B4AB-107BAAA0B367}"/>
              </a:ext>
            </a:extLst>
          </p:cNvPr>
          <p:cNvPicPr>
            <a:picLocks noChangeAspect="1"/>
          </p:cNvPicPr>
          <p:nvPr/>
        </p:nvPicPr>
        <p:blipFill>
          <a:blip r:embed="rId2" cstate="print"/>
          <a:stretch>
            <a:fillRect/>
          </a:stretch>
        </p:blipFill>
        <p:spPr>
          <a:xfrm>
            <a:off x="1187624" y="1484784"/>
            <a:ext cx="6591300" cy="4400550"/>
          </a:xfrm>
          <a:prstGeom prst="rect">
            <a:avLst/>
          </a:prstGeom>
        </p:spPr>
      </p:pic>
    </p:spTree>
    <p:extLst>
      <p:ext uri="{BB962C8B-B14F-4D97-AF65-F5344CB8AC3E}">
        <p14:creationId xmlns:p14="http://schemas.microsoft.com/office/powerpoint/2010/main" xmlns="" val="3710689821"/>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07BB1F-7326-47C7-9C4E-F546EA0712F8}"/>
              </a:ext>
            </a:extLst>
          </p:cNvPr>
          <p:cNvSpPr>
            <a:spLocks noGrp="1"/>
          </p:cNvSpPr>
          <p:nvPr>
            <p:ph type="title"/>
          </p:nvPr>
        </p:nvSpPr>
        <p:spPr>
          <a:xfrm>
            <a:off x="971600" y="332656"/>
            <a:ext cx="7200900" cy="809527"/>
          </a:xfrm>
        </p:spPr>
        <p:txBody>
          <a:bodyPr/>
          <a:lstStyle/>
          <a:p>
            <a:r>
              <a:rPr lang="en-MY" dirty="0"/>
              <a:t>Alternative HR Structure</a:t>
            </a:r>
          </a:p>
        </p:txBody>
      </p:sp>
      <p:sp>
        <p:nvSpPr>
          <p:cNvPr id="3" name="Content Placeholder 2">
            <a:extLst>
              <a:ext uri="{FF2B5EF4-FFF2-40B4-BE49-F238E27FC236}">
                <a16:creationId xmlns:a16="http://schemas.microsoft.com/office/drawing/2014/main" xmlns="" id="{25604683-F617-4DDC-885F-EC7CE4AD2E3B}"/>
              </a:ext>
            </a:extLst>
          </p:cNvPr>
          <p:cNvSpPr>
            <a:spLocks noGrp="1"/>
          </p:cNvSpPr>
          <p:nvPr>
            <p:ph idx="1"/>
          </p:nvPr>
        </p:nvSpPr>
        <p:spPr>
          <a:xfrm>
            <a:off x="683568" y="1268760"/>
            <a:ext cx="8206680" cy="4530725"/>
          </a:xfrm>
        </p:spPr>
        <p:txBody>
          <a:bodyPr>
            <a:normAutofit fontScale="92500"/>
          </a:bodyPr>
          <a:lstStyle/>
          <a:p>
            <a:r>
              <a:rPr lang="en-MY" sz="2400" dirty="0"/>
              <a:t>DECENTRALIZED: Administration and decisions made at the local level. Policies and practices vary significantly across field locations. No centralized HR support or administration activities.</a:t>
            </a:r>
          </a:p>
          <a:p>
            <a:endParaRPr lang="en-MY" sz="2400" dirty="0"/>
          </a:p>
          <a:p>
            <a:r>
              <a:rPr lang="en-MY" sz="2400" dirty="0"/>
              <a:t>HYBRID: Half centralized, half decentralized HR structure, decisions, policy deployment, and administration.</a:t>
            </a:r>
          </a:p>
          <a:p>
            <a:endParaRPr lang="en-MY" sz="2400" dirty="0"/>
          </a:p>
          <a:p>
            <a:r>
              <a:rPr lang="en-MY" sz="2400" dirty="0"/>
              <a:t>CENTRALIZED: Administration and decisions are centralized. Policies and practices do not vary across field locations. Fully centralized HR support or administration activities</a:t>
            </a:r>
          </a:p>
        </p:txBody>
      </p:sp>
    </p:spTree>
    <p:extLst>
      <p:ext uri="{BB962C8B-B14F-4D97-AF65-F5344CB8AC3E}">
        <p14:creationId xmlns:p14="http://schemas.microsoft.com/office/powerpoint/2010/main" xmlns="" val="266815203"/>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7237D1-2E8D-40E5-96B5-69572F22E822}"/>
              </a:ext>
            </a:extLst>
          </p:cNvPr>
          <p:cNvSpPr>
            <a:spLocks noGrp="1"/>
          </p:cNvSpPr>
          <p:nvPr>
            <p:ph type="title"/>
          </p:nvPr>
        </p:nvSpPr>
        <p:spPr/>
        <p:txBody>
          <a:bodyPr/>
          <a:lstStyle/>
          <a:p>
            <a:r>
              <a:rPr lang="en-MY" dirty="0"/>
              <a:t>HR Operating Model</a:t>
            </a:r>
          </a:p>
        </p:txBody>
      </p:sp>
      <p:pic>
        <p:nvPicPr>
          <p:cNvPr id="5" name="Picture 4">
            <a:extLst>
              <a:ext uri="{FF2B5EF4-FFF2-40B4-BE49-F238E27FC236}">
                <a16:creationId xmlns:a16="http://schemas.microsoft.com/office/drawing/2014/main" xmlns="" id="{1EFD3127-7B6F-4FC4-9AAC-E13C4E5E8405}"/>
              </a:ext>
            </a:extLst>
          </p:cNvPr>
          <p:cNvPicPr>
            <a:picLocks noChangeAspect="1"/>
          </p:cNvPicPr>
          <p:nvPr/>
        </p:nvPicPr>
        <p:blipFill>
          <a:blip r:embed="rId2" cstate="print"/>
          <a:stretch>
            <a:fillRect/>
          </a:stretch>
        </p:blipFill>
        <p:spPr>
          <a:xfrm>
            <a:off x="914400" y="2060848"/>
            <a:ext cx="7501778" cy="4175919"/>
          </a:xfrm>
          <a:prstGeom prst="rect">
            <a:avLst/>
          </a:prstGeom>
        </p:spPr>
      </p:pic>
    </p:spTree>
    <p:extLst>
      <p:ext uri="{BB962C8B-B14F-4D97-AF65-F5344CB8AC3E}">
        <p14:creationId xmlns:p14="http://schemas.microsoft.com/office/powerpoint/2010/main" xmlns="" val="1901472505"/>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ADB956-A6D2-4C78-B99B-E7487F8B757A}"/>
              </a:ext>
            </a:extLst>
          </p:cNvPr>
          <p:cNvSpPr>
            <a:spLocks noGrp="1"/>
          </p:cNvSpPr>
          <p:nvPr>
            <p:ph type="title"/>
          </p:nvPr>
        </p:nvSpPr>
        <p:spPr>
          <a:xfrm>
            <a:off x="899592" y="332656"/>
            <a:ext cx="7200900" cy="665511"/>
          </a:xfrm>
        </p:spPr>
        <p:txBody>
          <a:bodyPr/>
          <a:lstStyle/>
          <a:p>
            <a:r>
              <a:rPr lang="en-MY" dirty="0"/>
              <a:t>Benefits of HR Shared Service</a:t>
            </a:r>
          </a:p>
        </p:txBody>
      </p:sp>
      <p:sp>
        <p:nvSpPr>
          <p:cNvPr id="3" name="Content Placeholder 2">
            <a:extLst>
              <a:ext uri="{FF2B5EF4-FFF2-40B4-BE49-F238E27FC236}">
                <a16:creationId xmlns:a16="http://schemas.microsoft.com/office/drawing/2014/main" xmlns="" id="{5D86A136-184D-499F-988F-1A02AF6FDE0C}"/>
              </a:ext>
            </a:extLst>
          </p:cNvPr>
          <p:cNvSpPr>
            <a:spLocks noGrp="1"/>
          </p:cNvSpPr>
          <p:nvPr>
            <p:ph idx="1"/>
          </p:nvPr>
        </p:nvSpPr>
        <p:spPr>
          <a:xfrm>
            <a:off x="611560" y="1196752"/>
            <a:ext cx="8208912" cy="4565104"/>
          </a:xfrm>
        </p:spPr>
        <p:txBody>
          <a:bodyPr>
            <a:normAutofit fontScale="92500"/>
          </a:bodyPr>
          <a:lstStyle/>
          <a:p>
            <a:pPr marL="0" indent="0">
              <a:buNone/>
            </a:pPr>
            <a:r>
              <a:rPr lang="en-MY" sz="2400" dirty="0"/>
              <a:t>• Cost savings through scale advantages.</a:t>
            </a:r>
          </a:p>
          <a:p>
            <a:pPr marL="0" indent="0">
              <a:buNone/>
            </a:pPr>
            <a:r>
              <a:rPr lang="en-MY" sz="2400" dirty="0"/>
              <a:t>• Allows “one-stop” solutions for the users.</a:t>
            </a:r>
          </a:p>
          <a:p>
            <a:pPr marL="0" indent="0">
              <a:buNone/>
            </a:pPr>
            <a:r>
              <a:rPr lang="en-MY" sz="2400" dirty="0"/>
              <a:t>• Improves international learning and sharing of best practices.</a:t>
            </a:r>
          </a:p>
          <a:p>
            <a:pPr marL="0" indent="0">
              <a:buNone/>
            </a:pPr>
            <a:r>
              <a:rPr lang="en-MY" sz="2400" dirty="0"/>
              <a:t>• More consistent HR service across units.</a:t>
            </a:r>
          </a:p>
          <a:p>
            <a:pPr marL="0" indent="0">
              <a:buNone/>
            </a:pPr>
            <a:r>
              <a:rPr lang="en-MY" sz="2400" dirty="0"/>
              <a:t>• Deeper functional specialization among HR professionals.</a:t>
            </a:r>
          </a:p>
          <a:p>
            <a:pPr marL="0" indent="0">
              <a:buNone/>
            </a:pPr>
            <a:r>
              <a:rPr lang="en-MY" sz="2400" dirty="0"/>
              <a:t>• Greater transparency and follow-up of costs and service levels.</a:t>
            </a:r>
          </a:p>
          <a:p>
            <a:pPr marL="0" indent="0">
              <a:buNone/>
            </a:pPr>
            <a:r>
              <a:rPr lang="en-MY" sz="2400" dirty="0"/>
              <a:t>• Allows other parts of the global HR function to focus more on business support and process and content development.</a:t>
            </a:r>
          </a:p>
        </p:txBody>
      </p:sp>
    </p:spTree>
    <p:extLst>
      <p:ext uri="{BB962C8B-B14F-4D97-AF65-F5344CB8AC3E}">
        <p14:creationId xmlns:p14="http://schemas.microsoft.com/office/powerpoint/2010/main" xmlns="" val="1333330802"/>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xmlns="" id="{944ADDC8-0359-4D88-B2DD-01121B5F91EA}"/>
              </a:ext>
            </a:extLst>
          </p:cNvPr>
          <p:cNvGraphicFramePr/>
          <p:nvPr>
            <p:extLst>
              <p:ext uri="{D42A27DB-BD31-4B8C-83A1-F6EECF244321}">
                <p14:modId xmlns:p14="http://schemas.microsoft.com/office/powerpoint/2010/main" xmlns="" val="4215964668"/>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16690776"/>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BD8856-0FD5-4E9A-8F96-747B5AB8E031}"/>
              </a:ext>
            </a:extLst>
          </p:cNvPr>
          <p:cNvSpPr>
            <a:spLocks noGrp="1"/>
          </p:cNvSpPr>
          <p:nvPr>
            <p:ph type="title"/>
          </p:nvPr>
        </p:nvSpPr>
        <p:spPr/>
        <p:txBody>
          <a:bodyPr/>
          <a:lstStyle/>
          <a:p>
            <a:r>
              <a:rPr lang="en-MY" dirty="0"/>
              <a:t>HR Competencies</a:t>
            </a:r>
          </a:p>
        </p:txBody>
      </p:sp>
      <p:sp>
        <p:nvSpPr>
          <p:cNvPr id="3" name="Content Placeholder 2">
            <a:extLst>
              <a:ext uri="{FF2B5EF4-FFF2-40B4-BE49-F238E27FC236}">
                <a16:creationId xmlns:a16="http://schemas.microsoft.com/office/drawing/2014/main" xmlns="" id="{BF31D81E-9BFF-4580-B552-E8CC33BDDFA6}"/>
              </a:ext>
            </a:extLst>
          </p:cNvPr>
          <p:cNvSpPr>
            <a:spLocks noGrp="1"/>
          </p:cNvSpPr>
          <p:nvPr>
            <p:ph idx="1"/>
          </p:nvPr>
        </p:nvSpPr>
        <p:spPr/>
        <p:txBody>
          <a:bodyPr/>
          <a:lstStyle/>
          <a:p>
            <a:r>
              <a:rPr lang="en-MY" dirty="0"/>
              <a:t>HR competencies include knowledge, ability, and values, which defines what is expected from those who work in HR and forms the basis for assessment and improvement in the quality of HR professionals. </a:t>
            </a:r>
          </a:p>
          <a:p>
            <a:r>
              <a:rPr lang="en-MY" dirty="0"/>
              <a:t>Dave Ulrich and Wayne Brockbank from the RBL Group and the Ross School of Business at the University of Michigan conducted the Human Resource Competency Study (HRCS) to generate nine competencies through which HR professionals deliver business value.</a:t>
            </a:r>
          </a:p>
        </p:txBody>
      </p:sp>
    </p:spTree>
    <p:extLst>
      <p:ext uri="{BB962C8B-B14F-4D97-AF65-F5344CB8AC3E}">
        <p14:creationId xmlns:p14="http://schemas.microsoft.com/office/powerpoint/2010/main" xmlns="" val="1874488672"/>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AC935E-7318-4CDA-B5D5-8FCD56EC4A99}"/>
              </a:ext>
            </a:extLst>
          </p:cNvPr>
          <p:cNvSpPr>
            <a:spLocks noGrp="1"/>
          </p:cNvSpPr>
          <p:nvPr>
            <p:ph type="title"/>
          </p:nvPr>
        </p:nvSpPr>
        <p:spPr/>
        <p:txBody>
          <a:bodyPr/>
          <a:lstStyle/>
          <a:p>
            <a:r>
              <a:rPr lang="en-MY" dirty="0"/>
              <a:t>2012 HR competency model</a:t>
            </a:r>
          </a:p>
        </p:txBody>
      </p:sp>
      <p:pic>
        <p:nvPicPr>
          <p:cNvPr id="5" name="Picture 4">
            <a:extLst>
              <a:ext uri="{FF2B5EF4-FFF2-40B4-BE49-F238E27FC236}">
                <a16:creationId xmlns:a16="http://schemas.microsoft.com/office/drawing/2014/main" xmlns="" id="{0ECF1733-70C5-45B1-A1FF-D21BC1C5D125}"/>
              </a:ext>
            </a:extLst>
          </p:cNvPr>
          <p:cNvPicPr>
            <a:picLocks noChangeAspect="1"/>
          </p:cNvPicPr>
          <p:nvPr/>
        </p:nvPicPr>
        <p:blipFill>
          <a:blip r:embed="rId2" cstate="print"/>
          <a:stretch>
            <a:fillRect/>
          </a:stretch>
        </p:blipFill>
        <p:spPr>
          <a:xfrm>
            <a:off x="1979712" y="1909356"/>
            <a:ext cx="4782946" cy="4642271"/>
          </a:xfrm>
          <a:prstGeom prst="rect">
            <a:avLst/>
          </a:prstGeom>
        </p:spPr>
      </p:pic>
    </p:spTree>
    <p:extLst>
      <p:ext uri="{BB962C8B-B14F-4D97-AF65-F5344CB8AC3E}">
        <p14:creationId xmlns:p14="http://schemas.microsoft.com/office/powerpoint/2010/main" xmlns="" val="3106463600"/>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0CB41E-F416-494F-8F5A-D2137176B9BA}"/>
              </a:ext>
            </a:extLst>
          </p:cNvPr>
          <p:cNvSpPr>
            <a:spLocks noGrp="1"/>
          </p:cNvSpPr>
          <p:nvPr>
            <p:ph type="title"/>
          </p:nvPr>
        </p:nvSpPr>
        <p:spPr/>
        <p:txBody>
          <a:bodyPr/>
          <a:lstStyle/>
          <a:p>
            <a:r>
              <a:rPr lang="en-MY" dirty="0"/>
              <a:t>HR Competencies</a:t>
            </a:r>
          </a:p>
        </p:txBody>
      </p:sp>
      <p:pic>
        <p:nvPicPr>
          <p:cNvPr id="4" name="image102.png">
            <a:extLst>
              <a:ext uri="{FF2B5EF4-FFF2-40B4-BE49-F238E27FC236}">
                <a16:creationId xmlns:a16="http://schemas.microsoft.com/office/drawing/2014/main" xmlns="" id="{A4FA7997-21FB-4453-85C8-8CAC2ACD752F}"/>
              </a:ext>
            </a:extLst>
          </p:cNvPr>
          <p:cNvPicPr/>
          <p:nvPr/>
        </p:nvPicPr>
        <p:blipFill>
          <a:blip r:embed="rId2" cstate="print"/>
          <a:stretch>
            <a:fillRect/>
          </a:stretch>
        </p:blipFill>
        <p:spPr>
          <a:xfrm>
            <a:off x="1475656" y="2047533"/>
            <a:ext cx="6624736" cy="4532654"/>
          </a:xfrm>
          <a:prstGeom prst="rect">
            <a:avLst/>
          </a:prstGeom>
        </p:spPr>
      </p:pic>
    </p:spTree>
    <p:extLst>
      <p:ext uri="{BB962C8B-B14F-4D97-AF65-F5344CB8AC3E}">
        <p14:creationId xmlns:p14="http://schemas.microsoft.com/office/powerpoint/2010/main" xmlns="" val="1903197524"/>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C8CE8C7-DAEB-47A9-B5B9-E6F5DA9D98F6}"/>
              </a:ext>
            </a:extLst>
          </p:cNvPr>
          <p:cNvSpPr>
            <a:spLocks noGrp="1"/>
          </p:cNvSpPr>
          <p:nvPr>
            <p:ph type="title"/>
          </p:nvPr>
        </p:nvSpPr>
        <p:spPr>
          <a:xfrm>
            <a:off x="1043608" y="476672"/>
            <a:ext cx="7200900" cy="665511"/>
          </a:xfrm>
        </p:spPr>
        <p:txBody>
          <a:bodyPr/>
          <a:lstStyle/>
          <a:p>
            <a:r>
              <a:rPr lang="en-MY" dirty="0"/>
              <a:t>Organisation Enablers</a:t>
            </a:r>
          </a:p>
        </p:txBody>
      </p:sp>
      <p:sp>
        <p:nvSpPr>
          <p:cNvPr id="3" name="Content Placeholder 2">
            <a:extLst>
              <a:ext uri="{FF2B5EF4-FFF2-40B4-BE49-F238E27FC236}">
                <a16:creationId xmlns:a16="http://schemas.microsoft.com/office/drawing/2014/main" xmlns="" id="{98662778-219C-4D1B-824C-22AF12C6C1EA}"/>
              </a:ext>
            </a:extLst>
          </p:cNvPr>
          <p:cNvSpPr>
            <a:spLocks noGrp="1"/>
          </p:cNvSpPr>
          <p:nvPr>
            <p:ph idx="1"/>
          </p:nvPr>
        </p:nvSpPr>
        <p:spPr>
          <a:xfrm>
            <a:off x="683568" y="1412776"/>
            <a:ext cx="8001000" cy="4530725"/>
          </a:xfrm>
        </p:spPr>
        <p:txBody>
          <a:bodyPr>
            <a:normAutofit lnSpcReduction="10000"/>
          </a:bodyPr>
          <a:lstStyle/>
          <a:p>
            <a:r>
              <a:rPr lang="en-MY" sz="2600" b="1" dirty="0"/>
              <a:t>Culture and change champion </a:t>
            </a:r>
            <a:r>
              <a:rPr lang="en-MY" sz="2600" dirty="0"/>
              <a:t>- Able to make change happen and manage organizational culture.</a:t>
            </a:r>
          </a:p>
          <a:p>
            <a:endParaRPr lang="en-MY" sz="2600" dirty="0"/>
          </a:p>
          <a:p>
            <a:r>
              <a:rPr lang="en-MY" sz="2600" b="1" dirty="0"/>
              <a:t>Human capital curator </a:t>
            </a:r>
            <a:r>
              <a:rPr lang="en-MY" sz="2600" dirty="0"/>
              <a:t>- Able to manage the flow of talent by developing people and leaders, driving individual performance and building technical talent.</a:t>
            </a:r>
          </a:p>
          <a:p>
            <a:endParaRPr lang="en-MY" sz="2600" dirty="0"/>
          </a:p>
          <a:p>
            <a:r>
              <a:rPr lang="en-MY" sz="2600" b="1" dirty="0"/>
              <a:t>Total reward steward </a:t>
            </a:r>
            <a:r>
              <a:rPr lang="en-MY" sz="2600" dirty="0"/>
              <a:t>- Able to manage employee well-being through financial and non-financial rewards.</a:t>
            </a:r>
          </a:p>
        </p:txBody>
      </p:sp>
    </p:spTree>
    <p:extLst>
      <p:ext uri="{BB962C8B-B14F-4D97-AF65-F5344CB8AC3E}">
        <p14:creationId xmlns:p14="http://schemas.microsoft.com/office/powerpoint/2010/main" xmlns="" val="1109150792"/>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A72E38-1935-4690-BB17-082FF67E4915}"/>
              </a:ext>
            </a:extLst>
          </p:cNvPr>
          <p:cNvSpPr>
            <a:spLocks noGrp="1"/>
          </p:cNvSpPr>
          <p:nvPr>
            <p:ph type="title"/>
          </p:nvPr>
        </p:nvSpPr>
        <p:spPr>
          <a:xfrm>
            <a:off x="1043608" y="476672"/>
            <a:ext cx="7200900" cy="809527"/>
          </a:xfrm>
        </p:spPr>
        <p:txBody>
          <a:bodyPr/>
          <a:lstStyle/>
          <a:p>
            <a:r>
              <a:rPr lang="en-MY" dirty="0"/>
              <a:t>Core Competencies</a:t>
            </a:r>
          </a:p>
        </p:txBody>
      </p:sp>
      <p:sp>
        <p:nvSpPr>
          <p:cNvPr id="3" name="Content Placeholder 2">
            <a:extLst>
              <a:ext uri="{FF2B5EF4-FFF2-40B4-BE49-F238E27FC236}">
                <a16:creationId xmlns:a16="http://schemas.microsoft.com/office/drawing/2014/main" xmlns="" id="{FAD788D8-8864-4FD2-939A-C31922116536}"/>
              </a:ext>
            </a:extLst>
          </p:cNvPr>
          <p:cNvSpPr>
            <a:spLocks noGrp="1"/>
          </p:cNvSpPr>
          <p:nvPr>
            <p:ph idx="1"/>
          </p:nvPr>
        </p:nvSpPr>
        <p:spPr/>
        <p:txBody>
          <a:bodyPr/>
          <a:lstStyle/>
          <a:p>
            <a:r>
              <a:rPr lang="en-MY" b="1" dirty="0"/>
              <a:t>Strategic positioner </a:t>
            </a:r>
            <a:r>
              <a:rPr lang="en-MY" dirty="0"/>
              <a:t>- Able to position a business to win its market.</a:t>
            </a:r>
          </a:p>
          <a:p>
            <a:endParaRPr lang="en-MY" dirty="0"/>
          </a:p>
          <a:p>
            <a:r>
              <a:rPr lang="en-MY" b="1" dirty="0"/>
              <a:t>Credible activist </a:t>
            </a:r>
            <a:r>
              <a:rPr lang="en-MY" dirty="0"/>
              <a:t>- Able to build relationships of trust by having a proactive point of view.</a:t>
            </a:r>
          </a:p>
          <a:p>
            <a:endParaRPr lang="en-MY" dirty="0"/>
          </a:p>
          <a:p>
            <a:r>
              <a:rPr lang="en-MY" b="1" dirty="0"/>
              <a:t>Paradox navigator </a:t>
            </a:r>
            <a:r>
              <a:rPr lang="en-MY" dirty="0"/>
              <a:t>- Able to manage tensions inherent in business (including long- term and short-term tensions, and top-down and bottom-up tensions.)</a:t>
            </a:r>
          </a:p>
          <a:p>
            <a:endParaRPr lang="en-MY" dirty="0"/>
          </a:p>
        </p:txBody>
      </p:sp>
    </p:spTree>
    <p:extLst>
      <p:ext uri="{BB962C8B-B14F-4D97-AF65-F5344CB8AC3E}">
        <p14:creationId xmlns:p14="http://schemas.microsoft.com/office/powerpoint/2010/main" xmlns="" val="1412460664"/>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4AFA13-05A2-489E-9267-62F903184373}"/>
              </a:ext>
            </a:extLst>
          </p:cNvPr>
          <p:cNvSpPr>
            <a:spLocks noGrp="1"/>
          </p:cNvSpPr>
          <p:nvPr>
            <p:ph type="title"/>
          </p:nvPr>
        </p:nvSpPr>
        <p:spPr/>
        <p:txBody>
          <a:bodyPr/>
          <a:lstStyle/>
          <a:p>
            <a:r>
              <a:rPr lang="en-MY" dirty="0"/>
              <a:t>Delivery Enablers</a:t>
            </a:r>
          </a:p>
        </p:txBody>
      </p:sp>
      <p:sp>
        <p:nvSpPr>
          <p:cNvPr id="3" name="Content Placeholder 2">
            <a:extLst>
              <a:ext uri="{FF2B5EF4-FFF2-40B4-BE49-F238E27FC236}">
                <a16:creationId xmlns:a16="http://schemas.microsoft.com/office/drawing/2014/main" xmlns="" id="{979FA7AD-FB9E-4087-B2CF-3BAC4DF37080}"/>
              </a:ext>
            </a:extLst>
          </p:cNvPr>
          <p:cNvSpPr>
            <a:spLocks noGrp="1"/>
          </p:cNvSpPr>
          <p:nvPr>
            <p:ph idx="1"/>
          </p:nvPr>
        </p:nvSpPr>
        <p:spPr/>
        <p:txBody>
          <a:bodyPr/>
          <a:lstStyle/>
          <a:p>
            <a:r>
              <a:rPr lang="en-MY" b="1" dirty="0"/>
              <a:t>Technology and media integrator </a:t>
            </a:r>
            <a:r>
              <a:rPr lang="en-MY" dirty="0"/>
              <a:t>- uses technology and social media to create and drive high-performing organizations.</a:t>
            </a:r>
          </a:p>
          <a:p>
            <a:endParaRPr lang="en-MY" dirty="0"/>
          </a:p>
          <a:p>
            <a:r>
              <a:rPr lang="en-MY" b="1" dirty="0"/>
              <a:t>Analytics designer and interpreter </a:t>
            </a:r>
            <a:r>
              <a:rPr lang="en-MY" dirty="0"/>
              <a:t>- uses analytics to improve decision making.</a:t>
            </a:r>
          </a:p>
          <a:p>
            <a:endParaRPr lang="en-MY" dirty="0"/>
          </a:p>
          <a:p>
            <a:r>
              <a:rPr lang="en-MY" b="1" dirty="0"/>
              <a:t>Compliance manager </a:t>
            </a:r>
            <a:r>
              <a:rPr lang="en-MY" dirty="0"/>
              <a:t>- manages the processes related to compliance by following regulatory guidelines.</a:t>
            </a:r>
          </a:p>
          <a:p>
            <a:endParaRPr lang="en-MY" dirty="0"/>
          </a:p>
        </p:txBody>
      </p:sp>
    </p:spTree>
    <p:extLst>
      <p:ext uri="{BB962C8B-B14F-4D97-AF65-F5344CB8AC3E}">
        <p14:creationId xmlns:p14="http://schemas.microsoft.com/office/powerpoint/2010/main" xmlns="" val="1828315036"/>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xmlns="" id="{944ADDC8-0359-4D88-B2DD-01121B5F91EA}"/>
              </a:ext>
            </a:extLst>
          </p:cNvPr>
          <p:cNvGraphicFramePr/>
          <p:nvPr>
            <p:extLst>
              <p:ext uri="{D42A27DB-BD31-4B8C-83A1-F6EECF244321}">
                <p14:modId xmlns:p14="http://schemas.microsoft.com/office/powerpoint/2010/main" xmlns="" val="2296972245"/>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14612396"/>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2217CE1-7EFC-4EFB-9315-3B42D3053C89}"/>
              </a:ext>
            </a:extLst>
          </p:cNvPr>
          <p:cNvSpPr>
            <a:spLocks noGrp="1"/>
          </p:cNvSpPr>
          <p:nvPr>
            <p:ph type="title"/>
          </p:nvPr>
        </p:nvSpPr>
        <p:spPr/>
        <p:txBody>
          <a:bodyPr/>
          <a:lstStyle/>
          <a:p>
            <a:r>
              <a:rPr lang="en-MY" dirty="0"/>
              <a:t>Star Technique</a:t>
            </a:r>
          </a:p>
        </p:txBody>
      </p:sp>
      <p:pic>
        <p:nvPicPr>
          <p:cNvPr id="5" name="Picture 4">
            <a:extLst>
              <a:ext uri="{FF2B5EF4-FFF2-40B4-BE49-F238E27FC236}">
                <a16:creationId xmlns:a16="http://schemas.microsoft.com/office/drawing/2014/main" xmlns="" id="{D37FAD47-4224-47AB-8965-E4EA303B52E5}"/>
              </a:ext>
            </a:extLst>
          </p:cNvPr>
          <p:cNvPicPr>
            <a:picLocks noChangeAspect="1"/>
          </p:cNvPicPr>
          <p:nvPr/>
        </p:nvPicPr>
        <p:blipFill>
          <a:blip r:embed="rId2" cstate="print"/>
          <a:stretch>
            <a:fillRect/>
          </a:stretch>
        </p:blipFill>
        <p:spPr>
          <a:xfrm>
            <a:off x="781050" y="2348880"/>
            <a:ext cx="7581900" cy="3714750"/>
          </a:xfrm>
          <a:prstGeom prst="rect">
            <a:avLst/>
          </a:prstGeom>
        </p:spPr>
      </p:pic>
    </p:spTree>
    <p:extLst>
      <p:ext uri="{BB962C8B-B14F-4D97-AF65-F5344CB8AC3E}">
        <p14:creationId xmlns:p14="http://schemas.microsoft.com/office/powerpoint/2010/main" xmlns="" val="1932480048"/>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xmlns="" id="{944ADDC8-0359-4D88-B2DD-01121B5F91EA}"/>
              </a:ext>
            </a:extLst>
          </p:cNvPr>
          <p:cNvGraphicFramePr/>
          <p:nvPr>
            <p:extLst>
              <p:ext uri="{D42A27DB-BD31-4B8C-83A1-F6EECF244321}">
                <p14:modId xmlns:p14="http://schemas.microsoft.com/office/powerpoint/2010/main" xmlns="" val="2080624282"/>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191844539"/>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00D38E-5F54-4972-B4E9-3AD8B65810B3}"/>
              </a:ext>
            </a:extLst>
          </p:cNvPr>
          <p:cNvSpPr>
            <a:spLocks noGrp="1"/>
          </p:cNvSpPr>
          <p:nvPr>
            <p:ph type="title"/>
          </p:nvPr>
        </p:nvSpPr>
        <p:spPr>
          <a:xfrm>
            <a:off x="971600" y="332656"/>
            <a:ext cx="7200900" cy="737519"/>
          </a:xfrm>
        </p:spPr>
        <p:txBody>
          <a:bodyPr/>
          <a:lstStyle/>
          <a:p>
            <a:r>
              <a:rPr lang="en-MY" dirty="0"/>
              <a:t>HR and CSR</a:t>
            </a:r>
          </a:p>
        </p:txBody>
      </p:sp>
      <p:sp>
        <p:nvSpPr>
          <p:cNvPr id="3" name="Content Placeholder 2">
            <a:extLst>
              <a:ext uri="{FF2B5EF4-FFF2-40B4-BE49-F238E27FC236}">
                <a16:creationId xmlns:a16="http://schemas.microsoft.com/office/drawing/2014/main" xmlns="" id="{AFB02181-4035-44DB-87C1-75F9C27F876A}"/>
              </a:ext>
            </a:extLst>
          </p:cNvPr>
          <p:cNvSpPr>
            <a:spLocks noGrp="1"/>
          </p:cNvSpPr>
          <p:nvPr>
            <p:ph idx="1"/>
          </p:nvPr>
        </p:nvSpPr>
        <p:spPr>
          <a:xfrm>
            <a:off x="899592" y="1484784"/>
            <a:ext cx="7200900" cy="3809999"/>
          </a:xfrm>
        </p:spPr>
        <p:txBody>
          <a:bodyPr>
            <a:normAutofit/>
          </a:bodyPr>
          <a:lstStyle/>
          <a:p>
            <a:r>
              <a:rPr lang="en-MY" sz="2400" dirty="0"/>
              <a:t>The concept of Corporate Social Responsibility (CSR) is generally understood to mean that corporations have a degree of responsibility not only for the economic consequences of their activities, but also for the social and environmental implications. This is sometimes referred to as a ‘triple bottom line’ approach that considers the economic, social and environmental aspects of corporate activity.</a:t>
            </a:r>
          </a:p>
        </p:txBody>
      </p:sp>
    </p:spTree>
    <p:extLst>
      <p:ext uri="{BB962C8B-B14F-4D97-AF65-F5344CB8AC3E}">
        <p14:creationId xmlns:p14="http://schemas.microsoft.com/office/powerpoint/2010/main" xmlns="" val="2006689839"/>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5A778A-AE6F-42B6-8B58-8E36BCDF8FF9}"/>
              </a:ext>
            </a:extLst>
          </p:cNvPr>
          <p:cNvSpPr>
            <a:spLocks noGrp="1"/>
          </p:cNvSpPr>
          <p:nvPr>
            <p:ph type="title"/>
          </p:nvPr>
        </p:nvSpPr>
        <p:spPr>
          <a:xfrm>
            <a:off x="1043608" y="476672"/>
            <a:ext cx="7200900" cy="737519"/>
          </a:xfrm>
        </p:spPr>
        <p:txBody>
          <a:bodyPr/>
          <a:lstStyle/>
          <a:p>
            <a:r>
              <a:rPr lang="en-MY" dirty="0"/>
              <a:t>Sustainability</a:t>
            </a:r>
          </a:p>
        </p:txBody>
      </p:sp>
      <p:sp>
        <p:nvSpPr>
          <p:cNvPr id="3" name="Content Placeholder 2">
            <a:extLst>
              <a:ext uri="{FF2B5EF4-FFF2-40B4-BE49-F238E27FC236}">
                <a16:creationId xmlns:a16="http://schemas.microsoft.com/office/drawing/2014/main" xmlns="" id="{898BF1F9-D003-41B5-A4A1-1D90D64AE727}"/>
              </a:ext>
            </a:extLst>
          </p:cNvPr>
          <p:cNvSpPr>
            <a:spLocks noGrp="1"/>
          </p:cNvSpPr>
          <p:nvPr>
            <p:ph idx="1"/>
          </p:nvPr>
        </p:nvSpPr>
        <p:spPr>
          <a:xfrm>
            <a:off x="685800" y="1556792"/>
            <a:ext cx="8001000" cy="4530725"/>
          </a:xfrm>
        </p:spPr>
        <p:txBody>
          <a:bodyPr>
            <a:normAutofit/>
          </a:bodyPr>
          <a:lstStyle/>
          <a:p>
            <a:r>
              <a:rPr lang="en-MY" sz="2400" dirty="0"/>
              <a:t>The HR team primarily represents employees as a stakeholder group, playing a critical part in forming “green teams” and encouraging employee engagement on environmental and other issues.</a:t>
            </a:r>
          </a:p>
          <a:p>
            <a:endParaRPr lang="en-MY" sz="2400" dirty="0"/>
          </a:p>
          <a:p>
            <a:r>
              <a:rPr lang="en-MY" sz="2400" dirty="0"/>
              <a:t>HR can manage the CSR plan implementation and monitor its adoption proactively, while documenting (and celebrating) its success throughout the company. </a:t>
            </a:r>
          </a:p>
        </p:txBody>
      </p:sp>
    </p:spTree>
    <p:extLst>
      <p:ext uri="{BB962C8B-B14F-4D97-AF65-F5344CB8AC3E}">
        <p14:creationId xmlns:p14="http://schemas.microsoft.com/office/powerpoint/2010/main" xmlns="" val="3586125015"/>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F4B408-DC72-4BDB-96F1-5DD083FAFBED}"/>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xmlns="" id="{DB76632A-8617-4F05-A707-0177F7E11498}"/>
              </a:ext>
            </a:extLst>
          </p:cNvPr>
          <p:cNvSpPr>
            <a:spLocks noGrp="1"/>
          </p:cNvSpPr>
          <p:nvPr>
            <p:ph idx="1"/>
          </p:nvPr>
        </p:nvSpPr>
        <p:spPr/>
        <p:txBody>
          <a:bodyPr/>
          <a:lstStyle/>
          <a:p>
            <a:r>
              <a:rPr lang="en-MY" sz="2800" dirty="0"/>
              <a:t>Human Rights</a:t>
            </a:r>
          </a:p>
          <a:p>
            <a:pPr marL="971550" lvl="1" indent="-514350">
              <a:buFont typeface="+mj-lt"/>
              <a:buAutoNum type="arabicPeriod"/>
            </a:pPr>
            <a:r>
              <a:rPr lang="en-MY" sz="2400" dirty="0"/>
              <a:t>Businesses should support and respect the protection of internationally proclaimed human rights; </a:t>
            </a:r>
          </a:p>
          <a:p>
            <a:pPr marL="971550" lvl="1" indent="-514350">
              <a:buFont typeface="+mj-lt"/>
              <a:buAutoNum type="arabicPeriod"/>
            </a:pPr>
            <a:endParaRPr lang="en-MY" sz="2400" dirty="0"/>
          </a:p>
          <a:p>
            <a:pPr marL="971550" lvl="1" indent="-514350">
              <a:buFont typeface="+mj-lt"/>
              <a:buAutoNum type="arabicPeriod"/>
            </a:pPr>
            <a:r>
              <a:rPr lang="en-MY" sz="2400" dirty="0"/>
              <a:t>Make sure that they are not complicit in human rights abuses.</a:t>
            </a:r>
          </a:p>
          <a:p>
            <a:pPr lvl="1"/>
            <a:endParaRPr lang="en-MY" dirty="0"/>
          </a:p>
        </p:txBody>
      </p:sp>
    </p:spTree>
    <p:extLst>
      <p:ext uri="{BB962C8B-B14F-4D97-AF65-F5344CB8AC3E}">
        <p14:creationId xmlns:p14="http://schemas.microsoft.com/office/powerpoint/2010/main" xmlns="" val="1203487409"/>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403AEB-A011-450C-9375-262A293CBCC3}"/>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xmlns="" id="{32BE9918-C994-4AE7-B48A-8C81932CE65B}"/>
              </a:ext>
            </a:extLst>
          </p:cNvPr>
          <p:cNvSpPr>
            <a:spLocks noGrp="1"/>
          </p:cNvSpPr>
          <p:nvPr>
            <p:ph idx="1"/>
          </p:nvPr>
        </p:nvSpPr>
        <p:spPr/>
        <p:txBody>
          <a:bodyPr/>
          <a:lstStyle/>
          <a:p>
            <a:r>
              <a:rPr lang="en-MY" sz="2800" dirty="0" err="1"/>
              <a:t>Labor</a:t>
            </a:r>
            <a:r>
              <a:rPr lang="en-MY" sz="2800" dirty="0"/>
              <a:t> </a:t>
            </a:r>
          </a:p>
          <a:p>
            <a:pPr marL="971550" lvl="1" indent="-514350">
              <a:buFont typeface="+mj-lt"/>
              <a:buAutoNum type="arabicPeriod" startAt="3"/>
            </a:pPr>
            <a:r>
              <a:rPr lang="en-MY" sz="2400" dirty="0"/>
              <a:t>Businesses should uphold the freedom of association and the effective recognition of the right to collective bargaining</a:t>
            </a:r>
          </a:p>
          <a:p>
            <a:pPr marL="971550" lvl="1" indent="-514350">
              <a:buFont typeface="+mj-lt"/>
              <a:buAutoNum type="arabicPeriod" startAt="3"/>
            </a:pPr>
            <a:r>
              <a:rPr lang="en-MY" sz="2400" dirty="0"/>
              <a:t>Elimination of all forms of forced and compulsory </a:t>
            </a:r>
            <a:r>
              <a:rPr lang="en-MY" sz="2400" dirty="0" err="1"/>
              <a:t>labor</a:t>
            </a:r>
            <a:r>
              <a:rPr lang="en-MY" sz="2400" dirty="0"/>
              <a:t>.</a:t>
            </a:r>
          </a:p>
          <a:p>
            <a:pPr marL="971550" lvl="1" indent="-514350">
              <a:buFont typeface="+mj-lt"/>
              <a:buAutoNum type="arabicPeriod" startAt="3"/>
            </a:pPr>
            <a:r>
              <a:rPr lang="en-MY" sz="2400" dirty="0"/>
              <a:t>The effective abolition of child </a:t>
            </a:r>
            <a:r>
              <a:rPr lang="en-MY" sz="2400" dirty="0" err="1"/>
              <a:t>labor</a:t>
            </a:r>
            <a:r>
              <a:rPr lang="en-MY" sz="2400" dirty="0"/>
              <a:t>.</a:t>
            </a:r>
          </a:p>
          <a:p>
            <a:pPr marL="971550" lvl="1" indent="-514350">
              <a:buFont typeface="+mj-lt"/>
              <a:buAutoNum type="arabicPeriod" startAt="3"/>
            </a:pPr>
            <a:r>
              <a:rPr lang="en-MY" sz="2400" dirty="0"/>
              <a:t>The elimination of discrimination in respect of employment and occupation</a:t>
            </a:r>
          </a:p>
          <a:p>
            <a:pPr lvl="1"/>
            <a:endParaRPr lang="en-MY" dirty="0"/>
          </a:p>
          <a:p>
            <a:pPr lvl="1"/>
            <a:endParaRPr lang="en-MY" dirty="0"/>
          </a:p>
          <a:p>
            <a:pPr lvl="1"/>
            <a:endParaRPr lang="en-MY" dirty="0"/>
          </a:p>
          <a:p>
            <a:pPr lvl="1"/>
            <a:endParaRPr lang="en-MY" dirty="0"/>
          </a:p>
          <a:p>
            <a:pPr lvl="1"/>
            <a:endParaRPr lang="en-MY" dirty="0"/>
          </a:p>
        </p:txBody>
      </p:sp>
    </p:spTree>
    <p:extLst>
      <p:ext uri="{BB962C8B-B14F-4D97-AF65-F5344CB8AC3E}">
        <p14:creationId xmlns:p14="http://schemas.microsoft.com/office/powerpoint/2010/main" xmlns="" val="3873382072"/>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AD0534-5614-4491-9262-E9A7362FDFD0}"/>
              </a:ext>
            </a:extLst>
          </p:cNvPr>
          <p:cNvSpPr>
            <a:spLocks noGrp="1"/>
          </p:cNvSpPr>
          <p:nvPr>
            <p:ph type="title"/>
          </p:nvPr>
        </p:nvSpPr>
        <p:spPr>
          <a:xfrm>
            <a:off x="971600" y="188640"/>
            <a:ext cx="7200900" cy="1142385"/>
          </a:xfrm>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xmlns="" id="{A980B9D2-C3F0-4709-8148-C649FAC3A6A4}"/>
              </a:ext>
            </a:extLst>
          </p:cNvPr>
          <p:cNvSpPr>
            <a:spLocks noGrp="1"/>
          </p:cNvSpPr>
          <p:nvPr>
            <p:ph idx="1"/>
          </p:nvPr>
        </p:nvSpPr>
        <p:spPr>
          <a:xfrm>
            <a:off x="755576" y="1340768"/>
            <a:ext cx="7632848" cy="4536504"/>
          </a:xfrm>
        </p:spPr>
        <p:txBody>
          <a:bodyPr>
            <a:normAutofit/>
          </a:bodyPr>
          <a:lstStyle/>
          <a:p>
            <a:r>
              <a:rPr lang="en-MY" sz="2600" dirty="0"/>
              <a:t>Environment</a:t>
            </a:r>
          </a:p>
          <a:p>
            <a:pPr marL="971550" lvl="1" indent="-514350">
              <a:buFont typeface="+mj-lt"/>
              <a:buAutoNum type="arabicPeriod" startAt="7"/>
            </a:pPr>
            <a:r>
              <a:rPr lang="en-MY" sz="2200" dirty="0"/>
              <a:t>Businesses should support a precautionary approach to environmental challenges</a:t>
            </a:r>
          </a:p>
          <a:p>
            <a:pPr marL="971550" lvl="1" indent="-514350">
              <a:buFont typeface="+mj-lt"/>
              <a:buAutoNum type="arabicPeriod" startAt="7"/>
            </a:pPr>
            <a:r>
              <a:rPr lang="en-MY" sz="2200" dirty="0"/>
              <a:t>Undertake initiatives to promote greater environmental responsibility.</a:t>
            </a:r>
          </a:p>
          <a:p>
            <a:pPr marL="971550" lvl="1" indent="-514350">
              <a:buFont typeface="+mj-lt"/>
              <a:buAutoNum type="arabicPeriod" startAt="7"/>
            </a:pPr>
            <a:r>
              <a:rPr lang="en-MY" sz="2200" dirty="0"/>
              <a:t>Encourage the development and diffusion of environmentally friendly technologies.</a:t>
            </a:r>
          </a:p>
          <a:p>
            <a:pPr lvl="1"/>
            <a:endParaRPr lang="en-MY" sz="2200" dirty="0"/>
          </a:p>
          <a:p>
            <a:r>
              <a:rPr lang="en-MY" sz="2600" dirty="0"/>
              <a:t>Anti-Corruption</a:t>
            </a:r>
          </a:p>
          <a:p>
            <a:pPr marL="971550" lvl="1" indent="-514350">
              <a:buFont typeface="+mj-lt"/>
              <a:buAutoNum type="arabicPeriod" startAt="10"/>
            </a:pPr>
            <a:r>
              <a:rPr lang="en-MY" sz="2200" dirty="0"/>
              <a:t>Businesses should work against corruption in all its forms, including extortion and bribery.</a:t>
            </a:r>
          </a:p>
          <a:p>
            <a:pPr lvl="1"/>
            <a:endParaRPr lang="en-MY" dirty="0"/>
          </a:p>
        </p:txBody>
      </p:sp>
    </p:spTree>
    <p:extLst>
      <p:ext uri="{BB962C8B-B14F-4D97-AF65-F5344CB8AC3E}">
        <p14:creationId xmlns:p14="http://schemas.microsoft.com/office/powerpoint/2010/main" xmlns="" val="4093601235"/>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AAFCBE-7F83-4E2A-95AF-D61853B524DD}"/>
              </a:ext>
            </a:extLst>
          </p:cNvPr>
          <p:cNvSpPr>
            <a:spLocks noGrp="1"/>
          </p:cNvSpPr>
          <p:nvPr>
            <p:ph type="title"/>
          </p:nvPr>
        </p:nvSpPr>
        <p:spPr>
          <a:xfrm>
            <a:off x="971600" y="332656"/>
            <a:ext cx="7772400" cy="671846"/>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xmlns="" id="{944ADDC8-0359-4D88-B2DD-01121B5F91EA}"/>
              </a:ext>
            </a:extLst>
          </p:cNvPr>
          <p:cNvGraphicFramePr/>
          <p:nvPr>
            <p:extLst>
              <p:ext uri="{D42A27DB-BD31-4B8C-83A1-F6EECF244321}">
                <p14:modId xmlns:p14="http://schemas.microsoft.com/office/powerpoint/2010/main" xmlns="" val="2635083540"/>
              </p:ext>
            </p:extLst>
          </p:nvPr>
        </p:nvGraphicFramePr>
        <p:xfrm>
          <a:off x="899592" y="1196752"/>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69656848"/>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5EAB1E-CF70-4881-A00B-7D752C7B59D3}"/>
              </a:ext>
            </a:extLst>
          </p:cNvPr>
          <p:cNvSpPr>
            <a:spLocks noGrp="1"/>
          </p:cNvSpPr>
          <p:nvPr>
            <p:ph type="title"/>
          </p:nvPr>
        </p:nvSpPr>
        <p:spPr>
          <a:xfrm>
            <a:off x="899592" y="404664"/>
            <a:ext cx="7200900" cy="737519"/>
          </a:xfrm>
        </p:spPr>
        <p:txBody>
          <a:bodyPr/>
          <a:lstStyle/>
          <a:p>
            <a:r>
              <a:rPr lang="en-MY" dirty="0"/>
              <a:t>Strategic Choice Theory</a:t>
            </a:r>
          </a:p>
        </p:txBody>
      </p:sp>
      <p:sp>
        <p:nvSpPr>
          <p:cNvPr id="3" name="Content Placeholder 2">
            <a:extLst>
              <a:ext uri="{FF2B5EF4-FFF2-40B4-BE49-F238E27FC236}">
                <a16:creationId xmlns:a16="http://schemas.microsoft.com/office/drawing/2014/main" xmlns="" id="{E35AD712-6893-4165-AB51-9F1BEA8E1EA4}"/>
              </a:ext>
            </a:extLst>
          </p:cNvPr>
          <p:cNvSpPr>
            <a:spLocks noGrp="1"/>
          </p:cNvSpPr>
          <p:nvPr>
            <p:ph idx="1"/>
          </p:nvPr>
        </p:nvSpPr>
        <p:spPr>
          <a:xfrm>
            <a:off x="827584" y="1268760"/>
            <a:ext cx="7632848" cy="4680519"/>
          </a:xfrm>
        </p:spPr>
        <p:txBody>
          <a:bodyPr>
            <a:noAutofit/>
          </a:bodyPr>
          <a:lstStyle/>
          <a:p>
            <a:pPr marL="0" indent="0">
              <a:buNone/>
            </a:pPr>
            <a:r>
              <a:rPr lang="en-MY" sz="2400" dirty="0"/>
              <a:t>You are shaped by external environment</a:t>
            </a:r>
          </a:p>
          <a:p>
            <a:pPr>
              <a:buFontTx/>
              <a:buChar char="-"/>
            </a:pPr>
            <a:r>
              <a:rPr lang="en-MY" sz="2400" dirty="0"/>
              <a:t>Competition is forcing you to take decision</a:t>
            </a:r>
          </a:p>
          <a:p>
            <a:pPr>
              <a:buFontTx/>
              <a:buChar char="-"/>
            </a:pPr>
            <a:r>
              <a:rPr lang="en-MY" sz="2400" dirty="0"/>
              <a:t>Market is forcing you to take decision</a:t>
            </a:r>
          </a:p>
          <a:p>
            <a:pPr>
              <a:buFontTx/>
              <a:buChar char="-"/>
            </a:pPr>
            <a:r>
              <a:rPr lang="en-MY" sz="2400" dirty="0"/>
              <a:t>Customers is forcing you to take decision</a:t>
            </a:r>
          </a:p>
          <a:p>
            <a:pPr>
              <a:buFontTx/>
              <a:buChar char="-"/>
            </a:pPr>
            <a:endParaRPr lang="en-MY" sz="2400" dirty="0"/>
          </a:p>
          <a:p>
            <a:pPr marL="0" indent="0">
              <a:buNone/>
            </a:pPr>
            <a:r>
              <a:rPr lang="en-MY" sz="2400" dirty="0"/>
              <a:t>External environment shapes the company; shapes the decision making process, there very little choice</a:t>
            </a:r>
          </a:p>
          <a:p>
            <a:pPr marL="0" indent="0">
              <a:buNone/>
            </a:pPr>
            <a:endParaRPr lang="en-MY" sz="2400" dirty="0"/>
          </a:p>
          <a:p>
            <a:pPr marL="0" indent="0">
              <a:buNone/>
            </a:pPr>
            <a:r>
              <a:rPr lang="en-MY" sz="2400" dirty="0"/>
              <a:t>Q : Which </a:t>
            </a:r>
            <a:r>
              <a:rPr lang="en-MY" dirty="0"/>
              <a:t>of the following involves pressure on the decision making ?</a:t>
            </a:r>
          </a:p>
        </p:txBody>
      </p:sp>
    </p:spTree>
    <p:extLst>
      <p:ext uri="{BB962C8B-B14F-4D97-AF65-F5344CB8AC3E}">
        <p14:creationId xmlns:p14="http://schemas.microsoft.com/office/powerpoint/2010/main" xmlns="" val="3614250562"/>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B40417-B31F-42EB-99C8-DA3293FE2EC7}"/>
              </a:ext>
            </a:extLst>
          </p:cNvPr>
          <p:cNvSpPr>
            <a:spLocks noGrp="1"/>
          </p:cNvSpPr>
          <p:nvPr>
            <p:ph type="title"/>
          </p:nvPr>
        </p:nvSpPr>
        <p:spPr/>
        <p:txBody>
          <a:bodyPr/>
          <a:lstStyle/>
          <a:p>
            <a:r>
              <a:rPr lang="en-MY" dirty="0"/>
              <a:t>HR Roles and Responsibilities</a:t>
            </a:r>
          </a:p>
        </p:txBody>
      </p:sp>
      <p:pic>
        <p:nvPicPr>
          <p:cNvPr id="5" name="Picture 4">
            <a:extLst>
              <a:ext uri="{FF2B5EF4-FFF2-40B4-BE49-F238E27FC236}">
                <a16:creationId xmlns:a16="http://schemas.microsoft.com/office/drawing/2014/main" xmlns="" id="{560B0235-9987-4D6D-B9A7-4E9EE8EED1C8}"/>
              </a:ext>
            </a:extLst>
          </p:cNvPr>
          <p:cNvPicPr>
            <a:picLocks noChangeAspect="1"/>
          </p:cNvPicPr>
          <p:nvPr/>
        </p:nvPicPr>
        <p:blipFill>
          <a:blip r:embed="rId2" cstate="print"/>
          <a:stretch>
            <a:fillRect/>
          </a:stretch>
        </p:blipFill>
        <p:spPr>
          <a:xfrm>
            <a:off x="914400" y="1844824"/>
            <a:ext cx="7646315" cy="4461470"/>
          </a:xfrm>
          <a:prstGeom prst="rect">
            <a:avLst/>
          </a:prstGeom>
        </p:spPr>
      </p:pic>
    </p:spTree>
    <p:extLst>
      <p:ext uri="{BB962C8B-B14F-4D97-AF65-F5344CB8AC3E}">
        <p14:creationId xmlns:p14="http://schemas.microsoft.com/office/powerpoint/2010/main" xmlns="" val="3989100419"/>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9FFB6B-3B5F-4082-93D2-9269F6DFF1DC}"/>
              </a:ext>
            </a:extLst>
          </p:cNvPr>
          <p:cNvSpPr>
            <a:spLocks noGrp="1"/>
          </p:cNvSpPr>
          <p:nvPr>
            <p:ph type="title"/>
          </p:nvPr>
        </p:nvSpPr>
        <p:spPr>
          <a:xfrm>
            <a:off x="971600" y="332656"/>
            <a:ext cx="7200900" cy="737519"/>
          </a:xfrm>
        </p:spPr>
        <p:txBody>
          <a:bodyPr/>
          <a:lstStyle/>
          <a:p>
            <a:r>
              <a:rPr lang="en-MY" dirty="0"/>
              <a:t>HR Roles</a:t>
            </a:r>
          </a:p>
        </p:txBody>
      </p:sp>
      <p:sp>
        <p:nvSpPr>
          <p:cNvPr id="3" name="Content Placeholder 2">
            <a:extLst>
              <a:ext uri="{FF2B5EF4-FFF2-40B4-BE49-F238E27FC236}">
                <a16:creationId xmlns:a16="http://schemas.microsoft.com/office/drawing/2014/main" xmlns="" id="{89115DB1-4B79-4591-86D6-BE11CE6B9034}"/>
              </a:ext>
            </a:extLst>
          </p:cNvPr>
          <p:cNvSpPr>
            <a:spLocks noGrp="1"/>
          </p:cNvSpPr>
          <p:nvPr>
            <p:ph idx="1"/>
          </p:nvPr>
        </p:nvSpPr>
        <p:spPr>
          <a:xfrm>
            <a:off x="827584" y="1412776"/>
            <a:ext cx="7488832" cy="4248472"/>
          </a:xfrm>
        </p:spPr>
        <p:txBody>
          <a:bodyPr>
            <a:noAutofit/>
          </a:bodyPr>
          <a:lstStyle/>
          <a:p>
            <a:r>
              <a:rPr lang="en-MY" sz="2800" dirty="0"/>
              <a:t>Strategic Partner with Functional Management</a:t>
            </a:r>
          </a:p>
          <a:p>
            <a:pPr lvl="1"/>
            <a:r>
              <a:rPr lang="en-MY" sz="2400" dirty="0"/>
              <a:t>Advisory, Service and Control (Traditional)</a:t>
            </a:r>
          </a:p>
          <a:p>
            <a:pPr lvl="1"/>
            <a:r>
              <a:rPr lang="en-MY" sz="2400" dirty="0"/>
              <a:t>Strategic, Operational, Administrative (Modern)</a:t>
            </a:r>
          </a:p>
          <a:p>
            <a:r>
              <a:rPr lang="en-MY" sz="2800" dirty="0"/>
              <a:t>Performance Support</a:t>
            </a:r>
          </a:p>
          <a:p>
            <a:r>
              <a:rPr lang="en-MY" sz="2800" dirty="0"/>
              <a:t>Ethics Officer/Ombudsman</a:t>
            </a:r>
          </a:p>
          <a:p>
            <a:r>
              <a:rPr lang="en-MY" sz="2800" dirty="0"/>
              <a:t>Communication Officer</a:t>
            </a:r>
          </a:p>
          <a:p>
            <a:r>
              <a:rPr lang="en-MY" sz="2800" dirty="0"/>
              <a:t>“Keeper of the files”</a:t>
            </a:r>
          </a:p>
        </p:txBody>
      </p:sp>
    </p:spTree>
    <p:extLst>
      <p:ext uri="{BB962C8B-B14F-4D97-AF65-F5344CB8AC3E}">
        <p14:creationId xmlns:p14="http://schemas.microsoft.com/office/powerpoint/2010/main" xmlns="" val="1409552177"/>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22BA2E-1B46-41B3-B7FD-391E015EA48A}"/>
              </a:ext>
            </a:extLst>
          </p:cNvPr>
          <p:cNvSpPr>
            <a:spLocks noGrp="1"/>
          </p:cNvSpPr>
          <p:nvPr>
            <p:ph type="title"/>
          </p:nvPr>
        </p:nvSpPr>
        <p:spPr>
          <a:xfrm>
            <a:off x="899592" y="332656"/>
            <a:ext cx="7200900" cy="809527"/>
          </a:xfrm>
        </p:spPr>
        <p:txBody>
          <a:bodyPr/>
          <a:lstStyle/>
          <a:p>
            <a:r>
              <a:rPr lang="en-MY" dirty="0"/>
              <a:t>HR as Advisory role</a:t>
            </a:r>
          </a:p>
        </p:txBody>
      </p:sp>
      <p:sp>
        <p:nvSpPr>
          <p:cNvPr id="3" name="Content Placeholder 2">
            <a:extLst>
              <a:ext uri="{FF2B5EF4-FFF2-40B4-BE49-F238E27FC236}">
                <a16:creationId xmlns:a16="http://schemas.microsoft.com/office/drawing/2014/main" xmlns="" id="{D1213E5C-8E6D-459C-85F0-D119FA8EC531}"/>
              </a:ext>
            </a:extLst>
          </p:cNvPr>
          <p:cNvSpPr>
            <a:spLocks noGrp="1"/>
          </p:cNvSpPr>
          <p:nvPr>
            <p:ph idx="1"/>
          </p:nvPr>
        </p:nvSpPr>
        <p:spPr>
          <a:xfrm>
            <a:off x="971600" y="1484784"/>
            <a:ext cx="7200900" cy="3809999"/>
          </a:xfrm>
        </p:spPr>
        <p:txBody>
          <a:bodyPr>
            <a:normAutofit/>
          </a:bodyPr>
          <a:lstStyle/>
          <a:p>
            <a:pPr marL="0" indent="0">
              <a:buNone/>
            </a:pPr>
            <a:endParaRPr lang="en-MY" sz="2800" dirty="0"/>
          </a:p>
          <a:p>
            <a:pPr marL="0" indent="0">
              <a:buNone/>
            </a:pPr>
            <a:r>
              <a:rPr lang="en-MY" sz="2800" dirty="0"/>
              <a:t>HR gives advice about  :</a:t>
            </a:r>
          </a:p>
          <a:p>
            <a:pPr marL="0" indent="0">
              <a:buNone/>
            </a:pPr>
            <a:endParaRPr lang="en-MY" sz="2800" dirty="0"/>
          </a:p>
          <a:p>
            <a:pPr lvl="1"/>
            <a:r>
              <a:rPr lang="en-MY" sz="2400" dirty="0"/>
              <a:t>How to train</a:t>
            </a:r>
          </a:p>
          <a:p>
            <a:pPr lvl="1"/>
            <a:r>
              <a:rPr lang="en-MY" sz="2400" dirty="0"/>
              <a:t>How to lead</a:t>
            </a:r>
          </a:p>
          <a:p>
            <a:pPr lvl="1"/>
            <a:r>
              <a:rPr lang="en-MY" sz="2400" dirty="0"/>
              <a:t>How to hire</a:t>
            </a:r>
          </a:p>
          <a:p>
            <a:pPr lvl="1"/>
            <a:r>
              <a:rPr lang="en-MY" sz="2400" dirty="0"/>
              <a:t>How to follow company procedure</a:t>
            </a:r>
          </a:p>
        </p:txBody>
      </p:sp>
    </p:spTree>
    <p:extLst>
      <p:ext uri="{BB962C8B-B14F-4D97-AF65-F5344CB8AC3E}">
        <p14:creationId xmlns:p14="http://schemas.microsoft.com/office/powerpoint/2010/main" xmlns="" val="2464130630"/>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ED0860-1700-43AF-8499-7FD77E677633}"/>
              </a:ext>
            </a:extLst>
          </p:cNvPr>
          <p:cNvSpPr>
            <a:spLocks noGrp="1"/>
          </p:cNvSpPr>
          <p:nvPr>
            <p:ph type="title"/>
          </p:nvPr>
        </p:nvSpPr>
        <p:spPr>
          <a:xfrm>
            <a:off x="899592" y="404664"/>
            <a:ext cx="7200900" cy="665511"/>
          </a:xfrm>
        </p:spPr>
        <p:txBody>
          <a:bodyPr/>
          <a:lstStyle/>
          <a:p>
            <a:r>
              <a:rPr lang="en-MY" dirty="0"/>
              <a:t>Service</a:t>
            </a:r>
          </a:p>
        </p:txBody>
      </p:sp>
      <p:sp>
        <p:nvSpPr>
          <p:cNvPr id="3" name="Content Placeholder 2">
            <a:extLst>
              <a:ext uri="{FF2B5EF4-FFF2-40B4-BE49-F238E27FC236}">
                <a16:creationId xmlns:a16="http://schemas.microsoft.com/office/drawing/2014/main" xmlns="" id="{F153FDAE-C37A-4DB2-A188-CCD44D8DF5B2}"/>
              </a:ext>
            </a:extLst>
          </p:cNvPr>
          <p:cNvSpPr>
            <a:spLocks noGrp="1"/>
          </p:cNvSpPr>
          <p:nvPr>
            <p:ph idx="1"/>
          </p:nvPr>
        </p:nvSpPr>
        <p:spPr>
          <a:xfrm>
            <a:off x="827584" y="1412776"/>
            <a:ext cx="7488832" cy="4392488"/>
          </a:xfrm>
        </p:spPr>
        <p:txBody>
          <a:bodyPr>
            <a:normAutofit/>
          </a:bodyPr>
          <a:lstStyle/>
          <a:p>
            <a:r>
              <a:rPr lang="en-MY" sz="2400" dirty="0"/>
              <a:t>We serve the needs of workers and company</a:t>
            </a:r>
          </a:p>
          <a:p>
            <a:endParaRPr lang="en-MY" sz="2400" dirty="0"/>
          </a:p>
          <a:p>
            <a:r>
              <a:rPr lang="en-MY" sz="2400" dirty="0"/>
              <a:t>We help operations in terms of what they need to accomplish</a:t>
            </a:r>
          </a:p>
          <a:p>
            <a:endParaRPr lang="en-MY" sz="2400" dirty="0"/>
          </a:p>
          <a:p>
            <a:r>
              <a:rPr lang="en-MY" sz="2400" dirty="0"/>
              <a:t>We are support function</a:t>
            </a:r>
          </a:p>
          <a:p>
            <a:endParaRPr lang="en-MY" sz="2400" dirty="0"/>
          </a:p>
          <a:p>
            <a:r>
              <a:rPr lang="en-MY" sz="2400" dirty="0"/>
              <a:t>We are cost </a:t>
            </a:r>
            <a:r>
              <a:rPr lang="en-MY" sz="2400" dirty="0" err="1"/>
              <a:t>centers</a:t>
            </a:r>
            <a:endParaRPr lang="en-MY" sz="2400" dirty="0"/>
          </a:p>
          <a:p>
            <a:pPr marL="0" indent="0">
              <a:buNone/>
            </a:pPr>
            <a:endParaRPr lang="en-MY" dirty="0"/>
          </a:p>
        </p:txBody>
      </p:sp>
    </p:spTree>
    <p:extLst>
      <p:ext uri="{BB962C8B-B14F-4D97-AF65-F5344CB8AC3E}">
        <p14:creationId xmlns:p14="http://schemas.microsoft.com/office/powerpoint/2010/main" xmlns="" val="1617036884"/>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E53097-5B70-46D6-875F-916EF107F8E9}"/>
              </a:ext>
            </a:extLst>
          </p:cNvPr>
          <p:cNvSpPr>
            <a:spLocks noGrp="1"/>
          </p:cNvSpPr>
          <p:nvPr>
            <p:ph type="title"/>
          </p:nvPr>
        </p:nvSpPr>
        <p:spPr>
          <a:xfrm>
            <a:off x="899592" y="476672"/>
            <a:ext cx="7200900" cy="665511"/>
          </a:xfrm>
        </p:spPr>
        <p:txBody>
          <a:bodyPr/>
          <a:lstStyle/>
          <a:p>
            <a:r>
              <a:rPr lang="en-MY" dirty="0"/>
              <a:t>Control</a:t>
            </a:r>
          </a:p>
        </p:txBody>
      </p:sp>
      <p:sp>
        <p:nvSpPr>
          <p:cNvPr id="3" name="Content Placeholder 2">
            <a:extLst>
              <a:ext uri="{FF2B5EF4-FFF2-40B4-BE49-F238E27FC236}">
                <a16:creationId xmlns:a16="http://schemas.microsoft.com/office/drawing/2014/main" xmlns="" id="{1AFB91F5-C32A-4DD1-A34A-F363B0D2171C}"/>
              </a:ext>
            </a:extLst>
          </p:cNvPr>
          <p:cNvSpPr>
            <a:spLocks noGrp="1"/>
          </p:cNvSpPr>
          <p:nvPr>
            <p:ph idx="1"/>
          </p:nvPr>
        </p:nvSpPr>
        <p:spPr/>
        <p:txBody>
          <a:bodyPr>
            <a:normAutofit/>
          </a:bodyPr>
          <a:lstStyle/>
          <a:p>
            <a:endParaRPr lang="en-MY" sz="2400" dirty="0"/>
          </a:p>
          <a:p>
            <a:r>
              <a:rPr lang="en-MY" sz="2400" dirty="0"/>
              <a:t>We enforce policy procedure</a:t>
            </a:r>
          </a:p>
          <a:p>
            <a:endParaRPr lang="en-MY" sz="2400" dirty="0"/>
          </a:p>
          <a:p>
            <a:r>
              <a:rPr lang="en-MY" sz="2400" dirty="0"/>
              <a:t>We are controlling in the past</a:t>
            </a:r>
          </a:p>
        </p:txBody>
      </p:sp>
    </p:spTree>
    <p:extLst>
      <p:ext uri="{BB962C8B-B14F-4D97-AF65-F5344CB8AC3E}">
        <p14:creationId xmlns:p14="http://schemas.microsoft.com/office/powerpoint/2010/main" xmlns="" val="2437395775"/>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AC1DDB-572F-44E0-8A56-01D78845F5D4}"/>
              </a:ext>
            </a:extLst>
          </p:cNvPr>
          <p:cNvSpPr>
            <a:spLocks noGrp="1"/>
          </p:cNvSpPr>
          <p:nvPr>
            <p:ph type="title"/>
          </p:nvPr>
        </p:nvSpPr>
        <p:spPr>
          <a:xfrm>
            <a:off x="971600" y="404664"/>
            <a:ext cx="7200900" cy="737519"/>
          </a:xfrm>
        </p:spPr>
        <p:txBody>
          <a:bodyPr/>
          <a:lstStyle/>
          <a:p>
            <a:r>
              <a:rPr lang="en-MY" dirty="0"/>
              <a:t>Modern HR roles</a:t>
            </a:r>
          </a:p>
        </p:txBody>
      </p:sp>
      <p:sp>
        <p:nvSpPr>
          <p:cNvPr id="3" name="Content Placeholder 2">
            <a:extLst>
              <a:ext uri="{FF2B5EF4-FFF2-40B4-BE49-F238E27FC236}">
                <a16:creationId xmlns:a16="http://schemas.microsoft.com/office/drawing/2014/main" xmlns="" id="{B5C6704B-5906-4C9E-82EB-2ED5BD1CA0DC}"/>
              </a:ext>
            </a:extLst>
          </p:cNvPr>
          <p:cNvSpPr>
            <a:spLocks noGrp="1"/>
          </p:cNvSpPr>
          <p:nvPr>
            <p:ph idx="1"/>
          </p:nvPr>
        </p:nvSpPr>
        <p:spPr>
          <a:xfrm>
            <a:off x="899592" y="1412777"/>
            <a:ext cx="7272858" cy="4378424"/>
          </a:xfrm>
        </p:spPr>
        <p:txBody>
          <a:bodyPr>
            <a:normAutofit/>
          </a:bodyPr>
          <a:lstStyle/>
          <a:p>
            <a:r>
              <a:rPr lang="en-MY" sz="2400" dirty="0"/>
              <a:t>In modern, we are strategic partners – we are thinking long term business goals</a:t>
            </a:r>
          </a:p>
          <a:p>
            <a:r>
              <a:rPr lang="en-MY" sz="2400" dirty="0"/>
              <a:t>Operational – We cannot be strategic unless we understand the operational side of HR</a:t>
            </a:r>
          </a:p>
          <a:p>
            <a:r>
              <a:rPr lang="en-MY" sz="2400" dirty="0"/>
              <a:t>Administrative – We still do paper work. We monitor payroll, employee records</a:t>
            </a:r>
          </a:p>
          <a:p>
            <a:endParaRPr lang="en-MY" sz="2400" dirty="0"/>
          </a:p>
          <a:p>
            <a:pPr marL="0" indent="0">
              <a:buNone/>
            </a:pPr>
            <a:r>
              <a:rPr lang="en-MY" sz="2400" dirty="0"/>
              <a:t>We are part of business plan and try to achieve the organisation’s operational goals</a:t>
            </a:r>
          </a:p>
        </p:txBody>
      </p:sp>
    </p:spTree>
    <p:extLst>
      <p:ext uri="{BB962C8B-B14F-4D97-AF65-F5344CB8AC3E}">
        <p14:creationId xmlns:p14="http://schemas.microsoft.com/office/powerpoint/2010/main" xmlns="" val="736459626"/>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D785B5-D0E4-4A3D-8A71-9412D1E62324}"/>
              </a:ext>
            </a:extLst>
          </p:cNvPr>
          <p:cNvSpPr>
            <a:spLocks noGrp="1"/>
          </p:cNvSpPr>
          <p:nvPr>
            <p:ph type="title"/>
          </p:nvPr>
        </p:nvSpPr>
        <p:spPr/>
        <p:txBody>
          <a:bodyPr/>
          <a:lstStyle/>
          <a:p>
            <a:r>
              <a:rPr lang="en-MY" dirty="0"/>
              <a:t>Performance Support</a:t>
            </a:r>
          </a:p>
        </p:txBody>
      </p:sp>
      <p:sp>
        <p:nvSpPr>
          <p:cNvPr id="3" name="Content Placeholder 2">
            <a:extLst>
              <a:ext uri="{FF2B5EF4-FFF2-40B4-BE49-F238E27FC236}">
                <a16:creationId xmlns:a16="http://schemas.microsoft.com/office/drawing/2014/main" xmlns="" id="{A3EF7B67-94B1-4D05-ADAE-F20990B86862}"/>
              </a:ext>
            </a:extLst>
          </p:cNvPr>
          <p:cNvSpPr>
            <a:spLocks noGrp="1"/>
          </p:cNvSpPr>
          <p:nvPr>
            <p:ph idx="1"/>
          </p:nvPr>
        </p:nvSpPr>
        <p:spPr/>
        <p:txBody>
          <a:bodyPr>
            <a:normAutofit/>
          </a:bodyPr>
          <a:lstStyle/>
          <a:p>
            <a:pPr marL="0" indent="0">
              <a:buNone/>
            </a:pPr>
            <a:r>
              <a:rPr lang="en-MY" sz="2800" dirty="0"/>
              <a:t>It is getting done more with less.</a:t>
            </a:r>
          </a:p>
          <a:p>
            <a:pPr marL="0" indent="0">
              <a:buNone/>
            </a:pPr>
            <a:endParaRPr lang="en-MY" sz="2800" dirty="0"/>
          </a:p>
          <a:p>
            <a:pPr marL="0" indent="0">
              <a:buNone/>
            </a:pPr>
            <a:r>
              <a:rPr lang="en-MY" sz="2800" dirty="0"/>
              <a:t>Performance Management</a:t>
            </a:r>
          </a:p>
          <a:p>
            <a:pPr lvl="1"/>
            <a:r>
              <a:rPr lang="en-MY" sz="2400" dirty="0"/>
              <a:t>Discipline</a:t>
            </a:r>
          </a:p>
          <a:p>
            <a:pPr lvl="1"/>
            <a:r>
              <a:rPr lang="en-MY" sz="2400" dirty="0"/>
              <a:t>Counselling</a:t>
            </a:r>
          </a:p>
          <a:p>
            <a:pPr lvl="1"/>
            <a:r>
              <a:rPr lang="en-MY" sz="2400" dirty="0"/>
              <a:t>Training</a:t>
            </a:r>
          </a:p>
          <a:p>
            <a:pPr lvl="1"/>
            <a:r>
              <a:rPr lang="en-MY" sz="2400" dirty="0"/>
              <a:t>Professional Development</a:t>
            </a:r>
          </a:p>
        </p:txBody>
      </p:sp>
    </p:spTree>
    <p:extLst>
      <p:ext uri="{BB962C8B-B14F-4D97-AF65-F5344CB8AC3E}">
        <p14:creationId xmlns:p14="http://schemas.microsoft.com/office/powerpoint/2010/main" xmlns="" val="1127380434"/>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C8EC51-777E-4903-AAB8-C51686215B90}"/>
              </a:ext>
            </a:extLst>
          </p:cNvPr>
          <p:cNvSpPr>
            <a:spLocks noGrp="1"/>
          </p:cNvSpPr>
          <p:nvPr>
            <p:ph type="title"/>
          </p:nvPr>
        </p:nvSpPr>
        <p:spPr/>
        <p:txBody>
          <a:bodyPr/>
          <a:lstStyle/>
          <a:p>
            <a:r>
              <a:rPr lang="en-MY" dirty="0"/>
              <a:t>Performance Management</a:t>
            </a:r>
          </a:p>
        </p:txBody>
      </p:sp>
      <p:sp>
        <p:nvSpPr>
          <p:cNvPr id="3" name="Content Placeholder 2">
            <a:extLst>
              <a:ext uri="{FF2B5EF4-FFF2-40B4-BE49-F238E27FC236}">
                <a16:creationId xmlns:a16="http://schemas.microsoft.com/office/drawing/2014/main" xmlns="" id="{434BAB8C-7C1E-4A1A-8EC3-62B46C27498A}"/>
              </a:ext>
            </a:extLst>
          </p:cNvPr>
          <p:cNvSpPr>
            <a:spLocks noGrp="1"/>
          </p:cNvSpPr>
          <p:nvPr>
            <p:ph idx="1"/>
          </p:nvPr>
        </p:nvSpPr>
        <p:spPr/>
        <p:txBody>
          <a:bodyPr/>
          <a:lstStyle/>
          <a:p>
            <a:r>
              <a:rPr lang="en-MY" dirty="0"/>
              <a:t>Communicate our expectations to work</a:t>
            </a:r>
          </a:p>
          <a:p>
            <a:r>
              <a:rPr lang="en-MY" dirty="0"/>
              <a:t>Prepare them with training to do the job</a:t>
            </a:r>
          </a:p>
          <a:p>
            <a:r>
              <a:rPr lang="en-MY" dirty="0"/>
              <a:t>Follow up through – to ensure they are doing what they are told to do.</a:t>
            </a:r>
          </a:p>
          <a:p>
            <a:endParaRPr lang="en-MY" dirty="0"/>
          </a:p>
          <a:p>
            <a:pPr marL="0" indent="0">
              <a:buNone/>
            </a:pPr>
            <a:r>
              <a:rPr lang="en-MY" dirty="0"/>
              <a:t>We train managers and supervisors on how to get more out of people.</a:t>
            </a:r>
          </a:p>
        </p:txBody>
      </p:sp>
    </p:spTree>
    <p:extLst>
      <p:ext uri="{BB962C8B-B14F-4D97-AF65-F5344CB8AC3E}">
        <p14:creationId xmlns:p14="http://schemas.microsoft.com/office/powerpoint/2010/main" xmlns="" val="2441545496"/>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E3680C-117F-4087-BA79-ABD50974D03B}"/>
              </a:ext>
            </a:extLst>
          </p:cNvPr>
          <p:cNvSpPr>
            <a:spLocks noGrp="1"/>
          </p:cNvSpPr>
          <p:nvPr>
            <p:ph type="title"/>
          </p:nvPr>
        </p:nvSpPr>
        <p:spPr>
          <a:xfrm>
            <a:off x="899592" y="260648"/>
            <a:ext cx="7200900" cy="737519"/>
          </a:xfrm>
        </p:spPr>
        <p:txBody>
          <a:bodyPr/>
          <a:lstStyle/>
          <a:p>
            <a:r>
              <a:rPr lang="en-MY" dirty="0"/>
              <a:t>Ethics officer /Ombudsman</a:t>
            </a:r>
          </a:p>
        </p:txBody>
      </p:sp>
      <p:sp>
        <p:nvSpPr>
          <p:cNvPr id="3" name="Content Placeholder 2">
            <a:extLst>
              <a:ext uri="{FF2B5EF4-FFF2-40B4-BE49-F238E27FC236}">
                <a16:creationId xmlns:a16="http://schemas.microsoft.com/office/drawing/2014/main" xmlns="" id="{7A1B5C2B-08FD-481A-8783-F62CB725A792}"/>
              </a:ext>
            </a:extLst>
          </p:cNvPr>
          <p:cNvSpPr>
            <a:spLocks noGrp="1"/>
          </p:cNvSpPr>
          <p:nvPr>
            <p:ph idx="1"/>
          </p:nvPr>
        </p:nvSpPr>
        <p:spPr>
          <a:xfrm>
            <a:off x="827584" y="1340769"/>
            <a:ext cx="7344866" cy="4450432"/>
          </a:xfrm>
        </p:spPr>
        <p:txBody>
          <a:bodyPr>
            <a:normAutofit/>
          </a:bodyPr>
          <a:lstStyle/>
          <a:p>
            <a:r>
              <a:rPr lang="en-MY" sz="2400" dirty="0"/>
              <a:t>HR is in charge of ethics in the organisation</a:t>
            </a:r>
          </a:p>
          <a:p>
            <a:r>
              <a:rPr lang="en-MY" sz="2400" dirty="0"/>
              <a:t>Ethical practices is different from culture to culture</a:t>
            </a:r>
          </a:p>
          <a:p>
            <a:r>
              <a:rPr lang="en-MY" sz="2400" dirty="0"/>
              <a:t>Code of ethics - </a:t>
            </a:r>
          </a:p>
          <a:p>
            <a:pPr marL="0" indent="0">
              <a:buNone/>
            </a:pPr>
            <a:r>
              <a:rPr lang="en-MY" sz="2400" dirty="0"/>
              <a:t>You do not act in a selfish manner or do things to enrich yourself</a:t>
            </a:r>
          </a:p>
          <a:p>
            <a:pPr marL="0" indent="0">
              <a:buNone/>
            </a:pPr>
            <a:endParaRPr lang="en-MY" sz="2400" dirty="0"/>
          </a:p>
          <a:p>
            <a:pPr marL="0" indent="0">
              <a:buNone/>
            </a:pPr>
            <a:r>
              <a:rPr lang="en-MY" sz="2400" dirty="0"/>
              <a:t>Ethics when applied for organisation depends on organisation</a:t>
            </a:r>
          </a:p>
        </p:txBody>
      </p:sp>
    </p:spTree>
    <p:extLst>
      <p:ext uri="{BB962C8B-B14F-4D97-AF65-F5344CB8AC3E}">
        <p14:creationId xmlns:p14="http://schemas.microsoft.com/office/powerpoint/2010/main" xmlns="" val="195673705"/>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94181D-A413-4A7F-93FD-328AA020B54B}"/>
              </a:ext>
            </a:extLst>
          </p:cNvPr>
          <p:cNvSpPr>
            <a:spLocks noGrp="1"/>
          </p:cNvSpPr>
          <p:nvPr>
            <p:ph type="title"/>
          </p:nvPr>
        </p:nvSpPr>
        <p:spPr>
          <a:xfrm>
            <a:off x="971600" y="404664"/>
            <a:ext cx="7200900" cy="593503"/>
          </a:xfrm>
        </p:spPr>
        <p:txBody>
          <a:bodyPr/>
          <a:lstStyle/>
          <a:p>
            <a:r>
              <a:rPr lang="en-MY" dirty="0"/>
              <a:t>Ombudsman</a:t>
            </a:r>
          </a:p>
        </p:txBody>
      </p:sp>
      <p:sp>
        <p:nvSpPr>
          <p:cNvPr id="3" name="Content Placeholder 2">
            <a:extLst>
              <a:ext uri="{FF2B5EF4-FFF2-40B4-BE49-F238E27FC236}">
                <a16:creationId xmlns:a16="http://schemas.microsoft.com/office/drawing/2014/main" xmlns="" id="{750AEC52-BA80-4B4E-9D8F-89E1A7640B35}"/>
              </a:ext>
            </a:extLst>
          </p:cNvPr>
          <p:cNvSpPr>
            <a:spLocks noGrp="1"/>
          </p:cNvSpPr>
          <p:nvPr>
            <p:ph idx="1"/>
          </p:nvPr>
        </p:nvSpPr>
        <p:spPr/>
        <p:txBody>
          <a:bodyPr>
            <a:normAutofit/>
          </a:bodyPr>
          <a:lstStyle/>
          <a:p>
            <a:r>
              <a:rPr lang="en-MY" sz="2400" dirty="0"/>
              <a:t>It is a neutral third party</a:t>
            </a:r>
          </a:p>
          <a:p>
            <a:r>
              <a:rPr lang="en-MY" sz="2400" dirty="0"/>
              <a:t>Investigations of any wrong doing</a:t>
            </a:r>
          </a:p>
          <a:p>
            <a:r>
              <a:rPr lang="en-MY" sz="2400" dirty="0"/>
              <a:t>Impartial and evaluates the situation based in merits</a:t>
            </a:r>
          </a:p>
        </p:txBody>
      </p:sp>
    </p:spTree>
    <p:extLst>
      <p:ext uri="{BB962C8B-B14F-4D97-AF65-F5344CB8AC3E}">
        <p14:creationId xmlns:p14="http://schemas.microsoft.com/office/powerpoint/2010/main" xmlns="" val="3032845689"/>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CD3A84-324C-432E-B819-901337A4D183}"/>
              </a:ext>
            </a:extLst>
          </p:cNvPr>
          <p:cNvSpPr>
            <a:spLocks noGrp="1"/>
          </p:cNvSpPr>
          <p:nvPr>
            <p:ph type="title"/>
          </p:nvPr>
        </p:nvSpPr>
        <p:spPr>
          <a:xfrm>
            <a:off x="971600" y="332656"/>
            <a:ext cx="7200900" cy="737519"/>
          </a:xfrm>
        </p:spPr>
        <p:txBody>
          <a:bodyPr/>
          <a:lstStyle/>
          <a:p>
            <a:r>
              <a:rPr lang="en-MY" dirty="0"/>
              <a:t>Compliance Officer</a:t>
            </a:r>
          </a:p>
        </p:txBody>
      </p:sp>
      <p:sp>
        <p:nvSpPr>
          <p:cNvPr id="3" name="Content Placeholder 2">
            <a:extLst>
              <a:ext uri="{FF2B5EF4-FFF2-40B4-BE49-F238E27FC236}">
                <a16:creationId xmlns:a16="http://schemas.microsoft.com/office/drawing/2014/main" xmlns="" id="{4DBFEC78-7002-4E6E-8A54-FF3AC1D4F2AE}"/>
              </a:ext>
            </a:extLst>
          </p:cNvPr>
          <p:cNvSpPr>
            <a:spLocks noGrp="1"/>
          </p:cNvSpPr>
          <p:nvPr>
            <p:ph idx="1"/>
          </p:nvPr>
        </p:nvSpPr>
        <p:spPr/>
        <p:txBody>
          <a:bodyPr>
            <a:normAutofit/>
          </a:bodyPr>
          <a:lstStyle/>
          <a:p>
            <a:r>
              <a:rPr lang="en-MY" sz="2400" dirty="0"/>
              <a:t>Knowing local rules</a:t>
            </a:r>
          </a:p>
          <a:p>
            <a:r>
              <a:rPr lang="en-MY" sz="2400" dirty="0"/>
              <a:t>If the company has any problems work with government officials</a:t>
            </a:r>
          </a:p>
          <a:p>
            <a:r>
              <a:rPr lang="en-MY" sz="2400" dirty="0"/>
              <a:t>Working with lawyers and government officials to solve the issue.</a:t>
            </a:r>
          </a:p>
        </p:txBody>
      </p:sp>
    </p:spTree>
    <p:extLst>
      <p:ext uri="{BB962C8B-B14F-4D97-AF65-F5344CB8AC3E}">
        <p14:creationId xmlns:p14="http://schemas.microsoft.com/office/powerpoint/2010/main" xmlns="" val="3308867116"/>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4F60C9-DE9B-48D7-B097-7CE28F1D784A}"/>
              </a:ext>
            </a:extLst>
          </p:cNvPr>
          <p:cNvSpPr>
            <a:spLocks noGrp="1"/>
          </p:cNvSpPr>
          <p:nvPr>
            <p:ph type="title"/>
          </p:nvPr>
        </p:nvSpPr>
        <p:spPr>
          <a:xfrm>
            <a:off x="971550" y="836712"/>
            <a:ext cx="7200900" cy="809527"/>
          </a:xfrm>
        </p:spPr>
        <p:txBody>
          <a:bodyPr/>
          <a:lstStyle/>
          <a:p>
            <a:r>
              <a:rPr lang="en-MY" dirty="0"/>
              <a:t>Communications</a:t>
            </a:r>
          </a:p>
        </p:txBody>
      </p:sp>
      <p:sp>
        <p:nvSpPr>
          <p:cNvPr id="3" name="Content Placeholder 2">
            <a:extLst>
              <a:ext uri="{FF2B5EF4-FFF2-40B4-BE49-F238E27FC236}">
                <a16:creationId xmlns:a16="http://schemas.microsoft.com/office/drawing/2014/main" xmlns="" id="{F1FC35CB-1C3D-42F4-8A55-F7207FE5FC16}"/>
              </a:ext>
            </a:extLst>
          </p:cNvPr>
          <p:cNvSpPr>
            <a:spLocks noGrp="1"/>
          </p:cNvSpPr>
          <p:nvPr>
            <p:ph idx="1"/>
          </p:nvPr>
        </p:nvSpPr>
        <p:spPr/>
        <p:txBody>
          <a:bodyPr/>
          <a:lstStyle/>
          <a:p>
            <a:r>
              <a:rPr lang="en-MY" sz="2400" dirty="0"/>
              <a:t>Communicate “what's going on”</a:t>
            </a:r>
          </a:p>
          <a:p>
            <a:endParaRPr lang="en-MY" sz="2400" dirty="0"/>
          </a:p>
          <a:p>
            <a:r>
              <a:rPr lang="en-MY" sz="2400" dirty="0"/>
              <a:t>HR delivers the news</a:t>
            </a:r>
          </a:p>
          <a:p>
            <a:endParaRPr lang="en-MY" dirty="0"/>
          </a:p>
        </p:txBody>
      </p:sp>
    </p:spTree>
    <p:extLst>
      <p:ext uri="{BB962C8B-B14F-4D97-AF65-F5344CB8AC3E}">
        <p14:creationId xmlns:p14="http://schemas.microsoft.com/office/powerpoint/2010/main" xmlns="" val="832216886"/>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4B7BA2-AC02-4A1B-A315-D763120F3A16}"/>
              </a:ext>
            </a:extLst>
          </p:cNvPr>
          <p:cNvSpPr>
            <a:spLocks noGrp="1"/>
          </p:cNvSpPr>
          <p:nvPr>
            <p:ph type="title"/>
          </p:nvPr>
        </p:nvSpPr>
        <p:spPr>
          <a:xfrm>
            <a:off x="899592" y="404664"/>
            <a:ext cx="7200900" cy="737519"/>
          </a:xfrm>
        </p:spPr>
        <p:txBody>
          <a:bodyPr/>
          <a:lstStyle/>
          <a:p>
            <a:r>
              <a:rPr lang="en-MY" dirty="0"/>
              <a:t>Goal of HR</a:t>
            </a:r>
          </a:p>
        </p:txBody>
      </p:sp>
      <p:sp>
        <p:nvSpPr>
          <p:cNvPr id="3" name="Content Placeholder 2">
            <a:extLst>
              <a:ext uri="{FF2B5EF4-FFF2-40B4-BE49-F238E27FC236}">
                <a16:creationId xmlns:a16="http://schemas.microsoft.com/office/drawing/2014/main" xmlns="" id="{05AF7FC3-4E29-4A70-9B15-50F01B4C7693}"/>
              </a:ext>
            </a:extLst>
          </p:cNvPr>
          <p:cNvSpPr>
            <a:spLocks noGrp="1"/>
          </p:cNvSpPr>
          <p:nvPr>
            <p:ph idx="1"/>
          </p:nvPr>
        </p:nvSpPr>
        <p:spPr/>
        <p:txBody>
          <a:bodyPr>
            <a:normAutofit/>
          </a:bodyPr>
          <a:lstStyle/>
          <a:p>
            <a:pPr marL="0" indent="0">
              <a:buNone/>
            </a:pPr>
            <a:r>
              <a:rPr lang="en-MY" sz="2400" dirty="0"/>
              <a:t>Functional Management accepts and involves the HR function as a strategic partner in the formulation and implementation of the company’s strategies through HR activities such as selecting, training and rewarding personnel</a:t>
            </a:r>
          </a:p>
        </p:txBody>
      </p:sp>
    </p:spTree>
    <p:extLst>
      <p:ext uri="{BB962C8B-B14F-4D97-AF65-F5344CB8AC3E}">
        <p14:creationId xmlns:p14="http://schemas.microsoft.com/office/powerpoint/2010/main" xmlns="" val="3894822475"/>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7FC05D-F7A4-449C-94A5-34ECDC58E7CB}"/>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xmlns="" id="{9E0D46F2-DE49-4B95-99CE-89BE4B29ACB3}"/>
              </a:ext>
            </a:extLst>
          </p:cNvPr>
          <p:cNvSpPr>
            <a:spLocks noGrp="1"/>
          </p:cNvSpPr>
          <p:nvPr>
            <p:ph idx="1"/>
          </p:nvPr>
        </p:nvSpPr>
        <p:spPr/>
        <p:txBody>
          <a:bodyPr/>
          <a:lstStyle/>
          <a:p>
            <a:pPr marL="0" indent="0">
              <a:buNone/>
            </a:pPr>
            <a:r>
              <a:rPr lang="en-MY" sz="4800" dirty="0"/>
              <a:t>Questions</a:t>
            </a:r>
          </a:p>
        </p:txBody>
      </p:sp>
    </p:spTree>
    <p:extLst>
      <p:ext uri="{BB962C8B-B14F-4D97-AF65-F5344CB8AC3E}">
        <p14:creationId xmlns:p14="http://schemas.microsoft.com/office/powerpoint/2010/main" xmlns="" val="3364578528"/>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2080</TotalTime>
  <Words>2041</Words>
  <Application>Microsoft Office PowerPoint</Application>
  <PresentationFormat>On-screen Show (4:3)</PresentationFormat>
  <Paragraphs>282</Paragraphs>
  <Slides>58</Slides>
  <Notes>0</Notes>
  <HiddenSlides>0</HiddenSlides>
  <MMClips>0</MMClips>
  <ScaleCrop>false</ScaleCrop>
  <HeadingPairs>
    <vt:vector size="4" baseType="variant">
      <vt:variant>
        <vt:lpstr>Theme</vt:lpstr>
      </vt:variant>
      <vt:variant>
        <vt:i4>1</vt:i4>
      </vt:variant>
      <vt:variant>
        <vt:lpstr>Slide Titles</vt:lpstr>
      </vt:variant>
      <vt:variant>
        <vt:i4>58</vt:i4>
      </vt:variant>
    </vt:vector>
  </HeadingPairs>
  <TitlesOfParts>
    <vt:vector size="59" baseType="lpstr">
      <vt:lpstr>Diamond Grid 16x9</vt:lpstr>
      <vt:lpstr>BUSINESS LEADERSHIP VIII</vt:lpstr>
      <vt:lpstr>Strategic Human Resources</vt:lpstr>
      <vt:lpstr>Mergers and Acquisitions </vt:lpstr>
      <vt:lpstr>Hostile Takeover</vt:lpstr>
      <vt:lpstr>Joint Ventures</vt:lpstr>
      <vt:lpstr>Key HRM Issues</vt:lpstr>
      <vt:lpstr>Global M&amp;A </vt:lpstr>
      <vt:lpstr>M&amp;A Strategies</vt:lpstr>
      <vt:lpstr>Overcapacity M&amp;A</vt:lpstr>
      <vt:lpstr>Geographic roll-up M&amp;A</vt:lpstr>
      <vt:lpstr>Product or market extension M&amp;A</vt:lpstr>
      <vt:lpstr>M&amp;A as a substitute for R&amp;D</vt:lpstr>
      <vt:lpstr>Industry convergence M&amp;A</vt:lpstr>
      <vt:lpstr>Phases of Merger</vt:lpstr>
      <vt:lpstr>M&amp;A Process</vt:lpstr>
      <vt:lpstr>HR Due Diligence</vt:lpstr>
      <vt:lpstr>Strategic Human Resources</vt:lpstr>
      <vt:lpstr>Merging Cultures</vt:lpstr>
      <vt:lpstr>Assimilation</vt:lpstr>
      <vt:lpstr>Deculturation</vt:lpstr>
      <vt:lpstr>Integration</vt:lpstr>
      <vt:lpstr>Separation</vt:lpstr>
      <vt:lpstr>Strategic Human Resources</vt:lpstr>
      <vt:lpstr>Alignment of Business Organization and HR Organization</vt:lpstr>
      <vt:lpstr>Alternative HR Structure</vt:lpstr>
      <vt:lpstr>HR Operating Model</vt:lpstr>
      <vt:lpstr>Benefits of HR Shared Service</vt:lpstr>
      <vt:lpstr>Strategic Human Resources</vt:lpstr>
      <vt:lpstr>HR Competencies</vt:lpstr>
      <vt:lpstr>2012 HR competency model</vt:lpstr>
      <vt:lpstr>HR Competencies</vt:lpstr>
      <vt:lpstr>Organisation Enablers</vt:lpstr>
      <vt:lpstr>Core Competencies</vt:lpstr>
      <vt:lpstr>Delivery Enablers</vt:lpstr>
      <vt:lpstr>Strategic Human Resources</vt:lpstr>
      <vt:lpstr>Star Technique</vt:lpstr>
      <vt:lpstr>Strategic Human Resources</vt:lpstr>
      <vt:lpstr>HR and CSR</vt:lpstr>
      <vt:lpstr>Sustainability</vt:lpstr>
      <vt:lpstr>Ten Principles of the UN Global Compact</vt:lpstr>
      <vt:lpstr>Ten Principles of the UN Global Compact</vt:lpstr>
      <vt:lpstr>Ten Principles of the UN Global Compact</vt:lpstr>
      <vt:lpstr>Strategic Human Resources</vt:lpstr>
      <vt:lpstr>Strategic Choice Theory</vt:lpstr>
      <vt:lpstr>HR Roles and Responsibilities</vt:lpstr>
      <vt:lpstr>HR Roles</vt:lpstr>
      <vt:lpstr>HR as Advisory role</vt:lpstr>
      <vt:lpstr>Service</vt:lpstr>
      <vt:lpstr>Control</vt:lpstr>
      <vt:lpstr>Modern HR roles</vt:lpstr>
      <vt:lpstr>Performance Support</vt:lpstr>
      <vt:lpstr>Performance Management</vt:lpstr>
      <vt:lpstr>Ethics officer /Ombudsman</vt:lpstr>
      <vt:lpstr>Ombudsman</vt:lpstr>
      <vt:lpstr>Compliance Officer</vt:lpstr>
      <vt:lpstr>Communications</vt:lpstr>
      <vt:lpstr>Goal of HR</vt:lpstr>
      <vt:lpstr>Slide 58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Srianjaneya</cp:lastModifiedBy>
  <cp:revision>81</cp:revision>
  <cp:lastPrinted>1601-01-01T00:00:00Z</cp:lastPrinted>
  <dcterms:created xsi:type="dcterms:W3CDTF">2020-07-09T15:12:46Z</dcterms:created>
  <dcterms:modified xsi:type="dcterms:W3CDTF">2022-06-11T15:34:59Z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