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3"/>
  </p:notesMasterIdLst>
  <p:handoutMasterIdLst>
    <p:handoutMasterId r:id="rId84"/>
  </p:handoutMasterIdLst>
  <p:sldIdLst>
    <p:sldId id="256" r:id="rId2"/>
    <p:sldId id="660" r:id="rId3"/>
    <p:sldId id="661" r:id="rId4"/>
    <p:sldId id="662" r:id="rId5"/>
    <p:sldId id="663" r:id="rId6"/>
    <p:sldId id="664" r:id="rId7"/>
    <p:sldId id="665" r:id="rId8"/>
    <p:sldId id="666" r:id="rId9"/>
    <p:sldId id="667" r:id="rId10"/>
    <p:sldId id="668" r:id="rId11"/>
    <p:sldId id="669" r:id="rId12"/>
    <p:sldId id="670" r:id="rId13"/>
    <p:sldId id="671" r:id="rId14"/>
    <p:sldId id="672" r:id="rId15"/>
    <p:sldId id="673" r:id="rId16"/>
    <p:sldId id="674" r:id="rId17"/>
    <p:sldId id="675" r:id="rId18"/>
    <p:sldId id="612" r:id="rId19"/>
    <p:sldId id="613" r:id="rId20"/>
    <p:sldId id="614" r:id="rId21"/>
    <p:sldId id="615" r:id="rId22"/>
    <p:sldId id="616" r:id="rId23"/>
    <p:sldId id="617" r:id="rId24"/>
    <p:sldId id="618" r:id="rId25"/>
    <p:sldId id="619" r:id="rId26"/>
    <p:sldId id="620" r:id="rId27"/>
    <p:sldId id="621" r:id="rId28"/>
    <p:sldId id="622" r:id="rId29"/>
    <p:sldId id="623" r:id="rId30"/>
    <p:sldId id="624" r:id="rId31"/>
    <p:sldId id="625" r:id="rId32"/>
    <p:sldId id="626" r:id="rId33"/>
    <p:sldId id="627" r:id="rId34"/>
    <p:sldId id="628" r:id="rId35"/>
    <p:sldId id="629" r:id="rId36"/>
    <p:sldId id="630" r:id="rId37"/>
    <p:sldId id="631" r:id="rId38"/>
    <p:sldId id="632" r:id="rId39"/>
    <p:sldId id="633" r:id="rId40"/>
    <p:sldId id="653" r:id="rId41"/>
    <p:sldId id="654" r:id="rId42"/>
    <p:sldId id="655" r:id="rId43"/>
    <p:sldId id="656" r:id="rId44"/>
    <p:sldId id="657" r:id="rId45"/>
    <p:sldId id="658" r:id="rId46"/>
    <p:sldId id="659" r:id="rId47"/>
    <p:sldId id="634" r:id="rId48"/>
    <p:sldId id="635" r:id="rId49"/>
    <p:sldId id="636" r:id="rId50"/>
    <p:sldId id="637" r:id="rId51"/>
    <p:sldId id="638" r:id="rId52"/>
    <p:sldId id="639" r:id="rId53"/>
    <p:sldId id="640" r:id="rId54"/>
    <p:sldId id="641" r:id="rId55"/>
    <p:sldId id="642" r:id="rId56"/>
    <p:sldId id="643" r:id="rId57"/>
    <p:sldId id="644" r:id="rId58"/>
    <p:sldId id="645" r:id="rId59"/>
    <p:sldId id="646" r:id="rId60"/>
    <p:sldId id="647" r:id="rId61"/>
    <p:sldId id="648" r:id="rId62"/>
    <p:sldId id="649" r:id="rId63"/>
    <p:sldId id="650" r:id="rId64"/>
    <p:sldId id="651" r:id="rId65"/>
    <p:sldId id="652" r:id="rId66"/>
    <p:sldId id="681" r:id="rId67"/>
    <p:sldId id="682" r:id="rId68"/>
    <p:sldId id="683" r:id="rId69"/>
    <p:sldId id="684" r:id="rId70"/>
    <p:sldId id="685" r:id="rId71"/>
    <p:sldId id="686" r:id="rId72"/>
    <p:sldId id="687" r:id="rId73"/>
    <p:sldId id="688" r:id="rId74"/>
    <p:sldId id="689" r:id="rId75"/>
    <p:sldId id="690" r:id="rId76"/>
    <p:sldId id="691" r:id="rId77"/>
    <p:sldId id="692" r:id="rId78"/>
    <p:sldId id="693" r:id="rId79"/>
    <p:sldId id="694" r:id="rId80"/>
    <p:sldId id="695" r:id="rId81"/>
    <p:sldId id="541"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F7601569-5747-4B6C-B111-0BA9F555FF08}"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0AAE6F51-4A37-4F18-BE06-F69D129AF35B}" type="presOf" srcId="{FC7DEB54-D495-4BD2-8325-E7464C2459C5}" destId="{C2D199EF-EC9A-4C6D-8BD7-CC11CB57AA65}"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77147CCD-BBB6-4005-BC35-CA97DA8A7324}"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D26E97F-414E-4FCA-94EE-C3B67A5C7346}" type="presOf" srcId="{53C962A1-9FE2-4F8E-9BC0-C54A33AC0C3F}" destId="{8D501949-E3F8-4187-85B3-19FF8C1CF2E1}" srcOrd="0" destOrd="0" presId="urn:microsoft.com/office/officeart/2005/8/layout/vList2"/>
    <dgm:cxn modelId="{EB211323-2E9A-419A-8E04-74D26CDC6730}" type="presOf" srcId="{5BCFEC87-2571-489B-891D-0E70E9F09AD4}" destId="{FEE47416-7ADC-4F04-B888-18152B43E14E}" srcOrd="0" destOrd="0" presId="urn:microsoft.com/office/officeart/2005/8/layout/vList2"/>
    <dgm:cxn modelId="{B02EFEF2-ED07-4112-B116-FB3FE3A3995F}"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30A1FA11-D021-496C-93E5-88087A428E19}" type="presOf" srcId="{3B0C8FBB-B78C-4418-A275-9C01168B31D5}" destId="{E4741DCA-E994-4448-9C66-3AEA02CC077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1A65BCBD-C2D1-4173-B5FD-37AA35E2EE0B}"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6C9A6C23-17E8-4087-992A-C58891AE0DD9}" type="presParOf" srcId="{A17B7EE2-1D78-4802-A42E-D5C47A93A332}" destId="{FEE47416-7ADC-4F04-B888-18152B43E14E}" srcOrd="0" destOrd="0" presId="urn:microsoft.com/office/officeart/2005/8/layout/vList2"/>
    <dgm:cxn modelId="{2F7E1ED9-D376-457D-B1BC-E48577B85C5A}" type="presParOf" srcId="{A17B7EE2-1D78-4802-A42E-D5C47A93A332}" destId="{4C71D70E-D4E8-40C9-B61A-A6DF24ED5625}" srcOrd="1" destOrd="0" presId="urn:microsoft.com/office/officeart/2005/8/layout/vList2"/>
    <dgm:cxn modelId="{449CC9B5-5261-4079-87FD-ADCC36820C61}" type="presParOf" srcId="{A17B7EE2-1D78-4802-A42E-D5C47A93A332}" destId="{C257A4DF-BA63-4CF7-ABE1-B114FC9563C2}" srcOrd="2" destOrd="0" presId="urn:microsoft.com/office/officeart/2005/8/layout/vList2"/>
    <dgm:cxn modelId="{285F5EA1-ED7D-45F2-B529-431FEA1FAB90}" type="presParOf" srcId="{A17B7EE2-1D78-4802-A42E-D5C47A93A332}" destId="{B38E9941-A3A6-4796-8072-ADCD44E1774C}" srcOrd="3" destOrd="0" presId="urn:microsoft.com/office/officeart/2005/8/layout/vList2"/>
    <dgm:cxn modelId="{09161482-66ED-49FA-AFD2-FB1258081214}" type="presParOf" srcId="{A17B7EE2-1D78-4802-A42E-D5C47A93A332}" destId="{37044683-296D-4928-A19D-1A7547B9EB23}" srcOrd="4" destOrd="0" presId="urn:microsoft.com/office/officeart/2005/8/layout/vList2"/>
    <dgm:cxn modelId="{2F9E1575-3D73-4603-BAE3-3614B48AF999}" type="presParOf" srcId="{A17B7EE2-1D78-4802-A42E-D5C47A93A332}" destId="{A8DC0224-C23C-470A-9860-43CF041DAA78}" srcOrd="5" destOrd="0" presId="urn:microsoft.com/office/officeart/2005/8/layout/vList2"/>
    <dgm:cxn modelId="{71BB5167-B6F0-44C8-8DB8-14A6419BC978}" type="presParOf" srcId="{A17B7EE2-1D78-4802-A42E-D5C47A93A332}" destId="{35B7FA0E-A7C6-469B-9CC6-2694F8ACFFCE}" srcOrd="6" destOrd="0" presId="urn:microsoft.com/office/officeart/2005/8/layout/vList2"/>
    <dgm:cxn modelId="{301E4CC8-85DE-45DE-B465-E79B62543DB4}" type="presParOf" srcId="{A17B7EE2-1D78-4802-A42E-D5C47A93A332}" destId="{74DBFF6F-C3F3-4B08-807D-9792880EAF31}" srcOrd="7" destOrd="0" presId="urn:microsoft.com/office/officeart/2005/8/layout/vList2"/>
    <dgm:cxn modelId="{978B2539-B3BC-4ED7-9581-FEADB199899C}" type="presParOf" srcId="{A17B7EE2-1D78-4802-A42E-D5C47A93A332}" destId="{C2D199EF-EC9A-4C6D-8BD7-CC11CB57AA65}" srcOrd="8" destOrd="0" presId="urn:microsoft.com/office/officeart/2005/8/layout/vList2"/>
    <dgm:cxn modelId="{3DB72370-D981-45EF-BD54-EF2AC9BAC6BB}" type="presParOf" srcId="{A17B7EE2-1D78-4802-A42E-D5C47A93A332}" destId="{F4C439AD-BC66-42C3-9105-C5B50C42525C}" srcOrd="9" destOrd="0" presId="urn:microsoft.com/office/officeart/2005/8/layout/vList2"/>
    <dgm:cxn modelId="{64295AD3-7246-4856-9A6C-A9D334A30526}" type="presParOf" srcId="{A17B7EE2-1D78-4802-A42E-D5C47A93A332}" destId="{E4741DCA-E994-4448-9C66-3AEA02CC077E}" srcOrd="10" destOrd="0" presId="urn:microsoft.com/office/officeart/2005/8/layout/vList2"/>
    <dgm:cxn modelId="{49586AF7-AF8D-48D2-AD93-F4C8D8B3BE6C}" type="presParOf" srcId="{A17B7EE2-1D78-4802-A42E-D5C47A93A332}" destId="{E22742E3-B596-440C-BFBD-0E531A0B6CDF}" srcOrd="11" destOrd="0" presId="urn:microsoft.com/office/officeart/2005/8/layout/vList2"/>
    <dgm:cxn modelId="{9A8EACE8-408B-46E3-8183-A93E9D2E08F0}" type="presParOf" srcId="{A17B7EE2-1D78-4802-A42E-D5C47A93A332}" destId="{8D501949-E3F8-4187-85B3-19FF8C1CF2E1}"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a:t>
          </a:r>
          <a:r>
            <a:rPr lang="en-MY" sz="2800" kern="1200" dirty="0">
              <a:solidFill>
                <a:schemeClr val="bg1"/>
              </a:solidFill>
            </a:rPr>
            <a:t> </a:t>
          </a:r>
          <a:r>
            <a:rPr lang="en-MY" sz="28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mn-lt"/>
              <a:ea typeface="+mn-ea"/>
              <a:cs typeface="+mn-cs"/>
            </a:rPr>
            <a:t>Operations</a:t>
          </a:r>
          <a:r>
            <a:rPr lang="en-MY" sz="2800" kern="1200" dirty="0">
              <a:solidFill>
                <a:srgbClr val="FFFFE1"/>
              </a:solidFill>
              <a:latin typeface="Arial"/>
              <a:ea typeface="+mn-ea"/>
              <a:cs typeface="+mn-cs"/>
            </a:rPr>
            <a:t>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noFill/>
      </dgm:spPr>
      <dgm:t>
        <a:bodyPr/>
        <a:lstStyle/>
        <a:p>
          <a:r>
            <a:rPr lang="en-MY" sz="2800"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0DDBBE69-0EC7-40E3-A7AA-3654A2B5A436}" type="presOf" srcId="{5BC77895-9CE9-4054-B933-25BDDF9C1F4C}" destId="{C257A4DF-BA63-4CF7-ABE1-B114FC9563C2}" srcOrd="0" destOrd="0" presId="urn:microsoft.com/office/officeart/2005/8/layout/vList2"/>
    <dgm:cxn modelId="{B76063E2-D909-4272-B54F-6000546B1069}" type="presOf" srcId="{FC7DEB54-D495-4BD2-8325-E7464C2459C5}" destId="{C2D199EF-EC9A-4C6D-8BD7-CC11CB57AA65}" srcOrd="0" destOrd="0" presId="urn:microsoft.com/office/officeart/2005/8/layout/vList2"/>
    <dgm:cxn modelId="{0F9DF850-FD79-4EE1-A9F5-DDA3E9D15E3B}"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142040F6-8A06-4DE0-82E3-EC81D7687771}" type="presOf" srcId="{5BCFEC87-2571-489B-891D-0E70E9F09AD4}" destId="{FEE47416-7ADC-4F04-B888-18152B43E14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8A21DEC-945E-4567-9E76-B8269E5F189D}" type="presOf" srcId="{E103F50F-1A90-416B-9E61-819078A87576}" destId="{37044683-296D-4928-A19D-1A7547B9EB23}" srcOrd="0" destOrd="0" presId="urn:microsoft.com/office/officeart/2005/8/layout/vList2"/>
    <dgm:cxn modelId="{DDE3AE31-E1EC-4703-93EC-629E0BD35FB5}" type="presOf" srcId="{3B0C8FBB-B78C-4418-A275-9C01168B31D5}" destId="{E4741DCA-E994-4448-9C66-3AEA02CC077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663AACB8-7AFA-4C1E-AA0D-4D922FF33634}"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CBA2C69-0E4E-4A89-A7CA-BB79C8AC4139}"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5F92F57-A2FF-4300-9583-1159360F8B75}" type="presParOf" srcId="{A17B7EE2-1D78-4802-A42E-D5C47A93A332}" destId="{FEE47416-7ADC-4F04-B888-18152B43E14E}" srcOrd="0" destOrd="0" presId="urn:microsoft.com/office/officeart/2005/8/layout/vList2"/>
    <dgm:cxn modelId="{3A60E364-5764-4C1C-95A8-280824DBE215}" type="presParOf" srcId="{A17B7EE2-1D78-4802-A42E-D5C47A93A332}" destId="{4C71D70E-D4E8-40C9-B61A-A6DF24ED5625}" srcOrd="1" destOrd="0" presId="urn:microsoft.com/office/officeart/2005/8/layout/vList2"/>
    <dgm:cxn modelId="{1A492231-CD66-46DB-B60F-03078C1E8FCC}" type="presParOf" srcId="{A17B7EE2-1D78-4802-A42E-D5C47A93A332}" destId="{C257A4DF-BA63-4CF7-ABE1-B114FC9563C2}" srcOrd="2" destOrd="0" presId="urn:microsoft.com/office/officeart/2005/8/layout/vList2"/>
    <dgm:cxn modelId="{875C23BD-3633-4DB7-B423-5302EB6EDD7C}" type="presParOf" srcId="{A17B7EE2-1D78-4802-A42E-D5C47A93A332}" destId="{B38E9941-A3A6-4796-8072-ADCD44E1774C}" srcOrd="3" destOrd="0" presId="urn:microsoft.com/office/officeart/2005/8/layout/vList2"/>
    <dgm:cxn modelId="{83BA8255-05B9-483A-82CC-E166ADAC6EF2}" type="presParOf" srcId="{A17B7EE2-1D78-4802-A42E-D5C47A93A332}" destId="{37044683-296D-4928-A19D-1A7547B9EB23}" srcOrd="4" destOrd="0" presId="urn:microsoft.com/office/officeart/2005/8/layout/vList2"/>
    <dgm:cxn modelId="{CC53071D-D839-4086-8B9D-EFE7DCA4865A}" type="presParOf" srcId="{A17B7EE2-1D78-4802-A42E-D5C47A93A332}" destId="{A8DC0224-C23C-470A-9860-43CF041DAA78}" srcOrd="5" destOrd="0" presId="urn:microsoft.com/office/officeart/2005/8/layout/vList2"/>
    <dgm:cxn modelId="{9E2B5FC0-CE7D-47D9-9E07-0963068241E3}" type="presParOf" srcId="{A17B7EE2-1D78-4802-A42E-D5C47A93A332}" destId="{35B7FA0E-A7C6-469B-9CC6-2694F8ACFFCE}" srcOrd="6" destOrd="0" presId="urn:microsoft.com/office/officeart/2005/8/layout/vList2"/>
    <dgm:cxn modelId="{CDB084C2-40C6-496D-9341-4A4BD21FC7CE}" type="presParOf" srcId="{A17B7EE2-1D78-4802-A42E-D5C47A93A332}" destId="{74DBFF6F-C3F3-4B08-807D-9792880EAF31}" srcOrd="7" destOrd="0" presId="urn:microsoft.com/office/officeart/2005/8/layout/vList2"/>
    <dgm:cxn modelId="{0BCBBD78-D931-4C16-9E10-B0106962E4F4}" type="presParOf" srcId="{A17B7EE2-1D78-4802-A42E-D5C47A93A332}" destId="{C2D199EF-EC9A-4C6D-8BD7-CC11CB57AA65}" srcOrd="8" destOrd="0" presId="urn:microsoft.com/office/officeart/2005/8/layout/vList2"/>
    <dgm:cxn modelId="{A3EC3CBF-6E77-4C08-B6DF-495AAA687E3C}" type="presParOf" srcId="{A17B7EE2-1D78-4802-A42E-D5C47A93A332}" destId="{F4C439AD-BC66-42C3-9105-C5B50C42525C}" srcOrd="9" destOrd="0" presId="urn:microsoft.com/office/officeart/2005/8/layout/vList2"/>
    <dgm:cxn modelId="{FD7E6D6A-EEEA-4BF6-B003-3CBA59121C8D}" type="presParOf" srcId="{A17B7EE2-1D78-4802-A42E-D5C47A93A332}" destId="{E4741DCA-E994-4448-9C66-3AEA02CC077E}" srcOrd="10" destOrd="0" presId="urn:microsoft.com/office/officeart/2005/8/layout/vList2"/>
    <dgm:cxn modelId="{2368A386-A714-431D-9584-7A236B038D75}" type="presParOf" srcId="{A17B7EE2-1D78-4802-A42E-D5C47A93A332}" destId="{E22742E3-B596-440C-BFBD-0E531A0B6CDF}" srcOrd="11" destOrd="0" presId="urn:microsoft.com/office/officeart/2005/8/layout/vList2"/>
    <dgm:cxn modelId="{BB974252-4218-45F6-9F26-955BEE4453D5}" type="presParOf" srcId="{A17B7EE2-1D78-4802-A42E-D5C47A93A332}" destId="{8D501949-E3F8-4187-85B3-19FF8C1CF2E1}"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rgbClr val="2D2E2D"/>
              </a:solidFill>
            </a:rPr>
            <a:t>Supply</a:t>
          </a:r>
          <a:r>
            <a:rPr lang="en-MY" sz="2900" dirty="0">
              <a:solidFill>
                <a:srgbClr val="2D2E2D"/>
              </a:solidFill>
            </a:rPr>
            <a:t>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rgbClr val="2D2E2D"/>
              </a:solidFill>
            </a:rPr>
            <a:t>Business </a:t>
          </a:r>
          <a:r>
            <a:rPr lang="en-MY" sz="2800" kern="1200" dirty="0">
              <a:solidFill>
                <a:srgbClr val="2D2E2D"/>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rgbClr val="2D2E2D"/>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4B63F603-97EE-4DF6-ADCB-BBD2EF2A0994}" type="presOf" srcId="{53C962A1-9FE2-4F8E-9BC0-C54A33AC0C3F}" destId="{8D501949-E3F8-4187-85B3-19FF8C1CF2E1}"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E9B35800-8366-4CB9-AF24-A8C1F33FB78B}" type="presOf" srcId="{3B0C8FBB-B78C-4418-A275-9C01168B31D5}" destId="{E4741DCA-E994-4448-9C66-3AEA02CC077E}" srcOrd="0" destOrd="0" presId="urn:microsoft.com/office/officeart/2005/8/layout/vList2"/>
    <dgm:cxn modelId="{3299F8D3-6DFC-4AFB-98E2-75391C7F615D}" type="presOf" srcId="{FC7DEB54-D495-4BD2-8325-E7464C2459C5}" destId="{C2D199EF-EC9A-4C6D-8BD7-CC11CB57AA65}" srcOrd="0" destOrd="0" presId="urn:microsoft.com/office/officeart/2005/8/layout/vList2"/>
    <dgm:cxn modelId="{CA9FAC7B-F7E6-4B07-8AAC-D4DE2ED6ACCE}"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6CAA7F-8446-4C3F-AEC4-A3E85D3D3935}" srcId="{4B0BF9B7-7B7A-4A7C-A05B-B1BE1B648CE9}" destId="{E103F50F-1A90-416B-9E61-819078A87576}" srcOrd="2" destOrd="0" parTransId="{2EB38C58-B93F-4404-BE14-031AB2A19497}" sibTransId="{1A8EFFAA-9C5F-4126-B3FA-F7CEBBA88C68}"/>
    <dgm:cxn modelId="{DF67F8B5-07F9-4DA7-8212-D4C82A653FC7}" type="presOf" srcId="{5BC77895-9CE9-4054-B933-25BDDF9C1F4C}" destId="{C257A4DF-BA63-4CF7-ABE1-B114FC9563C2}" srcOrd="0" destOrd="0" presId="urn:microsoft.com/office/officeart/2005/8/layout/vList2"/>
    <dgm:cxn modelId="{22000754-F4E0-4814-8941-30C294721FC4}"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0DF44938-7041-4989-942F-CF4F7B133575}" type="presOf" srcId="{5BCFEC87-2571-489B-891D-0E70E9F09AD4}" destId="{FEE47416-7ADC-4F04-B888-18152B43E14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18348DCD-85F6-43A7-95CC-5C1546D6FD26}"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C5BAD7D3-0153-4012-A105-0878BE2BBE08}" type="presParOf" srcId="{A17B7EE2-1D78-4802-A42E-D5C47A93A332}" destId="{FEE47416-7ADC-4F04-B888-18152B43E14E}" srcOrd="0" destOrd="0" presId="urn:microsoft.com/office/officeart/2005/8/layout/vList2"/>
    <dgm:cxn modelId="{2C44719A-CA40-46B8-85B9-4BC64408E6CD}" type="presParOf" srcId="{A17B7EE2-1D78-4802-A42E-D5C47A93A332}" destId="{4C71D70E-D4E8-40C9-B61A-A6DF24ED5625}" srcOrd="1" destOrd="0" presId="urn:microsoft.com/office/officeart/2005/8/layout/vList2"/>
    <dgm:cxn modelId="{4933FE17-4B0C-4763-99BB-6FF8016D3E6E}" type="presParOf" srcId="{A17B7EE2-1D78-4802-A42E-D5C47A93A332}" destId="{C257A4DF-BA63-4CF7-ABE1-B114FC9563C2}" srcOrd="2" destOrd="0" presId="urn:microsoft.com/office/officeart/2005/8/layout/vList2"/>
    <dgm:cxn modelId="{F11C46C7-3CCB-41F1-8069-9E82E798D8E0}" type="presParOf" srcId="{A17B7EE2-1D78-4802-A42E-D5C47A93A332}" destId="{B38E9941-A3A6-4796-8072-ADCD44E1774C}" srcOrd="3" destOrd="0" presId="urn:microsoft.com/office/officeart/2005/8/layout/vList2"/>
    <dgm:cxn modelId="{CA805805-BADF-4316-B587-81C21AA1F35D}" type="presParOf" srcId="{A17B7EE2-1D78-4802-A42E-D5C47A93A332}" destId="{37044683-296D-4928-A19D-1A7547B9EB23}" srcOrd="4" destOrd="0" presId="urn:microsoft.com/office/officeart/2005/8/layout/vList2"/>
    <dgm:cxn modelId="{426C4CED-8E11-45D1-874A-6AA1E223B55A}" type="presParOf" srcId="{A17B7EE2-1D78-4802-A42E-D5C47A93A332}" destId="{A8DC0224-C23C-470A-9860-43CF041DAA78}" srcOrd="5" destOrd="0" presId="urn:microsoft.com/office/officeart/2005/8/layout/vList2"/>
    <dgm:cxn modelId="{DF563F55-1474-4AED-8AF6-B4D052F705BE}" type="presParOf" srcId="{A17B7EE2-1D78-4802-A42E-D5C47A93A332}" destId="{35B7FA0E-A7C6-469B-9CC6-2694F8ACFFCE}" srcOrd="6" destOrd="0" presId="urn:microsoft.com/office/officeart/2005/8/layout/vList2"/>
    <dgm:cxn modelId="{B921ADE1-35B6-490A-8C30-A0917D3A7FDD}" type="presParOf" srcId="{A17B7EE2-1D78-4802-A42E-D5C47A93A332}" destId="{74DBFF6F-C3F3-4B08-807D-9792880EAF31}" srcOrd="7" destOrd="0" presId="urn:microsoft.com/office/officeart/2005/8/layout/vList2"/>
    <dgm:cxn modelId="{37DFB148-BA74-430B-AEFC-974EBDD9A70F}" type="presParOf" srcId="{A17B7EE2-1D78-4802-A42E-D5C47A93A332}" destId="{C2D199EF-EC9A-4C6D-8BD7-CC11CB57AA65}" srcOrd="8" destOrd="0" presId="urn:microsoft.com/office/officeart/2005/8/layout/vList2"/>
    <dgm:cxn modelId="{264807E6-E6CC-4B4E-BCCE-7588045327B4}" type="presParOf" srcId="{A17B7EE2-1D78-4802-A42E-D5C47A93A332}" destId="{F4C439AD-BC66-42C3-9105-C5B50C42525C}" srcOrd="9" destOrd="0" presId="urn:microsoft.com/office/officeart/2005/8/layout/vList2"/>
    <dgm:cxn modelId="{84D1D541-C579-4E52-8AE2-B63DEDBAEEE5}" type="presParOf" srcId="{A17B7EE2-1D78-4802-A42E-D5C47A93A332}" destId="{E4741DCA-E994-4448-9C66-3AEA02CC077E}" srcOrd="10" destOrd="0" presId="urn:microsoft.com/office/officeart/2005/8/layout/vList2"/>
    <dgm:cxn modelId="{D2A740DE-79B6-44E3-9AB0-76485FFE681C}" type="presParOf" srcId="{A17B7EE2-1D78-4802-A42E-D5C47A93A332}" destId="{E22742E3-B596-440C-BFBD-0E531A0B6CDF}" srcOrd="11" destOrd="0" presId="urn:microsoft.com/office/officeart/2005/8/layout/vList2"/>
    <dgm:cxn modelId="{46CCF464-33CE-4110-877B-E2C391525653}" type="presParOf" srcId="{A17B7EE2-1D78-4802-A42E-D5C47A93A332}" destId="{8D501949-E3F8-4187-85B3-19FF8C1CF2E1}"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6D15954F-CDDB-4934-9132-52017DF86463}" type="presOf" srcId="{9B0D2C3E-33DB-4083-909C-C0999CE06016}" destId="{4295595F-D20B-405E-8AB4-688E1DEC2787}" srcOrd="0" destOrd="0" presId="urn:microsoft.com/office/officeart/2005/8/layout/vList2"/>
    <dgm:cxn modelId="{05ACB01D-6379-48B0-BC73-675BBFB57AA7}" type="presOf" srcId="{5BCFEC87-2571-489B-891D-0E70E9F09AD4}" destId="{FEE47416-7ADC-4F04-B888-18152B43E14E}" srcOrd="0" destOrd="0" presId="urn:microsoft.com/office/officeart/2005/8/layout/vList2"/>
    <dgm:cxn modelId="{31B1334D-139F-4E87-9B77-B772EFF16956}" type="presOf" srcId="{FC7DEB54-D495-4BD2-8325-E7464C2459C5}" destId="{C2D199EF-EC9A-4C6D-8BD7-CC11CB57AA65}" srcOrd="0" destOrd="0" presId="urn:microsoft.com/office/officeart/2005/8/layout/vList2"/>
    <dgm:cxn modelId="{4A5180BD-F661-4A63-B166-B042612079F1}" type="presOf" srcId="{E103F50F-1A90-416B-9E61-819078A87576}" destId="{37044683-296D-4928-A19D-1A7547B9EB23}" srcOrd="0" destOrd="0" presId="urn:microsoft.com/office/officeart/2005/8/layout/vList2"/>
    <dgm:cxn modelId="{12CB5BF6-8473-4E08-BD5D-BD14B37FF1F8}" type="presOf" srcId="{5BC77895-9CE9-4054-B933-25BDDF9C1F4C}" destId="{C257A4DF-BA63-4CF7-ABE1-B114FC9563C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6E55FE8E-6BCA-4527-A0EB-D9648FF3AFED}"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7175CDDE-5FC9-492C-AE72-9469942D40D1}"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F7CA16B9-BB96-46C2-A9CA-AF80D768D051}" type="presOf" srcId="{E5EF136F-65BC-440D-A019-C0F886E2577C}" destId="{BB581282-D2E9-4881-BBB5-D7AE975D856F}"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91A942D1-DA63-45D5-9601-98ABBED230EF}" type="presParOf" srcId="{A17B7EE2-1D78-4802-A42E-D5C47A93A332}" destId="{FEE47416-7ADC-4F04-B888-18152B43E14E}" srcOrd="0" destOrd="0" presId="urn:microsoft.com/office/officeart/2005/8/layout/vList2"/>
    <dgm:cxn modelId="{313DECF4-A234-4BCF-915B-F02CFCFC937C}" type="presParOf" srcId="{A17B7EE2-1D78-4802-A42E-D5C47A93A332}" destId="{4C71D70E-D4E8-40C9-B61A-A6DF24ED5625}" srcOrd="1" destOrd="0" presId="urn:microsoft.com/office/officeart/2005/8/layout/vList2"/>
    <dgm:cxn modelId="{38CAF432-9C12-4D1D-A82F-A5C63AA8729A}" type="presParOf" srcId="{A17B7EE2-1D78-4802-A42E-D5C47A93A332}" destId="{C257A4DF-BA63-4CF7-ABE1-B114FC9563C2}" srcOrd="2" destOrd="0" presId="urn:microsoft.com/office/officeart/2005/8/layout/vList2"/>
    <dgm:cxn modelId="{2E06E705-BAD4-473A-AB0F-0FA9976961F2}" type="presParOf" srcId="{A17B7EE2-1D78-4802-A42E-D5C47A93A332}" destId="{B38E9941-A3A6-4796-8072-ADCD44E1774C}" srcOrd="3" destOrd="0" presId="urn:microsoft.com/office/officeart/2005/8/layout/vList2"/>
    <dgm:cxn modelId="{B33CF1AB-B468-441A-9575-29BBD2697962}" type="presParOf" srcId="{A17B7EE2-1D78-4802-A42E-D5C47A93A332}" destId="{4295595F-D20B-405E-8AB4-688E1DEC2787}" srcOrd="4" destOrd="0" presId="urn:microsoft.com/office/officeart/2005/8/layout/vList2"/>
    <dgm:cxn modelId="{5312C732-AFD2-4AE5-A913-A4C749E66044}" type="presParOf" srcId="{A17B7EE2-1D78-4802-A42E-D5C47A93A332}" destId="{6793D6C1-11C4-4549-AA87-8A72272FF6B1}" srcOrd="5" destOrd="0" presId="urn:microsoft.com/office/officeart/2005/8/layout/vList2"/>
    <dgm:cxn modelId="{79674733-169C-4A44-AA2E-DEDF48492D8A}" type="presParOf" srcId="{A17B7EE2-1D78-4802-A42E-D5C47A93A332}" destId="{37044683-296D-4928-A19D-1A7547B9EB23}" srcOrd="6" destOrd="0" presId="urn:microsoft.com/office/officeart/2005/8/layout/vList2"/>
    <dgm:cxn modelId="{B023993D-437B-41E8-A13E-62DECAB0577D}" type="presParOf" srcId="{A17B7EE2-1D78-4802-A42E-D5C47A93A332}" destId="{A8DC0224-C23C-470A-9860-43CF041DAA78}" srcOrd="7" destOrd="0" presId="urn:microsoft.com/office/officeart/2005/8/layout/vList2"/>
    <dgm:cxn modelId="{EBC40FCA-CFBA-484A-AD32-2D83B5F282C6}" type="presParOf" srcId="{A17B7EE2-1D78-4802-A42E-D5C47A93A332}" destId="{35B7FA0E-A7C6-469B-9CC6-2694F8ACFFCE}" srcOrd="8" destOrd="0" presId="urn:microsoft.com/office/officeart/2005/8/layout/vList2"/>
    <dgm:cxn modelId="{A5A8E886-5B07-4203-BF87-1BB1C42BBE3D}" type="presParOf" srcId="{A17B7EE2-1D78-4802-A42E-D5C47A93A332}" destId="{74DBFF6F-C3F3-4B08-807D-9792880EAF31}" srcOrd="9" destOrd="0" presId="urn:microsoft.com/office/officeart/2005/8/layout/vList2"/>
    <dgm:cxn modelId="{1FD27D15-CD54-4C74-B429-9E08A29D8F34}" type="presParOf" srcId="{A17B7EE2-1D78-4802-A42E-D5C47A93A332}" destId="{C2D199EF-EC9A-4C6D-8BD7-CC11CB57AA65}" srcOrd="10" destOrd="0" presId="urn:microsoft.com/office/officeart/2005/8/layout/vList2"/>
    <dgm:cxn modelId="{D1701F6C-6A69-4D24-890B-1EEE68C1855D}" type="presParOf" srcId="{A17B7EE2-1D78-4802-A42E-D5C47A93A332}" destId="{F4C439AD-BC66-42C3-9105-C5B50C42525C}" srcOrd="11" destOrd="0" presId="urn:microsoft.com/office/officeart/2005/8/layout/vList2"/>
    <dgm:cxn modelId="{87F69E40-305F-44FF-A6D0-F05F8D3327B7}" type="presParOf" srcId="{A17B7EE2-1D78-4802-A42E-D5C47A93A332}" destId="{BB581282-D2E9-4881-BBB5-D7AE975D856F}"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dgm:spPr>
      <dgm:t>
        <a:bodyPr/>
        <a:lstStyle/>
        <a:p>
          <a:pPr>
            <a:buNone/>
          </a:pPr>
          <a:r>
            <a:rPr lang="en-MY" sz="2800" dirty="0">
              <a:solidFill>
                <a:schemeClr val="tx1"/>
              </a:solidFill>
              <a:latin typeface="+mn-lt"/>
              <a:ea typeface="+mn-ea"/>
              <a:cs typeface="+mn-cs"/>
            </a:rPr>
            <a:t>HR Structural Alternatives</a:t>
          </a:r>
          <a:endParaRPr lang="en-MY" sz="2800" dirty="0">
            <a:solidFill>
              <a:schemeClr val="tx1"/>
            </a:solidFill>
            <a:latin typeface="+mn-lt"/>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US"/>
        </a:p>
      </dgm:t>
    </dgm:pt>
    <dgm:pt modelId="{F717F93E-8D7A-4248-BFC8-0D05C869C8B3}" type="sibTrans" cxnId="{87D43582-1B0F-4406-958A-C65726658694}">
      <dgm:prSet/>
      <dgm:spPr/>
      <dgm:t>
        <a:bodyPr/>
        <a:lstStyle/>
        <a:p>
          <a:endParaRPr lang="en-US"/>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US"/>
        </a:p>
      </dgm:t>
    </dgm:pt>
    <dgm:pt modelId="{6B173864-B603-4D03-8622-12D36B90DC25}" type="sibTrans" cxnId="{E73D4A41-3075-40C9-9EF8-BA09AA73A73C}">
      <dgm:prSet/>
      <dgm:spPr/>
      <dgm:t>
        <a:bodyPr/>
        <a:lstStyle/>
        <a:p>
          <a:endParaRPr lang="en-US"/>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81818C24-FFB5-4B9D-9010-FA72FE13FE3E}" type="presOf" srcId="{5BCFEC87-2571-489B-891D-0E70E9F09AD4}" destId="{FEE47416-7ADC-4F04-B888-18152B43E14E}" srcOrd="0" destOrd="0" presId="urn:microsoft.com/office/officeart/2005/8/layout/vList2"/>
    <dgm:cxn modelId="{5D186CC7-5C3A-49FB-B906-FF5288E5BE99}" type="presOf" srcId="{0240E6BA-A916-4076-9EA5-E14A9617F930}" destId="{35B7FA0E-A7C6-469B-9CC6-2694F8ACFFCE}" srcOrd="0" destOrd="0" presId="urn:microsoft.com/office/officeart/2005/8/layout/vList2"/>
    <dgm:cxn modelId="{A130BA21-03FE-480F-8A73-DC2100687111}" type="presOf" srcId="{4B0BF9B7-7B7A-4A7C-A05B-B1BE1B648CE9}" destId="{A17B7EE2-1D78-4802-A42E-D5C47A93A332}" srcOrd="0" destOrd="0" presId="urn:microsoft.com/office/officeart/2005/8/layout/vList2"/>
    <dgm:cxn modelId="{D7A5B333-49F3-4902-ABEE-1B9D636667E3}"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2E0FE768-ECE8-452B-ABE9-AF219175E075}" type="presOf" srcId="{5BC77895-9CE9-4054-B933-25BDDF9C1F4C}" destId="{C257A4DF-BA63-4CF7-ABE1-B114FC9563C2}" srcOrd="0" destOrd="0" presId="urn:microsoft.com/office/officeart/2005/8/layout/vList2"/>
    <dgm:cxn modelId="{9567498A-8608-435F-A466-2A4F3B67697F}" type="presOf" srcId="{9B0D2C3E-33DB-4083-909C-C0999CE06016}" destId="{4295595F-D20B-405E-8AB4-688E1DEC2787}"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353EC308-A9D5-4AD0-B2A4-F99D485EC378}" type="presOf" srcId="{E103F50F-1A90-416B-9E61-819078A87576}" destId="{37044683-296D-4928-A19D-1A7547B9EB23}" srcOrd="0" destOrd="0" presId="urn:microsoft.com/office/officeart/2005/8/layout/vList2"/>
    <dgm:cxn modelId="{84CC6AEF-7D31-4720-A5E4-DDF39155F9CC}"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27F6A092-16B5-4A05-A898-9B1BEACB5F86}" type="presOf" srcId="{E5EF136F-65BC-440D-A019-C0F886E2577C}" destId="{BB581282-D2E9-4881-BBB5-D7AE975D856F}"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771D167-F9A9-4B7E-94C3-9E7C98175BCF}" type="presParOf" srcId="{A17B7EE2-1D78-4802-A42E-D5C47A93A332}" destId="{FEE47416-7ADC-4F04-B888-18152B43E14E}" srcOrd="0" destOrd="0" presId="urn:microsoft.com/office/officeart/2005/8/layout/vList2"/>
    <dgm:cxn modelId="{C5907584-982C-4403-975B-D3BB6728586A}" type="presParOf" srcId="{A17B7EE2-1D78-4802-A42E-D5C47A93A332}" destId="{4C71D70E-D4E8-40C9-B61A-A6DF24ED5625}" srcOrd="1" destOrd="0" presId="urn:microsoft.com/office/officeart/2005/8/layout/vList2"/>
    <dgm:cxn modelId="{59F62CE7-AE31-4896-A20D-98E9C9AB38EC}" type="presParOf" srcId="{A17B7EE2-1D78-4802-A42E-D5C47A93A332}" destId="{C257A4DF-BA63-4CF7-ABE1-B114FC9563C2}" srcOrd="2" destOrd="0" presId="urn:microsoft.com/office/officeart/2005/8/layout/vList2"/>
    <dgm:cxn modelId="{3AB54DD0-FD03-4EB4-A354-82299C7EA36E}" type="presParOf" srcId="{A17B7EE2-1D78-4802-A42E-D5C47A93A332}" destId="{B38E9941-A3A6-4796-8072-ADCD44E1774C}" srcOrd="3" destOrd="0" presId="urn:microsoft.com/office/officeart/2005/8/layout/vList2"/>
    <dgm:cxn modelId="{53BDC84E-F0C9-4D12-8DCD-6507E8A85A7D}" type="presParOf" srcId="{A17B7EE2-1D78-4802-A42E-D5C47A93A332}" destId="{4295595F-D20B-405E-8AB4-688E1DEC2787}" srcOrd="4" destOrd="0" presId="urn:microsoft.com/office/officeart/2005/8/layout/vList2"/>
    <dgm:cxn modelId="{CC7EAD89-751B-4F0A-B182-F35BE3DD3663}" type="presParOf" srcId="{A17B7EE2-1D78-4802-A42E-D5C47A93A332}" destId="{6793D6C1-11C4-4549-AA87-8A72272FF6B1}" srcOrd="5" destOrd="0" presId="urn:microsoft.com/office/officeart/2005/8/layout/vList2"/>
    <dgm:cxn modelId="{4AA1CDBE-27B6-4A73-B438-F0E6E9A6247C}" type="presParOf" srcId="{A17B7EE2-1D78-4802-A42E-D5C47A93A332}" destId="{37044683-296D-4928-A19D-1A7547B9EB23}" srcOrd="6" destOrd="0" presId="urn:microsoft.com/office/officeart/2005/8/layout/vList2"/>
    <dgm:cxn modelId="{2BE50481-C8F9-48F8-99F6-6DCC5DF1D434}" type="presParOf" srcId="{A17B7EE2-1D78-4802-A42E-D5C47A93A332}" destId="{A8DC0224-C23C-470A-9860-43CF041DAA78}" srcOrd="7" destOrd="0" presId="urn:microsoft.com/office/officeart/2005/8/layout/vList2"/>
    <dgm:cxn modelId="{42E15FEE-8A1A-4991-80D0-0AC593FFD46E}" type="presParOf" srcId="{A17B7EE2-1D78-4802-A42E-D5C47A93A332}" destId="{35B7FA0E-A7C6-469B-9CC6-2694F8ACFFCE}" srcOrd="8" destOrd="0" presId="urn:microsoft.com/office/officeart/2005/8/layout/vList2"/>
    <dgm:cxn modelId="{3569ED77-D0A9-4CE9-88A7-789F14164F5A}" type="presParOf" srcId="{A17B7EE2-1D78-4802-A42E-D5C47A93A332}" destId="{74DBFF6F-C3F3-4B08-807D-9792880EAF31}" srcOrd="9" destOrd="0" presId="urn:microsoft.com/office/officeart/2005/8/layout/vList2"/>
    <dgm:cxn modelId="{F2BCB2F4-D665-425C-BB2C-48B7268B6E36}" type="presParOf" srcId="{A17B7EE2-1D78-4802-A42E-D5C47A93A332}" destId="{C2D199EF-EC9A-4C6D-8BD7-CC11CB57AA65}" srcOrd="10" destOrd="0" presId="urn:microsoft.com/office/officeart/2005/8/layout/vList2"/>
    <dgm:cxn modelId="{35B5C328-E72D-406B-AACF-4E98B63B5E61}" type="presParOf" srcId="{A17B7EE2-1D78-4802-A42E-D5C47A93A332}" destId="{F4C439AD-BC66-42C3-9105-C5B50C42525C}" srcOrd="11" destOrd="0" presId="urn:microsoft.com/office/officeart/2005/8/layout/vList2"/>
    <dgm:cxn modelId="{716ABD41-E8CA-4B9F-8F92-BA06921B1D30}" type="presParOf" srcId="{A17B7EE2-1D78-4802-A42E-D5C47A93A332}" destId="{BB581282-D2E9-4881-BBB5-D7AE975D856F}" srcOrd="12" destOrd="0" presId="urn:microsoft.com/office/officeart/2005/8/layout/vList2"/>
    <dgm:cxn modelId="{810326BD-F3B2-497F-B4B9-868BC91170AC}" type="presParOf" srcId="{A17B7EE2-1D78-4802-A42E-D5C47A93A332}" destId="{6F6278EF-C83F-48EB-8747-CEA05E0D31AB}" srcOrd="13" destOrd="0" presId="urn:microsoft.com/office/officeart/2005/8/layout/vList2"/>
    <dgm:cxn modelId="{FCBCCA5A-04E7-48D1-91FD-7FE18938ACCA}" type="presParOf" srcId="{A17B7EE2-1D78-4802-A42E-D5C47A93A332}" destId="{744F5314-BBC8-475B-8F88-35EB3CA23196}"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39178725-0D5D-4E38-BFCB-C93FD1D0DB2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FC44C3E-9BEF-420E-AF98-F23FBDC1B573}" type="presOf" srcId="{5BC77895-9CE9-4054-B933-25BDDF9C1F4C}" destId="{C257A4DF-BA63-4CF7-ABE1-B114FC9563C2}" srcOrd="0" destOrd="0" presId="urn:microsoft.com/office/officeart/2005/8/layout/vList2"/>
    <dgm:cxn modelId="{6BB26A4A-22DE-430A-94C7-39C5B923F150}" type="presOf" srcId="{FC7DEB54-D495-4BD2-8325-E7464C2459C5}" destId="{C2D199EF-EC9A-4C6D-8BD7-CC11CB57AA65}"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E59E04D-AEB0-40EC-843B-B55C50F81BDC}"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F4C2662-C8C5-47B3-9665-AB5646969369}" type="presOf" srcId="{03ADE487-B8DB-4FEB-BDBE-7281BBA61A5E}" destId="{744F5314-BBC8-475B-8F88-35EB3CA23196}"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1EFC5EE5-371D-4B40-AD8E-936D9F36506E}" type="presOf" srcId="{E103F50F-1A90-416B-9E61-819078A87576}" destId="{37044683-296D-4928-A19D-1A7547B9EB23}" srcOrd="0" destOrd="0" presId="urn:microsoft.com/office/officeart/2005/8/layout/vList2"/>
    <dgm:cxn modelId="{625D3577-BA99-4DF2-9FF4-38FB02C2520C}" type="presOf" srcId="{9B0D2C3E-33DB-4083-909C-C0999CE06016}" destId="{4295595F-D20B-405E-8AB4-688E1DEC2787}"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75E22956-B744-41DE-BD8B-8AAB6A583D1A}" type="presOf" srcId="{0240E6BA-A916-4076-9EA5-E14A9617F930}" destId="{35B7FA0E-A7C6-469B-9CC6-2694F8ACFFCE}" srcOrd="0" destOrd="0" presId="urn:microsoft.com/office/officeart/2005/8/layout/vList2"/>
    <dgm:cxn modelId="{B17CBE57-4FAE-43EE-BD2F-D97CEFA7E552}" type="presOf" srcId="{E5EF136F-65BC-440D-A019-C0F886E2577C}" destId="{BB581282-D2E9-4881-BBB5-D7AE975D856F}" srcOrd="0" destOrd="0" presId="urn:microsoft.com/office/officeart/2005/8/layout/vList2"/>
    <dgm:cxn modelId="{92E4DB33-7308-42D7-B00B-4141D02AEDC4}" type="presParOf" srcId="{A17B7EE2-1D78-4802-A42E-D5C47A93A332}" destId="{FEE47416-7ADC-4F04-B888-18152B43E14E}" srcOrd="0" destOrd="0" presId="urn:microsoft.com/office/officeart/2005/8/layout/vList2"/>
    <dgm:cxn modelId="{96292486-92F6-40FD-B8C6-D440605744C6}" type="presParOf" srcId="{A17B7EE2-1D78-4802-A42E-D5C47A93A332}" destId="{4C71D70E-D4E8-40C9-B61A-A6DF24ED5625}" srcOrd="1" destOrd="0" presId="urn:microsoft.com/office/officeart/2005/8/layout/vList2"/>
    <dgm:cxn modelId="{A7FCBD6C-DDCF-4707-B920-9DC3BB56455D}" type="presParOf" srcId="{A17B7EE2-1D78-4802-A42E-D5C47A93A332}" destId="{C257A4DF-BA63-4CF7-ABE1-B114FC9563C2}" srcOrd="2" destOrd="0" presId="urn:microsoft.com/office/officeart/2005/8/layout/vList2"/>
    <dgm:cxn modelId="{3F0ACA4F-9E0C-4391-8287-7A270E82A0C9}" type="presParOf" srcId="{A17B7EE2-1D78-4802-A42E-D5C47A93A332}" destId="{B38E9941-A3A6-4796-8072-ADCD44E1774C}" srcOrd="3" destOrd="0" presId="urn:microsoft.com/office/officeart/2005/8/layout/vList2"/>
    <dgm:cxn modelId="{61C4620A-D7A3-459A-8DA8-E78FD67E62CD}" type="presParOf" srcId="{A17B7EE2-1D78-4802-A42E-D5C47A93A332}" destId="{4295595F-D20B-405E-8AB4-688E1DEC2787}" srcOrd="4" destOrd="0" presId="urn:microsoft.com/office/officeart/2005/8/layout/vList2"/>
    <dgm:cxn modelId="{D6CCC4EC-37B3-4B22-96FF-E641D8896C1F}" type="presParOf" srcId="{A17B7EE2-1D78-4802-A42E-D5C47A93A332}" destId="{6793D6C1-11C4-4549-AA87-8A72272FF6B1}" srcOrd="5" destOrd="0" presId="urn:microsoft.com/office/officeart/2005/8/layout/vList2"/>
    <dgm:cxn modelId="{318AC106-9CBE-4BDF-85B2-8CE021A13C36}" type="presParOf" srcId="{A17B7EE2-1D78-4802-A42E-D5C47A93A332}" destId="{37044683-296D-4928-A19D-1A7547B9EB23}" srcOrd="6" destOrd="0" presId="urn:microsoft.com/office/officeart/2005/8/layout/vList2"/>
    <dgm:cxn modelId="{295639C3-8AB4-4FC9-9BA9-1499693DF20C}" type="presParOf" srcId="{A17B7EE2-1D78-4802-A42E-D5C47A93A332}" destId="{A8DC0224-C23C-470A-9860-43CF041DAA78}" srcOrd="7" destOrd="0" presId="urn:microsoft.com/office/officeart/2005/8/layout/vList2"/>
    <dgm:cxn modelId="{26380585-6E7E-4E43-ABDB-53B33A4825CA}" type="presParOf" srcId="{A17B7EE2-1D78-4802-A42E-D5C47A93A332}" destId="{35B7FA0E-A7C6-469B-9CC6-2694F8ACFFCE}" srcOrd="8" destOrd="0" presId="urn:microsoft.com/office/officeart/2005/8/layout/vList2"/>
    <dgm:cxn modelId="{6E8D2782-4C46-4F5D-90E0-C9151AC00BC4}" type="presParOf" srcId="{A17B7EE2-1D78-4802-A42E-D5C47A93A332}" destId="{74DBFF6F-C3F3-4B08-807D-9792880EAF31}" srcOrd="9" destOrd="0" presId="urn:microsoft.com/office/officeart/2005/8/layout/vList2"/>
    <dgm:cxn modelId="{D51CA8E4-FEB2-4AF0-A533-E187933A69EE}" type="presParOf" srcId="{A17B7EE2-1D78-4802-A42E-D5C47A93A332}" destId="{C2D199EF-EC9A-4C6D-8BD7-CC11CB57AA65}" srcOrd="10" destOrd="0" presId="urn:microsoft.com/office/officeart/2005/8/layout/vList2"/>
    <dgm:cxn modelId="{FA66C5B7-F4DC-43FE-B5BE-2B10540A576C}" type="presParOf" srcId="{A17B7EE2-1D78-4802-A42E-D5C47A93A332}" destId="{F4C439AD-BC66-42C3-9105-C5B50C42525C}" srcOrd="11" destOrd="0" presId="urn:microsoft.com/office/officeart/2005/8/layout/vList2"/>
    <dgm:cxn modelId="{E8CF25EC-376E-4473-8587-51A3250B16AC}" type="presParOf" srcId="{A17B7EE2-1D78-4802-A42E-D5C47A93A332}" destId="{BB581282-D2E9-4881-BBB5-D7AE975D856F}" srcOrd="12" destOrd="0" presId="urn:microsoft.com/office/officeart/2005/8/layout/vList2"/>
    <dgm:cxn modelId="{8DDA5094-FC42-44A0-8E1A-9586B71C44BF}" type="presParOf" srcId="{A17B7EE2-1D78-4802-A42E-D5C47A93A332}" destId="{6F6278EF-C83F-48EB-8747-CEA05E0D31AB}" srcOrd="13" destOrd="0" presId="urn:microsoft.com/office/officeart/2005/8/layout/vList2"/>
    <dgm:cxn modelId="{2E85E788-627D-4DFE-8A99-87CF5D93B088}" type="presParOf" srcId="{A17B7EE2-1D78-4802-A42E-D5C47A93A332}" destId="{744F5314-BBC8-475B-8F88-35EB3CA23196}"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BA2DDBA5-9073-47D1-A5AB-A4C0D64F7D5F}" type="doc">
      <dgm:prSet loTypeId="urn:microsoft.com/office/officeart/2005/8/layout/matrix2" loCatId="matrix" qsTypeId="urn:microsoft.com/office/officeart/2005/8/quickstyle/simple1" qsCatId="simple" csTypeId="urn:microsoft.com/office/officeart/2005/8/colors/accent0_2" csCatId="mainScheme" phldr="1"/>
      <dgm:spPr/>
      <dgm:t>
        <a:bodyPr/>
        <a:lstStyle/>
        <a:p>
          <a:endParaRPr lang="en-US"/>
        </a:p>
      </dgm:t>
    </dgm:pt>
    <dgm:pt modelId="{3AC9AF15-9262-4354-9CCF-F5CCFDD51D8A}">
      <dgm:prSet phldrT="[Text]"/>
      <dgm:spPr/>
      <dgm:t>
        <a:bodyPr/>
        <a:lstStyle/>
        <a:p>
          <a:r>
            <a:rPr lang="en-US" b="1" dirty="0" smtClean="0"/>
            <a:t>International</a:t>
          </a:r>
        </a:p>
        <a:p>
          <a:r>
            <a:rPr lang="en-US" dirty="0" smtClean="0"/>
            <a:t>Headquarter as ethnocentric strategic and cultural center. Resources are transferred from Headquarter to local units</a:t>
          </a:r>
          <a:endParaRPr lang="en-US" dirty="0"/>
        </a:p>
      </dgm:t>
    </dgm:pt>
    <dgm:pt modelId="{FD1FE938-5F95-4631-A3C8-3EACC750A85F}" type="parTrans" cxnId="{8181CD12-DBF5-4465-82D4-C26E6165474D}">
      <dgm:prSet/>
      <dgm:spPr/>
      <dgm:t>
        <a:bodyPr/>
        <a:lstStyle/>
        <a:p>
          <a:endParaRPr lang="en-US"/>
        </a:p>
      </dgm:t>
    </dgm:pt>
    <dgm:pt modelId="{6C3D1BEB-0CC1-49AE-9780-D156A3732990}" type="sibTrans" cxnId="{8181CD12-DBF5-4465-82D4-C26E6165474D}">
      <dgm:prSet/>
      <dgm:spPr/>
      <dgm:t>
        <a:bodyPr/>
        <a:lstStyle/>
        <a:p>
          <a:endParaRPr lang="en-US"/>
        </a:p>
      </dgm:t>
    </dgm:pt>
    <dgm:pt modelId="{7A9877E7-F97D-42A3-872D-1FB16CD0DD0A}">
      <dgm:prSet phldrT="[Text]"/>
      <dgm:spPr/>
      <dgm:t>
        <a:bodyPr/>
        <a:lstStyle/>
        <a:p>
          <a:r>
            <a:rPr lang="en-US" b="1" dirty="0" smtClean="0"/>
            <a:t>Multinational</a:t>
          </a:r>
        </a:p>
        <a:p>
          <a:r>
            <a:rPr lang="en-US" dirty="0" smtClean="0"/>
            <a:t>Local differentiation as guiding principle. Subsidiaries act autonomously in order to meet local needs</a:t>
          </a:r>
          <a:endParaRPr lang="en-US" dirty="0"/>
        </a:p>
      </dgm:t>
    </dgm:pt>
    <dgm:pt modelId="{AFB4283E-ED7F-46A6-995B-AF712D22110B}" type="parTrans" cxnId="{AE141252-0E51-407F-9FC6-3EC11689BDCF}">
      <dgm:prSet/>
      <dgm:spPr/>
      <dgm:t>
        <a:bodyPr/>
        <a:lstStyle/>
        <a:p>
          <a:endParaRPr lang="en-US"/>
        </a:p>
      </dgm:t>
    </dgm:pt>
    <dgm:pt modelId="{575F457B-710F-4C59-9A78-776EB04542EF}" type="sibTrans" cxnId="{AE141252-0E51-407F-9FC6-3EC11689BDCF}">
      <dgm:prSet/>
      <dgm:spPr/>
      <dgm:t>
        <a:bodyPr/>
        <a:lstStyle/>
        <a:p>
          <a:endParaRPr lang="en-US"/>
        </a:p>
      </dgm:t>
    </dgm:pt>
    <dgm:pt modelId="{95B815C9-9C60-400E-835E-79A3871FC6EC}">
      <dgm:prSet phldrT="[Text]"/>
      <dgm:spPr/>
      <dgm:t>
        <a:bodyPr/>
        <a:lstStyle/>
        <a:p>
          <a:r>
            <a:rPr lang="en-US" b="1" dirty="0" smtClean="0"/>
            <a:t>Global</a:t>
          </a:r>
        </a:p>
        <a:p>
          <a:r>
            <a:rPr lang="en-US" dirty="0" smtClean="0"/>
            <a:t>The world is seen as one single market. Operations are controlled centrally from the corporate office in order to achieve global integration</a:t>
          </a:r>
          <a:endParaRPr lang="en-US" dirty="0"/>
        </a:p>
      </dgm:t>
    </dgm:pt>
    <dgm:pt modelId="{FB1CC3F4-892B-40AF-929C-A8B9C3046CE7}" type="parTrans" cxnId="{84CA309F-56F9-40AB-AF86-03256CAF539A}">
      <dgm:prSet/>
      <dgm:spPr/>
      <dgm:t>
        <a:bodyPr/>
        <a:lstStyle/>
        <a:p>
          <a:endParaRPr lang="en-US"/>
        </a:p>
      </dgm:t>
    </dgm:pt>
    <dgm:pt modelId="{33C39A6C-2C3D-49FC-A5C1-18F99081F2EA}" type="sibTrans" cxnId="{84CA309F-56F9-40AB-AF86-03256CAF539A}">
      <dgm:prSet/>
      <dgm:spPr/>
      <dgm:t>
        <a:bodyPr/>
        <a:lstStyle/>
        <a:p>
          <a:endParaRPr lang="en-US"/>
        </a:p>
      </dgm:t>
    </dgm:pt>
    <dgm:pt modelId="{7CEEA0C7-F0D6-4CD1-8EF8-5840E1CF0110}">
      <dgm:prSet phldrT="[Text]"/>
      <dgm:spPr/>
      <dgm:t>
        <a:bodyPr/>
        <a:lstStyle/>
        <a:p>
          <a:r>
            <a:rPr lang="en-US" b="1" dirty="0" smtClean="0"/>
            <a:t>Transnational</a:t>
          </a:r>
        </a:p>
        <a:p>
          <a:r>
            <a:rPr lang="en-US" dirty="0" smtClean="0"/>
            <a:t>For all relevant processes the right balance between local differentiation and global integration is achieved</a:t>
          </a:r>
          <a:endParaRPr lang="en-US" dirty="0"/>
        </a:p>
      </dgm:t>
    </dgm:pt>
    <dgm:pt modelId="{8D537288-52EA-4F83-88F6-B75294828704}" type="parTrans" cxnId="{11F96199-A437-4379-AB04-D039B6DE6134}">
      <dgm:prSet/>
      <dgm:spPr/>
      <dgm:t>
        <a:bodyPr/>
        <a:lstStyle/>
        <a:p>
          <a:endParaRPr lang="en-US"/>
        </a:p>
      </dgm:t>
    </dgm:pt>
    <dgm:pt modelId="{3B3A0539-072F-47BE-9996-7BEEF5C0E5D2}" type="sibTrans" cxnId="{11F96199-A437-4379-AB04-D039B6DE6134}">
      <dgm:prSet/>
      <dgm:spPr/>
      <dgm:t>
        <a:bodyPr/>
        <a:lstStyle/>
        <a:p>
          <a:endParaRPr lang="en-US"/>
        </a:p>
      </dgm:t>
    </dgm:pt>
    <dgm:pt modelId="{856D3609-C1D9-45A9-B5C5-472A3DEC87C5}" type="pres">
      <dgm:prSet presAssocID="{BA2DDBA5-9073-47D1-A5AB-A4C0D64F7D5F}" presName="matrix" presStyleCnt="0">
        <dgm:presLayoutVars>
          <dgm:chMax val="1"/>
          <dgm:dir/>
          <dgm:resizeHandles val="exact"/>
        </dgm:presLayoutVars>
      </dgm:prSet>
      <dgm:spPr/>
      <dgm:t>
        <a:bodyPr/>
        <a:lstStyle/>
        <a:p>
          <a:endParaRPr lang="en-US"/>
        </a:p>
      </dgm:t>
    </dgm:pt>
    <dgm:pt modelId="{D6094D30-B974-4BFA-8B3A-C7344B17070F}" type="pres">
      <dgm:prSet presAssocID="{BA2DDBA5-9073-47D1-A5AB-A4C0D64F7D5F}" presName="axisShape" presStyleLbl="bgShp" presStyleIdx="0" presStyleCnt="1"/>
      <dgm:spPr/>
    </dgm:pt>
    <dgm:pt modelId="{433E8892-D68A-4A0A-B58B-AD54CEC4D81B}" type="pres">
      <dgm:prSet presAssocID="{BA2DDBA5-9073-47D1-A5AB-A4C0D64F7D5F}" presName="rect1" presStyleLbl="node1" presStyleIdx="0" presStyleCnt="4">
        <dgm:presLayoutVars>
          <dgm:chMax val="0"/>
          <dgm:chPref val="0"/>
          <dgm:bulletEnabled val="1"/>
        </dgm:presLayoutVars>
      </dgm:prSet>
      <dgm:spPr/>
      <dgm:t>
        <a:bodyPr/>
        <a:lstStyle/>
        <a:p>
          <a:endParaRPr lang="en-US"/>
        </a:p>
      </dgm:t>
    </dgm:pt>
    <dgm:pt modelId="{D407F372-EF0B-4912-A631-CE10E9368FE0}" type="pres">
      <dgm:prSet presAssocID="{BA2DDBA5-9073-47D1-A5AB-A4C0D64F7D5F}" presName="rect2" presStyleLbl="node1" presStyleIdx="1" presStyleCnt="4">
        <dgm:presLayoutVars>
          <dgm:chMax val="0"/>
          <dgm:chPref val="0"/>
          <dgm:bulletEnabled val="1"/>
        </dgm:presLayoutVars>
      </dgm:prSet>
      <dgm:spPr/>
      <dgm:t>
        <a:bodyPr/>
        <a:lstStyle/>
        <a:p>
          <a:endParaRPr lang="en-US"/>
        </a:p>
      </dgm:t>
    </dgm:pt>
    <dgm:pt modelId="{4CFDD8E1-2AFE-43BD-B7E6-844AF3DC8394}" type="pres">
      <dgm:prSet presAssocID="{BA2DDBA5-9073-47D1-A5AB-A4C0D64F7D5F}" presName="rect3" presStyleLbl="node1" presStyleIdx="2" presStyleCnt="4">
        <dgm:presLayoutVars>
          <dgm:chMax val="0"/>
          <dgm:chPref val="0"/>
          <dgm:bulletEnabled val="1"/>
        </dgm:presLayoutVars>
      </dgm:prSet>
      <dgm:spPr/>
      <dgm:t>
        <a:bodyPr/>
        <a:lstStyle/>
        <a:p>
          <a:endParaRPr lang="en-US"/>
        </a:p>
      </dgm:t>
    </dgm:pt>
    <dgm:pt modelId="{0386FE64-8595-4CAC-B5DC-2AA1FF0DC9A3}" type="pres">
      <dgm:prSet presAssocID="{BA2DDBA5-9073-47D1-A5AB-A4C0D64F7D5F}" presName="rect4" presStyleLbl="node1" presStyleIdx="3" presStyleCnt="4">
        <dgm:presLayoutVars>
          <dgm:chMax val="0"/>
          <dgm:chPref val="0"/>
          <dgm:bulletEnabled val="1"/>
        </dgm:presLayoutVars>
      </dgm:prSet>
      <dgm:spPr/>
      <dgm:t>
        <a:bodyPr/>
        <a:lstStyle/>
        <a:p>
          <a:endParaRPr lang="en-US"/>
        </a:p>
      </dgm:t>
    </dgm:pt>
  </dgm:ptLst>
  <dgm:cxnLst>
    <dgm:cxn modelId="{AE141252-0E51-407F-9FC6-3EC11689BDCF}" srcId="{BA2DDBA5-9073-47D1-A5AB-A4C0D64F7D5F}" destId="{7A9877E7-F97D-42A3-872D-1FB16CD0DD0A}" srcOrd="1" destOrd="0" parTransId="{AFB4283E-ED7F-46A6-995B-AF712D22110B}" sibTransId="{575F457B-710F-4C59-9A78-776EB04542EF}"/>
    <dgm:cxn modelId="{84CA309F-56F9-40AB-AF86-03256CAF539A}" srcId="{BA2DDBA5-9073-47D1-A5AB-A4C0D64F7D5F}" destId="{95B815C9-9C60-400E-835E-79A3871FC6EC}" srcOrd="2" destOrd="0" parTransId="{FB1CC3F4-892B-40AF-929C-A8B9C3046CE7}" sibTransId="{33C39A6C-2C3D-49FC-A5C1-18F99081F2EA}"/>
    <dgm:cxn modelId="{1B361488-CB71-4494-9345-E30772B4DB1E}" type="presOf" srcId="{7A9877E7-F97D-42A3-872D-1FB16CD0DD0A}" destId="{D407F372-EF0B-4912-A631-CE10E9368FE0}" srcOrd="0" destOrd="0" presId="urn:microsoft.com/office/officeart/2005/8/layout/matrix2"/>
    <dgm:cxn modelId="{8181CD12-DBF5-4465-82D4-C26E6165474D}" srcId="{BA2DDBA5-9073-47D1-A5AB-A4C0D64F7D5F}" destId="{3AC9AF15-9262-4354-9CCF-F5CCFDD51D8A}" srcOrd="0" destOrd="0" parTransId="{FD1FE938-5F95-4631-A3C8-3EACC750A85F}" sibTransId="{6C3D1BEB-0CC1-49AE-9780-D156A3732990}"/>
    <dgm:cxn modelId="{57B10A12-2B47-49CC-90DE-71BCBAF01D17}" type="presOf" srcId="{95B815C9-9C60-400E-835E-79A3871FC6EC}" destId="{4CFDD8E1-2AFE-43BD-B7E6-844AF3DC8394}" srcOrd="0" destOrd="0" presId="urn:microsoft.com/office/officeart/2005/8/layout/matrix2"/>
    <dgm:cxn modelId="{F7732C2A-6D6E-41DF-BB24-DB2F5E5AD920}" type="presOf" srcId="{3AC9AF15-9262-4354-9CCF-F5CCFDD51D8A}" destId="{433E8892-D68A-4A0A-B58B-AD54CEC4D81B}" srcOrd="0" destOrd="0" presId="urn:microsoft.com/office/officeart/2005/8/layout/matrix2"/>
    <dgm:cxn modelId="{21ECF946-5825-4CE0-A7A3-9D4CF8D349C2}" type="presOf" srcId="{BA2DDBA5-9073-47D1-A5AB-A4C0D64F7D5F}" destId="{856D3609-C1D9-45A9-B5C5-472A3DEC87C5}" srcOrd="0" destOrd="0" presId="urn:microsoft.com/office/officeart/2005/8/layout/matrix2"/>
    <dgm:cxn modelId="{EAE70DCC-6CD2-447D-84F4-4EC115B701BD}" type="presOf" srcId="{7CEEA0C7-F0D6-4CD1-8EF8-5840E1CF0110}" destId="{0386FE64-8595-4CAC-B5DC-2AA1FF0DC9A3}" srcOrd="0" destOrd="0" presId="urn:microsoft.com/office/officeart/2005/8/layout/matrix2"/>
    <dgm:cxn modelId="{11F96199-A437-4379-AB04-D039B6DE6134}" srcId="{BA2DDBA5-9073-47D1-A5AB-A4C0D64F7D5F}" destId="{7CEEA0C7-F0D6-4CD1-8EF8-5840E1CF0110}" srcOrd="3" destOrd="0" parTransId="{8D537288-52EA-4F83-88F6-B75294828704}" sibTransId="{3B3A0539-072F-47BE-9996-7BEEF5C0E5D2}"/>
    <dgm:cxn modelId="{8274FF2E-31D7-4833-9232-38F08B961F56}" type="presParOf" srcId="{856D3609-C1D9-45A9-B5C5-472A3DEC87C5}" destId="{D6094D30-B974-4BFA-8B3A-C7344B17070F}" srcOrd="0" destOrd="0" presId="urn:microsoft.com/office/officeart/2005/8/layout/matrix2"/>
    <dgm:cxn modelId="{DB233EC4-4945-416C-8705-5E0CD6C1ED5E}" type="presParOf" srcId="{856D3609-C1D9-45A9-B5C5-472A3DEC87C5}" destId="{433E8892-D68A-4A0A-B58B-AD54CEC4D81B}" srcOrd="1" destOrd="0" presId="urn:microsoft.com/office/officeart/2005/8/layout/matrix2"/>
    <dgm:cxn modelId="{AD3B0FFF-D458-4A67-935F-614FE71609B3}" type="presParOf" srcId="{856D3609-C1D9-45A9-B5C5-472A3DEC87C5}" destId="{D407F372-EF0B-4912-A631-CE10E9368FE0}" srcOrd="2" destOrd="0" presId="urn:microsoft.com/office/officeart/2005/8/layout/matrix2"/>
    <dgm:cxn modelId="{CE505D01-6FC5-4ED7-8837-00CC9A67C668}" type="presParOf" srcId="{856D3609-C1D9-45A9-B5C5-472A3DEC87C5}" destId="{4CFDD8E1-2AFE-43BD-B7E6-844AF3DC8394}" srcOrd="3" destOrd="0" presId="urn:microsoft.com/office/officeart/2005/8/layout/matrix2"/>
    <dgm:cxn modelId="{F7B0EE57-DE3C-4CEF-8879-ECAE8BB8F0CD}" type="presParOf" srcId="{856D3609-C1D9-45A9-B5C5-472A3DEC87C5}" destId="{0386FE64-8595-4CAC-B5DC-2AA1FF0DC9A3}" srcOrd="4" destOrd="0" presId="urn:microsoft.com/office/officeart/2005/8/layout/matrix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C7767270-E0D6-4992-8490-1001624FAB43}" type="presOf" srcId="{0240E6BA-A916-4076-9EA5-E14A9617F930}" destId="{35B7FA0E-A7C6-469B-9CC6-2694F8ACFFCE}" srcOrd="0" destOrd="0" presId="urn:microsoft.com/office/officeart/2005/8/layout/vList2"/>
    <dgm:cxn modelId="{91BE82DB-E08F-4793-9B1E-B0594C5EF784}" type="presOf" srcId="{03ADE487-B8DB-4FEB-BDBE-7281BBA61A5E}" destId="{744F5314-BBC8-475B-8F88-35EB3CA23196}" srcOrd="0" destOrd="0" presId="urn:microsoft.com/office/officeart/2005/8/layout/vList2"/>
    <dgm:cxn modelId="{B47BF64C-EE91-4B2B-BB33-5178C372BD7E}" type="presOf" srcId="{E103F50F-1A90-416B-9E61-819078A87576}" destId="{37044683-296D-4928-A19D-1A7547B9EB23}" srcOrd="0" destOrd="0" presId="urn:microsoft.com/office/officeart/2005/8/layout/vList2"/>
    <dgm:cxn modelId="{20509159-B413-4376-8CCE-01D2C763A517}" type="presOf" srcId="{5BC77895-9CE9-4054-B933-25BDDF9C1F4C}" destId="{C257A4DF-BA63-4CF7-ABE1-B114FC9563C2}" srcOrd="0" destOrd="0" presId="urn:microsoft.com/office/officeart/2005/8/layout/vList2"/>
    <dgm:cxn modelId="{278A9314-B1D2-42AD-B90D-9A4286F9EBD5}"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97B54775-D8E6-44BE-955E-0AFAB1FA26AA}"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F53A0989-A116-43E4-B868-F35BD15ED34C}" type="presOf" srcId="{4B0BF9B7-7B7A-4A7C-A05B-B1BE1B648CE9}" destId="{A17B7EE2-1D78-4802-A42E-D5C47A93A332}" srcOrd="0" destOrd="0" presId="urn:microsoft.com/office/officeart/2005/8/layout/vList2"/>
    <dgm:cxn modelId="{F0A8691E-DBC3-486E-8C20-5D5C05486B7A}"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29DFA197-E80D-489D-8F2D-8BA0C0A749C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7A68383E-604A-434B-8B93-07C555EFCB34}" type="presParOf" srcId="{A17B7EE2-1D78-4802-A42E-D5C47A93A332}" destId="{FEE47416-7ADC-4F04-B888-18152B43E14E}" srcOrd="0" destOrd="0" presId="urn:microsoft.com/office/officeart/2005/8/layout/vList2"/>
    <dgm:cxn modelId="{FC372A18-DE7C-45AB-8A8A-9D2B6D41DE1D}" type="presParOf" srcId="{A17B7EE2-1D78-4802-A42E-D5C47A93A332}" destId="{4C71D70E-D4E8-40C9-B61A-A6DF24ED5625}" srcOrd="1" destOrd="0" presId="urn:microsoft.com/office/officeart/2005/8/layout/vList2"/>
    <dgm:cxn modelId="{78395D93-CD04-4D48-970B-924F4DDAA8E9}" type="presParOf" srcId="{A17B7EE2-1D78-4802-A42E-D5C47A93A332}" destId="{C257A4DF-BA63-4CF7-ABE1-B114FC9563C2}" srcOrd="2" destOrd="0" presId="urn:microsoft.com/office/officeart/2005/8/layout/vList2"/>
    <dgm:cxn modelId="{832EA927-D8DB-47E8-9FD0-64E003B98DBC}" type="presParOf" srcId="{A17B7EE2-1D78-4802-A42E-D5C47A93A332}" destId="{B38E9941-A3A6-4796-8072-ADCD44E1774C}" srcOrd="3" destOrd="0" presId="urn:microsoft.com/office/officeart/2005/8/layout/vList2"/>
    <dgm:cxn modelId="{DE76F5A2-386D-45BF-82F2-83078A6CC689}" type="presParOf" srcId="{A17B7EE2-1D78-4802-A42E-D5C47A93A332}" destId="{4295595F-D20B-405E-8AB4-688E1DEC2787}" srcOrd="4" destOrd="0" presId="urn:microsoft.com/office/officeart/2005/8/layout/vList2"/>
    <dgm:cxn modelId="{06A92C6F-B259-4D75-B21A-3F79514D569E}" type="presParOf" srcId="{A17B7EE2-1D78-4802-A42E-D5C47A93A332}" destId="{6793D6C1-11C4-4549-AA87-8A72272FF6B1}" srcOrd="5" destOrd="0" presId="urn:microsoft.com/office/officeart/2005/8/layout/vList2"/>
    <dgm:cxn modelId="{F4E8C2D9-812A-4DAC-85F8-11716254770D}" type="presParOf" srcId="{A17B7EE2-1D78-4802-A42E-D5C47A93A332}" destId="{37044683-296D-4928-A19D-1A7547B9EB23}" srcOrd="6" destOrd="0" presId="urn:microsoft.com/office/officeart/2005/8/layout/vList2"/>
    <dgm:cxn modelId="{F27DF53D-DF62-4B00-8C72-945553A96175}" type="presParOf" srcId="{A17B7EE2-1D78-4802-A42E-D5C47A93A332}" destId="{A8DC0224-C23C-470A-9860-43CF041DAA78}" srcOrd="7" destOrd="0" presId="urn:microsoft.com/office/officeart/2005/8/layout/vList2"/>
    <dgm:cxn modelId="{5E4C19F3-B656-42A1-B214-FB004D5CF77F}" type="presParOf" srcId="{A17B7EE2-1D78-4802-A42E-D5C47A93A332}" destId="{35B7FA0E-A7C6-469B-9CC6-2694F8ACFFCE}" srcOrd="8" destOrd="0" presId="urn:microsoft.com/office/officeart/2005/8/layout/vList2"/>
    <dgm:cxn modelId="{20EF5C51-BED2-49F4-8F9D-5BD67DD88945}" type="presParOf" srcId="{A17B7EE2-1D78-4802-A42E-D5C47A93A332}" destId="{74DBFF6F-C3F3-4B08-807D-9792880EAF31}" srcOrd="9" destOrd="0" presId="urn:microsoft.com/office/officeart/2005/8/layout/vList2"/>
    <dgm:cxn modelId="{33CBAF0B-B7FA-4FB7-9160-7818CB7F3BB0}" type="presParOf" srcId="{A17B7EE2-1D78-4802-A42E-D5C47A93A332}" destId="{C2D199EF-EC9A-4C6D-8BD7-CC11CB57AA65}" srcOrd="10" destOrd="0" presId="urn:microsoft.com/office/officeart/2005/8/layout/vList2"/>
    <dgm:cxn modelId="{A9460E6C-C440-4325-9EA0-A65C8C28EAED}" type="presParOf" srcId="{A17B7EE2-1D78-4802-A42E-D5C47A93A332}" destId="{F4C439AD-BC66-42C3-9105-C5B50C42525C}" srcOrd="11" destOrd="0" presId="urn:microsoft.com/office/officeart/2005/8/layout/vList2"/>
    <dgm:cxn modelId="{552E78A9-E549-4FDE-B4B0-E8CA39D73504}" type="presParOf" srcId="{A17B7EE2-1D78-4802-A42E-D5C47A93A332}" destId="{BB581282-D2E9-4881-BBB5-D7AE975D856F}" srcOrd="12" destOrd="0" presId="urn:microsoft.com/office/officeart/2005/8/layout/vList2"/>
    <dgm:cxn modelId="{8A3A43D4-3969-4B4A-B44B-12AA41E52CF3}" type="presParOf" srcId="{A17B7EE2-1D78-4802-A42E-D5C47A93A332}" destId="{6F6278EF-C83F-48EB-8747-CEA05E0D31AB}" srcOrd="13" destOrd="0" presId="urn:microsoft.com/office/officeart/2005/8/layout/vList2"/>
    <dgm:cxn modelId="{84F1BE9E-F1B3-4E51-934F-7D178F275B6F}" type="presParOf" srcId="{A17B7EE2-1D78-4802-A42E-D5C47A93A332}" destId="{744F5314-BBC8-475B-8F88-35EB3CA23196}" srcOrd="14" destOrd="0" presId="urn:microsoft.com/office/officeart/2005/8/layout/vList2"/>
  </dgm:cxnLst>
  <dgm:bg>
    <a:noFill/>
  </dgm:bg>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9EC9D043-8A56-4490-9BFC-8EB71CD838F0}" type="presOf" srcId="{E5EF136F-65BC-440D-A019-C0F886E2577C}" destId="{BB581282-D2E9-4881-BBB5-D7AE975D856F}" srcOrd="0" destOrd="0" presId="urn:microsoft.com/office/officeart/2005/8/layout/vList2"/>
    <dgm:cxn modelId="{D8065C4F-91FF-441C-91ED-458DEC51EE8B}"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525830F9-2231-4B34-8022-FF5E048ED9D1}" type="presOf" srcId="{9B0D2C3E-33DB-4083-909C-C0999CE06016}" destId="{4295595F-D20B-405E-8AB4-688E1DEC2787}" srcOrd="0" destOrd="0" presId="urn:microsoft.com/office/officeart/2005/8/layout/vList2"/>
    <dgm:cxn modelId="{77C11815-3665-44FA-BC4C-EB97FF32279B}" type="presOf" srcId="{5BC77895-9CE9-4054-B933-25BDDF9C1F4C}" destId="{C257A4DF-BA63-4CF7-ABE1-B114FC9563C2}" srcOrd="0" destOrd="0" presId="urn:microsoft.com/office/officeart/2005/8/layout/vList2"/>
    <dgm:cxn modelId="{ED1D6EE2-F644-4929-BD20-DC0136073B5A}" type="presOf" srcId="{FC7DEB54-D495-4BD2-8325-E7464C2459C5}" destId="{C2D199EF-EC9A-4C6D-8BD7-CC11CB57AA65}" srcOrd="0" destOrd="0" presId="urn:microsoft.com/office/officeart/2005/8/layout/vList2"/>
    <dgm:cxn modelId="{7999AFE6-9BC0-4803-A2C2-8E7BCC1EC034}" type="presOf" srcId="{0240E6BA-A916-4076-9EA5-E14A9617F930}" destId="{35B7FA0E-A7C6-469B-9CC6-2694F8ACFFCE}" srcOrd="0" destOrd="0" presId="urn:microsoft.com/office/officeart/2005/8/layout/vList2"/>
    <dgm:cxn modelId="{1BA968BF-B451-4265-919F-EE23F5FC87DE}" type="presOf" srcId="{5BCFEC87-2571-489B-891D-0E70E9F09AD4}" destId="{FEE47416-7ADC-4F04-B888-18152B43E14E}" srcOrd="0" destOrd="0" presId="urn:microsoft.com/office/officeart/2005/8/layout/vList2"/>
    <dgm:cxn modelId="{B0CCCBCD-E0B2-4771-A7FC-881345560E9C}"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348D0353-045C-4448-8D2E-B61F830AC967}" type="presParOf" srcId="{A17B7EE2-1D78-4802-A42E-D5C47A93A332}" destId="{FEE47416-7ADC-4F04-B888-18152B43E14E}" srcOrd="0" destOrd="0" presId="urn:microsoft.com/office/officeart/2005/8/layout/vList2"/>
    <dgm:cxn modelId="{1DACAEC5-6CAA-4492-9591-22CBA6C36F01}" type="presParOf" srcId="{A17B7EE2-1D78-4802-A42E-D5C47A93A332}" destId="{4C71D70E-D4E8-40C9-B61A-A6DF24ED5625}" srcOrd="1" destOrd="0" presId="urn:microsoft.com/office/officeart/2005/8/layout/vList2"/>
    <dgm:cxn modelId="{A7399DBB-5EDA-443D-9D48-E6951268AD78}" type="presParOf" srcId="{A17B7EE2-1D78-4802-A42E-D5C47A93A332}" destId="{C257A4DF-BA63-4CF7-ABE1-B114FC9563C2}" srcOrd="2" destOrd="0" presId="urn:microsoft.com/office/officeart/2005/8/layout/vList2"/>
    <dgm:cxn modelId="{C60FBE1D-6F27-4379-ACB9-06EB975B541D}" type="presParOf" srcId="{A17B7EE2-1D78-4802-A42E-D5C47A93A332}" destId="{B38E9941-A3A6-4796-8072-ADCD44E1774C}" srcOrd="3" destOrd="0" presId="urn:microsoft.com/office/officeart/2005/8/layout/vList2"/>
    <dgm:cxn modelId="{86FFDD24-7E06-4EE7-84DA-EA215F04881C}" type="presParOf" srcId="{A17B7EE2-1D78-4802-A42E-D5C47A93A332}" destId="{4295595F-D20B-405E-8AB4-688E1DEC2787}" srcOrd="4" destOrd="0" presId="urn:microsoft.com/office/officeart/2005/8/layout/vList2"/>
    <dgm:cxn modelId="{306F2831-9188-4167-BACA-8304ACD180FB}" type="presParOf" srcId="{A17B7EE2-1D78-4802-A42E-D5C47A93A332}" destId="{6793D6C1-11C4-4549-AA87-8A72272FF6B1}" srcOrd="5" destOrd="0" presId="urn:microsoft.com/office/officeart/2005/8/layout/vList2"/>
    <dgm:cxn modelId="{ECB38EC0-495B-4B2C-A349-3F9EA6C1C5EF}" type="presParOf" srcId="{A17B7EE2-1D78-4802-A42E-D5C47A93A332}" destId="{37044683-296D-4928-A19D-1A7547B9EB23}" srcOrd="6" destOrd="0" presId="urn:microsoft.com/office/officeart/2005/8/layout/vList2"/>
    <dgm:cxn modelId="{4923A7F7-C783-4C53-B305-E8F6EA1B92DE}" type="presParOf" srcId="{A17B7EE2-1D78-4802-A42E-D5C47A93A332}" destId="{A8DC0224-C23C-470A-9860-43CF041DAA78}" srcOrd="7" destOrd="0" presId="urn:microsoft.com/office/officeart/2005/8/layout/vList2"/>
    <dgm:cxn modelId="{52876499-1B1C-4F8F-AF4C-48AAEE8A8710}" type="presParOf" srcId="{A17B7EE2-1D78-4802-A42E-D5C47A93A332}" destId="{35B7FA0E-A7C6-469B-9CC6-2694F8ACFFCE}" srcOrd="8" destOrd="0" presId="urn:microsoft.com/office/officeart/2005/8/layout/vList2"/>
    <dgm:cxn modelId="{83B10B46-61D9-430B-89D9-BA25C42BD646}" type="presParOf" srcId="{A17B7EE2-1D78-4802-A42E-D5C47A93A332}" destId="{74DBFF6F-C3F3-4B08-807D-9792880EAF31}" srcOrd="9" destOrd="0" presId="urn:microsoft.com/office/officeart/2005/8/layout/vList2"/>
    <dgm:cxn modelId="{82D54318-6C55-474A-8971-CA721580C6FA}" type="presParOf" srcId="{A17B7EE2-1D78-4802-A42E-D5C47A93A332}" destId="{C2D199EF-EC9A-4C6D-8BD7-CC11CB57AA65}" srcOrd="10" destOrd="0" presId="urn:microsoft.com/office/officeart/2005/8/layout/vList2"/>
    <dgm:cxn modelId="{9E8A2713-96A7-4D85-ABF0-DF6DAAE62FE4}" type="presParOf" srcId="{A17B7EE2-1D78-4802-A42E-D5C47A93A332}" destId="{F4C439AD-BC66-42C3-9105-C5B50C42525C}" srcOrd="11" destOrd="0" presId="urn:microsoft.com/office/officeart/2005/8/layout/vList2"/>
    <dgm:cxn modelId="{069717ED-2FD9-4AD8-AD32-D419BFC209ED}" type="presParOf" srcId="{A17B7EE2-1D78-4802-A42E-D5C47A93A332}" destId="{BB581282-D2E9-4881-BBB5-D7AE975D856F}" srcOrd="12"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B4346D32-A382-47F3-9FD7-9FA0704DEC2D}"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E3EB28D-160A-4F7A-B63D-04E7DA432CF4}"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264D4C27-5B7D-4EB7-973C-3268A25EB7EE}" type="presOf" srcId="{5BCFEC87-2571-489B-891D-0E70E9F09AD4}" destId="{FEE47416-7ADC-4F04-B888-18152B43E14E}" srcOrd="0" destOrd="0" presId="urn:microsoft.com/office/officeart/2005/8/layout/vList2"/>
    <dgm:cxn modelId="{6DD93343-907D-427A-8892-E997FA56DC7D}"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AE78DC98-8626-443B-9464-5C080B8631DB}" type="presOf" srcId="{E5EF136F-65BC-440D-A019-C0F886E2577C}" destId="{BB581282-D2E9-4881-BBB5-D7AE975D856F}" srcOrd="0" destOrd="0" presId="urn:microsoft.com/office/officeart/2005/8/layout/vList2"/>
    <dgm:cxn modelId="{5AA563F0-3B61-45B2-AA52-F989666465ED}" type="presOf" srcId="{FC7DEB54-D495-4BD2-8325-E7464C2459C5}" destId="{C2D199EF-EC9A-4C6D-8BD7-CC11CB57AA65}" srcOrd="0" destOrd="0" presId="urn:microsoft.com/office/officeart/2005/8/layout/vList2"/>
    <dgm:cxn modelId="{E809E640-9245-43BB-A520-38F99C045C18}" type="presOf" srcId="{9B0D2C3E-33DB-4083-909C-C0999CE06016}" destId="{4295595F-D20B-405E-8AB4-688E1DEC2787}"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195AE43C-14CD-4D12-9110-57703974EA29}" type="presOf" srcId="{4B0BF9B7-7B7A-4A7C-A05B-B1BE1B648CE9}" destId="{A17B7EE2-1D78-4802-A42E-D5C47A93A332}" srcOrd="0" destOrd="0" presId="urn:microsoft.com/office/officeart/2005/8/layout/vList2"/>
    <dgm:cxn modelId="{5BC7A9C6-4F9E-48ED-BADB-FAD2B55379B0}" type="presParOf" srcId="{A17B7EE2-1D78-4802-A42E-D5C47A93A332}" destId="{FEE47416-7ADC-4F04-B888-18152B43E14E}" srcOrd="0" destOrd="0" presId="urn:microsoft.com/office/officeart/2005/8/layout/vList2"/>
    <dgm:cxn modelId="{AC170526-8DE4-4168-A81F-1A68A77B0FF6}" type="presParOf" srcId="{A17B7EE2-1D78-4802-A42E-D5C47A93A332}" destId="{4C71D70E-D4E8-40C9-B61A-A6DF24ED5625}" srcOrd="1" destOrd="0" presId="urn:microsoft.com/office/officeart/2005/8/layout/vList2"/>
    <dgm:cxn modelId="{ABB65CDE-31A3-453D-8CA2-41EC289F0309}" type="presParOf" srcId="{A17B7EE2-1D78-4802-A42E-D5C47A93A332}" destId="{C257A4DF-BA63-4CF7-ABE1-B114FC9563C2}" srcOrd="2" destOrd="0" presId="urn:microsoft.com/office/officeart/2005/8/layout/vList2"/>
    <dgm:cxn modelId="{2E93476D-7027-44DE-9E2F-A056833AF615}" type="presParOf" srcId="{A17B7EE2-1D78-4802-A42E-D5C47A93A332}" destId="{B38E9941-A3A6-4796-8072-ADCD44E1774C}" srcOrd="3" destOrd="0" presId="urn:microsoft.com/office/officeart/2005/8/layout/vList2"/>
    <dgm:cxn modelId="{B8C458A6-346D-4320-B66D-41F227AE0F11}" type="presParOf" srcId="{A17B7EE2-1D78-4802-A42E-D5C47A93A332}" destId="{4295595F-D20B-405E-8AB4-688E1DEC2787}" srcOrd="4" destOrd="0" presId="urn:microsoft.com/office/officeart/2005/8/layout/vList2"/>
    <dgm:cxn modelId="{1BB95C77-AA8A-4140-9D72-08CDF68E0B2A}" type="presParOf" srcId="{A17B7EE2-1D78-4802-A42E-D5C47A93A332}" destId="{6793D6C1-11C4-4549-AA87-8A72272FF6B1}" srcOrd="5" destOrd="0" presId="urn:microsoft.com/office/officeart/2005/8/layout/vList2"/>
    <dgm:cxn modelId="{E20F3E4A-D2AE-425A-9AE0-7D4991F03018}" type="presParOf" srcId="{A17B7EE2-1D78-4802-A42E-D5C47A93A332}" destId="{37044683-296D-4928-A19D-1A7547B9EB23}" srcOrd="6" destOrd="0" presId="urn:microsoft.com/office/officeart/2005/8/layout/vList2"/>
    <dgm:cxn modelId="{27F9B0AD-AFFB-4BAB-829D-B2125DC66356}" type="presParOf" srcId="{A17B7EE2-1D78-4802-A42E-D5C47A93A332}" destId="{A8DC0224-C23C-470A-9860-43CF041DAA78}" srcOrd="7" destOrd="0" presId="urn:microsoft.com/office/officeart/2005/8/layout/vList2"/>
    <dgm:cxn modelId="{F25EF448-69AD-4697-BFCF-F05702EDB80B}" type="presParOf" srcId="{A17B7EE2-1D78-4802-A42E-D5C47A93A332}" destId="{35B7FA0E-A7C6-469B-9CC6-2694F8ACFFCE}" srcOrd="8" destOrd="0" presId="urn:microsoft.com/office/officeart/2005/8/layout/vList2"/>
    <dgm:cxn modelId="{56779A4A-4BD7-452D-ADFA-50F53D2E4018}" type="presParOf" srcId="{A17B7EE2-1D78-4802-A42E-D5C47A93A332}" destId="{74DBFF6F-C3F3-4B08-807D-9792880EAF31}" srcOrd="9" destOrd="0" presId="urn:microsoft.com/office/officeart/2005/8/layout/vList2"/>
    <dgm:cxn modelId="{666EAE5A-05BA-4310-8AF9-596A4A7CCC38}" type="presParOf" srcId="{A17B7EE2-1D78-4802-A42E-D5C47A93A332}" destId="{C2D199EF-EC9A-4C6D-8BD7-CC11CB57AA65}" srcOrd="10" destOrd="0" presId="urn:microsoft.com/office/officeart/2005/8/layout/vList2"/>
    <dgm:cxn modelId="{31970B1D-3E23-4BC2-9EB6-E5E963B8E09B}" type="presParOf" srcId="{A17B7EE2-1D78-4802-A42E-D5C47A93A332}" destId="{F4C439AD-BC66-42C3-9105-C5B50C42525C}" srcOrd="11" destOrd="0" presId="urn:microsoft.com/office/officeart/2005/8/layout/vList2"/>
    <dgm:cxn modelId="{4368E93D-DAE2-4C25-88F3-77344FE89686}" type="presParOf" srcId="{A17B7EE2-1D78-4802-A42E-D5C47A93A332}" destId="{BB581282-D2E9-4881-BBB5-D7AE975D856F}" srcOrd="1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911686FA-3A65-4C84-9EC1-5211284B8AEF}" type="presOf" srcId="{E103F50F-1A90-416B-9E61-819078A87576}" destId="{37044683-296D-4928-A19D-1A7547B9EB23}" srcOrd="0" destOrd="0" presId="urn:microsoft.com/office/officeart/2005/8/layout/vList2"/>
    <dgm:cxn modelId="{3A293236-C040-4B4C-9F6E-05764055D080}" type="presOf" srcId="{4B0BF9B7-7B7A-4A7C-A05B-B1BE1B648CE9}" destId="{A17B7EE2-1D78-4802-A42E-D5C47A93A332}" srcOrd="0" destOrd="0" presId="urn:microsoft.com/office/officeart/2005/8/layout/vList2"/>
    <dgm:cxn modelId="{893B1FD8-058B-4447-9B85-E34294A3323B}" type="presOf" srcId="{5BC77895-9CE9-4054-B933-25BDDF9C1F4C}" destId="{C257A4DF-BA63-4CF7-ABE1-B114FC9563C2}" srcOrd="0" destOrd="0" presId="urn:microsoft.com/office/officeart/2005/8/layout/vList2"/>
    <dgm:cxn modelId="{9D27A638-0DAF-4B3F-B22C-C9BA2E1014BA}" type="presOf" srcId="{E5EF136F-65BC-440D-A019-C0F886E2577C}" destId="{BB581282-D2E9-4881-BBB5-D7AE975D856F}"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B6604444-2D0B-40B4-BB8A-E1D8DA860531}" type="presOf" srcId="{FC7DEB54-D495-4BD2-8325-E7464C2459C5}" destId="{C2D199EF-EC9A-4C6D-8BD7-CC11CB57AA65}" srcOrd="0" destOrd="0" presId="urn:microsoft.com/office/officeart/2005/8/layout/vList2"/>
    <dgm:cxn modelId="{C809F401-0372-4FA4-8DBF-22B883C45800}" type="presOf" srcId="{5BCFEC87-2571-489B-891D-0E70E9F09AD4}" destId="{FEE47416-7ADC-4F04-B888-18152B43E14E}" srcOrd="0" destOrd="0" presId="urn:microsoft.com/office/officeart/2005/8/layout/vList2"/>
    <dgm:cxn modelId="{BFF20BFB-ACFC-4B0E-B664-E1C051C0EB87}"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BC7B72B-ABDD-496F-8145-D3FAF2B0F141}" type="presOf" srcId="{9B0D2C3E-33DB-4083-909C-C0999CE06016}" destId="{4295595F-D20B-405E-8AB4-688E1DEC2787}"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630E889-F472-462C-9490-59480BC82822}" type="presParOf" srcId="{A17B7EE2-1D78-4802-A42E-D5C47A93A332}" destId="{FEE47416-7ADC-4F04-B888-18152B43E14E}" srcOrd="0" destOrd="0" presId="urn:microsoft.com/office/officeart/2005/8/layout/vList2"/>
    <dgm:cxn modelId="{A0355CCA-FB18-44E9-85CF-C8BAA2383EBF}" type="presParOf" srcId="{A17B7EE2-1D78-4802-A42E-D5C47A93A332}" destId="{4C71D70E-D4E8-40C9-B61A-A6DF24ED5625}" srcOrd="1" destOrd="0" presId="urn:microsoft.com/office/officeart/2005/8/layout/vList2"/>
    <dgm:cxn modelId="{3E6457ED-8459-48BE-A92B-F44CB8CB0B30}" type="presParOf" srcId="{A17B7EE2-1D78-4802-A42E-D5C47A93A332}" destId="{C257A4DF-BA63-4CF7-ABE1-B114FC9563C2}" srcOrd="2" destOrd="0" presId="urn:microsoft.com/office/officeart/2005/8/layout/vList2"/>
    <dgm:cxn modelId="{5BD507F1-A4B4-4D4B-9C78-C847D420E848}" type="presParOf" srcId="{A17B7EE2-1D78-4802-A42E-D5C47A93A332}" destId="{B38E9941-A3A6-4796-8072-ADCD44E1774C}" srcOrd="3" destOrd="0" presId="urn:microsoft.com/office/officeart/2005/8/layout/vList2"/>
    <dgm:cxn modelId="{F630D613-0A15-4136-A813-F1D18631D74A}" type="presParOf" srcId="{A17B7EE2-1D78-4802-A42E-D5C47A93A332}" destId="{4295595F-D20B-405E-8AB4-688E1DEC2787}" srcOrd="4" destOrd="0" presId="urn:microsoft.com/office/officeart/2005/8/layout/vList2"/>
    <dgm:cxn modelId="{80193F07-982F-4801-9434-CE0547B396A9}" type="presParOf" srcId="{A17B7EE2-1D78-4802-A42E-D5C47A93A332}" destId="{6793D6C1-11C4-4549-AA87-8A72272FF6B1}" srcOrd="5" destOrd="0" presId="urn:microsoft.com/office/officeart/2005/8/layout/vList2"/>
    <dgm:cxn modelId="{08322A62-63EF-4FB3-A540-FE9B56A15F7F}" type="presParOf" srcId="{A17B7EE2-1D78-4802-A42E-D5C47A93A332}" destId="{37044683-296D-4928-A19D-1A7547B9EB23}" srcOrd="6" destOrd="0" presId="urn:microsoft.com/office/officeart/2005/8/layout/vList2"/>
    <dgm:cxn modelId="{1FA5B403-38E3-4B85-B6F8-5A2CEE5D4F12}" type="presParOf" srcId="{A17B7EE2-1D78-4802-A42E-D5C47A93A332}" destId="{A8DC0224-C23C-470A-9860-43CF041DAA78}" srcOrd="7" destOrd="0" presId="urn:microsoft.com/office/officeart/2005/8/layout/vList2"/>
    <dgm:cxn modelId="{4A52FB84-9562-4832-AE3C-2572119F0296}" type="presParOf" srcId="{A17B7EE2-1D78-4802-A42E-D5C47A93A332}" destId="{35B7FA0E-A7C6-469B-9CC6-2694F8ACFFCE}" srcOrd="8" destOrd="0" presId="urn:microsoft.com/office/officeart/2005/8/layout/vList2"/>
    <dgm:cxn modelId="{6760D669-E3FD-4D7A-8ED2-E0A7D5A6728E}" type="presParOf" srcId="{A17B7EE2-1D78-4802-A42E-D5C47A93A332}" destId="{74DBFF6F-C3F3-4B08-807D-9792880EAF31}" srcOrd="9" destOrd="0" presId="urn:microsoft.com/office/officeart/2005/8/layout/vList2"/>
    <dgm:cxn modelId="{16F3A946-97AE-48CC-A989-6B7015E35F2A}" type="presParOf" srcId="{A17B7EE2-1D78-4802-A42E-D5C47A93A332}" destId="{C2D199EF-EC9A-4C6D-8BD7-CC11CB57AA65}" srcOrd="10" destOrd="0" presId="urn:microsoft.com/office/officeart/2005/8/layout/vList2"/>
    <dgm:cxn modelId="{B4262BF3-325B-482D-BF42-E5A44FED147D}" type="presParOf" srcId="{A17B7EE2-1D78-4802-A42E-D5C47A93A332}" destId="{F4C439AD-BC66-42C3-9105-C5B50C42525C}" srcOrd="11" destOrd="0" presId="urn:microsoft.com/office/officeart/2005/8/layout/vList2"/>
    <dgm:cxn modelId="{2DEE8EB4-C0B9-4AF8-99FF-511F4BC7DCD7}" type="presParOf" srcId="{A17B7EE2-1D78-4802-A42E-D5C47A93A332}" destId="{BB581282-D2E9-4881-BBB5-D7AE975D856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7E341B95-EF00-5047-A6B3-15E7DA0285AD}" type="slidenum">
              <a:rPr lang="en-US" sz="1200" b="0"/>
              <a:pPr eaLnBrk="1" hangingPunct="1"/>
              <a:t>41</a:t>
            </a:fld>
            <a:endParaRPr lang="en-US" sz="1200" b="0" dirty="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8781368-998B-F842-885C-C0E3D427C2F0}" type="slidenum">
              <a:rPr lang="en-US" sz="1200" b="0"/>
              <a:pPr eaLnBrk="1" hangingPunct="1"/>
              <a:t>42</a:t>
            </a:fld>
            <a:endParaRPr lang="en-US" sz="1200" b="0" dirty="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48501000-5221-F14B-AF93-674497FE009B}" type="slidenum">
              <a:rPr lang="en-US" sz="1200" b="0"/>
              <a:pPr eaLnBrk="1" hangingPunct="1"/>
              <a:t>43</a:t>
            </a:fld>
            <a:endParaRPr lang="en-US" sz="1200" b="0"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D79E5D27-6476-0E4F-9191-53901E31761A}" type="slidenum">
              <a:rPr lang="en-US" sz="1200" b="0"/>
              <a:pPr eaLnBrk="1" hangingPunct="1"/>
              <a:t>45</a:t>
            </a:fld>
            <a:endParaRPr lang="en-US" sz="1200" b="0"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7D02DB8-83BA-4F48-A698-ADB6697C5C95}" type="slidenum">
              <a:rPr lang="en-US" sz="1200" b="0"/>
              <a:pPr eaLnBrk="1" hangingPunct="1"/>
              <a:t>46</a:t>
            </a:fld>
            <a:endParaRPr lang="en-US" sz="1200" b="0"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71472" y="785794"/>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09676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CDA1CD-1D5C-443B-96FE-7802B0D5622D}"/>
              </a:ext>
            </a:extLst>
          </p:cNvPr>
          <p:cNvSpPr>
            <a:spLocks noGrp="1"/>
          </p:cNvSpPr>
          <p:nvPr>
            <p:ph type="title"/>
          </p:nvPr>
        </p:nvSpPr>
        <p:spPr>
          <a:xfrm>
            <a:off x="1071538" y="214290"/>
            <a:ext cx="7200900" cy="646131"/>
          </a:xfrm>
        </p:spPr>
        <p:txBody>
          <a:bodyPr/>
          <a:lstStyle/>
          <a:p>
            <a:r>
              <a:rPr lang="en-MY" dirty="0"/>
              <a:t>Marketing Mix</a:t>
            </a:r>
          </a:p>
        </p:txBody>
      </p:sp>
      <p:sp>
        <p:nvSpPr>
          <p:cNvPr id="3" name="Content Placeholder 2">
            <a:extLst>
              <a:ext uri="{FF2B5EF4-FFF2-40B4-BE49-F238E27FC236}">
                <a16:creationId xmlns="" xmlns:a16="http://schemas.microsoft.com/office/drawing/2014/main" id="{96450C38-696E-47FB-AF68-1543E4F027B7}"/>
              </a:ext>
            </a:extLst>
          </p:cNvPr>
          <p:cNvSpPr>
            <a:spLocks noGrp="1"/>
          </p:cNvSpPr>
          <p:nvPr>
            <p:ph idx="1"/>
          </p:nvPr>
        </p:nvSpPr>
        <p:spPr>
          <a:xfrm>
            <a:off x="500034" y="1071546"/>
            <a:ext cx="7772400" cy="4979987"/>
          </a:xfrm>
        </p:spPr>
        <p:txBody>
          <a:bodyPr>
            <a:normAutofit/>
          </a:bodyPr>
          <a:lstStyle/>
          <a:p>
            <a:r>
              <a:rPr lang="en-MY" sz="2800" dirty="0"/>
              <a:t>Marketing is the process of planning, pricing, promoting, and distributing goods and services to satisfy organizational objectives. </a:t>
            </a:r>
          </a:p>
          <a:p>
            <a:r>
              <a:rPr lang="en-MY" sz="2800" dirty="0"/>
              <a:t>Marketing is the ability of a business to add more values for its customers than competitors and attain a position of relative advantage. </a:t>
            </a:r>
          </a:p>
          <a:p>
            <a:r>
              <a:rPr lang="en-MY" sz="2800" dirty="0"/>
              <a:t>Marketing mix is defined as the set of tactical marketing tools (4Ps) that a business blends to produce the response it wants in the target market.</a:t>
            </a:r>
          </a:p>
        </p:txBody>
      </p:sp>
    </p:spTree>
    <p:extLst>
      <p:ext uri="{BB962C8B-B14F-4D97-AF65-F5344CB8AC3E}">
        <p14:creationId xmlns="" xmlns:p14="http://schemas.microsoft.com/office/powerpoint/2010/main" val="22843075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631F0F-F2F6-41BC-8CC0-189453867BDD}"/>
              </a:ext>
            </a:extLst>
          </p:cNvPr>
          <p:cNvSpPr>
            <a:spLocks noGrp="1"/>
          </p:cNvSpPr>
          <p:nvPr>
            <p:ph type="title"/>
          </p:nvPr>
        </p:nvSpPr>
        <p:spPr>
          <a:xfrm>
            <a:off x="1214414" y="285728"/>
            <a:ext cx="7200900" cy="646131"/>
          </a:xfrm>
        </p:spPr>
        <p:txBody>
          <a:bodyPr/>
          <a:lstStyle/>
          <a:p>
            <a:r>
              <a:rPr lang="en-MY" dirty="0"/>
              <a:t>Marketing Mix</a:t>
            </a:r>
          </a:p>
        </p:txBody>
      </p:sp>
      <p:pic>
        <p:nvPicPr>
          <p:cNvPr id="5" name="Picture 4">
            <a:extLst>
              <a:ext uri="{FF2B5EF4-FFF2-40B4-BE49-F238E27FC236}">
                <a16:creationId xmlns=""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 xmlns:p14="http://schemas.microsoft.com/office/powerpoint/2010/main" val="40311408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D09C6-8224-42F1-BDDC-0E14B69AA25A}"/>
              </a:ext>
            </a:extLst>
          </p:cNvPr>
          <p:cNvSpPr>
            <a:spLocks noGrp="1"/>
          </p:cNvSpPr>
          <p:nvPr>
            <p:ph type="title"/>
          </p:nvPr>
        </p:nvSpPr>
        <p:spPr>
          <a:xfrm>
            <a:off x="1142976" y="214290"/>
            <a:ext cx="7200900" cy="646131"/>
          </a:xfrm>
        </p:spPr>
        <p:txBody>
          <a:bodyPr/>
          <a:lstStyle/>
          <a:p>
            <a:r>
              <a:rPr lang="en-MY" dirty="0"/>
              <a:t>4P’s of Marketing</a:t>
            </a:r>
          </a:p>
        </p:txBody>
      </p:sp>
      <p:pic>
        <p:nvPicPr>
          <p:cNvPr id="5" name="Picture 4">
            <a:extLst>
              <a:ext uri="{FF2B5EF4-FFF2-40B4-BE49-F238E27FC236}">
                <a16:creationId xmlns="" xmlns:a16="http://schemas.microsoft.com/office/drawing/2014/main" id="{784B4905-1272-44C5-825D-1DEA2E41CBC5}"/>
              </a:ext>
            </a:extLst>
          </p:cNvPr>
          <p:cNvPicPr>
            <a:picLocks noChangeAspect="1"/>
          </p:cNvPicPr>
          <p:nvPr/>
        </p:nvPicPr>
        <p:blipFill>
          <a:blip r:embed="rId2"/>
          <a:stretch>
            <a:fillRect/>
          </a:stretch>
        </p:blipFill>
        <p:spPr>
          <a:xfrm>
            <a:off x="1285852" y="1214422"/>
            <a:ext cx="6386557" cy="4714908"/>
          </a:xfrm>
          <a:prstGeom prst="rect">
            <a:avLst/>
          </a:prstGeom>
        </p:spPr>
      </p:pic>
    </p:spTree>
    <p:extLst>
      <p:ext uri="{BB962C8B-B14F-4D97-AF65-F5344CB8AC3E}">
        <p14:creationId xmlns="" xmlns:p14="http://schemas.microsoft.com/office/powerpoint/2010/main" val="25534404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8B608D-E702-4C54-987D-395F141E0710}"/>
              </a:ext>
            </a:extLst>
          </p:cNvPr>
          <p:cNvSpPr>
            <a:spLocks noGrp="1"/>
          </p:cNvSpPr>
          <p:nvPr>
            <p:ph type="title"/>
          </p:nvPr>
        </p:nvSpPr>
        <p:spPr>
          <a:xfrm>
            <a:off x="1000100" y="285728"/>
            <a:ext cx="7200900" cy="646131"/>
          </a:xfrm>
        </p:spPr>
        <p:txBody>
          <a:bodyPr/>
          <a:lstStyle/>
          <a:p>
            <a:r>
              <a:rPr lang="en-MY" dirty="0"/>
              <a:t>Example of 4P’s of Marketing</a:t>
            </a:r>
          </a:p>
        </p:txBody>
      </p:sp>
      <p:pic>
        <p:nvPicPr>
          <p:cNvPr id="5" name="Picture 4">
            <a:extLst>
              <a:ext uri="{FF2B5EF4-FFF2-40B4-BE49-F238E27FC236}">
                <a16:creationId xmlns="" xmlns:a16="http://schemas.microsoft.com/office/drawing/2014/main" id="{BF8FF103-AC1D-42DE-AB0B-77B507519D8B}"/>
              </a:ext>
            </a:extLst>
          </p:cNvPr>
          <p:cNvPicPr>
            <a:picLocks noChangeAspect="1"/>
          </p:cNvPicPr>
          <p:nvPr/>
        </p:nvPicPr>
        <p:blipFill>
          <a:blip r:embed="rId2"/>
          <a:stretch>
            <a:fillRect/>
          </a:stretch>
        </p:blipFill>
        <p:spPr>
          <a:xfrm>
            <a:off x="928662" y="1285860"/>
            <a:ext cx="7337980" cy="4124102"/>
          </a:xfrm>
          <a:prstGeom prst="rect">
            <a:avLst/>
          </a:prstGeom>
        </p:spPr>
      </p:pic>
    </p:spTree>
    <p:extLst>
      <p:ext uri="{BB962C8B-B14F-4D97-AF65-F5344CB8AC3E}">
        <p14:creationId xmlns="" xmlns:p14="http://schemas.microsoft.com/office/powerpoint/2010/main" val="19451894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8C3924-A679-4F90-A1AC-4934FE3D777E}"/>
              </a:ext>
            </a:extLst>
          </p:cNvPr>
          <p:cNvSpPr>
            <a:spLocks noGrp="1"/>
          </p:cNvSpPr>
          <p:nvPr>
            <p:ph type="title"/>
          </p:nvPr>
        </p:nvSpPr>
        <p:spPr>
          <a:xfrm>
            <a:off x="1000100" y="285728"/>
            <a:ext cx="7200900" cy="717569"/>
          </a:xfrm>
        </p:spPr>
        <p:txBody>
          <a:bodyPr/>
          <a:lstStyle/>
          <a:p>
            <a:r>
              <a:rPr lang="en-MY" dirty="0"/>
              <a:t>HR and Marketing</a:t>
            </a:r>
          </a:p>
        </p:txBody>
      </p:sp>
      <p:sp>
        <p:nvSpPr>
          <p:cNvPr id="3" name="Content Placeholder 2">
            <a:extLst>
              <a:ext uri="{FF2B5EF4-FFF2-40B4-BE49-F238E27FC236}">
                <a16:creationId xmlns="" xmlns:a16="http://schemas.microsoft.com/office/drawing/2014/main" id="{8C1EDD95-A2F3-4C14-B98E-F3CFC65A338C}"/>
              </a:ext>
            </a:extLst>
          </p:cNvPr>
          <p:cNvSpPr>
            <a:spLocks noGrp="1"/>
          </p:cNvSpPr>
          <p:nvPr>
            <p:ph idx="1"/>
          </p:nvPr>
        </p:nvSpPr>
        <p:spPr>
          <a:xfrm>
            <a:off x="428596" y="1357298"/>
            <a:ext cx="8278688"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 xmlns:p14="http://schemas.microsoft.com/office/powerpoint/2010/main" val="34996987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00034" y="500042"/>
          <a:ext cx="785818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54741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111D13-6CF1-40DB-BFF7-7FAA266FA065}"/>
              </a:ext>
            </a:extLst>
          </p:cNvPr>
          <p:cNvSpPr>
            <a:spLocks noGrp="1"/>
          </p:cNvSpPr>
          <p:nvPr>
            <p:ph type="title"/>
          </p:nvPr>
        </p:nvSpPr>
        <p:spPr>
          <a:xfrm>
            <a:off x="857224" y="357166"/>
            <a:ext cx="7200900" cy="646131"/>
          </a:xfrm>
        </p:spPr>
        <p:txBody>
          <a:bodyPr/>
          <a:lstStyle/>
          <a:p>
            <a:r>
              <a:rPr lang="en-MY" dirty="0"/>
              <a:t>Operation Management</a:t>
            </a:r>
          </a:p>
        </p:txBody>
      </p:sp>
      <p:sp>
        <p:nvSpPr>
          <p:cNvPr id="3" name="Content Placeholder 2">
            <a:extLst>
              <a:ext uri="{FF2B5EF4-FFF2-40B4-BE49-F238E27FC236}">
                <a16:creationId xmlns="" xmlns:a16="http://schemas.microsoft.com/office/drawing/2014/main" id="{E8DDAD9C-7B71-4B01-A3B0-A8979D18AB3E}"/>
              </a:ext>
            </a:extLst>
          </p:cNvPr>
          <p:cNvSpPr>
            <a:spLocks noGrp="1"/>
          </p:cNvSpPr>
          <p:nvPr>
            <p:ph idx="1"/>
          </p:nvPr>
        </p:nvSpPr>
        <p:spPr>
          <a:xfrm>
            <a:off x="357158" y="1428736"/>
            <a:ext cx="8278688" cy="4530725"/>
          </a:xfrm>
        </p:spPr>
        <p:txBody>
          <a:bodyPr>
            <a:normAutofit/>
          </a:bodyPr>
          <a:lstStyle/>
          <a:p>
            <a:r>
              <a:rPr lang="en-MY" sz="2800" dirty="0"/>
              <a:t>Operation management refers to management of processes that transform inputs into goods and services that add value for the customer.</a:t>
            </a:r>
          </a:p>
          <a:p>
            <a:r>
              <a:rPr lang="en-MY" sz="2800" dirty="0"/>
              <a:t> The goal of operations management is to maximize efficiency while producing goods and services that effectively </a:t>
            </a:r>
            <a:r>
              <a:rPr lang="en-MY" sz="2800" dirty="0" err="1"/>
              <a:t>fulfill</a:t>
            </a:r>
            <a:r>
              <a:rPr lang="en-MY" sz="2800" dirty="0"/>
              <a:t> customer needs.</a:t>
            </a:r>
          </a:p>
          <a:p>
            <a:r>
              <a:rPr lang="en-MY" sz="2800" dirty="0"/>
              <a:t> It considers the acquisition, development, and utilization of resources that firms need to deliver the goods and services their clients want.</a:t>
            </a:r>
          </a:p>
        </p:txBody>
      </p:sp>
    </p:spTree>
    <p:extLst>
      <p:ext uri="{BB962C8B-B14F-4D97-AF65-F5344CB8AC3E}">
        <p14:creationId xmlns="" xmlns:p14="http://schemas.microsoft.com/office/powerpoint/2010/main" val="20677888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 xmlns:p14="http://schemas.microsoft.com/office/powerpoint/2010/main" val="832743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 xmlns:p14="http://schemas.microsoft.com/office/powerpoint/2010/main" val="17700665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739F0D-E386-442B-859A-ACCB214186FB}"/>
              </a:ext>
            </a:extLst>
          </p:cNvPr>
          <p:cNvSpPr>
            <a:spLocks noGrp="1"/>
          </p:cNvSpPr>
          <p:nvPr>
            <p:ph type="title"/>
          </p:nvPr>
        </p:nvSpPr>
        <p:spPr>
          <a:xfrm>
            <a:off x="1000100" y="285728"/>
            <a:ext cx="7200900" cy="646131"/>
          </a:xfrm>
        </p:spPr>
        <p:txBody>
          <a:bodyPr/>
          <a:lstStyle/>
          <a:p>
            <a:r>
              <a:rPr lang="en-MY" dirty="0"/>
              <a:t>HR and Operation Management</a:t>
            </a:r>
          </a:p>
        </p:txBody>
      </p:sp>
      <p:sp>
        <p:nvSpPr>
          <p:cNvPr id="3" name="Content Placeholder 2">
            <a:extLst>
              <a:ext uri="{FF2B5EF4-FFF2-40B4-BE49-F238E27FC236}">
                <a16:creationId xmlns="" xmlns:a16="http://schemas.microsoft.com/office/drawing/2014/main" id="{98F47EED-70EF-4C64-BD81-6D9CBE266700}"/>
              </a:ext>
            </a:extLst>
          </p:cNvPr>
          <p:cNvSpPr>
            <a:spLocks noGrp="1"/>
          </p:cNvSpPr>
          <p:nvPr>
            <p:ph idx="1"/>
          </p:nvPr>
        </p:nvSpPr>
        <p:spPr>
          <a:xfrm>
            <a:off x="500034" y="1285860"/>
            <a:ext cx="8001056" cy="4643470"/>
          </a:xfrm>
        </p:spPr>
        <p:txBody>
          <a:bodyPr>
            <a:normAutofit/>
          </a:bodyPr>
          <a:lstStyle/>
          <a:p>
            <a:r>
              <a:rPr lang="en-MY" sz="2800" dirty="0"/>
              <a:t>Achieve efficient use of human resources within the operations function</a:t>
            </a:r>
          </a:p>
          <a:p>
            <a:r>
              <a:rPr lang="en-MY" sz="2800" dirty="0"/>
              <a:t>Design of jobs that are effective, safe and provide a reasonable quality of work life for the employee in an atmosphere of mutual respect.</a:t>
            </a:r>
          </a:p>
          <a:p>
            <a:r>
              <a:rPr lang="en-MY" sz="2800" dirty="0"/>
              <a:t>Use of </a:t>
            </a:r>
            <a:r>
              <a:rPr lang="en-MY" sz="2800" dirty="0" err="1"/>
              <a:t>behavioral</a:t>
            </a:r>
            <a:r>
              <a:rPr lang="en-MY" sz="2800" dirty="0"/>
              <a:t> concepts as job </a:t>
            </a:r>
            <a:r>
              <a:rPr lang="en-MY" sz="2800" dirty="0" err="1"/>
              <a:t>rotation,enlargement</a:t>
            </a:r>
            <a:r>
              <a:rPr lang="en-MY" sz="2800" dirty="0"/>
              <a:t> and enrichment and redesign of job characteristics can enhance productivity and satisfaction</a:t>
            </a:r>
          </a:p>
        </p:txBody>
      </p:sp>
    </p:spTree>
    <p:extLst>
      <p:ext uri="{BB962C8B-B14F-4D97-AF65-F5344CB8AC3E}">
        <p14:creationId xmlns="" xmlns:p14="http://schemas.microsoft.com/office/powerpoint/2010/main" val="3468480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00034" y="500042"/>
          <a:ext cx="800105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955552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55A8BB-511B-4FB1-A1F1-3293100E7AB1}"/>
              </a:ext>
            </a:extLst>
          </p:cNvPr>
          <p:cNvSpPr>
            <a:spLocks noGrp="1"/>
          </p:cNvSpPr>
          <p:nvPr>
            <p:ph type="title"/>
          </p:nvPr>
        </p:nvSpPr>
        <p:spPr>
          <a:xfrm>
            <a:off x="928662" y="285728"/>
            <a:ext cx="7200900" cy="646131"/>
          </a:xfrm>
        </p:spPr>
        <p:txBody>
          <a:bodyPr/>
          <a:lstStyle/>
          <a:p>
            <a:r>
              <a:rPr lang="en-MY" dirty="0"/>
              <a:t>Research &amp; Development (R&amp;D)</a:t>
            </a:r>
          </a:p>
        </p:txBody>
      </p:sp>
      <p:sp>
        <p:nvSpPr>
          <p:cNvPr id="3" name="Content Placeholder 2">
            <a:extLst>
              <a:ext uri="{FF2B5EF4-FFF2-40B4-BE49-F238E27FC236}">
                <a16:creationId xmlns="" xmlns:a16="http://schemas.microsoft.com/office/drawing/2014/main" id="{9FA0ACF8-105C-4062-8082-C4A276E18385}"/>
              </a:ext>
            </a:extLst>
          </p:cNvPr>
          <p:cNvSpPr>
            <a:spLocks noGrp="1"/>
          </p:cNvSpPr>
          <p:nvPr>
            <p:ph idx="1"/>
          </p:nvPr>
        </p:nvSpPr>
        <p:spPr>
          <a:xfrm>
            <a:off x="500034" y="1285860"/>
            <a:ext cx="8003232" cy="4530725"/>
          </a:xfrm>
        </p:spPr>
        <p:txBody>
          <a:bodyPr>
            <a:normAutofit/>
          </a:bodyPr>
          <a:lstStyle/>
          <a:p>
            <a:r>
              <a:rPr lang="en-MY" sz="2800"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sz="2800" dirty="0"/>
              <a:t>The majority of its R&amp;D activity involves the optimization of its manufacturing processes, material developments and the implementation of new manufacturing processes</a:t>
            </a:r>
          </a:p>
        </p:txBody>
      </p:sp>
    </p:spTree>
    <p:extLst>
      <p:ext uri="{BB962C8B-B14F-4D97-AF65-F5344CB8AC3E}">
        <p14:creationId xmlns="" xmlns:p14="http://schemas.microsoft.com/office/powerpoint/2010/main" val="1755632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655A7A-16A0-4323-A5C9-A147A5D5FCF9}"/>
              </a:ext>
            </a:extLst>
          </p:cNvPr>
          <p:cNvSpPr>
            <a:spLocks noGrp="1"/>
          </p:cNvSpPr>
          <p:nvPr>
            <p:ph type="title"/>
          </p:nvPr>
        </p:nvSpPr>
        <p:spPr>
          <a:xfrm>
            <a:off x="928662" y="285728"/>
            <a:ext cx="7200900" cy="646131"/>
          </a:xfrm>
        </p:spPr>
        <p:txBody>
          <a:bodyPr/>
          <a:lstStyle/>
          <a:p>
            <a:r>
              <a:rPr lang="en-MY" dirty="0"/>
              <a:t>HRM and R&amp;D</a:t>
            </a:r>
          </a:p>
        </p:txBody>
      </p:sp>
      <p:sp>
        <p:nvSpPr>
          <p:cNvPr id="3" name="Content Placeholder 2">
            <a:extLst>
              <a:ext uri="{FF2B5EF4-FFF2-40B4-BE49-F238E27FC236}">
                <a16:creationId xmlns="" xmlns:a16="http://schemas.microsoft.com/office/drawing/2014/main" id="{9FE8881F-A33E-4CE2-B44A-DF2AA3C14030}"/>
              </a:ext>
            </a:extLst>
          </p:cNvPr>
          <p:cNvSpPr>
            <a:spLocks noGrp="1"/>
          </p:cNvSpPr>
          <p:nvPr>
            <p:ph idx="1"/>
          </p:nvPr>
        </p:nvSpPr>
        <p:spPr>
          <a:xfrm>
            <a:off x="571472" y="1285860"/>
            <a:ext cx="7929618" cy="4500594"/>
          </a:xfrm>
        </p:spPr>
        <p:txBody>
          <a:bodyPr>
            <a:normAutofit/>
          </a:bodyPr>
          <a:lstStyle/>
          <a:p>
            <a:r>
              <a:rPr lang="en-MY" sz="2800" dirty="0"/>
              <a:t>HRM can be used to search for and attract personnel; inspire and reward employees; design an open, sharing environment; and foster creative and innovative capabilities among employees.</a:t>
            </a:r>
          </a:p>
          <a:p>
            <a:r>
              <a:rPr lang="en-MY" sz="2800"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 xmlns:p14="http://schemas.microsoft.com/office/powerpoint/2010/main" val="3824028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CA450-12AA-4AAC-9582-510932F3F813}"/>
              </a:ext>
            </a:extLst>
          </p:cNvPr>
          <p:cNvSpPr>
            <a:spLocks noGrp="1"/>
          </p:cNvSpPr>
          <p:nvPr>
            <p:ph type="title"/>
          </p:nvPr>
        </p:nvSpPr>
        <p:spPr>
          <a:xfrm>
            <a:off x="1071538" y="285728"/>
            <a:ext cx="7200900" cy="717569"/>
          </a:xfrm>
        </p:spPr>
        <p:txBody>
          <a:bodyPr/>
          <a:lstStyle/>
          <a:p>
            <a:r>
              <a:rPr lang="en-MY" dirty="0"/>
              <a:t>Question # 8</a:t>
            </a:r>
          </a:p>
        </p:txBody>
      </p:sp>
      <p:sp>
        <p:nvSpPr>
          <p:cNvPr id="3" name="Content Placeholder 2">
            <a:extLst>
              <a:ext uri="{FF2B5EF4-FFF2-40B4-BE49-F238E27FC236}">
                <a16:creationId xmlns="" xmlns:a16="http://schemas.microsoft.com/office/drawing/2014/main" id="{057E19AF-5005-44E3-A140-1F66B7FD2A87}"/>
              </a:ext>
            </a:extLst>
          </p:cNvPr>
          <p:cNvSpPr>
            <a:spLocks noGrp="1"/>
          </p:cNvSpPr>
          <p:nvPr>
            <p:ph idx="1"/>
          </p:nvPr>
        </p:nvSpPr>
        <p:spPr>
          <a:xfrm>
            <a:off x="642910" y="1357298"/>
            <a:ext cx="7786742" cy="4500594"/>
          </a:xfrm>
        </p:spPr>
        <p:txBody>
          <a:bodyPr>
            <a:normAutofit/>
          </a:bodyPr>
          <a:lstStyle/>
          <a:p>
            <a:pPr marL="0" indent="0">
              <a:buNone/>
            </a:pPr>
            <a:r>
              <a:rPr lang="en-MY" sz="2800"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sz="2800" dirty="0"/>
              <a:t>Information technology	</a:t>
            </a:r>
          </a:p>
          <a:p>
            <a:pPr marL="514350" indent="-514350">
              <a:buFont typeface="+mj-lt"/>
              <a:buAutoNum type="alphaUcPeriod"/>
            </a:pPr>
            <a:r>
              <a:rPr lang="en-MY" sz="2800" dirty="0"/>
              <a:t>Research and development	</a:t>
            </a:r>
          </a:p>
          <a:p>
            <a:pPr marL="514350" indent="-514350">
              <a:buFont typeface="+mj-lt"/>
              <a:buAutoNum type="alphaUcPeriod"/>
            </a:pPr>
            <a:r>
              <a:rPr lang="en-MY" sz="2800" dirty="0"/>
              <a:t>Operations	</a:t>
            </a:r>
          </a:p>
          <a:p>
            <a:pPr marL="514350" indent="-514350">
              <a:buFont typeface="+mj-lt"/>
              <a:buAutoNum type="alphaUcPeriod"/>
            </a:pPr>
            <a:r>
              <a:rPr lang="en-MY" sz="2800" dirty="0"/>
              <a:t>Sales and marketing</a:t>
            </a:r>
          </a:p>
          <a:p>
            <a:pPr marL="514350" indent="-514350">
              <a:buFont typeface="+mj-lt"/>
              <a:buAutoNum type="alphaUcPeriod"/>
            </a:pPr>
            <a:endParaRPr lang="en-MY" sz="2800" dirty="0"/>
          </a:p>
        </p:txBody>
      </p:sp>
    </p:spTree>
    <p:extLst>
      <p:ext uri="{BB962C8B-B14F-4D97-AF65-F5344CB8AC3E}">
        <p14:creationId xmlns="" xmlns:p14="http://schemas.microsoft.com/office/powerpoint/2010/main" val="41918288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 xmlns:a16="http://schemas.microsoft.com/office/drawing/2014/main" id="{DF648070-4805-474F-9D9E-E930BC0CF1F0}"/>
              </a:ext>
            </a:extLst>
          </p:cNvPr>
          <p:cNvSpPr>
            <a:spLocks noGrp="1"/>
          </p:cNvSpPr>
          <p:nvPr>
            <p:ph idx="1"/>
          </p:nvPr>
        </p:nvSpPr>
        <p:spPr/>
        <p:txBody>
          <a:bodyPr>
            <a:normAutofit/>
          </a:bodyPr>
          <a:lstStyle/>
          <a:p>
            <a:r>
              <a:rPr lang="en-MY" sz="2800" dirty="0"/>
              <a:t>Option B</a:t>
            </a:r>
          </a:p>
        </p:txBody>
      </p:sp>
    </p:spTree>
    <p:extLst>
      <p:ext uri="{BB962C8B-B14F-4D97-AF65-F5344CB8AC3E}">
        <p14:creationId xmlns="" xmlns:p14="http://schemas.microsoft.com/office/powerpoint/2010/main" val="1821988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42910" y="642918"/>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74190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045F8E-8D2A-4F8D-BB5A-C6F5EC40F473}"/>
              </a:ext>
            </a:extLst>
          </p:cNvPr>
          <p:cNvSpPr>
            <a:spLocks noGrp="1"/>
          </p:cNvSpPr>
          <p:nvPr>
            <p:ph type="title"/>
          </p:nvPr>
        </p:nvSpPr>
        <p:spPr>
          <a:xfrm>
            <a:off x="928662" y="285728"/>
            <a:ext cx="7200900" cy="646131"/>
          </a:xfrm>
        </p:spPr>
        <p:txBody>
          <a:bodyPr/>
          <a:lstStyle/>
          <a:p>
            <a:r>
              <a:rPr lang="en-MY" dirty="0"/>
              <a:t>Mergers and Acquisitions </a:t>
            </a:r>
          </a:p>
        </p:txBody>
      </p:sp>
      <p:sp>
        <p:nvSpPr>
          <p:cNvPr id="3" name="Content Placeholder 2">
            <a:extLst>
              <a:ext uri="{FF2B5EF4-FFF2-40B4-BE49-F238E27FC236}">
                <a16:creationId xmlns="" xmlns:a16="http://schemas.microsoft.com/office/drawing/2014/main" id="{2406349D-CCDF-45F0-8405-56C19D1E24CB}"/>
              </a:ext>
            </a:extLst>
          </p:cNvPr>
          <p:cNvSpPr>
            <a:spLocks noGrp="1"/>
          </p:cNvSpPr>
          <p:nvPr>
            <p:ph idx="1"/>
          </p:nvPr>
        </p:nvSpPr>
        <p:spPr>
          <a:xfrm>
            <a:off x="642910" y="1214423"/>
            <a:ext cx="7529540" cy="4576778"/>
          </a:xfrm>
        </p:spPr>
        <p:txBody>
          <a:bodyPr>
            <a:noAutofit/>
          </a:bodyPr>
          <a:lstStyle/>
          <a:p>
            <a:pPr marL="0" indent="0">
              <a:buNone/>
            </a:pPr>
            <a:r>
              <a:rPr lang="en-MY" sz="2800" dirty="0"/>
              <a:t>Mergers and acquisitions (M&amp;A) is the dominant mode of growth for firms seeking competitive advantage in an increasingly complex and global business economy. </a:t>
            </a:r>
          </a:p>
          <a:p>
            <a:pPr marL="0" indent="0">
              <a:buNone/>
            </a:pPr>
            <a:endParaRPr lang="en-MY" sz="2800" dirty="0"/>
          </a:p>
          <a:p>
            <a:pPr marL="0" indent="0">
              <a:buNone/>
            </a:pPr>
            <a:r>
              <a:rPr lang="en-MY" sz="2800"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 xmlns:p14="http://schemas.microsoft.com/office/powerpoint/2010/main" val="1760008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57224" y="285728"/>
            <a:ext cx="7200900" cy="574693"/>
          </a:xfrm>
        </p:spPr>
        <p:txBody>
          <a:bodyPr/>
          <a:lstStyle/>
          <a:p>
            <a:r>
              <a:rPr lang="en-MY" dirty="0"/>
              <a:t>Hostile Takeover</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642910" y="1142984"/>
            <a:ext cx="7772400" cy="4530725"/>
          </a:xfrm>
        </p:spPr>
        <p:txBody>
          <a:bodyPr>
            <a:normAutofit/>
          </a:bodyPr>
          <a:lstStyle/>
          <a:p>
            <a:pPr marL="0" indent="0">
              <a:buNone/>
            </a:pPr>
            <a:r>
              <a:rPr lang="en-MY" sz="2800" dirty="0"/>
              <a:t>When one company takes over another company and the second company which was acquired is fighting and resisting the first company.</a:t>
            </a:r>
          </a:p>
          <a:p>
            <a:pPr marL="0" indent="0">
              <a:buNone/>
            </a:pPr>
            <a:endParaRPr lang="en-MY" sz="2800" dirty="0"/>
          </a:p>
          <a:p>
            <a:pPr marL="0" indent="0">
              <a:buNone/>
            </a:pPr>
            <a:r>
              <a:rPr lang="en-MY" sz="2800" dirty="0"/>
              <a:t>Example : AOL and Time Warner,</a:t>
            </a:r>
          </a:p>
          <a:p>
            <a:pPr marL="0" indent="0">
              <a:buNone/>
            </a:pPr>
            <a:r>
              <a:rPr lang="en-MY" sz="2800" dirty="0"/>
              <a:t>L&amp;T and Mindtree</a:t>
            </a:r>
          </a:p>
        </p:txBody>
      </p:sp>
    </p:spTree>
    <p:extLst>
      <p:ext uri="{BB962C8B-B14F-4D97-AF65-F5344CB8AC3E}">
        <p14:creationId xmlns="" xmlns:p14="http://schemas.microsoft.com/office/powerpoint/2010/main" val="10391825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 xmlns:a16="http://schemas.microsoft.com/office/drawing/2014/main" id="{EF8A8C14-2EDA-4AC8-8370-EF32A9784476}"/>
              </a:ext>
            </a:extLst>
          </p:cNvPr>
          <p:cNvSpPr>
            <a:spLocks noGrp="1"/>
          </p:cNvSpPr>
          <p:nvPr>
            <p:ph idx="1"/>
          </p:nvPr>
        </p:nvSpPr>
        <p:spPr>
          <a:xfrm>
            <a:off x="755576" y="908720"/>
            <a:ext cx="7704856" cy="5040560"/>
          </a:xfrm>
        </p:spPr>
        <p:txBody>
          <a:bodyPr>
            <a:normAutofit fontScale="92500" lnSpcReduction="1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 xmlns:p14="http://schemas.microsoft.com/office/powerpoint/2010/main" val="1033419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 xmlns:a16="http://schemas.microsoft.com/office/drawing/2014/main" id="{93D38352-7F49-4220-BDC9-851DFC889A36}"/>
              </a:ext>
            </a:extLst>
          </p:cNvPr>
          <p:cNvSpPr>
            <a:spLocks noGrp="1"/>
          </p:cNvSpPr>
          <p:nvPr>
            <p:ph idx="1"/>
          </p:nvPr>
        </p:nvSpPr>
        <p:spPr>
          <a:xfrm>
            <a:off x="914400" y="1628800"/>
            <a:ext cx="7772400" cy="4530725"/>
          </a:xfrm>
        </p:spPr>
        <p:txBody>
          <a:bodyPr>
            <a:normAutofit/>
          </a:bodyPr>
          <a:lstStyle/>
          <a:p>
            <a:r>
              <a:rPr lang="en-MY" sz="2800" dirty="0"/>
              <a:t>Retention of key talent</a:t>
            </a:r>
          </a:p>
          <a:p>
            <a:r>
              <a:rPr lang="en-MY" sz="2800" dirty="0"/>
              <a:t>Effective communication</a:t>
            </a:r>
          </a:p>
          <a:p>
            <a:r>
              <a:rPr lang="en-MY" sz="2800" dirty="0"/>
              <a:t>Executive retention</a:t>
            </a:r>
          </a:p>
          <a:p>
            <a:r>
              <a:rPr lang="en-MY" sz="2800" dirty="0"/>
              <a:t>Cultural integration</a:t>
            </a:r>
          </a:p>
        </p:txBody>
      </p:sp>
    </p:spTree>
    <p:extLst>
      <p:ext uri="{BB962C8B-B14F-4D97-AF65-F5344CB8AC3E}">
        <p14:creationId xmlns="" xmlns:p14="http://schemas.microsoft.com/office/powerpoint/2010/main" val="933449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31F86-5072-46DC-BB7F-FEEAB8BA56D8}"/>
              </a:ext>
            </a:extLst>
          </p:cNvPr>
          <p:cNvSpPr>
            <a:spLocks noGrp="1"/>
          </p:cNvSpPr>
          <p:nvPr>
            <p:ph type="title"/>
          </p:nvPr>
        </p:nvSpPr>
        <p:spPr>
          <a:xfrm>
            <a:off x="971600" y="332656"/>
            <a:ext cx="7200900" cy="521495"/>
          </a:xfrm>
        </p:spPr>
        <p:txBody>
          <a:bodyPr>
            <a:normAutofit/>
          </a:bodyPr>
          <a:lstStyle/>
          <a:p>
            <a:r>
              <a:rPr lang="en-MY" dirty="0"/>
              <a:t>Global M&amp;A </a:t>
            </a:r>
          </a:p>
        </p:txBody>
      </p:sp>
      <p:pic>
        <p:nvPicPr>
          <p:cNvPr id="5" name="Picture 4">
            <a:extLst>
              <a:ext uri="{FF2B5EF4-FFF2-40B4-BE49-F238E27FC236}">
                <a16:creationId xmlns="" xmlns:a16="http://schemas.microsoft.com/office/drawing/2014/main"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 xmlns:p14="http://schemas.microsoft.com/office/powerpoint/2010/main" val="30068051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 xmlns:a16="http://schemas.microsoft.com/office/drawing/2014/main" id="{D354C796-A312-45EE-9274-C684D595184F}"/>
              </a:ext>
            </a:extLst>
          </p:cNvPr>
          <p:cNvSpPr>
            <a:spLocks noGrp="1"/>
          </p:cNvSpPr>
          <p:nvPr>
            <p:ph idx="1"/>
          </p:nvPr>
        </p:nvSpPr>
        <p:spPr>
          <a:xfrm>
            <a:off x="714348" y="1142984"/>
            <a:ext cx="7643866" cy="4714908"/>
          </a:xfrm>
        </p:spPr>
        <p:txBody>
          <a:bodyPr>
            <a:noAutofit/>
          </a:bodyPr>
          <a:lstStyle/>
          <a:p>
            <a:pPr marL="514350" indent="-514350">
              <a:buFont typeface="+mj-lt"/>
              <a:buAutoNum type="arabicPeriod"/>
            </a:pPr>
            <a:r>
              <a:rPr lang="en-MY" sz="2800" dirty="0"/>
              <a:t>Overcapacity M&amp;A</a:t>
            </a:r>
          </a:p>
          <a:p>
            <a:pPr marL="514350" indent="-514350">
              <a:buFont typeface="+mj-lt"/>
              <a:buAutoNum type="arabicPeriod"/>
            </a:pPr>
            <a:r>
              <a:rPr lang="en-MY" sz="2800" dirty="0"/>
              <a:t>Geographic roll-up M&amp;A</a:t>
            </a:r>
          </a:p>
          <a:p>
            <a:pPr marL="514350" indent="-514350">
              <a:buFont typeface="+mj-lt"/>
              <a:buAutoNum type="arabicPeriod"/>
            </a:pPr>
            <a:r>
              <a:rPr lang="en-MY" sz="2800" dirty="0"/>
              <a:t>Product or Market extension M&amp;A</a:t>
            </a:r>
          </a:p>
          <a:p>
            <a:pPr marL="514350" indent="-514350">
              <a:buFont typeface="+mj-lt"/>
              <a:buAutoNum type="arabicPeriod"/>
            </a:pPr>
            <a:r>
              <a:rPr lang="en-MY" sz="2800" dirty="0"/>
              <a:t>M&amp;A as substitute of R&amp;D</a:t>
            </a:r>
          </a:p>
          <a:p>
            <a:pPr marL="514350" indent="-514350">
              <a:buFont typeface="+mj-lt"/>
              <a:buAutoNum type="arabicPeriod"/>
            </a:pPr>
            <a:r>
              <a:rPr lang="en-MY" sz="2800" dirty="0"/>
              <a:t>Industry Convergence M&amp;A</a:t>
            </a:r>
          </a:p>
          <a:p>
            <a:endParaRPr lang="en-MY" sz="2800" dirty="0"/>
          </a:p>
          <a:p>
            <a:pPr marL="0" indent="0">
              <a:buNone/>
            </a:pPr>
            <a:r>
              <a:rPr lang="en-MY" sz="2800" i="1" dirty="0"/>
              <a:t>Not All M&amp;As Are Alike and That Matters </a:t>
            </a:r>
            <a:r>
              <a:rPr lang="en-MY" sz="2800" dirty="0"/>
              <a:t>by Joseph L. Bower (HBR Article)</a:t>
            </a:r>
          </a:p>
        </p:txBody>
      </p:sp>
    </p:spTree>
    <p:extLst>
      <p:ext uri="{BB962C8B-B14F-4D97-AF65-F5344CB8AC3E}">
        <p14:creationId xmlns="" xmlns:p14="http://schemas.microsoft.com/office/powerpoint/2010/main" val="28334929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62254A-6724-40AE-8DC1-8DEB5001DA86}"/>
              </a:ext>
            </a:extLst>
          </p:cNvPr>
          <p:cNvSpPr>
            <a:spLocks noGrp="1"/>
          </p:cNvSpPr>
          <p:nvPr>
            <p:ph type="title"/>
          </p:nvPr>
        </p:nvSpPr>
        <p:spPr>
          <a:xfrm>
            <a:off x="857224" y="285728"/>
            <a:ext cx="7200900" cy="646131"/>
          </a:xfrm>
        </p:spPr>
        <p:txBody>
          <a:bodyPr/>
          <a:lstStyle/>
          <a:p>
            <a:r>
              <a:rPr lang="en-MY" dirty="0"/>
              <a:t>Overcapacity M&amp;A</a:t>
            </a:r>
          </a:p>
        </p:txBody>
      </p:sp>
      <p:sp>
        <p:nvSpPr>
          <p:cNvPr id="3" name="Content Placeholder 2">
            <a:extLst>
              <a:ext uri="{FF2B5EF4-FFF2-40B4-BE49-F238E27FC236}">
                <a16:creationId xmlns="" xmlns:a16="http://schemas.microsoft.com/office/drawing/2014/main" id="{AE487CD6-5ADF-4BD3-B6CB-A6081783CB5C}"/>
              </a:ext>
            </a:extLst>
          </p:cNvPr>
          <p:cNvSpPr>
            <a:spLocks noGrp="1"/>
          </p:cNvSpPr>
          <p:nvPr>
            <p:ph idx="1"/>
          </p:nvPr>
        </p:nvSpPr>
        <p:spPr>
          <a:xfrm>
            <a:off x="500034" y="1142984"/>
            <a:ext cx="7858180" cy="4786346"/>
          </a:xfrm>
        </p:spPr>
        <p:txBody>
          <a:bodyPr>
            <a:noAutofit/>
          </a:bodyPr>
          <a:lstStyle/>
          <a:p>
            <a:pPr marL="0" indent="0">
              <a:buNone/>
            </a:pPr>
            <a:r>
              <a:rPr lang="en-MY" sz="2400"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sz="2400" dirty="0"/>
          </a:p>
          <a:p>
            <a:pPr marL="0" indent="0">
              <a:buNone/>
            </a:pPr>
            <a:r>
              <a:rPr lang="en-MY" sz="2400" dirty="0"/>
              <a:t>For example :</a:t>
            </a:r>
          </a:p>
          <a:p>
            <a:pPr marL="0" indent="0">
              <a:buNone/>
            </a:pPr>
            <a:r>
              <a:rPr lang="en-MY" sz="2400" dirty="0"/>
              <a:t>1. British Petroleum’s acquisition of Amoco</a:t>
            </a:r>
          </a:p>
          <a:p>
            <a:pPr marL="0" indent="0">
              <a:buNone/>
            </a:pPr>
            <a:r>
              <a:rPr lang="en-MY" sz="2400" dirty="0"/>
              <a:t>2. Daimler’s acquisition of Chrysler</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36650804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 xmlns:a16="http://schemas.microsoft.com/office/drawing/2014/main" id="{7AB718F9-2169-4A43-9197-D2BBB3A963BC}"/>
              </a:ext>
            </a:extLst>
          </p:cNvPr>
          <p:cNvSpPr>
            <a:spLocks noGrp="1"/>
          </p:cNvSpPr>
          <p:nvPr>
            <p:ph idx="1"/>
          </p:nvPr>
        </p:nvSpPr>
        <p:spPr>
          <a:xfrm>
            <a:off x="642910" y="1357299"/>
            <a:ext cx="7529540" cy="4433902"/>
          </a:xfrm>
        </p:spPr>
        <p:txBody>
          <a:bodyPr>
            <a:normAutofit/>
          </a:bodyPr>
          <a:lstStyle/>
          <a:p>
            <a:pPr marL="0" indent="0">
              <a:buNone/>
            </a:pPr>
            <a:r>
              <a:rPr lang="en-MY" sz="28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 xmlns:p14="http://schemas.microsoft.com/office/powerpoint/2010/main" val="15924647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 xmlns:a16="http://schemas.microsoft.com/office/drawing/2014/main"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 xmlns:p14="http://schemas.microsoft.com/office/powerpoint/2010/main" val="3783083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 xmlns:a16="http://schemas.microsoft.com/office/drawing/2014/main" id="{132B0F0A-2416-4200-9026-E35CD238FF69}"/>
              </a:ext>
            </a:extLst>
          </p:cNvPr>
          <p:cNvSpPr>
            <a:spLocks noGrp="1"/>
          </p:cNvSpPr>
          <p:nvPr>
            <p:ph idx="1"/>
          </p:nvPr>
        </p:nvSpPr>
        <p:spPr/>
        <p:txBody>
          <a:bodyPr>
            <a:normAutofit/>
          </a:bodyPr>
          <a:lstStyle/>
          <a:p>
            <a:pPr marL="0" indent="0">
              <a:buNone/>
            </a:pPr>
            <a:r>
              <a:rPr lang="en-MY" sz="28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 xmlns:p14="http://schemas.microsoft.com/office/powerpoint/2010/main" val="34895575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 xmlns:a16="http://schemas.microsoft.com/office/drawing/2014/main" id="{B804E0B6-D8BA-473A-965D-E5A603274437}"/>
              </a:ext>
            </a:extLst>
          </p:cNvPr>
          <p:cNvSpPr>
            <a:spLocks noGrp="1"/>
          </p:cNvSpPr>
          <p:nvPr>
            <p:ph idx="1"/>
          </p:nvPr>
        </p:nvSpPr>
        <p:spPr>
          <a:xfrm>
            <a:off x="714348" y="1571613"/>
            <a:ext cx="7458102" cy="4219588"/>
          </a:xfrm>
        </p:spPr>
        <p:txBody>
          <a:bodyPr>
            <a:noAutofit/>
          </a:bodyPr>
          <a:lstStyle/>
          <a:p>
            <a:r>
              <a:rPr lang="en-MY" sz="2800" dirty="0"/>
              <a:t>It involves creating a new industry from existing industries whose boundaries are eroding. </a:t>
            </a:r>
          </a:p>
          <a:p>
            <a:endParaRPr lang="en-MY" sz="2800" dirty="0"/>
          </a:p>
          <a:p>
            <a:r>
              <a:rPr lang="en-MY" sz="28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 xmlns:p14="http://schemas.microsoft.com/office/powerpoint/2010/main" val="2126274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 xmlns:a16="http://schemas.microsoft.com/office/drawing/2014/main"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 xmlns:p14="http://schemas.microsoft.com/office/powerpoint/2010/main" val="1417270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 xmlns:a16="http://schemas.microsoft.com/office/drawing/2014/main"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 xmlns:p14="http://schemas.microsoft.com/office/powerpoint/2010/main" val="38747077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 xmlns:a16="http://schemas.microsoft.com/office/drawing/2014/main"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 xmlns:p14="http://schemas.microsoft.com/office/powerpoint/2010/main" val="21178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71472" y="428604"/>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27106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 xmlns:a16="http://schemas.microsoft.com/office/drawing/2014/main"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 xmlns:p14="http://schemas.microsoft.com/office/powerpoint/2010/main" val="2146663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 xmlns:a16="http://schemas.microsoft.com/office/drawing/2014/main"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 xmlns:p14="http://schemas.microsoft.com/office/powerpoint/2010/main" val="294966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 xmlns:a16="http://schemas.microsoft.com/office/drawing/2014/main"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 xmlns:p14="http://schemas.microsoft.com/office/powerpoint/2010/main" val="2088950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 xmlns:a16="http://schemas.microsoft.com/office/drawing/2014/main"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 xmlns:p14="http://schemas.microsoft.com/office/powerpoint/2010/main" val="937582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 xmlns:a16="http://schemas.microsoft.com/office/drawing/2014/main"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 xmlns:p14="http://schemas.microsoft.com/office/powerpoint/2010/main" val="3696444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pPr algn="ctr"/>
            <a:r>
              <a:rPr lang="en-US" dirty="0" smtClean="0"/>
              <a:t>Types of International Organization</a:t>
            </a:r>
            <a:endParaRPr lang="en-US" dirty="0"/>
          </a:p>
        </p:txBody>
      </p:sp>
      <p:graphicFrame>
        <p:nvGraphicFramePr>
          <p:cNvPr id="4" name="Content Placeholder 3"/>
          <p:cNvGraphicFramePr>
            <a:graphicFrameLocks noGrp="1"/>
          </p:cNvGraphicFramePr>
          <p:nvPr>
            <p:ph idx="1"/>
          </p:nvPr>
        </p:nvGraphicFramePr>
        <p:xfrm>
          <a:off x="685800" y="914400"/>
          <a:ext cx="7924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1066800" y="228600"/>
            <a:ext cx="7200900" cy="655639"/>
          </a:xfrm>
        </p:spPr>
        <p:txBody>
          <a:bodyPr/>
          <a:lstStyle/>
          <a:p>
            <a:pPr eaLnBrk="1" hangingPunct="1"/>
            <a:r>
              <a:rPr lang="de-DE" dirty="0" smtClean="0">
                <a:latin typeface="Arial Black" charset="0"/>
                <a:ea typeface="ＭＳ Ｐゴシック" charset="0"/>
                <a:cs typeface="ＭＳ Ｐゴシック" charset="0"/>
              </a:rPr>
              <a:t>Balance in a transnational Approach</a:t>
            </a:r>
            <a:endParaRPr lang="de-DE" dirty="0">
              <a:latin typeface="Arial Black" charset="0"/>
              <a:ea typeface="ＭＳ Ｐゴシック" charset="0"/>
              <a:cs typeface="ＭＳ Ｐゴシック" charset="0"/>
            </a:endParaRPr>
          </a:p>
        </p:txBody>
      </p:sp>
      <p:sp>
        <p:nvSpPr>
          <p:cNvPr id="483334" name="Textfeld 51"/>
          <p:cNvSpPr txBox="1">
            <a:spLocks noChangeArrowheads="1"/>
          </p:cNvSpPr>
          <p:nvPr/>
        </p:nvSpPr>
        <p:spPr bwMode="auto">
          <a:xfrm>
            <a:off x="2820442" y="5897587"/>
            <a:ext cx="3623766"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Local</a:t>
            </a:r>
            <a:r>
              <a:rPr lang="de-DE" sz="1600" dirty="0" smtClean="0">
                <a:solidFill>
                  <a:srgbClr val="4D4D4D"/>
                </a:solidFill>
                <a:cs typeface="Arial" charset="0"/>
              </a:rPr>
              <a:t> Differentiation</a:t>
            </a:r>
            <a:endParaRPr lang="de-DE" sz="1600" dirty="0">
              <a:solidFill>
                <a:srgbClr val="4D4D4D"/>
              </a:solidFill>
              <a:cs typeface="Arial" charset="0"/>
            </a:endParaRPr>
          </a:p>
        </p:txBody>
      </p:sp>
      <p:sp>
        <p:nvSpPr>
          <p:cNvPr id="483335" name="Textfeld 52"/>
          <p:cNvSpPr txBox="1">
            <a:spLocks noChangeArrowheads="1"/>
          </p:cNvSpPr>
          <p:nvPr/>
        </p:nvSpPr>
        <p:spPr bwMode="auto">
          <a:xfrm>
            <a:off x="479425" y="3200400"/>
            <a:ext cx="1295400" cy="585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Global </a:t>
            </a:r>
            <a:r>
              <a:rPr lang="de-DE" sz="1600" dirty="0">
                <a:solidFill>
                  <a:srgbClr val="4D4D4D"/>
                </a:solidFill>
                <a:cs typeface="Arial" charset="0"/>
              </a:rPr>
              <a:t>Integration</a:t>
            </a:r>
          </a:p>
        </p:txBody>
      </p:sp>
      <p:sp>
        <p:nvSpPr>
          <p:cNvPr id="54" name="Rechteck 53"/>
          <p:cNvSpPr/>
          <p:nvPr/>
        </p:nvSpPr>
        <p:spPr>
          <a:xfrm>
            <a:off x="250825" y="1219200"/>
            <a:ext cx="8686800" cy="50180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55" name="Bogen 12"/>
          <p:cNvSpPr>
            <a:spLocks/>
          </p:cNvSpPr>
          <p:nvPr/>
        </p:nvSpPr>
        <p:spPr bwMode="auto">
          <a:xfrm rot="5400000">
            <a:off x="2060575" y="933450"/>
            <a:ext cx="243840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6" name="Bogen 12"/>
          <p:cNvSpPr>
            <a:spLocks/>
          </p:cNvSpPr>
          <p:nvPr/>
        </p:nvSpPr>
        <p:spPr bwMode="auto">
          <a:xfrm rot="5400000" flipH="1" flipV="1">
            <a:off x="4697412" y="3074988"/>
            <a:ext cx="2536825" cy="3048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483339" name="Textfeld 56"/>
          <p:cNvSpPr txBox="1">
            <a:spLocks noChangeArrowheads="1"/>
          </p:cNvSpPr>
          <p:nvPr/>
        </p:nvSpPr>
        <p:spPr bwMode="auto">
          <a:xfrm>
            <a:off x="2422957" y="1558925"/>
            <a:ext cx="184064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Employer Branding</a:t>
            </a:r>
            <a:endParaRPr lang="de-DE" sz="1400" dirty="0">
              <a:solidFill>
                <a:srgbClr val="4D4D4D"/>
              </a:solidFill>
              <a:cs typeface="Arial" charset="0"/>
            </a:endParaRPr>
          </a:p>
        </p:txBody>
      </p:sp>
      <p:sp>
        <p:nvSpPr>
          <p:cNvPr id="58" name="Oval 57"/>
          <p:cNvSpPr/>
          <p:nvPr/>
        </p:nvSpPr>
        <p:spPr>
          <a:xfrm>
            <a:off x="3263900" y="1981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1" name="Textfeld 58"/>
          <p:cNvSpPr txBox="1">
            <a:spLocks noChangeArrowheads="1"/>
          </p:cNvSpPr>
          <p:nvPr/>
        </p:nvSpPr>
        <p:spPr bwMode="auto">
          <a:xfrm>
            <a:off x="4430713" y="2667000"/>
            <a:ext cx="1611312" cy="73866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Employee</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Referral</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Program</a:t>
            </a:r>
            <a:endParaRPr lang="de-DE" sz="1400" dirty="0">
              <a:solidFill>
                <a:srgbClr val="4D4D4D"/>
              </a:solidFill>
              <a:cs typeface="Arial" charset="0"/>
            </a:endParaRPr>
          </a:p>
        </p:txBody>
      </p:sp>
      <p:sp>
        <p:nvSpPr>
          <p:cNvPr id="60" name="Oval 59"/>
          <p:cNvSpPr/>
          <p:nvPr/>
        </p:nvSpPr>
        <p:spPr>
          <a:xfrm>
            <a:off x="5157788" y="3505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3" name="Textfeld 60"/>
          <p:cNvSpPr txBox="1">
            <a:spLocks noChangeArrowheads="1"/>
          </p:cNvSpPr>
          <p:nvPr/>
        </p:nvSpPr>
        <p:spPr bwMode="auto">
          <a:xfrm>
            <a:off x="5926138" y="3581400"/>
            <a:ext cx="10731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Campus </a:t>
            </a:r>
            <a:br>
              <a:rPr lang="de-DE" sz="1400">
                <a:solidFill>
                  <a:srgbClr val="4D4D4D"/>
                </a:solidFill>
                <a:cs typeface="Arial" charset="0"/>
              </a:rPr>
            </a:br>
            <a:r>
              <a:rPr lang="de-DE" sz="1400">
                <a:solidFill>
                  <a:srgbClr val="4D4D4D"/>
                </a:solidFill>
                <a:cs typeface="Arial" charset="0"/>
              </a:rPr>
              <a:t>Recruiting</a:t>
            </a:r>
          </a:p>
        </p:txBody>
      </p:sp>
      <p:sp>
        <p:nvSpPr>
          <p:cNvPr id="62" name="Oval 61"/>
          <p:cNvSpPr/>
          <p:nvPr/>
        </p:nvSpPr>
        <p:spPr>
          <a:xfrm>
            <a:off x="6399213" y="41910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5" name="Textfeld 62"/>
          <p:cNvSpPr txBox="1">
            <a:spLocks noChangeArrowheads="1"/>
          </p:cNvSpPr>
          <p:nvPr/>
        </p:nvSpPr>
        <p:spPr bwMode="auto">
          <a:xfrm>
            <a:off x="4953000" y="4418013"/>
            <a:ext cx="17526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Candidate</a:t>
            </a:r>
            <a:r>
              <a:rPr lang="de-DE" sz="1400" dirty="0">
                <a:solidFill>
                  <a:srgbClr val="4D4D4D"/>
                </a:solidFill>
                <a:cs typeface="Arial" charset="0"/>
              </a:rPr>
              <a:t/>
            </a:r>
            <a:br>
              <a:rPr lang="de-DE" sz="1400" dirty="0">
                <a:solidFill>
                  <a:srgbClr val="4D4D4D"/>
                </a:solidFill>
                <a:cs typeface="Arial" charset="0"/>
              </a:rPr>
            </a:br>
            <a:r>
              <a:rPr lang="de-DE" sz="1400" dirty="0" err="1" smtClean="0">
                <a:solidFill>
                  <a:srgbClr val="4D4D4D"/>
                </a:solidFill>
                <a:cs typeface="Arial" charset="0"/>
              </a:rPr>
              <a:t>Selection</a:t>
            </a:r>
            <a:endParaRPr lang="de-DE" sz="1400" dirty="0">
              <a:solidFill>
                <a:srgbClr val="4D4D4D"/>
              </a:solidFill>
              <a:cs typeface="Arial" charset="0"/>
            </a:endParaRPr>
          </a:p>
        </p:txBody>
      </p:sp>
      <p:sp>
        <p:nvSpPr>
          <p:cNvPr id="64" name="Oval 63"/>
          <p:cNvSpPr/>
          <p:nvPr/>
        </p:nvSpPr>
        <p:spPr>
          <a:xfrm>
            <a:off x="5554663"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7" name="Textfeld 64"/>
          <p:cNvSpPr txBox="1">
            <a:spLocks noChangeArrowheads="1"/>
          </p:cNvSpPr>
          <p:nvPr/>
        </p:nvSpPr>
        <p:spPr bwMode="auto">
          <a:xfrm>
            <a:off x="1806575" y="2297113"/>
            <a:ext cx="1470025"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Executive</a:t>
            </a:r>
            <a:br>
              <a:rPr lang="de-DE" sz="1400">
                <a:solidFill>
                  <a:srgbClr val="4D4D4D"/>
                </a:solidFill>
                <a:cs typeface="Arial" charset="0"/>
              </a:rPr>
            </a:br>
            <a:r>
              <a:rPr lang="de-DE" sz="1400">
                <a:solidFill>
                  <a:srgbClr val="4D4D4D"/>
                </a:solidFill>
                <a:cs typeface="Arial" charset="0"/>
              </a:rPr>
              <a:t>Compensation</a:t>
            </a:r>
          </a:p>
        </p:txBody>
      </p:sp>
      <p:sp>
        <p:nvSpPr>
          <p:cNvPr id="66" name="Oval 65"/>
          <p:cNvSpPr/>
          <p:nvPr/>
        </p:nvSpPr>
        <p:spPr>
          <a:xfrm>
            <a:off x="2474913" y="2971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9" name="Textfeld 66"/>
          <p:cNvSpPr txBox="1">
            <a:spLocks noChangeArrowheads="1"/>
          </p:cNvSpPr>
          <p:nvPr/>
        </p:nvSpPr>
        <p:spPr bwMode="auto">
          <a:xfrm>
            <a:off x="2124075" y="4418013"/>
            <a:ext cx="1185863" cy="523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Office Training</a:t>
            </a:r>
            <a:endParaRPr lang="de-DE" sz="1400" dirty="0">
              <a:solidFill>
                <a:srgbClr val="4D4D4D"/>
              </a:solidFill>
              <a:cs typeface="Arial" charset="0"/>
            </a:endParaRPr>
          </a:p>
        </p:txBody>
      </p:sp>
      <p:sp>
        <p:nvSpPr>
          <p:cNvPr id="68" name="Oval 67"/>
          <p:cNvSpPr/>
          <p:nvPr/>
        </p:nvSpPr>
        <p:spPr>
          <a:xfrm>
            <a:off x="2654300"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1" name="Textfeld 68"/>
          <p:cNvSpPr txBox="1">
            <a:spLocks noChangeArrowheads="1"/>
          </p:cNvSpPr>
          <p:nvPr/>
        </p:nvSpPr>
        <p:spPr bwMode="auto">
          <a:xfrm>
            <a:off x="5268913" y="1844675"/>
            <a:ext cx="1611312" cy="5238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Career</a:t>
            </a:r>
            <a:r>
              <a:rPr lang="de-DE" sz="1400" dirty="0" smtClean="0">
                <a:solidFill>
                  <a:srgbClr val="4D4D4D"/>
                </a:solidFill>
                <a:cs typeface="Arial" charset="0"/>
              </a:rPr>
              <a:t> </a:t>
            </a:r>
            <a:r>
              <a:rPr lang="de-DE" sz="1400" dirty="0">
                <a:solidFill>
                  <a:srgbClr val="4D4D4D"/>
                </a:solidFill>
                <a:cs typeface="Arial" charset="0"/>
              </a:rPr>
              <a:t/>
            </a:r>
            <a:br>
              <a:rPr lang="de-DE" sz="1400" dirty="0">
                <a:solidFill>
                  <a:srgbClr val="4D4D4D"/>
                </a:solidFill>
                <a:cs typeface="Arial" charset="0"/>
              </a:rPr>
            </a:br>
            <a:r>
              <a:rPr lang="de-DE" sz="1400" dirty="0" err="1">
                <a:solidFill>
                  <a:srgbClr val="4D4D4D"/>
                </a:solidFill>
                <a:cs typeface="Arial" charset="0"/>
              </a:rPr>
              <a:t>website</a:t>
            </a:r>
            <a:endParaRPr lang="de-DE" sz="1400" dirty="0">
              <a:solidFill>
                <a:srgbClr val="4D4D4D"/>
              </a:solidFill>
              <a:cs typeface="Arial" charset="0"/>
            </a:endParaRPr>
          </a:p>
        </p:txBody>
      </p:sp>
      <p:sp>
        <p:nvSpPr>
          <p:cNvPr id="70" name="Oval 69"/>
          <p:cNvSpPr/>
          <p:nvPr/>
        </p:nvSpPr>
        <p:spPr>
          <a:xfrm>
            <a:off x="5995988" y="2497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3" name="Textfeld 70"/>
          <p:cNvSpPr txBox="1">
            <a:spLocks noChangeArrowheads="1"/>
          </p:cNvSpPr>
          <p:nvPr/>
        </p:nvSpPr>
        <p:spPr bwMode="auto">
          <a:xfrm>
            <a:off x="2689225" y="3516313"/>
            <a:ext cx="1752600"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Talent </a:t>
            </a:r>
            <a:r>
              <a:rPr lang="de-DE" sz="1400" dirty="0" err="1" smtClean="0">
                <a:solidFill>
                  <a:srgbClr val="4D4D4D"/>
                </a:solidFill>
                <a:cs typeface="Arial" charset="0"/>
              </a:rPr>
              <a:t>management</a:t>
            </a:r>
            <a:endParaRPr lang="de-DE" sz="1400" dirty="0">
              <a:solidFill>
                <a:srgbClr val="4D4D4D"/>
              </a:solidFill>
              <a:cs typeface="Arial" charset="0"/>
            </a:endParaRPr>
          </a:p>
        </p:txBody>
      </p:sp>
      <p:sp>
        <p:nvSpPr>
          <p:cNvPr id="72" name="Oval 71"/>
          <p:cNvSpPr/>
          <p:nvPr/>
        </p:nvSpPr>
        <p:spPr>
          <a:xfrm>
            <a:off x="3497263" y="4114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5" name="Textfeld 72"/>
          <p:cNvSpPr txBox="1">
            <a:spLocks noChangeArrowheads="1"/>
          </p:cNvSpPr>
          <p:nvPr/>
        </p:nvSpPr>
        <p:spPr bwMode="auto">
          <a:xfrm>
            <a:off x="6145213" y="4849813"/>
            <a:ext cx="10906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Training</a:t>
            </a:r>
          </a:p>
        </p:txBody>
      </p:sp>
      <p:sp>
        <p:nvSpPr>
          <p:cNvPr id="74" name="Oval 73"/>
          <p:cNvSpPr/>
          <p:nvPr/>
        </p:nvSpPr>
        <p:spPr>
          <a:xfrm>
            <a:off x="6621463" y="52482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7" name="Textfeld 74"/>
          <p:cNvSpPr txBox="1">
            <a:spLocks noChangeArrowheads="1"/>
          </p:cNvSpPr>
          <p:nvPr/>
        </p:nvSpPr>
        <p:spPr bwMode="auto">
          <a:xfrm>
            <a:off x="3070225" y="2209800"/>
            <a:ext cx="16129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HR-IT</a:t>
            </a:r>
          </a:p>
        </p:txBody>
      </p:sp>
      <p:sp>
        <p:nvSpPr>
          <p:cNvPr id="76" name="Oval 75"/>
          <p:cNvSpPr/>
          <p:nvPr/>
        </p:nvSpPr>
        <p:spPr>
          <a:xfrm>
            <a:off x="3797300" y="25939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7" name="Rechteck 76"/>
          <p:cNvSpPr/>
          <p:nvPr/>
        </p:nvSpPr>
        <p:spPr>
          <a:xfrm>
            <a:off x="1774825" y="1219200"/>
            <a:ext cx="5715000" cy="464820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483360" name="Textfeld 77"/>
          <p:cNvSpPr txBox="1">
            <a:spLocks noChangeArrowheads="1"/>
          </p:cNvSpPr>
          <p:nvPr/>
        </p:nvSpPr>
        <p:spPr bwMode="auto">
          <a:xfrm>
            <a:off x="1774825" y="1219200"/>
            <a:ext cx="99060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r>
              <a:rPr lang="de-DE" sz="1600" dirty="0">
                <a:solidFill>
                  <a:srgbClr val="800000"/>
                </a:solidFill>
                <a:cs typeface="Arial" charset="0"/>
              </a:rPr>
              <a:t>global</a:t>
            </a:r>
          </a:p>
        </p:txBody>
      </p:sp>
      <p:sp>
        <p:nvSpPr>
          <p:cNvPr id="483361" name="Textfeld 78"/>
          <p:cNvSpPr txBox="1">
            <a:spLocks noChangeArrowheads="1"/>
          </p:cNvSpPr>
          <p:nvPr/>
        </p:nvSpPr>
        <p:spPr bwMode="auto">
          <a:xfrm>
            <a:off x="6499225" y="5529263"/>
            <a:ext cx="9906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err="1" smtClean="0">
                <a:solidFill>
                  <a:srgbClr val="800000"/>
                </a:solidFill>
                <a:cs typeface="Arial" charset="0"/>
              </a:rPr>
              <a:t>local</a:t>
            </a:r>
            <a:endParaRPr lang="de-DE" sz="1600" dirty="0">
              <a:solidFill>
                <a:srgbClr val="800000"/>
              </a:solidFill>
              <a:cs typeface="Arial" charset="0"/>
            </a:endParaRPr>
          </a:p>
        </p:txBody>
      </p:sp>
      <p:cxnSp>
        <p:nvCxnSpPr>
          <p:cNvPr id="3" name="Gerade Verbindung mit Pfeil 2"/>
          <p:cNvCxnSpPr/>
          <p:nvPr/>
        </p:nvCxnSpPr>
        <p:spPr bwMode="auto">
          <a:xfrm flipV="1">
            <a:off x="1763688" y="1196752"/>
            <a:ext cx="0" cy="468052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cxnSp>
        <p:nvCxnSpPr>
          <p:cNvPr id="38" name="Gerade Verbindung mit Pfeil 37"/>
          <p:cNvCxnSpPr/>
          <p:nvPr/>
        </p:nvCxnSpPr>
        <p:spPr bwMode="auto">
          <a:xfrm>
            <a:off x="1763688" y="5877272"/>
            <a:ext cx="5760640" cy="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spTree>
    <p:extLst>
      <p:ext uri="{BB962C8B-B14F-4D97-AF65-F5344CB8AC3E}">
        <p14:creationId xmlns="" xmlns:p14="http://schemas.microsoft.com/office/powerpoint/2010/main" val="235195140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Line 16"/>
          <p:cNvSpPr>
            <a:spLocks noChangeShapeType="1"/>
          </p:cNvSpPr>
          <p:nvPr/>
        </p:nvSpPr>
        <p:spPr bwMode="auto">
          <a:xfrm>
            <a:off x="468313" y="4652963"/>
            <a:ext cx="8064500" cy="0"/>
          </a:xfrm>
          <a:prstGeom prst="line">
            <a:avLst/>
          </a:prstGeom>
          <a:noFill/>
          <a:ln w="12700">
            <a:solidFill>
              <a:schemeClr val="bg1">
                <a:lumMod val="75000"/>
              </a:schemeClr>
            </a:solidFill>
            <a:round/>
            <a:headEnd/>
            <a:tailEnd/>
          </a:ln>
          <a:extLst>
            <a:ext uri="{909E8E84-426E-40dd-AFC4-6F175D3DCCD1}">
              <a14:hiddenFill xmlns="" xmlns:a14="http://schemas.microsoft.com/office/drawing/2010/main">
                <a:noFill/>
              </a14:hiddenFill>
            </a:ext>
          </a:extLst>
        </p:spPr>
        <p:txBody>
          <a:bodyPr/>
          <a:lstStyle/>
          <a:p>
            <a:pPr>
              <a:defRPr/>
            </a:pPr>
            <a:endParaRPr lang="de-DE"/>
          </a:p>
        </p:txBody>
      </p:sp>
      <p:sp>
        <p:nvSpPr>
          <p:cNvPr id="144398" name="Line 17"/>
          <p:cNvSpPr>
            <a:spLocks noChangeShapeType="1"/>
          </p:cNvSpPr>
          <p:nvPr/>
        </p:nvSpPr>
        <p:spPr bwMode="auto">
          <a:xfrm>
            <a:off x="468313" y="3932238"/>
            <a:ext cx="8064500" cy="0"/>
          </a:xfrm>
          <a:prstGeom prst="line">
            <a:avLst/>
          </a:prstGeom>
          <a:noFill/>
          <a:ln w="12700">
            <a:solidFill>
              <a:schemeClr val="bg1">
                <a:lumMod val="75000"/>
              </a:schemeClr>
            </a:solidFill>
            <a:round/>
            <a:headEnd/>
            <a:tailEnd/>
          </a:ln>
          <a:extLst>
            <a:ext uri="{909E8E84-426E-40dd-AFC4-6F175D3DCCD1}">
              <a14:hiddenFill xmlns="" xmlns:a14="http://schemas.microsoft.com/office/drawing/2010/main">
                <a:noFill/>
              </a14:hiddenFill>
            </a:ext>
          </a:extLst>
        </p:spPr>
        <p:txBody>
          <a:bodyPr/>
          <a:lstStyle/>
          <a:p>
            <a:pPr>
              <a:defRPr/>
            </a:pPr>
            <a:endParaRPr lang="de-DE"/>
          </a:p>
        </p:txBody>
      </p:sp>
      <p:sp>
        <p:nvSpPr>
          <p:cNvPr id="144399" name="Line 18"/>
          <p:cNvSpPr>
            <a:spLocks noChangeShapeType="1"/>
          </p:cNvSpPr>
          <p:nvPr/>
        </p:nvSpPr>
        <p:spPr bwMode="auto">
          <a:xfrm>
            <a:off x="468313" y="3190875"/>
            <a:ext cx="8064500" cy="0"/>
          </a:xfrm>
          <a:prstGeom prst="line">
            <a:avLst/>
          </a:prstGeom>
          <a:noFill/>
          <a:ln w="12700">
            <a:solidFill>
              <a:schemeClr val="bg1">
                <a:lumMod val="75000"/>
              </a:schemeClr>
            </a:solidFill>
            <a:round/>
            <a:headEnd/>
            <a:tailEnd/>
          </a:ln>
          <a:extLst>
            <a:ext uri="{909E8E84-426E-40dd-AFC4-6F175D3DCCD1}">
              <a14:hiddenFill xmlns="" xmlns:a14="http://schemas.microsoft.com/office/drawing/2010/main">
                <a:noFill/>
              </a14:hiddenFill>
            </a:ext>
          </a:extLst>
        </p:spPr>
        <p:txBody>
          <a:bodyPr/>
          <a:lstStyle/>
          <a:p>
            <a:pPr>
              <a:defRPr/>
            </a:pPr>
            <a:endParaRPr lang="de-DE"/>
          </a:p>
        </p:txBody>
      </p:sp>
      <p:sp>
        <p:nvSpPr>
          <p:cNvPr id="144400" name="Line 19"/>
          <p:cNvSpPr>
            <a:spLocks noChangeShapeType="1"/>
          </p:cNvSpPr>
          <p:nvPr/>
        </p:nvSpPr>
        <p:spPr bwMode="auto">
          <a:xfrm>
            <a:off x="468313" y="2465388"/>
            <a:ext cx="8064500" cy="0"/>
          </a:xfrm>
          <a:prstGeom prst="line">
            <a:avLst/>
          </a:prstGeom>
          <a:noFill/>
          <a:ln w="12700">
            <a:solidFill>
              <a:schemeClr val="bg1">
                <a:lumMod val="75000"/>
              </a:schemeClr>
            </a:solidFill>
            <a:round/>
            <a:headEnd/>
            <a:tailEnd/>
          </a:ln>
          <a:extLst>
            <a:ext uri="{909E8E84-426E-40dd-AFC4-6F175D3DCCD1}">
              <a14:hiddenFill xmlns="" xmlns:a14="http://schemas.microsoft.com/office/drawing/2010/main">
                <a:noFill/>
              </a14:hiddenFill>
            </a:ext>
          </a:extLst>
        </p:spPr>
        <p:txBody>
          <a:bodyPr/>
          <a:lstStyle/>
          <a:p>
            <a:pPr>
              <a:defRPr/>
            </a:pPr>
            <a:endParaRPr lang="de-DE"/>
          </a:p>
        </p:txBody>
      </p:sp>
      <p:sp>
        <p:nvSpPr>
          <p:cNvPr id="144401" name="Line 20"/>
          <p:cNvSpPr>
            <a:spLocks noChangeShapeType="1"/>
          </p:cNvSpPr>
          <p:nvPr/>
        </p:nvSpPr>
        <p:spPr bwMode="auto">
          <a:xfrm>
            <a:off x="468313" y="1700213"/>
            <a:ext cx="8064500" cy="0"/>
          </a:xfrm>
          <a:prstGeom prst="line">
            <a:avLst/>
          </a:prstGeom>
          <a:noFill/>
          <a:ln w="12700">
            <a:solidFill>
              <a:schemeClr val="bg1">
                <a:lumMod val="75000"/>
              </a:schemeClr>
            </a:solidFill>
            <a:round/>
            <a:headEnd/>
            <a:tailEnd/>
          </a:ln>
          <a:extLst>
            <a:ext uri="{909E8E84-426E-40dd-AFC4-6F175D3DCCD1}">
              <a14:hiddenFill xmlns="" xmlns:a14="http://schemas.microsoft.com/office/drawing/2010/main">
                <a:noFill/>
              </a14:hiddenFill>
            </a:ext>
          </a:extLst>
        </p:spPr>
        <p:txBody>
          <a:bodyPr/>
          <a:lstStyle/>
          <a:p>
            <a:pPr>
              <a:defRPr/>
            </a:pPr>
            <a:endParaRPr lang="de-DE"/>
          </a:p>
        </p:txBody>
      </p:sp>
      <p:sp>
        <p:nvSpPr>
          <p:cNvPr id="485382" name="Rectangle 2"/>
          <p:cNvSpPr>
            <a:spLocks noGrp="1" noChangeArrowheads="1"/>
          </p:cNvSpPr>
          <p:nvPr>
            <p:ph type="title"/>
          </p:nvPr>
        </p:nvSpPr>
        <p:spPr>
          <a:xfrm>
            <a:off x="1371600" y="228600"/>
            <a:ext cx="7200900" cy="655639"/>
          </a:xfrm>
        </p:spPr>
        <p:txBody>
          <a:bodyPr/>
          <a:lstStyle/>
          <a:p>
            <a:pPr eaLnBrk="1" hangingPunct="1"/>
            <a:r>
              <a:rPr lang="de-DE" dirty="0" err="1" smtClean="0">
                <a:latin typeface="Arial Black" charset="0"/>
                <a:ea typeface="ＭＳ Ｐゴシック" charset="0"/>
                <a:cs typeface="ＭＳ Ｐゴシック" charset="0"/>
              </a:rPr>
              <a:t>From</a:t>
            </a:r>
            <a:r>
              <a:rPr lang="de-DE" dirty="0" smtClean="0">
                <a:latin typeface="Arial Black" charset="0"/>
                <a:ea typeface="ＭＳ Ｐゴシック" charset="0"/>
                <a:cs typeface="ＭＳ Ｐゴシック" charset="0"/>
              </a:rPr>
              <a:t> traditional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future</a:t>
            </a:r>
            <a:r>
              <a:rPr lang="de-DE" dirty="0" smtClean="0">
                <a:latin typeface="Arial Black" charset="0"/>
                <a:ea typeface="ＭＳ Ｐゴシック" charset="0"/>
                <a:cs typeface="ＭＳ Ｐゴシック" charset="0"/>
              </a:rPr>
              <a:t> HR</a:t>
            </a:r>
            <a:endParaRPr lang="de-DE" dirty="0">
              <a:latin typeface="Arial Black" charset="0"/>
              <a:ea typeface="ＭＳ Ｐゴシック" charset="0"/>
              <a:cs typeface="ＭＳ Ｐゴシック" charset="0"/>
            </a:endParaRPr>
          </a:p>
        </p:txBody>
      </p:sp>
      <p:grpSp>
        <p:nvGrpSpPr>
          <p:cNvPr id="2" name="Gruppierung 2"/>
          <p:cNvGrpSpPr>
            <a:grpSpLocks/>
          </p:cNvGrpSpPr>
          <p:nvPr/>
        </p:nvGrpSpPr>
        <p:grpSpPr bwMode="auto">
          <a:xfrm>
            <a:off x="2339975" y="1843088"/>
            <a:ext cx="2808288" cy="2809875"/>
            <a:chOff x="2051050" y="2490788"/>
            <a:chExt cx="2089150" cy="2233612"/>
          </a:xfrm>
        </p:grpSpPr>
        <p:sp>
          <p:nvSpPr>
            <p:cNvPr id="485396" name="Pyr1"/>
            <p:cNvSpPr>
              <a:spLocks noEditPoints="1" noChangeArrowheads="1"/>
            </p:cNvSpPr>
            <p:nvPr/>
          </p:nvSpPr>
          <p:spPr bwMode="auto">
            <a:xfrm>
              <a:off x="2863850" y="2490788"/>
              <a:ext cx="468313"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7" name="Pyr2"/>
            <p:cNvSpPr>
              <a:spLocks noEditPoints="1" noChangeArrowheads="1"/>
            </p:cNvSpPr>
            <p:nvPr/>
          </p:nvSpPr>
          <p:spPr bwMode="auto">
            <a:xfrm>
              <a:off x="2592388" y="2986088"/>
              <a:ext cx="1008062"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sp>
          <p:nvSpPr>
            <p:cNvPr id="485398" name="Pyr3"/>
            <p:cNvSpPr>
              <a:spLocks noEditPoints="1" noChangeArrowheads="1"/>
            </p:cNvSpPr>
            <p:nvPr/>
          </p:nvSpPr>
          <p:spPr bwMode="auto">
            <a:xfrm>
              <a:off x="2324100" y="3567113"/>
              <a:ext cx="1544638" cy="579437"/>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287 w 21600"/>
                <a:gd name="T13" fmla="*/ 500 h 21600"/>
                <a:gd name="T14" fmla="*/ 16312 w 21600"/>
                <a:gd name="T15" fmla="*/ 21100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DDDDDD"/>
            </a:solidFill>
            <a:ln w="9525">
              <a:solidFill>
                <a:srgbClr val="C0C0C0"/>
              </a:solidFill>
              <a:miter lim="800000"/>
              <a:headEnd/>
              <a:tailEnd/>
            </a:ln>
          </p:spPr>
          <p:txBody>
            <a:bodyPr/>
            <a:lstStyle/>
            <a:p>
              <a:endParaRPr lang="de-DE"/>
            </a:p>
          </p:txBody>
        </p:sp>
        <p:sp>
          <p:nvSpPr>
            <p:cNvPr id="485399" name="Pyr4"/>
            <p:cNvSpPr>
              <a:spLocks noEditPoints="1" noChangeArrowheads="1"/>
            </p:cNvSpPr>
            <p:nvPr/>
          </p:nvSpPr>
          <p:spPr bwMode="auto">
            <a:xfrm>
              <a:off x="2051050" y="4143375"/>
              <a:ext cx="2089150"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3287 w 21600"/>
                <a:gd name="T13" fmla="*/ 500 h 21600"/>
                <a:gd name="T14" fmla="*/ 17312 w 21600"/>
                <a:gd name="T15" fmla="*/ 21100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chemeClr val="bg1"/>
            </a:solidFill>
            <a:ln w="9525">
              <a:solidFill>
                <a:srgbClr val="C0C0C0"/>
              </a:solidFill>
              <a:miter lim="800000"/>
              <a:headEnd/>
              <a:tailEnd/>
            </a:ln>
          </p:spPr>
          <p:txBody>
            <a:bodyPr/>
            <a:lstStyle/>
            <a:p>
              <a:endParaRPr lang="de-DE"/>
            </a:p>
          </p:txBody>
        </p:sp>
      </p:grpSp>
      <p:grpSp>
        <p:nvGrpSpPr>
          <p:cNvPr id="3" name="Gruppierung 1"/>
          <p:cNvGrpSpPr>
            <a:grpSpLocks/>
          </p:cNvGrpSpPr>
          <p:nvPr/>
        </p:nvGrpSpPr>
        <p:grpSpPr bwMode="auto">
          <a:xfrm>
            <a:off x="5219700" y="1844675"/>
            <a:ext cx="3005138" cy="2719388"/>
            <a:chOff x="5433144" y="2490788"/>
            <a:chExt cx="2235200" cy="2160587"/>
          </a:xfrm>
        </p:grpSpPr>
        <p:grpSp>
          <p:nvGrpSpPr>
            <p:cNvPr id="4" name="Group 11"/>
            <p:cNvGrpSpPr>
              <a:grpSpLocks/>
            </p:cNvGrpSpPr>
            <p:nvPr/>
          </p:nvGrpSpPr>
          <p:grpSpPr bwMode="auto">
            <a:xfrm>
              <a:off x="5436319" y="2490788"/>
              <a:ext cx="2232025" cy="1076325"/>
              <a:chOff x="2563" y="1706"/>
              <a:chExt cx="635" cy="678"/>
            </a:xfrm>
          </p:grpSpPr>
          <p:sp>
            <p:nvSpPr>
              <p:cNvPr id="485394" name="Pyr1"/>
              <p:cNvSpPr>
                <a:spLocks noEditPoints="1" noChangeArrowheads="1"/>
              </p:cNvSpPr>
              <p:nvPr/>
            </p:nvSpPr>
            <p:spPr bwMode="auto">
              <a:xfrm>
                <a:off x="2734" y="1706"/>
                <a:ext cx="295"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18 w 21600"/>
                  <a:gd name="T10" fmla="*/ 11769 h 21600"/>
                  <a:gd name="T11" fmla="*/ 16182 w 21600"/>
                  <a:gd name="T12" fmla="*/ 20631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5" name="Pyr2"/>
              <p:cNvSpPr>
                <a:spLocks noEditPoints="1" noChangeArrowheads="1"/>
              </p:cNvSpPr>
              <p:nvPr/>
            </p:nvSpPr>
            <p:spPr bwMode="auto">
              <a:xfrm>
                <a:off x="2563" y="2018"/>
                <a:ext cx="635" cy="36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3 w 21600"/>
                  <a:gd name="T13" fmla="*/ 472 h 21600"/>
                  <a:gd name="T14" fmla="*/ 15817 w 21600"/>
                  <a:gd name="T15" fmla="*/ 21128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grpSp>
        <p:sp>
          <p:nvSpPr>
            <p:cNvPr id="485392" name="Pyr1"/>
            <p:cNvSpPr>
              <a:spLocks noEditPoints="1" noChangeArrowheads="1"/>
            </p:cNvSpPr>
            <p:nvPr/>
          </p:nvSpPr>
          <p:spPr bwMode="auto">
            <a:xfrm rot="10800000">
              <a:off x="6025282" y="4156075"/>
              <a:ext cx="1036637"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chemeClr val="bg1"/>
            </a:solidFill>
            <a:ln w="9525">
              <a:solidFill>
                <a:srgbClr val="C0C0C0"/>
              </a:solidFill>
              <a:miter lim="800000"/>
              <a:headEnd/>
              <a:tailEnd/>
            </a:ln>
          </p:spPr>
          <p:txBody>
            <a:bodyPr rot="10800000"/>
            <a:lstStyle/>
            <a:p>
              <a:endParaRPr lang="de-DE"/>
            </a:p>
          </p:txBody>
        </p:sp>
        <p:sp>
          <p:nvSpPr>
            <p:cNvPr id="485393" name="Pyr2"/>
            <p:cNvSpPr>
              <a:spLocks noEditPoints="1" noChangeArrowheads="1"/>
            </p:cNvSpPr>
            <p:nvPr/>
          </p:nvSpPr>
          <p:spPr bwMode="auto">
            <a:xfrm rot="10800000">
              <a:off x="5433144" y="3575050"/>
              <a:ext cx="2232025"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DDDDDD"/>
            </a:solidFill>
            <a:ln w="9525">
              <a:solidFill>
                <a:srgbClr val="C0C0C0"/>
              </a:solidFill>
              <a:miter lim="800000"/>
              <a:headEnd/>
              <a:tailEnd/>
            </a:ln>
          </p:spPr>
          <p:txBody>
            <a:bodyPr/>
            <a:lstStyle/>
            <a:p>
              <a:endParaRPr lang="de-DE"/>
            </a:p>
          </p:txBody>
        </p:sp>
      </p:grpSp>
      <p:sp>
        <p:nvSpPr>
          <p:cNvPr id="485385" name="Rectangle 21"/>
          <p:cNvSpPr>
            <a:spLocks noChangeArrowheads="1"/>
          </p:cNvSpPr>
          <p:nvPr/>
        </p:nvSpPr>
        <p:spPr bwMode="auto">
          <a:xfrm>
            <a:off x="468313" y="3932238"/>
            <a:ext cx="792162"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r>
              <a:rPr lang="de-DE">
                <a:solidFill>
                  <a:srgbClr val="4D4D4D"/>
                </a:solidFill>
              </a:rPr>
              <a:t>Administration</a:t>
            </a:r>
          </a:p>
        </p:txBody>
      </p:sp>
      <p:sp>
        <p:nvSpPr>
          <p:cNvPr id="485386" name="Rectangle 22"/>
          <p:cNvSpPr>
            <a:spLocks noChangeArrowheads="1"/>
          </p:cNvSpPr>
          <p:nvPr/>
        </p:nvSpPr>
        <p:spPr bwMode="auto">
          <a:xfrm>
            <a:off x="468313" y="3213100"/>
            <a:ext cx="792162"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r>
              <a:rPr lang="de-DE" dirty="0" smtClean="0">
                <a:solidFill>
                  <a:srgbClr val="4D4D4D"/>
                </a:solidFill>
              </a:rPr>
              <a:t>Support</a:t>
            </a:r>
            <a:endParaRPr lang="de-DE" dirty="0">
              <a:solidFill>
                <a:srgbClr val="4D4D4D"/>
              </a:solidFill>
            </a:endParaRPr>
          </a:p>
        </p:txBody>
      </p:sp>
      <p:sp>
        <p:nvSpPr>
          <p:cNvPr id="485387" name="Rectangle 23"/>
          <p:cNvSpPr>
            <a:spLocks noChangeArrowheads="1"/>
          </p:cNvSpPr>
          <p:nvPr/>
        </p:nvSpPr>
        <p:spPr bwMode="auto">
          <a:xfrm>
            <a:off x="468313" y="2490788"/>
            <a:ext cx="792162"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r>
              <a:rPr lang="de-DE" dirty="0" smtClean="0">
                <a:solidFill>
                  <a:srgbClr val="4D4D4D"/>
                </a:solidFill>
              </a:rPr>
              <a:t>Consulting</a:t>
            </a:r>
            <a:endParaRPr lang="de-DE" dirty="0">
              <a:solidFill>
                <a:srgbClr val="4D4D4D"/>
              </a:solidFill>
            </a:endParaRPr>
          </a:p>
        </p:txBody>
      </p:sp>
      <p:sp>
        <p:nvSpPr>
          <p:cNvPr id="485388" name="Rectangle 24"/>
          <p:cNvSpPr>
            <a:spLocks noChangeArrowheads="1"/>
          </p:cNvSpPr>
          <p:nvPr/>
        </p:nvSpPr>
        <p:spPr bwMode="auto">
          <a:xfrm>
            <a:off x="468313" y="1700213"/>
            <a:ext cx="792162"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r>
              <a:rPr lang="de-DE" dirty="0" err="1" smtClean="0">
                <a:solidFill>
                  <a:srgbClr val="4D4D4D"/>
                </a:solidFill>
              </a:rPr>
              <a:t>Strategy</a:t>
            </a:r>
            <a:endParaRPr lang="de-DE" dirty="0">
              <a:solidFill>
                <a:srgbClr val="4D4D4D"/>
              </a:solidFill>
            </a:endParaRPr>
          </a:p>
        </p:txBody>
      </p:sp>
      <p:sp>
        <p:nvSpPr>
          <p:cNvPr id="485389" name="Rectangle 21"/>
          <p:cNvSpPr>
            <a:spLocks noChangeArrowheads="1"/>
          </p:cNvSpPr>
          <p:nvPr/>
        </p:nvSpPr>
        <p:spPr bwMode="auto">
          <a:xfrm>
            <a:off x="2339975" y="4652963"/>
            <a:ext cx="2808288"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r>
              <a:rPr lang="de-DE" sz="1600" dirty="0" smtClean="0">
                <a:solidFill>
                  <a:srgbClr val="4D4D4D"/>
                </a:solidFill>
              </a:rPr>
              <a:t>Traditional HR</a:t>
            </a:r>
            <a:endParaRPr lang="de-DE" sz="1600" dirty="0">
              <a:solidFill>
                <a:srgbClr val="4D4D4D"/>
              </a:solidFill>
            </a:endParaRPr>
          </a:p>
        </p:txBody>
      </p:sp>
      <p:sp>
        <p:nvSpPr>
          <p:cNvPr id="485390" name="Rectangle 21"/>
          <p:cNvSpPr>
            <a:spLocks noChangeArrowheads="1"/>
          </p:cNvSpPr>
          <p:nvPr/>
        </p:nvSpPr>
        <p:spPr bwMode="auto">
          <a:xfrm>
            <a:off x="5292725" y="4652963"/>
            <a:ext cx="2808288"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r>
              <a:rPr lang="de-DE" sz="1600" dirty="0" smtClean="0">
                <a:solidFill>
                  <a:srgbClr val="4D4D4D"/>
                </a:solidFill>
              </a:rPr>
              <a:t>Future HR</a:t>
            </a:r>
            <a:endParaRPr lang="de-DE" sz="1600" dirty="0">
              <a:solidFill>
                <a:srgbClr val="4D4D4D"/>
              </a:solidFill>
            </a:endParaRPr>
          </a:p>
        </p:txBody>
      </p:sp>
    </p:spTree>
    <p:extLst>
      <p:ext uri="{BB962C8B-B14F-4D97-AF65-F5344CB8AC3E}">
        <p14:creationId xmlns="" xmlns:p14="http://schemas.microsoft.com/office/powerpoint/2010/main" val="194332213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3"/>
          <p:cNvSpPr>
            <a:spLocks noGrp="1" noChangeArrowheads="1"/>
          </p:cNvSpPr>
          <p:nvPr>
            <p:ph type="title"/>
          </p:nvPr>
        </p:nvSpPr>
        <p:spPr>
          <a:xfrm>
            <a:off x="1066800" y="228600"/>
            <a:ext cx="7200900" cy="1142385"/>
          </a:xfrm>
        </p:spPr>
        <p:txBody>
          <a:bodyPr/>
          <a:lstStyle/>
          <a:p>
            <a:pPr eaLnBrk="1" hangingPunct="1"/>
            <a:r>
              <a:rPr lang="de-DE" dirty="0" err="1" smtClean="0">
                <a:latin typeface="Arial Black" charset="0"/>
                <a:ea typeface="ＭＳ Ｐゴシック" charset="0"/>
                <a:cs typeface="ＭＳ Ｐゴシック" charset="0"/>
              </a:rPr>
              <a:t>Selecting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handled</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by</a:t>
            </a:r>
            <a:r>
              <a:rPr lang="de-DE" dirty="0" smtClean="0">
                <a:latin typeface="Arial Black" charset="0"/>
                <a:ea typeface="ＭＳ Ｐゴシック" charset="0"/>
                <a:cs typeface="ＭＳ Ｐゴシック" charset="0"/>
              </a:rPr>
              <a:t> a </a:t>
            </a:r>
            <a:r>
              <a:rPr lang="de-DE" dirty="0" err="1" smtClean="0">
                <a:latin typeface="Arial Black" charset="0"/>
                <a:ea typeface="ＭＳ Ｐゴシック" charset="0"/>
                <a:cs typeface="ＭＳ Ｐゴシック" charset="0"/>
              </a:rPr>
              <a:t>Shared</a:t>
            </a:r>
            <a:r>
              <a:rPr lang="de-DE" dirty="0" smtClean="0">
                <a:latin typeface="Arial Black" charset="0"/>
                <a:ea typeface="ＭＳ Ｐゴシック" charset="0"/>
                <a:cs typeface="ＭＳ Ｐゴシック" charset="0"/>
              </a:rPr>
              <a:t> </a:t>
            </a:r>
            <a:r>
              <a:rPr lang="de-DE" dirty="0">
                <a:latin typeface="Arial Black" charset="0"/>
                <a:ea typeface="ＭＳ Ｐゴシック" charset="0"/>
                <a:cs typeface="ＭＳ Ｐゴシック" charset="0"/>
              </a:rPr>
              <a:t>Service </a:t>
            </a:r>
            <a:r>
              <a:rPr lang="de-DE" dirty="0" smtClean="0">
                <a:latin typeface="Arial Black" charset="0"/>
                <a:ea typeface="ＭＳ Ｐゴシック" charset="0"/>
                <a:cs typeface="ＭＳ Ｐゴシック" charset="0"/>
              </a:rPr>
              <a:t>Center</a:t>
            </a:r>
            <a:endParaRPr lang="de-DE" dirty="0">
              <a:latin typeface="Arial Black" charset="0"/>
              <a:ea typeface="ＭＳ Ｐゴシック" charset="0"/>
              <a:cs typeface="ＭＳ Ｐゴシック" charset="0"/>
            </a:endParaRPr>
          </a:p>
        </p:txBody>
      </p:sp>
      <p:sp>
        <p:nvSpPr>
          <p:cNvPr id="495618" name="Textfeld 45"/>
          <p:cNvSpPr txBox="1">
            <a:spLocks noChangeArrowheads="1"/>
          </p:cNvSpPr>
          <p:nvPr/>
        </p:nvSpPr>
        <p:spPr bwMode="auto">
          <a:xfrm>
            <a:off x="1952625" y="5795963"/>
            <a:ext cx="9906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b="0" dirty="0" smtClean="0">
                <a:solidFill>
                  <a:srgbClr val="4D4D4D"/>
                </a:solidFill>
                <a:cs typeface="Arial" charset="0"/>
              </a:rPr>
              <a:t>high</a:t>
            </a:r>
            <a:endParaRPr lang="de-DE" sz="1600" b="0" dirty="0">
              <a:solidFill>
                <a:srgbClr val="4D4D4D"/>
              </a:solidFill>
              <a:cs typeface="Arial" charset="0"/>
            </a:endParaRPr>
          </a:p>
        </p:txBody>
      </p:sp>
      <p:sp>
        <p:nvSpPr>
          <p:cNvPr id="495619" name="Textfeld 46"/>
          <p:cNvSpPr txBox="1">
            <a:spLocks noChangeArrowheads="1"/>
          </p:cNvSpPr>
          <p:nvPr/>
        </p:nvSpPr>
        <p:spPr bwMode="auto">
          <a:xfrm>
            <a:off x="6189663" y="5795963"/>
            <a:ext cx="9906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low</a:t>
            </a:r>
            <a:endParaRPr lang="de-DE" sz="1600" b="0" dirty="0">
              <a:solidFill>
                <a:srgbClr val="4D4D4D"/>
              </a:solidFill>
              <a:cs typeface="Arial" charset="0"/>
            </a:endParaRPr>
          </a:p>
        </p:txBody>
      </p:sp>
      <p:sp>
        <p:nvSpPr>
          <p:cNvPr id="495620" name="Textfeld 47"/>
          <p:cNvSpPr txBox="1">
            <a:spLocks noChangeArrowheads="1"/>
          </p:cNvSpPr>
          <p:nvPr/>
        </p:nvSpPr>
        <p:spPr bwMode="auto">
          <a:xfrm>
            <a:off x="962025" y="5395913"/>
            <a:ext cx="9906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far</a:t>
            </a:r>
            <a:endParaRPr lang="de-DE" sz="1600" b="0" dirty="0">
              <a:solidFill>
                <a:srgbClr val="4D4D4D"/>
              </a:solidFill>
              <a:cs typeface="Arial" charset="0"/>
            </a:endParaRPr>
          </a:p>
        </p:txBody>
      </p:sp>
      <p:sp>
        <p:nvSpPr>
          <p:cNvPr id="495621" name="Textfeld 48"/>
          <p:cNvSpPr txBox="1">
            <a:spLocks noChangeArrowheads="1"/>
          </p:cNvSpPr>
          <p:nvPr/>
        </p:nvSpPr>
        <p:spPr bwMode="auto">
          <a:xfrm>
            <a:off x="962025" y="1484313"/>
            <a:ext cx="99060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close</a:t>
            </a:r>
            <a:endParaRPr lang="de-DE" sz="1600" b="0" dirty="0">
              <a:solidFill>
                <a:srgbClr val="4D4D4D"/>
              </a:solidFill>
              <a:cs typeface="Arial" charset="0"/>
            </a:endParaRPr>
          </a:p>
        </p:txBody>
      </p:sp>
      <p:sp>
        <p:nvSpPr>
          <p:cNvPr id="495622" name="Textfeld 49"/>
          <p:cNvSpPr txBox="1">
            <a:spLocks noChangeArrowheads="1"/>
          </p:cNvSpPr>
          <p:nvPr/>
        </p:nvSpPr>
        <p:spPr bwMode="auto">
          <a:xfrm>
            <a:off x="2949575" y="5795963"/>
            <a:ext cx="347821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Standardization</a:t>
            </a:r>
            <a:endParaRPr lang="de-DE" sz="1600" dirty="0">
              <a:solidFill>
                <a:srgbClr val="4D4D4D"/>
              </a:solidFill>
              <a:cs typeface="Arial" charset="0"/>
            </a:endParaRPr>
          </a:p>
        </p:txBody>
      </p:sp>
      <p:sp>
        <p:nvSpPr>
          <p:cNvPr id="495623" name="Textfeld 50"/>
          <p:cNvSpPr txBox="1">
            <a:spLocks noChangeArrowheads="1"/>
          </p:cNvSpPr>
          <p:nvPr/>
        </p:nvSpPr>
        <p:spPr bwMode="auto">
          <a:xfrm>
            <a:off x="657225" y="3421063"/>
            <a:ext cx="12954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Close </a:t>
            </a:r>
            <a:r>
              <a:rPr lang="de-DE" sz="1600" dirty="0" err="1" smtClean="0">
                <a:solidFill>
                  <a:srgbClr val="4D4D4D"/>
                </a:solidFill>
                <a:cs typeface="Arial" charset="0"/>
              </a:rPr>
              <a:t>to</a:t>
            </a:r>
            <a:r>
              <a:rPr lang="de-DE" sz="1600" dirty="0" smtClean="0">
                <a:solidFill>
                  <a:srgbClr val="4D4D4D"/>
                </a:solidFill>
                <a:cs typeface="Arial" charset="0"/>
              </a:rPr>
              <a:t> </a:t>
            </a:r>
            <a:r>
              <a:rPr lang="de-DE" sz="1600" dirty="0" err="1" smtClean="0">
                <a:solidFill>
                  <a:srgbClr val="4D4D4D"/>
                </a:solidFill>
                <a:cs typeface="Arial" charset="0"/>
              </a:rPr>
              <a:t>Applicant</a:t>
            </a:r>
            <a:endParaRPr lang="de-DE" sz="1600" dirty="0">
              <a:solidFill>
                <a:srgbClr val="4D4D4D"/>
              </a:solidFill>
              <a:cs typeface="Arial" charset="0"/>
            </a:endParaRPr>
          </a:p>
        </p:txBody>
      </p:sp>
      <p:sp>
        <p:nvSpPr>
          <p:cNvPr id="53" name="Bogen 12"/>
          <p:cNvSpPr>
            <a:spLocks/>
          </p:cNvSpPr>
          <p:nvPr/>
        </p:nvSpPr>
        <p:spPr bwMode="auto">
          <a:xfrm>
            <a:off x="1941513" y="2781300"/>
            <a:ext cx="338455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8" name="Oval 57"/>
          <p:cNvSpPr/>
          <p:nvPr/>
        </p:nvSpPr>
        <p:spPr>
          <a:xfrm>
            <a:off x="5399088" y="3132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0" name="Oval 59"/>
          <p:cNvSpPr/>
          <p:nvPr/>
        </p:nvSpPr>
        <p:spPr>
          <a:xfrm>
            <a:off x="2987675" y="39671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2" name="Oval 61"/>
          <p:cNvSpPr/>
          <p:nvPr/>
        </p:nvSpPr>
        <p:spPr>
          <a:xfrm>
            <a:off x="4379913" y="529272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1" name="Textfeld 66"/>
          <p:cNvSpPr txBox="1">
            <a:spLocks noChangeArrowheads="1"/>
          </p:cNvSpPr>
          <p:nvPr/>
        </p:nvSpPr>
        <p:spPr bwMode="auto">
          <a:xfrm>
            <a:off x="5684838" y="1773238"/>
            <a:ext cx="1612900" cy="3079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Assessment</a:t>
            </a:r>
            <a:endParaRPr lang="de-DE" sz="1400" dirty="0">
              <a:solidFill>
                <a:srgbClr val="4D4D4D"/>
              </a:solidFill>
              <a:cs typeface="Arial" charset="0"/>
            </a:endParaRPr>
          </a:p>
        </p:txBody>
      </p:sp>
      <p:sp>
        <p:nvSpPr>
          <p:cNvPr id="68" name="Oval 67"/>
          <p:cNvSpPr/>
          <p:nvPr/>
        </p:nvSpPr>
        <p:spPr>
          <a:xfrm>
            <a:off x="6411913" y="22288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3" name="Textfeld 68"/>
          <p:cNvSpPr txBox="1">
            <a:spLocks noChangeArrowheads="1"/>
          </p:cNvSpPr>
          <p:nvPr/>
        </p:nvSpPr>
        <p:spPr bwMode="auto">
          <a:xfrm>
            <a:off x="3597275" y="3651250"/>
            <a:ext cx="1752600" cy="306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Preselection</a:t>
            </a:r>
            <a:endParaRPr lang="de-DE" sz="1400" dirty="0">
              <a:solidFill>
                <a:srgbClr val="4D4D4D"/>
              </a:solidFill>
              <a:cs typeface="Arial" charset="0"/>
            </a:endParaRPr>
          </a:p>
        </p:txBody>
      </p:sp>
      <p:sp>
        <p:nvSpPr>
          <p:cNvPr id="70" name="Oval 69"/>
          <p:cNvSpPr/>
          <p:nvPr/>
        </p:nvSpPr>
        <p:spPr>
          <a:xfrm>
            <a:off x="4405313" y="40687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2" name="Oval 71"/>
          <p:cNvSpPr/>
          <p:nvPr/>
        </p:nvSpPr>
        <p:spPr>
          <a:xfrm>
            <a:off x="6356350" y="51768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4" name="Oval 73"/>
          <p:cNvSpPr/>
          <p:nvPr/>
        </p:nvSpPr>
        <p:spPr>
          <a:xfrm>
            <a:off x="4008438" y="24447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5" name="Rechteck 74"/>
          <p:cNvSpPr/>
          <p:nvPr/>
        </p:nvSpPr>
        <p:spPr>
          <a:xfrm>
            <a:off x="1952625" y="1484313"/>
            <a:ext cx="5245100" cy="431165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79" name="Oval 78"/>
          <p:cNvSpPr/>
          <p:nvPr/>
        </p:nvSpPr>
        <p:spPr>
          <a:xfrm>
            <a:off x="2767013" y="49069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29" name="Rectangle 12"/>
          <p:cNvSpPr>
            <a:spLocks noChangeArrowheads="1"/>
          </p:cNvSpPr>
          <p:nvPr/>
        </p:nvSpPr>
        <p:spPr bwMode="auto">
          <a:xfrm>
            <a:off x="2211044" y="4357732"/>
            <a:ext cx="130035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de-DE" sz="1400" dirty="0" err="1">
                <a:solidFill>
                  <a:srgbClr val="4D4D4D"/>
                </a:solidFill>
              </a:rPr>
              <a:t>Application</a:t>
            </a:r>
            <a:r>
              <a:rPr lang="de-DE" sz="1400" dirty="0">
                <a:solidFill>
                  <a:srgbClr val="4D4D4D"/>
                </a:solidFill>
              </a:rPr>
              <a:t/>
            </a:r>
            <a:br>
              <a:rPr lang="de-DE" sz="1400" dirty="0">
                <a:solidFill>
                  <a:srgbClr val="4D4D4D"/>
                </a:solidFill>
              </a:rPr>
            </a:br>
            <a:r>
              <a:rPr lang="de-DE" sz="1400" dirty="0" err="1">
                <a:solidFill>
                  <a:srgbClr val="4D4D4D"/>
                </a:solidFill>
              </a:rPr>
              <a:t>management</a:t>
            </a:r>
            <a:endParaRPr lang="de-DE" sz="1400" dirty="0">
              <a:solidFill>
                <a:srgbClr val="4D4D4D"/>
              </a:solidFill>
            </a:endParaRPr>
          </a:p>
        </p:txBody>
      </p:sp>
      <p:sp>
        <p:nvSpPr>
          <p:cNvPr id="30" name="Rectangle 13"/>
          <p:cNvSpPr>
            <a:spLocks noChangeArrowheads="1"/>
          </p:cNvSpPr>
          <p:nvPr/>
        </p:nvSpPr>
        <p:spPr bwMode="auto">
          <a:xfrm>
            <a:off x="2483768" y="3356992"/>
            <a:ext cx="118237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Preparation</a:t>
            </a:r>
            <a:endParaRPr lang="de-DE" sz="1400" dirty="0">
              <a:solidFill>
                <a:srgbClr val="4D4D4D"/>
              </a:solidFill>
            </a:endParaRPr>
          </a:p>
        </p:txBody>
      </p:sp>
      <p:sp>
        <p:nvSpPr>
          <p:cNvPr id="31" name="Rectangle 17"/>
          <p:cNvSpPr>
            <a:spLocks noChangeArrowheads="1"/>
          </p:cNvSpPr>
          <p:nvPr/>
        </p:nvSpPr>
        <p:spPr bwMode="auto">
          <a:xfrm>
            <a:off x="3946608" y="4702464"/>
            <a:ext cx="103264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de-DE" sz="1400" dirty="0">
                <a:solidFill>
                  <a:srgbClr val="4D4D4D"/>
                </a:solidFill>
              </a:rPr>
              <a:t>HR</a:t>
            </a:r>
            <a:br>
              <a:rPr lang="de-DE" sz="1400" dirty="0">
                <a:solidFill>
                  <a:srgbClr val="4D4D4D"/>
                </a:solidFill>
              </a:rPr>
            </a:br>
            <a:r>
              <a:rPr lang="de-DE" sz="1400" dirty="0">
                <a:solidFill>
                  <a:srgbClr val="4D4D4D"/>
                </a:solidFill>
              </a:rPr>
              <a:t>Marketing</a:t>
            </a:r>
          </a:p>
        </p:txBody>
      </p:sp>
      <p:sp>
        <p:nvSpPr>
          <p:cNvPr id="32" name="Rectangle 19"/>
          <p:cNvSpPr>
            <a:spLocks noChangeArrowheads="1"/>
          </p:cNvSpPr>
          <p:nvPr/>
        </p:nvSpPr>
        <p:spPr bwMode="auto">
          <a:xfrm>
            <a:off x="4886680" y="2564904"/>
            <a:ext cx="117202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Negotiation</a:t>
            </a:r>
            <a:endParaRPr lang="de-DE" sz="1400" dirty="0">
              <a:solidFill>
                <a:srgbClr val="4D4D4D"/>
              </a:solidFill>
            </a:endParaRPr>
          </a:p>
        </p:txBody>
      </p:sp>
      <p:sp>
        <p:nvSpPr>
          <p:cNvPr id="33" name="Rechteck 41"/>
          <p:cNvSpPr>
            <a:spLocks noChangeArrowheads="1"/>
          </p:cNvSpPr>
          <p:nvPr/>
        </p:nvSpPr>
        <p:spPr bwMode="auto">
          <a:xfrm>
            <a:off x="5292080" y="4561309"/>
            <a:ext cx="228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400" dirty="0">
                <a:solidFill>
                  <a:srgbClr val="4D4D4D"/>
                </a:solidFill>
              </a:rPr>
              <a:t>Definition </a:t>
            </a:r>
            <a:r>
              <a:rPr lang="de-DE" sz="1400" dirty="0" err="1">
                <a:solidFill>
                  <a:srgbClr val="4D4D4D"/>
                </a:solidFill>
              </a:rPr>
              <a:t>of</a:t>
            </a:r>
            <a:r>
              <a:rPr lang="de-DE" sz="1400" dirty="0">
                <a:solidFill>
                  <a:srgbClr val="4D4D4D"/>
                </a:solidFill>
              </a:rPr>
              <a:t> </a:t>
            </a:r>
            <a:r>
              <a:rPr lang="de-DE" sz="1400" dirty="0" smtClean="0">
                <a:solidFill>
                  <a:srgbClr val="4D4D4D"/>
                </a:solidFill>
              </a:rPr>
              <a:t/>
            </a:r>
            <a:br>
              <a:rPr lang="de-DE" sz="1400" dirty="0" smtClean="0">
                <a:solidFill>
                  <a:srgbClr val="4D4D4D"/>
                </a:solidFill>
              </a:rPr>
            </a:br>
            <a:r>
              <a:rPr lang="de-DE" sz="1400" dirty="0" smtClean="0">
                <a:solidFill>
                  <a:srgbClr val="4D4D4D"/>
                </a:solidFill>
              </a:rPr>
              <a:t>Target </a:t>
            </a:r>
            <a:r>
              <a:rPr lang="de-DE" sz="1400" dirty="0">
                <a:solidFill>
                  <a:srgbClr val="4D4D4D"/>
                </a:solidFill>
              </a:rPr>
              <a:t>Profile</a:t>
            </a:r>
          </a:p>
        </p:txBody>
      </p:sp>
      <p:sp>
        <p:nvSpPr>
          <p:cNvPr id="34" name="Rechteck 42"/>
          <p:cNvSpPr>
            <a:spLocks noChangeArrowheads="1"/>
          </p:cNvSpPr>
          <p:nvPr/>
        </p:nvSpPr>
        <p:spPr bwMode="auto">
          <a:xfrm>
            <a:off x="3484116" y="2060848"/>
            <a:ext cx="12319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de-DE" sz="1400" dirty="0" err="1">
                <a:solidFill>
                  <a:srgbClr val="4D4D4D"/>
                </a:solidFill>
              </a:rPr>
              <a:t>Introduction</a:t>
            </a:r>
            <a:r>
              <a:rPr lang="de-DE" sz="1400" dirty="0">
                <a:solidFill>
                  <a:srgbClr val="4D4D4D"/>
                </a:solidFill>
              </a:rPr>
              <a:t> </a:t>
            </a:r>
            <a:endParaRPr lang="de-DE" dirty="0">
              <a:solidFill>
                <a:srgbClr val="4D4D4D"/>
              </a:solidFill>
            </a:endParaRPr>
          </a:p>
        </p:txBody>
      </p:sp>
    </p:spTree>
    <p:extLst>
      <p:ext uri="{BB962C8B-B14F-4D97-AF65-F5344CB8AC3E}">
        <p14:creationId xmlns="" xmlns:p14="http://schemas.microsoft.com/office/powerpoint/2010/main" val="213616471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ung 76"/>
          <p:cNvGrpSpPr>
            <a:grpSpLocks/>
          </p:cNvGrpSpPr>
          <p:nvPr/>
        </p:nvGrpSpPr>
        <p:grpSpPr bwMode="auto">
          <a:xfrm>
            <a:off x="2514600" y="914400"/>
            <a:ext cx="5562600" cy="5486400"/>
            <a:chOff x="2514600" y="914400"/>
            <a:chExt cx="5562600" cy="5486400"/>
          </a:xfrm>
        </p:grpSpPr>
        <p:sp>
          <p:nvSpPr>
            <p:cNvPr id="201751" name="Rechteck 69"/>
            <p:cNvSpPr>
              <a:spLocks noChangeArrowheads="1"/>
            </p:cNvSpPr>
            <p:nvPr/>
          </p:nvSpPr>
          <p:spPr bwMode="auto">
            <a:xfrm>
              <a:off x="2514600" y="914400"/>
              <a:ext cx="5562600" cy="5486400"/>
            </a:xfrm>
            <a:prstGeom prst="rect">
              <a:avLst/>
            </a:prstGeom>
            <a:noFill/>
            <a:ln w="19050">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de-DE"/>
            </a:p>
          </p:txBody>
        </p:sp>
        <p:sp>
          <p:nvSpPr>
            <p:cNvPr id="201752" name="Rechteck 70"/>
            <p:cNvSpPr>
              <a:spLocks noChangeArrowheads="1"/>
            </p:cNvSpPr>
            <p:nvPr/>
          </p:nvSpPr>
          <p:spPr bwMode="auto">
            <a:xfrm>
              <a:off x="2667000" y="990600"/>
              <a:ext cx="52578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a:solidFill>
                    <a:srgbClr val="595959"/>
                  </a:solidFill>
                </a:rPr>
                <a:t>Central Coordination</a:t>
              </a:r>
              <a:endParaRPr lang="de-DE"/>
            </a:p>
          </p:txBody>
        </p:sp>
        <p:sp>
          <p:nvSpPr>
            <p:cNvPr id="201753" name="Rechteck 71"/>
            <p:cNvSpPr>
              <a:spLocks noChangeArrowheads="1"/>
            </p:cNvSpPr>
            <p:nvPr/>
          </p:nvSpPr>
          <p:spPr bwMode="auto">
            <a:xfrm>
              <a:off x="2667000" y="5943600"/>
              <a:ext cx="52578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a:solidFill>
                    <a:srgbClr val="595959"/>
                  </a:solidFill>
                </a:rPr>
                <a:t>Partner-/Supplier Management</a:t>
              </a:r>
              <a:endParaRPr lang="de-DE"/>
            </a:p>
          </p:txBody>
        </p:sp>
      </p:grpSp>
      <p:sp>
        <p:nvSpPr>
          <p:cNvPr id="201731" name="Titel 1"/>
          <p:cNvSpPr>
            <a:spLocks noGrp="1"/>
          </p:cNvSpPr>
          <p:nvPr>
            <p:ph type="title"/>
          </p:nvPr>
        </p:nvSpPr>
        <p:spPr>
          <a:xfrm>
            <a:off x="1066800" y="0"/>
            <a:ext cx="7200900" cy="884239"/>
          </a:xfrm>
        </p:spPr>
        <p:txBody>
          <a:bodyPr/>
          <a:lstStyle/>
          <a:p>
            <a:r>
              <a:rPr lang="de-DE" dirty="0" err="1" smtClean="0">
                <a:latin typeface="Arial Black" charset="0"/>
                <a:ea typeface="ＭＳ Ｐゴシック" charset="0"/>
                <a:cs typeface="ＭＳ Ｐゴシック" charset="0"/>
              </a:rPr>
              <a:t>Three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Pillar</a:t>
            </a:r>
            <a:r>
              <a:rPr lang="de-DE" dirty="0" smtClean="0">
                <a:latin typeface="Arial Black" charset="0"/>
                <a:ea typeface="ＭＳ Ｐゴシック" charset="0"/>
                <a:cs typeface="ＭＳ Ｐゴシック" charset="0"/>
              </a:rPr>
              <a:t> Model </a:t>
            </a:r>
            <a:r>
              <a:rPr lang="de-DE" dirty="0" err="1" smtClean="0">
                <a:latin typeface="Arial Black" charset="0"/>
                <a:ea typeface="ＭＳ Ｐゴシック" charset="0"/>
                <a:cs typeface="ＭＳ Ｐゴシック" charset="0"/>
              </a:rPr>
              <a:t>of</a:t>
            </a:r>
            <a:r>
              <a:rPr lang="de-DE" dirty="0" smtClean="0">
                <a:latin typeface="Arial Black" charset="0"/>
                <a:ea typeface="ＭＳ Ｐゴシック" charset="0"/>
                <a:cs typeface="ＭＳ Ｐゴシック" charset="0"/>
              </a:rPr>
              <a:t> modern </a:t>
            </a:r>
            <a:r>
              <a:rPr lang="de-DE" dirty="0">
                <a:latin typeface="Arial Black" charset="0"/>
                <a:ea typeface="ＭＳ Ｐゴシック" charset="0"/>
                <a:cs typeface="ＭＳ Ｐゴシック" charset="0"/>
              </a:rPr>
              <a:t>HR-</a:t>
            </a:r>
            <a:r>
              <a:rPr lang="de-DE" dirty="0" err="1">
                <a:latin typeface="Arial Black" charset="0"/>
                <a:ea typeface="ＭＳ Ｐゴシック" charset="0"/>
                <a:cs typeface="ＭＳ Ｐゴシック" charset="0"/>
              </a:rPr>
              <a:t>Organization</a:t>
            </a:r>
            <a:endParaRPr lang="de-DE" dirty="0">
              <a:latin typeface="Arial Black" charset="0"/>
              <a:ea typeface="ＭＳ Ｐゴシック" charset="0"/>
              <a:cs typeface="ＭＳ Ｐゴシック" charset="0"/>
            </a:endParaRPr>
          </a:p>
        </p:txBody>
      </p:sp>
      <p:grpSp>
        <p:nvGrpSpPr>
          <p:cNvPr id="3" name="Gruppierung 72"/>
          <p:cNvGrpSpPr>
            <a:grpSpLocks/>
          </p:cNvGrpSpPr>
          <p:nvPr/>
        </p:nvGrpSpPr>
        <p:grpSpPr bwMode="auto">
          <a:xfrm>
            <a:off x="609600" y="1524000"/>
            <a:ext cx="1752600" cy="4313238"/>
            <a:chOff x="609600" y="1524000"/>
            <a:chExt cx="1752600" cy="4313238"/>
          </a:xfrm>
        </p:grpSpPr>
        <p:sp>
          <p:nvSpPr>
            <p:cNvPr id="69" name="Rechteck 68"/>
            <p:cNvSpPr/>
            <p:nvPr/>
          </p:nvSpPr>
          <p:spPr bwMode="auto">
            <a:xfrm>
              <a:off x="609600" y="3581400"/>
              <a:ext cx="1752600" cy="22558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Employees</a:t>
              </a:r>
            </a:p>
            <a:p>
              <a:endParaRPr lang="de-DE" sz="1600" b="0">
                <a:solidFill>
                  <a:srgbClr val="595959"/>
                </a:solidFill>
              </a:endParaRPr>
            </a:p>
            <a:p>
              <a:r>
                <a:rPr lang="de-DE" sz="1600" b="0">
                  <a:solidFill>
                    <a:srgbClr val="595959"/>
                  </a:solidFill>
                </a:rPr>
                <a:t>Applicants</a:t>
              </a:r>
            </a:p>
          </p:txBody>
        </p:sp>
        <p:sp>
          <p:nvSpPr>
            <p:cNvPr id="55" name="Rechteck 54"/>
            <p:cNvSpPr/>
            <p:nvPr/>
          </p:nvSpPr>
          <p:spPr bwMode="auto">
            <a:xfrm>
              <a:off x="609600" y="1524000"/>
              <a:ext cx="1752600"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Customers</a:t>
              </a:r>
            </a:p>
          </p:txBody>
        </p:sp>
        <p:sp>
          <p:nvSpPr>
            <p:cNvPr id="56" name="Rechteck 55"/>
            <p:cNvSpPr/>
            <p:nvPr/>
          </p:nvSpPr>
          <p:spPr bwMode="auto">
            <a:xfrm>
              <a:off x="609600" y="2209800"/>
              <a:ext cx="1752600" cy="12192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Managers</a:t>
              </a:r>
            </a:p>
          </p:txBody>
        </p:sp>
      </p:grpSp>
      <p:grpSp>
        <p:nvGrpSpPr>
          <p:cNvPr id="4" name="Gruppierung 73"/>
          <p:cNvGrpSpPr>
            <a:grpSpLocks/>
          </p:cNvGrpSpPr>
          <p:nvPr/>
        </p:nvGrpSpPr>
        <p:grpSpPr bwMode="auto">
          <a:xfrm>
            <a:off x="2411413" y="1524000"/>
            <a:ext cx="2541587" cy="1905000"/>
            <a:chOff x="2411049" y="1524000"/>
            <a:chExt cx="2541951" cy="1905000"/>
          </a:xfrm>
        </p:grpSpPr>
        <p:sp>
          <p:nvSpPr>
            <p:cNvPr id="57" name="Rechteck 56"/>
            <p:cNvSpPr/>
            <p:nvPr/>
          </p:nvSpPr>
          <p:spPr bwMode="auto">
            <a:xfrm>
              <a:off x="2666673" y="1524000"/>
              <a:ext cx="228632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HR Business Partner</a:t>
              </a:r>
              <a:br>
                <a:rPr lang="de-DE" sz="1600">
                  <a:solidFill>
                    <a:srgbClr val="595959"/>
                  </a:solidFill>
                </a:rPr>
              </a:br>
              <a:r>
                <a:rPr lang="de-DE" sz="1400" b="0">
                  <a:solidFill>
                    <a:srgbClr val="595959"/>
                  </a:solidFill>
                </a:rPr>
                <a:t>near to business</a:t>
              </a:r>
            </a:p>
          </p:txBody>
        </p:sp>
        <p:sp>
          <p:nvSpPr>
            <p:cNvPr id="58" name="Rechteck 57"/>
            <p:cNvSpPr/>
            <p:nvPr/>
          </p:nvSpPr>
          <p:spPr bwMode="auto">
            <a:xfrm>
              <a:off x="2666673" y="2209800"/>
              <a:ext cx="2286327"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Individual support of managers on HR-related topics</a:t>
              </a:r>
            </a:p>
          </p:txBody>
        </p:sp>
        <p:sp>
          <p:nvSpPr>
            <p:cNvPr id="65" name="Gleichschenkliges Dreieck 64"/>
            <p:cNvSpPr/>
            <p:nvPr/>
          </p:nvSpPr>
          <p:spPr bwMode="auto">
            <a:xfrm rot="16200000">
              <a:off x="2389631" y="2748743"/>
              <a:ext cx="228600" cy="185764"/>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5" name="Gruppierung 75"/>
          <p:cNvGrpSpPr>
            <a:grpSpLocks/>
          </p:cNvGrpSpPr>
          <p:nvPr/>
        </p:nvGrpSpPr>
        <p:grpSpPr bwMode="auto">
          <a:xfrm>
            <a:off x="2411413" y="3581400"/>
            <a:ext cx="5513387" cy="2255838"/>
            <a:chOff x="2411049" y="3581400"/>
            <a:chExt cx="5513751" cy="2255838"/>
          </a:xfrm>
        </p:grpSpPr>
        <p:sp>
          <p:nvSpPr>
            <p:cNvPr id="59" name="Rechteck 58"/>
            <p:cNvSpPr/>
            <p:nvPr/>
          </p:nvSpPr>
          <p:spPr bwMode="auto">
            <a:xfrm>
              <a:off x="3885933" y="3581400"/>
              <a:ext cx="403886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Shared Service Center</a:t>
              </a:r>
              <a:br>
                <a:rPr lang="de-DE" sz="1600">
                  <a:solidFill>
                    <a:srgbClr val="595959"/>
                  </a:solidFill>
                </a:rPr>
              </a:br>
              <a:r>
                <a:rPr lang="de-DE" sz="1400" b="0">
                  <a:solidFill>
                    <a:srgbClr val="595959"/>
                  </a:solidFill>
                </a:rPr>
                <a:t>company wide</a:t>
              </a:r>
            </a:p>
          </p:txBody>
        </p:sp>
        <p:sp>
          <p:nvSpPr>
            <p:cNvPr id="60" name="Rechteck 59"/>
            <p:cNvSpPr/>
            <p:nvPr/>
          </p:nvSpPr>
          <p:spPr bwMode="auto">
            <a:xfrm>
              <a:off x="3885933" y="4267200"/>
              <a:ext cx="4038867" cy="1570038"/>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Delivery of standardized and regularly demanded services to all employees with high volume (e.g. payroll)</a:t>
              </a:r>
            </a:p>
          </p:txBody>
        </p:sp>
        <p:sp>
          <p:nvSpPr>
            <p:cNvPr id="61" name="Rechteck 60"/>
            <p:cNvSpPr/>
            <p:nvPr/>
          </p:nvSpPr>
          <p:spPr bwMode="auto">
            <a:xfrm>
              <a:off x="2666653" y="3581400"/>
              <a:ext cx="1143075"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IT</a:t>
              </a:r>
            </a:p>
          </p:txBody>
        </p:sp>
        <p:sp>
          <p:nvSpPr>
            <p:cNvPr id="62" name="Rechteck 61"/>
            <p:cNvSpPr/>
            <p:nvPr/>
          </p:nvSpPr>
          <p:spPr bwMode="auto">
            <a:xfrm>
              <a:off x="2666653" y="4267200"/>
              <a:ext cx="1143075" cy="15700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Hotline</a:t>
              </a:r>
            </a:p>
            <a:p>
              <a:endParaRPr lang="de-DE" sz="1600" b="0">
                <a:solidFill>
                  <a:srgbClr val="595959"/>
                </a:solidFill>
              </a:endParaRPr>
            </a:p>
            <a:p>
              <a:r>
                <a:rPr lang="de-DE" sz="1600" b="0">
                  <a:solidFill>
                    <a:srgbClr val="595959"/>
                  </a:solidFill>
                </a:rPr>
                <a:t>ESS</a:t>
              </a:r>
            </a:p>
            <a:p>
              <a:endParaRPr lang="de-DE" sz="1600" b="0">
                <a:solidFill>
                  <a:srgbClr val="595959"/>
                </a:solidFill>
              </a:endParaRPr>
            </a:p>
            <a:p>
              <a:r>
                <a:rPr lang="de-DE" sz="1600" b="0">
                  <a:solidFill>
                    <a:srgbClr val="595959"/>
                  </a:solidFill>
                </a:rPr>
                <a:t>MSS</a:t>
              </a:r>
            </a:p>
          </p:txBody>
        </p:sp>
        <p:sp>
          <p:nvSpPr>
            <p:cNvPr id="66" name="Gleichschenkliges Dreieck 65"/>
            <p:cNvSpPr/>
            <p:nvPr/>
          </p:nvSpPr>
          <p:spPr bwMode="auto">
            <a:xfrm rot="16200000">
              <a:off x="2389624" y="4898225"/>
              <a:ext cx="228600" cy="185749"/>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sp>
          <p:nvSpPr>
            <p:cNvPr id="67" name="Gleichschenkliges Dreieck 66"/>
            <p:cNvSpPr/>
            <p:nvPr/>
          </p:nvSpPr>
          <p:spPr bwMode="auto">
            <a:xfrm rot="16200000">
              <a:off x="3635893" y="4898225"/>
              <a:ext cx="228600" cy="185750"/>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6" name="Gruppierung 74"/>
          <p:cNvGrpSpPr>
            <a:grpSpLocks/>
          </p:cNvGrpSpPr>
          <p:nvPr/>
        </p:nvGrpSpPr>
        <p:grpSpPr bwMode="auto">
          <a:xfrm>
            <a:off x="4876800" y="1524000"/>
            <a:ext cx="3048000" cy="1905000"/>
            <a:chOff x="4876800" y="1524000"/>
            <a:chExt cx="3048000" cy="1905000"/>
          </a:xfrm>
        </p:grpSpPr>
        <p:sp>
          <p:nvSpPr>
            <p:cNvPr id="63" name="Rechteck 62"/>
            <p:cNvSpPr/>
            <p:nvPr/>
          </p:nvSpPr>
          <p:spPr bwMode="auto">
            <a:xfrm>
              <a:off x="5105400" y="1524000"/>
              <a:ext cx="2819400"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Center of Expertise</a:t>
              </a:r>
              <a:br>
                <a:rPr lang="de-DE" sz="1600">
                  <a:solidFill>
                    <a:srgbClr val="595959"/>
                  </a:solidFill>
                </a:rPr>
              </a:br>
              <a:r>
                <a:rPr lang="de-DE" sz="1400" b="0">
                  <a:solidFill>
                    <a:srgbClr val="595959"/>
                  </a:solidFill>
                </a:rPr>
                <a:t>company wide</a:t>
              </a:r>
            </a:p>
          </p:txBody>
        </p:sp>
        <p:sp>
          <p:nvSpPr>
            <p:cNvPr id="64" name="Rechteck 63"/>
            <p:cNvSpPr/>
            <p:nvPr/>
          </p:nvSpPr>
          <p:spPr bwMode="auto">
            <a:xfrm>
              <a:off x="5105400" y="2209800"/>
              <a:ext cx="2819400"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Dealing with complex HR-related Issues</a:t>
              </a:r>
            </a:p>
          </p:txBody>
        </p:sp>
        <p:sp>
          <p:nvSpPr>
            <p:cNvPr id="68" name="Gleichschenkliges Dreieck 67"/>
            <p:cNvSpPr/>
            <p:nvPr/>
          </p:nvSpPr>
          <p:spPr bwMode="auto">
            <a:xfrm rot="16200000">
              <a:off x="4855369" y="2748756"/>
              <a:ext cx="228600" cy="185738"/>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spTree>
    <p:extLst>
      <p:ext uri="{BB962C8B-B14F-4D97-AF65-F5344CB8AC3E}">
        <p14:creationId xmlns="" xmlns:p14="http://schemas.microsoft.com/office/powerpoint/2010/main" val="250600576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3"/>
          <p:cNvSpPr>
            <a:spLocks noGrp="1" noChangeArrowheads="1"/>
          </p:cNvSpPr>
          <p:nvPr>
            <p:ph type="title"/>
          </p:nvPr>
        </p:nvSpPr>
        <p:spPr>
          <a:xfrm>
            <a:off x="1143000" y="228600"/>
            <a:ext cx="7200900" cy="579439"/>
          </a:xfrm>
        </p:spPr>
        <p:txBody>
          <a:bodyPr/>
          <a:lstStyle/>
          <a:p>
            <a:pPr eaLnBrk="1" hangingPunct="1"/>
            <a:r>
              <a:rPr lang="de-DE" dirty="0">
                <a:latin typeface="Arial Black" charset="0"/>
                <a:ea typeface="ＭＳ Ｐゴシック" charset="0"/>
                <a:cs typeface="ＭＳ Ｐゴシック" charset="0"/>
              </a:rPr>
              <a:t>Outsourcing, Onshoring, Offshoring</a:t>
            </a:r>
          </a:p>
        </p:txBody>
      </p:sp>
      <p:sp>
        <p:nvSpPr>
          <p:cNvPr id="38" name="Rectangle 7"/>
          <p:cNvSpPr>
            <a:spLocks noChangeArrowheads="1"/>
          </p:cNvSpPr>
          <p:nvPr/>
        </p:nvSpPr>
        <p:spPr bwMode="auto">
          <a:xfrm>
            <a:off x="219551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Onshoring</a:t>
            </a:r>
            <a:endParaRPr lang="de-DE" sz="1400" dirty="0">
              <a:solidFill>
                <a:srgbClr val="4D4D4D"/>
              </a:solidFill>
            </a:endParaRPr>
          </a:p>
        </p:txBody>
      </p:sp>
      <p:sp>
        <p:nvSpPr>
          <p:cNvPr id="40" name="Rectangle 7"/>
          <p:cNvSpPr>
            <a:spLocks noChangeArrowheads="1"/>
          </p:cNvSpPr>
          <p:nvPr/>
        </p:nvSpPr>
        <p:spPr bwMode="auto">
          <a:xfrm>
            <a:off x="3779838"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1" name="Rectangle 7"/>
          <p:cNvSpPr>
            <a:spLocks noChangeArrowheads="1"/>
          </p:cNvSpPr>
          <p:nvPr/>
        </p:nvSpPr>
        <p:spPr bwMode="auto">
          <a:xfrm>
            <a:off x="536416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Offshoring</a:t>
            </a:r>
            <a:endParaRPr lang="de-DE" sz="1400" dirty="0">
              <a:solidFill>
                <a:srgbClr val="4D4D4D"/>
              </a:solidFill>
            </a:endParaRPr>
          </a:p>
        </p:txBody>
      </p:sp>
      <p:sp>
        <p:nvSpPr>
          <p:cNvPr id="42" name="Rectangle 7"/>
          <p:cNvSpPr>
            <a:spLocks noChangeArrowheads="1"/>
          </p:cNvSpPr>
          <p:nvPr/>
        </p:nvSpPr>
        <p:spPr bwMode="auto">
          <a:xfrm>
            <a:off x="219551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3" name="Rectangle 7"/>
          <p:cNvSpPr>
            <a:spLocks noChangeArrowheads="1"/>
          </p:cNvSpPr>
          <p:nvPr/>
        </p:nvSpPr>
        <p:spPr bwMode="auto">
          <a:xfrm>
            <a:off x="3779838"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Onshore</a:t>
            </a:r>
            <a:r>
              <a:rPr lang="de-DE" sz="1400" dirty="0">
                <a:solidFill>
                  <a:srgbClr val="4D4D4D"/>
                </a:solidFill>
              </a:rPr>
              <a:t> Outsourcing</a:t>
            </a:r>
          </a:p>
        </p:txBody>
      </p:sp>
      <p:sp>
        <p:nvSpPr>
          <p:cNvPr id="44" name="Rectangle 7"/>
          <p:cNvSpPr>
            <a:spLocks noChangeArrowheads="1"/>
          </p:cNvSpPr>
          <p:nvPr/>
        </p:nvSpPr>
        <p:spPr bwMode="auto">
          <a:xfrm>
            <a:off x="536416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5" name="Rectangle 7"/>
          <p:cNvSpPr>
            <a:spLocks noChangeArrowheads="1"/>
          </p:cNvSpPr>
          <p:nvPr/>
        </p:nvSpPr>
        <p:spPr bwMode="auto">
          <a:xfrm>
            <a:off x="219551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6" name="Rectangle 7"/>
          <p:cNvSpPr>
            <a:spLocks noChangeArrowheads="1"/>
          </p:cNvSpPr>
          <p:nvPr/>
        </p:nvSpPr>
        <p:spPr bwMode="auto">
          <a:xfrm>
            <a:off x="3779838"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7" name="Rectangle 7"/>
          <p:cNvSpPr>
            <a:spLocks noChangeArrowheads="1"/>
          </p:cNvSpPr>
          <p:nvPr/>
        </p:nvSpPr>
        <p:spPr bwMode="auto">
          <a:xfrm>
            <a:off x="536416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a:solidFill>
                  <a:srgbClr val="4D4D4D"/>
                </a:solidFill>
              </a:rPr>
              <a:t>Offshore Outsourcing</a:t>
            </a: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074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near</a:t>
            </a:r>
            <a:r>
              <a:rPr lang="de-DE" sz="1400" b="0" dirty="0" smtClean="0">
                <a:solidFill>
                  <a:srgbClr val="4D4D4D"/>
                </a:solidFill>
              </a:rPr>
              <a:t>/</a:t>
            </a:r>
            <a:br>
              <a:rPr lang="de-DE" sz="1400" b="0" dirty="0" smtClean="0">
                <a:solidFill>
                  <a:srgbClr val="4D4D4D"/>
                </a:solidFill>
              </a:rPr>
            </a:br>
            <a:r>
              <a:rPr lang="de-DE" sz="1400" b="0" dirty="0" err="1" smtClean="0">
                <a:solidFill>
                  <a:srgbClr val="4D4D4D"/>
                </a:solidFill>
              </a:rPr>
              <a:t>home</a:t>
            </a:r>
            <a:endParaRPr lang="de-DE" sz="1400" b="0" dirty="0">
              <a:solidFill>
                <a:srgbClr val="4D4D4D"/>
              </a:solidFill>
            </a:endParaRPr>
          </a:p>
        </p:txBody>
      </p:sp>
      <p:sp>
        <p:nvSpPr>
          <p:cNvPr id="500749" name="Rectangle 7"/>
          <p:cNvSpPr>
            <a:spLocks noChangeArrowheads="1"/>
          </p:cNvSpPr>
          <p:nvPr/>
        </p:nvSpPr>
        <p:spPr bwMode="auto">
          <a:xfrm>
            <a:off x="3779838" y="5445125"/>
            <a:ext cx="15843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close</a:t>
            </a:r>
            <a:endParaRPr lang="de-DE" sz="1400" b="0" dirty="0">
              <a:solidFill>
                <a:srgbClr val="4D4D4D"/>
              </a:solidFill>
            </a:endParaRPr>
          </a:p>
        </p:txBody>
      </p:sp>
      <p:sp>
        <p:nvSpPr>
          <p:cNvPr id="500750"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far</a:t>
            </a:r>
            <a:endParaRPr lang="de-DE" sz="1400" b="0" dirty="0">
              <a:solidFill>
                <a:srgbClr val="4D4D4D"/>
              </a:solidFill>
            </a:endParaRPr>
          </a:p>
        </p:txBody>
      </p:sp>
      <p:sp>
        <p:nvSpPr>
          <p:cNvPr id="500751" name="Rectangle 7"/>
          <p:cNvSpPr>
            <a:spLocks noChangeArrowheads="1"/>
          </p:cNvSpPr>
          <p:nvPr/>
        </p:nvSpPr>
        <p:spPr bwMode="auto">
          <a:xfrm rot="-5400000">
            <a:off x="1259681" y="4509294"/>
            <a:ext cx="1368425"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b"/>
          <a:lstStyle/>
          <a:p>
            <a:pPr eaLnBrk="0" hangingPunct="0"/>
            <a:r>
              <a:rPr lang="de-DE" sz="1400" b="0" dirty="0" err="1" smtClean="0">
                <a:solidFill>
                  <a:srgbClr val="4D4D4D"/>
                </a:solidFill>
              </a:rPr>
              <a:t>internal</a:t>
            </a:r>
            <a:endParaRPr lang="de-DE" sz="1400" b="0" dirty="0">
              <a:solidFill>
                <a:srgbClr val="4D4D4D"/>
              </a:solidFill>
            </a:endParaRPr>
          </a:p>
        </p:txBody>
      </p:sp>
      <p:sp>
        <p:nvSpPr>
          <p:cNvPr id="500752" name="Rectangle 7"/>
          <p:cNvSpPr>
            <a:spLocks noChangeArrowheads="1"/>
          </p:cNvSpPr>
          <p:nvPr/>
        </p:nvSpPr>
        <p:spPr bwMode="auto">
          <a:xfrm rot="-5400000">
            <a:off x="1259681" y="3140869"/>
            <a:ext cx="1368425"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b"/>
          <a:lstStyle/>
          <a:p>
            <a:pPr eaLnBrk="0" hangingPunct="0"/>
            <a:r>
              <a:rPr lang="de-DE" sz="1400" b="0">
                <a:solidFill>
                  <a:srgbClr val="4D4D4D"/>
                </a:solidFill>
              </a:rPr>
              <a:t>single-client</a:t>
            </a:r>
          </a:p>
        </p:txBody>
      </p:sp>
      <p:sp>
        <p:nvSpPr>
          <p:cNvPr id="500753" name="Rectangle 7"/>
          <p:cNvSpPr>
            <a:spLocks noChangeArrowheads="1"/>
          </p:cNvSpPr>
          <p:nvPr/>
        </p:nvSpPr>
        <p:spPr bwMode="auto">
          <a:xfrm rot="-5400000">
            <a:off x="1260475" y="1773238"/>
            <a:ext cx="1366837"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b"/>
          <a:lstStyle/>
          <a:p>
            <a:pPr eaLnBrk="0" hangingPunct="0"/>
            <a:r>
              <a:rPr lang="de-DE" sz="1400" b="0">
                <a:solidFill>
                  <a:srgbClr val="4D4D4D"/>
                </a:solidFill>
              </a:rPr>
              <a:t>multi-client</a:t>
            </a:r>
          </a:p>
        </p:txBody>
      </p:sp>
      <p:sp>
        <p:nvSpPr>
          <p:cNvPr id="500754" name="Rectangle 7"/>
          <p:cNvSpPr>
            <a:spLocks noChangeArrowheads="1"/>
          </p:cNvSpPr>
          <p:nvPr/>
        </p:nvSpPr>
        <p:spPr bwMode="auto">
          <a:xfrm>
            <a:off x="2195513" y="5949950"/>
            <a:ext cx="4752975"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eaLnBrk="0" hangingPunct="0"/>
            <a:r>
              <a:rPr lang="de-DE" sz="1600" dirty="0" smtClean="0">
                <a:solidFill>
                  <a:srgbClr val="4D4D4D"/>
                </a:solidFill>
              </a:rPr>
              <a:t>Cultural/regional </a:t>
            </a:r>
            <a:r>
              <a:rPr lang="de-DE" sz="1600" dirty="0" err="1" smtClean="0">
                <a:solidFill>
                  <a:srgbClr val="4D4D4D"/>
                </a:solidFill>
              </a:rPr>
              <a:t>Distance</a:t>
            </a:r>
            <a:endParaRPr lang="de-DE" sz="1600" dirty="0">
              <a:solidFill>
                <a:srgbClr val="4D4D4D"/>
              </a:solidFill>
            </a:endParaRPr>
          </a:p>
        </p:txBody>
      </p:sp>
      <p:sp>
        <p:nvSpPr>
          <p:cNvPr id="500755" name="Rectangle 7"/>
          <p:cNvSpPr>
            <a:spLocks noChangeArrowheads="1"/>
          </p:cNvSpPr>
          <p:nvPr/>
        </p:nvSpPr>
        <p:spPr bwMode="auto">
          <a:xfrm rot="-5400000">
            <a:off x="-611981" y="3140869"/>
            <a:ext cx="4103687"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ctr"/>
          <a:lstStyle/>
          <a:p>
            <a:pPr eaLnBrk="0" hangingPunct="0"/>
            <a:r>
              <a:rPr lang="de-DE" sz="1600" dirty="0" err="1" smtClean="0">
                <a:solidFill>
                  <a:srgbClr val="4D4D4D"/>
                </a:solidFill>
              </a:rPr>
              <a:t>Scope</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Service </a:t>
            </a:r>
            <a:r>
              <a:rPr lang="de-DE" sz="1600" dirty="0" err="1" smtClean="0">
                <a:solidFill>
                  <a:srgbClr val="4D4D4D"/>
                </a:solidFill>
              </a:rPr>
              <a:t>Delivery</a:t>
            </a:r>
            <a:endParaRPr lang="de-DE" sz="1600" dirty="0">
              <a:solidFill>
                <a:srgbClr val="4D4D4D"/>
              </a:solidFill>
            </a:endParaRPr>
          </a:p>
        </p:txBody>
      </p:sp>
      <p:sp>
        <p:nvSpPr>
          <p:cNvPr id="58" name="Oval 57"/>
          <p:cNvSpPr/>
          <p:nvPr/>
        </p:nvSpPr>
        <p:spPr bwMode="auto">
          <a:xfrm>
            <a:off x="3563938" y="4292600"/>
            <a:ext cx="2087562" cy="1008063"/>
          </a:xfrm>
          <a:prstGeom prst="ellipse">
            <a:avLst/>
          </a:prstGeom>
          <a:solidFill>
            <a:schemeClr val="bg1">
              <a:lumMod val="95000"/>
            </a:schemeClr>
          </a:solidFill>
          <a:ln w="12700" cap="flat" cmpd="sng" algn="ctr">
            <a:solidFill>
              <a:schemeClr val="bg1">
                <a:lumMod val="75000"/>
              </a:schemeClr>
            </a:solidFill>
            <a:prstDash val="solid"/>
            <a:round/>
            <a:headEnd type="none" w="med" len="med"/>
            <a:tailEnd type="none" w="med" len="med"/>
          </a:ln>
          <a:effectLst/>
        </p:spPr>
        <p:txBody>
          <a:bodyPr wrap="none" lIns="0" rIns="0" anchor="ctr"/>
          <a:lstStyle/>
          <a:p>
            <a:pPr>
              <a:defRPr/>
            </a:pPr>
            <a:r>
              <a:rPr lang="de-DE" sz="1400" dirty="0" err="1">
                <a:solidFill>
                  <a:srgbClr val="4D4D4D"/>
                </a:solidFill>
                <a:latin typeface="Arial" pitchFamily="-65" charset="0"/>
              </a:rPr>
              <a:t>Shared</a:t>
            </a:r>
            <a:r>
              <a:rPr lang="de-DE" sz="1400" dirty="0">
                <a:solidFill>
                  <a:srgbClr val="4D4D4D"/>
                </a:solidFill>
                <a:latin typeface="Arial" pitchFamily="-65" charset="0"/>
              </a:rPr>
              <a:t> </a:t>
            </a:r>
            <a:br>
              <a:rPr lang="de-DE" sz="1400" dirty="0">
                <a:solidFill>
                  <a:srgbClr val="4D4D4D"/>
                </a:solidFill>
                <a:latin typeface="Arial" pitchFamily="-65" charset="0"/>
              </a:rPr>
            </a:br>
            <a:r>
              <a:rPr lang="de-DE" sz="1400" dirty="0">
                <a:solidFill>
                  <a:srgbClr val="4D4D4D"/>
                </a:solidFill>
                <a:latin typeface="Arial" pitchFamily="-65" charset="0"/>
              </a:rPr>
              <a:t>Service </a:t>
            </a:r>
            <a:br>
              <a:rPr lang="de-DE" sz="1400" dirty="0">
                <a:solidFill>
                  <a:srgbClr val="4D4D4D"/>
                </a:solidFill>
                <a:latin typeface="Arial" pitchFamily="-65" charset="0"/>
              </a:rPr>
            </a:br>
            <a:r>
              <a:rPr lang="de-DE" sz="1400" dirty="0">
                <a:solidFill>
                  <a:srgbClr val="4D4D4D"/>
                </a:solidFill>
                <a:latin typeface="Arial" pitchFamily="-65" charset="0"/>
              </a:rPr>
              <a:t>Center</a:t>
            </a:r>
          </a:p>
        </p:txBody>
      </p:sp>
    </p:spTree>
    <p:extLst>
      <p:ext uri="{BB962C8B-B14F-4D97-AF65-F5344CB8AC3E}">
        <p14:creationId xmlns="" xmlns:p14="http://schemas.microsoft.com/office/powerpoint/2010/main" val="111889720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Bogen 12"/>
          <p:cNvSpPr>
            <a:spLocks/>
          </p:cNvSpPr>
          <p:nvPr/>
        </p:nvSpPr>
        <p:spPr bwMode="auto">
          <a:xfrm>
            <a:off x="2195513" y="2636838"/>
            <a:ext cx="3168650" cy="2794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02786" name="Rectangle 3"/>
          <p:cNvSpPr>
            <a:spLocks noGrp="1" noChangeArrowheads="1"/>
          </p:cNvSpPr>
          <p:nvPr>
            <p:ph type="title"/>
          </p:nvPr>
        </p:nvSpPr>
        <p:spPr>
          <a:xfrm>
            <a:off x="1066800" y="304800"/>
            <a:ext cx="7200900" cy="579439"/>
          </a:xfrm>
        </p:spPr>
        <p:txBody>
          <a:bodyPr/>
          <a:lstStyle/>
          <a:p>
            <a:pPr eaLnBrk="1" hangingPunct="1"/>
            <a:r>
              <a:rPr lang="de-DE" dirty="0" err="1" smtClean="0">
                <a:latin typeface="Arial Black" charset="0"/>
                <a:ea typeface="ＭＳ Ｐゴシック" charset="0"/>
                <a:cs typeface="ＭＳ Ｐゴシック" charset="0"/>
              </a:rPr>
              <a:t>Prioritizing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outsourced</a:t>
            </a:r>
            <a:endParaRPr lang="de-DE" dirty="0">
              <a:latin typeface="Arial Black" charset="0"/>
              <a:ea typeface="ＭＳ Ｐゴシック" charset="0"/>
              <a:cs typeface="ＭＳ Ｐゴシック" charset="0"/>
            </a:endParaRP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278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algn="l" eaLnBrk="0" hangingPunct="0"/>
            <a:r>
              <a:rPr lang="de-DE" sz="1400" b="0" dirty="0" err="1" smtClean="0">
                <a:solidFill>
                  <a:srgbClr val="4D4D4D"/>
                </a:solidFill>
              </a:rPr>
              <a:t>less</a:t>
            </a:r>
            <a:endParaRPr lang="de-DE" sz="1400" b="0" dirty="0">
              <a:solidFill>
                <a:srgbClr val="4D4D4D"/>
              </a:solidFill>
            </a:endParaRPr>
          </a:p>
        </p:txBody>
      </p:sp>
      <p:sp>
        <p:nvSpPr>
          <p:cNvPr id="502789"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algn="r" eaLnBrk="0" hangingPunct="0"/>
            <a:r>
              <a:rPr lang="de-DE" sz="1400" b="0" dirty="0" err="1" smtClean="0">
                <a:solidFill>
                  <a:srgbClr val="4D4D4D"/>
                </a:solidFill>
              </a:rPr>
              <a:t>more</a:t>
            </a:r>
            <a:endParaRPr lang="de-DE" sz="1400" b="0" dirty="0">
              <a:solidFill>
                <a:srgbClr val="4D4D4D"/>
              </a:solidFill>
            </a:endParaRPr>
          </a:p>
        </p:txBody>
      </p:sp>
      <p:sp>
        <p:nvSpPr>
          <p:cNvPr id="502790" name="Rectangle 7"/>
          <p:cNvSpPr>
            <a:spLocks noChangeArrowheads="1"/>
          </p:cNvSpPr>
          <p:nvPr/>
        </p:nvSpPr>
        <p:spPr bwMode="auto">
          <a:xfrm>
            <a:off x="1403350" y="1341438"/>
            <a:ext cx="792163" cy="358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ctr"/>
          <a:lstStyle/>
          <a:p>
            <a:pPr algn="r" eaLnBrk="0" hangingPunct="0"/>
            <a:r>
              <a:rPr lang="de-DE" sz="1400" b="0" dirty="0" smtClean="0">
                <a:solidFill>
                  <a:srgbClr val="4D4D4D"/>
                </a:solidFill>
              </a:rPr>
              <a:t>high</a:t>
            </a:r>
            <a:endParaRPr lang="de-DE" sz="1400" b="0" dirty="0">
              <a:solidFill>
                <a:srgbClr val="4D4D4D"/>
              </a:solidFill>
            </a:endParaRPr>
          </a:p>
        </p:txBody>
      </p:sp>
      <p:sp>
        <p:nvSpPr>
          <p:cNvPr id="502791" name="Rectangle 7"/>
          <p:cNvSpPr>
            <a:spLocks noChangeArrowheads="1"/>
          </p:cNvSpPr>
          <p:nvPr/>
        </p:nvSpPr>
        <p:spPr bwMode="auto">
          <a:xfrm>
            <a:off x="2195513" y="5445125"/>
            <a:ext cx="4752975"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lstStyle/>
          <a:p>
            <a:pPr eaLnBrk="0" hangingPunct="0"/>
            <a:r>
              <a:rPr lang="de-DE" sz="1600" dirty="0" smtClean="0">
                <a:solidFill>
                  <a:srgbClr val="4D4D4D"/>
                </a:solidFill>
              </a:rPr>
              <a:t>Internal Competence </a:t>
            </a:r>
            <a:r>
              <a:rPr lang="de-DE" sz="1600" dirty="0">
                <a:solidFill>
                  <a:srgbClr val="4D4D4D"/>
                </a:solidFill>
              </a:rPr>
              <a:t/>
            </a:r>
            <a:br>
              <a:rPr lang="de-DE" sz="1600" dirty="0">
                <a:solidFill>
                  <a:srgbClr val="4D4D4D"/>
                </a:solidFill>
              </a:rPr>
            </a:br>
            <a:r>
              <a:rPr lang="de-DE" sz="1200" b="0" dirty="0" err="1" smtClean="0">
                <a:solidFill>
                  <a:srgbClr val="4D4D4D"/>
                </a:solidFill>
              </a:rPr>
              <a:t>compared</a:t>
            </a:r>
            <a:r>
              <a:rPr lang="de-DE" sz="1200" b="0" dirty="0" smtClean="0">
                <a:solidFill>
                  <a:srgbClr val="4D4D4D"/>
                </a:solidFill>
              </a:rPr>
              <a:t> </a:t>
            </a:r>
            <a:r>
              <a:rPr lang="de-DE" sz="1200" b="0" dirty="0" err="1" smtClean="0">
                <a:solidFill>
                  <a:srgbClr val="4D4D4D"/>
                </a:solidFill>
              </a:rPr>
              <a:t>to</a:t>
            </a:r>
            <a:r>
              <a:rPr lang="de-DE" sz="1200" b="0" dirty="0" smtClean="0">
                <a:solidFill>
                  <a:srgbClr val="4D4D4D"/>
                </a:solidFill>
              </a:rPr>
              <a:t> </a:t>
            </a:r>
            <a:r>
              <a:rPr lang="de-DE" sz="1200" b="0" dirty="0" err="1" smtClean="0">
                <a:solidFill>
                  <a:srgbClr val="4D4D4D"/>
                </a:solidFill>
              </a:rPr>
              <a:t>external</a:t>
            </a:r>
            <a:r>
              <a:rPr lang="de-DE" sz="1200" b="0" dirty="0" smtClean="0">
                <a:solidFill>
                  <a:srgbClr val="4D4D4D"/>
                </a:solidFill>
              </a:rPr>
              <a:t> </a:t>
            </a:r>
            <a:r>
              <a:rPr lang="de-DE" sz="1200" b="0" dirty="0" err="1" smtClean="0">
                <a:solidFill>
                  <a:srgbClr val="4D4D4D"/>
                </a:solidFill>
              </a:rPr>
              <a:t>service</a:t>
            </a:r>
            <a:r>
              <a:rPr lang="de-DE" sz="1200" b="0" dirty="0" smtClean="0">
                <a:solidFill>
                  <a:srgbClr val="4D4D4D"/>
                </a:solidFill>
              </a:rPr>
              <a:t> </a:t>
            </a:r>
            <a:r>
              <a:rPr lang="de-DE" sz="1200" b="0" dirty="0" err="1" smtClean="0">
                <a:solidFill>
                  <a:srgbClr val="4D4D4D"/>
                </a:solidFill>
              </a:rPr>
              <a:t>provider</a:t>
            </a:r>
            <a:endParaRPr lang="de-DE" sz="1200" b="0" dirty="0">
              <a:solidFill>
                <a:srgbClr val="4D4D4D"/>
              </a:solidFill>
            </a:endParaRPr>
          </a:p>
        </p:txBody>
      </p:sp>
      <p:sp>
        <p:nvSpPr>
          <p:cNvPr id="502792" name="Rectangle 7"/>
          <p:cNvSpPr>
            <a:spLocks noChangeArrowheads="1"/>
          </p:cNvSpPr>
          <p:nvPr/>
        </p:nvSpPr>
        <p:spPr bwMode="auto">
          <a:xfrm>
            <a:off x="468313" y="3068638"/>
            <a:ext cx="1727200" cy="50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ctr"/>
          <a:lstStyle/>
          <a:p>
            <a:pPr algn="r" eaLnBrk="0" hangingPunct="0"/>
            <a:r>
              <a:rPr lang="de-DE" sz="1600" dirty="0" err="1" smtClean="0">
                <a:solidFill>
                  <a:srgbClr val="4D4D4D"/>
                </a:solidFill>
              </a:rPr>
              <a:t>Specificity</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a:t>
            </a:r>
            <a:r>
              <a:rPr lang="de-DE" sz="1600" dirty="0" err="1" smtClean="0">
                <a:solidFill>
                  <a:srgbClr val="4D4D4D"/>
                </a:solidFill>
              </a:rPr>
              <a:t>Requirements</a:t>
            </a:r>
            <a:endParaRPr lang="de-DE" sz="1600" dirty="0">
              <a:solidFill>
                <a:srgbClr val="4D4D4D"/>
              </a:solidFill>
            </a:endParaRPr>
          </a:p>
        </p:txBody>
      </p:sp>
      <p:sp>
        <p:nvSpPr>
          <p:cNvPr id="502793" name="Rectangle 7"/>
          <p:cNvSpPr>
            <a:spLocks noChangeArrowheads="1"/>
          </p:cNvSpPr>
          <p:nvPr/>
        </p:nvSpPr>
        <p:spPr bwMode="auto">
          <a:xfrm>
            <a:off x="1403350" y="5084763"/>
            <a:ext cx="792163" cy="360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46800" anchor="ctr"/>
          <a:lstStyle/>
          <a:p>
            <a:pPr algn="r" eaLnBrk="0" hangingPunct="0"/>
            <a:r>
              <a:rPr lang="de-DE" sz="1400" b="0" dirty="0" err="1" smtClean="0">
                <a:solidFill>
                  <a:srgbClr val="4D4D4D"/>
                </a:solidFill>
              </a:rPr>
              <a:t>low</a:t>
            </a:r>
            <a:endParaRPr lang="de-DE" sz="1400" b="0" dirty="0">
              <a:solidFill>
                <a:srgbClr val="4D4D4D"/>
              </a:solidFill>
            </a:endParaRPr>
          </a:p>
        </p:txBody>
      </p:sp>
      <p:sp>
        <p:nvSpPr>
          <p:cNvPr id="502794" name="Textfeld 6"/>
          <p:cNvSpPr txBox="1">
            <a:spLocks noChangeArrowheads="1"/>
          </p:cNvSpPr>
          <p:nvPr/>
        </p:nvSpPr>
        <p:spPr bwMode="auto">
          <a:xfrm>
            <a:off x="7054850" y="1341438"/>
            <a:ext cx="1584325"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smtClean="0">
                <a:solidFill>
                  <a:srgbClr val="5F5F5F"/>
                </a:solidFill>
              </a:rPr>
              <a:t>Strategic</a:t>
            </a:r>
            <a:r>
              <a:rPr lang="de-DE" sz="1600" dirty="0">
                <a:solidFill>
                  <a:srgbClr val="5F5F5F"/>
                </a:solidFill>
              </a:rPr>
              <a:t/>
            </a:r>
            <a:br>
              <a:rPr lang="de-DE" sz="1600" dirty="0">
                <a:solidFill>
                  <a:srgbClr val="5F5F5F"/>
                </a:solidFill>
              </a:rPr>
            </a:br>
            <a:r>
              <a:rPr lang="de-DE" sz="1600" dirty="0" err="1" smtClean="0">
                <a:solidFill>
                  <a:srgbClr val="5F5F5F"/>
                </a:solidFill>
              </a:rPr>
              <a:t>Relevance</a:t>
            </a:r>
            <a:endParaRPr lang="de-DE" sz="1600" b="0" dirty="0">
              <a:solidFill>
                <a:srgbClr val="5F5F5F"/>
              </a:solidFill>
            </a:endParaRPr>
          </a:p>
        </p:txBody>
      </p:sp>
      <p:sp>
        <p:nvSpPr>
          <p:cNvPr id="24" name="Oval 23"/>
          <p:cNvSpPr/>
          <p:nvPr/>
        </p:nvSpPr>
        <p:spPr bwMode="auto">
          <a:xfrm>
            <a:off x="7486650" y="2060575"/>
            <a:ext cx="720725" cy="7207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r>
              <a:rPr lang="de-DE" sz="1200" b="0" dirty="0" smtClean="0">
                <a:solidFill>
                  <a:srgbClr val="5F5F5F"/>
                </a:solidFill>
                <a:latin typeface="Arial" pitchFamily="-65" charset="0"/>
              </a:rPr>
              <a:t>high</a:t>
            </a:r>
            <a:endParaRPr lang="de-DE" sz="1200" b="0" dirty="0">
              <a:solidFill>
                <a:srgbClr val="5F5F5F"/>
              </a:solidFill>
              <a:latin typeface="Arial" pitchFamily="-65" charset="0"/>
            </a:endParaRPr>
          </a:p>
        </p:txBody>
      </p:sp>
      <p:sp>
        <p:nvSpPr>
          <p:cNvPr id="25" name="Oval 24"/>
          <p:cNvSpPr/>
          <p:nvPr/>
        </p:nvSpPr>
        <p:spPr bwMode="auto">
          <a:xfrm>
            <a:off x="7594600" y="2924175"/>
            <a:ext cx="504825" cy="5048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middle</a:t>
            </a:r>
            <a:endParaRPr lang="de-DE" sz="1200" b="0" dirty="0">
              <a:solidFill>
                <a:srgbClr val="5F5F5F"/>
              </a:solidFill>
              <a:latin typeface="Arial" pitchFamily="-65" charset="0"/>
            </a:endParaRPr>
          </a:p>
        </p:txBody>
      </p:sp>
      <p:sp>
        <p:nvSpPr>
          <p:cNvPr id="26" name="Oval 25"/>
          <p:cNvSpPr/>
          <p:nvPr/>
        </p:nvSpPr>
        <p:spPr bwMode="auto">
          <a:xfrm>
            <a:off x="7702550" y="3644900"/>
            <a:ext cx="288925" cy="287338"/>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low</a:t>
            </a:r>
            <a:endParaRPr lang="de-DE" sz="1200" b="0" dirty="0">
              <a:solidFill>
                <a:srgbClr val="5F5F5F"/>
              </a:solidFill>
              <a:latin typeface="Arial" pitchFamily="-65" charset="0"/>
            </a:endParaRPr>
          </a:p>
        </p:txBody>
      </p:sp>
      <p:sp>
        <p:nvSpPr>
          <p:cNvPr id="27" name="Oval 26"/>
          <p:cNvSpPr/>
          <p:nvPr/>
        </p:nvSpPr>
        <p:spPr bwMode="auto">
          <a:xfrm>
            <a:off x="2484438" y="4005263"/>
            <a:ext cx="287337"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799" name="Rechteck 1"/>
          <p:cNvSpPr>
            <a:spLocks noChangeArrowheads="1"/>
          </p:cNvSpPr>
          <p:nvPr/>
        </p:nvSpPr>
        <p:spPr bwMode="auto">
          <a:xfrm>
            <a:off x="2771800" y="4005263"/>
            <a:ext cx="6978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de-DE" sz="1200" dirty="0" err="1" smtClean="0">
                <a:solidFill>
                  <a:srgbClr val="5F5F5F"/>
                </a:solidFill>
              </a:rPr>
              <a:t>Payroll</a:t>
            </a:r>
            <a:endParaRPr lang="de-DE" dirty="0"/>
          </a:p>
        </p:txBody>
      </p:sp>
      <p:sp>
        <p:nvSpPr>
          <p:cNvPr id="29" name="Oval 28"/>
          <p:cNvSpPr/>
          <p:nvPr/>
        </p:nvSpPr>
        <p:spPr bwMode="auto">
          <a:xfrm>
            <a:off x="2700338" y="48402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1" name="Rechteck 29"/>
          <p:cNvSpPr>
            <a:spLocks noChangeArrowheads="1"/>
          </p:cNvSpPr>
          <p:nvPr/>
        </p:nvSpPr>
        <p:spPr bwMode="auto">
          <a:xfrm>
            <a:off x="3036888" y="4797152"/>
            <a:ext cx="7832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dirty="0" smtClean="0">
                <a:solidFill>
                  <a:srgbClr val="5F5F5F"/>
                </a:solidFill>
              </a:rPr>
              <a:t>Pension</a:t>
            </a:r>
            <a:endParaRPr lang="de-DE" dirty="0"/>
          </a:p>
        </p:txBody>
      </p:sp>
      <p:sp>
        <p:nvSpPr>
          <p:cNvPr id="31" name="Oval 30"/>
          <p:cNvSpPr/>
          <p:nvPr/>
        </p:nvSpPr>
        <p:spPr bwMode="auto">
          <a:xfrm>
            <a:off x="3851275" y="34718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3" name="Rechteck 31"/>
          <p:cNvSpPr>
            <a:spLocks noChangeArrowheads="1"/>
          </p:cNvSpPr>
          <p:nvPr/>
        </p:nvSpPr>
        <p:spPr bwMode="auto">
          <a:xfrm>
            <a:off x="4189413" y="3398838"/>
            <a:ext cx="159528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dirty="0" err="1">
                <a:solidFill>
                  <a:srgbClr val="5F5F5F"/>
                </a:solidFill>
              </a:rPr>
              <a:t>Recruiting</a:t>
            </a:r>
            <a:r>
              <a:rPr lang="de-DE" sz="1200" dirty="0">
                <a:solidFill>
                  <a:srgbClr val="5F5F5F"/>
                </a:solidFill>
              </a:rPr>
              <a:t> </a:t>
            </a:r>
            <a:r>
              <a:rPr lang="de-DE" sz="1200" dirty="0" err="1" smtClean="0">
                <a:solidFill>
                  <a:srgbClr val="5F5F5F"/>
                </a:solidFill>
              </a:rPr>
              <a:t>for</a:t>
            </a:r>
            <a:r>
              <a:rPr lang="de-DE" sz="1200" dirty="0">
                <a:solidFill>
                  <a:srgbClr val="5F5F5F"/>
                </a:solidFill>
              </a:rPr>
              <a:t/>
            </a:r>
            <a:br>
              <a:rPr lang="de-DE" sz="1200" dirty="0">
                <a:solidFill>
                  <a:srgbClr val="5F5F5F"/>
                </a:solidFill>
              </a:rPr>
            </a:br>
            <a:r>
              <a:rPr lang="de-DE" sz="1200" dirty="0" smtClean="0">
                <a:solidFill>
                  <a:srgbClr val="5F5F5F"/>
                </a:solidFill>
              </a:rPr>
              <a:t>Non-Key </a:t>
            </a:r>
            <a:r>
              <a:rPr lang="de-DE" sz="1200" dirty="0" err="1" smtClean="0">
                <a:solidFill>
                  <a:srgbClr val="5F5F5F"/>
                </a:solidFill>
              </a:rPr>
              <a:t>Functions</a:t>
            </a:r>
            <a:endParaRPr lang="de-DE" dirty="0"/>
          </a:p>
        </p:txBody>
      </p:sp>
      <p:sp>
        <p:nvSpPr>
          <p:cNvPr id="502804" name="Rechteck 33"/>
          <p:cNvSpPr>
            <a:spLocks noChangeArrowheads="1"/>
          </p:cNvSpPr>
          <p:nvPr/>
        </p:nvSpPr>
        <p:spPr bwMode="auto">
          <a:xfrm>
            <a:off x="3132138" y="2636838"/>
            <a:ext cx="144710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dirty="0" smtClean="0">
                <a:solidFill>
                  <a:srgbClr val="5F5F5F"/>
                </a:solidFill>
              </a:rPr>
              <a:t>Top-Management</a:t>
            </a:r>
            <a:br>
              <a:rPr lang="de-DE" sz="1200" dirty="0" smtClean="0">
                <a:solidFill>
                  <a:srgbClr val="5F5F5F"/>
                </a:solidFill>
              </a:rPr>
            </a:br>
            <a:r>
              <a:rPr lang="de-DE" sz="1200" dirty="0" smtClean="0">
                <a:solidFill>
                  <a:srgbClr val="5F5F5F"/>
                </a:solidFill>
              </a:rPr>
              <a:t>Placements</a:t>
            </a:r>
            <a:endParaRPr lang="de-DE" dirty="0"/>
          </a:p>
        </p:txBody>
      </p:sp>
      <p:sp>
        <p:nvSpPr>
          <p:cNvPr id="35" name="Oval 34"/>
          <p:cNvSpPr/>
          <p:nvPr/>
        </p:nvSpPr>
        <p:spPr bwMode="auto">
          <a:xfrm>
            <a:off x="2411413" y="2492375"/>
            <a:ext cx="720725" cy="7207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endParaRPr lang="de-DE" sz="1200" b="0" dirty="0">
              <a:solidFill>
                <a:srgbClr val="5F5F5F"/>
              </a:solidFill>
              <a:latin typeface="Arial" pitchFamily="-65" charset="0"/>
            </a:endParaRPr>
          </a:p>
        </p:txBody>
      </p:sp>
      <p:sp>
        <p:nvSpPr>
          <p:cNvPr id="502806" name="Rechteck 36"/>
          <p:cNvSpPr>
            <a:spLocks noChangeArrowheads="1"/>
          </p:cNvSpPr>
          <p:nvPr/>
        </p:nvSpPr>
        <p:spPr bwMode="auto">
          <a:xfrm>
            <a:off x="4814888" y="1712913"/>
            <a:ext cx="1125537"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de-DE" sz="1200">
                <a:solidFill>
                  <a:srgbClr val="5F5F5F"/>
                </a:solidFill>
              </a:rPr>
              <a:t>Performance </a:t>
            </a:r>
            <a:br>
              <a:rPr lang="de-DE" sz="1200">
                <a:solidFill>
                  <a:srgbClr val="5F5F5F"/>
                </a:solidFill>
              </a:rPr>
            </a:br>
            <a:r>
              <a:rPr lang="de-DE" sz="1200">
                <a:solidFill>
                  <a:srgbClr val="5F5F5F"/>
                </a:solidFill>
              </a:rPr>
              <a:t>Management</a:t>
            </a:r>
            <a:endParaRPr lang="de-DE"/>
          </a:p>
        </p:txBody>
      </p:sp>
      <p:sp>
        <p:nvSpPr>
          <p:cNvPr id="39" name="Oval 38"/>
          <p:cNvSpPr/>
          <p:nvPr/>
        </p:nvSpPr>
        <p:spPr bwMode="auto">
          <a:xfrm>
            <a:off x="6011863" y="1700213"/>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7" name="Oval 56"/>
          <p:cNvSpPr/>
          <p:nvPr/>
        </p:nvSpPr>
        <p:spPr bwMode="auto">
          <a:xfrm>
            <a:off x="2411413" y="3500438"/>
            <a:ext cx="288925" cy="2889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9" name="Rechteck 58"/>
          <p:cNvSpPr>
            <a:spLocks noChangeArrowheads="1"/>
          </p:cNvSpPr>
          <p:nvPr/>
        </p:nvSpPr>
        <p:spPr bwMode="auto">
          <a:xfrm>
            <a:off x="2700338" y="3429000"/>
            <a:ext cx="93662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a:solidFill>
                  <a:srgbClr val="5F5F5F"/>
                </a:solidFill>
              </a:rPr>
              <a:t>Exit-</a:t>
            </a:r>
            <a:br>
              <a:rPr lang="de-DE" sz="1200">
                <a:solidFill>
                  <a:srgbClr val="5F5F5F"/>
                </a:solidFill>
              </a:rPr>
            </a:br>
            <a:r>
              <a:rPr lang="de-DE" sz="1200">
                <a:solidFill>
                  <a:srgbClr val="5F5F5F"/>
                </a:solidFill>
              </a:rPr>
              <a:t>Interviews</a:t>
            </a:r>
            <a:endParaRPr lang="de-DE"/>
          </a:p>
        </p:txBody>
      </p:sp>
      <p:sp>
        <p:nvSpPr>
          <p:cNvPr id="60" name="Oval 59"/>
          <p:cNvSpPr/>
          <p:nvPr/>
        </p:nvSpPr>
        <p:spPr bwMode="auto">
          <a:xfrm>
            <a:off x="3227388" y="31511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1" name="Rechteck 60"/>
          <p:cNvSpPr>
            <a:spLocks noChangeArrowheads="1"/>
          </p:cNvSpPr>
          <p:nvPr/>
        </p:nvSpPr>
        <p:spPr bwMode="auto">
          <a:xfrm>
            <a:off x="3492500" y="3141663"/>
            <a:ext cx="107395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dirty="0" smtClean="0">
                <a:solidFill>
                  <a:srgbClr val="5F5F5F"/>
                </a:solidFill>
              </a:rPr>
              <a:t>Expatriation</a:t>
            </a:r>
            <a:endParaRPr lang="de-DE" dirty="0"/>
          </a:p>
        </p:txBody>
      </p:sp>
      <p:sp>
        <p:nvSpPr>
          <p:cNvPr id="62" name="Oval 61"/>
          <p:cNvSpPr/>
          <p:nvPr/>
        </p:nvSpPr>
        <p:spPr bwMode="auto">
          <a:xfrm>
            <a:off x="6227763" y="40147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3" name="Rechteck 62"/>
          <p:cNvSpPr>
            <a:spLocks noChangeArrowheads="1"/>
          </p:cNvSpPr>
          <p:nvPr/>
        </p:nvSpPr>
        <p:spPr bwMode="auto">
          <a:xfrm>
            <a:off x="5081588" y="4005263"/>
            <a:ext cx="1057275"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de-DE" sz="1200">
                <a:solidFill>
                  <a:srgbClr val="5F5F5F"/>
                </a:solidFill>
              </a:rPr>
              <a:t>Onboarding</a:t>
            </a:r>
            <a:endParaRPr lang="de-DE"/>
          </a:p>
        </p:txBody>
      </p:sp>
      <p:sp>
        <p:nvSpPr>
          <p:cNvPr id="64" name="Oval 63"/>
          <p:cNvSpPr/>
          <p:nvPr/>
        </p:nvSpPr>
        <p:spPr bwMode="auto">
          <a:xfrm>
            <a:off x="3203575" y="44370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5" name="Rechteck 64"/>
          <p:cNvSpPr>
            <a:spLocks noChangeArrowheads="1"/>
          </p:cNvSpPr>
          <p:nvPr/>
        </p:nvSpPr>
        <p:spPr bwMode="auto">
          <a:xfrm>
            <a:off x="3468688" y="4427538"/>
            <a:ext cx="1620837"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l"/>
            <a:r>
              <a:rPr lang="de-DE" sz="1200">
                <a:solidFill>
                  <a:srgbClr val="5F5F5F"/>
                </a:solidFill>
              </a:rPr>
              <a:t>MS Office Trainings</a:t>
            </a:r>
            <a:endParaRPr lang="de-DE"/>
          </a:p>
        </p:txBody>
      </p:sp>
      <p:sp>
        <p:nvSpPr>
          <p:cNvPr id="502816" name="Rechteck 65"/>
          <p:cNvSpPr>
            <a:spLocks noChangeArrowheads="1"/>
          </p:cNvSpPr>
          <p:nvPr/>
        </p:nvSpPr>
        <p:spPr bwMode="auto">
          <a:xfrm>
            <a:off x="2411413" y="1628775"/>
            <a:ext cx="160496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de-DE" sz="1200">
                <a:solidFill>
                  <a:srgbClr val="5F5F5F"/>
                </a:solidFill>
              </a:rPr>
              <a:t>Employer Branding</a:t>
            </a:r>
            <a:br>
              <a:rPr lang="de-DE" sz="1200">
                <a:solidFill>
                  <a:srgbClr val="5F5F5F"/>
                </a:solidFill>
              </a:rPr>
            </a:br>
            <a:r>
              <a:rPr lang="de-DE" sz="1200">
                <a:solidFill>
                  <a:srgbClr val="5F5F5F"/>
                </a:solidFill>
              </a:rPr>
              <a:t>(EVP)</a:t>
            </a:r>
            <a:endParaRPr lang="de-DE"/>
          </a:p>
        </p:txBody>
      </p:sp>
      <p:sp>
        <p:nvSpPr>
          <p:cNvPr id="67" name="Oval 66"/>
          <p:cNvSpPr/>
          <p:nvPr/>
        </p:nvSpPr>
        <p:spPr bwMode="auto">
          <a:xfrm>
            <a:off x="4087813" y="1617663"/>
            <a:ext cx="504825" cy="5032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8" name="Rechteck 67"/>
          <p:cNvSpPr>
            <a:spLocks noChangeArrowheads="1"/>
          </p:cNvSpPr>
          <p:nvPr/>
        </p:nvSpPr>
        <p:spPr bwMode="auto">
          <a:xfrm>
            <a:off x="5253238" y="2349500"/>
            <a:ext cx="90308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de-DE" sz="1200" dirty="0">
                <a:solidFill>
                  <a:srgbClr val="5F5F5F"/>
                </a:solidFill>
              </a:rPr>
              <a:t>Trainee-</a:t>
            </a:r>
            <a:br>
              <a:rPr lang="de-DE" sz="1200" dirty="0">
                <a:solidFill>
                  <a:srgbClr val="5F5F5F"/>
                </a:solidFill>
              </a:rPr>
            </a:br>
            <a:r>
              <a:rPr lang="de-DE" sz="1200" dirty="0" err="1" smtClean="0">
                <a:solidFill>
                  <a:srgbClr val="5F5F5F"/>
                </a:solidFill>
              </a:rPr>
              <a:t>Programs</a:t>
            </a:r>
            <a:endParaRPr lang="de-DE" dirty="0"/>
          </a:p>
        </p:txBody>
      </p:sp>
      <p:sp>
        <p:nvSpPr>
          <p:cNvPr id="69" name="Oval 68"/>
          <p:cNvSpPr/>
          <p:nvPr/>
        </p:nvSpPr>
        <p:spPr bwMode="auto">
          <a:xfrm>
            <a:off x="6227763" y="2336800"/>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Tree>
    <p:extLst>
      <p:ext uri="{BB962C8B-B14F-4D97-AF65-F5344CB8AC3E}">
        <p14:creationId xmlns="" xmlns:p14="http://schemas.microsoft.com/office/powerpoint/2010/main" val="107185384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 xmlns:a16="http://schemas.microsoft.com/office/drawing/2014/main"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 xmlns:p14="http://schemas.microsoft.com/office/powerpoint/2010/main" val="371068982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 xmlns:a16="http://schemas.microsoft.com/office/drawing/2014/main"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 xmlns:p14="http://schemas.microsoft.com/office/powerpoint/2010/main" val="266815203"/>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 xmlns:a16="http://schemas.microsoft.com/office/drawing/2014/main"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 xmlns:p14="http://schemas.microsoft.com/office/powerpoint/2010/main" val="190147250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 xmlns:a16="http://schemas.microsoft.com/office/drawing/2014/main"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 xmlns:p14="http://schemas.microsoft.com/office/powerpoint/2010/main" val="133333080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a:xfrm>
            <a:off x="1066800" y="228600"/>
            <a:ext cx="7200900" cy="579439"/>
          </a:xfrm>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1981200" y="1143000"/>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a:xfrm>
            <a:off x="990600" y="0"/>
            <a:ext cx="7200900" cy="503239"/>
          </a:xfrm>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219200" y="1143000"/>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p:txBody>
          <a:bodyPr>
            <a:normAutofit lnSpcReduction="10000"/>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a:xfrm>
            <a:off x="990600" y="304800"/>
            <a:ext cx="7200900" cy="655639"/>
          </a:xfrm>
        </p:spPr>
        <p:txBody>
          <a:bodyPr/>
          <a:lstStyle/>
          <a:p>
            <a:r>
              <a:rPr lang="en-MY"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a:xfrm>
            <a:off x="762000" y="1371600"/>
            <a:ext cx="7410450" cy="4419601"/>
          </a:xfrm>
        </p:spPr>
        <p:txBody>
          <a:bodyPr>
            <a:normAutofit/>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296972245"/>
              </p:ext>
            </p:extLst>
          </p:nvPr>
        </p:nvGraphicFramePr>
        <p:xfrm>
          <a:off x="714348" y="71435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461239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217CE1-7EFC-4EFB-9315-3B42D3053C89}"/>
              </a:ext>
            </a:extLst>
          </p:cNvPr>
          <p:cNvSpPr>
            <a:spLocks noGrp="1"/>
          </p:cNvSpPr>
          <p:nvPr>
            <p:ph type="title"/>
          </p:nvPr>
        </p:nvSpPr>
        <p:spPr>
          <a:xfrm>
            <a:off x="1066800" y="228600"/>
            <a:ext cx="7200900" cy="655639"/>
          </a:xfrm>
        </p:spPr>
        <p:txBody>
          <a:bodyPr/>
          <a:lstStyle/>
          <a:p>
            <a:r>
              <a:rPr lang="en-MY" dirty="0"/>
              <a:t>Star Technique</a:t>
            </a:r>
          </a:p>
        </p:txBody>
      </p:sp>
      <p:pic>
        <p:nvPicPr>
          <p:cNvPr id="5" name="Picture 4">
            <a:extLst>
              <a:ext uri="{FF2B5EF4-FFF2-40B4-BE49-F238E27FC236}">
                <a16:creationId xmlns="" xmlns:a16="http://schemas.microsoft.com/office/drawing/2014/main" id="{D37FAD47-4224-47AB-8965-E4EA303B52E5}"/>
              </a:ext>
            </a:extLst>
          </p:cNvPr>
          <p:cNvPicPr>
            <a:picLocks noChangeAspect="1"/>
          </p:cNvPicPr>
          <p:nvPr/>
        </p:nvPicPr>
        <p:blipFill>
          <a:blip r:embed="rId2" cstate="print"/>
          <a:stretch>
            <a:fillRect/>
          </a:stretch>
        </p:blipFill>
        <p:spPr>
          <a:xfrm>
            <a:off x="838200" y="1600200"/>
            <a:ext cx="7581900" cy="3714750"/>
          </a:xfrm>
          <a:prstGeom prst="rect">
            <a:avLst/>
          </a:prstGeom>
        </p:spPr>
      </p:pic>
    </p:spTree>
    <p:extLst>
      <p:ext uri="{BB962C8B-B14F-4D97-AF65-F5344CB8AC3E}">
        <p14:creationId xmlns="" xmlns:p14="http://schemas.microsoft.com/office/powerpoint/2010/main" val="193248004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184453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00668983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358612501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1203487409"/>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387338207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09360123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3641294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3463</TotalTime>
  <Words>2857</Words>
  <Application>Microsoft Office PowerPoint</Application>
  <PresentationFormat>On-screen Show (4:3)</PresentationFormat>
  <Paragraphs>441</Paragraphs>
  <Slides>81</Slides>
  <Notes>5</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Diamond Grid 16x9</vt:lpstr>
      <vt:lpstr>BUSINESS LEADERSHIP - VIII</vt:lpstr>
      <vt:lpstr>Slide 2</vt:lpstr>
      <vt:lpstr>Marketing Mix</vt:lpstr>
      <vt:lpstr>Marketing Mix</vt:lpstr>
      <vt:lpstr>4P’s of Marketing</vt:lpstr>
      <vt:lpstr>Example of 4P’s of Marketing</vt:lpstr>
      <vt:lpstr>HR and Marketing</vt:lpstr>
      <vt:lpstr>Slide 8</vt:lpstr>
      <vt:lpstr>Operation Management</vt:lpstr>
      <vt:lpstr>Operations Management</vt:lpstr>
      <vt:lpstr>Operations Management</vt:lpstr>
      <vt:lpstr>HR and Operation Management</vt:lpstr>
      <vt:lpstr>Slide 13</vt:lpstr>
      <vt:lpstr>Research &amp; Development (R&amp;D)</vt:lpstr>
      <vt:lpstr>HRM and R&amp;D</vt:lpstr>
      <vt:lpstr>Question # 8</vt:lpstr>
      <vt:lpstr>Answer # 8</vt:lpstr>
      <vt:lpstr>Slide 18</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Slide 33</vt:lpstr>
      <vt:lpstr>Merging Cultures</vt:lpstr>
      <vt:lpstr>Assimilation</vt:lpstr>
      <vt:lpstr>Deculturation</vt:lpstr>
      <vt:lpstr>Integration</vt:lpstr>
      <vt:lpstr>Separation</vt:lpstr>
      <vt:lpstr>Slide 39</vt:lpstr>
      <vt:lpstr>Types of International Organization</vt:lpstr>
      <vt:lpstr>Balance in a transnational Approach</vt:lpstr>
      <vt:lpstr>From traditional to future HR</vt:lpstr>
      <vt:lpstr>Selecting Tasks to be handled by a Shared Service Center</vt:lpstr>
      <vt:lpstr>Three Pillar Model of modern HR-Organization</vt:lpstr>
      <vt:lpstr>Outsourcing, Onshoring, Offshoring</vt:lpstr>
      <vt:lpstr>Prioritizing Tasks to be outsourced</vt:lpstr>
      <vt:lpstr>Alignment of Business Organization and HR Organization</vt:lpstr>
      <vt:lpstr>Alternative HR Structure</vt:lpstr>
      <vt:lpstr>HR Operating Model</vt:lpstr>
      <vt:lpstr>Benefits of HR Shared Service</vt:lpstr>
      <vt:lpstr>Slide 51</vt:lpstr>
      <vt:lpstr>HR Competencies</vt:lpstr>
      <vt:lpstr>2012 HR competency model</vt:lpstr>
      <vt:lpstr>HR Competencies</vt:lpstr>
      <vt:lpstr>Organisation Enablers</vt:lpstr>
      <vt:lpstr>Core Competencies</vt:lpstr>
      <vt:lpstr>Delivery Enablers</vt:lpstr>
      <vt:lpstr>Slide 58</vt:lpstr>
      <vt:lpstr>Star Technique</vt:lpstr>
      <vt:lpstr>Slide 60</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150</cp:revision>
  <cp:lastPrinted>1601-01-01T00:00:00Z</cp:lastPrinted>
  <dcterms:created xsi:type="dcterms:W3CDTF">2020-07-09T15:12:46Z</dcterms:created>
  <dcterms:modified xsi:type="dcterms:W3CDTF">2023-04-22T16:06:51Z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