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9"/>
  </p:notesMasterIdLst>
  <p:handoutMasterIdLst>
    <p:handoutMasterId r:id="rId50"/>
  </p:handoutMasterIdLst>
  <p:sldIdLst>
    <p:sldId id="256" r:id="rId2"/>
    <p:sldId id="464" r:id="rId3"/>
    <p:sldId id="453" r:id="rId4"/>
    <p:sldId id="267" r:id="rId5"/>
    <p:sldId id="376" r:id="rId6"/>
    <p:sldId id="266" r:id="rId7"/>
    <p:sldId id="474" r:id="rId8"/>
    <p:sldId id="465" r:id="rId9"/>
    <p:sldId id="475" r:id="rId10"/>
    <p:sldId id="257" r:id="rId11"/>
    <p:sldId id="476" r:id="rId12"/>
    <p:sldId id="477" r:id="rId13"/>
    <p:sldId id="460" r:id="rId14"/>
    <p:sldId id="393" r:id="rId15"/>
    <p:sldId id="394" r:id="rId16"/>
    <p:sldId id="461" r:id="rId17"/>
    <p:sldId id="269" r:id="rId18"/>
    <p:sldId id="270" r:id="rId19"/>
    <p:sldId id="271" r:id="rId20"/>
    <p:sldId id="272" r:id="rId21"/>
    <p:sldId id="466" r:id="rId22"/>
    <p:sldId id="467" r:id="rId23"/>
    <p:sldId id="395" r:id="rId24"/>
    <p:sldId id="468" r:id="rId25"/>
    <p:sldId id="469" r:id="rId26"/>
    <p:sldId id="478" r:id="rId27"/>
    <p:sldId id="479" r:id="rId28"/>
    <p:sldId id="470" r:id="rId29"/>
    <p:sldId id="480" r:id="rId30"/>
    <p:sldId id="481" r:id="rId31"/>
    <p:sldId id="482" r:id="rId32"/>
    <p:sldId id="483" r:id="rId33"/>
    <p:sldId id="484" r:id="rId34"/>
    <p:sldId id="485" r:id="rId35"/>
    <p:sldId id="486" r:id="rId36"/>
    <p:sldId id="487" r:id="rId37"/>
    <p:sldId id="511" r:id="rId38"/>
    <p:sldId id="507" r:id="rId39"/>
    <p:sldId id="508" r:id="rId40"/>
    <p:sldId id="513" r:id="rId41"/>
    <p:sldId id="509" r:id="rId42"/>
    <p:sldId id="514" r:id="rId43"/>
    <p:sldId id="510" r:id="rId44"/>
    <p:sldId id="515" r:id="rId45"/>
    <p:sldId id="512" r:id="rId46"/>
    <p:sldId id="516" r:id="rId47"/>
    <p:sldId id="386" r:id="rId4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a:t>
            </a:r>
            <a:r>
              <a:rPr lang="en-MY"/>
              <a:t>LEADERSHIP VIII</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1304-F1F9-4673-9B87-BB508B81AFFC}"/>
              </a:ext>
            </a:extLst>
          </p:cNvPr>
          <p:cNvSpPr>
            <a:spLocks noGrp="1"/>
          </p:cNvSpPr>
          <p:nvPr>
            <p:ph type="title"/>
          </p:nvPr>
        </p:nvSpPr>
        <p:spPr/>
        <p:txBody>
          <a:bodyPr/>
          <a:lstStyle/>
          <a:p>
            <a:r>
              <a:rPr lang="en-MY" dirty="0"/>
              <a:t>Global HR Organisation</a:t>
            </a:r>
          </a:p>
        </p:txBody>
      </p:sp>
      <p:sp>
        <p:nvSpPr>
          <p:cNvPr id="3" name="Content Placeholder 2">
            <a:extLst>
              <a:ext uri="{FF2B5EF4-FFF2-40B4-BE49-F238E27FC236}">
                <a16:creationId xmlns:a16="http://schemas.microsoft.com/office/drawing/2014/main" id="{619D7CCC-0D51-4D5F-B7A8-07E0BBC338EC}"/>
              </a:ext>
            </a:extLst>
          </p:cNvPr>
          <p:cNvSpPr>
            <a:spLocks noGrp="1"/>
          </p:cNvSpPr>
          <p:nvPr>
            <p:ph idx="1"/>
          </p:nvPr>
        </p:nvSpPr>
        <p:spPr/>
        <p:txBody>
          <a:bodyPr/>
          <a:lstStyle/>
          <a:p>
            <a:r>
              <a:rPr lang="en-MY" dirty="0"/>
              <a:t>As a business within a business, the HR organization should be structured to reflect the structure of the larger business. Business organizations align with the strategies of the business they support, and HR should follow suit.</a:t>
            </a:r>
          </a:p>
          <a:p>
            <a:r>
              <a:rPr lang="en-MY" dirty="0"/>
              <a:t>Companies typically organize along a grid of centralization - decentralization, which leads to three basic ways in which a company operates holding company, allied/diversified organization, or single/functional business.</a:t>
            </a:r>
          </a:p>
          <a:p>
            <a:endParaRPr lang="en-MY" dirty="0"/>
          </a:p>
          <a:p>
            <a:endParaRPr lang="en-MY" dirty="0"/>
          </a:p>
        </p:txBody>
      </p:sp>
    </p:spTree>
    <p:extLst>
      <p:ext uri="{BB962C8B-B14F-4D97-AF65-F5344CB8AC3E}">
        <p14:creationId xmlns:p14="http://schemas.microsoft.com/office/powerpoint/2010/main" val="546701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764F-5602-48CA-BAC1-60FFF3A303C3}"/>
              </a:ext>
            </a:extLst>
          </p:cNvPr>
          <p:cNvSpPr>
            <a:spLocks noGrp="1"/>
          </p:cNvSpPr>
          <p:nvPr>
            <p:ph type="title"/>
          </p:nvPr>
        </p:nvSpPr>
        <p:spPr/>
        <p:txBody>
          <a:bodyPr/>
          <a:lstStyle/>
          <a:p>
            <a:r>
              <a:rPr lang="en-MY" dirty="0"/>
              <a:t>Alignment of Business Organization and HR Organization</a:t>
            </a:r>
          </a:p>
        </p:txBody>
      </p:sp>
      <p:pic>
        <p:nvPicPr>
          <p:cNvPr id="5" name="Picture 4">
            <a:extLst>
              <a:ext uri="{FF2B5EF4-FFF2-40B4-BE49-F238E27FC236}">
                <a16:creationId xmlns:a16="http://schemas.microsoft.com/office/drawing/2014/main" id="{5AD3FF79-17B6-48DF-B202-E534C828F0A5}"/>
              </a:ext>
            </a:extLst>
          </p:cNvPr>
          <p:cNvPicPr>
            <a:picLocks noChangeAspect="1"/>
          </p:cNvPicPr>
          <p:nvPr/>
        </p:nvPicPr>
        <p:blipFill>
          <a:blip r:embed="rId2"/>
          <a:stretch>
            <a:fillRect/>
          </a:stretch>
        </p:blipFill>
        <p:spPr>
          <a:xfrm>
            <a:off x="1403648" y="1844824"/>
            <a:ext cx="6696744" cy="4638668"/>
          </a:xfrm>
          <a:prstGeom prst="rect">
            <a:avLst/>
          </a:prstGeom>
        </p:spPr>
      </p:pic>
    </p:spTree>
    <p:extLst>
      <p:ext uri="{BB962C8B-B14F-4D97-AF65-F5344CB8AC3E}">
        <p14:creationId xmlns:p14="http://schemas.microsoft.com/office/powerpoint/2010/main" val="1918277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D72-ECCD-48BD-A655-90A45F227226}"/>
              </a:ext>
            </a:extLst>
          </p:cNvPr>
          <p:cNvSpPr>
            <a:spLocks noGrp="1"/>
          </p:cNvSpPr>
          <p:nvPr>
            <p:ph type="title"/>
          </p:nvPr>
        </p:nvSpPr>
        <p:spPr/>
        <p:txBody>
          <a:bodyPr/>
          <a:lstStyle/>
          <a:p>
            <a:r>
              <a:rPr lang="en-MY" dirty="0"/>
              <a:t>1.1 Single/Functional business</a:t>
            </a:r>
          </a:p>
        </p:txBody>
      </p:sp>
      <p:sp>
        <p:nvSpPr>
          <p:cNvPr id="3" name="Content Placeholder 2">
            <a:extLst>
              <a:ext uri="{FF2B5EF4-FFF2-40B4-BE49-F238E27FC236}">
                <a16:creationId xmlns:a16="http://schemas.microsoft.com/office/drawing/2014/main" id="{8BE9CCD8-16B0-4C19-91C4-F00F506F01F7}"/>
              </a:ext>
            </a:extLst>
          </p:cNvPr>
          <p:cNvSpPr>
            <a:spLocks noGrp="1"/>
          </p:cNvSpPr>
          <p:nvPr>
            <p:ph idx="1"/>
          </p:nvPr>
        </p:nvSpPr>
        <p:spPr/>
        <p:txBody>
          <a:bodyPr/>
          <a:lstStyle/>
          <a:p>
            <a:r>
              <a:rPr lang="en-MY" sz="2400" dirty="0"/>
              <a:t>In a single/functional business organization, a strong HR functional organization usually makes the most sense. This means identifying staff specialists who can design HR practices that match the needs of the business and deliver them to all corners of the company. Employees who move from site to site want to find familiar terms and work conditions. </a:t>
            </a:r>
          </a:p>
          <a:p>
            <a:r>
              <a:rPr lang="en-MY" sz="2400" dirty="0"/>
              <a:t>Managers want to know what is expected of them regardless of where they work. HR professionals in local plants or operations need a solid line to their HR hierarchy while supporting the business leaders in these local plants or operation</a:t>
            </a:r>
          </a:p>
        </p:txBody>
      </p:sp>
    </p:spTree>
    <p:extLst>
      <p:ext uri="{BB962C8B-B14F-4D97-AF65-F5344CB8AC3E}">
        <p14:creationId xmlns:p14="http://schemas.microsoft.com/office/powerpoint/2010/main" val="2360480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C68B-9FA7-435B-A515-191507A22353}"/>
              </a:ext>
            </a:extLst>
          </p:cNvPr>
          <p:cNvSpPr>
            <a:spLocks noGrp="1"/>
          </p:cNvSpPr>
          <p:nvPr>
            <p:ph type="title"/>
          </p:nvPr>
        </p:nvSpPr>
        <p:spPr/>
        <p:txBody>
          <a:bodyPr/>
          <a:lstStyle/>
          <a:p>
            <a:r>
              <a:rPr lang="en-MY" dirty="0"/>
              <a:t>1.2 Corporate HR</a:t>
            </a:r>
          </a:p>
        </p:txBody>
      </p:sp>
      <p:sp>
        <p:nvSpPr>
          <p:cNvPr id="3" name="Content Placeholder 2">
            <a:extLst>
              <a:ext uri="{FF2B5EF4-FFF2-40B4-BE49-F238E27FC236}">
                <a16:creationId xmlns:a16="http://schemas.microsoft.com/office/drawing/2014/main" id="{77632459-E097-4CDB-AFD9-ED499407CFE0}"/>
              </a:ext>
            </a:extLst>
          </p:cNvPr>
          <p:cNvSpPr>
            <a:spLocks noGrp="1"/>
          </p:cNvSpPr>
          <p:nvPr>
            <p:ph idx="1"/>
          </p:nvPr>
        </p:nvSpPr>
        <p:spPr>
          <a:xfrm>
            <a:off x="685800" y="1556792"/>
            <a:ext cx="7772400" cy="4530725"/>
          </a:xfrm>
        </p:spPr>
        <p:txBody>
          <a:bodyPr/>
          <a:lstStyle/>
          <a:p>
            <a:r>
              <a:rPr lang="en-MY" dirty="0"/>
              <a:t>They create a consistent firm wide culture face and identity.</a:t>
            </a:r>
          </a:p>
          <a:p>
            <a:r>
              <a:rPr lang="en-MY" dirty="0"/>
              <a:t>They shape the programs that implement the CEO‘s agenda.</a:t>
            </a:r>
          </a:p>
          <a:p>
            <a:r>
              <a:rPr lang="en-MY" dirty="0"/>
              <a:t>They ensure that all HR work done within the corporation is aligned to business goals.</a:t>
            </a:r>
          </a:p>
          <a:p>
            <a:r>
              <a:rPr lang="en-MY" dirty="0"/>
              <a:t>They arbitrate disputes between </a:t>
            </a:r>
            <a:r>
              <a:rPr lang="en-MY" dirty="0" err="1"/>
              <a:t>centers</a:t>
            </a:r>
            <a:r>
              <a:rPr lang="en-MY" dirty="0"/>
              <a:t> of expertise and embedded HR.</a:t>
            </a:r>
          </a:p>
          <a:p>
            <a:r>
              <a:rPr lang="en-MY" dirty="0"/>
              <a:t>They take primary responsibility for nurturing corporate level employees.</a:t>
            </a:r>
          </a:p>
          <a:p>
            <a:r>
              <a:rPr lang="en-MY" dirty="0"/>
              <a:t>They ensure HR professional development.</a:t>
            </a:r>
          </a:p>
        </p:txBody>
      </p:sp>
    </p:spTree>
    <p:extLst>
      <p:ext uri="{BB962C8B-B14F-4D97-AF65-F5344CB8AC3E}">
        <p14:creationId xmlns:p14="http://schemas.microsoft.com/office/powerpoint/2010/main" val="1150030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24CB-7DA6-4C55-88C4-A8F8BA76D55C}"/>
              </a:ext>
            </a:extLst>
          </p:cNvPr>
          <p:cNvSpPr>
            <a:spLocks noGrp="1"/>
          </p:cNvSpPr>
          <p:nvPr>
            <p:ph type="title"/>
          </p:nvPr>
        </p:nvSpPr>
        <p:spPr/>
        <p:txBody>
          <a:bodyPr/>
          <a:lstStyle/>
          <a:p>
            <a:r>
              <a:rPr lang="en-MY" dirty="0"/>
              <a:t>2.1 Allied/Diversified Businesses</a:t>
            </a:r>
          </a:p>
        </p:txBody>
      </p:sp>
      <p:sp>
        <p:nvSpPr>
          <p:cNvPr id="3" name="Content Placeholder 2">
            <a:extLst>
              <a:ext uri="{FF2B5EF4-FFF2-40B4-BE49-F238E27FC236}">
                <a16:creationId xmlns:a16="http://schemas.microsoft.com/office/drawing/2014/main" id="{279D3A54-EF3D-4832-865C-6ECADD85B940}"/>
              </a:ext>
            </a:extLst>
          </p:cNvPr>
          <p:cNvSpPr>
            <a:spLocks noGrp="1"/>
          </p:cNvSpPr>
          <p:nvPr>
            <p:ph idx="1"/>
          </p:nvPr>
        </p:nvSpPr>
        <p:spPr/>
        <p:txBody>
          <a:bodyPr/>
          <a:lstStyle/>
          <a:p>
            <a:r>
              <a:rPr lang="en-MY" dirty="0"/>
              <a:t>In a world where corporate growth and industry consolidation lead to the increased presence of diversified/allied organization structures, shared services has become a useful means by which organizations balance the efficiencies of centralization with the flexibility required for competing in different markets and/or geographies.</a:t>
            </a:r>
          </a:p>
        </p:txBody>
      </p:sp>
    </p:spTree>
    <p:extLst>
      <p:ext uri="{BB962C8B-B14F-4D97-AF65-F5344CB8AC3E}">
        <p14:creationId xmlns:p14="http://schemas.microsoft.com/office/powerpoint/2010/main" val="996969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2D38-D9EC-4A3B-AFBA-92E769ACA4EC}"/>
              </a:ext>
            </a:extLst>
          </p:cNvPr>
          <p:cNvSpPr>
            <a:spLocks noGrp="1"/>
          </p:cNvSpPr>
          <p:nvPr>
            <p:ph type="title"/>
          </p:nvPr>
        </p:nvSpPr>
        <p:spPr/>
        <p:txBody>
          <a:bodyPr/>
          <a:lstStyle/>
          <a:p>
            <a:r>
              <a:rPr lang="en-MY" dirty="0"/>
              <a:t>2.2 Shared Services</a:t>
            </a:r>
          </a:p>
        </p:txBody>
      </p:sp>
      <p:sp>
        <p:nvSpPr>
          <p:cNvPr id="3" name="Content Placeholder 2">
            <a:extLst>
              <a:ext uri="{FF2B5EF4-FFF2-40B4-BE49-F238E27FC236}">
                <a16:creationId xmlns:a16="http://schemas.microsoft.com/office/drawing/2014/main" id="{3A5DE37D-BF4D-4298-9D34-0FBF3355114D}"/>
              </a:ext>
            </a:extLst>
          </p:cNvPr>
          <p:cNvSpPr>
            <a:spLocks noGrp="1"/>
          </p:cNvSpPr>
          <p:nvPr>
            <p:ph idx="1"/>
          </p:nvPr>
        </p:nvSpPr>
        <p:spPr/>
        <p:txBody>
          <a:bodyPr/>
          <a:lstStyle/>
          <a:p>
            <a:r>
              <a:rPr lang="en-MY" dirty="0"/>
              <a:t>Economies of scale</a:t>
            </a:r>
          </a:p>
          <a:p>
            <a:r>
              <a:rPr lang="en-MY" dirty="0"/>
              <a:t>Meeting employee needs and resolving concerns by fewer dedicated HR resources.</a:t>
            </a:r>
          </a:p>
          <a:p>
            <a:r>
              <a:rPr lang="en-MY" dirty="0"/>
              <a:t>Standardization of HR processes, thus reducing redundancy and duplication</a:t>
            </a:r>
          </a:p>
          <a:p>
            <a:r>
              <a:rPr lang="en-MY" dirty="0"/>
              <a:t>Offer new ways to do traditional HR work such as employee assistance programs, relocation administration, benefits claims processing, </a:t>
            </a:r>
            <a:r>
              <a:rPr lang="en-MY" dirty="0" err="1"/>
              <a:t>pensi</a:t>
            </a:r>
            <a:r>
              <a:rPr lang="en-MY" dirty="0"/>
              <a:t> on plan </a:t>
            </a:r>
            <a:r>
              <a:rPr lang="en-MY" dirty="0" err="1"/>
              <a:t>enrollment</a:t>
            </a:r>
            <a:r>
              <a:rPr lang="en-MY" dirty="0"/>
              <a:t> and administration, applicant tracking, payroll, and learning administration.</a:t>
            </a:r>
          </a:p>
        </p:txBody>
      </p:sp>
    </p:spTree>
    <p:extLst>
      <p:ext uri="{BB962C8B-B14F-4D97-AF65-F5344CB8AC3E}">
        <p14:creationId xmlns:p14="http://schemas.microsoft.com/office/powerpoint/2010/main" val="574507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DB0A-951B-45C8-8779-8EF09DF1037C}"/>
              </a:ext>
            </a:extLst>
          </p:cNvPr>
          <p:cNvSpPr>
            <a:spLocks noGrp="1"/>
          </p:cNvSpPr>
          <p:nvPr>
            <p:ph type="title"/>
          </p:nvPr>
        </p:nvSpPr>
        <p:spPr/>
        <p:txBody>
          <a:bodyPr/>
          <a:lstStyle/>
          <a:p>
            <a:r>
              <a:rPr lang="en-MY" dirty="0"/>
              <a:t>3.1 Holding Company</a:t>
            </a:r>
          </a:p>
        </p:txBody>
      </p:sp>
      <p:sp>
        <p:nvSpPr>
          <p:cNvPr id="3" name="Content Placeholder 2">
            <a:extLst>
              <a:ext uri="{FF2B5EF4-FFF2-40B4-BE49-F238E27FC236}">
                <a16:creationId xmlns:a16="http://schemas.microsoft.com/office/drawing/2014/main" id="{EAF60B8B-057D-4CE7-8186-538F28F54F36}"/>
              </a:ext>
            </a:extLst>
          </p:cNvPr>
          <p:cNvSpPr>
            <a:spLocks noGrp="1"/>
          </p:cNvSpPr>
          <p:nvPr>
            <p:ph idx="1"/>
          </p:nvPr>
        </p:nvSpPr>
        <p:spPr/>
        <p:txBody>
          <a:bodyPr/>
          <a:lstStyle/>
          <a:p>
            <a:r>
              <a:rPr lang="en-MY" dirty="0"/>
              <a:t>A company composed of multiple, unrelated, independently managed businesses is best described as a holding company. In a holding company, there is often little or no HR at a corporate level and little impetus to implement HR. </a:t>
            </a:r>
          </a:p>
          <a:p>
            <a:r>
              <a:rPr lang="en-MY" dirty="0"/>
              <a:t>Each business is expected to create and manage its own autonomous HR practices based on the specific needs of the business. Therefore, HR is embedded within the businesses.</a:t>
            </a:r>
          </a:p>
        </p:txBody>
      </p:sp>
    </p:spTree>
    <p:extLst>
      <p:ext uri="{BB962C8B-B14F-4D97-AF65-F5344CB8AC3E}">
        <p14:creationId xmlns:p14="http://schemas.microsoft.com/office/powerpoint/2010/main" val="2439728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6FC94-A97B-4A33-B2C9-30325E2D596F}"/>
              </a:ext>
            </a:extLst>
          </p:cNvPr>
          <p:cNvSpPr>
            <a:spLocks noGrp="1"/>
          </p:cNvSpPr>
          <p:nvPr>
            <p:ph type="title"/>
          </p:nvPr>
        </p:nvSpPr>
        <p:spPr/>
        <p:txBody>
          <a:bodyPr/>
          <a:lstStyle/>
          <a:p>
            <a:r>
              <a:rPr lang="en-MY" dirty="0"/>
              <a:t>3.2 Embedded HR</a:t>
            </a:r>
          </a:p>
        </p:txBody>
      </p:sp>
      <p:sp>
        <p:nvSpPr>
          <p:cNvPr id="3" name="Content Placeholder 2">
            <a:extLst>
              <a:ext uri="{FF2B5EF4-FFF2-40B4-BE49-F238E27FC236}">
                <a16:creationId xmlns:a16="http://schemas.microsoft.com/office/drawing/2014/main" id="{63F4F535-FE3A-452C-9E77-CD36CBCE18E3}"/>
              </a:ext>
            </a:extLst>
          </p:cNvPr>
          <p:cNvSpPr>
            <a:spLocks noGrp="1"/>
          </p:cNvSpPr>
          <p:nvPr>
            <p:ph idx="1"/>
          </p:nvPr>
        </p:nvSpPr>
        <p:spPr/>
        <p:txBody>
          <a:bodyPr/>
          <a:lstStyle/>
          <a:p>
            <a:r>
              <a:rPr lang="en-MY" sz="2400" dirty="0"/>
              <a:t>They engage in and support business strategy discussion.</a:t>
            </a:r>
          </a:p>
          <a:p>
            <a:r>
              <a:rPr lang="en-MY" sz="2400" dirty="0"/>
              <a:t>They represent employee interests and implications of change.</a:t>
            </a:r>
          </a:p>
          <a:p>
            <a:r>
              <a:rPr lang="en-MY" sz="2400" dirty="0"/>
              <a:t>They define requirements to reach business goals and identify where problems may exist.</a:t>
            </a:r>
          </a:p>
          <a:p>
            <a:r>
              <a:rPr lang="en-MY" sz="2400" dirty="0"/>
              <a:t>They select and implement the HR practices that are most appropriate to the delivery of the business strategy.</a:t>
            </a:r>
          </a:p>
          <a:p>
            <a:r>
              <a:rPr lang="en-MY" sz="2400" dirty="0"/>
              <a:t>They measure and track performance to see whether the HR investments made by the business deliver the intended value.</a:t>
            </a:r>
          </a:p>
        </p:txBody>
      </p:sp>
    </p:spTree>
    <p:extLst>
      <p:ext uri="{BB962C8B-B14F-4D97-AF65-F5344CB8AC3E}">
        <p14:creationId xmlns:p14="http://schemas.microsoft.com/office/powerpoint/2010/main" val="1594429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D77A-89AF-46DE-A467-05F9ED40CA0C}"/>
              </a:ext>
            </a:extLst>
          </p:cNvPr>
          <p:cNvSpPr>
            <a:spLocks noGrp="1"/>
          </p:cNvSpPr>
          <p:nvPr>
            <p:ph type="title"/>
          </p:nvPr>
        </p:nvSpPr>
        <p:spPr/>
        <p:txBody>
          <a:bodyPr/>
          <a:lstStyle/>
          <a:p>
            <a:r>
              <a:rPr lang="en-MY" dirty="0" err="1"/>
              <a:t>Centers</a:t>
            </a:r>
            <a:r>
              <a:rPr lang="en-MY" dirty="0"/>
              <a:t> of Expertise (</a:t>
            </a:r>
            <a:r>
              <a:rPr lang="en-MY" dirty="0" err="1"/>
              <a:t>CoE</a:t>
            </a:r>
            <a:r>
              <a:rPr lang="en-MY" dirty="0"/>
              <a:t>)</a:t>
            </a:r>
          </a:p>
        </p:txBody>
      </p:sp>
      <p:sp>
        <p:nvSpPr>
          <p:cNvPr id="3" name="Content Placeholder 2">
            <a:extLst>
              <a:ext uri="{FF2B5EF4-FFF2-40B4-BE49-F238E27FC236}">
                <a16:creationId xmlns:a16="http://schemas.microsoft.com/office/drawing/2014/main" id="{83912AED-A28C-4A4D-8413-327F4ADB501E}"/>
              </a:ext>
            </a:extLst>
          </p:cNvPr>
          <p:cNvSpPr>
            <a:spLocks noGrp="1"/>
          </p:cNvSpPr>
          <p:nvPr>
            <p:ph idx="1"/>
          </p:nvPr>
        </p:nvSpPr>
        <p:spPr/>
        <p:txBody>
          <a:bodyPr/>
          <a:lstStyle/>
          <a:p>
            <a:pPr marL="0" indent="0">
              <a:buNone/>
            </a:pPr>
            <a:r>
              <a:rPr lang="en-MY" dirty="0" err="1"/>
              <a:t>Centers</a:t>
            </a:r>
            <a:r>
              <a:rPr lang="en-MY" dirty="0"/>
              <a:t> of expertise, also called “</a:t>
            </a:r>
            <a:r>
              <a:rPr lang="en-MY" dirty="0" err="1"/>
              <a:t>Centers</a:t>
            </a:r>
            <a:r>
              <a:rPr lang="en-MY" dirty="0"/>
              <a:t> of excellent”, operate as specialized consulting firms inside the organization. Depending on the size of the enterprise, they may be corporate wide or regional (e.g., Europe) or country-based (e.g., Germany).</a:t>
            </a:r>
          </a:p>
          <a:p>
            <a:pPr marL="0" indent="0">
              <a:buNone/>
            </a:pPr>
            <a:endParaRPr lang="en-MY" dirty="0"/>
          </a:p>
          <a:p>
            <a:pPr marL="0" indent="0">
              <a:buNone/>
            </a:pPr>
            <a:r>
              <a:rPr lang="en-MY" dirty="0"/>
              <a:t> They often act like businesses that have multiple clients (business units) using their services.</a:t>
            </a:r>
          </a:p>
        </p:txBody>
      </p:sp>
    </p:spTree>
    <p:extLst>
      <p:ext uri="{BB962C8B-B14F-4D97-AF65-F5344CB8AC3E}">
        <p14:creationId xmlns:p14="http://schemas.microsoft.com/office/powerpoint/2010/main" val="1273253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D556-0A65-4B96-9273-9E065D6570C6}"/>
              </a:ext>
            </a:extLst>
          </p:cNvPr>
          <p:cNvSpPr>
            <a:spLocks noGrp="1"/>
          </p:cNvSpPr>
          <p:nvPr>
            <p:ph type="title"/>
          </p:nvPr>
        </p:nvSpPr>
        <p:spPr/>
        <p:txBody>
          <a:bodyPr/>
          <a:lstStyle/>
          <a:p>
            <a:r>
              <a:rPr lang="en-MY" sz="4000" dirty="0"/>
              <a:t>HR Delivery in Global Organization</a:t>
            </a:r>
          </a:p>
        </p:txBody>
      </p:sp>
      <p:sp>
        <p:nvSpPr>
          <p:cNvPr id="3" name="Content Placeholder 2">
            <a:extLst>
              <a:ext uri="{FF2B5EF4-FFF2-40B4-BE49-F238E27FC236}">
                <a16:creationId xmlns:a16="http://schemas.microsoft.com/office/drawing/2014/main" id="{74A76AE8-D4F6-4E65-B708-315DFC67D4D8}"/>
              </a:ext>
            </a:extLst>
          </p:cNvPr>
          <p:cNvSpPr>
            <a:spLocks noGrp="1"/>
          </p:cNvSpPr>
          <p:nvPr>
            <p:ph idx="1"/>
          </p:nvPr>
        </p:nvSpPr>
        <p:spPr/>
        <p:txBody>
          <a:bodyPr/>
          <a:lstStyle/>
          <a:p>
            <a:r>
              <a:rPr lang="en-MY" dirty="0"/>
              <a:t>The decision to develop regional versus country-specific shared services is based on the size and locations of the employee base, as well as cost. </a:t>
            </a:r>
          </a:p>
          <a:p>
            <a:r>
              <a:rPr lang="en-MY" dirty="0"/>
              <a:t>In countries with large numbers of employees, companies may choose to set up country -specific service </a:t>
            </a:r>
            <a:r>
              <a:rPr lang="en-MY" dirty="0" err="1"/>
              <a:t>centers</a:t>
            </a:r>
            <a:endParaRPr lang="en-MY" dirty="0"/>
          </a:p>
          <a:p>
            <a:r>
              <a:rPr lang="en-MY" dirty="0"/>
              <a:t>Those operating in smaller countries may opt to coordinate through one regional location.</a:t>
            </a:r>
          </a:p>
        </p:txBody>
      </p:sp>
    </p:spTree>
    <p:extLst>
      <p:ext uri="{BB962C8B-B14F-4D97-AF65-F5344CB8AC3E}">
        <p14:creationId xmlns:p14="http://schemas.microsoft.com/office/powerpoint/2010/main" val="3150754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859</TotalTime>
  <Words>2059</Words>
  <Application>Microsoft Office PowerPoint</Application>
  <PresentationFormat>On-screen Show (4:3)</PresentationFormat>
  <Paragraphs>175</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Times New Roman</vt:lpstr>
      <vt:lpstr>Wingdings</vt:lpstr>
      <vt:lpstr>Office Theme</vt:lpstr>
      <vt:lpstr>BUSINESS LEADERSHIP VIII</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1</vt:lpstr>
      <vt:lpstr>Answer # 1</vt:lpstr>
      <vt:lpstr>Question # 2</vt:lpstr>
      <vt:lpstr>Answer # 2</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3</vt:lpstr>
      <vt:lpstr>Answer # 3</vt:lpstr>
      <vt:lpstr>Global HR Organisation</vt:lpstr>
      <vt:lpstr>Alignment of Business Organization and HR Organization</vt:lpstr>
      <vt:lpstr>1.1 Single/Functional business</vt:lpstr>
      <vt:lpstr>1.2 Corporate HR</vt:lpstr>
      <vt:lpstr>2.1 Allied/Diversified Businesses</vt:lpstr>
      <vt:lpstr>2.2 Shared Services</vt:lpstr>
      <vt:lpstr>3.1 Holding Company</vt:lpstr>
      <vt:lpstr>3.2 Embedded HR</vt:lpstr>
      <vt:lpstr>Centers of Expertise (CoE)</vt:lpstr>
      <vt:lpstr>HR Delivery in Global Organization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48</cp:revision>
  <cp:lastPrinted>1601-01-01T00:00:00Z</cp:lastPrinted>
  <dcterms:created xsi:type="dcterms:W3CDTF">2020-07-09T15:12:46Z</dcterms:created>
  <dcterms:modified xsi:type="dcterms:W3CDTF">2021-05-20T17:51:31Z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