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diagrams/colors11.xml" ContentType="application/vnd.openxmlformats-officedocument.drawingml.diagramColors+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diagrams/layout9.xml" ContentType="application/vnd.openxmlformats-officedocument.drawingml.diagram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docProps/custom.xml" ContentType="application/vnd.openxmlformats-officedocument.custom-properties+xml"/>
  <Override PartName="/ppt/diagrams/colors8.xml" ContentType="application/vnd.openxmlformats-officedocument.drawingml.diagramColors+xml"/>
  <Override PartName="/ppt/diagrams/layout1.xml" ContentType="application/vnd.openxmlformats-officedocument.drawingml.diagramLayout+xml"/>
  <Override PartName="/ppt/diagrams/data2.xml" ContentType="application/vnd.openxmlformats-officedocument.drawingml.diagramData+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diagrams/colors4.xml" ContentType="application/vnd.openxmlformats-officedocument.drawingml.diagramColors+xml"/>
  <Override PartName="/ppt/diagrams/quickStyle7.xml" ContentType="application/vnd.openxmlformats-officedocument.drawingml.diagramStyle+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ppt/diagrams/data9.xml" ContentType="application/vnd.openxmlformats-officedocument.drawingml.diagramData+xml"/>
  <Override PartName="/ppt/diagrams/data10.xml" ContentType="application/vnd.openxmlformats-officedocument.drawingml.diagramData+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Override PartName="/ppt/diagrams/data7.xml" ContentType="application/vnd.openxmlformats-officedocument.drawingml.diagramData+xml"/>
  <Override PartName="/ppt/diagrams/colors9.xml" ContentType="application/vnd.openxmlformats-officedocument.drawingml.diagramColors+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Override PartName="/ppt/diagrams/data3.xml" ContentType="application/vnd.openxmlformats-officedocument.drawingml.diagramData+xml"/>
  <Override PartName="/ppt/diagrams/colors5.xml" ContentType="application/vnd.openxmlformats-officedocument.drawingml.diagramColors+xml"/>
  <Override PartName="/ppt/diagrams/quickStyle8.xml" ContentType="application/vnd.openxmlformats-officedocument.drawingml.diagramStyle+xml"/>
  <Override PartName="/ppt/diagrams/quickStyle10.xml" ContentType="application/vnd.openxmlformats-officedocument.drawingml.diagramStyl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diagrams/layout10.xml" ContentType="application/vnd.openxmlformats-officedocument.drawingml.diagram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diagrams/data11.xml" ContentType="application/vnd.openxmlformats-officedocument.drawingml.diagramData+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diagrams/layout7.xml" ContentType="application/vnd.openxmlformats-officedocument.drawingml.diagramLayout+xml"/>
  <Override PartName="/ppt/diagrams/data8.xml" ContentType="application/vnd.openxmlformats-officedocument.drawingml.diagramData+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diagrams/layout3.xml" ContentType="application/vnd.openxmlformats-officedocument.drawingml.diagramLayout+xml"/>
  <Override PartName="/ppt/diagrams/data4.xml" ContentType="application/vnd.openxmlformats-officedocument.drawingml.diagramData+xml"/>
  <Override PartName="/ppt/slides/slide79.xml" ContentType="application/vnd.openxmlformats-officedocument.presentationml.slide+xml"/>
  <Override PartName="/ppt/diagrams/colors6.xml" ContentType="application/vnd.openxmlformats-officedocument.drawingml.diagramColors+xml"/>
  <Override PartName="/ppt/diagrams/quickStyle9.xml" ContentType="application/vnd.openxmlformats-officedocument.drawingml.diagramStyle+xml"/>
  <Override PartName="/ppt/diagrams/quickStyle11.xml" ContentType="application/vnd.openxmlformats-officedocument.drawingml.diagramStyle+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diagrams/layout11.xml" ContentType="application/vnd.openxmlformats-officedocument.drawingml.diagramLayout+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diagrams/colors2.xml" ContentType="application/vnd.openxmlformats-officedocument.drawingml.diagramColors+xml"/>
  <Override PartName="/ppt/diagrams/quickStyle5.xml" ContentType="application/vnd.openxmlformats-officedocument.drawingml.diagramStyl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diagrams/colors10.xml" ContentType="application/vnd.openxmlformats-officedocument.drawingml.diagramColors+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diagrams/quickStyle1.xml" ContentType="application/vnd.openxmlformats-officedocument.drawingml.diagramStyle+xml"/>
  <Override PartName="/ppt/diagrams/layout8.xml" ContentType="application/vnd.openxmlformats-officedocument.drawingml.diagram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83"/>
  </p:notesMasterIdLst>
  <p:handoutMasterIdLst>
    <p:handoutMasterId r:id="rId84"/>
  </p:handoutMasterIdLst>
  <p:sldIdLst>
    <p:sldId id="256" r:id="rId2"/>
    <p:sldId id="660" r:id="rId3"/>
    <p:sldId id="661" r:id="rId4"/>
    <p:sldId id="662" r:id="rId5"/>
    <p:sldId id="663" r:id="rId6"/>
    <p:sldId id="664" r:id="rId7"/>
    <p:sldId id="665" r:id="rId8"/>
    <p:sldId id="666" r:id="rId9"/>
    <p:sldId id="667" r:id="rId10"/>
    <p:sldId id="668" r:id="rId11"/>
    <p:sldId id="669" r:id="rId12"/>
    <p:sldId id="670" r:id="rId13"/>
    <p:sldId id="671" r:id="rId14"/>
    <p:sldId id="672" r:id="rId15"/>
    <p:sldId id="673" r:id="rId16"/>
    <p:sldId id="674" r:id="rId17"/>
    <p:sldId id="675" r:id="rId18"/>
    <p:sldId id="612" r:id="rId19"/>
    <p:sldId id="613" r:id="rId20"/>
    <p:sldId id="614" r:id="rId21"/>
    <p:sldId id="615" r:id="rId22"/>
    <p:sldId id="616" r:id="rId23"/>
    <p:sldId id="617" r:id="rId24"/>
    <p:sldId id="618" r:id="rId25"/>
    <p:sldId id="619" r:id="rId26"/>
    <p:sldId id="620" r:id="rId27"/>
    <p:sldId id="621" r:id="rId28"/>
    <p:sldId id="622" r:id="rId29"/>
    <p:sldId id="623" r:id="rId30"/>
    <p:sldId id="624" r:id="rId31"/>
    <p:sldId id="625" r:id="rId32"/>
    <p:sldId id="626" r:id="rId33"/>
    <p:sldId id="627" r:id="rId34"/>
    <p:sldId id="628" r:id="rId35"/>
    <p:sldId id="629" r:id="rId36"/>
    <p:sldId id="630" r:id="rId37"/>
    <p:sldId id="631" r:id="rId38"/>
    <p:sldId id="632" r:id="rId39"/>
    <p:sldId id="633" r:id="rId40"/>
    <p:sldId id="653" r:id="rId41"/>
    <p:sldId id="654" r:id="rId42"/>
    <p:sldId id="655" r:id="rId43"/>
    <p:sldId id="656" r:id="rId44"/>
    <p:sldId id="657" r:id="rId45"/>
    <p:sldId id="658" r:id="rId46"/>
    <p:sldId id="659" r:id="rId47"/>
    <p:sldId id="634" r:id="rId48"/>
    <p:sldId id="635" r:id="rId49"/>
    <p:sldId id="636" r:id="rId50"/>
    <p:sldId id="637" r:id="rId51"/>
    <p:sldId id="638" r:id="rId52"/>
    <p:sldId id="639" r:id="rId53"/>
    <p:sldId id="640" r:id="rId54"/>
    <p:sldId id="641" r:id="rId55"/>
    <p:sldId id="642" r:id="rId56"/>
    <p:sldId id="643" r:id="rId57"/>
    <p:sldId id="644" r:id="rId58"/>
    <p:sldId id="645" r:id="rId59"/>
    <p:sldId id="646" r:id="rId60"/>
    <p:sldId id="647" r:id="rId61"/>
    <p:sldId id="648" r:id="rId62"/>
    <p:sldId id="649" r:id="rId63"/>
    <p:sldId id="650" r:id="rId64"/>
    <p:sldId id="651" r:id="rId65"/>
    <p:sldId id="652" r:id="rId66"/>
    <p:sldId id="681" r:id="rId67"/>
    <p:sldId id="682" r:id="rId68"/>
    <p:sldId id="683" r:id="rId69"/>
    <p:sldId id="684" r:id="rId70"/>
    <p:sldId id="685" r:id="rId71"/>
    <p:sldId id="686" r:id="rId72"/>
    <p:sldId id="687" r:id="rId73"/>
    <p:sldId id="688" r:id="rId74"/>
    <p:sldId id="689" r:id="rId75"/>
    <p:sldId id="690" r:id="rId76"/>
    <p:sldId id="691" r:id="rId77"/>
    <p:sldId id="692" r:id="rId78"/>
    <p:sldId id="693" r:id="rId79"/>
    <p:sldId id="694" r:id="rId80"/>
    <p:sldId id="695" r:id="rId81"/>
    <p:sldId id="541" r:id="rId8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40" autoAdjust="0"/>
    <p:restoredTop sz="94291" autoAdjust="0"/>
  </p:normalViewPr>
  <p:slideViewPr>
    <p:cSldViewPr>
      <p:cViewPr varScale="1">
        <p:scale>
          <a:sx n="69" d="100"/>
          <a:sy n="69" d="100"/>
        </p:scale>
        <p:origin x="-1410" y="-9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notesMaster" Target="notesMasters/notesMaster1.xml"/><Relationship Id="rId88"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dgm:spPr>
        <a:noFill/>
      </dgm:spPr>
      <dgm:t>
        <a:bodyPr/>
        <a:lstStyle/>
        <a:p>
          <a:r>
            <a:rPr lang="en-MY" dirty="0">
              <a:solidFill>
                <a:schemeClr val="tx1"/>
              </a:solidFill>
            </a:rPr>
            <a:t>Supply Chain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dgm:spPr>
        <a:noFill/>
      </dgm:spPr>
      <dgm:t>
        <a:bodyPr/>
        <a:lstStyle/>
        <a:p>
          <a:r>
            <a:rPr lang="en-MY" dirty="0">
              <a:solidFill>
                <a:schemeClr val="tx1"/>
              </a:solidFill>
            </a:rPr>
            <a:t>Value Chain</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r>
            <a:rPr lang="en-MY" sz="2500" kern="1200" dirty="0">
              <a:solidFill>
                <a:schemeClr val="tx1"/>
              </a:solidFill>
            </a:rPr>
            <a:t>Business</a:t>
          </a:r>
          <a:r>
            <a:rPr lang="en-MY" sz="2500" kern="1200" dirty="0">
              <a:solidFill>
                <a:schemeClr val="bg1"/>
              </a:solidFill>
            </a:rPr>
            <a:t> </a:t>
          </a:r>
          <a:r>
            <a:rPr lang="en-MY" sz="2500" kern="1200" dirty="0">
              <a:solidFill>
                <a:srgbClr val="000000"/>
              </a:solidFill>
              <a:latin typeface="Arial"/>
              <a:ea typeface="+mn-ea"/>
              <a:cs typeface="+mn-cs"/>
            </a:rPr>
            <a:t>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dgm:spPr>
        <a:noFill/>
      </dgm:spPr>
      <dgm:t>
        <a:bodyPr/>
        <a:lstStyle/>
        <a:p>
          <a:r>
            <a:rPr lang="en-MY" dirty="0">
              <a:solidFill>
                <a:schemeClr val="tx1"/>
              </a:solidFill>
            </a:rPr>
            <a:t>Financial Reporting</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pPr marL="0" lvl="0" indent="0" algn="l" defTabSz="1111250">
            <a:lnSpc>
              <a:spcPct val="90000"/>
            </a:lnSpc>
            <a:spcBef>
              <a:spcPct val="0"/>
            </a:spcBef>
            <a:spcAft>
              <a:spcPct val="35000"/>
            </a:spcAft>
            <a:buNone/>
          </a:pPr>
          <a:r>
            <a:rPr lang="en-MY" sz="2500" kern="1200" dirty="0">
              <a:solidFill>
                <a:srgbClr val="FFFFE1"/>
              </a:solidFill>
              <a:latin typeface="Arial"/>
              <a:ea typeface="+mn-ea"/>
              <a:cs typeface="+mn-cs"/>
            </a:rPr>
            <a:t>Marketing Mix</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3B0C8FBB-B78C-4418-A275-9C01168B31D5}">
      <dgm:prSet phldrT="[Text]"/>
      <dgm:spPr>
        <a:noFill/>
      </dgm:spPr>
      <dgm:t>
        <a:bodyPr/>
        <a:lstStyle/>
        <a:p>
          <a:r>
            <a:rPr lang="en-MY" dirty="0">
              <a:solidFill>
                <a:schemeClr val="tx1"/>
              </a:solidFill>
            </a:rPr>
            <a:t>Operations Management</a:t>
          </a:r>
        </a:p>
      </dgm:t>
    </dgm:pt>
    <dgm:pt modelId="{A3B1A5F7-C76F-4767-BA27-0AF25B38B729}" type="parTrans" cxnId="{A29B8219-FAB8-46FA-8E9F-880A75D98E18}">
      <dgm:prSet/>
      <dgm:spPr/>
      <dgm:t>
        <a:bodyPr/>
        <a:lstStyle/>
        <a:p>
          <a:endParaRPr lang="en-MY"/>
        </a:p>
      </dgm:t>
    </dgm:pt>
    <dgm:pt modelId="{0D2EADDE-4623-4555-B710-2858C583BA77}" type="sibTrans" cxnId="{A29B8219-FAB8-46FA-8E9F-880A75D98E18}">
      <dgm:prSet/>
      <dgm:spPr/>
      <dgm:t>
        <a:bodyPr/>
        <a:lstStyle/>
        <a:p>
          <a:endParaRPr lang="en-MY"/>
        </a:p>
      </dgm:t>
    </dgm:pt>
    <dgm:pt modelId="{53C962A1-9FE2-4F8E-9BC0-C54A33AC0C3F}">
      <dgm:prSet phldrT="[Text]"/>
      <dgm:spPr>
        <a:noFill/>
      </dgm:spPr>
      <dgm:t>
        <a:bodyPr/>
        <a:lstStyle/>
        <a:p>
          <a:r>
            <a:rPr lang="en-MY" dirty="0">
              <a:solidFill>
                <a:schemeClr val="tx1"/>
              </a:solidFill>
            </a:rPr>
            <a:t>Research and Development</a:t>
          </a:r>
        </a:p>
      </dgm:t>
    </dgm:pt>
    <dgm:pt modelId="{56F8A895-1A11-4FED-A733-B1A5F9FE0612}" type="parTrans" cxnId="{D8D2B0F9-7BEF-48C1-9123-77FE73D77BBF}">
      <dgm:prSet/>
      <dgm:spPr/>
      <dgm:t>
        <a:bodyPr/>
        <a:lstStyle/>
        <a:p>
          <a:endParaRPr lang="en-MY"/>
        </a:p>
      </dgm:t>
    </dgm:pt>
    <dgm:pt modelId="{9412B15C-D31F-4683-B84D-7E6DFF9294F0}" type="sibTrans" cxnId="{D8D2B0F9-7BEF-48C1-9123-77FE73D77BBF}">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t>
        <a:bodyPr/>
        <a:lstStyle/>
        <a:p>
          <a:endParaRPr lang="en-US"/>
        </a:p>
      </dgm:t>
    </dgm:pt>
    <dgm:pt modelId="{FEE47416-7ADC-4F04-B888-18152B43E14E}" type="pres">
      <dgm:prSet presAssocID="{5BCFEC87-2571-489B-891D-0E70E9F09AD4}" presName="parentText" presStyleLbl="node1" presStyleIdx="0" presStyleCnt="7" custLinFactNeighborY="93412">
        <dgm:presLayoutVars>
          <dgm:chMax val="0"/>
          <dgm:bulletEnabled val="1"/>
        </dgm:presLayoutVars>
      </dgm:prSet>
      <dgm:spPr/>
      <dgm:t>
        <a:bodyPr/>
        <a:lstStyle/>
        <a:p>
          <a:endParaRPr lang="en-US"/>
        </a:p>
      </dgm:t>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custLinFactNeighborY="81011">
        <dgm:presLayoutVars>
          <dgm:chMax val="0"/>
          <dgm:bulletEnabled val="1"/>
        </dgm:presLayoutVars>
      </dgm:prSet>
      <dgm:spPr/>
      <dgm:t>
        <a:bodyPr/>
        <a:lstStyle/>
        <a:p>
          <a:endParaRPr lang="en-US"/>
        </a:p>
      </dgm:t>
    </dgm:pt>
    <dgm:pt modelId="{B38E9941-A3A6-4796-8072-ADCD44E1774C}" type="pres">
      <dgm:prSet presAssocID="{31A1769C-2C00-4F7C-951A-5A04AB5BA6E5}" presName="spacer" presStyleCnt="0"/>
      <dgm:spPr/>
    </dgm:pt>
    <dgm:pt modelId="{37044683-296D-4928-A19D-1A7547B9EB23}" type="pres">
      <dgm:prSet presAssocID="{E103F50F-1A90-416B-9E61-819078A87576}" presName="parentText" presStyleLbl="node1" presStyleIdx="2" presStyleCnt="7" custLinFactNeighborY="62406">
        <dgm:presLayoutVars>
          <dgm:chMax val="0"/>
          <dgm:bulletEnabled val="1"/>
        </dgm:presLayoutVars>
      </dgm:prSet>
      <dgm:spPr>
        <a:xfrm>
          <a:off x="0" y="1435692"/>
          <a:ext cx="7772400" cy="585000"/>
        </a:xfrm>
        <a:prstGeom prst="roundRect">
          <a:avLst/>
        </a:prstGeom>
      </dgm:spPr>
      <dgm:t>
        <a:bodyPr/>
        <a:lstStyle/>
        <a:p>
          <a:endParaRPr lang="en-US"/>
        </a:p>
      </dgm:t>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3" presStyleCnt="7">
        <dgm:presLayoutVars>
          <dgm:chMax val="0"/>
          <dgm:bulletEnabled val="1"/>
        </dgm:presLayoutVars>
      </dgm:prSet>
      <dgm:spPr/>
      <dgm:t>
        <a:bodyPr/>
        <a:lstStyle/>
        <a:p>
          <a:endParaRPr lang="en-US"/>
        </a:p>
      </dgm:t>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4" presStyleCnt="7">
        <dgm:presLayoutVars>
          <dgm:chMax val="0"/>
          <dgm:bulletEnabled val="1"/>
        </dgm:presLayoutVars>
      </dgm:prSet>
      <dgm:spPr>
        <a:xfrm>
          <a:off x="0" y="2704760"/>
          <a:ext cx="7772400" cy="585000"/>
        </a:xfrm>
        <a:prstGeom prst="roundRect">
          <a:avLst/>
        </a:prstGeom>
      </dgm:spPr>
      <dgm:t>
        <a:bodyPr/>
        <a:lstStyle/>
        <a:p>
          <a:endParaRPr lang="en-US"/>
        </a:p>
      </dgm:t>
    </dgm:pt>
    <dgm:pt modelId="{F4C439AD-BC66-42C3-9105-C5B50C42525C}" type="pres">
      <dgm:prSet presAssocID="{B073C0A7-BBBA-4CC1-A7B4-ED449CA76FC9}" presName="spacer" presStyleCnt="0"/>
      <dgm:spPr/>
    </dgm:pt>
    <dgm:pt modelId="{E4741DCA-E994-4448-9C66-3AEA02CC077E}" type="pres">
      <dgm:prSet presAssocID="{3B0C8FBB-B78C-4418-A275-9C01168B31D5}" presName="parentText" presStyleLbl="node1" presStyleIdx="5" presStyleCnt="7">
        <dgm:presLayoutVars>
          <dgm:chMax val="0"/>
          <dgm:bulletEnabled val="1"/>
        </dgm:presLayoutVars>
      </dgm:prSet>
      <dgm:spPr/>
      <dgm:t>
        <a:bodyPr/>
        <a:lstStyle/>
        <a:p>
          <a:endParaRPr lang="en-US"/>
        </a:p>
      </dgm:t>
    </dgm:pt>
    <dgm:pt modelId="{E22742E3-B596-440C-BFBD-0E531A0B6CDF}" type="pres">
      <dgm:prSet presAssocID="{0D2EADDE-4623-4555-B710-2858C583BA77}" presName="spacer" presStyleCnt="0"/>
      <dgm:spPr/>
    </dgm:pt>
    <dgm:pt modelId="{8D501949-E3F8-4187-85B3-19FF8C1CF2E1}" type="pres">
      <dgm:prSet presAssocID="{53C962A1-9FE2-4F8E-9BC0-C54A33AC0C3F}" presName="parentText" presStyleLbl="node1" presStyleIdx="6" presStyleCnt="7" custLinFactNeighborY="19011">
        <dgm:presLayoutVars>
          <dgm:chMax val="0"/>
          <dgm:bulletEnabled val="1"/>
        </dgm:presLayoutVars>
      </dgm:prSet>
      <dgm:spPr/>
      <dgm:t>
        <a:bodyPr/>
        <a:lstStyle/>
        <a:p>
          <a:endParaRPr lang="en-US"/>
        </a:p>
      </dgm:t>
    </dgm:pt>
  </dgm:ptLst>
  <dgm:cxnLst>
    <dgm:cxn modelId="{F7601569-5747-4B6C-B111-0BA9F555FF08}" type="presOf" srcId="{5BC77895-9CE9-4054-B933-25BDDF9C1F4C}" destId="{C257A4DF-BA63-4CF7-ABE1-B114FC9563C2}" srcOrd="0" destOrd="0" presId="urn:microsoft.com/office/officeart/2005/8/layout/vList2"/>
    <dgm:cxn modelId="{54F683BD-7D14-4ED5-A29D-2E12F1E3516C}" srcId="{4B0BF9B7-7B7A-4A7C-A05B-B1BE1B648CE9}" destId="{0240E6BA-A916-4076-9EA5-E14A9617F930}" srcOrd="3" destOrd="0" parTransId="{FCD4DBE2-B78C-4C9B-AD8A-2AE48AC68966}" sibTransId="{5F944036-454F-428C-A017-94E62845979A}"/>
    <dgm:cxn modelId="{0AAE6F51-4A37-4F18-BE06-F69D129AF35B}" type="presOf" srcId="{FC7DEB54-D495-4BD2-8325-E7464C2459C5}" destId="{C2D199EF-EC9A-4C6D-8BD7-CC11CB57AA65}" srcOrd="0" destOrd="0" presId="urn:microsoft.com/office/officeart/2005/8/layout/vList2"/>
    <dgm:cxn modelId="{6613A2C2-F0C5-4725-91A6-9F48F23E2592}" srcId="{4B0BF9B7-7B7A-4A7C-A05B-B1BE1B648CE9}" destId="{5BCFEC87-2571-489B-891D-0E70E9F09AD4}" srcOrd="0" destOrd="0" parTransId="{D053B18D-AC5C-487F-A279-38D5B622285F}" sibTransId="{922FD871-7B30-4786-A696-4D6E20953EBF}"/>
    <dgm:cxn modelId="{77147CCD-BBB6-4005-BC35-CA97DA8A7324}" type="presOf" srcId="{0240E6BA-A916-4076-9EA5-E14A9617F930}" destId="{35B7FA0E-A7C6-469B-9CC6-2694F8ACFFCE}" srcOrd="0" destOrd="0" presId="urn:microsoft.com/office/officeart/2005/8/layout/vList2"/>
    <dgm:cxn modelId="{D8D2B0F9-7BEF-48C1-9123-77FE73D77BBF}" srcId="{4B0BF9B7-7B7A-4A7C-A05B-B1BE1B648CE9}" destId="{53C962A1-9FE2-4F8E-9BC0-C54A33AC0C3F}" srcOrd="6" destOrd="0" parTransId="{56F8A895-1A11-4FED-A733-B1A5F9FE0612}" sibTransId="{9412B15C-D31F-4683-B84D-7E6DFF9294F0}"/>
    <dgm:cxn modelId="{A29B8219-FAB8-46FA-8E9F-880A75D98E18}" srcId="{4B0BF9B7-7B7A-4A7C-A05B-B1BE1B648CE9}" destId="{3B0C8FBB-B78C-4418-A275-9C01168B31D5}" srcOrd="5" destOrd="0" parTransId="{A3B1A5F7-C76F-4767-BA27-0AF25B38B729}" sibTransId="{0D2EADDE-4623-4555-B710-2858C583BA77}"/>
    <dgm:cxn modelId="{CD26E97F-414E-4FCA-94EE-C3B67A5C7346}" type="presOf" srcId="{53C962A1-9FE2-4F8E-9BC0-C54A33AC0C3F}" destId="{8D501949-E3F8-4187-85B3-19FF8C1CF2E1}" srcOrd="0" destOrd="0" presId="urn:microsoft.com/office/officeart/2005/8/layout/vList2"/>
    <dgm:cxn modelId="{EB211323-2E9A-419A-8E04-74D26CDC6730}" type="presOf" srcId="{5BCFEC87-2571-489B-891D-0E70E9F09AD4}" destId="{FEE47416-7ADC-4F04-B888-18152B43E14E}" srcOrd="0" destOrd="0" presId="urn:microsoft.com/office/officeart/2005/8/layout/vList2"/>
    <dgm:cxn modelId="{B02EFEF2-ED07-4112-B116-FB3FE3A3995F}" type="presOf" srcId="{4B0BF9B7-7B7A-4A7C-A05B-B1BE1B648CE9}" destId="{A17B7EE2-1D78-4802-A42E-D5C47A93A332}" srcOrd="0" destOrd="0" presId="urn:microsoft.com/office/officeart/2005/8/layout/vList2"/>
    <dgm:cxn modelId="{D6332F11-733A-4E32-91D1-48728F4299BC}" srcId="{4B0BF9B7-7B7A-4A7C-A05B-B1BE1B648CE9}" destId="{FC7DEB54-D495-4BD2-8325-E7464C2459C5}" srcOrd="4" destOrd="0" parTransId="{9D2FBCD5-0C0E-4C79-ACEE-655AD2CB786C}" sibTransId="{B073C0A7-BBBA-4CC1-A7B4-ED449CA76FC9}"/>
    <dgm:cxn modelId="{30A1FA11-D021-496C-93E5-88087A428E19}" type="presOf" srcId="{3B0C8FBB-B78C-4418-A275-9C01168B31D5}" destId="{E4741DCA-E994-4448-9C66-3AEA02CC077E}" srcOrd="0" destOrd="0" presId="urn:microsoft.com/office/officeart/2005/8/layout/vList2"/>
    <dgm:cxn modelId="{806CAA7F-8446-4C3F-AEC4-A3E85D3D3935}" srcId="{4B0BF9B7-7B7A-4A7C-A05B-B1BE1B648CE9}" destId="{E103F50F-1A90-416B-9E61-819078A87576}" srcOrd="2" destOrd="0" parTransId="{2EB38C58-B93F-4404-BE14-031AB2A19497}" sibTransId="{1A8EFFAA-9C5F-4126-B3FA-F7CEBBA88C68}"/>
    <dgm:cxn modelId="{1A65BCBD-C2D1-4173-B5FD-37AA35E2EE0B}" type="presOf" srcId="{E103F50F-1A90-416B-9E61-819078A87576}" destId="{37044683-296D-4928-A19D-1A7547B9EB23}" srcOrd="0" destOrd="0" presId="urn:microsoft.com/office/officeart/2005/8/layout/vList2"/>
    <dgm:cxn modelId="{C417DAD6-A198-4052-94EF-5FC2628A67EB}" srcId="{4B0BF9B7-7B7A-4A7C-A05B-B1BE1B648CE9}" destId="{5BC77895-9CE9-4054-B933-25BDDF9C1F4C}" srcOrd="1" destOrd="0" parTransId="{D3FCBDAE-D5A3-4B5D-ABD9-7974AAAA1040}" sibTransId="{31A1769C-2C00-4F7C-951A-5A04AB5BA6E5}"/>
    <dgm:cxn modelId="{6C9A6C23-17E8-4087-992A-C58891AE0DD9}" type="presParOf" srcId="{A17B7EE2-1D78-4802-A42E-D5C47A93A332}" destId="{FEE47416-7ADC-4F04-B888-18152B43E14E}" srcOrd="0" destOrd="0" presId="urn:microsoft.com/office/officeart/2005/8/layout/vList2"/>
    <dgm:cxn modelId="{2F7E1ED9-D376-457D-B1BC-E48577B85C5A}" type="presParOf" srcId="{A17B7EE2-1D78-4802-A42E-D5C47A93A332}" destId="{4C71D70E-D4E8-40C9-B61A-A6DF24ED5625}" srcOrd="1" destOrd="0" presId="urn:microsoft.com/office/officeart/2005/8/layout/vList2"/>
    <dgm:cxn modelId="{449CC9B5-5261-4079-87FD-ADCC36820C61}" type="presParOf" srcId="{A17B7EE2-1D78-4802-A42E-D5C47A93A332}" destId="{C257A4DF-BA63-4CF7-ABE1-B114FC9563C2}" srcOrd="2" destOrd="0" presId="urn:microsoft.com/office/officeart/2005/8/layout/vList2"/>
    <dgm:cxn modelId="{285F5EA1-ED7D-45F2-B529-431FEA1FAB90}" type="presParOf" srcId="{A17B7EE2-1D78-4802-A42E-D5C47A93A332}" destId="{B38E9941-A3A6-4796-8072-ADCD44E1774C}" srcOrd="3" destOrd="0" presId="urn:microsoft.com/office/officeart/2005/8/layout/vList2"/>
    <dgm:cxn modelId="{09161482-66ED-49FA-AFD2-FB1258081214}" type="presParOf" srcId="{A17B7EE2-1D78-4802-A42E-D5C47A93A332}" destId="{37044683-296D-4928-A19D-1A7547B9EB23}" srcOrd="4" destOrd="0" presId="urn:microsoft.com/office/officeart/2005/8/layout/vList2"/>
    <dgm:cxn modelId="{2F9E1575-3D73-4603-BAE3-3614B48AF999}" type="presParOf" srcId="{A17B7EE2-1D78-4802-A42E-D5C47A93A332}" destId="{A8DC0224-C23C-470A-9860-43CF041DAA78}" srcOrd="5" destOrd="0" presId="urn:microsoft.com/office/officeart/2005/8/layout/vList2"/>
    <dgm:cxn modelId="{71BB5167-B6F0-44C8-8DB8-14A6419BC978}" type="presParOf" srcId="{A17B7EE2-1D78-4802-A42E-D5C47A93A332}" destId="{35B7FA0E-A7C6-469B-9CC6-2694F8ACFFCE}" srcOrd="6" destOrd="0" presId="urn:microsoft.com/office/officeart/2005/8/layout/vList2"/>
    <dgm:cxn modelId="{301E4CC8-85DE-45DE-B465-E79B62543DB4}" type="presParOf" srcId="{A17B7EE2-1D78-4802-A42E-D5C47A93A332}" destId="{74DBFF6F-C3F3-4B08-807D-9792880EAF31}" srcOrd="7" destOrd="0" presId="urn:microsoft.com/office/officeart/2005/8/layout/vList2"/>
    <dgm:cxn modelId="{978B2539-B3BC-4ED7-9581-FEADB199899C}" type="presParOf" srcId="{A17B7EE2-1D78-4802-A42E-D5C47A93A332}" destId="{C2D199EF-EC9A-4C6D-8BD7-CC11CB57AA65}" srcOrd="8" destOrd="0" presId="urn:microsoft.com/office/officeart/2005/8/layout/vList2"/>
    <dgm:cxn modelId="{3DB72370-D981-45EF-BD54-EF2AC9BAC6BB}" type="presParOf" srcId="{A17B7EE2-1D78-4802-A42E-D5C47A93A332}" destId="{F4C439AD-BC66-42C3-9105-C5B50C42525C}" srcOrd="9" destOrd="0" presId="urn:microsoft.com/office/officeart/2005/8/layout/vList2"/>
    <dgm:cxn modelId="{64295AD3-7246-4856-9A6C-A9D334A30526}" type="presParOf" srcId="{A17B7EE2-1D78-4802-A42E-D5C47A93A332}" destId="{E4741DCA-E994-4448-9C66-3AEA02CC077E}" srcOrd="10" destOrd="0" presId="urn:microsoft.com/office/officeart/2005/8/layout/vList2"/>
    <dgm:cxn modelId="{49586AF7-AF8D-48D2-AD93-F4C8D8B3BE6C}" type="presParOf" srcId="{A17B7EE2-1D78-4802-A42E-D5C47A93A332}" destId="{E22742E3-B596-440C-BFBD-0E531A0B6CDF}" srcOrd="11" destOrd="0" presId="urn:microsoft.com/office/officeart/2005/8/layout/vList2"/>
    <dgm:cxn modelId="{9A8EACE8-408B-46E3-8183-A93E9D2E08F0}" type="presParOf" srcId="{A17B7EE2-1D78-4802-A42E-D5C47A93A332}" destId="{8D501949-E3F8-4187-85B3-19FF8C1CF2E1}" srcOrd="12" destOrd="0" presId="urn:microsoft.com/office/officeart/2005/8/layout/vList2"/>
  </dgm:cxnLst>
  <dgm:bg/>
  <dgm:whole/>
</dgm:dataModel>
</file>

<file path=ppt/diagrams/data2.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custT="1"/>
      <dgm:spPr>
        <a:noFill/>
      </dgm:spPr>
      <dgm:t>
        <a:bodyPr/>
        <a:lstStyle/>
        <a:p>
          <a:r>
            <a:rPr lang="en-MY" sz="2800" dirty="0">
              <a:solidFill>
                <a:schemeClr val="tx1"/>
              </a:solidFill>
            </a:rPr>
            <a:t>Supply Chain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custT="1"/>
      <dgm:spPr>
        <a:noFill/>
      </dgm:spPr>
      <dgm:t>
        <a:bodyPr/>
        <a:lstStyle/>
        <a:p>
          <a:r>
            <a:rPr lang="en-MY" sz="2800" dirty="0">
              <a:solidFill>
                <a:schemeClr val="tx1"/>
              </a:solidFill>
            </a:rPr>
            <a:t>Value Chain</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r>
            <a:rPr lang="en-MY" sz="2800" kern="1200" dirty="0">
              <a:solidFill>
                <a:schemeClr val="tx1"/>
              </a:solidFill>
            </a:rPr>
            <a:t>Business</a:t>
          </a:r>
          <a:r>
            <a:rPr lang="en-MY" sz="2800" kern="1200" dirty="0">
              <a:solidFill>
                <a:schemeClr val="bg1"/>
              </a:solidFill>
            </a:rPr>
            <a:t> </a:t>
          </a:r>
          <a:r>
            <a:rPr lang="en-MY" sz="2800" kern="1200" dirty="0">
              <a:solidFill>
                <a:srgbClr val="000000"/>
              </a:solidFill>
              <a:latin typeface="Arial"/>
              <a:ea typeface="+mn-ea"/>
              <a:cs typeface="+mn-cs"/>
            </a:rPr>
            <a:t>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custT="1"/>
      <dgm:spPr>
        <a:noFill/>
      </dgm:spPr>
      <dgm:t>
        <a:bodyPr/>
        <a:lstStyle/>
        <a:p>
          <a:r>
            <a:rPr lang="en-MY" sz="2800" dirty="0">
              <a:solidFill>
                <a:schemeClr val="tx1"/>
              </a:solidFill>
            </a:rPr>
            <a:t>Financial Reporting</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pPr marL="0" lvl="0" indent="0" algn="l" defTabSz="1111250">
            <a:lnSpc>
              <a:spcPct val="90000"/>
            </a:lnSpc>
            <a:spcBef>
              <a:spcPct val="0"/>
            </a:spcBef>
            <a:spcAft>
              <a:spcPct val="35000"/>
            </a:spcAft>
            <a:buNone/>
          </a:pPr>
          <a:r>
            <a:rPr lang="en-MY" sz="2800" kern="1200" dirty="0">
              <a:solidFill>
                <a:srgbClr val="2D2E2D"/>
              </a:solidFill>
              <a:latin typeface="+mn-lt"/>
              <a:ea typeface="+mn-ea"/>
              <a:cs typeface="+mn-cs"/>
            </a:rPr>
            <a:t>Marketing Mix</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3B0C8FBB-B78C-4418-A275-9C01168B31D5}">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pPr marL="0" lvl="0" indent="0" algn="l" defTabSz="1111250">
            <a:lnSpc>
              <a:spcPct val="90000"/>
            </a:lnSpc>
            <a:spcBef>
              <a:spcPct val="0"/>
            </a:spcBef>
            <a:spcAft>
              <a:spcPct val="35000"/>
            </a:spcAft>
            <a:buNone/>
          </a:pPr>
          <a:r>
            <a:rPr lang="en-MY" sz="2800" kern="1200" dirty="0">
              <a:solidFill>
                <a:srgbClr val="FFFFE1"/>
              </a:solidFill>
              <a:latin typeface="+mn-lt"/>
              <a:ea typeface="+mn-ea"/>
              <a:cs typeface="+mn-cs"/>
            </a:rPr>
            <a:t>Operations</a:t>
          </a:r>
          <a:r>
            <a:rPr lang="en-MY" sz="2800" kern="1200" dirty="0">
              <a:solidFill>
                <a:srgbClr val="FFFFE1"/>
              </a:solidFill>
              <a:latin typeface="Arial"/>
              <a:ea typeface="+mn-ea"/>
              <a:cs typeface="+mn-cs"/>
            </a:rPr>
            <a:t> Management</a:t>
          </a:r>
        </a:p>
      </dgm:t>
    </dgm:pt>
    <dgm:pt modelId="{A3B1A5F7-C76F-4767-BA27-0AF25B38B729}" type="parTrans" cxnId="{A29B8219-FAB8-46FA-8E9F-880A75D98E18}">
      <dgm:prSet/>
      <dgm:spPr/>
      <dgm:t>
        <a:bodyPr/>
        <a:lstStyle/>
        <a:p>
          <a:endParaRPr lang="en-MY"/>
        </a:p>
      </dgm:t>
    </dgm:pt>
    <dgm:pt modelId="{0D2EADDE-4623-4555-B710-2858C583BA77}" type="sibTrans" cxnId="{A29B8219-FAB8-46FA-8E9F-880A75D98E18}">
      <dgm:prSet/>
      <dgm:spPr/>
      <dgm:t>
        <a:bodyPr/>
        <a:lstStyle/>
        <a:p>
          <a:endParaRPr lang="en-MY"/>
        </a:p>
      </dgm:t>
    </dgm:pt>
    <dgm:pt modelId="{53C962A1-9FE2-4F8E-9BC0-C54A33AC0C3F}">
      <dgm:prSet phldrT="[Text]" custT="1"/>
      <dgm:spPr>
        <a:noFill/>
      </dgm:spPr>
      <dgm:t>
        <a:bodyPr/>
        <a:lstStyle/>
        <a:p>
          <a:r>
            <a:rPr lang="en-MY" sz="2800" dirty="0">
              <a:solidFill>
                <a:schemeClr val="tx1"/>
              </a:solidFill>
            </a:rPr>
            <a:t>Research and Development</a:t>
          </a:r>
        </a:p>
      </dgm:t>
    </dgm:pt>
    <dgm:pt modelId="{56F8A895-1A11-4FED-A733-B1A5F9FE0612}" type="parTrans" cxnId="{D8D2B0F9-7BEF-48C1-9123-77FE73D77BBF}">
      <dgm:prSet/>
      <dgm:spPr/>
      <dgm:t>
        <a:bodyPr/>
        <a:lstStyle/>
        <a:p>
          <a:endParaRPr lang="en-MY"/>
        </a:p>
      </dgm:t>
    </dgm:pt>
    <dgm:pt modelId="{9412B15C-D31F-4683-B84D-7E6DFF9294F0}" type="sibTrans" cxnId="{D8D2B0F9-7BEF-48C1-9123-77FE73D77BBF}">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t>
        <a:bodyPr/>
        <a:lstStyle/>
        <a:p>
          <a:endParaRPr lang="en-US"/>
        </a:p>
      </dgm:t>
    </dgm:pt>
    <dgm:pt modelId="{FEE47416-7ADC-4F04-B888-18152B43E14E}" type="pres">
      <dgm:prSet presAssocID="{5BCFEC87-2571-489B-891D-0E70E9F09AD4}" presName="parentText" presStyleLbl="node1" presStyleIdx="0" presStyleCnt="7" custLinFactNeighborY="93412">
        <dgm:presLayoutVars>
          <dgm:chMax val="0"/>
          <dgm:bulletEnabled val="1"/>
        </dgm:presLayoutVars>
      </dgm:prSet>
      <dgm:spPr/>
      <dgm:t>
        <a:bodyPr/>
        <a:lstStyle/>
        <a:p>
          <a:endParaRPr lang="en-US"/>
        </a:p>
      </dgm:t>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custLinFactNeighborY="81011">
        <dgm:presLayoutVars>
          <dgm:chMax val="0"/>
          <dgm:bulletEnabled val="1"/>
        </dgm:presLayoutVars>
      </dgm:prSet>
      <dgm:spPr/>
      <dgm:t>
        <a:bodyPr/>
        <a:lstStyle/>
        <a:p>
          <a:endParaRPr lang="en-US"/>
        </a:p>
      </dgm:t>
    </dgm:pt>
    <dgm:pt modelId="{B38E9941-A3A6-4796-8072-ADCD44E1774C}" type="pres">
      <dgm:prSet presAssocID="{31A1769C-2C00-4F7C-951A-5A04AB5BA6E5}" presName="spacer" presStyleCnt="0"/>
      <dgm:spPr/>
    </dgm:pt>
    <dgm:pt modelId="{37044683-296D-4928-A19D-1A7547B9EB23}" type="pres">
      <dgm:prSet presAssocID="{E103F50F-1A90-416B-9E61-819078A87576}" presName="parentText" presStyleLbl="node1" presStyleIdx="2" presStyleCnt="7" custLinFactNeighborY="62406">
        <dgm:presLayoutVars>
          <dgm:chMax val="0"/>
          <dgm:bulletEnabled val="1"/>
        </dgm:presLayoutVars>
      </dgm:prSet>
      <dgm:spPr>
        <a:xfrm>
          <a:off x="0" y="1435692"/>
          <a:ext cx="7772400" cy="585000"/>
        </a:xfrm>
        <a:prstGeom prst="roundRect">
          <a:avLst/>
        </a:prstGeom>
      </dgm:spPr>
      <dgm:t>
        <a:bodyPr/>
        <a:lstStyle/>
        <a:p>
          <a:endParaRPr lang="en-US"/>
        </a:p>
      </dgm:t>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3" presStyleCnt="7">
        <dgm:presLayoutVars>
          <dgm:chMax val="0"/>
          <dgm:bulletEnabled val="1"/>
        </dgm:presLayoutVars>
      </dgm:prSet>
      <dgm:spPr/>
      <dgm:t>
        <a:bodyPr/>
        <a:lstStyle/>
        <a:p>
          <a:endParaRPr lang="en-US"/>
        </a:p>
      </dgm:t>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4" presStyleCnt="7">
        <dgm:presLayoutVars>
          <dgm:chMax val="0"/>
          <dgm:bulletEnabled val="1"/>
        </dgm:presLayoutVars>
      </dgm:prSet>
      <dgm:spPr>
        <a:xfrm>
          <a:off x="0" y="2704760"/>
          <a:ext cx="7772400" cy="585000"/>
        </a:xfrm>
        <a:prstGeom prst="roundRect">
          <a:avLst/>
        </a:prstGeom>
      </dgm:spPr>
      <dgm:t>
        <a:bodyPr/>
        <a:lstStyle/>
        <a:p>
          <a:endParaRPr lang="en-US"/>
        </a:p>
      </dgm:t>
    </dgm:pt>
    <dgm:pt modelId="{F4C439AD-BC66-42C3-9105-C5B50C42525C}" type="pres">
      <dgm:prSet presAssocID="{B073C0A7-BBBA-4CC1-A7B4-ED449CA76FC9}" presName="spacer" presStyleCnt="0"/>
      <dgm:spPr/>
    </dgm:pt>
    <dgm:pt modelId="{E4741DCA-E994-4448-9C66-3AEA02CC077E}" type="pres">
      <dgm:prSet presAssocID="{3B0C8FBB-B78C-4418-A275-9C01168B31D5}" presName="parentText" presStyleLbl="node1" presStyleIdx="5" presStyleCnt="7">
        <dgm:presLayoutVars>
          <dgm:chMax val="0"/>
          <dgm:bulletEnabled val="1"/>
        </dgm:presLayoutVars>
      </dgm:prSet>
      <dgm:spPr>
        <a:xfrm>
          <a:off x="0" y="3361760"/>
          <a:ext cx="7772400" cy="585000"/>
        </a:xfrm>
        <a:prstGeom prst="roundRect">
          <a:avLst/>
        </a:prstGeom>
      </dgm:spPr>
      <dgm:t>
        <a:bodyPr/>
        <a:lstStyle/>
        <a:p>
          <a:endParaRPr lang="en-US"/>
        </a:p>
      </dgm:t>
    </dgm:pt>
    <dgm:pt modelId="{E22742E3-B596-440C-BFBD-0E531A0B6CDF}" type="pres">
      <dgm:prSet presAssocID="{0D2EADDE-4623-4555-B710-2858C583BA77}" presName="spacer" presStyleCnt="0"/>
      <dgm:spPr/>
    </dgm:pt>
    <dgm:pt modelId="{8D501949-E3F8-4187-85B3-19FF8C1CF2E1}" type="pres">
      <dgm:prSet presAssocID="{53C962A1-9FE2-4F8E-9BC0-C54A33AC0C3F}" presName="parentText" presStyleLbl="node1" presStyleIdx="6" presStyleCnt="7" custLinFactNeighborY="19011">
        <dgm:presLayoutVars>
          <dgm:chMax val="0"/>
          <dgm:bulletEnabled val="1"/>
        </dgm:presLayoutVars>
      </dgm:prSet>
      <dgm:spPr/>
      <dgm:t>
        <a:bodyPr/>
        <a:lstStyle/>
        <a:p>
          <a:endParaRPr lang="en-US"/>
        </a:p>
      </dgm:t>
    </dgm:pt>
  </dgm:ptLst>
  <dgm:cxnLst>
    <dgm:cxn modelId="{0DDBBE69-0EC7-40E3-A7AA-3654A2B5A436}" type="presOf" srcId="{5BC77895-9CE9-4054-B933-25BDDF9C1F4C}" destId="{C257A4DF-BA63-4CF7-ABE1-B114FC9563C2}" srcOrd="0" destOrd="0" presId="urn:microsoft.com/office/officeart/2005/8/layout/vList2"/>
    <dgm:cxn modelId="{B76063E2-D909-4272-B54F-6000546B1069}" type="presOf" srcId="{FC7DEB54-D495-4BD2-8325-E7464C2459C5}" destId="{C2D199EF-EC9A-4C6D-8BD7-CC11CB57AA65}" srcOrd="0" destOrd="0" presId="urn:microsoft.com/office/officeart/2005/8/layout/vList2"/>
    <dgm:cxn modelId="{0F9DF850-FD79-4EE1-A9F5-DDA3E9D15E3B}" type="presOf" srcId="{53C962A1-9FE2-4F8E-9BC0-C54A33AC0C3F}" destId="{8D501949-E3F8-4187-85B3-19FF8C1CF2E1}" srcOrd="0" destOrd="0" presId="urn:microsoft.com/office/officeart/2005/8/layout/vList2"/>
    <dgm:cxn modelId="{54F683BD-7D14-4ED5-A29D-2E12F1E3516C}" srcId="{4B0BF9B7-7B7A-4A7C-A05B-B1BE1B648CE9}" destId="{0240E6BA-A916-4076-9EA5-E14A9617F930}" srcOrd="3" destOrd="0" parTransId="{FCD4DBE2-B78C-4C9B-AD8A-2AE48AC68966}" sibTransId="{5F944036-454F-428C-A017-94E62845979A}"/>
    <dgm:cxn modelId="{6613A2C2-F0C5-4725-91A6-9F48F23E2592}" srcId="{4B0BF9B7-7B7A-4A7C-A05B-B1BE1B648CE9}" destId="{5BCFEC87-2571-489B-891D-0E70E9F09AD4}" srcOrd="0" destOrd="0" parTransId="{D053B18D-AC5C-487F-A279-38D5B622285F}" sibTransId="{922FD871-7B30-4786-A696-4D6E20953EBF}"/>
    <dgm:cxn modelId="{142040F6-8A06-4DE0-82E3-EC81D7687771}" type="presOf" srcId="{5BCFEC87-2571-489B-891D-0E70E9F09AD4}" destId="{FEE47416-7ADC-4F04-B888-18152B43E14E}" srcOrd="0" destOrd="0" presId="urn:microsoft.com/office/officeart/2005/8/layout/vList2"/>
    <dgm:cxn modelId="{D8D2B0F9-7BEF-48C1-9123-77FE73D77BBF}" srcId="{4B0BF9B7-7B7A-4A7C-A05B-B1BE1B648CE9}" destId="{53C962A1-9FE2-4F8E-9BC0-C54A33AC0C3F}" srcOrd="6" destOrd="0" parTransId="{56F8A895-1A11-4FED-A733-B1A5F9FE0612}" sibTransId="{9412B15C-D31F-4683-B84D-7E6DFF9294F0}"/>
    <dgm:cxn modelId="{A8A21DEC-945E-4567-9E76-B8269E5F189D}" type="presOf" srcId="{E103F50F-1A90-416B-9E61-819078A87576}" destId="{37044683-296D-4928-A19D-1A7547B9EB23}" srcOrd="0" destOrd="0" presId="urn:microsoft.com/office/officeart/2005/8/layout/vList2"/>
    <dgm:cxn modelId="{DDE3AE31-E1EC-4703-93EC-629E0BD35FB5}" type="presOf" srcId="{3B0C8FBB-B78C-4418-A275-9C01168B31D5}" destId="{E4741DCA-E994-4448-9C66-3AEA02CC077E}" srcOrd="0" destOrd="0" presId="urn:microsoft.com/office/officeart/2005/8/layout/vList2"/>
    <dgm:cxn modelId="{A29B8219-FAB8-46FA-8E9F-880A75D98E18}" srcId="{4B0BF9B7-7B7A-4A7C-A05B-B1BE1B648CE9}" destId="{3B0C8FBB-B78C-4418-A275-9C01168B31D5}" srcOrd="5" destOrd="0" parTransId="{A3B1A5F7-C76F-4767-BA27-0AF25B38B729}" sibTransId="{0D2EADDE-4623-4555-B710-2858C583BA77}"/>
    <dgm:cxn modelId="{663AACB8-7AFA-4C1E-AA0D-4D922FF33634}" type="presOf" srcId="{0240E6BA-A916-4076-9EA5-E14A9617F930}" destId="{35B7FA0E-A7C6-469B-9CC6-2694F8ACFFCE}" srcOrd="0" destOrd="0" presId="urn:microsoft.com/office/officeart/2005/8/layout/vList2"/>
    <dgm:cxn modelId="{D6332F11-733A-4E32-91D1-48728F4299BC}" srcId="{4B0BF9B7-7B7A-4A7C-A05B-B1BE1B648CE9}" destId="{FC7DEB54-D495-4BD2-8325-E7464C2459C5}" srcOrd="4" destOrd="0" parTransId="{9D2FBCD5-0C0E-4C79-ACEE-655AD2CB786C}" sibTransId="{B073C0A7-BBBA-4CC1-A7B4-ED449CA76FC9}"/>
    <dgm:cxn modelId="{9CBA2C69-0E4E-4A89-A7CA-BB79C8AC4139}" type="presOf" srcId="{4B0BF9B7-7B7A-4A7C-A05B-B1BE1B648CE9}" destId="{A17B7EE2-1D78-4802-A42E-D5C47A93A332}" srcOrd="0" destOrd="0" presId="urn:microsoft.com/office/officeart/2005/8/layout/vList2"/>
    <dgm:cxn modelId="{806CAA7F-8446-4C3F-AEC4-A3E85D3D3935}" srcId="{4B0BF9B7-7B7A-4A7C-A05B-B1BE1B648CE9}" destId="{E103F50F-1A90-416B-9E61-819078A87576}" srcOrd="2" destOrd="0" parTransId="{2EB38C58-B93F-4404-BE14-031AB2A19497}" sibTransId="{1A8EFFAA-9C5F-4126-B3FA-F7CEBBA88C68}"/>
    <dgm:cxn modelId="{C417DAD6-A198-4052-94EF-5FC2628A67EB}" srcId="{4B0BF9B7-7B7A-4A7C-A05B-B1BE1B648CE9}" destId="{5BC77895-9CE9-4054-B933-25BDDF9C1F4C}" srcOrd="1" destOrd="0" parTransId="{D3FCBDAE-D5A3-4B5D-ABD9-7974AAAA1040}" sibTransId="{31A1769C-2C00-4F7C-951A-5A04AB5BA6E5}"/>
    <dgm:cxn modelId="{E5F92F57-A2FF-4300-9583-1159360F8B75}" type="presParOf" srcId="{A17B7EE2-1D78-4802-A42E-D5C47A93A332}" destId="{FEE47416-7ADC-4F04-B888-18152B43E14E}" srcOrd="0" destOrd="0" presId="urn:microsoft.com/office/officeart/2005/8/layout/vList2"/>
    <dgm:cxn modelId="{3A60E364-5764-4C1C-95A8-280824DBE215}" type="presParOf" srcId="{A17B7EE2-1D78-4802-A42E-D5C47A93A332}" destId="{4C71D70E-D4E8-40C9-B61A-A6DF24ED5625}" srcOrd="1" destOrd="0" presId="urn:microsoft.com/office/officeart/2005/8/layout/vList2"/>
    <dgm:cxn modelId="{1A492231-CD66-46DB-B60F-03078C1E8FCC}" type="presParOf" srcId="{A17B7EE2-1D78-4802-A42E-D5C47A93A332}" destId="{C257A4DF-BA63-4CF7-ABE1-B114FC9563C2}" srcOrd="2" destOrd="0" presId="urn:microsoft.com/office/officeart/2005/8/layout/vList2"/>
    <dgm:cxn modelId="{875C23BD-3633-4DB7-B423-5302EB6EDD7C}" type="presParOf" srcId="{A17B7EE2-1D78-4802-A42E-D5C47A93A332}" destId="{B38E9941-A3A6-4796-8072-ADCD44E1774C}" srcOrd="3" destOrd="0" presId="urn:microsoft.com/office/officeart/2005/8/layout/vList2"/>
    <dgm:cxn modelId="{83BA8255-05B9-483A-82CC-E166ADAC6EF2}" type="presParOf" srcId="{A17B7EE2-1D78-4802-A42E-D5C47A93A332}" destId="{37044683-296D-4928-A19D-1A7547B9EB23}" srcOrd="4" destOrd="0" presId="urn:microsoft.com/office/officeart/2005/8/layout/vList2"/>
    <dgm:cxn modelId="{CC53071D-D839-4086-8B9D-EFE7DCA4865A}" type="presParOf" srcId="{A17B7EE2-1D78-4802-A42E-D5C47A93A332}" destId="{A8DC0224-C23C-470A-9860-43CF041DAA78}" srcOrd="5" destOrd="0" presId="urn:microsoft.com/office/officeart/2005/8/layout/vList2"/>
    <dgm:cxn modelId="{9E2B5FC0-CE7D-47D9-9E07-0963068241E3}" type="presParOf" srcId="{A17B7EE2-1D78-4802-A42E-D5C47A93A332}" destId="{35B7FA0E-A7C6-469B-9CC6-2694F8ACFFCE}" srcOrd="6" destOrd="0" presId="urn:microsoft.com/office/officeart/2005/8/layout/vList2"/>
    <dgm:cxn modelId="{CDB084C2-40C6-496D-9341-4A4BD21FC7CE}" type="presParOf" srcId="{A17B7EE2-1D78-4802-A42E-D5C47A93A332}" destId="{74DBFF6F-C3F3-4B08-807D-9792880EAF31}" srcOrd="7" destOrd="0" presId="urn:microsoft.com/office/officeart/2005/8/layout/vList2"/>
    <dgm:cxn modelId="{0BCBBD78-D931-4C16-9E10-B0106962E4F4}" type="presParOf" srcId="{A17B7EE2-1D78-4802-A42E-D5C47A93A332}" destId="{C2D199EF-EC9A-4C6D-8BD7-CC11CB57AA65}" srcOrd="8" destOrd="0" presId="urn:microsoft.com/office/officeart/2005/8/layout/vList2"/>
    <dgm:cxn modelId="{A3EC3CBF-6E77-4C08-B6DF-495AAA687E3C}" type="presParOf" srcId="{A17B7EE2-1D78-4802-A42E-D5C47A93A332}" destId="{F4C439AD-BC66-42C3-9105-C5B50C42525C}" srcOrd="9" destOrd="0" presId="urn:microsoft.com/office/officeart/2005/8/layout/vList2"/>
    <dgm:cxn modelId="{FD7E6D6A-EEEA-4BF6-B003-3CBA59121C8D}" type="presParOf" srcId="{A17B7EE2-1D78-4802-A42E-D5C47A93A332}" destId="{E4741DCA-E994-4448-9C66-3AEA02CC077E}" srcOrd="10" destOrd="0" presId="urn:microsoft.com/office/officeart/2005/8/layout/vList2"/>
    <dgm:cxn modelId="{2368A386-A714-431D-9584-7A236B038D75}" type="presParOf" srcId="{A17B7EE2-1D78-4802-A42E-D5C47A93A332}" destId="{E22742E3-B596-440C-BFBD-0E531A0B6CDF}" srcOrd="11" destOrd="0" presId="urn:microsoft.com/office/officeart/2005/8/layout/vList2"/>
    <dgm:cxn modelId="{BB974252-4218-45F6-9F26-955BEE4453D5}" type="presParOf" srcId="{A17B7EE2-1D78-4802-A42E-D5C47A93A332}" destId="{8D501949-E3F8-4187-85B3-19FF8C1CF2E1}" srcOrd="12" destOrd="0" presId="urn:microsoft.com/office/officeart/2005/8/layout/vList2"/>
  </dgm:cxnLst>
  <dgm:bg/>
  <dgm:whole/>
</dgm:dataModel>
</file>

<file path=ppt/diagrams/data3.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custT="1"/>
      <dgm:spPr>
        <a:noFill/>
      </dgm:spPr>
      <dgm:t>
        <a:bodyPr/>
        <a:lstStyle/>
        <a:p>
          <a:r>
            <a:rPr lang="en-MY" sz="2800" dirty="0">
              <a:solidFill>
                <a:srgbClr val="2D2E2D"/>
              </a:solidFill>
            </a:rPr>
            <a:t>Supply</a:t>
          </a:r>
          <a:r>
            <a:rPr lang="en-MY" sz="2900" dirty="0">
              <a:solidFill>
                <a:srgbClr val="2D2E2D"/>
              </a:solidFill>
            </a:rPr>
            <a:t> Chain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custT="1"/>
      <dgm:spPr>
        <a:noFill/>
      </dgm:spPr>
      <dgm:t>
        <a:bodyPr/>
        <a:lstStyle/>
        <a:p>
          <a:r>
            <a:rPr lang="en-MY" sz="2800" dirty="0">
              <a:solidFill>
                <a:schemeClr val="tx1"/>
              </a:solidFill>
            </a:rPr>
            <a:t>Value Chain</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r>
            <a:rPr lang="en-MY" sz="2800" kern="1200" dirty="0">
              <a:solidFill>
                <a:srgbClr val="2D2E2D"/>
              </a:solidFill>
            </a:rPr>
            <a:t>Business </a:t>
          </a:r>
          <a:r>
            <a:rPr lang="en-MY" sz="2800" kern="1200" dirty="0">
              <a:solidFill>
                <a:srgbClr val="2D2E2D"/>
              </a:solidFill>
              <a:latin typeface="+mn-lt"/>
              <a:ea typeface="+mn-ea"/>
              <a:cs typeface="+mn-cs"/>
            </a:rPr>
            <a:t>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custT="1"/>
      <dgm:spPr>
        <a:noFill/>
      </dgm:spPr>
      <dgm:t>
        <a:bodyPr/>
        <a:lstStyle/>
        <a:p>
          <a:r>
            <a:rPr lang="en-MY" sz="2800" dirty="0">
              <a:solidFill>
                <a:srgbClr val="2D2E2D"/>
              </a:solidFill>
            </a:rPr>
            <a:t>Financial Reporting</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pPr marL="0" lvl="0" indent="0" algn="l" defTabSz="1111250">
            <a:lnSpc>
              <a:spcPct val="90000"/>
            </a:lnSpc>
            <a:spcBef>
              <a:spcPct val="0"/>
            </a:spcBef>
            <a:spcAft>
              <a:spcPct val="35000"/>
            </a:spcAft>
            <a:buNone/>
          </a:pPr>
          <a:r>
            <a:rPr lang="en-MY" sz="2800" kern="1200" dirty="0">
              <a:solidFill>
                <a:srgbClr val="2D2E2D"/>
              </a:solidFill>
              <a:latin typeface="+mn-lt"/>
              <a:ea typeface="+mn-ea"/>
              <a:cs typeface="+mn-cs"/>
            </a:rPr>
            <a:t>Marketing Mix</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3B0C8FBB-B78C-4418-A275-9C01168B31D5}">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pPr marL="0" lvl="0" indent="0" algn="l" defTabSz="1111250">
            <a:lnSpc>
              <a:spcPct val="90000"/>
            </a:lnSpc>
            <a:spcBef>
              <a:spcPct val="0"/>
            </a:spcBef>
            <a:spcAft>
              <a:spcPct val="35000"/>
            </a:spcAft>
            <a:buNone/>
          </a:pPr>
          <a:r>
            <a:rPr lang="en-MY" sz="2800" kern="1200" dirty="0">
              <a:solidFill>
                <a:srgbClr val="2D2E2D"/>
              </a:solidFill>
              <a:latin typeface="+mn-lt"/>
              <a:ea typeface="+mn-ea"/>
              <a:cs typeface="+mn-cs"/>
            </a:rPr>
            <a:t>Operations Management</a:t>
          </a:r>
        </a:p>
      </dgm:t>
    </dgm:pt>
    <dgm:pt modelId="{A3B1A5F7-C76F-4767-BA27-0AF25B38B729}" type="parTrans" cxnId="{A29B8219-FAB8-46FA-8E9F-880A75D98E18}">
      <dgm:prSet/>
      <dgm:spPr/>
      <dgm:t>
        <a:bodyPr/>
        <a:lstStyle/>
        <a:p>
          <a:endParaRPr lang="en-MY"/>
        </a:p>
      </dgm:t>
    </dgm:pt>
    <dgm:pt modelId="{0D2EADDE-4623-4555-B710-2858C583BA77}" type="sibTrans" cxnId="{A29B8219-FAB8-46FA-8E9F-880A75D98E18}">
      <dgm:prSet/>
      <dgm:spPr/>
      <dgm:t>
        <a:bodyPr/>
        <a:lstStyle/>
        <a:p>
          <a:endParaRPr lang="en-MY"/>
        </a:p>
      </dgm:t>
    </dgm:pt>
    <dgm:pt modelId="{53C962A1-9FE2-4F8E-9BC0-C54A33AC0C3F}">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pPr marL="0" lvl="0" indent="0" algn="l" defTabSz="1111250">
            <a:lnSpc>
              <a:spcPct val="90000"/>
            </a:lnSpc>
            <a:spcBef>
              <a:spcPct val="0"/>
            </a:spcBef>
            <a:spcAft>
              <a:spcPct val="35000"/>
            </a:spcAft>
            <a:buNone/>
          </a:pPr>
          <a:r>
            <a:rPr lang="en-MY" sz="2500" kern="1200" dirty="0">
              <a:solidFill>
                <a:srgbClr val="FFFFE1"/>
              </a:solidFill>
              <a:latin typeface="Arial"/>
              <a:ea typeface="+mn-ea"/>
              <a:cs typeface="+mn-cs"/>
            </a:rPr>
            <a:t>Research and Development</a:t>
          </a:r>
        </a:p>
      </dgm:t>
    </dgm:pt>
    <dgm:pt modelId="{56F8A895-1A11-4FED-A733-B1A5F9FE0612}" type="parTrans" cxnId="{D8D2B0F9-7BEF-48C1-9123-77FE73D77BBF}">
      <dgm:prSet/>
      <dgm:spPr/>
      <dgm:t>
        <a:bodyPr/>
        <a:lstStyle/>
        <a:p>
          <a:endParaRPr lang="en-MY"/>
        </a:p>
      </dgm:t>
    </dgm:pt>
    <dgm:pt modelId="{9412B15C-D31F-4683-B84D-7E6DFF9294F0}" type="sibTrans" cxnId="{D8D2B0F9-7BEF-48C1-9123-77FE73D77BBF}">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t>
        <a:bodyPr/>
        <a:lstStyle/>
        <a:p>
          <a:endParaRPr lang="en-US"/>
        </a:p>
      </dgm:t>
    </dgm:pt>
    <dgm:pt modelId="{FEE47416-7ADC-4F04-B888-18152B43E14E}" type="pres">
      <dgm:prSet presAssocID="{5BCFEC87-2571-489B-891D-0E70E9F09AD4}" presName="parentText" presStyleLbl="node1" presStyleIdx="0" presStyleCnt="7" custLinFactNeighborY="93412">
        <dgm:presLayoutVars>
          <dgm:chMax val="0"/>
          <dgm:bulletEnabled val="1"/>
        </dgm:presLayoutVars>
      </dgm:prSet>
      <dgm:spPr/>
      <dgm:t>
        <a:bodyPr/>
        <a:lstStyle/>
        <a:p>
          <a:endParaRPr lang="en-US"/>
        </a:p>
      </dgm:t>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custLinFactNeighborY="81011">
        <dgm:presLayoutVars>
          <dgm:chMax val="0"/>
          <dgm:bulletEnabled val="1"/>
        </dgm:presLayoutVars>
      </dgm:prSet>
      <dgm:spPr/>
      <dgm:t>
        <a:bodyPr/>
        <a:lstStyle/>
        <a:p>
          <a:endParaRPr lang="en-US"/>
        </a:p>
      </dgm:t>
    </dgm:pt>
    <dgm:pt modelId="{B38E9941-A3A6-4796-8072-ADCD44E1774C}" type="pres">
      <dgm:prSet presAssocID="{31A1769C-2C00-4F7C-951A-5A04AB5BA6E5}" presName="spacer" presStyleCnt="0"/>
      <dgm:spPr/>
    </dgm:pt>
    <dgm:pt modelId="{37044683-296D-4928-A19D-1A7547B9EB23}" type="pres">
      <dgm:prSet presAssocID="{E103F50F-1A90-416B-9E61-819078A87576}" presName="parentText" presStyleLbl="node1" presStyleIdx="2" presStyleCnt="7" custLinFactNeighborY="62406">
        <dgm:presLayoutVars>
          <dgm:chMax val="0"/>
          <dgm:bulletEnabled val="1"/>
        </dgm:presLayoutVars>
      </dgm:prSet>
      <dgm:spPr>
        <a:xfrm>
          <a:off x="0" y="1435692"/>
          <a:ext cx="7772400" cy="585000"/>
        </a:xfrm>
        <a:prstGeom prst="roundRect">
          <a:avLst/>
        </a:prstGeom>
      </dgm:spPr>
      <dgm:t>
        <a:bodyPr/>
        <a:lstStyle/>
        <a:p>
          <a:endParaRPr lang="en-US"/>
        </a:p>
      </dgm:t>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3" presStyleCnt="7">
        <dgm:presLayoutVars>
          <dgm:chMax val="0"/>
          <dgm:bulletEnabled val="1"/>
        </dgm:presLayoutVars>
      </dgm:prSet>
      <dgm:spPr/>
      <dgm:t>
        <a:bodyPr/>
        <a:lstStyle/>
        <a:p>
          <a:endParaRPr lang="en-US"/>
        </a:p>
      </dgm:t>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4" presStyleCnt="7" custLinFactNeighborY="43811">
        <dgm:presLayoutVars>
          <dgm:chMax val="0"/>
          <dgm:bulletEnabled val="1"/>
        </dgm:presLayoutVars>
      </dgm:prSet>
      <dgm:spPr>
        <a:xfrm>
          <a:off x="0" y="2704760"/>
          <a:ext cx="7772400" cy="585000"/>
        </a:xfrm>
        <a:prstGeom prst="roundRect">
          <a:avLst/>
        </a:prstGeom>
      </dgm:spPr>
      <dgm:t>
        <a:bodyPr/>
        <a:lstStyle/>
        <a:p>
          <a:endParaRPr lang="en-US"/>
        </a:p>
      </dgm:t>
    </dgm:pt>
    <dgm:pt modelId="{F4C439AD-BC66-42C3-9105-C5B50C42525C}" type="pres">
      <dgm:prSet presAssocID="{B073C0A7-BBBA-4CC1-A7B4-ED449CA76FC9}" presName="spacer" presStyleCnt="0"/>
      <dgm:spPr/>
    </dgm:pt>
    <dgm:pt modelId="{E4741DCA-E994-4448-9C66-3AEA02CC077E}" type="pres">
      <dgm:prSet presAssocID="{3B0C8FBB-B78C-4418-A275-9C01168B31D5}" presName="parentText" presStyleLbl="node1" presStyleIdx="5" presStyleCnt="7">
        <dgm:presLayoutVars>
          <dgm:chMax val="0"/>
          <dgm:bulletEnabled val="1"/>
        </dgm:presLayoutVars>
      </dgm:prSet>
      <dgm:spPr>
        <a:xfrm>
          <a:off x="0" y="3361760"/>
          <a:ext cx="7772400" cy="585000"/>
        </a:xfrm>
        <a:prstGeom prst="roundRect">
          <a:avLst/>
        </a:prstGeom>
      </dgm:spPr>
      <dgm:t>
        <a:bodyPr/>
        <a:lstStyle/>
        <a:p>
          <a:endParaRPr lang="en-US"/>
        </a:p>
      </dgm:t>
    </dgm:pt>
    <dgm:pt modelId="{E22742E3-B596-440C-BFBD-0E531A0B6CDF}" type="pres">
      <dgm:prSet presAssocID="{0D2EADDE-4623-4555-B710-2858C583BA77}" presName="spacer" presStyleCnt="0"/>
      <dgm:spPr/>
    </dgm:pt>
    <dgm:pt modelId="{8D501949-E3F8-4187-85B3-19FF8C1CF2E1}" type="pres">
      <dgm:prSet presAssocID="{53C962A1-9FE2-4F8E-9BC0-C54A33AC0C3F}" presName="parentText" presStyleLbl="node1" presStyleIdx="6" presStyleCnt="7" custLinFactNeighborY="19011">
        <dgm:presLayoutVars>
          <dgm:chMax val="0"/>
          <dgm:bulletEnabled val="1"/>
        </dgm:presLayoutVars>
      </dgm:prSet>
      <dgm:spPr>
        <a:xfrm>
          <a:off x="0" y="4032447"/>
          <a:ext cx="7772400" cy="585000"/>
        </a:xfrm>
        <a:prstGeom prst="roundRect">
          <a:avLst/>
        </a:prstGeom>
      </dgm:spPr>
      <dgm:t>
        <a:bodyPr/>
        <a:lstStyle/>
        <a:p>
          <a:endParaRPr lang="en-US"/>
        </a:p>
      </dgm:t>
    </dgm:pt>
  </dgm:ptLst>
  <dgm:cxnLst>
    <dgm:cxn modelId="{4B63F603-97EE-4DF6-ADCB-BBD2EF2A0994}" type="presOf" srcId="{53C962A1-9FE2-4F8E-9BC0-C54A33AC0C3F}" destId="{8D501949-E3F8-4187-85B3-19FF8C1CF2E1}" srcOrd="0" destOrd="0" presId="urn:microsoft.com/office/officeart/2005/8/layout/vList2"/>
    <dgm:cxn modelId="{D6332F11-733A-4E32-91D1-48728F4299BC}" srcId="{4B0BF9B7-7B7A-4A7C-A05B-B1BE1B648CE9}" destId="{FC7DEB54-D495-4BD2-8325-E7464C2459C5}" srcOrd="4" destOrd="0" parTransId="{9D2FBCD5-0C0E-4C79-ACEE-655AD2CB786C}" sibTransId="{B073C0A7-BBBA-4CC1-A7B4-ED449CA76FC9}"/>
    <dgm:cxn modelId="{E9B35800-8366-4CB9-AF24-A8C1F33FB78B}" type="presOf" srcId="{3B0C8FBB-B78C-4418-A275-9C01168B31D5}" destId="{E4741DCA-E994-4448-9C66-3AEA02CC077E}" srcOrd="0" destOrd="0" presId="urn:microsoft.com/office/officeart/2005/8/layout/vList2"/>
    <dgm:cxn modelId="{3299F8D3-6DFC-4AFB-98E2-75391C7F615D}" type="presOf" srcId="{FC7DEB54-D495-4BD2-8325-E7464C2459C5}" destId="{C2D199EF-EC9A-4C6D-8BD7-CC11CB57AA65}" srcOrd="0" destOrd="0" presId="urn:microsoft.com/office/officeart/2005/8/layout/vList2"/>
    <dgm:cxn modelId="{CA9FAC7B-F7E6-4B07-8AAC-D4DE2ED6ACCE}" type="presOf" srcId="{E103F50F-1A90-416B-9E61-819078A87576}" destId="{37044683-296D-4928-A19D-1A7547B9EB23}" srcOrd="0" destOrd="0" presId="urn:microsoft.com/office/officeart/2005/8/layout/vList2"/>
    <dgm:cxn modelId="{54F683BD-7D14-4ED5-A29D-2E12F1E3516C}" srcId="{4B0BF9B7-7B7A-4A7C-A05B-B1BE1B648CE9}" destId="{0240E6BA-A916-4076-9EA5-E14A9617F930}" srcOrd="3" destOrd="0" parTransId="{FCD4DBE2-B78C-4C9B-AD8A-2AE48AC68966}" sibTransId="{5F944036-454F-428C-A017-94E62845979A}"/>
    <dgm:cxn modelId="{806CAA7F-8446-4C3F-AEC4-A3E85D3D3935}" srcId="{4B0BF9B7-7B7A-4A7C-A05B-B1BE1B648CE9}" destId="{E103F50F-1A90-416B-9E61-819078A87576}" srcOrd="2" destOrd="0" parTransId="{2EB38C58-B93F-4404-BE14-031AB2A19497}" sibTransId="{1A8EFFAA-9C5F-4126-B3FA-F7CEBBA88C68}"/>
    <dgm:cxn modelId="{DF67F8B5-07F9-4DA7-8212-D4C82A653FC7}" type="presOf" srcId="{5BC77895-9CE9-4054-B933-25BDDF9C1F4C}" destId="{C257A4DF-BA63-4CF7-ABE1-B114FC9563C2}" srcOrd="0" destOrd="0" presId="urn:microsoft.com/office/officeart/2005/8/layout/vList2"/>
    <dgm:cxn modelId="{22000754-F4E0-4814-8941-30C294721FC4}" type="presOf" srcId="{0240E6BA-A916-4076-9EA5-E14A9617F930}" destId="{35B7FA0E-A7C6-469B-9CC6-2694F8ACFFCE}" srcOrd="0" destOrd="0" presId="urn:microsoft.com/office/officeart/2005/8/layout/vList2"/>
    <dgm:cxn modelId="{D8D2B0F9-7BEF-48C1-9123-77FE73D77BBF}" srcId="{4B0BF9B7-7B7A-4A7C-A05B-B1BE1B648CE9}" destId="{53C962A1-9FE2-4F8E-9BC0-C54A33AC0C3F}" srcOrd="6" destOrd="0" parTransId="{56F8A895-1A11-4FED-A733-B1A5F9FE0612}" sibTransId="{9412B15C-D31F-4683-B84D-7E6DFF9294F0}"/>
    <dgm:cxn modelId="{0DF44938-7041-4989-942F-CF4F7B133575}" type="presOf" srcId="{5BCFEC87-2571-489B-891D-0E70E9F09AD4}" destId="{FEE47416-7ADC-4F04-B888-18152B43E14E}" srcOrd="0" destOrd="0" presId="urn:microsoft.com/office/officeart/2005/8/layout/vList2"/>
    <dgm:cxn modelId="{6613A2C2-F0C5-4725-91A6-9F48F23E2592}" srcId="{4B0BF9B7-7B7A-4A7C-A05B-B1BE1B648CE9}" destId="{5BCFEC87-2571-489B-891D-0E70E9F09AD4}" srcOrd="0" destOrd="0" parTransId="{D053B18D-AC5C-487F-A279-38D5B622285F}" sibTransId="{922FD871-7B30-4786-A696-4D6E20953EBF}"/>
    <dgm:cxn modelId="{C417DAD6-A198-4052-94EF-5FC2628A67EB}" srcId="{4B0BF9B7-7B7A-4A7C-A05B-B1BE1B648CE9}" destId="{5BC77895-9CE9-4054-B933-25BDDF9C1F4C}" srcOrd="1" destOrd="0" parTransId="{D3FCBDAE-D5A3-4B5D-ABD9-7974AAAA1040}" sibTransId="{31A1769C-2C00-4F7C-951A-5A04AB5BA6E5}"/>
    <dgm:cxn modelId="{18348DCD-85F6-43A7-95CC-5C1546D6FD26}" type="presOf" srcId="{4B0BF9B7-7B7A-4A7C-A05B-B1BE1B648CE9}" destId="{A17B7EE2-1D78-4802-A42E-D5C47A93A332}" srcOrd="0" destOrd="0" presId="urn:microsoft.com/office/officeart/2005/8/layout/vList2"/>
    <dgm:cxn modelId="{A29B8219-FAB8-46FA-8E9F-880A75D98E18}" srcId="{4B0BF9B7-7B7A-4A7C-A05B-B1BE1B648CE9}" destId="{3B0C8FBB-B78C-4418-A275-9C01168B31D5}" srcOrd="5" destOrd="0" parTransId="{A3B1A5F7-C76F-4767-BA27-0AF25B38B729}" sibTransId="{0D2EADDE-4623-4555-B710-2858C583BA77}"/>
    <dgm:cxn modelId="{C5BAD7D3-0153-4012-A105-0878BE2BBE08}" type="presParOf" srcId="{A17B7EE2-1D78-4802-A42E-D5C47A93A332}" destId="{FEE47416-7ADC-4F04-B888-18152B43E14E}" srcOrd="0" destOrd="0" presId="urn:microsoft.com/office/officeart/2005/8/layout/vList2"/>
    <dgm:cxn modelId="{2C44719A-CA40-46B8-85B9-4BC64408E6CD}" type="presParOf" srcId="{A17B7EE2-1D78-4802-A42E-D5C47A93A332}" destId="{4C71D70E-D4E8-40C9-B61A-A6DF24ED5625}" srcOrd="1" destOrd="0" presId="urn:microsoft.com/office/officeart/2005/8/layout/vList2"/>
    <dgm:cxn modelId="{4933FE17-4B0C-4763-99BB-6FF8016D3E6E}" type="presParOf" srcId="{A17B7EE2-1D78-4802-A42E-D5C47A93A332}" destId="{C257A4DF-BA63-4CF7-ABE1-B114FC9563C2}" srcOrd="2" destOrd="0" presId="urn:microsoft.com/office/officeart/2005/8/layout/vList2"/>
    <dgm:cxn modelId="{F11C46C7-3CCB-41F1-8069-9E82E798D8E0}" type="presParOf" srcId="{A17B7EE2-1D78-4802-A42E-D5C47A93A332}" destId="{B38E9941-A3A6-4796-8072-ADCD44E1774C}" srcOrd="3" destOrd="0" presId="urn:microsoft.com/office/officeart/2005/8/layout/vList2"/>
    <dgm:cxn modelId="{CA805805-BADF-4316-B587-81C21AA1F35D}" type="presParOf" srcId="{A17B7EE2-1D78-4802-A42E-D5C47A93A332}" destId="{37044683-296D-4928-A19D-1A7547B9EB23}" srcOrd="4" destOrd="0" presId="urn:microsoft.com/office/officeart/2005/8/layout/vList2"/>
    <dgm:cxn modelId="{426C4CED-8E11-45D1-874A-6AA1E223B55A}" type="presParOf" srcId="{A17B7EE2-1D78-4802-A42E-D5C47A93A332}" destId="{A8DC0224-C23C-470A-9860-43CF041DAA78}" srcOrd="5" destOrd="0" presId="urn:microsoft.com/office/officeart/2005/8/layout/vList2"/>
    <dgm:cxn modelId="{DF563F55-1474-4AED-8AF6-B4D052F705BE}" type="presParOf" srcId="{A17B7EE2-1D78-4802-A42E-D5C47A93A332}" destId="{35B7FA0E-A7C6-469B-9CC6-2694F8ACFFCE}" srcOrd="6" destOrd="0" presId="urn:microsoft.com/office/officeart/2005/8/layout/vList2"/>
    <dgm:cxn modelId="{B921ADE1-35B6-490A-8C30-A0917D3A7FDD}" type="presParOf" srcId="{A17B7EE2-1D78-4802-A42E-D5C47A93A332}" destId="{74DBFF6F-C3F3-4B08-807D-9792880EAF31}" srcOrd="7" destOrd="0" presId="urn:microsoft.com/office/officeart/2005/8/layout/vList2"/>
    <dgm:cxn modelId="{37DFB148-BA74-430B-AEFC-974EBDD9A70F}" type="presParOf" srcId="{A17B7EE2-1D78-4802-A42E-D5C47A93A332}" destId="{C2D199EF-EC9A-4C6D-8BD7-CC11CB57AA65}" srcOrd="8" destOrd="0" presId="urn:microsoft.com/office/officeart/2005/8/layout/vList2"/>
    <dgm:cxn modelId="{264807E6-E6CC-4B4E-BCCE-7588045327B4}" type="presParOf" srcId="{A17B7EE2-1D78-4802-A42E-D5C47A93A332}" destId="{F4C439AD-BC66-42C3-9105-C5B50C42525C}" srcOrd="9" destOrd="0" presId="urn:microsoft.com/office/officeart/2005/8/layout/vList2"/>
    <dgm:cxn modelId="{84D1D541-C579-4E52-8AE2-B63DEDBAEEE5}" type="presParOf" srcId="{A17B7EE2-1D78-4802-A42E-D5C47A93A332}" destId="{E4741DCA-E994-4448-9C66-3AEA02CC077E}" srcOrd="10" destOrd="0" presId="urn:microsoft.com/office/officeart/2005/8/layout/vList2"/>
    <dgm:cxn modelId="{D2A740DE-79B6-44E3-9AB0-76485FFE681C}" type="presParOf" srcId="{A17B7EE2-1D78-4802-A42E-D5C47A93A332}" destId="{E22742E3-B596-440C-BFBD-0E531A0B6CDF}" srcOrd="11" destOrd="0" presId="urn:microsoft.com/office/officeart/2005/8/layout/vList2"/>
    <dgm:cxn modelId="{46CCF464-33CE-4110-877B-E2C391525653}" type="presParOf" srcId="{A17B7EE2-1D78-4802-A42E-D5C47A93A332}" destId="{8D501949-E3F8-4187-85B3-19FF8C1CF2E1}" srcOrd="12" destOrd="0" presId="urn:microsoft.com/office/officeart/2005/8/layout/vList2"/>
  </dgm:cxnLst>
  <dgm:bg/>
  <dgm:whole/>
</dgm:dataModel>
</file>

<file path=ppt/diagrams/data4.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dgm:spPr>
        <a:solidFill>
          <a:schemeClr val="tx1">
            <a:lumMod val="50000"/>
            <a:lumOff val="50000"/>
          </a:schemeClr>
        </a:solidFill>
      </dgm:spPr>
      <dgm:t>
        <a:bodyPr/>
        <a:lstStyle/>
        <a:p>
          <a:r>
            <a:rPr lang="en-MY" dirty="0">
              <a:solidFill>
                <a:schemeClr val="bg1"/>
              </a:solidFill>
            </a:rPr>
            <a:t>Mergers and Acquisition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dgm:spPr>
        <a:solidFill>
          <a:schemeClr val="bg2"/>
        </a:solidFill>
      </dgm:spPr>
      <dgm:t>
        <a:bodyPr/>
        <a:lstStyle/>
        <a:p>
          <a:r>
            <a:rPr lang="en-MY" dirty="0">
              <a:solidFill>
                <a:schemeClr val="tx1"/>
              </a:solidFill>
            </a:rPr>
            <a:t>Merging Cultures</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dgm:spPr>
        <a:solidFill>
          <a:schemeClr val="bg2"/>
        </a:solidFill>
      </dgm:spPr>
      <dgm:t>
        <a:bodyPr/>
        <a:lstStyle/>
        <a:p>
          <a:r>
            <a:rPr lang="en-MY" dirty="0">
              <a:solidFill>
                <a:schemeClr val="tx1"/>
              </a:solidFill>
            </a:rPr>
            <a:t>HR Competency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dgm:spPr>
        <a:solidFill>
          <a:schemeClr val="bg2"/>
        </a:solidFill>
      </dgm:spPr>
      <dgm:t>
        <a:bodyPr/>
        <a:lstStyle/>
        <a:p>
          <a:r>
            <a:rPr lang="en-MY" dirty="0">
              <a:solidFill>
                <a:schemeClr val="tx1"/>
              </a:solidFill>
            </a:rPr>
            <a:t>Star Technique</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dgm:spPr>
        <a:solidFill>
          <a:schemeClr val="bg2"/>
        </a:solidFill>
      </dgm:spPr>
      <dgm:t>
        <a:bodyPr/>
        <a:lstStyle/>
        <a:p>
          <a:r>
            <a:rPr lang="en-MY" dirty="0">
              <a:solidFill>
                <a:schemeClr val="tx1"/>
              </a:solidFill>
            </a:rPr>
            <a:t>HR and CSR</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9B0D2C3E-33DB-4083-909C-C0999CE06016}">
      <dgm:prSet phldrT="[Text]"/>
      <dgm:spPr>
        <a:solidFill>
          <a:schemeClr val="bg2"/>
        </a:solidFill>
      </dgm:spPr>
      <dgm:t>
        <a:bodyPr/>
        <a:lstStyle/>
        <a:p>
          <a:pPr>
            <a:buNone/>
          </a:pPr>
          <a:r>
            <a:rPr lang="en-MY" dirty="0">
              <a:solidFill>
                <a:schemeClr val="tx1"/>
              </a:solidFill>
              <a:latin typeface="Arial"/>
              <a:ea typeface="+mn-ea"/>
              <a:cs typeface="+mn-cs"/>
            </a:rPr>
            <a:t>HR Structural Alternatives</a:t>
          </a:r>
          <a:endParaRPr lang="en-MY" dirty="0">
            <a:solidFill>
              <a:schemeClr val="tx1"/>
            </a:solidFill>
          </a:endParaRPr>
        </a:p>
      </dgm:t>
    </dgm:pt>
    <dgm:pt modelId="{87610EBD-CACA-49E7-B209-38918A556B69}" type="parTrans" cxnId="{3C92B0A0-0376-4924-8286-AC33110357FE}">
      <dgm:prSet/>
      <dgm:spPr/>
      <dgm:t>
        <a:bodyPr/>
        <a:lstStyle/>
        <a:p>
          <a:endParaRPr lang="en-MY"/>
        </a:p>
      </dgm:t>
    </dgm:pt>
    <dgm:pt modelId="{0E959FCF-9E5C-4BA5-8F7F-0BF119A258E9}" type="sibTrans" cxnId="{3C92B0A0-0376-4924-8286-AC33110357FE}">
      <dgm:prSet/>
      <dgm:spPr/>
      <dgm:t>
        <a:bodyPr/>
        <a:lstStyle/>
        <a:p>
          <a:endParaRPr lang="en-MY"/>
        </a:p>
      </dgm:t>
    </dgm:pt>
    <dgm:pt modelId="{E5EF136F-65BC-440D-A019-C0F886E2577C}">
      <dgm:prSet phldrT="[Text]"/>
      <dgm:spPr>
        <a:solidFill>
          <a:schemeClr val="bg2"/>
        </a:solidFill>
      </dgm:spPr>
      <dgm:t>
        <a:bodyPr/>
        <a:lstStyle/>
        <a:p>
          <a:r>
            <a:rPr lang="en-MY" dirty="0">
              <a:solidFill>
                <a:schemeClr val="tx1"/>
              </a:solidFill>
            </a:rPr>
            <a:t>HR Roles and Responsibilities</a:t>
          </a:r>
        </a:p>
      </dgm:t>
    </dgm:pt>
    <dgm:pt modelId="{2E2C8467-2C24-4F52-9084-9115E17A23F9}" type="parTrans" cxnId="{87D43582-1B0F-4406-958A-C65726658694}">
      <dgm:prSet/>
      <dgm:spPr/>
      <dgm:t>
        <a:bodyPr/>
        <a:lstStyle/>
        <a:p>
          <a:endParaRPr lang="en-MY"/>
        </a:p>
      </dgm:t>
    </dgm:pt>
    <dgm:pt modelId="{F717F93E-8D7A-4248-BFC8-0D05C869C8B3}" type="sibTrans" cxnId="{87D43582-1B0F-4406-958A-C65726658694}">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t>
        <a:bodyPr/>
        <a:lstStyle/>
        <a:p>
          <a:endParaRPr lang="en-US"/>
        </a:p>
      </dgm:t>
    </dgm:pt>
    <dgm:pt modelId="{FEE47416-7ADC-4F04-B888-18152B43E14E}" type="pres">
      <dgm:prSet presAssocID="{5BCFEC87-2571-489B-891D-0E70E9F09AD4}" presName="parentText" presStyleLbl="node1" presStyleIdx="0" presStyleCnt="7" custLinFactNeighborY="93412">
        <dgm:presLayoutVars>
          <dgm:chMax val="0"/>
          <dgm:bulletEnabled val="1"/>
        </dgm:presLayoutVars>
      </dgm:prSet>
      <dgm:spPr/>
      <dgm:t>
        <a:bodyPr/>
        <a:lstStyle/>
        <a:p>
          <a:endParaRPr lang="en-US"/>
        </a:p>
      </dgm:t>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dgm:presLayoutVars>
          <dgm:chMax val="0"/>
          <dgm:bulletEnabled val="1"/>
        </dgm:presLayoutVars>
      </dgm:prSet>
      <dgm:spPr/>
      <dgm:t>
        <a:bodyPr/>
        <a:lstStyle/>
        <a:p>
          <a:endParaRPr lang="en-US"/>
        </a:p>
      </dgm:t>
    </dgm:pt>
    <dgm:pt modelId="{B38E9941-A3A6-4796-8072-ADCD44E1774C}" type="pres">
      <dgm:prSet presAssocID="{31A1769C-2C00-4F7C-951A-5A04AB5BA6E5}" presName="spacer" presStyleCnt="0"/>
      <dgm:spPr/>
    </dgm:pt>
    <dgm:pt modelId="{4295595F-D20B-405E-8AB4-688E1DEC2787}" type="pres">
      <dgm:prSet presAssocID="{9B0D2C3E-33DB-4083-909C-C0999CE06016}" presName="parentText" presStyleLbl="node1" presStyleIdx="2" presStyleCnt="7">
        <dgm:presLayoutVars>
          <dgm:chMax val="0"/>
          <dgm:bulletEnabled val="1"/>
        </dgm:presLayoutVars>
      </dgm:prSet>
      <dgm:spPr/>
      <dgm:t>
        <a:bodyPr/>
        <a:lstStyle/>
        <a:p>
          <a:endParaRPr lang="en-US"/>
        </a:p>
      </dgm:t>
    </dgm:pt>
    <dgm:pt modelId="{6793D6C1-11C4-4549-AA87-8A72272FF6B1}" type="pres">
      <dgm:prSet presAssocID="{0E959FCF-9E5C-4BA5-8F7F-0BF119A258E9}" presName="spacer" presStyleCnt="0"/>
      <dgm:spPr/>
    </dgm:pt>
    <dgm:pt modelId="{37044683-296D-4928-A19D-1A7547B9EB23}" type="pres">
      <dgm:prSet presAssocID="{E103F50F-1A90-416B-9E61-819078A87576}" presName="parentText" presStyleLbl="node1" presStyleIdx="3" presStyleCnt="7">
        <dgm:presLayoutVars>
          <dgm:chMax val="0"/>
          <dgm:bulletEnabled val="1"/>
        </dgm:presLayoutVars>
      </dgm:prSet>
      <dgm:spPr/>
      <dgm:t>
        <a:bodyPr/>
        <a:lstStyle/>
        <a:p>
          <a:endParaRPr lang="en-US"/>
        </a:p>
      </dgm:t>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4" presStyleCnt="7" custLinFactNeighborY="-43800">
        <dgm:presLayoutVars>
          <dgm:chMax val="0"/>
          <dgm:bulletEnabled val="1"/>
        </dgm:presLayoutVars>
      </dgm:prSet>
      <dgm:spPr/>
      <dgm:t>
        <a:bodyPr/>
        <a:lstStyle/>
        <a:p>
          <a:endParaRPr lang="en-US"/>
        </a:p>
      </dgm:t>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5" presStyleCnt="7">
        <dgm:presLayoutVars>
          <dgm:chMax val="0"/>
          <dgm:bulletEnabled val="1"/>
        </dgm:presLayoutVars>
      </dgm:prSet>
      <dgm:spPr/>
      <dgm:t>
        <a:bodyPr/>
        <a:lstStyle/>
        <a:p>
          <a:endParaRPr lang="en-US"/>
        </a:p>
      </dgm:t>
    </dgm:pt>
    <dgm:pt modelId="{F4C439AD-BC66-42C3-9105-C5B50C42525C}" type="pres">
      <dgm:prSet presAssocID="{B073C0A7-BBBA-4CC1-A7B4-ED449CA76FC9}" presName="spacer" presStyleCnt="0"/>
      <dgm:spPr/>
    </dgm:pt>
    <dgm:pt modelId="{BB581282-D2E9-4881-BBB5-D7AE975D856F}" type="pres">
      <dgm:prSet presAssocID="{E5EF136F-65BC-440D-A019-C0F886E2577C}" presName="parentText" presStyleLbl="node1" presStyleIdx="6" presStyleCnt="7">
        <dgm:presLayoutVars>
          <dgm:chMax val="0"/>
          <dgm:bulletEnabled val="1"/>
        </dgm:presLayoutVars>
      </dgm:prSet>
      <dgm:spPr/>
      <dgm:t>
        <a:bodyPr/>
        <a:lstStyle/>
        <a:p>
          <a:endParaRPr lang="en-US"/>
        </a:p>
      </dgm:t>
    </dgm:pt>
  </dgm:ptLst>
  <dgm:cxnLst>
    <dgm:cxn modelId="{6D15954F-CDDB-4934-9132-52017DF86463}" type="presOf" srcId="{9B0D2C3E-33DB-4083-909C-C0999CE06016}" destId="{4295595F-D20B-405E-8AB4-688E1DEC2787}" srcOrd="0" destOrd="0" presId="urn:microsoft.com/office/officeart/2005/8/layout/vList2"/>
    <dgm:cxn modelId="{05ACB01D-6379-48B0-BC73-675BBFB57AA7}" type="presOf" srcId="{5BCFEC87-2571-489B-891D-0E70E9F09AD4}" destId="{FEE47416-7ADC-4F04-B888-18152B43E14E}" srcOrd="0" destOrd="0" presId="urn:microsoft.com/office/officeart/2005/8/layout/vList2"/>
    <dgm:cxn modelId="{31B1334D-139F-4E87-9B77-B772EFF16956}" type="presOf" srcId="{FC7DEB54-D495-4BD2-8325-E7464C2459C5}" destId="{C2D199EF-EC9A-4C6D-8BD7-CC11CB57AA65}" srcOrd="0" destOrd="0" presId="urn:microsoft.com/office/officeart/2005/8/layout/vList2"/>
    <dgm:cxn modelId="{4A5180BD-F661-4A63-B166-B042612079F1}" type="presOf" srcId="{E103F50F-1A90-416B-9E61-819078A87576}" destId="{37044683-296D-4928-A19D-1A7547B9EB23}" srcOrd="0" destOrd="0" presId="urn:microsoft.com/office/officeart/2005/8/layout/vList2"/>
    <dgm:cxn modelId="{12CB5BF6-8473-4E08-BD5D-BD14B37FF1F8}" type="presOf" srcId="{5BC77895-9CE9-4054-B933-25BDDF9C1F4C}" destId="{C257A4DF-BA63-4CF7-ABE1-B114FC9563C2}" srcOrd="0" destOrd="0" presId="urn:microsoft.com/office/officeart/2005/8/layout/vList2"/>
    <dgm:cxn modelId="{3C92B0A0-0376-4924-8286-AC33110357FE}" srcId="{4B0BF9B7-7B7A-4A7C-A05B-B1BE1B648CE9}" destId="{9B0D2C3E-33DB-4083-909C-C0999CE06016}" srcOrd="2" destOrd="0" parTransId="{87610EBD-CACA-49E7-B209-38918A556B69}" sibTransId="{0E959FCF-9E5C-4BA5-8F7F-0BF119A258E9}"/>
    <dgm:cxn modelId="{54F683BD-7D14-4ED5-A29D-2E12F1E3516C}" srcId="{4B0BF9B7-7B7A-4A7C-A05B-B1BE1B648CE9}" destId="{0240E6BA-A916-4076-9EA5-E14A9617F930}" srcOrd="4" destOrd="0" parTransId="{FCD4DBE2-B78C-4C9B-AD8A-2AE48AC68966}" sibTransId="{5F944036-454F-428C-A017-94E62845979A}"/>
    <dgm:cxn modelId="{6613A2C2-F0C5-4725-91A6-9F48F23E2592}" srcId="{4B0BF9B7-7B7A-4A7C-A05B-B1BE1B648CE9}" destId="{5BCFEC87-2571-489B-891D-0E70E9F09AD4}" srcOrd="0" destOrd="0" parTransId="{D053B18D-AC5C-487F-A279-38D5B622285F}" sibTransId="{922FD871-7B30-4786-A696-4D6E20953EBF}"/>
    <dgm:cxn modelId="{6E55FE8E-6BCA-4527-A0EB-D9648FF3AFED}" type="presOf" srcId="{4B0BF9B7-7B7A-4A7C-A05B-B1BE1B648CE9}" destId="{A17B7EE2-1D78-4802-A42E-D5C47A93A332}" srcOrd="0" destOrd="0" presId="urn:microsoft.com/office/officeart/2005/8/layout/vList2"/>
    <dgm:cxn modelId="{D6332F11-733A-4E32-91D1-48728F4299BC}" srcId="{4B0BF9B7-7B7A-4A7C-A05B-B1BE1B648CE9}" destId="{FC7DEB54-D495-4BD2-8325-E7464C2459C5}" srcOrd="5" destOrd="0" parTransId="{9D2FBCD5-0C0E-4C79-ACEE-655AD2CB786C}" sibTransId="{B073C0A7-BBBA-4CC1-A7B4-ED449CA76FC9}"/>
    <dgm:cxn modelId="{87D43582-1B0F-4406-958A-C65726658694}" srcId="{4B0BF9B7-7B7A-4A7C-A05B-B1BE1B648CE9}" destId="{E5EF136F-65BC-440D-A019-C0F886E2577C}" srcOrd="6" destOrd="0" parTransId="{2E2C8467-2C24-4F52-9084-9115E17A23F9}" sibTransId="{F717F93E-8D7A-4248-BFC8-0D05C869C8B3}"/>
    <dgm:cxn modelId="{7175CDDE-5FC9-492C-AE72-9469942D40D1}" type="presOf" srcId="{0240E6BA-A916-4076-9EA5-E14A9617F930}" destId="{35B7FA0E-A7C6-469B-9CC6-2694F8ACFFCE}" srcOrd="0" destOrd="0" presId="urn:microsoft.com/office/officeart/2005/8/layout/vList2"/>
    <dgm:cxn modelId="{806CAA7F-8446-4C3F-AEC4-A3E85D3D3935}" srcId="{4B0BF9B7-7B7A-4A7C-A05B-B1BE1B648CE9}" destId="{E103F50F-1A90-416B-9E61-819078A87576}" srcOrd="3" destOrd="0" parTransId="{2EB38C58-B93F-4404-BE14-031AB2A19497}" sibTransId="{1A8EFFAA-9C5F-4126-B3FA-F7CEBBA88C68}"/>
    <dgm:cxn modelId="{F7CA16B9-BB96-46C2-A9CA-AF80D768D051}" type="presOf" srcId="{E5EF136F-65BC-440D-A019-C0F886E2577C}" destId="{BB581282-D2E9-4881-BBB5-D7AE975D856F}" srcOrd="0" destOrd="0" presId="urn:microsoft.com/office/officeart/2005/8/layout/vList2"/>
    <dgm:cxn modelId="{C417DAD6-A198-4052-94EF-5FC2628A67EB}" srcId="{4B0BF9B7-7B7A-4A7C-A05B-B1BE1B648CE9}" destId="{5BC77895-9CE9-4054-B933-25BDDF9C1F4C}" srcOrd="1" destOrd="0" parTransId="{D3FCBDAE-D5A3-4B5D-ABD9-7974AAAA1040}" sibTransId="{31A1769C-2C00-4F7C-951A-5A04AB5BA6E5}"/>
    <dgm:cxn modelId="{91A942D1-DA63-45D5-9601-98ABBED230EF}" type="presParOf" srcId="{A17B7EE2-1D78-4802-A42E-D5C47A93A332}" destId="{FEE47416-7ADC-4F04-B888-18152B43E14E}" srcOrd="0" destOrd="0" presId="urn:microsoft.com/office/officeart/2005/8/layout/vList2"/>
    <dgm:cxn modelId="{313DECF4-A234-4BCF-915B-F02CFCFC937C}" type="presParOf" srcId="{A17B7EE2-1D78-4802-A42E-D5C47A93A332}" destId="{4C71D70E-D4E8-40C9-B61A-A6DF24ED5625}" srcOrd="1" destOrd="0" presId="urn:microsoft.com/office/officeart/2005/8/layout/vList2"/>
    <dgm:cxn modelId="{38CAF432-9C12-4D1D-A82F-A5C63AA8729A}" type="presParOf" srcId="{A17B7EE2-1D78-4802-A42E-D5C47A93A332}" destId="{C257A4DF-BA63-4CF7-ABE1-B114FC9563C2}" srcOrd="2" destOrd="0" presId="urn:microsoft.com/office/officeart/2005/8/layout/vList2"/>
    <dgm:cxn modelId="{2E06E705-BAD4-473A-AB0F-0FA9976961F2}" type="presParOf" srcId="{A17B7EE2-1D78-4802-A42E-D5C47A93A332}" destId="{B38E9941-A3A6-4796-8072-ADCD44E1774C}" srcOrd="3" destOrd="0" presId="urn:microsoft.com/office/officeart/2005/8/layout/vList2"/>
    <dgm:cxn modelId="{B33CF1AB-B468-441A-9575-29BBD2697962}" type="presParOf" srcId="{A17B7EE2-1D78-4802-A42E-D5C47A93A332}" destId="{4295595F-D20B-405E-8AB4-688E1DEC2787}" srcOrd="4" destOrd="0" presId="urn:microsoft.com/office/officeart/2005/8/layout/vList2"/>
    <dgm:cxn modelId="{5312C732-AFD2-4AE5-A913-A4C749E66044}" type="presParOf" srcId="{A17B7EE2-1D78-4802-A42E-D5C47A93A332}" destId="{6793D6C1-11C4-4549-AA87-8A72272FF6B1}" srcOrd="5" destOrd="0" presId="urn:microsoft.com/office/officeart/2005/8/layout/vList2"/>
    <dgm:cxn modelId="{79674733-169C-4A44-AA2E-DEDF48492D8A}" type="presParOf" srcId="{A17B7EE2-1D78-4802-A42E-D5C47A93A332}" destId="{37044683-296D-4928-A19D-1A7547B9EB23}" srcOrd="6" destOrd="0" presId="urn:microsoft.com/office/officeart/2005/8/layout/vList2"/>
    <dgm:cxn modelId="{B023993D-437B-41E8-A13E-62DECAB0577D}" type="presParOf" srcId="{A17B7EE2-1D78-4802-A42E-D5C47A93A332}" destId="{A8DC0224-C23C-470A-9860-43CF041DAA78}" srcOrd="7" destOrd="0" presId="urn:microsoft.com/office/officeart/2005/8/layout/vList2"/>
    <dgm:cxn modelId="{EBC40FCA-CFBA-484A-AD32-2D83B5F282C6}" type="presParOf" srcId="{A17B7EE2-1D78-4802-A42E-D5C47A93A332}" destId="{35B7FA0E-A7C6-469B-9CC6-2694F8ACFFCE}" srcOrd="8" destOrd="0" presId="urn:microsoft.com/office/officeart/2005/8/layout/vList2"/>
    <dgm:cxn modelId="{A5A8E886-5B07-4203-BF87-1BB1C42BBE3D}" type="presParOf" srcId="{A17B7EE2-1D78-4802-A42E-D5C47A93A332}" destId="{74DBFF6F-C3F3-4B08-807D-9792880EAF31}" srcOrd="9" destOrd="0" presId="urn:microsoft.com/office/officeart/2005/8/layout/vList2"/>
    <dgm:cxn modelId="{1FD27D15-CD54-4C74-B429-9E08A29D8F34}" type="presParOf" srcId="{A17B7EE2-1D78-4802-A42E-D5C47A93A332}" destId="{C2D199EF-EC9A-4C6D-8BD7-CC11CB57AA65}" srcOrd="10" destOrd="0" presId="urn:microsoft.com/office/officeart/2005/8/layout/vList2"/>
    <dgm:cxn modelId="{D1701F6C-6A69-4D24-890B-1EEE68C1855D}" type="presParOf" srcId="{A17B7EE2-1D78-4802-A42E-D5C47A93A332}" destId="{F4C439AD-BC66-42C3-9105-C5B50C42525C}" srcOrd="11" destOrd="0" presId="urn:microsoft.com/office/officeart/2005/8/layout/vList2"/>
    <dgm:cxn modelId="{87F69E40-305F-44FF-A6D0-F05F8D3327B7}" type="presParOf" srcId="{A17B7EE2-1D78-4802-A42E-D5C47A93A332}" destId="{BB581282-D2E9-4881-BBB5-D7AE975D856F}" srcOrd="12" destOrd="0" presId="urn:microsoft.com/office/officeart/2005/8/layout/vList2"/>
  </dgm:cxnLst>
  <dgm:bg/>
  <dgm:whole/>
</dgm:dataModel>
</file>

<file path=ppt/diagrams/data5.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Mergers and Acquisition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FFFFE1"/>
              </a:solidFill>
              <a:latin typeface="+mn-lt"/>
              <a:ea typeface="+mn-ea"/>
              <a:cs typeface="+mn-cs"/>
            </a:rPr>
            <a:t>Merging Cultures</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custT="1"/>
      <dgm:spPr>
        <a:noFill/>
      </dgm:spPr>
      <dgm:t>
        <a:bodyPr/>
        <a:lstStyle/>
        <a:p>
          <a:r>
            <a:rPr lang="en-MY" sz="2800" dirty="0">
              <a:solidFill>
                <a:schemeClr val="tx1"/>
              </a:solidFill>
            </a:rPr>
            <a:t>HR Competency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custT="1"/>
      <dgm:spPr>
        <a:noFill/>
      </dgm:spPr>
      <dgm:t>
        <a:bodyPr/>
        <a:lstStyle/>
        <a:p>
          <a:r>
            <a:rPr lang="en-MY" sz="2800" dirty="0">
              <a:solidFill>
                <a:schemeClr val="tx1"/>
              </a:solidFill>
            </a:rPr>
            <a:t>Star Technique</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custT="1"/>
      <dgm:spPr>
        <a:noFill/>
      </dgm:spPr>
      <dgm:t>
        <a:bodyPr/>
        <a:lstStyle/>
        <a:p>
          <a:r>
            <a:rPr lang="en-MY" sz="2800" dirty="0">
              <a:solidFill>
                <a:schemeClr val="tx1"/>
              </a:solidFill>
            </a:rPr>
            <a:t>HR and CSR</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9B0D2C3E-33DB-4083-909C-C0999CE06016}">
      <dgm:prSet phldrT="[Text]" custT="1"/>
      <dgm:spPr>
        <a:noFill/>
      </dgm:spPr>
      <dgm:t>
        <a:bodyPr/>
        <a:lstStyle/>
        <a:p>
          <a:pPr>
            <a:buNone/>
          </a:pPr>
          <a:r>
            <a:rPr lang="en-MY" sz="2800" dirty="0">
              <a:solidFill>
                <a:schemeClr val="tx1"/>
              </a:solidFill>
              <a:latin typeface="+mn-lt"/>
              <a:ea typeface="+mn-ea"/>
              <a:cs typeface="+mn-cs"/>
            </a:rPr>
            <a:t>HR Structural Alternatives</a:t>
          </a:r>
          <a:endParaRPr lang="en-MY" sz="2800" dirty="0">
            <a:solidFill>
              <a:schemeClr val="tx1"/>
            </a:solidFill>
            <a:latin typeface="+mn-lt"/>
          </a:endParaRPr>
        </a:p>
      </dgm:t>
    </dgm:pt>
    <dgm:pt modelId="{87610EBD-CACA-49E7-B209-38918A556B69}" type="parTrans" cxnId="{3C92B0A0-0376-4924-8286-AC33110357FE}">
      <dgm:prSet/>
      <dgm:spPr/>
      <dgm:t>
        <a:bodyPr/>
        <a:lstStyle/>
        <a:p>
          <a:endParaRPr lang="en-MY"/>
        </a:p>
      </dgm:t>
    </dgm:pt>
    <dgm:pt modelId="{0E959FCF-9E5C-4BA5-8F7F-0BF119A258E9}" type="sibTrans" cxnId="{3C92B0A0-0376-4924-8286-AC33110357FE}">
      <dgm:prSet/>
      <dgm:spPr/>
      <dgm:t>
        <a:bodyPr/>
        <a:lstStyle/>
        <a:p>
          <a:endParaRPr lang="en-MY"/>
        </a:p>
      </dgm:t>
    </dgm:pt>
    <dgm:pt modelId="{E5EF136F-65BC-440D-A019-C0F886E2577C}">
      <dgm:prSet phldrT="[Text]" custT="1"/>
      <dgm:spPr>
        <a:noFill/>
      </dgm:spPr>
      <dgm:t>
        <a:bodyPr/>
        <a:lstStyle/>
        <a:p>
          <a:r>
            <a:rPr lang="en-MY" sz="2800" dirty="0">
              <a:solidFill>
                <a:schemeClr val="tx1"/>
              </a:solidFill>
            </a:rPr>
            <a:t>HR Roles and Responsibilities</a:t>
          </a:r>
        </a:p>
      </dgm:t>
    </dgm:pt>
    <dgm:pt modelId="{2E2C8467-2C24-4F52-9084-9115E17A23F9}" type="parTrans" cxnId="{87D43582-1B0F-4406-958A-C65726658694}">
      <dgm:prSet/>
      <dgm:spPr/>
      <dgm:t>
        <a:bodyPr/>
        <a:lstStyle/>
        <a:p>
          <a:endParaRPr lang="en-US"/>
        </a:p>
      </dgm:t>
    </dgm:pt>
    <dgm:pt modelId="{F717F93E-8D7A-4248-BFC8-0D05C869C8B3}" type="sibTrans" cxnId="{87D43582-1B0F-4406-958A-C65726658694}">
      <dgm:prSet/>
      <dgm:spPr/>
      <dgm:t>
        <a:bodyPr/>
        <a:lstStyle/>
        <a:p>
          <a:endParaRPr lang="en-US"/>
        </a:p>
      </dgm:t>
    </dgm:pt>
    <dgm:pt modelId="{03ADE487-B8DB-4FEB-BDBE-7281BBA61A5E}">
      <dgm:prSet phldrT="[Text]" custT="1"/>
      <dgm:spPr>
        <a:noFill/>
      </dgm:spPr>
      <dgm:t>
        <a:bodyPr/>
        <a:lstStyle/>
        <a:p>
          <a:r>
            <a:rPr lang="en-MY" sz="2800" dirty="0">
              <a:solidFill>
                <a:schemeClr val="tx1"/>
              </a:solidFill>
            </a:rPr>
            <a:t>Ten Strategic Tips</a:t>
          </a:r>
        </a:p>
      </dgm:t>
    </dgm:pt>
    <dgm:pt modelId="{C72F1232-D915-4400-ADD2-8949D3E864EC}" type="parTrans" cxnId="{E73D4A41-3075-40C9-9EF8-BA09AA73A73C}">
      <dgm:prSet/>
      <dgm:spPr/>
      <dgm:t>
        <a:bodyPr/>
        <a:lstStyle/>
        <a:p>
          <a:endParaRPr lang="en-US"/>
        </a:p>
      </dgm:t>
    </dgm:pt>
    <dgm:pt modelId="{6B173864-B603-4D03-8622-12D36B90DC25}" type="sibTrans" cxnId="{E73D4A41-3075-40C9-9EF8-BA09AA73A73C}">
      <dgm:prSet/>
      <dgm:spPr/>
      <dgm:t>
        <a:bodyPr/>
        <a:lstStyle/>
        <a:p>
          <a:endParaRPr lang="en-US"/>
        </a:p>
      </dgm:t>
    </dgm:pt>
    <dgm:pt modelId="{A17B7EE2-1D78-4802-A42E-D5C47A93A332}" type="pres">
      <dgm:prSet presAssocID="{4B0BF9B7-7B7A-4A7C-A05B-B1BE1B648CE9}" presName="linear" presStyleCnt="0">
        <dgm:presLayoutVars>
          <dgm:animLvl val="lvl"/>
          <dgm:resizeHandles val="exact"/>
        </dgm:presLayoutVars>
      </dgm:prSet>
      <dgm:spPr/>
      <dgm:t>
        <a:bodyPr/>
        <a:lstStyle/>
        <a:p>
          <a:endParaRPr lang="en-US"/>
        </a:p>
      </dgm:t>
    </dgm:pt>
    <dgm:pt modelId="{FEE47416-7ADC-4F04-B888-18152B43E14E}" type="pres">
      <dgm:prSet presAssocID="{5BCFEC87-2571-489B-891D-0E70E9F09AD4}" presName="parentText" presStyleLbl="node1" presStyleIdx="0" presStyleCnt="8" custLinFactNeighborY="93412">
        <dgm:presLayoutVars>
          <dgm:chMax val="0"/>
          <dgm:bulletEnabled val="1"/>
        </dgm:presLayoutVars>
      </dgm:prSet>
      <dgm:spPr>
        <a:xfrm>
          <a:off x="0" y="118485"/>
          <a:ext cx="7772400" cy="514800"/>
        </a:xfrm>
        <a:prstGeom prst="roundRect">
          <a:avLst/>
        </a:prstGeom>
      </dgm:spPr>
      <dgm:t>
        <a:bodyPr/>
        <a:lstStyle/>
        <a:p>
          <a:endParaRPr lang="en-US"/>
        </a:p>
      </dgm:t>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8">
        <dgm:presLayoutVars>
          <dgm:chMax val="0"/>
          <dgm:bulletEnabled val="1"/>
        </dgm:presLayoutVars>
      </dgm:prSet>
      <dgm:spPr>
        <a:xfrm>
          <a:off x="0" y="637459"/>
          <a:ext cx="7772400" cy="514800"/>
        </a:xfrm>
        <a:prstGeom prst="roundRect">
          <a:avLst/>
        </a:prstGeom>
      </dgm:spPr>
      <dgm:t>
        <a:bodyPr/>
        <a:lstStyle/>
        <a:p>
          <a:endParaRPr lang="en-US"/>
        </a:p>
      </dgm:t>
    </dgm:pt>
    <dgm:pt modelId="{B38E9941-A3A6-4796-8072-ADCD44E1774C}" type="pres">
      <dgm:prSet presAssocID="{31A1769C-2C00-4F7C-951A-5A04AB5BA6E5}" presName="spacer" presStyleCnt="0"/>
      <dgm:spPr/>
    </dgm:pt>
    <dgm:pt modelId="{4295595F-D20B-405E-8AB4-688E1DEC2787}" type="pres">
      <dgm:prSet presAssocID="{9B0D2C3E-33DB-4083-909C-C0999CE06016}" presName="parentText" presStyleLbl="node1" presStyleIdx="2" presStyleCnt="8" custLinFactNeighborY="-3516">
        <dgm:presLayoutVars>
          <dgm:chMax val="0"/>
          <dgm:bulletEnabled val="1"/>
        </dgm:presLayoutVars>
      </dgm:prSet>
      <dgm:spPr/>
      <dgm:t>
        <a:bodyPr/>
        <a:lstStyle/>
        <a:p>
          <a:endParaRPr lang="en-US"/>
        </a:p>
      </dgm:t>
    </dgm:pt>
    <dgm:pt modelId="{6793D6C1-11C4-4549-AA87-8A72272FF6B1}" type="pres">
      <dgm:prSet presAssocID="{0E959FCF-9E5C-4BA5-8F7F-0BF119A258E9}" presName="spacer" presStyleCnt="0"/>
      <dgm:spPr/>
    </dgm:pt>
    <dgm:pt modelId="{37044683-296D-4928-A19D-1A7547B9EB23}" type="pres">
      <dgm:prSet presAssocID="{E103F50F-1A90-416B-9E61-819078A87576}" presName="parentText" presStyleLbl="node1" presStyleIdx="3" presStyleCnt="8">
        <dgm:presLayoutVars>
          <dgm:chMax val="0"/>
          <dgm:bulletEnabled val="1"/>
        </dgm:presLayoutVars>
      </dgm:prSet>
      <dgm:spPr/>
      <dgm:t>
        <a:bodyPr/>
        <a:lstStyle/>
        <a:p>
          <a:endParaRPr lang="en-US"/>
        </a:p>
      </dgm:t>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4" presStyleCnt="8" custLinFactNeighborY="-43800">
        <dgm:presLayoutVars>
          <dgm:chMax val="0"/>
          <dgm:bulletEnabled val="1"/>
        </dgm:presLayoutVars>
      </dgm:prSet>
      <dgm:spPr/>
      <dgm:t>
        <a:bodyPr/>
        <a:lstStyle/>
        <a:p>
          <a:endParaRPr lang="en-US"/>
        </a:p>
      </dgm:t>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5" presStyleCnt="8">
        <dgm:presLayoutVars>
          <dgm:chMax val="0"/>
          <dgm:bulletEnabled val="1"/>
        </dgm:presLayoutVars>
      </dgm:prSet>
      <dgm:spPr/>
      <dgm:t>
        <a:bodyPr/>
        <a:lstStyle/>
        <a:p>
          <a:endParaRPr lang="en-US"/>
        </a:p>
      </dgm:t>
    </dgm:pt>
    <dgm:pt modelId="{F4C439AD-BC66-42C3-9105-C5B50C42525C}" type="pres">
      <dgm:prSet presAssocID="{B073C0A7-BBBA-4CC1-A7B4-ED449CA76FC9}" presName="spacer" presStyleCnt="0"/>
      <dgm:spPr/>
    </dgm:pt>
    <dgm:pt modelId="{BB581282-D2E9-4881-BBB5-D7AE975D856F}" type="pres">
      <dgm:prSet presAssocID="{E5EF136F-65BC-440D-A019-C0F886E2577C}" presName="parentText" presStyleLbl="node1" presStyleIdx="6" presStyleCnt="8">
        <dgm:presLayoutVars>
          <dgm:chMax val="0"/>
          <dgm:bulletEnabled val="1"/>
        </dgm:presLayoutVars>
      </dgm:prSet>
      <dgm:spPr/>
      <dgm:t>
        <a:bodyPr/>
        <a:lstStyle/>
        <a:p>
          <a:endParaRPr lang="en-US"/>
        </a:p>
      </dgm:t>
    </dgm:pt>
    <dgm:pt modelId="{6F6278EF-C83F-48EB-8747-CEA05E0D31AB}" type="pres">
      <dgm:prSet presAssocID="{F717F93E-8D7A-4248-BFC8-0D05C869C8B3}" presName="spacer" presStyleCnt="0"/>
      <dgm:spPr/>
    </dgm:pt>
    <dgm:pt modelId="{744F5314-BBC8-475B-8F88-35EB3CA23196}" type="pres">
      <dgm:prSet presAssocID="{03ADE487-B8DB-4FEB-BDBE-7281BBA61A5E}" presName="parentText" presStyleLbl="node1" presStyleIdx="7" presStyleCnt="8">
        <dgm:presLayoutVars>
          <dgm:chMax val="0"/>
          <dgm:bulletEnabled val="1"/>
        </dgm:presLayoutVars>
      </dgm:prSet>
      <dgm:spPr/>
      <dgm:t>
        <a:bodyPr/>
        <a:lstStyle/>
        <a:p>
          <a:endParaRPr lang="en-US"/>
        </a:p>
      </dgm:t>
    </dgm:pt>
  </dgm:ptLst>
  <dgm:cxnLst>
    <dgm:cxn modelId="{81818C24-FFB5-4B9D-9010-FA72FE13FE3E}" type="presOf" srcId="{5BCFEC87-2571-489B-891D-0E70E9F09AD4}" destId="{FEE47416-7ADC-4F04-B888-18152B43E14E}" srcOrd="0" destOrd="0" presId="urn:microsoft.com/office/officeart/2005/8/layout/vList2"/>
    <dgm:cxn modelId="{5D186CC7-5C3A-49FB-B906-FF5288E5BE99}" type="presOf" srcId="{0240E6BA-A916-4076-9EA5-E14A9617F930}" destId="{35B7FA0E-A7C6-469B-9CC6-2694F8ACFFCE}" srcOrd="0" destOrd="0" presId="urn:microsoft.com/office/officeart/2005/8/layout/vList2"/>
    <dgm:cxn modelId="{A130BA21-03FE-480F-8A73-DC2100687111}" type="presOf" srcId="{4B0BF9B7-7B7A-4A7C-A05B-B1BE1B648CE9}" destId="{A17B7EE2-1D78-4802-A42E-D5C47A93A332}" srcOrd="0" destOrd="0" presId="urn:microsoft.com/office/officeart/2005/8/layout/vList2"/>
    <dgm:cxn modelId="{D7A5B333-49F3-4902-ABEE-1B9D636667E3}" type="presOf" srcId="{03ADE487-B8DB-4FEB-BDBE-7281BBA61A5E}" destId="{744F5314-BBC8-475B-8F88-35EB3CA23196}" srcOrd="0" destOrd="0" presId="urn:microsoft.com/office/officeart/2005/8/layout/vList2"/>
    <dgm:cxn modelId="{54F683BD-7D14-4ED5-A29D-2E12F1E3516C}" srcId="{4B0BF9B7-7B7A-4A7C-A05B-B1BE1B648CE9}" destId="{0240E6BA-A916-4076-9EA5-E14A9617F930}" srcOrd="4" destOrd="0" parTransId="{FCD4DBE2-B78C-4C9B-AD8A-2AE48AC68966}" sibTransId="{5F944036-454F-428C-A017-94E62845979A}"/>
    <dgm:cxn modelId="{3C92B0A0-0376-4924-8286-AC33110357FE}" srcId="{4B0BF9B7-7B7A-4A7C-A05B-B1BE1B648CE9}" destId="{9B0D2C3E-33DB-4083-909C-C0999CE06016}" srcOrd="2" destOrd="0" parTransId="{87610EBD-CACA-49E7-B209-38918A556B69}" sibTransId="{0E959FCF-9E5C-4BA5-8F7F-0BF119A258E9}"/>
    <dgm:cxn modelId="{6613A2C2-F0C5-4725-91A6-9F48F23E2592}" srcId="{4B0BF9B7-7B7A-4A7C-A05B-B1BE1B648CE9}" destId="{5BCFEC87-2571-489B-891D-0E70E9F09AD4}" srcOrd="0" destOrd="0" parTransId="{D053B18D-AC5C-487F-A279-38D5B622285F}" sibTransId="{922FD871-7B30-4786-A696-4D6E20953EBF}"/>
    <dgm:cxn modelId="{2E0FE768-ECE8-452B-ABE9-AF219175E075}" type="presOf" srcId="{5BC77895-9CE9-4054-B933-25BDDF9C1F4C}" destId="{C257A4DF-BA63-4CF7-ABE1-B114FC9563C2}" srcOrd="0" destOrd="0" presId="urn:microsoft.com/office/officeart/2005/8/layout/vList2"/>
    <dgm:cxn modelId="{9567498A-8608-435F-A466-2A4F3B67697F}" type="presOf" srcId="{9B0D2C3E-33DB-4083-909C-C0999CE06016}" destId="{4295595F-D20B-405E-8AB4-688E1DEC2787}" srcOrd="0" destOrd="0" presId="urn:microsoft.com/office/officeart/2005/8/layout/vList2"/>
    <dgm:cxn modelId="{E73D4A41-3075-40C9-9EF8-BA09AA73A73C}" srcId="{4B0BF9B7-7B7A-4A7C-A05B-B1BE1B648CE9}" destId="{03ADE487-B8DB-4FEB-BDBE-7281BBA61A5E}" srcOrd="7" destOrd="0" parTransId="{C72F1232-D915-4400-ADD2-8949D3E864EC}" sibTransId="{6B173864-B603-4D03-8622-12D36B90DC25}"/>
    <dgm:cxn modelId="{353EC308-A9D5-4AD0-B2A4-F99D485EC378}" type="presOf" srcId="{E103F50F-1A90-416B-9E61-819078A87576}" destId="{37044683-296D-4928-A19D-1A7547B9EB23}" srcOrd="0" destOrd="0" presId="urn:microsoft.com/office/officeart/2005/8/layout/vList2"/>
    <dgm:cxn modelId="{84CC6AEF-7D31-4720-A5E4-DDF39155F9CC}" type="presOf" srcId="{FC7DEB54-D495-4BD2-8325-E7464C2459C5}" destId="{C2D199EF-EC9A-4C6D-8BD7-CC11CB57AA65}" srcOrd="0" destOrd="0" presId="urn:microsoft.com/office/officeart/2005/8/layout/vList2"/>
    <dgm:cxn modelId="{D6332F11-733A-4E32-91D1-48728F4299BC}" srcId="{4B0BF9B7-7B7A-4A7C-A05B-B1BE1B648CE9}" destId="{FC7DEB54-D495-4BD2-8325-E7464C2459C5}" srcOrd="5" destOrd="0" parTransId="{9D2FBCD5-0C0E-4C79-ACEE-655AD2CB786C}" sibTransId="{B073C0A7-BBBA-4CC1-A7B4-ED449CA76FC9}"/>
    <dgm:cxn modelId="{27F6A092-16B5-4A05-A898-9B1BEACB5F86}" type="presOf" srcId="{E5EF136F-65BC-440D-A019-C0F886E2577C}" destId="{BB581282-D2E9-4881-BBB5-D7AE975D856F}" srcOrd="0" destOrd="0" presId="urn:microsoft.com/office/officeart/2005/8/layout/vList2"/>
    <dgm:cxn modelId="{87D43582-1B0F-4406-958A-C65726658694}" srcId="{4B0BF9B7-7B7A-4A7C-A05B-B1BE1B648CE9}" destId="{E5EF136F-65BC-440D-A019-C0F886E2577C}" srcOrd="6" destOrd="0" parTransId="{2E2C8467-2C24-4F52-9084-9115E17A23F9}" sibTransId="{F717F93E-8D7A-4248-BFC8-0D05C869C8B3}"/>
    <dgm:cxn modelId="{806CAA7F-8446-4C3F-AEC4-A3E85D3D3935}" srcId="{4B0BF9B7-7B7A-4A7C-A05B-B1BE1B648CE9}" destId="{E103F50F-1A90-416B-9E61-819078A87576}" srcOrd="3" destOrd="0" parTransId="{2EB38C58-B93F-4404-BE14-031AB2A19497}" sibTransId="{1A8EFFAA-9C5F-4126-B3FA-F7CEBBA88C68}"/>
    <dgm:cxn modelId="{C417DAD6-A198-4052-94EF-5FC2628A67EB}" srcId="{4B0BF9B7-7B7A-4A7C-A05B-B1BE1B648CE9}" destId="{5BC77895-9CE9-4054-B933-25BDDF9C1F4C}" srcOrd="1" destOrd="0" parTransId="{D3FCBDAE-D5A3-4B5D-ABD9-7974AAAA1040}" sibTransId="{31A1769C-2C00-4F7C-951A-5A04AB5BA6E5}"/>
    <dgm:cxn modelId="{E771D167-F9A9-4B7E-94C3-9E7C98175BCF}" type="presParOf" srcId="{A17B7EE2-1D78-4802-A42E-D5C47A93A332}" destId="{FEE47416-7ADC-4F04-B888-18152B43E14E}" srcOrd="0" destOrd="0" presId="urn:microsoft.com/office/officeart/2005/8/layout/vList2"/>
    <dgm:cxn modelId="{C5907584-982C-4403-975B-D3BB6728586A}" type="presParOf" srcId="{A17B7EE2-1D78-4802-A42E-D5C47A93A332}" destId="{4C71D70E-D4E8-40C9-B61A-A6DF24ED5625}" srcOrd="1" destOrd="0" presId="urn:microsoft.com/office/officeart/2005/8/layout/vList2"/>
    <dgm:cxn modelId="{59F62CE7-AE31-4896-A20D-98E9C9AB38EC}" type="presParOf" srcId="{A17B7EE2-1D78-4802-A42E-D5C47A93A332}" destId="{C257A4DF-BA63-4CF7-ABE1-B114FC9563C2}" srcOrd="2" destOrd="0" presId="urn:microsoft.com/office/officeart/2005/8/layout/vList2"/>
    <dgm:cxn modelId="{3AB54DD0-FD03-4EB4-A354-82299C7EA36E}" type="presParOf" srcId="{A17B7EE2-1D78-4802-A42E-D5C47A93A332}" destId="{B38E9941-A3A6-4796-8072-ADCD44E1774C}" srcOrd="3" destOrd="0" presId="urn:microsoft.com/office/officeart/2005/8/layout/vList2"/>
    <dgm:cxn modelId="{53BDC84E-F0C9-4D12-8DCD-6507E8A85A7D}" type="presParOf" srcId="{A17B7EE2-1D78-4802-A42E-D5C47A93A332}" destId="{4295595F-D20B-405E-8AB4-688E1DEC2787}" srcOrd="4" destOrd="0" presId="urn:microsoft.com/office/officeart/2005/8/layout/vList2"/>
    <dgm:cxn modelId="{CC7EAD89-751B-4F0A-B182-F35BE3DD3663}" type="presParOf" srcId="{A17B7EE2-1D78-4802-A42E-D5C47A93A332}" destId="{6793D6C1-11C4-4549-AA87-8A72272FF6B1}" srcOrd="5" destOrd="0" presId="urn:microsoft.com/office/officeart/2005/8/layout/vList2"/>
    <dgm:cxn modelId="{4AA1CDBE-27B6-4A73-B438-F0E6E9A6247C}" type="presParOf" srcId="{A17B7EE2-1D78-4802-A42E-D5C47A93A332}" destId="{37044683-296D-4928-A19D-1A7547B9EB23}" srcOrd="6" destOrd="0" presId="urn:microsoft.com/office/officeart/2005/8/layout/vList2"/>
    <dgm:cxn modelId="{2BE50481-C8F9-48F8-99F6-6DCC5DF1D434}" type="presParOf" srcId="{A17B7EE2-1D78-4802-A42E-D5C47A93A332}" destId="{A8DC0224-C23C-470A-9860-43CF041DAA78}" srcOrd="7" destOrd="0" presId="urn:microsoft.com/office/officeart/2005/8/layout/vList2"/>
    <dgm:cxn modelId="{42E15FEE-8A1A-4991-80D0-0AC593FFD46E}" type="presParOf" srcId="{A17B7EE2-1D78-4802-A42E-D5C47A93A332}" destId="{35B7FA0E-A7C6-469B-9CC6-2694F8ACFFCE}" srcOrd="8" destOrd="0" presId="urn:microsoft.com/office/officeart/2005/8/layout/vList2"/>
    <dgm:cxn modelId="{3569ED77-D0A9-4CE9-88A7-789F14164F5A}" type="presParOf" srcId="{A17B7EE2-1D78-4802-A42E-D5C47A93A332}" destId="{74DBFF6F-C3F3-4B08-807D-9792880EAF31}" srcOrd="9" destOrd="0" presId="urn:microsoft.com/office/officeart/2005/8/layout/vList2"/>
    <dgm:cxn modelId="{F2BCB2F4-D665-425C-BB2C-48B7268B6E36}" type="presParOf" srcId="{A17B7EE2-1D78-4802-A42E-D5C47A93A332}" destId="{C2D199EF-EC9A-4C6D-8BD7-CC11CB57AA65}" srcOrd="10" destOrd="0" presId="urn:microsoft.com/office/officeart/2005/8/layout/vList2"/>
    <dgm:cxn modelId="{35B5C328-E72D-406B-AACF-4E98B63B5E61}" type="presParOf" srcId="{A17B7EE2-1D78-4802-A42E-D5C47A93A332}" destId="{F4C439AD-BC66-42C3-9105-C5B50C42525C}" srcOrd="11" destOrd="0" presId="urn:microsoft.com/office/officeart/2005/8/layout/vList2"/>
    <dgm:cxn modelId="{716ABD41-E8CA-4B9F-8F92-BA06921B1D30}" type="presParOf" srcId="{A17B7EE2-1D78-4802-A42E-D5C47A93A332}" destId="{BB581282-D2E9-4881-BBB5-D7AE975D856F}" srcOrd="12" destOrd="0" presId="urn:microsoft.com/office/officeart/2005/8/layout/vList2"/>
    <dgm:cxn modelId="{810326BD-F3B2-497F-B4B9-868BC91170AC}" type="presParOf" srcId="{A17B7EE2-1D78-4802-A42E-D5C47A93A332}" destId="{6F6278EF-C83F-48EB-8747-CEA05E0D31AB}" srcOrd="13" destOrd="0" presId="urn:microsoft.com/office/officeart/2005/8/layout/vList2"/>
    <dgm:cxn modelId="{FCBCCA5A-04E7-48D1-91FD-7FE18938ACCA}" type="presParOf" srcId="{A17B7EE2-1D78-4802-A42E-D5C47A93A332}" destId="{744F5314-BBC8-475B-8F88-35EB3CA23196}" srcOrd="14" destOrd="0" presId="urn:microsoft.com/office/officeart/2005/8/layout/vList2"/>
  </dgm:cxnLst>
  <dgm:bg/>
  <dgm:whole/>
</dgm:dataModel>
</file>

<file path=ppt/diagrams/data6.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Mergers and Acquisition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Merging Cultures</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custT="1"/>
      <dgm:spPr>
        <a:noFill/>
      </dgm:spPr>
      <dgm:t>
        <a:bodyPr/>
        <a:lstStyle/>
        <a:p>
          <a:r>
            <a:rPr lang="en-MY" sz="2800" dirty="0">
              <a:solidFill>
                <a:schemeClr val="tx1"/>
              </a:solidFill>
              <a:latin typeface="+mn-lt"/>
            </a:rPr>
            <a:t>HR Competency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custT="1"/>
      <dgm:spPr>
        <a:noFill/>
      </dgm:spPr>
      <dgm:t>
        <a:bodyPr/>
        <a:lstStyle/>
        <a:p>
          <a:r>
            <a:rPr lang="en-MY" sz="2800" dirty="0">
              <a:solidFill>
                <a:schemeClr val="tx1"/>
              </a:solidFill>
              <a:latin typeface="+mn-lt"/>
            </a:rPr>
            <a:t>Star Technique</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custT="1"/>
      <dgm:spPr>
        <a:noFill/>
      </dgm:spPr>
      <dgm:t>
        <a:bodyPr/>
        <a:lstStyle/>
        <a:p>
          <a:r>
            <a:rPr lang="en-MY" sz="2800" dirty="0">
              <a:solidFill>
                <a:schemeClr val="tx1"/>
              </a:solidFill>
              <a:latin typeface="+mn-lt"/>
            </a:rPr>
            <a:t>HR and CSR</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9B0D2C3E-33DB-4083-909C-C0999CE06016}">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FFFFE1"/>
              </a:solidFill>
              <a:latin typeface="+mn-lt"/>
              <a:ea typeface="+mn-ea"/>
              <a:cs typeface="+mn-cs"/>
            </a:rPr>
            <a:t>HR Structural Alternatives</a:t>
          </a:r>
        </a:p>
      </dgm:t>
    </dgm:pt>
    <dgm:pt modelId="{87610EBD-CACA-49E7-B209-38918A556B69}" type="parTrans" cxnId="{3C92B0A0-0376-4924-8286-AC33110357FE}">
      <dgm:prSet/>
      <dgm:spPr/>
      <dgm:t>
        <a:bodyPr/>
        <a:lstStyle/>
        <a:p>
          <a:endParaRPr lang="en-MY"/>
        </a:p>
      </dgm:t>
    </dgm:pt>
    <dgm:pt modelId="{0E959FCF-9E5C-4BA5-8F7F-0BF119A258E9}" type="sibTrans" cxnId="{3C92B0A0-0376-4924-8286-AC33110357FE}">
      <dgm:prSet/>
      <dgm:spPr/>
      <dgm:t>
        <a:bodyPr/>
        <a:lstStyle/>
        <a:p>
          <a:endParaRPr lang="en-MY"/>
        </a:p>
      </dgm:t>
    </dgm:pt>
    <dgm:pt modelId="{E5EF136F-65BC-440D-A019-C0F886E2577C}">
      <dgm:prSet phldrT="[Text]" custT="1"/>
      <dgm:spPr>
        <a:noFill/>
      </dgm:spPr>
      <dgm:t>
        <a:bodyPr/>
        <a:lstStyle/>
        <a:p>
          <a:r>
            <a:rPr lang="en-MY" sz="2800" dirty="0">
              <a:solidFill>
                <a:schemeClr val="tx1"/>
              </a:solidFill>
              <a:latin typeface="+mn-lt"/>
            </a:rPr>
            <a:t>HR Roles and Responsibilities</a:t>
          </a:r>
        </a:p>
      </dgm:t>
    </dgm:pt>
    <dgm:pt modelId="{2E2C8467-2C24-4F52-9084-9115E17A23F9}" type="parTrans" cxnId="{87D43582-1B0F-4406-958A-C65726658694}">
      <dgm:prSet/>
      <dgm:spPr/>
      <dgm:t>
        <a:bodyPr/>
        <a:lstStyle/>
        <a:p>
          <a:endParaRPr lang="en-MY"/>
        </a:p>
      </dgm:t>
    </dgm:pt>
    <dgm:pt modelId="{F717F93E-8D7A-4248-BFC8-0D05C869C8B3}" type="sibTrans" cxnId="{87D43582-1B0F-4406-958A-C65726658694}">
      <dgm:prSet/>
      <dgm:spPr/>
      <dgm:t>
        <a:bodyPr/>
        <a:lstStyle/>
        <a:p>
          <a:endParaRPr lang="en-MY"/>
        </a:p>
      </dgm:t>
    </dgm:pt>
    <dgm:pt modelId="{03ADE487-B8DB-4FEB-BDBE-7281BBA61A5E}">
      <dgm:prSet phldrT="[Text]" custT="1"/>
      <dgm:spPr>
        <a:noFill/>
      </dgm:spPr>
      <dgm:t>
        <a:bodyPr/>
        <a:lstStyle/>
        <a:p>
          <a:r>
            <a:rPr lang="en-MY" sz="2800" dirty="0">
              <a:solidFill>
                <a:srgbClr val="2D2E2D"/>
              </a:solidFill>
              <a:latin typeface="+mn-lt"/>
            </a:rPr>
            <a:t>Ten Strategic Tips</a:t>
          </a:r>
        </a:p>
      </dgm:t>
    </dgm:pt>
    <dgm:pt modelId="{C72F1232-D915-4400-ADD2-8949D3E864EC}" type="parTrans" cxnId="{E73D4A41-3075-40C9-9EF8-BA09AA73A73C}">
      <dgm:prSet/>
      <dgm:spPr/>
      <dgm:t>
        <a:bodyPr/>
        <a:lstStyle/>
        <a:p>
          <a:endParaRPr lang="en-MY"/>
        </a:p>
      </dgm:t>
    </dgm:pt>
    <dgm:pt modelId="{6B173864-B603-4D03-8622-12D36B90DC25}" type="sibTrans" cxnId="{E73D4A41-3075-40C9-9EF8-BA09AA73A73C}">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t>
        <a:bodyPr/>
        <a:lstStyle/>
        <a:p>
          <a:endParaRPr lang="en-US"/>
        </a:p>
      </dgm:t>
    </dgm:pt>
    <dgm:pt modelId="{FEE47416-7ADC-4F04-B888-18152B43E14E}" type="pres">
      <dgm:prSet presAssocID="{5BCFEC87-2571-489B-891D-0E70E9F09AD4}" presName="parentText" presStyleLbl="node1" presStyleIdx="0" presStyleCnt="8" custLinFactNeighborY="93412">
        <dgm:presLayoutVars>
          <dgm:chMax val="0"/>
          <dgm:bulletEnabled val="1"/>
        </dgm:presLayoutVars>
      </dgm:prSet>
      <dgm:spPr>
        <a:xfrm>
          <a:off x="0" y="118485"/>
          <a:ext cx="7772400" cy="514800"/>
        </a:xfrm>
        <a:prstGeom prst="roundRect">
          <a:avLst/>
        </a:prstGeom>
      </dgm:spPr>
      <dgm:t>
        <a:bodyPr/>
        <a:lstStyle/>
        <a:p>
          <a:endParaRPr lang="en-US"/>
        </a:p>
      </dgm:t>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8" custLinFactNeighborY="16750">
        <dgm:presLayoutVars>
          <dgm:chMax val="0"/>
          <dgm:bulletEnabled val="1"/>
        </dgm:presLayoutVars>
      </dgm:prSet>
      <dgm:spPr>
        <a:xfrm>
          <a:off x="0" y="648072"/>
          <a:ext cx="7772400" cy="514800"/>
        </a:xfrm>
        <a:prstGeom prst="roundRect">
          <a:avLst/>
        </a:prstGeom>
      </dgm:spPr>
      <dgm:t>
        <a:bodyPr/>
        <a:lstStyle/>
        <a:p>
          <a:endParaRPr lang="en-US"/>
        </a:p>
      </dgm:t>
    </dgm:pt>
    <dgm:pt modelId="{B38E9941-A3A6-4796-8072-ADCD44E1774C}" type="pres">
      <dgm:prSet presAssocID="{31A1769C-2C00-4F7C-951A-5A04AB5BA6E5}" presName="spacer" presStyleCnt="0"/>
      <dgm:spPr/>
    </dgm:pt>
    <dgm:pt modelId="{4295595F-D20B-405E-8AB4-688E1DEC2787}" type="pres">
      <dgm:prSet presAssocID="{9B0D2C3E-33DB-4083-909C-C0999CE06016}" presName="parentText" presStyleLbl="node1" presStyleIdx="2" presStyleCnt="8" custLinFactNeighborY="-3516">
        <dgm:presLayoutVars>
          <dgm:chMax val="0"/>
          <dgm:bulletEnabled val="1"/>
        </dgm:presLayoutVars>
      </dgm:prSet>
      <dgm:spPr>
        <a:xfrm>
          <a:off x="0" y="1213392"/>
          <a:ext cx="7772400" cy="514800"/>
        </a:xfrm>
        <a:prstGeom prst="roundRect">
          <a:avLst/>
        </a:prstGeom>
      </dgm:spPr>
      <dgm:t>
        <a:bodyPr/>
        <a:lstStyle/>
        <a:p>
          <a:endParaRPr lang="en-US"/>
        </a:p>
      </dgm:t>
    </dgm:pt>
    <dgm:pt modelId="{6793D6C1-11C4-4549-AA87-8A72272FF6B1}" type="pres">
      <dgm:prSet presAssocID="{0E959FCF-9E5C-4BA5-8F7F-0BF119A258E9}" presName="spacer" presStyleCnt="0"/>
      <dgm:spPr/>
    </dgm:pt>
    <dgm:pt modelId="{37044683-296D-4928-A19D-1A7547B9EB23}" type="pres">
      <dgm:prSet presAssocID="{E103F50F-1A90-416B-9E61-819078A87576}" presName="parentText" presStyleLbl="node1" presStyleIdx="3" presStyleCnt="8">
        <dgm:presLayoutVars>
          <dgm:chMax val="0"/>
          <dgm:bulletEnabled val="1"/>
        </dgm:presLayoutVars>
      </dgm:prSet>
      <dgm:spPr/>
      <dgm:t>
        <a:bodyPr/>
        <a:lstStyle/>
        <a:p>
          <a:endParaRPr lang="en-US"/>
        </a:p>
      </dgm:t>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4" presStyleCnt="8" custLinFactNeighborY="-43800">
        <dgm:presLayoutVars>
          <dgm:chMax val="0"/>
          <dgm:bulletEnabled val="1"/>
        </dgm:presLayoutVars>
      </dgm:prSet>
      <dgm:spPr/>
      <dgm:t>
        <a:bodyPr/>
        <a:lstStyle/>
        <a:p>
          <a:endParaRPr lang="en-US"/>
        </a:p>
      </dgm:t>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5" presStyleCnt="8">
        <dgm:presLayoutVars>
          <dgm:chMax val="0"/>
          <dgm:bulletEnabled val="1"/>
        </dgm:presLayoutVars>
      </dgm:prSet>
      <dgm:spPr/>
      <dgm:t>
        <a:bodyPr/>
        <a:lstStyle/>
        <a:p>
          <a:endParaRPr lang="en-US"/>
        </a:p>
      </dgm:t>
    </dgm:pt>
    <dgm:pt modelId="{F4C439AD-BC66-42C3-9105-C5B50C42525C}" type="pres">
      <dgm:prSet presAssocID="{B073C0A7-BBBA-4CC1-A7B4-ED449CA76FC9}" presName="spacer" presStyleCnt="0"/>
      <dgm:spPr/>
    </dgm:pt>
    <dgm:pt modelId="{BB581282-D2E9-4881-BBB5-D7AE975D856F}" type="pres">
      <dgm:prSet presAssocID="{E5EF136F-65BC-440D-A019-C0F886E2577C}" presName="parentText" presStyleLbl="node1" presStyleIdx="6" presStyleCnt="8">
        <dgm:presLayoutVars>
          <dgm:chMax val="0"/>
          <dgm:bulletEnabled val="1"/>
        </dgm:presLayoutVars>
      </dgm:prSet>
      <dgm:spPr/>
      <dgm:t>
        <a:bodyPr/>
        <a:lstStyle/>
        <a:p>
          <a:endParaRPr lang="en-US"/>
        </a:p>
      </dgm:t>
    </dgm:pt>
    <dgm:pt modelId="{6F6278EF-C83F-48EB-8747-CEA05E0D31AB}" type="pres">
      <dgm:prSet presAssocID="{F717F93E-8D7A-4248-BFC8-0D05C869C8B3}" presName="spacer" presStyleCnt="0"/>
      <dgm:spPr/>
    </dgm:pt>
    <dgm:pt modelId="{744F5314-BBC8-475B-8F88-35EB3CA23196}" type="pres">
      <dgm:prSet presAssocID="{03ADE487-B8DB-4FEB-BDBE-7281BBA61A5E}" presName="parentText" presStyleLbl="node1" presStyleIdx="7" presStyleCnt="8">
        <dgm:presLayoutVars>
          <dgm:chMax val="0"/>
          <dgm:bulletEnabled val="1"/>
        </dgm:presLayoutVars>
      </dgm:prSet>
      <dgm:spPr/>
      <dgm:t>
        <a:bodyPr/>
        <a:lstStyle/>
        <a:p>
          <a:endParaRPr lang="en-US"/>
        </a:p>
      </dgm:t>
    </dgm:pt>
  </dgm:ptLst>
  <dgm:cxnLst>
    <dgm:cxn modelId="{39178725-0D5D-4E38-BFCB-C93FD1D0DB20}" type="presOf" srcId="{4B0BF9B7-7B7A-4A7C-A05B-B1BE1B648CE9}" destId="{A17B7EE2-1D78-4802-A42E-D5C47A93A332}" srcOrd="0" destOrd="0" presId="urn:microsoft.com/office/officeart/2005/8/layout/vList2"/>
    <dgm:cxn modelId="{54F683BD-7D14-4ED5-A29D-2E12F1E3516C}" srcId="{4B0BF9B7-7B7A-4A7C-A05B-B1BE1B648CE9}" destId="{0240E6BA-A916-4076-9EA5-E14A9617F930}" srcOrd="4" destOrd="0" parTransId="{FCD4DBE2-B78C-4C9B-AD8A-2AE48AC68966}" sibTransId="{5F944036-454F-428C-A017-94E62845979A}"/>
    <dgm:cxn modelId="{3C92B0A0-0376-4924-8286-AC33110357FE}" srcId="{4B0BF9B7-7B7A-4A7C-A05B-B1BE1B648CE9}" destId="{9B0D2C3E-33DB-4083-909C-C0999CE06016}" srcOrd="2" destOrd="0" parTransId="{87610EBD-CACA-49E7-B209-38918A556B69}" sibTransId="{0E959FCF-9E5C-4BA5-8F7F-0BF119A258E9}"/>
    <dgm:cxn modelId="{6613A2C2-F0C5-4725-91A6-9F48F23E2592}" srcId="{4B0BF9B7-7B7A-4A7C-A05B-B1BE1B648CE9}" destId="{5BCFEC87-2571-489B-891D-0E70E9F09AD4}" srcOrd="0" destOrd="0" parTransId="{D053B18D-AC5C-487F-A279-38D5B622285F}" sibTransId="{922FD871-7B30-4786-A696-4D6E20953EBF}"/>
    <dgm:cxn modelId="{6FC44C3E-9BEF-420E-AF98-F23FBDC1B573}" type="presOf" srcId="{5BC77895-9CE9-4054-B933-25BDDF9C1F4C}" destId="{C257A4DF-BA63-4CF7-ABE1-B114FC9563C2}" srcOrd="0" destOrd="0" presId="urn:microsoft.com/office/officeart/2005/8/layout/vList2"/>
    <dgm:cxn modelId="{6BB26A4A-22DE-430A-94C7-39C5B923F150}" type="presOf" srcId="{FC7DEB54-D495-4BD2-8325-E7464C2459C5}" destId="{C2D199EF-EC9A-4C6D-8BD7-CC11CB57AA65}" srcOrd="0" destOrd="0" presId="urn:microsoft.com/office/officeart/2005/8/layout/vList2"/>
    <dgm:cxn modelId="{E73D4A41-3075-40C9-9EF8-BA09AA73A73C}" srcId="{4B0BF9B7-7B7A-4A7C-A05B-B1BE1B648CE9}" destId="{03ADE487-B8DB-4FEB-BDBE-7281BBA61A5E}" srcOrd="7" destOrd="0" parTransId="{C72F1232-D915-4400-ADD2-8949D3E864EC}" sibTransId="{6B173864-B603-4D03-8622-12D36B90DC25}"/>
    <dgm:cxn modelId="{BE59E04D-AEB0-40EC-843B-B55C50F81BDC}" type="presOf" srcId="{5BCFEC87-2571-489B-891D-0E70E9F09AD4}" destId="{FEE47416-7ADC-4F04-B888-18152B43E14E}" srcOrd="0" destOrd="0" presId="urn:microsoft.com/office/officeart/2005/8/layout/vList2"/>
    <dgm:cxn modelId="{D6332F11-733A-4E32-91D1-48728F4299BC}" srcId="{4B0BF9B7-7B7A-4A7C-A05B-B1BE1B648CE9}" destId="{FC7DEB54-D495-4BD2-8325-E7464C2459C5}" srcOrd="5" destOrd="0" parTransId="{9D2FBCD5-0C0E-4C79-ACEE-655AD2CB786C}" sibTransId="{B073C0A7-BBBA-4CC1-A7B4-ED449CA76FC9}"/>
    <dgm:cxn modelId="{8F4C2662-C8C5-47B3-9665-AB5646969369}" type="presOf" srcId="{03ADE487-B8DB-4FEB-BDBE-7281BBA61A5E}" destId="{744F5314-BBC8-475B-8F88-35EB3CA23196}" srcOrd="0" destOrd="0" presId="urn:microsoft.com/office/officeart/2005/8/layout/vList2"/>
    <dgm:cxn modelId="{87D43582-1B0F-4406-958A-C65726658694}" srcId="{4B0BF9B7-7B7A-4A7C-A05B-B1BE1B648CE9}" destId="{E5EF136F-65BC-440D-A019-C0F886E2577C}" srcOrd="6" destOrd="0" parTransId="{2E2C8467-2C24-4F52-9084-9115E17A23F9}" sibTransId="{F717F93E-8D7A-4248-BFC8-0D05C869C8B3}"/>
    <dgm:cxn modelId="{1EFC5EE5-371D-4B40-AD8E-936D9F36506E}" type="presOf" srcId="{E103F50F-1A90-416B-9E61-819078A87576}" destId="{37044683-296D-4928-A19D-1A7547B9EB23}" srcOrd="0" destOrd="0" presId="urn:microsoft.com/office/officeart/2005/8/layout/vList2"/>
    <dgm:cxn modelId="{625D3577-BA99-4DF2-9FF4-38FB02C2520C}" type="presOf" srcId="{9B0D2C3E-33DB-4083-909C-C0999CE06016}" destId="{4295595F-D20B-405E-8AB4-688E1DEC2787}" srcOrd="0" destOrd="0" presId="urn:microsoft.com/office/officeart/2005/8/layout/vList2"/>
    <dgm:cxn modelId="{806CAA7F-8446-4C3F-AEC4-A3E85D3D3935}" srcId="{4B0BF9B7-7B7A-4A7C-A05B-B1BE1B648CE9}" destId="{E103F50F-1A90-416B-9E61-819078A87576}" srcOrd="3" destOrd="0" parTransId="{2EB38C58-B93F-4404-BE14-031AB2A19497}" sibTransId="{1A8EFFAA-9C5F-4126-B3FA-F7CEBBA88C68}"/>
    <dgm:cxn modelId="{C417DAD6-A198-4052-94EF-5FC2628A67EB}" srcId="{4B0BF9B7-7B7A-4A7C-A05B-B1BE1B648CE9}" destId="{5BC77895-9CE9-4054-B933-25BDDF9C1F4C}" srcOrd="1" destOrd="0" parTransId="{D3FCBDAE-D5A3-4B5D-ABD9-7974AAAA1040}" sibTransId="{31A1769C-2C00-4F7C-951A-5A04AB5BA6E5}"/>
    <dgm:cxn modelId="{B17CBE57-4FAE-43EE-BD2F-D97CEFA7E552}" type="presOf" srcId="{E5EF136F-65BC-440D-A019-C0F886E2577C}" destId="{BB581282-D2E9-4881-BBB5-D7AE975D856F}" srcOrd="0" destOrd="0" presId="urn:microsoft.com/office/officeart/2005/8/layout/vList2"/>
    <dgm:cxn modelId="{75E22956-B744-41DE-BD8B-8AAB6A583D1A}" type="presOf" srcId="{0240E6BA-A916-4076-9EA5-E14A9617F930}" destId="{35B7FA0E-A7C6-469B-9CC6-2694F8ACFFCE}" srcOrd="0" destOrd="0" presId="urn:microsoft.com/office/officeart/2005/8/layout/vList2"/>
    <dgm:cxn modelId="{92E4DB33-7308-42D7-B00B-4141D02AEDC4}" type="presParOf" srcId="{A17B7EE2-1D78-4802-A42E-D5C47A93A332}" destId="{FEE47416-7ADC-4F04-B888-18152B43E14E}" srcOrd="0" destOrd="0" presId="urn:microsoft.com/office/officeart/2005/8/layout/vList2"/>
    <dgm:cxn modelId="{96292486-92F6-40FD-B8C6-D440605744C6}" type="presParOf" srcId="{A17B7EE2-1D78-4802-A42E-D5C47A93A332}" destId="{4C71D70E-D4E8-40C9-B61A-A6DF24ED5625}" srcOrd="1" destOrd="0" presId="urn:microsoft.com/office/officeart/2005/8/layout/vList2"/>
    <dgm:cxn modelId="{A7FCBD6C-DDCF-4707-B920-9DC3BB56455D}" type="presParOf" srcId="{A17B7EE2-1D78-4802-A42E-D5C47A93A332}" destId="{C257A4DF-BA63-4CF7-ABE1-B114FC9563C2}" srcOrd="2" destOrd="0" presId="urn:microsoft.com/office/officeart/2005/8/layout/vList2"/>
    <dgm:cxn modelId="{3F0ACA4F-9E0C-4391-8287-7A270E82A0C9}" type="presParOf" srcId="{A17B7EE2-1D78-4802-A42E-D5C47A93A332}" destId="{B38E9941-A3A6-4796-8072-ADCD44E1774C}" srcOrd="3" destOrd="0" presId="urn:microsoft.com/office/officeart/2005/8/layout/vList2"/>
    <dgm:cxn modelId="{61C4620A-D7A3-459A-8DA8-E78FD67E62CD}" type="presParOf" srcId="{A17B7EE2-1D78-4802-A42E-D5C47A93A332}" destId="{4295595F-D20B-405E-8AB4-688E1DEC2787}" srcOrd="4" destOrd="0" presId="urn:microsoft.com/office/officeart/2005/8/layout/vList2"/>
    <dgm:cxn modelId="{D6CCC4EC-37B3-4B22-96FF-E641D8896C1F}" type="presParOf" srcId="{A17B7EE2-1D78-4802-A42E-D5C47A93A332}" destId="{6793D6C1-11C4-4549-AA87-8A72272FF6B1}" srcOrd="5" destOrd="0" presId="urn:microsoft.com/office/officeart/2005/8/layout/vList2"/>
    <dgm:cxn modelId="{318AC106-9CBE-4BDF-85B2-8CE021A13C36}" type="presParOf" srcId="{A17B7EE2-1D78-4802-A42E-D5C47A93A332}" destId="{37044683-296D-4928-A19D-1A7547B9EB23}" srcOrd="6" destOrd="0" presId="urn:microsoft.com/office/officeart/2005/8/layout/vList2"/>
    <dgm:cxn modelId="{295639C3-8AB4-4FC9-9BA9-1499693DF20C}" type="presParOf" srcId="{A17B7EE2-1D78-4802-A42E-D5C47A93A332}" destId="{A8DC0224-C23C-470A-9860-43CF041DAA78}" srcOrd="7" destOrd="0" presId="urn:microsoft.com/office/officeart/2005/8/layout/vList2"/>
    <dgm:cxn modelId="{26380585-6E7E-4E43-ABDB-53B33A4825CA}" type="presParOf" srcId="{A17B7EE2-1D78-4802-A42E-D5C47A93A332}" destId="{35B7FA0E-A7C6-469B-9CC6-2694F8ACFFCE}" srcOrd="8" destOrd="0" presId="urn:microsoft.com/office/officeart/2005/8/layout/vList2"/>
    <dgm:cxn modelId="{6E8D2782-4C46-4F5D-90E0-C9151AC00BC4}" type="presParOf" srcId="{A17B7EE2-1D78-4802-A42E-D5C47A93A332}" destId="{74DBFF6F-C3F3-4B08-807D-9792880EAF31}" srcOrd="9" destOrd="0" presId="urn:microsoft.com/office/officeart/2005/8/layout/vList2"/>
    <dgm:cxn modelId="{D51CA8E4-FEB2-4AF0-A533-E187933A69EE}" type="presParOf" srcId="{A17B7EE2-1D78-4802-A42E-D5C47A93A332}" destId="{C2D199EF-EC9A-4C6D-8BD7-CC11CB57AA65}" srcOrd="10" destOrd="0" presId="urn:microsoft.com/office/officeart/2005/8/layout/vList2"/>
    <dgm:cxn modelId="{FA66C5B7-F4DC-43FE-B5BE-2B10540A576C}" type="presParOf" srcId="{A17B7EE2-1D78-4802-A42E-D5C47A93A332}" destId="{F4C439AD-BC66-42C3-9105-C5B50C42525C}" srcOrd="11" destOrd="0" presId="urn:microsoft.com/office/officeart/2005/8/layout/vList2"/>
    <dgm:cxn modelId="{E8CF25EC-376E-4473-8587-51A3250B16AC}" type="presParOf" srcId="{A17B7EE2-1D78-4802-A42E-D5C47A93A332}" destId="{BB581282-D2E9-4881-BBB5-D7AE975D856F}" srcOrd="12" destOrd="0" presId="urn:microsoft.com/office/officeart/2005/8/layout/vList2"/>
    <dgm:cxn modelId="{8DDA5094-FC42-44A0-8E1A-9586B71C44BF}" type="presParOf" srcId="{A17B7EE2-1D78-4802-A42E-D5C47A93A332}" destId="{6F6278EF-C83F-48EB-8747-CEA05E0D31AB}" srcOrd="13" destOrd="0" presId="urn:microsoft.com/office/officeart/2005/8/layout/vList2"/>
    <dgm:cxn modelId="{2E85E788-627D-4DFE-8A99-87CF5D93B088}" type="presParOf" srcId="{A17B7EE2-1D78-4802-A42E-D5C47A93A332}" destId="{744F5314-BBC8-475B-8F88-35EB3CA23196}" srcOrd="14" destOrd="0" presId="urn:microsoft.com/office/officeart/2005/8/layout/vList2"/>
  </dgm:cxnLst>
  <dgm:bg/>
  <dgm:whole/>
</dgm:dataModel>
</file>

<file path=ppt/diagrams/data7.xml><?xml version="1.0" encoding="utf-8"?>
<dgm:dataModel xmlns:dgm="http://schemas.openxmlformats.org/drawingml/2006/diagram" xmlns:a="http://schemas.openxmlformats.org/drawingml/2006/main">
  <dgm:ptLst>
    <dgm:pt modelId="{BA2DDBA5-9073-47D1-A5AB-A4C0D64F7D5F}" type="doc">
      <dgm:prSet loTypeId="urn:microsoft.com/office/officeart/2005/8/layout/matrix2" loCatId="matrix" qsTypeId="urn:microsoft.com/office/officeart/2005/8/quickstyle/simple1" qsCatId="simple" csTypeId="urn:microsoft.com/office/officeart/2005/8/colors/accent0_2" csCatId="mainScheme" phldr="1"/>
      <dgm:spPr/>
      <dgm:t>
        <a:bodyPr/>
        <a:lstStyle/>
        <a:p>
          <a:endParaRPr lang="en-US"/>
        </a:p>
      </dgm:t>
    </dgm:pt>
    <dgm:pt modelId="{3AC9AF15-9262-4354-9CCF-F5CCFDD51D8A}">
      <dgm:prSet phldrT="[Text]"/>
      <dgm:spPr/>
      <dgm:t>
        <a:bodyPr/>
        <a:lstStyle/>
        <a:p>
          <a:r>
            <a:rPr lang="en-US" b="1" dirty="0" smtClean="0"/>
            <a:t>International</a:t>
          </a:r>
        </a:p>
        <a:p>
          <a:r>
            <a:rPr lang="en-US" dirty="0" smtClean="0"/>
            <a:t>Headquarter as ethnocentric strategic and cultural center. Resources are transferred from Headquarter to local units</a:t>
          </a:r>
          <a:endParaRPr lang="en-US" dirty="0"/>
        </a:p>
      </dgm:t>
    </dgm:pt>
    <dgm:pt modelId="{FD1FE938-5F95-4631-A3C8-3EACC750A85F}" type="parTrans" cxnId="{8181CD12-DBF5-4465-82D4-C26E6165474D}">
      <dgm:prSet/>
      <dgm:spPr/>
      <dgm:t>
        <a:bodyPr/>
        <a:lstStyle/>
        <a:p>
          <a:endParaRPr lang="en-US"/>
        </a:p>
      </dgm:t>
    </dgm:pt>
    <dgm:pt modelId="{6C3D1BEB-0CC1-49AE-9780-D156A3732990}" type="sibTrans" cxnId="{8181CD12-DBF5-4465-82D4-C26E6165474D}">
      <dgm:prSet/>
      <dgm:spPr/>
      <dgm:t>
        <a:bodyPr/>
        <a:lstStyle/>
        <a:p>
          <a:endParaRPr lang="en-US"/>
        </a:p>
      </dgm:t>
    </dgm:pt>
    <dgm:pt modelId="{7A9877E7-F97D-42A3-872D-1FB16CD0DD0A}">
      <dgm:prSet phldrT="[Text]"/>
      <dgm:spPr/>
      <dgm:t>
        <a:bodyPr/>
        <a:lstStyle/>
        <a:p>
          <a:r>
            <a:rPr lang="en-US" b="1" dirty="0" smtClean="0"/>
            <a:t>Multinational</a:t>
          </a:r>
        </a:p>
        <a:p>
          <a:r>
            <a:rPr lang="en-US" dirty="0" smtClean="0"/>
            <a:t>Local differentiation as guiding principle. Subsidiaries act autonomously in order to meet local needs</a:t>
          </a:r>
          <a:endParaRPr lang="en-US" dirty="0"/>
        </a:p>
      </dgm:t>
    </dgm:pt>
    <dgm:pt modelId="{AFB4283E-ED7F-46A6-995B-AF712D22110B}" type="parTrans" cxnId="{AE141252-0E51-407F-9FC6-3EC11689BDCF}">
      <dgm:prSet/>
      <dgm:spPr/>
      <dgm:t>
        <a:bodyPr/>
        <a:lstStyle/>
        <a:p>
          <a:endParaRPr lang="en-US"/>
        </a:p>
      </dgm:t>
    </dgm:pt>
    <dgm:pt modelId="{575F457B-710F-4C59-9A78-776EB04542EF}" type="sibTrans" cxnId="{AE141252-0E51-407F-9FC6-3EC11689BDCF}">
      <dgm:prSet/>
      <dgm:spPr/>
      <dgm:t>
        <a:bodyPr/>
        <a:lstStyle/>
        <a:p>
          <a:endParaRPr lang="en-US"/>
        </a:p>
      </dgm:t>
    </dgm:pt>
    <dgm:pt modelId="{95B815C9-9C60-400E-835E-79A3871FC6EC}">
      <dgm:prSet phldrT="[Text]"/>
      <dgm:spPr/>
      <dgm:t>
        <a:bodyPr/>
        <a:lstStyle/>
        <a:p>
          <a:r>
            <a:rPr lang="en-US" b="1" dirty="0" smtClean="0"/>
            <a:t>Global</a:t>
          </a:r>
        </a:p>
        <a:p>
          <a:r>
            <a:rPr lang="en-US" dirty="0" smtClean="0"/>
            <a:t>The world is seen as one single market. Operations are controlled centrally from the corporate office in order to achieve global integration</a:t>
          </a:r>
          <a:endParaRPr lang="en-US" dirty="0"/>
        </a:p>
      </dgm:t>
    </dgm:pt>
    <dgm:pt modelId="{FB1CC3F4-892B-40AF-929C-A8B9C3046CE7}" type="parTrans" cxnId="{84CA309F-56F9-40AB-AF86-03256CAF539A}">
      <dgm:prSet/>
      <dgm:spPr/>
      <dgm:t>
        <a:bodyPr/>
        <a:lstStyle/>
        <a:p>
          <a:endParaRPr lang="en-US"/>
        </a:p>
      </dgm:t>
    </dgm:pt>
    <dgm:pt modelId="{33C39A6C-2C3D-49FC-A5C1-18F99081F2EA}" type="sibTrans" cxnId="{84CA309F-56F9-40AB-AF86-03256CAF539A}">
      <dgm:prSet/>
      <dgm:spPr/>
      <dgm:t>
        <a:bodyPr/>
        <a:lstStyle/>
        <a:p>
          <a:endParaRPr lang="en-US"/>
        </a:p>
      </dgm:t>
    </dgm:pt>
    <dgm:pt modelId="{7CEEA0C7-F0D6-4CD1-8EF8-5840E1CF0110}">
      <dgm:prSet phldrT="[Text]"/>
      <dgm:spPr/>
      <dgm:t>
        <a:bodyPr/>
        <a:lstStyle/>
        <a:p>
          <a:r>
            <a:rPr lang="en-US" b="1" dirty="0" smtClean="0"/>
            <a:t>Transnational</a:t>
          </a:r>
        </a:p>
        <a:p>
          <a:r>
            <a:rPr lang="en-US" dirty="0" smtClean="0"/>
            <a:t>For all relevant processes the right balance between local differentiation and global integration is achieved</a:t>
          </a:r>
          <a:endParaRPr lang="en-US" dirty="0"/>
        </a:p>
      </dgm:t>
    </dgm:pt>
    <dgm:pt modelId="{8D537288-52EA-4F83-88F6-B75294828704}" type="parTrans" cxnId="{11F96199-A437-4379-AB04-D039B6DE6134}">
      <dgm:prSet/>
      <dgm:spPr/>
      <dgm:t>
        <a:bodyPr/>
        <a:lstStyle/>
        <a:p>
          <a:endParaRPr lang="en-US"/>
        </a:p>
      </dgm:t>
    </dgm:pt>
    <dgm:pt modelId="{3B3A0539-072F-47BE-9996-7BEEF5C0E5D2}" type="sibTrans" cxnId="{11F96199-A437-4379-AB04-D039B6DE6134}">
      <dgm:prSet/>
      <dgm:spPr/>
      <dgm:t>
        <a:bodyPr/>
        <a:lstStyle/>
        <a:p>
          <a:endParaRPr lang="en-US"/>
        </a:p>
      </dgm:t>
    </dgm:pt>
    <dgm:pt modelId="{856D3609-C1D9-45A9-B5C5-472A3DEC87C5}" type="pres">
      <dgm:prSet presAssocID="{BA2DDBA5-9073-47D1-A5AB-A4C0D64F7D5F}" presName="matrix" presStyleCnt="0">
        <dgm:presLayoutVars>
          <dgm:chMax val="1"/>
          <dgm:dir/>
          <dgm:resizeHandles val="exact"/>
        </dgm:presLayoutVars>
      </dgm:prSet>
      <dgm:spPr/>
      <dgm:t>
        <a:bodyPr/>
        <a:lstStyle/>
        <a:p>
          <a:endParaRPr lang="en-US"/>
        </a:p>
      </dgm:t>
    </dgm:pt>
    <dgm:pt modelId="{D6094D30-B974-4BFA-8B3A-C7344B17070F}" type="pres">
      <dgm:prSet presAssocID="{BA2DDBA5-9073-47D1-A5AB-A4C0D64F7D5F}" presName="axisShape" presStyleLbl="bgShp" presStyleIdx="0" presStyleCnt="1"/>
      <dgm:spPr/>
    </dgm:pt>
    <dgm:pt modelId="{433E8892-D68A-4A0A-B58B-AD54CEC4D81B}" type="pres">
      <dgm:prSet presAssocID="{BA2DDBA5-9073-47D1-A5AB-A4C0D64F7D5F}" presName="rect1" presStyleLbl="node1" presStyleIdx="0" presStyleCnt="4">
        <dgm:presLayoutVars>
          <dgm:chMax val="0"/>
          <dgm:chPref val="0"/>
          <dgm:bulletEnabled val="1"/>
        </dgm:presLayoutVars>
      </dgm:prSet>
      <dgm:spPr/>
      <dgm:t>
        <a:bodyPr/>
        <a:lstStyle/>
        <a:p>
          <a:endParaRPr lang="en-US"/>
        </a:p>
      </dgm:t>
    </dgm:pt>
    <dgm:pt modelId="{D407F372-EF0B-4912-A631-CE10E9368FE0}" type="pres">
      <dgm:prSet presAssocID="{BA2DDBA5-9073-47D1-A5AB-A4C0D64F7D5F}" presName="rect2" presStyleLbl="node1" presStyleIdx="1" presStyleCnt="4">
        <dgm:presLayoutVars>
          <dgm:chMax val="0"/>
          <dgm:chPref val="0"/>
          <dgm:bulletEnabled val="1"/>
        </dgm:presLayoutVars>
      </dgm:prSet>
      <dgm:spPr/>
      <dgm:t>
        <a:bodyPr/>
        <a:lstStyle/>
        <a:p>
          <a:endParaRPr lang="en-US"/>
        </a:p>
      </dgm:t>
    </dgm:pt>
    <dgm:pt modelId="{4CFDD8E1-2AFE-43BD-B7E6-844AF3DC8394}" type="pres">
      <dgm:prSet presAssocID="{BA2DDBA5-9073-47D1-A5AB-A4C0D64F7D5F}" presName="rect3" presStyleLbl="node1" presStyleIdx="2" presStyleCnt="4">
        <dgm:presLayoutVars>
          <dgm:chMax val="0"/>
          <dgm:chPref val="0"/>
          <dgm:bulletEnabled val="1"/>
        </dgm:presLayoutVars>
      </dgm:prSet>
      <dgm:spPr/>
      <dgm:t>
        <a:bodyPr/>
        <a:lstStyle/>
        <a:p>
          <a:endParaRPr lang="en-US"/>
        </a:p>
      </dgm:t>
    </dgm:pt>
    <dgm:pt modelId="{0386FE64-8595-4CAC-B5DC-2AA1FF0DC9A3}" type="pres">
      <dgm:prSet presAssocID="{BA2DDBA5-9073-47D1-A5AB-A4C0D64F7D5F}" presName="rect4" presStyleLbl="node1" presStyleIdx="3" presStyleCnt="4">
        <dgm:presLayoutVars>
          <dgm:chMax val="0"/>
          <dgm:chPref val="0"/>
          <dgm:bulletEnabled val="1"/>
        </dgm:presLayoutVars>
      </dgm:prSet>
      <dgm:spPr/>
      <dgm:t>
        <a:bodyPr/>
        <a:lstStyle/>
        <a:p>
          <a:endParaRPr lang="en-US"/>
        </a:p>
      </dgm:t>
    </dgm:pt>
  </dgm:ptLst>
  <dgm:cxnLst>
    <dgm:cxn modelId="{AE141252-0E51-407F-9FC6-3EC11689BDCF}" srcId="{BA2DDBA5-9073-47D1-A5AB-A4C0D64F7D5F}" destId="{7A9877E7-F97D-42A3-872D-1FB16CD0DD0A}" srcOrd="1" destOrd="0" parTransId="{AFB4283E-ED7F-46A6-995B-AF712D22110B}" sibTransId="{575F457B-710F-4C59-9A78-776EB04542EF}"/>
    <dgm:cxn modelId="{84CA309F-56F9-40AB-AF86-03256CAF539A}" srcId="{BA2DDBA5-9073-47D1-A5AB-A4C0D64F7D5F}" destId="{95B815C9-9C60-400E-835E-79A3871FC6EC}" srcOrd="2" destOrd="0" parTransId="{FB1CC3F4-892B-40AF-929C-A8B9C3046CE7}" sibTransId="{33C39A6C-2C3D-49FC-A5C1-18F99081F2EA}"/>
    <dgm:cxn modelId="{1B361488-CB71-4494-9345-E30772B4DB1E}" type="presOf" srcId="{7A9877E7-F97D-42A3-872D-1FB16CD0DD0A}" destId="{D407F372-EF0B-4912-A631-CE10E9368FE0}" srcOrd="0" destOrd="0" presId="urn:microsoft.com/office/officeart/2005/8/layout/matrix2"/>
    <dgm:cxn modelId="{8181CD12-DBF5-4465-82D4-C26E6165474D}" srcId="{BA2DDBA5-9073-47D1-A5AB-A4C0D64F7D5F}" destId="{3AC9AF15-9262-4354-9CCF-F5CCFDD51D8A}" srcOrd="0" destOrd="0" parTransId="{FD1FE938-5F95-4631-A3C8-3EACC750A85F}" sibTransId="{6C3D1BEB-0CC1-49AE-9780-D156A3732990}"/>
    <dgm:cxn modelId="{57B10A12-2B47-49CC-90DE-71BCBAF01D17}" type="presOf" srcId="{95B815C9-9C60-400E-835E-79A3871FC6EC}" destId="{4CFDD8E1-2AFE-43BD-B7E6-844AF3DC8394}" srcOrd="0" destOrd="0" presId="urn:microsoft.com/office/officeart/2005/8/layout/matrix2"/>
    <dgm:cxn modelId="{F7732C2A-6D6E-41DF-BB24-DB2F5E5AD920}" type="presOf" srcId="{3AC9AF15-9262-4354-9CCF-F5CCFDD51D8A}" destId="{433E8892-D68A-4A0A-B58B-AD54CEC4D81B}" srcOrd="0" destOrd="0" presId="urn:microsoft.com/office/officeart/2005/8/layout/matrix2"/>
    <dgm:cxn modelId="{21ECF946-5825-4CE0-A7A3-9D4CF8D349C2}" type="presOf" srcId="{BA2DDBA5-9073-47D1-A5AB-A4C0D64F7D5F}" destId="{856D3609-C1D9-45A9-B5C5-472A3DEC87C5}" srcOrd="0" destOrd="0" presId="urn:microsoft.com/office/officeart/2005/8/layout/matrix2"/>
    <dgm:cxn modelId="{EAE70DCC-6CD2-447D-84F4-4EC115B701BD}" type="presOf" srcId="{7CEEA0C7-F0D6-4CD1-8EF8-5840E1CF0110}" destId="{0386FE64-8595-4CAC-B5DC-2AA1FF0DC9A3}" srcOrd="0" destOrd="0" presId="urn:microsoft.com/office/officeart/2005/8/layout/matrix2"/>
    <dgm:cxn modelId="{11F96199-A437-4379-AB04-D039B6DE6134}" srcId="{BA2DDBA5-9073-47D1-A5AB-A4C0D64F7D5F}" destId="{7CEEA0C7-F0D6-4CD1-8EF8-5840E1CF0110}" srcOrd="3" destOrd="0" parTransId="{8D537288-52EA-4F83-88F6-B75294828704}" sibTransId="{3B3A0539-072F-47BE-9996-7BEEF5C0E5D2}"/>
    <dgm:cxn modelId="{8274FF2E-31D7-4833-9232-38F08B961F56}" type="presParOf" srcId="{856D3609-C1D9-45A9-B5C5-472A3DEC87C5}" destId="{D6094D30-B974-4BFA-8B3A-C7344B17070F}" srcOrd="0" destOrd="0" presId="urn:microsoft.com/office/officeart/2005/8/layout/matrix2"/>
    <dgm:cxn modelId="{DB233EC4-4945-416C-8705-5E0CD6C1ED5E}" type="presParOf" srcId="{856D3609-C1D9-45A9-B5C5-472A3DEC87C5}" destId="{433E8892-D68A-4A0A-B58B-AD54CEC4D81B}" srcOrd="1" destOrd="0" presId="urn:microsoft.com/office/officeart/2005/8/layout/matrix2"/>
    <dgm:cxn modelId="{AD3B0FFF-D458-4A67-935F-614FE71609B3}" type="presParOf" srcId="{856D3609-C1D9-45A9-B5C5-472A3DEC87C5}" destId="{D407F372-EF0B-4912-A631-CE10E9368FE0}" srcOrd="2" destOrd="0" presId="urn:microsoft.com/office/officeart/2005/8/layout/matrix2"/>
    <dgm:cxn modelId="{CE505D01-6FC5-4ED7-8837-00CC9A67C668}" type="presParOf" srcId="{856D3609-C1D9-45A9-B5C5-472A3DEC87C5}" destId="{4CFDD8E1-2AFE-43BD-B7E6-844AF3DC8394}" srcOrd="3" destOrd="0" presId="urn:microsoft.com/office/officeart/2005/8/layout/matrix2"/>
    <dgm:cxn modelId="{F7B0EE57-DE3C-4CEF-8879-ECAE8BB8F0CD}" type="presParOf" srcId="{856D3609-C1D9-45A9-B5C5-472A3DEC87C5}" destId="{0386FE64-8595-4CAC-B5DC-2AA1FF0DC9A3}" srcOrd="4" destOrd="0" presId="urn:microsoft.com/office/officeart/2005/8/layout/matrix2"/>
  </dgm:cxnLst>
  <dgm:bg/>
  <dgm:whole/>
</dgm:dataModel>
</file>

<file path=ppt/diagrams/data8.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Arial"/>
              <a:ea typeface="+mn-ea"/>
              <a:cs typeface="+mn-cs"/>
            </a:rPr>
            <a:t>Mergers and Acquisition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Merging Cultures</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custT="1"/>
      <dgm:spPr>
        <a:solidFill>
          <a:srgbClr val="7F7F7F"/>
        </a:solidFill>
      </dgm:spPr>
      <dgm:t>
        <a:bodyPr/>
        <a:lstStyle/>
        <a:p>
          <a:r>
            <a:rPr lang="en-MY" sz="2800" dirty="0">
              <a:solidFill>
                <a:schemeClr val="bg1"/>
              </a:solidFill>
            </a:rPr>
            <a:t>HR Competency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custT="1"/>
      <dgm:spPr>
        <a:noFill/>
      </dgm:spPr>
      <dgm:t>
        <a:bodyPr/>
        <a:lstStyle/>
        <a:p>
          <a:r>
            <a:rPr lang="en-MY" sz="2800" dirty="0">
              <a:solidFill>
                <a:schemeClr val="tx1"/>
              </a:solidFill>
            </a:rPr>
            <a:t>Star Technique</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custT="1"/>
      <dgm:spPr>
        <a:noFill/>
      </dgm:spPr>
      <dgm:t>
        <a:bodyPr/>
        <a:lstStyle/>
        <a:p>
          <a:r>
            <a:rPr lang="en-MY" sz="2800" dirty="0">
              <a:solidFill>
                <a:schemeClr val="tx1"/>
              </a:solidFill>
            </a:rPr>
            <a:t>HR and CSR</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9B0D2C3E-33DB-4083-909C-C0999CE06016}">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HR Structural Alternatives</a:t>
          </a:r>
        </a:p>
      </dgm:t>
    </dgm:pt>
    <dgm:pt modelId="{87610EBD-CACA-49E7-B209-38918A556B69}" type="parTrans" cxnId="{3C92B0A0-0376-4924-8286-AC33110357FE}">
      <dgm:prSet/>
      <dgm:spPr/>
      <dgm:t>
        <a:bodyPr/>
        <a:lstStyle/>
        <a:p>
          <a:endParaRPr lang="en-MY"/>
        </a:p>
      </dgm:t>
    </dgm:pt>
    <dgm:pt modelId="{0E959FCF-9E5C-4BA5-8F7F-0BF119A258E9}" type="sibTrans" cxnId="{3C92B0A0-0376-4924-8286-AC33110357FE}">
      <dgm:prSet/>
      <dgm:spPr/>
      <dgm:t>
        <a:bodyPr/>
        <a:lstStyle/>
        <a:p>
          <a:endParaRPr lang="en-MY"/>
        </a:p>
      </dgm:t>
    </dgm:pt>
    <dgm:pt modelId="{E5EF136F-65BC-440D-A019-C0F886E2577C}">
      <dgm:prSet phldrT="[Text]" custT="1"/>
      <dgm:spPr>
        <a:noFill/>
      </dgm:spPr>
      <dgm:t>
        <a:bodyPr/>
        <a:lstStyle/>
        <a:p>
          <a:r>
            <a:rPr lang="en-MY" sz="2800" dirty="0">
              <a:solidFill>
                <a:schemeClr val="tx1"/>
              </a:solidFill>
            </a:rPr>
            <a:t>HR Roles and Responsibilities</a:t>
          </a:r>
        </a:p>
      </dgm:t>
    </dgm:pt>
    <dgm:pt modelId="{2E2C8467-2C24-4F52-9084-9115E17A23F9}" type="parTrans" cxnId="{87D43582-1B0F-4406-958A-C65726658694}">
      <dgm:prSet/>
      <dgm:spPr/>
      <dgm:t>
        <a:bodyPr/>
        <a:lstStyle/>
        <a:p>
          <a:endParaRPr lang="en-MY"/>
        </a:p>
      </dgm:t>
    </dgm:pt>
    <dgm:pt modelId="{F717F93E-8D7A-4248-BFC8-0D05C869C8B3}" type="sibTrans" cxnId="{87D43582-1B0F-4406-958A-C65726658694}">
      <dgm:prSet/>
      <dgm:spPr/>
      <dgm:t>
        <a:bodyPr/>
        <a:lstStyle/>
        <a:p>
          <a:endParaRPr lang="en-MY"/>
        </a:p>
      </dgm:t>
    </dgm:pt>
    <dgm:pt modelId="{03ADE487-B8DB-4FEB-BDBE-7281BBA61A5E}">
      <dgm:prSet phldrT="[Text]" custT="1"/>
      <dgm:spPr>
        <a:noFill/>
      </dgm:spPr>
      <dgm:t>
        <a:bodyPr/>
        <a:lstStyle/>
        <a:p>
          <a:r>
            <a:rPr lang="en-MY" sz="2800" dirty="0">
              <a:solidFill>
                <a:schemeClr val="tx1"/>
              </a:solidFill>
            </a:rPr>
            <a:t>Ten Strategic Tips</a:t>
          </a:r>
        </a:p>
      </dgm:t>
    </dgm:pt>
    <dgm:pt modelId="{C72F1232-D915-4400-ADD2-8949D3E864EC}" type="parTrans" cxnId="{E73D4A41-3075-40C9-9EF8-BA09AA73A73C}">
      <dgm:prSet/>
      <dgm:spPr/>
      <dgm:t>
        <a:bodyPr/>
        <a:lstStyle/>
        <a:p>
          <a:endParaRPr lang="en-MY"/>
        </a:p>
      </dgm:t>
    </dgm:pt>
    <dgm:pt modelId="{6B173864-B603-4D03-8622-12D36B90DC25}" type="sibTrans" cxnId="{E73D4A41-3075-40C9-9EF8-BA09AA73A73C}">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t>
        <a:bodyPr/>
        <a:lstStyle/>
        <a:p>
          <a:endParaRPr lang="en-US"/>
        </a:p>
      </dgm:t>
    </dgm:pt>
    <dgm:pt modelId="{FEE47416-7ADC-4F04-B888-18152B43E14E}" type="pres">
      <dgm:prSet presAssocID="{5BCFEC87-2571-489B-891D-0E70E9F09AD4}" presName="parentText" presStyleLbl="node1" presStyleIdx="0" presStyleCnt="8" custLinFactNeighborY="93412">
        <dgm:presLayoutVars>
          <dgm:chMax val="0"/>
          <dgm:bulletEnabled val="1"/>
        </dgm:presLayoutVars>
      </dgm:prSet>
      <dgm:spPr>
        <a:xfrm>
          <a:off x="0" y="118485"/>
          <a:ext cx="7772400" cy="514800"/>
        </a:xfrm>
        <a:prstGeom prst="roundRect">
          <a:avLst/>
        </a:prstGeom>
      </dgm:spPr>
      <dgm:t>
        <a:bodyPr/>
        <a:lstStyle/>
        <a:p>
          <a:endParaRPr lang="en-US"/>
        </a:p>
      </dgm:t>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8" custLinFactNeighborY="16750">
        <dgm:presLayoutVars>
          <dgm:chMax val="0"/>
          <dgm:bulletEnabled val="1"/>
        </dgm:presLayoutVars>
      </dgm:prSet>
      <dgm:spPr>
        <a:xfrm>
          <a:off x="0" y="648072"/>
          <a:ext cx="7772400" cy="514800"/>
        </a:xfrm>
        <a:prstGeom prst="roundRect">
          <a:avLst/>
        </a:prstGeom>
      </dgm:spPr>
      <dgm:t>
        <a:bodyPr/>
        <a:lstStyle/>
        <a:p>
          <a:endParaRPr lang="en-US"/>
        </a:p>
      </dgm:t>
    </dgm:pt>
    <dgm:pt modelId="{B38E9941-A3A6-4796-8072-ADCD44E1774C}" type="pres">
      <dgm:prSet presAssocID="{31A1769C-2C00-4F7C-951A-5A04AB5BA6E5}" presName="spacer" presStyleCnt="0"/>
      <dgm:spPr/>
    </dgm:pt>
    <dgm:pt modelId="{4295595F-D20B-405E-8AB4-688E1DEC2787}" type="pres">
      <dgm:prSet presAssocID="{9B0D2C3E-33DB-4083-909C-C0999CE06016}" presName="parentText" presStyleLbl="node1" presStyleIdx="2" presStyleCnt="8" custLinFactNeighborY="-3516">
        <dgm:presLayoutVars>
          <dgm:chMax val="0"/>
          <dgm:bulletEnabled val="1"/>
        </dgm:presLayoutVars>
      </dgm:prSet>
      <dgm:spPr>
        <a:xfrm>
          <a:off x="0" y="1213392"/>
          <a:ext cx="7772400" cy="514800"/>
        </a:xfrm>
        <a:prstGeom prst="roundRect">
          <a:avLst/>
        </a:prstGeom>
      </dgm:spPr>
      <dgm:t>
        <a:bodyPr/>
        <a:lstStyle/>
        <a:p>
          <a:endParaRPr lang="en-US"/>
        </a:p>
      </dgm:t>
    </dgm:pt>
    <dgm:pt modelId="{6793D6C1-11C4-4549-AA87-8A72272FF6B1}" type="pres">
      <dgm:prSet presAssocID="{0E959FCF-9E5C-4BA5-8F7F-0BF119A258E9}" presName="spacer" presStyleCnt="0"/>
      <dgm:spPr/>
    </dgm:pt>
    <dgm:pt modelId="{37044683-296D-4928-A19D-1A7547B9EB23}" type="pres">
      <dgm:prSet presAssocID="{E103F50F-1A90-416B-9E61-819078A87576}" presName="parentText" presStyleLbl="node1" presStyleIdx="3" presStyleCnt="8">
        <dgm:presLayoutVars>
          <dgm:chMax val="0"/>
          <dgm:bulletEnabled val="1"/>
        </dgm:presLayoutVars>
      </dgm:prSet>
      <dgm:spPr/>
      <dgm:t>
        <a:bodyPr/>
        <a:lstStyle/>
        <a:p>
          <a:endParaRPr lang="en-US"/>
        </a:p>
      </dgm:t>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4" presStyleCnt="8" custLinFactNeighborY="-43800">
        <dgm:presLayoutVars>
          <dgm:chMax val="0"/>
          <dgm:bulletEnabled val="1"/>
        </dgm:presLayoutVars>
      </dgm:prSet>
      <dgm:spPr/>
      <dgm:t>
        <a:bodyPr/>
        <a:lstStyle/>
        <a:p>
          <a:endParaRPr lang="en-US"/>
        </a:p>
      </dgm:t>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5" presStyleCnt="8">
        <dgm:presLayoutVars>
          <dgm:chMax val="0"/>
          <dgm:bulletEnabled val="1"/>
        </dgm:presLayoutVars>
      </dgm:prSet>
      <dgm:spPr/>
      <dgm:t>
        <a:bodyPr/>
        <a:lstStyle/>
        <a:p>
          <a:endParaRPr lang="en-US"/>
        </a:p>
      </dgm:t>
    </dgm:pt>
    <dgm:pt modelId="{F4C439AD-BC66-42C3-9105-C5B50C42525C}" type="pres">
      <dgm:prSet presAssocID="{B073C0A7-BBBA-4CC1-A7B4-ED449CA76FC9}" presName="spacer" presStyleCnt="0"/>
      <dgm:spPr/>
    </dgm:pt>
    <dgm:pt modelId="{BB581282-D2E9-4881-BBB5-D7AE975D856F}" type="pres">
      <dgm:prSet presAssocID="{E5EF136F-65BC-440D-A019-C0F886E2577C}" presName="parentText" presStyleLbl="node1" presStyleIdx="6" presStyleCnt="8">
        <dgm:presLayoutVars>
          <dgm:chMax val="0"/>
          <dgm:bulletEnabled val="1"/>
        </dgm:presLayoutVars>
      </dgm:prSet>
      <dgm:spPr/>
      <dgm:t>
        <a:bodyPr/>
        <a:lstStyle/>
        <a:p>
          <a:endParaRPr lang="en-US"/>
        </a:p>
      </dgm:t>
    </dgm:pt>
    <dgm:pt modelId="{6F6278EF-C83F-48EB-8747-CEA05E0D31AB}" type="pres">
      <dgm:prSet presAssocID="{F717F93E-8D7A-4248-BFC8-0D05C869C8B3}" presName="spacer" presStyleCnt="0"/>
      <dgm:spPr/>
    </dgm:pt>
    <dgm:pt modelId="{744F5314-BBC8-475B-8F88-35EB3CA23196}" type="pres">
      <dgm:prSet presAssocID="{03ADE487-B8DB-4FEB-BDBE-7281BBA61A5E}" presName="parentText" presStyleLbl="node1" presStyleIdx="7" presStyleCnt="8">
        <dgm:presLayoutVars>
          <dgm:chMax val="0"/>
          <dgm:bulletEnabled val="1"/>
        </dgm:presLayoutVars>
      </dgm:prSet>
      <dgm:spPr/>
      <dgm:t>
        <a:bodyPr/>
        <a:lstStyle/>
        <a:p>
          <a:endParaRPr lang="en-US"/>
        </a:p>
      </dgm:t>
    </dgm:pt>
  </dgm:ptLst>
  <dgm:cxnLst>
    <dgm:cxn modelId="{C7767270-E0D6-4992-8490-1001624FAB43}" type="presOf" srcId="{0240E6BA-A916-4076-9EA5-E14A9617F930}" destId="{35B7FA0E-A7C6-469B-9CC6-2694F8ACFFCE}" srcOrd="0" destOrd="0" presId="urn:microsoft.com/office/officeart/2005/8/layout/vList2"/>
    <dgm:cxn modelId="{91BE82DB-E08F-4793-9B1E-B0594C5EF784}" type="presOf" srcId="{03ADE487-B8DB-4FEB-BDBE-7281BBA61A5E}" destId="{744F5314-BBC8-475B-8F88-35EB3CA23196}" srcOrd="0" destOrd="0" presId="urn:microsoft.com/office/officeart/2005/8/layout/vList2"/>
    <dgm:cxn modelId="{B47BF64C-EE91-4B2B-BB33-5178C372BD7E}" type="presOf" srcId="{E103F50F-1A90-416B-9E61-819078A87576}" destId="{37044683-296D-4928-A19D-1A7547B9EB23}" srcOrd="0" destOrd="0" presId="urn:microsoft.com/office/officeart/2005/8/layout/vList2"/>
    <dgm:cxn modelId="{20509159-B413-4376-8CCE-01D2C763A517}" type="presOf" srcId="{5BC77895-9CE9-4054-B933-25BDDF9C1F4C}" destId="{C257A4DF-BA63-4CF7-ABE1-B114FC9563C2}" srcOrd="0" destOrd="0" presId="urn:microsoft.com/office/officeart/2005/8/layout/vList2"/>
    <dgm:cxn modelId="{278A9314-B1D2-42AD-B90D-9A4286F9EBD5}" type="presOf" srcId="{E5EF136F-65BC-440D-A019-C0F886E2577C}" destId="{BB581282-D2E9-4881-BBB5-D7AE975D856F}" srcOrd="0" destOrd="0" presId="urn:microsoft.com/office/officeart/2005/8/layout/vList2"/>
    <dgm:cxn modelId="{54F683BD-7D14-4ED5-A29D-2E12F1E3516C}" srcId="{4B0BF9B7-7B7A-4A7C-A05B-B1BE1B648CE9}" destId="{0240E6BA-A916-4076-9EA5-E14A9617F930}" srcOrd="4" destOrd="0" parTransId="{FCD4DBE2-B78C-4C9B-AD8A-2AE48AC68966}" sibTransId="{5F944036-454F-428C-A017-94E62845979A}"/>
    <dgm:cxn modelId="{3C92B0A0-0376-4924-8286-AC33110357FE}" srcId="{4B0BF9B7-7B7A-4A7C-A05B-B1BE1B648CE9}" destId="{9B0D2C3E-33DB-4083-909C-C0999CE06016}" srcOrd="2" destOrd="0" parTransId="{87610EBD-CACA-49E7-B209-38918A556B69}" sibTransId="{0E959FCF-9E5C-4BA5-8F7F-0BF119A258E9}"/>
    <dgm:cxn modelId="{6613A2C2-F0C5-4725-91A6-9F48F23E2592}" srcId="{4B0BF9B7-7B7A-4A7C-A05B-B1BE1B648CE9}" destId="{5BCFEC87-2571-489B-891D-0E70E9F09AD4}" srcOrd="0" destOrd="0" parTransId="{D053B18D-AC5C-487F-A279-38D5B622285F}" sibTransId="{922FD871-7B30-4786-A696-4D6E20953EBF}"/>
    <dgm:cxn modelId="{97B54775-D8E6-44BE-955E-0AFAB1FA26AA}" type="presOf" srcId="{5BCFEC87-2571-489B-891D-0E70E9F09AD4}" destId="{FEE47416-7ADC-4F04-B888-18152B43E14E}" srcOrd="0" destOrd="0" presId="urn:microsoft.com/office/officeart/2005/8/layout/vList2"/>
    <dgm:cxn modelId="{E73D4A41-3075-40C9-9EF8-BA09AA73A73C}" srcId="{4B0BF9B7-7B7A-4A7C-A05B-B1BE1B648CE9}" destId="{03ADE487-B8DB-4FEB-BDBE-7281BBA61A5E}" srcOrd="7" destOrd="0" parTransId="{C72F1232-D915-4400-ADD2-8949D3E864EC}" sibTransId="{6B173864-B603-4D03-8622-12D36B90DC25}"/>
    <dgm:cxn modelId="{F53A0989-A116-43E4-B868-F35BD15ED34C}" type="presOf" srcId="{4B0BF9B7-7B7A-4A7C-A05B-B1BE1B648CE9}" destId="{A17B7EE2-1D78-4802-A42E-D5C47A93A332}" srcOrd="0" destOrd="0" presId="urn:microsoft.com/office/officeart/2005/8/layout/vList2"/>
    <dgm:cxn modelId="{F0A8691E-DBC3-486E-8C20-5D5C05486B7A}" type="presOf" srcId="{9B0D2C3E-33DB-4083-909C-C0999CE06016}" destId="{4295595F-D20B-405E-8AB4-688E1DEC2787}" srcOrd="0" destOrd="0" presId="urn:microsoft.com/office/officeart/2005/8/layout/vList2"/>
    <dgm:cxn modelId="{D6332F11-733A-4E32-91D1-48728F4299BC}" srcId="{4B0BF9B7-7B7A-4A7C-A05B-B1BE1B648CE9}" destId="{FC7DEB54-D495-4BD2-8325-E7464C2459C5}" srcOrd="5" destOrd="0" parTransId="{9D2FBCD5-0C0E-4C79-ACEE-655AD2CB786C}" sibTransId="{B073C0A7-BBBA-4CC1-A7B4-ED449CA76FC9}"/>
    <dgm:cxn modelId="{87D43582-1B0F-4406-958A-C65726658694}" srcId="{4B0BF9B7-7B7A-4A7C-A05B-B1BE1B648CE9}" destId="{E5EF136F-65BC-440D-A019-C0F886E2577C}" srcOrd="6" destOrd="0" parTransId="{2E2C8467-2C24-4F52-9084-9115E17A23F9}" sibTransId="{F717F93E-8D7A-4248-BFC8-0D05C869C8B3}"/>
    <dgm:cxn modelId="{29DFA197-E80D-489D-8F2D-8BA0C0A749CB}" type="presOf" srcId="{FC7DEB54-D495-4BD2-8325-E7464C2459C5}" destId="{C2D199EF-EC9A-4C6D-8BD7-CC11CB57AA65}" srcOrd="0" destOrd="0" presId="urn:microsoft.com/office/officeart/2005/8/layout/vList2"/>
    <dgm:cxn modelId="{806CAA7F-8446-4C3F-AEC4-A3E85D3D3935}" srcId="{4B0BF9B7-7B7A-4A7C-A05B-B1BE1B648CE9}" destId="{E103F50F-1A90-416B-9E61-819078A87576}" srcOrd="3" destOrd="0" parTransId="{2EB38C58-B93F-4404-BE14-031AB2A19497}" sibTransId="{1A8EFFAA-9C5F-4126-B3FA-F7CEBBA88C68}"/>
    <dgm:cxn modelId="{C417DAD6-A198-4052-94EF-5FC2628A67EB}" srcId="{4B0BF9B7-7B7A-4A7C-A05B-B1BE1B648CE9}" destId="{5BC77895-9CE9-4054-B933-25BDDF9C1F4C}" srcOrd="1" destOrd="0" parTransId="{D3FCBDAE-D5A3-4B5D-ABD9-7974AAAA1040}" sibTransId="{31A1769C-2C00-4F7C-951A-5A04AB5BA6E5}"/>
    <dgm:cxn modelId="{7A68383E-604A-434B-8B93-07C555EFCB34}" type="presParOf" srcId="{A17B7EE2-1D78-4802-A42E-D5C47A93A332}" destId="{FEE47416-7ADC-4F04-B888-18152B43E14E}" srcOrd="0" destOrd="0" presId="urn:microsoft.com/office/officeart/2005/8/layout/vList2"/>
    <dgm:cxn modelId="{FC372A18-DE7C-45AB-8A8A-9D2B6D41DE1D}" type="presParOf" srcId="{A17B7EE2-1D78-4802-A42E-D5C47A93A332}" destId="{4C71D70E-D4E8-40C9-B61A-A6DF24ED5625}" srcOrd="1" destOrd="0" presId="urn:microsoft.com/office/officeart/2005/8/layout/vList2"/>
    <dgm:cxn modelId="{78395D93-CD04-4D48-970B-924F4DDAA8E9}" type="presParOf" srcId="{A17B7EE2-1D78-4802-A42E-D5C47A93A332}" destId="{C257A4DF-BA63-4CF7-ABE1-B114FC9563C2}" srcOrd="2" destOrd="0" presId="urn:microsoft.com/office/officeart/2005/8/layout/vList2"/>
    <dgm:cxn modelId="{832EA927-D8DB-47E8-9FD0-64E003B98DBC}" type="presParOf" srcId="{A17B7EE2-1D78-4802-A42E-D5C47A93A332}" destId="{B38E9941-A3A6-4796-8072-ADCD44E1774C}" srcOrd="3" destOrd="0" presId="urn:microsoft.com/office/officeart/2005/8/layout/vList2"/>
    <dgm:cxn modelId="{DE76F5A2-386D-45BF-82F2-83078A6CC689}" type="presParOf" srcId="{A17B7EE2-1D78-4802-A42E-D5C47A93A332}" destId="{4295595F-D20B-405E-8AB4-688E1DEC2787}" srcOrd="4" destOrd="0" presId="urn:microsoft.com/office/officeart/2005/8/layout/vList2"/>
    <dgm:cxn modelId="{06A92C6F-B259-4D75-B21A-3F79514D569E}" type="presParOf" srcId="{A17B7EE2-1D78-4802-A42E-D5C47A93A332}" destId="{6793D6C1-11C4-4549-AA87-8A72272FF6B1}" srcOrd="5" destOrd="0" presId="urn:microsoft.com/office/officeart/2005/8/layout/vList2"/>
    <dgm:cxn modelId="{F4E8C2D9-812A-4DAC-85F8-11716254770D}" type="presParOf" srcId="{A17B7EE2-1D78-4802-A42E-D5C47A93A332}" destId="{37044683-296D-4928-A19D-1A7547B9EB23}" srcOrd="6" destOrd="0" presId="urn:microsoft.com/office/officeart/2005/8/layout/vList2"/>
    <dgm:cxn modelId="{F27DF53D-DF62-4B00-8C72-945553A96175}" type="presParOf" srcId="{A17B7EE2-1D78-4802-A42E-D5C47A93A332}" destId="{A8DC0224-C23C-470A-9860-43CF041DAA78}" srcOrd="7" destOrd="0" presId="urn:microsoft.com/office/officeart/2005/8/layout/vList2"/>
    <dgm:cxn modelId="{5E4C19F3-B656-42A1-B214-FB004D5CF77F}" type="presParOf" srcId="{A17B7EE2-1D78-4802-A42E-D5C47A93A332}" destId="{35B7FA0E-A7C6-469B-9CC6-2694F8ACFFCE}" srcOrd="8" destOrd="0" presId="urn:microsoft.com/office/officeart/2005/8/layout/vList2"/>
    <dgm:cxn modelId="{20EF5C51-BED2-49F4-8F9D-5BD67DD88945}" type="presParOf" srcId="{A17B7EE2-1D78-4802-A42E-D5C47A93A332}" destId="{74DBFF6F-C3F3-4B08-807D-9792880EAF31}" srcOrd="9" destOrd="0" presId="urn:microsoft.com/office/officeart/2005/8/layout/vList2"/>
    <dgm:cxn modelId="{33CBAF0B-B7FA-4FB7-9160-7818CB7F3BB0}" type="presParOf" srcId="{A17B7EE2-1D78-4802-A42E-D5C47A93A332}" destId="{C2D199EF-EC9A-4C6D-8BD7-CC11CB57AA65}" srcOrd="10" destOrd="0" presId="urn:microsoft.com/office/officeart/2005/8/layout/vList2"/>
    <dgm:cxn modelId="{A9460E6C-C440-4325-9EA0-A65C8C28EAED}" type="presParOf" srcId="{A17B7EE2-1D78-4802-A42E-D5C47A93A332}" destId="{F4C439AD-BC66-42C3-9105-C5B50C42525C}" srcOrd="11" destOrd="0" presId="urn:microsoft.com/office/officeart/2005/8/layout/vList2"/>
    <dgm:cxn modelId="{552E78A9-E549-4FDE-B4B0-E8CA39D73504}" type="presParOf" srcId="{A17B7EE2-1D78-4802-A42E-D5C47A93A332}" destId="{BB581282-D2E9-4881-BBB5-D7AE975D856F}" srcOrd="12" destOrd="0" presId="urn:microsoft.com/office/officeart/2005/8/layout/vList2"/>
    <dgm:cxn modelId="{8A3A43D4-3969-4B4A-B44B-12AA41E52CF3}" type="presParOf" srcId="{A17B7EE2-1D78-4802-A42E-D5C47A93A332}" destId="{6F6278EF-C83F-48EB-8747-CEA05E0D31AB}" srcOrd="13" destOrd="0" presId="urn:microsoft.com/office/officeart/2005/8/layout/vList2"/>
    <dgm:cxn modelId="{84F1BE9E-F1B3-4E51-934F-7D178F275B6F}" type="presParOf" srcId="{A17B7EE2-1D78-4802-A42E-D5C47A93A332}" destId="{744F5314-BBC8-475B-8F88-35EB3CA23196}" srcOrd="14" destOrd="0" presId="urn:microsoft.com/office/officeart/2005/8/layout/vList2"/>
  </dgm:cxnLst>
  <dgm:bg>
    <a:noFill/>
  </dgm:bg>
  <dgm:whole/>
</dgm:dataModel>
</file>

<file path=ppt/diagrams/data9.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Mergers and Acquisition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Merging Cultures</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HR Competency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chemeClr val="bg1"/>
              </a:solidFill>
              <a:latin typeface="+mn-lt"/>
              <a:ea typeface="+mn-ea"/>
              <a:cs typeface="+mn-cs"/>
            </a:rPr>
            <a:t>Star Technique</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HR and CSR</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9B0D2C3E-33DB-4083-909C-C0999CE06016}">
      <dgm:prSet phldrT="[Text]" custT="1"/>
      <dgm:spPr>
        <a:noFill/>
        <a:ln w="12700" cap="flat" cmpd="sng" algn="ctr">
          <a:solidFill>
            <a:srgbClr val="FFFFE1">
              <a:hueOff val="0"/>
              <a:satOff val="0"/>
              <a:lumOff val="0"/>
              <a:alphaOff val="0"/>
            </a:srgbClr>
          </a:solidFill>
          <a:prstDash val="solid"/>
          <a:miter lim="800000"/>
        </a:ln>
        <a:effectLst/>
      </dgm:spPr>
      <dgm:t>
        <a:bodyPr/>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HR Structural Alternatives</a:t>
          </a:r>
        </a:p>
      </dgm:t>
    </dgm:pt>
    <dgm:pt modelId="{87610EBD-CACA-49E7-B209-38918A556B69}" type="parTrans" cxnId="{3C92B0A0-0376-4924-8286-AC33110357FE}">
      <dgm:prSet/>
      <dgm:spPr/>
      <dgm:t>
        <a:bodyPr/>
        <a:lstStyle/>
        <a:p>
          <a:endParaRPr lang="en-MY"/>
        </a:p>
      </dgm:t>
    </dgm:pt>
    <dgm:pt modelId="{0E959FCF-9E5C-4BA5-8F7F-0BF119A258E9}" type="sibTrans" cxnId="{3C92B0A0-0376-4924-8286-AC33110357FE}">
      <dgm:prSet/>
      <dgm:spPr/>
      <dgm:t>
        <a:bodyPr/>
        <a:lstStyle/>
        <a:p>
          <a:endParaRPr lang="en-MY"/>
        </a:p>
      </dgm:t>
    </dgm:pt>
    <dgm:pt modelId="{E5EF136F-65BC-440D-A019-C0F886E2577C}">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HR Roles and Responsibilities</a:t>
          </a:r>
        </a:p>
      </dgm:t>
    </dgm:pt>
    <dgm:pt modelId="{2E2C8467-2C24-4F52-9084-9115E17A23F9}" type="parTrans" cxnId="{87D43582-1B0F-4406-958A-C65726658694}">
      <dgm:prSet/>
      <dgm:spPr/>
      <dgm:t>
        <a:bodyPr/>
        <a:lstStyle/>
        <a:p>
          <a:endParaRPr lang="en-MY"/>
        </a:p>
      </dgm:t>
    </dgm:pt>
    <dgm:pt modelId="{F717F93E-8D7A-4248-BFC8-0D05C869C8B3}" type="sibTrans" cxnId="{87D43582-1B0F-4406-958A-C65726658694}">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t>
        <a:bodyPr/>
        <a:lstStyle/>
        <a:p>
          <a:endParaRPr lang="en-US"/>
        </a:p>
      </dgm:t>
    </dgm:pt>
    <dgm:pt modelId="{FEE47416-7ADC-4F04-B888-18152B43E14E}" type="pres">
      <dgm:prSet presAssocID="{5BCFEC87-2571-489B-891D-0E70E9F09AD4}" presName="parentText" presStyleLbl="node1" presStyleIdx="0" presStyleCnt="7" custLinFactNeighborY="48979">
        <dgm:presLayoutVars>
          <dgm:chMax val="0"/>
          <dgm:bulletEnabled val="1"/>
        </dgm:presLayoutVars>
      </dgm:prSet>
      <dgm:spPr>
        <a:xfrm>
          <a:off x="0" y="118485"/>
          <a:ext cx="7772400" cy="514800"/>
        </a:xfrm>
        <a:prstGeom prst="roundRect">
          <a:avLst/>
        </a:prstGeom>
      </dgm:spPr>
      <dgm:t>
        <a:bodyPr/>
        <a:lstStyle/>
        <a:p>
          <a:endParaRPr lang="en-US"/>
        </a:p>
      </dgm:t>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custLinFactNeighborY="16750">
        <dgm:presLayoutVars>
          <dgm:chMax val="0"/>
          <dgm:bulletEnabled val="1"/>
        </dgm:presLayoutVars>
      </dgm:prSet>
      <dgm:spPr>
        <a:xfrm>
          <a:off x="0" y="648072"/>
          <a:ext cx="7772400" cy="514800"/>
        </a:xfrm>
        <a:prstGeom prst="roundRect">
          <a:avLst/>
        </a:prstGeom>
      </dgm:spPr>
      <dgm:t>
        <a:bodyPr/>
        <a:lstStyle/>
        <a:p>
          <a:endParaRPr lang="en-US"/>
        </a:p>
      </dgm:t>
    </dgm:pt>
    <dgm:pt modelId="{B38E9941-A3A6-4796-8072-ADCD44E1774C}" type="pres">
      <dgm:prSet presAssocID="{31A1769C-2C00-4F7C-951A-5A04AB5BA6E5}" presName="spacer" presStyleCnt="0"/>
      <dgm:spPr/>
    </dgm:pt>
    <dgm:pt modelId="{4295595F-D20B-405E-8AB4-688E1DEC2787}" type="pres">
      <dgm:prSet presAssocID="{9B0D2C3E-33DB-4083-909C-C0999CE06016}" presName="parentText" presStyleLbl="node1" presStyleIdx="2" presStyleCnt="7" custLinFactNeighborY="-3516">
        <dgm:presLayoutVars>
          <dgm:chMax val="0"/>
          <dgm:bulletEnabled val="1"/>
        </dgm:presLayoutVars>
      </dgm:prSet>
      <dgm:spPr>
        <a:xfrm>
          <a:off x="0" y="1213392"/>
          <a:ext cx="7772400" cy="514800"/>
        </a:xfrm>
        <a:prstGeom prst="roundRect">
          <a:avLst/>
        </a:prstGeom>
      </dgm:spPr>
      <dgm:t>
        <a:bodyPr/>
        <a:lstStyle/>
        <a:p>
          <a:endParaRPr lang="en-US"/>
        </a:p>
      </dgm:t>
    </dgm:pt>
    <dgm:pt modelId="{6793D6C1-11C4-4549-AA87-8A72272FF6B1}" type="pres">
      <dgm:prSet presAssocID="{0E959FCF-9E5C-4BA5-8F7F-0BF119A258E9}" presName="spacer" presStyleCnt="0"/>
      <dgm:spPr/>
    </dgm:pt>
    <dgm:pt modelId="{37044683-296D-4928-A19D-1A7547B9EB23}" type="pres">
      <dgm:prSet presAssocID="{E103F50F-1A90-416B-9E61-819078A87576}" presName="parentText" presStyleLbl="node1" presStyleIdx="3" presStyleCnt="7">
        <dgm:presLayoutVars>
          <dgm:chMax val="0"/>
          <dgm:bulletEnabled val="1"/>
        </dgm:presLayoutVars>
      </dgm:prSet>
      <dgm:spPr>
        <a:xfrm>
          <a:off x="0" y="1793780"/>
          <a:ext cx="7772400" cy="514800"/>
        </a:xfrm>
        <a:prstGeom prst="roundRect">
          <a:avLst/>
        </a:prstGeom>
      </dgm:spPr>
      <dgm:t>
        <a:bodyPr/>
        <a:lstStyle/>
        <a:p>
          <a:endParaRPr lang="en-US"/>
        </a:p>
      </dgm:t>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4" presStyleCnt="7" custLinFactNeighborY="-43800">
        <dgm:presLayoutVars>
          <dgm:chMax val="0"/>
          <dgm:bulletEnabled val="1"/>
        </dgm:presLayoutVars>
      </dgm:prSet>
      <dgm:spPr>
        <a:xfrm>
          <a:off x="0" y="2344188"/>
          <a:ext cx="7772400" cy="514800"/>
        </a:xfrm>
        <a:prstGeom prst="roundRect">
          <a:avLst/>
        </a:prstGeom>
      </dgm:spPr>
      <dgm:t>
        <a:bodyPr/>
        <a:lstStyle/>
        <a:p>
          <a:endParaRPr lang="en-US"/>
        </a:p>
      </dgm:t>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5" presStyleCnt="7">
        <dgm:presLayoutVars>
          <dgm:chMax val="0"/>
          <dgm:bulletEnabled val="1"/>
        </dgm:presLayoutVars>
      </dgm:prSet>
      <dgm:spPr>
        <a:xfrm>
          <a:off x="0" y="3348049"/>
          <a:ext cx="7772400" cy="575859"/>
        </a:xfrm>
        <a:prstGeom prst="roundRect">
          <a:avLst/>
        </a:prstGeom>
      </dgm:spPr>
      <dgm:t>
        <a:bodyPr/>
        <a:lstStyle/>
        <a:p>
          <a:endParaRPr lang="en-US"/>
        </a:p>
      </dgm:t>
    </dgm:pt>
    <dgm:pt modelId="{F4C439AD-BC66-42C3-9105-C5B50C42525C}" type="pres">
      <dgm:prSet presAssocID="{B073C0A7-BBBA-4CC1-A7B4-ED449CA76FC9}" presName="spacer" presStyleCnt="0"/>
      <dgm:spPr/>
    </dgm:pt>
    <dgm:pt modelId="{BB581282-D2E9-4881-BBB5-D7AE975D856F}" type="pres">
      <dgm:prSet presAssocID="{E5EF136F-65BC-440D-A019-C0F886E2577C}" presName="parentText" presStyleLbl="node1" presStyleIdx="6" presStyleCnt="7">
        <dgm:presLayoutVars>
          <dgm:chMax val="0"/>
          <dgm:bulletEnabled val="1"/>
        </dgm:presLayoutVars>
      </dgm:prSet>
      <dgm:spPr>
        <a:xfrm>
          <a:off x="0" y="3995908"/>
          <a:ext cx="7772400" cy="575859"/>
        </a:xfrm>
        <a:prstGeom prst="roundRect">
          <a:avLst/>
        </a:prstGeom>
      </dgm:spPr>
      <dgm:t>
        <a:bodyPr/>
        <a:lstStyle/>
        <a:p>
          <a:endParaRPr lang="en-US"/>
        </a:p>
      </dgm:t>
    </dgm:pt>
  </dgm:ptLst>
  <dgm:cxnLst>
    <dgm:cxn modelId="{9EC9D043-8A56-4490-9BFC-8EB71CD838F0}" type="presOf" srcId="{E5EF136F-65BC-440D-A019-C0F886E2577C}" destId="{BB581282-D2E9-4881-BBB5-D7AE975D856F}" srcOrd="0" destOrd="0" presId="urn:microsoft.com/office/officeart/2005/8/layout/vList2"/>
    <dgm:cxn modelId="{D8065C4F-91FF-441C-91ED-458DEC51EE8B}" type="presOf" srcId="{4B0BF9B7-7B7A-4A7C-A05B-B1BE1B648CE9}" destId="{A17B7EE2-1D78-4802-A42E-D5C47A93A332}" srcOrd="0" destOrd="0" presId="urn:microsoft.com/office/officeart/2005/8/layout/vList2"/>
    <dgm:cxn modelId="{54F683BD-7D14-4ED5-A29D-2E12F1E3516C}" srcId="{4B0BF9B7-7B7A-4A7C-A05B-B1BE1B648CE9}" destId="{0240E6BA-A916-4076-9EA5-E14A9617F930}" srcOrd="4" destOrd="0" parTransId="{FCD4DBE2-B78C-4C9B-AD8A-2AE48AC68966}" sibTransId="{5F944036-454F-428C-A017-94E62845979A}"/>
    <dgm:cxn modelId="{3C92B0A0-0376-4924-8286-AC33110357FE}" srcId="{4B0BF9B7-7B7A-4A7C-A05B-B1BE1B648CE9}" destId="{9B0D2C3E-33DB-4083-909C-C0999CE06016}" srcOrd="2" destOrd="0" parTransId="{87610EBD-CACA-49E7-B209-38918A556B69}" sibTransId="{0E959FCF-9E5C-4BA5-8F7F-0BF119A258E9}"/>
    <dgm:cxn modelId="{6613A2C2-F0C5-4725-91A6-9F48F23E2592}" srcId="{4B0BF9B7-7B7A-4A7C-A05B-B1BE1B648CE9}" destId="{5BCFEC87-2571-489B-891D-0E70E9F09AD4}" srcOrd="0" destOrd="0" parTransId="{D053B18D-AC5C-487F-A279-38D5B622285F}" sibTransId="{922FD871-7B30-4786-A696-4D6E20953EBF}"/>
    <dgm:cxn modelId="{525830F9-2231-4B34-8022-FF5E048ED9D1}" type="presOf" srcId="{9B0D2C3E-33DB-4083-909C-C0999CE06016}" destId="{4295595F-D20B-405E-8AB4-688E1DEC2787}" srcOrd="0" destOrd="0" presId="urn:microsoft.com/office/officeart/2005/8/layout/vList2"/>
    <dgm:cxn modelId="{77C11815-3665-44FA-BC4C-EB97FF32279B}" type="presOf" srcId="{5BC77895-9CE9-4054-B933-25BDDF9C1F4C}" destId="{C257A4DF-BA63-4CF7-ABE1-B114FC9563C2}" srcOrd="0" destOrd="0" presId="urn:microsoft.com/office/officeart/2005/8/layout/vList2"/>
    <dgm:cxn modelId="{ED1D6EE2-F644-4929-BD20-DC0136073B5A}" type="presOf" srcId="{FC7DEB54-D495-4BD2-8325-E7464C2459C5}" destId="{C2D199EF-EC9A-4C6D-8BD7-CC11CB57AA65}" srcOrd="0" destOrd="0" presId="urn:microsoft.com/office/officeart/2005/8/layout/vList2"/>
    <dgm:cxn modelId="{7999AFE6-9BC0-4803-A2C2-8E7BCC1EC034}" type="presOf" srcId="{0240E6BA-A916-4076-9EA5-E14A9617F930}" destId="{35B7FA0E-A7C6-469B-9CC6-2694F8ACFFCE}" srcOrd="0" destOrd="0" presId="urn:microsoft.com/office/officeart/2005/8/layout/vList2"/>
    <dgm:cxn modelId="{1BA968BF-B451-4265-919F-EE23F5FC87DE}" type="presOf" srcId="{5BCFEC87-2571-489B-891D-0E70E9F09AD4}" destId="{FEE47416-7ADC-4F04-B888-18152B43E14E}" srcOrd="0" destOrd="0" presId="urn:microsoft.com/office/officeart/2005/8/layout/vList2"/>
    <dgm:cxn modelId="{B0CCCBCD-E0B2-4771-A7FC-881345560E9C}" type="presOf" srcId="{E103F50F-1A90-416B-9E61-819078A87576}" destId="{37044683-296D-4928-A19D-1A7547B9EB23}" srcOrd="0" destOrd="0" presId="urn:microsoft.com/office/officeart/2005/8/layout/vList2"/>
    <dgm:cxn modelId="{D6332F11-733A-4E32-91D1-48728F4299BC}" srcId="{4B0BF9B7-7B7A-4A7C-A05B-B1BE1B648CE9}" destId="{FC7DEB54-D495-4BD2-8325-E7464C2459C5}" srcOrd="5" destOrd="0" parTransId="{9D2FBCD5-0C0E-4C79-ACEE-655AD2CB786C}" sibTransId="{B073C0A7-BBBA-4CC1-A7B4-ED449CA76FC9}"/>
    <dgm:cxn modelId="{87D43582-1B0F-4406-958A-C65726658694}" srcId="{4B0BF9B7-7B7A-4A7C-A05B-B1BE1B648CE9}" destId="{E5EF136F-65BC-440D-A019-C0F886E2577C}" srcOrd="6" destOrd="0" parTransId="{2E2C8467-2C24-4F52-9084-9115E17A23F9}" sibTransId="{F717F93E-8D7A-4248-BFC8-0D05C869C8B3}"/>
    <dgm:cxn modelId="{806CAA7F-8446-4C3F-AEC4-A3E85D3D3935}" srcId="{4B0BF9B7-7B7A-4A7C-A05B-B1BE1B648CE9}" destId="{E103F50F-1A90-416B-9E61-819078A87576}" srcOrd="3" destOrd="0" parTransId="{2EB38C58-B93F-4404-BE14-031AB2A19497}" sibTransId="{1A8EFFAA-9C5F-4126-B3FA-F7CEBBA88C68}"/>
    <dgm:cxn modelId="{C417DAD6-A198-4052-94EF-5FC2628A67EB}" srcId="{4B0BF9B7-7B7A-4A7C-A05B-B1BE1B648CE9}" destId="{5BC77895-9CE9-4054-B933-25BDDF9C1F4C}" srcOrd="1" destOrd="0" parTransId="{D3FCBDAE-D5A3-4B5D-ABD9-7974AAAA1040}" sibTransId="{31A1769C-2C00-4F7C-951A-5A04AB5BA6E5}"/>
    <dgm:cxn modelId="{348D0353-045C-4448-8D2E-B61F830AC967}" type="presParOf" srcId="{A17B7EE2-1D78-4802-A42E-D5C47A93A332}" destId="{FEE47416-7ADC-4F04-B888-18152B43E14E}" srcOrd="0" destOrd="0" presId="urn:microsoft.com/office/officeart/2005/8/layout/vList2"/>
    <dgm:cxn modelId="{1DACAEC5-6CAA-4492-9591-22CBA6C36F01}" type="presParOf" srcId="{A17B7EE2-1D78-4802-A42E-D5C47A93A332}" destId="{4C71D70E-D4E8-40C9-B61A-A6DF24ED5625}" srcOrd="1" destOrd="0" presId="urn:microsoft.com/office/officeart/2005/8/layout/vList2"/>
    <dgm:cxn modelId="{A7399DBB-5EDA-443D-9D48-E6951268AD78}" type="presParOf" srcId="{A17B7EE2-1D78-4802-A42E-D5C47A93A332}" destId="{C257A4DF-BA63-4CF7-ABE1-B114FC9563C2}" srcOrd="2" destOrd="0" presId="urn:microsoft.com/office/officeart/2005/8/layout/vList2"/>
    <dgm:cxn modelId="{C60FBE1D-6F27-4379-ACB9-06EB975B541D}" type="presParOf" srcId="{A17B7EE2-1D78-4802-A42E-D5C47A93A332}" destId="{B38E9941-A3A6-4796-8072-ADCD44E1774C}" srcOrd="3" destOrd="0" presId="urn:microsoft.com/office/officeart/2005/8/layout/vList2"/>
    <dgm:cxn modelId="{86FFDD24-7E06-4EE7-84DA-EA215F04881C}" type="presParOf" srcId="{A17B7EE2-1D78-4802-A42E-D5C47A93A332}" destId="{4295595F-D20B-405E-8AB4-688E1DEC2787}" srcOrd="4" destOrd="0" presId="urn:microsoft.com/office/officeart/2005/8/layout/vList2"/>
    <dgm:cxn modelId="{306F2831-9188-4167-BACA-8304ACD180FB}" type="presParOf" srcId="{A17B7EE2-1D78-4802-A42E-D5C47A93A332}" destId="{6793D6C1-11C4-4549-AA87-8A72272FF6B1}" srcOrd="5" destOrd="0" presId="urn:microsoft.com/office/officeart/2005/8/layout/vList2"/>
    <dgm:cxn modelId="{ECB38EC0-495B-4B2C-A349-3F9EA6C1C5EF}" type="presParOf" srcId="{A17B7EE2-1D78-4802-A42E-D5C47A93A332}" destId="{37044683-296D-4928-A19D-1A7547B9EB23}" srcOrd="6" destOrd="0" presId="urn:microsoft.com/office/officeart/2005/8/layout/vList2"/>
    <dgm:cxn modelId="{4923A7F7-C783-4C53-B305-E8F6EA1B92DE}" type="presParOf" srcId="{A17B7EE2-1D78-4802-A42E-D5C47A93A332}" destId="{A8DC0224-C23C-470A-9860-43CF041DAA78}" srcOrd="7" destOrd="0" presId="urn:microsoft.com/office/officeart/2005/8/layout/vList2"/>
    <dgm:cxn modelId="{52876499-1B1C-4F8F-AF4C-48AAEE8A8710}" type="presParOf" srcId="{A17B7EE2-1D78-4802-A42E-D5C47A93A332}" destId="{35B7FA0E-A7C6-469B-9CC6-2694F8ACFFCE}" srcOrd="8" destOrd="0" presId="urn:microsoft.com/office/officeart/2005/8/layout/vList2"/>
    <dgm:cxn modelId="{83B10B46-61D9-430B-89D9-BA25C42BD646}" type="presParOf" srcId="{A17B7EE2-1D78-4802-A42E-D5C47A93A332}" destId="{74DBFF6F-C3F3-4B08-807D-9792880EAF31}" srcOrd="9" destOrd="0" presId="urn:microsoft.com/office/officeart/2005/8/layout/vList2"/>
    <dgm:cxn modelId="{82D54318-6C55-474A-8971-CA721580C6FA}" type="presParOf" srcId="{A17B7EE2-1D78-4802-A42E-D5C47A93A332}" destId="{C2D199EF-EC9A-4C6D-8BD7-CC11CB57AA65}" srcOrd="10" destOrd="0" presId="urn:microsoft.com/office/officeart/2005/8/layout/vList2"/>
    <dgm:cxn modelId="{9E8A2713-96A7-4D85-ABF0-DF6DAAE62FE4}" type="presParOf" srcId="{A17B7EE2-1D78-4802-A42E-D5C47A93A332}" destId="{F4C439AD-BC66-42C3-9105-C5B50C42525C}" srcOrd="11" destOrd="0" presId="urn:microsoft.com/office/officeart/2005/8/layout/vList2"/>
    <dgm:cxn modelId="{069717ED-2FD9-4AD8-AD32-D419BFC209ED}" type="presParOf" srcId="{A17B7EE2-1D78-4802-A42E-D5C47A93A332}" destId="{BB581282-D2E9-4881-BBB5-D7AE975D856F}" srcOrd="12" destOrd="0" presId="urn:microsoft.com/office/officeart/2005/8/layout/vList2"/>
  </dgm:cxnLst>
  <dgm:bg/>
  <dgm:whole/>
</dgm:dataModel>
</file>

<file path=ppt/diagrams/data10.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Mergers and Acquisition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Merging Cultures</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HR Competency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Star Technique</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chemeClr val="bg1"/>
              </a:solidFill>
              <a:latin typeface="+mn-lt"/>
              <a:ea typeface="+mn-ea"/>
              <a:cs typeface="+mn-cs"/>
            </a:rPr>
            <a:t>HR and CSR</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9B0D2C3E-33DB-4083-909C-C0999CE06016}">
      <dgm:prSet phldrT="[Text]" custT="1"/>
      <dgm:spPr>
        <a:noFill/>
        <a:ln w="12700" cap="flat" cmpd="sng" algn="ctr">
          <a:solidFill>
            <a:srgbClr val="FFFFE1">
              <a:hueOff val="0"/>
              <a:satOff val="0"/>
              <a:lumOff val="0"/>
              <a:alphaOff val="0"/>
            </a:srgbClr>
          </a:solidFill>
          <a:prstDash val="solid"/>
          <a:miter lim="800000"/>
        </a:ln>
        <a:effectLst/>
      </dgm:spPr>
      <dgm:t>
        <a:bodyPr/>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HR Structural Alternatives</a:t>
          </a:r>
        </a:p>
      </dgm:t>
    </dgm:pt>
    <dgm:pt modelId="{87610EBD-CACA-49E7-B209-38918A556B69}" type="parTrans" cxnId="{3C92B0A0-0376-4924-8286-AC33110357FE}">
      <dgm:prSet/>
      <dgm:spPr/>
      <dgm:t>
        <a:bodyPr/>
        <a:lstStyle/>
        <a:p>
          <a:endParaRPr lang="en-MY"/>
        </a:p>
      </dgm:t>
    </dgm:pt>
    <dgm:pt modelId="{0E959FCF-9E5C-4BA5-8F7F-0BF119A258E9}" type="sibTrans" cxnId="{3C92B0A0-0376-4924-8286-AC33110357FE}">
      <dgm:prSet/>
      <dgm:spPr/>
      <dgm:t>
        <a:bodyPr/>
        <a:lstStyle/>
        <a:p>
          <a:endParaRPr lang="en-MY"/>
        </a:p>
      </dgm:t>
    </dgm:pt>
    <dgm:pt modelId="{E5EF136F-65BC-440D-A019-C0F886E2577C}">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HR Roles and Responsibilities</a:t>
          </a:r>
        </a:p>
      </dgm:t>
    </dgm:pt>
    <dgm:pt modelId="{2E2C8467-2C24-4F52-9084-9115E17A23F9}" type="parTrans" cxnId="{87D43582-1B0F-4406-958A-C65726658694}">
      <dgm:prSet/>
      <dgm:spPr/>
      <dgm:t>
        <a:bodyPr/>
        <a:lstStyle/>
        <a:p>
          <a:endParaRPr lang="en-MY"/>
        </a:p>
      </dgm:t>
    </dgm:pt>
    <dgm:pt modelId="{F717F93E-8D7A-4248-BFC8-0D05C869C8B3}" type="sibTrans" cxnId="{87D43582-1B0F-4406-958A-C65726658694}">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t>
        <a:bodyPr/>
        <a:lstStyle/>
        <a:p>
          <a:endParaRPr lang="en-US"/>
        </a:p>
      </dgm:t>
    </dgm:pt>
    <dgm:pt modelId="{FEE47416-7ADC-4F04-B888-18152B43E14E}" type="pres">
      <dgm:prSet presAssocID="{5BCFEC87-2571-489B-891D-0E70E9F09AD4}" presName="parentText" presStyleLbl="node1" presStyleIdx="0" presStyleCnt="7" custLinFactNeighborY="93412">
        <dgm:presLayoutVars>
          <dgm:chMax val="0"/>
          <dgm:bulletEnabled val="1"/>
        </dgm:presLayoutVars>
      </dgm:prSet>
      <dgm:spPr>
        <a:xfrm>
          <a:off x="0" y="118485"/>
          <a:ext cx="7772400" cy="514800"/>
        </a:xfrm>
        <a:prstGeom prst="roundRect">
          <a:avLst/>
        </a:prstGeom>
      </dgm:spPr>
      <dgm:t>
        <a:bodyPr/>
        <a:lstStyle/>
        <a:p>
          <a:endParaRPr lang="en-US"/>
        </a:p>
      </dgm:t>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custLinFactNeighborY="16750">
        <dgm:presLayoutVars>
          <dgm:chMax val="0"/>
          <dgm:bulletEnabled val="1"/>
        </dgm:presLayoutVars>
      </dgm:prSet>
      <dgm:spPr>
        <a:xfrm>
          <a:off x="0" y="648072"/>
          <a:ext cx="7772400" cy="514800"/>
        </a:xfrm>
        <a:prstGeom prst="roundRect">
          <a:avLst/>
        </a:prstGeom>
      </dgm:spPr>
      <dgm:t>
        <a:bodyPr/>
        <a:lstStyle/>
        <a:p>
          <a:endParaRPr lang="en-US"/>
        </a:p>
      </dgm:t>
    </dgm:pt>
    <dgm:pt modelId="{B38E9941-A3A6-4796-8072-ADCD44E1774C}" type="pres">
      <dgm:prSet presAssocID="{31A1769C-2C00-4F7C-951A-5A04AB5BA6E5}" presName="spacer" presStyleCnt="0"/>
      <dgm:spPr/>
    </dgm:pt>
    <dgm:pt modelId="{4295595F-D20B-405E-8AB4-688E1DEC2787}" type="pres">
      <dgm:prSet presAssocID="{9B0D2C3E-33DB-4083-909C-C0999CE06016}" presName="parentText" presStyleLbl="node1" presStyleIdx="2" presStyleCnt="7" custLinFactNeighborY="-3516">
        <dgm:presLayoutVars>
          <dgm:chMax val="0"/>
          <dgm:bulletEnabled val="1"/>
        </dgm:presLayoutVars>
      </dgm:prSet>
      <dgm:spPr>
        <a:xfrm>
          <a:off x="0" y="1213392"/>
          <a:ext cx="7772400" cy="514800"/>
        </a:xfrm>
        <a:prstGeom prst="roundRect">
          <a:avLst/>
        </a:prstGeom>
      </dgm:spPr>
      <dgm:t>
        <a:bodyPr/>
        <a:lstStyle/>
        <a:p>
          <a:endParaRPr lang="en-US"/>
        </a:p>
      </dgm:t>
    </dgm:pt>
    <dgm:pt modelId="{6793D6C1-11C4-4549-AA87-8A72272FF6B1}" type="pres">
      <dgm:prSet presAssocID="{0E959FCF-9E5C-4BA5-8F7F-0BF119A258E9}" presName="spacer" presStyleCnt="0"/>
      <dgm:spPr/>
    </dgm:pt>
    <dgm:pt modelId="{37044683-296D-4928-A19D-1A7547B9EB23}" type="pres">
      <dgm:prSet presAssocID="{E103F50F-1A90-416B-9E61-819078A87576}" presName="parentText" presStyleLbl="node1" presStyleIdx="3" presStyleCnt="7">
        <dgm:presLayoutVars>
          <dgm:chMax val="0"/>
          <dgm:bulletEnabled val="1"/>
        </dgm:presLayoutVars>
      </dgm:prSet>
      <dgm:spPr>
        <a:xfrm>
          <a:off x="0" y="1793780"/>
          <a:ext cx="7772400" cy="514800"/>
        </a:xfrm>
        <a:prstGeom prst="roundRect">
          <a:avLst/>
        </a:prstGeom>
      </dgm:spPr>
      <dgm:t>
        <a:bodyPr/>
        <a:lstStyle/>
        <a:p>
          <a:endParaRPr lang="en-US"/>
        </a:p>
      </dgm:t>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4" presStyleCnt="7" custLinFactNeighborY="6825">
        <dgm:presLayoutVars>
          <dgm:chMax val="0"/>
          <dgm:bulletEnabled val="1"/>
        </dgm:presLayoutVars>
      </dgm:prSet>
      <dgm:spPr>
        <a:xfrm>
          <a:off x="0" y="2376264"/>
          <a:ext cx="7772400" cy="514800"/>
        </a:xfrm>
        <a:prstGeom prst="roundRect">
          <a:avLst/>
        </a:prstGeom>
      </dgm:spPr>
      <dgm:t>
        <a:bodyPr/>
        <a:lstStyle/>
        <a:p>
          <a:endParaRPr lang="en-US"/>
        </a:p>
      </dgm:t>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5" presStyleCnt="7">
        <dgm:presLayoutVars>
          <dgm:chMax val="0"/>
          <dgm:bulletEnabled val="1"/>
        </dgm:presLayoutVars>
      </dgm:prSet>
      <dgm:spPr>
        <a:xfrm>
          <a:off x="0" y="2950100"/>
          <a:ext cx="7772400" cy="514800"/>
        </a:xfrm>
        <a:prstGeom prst="roundRect">
          <a:avLst/>
        </a:prstGeom>
      </dgm:spPr>
      <dgm:t>
        <a:bodyPr/>
        <a:lstStyle/>
        <a:p>
          <a:endParaRPr lang="en-US"/>
        </a:p>
      </dgm:t>
    </dgm:pt>
    <dgm:pt modelId="{F4C439AD-BC66-42C3-9105-C5B50C42525C}" type="pres">
      <dgm:prSet presAssocID="{B073C0A7-BBBA-4CC1-A7B4-ED449CA76FC9}" presName="spacer" presStyleCnt="0"/>
      <dgm:spPr/>
    </dgm:pt>
    <dgm:pt modelId="{BB581282-D2E9-4881-BBB5-D7AE975D856F}" type="pres">
      <dgm:prSet presAssocID="{E5EF136F-65BC-440D-A019-C0F886E2577C}" presName="parentText" presStyleLbl="node1" presStyleIdx="6" presStyleCnt="7">
        <dgm:presLayoutVars>
          <dgm:chMax val="0"/>
          <dgm:bulletEnabled val="1"/>
        </dgm:presLayoutVars>
      </dgm:prSet>
      <dgm:spPr>
        <a:xfrm>
          <a:off x="0" y="3995908"/>
          <a:ext cx="7772400" cy="575859"/>
        </a:xfrm>
        <a:prstGeom prst="roundRect">
          <a:avLst/>
        </a:prstGeom>
      </dgm:spPr>
      <dgm:t>
        <a:bodyPr/>
        <a:lstStyle/>
        <a:p>
          <a:endParaRPr lang="en-US"/>
        </a:p>
      </dgm:t>
    </dgm:pt>
  </dgm:ptLst>
  <dgm:cxnLst>
    <dgm:cxn modelId="{87D43582-1B0F-4406-958A-C65726658694}" srcId="{4B0BF9B7-7B7A-4A7C-A05B-B1BE1B648CE9}" destId="{E5EF136F-65BC-440D-A019-C0F886E2577C}" srcOrd="6" destOrd="0" parTransId="{2E2C8467-2C24-4F52-9084-9115E17A23F9}" sibTransId="{F717F93E-8D7A-4248-BFC8-0D05C869C8B3}"/>
    <dgm:cxn modelId="{B4346D32-A382-47F3-9FD7-9FA0704DEC2D}" type="presOf" srcId="{0240E6BA-A916-4076-9EA5-E14A9617F930}" destId="{35B7FA0E-A7C6-469B-9CC6-2694F8ACFFCE}" srcOrd="0" destOrd="0" presId="urn:microsoft.com/office/officeart/2005/8/layout/vList2"/>
    <dgm:cxn modelId="{D6332F11-733A-4E32-91D1-48728F4299BC}" srcId="{4B0BF9B7-7B7A-4A7C-A05B-B1BE1B648CE9}" destId="{FC7DEB54-D495-4BD2-8325-E7464C2459C5}" srcOrd="5" destOrd="0" parTransId="{9D2FBCD5-0C0E-4C79-ACEE-655AD2CB786C}" sibTransId="{B073C0A7-BBBA-4CC1-A7B4-ED449CA76FC9}"/>
    <dgm:cxn modelId="{9E3EB28D-160A-4F7A-B63D-04E7DA432CF4}" type="presOf" srcId="{5BC77895-9CE9-4054-B933-25BDDF9C1F4C}" destId="{C257A4DF-BA63-4CF7-ABE1-B114FC9563C2}" srcOrd="0" destOrd="0" presId="urn:microsoft.com/office/officeart/2005/8/layout/vList2"/>
    <dgm:cxn modelId="{54F683BD-7D14-4ED5-A29D-2E12F1E3516C}" srcId="{4B0BF9B7-7B7A-4A7C-A05B-B1BE1B648CE9}" destId="{0240E6BA-A916-4076-9EA5-E14A9617F930}" srcOrd="4" destOrd="0" parTransId="{FCD4DBE2-B78C-4C9B-AD8A-2AE48AC68966}" sibTransId="{5F944036-454F-428C-A017-94E62845979A}"/>
    <dgm:cxn modelId="{806CAA7F-8446-4C3F-AEC4-A3E85D3D3935}" srcId="{4B0BF9B7-7B7A-4A7C-A05B-B1BE1B648CE9}" destId="{E103F50F-1A90-416B-9E61-819078A87576}" srcOrd="3" destOrd="0" parTransId="{2EB38C58-B93F-4404-BE14-031AB2A19497}" sibTransId="{1A8EFFAA-9C5F-4126-B3FA-F7CEBBA88C68}"/>
    <dgm:cxn modelId="{264D4C27-5B7D-4EB7-973C-3268A25EB7EE}" type="presOf" srcId="{5BCFEC87-2571-489B-891D-0E70E9F09AD4}" destId="{FEE47416-7ADC-4F04-B888-18152B43E14E}" srcOrd="0" destOrd="0" presId="urn:microsoft.com/office/officeart/2005/8/layout/vList2"/>
    <dgm:cxn modelId="{6DD93343-907D-427A-8892-E997FA56DC7D}" type="presOf" srcId="{E103F50F-1A90-416B-9E61-819078A87576}" destId="{37044683-296D-4928-A19D-1A7547B9EB23}" srcOrd="0" destOrd="0" presId="urn:microsoft.com/office/officeart/2005/8/layout/vList2"/>
    <dgm:cxn modelId="{3C92B0A0-0376-4924-8286-AC33110357FE}" srcId="{4B0BF9B7-7B7A-4A7C-A05B-B1BE1B648CE9}" destId="{9B0D2C3E-33DB-4083-909C-C0999CE06016}" srcOrd="2" destOrd="0" parTransId="{87610EBD-CACA-49E7-B209-38918A556B69}" sibTransId="{0E959FCF-9E5C-4BA5-8F7F-0BF119A258E9}"/>
    <dgm:cxn modelId="{AE78DC98-8626-443B-9464-5C080B8631DB}" type="presOf" srcId="{E5EF136F-65BC-440D-A019-C0F886E2577C}" destId="{BB581282-D2E9-4881-BBB5-D7AE975D856F}" srcOrd="0" destOrd="0" presId="urn:microsoft.com/office/officeart/2005/8/layout/vList2"/>
    <dgm:cxn modelId="{5AA563F0-3B61-45B2-AA52-F989666465ED}" type="presOf" srcId="{FC7DEB54-D495-4BD2-8325-E7464C2459C5}" destId="{C2D199EF-EC9A-4C6D-8BD7-CC11CB57AA65}" srcOrd="0" destOrd="0" presId="urn:microsoft.com/office/officeart/2005/8/layout/vList2"/>
    <dgm:cxn modelId="{E809E640-9245-43BB-A520-38F99C045C18}" type="presOf" srcId="{9B0D2C3E-33DB-4083-909C-C0999CE06016}" destId="{4295595F-D20B-405E-8AB4-688E1DEC2787}" srcOrd="0" destOrd="0" presId="urn:microsoft.com/office/officeart/2005/8/layout/vList2"/>
    <dgm:cxn modelId="{6613A2C2-F0C5-4725-91A6-9F48F23E2592}" srcId="{4B0BF9B7-7B7A-4A7C-A05B-B1BE1B648CE9}" destId="{5BCFEC87-2571-489B-891D-0E70E9F09AD4}" srcOrd="0" destOrd="0" parTransId="{D053B18D-AC5C-487F-A279-38D5B622285F}" sibTransId="{922FD871-7B30-4786-A696-4D6E20953EBF}"/>
    <dgm:cxn modelId="{C417DAD6-A198-4052-94EF-5FC2628A67EB}" srcId="{4B0BF9B7-7B7A-4A7C-A05B-B1BE1B648CE9}" destId="{5BC77895-9CE9-4054-B933-25BDDF9C1F4C}" srcOrd="1" destOrd="0" parTransId="{D3FCBDAE-D5A3-4B5D-ABD9-7974AAAA1040}" sibTransId="{31A1769C-2C00-4F7C-951A-5A04AB5BA6E5}"/>
    <dgm:cxn modelId="{195AE43C-14CD-4D12-9110-57703974EA29}" type="presOf" srcId="{4B0BF9B7-7B7A-4A7C-A05B-B1BE1B648CE9}" destId="{A17B7EE2-1D78-4802-A42E-D5C47A93A332}" srcOrd="0" destOrd="0" presId="urn:microsoft.com/office/officeart/2005/8/layout/vList2"/>
    <dgm:cxn modelId="{5BC7A9C6-4F9E-48ED-BADB-FAD2B55379B0}" type="presParOf" srcId="{A17B7EE2-1D78-4802-A42E-D5C47A93A332}" destId="{FEE47416-7ADC-4F04-B888-18152B43E14E}" srcOrd="0" destOrd="0" presId="urn:microsoft.com/office/officeart/2005/8/layout/vList2"/>
    <dgm:cxn modelId="{AC170526-8DE4-4168-A81F-1A68A77B0FF6}" type="presParOf" srcId="{A17B7EE2-1D78-4802-A42E-D5C47A93A332}" destId="{4C71D70E-D4E8-40C9-B61A-A6DF24ED5625}" srcOrd="1" destOrd="0" presId="urn:microsoft.com/office/officeart/2005/8/layout/vList2"/>
    <dgm:cxn modelId="{ABB65CDE-31A3-453D-8CA2-41EC289F0309}" type="presParOf" srcId="{A17B7EE2-1D78-4802-A42E-D5C47A93A332}" destId="{C257A4DF-BA63-4CF7-ABE1-B114FC9563C2}" srcOrd="2" destOrd="0" presId="urn:microsoft.com/office/officeart/2005/8/layout/vList2"/>
    <dgm:cxn modelId="{2E93476D-7027-44DE-9E2F-A056833AF615}" type="presParOf" srcId="{A17B7EE2-1D78-4802-A42E-D5C47A93A332}" destId="{B38E9941-A3A6-4796-8072-ADCD44E1774C}" srcOrd="3" destOrd="0" presId="urn:microsoft.com/office/officeart/2005/8/layout/vList2"/>
    <dgm:cxn modelId="{B8C458A6-346D-4320-B66D-41F227AE0F11}" type="presParOf" srcId="{A17B7EE2-1D78-4802-A42E-D5C47A93A332}" destId="{4295595F-D20B-405E-8AB4-688E1DEC2787}" srcOrd="4" destOrd="0" presId="urn:microsoft.com/office/officeart/2005/8/layout/vList2"/>
    <dgm:cxn modelId="{1BB95C77-AA8A-4140-9D72-08CDF68E0B2A}" type="presParOf" srcId="{A17B7EE2-1D78-4802-A42E-D5C47A93A332}" destId="{6793D6C1-11C4-4549-AA87-8A72272FF6B1}" srcOrd="5" destOrd="0" presId="urn:microsoft.com/office/officeart/2005/8/layout/vList2"/>
    <dgm:cxn modelId="{E20F3E4A-D2AE-425A-9AE0-7D4991F03018}" type="presParOf" srcId="{A17B7EE2-1D78-4802-A42E-D5C47A93A332}" destId="{37044683-296D-4928-A19D-1A7547B9EB23}" srcOrd="6" destOrd="0" presId="urn:microsoft.com/office/officeart/2005/8/layout/vList2"/>
    <dgm:cxn modelId="{27F9B0AD-AFFB-4BAB-829D-B2125DC66356}" type="presParOf" srcId="{A17B7EE2-1D78-4802-A42E-D5C47A93A332}" destId="{A8DC0224-C23C-470A-9860-43CF041DAA78}" srcOrd="7" destOrd="0" presId="urn:microsoft.com/office/officeart/2005/8/layout/vList2"/>
    <dgm:cxn modelId="{F25EF448-69AD-4697-BFCF-F05702EDB80B}" type="presParOf" srcId="{A17B7EE2-1D78-4802-A42E-D5C47A93A332}" destId="{35B7FA0E-A7C6-469B-9CC6-2694F8ACFFCE}" srcOrd="8" destOrd="0" presId="urn:microsoft.com/office/officeart/2005/8/layout/vList2"/>
    <dgm:cxn modelId="{56779A4A-4BD7-452D-ADFA-50F53D2E4018}" type="presParOf" srcId="{A17B7EE2-1D78-4802-A42E-D5C47A93A332}" destId="{74DBFF6F-C3F3-4B08-807D-9792880EAF31}" srcOrd="9" destOrd="0" presId="urn:microsoft.com/office/officeart/2005/8/layout/vList2"/>
    <dgm:cxn modelId="{666EAE5A-05BA-4310-8AF9-596A4A7CCC38}" type="presParOf" srcId="{A17B7EE2-1D78-4802-A42E-D5C47A93A332}" destId="{C2D199EF-EC9A-4C6D-8BD7-CC11CB57AA65}" srcOrd="10" destOrd="0" presId="urn:microsoft.com/office/officeart/2005/8/layout/vList2"/>
    <dgm:cxn modelId="{31970B1D-3E23-4BC2-9EB6-E5E963B8E09B}" type="presParOf" srcId="{A17B7EE2-1D78-4802-A42E-D5C47A93A332}" destId="{F4C439AD-BC66-42C3-9105-C5B50C42525C}" srcOrd="11" destOrd="0" presId="urn:microsoft.com/office/officeart/2005/8/layout/vList2"/>
    <dgm:cxn modelId="{4368E93D-DAE2-4C25-88F3-77344FE89686}" type="presParOf" srcId="{A17B7EE2-1D78-4802-A42E-D5C47A93A332}" destId="{BB581282-D2E9-4881-BBB5-D7AE975D856F}" srcOrd="12" destOrd="0" presId="urn:microsoft.com/office/officeart/2005/8/layout/vList2"/>
  </dgm:cxnLst>
  <dgm:bg/>
  <dgm:whole/>
</dgm:dataModel>
</file>

<file path=ppt/diagrams/data11.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Mergers and Acquisition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Merging Cultures</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HR Competency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Star Technique</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HR and CSR</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9B0D2C3E-33DB-4083-909C-C0999CE06016}">
      <dgm:prSet phldrT="[Text]" custT="1"/>
      <dgm:spPr>
        <a:noFill/>
        <a:ln w="12700" cap="flat" cmpd="sng" algn="ctr">
          <a:solidFill>
            <a:srgbClr val="FFFFE1">
              <a:hueOff val="0"/>
              <a:satOff val="0"/>
              <a:lumOff val="0"/>
              <a:alphaOff val="0"/>
            </a:srgbClr>
          </a:solidFill>
          <a:prstDash val="solid"/>
          <a:miter lim="800000"/>
        </a:ln>
        <a:effectLst/>
      </dgm:spPr>
      <dgm:t>
        <a:bodyPr/>
        <a:lstStyle/>
        <a:p>
          <a:pPr marL="0" lvl="0" indent="0" algn="l" defTabSz="977900">
            <a:lnSpc>
              <a:spcPct val="90000"/>
            </a:lnSpc>
            <a:spcBef>
              <a:spcPct val="0"/>
            </a:spcBef>
            <a:spcAft>
              <a:spcPct val="35000"/>
            </a:spcAft>
            <a:buNone/>
          </a:pPr>
          <a:r>
            <a:rPr lang="en-MY" sz="2200" kern="1200" dirty="0">
              <a:solidFill>
                <a:schemeClr val="tx1"/>
              </a:solidFill>
              <a:latin typeface="Arial"/>
              <a:ea typeface="+mn-ea"/>
              <a:cs typeface="+mn-cs"/>
            </a:rPr>
            <a:t>HR Structural Alternatives</a:t>
          </a:r>
          <a:endParaRPr lang="en-MY" sz="2200" kern="1200" dirty="0">
            <a:solidFill>
              <a:srgbClr val="000000"/>
            </a:solidFill>
            <a:latin typeface="Arial"/>
            <a:ea typeface="+mn-ea"/>
            <a:cs typeface="+mn-cs"/>
          </a:endParaRPr>
        </a:p>
      </dgm:t>
    </dgm:pt>
    <dgm:pt modelId="{87610EBD-CACA-49E7-B209-38918A556B69}" type="parTrans" cxnId="{3C92B0A0-0376-4924-8286-AC33110357FE}">
      <dgm:prSet/>
      <dgm:spPr/>
      <dgm:t>
        <a:bodyPr/>
        <a:lstStyle/>
        <a:p>
          <a:endParaRPr lang="en-MY"/>
        </a:p>
      </dgm:t>
    </dgm:pt>
    <dgm:pt modelId="{0E959FCF-9E5C-4BA5-8F7F-0BF119A258E9}" type="sibTrans" cxnId="{3C92B0A0-0376-4924-8286-AC33110357FE}">
      <dgm:prSet/>
      <dgm:spPr/>
      <dgm:t>
        <a:bodyPr/>
        <a:lstStyle/>
        <a:p>
          <a:endParaRPr lang="en-MY"/>
        </a:p>
      </dgm:t>
    </dgm:pt>
    <dgm:pt modelId="{E5EF136F-65BC-440D-A019-C0F886E2577C}">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FFFFE1"/>
              </a:solidFill>
              <a:latin typeface="Arial"/>
              <a:ea typeface="+mn-ea"/>
              <a:cs typeface="+mn-cs"/>
            </a:rPr>
            <a:t>HR Roles and Responsibilities</a:t>
          </a:r>
        </a:p>
      </dgm:t>
    </dgm:pt>
    <dgm:pt modelId="{2E2C8467-2C24-4F52-9084-9115E17A23F9}" type="parTrans" cxnId="{87D43582-1B0F-4406-958A-C65726658694}">
      <dgm:prSet/>
      <dgm:spPr/>
      <dgm:t>
        <a:bodyPr/>
        <a:lstStyle/>
        <a:p>
          <a:endParaRPr lang="en-MY"/>
        </a:p>
      </dgm:t>
    </dgm:pt>
    <dgm:pt modelId="{F717F93E-8D7A-4248-BFC8-0D05C869C8B3}" type="sibTrans" cxnId="{87D43582-1B0F-4406-958A-C65726658694}">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t>
        <a:bodyPr/>
        <a:lstStyle/>
        <a:p>
          <a:endParaRPr lang="en-US"/>
        </a:p>
      </dgm:t>
    </dgm:pt>
    <dgm:pt modelId="{FEE47416-7ADC-4F04-B888-18152B43E14E}" type="pres">
      <dgm:prSet presAssocID="{5BCFEC87-2571-489B-891D-0E70E9F09AD4}" presName="parentText" presStyleLbl="node1" presStyleIdx="0" presStyleCnt="7" custLinFactNeighborY="93412">
        <dgm:presLayoutVars>
          <dgm:chMax val="0"/>
          <dgm:bulletEnabled val="1"/>
        </dgm:presLayoutVars>
      </dgm:prSet>
      <dgm:spPr>
        <a:xfrm>
          <a:off x="0" y="118485"/>
          <a:ext cx="7772400" cy="514800"/>
        </a:xfrm>
        <a:prstGeom prst="roundRect">
          <a:avLst/>
        </a:prstGeom>
      </dgm:spPr>
      <dgm:t>
        <a:bodyPr/>
        <a:lstStyle/>
        <a:p>
          <a:endParaRPr lang="en-US"/>
        </a:p>
      </dgm:t>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custLinFactNeighborY="16750">
        <dgm:presLayoutVars>
          <dgm:chMax val="0"/>
          <dgm:bulletEnabled val="1"/>
        </dgm:presLayoutVars>
      </dgm:prSet>
      <dgm:spPr>
        <a:xfrm>
          <a:off x="0" y="648072"/>
          <a:ext cx="7772400" cy="514800"/>
        </a:xfrm>
        <a:prstGeom prst="roundRect">
          <a:avLst/>
        </a:prstGeom>
      </dgm:spPr>
      <dgm:t>
        <a:bodyPr/>
        <a:lstStyle/>
        <a:p>
          <a:endParaRPr lang="en-US"/>
        </a:p>
      </dgm:t>
    </dgm:pt>
    <dgm:pt modelId="{B38E9941-A3A6-4796-8072-ADCD44E1774C}" type="pres">
      <dgm:prSet presAssocID="{31A1769C-2C00-4F7C-951A-5A04AB5BA6E5}" presName="spacer" presStyleCnt="0"/>
      <dgm:spPr/>
    </dgm:pt>
    <dgm:pt modelId="{4295595F-D20B-405E-8AB4-688E1DEC2787}" type="pres">
      <dgm:prSet presAssocID="{9B0D2C3E-33DB-4083-909C-C0999CE06016}" presName="parentText" presStyleLbl="node1" presStyleIdx="2" presStyleCnt="7" custLinFactNeighborY="-3516">
        <dgm:presLayoutVars>
          <dgm:chMax val="0"/>
          <dgm:bulletEnabled val="1"/>
        </dgm:presLayoutVars>
      </dgm:prSet>
      <dgm:spPr>
        <a:xfrm>
          <a:off x="0" y="1213392"/>
          <a:ext cx="7772400" cy="514800"/>
        </a:xfrm>
        <a:prstGeom prst="roundRect">
          <a:avLst/>
        </a:prstGeom>
      </dgm:spPr>
      <dgm:t>
        <a:bodyPr/>
        <a:lstStyle/>
        <a:p>
          <a:endParaRPr lang="en-US"/>
        </a:p>
      </dgm:t>
    </dgm:pt>
    <dgm:pt modelId="{6793D6C1-11C4-4549-AA87-8A72272FF6B1}" type="pres">
      <dgm:prSet presAssocID="{0E959FCF-9E5C-4BA5-8F7F-0BF119A258E9}" presName="spacer" presStyleCnt="0"/>
      <dgm:spPr/>
    </dgm:pt>
    <dgm:pt modelId="{37044683-296D-4928-A19D-1A7547B9EB23}" type="pres">
      <dgm:prSet presAssocID="{E103F50F-1A90-416B-9E61-819078A87576}" presName="parentText" presStyleLbl="node1" presStyleIdx="3" presStyleCnt="7">
        <dgm:presLayoutVars>
          <dgm:chMax val="0"/>
          <dgm:bulletEnabled val="1"/>
        </dgm:presLayoutVars>
      </dgm:prSet>
      <dgm:spPr>
        <a:xfrm>
          <a:off x="0" y="1793780"/>
          <a:ext cx="7772400" cy="514800"/>
        </a:xfrm>
        <a:prstGeom prst="roundRect">
          <a:avLst/>
        </a:prstGeom>
      </dgm:spPr>
      <dgm:t>
        <a:bodyPr/>
        <a:lstStyle/>
        <a:p>
          <a:endParaRPr lang="en-US"/>
        </a:p>
      </dgm:t>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4" presStyleCnt="7" custLinFactNeighborY="6825">
        <dgm:presLayoutVars>
          <dgm:chMax val="0"/>
          <dgm:bulletEnabled val="1"/>
        </dgm:presLayoutVars>
      </dgm:prSet>
      <dgm:spPr>
        <a:xfrm>
          <a:off x="0" y="2376264"/>
          <a:ext cx="7772400" cy="514800"/>
        </a:xfrm>
        <a:prstGeom prst="roundRect">
          <a:avLst/>
        </a:prstGeom>
      </dgm:spPr>
      <dgm:t>
        <a:bodyPr/>
        <a:lstStyle/>
        <a:p>
          <a:endParaRPr lang="en-US"/>
        </a:p>
      </dgm:t>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5" presStyleCnt="7">
        <dgm:presLayoutVars>
          <dgm:chMax val="0"/>
          <dgm:bulletEnabled val="1"/>
        </dgm:presLayoutVars>
      </dgm:prSet>
      <dgm:spPr>
        <a:xfrm>
          <a:off x="0" y="2950100"/>
          <a:ext cx="7772400" cy="514800"/>
        </a:xfrm>
        <a:prstGeom prst="roundRect">
          <a:avLst/>
        </a:prstGeom>
      </dgm:spPr>
      <dgm:t>
        <a:bodyPr/>
        <a:lstStyle/>
        <a:p>
          <a:endParaRPr lang="en-US"/>
        </a:p>
      </dgm:t>
    </dgm:pt>
    <dgm:pt modelId="{F4C439AD-BC66-42C3-9105-C5B50C42525C}" type="pres">
      <dgm:prSet presAssocID="{B073C0A7-BBBA-4CC1-A7B4-ED449CA76FC9}" presName="spacer" presStyleCnt="0"/>
      <dgm:spPr/>
    </dgm:pt>
    <dgm:pt modelId="{BB581282-D2E9-4881-BBB5-D7AE975D856F}" type="pres">
      <dgm:prSet presAssocID="{E5EF136F-65BC-440D-A019-C0F886E2577C}" presName="parentText" presStyleLbl="node1" presStyleIdx="6" presStyleCnt="7">
        <dgm:presLayoutVars>
          <dgm:chMax val="0"/>
          <dgm:bulletEnabled val="1"/>
        </dgm:presLayoutVars>
      </dgm:prSet>
      <dgm:spPr>
        <a:xfrm>
          <a:off x="0" y="3528260"/>
          <a:ext cx="7772400" cy="514800"/>
        </a:xfrm>
        <a:prstGeom prst="roundRect">
          <a:avLst/>
        </a:prstGeom>
      </dgm:spPr>
      <dgm:t>
        <a:bodyPr/>
        <a:lstStyle/>
        <a:p>
          <a:endParaRPr lang="en-US"/>
        </a:p>
      </dgm:t>
    </dgm:pt>
  </dgm:ptLst>
  <dgm:cxnLst>
    <dgm:cxn modelId="{911686FA-3A65-4C84-9EC1-5211284B8AEF}" type="presOf" srcId="{E103F50F-1A90-416B-9E61-819078A87576}" destId="{37044683-296D-4928-A19D-1A7547B9EB23}" srcOrd="0" destOrd="0" presId="urn:microsoft.com/office/officeart/2005/8/layout/vList2"/>
    <dgm:cxn modelId="{3A293236-C040-4B4C-9F6E-05764055D080}" type="presOf" srcId="{4B0BF9B7-7B7A-4A7C-A05B-B1BE1B648CE9}" destId="{A17B7EE2-1D78-4802-A42E-D5C47A93A332}" srcOrd="0" destOrd="0" presId="urn:microsoft.com/office/officeart/2005/8/layout/vList2"/>
    <dgm:cxn modelId="{893B1FD8-058B-4447-9B85-E34294A3323B}" type="presOf" srcId="{5BC77895-9CE9-4054-B933-25BDDF9C1F4C}" destId="{C257A4DF-BA63-4CF7-ABE1-B114FC9563C2}" srcOrd="0" destOrd="0" presId="urn:microsoft.com/office/officeart/2005/8/layout/vList2"/>
    <dgm:cxn modelId="{9D27A638-0DAF-4B3F-B22C-C9BA2E1014BA}" type="presOf" srcId="{E5EF136F-65BC-440D-A019-C0F886E2577C}" destId="{BB581282-D2E9-4881-BBB5-D7AE975D856F}" srcOrd="0" destOrd="0" presId="urn:microsoft.com/office/officeart/2005/8/layout/vList2"/>
    <dgm:cxn modelId="{54F683BD-7D14-4ED5-A29D-2E12F1E3516C}" srcId="{4B0BF9B7-7B7A-4A7C-A05B-B1BE1B648CE9}" destId="{0240E6BA-A916-4076-9EA5-E14A9617F930}" srcOrd="4" destOrd="0" parTransId="{FCD4DBE2-B78C-4C9B-AD8A-2AE48AC68966}" sibTransId="{5F944036-454F-428C-A017-94E62845979A}"/>
    <dgm:cxn modelId="{3C92B0A0-0376-4924-8286-AC33110357FE}" srcId="{4B0BF9B7-7B7A-4A7C-A05B-B1BE1B648CE9}" destId="{9B0D2C3E-33DB-4083-909C-C0999CE06016}" srcOrd="2" destOrd="0" parTransId="{87610EBD-CACA-49E7-B209-38918A556B69}" sibTransId="{0E959FCF-9E5C-4BA5-8F7F-0BF119A258E9}"/>
    <dgm:cxn modelId="{6613A2C2-F0C5-4725-91A6-9F48F23E2592}" srcId="{4B0BF9B7-7B7A-4A7C-A05B-B1BE1B648CE9}" destId="{5BCFEC87-2571-489B-891D-0E70E9F09AD4}" srcOrd="0" destOrd="0" parTransId="{D053B18D-AC5C-487F-A279-38D5B622285F}" sibTransId="{922FD871-7B30-4786-A696-4D6E20953EBF}"/>
    <dgm:cxn modelId="{B6604444-2D0B-40B4-BB8A-E1D8DA860531}" type="presOf" srcId="{FC7DEB54-D495-4BD2-8325-E7464C2459C5}" destId="{C2D199EF-EC9A-4C6D-8BD7-CC11CB57AA65}" srcOrd="0" destOrd="0" presId="urn:microsoft.com/office/officeart/2005/8/layout/vList2"/>
    <dgm:cxn modelId="{C809F401-0372-4FA4-8DBF-22B883C45800}" type="presOf" srcId="{5BCFEC87-2571-489B-891D-0E70E9F09AD4}" destId="{FEE47416-7ADC-4F04-B888-18152B43E14E}" srcOrd="0" destOrd="0" presId="urn:microsoft.com/office/officeart/2005/8/layout/vList2"/>
    <dgm:cxn modelId="{BFF20BFB-ACFC-4B0E-B664-E1C051C0EB87}" type="presOf" srcId="{0240E6BA-A916-4076-9EA5-E14A9617F930}" destId="{35B7FA0E-A7C6-469B-9CC6-2694F8ACFFCE}" srcOrd="0" destOrd="0" presId="urn:microsoft.com/office/officeart/2005/8/layout/vList2"/>
    <dgm:cxn modelId="{D6332F11-733A-4E32-91D1-48728F4299BC}" srcId="{4B0BF9B7-7B7A-4A7C-A05B-B1BE1B648CE9}" destId="{FC7DEB54-D495-4BD2-8325-E7464C2459C5}" srcOrd="5" destOrd="0" parTransId="{9D2FBCD5-0C0E-4C79-ACEE-655AD2CB786C}" sibTransId="{B073C0A7-BBBA-4CC1-A7B4-ED449CA76FC9}"/>
    <dgm:cxn modelId="{ABC7B72B-ABDD-496F-8145-D3FAF2B0F141}" type="presOf" srcId="{9B0D2C3E-33DB-4083-909C-C0999CE06016}" destId="{4295595F-D20B-405E-8AB4-688E1DEC2787}" srcOrd="0" destOrd="0" presId="urn:microsoft.com/office/officeart/2005/8/layout/vList2"/>
    <dgm:cxn modelId="{87D43582-1B0F-4406-958A-C65726658694}" srcId="{4B0BF9B7-7B7A-4A7C-A05B-B1BE1B648CE9}" destId="{E5EF136F-65BC-440D-A019-C0F886E2577C}" srcOrd="6" destOrd="0" parTransId="{2E2C8467-2C24-4F52-9084-9115E17A23F9}" sibTransId="{F717F93E-8D7A-4248-BFC8-0D05C869C8B3}"/>
    <dgm:cxn modelId="{806CAA7F-8446-4C3F-AEC4-A3E85D3D3935}" srcId="{4B0BF9B7-7B7A-4A7C-A05B-B1BE1B648CE9}" destId="{E103F50F-1A90-416B-9E61-819078A87576}" srcOrd="3" destOrd="0" parTransId="{2EB38C58-B93F-4404-BE14-031AB2A19497}" sibTransId="{1A8EFFAA-9C5F-4126-B3FA-F7CEBBA88C68}"/>
    <dgm:cxn modelId="{C417DAD6-A198-4052-94EF-5FC2628A67EB}" srcId="{4B0BF9B7-7B7A-4A7C-A05B-B1BE1B648CE9}" destId="{5BC77895-9CE9-4054-B933-25BDDF9C1F4C}" srcOrd="1" destOrd="0" parTransId="{D3FCBDAE-D5A3-4B5D-ABD9-7974AAAA1040}" sibTransId="{31A1769C-2C00-4F7C-951A-5A04AB5BA6E5}"/>
    <dgm:cxn modelId="{E630E889-F472-462C-9490-59480BC82822}" type="presParOf" srcId="{A17B7EE2-1D78-4802-A42E-D5C47A93A332}" destId="{FEE47416-7ADC-4F04-B888-18152B43E14E}" srcOrd="0" destOrd="0" presId="urn:microsoft.com/office/officeart/2005/8/layout/vList2"/>
    <dgm:cxn modelId="{A0355CCA-FB18-44E9-85CF-C8BAA2383EBF}" type="presParOf" srcId="{A17B7EE2-1D78-4802-A42E-D5C47A93A332}" destId="{4C71D70E-D4E8-40C9-B61A-A6DF24ED5625}" srcOrd="1" destOrd="0" presId="urn:microsoft.com/office/officeart/2005/8/layout/vList2"/>
    <dgm:cxn modelId="{3E6457ED-8459-48BE-A92B-F44CB8CB0B30}" type="presParOf" srcId="{A17B7EE2-1D78-4802-A42E-D5C47A93A332}" destId="{C257A4DF-BA63-4CF7-ABE1-B114FC9563C2}" srcOrd="2" destOrd="0" presId="urn:microsoft.com/office/officeart/2005/8/layout/vList2"/>
    <dgm:cxn modelId="{5BD507F1-A4B4-4D4B-9C78-C847D420E848}" type="presParOf" srcId="{A17B7EE2-1D78-4802-A42E-D5C47A93A332}" destId="{B38E9941-A3A6-4796-8072-ADCD44E1774C}" srcOrd="3" destOrd="0" presId="urn:microsoft.com/office/officeart/2005/8/layout/vList2"/>
    <dgm:cxn modelId="{F630D613-0A15-4136-A813-F1D18631D74A}" type="presParOf" srcId="{A17B7EE2-1D78-4802-A42E-D5C47A93A332}" destId="{4295595F-D20B-405E-8AB4-688E1DEC2787}" srcOrd="4" destOrd="0" presId="urn:microsoft.com/office/officeart/2005/8/layout/vList2"/>
    <dgm:cxn modelId="{80193F07-982F-4801-9434-CE0547B396A9}" type="presParOf" srcId="{A17B7EE2-1D78-4802-A42E-D5C47A93A332}" destId="{6793D6C1-11C4-4549-AA87-8A72272FF6B1}" srcOrd="5" destOrd="0" presId="urn:microsoft.com/office/officeart/2005/8/layout/vList2"/>
    <dgm:cxn modelId="{08322A62-63EF-4FB3-A540-FE9B56A15F7F}" type="presParOf" srcId="{A17B7EE2-1D78-4802-A42E-D5C47A93A332}" destId="{37044683-296D-4928-A19D-1A7547B9EB23}" srcOrd="6" destOrd="0" presId="urn:microsoft.com/office/officeart/2005/8/layout/vList2"/>
    <dgm:cxn modelId="{1FA5B403-38E3-4B85-B6F8-5A2CEE5D4F12}" type="presParOf" srcId="{A17B7EE2-1D78-4802-A42E-D5C47A93A332}" destId="{A8DC0224-C23C-470A-9860-43CF041DAA78}" srcOrd="7" destOrd="0" presId="urn:microsoft.com/office/officeart/2005/8/layout/vList2"/>
    <dgm:cxn modelId="{4A52FB84-9562-4832-AE3C-2572119F0296}" type="presParOf" srcId="{A17B7EE2-1D78-4802-A42E-D5C47A93A332}" destId="{35B7FA0E-A7C6-469B-9CC6-2694F8ACFFCE}" srcOrd="8" destOrd="0" presId="urn:microsoft.com/office/officeart/2005/8/layout/vList2"/>
    <dgm:cxn modelId="{6760D669-E3FD-4D7A-8ED2-E0A7D5A6728E}" type="presParOf" srcId="{A17B7EE2-1D78-4802-A42E-D5C47A93A332}" destId="{74DBFF6F-C3F3-4B08-807D-9792880EAF31}" srcOrd="9" destOrd="0" presId="urn:microsoft.com/office/officeart/2005/8/layout/vList2"/>
    <dgm:cxn modelId="{16F3A946-97AE-48CC-A989-6B7015E35F2A}" type="presParOf" srcId="{A17B7EE2-1D78-4802-A42E-D5C47A93A332}" destId="{C2D199EF-EC9A-4C6D-8BD7-CC11CB57AA65}" srcOrd="10" destOrd="0" presId="urn:microsoft.com/office/officeart/2005/8/layout/vList2"/>
    <dgm:cxn modelId="{B4262BF3-325B-482D-BF42-E5A44FED147D}" type="presParOf" srcId="{A17B7EE2-1D78-4802-A42E-D5C47A93A332}" destId="{F4C439AD-BC66-42C3-9105-C5B50C42525C}" srcOrd="11" destOrd="0" presId="urn:microsoft.com/office/officeart/2005/8/layout/vList2"/>
    <dgm:cxn modelId="{2DEE8EB4-C0B9-4AF8-99FF-511F4BC7DCD7}" type="presParOf" srcId="{A17B7EE2-1D78-4802-A42E-D5C47A93A332}" destId="{BB581282-D2E9-4881-BBB5-D7AE975D856F}" srcOrd="12" destOrd="0" presId="urn:microsoft.com/office/officeart/2005/8/layout/vList2"/>
  </dgm:cxnLst>
  <dgm:bg/>
  <dgm:whole/>
</dgm:dataModel>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matrix2">
  <dgm:title val=""/>
  <dgm:desc val=""/>
  <dgm:catLst>
    <dgm:cat type="matrix" pri="3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l" for="ch" forName="rect1" refType="w" fact="0.065"/>
          <dgm:constr type="t" for="ch" forName="rect1" refType="h" fact="0.065"/>
          <dgm:constr type="w" for="ch" forName="rect2" refType="w" fact="0.4"/>
          <dgm:constr type="h" for="ch" forName="rect2" refType="h" fact="0.4"/>
          <dgm:constr type="r" for="ch" forName="rect2" refType="w" fact="0.935"/>
          <dgm:constr type="t" for="ch" forName="rect2" refType="h" fact="0.065"/>
          <dgm:constr type="w" for="ch" forName="rect3" refType="w" fact="0.4"/>
          <dgm:constr type="h" for="ch" forName="rect3" refType="w" fact="0.4"/>
          <dgm:constr type="l" for="ch" forName="rect3" refType="w" fact="0.065"/>
          <dgm:constr type="b" for="ch" forName="rect3" refType="h" fact="0.935"/>
          <dgm:constr type="w" for="ch" forName="rect4" refType="w" fact="0.4"/>
          <dgm:constr type="h" for="ch" forName="rect4" refType="h" fact="0.4"/>
          <dgm:constr type="r" for="ch" forName="rect4" refType="w" fact="0.935"/>
          <dgm:constr type="b" for="ch" forName="rect4" refType="h" fact="0.935"/>
        </dgm:constrLst>
      </dgm:if>
      <dgm:else name="Name2">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r" for="ch" forName="rect1" refType="w" fact="0.935"/>
          <dgm:constr type="t" for="ch" forName="rect1" refType="h" fact="0.065"/>
          <dgm:constr type="w" for="ch" forName="rect2" refType="w" fact="0.4"/>
          <dgm:constr type="h" for="ch" forName="rect2" refType="h" fact="0.4"/>
          <dgm:constr type="l" for="ch" forName="rect2" refType="w" fact="0.065"/>
          <dgm:constr type="t" for="ch" forName="rect2" refType="h" fact="0.065"/>
          <dgm:constr type="w" for="ch" forName="rect3" refType="w" fact="0.4"/>
          <dgm:constr type="h" for="ch" forName="rect3" refType="w" fact="0.4"/>
          <dgm:constr type="r" for="ch" forName="rect3" refType="w" fact="0.935"/>
          <dgm:constr type="b" for="ch" forName="rect3" refType="h" fact="0.935"/>
          <dgm:constr type="w" for="ch" forName="rect4" refType="w" fact="0.4"/>
          <dgm:constr type="h" for="ch" forName="rect4" refType="h" fact="0.4"/>
          <dgm:constr type="l" for="ch" forName="rect4" refType="w" fact="0.065"/>
          <dgm:constr type="b" for="ch" forName="rect4" refType="h" fact="0.935"/>
        </dgm:constrLst>
      </dgm:else>
    </dgm:choose>
    <dgm:ruleLst/>
    <dgm:choose name="Name3">
      <dgm:if name="Name4" axis="ch" ptType="node" func="cnt" op="gte" val="1">
        <dgm:layoutNode name="axisShape" styleLbl="bgShp">
          <dgm:alg type="sp"/>
          <dgm:shape xmlns:r="http://schemas.openxmlformats.org/officeDocument/2006/relationships" type="quadArrow" r:blip="">
            <dgm:adjLst>
              <dgm:adj idx="1" val="0.02"/>
              <dgm:adj idx="2" val="0.04"/>
              <dgm:adj idx="3" val="0.05"/>
            </dgm:adjLst>
          </dgm:shape>
          <dgm:presOf/>
          <dgm:constrLst/>
          <dgm:ruleLst/>
        </dgm:layoutNode>
        <dgm:layoutNode name="rect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 xmlns:a14="http://schemas.microsoft.com/office/drawing/2010/main">
                <a:effectLst>
                  <a:outerShdw dist="35921" dir="2700000" algn="ctr" rotWithShape="0">
                    <a:srgbClr val="808080"/>
                  </a:outerShdw>
                </a:effectLst>
              </a14:hiddenEffects>
            </a:ext>
            <a:ext uri="{53640926-AAD7-44D8-BBD7-CCE9431645EC}">
              <a14:shadowObscured xmlns="" xmlns:a14="http://schemas.microsoft.com/office/drawing/2010/main" val="1"/>
            </a:ext>
          </a:extLst>
        </p:spPr>
      </p:sp>
      <p:sp>
        <p:nvSpPr>
          <p:cNvPr id="297989" name="Rectangle 5">
            <a:extLst>
              <a:ext uri="{FF2B5EF4-FFF2-40B4-BE49-F238E27FC236}">
                <a16:creationId xmlns=""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4353"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12958" eaLnBrk="0" hangingPunct="0">
              <a:defRPr sz="2200" b="1">
                <a:solidFill>
                  <a:schemeClr val="tx1"/>
                </a:solidFill>
                <a:latin typeface="Arial" charset="0"/>
                <a:ea typeface="ＭＳ Ｐゴシック" charset="0"/>
                <a:cs typeface="ＭＳ Ｐゴシック" charset="0"/>
              </a:defRPr>
            </a:lvl1pPr>
            <a:lvl2pPr marL="685817" indent="-263776" defTabSz="912958" eaLnBrk="0" hangingPunct="0">
              <a:defRPr sz="2200" b="1">
                <a:solidFill>
                  <a:schemeClr val="tx1"/>
                </a:solidFill>
                <a:latin typeface="Arial" charset="0"/>
                <a:ea typeface="ＭＳ Ｐゴシック" charset="0"/>
              </a:defRPr>
            </a:lvl2pPr>
            <a:lvl3pPr marL="1055103" indent="-211021" defTabSz="912958" eaLnBrk="0" hangingPunct="0">
              <a:defRPr sz="2200" b="1">
                <a:solidFill>
                  <a:schemeClr val="tx1"/>
                </a:solidFill>
                <a:latin typeface="Arial" charset="0"/>
                <a:ea typeface="ＭＳ Ｐゴシック" charset="0"/>
              </a:defRPr>
            </a:lvl3pPr>
            <a:lvl4pPr marL="1477145" indent="-211021" defTabSz="912958" eaLnBrk="0" hangingPunct="0">
              <a:defRPr sz="2200" b="1">
                <a:solidFill>
                  <a:schemeClr val="tx1"/>
                </a:solidFill>
                <a:latin typeface="Arial" charset="0"/>
                <a:ea typeface="ＭＳ Ｐゴシック" charset="0"/>
              </a:defRPr>
            </a:lvl4pPr>
            <a:lvl5pPr marL="1899186" indent="-211021" defTabSz="912958" eaLnBrk="0" hangingPunct="0">
              <a:defRPr sz="2200" b="1">
                <a:solidFill>
                  <a:schemeClr val="tx1"/>
                </a:solidFill>
                <a:latin typeface="Arial" charset="0"/>
                <a:ea typeface="ＭＳ Ｐゴシック" charset="0"/>
              </a:defRPr>
            </a:lvl5pPr>
            <a:lvl6pPr marL="2321227" indent="-211021" algn="ctr" defTabSz="912958" eaLnBrk="0" fontAlgn="base" hangingPunct="0">
              <a:spcBef>
                <a:spcPct val="0"/>
              </a:spcBef>
              <a:spcAft>
                <a:spcPct val="0"/>
              </a:spcAft>
              <a:defRPr sz="2200" b="1">
                <a:solidFill>
                  <a:schemeClr val="tx1"/>
                </a:solidFill>
                <a:latin typeface="Arial" charset="0"/>
                <a:ea typeface="ＭＳ Ｐゴシック" charset="0"/>
              </a:defRPr>
            </a:lvl6pPr>
            <a:lvl7pPr marL="2743269" indent="-211021" algn="ctr" defTabSz="912958" eaLnBrk="0" fontAlgn="base" hangingPunct="0">
              <a:spcBef>
                <a:spcPct val="0"/>
              </a:spcBef>
              <a:spcAft>
                <a:spcPct val="0"/>
              </a:spcAft>
              <a:defRPr sz="2200" b="1">
                <a:solidFill>
                  <a:schemeClr val="tx1"/>
                </a:solidFill>
                <a:latin typeface="Arial" charset="0"/>
                <a:ea typeface="ＭＳ Ｐゴシック" charset="0"/>
              </a:defRPr>
            </a:lvl7pPr>
            <a:lvl8pPr marL="3165310" indent="-211021" algn="ctr" defTabSz="912958" eaLnBrk="0" fontAlgn="base" hangingPunct="0">
              <a:spcBef>
                <a:spcPct val="0"/>
              </a:spcBef>
              <a:spcAft>
                <a:spcPct val="0"/>
              </a:spcAft>
              <a:defRPr sz="2200" b="1">
                <a:solidFill>
                  <a:schemeClr val="tx1"/>
                </a:solidFill>
                <a:latin typeface="Arial" charset="0"/>
                <a:ea typeface="ＭＳ Ｐゴシック" charset="0"/>
              </a:defRPr>
            </a:lvl8pPr>
            <a:lvl9pPr marL="3587351" indent="-211021" algn="ctr" defTabSz="912958" eaLnBrk="0" fontAlgn="base" hangingPunct="0">
              <a:spcBef>
                <a:spcPct val="0"/>
              </a:spcBef>
              <a:spcAft>
                <a:spcPct val="0"/>
              </a:spcAft>
              <a:defRPr sz="2200" b="1">
                <a:solidFill>
                  <a:schemeClr val="tx1"/>
                </a:solidFill>
                <a:latin typeface="Arial" charset="0"/>
                <a:ea typeface="ＭＳ Ｐゴシック" charset="0"/>
              </a:defRPr>
            </a:lvl9pPr>
          </a:lstStyle>
          <a:p>
            <a:pPr eaLnBrk="1" hangingPunct="1"/>
            <a:fld id="{7E341B95-EF00-5047-A6B3-15E7DA0285AD}" type="slidenum">
              <a:rPr lang="en-US" sz="1200" b="0"/>
              <a:pPr eaLnBrk="1" hangingPunct="1"/>
              <a:t>41</a:t>
            </a:fld>
            <a:endParaRPr lang="en-US" sz="1200" b="0" dirty="0"/>
          </a:p>
        </p:txBody>
      </p:sp>
      <p:sp>
        <p:nvSpPr>
          <p:cNvPr id="484354" name="Rectangle 2"/>
          <p:cNvSpPr>
            <a:spLocks noGrp="1" noRot="1" noChangeAspect="1" noChangeArrowheads="1" noTextEdit="1"/>
          </p:cNvSpPr>
          <p:nvPr>
            <p:ph type="sldImg"/>
          </p:nvPr>
        </p:nvSpPr>
        <p:spPr>
          <a:ln/>
        </p:spPr>
      </p:sp>
      <p:sp>
        <p:nvSpPr>
          <p:cNvPr id="484355"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de-DE">
              <a:latin typeface="Arial" charset="0"/>
              <a:ea typeface="ＭＳ Ｐゴシック" charset="0"/>
              <a:cs typeface="ＭＳ Ｐゴシック"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640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12958" eaLnBrk="0" hangingPunct="0">
              <a:defRPr sz="2200" b="1">
                <a:solidFill>
                  <a:schemeClr val="tx1"/>
                </a:solidFill>
                <a:latin typeface="Arial" charset="0"/>
                <a:ea typeface="ＭＳ Ｐゴシック" charset="0"/>
                <a:cs typeface="ＭＳ Ｐゴシック" charset="0"/>
              </a:defRPr>
            </a:lvl1pPr>
            <a:lvl2pPr marL="685817" indent="-263776" defTabSz="912958" eaLnBrk="0" hangingPunct="0">
              <a:defRPr sz="2200" b="1">
                <a:solidFill>
                  <a:schemeClr val="tx1"/>
                </a:solidFill>
                <a:latin typeface="Arial" charset="0"/>
                <a:ea typeface="ＭＳ Ｐゴシック" charset="0"/>
              </a:defRPr>
            </a:lvl2pPr>
            <a:lvl3pPr marL="1055103" indent="-211021" defTabSz="912958" eaLnBrk="0" hangingPunct="0">
              <a:defRPr sz="2200" b="1">
                <a:solidFill>
                  <a:schemeClr val="tx1"/>
                </a:solidFill>
                <a:latin typeface="Arial" charset="0"/>
                <a:ea typeface="ＭＳ Ｐゴシック" charset="0"/>
              </a:defRPr>
            </a:lvl3pPr>
            <a:lvl4pPr marL="1477145" indent="-211021" defTabSz="912958" eaLnBrk="0" hangingPunct="0">
              <a:defRPr sz="2200" b="1">
                <a:solidFill>
                  <a:schemeClr val="tx1"/>
                </a:solidFill>
                <a:latin typeface="Arial" charset="0"/>
                <a:ea typeface="ＭＳ Ｐゴシック" charset="0"/>
              </a:defRPr>
            </a:lvl4pPr>
            <a:lvl5pPr marL="1899186" indent="-211021" defTabSz="912958" eaLnBrk="0" hangingPunct="0">
              <a:defRPr sz="2200" b="1">
                <a:solidFill>
                  <a:schemeClr val="tx1"/>
                </a:solidFill>
                <a:latin typeface="Arial" charset="0"/>
                <a:ea typeface="ＭＳ Ｐゴシック" charset="0"/>
              </a:defRPr>
            </a:lvl5pPr>
            <a:lvl6pPr marL="2321227" indent="-211021" algn="ctr" defTabSz="912958" eaLnBrk="0" fontAlgn="base" hangingPunct="0">
              <a:spcBef>
                <a:spcPct val="0"/>
              </a:spcBef>
              <a:spcAft>
                <a:spcPct val="0"/>
              </a:spcAft>
              <a:defRPr sz="2200" b="1">
                <a:solidFill>
                  <a:schemeClr val="tx1"/>
                </a:solidFill>
                <a:latin typeface="Arial" charset="0"/>
                <a:ea typeface="ＭＳ Ｐゴシック" charset="0"/>
              </a:defRPr>
            </a:lvl6pPr>
            <a:lvl7pPr marL="2743269" indent="-211021" algn="ctr" defTabSz="912958" eaLnBrk="0" fontAlgn="base" hangingPunct="0">
              <a:spcBef>
                <a:spcPct val="0"/>
              </a:spcBef>
              <a:spcAft>
                <a:spcPct val="0"/>
              </a:spcAft>
              <a:defRPr sz="2200" b="1">
                <a:solidFill>
                  <a:schemeClr val="tx1"/>
                </a:solidFill>
                <a:latin typeface="Arial" charset="0"/>
                <a:ea typeface="ＭＳ Ｐゴシック" charset="0"/>
              </a:defRPr>
            </a:lvl7pPr>
            <a:lvl8pPr marL="3165310" indent="-211021" algn="ctr" defTabSz="912958" eaLnBrk="0" fontAlgn="base" hangingPunct="0">
              <a:spcBef>
                <a:spcPct val="0"/>
              </a:spcBef>
              <a:spcAft>
                <a:spcPct val="0"/>
              </a:spcAft>
              <a:defRPr sz="2200" b="1">
                <a:solidFill>
                  <a:schemeClr val="tx1"/>
                </a:solidFill>
                <a:latin typeface="Arial" charset="0"/>
                <a:ea typeface="ＭＳ Ｐゴシック" charset="0"/>
              </a:defRPr>
            </a:lvl8pPr>
            <a:lvl9pPr marL="3587351" indent="-211021" algn="ctr" defTabSz="912958" eaLnBrk="0" fontAlgn="base" hangingPunct="0">
              <a:spcBef>
                <a:spcPct val="0"/>
              </a:spcBef>
              <a:spcAft>
                <a:spcPct val="0"/>
              </a:spcAft>
              <a:defRPr sz="2200" b="1">
                <a:solidFill>
                  <a:schemeClr val="tx1"/>
                </a:solidFill>
                <a:latin typeface="Arial" charset="0"/>
                <a:ea typeface="ＭＳ Ｐゴシック" charset="0"/>
              </a:defRPr>
            </a:lvl9pPr>
          </a:lstStyle>
          <a:p>
            <a:pPr eaLnBrk="1" hangingPunct="1"/>
            <a:fld id="{F8781368-998B-F842-885C-C0E3D427C2F0}" type="slidenum">
              <a:rPr lang="en-US" sz="1200" b="0"/>
              <a:pPr eaLnBrk="1" hangingPunct="1"/>
              <a:t>42</a:t>
            </a:fld>
            <a:endParaRPr lang="en-US" sz="1200" b="0" dirty="0"/>
          </a:p>
        </p:txBody>
      </p:sp>
      <p:sp>
        <p:nvSpPr>
          <p:cNvPr id="486402" name="Rectangle 2"/>
          <p:cNvSpPr>
            <a:spLocks noGrp="1" noRot="1" noChangeAspect="1" noChangeArrowheads="1" noTextEdit="1"/>
          </p:cNvSpPr>
          <p:nvPr>
            <p:ph type="sldImg"/>
          </p:nvPr>
        </p:nvSpPr>
        <p:spPr>
          <a:ln/>
        </p:spPr>
      </p:sp>
      <p:sp>
        <p:nvSpPr>
          <p:cNvPr id="486403"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de-DE">
              <a:latin typeface="Arial" charset="0"/>
              <a:ea typeface="ＭＳ Ｐゴシック" charset="0"/>
              <a:cs typeface="ＭＳ Ｐゴシック"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664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12958" eaLnBrk="0" hangingPunct="0">
              <a:defRPr sz="2200" b="1">
                <a:solidFill>
                  <a:schemeClr val="tx1"/>
                </a:solidFill>
                <a:latin typeface="Arial" charset="0"/>
                <a:ea typeface="ＭＳ Ｐゴシック" charset="0"/>
                <a:cs typeface="ＭＳ Ｐゴシック" charset="0"/>
              </a:defRPr>
            </a:lvl1pPr>
            <a:lvl2pPr marL="685817" indent="-263776" defTabSz="912958" eaLnBrk="0" hangingPunct="0">
              <a:defRPr sz="2200" b="1">
                <a:solidFill>
                  <a:schemeClr val="tx1"/>
                </a:solidFill>
                <a:latin typeface="Arial" charset="0"/>
                <a:ea typeface="ＭＳ Ｐゴシック" charset="0"/>
              </a:defRPr>
            </a:lvl2pPr>
            <a:lvl3pPr marL="1055103" indent="-211021" defTabSz="912958" eaLnBrk="0" hangingPunct="0">
              <a:defRPr sz="2200" b="1">
                <a:solidFill>
                  <a:schemeClr val="tx1"/>
                </a:solidFill>
                <a:latin typeface="Arial" charset="0"/>
                <a:ea typeface="ＭＳ Ｐゴシック" charset="0"/>
              </a:defRPr>
            </a:lvl3pPr>
            <a:lvl4pPr marL="1477145" indent="-211021" defTabSz="912958" eaLnBrk="0" hangingPunct="0">
              <a:defRPr sz="2200" b="1">
                <a:solidFill>
                  <a:schemeClr val="tx1"/>
                </a:solidFill>
                <a:latin typeface="Arial" charset="0"/>
                <a:ea typeface="ＭＳ Ｐゴシック" charset="0"/>
              </a:defRPr>
            </a:lvl4pPr>
            <a:lvl5pPr marL="1899186" indent="-211021" defTabSz="912958" eaLnBrk="0" hangingPunct="0">
              <a:defRPr sz="2200" b="1">
                <a:solidFill>
                  <a:schemeClr val="tx1"/>
                </a:solidFill>
                <a:latin typeface="Arial" charset="0"/>
                <a:ea typeface="ＭＳ Ｐゴシック" charset="0"/>
              </a:defRPr>
            </a:lvl5pPr>
            <a:lvl6pPr marL="2321227" indent="-211021" algn="ctr" defTabSz="912958" eaLnBrk="0" fontAlgn="base" hangingPunct="0">
              <a:spcBef>
                <a:spcPct val="0"/>
              </a:spcBef>
              <a:spcAft>
                <a:spcPct val="0"/>
              </a:spcAft>
              <a:defRPr sz="2200" b="1">
                <a:solidFill>
                  <a:schemeClr val="tx1"/>
                </a:solidFill>
                <a:latin typeface="Arial" charset="0"/>
                <a:ea typeface="ＭＳ Ｐゴシック" charset="0"/>
              </a:defRPr>
            </a:lvl6pPr>
            <a:lvl7pPr marL="2743269" indent="-211021" algn="ctr" defTabSz="912958" eaLnBrk="0" fontAlgn="base" hangingPunct="0">
              <a:spcBef>
                <a:spcPct val="0"/>
              </a:spcBef>
              <a:spcAft>
                <a:spcPct val="0"/>
              </a:spcAft>
              <a:defRPr sz="2200" b="1">
                <a:solidFill>
                  <a:schemeClr val="tx1"/>
                </a:solidFill>
                <a:latin typeface="Arial" charset="0"/>
                <a:ea typeface="ＭＳ Ｐゴシック" charset="0"/>
              </a:defRPr>
            </a:lvl7pPr>
            <a:lvl8pPr marL="3165310" indent="-211021" algn="ctr" defTabSz="912958" eaLnBrk="0" fontAlgn="base" hangingPunct="0">
              <a:spcBef>
                <a:spcPct val="0"/>
              </a:spcBef>
              <a:spcAft>
                <a:spcPct val="0"/>
              </a:spcAft>
              <a:defRPr sz="2200" b="1">
                <a:solidFill>
                  <a:schemeClr val="tx1"/>
                </a:solidFill>
                <a:latin typeface="Arial" charset="0"/>
                <a:ea typeface="ＭＳ Ｐゴシック" charset="0"/>
              </a:defRPr>
            </a:lvl8pPr>
            <a:lvl9pPr marL="3587351" indent="-211021" algn="ctr" defTabSz="912958" eaLnBrk="0" fontAlgn="base" hangingPunct="0">
              <a:spcBef>
                <a:spcPct val="0"/>
              </a:spcBef>
              <a:spcAft>
                <a:spcPct val="0"/>
              </a:spcAft>
              <a:defRPr sz="2200" b="1">
                <a:solidFill>
                  <a:schemeClr val="tx1"/>
                </a:solidFill>
                <a:latin typeface="Arial" charset="0"/>
                <a:ea typeface="ＭＳ Ｐゴシック" charset="0"/>
              </a:defRPr>
            </a:lvl9pPr>
          </a:lstStyle>
          <a:p>
            <a:pPr eaLnBrk="1" hangingPunct="1"/>
            <a:fld id="{48501000-5221-F14B-AF93-674497FE009B}" type="slidenum">
              <a:rPr lang="en-US" sz="1200" b="0"/>
              <a:pPr eaLnBrk="1" hangingPunct="1"/>
              <a:t>43</a:t>
            </a:fld>
            <a:endParaRPr lang="en-US" sz="1200" b="0" dirty="0"/>
          </a:p>
        </p:txBody>
      </p:sp>
      <p:sp>
        <p:nvSpPr>
          <p:cNvPr id="496642" name="Rectangle 2"/>
          <p:cNvSpPr>
            <a:spLocks noGrp="1" noRot="1" noChangeAspect="1" noChangeArrowheads="1" noTextEdit="1"/>
          </p:cNvSpPr>
          <p:nvPr>
            <p:ph type="sldImg"/>
          </p:nvPr>
        </p:nvSpPr>
        <p:spPr>
          <a:ln/>
        </p:spPr>
      </p:sp>
      <p:sp>
        <p:nvSpPr>
          <p:cNvPr id="496643"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de-DE">
              <a:latin typeface="Arial" charset="0"/>
              <a:ea typeface="ＭＳ Ｐゴシック" charset="0"/>
              <a:cs typeface="ＭＳ Ｐゴシック"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6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12958" eaLnBrk="0" hangingPunct="0">
              <a:defRPr sz="2200" b="1">
                <a:solidFill>
                  <a:schemeClr val="tx1"/>
                </a:solidFill>
                <a:latin typeface="Arial" charset="0"/>
                <a:ea typeface="ＭＳ Ｐゴシック" charset="0"/>
                <a:cs typeface="ＭＳ Ｐゴシック" charset="0"/>
              </a:defRPr>
            </a:lvl1pPr>
            <a:lvl2pPr marL="685817" indent="-263776" defTabSz="912958" eaLnBrk="0" hangingPunct="0">
              <a:defRPr sz="2200" b="1">
                <a:solidFill>
                  <a:schemeClr val="tx1"/>
                </a:solidFill>
                <a:latin typeface="Arial" charset="0"/>
                <a:ea typeface="ＭＳ Ｐゴシック" charset="0"/>
              </a:defRPr>
            </a:lvl2pPr>
            <a:lvl3pPr marL="1055103" indent="-211021" defTabSz="912958" eaLnBrk="0" hangingPunct="0">
              <a:defRPr sz="2200" b="1">
                <a:solidFill>
                  <a:schemeClr val="tx1"/>
                </a:solidFill>
                <a:latin typeface="Arial" charset="0"/>
                <a:ea typeface="ＭＳ Ｐゴシック" charset="0"/>
              </a:defRPr>
            </a:lvl3pPr>
            <a:lvl4pPr marL="1477145" indent="-211021" defTabSz="912958" eaLnBrk="0" hangingPunct="0">
              <a:defRPr sz="2200" b="1">
                <a:solidFill>
                  <a:schemeClr val="tx1"/>
                </a:solidFill>
                <a:latin typeface="Arial" charset="0"/>
                <a:ea typeface="ＭＳ Ｐゴシック" charset="0"/>
              </a:defRPr>
            </a:lvl4pPr>
            <a:lvl5pPr marL="1899186" indent="-211021" defTabSz="912958" eaLnBrk="0" hangingPunct="0">
              <a:defRPr sz="2200" b="1">
                <a:solidFill>
                  <a:schemeClr val="tx1"/>
                </a:solidFill>
                <a:latin typeface="Arial" charset="0"/>
                <a:ea typeface="ＭＳ Ｐゴシック" charset="0"/>
              </a:defRPr>
            </a:lvl5pPr>
            <a:lvl6pPr marL="2321227" indent="-211021" algn="ctr" defTabSz="912958" eaLnBrk="0" fontAlgn="base" hangingPunct="0">
              <a:spcBef>
                <a:spcPct val="0"/>
              </a:spcBef>
              <a:spcAft>
                <a:spcPct val="0"/>
              </a:spcAft>
              <a:defRPr sz="2200" b="1">
                <a:solidFill>
                  <a:schemeClr val="tx1"/>
                </a:solidFill>
                <a:latin typeface="Arial" charset="0"/>
                <a:ea typeface="ＭＳ Ｐゴシック" charset="0"/>
              </a:defRPr>
            </a:lvl6pPr>
            <a:lvl7pPr marL="2743269" indent="-211021" algn="ctr" defTabSz="912958" eaLnBrk="0" fontAlgn="base" hangingPunct="0">
              <a:spcBef>
                <a:spcPct val="0"/>
              </a:spcBef>
              <a:spcAft>
                <a:spcPct val="0"/>
              </a:spcAft>
              <a:defRPr sz="2200" b="1">
                <a:solidFill>
                  <a:schemeClr val="tx1"/>
                </a:solidFill>
                <a:latin typeface="Arial" charset="0"/>
                <a:ea typeface="ＭＳ Ｐゴシック" charset="0"/>
              </a:defRPr>
            </a:lvl7pPr>
            <a:lvl8pPr marL="3165310" indent="-211021" algn="ctr" defTabSz="912958" eaLnBrk="0" fontAlgn="base" hangingPunct="0">
              <a:spcBef>
                <a:spcPct val="0"/>
              </a:spcBef>
              <a:spcAft>
                <a:spcPct val="0"/>
              </a:spcAft>
              <a:defRPr sz="2200" b="1">
                <a:solidFill>
                  <a:schemeClr val="tx1"/>
                </a:solidFill>
                <a:latin typeface="Arial" charset="0"/>
                <a:ea typeface="ＭＳ Ｐゴシック" charset="0"/>
              </a:defRPr>
            </a:lvl8pPr>
            <a:lvl9pPr marL="3587351" indent="-211021" algn="ctr" defTabSz="912958" eaLnBrk="0" fontAlgn="base" hangingPunct="0">
              <a:spcBef>
                <a:spcPct val="0"/>
              </a:spcBef>
              <a:spcAft>
                <a:spcPct val="0"/>
              </a:spcAft>
              <a:defRPr sz="2200" b="1">
                <a:solidFill>
                  <a:schemeClr val="tx1"/>
                </a:solidFill>
                <a:latin typeface="Arial" charset="0"/>
                <a:ea typeface="ＭＳ Ｐゴシック" charset="0"/>
              </a:defRPr>
            </a:lvl9pPr>
          </a:lstStyle>
          <a:p>
            <a:pPr eaLnBrk="1" hangingPunct="1"/>
            <a:fld id="{D79E5D27-6476-0E4F-9191-53901E31761A}" type="slidenum">
              <a:rPr lang="en-US" sz="1200" b="0"/>
              <a:pPr eaLnBrk="1" hangingPunct="1"/>
              <a:t>45</a:t>
            </a:fld>
            <a:endParaRPr lang="en-US" sz="1200" b="0" dirty="0"/>
          </a:p>
        </p:txBody>
      </p:sp>
      <p:sp>
        <p:nvSpPr>
          <p:cNvPr id="501762" name="Rectangle 2"/>
          <p:cNvSpPr>
            <a:spLocks noGrp="1" noRot="1" noChangeAspect="1" noChangeArrowheads="1" noTextEdit="1"/>
          </p:cNvSpPr>
          <p:nvPr>
            <p:ph type="sldImg"/>
          </p:nvPr>
        </p:nvSpPr>
        <p:spPr>
          <a:ln/>
        </p:spPr>
      </p:sp>
      <p:sp>
        <p:nvSpPr>
          <p:cNvPr id="501763"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de-DE">
              <a:latin typeface="Arial" charset="0"/>
              <a:ea typeface="ＭＳ Ｐゴシック" charset="0"/>
              <a:cs typeface="ＭＳ Ｐゴシック"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380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12958" eaLnBrk="0" hangingPunct="0">
              <a:defRPr sz="2200" b="1">
                <a:solidFill>
                  <a:schemeClr val="tx1"/>
                </a:solidFill>
                <a:latin typeface="Arial" charset="0"/>
                <a:ea typeface="ＭＳ Ｐゴシック" charset="0"/>
                <a:cs typeface="ＭＳ Ｐゴシック" charset="0"/>
              </a:defRPr>
            </a:lvl1pPr>
            <a:lvl2pPr marL="685817" indent="-263776" defTabSz="912958" eaLnBrk="0" hangingPunct="0">
              <a:defRPr sz="2200" b="1">
                <a:solidFill>
                  <a:schemeClr val="tx1"/>
                </a:solidFill>
                <a:latin typeface="Arial" charset="0"/>
                <a:ea typeface="ＭＳ Ｐゴシック" charset="0"/>
              </a:defRPr>
            </a:lvl2pPr>
            <a:lvl3pPr marL="1055103" indent="-211021" defTabSz="912958" eaLnBrk="0" hangingPunct="0">
              <a:defRPr sz="2200" b="1">
                <a:solidFill>
                  <a:schemeClr val="tx1"/>
                </a:solidFill>
                <a:latin typeface="Arial" charset="0"/>
                <a:ea typeface="ＭＳ Ｐゴシック" charset="0"/>
              </a:defRPr>
            </a:lvl3pPr>
            <a:lvl4pPr marL="1477145" indent="-211021" defTabSz="912958" eaLnBrk="0" hangingPunct="0">
              <a:defRPr sz="2200" b="1">
                <a:solidFill>
                  <a:schemeClr val="tx1"/>
                </a:solidFill>
                <a:latin typeface="Arial" charset="0"/>
                <a:ea typeface="ＭＳ Ｐゴシック" charset="0"/>
              </a:defRPr>
            </a:lvl4pPr>
            <a:lvl5pPr marL="1899186" indent="-211021" defTabSz="912958" eaLnBrk="0" hangingPunct="0">
              <a:defRPr sz="2200" b="1">
                <a:solidFill>
                  <a:schemeClr val="tx1"/>
                </a:solidFill>
                <a:latin typeface="Arial" charset="0"/>
                <a:ea typeface="ＭＳ Ｐゴシック" charset="0"/>
              </a:defRPr>
            </a:lvl5pPr>
            <a:lvl6pPr marL="2321227" indent="-211021" algn="ctr" defTabSz="912958" eaLnBrk="0" fontAlgn="base" hangingPunct="0">
              <a:spcBef>
                <a:spcPct val="0"/>
              </a:spcBef>
              <a:spcAft>
                <a:spcPct val="0"/>
              </a:spcAft>
              <a:defRPr sz="2200" b="1">
                <a:solidFill>
                  <a:schemeClr val="tx1"/>
                </a:solidFill>
                <a:latin typeface="Arial" charset="0"/>
                <a:ea typeface="ＭＳ Ｐゴシック" charset="0"/>
              </a:defRPr>
            </a:lvl6pPr>
            <a:lvl7pPr marL="2743269" indent="-211021" algn="ctr" defTabSz="912958" eaLnBrk="0" fontAlgn="base" hangingPunct="0">
              <a:spcBef>
                <a:spcPct val="0"/>
              </a:spcBef>
              <a:spcAft>
                <a:spcPct val="0"/>
              </a:spcAft>
              <a:defRPr sz="2200" b="1">
                <a:solidFill>
                  <a:schemeClr val="tx1"/>
                </a:solidFill>
                <a:latin typeface="Arial" charset="0"/>
                <a:ea typeface="ＭＳ Ｐゴシック" charset="0"/>
              </a:defRPr>
            </a:lvl7pPr>
            <a:lvl8pPr marL="3165310" indent="-211021" algn="ctr" defTabSz="912958" eaLnBrk="0" fontAlgn="base" hangingPunct="0">
              <a:spcBef>
                <a:spcPct val="0"/>
              </a:spcBef>
              <a:spcAft>
                <a:spcPct val="0"/>
              </a:spcAft>
              <a:defRPr sz="2200" b="1">
                <a:solidFill>
                  <a:schemeClr val="tx1"/>
                </a:solidFill>
                <a:latin typeface="Arial" charset="0"/>
                <a:ea typeface="ＭＳ Ｐゴシック" charset="0"/>
              </a:defRPr>
            </a:lvl8pPr>
            <a:lvl9pPr marL="3587351" indent="-211021" algn="ctr" defTabSz="912958" eaLnBrk="0" fontAlgn="base" hangingPunct="0">
              <a:spcBef>
                <a:spcPct val="0"/>
              </a:spcBef>
              <a:spcAft>
                <a:spcPct val="0"/>
              </a:spcAft>
              <a:defRPr sz="2200" b="1">
                <a:solidFill>
                  <a:schemeClr val="tx1"/>
                </a:solidFill>
                <a:latin typeface="Arial" charset="0"/>
                <a:ea typeface="ＭＳ Ｐゴシック" charset="0"/>
              </a:defRPr>
            </a:lvl9pPr>
          </a:lstStyle>
          <a:p>
            <a:pPr eaLnBrk="1" hangingPunct="1"/>
            <a:fld id="{F7D02DB8-83BA-4F48-A698-ADB6697C5C95}" type="slidenum">
              <a:rPr lang="en-US" sz="1200" b="0"/>
              <a:pPr eaLnBrk="1" hangingPunct="1"/>
              <a:t>46</a:t>
            </a:fld>
            <a:endParaRPr lang="en-US" sz="1200" b="0" dirty="0"/>
          </a:p>
        </p:txBody>
      </p:sp>
      <p:sp>
        <p:nvSpPr>
          <p:cNvPr id="503810" name="Rectangle 2"/>
          <p:cNvSpPr>
            <a:spLocks noGrp="1" noRot="1" noChangeAspect="1" noChangeArrowheads="1" noTextEdit="1"/>
          </p:cNvSpPr>
          <p:nvPr>
            <p:ph type="sldImg"/>
          </p:nvPr>
        </p:nvSpPr>
        <p:spPr>
          <a:ln/>
        </p:spPr>
      </p:sp>
      <p:sp>
        <p:nvSpPr>
          <p:cNvPr id="503811"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de-DE">
              <a:latin typeface="Arial" charset="0"/>
              <a:ea typeface="ＭＳ Ｐゴシック" charset="0"/>
              <a:cs typeface="ＭＳ Ｐゴシック"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5"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3"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46"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4"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30"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6000" cap="none"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1500" b="0">
                <a:solidFill>
                  <a:schemeClr val="accent1">
                    <a:lumMod val="75000"/>
                  </a:schemeClr>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pic>
        <p:nvPicPr>
          <p:cNvPr id="57" name="Picture 56" descr="uptop careers logo-01.png"/>
          <p:cNvPicPr>
            <a:picLocks noChangeAspect="1"/>
          </p:cNvPicPr>
          <p:nvPr userDrawn="1"/>
        </p:nvPicPr>
        <p:blipFill>
          <a:blip r:embed="rId2" cstate="print"/>
          <a:stretch>
            <a:fillRect/>
          </a:stretch>
        </p:blipFill>
        <p:spPr>
          <a:xfrm>
            <a:off x="5486400" y="5867400"/>
            <a:ext cx="2685905" cy="533400"/>
          </a:xfrm>
          <a:prstGeom prst="rect">
            <a:avLst/>
          </a:prstGeom>
        </p:spPr>
      </p:pic>
    </p:spTree>
    <p:extLst>
      <p:ext uri="{BB962C8B-B14F-4D97-AF65-F5344CB8AC3E}">
        <p14:creationId xmlns="" xmlns:p14="http://schemas.microsoft.com/office/powerpoint/2010/main" val="352751761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800"/>
            </a:lvl1pPr>
          </a:lstStyle>
          <a:p>
            <a:r>
              <a:rPr lang="en-US" dirty="0"/>
              <a:t>Click to edit Master title style</a:t>
            </a:r>
          </a:p>
        </p:txBody>
      </p:sp>
      <p:sp>
        <p:nvSpPr>
          <p:cNvPr id="3" name="Content Placeholder 2"/>
          <p:cNvSpPr>
            <a:spLocks noGrp="1"/>
          </p:cNvSpPr>
          <p:nvPr>
            <p:ph idx="1"/>
          </p:nvPr>
        </p:nvSpPr>
        <p:spPr/>
        <p:txBody>
          <a:bodyPr>
            <a:normAutofit/>
          </a:bodyPr>
          <a:lstStyle>
            <a:lvl1pPr>
              <a:defRPr sz="2400"/>
            </a:lvl1pPr>
            <a:lvl2pPr>
              <a:defRPr sz="2400"/>
            </a:lvl2pPr>
            <a:lvl3pPr>
              <a:defRPr sz="24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pic>
        <p:nvPicPr>
          <p:cNvPr id="8" name="Picture 7" descr="uptop careers logo-01.png"/>
          <p:cNvPicPr>
            <a:picLocks noChangeAspect="1"/>
          </p:cNvPicPr>
          <p:nvPr userDrawn="1"/>
        </p:nvPicPr>
        <p:blipFill>
          <a:blip r:embed="rId2" cstate="print"/>
          <a:stretch>
            <a:fillRect/>
          </a:stretch>
        </p:blipFill>
        <p:spPr>
          <a:xfrm>
            <a:off x="7239000" y="6324600"/>
            <a:ext cx="1502395" cy="298364"/>
          </a:xfrm>
          <a:prstGeom prst="rect">
            <a:avLst/>
          </a:prstGeom>
        </p:spPr>
      </p:pic>
    </p:spTree>
    <p:extLst>
      <p:ext uri="{BB962C8B-B14F-4D97-AF65-F5344CB8AC3E}">
        <p14:creationId xmlns="" xmlns:p14="http://schemas.microsoft.com/office/powerpoint/2010/main" val="357578152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7"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7"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5"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1"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4500" cap="none" baseline="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1500" b="0">
                <a:solidFill>
                  <a:schemeClr val="tx1"/>
                </a:solidFill>
              </a:defRPr>
            </a:lvl1pPr>
            <a:lvl2pPr marL="342900" indent="0">
              <a:buNone/>
              <a:defRPr sz="1500"/>
            </a:lvl2pPr>
            <a:lvl3pPr marL="685800" indent="0">
              <a:buNone/>
              <a:defRPr sz="135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pPr lvl="0"/>
            <a:r>
              <a:rPr lang="en-US"/>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11422803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715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 xmlns:p14="http://schemas.microsoft.com/office/powerpoint/2010/main" val="39675828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 xmlns:p14="http://schemas.microsoft.com/office/powerpoint/2010/main" val="56843891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 xmlns:p14="http://schemas.microsoft.com/office/powerpoint/2010/main" val="102560847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161"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78"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201"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179"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85"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 xmlns:p14="http://schemas.microsoft.com/office/powerpoint/2010/main" val="344402417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7"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3"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1950">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1500"/>
            </a:lvl1pPr>
            <a:lvl2pPr>
              <a:defRPr sz="1350"/>
            </a:lvl2pPr>
            <a:lvl3pPr>
              <a:defRPr sz="1200"/>
            </a:lvl3pPr>
            <a:lvl4pPr>
              <a:defRPr sz="1050"/>
            </a:lvl4pPr>
            <a:lvl5pPr>
              <a:defRPr sz="105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 xmlns:p14="http://schemas.microsoft.com/office/powerpoint/2010/main" val="352337210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8"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8"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6"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2"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1950">
                <a:solidFill>
                  <a:schemeClr val="bg1"/>
                </a:solidFill>
              </a:defRPr>
            </a:lvl1pPr>
          </a:lstStyle>
          <a:p>
            <a:r>
              <a:rPr lang="en-US"/>
              <a:t>Click to edit Master title style</a:t>
            </a:r>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15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Tree>
    <p:extLst>
      <p:ext uri="{BB962C8B-B14F-4D97-AF65-F5344CB8AC3E}">
        <p14:creationId xmlns="" xmlns:p14="http://schemas.microsoft.com/office/powerpoint/2010/main" val="366858479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 xmlns:p14="http://schemas.microsoft.com/office/powerpoint/2010/main" val="363257815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 xmlns:p14="http://schemas.microsoft.com/office/powerpoint/2010/main" val="175145150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96"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3"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36"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14"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20"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971550" y="1981202"/>
            <a:ext cx="7200900" cy="380999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1" y="6289679"/>
            <a:ext cx="4596023" cy="222436"/>
          </a:xfrm>
          <a:prstGeom prst="rect">
            <a:avLst/>
          </a:prstGeom>
        </p:spPr>
        <p:txBody>
          <a:bodyPr vert="horz" lIns="91440" tIns="45720" rIns="91440" bIns="45720" rtlCol="0" anchor="ctr"/>
          <a:lstStyle>
            <a:lvl1pPr algn="l">
              <a:defRPr sz="825">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fld id="{71A1CC28-32E2-43F2-AF6F-F9FC88A5E36B}" type="slidenum">
              <a:rPr lang="en-MY" altLang="en-US" smtClean="0"/>
              <a:pPr/>
              <a:t>‹#›</a:t>
            </a:fld>
            <a:endParaRPr lang="en-MY" altLang="en-US"/>
          </a:p>
        </p:txBody>
      </p:sp>
    </p:spTree>
    <p:extLst>
      <p:ext uri="{BB962C8B-B14F-4D97-AF65-F5344CB8AC3E}">
        <p14:creationId xmlns="" xmlns:p14="http://schemas.microsoft.com/office/powerpoint/2010/main" val="1012596929"/>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xStyles>
    <p:titleStyle>
      <a:lvl1pPr algn="l" defTabSz="685800" rtl="0" eaLnBrk="1" latinLnBrk="0" hangingPunct="1">
        <a:lnSpc>
          <a:spcPct val="90000"/>
        </a:lnSpc>
        <a:spcBef>
          <a:spcPct val="0"/>
        </a:spcBef>
        <a:buNone/>
        <a:defRPr sz="2400" b="1" kern="1200">
          <a:solidFill>
            <a:schemeClr val="accent1">
              <a:lumMod val="75000"/>
            </a:schemeClr>
          </a:solidFill>
          <a:latin typeface="+mj-lt"/>
          <a:ea typeface="+mj-ea"/>
          <a:cs typeface="+mj-cs"/>
        </a:defRPr>
      </a:lvl1pPr>
    </p:titleStyle>
    <p:bodyStyle>
      <a:lvl1pPr marL="171450" indent="-171450" algn="l" defTabSz="685800" rtl="0" eaLnBrk="1" latinLnBrk="0" hangingPunct="1">
        <a:lnSpc>
          <a:spcPct val="90000"/>
        </a:lnSpc>
        <a:spcBef>
          <a:spcPts val="1350"/>
        </a:spcBef>
        <a:buClr>
          <a:schemeClr val="accent1">
            <a:lumMod val="75000"/>
          </a:schemeClr>
        </a:buClr>
        <a:buSzPct val="100000"/>
        <a:buFont typeface="Arial" pitchFamily="34" charset="0"/>
        <a:buChar char="▪"/>
        <a:defRPr sz="1500" kern="1200">
          <a:solidFill>
            <a:schemeClr val="tx1"/>
          </a:solidFill>
          <a:latin typeface="+mn-lt"/>
          <a:ea typeface="+mn-ea"/>
          <a:cs typeface="+mn-cs"/>
        </a:defRPr>
      </a:lvl1pPr>
      <a:lvl2pPr marL="342900" indent="-137160" algn="l" defTabSz="685800" rtl="0" eaLnBrk="1" latinLnBrk="0" hangingPunct="1">
        <a:lnSpc>
          <a:spcPct val="90000"/>
        </a:lnSpc>
        <a:spcBef>
          <a:spcPts val="900"/>
        </a:spcBef>
        <a:buClr>
          <a:schemeClr val="accent1">
            <a:lumMod val="75000"/>
          </a:schemeClr>
        </a:buClr>
        <a:buSzPct val="100000"/>
        <a:buFont typeface="Arial" pitchFamily="34" charset="0"/>
        <a:buChar char="▪"/>
        <a:defRPr sz="1350" kern="1200">
          <a:solidFill>
            <a:schemeClr val="tx1"/>
          </a:solidFill>
          <a:latin typeface="+mn-lt"/>
          <a:ea typeface="+mn-ea"/>
          <a:cs typeface="+mn-cs"/>
        </a:defRPr>
      </a:lvl2pPr>
      <a:lvl3pPr marL="514350" indent="-134541" algn="l" defTabSz="685800" rtl="0" eaLnBrk="1" latinLnBrk="0" hangingPunct="1">
        <a:lnSpc>
          <a:spcPct val="90000"/>
        </a:lnSpc>
        <a:spcBef>
          <a:spcPts val="600"/>
        </a:spcBef>
        <a:buClr>
          <a:schemeClr val="accent1">
            <a:lumMod val="75000"/>
          </a:schemeClr>
        </a:buClr>
        <a:buSzPct val="100000"/>
        <a:buFont typeface="Arial" pitchFamily="34" charset="0"/>
        <a:buChar char="▪"/>
        <a:defRPr sz="1200" kern="1200">
          <a:solidFill>
            <a:schemeClr val="tx1"/>
          </a:solidFill>
          <a:latin typeface="+mn-lt"/>
          <a:ea typeface="+mn-ea"/>
          <a:cs typeface="+mn-cs"/>
        </a:defRPr>
      </a:lvl3pPr>
      <a:lvl4pPr marL="685800" indent="-137160" algn="l" defTabSz="685800" rtl="0" eaLnBrk="1" latinLnBrk="0" hangingPunct="1">
        <a:lnSpc>
          <a:spcPct val="90000"/>
        </a:lnSpc>
        <a:spcBef>
          <a:spcPts val="60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4pPr>
      <a:lvl5pPr marL="8572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5pPr>
      <a:lvl6pPr marL="10287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6pPr>
      <a:lvl7pPr marL="12001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7pPr>
      <a:lvl8pPr marL="13716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8pPr>
      <a:lvl9pPr marL="1408509" indent="0" algn="l" defTabSz="685800" rtl="0" eaLnBrk="1" latinLnBrk="0" hangingPunct="1">
        <a:lnSpc>
          <a:spcPct val="90000"/>
        </a:lnSpc>
        <a:spcBef>
          <a:spcPts val="450"/>
        </a:spcBef>
        <a:buClr>
          <a:schemeClr val="accent1">
            <a:lumMod val="75000"/>
          </a:schemeClr>
        </a:buClr>
        <a:buSzPct val="100000"/>
        <a:buFont typeface="Arial" pitchFamily="34" charset="0"/>
        <a:buNone/>
        <a:defRPr sz="10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40.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5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21174CD-402F-4B22-AC79-4EBBD3FFA854}"/>
              </a:ext>
            </a:extLst>
          </p:cNvPr>
          <p:cNvSpPr>
            <a:spLocks noGrp="1"/>
          </p:cNvSpPr>
          <p:nvPr>
            <p:ph type="ctrTitle"/>
          </p:nvPr>
        </p:nvSpPr>
        <p:spPr>
          <a:xfrm>
            <a:off x="827584" y="620688"/>
            <a:ext cx="7203233" cy="3383280"/>
          </a:xfrm>
        </p:spPr>
        <p:txBody>
          <a:bodyPr/>
          <a:lstStyle/>
          <a:p>
            <a:r>
              <a:rPr lang="en-MY" dirty="0"/>
              <a:t>BUSINESS LEADERSHIP - </a:t>
            </a:r>
            <a:r>
              <a:rPr lang="en-MY" dirty="0" smtClean="0"/>
              <a:t>VIII</a:t>
            </a:r>
            <a:endParaRPr lang="en-MY" dirty="0"/>
          </a:p>
        </p:txBody>
      </p:sp>
      <p:sp>
        <p:nvSpPr>
          <p:cNvPr id="3" name="Subtitle 2">
            <a:extLst>
              <a:ext uri="{FF2B5EF4-FFF2-40B4-BE49-F238E27FC236}">
                <a16:creationId xmlns=""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 xmlns:p14="http://schemas.microsoft.com/office/powerpoint/2010/main" val="213334208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xmlns="" id="{944ADDC8-0359-4D88-B2DD-01121B5F91EA}"/>
              </a:ext>
            </a:extLst>
          </p:cNvPr>
          <p:cNvGraphicFramePr/>
          <p:nvPr/>
        </p:nvGraphicFramePr>
        <p:xfrm>
          <a:off x="571472" y="785794"/>
          <a:ext cx="7929618" cy="521497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134096761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2CDA1CD-1D5C-443B-96FE-7802B0D5622D}"/>
              </a:ext>
            </a:extLst>
          </p:cNvPr>
          <p:cNvSpPr>
            <a:spLocks noGrp="1"/>
          </p:cNvSpPr>
          <p:nvPr>
            <p:ph type="title"/>
          </p:nvPr>
        </p:nvSpPr>
        <p:spPr>
          <a:xfrm>
            <a:off x="1071538" y="214290"/>
            <a:ext cx="7200900" cy="646131"/>
          </a:xfrm>
        </p:spPr>
        <p:txBody>
          <a:bodyPr/>
          <a:lstStyle/>
          <a:p>
            <a:r>
              <a:rPr lang="en-MY" dirty="0"/>
              <a:t>Marketing Mix</a:t>
            </a:r>
          </a:p>
        </p:txBody>
      </p:sp>
      <p:sp>
        <p:nvSpPr>
          <p:cNvPr id="3" name="Content Placeholder 2">
            <a:extLst>
              <a:ext uri="{FF2B5EF4-FFF2-40B4-BE49-F238E27FC236}">
                <a16:creationId xmlns:a16="http://schemas.microsoft.com/office/drawing/2014/main" xmlns="" id="{96450C38-696E-47FB-AF68-1543E4F027B7}"/>
              </a:ext>
            </a:extLst>
          </p:cNvPr>
          <p:cNvSpPr>
            <a:spLocks noGrp="1"/>
          </p:cNvSpPr>
          <p:nvPr>
            <p:ph idx="1"/>
          </p:nvPr>
        </p:nvSpPr>
        <p:spPr>
          <a:xfrm>
            <a:off x="500034" y="1071546"/>
            <a:ext cx="7772400" cy="4979987"/>
          </a:xfrm>
        </p:spPr>
        <p:txBody>
          <a:bodyPr>
            <a:normAutofit/>
          </a:bodyPr>
          <a:lstStyle/>
          <a:p>
            <a:r>
              <a:rPr lang="en-MY" sz="2800" dirty="0"/>
              <a:t>Marketing is the process of planning, pricing, promoting, and distributing goods and services to satisfy organizational objectives. </a:t>
            </a:r>
          </a:p>
          <a:p>
            <a:r>
              <a:rPr lang="en-MY" sz="2800" dirty="0"/>
              <a:t>Marketing is the ability of a business to add more values for its customers than competitors and attain a position of relative advantage. </a:t>
            </a:r>
          </a:p>
          <a:p>
            <a:r>
              <a:rPr lang="en-MY" sz="2800" dirty="0"/>
              <a:t>Marketing mix is defined as the set of tactical marketing tools (4Ps) that a business blends to produce the response it wants in the target market.</a:t>
            </a:r>
          </a:p>
        </p:txBody>
      </p:sp>
    </p:spTree>
    <p:extLst>
      <p:ext uri="{BB962C8B-B14F-4D97-AF65-F5344CB8AC3E}">
        <p14:creationId xmlns:p14="http://schemas.microsoft.com/office/powerpoint/2010/main" xmlns="" val="228430756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2631F0F-F2F6-41BC-8CC0-189453867BDD}"/>
              </a:ext>
            </a:extLst>
          </p:cNvPr>
          <p:cNvSpPr>
            <a:spLocks noGrp="1"/>
          </p:cNvSpPr>
          <p:nvPr>
            <p:ph type="title"/>
          </p:nvPr>
        </p:nvSpPr>
        <p:spPr>
          <a:xfrm>
            <a:off x="1214414" y="285728"/>
            <a:ext cx="7200900" cy="646131"/>
          </a:xfrm>
        </p:spPr>
        <p:txBody>
          <a:bodyPr/>
          <a:lstStyle/>
          <a:p>
            <a:r>
              <a:rPr lang="en-MY" dirty="0"/>
              <a:t>Marketing Mix</a:t>
            </a:r>
          </a:p>
        </p:txBody>
      </p:sp>
      <p:pic>
        <p:nvPicPr>
          <p:cNvPr id="5" name="Picture 4">
            <a:extLst>
              <a:ext uri="{FF2B5EF4-FFF2-40B4-BE49-F238E27FC236}">
                <a16:creationId xmlns:a16="http://schemas.microsoft.com/office/drawing/2014/main" xmlns="" id="{F08DEC27-9157-4B50-BCBB-F71BD7716D27}"/>
              </a:ext>
            </a:extLst>
          </p:cNvPr>
          <p:cNvPicPr>
            <a:picLocks noChangeAspect="1"/>
          </p:cNvPicPr>
          <p:nvPr/>
        </p:nvPicPr>
        <p:blipFill>
          <a:blip r:embed="rId2"/>
          <a:stretch>
            <a:fillRect/>
          </a:stretch>
        </p:blipFill>
        <p:spPr>
          <a:xfrm>
            <a:off x="827584" y="1628800"/>
            <a:ext cx="7784272" cy="3924436"/>
          </a:xfrm>
          <a:prstGeom prst="rect">
            <a:avLst/>
          </a:prstGeom>
        </p:spPr>
      </p:pic>
    </p:spTree>
    <p:extLst>
      <p:ext uri="{BB962C8B-B14F-4D97-AF65-F5344CB8AC3E}">
        <p14:creationId xmlns:p14="http://schemas.microsoft.com/office/powerpoint/2010/main" xmlns="" val="403114081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F1D09C6-8224-42F1-BDDC-0E14B69AA25A}"/>
              </a:ext>
            </a:extLst>
          </p:cNvPr>
          <p:cNvSpPr>
            <a:spLocks noGrp="1"/>
          </p:cNvSpPr>
          <p:nvPr>
            <p:ph type="title"/>
          </p:nvPr>
        </p:nvSpPr>
        <p:spPr>
          <a:xfrm>
            <a:off x="1142976" y="214290"/>
            <a:ext cx="7200900" cy="646131"/>
          </a:xfrm>
        </p:spPr>
        <p:txBody>
          <a:bodyPr/>
          <a:lstStyle/>
          <a:p>
            <a:r>
              <a:rPr lang="en-MY" dirty="0"/>
              <a:t>4P’s of Marketing</a:t>
            </a:r>
          </a:p>
        </p:txBody>
      </p:sp>
      <p:pic>
        <p:nvPicPr>
          <p:cNvPr id="5" name="Picture 4">
            <a:extLst>
              <a:ext uri="{FF2B5EF4-FFF2-40B4-BE49-F238E27FC236}">
                <a16:creationId xmlns:a16="http://schemas.microsoft.com/office/drawing/2014/main" xmlns="" id="{784B4905-1272-44C5-825D-1DEA2E41CBC5}"/>
              </a:ext>
            </a:extLst>
          </p:cNvPr>
          <p:cNvPicPr>
            <a:picLocks noChangeAspect="1"/>
          </p:cNvPicPr>
          <p:nvPr/>
        </p:nvPicPr>
        <p:blipFill>
          <a:blip r:embed="rId2"/>
          <a:stretch>
            <a:fillRect/>
          </a:stretch>
        </p:blipFill>
        <p:spPr>
          <a:xfrm>
            <a:off x="1285852" y="1214422"/>
            <a:ext cx="6386557" cy="4714908"/>
          </a:xfrm>
          <a:prstGeom prst="rect">
            <a:avLst/>
          </a:prstGeom>
        </p:spPr>
      </p:pic>
    </p:spTree>
    <p:extLst>
      <p:ext uri="{BB962C8B-B14F-4D97-AF65-F5344CB8AC3E}">
        <p14:creationId xmlns:p14="http://schemas.microsoft.com/office/powerpoint/2010/main" xmlns="" val="255344044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E8B608D-E702-4C54-987D-395F141E0710}"/>
              </a:ext>
            </a:extLst>
          </p:cNvPr>
          <p:cNvSpPr>
            <a:spLocks noGrp="1"/>
          </p:cNvSpPr>
          <p:nvPr>
            <p:ph type="title"/>
          </p:nvPr>
        </p:nvSpPr>
        <p:spPr>
          <a:xfrm>
            <a:off x="1000100" y="285728"/>
            <a:ext cx="7200900" cy="646131"/>
          </a:xfrm>
        </p:spPr>
        <p:txBody>
          <a:bodyPr/>
          <a:lstStyle/>
          <a:p>
            <a:r>
              <a:rPr lang="en-MY" dirty="0"/>
              <a:t>Example of 4P’s of Marketing</a:t>
            </a:r>
          </a:p>
        </p:txBody>
      </p:sp>
      <p:pic>
        <p:nvPicPr>
          <p:cNvPr id="5" name="Picture 4">
            <a:extLst>
              <a:ext uri="{FF2B5EF4-FFF2-40B4-BE49-F238E27FC236}">
                <a16:creationId xmlns:a16="http://schemas.microsoft.com/office/drawing/2014/main" xmlns="" id="{BF8FF103-AC1D-42DE-AB0B-77B507519D8B}"/>
              </a:ext>
            </a:extLst>
          </p:cNvPr>
          <p:cNvPicPr>
            <a:picLocks noChangeAspect="1"/>
          </p:cNvPicPr>
          <p:nvPr/>
        </p:nvPicPr>
        <p:blipFill>
          <a:blip r:embed="rId2"/>
          <a:stretch>
            <a:fillRect/>
          </a:stretch>
        </p:blipFill>
        <p:spPr>
          <a:xfrm>
            <a:off x="928662" y="1285860"/>
            <a:ext cx="7337980" cy="4124102"/>
          </a:xfrm>
          <a:prstGeom prst="rect">
            <a:avLst/>
          </a:prstGeom>
        </p:spPr>
      </p:pic>
    </p:spTree>
    <p:extLst>
      <p:ext uri="{BB962C8B-B14F-4D97-AF65-F5344CB8AC3E}">
        <p14:creationId xmlns:p14="http://schemas.microsoft.com/office/powerpoint/2010/main" xmlns="" val="194518947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58C3924-A679-4F90-A1AC-4934FE3D777E}"/>
              </a:ext>
            </a:extLst>
          </p:cNvPr>
          <p:cNvSpPr>
            <a:spLocks noGrp="1"/>
          </p:cNvSpPr>
          <p:nvPr>
            <p:ph type="title"/>
          </p:nvPr>
        </p:nvSpPr>
        <p:spPr>
          <a:xfrm>
            <a:off x="1000100" y="285728"/>
            <a:ext cx="7200900" cy="717569"/>
          </a:xfrm>
        </p:spPr>
        <p:txBody>
          <a:bodyPr/>
          <a:lstStyle/>
          <a:p>
            <a:r>
              <a:rPr lang="en-MY" dirty="0"/>
              <a:t>HR and Marketing</a:t>
            </a:r>
          </a:p>
        </p:txBody>
      </p:sp>
      <p:sp>
        <p:nvSpPr>
          <p:cNvPr id="3" name="Content Placeholder 2">
            <a:extLst>
              <a:ext uri="{FF2B5EF4-FFF2-40B4-BE49-F238E27FC236}">
                <a16:creationId xmlns:a16="http://schemas.microsoft.com/office/drawing/2014/main" xmlns="" id="{8C1EDD95-A2F3-4C14-B98E-F3CFC65A338C}"/>
              </a:ext>
            </a:extLst>
          </p:cNvPr>
          <p:cNvSpPr>
            <a:spLocks noGrp="1"/>
          </p:cNvSpPr>
          <p:nvPr>
            <p:ph idx="1"/>
          </p:nvPr>
        </p:nvSpPr>
        <p:spPr>
          <a:xfrm>
            <a:off x="428596" y="1357298"/>
            <a:ext cx="8278688" cy="4530725"/>
          </a:xfrm>
        </p:spPr>
        <p:txBody>
          <a:bodyPr/>
          <a:lstStyle/>
          <a:p>
            <a:r>
              <a:rPr lang="en-MY" sz="2800" dirty="0"/>
              <a:t>The secret to attracting the people you want and need: align your HR strategy with your business plan. If you want to be a top application developer for smartphones, you need creative and educated talent. </a:t>
            </a:r>
          </a:p>
          <a:p>
            <a:r>
              <a:rPr lang="en-MY" sz="2800" dirty="0"/>
              <a:t>To stay competitive, the employer brand needs to change with employee expectations. For example - Staying on top of basic trends, like salary data, benefits compared to what the competitors are providing.</a:t>
            </a:r>
          </a:p>
          <a:p>
            <a:endParaRPr lang="en-MY" dirty="0"/>
          </a:p>
        </p:txBody>
      </p:sp>
    </p:spTree>
    <p:extLst>
      <p:ext uri="{BB962C8B-B14F-4D97-AF65-F5344CB8AC3E}">
        <p14:creationId xmlns:p14="http://schemas.microsoft.com/office/powerpoint/2010/main" xmlns="" val="349969872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xmlns="" id="{944ADDC8-0359-4D88-B2DD-01121B5F91EA}"/>
              </a:ext>
            </a:extLst>
          </p:cNvPr>
          <p:cNvGraphicFramePr/>
          <p:nvPr/>
        </p:nvGraphicFramePr>
        <p:xfrm>
          <a:off x="500034" y="500042"/>
          <a:ext cx="7858180" cy="53578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215474190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E111D13-6CF1-40DB-BFF7-7FAA266FA065}"/>
              </a:ext>
            </a:extLst>
          </p:cNvPr>
          <p:cNvSpPr>
            <a:spLocks noGrp="1"/>
          </p:cNvSpPr>
          <p:nvPr>
            <p:ph type="title"/>
          </p:nvPr>
        </p:nvSpPr>
        <p:spPr>
          <a:xfrm>
            <a:off x="857224" y="357166"/>
            <a:ext cx="7200900" cy="646131"/>
          </a:xfrm>
        </p:spPr>
        <p:txBody>
          <a:bodyPr/>
          <a:lstStyle/>
          <a:p>
            <a:r>
              <a:rPr lang="en-MY" dirty="0"/>
              <a:t>Operation Management</a:t>
            </a:r>
          </a:p>
        </p:txBody>
      </p:sp>
      <p:sp>
        <p:nvSpPr>
          <p:cNvPr id="3" name="Content Placeholder 2">
            <a:extLst>
              <a:ext uri="{FF2B5EF4-FFF2-40B4-BE49-F238E27FC236}">
                <a16:creationId xmlns:a16="http://schemas.microsoft.com/office/drawing/2014/main" xmlns="" id="{E8DDAD9C-7B71-4B01-A3B0-A8979D18AB3E}"/>
              </a:ext>
            </a:extLst>
          </p:cNvPr>
          <p:cNvSpPr>
            <a:spLocks noGrp="1"/>
          </p:cNvSpPr>
          <p:nvPr>
            <p:ph idx="1"/>
          </p:nvPr>
        </p:nvSpPr>
        <p:spPr>
          <a:xfrm>
            <a:off x="357158" y="1428736"/>
            <a:ext cx="8278688" cy="4530725"/>
          </a:xfrm>
        </p:spPr>
        <p:txBody>
          <a:bodyPr>
            <a:normAutofit/>
          </a:bodyPr>
          <a:lstStyle/>
          <a:p>
            <a:r>
              <a:rPr lang="en-MY" sz="2800" dirty="0"/>
              <a:t>Operation management refers to management of processes that transform inputs into goods and services that add value for the customer.</a:t>
            </a:r>
          </a:p>
          <a:p>
            <a:r>
              <a:rPr lang="en-MY" sz="2800" dirty="0"/>
              <a:t> The goal of operations management is to maximize efficiency while producing goods and services that effectively </a:t>
            </a:r>
            <a:r>
              <a:rPr lang="en-MY" sz="2800" dirty="0" err="1"/>
              <a:t>fulfill</a:t>
            </a:r>
            <a:r>
              <a:rPr lang="en-MY" sz="2800" dirty="0"/>
              <a:t> customer needs.</a:t>
            </a:r>
          </a:p>
          <a:p>
            <a:r>
              <a:rPr lang="en-MY" sz="2800" dirty="0"/>
              <a:t> It considers the acquisition, development, and utilization of resources that firms need to deliver the goods and services their clients want.</a:t>
            </a:r>
          </a:p>
        </p:txBody>
      </p:sp>
    </p:spTree>
    <p:extLst>
      <p:ext uri="{BB962C8B-B14F-4D97-AF65-F5344CB8AC3E}">
        <p14:creationId xmlns:p14="http://schemas.microsoft.com/office/powerpoint/2010/main" xmlns="" val="206778884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7AA9DA3-C125-41A8-B374-491F0042424B}"/>
              </a:ext>
            </a:extLst>
          </p:cNvPr>
          <p:cNvSpPr>
            <a:spLocks noGrp="1"/>
          </p:cNvSpPr>
          <p:nvPr>
            <p:ph type="title"/>
          </p:nvPr>
        </p:nvSpPr>
        <p:spPr/>
        <p:txBody>
          <a:bodyPr/>
          <a:lstStyle/>
          <a:p>
            <a:r>
              <a:rPr lang="en-MY" dirty="0"/>
              <a:t>Operations Management</a:t>
            </a:r>
          </a:p>
        </p:txBody>
      </p:sp>
      <p:sp>
        <p:nvSpPr>
          <p:cNvPr id="3" name="Content Placeholder 2">
            <a:extLst>
              <a:ext uri="{FF2B5EF4-FFF2-40B4-BE49-F238E27FC236}">
                <a16:creationId xmlns:a16="http://schemas.microsoft.com/office/drawing/2014/main" xmlns="" id="{424C0966-AFCD-41BF-8DE3-6E594C01808E}"/>
              </a:ext>
            </a:extLst>
          </p:cNvPr>
          <p:cNvSpPr>
            <a:spLocks noGrp="1"/>
          </p:cNvSpPr>
          <p:nvPr>
            <p:ph idx="1"/>
          </p:nvPr>
        </p:nvSpPr>
        <p:spPr/>
        <p:txBody>
          <a:bodyPr/>
          <a:lstStyle/>
          <a:p>
            <a:r>
              <a:rPr lang="en-MY" dirty="0"/>
              <a:t>The fundamental function in production and operations management is organizing work.</a:t>
            </a:r>
          </a:p>
          <a:p>
            <a:r>
              <a:rPr lang="en-MY" dirty="0"/>
              <a:t>This required the manager to design jobs, establish job standards, and perform work measurement.</a:t>
            </a:r>
          </a:p>
          <a:p>
            <a:r>
              <a:rPr lang="en-MY" dirty="0"/>
              <a:t> In practice, methods analysis (job design) is followed by work measurement (establishing the job standard through measurement).</a:t>
            </a:r>
          </a:p>
        </p:txBody>
      </p:sp>
    </p:spTree>
    <p:extLst>
      <p:ext uri="{BB962C8B-B14F-4D97-AF65-F5344CB8AC3E}">
        <p14:creationId xmlns:p14="http://schemas.microsoft.com/office/powerpoint/2010/main" xmlns="" val="83274339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1653085-34EC-4812-AB1E-EC6FA6E04A0A}"/>
              </a:ext>
            </a:extLst>
          </p:cNvPr>
          <p:cNvSpPr>
            <a:spLocks noGrp="1"/>
          </p:cNvSpPr>
          <p:nvPr>
            <p:ph type="title"/>
          </p:nvPr>
        </p:nvSpPr>
        <p:spPr/>
        <p:txBody>
          <a:bodyPr/>
          <a:lstStyle/>
          <a:p>
            <a:r>
              <a:rPr lang="en-MY" dirty="0"/>
              <a:t>Operations Management</a:t>
            </a:r>
          </a:p>
        </p:txBody>
      </p:sp>
      <p:pic>
        <p:nvPicPr>
          <p:cNvPr id="5" name="Picture 4">
            <a:extLst>
              <a:ext uri="{FF2B5EF4-FFF2-40B4-BE49-F238E27FC236}">
                <a16:creationId xmlns:a16="http://schemas.microsoft.com/office/drawing/2014/main" xmlns="" id="{CF0A50E8-853C-4CEB-A398-A32400836EA4}"/>
              </a:ext>
            </a:extLst>
          </p:cNvPr>
          <p:cNvPicPr>
            <a:picLocks noChangeAspect="1"/>
          </p:cNvPicPr>
          <p:nvPr/>
        </p:nvPicPr>
        <p:blipFill>
          <a:blip r:embed="rId2"/>
          <a:stretch>
            <a:fillRect/>
          </a:stretch>
        </p:blipFill>
        <p:spPr>
          <a:xfrm>
            <a:off x="1475656" y="1916832"/>
            <a:ext cx="6624736" cy="3723610"/>
          </a:xfrm>
          <a:prstGeom prst="rect">
            <a:avLst/>
          </a:prstGeom>
        </p:spPr>
      </p:pic>
    </p:spTree>
    <p:extLst>
      <p:ext uri="{BB962C8B-B14F-4D97-AF65-F5344CB8AC3E}">
        <p14:creationId xmlns:p14="http://schemas.microsoft.com/office/powerpoint/2010/main" xmlns="" val="177006656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A739F0D-E386-442B-859A-ACCB214186FB}"/>
              </a:ext>
            </a:extLst>
          </p:cNvPr>
          <p:cNvSpPr>
            <a:spLocks noGrp="1"/>
          </p:cNvSpPr>
          <p:nvPr>
            <p:ph type="title"/>
          </p:nvPr>
        </p:nvSpPr>
        <p:spPr>
          <a:xfrm>
            <a:off x="1000100" y="285728"/>
            <a:ext cx="7200900" cy="646131"/>
          </a:xfrm>
        </p:spPr>
        <p:txBody>
          <a:bodyPr/>
          <a:lstStyle/>
          <a:p>
            <a:r>
              <a:rPr lang="en-MY" dirty="0"/>
              <a:t>HR and Operation Management</a:t>
            </a:r>
          </a:p>
        </p:txBody>
      </p:sp>
      <p:sp>
        <p:nvSpPr>
          <p:cNvPr id="3" name="Content Placeholder 2">
            <a:extLst>
              <a:ext uri="{FF2B5EF4-FFF2-40B4-BE49-F238E27FC236}">
                <a16:creationId xmlns:a16="http://schemas.microsoft.com/office/drawing/2014/main" xmlns="" id="{98F47EED-70EF-4C64-BD81-6D9CBE266700}"/>
              </a:ext>
            </a:extLst>
          </p:cNvPr>
          <p:cNvSpPr>
            <a:spLocks noGrp="1"/>
          </p:cNvSpPr>
          <p:nvPr>
            <p:ph idx="1"/>
          </p:nvPr>
        </p:nvSpPr>
        <p:spPr>
          <a:xfrm>
            <a:off x="500034" y="1285860"/>
            <a:ext cx="8001056" cy="4643470"/>
          </a:xfrm>
        </p:spPr>
        <p:txBody>
          <a:bodyPr>
            <a:normAutofit/>
          </a:bodyPr>
          <a:lstStyle/>
          <a:p>
            <a:r>
              <a:rPr lang="en-MY" sz="2800" dirty="0"/>
              <a:t>Achieve efficient use of human resources within the operations function</a:t>
            </a:r>
          </a:p>
          <a:p>
            <a:r>
              <a:rPr lang="en-MY" sz="2800" dirty="0"/>
              <a:t>Design of jobs that are effective, safe and provide a reasonable quality of work life for the employee in an atmosphere of mutual respect.</a:t>
            </a:r>
          </a:p>
          <a:p>
            <a:r>
              <a:rPr lang="en-MY" sz="2800" dirty="0"/>
              <a:t>Use of </a:t>
            </a:r>
            <a:r>
              <a:rPr lang="en-MY" sz="2800" dirty="0" err="1"/>
              <a:t>behavioral</a:t>
            </a:r>
            <a:r>
              <a:rPr lang="en-MY" sz="2800" dirty="0"/>
              <a:t> concepts as job </a:t>
            </a:r>
            <a:r>
              <a:rPr lang="en-MY" sz="2800" dirty="0" err="1"/>
              <a:t>rotation,enlargement</a:t>
            </a:r>
            <a:r>
              <a:rPr lang="en-MY" sz="2800" dirty="0"/>
              <a:t> and enrichment and redesign of job characteristics can enhance productivity and satisfaction</a:t>
            </a:r>
          </a:p>
        </p:txBody>
      </p:sp>
    </p:spTree>
    <p:extLst>
      <p:ext uri="{BB962C8B-B14F-4D97-AF65-F5344CB8AC3E}">
        <p14:creationId xmlns:p14="http://schemas.microsoft.com/office/powerpoint/2010/main" xmlns="" val="346848066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xmlns="" id="{944ADDC8-0359-4D88-B2DD-01121B5F91EA}"/>
              </a:ext>
            </a:extLst>
          </p:cNvPr>
          <p:cNvGraphicFramePr/>
          <p:nvPr/>
        </p:nvGraphicFramePr>
        <p:xfrm>
          <a:off x="500034" y="500042"/>
          <a:ext cx="8001056" cy="53578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149555523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055A8BB-511B-4FB1-A1F1-3293100E7AB1}"/>
              </a:ext>
            </a:extLst>
          </p:cNvPr>
          <p:cNvSpPr>
            <a:spLocks noGrp="1"/>
          </p:cNvSpPr>
          <p:nvPr>
            <p:ph type="title"/>
          </p:nvPr>
        </p:nvSpPr>
        <p:spPr>
          <a:xfrm>
            <a:off x="928662" y="285728"/>
            <a:ext cx="7200900" cy="646131"/>
          </a:xfrm>
        </p:spPr>
        <p:txBody>
          <a:bodyPr/>
          <a:lstStyle/>
          <a:p>
            <a:r>
              <a:rPr lang="en-MY" dirty="0"/>
              <a:t>Research &amp; Development (R&amp;D)</a:t>
            </a:r>
          </a:p>
        </p:txBody>
      </p:sp>
      <p:sp>
        <p:nvSpPr>
          <p:cNvPr id="3" name="Content Placeholder 2">
            <a:extLst>
              <a:ext uri="{FF2B5EF4-FFF2-40B4-BE49-F238E27FC236}">
                <a16:creationId xmlns:a16="http://schemas.microsoft.com/office/drawing/2014/main" xmlns="" id="{9FA0ACF8-105C-4062-8082-C4A276E18385}"/>
              </a:ext>
            </a:extLst>
          </p:cNvPr>
          <p:cNvSpPr>
            <a:spLocks noGrp="1"/>
          </p:cNvSpPr>
          <p:nvPr>
            <p:ph idx="1"/>
          </p:nvPr>
        </p:nvSpPr>
        <p:spPr>
          <a:xfrm>
            <a:off x="500034" y="1285860"/>
            <a:ext cx="8003232" cy="4530725"/>
          </a:xfrm>
        </p:spPr>
        <p:txBody>
          <a:bodyPr>
            <a:normAutofit/>
          </a:bodyPr>
          <a:lstStyle/>
          <a:p>
            <a:r>
              <a:rPr lang="en-MY" sz="2800" dirty="0"/>
              <a:t>Research &amp; Development (R&amp;D) is the function within an organization that carries out technical and/or scientific research in the development of new or existing products, processes or services. For some companies, R&amp;D implies its innovation capability. </a:t>
            </a:r>
          </a:p>
          <a:p>
            <a:r>
              <a:rPr lang="en-MY" sz="2800" dirty="0"/>
              <a:t>The majority of its R&amp;D activity involves the optimization of its manufacturing processes, material developments and the implementation of new manufacturing processes</a:t>
            </a:r>
          </a:p>
        </p:txBody>
      </p:sp>
    </p:spTree>
    <p:extLst>
      <p:ext uri="{BB962C8B-B14F-4D97-AF65-F5344CB8AC3E}">
        <p14:creationId xmlns:p14="http://schemas.microsoft.com/office/powerpoint/2010/main" xmlns="" val="175563262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C655A7A-16A0-4323-A5C9-A147A5D5FCF9}"/>
              </a:ext>
            </a:extLst>
          </p:cNvPr>
          <p:cNvSpPr>
            <a:spLocks noGrp="1"/>
          </p:cNvSpPr>
          <p:nvPr>
            <p:ph type="title"/>
          </p:nvPr>
        </p:nvSpPr>
        <p:spPr>
          <a:xfrm>
            <a:off x="928662" y="285728"/>
            <a:ext cx="7200900" cy="646131"/>
          </a:xfrm>
        </p:spPr>
        <p:txBody>
          <a:bodyPr/>
          <a:lstStyle/>
          <a:p>
            <a:r>
              <a:rPr lang="en-MY" dirty="0"/>
              <a:t>HRM and R&amp;D</a:t>
            </a:r>
          </a:p>
        </p:txBody>
      </p:sp>
      <p:sp>
        <p:nvSpPr>
          <p:cNvPr id="3" name="Content Placeholder 2">
            <a:extLst>
              <a:ext uri="{FF2B5EF4-FFF2-40B4-BE49-F238E27FC236}">
                <a16:creationId xmlns:a16="http://schemas.microsoft.com/office/drawing/2014/main" xmlns="" id="{9FE8881F-A33E-4CE2-B44A-DF2AA3C14030}"/>
              </a:ext>
            </a:extLst>
          </p:cNvPr>
          <p:cNvSpPr>
            <a:spLocks noGrp="1"/>
          </p:cNvSpPr>
          <p:nvPr>
            <p:ph idx="1"/>
          </p:nvPr>
        </p:nvSpPr>
        <p:spPr>
          <a:xfrm>
            <a:off x="571472" y="1285860"/>
            <a:ext cx="7929618" cy="4500594"/>
          </a:xfrm>
        </p:spPr>
        <p:txBody>
          <a:bodyPr>
            <a:normAutofit/>
          </a:bodyPr>
          <a:lstStyle/>
          <a:p>
            <a:r>
              <a:rPr lang="en-MY" sz="2800" dirty="0"/>
              <a:t>HRM can be used to search for and attract personnel; inspire and reward employees; design an open, sharing environment; and foster creative and innovative capabilities among employees.</a:t>
            </a:r>
          </a:p>
          <a:p>
            <a:r>
              <a:rPr lang="en-MY" sz="2800" dirty="0"/>
              <a:t> Internal HRM activities of an organization, such as training, knowledge sharing, or external training, can advance information knowledge communications and elevate innovative capabilities</a:t>
            </a:r>
          </a:p>
        </p:txBody>
      </p:sp>
    </p:spTree>
    <p:extLst>
      <p:ext uri="{BB962C8B-B14F-4D97-AF65-F5344CB8AC3E}">
        <p14:creationId xmlns:p14="http://schemas.microsoft.com/office/powerpoint/2010/main" xmlns="" val="382402804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B2CA450-12AA-4AAC-9582-510932F3F813}"/>
              </a:ext>
            </a:extLst>
          </p:cNvPr>
          <p:cNvSpPr>
            <a:spLocks noGrp="1"/>
          </p:cNvSpPr>
          <p:nvPr>
            <p:ph type="title"/>
          </p:nvPr>
        </p:nvSpPr>
        <p:spPr>
          <a:xfrm>
            <a:off x="1071538" y="285728"/>
            <a:ext cx="7200900" cy="717569"/>
          </a:xfrm>
        </p:spPr>
        <p:txBody>
          <a:bodyPr/>
          <a:lstStyle/>
          <a:p>
            <a:r>
              <a:rPr lang="en-MY" dirty="0"/>
              <a:t>Question # 8</a:t>
            </a:r>
          </a:p>
        </p:txBody>
      </p:sp>
      <p:sp>
        <p:nvSpPr>
          <p:cNvPr id="3" name="Content Placeholder 2">
            <a:extLst>
              <a:ext uri="{FF2B5EF4-FFF2-40B4-BE49-F238E27FC236}">
                <a16:creationId xmlns:a16="http://schemas.microsoft.com/office/drawing/2014/main" xmlns="" id="{057E19AF-5005-44E3-A140-1F66B7FD2A87}"/>
              </a:ext>
            </a:extLst>
          </p:cNvPr>
          <p:cNvSpPr>
            <a:spLocks noGrp="1"/>
          </p:cNvSpPr>
          <p:nvPr>
            <p:ph idx="1"/>
          </p:nvPr>
        </p:nvSpPr>
        <p:spPr>
          <a:xfrm>
            <a:off x="642910" y="1357298"/>
            <a:ext cx="7786742" cy="4500594"/>
          </a:xfrm>
        </p:spPr>
        <p:txBody>
          <a:bodyPr>
            <a:normAutofit/>
          </a:bodyPr>
          <a:lstStyle/>
          <a:p>
            <a:pPr marL="0" indent="0">
              <a:buNone/>
            </a:pPr>
            <a:r>
              <a:rPr lang="en-MY" sz="2800" dirty="0"/>
              <a:t>In the most effective companies, which of the following functions uses an innovation value chain to select ideas that will produce results for the organization?</a:t>
            </a:r>
          </a:p>
          <a:p>
            <a:pPr marL="514350" indent="-514350">
              <a:buFont typeface="+mj-lt"/>
              <a:buAutoNum type="alphaUcPeriod"/>
            </a:pPr>
            <a:r>
              <a:rPr lang="en-MY" sz="2800" dirty="0"/>
              <a:t>Information technology	</a:t>
            </a:r>
          </a:p>
          <a:p>
            <a:pPr marL="514350" indent="-514350">
              <a:buFont typeface="+mj-lt"/>
              <a:buAutoNum type="alphaUcPeriod"/>
            </a:pPr>
            <a:r>
              <a:rPr lang="en-MY" sz="2800" dirty="0"/>
              <a:t>Research and development	</a:t>
            </a:r>
          </a:p>
          <a:p>
            <a:pPr marL="514350" indent="-514350">
              <a:buFont typeface="+mj-lt"/>
              <a:buAutoNum type="alphaUcPeriod"/>
            </a:pPr>
            <a:r>
              <a:rPr lang="en-MY" sz="2800" dirty="0"/>
              <a:t>Operations	</a:t>
            </a:r>
          </a:p>
          <a:p>
            <a:pPr marL="514350" indent="-514350">
              <a:buFont typeface="+mj-lt"/>
              <a:buAutoNum type="alphaUcPeriod"/>
            </a:pPr>
            <a:r>
              <a:rPr lang="en-MY" sz="2800" dirty="0"/>
              <a:t>Sales and marketing</a:t>
            </a:r>
          </a:p>
          <a:p>
            <a:pPr marL="514350" indent="-514350">
              <a:buFont typeface="+mj-lt"/>
              <a:buAutoNum type="alphaUcPeriod"/>
            </a:pPr>
            <a:endParaRPr lang="en-MY" sz="2800" dirty="0"/>
          </a:p>
        </p:txBody>
      </p:sp>
    </p:spTree>
    <p:extLst>
      <p:ext uri="{BB962C8B-B14F-4D97-AF65-F5344CB8AC3E}">
        <p14:creationId xmlns:p14="http://schemas.microsoft.com/office/powerpoint/2010/main" xmlns="" val="419182883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FFF77D1-5C23-4046-B668-94B8E5200397}"/>
              </a:ext>
            </a:extLst>
          </p:cNvPr>
          <p:cNvSpPr>
            <a:spLocks noGrp="1"/>
          </p:cNvSpPr>
          <p:nvPr>
            <p:ph type="title"/>
          </p:nvPr>
        </p:nvSpPr>
        <p:spPr/>
        <p:txBody>
          <a:bodyPr/>
          <a:lstStyle/>
          <a:p>
            <a:r>
              <a:rPr lang="en-MY" dirty="0"/>
              <a:t>Answer # 8</a:t>
            </a:r>
          </a:p>
        </p:txBody>
      </p:sp>
      <p:sp>
        <p:nvSpPr>
          <p:cNvPr id="3" name="Content Placeholder 2">
            <a:extLst>
              <a:ext uri="{FF2B5EF4-FFF2-40B4-BE49-F238E27FC236}">
                <a16:creationId xmlns:a16="http://schemas.microsoft.com/office/drawing/2014/main" xmlns="" id="{DF648070-4805-474F-9D9E-E930BC0CF1F0}"/>
              </a:ext>
            </a:extLst>
          </p:cNvPr>
          <p:cNvSpPr>
            <a:spLocks noGrp="1"/>
          </p:cNvSpPr>
          <p:nvPr>
            <p:ph idx="1"/>
          </p:nvPr>
        </p:nvSpPr>
        <p:spPr/>
        <p:txBody>
          <a:bodyPr>
            <a:normAutofit/>
          </a:bodyPr>
          <a:lstStyle/>
          <a:p>
            <a:r>
              <a:rPr lang="en-MY" sz="2800" dirty="0"/>
              <a:t>Option B</a:t>
            </a:r>
          </a:p>
        </p:txBody>
      </p:sp>
    </p:spTree>
    <p:extLst>
      <p:ext uri="{BB962C8B-B14F-4D97-AF65-F5344CB8AC3E}">
        <p14:creationId xmlns:p14="http://schemas.microsoft.com/office/powerpoint/2010/main" xmlns="" val="182198896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xmlns="" id="{944ADDC8-0359-4D88-B2DD-01121B5F91EA}"/>
              </a:ext>
            </a:extLst>
          </p:cNvPr>
          <p:cNvGraphicFramePr/>
          <p:nvPr/>
        </p:nvGraphicFramePr>
        <p:xfrm>
          <a:off x="642910" y="642918"/>
          <a:ext cx="7929618" cy="521497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107419079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3045F8E-8D2A-4F8D-BB5A-C6F5EC40F473}"/>
              </a:ext>
            </a:extLst>
          </p:cNvPr>
          <p:cNvSpPr>
            <a:spLocks noGrp="1"/>
          </p:cNvSpPr>
          <p:nvPr>
            <p:ph type="title"/>
          </p:nvPr>
        </p:nvSpPr>
        <p:spPr>
          <a:xfrm>
            <a:off x="928662" y="285728"/>
            <a:ext cx="7200900" cy="646131"/>
          </a:xfrm>
        </p:spPr>
        <p:txBody>
          <a:bodyPr/>
          <a:lstStyle/>
          <a:p>
            <a:r>
              <a:rPr lang="en-MY" dirty="0"/>
              <a:t>Mergers and Acquisitions </a:t>
            </a:r>
          </a:p>
        </p:txBody>
      </p:sp>
      <p:sp>
        <p:nvSpPr>
          <p:cNvPr id="3" name="Content Placeholder 2">
            <a:extLst>
              <a:ext uri="{FF2B5EF4-FFF2-40B4-BE49-F238E27FC236}">
                <a16:creationId xmlns:a16="http://schemas.microsoft.com/office/drawing/2014/main" xmlns="" id="{2406349D-CCDF-45F0-8405-56C19D1E24CB}"/>
              </a:ext>
            </a:extLst>
          </p:cNvPr>
          <p:cNvSpPr>
            <a:spLocks noGrp="1"/>
          </p:cNvSpPr>
          <p:nvPr>
            <p:ph idx="1"/>
          </p:nvPr>
        </p:nvSpPr>
        <p:spPr>
          <a:xfrm>
            <a:off x="642910" y="1214423"/>
            <a:ext cx="7529540" cy="4576778"/>
          </a:xfrm>
        </p:spPr>
        <p:txBody>
          <a:bodyPr>
            <a:noAutofit/>
          </a:bodyPr>
          <a:lstStyle/>
          <a:p>
            <a:pPr marL="0" indent="0">
              <a:buNone/>
            </a:pPr>
            <a:r>
              <a:rPr lang="en-MY" sz="2800" dirty="0"/>
              <a:t>Mergers and acquisitions (M&amp;A) is the dominant mode of growth for firms seeking competitive advantage in an increasingly complex and global business economy. </a:t>
            </a:r>
          </a:p>
          <a:p>
            <a:pPr marL="0" indent="0">
              <a:buNone/>
            </a:pPr>
            <a:endParaRPr lang="en-MY" sz="2800" dirty="0"/>
          </a:p>
          <a:p>
            <a:pPr marL="0" indent="0">
              <a:buNone/>
            </a:pPr>
            <a:r>
              <a:rPr lang="en-MY" sz="2800" dirty="0"/>
              <a:t>In a merger two companies join together and create a new entity. In an acquisition, one company acquires sufficient shares to gain control of the other organization. Mergers and acquisitions are popular alternatives to greenfield investments</a:t>
            </a:r>
          </a:p>
        </p:txBody>
      </p:sp>
    </p:spTree>
    <p:extLst>
      <p:ext uri="{BB962C8B-B14F-4D97-AF65-F5344CB8AC3E}">
        <p14:creationId xmlns:p14="http://schemas.microsoft.com/office/powerpoint/2010/main" xmlns="" val="176000833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45EAB1E-CF70-4881-A00B-7D752C7B59D3}"/>
              </a:ext>
            </a:extLst>
          </p:cNvPr>
          <p:cNvSpPr>
            <a:spLocks noGrp="1"/>
          </p:cNvSpPr>
          <p:nvPr>
            <p:ph type="title"/>
          </p:nvPr>
        </p:nvSpPr>
        <p:spPr>
          <a:xfrm>
            <a:off x="857224" y="285728"/>
            <a:ext cx="7200900" cy="574693"/>
          </a:xfrm>
        </p:spPr>
        <p:txBody>
          <a:bodyPr/>
          <a:lstStyle/>
          <a:p>
            <a:r>
              <a:rPr lang="en-MY" dirty="0"/>
              <a:t>Hostile Takeover</a:t>
            </a:r>
          </a:p>
        </p:txBody>
      </p:sp>
      <p:sp>
        <p:nvSpPr>
          <p:cNvPr id="3" name="Content Placeholder 2">
            <a:extLst>
              <a:ext uri="{FF2B5EF4-FFF2-40B4-BE49-F238E27FC236}">
                <a16:creationId xmlns:a16="http://schemas.microsoft.com/office/drawing/2014/main" xmlns="" id="{E35AD712-6893-4165-AB51-9F1BEA8E1EA4}"/>
              </a:ext>
            </a:extLst>
          </p:cNvPr>
          <p:cNvSpPr>
            <a:spLocks noGrp="1"/>
          </p:cNvSpPr>
          <p:nvPr>
            <p:ph idx="1"/>
          </p:nvPr>
        </p:nvSpPr>
        <p:spPr>
          <a:xfrm>
            <a:off x="642910" y="1142984"/>
            <a:ext cx="7772400" cy="4530725"/>
          </a:xfrm>
        </p:spPr>
        <p:txBody>
          <a:bodyPr>
            <a:normAutofit/>
          </a:bodyPr>
          <a:lstStyle/>
          <a:p>
            <a:pPr marL="0" indent="0">
              <a:buNone/>
            </a:pPr>
            <a:r>
              <a:rPr lang="en-MY" sz="2800" dirty="0"/>
              <a:t>When one company takes over another company and the second company which was acquired is fighting and resisting the first company.</a:t>
            </a:r>
          </a:p>
          <a:p>
            <a:pPr marL="0" indent="0">
              <a:buNone/>
            </a:pPr>
            <a:endParaRPr lang="en-MY" sz="2800" dirty="0"/>
          </a:p>
          <a:p>
            <a:pPr marL="0" indent="0">
              <a:buNone/>
            </a:pPr>
            <a:r>
              <a:rPr lang="en-MY" sz="2800" dirty="0"/>
              <a:t>Example : AOL and Time Warner,</a:t>
            </a:r>
          </a:p>
          <a:p>
            <a:pPr marL="0" indent="0">
              <a:buNone/>
            </a:pPr>
            <a:r>
              <a:rPr lang="en-MY" sz="2800" dirty="0"/>
              <a:t>L&amp;T and Mindtree</a:t>
            </a:r>
          </a:p>
        </p:txBody>
      </p:sp>
    </p:spTree>
    <p:extLst>
      <p:ext uri="{BB962C8B-B14F-4D97-AF65-F5344CB8AC3E}">
        <p14:creationId xmlns:p14="http://schemas.microsoft.com/office/powerpoint/2010/main" xmlns="" val="103918250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AC8C5F9-060F-48CB-BFF3-B64F8CE7954B}"/>
              </a:ext>
            </a:extLst>
          </p:cNvPr>
          <p:cNvSpPr>
            <a:spLocks noGrp="1"/>
          </p:cNvSpPr>
          <p:nvPr>
            <p:ph type="title"/>
          </p:nvPr>
        </p:nvSpPr>
        <p:spPr>
          <a:xfrm>
            <a:off x="899592" y="188640"/>
            <a:ext cx="7200900" cy="593503"/>
          </a:xfrm>
        </p:spPr>
        <p:txBody>
          <a:bodyPr/>
          <a:lstStyle/>
          <a:p>
            <a:r>
              <a:rPr lang="en-MY" dirty="0"/>
              <a:t>Joint Ventures</a:t>
            </a:r>
          </a:p>
        </p:txBody>
      </p:sp>
      <p:sp>
        <p:nvSpPr>
          <p:cNvPr id="3" name="Content Placeholder 2">
            <a:extLst>
              <a:ext uri="{FF2B5EF4-FFF2-40B4-BE49-F238E27FC236}">
                <a16:creationId xmlns:a16="http://schemas.microsoft.com/office/drawing/2014/main" xmlns="" id="{EF8A8C14-2EDA-4AC8-8370-EF32A9784476}"/>
              </a:ext>
            </a:extLst>
          </p:cNvPr>
          <p:cNvSpPr>
            <a:spLocks noGrp="1"/>
          </p:cNvSpPr>
          <p:nvPr>
            <p:ph idx="1"/>
          </p:nvPr>
        </p:nvSpPr>
        <p:spPr>
          <a:xfrm>
            <a:off x="755576" y="908720"/>
            <a:ext cx="7704856" cy="5040560"/>
          </a:xfrm>
        </p:spPr>
        <p:txBody>
          <a:bodyPr>
            <a:normAutofit fontScale="92500" lnSpcReduction="10000"/>
          </a:bodyPr>
          <a:lstStyle/>
          <a:p>
            <a:r>
              <a:rPr lang="en-MY" sz="2400" dirty="0"/>
              <a:t>The companies decide to partner up together or work together on a project</a:t>
            </a:r>
          </a:p>
          <a:p>
            <a:endParaRPr lang="en-MY" sz="2400" dirty="0"/>
          </a:p>
          <a:p>
            <a:r>
              <a:rPr lang="en-MY" sz="2400" dirty="0"/>
              <a:t>Neither of them are selling stock to one another.</a:t>
            </a:r>
          </a:p>
          <a:p>
            <a:endParaRPr lang="en-MY" sz="2400" dirty="0"/>
          </a:p>
          <a:p>
            <a:r>
              <a:rPr lang="en-MY" sz="2400" dirty="0"/>
              <a:t>They are not permanent partners owning each other like M&amp;A.</a:t>
            </a:r>
          </a:p>
          <a:p>
            <a:endParaRPr lang="en-MY" sz="2400" dirty="0"/>
          </a:p>
          <a:p>
            <a:r>
              <a:rPr lang="en-MY" sz="2400" dirty="0"/>
              <a:t>They may share revenue, they may share costs for that project.</a:t>
            </a:r>
          </a:p>
          <a:p>
            <a:endParaRPr lang="en-MY" sz="2400" dirty="0"/>
          </a:p>
          <a:p>
            <a:r>
              <a:rPr lang="en-MY" sz="2400" dirty="0"/>
              <a:t>They are not losing their individual corporate identities</a:t>
            </a:r>
          </a:p>
        </p:txBody>
      </p:sp>
    </p:spTree>
    <p:extLst>
      <p:ext uri="{BB962C8B-B14F-4D97-AF65-F5344CB8AC3E}">
        <p14:creationId xmlns:p14="http://schemas.microsoft.com/office/powerpoint/2010/main" xmlns="" val="103341993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0458E30-FFED-4CD6-BF9E-62D9F35A6B40}"/>
              </a:ext>
            </a:extLst>
          </p:cNvPr>
          <p:cNvSpPr>
            <a:spLocks noGrp="1"/>
          </p:cNvSpPr>
          <p:nvPr>
            <p:ph type="title"/>
          </p:nvPr>
        </p:nvSpPr>
        <p:spPr>
          <a:xfrm>
            <a:off x="914400" y="277813"/>
            <a:ext cx="7906072" cy="1143000"/>
          </a:xfrm>
        </p:spPr>
        <p:txBody>
          <a:bodyPr/>
          <a:lstStyle/>
          <a:p>
            <a:r>
              <a:rPr lang="en-MY" sz="4400" dirty="0"/>
              <a:t>Key HRM Issues</a:t>
            </a:r>
          </a:p>
        </p:txBody>
      </p:sp>
      <p:sp>
        <p:nvSpPr>
          <p:cNvPr id="4" name="Content Placeholder 2">
            <a:extLst>
              <a:ext uri="{FF2B5EF4-FFF2-40B4-BE49-F238E27FC236}">
                <a16:creationId xmlns:a16="http://schemas.microsoft.com/office/drawing/2014/main" xmlns="" id="{93D38352-7F49-4220-BDC9-851DFC889A36}"/>
              </a:ext>
            </a:extLst>
          </p:cNvPr>
          <p:cNvSpPr>
            <a:spLocks noGrp="1"/>
          </p:cNvSpPr>
          <p:nvPr>
            <p:ph idx="1"/>
          </p:nvPr>
        </p:nvSpPr>
        <p:spPr>
          <a:xfrm>
            <a:off x="914400" y="1628800"/>
            <a:ext cx="7772400" cy="4530725"/>
          </a:xfrm>
        </p:spPr>
        <p:txBody>
          <a:bodyPr>
            <a:normAutofit/>
          </a:bodyPr>
          <a:lstStyle/>
          <a:p>
            <a:r>
              <a:rPr lang="en-MY" sz="2800" dirty="0"/>
              <a:t>Retention of key talent</a:t>
            </a:r>
          </a:p>
          <a:p>
            <a:r>
              <a:rPr lang="en-MY" sz="2800" dirty="0"/>
              <a:t>Effective communication</a:t>
            </a:r>
          </a:p>
          <a:p>
            <a:r>
              <a:rPr lang="en-MY" sz="2800" dirty="0"/>
              <a:t>Executive retention</a:t>
            </a:r>
          </a:p>
          <a:p>
            <a:r>
              <a:rPr lang="en-MY" sz="2800" dirty="0"/>
              <a:t>Cultural integration</a:t>
            </a:r>
          </a:p>
        </p:txBody>
      </p:sp>
    </p:spTree>
    <p:extLst>
      <p:ext uri="{BB962C8B-B14F-4D97-AF65-F5344CB8AC3E}">
        <p14:creationId xmlns:p14="http://schemas.microsoft.com/office/powerpoint/2010/main" xmlns="" val="93344977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2231F86-5072-46DC-BB7F-FEEAB8BA56D8}"/>
              </a:ext>
            </a:extLst>
          </p:cNvPr>
          <p:cNvSpPr>
            <a:spLocks noGrp="1"/>
          </p:cNvSpPr>
          <p:nvPr>
            <p:ph type="title"/>
          </p:nvPr>
        </p:nvSpPr>
        <p:spPr>
          <a:xfrm>
            <a:off x="971600" y="332656"/>
            <a:ext cx="7200900" cy="521495"/>
          </a:xfrm>
        </p:spPr>
        <p:txBody>
          <a:bodyPr>
            <a:normAutofit/>
          </a:bodyPr>
          <a:lstStyle/>
          <a:p>
            <a:r>
              <a:rPr lang="en-MY" dirty="0"/>
              <a:t>Global M&amp;A </a:t>
            </a:r>
          </a:p>
        </p:txBody>
      </p:sp>
      <p:pic>
        <p:nvPicPr>
          <p:cNvPr id="5" name="Picture 4">
            <a:extLst>
              <a:ext uri="{FF2B5EF4-FFF2-40B4-BE49-F238E27FC236}">
                <a16:creationId xmlns:a16="http://schemas.microsoft.com/office/drawing/2014/main" xmlns="" id="{547F20C6-6323-4BA5-A0DA-AA921B4213CC}"/>
              </a:ext>
            </a:extLst>
          </p:cNvPr>
          <p:cNvPicPr>
            <a:picLocks noChangeAspect="1"/>
          </p:cNvPicPr>
          <p:nvPr/>
        </p:nvPicPr>
        <p:blipFill>
          <a:blip r:embed="rId2" cstate="print"/>
          <a:stretch>
            <a:fillRect/>
          </a:stretch>
        </p:blipFill>
        <p:spPr>
          <a:xfrm>
            <a:off x="827584" y="1196752"/>
            <a:ext cx="7355800" cy="4536504"/>
          </a:xfrm>
          <a:prstGeom prst="rect">
            <a:avLst/>
          </a:prstGeom>
        </p:spPr>
      </p:pic>
    </p:spTree>
    <p:extLst>
      <p:ext uri="{BB962C8B-B14F-4D97-AF65-F5344CB8AC3E}">
        <p14:creationId xmlns:p14="http://schemas.microsoft.com/office/powerpoint/2010/main" xmlns="" val="300680518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40B75DD-9B38-4681-8347-9E9443EE9BAC}"/>
              </a:ext>
            </a:extLst>
          </p:cNvPr>
          <p:cNvSpPr>
            <a:spLocks noGrp="1"/>
          </p:cNvSpPr>
          <p:nvPr>
            <p:ph type="title"/>
          </p:nvPr>
        </p:nvSpPr>
        <p:spPr>
          <a:xfrm>
            <a:off x="971600" y="332656"/>
            <a:ext cx="7200900" cy="665511"/>
          </a:xfrm>
        </p:spPr>
        <p:txBody>
          <a:bodyPr/>
          <a:lstStyle/>
          <a:p>
            <a:r>
              <a:rPr lang="en-MY" dirty="0"/>
              <a:t>M&amp;A Strategies</a:t>
            </a:r>
          </a:p>
        </p:txBody>
      </p:sp>
      <p:sp>
        <p:nvSpPr>
          <p:cNvPr id="3" name="Content Placeholder 2">
            <a:extLst>
              <a:ext uri="{FF2B5EF4-FFF2-40B4-BE49-F238E27FC236}">
                <a16:creationId xmlns:a16="http://schemas.microsoft.com/office/drawing/2014/main" xmlns="" id="{D354C796-A312-45EE-9274-C684D595184F}"/>
              </a:ext>
            </a:extLst>
          </p:cNvPr>
          <p:cNvSpPr>
            <a:spLocks noGrp="1"/>
          </p:cNvSpPr>
          <p:nvPr>
            <p:ph idx="1"/>
          </p:nvPr>
        </p:nvSpPr>
        <p:spPr>
          <a:xfrm>
            <a:off x="714348" y="1142984"/>
            <a:ext cx="7643866" cy="4714908"/>
          </a:xfrm>
        </p:spPr>
        <p:txBody>
          <a:bodyPr>
            <a:noAutofit/>
          </a:bodyPr>
          <a:lstStyle/>
          <a:p>
            <a:pPr marL="514350" indent="-514350">
              <a:buFont typeface="+mj-lt"/>
              <a:buAutoNum type="arabicPeriod"/>
            </a:pPr>
            <a:r>
              <a:rPr lang="en-MY" sz="2800" dirty="0"/>
              <a:t>Overcapacity M&amp;A</a:t>
            </a:r>
          </a:p>
          <a:p>
            <a:pPr marL="514350" indent="-514350">
              <a:buFont typeface="+mj-lt"/>
              <a:buAutoNum type="arabicPeriod"/>
            </a:pPr>
            <a:r>
              <a:rPr lang="en-MY" sz="2800" dirty="0"/>
              <a:t>Geographic roll-up M&amp;A</a:t>
            </a:r>
          </a:p>
          <a:p>
            <a:pPr marL="514350" indent="-514350">
              <a:buFont typeface="+mj-lt"/>
              <a:buAutoNum type="arabicPeriod"/>
            </a:pPr>
            <a:r>
              <a:rPr lang="en-MY" sz="2800" dirty="0"/>
              <a:t>Product or Market extension M&amp;A</a:t>
            </a:r>
          </a:p>
          <a:p>
            <a:pPr marL="514350" indent="-514350">
              <a:buFont typeface="+mj-lt"/>
              <a:buAutoNum type="arabicPeriod"/>
            </a:pPr>
            <a:r>
              <a:rPr lang="en-MY" sz="2800" dirty="0"/>
              <a:t>M&amp;A as substitute of R&amp;D</a:t>
            </a:r>
          </a:p>
          <a:p>
            <a:pPr marL="514350" indent="-514350">
              <a:buFont typeface="+mj-lt"/>
              <a:buAutoNum type="arabicPeriod"/>
            </a:pPr>
            <a:r>
              <a:rPr lang="en-MY" sz="2800" dirty="0"/>
              <a:t>Industry Convergence M&amp;A</a:t>
            </a:r>
          </a:p>
          <a:p>
            <a:endParaRPr lang="en-MY" sz="2800" dirty="0"/>
          </a:p>
          <a:p>
            <a:pPr marL="0" indent="0">
              <a:buNone/>
            </a:pPr>
            <a:r>
              <a:rPr lang="en-MY" sz="2800" i="1" dirty="0"/>
              <a:t>Not All M&amp;As Are Alike and That Matters </a:t>
            </a:r>
            <a:r>
              <a:rPr lang="en-MY" sz="2800" dirty="0"/>
              <a:t>by Joseph L. Bower (HBR Article)</a:t>
            </a:r>
          </a:p>
        </p:txBody>
      </p:sp>
    </p:spTree>
    <p:extLst>
      <p:ext uri="{BB962C8B-B14F-4D97-AF65-F5344CB8AC3E}">
        <p14:creationId xmlns:p14="http://schemas.microsoft.com/office/powerpoint/2010/main" xmlns="" val="283349295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762254A-6724-40AE-8DC1-8DEB5001DA86}"/>
              </a:ext>
            </a:extLst>
          </p:cNvPr>
          <p:cNvSpPr>
            <a:spLocks noGrp="1"/>
          </p:cNvSpPr>
          <p:nvPr>
            <p:ph type="title"/>
          </p:nvPr>
        </p:nvSpPr>
        <p:spPr>
          <a:xfrm>
            <a:off x="857224" y="285728"/>
            <a:ext cx="7200900" cy="646131"/>
          </a:xfrm>
        </p:spPr>
        <p:txBody>
          <a:bodyPr/>
          <a:lstStyle/>
          <a:p>
            <a:r>
              <a:rPr lang="en-MY" dirty="0"/>
              <a:t>Overcapacity M&amp;A</a:t>
            </a:r>
          </a:p>
        </p:txBody>
      </p:sp>
      <p:sp>
        <p:nvSpPr>
          <p:cNvPr id="3" name="Content Placeholder 2">
            <a:extLst>
              <a:ext uri="{FF2B5EF4-FFF2-40B4-BE49-F238E27FC236}">
                <a16:creationId xmlns:a16="http://schemas.microsoft.com/office/drawing/2014/main" xmlns="" id="{AE487CD6-5ADF-4BD3-B6CB-A6081783CB5C}"/>
              </a:ext>
            </a:extLst>
          </p:cNvPr>
          <p:cNvSpPr>
            <a:spLocks noGrp="1"/>
          </p:cNvSpPr>
          <p:nvPr>
            <p:ph idx="1"/>
          </p:nvPr>
        </p:nvSpPr>
        <p:spPr>
          <a:xfrm>
            <a:off x="500034" y="1142984"/>
            <a:ext cx="7858180" cy="4786346"/>
          </a:xfrm>
        </p:spPr>
        <p:txBody>
          <a:bodyPr>
            <a:noAutofit/>
          </a:bodyPr>
          <a:lstStyle/>
          <a:p>
            <a:pPr marL="0" indent="0">
              <a:buNone/>
            </a:pPr>
            <a:r>
              <a:rPr lang="en-MY" sz="2400" dirty="0"/>
              <a:t> It occurs when an acquiring company seeks to eliminate excess capacity to create a more efficient corporation. In effect, the acquiring company’s strategic goal is to achieve economies of scale in order to gain market share, doing so in part by eliminating human resources</a:t>
            </a:r>
          </a:p>
          <a:p>
            <a:pPr marL="0" indent="0">
              <a:buNone/>
            </a:pPr>
            <a:endParaRPr lang="en-MY" sz="2400" dirty="0"/>
          </a:p>
          <a:p>
            <a:pPr marL="0" indent="0">
              <a:buNone/>
            </a:pPr>
            <a:r>
              <a:rPr lang="en-MY" sz="2400" dirty="0"/>
              <a:t>For example :</a:t>
            </a:r>
          </a:p>
          <a:p>
            <a:pPr marL="0" indent="0">
              <a:buNone/>
            </a:pPr>
            <a:r>
              <a:rPr lang="en-MY" sz="2400" dirty="0"/>
              <a:t>1. British Petroleum’s acquisition of Amoco</a:t>
            </a:r>
          </a:p>
          <a:p>
            <a:pPr marL="0" indent="0">
              <a:buNone/>
            </a:pPr>
            <a:r>
              <a:rPr lang="en-MY" sz="2400" dirty="0"/>
              <a:t>2. Daimler’s acquisition of Chrysler</a:t>
            </a:r>
          </a:p>
          <a:p>
            <a:pPr marL="0" indent="0">
              <a:buNone/>
            </a:pPr>
            <a:endParaRPr lang="en-MY" sz="2400" dirty="0"/>
          </a:p>
          <a:p>
            <a:pPr marL="0" indent="0">
              <a:buNone/>
            </a:pPr>
            <a:endParaRPr lang="en-MY" sz="2400" dirty="0"/>
          </a:p>
          <a:p>
            <a:pPr marL="0" indent="0">
              <a:buNone/>
            </a:pPr>
            <a:endParaRPr lang="en-MY" sz="2400" dirty="0"/>
          </a:p>
        </p:txBody>
      </p:sp>
    </p:spTree>
    <p:extLst>
      <p:ext uri="{BB962C8B-B14F-4D97-AF65-F5344CB8AC3E}">
        <p14:creationId xmlns:p14="http://schemas.microsoft.com/office/powerpoint/2010/main" xmlns="" val="366508042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35861DF-D279-4236-8091-17B9C5EAEF98}"/>
              </a:ext>
            </a:extLst>
          </p:cNvPr>
          <p:cNvSpPr>
            <a:spLocks noGrp="1"/>
          </p:cNvSpPr>
          <p:nvPr>
            <p:ph type="title"/>
          </p:nvPr>
        </p:nvSpPr>
        <p:spPr>
          <a:xfrm>
            <a:off x="1043608" y="260648"/>
            <a:ext cx="7200900" cy="665511"/>
          </a:xfrm>
        </p:spPr>
        <p:txBody>
          <a:bodyPr/>
          <a:lstStyle/>
          <a:p>
            <a:r>
              <a:rPr lang="en-MY" dirty="0"/>
              <a:t>Geographic roll-up M&amp;A</a:t>
            </a:r>
          </a:p>
        </p:txBody>
      </p:sp>
      <p:sp>
        <p:nvSpPr>
          <p:cNvPr id="3" name="Content Placeholder 2">
            <a:extLst>
              <a:ext uri="{FF2B5EF4-FFF2-40B4-BE49-F238E27FC236}">
                <a16:creationId xmlns:a16="http://schemas.microsoft.com/office/drawing/2014/main" xmlns="" id="{7AB718F9-2169-4A43-9197-D2BBB3A963BC}"/>
              </a:ext>
            </a:extLst>
          </p:cNvPr>
          <p:cNvSpPr>
            <a:spLocks noGrp="1"/>
          </p:cNvSpPr>
          <p:nvPr>
            <p:ph idx="1"/>
          </p:nvPr>
        </p:nvSpPr>
        <p:spPr>
          <a:xfrm>
            <a:off x="642910" y="1357299"/>
            <a:ext cx="7529540" cy="4433902"/>
          </a:xfrm>
        </p:spPr>
        <p:txBody>
          <a:bodyPr>
            <a:normAutofit/>
          </a:bodyPr>
          <a:lstStyle/>
          <a:p>
            <a:pPr marL="0" indent="0">
              <a:buNone/>
            </a:pPr>
            <a:r>
              <a:rPr lang="en-MY" sz="2800" dirty="0"/>
              <a:t>It takes place when companies seek to expand geographically, often with operating units remaining at the local level. In many instances, large companies acquire smaller companies that they try to keep intact and therefore these firms tend to retain local managers. These types of M&amp;As are common in the banking sector</a:t>
            </a:r>
          </a:p>
        </p:txBody>
      </p:sp>
    </p:spTree>
    <p:extLst>
      <p:ext uri="{BB962C8B-B14F-4D97-AF65-F5344CB8AC3E}">
        <p14:creationId xmlns:p14="http://schemas.microsoft.com/office/powerpoint/2010/main" xmlns="" val="159246471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C972A02-C459-46A6-A3A2-446799C753B9}"/>
              </a:ext>
            </a:extLst>
          </p:cNvPr>
          <p:cNvSpPr>
            <a:spLocks noGrp="1"/>
          </p:cNvSpPr>
          <p:nvPr>
            <p:ph type="title"/>
          </p:nvPr>
        </p:nvSpPr>
        <p:spPr>
          <a:xfrm>
            <a:off x="971600" y="404664"/>
            <a:ext cx="7200900" cy="737519"/>
          </a:xfrm>
        </p:spPr>
        <p:txBody>
          <a:bodyPr/>
          <a:lstStyle/>
          <a:p>
            <a:r>
              <a:rPr lang="en-MY" dirty="0"/>
              <a:t>Product or market extension M&amp;A</a:t>
            </a:r>
          </a:p>
        </p:txBody>
      </p:sp>
      <p:sp>
        <p:nvSpPr>
          <p:cNvPr id="3" name="Content Placeholder 2">
            <a:extLst>
              <a:ext uri="{FF2B5EF4-FFF2-40B4-BE49-F238E27FC236}">
                <a16:creationId xmlns:a16="http://schemas.microsoft.com/office/drawing/2014/main" xmlns="" id="{4BBFAE5C-3AA2-40D2-859D-8C018ACF47F7}"/>
              </a:ext>
            </a:extLst>
          </p:cNvPr>
          <p:cNvSpPr>
            <a:spLocks noGrp="1"/>
          </p:cNvSpPr>
          <p:nvPr>
            <p:ph idx="1"/>
          </p:nvPr>
        </p:nvSpPr>
        <p:spPr>
          <a:xfrm>
            <a:off x="971600" y="1412776"/>
            <a:ext cx="7416824" cy="4536504"/>
          </a:xfrm>
        </p:spPr>
        <p:txBody>
          <a:bodyPr>
            <a:normAutofit/>
          </a:bodyPr>
          <a:lstStyle/>
          <a:p>
            <a:pPr marL="0" indent="0">
              <a:buNone/>
            </a:pPr>
            <a:r>
              <a:rPr lang="en-MY" sz="2400" dirty="0"/>
              <a:t>It involves expanding product lines or expanding geographically across borders. This type of M&amp;A occurs when the acquiring and acquired companies are functionally related in production and/or distribution but sell products that do not compete directly with one another, or when a company seeks to diversify geographically, such as when two companies manufacture the same product, yet sell it in different markets. In effect, in this type of M&amp;A, firms seek to achieve long-term strategic goals by investing in less saturated markets – often doing so to obtain economies of scale necessary for global competition.</a:t>
            </a:r>
          </a:p>
        </p:txBody>
      </p:sp>
    </p:spTree>
    <p:extLst>
      <p:ext uri="{BB962C8B-B14F-4D97-AF65-F5344CB8AC3E}">
        <p14:creationId xmlns:p14="http://schemas.microsoft.com/office/powerpoint/2010/main" xmlns="" val="378308327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CCE2317-6E5F-444F-993D-3C6A76E558BF}"/>
              </a:ext>
            </a:extLst>
          </p:cNvPr>
          <p:cNvSpPr>
            <a:spLocks noGrp="1"/>
          </p:cNvSpPr>
          <p:nvPr>
            <p:ph type="title"/>
          </p:nvPr>
        </p:nvSpPr>
        <p:spPr>
          <a:xfrm>
            <a:off x="1043608" y="476672"/>
            <a:ext cx="7200900" cy="737519"/>
          </a:xfrm>
        </p:spPr>
        <p:txBody>
          <a:bodyPr/>
          <a:lstStyle/>
          <a:p>
            <a:r>
              <a:rPr lang="pt-BR" dirty="0"/>
              <a:t>M&amp;A as a substitute for R&amp;D</a:t>
            </a:r>
            <a:endParaRPr lang="en-MY" dirty="0"/>
          </a:p>
        </p:txBody>
      </p:sp>
      <p:sp>
        <p:nvSpPr>
          <p:cNvPr id="3" name="Content Placeholder 2">
            <a:extLst>
              <a:ext uri="{FF2B5EF4-FFF2-40B4-BE49-F238E27FC236}">
                <a16:creationId xmlns:a16="http://schemas.microsoft.com/office/drawing/2014/main" xmlns="" id="{132B0F0A-2416-4200-9026-E35CD238FF69}"/>
              </a:ext>
            </a:extLst>
          </p:cNvPr>
          <p:cNvSpPr>
            <a:spLocks noGrp="1"/>
          </p:cNvSpPr>
          <p:nvPr>
            <p:ph idx="1"/>
          </p:nvPr>
        </p:nvSpPr>
        <p:spPr/>
        <p:txBody>
          <a:bodyPr>
            <a:normAutofit/>
          </a:bodyPr>
          <a:lstStyle/>
          <a:p>
            <a:pPr marL="0" indent="0">
              <a:buNone/>
            </a:pPr>
            <a:r>
              <a:rPr lang="en-MY" sz="2800" dirty="0"/>
              <a:t>It occurs when acquisitions are used as a means of gaining access to new R&amp;D knowledge or technological capabilities by acquiring innovative firms rather than producing the knowledge in-house. Acquiring firms in this type of M&amp;A tend to be larger than the acquired firm, and sometimes have significant practical merger</a:t>
            </a:r>
          </a:p>
        </p:txBody>
      </p:sp>
    </p:spTree>
    <p:extLst>
      <p:ext uri="{BB962C8B-B14F-4D97-AF65-F5344CB8AC3E}">
        <p14:creationId xmlns:p14="http://schemas.microsoft.com/office/powerpoint/2010/main" xmlns="" val="348955753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7A3306A-C4CA-4B03-BD73-814D0F23F564}"/>
              </a:ext>
            </a:extLst>
          </p:cNvPr>
          <p:cNvSpPr>
            <a:spLocks noGrp="1"/>
          </p:cNvSpPr>
          <p:nvPr>
            <p:ph type="title"/>
          </p:nvPr>
        </p:nvSpPr>
        <p:spPr>
          <a:xfrm>
            <a:off x="1043608" y="404664"/>
            <a:ext cx="7200900" cy="665511"/>
          </a:xfrm>
        </p:spPr>
        <p:txBody>
          <a:bodyPr/>
          <a:lstStyle/>
          <a:p>
            <a:r>
              <a:rPr lang="en-MY" dirty="0"/>
              <a:t>Industry convergence M&amp;A</a:t>
            </a:r>
          </a:p>
        </p:txBody>
      </p:sp>
      <p:sp>
        <p:nvSpPr>
          <p:cNvPr id="3" name="Content Placeholder 2">
            <a:extLst>
              <a:ext uri="{FF2B5EF4-FFF2-40B4-BE49-F238E27FC236}">
                <a16:creationId xmlns:a16="http://schemas.microsoft.com/office/drawing/2014/main" xmlns="" id="{B804E0B6-D8BA-473A-965D-E5A603274437}"/>
              </a:ext>
            </a:extLst>
          </p:cNvPr>
          <p:cNvSpPr>
            <a:spLocks noGrp="1"/>
          </p:cNvSpPr>
          <p:nvPr>
            <p:ph idx="1"/>
          </p:nvPr>
        </p:nvSpPr>
        <p:spPr>
          <a:xfrm>
            <a:off x="714348" y="1571613"/>
            <a:ext cx="7458102" cy="4219588"/>
          </a:xfrm>
        </p:spPr>
        <p:txBody>
          <a:bodyPr>
            <a:noAutofit/>
          </a:bodyPr>
          <a:lstStyle/>
          <a:p>
            <a:r>
              <a:rPr lang="en-MY" sz="2800" dirty="0"/>
              <a:t>It involves creating a new industry from existing industries whose boundaries are eroding. </a:t>
            </a:r>
          </a:p>
          <a:p>
            <a:endParaRPr lang="en-MY" sz="2800" dirty="0"/>
          </a:p>
          <a:p>
            <a:r>
              <a:rPr lang="en-MY" sz="2800" dirty="0"/>
              <a:t>An enterprise can get larger by merging with other competing enterprises or integrating related but separate activities in the value chain. There are two dimensions in which an enterprise can integrate, the horizontal and the vertical</a:t>
            </a:r>
          </a:p>
        </p:txBody>
      </p:sp>
    </p:spTree>
    <p:extLst>
      <p:ext uri="{BB962C8B-B14F-4D97-AF65-F5344CB8AC3E}">
        <p14:creationId xmlns:p14="http://schemas.microsoft.com/office/powerpoint/2010/main" xmlns="" val="212627467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383AAAE-9561-428E-899E-2E4867F668A4}"/>
              </a:ext>
            </a:extLst>
          </p:cNvPr>
          <p:cNvSpPr>
            <a:spLocks noGrp="1"/>
          </p:cNvSpPr>
          <p:nvPr>
            <p:ph type="title"/>
          </p:nvPr>
        </p:nvSpPr>
        <p:spPr>
          <a:xfrm>
            <a:off x="1115616" y="260648"/>
            <a:ext cx="7200900" cy="665511"/>
          </a:xfrm>
        </p:spPr>
        <p:txBody>
          <a:bodyPr/>
          <a:lstStyle/>
          <a:p>
            <a:r>
              <a:rPr lang="en-MY" dirty="0"/>
              <a:t>Phases of Merger</a:t>
            </a:r>
          </a:p>
        </p:txBody>
      </p:sp>
      <p:pic>
        <p:nvPicPr>
          <p:cNvPr id="5" name="Picture 4">
            <a:extLst>
              <a:ext uri="{FF2B5EF4-FFF2-40B4-BE49-F238E27FC236}">
                <a16:creationId xmlns:a16="http://schemas.microsoft.com/office/drawing/2014/main" xmlns="" id="{9D64C857-5586-41A2-BE30-3C8B37E04941}"/>
              </a:ext>
            </a:extLst>
          </p:cNvPr>
          <p:cNvPicPr>
            <a:picLocks noChangeAspect="1"/>
          </p:cNvPicPr>
          <p:nvPr/>
        </p:nvPicPr>
        <p:blipFill>
          <a:blip r:embed="rId2" cstate="print"/>
          <a:stretch>
            <a:fillRect/>
          </a:stretch>
        </p:blipFill>
        <p:spPr>
          <a:xfrm>
            <a:off x="1043607" y="1700808"/>
            <a:ext cx="7663383" cy="4248472"/>
          </a:xfrm>
          <a:prstGeom prst="rect">
            <a:avLst/>
          </a:prstGeom>
        </p:spPr>
      </p:pic>
    </p:spTree>
    <p:extLst>
      <p:ext uri="{BB962C8B-B14F-4D97-AF65-F5344CB8AC3E}">
        <p14:creationId xmlns:p14="http://schemas.microsoft.com/office/powerpoint/2010/main" xmlns="" val="14172706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E5FBB05-DD24-414A-BA28-E6C7D1DB5F82}"/>
              </a:ext>
            </a:extLst>
          </p:cNvPr>
          <p:cNvSpPr>
            <a:spLocks noGrp="1"/>
          </p:cNvSpPr>
          <p:nvPr>
            <p:ph type="title"/>
          </p:nvPr>
        </p:nvSpPr>
        <p:spPr>
          <a:xfrm>
            <a:off x="1043608" y="404664"/>
            <a:ext cx="7200900" cy="809527"/>
          </a:xfrm>
        </p:spPr>
        <p:txBody>
          <a:bodyPr/>
          <a:lstStyle/>
          <a:p>
            <a:r>
              <a:rPr lang="en-MY" dirty="0"/>
              <a:t>M&amp;A Process</a:t>
            </a:r>
          </a:p>
        </p:txBody>
      </p:sp>
      <p:pic>
        <p:nvPicPr>
          <p:cNvPr id="5" name="Picture 4">
            <a:extLst>
              <a:ext uri="{FF2B5EF4-FFF2-40B4-BE49-F238E27FC236}">
                <a16:creationId xmlns:a16="http://schemas.microsoft.com/office/drawing/2014/main" xmlns="" id="{F5E9DCF0-940D-4188-BD7D-3BBC7A3FF8BD}"/>
              </a:ext>
            </a:extLst>
          </p:cNvPr>
          <p:cNvPicPr>
            <a:picLocks noChangeAspect="1"/>
          </p:cNvPicPr>
          <p:nvPr/>
        </p:nvPicPr>
        <p:blipFill>
          <a:blip r:embed="rId2" cstate="print"/>
          <a:stretch>
            <a:fillRect/>
          </a:stretch>
        </p:blipFill>
        <p:spPr>
          <a:xfrm>
            <a:off x="1133887" y="1772816"/>
            <a:ext cx="7554043" cy="4392488"/>
          </a:xfrm>
          <a:prstGeom prst="rect">
            <a:avLst/>
          </a:prstGeom>
        </p:spPr>
      </p:pic>
    </p:spTree>
    <p:extLst>
      <p:ext uri="{BB962C8B-B14F-4D97-AF65-F5344CB8AC3E}">
        <p14:creationId xmlns:p14="http://schemas.microsoft.com/office/powerpoint/2010/main" xmlns="" val="387470770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8B71F49-1C00-4953-A1D6-B6CFA09299D0}"/>
              </a:ext>
            </a:extLst>
          </p:cNvPr>
          <p:cNvSpPr>
            <a:spLocks noGrp="1"/>
          </p:cNvSpPr>
          <p:nvPr>
            <p:ph type="title"/>
          </p:nvPr>
        </p:nvSpPr>
        <p:spPr>
          <a:xfrm>
            <a:off x="1043608" y="404664"/>
            <a:ext cx="7200900" cy="737519"/>
          </a:xfrm>
        </p:spPr>
        <p:txBody>
          <a:bodyPr/>
          <a:lstStyle/>
          <a:p>
            <a:r>
              <a:rPr lang="en-MY" dirty="0"/>
              <a:t>HR Due Diligence</a:t>
            </a:r>
          </a:p>
        </p:txBody>
      </p:sp>
      <p:pic>
        <p:nvPicPr>
          <p:cNvPr id="5" name="Picture 4">
            <a:extLst>
              <a:ext uri="{FF2B5EF4-FFF2-40B4-BE49-F238E27FC236}">
                <a16:creationId xmlns:a16="http://schemas.microsoft.com/office/drawing/2014/main" xmlns="" id="{1BFC85C8-A40F-4B7D-A2ED-DFF9C8FD34A6}"/>
              </a:ext>
            </a:extLst>
          </p:cNvPr>
          <p:cNvPicPr>
            <a:picLocks noChangeAspect="1"/>
          </p:cNvPicPr>
          <p:nvPr/>
        </p:nvPicPr>
        <p:blipFill>
          <a:blip r:embed="rId2" cstate="print"/>
          <a:stretch>
            <a:fillRect/>
          </a:stretch>
        </p:blipFill>
        <p:spPr>
          <a:xfrm>
            <a:off x="1331640" y="1412776"/>
            <a:ext cx="6439222" cy="4325477"/>
          </a:xfrm>
          <a:prstGeom prst="rect">
            <a:avLst/>
          </a:prstGeom>
        </p:spPr>
      </p:pic>
    </p:spTree>
    <p:extLst>
      <p:ext uri="{BB962C8B-B14F-4D97-AF65-F5344CB8AC3E}">
        <p14:creationId xmlns:p14="http://schemas.microsoft.com/office/powerpoint/2010/main" xmlns="" val="211785165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xmlns="" id="{944ADDC8-0359-4D88-B2DD-01121B5F91EA}"/>
              </a:ext>
            </a:extLst>
          </p:cNvPr>
          <p:cNvGraphicFramePr/>
          <p:nvPr/>
        </p:nvGraphicFramePr>
        <p:xfrm>
          <a:off x="571472" y="428604"/>
          <a:ext cx="7858180" cy="52864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396271060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C734628-9A78-46A9-9668-8E1399186323}"/>
              </a:ext>
            </a:extLst>
          </p:cNvPr>
          <p:cNvSpPr>
            <a:spLocks noGrp="1"/>
          </p:cNvSpPr>
          <p:nvPr>
            <p:ph type="title"/>
          </p:nvPr>
        </p:nvSpPr>
        <p:spPr>
          <a:xfrm>
            <a:off x="1115616" y="548680"/>
            <a:ext cx="7200900" cy="737519"/>
          </a:xfrm>
        </p:spPr>
        <p:txBody>
          <a:bodyPr/>
          <a:lstStyle/>
          <a:p>
            <a:r>
              <a:rPr lang="en-MY" dirty="0"/>
              <a:t>Merging Cultures</a:t>
            </a:r>
          </a:p>
        </p:txBody>
      </p:sp>
      <p:pic>
        <p:nvPicPr>
          <p:cNvPr id="5" name="Picture 4">
            <a:extLst>
              <a:ext uri="{FF2B5EF4-FFF2-40B4-BE49-F238E27FC236}">
                <a16:creationId xmlns:a16="http://schemas.microsoft.com/office/drawing/2014/main" xmlns="" id="{F8DC0069-FE7C-44E6-B168-184365041946}"/>
              </a:ext>
            </a:extLst>
          </p:cNvPr>
          <p:cNvPicPr>
            <a:picLocks noChangeAspect="1"/>
          </p:cNvPicPr>
          <p:nvPr/>
        </p:nvPicPr>
        <p:blipFill>
          <a:blip r:embed="rId2" cstate="print"/>
          <a:stretch>
            <a:fillRect/>
          </a:stretch>
        </p:blipFill>
        <p:spPr>
          <a:xfrm>
            <a:off x="755576" y="1628800"/>
            <a:ext cx="8122096" cy="4313204"/>
          </a:xfrm>
          <a:prstGeom prst="rect">
            <a:avLst/>
          </a:prstGeom>
        </p:spPr>
      </p:pic>
    </p:spTree>
    <p:extLst>
      <p:ext uri="{BB962C8B-B14F-4D97-AF65-F5344CB8AC3E}">
        <p14:creationId xmlns:p14="http://schemas.microsoft.com/office/powerpoint/2010/main" xmlns="" val="214666369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D1A1BFD-3D86-425C-B951-C52EE64B6EBB}"/>
              </a:ext>
            </a:extLst>
          </p:cNvPr>
          <p:cNvSpPr>
            <a:spLocks noGrp="1"/>
          </p:cNvSpPr>
          <p:nvPr>
            <p:ph type="title"/>
          </p:nvPr>
        </p:nvSpPr>
        <p:spPr>
          <a:xfrm>
            <a:off x="1115616" y="476672"/>
            <a:ext cx="7200900" cy="665511"/>
          </a:xfrm>
        </p:spPr>
        <p:txBody>
          <a:bodyPr/>
          <a:lstStyle/>
          <a:p>
            <a:r>
              <a:rPr lang="en-MY" dirty="0"/>
              <a:t>Assimilation</a:t>
            </a:r>
          </a:p>
        </p:txBody>
      </p:sp>
      <p:sp>
        <p:nvSpPr>
          <p:cNvPr id="3" name="Content Placeholder 2">
            <a:extLst>
              <a:ext uri="{FF2B5EF4-FFF2-40B4-BE49-F238E27FC236}">
                <a16:creationId xmlns:a16="http://schemas.microsoft.com/office/drawing/2014/main" xmlns="" id="{3F69C704-E03D-474E-AF51-4271D1CC6069}"/>
              </a:ext>
            </a:extLst>
          </p:cNvPr>
          <p:cNvSpPr>
            <a:spLocks noGrp="1"/>
          </p:cNvSpPr>
          <p:nvPr>
            <p:ph idx="1"/>
          </p:nvPr>
        </p:nvSpPr>
        <p:spPr>
          <a:xfrm>
            <a:off x="685800" y="1556793"/>
            <a:ext cx="7774632" cy="4104456"/>
          </a:xfrm>
        </p:spPr>
        <p:txBody>
          <a:bodyPr>
            <a:normAutofit/>
          </a:bodyPr>
          <a:lstStyle/>
          <a:p>
            <a:r>
              <a:rPr lang="en-MY" sz="2400" dirty="0"/>
              <a:t>Assimilation occurs when employees at the acquired company willingly embrace the cultural values of the acquiring organization. </a:t>
            </a:r>
          </a:p>
          <a:p>
            <a:r>
              <a:rPr lang="en-MY" sz="2400" dirty="0"/>
              <a:t>This tends to occur when the acquired company has a weak culture that is dysfunctional, whereas the acquiring company’s culture is strong and focused on clearly defined values.</a:t>
            </a:r>
          </a:p>
          <a:p>
            <a:r>
              <a:rPr lang="en-MY" sz="2400" dirty="0"/>
              <a:t> Culture clash is rare with assimilation</a:t>
            </a:r>
          </a:p>
        </p:txBody>
      </p:sp>
    </p:spTree>
    <p:extLst>
      <p:ext uri="{BB962C8B-B14F-4D97-AF65-F5344CB8AC3E}">
        <p14:creationId xmlns:p14="http://schemas.microsoft.com/office/powerpoint/2010/main" xmlns="" val="294966482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805CA08-BA39-4E92-BF9C-2025369EB8CF}"/>
              </a:ext>
            </a:extLst>
          </p:cNvPr>
          <p:cNvSpPr>
            <a:spLocks noGrp="1"/>
          </p:cNvSpPr>
          <p:nvPr>
            <p:ph type="title"/>
          </p:nvPr>
        </p:nvSpPr>
        <p:spPr>
          <a:xfrm>
            <a:off x="1115616" y="404664"/>
            <a:ext cx="7200900" cy="593503"/>
          </a:xfrm>
        </p:spPr>
        <p:txBody>
          <a:bodyPr/>
          <a:lstStyle/>
          <a:p>
            <a:r>
              <a:rPr lang="en-MY" dirty="0"/>
              <a:t>Deculturation</a:t>
            </a:r>
          </a:p>
        </p:txBody>
      </p:sp>
      <p:sp>
        <p:nvSpPr>
          <p:cNvPr id="3" name="Content Placeholder 2">
            <a:extLst>
              <a:ext uri="{FF2B5EF4-FFF2-40B4-BE49-F238E27FC236}">
                <a16:creationId xmlns:a16="http://schemas.microsoft.com/office/drawing/2014/main" xmlns="" id="{170BEB53-CE93-436B-B880-937DB9E11919}"/>
              </a:ext>
            </a:extLst>
          </p:cNvPr>
          <p:cNvSpPr>
            <a:spLocks noGrp="1"/>
          </p:cNvSpPr>
          <p:nvPr>
            <p:ph idx="1"/>
          </p:nvPr>
        </p:nvSpPr>
        <p:spPr>
          <a:xfrm>
            <a:off x="899592" y="1412776"/>
            <a:ext cx="7488832" cy="4248472"/>
          </a:xfrm>
        </p:spPr>
        <p:txBody>
          <a:bodyPr>
            <a:normAutofit/>
          </a:bodyPr>
          <a:lstStyle/>
          <a:p>
            <a:r>
              <a:rPr lang="en-MY" sz="2400" dirty="0"/>
              <a:t>The acquiring firm strips away artifacts and reward systems that support the old culture.</a:t>
            </a:r>
          </a:p>
          <a:p>
            <a:endParaRPr lang="en-MY" sz="2400" dirty="0"/>
          </a:p>
          <a:p>
            <a:r>
              <a:rPr lang="en-MY" sz="2400" dirty="0"/>
              <a:t>People who cannot adopt the acquiring company’s culture are often terminated.</a:t>
            </a:r>
          </a:p>
          <a:p>
            <a:endParaRPr lang="en-MY" sz="2400" dirty="0"/>
          </a:p>
          <a:p>
            <a:r>
              <a:rPr lang="en-MY" sz="2400" dirty="0"/>
              <a:t>Deculturation may be necessary when the acquired firm’s culture doesn’t work but employees aren’t convinced of this</a:t>
            </a:r>
          </a:p>
        </p:txBody>
      </p:sp>
    </p:spTree>
    <p:extLst>
      <p:ext uri="{BB962C8B-B14F-4D97-AF65-F5344CB8AC3E}">
        <p14:creationId xmlns:p14="http://schemas.microsoft.com/office/powerpoint/2010/main" xmlns="" val="208895042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D4EB2F0-51AE-4343-B531-2D0639F2000C}"/>
              </a:ext>
            </a:extLst>
          </p:cNvPr>
          <p:cNvSpPr>
            <a:spLocks noGrp="1"/>
          </p:cNvSpPr>
          <p:nvPr>
            <p:ph type="title"/>
          </p:nvPr>
        </p:nvSpPr>
        <p:spPr>
          <a:xfrm>
            <a:off x="1043608" y="476672"/>
            <a:ext cx="7200900" cy="737519"/>
          </a:xfrm>
        </p:spPr>
        <p:txBody>
          <a:bodyPr/>
          <a:lstStyle/>
          <a:p>
            <a:r>
              <a:rPr lang="en-MY" dirty="0"/>
              <a:t>Integration</a:t>
            </a:r>
          </a:p>
        </p:txBody>
      </p:sp>
      <p:sp>
        <p:nvSpPr>
          <p:cNvPr id="3" name="Content Placeholder 2">
            <a:extLst>
              <a:ext uri="{FF2B5EF4-FFF2-40B4-BE49-F238E27FC236}">
                <a16:creationId xmlns:a16="http://schemas.microsoft.com/office/drawing/2014/main" xmlns="" id="{B2F9FFCE-04C5-4E5A-9E15-735093F254C4}"/>
              </a:ext>
            </a:extLst>
          </p:cNvPr>
          <p:cNvSpPr>
            <a:spLocks noGrp="1"/>
          </p:cNvSpPr>
          <p:nvPr>
            <p:ph idx="1"/>
          </p:nvPr>
        </p:nvSpPr>
        <p:spPr>
          <a:xfrm>
            <a:off x="899592" y="1700808"/>
            <a:ext cx="7200900" cy="3809999"/>
          </a:xfrm>
        </p:spPr>
        <p:txBody>
          <a:bodyPr>
            <a:noAutofit/>
          </a:bodyPr>
          <a:lstStyle/>
          <a:p>
            <a:r>
              <a:rPr lang="en-MY" sz="2400" dirty="0"/>
              <a:t>Integration involves combining two or more cultures into a new composite culture that preserves the best features of the previous cultures.</a:t>
            </a:r>
          </a:p>
          <a:p>
            <a:r>
              <a:rPr lang="en-MY" sz="2400" dirty="0"/>
              <a:t> Integration is most effective when the companies have relatively weak cultures or when their cultures include several overlapping values</a:t>
            </a:r>
          </a:p>
          <a:p>
            <a:r>
              <a:rPr lang="en-MY" sz="2400" dirty="0"/>
              <a:t>Integration is slow and potentially risky, because there are many forces preserving the existing cultures.</a:t>
            </a:r>
          </a:p>
        </p:txBody>
      </p:sp>
    </p:spTree>
    <p:extLst>
      <p:ext uri="{BB962C8B-B14F-4D97-AF65-F5344CB8AC3E}">
        <p14:creationId xmlns:p14="http://schemas.microsoft.com/office/powerpoint/2010/main" xmlns="" val="93758246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CAAAD00-447B-45BD-9CA5-DFFF1ED9C337}"/>
              </a:ext>
            </a:extLst>
          </p:cNvPr>
          <p:cNvSpPr>
            <a:spLocks noGrp="1"/>
          </p:cNvSpPr>
          <p:nvPr>
            <p:ph type="title"/>
          </p:nvPr>
        </p:nvSpPr>
        <p:spPr>
          <a:xfrm>
            <a:off x="971600" y="404664"/>
            <a:ext cx="7200900" cy="665511"/>
          </a:xfrm>
        </p:spPr>
        <p:txBody>
          <a:bodyPr/>
          <a:lstStyle/>
          <a:p>
            <a:r>
              <a:rPr lang="en-MY" dirty="0"/>
              <a:t>Separation</a:t>
            </a:r>
          </a:p>
        </p:txBody>
      </p:sp>
      <p:sp>
        <p:nvSpPr>
          <p:cNvPr id="3" name="Content Placeholder 2">
            <a:extLst>
              <a:ext uri="{FF2B5EF4-FFF2-40B4-BE49-F238E27FC236}">
                <a16:creationId xmlns:a16="http://schemas.microsoft.com/office/drawing/2014/main" xmlns="" id="{A1938C1E-AA09-4358-BF38-040104C04D86}"/>
              </a:ext>
            </a:extLst>
          </p:cNvPr>
          <p:cNvSpPr>
            <a:spLocks noGrp="1"/>
          </p:cNvSpPr>
          <p:nvPr>
            <p:ph idx="1"/>
          </p:nvPr>
        </p:nvSpPr>
        <p:spPr>
          <a:xfrm>
            <a:off x="971600" y="1484784"/>
            <a:ext cx="7200900" cy="3809999"/>
          </a:xfrm>
        </p:spPr>
        <p:txBody>
          <a:bodyPr>
            <a:normAutofit/>
          </a:bodyPr>
          <a:lstStyle/>
          <a:p>
            <a:r>
              <a:rPr lang="en-MY" sz="2400" dirty="0"/>
              <a:t>A separation strategy occurs where the merging companies agree to remain distinct entities with minimal exchange of culture or organizational practices.</a:t>
            </a:r>
          </a:p>
          <a:p>
            <a:endParaRPr lang="en-MY" sz="2400" dirty="0"/>
          </a:p>
          <a:p>
            <a:r>
              <a:rPr lang="en-MY" sz="2400" dirty="0"/>
              <a:t> Separation is most appropriate when the two merging companies are in unrelated industries because the most appropriate cultural values tend to differ by industry.</a:t>
            </a:r>
          </a:p>
        </p:txBody>
      </p:sp>
    </p:spTree>
    <p:extLst>
      <p:ext uri="{BB962C8B-B14F-4D97-AF65-F5344CB8AC3E}">
        <p14:creationId xmlns:p14="http://schemas.microsoft.com/office/powerpoint/2010/main" xmlns="" val="369644492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xmlns="" id="{944ADDC8-0359-4D88-B2DD-01121B5F91EA}"/>
              </a:ext>
            </a:extLst>
          </p:cNvPr>
          <p:cNvGraphicFramePr/>
          <p:nvPr>
            <p:extLst>
              <p:ext uri="{D42A27DB-BD31-4B8C-83A1-F6EECF244321}">
                <p14:modId xmlns:p14="http://schemas.microsoft.com/office/powerpoint/2010/main" xmlns="" val="110408890"/>
              </p:ext>
            </p:extLst>
          </p:nvPr>
        </p:nvGraphicFramePr>
        <p:xfrm>
          <a:off x="500034" y="642918"/>
          <a:ext cx="8243966" cy="5090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1335701951"/>
      </p:ext>
    </p:extLst>
  </p:cSld>
  <p:clrMapOvr>
    <a:masterClrMapping/>
  </p:clrMapOvr>
  <p:transition spd="med">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7200900" cy="579439"/>
          </a:xfrm>
        </p:spPr>
        <p:txBody>
          <a:bodyPr/>
          <a:lstStyle/>
          <a:p>
            <a:pPr algn="ctr"/>
            <a:r>
              <a:rPr lang="en-US" dirty="0" smtClean="0"/>
              <a:t>Types of International Organization</a:t>
            </a:r>
            <a:endParaRPr lang="en-US" dirty="0"/>
          </a:p>
        </p:txBody>
      </p:sp>
      <p:graphicFrame>
        <p:nvGraphicFramePr>
          <p:cNvPr id="4" name="Content Placeholder 3"/>
          <p:cNvGraphicFramePr>
            <a:graphicFrameLocks noGrp="1"/>
          </p:cNvGraphicFramePr>
          <p:nvPr>
            <p:ph idx="1"/>
          </p:nvPr>
        </p:nvGraphicFramePr>
        <p:xfrm>
          <a:off x="685800" y="914400"/>
          <a:ext cx="7924800" cy="5105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3329" name="Rectangle 2"/>
          <p:cNvSpPr>
            <a:spLocks noGrp="1" noChangeArrowheads="1"/>
          </p:cNvSpPr>
          <p:nvPr>
            <p:ph type="title"/>
          </p:nvPr>
        </p:nvSpPr>
        <p:spPr>
          <a:xfrm>
            <a:off x="1066800" y="228600"/>
            <a:ext cx="7200900" cy="655639"/>
          </a:xfrm>
        </p:spPr>
        <p:txBody>
          <a:bodyPr/>
          <a:lstStyle/>
          <a:p>
            <a:pPr eaLnBrk="1" hangingPunct="1"/>
            <a:r>
              <a:rPr lang="de-DE" dirty="0" smtClean="0">
                <a:latin typeface="Arial Black" charset="0"/>
                <a:ea typeface="ＭＳ Ｐゴシック" charset="0"/>
                <a:cs typeface="ＭＳ Ｐゴシック" charset="0"/>
              </a:rPr>
              <a:t>Balance in a transnational Approach</a:t>
            </a:r>
            <a:endParaRPr lang="de-DE" dirty="0">
              <a:latin typeface="Arial Black" charset="0"/>
              <a:ea typeface="ＭＳ Ｐゴシック" charset="0"/>
              <a:cs typeface="ＭＳ Ｐゴシック" charset="0"/>
            </a:endParaRPr>
          </a:p>
        </p:txBody>
      </p:sp>
      <p:sp>
        <p:nvSpPr>
          <p:cNvPr id="483334" name="Textfeld 51"/>
          <p:cNvSpPr txBox="1">
            <a:spLocks noChangeArrowheads="1"/>
          </p:cNvSpPr>
          <p:nvPr/>
        </p:nvSpPr>
        <p:spPr bwMode="auto">
          <a:xfrm>
            <a:off x="2820442" y="5897587"/>
            <a:ext cx="3623766" cy="339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Arial" charset="0"/>
                <a:ea typeface="ＭＳ Ｐゴシック" charset="0"/>
              </a:defRPr>
            </a:lvl9pPr>
          </a:lstStyle>
          <a:p>
            <a:pPr eaLnBrk="1" hangingPunct="1"/>
            <a:r>
              <a:rPr lang="de-DE" sz="1600" dirty="0" err="1" smtClean="0">
                <a:solidFill>
                  <a:srgbClr val="4D4D4D"/>
                </a:solidFill>
                <a:cs typeface="Arial" charset="0"/>
              </a:rPr>
              <a:t>Local</a:t>
            </a:r>
            <a:r>
              <a:rPr lang="de-DE" sz="1600" dirty="0" smtClean="0">
                <a:solidFill>
                  <a:srgbClr val="4D4D4D"/>
                </a:solidFill>
                <a:cs typeface="Arial" charset="0"/>
              </a:rPr>
              <a:t> Differentiation</a:t>
            </a:r>
            <a:endParaRPr lang="de-DE" sz="1600" dirty="0">
              <a:solidFill>
                <a:srgbClr val="4D4D4D"/>
              </a:solidFill>
              <a:cs typeface="Arial" charset="0"/>
            </a:endParaRPr>
          </a:p>
        </p:txBody>
      </p:sp>
      <p:sp>
        <p:nvSpPr>
          <p:cNvPr id="483335" name="Textfeld 52"/>
          <p:cNvSpPr txBox="1">
            <a:spLocks noChangeArrowheads="1"/>
          </p:cNvSpPr>
          <p:nvPr/>
        </p:nvSpPr>
        <p:spPr bwMode="auto">
          <a:xfrm>
            <a:off x="479425" y="3200400"/>
            <a:ext cx="1295400" cy="5857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Arial" charset="0"/>
                <a:ea typeface="ＭＳ Ｐゴシック" charset="0"/>
              </a:defRPr>
            </a:lvl9pPr>
          </a:lstStyle>
          <a:p>
            <a:pPr algn="r" eaLnBrk="1" hangingPunct="1"/>
            <a:r>
              <a:rPr lang="de-DE" sz="1600" dirty="0" smtClean="0">
                <a:solidFill>
                  <a:srgbClr val="4D4D4D"/>
                </a:solidFill>
                <a:cs typeface="Arial" charset="0"/>
              </a:rPr>
              <a:t>Global </a:t>
            </a:r>
            <a:r>
              <a:rPr lang="de-DE" sz="1600" dirty="0">
                <a:solidFill>
                  <a:srgbClr val="4D4D4D"/>
                </a:solidFill>
                <a:cs typeface="Arial" charset="0"/>
              </a:rPr>
              <a:t>Integration</a:t>
            </a:r>
          </a:p>
        </p:txBody>
      </p:sp>
      <p:sp>
        <p:nvSpPr>
          <p:cNvPr id="54" name="Rechteck 53"/>
          <p:cNvSpPr/>
          <p:nvPr/>
        </p:nvSpPr>
        <p:spPr>
          <a:xfrm>
            <a:off x="250825" y="1219200"/>
            <a:ext cx="8686800" cy="5018088"/>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de-DE">
              <a:solidFill>
                <a:srgbClr val="4D4D4D"/>
              </a:solidFill>
            </a:endParaRPr>
          </a:p>
        </p:txBody>
      </p:sp>
      <p:sp>
        <p:nvSpPr>
          <p:cNvPr id="55" name="Bogen 12"/>
          <p:cNvSpPr>
            <a:spLocks/>
          </p:cNvSpPr>
          <p:nvPr/>
        </p:nvSpPr>
        <p:spPr bwMode="auto">
          <a:xfrm rot="5400000">
            <a:off x="2060575" y="933450"/>
            <a:ext cx="2438400" cy="3009900"/>
          </a:xfrm>
          <a:custGeom>
            <a:avLst/>
            <a:gdLst>
              <a:gd name="T0" fmla="*/ 0 w 21616"/>
              <a:gd name="T1" fmla="*/ 0 h 21600"/>
              <a:gd name="T2" fmla="*/ 2147483647 w 21616"/>
              <a:gd name="T3" fmla="*/ 2147483647 h 21600"/>
              <a:gd name="T4" fmla="*/ 899098209 w 21616"/>
              <a:gd name="T5" fmla="*/ 2147483647 h 21600"/>
              <a:gd name="T6" fmla="*/ 0 60000 65536"/>
              <a:gd name="T7" fmla="*/ 0 60000 65536"/>
              <a:gd name="T8" fmla="*/ 0 60000 65536"/>
              <a:gd name="T9" fmla="*/ 0 w 21616"/>
              <a:gd name="T10" fmla="*/ 0 h 21600"/>
              <a:gd name="T11" fmla="*/ 21616 w 21616"/>
              <a:gd name="T12" fmla="*/ 21600 h 21600"/>
            </a:gdLst>
            <a:ahLst/>
            <a:cxnLst>
              <a:cxn ang="T6">
                <a:pos x="T0" y="T1"/>
              </a:cxn>
              <a:cxn ang="T7">
                <a:pos x="T2" y="T3"/>
              </a:cxn>
              <a:cxn ang="T8">
                <a:pos x="T4" y="T5"/>
              </a:cxn>
            </a:cxnLst>
            <a:rect l="T9" t="T10" r="T11" b="T12"/>
            <a:pathLst>
              <a:path w="21616" h="21600" fill="none" extrusionOk="0">
                <a:moveTo>
                  <a:pt x="0" y="0"/>
                </a:moveTo>
                <a:cubicBezTo>
                  <a:pt x="5" y="0"/>
                  <a:pt x="10" y="-1"/>
                  <a:pt x="16" y="-1"/>
                </a:cubicBezTo>
                <a:cubicBezTo>
                  <a:pt x="11945" y="-1"/>
                  <a:pt x="21616" y="9670"/>
                  <a:pt x="21616" y="21600"/>
                </a:cubicBezTo>
              </a:path>
              <a:path w="21616" h="21600" stroke="0" extrusionOk="0">
                <a:moveTo>
                  <a:pt x="0" y="0"/>
                </a:moveTo>
                <a:cubicBezTo>
                  <a:pt x="5" y="0"/>
                  <a:pt x="10" y="-1"/>
                  <a:pt x="16" y="-1"/>
                </a:cubicBezTo>
                <a:cubicBezTo>
                  <a:pt x="11945" y="-1"/>
                  <a:pt x="21616" y="9670"/>
                  <a:pt x="21616" y="21600"/>
                </a:cubicBezTo>
                <a:lnTo>
                  <a:pt x="16" y="21600"/>
                </a:lnTo>
                <a:close/>
              </a:path>
            </a:pathLst>
          </a:custGeom>
          <a:solidFill>
            <a:schemeClr val="bg1">
              <a:lumMod val="95000"/>
            </a:schemeClr>
          </a:solidFill>
          <a:ln w="9525">
            <a:solidFill>
              <a:schemeClr val="bg1">
                <a:lumMod val="65000"/>
              </a:schemeClr>
            </a:solidFill>
            <a:prstDash val="solid"/>
            <a:round/>
            <a:headEnd/>
            <a:tailEnd type="none" w="lg" len="lg"/>
          </a:ln>
        </p:spPr>
        <p:txBody>
          <a:bodyPr wrap="none" anchor="ctr"/>
          <a:lstStyle/>
          <a:p>
            <a:pPr>
              <a:defRPr/>
            </a:pPr>
            <a:endParaRPr lang="de-DE">
              <a:solidFill>
                <a:srgbClr val="4D4D4D"/>
              </a:solidFill>
              <a:latin typeface="Arial"/>
              <a:ea typeface="ＭＳ Ｐゴシック" pitchFamily="-65" charset="-128"/>
              <a:cs typeface="Arial"/>
            </a:endParaRPr>
          </a:p>
        </p:txBody>
      </p:sp>
      <p:sp>
        <p:nvSpPr>
          <p:cNvPr id="56" name="Bogen 12"/>
          <p:cNvSpPr>
            <a:spLocks/>
          </p:cNvSpPr>
          <p:nvPr/>
        </p:nvSpPr>
        <p:spPr bwMode="auto">
          <a:xfrm rot="5400000" flipH="1" flipV="1">
            <a:off x="4697412" y="3074988"/>
            <a:ext cx="2536825" cy="3048000"/>
          </a:xfrm>
          <a:custGeom>
            <a:avLst/>
            <a:gdLst>
              <a:gd name="T0" fmla="*/ 0 w 21616"/>
              <a:gd name="T1" fmla="*/ 0 h 21600"/>
              <a:gd name="T2" fmla="*/ 2147483647 w 21616"/>
              <a:gd name="T3" fmla="*/ 2147483647 h 21600"/>
              <a:gd name="T4" fmla="*/ 899098209 w 21616"/>
              <a:gd name="T5" fmla="*/ 2147483647 h 21600"/>
              <a:gd name="T6" fmla="*/ 0 60000 65536"/>
              <a:gd name="T7" fmla="*/ 0 60000 65536"/>
              <a:gd name="T8" fmla="*/ 0 60000 65536"/>
              <a:gd name="T9" fmla="*/ 0 w 21616"/>
              <a:gd name="T10" fmla="*/ 0 h 21600"/>
              <a:gd name="T11" fmla="*/ 21616 w 21616"/>
              <a:gd name="T12" fmla="*/ 21600 h 21600"/>
            </a:gdLst>
            <a:ahLst/>
            <a:cxnLst>
              <a:cxn ang="T6">
                <a:pos x="T0" y="T1"/>
              </a:cxn>
              <a:cxn ang="T7">
                <a:pos x="T2" y="T3"/>
              </a:cxn>
              <a:cxn ang="T8">
                <a:pos x="T4" y="T5"/>
              </a:cxn>
            </a:cxnLst>
            <a:rect l="T9" t="T10" r="T11" b="T12"/>
            <a:pathLst>
              <a:path w="21616" h="21600" fill="none" extrusionOk="0">
                <a:moveTo>
                  <a:pt x="0" y="0"/>
                </a:moveTo>
                <a:cubicBezTo>
                  <a:pt x="5" y="0"/>
                  <a:pt x="10" y="-1"/>
                  <a:pt x="16" y="-1"/>
                </a:cubicBezTo>
                <a:cubicBezTo>
                  <a:pt x="11945" y="-1"/>
                  <a:pt x="21616" y="9670"/>
                  <a:pt x="21616" y="21600"/>
                </a:cubicBezTo>
              </a:path>
              <a:path w="21616" h="21600" stroke="0" extrusionOk="0">
                <a:moveTo>
                  <a:pt x="0" y="0"/>
                </a:moveTo>
                <a:cubicBezTo>
                  <a:pt x="5" y="0"/>
                  <a:pt x="10" y="-1"/>
                  <a:pt x="16" y="-1"/>
                </a:cubicBezTo>
                <a:cubicBezTo>
                  <a:pt x="11945" y="-1"/>
                  <a:pt x="21616" y="9670"/>
                  <a:pt x="21616" y="21600"/>
                </a:cubicBezTo>
                <a:lnTo>
                  <a:pt x="16" y="21600"/>
                </a:lnTo>
                <a:close/>
              </a:path>
            </a:pathLst>
          </a:custGeom>
          <a:solidFill>
            <a:schemeClr val="bg1">
              <a:lumMod val="95000"/>
            </a:schemeClr>
          </a:solidFill>
          <a:ln w="9525">
            <a:solidFill>
              <a:schemeClr val="bg1">
                <a:lumMod val="65000"/>
              </a:schemeClr>
            </a:solidFill>
            <a:prstDash val="solid"/>
            <a:round/>
            <a:headEnd/>
            <a:tailEnd type="none" w="lg" len="lg"/>
          </a:ln>
        </p:spPr>
        <p:txBody>
          <a:bodyPr wrap="none" anchor="ctr"/>
          <a:lstStyle/>
          <a:p>
            <a:pPr>
              <a:defRPr/>
            </a:pPr>
            <a:endParaRPr lang="de-DE">
              <a:solidFill>
                <a:srgbClr val="4D4D4D"/>
              </a:solidFill>
              <a:latin typeface="Arial"/>
              <a:ea typeface="ＭＳ Ｐゴシック" pitchFamily="-65" charset="-128"/>
              <a:cs typeface="Arial"/>
            </a:endParaRPr>
          </a:p>
        </p:txBody>
      </p:sp>
      <p:sp>
        <p:nvSpPr>
          <p:cNvPr id="483339" name="Textfeld 56"/>
          <p:cNvSpPr txBox="1">
            <a:spLocks noChangeArrowheads="1"/>
          </p:cNvSpPr>
          <p:nvPr/>
        </p:nvSpPr>
        <p:spPr bwMode="auto">
          <a:xfrm>
            <a:off x="2422957" y="1558925"/>
            <a:ext cx="1840643"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Arial" charset="0"/>
                <a:ea typeface="ＭＳ Ｐゴシック" charset="0"/>
              </a:defRPr>
            </a:lvl9pPr>
          </a:lstStyle>
          <a:p>
            <a:pPr eaLnBrk="1" hangingPunct="1"/>
            <a:r>
              <a:rPr lang="de-DE" sz="1400" dirty="0" smtClean="0">
                <a:solidFill>
                  <a:srgbClr val="4D4D4D"/>
                </a:solidFill>
                <a:cs typeface="Arial" charset="0"/>
              </a:rPr>
              <a:t>Employer Branding</a:t>
            </a:r>
            <a:endParaRPr lang="de-DE" sz="1400" dirty="0">
              <a:solidFill>
                <a:srgbClr val="4D4D4D"/>
              </a:solidFill>
              <a:cs typeface="Arial" charset="0"/>
            </a:endParaRPr>
          </a:p>
        </p:txBody>
      </p:sp>
      <p:sp>
        <p:nvSpPr>
          <p:cNvPr id="58" name="Oval 57"/>
          <p:cNvSpPr/>
          <p:nvPr/>
        </p:nvSpPr>
        <p:spPr>
          <a:xfrm>
            <a:off x="3263900" y="1981200"/>
            <a:ext cx="152400" cy="152400"/>
          </a:xfrm>
          <a:prstGeom prst="ellipse">
            <a:avLst/>
          </a:prstGeom>
          <a:solidFill>
            <a:srgbClr val="800000"/>
          </a:solidFill>
          <a:ln>
            <a:solidFill>
              <a:srgbClr val="800000"/>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de-DE" sz="1400">
              <a:solidFill>
                <a:srgbClr val="4D4D4D"/>
              </a:solidFill>
            </a:endParaRPr>
          </a:p>
        </p:txBody>
      </p:sp>
      <p:sp>
        <p:nvSpPr>
          <p:cNvPr id="483341" name="Textfeld 58"/>
          <p:cNvSpPr txBox="1">
            <a:spLocks noChangeArrowheads="1"/>
          </p:cNvSpPr>
          <p:nvPr/>
        </p:nvSpPr>
        <p:spPr bwMode="auto">
          <a:xfrm>
            <a:off x="4430713" y="2667000"/>
            <a:ext cx="1611312" cy="738664"/>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Arial" charset="0"/>
                <a:ea typeface="ＭＳ Ｐゴシック" charset="0"/>
              </a:defRPr>
            </a:lvl9pPr>
          </a:lstStyle>
          <a:p>
            <a:pPr eaLnBrk="1" hangingPunct="1"/>
            <a:r>
              <a:rPr lang="de-DE" sz="1400" dirty="0" err="1" smtClean="0">
                <a:solidFill>
                  <a:srgbClr val="4D4D4D"/>
                </a:solidFill>
                <a:cs typeface="Arial" charset="0"/>
              </a:rPr>
              <a:t>Employee</a:t>
            </a:r>
            <a:r>
              <a:rPr lang="de-DE" sz="1400" dirty="0" smtClean="0">
                <a:solidFill>
                  <a:srgbClr val="4D4D4D"/>
                </a:solidFill>
                <a:cs typeface="Arial" charset="0"/>
              </a:rPr>
              <a:t/>
            </a:r>
            <a:br>
              <a:rPr lang="de-DE" sz="1400" dirty="0" smtClean="0">
                <a:solidFill>
                  <a:srgbClr val="4D4D4D"/>
                </a:solidFill>
                <a:cs typeface="Arial" charset="0"/>
              </a:rPr>
            </a:br>
            <a:r>
              <a:rPr lang="de-DE" sz="1400" dirty="0" err="1" smtClean="0">
                <a:solidFill>
                  <a:srgbClr val="4D4D4D"/>
                </a:solidFill>
                <a:cs typeface="Arial" charset="0"/>
              </a:rPr>
              <a:t>Referral</a:t>
            </a:r>
            <a:r>
              <a:rPr lang="de-DE" sz="1400" dirty="0" smtClean="0">
                <a:solidFill>
                  <a:srgbClr val="4D4D4D"/>
                </a:solidFill>
                <a:cs typeface="Arial" charset="0"/>
              </a:rPr>
              <a:t/>
            </a:r>
            <a:br>
              <a:rPr lang="de-DE" sz="1400" dirty="0" smtClean="0">
                <a:solidFill>
                  <a:srgbClr val="4D4D4D"/>
                </a:solidFill>
                <a:cs typeface="Arial" charset="0"/>
              </a:rPr>
            </a:br>
            <a:r>
              <a:rPr lang="de-DE" sz="1400" dirty="0" err="1" smtClean="0">
                <a:solidFill>
                  <a:srgbClr val="4D4D4D"/>
                </a:solidFill>
                <a:cs typeface="Arial" charset="0"/>
              </a:rPr>
              <a:t>Program</a:t>
            </a:r>
            <a:endParaRPr lang="de-DE" sz="1400" dirty="0">
              <a:solidFill>
                <a:srgbClr val="4D4D4D"/>
              </a:solidFill>
              <a:cs typeface="Arial" charset="0"/>
            </a:endParaRPr>
          </a:p>
        </p:txBody>
      </p:sp>
      <p:sp>
        <p:nvSpPr>
          <p:cNvPr id="60" name="Oval 59"/>
          <p:cNvSpPr/>
          <p:nvPr/>
        </p:nvSpPr>
        <p:spPr>
          <a:xfrm>
            <a:off x="5157788" y="3505200"/>
            <a:ext cx="152400" cy="152400"/>
          </a:xfrm>
          <a:prstGeom prst="ellipse">
            <a:avLst/>
          </a:prstGeom>
          <a:solidFill>
            <a:srgbClr val="800000"/>
          </a:solidFill>
          <a:ln>
            <a:solidFill>
              <a:srgbClr val="800000"/>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de-DE" sz="1400">
              <a:solidFill>
                <a:srgbClr val="4D4D4D"/>
              </a:solidFill>
            </a:endParaRPr>
          </a:p>
        </p:txBody>
      </p:sp>
      <p:sp>
        <p:nvSpPr>
          <p:cNvPr id="483343" name="Textfeld 60"/>
          <p:cNvSpPr txBox="1">
            <a:spLocks noChangeArrowheads="1"/>
          </p:cNvSpPr>
          <p:nvPr/>
        </p:nvSpPr>
        <p:spPr bwMode="auto">
          <a:xfrm>
            <a:off x="5926138" y="3581400"/>
            <a:ext cx="1073150"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Arial" charset="0"/>
                <a:ea typeface="ＭＳ Ｐゴシック" charset="0"/>
              </a:defRPr>
            </a:lvl9pPr>
          </a:lstStyle>
          <a:p>
            <a:pPr eaLnBrk="1" hangingPunct="1"/>
            <a:r>
              <a:rPr lang="de-DE" sz="1400">
                <a:solidFill>
                  <a:srgbClr val="4D4D4D"/>
                </a:solidFill>
                <a:cs typeface="Arial" charset="0"/>
              </a:rPr>
              <a:t>Campus </a:t>
            </a:r>
            <a:br>
              <a:rPr lang="de-DE" sz="1400">
                <a:solidFill>
                  <a:srgbClr val="4D4D4D"/>
                </a:solidFill>
                <a:cs typeface="Arial" charset="0"/>
              </a:rPr>
            </a:br>
            <a:r>
              <a:rPr lang="de-DE" sz="1400">
                <a:solidFill>
                  <a:srgbClr val="4D4D4D"/>
                </a:solidFill>
                <a:cs typeface="Arial" charset="0"/>
              </a:rPr>
              <a:t>Recruiting</a:t>
            </a:r>
          </a:p>
        </p:txBody>
      </p:sp>
      <p:sp>
        <p:nvSpPr>
          <p:cNvPr id="62" name="Oval 61"/>
          <p:cNvSpPr/>
          <p:nvPr/>
        </p:nvSpPr>
        <p:spPr>
          <a:xfrm>
            <a:off x="6399213" y="4191000"/>
            <a:ext cx="152400" cy="152400"/>
          </a:xfrm>
          <a:prstGeom prst="ellipse">
            <a:avLst/>
          </a:prstGeom>
          <a:solidFill>
            <a:srgbClr val="800000"/>
          </a:solidFill>
          <a:ln>
            <a:solidFill>
              <a:srgbClr val="800000"/>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de-DE" sz="1400">
              <a:solidFill>
                <a:srgbClr val="4D4D4D"/>
              </a:solidFill>
            </a:endParaRPr>
          </a:p>
        </p:txBody>
      </p:sp>
      <p:sp>
        <p:nvSpPr>
          <p:cNvPr id="483345" name="Textfeld 62"/>
          <p:cNvSpPr txBox="1">
            <a:spLocks noChangeArrowheads="1"/>
          </p:cNvSpPr>
          <p:nvPr/>
        </p:nvSpPr>
        <p:spPr bwMode="auto">
          <a:xfrm>
            <a:off x="4953000" y="4418013"/>
            <a:ext cx="1752600"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Arial" charset="0"/>
                <a:ea typeface="ＭＳ Ｐゴシック" charset="0"/>
              </a:defRPr>
            </a:lvl9pPr>
          </a:lstStyle>
          <a:p>
            <a:pPr eaLnBrk="1" hangingPunct="1"/>
            <a:r>
              <a:rPr lang="de-DE" sz="1400" dirty="0" err="1" smtClean="0">
                <a:solidFill>
                  <a:srgbClr val="4D4D4D"/>
                </a:solidFill>
                <a:cs typeface="Arial" charset="0"/>
              </a:rPr>
              <a:t>Candidate</a:t>
            </a:r>
            <a:r>
              <a:rPr lang="de-DE" sz="1400" dirty="0">
                <a:solidFill>
                  <a:srgbClr val="4D4D4D"/>
                </a:solidFill>
                <a:cs typeface="Arial" charset="0"/>
              </a:rPr>
              <a:t/>
            </a:r>
            <a:br>
              <a:rPr lang="de-DE" sz="1400" dirty="0">
                <a:solidFill>
                  <a:srgbClr val="4D4D4D"/>
                </a:solidFill>
                <a:cs typeface="Arial" charset="0"/>
              </a:rPr>
            </a:br>
            <a:r>
              <a:rPr lang="de-DE" sz="1400" dirty="0" err="1" smtClean="0">
                <a:solidFill>
                  <a:srgbClr val="4D4D4D"/>
                </a:solidFill>
                <a:cs typeface="Arial" charset="0"/>
              </a:rPr>
              <a:t>Selection</a:t>
            </a:r>
            <a:endParaRPr lang="de-DE" sz="1400" dirty="0">
              <a:solidFill>
                <a:srgbClr val="4D4D4D"/>
              </a:solidFill>
              <a:cs typeface="Arial" charset="0"/>
            </a:endParaRPr>
          </a:p>
        </p:txBody>
      </p:sp>
      <p:sp>
        <p:nvSpPr>
          <p:cNvPr id="64" name="Oval 63"/>
          <p:cNvSpPr/>
          <p:nvPr/>
        </p:nvSpPr>
        <p:spPr>
          <a:xfrm>
            <a:off x="5554663" y="5029200"/>
            <a:ext cx="152400" cy="152400"/>
          </a:xfrm>
          <a:prstGeom prst="ellipse">
            <a:avLst/>
          </a:prstGeom>
          <a:solidFill>
            <a:srgbClr val="800000"/>
          </a:solidFill>
          <a:ln>
            <a:solidFill>
              <a:srgbClr val="800000"/>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de-DE" sz="1400">
              <a:solidFill>
                <a:srgbClr val="4D4D4D"/>
              </a:solidFill>
            </a:endParaRPr>
          </a:p>
        </p:txBody>
      </p:sp>
      <p:sp>
        <p:nvSpPr>
          <p:cNvPr id="483347" name="Textfeld 64"/>
          <p:cNvSpPr txBox="1">
            <a:spLocks noChangeArrowheads="1"/>
          </p:cNvSpPr>
          <p:nvPr/>
        </p:nvSpPr>
        <p:spPr bwMode="auto">
          <a:xfrm>
            <a:off x="1806575" y="2297113"/>
            <a:ext cx="1470025" cy="5222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Arial" charset="0"/>
                <a:ea typeface="ＭＳ Ｐゴシック" charset="0"/>
              </a:defRPr>
            </a:lvl9pPr>
          </a:lstStyle>
          <a:p>
            <a:pPr eaLnBrk="1" hangingPunct="1"/>
            <a:r>
              <a:rPr lang="de-DE" sz="1400">
                <a:solidFill>
                  <a:srgbClr val="4D4D4D"/>
                </a:solidFill>
                <a:cs typeface="Arial" charset="0"/>
              </a:rPr>
              <a:t>Executive</a:t>
            </a:r>
            <a:br>
              <a:rPr lang="de-DE" sz="1400">
                <a:solidFill>
                  <a:srgbClr val="4D4D4D"/>
                </a:solidFill>
                <a:cs typeface="Arial" charset="0"/>
              </a:rPr>
            </a:br>
            <a:r>
              <a:rPr lang="de-DE" sz="1400">
                <a:solidFill>
                  <a:srgbClr val="4D4D4D"/>
                </a:solidFill>
                <a:cs typeface="Arial" charset="0"/>
              </a:rPr>
              <a:t>Compensation</a:t>
            </a:r>
          </a:p>
        </p:txBody>
      </p:sp>
      <p:sp>
        <p:nvSpPr>
          <p:cNvPr id="66" name="Oval 65"/>
          <p:cNvSpPr/>
          <p:nvPr/>
        </p:nvSpPr>
        <p:spPr>
          <a:xfrm>
            <a:off x="2474913" y="2971800"/>
            <a:ext cx="152400" cy="152400"/>
          </a:xfrm>
          <a:prstGeom prst="ellipse">
            <a:avLst/>
          </a:prstGeom>
          <a:solidFill>
            <a:srgbClr val="800000"/>
          </a:solidFill>
          <a:ln>
            <a:solidFill>
              <a:srgbClr val="800000"/>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de-DE" sz="1400">
              <a:solidFill>
                <a:srgbClr val="4D4D4D"/>
              </a:solidFill>
            </a:endParaRPr>
          </a:p>
        </p:txBody>
      </p:sp>
      <p:sp>
        <p:nvSpPr>
          <p:cNvPr id="483349" name="Textfeld 66"/>
          <p:cNvSpPr txBox="1">
            <a:spLocks noChangeArrowheads="1"/>
          </p:cNvSpPr>
          <p:nvPr/>
        </p:nvSpPr>
        <p:spPr bwMode="auto">
          <a:xfrm>
            <a:off x="2124075" y="4418013"/>
            <a:ext cx="1185863" cy="523875"/>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Arial" charset="0"/>
                <a:ea typeface="ＭＳ Ｐゴシック" charset="0"/>
              </a:defRPr>
            </a:lvl9pPr>
          </a:lstStyle>
          <a:p>
            <a:pPr eaLnBrk="1" hangingPunct="1"/>
            <a:r>
              <a:rPr lang="de-DE" sz="1400" dirty="0" smtClean="0">
                <a:solidFill>
                  <a:srgbClr val="4D4D4D"/>
                </a:solidFill>
                <a:cs typeface="Arial" charset="0"/>
              </a:rPr>
              <a:t>Office Training</a:t>
            </a:r>
            <a:endParaRPr lang="de-DE" sz="1400" dirty="0">
              <a:solidFill>
                <a:srgbClr val="4D4D4D"/>
              </a:solidFill>
              <a:cs typeface="Arial" charset="0"/>
            </a:endParaRPr>
          </a:p>
        </p:txBody>
      </p:sp>
      <p:sp>
        <p:nvSpPr>
          <p:cNvPr id="68" name="Oval 67"/>
          <p:cNvSpPr/>
          <p:nvPr/>
        </p:nvSpPr>
        <p:spPr>
          <a:xfrm>
            <a:off x="2654300" y="5029200"/>
            <a:ext cx="152400" cy="152400"/>
          </a:xfrm>
          <a:prstGeom prst="ellipse">
            <a:avLst/>
          </a:prstGeom>
          <a:solidFill>
            <a:srgbClr val="800000"/>
          </a:solidFill>
          <a:ln>
            <a:solidFill>
              <a:srgbClr val="800000"/>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de-DE" sz="1400">
              <a:solidFill>
                <a:srgbClr val="4D4D4D"/>
              </a:solidFill>
            </a:endParaRPr>
          </a:p>
        </p:txBody>
      </p:sp>
      <p:sp>
        <p:nvSpPr>
          <p:cNvPr id="483351" name="Textfeld 68"/>
          <p:cNvSpPr txBox="1">
            <a:spLocks noChangeArrowheads="1"/>
          </p:cNvSpPr>
          <p:nvPr/>
        </p:nvSpPr>
        <p:spPr bwMode="auto">
          <a:xfrm>
            <a:off x="5268913" y="1844675"/>
            <a:ext cx="1611312" cy="523875"/>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Arial" charset="0"/>
                <a:ea typeface="ＭＳ Ｐゴシック" charset="0"/>
              </a:defRPr>
            </a:lvl9pPr>
          </a:lstStyle>
          <a:p>
            <a:pPr eaLnBrk="1" hangingPunct="1"/>
            <a:r>
              <a:rPr lang="de-DE" sz="1400" dirty="0" err="1" smtClean="0">
                <a:solidFill>
                  <a:srgbClr val="4D4D4D"/>
                </a:solidFill>
                <a:cs typeface="Arial" charset="0"/>
              </a:rPr>
              <a:t>Career</a:t>
            </a:r>
            <a:r>
              <a:rPr lang="de-DE" sz="1400" dirty="0" smtClean="0">
                <a:solidFill>
                  <a:srgbClr val="4D4D4D"/>
                </a:solidFill>
                <a:cs typeface="Arial" charset="0"/>
              </a:rPr>
              <a:t> </a:t>
            </a:r>
            <a:r>
              <a:rPr lang="de-DE" sz="1400" dirty="0">
                <a:solidFill>
                  <a:srgbClr val="4D4D4D"/>
                </a:solidFill>
                <a:cs typeface="Arial" charset="0"/>
              </a:rPr>
              <a:t/>
            </a:r>
            <a:br>
              <a:rPr lang="de-DE" sz="1400" dirty="0">
                <a:solidFill>
                  <a:srgbClr val="4D4D4D"/>
                </a:solidFill>
                <a:cs typeface="Arial" charset="0"/>
              </a:rPr>
            </a:br>
            <a:r>
              <a:rPr lang="de-DE" sz="1400" dirty="0" err="1">
                <a:solidFill>
                  <a:srgbClr val="4D4D4D"/>
                </a:solidFill>
                <a:cs typeface="Arial" charset="0"/>
              </a:rPr>
              <a:t>website</a:t>
            </a:r>
            <a:endParaRPr lang="de-DE" sz="1400" dirty="0">
              <a:solidFill>
                <a:srgbClr val="4D4D4D"/>
              </a:solidFill>
              <a:cs typeface="Arial" charset="0"/>
            </a:endParaRPr>
          </a:p>
        </p:txBody>
      </p:sp>
      <p:sp>
        <p:nvSpPr>
          <p:cNvPr id="70" name="Oval 69"/>
          <p:cNvSpPr/>
          <p:nvPr/>
        </p:nvSpPr>
        <p:spPr>
          <a:xfrm>
            <a:off x="5995988" y="2497138"/>
            <a:ext cx="152400" cy="152400"/>
          </a:xfrm>
          <a:prstGeom prst="ellipse">
            <a:avLst/>
          </a:prstGeom>
          <a:solidFill>
            <a:srgbClr val="800000"/>
          </a:solidFill>
          <a:ln>
            <a:solidFill>
              <a:srgbClr val="800000"/>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de-DE" sz="1400">
              <a:solidFill>
                <a:srgbClr val="4D4D4D"/>
              </a:solidFill>
            </a:endParaRPr>
          </a:p>
        </p:txBody>
      </p:sp>
      <p:sp>
        <p:nvSpPr>
          <p:cNvPr id="483353" name="Textfeld 70"/>
          <p:cNvSpPr txBox="1">
            <a:spLocks noChangeArrowheads="1"/>
          </p:cNvSpPr>
          <p:nvPr/>
        </p:nvSpPr>
        <p:spPr bwMode="auto">
          <a:xfrm>
            <a:off x="2689225" y="3516313"/>
            <a:ext cx="1752600" cy="5222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Arial" charset="0"/>
                <a:ea typeface="ＭＳ Ｐゴシック" charset="0"/>
              </a:defRPr>
            </a:lvl9pPr>
          </a:lstStyle>
          <a:p>
            <a:pPr eaLnBrk="1" hangingPunct="1"/>
            <a:r>
              <a:rPr lang="de-DE" sz="1400" dirty="0" smtClean="0">
                <a:solidFill>
                  <a:srgbClr val="4D4D4D"/>
                </a:solidFill>
                <a:cs typeface="Arial" charset="0"/>
              </a:rPr>
              <a:t>Talent </a:t>
            </a:r>
            <a:r>
              <a:rPr lang="de-DE" sz="1400" dirty="0" err="1" smtClean="0">
                <a:solidFill>
                  <a:srgbClr val="4D4D4D"/>
                </a:solidFill>
                <a:cs typeface="Arial" charset="0"/>
              </a:rPr>
              <a:t>management</a:t>
            </a:r>
            <a:endParaRPr lang="de-DE" sz="1400" dirty="0">
              <a:solidFill>
                <a:srgbClr val="4D4D4D"/>
              </a:solidFill>
              <a:cs typeface="Arial" charset="0"/>
            </a:endParaRPr>
          </a:p>
        </p:txBody>
      </p:sp>
      <p:sp>
        <p:nvSpPr>
          <p:cNvPr id="72" name="Oval 71"/>
          <p:cNvSpPr/>
          <p:nvPr/>
        </p:nvSpPr>
        <p:spPr>
          <a:xfrm>
            <a:off x="3497263" y="4114800"/>
            <a:ext cx="152400" cy="152400"/>
          </a:xfrm>
          <a:prstGeom prst="ellipse">
            <a:avLst/>
          </a:prstGeom>
          <a:solidFill>
            <a:srgbClr val="800000"/>
          </a:solidFill>
          <a:ln>
            <a:solidFill>
              <a:srgbClr val="800000"/>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de-DE" sz="1400">
              <a:solidFill>
                <a:srgbClr val="4D4D4D"/>
              </a:solidFill>
            </a:endParaRPr>
          </a:p>
        </p:txBody>
      </p:sp>
      <p:sp>
        <p:nvSpPr>
          <p:cNvPr id="483355" name="Textfeld 72"/>
          <p:cNvSpPr txBox="1">
            <a:spLocks noChangeArrowheads="1"/>
          </p:cNvSpPr>
          <p:nvPr/>
        </p:nvSpPr>
        <p:spPr bwMode="auto">
          <a:xfrm>
            <a:off x="6145213" y="4849813"/>
            <a:ext cx="1090612"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Arial" charset="0"/>
                <a:ea typeface="ＭＳ Ｐゴシック" charset="0"/>
              </a:defRPr>
            </a:lvl9pPr>
          </a:lstStyle>
          <a:p>
            <a:pPr eaLnBrk="1" hangingPunct="1"/>
            <a:r>
              <a:rPr lang="de-DE" sz="1400">
                <a:solidFill>
                  <a:srgbClr val="4D4D4D"/>
                </a:solidFill>
                <a:cs typeface="Arial" charset="0"/>
              </a:rPr>
              <a:t>Training</a:t>
            </a:r>
          </a:p>
        </p:txBody>
      </p:sp>
      <p:sp>
        <p:nvSpPr>
          <p:cNvPr id="74" name="Oval 73"/>
          <p:cNvSpPr/>
          <p:nvPr/>
        </p:nvSpPr>
        <p:spPr>
          <a:xfrm>
            <a:off x="6621463" y="5248275"/>
            <a:ext cx="152400" cy="152400"/>
          </a:xfrm>
          <a:prstGeom prst="ellipse">
            <a:avLst/>
          </a:prstGeom>
          <a:solidFill>
            <a:srgbClr val="800000"/>
          </a:solidFill>
          <a:ln>
            <a:solidFill>
              <a:srgbClr val="800000"/>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de-DE" sz="1400">
              <a:solidFill>
                <a:srgbClr val="4D4D4D"/>
              </a:solidFill>
            </a:endParaRPr>
          </a:p>
        </p:txBody>
      </p:sp>
      <p:sp>
        <p:nvSpPr>
          <p:cNvPr id="483357" name="Textfeld 74"/>
          <p:cNvSpPr txBox="1">
            <a:spLocks noChangeArrowheads="1"/>
          </p:cNvSpPr>
          <p:nvPr/>
        </p:nvSpPr>
        <p:spPr bwMode="auto">
          <a:xfrm>
            <a:off x="3070225" y="2209800"/>
            <a:ext cx="161290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Arial" charset="0"/>
                <a:ea typeface="ＭＳ Ｐゴシック" charset="0"/>
              </a:defRPr>
            </a:lvl9pPr>
          </a:lstStyle>
          <a:p>
            <a:pPr eaLnBrk="1" hangingPunct="1"/>
            <a:r>
              <a:rPr lang="de-DE" sz="1400">
                <a:solidFill>
                  <a:srgbClr val="4D4D4D"/>
                </a:solidFill>
                <a:cs typeface="Arial" charset="0"/>
              </a:rPr>
              <a:t>HR-IT</a:t>
            </a:r>
          </a:p>
        </p:txBody>
      </p:sp>
      <p:sp>
        <p:nvSpPr>
          <p:cNvPr id="76" name="Oval 75"/>
          <p:cNvSpPr/>
          <p:nvPr/>
        </p:nvSpPr>
        <p:spPr>
          <a:xfrm>
            <a:off x="3797300" y="2593975"/>
            <a:ext cx="152400" cy="152400"/>
          </a:xfrm>
          <a:prstGeom prst="ellipse">
            <a:avLst/>
          </a:prstGeom>
          <a:solidFill>
            <a:srgbClr val="800000"/>
          </a:solidFill>
          <a:ln>
            <a:solidFill>
              <a:srgbClr val="800000"/>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de-DE" sz="1400">
              <a:solidFill>
                <a:srgbClr val="4D4D4D"/>
              </a:solidFill>
            </a:endParaRPr>
          </a:p>
        </p:txBody>
      </p:sp>
      <p:sp>
        <p:nvSpPr>
          <p:cNvPr id="77" name="Rechteck 76"/>
          <p:cNvSpPr/>
          <p:nvPr/>
        </p:nvSpPr>
        <p:spPr>
          <a:xfrm>
            <a:off x="1774825" y="1219200"/>
            <a:ext cx="5715000" cy="4648200"/>
          </a:xfrm>
          <a:prstGeom prst="rect">
            <a:avLst/>
          </a:prstGeom>
          <a:no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de-DE">
              <a:solidFill>
                <a:srgbClr val="4D4D4D"/>
              </a:solidFill>
            </a:endParaRPr>
          </a:p>
        </p:txBody>
      </p:sp>
      <p:sp>
        <p:nvSpPr>
          <p:cNvPr id="483360" name="Textfeld 77"/>
          <p:cNvSpPr txBox="1">
            <a:spLocks noChangeArrowheads="1"/>
          </p:cNvSpPr>
          <p:nvPr/>
        </p:nvSpPr>
        <p:spPr bwMode="auto">
          <a:xfrm>
            <a:off x="1774825" y="1219200"/>
            <a:ext cx="990600" cy="339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Arial" charset="0"/>
                <a:ea typeface="ＭＳ Ｐゴシック" charset="0"/>
              </a:defRPr>
            </a:lvl9pPr>
          </a:lstStyle>
          <a:p>
            <a:pPr algn="l" eaLnBrk="1" hangingPunct="1"/>
            <a:r>
              <a:rPr lang="de-DE" sz="1600" dirty="0">
                <a:solidFill>
                  <a:srgbClr val="800000"/>
                </a:solidFill>
                <a:cs typeface="Arial" charset="0"/>
              </a:rPr>
              <a:t>global</a:t>
            </a:r>
          </a:p>
        </p:txBody>
      </p:sp>
      <p:sp>
        <p:nvSpPr>
          <p:cNvPr id="483361" name="Textfeld 78"/>
          <p:cNvSpPr txBox="1">
            <a:spLocks noChangeArrowheads="1"/>
          </p:cNvSpPr>
          <p:nvPr/>
        </p:nvSpPr>
        <p:spPr bwMode="auto">
          <a:xfrm>
            <a:off x="6499225" y="5529263"/>
            <a:ext cx="990600" cy="338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Arial" charset="0"/>
                <a:ea typeface="ＭＳ Ｐゴシック" charset="0"/>
              </a:defRPr>
            </a:lvl9pPr>
          </a:lstStyle>
          <a:p>
            <a:pPr algn="r" eaLnBrk="1" hangingPunct="1"/>
            <a:r>
              <a:rPr lang="de-DE" sz="1600" dirty="0" err="1" smtClean="0">
                <a:solidFill>
                  <a:srgbClr val="800000"/>
                </a:solidFill>
                <a:cs typeface="Arial" charset="0"/>
              </a:rPr>
              <a:t>local</a:t>
            </a:r>
            <a:endParaRPr lang="de-DE" sz="1600" dirty="0">
              <a:solidFill>
                <a:srgbClr val="800000"/>
              </a:solidFill>
              <a:cs typeface="Arial" charset="0"/>
            </a:endParaRPr>
          </a:p>
        </p:txBody>
      </p:sp>
      <p:cxnSp>
        <p:nvCxnSpPr>
          <p:cNvPr id="3" name="Gerade Verbindung mit Pfeil 2"/>
          <p:cNvCxnSpPr/>
          <p:nvPr/>
        </p:nvCxnSpPr>
        <p:spPr bwMode="auto">
          <a:xfrm flipV="1">
            <a:off x="1763688" y="1196752"/>
            <a:ext cx="0" cy="4680520"/>
          </a:xfrm>
          <a:prstGeom prst="straightConnector1">
            <a:avLst/>
          </a:prstGeom>
          <a:solidFill>
            <a:srgbClr val="DDDDDD"/>
          </a:solidFill>
          <a:ln w="12700" cap="flat" cmpd="sng" algn="ctr">
            <a:solidFill>
              <a:srgbClr val="800000"/>
            </a:solidFill>
            <a:prstDash val="solid"/>
            <a:round/>
            <a:headEnd type="none" w="med" len="med"/>
            <a:tailEnd type="triangle" w="lg" len="lg"/>
          </a:ln>
          <a:effectLst/>
        </p:spPr>
      </p:cxnSp>
      <p:cxnSp>
        <p:nvCxnSpPr>
          <p:cNvPr id="38" name="Gerade Verbindung mit Pfeil 37"/>
          <p:cNvCxnSpPr/>
          <p:nvPr/>
        </p:nvCxnSpPr>
        <p:spPr bwMode="auto">
          <a:xfrm>
            <a:off x="1763688" y="5877272"/>
            <a:ext cx="5760640" cy="0"/>
          </a:xfrm>
          <a:prstGeom prst="straightConnector1">
            <a:avLst/>
          </a:prstGeom>
          <a:solidFill>
            <a:srgbClr val="DDDDDD"/>
          </a:solidFill>
          <a:ln w="12700" cap="flat" cmpd="sng" algn="ctr">
            <a:solidFill>
              <a:srgbClr val="800000"/>
            </a:solidFill>
            <a:prstDash val="solid"/>
            <a:round/>
            <a:headEnd type="none" w="med" len="med"/>
            <a:tailEnd type="triangle" w="lg" len="lg"/>
          </a:ln>
          <a:effectLst/>
        </p:spPr>
      </p:cxnSp>
    </p:spTree>
    <p:extLst>
      <p:ext uri="{BB962C8B-B14F-4D97-AF65-F5344CB8AC3E}">
        <p14:creationId xmlns:p14="http://schemas.microsoft.com/office/powerpoint/2010/main" xmlns="" val="235195140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97" name="Line 16"/>
          <p:cNvSpPr>
            <a:spLocks noChangeShapeType="1"/>
          </p:cNvSpPr>
          <p:nvPr/>
        </p:nvSpPr>
        <p:spPr bwMode="auto">
          <a:xfrm>
            <a:off x="468313" y="4652963"/>
            <a:ext cx="8064500" cy="0"/>
          </a:xfrm>
          <a:prstGeom prst="line">
            <a:avLst/>
          </a:prstGeom>
          <a:noFill/>
          <a:ln w="12700">
            <a:solidFill>
              <a:schemeClr val="bg1">
                <a:lumMod val="75000"/>
              </a:schemeClr>
            </a:solidFill>
            <a:round/>
            <a:headEnd/>
            <a:tailEnd/>
          </a:ln>
          <a:extLst>
            <a:ext uri="{909E8E84-426E-40dd-AFC4-6F175D3DCCD1}">
              <a14:hiddenFill xmlns:a14="http://schemas.microsoft.com/office/drawing/2010/main" xmlns="">
                <a:noFill/>
              </a14:hiddenFill>
            </a:ext>
          </a:extLst>
        </p:spPr>
        <p:txBody>
          <a:bodyPr/>
          <a:lstStyle/>
          <a:p>
            <a:pPr>
              <a:defRPr/>
            </a:pPr>
            <a:endParaRPr lang="de-DE"/>
          </a:p>
        </p:txBody>
      </p:sp>
      <p:sp>
        <p:nvSpPr>
          <p:cNvPr id="144398" name="Line 17"/>
          <p:cNvSpPr>
            <a:spLocks noChangeShapeType="1"/>
          </p:cNvSpPr>
          <p:nvPr/>
        </p:nvSpPr>
        <p:spPr bwMode="auto">
          <a:xfrm>
            <a:off x="468313" y="3932238"/>
            <a:ext cx="8064500" cy="0"/>
          </a:xfrm>
          <a:prstGeom prst="line">
            <a:avLst/>
          </a:prstGeom>
          <a:noFill/>
          <a:ln w="12700">
            <a:solidFill>
              <a:schemeClr val="bg1">
                <a:lumMod val="75000"/>
              </a:schemeClr>
            </a:solidFill>
            <a:round/>
            <a:headEnd/>
            <a:tailEnd/>
          </a:ln>
          <a:extLst>
            <a:ext uri="{909E8E84-426E-40dd-AFC4-6F175D3DCCD1}">
              <a14:hiddenFill xmlns:a14="http://schemas.microsoft.com/office/drawing/2010/main" xmlns="">
                <a:noFill/>
              </a14:hiddenFill>
            </a:ext>
          </a:extLst>
        </p:spPr>
        <p:txBody>
          <a:bodyPr/>
          <a:lstStyle/>
          <a:p>
            <a:pPr>
              <a:defRPr/>
            </a:pPr>
            <a:endParaRPr lang="de-DE"/>
          </a:p>
        </p:txBody>
      </p:sp>
      <p:sp>
        <p:nvSpPr>
          <p:cNvPr id="144399" name="Line 18"/>
          <p:cNvSpPr>
            <a:spLocks noChangeShapeType="1"/>
          </p:cNvSpPr>
          <p:nvPr/>
        </p:nvSpPr>
        <p:spPr bwMode="auto">
          <a:xfrm>
            <a:off x="468313" y="3190875"/>
            <a:ext cx="8064500" cy="0"/>
          </a:xfrm>
          <a:prstGeom prst="line">
            <a:avLst/>
          </a:prstGeom>
          <a:noFill/>
          <a:ln w="12700">
            <a:solidFill>
              <a:schemeClr val="bg1">
                <a:lumMod val="75000"/>
              </a:schemeClr>
            </a:solidFill>
            <a:round/>
            <a:headEnd/>
            <a:tailEnd/>
          </a:ln>
          <a:extLst>
            <a:ext uri="{909E8E84-426E-40dd-AFC4-6F175D3DCCD1}">
              <a14:hiddenFill xmlns:a14="http://schemas.microsoft.com/office/drawing/2010/main" xmlns="">
                <a:noFill/>
              </a14:hiddenFill>
            </a:ext>
          </a:extLst>
        </p:spPr>
        <p:txBody>
          <a:bodyPr/>
          <a:lstStyle/>
          <a:p>
            <a:pPr>
              <a:defRPr/>
            </a:pPr>
            <a:endParaRPr lang="de-DE"/>
          </a:p>
        </p:txBody>
      </p:sp>
      <p:sp>
        <p:nvSpPr>
          <p:cNvPr id="144400" name="Line 19"/>
          <p:cNvSpPr>
            <a:spLocks noChangeShapeType="1"/>
          </p:cNvSpPr>
          <p:nvPr/>
        </p:nvSpPr>
        <p:spPr bwMode="auto">
          <a:xfrm>
            <a:off x="468313" y="2465388"/>
            <a:ext cx="8064500" cy="0"/>
          </a:xfrm>
          <a:prstGeom prst="line">
            <a:avLst/>
          </a:prstGeom>
          <a:noFill/>
          <a:ln w="12700">
            <a:solidFill>
              <a:schemeClr val="bg1">
                <a:lumMod val="75000"/>
              </a:schemeClr>
            </a:solidFill>
            <a:round/>
            <a:headEnd/>
            <a:tailEnd/>
          </a:ln>
          <a:extLst>
            <a:ext uri="{909E8E84-426E-40dd-AFC4-6F175D3DCCD1}">
              <a14:hiddenFill xmlns:a14="http://schemas.microsoft.com/office/drawing/2010/main" xmlns="">
                <a:noFill/>
              </a14:hiddenFill>
            </a:ext>
          </a:extLst>
        </p:spPr>
        <p:txBody>
          <a:bodyPr/>
          <a:lstStyle/>
          <a:p>
            <a:pPr>
              <a:defRPr/>
            </a:pPr>
            <a:endParaRPr lang="de-DE"/>
          </a:p>
        </p:txBody>
      </p:sp>
      <p:sp>
        <p:nvSpPr>
          <p:cNvPr id="144401" name="Line 20"/>
          <p:cNvSpPr>
            <a:spLocks noChangeShapeType="1"/>
          </p:cNvSpPr>
          <p:nvPr/>
        </p:nvSpPr>
        <p:spPr bwMode="auto">
          <a:xfrm>
            <a:off x="468313" y="1700213"/>
            <a:ext cx="8064500" cy="0"/>
          </a:xfrm>
          <a:prstGeom prst="line">
            <a:avLst/>
          </a:prstGeom>
          <a:noFill/>
          <a:ln w="12700">
            <a:solidFill>
              <a:schemeClr val="bg1">
                <a:lumMod val="75000"/>
              </a:schemeClr>
            </a:solidFill>
            <a:round/>
            <a:headEnd/>
            <a:tailEnd/>
          </a:ln>
          <a:extLst>
            <a:ext uri="{909E8E84-426E-40dd-AFC4-6F175D3DCCD1}">
              <a14:hiddenFill xmlns:a14="http://schemas.microsoft.com/office/drawing/2010/main" xmlns="">
                <a:noFill/>
              </a14:hiddenFill>
            </a:ext>
          </a:extLst>
        </p:spPr>
        <p:txBody>
          <a:bodyPr/>
          <a:lstStyle/>
          <a:p>
            <a:pPr>
              <a:defRPr/>
            </a:pPr>
            <a:endParaRPr lang="de-DE"/>
          </a:p>
        </p:txBody>
      </p:sp>
      <p:sp>
        <p:nvSpPr>
          <p:cNvPr id="485382" name="Rectangle 2"/>
          <p:cNvSpPr>
            <a:spLocks noGrp="1" noChangeArrowheads="1"/>
          </p:cNvSpPr>
          <p:nvPr>
            <p:ph type="title"/>
          </p:nvPr>
        </p:nvSpPr>
        <p:spPr>
          <a:xfrm>
            <a:off x="1371600" y="228600"/>
            <a:ext cx="7200900" cy="655639"/>
          </a:xfrm>
        </p:spPr>
        <p:txBody>
          <a:bodyPr/>
          <a:lstStyle/>
          <a:p>
            <a:pPr eaLnBrk="1" hangingPunct="1"/>
            <a:r>
              <a:rPr lang="de-DE" dirty="0" err="1" smtClean="0">
                <a:latin typeface="Arial Black" charset="0"/>
                <a:ea typeface="ＭＳ Ｐゴシック" charset="0"/>
                <a:cs typeface="ＭＳ Ｐゴシック" charset="0"/>
              </a:rPr>
              <a:t>From</a:t>
            </a:r>
            <a:r>
              <a:rPr lang="de-DE" dirty="0" smtClean="0">
                <a:latin typeface="Arial Black" charset="0"/>
                <a:ea typeface="ＭＳ Ｐゴシック" charset="0"/>
                <a:cs typeface="ＭＳ Ｐゴシック" charset="0"/>
              </a:rPr>
              <a:t> traditional </a:t>
            </a:r>
            <a:r>
              <a:rPr lang="de-DE" dirty="0" err="1" smtClean="0">
                <a:latin typeface="Arial Black" charset="0"/>
                <a:ea typeface="ＭＳ Ｐゴシック" charset="0"/>
                <a:cs typeface="ＭＳ Ｐゴシック" charset="0"/>
              </a:rPr>
              <a:t>to</a:t>
            </a:r>
            <a:r>
              <a:rPr lang="de-DE" dirty="0" smtClean="0">
                <a:latin typeface="Arial Black" charset="0"/>
                <a:ea typeface="ＭＳ Ｐゴシック" charset="0"/>
                <a:cs typeface="ＭＳ Ｐゴシック" charset="0"/>
              </a:rPr>
              <a:t> </a:t>
            </a:r>
            <a:r>
              <a:rPr lang="de-DE" dirty="0" err="1" smtClean="0">
                <a:latin typeface="Arial Black" charset="0"/>
                <a:ea typeface="ＭＳ Ｐゴシック" charset="0"/>
                <a:cs typeface="ＭＳ Ｐゴシック" charset="0"/>
              </a:rPr>
              <a:t>future</a:t>
            </a:r>
            <a:r>
              <a:rPr lang="de-DE" dirty="0" smtClean="0">
                <a:latin typeface="Arial Black" charset="0"/>
                <a:ea typeface="ＭＳ Ｐゴシック" charset="0"/>
                <a:cs typeface="ＭＳ Ｐゴシック" charset="0"/>
              </a:rPr>
              <a:t> HR</a:t>
            </a:r>
            <a:endParaRPr lang="de-DE" dirty="0">
              <a:latin typeface="Arial Black" charset="0"/>
              <a:ea typeface="ＭＳ Ｐゴシック" charset="0"/>
              <a:cs typeface="ＭＳ Ｐゴシック" charset="0"/>
            </a:endParaRPr>
          </a:p>
        </p:txBody>
      </p:sp>
      <p:grpSp>
        <p:nvGrpSpPr>
          <p:cNvPr id="2" name="Gruppierung 2"/>
          <p:cNvGrpSpPr>
            <a:grpSpLocks/>
          </p:cNvGrpSpPr>
          <p:nvPr/>
        </p:nvGrpSpPr>
        <p:grpSpPr bwMode="auto">
          <a:xfrm>
            <a:off x="2339975" y="1843088"/>
            <a:ext cx="2808288" cy="2809875"/>
            <a:chOff x="2051050" y="2490788"/>
            <a:chExt cx="2089150" cy="2233612"/>
          </a:xfrm>
        </p:grpSpPr>
        <p:sp>
          <p:nvSpPr>
            <p:cNvPr id="485396" name="Pyr1"/>
            <p:cNvSpPr>
              <a:spLocks noEditPoints="1" noChangeArrowheads="1"/>
            </p:cNvSpPr>
            <p:nvPr/>
          </p:nvSpPr>
          <p:spPr bwMode="auto">
            <a:xfrm>
              <a:off x="2863850" y="2490788"/>
              <a:ext cx="468313" cy="495300"/>
            </a:xfrm>
            <a:custGeom>
              <a:avLst/>
              <a:gdLst>
                <a:gd name="T0" fmla="*/ 2147483647 w 21600"/>
                <a:gd name="T1" fmla="*/ 0 h 21600"/>
                <a:gd name="T2" fmla="*/ 2147483647 w 21600"/>
                <a:gd name="T3" fmla="*/ 2147483647 h 21600"/>
                <a:gd name="T4" fmla="*/ 0 w 21600"/>
                <a:gd name="T5" fmla="*/ 2147483647 h 21600"/>
                <a:gd name="T6" fmla="*/ 0 60000 65536"/>
                <a:gd name="T7" fmla="*/ 0 60000 65536"/>
                <a:gd name="T8" fmla="*/ 0 60000 65536"/>
                <a:gd name="T9" fmla="*/ 5400 w 21600"/>
                <a:gd name="T10" fmla="*/ 11800 h 21600"/>
                <a:gd name="T11" fmla="*/ 16200 w 21600"/>
                <a:gd name="T12" fmla="*/ 20600 h 21600"/>
              </a:gdLst>
              <a:ahLst/>
              <a:cxnLst>
                <a:cxn ang="T6">
                  <a:pos x="T0" y="T1"/>
                </a:cxn>
                <a:cxn ang="T7">
                  <a:pos x="T2" y="T3"/>
                </a:cxn>
                <a:cxn ang="T8">
                  <a:pos x="T4" y="T5"/>
                </a:cxn>
              </a:cxnLst>
              <a:rect l="T9" t="T10" r="T11" b="T12"/>
              <a:pathLst>
                <a:path w="21600" h="21600">
                  <a:moveTo>
                    <a:pt x="10800" y="0"/>
                  </a:moveTo>
                  <a:lnTo>
                    <a:pt x="21600" y="21600"/>
                  </a:lnTo>
                  <a:lnTo>
                    <a:pt x="0" y="21600"/>
                  </a:lnTo>
                  <a:lnTo>
                    <a:pt x="10800" y="0"/>
                  </a:lnTo>
                  <a:close/>
                </a:path>
              </a:pathLst>
            </a:custGeom>
            <a:solidFill>
              <a:srgbClr val="800000"/>
            </a:solidFill>
            <a:ln w="9525">
              <a:solidFill>
                <a:srgbClr val="C0C0C0"/>
              </a:solidFill>
              <a:miter lim="800000"/>
              <a:headEnd/>
              <a:tailEnd/>
            </a:ln>
          </p:spPr>
          <p:txBody>
            <a:bodyPr/>
            <a:lstStyle/>
            <a:p>
              <a:endParaRPr lang="de-DE"/>
            </a:p>
          </p:txBody>
        </p:sp>
        <p:sp>
          <p:nvSpPr>
            <p:cNvPr id="485397" name="Pyr2"/>
            <p:cNvSpPr>
              <a:spLocks noEditPoints="1" noChangeArrowheads="1"/>
            </p:cNvSpPr>
            <p:nvPr/>
          </p:nvSpPr>
          <p:spPr bwMode="auto">
            <a:xfrm>
              <a:off x="2592388" y="2986088"/>
              <a:ext cx="1008062" cy="581025"/>
            </a:xfrm>
            <a:custGeom>
              <a:avLst/>
              <a:gdLst>
                <a:gd name="T0" fmla="*/ 2147483647 w 21600"/>
                <a:gd name="T1" fmla="*/ 0 h 21600"/>
                <a:gd name="T2" fmla="*/ 2147483647 w 21600"/>
                <a:gd name="T3" fmla="*/ 0 h 21600"/>
                <a:gd name="T4" fmla="*/ 2147483647 w 21600"/>
                <a:gd name="T5" fmla="*/ 2147483647 h 21600"/>
                <a:gd name="T6" fmla="*/ 0 w 21600"/>
                <a:gd name="T7" fmla="*/ 2147483647 h 21600"/>
                <a:gd name="T8" fmla="*/ 0 60000 65536"/>
                <a:gd name="T9" fmla="*/ 0 60000 65536"/>
                <a:gd name="T10" fmla="*/ 0 60000 65536"/>
                <a:gd name="T11" fmla="*/ 0 60000 65536"/>
                <a:gd name="T12" fmla="*/ 5787 w 21600"/>
                <a:gd name="T13" fmla="*/ 500 h 21600"/>
                <a:gd name="T14" fmla="*/ 15812 w 21600"/>
                <a:gd name="T15" fmla="*/ 21100 h 21600"/>
              </a:gdLst>
              <a:ahLst/>
              <a:cxnLst>
                <a:cxn ang="T8">
                  <a:pos x="T0" y="T1"/>
                </a:cxn>
                <a:cxn ang="T9">
                  <a:pos x="T2" y="T3"/>
                </a:cxn>
                <a:cxn ang="T10">
                  <a:pos x="T4" y="T5"/>
                </a:cxn>
                <a:cxn ang="T11">
                  <a:pos x="T6" y="T7"/>
                </a:cxn>
              </a:cxnLst>
              <a:rect l="T12" t="T13" r="T14" b="T15"/>
              <a:pathLst>
                <a:path w="21600" h="21600">
                  <a:moveTo>
                    <a:pt x="5787" y="0"/>
                  </a:moveTo>
                  <a:lnTo>
                    <a:pt x="15812" y="0"/>
                  </a:lnTo>
                  <a:lnTo>
                    <a:pt x="21600" y="21600"/>
                  </a:lnTo>
                  <a:lnTo>
                    <a:pt x="0" y="21600"/>
                  </a:lnTo>
                  <a:lnTo>
                    <a:pt x="5787" y="0"/>
                  </a:lnTo>
                  <a:close/>
                </a:path>
              </a:pathLst>
            </a:custGeom>
            <a:solidFill>
              <a:srgbClr val="808080"/>
            </a:solidFill>
            <a:ln w="9525">
              <a:solidFill>
                <a:srgbClr val="C0C0C0"/>
              </a:solidFill>
              <a:miter lim="800000"/>
              <a:headEnd/>
              <a:tailEnd/>
            </a:ln>
          </p:spPr>
          <p:txBody>
            <a:bodyPr/>
            <a:lstStyle/>
            <a:p>
              <a:endParaRPr lang="de-DE"/>
            </a:p>
          </p:txBody>
        </p:sp>
        <p:sp>
          <p:nvSpPr>
            <p:cNvPr id="485398" name="Pyr3"/>
            <p:cNvSpPr>
              <a:spLocks noEditPoints="1" noChangeArrowheads="1"/>
            </p:cNvSpPr>
            <p:nvPr/>
          </p:nvSpPr>
          <p:spPr bwMode="auto">
            <a:xfrm>
              <a:off x="2324100" y="3567113"/>
              <a:ext cx="1544638" cy="579437"/>
            </a:xfrm>
            <a:custGeom>
              <a:avLst/>
              <a:gdLst>
                <a:gd name="T0" fmla="*/ 2147483647 w 21600"/>
                <a:gd name="T1" fmla="*/ 0 h 21600"/>
                <a:gd name="T2" fmla="*/ 2147483647 w 21600"/>
                <a:gd name="T3" fmla="*/ 0 h 21600"/>
                <a:gd name="T4" fmla="*/ 2147483647 w 21600"/>
                <a:gd name="T5" fmla="*/ 2147483647 h 21600"/>
                <a:gd name="T6" fmla="*/ 0 w 21600"/>
                <a:gd name="T7" fmla="*/ 2147483647 h 21600"/>
                <a:gd name="T8" fmla="*/ 0 60000 65536"/>
                <a:gd name="T9" fmla="*/ 0 60000 65536"/>
                <a:gd name="T10" fmla="*/ 0 60000 65536"/>
                <a:gd name="T11" fmla="*/ 0 60000 65536"/>
                <a:gd name="T12" fmla="*/ 5287 w 21600"/>
                <a:gd name="T13" fmla="*/ 500 h 21600"/>
                <a:gd name="T14" fmla="*/ 16312 w 21600"/>
                <a:gd name="T15" fmla="*/ 21100 h 21600"/>
              </a:gdLst>
              <a:ahLst/>
              <a:cxnLst>
                <a:cxn ang="T8">
                  <a:pos x="T0" y="T1"/>
                </a:cxn>
                <a:cxn ang="T9">
                  <a:pos x="T2" y="T3"/>
                </a:cxn>
                <a:cxn ang="T10">
                  <a:pos x="T4" y="T5"/>
                </a:cxn>
                <a:cxn ang="T11">
                  <a:pos x="T6" y="T7"/>
                </a:cxn>
              </a:cxnLst>
              <a:rect l="T12" t="T13" r="T14" b="T15"/>
              <a:pathLst>
                <a:path w="21600" h="21600">
                  <a:moveTo>
                    <a:pt x="3768" y="0"/>
                  </a:moveTo>
                  <a:lnTo>
                    <a:pt x="17831" y="0"/>
                  </a:lnTo>
                  <a:lnTo>
                    <a:pt x="21600" y="21600"/>
                  </a:lnTo>
                  <a:lnTo>
                    <a:pt x="0" y="21600"/>
                  </a:lnTo>
                  <a:lnTo>
                    <a:pt x="3768" y="0"/>
                  </a:lnTo>
                  <a:close/>
                </a:path>
              </a:pathLst>
            </a:custGeom>
            <a:solidFill>
              <a:srgbClr val="DDDDDD"/>
            </a:solidFill>
            <a:ln w="9525">
              <a:solidFill>
                <a:srgbClr val="C0C0C0"/>
              </a:solidFill>
              <a:miter lim="800000"/>
              <a:headEnd/>
              <a:tailEnd/>
            </a:ln>
          </p:spPr>
          <p:txBody>
            <a:bodyPr/>
            <a:lstStyle/>
            <a:p>
              <a:endParaRPr lang="de-DE"/>
            </a:p>
          </p:txBody>
        </p:sp>
        <p:sp>
          <p:nvSpPr>
            <p:cNvPr id="485399" name="Pyr4"/>
            <p:cNvSpPr>
              <a:spLocks noEditPoints="1" noChangeArrowheads="1"/>
            </p:cNvSpPr>
            <p:nvPr/>
          </p:nvSpPr>
          <p:spPr bwMode="auto">
            <a:xfrm>
              <a:off x="2051050" y="4143375"/>
              <a:ext cx="2089150" cy="581025"/>
            </a:xfrm>
            <a:custGeom>
              <a:avLst/>
              <a:gdLst>
                <a:gd name="T0" fmla="*/ 2147483647 w 21600"/>
                <a:gd name="T1" fmla="*/ 0 h 21600"/>
                <a:gd name="T2" fmla="*/ 2147483647 w 21600"/>
                <a:gd name="T3" fmla="*/ 0 h 21600"/>
                <a:gd name="T4" fmla="*/ 2147483647 w 21600"/>
                <a:gd name="T5" fmla="*/ 2147483647 h 21600"/>
                <a:gd name="T6" fmla="*/ 0 w 21600"/>
                <a:gd name="T7" fmla="*/ 2147483647 h 21600"/>
                <a:gd name="T8" fmla="*/ 0 60000 65536"/>
                <a:gd name="T9" fmla="*/ 0 60000 65536"/>
                <a:gd name="T10" fmla="*/ 0 60000 65536"/>
                <a:gd name="T11" fmla="*/ 0 60000 65536"/>
                <a:gd name="T12" fmla="*/ 3287 w 21600"/>
                <a:gd name="T13" fmla="*/ 500 h 21600"/>
                <a:gd name="T14" fmla="*/ 17312 w 21600"/>
                <a:gd name="T15" fmla="*/ 21100 h 21600"/>
              </a:gdLst>
              <a:ahLst/>
              <a:cxnLst>
                <a:cxn ang="T8">
                  <a:pos x="T0" y="T1"/>
                </a:cxn>
                <a:cxn ang="T9">
                  <a:pos x="T2" y="T3"/>
                </a:cxn>
                <a:cxn ang="T10">
                  <a:pos x="T4" y="T5"/>
                </a:cxn>
                <a:cxn ang="T11">
                  <a:pos x="T6" y="T7"/>
                </a:cxn>
              </a:cxnLst>
              <a:rect l="T12" t="T13" r="T14" b="T15"/>
              <a:pathLst>
                <a:path w="21600" h="21600">
                  <a:moveTo>
                    <a:pt x="2793" y="0"/>
                  </a:moveTo>
                  <a:lnTo>
                    <a:pt x="18806" y="0"/>
                  </a:lnTo>
                  <a:lnTo>
                    <a:pt x="21600" y="21600"/>
                  </a:lnTo>
                  <a:lnTo>
                    <a:pt x="0" y="21600"/>
                  </a:lnTo>
                  <a:lnTo>
                    <a:pt x="2793" y="0"/>
                  </a:lnTo>
                  <a:close/>
                </a:path>
              </a:pathLst>
            </a:custGeom>
            <a:solidFill>
              <a:schemeClr val="bg1"/>
            </a:solidFill>
            <a:ln w="9525">
              <a:solidFill>
                <a:srgbClr val="C0C0C0"/>
              </a:solidFill>
              <a:miter lim="800000"/>
              <a:headEnd/>
              <a:tailEnd/>
            </a:ln>
          </p:spPr>
          <p:txBody>
            <a:bodyPr/>
            <a:lstStyle/>
            <a:p>
              <a:endParaRPr lang="de-DE"/>
            </a:p>
          </p:txBody>
        </p:sp>
      </p:grpSp>
      <p:grpSp>
        <p:nvGrpSpPr>
          <p:cNvPr id="3" name="Gruppierung 1"/>
          <p:cNvGrpSpPr>
            <a:grpSpLocks/>
          </p:cNvGrpSpPr>
          <p:nvPr/>
        </p:nvGrpSpPr>
        <p:grpSpPr bwMode="auto">
          <a:xfrm>
            <a:off x="5219700" y="1844675"/>
            <a:ext cx="3005138" cy="2719388"/>
            <a:chOff x="5433144" y="2490788"/>
            <a:chExt cx="2235200" cy="2160587"/>
          </a:xfrm>
        </p:grpSpPr>
        <p:grpSp>
          <p:nvGrpSpPr>
            <p:cNvPr id="4" name="Group 11"/>
            <p:cNvGrpSpPr>
              <a:grpSpLocks/>
            </p:cNvGrpSpPr>
            <p:nvPr/>
          </p:nvGrpSpPr>
          <p:grpSpPr bwMode="auto">
            <a:xfrm>
              <a:off x="5436319" y="2490788"/>
              <a:ext cx="2232025" cy="1076325"/>
              <a:chOff x="2563" y="1706"/>
              <a:chExt cx="635" cy="678"/>
            </a:xfrm>
          </p:grpSpPr>
          <p:sp>
            <p:nvSpPr>
              <p:cNvPr id="485394" name="Pyr1"/>
              <p:cNvSpPr>
                <a:spLocks noEditPoints="1" noChangeArrowheads="1"/>
              </p:cNvSpPr>
              <p:nvPr/>
            </p:nvSpPr>
            <p:spPr bwMode="auto">
              <a:xfrm>
                <a:off x="2734" y="1706"/>
                <a:ext cx="295" cy="312"/>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5418 w 21600"/>
                  <a:gd name="T10" fmla="*/ 11769 h 21600"/>
                  <a:gd name="T11" fmla="*/ 16182 w 21600"/>
                  <a:gd name="T12" fmla="*/ 20631 h 21600"/>
                </a:gdLst>
                <a:ahLst/>
                <a:cxnLst>
                  <a:cxn ang="T6">
                    <a:pos x="T0" y="T1"/>
                  </a:cxn>
                  <a:cxn ang="T7">
                    <a:pos x="T2" y="T3"/>
                  </a:cxn>
                  <a:cxn ang="T8">
                    <a:pos x="T4" y="T5"/>
                  </a:cxn>
                </a:cxnLst>
                <a:rect l="T9" t="T10" r="T11" b="T12"/>
                <a:pathLst>
                  <a:path w="21600" h="21600">
                    <a:moveTo>
                      <a:pt x="10800" y="0"/>
                    </a:moveTo>
                    <a:lnTo>
                      <a:pt x="21600" y="21600"/>
                    </a:lnTo>
                    <a:lnTo>
                      <a:pt x="0" y="21600"/>
                    </a:lnTo>
                    <a:lnTo>
                      <a:pt x="10800" y="0"/>
                    </a:lnTo>
                    <a:close/>
                  </a:path>
                </a:pathLst>
              </a:custGeom>
              <a:solidFill>
                <a:srgbClr val="800000"/>
              </a:solidFill>
              <a:ln w="9525">
                <a:solidFill>
                  <a:srgbClr val="C0C0C0"/>
                </a:solidFill>
                <a:miter lim="800000"/>
                <a:headEnd/>
                <a:tailEnd/>
              </a:ln>
            </p:spPr>
            <p:txBody>
              <a:bodyPr/>
              <a:lstStyle/>
              <a:p>
                <a:endParaRPr lang="de-DE"/>
              </a:p>
            </p:txBody>
          </p:sp>
          <p:sp>
            <p:nvSpPr>
              <p:cNvPr id="485395" name="Pyr2"/>
              <p:cNvSpPr>
                <a:spLocks noEditPoints="1" noChangeArrowheads="1"/>
              </p:cNvSpPr>
              <p:nvPr/>
            </p:nvSpPr>
            <p:spPr bwMode="auto">
              <a:xfrm>
                <a:off x="2563" y="2018"/>
                <a:ext cx="635" cy="366"/>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5783 w 21600"/>
                  <a:gd name="T13" fmla="*/ 472 h 21600"/>
                  <a:gd name="T14" fmla="*/ 15817 w 21600"/>
                  <a:gd name="T15" fmla="*/ 21128 h 21600"/>
                </a:gdLst>
                <a:ahLst/>
                <a:cxnLst>
                  <a:cxn ang="T8">
                    <a:pos x="T0" y="T1"/>
                  </a:cxn>
                  <a:cxn ang="T9">
                    <a:pos x="T2" y="T3"/>
                  </a:cxn>
                  <a:cxn ang="T10">
                    <a:pos x="T4" y="T5"/>
                  </a:cxn>
                  <a:cxn ang="T11">
                    <a:pos x="T6" y="T7"/>
                  </a:cxn>
                </a:cxnLst>
                <a:rect l="T12" t="T13" r="T14" b="T15"/>
                <a:pathLst>
                  <a:path w="21600" h="21600">
                    <a:moveTo>
                      <a:pt x="5787" y="0"/>
                    </a:moveTo>
                    <a:lnTo>
                      <a:pt x="15812" y="0"/>
                    </a:lnTo>
                    <a:lnTo>
                      <a:pt x="21600" y="21600"/>
                    </a:lnTo>
                    <a:lnTo>
                      <a:pt x="0" y="21600"/>
                    </a:lnTo>
                    <a:lnTo>
                      <a:pt x="5787" y="0"/>
                    </a:lnTo>
                    <a:close/>
                  </a:path>
                </a:pathLst>
              </a:custGeom>
              <a:solidFill>
                <a:srgbClr val="808080"/>
              </a:solidFill>
              <a:ln w="9525">
                <a:solidFill>
                  <a:srgbClr val="C0C0C0"/>
                </a:solidFill>
                <a:miter lim="800000"/>
                <a:headEnd/>
                <a:tailEnd/>
              </a:ln>
            </p:spPr>
            <p:txBody>
              <a:bodyPr/>
              <a:lstStyle/>
              <a:p>
                <a:endParaRPr lang="de-DE"/>
              </a:p>
            </p:txBody>
          </p:sp>
        </p:grpSp>
        <p:sp>
          <p:nvSpPr>
            <p:cNvPr id="485392" name="Pyr1"/>
            <p:cNvSpPr>
              <a:spLocks noEditPoints="1" noChangeArrowheads="1"/>
            </p:cNvSpPr>
            <p:nvPr/>
          </p:nvSpPr>
          <p:spPr bwMode="auto">
            <a:xfrm rot="10800000">
              <a:off x="6025282" y="4156075"/>
              <a:ext cx="1036637" cy="495300"/>
            </a:xfrm>
            <a:custGeom>
              <a:avLst/>
              <a:gdLst>
                <a:gd name="T0" fmla="*/ 2147483647 w 21600"/>
                <a:gd name="T1" fmla="*/ 0 h 21600"/>
                <a:gd name="T2" fmla="*/ 2147483647 w 21600"/>
                <a:gd name="T3" fmla="*/ 2147483647 h 21600"/>
                <a:gd name="T4" fmla="*/ 0 w 21600"/>
                <a:gd name="T5" fmla="*/ 2147483647 h 21600"/>
                <a:gd name="T6" fmla="*/ 0 60000 65536"/>
                <a:gd name="T7" fmla="*/ 0 60000 65536"/>
                <a:gd name="T8" fmla="*/ 0 60000 65536"/>
                <a:gd name="T9" fmla="*/ 5400 w 21600"/>
                <a:gd name="T10" fmla="*/ 11800 h 21600"/>
                <a:gd name="T11" fmla="*/ 16200 w 21600"/>
                <a:gd name="T12" fmla="*/ 20600 h 21600"/>
              </a:gdLst>
              <a:ahLst/>
              <a:cxnLst>
                <a:cxn ang="T6">
                  <a:pos x="T0" y="T1"/>
                </a:cxn>
                <a:cxn ang="T7">
                  <a:pos x="T2" y="T3"/>
                </a:cxn>
                <a:cxn ang="T8">
                  <a:pos x="T4" y="T5"/>
                </a:cxn>
              </a:cxnLst>
              <a:rect l="T9" t="T10" r="T11" b="T12"/>
              <a:pathLst>
                <a:path w="21600" h="21600">
                  <a:moveTo>
                    <a:pt x="10800" y="0"/>
                  </a:moveTo>
                  <a:lnTo>
                    <a:pt x="21600" y="21600"/>
                  </a:lnTo>
                  <a:lnTo>
                    <a:pt x="0" y="21600"/>
                  </a:lnTo>
                  <a:lnTo>
                    <a:pt x="10800" y="0"/>
                  </a:lnTo>
                  <a:close/>
                </a:path>
              </a:pathLst>
            </a:custGeom>
            <a:solidFill>
              <a:schemeClr val="bg1"/>
            </a:solidFill>
            <a:ln w="9525">
              <a:solidFill>
                <a:srgbClr val="C0C0C0"/>
              </a:solidFill>
              <a:miter lim="800000"/>
              <a:headEnd/>
              <a:tailEnd/>
            </a:ln>
          </p:spPr>
          <p:txBody>
            <a:bodyPr rot="10800000"/>
            <a:lstStyle/>
            <a:p>
              <a:endParaRPr lang="de-DE"/>
            </a:p>
          </p:txBody>
        </p:sp>
        <p:sp>
          <p:nvSpPr>
            <p:cNvPr id="485393" name="Pyr2"/>
            <p:cNvSpPr>
              <a:spLocks noEditPoints="1" noChangeArrowheads="1"/>
            </p:cNvSpPr>
            <p:nvPr/>
          </p:nvSpPr>
          <p:spPr bwMode="auto">
            <a:xfrm rot="10800000">
              <a:off x="5433144" y="3575050"/>
              <a:ext cx="2232025" cy="581025"/>
            </a:xfrm>
            <a:custGeom>
              <a:avLst/>
              <a:gdLst>
                <a:gd name="T0" fmla="*/ 2147483647 w 21600"/>
                <a:gd name="T1" fmla="*/ 0 h 21600"/>
                <a:gd name="T2" fmla="*/ 2147483647 w 21600"/>
                <a:gd name="T3" fmla="*/ 0 h 21600"/>
                <a:gd name="T4" fmla="*/ 2147483647 w 21600"/>
                <a:gd name="T5" fmla="*/ 2147483647 h 21600"/>
                <a:gd name="T6" fmla="*/ 0 w 21600"/>
                <a:gd name="T7" fmla="*/ 2147483647 h 21600"/>
                <a:gd name="T8" fmla="*/ 0 60000 65536"/>
                <a:gd name="T9" fmla="*/ 0 60000 65536"/>
                <a:gd name="T10" fmla="*/ 0 60000 65536"/>
                <a:gd name="T11" fmla="*/ 0 60000 65536"/>
                <a:gd name="T12" fmla="*/ 5787 w 21600"/>
                <a:gd name="T13" fmla="*/ 500 h 21600"/>
                <a:gd name="T14" fmla="*/ 15812 w 21600"/>
                <a:gd name="T15" fmla="*/ 21100 h 21600"/>
              </a:gdLst>
              <a:ahLst/>
              <a:cxnLst>
                <a:cxn ang="T8">
                  <a:pos x="T0" y="T1"/>
                </a:cxn>
                <a:cxn ang="T9">
                  <a:pos x="T2" y="T3"/>
                </a:cxn>
                <a:cxn ang="T10">
                  <a:pos x="T4" y="T5"/>
                </a:cxn>
                <a:cxn ang="T11">
                  <a:pos x="T6" y="T7"/>
                </a:cxn>
              </a:cxnLst>
              <a:rect l="T12" t="T13" r="T14" b="T15"/>
              <a:pathLst>
                <a:path w="21600" h="21600">
                  <a:moveTo>
                    <a:pt x="5787" y="0"/>
                  </a:moveTo>
                  <a:lnTo>
                    <a:pt x="15812" y="0"/>
                  </a:lnTo>
                  <a:lnTo>
                    <a:pt x="21600" y="21600"/>
                  </a:lnTo>
                  <a:lnTo>
                    <a:pt x="0" y="21600"/>
                  </a:lnTo>
                  <a:lnTo>
                    <a:pt x="5787" y="0"/>
                  </a:lnTo>
                  <a:close/>
                </a:path>
              </a:pathLst>
            </a:custGeom>
            <a:solidFill>
              <a:srgbClr val="DDDDDD"/>
            </a:solidFill>
            <a:ln w="9525">
              <a:solidFill>
                <a:srgbClr val="C0C0C0"/>
              </a:solidFill>
              <a:miter lim="800000"/>
              <a:headEnd/>
              <a:tailEnd/>
            </a:ln>
          </p:spPr>
          <p:txBody>
            <a:bodyPr/>
            <a:lstStyle/>
            <a:p>
              <a:endParaRPr lang="de-DE"/>
            </a:p>
          </p:txBody>
        </p:sp>
      </p:grpSp>
      <p:sp>
        <p:nvSpPr>
          <p:cNvPr id="485385" name="Rectangle 21"/>
          <p:cNvSpPr>
            <a:spLocks noChangeArrowheads="1"/>
          </p:cNvSpPr>
          <p:nvPr/>
        </p:nvSpPr>
        <p:spPr bwMode="auto">
          <a:xfrm>
            <a:off x="468313" y="3932238"/>
            <a:ext cx="792162" cy="5762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pPr algn="l"/>
            <a:r>
              <a:rPr lang="de-DE">
                <a:solidFill>
                  <a:srgbClr val="4D4D4D"/>
                </a:solidFill>
              </a:rPr>
              <a:t>Administration</a:t>
            </a:r>
          </a:p>
        </p:txBody>
      </p:sp>
      <p:sp>
        <p:nvSpPr>
          <p:cNvPr id="485386" name="Rectangle 22"/>
          <p:cNvSpPr>
            <a:spLocks noChangeArrowheads="1"/>
          </p:cNvSpPr>
          <p:nvPr/>
        </p:nvSpPr>
        <p:spPr bwMode="auto">
          <a:xfrm>
            <a:off x="468313" y="3213100"/>
            <a:ext cx="792162" cy="5762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pPr algn="l"/>
            <a:r>
              <a:rPr lang="de-DE" dirty="0" smtClean="0">
                <a:solidFill>
                  <a:srgbClr val="4D4D4D"/>
                </a:solidFill>
              </a:rPr>
              <a:t>Support</a:t>
            </a:r>
            <a:endParaRPr lang="de-DE" dirty="0">
              <a:solidFill>
                <a:srgbClr val="4D4D4D"/>
              </a:solidFill>
            </a:endParaRPr>
          </a:p>
        </p:txBody>
      </p:sp>
      <p:sp>
        <p:nvSpPr>
          <p:cNvPr id="485387" name="Rectangle 23"/>
          <p:cNvSpPr>
            <a:spLocks noChangeArrowheads="1"/>
          </p:cNvSpPr>
          <p:nvPr/>
        </p:nvSpPr>
        <p:spPr bwMode="auto">
          <a:xfrm>
            <a:off x="468313" y="2490788"/>
            <a:ext cx="792162" cy="5762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pPr algn="l"/>
            <a:r>
              <a:rPr lang="de-DE" dirty="0" smtClean="0">
                <a:solidFill>
                  <a:srgbClr val="4D4D4D"/>
                </a:solidFill>
              </a:rPr>
              <a:t>Consulting</a:t>
            </a:r>
            <a:endParaRPr lang="de-DE" dirty="0">
              <a:solidFill>
                <a:srgbClr val="4D4D4D"/>
              </a:solidFill>
            </a:endParaRPr>
          </a:p>
        </p:txBody>
      </p:sp>
      <p:sp>
        <p:nvSpPr>
          <p:cNvPr id="485388" name="Rectangle 24"/>
          <p:cNvSpPr>
            <a:spLocks noChangeArrowheads="1"/>
          </p:cNvSpPr>
          <p:nvPr/>
        </p:nvSpPr>
        <p:spPr bwMode="auto">
          <a:xfrm>
            <a:off x="468313" y="1700213"/>
            <a:ext cx="792162" cy="5762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pPr algn="l"/>
            <a:r>
              <a:rPr lang="de-DE" dirty="0" err="1" smtClean="0">
                <a:solidFill>
                  <a:srgbClr val="4D4D4D"/>
                </a:solidFill>
              </a:rPr>
              <a:t>Strategy</a:t>
            </a:r>
            <a:endParaRPr lang="de-DE" dirty="0">
              <a:solidFill>
                <a:srgbClr val="4D4D4D"/>
              </a:solidFill>
            </a:endParaRPr>
          </a:p>
        </p:txBody>
      </p:sp>
      <p:sp>
        <p:nvSpPr>
          <p:cNvPr id="485389" name="Rectangle 21"/>
          <p:cNvSpPr>
            <a:spLocks noChangeArrowheads="1"/>
          </p:cNvSpPr>
          <p:nvPr/>
        </p:nvSpPr>
        <p:spPr bwMode="auto">
          <a:xfrm>
            <a:off x="2339975" y="4652963"/>
            <a:ext cx="2808288" cy="5762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r>
              <a:rPr lang="de-DE" sz="1600" dirty="0" smtClean="0">
                <a:solidFill>
                  <a:srgbClr val="4D4D4D"/>
                </a:solidFill>
              </a:rPr>
              <a:t>Traditional HR</a:t>
            </a:r>
            <a:endParaRPr lang="de-DE" sz="1600" dirty="0">
              <a:solidFill>
                <a:srgbClr val="4D4D4D"/>
              </a:solidFill>
            </a:endParaRPr>
          </a:p>
        </p:txBody>
      </p:sp>
      <p:sp>
        <p:nvSpPr>
          <p:cNvPr id="485390" name="Rectangle 21"/>
          <p:cNvSpPr>
            <a:spLocks noChangeArrowheads="1"/>
          </p:cNvSpPr>
          <p:nvPr/>
        </p:nvSpPr>
        <p:spPr bwMode="auto">
          <a:xfrm>
            <a:off x="5292725" y="4652963"/>
            <a:ext cx="2808288" cy="5762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r>
              <a:rPr lang="de-DE" sz="1600" dirty="0" smtClean="0">
                <a:solidFill>
                  <a:srgbClr val="4D4D4D"/>
                </a:solidFill>
              </a:rPr>
              <a:t>Future HR</a:t>
            </a:r>
            <a:endParaRPr lang="de-DE" sz="1600" dirty="0">
              <a:solidFill>
                <a:srgbClr val="4D4D4D"/>
              </a:solidFill>
            </a:endParaRPr>
          </a:p>
        </p:txBody>
      </p:sp>
    </p:spTree>
    <p:extLst>
      <p:ext uri="{BB962C8B-B14F-4D97-AF65-F5344CB8AC3E}">
        <p14:creationId xmlns:p14="http://schemas.microsoft.com/office/powerpoint/2010/main" xmlns="" val="194332213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5617" name="Rectangle 3"/>
          <p:cNvSpPr>
            <a:spLocks noGrp="1" noChangeArrowheads="1"/>
          </p:cNvSpPr>
          <p:nvPr>
            <p:ph type="title"/>
          </p:nvPr>
        </p:nvSpPr>
        <p:spPr>
          <a:xfrm>
            <a:off x="1066800" y="228600"/>
            <a:ext cx="7200900" cy="1142385"/>
          </a:xfrm>
        </p:spPr>
        <p:txBody>
          <a:bodyPr/>
          <a:lstStyle/>
          <a:p>
            <a:pPr eaLnBrk="1" hangingPunct="1"/>
            <a:r>
              <a:rPr lang="de-DE" dirty="0" err="1" smtClean="0">
                <a:latin typeface="Arial Black" charset="0"/>
                <a:ea typeface="ＭＳ Ｐゴシック" charset="0"/>
                <a:cs typeface="ＭＳ Ｐゴシック" charset="0"/>
              </a:rPr>
              <a:t>Selecting</a:t>
            </a:r>
            <a:r>
              <a:rPr lang="de-DE" dirty="0" smtClean="0">
                <a:latin typeface="Arial Black" charset="0"/>
                <a:ea typeface="ＭＳ Ｐゴシック" charset="0"/>
                <a:cs typeface="ＭＳ Ｐゴシック" charset="0"/>
              </a:rPr>
              <a:t> Tasks </a:t>
            </a:r>
            <a:r>
              <a:rPr lang="de-DE" dirty="0" err="1" smtClean="0">
                <a:latin typeface="Arial Black" charset="0"/>
                <a:ea typeface="ＭＳ Ｐゴシック" charset="0"/>
                <a:cs typeface="ＭＳ Ｐゴシック" charset="0"/>
              </a:rPr>
              <a:t>to</a:t>
            </a:r>
            <a:r>
              <a:rPr lang="de-DE" dirty="0" smtClean="0">
                <a:latin typeface="Arial Black" charset="0"/>
                <a:ea typeface="ＭＳ Ｐゴシック" charset="0"/>
                <a:cs typeface="ＭＳ Ｐゴシック" charset="0"/>
              </a:rPr>
              <a:t> </a:t>
            </a:r>
            <a:r>
              <a:rPr lang="de-DE" dirty="0" err="1" smtClean="0">
                <a:latin typeface="Arial Black" charset="0"/>
                <a:ea typeface="ＭＳ Ｐゴシック" charset="0"/>
                <a:cs typeface="ＭＳ Ｐゴシック" charset="0"/>
              </a:rPr>
              <a:t>be</a:t>
            </a:r>
            <a:r>
              <a:rPr lang="de-DE" dirty="0" smtClean="0">
                <a:latin typeface="Arial Black" charset="0"/>
                <a:ea typeface="ＭＳ Ｐゴシック" charset="0"/>
                <a:cs typeface="ＭＳ Ｐゴシック" charset="0"/>
              </a:rPr>
              <a:t> </a:t>
            </a:r>
            <a:r>
              <a:rPr lang="de-DE" dirty="0" err="1" smtClean="0">
                <a:latin typeface="Arial Black" charset="0"/>
                <a:ea typeface="ＭＳ Ｐゴシック" charset="0"/>
                <a:cs typeface="ＭＳ Ｐゴシック" charset="0"/>
              </a:rPr>
              <a:t>handled</a:t>
            </a:r>
            <a:r>
              <a:rPr lang="de-DE" dirty="0" smtClean="0">
                <a:latin typeface="Arial Black" charset="0"/>
                <a:ea typeface="ＭＳ Ｐゴシック" charset="0"/>
                <a:cs typeface="ＭＳ Ｐゴシック" charset="0"/>
              </a:rPr>
              <a:t> </a:t>
            </a:r>
            <a:r>
              <a:rPr lang="de-DE" dirty="0" err="1" smtClean="0">
                <a:latin typeface="Arial Black" charset="0"/>
                <a:ea typeface="ＭＳ Ｐゴシック" charset="0"/>
                <a:cs typeface="ＭＳ Ｐゴシック" charset="0"/>
              </a:rPr>
              <a:t>by</a:t>
            </a:r>
            <a:r>
              <a:rPr lang="de-DE" dirty="0" smtClean="0">
                <a:latin typeface="Arial Black" charset="0"/>
                <a:ea typeface="ＭＳ Ｐゴシック" charset="0"/>
                <a:cs typeface="ＭＳ Ｐゴシック" charset="0"/>
              </a:rPr>
              <a:t> a </a:t>
            </a:r>
            <a:r>
              <a:rPr lang="de-DE" dirty="0" err="1" smtClean="0">
                <a:latin typeface="Arial Black" charset="0"/>
                <a:ea typeface="ＭＳ Ｐゴシック" charset="0"/>
                <a:cs typeface="ＭＳ Ｐゴシック" charset="0"/>
              </a:rPr>
              <a:t>Shared</a:t>
            </a:r>
            <a:r>
              <a:rPr lang="de-DE" dirty="0" smtClean="0">
                <a:latin typeface="Arial Black" charset="0"/>
                <a:ea typeface="ＭＳ Ｐゴシック" charset="0"/>
                <a:cs typeface="ＭＳ Ｐゴシック" charset="0"/>
              </a:rPr>
              <a:t> </a:t>
            </a:r>
            <a:r>
              <a:rPr lang="de-DE" dirty="0">
                <a:latin typeface="Arial Black" charset="0"/>
                <a:ea typeface="ＭＳ Ｐゴシック" charset="0"/>
                <a:cs typeface="ＭＳ Ｐゴシック" charset="0"/>
              </a:rPr>
              <a:t>Service </a:t>
            </a:r>
            <a:r>
              <a:rPr lang="de-DE" dirty="0" smtClean="0">
                <a:latin typeface="Arial Black" charset="0"/>
                <a:ea typeface="ＭＳ Ｐゴシック" charset="0"/>
                <a:cs typeface="ＭＳ Ｐゴシック" charset="0"/>
              </a:rPr>
              <a:t>Center</a:t>
            </a:r>
            <a:endParaRPr lang="de-DE" dirty="0">
              <a:latin typeface="Arial Black" charset="0"/>
              <a:ea typeface="ＭＳ Ｐゴシック" charset="0"/>
              <a:cs typeface="ＭＳ Ｐゴシック" charset="0"/>
            </a:endParaRPr>
          </a:p>
        </p:txBody>
      </p:sp>
      <p:sp>
        <p:nvSpPr>
          <p:cNvPr id="495618" name="Textfeld 45"/>
          <p:cNvSpPr txBox="1">
            <a:spLocks noChangeArrowheads="1"/>
          </p:cNvSpPr>
          <p:nvPr/>
        </p:nvSpPr>
        <p:spPr bwMode="auto">
          <a:xfrm>
            <a:off x="1952625" y="5795963"/>
            <a:ext cx="990600" cy="338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Arial" charset="0"/>
                <a:ea typeface="ＭＳ Ｐゴシック" charset="0"/>
              </a:defRPr>
            </a:lvl9pPr>
          </a:lstStyle>
          <a:p>
            <a:pPr eaLnBrk="1" hangingPunct="1"/>
            <a:r>
              <a:rPr lang="de-DE" sz="1600" b="0" dirty="0" smtClean="0">
                <a:solidFill>
                  <a:srgbClr val="4D4D4D"/>
                </a:solidFill>
                <a:cs typeface="Arial" charset="0"/>
              </a:rPr>
              <a:t>high</a:t>
            </a:r>
            <a:endParaRPr lang="de-DE" sz="1600" b="0" dirty="0">
              <a:solidFill>
                <a:srgbClr val="4D4D4D"/>
              </a:solidFill>
              <a:cs typeface="Arial" charset="0"/>
            </a:endParaRPr>
          </a:p>
        </p:txBody>
      </p:sp>
      <p:sp>
        <p:nvSpPr>
          <p:cNvPr id="495619" name="Textfeld 46"/>
          <p:cNvSpPr txBox="1">
            <a:spLocks noChangeArrowheads="1"/>
          </p:cNvSpPr>
          <p:nvPr/>
        </p:nvSpPr>
        <p:spPr bwMode="auto">
          <a:xfrm>
            <a:off x="6189663" y="5795963"/>
            <a:ext cx="990600" cy="338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Arial" charset="0"/>
                <a:ea typeface="ＭＳ Ｐゴシック" charset="0"/>
              </a:defRPr>
            </a:lvl9pPr>
          </a:lstStyle>
          <a:p>
            <a:pPr algn="r" eaLnBrk="1" hangingPunct="1"/>
            <a:r>
              <a:rPr lang="de-DE" sz="1600" b="0" dirty="0" err="1" smtClean="0">
                <a:solidFill>
                  <a:srgbClr val="4D4D4D"/>
                </a:solidFill>
                <a:cs typeface="Arial" charset="0"/>
              </a:rPr>
              <a:t>low</a:t>
            </a:r>
            <a:endParaRPr lang="de-DE" sz="1600" b="0" dirty="0">
              <a:solidFill>
                <a:srgbClr val="4D4D4D"/>
              </a:solidFill>
              <a:cs typeface="Arial" charset="0"/>
            </a:endParaRPr>
          </a:p>
        </p:txBody>
      </p:sp>
      <p:sp>
        <p:nvSpPr>
          <p:cNvPr id="495620" name="Textfeld 47"/>
          <p:cNvSpPr txBox="1">
            <a:spLocks noChangeArrowheads="1"/>
          </p:cNvSpPr>
          <p:nvPr/>
        </p:nvSpPr>
        <p:spPr bwMode="auto">
          <a:xfrm>
            <a:off x="962025" y="5395913"/>
            <a:ext cx="990600" cy="338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Arial" charset="0"/>
                <a:ea typeface="ＭＳ Ｐゴシック" charset="0"/>
              </a:defRPr>
            </a:lvl9pPr>
          </a:lstStyle>
          <a:p>
            <a:pPr algn="r" eaLnBrk="1" hangingPunct="1"/>
            <a:r>
              <a:rPr lang="de-DE" sz="1600" b="0" dirty="0" err="1" smtClean="0">
                <a:solidFill>
                  <a:srgbClr val="4D4D4D"/>
                </a:solidFill>
                <a:cs typeface="Arial" charset="0"/>
              </a:rPr>
              <a:t>far</a:t>
            </a:r>
            <a:endParaRPr lang="de-DE" sz="1600" b="0" dirty="0">
              <a:solidFill>
                <a:srgbClr val="4D4D4D"/>
              </a:solidFill>
              <a:cs typeface="Arial" charset="0"/>
            </a:endParaRPr>
          </a:p>
        </p:txBody>
      </p:sp>
      <p:sp>
        <p:nvSpPr>
          <p:cNvPr id="495621" name="Textfeld 48"/>
          <p:cNvSpPr txBox="1">
            <a:spLocks noChangeArrowheads="1"/>
          </p:cNvSpPr>
          <p:nvPr/>
        </p:nvSpPr>
        <p:spPr bwMode="auto">
          <a:xfrm>
            <a:off x="962025" y="1484313"/>
            <a:ext cx="990600" cy="339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Arial" charset="0"/>
                <a:ea typeface="ＭＳ Ｐゴシック" charset="0"/>
              </a:defRPr>
            </a:lvl9pPr>
          </a:lstStyle>
          <a:p>
            <a:pPr algn="r" eaLnBrk="1" hangingPunct="1"/>
            <a:r>
              <a:rPr lang="de-DE" sz="1600" b="0" dirty="0" err="1" smtClean="0">
                <a:solidFill>
                  <a:srgbClr val="4D4D4D"/>
                </a:solidFill>
                <a:cs typeface="Arial" charset="0"/>
              </a:rPr>
              <a:t>close</a:t>
            </a:r>
            <a:endParaRPr lang="de-DE" sz="1600" b="0" dirty="0">
              <a:solidFill>
                <a:srgbClr val="4D4D4D"/>
              </a:solidFill>
              <a:cs typeface="Arial" charset="0"/>
            </a:endParaRPr>
          </a:p>
        </p:txBody>
      </p:sp>
      <p:sp>
        <p:nvSpPr>
          <p:cNvPr id="495622" name="Textfeld 49"/>
          <p:cNvSpPr txBox="1">
            <a:spLocks noChangeArrowheads="1"/>
          </p:cNvSpPr>
          <p:nvPr/>
        </p:nvSpPr>
        <p:spPr bwMode="auto">
          <a:xfrm>
            <a:off x="2949575" y="5795963"/>
            <a:ext cx="3478213" cy="338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Arial" charset="0"/>
                <a:ea typeface="ＭＳ Ｐゴシック" charset="0"/>
              </a:defRPr>
            </a:lvl9pPr>
          </a:lstStyle>
          <a:p>
            <a:pPr eaLnBrk="1" hangingPunct="1"/>
            <a:r>
              <a:rPr lang="de-DE" sz="1600" dirty="0" err="1" smtClean="0">
                <a:solidFill>
                  <a:srgbClr val="4D4D4D"/>
                </a:solidFill>
                <a:cs typeface="Arial" charset="0"/>
              </a:rPr>
              <a:t>Standardization</a:t>
            </a:r>
            <a:endParaRPr lang="de-DE" sz="1600" dirty="0">
              <a:solidFill>
                <a:srgbClr val="4D4D4D"/>
              </a:solidFill>
              <a:cs typeface="Arial" charset="0"/>
            </a:endParaRPr>
          </a:p>
        </p:txBody>
      </p:sp>
      <p:sp>
        <p:nvSpPr>
          <p:cNvPr id="495623" name="Textfeld 50"/>
          <p:cNvSpPr txBox="1">
            <a:spLocks noChangeArrowheads="1"/>
          </p:cNvSpPr>
          <p:nvPr/>
        </p:nvSpPr>
        <p:spPr bwMode="auto">
          <a:xfrm>
            <a:off x="657225" y="3421063"/>
            <a:ext cx="1295400" cy="5847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Arial" charset="0"/>
                <a:ea typeface="ＭＳ Ｐゴシック" charset="0"/>
              </a:defRPr>
            </a:lvl9pPr>
          </a:lstStyle>
          <a:p>
            <a:pPr algn="r" eaLnBrk="1" hangingPunct="1"/>
            <a:r>
              <a:rPr lang="de-DE" sz="1600" dirty="0" smtClean="0">
                <a:solidFill>
                  <a:srgbClr val="4D4D4D"/>
                </a:solidFill>
                <a:cs typeface="Arial" charset="0"/>
              </a:rPr>
              <a:t>Close </a:t>
            </a:r>
            <a:r>
              <a:rPr lang="de-DE" sz="1600" dirty="0" err="1" smtClean="0">
                <a:solidFill>
                  <a:srgbClr val="4D4D4D"/>
                </a:solidFill>
                <a:cs typeface="Arial" charset="0"/>
              </a:rPr>
              <a:t>to</a:t>
            </a:r>
            <a:r>
              <a:rPr lang="de-DE" sz="1600" dirty="0" smtClean="0">
                <a:solidFill>
                  <a:srgbClr val="4D4D4D"/>
                </a:solidFill>
                <a:cs typeface="Arial" charset="0"/>
              </a:rPr>
              <a:t> </a:t>
            </a:r>
            <a:r>
              <a:rPr lang="de-DE" sz="1600" dirty="0" err="1" smtClean="0">
                <a:solidFill>
                  <a:srgbClr val="4D4D4D"/>
                </a:solidFill>
                <a:cs typeface="Arial" charset="0"/>
              </a:rPr>
              <a:t>Applicant</a:t>
            </a:r>
            <a:endParaRPr lang="de-DE" sz="1600" dirty="0">
              <a:solidFill>
                <a:srgbClr val="4D4D4D"/>
              </a:solidFill>
              <a:cs typeface="Arial" charset="0"/>
            </a:endParaRPr>
          </a:p>
        </p:txBody>
      </p:sp>
      <p:sp>
        <p:nvSpPr>
          <p:cNvPr id="53" name="Bogen 12"/>
          <p:cNvSpPr>
            <a:spLocks/>
          </p:cNvSpPr>
          <p:nvPr/>
        </p:nvSpPr>
        <p:spPr bwMode="auto">
          <a:xfrm>
            <a:off x="1941513" y="2781300"/>
            <a:ext cx="3384550" cy="3009900"/>
          </a:xfrm>
          <a:custGeom>
            <a:avLst/>
            <a:gdLst>
              <a:gd name="T0" fmla="*/ 0 w 21616"/>
              <a:gd name="T1" fmla="*/ 0 h 21600"/>
              <a:gd name="T2" fmla="*/ 2147483647 w 21616"/>
              <a:gd name="T3" fmla="*/ 2147483647 h 21600"/>
              <a:gd name="T4" fmla="*/ 899098209 w 21616"/>
              <a:gd name="T5" fmla="*/ 2147483647 h 21600"/>
              <a:gd name="T6" fmla="*/ 0 60000 65536"/>
              <a:gd name="T7" fmla="*/ 0 60000 65536"/>
              <a:gd name="T8" fmla="*/ 0 60000 65536"/>
              <a:gd name="T9" fmla="*/ 0 w 21616"/>
              <a:gd name="T10" fmla="*/ 0 h 21600"/>
              <a:gd name="T11" fmla="*/ 21616 w 21616"/>
              <a:gd name="T12" fmla="*/ 21600 h 21600"/>
            </a:gdLst>
            <a:ahLst/>
            <a:cxnLst>
              <a:cxn ang="T6">
                <a:pos x="T0" y="T1"/>
              </a:cxn>
              <a:cxn ang="T7">
                <a:pos x="T2" y="T3"/>
              </a:cxn>
              <a:cxn ang="T8">
                <a:pos x="T4" y="T5"/>
              </a:cxn>
            </a:cxnLst>
            <a:rect l="T9" t="T10" r="T11" b="T12"/>
            <a:pathLst>
              <a:path w="21616" h="21600" fill="none" extrusionOk="0">
                <a:moveTo>
                  <a:pt x="0" y="0"/>
                </a:moveTo>
                <a:cubicBezTo>
                  <a:pt x="5" y="0"/>
                  <a:pt x="10" y="-1"/>
                  <a:pt x="16" y="-1"/>
                </a:cubicBezTo>
                <a:cubicBezTo>
                  <a:pt x="11945" y="-1"/>
                  <a:pt x="21616" y="9670"/>
                  <a:pt x="21616" y="21600"/>
                </a:cubicBezTo>
              </a:path>
              <a:path w="21616" h="21600" stroke="0" extrusionOk="0">
                <a:moveTo>
                  <a:pt x="0" y="0"/>
                </a:moveTo>
                <a:cubicBezTo>
                  <a:pt x="5" y="0"/>
                  <a:pt x="10" y="-1"/>
                  <a:pt x="16" y="-1"/>
                </a:cubicBezTo>
                <a:cubicBezTo>
                  <a:pt x="11945" y="-1"/>
                  <a:pt x="21616" y="9670"/>
                  <a:pt x="21616" y="21600"/>
                </a:cubicBezTo>
                <a:lnTo>
                  <a:pt x="16" y="21600"/>
                </a:lnTo>
                <a:close/>
              </a:path>
            </a:pathLst>
          </a:custGeom>
          <a:solidFill>
            <a:schemeClr val="bg1">
              <a:lumMod val="95000"/>
            </a:schemeClr>
          </a:solidFill>
          <a:ln w="9525">
            <a:solidFill>
              <a:schemeClr val="bg1">
                <a:lumMod val="65000"/>
              </a:schemeClr>
            </a:solidFill>
            <a:prstDash val="solid"/>
            <a:round/>
            <a:headEnd/>
            <a:tailEnd type="none" w="lg" len="lg"/>
          </a:ln>
        </p:spPr>
        <p:txBody>
          <a:bodyPr wrap="none" anchor="ctr"/>
          <a:lstStyle/>
          <a:p>
            <a:pPr>
              <a:defRPr/>
            </a:pPr>
            <a:endParaRPr lang="de-DE">
              <a:solidFill>
                <a:srgbClr val="4D4D4D"/>
              </a:solidFill>
              <a:latin typeface="Arial"/>
              <a:ea typeface="ＭＳ Ｐゴシック" pitchFamily="-65" charset="-128"/>
              <a:cs typeface="Arial"/>
            </a:endParaRPr>
          </a:p>
        </p:txBody>
      </p:sp>
      <p:sp>
        <p:nvSpPr>
          <p:cNvPr id="58" name="Oval 57"/>
          <p:cNvSpPr/>
          <p:nvPr/>
        </p:nvSpPr>
        <p:spPr>
          <a:xfrm>
            <a:off x="5399088" y="3132138"/>
            <a:ext cx="152400" cy="152400"/>
          </a:xfrm>
          <a:prstGeom prst="ellipse">
            <a:avLst/>
          </a:prstGeom>
          <a:solidFill>
            <a:srgbClr val="800000"/>
          </a:solidFill>
          <a:ln>
            <a:solidFill>
              <a:srgbClr val="800000"/>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de-DE" sz="1400">
              <a:solidFill>
                <a:srgbClr val="4D4D4D"/>
              </a:solidFill>
            </a:endParaRPr>
          </a:p>
        </p:txBody>
      </p:sp>
      <p:sp>
        <p:nvSpPr>
          <p:cNvPr id="60" name="Oval 59"/>
          <p:cNvSpPr/>
          <p:nvPr/>
        </p:nvSpPr>
        <p:spPr>
          <a:xfrm>
            <a:off x="2987675" y="3967163"/>
            <a:ext cx="152400" cy="152400"/>
          </a:xfrm>
          <a:prstGeom prst="ellipse">
            <a:avLst/>
          </a:prstGeom>
          <a:solidFill>
            <a:srgbClr val="800000"/>
          </a:solidFill>
          <a:ln>
            <a:solidFill>
              <a:srgbClr val="800000"/>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de-DE" sz="1400">
              <a:solidFill>
                <a:srgbClr val="4D4D4D"/>
              </a:solidFill>
            </a:endParaRPr>
          </a:p>
        </p:txBody>
      </p:sp>
      <p:sp>
        <p:nvSpPr>
          <p:cNvPr id="62" name="Oval 61"/>
          <p:cNvSpPr/>
          <p:nvPr/>
        </p:nvSpPr>
        <p:spPr>
          <a:xfrm>
            <a:off x="4379913" y="5292725"/>
            <a:ext cx="152400" cy="152400"/>
          </a:xfrm>
          <a:prstGeom prst="ellipse">
            <a:avLst/>
          </a:prstGeom>
          <a:solidFill>
            <a:srgbClr val="800000"/>
          </a:solidFill>
          <a:ln>
            <a:solidFill>
              <a:srgbClr val="800000"/>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de-DE" sz="1400">
              <a:solidFill>
                <a:srgbClr val="4D4D4D"/>
              </a:solidFill>
            </a:endParaRPr>
          </a:p>
        </p:txBody>
      </p:sp>
      <p:sp>
        <p:nvSpPr>
          <p:cNvPr id="495631" name="Textfeld 66"/>
          <p:cNvSpPr txBox="1">
            <a:spLocks noChangeArrowheads="1"/>
          </p:cNvSpPr>
          <p:nvPr/>
        </p:nvSpPr>
        <p:spPr bwMode="auto">
          <a:xfrm>
            <a:off x="5684838" y="1773238"/>
            <a:ext cx="1612900" cy="307975"/>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Arial" charset="0"/>
                <a:ea typeface="ＭＳ Ｐゴシック" charset="0"/>
              </a:defRPr>
            </a:lvl9pPr>
          </a:lstStyle>
          <a:p>
            <a:pPr eaLnBrk="1" hangingPunct="1"/>
            <a:r>
              <a:rPr lang="de-DE" sz="1400" dirty="0" smtClean="0">
                <a:solidFill>
                  <a:srgbClr val="4D4D4D"/>
                </a:solidFill>
                <a:cs typeface="Arial" charset="0"/>
              </a:rPr>
              <a:t>Assessment</a:t>
            </a:r>
            <a:endParaRPr lang="de-DE" sz="1400" dirty="0">
              <a:solidFill>
                <a:srgbClr val="4D4D4D"/>
              </a:solidFill>
              <a:cs typeface="Arial" charset="0"/>
            </a:endParaRPr>
          </a:p>
        </p:txBody>
      </p:sp>
      <p:sp>
        <p:nvSpPr>
          <p:cNvPr id="68" name="Oval 67"/>
          <p:cNvSpPr/>
          <p:nvPr/>
        </p:nvSpPr>
        <p:spPr>
          <a:xfrm>
            <a:off x="6411913" y="2228850"/>
            <a:ext cx="152400" cy="152400"/>
          </a:xfrm>
          <a:prstGeom prst="ellipse">
            <a:avLst/>
          </a:prstGeom>
          <a:solidFill>
            <a:srgbClr val="800000"/>
          </a:solidFill>
          <a:ln>
            <a:solidFill>
              <a:srgbClr val="800000"/>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de-DE" sz="1400">
              <a:solidFill>
                <a:srgbClr val="4D4D4D"/>
              </a:solidFill>
            </a:endParaRPr>
          </a:p>
        </p:txBody>
      </p:sp>
      <p:sp>
        <p:nvSpPr>
          <p:cNvPr id="495633" name="Textfeld 68"/>
          <p:cNvSpPr txBox="1">
            <a:spLocks noChangeArrowheads="1"/>
          </p:cNvSpPr>
          <p:nvPr/>
        </p:nvSpPr>
        <p:spPr bwMode="auto">
          <a:xfrm>
            <a:off x="3597275" y="3651250"/>
            <a:ext cx="1752600" cy="3063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Arial" charset="0"/>
                <a:ea typeface="ＭＳ Ｐゴシック" charset="0"/>
              </a:defRPr>
            </a:lvl9pPr>
          </a:lstStyle>
          <a:p>
            <a:pPr eaLnBrk="1" hangingPunct="1"/>
            <a:r>
              <a:rPr lang="de-DE" sz="1400" dirty="0" err="1" smtClean="0">
                <a:solidFill>
                  <a:srgbClr val="4D4D4D"/>
                </a:solidFill>
                <a:cs typeface="Arial" charset="0"/>
              </a:rPr>
              <a:t>Preselection</a:t>
            </a:r>
            <a:endParaRPr lang="de-DE" sz="1400" dirty="0">
              <a:solidFill>
                <a:srgbClr val="4D4D4D"/>
              </a:solidFill>
              <a:cs typeface="Arial" charset="0"/>
            </a:endParaRPr>
          </a:p>
        </p:txBody>
      </p:sp>
      <p:sp>
        <p:nvSpPr>
          <p:cNvPr id="70" name="Oval 69"/>
          <p:cNvSpPr/>
          <p:nvPr/>
        </p:nvSpPr>
        <p:spPr>
          <a:xfrm>
            <a:off x="4405313" y="4068763"/>
            <a:ext cx="152400" cy="152400"/>
          </a:xfrm>
          <a:prstGeom prst="ellipse">
            <a:avLst/>
          </a:prstGeom>
          <a:solidFill>
            <a:srgbClr val="800000"/>
          </a:solidFill>
          <a:ln>
            <a:solidFill>
              <a:srgbClr val="800000"/>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de-DE" sz="1400">
              <a:solidFill>
                <a:srgbClr val="4D4D4D"/>
              </a:solidFill>
            </a:endParaRPr>
          </a:p>
        </p:txBody>
      </p:sp>
      <p:sp>
        <p:nvSpPr>
          <p:cNvPr id="72" name="Oval 71"/>
          <p:cNvSpPr/>
          <p:nvPr/>
        </p:nvSpPr>
        <p:spPr>
          <a:xfrm>
            <a:off x="6356350" y="5176838"/>
            <a:ext cx="152400" cy="152400"/>
          </a:xfrm>
          <a:prstGeom prst="ellipse">
            <a:avLst/>
          </a:prstGeom>
          <a:solidFill>
            <a:srgbClr val="800000"/>
          </a:solidFill>
          <a:ln>
            <a:solidFill>
              <a:srgbClr val="800000"/>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de-DE" sz="1400">
              <a:solidFill>
                <a:srgbClr val="4D4D4D"/>
              </a:solidFill>
            </a:endParaRPr>
          </a:p>
        </p:txBody>
      </p:sp>
      <p:sp>
        <p:nvSpPr>
          <p:cNvPr id="74" name="Oval 73"/>
          <p:cNvSpPr/>
          <p:nvPr/>
        </p:nvSpPr>
        <p:spPr>
          <a:xfrm>
            <a:off x="4008438" y="2444750"/>
            <a:ext cx="152400" cy="152400"/>
          </a:xfrm>
          <a:prstGeom prst="ellipse">
            <a:avLst/>
          </a:prstGeom>
          <a:solidFill>
            <a:srgbClr val="800000"/>
          </a:solidFill>
          <a:ln>
            <a:solidFill>
              <a:srgbClr val="800000"/>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de-DE" sz="1400">
              <a:solidFill>
                <a:srgbClr val="4D4D4D"/>
              </a:solidFill>
            </a:endParaRPr>
          </a:p>
        </p:txBody>
      </p:sp>
      <p:sp>
        <p:nvSpPr>
          <p:cNvPr id="75" name="Rechteck 74"/>
          <p:cNvSpPr/>
          <p:nvPr/>
        </p:nvSpPr>
        <p:spPr>
          <a:xfrm>
            <a:off x="1952625" y="1484313"/>
            <a:ext cx="5245100" cy="4311650"/>
          </a:xfrm>
          <a:prstGeom prst="rect">
            <a:avLst/>
          </a:prstGeom>
          <a:no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de-DE">
              <a:solidFill>
                <a:srgbClr val="4D4D4D"/>
              </a:solidFill>
            </a:endParaRPr>
          </a:p>
        </p:txBody>
      </p:sp>
      <p:sp>
        <p:nvSpPr>
          <p:cNvPr id="79" name="Oval 78"/>
          <p:cNvSpPr/>
          <p:nvPr/>
        </p:nvSpPr>
        <p:spPr>
          <a:xfrm>
            <a:off x="2767013" y="4906963"/>
            <a:ext cx="152400" cy="152400"/>
          </a:xfrm>
          <a:prstGeom prst="ellipse">
            <a:avLst/>
          </a:prstGeom>
          <a:solidFill>
            <a:srgbClr val="800000"/>
          </a:solidFill>
          <a:ln>
            <a:solidFill>
              <a:srgbClr val="800000"/>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de-DE" sz="1400">
              <a:solidFill>
                <a:srgbClr val="4D4D4D"/>
              </a:solidFill>
            </a:endParaRPr>
          </a:p>
        </p:txBody>
      </p:sp>
      <p:sp>
        <p:nvSpPr>
          <p:cNvPr id="29" name="Rectangle 12"/>
          <p:cNvSpPr>
            <a:spLocks noChangeArrowheads="1"/>
          </p:cNvSpPr>
          <p:nvPr/>
        </p:nvSpPr>
        <p:spPr bwMode="auto">
          <a:xfrm>
            <a:off x="2211044" y="4357732"/>
            <a:ext cx="1300356"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p>
            <a:r>
              <a:rPr lang="de-DE" sz="1400" dirty="0" err="1">
                <a:solidFill>
                  <a:srgbClr val="4D4D4D"/>
                </a:solidFill>
              </a:rPr>
              <a:t>Application</a:t>
            </a:r>
            <a:r>
              <a:rPr lang="de-DE" sz="1400" dirty="0">
                <a:solidFill>
                  <a:srgbClr val="4D4D4D"/>
                </a:solidFill>
              </a:rPr>
              <a:t/>
            </a:r>
            <a:br>
              <a:rPr lang="de-DE" sz="1400" dirty="0">
                <a:solidFill>
                  <a:srgbClr val="4D4D4D"/>
                </a:solidFill>
              </a:rPr>
            </a:br>
            <a:r>
              <a:rPr lang="de-DE" sz="1400" dirty="0" err="1">
                <a:solidFill>
                  <a:srgbClr val="4D4D4D"/>
                </a:solidFill>
              </a:rPr>
              <a:t>management</a:t>
            </a:r>
            <a:endParaRPr lang="de-DE" sz="1400" dirty="0">
              <a:solidFill>
                <a:srgbClr val="4D4D4D"/>
              </a:solidFill>
            </a:endParaRPr>
          </a:p>
        </p:txBody>
      </p:sp>
      <p:sp>
        <p:nvSpPr>
          <p:cNvPr id="30" name="Rectangle 13"/>
          <p:cNvSpPr>
            <a:spLocks noChangeArrowheads="1"/>
          </p:cNvSpPr>
          <p:nvPr/>
        </p:nvSpPr>
        <p:spPr bwMode="auto">
          <a:xfrm>
            <a:off x="2483768" y="3356992"/>
            <a:ext cx="1182372"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p>
            <a:r>
              <a:rPr lang="de-DE" sz="1400" dirty="0">
                <a:solidFill>
                  <a:srgbClr val="4D4D4D"/>
                </a:solidFill>
              </a:rPr>
              <a:t>Job </a:t>
            </a:r>
            <a:r>
              <a:rPr lang="de-DE" sz="1400" dirty="0" err="1">
                <a:solidFill>
                  <a:srgbClr val="4D4D4D"/>
                </a:solidFill>
              </a:rPr>
              <a:t>Offer</a:t>
            </a:r>
            <a:r>
              <a:rPr lang="de-DE" sz="1400" dirty="0">
                <a:solidFill>
                  <a:srgbClr val="4D4D4D"/>
                </a:solidFill>
              </a:rPr>
              <a:t/>
            </a:r>
            <a:br>
              <a:rPr lang="de-DE" sz="1400" dirty="0">
                <a:solidFill>
                  <a:srgbClr val="4D4D4D"/>
                </a:solidFill>
              </a:rPr>
            </a:br>
            <a:r>
              <a:rPr lang="de-DE" sz="1400" dirty="0" err="1">
                <a:solidFill>
                  <a:srgbClr val="4D4D4D"/>
                </a:solidFill>
              </a:rPr>
              <a:t>Preparation</a:t>
            </a:r>
            <a:endParaRPr lang="de-DE" sz="1400" dirty="0">
              <a:solidFill>
                <a:srgbClr val="4D4D4D"/>
              </a:solidFill>
            </a:endParaRPr>
          </a:p>
        </p:txBody>
      </p:sp>
      <p:sp>
        <p:nvSpPr>
          <p:cNvPr id="31" name="Rectangle 17"/>
          <p:cNvSpPr>
            <a:spLocks noChangeArrowheads="1"/>
          </p:cNvSpPr>
          <p:nvPr/>
        </p:nvSpPr>
        <p:spPr bwMode="auto">
          <a:xfrm>
            <a:off x="3946608" y="4702464"/>
            <a:ext cx="1032642"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p>
            <a:r>
              <a:rPr lang="de-DE" sz="1400" dirty="0">
                <a:solidFill>
                  <a:srgbClr val="4D4D4D"/>
                </a:solidFill>
              </a:rPr>
              <a:t>HR</a:t>
            </a:r>
            <a:br>
              <a:rPr lang="de-DE" sz="1400" dirty="0">
                <a:solidFill>
                  <a:srgbClr val="4D4D4D"/>
                </a:solidFill>
              </a:rPr>
            </a:br>
            <a:r>
              <a:rPr lang="de-DE" sz="1400" dirty="0">
                <a:solidFill>
                  <a:srgbClr val="4D4D4D"/>
                </a:solidFill>
              </a:rPr>
              <a:t>Marketing</a:t>
            </a:r>
          </a:p>
        </p:txBody>
      </p:sp>
      <p:sp>
        <p:nvSpPr>
          <p:cNvPr id="32" name="Rectangle 19"/>
          <p:cNvSpPr>
            <a:spLocks noChangeArrowheads="1"/>
          </p:cNvSpPr>
          <p:nvPr/>
        </p:nvSpPr>
        <p:spPr bwMode="auto">
          <a:xfrm>
            <a:off x="4886680" y="2564904"/>
            <a:ext cx="1172028"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p>
            <a:r>
              <a:rPr lang="de-DE" sz="1400" dirty="0">
                <a:solidFill>
                  <a:srgbClr val="4D4D4D"/>
                </a:solidFill>
              </a:rPr>
              <a:t>Job </a:t>
            </a:r>
            <a:r>
              <a:rPr lang="de-DE" sz="1400" dirty="0" err="1">
                <a:solidFill>
                  <a:srgbClr val="4D4D4D"/>
                </a:solidFill>
              </a:rPr>
              <a:t>Offer</a:t>
            </a:r>
            <a:r>
              <a:rPr lang="de-DE" sz="1400" dirty="0">
                <a:solidFill>
                  <a:srgbClr val="4D4D4D"/>
                </a:solidFill>
              </a:rPr>
              <a:t/>
            </a:r>
            <a:br>
              <a:rPr lang="de-DE" sz="1400" dirty="0">
                <a:solidFill>
                  <a:srgbClr val="4D4D4D"/>
                </a:solidFill>
              </a:rPr>
            </a:br>
            <a:r>
              <a:rPr lang="de-DE" sz="1400" dirty="0" err="1">
                <a:solidFill>
                  <a:srgbClr val="4D4D4D"/>
                </a:solidFill>
              </a:rPr>
              <a:t>Negotiation</a:t>
            </a:r>
            <a:endParaRPr lang="de-DE" sz="1400" dirty="0">
              <a:solidFill>
                <a:srgbClr val="4D4D4D"/>
              </a:solidFill>
            </a:endParaRPr>
          </a:p>
        </p:txBody>
      </p:sp>
      <p:sp>
        <p:nvSpPr>
          <p:cNvPr id="33" name="Rechteck 41"/>
          <p:cNvSpPr>
            <a:spLocks noChangeArrowheads="1"/>
          </p:cNvSpPr>
          <p:nvPr/>
        </p:nvSpPr>
        <p:spPr bwMode="auto">
          <a:xfrm>
            <a:off x="5292080" y="4561309"/>
            <a:ext cx="2286000"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de-DE" sz="1400" dirty="0">
                <a:solidFill>
                  <a:srgbClr val="4D4D4D"/>
                </a:solidFill>
              </a:rPr>
              <a:t>Definition </a:t>
            </a:r>
            <a:r>
              <a:rPr lang="de-DE" sz="1400" dirty="0" err="1">
                <a:solidFill>
                  <a:srgbClr val="4D4D4D"/>
                </a:solidFill>
              </a:rPr>
              <a:t>of</a:t>
            </a:r>
            <a:r>
              <a:rPr lang="de-DE" sz="1400" dirty="0">
                <a:solidFill>
                  <a:srgbClr val="4D4D4D"/>
                </a:solidFill>
              </a:rPr>
              <a:t> </a:t>
            </a:r>
            <a:r>
              <a:rPr lang="de-DE" sz="1400" dirty="0" smtClean="0">
                <a:solidFill>
                  <a:srgbClr val="4D4D4D"/>
                </a:solidFill>
              </a:rPr>
              <a:t/>
            </a:r>
            <a:br>
              <a:rPr lang="de-DE" sz="1400" dirty="0" smtClean="0">
                <a:solidFill>
                  <a:srgbClr val="4D4D4D"/>
                </a:solidFill>
              </a:rPr>
            </a:br>
            <a:r>
              <a:rPr lang="de-DE" sz="1400" dirty="0" smtClean="0">
                <a:solidFill>
                  <a:srgbClr val="4D4D4D"/>
                </a:solidFill>
              </a:rPr>
              <a:t>Target </a:t>
            </a:r>
            <a:r>
              <a:rPr lang="de-DE" sz="1400" dirty="0">
                <a:solidFill>
                  <a:srgbClr val="4D4D4D"/>
                </a:solidFill>
              </a:rPr>
              <a:t>Profile</a:t>
            </a:r>
          </a:p>
        </p:txBody>
      </p:sp>
      <p:sp>
        <p:nvSpPr>
          <p:cNvPr id="34" name="Rechteck 42"/>
          <p:cNvSpPr>
            <a:spLocks noChangeArrowheads="1"/>
          </p:cNvSpPr>
          <p:nvPr/>
        </p:nvSpPr>
        <p:spPr bwMode="auto">
          <a:xfrm>
            <a:off x="3484116" y="2060848"/>
            <a:ext cx="123190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de-DE" sz="1400" dirty="0" err="1">
                <a:solidFill>
                  <a:srgbClr val="4D4D4D"/>
                </a:solidFill>
              </a:rPr>
              <a:t>Introduction</a:t>
            </a:r>
            <a:r>
              <a:rPr lang="de-DE" sz="1400" dirty="0">
                <a:solidFill>
                  <a:srgbClr val="4D4D4D"/>
                </a:solidFill>
              </a:rPr>
              <a:t> </a:t>
            </a:r>
            <a:endParaRPr lang="de-DE" dirty="0">
              <a:solidFill>
                <a:srgbClr val="4D4D4D"/>
              </a:solidFill>
            </a:endParaRPr>
          </a:p>
        </p:txBody>
      </p:sp>
    </p:spTree>
    <p:extLst>
      <p:ext uri="{BB962C8B-B14F-4D97-AF65-F5344CB8AC3E}">
        <p14:creationId xmlns:p14="http://schemas.microsoft.com/office/powerpoint/2010/main" xmlns="" val="213616471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pierung 76"/>
          <p:cNvGrpSpPr>
            <a:grpSpLocks/>
          </p:cNvGrpSpPr>
          <p:nvPr/>
        </p:nvGrpSpPr>
        <p:grpSpPr bwMode="auto">
          <a:xfrm>
            <a:off x="2514600" y="914400"/>
            <a:ext cx="5562600" cy="5486400"/>
            <a:chOff x="2514600" y="914400"/>
            <a:chExt cx="5562600" cy="5486400"/>
          </a:xfrm>
        </p:grpSpPr>
        <p:sp>
          <p:nvSpPr>
            <p:cNvPr id="201751" name="Rechteck 69"/>
            <p:cNvSpPr>
              <a:spLocks noChangeArrowheads="1"/>
            </p:cNvSpPr>
            <p:nvPr/>
          </p:nvSpPr>
          <p:spPr bwMode="auto">
            <a:xfrm>
              <a:off x="2514600" y="914400"/>
              <a:ext cx="5562600" cy="5486400"/>
            </a:xfrm>
            <a:prstGeom prst="rect">
              <a:avLst/>
            </a:prstGeom>
            <a:noFill/>
            <a:ln w="19050">
              <a:solidFill>
                <a:schemeClr val="bg2"/>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de-DE"/>
            </a:p>
          </p:txBody>
        </p:sp>
        <p:sp>
          <p:nvSpPr>
            <p:cNvPr id="201752" name="Rechteck 70"/>
            <p:cNvSpPr>
              <a:spLocks noChangeArrowheads="1"/>
            </p:cNvSpPr>
            <p:nvPr/>
          </p:nvSpPr>
          <p:spPr bwMode="auto">
            <a:xfrm>
              <a:off x="2667000" y="990600"/>
              <a:ext cx="525780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de-DE">
                  <a:solidFill>
                    <a:srgbClr val="595959"/>
                  </a:solidFill>
                </a:rPr>
                <a:t>Central Coordination</a:t>
              </a:r>
              <a:endParaRPr lang="de-DE"/>
            </a:p>
          </p:txBody>
        </p:sp>
        <p:sp>
          <p:nvSpPr>
            <p:cNvPr id="201753" name="Rechteck 71"/>
            <p:cNvSpPr>
              <a:spLocks noChangeArrowheads="1"/>
            </p:cNvSpPr>
            <p:nvPr/>
          </p:nvSpPr>
          <p:spPr bwMode="auto">
            <a:xfrm>
              <a:off x="2667000" y="5943600"/>
              <a:ext cx="525780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de-DE">
                  <a:solidFill>
                    <a:srgbClr val="595959"/>
                  </a:solidFill>
                </a:rPr>
                <a:t>Partner-/Supplier Management</a:t>
              </a:r>
              <a:endParaRPr lang="de-DE"/>
            </a:p>
          </p:txBody>
        </p:sp>
      </p:grpSp>
      <p:sp>
        <p:nvSpPr>
          <p:cNvPr id="201731" name="Titel 1"/>
          <p:cNvSpPr>
            <a:spLocks noGrp="1"/>
          </p:cNvSpPr>
          <p:nvPr>
            <p:ph type="title"/>
          </p:nvPr>
        </p:nvSpPr>
        <p:spPr>
          <a:xfrm>
            <a:off x="1066800" y="0"/>
            <a:ext cx="7200900" cy="884239"/>
          </a:xfrm>
        </p:spPr>
        <p:txBody>
          <a:bodyPr/>
          <a:lstStyle/>
          <a:p>
            <a:r>
              <a:rPr lang="de-DE" dirty="0" err="1" smtClean="0">
                <a:latin typeface="Arial Black" charset="0"/>
                <a:ea typeface="ＭＳ Ｐゴシック" charset="0"/>
                <a:cs typeface="ＭＳ Ｐゴシック" charset="0"/>
              </a:rPr>
              <a:t>Three</a:t>
            </a:r>
            <a:r>
              <a:rPr lang="de-DE" dirty="0" smtClean="0">
                <a:latin typeface="Arial Black" charset="0"/>
                <a:ea typeface="ＭＳ Ｐゴシック" charset="0"/>
                <a:cs typeface="ＭＳ Ｐゴシック" charset="0"/>
              </a:rPr>
              <a:t> </a:t>
            </a:r>
            <a:r>
              <a:rPr lang="de-DE" dirty="0" err="1" smtClean="0">
                <a:latin typeface="Arial Black" charset="0"/>
                <a:ea typeface="ＭＳ Ｐゴシック" charset="0"/>
                <a:cs typeface="ＭＳ Ｐゴシック" charset="0"/>
              </a:rPr>
              <a:t>Pillar</a:t>
            </a:r>
            <a:r>
              <a:rPr lang="de-DE" dirty="0" smtClean="0">
                <a:latin typeface="Arial Black" charset="0"/>
                <a:ea typeface="ＭＳ Ｐゴシック" charset="0"/>
                <a:cs typeface="ＭＳ Ｐゴシック" charset="0"/>
              </a:rPr>
              <a:t> Model </a:t>
            </a:r>
            <a:r>
              <a:rPr lang="de-DE" dirty="0" err="1" smtClean="0">
                <a:latin typeface="Arial Black" charset="0"/>
                <a:ea typeface="ＭＳ Ｐゴシック" charset="0"/>
                <a:cs typeface="ＭＳ Ｐゴシック" charset="0"/>
              </a:rPr>
              <a:t>of</a:t>
            </a:r>
            <a:r>
              <a:rPr lang="de-DE" dirty="0" smtClean="0">
                <a:latin typeface="Arial Black" charset="0"/>
                <a:ea typeface="ＭＳ Ｐゴシック" charset="0"/>
                <a:cs typeface="ＭＳ Ｐゴシック" charset="0"/>
              </a:rPr>
              <a:t> modern </a:t>
            </a:r>
            <a:r>
              <a:rPr lang="de-DE" dirty="0">
                <a:latin typeface="Arial Black" charset="0"/>
                <a:ea typeface="ＭＳ Ｐゴシック" charset="0"/>
                <a:cs typeface="ＭＳ Ｐゴシック" charset="0"/>
              </a:rPr>
              <a:t>HR-</a:t>
            </a:r>
            <a:r>
              <a:rPr lang="de-DE" dirty="0" err="1">
                <a:latin typeface="Arial Black" charset="0"/>
                <a:ea typeface="ＭＳ Ｐゴシック" charset="0"/>
                <a:cs typeface="ＭＳ Ｐゴシック" charset="0"/>
              </a:rPr>
              <a:t>Organization</a:t>
            </a:r>
            <a:endParaRPr lang="de-DE" dirty="0">
              <a:latin typeface="Arial Black" charset="0"/>
              <a:ea typeface="ＭＳ Ｐゴシック" charset="0"/>
              <a:cs typeface="ＭＳ Ｐゴシック" charset="0"/>
            </a:endParaRPr>
          </a:p>
        </p:txBody>
      </p:sp>
      <p:grpSp>
        <p:nvGrpSpPr>
          <p:cNvPr id="3" name="Gruppierung 72"/>
          <p:cNvGrpSpPr>
            <a:grpSpLocks/>
          </p:cNvGrpSpPr>
          <p:nvPr/>
        </p:nvGrpSpPr>
        <p:grpSpPr bwMode="auto">
          <a:xfrm>
            <a:off x="609600" y="1524000"/>
            <a:ext cx="1752600" cy="4313238"/>
            <a:chOff x="609600" y="1524000"/>
            <a:chExt cx="1752600" cy="4313238"/>
          </a:xfrm>
        </p:grpSpPr>
        <p:sp>
          <p:nvSpPr>
            <p:cNvPr id="69" name="Rechteck 68"/>
            <p:cNvSpPr/>
            <p:nvPr/>
          </p:nvSpPr>
          <p:spPr bwMode="auto">
            <a:xfrm>
              <a:off x="609600" y="3581400"/>
              <a:ext cx="1752600" cy="2255838"/>
            </a:xfrm>
            <a:prstGeom prst="rect">
              <a:avLst/>
            </a:prstGeom>
            <a:solidFill>
              <a:schemeClr val="bg1"/>
            </a:solidFill>
            <a:ln w="9525" cap="flat" cmpd="sng" algn="ctr">
              <a:solidFill>
                <a:schemeClr val="bg1">
                  <a:lumMod val="75000"/>
                </a:schemeClr>
              </a:solidFill>
              <a:prstDash val="solid"/>
              <a:round/>
              <a:headEnd type="none" w="med" len="med"/>
              <a:tailEnd type="none" w="med" len="med"/>
            </a:ln>
            <a:effectLst/>
          </p:spPr>
          <p:txBody>
            <a:bodyPr anchor="ctr"/>
            <a:lstStyle/>
            <a:p>
              <a:r>
                <a:rPr lang="de-DE" sz="1600">
                  <a:solidFill>
                    <a:srgbClr val="595959"/>
                  </a:solidFill>
                </a:rPr>
                <a:t>Employees</a:t>
              </a:r>
            </a:p>
            <a:p>
              <a:endParaRPr lang="de-DE" sz="1600" b="0">
                <a:solidFill>
                  <a:srgbClr val="595959"/>
                </a:solidFill>
              </a:endParaRPr>
            </a:p>
            <a:p>
              <a:r>
                <a:rPr lang="de-DE" sz="1600" b="0">
                  <a:solidFill>
                    <a:srgbClr val="595959"/>
                  </a:solidFill>
                </a:rPr>
                <a:t>Applicants</a:t>
              </a:r>
            </a:p>
          </p:txBody>
        </p:sp>
        <p:sp>
          <p:nvSpPr>
            <p:cNvPr id="55" name="Rechteck 54"/>
            <p:cNvSpPr/>
            <p:nvPr/>
          </p:nvSpPr>
          <p:spPr bwMode="auto">
            <a:xfrm>
              <a:off x="609600" y="1524000"/>
              <a:ext cx="1752600" cy="685800"/>
            </a:xfrm>
            <a:prstGeom prst="rect">
              <a:avLst/>
            </a:prstGeom>
            <a:solidFill>
              <a:schemeClr val="bg1">
                <a:lumMod val="95000"/>
              </a:schemeClr>
            </a:solidFill>
            <a:ln w="9525" cap="flat" cmpd="sng" algn="ctr">
              <a:solidFill>
                <a:schemeClr val="bg1">
                  <a:lumMod val="75000"/>
                </a:schemeClr>
              </a:solidFill>
              <a:prstDash val="solid"/>
              <a:round/>
              <a:headEnd type="none" w="med" len="med"/>
              <a:tailEnd type="none" w="med" len="med"/>
            </a:ln>
            <a:effectLst/>
          </p:spPr>
          <p:txBody>
            <a:bodyPr anchor="ctr"/>
            <a:lstStyle/>
            <a:p>
              <a:r>
                <a:rPr lang="de-DE" sz="1600">
                  <a:solidFill>
                    <a:srgbClr val="595959"/>
                  </a:solidFill>
                </a:rPr>
                <a:t>Customers</a:t>
              </a:r>
            </a:p>
          </p:txBody>
        </p:sp>
        <p:sp>
          <p:nvSpPr>
            <p:cNvPr id="56" name="Rechteck 55"/>
            <p:cNvSpPr/>
            <p:nvPr/>
          </p:nvSpPr>
          <p:spPr bwMode="auto">
            <a:xfrm>
              <a:off x="609600" y="2209800"/>
              <a:ext cx="1752600" cy="1219200"/>
            </a:xfrm>
            <a:prstGeom prst="rect">
              <a:avLst/>
            </a:prstGeom>
            <a:solidFill>
              <a:schemeClr val="bg1"/>
            </a:solidFill>
            <a:ln w="9525" cap="flat" cmpd="sng" algn="ctr">
              <a:solidFill>
                <a:schemeClr val="bg1">
                  <a:lumMod val="75000"/>
                </a:schemeClr>
              </a:solidFill>
              <a:prstDash val="solid"/>
              <a:round/>
              <a:headEnd type="none" w="med" len="med"/>
              <a:tailEnd type="none" w="med" len="med"/>
            </a:ln>
            <a:effectLst/>
          </p:spPr>
          <p:txBody>
            <a:bodyPr anchor="ctr"/>
            <a:lstStyle/>
            <a:p>
              <a:r>
                <a:rPr lang="de-DE" sz="1600">
                  <a:solidFill>
                    <a:srgbClr val="595959"/>
                  </a:solidFill>
                </a:rPr>
                <a:t>Managers</a:t>
              </a:r>
            </a:p>
          </p:txBody>
        </p:sp>
      </p:grpSp>
      <p:grpSp>
        <p:nvGrpSpPr>
          <p:cNvPr id="4" name="Gruppierung 73"/>
          <p:cNvGrpSpPr>
            <a:grpSpLocks/>
          </p:cNvGrpSpPr>
          <p:nvPr/>
        </p:nvGrpSpPr>
        <p:grpSpPr bwMode="auto">
          <a:xfrm>
            <a:off x="2411413" y="1524000"/>
            <a:ext cx="2541587" cy="1905000"/>
            <a:chOff x="2411049" y="1524000"/>
            <a:chExt cx="2541951" cy="1905000"/>
          </a:xfrm>
        </p:grpSpPr>
        <p:sp>
          <p:nvSpPr>
            <p:cNvPr id="57" name="Rechteck 56"/>
            <p:cNvSpPr/>
            <p:nvPr/>
          </p:nvSpPr>
          <p:spPr bwMode="auto">
            <a:xfrm>
              <a:off x="2666673" y="1524000"/>
              <a:ext cx="2286327" cy="685800"/>
            </a:xfrm>
            <a:prstGeom prst="rect">
              <a:avLst/>
            </a:prstGeom>
            <a:solidFill>
              <a:schemeClr val="bg1">
                <a:lumMod val="85000"/>
              </a:schemeClr>
            </a:solidFill>
            <a:ln w="9525" cap="flat" cmpd="sng" algn="ctr">
              <a:solidFill>
                <a:schemeClr val="bg1">
                  <a:lumMod val="75000"/>
                </a:schemeClr>
              </a:solidFill>
              <a:prstDash val="solid"/>
              <a:round/>
              <a:headEnd type="none" w="med" len="med"/>
              <a:tailEnd type="none" w="med" len="med"/>
            </a:ln>
            <a:effectLst/>
          </p:spPr>
          <p:txBody>
            <a:bodyPr anchor="ctr"/>
            <a:lstStyle/>
            <a:p>
              <a:r>
                <a:rPr lang="de-DE" sz="1600">
                  <a:solidFill>
                    <a:srgbClr val="595959"/>
                  </a:solidFill>
                </a:rPr>
                <a:t>HR Business Partner</a:t>
              </a:r>
              <a:br>
                <a:rPr lang="de-DE" sz="1600">
                  <a:solidFill>
                    <a:srgbClr val="595959"/>
                  </a:solidFill>
                </a:rPr>
              </a:br>
              <a:r>
                <a:rPr lang="de-DE" sz="1400" b="0">
                  <a:solidFill>
                    <a:srgbClr val="595959"/>
                  </a:solidFill>
                </a:rPr>
                <a:t>near to business</a:t>
              </a:r>
            </a:p>
          </p:txBody>
        </p:sp>
        <p:sp>
          <p:nvSpPr>
            <p:cNvPr id="58" name="Rechteck 57"/>
            <p:cNvSpPr/>
            <p:nvPr/>
          </p:nvSpPr>
          <p:spPr bwMode="auto">
            <a:xfrm>
              <a:off x="2666673" y="2209800"/>
              <a:ext cx="2286327" cy="1219200"/>
            </a:xfrm>
            <a:prstGeom prst="rect">
              <a:avLst/>
            </a:prstGeom>
            <a:solidFill>
              <a:schemeClr val="bg1">
                <a:lumMod val="95000"/>
              </a:schemeClr>
            </a:solidFill>
            <a:ln w="9525" cap="flat" cmpd="sng" algn="ctr">
              <a:solidFill>
                <a:schemeClr val="bg1">
                  <a:lumMod val="75000"/>
                </a:schemeClr>
              </a:solidFill>
              <a:prstDash val="solid"/>
              <a:round/>
              <a:headEnd type="none" w="med" len="med"/>
              <a:tailEnd type="none" w="med" len="med"/>
            </a:ln>
            <a:effectLst/>
          </p:spPr>
          <p:txBody>
            <a:bodyPr anchor="ctr"/>
            <a:lstStyle/>
            <a:p>
              <a:r>
                <a:rPr lang="de-DE" sz="1600" b="0">
                  <a:solidFill>
                    <a:srgbClr val="595959"/>
                  </a:solidFill>
                </a:rPr>
                <a:t>Individual support of managers on HR-related topics</a:t>
              </a:r>
            </a:p>
          </p:txBody>
        </p:sp>
        <p:sp>
          <p:nvSpPr>
            <p:cNvPr id="65" name="Gleichschenkliges Dreieck 64"/>
            <p:cNvSpPr/>
            <p:nvPr/>
          </p:nvSpPr>
          <p:spPr bwMode="auto">
            <a:xfrm rot="16200000">
              <a:off x="2389631" y="2748743"/>
              <a:ext cx="228600" cy="185764"/>
            </a:xfrm>
            <a:prstGeom prst="triangle">
              <a:avLst/>
            </a:prstGeom>
            <a:solidFill>
              <a:srgbClr val="800000"/>
            </a:solidFill>
            <a:ln w="19050" cap="flat" cmpd="sng" algn="ctr">
              <a:solidFill>
                <a:srgbClr val="800000"/>
              </a:solidFill>
              <a:prstDash val="solid"/>
              <a:round/>
              <a:headEnd type="none" w="med" len="med"/>
              <a:tailEnd type="none" w="med" len="med"/>
            </a:ln>
            <a:effectLst>
              <a:outerShdw blurRad="50800" dist="38100" dir="2700000" algn="tl" rotWithShape="0">
                <a:srgbClr val="000000">
                  <a:alpha val="43000"/>
                </a:srgbClr>
              </a:outerShdw>
            </a:effectLst>
          </p:spPr>
          <p:txBody>
            <a:bodyPr/>
            <a:lstStyle/>
            <a:p>
              <a:endParaRPr lang="de-DE"/>
            </a:p>
          </p:txBody>
        </p:sp>
      </p:grpSp>
      <p:grpSp>
        <p:nvGrpSpPr>
          <p:cNvPr id="5" name="Gruppierung 75"/>
          <p:cNvGrpSpPr>
            <a:grpSpLocks/>
          </p:cNvGrpSpPr>
          <p:nvPr/>
        </p:nvGrpSpPr>
        <p:grpSpPr bwMode="auto">
          <a:xfrm>
            <a:off x="2411413" y="3581400"/>
            <a:ext cx="5513387" cy="2255838"/>
            <a:chOff x="2411049" y="3581400"/>
            <a:chExt cx="5513751" cy="2255838"/>
          </a:xfrm>
        </p:grpSpPr>
        <p:sp>
          <p:nvSpPr>
            <p:cNvPr id="59" name="Rechteck 58"/>
            <p:cNvSpPr/>
            <p:nvPr/>
          </p:nvSpPr>
          <p:spPr bwMode="auto">
            <a:xfrm>
              <a:off x="3885933" y="3581400"/>
              <a:ext cx="4038867" cy="685800"/>
            </a:xfrm>
            <a:prstGeom prst="rect">
              <a:avLst/>
            </a:prstGeom>
            <a:solidFill>
              <a:schemeClr val="bg1">
                <a:lumMod val="85000"/>
              </a:schemeClr>
            </a:solidFill>
            <a:ln w="9525" cap="flat" cmpd="sng" algn="ctr">
              <a:solidFill>
                <a:schemeClr val="bg1">
                  <a:lumMod val="75000"/>
                </a:schemeClr>
              </a:solidFill>
              <a:prstDash val="solid"/>
              <a:round/>
              <a:headEnd type="none" w="med" len="med"/>
              <a:tailEnd type="none" w="med" len="med"/>
            </a:ln>
            <a:effectLst/>
          </p:spPr>
          <p:txBody>
            <a:bodyPr anchor="ctr"/>
            <a:lstStyle/>
            <a:p>
              <a:r>
                <a:rPr lang="de-DE" sz="1600">
                  <a:solidFill>
                    <a:srgbClr val="595959"/>
                  </a:solidFill>
                </a:rPr>
                <a:t>Shared Service Center</a:t>
              </a:r>
              <a:br>
                <a:rPr lang="de-DE" sz="1600">
                  <a:solidFill>
                    <a:srgbClr val="595959"/>
                  </a:solidFill>
                </a:rPr>
              </a:br>
              <a:r>
                <a:rPr lang="de-DE" sz="1400" b="0">
                  <a:solidFill>
                    <a:srgbClr val="595959"/>
                  </a:solidFill>
                </a:rPr>
                <a:t>company wide</a:t>
              </a:r>
            </a:p>
          </p:txBody>
        </p:sp>
        <p:sp>
          <p:nvSpPr>
            <p:cNvPr id="60" name="Rechteck 59"/>
            <p:cNvSpPr/>
            <p:nvPr/>
          </p:nvSpPr>
          <p:spPr bwMode="auto">
            <a:xfrm>
              <a:off x="3885933" y="4267200"/>
              <a:ext cx="4038867" cy="1570038"/>
            </a:xfrm>
            <a:prstGeom prst="rect">
              <a:avLst/>
            </a:prstGeom>
            <a:solidFill>
              <a:schemeClr val="bg1">
                <a:lumMod val="95000"/>
              </a:schemeClr>
            </a:solidFill>
            <a:ln w="9525" cap="flat" cmpd="sng" algn="ctr">
              <a:solidFill>
                <a:schemeClr val="bg1">
                  <a:lumMod val="75000"/>
                </a:schemeClr>
              </a:solidFill>
              <a:prstDash val="solid"/>
              <a:round/>
              <a:headEnd type="none" w="med" len="med"/>
              <a:tailEnd type="none" w="med" len="med"/>
            </a:ln>
            <a:effectLst/>
          </p:spPr>
          <p:txBody>
            <a:bodyPr anchor="ctr"/>
            <a:lstStyle/>
            <a:p>
              <a:r>
                <a:rPr lang="de-DE" sz="1600" b="0">
                  <a:solidFill>
                    <a:srgbClr val="595959"/>
                  </a:solidFill>
                </a:rPr>
                <a:t>Delivery of standardized and regularly demanded services to all employees with high volume (e.g. payroll)</a:t>
              </a:r>
            </a:p>
          </p:txBody>
        </p:sp>
        <p:sp>
          <p:nvSpPr>
            <p:cNvPr id="61" name="Rechteck 60"/>
            <p:cNvSpPr/>
            <p:nvPr/>
          </p:nvSpPr>
          <p:spPr bwMode="auto">
            <a:xfrm>
              <a:off x="2666653" y="3581400"/>
              <a:ext cx="1143075" cy="685800"/>
            </a:xfrm>
            <a:prstGeom prst="rect">
              <a:avLst/>
            </a:prstGeom>
            <a:solidFill>
              <a:schemeClr val="bg1">
                <a:lumMod val="95000"/>
              </a:schemeClr>
            </a:solidFill>
            <a:ln w="9525" cap="flat" cmpd="sng" algn="ctr">
              <a:solidFill>
                <a:schemeClr val="bg1">
                  <a:lumMod val="75000"/>
                </a:schemeClr>
              </a:solidFill>
              <a:prstDash val="solid"/>
              <a:round/>
              <a:headEnd type="none" w="med" len="med"/>
              <a:tailEnd type="none" w="med" len="med"/>
            </a:ln>
            <a:effectLst/>
          </p:spPr>
          <p:txBody>
            <a:bodyPr anchor="ctr"/>
            <a:lstStyle/>
            <a:p>
              <a:r>
                <a:rPr lang="de-DE" sz="1600">
                  <a:solidFill>
                    <a:srgbClr val="595959"/>
                  </a:solidFill>
                </a:rPr>
                <a:t>IT</a:t>
              </a:r>
            </a:p>
          </p:txBody>
        </p:sp>
        <p:sp>
          <p:nvSpPr>
            <p:cNvPr id="62" name="Rechteck 61"/>
            <p:cNvSpPr/>
            <p:nvPr/>
          </p:nvSpPr>
          <p:spPr bwMode="auto">
            <a:xfrm>
              <a:off x="2666653" y="4267200"/>
              <a:ext cx="1143075" cy="1570038"/>
            </a:xfrm>
            <a:prstGeom prst="rect">
              <a:avLst/>
            </a:prstGeom>
            <a:solidFill>
              <a:schemeClr val="bg1"/>
            </a:solidFill>
            <a:ln w="9525" cap="flat" cmpd="sng" algn="ctr">
              <a:solidFill>
                <a:schemeClr val="bg1">
                  <a:lumMod val="75000"/>
                </a:schemeClr>
              </a:solidFill>
              <a:prstDash val="solid"/>
              <a:round/>
              <a:headEnd type="none" w="med" len="med"/>
              <a:tailEnd type="none" w="med" len="med"/>
            </a:ln>
            <a:effectLst/>
          </p:spPr>
          <p:txBody>
            <a:bodyPr anchor="ctr"/>
            <a:lstStyle/>
            <a:p>
              <a:r>
                <a:rPr lang="de-DE" sz="1600" b="0">
                  <a:solidFill>
                    <a:srgbClr val="595959"/>
                  </a:solidFill>
                </a:rPr>
                <a:t>Hotline</a:t>
              </a:r>
            </a:p>
            <a:p>
              <a:endParaRPr lang="de-DE" sz="1600" b="0">
                <a:solidFill>
                  <a:srgbClr val="595959"/>
                </a:solidFill>
              </a:endParaRPr>
            </a:p>
            <a:p>
              <a:r>
                <a:rPr lang="de-DE" sz="1600" b="0">
                  <a:solidFill>
                    <a:srgbClr val="595959"/>
                  </a:solidFill>
                </a:rPr>
                <a:t>ESS</a:t>
              </a:r>
            </a:p>
            <a:p>
              <a:endParaRPr lang="de-DE" sz="1600" b="0">
                <a:solidFill>
                  <a:srgbClr val="595959"/>
                </a:solidFill>
              </a:endParaRPr>
            </a:p>
            <a:p>
              <a:r>
                <a:rPr lang="de-DE" sz="1600" b="0">
                  <a:solidFill>
                    <a:srgbClr val="595959"/>
                  </a:solidFill>
                </a:rPr>
                <a:t>MSS</a:t>
              </a:r>
            </a:p>
          </p:txBody>
        </p:sp>
        <p:sp>
          <p:nvSpPr>
            <p:cNvPr id="66" name="Gleichschenkliges Dreieck 65"/>
            <p:cNvSpPr/>
            <p:nvPr/>
          </p:nvSpPr>
          <p:spPr bwMode="auto">
            <a:xfrm rot="16200000">
              <a:off x="2389624" y="4898225"/>
              <a:ext cx="228600" cy="185749"/>
            </a:xfrm>
            <a:prstGeom prst="triangle">
              <a:avLst/>
            </a:prstGeom>
            <a:solidFill>
              <a:srgbClr val="800000"/>
            </a:solidFill>
            <a:ln w="19050" cap="flat" cmpd="sng" algn="ctr">
              <a:solidFill>
                <a:srgbClr val="800000"/>
              </a:solidFill>
              <a:prstDash val="solid"/>
              <a:round/>
              <a:headEnd type="none" w="med" len="med"/>
              <a:tailEnd type="none" w="med" len="med"/>
            </a:ln>
            <a:effectLst>
              <a:outerShdw blurRad="50800" dist="38100" dir="2700000" algn="tl" rotWithShape="0">
                <a:srgbClr val="000000">
                  <a:alpha val="43000"/>
                </a:srgbClr>
              </a:outerShdw>
            </a:effectLst>
          </p:spPr>
          <p:txBody>
            <a:bodyPr/>
            <a:lstStyle/>
            <a:p>
              <a:endParaRPr lang="de-DE"/>
            </a:p>
          </p:txBody>
        </p:sp>
        <p:sp>
          <p:nvSpPr>
            <p:cNvPr id="67" name="Gleichschenkliges Dreieck 66"/>
            <p:cNvSpPr/>
            <p:nvPr/>
          </p:nvSpPr>
          <p:spPr bwMode="auto">
            <a:xfrm rot="16200000">
              <a:off x="3635893" y="4898225"/>
              <a:ext cx="228600" cy="185750"/>
            </a:xfrm>
            <a:prstGeom prst="triangle">
              <a:avLst/>
            </a:prstGeom>
            <a:solidFill>
              <a:srgbClr val="800000"/>
            </a:solidFill>
            <a:ln w="19050" cap="flat" cmpd="sng" algn="ctr">
              <a:solidFill>
                <a:srgbClr val="800000"/>
              </a:solidFill>
              <a:prstDash val="solid"/>
              <a:round/>
              <a:headEnd type="none" w="med" len="med"/>
              <a:tailEnd type="none" w="med" len="med"/>
            </a:ln>
            <a:effectLst>
              <a:outerShdw blurRad="50800" dist="38100" dir="2700000" algn="tl" rotWithShape="0">
                <a:srgbClr val="000000">
                  <a:alpha val="43000"/>
                </a:srgbClr>
              </a:outerShdw>
            </a:effectLst>
          </p:spPr>
          <p:txBody>
            <a:bodyPr/>
            <a:lstStyle/>
            <a:p>
              <a:endParaRPr lang="de-DE"/>
            </a:p>
          </p:txBody>
        </p:sp>
      </p:grpSp>
      <p:grpSp>
        <p:nvGrpSpPr>
          <p:cNvPr id="6" name="Gruppierung 74"/>
          <p:cNvGrpSpPr>
            <a:grpSpLocks/>
          </p:cNvGrpSpPr>
          <p:nvPr/>
        </p:nvGrpSpPr>
        <p:grpSpPr bwMode="auto">
          <a:xfrm>
            <a:off x="4876800" y="1524000"/>
            <a:ext cx="3048000" cy="1905000"/>
            <a:chOff x="4876800" y="1524000"/>
            <a:chExt cx="3048000" cy="1905000"/>
          </a:xfrm>
        </p:grpSpPr>
        <p:sp>
          <p:nvSpPr>
            <p:cNvPr id="63" name="Rechteck 62"/>
            <p:cNvSpPr/>
            <p:nvPr/>
          </p:nvSpPr>
          <p:spPr bwMode="auto">
            <a:xfrm>
              <a:off x="5105400" y="1524000"/>
              <a:ext cx="2819400" cy="685800"/>
            </a:xfrm>
            <a:prstGeom prst="rect">
              <a:avLst/>
            </a:prstGeom>
            <a:solidFill>
              <a:schemeClr val="bg1">
                <a:lumMod val="85000"/>
              </a:schemeClr>
            </a:solidFill>
            <a:ln w="9525" cap="flat" cmpd="sng" algn="ctr">
              <a:solidFill>
                <a:schemeClr val="bg1">
                  <a:lumMod val="75000"/>
                </a:schemeClr>
              </a:solidFill>
              <a:prstDash val="solid"/>
              <a:round/>
              <a:headEnd type="none" w="med" len="med"/>
              <a:tailEnd type="none" w="med" len="med"/>
            </a:ln>
            <a:effectLst/>
          </p:spPr>
          <p:txBody>
            <a:bodyPr anchor="ctr"/>
            <a:lstStyle/>
            <a:p>
              <a:r>
                <a:rPr lang="de-DE" sz="1600">
                  <a:solidFill>
                    <a:srgbClr val="595959"/>
                  </a:solidFill>
                </a:rPr>
                <a:t>Center of Expertise</a:t>
              </a:r>
              <a:br>
                <a:rPr lang="de-DE" sz="1600">
                  <a:solidFill>
                    <a:srgbClr val="595959"/>
                  </a:solidFill>
                </a:rPr>
              </a:br>
              <a:r>
                <a:rPr lang="de-DE" sz="1400" b="0">
                  <a:solidFill>
                    <a:srgbClr val="595959"/>
                  </a:solidFill>
                </a:rPr>
                <a:t>company wide</a:t>
              </a:r>
            </a:p>
          </p:txBody>
        </p:sp>
        <p:sp>
          <p:nvSpPr>
            <p:cNvPr id="64" name="Rechteck 63"/>
            <p:cNvSpPr/>
            <p:nvPr/>
          </p:nvSpPr>
          <p:spPr bwMode="auto">
            <a:xfrm>
              <a:off x="5105400" y="2209800"/>
              <a:ext cx="2819400" cy="1219200"/>
            </a:xfrm>
            <a:prstGeom prst="rect">
              <a:avLst/>
            </a:prstGeom>
            <a:solidFill>
              <a:schemeClr val="bg1">
                <a:lumMod val="95000"/>
              </a:schemeClr>
            </a:solidFill>
            <a:ln w="9525" cap="flat" cmpd="sng" algn="ctr">
              <a:solidFill>
                <a:schemeClr val="bg1">
                  <a:lumMod val="75000"/>
                </a:schemeClr>
              </a:solidFill>
              <a:prstDash val="solid"/>
              <a:round/>
              <a:headEnd type="none" w="med" len="med"/>
              <a:tailEnd type="none" w="med" len="med"/>
            </a:ln>
            <a:effectLst/>
          </p:spPr>
          <p:txBody>
            <a:bodyPr anchor="ctr"/>
            <a:lstStyle/>
            <a:p>
              <a:r>
                <a:rPr lang="de-DE" sz="1600" b="0">
                  <a:solidFill>
                    <a:srgbClr val="595959"/>
                  </a:solidFill>
                </a:rPr>
                <a:t>Dealing with complex HR-related Issues</a:t>
              </a:r>
            </a:p>
          </p:txBody>
        </p:sp>
        <p:sp>
          <p:nvSpPr>
            <p:cNvPr id="68" name="Gleichschenkliges Dreieck 67"/>
            <p:cNvSpPr/>
            <p:nvPr/>
          </p:nvSpPr>
          <p:spPr bwMode="auto">
            <a:xfrm rot="16200000">
              <a:off x="4855369" y="2748756"/>
              <a:ext cx="228600" cy="185738"/>
            </a:xfrm>
            <a:prstGeom prst="triangle">
              <a:avLst/>
            </a:prstGeom>
            <a:solidFill>
              <a:srgbClr val="800000"/>
            </a:solidFill>
            <a:ln w="19050" cap="flat" cmpd="sng" algn="ctr">
              <a:solidFill>
                <a:srgbClr val="800000"/>
              </a:solidFill>
              <a:prstDash val="solid"/>
              <a:round/>
              <a:headEnd type="none" w="med" len="med"/>
              <a:tailEnd type="none" w="med" len="med"/>
            </a:ln>
            <a:effectLst>
              <a:outerShdw blurRad="50800" dist="38100" dir="2700000" algn="tl" rotWithShape="0">
                <a:srgbClr val="000000">
                  <a:alpha val="43000"/>
                </a:srgbClr>
              </a:outerShdw>
            </a:effectLst>
          </p:spPr>
          <p:txBody>
            <a:bodyPr/>
            <a:lstStyle/>
            <a:p>
              <a:endParaRPr lang="de-DE"/>
            </a:p>
          </p:txBody>
        </p:sp>
      </p:grpSp>
    </p:spTree>
    <p:extLst>
      <p:ext uri="{BB962C8B-B14F-4D97-AF65-F5344CB8AC3E}">
        <p14:creationId xmlns:p14="http://schemas.microsoft.com/office/powerpoint/2010/main" xmlns="" val="250600576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0737" name="Rectangle 3"/>
          <p:cNvSpPr>
            <a:spLocks noGrp="1" noChangeArrowheads="1"/>
          </p:cNvSpPr>
          <p:nvPr>
            <p:ph type="title"/>
          </p:nvPr>
        </p:nvSpPr>
        <p:spPr>
          <a:xfrm>
            <a:off x="1143000" y="228600"/>
            <a:ext cx="7200900" cy="579439"/>
          </a:xfrm>
        </p:spPr>
        <p:txBody>
          <a:bodyPr/>
          <a:lstStyle/>
          <a:p>
            <a:pPr eaLnBrk="1" hangingPunct="1"/>
            <a:r>
              <a:rPr lang="de-DE" dirty="0">
                <a:latin typeface="Arial Black" charset="0"/>
                <a:ea typeface="ＭＳ Ｐゴシック" charset="0"/>
                <a:cs typeface="ＭＳ Ｐゴシック" charset="0"/>
              </a:rPr>
              <a:t>Outsourcing, Onshoring, Offshoring</a:t>
            </a:r>
          </a:p>
        </p:txBody>
      </p:sp>
      <p:sp>
        <p:nvSpPr>
          <p:cNvPr id="38" name="Rectangle 7"/>
          <p:cNvSpPr>
            <a:spLocks noChangeArrowheads="1"/>
          </p:cNvSpPr>
          <p:nvPr/>
        </p:nvSpPr>
        <p:spPr bwMode="auto">
          <a:xfrm>
            <a:off x="2195513" y="4076700"/>
            <a:ext cx="1584325" cy="1368425"/>
          </a:xfrm>
          <a:prstGeom prst="rect">
            <a:avLst/>
          </a:prstGeom>
          <a:noFill/>
          <a:ln w="9525" cmpd="sng">
            <a:solidFill>
              <a:schemeClr val="bg1">
                <a:lumMod val="75000"/>
              </a:schemeClr>
            </a:solidFill>
            <a:miter lim="800000"/>
            <a:headEnd/>
            <a:tailEnd/>
          </a:ln>
          <a:effectLst/>
        </p:spPr>
        <p:txBody>
          <a:bodyPr tIns="46800" anchor="ctr"/>
          <a:lstStyle/>
          <a:p>
            <a:pPr eaLnBrk="0" hangingPunct="0">
              <a:defRPr/>
            </a:pPr>
            <a:r>
              <a:rPr lang="de-DE" sz="1400" dirty="0" err="1">
                <a:solidFill>
                  <a:srgbClr val="4D4D4D"/>
                </a:solidFill>
              </a:rPr>
              <a:t>Onshoring</a:t>
            </a:r>
            <a:endParaRPr lang="de-DE" sz="1400" dirty="0">
              <a:solidFill>
                <a:srgbClr val="4D4D4D"/>
              </a:solidFill>
            </a:endParaRPr>
          </a:p>
        </p:txBody>
      </p:sp>
      <p:sp>
        <p:nvSpPr>
          <p:cNvPr id="40" name="Rectangle 7"/>
          <p:cNvSpPr>
            <a:spLocks noChangeArrowheads="1"/>
          </p:cNvSpPr>
          <p:nvPr/>
        </p:nvSpPr>
        <p:spPr bwMode="auto">
          <a:xfrm>
            <a:off x="3779838" y="4076700"/>
            <a:ext cx="1584325" cy="1368425"/>
          </a:xfrm>
          <a:prstGeom prst="rect">
            <a:avLst/>
          </a:prstGeom>
          <a:noFill/>
          <a:ln w="9525" cmpd="sng">
            <a:solidFill>
              <a:schemeClr val="bg1">
                <a:lumMod val="75000"/>
              </a:schemeClr>
            </a:solidFill>
            <a:miter lim="800000"/>
            <a:headEnd/>
            <a:tailEnd/>
          </a:ln>
          <a:effectLst/>
        </p:spPr>
        <p:txBody>
          <a:bodyPr tIns="46800" anchor="ctr"/>
          <a:lstStyle/>
          <a:p>
            <a:pPr eaLnBrk="0" hangingPunct="0">
              <a:defRPr/>
            </a:pPr>
            <a:endParaRPr lang="de-DE" sz="1400" b="0" dirty="0">
              <a:solidFill>
                <a:srgbClr val="4D4D4D"/>
              </a:solidFill>
            </a:endParaRPr>
          </a:p>
        </p:txBody>
      </p:sp>
      <p:sp>
        <p:nvSpPr>
          <p:cNvPr id="41" name="Rectangle 7"/>
          <p:cNvSpPr>
            <a:spLocks noChangeArrowheads="1"/>
          </p:cNvSpPr>
          <p:nvPr/>
        </p:nvSpPr>
        <p:spPr bwMode="auto">
          <a:xfrm>
            <a:off x="5364163" y="4076700"/>
            <a:ext cx="1584325" cy="1368425"/>
          </a:xfrm>
          <a:prstGeom prst="rect">
            <a:avLst/>
          </a:prstGeom>
          <a:noFill/>
          <a:ln w="9525" cmpd="sng">
            <a:solidFill>
              <a:schemeClr val="bg1">
                <a:lumMod val="75000"/>
              </a:schemeClr>
            </a:solidFill>
            <a:miter lim="800000"/>
            <a:headEnd/>
            <a:tailEnd/>
          </a:ln>
          <a:effectLst/>
        </p:spPr>
        <p:txBody>
          <a:bodyPr tIns="46800" anchor="ctr"/>
          <a:lstStyle/>
          <a:p>
            <a:pPr eaLnBrk="0" hangingPunct="0">
              <a:defRPr/>
            </a:pPr>
            <a:r>
              <a:rPr lang="de-DE" sz="1400" dirty="0" err="1">
                <a:solidFill>
                  <a:srgbClr val="4D4D4D"/>
                </a:solidFill>
              </a:rPr>
              <a:t>Offshoring</a:t>
            </a:r>
            <a:endParaRPr lang="de-DE" sz="1400" dirty="0">
              <a:solidFill>
                <a:srgbClr val="4D4D4D"/>
              </a:solidFill>
            </a:endParaRPr>
          </a:p>
        </p:txBody>
      </p:sp>
      <p:sp>
        <p:nvSpPr>
          <p:cNvPr id="42" name="Rectangle 7"/>
          <p:cNvSpPr>
            <a:spLocks noChangeArrowheads="1"/>
          </p:cNvSpPr>
          <p:nvPr/>
        </p:nvSpPr>
        <p:spPr bwMode="auto">
          <a:xfrm>
            <a:off x="2195513" y="2708275"/>
            <a:ext cx="1584325" cy="1368425"/>
          </a:xfrm>
          <a:prstGeom prst="rect">
            <a:avLst/>
          </a:prstGeom>
          <a:noFill/>
          <a:ln w="9525" cmpd="sng">
            <a:solidFill>
              <a:schemeClr val="bg1">
                <a:lumMod val="75000"/>
              </a:schemeClr>
            </a:solidFill>
            <a:miter lim="800000"/>
            <a:headEnd/>
            <a:tailEnd/>
          </a:ln>
          <a:effectLst/>
        </p:spPr>
        <p:txBody>
          <a:bodyPr tIns="46800" anchor="ctr"/>
          <a:lstStyle/>
          <a:p>
            <a:pPr eaLnBrk="0" hangingPunct="0">
              <a:defRPr/>
            </a:pPr>
            <a:endParaRPr lang="de-DE" sz="1400" b="0" dirty="0">
              <a:solidFill>
                <a:srgbClr val="4D4D4D"/>
              </a:solidFill>
            </a:endParaRPr>
          </a:p>
        </p:txBody>
      </p:sp>
      <p:sp>
        <p:nvSpPr>
          <p:cNvPr id="43" name="Rectangle 7"/>
          <p:cNvSpPr>
            <a:spLocks noChangeArrowheads="1"/>
          </p:cNvSpPr>
          <p:nvPr/>
        </p:nvSpPr>
        <p:spPr bwMode="auto">
          <a:xfrm>
            <a:off x="3779838" y="2708275"/>
            <a:ext cx="1584325" cy="1368425"/>
          </a:xfrm>
          <a:prstGeom prst="rect">
            <a:avLst/>
          </a:prstGeom>
          <a:noFill/>
          <a:ln w="9525" cmpd="sng">
            <a:solidFill>
              <a:schemeClr val="bg1">
                <a:lumMod val="75000"/>
              </a:schemeClr>
            </a:solidFill>
            <a:miter lim="800000"/>
            <a:headEnd/>
            <a:tailEnd/>
          </a:ln>
          <a:effectLst/>
        </p:spPr>
        <p:txBody>
          <a:bodyPr tIns="46800" anchor="ctr"/>
          <a:lstStyle/>
          <a:p>
            <a:pPr eaLnBrk="0" hangingPunct="0">
              <a:defRPr/>
            </a:pPr>
            <a:r>
              <a:rPr lang="de-DE" sz="1400" dirty="0" err="1">
                <a:solidFill>
                  <a:srgbClr val="4D4D4D"/>
                </a:solidFill>
              </a:rPr>
              <a:t>Onshore</a:t>
            </a:r>
            <a:r>
              <a:rPr lang="de-DE" sz="1400" dirty="0">
                <a:solidFill>
                  <a:srgbClr val="4D4D4D"/>
                </a:solidFill>
              </a:rPr>
              <a:t> Outsourcing</a:t>
            </a:r>
          </a:p>
        </p:txBody>
      </p:sp>
      <p:sp>
        <p:nvSpPr>
          <p:cNvPr id="44" name="Rectangle 7"/>
          <p:cNvSpPr>
            <a:spLocks noChangeArrowheads="1"/>
          </p:cNvSpPr>
          <p:nvPr/>
        </p:nvSpPr>
        <p:spPr bwMode="auto">
          <a:xfrm>
            <a:off x="5364163" y="2708275"/>
            <a:ext cx="1584325" cy="1368425"/>
          </a:xfrm>
          <a:prstGeom prst="rect">
            <a:avLst/>
          </a:prstGeom>
          <a:noFill/>
          <a:ln w="9525" cmpd="sng">
            <a:solidFill>
              <a:schemeClr val="bg1">
                <a:lumMod val="75000"/>
              </a:schemeClr>
            </a:solidFill>
            <a:miter lim="800000"/>
            <a:headEnd/>
            <a:tailEnd/>
          </a:ln>
          <a:effectLst/>
        </p:spPr>
        <p:txBody>
          <a:bodyPr tIns="46800" anchor="ctr"/>
          <a:lstStyle/>
          <a:p>
            <a:pPr eaLnBrk="0" hangingPunct="0">
              <a:defRPr/>
            </a:pPr>
            <a:endParaRPr lang="de-DE" sz="1400" b="0" dirty="0">
              <a:solidFill>
                <a:srgbClr val="4D4D4D"/>
              </a:solidFill>
            </a:endParaRPr>
          </a:p>
        </p:txBody>
      </p:sp>
      <p:sp>
        <p:nvSpPr>
          <p:cNvPr id="45" name="Rectangle 7"/>
          <p:cNvSpPr>
            <a:spLocks noChangeArrowheads="1"/>
          </p:cNvSpPr>
          <p:nvPr/>
        </p:nvSpPr>
        <p:spPr bwMode="auto">
          <a:xfrm>
            <a:off x="2195513" y="1341438"/>
            <a:ext cx="1584325" cy="1366837"/>
          </a:xfrm>
          <a:prstGeom prst="rect">
            <a:avLst/>
          </a:prstGeom>
          <a:noFill/>
          <a:ln w="9525" cmpd="sng">
            <a:solidFill>
              <a:schemeClr val="bg1">
                <a:lumMod val="75000"/>
              </a:schemeClr>
            </a:solidFill>
            <a:miter lim="800000"/>
            <a:headEnd/>
            <a:tailEnd/>
          </a:ln>
          <a:effectLst/>
        </p:spPr>
        <p:txBody>
          <a:bodyPr tIns="46800" anchor="ctr"/>
          <a:lstStyle/>
          <a:p>
            <a:pPr eaLnBrk="0" hangingPunct="0">
              <a:defRPr/>
            </a:pPr>
            <a:endParaRPr lang="de-DE" sz="1400" b="0" dirty="0">
              <a:solidFill>
                <a:srgbClr val="4D4D4D"/>
              </a:solidFill>
            </a:endParaRPr>
          </a:p>
        </p:txBody>
      </p:sp>
      <p:sp>
        <p:nvSpPr>
          <p:cNvPr id="46" name="Rectangle 7"/>
          <p:cNvSpPr>
            <a:spLocks noChangeArrowheads="1"/>
          </p:cNvSpPr>
          <p:nvPr/>
        </p:nvSpPr>
        <p:spPr bwMode="auto">
          <a:xfrm>
            <a:off x="3779838" y="1341438"/>
            <a:ext cx="1584325" cy="1366837"/>
          </a:xfrm>
          <a:prstGeom prst="rect">
            <a:avLst/>
          </a:prstGeom>
          <a:noFill/>
          <a:ln w="9525" cmpd="sng">
            <a:solidFill>
              <a:schemeClr val="bg1">
                <a:lumMod val="75000"/>
              </a:schemeClr>
            </a:solidFill>
            <a:miter lim="800000"/>
            <a:headEnd/>
            <a:tailEnd/>
          </a:ln>
          <a:effectLst/>
        </p:spPr>
        <p:txBody>
          <a:bodyPr tIns="46800" anchor="ctr"/>
          <a:lstStyle/>
          <a:p>
            <a:pPr eaLnBrk="0" hangingPunct="0">
              <a:defRPr/>
            </a:pPr>
            <a:endParaRPr lang="de-DE" sz="1400" b="0" dirty="0">
              <a:solidFill>
                <a:srgbClr val="4D4D4D"/>
              </a:solidFill>
            </a:endParaRPr>
          </a:p>
        </p:txBody>
      </p:sp>
      <p:sp>
        <p:nvSpPr>
          <p:cNvPr id="47" name="Rectangle 7"/>
          <p:cNvSpPr>
            <a:spLocks noChangeArrowheads="1"/>
          </p:cNvSpPr>
          <p:nvPr/>
        </p:nvSpPr>
        <p:spPr bwMode="auto">
          <a:xfrm>
            <a:off x="5364163" y="1341438"/>
            <a:ext cx="1584325" cy="1366837"/>
          </a:xfrm>
          <a:prstGeom prst="rect">
            <a:avLst/>
          </a:prstGeom>
          <a:noFill/>
          <a:ln w="9525" cmpd="sng">
            <a:solidFill>
              <a:schemeClr val="bg1">
                <a:lumMod val="75000"/>
              </a:schemeClr>
            </a:solidFill>
            <a:miter lim="800000"/>
            <a:headEnd/>
            <a:tailEnd/>
          </a:ln>
          <a:effectLst/>
        </p:spPr>
        <p:txBody>
          <a:bodyPr tIns="46800" anchor="ctr"/>
          <a:lstStyle/>
          <a:p>
            <a:pPr eaLnBrk="0" hangingPunct="0">
              <a:defRPr/>
            </a:pPr>
            <a:r>
              <a:rPr lang="de-DE" sz="1400" dirty="0">
                <a:solidFill>
                  <a:srgbClr val="4D4D4D"/>
                </a:solidFill>
              </a:rPr>
              <a:t>Offshore Outsourcing</a:t>
            </a:r>
          </a:p>
        </p:txBody>
      </p:sp>
      <p:sp>
        <p:nvSpPr>
          <p:cNvPr id="48" name="Rectangle 7"/>
          <p:cNvSpPr>
            <a:spLocks noChangeArrowheads="1"/>
          </p:cNvSpPr>
          <p:nvPr/>
        </p:nvSpPr>
        <p:spPr bwMode="auto">
          <a:xfrm>
            <a:off x="2195513" y="1341438"/>
            <a:ext cx="4752975" cy="4103687"/>
          </a:xfrm>
          <a:prstGeom prst="rect">
            <a:avLst/>
          </a:prstGeom>
          <a:noFill/>
          <a:ln w="9525" cmpd="sng">
            <a:solidFill>
              <a:schemeClr val="bg1">
                <a:lumMod val="50000"/>
              </a:schemeClr>
            </a:solidFill>
            <a:miter lim="800000"/>
            <a:headEnd/>
            <a:tailEnd/>
          </a:ln>
          <a:effectLst/>
        </p:spPr>
        <p:txBody>
          <a:bodyPr tIns="46800" anchor="ctr"/>
          <a:lstStyle/>
          <a:p>
            <a:pPr eaLnBrk="0" hangingPunct="0">
              <a:defRPr/>
            </a:pPr>
            <a:endParaRPr lang="de-DE" sz="1400" b="0" dirty="0">
              <a:solidFill>
                <a:srgbClr val="4D4D4D"/>
              </a:solidFill>
            </a:endParaRPr>
          </a:p>
        </p:txBody>
      </p:sp>
      <p:sp>
        <p:nvSpPr>
          <p:cNvPr id="500748" name="Rectangle 7"/>
          <p:cNvSpPr>
            <a:spLocks noChangeArrowheads="1"/>
          </p:cNvSpPr>
          <p:nvPr/>
        </p:nvSpPr>
        <p:spPr bwMode="auto">
          <a:xfrm>
            <a:off x="2195513" y="5445125"/>
            <a:ext cx="1584325" cy="504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tIns="46800"/>
          <a:lstStyle/>
          <a:p>
            <a:pPr eaLnBrk="0" hangingPunct="0"/>
            <a:r>
              <a:rPr lang="de-DE" sz="1400" b="0" dirty="0" err="1" smtClean="0">
                <a:solidFill>
                  <a:srgbClr val="4D4D4D"/>
                </a:solidFill>
              </a:rPr>
              <a:t>near</a:t>
            </a:r>
            <a:r>
              <a:rPr lang="de-DE" sz="1400" b="0" dirty="0" smtClean="0">
                <a:solidFill>
                  <a:srgbClr val="4D4D4D"/>
                </a:solidFill>
              </a:rPr>
              <a:t>/</a:t>
            </a:r>
            <a:br>
              <a:rPr lang="de-DE" sz="1400" b="0" dirty="0" smtClean="0">
                <a:solidFill>
                  <a:srgbClr val="4D4D4D"/>
                </a:solidFill>
              </a:rPr>
            </a:br>
            <a:r>
              <a:rPr lang="de-DE" sz="1400" b="0" dirty="0" err="1" smtClean="0">
                <a:solidFill>
                  <a:srgbClr val="4D4D4D"/>
                </a:solidFill>
              </a:rPr>
              <a:t>home</a:t>
            </a:r>
            <a:endParaRPr lang="de-DE" sz="1400" b="0" dirty="0">
              <a:solidFill>
                <a:srgbClr val="4D4D4D"/>
              </a:solidFill>
            </a:endParaRPr>
          </a:p>
        </p:txBody>
      </p:sp>
      <p:sp>
        <p:nvSpPr>
          <p:cNvPr id="500749" name="Rectangle 7"/>
          <p:cNvSpPr>
            <a:spLocks noChangeArrowheads="1"/>
          </p:cNvSpPr>
          <p:nvPr/>
        </p:nvSpPr>
        <p:spPr bwMode="auto">
          <a:xfrm>
            <a:off x="3779838" y="5445125"/>
            <a:ext cx="1584325" cy="504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tIns="46800"/>
          <a:lstStyle/>
          <a:p>
            <a:pPr eaLnBrk="0" hangingPunct="0"/>
            <a:r>
              <a:rPr lang="de-DE" sz="1400" b="0" dirty="0" err="1" smtClean="0">
                <a:solidFill>
                  <a:srgbClr val="4D4D4D"/>
                </a:solidFill>
              </a:rPr>
              <a:t>close</a:t>
            </a:r>
            <a:endParaRPr lang="de-DE" sz="1400" b="0" dirty="0">
              <a:solidFill>
                <a:srgbClr val="4D4D4D"/>
              </a:solidFill>
            </a:endParaRPr>
          </a:p>
        </p:txBody>
      </p:sp>
      <p:sp>
        <p:nvSpPr>
          <p:cNvPr id="500750" name="Rectangle 7"/>
          <p:cNvSpPr>
            <a:spLocks noChangeArrowheads="1"/>
          </p:cNvSpPr>
          <p:nvPr/>
        </p:nvSpPr>
        <p:spPr bwMode="auto">
          <a:xfrm>
            <a:off x="5364163" y="5445125"/>
            <a:ext cx="1584325" cy="504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tIns="46800"/>
          <a:lstStyle/>
          <a:p>
            <a:pPr eaLnBrk="0" hangingPunct="0"/>
            <a:r>
              <a:rPr lang="de-DE" sz="1400" b="0" dirty="0" err="1" smtClean="0">
                <a:solidFill>
                  <a:srgbClr val="4D4D4D"/>
                </a:solidFill>
              </a:rPr>
              <a:t>far</a:t>
            </a:r>
            <a:endParaRPr lang="de-DE" sz="1400" b="0" dirty="0">
              <a:solidFill>
                <a:srgbClr val="4D4D4D"/>
              </a:solidFill>
            </a:endParaRPr>
          </a:p>
        </p:txBody>
      </p:sp>
      <p:sp>
        <p:nvSpPr>
          <p:cNvPr id="500751" name="Rectangle 7"/>
          <p:cNvSpPr>
            <a:spLocks noChangeArrowheads="1"/>
          </p:cNvSpPr>
          <p:nvPr/>
        </p:nvSpPr>
        <p:spPr bwMode="auto">
          <a:xfrm rot="-5400000">
            <a:off x="1259681" y="4509294"/>
            <a:ext cx="1368425" cy="5032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tIns="46800" anchor="b"/>
          <a:lstStyle/>
          <a:p>
            <a:pPr eaLnBrk="0" hangingPunct="0"/>
            <a:r>
              <a:rPr lang="de-DE" sz="1400" b="0" dirty="0" err="1" smtClean="0">
                <a:solidFill>
                  <a:srgbClr val="4D4D4D"/>
                </a:solidFill>
              </a:rPr>
              <a:t>internal</a:t>
            </a:r>
            <a:endParaRPr lang="de-DE" sz="1400" b="0" dirty="0">
              <a:solidFill>
                <a:srgbClr val="4D4D4D"/>
              </a:solidFill>
            </a:endParaRPr>
          </a:p>
        </p:txBody>
      </p:sp>
      <p:sp>
        <p:nvSpPr>
          <p:cNvPr id="500752" name="Rectangle 7"/>
          <p:cNvSpPr>
            <a:spLocks noChangeArrowheads="1"/>
          </p:cNvSpPr>
          <p:nvPr/>
        </p:nvSpPr>
        <p:spPr bwMode="auto">
          <a:xfrm rot="-5400000">
            <a:off x="1259681" y="3140869"/>
            <a:ext cx="1368425" cy="5032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tIns="46800" anchor="b"/>
          <a:lstStyle/>
          <a:p>
            <a:pPr eaLnBrk="0" hangingPunct="0"/>
            <a:r>
              <a:rPr lang="de-DE" sz="1400" b="0">
                <a:solidFill>
                  <a:srgbClr val="4D4D4D"/>
                </a:solidFill>
              </a:rPr>
              <a:t>single-client</a:t>
            </a:r>
          </a:p>
        </p:txBody>
      </p:sp>
      <p:sp>
        <p:nvSpPr>
          <p:cNvPr id="500753" name="Rectangle 7"/>
          <p:cNvSpPr>
            <a:spLocks noChangeArrowheads="1"/>
          </p:cNvSpPr>
          <p:nvPr/>
        </p:nvSpPr>
        <p:spPr bwMode="auto">
          <a:xfrm rot="-5400000">
            <a:off x="1260475" y="1773238"/>
            <a:ext cx="1366837" cy="5032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tIns="46800" anchor="b"/>
          <a:lstStyle/>
          <a:p>
            <a:pPr eaLnBrk="0" hangingPunct="0"/>
            <a:r>
              <a:rPr lang="de-DE" sz="1400" b="0">
                <a:solidFill>
                  <a:srgbClr val="4D4D4D"/>
                </a:solidFill>
              </a:rPr>
              <a:t>multi-client</a:t>
            </a:r>
          </a:p>
        </p:txBody>
      </p:sp>
      <p:sp>
        <p:nvSpPr>
          <p:cNvPr id="500754" name="Rectangle 7"/>
          <p:cNvSpPr>
            <a:spLocks noChangeArrowheads="1"/>
          </p:cNvSpPr>
          <p:nvPr/>
        </p:nvSpPr>
        <p:spPr bwMode="auto">
          <a:xfrm>
            <a:off x="2195513" y="5949950"/>
            <a:ext cx="4752975" cy="5032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tIns="46800"/>
          <a:lstStyle/>
          <a:p>
            <a:pPr eaLnBrk="0" hangingPunct="0"/>
            <a:r>
              <a:rPr lang="de-DE" sz="1600" dirty="0" smtClean="0">
                <a:solidFill>
                  <a:srgbClr val="4D4D4D"/>
                </a:solidFill>
              </a:rPr>
              <a:t>Cultural/regional </a:t>
            </a:r>
            <a:r>
              <a:rPr lang="de-DE" sz="1600" dirty="0" err="1" smtClean="0">
                <a:solidFill>
                  <a:srgbClr val="4D4D4D"/>
                </a:solidFill>
              </a:rPr>
              <a:t>Distance</a:t>
            </a:r>
            <a:endParaRPr lang="de-DE" sz="1600" dirty="0">
              <a:solidFill>
                <a:srgbClr val="4D4D4D"/>
              </a:solidFill>
            </a:endParaRPr>
          </a:p>
        </p:txBody>
      </p:sp>
      <p:sp>
        <p:nvSpPr>
          <p:cNvPr id="500755" name="Rectangle 7"/>
          <p:cNvSpPr>
            <a:spLocks noChangeArrowheads="1"/>
          </p:cNvSpPr>
          <p:nvPr/>
        </p:nvSpPr>
        <p:spPr bwMode="auto">
          <a:xfrm rot="-5400000">
            <a:off x="-611981" y="3140869"/>
            <a:ext cx="4103687" cy="504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tIns="46800" anchor="ctr"/>
          <a:lstStyle/>
          <a:p>
            <a:pPr eaLnBrk="0" hangingPunct="0"/>
            <a:r>
              <a:rPr lang="de-DE" sz="1600" dirty="0" err="1" smtClean="0">
                <a:solidFill>
                  <a:srgbClr val="4D4D4D"/>
                </a:solidFill>
              </a:rPr>
              <a:t>Scope</a:t>
            </a:r>
            <a:r>
              <a:rPr lang="de-DE" sz="1600" dirty="0" smtClean="0">
                <a:solidFill>
                  <a:srgbClr val="4D4D4D"/>
                </a:solidFill>
              </a:rPr>
              <a:t> </a:t>
            </a:r>
            <a:r>
              <a:rPr lang="de-DE" sz="1600" dirty="0" err="1" smtClean="0">
                <a:solidFill>
                  <a:srgbClr val="4D4D4D"/>
                </a:solidFill>
              </a:rPr>
              <a:t>of</a:t>
            </a:r>
            <a:r>
              <a:rPr lang="de-DE" sz="1600" dirty="0" smtClean="0">
                <a:solidFill>
                  <a:srgbClr val="4D4D4D"/>
                </a:solidFill>
              </a:rPr>
              <a:t> Service </a:t>
            </a:r>
            <a:r>
              <a:rPr lang="de-DE" sz="1600" dirty="0" err="1" smtClean="0">
                <a:solidFill>
                  <a:srgbClr val="4D4D4D"/>
                </a:solidFill>
              </a:rPr>
              <a:t>Delivery</a:t>
            </a:r>
            <a:endParaRPr lang="de-DE" sz="1600" dirty="0">
              <a:solidFill>
                <a:srgbClr val="4D4D4D"/>
              </a:solidFill>
            </a:endParaRPr>
          </a:p>
        </p:txBody>
      </p:sp>
      <p:sp>
        <p:nvSpPr>
          <p:cNvPr id="58" name="Oval 57"/>
          <p:cNvSpPr/>
          <p:nvPr/>
        </p:nvSpPr>
        <p:spPr bwMode="auto">
          <a:xfrm>
            <a:off x="3563938" y="4292600"/>
            <a:ext cx="2087562" cy="1008063"/>
          </a:xfrm>
          <a:prstGeom prst="ellipse">
            <a:avLst/>
          </a:prstGeom>
          <a:solidFill>
            <a:schemeClr val="bg1">
              <a:lumMod val="95000"/>
            </a:schemeClr>
          </a:solidFill>
          <a:ln w="12700" cap="flat" cmpd="sng" algn="ctr">
            <a:solidFill>
              <a:schemeClr val="bg1">
                <a:lumMod val="75000"/>
              </a:schemeClr>
            </a:solidFill>
            <a:prstDash val="solid"/>
            <a:round/>
            <a:headEnd type="none" w="med" len="med"/>
            <a:tailEnd type="none" w="med" len="med"/>
          </a:ln>
          <a:effectLst/>
        </p:spPr>
        <p:txBody>
          <a:bodyPr wrap="none" lIns="0" rIns="0" anchor="ctr"/>
          <a:lstStyle/>
          <a:p>
            <a:pPr>
              <a:defRPr/>
            </a:pPr>
            <a:r>
              <a:rPr lang="de-DE" sz="1400" dirty="0" err="1">
                <a:solidFill>
                  <a:srgbClr val="4D4D4D"/>
                </a:solidFill>
                <a:latin typeface="Arial" pitchFamily="-65" charset="0"/>
              </a:rPr>
              <a:t>Shared</a:t>
            </a:r>
            <a:r>
              <a:rPr lang="de-DE" sz="1400" dirty="0">
                <a:solidFill>
                  <a:srgbClr val="4D4D4D"/>
                </a:solidFill>
                <a:latin typeface="Arial" pitchFamily="-65" charset="0"/>
              </a:rPr>
              <a:t> </a:t>
            </a:r>
            <a:br>
              <a:rPr lang="de-DE" sz="1400" dirty="0">
                <a:solidFill>
                  <a:srgbClr val="4D4D4D"/>
                </a:solidFill>
                <a:latin typeface="Arial" pitchFamily="-65" charset="0"/>
              </a:rPr>
            </a:br>
            <a:r>
              <a:rPr lang="de-DE" sz="1400" dirty="0">
                <a:solidFill>
                  <a:srgbClr val="4D4D4D"/>
                </a:solidFill>
                <a:latin typeface="Arial" pitchFamily="-65" charset="0"/>
              </a:rPr>
              <a:t>Service </a:t>
            </a:r>
            <a:br>
              <a:rPr lang="de-DE" sz="1400" dirty="0">
                <a:solidFill>
                  <a:srgbClr val="4D4D4D"/>
                </a:solidFill>
                <a:latin typeface="Arial" pitchFamily="-65" charset="0"/>
              </a:rPr>
            </a:br>
            <a:r>
              <a:rPr lang="de-DE" sz="1400" dirty="0">
                <a:solidFill>
                  <a:srgbClr val="4D4D4D"/>
                </a:solidFill>
                <a:latin typeface="Arial" pitchFamily="-65" charset="0"/>
              </a:rPr>
              <a:t>Center</a:t>
            </a:r>
          </a:p>
        </p:txBody>
      </p:sp>
    </p:spTree>
    <p:extLst>
      <p:ext uri="{BB962C8B-B14F-4D97-AF65-F5344CB8AC3E}">
        <p14:creationId xmlns:p14="http://schemas.microsoft.com/office/powerpoint/2010/main" xmlns="" val="111889720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Bogen 12"/>
          <p:cNvSpPr>
            <a:spLocks/>
          </p:cNvSpPr>
          <p:nvPr/>
        </p:nvSpPr>
        <p:spPr bwMode="auto">
          <a:xfrm>
            <a:off x="2195513" y="2636838"/>
            <a:ext cx="3168650" cy="2794000"/>
          </a:xfrm>
          <a:custGeom>
            <a:avLst/>
            <a:gdLst>
              <a:gd name="T0" fmla="*/ 0 w 21616"/>
              <a:gd name="T1" fmla="*/ 0 h 21600"/>
              <a:gd name="T2" fmla="*/ 2147483647 w 21616"/>
              <a:gd name="T3" fmla="*/ 2147483647 h 21600"/>
              <a:gd name="T4" fmla="*/ 899098209 w 21616"/>
              <a:gd name="T5" fmla="*/ 2147483647 h 21600"/>
              <a:gd name="T6" fmla="*/ 0 60000 65536"/>
              <a:gd name="T7" fmla="*/ 0 60000 65536"/>
              <a:gd name="T8" fmla="*/ 0 60000 65536"/>
              <a:gd name="T9" fmla="*/ 0 w 21616"/>
              <a:gd name="T10" fmla="*/ 0 h 21600"/>
              <a:gd name="T11" fmla="*/ 21616 w 21616"/>
              <a:gd name="T12" fmla="*/ 21600 h 21600"/>
            </a:gdLst>
            <a:ahLst/>
            <a:cxnLst>
              <a:cxn ang="T6">
                <a:pos x="T0" y="T1"/>
              </a:cxn>
              <a:cxn ang="T7">
                <a:pos x="T2" y="T3"/>
              </a:cxn>
              <a:cxn ang="T8">
                <a:pos x="T4" y="T5"/>
              </a:cxn>
            </a:cxnLst>
            <a:rect l="T9" t="T10" r="T11" b="T12"/>
            <a:pathLst>
              <a:path w="21616" h="21600" fill="none" extrusionOk="0">
                <a:moveTo>
                  <a:pt x="0" y="0"/>
                </a:moveTo>
                <a:cubicBezTo>
                  <a:pt x="5" y="0"/>
                  <a:pt x="10" y="-1"/>
                  <a:pt x="16" y="-1"/>
                </a:cubicBezTo>
                <a:cubicBezTo>
                  <a:pt x="11945" y="-1"/>
                  <a:pt x="21616" y="9670"/>
                  <a:pt x="21616" y="21600"/>
                </a:cubicBezTo>
              </a:path>
              <a:path w="21616" h="21600" stroke="0" extrusionOk="0">
                <a:moveTo>
                  <a:pt x="0" y="0"/>
                </a:moveTo>
                <a:cubicBezTo>
                  <a:pt x="5" y="0"/>
                  <a:pt x="10" y="-1"/>
                  <a:pt x="16" y="-1"/>
                </a:cubicBezTo>
                <a:cubicBezTo>
                  <a:pt x="11945" y="-1"/>
                  <a:pt x="21616" y="9670"/>
                  <a:pt x="21616" y="21600"/>
                </a:cubicBezTo>
                <a:lnTo>
                  <a:pt x="16" y="21600"/>
                </a:lnTo>
                <a:close/>
              </a:path>
            </a:pathLst>
          </a:custGeom>
          <a:solidFill>
            <a:schemeClr val="bg1">
              <a:lumMod val="95000"/>
            </a:schemeClr>
          </a:solidFill>
          <a:ln w="9525">
            <a:solidFill>
              <a:schemeClr val="bg1">
                <a:lumMod val="65000"/>
              </a:schemeClr>
            </a:solidFill>
            <a:prstDash val="solid"/>
            <a:round/>
            <a:headEnd/>
            <a:tailEnd type="none" w="lg" len="lg"/>
          </a:ln>
        </p:spPr>
        <p:txBody>
          <a:bodyPr wrap="none" anchor="ctr"/>
          <a:lstStyle/>
          <a:p>
            <a:pPr>
              <a:defRPr/>
            </a:pPr>
            <a:endParaRPr lang="de-DE">
              <a:solidFill>
                <a:srgbClr val="4D4D4D"/>
              </a:solidFill>
              <a:latin typeface="Arial"/>
              <a:ea typeface="ＭＳ Ｐゴシック" pitchFamily="-65" charset="-128"/>
              <a:cs typeface="Arial"/>
            </a:endParaRPr>
          </a:p>
        </p:txBody>
      </p:sp>
      <p:sp>
        <p:nvSpPr>
          <p:cNvPr id="502786" name="Rectangle 3"/>
          <p:cNvSpPr>
            <a:spLocks noGrp="1" noChangeArrowheads="1"/>
          </p:cNvSpPr>
          <p:nvPr>
            <p:ph type="title"/>
          </p:nvPr>
        </p:nvSpPr>
        <p:spPr>
          <a:xfrm>
            <a:off x="1066800" y="304800"/>
            <a:ext cx="7200900" cy="579439"/>
          </a:xfrm>
        </p:spPr>
        <p:txBody>
          <a:bodyPr/>
          <a:lstStyle/>
          <a:p>
            <a:pPr eaLnBrk="1" hangingPunct="1"/>
            <a:r>
              <a:rPr lang="de-DE" dirty="0" err="1" smtClean="0">
                <a:latin typeface="Arial Black" charset="0"/>
                <a:ea typeface="ＭＳ Ｐゴシック" charset="0"/>
                <a:cs typeface="ＭＳ Ｐゴシック" charset="0"/>
              </a:rPr>
              <a:t>Prioritizing</a:t>
            </a:r>
            <a:r>
              <a:rPr lang="de-DE" dirty="0" smtClean="0">
                <a:latin typeface="Arial Black" charset="0"/>
                <a:ea typeface="ＭＳ Ｐゴシック" charset="0"/>
                <a:cs typeface="ＭＳ Ｐゴシック" charset="0"/>
              </a:rPr>
              <a:t> Tasks </a:t>
            </a:r>
            <a:r>
              <a:rPr lang="de-DE" dirty="0" err="1" smtClean="0">
                <a:latin typeface="Arial Black" charset="0"/>
                <a:ea typeface="ＭＳ Ｐゴシック" charset="0"/>
                <a:cs typeface="ＭＳ Ｐゴシック" charset="0"/>
              </a:rPr>
              <a:t>to</a:t>
            </a:r>
            <a:r>
              <a:rPr lang="de-DE" dirty="0" smtClean="0">
                <a:latin typeface="Arial Black" charset="0"/>
                <a:ea typeface="ＭＳ Ｐゴシック" charset="0"/>
                <a:cs typeface="ＭＳ Ｐゴシック" charset="0"/>
              </a:rPr>
              <a:t> </a:t>
            </a:r>
            <a:r>
              <a:rPr lang="de-DE" dirty="0" err="1" smtClean="0">
                <a:latin typeface="Arial Black" charset="0"/>
                <a:ea typeface="ＭＳ Ｐゴシック" charset="0"/>
                <a:cs typeface="ＭＳ Ｐゴシック" charset="0"/>
              </a:rPr>
              <a:t>be</a:t>
            </a:r>
            <a:r>
              <a:rPr lang="de-DE" dirty="0" smtClean="0">
                <a:latin typeface="Arial Black" charset="0"/>
                <a:ea typeface="ＭＳ Ｐゴシック" charset="0"/>
                <a:cs typeface="ＭＳ Ｐゴシック" charset="0"/>
              </a:rPr>
              <a:t> </a:t>
            </a:r>
            <a:r>
              <a:rPr lang="de-DE" dirty="0" err="1" smtClean="0">
                <a:latin typeface="Arial Black" charset="0"/>
                <a:ea typeface="ＭＳ Ｐゴシック" charset="0"/>
                <a:cs typeface="ＭＳ Ｐゴシック" charset="0"/>
              </a:rPr>
              <a:t>outsourced</a:t>
            </a:r>
            <a:endParaRPr lang="de-DE" dirty="0">
              <a:latin typeface="Arial Black" charset="0"/>
              <a:ea typeface="ＭＳ Ｐゴシック" charset="0"/>
              <a:cs typeface="ＭＳ Ｐゴシック" charset="0"/>
            </a:endParaRPr>
          </a:p>
        </p:txBody>
      </p:sp>
      <p:sp>
        <p:nvSpPr>
          <p:cNvPr id="48" name="Rectangle 7"/>
          <p:cNvSpPr>
            <a:spLocks noChangeArrowheads="1"/>
          </p:cNvSpPr>
          <p:nvPr/>
        </p:nvSpPr>
        <p:spPr bwMode="auto">
          <a:xfrm>
            <a:off x="2195513" y="1341438"/>
            <a:ext cx="4752975" cy="4103687"/>
          </a:xfrm>
          <a:prstGeom prst="rect">
            <a:avLst/>
          </a:prstGeom>
          <a:noFill/>
          <a:ln w="9525" cmpd="sng">
            <a:solidFill>
              <a:schemeClr val="bg1">
                <a:lumMod val="50000"/>
              </a:schemeClr>
            </a:solidFill>
            <a:miter lim="800000"/>
            <a:headEnd/>
            <a:tailEnd/>
          </a:ln>
          <a:effectLst/>
        </p:spPr>
        <p:txBody>
          <a:bodyPr tIns="46800" anchor="ctr"/>
          <a:lstStyle/>
          <a:p>
            <a:pPr eaLnBrk="0" hangingPunct="0">
              <a:defRPr/>
            </a:pPr>
            <a:endParaRPr lang="de-DE" sz="1400" b="0" dirty="0">
              <a:solidFill>
                <a:srgbClr val="4D4D4D"/>
              </a:solidFill>
            </a:endParaRPr>
          </a:p>
        </p:txBody>
      </p:sp>
      <p:sp>
        <p:nvSpPr>
          <p:cNvPr id="502788" name="Rectangle 7"/>
          <p:cNvSpPr>
            <a:spLocks noChangeArrowheads="1"/>
          </p:cNvSpPr>
          <p:nvPr/>
        </p:nvSpPr>
        <p:spPr bwMode="auto">
          <a:xfrm>
            <a:off x="2195513" y="5445125"/>
            <a:ext cx="1584325" cy="504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tIns="46800"/>
          <a:lstStyle/>
          <a:p>
            <a:pPr algn="l" eaLnBrk="0" hangingPunct="0"/>
            <a:r>
              <a:rPr lang="de-DE" sz="1400" b="0" dirty="0" err="1" smtClean="0">
                <a:solidFill>
                  <a:srgbClr val="4D4D4D"/>
                </a:solidFill>
              </a:rPr>
              <a:t>less</a:t>
            </a:r>
            <a:endParaRPr lang="de-DE" sz="1400" b="0" dirty="0">
              <a:solidFill>
                <a:srgbClr val="4D4D4D"/>
              </a:solidFill>
            </a:endParaRPr>
          </a:p>
        </p:txBody>
      </p:sp>
      <p:sp>
        <p:nvSpPr>
          <p:cNvPr id="502789" name="Rectangle 7"/>
          <p:cNvSpPr>
            <a:spLocks noChangeArrowheads="1"/>
          </p:cNvSpPr>
          <p:nvPr/>
        </p:nvSpPr>
        <p:spPr bwMode="auto">
          <a:xfrm>
            <a:off x="5364163" y="5445125"/>
            <a:ext cx="1584325" cy="504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tIns="46800"/>
          <a:lstStyle/>
          <a:p>
            <a:pPr algn="r" eaLnBrk="0" hangingPunct="0"/>
            <a:r>
              <a:rPr lang="de-DE" sz="1400" b="0" dirty="0" err="1" smtClean="0">
                <a:solidFill>
                  <a:srgbClr val="4D4D4D"/>
                </a:solidFill>
              </a:rPr>
              <a:t>more</a:t>
            </a:r>
            <a:endParaRPr lang="de-DE" sz="1400" b="0" dirty="0">
              <a:solidFill>
                <a:srgbClr val="4D4D4D"/>
              </a:solidFill>
            </a:endParaRPr>
          </a:p>
        </p:txBody>
      </p:sp>
      <p:sp>
        <p:nvSpPr>
          <p:cNvPr id="502790" name="Rectangle 7"/>
          <p:cNvSpPr>
            <a:spLocks noChangeArrowheads="1"/>
          </p:cNvSpPr>
          <p:nvPr/>
        </p:nvSpPr>
        <p:spPr bwMode="auto">
          <a:xfrm>
            <a:off x="1403350" y="1341438"/>
            <a:ext cx="792163" cy="358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tIns="46800" anchor="ctr"/>
          <a:lstStyle/>
          <a:p>
            <a:pPr algn="r" eaLnBrk="0" hangingPunct="0"/>
            <a:r>
              <a:rPr lang="de-DE" sz="1400" b="0" dirty="0" smtClean="0">
                <a:solidFill>
                  <a:srgbClr val="4D4D4D"/>
                </a:solidFill>
              </a:rPr>
              <a:t>high</a:t>
            </a:r>
            <a:endParaRPr lang="de-DE" sz="1400" b="0" dirty="0">
              <a:solidFill>
                <a:srgbClr val="4D4D4D"/>
              </a:solidFill>
            </a:endParaRPr>
          </a:p>
        </p:txBody>
      </p:sp>
      <p:sp>
        <p:nvSpPr>
          <p:cNvPr id="502791" name="Rectangle 7"/>
          <p:cNvSpPr>
            <a:spLocks noChangeArrowheads="1"/>
          </p:cNvSpPr>
          <p:nvPr/>
        </p:nvSpPr>
        <p:spPr bwMode="auto">
          <a:xfrm>
            <a:off x="2195513" y="5445125"/>
            <a:ext cx="4752975" cy="504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tIns="46800"/>
          <a:lstStyle/>
          <a:p>
            <a:pPr eaLnBrk="0" hangingPunct="0"/>
            <a:r>
              <a:rPr lang="de-DE" sz="1600" dirty="0" smtClean="0">
                <a:solidFill>
                  <a:srgbClr val="4D4D4D"/>
                </a:solidFill>
              </a:rPr>
              <a:t>Internal Competence </a:t>
            </a:r>
            <a:r>
              <a:rPr lang="de-DE" sz="1600" dirty="0">
                <a:solidFill>
                  <a:srgbClr val="4D4D4D"/>
                </a:solidFill>
              </a:rPr>
              <a:t/>
            </a:r>
            <a:br>
              <a:rPr lang="de-DE" sz="1600" dirty="0">
                <a:solidFill>
                  <a:srgbClr val="4D4D4D"/>
                </a:solidFill>
              </a:rPr>
            </a:br>
            <a:r>
              <a:rPr lang="de-DE" sz="1200" b="0" dirty="0" err="1" smtClean="0">
                <a:solidFill>
                  <a:srgbClr val="4D4D4D"/>
                </a:solidFill>
              </a:rPr>
              <a:t>compared</a:t>
            </a:r>
            <a:r>
              <a:rPr lang="de-DE" sz="1200" b="0" dirty="0" smtClean="0">
                <a:solidFill>
                  <a:srgbClr val="4D4D4D"/>
                </a:solidFill>
              </a:rPr>
              <a:t> </a:t>
            </a:r>
            <a:r>
              <a:rPr lang="de-DE" sz="1200" b="0" dirty="0" err="1" smtClean="0">
                <a:solidFill>
                  <a:srgbClr val="4D4D4D"/>
                </a:solidFill>
              </a:rPr>
              <a:t>to</a:t>
            </a:r>
            <a:r>
              <a:rPr lang="de-DE" sz="1200" b="0" dirty="0" smtClean="0">
                <a:solidFill>
                  <a:srgbClr val="4D4D4D"/>
                </a:solidFill>
              </a:rPr>
              <a:t> </a:t>
            </a:r>
            <a:r>
              <a:rPr lang="de-DE" sz="1200" b="0" dirty="0" err="1" smtClean="0">
                <a:solidFill>
                  <a:srgbClr val="4D4D4D"/>
                </a:solidFill>
              </a:rPr>
              <a:t>external</a:t>
            </a:r>
            <a:r>
              <a:rPr lang="de-DE" sz="1200" b="0" dirty="0" smtClean="0">
                <a:solidFill>
                  <a:srgbClr val="4D4D4D"/>
                </a:solidFill>
              </a:rPr>
              <a:t> </a:t>
            </a:r>
            <a:r>
              <a:rPr lang="de-DE" sz="1200" b="0" dirty="0" err="1" smtClean="0">
                <a:solidFill>
                  <a:srgbClr val="4D4D4D"/>
                </a:solidFill>
              </a:rPr>
              <a:t>service</a:t>
            </a:r>
            <a:r>
              <a:rPr lang="de-DE" sz="1200" b="0" dirty="0" smtClean="0">
                <a:solidFill>
                  <a:srgbClr val="4D4D4D"/>
                </a:solidFill>
              </a:rPr>
              <a:t> </a:t>
            </a:r>
            <a:r>
              <a:rPr lang="de-DE" sz="1200" b="0" dirty="0" err="1" smtClean="0">
                <a:solidFill>
                  <a:srgbClr val="4D4D4D"/>
                </a:solidFill>
              </a:rPr>
              <a:t>provider</a:t>
            </a:r>
            <a:endParaRPr lang="de-DE" sz="1200" b="0" dirty="0">
              <a:solidFill>
                <a:srgbClr val="4D4D4D"/>
              </a:solidFill>
            </a:endParaRPr>
          </a:p>
        </p:txBody>
      </p:sp>
      <p:sp>
        <p:nvSpPr>
          <p:cNvPr id="502792" name="Rectangle 7"/>
          <p:cNvSpPr>
            <a:spLocks noChangeArrowheads="1"/>
          </p:cNvSpPr>
          <p:nvPr/>
        </p:nvSpPr>
        <p:spPr bwMode="auto">
          <a:xfrm>
            <a:off x="468313" y="3068638"/>
            <a:ext cx="1727200" cy="504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tIns="46800" anchor="ctr"/>
          <a:lstStyle/>
          <a:p>
            <a:pPr algn="r" eaLnBrk="0" hangingPunct="0"/>
            <a:r>
              <a:rPr lang="de-DE" sz="1600" dirty="0" err="1" smtClean="0">
                <a:solidFill>
                  <a:srgbClr val="4D4D4D"/>
                </a:solidFill>
              </a:rPr>
              <a:t>Specificity</a:t>
            </a:r>
            <a:r>
              <a:rPr lang="de-DE" sz="1600" dirty="0" smtClean="0">
                <a:solidFill>
                  <a:srgbClr val="4D4D4D"/>
                </a:solidFill>
              </a:rPr>
              <a:t> </a:t>
            </a:r>
            <a:r>
              <a:rPr lang="de-DE" sz="1600" dirty="0" err="1" smtClean="0">
                <a:solidFill>
                  <a:srgbClr val="4D4D4D"/>
                </a:solidFill>
              </a:rPr>
              <a:t>of</a:t>
            </a:r>
            <a:r>
              <a:rPr lang="de-DE" sz="1600" dirty="0" smtClean="0">
                <a:solidFill>
                  <a:srgbClr val="4D4D4D"/>
                </a:solidFill>
              </a:rPr>
              <a:t> </a:t>
            </a:r>
            <a:r>
              <a:rPr lang="de-DE" sz="1600" dirty="0" err="1" smtClean="0">
                <a:solidFill>
                  <a:srgbClr val="4D4D4D"/>
                </a:solidFill>
              </a:rPr>
              <a:t>Requirements</a:t>
            </a:r>
            <a:endParaRPr lang="de-DE" sz="1600" dirty="0">
              <a:solidFill>
                <a:srgbClr val="4D4D4D"/>
              </a:solidFill>
            </a:endParaRPr>
          </a:p>
        </p:txBody>
      </p:sp>
      <p:sp>
        <p:nvSpPr>
          <p:cNvPr id="502793" name="Rectangle 7"/>
          <p:cNvSpPr>
            <a:spLocks noChangeArrowheads="1"/>
          </p:cNvSpPr>
          <p:nvPr/>
        </p:nvSpPr>
        <p:spPr bwMode="auto">
          <a:xfrm>
            <a:off x="1403350" y="5084763"/>
            <a:ext cx="792163" cy="3603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tIns="46800" anchor="ctr"/>
          <a:lstStyle/>
          <a:p>
            <a:pPr algn="r" eaLnBrk="0" hangingPunct="0"/>
            <a:r>
              <a:rPr lang="de-DE" sz="1400" b="0" dirty="0" err="1" smtClean="0">
                <a:solidFill>
                  <a:srgbClr val="4D4D4D"/>
                </a:solidFill>
              </a:rPr>
              <a:t>low</a:t>
            </a:r>
            <a:endParaRPr lang="de-DE" sz="1400" b="0" dirty="0">
              <a:solidFill>
                <a:srgbClr val="4D4D4D"/>
              </a:solidFill>
            </a:endParaRPr>
          </a:p>
        </p:txBody>
      </p:sp>
      <p:sp>
        <p:nvSpPr>
          <p:cNvPr id="502794" name="Textfeld 6"/>
          <p:cNvSpPr txBox="1">
            <a:spLocks noChangeArrowheads="1"/>
          </p:cNvSpPr>
          <p:nvPr/>
        </p:nvSpPr>
        <p:spPr bwMode="auto">
          <a:xfrm>
            <a:off x="7054850" y="1341438"/>
            <a:ext cx="1584325" cy="584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Arial" charset="0"/>
                <a:ea typeface="ＭＳ Ｐゴシック" charset="0"/>
              </a:defRPr>
            </a:lvl9pPr>
          </a:lstStyle>
          <a:p>
            <a:pPr eaLnBrk="1" hangingPunct="1"/>
            <a:r>
              <a:rPr lang="de-DE" sz="1600" dirty="0" smtClean="0">
                <a:solidFill>
                  <a:srgbClr val="5F5F5F"/>
                </a:solidFill>
              </a:rPr>
              <a:t>Strategic</a:t>
            </a:r>
            <a:r>
              <a:rPr lang="de-DE" sz="1600" dirty="0">
                <a:solidFill>
                  <a:srgbClr val="5F5F5F"/>
                </a:solidFill>
              </a:rPr>
              <a:t/>
            </a:r>
            <a:br>
              <a:rPr lang="de-DE" sz="1600" dirty="0">
                <a:solidFill>
                  <a:srgbClr val="5F5F5F"/>
                </a:solidFill>
              </a:rPr>
            </a:br>
            <a:r>
              <a:rPr lang="de-DE" sz="1600" dirty="0" err="1" smtClean="0">
                <a:solidFill>
                  <a:srgbClr val="5F5F5F"/>
                </a:solidFill>
              </a:rPr>
              <a:t>Relevance</a:t>
            </a:r>
            <a:endParaRPr lang="de-DE" sz="1600" b="0" dirty="0">
              <a:solidFill>
                <a:srgbClr val="5F5F5F"/>
              </a:solidFill>
            </a:endParaRPr>
          </a:p>
        </p:txBody>
      </p:sp>
      <p:sp>
        <p:nvSpPr>
          <p:cNvPr id="24" name="Oval 23"/>
          <p:cNvSpPr/>
          <p:nvPr/>
        </p:nvSpPr>
        <p:spPr bwMode="auto">
          <a:xfrm>
            <a:off x="7486650" y="2060575"/>
            <a:ext cx="720725" cy="720725"/>
          </a:xfrm>
          <a:prstGeom prst="ellipse">
            <a:avLst/>
          </a:prstGeom>
          <a:solidFill>
            <a:schemeClr val="bg1">
              <a:lumMod val="95000"/>
            </a:schemeClr>
          </a:solidFill>
          <a:ln w="9525" cap="flat" cmpd="sng" algn="ctr">
            <a:solidFill>
              <a:schemeClr val="bg1">
                <a:lumMod val="75000"/>
              </a:schemeClr>
            </a:solidFill>
            <a:prstDash val="solid"/>
            <a:round/>
            <a:headEnd type="none" w="med" len="med"/>
            <a:tailEnd type="none" w="med" len="med"/>
          </a:ln>
          <a:effectLst/>
        </p:spPr>
        <p:txBody>
          <a:bodyPr anchor="ctr"/>
          <a:lstStyle/>
          <a:p>
            <a:pPr>
              <a:defRPr/>
            </a:pPr>
            <a:r>
              <a:rPr lang="de-DE" sz="1200" b="0" dirty="0" smtClean="0">
                <a:solidFill>
                  <a:srgbClr val="5F5F5F"/>
                </a:solidFill>
                <a:latin typeface="Arial" pitchFamily="-65" charset="0"/>
              </a:rPr>
              <a:t>high</a:t>
            </a:r>
            <a:endParaRPr lang="de-DE" sz="1200" b="0" dirty="0">
              <a:solidFill>
                <a:srgbClr val="5F5F5F"/>
              </a:solidFill>
              <a:latin typeface="Arial" pitchFamily="-65" charset="0"/>
            </a:endParaRPr>
          </a:p>
        </p:txBody>
      </p:sp>
      <p:sp>
        <p:nvSpPr>
          <p:cNvPr id="25" name="Oval 24"/>
          <p:cNvSpPr/>
          <p:nvPr/>
        </p:nvSpPr>
        <p:spPr bwMode="auto">
          <a:xfrm>
            <a:off x="7594600" y="2924175"/>
            <a:ext cx="504825" cy="504825"/>
          </a:xfrm>
          <a:prstGeom prst="ellipse">
            <a:avLst/>
          </a:prstGeom>
          <a:solidFill>
            <a:schemeClr val="bg1">
              <a:lumMod val="95000"/>
            </a:schemeClr>
          </a:solidFill>
          <a:ln w="9525" cap="flat" cmpd="sng" algn="ctr">
            <a:solidFill>
              <a:schemeClr val="bg1">
                <a:lumMod val="75000"/>
              </a:schemeClr>
            </a:solidFill>
            <a:prstDash val="solid"/>
            <a:round/>
            <a:headEnd type="none" w="med" len="med"/>
            <a:tailEnd type="none" w="med" len="med"/>
          </a:ln>
          <a:effectLst/>
        </p:spPr>
        <p:txBody>
          <a:bodyPr wrap="none" anchor="ctr"/>
          <a:lstStyle/>
          <a:p>
            <a:pPr>
              <a:defRPr/>
            </a:pPr>
            <a:r>
              <a:rPr lang="de-DE" sz="1200" b="0" dirty="0" err="1" smtClean="0">
                <a:solidFill>
                  <a:srgbClr val="5F5F5F"/>
                </a:solidFill>
                <a:latin typeface="Arial" pitchFamily="-65" charset="0"/>
              </a:rPr>
              <a:t>middle</a:t>
            </a:r>
            <a:endParaRPr lang="de-DE" sz="1200" b="0" dirty="0">
              <a:solidFill>
                <a:srgbClr val="5F5F5F"/>
              </a:solidFill>
              <a:latin typeface="Arial" pitchFamily="-65" charset="0"/>
            </a:endParaRPr>
          </a:p>
        </p:txBody>
      </p:sp>
      <p:sp>
        <p:nvSpPr>
          <p:cNvPr id="26" name="Oval 25"/>
          <p:cNvSpPr/>
          <p:nvPr/>
        </p:nvSpPr>
        <p:spPr bwMode="auto">
          <a:xfrm>
            <a:off x="7702550" y="3644900"/>
            <a:ext cx="288925" cy="287338"/>
          </a:xfrm>
          <a:prstGeom prst="ellipse">
            <a:avLst/>
          </a:prstGeom>
          <a:solidFill>
            <a:schemeClr val="bg1">
              <a:lumMod val="95000"/>
            </a:schemeClr>
          </a:solidFill>
          <a:ln w="9525" cap="flat" cmpd="sng" algn="ctr">
            <a:solidFill>
              <a:schemeClr val="bg1">
                <a:lumMod val="75000"/>
              </a:schemeClr>
            </a:solidFill>
            <a:prstDash val="solid"/>
            <a:round/>
            <a:headEnd type="none" w="med" len="med"/>
            <a:tailEnd type="none" w="med" len="med"/>
          </a:ln>
          <a:effectLst/>
        </p:spPr>
        <p:txBody>
          <a:bodyPr wrap="none" anchor="ctr"/>
          <a:lstStyle/>
          <a:p>
            <a:pPr>
              <a:defRPr/>
            </a:pPr>
            <a:r>
              <a:rPr lang="de-DE" sz="1200" b="0" dirty="0" err="1" smtClean="0">
                <a:solidFill>
                  <a:srgbClr val="5F5F5F"/>
                </a:solidFill>
                <a:latin typeface="Arial" pitchFamily="-65" charset="0"/>
              </a:rPr>
              <a:t>low</a:t>
            </a:r>
            <a:endParaRPr lang="de-DE" sz="1200" b="0" dirty="0">
              <a:solidFill>
                <a:srgbClr val="5F5F5F"/>
              </a:solidFill>
              <a:latin typeface="Arial" pitchFamily="-65" charset="0"/>
            </a:endParaRPr>
          </a:p>
        </p:txBody>
      </p:sp>
      <p:sp>
        <p:nvSpPr>
          <p:cNvPr id="27" name="Oval 26"/>
          <p:cNvSpPr/>
          <p:nvPr/>
        </p:nvSpPr>
        <p:spPr bwMode="auto">
          <a:xfrm>
            <a:off x="2484438" y="4005263"/>
            <a:ext cx="287337" cy="287337"/>
          </a:xfrm>
          <a:prstGeom prst="ellipse">
            <a:avLst/>
          </a:prstGeom>
          <a:solidFill>
            <a:schemeClr val="bg1">
              <a:lumMod val="85000"/>
            </a:schemeClr>
          </a:solidFill>
          <a:ln w="9525" cap="flat" cmpd="sng" algn="ctr">
            <a:solidFill>
              <a:schemeClr val="bg1">
                <a:lumMod val="75000"/>
              </a:schemeClr>
            </a:solidFill>
            <a:prstDash val="solid"/>
            <a:round/>
            <a:headEnd type="none" w="med" len="med"/>
            <a:tailEnd type="none" w="med" len="med"/>
          </a:ln>
          <a:effectLst/>
        </p:spPr>
        <p:txBody>
          <a:bodyPr wrap="none" anchor="ctr"/>
          <a:lstStyle/>
          <a:p>
            <a:pPr>
              <a:defRPr/>
            </a:pPr>
            <a:endParaRPr lang="de-DE" sz="1200" b="0" dirty="0">
              <a:solidFill>
                <a:srgbClr val="5F5F5F"/>
              </a:solidFill>
              <a:latin typeface="Arial" pitchFamily="-65" charset="0"/>
            </a:endParaRPr>
          </a:p>
        </p:txBody>
      </p:sp>
      <p:sp>
        <p:nvSpPr>
          <p:cNvPr id="502799" name="Rechteck 1"/>
          <p:cNvSpPr>
            <a:spLocks noChangeArrowheads="1"/>
          </p:cNvSpPr>
          <p:nvPr/>
        </p:nvSpPr>
        <p:spPr bwMode="auto">
          <a:xfrm>
            <a:off x="2771800" y="4005263"/>
            <a:ext cx="697877"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de-DE" sz="1200" dirty="0" err="1" smtClean="0">
                <a:solidFill>
                  <a:srgbClr val="5F5F5F"/>
                </a:solidFill>
              </a:rPr>
              <a:t>Payroll</a:t>
            </a:r>
            <a:endParaRPr lang="de-DE" dirty="0"/>
          </a:p>
        </p:txBody>
      </p:sp>
      <p:sp>
        <p:nvSpPr>
          <p:cNvPr id="29" name="Oval 28"/>
          <p:cNvSpPr/>
          <p:nvPr/>
        </p:nvSpPr>
        <p:spPr bwMode="auto">
          <a:xfrm>
            <a:off x="2700338" y="4840288"/>
            <a:ext cx="288925" cy="287337"/>
          </a:xfrm>
          <a:prstGeom prst="ellipse">
            <a:avLst/>
          </a:prstGeom>
          <a:solidFill>
            <a:schemeClr val="bg1">
              <a:lumMod val="85000"/>
            </a:schemeClr>
          </a:solidFill>
          <a:ln w="9525" cap="flat" cmpd="sng" algn="ctr">
            <a:solidFill>
              <a:schemeClr val="bg1">
                <a:lumMod val="75000"/>
              </a:schemeClr>
            </a:solidFill>
            <a:prstDash val="solid"/>
            <a:round/>
            <a:headEnd type="none" w="med" len="med"/>
            <a:tailEnd type="none" w="med" len="med"/>
          </a:ln>
          <a:effectLst/>
        </p:spPr>
        <p:txBody>
          <a:bodyPr wrap="none" anchor="ctr"/>
          <a:lstStyle/>
          <a:p>
            <a:pPr>
              <a:defRPr/>
            </a:pPr>
            <a:endParaRPr lang="de-DE" sz="1200" b="0" dirty="0">
              <a:solidFill>
                <a:srgbClr val="5F5F5F"/>
              </a:solidFill>
              <a:latin typeface="Arial" pitchFamily="-65" charset="0"/>
            </a:endParaRPr>
          </a:p>
        </p:txBody>
      </p:sp>
      <p:sp>
        <p:nvSpPr>
          <p:cNvPr id="502801" name="Rechteck 29"/>
          <p:cNvSpPr>
            <a:spLocks noChangeArrowheads="1"/>
          </p:cNvSpPr>
          <p:nvPr/>
        </p:nvSpPr>
        <p:spPr bwMode="auto">
          <a:xfrm>
            <a:off x="3036888" y="4797152"/>
            <a:ext cx="783237"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lgn="l"/>
            <a:r>
              <a:rPr lang="de-DE" sz="1200" dirty="0" smtClean="0">
                <a:solidFill>
                  <a:srgbClr val="5F5F5F"/>
                </a:solidFill>
              </a:rPr>
              <a:t>Pension</a:t>
            </a:r>
            <a:endParaRPr lang="de-DE" dirty="0"/>
          </a:p>
        </p:txBody>
      </p:sp>
      <p:sp>
        <p:nvSpPr>
          <p:cNvPr id="31" name="Oval 30"/>
          <p:cNvSpPr/>
          <p:nvPr/>
        </p:nvSpPr>
        <p:spPr bwMode="auto">
          <a:xfrm>
            <a:off x="3851275" y="3471863"/>
            <a:ext cx="288925" cy="287337"/>
          </a:xfrm>
          <a:prstGeom prst="ellipse">
            <a:avLst/>
          </a:prstGeom>
          <a:solidFill>
            <a:schemeClr val="bg1">
              <a:lumMod val="85000"/>
            </a:schemeClr>
          </a:solidFill>
          <a:ln w="9525" cap="flat" cmpd="sng" algn="ctr">
            <a:solidFill>
              <a:schemeClr val="bg1">
                <a:lumMod val="75000"/>
              </a:schemeClr>
            </a:solidFill>
            <a:prstDash val="solid"/>
            <a:round/>
            <a:headEnd type="none" w="med" len="med"/>
            <a:tailEnd type="none" w="med" len="med"/>
          </a:ln>
          <a:effectLst/>
        </p:spPr>
        <p:txBody>
          <a:bodyPr wrap="none" anchor="ctr"/>
          <a:lstStyle/>
          <a:p>
            <a:pPr>
              <a:defRPr/>
            </a:pPr>
            <a:endParaRPr lang="de-DE" sz="1200" b="0" dirty="0">
              <a:solidFill>
                <a:srgbClr val="5F5F5F"/>
              </a:solidFill>
              <a:latin typeface="Arial" pitchFamily="-65" charset="0"/>
            </a:endParaRPr>
          </a:p>
        </p:txBody>
      </p:sp>
      <p:sp>
        <p:nvSpPr>
          <p:cNvPr id="502803" name="Rechteck 31"/>
          <p:cNvSpPr>
            <a:spLocks noChangeArrowheads="1"/>
          </p:cNvSpPr>
          <p:nvPr/>
        </p:nvSpPr>
        <p:spPr bwMode="auto">
          <a:xfrm>
            <a:off x="4189413" y="3398838"/>
            <a:ext cx="1595284"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lgn="l"/>
            <a:r>
              <a:rPr lang="de-DE" sz="1200" dirty="0" err="1">
                <a:solidFill>
                  <a:srgbClr val="5F5F5F"/>
                </a:solidFill>
              </a:rPr>
              <a:t>Recruiting</a:t>
            </a:r>
            <a:r>
              <a:rPr lang="de-DE" sz="1200" dirty="0">
                <a:solidFill>
                  <a:srgbClr val="5F5F5F"/>
                </a:solidFill>
              </a:rPr>
              <a:t> </a:t>
            </a:r>
            <a:r>
              <a:rPr lang="de-DE" sz="1200" dirty="0" err="1" smtClean="0">
                <a:solidFill>
                  <a:srgbClr val="5F5F5F"/>
                </a:solidFill>
              </a:rPr>
              <a:t>for</a:t>
            </a:r>
            <a:r>
              <a:rPr lang="de-DE" sz="1200" dirty="0">
                <a:solidFill>
                  <a:srgbClr val="5F5F5F"/>
                </a:solidFill>
              </a:rPr>
              <a:t/>
            </a:r>
            <a:br>
              <a:rPr lang="de-DE" sz="1200" dirty="0">
                <a:solidFill>
                  <a:srgbClr val="5F5F5F"/>
                </a:solidFill>
              </a:rPr>
            </a:br>
            <a:r>
              <a:rPr lang="de-DE" sz="1200" dirty="0" smtClean="0">
                <a:solidFill>
                  <a:srgbClr val="5F5F5F"/>
                </a:solidFill>
              </a:rPr>
              <a:t>Non-Key </a:t>
            </a:r>
            <a:r>
              <a:rPr lang="de-DE" sz="1200" dirty="0" err="1" smtClean="0">
                <a:solidFill>
                  <a:srgbClr val="5F5F5F"/>
                </a:solidFill>
              </a:rPr>
              <a:t>Functions</a:t>
            </a:r>
            <a:endParaRPr lang="de-DE" dirty="0"/>
          </a:p>
        </p:txBody>
      </p:sp>
      <p:sp>
        <p:nvSpPr>
          <p:cNvPr id="502804" name="Rechteck 33"/>
          <p:cNvSpPr>
            <a:spLocks noChangeArrowheads="1"/>
          </p:cNvSpPr>
          <p:nvPr/>
        </p:nvSpPr>
        <p:spPr bwMode="auto">
          <a:xfrm>
            <a:off x="3132138" y="2636838"/>
            <a:ext cx="1447106"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lgn="l"/>
            <a:r>
              <a:rPr lang="de-DE" sz="1200" dirty="0" smtClean="0">
                <a:solidFill>
                  <a:srgbClr val="5F5F5F"/>
                </a:solidFill>
              </a:rPr>
              <a:t>Top-Management</a:t>
            </a:r>
            <a:br>
              <a:rPr lang="de-DE" sz="1200" dirty="0" smtClean="0">
                <a:solidFill>
                  <a:srgbClr val="5F5F5F"/>
                </a:solidFill>
              </a:rPr>
            </a:br>
            <a:r>
              <a:rPr lang="de-DE" sz="1200" dirty="0" smtClean="0">
                <a:solidFill>
                  <a:srgbClr val="5F5F5F"/>
                </a:solidFill>
              </a:rPr>
              <a:t>Placements</a:t>
            </a:r>
            <a:endParaRPr lang="de-DE" dirty="0"/>
          </a:p>
        </p:txBody>
      </p:sp>
      <p:sp>
        <p:nvSpPr>
          <p:cNvPr id="35" name="Oval 34"/>
          <p:cNvSpPr/>
          <p:nvPr/>
        </p:nvSpPr>
        <p:spPr bwMode="auto">
          <a:xfrm>
            <a:off x="2411413" y="2492375"/>
            <a:ext cx="720725" cy="720725"/>
          </a:xfrm>
          <a:prstGeom prst="ellipse">
            <a:avLst/>
          </a:prstGeom>
          <a:solidFill>
            <a:schemeClr val="bg1">
              <a:lumMod val="85000"/>
            </a:schemeClr>
          </a:solidFill>
          <a:ln w="9525" cap="flat" cmpd="sng" algn="ctr">
            <a:solidFill>
              <a:schemeClr val="bg1">
                <a:lumMod val="75000"/>
              </a:schemeClr>
            </a:solidFill>
            <a:prstDash val="solid"/>
            <a:round/>
            <a:headEnd type="none" w="med" len="med"/>
            <a:tailEnd type="none" w="med" len="med"/>
          </a:ln>
          <a:effectLst/>
        </p:spPr>
        <p:txBody>
          <a:bodyPr anchor="ctr"/>
          <a:lstStyle/>
          <a:p>
            <a:pPr>
              <a:defRPr/>
            </a:pPr>
            <a:endParaRPr lang="de-DE" sz="1200" b="0" dirty="0">
              <a:solidFill>
                <a:srgbClr val="5F5F5F"/>
              </a:solidFill>
              <a:latin typeface="Arial" pitchFamily="-65" charset="0"/>
            </a:endParaRPr>
          </a:p>
        </p:txBody>
      </p:sp>
      <p:sp>
        <p:nvSpPr>
          <p:cNvPr id="502806" name="Rechteck 36"/>
          <p:cNvSpPr>
            <a:spLocks noChangeArrowheads="1"/>
          </p:cNvSpPr>
          <p:nvPr/>
        </p:nvSpPr>
        <p:spPr bwMode="auto">
          <a:xfrm>
            <a:off x="4814888" y="1712913"/>
            <a:ext cx="1125537" cy="460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lgn="r"/>
            <a:r>
              <a:rPr lang="de-DE" sz="1200">
                <a:solidFill>
                  <a:srgbClr val="5F5F5F"/>
                </a:solidFill>
              </a:rPr>
              <a:t>Performance </a:t>
            </a:r>
            <a:br>
              <a:rPr lang="de-DE" sz="1200">
                <a:solidFill>
                  <a:srgbClr val="5F5F5F"/>
                </a:solidFill>
              </a:rPr>
            </a:br>
            <a:r>
              <a:rPr lang="de-DE" sz="1200">
                <a:solidFill>
                  <a:srgbClr val="5F5F5F"/>
                </a:solidFill>
              </a:rPr>
              <a:t>Management</a:t>
            </a:r>
            <a:endParaRPr lang="de-DE"/>
          </a:p>
        </p:txBody>
      </p:sp>
      <p:sp>
        <p:nvSpPr>
          <p:cNvPr id="39" name="Oval 38"/>
          <p:cNvSpPr/>
          <p:nvPr/>
        </p:nvSpPr>
        <p:spPr bwMode="auto">
          <a:xfrm>
            <a:off x="6011863" y="1700213"/>
            <a:ext cx="504825" cy="504825"/>
          </a:xfrm>
          <a:prstGeom prst="ellipse">
            <a:avLst/>
          </a:prstGeom>
          <a:solidFill>
            <a:schemeClr val="bg1">
              <a:lumMod val="85000"/>
            </a:schemeClr>
          </a:solidFill>
          <a:ln w="9525" cap="flat" cmpd="sng" algn="ctr">
            <a:solidFill>
              <a:schemeClr val="bg1">
                <a:lumMod val="75000"/>
              </a:schemeClr>
            </a:solidFill>
            <a:prstDash val="solid"/>
            <a:round/>
            <a:headEnd type="none" w="med" len="med"/>
            <a:tailEnd type="none" w="med" len="med"/>
          </a:ln>
          <a:effectLst/>
        </p:spPr>
        <p:txBody>
          <a:bodyPr wrap="none" anchor="ctr"/>
          <a:lstStyle/>
          <a:p>
            <a:pPr>
              <a:defRPr/>
            </a:pPr>
            <a:endParaRPr lang="de-DE" sz="1200" b="0" dirty="0">
              <a:solidFill>
                <a:srgbClr val="5F5F5F"/>
              </a:solidFill>
              <a:latin typeface="Arial" pitchFamily="-65" charset="0"/>
            </a:endParaRPr>
          </a:p>
        </p:txBody>
      </p:sp>
      <p:sp>
        <p:nvSpPr>
          <p:cNvPr id="57" name="Oval 56"/>
          <p:cNvSpPr/>
          <p:nvPr/>
        </p:nvSpPr>
        <p:spPr bwMode="auto">
          <a:xfrm>
            <a:off x="2411413" y="3500438"/>
            <a:ext cx="288925" cy="288925"/>
          </a:xfrm>
          <a:prstGeom prst="ellipse">
            <a:avLst/>
          </a:prstGeom>
          <a:solidFill>
            <a:schemeClr val="bg1">
              <a:lumMod val="85000"/>
            </a:schemeClr>
          </a:solidFill>
          <a:ln w="9525" cap="flat" cmpd="sng" algn="ctr">
            <a:solidFill>
              <a:schemeClr val="bg1">
                <a:lumMod val="75000"/>
              </a:schemeClr>
            </a:solidFill>
            <a:prstDash val="solid"/>
            <a:round/>
            <a:headEnd type="none" w="med" len="med"/>
            <a:tailEnd type="none" w="med" len="med"/>
          </a:ln>
          <a:effectLst/>
        </p:spPr>
        <p:txBody>
          <a:bodyPr wrap="none" anchor="ctr"/>
          <a:lstStyle/>
          <a:p>
            <a:pPr>
              <a:defRPr/>
            </a:pPr>
            <a:endParaRPr lang="de-DE" sz="1200" b="0" dirty="0">
              <a:solidFill>
                <a:srgbClr val="5F5F5F"/>
              </a:solidFill>
              <a:latin typeface="Arial" pitchFamily="-65" charset="0"/>
            </a:endParaRPr>
          </a:p>
        </p:txBody>
      </p:sp>
      <p:sp>
        <p:nvSpPr>
          <p:cNvPr id="502809" name="Rechteck 58"/>
          <p:cNvSpPr>
            <a:spLocks noChangeArrowheads="1"/>
          </p:cNvSpPr>
          <p:nvPr/>
        </p:nvSpPr>
        <p:spPr bwMode="auto">
          <a:xfrm>
            <a:off x="2700338" y="3429000"/>
            <a:ext cx="936625"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lgn="l"/>
            <a:r>
              <a:rPr lang="de-DE" sz="1200">
                <a:solidFill>
                  <a:srgbClr val="5F5F5F"/>
                </a:solidFill>
              </a:rPr>
              <a:t>Exit-</a:t>
            </a:r>
            <a:br>
              <a:rPr lang="de-DE" sz="1200">
                <a:solidFill>
                  <a:srgbClr val="5F5F5F"/>
                </a:solidFill>
              </a:rPr>
            </a:br>
            <a:r>
              <a:rPr lang="de-DE" sz="1200">
                <a:solidFill>
                  <a:srgbClr val="5F5F5F"/>
                </a:solidFill>
              </a:rPr>
              <a:t>Interviews</a:t>
            </a:r>
            <a:endParaRPr lang="de-DE"/>
          </a:p>
        </p:txBody>
      </p:sp>
      <p:sp>
        <p:nvSpPr>
          <p:cNvPr id="60" name="Oval 59"/>
          <p:cNvSpPr/>
          <p:nvPr/>
        </p:nvSpPr>
        <p:spPr bwMode="auto">
          <a:xfrm>
            <a:off x="3227388" y="3151188"/>
            <a:ext cx="288925" cy="287337"/>
          </a:xfrm>
          <a:prstGeom prst="ellipse">
            <a:avLst/>
          </a:prstGeom>
          <a:solidFill>
            <a:schemeClr val="bg1">
              <a:lumMod val="85000"/>
            </a:schemeClr>
          </a:solidFill>
          <a:ln w="9525" cap="flat" cmpd="sng" algn="ctr">
            <a:solidFill>
              <a:schemeClr val="bg1">
                <a:lumMod val="75000"/>
              </a:schemeClr>
            </a:solidFill>
            <a:prstDash val="solid"/>
            <a:round/>
            <a:headEnd type="none" w="med" len="med"/>
            <a:tailEnd type="none" w="med" len="med"/>
          </a:ln>
          <a:effectLst/>
        </p:spPr>
        <p:txBody>
          <a:bodyPr wrap="none" anchor="ctr"/>
          <a:lstStyle/>
          <a:p>
            <a:pPr>
              <a:defRPr/>
            </a:pPr>
            <a:endParaRPr lang="de-DE" sz="1200" b="0" dirty="0">
              <a:solidFill>
                <a:srgbClr val="5F5F5F"/>
              </a:solidFill>
              <a:latin typeface="Arial" pitchFamily="-65" charset="0"/>
            </a:endParaRPr>
          </a:p>
        </p:txBody>
      </p:sp>
      <p:sp>
        <p:nvSpPr>
          <p:cNvPr id="502811" name="Rechteck 60"/>
          <p:cNvSpPr>
            <a:spLocks noChangeArrowheads="1"/>
          </p:cNvSpPr>
          <p:nvPr/>
        </p:nvSpPr>
        <p:spPr bwMode="auto">
          <a:xfrm>
            <a:off x="3492500" y="3141663"/>
            <a:ext cx="1073957"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lgn="l"/>
            <a:r>
              <a:rPr lang="de-DE" sz="1200" dirty="0" smtClean="0">
                <a:solidFill>
                  <a:srgbClr val="5F5F5F"/>
                </a:solidFill>
              </a:rPr>
              <a:t>Expatriation</a:t>
            </a:r>
            <a:endParaRPr lang="de-DE" dirty="0"/>
          </a:p>
        </p:txBody>
      </p:sp>
      <p:sp>
        <p:nvSpPr>
          <p:cNvPr id="62" name="Oval 61"/>
          <p:cNvSpPr/>
          <p:nvPr/>
        </p:nvSpPr>
        <p:spPr bwMode="auto">
          <a:xfrm>
            <a:off x="6227763" y="4014788"/>
            <a:ext cx="288925" cy="287337"/>
          </a:xfrm>
          <a:prstGeom prst="ellipse">
            <a:avLst/>
          </a:prstGeom>
          <a:solidFill>
            <a:schemeClr val="bg1">
              <a:lumMod val="85000"/>
            </a:schemeClr>
          </a:solidFill>
          <a:ln w="9525" cap="flat" cmpd="sng" algn="ctr">
            <a:solidFill>
              <a:schemeClr val="bg1">
                <a:lumMod val="75000"/>
              </a:schemeClr>
            </a:solidFill>
            <a:prstDash val="solid"/>
            <a:round/>
            <a:headEnd type="none" w="med" len="med"/>
            <a:tailEnd type="none" w="med" len="med"/>
          </a:ln>
          <a:effectLst/>
        </p:spPr>
        <p:txBody>
          <a:bodyPr wrap="none" anchor="ctr"/>
          <a:lstStyle/>
          <a:p>
            <a:pPr>
              <a:defRPr/>
            </a:pPr>
            <a:endParaRPr lang="de-DE" sz="1200" b="0" dirty="0">
              <a:solidFill>
                <a:srgbClr val="5F5F5F"/>
              </a:solidFill>
              <a:latin typeface="Arial" pitchFamily="-65" charset="0"/>
            </a:endParaRPr>
          </a:p>
        </p:txBody>
      </p:sp>
      <p:sp>
        <p:nvSpPr>
          <p:cNvPr id="502813" name="Rechteck 62"/>
          <p:cNvSpPr>
            <a:spLocks noChangeArrowheads="1"/>
          </p:cNvSpPr>
          <p:nvPr/>
        </p:nvSpPr>
        <p:spPr bwMode="auto">
          <a:xfrm>
            <a:off x="5081588" y="4005263"/>
            <a:ext cx="1057275" cy="276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lgn="r"/>
            <a:r>
              <a:rPr lang="de-DE" sz="1200">
                <a:solidFill>
                  <a:srgbClr val="5F5F5F"/>
                </a:solidFill>
              </a:rPr>
              <a:t>Onboarding</a:t>
            </a:r>
            <a:endParaRPr lang="de-DE"/>
          </a:p>
        </p:txBody>
      </p:sp>
      <p:sp>
        <p:nvSpPr>
          <p:cNvPr id="64" name="Oval 63"/>
          <p:cNvSpPr/>
          <p:nvPr/>
        </p:nvSpPr>
        <p:spPr bwMode="auto">
          <a:xfrm>
            <a:off x="3203575" y="4437063"/>
            <a:ext cx="288925" cy="287337"/>
          </a:xfrm>
          <a:prstGeom prst="ellipse">
            <a:avLst/>
          </a:prstGeom>
          <a:solidFill>
            <a:schemeClr val="bg1">
              <a:lumMod val="85000"/>
            </a:schemeClr>
          </a:solidFill>
          <a:ln w="9525" cap="flat" cmpd="sng" algn="ctr">
            <a:solidFill>
              <a:schemeClr val="bg1">
                <a:lumMod val="75000"/>
              </a:schemeClr>
            </a:solidFill>
            <a:prstDash val="solid"/>
            <a:round/>
            <a:headEnd type="none" w="med" len="med"/>
            <a:tailEnd type="none" w="med" len="med"/>
          </a:ln>
          <a:effectLst/>
        </p:spPr>
        <p:txBody>
          <a:bodyPr wrap="none" anchor="ctr"/>
          <a:lstStyle/>
          <a:p>
            <a:pPr>
              <a:defRPr/>
            </a:pPr>
            <a:endParaRPr lang="de-DE" sz="1200" b="0" dirty="0">
              <a:solidFill>
                <a:srgbClr val="5F5F5F"/>
              </a:solidFill>
              <a:latin typeface="Arial" pitchFamily="-65" charset="0"/>
            </a:endParaRPr>
          </a:p>
        </p:txBody>
      </p:sp>
      <p:sp>
        <p:nvSpPr>
          <p:cNvPr id="502815" name="Rechteck 64"/>
          <p:cNvSpPr>
            <a:spLocks noChangeArrowheads="1"/>
          </p:cNvSpPr>
          <p:nvPr/>
        </p:nvSpPr>
        <p:spPr bwMode="auto">
          <a:xfrm>
            <a:off x="3468688" y="4427538"/>
            <a:ext cx="1620837" cy="276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lgn="l"/>
            <a:r>
              <a:rPr lang="de-DE" sz="1200">
                <a:solidFill>
                  <a:srgbClr val="5F5F5F"/>
                </a:solidFill>
              </a:rPr>
              <a:t>MS Office Trainings</a:t>
            </a:r>
            <a:endParaRPr lang="de-DE"/>
          </a:p>
        </p:txBody>
      </p:sp>
      <p:sp>
        <p:nvSpPr>
          <p:cNvPr id="502816" name="Rechteck 65"/>
          <p:cNvSpPr>
            <a:spLocks noChangeArrowheads="1"/>
          </p:cNvSpPr>
          <p:nvPr/>
        </p:nvSpPr>
        <p:spPr bwMode="auto">
          <a:xfrm>
            <a:off x="2411413" y="1628775"/>
            <a:ext cx="1604962"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lgn="r"/>
            <a:r>
              <a:rPr lang="de-DE" sz="1200">
                <a:solidFill>
                  <a:srgbClr val="5F5F5F"/>
                </a:solidFill>
              </a:rPr>
              <a:t>Employer Branding</a:t>
            </a:r>
            <a:br>
              <a:rPr lang="de-DE" sz="1200">
                <a:solidFill>
                  <a:srgbClr val="5F5F5F"/>
                </a:solidFill>
              </a:rPr>
            </a:br>
            <a:r>
              <a:rPr lang="de-DE" sz="1200">
                <a:solidFill>
                  <a:srgbClr val="5F5F5F"/>
                </a:solidFill>
              </a:rPr>
              <a:t>(EVP)</a:t>
            </a:r>
            <a:endParaRPr lang="de-DE"/>
          </a:p>
        </p:txBody>
      </p:sp>
      <p:sp>
        <p:nvSpPr>
          <p:cNvPr id="67" name="Oval 66"/>
          <p:cNvSpPr/>
          <p:nvPr/>
        </p:nvSpPr>
        <p:spPr bwMode="auto">
          <a:xfrm>
            <a:off x="4087813" y="1617663"/>
            <a:ext cx="504825" cy="503237"/>
          </a:xfrm>
          <a:prstGeom prst="ellipse">
            <a:avLst/>
          </a:prstGeom>
          <a:solidFill>
            <a:schemeClr val="bg1">
              <a:lumMod val="85000"/>
            </a:schemeClr>
          </a:solidFill>
          <a:ln w="9525" cap="flat" cmpd="sng" algn="ctr">
            <a:solidFill>
              <a:schemeClr val="bg1">
                <a:lumMod val="75000"/>
              </a:schemeClr>
            </a:solidFill>
            <a:prstDash val="solid"/>
            <a:round/>
            <a:headEnd type="none" w="med" len="med"/>
            <a:tailEnd type="none" w="med" len="med"/>
          </a:ln>
          <a:effectLst/>
        </p:spPr>
        <p:txBody>
          <a:bodyPr wrap="none" anchor="ctr"/>
          <a:lstStyle/>
          <a:p>
            <a:pPr>
              <a:defRPr/>
            </a:pPr>
            <a:endParaRPr lang="de-DE" sz="1200" b="0" dirty="0">
              <a:solidFill>
                <a:srgbClr val="5F5F5F"/>
              </a:solidFill>
              <a:latin typeface="Arial" pitchFamily="-65" charset="0"/>
            </a:endParaRPr>
          </a:p>
        </p:txBody>
      </p:sp>
      <p:sp>
        <p:nvSpPr>
          <p:cNvPr id="502818" name="Rechteck 67"/>
          <p:cNvSpPr>
            <a:spLocks noChangeArrowheads="1"/>
          </p:cNvSpPr>
          <p:nvPr/>
        </p:nvSpPr>
        <p:spPr bwMode="auto">
          <a:xfrm>
            <a:off x="5253238" y="2349500"/>
            <a:ext cx="903087"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lgn="r"/>
            <a:r>
              <a:rPr lang="de-DE" sz="1200" dirty="0">
                <a:solidFill>
                  <a:srgbClr val="5F5F5F"/>
                </a:solidFill>
              </a:rPr>
              <a:t>Trainee-</a:t>
            </a:r>
            <a:br>
              <a:rPr lang="de-DE" sz="1200" dirty="0">
                <a:solidFill>
                  <a:srgbClr val="5F5F5F"/>
                </a:solidFill>
              </a:rPr>
            </a:br>
            <a:r>
              <a:rPr lang="de-DE" sz="1200" dirty="0" err="1" smtClean="0">
                <a:solidFill>
                  <a:srgbClr val="5F5F5F"/>
                </a:solidFill>
              </a:rPr>
              <a:t>Programs</a:t>
            </a:r>
            <a:endParaRPr lang="de-DE" dirty="0"/>
          </a:p>
        </p:txBody>
      </p:sp>
      <p:sp>
        <p:nvSpPr>
          <p:cNvPr id="69" name="Oval 68"/>
          <p:cNvSpPr/>
          <p:nvPr/>
        </p:nvSpPr>
        <p:spPr bwMode="auto">
          <a:xfrm>
            <a:off x="6227763" y="2336800"/>
            <a:ext cx="504825" cy="504825"/>
          </a:xfrm>
          <a:prstGeom prst="ellipse">
            <a:avLst/>
          </a:prstGeom>
          <a:solidFill>
            <a:schemeClr val="bg1">
              <a:lumMod val="85000"/>
            </a:schemeClr>
          </a:solidFill>
          <a:ln w="9525" cap="flat" cmpd="sng" algn="ctr">
            <a:solidFill>
              <a:schemeClr val="bg1">
                <a:lumMod val="75000"/>
              </a:schemeClr>
            </a:solidFill>
            <a:prstDash val="solid"/>
            <a:round/>
            <a:headEnd type="none" w="med" len="med"/>
            <a:tailEnd type="none" w="med" len="med"/>
          </a:ln>
          <a:effectLst/>
        </p:spPr>
        <p:txBody>
          <a:bodyPr wrap="none" anchor="ctr"/>
          <a:lstStyle/>
          <a:p>
            <a:pPr>
              <a:defRPr/>
            </a:pPr>
            <a:endParaRPr lang="de-DE" sz="1200" b="0" dirty="0">
              <a:solidFill>
                <a:srgbClr val="5F5F5F"/>
              </a:solidFill>
              <a:latin typeface="Arial" pitchFamily="-65" charset="0"/>
            </a:endParaRPr>
          </a:p>
        </p:txBody>
      </p:sp>
    </p:spTree>
    <p:extLst>
      <p:ext uri="{BB962C8B-B14F-4D97-AF65-F5344CB8AC3E}">
        <p14:creationId xmlns:p14="http://schemas.microsoft.com/office/powerpoint/2010/main" xmlns="" val="107185384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8B7200B-4DF3-43FF-A9F8-925215409608}"/>
              </a:ext>
            </a:extLst>
          </p:cNvPr>
          <p:cNvSpPr>
            <a:spLocks noGrp="1"/>
          </p:cNvSpPr>
          <p:nvPr>
            <p:ph type="title"/>
          </p:nvPr>
        </p:nvSpPr>
        <p:spPr>
          <a:xfrm>
            <a:off x="971600" y="260648"/>
            <a:ext cx="7200900" cy="1142385"/>
          </a:xfrm>
        </p:spPr>
        <p:txBody>
          <a:bodyPr/>
          <a:lstStyle/>
          <a:p>
            <a:r>
              <a:rPr lang="en-MY" dirty="0"/>
              <a:t>Alignment of Business Organization and HR Organization</a:t>
            </a:r>
          </a:p>
        </p:txBody>
      </p:sp>
      <p:pic>
        <p:nvPicPr>
          <p:cNvPr id="5" name="Picture 4">
            <a:extLst>
              <a:ext uri="{FF2B5EF4-FFF2-40B4-BE49-F238E27FC236}">
                <a16:creationId xmlns:a16="http://schemas.microsoft.com/office/drawing/2014/main" xmlns="" id="{22EAC305-ADAC-4CCA-B4AB-107BAAA0B367}"/>
              </a:ext>
            </a:extLst>
          </p:cNvPr>
          <p:cNvPicPr>
            <a:picLocks noChangeAspect="1"/>
          </p:cNvPicPr>
          <p:nvPr/>
        </p:nvPicPr>
        <p:blipFill>
          <a:blip r:embed="rId2" cstate="print"/>
          <a:stretch>
            <a:fillRect/>
          </a:stretch>
        </p:blipFill>
        <p:spPr>
          <a:xfrm>
            <a:off x="1187624" y="1484784"/>
            <a:ext cx="6591300" cy="4400550"/>
          </a:xfrm>
          <a:prstGeom prst="rect">
            <a:avLst/>
          </a:prstGeom>
        </p:spPr>
      </p:pic>
    </p:spTree>
    <p:extLst>
      <p:ext uri="{BB962C8B-B14F-4D97-AF65-F5344CB8AC3E}">
        <p14:creationId xmlns:p14="http://schemas.microsoft.com/office/powerpoint/2010/main" xmlns="" val="3710689821"/>
      </p:ext>
    </p:extLst>
  </p:cSld>
  <p:clrMapOvr>
    <a:masterClrMapping/>
  </p:clrMapOvr>
  <p:transition spd="med">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E07BB1F-7326-47C7-9C4E-F546EA0712F8}"/>
              </a:ext>
            </a:extLst>
          </p:cNvPr>
          <p:cNvSpPr>
            <a:spLocks noGrp="1"/>
          </p:cNvSpPr>
          <p:nvPr>
            <p:ph type="title"/>
          </p:nvPr>
        </p:nvSpPr>
        <p:spPr>
          <a:xfrm>
            <a:off x="971600" y="332656"/>
            <a:ext cx="7200900" cy="809527"/>
          </a:xfrm>
        </p:spPr>
        <p:txBody>
          <a:bodyPr/>
          <a:lstStyle/>
          <a:p>
            <a:r>
              <a:rPr lang="en-MY" dirty="0"/>
              <a:t>Alternative HR Structure</a:t>
            </a:r>
          </a:p>
        </p:txBody>
      </p:sp>
      <p:sp>
        <p:nvSpPr>
          <p:cNvPr id="3" name="Content Placeholder 2">
            <a:extLst>
              <a:ext uri="{FF2B5EF4-FFF2-40B4-BE49-F238E27FC236}">
                <a16:creationId xmlns:a16="http://schemas.microsoft.com/office/drawing/2014/main" xmlns="" id="{25604683-F617-4DDC-885F-EC7CE4AD2E3B}"/>
              </a:ext>
            </a:extLst>
          </p:cNvPr>
          <p:cNvSpPr>
            <a:spLocks noGrp="1"/>
          </p:cNvSpPr>
          <p:nvPr>
            <p:ph idx="1"/>
          </p:nvPr>
        </p:nvSpPr>
        <p:spPr>
          <a:xfrm>
            <a:off x="683568" y="1268760"/>
            <a:ext cx="8206680" cy="4530725"/>
          </a:xfrm>
        </p:spPr>
        <p:txBody>
          <a:bodyPr>
            <a:normAutofit fontScale="92500"/>
          </a:bodyPr>
          <a:lstStyle/>
          <a:p>
            <a:r>
              <a:rPr lang="en-MY" sz="2400" dirty="0"/>
              <a:t>DECENTRALIZED: Administration and decisions made at the local level. Policies and practices vary significantly across field locations. No centralized HR support or administration activities.</a:t>
            </a:r>
          </a:p>
          <a:p>
            <a:endParaRPr lang="en-MY" sz="2400" dirty="0"/>
          </a:p>
          <a:p>
            <a:r>
              <a:rPr lang="en-MY" sz="2400" dirty="0"/>
              <a:t>HYBRID: Half centralized, half decentralized HR structure, decisions, policy deployment, and administration.</a:t>
            </a:r>
          </a:p>
          <a:p>
            <a:endParaRPr lang="en-MY" sz="2400" dirty="0"/>
          </a:p>
          <a:p>
            <a:r>
              <a:rPr lang="en-MY" sz="2400" dirty="0"/>
              <a:t>CENTRALIZED: Administration and decisions are centralized. Policies and practices do not vary across field locations. Fully centralized HR support or administration activities</a:t>
            </a:r>
          </a:p>
        </p:txBody>
      </p:sp>
    </p:spTree>
    <p:extLst>
      <p:ext uri="{BB962C8B-B14F-4D97-AF65-F5344CB8AC3E}">
        <p14:creationId xmlns:p14="http://schemas.microsoft.com/office/powerpoint/2010/main" xmlns="" val="266815203"/>
      </p:ext>
    </p:extLst>
  </p:cSld>
  <p:clrMapOvr>
    <a:masterClrMapping/>
  </p:clrMapOvr>
  <p:transition spd="med">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87237D1-2E8D-40E5-96B5-69572F22E822}"/>
              </a:ext>
            </a:extLst>
          </p:cNvPr>
          <p:cNvSpPr>
            <a:spLocks noGrp="1"/>
          </p:cNvSpPr>
          <p:nvPr>
            <p:ph type="title"/>
          </p:nvPr>
        </p:nvSpPr>
        <p:spPr/>
        <p:txBody>
          <a:bodyPr/>
          <a:lstStyle/>
          <a:p>
            <a:r>
              <a:rPr lang="en-MY" dirty="0"/>
              <a:t>HR Operating Model</a:t>
            </a:r>
          </a:p>
        </p:txBody>
      </p:sp>
      <p:pic>
        <p:nvPicPr>
          <p:cNvPr id="5" name="Picture 4">
            <a:extLst>
              <a:ext uri="{FF2B5EF4-FFF2-40B4-BE49-F238E27FC236}">
                <a16:creationId xmlns:a16="http://schemas.microsoft.com/office/drawing/2014/main" xmlns="" id="{1EFD3127-7B6F-4FC4-9AAC-E13C4E5E8405}"/>
              </a:ext>
            </a:extLst>
          </p:cNvPr>
          <p:cNvPicPr>
            <a:picLocks noChangeAspect="1"/>
          </p:cNvPicPr>
          <p:nvPr/>
        </p:nvPicPr>
        <p:blipFill>
          <a:blip r:embed="rId2" cstate="print"/>
          <a:stretch>
            <a:fillRect/>
          </a:stretch>
        </p:blipFill>
        <p:spPr>
          <a:xfrm>
            <a:off x="914400" y="2060848"/>
            <a:ext cx="7501778" cy="4175919"/>
          </a:xfrm>
          <a:prstGeom prst="rect">
            <a:avLst/>
          </a:prstGeom>
        </p:spPr>
      </p:pic>
    </p:spTree>
    <p:extLst>
      <p:ext uri="{BB962C8B-B14F-4D97-AF65-F5344CB8AC3E}">
        <p14:creationId xmlns:p14="http://schemas.microsoft.com/office/powerpoint/2010/main" xmlns="" val="1901472505"/>
      </p:ext>
    </p:extLst>
  </p:cSld>
  <p:clrMapOvr>
    <a:masterClrMapping/>
  </p:clrMapOvr>
  <p:transition spd="med">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9ADB956-A6D2-4C78-B99B-E7487F8B757A}"/>
              </a:ext>
            </a:extLst>
          </p:cNvPr>
          <p:cNvSpPr>
            <a:spLocks noGrp="1"/>
          </p:cNvSpPr>
          <p:nvPr>
            <p:ph type="title"/>
          </p:nvPr>
        </p:nvSpPr>
        <p:spPr>
          <a:xfrm>
            <a:off x="899592" y="332656"/>
            <a:ext cx="7200900" cy="665511"/>
          </a:xfrm>
        </p:spPr>
        <p:txBody>
          <a:bodyPr/>
          <a:lstStyle/>
          <a:p>
            <a:r>
              <a:rPr lang="en-MY" dirty="0"/>
              <a:t>Benefits of HR Shared Service</a:t>
            </a:r>
          </a:p>
        </p:txBody>
      </p:sp>
      <p:sp>
        <p:nvSpPr>
          <p:cNvPr id="3" name="Content Placeholder 2">
            <a:extLst>
              <a:ext uri="{FF2B5EF4-FFF2-40B4-BE49-F238E27FC236}">
                <a16:creationId xmlns:a16="http://schemas.microsoft.com/office/drawing/2014/main" xmlns="" id="{5D86A136-184D-499F-988F-1A02AF6FDE0C}"/>
              </a:ext>
            </a:extLst>
          </p:cNvPr>
          <p:cNvSpPr>
            <a:spLocks noGrp="1"/>
          </p:cNvSpPr>
          <p:nvPr>
            <p:ph idx="1"/>
          </p:nvPr>
        </p:nvSpPr>
        <p:spPr>
          <a:xfrm>
            <a:off x="611560" y="1196752"/>
            <a:ext cx="8208912" cy="4565104"/>
          </a:xfrm>
        </p:spPr>
        <p:txBody>
          <a:bodyPr>
            <a:normAutofit lnSpcReduction="10000"/>
          </a:bodyPr>
          <a:lstStyle/>
          <a:p>
            <a:pPr marL="0" indent="0">
              <a:buNone/>
            </a:pPr>
            <a:r>
              <a:rPr lang="en-MY" sz="2400" dirty="0"/>
              <a:t>• Cost savings through scale advantages.</a:t>
            </a:r>
          </a:p>
          <a:p>
            <a:pPr marL="0" indent="0">
              <a:buNone/>
            </a:pPr>
            <a:r>
              <a:rPr lang="en-MY" sz="2400" dirty="0"/>
              <a:t>• Allows “one-stop” solutions for the users.</a:t>
            </a:r>
          </a:p>
          <a:p>
            <a:pPr marL="0" indent="0">
              <a:buNone/>
            </a:pPr>
            <a:r>
              <a:rPr lang="en-MY" sz="2400" dirty="0"/>
              <a:t>• Improves international learning and sharing of best practices.</a:t>
            </a:r>
          </a:p>
          <a:p>
            <a:pPr marL="0" indent="0">
              <a:buNone/>
            </a:pPr>
            <a:r>
              <a:rPr lang="en-MY" sz="2400" dirty="0"/>
              <a:t>• More consistent HR service across units.</a:t>
            </a:r>
          </a:p>
          <a:p>
            <a:pPr marL="0" indent="0">
              <a:buNone/>
            </a:pPr>
            <a:r>
              <a:rPr lang="en-MY" sz="2400" dirty="0"/>
              <a:t>• Deeper functional specialization among HR professionals.</a:t>
            </a:r>
          </a:p>
          <a:p>
            <a:pPr marL="0" indent="0">
              <a:buNone/>
            </a:pPr>
            <a:r>
              <a:rPr lang="en-MY" sz="2400" dirty="0"/>
              <a:t>• Greater transparency and follow-up of costs and service levels.</a:t>
            </a:r>
          </a:p>
          <a:p>
            <a:pPr marL="0" indent="0">
              <a:buNone/>
            </a:pPr>
            <a:r>
              <a:rPr lang="en-MY" sz="2400" dirty="0"/>
              <a:t>• Allows other parts of the global HR function to focus more on business support and process and content development.</a:t>
            </a:r>
          </a:p>
        </p:txBody>
      </p:sp>
    </p:spTree>
    <p:extLst>
      <p:ext uri="{BB962C8B-B14F-4D97-AF65-F5344CB8AC3E}">
        <p14:creationId xmlns:p14="http://schemas.microsoft.com/office/powerpoint/2010/main" xmlns="" val="1333330802"/>
      </p:ext>
    </p:extLst>
  </p:cSld>
  <p:clrMapOvr>
    <a:masterClrMapping/>
  </p:clrMapOvr>
  <p:transition spd="med">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xmlns="" id="{944ADDC8-0359-4D88-B2DD-01121B5F91EA}"/>
              </a:ext>
            </a:extLst>
          </p:cNvPr>
          <p:cNvGraphicFramePr/>
          <p:nvPr>
            <p:extLst>
              <p:ext uri="{D42A27DB-BD31-4B8C-83A1-F6EECF244321}">
                <p14:modId xmlns:p14="http://schemas.microsoft.com/office/powerpoint/2010/main" xmlns="" val="110408890"/>
              </p:ext>
            </p:extLst>
          </p:nvPr>
        </p:nvGraphicFramePr>
        <p:xfrm>
          <a:off x="500034" y="642918"/>
          <a:ext cx="8243966" cy="5090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1335701951"/>
      </p:ext>
    </p:extLst>
  </p:cSld>
  <p:clrMapOvr>
    <a:masterClrMapping/>
  </p:clrMapOvr>
  <p:transition spd="med">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2BD8856-0FD5-4E9A-8F96-747B5AB8E031}"/>
              </a:ext>
            </a:extLst>
          </p:cNvPr>
          <p:cNvSpPr>
            <a:spLocks noGrp="1"/>
          </p:cNvSpPr>
          <p:nvPr>
            <p:ph type="title"/>
          </p:nvPr>
        </p:nvSpPr>
        <p:spPr>
          <a:xfrm>
            <a:off x="928662" y="285728"/>
            <a:ext cx="7200900" cy="646131"/>
          </a:xfrm>
        </p:spPr>
        <p:txBody>
          <a:bodyPr/>
          <a:lstStyle/>
          <a:p>
            <a:r>
              <a:rPr lang="en-MY" dirty="0"/>
              <a:t>HR Competencies</a:t>
            </a:r>
          </a:p>
        </p:txBody>
      </p:sp>
      <p:sp>
        <p:nvSpPr>
          <p:cNvPr id="3" name="Content Placeholder 2">
            <a:extLst>
              <a:ext uri="{FF2B5EF4-FFF2-40B4-BE49-F238E27FC236}">
                <a16:creationId xmlns:a16="http://schemas.microsoft.com/office/drawing/2014/main" xmlns="" id="{BF31D81E-9BFF-4580-B552-E8CC33BDDFA6}"/>
              </a:ext>
            </a:extLst>
          </p:cNvPr>
          <p:cNvSpPr>
            <a:spLocks noGrp="1"/>
          </p:cNvSpPr>
          <p:nvPr>
            <p:ph idx="1"/>
          </p:nvPr>
        </p:nvSpPr>
        <p:spPr>
          <a:xfrm>
            <a:off x="500034" y="1214422"/>
            <a:ext cx="8072494" cy="4714908"/>
          </a:xfrm>
        </p:spPr>
        <p:txBody>
          <a:bodyPr>
            <a:normAutofit/>
          </a:bodyPr>
          <a:lstStyle/>
          <a:p>
            <a:r>
              <a:rPr lang="en-MY" sz="2800" dirty="0"/>
              <a:t>HR competencies include knowledge, ability, and values, which defines what is expected from those who work in HR and forms the basis for assessment and improvement in the quality of HR professionals. </a:t>
            </a:r>
          </a:p>
          <a:p>
            <a:r>
              <a:rPr lang="en-MY" sz="2800" dirty="0"/>
              <a:t>Dave Ulrich and Wayne Brockbank from the RBL Group and the Ross School of Business at the University of Michigan conducted the Human Resource Competency Study (HRCS) to generate nine competencies through which HR professionals deliver business value.</a:t>
            </a:r>
          </a:p>
        </p:txBody>
      </p:sp>
    </p:spTree>
    <p:extLst>
      <p:ext uri="{BB962C8B-B14F-4D97-AF65-F5344CB8AC3E}">
        <p14:creationId xmlns:p14="http://schemas.microsoft.com/office/powerpoint/2010/main" xmlns="" val="1874488672"/>
      </p:ext>
    </p:extLst>
  </p:cSld>
  <p:clrMapOvr>
    <a:masterClrMapping/>
  </p:clrMapOvr>
  <p:transition spd="med">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3AC935E-7318-4CDA-B5D5-8FCD56EC4A99}"/>
              </a:ext>
            </a:extLst>
          </p:cNvPr>
          <p:cNvSpPr>
            <a:spLocks noGrp="1"/>
          </p:cNvSpPr>
          <p:nvPr>
            <p:ph type="title"/>
          </p:nvPr>
        </p:nvSpPr>
        <p:spPr>
          <a:xfrm>
            <a:off x="1066800" y="228600"/>
            <a:ext cx="7200900" cy="579439"/>
          </a:xfrm>
        </p:spPr>
        <p:txBody>
          <a:bodyPr/>
          <a:lstStyle/>
          <a:p>
            <a:r>
              <a:rPr lang="en-MY" dirty="0"/>
              <a:t>2012 HR competency model</a:t>
            </a:r>
          </a:p>
        </p:txBody>
      </p:sp>
      <p:pic>
        <p:nvPicPr>
          <p:cNvPr id="5" name="Picture 4">
            <a:extLst>
              <a:ext uri="{FF2B5EF4-FFF2-40B4-BE49-F238E27FC236}">
                <a16:creationId xmlns:a16="http://schemas.microsoft.com/office/drawing/2014/main" xmlns="" id="{0ECF1733-70C5-45B1-A1FF-D21BC1C5D125}"/>
              </a:ext>
            </a:extLst>
          </p:cNvPr>
          <p:cNvPicPr>
            <a:picLocks noChangeAspect="1"/>
          </p:cNvPicPr>
          <p:nvPr/>
        </p:nvPicPr>
        <p:blipFill>
          <a:blip r:embed="rId2" cstate="print"/>
          <a:stretch>
            <a:fillRect/>
          </a:stretch>
        </p:blipFill>
        <p:spPr>
          <a:xfrm>
            <a:off x="1981200" y="1143000"/>
            <a:ext cx="4782946" cy="4642271"/>
          </a:xfrm>
          <a:prstGeom prst="rect">
            <a:avLst/>
          </a:prstGeom>
        </p:spPr>
      </p:pic>
    </p:spTree>
    <p:extLst>
      <p:ext uri="{BB962C8B-B14F-4D97-AF65-F5344CB8AC3E}">
        <p14:creationId xmlns:p14="http://schemas.microsoft.com/office/powerpoint/2010/main" xmlns="" val="3106463600"/>
      </p:ext>
    </p:extLst>
  </p:cSld>
  <p:clrMapOvr>
    <a:masterClrMapping/>
  </p:clrMapOvr>
  <p:transition spd="med">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50CB41E-F416-494F-8F5A-D2137176B9BA}"/>
              </a:ext>
            </a:extLst>
          </p:cNvPr>
          <p:cNvSpPr>
            <a:spLocks noGrp="1"/>
          </p:cNvSpPr>
          <p:nvPr>
            <p:ph type="title"/>
          </p:nvPr>
        </p:nvSpPr>
        <p:spPr>
          <a:xfrm>
            <a:off x="990600" y="0"/>
            <a:ext cx="7200900" cy="503239"/>
          </a:xfrm>
        </p:spPr>
        <p:txBody>
          <a:bodyPr/>
          <a:lstStyle/>
          <a:p>
            <a:r>
              <a:rPr lang="en-MY" dirty="0"/>
              <a:t>HR Competencies</a:t>
            </a:r>
          </a:p>
        </p:txBody>
      </p:sp>
      <p:pic>
        <p:nvPicPr>
          <p:cNvPr id="4" name="image102.png">
            <a:extLst>
              <a:ext uri="{FF2B5EF4-FFF2-40B4-BE49-F238E27FC236}">
                <a16:creationId xmlns:a16="http://schemas.microsoft.com/office/drawing/2014/main" xmlns="" id="{A4FA7997-21FB-4453-85C8-8CAC2ACD752F}"/>
              </a:ext>
            </a:extLst>
          </p:cNvPr>
          <p:cNvPicPr/>
          <p:nvPr/>
        </p:nvPicPr>
        <p:blipFill>
          <a:blip r:embed="rId2" cstate="print"/>
          <a:stretch>
            <a:fillRect/>
          </a:stretch>
        </p:blipFill>
        <p:spPr>
          <a:xfrm>
            <a:off x="1219200" y="1143000"/>
            <a:ext cx="6624736" cy="4532654"/>
          </a:xfrm>
          <a:prstGeom prst="rect">
            <a:avLst/>
          </a:prstGeom>
        </p:spPr>
      </p:pic>
    </p:spTree>
    <p:extLst>
      <p:ext uri="{BB962C8B-B14F-4D97-AF65-F5344CB8AC3E}">
        <p14:creationId xmlns:p14="http://schemas.microsoft.com/office/powerpoint/2010/main" xmlns="" val="1903197524"/>
      </p:ext>
    </p:extLst>
  </p:cSld>
  <p:clrMapOvr>
    <a:masterClrMapping/>
  </p:clrMapOvr>
  <p:transition spd="med">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C8CE8C7-DAEB-47A9-B5B9-E6F5DA9D98F6}"/>
              </a:ext>
            </a:extLst>
          </p:cNvPr>
          <p:cNvSpPr>
            <a:spLocks noGrp="1"/>
          </p:cNvSpPr>
          <p:nvPr>
            <p:ph type="title"/>
          </p:nvPr>
        </p:nvSpPr>
        <p:spPr>
          <a:xfrm>
            <a:off x="1043608" y="476672"/>
            <a:ext cx="7200900" cy="665511"/>
          </a:xfrm>
        </p:spPr>
        <p:txBody>
          <a:bodyPr/>
          <a:lstStyle/>
          <a:p>
            <a:r>
              <a:rPr lang="en-MY" dirty="0"/>
              <a:t>Organisation Enablers</a:t>
            </a:r>
          </a:p>
        </p:txBody>
      </p:sp>
      <p:sp>
        <p:nvSpPr>
          <p:cNvPr id="3" name="Content Placeholder 2">
            <a:extLst>
              <a:ext uri="{FF2B5EF4-FFF2-40B4-BE49-F238E27FC236}">
                <a16:creationId xmlns:a16="http://schemas.microsoft.com/office/drawing/2014/main" xmlns="" id="{98662778-219C-4D1B-824C-22AF12C6C1EA}"/>
              </a:ext>
            </a:extLst>
          </p:cNvPr>
          <p:cNvSpPr>
            <a:spLocks noGrp="1"/>
          </p:cNvSpPr>
          <p:nvPr>
            <p:ph idx="1"/>
          </p:nvPr>
        </p:nvSpPr>
        <p:spPr>
          <a:xfrm>
            <a:off x="683568" y="1412776"/>
            <a:ext cx="8001000" cy="4530725"/>
          </a:xfrm>
        </p:spPr>
        <p:txBody>
          <a:bodyPr>
            <a:normAutofit/>
          </a:bodyPr>
          <a:lstStyle/>
          <a:p>
            <a:r>
              <a:rPr lang="en-MY" sz="2600" b="1" dirty="0"/>
              <a:t>Culture and change champion </a:t>
            </a:r>
            <a:r>
              <a:rPr lang="en-MY" sz="2600" dirty="0"/>
              <a:t>- Able to make change happen and manage organizational culture.</a:t>
            </a:r>
          </a:p>
          <a:p>
            <a:endParaRPr lang="en-MY" sz="2600" dirty="0"/>
          </a:p>
          <a:p>
            <a:r>
              <a:rPr lang="en-MY" sz="2600" b="1" dirty="0"/>
              <a:t>Human capital curator </a:t>
            </a:r>
            <a:r>
              <a:rPr lang="en-MY" sz="2600" dirty="0"/>
              <a:t>- Able to manage the flow of talent by developing people and leaders, driving individual performance and building technical talent.</a:t>
            </a:r>
          </a:p>
          <a:p>
            <a:endParaRPr lang="en-MY" sz="2600" dirty="0"/>
          </a:p>
          <a:p>
            <a:r>
              <a:rPr lang="en-MY" sz="2600" b="1" dirty="0"/>
              <a:t>Total reward steward </a:t>
            </a:r>
            <a:r>
              <a:rPr lang="en-MY" sz="2600" dirty="0"/>
              <a:t>- Able to manage employee well-being through financial and non-financial rewards.</a:t>
            </a:r>
          </a:p>
        </p:txBody>
      </p:sp>
    </p:spTree>
    <p:extLst>
      <p:ext uri="{BB962C8B-B14F-4D97-AF65-F5344CB8AC3E}">
        <p14:creationId xmlns:p14="http://schemas.microsoft.com/office/powerpoint/2010/main" xmlns="" val="1109150792"/>
      </p:ext>
    </p:extLst>
  </p:cSld>
  <p:clrMapOvr>
    <a:masterClrMapping/>
  </p:clrMapOvr>
  <p:transition spd="med">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5A72E38-1935-4690-BB17-082FF67E4915}"/>
              </a:ext>
            </a:extLst>
          </p:cNvPr>
          <p:cNvSpPr>
            <a:spLocks noGrp="1"/>
          </p:cNvSpPr>
          <p:nvPr>
            <p:ph type="title"/>
          </p:nvPr>
        </p:nvSpPr>
        <p:spPr>
          <a:xfrm>
            <a:off x="1043608" y="476672"/>
            <a:ext cx="7200900" cy="809527"/>
          </a:xfrm>
        </p:spPr>
        <p:txBody>
          <a:bodyPr/>
          <a:lstStyle/>
          <a:p>
            <a:r>
              <a:rPr lang="en-MY" dirty="0"/>
              <a:t>Core Competencies</a:t>
            </a:r>
          </a:p>
        </p:txBody>
      </p:sp>
      <p:sp>
        <p:nvSpPr>
          <p:cNvPr id="3" name="Content Placeholder 2">
            <a:extLst>
              <a:ext uri="{FF2B5EF4-FFF2-40B4-BE49-F238E27FC236}">
                <a16:creationId xmlns:a16="http://schemas.microsoft.com/office/drawing/2014/main" xmlns="" id="{FAD788D8-8864-4FD2-939A-C31922116536}"/>
              </a:ext>
            </a:extLst>
          </p:cNvPr>
          <p:cNvSpPr>
            <a:spLocks noGrp="1"/>
          </p:cNvSpPr>
          <p:nvPr>
            <p:ph idx="1"/>
          </p:nvPr>
        </p:nvSpPr>
        <p:spPr/>
        <p:txBody>
          <a:bodyPr>
            <a:normAutofit lnSpcReduction="10000"/>
          </a:bodyPr>
          <a:lstStyle/>
          <a:p>
            <a:r>
              <a:rPr lang="en-MY" b="1" dirty="0"/>
              <a:t>Strategic positioner </a:t>
            </a:r>
            <a:r>
              <a:rPr lang="en-MY" dirty="0"/>
              <a:t>- Able to position a business to win its market.</a:t>
            </a:r>
          </a:p>
          <a:p>
            <a:endParaRPr lang="en-MY" dirty="0"/>
          </a:p>
          <a:p>
            <a:r>
              <a:rPr lang="en-MY" b="1" dirty="0"/>
              <a:t>Credible activist </a:t>
            </a:r>
            <a:r>
              <a:rPr lang="en-MY" dirty="0"/>
              <a:t>- Able to build relationships of trust by having a proactive point of view.</a:t>
            </a:r>
          </a:p>
          <a:p>
            <a:endParaRPr lang="en-MY" dirty="0"/>
          </a:p>
          <a:p>
            <a:r>
              <a:rPr lang="en-MY" b="1" dirty="0"/>
              <a:t>Paradox navigator </a:t>
            </a:r>
            <a:r>
              <a:rPr lang="en-MY" dirty="0"/>
              <a:t>- Able to manage tensions inherent in business (including long- term and short-term tensions, and top-down and bottom-up tensions.)</a:t>
            </a:r>
          </a:p>
          <a:p>
            <a:endParaRPr lang="en-MY" dirty="0"/>
          </a:p>
        </p:txBody>
      </p:sp>
    </p:spTree>
    <p:extLst>
      <p:ext uri="{BB962C8B-B14F-4D97-AF65-F5344CB8AC3E}">
        <p14:creationId xmlns:p14="http://schemas.microsoft.com/office/powerpoint/2010/main" xmlns="" val="1412460664"/>
      </p:ext>
    </p:extLst>
  </p:cSld>
  <p:clrMapOvr>
    <a:masterClrMapping/>
  </p:clrMapOvr>
  <p:transition spd="med">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74AFA13-05A2-489E-9267-62F903184373}"/>
              </a:ext>
            </a:extLst>
          </p:cNvPr>
          <p:cNvSpPr>
            <a:spLocks noGrp="1"/>
          </p:cNvSpPr>
          <p:nvPr>
            <p:ph type="title"/>
          </p:nvPr>
        </p:nvSpPr>
        <p:spPr>
          <a:xfrm>
            <a:off x="990600" y="304800"/>
            <a:ext cx="7200900" cy="655639"/>
          </a:xfrm>
        </p:spPr>
        <p:txBody>
          <a:bodyPr/>
          <a:lstStyle/>
          <a:p>
            <a:r>
              <a:rPr lang="en-MY" dirty="0"/>
              <a:t>Delivery Enablers</a:t>
            </a:r>
          </a:p>
        </p:txBody>
      </p:sp>
      <p:sp>
        <p:nvSpPr>
          <p:cNvPr id="3" name="Content Placeholder 2">
            <a:extLst>
              <a:ext uri="{FF2B5EF4-FFF2-40B4-BE49-F238E27FC236}">
                <a16:creationId xmlns:a16="http://schemas.microsoft.com/office/drawing/2014/main" xmlns="" id="{979FA7AD-FB9E-4087-B2CF-3BAC4DF37080}"/>
              </a:ext>
            </a:extLst>
          </p:cNvPr>
          <p:cNvSpPr>
            <a:spLocks noGrp="1"/>
          </p:cNvSpPr>
          <p:nvPr>
            <p:ph idx="1"/>
          </p:nvPr>
        </p:nvSpPr>
        <p:spPr>
          <a:xfrm>
            <a:off x="762000" y="1371600"/>
            <a:ext cx="7410450" cy="4419601"/>
          </a:xfrm>
        </p:spPr>
        <p:txBody>
          <a:bodyPr>
            <a:normAutofit/>
          </a:bodyPr>
          <a:lstStyle/>
          <a:p>
            <a:r>
              <a:rPr lang="en-MY" b="1" dirty="0"/>
              <a:t>Technology and media integrator </a:t>
            </a:r>
            <a:r>
              <a:rPr lang="en-MY" dirty="0"/>
              <a:t>- uses technology and social media to create and drive high-performing organizations.</a:t>
            </a:r>
          </a:p>
          <a:p>
            <a:endParaRPr lang="en-MY" dirty="0"/>
          </a:p>
          <a:p>
            <a:r>
              <a:rPr lang="en-MY" b="1" dirty="0"/>
              <a:t>Analytics designer and interpreter </a:t>
            </a:r>
            <a:r>
              <a:rPr lang="en-MY" dirty="0"/>
              <a:t>- uses analytics to improve decision making.</a:t>
            </a:r>
          </a:p>
          <a:p>
            <a:endParaRPr lang="en-MY" dirty="0"/>
          </a:p>
          <a:p>
            <a:r>
              <a:rPr lang="en-MY" b="1" dirty="0"/>
              <a:t>Compliance manager </a:t>
            </a:r>
            <a:r>
              <a:rPr lang="en-MY" dirty="0"/>
              <a:t>- manages the processes related to compliance by following regulatory guidelines.</a:t>
            </a:r>
          </a:p>
          <a:p>
            <a:endParaRPr lang="en-MY" dirty="0"/>
          </a:p>
        </p:txBody>
      </p:sp>
    </p:spTree>
    <p:extLst>
      <p:ext uri="{BB962C8B-B14F-4D97-AF65-F5344CB8AC3E}">
        <p14:creationId xmlns:p14="http://schemas.microsoft.com/office/powerpoint/2010/main" xmlns="" val="1828315036"/>
      </p:ext>
    </p:extLst>
  </p:cSld>
  <p:clrMapOvr>
    <a:masterClrMapping/>
  </p:clrMapOvr>
  <p:transition spd="med">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xmlns="" id="{944ADDC8-0359-4D88-B2DD-01121B5F91EA}"/>
              </a:ext>
            </a:extLst>
          </p:cNvPr>
          <p:cNvGraphicFramePr/>
          <p:nvPr>
            <p:extLst>
              <p:ext uri="{D42A27DB-BD31-4B8C-83A1-F6EECF244321}">
                <p14:modId xmlns:p14="http://schemas.microsoft.com/office/powerpoint/2010/main" xmlns="" val="2296972245"/>
              </p:ext>
            </p:extLst>
          </p:nvPr>
        </p:nvGraphicFramePr>
        <p:xfrm>
          <a:off x="714348" y="714356"/>
          <a:ext cx="7772400"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114612396"/>
      </p:ext>
    </p:extLst>
  </p:cSld>
  <p:clrMapOvr>
    <a:masterClrMapping/>
  </p:clrMapOvr>
  <p:transition spd="med">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2217CE1-7EFC-4EFB-9315-3B42D3053C89}"/>
              </a:ext>
            </a:extLst>
          </p:cNvPr>
          <p:cNvSpPr>
            <a:spLocks noGrp="1"/>
          </p:cNvSpPr>
          <p:nvPr>
            <p:ph type="title"/>
          </p:nvPr>
        </p:nvSpPr>
        <p:spPr>
          <a:xfrm>
            <a:off x="1066800" y="228600"/>
            <a:ext cx="7200900" cy="655639"/>
          </a:xfrm>
        </p:spPr>
        <p:txBody>
          <a:bodyPr/>
          <a:lstStyle/>
          <a:p>
            <a:r>
              <a:rPr lang="en-MY" dirty="0"/>
              <a:t>Star Technique</a:t>
            </a:r>
          </a:p>
        </p:txBody>
      </p:sp>
      <p:pic>
        <p:nvPicPr>
          <p:cNvPr id="5" name="Picture 4">
            <a:extLst>
              <a:ext uri="{FF2B5EF4-FFF2-40B4-BE49-F238E27FC236}">
                <a16:creationId xmlns:a16="http://schemas.microsoft.com/office/drawing/2014/main" xmlns="" id="{D37FAD47-4224-47AB-8965-E4EA303B52E5}"/>
              </a:ext>
            </a:extLst>
          </p:cNvPr>
          <p:cNvPicPr>
            <a:picLocks noChangeAspect="1"/>
          </p:cNvPicPr>
          <p:nvPr/>
        </p:nvPicPr>
        <p:blipFill>
          <a:blip r:embed="rId2" cstate="print"/>
          <a:stretch>
            <a:fillRect/>
          </a:stretch>
        </p:blipFill>
        <p:spPr>
          <a:xfrm>
            <a:off x="838200" y="1600200"/>
            <a:ext cx="7581900" cy="3714750"/>
          </a:xfrm>
          <a:prstGeom prst="rect">
            <a:avLst/>
          </a:prstGeom>
        </p:spPr>
      </p:pic>
    </p:spTree>
    <p:extLst>
      <p:ext uri="{BB962C8B-B14F-4D97-AF65-F5344CB8AC3E}">
        <p14:creationId xmlns:p14="http://schemas.microsoft.com/office/powerpoint/2010/main" xmlns="" val="1932480048"/>
      </p:ext>
    </p:extLst>
  </p:cSld>
  <p:clrMapOvr>
    <a:masterClrMapping/>
  </p:clrMapOvr>
  <p:transition spd="med">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xmlns="" id="{944ADDC8-0359-4D88-B2DD-01121B5F91EA}"/>
              </a:ext>
            </a:extLst>
          </p:cNvPr>
          <p:cNvGraphicFramePr/>
          <p:nvPr>
            <p:extLst>
              <p:ext uri="{D42A27DB-BD31-4B8C-83A1-F6EECF244321}">
                <p14:modId xmlns:p14="http://schemas.microsoft.com/office/powerpoint/2010/main" xmlns="" val="2080624282"/>
              </p:ext>
            </p:extLst>
          </p:nvPr>
        </p:nvGraphicFramePr>
        <p:xfrm>
          <a:off x="571472" y="857232"/>
          <a:ext cx="7772400"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4191844539"/>
      </p:ext>
    </p:extLst>
  </p:cSld>
  <p:clrMapOvr>
    <a:masterClrMapping/>
  </p:clrMapOvr>
  <p:transition spd="med">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D00D38E-5F54-4972-B4E9-3AD8B65810B3}"/>
              </a:ext>
            </a:extLst>
          </p:cNvPr>
          <p:cNvSpPr>
            <a:spLocks noGrp="1"/>
          </p:cNvSpPr>
          <p:nvPr>
            <p:ph type="title"/>
          </p:nvPr>
        </p:nvSpPr>
        <p:spPr>
          <a:xfrm>
            <a:off x="971600" y="332656"/>
            <a:ext cx="7200900" cy="737519"/>
          </a:xfrm>
        </p:spPr>
        <p:txBody>
          <a:bodyPr/>
          <a:lstStyle/>
          <a:p>
            <a:r>
              <a:rPr lang="en-MY" dirty="0"/>
              <a:t>HR and CSR</a:t>
            </a:r>
          </a:p>
        </p:txBody>
      </p:sp>
      <p:sp>
        <p:nvSpPr>
          <p:cNvPr id="3" name="Content Placeholder 2">
            <a:extLst>
              <a:ext uri="{FF2B5EF4-FFF2-40B4-BE49-F238E27FC236}">
                <a16:creationId xmlns:a16="http://schemas.microsoft.com/office/drawing/2014/main" xmlns="" id="{AFB02181-4035-44DB-87C1-75F9C27F876A}"/>
              </a:ext>
            </a:extLst>
          </p:cNvPr>
          <p:cNvSpPr>
            <a:spLocks noGrp="1"/>
          </p:cNvSpPr>
          <p:nvPr>
            <p:ph idx="1"/>
          </p:nvPr>
        </p:nvSpPr>
        <p:spPr>
          <a:xfrm>
            <a:off x="899592" y="1484784"/>
            <a:ext cx="7200900" cy="3809999"/>
          </a:xfrm>
        </p:spPr>
        <p:txBody>
          <a:bodyPr>
            <a:normAutofit/>
          </a:bodyPr>
          <a:lstStyle/>
          <a:p>
            <a:r>
              <a:rPr lang="en-MY" sz="2400" dirty="0"/>
              <a:t>The concept of Corporate Social Responsibility (CSR) is generally understood to mean that corporations have a degree of responsibility not only for the economic consequences of their activities, but also for the social and environmental implications. This is sometimes referred to as a ‘triple bottom line’ approach that considers the economic, social and environmental aspects of corporate activity.</a:t>
            </a:r>
          </a:p>
        </p:txBody>
      </p:sp>
    </p:spTree>
    <p:extLst>
      <p:ext uri="{BB962C8B-B14F-4D97-AF65-F5344CB8AC3E}">
        <p14:creationId xmlns:p14="http://schemas.microsoft.com/office/powerpoint/2010/main" xmlns="" val="2006689839"/>
      </p:ext>
    </p:extLst>
  </p:cSld>
  <p:clrMapOvr>
    <a:masterClrMapping/>
  </p:clrMapOvr>
  <p:transition spd="med">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A5A778A-AE6F-42B6-8B58-8E36BCDF8FF9}"/>
              </a:ext>
            </a:extLst>
          </p:cNvPr>
          <p:cNvSpPr>
            <a:spLocks noGrp="1"/>
          </p:cNvSpPr>
          <p:nvPr>
            <p:ph type="title"/>
          </p:nvPr>
        </p:nvSpPr>
        <p:spPr>
          <a:xfrm>
            <a:off x="1043608" y="476672"/>
            <a:ext cx="7200900" cy="737519"/>
          </a:xfrm>
        </p:spPr>
        <p:txBody>
          <a:bodyPr/>
          <a:lstStyle/>
          <a:p>
            <a:r>
              <a:rPr lang="en-MY" dirty="0"/>
              <a:t>Sustainability</a:t>
            </a:r>
          </a:p>
        </p:txBody>
      </p:sp>
      <p:sp>
        <p:nvSpPr>
          <p:cNvPr id="3" name="Content Placeholder 2">
            <a:extLst>
              <a:ext uri="{FF2B5EF4-FFF2-40B4-BE49-F238E27FC236}">
                <a16:creationId xmlns:a16="http://schemas.microsoft.com/office/drawing/2014/main" xmlns="" id="{898BF1F9-D003-41B5-A4A1-1D90D64AE727}"/>
              </a:ext>
            </a:extLst>
          </p:cNvPr>
          <p:cNvSpPr>
            <a:spLocks noGrp="1"/>
          </p:cNvSpPr>
          <p:nvPr>
            <p:ph idx="1"/>
          </p:nvPr>
        </p:nvSpPr>
        <p:spPr>
          <a:xfrm>
            <a:off x="685800" y="1556792"/>
            <a:ext cx="8001000" cy="4530725"/>
          </a:xfrm>
        </p:spPr>
        <p:txBody>
          <a:bodyPr>
            <a:normAutofit/>
          </a:bodyPr>
          <a:lstStyle/>
          <a:p>
            <a:r>
              <a:rPr lang="en-MY" sz="2400" dirty="0"/>
              <a:t>The HR team primarily represents employees as a stakeholder group, playing a critical part in forming “green teams” and encouraging employee engagement on environmental and other issues.</a:t>
            </a:r>
          </a:p>
          <a:p>
            <a:endParaRPr lang="en-MY" sz="2400" dirty="0"/>
          </a:p>
          <a:p>
            <a:r>
              <a:rPr lang="en-MY" sz="2400" dirty="0"/>
              <a:t>HR can manage the CSR plan implementation and monitor its adoption proactively, while documenting (and celebrating) its success throughout the company. </a:t>
            </a:r>
          </a:p>
        </p:txBody>
      </p:sp>
    </p:spTree>
    <p:extLst>
      <p:ext uri="{BB962C8B-B14F-4D97-AF65-F5344CB8AC3E}">
        <p14:creationId xmlns:p14="http://schemas.microsoft.com/office/powerpoint/2010/main" xmlns="" val="3586125015"/>
      </p:ext>
    </p:extLst>
  </p:cSld>
  <p:clrMapOvr>
    <a:masterClrMapping/>
  </p:clrMapOvr>
  <p:transition spd="med">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5F4B408-DC72-4BDB-96F1-5DD083FAFBED}"/>
              </a:ext>
            </a:extLst>
          </p:cNvPr>
          <p:cNvSpPr>
            <a:spLocks noGrp="1"/>
          </p:cNvSpPr>
          <p:nvPr>
            <p:ph type="title"/>
          </p:nvPr>
        </p:nvSpPr>
        <p:spPr/>
        <p:txBody>
          <a:bodyPr/>
          <a:lstStyle/>
          <a:p>
            <a:r>
              <a:rPr lang="en-MY" dirty="0"/>
              <a:t>Ten Principles of the UN Global Compact</a:t>
            </a:r>
          </a:p>
        </p:txBody>
      </p:sp>
      <p:sp>
        <p:nvSpPr>
          <p:cNvPr id="3" name="Content Placeholder 2">
            <a:extLst>
              <a:ext uri="{FF2B5EF4-FFF2-40B4-BE49-F238E27FC236}">
                <a16:creationId xmlns:a16="http://schemas.microsoft.com/office/drawing/2014/main" xmlns="" id="{DB76632A-8617-4F05-A707-0177F7E11498}"/>
              </a:ext>
            </a:extLst>
          </p:cNvPr>
          <p:cNvSpPr>
            <a:spLocks noGrp="1"/>
          </p:cNvSpPr>
          <p:nvPr>
            <p:ph idx="1"/>
          </p:nvPr>
        </p:nvSpPr>
        <p:spPr/>
        <p:txBody>
          <a:bodyPr/>
          <a:lstStyle/>
          <a:p>
            <a:r>
              <a:rPr lang="en-MY" sz="2800" dirty="0"/>
              <a:t>Human Rights</a:t>
            </a:r>
          </a:p>
          <a:p>
            <a:pPr marL="971550" lvl="1" indent="-514350">
              <a:buFont typeface="+mj-lt"/>
              <a:buAutoNum type="arabicPeriod"/>
            </a:pPr>
            <a:r>
              <a:rPr lang="en-MY" sz="2400" dirty="0"/>
              <a:t>Businesses should support and respect the protection of internationally proclaimed human rights; </a:t>
            </a:r>
          </a:p>
          <a:p>
            <a:pPr marL="971550" lvl="1" indent="-514350">
              <a:buFont typeface="+mj-lt"/>
              <a:buAutoNum type="arabicPeriod"/>
            </a:pPr>
            <a:endParaRPr lang="en-MY" sz="2400" dirty="0"/>
          </a:p>
          <a:p>
            <a:pPr marL="971550" lvl="1" indent="-514350">
              <a:buFont typeface="+mj-lt"/>
              <a:buAutoNum type="arabicPeriod"/>
            </a:pPr>
            <a:r>
              <a:rPr lang="en-MY" sz="2400" dirty="0"/>
              <a:t>Make sure that they are not complicit in human rights abuses.</a:t>
            </a:r>
          </a:p>
          <a:p>
            <a:pPr lvl="1"/>
            <a:endParaRPr lang="en-MY" dirty="0"/>
          </a:p>
        </p:txBody>
      </p:sp>
    </p:spTree>
    <p:extLst>
      <p:ext uri="{BB962C8B-B14F-4D97-AF65-F5344CB8AC3E}">
        <p14:creationId xmlns:p14="http://schemas.microsoft.com/office/powerpoint/2010/main" xmlns="" val="1203487409"/>
      </p:ext>
    </p:extLst>
  </p:cSld>
  <p:clrMapOvr>
    <a:masterClrMapping/>
  </p:clrMapOvr>
  <p:transition spd="med">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5403AEB-A011-450C-9375-262A293CBCC3}"/>
              </a:ext>
            </a:extLst>
          </p:cNvPr>
          <p:cNvSpPr>
            <a:spLocks noGrp="1"/>
          </p:cNvSpPr>
          <p:nvPr>
            <p:ph type="title"/>
          </p:nvPr>
        </p:nvSpPr>
        <p:spPr/>
        <p:txBody>
          <a:bodyPr/>
          <a:lstStyle/>
          <a:p>
            <a:r>
              <a:rPr lang="en-MY" dirty="0"/>
              <a:t>Ten Principles of the UN Global Compact</a:t>
            </a:r>
          </a:p>
        </p:txBody>
      </p:sp>
      <p:sp>
        <p:nvSpPr>
          <p:cNvPr id="3" name="Content Placeholder 2">
            <a:extLst>
              <a:ext uri="{FF2B5EF4-FFF2-40B4-BE49-F238E27FC236}">
                <a16:creationId xmlns:a16="http://schemas.microsoft.com/office/drawing/2014/main" xmlns="" id="{32BE9918-C994-4AE7-B48A-8C81932CE65B}"/>
              </a:ext>
            </a:extLst>
          </p:cNvPr>
          <p:cNvSpPr>
            <a:spLocks noGrp="1"/>
          </p:cNvSpPr>
          <p:nvPr>
            <p:ph idx="1"/>
          </p:nvPr>
        </p:nvSpPr>
        <p:spPr/>
        <p:txBody>
          <a:bodyPr/>
          <a:lstStyle/>
          <a:p>
            <a:r>
              <a:rPr lang="en-MY" sz="2800" dirty="0" err="1"/>
              <a:t>Labor</a:t>
            </a:r>
            <a:r>
              <a:rPr lang="en-MY" sz="2800" dirty="0"/>
              <a:t> </a:t>
            </a:r>
          </a:p>
          <a:p>
            <a:pPr marL="971550" lvl="1" indent="-514350">
              <a:buFont typeface="+mj-lt"/>
              <a:buAutoNum type="arabicPeriod" startAt="3"/>
            </a:pPr>
            <a:r>
              <a:rPr lang="en-MY" sz="2400" dirty="0"/>
              <a:t>Businesses should uphold the freedom of association and the effective recognition of the right to collective bargaining</a:t>
            </a:r>
          </a:p>
          <a:p>
            <a:pPr marL="971550" lvl="1" indent="-514350">
              <a:buFont typeface="+mj-lt"/>
              <a:buAutoNum type="arabicPeriod" startAt="3"/>
            </a:pPr>
            <a:r>
              <a:rPr lang="en-MY" sz="2400" dirty="0"/>
              <a:t>Elimination of all forms of forced and compulsory </a:t>
            </a:r>
            <a:r>
              <a:rPr lang="en-MY" sz="2400" dirty="0" err="1"/>
              <a:t>labor</a:t>
            </a:r>
            <a:r>
              <a:rPr lang="en-MY" sz="2400" dirty="0"/>
              <a:t>.</a:t>
            </a:r>
          </a:p>
          <a:p>
            <a:pPr marL="971550" lvl="1" indent="-514350">
              <a:buFont typeface="+mj-lt"/>
              <a:buAutoNum type="arabicPeriod" startAt="3"/>
            </a:pPr>
            <a:r>
              <a:rPr lang="en-MY" sz="2400" dirty="0"/>
              <a:t>The effective abolition of child </a:t>
            </a:r>
            <a:r>
              <a:rPr lang="en-MY" sz="2400" dirty="0" err="1"/>
              <a:t>labor</a:t>
            </a:r>
            <a:r>
              <a:rPr lang="en-MY" sz="2400" dirty="0"/>
              <a:t>.</a:t>
            </a:r>
          </a:p>
          <a:p>
            <a:pPr marL="971550" lvl="1" indent="-514350">
              <a:buFont typeface="+mj-lt"/>
              <a:buAutoNum type="arabicPeriod" startAt="3"/>
            </a:pPr>
            <a:r>
              <a:rPr lang="en-MY" sz="2400" dirty="0"/>
              <a:t>The elimination of discrimination in respect of employment and occupation</a:t>
            </a:r>
          </a:p>
          <a:p>
            <a:pPr lvl="1"/>
            <a:endParaRPr lang="en-MY" dirty="0"/>
          </a:p>
          <a:p>
            <a:pPr lvl="1"/>
            <a:endParaRPr lang="en-MY" dirty="0"/>
          </a:p>
          <a:p>
            <a:pPr lvl="1"/>
            <a:endParaRPr lang="en-MY" dirty="0"/>
          </a:p>
          <a:p>
            <a:pPr lvl="1"/>
            <a:endParaRPr lang="en-MY" dirty="0"/>
          </a:p>
          <a:p>
            <a:pPr lvl="1"/>
            <a:endParaRPr lang="en-MY" dirty="0"/>
          </a:p>
        </p:txBody>
      </p:sp>
    </p:spTree>
    <p:extLst>
      <p:ext uri="{BB962C8B-B14F-4D97-AF65-F5344CB8AC3E}">
        <p14:creationId xmlns:p14="http://schemas.microsoft.com/office/powerpoint/2010/main" xmlns="" val="3873382072"/>
      </p:ext>
    </p:extLst>
  </p:cSld>
  <p:clrMapOvr>
    <a:masterClrMapping/>
  </p:clrMapOvr>
  <p:transition spd="med">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DAD0534-5614-4491-9262-E9A7362FDFD0}"/>
              </a:ext>
            </a:extLst>
          </p:cNvPr>
          <p:cNvSpPr>
            <a:spLocks noGrp="1"/>
          </p:cNvSpPr>
          <p:nvPr>
            <p:ph type="title"/>
          </p:nvPr>
        </p:nvSpPr>
        <p:spPr>
          <a:xfrm>
            <a:off x="971600" y="188640"/>
            <a:ext cx="7200900" cy="1142385"/>
          </a:xfrm>
        </p:spPr>
        <p:txBody>
          <a:bodyPr/>
          <a:lstStyle/>
          <a:p>
            <a:r>
              <a:rPr lang="en-MY" dirty="0"/>
              <a:t>Ten Principles of the UN Global Compact</a:t>
            </a:r>
          </a:p>
        </p:txBody>
      </p:sp>
      <p:sp>
        <p:nvSpPr>
          <p:cNvPr id="3" name="Content Placeholder 2">
            <a:extLst>
              <a:ext uri="{FF2B5EF4-FFF2-40B4-BE49-F238E27FC236}">
                <a16:creationId xmlns:a16="http://schemas.microsoft.com/office/drawing/2014/main" xmlns="" id="{A980B9D2-C3F0-4709-8148-C649FAC3A6A4}"/>
              </a:ext>
            </a:extLst>
          </p:cNvPr>
          <p:cNvSpPr>
            <a:spLocks noGrp="1"/>
          </p:cNvSpPr>
          <p:nvPr>
            <p:ph idx="1"/>
          </p:nvPr>
        </p:nvSpPr>
        <p:spPr>
          <a:xfrm>
            <a:off x="755576" y="1340768"/>
            <a:ext cx="7632848" cy="4536504"/>
          </a:xfrm>
        </p:spPr>
        <p:txBody>
          <a:bodyPr>
            <a:normAutofit/>
          </a:bodyPr>
          <a:lstStyle/>
          <a:p>
            <a:r>
              <a:rPr lang="en-MY" sz="2600" dirty="0"/>
              <a:t>Environment</a:t>
            </a:r>
          </a:p>
          <a:p>
            <a:pPr marL="971550" lvl="1" indent="-514350">
              <a:buFont typeface="+mj-lt"/>
              <a:buAutoNum type="arabicPeriod" startAt="7"/>
            </a:pPr>
            <a:r>
              <a:rPr lang="en-MY" sz="2200" dirty="0"/>
              <a:t>Businesses should support a precautionary approach to environmental challenges</a:t>
            </a:r>
          </a:p>
          <a:p>
            <a:pPr marL="971550" lvl="1" indent="-514350">
              <a:buFont typeface="+mj-lt"/>
              <a:buAutoNum type="arabicPeriod" startAt="7"/>
            </a:pPr>
            <a:r>
              <a:rPr lang="en-MY" sz="2200" dirty="0"/>
              <a:t>Undertake initiatives to promote greater environmental responsibility.</a:t>
            </a:r>
          </a:p>
          <a:p>
            <a:pPr marL="971550" lvl="1" indent="-514350">
              <a:buFont typeface="+mj-lt"/>
              <a:buAutoNum type="arabicPeriod" startAt="7"/>
            </a:pPr>
            <a:r>
              <a:rPr lang="en-MY" sz="2200" dirty="0"/>
              <a:t>Encourage the development and diffusion of environmentally friendly technologies.</a:t>
            </a:r>
          </a:p>
          <a:p>
            <a:pPr lvl="1"/>
            <a:endParaRPr lang="en-MY" sz="2200" dirty="0"/>
          </a:p>
          <a:p>
            <a:r>
              <a:rPr lang="en-MY" sz="2600" dirty="0"/>
              <a:t>Anti-Corruption</a:t>
            </a:r>
          </a:p>
          <a:p>
            <a:pPr marL="971550" lvl="1" indent="-514350">
              <a:buFont typeface="+mj-lt"/>
              <a:buAutoNum type="arabicPeriod" startAt="10"/>
            </a:pPr>
            <a:r>
              <a:rPr lang="en-MY" sz="2200" dirty="0"/>
              <a:t>Businesses should work against corruption in all its forms, including extortion and bribery.</a:t>
            </a:r>
          </a:p>
          <a:p>
            <a:pPr lvl="1"/>
            <a:endParaRPr lang="en-MY" dirty="0"/>
          </a:p>
        </p:txBody>
      </p:sp>
    </p:spTree>
    <p:extLst>
      <p:ext uri="{BB962C8B-B14F-4D97-AF65-F5344CB8AC3E}">
        <p14:creationId xmlns:p14="http://schemas.microsoft.com/office/powerpoint/2010/main" xmlns="" val="4093601235"/>
      </p:ext>
    </p:extLst>
  </p:cSld>
  <p:clrMapOvr>
    <a:masterClrMapping/>
  </p:clrMapOvr>
  <p:transition spd="med">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DAAFCBE-7F83-4E2A-95AF-D61853B524DD}"/>
              </a:ext>
            </a:extLst>
          </p:cNvPr>
          <p:cNvSpPr>
            <a:spLocks noGrp="1"/>
          </p:cNvSpPr>
          <p:nvPr>
            <p:ph type="title"/>
          </p:nvPr>
        </p:nvSpPr>
        <p:spPr>
          <a:xfrm>
            <a:off x="971600" y="332656"/>
            <a:ext cx="7772400" cy="671846"/>
          </a:xfrm>
        </p:spPr>
        <p:txBody>
          <a:bodyPr/>
          <a:lstStyle/>
          <a:p>
            <a:r>
              <a:rPr lang="en-MY" dirty="0"/>
              <a:t>Strategic Human Resources</a:t>
            </a:r>
          </a:p>
        </p:txBody>
      </p:sp>
      <p:graphicFrame>
        <p:nvGraphicFramePr>
          <p:cNvPr id="4" name="Diagram 3">
            <a:extLst>
              <a:ext uri="{FF2B5EF4-FFF2-40B4-BE49-F238E27FC236}">
                <a16:creationId xmlns:a16="http://schemas.microsoft.com/office/drawing/2014/main" xmlns="" id="{944ADDC8-0359-4D88-B2DD-01121B5F91EA}"/>
              </a:ext>
            </a:extLst>
          </p:cNvPr>
          <p:cNvGraphicFramePr/>
          <p:nvPr>
            <p:extLst>
              <p:ext uri="{D42A27DB-BD31-4B8C-83A1-F6EECF244321}">
                <p14:modId xmlns:p14="http://schemas.microsoft.com/office/powerpoint/2010/main" xmlns="" val="2635083540"/>
              </p:ext>
            </p:extLst>
          </p:nvPr>
        </p:nvGraphicFramePr>
        <p:xfrm>
          <a:off x="899592" y="1196752"/>
          <a:ext cx="7772400"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169656848"/>
      </p:ext>
    </p:extLst>
  </p:cSld>
  <p:clrMapOvr>
    <a:masterClrMapping/>
  </p:clrMapOvr>
  <p:transition spd="med">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45EAB1E-CF70-4881-A00B-7D752C7B59D3}"/>
              </a:ext>
            </a:extLst>
          </p:cNvPr>
          <p:cNvSpPr>
            <a:spLocks noGrp="1"/>
          </p:cNvSpPr>
          <p:nvPr>
            <p:ph type="title"/>
          </p:nvPr>
        </p:nvSpPr>
        <p:spPr>
          <a:xfrm>
            <a:off x="899592" y="404664"/>
            <a:ext cx="7200900" cy="737519"/>
          </a:xfrm>
        </p:spPr>
        <p:txBody>
          <a:bodyPr/>
          <a:lstStyle/>
          <a:p>
            <a:r>
              <a:rPr lang="en-MY" dirty="0"/>
              <a:t>Strategic Choice Theory</a:t>
            </a:r>
          </a:p>
        </p:txBody>
      </p:sp>
      <p:sp>
        <p:nvSpPr>
          <p:cNvPr id="3" name="Content Placeholder 2">
            <a:extLst>
              <a:ext uri="{FF2B5EF4-FFF2-40B4-BE49-F238E27FC236}">
                <a16:creationId xmlns:a16="http://schemas.microsoft.com/office/drawing/2014/main" xmlns="" id="{E35AD712-6893-4165-AB51-9F1BEA8E1EA4}"/>
              </a:ext>
            </a:extLst>
          </p:cNvPr>
          <p:cNvSpPr>
            <a:spLocks noGrp="1"/>
          </p:cNvSpPr>
          <p:nvPr>
            <p:ph idx="1"/>
          </p:nvPr>
        </p:nvSpPr>
        <p:spPr>
          <a:xfrm>
            <a:off x="827584" y="1268760"/>
            <a:ext cx="7632848" cy="4680519"/>
          </a:xfrm>
        </p:spPr>
        <p:txBody>
          <a:bodyPr>
            <a:noAutofit/>
          </a:bodyPr>
          <a:lstStyle/>
          <a:p>
            <a:pPr marL="0" indent="0">
              <a:buNone/>
            </a:pPr>
            <a:r>
              <a:rPr lang="en-MY" sz="2400" dirty="0"/>
              <a:t>You are shaped by external environment</a:t>
            </a:r>
          </a:p>
          <a:p>
            <a:pPr>
              <a:buFontTx/>
              <a:buChar char="-"/>
            </a:pPr>
            <a:r>
              <a:rPr lang="en-MY" sz="2400" dirty="0"/>
              <a:t>Competition is forcing you to take decision</a:t>
            </a:r>
          </a:p>
          <a:p>
            <a:pPr>
              <a:buFontTx/>
              <a:buChar char="-"/>
            </a:pPr>
            <a:r>
              <a:rPr lang="en-MY" sz="2400" dirty="0"/>
              <a:t>Market is forcing you to take decision</a:t>
            </a:r>
          </a:p>
          <a:p>
            <a:pPr>
              <a:buFontTx/>
              <a:buChar char="-"/>
            </a:pPr>
            <a:r>
              <a:rPr lang="en-MY" sz="2400" dirty="0"/>
              <a:t>Customers is forcing you to take decision</a:t>
            </a:r>
          </a:p>
          <a:p>
            <a:pPr>
              <a:buFontTx/>
              <a:buChar char="-"/>
            </a:pPr>
            <a:endParaRPr lang="en-MY" sz="2400" dirty="0"/>
          </a:p>
          <a:p>
            <a:pPr marL="0" indent="0">
              <a:buNone/>
            </a:pPr>
            <a:r>
              <a:rPr lang="en-MY" sz="2400" dirty="0"/>
              <a:t>External environment shapes the company; shapes the decision making process, there very little choice</a:t>
            </a:r>
          </a:p>
          <a:p>
            <a:pPr marL="0" indent="0">
              <a:buNone/>
            </a:pPr>
            <a:endParaRPr lang="en-MY" sz="2400" dirty="0"/>
          </a:p>
          <a:p>
            <a:pPr marL="0" indent="0">
              <a:buNone/>
            </a:pPr>
            <a:r>
              <a:rPr lang="en-MY" sz="2400" dirty="0"/>
              <a:t>Q : Which </a:t>
            </a:r>
            <a:r>
              <a:rPr lang="en-MY" dirty="0"/>
              <a:t>of the following involves pressure on the decision making ?</a:t>
            </a:r>
          </a:p>
        </p:txBody>
      </p:sp>
    </p:spTree>
    <p:extLst>
      <p:ext uri="{BB962C8B-B14F-4D97-AF65-F5344CB8AC3E}">
        <p14:creationId xmlns:p14="http://schemas.microsoft.com/office/powerpoint/2010/main" xmlns="" val="3614250562"/>
      </p:ext>
    </p:extLst>
  </p:cSld>
  <p:clrMapOvr>
    <a:masterClrMapping/>
  </p:clrMapOvr>
  <p:transition spd="med">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1B40417-B31F-42EB-99C8-DA3293FE2EC7}"/>
              </a:ext>
            </a:extLst>
          </p:cNvPr>
          <p:cNvSpPr>
            <a:spLocks noGrp="1"/>
          </p:cNvSpPr>
          <p:nvPr>
            <p:ph type="title"/>
          </p:nvPr>
        </p:nvSpPr>
        <p:spPr/>
        <p:txBody>
          <a:bodyPr/>
          <a:lstStyle/>
          <a:p>
            <a:r>
              <a:rPr lang="en-MY" dirty="0"/>
              <a:t>HR Roles and Responsibilities</a:t>
            </a:r>
          </a:p>
        </p:txBody>
      </p:sp>
      <p:pic>
        <p:nvPicPr>
          <p:cNvPr id="5" name="Picture 4">
            <a:extLst>
              <a:ext uri="{FF2B5EF4-FFF2-40B4-BE49-F238E27FC236}">
                <a16:creationId xmlns:a16="http://schemas.microsoft.com/office/drawing/2014/main" xmlns="" id="{560B0235-9987-4D6D-B9A7-4E9EE8EED1C8}"/>
              </a:ext>
            </a:extLst>
          </p:cNvPr>
          <p:cNvPicPr>
            <a:picLocks noChangeAspect="1"/>
          </p:cNvPicPr>
          <p:nvPr/>
        </p:nvPicPr>
        <p:blipFill>
          <a:blip r:embed="rId2" cstate="print"/>
          <a:stretch>
            <a:fillRect/>
          </a:stretch>
        </p:blipFill>
        <p:spPr>
          <a:xfrm>
            <a:off x="914400" y="1844824"/>
            <a:ext cx="7646315" cy="4461470"/>
          </a:xfrm>
          <a:prstGeom prst="rect">
            <a:avLst/>
          </a:prstGeom>
        </p:spPr>
      </p:pic>
    </p:spTree>
    <p:extLst>
      <p:ext uri="{BB962C8B-B14F-4D97-AF65-F5344CB8AC3E}">
        <p14:creationId xmlns:p14="http://schemas.microsoft.com/office/powerpoint/2010/main" xmlns="" val="3989100419"/>
      </p:ext>
    </p:extLst>
  </p:cSld>
  <p:clrMapOvr>
    <a:masterClrMapping/>
  </p:clrMapOvr>
  <p:transition spd="med">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49FFB6B-3B5F-4082-93D2-9269F6DFF1DC}"/>
              </a:ext>
            </a:extLst>
          </p:cNvPr>
          <p:cNvSpPr>
            <a:spLocks noGrp="1"/>
          </p:cNvSpPr>
          <p:nvPr>
            <p:ph type="title"/>
          </p:nvPr>
        </p:nvSpPr>
        <p:spPr>
          <a:xfrm>
            <a:off x="971600" y="332656"/>
            <a:ext cx="7200900" cy="737519"/>
          </a:xfrm>
        </p:spPr>
        <p:txBody>
          <a:bodyPr/>
          <a:lstStyle/>
          <a:p>
            <a:r>
              <a:rPr lang="en-MY" dirty="0"/>
              <a:t>HR Roles</a:t>
            </a:r>
          </a:p>
        </p:txBody>
      </p:sp>
      <p:sp>
        <p:nvSpPr>
          <p:cNvPr id="3" name="Content Placeholder 2">
            <a:extLst>
              <a:ext uri="{FF2B5EF4-FFF2-40B4-BE49-F238E27FC236}">
                <a16:creationId xmlns:a16="http://schemas.microsoft.com/office/drawing/2014/main" xmlns="" id="{89115DB1-4B79-4591-86D6-BE11CE6B9034}"/>
              </a:ext>
            </a:extLst>
          </p:cNvPr>
          <p:cNvSpPr>
            <a:spLocks noGrp="1"/>
          </p:cNvSpPr>
          <p:nvPr>
            <p:ph idx="1"/>
          </p:nvPr>
        </p:nvSpPr>
        <p:spPr>
          <a:xfrm>
            <a:off x="827584" y="1412776"/>
            <a:ext cx="7488832" cy="4248472"/>
          </a:xfrm>
        </p:spPr>
        <p:txBody>
          <a:bodyPr>
            <a:noAutofit/>
          </a:bodyPr>
          <a:lstStyle/>
          <a:p>
            <a:r>
              <a:rPr lang="en-MY" sz="2800" dirty="0"/>
              <a:t>Strategic Partner with Functional Management</a:t>
            </a:r>
          </a:p>
          <a:p>
            <a:pPr lvl="1"/>
            <a:r>
              <a:rPr lang="en-MY" sz="2400" dirty="0"/>
              <a:t>Advisory, Service and Control (Traditional)</a:t>
            </a:r>
          </a:p>
          <a:p>
            <a:pPr lvl="1"/>
            <a:r>
              <a:rPr lang="en-MY" sz="2400" dirty="0"/>
              <a:t>Strategic, Operational, Administrative (Modern)</a:t>
            </a:r>
          </a:p>
          <a:p>
            <a:r>
              <a:rPr lang="en-MY" sz="2800" dirty="0"/>
              <a:t>Performance Support</a:t>
            </a:r>
          </a:p>
          <a:p>
            <a:r>
              <a:rPr lang="en-MY" sz="2800" dirty="0"/>
              <a:t>Ethics Officer/Ombudsman</a:t>
            </a:r>
          </a:p>
          <a:p>
            <a:r>
              <a:rPr lang="en-MY" sz="2800" dirty="0"/>
              <a:t>Communication Officer</a:t>
            </a:r>
          </a:p>
          <a:p>
            <a:r>
              <a:rPr lang="en-MY" sz="2800" dirty="0"/>
              <a:t>“Keeper of the files”</a:t>
            </a:r>
          </a:p>
        </p:txBody>
      </p:sp>
    </p:spTree>
    <p:extLst>
      <p:ext uri="{BB962C8B-B14F-4D97-AF65-F5344CB8AC3E}">
        <p14:creationId xmlns:p14="http://schemas.microsoft.com/office/powerpoint/2010/main" xmlns="" val="1409552177"/>
      </p:ext>
    </p:extLst>
  </p:cSld>
  <p:clrMapOvr>
    <a:masterClrMapping/>
  </p:clrMapOvr>
  <p:transition spd="med">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D22BA2E-1B46-41B3-B7FD-391E015EA48A}"/>
              </a:ext>
            </a:extLst>
          </p:cNvPr>
          <p:cNvSpPr>
            <a:spLocks noGrp="1"/>
          </p:cNvSpPr>
          <p:nvPr>
            <p:ph type="title"/>
          </p:nvPr>
        </p:nvSpPr>
        <p:spPr>
          <a:xfrm>
            <a:off x="899592" y="332656"/>
            <a:ext cx="7200900" cy="809527"/>
          </a:xfrm>
        </p:spPr>
        <p:txBody>
          <a:bodyPr/>
          <a:lstStyle/>
          <a:p>
            <a:r>
              <a:rPr lang="en-MY" dirty="0"/>
              <a:t>HR as Advisory role</a:t>
            </a:r>
          </a:p>
        </p:txBody>
      </p:sp>
      <p:sp>
        <p:nvSpPr>
          <p:cNvPr id="3" name="Content Placeholder 2">
            <a:extLst>
              <a:ext uri="{FF2B5EF4-FFF2-40B4-BE49-F238E27FC236}">
                <a16:creationId xmlns:a16="http://schemas.microsoft.com/office/drawing/2014/main" xmlns="" id="{D1213E5C-8E6D-459C-85F0-D119FA8EC531}"/>
              </a:ext>
            </a:extLst>
          </p:cNvPr>
          <p:cNvSpPr>
            <a:spLocks noGrp="1"/>
          </p:cNvSpPr>
          <p:nvPr>
            <p:ph idx="1"/>
          </p:nvPr>
        </p:nvSpPr>
        <p:spPr>
          <a:xfrm>
            <a:off x="971600" y="1484784"/>
            <a:ext cx="7200900" cy="3809999"/>
          </a:xfrm>
        </p:spPr>
        <p:txBody>
          <a:bodyPr>
            <a:normAutofit/>
          </a:bodyPr>
          <a:lstStyle/>
          <a:p>
            <a:pPr marL="0" indent="0">
              <a:buNone/>
            </a:pPr>
            <a:endParaRPr lang="en-MY" sz="2800" dirty="0"/>
          </a:p>
          <a:p>
            <a:pPr marL="0" indent="0">
              <a:buNone/>
            </a:pPr>
            <a:r>
              <a:rPr lang="en-MY" sz="2800" dirty="0"/>
              <a:t>HR gives advice about  :</a:t>
            </a:r>
          </a:p>
          <a:p>
            <a:pPr marL="0" indent="0">
              <a:buNone/>
            </a:pPr>
            <a:endParaRPr lang="en-MY" sz="2800" dirty="0"/>
          </a:p>
          <a:p>
            <a:pPr lvl="1"/>
            <a:r>
              <a:rPr lang="en-MY" sz="2400" dirty="0"/>
              <a:t>How to train</a:t>
            </a:r>
          </a:p>
          <a:p>
            <a:pPr lvl="1"/>
            <a:r>
              <a:rPr lang="en-MY" sz="2400" dirty="0"/>
              <a:t>How to lead</a:t>
            </a:r>
          </a:p>
          <a:p>
            <a:pPr lvl="1"/>
            <a:r>
              <a:rPr lang="en-MY" sz="2400" dirty="0"/>
              <a:t>How to hire</a:t>
            </a:r>
          </a:p>
          <a:p>
            <a:pPr lvl="1"/>
            <a:r>
              <a:rPr lang="en-MY" sz="2400" dirty="0"/>
              <a:t>How to follow company procedure</a:t>
            </a:r>
          </a:p>
        </p:txBody>
      </p:sp>
    </p:spTree>
    <p:extLst>
      <p:ext uri="{BB962C8B-B14F-4D97-AF65-F5344CB8AC3E}">
        <p14:creationId xmlns:p14="http://schemas.microsoft.com/office/powerpoint/2010/main" xmlns="" val="2464130630"/>
      </p:ext>
    </p:extLst>
  </p:cSld>
  <p:clrMapOvr>
    <a:masterClrMapping/>
  </p:clrMapOvr>
  <p:transition spd="med">
    <p:fad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1ED0860-1700-43AF-8499-7FD77E677633}"/>
              </a:ext>
            </a:extLst>
          </p:cNvPr>
          <p:cNvSpPr>
            <a:spLocks noGrp="1"/>
          </p:cNvSpPr>
          <p:nvPr>
            <p:ph type="title"/>
          </p:nvPr>
        </p:nvSpPr>
        <p:spPr>
          <a:xfrm>
            <a:off x="899592" y="404664"/>
            <a:ext cx="7200900" cy="665511"/>
          </a:xfrm>
        </p:spPr>
        <p:txBody>
          <a:bodyPr/>
          <a:lstStyle/>
          <a:p>
            <a:r>
              <a:rPr lang="en-MY" dirty="0"/>
              <a:t>Service</a:t>
            </a:r>
          </a:p>
        </p:txBody>
      </p:sp>
      <p:sp>
        <p:nvSpPr>
          <p:cNvPr id="3" name="Content Placeholder 2">
            <a:extLst>
              <a:ext uri="{FF2B5EF4-FFF2-40B4-BE49-F238E27FC236}">
                <a16:creationId xmlns:a16="http://schemas.microsoft.com/office/drawing/2014/main" xmlns="" id="{F153FDAE-C37A-4DB2-A188-CCD44D8DF5B2}"/>
              </a:ext>
            </a:extLst>
          </p:cNvPr>
          <p:cNvSpPr>
            <a:spLocks noGrp="1"/>
          </p:cNvSpPr>
          <p:nvPr>
            <p:ph idx="1"/>
          </p:nvPr>
        </p:nvSpPr>
        <p:spPr>
          <a:xfrm>
            <a:off x="827584" y="1412776"/>
            <a:ext cx="7488832" cy="4392488"/>
          </a:xfrm>
        </p:spPr>
        <p:txBody>
          <a:bodyPr>
            <a:normAutofit/>
          </a:bodyPr>
          <a:lstStyle/>
          <a:p>
            <a:r>
              <a:rPr lang="en-MY" sz="2400" dirty="0"/>
              <a:t>We serve the needs of workers and company</a:t>
            </a:r>
          </a:p>
          <a:p>
            <a:endParaRPr lang="en-MY" sz="2400" dirty="0"/>
          </a:p>
          <a:p>
            <a:r>
              <a:rPr lang="en-MY" sz="2400" dirty="0"/>
              <a:t>We help operations in terms of what they need to accomplish</a:t>
            </a:r>
          </a:p>
          <a:p>
            <a:endParaRPr lang="en-MY" sz="2400" dirty="0"/>
          </a:p>
          <a:p>
            <a:r>
              <a:rPr lang="en-MY" sz="2400" dirty="0"/>
              <a:t>We are support function</a:t>
            </a:r>
          </a:p>
          <a:p>
            <a:endParaRPr lang="en-MY" sz="2400" dirty="0"/>
          </a:p>
          <a:p>
            <a:r>
              <a:rPr lang="en-MY" sz="2400" dirty="0"/>
              <a:t>We are cost </a:t>
            </a:r>
            <a:r>
              <a:rPr lang="en-MY" sz="2400" dirty="0" err="1"/>
              <a:t>centers</a:t>
            </a:r>
            <a:endParaRPr lang="en-MY" sz="2400" dirty="0"/>
          </a:p>
          <a:p>
            <a:pPr marL="0" indent="0">
              <a:buNone/>
            </a:pPr>
            <a:endParaRPr lang="en-MY" dirty="0"/>
          </a:p>
        </p:txBody>
      </p:sp>
    </p:spTree>
    <p:extLst>
      <p:ext uri="{BB962C8B-B14F-4D97-AF65-F5344CB8AC3E}">
        <p14:creationId xmlns:p14="http://schemas.microsoft.com/office/powerpoint/2010/main" xmlns="" val="1617036884"/>
      </p:ext>
    </p:extLst>
  </p:cSld>
  <p:clrMapOvr>
    <a:masterClrMapping/>
  </p:clrMapOvr>
  <p:transition spd="med">
    <p:fad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3E53097-5B70-46D6-875F-916EF107F8E9}"/>
              </a:ext>
            </a:extLst>
          </p:cNvPr>
          <p:cNvSpPr>
            <a:spLocks noGrp="1"/>
          </p:cNvSpPr>
          <p:nvPr>
            <p:ph type="title"/>
          </p:nvPr>
        </p:nvSpPr>
        <p:spPr>
          <a:xfrm>
            <a:off x="899592" y="476672"/>
            <a:ext cx="7200900" cy="665511"/>
          </a:xfrm>
        </p:spPr>
        <p:txBody>
          <a:bodyPr/>
          <a:lstStyle/>
          <a:p>
            <a:r>
              <a:rPr lang="en-MY" dirty="0"/>
              <a:t>Control</a:t>
            </a:r>
          </a:p>
        </p:txBody>
      </p:sp>
      <p:sp>
        <p:nvSpPr>
          <p:cNvPr id="3" name="Content Placeholder 2">
            <a:extLst>
              <a:ext uri="{FF2B5EF4-FFF2-40B4-BE49-F238E27FC236}">
                <a16:creationId xmlns:a16="http://schemas.microsoft.com/office/drawing/2014/main" xmlns="" id="{1AFB91F5-C32A-4DD1-A34A-F363B0D2171C}"/>
              </a:ext>
            </a:extLst>
          </p:cNvPr>
          <p:cNvSpPr>
            <a:spLocks noGrp="1"/>
          </p:cNvSpPr>
          <p:nvPr>
            <p:ph idx="1"/>
          </p:nvPr>
        </p:nvSpPr>
        <p:spPr/>
        <p:txBody>
          <a:bodyPr>
            <a:normAutofit/>
          </a:bodyPr>
          <a:lstStyle/>
          <a:p>
            <a:endParaRPr lang="en-MY" sz="2400" dirty="0"/>
          </a:p>
          <a:p>
            <a:r>
              <a:rPr lang="en-MY" sz="2400" dirty="0"/>
              <a:t>We enforce policy procedure</a:t>
            </a:r>
          </a:p>
          <a:p>
            <a:endParaRPr lang="en-MY" sz="2400" dirty="0"/>
          </a:p>
          <a:p>
            <a:r>
              <a:rPr lang="en-MY" sz="2400" dirty="0"/>
              <a:t>We are controlling in the past</a:t>
            </a:r>
          </a:p>
        </p:txBody>
      </p:sp>
    </p:spTree>
    <p:extLst>
      <p:ext uri="{BB962C8B-B14F-4D97-AF65-F5344CB8AC3E}">
        <p14:creationId xmlns:p14="http://schemas.microsoft.com/office/powerpoint/2010/main" xmlns="" val="2437395775"/>
      </p:ext>
    </p:extLst>
  </p:cSld>
  <p:clrMapOvr>
    <a:masterClrMapping/>
  </p:clrMapOvr>
  <p:transition spd="med">
    <p:fade/>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AAC1DDB-572F-44E0-8A56-01D78845F5D4}"/>
              </a:ext>
            </a:extLst>
          </p:cNvPr>
          <p:cNvSpPr>
            <a:spLocks noGrp="1"/>
          </p:cNvSpPr>
          <p:nvPr>
            <p:ph type="title"/>
          </p:nvPr>
        </p:nvSpPr>
        <p:spPr>
          <a:xfrm>
            <a:off x="971600" y="404664"/>
            <a:ext cx="7200900" cy="737519"/>
          </a:xfrm>
        </p:spPr>
        <p:txBody>
          <a:bodyPr/>
          <a:lstStyle/>
          <a:p>
            <a:r>
              <a:rPr lang="en-MY" dirty="0"/>
              <a:t>Modern HR roles</a:t>
            </a:r>
          </a:p>
        </p:txBody>
      </p:sp>
      <p:sp>
        <p:nvSpPr>
          <p:cNvPr id="3" name="Content Placeholder 2">
            <a:extLst>
              <a:ext uri="{FF2B5EF4-FFF2-40B4-BE49-F238E27FC236}">
                <a16:creationId xmlns:a16="http://schemas.microsoft.com/office/drawing/2014/main" xmlns="" id="{B5C6704B-5906-4C9E-82EB-2ED5BD1CA0DC}"/>
              </a:ext>
            </a:extLst>
          </p:cNvPr>
          <p:cNvSpPr>
            <a:spLocks noGrp="1"/>
          </p:cNvSpPr>
          <p:nvPr>
            <p:ph idx="1"/>
          </p:nvPr>
        </p:nvSpPr>
        <p:spPr>
          <a:xfrm>
            <a:off x="899592" y="1412777"/>
            <a:ext cx="7272858" cy="4378424"/>
          </a:xfrm>
        </p:spPr>
        <p:txBody>
          <a:bodyPr>
            <a:normAutofit/>
          </a:bodyPr>
          <a:lstStyle/>
          <a:p>
            <a:r>
              <a:rPr lang="en-MY" sz="2400" dirty="0"/>
              <a:t>In modern, we are strategic partners – we are thinking long term business goals</a:t>
            </a:r>
          </a:p>
          <a:p>
            <a:r>
              <a:rPr lang="en-MY" sz="2400" dirty="0"/>
              <a:t>Operational – We cannot be strategic unless we understand the operational side of HR</a:t>
            </a:r>
          </a:p>
          <a:p>
            <a:r>
              <a:rPr lang="en-MY" sz="2400" dirty="0"/>
              <a:t>Administrative – We still do paper work. We monitor payroll, employee records</a:t>
            </a:r>
          </a:p>
          <a:p>
            <a:endParaRPr lang="en-MY" sz="2400" dirty="0"/>
          </a:p>
          <a:p>
            <a:pPr marL="0" indent="0">
              <a:buNone/>
            </a:pPr>
            <a:r>
              <a:rPr lang="en-MY" sz="2400" dirty="0"/>
              <a:t>We are part of business plan and try to achieve the organisation’s operational goals</a:t>
            </a:r>
          </a:p>
        </p:txBody>
      </p:sp>
    </p:spTree>
    <p:extLst>
      <p:ext uri="{BB962C8B-B14F-4D97-AF65-F5344CB8AC3E}">
        <p14:creationId xmlns:p14="http://schemas.microsoft.com/office/powerpoint/2010/main" xmlns="" val="736459626"/>
      </p:ext>
    </p:extLst>
  </p:cSld>
  <p:clrMapOvr>
    <a:masterClrMapping/>
  </p:clrMapOvr>
  <p:transition spd="med">
    <p:fade/>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CD785B5-D0E4-4A3D-8A71-9412D1E62324}"/>
              </a:ext>
            </a:extLst>
          </p:cNvPr>
          <p:cNvSpPr>
            <a:spLocks noGrp="1"/>
          </p:cNvSpPr>
          <p:nvPr>
            <p:ph type="title"/>
          </p:nvPr>
        </p:nvSpPr>
        <p:spPr/>
        <p:txBody>
          <a:bodyPr/>
          <a:lstStyle/>
          <a:p>
            <a:r>
              <a:rPr lang="en-MY" dirty="0"/>
              <a:t>Performance Support</a:t>
            </a:r>
          </a:p>
        </p:txBody>
      </p:sp>
      <p:sp>
        <p:nvSpPr>
          <p:cNvPr id="3" name="Content Placeholder 2">
            <a:extLst>
              <a:ext uri="{FF2B5EF4-FFF2-40B4-BE49-F238E27FC236}">
                <a16:creationId xmlns:a16="http://schemas.microsoft.com/office/drawing/2014/main" xmlns="" id="{A3EF7B67-94B1-4D05-ADAE-F20990B86862}"/>
              </a:ext>
            </a:extLst>
          </p:cNvPr>
          <p:cNvSpPr>
            <a:spLocks noGrp="1"/>
          </p:cNvSpPr>
          <p:nvPr>
            <p:ph idx="1"/>
          </p:nvPr>
        </p:nvSpPr>
        <p:spPr/>
        <p:txBody>
          <a:bodyPr>
            <a:normAutofit/>
          </a:bodyPr>
          <a:lstStyle/>
          <a:p>
            <a:pPr marL="0" indent="0">
              <a:buNone/>
            </a:pPr>
            <a:r>
              <a:rPr lang="en-MY" sz="2800" dirty="0"/>
              <a:t>It is getting done more with less.</a:t>
            </a:r>
          </a:p>
          <a:p>
            <a:pPr marL="0" indent="0">
              <a:buNone/>
            </a:pPr>
            <a:endParaRPr lang="en-MY" sz="2800" dirty="0"/>
          </a:p>
          <a:p>
            <a:pPr marL="0" indent="0">
              <a:buNone/>
            </a:pPr>
            <a:r>
              <a:rPr lang="en-MY" sz="2800" dirty="0"/>
              <a:t>Performance Management</a:t>
            </a:r>
          </a:p>
          <a:p>
            <a:pPr lvl="1"/>
            <a:r>
              <a:rPr lang="en-MY" sz="2400" dirty="0"/>
              <a:t>Discipline</a:t>
            </a:r>
          </a:p>
          <a:p>
            <a:pPr lvl="1"/>
            <a:r>
              <a:rPr lang="en-MY" sz="2400" dirty="0"/>
              <a:t>Counselling</a:t>
            </a:r>
          </a:p>
          <a:p>
            <a:pPr lvl="1"/>
            <a:r>
              <a:rPr lang="en-MY" sz="2400" dirty="0"/>
              <a:t>Training</a:t>
            </a:r>
          </a:p>
          <a:p>
            <a:pPr lvl="1"/>
            <a:r>
              <a:rPr lang="en-MY" sz="2400" dirty="0"/>
              <a:t>Professional Development</a:t>
            </a:r>
          </a:p>
        </p:txBody>
      </p:sp>
    </p:spTree>
    <p:extLst>
      <p:ext uri="{BB962C8B-B14F-4D97-AF65-F5344CB8AC3E}">
        <p14:creationId xmlns:p14="http://schemas.microsoft.com/office/powerpoint/2010/main" xmlns="" val="1127380434"/>
      </p:ext>
    </p:extLst>
  </p:cSld>
  <p:clrMapOvr>
    <a:masterClrMapping/>
  </p:clrMapOvr>
  <p:transition spd="med">
    <p:fade/>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DC8EC51-777E-4903-AAB8-C51686215B90}"/>
              </a:ext>
            </a:extLst>
          </p:cNvPr>
          <p:cNvSpPr>
            <a:spLocks noGrp="1"/>
          </p:cNvSpPr>
          <p:nvPr>
            <p:ph type="title"/>
          </p:nvPr>
        </p:nvSpPr>
        <p:spPr/>
        <p:txBody>
          <a:bodyPr/>
          <a:lstStyle/>
          <a:p>
            <a:r>
              <a:rPr lang="en-MY" dirty="0"/>
              <a:t>Performance Management</a:t>
            </a:r>
          </a:p>
        </p:txBody>
      </p:sp>
      <p:sp>
        <p:nvSpPr>
          <p:cNvPr id="3" name="Content Placeholder 2">
            <a:extLst>
              <a:ext uri="{FF2B5EF4-FFF2-40B4-BE49-F238E27FC236}">
                <a16:creationId xmlns:a16="http://schemas.microsoft.com/office/drawing/2014/main" xmlns="" id="{434BAB8C-7C1E-4A1A-8EC3-62B46C27498A}"/>
              </a:ext>
            </a:extLst>
          </p:cNvPr>
          <p:cNvSpPr>
            <a:spLocks noGrp="1"/>
          </p:cNvSpPr>
          <p:nvPr>
            <p:ph idx="1"/>
          </p:nvPr>
        </p:nvSpPr>
        <p:spPr/>
        <p:txBody>
          <a:bodyPr/>
          <a:lstStyle/>
          <a:p>
            <a:r>
              <a:rPr lang="en-MY" dirty="0"/>
              <a:t>Communicate our expectations to work</a:t>
            </a:r>
          </a:p>
          <a:p>
            <a:r>
              <a:rPr lang="en-MY" dirty="0"/>
              <a:t>Prepare them with training to do the job</a:t>
            </a:r>
          </a:p>
          <a:p>
            <a:r>
              <a:rPr lang="en-MY" dirty="0"/>
              <a:t>Follow up through – to ensure they are doing what they are told to do.</a:t>
            </a:r>
          </a:p>
          <a:p>
            <a:endParaRPr lang="en-MY" dirty="0"/>
          </a:p>
          <a:p>
            <a:pPr marL="0" indent="0">
              <a:buNone/>
            </a:pPr>
            <a:r>
              <a:rPr lang="en-MY" dirty="0"/>
              <a:t>We train managers and supervisors on how to get more out of people.</a:t>
            </a:r>
          </a:p>
        </p:txBody>
      </p:sp>
    </p:spTree>
    <p:extLst>
      <p:ext uri="{BB962C8B-B14F-4D97-AF65-F5344CB8AC3E}">
        <p14:creationId xmlns:p14="http://schemas.microsoft.com/office/powerpoint/2010/main" xmlns="" val="2441545496"/>
      </p:ext>
    </p:extLst>
  </p:cSld>
  <p:clrMapOvr>
    <a:masterClrMapping/>
  </p:clrMapOvr>
  <p:transition spd="med">
    <p:fade/>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AE3680C-117F-4087-BA79-ABD50974D03B}"/>
              </a:ext>
            </a:extLst>
          </p:cNvPr>
          <p:cNvSpPr>
            <a:spLocks noGrp="1"/>
          </p:cNvSpPr>
          <p:nvPr>
            <p:ph type="title"/>
          </p:nvPr>
        </p:nvSpPr>
        <p:spPr>
          <a:xfrm>
            <a:off x="899592" y="260648"/>
            <a:ext cx="7200900" cy="737519"/>
          </a:xfrm>
        </p:spPr>
        <p:txBody>
          <a:bodyPr/>
          <a:lstStyle/>
          <a:p>
            <a:r>
              <a:rPr lang="en-MY" dirty="0"/>
              <a:t>Ethics officer /Ombudsman</a:t>
            </a:r>
          </a:p>
        </p:txBody>
      </p:sp>
      <p:sp>
        <p:nvSpPr>
          <p:cNvPr id="3" name="Content Placeholder 2">
            <a:extLst>
              <a:ext uri="{FF2B5EF4-FFF2-40B4-BE49-F238E27FC236}">
                <a16:creationId xmlns:a16="http://schemas.microsoft.com/office/drawing/2014/main" xmlns="" id="{7A1B5C2B-08FD-481A-8783-F62CB725A792}"/>
              </a:ext>
            </a:extLst>
          </p:cNvPr>
          <p:cNvSpPr>
            <a:spLocks noGrp="1"/>
          </p:cNvSpPr>
          <p:nvPr>
            <p:ph idx="1"/>
          </p:nvPr>
        </p:nvSpPr>
        <p:spPr>
          <a:xfrm>
            <a:off x="827584" y="1340769"/>
            <a:ext cx="7344866" cy="4450432"/>
          </a:xfrm>
        </p:spPr>
        <p:txBody>
          <a:bodyPr>
            <a:normAutofit/>
          </a:bodyPr>
          <a:lstStyle/>
          <a:p>
            <a:r>
              <a:rPr lang="en-MY" sz="2400" dirty="0"/>
              <a:t>HR is in charge of ethics in the organisation</a:t>
            </a:r>
          </a:p>
          <a:p>
            <a:r>
              <a:rPr lang="en-MY" sz="2400" dirty="0"/>
              <a:t>Ethical practices is different from culture to culture</a:t>
            </a:r>
          </a:p>
          <a:p>
            <a:r>
              <a:rPr lang="en-MY" sz="2400" dirty="0"/>
              <a:t>Code of ethics - </a:t>
            </a:r>
          </a:p>
          <a:p>
            <a:pPr marL="0" indent="0">
              <a:buNone/>
            </a:pPr>
            <a:r>
              <a:rPr lang="en-MY" sz="2400" dirty="0"/>
              <a:t>You do not act in a selfish manner or do things to enrich yourself</a:t>
            </a:r>
          </a:p>
          <a:p>
            <a:pPr marL="0" indent="0">
              <a:buNone/>
            </a:pPr>
            <a:endParaRPr lang="en-MY" sz="2400" dirty="0"/>
          </a:p>
          <a:p>
            <a:pPr marL="0" indent="0">
              <a:buNone/>
            </a:pPr>
            <a:r>
              <a:rPr lang="en-MY" sz="2400" dirty="0"/>
              <a:t>Ethics when applied for organisation depends on organisation</a:t>
            </a:r>
          </a:p>
        </p:txBody>
      </p:sp>
    </p:spTree>
    <p:extLst>
      <p:ext uri="{BB962C8B-B14F-4D97-AF65-F5344CB8AC3E}">
        <p14:creationId xmlns:p14="http://schemas.microsoft.com/office/powerpoint/2010/main" xmlns="" val="195673705"/>
      </p:ext>
    </p:extLst>
  </p:cSld>
  <p:clrMapOvr>
    <a:masterClrMapping/>
  </p:clrMapOvr>
  <p:transition spd="med">
    <p:fade/>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F94181D-A413-4A7F-93FD-328AA020B54B}"/>
              </a:ext>
            </a:extLst>
          </p:cNvPr>
          <p:cNvSpPr>
            <a:spLocks noGrp="1"/>
          </p:cNvSpPr>
          <p:nvPr>
            <p:ph type="title"/>
          </p:nvPr>
        </p:nvSpPr>
        <p:spPr>
          <a:xfrm>
            <a:off x="971600" y="404664"/>
            <a:ext cx="7200900" cy="593503"/>
          </a:xfrm>
        </p:spPr>
        <p:txBody>
          <a:bodyPr/>
          <a:lstStyle/>
          <a:p>
            <a:r>
              <a:rPr lang="en-MY" dirty="0"/>
              <a:t>Ombudsman</a:t>
            </a:r>
          </a:p>
        </p:txBody>
      </p:sp>
      <p:sp>
        <p:nvSpPr>
          <p:cNvPr id="3" name="Content Placeholder 2">
            <a:extLst>
              <a:ext uri="{FF2B5EF4-FFF2-40B4-BE49-F238E27FC236}">
                <a16:creationId xmlns:a16="http://schemas.microsoft.com/office/drawing/2014/main" xmlns="" id="{750AEC52-BA80-4B4E-9D8F-89E1A7640B35}"/>
              </a:ext>
            </a:extLst>
          </p:cNvPr>
          <p:cNvSpPr>
            <a:spLocks noGrp="1"/>
          </p:cNvSpPr>
          <p:nvPr>
            <p:ph idx="1"/>
          </p:nvPr>
        </p:nvSpPr>
        <p:spPr/>
        <p:txBody>
          <a:bodyPr>
            <a:normAutofit/>
          </a:bodyPr>
          <a:lstStyle/>
          <a:p>
            <a:r>
              <a:rPr lang="en-MY" sz="2400" dirty="0"/>
              <a:t>It is a neutral third party</a:t>
            </a:r>
          </a:p>
          <a:p>
            <a:r>
              <a:rPr lang="en-MY" sz="2400" dirty="0"/>
              <a:t>Investigations of any wrong doing</a:t>
            </a:r>
          </a:p>
          <a:p>
            <a:r>
              <a:rPr lang="en-MY" sz="2400" dirty="0"/>
              <a:t>Impartial and evaluates the situation based in merits</a:t>
            </a:r>
          </a:p>
        </p:txBody>
      </p:sp>
    </p:spTree>
    <p:extLst>
      <p:ext uri="{BB962C8B-B14F-4D97-AF65-F5344CB8AC3E}">
        <p14:creationId xmlns:p14="http://schemas.microsoft.com/office/powerpoint/2010/main" xmlns="" val="3032845689"/>
      </p:ext>
    </p:extLst>
  </p:cSld>
  <p:clrMapOvr>
    <a:masterClrMapping/>
  </p:clrMapOvr>
  <p:transition spd="med">
    <p:fade/>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1CD3A84-324C-432E-B819-901337A4D183}"/>
              </a:ext>
            </a:extLst>
          </p:cNvPr>
          <p:cNvSpPr>
            <a:spLocks noGrp="1"/>
          </p:cNvSpPr>
          <p:nvPr>
            <p:ph type="title"/>
          </p:nvPr>
        </p:nvSpPr>
        <p:spPr>
          <a:xfrm>
            <a:off x="971600" y="332656"/>
            <a:ext cx="7200900" cy="737519"/>
          </a:xfrm>
        </p:spPr>
        <p:txBody>
          <a:bodyPr/>
          <a:lstStyle/>
          <a:p>
            <a:r>
              <a:rPr lang="en-MY" dirty="0"/>
              <a:t>Compliance Officer</a:t>
            </a:r>
          </a:p>
        </p:txBody>
      </p:sp>
      <p:sp>
        <p:nvSpPr>
          <p:cNvPr id="3" name="Content Placeholder 2">
            <a:extLst>
              <a:ext uri="{FF2B5EF4-FFF2-40B4-BE49-F238E27FC236}">
                <a16:creationId xmlns:a16="http://schemas.microsoft.com/office/drawing/2014/main" xmlns="" id="{4DBFEC78-7002-4E6E-8A54-FF3AC1D4F2AE}"/>
              </a:ext>
            </a:extLst>
          </p:cNvPr>
          <p:cNvSpPr>
            <a:spLocks noGrp="1"/>
          </p:cNvSpPr>
          <p:nvPr>
            <p:ph idx="1"/>
          </p:nvPr>
        </p:nvSpPr>
        <p:spPr/>
        <p:txBody>
          <a:bodyPr>
            <a:normAutofit/>
          </a:bodyPr>
          <a:lstStyle/>
          <a:p>
            <a:r>
              <a:rPr lang="en-MY" sz="2400" dirty="0"/>
              <a:t>Knowing local rules</a:t>
            </a:r>
          </a:p>
          <a:p>
            <a:r>
              <a:rPr lang="en-MY" sz="2400" dirty="0"/>
              <a:t>If the company has any problems work with government officials</a:t>
            </a:r>
          </a:p>
          <a:p>
            <a:r>
              <a:rPr lang="en-MY" sz="2400" dirty="0"/>
              <a:t>Working with lawyers and government officials to solve the issue.</a:t>
            </a:r>
          </a:p>
        </p:txBody>
      </p:sp>
    </p:spTree>
    <p:extLst>
      <p:ext uri="{BB962C8B-B14F-4D97-AF65-F5344CB8AC3E}">
        <p14:creationId xmlns:p14="http://schemas.microsoft.com/office/powerpoint/2010/main" xmlns="" val="3308867116"/>
      </p:ext>
    </p:extLst>
  </p:cSld>
  <p:clrMapOvr>
    <a:masterClrMapping/>
  </p:clrMapOvr>
  <p:transition spd="med">
    <p:fade/>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C4F60C9-DE9B-48D7-B097-7CE28F1D784A}"/>
              </a:ext>
            </a:extLst>
          </p:cNvPr>
          <p:cNvSpPr>
            <a:spLocks noGrp="1"/>
          </p:cNvSpPr>
          <p:nvPr>
            <p:ph type="title"/>
          </p:nvPr>
        </p:nvSpPr>
        <p:spPr>
          <a:xfrm>
            <a:off x="971550" y="836712"/>
            <a:ext cx="7200900" cy="809527"/>
          </a:xfrm>
        </p:spPr>
        <p:txBody>
          <a:bodyPr/>
          <a:lstStyle/>
          <a:p>
            <a:r>
              <a:rPr lang="en-MY" dirty="0"/>
              <a:t>Communications</a:t>
            </a:r>
          </a:p>
        </p:txBody>
      </p:sp>
      <p:sp>
        <p:nvSpPr>
          <p:cNvPr id="3" name="Content Placeholder 2">
            <a:extLst>
              <a:ext uri="{FF2B5EF4-FFF2-40B4-BE49-F238E27FC236}">
                <a16:creationId xmlns:a16="http://schemas.microsoft.com/office/drawing/2014/main" xmlns="" id="{F1FC35CB-1C3D-42F4-8A55-F7207FE5FC16}"/>
              </a:ext>
            </a:extLst>
          </p:cNvPr>
          <p:cNvSpPr>
            <a:spLocks noGrp="1"/>
          </p:cNvSpPr>
          <p:nvPr>
            <p:ph idx="1"/>
          </p:nvPr>
        </p:nvSpPr>
        <p:spPr/>
        <p:txBody>
          <a:bodyPr/>
          <a:lstStyle/>
          <a:p>
            <a:r>
              <a:rPr lang="en-MY" sz="2400" dirty="0"/>
              <a:t>Communicate “what's going on”</a:t>
            </a:r>
          </a:p>
          <a:p>
            <a:endParaRPr lang="en-MY" sz="2400" dirty="0"/>
          </a:p>
          <a:p>
            <a:r>
              <a:rPr lang="en-MY" sz="2400" dirty="0"/>
              <a:t>HR delivers the news</a:t>
            </a:r>
          </a:p>
          <a:p>
            <a:endParaRPr lang="en-MY" dirty="0"/>
          </a:p>
        </p:txBody>
      </p:sp>
    </p:spTree>
    <p:extLst>
      <p:ext uri="{BB962C8B-B14F-4D97-AF65-F5344CB8AC3E}">
        <p14:creationId xmlns:p14="http://schemas.microsoft.com/office/powerpoint/2010/main" xmlns="" val="832216886"/>
      </p:ext>
    </p:extLst>
  </p:cSld>
  <p:clrMapOvr>
    <a:masterClrMapping/>
  </p:clrMapOvr>
  <p:transition spd="med">
    <p:fade/>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64B7BA2-AC02-4A1B-A315-D763120F3A16}"/>
              </a:ext>
            </a:extLst>
          </p:cNvPr>
          <p:cNvSpPr>
            <a:spLocks noGrp="1"/>
          </p:cNvSpPr>
          <p:nvPr>
            <p:ph type="title"/>
          </p:nvPr>
        </p:nvSpPr>
        <p:spPr>
          <a:xfrm>
            <a:off x="899592" y="404664"/>
            <a:ext cx="7200900" cy="737519"/>
          </a:xfrm>
        </p:spPr>
        <p:txBody>
          <a:bodyPr/>
          <a:lstStyle/>
          <a:p>
            <a:r>
              <a:rPr lang="en-MY" dirty="0"/>
              <a:t>Goal of HR</a:t>
            </a:r>
          </a:p>
        </p:txBody>
      </p:sp>
      <p:sp>
        <p:nvSpPr>
          <p:cNvPr id="3" name="Content Placeholder 2">
            <a:extLst>
              <a:ext uri="{FF2B5EF4-FFF2-40B4-BE49-F238E27FC236}">
                <a16:creationId xmlns:a16="http://schemas.microsoft.com/office/drawing/2014/main" xmlns="" id="{05AF7FC3-4E29-4A70-9B15-50F01B4C7693}"/>
              </a:ext>
            </a:extLst>
          </p:cNvPr>
          <p:cNvSpPr>
            <a:spLocks noGrp="1"/>
          </p:cNvSpPr>
          <p:nvPr>
            <p:ph idx="1"/>
          </p:nvPr>
        </p:nvSpPr>
        <p:spPr/>
        <p:txBody>
          <a:bodyPr>
            <a:normAutofit/>
          </a:bodyPr>
          <a:lstStyle/>
          <a:p>
            <a:pPr marL="0" indent="0">
              <a:buNone/>
            </a:pPr>
            <a:r>
              <a:rPr lang="en-MY" sz="2400" dirty="0"/>
              <a:t>Functional Management accepts and involves the HR function as a strategic partner in the formulation and implementation of the company’s strategies through HR activities such as selecting, training and rewarding personnel</a:t>
            </a:r>
          </a:p>
        </p:txBody>
      </p:sp>
    </p:spTree>
    <p:extLst>
      <p:ext uri="{BB962C8B-B14F-4D97-AF65-F5344CB8AC3E}">
        <p14:creationId xmlns:p14="http://schemas.microsoft.com/office/powerpoint/2010/main" xmlns="" val="3894822475"/>
      </p:ext>
    </p:extLst>
  </p:cSld>
  <p:clrMapOvr>
    <a:masterClrMapping/>
  </p:clrMapOvr>
  <p:transition spd="med">
    <p:fade/>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18FF9A34-3D8B-4C5D-9BB2-CE913FA4B888}"/>
              </a:ext>
            </a:extLst>
          </p:cNvPr>
          <p:cNvSpPr>
            <a:spLocks noGrp="1"/>
          </p:cNvSpPr>
          <p:nvPr>
            <p:ph idx="1"/>
          </p:nvPr>
        </p:nvSpPr>
        <p:spPr>
          <a:xfrm>
            <a:off x="1763688" y="2348880"/>
            <a:ext cx="3945632" cy="1324743"/>
          </a:xfrm>
        </p:spPr>
        <p:txBody>
          <a:bodyPr/>
          <a:lstStyle/>
          <a:p>
            <a:pPr marL="0" indent="0">
              <a:buNone/>
            </a:pPr>
            <a:r>
              <a:rPr lang="en-MY" sz="4000" dirty="0"/>
              <a:t>Questions</a:t>
            </a:r>
          </a:p>
        </p:txBody>
      </p:sp>
    </p:spTree>
    <p:extLst>
      <p:ext uri="{BB962C8B-B14F-4D97-AF65-F5344CB8AC3E}">
        <p14:creationId xmlns="" xmlns:p14="http://schemas.microsoft.com/office/powerpoint/2010/main" val="336412942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tf03031015_win32</Template>
  <TotalTime>3467</TotalTime>
  <Words>2857</Words>
  <Application>Microsoft Office PowerPoint</Application>
  <PresentationFormat>On-screen Show (4:3)</PresentationFormat>
  <Paragraphs>441</Paragraphs>
  <Slides>81</Slides>
  <Notes>5</Notes>
  <HiddenSlides>0</HiddenSlides>
  <MMClips>0</MMClips>
  <ScaleCrop>false</ScaleCrop>
  <HeadingPairs>
    <vt:vector size="4" baseType="variant">
      <vt:variant>
        <vt:lpstr>Theme</vt:lpstr>
      </vt:variant>
      <vt:variant>
        <vt:i4>1</vt:i4>
      </vt:variant>
      <vt:variant>
        <vt:lpstr>Slide Titles</vt:lpstr>
      </vt:variant>
      <vt:variant>
        <vt:i4>81</vt:i4>
      </vt:variant>
    </vt:vector>
  </HeadingPairs>
  <TitlesOfParts>
    <vt:vector size="82" baseType="lpstr">
      <vt:lpstr>Diamond Grid 16x9</vt:lpstr>
      <vt:lpstr>BUSINESS LEADERSHIP - VIII</vt:lpstr>
      <vt:lpstr>Slide 2</vt:lpstr>
      <vt:lpstr>Marketing Mix</vt:lpstr>
      <vt:lpstr>Marketing Mix</vt:lpstr>
      <vt:lpstr>4P’s of Marketing</vt:lpstr>
      <vt:lpstr>Example of 4P’s of Marketing</vt:lpstr>
      <vt:lpstr>HR and Marketing</vt:lpstr>
      <vt:lpstr>Slide 8</vt:lpstr>
      <vt:lpstr>Operation Management</vt:lpstr>
      <vt:lpstr>Operations Management</vt:lpstr>
      <vt:lpstr>Operations Management</vt:lpstr>
      <vt:lpstr>HR and Operation Management</vt:lpstr>
      <vt:lpstr>Slide 13</vt:lpstr>
      <vt:lpstr>Research &amp; Development (R&amp;D)</vt:lpstr>
      <vt:lpstr>HRM and R&amp;D</vt:lpstr>
      <vt:lpstr>Question # 8</vt:lpstr>
      <vt:lpstr>Answer # 8</vt:lpstr>
      <vt:lpstr>Slide 18</vt:lpstr>
      <vt:lpstr>Mergers and Acquisitions </vt:lpstr>
      <vt:lpstr>Hostile Takeover</vt:lpstr>
      <vt:lpstr>Joint Ventures</vt:lpstr>
      <vt:lpstr>Key HRM Issues</vt:lpstr>
      <vt:lpstr>Global M&amp;A </vt:lpstr>
      <vt:lpstr>M&amp;A Strategies</vt:lpstr>
      <vt:lpstr>Overcapacity M&amp;A</vt:lpstr>
      <vt:lpstr>Geographic roll-up M&amp;A</vt:lpstr>
      <vt:lpstr>Product or market extension M&amp;A</vt:lpstr>
      <vt:lpstr>M&amp;A as a substitute for R&amp;D</vt:lpstr>
      <vt:lpstr>Industry convergence M&amp;A</vt:lpstr>
      <vt:lpstr>Phases of Merger</vt:lpstr>
      <vt:lpstr>M&amp;A Process</vt:lpstr>
      <vt:lpstr>HR Due Diligence</vt:lpstr>
      <vt:lpstr>Slide 33</vt:lpstr>
      <vt:lpstr>Merging Cultures</vt:lpstr>
      <vt:lpstr>Assimilation</vt:lpstr>
      <vt:lpstr>Deculturation</vt:lpstr>
      <vt:lpstr>Integration</vt:lpstr>
      <vt:lpstr>Separation</vt:lpstr>
      <vt:lpstr>Slide 39</vt:lpstr>
      <vt:lpstr>Types of International Organization</vt:lpstr>
      <vt:lpstr>Balance in a transnational Approach</vt:lpstr>
      <vt:lpstr>From traditional to future HR</vt:lpstr>
      <vt:lpstr>Selecting Tasks to be handled by a Shared Service Center</vt:lpstr>
      <vt:lpstr>Three Pillar Model of modern HR-Organization</vt:lpstr>
      <vt:lpstr>Outsourcing, Onshoring, Offshoring</vt:lpstr>
      <vt:lpstr>Prioritizing Tasks to be outsourced</vt:lpstr>
      <vt:lpstr>Alignment of Business Organization and HR Organization</vt:lpstr>
      <vt:lpstr>Alternative HR Structure</vt:lpstr>
      <vt:lpstr>HR Operating Model</vt:lpstr>
      <vt:lpstr>Benefits of HR Shared Service</vt:lpstr>
      <vt:lpstr>Slide 51</vt:lpstr>
      <vt:lpstr>HR Competencies</vt:lpstr>
      <vt:lpstr>2012 HR competency model</vt:lpstr>
      <vt:lpstr>HR Competencies</vt:lpstr>
      <vt:lpstr>Organisation Enablers</vt:lpstr>
      <vt:lpstr>Core Competencies</vt:lpstr>
      <vt:lpstr>Delivery Enablers</vt:lpstr>
      <vt:lpstr>Slide 58</vt:lpstr>
      <vt:lpstr>Star Technique</vt:lpstr>
      <vt:lpstr>Slide 60</vt:lpstr>
      <vt:lpstr>HR and CSR</vt:lpstr>
      <vt:lpstr>Sustainability</vt:lpstr>
      <vt:lpstr>Ten Principles of the UN Global Compact</vt:lpstr>
      <vt:lpstr>Ten Principles of the UN Global Compact</vt:lpstr>
      <vt:lpstr>Ten Principles of the UN Global Compact</vt:lpstr>
      <vt:lpstr>Strategic Human Resources</vt:lpstr>
      <vt:lpstr>Strategic Choice Theory</vt:lpstr>
      <vt:lpstr>HR Roles and Responsibilities</vt:lpstr>
      <vt:lpstr>HR Roles</vt:lpstr>
      <vt:lpstr>HR as Advisory role</vt:lpstr>
      <vt:lpstr>Service</vt:lpstr>
      <vt:lpstr>Control</vt:lpstr>
      <vt:lpstr>Modern HR roles</vt:lpstr>
      <vt:lpstr>Performance Support</vt:lpstr>
      <vt:lpstr>Performance Management</vt:lpstr>
      <vt:lpstr>Ethics officer /Ombudsman</vt:lpstr>
      <vt:lpstr>Ombudsman</vt:lpstr>
      <vt:lpstr>Compliance Officer</vt:lpstr>
      <vt:lpstr>Communications</vt:lpstr>
      <vt:lpstr>Goal of HR</vt:lpstr>
      <vt:lpstr>Slide 81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151</cp:revision>
  <cp:lastPrinted>1601-01-01T00:00:00Z</cp:lastPrinted>
  <dcterms:created xsi:type="dcterms:W3CDTF">2020-07-09T15:12:46Z</dcterms:created>
  <dcterms:modified xsi:type="dcterms:W3CDTF">2023-07-12T07:01:23Z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