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52"/>
  </p:notesMasterIdLst>
  <p:handoutMasterIdLst>
    <p:handoutMasterId r:id="rId53"/>
  </p:handoutMasterIdLst>
  <p:sldIdLst>
    <p:sldId id="256" r:id="rId2"/>
    <p:sldId id="612" r:id="rId3"/>
    <p:sldId id="613" r:id="rId4"/>
    <p:sldId id="614" r:id="rId5"/>
    <p:sldId id="615" r:id="rId6"/>
    <p:sldId id="616" r:id="rId7"/>
    <p:sldId id="617" r:id="rId8"/>
    <p:sldId id="618" r:id="rId9"/>
    <p:sldId id="619" r:id="rId10"/>
    <p:sldId id="620" r:id="rId11"/>
    <p:sldId id="621" r:id="rId12"/>
    <p:sldId id="622" r:id="rId13"/>
    <p:sldId id="623" r:id="rId14"/>
    <p:sldId id="624" r:id="rId15"/>
    <p:sldId id="625" r:id="rId16"/>
    <p:sldId id="626" r:id="rId17"/>
    <p:sldId id="627" r:id="rId18"/>
    <p:sldId id="628" r:id="rId19"/>
    <p:sldId id="629" r:id="rId20"/>
    <p:sldId id="630" r:id="rId21"/>
    <p:sldId id="631" r:id="rId22"/>
    <p:sldId id="632" r:id="rId23"/>
    <p:sldId id="633" r:id="rId24"/>
    <p:sldId id="653" r:id="rId25"/>
    <p:sldId id="654" r:id="rId26"/>
    <p:sldId id="655" r:id="rId27"/>
    <p:sldId id="656" r:id="rId28"/>
    <p:sldId id="657" r:id="rId29"/>
    <p:sldId id="658" r:id="rId30"/>
    <p:sldId id="659" r:id="rId31"/>
    <p:sldId id="634" r:id="rId32"/>
    <p:sldId id="635" r:id="rId33"/>
    <p:sldId id="636" r:id="rId34"/>
    <p:sldId id="637" r:id="rId35"/>
    <p:sldId id="638" r:id="rId36"/>
    <p:sldId id="639" r:id="rId37"/>
    <p:sldId id="640" r:id="rId38"/>
    <p:sldId id="641" r:id="rId39"/>
    <p:sldId id="642" r:id="rId40"/>
    <p:sldId id="643" r:id="rId41"/>
    <p:sldId id="644" r:id="rId42"/>
    <p:sldId id="645" r:id="rId43"/>
    <p:sldId id="646" r:id="rId44"/>
    <p:sldId id="647" r:id="rId45"/>
    <p:sldId id="648" r:id="rId46"/>
    <p:sldId id="649" r:id="rId47"/>
    <p:sldId id="650" r:id="rId48"/>
    <p:sldId id="651" r:id="rId49"/>
    <p:sldId id="652" r:id="rId50"/>
    <p:sldId id="541"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tx1">
            <a:lumMod val="50000"/>
            <a:lumOff val="50000"/>
          </a:schemeClr>
        </a:solidFill>
      </dgm:spPr>
      <dgm:t>
        <a:bodyPr/>
        <a:lstStyle/>
        <a:p>
          <a:r>
            <a:rPr lang="en-MY" dirty="0">
              <a:solidFill>
                <a:schemeClr val="bg1"/>
              </a:solidFill>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bg2"/>
        </a:solidFill>
      </dgm:spPr>
      <dgm:t>
        <a:bodyPr/>
        <a:lstStyle/>
        <a:p>
          <a:r>
            <a:rPr lang="en-MY" dirty="0">
              <a:solidFill>
                <a:schemeClr val="tx1"/>
              </a:solidFill>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bg2"/>
        </a:solidFill>
      </dgm:spPr>
      <dgm:t>
        <a:bodyPr/>
        <a:lstStyle/>
        <a:p>
          <a:r>
            <a:rPr lang="en-MY"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bg2"/>
        </a:solidFill>
      </dgm:spPr>
      <dgm:t>
        <a:bodyPr/>
        <a:lstStyle/>
        <a:p>
          <a:r>
            <a:rPr lang="en-MY"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bg2"/>
        </a:solidFill>
      </dgm:spPr>
      <dgm:t>
        <a:bodyPr/>
        <a:lstStyle/>
        <a:p>
          <a:r>
            <a:rPr lang="en-MY"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dgm:spPr>
        <a:solidFill>
          <a:schemeClr val="bg2"/>
        </a:solidFill>
      </dgm:spPr>
      <dgm:t>
        <a:bodyPr/>
        <a:lstStyle/>
        <a:p>
          <a:pPr>
            <a:buNone/>
          </a:pPr>
          <a:r>
            <a:rPr lang="en-MY" dirty="0">
              <a:solidFill>
                <a:schemeClr val="tx1"/>
              </a:solidFill>
              <a:latin typeface="Arial"/>
              <a:ea typeface="+mn-ea"/>
              <a:cs typeface="+mn-cs"/>
            </a:rPr>
            <a:t>HR Structural Alternatives</a:t>
          </a:r>
          <a:endParaRPr lang="en-MY" dirty="0">
            <a:solidFill>
              <a:schemeClr val="tx1"/>
            </a:solidFill>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dgm:spPr>
        <a:solidFill>
          <a:schemeClr val="bg2"/>
        </a:solidFill>
      </dgm:spPr>
      <dgm:t>
        <a:bodyPr/>
        <a:lstStyle/>
        <a:p>
          <a:r>
            <a:rPr lang="en-MY" dirty="0">
              <a:solidFill>
                <a:schemeClr val="tx1"/>
              </a:solidFill>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dgm:presLayoutVars>
          <dgm:chMax val="0"/>
          <dgm:bulletEnabled val="1"/>
        </dgm:presLayoutVars>
      </dgm:prSet>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43800">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dgm:t>
        <a:bodyPr/>
        <a:lstStyle/>
        <a:p>
          <a:endParaRPr lang="en-US"/>
        </a:p>
      </dgm:t>
    </dgm:pt>
  </dgm:ptLst>
  <dgm:cxnLst>
    <dgm:cxn modelId="{6D15954F-CDDB-4934-9132-52017DF86463}" type="presOf" srcId="{9B0D2C3E-33DB-4083-909C-C0999CE06016}" destId="{4295595F-D20B-405E-8AB4-688E1DEC2787}" srcOrd="0" destOrd="0" presId="urn:microsoft.com/office/officeart/2005/8/layout/vList2"/>
    <dgm:cxn modelId="{05ACB01D-6379-48B0-BC73-675BBFB57AA7}" type="presOf" srcId="{5BCFEC87-2571-489B-891D-0E70E9F09AD4}" destId="{FEE47416-7ADC-4F04-B888-18152B43E14E}" srcOrd="0" destOrd="0" presId="urn:microsoft.com/office/officeart/2005/8/layout/vList2"/>
    <dgm:cxn modelId="{31B1334D-139F-4E87-9B77-B772EFF16956}" type="presOf" srcId="{FC7DEB54-D495-4BD2-8325-E7464C2459C5}" destId="{C2D199EF-EC9A-4C6D-8BD7-CC11CB57AA65}" srcOrd="0" destOrd="0" presId="urn:microsoft.com/office/officeart/2005/8/layout/vList2"/>
    <dgm:cxn modelId="{4A5180BD-F661-4A63-B166-B042612079F1}" type="presOf" srcId="{E103F50F-1A90-416B-9E61-819078A87576}" destId="{37044683-296D-4928-A19D-1A7547B9EB23}" srcOrd="0" destOrd="0" presId="urn:microsoft.com/office/officeart/2005/8/layout/vList2"/>
    <dgm:cxn modelId="{12CB5BF6-8473-4E08-BD5D-BD14B37FF1F8}" type="presOf" srcId="{5BC77895-9CE9-4054-B933-25BDDF9C1F4C}" destId="{C257A4DF-BA63-4CF7-ABE1-B114FC9563C2}"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6E55FE8E-6BCA-4527-A0EB-D9648FF3AFED}" type="presOf" srcId="{4B0BF9B7-7B7A-4A7C-A05B-B1BE1B648CE9}" destId="{A17B7EE2-1D78-4802-A42E-D5C47A93A332}"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7D43582-1B0F-4406-958A-C65726658694}" srcId="{4B0BF9B7-7B7A-4A7C-A05B-B1BE1B648CE9}" destId="{E5EF136F-65BC-440D-A019-C0F886E2577C}" srcOrd="6" destOrd="0" parTransId="{2E2C8467-2C24-4F52-9084-9115E17A23F9}" sibTransId="{F717F93E-8D7A-4248-BFC8-0D05C869C8B3}"/>
    <dgm:cxn modelId="{7175CDDE-5FC9-492C-AE72-9469942D40D1}" type="presOf" srcId="{0240E6BA-A916-4076-9EA5-E14A9617F930}" destId="{35B7FA0E-A7C6-469B-9CC6-2694F8ACFFC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F7CA16B9-BB96-46C2-A9CA-AF80D768D051}" type="presOf" srcId="{E5EF136F-65BC-440D-A019-C0F886E2577C}" destId="{BB581282-D2E9-4881-BBB5-D7AE975D856F}"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91A942D1-DA63-45D5-9601-98ABBED230EF}" type="presParOf" srcId="{A17B7EE2-1D78-4802-A42E-D5C47A93A332}" destId="{FEE47416-7ADC-4F04-B888-18152B43E14E}" srcOrd="0" destOrd="0" presId="urn:microsoft.com/office/officeart/2005/8/layout/vList2"/>
    <dgm:cxn modelId="{313DECF4-A234-4BCF-915B-F02CFCFC937C}" type="presParOf" srcId="{A17B7EE2-1D78-4802-A42E-D5C47A93A332}" destId="{4C71D70E-D4E8-40C9-B61A-A6DF24ED5625}" srcOrd="1" destOrd="0" presId="urn:microsoft.com/office/officeart/2005/8/layout/vList2"/>
    <dgm:cxn modelId="{38CAF432-9C12-4D1D-A82F-A5C63AA8729A}" type="presParOf" srcId="{A17B7EE2-1D78-4802-A42E-D5C47A93A332}" destId="{C257A4DF-BA63-4CF7-ABE1-B114FC9563C2}" srcOrd="2" destOrd="0" presId="urn:microsoft.com/office/officeart/2005/8/layout/vList2"/>
    <dgm:cxn modelId="{2E06E705-BAD4-473A-AB0F-0FA9976961F2}" type="presParOf" srcId="{A17B7EE2-1D78-4802-A42E-D5C47A93A332}" destId="{B38E9941-A3A6-4796-8072-ADCD44E1774C}" srcOrd="3" destOrd="0" presId="urn:microsoft.com/office/officeart/2005/8/layout/vList2"/>
    <dgm:cxn modelId="{B33CF1AB-B468-441A-9575-29BBD2697962}" type="presParOf" srcId="{A17B7EE2-1D78-4802-A42E-D5C47A93A332}" destId="{4295595F-D20B-405E-8AB4-688E1DEC2787}" srcOrd="4" destOrd="0" presId="urn:microsoft.com/office/officeart/2005/8/layout/vList2"/>
    <dgm:cxn modelId="{5312C732-AFD2-4AE5-A913-A4C749E66044}" type="presParOf" srcId="{A17B7EE2-1D78-4802-A42E-D5C47A93A332}" destId="{6793D6C1-11C4-4549-AA87-8A72272FF6B1}" srcOrd="5" destOrd="0" presId="urn:microsoft.com/office/officeart/2005/8/layout/vList2"/>
    <dgm:cxn modelId="{79674733-169C-4A44-AA2E-DEDF48492D8A}" type="presParOf" srcId="{A17B7EE2-1D78-4802-A42E-D5C47A93A332}" destId="{37044683-296D-4928-A19D-1A7547B9EB23}" srcOrd="6" destOrd="0" presId="urn:microsoft.com/office/officeart/2005/8/layout/vList2"/>
    <dgm:cxn modelId="{B023993D-437B-41E8-A13E-62DECAB0577D}" type="presParOf" srcId="{A17B7EE2-1D78-4802-A42E-D5C47A93A332}" destId="{A8DC0224-C23C-470A-9860-43CF041DAA78}" srcOrd="7" destOrd="0" presId="urn:microsoft.com/office/officeart/2005/8/layout/vList2"/>
    <dgm:cxn modelId="{EBC40FCA-CFBA-484A-AD32-2D83B5F282C6}" type="presParOf" srcId="{A17B7EE2-1D78-4802-A42E-D5C47A93A332}" destId="{35B7FA0E-A7C6-469B-9CC6-2694F8ACFFCE}" srcOrd="8" destOrd="0" presId="urn:microsoft.com/office/officeart/2005/8/layout/vList2"/>
    <dgm:cxn modelId="{A5A8E886-5B07-4203-BF87-1BB1C42BBE3D}" type="presParOf" srcId="{A17B7EE2-1D78-4802-A42E-D5C47A93A332}" destId="{74DBFF6F-C3F3-4B08-807D-9792880EAF31}" srcOrd="9" destOrd="0" presId="urn:microsoft.com/office/officeart/2005/8/layout/vList2"/>
    <dgm:cxn modelId="{1FD27D15-CD54-4C74-B429-9E08A29D8F34}" type="presParOf" srcId="{A17B7EE2-1D78-4802-A42E-D5C47A93A332}" destId="{C2D199EF-EC9A-4C6D-8BD7-CC11CB57AA65}" srcOrd="10" destOrd="0" presId="urn:microsoft.com/office/officeart/2005/8/layout/vList2"/>
    <dgm:cxn modelId="{D1701F6C-6A69-4D24-890B-1EEE68C1855D}" type="presParOf" srcId="{A17B7EE2-1D78-4802-A42E-D5C47A93A332}" destId="{F4C439AD-BC66-42C3-9105-C5B50C42525C}" srcOrd="11" destOrd="0" presId="urn:microsoft.com/office/officeart/2005/8/layout/vList2"/>
    <dgm:cxn modelId="{87F69E40-305F-44FF-A6D0-F05F8D3327B7}" type="presParOf" srcId="{A17B7EE2-1D78-4802-A42E-D5C47A93A332}" destId="{BB581282-D2E9-4881-BBB5-D7AE975D856F}" srcOrd="12"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FFFFE1"/>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dgm:spPr>
      <dgm:t>
        <a:bodyPr/>
        <a:lstStyle/>
        <a:p>
          <a:r>
            <a:rPr lang="en-MY" sz="2800"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dgm:spPr>
      <dgm:t>
        <a:bodyPr/>
        <a:lstStyle/>
        <a:p>
          <a:r>
            <a:rPr lang="en-MY" sz="2800"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dgm:spPr>
      <dgm:t>
        <a:bodyPr/>
        <a:lstStyle/>
        <a:p>
          <a:r>
            <a:rPr lang="en-MY" sz="2800"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dgm:spPr>
      <dgm:t>
        <a:bodyPr/>
        <a:lstStyle/>
        <a:p>
          <a:pPr>
            <a:buNone/>
          </a:pPr>
          <a:r>
            <a:rPr lang="en-MY" sz="2800" dirty="0">
              <a:solidFill>
                <a:schemeClr val="tx1"/>
              </a:solidFill>
              <a:latin typeface="+mn-lt"/>
              <a:ea typeface="+mn-ea"/>
              <a:cs typeface="+mn-cs"/>
            </a:rPr>
            <a:t>HR Structural Alternatives</a:t>
          </a:r>
          <a:endParaRPr lang="en-MY" sz="2800" dirty="0">
            <a:solidFill>
              <a:schemeClr val="tx1"/>
            </a:solidFill>
            <a:latin typeface="+mn-lt"/>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dgm:spPr>
      <dgm:t>
        <a:bodyPr/>
        <a:lstStyle/>
        <a:p>
          <a:r>
            <a:rPr lang="en-MY" sz="2800" dirty="0">
              <a:solidFill>
                <a:schemeClr val="tx1"/>
              </a:solidFill>
            </a:rPr>
            <a:t>HR Roles and Responsibilities</a:t>
          </a:r>
        </a:p>
      </dgm:t>
    </dgm:pt>
    <dgm:pt modelId="{2E2C8467-2C24-4F52-9084-9115E17A23F9}" type="parTrans" cxnId="{87D43582-1B0F-4406-958A-C65726658694}">
      <dgm:prSet/>
      <dgm:spPr/>
      <dgm:t>
        <a:bodyPr/>
        <a:lstStyle/>
        <a:p>
          <a:endParaRPr lang="en-US"/>
        </a:p>
      </dgm:t>
    </dgm:pt>
    <dgm:pt modelId="{F717F93E-8D7A-4248-BFC8-0D05C869C8B3}" type="sibTrans" cxnId="{87D43582-1B0F-4406-958A-C65726658694}">
      <dgm:prSet/>
      <dgm:spPr/>
      <dgm:t>
        <a:bodyPr/>
        <a:lstStyle/>
        <a:p>
          <a:endParaRPr lang="en-US"/>
        </a:p>
      </dgm:t>
    </dgm:pt>
    <dgm:pt modelId="{03ADE487-B8DB-4FEB-BDBE-7281BBA61A5E}">
      <dgm:prSet phldrT="[Text]" custT="1"/>
      <dgm:spPr>
        <a:noFill/>
      </dgm:spPr>
      <dgm:t>
        <a:bodyPr/>
        <a:lstStyle/>
        <a:p>
          <a:r>
            <a:rPr lang="en-MY" sz="2800" dirty="0">
              <a:solidFill>
                <a:schemeClr val="tx1"/>
              </a:solidFill>
            </a:rPr>
            <a:t>Ten Strategic Tips</a:t>
          </a:r>
        </a:p>
      </dgm:t>
    </dgm:pt>
    <dgm:pt modelId="{C72F1232-D915-4400-ADD2-8949D3E864EC}" type="parTrans" cxnId="{E73D4A41-3075-40C9-9EF8-BA09AA73A73C}">
      <dgm:prSet/>
      <dgm:spPr/>
      <dgm:t>
        <a:bodyPr/>
        <a:lstStyle/>
        <a:p>
          <a:endParaRPr lang="en-US"/>
        </a:p>
      </dgm:t>
    </dgm:pt>
    <dgm:pt modelId="{6B173864-B603-4D03-8622-12D36B90DC25}" type="sibTrans" cxnId="{E73D4A41-3075-40C9-9EF8-BA09AA73A73C}">
      <dgm:prSet/>
      <dgm:spPr/>
      <dgm:t>
        <a:bodyPr/>
        <a:lstStyle/>
        <a:p>
          <a:endParaRPr lang="en-US"/>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dgm:presLayoutVars>
          <dgm:chMax val="0"/>
          <dgm:bulletEnabled val="1"/>
        </dgm:presLayoutVars>
      </dgm:prSet>
      <dgm:spPr>
        <a:xfrm>
          <a:off x="0" y="637459"/>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t>
        <a:bodyPr/>
        <a:lstStyle/>
        <a:p>
          <a:endParaRPr lang="en-US"/>
        </a:p>
      </dgm:t>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t>
        <a:bodyPr/>
        <a:lstStyle/>
        <a:p>
          <a:endParaRPr lang="en-US"/>
        </a:p>
      </dgm:t>
    </dgm:pt>
  </dgm:ptLst>
  <dgm:cxnLst>
    <dgm:cxn modelId="{81818C24-FFB5-4B9D-9010-FA72FE13FE3E}" type="presOf" srcId="{5BCFEC87-2571-489B-891D-0E70E9F09AD4}" destId="{FEE47416-7ADC-4F04-B888-18152B43E14E}" srcOrd="0" destOrd="0" presId="urn:microsoft.com/office/officeart/2005/8/layout/vList2"/>
    <dgm:cxn modelId="{5D186CC7-5C3A-49FB-B906-FF5288E5BE99}" type="presOf" srcId="{0240E6BA-A916-4076-9EA5-E14A9617F930}" destId="{35B7FA0E-A7C6-469B-9CC6-2694F8ACFFCE}" srcOrd="0" destOrd="0" presId="urn:microsoft.com/office/officeart/2005/8/layout/vList2"/>
    <dgm:cxn modelId="{A130BA21-03FE-480F-8A73-DC2100687111}" type="presOf" srcId="{4B0BF9B7-7B7A-4A7C-A05B-B1BE1B648CE9}" destId="{A17B7EE2-1D78-4802-A42E-D5C47A93A332}" srcOrd="0" destOrd="0" presId="urn:microsoft.com/office/officeart/2005/8/layout/vList2"/>
    <dgm:cxn modelId="{D7A5B333-49F3-4902-ABEE-1B9D636667E3}" type="presOf" srcId="{03ADE487-B8DB-4FEB-BDBE-7281BBA61A5E}" destId="{744F5314-BBC8-475B-8F88-35EB3CA23196}"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2E0FE768-ECE8-452B-ABE9-AF219175E075}" type="presOf" srcId="{5BC77895-9CE9-4054-B933-25BDDF9C1F4C}" destId="{C257A4DF-BA63-4CF7-ABE1-B114FC9563C2}" srcOrd="0" destOrd="0" presId="urn:microsoft.com/office/officeart/2005/8/layout/vList2"/>
    <dgm:cxn modelId="{9567498A-8608-435F-A466-2A4F3B67697F}" type="presOf" srcId="{9B0D2C3E-33DB-4083-909C-C0999CE06016}" destId="{4295595F-D20B-405E-8AB4-688E1DEC2787}" srcOrd="0" destOrd="0" presId="urn:microsoft.com/office/officeart/2005/8/layout/vList2"/>
    <dgm:cxn modelId="{E73D4A41-3075-40C9-9EF8-BA09AA73A73C}" srcId="{4B0BF9B7-7B7A-4A7C-A05B-B1BE1B648CE9}" destId="{03ADE487-B8DB-4FEB-BDBE-7281BBA61A5E}" srcOrd="7" destOrd="0" parTransId="{C72F1232-D915-4400-ADD2-8949D3E864EC}" sibTransId="{6B173864-B603-4D03-8622-12D36B90DC25}"/>
    <dgm:cxn modelId="{353EC308-A9D5-4AD0-B2A4-F99D485EC378}" type="presOf" srcId="{E103F50F-1A90-416B-9E61-819078A87576}" destId="{37044683-296D-4928-A19D-1A7547B9EB23}" srcOrd="0" destOrd="0" presId="urn:microsoft.com/office/officeart/2005/8/layout/vList2"/>
    <dgm:cxn modelId="{84CC6AEF-7D31-4720-A5E4-DDF39155F9CC}" type="presOf" srcId="{FC7DEB54-D495-4BD2-8325-E7464C2459C5}" destId="{C2D199EF-EC9A-4C6D-8BD7-CC11CB57AA65}"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27F6A092-16B5-4A05-A898-9B1BEACB5F86}" type="presOf" srcId="{E5EF136F-65BC-440D-A019-C0F886E2577C}" destId="{BB581282-D2E9-4881-BBB5-D7AE975D856F}"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E771D167-F9A9-4B7E-94C3-9E7C98175BCF}" type="presParOf" srcId="{A17B7EE2-1D78-4802-A42E-D5C47A93A332}" destId="{FEE47416-7ADC-4F04-B888-18152B43E14E}" srcOrd="0" destOrd="0" presId="urn:microsoft.com/office/officeart/2005/8/layout/vList2"/>
    <dgm:cxn modelId="{C5907584-982C-4403-975B-D3BB6728586A}" type="presParOf" srcId="{A17B7EE2-1D78-4802-A42E-D5C47A93A332}" destId="{4C71D70E-D4E8-40C9-B61A-A6DF24ED5625}" srcOrd="1" destOrd="0" presId="urn:microsoft.com/office/officeart/2005/8/layout/vList2"/>
    <dgm:cxn modelId="{59F62CE7-AE31-4896-A20D-98E9C9AB38EC}" type="presParOf" srcId="{A17B7EE2-1D78-4802-A42E-D5C47A93A332}" destId="{C257A4DF-BA63-4CF7-ABE1-B114FC9563C2}" srcOrd="2" destOrd="0" presId="urn:microsoft.com/office/officeart/2005/8/layout/vList2"/>
    <dgm:cxn modelId="{3AB54DD0-FD03-4EB4-A354-82299C7EA36E}" type="presParOf" srcId="{A17B7EE2-1D78-4802-A42E-D5C47A93A332}" destId="{B38E9941-A3A6-4796-8072-ADCD44E1774C}" srcOrd="3" destOrd="0" presId="urn:microsoft.com/office/officeart/2005/8/layout/vList2"/>
    <dgm:cxn modelId="{53BDC84E-F0C9-4D12-8DCD-6507E8A85A7D}" type="presParOf" srcId="{A17B7EE2-1D78-4802-A42E-D5C47A93A332}" destId="{4295595F-D20B-405E-8AB4-688E1DEC2787}" srcOrd="4" destOrd="0" presId="urn:microsoft.com/office/officeart/2005/8/layout/vList2"/>
    <dgm:cxn modelId="{CC7EAD89-751B-4F0A-B182-F35BE3DD3663}" type="presParOf" srcId="{A17B7EE2-1D78-4802-A42E-D5C47A93A332}" destId="{6793D6C1-11C4-4549-AA87-8A72272FF6B1}" srcOrd="5" destOrd="0" presId="urn:microsoft.com/office/officeart/2005/8/layout/vList2"/>
    <dgm:cxn modelId="{4AA1CDBE-27B6-4A73-B438-F0E6E9A6247C}" type="presParOf" srcId="{A17B7EE2-1D78-4802-A42E-D5C47A93A332}" destId="{37044683-296D-4928-A19D-1A7547B9EB23}" srcOrd="6" destOrd="0" presId="urn:microsoft.com/office/officeart/2005/8/layout/vList2"/>
    <dgm:cxn modelId="{2BE50481-C8F9-48F8-99F6-6DCC5DF1D434}" type="presParOf" srcId="{A17B7EE2-1D78-4802-A42E-D5C47A93A332}" destId="{A8DC0224-C23C-470A-9860-43CF041DAA78}" srcOrd="7" destOrd="0" presId="urn:microsoft.com/office/officeart/2005/8/layout/vList2"/>
    <dgm:cxn modelId="{42E15FEE-8A1A-4991-80D0-0AC593FFD46E}" type="presParOf" srcId="{A17B7EE2-1D78-4802-A42E-D5C47A93A332}" destId="{35B7FA0E-A7C6-469B-9CC6-2694F8ACFFCE}" srcOrd="8" destOrd="0" presId="urn:microsoft.com/office/officeart/2005/8/layout/vList2"/>
    <dgm:cxn modelId="{3569ED77-D0A9-4CE9-88A7-789F14164F5A}" type="presParOf" srcId="{A17B7EE2-1D78-4802-A42E-D5C47A93A332}" destId="{74DBFF6F-C3F3-4B08-807D-9792880EAF31}" srcOrd="9" destOrd="0" presId="urn:microsoft.com/office/officeart/2005/8/layout/vList2"/>
    <dgm:cxn modelId="{F2BCB2F4-D665-425C-BB2C-48B7268B6E36}" type="presParOf" srcId="{A17B7EE2-1D78-4802-A42E-D5C47A93A332}" destId="{C2D199EF-EC9A-4C6D-8BD7-CC11CB57AA65}" srcOrd="10" destOrd="0" presId="urn:microsoft.com/office/officeart/2005/8/layout/vList2"/>
    <dgm:cxn modelId="{35B5C328-E72D-406B-AACF-4E98B63B5E61}" type="presParOf" srcId="{A17B7EE2-1D78-4802-A42E-D5C47A93A332}" destId="{F4C439AD-BC66-42C3-9105-C5B50C42525C}" srcOrd="11" destOrd="0" presId="urn:microsoft.com/office/officeart/2005/8/layout/vList2"/>
    <dgm:cxn modelId="{716ABD41-E8CA-4B9F-8F92-BA06921B1D30}" type="presParOf" srcId="{A17B7EE2-1D78-4802-A42E-D5C47A93A332}" destId="{BB581282-D2E9-4881-BBB5-D7AE975D856F}" srcOrd="12" destOrd="0" presId="urn:microsoft.com/office/officeart/2005/8/layout/vList2"/>
    <dgm:cxn modelId="{810326BD-F3B2-497F-B4B9-868BC91170AC}" type="presParOf" srcId="{A17B7EE2-1D78-4802-A42E-D5C47A93A332}" destId="{6F6278EF-C83F-48EB-8747-CEA05E0D31AB}" srcOrd="13" destOrd="0" presId="urn:microsoft.com/office/officeart/2005/8/layout/vList2"/>
    <dgm:cxn modelId="{FCBCCA5A-04E7-48D1-91FD-7FE18938ACCA}" type="presParOf" srcId="{A17B7EE2-1D78-4802-A42E-D5C47A93A332}" destId="{744F5314-BBC8-475B-8F88-35EB3CA23196}" srcOrd="14"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dgm:spPr>
      <dgm:t>
        <a:bodyPr/>
        <a:lstStyle/>
        <a:p>
          <a:r>
            <a:rPr lang="en-MY" sz="2800" dirty="0">
              <a:solidFill>
                <a:schemeClr val="tx1"/>
              </a:solidFill>
              <a:latin typeface="+mn-lt"/>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dgm:spPr>
      <dgm:t>
        <a:bodyPr/>
        <a:lstStyle/>
        <a:p>
          <a:r>
            <a:rPr lang="en-MY" sz="2800" dirty="0">
              <a:solidFill>
                <a:schemeClr val="tx1"/>
              </a:solidFill>
              <a:latin typeface="+mn-lt"/>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dgm:spPr>
      <dgm:t>
        <a:bodyPr/>
        <a:lstStyle/>
        <a:p>
          <a:r>
            <a:rPr lang="en-MY" sz="2800" dirty="0">
              <a:solidFill>
                <a:schemeClr val="tx1"/>
              </a:solidFill>
              <a:latin typeface="+mn-lt"/>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FFFFE1"/>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dgm:spPr>
      <dgm:t>
        <a:bodyPr/>
        <a:lstStyle/>
        <a:p>
          <a:r>
            <a:rPr lang="en-MY" sz="2800" dirty="0">
              <a:solidFill>
                <a:schemeClr val="tx1"/>
              </a:solidFill>
              <a:latin typeface="+mn-lt"/>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03ADE487-B8DB-4FEB-BDBE-7281BBA61A5E}">
      <dgm:prSet phldrT="[Text]" custT="1"/>
      <dgm:spPr>
        <a:noFill/>
      </dgm:spPr>
      <dgm:t>
        <a:bodyPr/>
        <a:lstStyle/>
        <a:p>
          <a:r>
            <a:rPr lang="en-MY" sz="2800" dirty="0">
              <a:solidFill>
                <a:srgbClr val="2D2E2D"/>
              </a:solidFill>
              <a:latin typeface="+mn-lt"/>
            </a:rPr>
            <a:t>Ten Strategic Tips</a:t>
          </a:r>
        </a:p>
      </dgm:t>
    </dgm:pt>
    <dgm:pt modelId="{C72F1232-D915-4400-ADD2-8949D3E864EC}" type="parTrans" cxnId="{E73D4A41-3075-40C9-9EF8-BA09AA73A73C}">
      <dgm:prSet/>
      <dgm:spPr/>
      <dgm:t>
        <a:bodyPr/>
        <a:lstStyle/>
        <a:p>
          <a:endParaRPr lang="en-MY"/>
        </a:p>
      </dgm:t>
    </dgm:pt>
    <dgm:pt modelId="{6B173864-B603-4D03-8622-12D36B90DC25}" type="sibTrans" cxnId="{E73D4A41-3075-40C9-9EF8-BA09AA73A73C}">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t>
        <a:bodyPr/>
        <a:lstStyle/>
        <a:p>
          <a:endParaRPr lang="en-US"/>
        </a:p>
      </dgm:t>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t>
        <a:bodyPr/>
        <a:lstStyle/>
        <a:p>
          <a:endParaRPr lang="en-US"/>
        </a:p>
      </dgm:t>
    </dgm:pt>
  </dgm:ptLst>
  <dgm:cxnLst>
    <dgm:cxn modelId="{39178725-0D5D-4E38-BFCB-C93FD1D0DB20}" type="presOf" srcId="{4B0BF9B7-7B7A-4A7C-A05B-B1BE1B648CE9}" destId="{A17B7EE2-1D78-4802-A42E-D5C47A93A332}"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6FC44C3E-9BEF-420E-AF98-F23FBDC1B573}" type="presOf" srcId="{5BC77895-9CE9-4054-B933-25BDDF9C1F4C}" destId="{C257A4DF-BA63-4CF7-ABE1-B114FC9563C2}" srcOrd="0" destOrd="0" presId="urn:microsoft.com/office/officeart/2005/8/layout/vList2"/>
    <dgm:cxn modelId="{6BB26A4A-22DE-430A-94C7-39C5B923F150}" type="presOf" srcId="{FC7DEB54-D495-4BD2-8325-E7464C2459C5}" destId="{C2D199EF-EC9A-4C6D-8BD7-CC11CB57AA65}" srcOrd="0" destOrd="0" presId="urn:microsoft.com/office/officeart/2005/8/layout/vList2"/>
    <dgm:cxn modelId="{E73D4A41-3075-40C9-9EF8-BA09AA73A73C}" srcId="{4B0BF9B7-7B7A-4A7C-A05B-B1BE1B648CE9}" destId="{03ADE487-B8DB-4FEB-BDBE-7281BBA61A5E}" srcOrd="7" destOrd="0" parTransId="{C72F1232-D915-4400-ADD2-8949D3E864EC}" sibTransId="{6B173864-B603-4D03-8622-12D36B90DC25}"/>
    <dgm:cxn modelId="{BE59E04D-AEB0-40EC-843B-B55C50F81BDC}" type="presOf" srcId="{5BCFEC87-2571-489B-891D-0E70E9F09AD4}" destId="{FEE47416-7ADC-4F04-B888-18152B43E14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F4C2662-C8C5-47B3-9665-AB5646969369}" type="presOf" srcId="{03ADE487-B8DB-4FEB-BDBE-7281BBA61A5E}" destId="{744F5314-BBC8-475B-8F88-35EB3CA23196}"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1EFC5EE5-371D-4B40-AD8E-936D9F36506E}" type="presOf" srcId="{E103F50F-1A90-416B-9E61-819078A87576}" destId="{37044683-296D-4928-A19D-1A7547B9EB23}" srcOrd="0" destOrd="0" presId="urn:microsoft.com/office/officeart/2005/8/layout/vList2"/>
    <dgm:cxn modelId="{625D3577-BA99-4DF2-9FF4-38FB02C2520C}" type="presOf" srcId="{9B0D2C3E-33DB-4083-909C-C0999CE06016}" destId="{4295595F-D20B-405E-8AB4-688E1DEC2787}"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B17CBE57-4FAE-43EE-BD2F-D97CEFA7E552}" type="presOf" srcId="{E5EF136F-65BC-440D-A019-C0F886E2577C}" destId="{BB581282-D2E9-4881-BBB5-D7AE975D856F}" srcOrd="0" destOrd="0" presId="urn:microsoft.com/office/officeart/2005/8/layout/vList2"/>
    <dgm:cxn modelId="{75E22956-B744-41DE-BD8B-8AAB6A583D1A}" type="presOf" srcId="{0240E6BA-A916-4076-9EA5-E14A9617F930}" destId="{35B7FA0E-A7C6-469B-9CC6-2694F8ACFFCE}" srcOrd="0" destOrd="0" presId="urn:microsoft.com/office/officeart/2005/8/layout/vList2"/>
    <dgm:cxn modelId="{92E4DB33-7308-42D7-B00B-4141D02AEDC4}" type="presParOf" srcId="{A17B7EE2-1D78-4802-A42E-D5C47A93A332}" destId="{FEE47416-7ADC-4F04-B888-18152B43E14E}" srcOrd="0" destOrd="0" presId="urn:microsoft.com/office/officeart/2005/8/layout/vList2"/>
    <dgm:cxn modelId="{96292486-92F6-40FD-B8C6-D440605744C6}" type="presParOf" srcId="{A17B7EE2-1D78-4802-A42E-D5C47A93A332}" destId="{4C71D70E-D4E8-40C9-B61A-A6DF24ED5625}" srcOrd="1" destOrd="0" presId="urn:microsoft.com/office/officeart/2005/8/layout/vList2"/>
    <dgm:cxn modelId="{A7FCBD6C-DDCF-4707-B920-9DC3BB56455D}" type="presParOf" srcId="{A17B7EE2-1D78-4802-A42E-D5C47A93A332}" destId="{C257A4DF-BA63-4CF7-ABE1-B114FC9563C2}" srcOrd="2" destOrd="0" presId="urn:microsoft.com/office/officeart/2005/8/layout/vList2"/>
    <dgm:cxn modelId="{3F0ACA4F-9E0C-4391-8287-7A270E82A0C9}" type="presParOf" srcId="{A17B7EE2-1D78-4802-A42E-D5C47A93A332}" destId="{B38E9941-A3A6-4796-8072-ADCD44E1774C}" srcOrd="3" destOrd="0" presId="urn:microsoft.com/office/officeart/2005/8/layout/vList2"/>
    <dgm:cxn modelId="{61C4620A-D7A3-459A-8DA8-E78FD67E62CD}" type="presParOf" srcId="{A17B7EE2-1D78-4802-A42E-D5C47A93A332}" destId="{4295595F-D20B-405E-8AB4-688E1DEC2787}" srcOrd="4" destOrd="0" presId="urn:microsoft.com/office/officeart/2005/8/layout/vList2"/>
    <dgm:cxn modelId="{D6CCC4EC-37B3-4B22-96FF-E641D8896C1F}" type="presParOf" srcId="{A17B7EE2-1D78-4802-A42E-D5C47A93A332}" destId="{6793D6C1-11C4-4549-AA87-8A72272FF6B1}" srcOrd="5" destOrd="0" presId="urn:microsoft.com/office/officeart/2005/8/layout/vList2"/>
    <dgm:cxn modelId="{318AC106-9CBE-4BDF-85B2-8CE021A13C36}" type="presParOf" srcId="{A17B7EE2-1D78-4802-A42E-D5C47A93A332}" destId="{37044683-296D-4928-A19D-1A7547B9EB23}" srcOrd="6" destOrd="0" presId="urn:microsoft.com/office/officeart/2005/8/layout/vList2"/>
    <dgm:cxn modelId="{295639C3-8AB4-4FC9-9BA9-1499693DF20C}" type="presParOf" srcId="{A17B7EE2-1D78-4802-A42E-D5C47A93A332}" destId="{A8DC0224-C23C-470A-9860-43CF041DAA78}" srcOrd="7" destOrd="0" presId="urn:microsoft.com/office/officeart/2005/8/layout/vList2"/>
    <dgm:cxn modelId="{26380585-6E7E-4E43-ABDB-53B33A4825CA}" type="presParOf" srcId="{A17B7EE2-1D78-4802-A42E-D5C47A93A332}" destId="{35B7FA0E-A7C6-469B-9CC6-2694F8ACFFCE}" srcOrd="8" destOrd="0" presId="urn:microsoft.com/office/officeart/2005/8/layout/vList2"/>
    <dgm:cxn modelId="{6E8D2782-4C46-4F5D-90E0-C9151AC00BC4}" type="presParOf" srcId="{A17B7EE2-1D78-4802-A42E-D5C47A93A332}" destId="{74DBFF6F-C3F3-4B08-807D-9792880EAF31}" srcOrd="9" destOrd="0" presId="urn:microsoft.com/office/officeart/2005/8/layout/vList2"/>
    <dgm:cxn modelId="{D51CA8E4-FEB2-4AF0-A533-E187933A69EE}" type="presParOf" srcId="{A17B7EE2-1D78-4802-A42E-D5C47A93A332}" destId="{C2D199EF-EC9A-4C6D-8BD7-CC11CB57AA65}" srcOrd="10" destOrd="0" presId="urn:microsoft.com/office/officeart/2005/8/layout/vList2"/>
    <dgm:cxn modelId="{FA66C5B7-F4DC-43FE-B5BE-2B10540A576C}" type="presParOf" srcId="{A17B7EE2-1D78-4802-A42E-D5C47A93A332}" destId="{F4C439AD-BC66-42C3-9105-C5B50C42525C}" srcOrd="11" destOrd="0" presId="urn:microsoft.com/office/officeart/2005/8/layout/vList2"/>
    <dgm:cxn modelId="{E8CF25EC-376E-4473-8587-51A3250B16AC}" type="presParOf" srcId="{A17B7EE2-1D78-4802-A42E-D5C47A93A332}" destId="{BB581282-D2E9-4881-BBB5-D7AE975D856F}" srcOrd="12" destOrd="0" presId="urn:microsoft.com/office/officeart/2005/8/layout/vList2"/>
    <dgm:cxn modelId="{8DDA5094-FC42-44A0-8E1A-9586B71C44BF}" type="presParOf" srcId="{A17B7EE2-1D78-4802-A42E-D5C47A93A332}" destId="{6F6278EF-C83F-48EB-8747-CEA05E0D31AB}" srcOrd="13" destOrd="0" presId="urn:microsoft.com/office/officeart/2005/8/layout/vList2"/>
    <dgm:cxn modelId="{2E85E788-627D-4DFE-8A99-87CF5D93B088}" type="presParOf" srcId="{A17B7EE2-1D78-4802-A42E-D5C47A93A332}" destId="{744F5314-BBC8-475B-8F88-35EB3CA23196}" srcOrd="14"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BA2DDBA5-9073-47D1-A5AB-A4C0D64F7D5F}" type="doc">
      <dgm:prSet loTypeId="urn:microsoft.com/office/officeart/2005/8/layout/matrix2" loCatId="matrix" qsTypeId="urn:microsoft.com/office/officeart/2005/8/quickstyle/simple1" qsCatId="simple" csTypeId="urn:microsoft.com/office/officeart/2005/8/colors/accent0_2" csCatId="mainScheme" phldr="1"/>
      <dgm:spPr/>
      <dgm:t>
        <a:bodyPr/>
        <a:lstStyle/>
        <a:p>
          <a:endParaRPr lang="en-US"/>
        </a:p>
      </dgm:t>
    </dgm:pt>
    <dgm:pt modelId="{3AC9AF15-9262-4354-9CCF-F5CCFDD51D8A}">
      <dgm:prSet phldrT="[Text]"/>
      <dgm:spPr/>
      <dgm:t>
        <a:bodyPr/>
        <a:lstStyle/>
        <a:p>
          <a:r>
            <a:rPr lang="en-US" b="1" dirty="0" smtClean="0"/>
            <a:t>International</a:t>
          </a:r>
        </a:p>
        <a:p>
          <a:r>
            <a:rPr lang="en-US" dirty="0" smtClean="0"/>
            <a:t>Headquarter as ethnocentric strategic and cultural center. Resources are transferred from Headquarter to local units</a:t>
          </a:r>
          <a:endParaRPr lang="en-US" dirty="0"/>
        </a:p>
      </dgm:t>
    </dgm:pt>
    <dgm:pt modelId="{FD1FE938-5F95-4631-A3C8-3EACC750A85F}" type="parTrans" cxnId="{8181CD12-DBF5-4465-82D4-C26E6165474D}">
      <dgm:prSet/>
      <dgm:spPr/>
      <dgm:t>
        <a:bodyPr/>
        <a:lstStyle/>
        <a:p>
          <a:endParaRPr lang="en-US"/>
        </a:p>
      </dgm:t>
    </dgm:pt>
    <dgm:pt modelId="{6C3D1BEB-0CC1-49AE-9780-D156A3732990}" type="sibTrans" cxnId="{8181CD12-DBF5-4465-82D4-C26E6165474D}">
      <dgm:prSet/>
      <dgm:spPr/>
      <dgm:t>
        <a:bodyPr/>
        <a:lstStyle/>
        <a:p>
          <a:endParaRPr lang="en-US"/>
        </a:p>
      </dgm:t>
    </dgm:pt>
    <dgm:pt modelId="{7A9877E7-F97D-42A3-872D-1FB16CD0DD0A}">
      <dgm:prSet phldrT="[Text]"/>
      <dgm:spPr/>
      <dgm:t>
        <a:bodyPr/>
        <a:lstStyle/>
        <a:p>
          <a:r>
            <a:rPr lang="en-US" b="1" dirty="0" smtClean="0"/>
            <a:t>Multinational</a:t>
          </a:r>
        </a:p>
        <a:p>
          <a:r>
            <a:rPr lang="en-US" dirty="0" smtClean="0"/>
            <a:t>Local differentiation as guiding principle. Subsidiaries act autonomously in order to meet local needs</a:t>
          </a:r>
          <a:endParaRPr lang="en-US" dirty="0"/>
        </a:p>
      </dgm:t>
    </dgm:pt>
    <dgm:pt modelId="{AFB4283E-ED7F-46A6-995B-AF712D22110B}" type="parTrans" cxnId="{AE141252-0E51-407F-9FC6-3EC11689BDCF}">
      <dgm:prSet/>
      <dgm:spPr/>
      <dgm:t>
        <a:bodyPr/>
        <a:lstStyle/>
        <a:p>
          <a:endParaRPr lang="en-US"/>
        </a:p>
      </dgm:t>
    </dgm:pt>
    <dgm:pt modelId="{575F457B-710F-4C59-9A78-776EB04542EF}" type="sibTrans" cxnId="{AE141252-0E51-407F-9FC6-3EC11689BDCF}">
      <dgm:prSet/>
      <dgm:spPr/>
      <dgm:t>
        <a:bodyPr/>
        <a:lstStyle/>
        <a:p>
          <a:endParaRPr lang="en-US"/>
        </a:p>
      </dgm:t>
    </dgm:pt>
    <dgm:pt modelId="{95B815C9-9C60-400E-835E-79A3871FC6EC}">
      <dgm:prSet phldrT="[Text]"/>
      <dgm:spPr/>
      <dgm:t>
        <a:bodyPr/>
        <a:lstStyle/>
        <a:p>
          <a:r>
            <a:rPr lang="en-US" b="1" dirty="0" smtClean="0"/>
            <a:t>Global</a:t>
          </a:r>
        </a:p>
        <a:p>
          <a:r>
            <a:rPr lang="en-US" dirty="0" smtClean="0"/>
            <a:t>The world is seen as one single market. Operations are controlled centrally from the corporate office in order to achieve global integration</a:t>
          </a:r>
          <a:endParaRPr lang="en-US" dirty="0"/>
        </a:p>
      </dgm:t>
    </dgm:pt>
    <dgm:pt modelId="{FB1CC3F4-892B-40AF-929C-A8B9C3046CE7}" type="parTrans" cxnId="{84CA309F-56F9-40AB-AF86-03256CAF539A}">
      <dgm:prSet/>
      <dgm:spPr/>
      <dgm:t>
        <a:bodyPr/>
        <a:lstStyle/>
        <a:p>
          <a:endParaRPr lang="en-US"/>
        </a:p>
      </dgm:t>
    </dgm:pt>
    <dgm:pt modelId="{33C39A6C-2C3D-49FC-A5C1-18F99081F2EA}" type="sibTrans" cxnId="{84CA309F-56F9-40AB-AF86-03256CAF539A}">
      <dgm:prSet/>
      <dgm:spPr/>
      <dgm:t>
        <a:bodyPr/>
        <a:lstStyle/>
        <a:p>
          <a:endParaRPr lang="en-US"/>
        </a:p>
      </dgm:t>
    </dgm:pt>
    <dgm:pt modelId="{7CEEA0C7-F0D6-4CD1-8EF8-5840E1CF0110}">
      <dgm:prSet phldrT="[Text]"/>
      <dgm:spPr/>
      <dgm:t>
        <a:bodyPr/>
        <a:lstStyle/>
        <a:p>
          <a:r>
            <a:rPr lang="en-US" b="1" dirty="0" smtClean="0"/>
            <a:t>Transnational</a:t>
          </a:r>
        </a:p>
        <a:p>
          <a:r>
            <a:rPr lang="en-US" dirty="0" smtClean="0"/>
            <a:t>For all relevant processes the right balance between local differentiation and global integration is achieved</a:t>
          </a:r>
          <a:endParaRPr lang="en-US" dirty="0"/>
        </a:p>
      </dgm:t>
    </dgm:pt>
    <dgm:pt modelId="{8D537288-52EA-4F83-88F6-B75294828704}" type="parTrans" cxnId="{11F96199-A437-4379-AB04-D039B6DE6134}">
      <dgm:prSet/>
      <dgm:spPr/>
      <dgm:t>
        <a:bodyPr/>
        <a:lstStyle/>
        <a:p>
          <a:endParaRPr lang="en-US"/>
        </a:p>
      </dgm:t>
    </dgm:pt>
    <dgm:pt modelId="{3B3A0539-072F-47BE-9996-7BEEF5C0E5D2}" type="sibTrans" cxnId="{11F96199-A437-4379-AB04-D039B6DE6134}">
      <dgm:prSet/>
      <dgm:spPr/>
      <dgm:t>
        <a:bodyPr/>
        <a:lstStyle/>
        <a:p>
          <a:endParaRPr lang="en-US"/>
        </a:p>
      </dgm:t>
    </dgm:pt>
    <dgm:pt modelId="{856D3609-C1D9-45A9-B5C5-472A3DEC87C5}" type="pres">
      <dgm:prSet presAssocID="{BA2DDBA5-9073-47D1-A5AB-A4C0D64F7D5F}" presName="matrix" presStyleCnt="0">
        <dgm:presLayoutVars>
          <dgm:chMax val="1"/>
          <dgm:dir/>
          <dgm:resizeHandles val="exact"/>
        </dgm:presLayoutVars>
      </dgm:prSet>
      <dgm:spPr/>
    </dgm:pt>
    <dgm:pt modelId="{D6094D30-B974-4BFA-8B3A-C7344B17070F}" type="pres">
      <dgm:prSet presAssocID="{BA2DDBA5-9073-47D1-A5AB-A4C0D64F7D5F}" presName="axisShape" presStyleLbl="bgShp" presStyleIdx="0" presStyleCnt="1"/>
      <dgm:spPr/>
    </dgm:pt>
    <dgm:pt modelId="{433E8892-D68A-4A0A-B58B-AD54CEC4D81B}" type="pres">
      <dgm:prSet presAssocID="{BA2DDBA5-9073-47D1-A5AB-A4C0D64F7D5F}" presName="rect1" presStyleLbl="node1" presStyleIdx="0" presStyleCnt="4">
        <dgm:presLayoutVars>
          <dgm:chMax val="0"/>
          <dgm:chPref val="0"/>
          <dgm:bulletEnabled val="1"/>
        </dgm:presLayoutVars>
      </dgm:prSet>
      <dgm:spPr/>
      <dgm:t>
        <a:bodyPr/>
        <a:lstStyle/>
        <a:p>
          <a:endParaRPr lang="en-US"/>
        </a:p>
      </dgm:t>
    </dgm:pt>
    <dgm:pt modelId="{D407F372-EF0B-4912-A631-CE10E9368FE0}" type="pres">
      <dgm:prSet presAssocID="{BA2DDBA5-9073-47D1-A5AB-A4C0D64F7D5F}" presName="rect2" presStyleLbl="node1" presStyleIdx="1" presStyleCnt="4">
        <dgm:presLayoutVars>
          <dgm:chMax val="0"/>
          <dgm:chPref val="0"/>
          <dgm:bulletEnabled val="1"/>
        </dgm:presLayoutVars>
      </dgm:prSet>
      <dgm:spPr/>
      <dgm:t>
        <a:bodyPr/>
        <a:lstStyle/>
        <a:p>
          <a:endParaRPr lang="en-US"/>
        </a:p>
      </dgm:t>
    </dgm:pt>
    <dgm:pt modelId="{4CFDD8E1-2AFE-43BD-B7E6-844AF3DC8394}" type="pres">
      <dgm:prSet presAssocID="{BA2DDBA5-9073-47D1-A5AB-A4C0D64F7D5F}" presName="rect3" presStyleLbl="node1" presStyleIdx="2" presStyleCnt="4">
        <dgm:presLayoutVars>
          <dgm:chMax val="0"/>
          <dgm:chPref val="0"/>
          <dgm:bulletEnabled val="1"/>
        </dgm:presLayoutVars>
      </dgm:prSet>
      <dgm:spPr/>
      <dgm:t>
        <a:bodyPr/>
        <a:lstStyle/>
        <a:p>
          <a:endParaRPr lang="en-US"/>
        </a:p>
      </dgm:t>
    </dgm:pt>
    <dgm:pt modelId="{0386FE64-8595-4CAC-B5DC-2AA1FF0DC9A3}" type="pres">
      <dgm:prSet presAssocID="{BA2DDBA5-9073-47D1-A5AB-A4C0D64F7D5F}" presName="rect4" presStyleLbl="node1" presStyleIdx="3" presStyleCnt="4">
        <dgm:presLayoutVars>
          <dgm:chMax val="0"/>
          <dgm:chPref val="0"/>
          <dgm:bulletEnabled val="1"/>
        </dgm:presLayoutVars>
      </dgm:prSet>
      <dgm:spPr/>
      <dgm:t>
        <a:bodyPr/>
        <a:lstStyle/>
        <a:p>
          <a:endParaRPr lang="en-US"/>
        </a:p>
      </dgm:t>
    </dgm:pt>
  </dgm:ptLst>
  <dgm:cxnLst>
    <dgm:cxn modelId="{AE141252-0E51-407F-9FC6-3EC11689BDCF}" srcId="{BA2DDBA5-9073-47D1-A5AB-A4C0D64F7D5F}" destId="{7A9877E7-F97D-42A3-872D-1FB16CD0DD0A}" srcOrd="1" destOrd="0" parTransId="{AFB4283E-ED7F-46A6-995B-AF712D22110B}" sibTransId="{575F457B-710F-4C59-9A78-776EB04542EF}"/>
    <dgm:cxn modelId="{84CA309F-56F9-40AB-AF86-03256CAF539A}" srcId="{BA2DDBA5-9073-47D1-A5AB-A4C0D64F7D5F}" destId="{95B815C9-9C60-400E-835E-79A3871FC6EC}" srcOrd="2" destOrd="0" parTransId="{FB1CC3F4-892B-40AF-929C-A8B9C3046CE7}" sibTransId="{33C39A6C-2C3D-49FC-A5C1-18F99081F2EA}"/>
    <dgm:cxn modelId="{1B361488-CB71-4494-9345-E30772B4DB1E}" type="presOf" srcId="{7A9877E7-F97D-42A3-872D-1FB16CD0DD0A}" destId="{D407F372-EF0B-4912-A631-CE10E9368FE0}" srcOrd="0" destOrd="0" presId="urn:microsoft.com/office/officeart/2005/8/layout/matrix2"/>
    <dgm:cxn modelId="{8181CD12-DBF5-4465-82D4-C26E6165474D}" srcId="{BA2DDBA5-9073-47D1-A5AB-A4C0D64F7D5F}" destId="{3AC9AF15-9262-4354-9CCF-F5CCFDD51D8A}" srcOrd="0" destOrd="0" parTransId="{FD1FE938-5F95-4631-A3C8-3EACC750A85F}" sibTransId="{6C3D1BEB-0CC1-49AE-9780-D156A3732990}"/>
    <dgm:cxn modelId="{57B10A12-2B47-49CC-90DE-71BCBAF01D17}" type="presOf" srcId="{95B815C9-9C60-400E-835E-79A3871FC6EC}" destId="{4CFDD8E1-2AFE-43BD-B7E6-844AF3DC8394}" srcOrd="0" destOrd="0" presId="urn:microsoft.com/office/officeart/2005/8/layout/matrix2"/>
    <dgm:cxn modelId="{F7732C2A-6D6E-41DF-BB24-DB2F5E5AD920}" type="presOf" srcId="{3AC9AF15-9262-4354-9CCF-F5CCFDD51D8A}" destId="{433E8892-D68A-4A0A-B58B-AD54CEC4D81B}" srcOrd="0" destOrd="0" presId="urn:microsoft.com/office/officeart/2005/8/layout/matrix2"/>
    <dgm:cxn modelId="{21ECF946-5825-4CE0-A7A3-9D4CF8D349C2}" type="presOf" srcId="{BA2DDBA5-9073-47D1-A5AB-A4C0D64F7D5F}" destId="{856D3609-C1D9-45A9-B5C5-472A3DEC87C5}" srcOrd="0" destOrd="0" presId="urn:microsoft.com/office/officeart/2005/8/layout/matrix2"/>
    <dgm:cxn modelId="{EAE70DCC-6CD2-447D-84F4-4EC115B701BD}" type="presOf" srcId="{7CEEA0C7-F0D6-4CD1-8EF8-5840E1CF0110}" destId="{0386FE64-8595-4CAC-B5DC-2AA1FF0DC9A3}" srcOrd="0" destOrd="0" presId="urn:microsoft.com/office/officeart/2005/8/layout/matrix2"/>
    <dgm:cxn modelId="{11F96199-A437-4379-AB04-D039B6DE6134}" srcId="{BA2DDBA5-9073-47D1-A5AB-A4C0D64F7D5F}" destId="{7CEEA0C7-F0D6-4CD1-8EF8-5840E1CF0110}" srcOrd="3" destOrd="0" parTransId="{8D537288-52EA-4F83-88F6-B75294828704}" sibTransId="{3B3A0539-072F-47BE-9996-7BEEF5C0E5D2}"/>
    <dgm:cxn modelId="{8274FF2E-31D7-4833-9232-38F08B961F56}" type="presParOf" srcId="{856D3609-C1D9-45A9-B5C5-472A3DEC87C5}" destId="{D6094D30-B974-4BFA-8B3A-C7344B17070F}" srcOrd="0" destOrd="0" presId="urn:microsoft.com/office/officeart/2005/8/layout/matrix2"/>
    <dgm:cxn modelId="{DB233EC4-4945-416C-8705-5E0CD6C1ED5E}" type="presParOf" srcId="{856D3609-C1D9-45A9-B5C5-472A3DEC87C5}" destId="{433E8892-D68A-4A0A-B58B-AD54CEC4D81B}" srcOrd="1" destOrd="0" presId="urn:microsoft.com/office/officeart/2005/8/layout/matrix2"/>
    <dgm:cxn modelId="{AD3B0FFF-D458-4A67-935F-614FE71609B3}" type="presParOf" srcId="{856D3609-C1D9-45A9-B5C5-472A3DEC87C5}" destId="{D407F372-EF0B-4912-A631-CE10E9368FE0}" srcOrd="2" destOrd="0" presId="urn:microsoft.com/office/officeart/2005/8/layout/matrix2"/>
    <dgm:cxn modelId="{CE505D01-6FC5-4ED7-8837-00CC9A67C668}" type="presParOf" srcId="{856D3609-C1D9-45A9-B5C5-472A3DEC87C5}" destId="{4CFDD8E1-2AFE-43BD-B7E6-844AF3DC8394}" srcOrd="3" destOrd="0" presId="urn:microsoft.com/office/officeart/2005/8/layout/matrix2"/>
    <dgm:cxn modelId="{F7B0EE57-DE3C-4CEF-8879-ECAE8BB8F0CD}" type="presParOf" srcId="{856D3609-C1D9-45A9-B5C5-472A3DEC87C5}" destId="{0386FE64-8595-4CAC-B5DC-2AA1FF0DC9A3}" srcOrd="4" destOrd="0" presId="urn:microsoft.com/office/officeart/2005/8/layout/matrix2"/>
  </dgm:cxnLst>
  <dgm:bg/>
  <dgm:whole/>
</dgm:dataModel>
</file>

<file path=ppt/diagrams/data5.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7F7F7F"/>
        </a:solidFill>
      </dgm:spPr>
      <dgm:t>
        <a:bodyPr/>
        <a:lstStyle/>
        <a:p>
          <a:r>
            <a:rPr lang="en-MY" sz="2800" dirty="0">
              <a:solidFill>
                <a:schemeClr val="bg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dgm:spPr>
      <dgm:t>
        <a:bodyPr/>
        <a:lstStyle/>
        <a:p>
          <a:r>
            <a:rPr lang="en-MY" sz="2800"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dgm:spPr>
      <dgm:t>
        <a:bodyPr/>
        <a:lstStyle/>
        <a:p>
          <a:r>
            <a:rPr lang="en-MY" sz="2800"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dgm:spPr>
      <dgm:t>
        <a:bodyPr/>
        <a:lstStyle/>
        <a:p>
          <a:r>
            <a:rPr lang="en-MY" sz="2800" dirty="0">
              <a:solidFill>
                <a:schemeClr val="tx1"/>
              </a:solidFill>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03ADE487-B8DB-4FEB-BDBE-7281BBA61A5E}">
      <dgm:prSet phldrT="[Text]" custT="1"/>
      <dgm:spPr>
        <a:noFill/>
      </dgm:spPr>
      <dgm:t>
        <a:bodyPr/>
        <a:lstStyle/>
        <a:p>
          <a:r>
            <a:rPr lang="en-MY" sz="2800" dirty="0">
              <a:solidFill>
                <a:schemeClr val="tx1"/>
              </a:solidFill>
            </a:rPr>
            <a:t>Ten Strategic Tips</a:t>
          </a:r>
        </a:p>
      </dgm:t>
    </dgm:pt>
    <dgm:pt modelId="{C72F1232-D915-4400-ADD2-8949D3E864EC}" type="parTrans" cxnId="{E73D4A41-3075-40C9-9EF8-BA09AA73A73C}">
      <dgm:prSet/>
      <dgm:spPr/>
      <dgm:t>
        <a:bodyPr/>
        <a:lstStyle/>
        <a:p>
          <a:endParaRPr lang="en-MY"/>
        </a:p>
      </dgm:t>
    </dgm:pt>
    <dgm:pt modelId="{6B173864-B603-4D03-8622-12D36B90DC25}" type="sibTrans" cxnId="{E73D4A41-3075-40C9-9EF8-BA09AA73A73C}">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t>
        <a:bodyPr/>
        <a:lstStyle/>
        <a:p>
          <a:endParaRPr lang="en-US"/>
        </a:p>
      </dgm:t>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t>
        <a:bodyPr/>
        <a:lstStyle/>
        <a:p>
          <a:endParaRPr lang="en-US"/>
        </a:p>
      </dgm:t>
    </dgm:pt>
  </dgm:ptLst>
  <dgm:cxnLst>
    <dgm:cxn modelId="{C7767270-E0D6-4992-8490-1001624FAB43}" type="presOf" srcId="{0240E6BA-A916-4076-9EA5-E14A9617F930}" destId="{35B7FA0E-A7C6-469B-9CC6-2694F8ACFFCE}" srcOrd="0" destOrd="0" presId="urn:microsoft.com/office/officeart/2005/8/layout/vList2"/>
    <dgm:cxn modelId="{91BE82DB-E08F-4793-9B1E-B0594C5EF784}" type="presOf" srcId="{03ADE487-B8DB-4FEB-BDBE-7281BBA61A5E}" destId="{744F5314-BBC8-475B-8F88-35EB3CA23196}" srcOrd="0" destOrd="0" presId="urn:microsoft.com/office/officeart/2005/8/layout/vList2"/>
    <dgm:cxn modelId="{B47BF64C-EE91-4B2B-BB33-5178C372BD7E}" type="presOf" srcId="{E103F50F-1A90-416B-9E61-819078A87576}" destId="{37044683-296D-4928-A19D-1A7547B9EB23}" srcOrd="0" destOrd="0" presId="urn:microsoft.com/office/officeart/2005/8/layout/vList2"/>
    <dgm:cxn modelId="{20509159-B413-4376-8CCE-01D2C763A517}" type="presOf" srcId="{5BC77895-9CE9-4054-B933-25BDDF9C1F4C}" destId="{C257A4DF-BA63-4CF7-ABE1-B114FC9563C2}" srcOrd="0" destOrd="0" presId="urn:microsoft.com/office/officeart/2005/8/layout/vList2"/>
    <dgm:cxn modelId="{278A9314-B1D2-42AD-B90D-9A4286F9EBD5}" type="presOf" srcId="{E5EF136F-65BC-440D-A019-C0F886E2577C}" destId="{BB581282-D2E9-4881-BBB5-D7AE975D856F}"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97B54775-D8E6-44BE-955E-0AFAB1FA26AA}" type="presOf" srcId="{5BCFEC87-2571-489B-891D-0E70E9F09AD4}" destId="{FEE47416-7ADC-4F04-B888-18152B43E14E}" srcOrd="0" destOrd="0" presId="urn:microsoft.com/office/officeart/2005/8/layout/vList2"/>
    <dgm:cxn modelId="{E73D4A41-3075-40C9-9EF8-BA09AA73A73C}" srcId="{4B0BF9B7-7B7A-4A7C-A05B-B1BE1B648CE9}" destId="{03ADE487-B8DB-4FEB-BDBE-7281BBA61A5E}" srcOrd="7" destOrd="0" parTransId="{C72F1232-D915-4400-ADD2-8949D3E864EC}" sibTransId="{6B173864-B603-4D03-8622-12D36B90DC25}"/>
    <dgm:cxn modelId="{F53A0989-A116-43E4-B868-F35BD15ED34C}" type="presOf" srcId="{4B0BF9B7-7B7A-4A7C-A05B-B1BE1B648CE9}" destId="{A17B7EE2-1D78-4802-A42E-D5C47A93A332}" srcOrd="0" destOrd="0" presId="urn:microsoft.com/office/officeart/2005/8/layout/vList2"/>
    <dgm:cxn modelId="{F0A8691E-DBC3-486E-8C20-5D5C05486B7A}" type="presOf" srcId="{9B0D2C3E-33DB-4083-909C-C0999CE06016}" destId="{4295595F-D20B-405E-8AB4-688E1DEC2787}"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7D43582-1B0F-4406-958A-C65726658694}" srcId="{4B0BF9B7-7B7A-4A7C-A05B-B1BE1B648CE9}" destId="{E5EF136F-65BC-440D-A019-C0F886E2577C}" srcOrd="6" destOrd="0" parTransId="{2E2C8467-2C24-4F52-9084-9115E17A23F9}" sibTransId="{F717F93E-8D7A-4248-BFC8-0D05C869C8B3}"/>
    <dgm:cxn modelId="{29DFA197-E80D-489D-8F2D-8BA0C0A749CB}" type="presOf" srcId="{FC7DEB54-D495-4BD2-8325-E7464C2459C5}" destId="{C2D199EF-EC9A-4C6D-8BD7-CC11CB57AA65}"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7A68383E-604A-434B-8B93-07C555EFCB34}" type="presParOf" srcId="{A17B7EE2-1D78-4802-A42E-D5C47A93A332}" destId="{FEE47416-7ADC-4F04-B888-18152B43E14E}" srcOrd="0" destOrd="0" presId="urn:microsoft.com/office/officeart/2005/8/layout/vList2"/>
    <dgm:cxn modelId="{FC372A18-DE7C-45AB-8A8A-9D2B6D41DE1D}" type="presParOf" srcId="{A17B7EE2-1D78-4802-A42E-D5C47A93A332}" destId="{4C71D70E-D4E8-40C9-B61A-A6DF24ED5625}" srcOrd="1" destOrd="0" presId="urn:microsoft.com/office/officeart/2005/8/layout/vList2"/>
    <dgm:cxn modelId="{78395D93-CD04-4D48-970B-924F4DDAA8E9}" type="presParOf" srcId="{A17B7EE2-1D78-4802-A42E-D5C47A93A332}" destId="{C257A4DF-BA63-4CF7-ABE1-B114FC9563C2}" srcOrd="2" destOrd="0" presId="urn:microsoft.com/office/officeart/2005/8/layout/vList2"/>
    <dgm:cxn modelId="{832EA927-D8DB-47E8-9FD0-64E003B98DBC}" type="presParOf" srcId="{A17B7EE2-1D78-4802-A42E-D5C47A93A332}" destId="{B38E9941-A3A6-4796-8072-ADCD44E1774C}" srcOrd="3" destOrd="0" presId="urn:microsoft.com/office/officeart/2005/8/layout/vList2"/>
    <dgm:cxn modelId="{DE76F5A2-386D-45BF-82F2-83078A6CC689}" type="presParOf" srcId="{A17B7EE2-1D78-4802-A42E-D5C47A93A332}" destId="{4295595F-D20B-405E-8AB4-688E1DEC2787}" srcOrd="4" destOrd="0" presId="urn:microsoft.com/office/officeart/2005/8/layout/vList2"/>
    <dgm:cxn modelId="{06A92C6F-B259-4D75-B21A-3F79514D569E}" type="presParOf" srcId="{A17B7EE2-1D78-4802-A42E-D5C47A93A332}" destId="{6793D6C1-11C4-4549-AA87-8A72272FF6B1}" srcOrd="5" destOrd="0" presId="urn:microsoft.com/office/officeart/2005/8/layout/vList2"/>
    <dgm:cxn modelId="{F4E8C2D9-812A-4DAC-85F8-11716254770D}" type="presParOf" srcId="{A17B7EE2-1D78-4802-A42E-D5C47A93A332}" destId="{37044683-296D-4928-A19D-1A7547B9EB23}" srcOrd="6" destOrd="0" presId="urn:microsoft.com/office/officeart/2005/8/layout/vList2"/>
    <dgm:cxn modelId="{F27DF53D-DF62-4B00-8C72-945553A96175}" type="presParOf" srcId="{A17B7EE2-1D78-4802-A42E-D5C47A93A332}" destId="{A8DC0224-C23C-470A-9860-43CF041DAA78}" srcOrd="7" destOrd="0" presId="urn:microsoft.com/office/officeart/2005/8/layout/vList2"/>
    <dgm:cxn modelId="{5E4C19F3-B656-42A1-B214-FB004D5CF77F}" type="presParOf" srcId="{A17B7EE2-1D78-4802-A42E-D5C47A93A332}" destId="{35B7FA0E-A7C6-469B-9CC6-2694F8ACFFCE}" srcOrd="8" destOrd="0" presId="urn:microsoft.com/office/officeart/2005/8/layout/vList2"/>
    <dgm:cxn modelId="{20EF5C51-BED2-49F4-8F9D-5BD67DD88945}" type="presParOf" srcId="{A17B7EE2-1D78-4802-A42E-D5C47A93A332}" destId="{74DBFF6F-C3F3-4B08-807D-9792880EAF31}" srcOrd="9" destOrd="0" presId="urn:microsoft.com/office/officeart/2005/8/layout/vList2"/>
    <dgm:cxn modelId="{33CBAF0B-B7FA-4FB7-9160-7818CB7F3BB0}" type="presParOf" srcId="{A17B7EE2-1D78-4802-A42E-D5C47A93A332}" destId="{C2D199EF-EC9A-4C6D-8BD7-CC11CB57AA65}" srcOrd="10" destOrd="0" presId="urn:microsoft.com/office/officeart/2005/8/layout/vList2"/>
    <dgm:cxn modelId="{A9460E6C-C440-4325-9EA0-A65C8C28EAED}" type="presParOf" srcId="{A17B7EE2-1D78-4802-A42E-D5C47A93A332}" destId="{F4C439AD-BC66-42C3-9105-C5B50C42525C}" srcOrd="11" destOrd="0" presId="urn:microsoft.com/office/officeart/2005/8/layout/vList2"/>
    <dgm:cxn modelId="{552E78A9-E549-4FDE-B4B0-E8CA39D73504}" type="presParOf" srcId="{A17B7EE2-1D78-4802-A42E-D5C47A93A332}" destId="{BB581282-D2E9-4881-BBB5-D7AE975D856F}" srcOrd="12" destOrd="0" presId="urn:microsoft.com/office/officeart/2005/8/layout/vList2"/>
    <dgm:cxn modelId="{8A3A43D4-3969-4B4A-B44B-12AA41E52CF3}" type="presParOf" srcId="{A17B7EE2-1D78-4802-A42E-D5C47A93A332}" destId="{6F6278EF-C83F-48EB-8747-CEA05E0D31AB}" srcOrd="13" destOrd="0" presId="urn:microsoft.com/office/officeart/2005/8/layout/vList2"/>
    <dgm:cxn modelId="{84F1BE9E-F1B3-4E51-934F-7D178F275B6F}" type="presParOf" srcId="{A17B7EE2-1D78-4802-A42E-D5C47A93A332}" destId="{744F5314-BBC8-475B-8F88-35EB3CA23196}" srcOrd="14" destOrd="0" presId="urn:microsoft.com/office/officeart/2005/8/layout/vList2"/>
  </dgm:cxnLst>
  <dgm:bg>
    <a:noFill/>
  </dgm:bg>
  <dgm:whole/>
</dgm:dataModel>
</file>

<file path=ppt/diagrams/data6.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chemeClr val="bg1"/>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48979">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43800">
        <dgm:presLayoutVars>
          <dgm:chMax val="0"/>
          <dgm:bulletEnabled val="1"/>
        </dgm:presLayoutVars>
      </dgm:prSet>
      <dgm:spPr>
        <a:xfrm>
          <a:off x="0" y="2344188"/>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3348049"/>
          <a:ext cx="7772400" cy="575859"/>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t>
        <a:bodyPr/>
        <a:lstStyle/>
        <a:p>
          <a:endParaRPr lang="en-US"/>
        </a:p>
      </dgm:t>
    </dgm:pt>
  </dgm:ptLst>
  <dgm:cxnLst>
    <dgm:cxn modelId="{9EC9D043-8A56-4490-9BFC-8EB71CD838F0}" type="presOf" srcId="{E5EF136F-65BC-440D-A019-C0F886E2577C}" destId="{BB581282-D2E9-4881-BBB5-D7AE975D856F}" srcOrd="0" destOrd="0" presId="urn:microsoft.com/office/officeart/2005/8/layout/vList2"/>
    <dgm:cxn modelId="{D8065C4F-91FF-441C-91ED-458DEC51EE8B}" type="presOf" srcId="{4B0BF9B7-7B7A-4A7C-A05B-B1BE1B648CE9}" destId="{A17B7EE2-1D78-4802-A42E-D5C47A93A332}"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525830F9-2231-4B34-8022-FF5E048ED9D1}" type="presOf" srcId="{9B0D2C3E-33DB-4083-909C-C0999CE06016}" destId="{4295595F-D20B-405E-8AB4-688E1DEC2787}" srcOrd="0" destOrd="0" presId="urn:microsoft.com/office/officeart/2005/8/layout/vList2"/>
    <dgm:cxn modelId="{77C11815-3665-44FA-BC4C-EB97FF32279B}" type="presOf" srcId="{5BC77895-9CE9-4054-B933-25BDDF9C1F4C}" destId="{C257A4DF-BA63-4CF7-ABE1-B114FC9563C2}" srcOrd="0" destOrd="0" presId="urn:microsoft.com/office/officeart/2005/8/layout/vList2"/>
    <dgm:cxn modelId="{ED1D6EE2-F644-4929-BD20-DC0136073B5A}" type="presOf" srcId="{FC7DEB54-D495-4BD2-8325-E7464C2459C5}" destId="{C2D199EF-EC9A-4C6D-8BD7-CC11CB57AA65}" srcOrd="0" destOrd="0" presId="urn:microsoft.com/office/officeart/2005/8/layout/vList2"/>
    <dgm:cxn modelId="{7999AFE6-9BC0-4803-A2C2-8E7BCC1EC034}" type="presOf" srcId="{0240E6BA-A916-4076-9EA5-E14A9617F930}" destId="{35B7FA0E-A7C6-469B-9CC6-2694F8ACFFCE}" srcOrd="0" destOrd="0" presId="urn:microsoft.com/office/officeart/2005/8/layout/vList2"/>
    <dgm:cxn modelId="{1BA968BF-B451-4265-919F-EE23F5FC87DE}" type="presOf" srcId="{5BCFEC87-2571-489B-891D-0E70E9F09AD4}" destId="{FEE47416-7ADC-4F04-B888-18152B43E14E}" srcOrd="0" destOrd="0" presId="urn:microsoft.com/office/officeart/2005/8/layout/vList2"/>
    <dgm:cxn modelId="{B0CCCBCD-E0B2-4771-A7FC-881345560E9C}" type="presOf" srcId="{E103F50F-1A90-416B-9E61-819078A87576}" destId="{37044683-296D-4928-A19D-1A7547B9EB23}"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348D0353-045C-4448-8D2E-B61F830AC967}" type="presParOf" srcId="{A17B7EE2-1D78-4802-A42E-D5C47A93A332}" destId="{FEE47416-7ADC-4F04-B888-18152B43E14E}" srcOrd="0" destOrd="0" presId="urn:microsoft.com/office/officeart/2005/8/layout/vList2"/>
    <dgm:cxn modelId="{1DACAEC5-6CAA-4492-9591-22CBA6C36F01}" type="presParOf" srcId="{A17B7EE2-1D78-4802-A42E-D5C47A93A332}" destId="{4C71D70E-D4E8-40C9-B61A-A6DF24ED5625}" srcOrd="1" destOrd="0" presId="urn:microsoft.com/office/officeart/2005/8/layout/vList2"/>
    <dgm:cxn modelId="{A7399DBB-5EDA-443D-9D48-E6951268AD78}" type="presParOf" srcId="{A17B7EE2-1D78-4802-A42E-D5C47A93A332}" destId="{C257A4DF-BA63-4CF7-ABE1-B114FC9563C2}" srcOrd="2" destOrd="0" presId="urn:microsoft.com/office/officeart/2005/8/layout/vList2"/>
    <dgm:cxn modelId="{C60FBE1D-6F27-4379-ACB9-06EB975B541D}" type="presParOf" srcId="{A17B7EE2-1D78-4802-A42E-D5C47A93A332}" destId="{B38E9941-A3A6-4796-8072-ADCD44E1774C}" srcOrd="3" destOrd="0" presId="urn:microsoft.com/office/officeart/2005/8/layout/vList2"/>
    <dgm:cxn modelId="{86FFDD24-7E06-4EE7-84DA-EA215F04881C}" type="presParOf" srcId="{A17B7EE2-1D78-4802-A42E-D5C47A93A332}" destId="{4295595F-D20B-405E-8AB4-688E1DEC2787}" srcOrd="4" destOrd="0" presId="urn:microsoft.com/office/officeart/2005/8/layout/vList2"/>
    <dgm:cxn modelId="{306F2831-9188-4167-BACA-8304ACD180FB}" type="presParOf" srcId="{A17B7EE2-1D78-4802-A42E-D5C47A93A332}" destId="{6793D6C1-11C4-4549-AA87-8A72272FF6B1}" srcOrd="5" destOrd="0" presId="urn:microsoft.com/office/officeart/2005/8/layout/vList2"/>
    <dgm:cxn modelId="{ECB38EC0-495B-4B2C-A349-3F9EA6C1C5EF}" type="presParOf" srcId="{A17B7EE2-1D78-4802-A42E-D5C47A93A332}" destId="{37044683-296D-4928-A19D-1A7547B9EB23}" srcOrd="6" destOrd="0" presId="urn:microsoft.com/office/officeart/2005/8/layout/vList2"/>
    <dgm:cxn modelId="{4923A7F7-C783-4C53-B305-E8F6EA1B92DE}" type="presParOf" srcId="{A17B7EE2-1D78-4802-A42E-D5C47A93A332}" destId="{A8DC0224-C23C-470A-9860-43CF041DAA78}" srcOrd="7" destOrd="0" presId="urn:microsoft.com/office/officeart/2005/8/layout/vList2"/>
    <dgm:cxn modelId="{52876499-1B1C-4F8F-AF4C-48AAEE8A8710}" type="presParOf" srcId="{A17B7EE2-1D78-4802-A42E-D5C47A93A332}" destId="{35B7FA0E-A7C6-469B-9CC6-2694F8ACFFCE}" srcOrd="8" destOrd="0" presId="urn:microsoft.com/office/officeart/2005/8/layout/vList2"/>
    <dgm:cxn modelId="{83B10B46-61D9-430B-89D9-BA25C42BD646}" type="presParOf" srcId="{A17B7EE2-1D78-4802-A42E-D5C47A93A332}" destId="{74DBFF6F-C3F3-4B08-807D-9792880EAF31}" srcOrd="9" destOrd="0" presId="urn:microsoft.com/office/officeart/2005/8/layout/vList2"/>
    <dgm:cxn modelId="{82D54318-6C55-474A-8971-CA721580C6FA}" type="presParOf" srcId="{A17B7EE2-1D78-4802-A42E-D5C47A93A332}" destId="{C2D199EF-EC9A-4C6D-8BD7-CC11CB57AA65}" srcOrd="10" destOrd="0" presId="urn:microsoft.com/office/officeart/2005/8/layout/vList2"/>
    <dgm:cxn modelId="{9E8A2713-96A7-4D85-ABF0-DF6DAAE62FE4}" type="presParOf" srcId="{A17B7EE2-1D78-4802-A42E-D5C47A93A332}" destId="{F4C439AD-BC66-42C3-9105-C5B50C42525C}" srcOrd="11" destOrd="0" presId="urn:microsoft.com/office/officeart/2005/8/layout/vList2"/>
    <dgm:cxn modelId="{069717ED-2FD9-4AD8-AD32-D419BFC209ED}" type="presParOf" srcId="{A17B7EE2-1D78-4802-A42E-D5C47A93A332}" destId="{BB581282-D2E9-4881-BBB5-D7AE975D856F}" srcOrd="12"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chemeClr val="bg1"/>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t>
        <a:bodyPr/>
        <a:lstStyle/>
        <a:p>
          <a:endParaRPr lang="en-US"/>
        </a:p>
      </dgm:t>
    </dgm:pt>
  </dgm:ptLst>
  <dgm:cxnLst>
    <dgm:cxn modelId="{87D43582-1B0F-4406-958A-C65726658694}" srcId="{4B0BF9B7-7B7A-4A7C-A05B-B1BE1B648CE9}" destId="{E5EF136F-65BC-440D-A019-C0F886E2577C}" srcOrd="6" destOrd="0" parTransId="{2E2C8467-2C24-4F52-9084-9115E17A23F9}" sibTransId="{F717F93E-8D7A-4248-BFC8-0D05C869C8B3}"/>
    <dgm:cxn modelId="{B4346D32-A382-47F3-9FD7-9FA0704DEC2D}"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9E3EB28D-160A-4F7A-B63D-04E7DA432CF4}" type="presOf" srcId="{5BC77895-9CE9-4054-B933-25BDDF9C1F4C}" destId="{C257A4DF-BA63-4CF7-ABE1-B114FC9563C2}"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806CAA7F-8446-4C3F-AEC4-A3E85D3D3935}" srcId="{4B0BF9B7-7B7A-4A7C-A05B-B1BE1B648CE9}" destId="{E103F50F-1A90-416B-9E61-819078A87576}" srcOrd="3" destOrd="0" parTransId="{2EB38C58-B93F-4404-BE14-031AB2A19497}" sibTransId="{1A8EFFAA-9C5F-4126-B3FA-F7CEBBA88C68}"/>
    <dgm:cxn modelId="{264D4C27-5B7D-4EB7-973C-3268A25EB7EE}" type="presOf" srcId="{5BCFEC87-2571-489B-891D-0E70E9F09AD4}" destId="{FEE47416-7ADC-4F04-B888-18152B43E14E}" srcOrd="0" destOrd="0" presId="urn:microsoft.com/office/officeart/2005/8/layout/vList2"/>
    <dgm:cxn modelId="{6DD93343-907D-427A-8892-E997FA56DC7D}"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AE78DC98-8626-443B-9464-5C080B8631DB}" type="presOf" srcId="{E5EF136F-65BC-440D-A019-C0F886E2577C}" destId="{BB581282-D2E9-4881-BBB5-D7AE975D856F}" srcOrd="0" destOrd="0" presId="urn:microsoft.com/office/officeart/2005/8/layout/vList2"/>
    <dgm:cxn modelId="{5AA563F0-3B61-45B2-AA52-F989666465ED}" type="presOf" srcId="{FC7DEB54-D495-4BD2-8325-E7464C2459C5}" destId="{C2D199EF-EC9A-4C6D-8BD7-CC11CB57AA65}" srcOrd="0" destOrd="0" presId="urn:microsoft.com/office/officeart/2005/8/layout/vList2"/>
    <dgm:cxn modelId="{E809E640-9245-43BB-A520-38F99C045C18}" type="presOf" srcId="{9B0D2C3E-33DB-4083-909C-C0999CE06016}" destId="{4295595F-D20B-405E-8AB4-688E1DEC2787}"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195AE43C-14CD-4D12-9110-57703974EA29}" type="presOf" srcId="{4B0BF9B7-7B7A-4A7C-A05B-B1BE1B648CE9}" destId="{A17B7EE2-1D78-4802-A42E-D5C47A93A332}" srcOrd="0" destOrd="0" presId="urn:microsoft.com/office/officeart/2005/8/layout/vList2"/>
    <dgm:cxn modelId="{5BC7A9C6-4F9E-48ED-BADB-FAD2B55379B0}" type="presParOf" srcId="{A17B7EE2-1D78-4802-A42E-D5C47A93A332}" destId="{FEE47416-7ADC-4F04-B888-18152B43E14E}" srcOrd="0" destOrd="0" presId="urn:microsoft.com/office/officeart/2005/8/layout/vList2"/>
    <dgm:cxn modelId="{AC170526-8DE4-4168-A81F-1A68A77B0FF6}" type="presParOf" srcId="{A17B7EE2-1D78-4802-A42E-D5C47A93A332}" destId="{4C71D70E-D4E8-40C9-B61A-A6DF24ED5625}" srcOrd="1" destOrd="0" presId="urn:microsoft.com/office/officeart/2005/8/layout/vList2"/>
    <dgm:cxn modelId="{ABB65CDE-31A3-453D-8CA2-41EC289F0309}" type="presParOf" srcId="{A17B7EE2-1D78-4802-A42E-D5C47A93A332}" destId="{C257A4DF-BA63-4CF7-ABE1-B114FC9563C2}" srcOrd="2" destOrd="0" presId="urn:microsoft.com/office/officeart/2005/8/layout/vList2"/>
    <dgm:cxn modelId="{2E93476D-7027-44DE-9E2F-A056833AF615}" type="presParOf" srcId="{A17B7EE2-1D78-4802-A42E-D5C47A93A332}" destId="{B38E9941-A3A6-4796-8072-ADCD44E1774C}" srcOrd="3" destOrd="0" presId="urn:microsoft.com/office/officeart/2005/8/layout/vList2"/>
    <dgm:cxn modelId="{B8C458A6-346D-4320-B66D-41F227AE0F11}" type="presParOf" srcId="{A17B7EE2-1D78-4802-A42E-D5C47A93A332}" destId="{4295595F-D20B-405E-8AB4-688E1DEC2787}" srcOrd="4" destOrd="0" presId="urn:microsoft.com/office/officeart/2005/8/layout/vList2"/>
    <dgm:cxn modelId="{1BB95C77-AA8A-4140-9D72-08CDF68E0B2A}" type="presParOf" srcId="{A17B7EE2-1D78-4802-A42E-D5C47A93A332}" destId="{6793D6C1-11C4-4549-AA87-8A72272FF6B1}" srcOrd="5" destOrd="0" presId="urn:microsoft.com/office/officeart/2005/8/layout/vList2"/>
    <dgm:cxn modelId="{E20F3E4A-D2AE-425A-9AE0-7D4991F03018}" type="presParOf" srcId="{A17B7EE2-1D78-4802-A42E-D5C47A93A332}" destId="{37044683-296D-4928-A19D-1A7547B9EB23}" srcOrd="6" destOrd="0" presId="urn:microsoft.com/office/officeart/2005/8/layout/vList2"/>
    <dgm:cxn modelId="{27F9B0AD-AFFB-4BAB-829D-B2125DC66356}" type="presParOf" srcId="{A17B7EE2-1D78-4802-A42E-D5C47A93A332}" destId="{A8DC0224-C23C-470A-9860-43CF041DAA78}" srcOrd="7" destOrd="0" presId="urn:microsoft.com/office/officeart/2005/8/layout/vList2"/>
    <dgm:cxn modelId="{F25EF448-69AD-4697-BFCF-F05702EDB80B}" type="presParOf" srcId="{A17B7EE2-1D78-4802-A42E-D5C47A93A332}" destId="{35B7FA0E-A7C6-469B-9CC6-2694F8ACFFCE}" srcOrd="8" destOrd="0" presId="urn:microsoft.com/office/officeart/2005/8/layout/vList2"/>
    <dgm:cxn modelId="{56779A4A-4BD7-452D-ADFA-50F53D2E4018}" type="presParOf" srcId="{A17B7EE2-1D78-4802-A42E-D5C47A93A332}" destId="{74DBFF6F-C3F3-4B08-807D-9792880EAF31}" srcOrd="9" destOrd="0" presId="urn:microsoft.com/office/officeart/2005/8/layout/vList2"/>
    <dgm:cxn modelId="{666EAE5A-05BA-4310-8AF9-596A4A7CCC38}" type="presParOf" srcId="{A17B7EE2-1D78-4802-A42E-D5C47A93A332}" destId="{C2D199EF-EC9A-4C6D-8BD7-CC11CB57AA65}" srcOrd="10" destOrd="0" presId="urn:microsoft.com/office/officeart/2005/8/layout/vList2"/>
    <dgm:cxn modelId="{31970B1D-3E23-4BC2-9EB6-E5E963B8E09B}" type="presParOf" srcId="{A17B7EE2-1D78-4802-A42E-D5C47A93A332}" destId="{F4C439AD-BC66-42C3-9105-C5B50C42525C}" srcOrd="11" destOrd="0" presId="urn:microsoft.com/office/officeart/2005/8/layout/vList2"/>
    <dgm:cxn modelId="{4368E93D-DAE2-4C25-88F3-77344FE89686}" type="presParOf" srcId="{A17B7EE2-1D78-4802-A42E-D5C47A93A332}" destId="{BB581282-D2E9-4881-BBB5-D7AE975D856F}" srcOrd="12"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2958" eaLnBrk="0" hangingPunct="0">
              <a:defRPr sz="2200" b="1">
                <a:solidFill>
                  <a:schemeClr val="tx1"/>
                </a:solidFill>
                <a:latin typeface="Arial" charset="0"/>
                <a:ea typeface="ＭＳ Ｐゴシック" charset="0"/>
                <a:cs typeface="ＭＳ Ｐゴシック" charset="0"/>
              </a:defRPr>
            </a:lvl1pPr>
            <a:lvl2pPr marL="685817" indent="-263776" defTabSz="912958" eaLnBrk="0" hangingPunct="0">
              <a:defRPr sz="2200" b="1">
                <a:solidFill>
                  <a:schemeClr val="tx1"/>
                </a:solidFill>
                <a:latin typeface="Arial" charset="0"/>
                <a:ea typeface="ＭＳ Ｐゴシック" charset="0"/>
              </a:defRPr>
            </a:lvl2pPr>
            <a:lvl3pPr marL="1055103" indent="-211021" defTabSz="912958" eaLnBrk="0" hangingPunct="0">
              <a:defRPr sz="2200" b="1">
                <a:solidFill>
                  <a:schemeClr val="tx1"/>
                </a:solidFill>
                <a:latin typeface="Arial" charset="0"/>
                <a:ea typeface="ＭＳ Ｐゴシック" charset="0"/>
              </a:defRPr>
            </a:lvl3pPr>
            <a:lvl4pPr marL="1477145" indent="-211021" defTabSz="912958" eaLnBrk="0" hangingPunct="0">
              <a:defRPr sz="2200" b="1">
                <a:solidFill>
                  <a:schemeClr val="tx1"/>
                </a:solidFill>
                <a:latin typeface="Arial" charset="0"/>
                <a:ea typeface="ＭＳ Ｐゴシック" charset="0"/>
              </a:defRPr>
            </a:lvl4pPr>
            <a:lvl5pPr marL="1899186" indent="-211021" defTabSz="912958" eaLnBrk="0" hangingPunct="0">
              <a:defRPr sz="2200" b="1">
                <a:solidFill>
                  <a:schemeClr val="tx1"/>
                </a:solidFill>
                <a:latin typeface="Arial" charset="0"/>
                <a:ea typeface="ＭＳ Ｐゴシック" charset="0"/>
              </a:defRPr>
            </a:lvl5pPr>
            <a:lvl6pPr marL="2321227" indent="-211021" algn="ctr" defTabSz="912958" eaLnBrk="0" fontAlgn="base" hangingPunct="0">
              <a:spcBef>
                <a:spcPct val="0"/>
              </a:spcBef>
              <a:spcAft>
                <a:spcPct val="0"/>
              </a:spcAft>
              <a:defRPr sz="2200" b="1">
                <a:solidFill>
                  <a:schemeClr val="tx1"/>
                </a:solidFill>
                <a:latin typeface="Arial" charset="0"/>
                <a:ea typeface="ＭＳ Ｐゴシック" charset="0"/>
              </a:defRPr>
            </a:lvl6pPr>
            <a:lvl7pPr marL="2743269" indent="-211021" algn="ctr" defTabSz="912958" eaLnBrk="0" fontAlgn="base" hangingPunct="0">
              <a:spcBef>
                <a:spcPct val="0"/>
              </a:spcBef>
              <a:spcAft>
                <a:spcPct val="0"/>
              </a:spcAft>
              <a:defRPr sz="2200" b="1">
                <a:solidFill>
                  <a:schemeClr val="tx1"/>
                </a:solidFill>
                <a:latin typeface="Arial" charset="0"/>
                <a:ea typeface="ＭＳ Ｐゴシック" charset="0"/>
              </a:defRPr>
            </a:lvl7pPr>
            <a:lvl8pPr marL="3165310" indent="-211021" algn="ctr" defTabSz="912958" eaLnBrk="0" fontAlgn="base" hangingPunct="0">
              <a:spcBef>
                <a:spcPct val="0"/>
              </a:spcBef>
              <a:spcAft>
                <a:spcPct val="0"/>
              </a:spcAft>
              <a:defRPr sz="2200" b="1">
                <a:solidFill>
                  <a:schemeClr val="tx1"/>
                </a:solidFill>
                <a:latin typeface="Arial" charset="0"/>
                <a:ea typeface="ＭＳ Ｐゴシック" charset="0"/>
              </a:defRPr>
            </a:lvl8pPr>
            <a:lvl9pPr marL="3587351" indent="-211021" algn="ctr" defTabSz="912958" eaLnBrk="0" fontAlgn="base" hangingPunct="0">
              <a:spcBef>
                <a:spcPct val="0"/>
              </a:spcBef>
              <a:spcAft>
                <a:spcPct val="0"/>
              </a:spcAft>
              <a:defRPr sz="2200" b="1">
                <a:solidFill>
                  <a:schemeClr val="tx1"/>
                </a:solidFill>
                <a:latin typeface="Arial" charset="0"/>
                <a:ea typeface="ＭＳ Ｐゴシック" charset="0"/>
              </a:defRPr>
            </a:lvl9pPr>
          </a:lstStyle>
          <a:p>
            <a:pPr eaLnBrk="1" hangingPunct="1"/>
            <a:fld id="{7E341B95-EF00-5047-A6B3-15E7DA0285AD}" type="slidenum">
              <a:rPr lang="en-US" sz="1200" b="0"/>
              <a:pPr eaLnBrk="1" hangingPunct="1"/>
              <a:t>25</a:t>
            </a:fld>
            <a:endParaRPr lang="en-US" sz="1200" b="0" dirty="0"/>
          </a:p>
        </p:txBody>
      </p:sp>
      <p:sp>
        <p:nvSpPr>
          <p:cNvPr id="484354" name="Rectangle 2"/>
          <p:cNvSpPr>
            <a:spLocks noGrp="1" noRot="1" noChangeAspect="1" noChangeArrowheads="1" noTextEdit="1"/>
          </p:cNvSpPr>
          <p:nvPr>
            <p:ph type="sldImg"/>
          </p:nvPr>
        </p:nvSpPr>
        <p:spPr>
          <a:ln/>
        </p:spPr>
      </p:sp>
      <p:sp>
        <p:nvSpPr>
          <p:cNvPr id="48435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latin typeface="Arial"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2958" eaLnBrk="0" hangingPunct="0">
              <a:defRPr sz="2200" b="1">
                <a:solidFill>
                  <a:schemeClr val="tx1"/>
                </a:solidFill>
                <a:latin typeface="Arial" charset="0"/>
                <a:ea typeface="ＭＳ Ｐゴシック" charset="0"/>
                <a:cs typeface="ＭＳ Ｐゴシック" charset="0"/>
              </a:defRPr>
            </a:lvl1pPr>
            <a:lvl2pPr marL="685817" indent="-263776" defTabSz="912958" eaLnBrk="0" hangingPunct="0">
              <a:defRPr sz="2200" b="1">
                <a:solidFill>
                  <a:schemeClr val="tx1"/>
                </a:solidFill>
                <a:latin typeface="Arial" charset="0"/>
                <a:ea typeface="ＭＳ Ｐゴシック" charset="0"/>
              </a:defRPr>
            </a:lvl2pPr>
            <a:lvl3pPr marL="1055103" indent="-211021" defTabSz="912958" eaLnBrk="0" hangingPunct="0">
              <a:defRPr sz="2200" b="1">
                <a:solidFill>
                  <a:schemeClr val="tx1"/>
                </a:solidFill>
                <a:latin typeface="Arial" charset="0"/>
                <a:ea typeface="ＭＳ Ｐゴシック" charset="0"/>
              </a:defRPr>
            </a:lvl3pPr>
            <a:lvl4pPr marL="1477145" indent="-211021" defTabSz="912958" eaLnBrk="0" hangingPunct="0">
              <a:defRPr sz="2200" b="1">
                <a:solidFill>
                  <a:schemeClr val="tx1"/>
                </a:solidFill>
                <a:latin typeface="Arial" charset="0"/>
                <a:ea typeface="ＭＳ Ｐゴシック" charset="0"/>
              </a:defRPr>
            </a:lvl4pPr>
            <a:lvl5pPr marL="1899186" indent="-211021" defTabSz="912958" eaLnBrk="0" hangingPunct="0">
              <a:defRPr sz="2200" b="1">
                <a:solidFill>
                  <a:schemeClr val="tx1"/>
                </a:solidFill>
                <a:latin typeface="Arial" charset="0"/>
                <a:ea typeface="ＭＳ Ｐゴシック" charset="0"/>
              </a:defRPr>
            </a:lvl5pPr>
            <a:lvl6pPr marL="2321227" indent="-211021" algn="ctr" defTabSz="912958" eaLnBrk="0" fontAlgn="base" hangingPunct="0">
              <a:spcBef>
                <a:spcPct val="0"/>
              </a:spcBef>
              <a:spcAft>
                <a:spcPct val="0"/>
              </a:spcAft>
              <a:defRPr sz="2200" b="1">
                <a:solidFill>
                  <a:schemeClr val="tx1"/>
                </a:solidFill>
                <a:latin typeface="Arial" charset="0"/>
                <a:ea typeface="ＭＳ Ｐゴシック" charset="0"/>
              </a:defRPr>
            </a:lvl6pPr>
            <a:lvl7pPr marL="2743269" indent="-211021" algn="ctr" defTabSz="912958" eaLnBrk="0" fontAlgn="base" hangingPunct="0">
              <a:spcBef>
                <a:spcPct val="0"/>
              </a:spcBef>
              <a:spcAft>
                <a:spcPct val="0"/>
              </a:spcAft>
              <a:defRPr sz="2200" b="1">
                <a:solidFill>
                  <a:schemeClr val="tx1"/>
                </a:solidFill>
                <a:latin typeface="Arial" charset="0"/>
                <a:ea typeface="ＭＳ Ｐゴシック" charset="0"/>
              </a:defRPr>
            </a:lvl7pPr>
            <a:lvl8pPr marL="3165310" indent="-211021" algn="ctr" defTabSz="912958" eaLnBrk="0" fontAlgn="base" hangingPunct="0">
              <a:spcBef>
                <a:spcPct val="0"/>
              </a:spcBef>
              <a:spcAft>
                <a:spcPct val="0"/>
              </a:spcAft>
              <a:defRPr sz="2200" b="1">
                <a:solidFill>
                  <a:schemeClr val="tx1"/>
                </a:solidFill>
                <a:latin typeface="Arial" charset="0"/>
                <a:ea typeface="ＭＳ Ｐゴシック" charset="0"/>
              </a:defRPr>
            </a:lvl8pPr>
            <a:lvl9pPr marL="3587351" indent="-211021" algn="ctr" defTabSz="912958" eaLnBrk="0" fontAlgn="base" hangingPunct="0">
              <a:spcBef>
                <a:spcPct val="0"/>
              </a:spcBef>
              <a:spcAft>
                <a:spcPct val="0"/>
              </a:spcAft>
              <a:defRPr sz="2200" b="1">
                <a:solidFill>
                  <a:schemeClr val="tx1"/>
                </a:solidFill>
                <a:latin typeface="Arial" charset="0"/>
                <a:ea typeface="ＭＳ Ｐゴシック" charset="0"/>
              </a:defRPr>
            </a:lvl9pPr>
          </a:lstStyle>
          <a:p>
            <a:pPr eaLnBrk="1" hangingPunct="1"/>
            <a:fld id="{F8781368-998B-F842-885C-C0E3D427C2F0}" type="slidenum">
              <a:rPr lang="en-US" sz="1200" b="0"/>
              <a:pPr eaLnBrk="1" hangingPunct="1"/>
              <a:t>26</a:t>
            </a:fld>
            <a:endParaRPr lang="en-US" sz="1200" b="0" dirty="0"/>
          </a:p>
        </p:txBody>
      </p:sp>
      <p:sp>
        <p:nvSpPr>
          <p:cNvPr id="486402" name="Rectangle 2"/>
          <p:cNvSpPr>
            <a:spLocks noGrp="1" noRot="1" noChangeAspect="1" noChangeArrowheads="1" noTextEdit="1"/>
          </p:cNvSpPr>
          <p:nvPr>
            <p:ph type="sldImg"/>
          </p:nvPr>
        </p:nvSpPr>
        <p:spPr>
          <a:ln/>
        </p:spPr>
      </p:sp>
      <p:sp>
        <p:nvSpPr>
          <p:cNvPr id="48640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latin typeface="Arial"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2958" eaLnBrk="0" hangingPunct="0">
              <a:defRPr sz="2200" b="1">
                <a:solidFill>
                  <a:schemeClr val="tx1"/>
                </a:solidFill>
                <a:latin typeface="Arial" charset="0"/>
                <a:ea typeface="ＭＳ Ｐゴシック" charset="0"/>
                <a:cs typeface="ＭＳ Ｐゴシック" charset="0"/>
              </a:defRPr>
            </a:lvl1pPr>
            <a:lvl2pPr marL="685817" indent="-263776" defTabSz="912958" eaLnBrk="0" hangingPunct="0">
              <a:defRPr sz="2200" b="1">
                <a:solidFill>
                  <a:schemeClr val="tx1"/>
                </a:solidFill>
                <a:latin typeface="Arial" charset="0"/>
                <a:ea typeface="ＭＳ Ｐゴシック" charset="0"/>
              </a:defRPr>
            </a:lvl2pPr>
            <a:lvl3pPr marL="1055103" indent="-211021" defTabSz="912958" eaLnBrk="0" hangingPunct="0">
              <a:defRPr sz="2200" b="1">
                <a:solidFill>
                  <a:schemeClr val="tx1"/>
                </a:solidFill>
                <a:latin typeface="Arial" charset="0"/>
                <a:ea typeface="ＭＳ Ｐゴシック" charset="0"/>
              </a:defRPr>
            </a:lvl3pPr>
            <a:lvl4pPr marL="1477145" indent="-211021" defTabSz="912958" eaLnBrk="0" hangingPunct="0">
              <a:defRPr sz="2200" b="1">
                <a:solidFill>
                  <a:schemeClr val="tx1"/>
                </a:solidFill>
                <a:latin typeface="Arial" charset="0"/>
                <a:ea typeface="ＭＳ Ｐゴシック" charset="0"/>
              </a:defRPr>
            </a:lvl4pPr>
            <a:lvl5pPr marL="1899186" indent="-211021" defTabSz="912958" eaLnBrk="0" hangingPunct="0">
              <a:defRPr sz="2200" b="1">
                <a:solidFill>
                  <a:schemeClr val="tx1"/>
                </a:solidFill>
                <a:latin typeface="Arial" charset="0"/>
                <a:ea typeface="ＭＳ Ｐゴシック" charset="0"/>
              </a:defRPr>
            </a:lvl5pPr>
            <a:lvl6pPr marL="2321227" indent="-211021" algn="ctr" defTabSz="912958" eaLnBrk="0" fontAlgn="base" hangingPunct="0">
              <a:spcBef>
                <a:spcPct val="0"/>
              </a:spcBef>
              <a:spcAft>
                <a:spcPct val="0"/>
              </a:spcAft>
              <a:defRPr sz="2200" b="1">
                <a:solidFill>
                  <a:schemeClr val="tx1"/>
                </a:solidFill>
                <a:latin typeface="Arial" charset="0"/>
                <a:ea typeface="ＭＳ Ｐゴシック" charset="0"/>
              </a:defRPr>
            </a:lvl6pPr>
            <a:lvl7pPr marL="2743269" indent="-211021" algn="ctr" defTabSz="912958" eaLnBrk="0" fontAlgn="base" hangingPunct="0">
              <a:spcBef>
                <a:spcPct val="0"/>
              </a:spcBef>
              <a:spcAft>
                <a:spcPct val="0"/>
              </a:spcAft>
              <a:defRPr sz="2200" b="1">
                <a:solidFill>
                  <a:schemeClr val="tx1"/>
                </a:solidFill>
                <a:latin typeface="Arial" charset="0"/>
                <a:ea typeface="ＭＳ Ｐゴシック" charset="0"/>
              </a:defRPr>
            </a:lvl7pPr>
            <a:lvl8pPr marL="3165310" indent="-211021" algn="ctr" defTabSz="912958" eaLnBrk="0" fontAlgn="base" hangingPunct="0">
              <a:spcBef>
                <a:spcPct val="0"/>
              </a:spcBef>
              <a:spcAft>
                <a:spcPct val="0"/>
              </a:spcAft>
              <a:defRPr sz="2200" b="1">
                <a:solidFill>
                  <a:schemeClr val="tx1"/>
                </a:solidFill>
                <a:latin typeface="Arial" charset="0"/>
                <a:ea typeface="ＭＳ Ｐゴシック" charset="0"/>
              </a:defRPr>
            </a:lvl8pPr>
            <a:lvl9pPr marL="3587351" indent="-211021" algn="ctr" defTabSz="912958" eaLnBrk="0" fontAlgn="base" hangingPunct="0">
              <a:spcBef>
                <a:spcPct val="0"/>
              </a:spcBef>
              <a:spcAft>
                <a:spcPct val="0"/>
              </a:spcAft>
              <a:defRPr sz="2200" b="1">
                <a:solidFill>
                  <a:schemeClr val="tx1"/>
                </a:solidFill>
                <a:latin typeface="Arial" charset="0"/>
                <a:ea typeface="ＭＳ Ｐゴシック" charset="0"/>
              </a:defRPr>
            </a:lvl9pPr>
          </a:lstStyle>
          <a:p>
            <a:pPr eaLnBrk="1" hangingPunct="1"/>
            <a:fld id="{48501000-5221-F14B-AF93-674497FE009B}" type="slidenum">
              <a:rPr lang="en-US" sz="1200" b="0"/>
              <a:pPr eaLnBrk="1" hangingPunct="1"/>
              <a:t>27</a:t>
            </a:fld>
            <a:endParaRPr lang="en-US" sz="1200" b="0" dirty="0"/>
          </a:p>
        </p:txBody>
      </p:sp>
      <p:sp>
        <p:nvSpPr>
          <p:cNvPr id="496642" name="Rectangle 2"/>
          <p:cNvSpPr>
            <a:spLocks noGrp="1" noRot="1" noChangeAspect="1" noChangeArrowheads="1" noTextEdit="1"/>
          </p:cNvSpPr>
          <p:nvPr>
            <p:ph type="sldImg"/>
          </p:nvPr>
        </p:nvSpPr>
        <p:spPr>
          <a:ln/>
        </p:spPr>
      </p:sp>
      <p:sp>
        <p:nvSpPr>
          <p:cNvPr id="49664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latin typeface="Arial"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2958" eaLnBrk="0" hangingPunct="0">
              <a:defRPr sz="2200" b="1">
                <a:solidFill>
                  <a:schemeClr val="tx1"/>
                </a:solidFill>
                <a:latin typeface="Arial" charset="0"/>
                <a:ea typeface="ＭＳ Ｐゴシック" charset="0"/>
                <a:cs typeface="ＭＳ Ｐゴシック" charset="0"/>
              </a:defRPr>
            </a:lvl1pPr>
            <a:lvl2pPr marL="685817" indent="-263776" defTabSz="912958" eaLnBrk="0" hangingPunct="0">
              <a:defRPr sz="2200" b="1">
                <a:solidFill>
                  <a:schemeClr val="tx1"/>
                </a:solidFill>
                <a:latin typeface="Arial" charset="0"/>
                <a:ea typeface="ＭＳ Ｐゴシック" charset="0"/>
              </a:defRPr>
            </a:lvl2pPr>
            <a:lvl3pPr marL="1055103" indent="-211021" defTabSz="912958" eaLnBrk="0" hangingPunct="0">
              <a:defRPr sz="2200" b="1">
                <a:solidFill>
                  <a:schemeClr val="tx1"/>
                </a:solidFill>
                <a:latin typeface="Arial" charset="0"/>
                <a:ea typeface="ＭＳ Ｐゴシック" charset="0"/>
              </a:defRPr>
            </a:lvl3pPr>
            <a:lvl4pPr marL="1477145" indent="-211021" defTabSz="912958" eaLnBrk="0" hangingPunct="0">
              <a:defRPr sz="2200" b="1">
                <a:solidFill>
                  <a:schemeClr val="tx1"/>
                </a:solidFill>
                <a:latin typeface="Arial" charset="0"/>
                <a:ea typeface="ＭＳ Ｐゴシック" charset="0"/>
              </a:defRPr>
            </a:lvl4pPr>
            <a:lvl5pPr marL="1899186" indent="-211021" defTabSz="912958" eaLnBrk="0" hangingPunct="0">
              <a:defRPr sz="2200" b="1">
                <a:solidFill>
                  <a:schemeClr val="tx1"/>
                </a:solidFill>
                <a:latin typeface="Arial" charset="0"/>
                <a:ea typeface="ＭＳ Ｐゴシック" charset="0"/>
              </a:defRPr>
            </a:lvl5pPr>
            <a:lvl6pPr marL="2321227" indent="-211021" algn="ctr" defTabSz="912958" eaLnBrk="0" fontAlgn="base" hangingPunct="0">
              <a:spcBef>
                <a:spcPct val="0"/>
              </a:spcBef>
              <a:spcAft>
                <a:spcPct val="0"/>
              </a:spcAft>
              <a:defRPr sz="2200" b="1">
                <a:solidFill>
                  <a:schemeClr val="tx1"/>
                </a:solidFill>
                <a:latin typeface="Arial" charset="0"/>
                <a:ea typeface="ＭＳ Ｐゴシック" charset="0"/>
              </a:defRPr>
            </a:lvl6pPr>
            <a:lvl7pPr marL="2743269" indent="-211021" algn="ctr" defTabSz="912958" eaLnBrk="0" fontAlgn="base" hangingPunct="0">
              <a:spcBef>
                <a:spcPct val="0"/>
              </a:spcBef>
              <a:spcAft>
                <a:spcPct val="0"/>
              </a:spcAft>
              <a:defRPr sz="2200" b="1">
                <a:solidFill>
                  <a:schemeClr val="tx1"/>
                </a:solidFill>
                <a:latin typeface="Arial" charset="0"/>
                <a:ea typeface="ＭＳ Ｐゴシック" charset="0"/>
              </a:defRPr>
            </a:lvl7pPr>
            <a:lvl8pPr marL="3165310" indent="-211021" algn="ctr" defTabSz="912958" eaLnBrk="0" fontAlgn="base" hangingPunct="0">
              <a:spcBef>
                <a:spcPct val="0"/>
              </a:spcBef>
              <a:spcAft>
                <a:spcPct val="0"/>
              </a:spcAft>
              <a:defRPr sz="2200" b="1">
                <a:solidFill>
                  <a:schemeClr val="tx1"/>
                </a:solidFill>
                <a:latin typeface="Arial" charset="0"/>
                <a:ea typeface="ＭＳ Ｐゴシック" charset="0"/>
              </a:defRPr>
            </a:lvl8pPr>
            <a:lvl9pPr marL="3587351" indent="-211021" algn="ctr" defTabSz="912958" eaLnBrk="0" fontAlgn="base" hangingPunct="0">
              <a:spcBef>
                <a:spcPct val="0"/>
              </a:spcBef>
              <a:spcAft>
                <a:spcPct val="0"/>
              </a:spcAft>
              <a:defRPr sz="2200" b="1">
                <a:solidFill>
                  <a:schemeClr val="tx1"/>
                </a:solidFill>
                <a:latin typeface="Arial" charset="0"/>
                <a:ea typeface="ＭＳ Ｐゴシック" charset="0"/>
              </a:defRPr>
            </a:lvl9pPr>
          </a:lstStyle>
          <a:p>
            <a:pPr eaLnBrk="1" hangingPunct="1"/>
            <a:fld id="{D79E5D27-6476-0E4F-9191-53901E31761A}" type="slidenum">
              <a:rPr lang="en-US" sz="1200" b="0"/>
              <a:pPr eaLnBrk="1" hangingPunct="1"/>
              <a:t>29</a:t>
            </a:fld>
            <a:endParaRPr lang="en-US" sz="1200" b="0" dirty="0"/>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latin typeface="Arial"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2958" eaLnBrk="0" hangingPunct="0">
              <a:defRPr sz="2200" b="1">
                <a:solidFill>
                  <a:schemeClr val="tx1"/>
                </a:solidFill>
                <a:latin typeface="Arial" charset="0"/>
                <a:ea typeface="ＭＳ Ｐゴシック" charset="0"/>
                <a:cs typeface="ＭＳ Ｐゴシック" charset="0"/>
              </a:defRPr>
            </a:lvl1pPr>
            <a:lvl2pPr marL="685817" indent="-263776" defTabSz="912958" eaLnBrk="0" hangingPunct="0">
              <a:defRPr sz="2200" b="1">
                <a:solidFill>
                  <a:schemeClr val="tx1"/>
                </a:solidFill>
                <a:latin typeface="Arial" charset="0"/>
                <a:ea typeface="ＭＳ Ｐゴシック" charset="0"/>
              </a:defRPr>
            </a:lvl2pPr>
            <a:lvl3pPr marL="1055103" indent="-211021" defTabSz="912958" eaLnBrk="0" hangingPunct="0">
              <a:defRPr sz="2200" b="1">
                <a:solidFill>
                  <a:schemeClr val="tx1"/>
                </a:solidFill>
                <a:latin typeface="Arial" charset="0"/>
                <a:ea typeface="ＭＳ Ｐゴシック" charset="0"/>
              </a:defRPr>
            </a:lvl3pPr>
            <a:lvl4pPr marL="1477145" indent="-211021" defTabSz="912958" eaLnBrk="0" hangingPunct="0">
              <a:defRPr sz="2200" b="1">
                <a:solidFill>
                  <a:schemeClr val="tx1"/>
                </a:solidFill>
                <a:latin typeface="Arial" charset="0"/>
                <a:ea typeface="ＭＳ Ｐゴシック" charset="0"/>
              </a:defRPr>
            </a:lvl4pPr>
            <a:lvl5pPr marL="1899186" indent="-211021" defTabSz="912958" eaLnBrk="0" hangingPunct="0">
              <a:defRPr sz="2200" b="1">
                <a:solidFill>
                  <a:schemeClr val="tx1"/>
                </a:solidFill>
                <a:latin typeface="Arial" charset="0"/>
                <a:ea typeface="ＭＳ Ｐゴシック" charset="0"/>
              </a:defRPr>
            </a:lvl5pPr>
            <a:lvl6pPr marL="2321227" indent="-211021" algn="ctr" defTabSz="912958" eaLnBrk="0" fontAlgn="base" hangingPunct="0">
              <a:spcBef>
                <a:spcPct val="0"/>
              </a:spcBef>
              <a:spcAft>
                <a:spcPct val="0"/>
              </a:spcAft>
              <a:defRPr sz="2200" b="1">
                <a:solidFill>
                  <a:schemeClr val="tx1"/>
                </a:solidFill>
                <a:latin typeface="Arial" charset="0"/>
                <a:ea typeface="ＭＳ Ｐゴシック" charset="0"/>
              </a:defRPr>
            </a:lvl6pPr>
            <a:lvl7pPr marL="2743269" indent="-211021" algn="ctr" defTabSz="912958" eaLnBrk="0" fontAlgn="base" hangingPunct="0">
              <a:spcBef>
                <a:spcPct val="0"/>
              </a:spcBef>
              <a:spcAft>
                <a:spcPct val="0"/>
              </a:spcAft>
              <a:defRPr sz="2200" b="1">
                <a:solidFill>
                  <a:schemeClr val="tx1"/>
                </a:solidFill>
                <a:latin typeface="Arial" charset="0"/>
                <a:ea typeface="ＭＳ Ｐゴシック" charset="0"/>
              </a:defRPr>
            </a:lvl7pPr>
            <a:lvl8pPr marL="3165310" indent="-211021" algn="ctr" defTabSz="912958" eaLnBrk="0" fontAlgn="base" hangingPunct="0">
              <a:spcBef>
                <a:spcPct val="0"/>
              </a:spcBef>
              <a:spcAft>
                <a:spcPct val="0"/>
              </a:spcAft>
              <a:defRPr sz="2200" b="1">
                <a:solidFill>
                  <a:schemeClr val="tx1"/>
                </a:solidFill>
                <a:latin typeface="Arial" charset="0"/>
                <a:ea typeface="ＭＳ Ｐゴシック" charset="0"/>
              </a:defRPr>
            </a:lvl8pPr>
            <a:lvl9pPr marL="3587351" indent="-211021" algn="ctr" defTabSz="912958" eaLnBrk="0" fontAlgn="base" hangingPunct="0">
              <a:spcBef>
                <a:spcPct val="0"/>
              </a:spcBef>
              <a:spcAft>
                <a:spcPct val="0"/>
              </a:spcAft>
              <a:defRPr sz="2200" b="1">
                <a:solidFill>
                  <a:schemeClr val="tx1"/>
                </a:solidFill>
                <a:latin typeface="Arial" charset="0"/>
                <a:ea typeface="ＭＳ Ｐゴシック" charset="0"/>
              </a:defRPr>
            </a:lvl9pPr>
          </a:lstStyle>
          <a:p>
            <a:pPr eaLnBrk="1" hangingPunct="1"/>
            <a:fld id="{F7D02DB8-83BA-4F48-A698-ADB6697C5C95}" type="slidenum">
              <a:rPr lang="en-US" sz="1200" b="0"/>
              <a:pPr eaLnBrk="1" hangingPunct="1"/>
              <a:t>30</a:t>
            </a:fld>
            <a:endParaRPr lang="en-US" sz="1200" b="0" dirty="0"/>
          </a:p>
        </p:txBody>
      </p:sp>
      <p:sp>
        <p:nvSpPr>
          <p:cNvPr id="503810" name="Rectangle 2"/>
          <p:cNvSpPr>
            <a:spLocks noGrp="1" noRot="1" noChangeAspect="1" noChangeArrowheads="1" noTextEdit="1"/>
          </p:cNvSpPr>
          <p:nvPr>
            <p:ph type="sldImg"/>
          </p:nvPr>
        </p:nvSpPr>
        <p:spPr>
          <a:ln/>
        </p:spPr>
      </p:sp>
      <p:sp>
        <p:nvSpPr>
          <p:cNvPr id="5038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latin typeface="Arial"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73E8E5E8-B888-82D8-6E91-80291A290250}"/>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745802" y="6216667"/>
            <a:ext cx="1194273" cy="501084"/>
          </a:xfrm>
          <a:prstGeom prst="rect">
            <a:avLst/>
          </a:prstGeom>
        </p:spPr>
      </p:pic>
    </p:spTree>
    <p:extLst>
      <p:ext uri="{BB962C8B-B14F-4D97-AF65-F5344CB8AC3E}">
        <p14:creationId xmlns="" xmlns:p14="http://schemas.microsoft.com/office/powerpoint/2010/main" val="35275176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2400"/>
            </a:lvl1pPr>
            <a:lvl2pPr>
              <a:defRPr sz="24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 xmlns:a16="http://schemas.microsoft.com/office/drawing/2014/main" id="{37C6489D-B032-69A4-967E-D9F109B376A3}"/>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956822" y="6354146"/>
            <a:ext cx="1044849" cy="438390"/>
          </a:xfrm>
          <a:prstGeom prst="rect">
            <a:avLst/>
          </a:prstGeom>
        </p:spPr>
      </p:pic>
    </p:spTree>
    <p:extLst>
      <p:ext uri="{BB962C8B-B14F-4D97-AF65-F5344CB8AC3E}">
        <p14:creationId xmlns="" xmlns:p14="http://schemas.microsoft.com/office/powerpoint/2010/main" val="35757815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3967582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5684389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10256084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34440241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35233721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36685847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36325781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17514515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827584" y="620688"/>
            <a:ext cx="7203233" cy="3383280"/>
          </a:xfrm>
        </p:spPr>
        <p:txBody>
          <a:bodyPr/>
          <a:lstStyle/>
          <a:p>
            <a:r>
              <a:rPr lang="en-MY" dirty="0"/>
              <a:t>BUSINESS LEADERSHIP - </a:t>
            </a:r>
            <a:r>
              <a:rPr lang="en-MY" dirty="0" smtClean="0"/>
              <a:t>VIII</a:t>
            </a:r>
            <a:endParaRPr lang="en-MY"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642910" y="642918"/>
          <a:ext cx="7929618" cy="5214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0741907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045F8E-8D2A-4F8D-BB5A-C6F5EC40F473}"/>
              </a:ext>
            </a:extLst>
          </p:cNvPr>
          <p:cNvSpPr>
            <a:spLocks noGrp="1"/>
          </p:cNvSpPr>
          <p:nvPr>
            <p:ph type="title"/>
          </p:nvPr>
        </p:nvSpPr>
        <p:spPr>
          <a:xfrm>
            <a:off x="928662" y="285728"/>
            <a:ext cx="7200900" cy="646131"/>
          </a:xfrm>
        </p:spPr>
        <p:txBody>
          <a:bodyPr/>
          <a:lstStyle/>
          <a:p>
            <a:r>
              <a:rPr lang="en-MY" dirty="0"/>
              <a:t>Mergers and Acquisitions </a:t>
            </a:r>
          </a:p>
        </p:txBody>
      </p:sp>
      <p:sp>
        <p:nvSpPr>
          <p:cNvPr id="3" name="Content Placeholder 2">
            <a:extLst>
              <a:ext uri="{FF2B5EF4-FFF2-40B4-BE49-F238E27FC236}">
                <a16:creationId xmlns:a16="http://schemas.microsoft.com/office/drawing/2014/main" xmlns="" id="{2406349D-CCDF-45F0-8405-56C19D1E24CB}"/>
              </a:ext>
            </a:extLst>
          </p:cNvPr>
          <p:cNvSpPr>
            <a:spLocks noGrp="1"/>
          </p:cNvSpPr>
          <p:nvPr>
            <p:ph idx="1"/>
          </p:nvPr>
        </p:nvSpPr>
        <p:spPr>
          <a:xfrm>
            <a:off x="642910" y="1214423"/>
            <a:ext cx="7529540" cy="4576778"/>
          </a:xfrm>
        </p:spPr>
        <p:txBody>
          <a:bodyPr>
            <a:noAutofit/>
          </a:bodyPr>
          <a:lstStyle/>
          <a:p>
            <a:pPr marL="0" indent="0">
              <a:buNone/>
            </a:pPr>
            <a:r>
              <a:rPr lang="en-MY" sz="2800" dirty="0"/>
              <a:t>Mergers and acquisitions (M&amp;A) is the dominant mode of growth for firms seeking competitive advantage in an increasingly complex and global business economy. </a:t>
            </a:r>
          </a:p>
          <a:p>
            <a:pPr marL="0" indent="0">
              <a:buNone/>
            </a:pPr>
            <a:endParaRPr lang="en-MY" sz="2800" dirty="0"/>
          </a:p>
          <a:p>
            <a:pPr marL="0" indent="0">
              <a:buNone/>
            </a:pPr>
            <a:r>
              <a:rPr lang="en-MY" sz="2800" dirty="0"/>
              <a:t>In a merger two companies join together and create a new entity. In an acquisition, one company acquires sufficient shares to gain control of the other organization. Mergers and acquisitions are popular alternatives to greenfield investments</a:t>
            </a:r>
          </a:p>
        </p:txBody>
      </p:sp>
    </p:spTree>
    <p:extLst>
      <p:ext uri="{BB962C8B-B14F-4D97-AF65-F5344CB8AC3E}">
        <p14:creationId xmlns:p14="http://schemas.microsoft.com/office/powerpoint/2010/main" xmlns="" val="17600083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5EAB1E-CF70-4881-A00B-7D752C7B59D3}"/>
              </a:ext>
            </a:extLst>
          </p:cNvPr>
          <p:cNvSpPr>
            <a:spLocks noGrp="1"/>
          </p:cNvSpPr>
          <p:nvPr>
            <p:ph type="title"/>
          </p:nvPr>
        </p:nvSpPr>
        <p:spPr>
          <a:xfrm>
            <a:off x="857224" y="285728"/>
            <a:ext cx="7200900" cy="574693"/>
          </a:xfrm>
        </p:spPr>
        <p:txBody>
          <a:bodyPr/>
          <a:lstStyle/>
          <a:p>
            <a:r>
              <a:rPr lang="en-MY" dirty="0"/>
              <a:t>Hostile Takeover</a:t>
            </a:r>
          </a:p>
        </p:txBody>
      </p:sp>
      <p:sp>
        <p:nvSpPr>
          <p:cNvPr id="3" name="Content Placeholder 2">
            <a:extLst>
              <a:ext uri="{FF2B5EF4-FFF2-40B4-BE49-F238E27FC236}">
                <a16:creationId xmlns:a16="http://schemas.microsoft.com/office/drawing/2014/main" xmlns="" id="{E35AD712-6893-4165-AB51-9F1BEA8E1EA4}"/>
              </a:ext>
            </a:extLst>
          </p:cNvPr>
          <p:cNvSpPr>
            <a:spLocks noGrp="1"/>
          </p:cNvSpPr>
          <p:nvPr>
            <p:ph idx="1"/>
          </p:nvPr>
        </p:nvSpPr>
        <p:spPr>
          <a:xfrm>
            <a:off x="642910" y="1142984"/>
            <a:ext cx="7772400" cy="4530725"/>
          </a:xfrm>
        </p:spPr>
        <p:txBody>
          <a:bodyPr>
            <a:normAutofit/>
          </a:bodyPr>
          <a:lstStyle/>
          <a:p>
            <a:pPr marL="0" indent="0">
              <a:buNone/>
            </a:pPr>
            <a:r>
              <a:rPr lang="en-MY" sz="2800" dirty="0"/>
              <a:t>When one company takes over another company and the second company which was acquired is fighting and resisting the first company.</a:t>
            </a:r>
          </a:p>
          <a:p>
            <a:pPr marL="0" indent="0">
              <a:buNone/>
            </a:pPr>
            <a:endParaRPr lang="en-MY" sz="2800" dirty="0"/>
          </a:p>
          <a:p>
            <a:pPr marL="0" indent="0">
              <a:buNone/>
            </a:pPr>
            <a:r>
              <a:rPr lang="en-MY" sz="2800" dirty="0"/>
              <a:t>Example : AOL and Time Warner,</a:t>
            </a:r>
          </a:p>
          <a:p>
            <a:pPr marL="0" indent="0">
              <a:buNone/>
            </a:pPr>
            <a:r>
              <a:rPr lang="en-MY" sz="2800" dirty="0"/>
              <a:t>L&amp;T and Mindtree</a:t>
            </a:r>
          </a:p>
        </p:txBody>
      </p:sp>
    </p:spTree>
    <p:extLst>
      <p:ext uri="{BB962C8B-B14F-4D97-AF65-F5344CB8AC3E}">
        <p14:creationId xmlns:p14="http://schemas.microsoft.com/office/powerpoint/2010/main" xmlns="" val="10391825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C8C5F9-060F-48CB-BFF3-B64F8CE7954B}"/>
              </a:ext>
            </a:extLst>
          </p:cNvPr>
          <p:cNvSpPr>
            <a:spLocks noGrp="1"/>
          </p:cNvSpPr>
          <p:nvPr>
            <p:ph type="title"/>
          </p:nvPr>
        </p:nvSpPr>
        <p:spPr>
          <a:xfrm>
            <a:off x="899592" y="188640"/>
            <a:ext cx="7200900" cy="593503"/>
          </a:xfrm>
        </p:spPr>
        <p:txBody>
          <a:bodyPr/>
          <a:lstStyle/>
          <a:p>
            <a:r>
              <a:rPr lang="en-MY" dirty="0"/>
              <a:t>Joint Ventures</a:t>
            </a:r>
          </a:p>
        </p:txBody>
      </p:sp>
      <p:sp>
        <p:nvSpPr>
          <p:cNvPr id="3" name="Content Placeholder 2">
            <a:extLst>
              <a:ext uri="{FF2B5EF4-FFF2-40B4-BE49-F238E27FC236}">
                <a16:creationId xmlns:a16="http://schemas.microsoft.com/office/drawing/2014/main" xmlns="" id="{EF8A8C14-2EDA-4AC8-8370-EF32A9784476}"/>
              </a:ext>
            </a:extLst>
          </p:cNvPr>
          <p:cNvSpPr>
            <a:spLocks noGrp="1"/>
          </p:cNvSpPr>
          <p:nvPr>
            <p:ph idx="1"/>
          </p:nvPr>
        </p:nvSpPr>
        <p:spPr>
          <a:xfrm>
            <a:off x="755576" y="908720"/>
            <a:ext cx="7704856" cy="5040560"/>
          </a:xfrm>
        </p:spPr>
        <p:txBody>
          <a:bodyPr>
            <a:normAutofit fontScale="92500" lnSpcReduction="10000"/>
          </a:bodyPr>
          <a:lstStyle/>
          <a:p>
            <a:r>
              <a:rPr lang="en-MY" sz="2400" dirty="0"/>
              <a:t>The companies decide to partner up together or work together on a project</a:t>
            </a:r>
          </a:p>
          <a:p>
            <a:endParaRPr lang="en-MY" sz="2400" dirty="0"/>
          </a:p>
          <a:p>
            <a:r>
              <a:rPr lang="en-MY" sz="2400" dirty="0"/>
              <a:t>Neither of them are selling stock to one another.</a:t>
            </a:r>
          </a:p>
          <a:p>
            <a:endParaRPr lang="en-MY" sz="2400" dirty="0"/>
          </a:p>
          <a:p>
            <a:r>
              <a:rPr lang="en-MY" sz="2400" dirty="0"/>
              <a:t>They are not permanent partners owning each other like M&amp;A.</a:t>
            </a:r>
          </a:p>
          <a:p>
            <a:endParaRPr lang="en-MY" sz="2400" dirty="0"/>
          </a:p>
          <a:p>
            <a:r>
              <a:rPr lang="en-MY" sz="2400" dirty="0"/>
              <a:t>They may share revenue, they may share costs for that project.</a:t>
            </a:r>
          </a:p>
          <a:p>
            <a:endParaRPr lang="en-MY" sz="2400" dirty="0"/>
          </a:p>
          <a:p>
            <a:r>
              <a:rPr lang="en-MY" sz="2400" dirty="0"/>
              <a:t>They are not losing their individual corporate identities</a:t>
            </a:r>
          </a:p>
        </p:txBody>
      </p:sp>
    </p:spTree>
    <p:extLst>
      <p:ext uri="{BB962C8B-B14F-4D97-AF65-F5344CB8AC3E}">
        <p14:creationId xmlns:p14="http://schemas.microsoft.com/office/powerpoint/2010/main" xmlns="" val="10334199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458E30-FFED-4CD6-BF9E-62D9F35A6B40}"/>
              </a:ext>
            </a:extLst>
          </p:cNvPr>
          <p:cNvSpPr>
            <a:spLocks noGrp="1"/>
          </p:cNvSpPr>
          <p:nvPr>
            <p:ph type="title"/>
          </p:nvPr>
        </p:nvSpPr>
        <p:spPr>
          <a:xfrm>
            <a:off x="914400" y="277813"/>
            <a:ext cx="7906072" cy="1143000"/>
          </a:xfrm>
        </p:spPr>
        <p:txBody>
          <a:bodyPr/>
          <a:lstStyle/>
          <a:p>
            <a:r>
              <a:rPr lang="en-MY" sz="4400" dirty="0"/>
              <a:t>Key HRM Issues</a:t>
            </a:r>
          </a:p>
        </p:txBody>
      </p:sp>
      <p:sp>
        <p:nvSpPr>
          <p:cNvPr id="4" name="Content Placeholder 2">
            <a:extLst>
              <a:ext uri="{FF2B5EF4-FFF2-40B4-BE49-F238E27FC236}">
                <a16:creationId xmlns:a16="http://schemas.microsoft.com/office/drawing/2014/main" xmlns="" id="{93D38352-7F49-4220-BDC9-851DFC889A36}"/>
              </a:ext>
            </a:extLst>
          </p:cNvPr>
          <p:cNvSpPr>
            <a:spLocks noGrp="1"/>
          </p:cNvSpPr>
          <p:nvPr>
            <p:ph idx="1"/>
          </p:nvPr>
        </p:nvSpPr>
        <p:spPr>
          <a:xfrm>
            <a:off x="914400" y="1628800"/>
            <a:ext cx="7772400" cy="4530725"/>
          </a:xfrm>
        </p:spPr>
        <p:txBody>
          <a:bodyPr>
            <a:normAutofit/>
          </a:bodyPr>
          <a:lstStyle/>
          <a:p>
            <a:r>
              <a:rPr lang="en-MY" sz="2800" dirty="0"/>
              <a:t>Retention of key talent</a:t>
            </a:r>
          </a:p>
          <a:p>
            <a:r>
              <a:rPr lang="en-MY" sz="2800" dirty="0"/>
              <a:t>Effective communication</a:t>
            </a:r>
          </a:p>
          <a:p>
            <a:r>
              <a:rPr lang="en-MY" sz="2800" dirty="0"/>
              <a:t>Executive retention</a:t>
            </a:r>
          </a:p>
          <a:p>
            <a:r>
              <a:rPr lang="en-MY" sz="2800" dirty="0"/>
              <a:t>Cultural integration</a:t>
            </a:r>
          </a:p>
        </p:txBody>
      </p:sp>
    </p:spTree>
    <p:extLst>
      <p:ext uri="{BB962C8B-B14F-4D97-AF65-F5344CB8AC3E}">
        <p14:creationId xmlns:p14="http://schemas.microsoft.com/office/powerpoint/2010/main" xmlns="" val="9334497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231F86-5072-46DC-BB7F-FEEAB8BA56D8}"/>
              </a:ext>
            </a:extLst>
          </p:cNvPr>
          <p:cNvSpPr>
            <a:spLocks noGrp="1"/>
          </p:cNvSpPr>
          <p:nvPr>
            <p:ph type="title"/>
          </p:nvPr>
        </p:nvSpPr>
        <p:spPr>
          <a:xfrm>
            <a:off x="971600" y="332656"/>
            <a:ext cx="7200900" cy="521495"/>
          </a:xfrm>
        </p:spPr>
        <p:txBody>
          <a:bodyPr>
            <a:normAutofit/>
          </a:bodyPr>
          <a:lstStyle/>
          <a:p>
            <a:r>
              <a:rPr lang="en-MY" dirty="0"/>
              <a:t>Global M&amp;A </a:t>
            </a:r>
          </a:p>
        </p:txBody>
      </p:sp>
      <p:pic>
        <p:nvPicPr>
          <p:cNvPr id="5" name="Picture 4">
            <a:extLst>
              <a:ext uri="{FF2B5EF4-FFF2-40B4-BE49-F238E27FC236}">
                <a16:creationId xmlns:a16="http://schemas.microsoft.com/office/drawing/2014/main" xmlns="" id="{547F20C6-6323-4BA5-A0DA-AA921B4213CC}"/>
              </a:ext>
            </a:extLst>
          </p:cNvPr>
          <p:cNvPicPr>
            <a:picLocks noChangeAspect="1"/>
          </p:cNvPicPr>
          <p:nvPr/>
        </p:nvPicPr>
        <p:blipFill>
          <a:blip r:embed="rId2" cstate="print"/>
          <a:stretch>
            <a:fillRect/>
          </a:stretch>
        </p:blipFill>
        <p:spPr>
          <a:xfrm>
            <a:off x="827584" y="1196752"/>
            <a:ext cx="7355800" cy="4536504"/>
          </a:xfrm>
          <a:prstGeom prst="rect">
            <a:avLst/>
          </a:prstGeom>
        </p:spPr>
      </p:pic>
    </p:spTree>
    <p:extLst>
      <p:ext uri="{BB962C8B-B14F-4D97-AF65-F5344CB8AC3E}">
        <p14:creationId xmlns:p14="http://schemas.microsoft.com/office/powerpoint/2010/main" xmlns="" val="30068051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0B75DD-9B38-4681-8347-9E9443EE9BAC}"/>
              </a:ext>
            </a:extLst>
          </p:cNvPr>
          <p:cNvSpPr>
            <a:spLocks noGrp="1"/>
          </p:cNvSpPr>
          <p:nvPr>
            <p:ph type="title"/>
          </p:nvPr>
        </p:nvSpPr>
        <p:spPr>
          <a:xfrm>
            <a:off x="971600" y="332656"/>
            <a:ext cx="7200900" cy="665511"/>
          </a:xfrm>
        </p:spPr>
        <p:txBody>
          <a:bodyPr/>
          <a:lstStyle/>
          <a:p>
            <a:r>
              <a:rPr lang="en-MY" dirty="0"/>
              <a:t>M&amp;A Strategies</a:t>
            </a:r>
          </a:p>
        </p:txBody>
      </p:sp>
      <p:sp>
        <p:nvSpPr>
          <p:cNvPr id="3" name="Content Placeholder 2">
            <a:extLst>
              <a:ext uri="{FF2B5EF4-FFF2-40B4-BE49-F238E27FC236}">
                <a16:creationId xmlns:a16="http://schemas.microsoft.com/office/drawing/2014/main" xmlns="" id="{D354C796-A312-45EE-9274-C684D595184F}"/>
              </a:ext>
            </a:extLst>
          </p:cNvPr>
          <p:cNvSpPr>
            <a:spLocks noGrp="1"/>
          </p:cNvSpPr>
          <p:nvPr>
            <p:ph idx="1"/>
          </p:nvPr>
        </p:nvSpPr>
        <p:spPr>
          <a:xfrm>
            <a:off x="714348" y="1142984"/>
            <a:ext cx="7643866" cy="4714908"/>
          </a:xfrm>
        </p:spPr>
        <p:txBody>
          <a:bodyPr>
            <a:noAutofit/>
          </a:bodyPr>
          <a:lstStyle/>
          <a:p>
            <a:pPr marL="514350" indent="-514350">
              <a:buFont typeface="+mj-lt"/>
              <a:buAutoNum type="arabicPeriod"/>
            </a:pPr>
            <a:r>
              <a:rPr lang="en-MY" sz="2800" dirty="0"/>
              <a:t>Overcapacity M&amp;A</a:t>
            </a:r>
          </a:p>
          <a:p>
            <a:pPr marL="514350" indent="-514350">
              <a:buFont typeface="+mj-lt"/>
              <a:buAutoNum type="arabicPeriod"/>
            </a:pPr>
            <a:r>
              <a:rPr lang="en-MY" sz="2800" dirty="0"/>
              <a:t>Geographic roll-up M&amp;A</a:t>
            </a:r>
          </a:p>
          <a:p>
            <a:pPr marL="514350" indent="-514350">
              <a:buFont typeface="+mj-lt"/>
              <a:buAutoNum type="arabicPeriod"/>
            </a:pPr>
            <a:r>
              <a:rPr lang="en-MY" sz="2800" dirty="0"/>
              <a:t>Product or Market extension M&amp;A</a:t>
            </a:r>
          </a:p>
          <a:p>
            <a:pPr marL="514350" indent="-514350">
              <a:buFont typeface="+mj-lt"/>
              <a:buAutoNum type="arabicPeriod"/>
            </a:pPr>
            <a:r>
              <a:rPr lang="en-MY" sz="2800" dirty="0"/>
              <a:t>M&amp;A as substitute of R&amp;D</a:t>
            </a:r>
          </a:p>
          <a:p>
            <a:pPr marL="514350" indent="-514350">
              <a:buFont typeface="+mj-lt"/>
              <a:buAutoNum type="arabicPeriod"/>
            </a:pPr>
            <a:r>
              <a:rPr lang="en-MY" sz="2800" dirty="0"/>
              <a:t>Industry Convergence M&amp;A</a:t>
            </a:r>
          </a:p>
          <a:p>
            <a:endParaRPr lang="en-MY" sz="2800" dirty="0"/>
          </a:p>
          <a:p>
            <a:pPr marL="0" indent="0">
              <a:buNone/>
            </a:pPr>
            <a:r>
              <a:rPr lang="en-MY" sz="2800" i="1" dirty="0"/>
              <a:t>Not All M&amp;As Are Alike and That Matters </a:t>
            </a:r>
            <a:r>
              <a:rPr lang="en-MY" sz="2800" dirty="0"/>
              <a:t>by Joseph L. Bower (HBR Article)</a:t>
            </a:r>
          </a:p>
        </p:txBody>
      </p:sp>
    </p:spTree>
    <p:extLst>
      <p:ext uri="{BB962C8B-B14F-4D97-AF65-F5344CB8AC3E}">
        <p14:creationId xmlns:p14="http://schemas.microsoft.com/office/powerpoint/2010/main" xmlns="" val="28334929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62254A-6724-40AE-8DC1-8DEB5001DA86}"/>
              </a:ext>
            </a:extLst>
          </p:cNvPr>
          <p:cNvSpPr>
            <a:spLocks noGrp="1"/>
          </p:cNvSpPr>
          <p:nvPr>
            <p:ph type="title"/>
          </p:nvPr>
        </p:nvSpPr>
        <p:spPr>
          <a:xfrm>
            <a:off x="857224" y="285728"/>
            <a:ext cx="7200900" cy="646131"/>
          </a:xfrm>
        </p:spPr>
        <p:txBody>
          <a:bodyPr/>
          <a:lstStyle/>
          <a:p>
            <a:r>
              <a:rPr lang="en-MY" dirty="0"/>
              <a:t>Overcapacity M&amp;A</a:t>
            </a:r>
          </a:p>
        </p:txBody>
      </p:sp>
      <p:sp>
        <p:nvSpPr>
          <p:cNvPr id="3" name="Content Placeholder 2">
            <a:extLst>
              <a:ext uri="{FF2B5EF4-FFF2-40B4-BE49-F238E27FC236}">
                <a16:creationId xmlns:a16="http://schemas.microsoft.com/office/drawing/2014/main" xmlns="" id="{AE487CD6-5ADF-4BD3-B6CB-A6081783CB5C}"/>
              </a:ext>
            </a:extLst>
          </p:cNvPr>
          <p:cNvSpPr>
            <a:spLocks noGrp="1"/>
          </p:cNvSpPr>
          <p:nvPr>
            <p:ph idx="1"/>
          </p:nvPr>
        </p:nvSpPr>
        <p:spPr>
          <a:xfrm>
            <a:off x="500034" y="1142984"/>
            <a:ext cx="7858180" cy="4786346"/>
          </a:xfrm>
        </p:spPr>
        <p:txBody>
          <a:bodyPr>
            <a:noAutofit/>
          </a:bodyPr>
          <a:lstStyle/>
          <a:p>
            <a:pPr marL="0" indent="0">
              <a:buNone/>
            </a:pPr>
            <a:r>
              <a:rPr lang="en-MY" sz="2400" dirty="0"/>
              <a:t> It occurs when an acquiring company seeks to eliminate excess capacity to create a more efficient corporation. In effect, the acquiring company’s strategic goal is to achieve economies of scale in order to gain market share, doing so in part by eliminating human resources</a:t>
            </a:r>
          </a:p>
          <a:p>
            <a:pPr marL="0" indent="0">
              <a:buNone/>
            </a:pPr>
            <a:endParaRPr lang="en-MY" sz="2400" dirty="0"/>
          </a:p>
          <a:p>
            <a:pPr marL="0" indent="0">
              <a:buNone/>
            </a:pPr>
            <a:r>
              <a:rPr lang="en-MY" sz="2400" dirty="0"/>
              <a:t>For example :</a:t>
            </a:r>
          </a:p>
          <a:p>
            <a:pPr marL="0" indent="0">
              <a:buNone/>
            </a:pPr>
            <a:r>
              <a:rPr lang="en-MY" sz="2400" dirty="0"/>
              <a:t>1. British Petroleum’s acquisition of Amoco</a:t>
            </a:r>
          </a:p>
          <a:p>
            <a:pPr marL="0" indent="0">
              <a:buNone/>
            </a:pPr>
            <a:r>
              <a:rPr lang="en-MY" sz="2400" dirty="0"/>
              <a:t>2. Daimler’s acquisition of Chrysler</a:t>
            </a:r>
          </a:p>
          <a:p>
            <a:pPr marL="0" indent="0">
              <a:buNone/>
            </a:pPr>
            <a:endParaRPr lang="en-MY" sz="2400" dirty="0"/>
          </a:p>
          <a:p>
            <a:pPr marL="0" indent="0">
              <a:buNone/>
            </a:pPr>
            <a:endParaRPr lang="en-MY" sz="2400" dirty="0"/>
          </a:p>
          <a:p>
            <a:pPr marL="0" indent="0">
              <a:buNone/>
            </a:pPr>
            <a:endParaRPr lang="en-MY" sz="2400" dirty="0"/>
          </a:p>
        </p:txBody>
      </p:sp>
    </p:spTree>
    <p:extLst>
      <p:ext uri="{BB962C8B-B14F-4D97-AF65-F5344CB8AC3E}">
        <p14:creationId xmlns:p14="http://schemas.microsoft.com/office/powerpoint/2010/main" xmlns="" val="36650804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5861DF-D279-4236-8091-17B9C5EAEF98}"/>
              </a:ext>
            </a:extLst>
          </p:cNvPr>
          <p:cNvSpPr>
            <a:spLocks noGrp="1"/>
          </p:cNvSpPr>
          <p:nvPr>
            <p:ph type="title"/>
          </p:nvPr>
        </p:nvSpPr>
        <p:spPr>
          <a:xfrm>
            <a:off x="1043608" y="260648"/>
            <a:ext cx="7200900" cy="665511"/>
          </a:xfrm>
        </p:spPr>
        <p:txBody>
          <a:bodyPr/>
          <a:lstStyle/>
          <a:p>
            <a:r>
              <a:rPr lang="en-MY" dirty="0"/>
              <a:t>Geographic roll-up M&amp;A</a:t>
            </a:r>
          </a:p>
        </p:txBody>
      </p:sp>
      <p:sp>
        <p:nvSpPr>
          <p:cNvPr id="3" name="Content Placeholder 2">
            <a:extLst>
              <a:ext uri="{FF2B5EF4-FFF2-40B4-BE49-F238E27FC236}">
                <a16:creationId xmlns:a16="http://schemas.microsoft.com/office/drawing/2014/main" xmlns="" id="{7AB718F9-2169-4A43-9197-D2BBB3A963BC}"/>
              </a:ext>
            </a:extLst>
          </p:cNvPr>
          <p:cNvSpPr>
            <a:spLocks noGrp="1"/>
          </p:cNvSpPr>
          <p:nvPr>
            <p:ph idx="1"/>
          </p:nvPr>
        </p:nvSpPr>
        <p:spPr>
          <a:xfrm>
            <a:off x="642910" y="1357299"/>
            <a:ext cx="7529540" cy="4433902"/>
          </a:xfrm>
        </p:spPr>
        <p:txBody>
          <a:bodyPr>
            <a:normAutofit/>
          </a:bodyPr>
          <a:lstStyle/>
          <a:p>
            <a:pPr marL="0" indent="0">
              <a:buNone/>
            </a:pPr>
            <a:r>
              <a:rPr lang="en-MY" sz="2800" dirty="0"/>
              <a:t>It takes place when companies seek to expand geographically, often with operating units remaining at the local level. In many instances, large companies acquire smaller companies that they try to keep intact and therefore these firms tend to retain local managers. These types of M&amp;As are common in the banking sector</a:t>
            </a:r>
          </a:p>
        </p:txBody>
      </p:sp>
    </p:spTree>
    <p:extLst>
      <p:ext uri="{BB962C8B-B14F-4D97-AF65-F5344CB8AC3E}">
        <p14:creationId xmlns:p14="http://schemas.microsoft.com/office/powerpoint/2010/main" xmlns="" val="15924647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972A02-C459-46A6-A3A2-446799C753B9}"/>
              </a:ext>
            </a:extLst>
          </p:cNvPr>
          <p:cNvSpPr>
            <a:spLocks noGrp="1"/>
          </p:cNvSpPr>
          <p:nvPr>
            <p:ph type="title"/>
          </p:nvPr>
        </p:nvSpPr>
        <p:spPr>
          <a:xfrm>
            <a:off x="971600" y="404664"/>
            <a:ext cx="7200900" cy="737519"/>
          </a:xfrm>
        </p:spPr>
        <p:txBody>
          <a:bodyPr/>
          <a:lstStyle/>
          <a:p>
            <a:r>
              <a:rPr lang="en-MY" dirty="0"/>
              <a:t>Product or market extension M&amp;A</a:t>
            </a:r>
          </a:p>
        </p:txBody>
      </p:sp>
      <p:sp>
        <p:nvSpPr>
          <p:cNvPr id="3" name="Content Placeholder 2">
            <a:extLst>
              <a:ext uri="{FF2B5EF4-FFF2-40B4-BE49-F238E27FC236}">
                <a16:creationId xmlns:a16="http://schemas.microsoft.com/office/drawing/2014/main" xmlns="" id="{4BBFAE5C-3AA2-40D2-859D-8C018ACF47F7}"/>
              </a:ext>
            </a:extLst>
          </p:cNvPr>
          <p:cNvSpPr>
            <a:spLocks noGrp="1"/>
          </p:cNvSpPr>
          <p:nvPr>
            <p:ph idx="1"/>
          </p:nvPr>
        </p:nvSpPr>
        <p:spPr>
          <a:xfrm>
            <a:off x="971600" y="1412776"/>
            <a:ext cx="7416824" cy="4536504"/>
          </a:xfrm>
        </p:spPr>
        <p:txBody>
          <a:bodyPr>
            <a:normAutofit/>
          </a:bodyPr>
          <a:lstStyle/>
          <a:p>
            <a:pPr marL="0" indent="0">
              <a:buNone/>
            </a:pPr>
            <a:r>
              <a:rPr lang="en-MY" sz="2400" dirty="0"/>
              <a:t>It involves expanding product lines or expanding geographically across borders. This type of M&amp;A occurs when the acquiring and acquired companies are functionally related in production and/or distribution but sell products that do not compete directly with one another, or when a company seeks to diversify geographically, such as when two companies manufacture the same product, yet sell it in different markets. In effect, in this type of M&amp;A, firms seek to achieve long-term strategic goals by investing in less saturated markets – often doing so to obtain economies of scale necessary for global competition.</a:t>
            </a:r>
          </a:p>
        </p:txBody>
      </p:sp>
    </p:spTree>
    <p:extLst>
      <p:ext uri="{BB962C8B-B14F-4D97-AF65-F5344CB8AC3E}">
        <p14:creationId xmlns:p14="http://schemas.microsoft.com/office/powerpoint/2010/main" xmlns="" val="37830832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CE2317-6E5F-444F-993D-3C6A76E558BF}"/>
              </a:ext>
            </a:extLst>
          </p:cNvPr>
          <p:cNvSpPr>
            <a:spLocks noGrp="1"/>
          </p:cNvSpPr>
          <p:nvPr>
            <p:ph type="title"/>
          </p:nvPr>
        </p:nvSpPr>
        <p:spPr>
          <a:xfrm>
            <a:off x="1043608" y="476672"/>
            <a:ext cx="7200900" cy="737519"/>
          </a:xfrm>
        </p:spPr>
        <p:txBody>
          <a:bodyPr/>
          <a:lstStyle/>
          <a:p>
            <a:r>
              <a:rPr lang="pt-BR" dirty="0"/>
              <a:t>M&amp;A as a substitute for R&amp;D</a:t>
            </a:r>
            <a:endParaRPr lang="en-MY" dirty="0"/>
          </a:p>
        </p:txBody>
      </p:sp>
      <p:sp>
        <p:nvSpPr>
          <p:cNvPr id="3" name="Content Placeholder 2">
            <a:extLst>
              <a:ext uri="{FF2B5EF4-FFF2-40B4-BE49-F238E27FC236}">
                <a16:creationId xmlns:a16="http://schemas.microsoft.com/office/drawing/2014/main" xmlns="" id="{132B0F0A-2416-4200-9026-E35CD238FF69}"/>
              </a:ext>
            </a:extLst>
          </p:cNvPr>
          <p:cNvSpPr>
            <a:spLocks noGrp="1"/>
          </p:cNvSpPr>
          <p:nvPr>
            <p:ph idx="1"/>
          </p:nvPr>
        </p:nvSpPr>
        <p:spPr/>
        <p:txBody>
          <a:bodyPr>
            <a:normAutofit/>
          </a:bodyPr>
          <a:lstStyle/>
          <a:p>
            <a:pPr marL="0" indent="0">
              <a:buNone/>
            </a:pPr>
            <a:r>
              <a:rPr lang="en-MY" sz="2800" dirty="0"/>
              <a:t>It occurs when acquisitions are used as a means of gaining access to new R&amp;D knowledge or technological capabilities by acquiring innovative firms rather than producing the knowledge in-house. Acquiring firms in this type of M&amp;A tend to be larger than the acquired firm, and sometimes have significant practical merger</a:t>
            </a:r>
          </a:p>
        </p:txBody>
      </p:sp>
    </p:spTree>
    <p:extLst>
      <p:ext uri="{BB962C8B-B14F-4D97-AF65-F5344CB8AC3E}">
        <p14:creationId xmlns:p14="http://schemas.microsoft.com/office/powerpoint/2010/main" xmlns="" val="34895575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A3306A-C4CA-4B03-BD73-814D0F23F564}"/>
              </a:ext>
            </a:extLst>
          </p:cNvPr>
          <p:cNvSpPr>
            <a:spLocks noGrp="1"/>
          </p:cNvSpPr>
          <p:nvPr>
            <p:ph type="title"/>
          </p:nvPr>
        </p:nvSpPr>
        <p:spPr>
          <a:xfrm>
            <a:off x="1043608" y="404664"/>
            <a:ext cx="7200900" cy="665511"/>
          </a:xfrm>
        </p:spPr>
        <p:txBody>
          <a:bodyPr/>
          <a:lstStyle/>
          <a:p>
            <a:r>
              <a:rPr lang="en-MY" dirty="0"/>
              <a:t>Industry convergence M&amp;A</a:t>
            </a:r>
          </a:p>
        </p:txBody>
      </p:sp>
      <p:sp>
        <p:nvSpPr>
          <p:cNvPr id="3" name="Content Placeholder 2">
            <a:extLst>
              <a:ext uri="{FF2B5EF4-FFF2-40B4-BE49-F238E27FC236}">
                <a16:creationId xmlns:a16="http://schemas.microsoft.com/office/drawing/2014/main" xmlns="" id="{B804E0B6-D8BA-473A-965D-E5A603274437}"/>
              </a:ext>
            </a:extLst>
          </p:cNvPr>
          <p:cNvSpPr>
            <a:spLocks noGrp="1"/>
          </p:cNvSpPr>
          <p:nvPr>
            <p:ph idx="1"/>
          </p:nvPr>
        </p:nvSpPr>
        <p:spPr>
          <a:xfrm>
            <a:off x="714348" y="1571613"/>
            <a:ext cx="7458102" cy="4219588"/>
          </a:xfrm>
        </p:spPr>
        <p:txBody>
          <a:bodyPr>
            <a:noAutofit/>
          </a:bodyPr>
          <a:lstStyle/>
          <a:p>
            <a:r>
              <a:rPr lang="en-MY" sz="2800" dirty="0"/>
              <a:t>It involves creating a new industry from existing industries whose boundaries are eroding. </a:t>
            </a:r>
          </a:p>
          <a:p>
            <a:endParaRPr lang="en-MY" sz="2800" dirty="0"/>
          </a:p>
          <a:p>
            <a:r>
              <a:rPr lang="en-MY" sz="2800" dirty="0"/>
              <a:t>An enterprise can get larger by merging with other competing enterprises or integrating related but separate activities in the value chain. There are two dimensions in which an enterprise can integrate, the horizontal and the vertical</a:t>
            </a:r>
          </a:p>
        </p:txBody>
      </p:sp>
    </p:spTree>
    <p:extLst>
      <p:ext uri="{BB962C8B-B14F-4D97-AF65-F5344CB8AC3E}">
        <p14:creationId xmlns:p14="http://schemas.microsoft.com/office/powerpoint/2010/main" xmlns="" val="21262746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83AAAE-9561-428E-899E-2E4867F668A4}"/>
              </a:ext>
            </a:extLst>
          </p:cNvPr>
          <p:cNvSpPr>
            <a:spLocks noGrp="1"/>
          </p:cNvSpPr>
          <p:nvPr>
            <p:ph type="title"/>
          </p:nvPr>
        </p:nvSpPr>
        <p:spPr>
          <a:xfrm>
            <a:off x="1115616" y="260648"/>
            <a:ext cx="7200900" cy="665511"/>
          </a:xfrm>
        </p:spPr>
        <p:txBody>
          <a:bodyPr/>
          <a:lstStyle/>
          <a:p>
            <a:r>
              <a:rPr lang="en-MY" dirty="0"/>
              <a:t>Phases of Merger</a:t>
            </a:r>
          </a:p>
        </p:txBody>
      </p:sp>
      <p:pic>
        <p:nvPicPr>
          <p:cNvPr id="5" name="Picture 4">
            <a:extLst>
              <a:ext uri="{FF2B5EF4-FFF2-40B4-BE49-F238E27FC236}">
                <a16:creationId xmlns:a16="http://schemas.microsoft.com/office/drawing/2014/main" xmlns="" id="{9D64C857-5586-41A2-BE30-3C8B37E04941}"/>
              </a:ext>
            </a:extLst>
          </p:cNvPr>
          <p:cNvPicPr>
            <a:picLocks noChangeAspect="1"/>
          </p:cNvPicPr>
          <p:nvPr/>
        </p:nvPicPr>
        <p:blipFill>
          <a:blip r:embed="rId2" cstate="print"/>
          <a:stretch>
            <a:fillRect/>
          </a:stretch>
        </p:blipFill>
        <p:spPr>
          <a:xfrm>
            <a:off x="1043607" y="1700808"/>
            <a:ext cx="7663383" cy="4248472"/>
          </a:xfrm>
          <a:prstGeom prst="rect">
            <a:avLst/>
          </a:prstGeom>
        </p:spPr>
      </p:pic>
    </p:spTree>
    <p:extLst>
      <p:ext uri="{BB962C8B-B14F-4D97-AF65-F5344CB8AC3E}">
        <p14:creationId xmlns:p14="http://schemas.microsoft.com/office/powerpoint/2010/main" xmlns="" val="1417270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5FBB05-DD24-414A-BA28-E6C7D1DB5F82}"/>
              </a:ext>
            </a:extLst>
          </p:cNvPr>
          <p:cNvSpPr>
            <a:spLocks noGrp="1"/>
          </p:cNvSpPr>
          <p:nvPr>
            <p:ph type="title"/>
          </p:nvPr>
        </p:nvSpPr>
        <p:spPr>
          <a:xfrm>
            <a:off x="1043608" y="404664"/>
            <a:ext cx="7200900" cy="809527"/>
          </a:xfrm>
        </p:spPr>
        <p:txBody>
          <a:bodyPr/>
          <a:lstStyle/>
          <a:p>
            <a:r>
              <a:rPr lang="en-MY" dirty="0"/>
              <a:t>M&amp;A Process</a:t>
            </a:r>
          </a:p>
        </p:txBody>
      </p:sp>
      <p:pic>
        <p:nvPicPr>
          <p:cNvPr id="5" name="Picture 4">
            <a:extLst>
              <a:ext uri="{FF2B5EF4-FFF2-40B4-BE49-F238E27FC236}">
                <a16:creationId xmlns:a16="http://schemas.microsoft.com/office/drawing/2014/main" xmlns="" id="{F5E9DCF0-940D-4188-BD7D-3BBC7A3FF8BD}"/>
              </a:ext>
            </a:extLst>
          </p:cNvPr>
          <p:cNvPicPr>
            <a:picLocks noChangeAspect="1"/>
          </p:cNvPicPr>
          <p:nvPr/>
        </p:nvPicPr>
        <p:blipFill>
          <a:blip r:embed="rId2" cstate="print"/>
          <a:stretch>
            <a:fillRect/>
          </a:stretch>
        </p:blipFill>
        <p:spPr>
          <a:xfrm>
            <a:off x="1133887" y="1772816"/>
            <a:ext cx="7554043" cy="4392488"/>
          </a:xfrm>
          <a:prstGeom prst="rect">
            <a:avLst/>
          </a:prstGeom>
        </p:spPr>
      </p:pic>
    </p:spTree>
    <p:extLst>
      <p:ext uri="{BB962C8B-B14F-4D97-AF65-F5344CB8AC3E}">
        <p14:creationId xmlns:p14="http://schemas.microsoft.com/office/powerpoint/2010/main" xmlns="" val="38747077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B71F49-1C00-4953-A1D6-B6CFA09299D0}"/>
              </a:ext>
            </a:extLst>
          </p:cNvPr>
          <p:cNvSpPr>
            <a:spLocks noGrp="1"/>
          </p:cNvSpPr>
          <p:nvPr>
            <p:ph type="title"/>
          </p:nvPr>
        </p:nvSpPr>
        <p:spPr>
          <a:xfrm>
            <a:off x="1043608" y="404664"/>
            <a:ext cx="7200900" cy="737519"/>
          </a:xfrm>
        </p:spPr>
        <p:txBody>
          <a:bodyPr/>
          <a:lstStyle/>
          <a:p>
            <a:r>
              <a:rPr lang="en-MY" dirty="0"/>
              <a:t>HR Due Diligence</a:t>
            </a:r>
          </a:p>
        </p:txBody>
      </p:sp>
      <p:pic>
        <p:nvPicPr>
          <p:cNvPr id="5" name="Picture 4">
            <a:extLst>
              <a:ext uri="{FF2B5EF4-FFF2-40B4-BE49-F238E27FC236}">
                <a16:creationId xmlns:a16="http://schemas.microsoft.com/office/drawing/2014/main" xmlns="" id="{1BFC85C8-A40F-4B7D-A2ED-DFF9C8FD34A6}"/>
              </a:ext>
            </a:extLst>
          </p:cNvPr>
          <p:cNvPicPr>
            <a:picLocks noChangeAspect="1"/>
          </p:cNvPicPr>
          <p:nvPr/>
        </p:nvPicPr>
        <p:blipFill>
          <a:blip r:embed="rId2" cstate="print"/>
          <a:stretch>
            <a:fillRect/>
          </a:stretch>
        </p:blipFill>
        <p:spPr>
          <a:xfrm>
            <a:off x="1331640" y="1412776"/>
            <a:ext cx="6439222" cy="4325477"/>
          </a:xfrm>
          <a:prstGeom prst="rect">
            <a:avLst/>
          </a:prstGeom>
        </p:spPr>
      </p:pic>
    </p:spTree>
    <p:extLst>
      <p:ext uri="{BB962C8B-B14F-4D97-AF65-F5344CB8AC3E}">
        <p14:creationId xmlns:p14="http://schemas.microsoft.com/office/powerpoint/2010/main" xmlns="" val="21178516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571472" y="428604"/>
          <a:ext cx="7858180" cy="52864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9627106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734628-9A78-46A9-9668-8E1399186323}"/>
              </a:ext>
            </a:extLst>
          </p:cNvPr>
          <p:cNvSpPr>
            <a:spLocks noGrp="1"/>
          </p:cNvSpPr>
          <p:nvPr>
            <p:ph type="title"/>
          </p:nvPr>
        </p:nvSpPr>
        <p:spPr>
          <a:xfrm>
            <a:off x="1115616" y="548680"/>
            <a:ext cx="7200900" cy="737519"/>
          </a:xfrm>
        </p:spPr>
        <p:txBody>
          <a:bodyPr/>
          <a:lstStyle/>
          <a:p>
            <a:r>
              <a:rPr lang="en-MY" dirty="0"/>
              <a:t>Merging Cultures</a:t>
            </a:r>
          </a:p>
        </p:txBody>
      </p:sp>
      <p:pic>
        <p:nvPicPr>
          <p:cNvPr id="5" name="Picture 4">
            <a:extLst>
              <a:ext uri="{FF2B5EF4-FFF2-40B4-BE49-F238E27FC236}">
                <a16:creationId xmlns:a16="http://schemas.microsoft.com/office/drawing/2014/main" xmlns="" id="{F8DC0069-FE7C-44E6-B168-184365041946}"/>
              </a:ext>
            </a:extLst>
          </p:cNvPr>
          <p:cNvPicPr>
            <a:picLocks noChangeAspect="1"/>
          </p:cNvPicPr>
          <p:nvPr/>
        </p:nvPicPr>
        <p:blipFill>
          <a:blip r:embed="rId2" cstate="print"/>
          <a:stretch>
            <a:fillRect/>
          </a:stretch>
        </p:blipFill>
        <p:spPr>
          <a:xfrm>
            <a:off x="755576" y="1628800"/>
            <a:ext cx="8122096" cy="4313204"/>
          </a:xfrm>
          <a:prstGeom prst="rect">
            <a:avLst/>
          </a:prstGeom>
        </p:spPr>
      </p:pic>
    </p:spTree>
    <p:extLst>
      <p:ext uri="{BB962C8B-B14F-4D97-AF65-F5344CB8AC3E}">
        <p14:creationId xmlns:p14="http://schemas.microsoft.com/office/powerpoint/2010/main" xmlns="" val="21466636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1A1BFD-3D86-425C-B951-C52EE64B6EBB}"/>
              </a:ext>
            </a:extLst>
          </p:cNvPr>
          <p:cNvSpPr>
            <a:spLocks noGrp="1"/>
          </p:cNvSpPr>
          <p:nvPr>
            <p:ph type="title"/>
          </p:nvPr>
        </p:nvSpPr>
        <p:spPr>
          <a:xfrm>
            <a:off x="1115616" y="476672"/>
            <a:ext cx="7200900" cy="665511"/>
          </a:xfrm>
        </p:spPr>
        <p:txBody>
          <a:bodyPr/>
          <a:lstStyle/>
          <a:p>
            <a:r>
              <a:rPr lang="en-MY" dirty="0"/>
              <a:t>Assimilation</a:t>
            </a:r>
          </a:p>
        </p:txBody>
      </p:sp>
      <p:sp>
        <p:nvSpPr>
          <p:cNvPr id="3" name="Content Placeholder 2">
            <a:extLst>
              <a:ext uri="{FF2B5EF4-FFF2-40B4-BE49-F238E27FC236}">
                <a16:creationId xmlns:a16="http://schemas.microsoft.com/office/drawing/2014/main" xmlns="" id="{3F69C704-E03D-474E-AF51-4271D1CC6069}"/>
              </a:ext>
            </a:extLst>
          </p:cNvPr>
          <p:cNvSpPr>
            <a:spLocks noGrp="1"/>
          </p:cNvSpPr>
          <p:nvPr>
            <p:ph idx="1"/>
          </p:nvPr>
        </p:nvSpPr>
        <p:spPr>
          <a:xfrm>
            <a:off x="685800" y="1556793"/>
            <a:ext cx="7774632" cy="4104456"/>
          </a:xfrm>
        </p:spPr>
        <p:txBody>
          <a:bodyPr>
            <a:normAutofit/>
          </a:bodyPr>
          <a:lstStyle/>
          <a:p>
            <a:r>
              <a:rPr lang="en-MY" sz="2400" dirty="0"/>
              <a:t>Assimilation occurs when employees at the acquired company willingly embrace the cultural values of the acquiring organization. </a:t>
            </a:r>
          </a:p>
          <a:p>
            <a:r>
              <a:rPr lang="en-MY" sz="2400" dirty="0"/>
              <a:t>This tends to occur when the acquired company has a weak culture that is dysfunctional, whereas the acquiring company’s culture is strong and focused on clearly defined values.</a:t>
            </a:r>
          </a:p>
          <a:p>
            <a:r>
              <a:rPr lang="en-MY" sz="2400" dirty="0"/>
              <a:t> Culture clash is rare with assimilation</a:t>
            </a:r>
          </a:p>
        </p:txBody>
      </p:sp>
    </p:spTree>
    <p:extLst>
      <p:ext uri="{BB962C8B-B14F-4D97-AF65-F5344CB8AC3E}">
        <p14:creationId xmlns:p14="http://schemas.microsoft.com/office/powerpoint/2010/main" xmlns="" val="294966482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05CA08-BA39-4E92-BF9C-2025369EB8CF}"/>
              </a:ext>
            </a:extLst>
          </p:cNvPr>
          <p:cNvSpPr>
            <a:spLocks noGrp="1"/>
          </p:cNvSpPr>
          <p:nvPr>
            <p:ph type="title"/>
          </p:nvPr>
        </p:nvSpPr>
        <p:spPr>
          <a:xfrm>
            <a:off x="1115616" y="404664"/>
            <a:ext cx="7200900" cy="593503"/>
          </a:xfrm>
        </p:spPr>
        <p:txBody>
          <a:bodyPr/>
          <a:lstStyle/>
          <a:p>
            <a:r>
              <a:rPr lang="en-MY" dirty="0"/>
              <a:t>Deculturation</a:t>
            </a:r>
          </a:p>
        </p:txBody>
      </p:sp>
      <p:sp>
        <p:nvSpPr>
          <p:cNvPr id="3" name="Content Placeholder 2">
            <a:extLst>
              <a:ext uri="{FF2B5EF4-FFF2-40B4-BE49-F238E27FC236}">
                <a16:creationId xmlns:a16="http://schemas.microsoft.com/office/drawing/2014/main" xmlns="" id="{170BEB53-CE93-436B-B880-937DB9E11919}"/>
              </a:ext>
            </a:extLst>
          </p:cNvPr>
          <p:cNvSpPr>
            <a:spLocks noGrp="1"/>
          </p:cNvSpPr>
          <p:nvPr>
            <p:ph idx="1"/>
          </p:nvPr>
        </p:nvSpPr>
        <p:spPr>
          <a:xfrm>
            <a:off x="899592" y="1412776"/>
            <a:ext cx="7488832" cy="4248472"/>
          </a:xfrm>
        </p:spPr>
        <p:txBody>
          <a:bodyPr>
            <a:normAutofit/>
          </a:bodyPr>
          <a:lstStyle/>
          <a:p>
            <a:r>
              <a:rPr lang="en-MY" sz="2400" dirty="0"/>
              <a:t>The acquiring firm strips away artifacts and reward systems that support the old culture.</a:t>
            </a:r>
          </a:p>
          <a:p>
            <a:endParaRPr lang="en-MY" sz="2400" dirty="0"/>
          </a:p>
          <a:p>
            <a:r>
              <a:rPr lang="en-MY" sz="2400" dirty="0"/>
              <a:t>People who cannot adopt the acquiring company’s culture are often terminated.</a:t>
            </a:r>
          </a:p>
          <a:p>
            <a:endParaRPr lang="en-MY" sz="2400" dirty="0"/>
          </a:p>
          <a:p>
            <a:r>
              <a:rPr lang="en-MY" sz="2400" dirty="0"/>
              <a:t>Deculturation may be necessary when the acquired firm’s culture doesn’t work but employees aren’t convinced of this</a:t>
            </a:r>
          </a:p>
        </p:txBody>
      </p:sp>
    </p:spTree>
    <p:extLst>
      <p:ext uri="{BB962C8B-B14F-4D97-AF65-F5344CB8AC3E}">
        <p14:creationId xmlns:p14="http://schemas.microsoft.com/office/powerpoint/2010/main" xmlns="" val="20889504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4EB2F0-51AE-4343-B531-2D0639F2000C}"/>
              </a:ext>
            </a:extLst>
          </p:cNvPr>
          <p:cNvSpPr>
            <a:spLocks noGrp="1"/>
          </p:cNvSpPr>
          <p:nvPr>
            <p:ph type="title"/>
          </p:nvPr>
        </p:nvSpPr>
        <p:spPr>
          <a:xfrm>
            <a:off x="1043608" y="476672"/>
            <a:ext cx="7200900" cy="737519"/>
          </a:xfrm>
        </p:spPr>
        <p:txBody>
          <a:bodyPr/>
          <a:lstStyle/>
          <a:p>
            <a:r>
              <a:rPr lang="en-MY" dirty="0"/>
              <a:t>Integration</a:t>
            </a:r>
          </a:p>
        </p:txBody>
      </p:sp>
      <p:sp>
        <p:nvSpPr>
          <p:cNvPr id="3" name="Content Placeholder 2">
            <a:extLst>
              <a:ext uri="{FF2B5EF4-FFF2-40B4-BE49-F238E27FC236}">
                <a16:creationId xmlns:a16="http://schemas.microsoft.com/office/drawing/2014/main" xmlns="" id="{B2F9FFCE-04C5-4E5A-9E15-735093F254C4}"/>
              </a:ext>
            </a:extLst>
          </p:cNvPr>
          <p:cNvSpPr>
            <a:spLocks noGrp="1"/>
          </p:cNvSpPr>
          <p:nvPr>
            <p:ph idx="1"/>
          </p:nvPr>
        </p:nvSpPr>
        <p:spPr>
          <a:xfrm>
            <a:off x="899592" y="1700808"/>
            <a:ext cx="7200900" cy="3809999"/>
          </a:xfrm>
        </p:spPr>
        <p:txBody>
          <a:bodyPr>
            <a:noAutofit/>
          </a:bodyPr>
          <a:lstStyle/>
          <a:p>
            <a:r>
              <a:rPr lang="en-MY" sz="2400" dirty="0"/>
              <a:t>Integration involves combining two or more cultures into a new composite culture that preserves the best features of the previous cultures.</a:t>
            </a:r>
          </a:p>
          <a:p>
            <a:r>
              <a:rPr lang="en-MY" sz="2400" dirty="0"/>
              <a:t> Integration is most effective when the companies have relatively weak cultures or when their cultures include several overlapping values</a:t>
            </a:r>
          </a:p>
          <a:p>
            <a:r>
              <a:rPr lang="en-MY" sz="2400" dirty="0"/>
              <a:t>Integration is slow and potentially risky, because there are many forces preserving the existing cultures.</a:t>
            </a:r>
          </a:p>
        </p:txBody>
      </p:sp>
    </p:spTree>
    <p:extLst>
      <p:ext uri="{BB962C8B-B14F-4D97-AF65-F5344CB8AC3E}">
        <p14:creationId xmlns:p14="http://schemas.microsoft.com/office/powerpoint/2010/main" xmlns="" val="9375824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AAAD00-447B-45BD-9CA5-DFFF1ED9C337}"/>
              </a:ext>
            </a:extLst>
          </p:cNvPr>
          <p:cNvSpPr>
            <a:spLocks noGrp="1"/>
          </p:cNvSpPr>
          <p:nvPr>
            <p:ph type="title"/>
          </p:nvPr>
        </p:nvSpPr>
        <p:spPr>
          <a:xfrm>
            <a:off x="971600" y="404664"/>
            <a:ext cx="7200900" cy="665511"/>
          </a:xfrm>
        </p:spPr>
        <p:txBody>
          <a:bodyPr/>
          <a:lstStyle/>
          <a:p>
            <a:r>
              <a:rPr lang="en-MY" dirty="0"/>
              <a:t>Separation</a:t>
            </a:r>
          </a:p>
        </p:txBody>
      </p:sp>
      <p:sp>
        <p:nvSpPr>
          <p:cNvPr id="3" name="Content Placeholder 2">
            <a:extLst>
              <a:ext uri="{FF2B5EF4-FFF2-40B4-BE49-F238E27FC236}">
                <a16:creationId xmlns:a16="http://schemas.microsoft.com/office/drawing/2014/main" xmlns="" id="{A1938C1E-AA09-4358-BF38-040104C04D86}"/>
              </a:ext>
            </a:extLst>
          </p:cNvPr>
          <p:cNvSpPr>
            <a:spLocks noGrp="1"/>
          </p:cNvSpPr>
          <p:nvPr>
            <p:ph idx="1"/>
          </p:nvPr>
        </p:nvSpPr>
        <p:spPr>
          <a:xfrm>
            <a:off x="971600" y="1484784"/>
            <a:ext cx="7200900" cy="3809999"/>
          </a:xfrm>
        </p:spPr>
        <p:txBody>
          <a:bodyPr>
            <a:normAutofit/>
          </a:bodyPr>
          <a:lstStyle/>
          <a:p>
            <a:r>
              <a:rPr lang="en-MY" sz="2400" dirty="0"/>
              <a:t>A separation strategy occurs where the merging companies agree to remain distinct entities with minimal exchange of culture or organizational practices.</a:t>
            </a:r>
          </a:p>
          <a:p>
            <a:endParaRPr lang="en-MY" sz="2400" dirty="0"/>
          </a:p>
          <a:p>
            <a:r>
              <a:rPr lang="en-MY" sz="2400" dirty="0"/>
              <a:t> Separation is most appropriate when the two merging companies are in unrelated industries because the most appropriate cultural values tend to differ by industry.</a:t>
            </a:r>
          </a:p>
        </p:txBody>
      </p:sp>
    </p:spTree>
    <p:extLst>
      <p:ext uri="{BB962C8B-B14F-4D97-AF65-F5344CB8AC3E}">
        <p14:creationId xmlns:p14="http://schemas.microsoft.com/office/powerpoint/2010/main" xmlns="" val="369644492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p14="http://schemas.microsoft.com/office/powerpoint/2010/main" xmlns="" val="110408890"/>
              </p:ext>
            </p:extLst>
          </p:nvPr>
        </p:nvGraphicFramePr>
        <p:xfrm>
          <a:off x="500034" y="642918"/>
          <a:ext cx="8243966" cy="5090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335701951"/>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579439"/>
          </a:xfrm>
        </p:spPr>
        <p:txBody>
          <a:bodyPr/>
          <a:lstStyle/>
          <a:p>
            <a:pPr algn="ctr"/>
            <a:r>
              <a:rPr lang="en-US" dirty="0" smtClean="0"/>
              <a:t>Types of International Organization</a:t>
            </a:r>
            <a:endParaRPr lang="en-US" dirty="0"/>
          </a:p>
        </p:txBody>
      </p:sp>
      <p:graphicFrame>
        <p:nvGraphicFramePr>
          <p:cNvPr id="4" name="Content Placeholder 3"/>
          <p:cNvGraphicFramePr>
            <a:graphicFrameLocks noGrp="1"/>
          </p:cNvGraphicFramePr>
          <p:nvPr>
            <p:ph idx="1"/>
          </p:nvPr>
        </p:nvGraphicFramePr>
        <p:xfrm>
          <a:off x="685800" y="914400"/>
          <a:ext cx="79248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ChangeArrowheads="1"/>
          </p:cNvSpPr>
          <p:nvPr>
            <p:ph type="title"/>
          </p:nvPr>
        </p:nvSpPr>
        <p:spPr>
          <a:xfrm>
            <a:off x="1066800" y="228600"/>
            <a:ext cx="7200900" cy="655639"/>
          </a:xfrm>
        </p:spPr>
        <p:txBody>
          <a:bodyPr/>
          <a:lstStyle/>
          <a:p>
            <a:pPr eaLnBrk="1" hangingPunct="1"/>
            <a:r>
              <a:rPr lang="de-DE" dirty="0" smtClean="0">
                <a:latin typeface="Arial Black" charset="0"/>
                <a:ea typeface="ＭＳ Ｐゴシック" charset="0"/>
                <a:cs typeface="ＭＳ Ｐゴシック" charset="0"/>
              </a:rPr>
              <a:t>Balance in a transnational Approach</a:t>
            </a:r>
            <a:endParaRPr lang="de-DE" dirty="0">
              <a:latin typeface="Arial Black" charset="0"/>
              <a:ea typeface="ＭＳ Ｐゴシック" charset="0"/>
              <a:cs typeface="ＭＳ Ｐゴシック" charset="0"/>
            </a:endParaRPr>
          </a:p>
        </p:txBody>
      </p:sp>
      <p:sp>
        <p:nvSpPr>
          <p:cNvPr id="483334" name="Textfeld 51"/>
          <p:cNvSpPr txBox="1">
            <a:spLocks noChangeArrowheads="1"/>
          </p:cNvSpPr>
          <p:nvPr/>
        </p:nvSpPr>
        <p:spPr bwMode="auto">
          <a:xfrm>
            <a:off x="2820442" y="5897587"/>
            <a:ext cx="3623766"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600" dirty="0" err="1" smtClean="0">
                <a:solidFill>
                  <a:srgbClr val="4D4D4D"/>
                </a:solidFill>
                <a:cs typeface="Arial" charset="0"/>
              </a:rPr>
              <a:t>Local</a:t>
            </a:r>
            <a:r>
              <a:rPr lang="de-DE" sz="1600" dirty="0" smtClean="0">
                <a:solidFill>
                  <a:srgbClr val="4D4D4D"/>
                </a:solidFill>
                <a:cs typeface="Arial" charset="0"/>
              </a:rPr>
              <a:t> Differentiation</a:t>
            </a:r>
            <a:endParaRPr lang="de-DE" sz="1600" dirty="0">
              <a:solidFill>
                <a:srgbClr val="4D4D4D"/>
              </a:solidFill>
              <a:cs typeface="Arial" charset="0"/>
            </a:endParaRPr>
          </a:p>
        </p:txBody>
      </p:sp>
      <p:sp>
        <p:nvSpPr>
          <p:cNvPr id="483335" name="Textfeld 52"/>
          <p:cNvSpPr txBox="1">
            <a:spLocks noChangeArrowheads="1"/>
          </p:cNvSpPr>
          <p:nvPr/>
        </p:nvSpPr>
        <p:spPr bwMode="auto">
          <a:xfrm>
            <a:off x="479425" y="3200400"/>
            <a:ext cx="1295400" cy="585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dirty="0" smtClean="0">
                <a:solidFill>
                  <a:srgbClr val="4D4D4D"/>
                </a:solidFill>
                <a:cs typeface="Arial" charset="0"/>
              </a:rPr>
              <a:t>Global </a:t>
            </a:r>
            <a:r>
              <a:rPr lang="de-DE" sz="1600" dirty="0">
                <a:solidFill>
                  <a:srgbClr val="4D4D4D"/>
                </a:solidFill>
                <a:cs typeface="Arial" charset="0"/>
              </a:rPr>
              <a:t>Integration</a:t>
            </a:r>
          </a:p>
        </p:txBody>
      </p:sp>
      <p:sp>
        <p:nvSpPr>
          <p:cNvPr id="54" name="Rechteck 53"/>
          <p:cNvSpPr/>
          <p:nvPr/>
        </p:nvSpPr>
        <p:spPr>
          <a:xfrm>
            <a:off x="250825" y="1219200"/>
            <a:ext cx="8686800" cy="501808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a:solidFill>
                <a:srgbClr val="4D4D4D"/>
              </a:solidFill>
            </a:endParaRPr>
          </a:p>
        </p:txBody>
      </p:sp>
      <p:sp>
        <p:nvSpPr>
          <p:cNvPr id="55" name="Bogen 12"/>
          <p:cNvSpPr>
            <a:spLocks/>
          </p:cNvSpPr>
          <p:nvPr/>
        </p:nvSpPr>
        <p:spPr bwMode="auto">
          <a:xfrm rot="5400000">
            <a:off x="2060575" y="933450"/>
            <a:ext cx="2438400" cy="3009900"/>
          </a:xfrm>
          <a:custGeom>
            <a:avLst/>
            <a:gdLst>
              <a:gd name="T0" fmla="*/ 0 w 21616"/>
              <a:gd name="T1" fmla="*/ 0 h 21600"/>
              <a:gd name="T2" fmla="*/ 2147483647 w 21616"/>
              <a:gd name="T3" fmla="*/ 2147483647 h 21600"/>
              <a:gd name="T4" fmla="*/ 899098209 w 21616"/>
              <a:gd name="T5" fmla="*/ 2147483647 h 21600"/>
              <a:gd name="T6" fmla="*/ 0 60000 65536"/>
              <a:gd name="T7" fmla="*/ 0 60000 65536"/>
              <a:gd name="T8" fmla="*/ 0 60000 65536"/>
              <a:gd name="T9" fmla="*/ 0 w 21616"/>
              <a:gd name="T10" fmla="*/ 0 h 21600"/>
              <a:gd name="T11" fmla="*/ 21616 w 21616"/>
              <a:gd name="T12" fmla="*/ 21600 h 21600"/>
            </a:gdLst>
            <a:ahLst/>
            <a:cxnLst>
              <a:cxn ang="T6">
                <a:pos x="T0" y="T1"/>
              </a:cxn>
              <a:cxn ang="T7">
                <a:pos x="T2" y="T3"/>
              </a:cxn>
              <a:cxn ang="T8">
                <a:pos x="T4" y="T5"/>
              </a:cxn>
            </a:cxnLst>
            <a:rect l="T9" t="T10" r="T11" b="T12"/>
            <a:pathLst>
              <a:path w="21616" h="21600" fill="none" extrusionOk="0">
                <a:moveTo>
                  <a:pt x="0" y="0"/>
                </a:moveTo>
                <a:cubicBezTo>
                  <a:pt x="5" y="0"/>
                  <a:pt x="10" y="-1"/>
                  <a:pt x="16" y="-1"/>
                </a:cubicBezTo>
                <a:cubicBezTo>
                  <a:pt x="11945" y="-1"/>
                  <a:pt x="21616" y="9670"/>
                  <a:pt x="21616" y="21600"/>
                </a:cubicBezTo>
              </a:path>
              <a:path w="21616" h="21600" stroke="0" extrusionOk="0">
                <a:moveTo>
                  <a:pt x="0" y="0"/>
                </a:moveTo>
                <a:cubicBezTo>
                  <a:pt x="5" y="0"/>
                  <a:pt x="10" y="-1"/>
                  <a:pt x="16" y="-1"/>
                </a:cubicBezTo>
                <a:cubicBezTo>
                  <a:pt x="11945" y="-1"/>
                  <a:pt x="21616" y="9670"/>
                  <a:pt x="21616" y="21600"/>
                </a:cubicBezTo>
                <a:lnTo>
                  <a:pt x="16" y="21600"/>
                </a:lnTo>
                <a:close/>
              </a:path>
            </a:pathLst>
          </a:custGeom>
          <a:solidFill>
            <a:schemeClr val="bg1">
              <a:lumMod val="95000"/>
            </a:schemeClr>
          </a:solidFill>
          <a:ln w="9525">
            <a:solidFill>
              <a:schemeClr val="bg1">
                <a:lumMod val="65000"/>
              </a:schemeClr>
            </a:solidFill>
            <a:prstDash val="solid"/>
            <a:round/>
            <a:headEnd/>
            <a:tailEnd type="none" w="lg" len="lg"/>
          </a:ln>
        </p:spPr>
        <p:txBody>
          <a:bodyPr wrap="none" anchor="ctr"/>
          <a:lstStyle/>
          <a:p>
            <a:pPr>
              <a:defRPr/>
            </a:pPr>
            <a:endParaRPr lang="de-DE">
              <a:solidFill>
                <a:srgbClr val="4D4D4D"/>
              </a:solidFill>
              <a:latin typeface="Arial"/>
              <a:ea typeface="ＭＳ Ｐゴシック" pitchFamily="-65" charset="-128"/>
              <a:cs typeface="Arial"/>
            </a:endParaRPr>
          </a:p>
        </p:txBody>
      </p:sp>
      <p:sp>
        <p:nvSpPr>
          <p:cNvPr id="56" name="Bogen 12"/>
          <p:cNvSpPr>
            <a:spLocks/>
          </p:cNvSpPr>
          <p:nvPr/>
        </p:nvSpPr>
        <p:spPr bwMode="auto">
          <a:xfrm rot="5400000" flipH="1" flipV="1">
            <a:off x="4697412" y="3074988"/>
            <a:ext cx="2536825" cy="3048000"/>
          </a:xfrm>
          <a:custGeom>
            <a:avLst/>
            <a:gdLst>
              <a:gd name="T0" fmla="*/ 0 w 21616"/>
              <a:gd name="T1" fmla="*/ 0 h 21600"/>
              <a:gd name="T2" fmla="*/ 2147483647 w 21616"/>
              <a:gd name="T3" fmla="*/ 2147483647 h 21600"/>
              <a:gd name="T4" fmla="*/ 899098209 w 21616"/>
              <a:gd name="T5" fmla="*/ 2147483647 h 21600"/>
              <a:gd name="T6" fmla="*/ 0 60000 65536"/>
              <a:gd name="T7" fmla="*/ 0 60000 65536"/>
              <a:gd name="T8" fmla="*/ 0 60000 65536"/>
              <a:gd name="T9" fmla="*/ 0 w 21616"/>
              <a:gd name="T10" fmla="*/ 0 h 21600"/>
              <a:gd name="T11" fmla="*/ 21616 w 21616"/>
              <a:gd name="T12" fmla="*/ 21600 h 21600"/>
            </a:gdLst>
            <a:ahLst/>
            <a:cxnLst>
              <a:cxn ang="T6">
                <a:pos x="T0" y="T1"/>
              </a:cxn>
              <a:cxn ang="T7">
                <a:pos x="T2" y="T3"/>
              </a:cxn>
              <a:cxn ang="T8">
                <a:pos x="T4" y="T5"/>
              </a:cxn>
            </a:cxnLst>
            <a:rect l="T9" t="T10" r="T11" b="T12"/>
            <a:pathLst>
              <a:path w="21616" h="21600" fill="none" extrusionOk="0">
                <a:moveTo>
                  <a:pt x="0" y="0"/>
                </a:moveTo>
                <a:cubicBezTo>
                  <a:pt x="5" y="0"/>
                  <a:pt x="10" y="-1"/>
                  <a:pt x="16" y="-1"/>
                </a:cubicBezTo>
                <a:cubicBezTo>
                  <a:pt x="11945" y="-1"/>
                  <a:pt x="21616" y="9670"/>
                  <a:pt x="21616" y="21600"/>
                </a:cubicBezTo>
              </a:path>
              <a:path w="21616" h="21600" stroke="0" extrusionOk="0">
                <a:moveTo>
                  <a:pt x="0" y="0"/>
                </a:moveTo>
                <a:cubicBezTo>
                  <a:pt x="5" y="0"/>
                  <a:pt x="10" y="-1"/>
                  <a:pt x="16" y="-1"/>
                </a:cubicBezTo>
                <a:cubicBezTo>
                  <a:pt x="11945" y="-1"/>
                  <a:pt x="21616" y="9670"/>
                  <a:pt x="21616" y="21600"/>
                </a:cubicBezTo>
                <a:lnTo>
                  <a:pt x="16" y="21600"/>
                </a:lnTo>
                <a:close/>
              </a:path>
            </a:pathLst>
          </a:custGeom>
          <a:solidFill>
            <a:schemeClr val="bg1">
              <a:lumMod val="95000"/>
            </a:schemeClr>
          </a:solidFill>
          <a:ln w="9525">
            <a:solidFill>
              <a:schemeClr val="bg1">
                <a:lumMod val="65000"/>
              </a:schemeClr>
            </a:solidFill>
            <a:prstDash val="solid"/>
            <a:round/>
            <a:headEnd/>
            <a:tailEnd type="none" w="lg" len="lg"/>
          </a:ln>
        </p:spPr>
        <p:txBody>
          <a:bodyPr wrap="none" anchor="ctr"/>
          <a:lstStyle/>
          <a:p>
            <a:pPr>
              <a:defRPr/>
            </a:pPr>
            <a:endParaRPr lang="de-DE">
              <a:solidFill>
                <a:srgbClr val="4D4D4D"/>
              </a:solidFill>
              <a:latin typeface="Arial"/>
              <a:ea typeface="ＭＳ Ｐゴシック" pitchFamily="-65" charset="-128"/>
              <a:cs typeface="Arial"/>
            </a:endParaRPr>
          </a:p>
        </p:txBody>
      </p:sp>
      <p:sp>
        <p:nvSpPr>
          <p:cNvPr id="483339" name="Textfeld 56"/>
          <p:cNvSpPr txBox="1">
            <a:spLocks noChangeArrowheads="1"/>
          </p:cNvSpPr>
          <p:nvPr/>
        </p:nvSpPr>
        <p:spPr bwMode="auto">
          <a:xfrm>
            <a:off x="2422957" y="1558925"/>
            <a:ext cx="184064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smtClean="0">
                <a:solidFill>
                  <a:srgbClr val="4D4D4D"/>
                </a:solidFill>
                <a:cs typeface="Arial" charset="0"/>
              </a:rPr>
              <a:t>Employer Branding</a:t>
            </a:r>
            <a:endParaRPr lang="de-DE" sz="1400" dirty="0">
              <a:solidFill>
                <a:srgbClr val="4D4D4D"/>
              </a:solidFill>
              <a:cs typeface="Arial" charset="0"/>
            </a:endParaRPr>
          </a:p>
        </p:txBody>
      </p:sp>
      <p:sp>
        <p:nvSpPr>
          <p:cNvPr id="58" name="Oval 57"/>
          <p:cNvSpPr/>
          <p:nvPr/>
        </p:nvSpPr>
        <p:spPr>
          <a:xfrm>
            <a:off x="3263900" y="19812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41" name="Textfeld 58"/>
          <p:cNvSpPr txBox="1">
            <a:spLocks noChangeArrowheads="1"/>
          </p:cNvSpPr>
          <p:nvPr/>
        </p:nvSpPr>
        <p:spPr bwMode="auto">
          <a:xfrm>
            <a:off x="4430713" y="2667000"/>
            <a:ext cx="1611312" cy="73866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err="1" smtClean="0">
                <a:solidFill>
                  <a:srgbClr val="4D4D4D"/>
                </a:solidFill>
                <a:cs typeface="Arial" charset="0"/>
              </a:rPr>
              <a:t>Employee</a:t>
            </a:r>
            <a:r>
              <a:rPr lang="de-DE" sz="1400" dirty="0" smtClean="0">
                <a:solidFill>
                  <a:srgbClr val="4D4D4D"/>
                </a:solidFill>
                <a:cs typeface="Arial" charset="0"/>
              </a:rPr>
              <a:t/>
            </a:r>
            <a:br>
              <a:rPr lang="de-DE" sz="1400" dirty="0" smtClean="0">
                <a:solidFill>
                  <a:srgbClr val="4D4D4D"/>
                </a:solidFill>
                <a:cs typeface="Arial" charset="0"/>
              </a:rPr>
            </a:br>
            <a:r>
              <a:rPr lang="de-DE" sz="1400" dirty="0" err="1" smtClean="0">
                <a:solidFill>
                  <a:srgbClr val="4D4D4D"/>
                </a:solidFill>
                <a:cs typeface="Arial" charset="0"/>
              </a:rPr>
              <a:t>Referral</a:t>
            </a:r>
            <a:r>
              <a:rPr lang="de-DE" sz="1400" dirty="0" smtClean="0">
                <a:solidFill>
                  <a:srgbClr val="4D4D4D"/>
                </a:solidFill>
                <a:cs typeface="Arial" charset="0"/>
              </a:rPr>
              <a:t/>
            </a:r>
            <a:br>
              <a:rPr lang="de-DE" sz="1400" dirty="0" smtClean="0">
                <a:solidFill>
                  <a:srgbClr val="4D4D4D"/>
                </a:solidFill>
                <a:cs typeface="Arial" charset="0"/>
              </a:rPr>
            </a:br>
            <a:r>
              <a:rPr lang="de-DE" sz="1400" dirty="0" err="1" smtClean="0">
                <a:solidFill>
                  <a:srgbClr val="4D4D4D"/>
                </a:solidFill>
                <a:cs typeface="Arial" charset="0"/>
              </a:rPr>
              <a:t>Program</a:t>
            </a:r>
            <a:endParaRPr lang="de-DE" sz="1400" dirty="0">
              <a:solidFill>
                <a:srgbClr val="4D4D4D"/>
              </a:solidFill>
              <a:cs typeface="Arial" charset="0"/>
            </a:endParaRPr>
          </a:p>
        </p:txBody>
      </p:sp>
      <p:sp>
        <p:nvSpPr>
          <p:cNvPr id="60" name="Oval 59"/>
          <p:cNvSpPr/>
          <p:nvPr/>
        </p:nvSpPr>
        <p:spPr>
          <a:xfrm>
            <a:off x="5157788" y="35052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43" name="Textfeld 60"/>
          <p:cNvSpPr txBox="1">
            <a:spLocks noChangeArrowheads="1"/>
          </p:cNvSpPr>
          <p:nvPr/>
        </p:nvSpPr>
        <p:spPr bwMode="auto">
          <a:xfrm>
            <a:off x="5926138" y="3581400"/>
            <a:ext cx="107315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a:solidFill>
                  <a:srgbClr val="4D4D4D"/>
                </a:solidFill>
                <a:cs typeface="Arial" charset="0"/>
              </a:rPr>
              <a:t>Campus </a:t>
            </a:r>
            <a:br>
              <a:rPr lang="de-DE" sz="1400">
                <a:solidFill>
                  <a:srgbClr val="4D4D4D"/>
                </a:solidFill>
                <a:cs typeface="Arial" charset="0"/>
              </a:rPr>
            </a:br>
            <a:r>
              <a:rPr lang="de-DE" sz="1400">
                <a:solidFill>
                  <a:srgbClr val="4D4D4D"/>
                </a:solidFill>
                <a:cs typeface="Arial" charset="0"/>
              </a:rPr>
              <a:t>Recruiting</a:t>
            </a:r>
          </a:p>
        </p:txBody>
      </p:sp>
      <p:sp>
        <p:nvSpPr>
          <p:cNvPr id="62" name="Oval 61"/>
          <p:cNvSpPr/>
          <p:nvPr/>
        </p:nvSpPr>
        <p:spPr>
          <a:xfrm>
            <a:off x="6399213" y="41910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45" name="Textfeld 62"/>
          <p:cNvSpPr txBox="1">
            <a:spLocks noChangeArrowheads="1"/>
          </p:cNvSpPr>
          <p:nvPr/>
        </p:nvSpPr>
        <p:spPr bwMode="auto">
          <a:xfrm>
            <a:off x="4953000" y="4418013"/>
            <a:ext cx="175260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err="1" smtClean="0">
                <a:solidFill>
                  <a:srgbClr val="4D4D4D"/>
                </a:solidFill>
                <a:cs typeface="Arial" charset="0"/>
              </a:rPr>
              <a:t>Candidate</a:t>
            </a:r>
            <a:r>
              <a:rPr lang="de-DE" sz="1400" dirty="0">
                <a:solidFill>
                  <a:srgbClr val="4D4D4D"/>
                </a:solidFill>
                <a:cs typeface="Arial" charset="0"/>
              </a:rPr>
              <a:t/>
            </a:r>
            <a:br>
              <a:rPr lang="de-DE" sz="1400" dirty="0">
                <a:solidFill>
                  <a:srgbClr val="4D4D4D"/>
                </a:solidFill>
                <a:cs typeface="Arial" charset="0"/>
              </a:rPr>
            </a:br>
            <a:r>
              <a:rPr lang="de-DE" sz="1400" dirty="0" err="1" smtClean="0">
                <a:solidFill>
                  <a:srgbClr val="4D4D4D"/>
                </a:solidFill>
                <a:cs typeface="Arial" charset="0"/>
              </a:rPr>
              <a:t>Selection</a:t>
            </a:r>
            <a:endParaRPr lang="de-DE" sz="1400" dirty="0">
              <a:solidFill>
                <a:srgbClr val="4D4D4D"/>
              </a:solidFill>
              <a:cs typeface="Arial" charset="0"/>
            </a:endParaRPr>
          </a:p>
        </p:txBody>
      </p:sp>
      <p:sp>
        <p:nvSpPr>
          <p:cNvPr id="64" name="Oval 63"/>
          <p:cNvSpPr/>
          <p:nvPr/>
        </p:nvSpPr>
        <p:spPr>
          <a:xfrm>
            <a:off x="5554663" y="50292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47" name="Textfeld 64"/>
          <p:cNvSpPr txBox="1">
            <a:spLocks noChangeArrowheads="1"/>
          </p:cNvSpPr>
          <p:nvPr/>
        </p:nvSpPr>
        <p:spPr bwMode="auto">
          <a:xfrm>
            <a:off x="1806575" y="2297113"/>
            <a:ext cx="1470025"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a:solidFill>
                  <a:srgbClr val="4D4D4D"/>
                </a:solidFill>
                <a:cs typeface="Arial" charset="0"/>
              </a:rPr>
              <a:t>Executive</a:t>
            </a:r>
            <a:br>
              <a:rPr lang="de-DE" sz="1400">
                <a:solidFill>
                  <a:srgbClr val="4D4D4D"/>
                </a:solidFill>
                <a:cs typeface="Arial" charset="0"/>
              </a:rPr>
            </a:br>
            <a:r>
              <a:rPr lang="de-DE" sz="1400">
                <a:solidFill>
                  <a:srgbClr val="4D4D4D"/>
                </a:solidFill>
                <a:cs typeface="Arial" charset="0"/>
              </a:rPr>
              <a:t>Compensation</a:t>
            </a:r>
          </a:p>
        </p:txBody>
      </p:sp>
      <p:sp>
        <p:nvSpPr>
          <p:cNvPr id="66" name="Oval 65"/>
          <p:cNvSpPr/>
          <p:nvPr/>
        </p:nvSpPr>
        <p:spPr>
          <a:xfrm>
            <a:off x="2474913" y="29718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49" name="Textfeld 66"/>
          <p:cNvSpPr txBox="1">
            <a:spLocks noChangeArrowheads="1"/>
          </p:cNvSpPr>
          <p:nvPr/>
        </p:nvSpPr>
        <p:spPr bwMode="auto">
          <a:xfrm>
            <a:off x="2124075" y="4418013"/>
            <a:ext cx="1185863" cy="52387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smtClean="0">
                <a:solidFill>
                  <a:srgbClr val="4D4D4D"/>
                </a:solidFill>
                <a:cs typeface="Arial" charset="0"/>
              </a:rPr>
              <a:t>Office Training</a:t>
            </a:r>
            <a:endParaRPr lang="de-DE" sz="1400" dirty="0">
              <a:solidFill>
                <a:srgbClr val="4D4D4D"/>
              </a:solidFill>
              <a:cs typeface="Arial" charset="0"/>
            </a:endParaRPr>
          </a:p>
        </p:txBody>
      </p:sp>
      <p:sp>
        <p:nvSpPr>
          <p:cNvPr id="68" name="Oval 67"/>
          <p:cNvSpPr/>
          <p:nvPr/>
        </p:nvSpPr>
        <p:spPr>
          <a:xfrm>
            <a:off x="2654300" y="50292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51" name="Textfeld 68"/>
          <p:cNvSpPr txBox="1">
            <a:spLocks noChangeArrowheads="1"/>
          </p:cNvSpPr>
          <p:nvPr/>
        </p:nvSpPr>
        <p:spPr bwMode="auto">
          <a:xfrm>
            <a:off x="5268913" y="1844675"/>
            <a:ext cx="1611312" cy="52387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err="1" smtClean="0">
                <a:solidFill>
                  <a:srgbClr val="4D4D4D"/>
                </a:solidFill>
                <a:cs typeface="Arial" charset="0"/>
              </a:rPr>
              <a:t>Career</a:t>
            </a:r>
            <a:r>
              <a:rPr lang="de-DE" sz="1400" dirty="0" smtClean="0">
                <a:solidFill>
                  <a:srgbClr val="4D4D4D"/>
                </a:solidFill>
                <a:cs typeface="Arial" charset="0"/>
              </a:rPr>
              <a:t> </a:t>
            </a:r>
            <a:r>
              <a:rPr lang="de-DE" sz="1400" dirty="0">
                <a:solidFill>
                  <a:srgbClr val="4D4D4D"/>
                </a:solidFill>
                <a:cs typeface="Arial" charset="0"/>
              </a:rPr>
              <a:t/>
            </a:r>
            <a:br>
              <a:rPr lang="de-DE" sz="1400" dirty="0">
                <a:solidFill>
                  <a:srgbClr val="4D4D4D"/>
                </a:solidFill>
                <a:cs typeface="Arial" charset="0"/>
              </a:rPr>
            </a:br>
            <a:r>
              <a:rPr lang="de-DE" sz="1400" dirty="0" err="1">
                <a:solidFill>
                  <a:srgbClr val="4D4D4D"/>
                </a:solidFill>
                <a:cs typeface="Arial" charset="0"/>
              </a:rPr>
              <a:t>website</a:t>
            </a:r>
            <a:endParaRPr lang="de-DE" sz="1400" dirty="0">
              <a:solidFill>
                <a:srgbClr val="4D4D4D"/>
              </a:solidFill>
              <a:cs typeface="Arial" charset="0"/>
            </a:endParaRPr>
          </a:p>
        </p:txBody>
      </p:sp>
      <p:sp>
        <p:nvSpPr>
          <p:cNvPr id="70" name="Oval 69"/>
          <p:cNvSpPr/>
          <p:nvPr/>
        </p:nvSpPr>
        <p:spPr>
          <a:xfrm>
            <a:off x="5995988" y="2497138"/>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53" name="Textfeld 70"/>
          <p:cNvSpPr txBox="1">
            <a:spLocks noChangeArrowheads="1"/>
          </p:cNvSpPr>
          <p:nvPr/>
        </p:nvSpPr>
        <p:spPr bwMode="auto">
          <a:xfrm>
            <a:off x="2689225" y="3516313"/>
            <a:ext cx="1752600"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smtClean="0">
                <a:solidFill>
                  <a:srgbClr val="4D4D4D"/>
                </a:solidFill>
                <a:cs typeface="Arial" charset="0"/>
              </a:rPr>
              <a:t>Talent </a:t>
            </a:r>
            <a:r>
              <a:rPr lang="de-DE" sz="1400" dirty="0" err="1" smtClean="0">
                <a:solidFill>
                  <a:srgbClr val="4D4D4D"/>
                </a:solidFill>
                <a:cs typeface="Arial" charset="0"/>
              </a:rPr>
              <a:t>management</a:t>
            </a:r>
            <a:endParaRPr lang="de-DE" sz="1400" dirty="0">
              <a:solidFill>
                <a:srgbClr val="4D4D4D"/>
              </a:solidFill>
              <a:cs typeface="Arial" charset="0"/>
            </a:endParaRPr>
          </a:p>
        </p:txBody>
      </p:sp>
      <p:sp>
        <p:nvSpPr>
          <p:cNvPr id="72" name="Oval 71"/>
          <p:cNvSpPr/>
          <p:nvPr/>
        </p:nvSpPr>
        <p:spPr>
          <a:xfrm>
            <a:off x="3497263" y="41148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55" name="Textfeld 72"/>
          <p:cNvSpPr txBox="1">
            <a:spLocks noChangeArrowheads="1"/>
          </p:cNvSpPr>
          <p:nvPr/>
        </p:nvSpPr>
        <p:spPr bwMode="auto">
          <a:xfrm>
            <a:off x="6145213" y="4849813"/>
            <a:ext cx="1090612"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a:solidFill>
                  <a:srgbClr val="4D4D4D"/>
                </a:solidFill>
                <a:cs typeface="Arial" charset="0"/>
              </a:rPr>
              <a:t>Training</a:t>
            </a:r>
          </a:p>
        </p:txBody>
      </p:sp>
      <p:sp>
        <p:nvSpPr>
          <p:cNvPr id="74" name="Oval 73"/>
          <p:cNvSpPr/>
          <p:nvPr/>
        </p:nvSpPr>
        <p:spPr>
          <a:xfrm>
            <a:off x="6621463" y="5248275"/>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57" name="Textfeld 74"/>
          <p:cNvSpPr txBox="1">
            <a:spLocks noChangeArrowheads="1"/>
          </p:cNvSpPr>
          <p:nvPr/>
        </p:nvSpPr>
        <p:spPr bwMode="auto">
          <a:xfrm>
            <a:off x="3070225" y="2209800"/>
            <a:ext cx="16129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a:solidFill>
                  <a:srgbClr val="4D4D4D"/>
                </a:solidFill>
                <a:cs typeface="Arial" charset="0"/>
              </a:rPr>
              <a:t>HR-IT</a:t>
            </a:r>
          </a:p>
        </p:txBody>
      </p:sp>
      <p:sp>
        <p:nvSpPr>
          <p:cNvPr id="76" name="Oval 75"/>
          <p:cNvSpPr/>
          <p:nvPr/>
        </p:nvSpPr>
        <p:spPr>
          <a:xfrm>
            <a:off x="3797300" y="2593975"/>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77" name="Rechteck 76"/>
          <p:cNvSpPr/>
          <p:nvPr/>
        </p:nvSpPr>
        <p:spPr>
          <a:xfrm>
            <a:off x="1774825" y="1219200"/>
            <a:ext cx="5715000" cy="4648200"/>
          </a:xfrm>
          <a:prstGeom prst="rect">
            <a:avLst/>
          </a:prstGeom>
          <a:no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a:solidFill>
                <a:srgbClr val="4D4D4D"/>
              </a:solidFill>
            </a:endParaRPr>
          </a:p>
        </p:txBody>
      </p:sp>
      <p:sp>
        <p:nvSpPr>
          <p:cNvPr id="483360" name="Textfeld 77"/>
          <p:cNvSpPr txBox="1">
            <a:spLocks noChangeArrowheads="1"/>
          </p:cNvSpPr>
          <p:nvPr/>
        </p:nvSpPr>
        <p:spPr bwMode="auto">
          <a:xfrm>
            <a:off x="1774825" y="1219200"/>
            <a:ext cx="990600"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l" eaLnBrk="1" hangingPunct="1"/>
            <a:r>
              <a:rPr lang="de-DE" sz="1600" dirty="0">
                <a:solidFill>
                  <a:srgbClr val="800000"/>
                </a:solidFill>
                <a:cs typeface="Arial" charset="0"/>
              </a:rPr>
              <a:t>global</a:t>
            </a:r>
          </a:p>
        </p:txBody>
      </p:sp>
      <p:sp>
        <p:nvSpPr>
          <p:cNvPr id="483361" name="Textfeld 78"/>
          <p:cNvSpPr txBox="1">
            <a:spLocks noChangeArrowheads="1"/>
          </p:cNvSpPr>
          <p:nvPr/>
        </p:nvSpPr>
        <p:spPr bwMode="auto">
          <a:xfrm>
            <a:off x="6499225" y="5529263"/>
            <a:ext cx="9906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dirty="0" err="1" smtClean="0">
                <a:solidFill>
                  <a:srgbClr val="800000"/>
                </a:solidFill>
                <a:cs typeface="Arial" charset="0"/>
              </a:rPr>
              <a:t>local</a:t>
            </a:r>
            <a:endParaRPr lang="de-DE" sz="1600" dirty="0">
              <a:solidFill>
                <a:srgbClr val="800000"/>
              </a:solidFill>
              <a:cs typeface="Arial" charset="0"/>
            </a:endParaRPr>
          </a:p>
        </p:txBody>
      </p:sp>
      <p:cxnSp>
        <p:nvCxnSpPr>
          <p:cNvPr id="3" name="Gerade Verbindung mit Pfeil 2"/>
          <p:cNvCxnSpPr/>
          <p:nvPr/>
        </p:nvCxnSpPr>
        <p:spPr bwMode="auto">
          <a:xfrm flipV="1">
            <a:off x="1763688" y="1196752"/>
            <a:ext cx="0" cy="4680520"/>
          </a:xfrm>
          <a:prstGeom prst="straightConnector1">
            <a:avLst/>
          </a:prstGeom>
          <a:solidFill>
            <a:srgbClr val="DDDDDD"/>
          </a:solidFill>
          <a:ln w="12700" cap="flat" cmpd="sng" algn="ctr">
            <a:solidFill>
              <a:srgbClr val="800000"/>
            </a:solidFill>
            <a:prstDash val="solid"/>
            <a:round/>
            <a:headEnd type="none" w="med" len="med"/>
            <a:tailEnd type="triangle" w="lg" len="lg"/>
          </a:ln>
          <a:effectLst/>
        </p:spPr>
      </p:cxnSp>
      <p:cxnSp>
        <p:nvCxnSpPr>
          <p:cNvPr id="38" name="Gerade Verbindung mit Pfeil 37"/>
          <p:cNvCxnSpPr/>
          <p:nvPr/>
        </p:nvCxnSpPr>
        <p:spPr bwMode="auto">
          <a:xfrm>
            <a:off x="1763688" y="5877272"/>
            <a:ext cx="5760640" cy="0"/>
          </a:xfrm>
          <a:prstGeom prst="straightConnector1">
            <a:avLst/>
          </a:prstGeom>
          <a:solidFill>
            <a:srgbClr val="DDDDDD"/>
          </a:solidFill>
          <a:ln w="12700" cap="flat" cmpd="sng" algn="ctr">
            <a:solidFill>
              <a:srgbClr val="800000"/>
            </a:solidFill>
            <a:prstDash val="solid"/>
            <a:round/>
            <a:headEnd type="none" w="med" len="med"/>
            <a:tailEnd type="triangle" w="lg" len="lg"/>
          </a:ln>
          <a:effectLst/>
        </p:spPr>
      </p:cxnSp>
    </p:spTree>
    <p:extLst>
      <p:ext uri="{BB962C8B-B14F-4D97-AF65-F5344CB8AC3E}">
        <p14:creationId xmlns:p14="http://schemas.microsoft.com/office/powerpoint/2010/main" xmlns="" val="235195140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97" name="Line 16"/>
          <p:cNvSpPr>
            <a:spLocks noChangeShapeType="1"/>
          </p:cNvSpPr>
          <p:nvPr/>
        </p:nvSpPr>
        <p:spPr bwMode="auto">
          <a:xfrm>
            <a:off x="468313" y="4652963"/>
            <a:ext cx="8064500" cy="0"/>
          </a:xfrm>
          <a:prstGeom prst="line">
            <a:avLst/>
          </a:prstGeom>
          <a:noFill/>
          <a:ln w="12700">
            <a:solidFill>
              <a:schemeClr val="bg1">
                <a:lumMod val="75000"/>
              </a:schemeClr>
            </a:solidFill>
            <a:round/>
            <a:headEnd/>
            <a:tailEnd/>
          </a:ln>
          <a:extLst>
            <a:ext uri="{909E8E84-426E-40dd-AFC4-6F175D3DCCD1}">
              <a14:hiddenFill xmlns:a14="http://schemas.microsoft.com/office/drawing/2010/main" xmlns="">
                <a:noFill/>
              </a14:hiddenFill>
            </a:ext>
          </a:extLst>
        </p:spPr>
        <p:txBody>
          <a:bodyPr/>
          <a:lstStyle/>
          <a:p>
            <a:pPr>
              <a:defRPr/>
            </a:pPr>
            <a:endParaRPr lang="de-DE"/>
          </a:p>
        </p:txBody>
      </p:sp>
      <p:sp>
        <p:nvSpPr>
          <p:cNvPr id="144398" name="Line 17"/>
          <p:cNvSpPr>
            <a:spLocks noChangeShapeType="1"/>
          </p:cNvSpPr>
          <p:nvPr/>
        </p:nvSpPr>
        <p:spPr bwMode="auto">
          <a:xfrm>
            <a:off x="468313" y="3932238"/>
            <a:ext cx="8064500" cy="0"/>
          </a:xfrm>
          <a:prstGeom prst="line">
            <a:avLst/>
          </a:prstGeom>
          <a:noFill/>
          <a:ln w="12700">
            <a:solidFill>
              <a:schemeClr val="bg1">
                <a:lumMod val="75000"/>
              </a:schemeClr>
            </a:solidFill>
            <a:round/>
            <a:headEnd/>
            <a:tailEnd/>
          </a:ln>
          <a:extLst>
            <a:ext uri="{909E8E84-426E-40dd-AFC4-6F175D3DCCD1}">
              <a14:hiddenFill xmlns:a14="http://schemas.microsoft.com/office/drawing/2010/main" xmlns="">
                <a:noFill/>
              </a14:hiddenFill>
            </a:ext>
          </a:extLst>
        </p:spPr>
        <p:txBody>
          <a:bodyPr/>
          <a:lstStyle/>
          <a:p>
            <a:pPr>
              <a:defRPr/>
            </a:pPr>
            <a:endParaRPr lang="de-DE"/>
          </a:p>
        </p:txBody>
      </p:sp>
      <p:sp>
        <p:nvSpPr>
          <p:cNvPr id="144399" name="Line 18"/>
          <p:cNvSpPr>
            <a:spLocks noChangeShapeType="1"/>
          </p:cNvSpPr>
          <p:nvPr/>
        </p:nvSpPr>
        <p:spPr bwMode="auto">
          <a:xfrm>
            <a:off x="468313" y="3190875"/>
            <a:ext cx="8064500" cy="0"/>
          </a:xfrm>
          <a:prstGeom prst="line">
            <a:avLst/>
          </a:prstGeom>
          <a:noFill/>
          <a:ln w="12700">
            <a:solidFill>
              <a:schemeClr val="bg1">
                <a:lumMod val="75000"/>
              </a:schemeClr>
            </a:solidFill>
            <a:round/>
            <a:headEnd/>
            <a:tailEnd/>
          </a:ln>
          <a:extLst>
            <a:ext uri="{909E8E84-426E-40dd-AFC4-6F175D3DCCD1}">
              <a14:hiddenFill xmlns:a14="http://schemas.microsoft.com/office/drawing/2010/main" xmlns="">
                <a:noFill/>
              </a14:hiddenFill>
            </a:ext>
          </a:extLst>
        </p:spPr>
        <p:txBody>
          <a:bodyPr/>
          <a:lstStyle/>
          <a:p>
            <a:pPr>
              <a:defRPr/>
            </a:pPr>
            <a:endParaRPr lang="de-DE"/>
          </a:p>
        </p:txBody>
      </p:sp>
      <p:sp>
        <p:nvSpPr>
          <p:cNvPr id="144400" name="Line 19"/>
          <p:cNvSpPr>
            <a:spLocks noChangeShapeType="1"/>
          </p:cNvSpPr>
          <p:nvPr/>
        </p:nvSpPr>
        <p:spPr bwMode="auto">
          <a:xfrm>
            <a:off x="468313" y="2465388"/>
            <a:ext cx="8064500" cy="0"/>
          </a:xfrm>
          <a:prstGeom prst="line">
            <a:avLst/>
          </a:prstGeom>
          <a:noFill/>
          <a:ln w="12700">
            <a:solidFill>
              <a:schemeClr val="bg1">
                <a:lumMod val="75000"/>
              </a:schemeClr>
            </a:solidFill>
            <a:round/>
            <a:headEnd/>
            <a:tailEnd/>
          </a:ln>
          <a:extLst>
            <a:ext uri="{909E8E84-426E-40dd-AFC4-6F175D3DCCD1}">
              <a14:hiddenFill xmlns:a14="http://schemas.microsoft.com/office/drawing/2010/main" xmlns="">
                <a:noFill/>
              </a14:hiddenFill>
            </a:ext>
          </a:extLst>
        </p:spPr>
        <p:txBody>
          <a:bodyPr/>
          <a:lstStyle/>
          <a:p>
            <a:pPr>
              <a:defRPr/>
            </a:pPr>
            <a:endParaRPr lang="de-DE"/>
          </a:p>
        </p:txBody>
      </p:sp>
      <p:sp>
        <p:nvSpPr>
          <p:cNvPr id="144401" name="Line 20"/>
          <p:cNvSpPr>
            <a:spLocks noChangeShapeType="1"/>
          </p:cNvSpPr>
          <p:nvPr/>
        </p:nvSpPr>
        <p:spPr bwMode="auto">
          <a:xfrm>
            <a:off x="468313" y="1700213"/>
            <a:ext cx="8064500" cy="0"/>
          </a:xfrm>
          <a:prstGeom prst="line">
            <a:avLst/>
          </a:prstGeom>
          <a:noFill/>
          <a:ln w="12700">
            <a:solidFill>
              <a:schemeClr val="bg1">
                <a:lumMod val="75000"/>
              </a:schemeClr>
            </a:solidFill>
            <a:round/>
            <a:headEnd/>
            <a:tailEnd/>
          </a:ln>
          <a:extLst>
            <a:ext uri="{909E8E84-426E-40dd-AFC4-6F175D3DCCD1}">
              <a14:hiddenFill xmlns:a14="http://schemas.microsoft.com/office/drawing/2010/main" xmlns="">
                <a:noFill/>
              </a14:hiddenFill>
            </a:ext>
          </a:extLst>
        </p:spPr>
        <p:txBody>
          <a:bodyPr/>
          <a:lstStyle/>
          <a:p>
            <a:pPr>
              <a:defRPr/>
            </a:pPr>
            <a:endParaRPr lang="de-DE"/>
          </a:p>
        </p:txBody>
      </p:sp>
      <p:sp>
        <p:nvSpPr>
          <p:cNvPr id="485382" name="Rectangle 2"/>
          <p:cNvSpPr>
            <a:spLocks noGrp="1" noChangeArrowheads="1"/>
          </p:cNvSpPr>
          <p:nvPr>
            <p:ph type="title"/>
          </p:nvPr>
        </p:nvSpPr>
        <p:spPr>
          <a:xfrm>
            <a:off x="1371600" y="228600"/>
            <a:ext cx="7200900" cy="655639"/>
          </a:xfrm>
        </p:spPr>
        <p:txBody>
          <a:bodyPr/>
          <a:lstStyle/>
          <a:p>
            <a:pPr eaLnBrk="1" hangingPunct="1"/>
            <a:r>
              <a:rPr lang="de-DE" dirty="0" err="1" smtClean="0">
                <a:latin typeface="Arial Black" charset="0"/>
                <a:ea typeface="ＭＳ Ｐゴシック" charset="0"/>
                <a:cs typeface="ＭＳ Ｐゴシック" charset="0"/>
              </a:rPr>
              <a:t>From</a:t>
            </a:r>
            <a:r>
              <a:rPr lang="de-DE" dirty="0" smtClean="0">
                <a:latin typeface="Arial Black" charset="0"/>
                <a:ea typeface="ＭＳ Ｐゴシック" charset="0"/>
                <a:cs typeface="ＭＳ Ｐゴシック" charset="0"/>
              </a:rPr>
              <a:t> traditional </a:t>
            </a:r>
            <a:r>
              <a:rPr lang="de-DE" dirty="0" err="1" smtClean="0">
                <a:latin typeface="Arial Black" charset="0"/>
                <a:ea typeface="ＭＳ Ｐゴシック" charset="0"/>
                <a:cs typeface="ＭＳ Ｐゴシック" charset="0"/>
              </a:rPr>
              <a:t>to</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future</a:t>
            </a:r>
            <a:r>
              <a:rPr lang="de-DE" dirty="0" smtClean="0">
                <a:latin typeface="Arial Black" charset="0"/>
                <a:ea typeface="ＭＳ Ｐゴシック" charset="0"/>
                <a:cs typeface="ＭＳ Ｐゴシック" charset="0"/>
              </a:rPr>
              <a:t> HR</a:t>
            </a:r>
            <a:endParaRPr lang="de-DE" dirty="0">
              <a:latin typeface="Arial Black" charset="0"/>
              <a:ea typeface="ＭＳ Ｐゴシック" charset="0"/>
              <a:cs typeface="ＭＳ Ｐゴシック" charset="0"/>
            </a:endParaRPr>
          </a:p>
        </p:txBody>
      </p:sp>
      <p:grpSp>
        <p:nvGrpSpPr>
          <p:cNvPr id="2" name="Gruppierung 2"/>
          <p:cNvGrpSpPr>
            <a:grpSpLocks/>
          </p:cNvGrpSpPr>
          <p:nvPr/>
        </p:nvGrpSpPr>
        <p:grpSpPr bwMode="auto">
          <a:xfrm>
            <a:off x="2339975" y="1843088"/>
            <a:ext cx="2808288" cy="2809875"/>
            <a:chOff x="2051050" y="2490788"/>
            <a:chExt cx="2089150" cy="2233612"/>
          </a:xfrm>
        </p:grpSpPr>
        <p:sp>
          <p:nvSpPr>
            <p:cNvPr id="485396" name="Pyr1"/>
            <p:cNvSpPr>
              <a:spLocks noEditPoints="1" noChangeArrowheads="1"/>
            </p:cNvSpPr>
            <p:nvPr/>
          </p:nvSpPr>
          <p:spPr bwMode="auto">
            <a:xfrm>
              <a:off x="2863850" y="2490788"/>
              <a:ext cx="468313" cy="495300"/>
            </a:xfrm>
            <a:custGeom>
              <a:avLst/>
              <a:gdLst>
                <a:gd name="T0" fmla="*/ 2147483647 w 21600"/>
                <a:gd name="T1" fmla="*/ 0 h 21600"/>
                <a:gd name="T2" fmla="*/ 2147483647 w 21600"/>
                <a:gd name="T3" fmla="*/ 2147483647 h 21600"/>
                <a:gd name="T4" fmla="*/ 0 w 21600"/>
                <a:gd name="T5" fmla="*/ 2147483647 h 21600"/>
                <a:gd name="T6" fmla="*/ 0 60000 65536"/>
                <a:gd name="T7" fmla="*/ 0 60000 65536"/>
                <a:gd name="T8" fmla="*/ 0 60000 65536"/>
                <a:gd name="T9" fmla="*/ 5400 w 21600"/>
                <a:gd name="T10" fmla="*/ 11800 h 21600"/>
                <a:gd name="T11" fmla="*/ 16200 w 21600"/>
                <a:gd name="T12" fmla="*/ 20600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solidFill>
              <a:srgbClr val="800000"/>
            </a:solidFill>
            <a:ln w="9525">
              <a:solidFill>
                <a:srgbClr val="C0C0C0"/>
              </a:solidFill>
              <a:miter lim="800000"/>
              <a:headEnd/>
              <a:tailEnd/>
            </a:ln>
          </p:spPr>
          <p:txBody>
            <a:bodyPr/>
            <a:lstStyle/>
            <a:p>
              <a:endParaRPr lang="de-DE"/>
            </a:p>
          </p:txBody>
        </p:sp>
        <p:sp>
          <p:nvSpPr>
            <p:cNvPr id="485397" name="Pyr2"/>
            <p:cNvSpPr>
              <a:spLocks noEditPoints="1" noChangeArrowheads="1"/>
            </p:cNvSpPr>
            <p:nvPr/>
          </p:nvSpPr>
          <p:spPr bwMode="auto">
            <a:xfrm>
              <a:off x="2592388" y="2986088"/>
              <a:ext cx="1008062" cy="581025"/>
            </a:xfrm>
            <a:custGeom>
              <a:avLst/>
              <a:gdLst>
                <a:gd name="T0" fmla="*/ 2147483647 w 21600"/>
                <a:gd name="T1" fmla="*/ 0 h 21600"/>
                <a:gd name="T2" fmla="*/ 2147483647 w 21600"/>
                <a:gd name="T3" fmla="*/ 0 h 21600"/>
                <a:gd name="T4" fmla="*/ 2147483647 w 21600"/>
                <a:gd name="T5" fmla="*/ 2147483647 h 21600"/>
                <a:gd name="T6" fmla="*/ 0 w 21600"/>
                <a:gd name="T7" fmla="*/ 2147483647 h 21600"/>
                <a:gd name="T8" fmla="*/ 0 60000 65536"/>
                <a:gd name="T9" fmla="*/ 0 60000 65536"/>
                <a:gd name="T10" fmla="*/ 0 60000 65536"/>
                <a:gd name="T11" fmla="*/ 0 60000 65536"/>
                <a:gd name="T12" fmla="*/ 5787 w 21600"/>
                <a:gd name="T13" fmla="*/ 500 h 21600"/>
                <a:gd name="T14" fmla="*/ 15812 w 21600"/>
                <a:gd name="T15" fmla="*/ 21100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solidFill>
              <a:srgbClr val="808080"/>
            </a:solidFill>
            <a:ln w="9525">
              <a:solidFill>
                <a:srgbClr val="C0C0C0"/>
              </a:solidFill>
              <a:miter lim="800000"/>
              <a:headEnd/>
              <a:tailEnd/>
            </a:ln>
          </p:spPr>
          <p:txBody>
            <a:bodyPr/>
            <a:lstStyle/>
            <a:p>
              <a:endParaRPr lang="de-DE"/>
            </a:p>
          </p:txBody>
        </p:sp>
        <p:sp>
          <p:nvSpPr>
            <p:cNvPr id="485398" name="Pyr3"/>
            <p:cNvSpPr>
              <a:spLocks noEditPoints="1" noChangeArrowheads="1"/>
            </p:cNvSpPr>
            <p:nvPr/>
          </p:nvSpPr>
          <p:spPr bwMode="auto">
            <a:xfrm>
              <a:off x="2324100" y="3567113"/>
              <a:ext cx="1544638" cy="579437"/>
            </a:xfrm>
            <a:custGeom>
              <a:avLst/>
              <a:gdLst>
                <a:gd name="T0" fmla="*/ 2147483647 w 21600"/>
                <a:gd name="T1" fmla="*/ 0 h 21600"/>
                <a:gd name="T2" fmla="*/ 2147483647 w 21600"/>
                <a:gd name="T3" fmla="*/ 0 h 21600"/>
                <a:gd name="T4" fmla="*/ 2147483647 w 21600"/>
                <a:gd name="T5" fmla="*/ 2147483647 h 21600"/>
                <a:gd name="T6" fmla="*/ 0 w 21600"/>
                <a:gd name="T7" fmla="*/ 2147483647 h 21600"/>
                <a:gd name="T8" fmla="*/ 0 60000 65536"/>
                <a:gd name="T9" fmla="*/ 0 60000 65536"/>
                <a:gd name="T10" fmla="*/ 0 60000 65536"/>
                <a:gd name="T11" fmla="*/ 0 60000 65536"/>
                <a:gd name="T12" fmla="*/ 5287 w 21600"/>
                <a:gd name="T13" fmla="*/ 500 h 21600"/>
                <a:gd name="T14" fmla="*/ 16312 w 21600"/>
                <a:gd name="T15" fmla="*/ 21100 h 21600"/>
              </a:gdLst>
              <a:ahLst/>
              <a:cxnLst>
                <a:cxn ang="T8">
                  <a:pos x="T0" y="T1"/>
                </a:cxn>
                <a:cxn ang="T9">
                  <a:pos x="T2" y="T3"/>
                </a:cxn>
                <a:cxn ang="T10">
                  <a:pos x="T4" y="T5"/>
                </a:cxn>
                <a:cxn ang="T11">
                  <a:pos x="T6" y="T7"/>
                </a:cxn>
              </a:cxnLst>
              <a:rect l="T12" t="T13" r="T14" b="T15"/>
              <a:pathLst>
                <a:path w="21600" h="21600">
                  <a:moveTo>
                    <a:pt x="3768" y="0"/>
                  </a:moveTo>
                  <a:lnTo>
                    <a:pt x="17831" y="0"/>
                  </a:lnTo>
                  <a:lnTo>
                    <a:pt x="21600" y="21600"/>
                  </a:lnTo>
                  <a:lnTo>
                    <a:pt x="0" y="21600"/>
                  </a:lnTo>
                  <a:lnTo>
                    <a:pt x="3768" y="0"/>
                  </a:lnTo>
                  <a:close/>
                </a:path>
              </a:pathLst>
            </a:custGeom>
            <a:solidFill>
              <a:srgbClr val="DDDDDD"/>
            </a:solidFill>
            <a:ln w="9525">
              <a:solidFill>
                <a:srgbClr val="C0C0C0"/>
              </a:solidFill>
              <a:miter lim="800000"/>
              <a:headEnd/>
              <a:tailEnd/>
            </a:ln>
          </p:spPr>
          <p:txBody>
            <a:bodyPr/>
            <a:lstStyle/>
            <a:p>
              <a:endParaRPr lang="de-DE"/>
            </a:p>
          </p:txBody>
        </p:sp>
        <p:sp>
          <p:nvSpPr>
            <p:cNvPr id="485399" name="Pyr4"/>
            <p:cNvSpPr>
              <a:spLocks noEditPoints="1" noChangeArrowheads="1"/>
            </p:cNvSpPr>
            <p:nvPr/>
          </p:nvSpPr>
          <p:spPr bwMode="auto">
            <a:xfrm>
              <a:off x="2051050" y="4143375"/>
              <a:ext cx="2089150" cy="581025"/>
            </a:xfrm>
            <a:custGeom>
              <a:avLst/>
              <a:gdLst>
                <a:gd name="T0" fmla="*/ 2147483647 w 21600"/>
                <a:gd name="T1" fmla="*/ 0 h 21600"/>
                <a:gd name="T2" fmla="*/ 2147483647 w 21600"/>
                <a:gd name="T3" fmla="*/ 0 h 21600"/>
                <a:gd name="T4" fmla="*/ 2147483647 w 21600"/>
                <a:gd name="T5" fmla="*/ 2147483647 h 21600"/>
                <a:gd name="T6" fmla="*/ 0 w 21600"/>
                <a:gd name="T7" fmla="*/ 2147483647 h 21600"/>
                <a:gd name="T8" fmla="*/ 0 60000 65536"/>
                <a:gd name="T9" fmla="*/ 0 60000 65536"/>
                <a:gd name="T10" fmla="*/ 0 60000 65536"/>
                <a:gd name="T11" fmla="*/ 0 60000 65536"/>
                <a:gd name="T12" fmla="*/ 3287 w 21600"/>
                <a:gd name="T13" fmla="*/ 500 h 21600"/>
                <a:gd name="T14" fmla="*/ 17312 w 21600"/>
                <a:gd name="T15" fmla="*/ 21100 h 21600"/>
              </a:gdLst>
              <a:ahLst/>
              <a:cxnLst>
                <a:cxn ang="T8">
                  <a:pos x="T0" y="T1"/>
                </a:cxn>
                <a:cxn ang="T9">
                  <a:pos x="T2" y="T3"/>
                </a:cxn>
                <a:cxn ang="T10">
                  <a:pos x="T4" y="T5"/>
                </a:cxn>
                <a:cxn ang="T11">
                  <a:pos x="T6" y="T7"/>
                </a:cxn>
              </a:cxnLst>
              <a:rect l="T12" t="T13" r="T14" b="T15"/>
              <a:pathLst>
                <a:path w="21600" h="21600">
                  <a:moveTo>
                    <a:pt x="2793" y="0"/>
                  </a:moveTo>
                  <a:lnTo>
                    <a:pt x="18806" y="0"/>
                  </a:lnTo>
                  <a:lnTo>
                    <a:pt x="21600" y="21600"/>
                  </a:lnTo>
                  <a:lnTo>
                    <a:pt x="0" y="21600"/>
                  </a:lnTo>
                  <a:lnTo>
                    <a:pt x="2793" y="0"/>
                  </a:lnTo>
                  <a:close/>
                </a:path>
              </a:pathLst>
            </a:custGeom>
            <a:solidFill>
              <a:schemeClr val="bg1"/>
            </a:solidFill>
            <a:ln w="9525">
              <a:solidFill>
                <a:srgbClr val="C0C0C0"/>
              </a:solidFill>
              <a:miter lim="800000"/>
              <a:headEnd/>
              <a:tailEnd/>
            </a:ln>
          </p:spPr>
          <p:txBody>
            <a:bodyPr/>
            <a:lstStyle/>
            <a:p>
              <a:endParaRPr lang="de-DE"/>
            </a:p>
          </p:txBody>
        </p:sp>
      </p:grpSp>
      <p:grpSp>
        <p:nvGrpSpPr>
          <p:cNvPr id="3" name="Gruppierung 1"/>
          <p:cNvGrpSpPr>
            <a:grpSpLocks/>
          </p:cNvGrpSpPr>
          <p:nvPr/>
        </p:nvGrpSpPr>
        <p:grpSpPr bwMode="auto">
          <a:xfrm>
            <a:off x="5219700" y="1844675"/>
            <a:ext cx="3005138" cy="2719388"/>
            <a:chOff x="5433144" y="2490788"/>
            <a:chExt cx="2235200" cy="2160587"/>
          </a:xfrm>
        </p:grpSpPr>
        <p:grpSp>
          <p:nvGrpSpPr>
            <p:cNvPr id="4" name="Group 11"/>
            <p:cNvGrpSpPr>
              <a:grpSpLocks/>
            </p:cNvGrpSpPr>
            <p:nvPr/>
          </p:nvGrpSpPr>
          <p:grpSpPr bwMode="auto">
            <a:xfrm>
              <a:off x="5436319" y="2490788"/>
              <a:ext cx="2232025" cy="1076325"/>
              <a:chOff x="2563" y="1706"/>
              <a:chExt cx="635" cy="678"/>
            </a:xfrm>
          </p:grpSpPr>
          <p:sp>
            <p:nvSpPr>
              <p:cNvPr id="485394" name="Pyr1"/>
              <p:cNvSpPr>
                <a:spLocks noEditPoints="1" noChangeArrowheads="1"/>
              </p:cNvSpPr>
              <p:nvPr/>
            </p:nvSpPr>
            <p:spPr bwMode="auto">
              <a:xfrm>
                <a:off x="2734" y="1706"/>
                <a:ext cx="295" cy="31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5418 w 21600"/>
                  <a:gd name="T10" fmla="*/ 11769 h 21600"/>
                  <a:gd name="T11" fmla="*/ 16182 w 21600"/>
                  <a:gd name="T12" fmla="*/ 20631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solidFill>
                <a:srgbClr val="800000"/>
              </a:solidFill>
              <a:ln w="9525">
                <a:solidFill>
                  <a:srgbClr val="C0C0C0"/>
                </a:solidFill>
                <a:miter lim="800000"/>
                <a:headEnd/>
                <a:tailEnd/>
              </a:ln>
            </p:spPr>
            <p:txBody>
              <a:bodyPr/>
              <a:lstStyle/>
              <a:p>
                <a:endParaRPr lang="de-DE"/>
              </a:p>
            </p:txBody>
          </p:sp>
          <p:sp>
            <p:nvSpPr>
              <p:cNvPr id="485395" name="Pyr2"/>
              <p:cNvSpPr>
                <a:spLocks noEditPoints="1" noChangeArrowheads="1"/>
              </p:cNvSpPr>
              <p:nvPr/>
            </p:nvSpPr>
            <p:spPr bwMode="auto">
              <a:xfrm>
                <a:off x="2563" y="2018"/>
                <a:ext cx="635" cy="36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5783 w 21600"/>
                  <a:gd name="T13" fmla="*/ 472 h 21600"/>
                  <a:gd name="T14" fmla="*/ 15817 w 21600"/>
                  <a:gd name="T15" fmla="*/ 21128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solidFill>
                <a:srgbClr val="808080"/>
              </a:solidFill>
              <a:ln w="9525">
                <a:solidFill>
                  <a:srgbClr val="C0C0C0"/>
                </a:solidFill>
                <a:miter lim="800000"/>
                <a:headEnd/>
                <a:tailEnd/>
              </a:ln>
            </p:spPr>
            <p:txBody>
              <a:bodyPr/>
              <a:lstStyle/>
              <a:p>
                <a:endParaRPr lang="de-DE"/>
              </a:p>
            </p:txBody>
          </p:sp>
        </p:grpSp>
        <p:sp>
          <p:nvSpPr>
            <p:cNvPr id="485392" name="Pyr1"/>
            <p:cNvSpPr>
              <a:spLocks noEditPoints="1" noChangeArrowheads="1"/>
            </p:cNvSpPr>
            <p:nvPr/>
          </p:nvSpPr>
          <p:spPr bwMode="auto">
            <a:xfrm rot="10800000">
              <a:off x="6025282" y="4156075"/>
              <a:ext cx="1036637" cy="495300"/>
            </a:xfrm>
            <a:custGeom>
              <a:avLst/>
              <a:gdLst>
                <a:gd name="T0" fmla="*/ 2147483647 w 21600"/>
                <a:gd name="T1" fmla="*/ 0 h 21600"/>
                <a:gd name="T2" fmla="*/ 2147483647 w 21600"/>
                <a:gd name="T3" fmla="*/ 2147483647 h 21600"/>
                <a:gd name="T4" fmla="*/ 0 w 21600"/>
                <a:gd name="T5" fmla="*/ 2147483647 h 21600"/>
                <a:gd name="T6" fmla="*/ 0 60000 65536"/>
                <a:gd name="T7" fmla="*/ 0 60000 65536"/>
                <a:gd name="T8" fmla="*/ 0 60000 65536"/>
                <a:gd name="T9" fmla="*/ 5400 w 21600"/>
                <a:gd name="T10" fmla="*/ 11800 h 21600"/>
                <a:gd name="T11" fmla="*/ 16200 w 21600"/>
                <a:gd name="T12" fmla="*/ 20600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solidFill>
              <a:schemeClr val="bg1"/>
            </a:solidFill>
            <a:ln w="9525">
              <a:solidFill>
                <a:srgbClr val="C0C0C0"/>
              </a:solidFill>
              <a:miter lim="800000"/>
              <a:headEnd/>
              <a:tailEnd/>
            </a:ln>
          </p:spPr>
          <p:txBody>
            <a:bodyPr rot="10800000"/>
            <a:lstStyle/>
            <a:p>
              <a:endParaRPr lang="de-DE"/>
            </a:p>
          </p:txBody>
        </p:sp>
        <p:sp>
          <p:nvSpPr>
            <p:cNvPr id="485393" name="Pyr2"/>
            <p:cNvSpPr>
              <a:spLocks noEditPoints="1" noChangeArrowheads="1"/>
            </p:cNvSpPr>
            <p:nvPr/>
          </p:nvSpPr>
          <p:spPr bwMode="auto">
            <a:xfrm rot="10800000">
              <a:off x="5433144" y="3575050"/>
              <a:ext cx="2232025" cy="581025"/>
            </a:xfrm>
            <a:custGeom>
              <a:avLst/>
              <a:gdLst>
                <a:gd name="T0" fmla="*/ 2147483647 w 21600"/>
                <a:gd name="T1" fmla="*/ 0 h 21600"/>
                <a:gd name="T2" fmla="*/ 2147483647 w 21600"/>
                <a:gd name="T3" fmla="*/ 0 h 21600"/>
                <a:gd name="T4" fmla="*/ 2147483647 w 21600"/>
                <a:gd name="T5" fmla="*/ 2147483647 h 21600"/>
                <a:gd name="T6" fmla="*/ 0 w 21600"/>
                <a:gd name="T7" fmla="*/ 2147483647 h 21600"/>
                <a:gd name="T8" fmla="*/ 0 60000 65536"/>
                <a:gd name="T9" fmla="*/ 0 60000 65536"/>
                <a:gd name="T10" fmla="*/ 0 60000 65536"/>
                <a:gd name="T11" fmla="*/ 0 60000 65536"/>
                <a:gd name="T12" fmla="*/ 5787 w 21600"/>
                <a:gd name="T13" fmla="*/ 500 h 21600"/>
                <a:gd name="T14" fmla="*/ 15812 w 21600"/>
                <a:gd name="T15" fmla="*/ 21100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solidFill>
              <a:srgbClr val="DDDDDD"/>
            </a:solidFill>
            <a:ln w="9525">
              <a:solidFill>
                <a:srgbClr val="C0C0C0"/>
              </a:solidFill>
              <a:miter lim="800000"/>
              <a:headEnd/>
              <a:tailEnd/>
            </a:ln>
          </p:spPr>
          <p:txBody>
            <a:bodyPr/>
            <a:lstStyle/>
            <a:p>
              <a:endParaRPr lang="de-DE"/>
            </a:p>
          </p:txBody>
        </p:sp>
      </p:grpSp>
      <p:sp>
        <p:nvSpPr>
          <p:cNvPr id="485385" name="Rectangle 21"/>
          <p:cNvSpPr>
            <a:spLocks noChangeArrowheads="1"/>
          </p:cNvSpPr>
          <p:nvPr/>
        </p:nvSpPr>
        <p:spPr bwMode="auto">
          <a:xfrm>
            <a:off x="468313" y="3932238"/>
            <a:ext cx="792162"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l"/>
            <a:r>
              <a:rPr lang="de-DE">
                <a:solidFill>
                  <a:srgbClr val="4D4D4D"/>
                </a:solidFill>
              </a:rPr>
              <a:t>Administration</a:t>
            </a:r>
          </a:p>
        </p:txBody>
      </p:sp>
      <p:sp>
        <p:nvSpPr>
          <p:cNvPr id="485386" name="Rectangle 22"/>
          <p:cNvSpPr>
            <a:spLocks noChangeArrowheads="1"/>
          </p:cNvSpPr>
          <p:nvPr/>
        </p:nvSpPr>
        <p:spPr bwMode="auto">
          <a:xfrm>
            <a:off x="468313" y="3213100"/>
            <a:ext cx="792162" cy="576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l"/>
            <a:r>
              <a:rPr lang="de-DE" dirty="0" smtClean="0">
                <a:solidFill>
                  <a:srgbClr val="4D4D4D"/>
                </a:solidFill>
              </a:rPr>
              <a:t>Support</a:t>
            </a:r>
            <a:endParaRPr lang="de-DE" dirty="0">
              <a:solidFill>
                <a:srgbClr val="4D4D4D"/>
              </a:solidFill>
            </a:endParaRPr>
          </a:p>
        </p:txBody>
      </p:sp>
      <p:sp>
        <p:nvSpPr>
          <p:cNvPr id="485387" name="Rectangle 23"/>
          <p:cNvSpPr>
            <a:spLocks noChangeArrowheads="1"/>
          </p:cNvSpPr>
          <p:nvPr/>
        </p:nvSpPr>
        <p:spPr bwMode="auto">
          <a:xfrm>
            <a:off x="468313" y="2490788"/>
            <a:ext cx="792162"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l"/>
            <a:r>
              <a:rPr lang="de-DE" dirty="0" smtClean="0">
                <a:solidFill>
                  <a:srgbClr val="4D4D4D"/>
                </a:solidFill>
              </a:rPr>
              <a:t>Consulting</a:t>
            </a:r>
            <a:endParaRPr lang="de-DE" dirty="0">
              <a:solidFill>
                <a:srgbClr val="4D4D4D"/>
              </a:solidFill>
            </a:endParaRPr>
          </a:p>
        </p:txBody>
      </p:sp>
      <p:sp>
        <p:nvSpPr>
          <p:cNvPr id="485388" name="Rectangle 24"/>
          <p:cNvSpPr>
            <a:spLocks noChangeArrowheads="1"/>
          </p:cNvSpPr>
          <p:nvPr/>
        </p:nvSpPr>
        <p:spPr bwMode="auto">
          <a:xfrm>
            <a:off x="468313" y="1700213"/>
            <a:ext cx="792162"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l"/>
            <a:r>
              <a:rPr lang="de-DE" dirty="0" err="1" smtClean="0">
                <a:solidFill>
                  <a:srgbClr val="4D4D4D"/>
                </a:solidFill>
              </a:rPr>
              <a:t>Strategy</a:t>
            </a:r>
            <a:endParaRPr lang="de-DE" dirty="0">
              <a:solidFill>
                <a:srgbClr val="4D4D4D"/>
              </a:solidFill>
            </a:endParaRPr>
          </a:p>
        </p:txBody>
      </p:sp>
      <p:sp>
        <p:nvSpPr>
          <p:cNvPr id="485389" name="Rectangle 21"/>
          <p:cNvSpPr>
            <a:spLocks noChangeArrowheads="1"/>
          </p:cNvSpPr>
          <p:nvPr/>
        </p:nvSpPr>
        <p:spPr bwMode="auto">
          <a:xfrm>
            <a:off x="2339975" y="4652963"/>
            <a:ext cx="2808288"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r>
              <a:rPr lang="de-DE" sz="1600" dirty="0" smtClean="0">
                <a:solidFill>
                  <a:srgbClr val="4D4D4D"/>
                </a:solidFill>
              </a:rPr>
              <a:t>Traditional HR</a:t>
            </a:r>
            <a:endParaRPr lang="de-DE" sz="1600" dirty="0">
              <a:solidFill>
                <a:srgbClr val="4D4D4D"/>
              </a:solidFill>
            </a:endParaRPr>
          </a:p>
        </p:txBody>
      </p:sp>
      <p:sp>
        <p:nvSpPr>
          <p:cNvPr id="485390" name="Rectangle 21"/>
          <p:cNvSpPr>
            <a:spLocks noChangeArrowheads="1"/>
          </p:cNvSpPr>
          <p:nvPr/>
        </p:nvSpPr>
        <p:spPr bwMode="auto">
          <a:xfrm>
            <a:off x="5292725" y="4652963"/>
            <a:ext cx="2808288"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r>
              <a:rPr lang="de-DE" sz="1600" dirty="0" smtClean="0">
                <a:solidFill>
                  <a:srgbClr val="4D4D4D"/>
                </a:solidFill>
              </a:rPr>
              <a:t>Future HR</a:t>
            </a:r>
            <a:endParaRPr lang="de-DE" sz="1600" dirty="0">
              <a:solidFill>
                <a:srgbClr val="4D4D4D"/>
              </a:solidFill>
            </a:endParaRPr>
          </a:p>
        </p:txBody>
      </p:sp>
    </p:spTree>
    <p:extLst>
      <p:ext uri="{BB962C8B-B14F-4D97-AF65-F5344CB8AC3E}">
        <p14:creationId xmlns:p14="http://schemas.microsoft.com/office/powerpoint/2010/main" xmlns="" val="194332213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3"/>
          <p:cNvSpPr>
            <a:spLocks noGrp="1" noChangeArrowheads="1"/>
          </p:cNvSpPr>
          <p:nvPr>
            <p:ph type="title"/>
          </p:nvPr>
        </p:nvSpPr>
        <p:spPr>
          <a:xfrm>
            <a:off x="1066800" y="228600"/>
            <a:ext cx="7200900" cy="1142385"/>
          </a:xfrm>
        </p:spPr>
        <p:txBody>
          <a:bodyPr/>
          <a:lstStyle/>
          <a:p>
            <a:pPr eaLnBrk="1" hangingPunct="1"/>
            <a:r>
              <a:rPr lang="de-DE" dirty="0" err="1" smtClean="0">
                <a:latin typeface="Arial Black" charset="0"/>
                <a:ea typeface="ＭＳ Ｐゴシック" charset="0"/>
                <a:cs typeface="ＭＳ Ｐゴシック" charset="0"/>
              </a:rPr>
              <a:t>Selecting</a:t>
            </a:r>
            <a:r>
              <a:rPr lang="de-DE" dirty="0" smtClean="0">
                <a:latin typeface="Arial Black" charset="0"/>
                <a:ea typeface="ＭＳ Ｐゴシック" charset="0"/>
                <a:cs typeface="ＭＳ Ｐゴシック" charset="0"/>
              </a:rPr>
              <a:t> Tasks </a:t>
            </a:r>
            <a:r>
              <a:rPr lang="de-DE" dirty="0" err="1" smtClean="0">
                <a:latin typeface="Arial Black" charset="0"/>
                <a:ea typeface="ＭＳ Ｐゴシック" charset="0"/>
                <a:cs typeface="ＭＳ Ｐゴシック" charset="0"/>
              </a:rPr>
              <a:t>to</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be</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handled</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by</a:t>
            </a:r>
            <a:r>
              <a:rPr lang="de-DE" dirty="0" smtClean="0">
                <a:latin typeface="Arial Black" charset="0"/>
                <a:ea typeface="ＭＳ Ｐゴシック" charset="0"/>
                <a:cs typeface="ＭＳ Ｐゴシック" charset="0"/>
              </a:rPr>
              <a:t> a </a:t>
            </a:r>
            <a:r>
              <a:rPr lang="de-DE" dirty="0" err="1" smtClean="0">
                <a:latin typeface="Arial Black" charset="0"/>
                <a:ea typeface="ＭＳ Ｐゴシック" charset="0"/>
                <a:cs typeface="ＭＳ Ｐゴシック" charset="0"/>
              </a:rPr>
              <a:t>Shared</a:t>
            </a:r>
            <a:r>
              <a:rPr lang="de-DE" dirty="0" smtClean="0">
                <a:latin typeface="Arial Black" charset="0"/>
                <a:ea typeface="ＭＳ Ｐゴシック" charset="0"/>
                <a:cs typeface="ＭＳ Ｐゴシック" charset="0"/>
              </a:rPr>
              <a:t> </a:t>
            </a:r>
            <a:r>
              <a:rPr lang="de-DE" dirty="0">
                <a:latin typeface="Arial Black" charset="0"/>
                <a:ea typeface="ＭＳ Ｐゴシック" charset="0"/>
                <a:cs typeface="ＭＳ Ｐゴシック" charset="0"/>
              </a:rPr>
              <a:t>Service </a:t>
            </a:r>
            <a:r>
              <a:rPr lang="de-DE" dirty="0" smtClean="0">
                <a:latin typeface="Arial Black" charset="0"/>
                <a:ea typeface="ＭＳ Ｐゴシック" charset="0"/>
                <a:cs typeface="ＭＳ Ｐゴシック" charset="0"/>
              </a:rPr>
              <a:t>Center</a:t>
            </a:r>
            <a:endParaRPr lang="de-DE" dirty="0">
              <a:latin typeface="Arial Black" charset="0"/>
              <a:ea typeface="ＭＳ Ｐゴシック" charset="0"/>
              <a:cs typeface="ＭＳ Ｐゴシック" charset="0"/>
            </a:endParaRPr>
          </a:p>
        </p:txBody>
      </p:sp>
      <p:sp>
        <p:nvSpPr>
          <p:cNvPr id="495618" name="Textfeld 45"/>
          <p:cNvSpPr txBox="1">
            <a:spLocks noChangeArrowheads="1"/>
          </p:cNvSpPr>
          <p:nvPr/>
        </p:nvSpPr>
        <p:spPr bwMode="auto">
          <a:xfrm>
            <a:off x="1952625" y="5795963"/>
            <a:ext cx="9906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600" b="0" dirty="0" smtClean="0">
                <a:solidFill>
                  <a:srgbClr val="4D4D4D"/>
                </a:solidFill>
                <a:cs typeface="Arial" charset="0"/>
              </a:rPr>
              <a:t>high</a:t>
            </a:r>
            <a:endParaRPr lang="de-DE" sz="1600" b="0" dirty="0">
              <a:solidFill>
                <a:srgbClr val="4D4D4D"/>
              </a:solidFill>
              <a:cs typeface="Arial" charset="0"/>
            </a:endParaRPr>
          </a:p>
        </p:txBody>
      </p:sp>
      <p:sp>
        <p:nvSpPr>
          <p:cNvPr id="495619" name="Textfeld 46"/>
          <p:cNvSpPr txBox="1">
            <a:spLocks noChangeArrowheads="1"/>
          </p:cNvSpPr>
          <p:nvPr/>
        </p:nvSpPr>
        <p:spPr bwMode="auto">
          <a:xfrm>
            <a:off x="6189663" y="5795963"/>
            <a:ext cx="9906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b="0" dirty="0" err="1" smtClean="0">
                <a:solidFill>
                  <a:srgbClr val="4D4D4D"/>
                </a:solidFill>
                <a:cs typeface="Arial" charset="0"/>
              </a:rPr>
              <a:t>low</a:t>
            </a:r>
            <a:endParaRPr lang="de-DE" sz="1600" b="0" dirty="0">
              <a:solidFill>
                <a:srgbClr val="4D4D4D"/>
              </a:solidFill>
              <a:cs typeface="Arial" charset="0"/>
            </a:endParaRPr>
          </a:p>
        </p:txBody>
      </p:sp>
      <p:sp>
        <p:nvSpPr>
          <p:cNvPr id="495620" name="Textfeld 47"/>
          <p:cNvSpPr txBox="1">
            <a:spLocks noChangeArrowheads="1"/>
          </p:cNvSpPr>
          <p:nvPr/>
        </p:nvSpPr>
        <p:spPr bwMode="auto">
          <a:xfrm>
            <a:off x="962025" y="5395913"/>
            <a:ext cx="9906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b="0" dirty="0" err="1" smtClean="0">
                <a:solidFill>
                  <a:srgbClr val="4D4D4D"/>
                </a:solidFill>
                <a:cs typeface="Arial" charset="0"/>
              </a:rPr>
              <a:t>far</a:t>
            </a:r>
            <a:endParaRPr lang="de-DE" sz="1600" b="0" dirty="0">
              <a:solidFill>
                <a:srgbClr val="4D4D4D"/>
              </a:solidFill>
              <a:cs typeface="Arial" charset="0"/>
            </a:endParaRPr>
          </a:p>
        </p:txBody>
      </p:sp>
      <p:sp>
        <p:nvSpPr>
          <p:cNvPr id="495621" name="Textfeld 48"/>
          <p:cNvSpPr txBox="1">
            <a:spLocks noChangeArrowheads="1"/>
          </p:cNvSpPr>
          <p:nvPr/>
        </p:nvSpPr>
        <p:spPr bwMode="auto">
          <a:xfrm>
            <a:off x="962025" y="1484313"/>
            <a:ext cx="990600"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b="0" dirty="0" err="1" smtClean="0">
                <a:solidFill>
                  <a:srgbClr val="4D4D4D"/>
                </a:solidFill>
                <a:cs typeface="Arial" charset="0"/>
              </a:rPr>
              <a:t>close</a:t>
            </a:r>
            <a:endParaRPr lang="de-DE" sz="1600" b="0" dirty="0">
              <a:solidFill>
                <a:srgbClr val="4D4D4D"/>
              </a:solidFill>
              <a:cs typeface="Arial" charset="0"/>
            </a:endParaRPr>
          </a:p>
        </p:txBody>
      </p:sp>
      <p:sp>
        <p:nvSpPr>
          <p:cNvPr id="495622" name="Textfeld 49"/>
          <p:cNvSpPr txBox="1">
            <a:spLocks noChangeArrowheads="1"/>
          </p:cNvSpPr>
          <p:nvPr/>
        </p:nvSpPr>
        <p:spPr bwMode="auto">
          <a:xfrm>
            <a:off x="2949575" y="5795963"/>
            <a:ext cx="347821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600" dirty="0" err="1" smtClean="0">
                <a:solidFill>
                  <a:srgbClr val="4D4D4D"/>
                </a:solidFill>
                <a:cs typeface="Arial" charset="0"/>
              </a:rPr>
              <a:t>Standardization</a:t>
            </a:r>
            <a:endParaRPr lang="de-DE" sz="1600" dirty="0">
              <a:solidFill>
                <a:srgbClr val="4D4D4D"/>
              </a:solidFill>
              <a:cs typeface="Arial" charset="0"/>
            </a:endParaRPr>
          </a:p>
        </p:txBody>
      </p:sp>
      <p:sp>
        <p:nvSpPr>
          <p:cNvPr id="495623" name="Textfeld 50"/>
          <p:cNvSpPr txBox="1">
            <a:spLocks noChangeArrowheads="1"/>
          </p:cNvSpPr>
          <p:nvPr/>
        </p:nvSpPr>
        <p:spPr bwMode="auto">
          <a:xfrm>
            <a:off x="657225" y="3421063"/>
            <a:ext cx="1295400"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dirty="0" smtClean="0">
                <a:solidFill>
                  <a:srgbClr val="4D4D4D"/>
                </a:solidFill>
                <a:cs typeface="Arial" charset="0"/>
              </a:rPr>
              <a:t>Close </a:t>
            </a:r>
            <a:r>
              <a:rPr lang="de-DE" sz="1600" dirty="0" err="1" smtClean="0">
                <a:solidFill>
                  <a:srgbClr val="4D4D4D"/>
                </a:solidFill>
                <a:cs typeface="Arial" charset="0"/>
              </a:rPr>
              <a:t>to</a:t>
            </a:r>
            <a:r>
              <a:rPr lang="de-DE" sz="1600" dirty="0" smtClean="0">
                <a:solidFill>
                  <a:srgbClr val="4D4D4D"/>
                </a:solidFill>
                <a:cs typeface="Arial" charset="0"/>
              </a:rPr>
              <a:t> </a:t>
            </a:r>
            <a:r>
              <a:rPr lang="de-DE" sz="1600" dirty="0" err="1" smtClean="0">
                <a:solidFill>
                  <a:srgbClr val="4D4D4D"/>
                </a:solidFill>
                <a:cs typeface="Arial" charset="0"/>
              </a:rPr>
              <a:t>Applicant</a:t>
            </a:r>
            <a:endParaRPr lang="de-DE" sz="1600" dirty="0">
              <a:solidFill>
                <a:srgbClr val="4D4D4D"/>
              </a:solidFill>
              <a:cs typeface="Arial" charset="0"/>
            </a:endParaRPr>
          </a:p>
        </p:txBody>
      </p:sp>
      <p:sp>
        <p:nvSpPr>
          <p:cNvPr id="53" name="Bogen 12"/>
          <p:cNvSpPr>
            <a:spLocks/>
          </p:cNvSpPr>
          <p:nvPr/>
        </p:nvSpPr>
        <p:spPr bwMode="auto">
          <a:xfrm>
            <a:off x="1941513" y="2781300"/>
            <a:ext cx="3384550" cy="3009900"/>
          </a:xfrm>
          <a:custGeom>
            <a:avLst/>
            <a:gdLst>
              <a:gd name="T0" fmla="*/ 0 w 21616"/>
              <a:gd name="T1" fmla="*/ 0 h 21600"/>
              <a:gd name="T2" fmla="*/ 2147483647 w 21616"/>
              <a:gd name="T3" fmla="*/ 2147483647 h 21600"/>
              <a:gd name="T4" fmla="*/ 899098209 w 21616"/>
              <a:gd name="T5" fmla="*/ 2147483647 h 21600"/>
              <a:gd name="T6" fmla="*/ 0 60000 65536"/>
              <a:gd name="T7" fmla="*/ 0 60000 65536"/>
              <a:gd name="T8" fmla="*/ 0 60000 65536"/>
              <a:gd name="T9" fmla="*/ 0 w 21616"/>
              <a:gd name="T10" fmla="*/ 0 h 21600"/>
              <a:gd name="T11" fmla="*/ 21616 w 21616"/>
              <a:gd name="T12" fmla="*/ 21600 h 21600"/>
            </a:gdLst>
            <a:ahLst/>
            <a:cxnLst>
              <a:cxn ang="T6">
                <a:pos x="T0" y="T1"/>
              </a:cxn>
              <a:cxn ang="T7">
                <a:pos x="T2" y="T3"/>
              </a:cxn>
              <a:cxn ang="T8">
                <a:pos x="T4" y="T5"/>
              </a:cxn>
            </a:cxnLst>
            <a:rect l="T9" t="T10" r="T11" b="T12"/>
            <a:pathLst>
              <a:path w="21616" h="21600" fill="none" extrusionOk="0">
                <a:moveTo>
                  <a:pt x="0" y="0"/>
                </a:moveTo>
                <a:cubicBezTo>
                  <a:pt x="5" y="0"/>
                  <a:pt x="10" y="-1"/>
                  <a:pt x="16" y="-1"/>
                </a:cubicBezTo>
                <a:cubicBezTo>
                  <a:pt x="11945" y="-1"/>
                  <a:pt x="21616" y="9670"/>
                  <a:pt x="21616" y="21600"/>
                </a:cubicBezTo>
              </a:path>
              <a:path w="21616" h="21600" stroke="0" extrusionOk="0">
                <a:moveTo>
                  <a:pt x="0" y="0"/>
                </a:moveTo>
                <a:cubicBezTo>
                  <a:pt x="5" y="0"/>
                  <a:pt x="10" y="-1"/>
                  <a:pt x="16" y="-1"/>
                </a:cubicBezTo>
                <a:cubicBezTo>
                  <a:pt x="11945" y="-1"/>
                  <a:pt x="21616" y="9670"/>
                  <a:pt x="21616" y="21600"/>
                </a:cubicBezTo>
                <a:lnTo>
                  <a:pt x="16" y="21600"/>
                </a:lnTo>
                <a:close/>
              </a:path>
            </a:pathLst>
          </a:custGeom>
          <a:solidFill>
            <a:schemeClr val="bg1">
              <a:lumMod val="95000"/>
            </a:schemeClr>
          </a:solidFill>
          <a:ln w="9525">
            <a:solidFill>
              <a:schemeClr val="bg1">
                <a:lumMod val="65000"/>
              </a:schemeClr>
            </a:solidFill>
            <a:prstDash val="solid"/>
            <a:round/>
            <a:headEnd/>
            <a:tailEnd type="none" w="lg" len="lg"/>
          </a:ln>
        </p:spPr>
        <p:txBody>
          <a:bodyPr wrap="none" anchor="ctr"/>
          <a:lstStyle/>
          <a:p>
            <a:pPr>
              <a:defRPr/>
            </a:pPr>
            <a:endParaRPr lang="de-DE">
              <a:solidFill>
                <a:srgbClr val="4D4D4D"/>
              </a:solidFill>
              <a:latin typeface="Arial"/>
              <a:ea typeface="ＭＳ Ｐゴシック" pitchFamily="-65" charset="-128"/>
              <a:cs typeface="Arial"/>
            </a:endParaRPr>
          </a:p>
        </p:txBody>
      </p:sp>
      <p:sp>
        <p:nvSpPr>
          <p:cNvPr id="58" name="Oval 57"/>
          <p:cNvSpPr/>
          <p:nvPr/>
        </p:nvSpPr>
        <p:spPr>
          <a:xfrm>
            <a:off x="5399088" y="3132138"/>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60" name="Oval 59"/>
          <p:cNvSpPr/>
          <p:nvPr/>
        </p:nvSpPr>
        <p:spPr>
          <a:xfrm>
            <a:off x="2987675" y="3967163"/>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62" name="Oval 61"/>
          <p:cNvSpPr/>
          <p:nvPr/>
        </p:nvSpPr>
        <p:spPr>
          <a:xfrm>
            <a:off x="4379913" y="5292725"/>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95631" name="Textfeld 66"/>
          <p:cNvSpPr txBox="1">
            <a:spLocks noChangeArrowheads="1"/>
          </p:cNvSpPr>
          <p:nvPr/>
        </p:nvSpPr>
        <p:spPr bwMode="auto">
          <a:xfrm>
            <a:off x="5684838" y="1773238"/>
            <a:ext cx="1612900" cy="30797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smtClean="0">
                <a:solidFill>
                  <a:srgbClr val="4D4D4D"/>
                </a:solidFill>
                <a:cs typeface="Arial" charset="0"/>
              </a:rPr>
              <a:t>Assessment</a:t>
            </a:r>
            <a:endParaRPr lang="de-DE" sz="1400" dirty="0">
              <a:solidFill>
                <a:srgbClr val="4D4D4D"/>
              </a:solidFill>
              <a:cs typeface="Arial" charset="0"/>
            </a:endParaRPr>
          </a:p>
        </p:txBody>
      </p:sp>
      <p:sp>
        <p:nvSpPr>
          <p:cNvPr id="68" name="Oval 67"/>
          <p:cNvSpPr/>
          <p:nvPr/>
        </p:nvSpPr>
        <p:spPr>
          <a:xfrm>
            <a:off x="6411913" y="222885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95633" name="Textfeld 68"/>
          <p:cNvSpPr txBox="1">
            <a:spLocks noChangeArrowheads="1"/>
          </p:cNvSpPr>
          <p:nvPr/>
        </p:nvSpPr>
        <p:spPr bwMode="auto">
          <a:xfrm>
            <a:off x="3597275" y="3651250"/>
            <a:ext cx="1752600" cy="306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err="1" smtClean="0">
                <a:solidFill>
                  <a:srgbClr val="4D4D4D"/>
                </a:solidFill>
                <a:cs typeface="Arial" charset="0"/>
              </a:rPr>
              <a:t>Preselection</a:t>
            </a:r>
            <a:endParaRPr lang="de-DE" sz="1400" dirty="0">
              <a:solidFill>
                <a:srgbClr val="4D4D4D"/>
              </a:solidFill>
              <a:cs typeface="Arial" charset="0"/>
            </a:endParaRPr>
          </a:p>
        </p:txBody>
      </p:sp>
      <p:sp>
        <p:nvSpPr>
          <p:cNvPr id="70" name="Oval 69"/>
          <p:cNvSpPr/>
          <p:nvPr/>
        </p:nvSpPr>
        <p:spPr>
          <a:xfrm>
            <a:off x="4405313" y="4068763"/>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72" name="Oval 71"/>
          <p:cNvSpPr/>
          <p:nvPr/>
        </p:nvSpPr>
        <p:spPr>
          <a:xfrm>
            <a:off x="6356350" y="5176838"/>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74" name="Oval 73"/>
          <p:cNvSpPr/>
          <p:nvPr/>
        </p:nvSpPr>
        <p:spPr>
          <a:xfrm>
            <a:off x="4008438" y="244475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75" name="Rechteck 74"/>
          <p:cNvSpPr/>
          <p:nvPr/>
        </p:nvSpPr>
        <p:spPr>
          <a:xfrm>
            <a:off x="1952625" y="1484313"/>
            <a:ext cx="5245100" cy="4311650"/>
          </a:xfrm>
          <a:prstGeom prst="rect">
            <a:avLst/>
          </a:prstGeom>
          <a:no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a:solidFill>
                <a:srgbClr val="4D4D4D"/>
              </a:solidFill>
            </a:endParaRPr>
          </a:p>
        </p:txBody>
      </p:sp>
      <p:sp>
        <p:nvSpPr>
          <p:cNvPr id="79" name="Oval 78"/>
          <p:cNvSpPr/>
          <p:nvPr/>
        </p:nvSpPr>
        <p:spPr>
          <a:xfrm>
            <a:off x="2767013" y="4906963"/>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29" name="Rectangle 12"/>
          <p:cNvSpPr>
            <a:spLocks noChangeArrowheads="1"/>
          </p:cNvSpPr>
          <p:nvPr/>
        </p:nvSpPr>
        <p:spPr bwMode="auto">
          <a:xfrm>
            <a:off x="2211044" y="4357732"/>
            <a:ext cx="1300356"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r>
              <a:rPr lang="de-DE" sz="1400" dirty="0" err="1">
                <a:solidFill>
                  <a:srgbClr val="4D4D4D"/>
                </a:solidFill>
              </a:rPr>
              <a:t>Application</a:t>
            </a:r>
            <a:r>
              <a:rPr lang="de-DE" sz="1400" dirty="0">
                <a:solidFill>
                  <a:srgbClr val="4D4D4D"/>
                </a:solidFill>
              </a:rPr>
              <a:t/>
            </a:r>
            <a:br>
              <a:rPr lang="de-DE" sz="1400" dirty="0">
                <a:solidFill>
                  <a:srgbClr val="4D4D4D"/>
                </a:solidFill>
              </a:rPr>
            </a:br>
            <a:r>
              <a:rPr lang="de-DE" sz="1400" dirty="0" err="1">
                <a:solidFill>
                  <a:srgbClr val="4D4D4D"/>
                </a:solidFill>
              </a:rPr>
              <a:t>management</a:t>
            </a:r>
            <a:endParaRPr lang="de-DE" sz="1400" dirty="0">
              <a:solidFill>
                <a:srgbClr val="4D4D4D"/>
              </a:solidFill>
            </a:endParaRPr>
          </a:p>
        </p:txBody>
      </p:sp>
      <p:sp>
        <p:nvSpPr>
          <p:cNvPr id="30" name="Rectangle 13"/>
          <p:cNvSpPr>
            <a:spLocks noChangeArrowheads="1"/>
          </p:cNvSpPr>
          <p:nvPr/>
        </p:nvSpPr>
        <p:spPr bwMode="auto">
          <a:xfrm>
            <a:off x="2483768" y="3356992"/>
            <a:ext cx="118237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r>
              <a:rPr lang="de-DE" sz="1400" dirty="0">
                <a:solidFill>
                  <a:srgbClr val="4D4D4D"/>
                </a:solidFill>
              </a:rPr>
              <a:t>Job </a:t>
            </a:r>
            <a:r>
              <a:rPr lang="de-DE" sz="1400" dirty="0" err="1">
                <a:solidFill>
                  <a:srgbClr val="4D4D4D"/>
                </a:solidFill>
              </a:rPr>
              <a:t>Offer</a:t>
            </a:r>
            <a:r>
              <a:rPr lang="de-DE" sz="1400" dirty="0">
                <a:solidFill>
                  <a:srgbClr val="4D4D4D"/>
                </a:solidFill>
              </a:rPr>
              <a:t/>
            </a:r>
            <a:br>
              <a:rPr lang="de-DE" sz="1400" dirty="0">
                <a:solidFill>
                  <a:srgbClr val="4D4D4D"/>
                </a:solidFill>
              </a:rPr>
            </a:br>
            <a:r>
              <a:rPr lang="de-DE" sz="1400" dirty="0" err="1">
                <a:solidFill>
                  <a:srgbClr val="4D4D4D"/>
                </a:solidFill>
              </a:rPr>
              <a:t>Preparation</a:t>
            </a:r>
            <a:endParaRPr lang="de-DE" sz="1400" dirty="0">
              <a:solidFill>
                <a:srgbClr val="4D4D4D"/>
              </a:solidFill>
            </a:endParaRPr>
          </a:p>
        </p:txBody>
      </p:sp>
      <p:sp>
        <p:nvSpPr>
          <p:cNvPr id="31" name="Rectangle 17"/>
          <p:cNvSpPr>
            <a:spLocks noChangeArrowheads="1"/>
          </p:cNvSpPr>
          <p:nvPr/>
        </p:nvSpPr>
        <p:spPr bwMode="auto">
          <a:xfrm>
            <a:off x="3946608" y="4702464"/>
            <a:ext cx="103264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r>
              <a:rPr lang="de-DE" sz="1400" dirty="0">
                <a:solidFill>
                  <a:srgbClr val="4D4D4D"/>
                </a:solidFill>
              </a:rPr>
              <a:t>HR</a:t>
            </a:r>
            <a:br>
              <a:rPr lang="de-DE" sz="1400" dirty="0">
                <a:solidFill>
                  <a:srgbClr val="4D4D4D"/>
                </a:solidFill>
              </a:rPr>
            </a:br>
            <a:r>
              <a:rPr lang="de-DE" sz="1400" dirty="0">
                <a:solidFill>
                  <a:srgbClr val="4D4D4D"/>
                </a:solidFill>
              </a:rPr>
              <a:t>Marketing</a:t>
            </a:r>
          </a:p>
        </p:txBody>
      </p:sp>
      <p:sp>
        <p:nvSpPr>
          <p:cNvPr id="32" name="Rectangle 19"/>
          <p:cNvSpPr>
            <a:spLocks noChangeArrowheads="1"/>
          </p:cNvSpPr>
          <p:nvPr/>
        </p:nvSpPr>
        <p:spPr bwMode="auto">
          <a:xfrm>
            <a:off x="4886680" y="2564904"/>
            <a:ext cx="1172028"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r>
              <a:rPr lang="de-DE" sz="1400" dirty="0">
                <a:solidFill>
                  <a:srgbClr val="4D4D4D"/>
                </a:solidFill>
              </a:rPr>
              <a:t>Job </a:t>
            </a:r>
            <a:r>
              <a:rPr lang="de-DE" sz="1400" dirty="0" err="1">
                <a:solidFill>
                  <a:srgbClr val="4D4D4D"/>
                </a:solidFill>
              </a:rPr>
              <a:t>Offer</a:t>
            </a:r>
            <a:r>
              <a:rPr lang="de-DE" sz="1400" dirty="0">
                <a:solidFill>
                  <a:srgbClr val="4D4D4D"/>
                </a:solidFill>
              </a:rPr>
              <a:t/>
            </a:r>
            <a:br>
              <a:rPr lang="de-DE" sz="1400" dirty="0">
                <a:solidFill>
                  <a:srgbClr val="4D4D4D"/>
                </a:solidFill>
              </a:rPr>
            </a:br>
            <a:r>
              <a:rPr lang="de-DE" sz="1400" dirty="0" err="1">
                <a:solidFill>
                  <a:srgbClr val="4D4D4D"/>
                </a:solidFill>
              </a:rPr>
              <a:t>Negotiation</a:t>
            </a:r>
            <a:endParaRPr lang="de-DE" sz="1400" dirty="0">
              <a:solidFill>
                <a:srgbClr val="4D4D4D"/>
              </a:solidFill>
            </a:endParaRPr>
          </a:p>
        </p:txBody>
      </p:sp>
      <p:sp>
        <p:nvSpPr>
          <p:cNvPr id="33" name="Rechteck 41"/>
          <p:cNvSpPr>
            <a:spLocks noChangeArrowheads="1"/>
          </p:cNvSpPr>
          <p:nvPr/>
        </p:nvSpPr>
        <p:spPr bwMode="auto">
          <a:xfrm>
            <a:off x="5292080" y="4561309"/>
            <a:ext cx="22860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de-DE" sz="1400" dirty="0">
                <a:solidFill>
                  <a:srgbClr val="4D4D4D"/>
                </a:solidFill>
              </a:rPr>
              <a:t>Definition </a:t>
            </a:r>
            <a:r>
              <a:rPr lang="de-DE" sz="1400" dirty="0" err="1">
                <a:solidFill>
                  <a:srgbClr val="4D4D4D"/>
                </a:solidFill>
              </a:rPr>
              <a:t>of</a:t>
            </a:r>
            <a:r>
              <a:rPr lang="de-DE" sz="1400" dirty="0">
                <a:solidFill>
                  <a:srgbClr val="4D4D4D"/>
                </a:solidFill>
              </a:rPr>
              <a:t> </a:t>
            </a:r>
            <a:r>
              <a:rPr lang="de-DE" sz="1400" dirty="0" smtClean="0">
                <a:solidFill>
                  <a:srgbClr val="4D4D4D"/>
                </a:solidFill>
              </a:rPr>
              <a:t/>
            </a:r>
            <a:br>
              <a:rPr lang="de-DE" sz="1400" dirty="0" smtClean="0">
                <a:solidFill>
                  <a:srgbClr val="4D4D4D"/>
                </a:solidFill>
              </a:rPr>
            </a:br>
            <a:r>
              <a:rPr lang="de-DE" sz="1400" dirty="0" smtClean="0">
                <a:solidFill>
                  <a:srgbClr val="4D4D4D"/>
                </a:solidFill>
              </a:rPr>
              <a:t>Target </a:t>
            </a:r>
            <a:r>
              <a:rPr lang="de-DE" sz="1400" dirty="0">
                <a:solidFill>
                  <a:srgbClr val="4D4D4D"/>
                </a:solidFill>
              </a:rPr>
              <a:t>Profile</a:t>
            </a:r>
          </a:p>
        </p:txBody>
      </p:sp>
      <p:sp>
        <p:nvSpPr>
          <p:cNvPr id="34" name="Rechteck 42"/>
          <p:cNvSpPr>
            <a:spLocks noChangeArrowheads="1"/>
          </p:cNvSpPr>
          <p:nvPr/>
        </p:nvSpPr>
        <p:spPr bwMode="auto">
          <a:xfrm>
            <a:off x="3484116" y="2060848"/>
            <a:ext cx="12319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de-DE" sz="1400" dirty="0" err="1">
                <a:solidFill>
                  <a:srgbClr val="4D4D4D"/>
                </a:solidFill>
              </a:rPr>
              <a:t>Introduction</a:t>
            </a:r>
            <a:r>
              <a:rPr lang="de-DE" sz="1400" dirty="0">
                <a:solidFill>
                  <a:srgbClr val="4D4D4D"/>
                </a:solidFill>
              </a:rPr>
              <a:t> </a:t>
            </a:r>
            <a:endParaRPr lang="de-DE" dirty="0">
              <a:solidFill>
                <a:srgbClr val="4D4D4D"/>
              </a:solidFill>
            </a:endParaRPr>
          </a:p>
        </p:txBody>
      </p:sp>
    </p:spTree>
    <p:extLst>
      <p:ext uri="{BB962C8B-B14F-4D97-AF65-F5344CB8AC3E}">
        <p14:creationId xmlns:p14="http://schemas.microsoft.com/office/powerpoint/2010/main" xmlns="" val="213616471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ung 76"/>
          <p:cNvGrpSpPr>
            <a:grpSpLocks/>
          </p:cNvGrpSpPr>
          <p:nvPr/>
        </p:nvGrpSpPr>
        <p:grpSpPr bwMode="auto">
          <a:xfrm>
            <a:off x="2514600" y="914400"/>
            <a:ext cx="5562600" cy="5486400"/>
            <a:chOff x="2514600" y="914400"/>
            <a:chExt cx="5562600" cy="5486400"/>
          </a:xfrm>
        </p:grpSpPr>
        <p:sp>
          <p:nvSpPr>
            <p:cNvPr id="201751" name="Rechteck 69"/>
            <p:cNvSpPr>
              <a:spLocks noChangeArrowheads="1"/>
            </p:cNvSpPr>
            <p:nvPr/>
          </p:nvSpPr>
          <p:spPr bwMode="auto">
            <a:xfrm>
              <a:off x="2514600" y="914400"/>
              <a:ext cx="5562600" cy="5486400"/>
            </a:xfrm>
            <a:prstGeom prst="rect">
              <a:avLst/>
            </a:prstGeom>
            <a:noFill/>
            <a:ln w="19050">
              <a:solidFill>
                <a:schemeClr val="bg2"/>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de-DE"/>
            </a:p>
          </p:txBody>
        </p:sp>
        <p:sp>
          <p:nvSpPr>
            <p:cNvPr id="201752" name="Rechteck 70"/>
            <p:cNvSpPr>
              <a:spLocks noChangeArrowheads="1"/>
            </p:cNvSpPr>
            <p:nvPr/>
          </p:nvSpPr>
          <p:spPr bwMode="auto">
            <a:xfrm>
              <a:off x="2667000" y="990600"/>
              <a:ext cx="52578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de-DE">
                  <a:solidFill>
                    <a:srgbClr val="595959"/>
                  </a:solidFill>
                </a:rPr>
                <a:t>Central Coordination</a:t>
              </a:r>
              <a:endParaRPr lang="de-DE"/>
            </a:p>
          </p:txBody>
        </p:sp>
        <p:sp>
          <p:nvSpPr>
            <p:cNvPr id="201753" name="Rechteck 71"/>
            <p:cNvSpPr>
              <a:spLocks noChangeArrowheads="1"/>
            </p:cNvSpPr>
            <p:nvPr/>
          </p:nvSpPr>
          <p:spPr bwMode="auto">
            <a:xfrm>
              <a:off x="2667000" y="5943600"/>
              <a:ext cx="52578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de-DE">
                  <a:solidFill>
                    <a:srgbClr val="595959"/>
                  </a:solidFill>
                </a:rPr>
                <a:t>Partner-/Supplier Management</a:t>
              </a:r>
              <a:endParaRPr lang="de-DE"/>
            </a:p>
          </p:txBody>
        </p:sp>
      </p:grpSp>
      <p:sp>
        <p:nvSpPr>
          <p:cNvPr id="201731" name="Titel 1"/>
          <p:cNvSpPr>
            <a:spLocks noGrp="1"/>
          </p:cNvSpPr>
          <p:nvPr>
            <p:ph type="title"/>
          </p:nvPr>
        </p:nvSpPr>
        <p:spPr>
          <a:xfrm>
            <a:off x="1066800" y="0"/>
            <a:ext cx="7200900" cy="884239"/>
          </a:xfrm>
        </p:spPr>
        <p:txBody>
          <a:bodyPr/>
          <a:lstStyle/>
          <a:p>
            <a:r>
              <a:rPr lang="de-DE" dirty="0" err="1" smtClean="0">
                <a:latin typeface="Arial Black" charset="0"/>
                <a:ea typeface="ＭＳ Ｐゴシック" charset="0"/>
                <a:cs typeface="ＭＳ Ｐゴシック" charset="0"/>
              </a:rPr>
              <a:t>Three</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Pillar</a:t>
            </a:r>
            <a:r>
              <a:rPr lang="de-DE" dirty="0" smtClean="0">
                <a:latin typeface="Arial Black" charset="0"/>
                <a:ea typeface="ＭＳ Ｐゴシック" charset="0"/>
                <a:cs typeface="ＭＳ Ｐゴシック" charset="0"/>
              </a:rPr>
              <a:t> Model </a:t>
            </a:r>
            <a:r>
              <a:rPr lang="de-DE" dirty="0" err="1" smtClean="0">
                <a:latin typeface="Arial Black" charset="0"/>
                <a:ea typeface="ＭＳ Ｐゴシック" charset="0"/>
                <a:cs typeface="ＭＳ Ｐゴシック" charset="0"/>
              </a:rPr>
              <a:t>of</a:t>
            </a:r>
            <a:r>
              <a:rPr lang="de-DE" dirty="0" smtClean="0">
                <a:latin typeface="Arial Black" charset="0"/>
                <a:ea typeface="ＭＳ Ｐゴシック" charset="0"/>
                <a:cs typeface="ＭＳ Ｐゴシック" charset="0"/>
              </a:rPr>
              <a:t> modern </a:t>
            </a:r>
            <a:r>
              <a:rPr lang="de-DE" dirty="0">
                <a:latin typeface="Arial Black" charset="0"/>
                <a:ea typeface="ＭＳ Ｐゴシック" charset="0"/>
                <a:cs typeface="ＭＳ Ｐゴシック" charset="0"/>
              </a:rPr>
              <a:t>HR-</a:t>
            </a:r>
            <a:r>
              <a:rPr lang="de-DE" dirty="0" err="1">
                <a:latin typeface="Arial Black" charset="0"/>
                <a:ea typeface="ＭＳ Ｐゴシック" charset="0"/>
                <a:cs typeface="ＭＳ Ｐゴシック" charset="0"/>
              </a:rPr>
              <a:t>Organization</a:t>
            </a:r>
            <a:endParaRPr lang="de-DE" dirty="0">
              <a:latin typeface="Arial Black" charset="0"/>
              <a:ea typeface="ＭＳ Ｐゴシック" charset="0"/>
              <a:cs typeface="ＭＳ Ｐゴシック" charset="0"/>
            </a:endParaRPr>
          </a:p>
        </p:txBody>
      </p:sp>
      <p:grpSp>
        <p:nvGrpSpPr>
          <p:cNvPr id="3" name="Gruppierung 72"/>
          <p:cNvGrpSpPr>
            <a:grpSpLocks/>
          </p:cNvGrpSpPr>
          <p:nvPr/>
        </p:nvGrpSpPr>
        <p:grpSpPr bwMode="auto">
          <a:xfrm>
            <a:off x="609600" y="1524000"/>
            <a:ext cx="1752600" cy="4313238"/>
            <a:chOff x="609600" y="1524000"/>
            <a:chExt cx="1752600" cy="4313238"/>
          </a:xfrm>
        </p:grpSpPr>
        <p:sp>
          <p:nvSpPr>
            <p:cNvPr id="69" name="Rechteck 68"/>
            <p:cNvSpPr/>
            <p:nvPr/>
          </p:nvSpPr>
          <p:spPr bwMode="auto">
            <a:xfrm>
              <a:off x="609600" y="3581400"/>
              <a:ext cx="1752600" cy="2255838"/>
            </a:xfrm>
            <a:prstGeom prst="rect">
              <a:avLst/>
            </a:prstGeom>
            <a:solidFill>
              <a:schemeClr val="bg1"/>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Employees</a:t>
              </a:r>
            </a:p>
            <a:p>
              <a:endParaRPr lang="de-DE" sz="1600" b="0">
                <a:solidFill>
                  <a:srgbClr val="595959"/>
                </a:solidFill>
              </a:endParaRPr>
            </a:p>
            <a:p>
              <a:r>
                <a:rPr lang="de-DE" sz="1600" b="0">
                  <a:solidFill>
                    <a:srgbClr val="595959"/>
                  </a:solidFill>
                </a:rPr>
                <a:t>Applicants</a:t>
              </a:r>
            </a:p>
          </p:txBody>
        </p:sp>
        <p:sp>
          <p:nvSpPr>
            <p:cNvPr id="55" name="Rechteck 54"/>
            <p:cNvSpPr/>
            <p:nvPr/>
          </p:nvSpPr>
          <p:spPr bwMode="auto">
            <a:xfrm>
              <a:off x="609600" y="1524000"/>
              <a:ext cx="1752600" cy="685800"/>
            </a:xfrm>
            <a:prstGeom prst="rect">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Customers</a:t>
              </a:r>
            </a:p>
          </p:txBody>
        </p:sp>
        <p:sp>
          <p:nvSpPr>
            <p:cNvPr id="56" name="Rechteck 55"/>
            <p:cNvSpPr/>
            <p:nvPr/>
          </p:nvSpPr>
          <p:spPr bwMode="auto">
            <a:xfrm>
              <a:off x="609600" y="2209800"/>
              <a:ext cx="1752600" cy="1219200"/>
            </a:xfrm>
            <a:prstGeom prst="rect">
              <a:avLst/>
            </a:prstGeom>
            <a:solidFill>
              <a:schemeClr val="bg1"/>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Managers</a:t>
              </a:r>
            </a:p>
          </p:txBody>
        </p:sp>
      </p:grpSp>
      <p:grpSp>
        <p:nvGrpSpPr>
          <p:cNvPr id="4" name="Gruppierung 73"/>
          <p:cNvGrpSpPr>
            <a:grpSpLocks/>
          </p:cNvGrpSpPr>
          <p:nvPr/>
        </p:nvGrpSpPr>
        <p:grpSpPr bwMode="auto">
          <a:xfrm>
            <a:off x="2411413" y="1524000"/>
            <a:ext cx="2541587" cy="1905000"/>
            <a:chOff x="2411049" y="1524000"/>
            <a:chExt cx="2541951" cy="1905000"/>
          </a:xfrm>
        </p:grpSpPr>
        <p:sp>
          <p:nvSpPr>
            <p:cNvPr id="57" name="Rechteck 56"/>
            <p:cNvSpPr/>
            <p:nvPr/>
          </p:nvSpPr>
          <p:spPr bwMode="auto">
            <a:xfrm>
              <a:off x="2666673" y="1524000"/>
              <a:ext cx="2286327" cy="685800"/>
            </a:xfrm>
            <a:prstGeom prst="rect">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HR Business Partner</a:t>
              </a:r>
              <a:br>
                <a:rPr lang="de-DE" sz="1600">
                  <a:solidFill>
                    <a:srgbClr val="595959"/>
                  </a:solidFill>
                </a:rPr>
              </a:br>
              <a:r>
                <a:rPr lang="de-DE" sz="1400" b="0">
                  <a:solidFill>
                    <a:srgbClr val="595959"/>
                  </a:solidFill>
                </a:rPr>
                <a:t>near to business</a:t>
              </a:r>
            </a:p>
          </p:txBody>
        </p:sp>
        <p:sp>
          <p:nvSpPr>
            <p:cNvPr id="58" name="Rechteck 57"/>
            <p:cNvSpPr/>
            <p:nvPr/>
          </p:nvSpPr>
          <p:spPr bwMode="auto">
            <a:xfrm>
              <a:off x="2666673" y="2209800"/>
              <a:ext cx="2286327" cy="1219200"/>
            </a:xfrm>
            <a:prstGeom prst="rect">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b="0">
                  <a:solidFill>
                    <a:srgbClr val="595959"/>
                  </a:solidFill>
                </a:rPr>
                <a:t>Individual support of managers on HR-related topics</a:t>
              </a:r>
            </a:p>
          </p:txBody>
        </p:sp>
        <p:sp>
          <p:nvSpPr>
            <p:cNvPr id="65" name="Gleichschenkliges Dreieck 64"/>
            <p:cNvSpPr/>
            <p:nvPr/>
          </p:nvSpPr>
          <p:spPr bwMode="auto">
            <a:xfrm rot="16200000">
              <a:off x="2389631" y="2748743"/>
              <a:ext cx="228600" cy="185764"/>
            </a:xfrm>
            <a:prstGeom prst="triangle">
              <a:avLst/>
            </a:prstGeom>
            <a:solidFill>
              <a:srgbClr val="800000"/>
            </a:solidFill>
            <a:ln w="19050" cap="flat" cmpd="sng" algn="ctr">
              <a:solidFill>
                <a:srgbClr val="800000"/>
              </a:solidFill>
              <a:prstDash val="solid"/>
              <a:round/>
              <a:headEnd type="none" w="med" len="med"/>
              <a:tailEnd type="none" w="med" len="med"/>
            </a:ln>
            <a:effectLst>
              <a:outerShdw blurRad="50800" dist="38100" dir="2700000" algn="tl" rotWithShape="0">
                <a:srgbClr val="000000">
                  <a:alpha val="43000"/>
                </a:srgbClr>
              </a:outerShdw>
            </a:effectLst>
          </p:spPr>
          <p:txBody>
            <a:bodyPr/>
            <a:lstStyle/>
            <a:p>
              <a:endParaRPr lang="de-DE"/>
            </a:p>
          </p:txBody>
        </p:sp>
      </p:grpSp>
      <p:grpSp>
        <p:nvGrpSpPr>
          <p:cNvPr id="5" name="Gruppierung 75"/>
          <p:cNvGrpSpPr>
            <a:grpSpLocks/>
          </p:cNvGrpSpPr>
          <p:nvPr/>
        </p:nvGrpSpPr>
        <p:grpSpPr bwMode="auto">
          <a:xfrm>
            <a:off x="2411413" y="3581400"/>
            <a:ext cx="5513387" cy="2255838"/>
            <a:chOff x="2411049" y="3581400"/>
            <a:chExt cx="5513751" cy="2255838"/>
          </a:xfrm>
        </p:grpSpPr>
        <p:sp>
          <p:nvSpPr>
            <p:cNvPr id="59" name="Rechteck 58"/>
            <p:cNvSpPr/>
            <p:nvPr/>
          </p:nvSpPr>
          <p:spPr bwMode="auto">
            <a:xfrm>
              <a:off x="3885933" y="3581400"/>
              <a:ext cx="4038867" cy="685800"/>
            </a:xfrm>
            <a:prstGeom prst="rect">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Shared Service Center</a:t>
              </a:r>
              <a:br>
                <a:rPr lang="de-DE" sz="1600">
                  <a:solidFill>
                    <a:srgbClr val="595959"/>
                  </a:solidFill>
                </a:rPr>
              </a:br>
              <a:r>
                <a:rPr lang="de-DE" sz="1400" b="0">
                  <a:solidFill>
                    <a:srgbClr val="595959"/>
                  </a:solidFill>
                </a:rPr>
                <a:t>company wide</a:t>
              </a:r>
            </a:p>
          </p:txBody>
        </p:sp>
        <p:sp>
          <p:nvSpPr>
            <p:cNvPr id="60" name="Rechteck 59"/>
            <p:cNvSpPr/>
            <p:nvPr/>
          </p:nvSpPr>
          <p:spPr bwMode="auto">
            <a:xfrm>
              <a:off x="3885933" y="4267200"/>
              <a:ext cx="4038867" cy="1570038"/>
            </a:xfrm>
            <a:prstGeom prst="rect">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b="0">
                  <a:solidFill>
                    <a:srgbClr val="595959"/>
                  </a:solidFill>
                </a:rPr>
                <a:t>Delivery of standardized and regularly demanded services to all employees with high volume (e.g. payroll)</a:t>
              </a:r>
            </a:p>
          </p:txBody>
        </p:sp>
        <p:sp>
          <p:nvSpPr>
            <p:cNvPr id="61" name="Rechteck 60"/>
            <p:cNvSpPr/>
            <p:nvPr/>
          </p:nvSpPr>
          <p:spPr bwMode="auto">
            <a:xfrm>
              <a:off x="2666653" y="3581400"/>
              <a:ext cx="1143075" cy="685800"/>
            </a:xfrm>
            <a:prstGeom prst="rect">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IT</a:t>
              </a:r>
            </a:p>
          </p:txBody>
        </p:sp>
        <p:sp>
          <p:nvSpPr>
            <p:cNvPr id="62" name="Rechteck 61"/>
            <p:cNvSpPr/>
            <p:nvPr/>
          </p:nvSpPr>
          <p:spPr bwMode="auto">
            <a:xfrm>
              <a:off x="2666653" y="4267200"/>
              <a:ext cx="1143075" cy="1570038"/>
            </a:xfrm>
            <a:prstGeom prst="rect">
              <a:avLst/>
            </a:prstGeom>
            <a:solidFill>
              <a:schemeClr val="bg1"/>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b="0">
                  <a:solidFill>
                    <a:srgbClr val="595959"/>
                  </a:solidFill>
                </a:rPr>
                <a:t>Hotline</a:t>
              </a:r>
            </a:p>
            <a:p>
              <a:endParaRPr lang="de-DE" sz="1600" b="0">
                <a:solidFill>
                  <a:srgbClr val="595959"/>
                </a:solidFill>
              </a:endParaRPr>
            </a:p>
            <a:p>
              <a:r>
                <a:rPr lang="de-DE" sz="1600" b="0">
                  <a:solidFill>
                    <a:srgbClr val="595959"/>
                  </a:solidFill>
                </a:rPr>
                <a:t>ESS</a:t>
              </a:r>
            </a:p>
            <a:p>
              <a:endParaRPr lang="de-DE" sz="1600" b="0">
                <a:solidFill>
                  <a:srgbClr val="595959"/>
                </a:solidFill>
              </a:endParaRPr>
            </a:p>
            <a:p>
              <a:r>
                <a:rPr lang="de-DE" sz="1600" b="0">
                  <a:solidFill>
                    <a:srgbClr val="595959"/>
                  </a:solidFill>
                </a:rPr>
                <a:t>MSS</a:t>
              </a:r>
            </a:p>
          </p:txBody>
        </p:sp>
        <p:sp>
          <p:nvSpPr>
            <p:cNvPr id="66" name="Gleichschenkliges Dreieck 65"/>
            <p:cNvSpPr/>
            <p:nvPr/>
          </p:nvSpPr>
          <p:spPr bwMode="auto">
            <a:xfrm rot="16200000">
              <a:off x="2389624" y="4898225"/>
              <a:ext cx="228600" cy="185749"/>
            </a:xfrm>
            <a:prstGeom prst="triangle">
              <a:avLst/>
            </a:prstGeom>
            <a:solidFill>
              <a:srgbClr val="800000"/>
            </a:solidFill>
            <a:ln w="19050" cap="flat" cmpd="sng" algn="ctr">
              <a:solidFill>
                <a:srgbClr val="800000"/>
              </a:solidFill>
              <a:prstDash val="solid"/>
              <a:round/>
              <a:headEnd type="none" w="med" len="med"/>
              <a:tailEnd type="none" w="med" len="med"/>
            </a:ln>
            <a:effectLst>
              <a:outerShdw blurRad="50800" dist="38100" dir="2700000" algn="tl" rotWithShape="0">
                <a:srgbClr val="000000">
                  <a:alpha val="43000"/>
                </a:srgbClr>
              </a:outerShdw>
            </a:effectLst>
          </p:spPr>
          <p:txBody>
            <a:bodyPr/>
            <a:lstStyle/>
            <a:p>
              <a:endParaRPr lang="de-DE"/>
            </a:p>
          </p:txBody>
        </p:sp>
        <p:sp>
          <p:nvSpPr>
            <p:cNvPr id="67" name="Gleichschenkliges Dreieck 66"/>
            <p:cNvSpPr/>
            <p:nvPr/>
          </p:nvSpPr>
          <p:spPr bwMode="auto">
            <a:xfrm rot="16200000">
              <a:off x="3635893" y="4898225"/>
              <a:ext cx="228600" cy="185750"/>
            </a:xfrm>
            <a:prstGeom prst="triangle">
              <a:avLst/>
            </a:prstGeom>
            <a:solidFill>
              <a:srgbClr val="800000"/>
            </a:solidFill>
            <a:ln w="19050" cap="flat" cmpd="sng" algn="ctr">
              <a:solidFill>
                <a:srgbClr val="800000"/>
              </a:solidFill>
              <a:prstDash val="solid"/>
              <a:round/>
              <a:headEnd type="none" w="med" len="med"/>
              <a:tailEnd type="none" w="med" len="med"/>
            </a:ln>
            <a:effectLst>
              <a:outerShdw blurRad="50800" dist="38100" dir="2700000" algn="tl" rotWithShape="0">
                <a:srgbClr val="000000">
                  <a:alpha val="43000"/>
                </a:srgbClr>
              </a:outerShdw>
            </a:effectLst>
          </p:spPr>
          <p:txBody>
            <a:bodyPr/>
            <a:lstStyle/>
            <a:p>
              <a:endParaRPr lang="de-DE"/>
            </a:p>
          </p:txBody>
        </p:sp>
      </p:grpSp>
      <p:grpSp>
        <p:nvGrpSpPr>
          <p:cNvPr id="6" name="Gruppierung 74"/>
          <p:cNvGrpSpPr>
            <a:grpSpLocks/>
          </p:cNvGrpSpPr>
          <p:nvPr/>
        </p:nvGrpSpPr>
        <p:grpSpPr bwMode="auto">
          <a:xfrm>
            <a:off x="4876800" y="1524000"/>
            <a:ext cx="3048000" cy="1905000"/>
            <a:chOff x="4876800" y="1524000"/>
            <a:chExt cx="3048000" cy="1905000"/>
          </a:xfrm>
        </p:grpSpPr>
        <p:sp>
          <p:nvSpPr>
            <p:cNvPr id="63" name="Rechteck 62"/>
            <p:cNvSpPr/>
            <p:nvPr/>
          </p:nvSpPr>
          <p:spPr bwMode="auto">
            <a:xfrm>
              <a:off x="5105400" y="1524000"/>
              <a:ext cx="2819400" cy="685800"/>
            </a:xfrm>
            <a:prstGeom prst="rect">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Center of Expertise</a:t>
              </a:r>
              <a:br>
                <a:rPr lang="de-DE" sz="1600">
                  <a:solidFill>
                    <a:srgbClr val="595959"/>
                  </a:solidFill>
                </a:rPr>
              </a:br>
              <a:r>
                <a:rPr lang="de-DE" sz="1400" b="0">
                  <a:solidFill>
                    <a:srgbClr val="595959"/>
                  </a:solidFill>
                </a:rPr>
                <a:t>company wide</a:t>
              </a:r>
            </a:p>
          </p:txBody>
        </p:sp>
        <p:sp>
          <p:nvSpPr>
            <p:cNvPr id="64" name="Rechteck 63"/>
            <p:cNvSpPr/>
            <p:nvPr/>
          </p:nvSpPr>
          <p:spPr bwMode="auto">
            <a:xfrm>
              <a:off x="5105400" y="2209800"/>
              <a:ext cx="2819400" cy="1219200"/>
            </a:xfrm>
            <a:prstGeom prst="rect">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b="0">
                  <a:solidFill>
                    <a:srgbClr val="595959"/>
                  </a:solidFill>
                </a:rPr>
                <a:t>Dealing with complex HR-related Issues</a:t>
              </a:r>
            </a:p>
          </p:txBody>
        </p:sp>
        <p:sp>
          <p:nvSpPr>
            <p:cNvPr id="68" name="Gleichschenkliges Dreieck 67"/>
            <p:cNvSpPr/>
            <p:nvPr/>
          </p:nvSpPr>
          <p:spPr bwMode="auto">
            <a:xfrm rot="16200000">
              <a:off x="4855369" y="2748756"/>
              <a:ext cx="228600" cy="185738"/>
            </a:xfrm>
            <a:prstGeom prst="triangle">
              <a:avLst/>
            </a:prstGeom>
            <a:solidFill>
              <a:srgbClr val="800000"/>
            </a:solidFill>
            <a:ln w="19050" cap="flat" cmpd="sng" algn="ctr">
              <a:solidFill>
                <a:srgbClr val="800000"/>
              </a:solidFill>
              <a:prstDash val="solid"/>
              <a:round/>
              <a:headEnd type="none" w="med" len="med"/>
              <a:tailEnd type="none" w="med" len="med"/>
            </a:ln>
            <a:effectLst>
              <a:outerShdw blurRad="50800" dist="38100" dir="2700000" algn="tl" rotWithShape="0">
                <a:srgbClr val="000000">
                  <a:alpha val="43000"/>
                </a:srgbClr>
              </a:outerShdw>
            </a:effectLst>
          </p:spPr>
          <p:txBody>
            <a:bodyPr/>
            <a:lstStyle/>
            <a:p>
              <a:endParaRPr lang="de-DE"/>
            </a:p>
          </p:txBody>
        </p:sp>
      </p:grpSp>
    </p:spTree>
    <p:extLst>
      <p:ext uri="{BB962C8B-B14F-4D97-AF65-F5344CB8AC3E}">
        <p14:creationId xmlns:p14="http://schemas.microsoft.com/office/powerpoint/2010/main" xmlns="" val="250600576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3"/>
          <p:cNvSpPr>
            <a:spLocks noGrp="1" noChangeArrowheads="1"/>
          </p:cNvSpPr>
          <p:nvPr>
            <p:ph type="title"/>
          </p:nvPr>
        </p:nvSpPr>
        <p:spPr>
          <a:xfrm>
            <a:off x="1143000" y="228600"/>
            <a:ext cx="7200900" cy="579439"/>
          </a:xfrm>
        </p:spPr>
        <p:txBody>
          <a:bodyPr/>
          <a:lstStyle/>
          <a:p>
            <a:pPr eaLnBrk="1" hangingPunct="1"/>
            <a:r>
              <a:rPr lang="de-DE" dirty="0">
                <a:latin typeface="Arial Black" charset="0"/>
                <a:ea typeface="ＭＳ Ｐゴシック" charset="0"/>
                <a:cs typeface="ＭＳ Ｐゴシック" charset="0"/>
              </a:rPr>
              <a:t>Outsourcing, Onshoring, Offshoring</a:t>
            </a:r>
          </a:p>
        </p:txBody>
      </p:sp>
      <p:sp>
        <p:nvSpPr>
          <p:cNvPr id="38" name="Rectangle 7"/>
          <p:cNvSpPr>
            <a:spLocks noChangeArrowheads="1"/>
          </p:cNvSpPr>
          <p:nvPr/>
        </p:nvSpPr>
        <p:spPr bwMode="auto">
          <a:xfrm>
            <a:off x="2195513" y="4076700"/>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r>
              <a:rPr lang="de-DE" sz="1400" dirty="0" err="1">
                <a:solidFill>
                  <a:srgbClr val="4D4D4D"/>
                </a:solidFill>
              </a:rPr>
              <a:t>Onshoring</a:t>
            </a:r>
            <a:endParaRPr lang="de-DE" sz="1400" dirty="0">
              <a:solidFill>
                <a:srgbClr val="4D4D4D"/>
              </a:solidFill>
            </a:endParaRPr>
          </a:p>
        </p:txBody>
      </p:sp>
      <p:sp>
        <p:nvSpPr>
          <p:cNvPr id="40" name="Rectangle 7"/>
          <p:cNvSpPr>
            <a:spLocks noChangeArrowheads="1"/>
          </p:cNvSpPr>
          <p:nvPr/>
        </p:nvSpPr>
        <p:spPr bwMode="auto">
          <a:xfrm>
            <a:off x="3779838" y="4076700"/>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41" name="Rectangle 7"/>
          <p:cNvSpPr>
            <a:spLocks noChangeArrowheads="1"/>
          </p:cNvSpPr>
          <p:nvPr/>
        </p:nvSpPr>
        <p:spPr bwMode="auto">
          <a:xfrm>
            <a:off x="5364163" y="4076700"/>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r>
              <a:rPr lang="de-DE" sz="1400" dirty="0" err="1">
                <a:solidFill>
                  <a:srgbClr val="4D4D4D"/>
                </a:solidFill>
              </a:rPr>
              <a:t>Offshoring</a:t>
            </a:r>
            <a:endParaRPr lang="de-DE" sz="1400" dirty="0">
              <a:solidFill>
                <a:srgbClr val="4D4D4D"/>
              </a:solidFill>
            </a:endParaRPr>
          </a:p>
        </p:txBody>
      </p:sp>
      <p:sp>
        <p:nvSpPr>
          <p:cNvPr id="42" name="Rectangle 7"/>
          <p:cNvSpPr>
            <a:spLocks noChangeArrowheads="1"/>
          </p:cNvSpPr>
          <p:nvPr/>
        </p:nvSpPr>
        <p:spPr bwMode="auto">
          <a:xfrm>
            <a:off x="2195513" y="2708275"/>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43" name="Rectangle 7"/>
          <p:cNvSpPr>
            <a:spLocks noChangeArrowheads="1"/>
          </p:cNvSpPr>
          <p:nvPr/>
        </p:nvSpPr>
        <p:spPr bwMode="auto">
          <a:xfrm>
            <a:off x="3779838" y="2708275"/>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r>
              <a:rPr lang="de-DE" sz="1400" dirty="0" err="1">
                <a:solidFill>
                  <a:srgbClr val="4D4D4D"/>
                </a:solidFill>
              </a:rPr>
              <a:t>Onshore</a:t>
            </a:r>
            <a:r>
              <a:rPr lang="de-DE" sz="1400" dirty="0">
                <a:solidFill>
                  <a:srgbClr val="4D4D4D"/>
                </a:solidFill>
              </a:rPr>
              <a:t> Outsourcing</a:t>
            </a:r>
          </a:p>
        </p:txBody>
      </p:sp>
      <p:sp>
        <p:nvSpPr>
          <p:cNvPr id="44" name="Rectangle 7"/>
          <p:cNvSpPr>
            <a:spLocks noChangeArrowheads="1"/>
          </p:cNvSpPr>
          <p:nvPr/>
        </p:nvSpPr>
        <p:spPr bwMode="auto">
          <a:xfrm>
            <a:off x="5364163" y="2708275"/>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45" name="Rectangle 7"/>
          <p:cNvSpPr>
            <a:spLocks noChangeArrowheads="1"/>
          </p:cNvSpPr>
          <p:nvPr/>
        </p:nvSpPr>
        <p:spPr bwMode="auto">
          <a:xfrm>
            <a:off x="2195513" y="1341438"/>
            <a:ext cx="1584325" cy="1366837"/>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46" name="Rectangle 7"/>
          <p:cNvSpPr>
            <a:spLocks noChangeArrowheads="1"/>
          </p:cNvSpPr>
          <p:nvPr/>
        </p:nvSpPr>
        <p:spPr bwMode="auto">
          <a:xfrm>
            <a:off x="3779838" y="1341438"/>
            <a:ext cx="1584325" cy="1366837"/>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47" name="Rectangle 7"/>
          <p:cNvSpPr>
            <a:spLocks noChangeArrowheads="1"/>
          </p:cNvSpPr>
          <p:nvPr/>
        </p:nvSpPr>
        <p:spPr bwMode="auto">
          <a:xfrm>
            <a:off x="5364163" y="1341438"/>
            <a:ext cx="1584325" cy="1366837"/>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r>
              <a:rPr lang="de-DE" sz="1400" dirty="0">
                <a:solidFill>
                  <a:srgbClr val="4D4D4D"/>
                </a:solidFill>
              </a:rPr>
              <a:t>Offshore Outsourcing</a:t>
            </a:r>
          </a:p>
        </p:txBody>
      </p:sp>
      <p:sp>
        <p:nvSpPr>
          <p:cNvPr id="48" name="Rectangle 7"/>
          <p:cNvSpPr>
            <a:spLocks noChangeArrowheads="1"/>
          </p:cNvSpPr>
          <p:nvPr/>
        </p:nvSpPr>
        <p:spPr bwMode="auto">
          <a:xfrm>
            <a:off x="2195513" y="1341438"/>
            <a:ext cx="4752975" cy="4103687"/>
          </a:xfrm>
          <a:prstGeom prst="rect">
            <a:avLst/>
          </a:prstGeom>
          <a:noFill/>
          <a:ln w="9525" cmpd="sng">
            <a:solidFill>
              <a:schemeClr val="bg1">
                <a:lumMod val="50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500748" name="Rectangle 7"/>
          <p:cNvSpPr>
            <a:spLocks noChangeArrowheads="1"/>
          </p:cNvSpPr>
          <p:nvPr/>
        </p:nvSpPr>
        <p:spPr bwMode="auto">
          <a:xfrm>
            <a:off x="2195513" y="5445125"/>
            <a:ext cx="1584325"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lstStyle/>
          <a:p>
            <a:pPr eaLnBrk="0" hangingPunct="0"/>
            <a:r>
              <a:rPr lang="de-DE" sz="1400" b="0" dirty="0" err="1" smtClean="0">
                <a:solidFill>
                  <a:srgbClr val="4D4D4D"/>
                </a:solidFill>
              </a:rPr>
              <a:t>near</a:t>
            </a:r>
            <a:r>
              <a:rPr lang="de-DE" sz="1400" b="0" dirty="0" smtClean="0">
                <a:solidFill>
                  <a:srgbClr val="4D4D4D"/>
                </a:solidFill>
              </a:rPr>
              <a:t>/</a:t>
            </a:r>
            <a:br>
              <a:rPr lang="de-DE" sz="1400" b="0" dirty="0" smtClean="0">
                <a:solidFill>
                  <a:srgbClr val="4D4D4D"/>
                </a:solidFill>
              </a:rPr>
            </a:br>
            <a:r>
              <a:rPr lang="de-DE" sz="1400" b="0" dirty="0" err="1" smtClean="0">
                <a:solidFill>
                  <a:srgbClr val="4D4D4D"/>
                </a:solidFill>
              </a:rPr>
              <a:t>home</a:t>
            </a:r>
            <a:endParaRPr lang="de-DE" sz="1400" b="0" dirty="0">
              <a:solidFill>
                <a:srgbClr val="4D4D4D"/>
              </a:solidFill>
            </a:endParaRPr>
          </a:p>
        </p:txBody>
      </p:sp>
      <p:sp>
        <p:nvSpPr>
          <p:cNvPr id="500749" name="Rectangle 7"/>
          <p:cNvSpPr>
            <a:spLocks noChangeArrowheads="1"/>
          </p:cNvSpPr>
          <p:nvPr/>
        </p:nvSpPr>
        <p:spPr bwMode="auto">
          <a:xfrm>
            <a:off x="3779838" y="5445125"/>
            <a:ext cx="1584325"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lstStyle/>
          <a:p>
            <a:pPr eaLnBrk="0" hangingPunct="0"/>
            <a:r>
              <a:rPr lang="de-DE" sz="1400" b="0" dirty="0" err="1" smtClean="0">
                <a:solidFill>
                  <a:srgbClr val="4D4D4D"/>
                </a:solidFill>
              </a:rPr>
              <a:t>close</a:t>
            </a:r>
            <a:endParaRPr lang="de-DE" sz="1400" b="0" dirty="0">
              <a:solidFill>
                <a:srgbClr val="4D4D4D"/>
              </a:solidFill>
            </a:endParaRPr>
          </a:p>
        </p:txBody>
      </p:sp>
      <p:sp>
        <p:nvSpPr>
          <p:cNvPr id="500750" name="Rectangle 7"/>
          <p:cNvSpPr>
            <a:spLocks noChangeArrowheads="1"/>
          </p:cNvSpPr>
          <p:nvPr/>
        </p:nvSpPr>
        <p:spPr bwMode="auto">
          <a:xfrm>
            <a:off x="5364163" y="5445125"/>
            <a:ext cx="1584325"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lstStyle/>
          <a:p>
            <a:pPr eaLnBrk="0" hangingPunct="0"/>
            <a:r>
              <a:rPr lang="de-DE" sz="1400" b="0" dirty="0" err="1" smtClean="0">
                <a:solidFill>
                  <a:srgbClr val="4D4D4D"/>
                </a:solidFill>
              </a:rPr>
              <a:t>far</a:t>
            </a:r>
            <a:endParaRPr lang="de-DE" sz="1400" b="0" dirty="0">
              <a:solidFill>
                <a:srgbClr val="4D4D4D"/>
              </a:solidFill>
            </a:endParaRPr>
          </a:p>
        </p:txBody>
      </p:sp>
      <p:sp>
        <p:nvSpPr>
          <p:cNvPr id="500751" name="Rectangle 7"/>
          <p:cNvSpPr>
            <a:spLocks noChangeArrowheads="1"/>
          </p:cNvSpPr>
          <p:nvPr/>
        </p:nvSpPr>
        <p:spPr bwMode="auto">
          <a:xfrm rot="-5400000">
            <a:off x="1259681" y="4509294"/>
            <a:ext cx="1368425"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nchor="b"/>
          <a:lstStyle/>
          <a:p>
            <a:pPr eaLnBrk="0" hangingPunct="0"/>
            <a:r>
              <a:rPr lang="de-DE" sz="1400" b="0" dirty="0" err="1" smtClean="0">
                <a:solidFill>
                  <a:srgbClr val="4D4D4D"/>
                </a:solidFill>
              </a:rPr>
              <a:t>internal</a:t>
            </a:r>
            <a:endParaRPr lang="de-DE" sz="1400" b="0" dirty="0">
              <a:solidFill>
                <a:srgbClr val="4D4D4D"/>
              </a:solidFill>
            </a:endParaRPr>
          </a:p>
        </p:txBody>
      </p:sp>
      <p:sp>
        <p:nvSpPr>
          <p:cNvPr id="500752" name="Rectangle 7"/>
          <p:cNvSpPr>
            <a:spLocks noChangeArrowheads="1"/>
          </p:cNvSpPr>
          <p:nvPr/>
        </p:nvSpPr>
        <p:spPr bwMode="auto">
          <a:xfrm rot="-5400000">
            <a:off x="1259681" y="3140869"/>
            <a:ext cx="1368425"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nchor="b"/>
          <a:lstStyle/>
          <a:p>
            <a:pPr eaLnBrk="0" hangingPunct="0"/>
            <a:r>
              <a:rPr lang="de-DE" sz="1400" b="0">
                <a:solidFill>
                  <a:srgbClr val="4D4D4D"/>
                </a:solidFill>
              </a:rPr>
              <a:t>single-client</a:t>
            </a:r>
          </a:p>
        </p:txBody>
      </p:sp>
      <p:sp>
        <p:nvSpPr>
          <p:cNvPr id="500753" name="Rectangle 7"/>
          <p:cNvSpPr>
            <a:spLocks noChangeArrowheads="1"/>
          </p:cNvSpPr>
          <p:nvPr/>
        </p:nvSpPr>
        <p:spPr bwMode="auto">
          <a:xfrm rot="-5400000">
            <a:off x="1260475" y="1773238"/>
            <a:ext cx="1366837"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nchor="b"/>
          <a:lstStyle/>
          <a:p>
            <a:pPr eaLnBrk="0" hangingPunct="0"/>
            <a:r>
              <a:rPr lang="de-DE" sz="1400" b="0">
                <a:solidFill>
                  <a:srgbClr val="4D4D4D"/>
                </a:solidFill>
              </a:rPr>
              <a:t>multi-client</a:t>
            </a:r>
          </a:p>
        </p:txBody>
      </p:sp>
      <p:sp>
        <p:nvSpPr>
          <p:cNvPr id="500754" name="Rectangle 7"/>
          <p:cNvSpPr>
            <a:spLocks noChangeArrowheads="1"/>
          </p:cNvSpPr>
          <p:nvPr/>
        </p:nvSpPr>
        <p:spPr bwMode="auto">
          <a:xfrm>
            <a:off x="2195513" y="5949950"/>
            <a:ext cx="4752975"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lstStyle/>
          <a:p>
            <a:pPr eaLnBrk="0" hangingPunct="0"/>
            <a:r>
              <a:rPr lang="de-DE" sz="1600" dirty="0" smtClean="0">
                <a:solidFill>
                  <a:srgbClr val="4D4D4D"/>
                </a:solidFill>
              </a:rPr>
              <a:t>Cultural/regional </a:t>
            </a:r>
            <a:r>
              <a:rPr lang="de-DE" sz="1600" dirty="0" err="1" smtClean="0">
                <a:solidFill>
                  <a:srgbClr val="4D4D4D"/>
                </a:solidFill>
              </a:rPr>
              <a:t>Distance</a:t>
            </a:r>
            <a:endParaRPr lang="de-DE" sz="1600" dirty="0">
              <a:solidFill>
                <a:srgbClr val="4D4D4D"/>
              </a:solidFill>
            </a:endParaRPr>
          </a:p>
        </p:txBody>
      </p:sp>
      <p:sp>
        <p:nvSpPr>
          <p:cNvPr id="500755" name="Rectangle 7"/>
          <p:cNvSpPr>
            <a:spLocks noChangeArrowheads="1"/>
          </p:cNvSpPr>
          <p:nvPr/>
        </p:nvSpPr>
        <p:spPr bwMode="auto">
          <a:xfrm rot="-5400000">
            <a:off x="-611981" y="3140869"/>
            <a:ext cx="4103687"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nchor="ctr"/>
          <a:lstStyle/>
          <a:p>
            <a:pPr eaLnBrk="0" hangingPunct="0"/>
            <a:r>
              <a:rPr lang="de-DE" sz="1600" dirty="0" err="1" smtClean="0">
                <a:solidFill>
                  <a:srgbClr val="4D4D4D"/>
                </a:solidFill>
              </a:rPr>
              <a:t>Scope</a:t>
            </a:r>
            <a:r>
              <a:rPr lang="de-DE" sz="1600" dirty="0" smtClean="0">
                <a:solidFill>
                  <a:srgbClr val="4D4D4D"/>
                </a:solidFill>
              </a:rPr>
              <a:t> </a:t>
            </a:r>
            <a:r>
              <a:rPr lang="de-DE" sz="1600" dirty="0" err="1" smtClean="0">
                <a:solidFill>
                  <a:srgbClr val="4D4D4D"/>
                </a:solidFill>
              </a:rPr>
              <a:t>of</a:t>
            </a:r>
            <a:r>
              <a:rPr lang="de-DE" sz="1600" dirty="0" smtClean="0">
                <a:solidFill>
                  <a:srgbClr val="4D4D4D"/>
                </a:solidFill>
              </a:rPr>
              <a:t> Service </a:t>
            </a:r>
            <a:r>
              <a:rPr lang="de-DE" sz="1600" dirty="0" err="1" smtClean="0">
                <a:solidFill>
                  <a:srgbClr val="4D4D4D"/>
                </a:solidFill>
              </a:rPr>
              <a:t>Delivery</a:t>
            </a:r>
            <a:endParaRPr lang="de-DE" sz="1600" dirty="0">
              <a:solidFill>
                <a:srgbClr val="4D4D4D"/>
              </a:solidFill>
            </a:endParaRPr>
          </a:p>
        </p:txBody>
      </p:sp>
      <p:sp>
        <p:nvSpPr>
          <p:cNvPr id="58" name="Oval 57"/>
          <p:cNvSpPr/>
          <p:nvPr/>
        </p:nvSpPr>
        <p:spPr bwMode="auto">
          <a:xfrm>
            <a:off x="3563938" y="4292600"/>
            <a:ext cx="2087562" cy="1008063"/>
          </a:xfrm>
          <a:prstGeom prst="ellipse">
            <a:avLst/>
          </a:prstGeom>
          <a:solidFill>
            <a:schemeClr val="bg1">
              <a:lumMod val="95000"/>
            </a:schemeClr>
          </a:solidFill>
          <a:ln w="12700" cap="flat" cmpd="sng" algn="ctr">
            <a:solidFill>
              <a:schemeClr val="bg1">
                <a:lumMod val="75000"/>
              </a:schemeClr>
            </a:solidFill>
            <a:prstDash val="solid"/>
            <a:round/>
            <a:headEnd type="none" w="med" len="med"/>
            <a:tailEnd type="none" w="med" len="med"/>
          </a:ln>
          <a:effectLst/>
        </p:spPr>
        <p:txBody>
          <a:bodyPr wrap="none" lIns="0" rIns="0" anchor="ctr"/>
          <a:lstStyle/>
          <a:p>
            <a:pPr>
              <a:defRPr/>
            </a:pPr>
            <a:r>
              <a:rPr lang="de-DE" sz="1400" dirty="0" err="1">
                <a:solidFill>
                  <a:srgbClr val="4D4D4D"/>
                </a:solidFill>
                <a:latin typeface="Arial" pitchFamily="-65" charset="0"/>
              </a:rPr>
              <a:t>Shared</a:t>
            </a:r>
            <a:r>
              <a:rPr lang="de-DE" sz="1400" dirty="0">
                <a:solidFill>
                  <a:srgbClr val="4D4D4D"/>
                </a:solidFill>
                <a:latin typeface="Arial" pitchFamily="-65" charset="0"/>
              </a:rPr>
              <a:t> </a:t>
            </a:r>
            <a:br>
              <a:rPr lang="de-DE" sz="1400" dirty="0">
                <a:solidFill>
                  <a:srgbClr val="4D4D4D"/>
                </a:solidFill>
                <a:latin typeface="Arial" pitchFamily="-65" charset="0"/>
              </a:rPr>
            </a:br>
            <a:r>
              <a:rPr lang="de-DE" sz="1400" dirty="0">
                <a:solidFill>
                  <a:srgbClr val="4D4D4D"/>
                </a:solidFill>
                <a:latin typeface="Arial" pitchFamily="-65" charset="0"/>
              </a:rPr>
              <a:t>Service </a:t>
            </a:r>
            <a:br>
              <a:rPr lang="de-DE" sz="1400" dirty="0">
                <a:solidFill>
                  <a:srgbClr val="4D4D4D"/>
                </a:solidFill>
                <a:latin typeface="Arial" pitchFamily="-65" charset="0"/>
              </a:rPr>
            </a:br>
            <a:r>
              <a:rPr lang="de-DE" sz="1400" dirty="0">
                <a:solidFill>
                  <a:srgbClr val="4D4D4D"/>
                </a:solidFill>
                <a:latin typeface="Arial" pitchFamily="-65" charset="0"/>
              </a:rPr>
              <a:t>Center</a:t>
            </a:r>
          </a:p>
        </p:txBody>
      </p:sp>
    </p:spTree>
    <p:extLst>
      <p:ext uri="{BB962C8B-B14F-4D97-AF65-F5344CB8AC3E}">
        <p14:creationId xmlns:p14="http://schemas.microsoft.com/office/powerpoint/2010/main" xmlns="" val="111889720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Bogen 12"/>
          <p:cNvSpPr>
            <a:spLocks/>
          </p:cNvSpPr>
          <p:nvPr/>
        </p:nvSpPr>
        <p:spPr bwMode="auto">
          <a:xfrm>
            <a:off x="2195513" y="2636838"/>
            <a:ext cx="3168650" cy="2794000"/>
          </a:xfrm>
          <a:custGeom>
            <a:avLst/>
            <a:gdLst>
              <a:gd name="T0" fmla="*/ 0 w 21616"/>
              <a:gd name="T1" fmla="*/ 0 h 21600"/>
              <a:gd name="T2" fmla="*/ 2147483647 w 21616"/>
              <a:gd name="T3" fmla="*/ 2147483647 h 21600"/>
              <a:gd name="T4" fmla="*/ 899098209 w 21616"/>
              <a:gd name="T5" fmla="*/ 2147483647 h 21600"/>
              <a:gd name="T6" fmla="*/ 0 60000 65536"/>
              <a:gd name="T7" fmla="*/ 0 60000 65536"/>
              <a:gd name="T8" fmla="*/ 0 60000 65536"/>
              <a:gd name="T9" fmla="*/ 0 w 21616"/>
              <a:gd name="T10" fmla="*/ 0 h 21600"/>
              <a:gd name="T11" fmla="*/ 21616 w 21616"/>
              <a:gd name="T12" fmla="*/ 21600 h 21600"/>
            </a:gdLst>
            <a:ahLst/>
            <a:cxnLst>
              <a:cxn ang="T6">
                <a:pos x="T0" y="T1"/>
              </a:cxn>
              <a:cxn ang="T7">
                <a:pos x="T2" y="T3"/>
              </a:cxn>
              <a:cxn ang="T8">
                <a:pos x="T4" y="T5"/>
              </a:cxn>
            </a:cxnLst>
            <a:rect l="T9" t="T10" r="T11" b="T12"/>
            <a:pathLst>
              <a:path w="21616" h="21600" fill="none" extrusionOk="0">
                <a:moveTo>
                  <a:pt x="0" y="0"/>
                </a:moveTo>
                <a:cubicBezTo>
                  <a:pt x="5" y="0"/>
                  <a:pt x="10" y="-1"/>
                  <a:pt x="16" y="-1"/>
                </a:cubicBezTo>
                <a:cubicBezTo>
                  <a:pt x="11945" y="-1"/>
                  <a:pt x="21616" y="9670"/>
                  <a:pt x="21616" y="21600"/>
                </a:cubicBezTo>
              </a:path>
              <a:path w="21616" h="21600" stroke="0" extrusionOk="0">
                <a:moveTo>
                  <a:pt x="0" y="0"/>
                </a:moveTo>
                <a:cubicBezTo>
                  <a:pt x="5" y="0"/>
                  <a:pt x="10" y="-1"/>
                  <a:pt x="16" y="-1"/>
                </a:cubicBezTo>
                <a:cubicBezTo>
                  <a:pt x="11945" y="-1"/>
                  <a:pt x="21616" y="9670"/>
                  <a:pt x="21616" y="21600"/>
                </a:cubicBezTo>
                <a:lnTo>
                  <a:pt x="16" y="21600"/>
                </a:lnTo>
                <a:close/>
              </a:path>
            </a:pathLst>
          </a:custGeom>
          <a:solidFill>
            <a:schemeClr val="bg1">
              <a:lumMod val="95000"/>
            </a:schemeClr>
          </a:solidFill>
          <a:ln w="9525">
            <a:solidFill>
              <a:schemeClr val="bg1">
                <a:lumMod val="65000"/>
              </a:schemeClr>
            </a:solidFill>
            <a:prstDash val="solid"/>
            <a:round/>
            <a:headEnd/>
            <a:tailEnd type="none" w="lg" len="lg"/>
          </a:ln>
        </p:spPr>
        <p:txBody>
          <a:bodyPr wrap="none" anchor="ctr"/>
          <a:lstStyle/>
          <a:p>
            <a:pPr>
              <a:defRPr/>
            </a:pPr>
            <a:endParaRPr lang="de-DE">
              <a:solidFill>
                <a:srgbClr val="4D4D4D"/>
              </a:solidFill>
              <a:latin typeface="Arial"/>
              <a:ea typeface="ＭＳ Ｐゴシック" pitchFamily="-65" charset="-128"/>
              <a:cs typeface="Arial"/>
            </a:endParaRPr>
          </a:p>
        </p:txBody>
      </p:sp>
      <p:sp>
        <p:nvSpPr>
          <p:cNvPr id="502786" name="Rectangle 3"/>
          <p:cNvSpPr>
            <a:spLocks noGrp="1" noChangeArrowheads="1"/>
          </p:cNvSpPr>
          <p:nvPr>
            <p:ph type="title"/>
          </p:nvPr>
        </p:nvSpPr>
        <p:spPr>
          <a:xfrm>
            <a:off x="1066800" y="304800"/>
            <a:ext cx="7200900" cy="579439"/>
          </a:xfrm>
        </p:spPr>
        <p:txBody>
          <a:bodyPr/>
          <a:lstStyle/>
          <a:p>
            <a:pPr eaLnBrk="1" hangingPunct="1"/>
            <a:r>
              <a:rPr lang="de-DE" dirty="0" err="1" smtClean="0">
                <a:latin typeface="Arial Black" charset="0"/>
                <a:ea typeface="ＭＳ Ｐゴシック" charset="0"/>
                <a:cs typeface="ＭＳ Ｐゴシック" charset="0"/>
              </a:rPr>
              <a:t>Prioritizing</a:t>
            </a:r>
            <a:r>
              <a:rPr lang="de-DE" dirty="0" smtClean="0">
                <a:latin typeface="Arial Black" charset="0"/>
                <a:ea typeface="ＭＳ Ｐゴシック" charset="0"/>
                <a:cs typeface="ＭＳ Ｐゴシック" charset="0"/>
              </a:rPr>
              <a:t> Tasks </a:t>
            </a:r>
            <a:r>
              <a:rPr lang="de-DE" dirty="0" err="1" smtClean="0">
                <a:latin typeface="Arial Black" charset="0"/>
                <a:ea typeface="ＭＳ Ｐゴシック" charset="0"/>
                <a:cs typeface="ＭＳ Ｐゴシック" charset="0"/>
              </a:rPr>
              <a:t>to</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be</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outsourced</a:t>
            </a:r>
            <a:endParaRPr lang="de-DE" dirty="0">
              <a:latin typeface="Arial Black" charset="0"/>
              <a:ea typeface="ＭＳ Ｐゴシック" charset="0"/>
              <a:cs typeface="ＭＳ Ｐゴシック" charset="0"/>
            </a:endParaRPr>
          </a:p>
        </p:txBody>
      </p:sp>
      <p:sp>
        <p:nvSpPr>
          <p:cNvPr id="48" name="Rectangle 7"/>
          <p:cNvSpPr>
            <a:spLocks noChangeArrowheads="1"/>
          </p:cNvSpPr>
          <p:nvPr/>
        </p:nvSpPr>
        <p:spPr bwMode="auto">
          <a:xfrm>
            <a:off x="2195513" y="1341438"/>
            <a:ext cx="4752975" cy="4103687"/>
          </a:xfrm>
          <a:prstGeom prst="rect">
            <a:avLst/>
          </a:prstGeom>
          <a:noFill/>
          <a:ln w="9525" cmpd="sng">
            <a:solidFill>
              <a:schemeClr val="bg1">
                <a:lumMod val="50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502788" name="Rectangle 7"/>
          <p:cNvSpPr>
            <a:spLocks noChangeArrowheads="1"/>
          </p:cNvSpPr>
          <p:nvPr/>
        </p:nvSpPr>
        <p:spPr bwMode="auto">
          <a:xfrm>
            <a:off x="2195513" y="5445125"/>
            <a:ext cx="1584325"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lstStyle/>
          <a:p>
            <a:pPr algn="l" eaLnBrk="0" hangingPunct="0"/>
            <a:r>
              <a:rPr lang="de-DE" sz="1400" b="0" dirty="0" err="1" smtClean="0">
                <a:solidFill>
                  <a:srgbClr val="4D4D4D"/>
                </a:solidFill>
              </a:rPr>
              <a:t>less</a:t>
            </a:r>
            <a:endParaRPr lang="de-DE" sz="1400" b="0" dirty="0">
              <a:solidFill>
                <a:srgbClr val="4D4D4D"/>
              </a:solidFill>
            </a:endParaRPr>
          </a:p>
        </p:txBody>
      </p:sp>
      <p:sp>
        <p:nvSpPr>
          <p:cNvPr id="502789" name="Rectangle 7"/>
          <p:cNvSpPr>
            <a:spLocks noChangeArrowheads="1"/>
          </p:cNvSpPr>
          <p:nvPr/>
        </p:nvSpPr>
        <p:spPr bwMode="auto">
          <a:xfrm>
            <a:off x="5364163" y="5445125"/>
            <a:ext cx="1584325"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lstStyle/>
          <a:p>
            <a:pPr algn="r" eaLnBrk="0" hangingPunct="0"/>
            <a:r>
              <a:rPr lang="de-DE" sz="1400" b="0" dirty="0" err="1" smtClean="0">
                <a:solidFill>
                  <a:srgbClr val="4D4D4D"/>
                </a:solidFill>
              </a:rPr>
              <a:t>more</a:t>
            </a:r>
            <a:endParaRPr lang="de-DE" sz="1400" b="0" dirty="0">
              <a:solidFill>
                <a:srgbClr val="4D4D4D"/>
              </a:solidFill>
            </a:endParaRPr>
          </a:p>
        </p:txBody>
      </p:sp>
      <p:sp>
        <p:nvSpPr>
          <p:cNvPr id="502790" name="Rectangle 7"/>
          <p:cNvSpPr>
            <a:spLocks noChangeArrowheads="1"/>
          </p:cNvSpPr>
          <p:nvPr/>
        </p:nvSpPr>
        <p:spPr bwMode="auto">
          <a:xfrm>
            <a:off x="1403350" y="1341438"/>
            <a:ext cx="792163" cy="358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nchor="ctr"/>
          <a:lstStyle/>
          <a:p>
            <a:pPr algn="r" eaLnBrk="0" hangingPunct="0"/>
            <a:r>
              <a:rPr lang="de-DE" sz="1400" b="0" dirty="0" smtClean="0">
                <a:solidFill>
                  <a:srgbClr val="4D4D4D"/>
                </a:solidFill>
              </a:rPr>
              <a:t>high</a:t>
            </a:r>
            <a:endParaRPr lang="de-DE" sz="1400" b="0" dirty="0">
              <a:solidFill>
                <a:srgbClr val="4D4D4D"/>
              </a:solidFill>
            </a:endParaRPr>
          </a:p>
        </p:txBody>
      </p:sp>
      <p:sp>
        <p:nvSpPr>
          <p:cNvPr id="502791" name="Rectangle 7"/>
          <p:cNvSpPr>
            <a:spLocks noChangeArrowheads="1"/>
          </p:cNvSpPr>
          <p:nvPr/>
        </p:nvSpPr>
        <p:spPr bwMode="auto">
          <a:xfrm>
            <a:off x="2195513" y="5445125"/>
            <a:ext cx="4752975"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lstStyle/>
          <a:p>
            <a:pPr eaLnBrk="0" hangingPunct="0"/>
            <a:r>
              <a:rPr lang="de-DE" sz="1600" dirty="0" smtClean="0">
                <a:solidFill>
                  <a:srgbClr val="4D4D4D"/>
                </a:solidFill>
              </a:rPr>
              <a:t>Internal Competence </a:t>
            </a:r>
            <a:r>
              <a:rPr lang="de-DE" sz="1600" dirty="0">
                <a:solidFill>
                  <a:srgbClr val="4D4D4D"/>
                </a:solidFill>
              </a:rPr>
              <a:t/>
            </a:r>
            <a:br>
              <a:rPr lang="de-DE" sz="1600" dirty="0">
                <a:solidFill>
                  <a:srgbClr val="4D4D4D"/>
                </a:solidFill>
              </a:rPr>
            </a:br>
            <a:r>
              <a:rPr lang="de-DE" sz="1200" b="0" dirty="0" err="1" smtClean="0">
                <a:solidFill>
                  <a:srgbClr val="4D4D4D"/>
                </a:solidFill>
              </a:rPr>
              <a:t>compared</a:t>
            </a:r>
            <a:r>
              <a:rPr lang="de-DE" sz="1200" b="0" dirty="0" smtClean="0">
                <a:solidFill>
                  <a:srgbClr val="4D4D4D"/>
                </a:solidFill>
              </a:rPr>
              <a:t> </a:t>
            </a:r>
            <a:r>
              <a:rPr lang="de-DE" sz="1200" b="0" dirty="0" err="1" smtClean="0">
                <a:solidFill>
                  <a:srgbClr val="4D4D4D"/>
                </a:solidFill>
              </a:rPr>
              <a:t>to</a:t>
            </a:r>
            <a:r>
              <a:rPr lang="de-DE" sz="1200" b="0" dirty="0" smtClean="0">
                <a:solidFill>
                  <a:srgbClr val="4D4D4D"/>
                </a:solidFill>
              </a:rPr>
              <a:t> </a:t>
            </a:r>
            <a:r>
              <a:rPr lang="de-DE" sz="1200" b="0" dirty="0" err="1" smtClean="0">
                <a:solidFill>
                  <a:srgbClr val="4D4D4D"/>
                </a:solidFill>
              </a:rPr>
              <a:t>external</a:t>
            </a:r>
            <a:r>
              <a:rPr lang="de-DE" sz="1200" b="0" dirty="0" smtClean="0">
                <a:solidFill>
                  <a:srgbClr val="4D4D4D"/>
                </a:solidFill>
              </a:rPr>
              <a:t> </a:t>
            </a:r>
            <a:r>
              <a:rPr lang="de-DE" sz="1200" b="0" dirty="0" err="1" smtClean="0">
                <a:solidFill>
                  <a:srgbClr val="4D4D4D"/>
                </a:solidFill>
              </a:rPr>
              <a:t>service</a:t>
            </a:r>
            <a:r>
              <a:rPr lang="de-DE" sz="1200" b="0" dirty="0" smtClean="0">
                <a:solidFill>
                  <a:srgbClr val="4D4D4D"/>
                </a:solidFill>
              </a:rPr>
              <a:t> </a:t>
            </a:r>
            <a:r>
              <a:rPr lang="de-DE" sz="1200" b="0" dirty="0" err="1" smtClean="0">
                <a:solidFill>
                  <a:srgbClr val="4D4D4D"/>
                </a:solidFill>
              </a:rPr>
              <a:t>provider</a:t>
            </a:r>
            <a:endParaRPr lang="de-DE" sz="1200" b="0" dirty="0">
              <a:solidFill>
                <a:srgbClr val="4D4D4D"/>
              </a:solidFill>
            </a:endParaRPr>
          </a:p>
        </p:txBody>
      </p:sp>
      <p:sp>
        <p:nvSpPr>
          <p:cNvPr id="502792" name="Rectangle 7"/>
          <p:cNvSpPr>
            <a:spLocks noChangeArrowheads="1"/>
          </p:cNvSpPr>
          <p:nvPr/>
        </p:nvSpPr>
        <p:spPr bwMode="auto">
          <a:xfrm>
            <a:off x="468313" y="3068638"/>
            <a:ext cx="1727200"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nchor="ctr"/>
          <a:lstStyle/>
          <a:p>
            <a:pPr algn="r" eaLnBrk="0" hangingPunct="0"/>
            <a:r>
              <a:rPr lang="de-DE" sz="1600" dirty="0" err="1" smtClean="0">
                <a:solidFill>
                  <a:srgbClr val="4D4D4D"/>
                </a:solidFill>
              </a:rPr>
              <a:t>Specificity</a:t>
            </a:r>
            <a:r>
              <a:rPr lang="de-DE" sz="1600" dirty="0" smtClean="0">
                <a:solidFill>
                  <a:srgbClr val="4D4D4D"/>
                </a:solidFill>
              </a:rPr>
              <a:t> </a:t>
            </a:r>
            <a:r>
              <a:rPr lang="de-DE" sz="1600" dirty="0" err="1" smtClean="0">
                <a:solidFill>
                  <a:srgbClr val="4D4D4D"/>
                </a:solidFill>
              </a:rPr>
              <a:t>of</a:t>
            </a:r>
            <a:r>
              <a:rPr lang="de-DE" sz="1600" dirty="0" smtClean="0">
                <a:solidFill>
                  <a:srgbClr val="4D4D4D"/>
                </a:solidFill>
              </a:rPr>
              <a:t> </a:t>
            </a:r>
            <a:r>
              <a:rPr lang="de-DE" sz="1600" dirty="0" err="1" smtClean="0">
                <a:solidFill>
                  <a:srgbClr val="4D4D4D"/>
                </a:solidFill>
              </a:rPr>
              <a:t>Requirements</a:t>
            </a:r>
            <a:endParaRPr lang="de-DE" sz="1600" dirty="0">
              <a:solidFill>
                <a:srgbClr val="4D4D4D"/>
              </a:solidFill>
            </a:endParaRPr>
          </a:p>
        </p:txBody>
      </p:sp>
      <p:sp>
        <p:nvSpPr>
          <p:cNvPr id="502793" name="Rectangle 7"/>
          <p:cNvSpPr>
            <a:spLocks noChangeArrowheads="1"/>
          </p:cNvSpPr>
          <p:nvPr/>
        </p:nvSpPr>
        <p:spPr bwMode="auto">
          <a:xfrm>
            <a:off x="1403350" y="5084763"/>
            <a:ext cx="792163" cy="360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nchor="ctr"/>
          <a:lstStyle/>
          <a:p>
            <a:pPr algn="r" eaLnBrk="0" hangingPunct="0"/>
            <a:r>
              <a:rPr lang="de-DE" sz="1400" b="0" dirty="0" err="1" smtClean="0">
                <a:solidFill>
                  <a:srgbClr val="4D4D4D"/>
                </a:solidFill>
              </a:rPr>
              <a:t>low</a:t>
            </a:r>
            <a:endParaRPr lang="de-DE" sz="1400" b="0" dirty="0">
              <a:solidFill>
                <a:srgbClr val="4D4D4D"/>
              </a:solidFill>
            </a:endParaRPr>
          </a:p>
        </p:txBody>
      </p:sp>
      <p:sp>
        <p:nvSpPr>
          <p:cNvPr id="502794" name="Textfeld 6"/>
          <p:cNvSpPr txBox="1">
            <a:spLocks noChangeArrowheads="1"/>
          </p:cNvSpPr>
          <p:nvPr/>
        </p:nvSpPr>
        <p:spPr bwMode="auto">
          <a:xfrm>
            <a:off x="7054850" y="1341438"/>
            <a:ext cx="158432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600" dirty="0" smtClean="0">
                <a:solidFill>
                  <a:srgbClr val="5F5F5F"/>
                </a:solidFill>
              </a:rPr>
              <a:t>Strategic</a:t>
            </a:r>
            <a:r>
              <a:rPr lang="de-DE" sz="1600" dirty="0">
                <a:solidFill>
                  <a:srgbClr val="5F5F5F"/>
                </a:solidFill>
              </a:rPr>
              <a:t/>
            </a:r>
            <a:br>
              <a:rPr lang="de-DE" sz="1600" dirty="0">
                <a:solidFill>
                  <a:srgbClr val="5F5F5F"/>
                </a:solidFill>
              </a:rPr>
            </a:br>
            <a:r>
              <a:rPr lang="de-DE" sz="1600" dirty="0" err="1" smtClean="0">
                <a:solidFill>
                  <a:srgbClr val="5F5F5F"/>
                </a:solidFill>
              </a:rPr>
              <a:t>Relevance</a:t>
            </a:r>
            <a:endParaRPr lang="de-DE" sz="1600" b="0" dirty="0">
              <a:solidFill>
                <a:srgbClr val="5F5F5F"/>
              </a:solidFill>
            </a:endParaRPr>
          </a:p>
        </p:txBody>
      </p:sp>
      <p:sp>
        <p:nvSpPr>
          <p:cNvPr id="24" name="Oval 23"/>
          <p:cNvSpPr/>
          <p:nvPr/>
        </p:nvSpPr>
        <p:spPr bwMode="auto">
          <a:xfrm>
            <a:off x="7486650" y="2060575"/>
            <a:ext cx="720725" cy="720725"/>
          </a:xfrm>
          <a:prstGeom prst="ellipse">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pPr>
              <a:defRPr/>
            </a:pPr>
            <a:r>
              <a:rPr lang="de-DE" sz="1200" b="0" dirty="0" smtClean="0">
                <a:solidFill>
                  <a:srgbClr val="5F5F5F"/>
                </a:solidFill>
                <a:latin typeface="Arial" pitchFamily="-65" charset="0"/>
              </a:rPr>
              <a:t>high</a:t>
            </a:r>
            <a:endParaRPr lang="de-DE" sz="1200" b="0" dirty="0">
              <a:solidFill>
                <a:srgbClr val="5F5F5F"/>
              </a:solidFill>
              <a:latin typeface="Arial" pitchFamily="-65" charset="0"/>
            </a:endParaRPr>
          </a:p>
        </p:txBody>
      </p:sp>
      <p:sp>
        <p:nvSpPr>
          <p:cNvPr id="25" name="Oval 24"/>
          <p:cNvSpPr/>
          <p:nvPr/>
        </p:nvSpPr>
        <p:spPr bwMode="auto">
          <a:xfrm>
            <a:off x="7594600" y="2924175"/>
            <a:ext cx="504825" cy="504825"/>
          </a:xfrm>
          <a:prstGeom prst="ellipse">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r>
              <a:rPr lang="de-DE" sz="1200" b="0" dirty="0" err="1" smtClean="0">
                <a:solidFill>
                  <a:srgbClr val="5F5F5F"/>
                </a:solidFill>
                <a:latin typeface="Arial" pitchFamily="-65" charset="0"/>
              </a:rPr>
              <a:t>middle</a:t>
            </a:r>
            <a:endParaRPr lang="de-DE" sz="1200" b="0" dirty="0">
              <a:solidFill>
                <a:srgbClr val="5F5F5F"/>
              </a:solidFill>
              <a:latin typeface="Arial" pitchFamily="-65" charset="0"/>
            </a:endParaRPr>
          </a:p>
        </p:txBody>
      </p:sp>
      <p:sp>
        <p:nvSpPr>
          <p:cNvPr id="26" name="Oval 25"/>
          <p:cNvSpPr/>
          <p:nvPr/>
        </p:nvSpPr>
        <p:spPr bwMode="auto">
          <a:xfrm>
            <a:off x="7702550" y="3644900"/>
            <a:ext cx="288925" cy="287338"/>
          </a:xfrm>
          <a:prstGeom prst="ellipse">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r>
              <a:rPr lang="de-DE" sz="1200" b="0" dirty="0" err="1" smtClean="0">
                <a:solidFill>
                  <a:srgbClr val="5F5F5F"/>
                </a:solidFill>
                <a:latin typeface="Arial" pitchFamily="-65" charset="0"/>
              </a:rPr>
              <a:t>low</a:t>
            </a:r>
            <a:endParaRPr lang="de-DE" sz="1200" b="0" dirty="0">
              <a:solidFill>
                <a:srgbClr val="5F5F5F"/>
              </a:solidFill>
              <a:latin typeface="Arial" pitchFamily="-65" charset="0"/>
            </a:endParaRPr>
          </a:p>
        </p:txBody>
      </p:sp>
      <p:sp>
        <p:nvSpPr>
          <p:cNvPr id="27" name="Oval 26"/>
          <p:cNvSpPr/>
          <p:nvPr/>
        </p:nvSpPr>
        <p:spPr bwMode="auto">
          <a:xfrm>
            <a:off x="2484438" y="4005263"/>
            <a:ext cx="287337"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799" name="Rechteck 1"/>
          <p:cNvSpPr>
            <a:spLocks noChangeArrowheads="1"/>
          </p:cNvSpPr>
          <p:nvPr/>
        </p:nvSpPr>
        <p:spPr bwMode="auto">
          <a:xfrm>
            <a:off x="2771800" y="4005263"/>
            <a:ext cx="6978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de-DE" sz="1200" dirty="0" err="1" smtClean="0">
                <a:solidFill>
                  <a:srgbClr val="5F5F5F"/>
                </a:solidFill>
              </a:rPr>
              <a:t>Payroll</a:t>
            </a:r>
            <a:endParaRPr lang="de-DE" dirty="0"/>
          </a:p>
        </p:txBody>
      </p:sp>
      <p:sp>
        <p:nvSpPr>
          <p:cNvPr id="29" name="Oval 28"/>
          <p:cNvSpPr/>
          <p:nvPr/>
        </p:nvSpPr>
        <p:spPr bwMode="auto">
          <a:xfrm>
            <a:off x="2700338" y="4840288"/>
            <a:ext cx="288925"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01" name="Rechteck 29"/>
          <p:cNvSpPr>
            <a:spLocks noChangeArrowheads="1"/>
          </p:cNvSpPr>
          <p:nvPr/>
        </p:nvSpPr>
        <p:spPr bwMode="auto">
          <a:xfrm>
            <a:off x="3036888" y="4797152"/>
            <a:ext cx="7832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r>
              <a:rPr lang="de-DE" sz="1200" dirty="0" smtClean="0">
                <a:solidFill>
                  <a:srgbClr val="5F5F5F"/>
                </a:solidFill>
              </a:rPr>
              <a:t>Pension</a:t>
            </a:r>
            <a:endParaRPr lang="de-DE" dirty="0"/>
          </a:p>
        </p:txBody>
      </p:sp>
      <p:sp>
        <p:nvSpPr>
          <p:cNvPr id="31" name="Oval 30"/>
          <p:cNvSpPr/>
          <p:nvPr/>
        </p:nvSpPr>
        <p:spPr bwMode="auto">
          <a:xfrm>
            <a:off x="3851275" y="3471863"/>
            <a:ext cx="288925"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03" name="Rechteck 31"/>
          <p:cNvSpPr>
            <a:spLocks noChangeArrowheads="1"/>
          </p:cNvSpPr>
          <p:nvPr/>
        </p:nvSpPr>
        <p:spPr bwMode="auto">
          <a:xfrm>
            <a:off x="4189413" y="3398838"/>
            <a:ext cx="159528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r>
              <a:rPr lang="de-DE" sz="1200" dirty="0" err="1">
                <a:solidFill>
                  <a:srgbClr val="5F5F5F"/>
                </a:solidFill>
              </a:rPr>
              <a:t>Recruiting</a:t>
            </a:r>
            <a:r>
              <a:rPr lang="de-DE" sz="1200" dirty="0">
                <a:solidFill>
                  <a:srgbClr val="5F5F5F"/>
                </a:solidFill>
              </a:rPr>
              <a:t> </a:t>
            </a:r>
            <a:r>
              <a:rPr lang="de-DE" sz="1200" dirty="0" err="1" smtClean="0">
                <a:solidFill>
                  <a:srgbClr val="5F5F5F"/>
                </a:solidFill>
              </a:rPr>
              <a:t>for</a:t>
            </a:r>
            <a:r>
              <a:rPr lang="de-DE" sz="1200" dirty="0">
                <a:solidFill>
                  <a:srgbClr val="5F5F5F"/>
                </a:solidFill>
              </a:rPr>
              <a:t/>
            </a:r>
            <a:br>
              <a:rPr lang="de-DE" sz="1200" dirty="0">
                <a:solidFill>
                  <a:srgbClr val="5F5F5F"/>
                </a:solidFill>
              </a:rPr>
            </a:br>
            <a:r>
              <a:rPr lang="de-DE" sz="1200" dirty="0" smtClean="0">
                <a:solidFill>
                  <a:srgbClr val="5F5F5F"/>
                </a:solidFill>
              </a:rPr>
              <a:t>Non-Key </a:t>
            </a:r>
            <a:r>
              <a:rPr lang="de-DE" sz="1200" dirty="0" err="1" smtClean="0">
                <a:solidFill>
                  <a:srgbClr val="5F5F5F"/>
                </a:solidFill>
              </a:rPr>
              <a:t>Functions</a:t>
            </a:r>
            <a:endParaRPr lang="de-DE" dirty="0"/>
          </a:p>
        </p:txBody>
      </p:sp>
      <p:sp>
        <p:nvSpPr>
          <p:cNvPr id="502804" name="Rechteck 33"/>
          <p:cNvSpPr>
            <a:spLocks noChangeArrowheads="1"/>
          </p:cNvSpPr>
          <p:nvPr/>
        </p:nvSpPr>
        <p:spPr bwMode="auto">
          <a:xfrm>
            <a:off x="3132138" y="2636838"/>
            <a:ext cx="144710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r>
              <a:rPr lang="de-DE" sz="1200" dirty="0" smtClean="0">
                <a:solidFill>
                  <a:srgbClr val="5F5F5F"/>
                </a:solidFill>
              </a:rPr>
              <a:t>Top-Management</a:t>
            </a:r>
            <a:br>
              <a:rPr lang="de-DE" sz="1200" dirty="0" smtClean="0">
                <a:solidFill>
                  <a:srgbClr val="5F5F5F"/>
                </a:solidFill>
              </a:rPr>
            </a:br>
            <a:r>
              <a:rPr lang="de-DE" sz="1200" dirty="0" smtClean="0">
                <a:solidFill>
                  <a:srgbClr val="5F5F5F"/>
                </a:solidFill>
              </a:rPr>
              <a:t>Placements</a:t>
            </a:r>
            <a:endParaRPr lang="de-DE" dirty="0"/>
          </a:p>
        </p:txBody>
      </p:sp>
      <p:sp>
        <p:nvSpPr>
          <p:cNvPr id="35" name="Oval 34"/>
          <p:cNvSpPr/>
          <p:nvPr/>
        </p:nvSpPr>
        <p:spPr bwMode="auto">
          <a:xfrm>
            <a:off x="2411413" y="2492375"/>
            <a:ext cx="720725" cy="720725"/>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anchor="ctr"/>
          <a:lstStyle/>
          <a:p>
            <a:pPr>
              <a:defRPr/>
            </a:pPr>
            <a:endParaRPr lang="de-DE" sz="1200" b="0" dirty="0">
              <a:solidFill>
                <a:srgbClr val="5F5F5F"/>
              </a:solidFill>
              <a:latin typeface="Arial" pitchFamily="-65" charset="0"/>
            </a:endParaRPr>
          </a:p>
        </p:txBody>
      </p:sp>
      <p:sp>
        <p:nvSpPr>
          <p:cNvPr id="502806" name="Rechteck 36"/>
          <p:cNvSpPr>
            <a:spLocks noChangeArrowheads="1"/>
          </p:cNvSpPr>
          <p:nvPr/>
        </p:nvSpPr>
        <p:spPr bwMode="auto">
          <a:xfrm>
            <a:off x="4814888" y="1712913"/>
            <a:ext cx="1125537"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r"/>
            <a:r>
              <a:rPr lang="de-DE" sz="1200">
                <a:solidFill>
                  <a:srgbClr val="5F5F5F"/>
                </a:solidFill>
              </a:rPr>
              <a:t>Performance </a:t>
            </a:r>
            <a:br>
              <a:rPr lang="de-DE" sz="1200">
                <a:solidFill>
                  <a:srgbClr val="5F5F5F"/>
                </a:solidFill>
              </a:rPr>
            </a:br>
            <a:r>
              <a:rPr lang="de-DE" sz="1200">
                <a:solidFill>
                  <a:srgbClr val="5F5F5F"/>
                </a:solidFill>
              </a:rPr>
              <a:t>Management</a:t>
            </a:r>
            <a:endParaRPr lang="de-DE"/>
          </a:p>
        </p:txBody>
      </p:sp>
      <p:sp>
        <p:nvSpPr>
          <p:cNvPr id="39" name="Oval 38"/>
          <p:cNvSpPr/>
          <p:nvPr/>
        </p:nvSpPr>
        <p:spPr bwMode="auto">
          <a:xfrm>
            <a:off x="6011863" y="1700213"/>
            <a:ext cx="504825" cy="504825"/>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7" name="Oval 56"/>
          <p:cNvSpPr/>
          <p:nvPr/>
        </p:nvSpPr>
        <p:spPr bwMode="auto">
          <a:xfrm>
            <a:off x="2411413" y="3500438"/>
            <a:ext cx="288925" cy="288925"/>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09" name="Rechteck 58"/>
          <p:cNvSpPr>
            <a:spLocks noChangeArrowheads="1"/>
          </p:cNvSpPr>
          <p:nvPr/>
        </p:nvSpPr>
        <p:spPr bwMode="auto">
          <a:xfrm>
            <a:off x="2700338" y="3429000"/>
            <a:ext cx="93662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r>
              <a:rPr lang="de-DE" sz="1200">
                <a:solidFill>
                  <a:srgbClr val="5F5F5F"/>
                </a:solidFill>
              </a:rPr>
              <a:t>Exit-</a:t>
            </a:r>
            <a:br>
              <a:rPr lang="de-DE" sz="1200">
                <a:solidFill>
                  <a:srgbClr val="5F5F5F"/>
                </a:solidFill>
              </a:rPr>
            </a:br>
            <a:r>
              <a:rPr lang="de-DE" sz="1200">
                <a:solidFill>
                  <a:srgbClr val="5F5F5F"/>
                </a:solidFill>
              </a:rPr>
              <a:t>Interviews</a:t>
            </a:r>
            <a:endParaRPr lang="de-DE"/>
          </a:p>
        </p:txBody>
      </p:sp>
      <p:sp>
        <p:nvSpPr>
          <p:cNvPr id="60" name="Oval 59"/>
          <p:cNvSpPr/>
          <p:nvPr/>
        </p:nvSpPr>
        <p:spPr bwMode="auto">
          <a:xfrm>
            <a:off x="3227388" y="3151188"/>
            <a:ext cx="288925"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11" name="Rechteck 60"/>
          <p:cNvSpPr>
            <a:spLocks noChangeArrowheads="1"/>
          </p:cNvSpPr>
          <p:nvPr/>
        </p:nvSpPr>
        <p:spPr bwMode="auto">
          <a:xfrm>
            <a:off x="3492500" y="3141663"/>
            <a:ext cx="107395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r>
              <a:rPr lang="de-DE" sz="1200" dirty="0" smtClean="0">
                <a:solidFill>
                  <a:srgbClr val="5F5F5F"/>
                </a:solidFill>
              </a:rPr>
              <a:t>Expatriation</a:t>
            </a:r>
            <a:endParaRPr lang="de-DE" dirty="0"/>
          </a:p>
        </p:txBody>
      </p:sp>
      <p:sp>
        <p:nvSpPr>
          <p:cNvPr id="62" name="Oval 61"/>
          <p:cNvSpPr/>
          <p:nvPr/>
        </p:nvSpPr>
        <p:spPr bwMode="auto">
          <a:xfrm>
            <a:off x="6227763" y="4014788"/>
            <a:ext cx="288925"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13" name="Rechteck 62"/>
          <p:cNvSpPr>
            <a:spLocks noChangeArrowheads="1"/>
          </p:cNvSpPr>
          <p:nvPr/>
        </p:nvSpPr>
        <p:spPr bwMode="auto">
          <a:xfrm>
            <a:off x="5081588" y="4005263"/>
            <a:ext cx="1057275"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r"/>
            <a:r>
              <a:rPr lang="de-DE" sz="1200">
                <a:solidFill>
                  <a:srgbClr val="5F5F5F"/>
                </a:solidFill>
              </a:rPr>
              <a:t>Onboarding</a:t>
            </a:r>
            <a:endParaRPr lang="de-DE"/>
          </a:p>
        </p:txBody>
      </p:sp>
      <p:sp>
        <p:nvSpPr>
          <p:cNvPr id="64" name="Oval 63"/>
          <p:cNvSpPr/>
          <p:nvPr/>
        </p:nvSpPr>
        <p:spPr bwMode="auto">
          <a:xfrm>
            <a:off x="3203575" y="4437063"/>
            <a:ext cx="288925"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15" name="Rechteck 64"/>
          <p:cNvSpPr>
            <a:spLocks noChangeArrowheads="1"/>
          </p:cNvSpPr>
          <p:nvPr/>
        </p:nvSpPr>
        <p:spPr bwMode="auto">
          <a:xfrm>
            <a:off x="3468688" y="4427538"/>
            <a:ext cx="1620837"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r>
              <a:rPr lang="de-DE" sz="1200">
                <a:solidFill>
                  <a:srgbClr val="5F5F5F"/>
                </a:solidFill>
              </a:rPr>
              <a:t>MS Office Trainings</a:t>
            </a:r>
            <a:endParaRPr lang="de-DE"/>
          </a:p>
        </p:txBody>
      </p:sp>
      <p:sp>
        <p:nvSpPr>
          <p:cNvPr id="502816" name="Rechteck 65"/>
          <p:cNvSpPr>
            <a:spLocks noChangeArrowheads="1"/>
          </p:cNvSpPr>
          <p:nvPr/>
        </p:nvSpPr>
        <p:spPr bwMode="auto">
          <a:xfrm>
            <a:off x="2411413" y="1628775"/>
            <a:ext cx="160496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r"/>
            <a:r>
              <a:rPr lang="de-DE" sz="1200">
                <a:solidFill>
                  <a:srgbClr val="5F5F5F"/>
                </a:solidFill>
              </a:rPr>
              <a:t>Employer Branding</a:t>
            </a:r>
            <a:br>
              <a:rPr lang="de-DE" sz="1200">
                <a:solidFill>
                  <a:srgbClr val="5F5F5F"/>
                </a:solidFill>
              </a:rPr>
            </a:br>
            <a:r>
              <a:rPr lang="de-DE" sz="1200">
                <a:solidFill>
                  <a:srgbClr val="5F5F5F"/>
                </a:solidFill>
              </a:rPr>
              <a:t>(EVP)</a:t>
            </a:r>
            <a:endParaRPr lang="de-DE"/>
          </a:p>
        </p:txBody>
      </p:sp>
      <p:sp>
        <p:nvSpPr>
          <p:cNvPr id="67" name="Oval 66"/>
          <p:cNvSpPr/>
          <p:nvPr/>
        </p:nvSpPr>
        <p:spPr bwMode="auto">
          <a:xfrm>
            <a:off x="4087813" y="1617663"/>
            <a:ext cx="504825" cy="5032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18" name="Rechteck 67"/>
          <p:cNvSpPr>
            <a:spLocks noChangeArrowheads="1"/>
          </p:cNvSpPr>
          <p:nvPr/>
        </p:nvSpPr>
        <p:spPr bwMode="auto">
          <a:xfrm>
            <a:off x="5253238" y="2349500"/>
            <a:ext cx="903087"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r"/>
            <a:r>
              <a:rPr lang="de-DE" sz="1200" dirty="0">
                <a:solidFill>
                  <a:srgbClr val="5F5F5F"/>
                </a:solidFill>
              </a:rPr>
              <a:t>Trainee-</a:t>
            </a:r>
            <a:br>
              <a:rPr lang="de-DE" sz="1200" dirty="0">
                <a:solidFill>
                  <a:srgbClr val="5F5F5F"/>
                </a:solidFill>
              </a:rPr>
            </a:br>
            <a:r>
              <a:rPr lang="de-DE" sz="1200" dirty="0" err="1" smtClean="0">
                <a:solidFill>
                  <a:srgbClr val="5F5F5F"/>
                </a:solidFill>
              </a:rPr>
              <a:t>Programs</a:t>
            </a:r>
            <a:endParaRPr lang="de-DE" dirty="0"/>
          </a:p>
        </p:txBody>
      </p:sp>
      <p:sp>
        <p:nvSpPr>
          <p:cNvPr id="69" name="Oval 68"/>
          <p:cNvSpPr/>
          <p:nvPr/>
        </p:nvSpPr>
        <p:spPr bwMode="auto">
          <a:xfrm>
            <a:off x="6227763" y="2336800"/>
            <a:ext cx="504825" cy="504825"/>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Tree>
    <p:extLst>
      <p:ext uri="{BB962C8B-B14F-4D97-AF65-F5344CB8AC3E}">
        <p14:creationId xmlns:p14="http://schemas.microsoft.com/office/powerpoint/2010/main" xmlns="" val="10718538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B7200B-4DF3-43FF-A9F8-925215409608}"/>
              </a:ext>
            </a:extLst>
          </p:cNvPr>
          <p:cNvSpPr>
            <a:spLocks noGrp="1"/>
          </p:cNvSpPr>
          <p:nvPr>
            <p:ph type="title"/>
          </p:nvPr>
        </p:nvSpPr>
        <p:spPr>
          <a:xfrm>
            <a:off x="971600" y="260648"/>
            <a:ext cx="7200900" cy="1142385"/>
          </a:xfrm>
        </p:spPr>
        <p:txBody>
          <a:bodyPr/>
          <a:lstStyle/>
          <a:p>
            <a:r>
              <a:rPr lang="en-MY" dirty="0"/>
              <a:t>Alignment of Business Organization and HR Organization</a:t>
            </a:r>
          </a:p>
        </p:txBody>
      </p:sp>
      <p:pic>
        <p:nvPicPr>
          <p:cNvPr id="5" name="Picture 4">
            <a:extLst>
              <a:ext uri="{FF2B5EF4-FFF2-40B4-BE49-F238E27FC236}">
                <a16:creationId xmlns:a16="http://schemas.microsoft.com/office/drawing/2014/main" xmlns="" id="{22EAC305-ADAC-4CCA-B4AB-107BAAA0B367}"/>
              </a:ext>
            </a:extLst>
          </p:cNvPr>
          <p:cNvPicPr>
            <a:picLocks noChangeAspect="1"/>
          </p:cNvPicPr>
          <p:nvPr/>
        </p:nvPicPr>
        <p:blipFill>
          <a:blip r:embed="rId2" cstate="print"/>
          <a:stretch>
            <a:fillRect/>
          </a:stretch>
        </p:blipFill>
        <p:spPr>
          <a:xfrm>
            <a:off x="1187624" y="1484784"/>
            <a:ext cx="6591300" cy="4400550"/>
          </a:xfrm>
          <a:prstGeom prst="rect">
            <a:avLst/>
          </a:prstGeom>
        </p:spPr>
      </p:pic>
    </p:spTree>
    <p:extLst>
      <p:ext uri="{BB962C8B-B14F-4D97-AF65-F5344CB8AC3E}">
        <p14:creationId xmlns:p14="http://schemas.microsoft.com/office/powerpoint/2010/main" xmlns="" val="3710689821"/>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07BB1F-7326-47C7-9C4E-F546EA0712F8}"/>
              </a:ext>
            </a:extLst>
          </p:cNvPr>
          <p:cNvSpPr>
            <a:spLocks noGrp="1"/>
          </p:cNvSpPr>
          <p:nvPr>
            <p:ph type="title"/>
          </p:nvPr>
        </p:nvSpPr>
        <p:spPr>
          <a:xfrm>
            <a:off x="971600" y="332656"/>
            <a:ext cx="7200900" cy="809527"/>
          </a:xfrm>
        </p:spPr>
        <p:txBody>
          <a:bodyPr/>
          <a:lstStyle/>
          <a:p>
            <a:r>
              <a:rPr lang="en-MY" dirty="0"/>
              <a:t>Alternative HR Structure</a:t>
            </a:r>
          </a:p>
        </p:txBody>
      </p:sp>
      <p:sp>
        <p:nvSpPr>
          <p:cNvPr id="3" name="Content Placeholder 2">
            <a:extLst>
              <a:ext uri="{FF2B5EF4-FFF2-40B4-BE49-F238E27FC236}">
                <a16:creationId xmlns:a16="http://schemas.microsoft.com/office/drawing/2014/main" xmlns="" id="{25604683-F617-4DDC-885F-EC7CE4AD2E3B}"/>
              </a:ext>
            </a:extLst>
          </p:cNvPr>
          <p:cNvSpPr>
            <a:spLocks noGrp="1"/>
          </p:cNvSpPr>
          <p:nvPr>
            <p:ph idx="1"/>
          </p:nvPr>
        </p:nvSpPr>
        <p:spPr>
          <a:xfrm>
            <a:off x="683568" y="1268760"/>
            <a:ext cx="8206680" cy="4530725"/>
          </a:xfrm>
        </p:spPr>
        <p:txBody>
          <a:bodyPr>
            <a:normAutofit fontScale="92500"/>
          </a:bodyPr>
          <a:lstStyle/>
          <a:p>
            <a:r>
              <a:rPr lang="en-MY" sz="2400" dirty="0"/>
              <a:t>DECENTRALIZED: Administration and decisions made at the local level. Policies and practices vary significantly across field locations. No centralized HR support or administration activities.</a:t>
            </a:r>
          </a:p>
          <a:p>
            <a:endParaRPr lang="en-MY" sz="2400" dirty="0"/>
          </a:p>
          <a:p>
            <a:r>
              <a:rPr lang="en-MY" sz="2400" dirty="0"/>
              <a:t>HYBRID: Half centralized, half decentralized HR structure, decisions, policy deployment, and administration.</a:t>
            </a:r>
          </a:p>
          <a:p>
            <a:endParaRPr lang="en-MY" sz="2400" dirty="0"/>
          </a:p>
          <a:p>
            <a:r>
              <a:rPr lang="en-MY" sz="2400" dirty="0"/>
              <a:t>CENTRALIZED: Administration and decisions are centralized. Policies and practices do not vary across field locations. Fully centralized HR support or administration activities</a:t>
            </a:r>
          </a:p>
        </p:txBody>
      </p:sp>
    </p:spTree>
    <p:extLst>
      <p:ext uri="{BB962C8B-B14F-4D97-AF65-F5344CB8AC3E}">
        <p14:creationId xmlns:p14="http://schemas.microsoft.com/office/powerpoint/2010/main" xmlns="" val="266815203"/>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7237D1-2E8D-40E5-96B5-69572F22E822}"/>
              </a:ext>
            </a:extLst>
          </p:cNvPr>
          <p:cNvSpPr>
            <a:spLocks noGrp="1"/>
          </p:cNvSpPr>
          <p:nvPr>
            <p:ph type="title"/>
          </p:nvPr>
        </p:nvSpPr>
        <p:spPr/>
        <p:txBody>
          <a:bodyPr/>
          <a:lstStyle/>
          <a:p>
            <a:r>
              <a:rPr lang="en-MY" dirty="0"/>
              <a:t>HR Operating Model</a:t>
            </a:r>
          </a:p>
        </p:txBody>
      </p:sp>
      <p:pic>
        <p:nvPicPr>
          <p:cNvPr id="5" name="Picture 4">
            <a:extLst>
              <a:ext uri="{FF2B5EF4-FFF2-40B4-BE49-F238E27FC236}">
                <a16:creationId xmlns:a16="http://schemas.microsoft.com/office/drawing/2014/main" xmlns="" id="{1EFD3127-7B6F-4FC4-9AAC-E13C4E5E8405}"/>
              </a:ext>
            </a:extLst>
          </p:cNvPr>
          <p:cNvPicPr>
            <a:picLocks noChangeAspect="1"/>
          </p:cNvPicPr>
          <p:nvPr/>
        </p:nvPicPr>
        <p:blipFill>
          <a:blip r:embed="rId2" cstate="print"/>
          <a:stretch>
            <a:fillRect/>
          </a:stretch>
        </p:blipFill>
        <p:spPr>
          <a:xfrm>
            <a:off x="914400" y="2060848"/>
            <a:ext cx="7501778" cy="4175919"/>
          </a:xfrm>
          <a:prstGeom prst="rect">
            <a:avLst/>
          </a:prstGeom>
        </p:spPr>
      </p:pic>
    </p:spTree>
    <p:extLst>
      <p:ext uri="{BB962C8B-B14F-4D97-AF65-F5344CB8AC3E}">
        <p14:creationId xmlns:p14="http://schemas.microsoft.com/office/powerpoint/2010/main" xmlns="" val="1901472505"/>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ADB956-A6D2-4C78-B99B-E7487F8B757A}"/>
              </a:ext>
            </a:extLst>
          </p:cNvPr>
          <p:cNvSpPr>
            <a:spLocks noGrp="1"/>
          </p:cNvSpPr>
          <p:nvPr>
            <p:ph type="title"/>
          </p:nvPr>
        </p:nvSpPr>
        <p:spPr>
          <a:xfrm>
            <a:off x="899592" y="332656"/>
            <a:ext cx="7200900" cy="665511"/>
          </a:xfrm>
        </p:spPr>
        <p:txBody>
          <a:bodyPr/>
          <a:lstStyle/>
          <a:p>
            <a:r>
              <a:rPr lang="en-MY" dirty="0"/>
              <a:t>Benefits of HR Shared Service</a:t>
            </a:r>
          </a:p>
        </p:txBody>
      </p:sp>
      <p:sp>
        <p:nvSpPr>
          <p:cNvPr id="3" name="Content Placeholder 2">
            <a:extLst>
              <a:ext uri="{FF2B5EF4-FFF2-40B4-BE49-F238E27FC236}">
                <a16:creationId xmlns:a16="http://schemas.microsoft.com/office/drawing/2014/main" xmlns="" id="{5D86A136-184D-499F-988F-1A02AF6FDE0C}"/>
              </a:ext>
            </a:extLst>
          </p:cNvPr>
          <p:cNvSpPr>
            <a:spLocks noGrp="1"/>
          </p:cNvSpPr>
          <p:nvPr>
            <p:ph idx="1"/>
          </p:nvPr>
        </p:nvSpPr>
        <p:spPr>
          <a:xfrm>
            <a:off x="611560" y="1196752"/>
            <a:ext cx="8208912" cy="4565104"/>
          </a:xfrm>
        </p:spPr>
        <p:txBody>
          <a:bodyPr>
            <a:normAutofit lnSpcReduction="10000"/>
          </a:bodyPr>
          <a:lstStyle/>
          <a:p>
            <a:pPr marL="0" indent="0">
              <a:buNone/>
            </a:pPr>
            <a:r>
              <a:rPr lang="en-MY" sz="2400" dirty="0"/>
              <a:t>• Cost savings through scale advantages.</a:t>
            </a:r>
          </a:p>
          <a:p>
            <a:pPr marL="0" indent="0">
              <a:buNone/>
            </a:pPr>
            <a:r>
              <a:rPr lang="en-MY" sz="2400" dirty="0"/>
              <a:t>• Allows “one-stop” solutions for the users.</a:t>
            </a:r>
          </a:p>
          <a:p>
            <a:pPr marL="0" indent="0">
              <a:buNone/>
            </a:pPr>
            <a:r>
              <a:rPr lang="en-MY" sz="2400" dirty="0"/>
              <a:t>• Improves international learning and sharing of best practices.</a:t>
            </a:r>
          </a:p>
          <a:p>
            <a:pPr marL="0" indent="0">
              <a:buNone/>
            </a:pPr>
            <a:r>
              <a:rPr lang="en-MY" sz="2400" dirty="0"/>
              <a:t>• More consistent HR service across units.</a:t>
            </a:r>
          </a:p>
          <a:p>
            <a:pPr marL="0" indent="0">
              <a:buNone/>
            </a:pPr>
            <a:r>
              <a:rPr lang="en-MY" sz="2400" dirty="0"/>
              <a:t>• Deeper functional specialization among HR professionals.</a:t>
            </a:r>
          </a:p>
          <a:p>
            <a:pPr marL="0" indent="0">
              <a:buNone/>
            </a:pPr>
            <a:r>
              <a:rPr lang="en-MY" sz="2400" dirty="0"/>
              <a:t>• Greater transparency and follow-up of costs and service levels.</a:t>
            </a:r>
          </a:p>
          <a:p>
            <a:pPr marL="0" indent="0">
              <a:buNone/>
            </a:pPr>
            <a:r>
              <a:rPr lang="en-MY" sz="2400" dirty="0"/>
              <a:t>• Allows other parts of the global HR function to focus more on business support and process and content development.</a:t>
            </a:r>
          </a:p>
        </p:txBody>
      </p:sp>
    </p:spTree>
    <p:extLst>
      <p:ext uri="{BB962C8B-B14F-4D97-AF65-F5344CB8AC3E}">
        <p14:creationId xmlns:p14="http://schemas.microsoft.com/office/powerpoint/2010/main" xmlns="" val="1333330802"/>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p14="http://schemas.microsoft.com/office/powerpoint/2010/main" xmlns="" val="110408890"/>
              </p:ext>
            </p:extLst>
          </p:nvPr>
        </p:nvGraphicFramePr>
        <p:xfrm>
          <a:off x="500034" y="642918"/>
          <a:ext cx="8243966" cy="5090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335701951"/>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BD8856-0FD5-4E9A-8F96-747B5AB8E031}"/>
              </a:ext>
            </a:extLst>
          </p:cNvPr>
          <p:cNvSpPr>
            <a:spLocks noGrp="1"/>
          </p:cNvSpPr>
          <p:nvPr>
            <p:ph type="title"/>
          </p:nvPr>
        </p:nvSpPr>
        <p:spPr>
          <a:xfrm>
            <a:off x="928662" y="285728"/>
            <a:ext cx="7200900" cy="646131"/>
          </a:xfrm>
        </p:spPr>
        <p:txBody>
          <a:bodyPr/>
          <a:lstStyle/>
          <a:p>
            <a:r>
              <a:rPr lang="en-MY" dirty="0"/>
              <a:t>HR Competencies</a:t>
            </a:r>
          </a:p>
        </p:txBody>
      </p:sp>
      <p:sp>
        <p:nvSpPr>
          <p:cNvPr id="3" name="Content Placeholder 2">
            <a:extLst>
              <a:ext uri="{FF2B5EF4-FFF2-40B4-BE49-F238E27FC236}">
                <a16:creationId xmlns:a16="http://schemas.microsoft.com/office/drawing/2014/main" xmlns="" id="{BF31D81E-9BFF-4580-B552-E8CC33BDDFA6}"/>
              </a:ext>
            </a:extLst>
          </p:cNvPr>
          <p:cNvSpPr>
            <a:spLocks noGrp="1"/>
          </p:cNvSpPr>
          <p:nvPr>
            <p:ph idx="1"/>
          </p:nvPr>
        </p:nvSpPr>
        <p:spPr>
          <a:xfrm>
            <a:off x="500034" y="1214422"/>
            <a:ext cx="8072494" cy="4714908"/>
          </a:xfrm>
        </p:spPr>
        <p:txBody>
          <a:bodyPr>
            <a:normAutofit/>
          </a:bodyPr>
          <a:lstStyle/>
          <a:p>
            <a:r>
              <a:rPr lang="en-MY" sz="2800" dirty="0"/>
              <a:t>HR competencies include knowledge, ability, and values, which defines what is expected from those who work in HR and forms the basis for assessment and improvement in the quality of HR professionals. </a:t>
            </a:r>
          </a:p>
          <a:p>
            <a:r>
              <a:rPr lang="en-MY" sz="2800" dirty="0"/>
              <a:t>Dave Ulrich and Wayne Brockbank from the RBL Group and the Ross School of Business at the University of Michigan conducted the Human Resource Competency Study (HRCS) to generate nine competencies through which HR professionals deliver business value.</a:t>
            </a:r>
          </a:p>
        </p:txBody>
      </p:sp>
    </p:spTree>
    <p:extLst>
      <p:ext uri="{BB962C8B-B14F-4D97-AF65-F5344CB8AC3E}">
        <p14:creationId xmlns:p14="http://schemas.microsoft.com/office/powerpoint/2010/main" xmlns="" val="1874488672"/>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AC935E-7318-4CDA-B5D5-8FCD56EC4A99}"/>
              </a:ext>
            </a:extLst>
          </p:cNvPr>
          <p:cNvSpPr>
            <a:spLocks noGrp="1"/>
          </p:cNvSpPr>
          <p:nvPr>
            <p:ph type="title"/>
          </p:nvPr>
        </p:nvSpPr>
        <p:spPr>
          <a:xfrm>
            <a:off x="1066800" y="228600"/>
            <a:ext cx="7200900" cy="579439"/>
          </a:xfrm>
        </p:spPr>
        <p:txBody>
          <a:bodyPr/>
          <a:lstStyle/>
          <a:p>
            <a:r>
              <a:rPr lang="en-MY" dirty="0"/>
              <a:t>2012 HR competency model</a:t>
            </a:r>
          </a:p>
        </p:txBody>
      </p:sp>
      <p:pic>
        <p:nvPicPr>
          <p:cNvPr id="5" name="Picture 4">
            <a:extLst>
              <a:ext uri="{FF2B5EF4-FFF2-40B4-BE49-F238E27FC236}">
                <a16:creationId xmlns:a16="http://schemas.microsoft.com/office/drawing/2014/main" xmlns="" id="{0ECF1733-70C5-45B1-A1FF-D21BC1C5D125}"/>
              </a:ext>
            </a:extLst>
          </p:cNvPr>
          <p:cNvPicPr>
            <a:picLocks noChangeAspect="1"/>
          </p:cNvPicPr>
          <p:nvPr/>
        </p:nvPicPr>
        <p:blipFill>
          <a:blip r:embed="rId2" cstate="print"/>
          <a:stretch>
            <a:fillRect/>
          </a:stretch>
        </p:blipFill>
        <p:spPr>
          <a:xfrm>
            <a:off x="1981200" y="1143000"/>
            <a:ext cx="4782946" cy="4642271"/>
          </a:xfrm>
          <a:prstGeom prst="rect">
            <a:avLst/>
          </a:prstGeom>
        </p:spPr>
      </p:pic>
    </p:spTree>
    <p:extLst>
      <p:ext uri="{BB962C8B-B14F-4D97-AF65-F5344CB8AC3E}">
        <p14:creationId xmlns:p14="http://schemas.microsoft.com/office/powerpoint/2010/main" xmlns="" val="3106463600"/>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0CB41E-F416-494F-8F5A-D2137176B9BA}"/>
              </a:ext>
            </a:extLst>
          </p:cNvPr>
          <p:cNvSpPr>
            <a:spLocks noGrp="1"/>
          </p:cNvSpPr>
          <p:nvPr>
            <p:ph type="title"/>
          </p:nvPr>
        </p:nvSpPr>
        <p:spPr>
          <a:xfrm>
            <a:off x="990600" y="0"/>
            <a:ext cx="7200900" cy="503239"/>
          </a:xfrm>
        </p:spPr>
        <p:txBody>
          <a:bodyPr/>
          <a:lstStyle/>
          <a:p>
            <a:r>
              <a:rPr lang="en-MY" dirty="0"/>
              <a:t>HR Competencies</a:t>
            </a:r>
          </a:p>
        </p:txBody>
      </p:sp>
      <p:pic>
        <p:nvPicPr>
          <p:cNvPr id="4" name="image102.png">
            <a:extLst>
              <a:ext uri="{FF2B5EF4-FFF2-40B4-BE49-F238E27FC236}">
                <a16:creationId xmlns:a16="http://schemas.microsoft.com/office/drawing/2014/main" xmlns="" id="{A4FA7997-21FB-4453-85C8-8CAC2ACD752F}"/>
              </a:ext>
            </a:extLst>
          </p:cNvPr>
          <p:cNvPicPr/>
          <p:nvPr/>
        </p:nvPicPr>
        <p:blipFill>
          <a:blip r:embed="rId2" cstate="print"/>
          <a:stretch>
            <a:fillRect/>
          </a:stretch>
        </p:blipFill>
        <p:spPr>
          <a:xfrm>
            <a:off x="1219200" y="1143000"/>
            <a:ext cx="6624736" cy="4532654"/>
          </a:xfrm>
          <a:prstGeom prst="rect">
            <a:avLst/>
          </a:prstGeom>
        </p:spPr>
      </p:pic>
    </p:spTree>
    <p:extLst>
      <p:ext uri="{BB962C8B-B14F-4D97-AF65-F5344CB8AC3E}">
        <p14:creationId xmlns:p14="http://schemas.microsoft.com/office/powerpoint/2010/main" xmlns="" val="1903197524"/>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8CE8C7-DAEB-47A9-B5B9-E6F5DA9D98F6}"/>
              </a:ext>
            </a:extLst>
          </p:cNvPr>
          <p:cNvSpPr>
            <a:spLocks noGrp="1"/>
          </p:cNvSpPr>
          <p:nvPr>
            <p:ph type="title"/>
          </p:nvPr>
        </p:nvSpPr>
        <p:spPr>
          <a:xfrm>
            <a:off x="1043608" y="476672"/>
            <a:ext cx="7200900" cy="665511"/>
          </a:xfrm>
        </p:spPr>
        <p:txBody>
          <a:bodyPr/>
          <a:lstStyle/>
          <a:p>
            <a:r>
              <a:rPr lang="en-MY" dirty="0"/>
              <a:t>Organisation Enablers</a:t>
            </a:r>
          </a:p>
        </p:txBody>
      </p:sp>
      <p:sp>
        <p:nvSpPr>
          <p:cNvPr id="3" name="Content Placeholder 2">
            <a:extLst>
              <a:ext uri="{FF2B5EF4-FFF2-40B4-BE49-F238E27FC236}">
                <a16:creationId xmlns:a16="http://schemas.microsoft.com/office/drawing/2014/main" xmlns="" id="{98662778-219C-4D1B-824C-22AF12C6C1EA}"/>
              </a:ext>
            </a:extLst>
          </p:cNvPr>
          <p:cNvSpPr>
            <a:spLocks noGrp="1"/>
          </p:cNvSpPr>
          <p:nvPr>
            <p:ph idx="1"/>
          </p:nvPr>
        </p:nvSpPr>
        <p:spPr>
          <a:xfrm>
            <a:off x="683568" y="1412776"/>
            <a:ext cx="8001000" cy="4530725"/>
          </a:xfrm>
        </p:spPr>
        <p:txBody>
          <a:bodyPr>
            <a:normAutofit/>
          </a:bodyPr>
          <a:lstStyle/>
          <a:p>
            <a:r>
              <a:rPr lang="en-MY" sz="2600" b="1" dirty="0"/>
              <a:t>Culture and change champion </a:t>
            </a:r>
            <a:r>
              <a:rPr lang="en-MY" sz="2600" dirty="0"/>
              <a:t>- Able to make change happen and manage organizational culture.</a:t>
            </a:r>
          </a:p>
          <a:p>
            <a:endParaRPr lang="en-MY" sz="2600" dirty="0"/>
          </a:p>
          <a:p>
            <a:r>
              <a:rPr lang="en-MY" sz="2600" b="1" dirty="0"/>
              <a:t>Human capital curator </a:t>
            </a:r>
            <a:r>
              <a:rPr lang="en-MY" sz="2600" dirty="0"/>
              <a:t>- Able to manage the flow of talent by developing people and leaders, driving individual performance and building technical talent.</a:t>
            </a:r>
          </a:p>
          <a:p>
            <a:endParaRPr lang="en-MY" sz="2600" dirty="0"/>
          </a:p>
          <a:p>
            <a:r>
              <a:rPr lang="en-MY" sz="2600" b="1" dirty="0"/>
              <a:t>Total reward steward </a:t>
            </a:r>
            <a:r>
              <a:rPr lang="en-MY" sz="2600" dirty="0"/>
              <a:t>- Able to manage employee well-being through financial and non-financial rewards.</a:t>
            </a:r>
          </a:p>
        </p:txBody>
      </p:sp>
    </p:spTree>
    <p:extLst>
      <p:ext uri="{BB962C8B-B14F-4D97-AF65-F5344CB8AC3E}">
        <p14:creationId xmlns:p14="http://schemas.microsoft.com/office/powerpoint/2010/main" xmlns="" val="1109150792"/>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A72E38-1935-4690-BB17-082FF67E4915}"/>
              </a:ext>
            </a:extLst>
          </p:cNvPr>
          <p:cNvSpPr>
            <a:spLocks noGrp="1"/>
          </p:cNvSpPr>
          <p:nvPr>
            <p:ph type="title"/>
          </p:nvPr>
        </p:nvSpPr>
        <p:spPr>
          <a:xfrm>
            <a:off x="1043608" y="476672"/>
            <a:ext cx="7200900" cy="809527"/>
          </a:xfrm>
        </p:spPr>
        <p:txBody>
          <a:bodyPr/>
          <a:lstStyle/>
          <a:p>
            <a:r>
              <a:rPr lang="en-MY" dirty="0"/>
              <a:t>Core Competencies</a:t>
            </a:r>
          </a:p>
        </p:txBody>
      </p:sp>
      <p:sp>
        <p:nvSpPr>
          <p:cNvPr id="3" name="Content Placeholder 2">
            <a:extLst>
              <a:ext uri="{FF2B5EF4-FFF2-40B4-BE49-F238E27FC236}">
                <a16:creationId xmlns:a16="http://schemas.microsoft.com/office/drawing/2014/main" xmlns="" id="{FAD788D8-8864-4FD2-939A-C31922116536}"/>
              </a:ext>
            </a:extLst>
          </p:cNvPr>
          <p:cNvSpPr>
            <a:spLocks noGrp="1"/>
          </p:cNvSpPr>
          <p:nvPr>
            <p:ph idx="1"/>
          </p:nvPr>
        </p:nvSpPr>
        <p:spPr/>
        <p:txBody>
          <a:bodyPr>
            <a:normAutofit lnSpcReduction="10000"/>
          </a:bodyPr>
          <a:lstStyle/>
          <a:p>
            <a:r>
              <a:rPr lang="en-MY" b="1" dirty="0"/>
              <a:t>Strategic positioner </a:t>
            </a:r>
            <a:r>
              <a:rPr lang="en-MY" dirty="0"/>
              <a:t>- Able to position a business to win its market.</a:t>
            </a:r>
          </a:p>
          <a:p>
            <a:endParaRPr lang="en-MY" dirty="0"/>
          </a:p>
          <a:p>
            <a:r>
              <a:rPr lang="en-MY" b="1" dirty="0"/>
              <a:t>Credible activist </a:t>
            </a:r>
            <a:r>
              <a:rPr lang="en-MY" dirty="0"/>
              <a:t>- Able to build relationships of trust by having a proactive point of view.</a:t>
            </a:r>
          </a:p>
          <a:p>
            <a:endParaRPr lang="en-MY" dirty="0"/>
          </a:p>
          <a:p>
            <a:r>
              <a:rPr lang="en-MY" b="1" dirty="0"/>
              <a:t>Paradox navigator </a:t>
            </a:r>
            <a:r>
              <a:rPr lang="en-MY" dirty="0"/>
              <a:t>- Able to manage tensions inherent in business (including long- term and short-term tensions, and top-down and bottom-up tensions.)</a:t>
            </a:r>
          </a:p>
          <a:p>
            <a:endParaRPr lang="en-MY" dirty="0"/>
          </a:p>
        </p:txBody>
      </p:sp>
    </p:spTree>
    <p:extLst>
      <p:ext uri="{BB962C8B-B14F-4D97-AF65-F5344CB8AC3E}">
        <p14:creationId xmlns:p14="http://schemas.microsoft.com/office/powerpoint/2010/main" xmlns="" val="1412460664"/>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4AFA13-05A2-489E-9267-62F903184373}"/>
              </a:ext>
            </a:extLst>
          </p:cNvPr>
          <p:cNvSpPr>
            <a:spLocks noGrp="1"/>
          </p:cNvSpPr>
          <p:nvPr>
            <p:ph type="title"/>
          </p:nvPr>
        </p:nvSpPr>
        <p:spPr>
          <a:xfrm>
            <a:off x="990600" y="304800"/>
            <a:ext cx="7200900" cy="655639"/>
          </a:xfrm>
        </p:spPr>
        <p:txBody>
          <a:bodyPr/>
          <a:lstStyle/>
          <a:p>
            <a:r>
              <a:rPr lang="en-MY" dirty="0"/>
              <a:t>Delivery Enablers</a:t>
            </a:r>
          </a:p>
        </p:txBody>
      </p:sp>
      <p:sp>
        <p:nvSpPr>
          <p:cNvPr id="3" name="Content Placeholder 2">
            <a:extLst>
              <a:ext uri="{FF2B5EF4-FFF2-40B4-BE49-F238E27FC236}">
                <a16:creationId xmlns:a16="http://schemas.microsoft.com/office/drawing/2014/main" xmlns="" id="{979FA7AD-FB9E-4087-B2CF-3BAC4DF37080}"/>
              </a:ext>
            </a:extLst>
          </p:cNvPr>
          <p:cNvSpPr>
            <a:spLocks noGrp="1"/>
          </p:cNvSpPr>
          <p:nvPr>
            <p:ph idx="1"/>
          </p:nvPr>
        </p:nvSpPr>
        <p:spPr>
          <a:xfrm>
            <a:off x="762000" y="1371600"/>
            <a:ext cx="7410450" cy="4419601"/>
          </a:xfrm>
        </p:spPr>
        <p:txBody>
          <a:bodyPr>
            <a:normAutofit/>
          </a:bodyPr>
          <a:lstStyle/>
          <a:p>
            <a:r>
              <a:rPr lang="en-MY" b="1" dirty="0"/>
              <a:t>Technology and media integrator </a:t>
            </a:r>
            <a:r>
              <a:rPr lang="en-MY" dirty="0"/>
              <a:t>- uses technology and social media to create and drive high-performing organizations.</a:t>
            </a:r>
          </a:p>
          <a:p>
            <a:endParaRPr lang="en-MY" dirty="0"/>
          </a:p>
          <a:p>
            <a:r>
              <a:rPr lang="en-MY" b="1" dirty="0"/>
              <a:t>Analytics designer and interpreter </a:t>
            </a:r>
            <a:r>
              <a:rPr lang="en-MY" dirty="0"/>
              <a:t>- uses analytics to improve decision making.</a:t>
            </a:r>
          </a:p>
          <a:p>
            <a:endParaRPr lang="en-MY" dirty="0"/>
          </a:p>
          <a:p>
            <a:r>
              <a:rPr lang="en-MY" b="1" dirty="0"/>
              <a:t>Compliance manager </a:t>
            </a:r>
            <a:r>
              <a:rPr lang="en-MY" dirty="0"/>
              <a:t>- manages the processes related to compliance by following regulatory guidelines.</a:t>
            </a:r>
          </a:p>
          <a:p>
            <a:endParaRPr lang="en-MY" dirty="0"/>
          </a:p>
        </p:txBody>
      </p:sp>
    </p:spTree>
    <p:extLst>
      <p:ext uri="{BB962C8B-B14F-4D97-AF65-F5344CB8AC3E}">
        <p14:creationId xmlns:p14="http://schemas.microsoft.com/office/powerpoint/2010/main" xmlns="" val="1828315036"/>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p14="http://schemas.microsoft.com/office/powerpoint/2010/main" xmlns="" val="2296972245"/>
              </p:ext>
            </p:extLst>
          </p:nvPr>
        </p:nvGraphicFramePr>
        <p:xfrm>
          <a:off x="714348" y="714356"/>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14612396"/>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217CE1-7EFC-4EFB-9315-3B42D3053C89}"/>
              </a:ext>
            </a:extLst>
          </p:cNvPr>
          <p:cNvSpPr>
            <a:spLocks noGrp="1"/>
          </p:cNvSpPr>
          <p:nvPr>
            <p:ph type="title"/>
          </p:nvPr>
        </p:nvSpPr>
        <p:spPr>
          <a:xfrm>
            <a:off x="1066800" y="228600"/>
            <a:ext cx="7200900" cy="655639"/>
          </a:xfrm>
        </p:spPr>
        <p:txBody>
          <a:bodyPr/>
          <a:lstStyle/>
          <a:p>
            <a:r>
              <a:rPr lang="en-MY" dirty="0"/>
              <a:t>Star Technique</a:t>
            </a:r>
          </a:p>
        </p:txBody>
      </p:sp>
      <p:pic>
        <p:nvPicPr>
          <p:cNvPr id="5" name="Picture 4">
            <a:extLst>
              <a:ext uri="{FF2B5EF4-FFF2-40B4-BE49-F238E27FC236}">
                <a16:creationId xmlns:a16="http://schemas.microsoft.com/office/drawing/2014/main" xmlns="" id="{D37FAD47-4224-47AB-8965-E4EA303B52E5}"/>
              </a:ext>
            </a:extLst>
          </p:cNvPr>
          <p:cNvPicPr>
            <a:picLocks noChangeAspect="1"/>
          </p:cNvPicPr>
          <p:nvPr/>
        </p:nvPicPr>
        <p:blipFill>
          <a:blip r:embed="rId2" cstate="print"/>
          <a:stretch>
            <a:fillRect/>
          </a:stretch>
        </p:blipFill>
        <p:spPr>
          <a:xfrm>
            <a:off x="838200" y="1600200"/>
            <a:ext cx="7581900" cy="3714750"/>
          </a:xfrm>
          <a:prstGeom prst="rect">
            <a:avLst/>
          </a:prstGeom>
        </p:spPr>
      </p:pic>
    </p:spTree>
    <p:extLst>
      <p:ext uri="{BB962C8B-B14F-4D97-AF65-F5344CB8AC3E}">
        <p14:creationId xmlns:p14="http://schemas.microsoft.com/office/powerpoint/2010/main" xmlns="" val="1932480048"/>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p14="http://schemas.microsoft.com/office/powerpoint/2010/main" xmlns="" val="2080624282"/>
              </p:ext>
            </p:extLst>
          </p:nvPr>
        </p:nvGraphicFramePr>
        <p:xfrm>
          <a:off x="571472" y="857232"/>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191844539"/>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00D38E-5F54-4972-B4E9-3AD8B65810B3}"/>
              </a:ext>
            </a:extLst>
          </p:cNvPr>
          <p:cNvSpPr>
            <a:spLocks noGrp="1"/>
          </p:cNvSpPr>
          <p:nvPr>
            <p:ph type="title"/>
          </p:nvPr>
        </p:nvSpPr>
        <p:spPr>
          <a:xfrm>
            <a:off x="971600" y="332656"/>
            <a:ext cx="7200900" cy="737519"/>
          </a:xfrm>
        </p:spPr>
        <p:txBody>
          <a:bodyPr/>
          <a:lstStyle/>
          <a:p>
            <a:r>
              <a:rPr lang="en-MY" dirty="0"/>
              <a:t>HR and CSR</a:t>
            </a:r>
          </a:p>
        </p:txBody>
      </p:sp>
      <p:sp>
        <p:nvSpPr>
          <p:cNvPr id="3" name="Content Placeholder 2">
            <a:extLst>
              <a:ext uri="{FF2B5EF4-FFF2-40B4-BE49-F238E27FC236}">
                <a16:creationId xmlns:a16="http://schemas.microsoft.com/office/drawing/2014/main" xmlns="" id="{AFB02181-4035-44DB-87C1-75F9C27F876A}"/>
              </a:ext>
            </a:extLst>
          </p:cNvPr>
          <p:cNvSpPr>
            <a:spLocks noGrp="1"/>
          </p:cNvSpPr>
          <p:nvPr>
            <p:ph idx="1"/>
          </p:nvPr>
        </p:nvSpPr>
        <p:spPr>
          <a:xfrm>
            <a:off x="899592" y="1484784"/>
            <a:ext cx="7200900" cy="3809999"/>
          </a:xfrm>
        </p:spPr>
        <p:txBody>
          <a:bodyPr>
            <a:normAutofit/>
          </a:bodyPr>
          <a:lstStyle/>
          <a:p>
            <a:r>
              <a:rPr lang="en-MY" sz="2400" dirty="0"/>
              <a:t>The concept of Corporate Social Responsibility (CSR) is generally understood to mean that corporations have a degree of responsibility not only for the economic consequences of their activities, but also for the social and environmental implications. This is sometimes referred to as a ‘triple bottom line’ approach that considers the economic, social and environmental aspects of corporate activity.</a:t>
            </a:r>
          </a:p>
        </p:txBody>
      </p:sp>
    </p:spTree>
    <p:extLst>
      <p:ext uri="{BB962C8B-B14F-4D97-AF65-F5344CB8AC3E}">
        <p14:creationId xmlns:p14="http://schemas.microsoft.com/office/powerpoint/2010/main" xmlns="" val="2006689839"/>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5A778A-AE6F-42B6-8B58-8E36BCDF8FF9}"/>
              </a:ext>
            </a:extLst>
          </p:cNvPr>
          <p:cNvSpPr>
            <a:spLocks noGrp="1"/>
          </p:cNvSpPr>
          <p:nvPr>
            <p:ph type="title"/>
          </p:nvPr>
        </p:nvSpPr>
        <p:spPr>
          <a:xfrm>
            <a:off x="1043608" y="476672"/>
            <a:ext cx="7200900" cy="737519"/>
          </a:xfrm>
        </p:spPr>
        <p:txBody>
          <a:bodyPr/>
          <a:lstStyle/>
          <a:p>
            <a:r>
              <a:rPr lang="en-MY" dirty="0"/>
              <a:t>Sustainability</a:t>
            </a:r>
          </a:p>
        </p:txBody>
      </p:sp>
      <p:sp>
        <p:nvSpPr>
          <p:cNvPr id="3" name="Content Placeholder 2">
            <a:extLst>
              <a:ext uri="{FF2B5EF4-FFF2-40B4-BE49-F238E27FC236}">
                <a16:creationId xmlns:a16="http://schemas.microsoft.com/office/drawing/2014/main" xmlns="" id="{898BF1F9-D003-41B5-A4A1-1D90D64AE727}"/>
              </a:ext>
            </a:extLst>
          </p:cNvPr>
          <p:cNvSpPr>
            <a:spLocks noGrp="1"/>
          </p:cNvSpPr>
          <p:nvPr>
            <p:ph idx="1"/>
          </p:nvPr>
        </p:nvSpPr>
        <p:spPr>
          <a:xfrm>
            <a:off x="685800" y="1556792"/>
            <a:ext cx="8001000" cy="4530725"/>
          </a:xfrm>
        </p:spPr>
        <p:txBody>
          <a:bodyPr>
            <a:normAutofit/>
          </a:bodyPr>
          <a:lstStyle/>
          <a:p>
            <a:r>
              <a:rPr lang="en-MY" sz="2400" dirty="0"/>
              <a:t>The HR team primarily represents employees as a stakeholder group, playing a critical part in forming “green teams” and encouraging employee engagement on environmental and other issues.</a:t>
            </a:r>
          </a:p>
          <a:p>
            <a:endParaRPr lang="en-MY" sz="2400" dirty="0"/>
          </a:p>
          <a:p>
            <a:r>
              <a:rPr lang="en-MY" sz="2400" dirty="0"/>
              <a:t>HR can manage the CSR plan implementation and monitor its adoption proactively, while documenting (and celebrating) its success throughout the company. </a:t>
            </a:r>
          </a:p>
        </p:txBody>
      </p:sp>
    </p:spTree>
    <p:extLst>
      <p:ext uri="{BB962C8B-B14F-4D97-AF65-F5344CB8AC3E}">
        <p14:creationId xmlns:p14="http://schemas.microsoft.com/office/powerpoint/2010/main" xmlns="" val="3586125015"/>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F4B408-DC72-4BDB-96F1-5DD083FAFBED}"/>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DB76632A-8617-4F05-A707-0177F7E11498}"/>
              </a:ext>
            </a:extLst>
          </p:cNvPr>
          <p:cNvSpPr>
            <a:spLocks noGrp="1"/>
          </p:cNvSpPr>
          <p:nvPr>
            <p:ph idx="1"/>
          </p:nvPr>
        </p:nvSpPr>
        <p:spPr/>
        <p:txBody>
          <a:bodyPr/>
          <a:lstStyle/>
          <a:p>
            <a:r>
              <a:rPr lang="en-MY" sz="2800" dirty="0"/>
              <a:t>Human Rights</a:t>
            </a:r>
          </a:p>
          <a:p>
            <a:pPr marL="971550" lvl="1" indent="-514350">
              <a:buFont typeface="+mj-lt"/>
              <a:buAutoNum type="arabicPeriod"/>
            </a:pPr>
            <a:r>
              <a:rPr lang="en-MY" sz="2400" dirty="0"/>
              <a:t>Businesses should support and respect the protection of internationally proclaimed human rights; </a:t>
            </a:r>
          </a:p>
          <a:p>
            <a:pPr marL="971550" lvl="1" indent="-514350">
              <a:buFont typeface="+mj-lt"/>
              <a:buAutoNum type="arabicPeriod"/>
            </a:pPr>
            <a:endParaRPr lang="en-MY" sz="2400" dirty="0"/>
          </a:p>
          <a:p>
            <a:pPr marL="971550" lvl="1" indent="-514350">
              <a:buFont typeface="+mj-lt"/>
              <a:buAutoNum type="arabicPeriod"/>
            </a:pPr>
            <a:r>
              <a:rPr lang="en-MY" sz="2400" dirty="0"/>
              <a:t>Make sure that they are not complicit in human rights abuses.</a:t>
            </a:r>
          </a:p>
          <a:p>
            <a:pPr lvl="1"/>
            <a:endParaRPr lang="en-MY" dirty="0"/>
          </a:p>
        </p:txBody>
      </p:sp>
    </p:spTree>
    <p:extLst>
      <p:ext uri="{BB962C8B-B14F-4D97-AF65-F5344CB8AC3E}">
        <p14:creationId xmlns:p14="http://schemas.microsoft.com/office/powerpoint/2010/main" xmlns="" val="1203487409"/>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403AEB-A011-450C-9375-262A293CBCC3}"/>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32BE9918-C994-4AE7-B48A-8C81932CE65B}"/>
              </a:ext>
            </a:extLst>
          </p:cNvPr>
          <p:cNvSpPr>
            <a:spLocks noGrp="1"/>
          </p:cNvSpPr>
          <p:nvPr>
            <p:ph idx="1"/>
          </p:nvPr>
        </p:nvSpPr>
        <p:spPr/>
        <p:txBody>
          <a:bodyPr/>
          <a:lstStyle/>
          <a:p>
            <a:r>
              <a:rPr lang="en-MY" sz="2800" dirty="0" err="1"/>
              <a:t>Labor</a:t>
            </a:r>
            <a:r>
              <a:rPr lang="en-MY" sz="2800" dirty="0"/>
              <a:t> </a:t>
            </a:r>
          </a:p>
          <a:p>
            <a:pPr marL="971550" lvl="1" indent="-514350">
              <a:buFont typeface="+mj-lt"/>
              <a:buAutoNum type="arabicPeriod" startAt="3"/>
            </a:pPr>
            <a:r>
              <a:rPr lang="en-MY" sz="2400" dirty="0"/>
              <a:t>Businesses should uphold the freedom of association and the effective recognition of the right to collective bargaining</a:t>
            </a:r>
          </a:p>
          <a:p>
            <a:pPr marL="971550" lvl="1" indent="-514350">
              <a:buFont typeface="+mj-lt"/>
              <a:buAutoNum type="arabicPeriod" startAt="3"/>
            </a:pPr>
            <a:r>
              <a:rPr lang="en-MY" sz="2400" dirty="0"/>
              <a:t>Elimination of all forms of forced and compulsory </a:t>
            </a:r>
            <a:r>
              <a:rPr lang="en-MY" sz="2400" dirty="0" err="1"/>
              <a:t>labor</a:t>
            </a:r>
            <a:r>
              <a:rPr lang="en-MY" sz="2400" dirty="0"/>
              <a:t>.</a:t>
            </a:r>
          </a:p>
          <a:p>
            <a:pPr marL="971550" lvl="1" indent="-514350">
              <a:buFont typeface="+mj-lt"/>
              <a:buAutoNum type="arabicPeriod" startAt="3"/>
            </a:pPr>
            <a:r>
              <a:rPr lang="en-MY" sz="2400" dirty="0"/>
              <a:t>The effective abolition of child </a:t>
            </a:r>
            <a:r>
              <a:rPr lang="en-MY" sz="2400" dirty="0" err="1"/>
              <a:t>labor</a:t>
            </a:r>
            <a:r>
              <a:rPr lang="en-MY" sz="2400" dirty="0"/>
              <a:t>.</a:t>
            </a:r>
          </a:p>
          <a:p>
            <a:pPr marL="971550" lvl="1" indent="-514350">
              <a:buFont typeface="+mj-lt"/>
              <a:buAutoNum type="arabicPeriod" startAt="3"/>
            </a:pPr>
            <a:r>
              <a:rPr lang="en-MY" sz="2400" dirty="0"/>
              <a:t>The elimination of discrimination in respect of employment and occupation</a:t>
            </a:r>
          </a:p>
          <a:p>
            <a:pPr lvl="1"/>
            <a:endParaRPr lang="en-MY" dirty="0"/>
          </a:p>
          <a:p>
            <a:pPr lvl="1"/>
            <a:endParaRPr lang="en-MY" dirty="0"/>
          </a:p>
          <a:p>
            <a:pPr lvl="1"/>
            <a:endParaRPr lang="en-MY" dirty="0"/>
          </a:p>
          <a:p>
            <a:pPr lvl="1"/>
            <a:endParaRPr lang="en-MY" dirty="0"/>
          </a:p>
          <a:p>
            <a:pPr lvl="1"/>
            <a:endParaRPr lang="en-MY" dirty="0"/>
          </a:p>
        </p:txBody>
      </p:sp>
    </p:spTree>
    <p:extLst>
      <p:ext uri="{BB962C8B-B14F-4D97-AF65-F5344CB8AC3E}">
        <p14:creationId xmlns:p14="http://schemas.microsoft.com/office/powerpoint/2010/main" xmlns="" val="3873382072"/>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AD0534-5614-4491-9262-E9A7362FDFD0}"/>
              </a:ext>
            </a:extLst>
          </p:cNvPr>
          <p:cNvSpPr>
            <a:spLocks noGrp="1"/>
          </p:cNvSpPr>
          <p:nvPr>
            <p:ph type="title"/>
          </p:nvPr>
        </p:nvSpPr>
        <p:spPr>
          <a:xfrm>
            <a:off x="971600" y="188640"/>
            <a:ext cx="7200900" cy="1142385"/>
          </a:xfrm>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A980B9D2-C3F0-4709-8148-C649FAC3A6A4}"/>
              </a:ext>
            </a:extLst>
          </p:cNvPr>
          <p:cNvSpPr>
            <a:spLocks noGrp="1"/>
          </p:cNvSpPr>
          <p:nvPr>
            <p:ph idx="1"/>
          </p:nvPr>
        </p:nvSpPr>
        <p:spPr>
          <a:xfrm>
            <a:off x="755576" y="1340768"/>
            <a:ext cx="7632848" cy="4536504"/>
          </a:xfrm>
        </p:spPr>
        <p:txBody>
          <a:bodyPr>
            <a:normAutofit/>
          </a:bodyPr>
          <a:lstStyle/>
          <a:p>
            <a:r>
              <a:rPr lang="en-MY" sz="2600" dirty="0"/>
              <a:t>Environment</a:t>
            </a:r>
          </a:p>
          <a:p>
            <a:pPr marL="971550" lvl="1" indent="-514350">
              <a:buFont typeface="+mj-lt"/>
              <a:buAutoNum type="arabicPeriod" startAt="7"/>
            </a:pPr>
            <a:r>
              <a:rPr lang="en-MY" sz="2200" dirty="0"/>
              <a:t>Businesses should support a precautionary approach to environmental challenges</a:t>
            </a:r>
          </a:p>
          <a:p>
            <a:pPr marL="971550" lvl="1" indent="-514350">
              <a:buFont typeface="+mj-lt"/>
              <a:buAutoNum type="arabicPeriod" startAt="7"/>
            </a:pPr>
            <a:r>
              <a:rPr lang="en-MY" sz="2200" dirty="0"/>
              <a:t>Undertake initiatives to promote greater environmental responsibility.</a:t>
            </a:r>
          </a:p>
          <a:p>
            <a:pPr marL="971550" lvl="1" indent="-514350">
              <a:buFont typeface="+mj-lt"/>
              <a:buAutoNum type="arabicPeriod" startAt="7"/>
            </a:pPr>
            <a:r>
              <a:rPr lang="en-MY" sz="2200" dirty="0"/>
              <a:t>Encourage the development and diffusion of environmentally friendly technologies.</a:t>
            </a:r>
          </a:p>
          <a:p>
            <a:pPr lvl="1"/>
            <a:endParaRPr lang="en-MY" sz="2200" dirty="0"/>
          </a:p>
          <a:p>
            <a:r>
              <a:rPr lang="en-MY" sz="2600" dirty="0"/>
              <a:t>Anti-Corruption</a:t>
            </a:r>
          </a:p>
          <a:p>
            <a:pPr marL="971550" lvl="1" indent="-514350">
              <a:buFont typeface="+mj-lt"/>
              <a:buAutoNum type="arabicPeriod" startAt="10"/>
            </a:pPr>
            <a:r>
              <a:rPr lang="en-MY" sz="2200" dirty="0"/>
              <a:t>Businesses should work against corruption in all its forms, including extortion and bribery.</a:t>
            </a:r>
          </a:p>
          <a:p>
            <a:pPr lvl="1"/>
            <a:endParaRPr lang="en-MY" dirty="0"/>
          </a:p>
        </p:txBody>
      </p:sp>
    </p:spTree>
    <p:extLst>
      <p:ext uri="{BB962C8B-B14F-4D97-AF65-F5344CB8AC3E}">
        <p14:creationId xmlns:p14="http://schemas.microsoft.com/office/powerpoint/2010/main" xmlns="" val="4093601235"/>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3641294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3460</TotalTime>
  <Words>1848</Words>
  <Application>Microsoft Office PowerPoint</Application>
  <PresentationFormat>On-screen Show (4:3)</PresentationFormat>
  <Paragraphs>295</Paragraphs>
  <Slides>50</Slides>
  <Notes>5</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Diamond Grid 16x9</vt:lpstr>
      <vt:lpstr>BUSINESS LEADERSHIP - VIII</vt:lpstr>
      <vt:lpstr>Slide 2</vt:lpstr>
      <vt:lpstr>Mergers and Acquisitions </vt:lpstr>
      <vt:lpstr>Hostile Takeover</vt:lpstr>
      <vt:lpstr>Joint Ventures</vt:lpstr>
      <vt:lpstr>Key HRM Issues</vt:lpstr>
      <vt:lpstr>Global M&amp;A </vt:lpstr>
      <vt:lpstr>M&amp;A Strategies</vt:lpstr>
      <vt:lpstr>Overcapacity M&amp;A</vt:lpstr>
      <vt:lpstr>Geographic roll-up M&amp;A</vt:lpstr>
      <vt:lpstr>Product or market extension M&amp;A</vt:lpstr>
      <vt:lpstr>M&amp;A as a substitute for R&amp;D</vt:lpstr>
      <vt:lpstr>Industry convergence M&amp;A</vt:lpstr>
      <vt:lpstr>Phases of Merger</vt:lpstr>
      <vt:lpstr>M&amp;A Process</vt:lpstr>
      <vt:lpstr>HR Due Diligence</vt:lpstr>
      <vt:lpstr>Slide 17</vt:lpstr>
      <vt:lpstr>Merging Cultures</vt:lpstr>
      <vt:lpstr>Assimilation</vt:lpstr>
      <vt:lpstr>Deculturation</vt:lpstr>
      <vt:lpstr>Integration</vt:lpstr>
      <vt:lpstr>Separation</vt:lpstr>
      <vt:lpstr>Slide 23</vt:lpstr>
      <vt:lpstr>Types of International Organization</vt:lpstr>
      <vt:lpstr>Balance in a transnational Approach</vt:lpstr>
      <vt:lpstr>From traditional to future HR</vt:lpstr>
      <vt:lpstr>Selecting Tasks to be handled by a Shared Service Center</vt:lpstr>
      <vt:lpstr>Three Pillar Model of modern HR-Organization</vt:lpstr>
      <vt:lpstr>Outsourcing, Onshoring, Offshoring</vt:lpstr>
      <vt:lpstr>Prioritizing Tasks to be outsourced</vt:lpstr>
      <vt:lpstr>Alignment of Business Organization and HR Organization</vt:lpstr>
      <vt:lpstr>Alternative HR Structure</vt:lpstr>
      <vt:lpstr>HR Operating Model</vt:lpstr>
      <vt:lpstr>Benefits of HR Shared Service</vt:lpstr>
      <vt:lpstr>Slide 35</vt:lpstr>
      <vt:lpstr>HR Competencies</vt:lpstr>
      <vt:lpstr>2012 HR competency model</vt:lpstr>
      <vt:lpstr>HR Competencies</vt:lpstr>
      <vt:lpstr>Organisation Enablers</vt:lpstr>
      <vt:lpstr>Core Competencies</vt:lpstr>
      <vt:lpstr>Delivery Enablers</vt:lpstr>
      <vt:lpstr>Slide 42</vt:lpstr>
      <vt:lpstr>Star Technique</vt:lpstr>
      <vt:lpstr>Slide 44</vt:lpstr>
      <vt:lpstr>HR and CSR</vt:lpstr>
      <vt:lpstr>Sustainability</vt:lpstr>
      <vt:lpstr>Ten Principles of the UN Global Compact</vt:lpstr>
      <vt:lpstr>Ten Principles of the UN Global Compact</vt:lpstr>
      <vt:lpstr>Ten Principles of the UN Global Compact</vt:lpstr>
      <vt:lpstr>Slide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148</cp:revision>
  <cp:lastPrinted>1601-01-01T00:00:00Z</cp:lastPrinted>
  <dcterms:created xsi:type="dcterms:W3CDTF">2020-07-09T15:12:46Z</dcterms:created>
  <dcterms:modified xsi:type="dcterms:W3CDTF">2023-01-14T15:22:20Z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