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0"/>
  </p:notesMasterIdLst>
  <p:handoutMasterIdLst>
    <p:handoutMasterId r:id="rId61"/>
  </p:handoutMasterIdLst>
  <p:sldIdLst>
    <p:sldId id="256" r:id="rId2"/>
    <p:sldId id="462" r:id="rId3"/>
    <p:sldId id="294" r:id="rId4"/>
    <p:sldId id="334" r:id="rId5"/>
    <p:sldId id="343" r:id="rId6"/>
    <p:sldId id="305" r:id="rId7"/>
    <p:sldId id="303" r:id="rId8"/>
    <p:sldId id="489" r:id="rId9"/>
    <p:sldId id="485" r:id="rId10"/>
    <p:sldId id="486" r:id="rId11"/>
    <p:sldId id="487" r:id="rId12"/>
    <p:sldId id="488" r:id="rId13"/>
    <p:sldId id="490" r:id="rId14"/>
    <p:sldId id="316" r:id="rId15"/>
    <p:sldId id="315" r:id="rId16"/>
    <p:sldId id="317" r:id="rId17"/>
    <p:sldId id="474" r:id="rId18"/>
    <p:sldId id="318" r:id="rId19"/>
    <p:sldId id="475" r:id="rId20"/>
    <p:sldId id="476" r:id="rId21"/>
    <p:sldId id="477" r:id="rId22"/>
    <p:sldId id="478" r:id="rId23"/>
    <p:sldId id="479" r:id="rId24"/>
    <p:sldId id="495" r:id="rId25"/>
    <p:sldId id="494" r:id="rId26"/>
    <p:sldId id="497" r:id="rId27"/>
    <p:sldId id="496" r:id="rId28"/>
    <p:sldId id="480" r:id="rId29"/>
    <p:sldId id="464" r:id="rId30"/>
    <p:sldId id="260" r:id="rId31"/>
    <p:sldId id="463" r:id="rId32"/>
    <p:sldId id="468" r:id="rId33"/>
    <p:sldId id="465" r:id="rId34"/>
    <p:sldId id="466" r:id="rId35"/>
    <p:sldId id="481" r:id="rId36"/>
    <p:sldId id="306" r:id="rId37"/>
    <p:sldId id="482" r:id="rId38"/>
    <p:sldId id="467" r:id="rId39"/>
    <p:sldId id="469" r:id="rId40"/>
    <p:sldId id="470" r:id="rId41"/>
    <p:sldId id="471" r:id="rId42"/>
    <p:sldId id="472" r:id="rId43"/>
    <p:sldId id="483" r:id="rId44"/>
    <p:sldId id="331" r:id="rId45"/>
    <p:sldId id="473" r:id="rId46"/>
    <p:sldId id="350" r:id="rId47"/>
    <p:sldId id="351" r:id="rId48"/>
    <p:sldId id="352" r:id="rId49"/>
    <p:sldId id="353" r:id="rId50"/>
    <p:sldId id="354" r:id="rId51"/>
    <p:sldId id="355" r:id="rId52"/>
    <p:sldId id="356" r:id="rId53"/>
    <p:sldId id="357" r:id="rId54"/>
    <p:sldId id="358" r:id="rId55"/>
    <p:sldId id="359" r:id="rId56"/>
    <p:sldId id="360" r:id="rId57"/>
    <p:sldId id="361" r:id="rId58"/>
    <p:sldId id="321" r:id="rId5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660" autoAdjust="0"/>
  </p:normalViewPr>
  <p:slideViewPr>
    <p:cSldViewPr>
      <p:cViewPr varScale="1">
        <p:scale>
          <a:sx n="68" d="100"/>
          <a:sy n="68" d="100"/>
        </p:scale>
        <p:origin x="13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49710">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668653"/>
          <a:ext cx="7772400" cy="575859"/>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Mergers and Acquisition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Merging Cultures</a:t>
          </a:r>
        </a:p>
      </dsp:txBody>
      <dsp:txXfrm>
        <a:off x="28557" y="762317"/>
        <a:ext cx="7715286" cy="527886"/>
      </dsp:txXfrm>
    </dsp:sp>
    <dsp:sp modelId="{4295595F-D20B-405E-8AB4-688E1DEC2787}">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latin typeface="Arial"/>
              <a:ea typeface="+mn-ea"/>
              <a:cs typeface="+mn-cs"/>
            </a:rPr>
            <a:t>HR Structural Alternatives</a:t>
          </a:r>
          <a:endParaRPr lang="en-MY" sz="2500" kern="1200" dirty="0">
            <a:solidFill>
              <a:schemeClr val="tx1"/>
            </a:solidFill>
          </a:endParaRPr>
        </a:p>
      </dsp:txBody>
      <dsp:txXfrm>
        <a:off x="28557" y="1419317"/>
        <a:ext cx="7715286" cy="527886"/>
      </dsp:txXfrm>
    </dsp:sp>
    <dsp:sp modelId="{37044683-296D-4928-A19D-1A7547B9EB23}">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Competency Model</a:t>
          </a:r>
        </a:p>
      </dsp:txBody>
      <dsp:txXfrm>
        <a:off x="28557" y="2076317"/>
        <a:ext cx="7715286" cy="527886"/>
      </dsp:txXfrm>
    </dsp:sp>
    <dsp:sp modelId="{35B7FA0E-A7C6-469B-9CC6-2694F8ACFFCE}">
      <dsp:nvSpPr>
        <dsp:cNvPr id="0" name=""/>
        <dsp:cNvSpPr/>
      </dsp:nvSpPr>
      <dsp:spPr>
        <a:xfrm>
          <a:off x="0" y="2673224"/>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Star Technique</a:t>
          </a:r>
        </a:p>
      </dsp:txBody>
      <dsp:txXfrm>
        <a:off x="28557" y="2701781"/>
        <a:ext cx="7715286" cy="527886"/>
      </dsp:txXfrm>
    </dsp:sp>
    <dsp:sp modelId="{C2D199EF-EC9A-4C6D-8BD7-CC11CB57AA65}">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and CSR</a:t>
          </a:r>
        </a:p>
      </dsp:txBody>
      <dsp:txXfrm>
        <a:off x="28557" y="3390317"/>
        <a:ext cx="7715286" cy="527886"/>
      </dsp:txXfrm>
    </dsp:sp>
    <dsp:sp modelId="{BB581282-D2E9-4881-BBB5-D7AE975D856F}">
      <dsp:nvSpPr>
        <dsp:cNvPr id="0" name=""/>
        <dsp:cNvSpPr/>
      </dsp:nvSpPr>
      <dsp:spPr>
        <a:xfrm>
          <a:off x="0" y="4018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Roles and Responsibilities</a:t>
          </a:r>
        </a:p>
      </dsp:txBody>
      <dsp:txXfrm>
        <a:off x="28557" y="4047317"/>
        <a:ext cx="7715286" cy="527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25130" y="662589"/>
        <a:ext cx="7722140" cy="46454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chemeClr val="tx1"/>
            </a:solidFill>
          </a:endParaRP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Structural Alternatives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424881"/>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53210"/>
        <a:ext cx="7715742" cy="523662"/>
      </dsp:txXfrm>
    </dsp:sp>
    <dsp:sp modelId="{37044683-296D-4928-A19D-1A7547B9EB23}">
      <dsp:nvSpPr>
        <dsp:cNvPr id="0" name=""/>
        <dsp:cNvSpPr/>
      </dsp:nvSpPr>
      <dsp:spPr>
        <a:xfrm>
          <a:off x="0" y="2050099"/>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680595"/>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08924"/>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8502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1335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680595"/>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28329" y="2708924"/>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28329" y="4087229"/>
        <a:ext cx="7715742" cy="5236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96384059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a:p>
            <a:pPr marL="0" indent="0">
              <a:buNone/>
            </a:pPr>
            <a:endParaRPr lang="en-MY" dirty="0"/>
          </a:p>
          <a:p>
            <a:pPr marL="0" indent="0">
              <a:buNone/>
            </a:pPr>
            <a:r>
              <a:rPr lang="en-MY" dirty="0"/>
              <a:t>In a merger two companies join together and create a new entity. In an acquisition, one company acquires sufficient shares to gain control of the other organization. Mergers and acquisitions are popular alternatives to greenfield investments</a:t>
            </a:r>
          </a:p>
        </p:txBody>
      </p:sp>
    </p:spTree>
    <p:extLst>
      <p:ext uri="{BB962C8B-B14F-4D97-AF65-F5344CB8AC3E}">
        <p14:creationId xmlns:p14="http://schemas.microsoft.com/office/powerpoint/2010/main" val="17600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a:xfrm>
            <a:off x="914400" y="1628800"/>
            <a:ext cx="7772400" cy="4530725"/>
          </a:xfrm>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a:xfrm>
            <a:off x="914400" y="277813"/>
            <a:ext cx="7906072" cy="1143000"/>
          </a:xfrm>
        </p:spPr>
        <p:txBody>
          <a:bodyPr/>
          <a:lstStyle/>
          <a:p>
            <a:r>
              <a:rPr lang="en-MY" sz="4400" dirty="0"/>
              <a:t>Key HRM Issues</a:t>
            </a:r>
          </a:p>
        </p:txBody>
      </p:sp>
      <p:sp>
        <p:nvSpPr>
          <p:cNvPr id="4" name="Content Placeholder 2">
            <a:extLst>
              <a:ext uri="{FF2B5EF4-FFF2-40B4-BE49-F238E27FC236}">
                <a16:creationId xmlns:a16="http://schemas.microsoft.com/office/drawing/2014/main" id="{93D38352-7F49-4220-BDC9-851DFC889A36}"/>
              </a:ext>
            </a:extLst>
          </p:cNvPr>
          <p:cNvSpPr>
            <a:spLocks noGrp="1"/>
          </p:cNvSpPr>
          <p:nvPr>
            <p:ph idx="1"/>
          </p:nvPr>
        </p:nvSpPr>
        <p:spPr>
          <a:xfrm>
            <a:off x="914400" y="1628800"/>
            <a:ext cx="7772400" cy="4530725"/>
          </a:xfrm>
        </p:spPr>
        <p:txBody>
          <a:bodyPr/>
          <a:lstStyle/>
          <a:p>
            <a:r>
              <a:rPr lang="en-MY" dirty="0"/>
              <a:t>Retention of key talent</a:t>
            </a:r>
          </a:p>
          <a:p>
            <a:r>
              <a:rPr lang="en-MY" dirty="0"/>
              <a:t>Effective communication</a:t>
            </a:r>
          </a:p>
          <a:p>
            <a:r>
              <a:rPr lang="en-MY" dirty="0"/>
              <a:t>Executive retention</a:t>
            </a:r>
          </a:p>
          <a:p>
            <a:r>
              <a:rPr lang="en-MY" dirty="0"/>
              <a:t>Cultural integration</a:t>
            </a:r>
          </a:p>
        </p:txBody>
      </p:sp>
    </p:spTree>
    <p:extLst>
      <p:ext uri="{BB962C8B-B14F-4D97-AF65-F5344CB8AC3E}">
        <p14:creationId xmlns:p14="http://schemas.microsoft.com/office/powerpoint/2010/main" val="933449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75DD-9B38-4681-8347-9E9443EE9BAC}"/>
              </a:ext>
            </a:extLst>
          </p:cNvPr>
          <p:cNvSpPr>
            <a:spLocks noGrp="1"/>
          </p:cNvSpPr>
          <p:nvPr>
            <p:ph type="title"/>
          </p:nvPr>
        </p:nvSpPr>
        <p:spPr/>
        <p:txBody>
          <a:bodyPr/>
          <a:lstStyle/>
          <a:p>
            <a:r>
              <a:rPr lang="en-MY" dirty="0"/>
              <a:t>M&amp;A Strategies</a:t>
            </a:r>
          </a:p>
        </p:txBody>
      </p:sp>
      <p:sp>
        <p:nvSpPr>
          <p:cNvPr id="3" name="Content Placeholder 2">
            <a:extLst>
              <a:ext uri="{FF2B5EF4-FFF2-40B4-BE49-F238E27FC236}">
                <a16:creationId xmlns:a16="http://schemas.microsoft.com/office/drawing/2014/main" id="{D354C796-A312-45EE-9274-C684D595184F}"/>
              </a:ext>
            </a:extLst>
          </p:cNvPr>
          <p:cNvSpPr>
            <a:spLocks noGrp="1"/>
          </p:cNvSpPr>
          <p:nvPr>
            <p:ph idx="1"/>
          </p:nvPr>
        </p:nvSpPr>
        <p:spPr/>
        <p:txBody>
          <a:bodyPr/>
          <a:lstStyle/>
          <a:p>
            <a:pPr marL="514350" indent="-514350">
              <a:buFont typeface="+mj-lt"/>
              <a:buAutoNum type="arabicPeriod"/>
            </a:pPr>
            <a:r>
              <a:rPr lang="en-MY" dirty="0"/>
              <a:t>Overcapacity M&amp;A</a:t>
            </a:r>
          </a:p>
          <a:p>
            <a:pPr marL="514350" indent="-514350">
              <a:buFont typeface="+mj-lt"/>
              <a:buAutoNum type="arabicPeriod"/>
            </a:pPr>
            <a:r>
              <a:rPr lang="en-MY" dirty="0"/>
              <a:t>Geographic roll-up M&amp;A</a:t>
            </a:r>
          </a:p>
          <a:p>
            <a:pPr marL="514350" indent="-514350">
              <a:buFont typeface="+mj-lt"/>
              <a:buAutoNum type="arabicPeriod"/>
            </a:pPr>
            <a:r>
              <a:rPr lang="en-MY" dirty="0"/>
              <a:t>Product or Market extension M&amp;A</a:t>
            </a:r>
          </a:p>
          <a:p>
            <a:pPr marL="514350" indent="-514350">
              <a:buFont typeface="+mj-lt"/>
              <a:buAutoNum type="arabicPeriod"/>
            </a:pPr>
            <a:r>
              <a:rPr lang="en-MY" dirty="0"/>
              <a:t>M&amp;A as substitute of R&amp;D</a:t>
            </a:r>
          </a:p>
          <a:p>
            <a:pPr marL="514350" indent="-514350">
              <a:buFont typeface="+mj-lt"/>
              <a:buAutoNum type="arabicPeriod"/>
            </a:pPr>
            <a:r>
              <a:rPr lang="en-MY" dirty="0"/>
              <a:t>Industry Convergence M&amp;A</a:t>
            </a:r>
          </a:p>
          <a:p>
            <a:endParaRPr lang="en-MY" dirty="0"/>
          </a:p>
          <a:p>
            <a:endParaRPr lang="en-MY" dirty="0"/>
          </a:p>
          <a:p>
            <a:pPr marL="0" indent="0">
              <a:buNone/>
            </a:pPr>
            <a:r>
              <a:rPr lang="en-MY" i="1" dirty="0"/>
              <a:t>Not All M&amp;As Are Alike and That Matters </a:t>
            </a:r>
            <a:r>
              <a:rPr lang="en-MY" dirty="0"/>
              <a:t>by Joseph L. Bower (HBR Article)</a:t>
            </a:r>
          </a:p>
        </p:txBody>
      </p:sp>
    </p:spTree>
    <p:extLst>
      <p:ext uri="{BB962C8B-B14F-4D97-AF65-F5344CB8AC3E}">
        <p14:creationId xmlns:p14="http://schemas.microsoft.com/office/powerpoint/2010/main" val="2833492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254A-6724-40AE-8DC1-8DEB5001DA86}"/>
              </a:ext>
            </a:extLst>
          </p:cNvPr>
          <p:cNvSpPr>
            <a:spLocks noGrp="1"/>
          </p:cNvSpPr>
          <p:nvPr>
            <p:ph type="title"/>
          </p:nvPr>
        </p:nvSpPr>
        <p:spPr/>
        <p:txBody>
          <a:bodyPr/>
          <a:lstStyle/>
          <a:p>
            <a:r>
              <a:rPr lang="en-MY" dirty="0"/>
              <a:t>Overcapacity M&amp;A</a:t>
            </a:r>
          </a:p>
        </p:txBody>
      </p:sp>
      <p:sp>
        <p:nvSpPr>
          <p:cNvPr id="3" name="Content Placeholder 2">
            <a:extLst>
              <a:ext uri="{FF2B5EF4-FFF2-40B4-BE49-F238E27FC236}">
                <a16:creationId xmlns:a16="http://schemas.microsoft.com/office/drawing/2014/main" id="{AE487CD6-5ADF-4BD3-B6CB-A6081783CB5C}"/>
              </a:ext>
            </a:extLst>
          </p:cNvPr>
          <p:cNvSpPr>
            <a:spLocks noGrp="1"/>
          </p:cNvSpPr>
          <p:nvPr>
            <p:ph idx="1"/>
          </p:nvPr>
        </p:nvSpPr>
        <p:spPr>
          <a:xfrm>
            <a:off x="685800" y="1556792"/>
            <a:ext cx="7772400" cy="4530725"/>
          </a:xfrm>
        </p:spPr>
        <p:txBody>
          <a:bodyPr/>
          <a:lstStyle/>
          <a:p>
            <a:pPr marL="0" indent="0">
              <a:buNone/>
            </a:pPr>
            <a:r>
              <a:rPr lang="en-MY"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dirty="0"/>
          </a:p>
          <a:p>
            <a:pPr marL="0" indent="0">
              <a:buNone/>
            </a:pPr>
            <a:r>
              <a:rPr lang="en-MY" dirty="0"/>
              <a:t>For example :</a:t>
            </a:r>
          </a:p>
          <a:p>
            <a:pPr marL="0" indent="0">
              <a:buNone/>
            </a:pPr>
            <a:r>
              <a:rPr lang="en-MY" dirty="0"/>
              <a:t>1. British Petroleum’s acquisition of Amoco</a:t>
            </a:r>
          </a:p>
          <a:p>
            <a:pPr marL="0" indent="0">
              <a:buNone/>
            </a:pPr>
            <a:r>
              <a:rPr lang="en-MY" dirty="0"/>
              <a:t>2. Daimler’s acquisition of Chrysler</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3665080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61DF-D279-4236-8091-17B9C5EAEF98}"/>
              </a:ext>
            </a:extLst>
          </p:cNvPr>
          <p:cNvSpPr>
            <a:spLocks noGrp="1"/>
          </p:cNvSpPr>
          <p:nvPr>
            <p:ph type="title"/>
          </p:nvPr>
        </p:nvSpPr>
        <p:spPr/>
        <p:txBody>
          <a:bodyPr/>
          <a:lstStyle/>
          <a:p>
            <a:r>
              <a:rPr lang="en-MY" dirty="0"/>
              <a:t>Geographic roll-up M&amp;A</a:t>
            </a:r>
          </a:p>
        </p:txBody>
      </p:sp>
      <p:sp>
        <p:nvSpPr>
          <p:cNvPr id="3" name="Content Placeholder 2">
            <a:extLst>
              <a:ext uri="{FF2B5EF4-FFF2-40B4-BE49-F238E27FC236}">
                <a16:creationId xmlns:a16="http://schemas.microsoft.com/office/drawing/2014/main" id="{7AB718F9-2169-4A43-9197-D2BBB3A963BC}"/>
              </a:ext>
            </a:extLst>
          </p:cNvPr>
          <p:cNvSpPr>
            <a:spLocks noGrp="1"/>
          </p:cNvSpPr>
          <p:nvPr>
            <p:ph idx="1"/>
          </p:nvPr>
        </p:nvSpPr>
        <p:spPr/>
        <p:txBody>
          <a:bodyPr/>
          <a:lstStyle/>
          <a:p>
            <a:pPr marL="0" indent="0">
              <a:buNone/>
            </a:pPr>
            <a:r>
              <a:rPr lang="en-MY"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val="1592464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2A02-C459-46A6-A3A2-446799C753B9}"/>
              </a:ext>
            </a:extLst>
          </p:cNvPr>
          <p:cNvSpPr>
            <a:spLocks noGrp="1"/>
          </p:cNvSpPr>
          <p:nvPr>
            <p:ph type="title"/>
          </p:nvPr>
        </p:nvSpPr>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id="{4BBFAE5C-3AA2-40D2-859D-8C018ACF47F7}"/>
              </a:ext>
            </a:extLst>
          </p:cNvPr>
          <p:cNvSpPr>
            <a:spLocks noGrp="1"/>
          </p:cNvSpPr>
          <p:nvPr>
            <p:ph idx="1"/>
          </p:nvPr>
        </p:nvSpPr>
        <p:spPr/>
        <p:txBody>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val="3783083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2317-6E5F-444F-993D-3C6A76E558BF}"/>
              </a:ext>
            </a:extLst>
          </p:cNvPr>
          <p:cNvSpPr>
            <a:spLocks noGrp="1"/>
          </p:cNvSpPr>
          <p:nvPr>
            <p:ph type="title"/>
          </p:nvPr>
        </p:nvSpPr>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id="{132B0F0A-2416-4200-9026-E35CD238FF69}"/>
              </a:ext>
            </a:extLst>
          </p:cNvPr>
          <p:cNvSpPr>
            <a:spLocks noGrp="1"/>
          </p:cNvSpPr>
          <p:nvPr>
            <p:ph idx="1"/>
          </p:nvPr>
        </p:nvSpPr>
        <p:spPr/>
        <p:txBody>
          <a:bodyPr/>
          <a:lstStyle/>
          <a:p>
            <a:pPr marL="0" indent="0">
              <a:buNone/>
            </a:pPr>
            <a:r>
              <a:rPr lang="en-MY"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val="3489557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306A-C4CA-4B03-BD73-814D0F23F564}"/>
              </a:ext>
            </a:extLst>
          </p:cNvPr>
          <p:cNvSpPr>
            <a:spLocks noGrp="1"/>
          </p:cNvSpPr>
          <p:nvPr>
            <p:ph type="title"/>
          </p:nvPr>
        </p:nvSpPr>
        <p:spPr/>
        <p:txBody>
          <a:bodyPr/>
          <a:lstStyle/>
          <a:p>
            <a:r>
              <a:rPr lang="en-MY" dirty="0"/>
              <a:t>Industry convergence M&amp;A</a:t>
            </a:r>
          </a:p>
        </p:txBody>
      </p:sp>
      <p:sp>
        <p:nvSpPr>
          <p:cNvPr id="3" name="Content Placeholder 2">
            <a:extLst>
              <a:ext uri="{FF2B5EF4-FFF2-40B4-BE49-F238E27FC236}">
                <a16:creationId xmlns:a16="http://schemas.microsoft.com/office/drawing/2014/main" id="{B804E0B6-D8BA-473A-965D-E5A603274437}"/>
              </a:ext>
            </a:extLst>
          </p:cNvPr>
          <p:cNvSpPr>
            <a:spLocks noGrp="1"/>
          </p:cNvSpPr>
          <p:nvPr>
            <p:ph idx="1"/>
          </p:nvPr>
        </p:nvSpPr>
        <p:spPr/>
        <p:txBody>
          <a:bodyPr/>
          <a:lstStyle/>
          <a:p>
            <a:r>
              <a:rPr lang="en-MY" dirty="0"/>
              <a:t>It involves creating a new industry from existing industries whose boundaries are eroding. </a:t>
            </a:r>
          </a:p>
          <a:p>
            <a:endParaRPr lang="en-MY" dirty="0"/>
          </a:p>
          <a:p>
            <a:r>
              <a:rPr lang="en-MY"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val="2126274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985779788"/>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2710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10408890"/>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701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200B-4DF3-43FF-A9F8-925215409608}"/>
              </a:ext>
            </a:extLst>
          </p:cNvPr>
          <p:cNvSpPr>
            <a:spLocks noGrp="1"/>
          </p:cNvSpPr>
          <p:nvPr>
            <p:ph type="title"/>
          </p:nvPr>
        </p:nvSpPr>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id="{22EAC305-ADAC-4CCA-B4AB-107BAAA0B367}"/>
              </a:ext>
            </a:extLst>
          </p:cNvPr>
          <p:cNvPicPr>
            <a:picLocks noChangeAspect="1"/>
          </p:cNvPicPr>
          <p:nvPr/>
        </p:nvPicPr>
        <p:blipFill>
          <a:blip r:embed="rId2"/>
          <a:stretch>
            <a:fillRect/>
          </a:stretch>
        </p:blipFill>
        <p:spPr>
          <a:xfrm>
            <a:off x="1276350" y="1916832"/>
            <a:ext cx="6591300" cy="4400550"/>
          </a:xfrm>
          <a:prstGeom prst="rect">
            <a:avLst/>
          </a:prstGeom>
        </p:spPr>
      </p:pic>
    </p:spTree>
    <p:extLst>
      <p:ext uri="{BB962C8B-B14F-4D97-AF65-F5344CB8AC3E}">
        <p14:creationId xmlns:p14="http://schemas.microsoft.com/office/powerpoint/2010/main" val="3710689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BB1F-7326-47C7-9C4E-F546EA0712F8}"/>
              </a:ext>
            </a:extLst>
          </p:cNvPr>
          <p:cNvSpPr>
            <a:spLocks noGrp="1"/>
          </p:cNvSpPr>
          <p:nvPr>
            <p:ph type="title"/>
          </p:nvPr>
        </p:nvSpPr>
        <p:spPr/>
        <p:txBody>
          <a:bodyPr/>
          <a:lstStyle/>
          <a:p>
            <a:r>
              <a:rPr lang="en-MY" dirty="0"/>
              <a:t>Alternative HR Structure</a:t>
            </a:r>
          </a:p>
        </p:txBody>
      </p:sp>
      <p:sp>
        <p:nvSpPr>
          <p:cNvPr id="3" name="Content Placeholder 2">
            <a:extLst>
              <a:ext uri="{FF2B5EF4-FFF2-40B4-BE49-F238E27FC236}">
                <a16:creationId xmlns:a16="http://schemas.microsoft.com/office/drawing/2014/main" id="{25604683-F617-4DDC-885F-EC7CE4AD2E3B}"/>
              </a:ext>
            </a:extLst>
          </p:cNvPr>
          <p:cNvSpPr>
            <a:spLocks noGrp="1"/>
          </p:cNvSpPr>
          <p:nvPr>
            <p:ph idx="1"/>
          </p:nvPr>
        </p:nvSpPr>
        <p:spPr>
          <a:xfrm>
            <a:off x="685800" y="1628800"/>
            <a:ext cx="8206680" cy="4530725"/>
          </a:xfrm>
        </p:spPr>
        <p:txBody>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p14="http://schemas.microsoft.com/office/powerpoint/2010/main" val="266815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a16="http://schemas.microsoft.com/office/drawing/2014/main" id="{1EFD3127-7B6F-4FC4-9AAC-E13C4E5E8405}"/>
              </a:ext>
            </a:extLst>
          </p:cNvPr>
          <p:cNvPicPr>
            <a:picLocks noChangeAspect="1"/>
          </p:cNvPicPr>
          <p:nvPr/>
        </p:nvPicPr>
        <p:blipFill>
          <a:blip r:embed="rId2"/>
          <a:stretch>
            <a:fillRect/>
          </a:stretch>
        </p:blipFill>
        <p:spPr>
          <a:xfrm>
            <a:off x="914400" y="2060848"/>
            <a:ext cx="7501778" cy="4175919"/>
          </a:xfrm>
          <a:prstGeom prst="rect">
            <a:avLst/>
          </a:prstGeom>
        </p:spPr>
      </p:pic>
    </p:spTree>
    <p:extLst>
      <p:ext uri="{BB962C8B-B14F-4D97-AF65-F5344CB8AC3E}">
        <p14:creationId xmlns:p14="http://schemas.microsoft.com/office/powerpoint/2010/main" val="1901472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B956-A6D2-4C78-B99B-E7487F8B757A}"/>
              </a:ext>
            </a:extLst>
          </p:cNvPr>
          <p:cNvSpPr>
            <a:spLocks noGrp="1"/>
          </p:cNvSpPr>
          <p:nvPr>
            <p:ph type="title"/>
          </p:nvPr>
        </p:nvSpPr>
        <p:spPr/>
        <p:txBody>
          <a:bodyPr/>
          <a:lstStyle/>
          <a:p>
            <a:r>
              <a:rPr lang="en-MY" dirty="0"/>
              <a:t>Benefits of HR Shared Service</a:t>
            </a:r>
          </a:p>
        </p:txBody>
      </p:sp>
      <p:sp>
        <p:nvSpPr>
          <p:cNvPr id="3" name="Content Placeholder 2">
            <a:extLst>
              <a:ext uri="{FF2B5EF4-FFF2-40B4-BE49-F238E27FC236}">
                <a16:creationId xmlns:a16="http://schemas.microsoft.com/office/drawing/2014/main" id="{5D86A136-184D-499F-988F-1A02AF6FDE0C}"/>
              </a:ext>
            </a:extLst>
          </p:cNvPr>
          <p:cNvSpPr>
            <a:spLocks noGrp="1"/>
          </p:cNvSpPr>
          <p:nvPr>
            <p:ph idx="1"/>
          </p:nvPr>
        </p:nvSpPr>
        <p:spPr>
          <a:xfrm>
            <a:off x="683568" y="1600200"/>
            <a:ext cx="8208912" cy="4565104"/>
          </a:xfrm>
        </p:spPr>
        <p:txBody>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p14="http://schemas.microsoft.com/office/powerpoint/2010/main" val="1333330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4215964668"/>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90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8856-0FD5-4E9A-8F96-747B5AB8E031}"/>
              </a:ext>
            </a:extLst>
          </p:cNvPr>
          <p:cNvSpPr>
            <a:spLocks noGrp="1"/>
          </p:cNvSpPr>
          <p:nvPr>
            <p:ph type="title"/>
          </p:nvPr>
        </p:nvSpPr>
        <p:spPr/>
        <p:txBody>
          <a:bodyPr/>
          <a:lstStyle/>
          <a:p>
            <a:r>
              <a:rPr lang="en-MY" dirty="0"/>
              <a:t>HR Competencies</a:t>
            </a:r>
          </a:p>
        </p:txBody>
      </p:sp>
      <p:sp>
        <p:nvSpPr>
          <p:cNvPr id="3" name="Content Placeholder 2">
            <a:extLst>
              <a:ext uri="{FF2B5EF4-FFF2-40B4-BE49-F238E27FC236}">
                <a16:creationId xmlns:a16="http://schemas.microsoft.com/office/drawing/2014/main" id="{BF31D81E-9BFF-4580-B552-E8CC33BDDFA6}"/>
              </a:ext>
            </a:extLst>
          </p:cNvPr>
          <p:cNvSpPr>
            <a:spLocks noGrp="1"/>
          </p:cNvSpPr>
          <p:nvPr>
            <p:ph idx="1"/>
          </p:nvPr>
        </p:nvSpPr>
        <p:spPr/>
        <p:txBody>
          <a:bodyPr/>
          <a:lstStyle/>
          <a:p>
            <a:r>
              <a:rPr lang="en-MY" dirty="0"/>
              <a:t>HR competencies include knowledge, ability, and values, which defines what is expected from those who work in HR and forms the basis for assessment and improvement in the quality of HR professionals. </a:t>
            </a:r>
          </a:p>
          <a:p>
            <a:r>
              <a:rPr lang="en-MY"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val="1874488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p14="http://schemas.microsoft.com/office/powerpoint/2010/main" val="1903197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CE8C7-DAEB-47A9-B5B9-E6F5DA9D98F6}"/>
              </a:ext>
            </a:extLst>
          </p:cNvPr>
          <p:cNvSpPr>
            <a:spLocks noGrp="1"/>
          </p:cNvSpPr>
          <p:nvPr>
            <p:ph type="title"/>
          </p:nvPr>
        </p:nvSpPr>
        <p:spPr/>
        <p:txBody>
          <a:bodyPr/>
          <a:lstStyle/>
          <a:p>
            <a:r>
              <a:rPr lang="en-MY" dirty="0"/>
              <a:t>Organisation Enablers</a:t>
            </a:r>
          </a:p>
        </p:txBody>
      </p:sp>
      <p:sp>
        <p:nvSpPr>
          <p:cNvPr id="3" name="Content Placeholder 2">
            <a:extLst>
              <a:ext uri="{FF2B5EF4-FFF2-40B4-BE49-F238E27FC236}">
                <a16:creationId xmlns:a16="http://schemas.microsoft.com/office/drawing/2014/main" id="{98662778-219C-4D1B-824C-22AF12C6C1EA}"/>
              </a:ext>
            </a:extLst>
          </p:cNvPr>
          <p:cNvSpPr>
            <a:spLocks noGrp="1"/>
          </p:cNvSpPr>
          <p:nvPr>
            <p:ph idx="1"/>
          </p:nvPr>
        </p:nvSpPr>
        <p:spPr>
          <a:xfrm>
            <a:off x="685800" y="1628800"/>
            <a:ext cx="8001000" cy="4530725"/>
          </a:xfrm>
        </p:spPr>
        <p:txBody>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val="1109150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2E38-1935-4690-BB17-082FF67E4915}"/>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val="1412460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val="1828315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29697224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612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080624282"/>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1844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D38E-5F54-4972-B4E9-3AD8B65810B3}"/>
              </a:ext>
            </a:extLst>
          </p:cNvPr>
          <p:cNvSpPr>
            <a:spLocks noGrp="1"/>
          </p:cNvSpPr>
          <p:nvPr>
            <p:ph type="title"/>
          </p:nvPr>
        </p:nvSpPr>
        <p:spPr/>
        <p:txBody>
          <a:bodyPr/>
          <a:lstStyle/>
          <a:p>
            <a:r>
              <a:rPr lang="en-MY" dirty="0"/>
              <a:t>HR and CSR</a:t>
            </a:r>
          </a:p>
        </p:txBody>
      </p:sp>
      <p:sp>
        <p:nvSpPr>
          <p:cNvPr id="3" name="Content Placeholder 2">
            <a:extLst>
              <a:ext uri="{FF2B5EF4-FFF2-40B4-BE49-F238E27FC236}">
                <a16:creationId xmlns:a16="http://schemas.microsoft.com/office/drawing/2014/main" id="{AFB02181-4035-44DB-87C1-75F9C27F876A}"/>
              </a:ext>
            </a:extLst>
          </p:cNvPr>
          <p:cNvSpPr>
            <a:spLocks noGrp="1"/>
          </p:cNvSpPr>
          <p:nvPr>
            <p:ph idx="1"/>
          </p:nvPr>
        </p:nvSpPr>
        <p:spPr/>
        <p:txBody>
          <a:bodyPr/>
          <a:lstStyle/>
          <a:p>
            <a:r>
              <a:rPr lang="en-MY"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val="2006689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778A-AE6F-42B6-8B58-8E36BCDF8FF9}"/>
              </a:ext>
            </a:extLst>
          </p:cNvPr>
          <p:cNvSpPr>
            <a:spLocks noGrp="1"/>
          </p:cNvSpPr>
          <p:nvPr>
            <p:ph type="title"/>
          </p:nvPr>
        </p:nvSpPr>
        <p:spPr/>
        <p:txBody>
          <a:bodyPr/>
          <a:lstStyle/>
          <a:p>
            <a:r>
              <a:rPr lang="en-MY" dirty="0"/>
              <a:t>Sustainability</a:t>
            </a:r>
          </a:p>
        </p:txBody>
      </p:sp>
      <p:sp>
        <p:nvSpPr>
          <p:cNvPr id="3" name="Content Placeholder 2">
            <a:extLst>
              <a:ext uri="{FF2B5EF4-FFF2-40B4-BE49-F238E27FC236}">
                <a16:creationId xmlns:a16="http://schemas.microsoft.com/office/drawing/2014/main" id="{898BF1F9-D003-41B5-A4A1-1D90D64AE727}"/>
              </a:ext>
            </a:extLst>
          </p:cNvPr>
          <p:cNvSpPr>
            <a:spLocks noGrp="1"/>
          </p:cNvSpPr>
          <p:nvPr>
            <p:ph idx="1"/>
          </p:nvPr>
        </p:nvSpPr>
        <p:spPr>
          <a:xfrm>
            <a:off x="685800" y="1556792"/>
            <a:ext cx="8001000" cy="4530725"/>
          </a:xfrm>
        </p:spPr>
        <p:txBody>
          <a:bodyPr/>
          <a:lstStyle/>
          <a:p>
            <a:r>
              <a:rPr lang="en-MY" dirty="0"/>
              <a:t>The HR team primarily represents employees as a stakeholder group, playing a critical part in forming “green teams” and encouraging employee engagement on environmental and other issues.</a:t>
            </a:r>
          </a:p>
          <a:p>
            <a:endParaRPr lang="en-MY" dirty="0"/>
          </a:p>
          <a:p>
            <a:r>
              <a:rPr lang="en-MY"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val="3586125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DB76632A-8617-4F05-A707-0177F7E11498}"/>
              </a:ext>
            </a:extLst>
          </p:cNvPr>
          <p:cNvSpPr>
            <a:spLocks noGrp="1"/>
          </p:cNvSpPr>
          <p:nvPr>
            <p:ph idx="1"/>
          </p:nvPr>
        </p:nvSpPr>
        <p:spPr/>
        <p:txBody>
          <a:bodyPr/>
          <a:lstStyle/>
          <a:p>
            <a:r>
              <a:rPr lang="en-MY" dirty="0"/>
              <a:t>Human Rights</a:t>
            </a:r>
          </a:p>
          <a:p>
            <a:pPr marL="971550" lvl="1" indent="-514350">
              <a:buFont typeface="+mj-lt"/>
              <a:buAutoNum type="arabicPeriod"/>
            </a:pPr>
            <a:r>
              <a:rPr lang="en-MY" dirty="0"/>
              <a:t>Businesses should support and respect the protection of internationally proclaimed human rights; </a:t>
            </a:r>
          </a:p>
          <a:p>
            <a:pPr marL="971550" lvl="1" indent="-514350">
              <a:buFont typeface="+mj-lt"/>
              <a:buAutoNum type="arabicPeriod"/>
            </a:pPr>
            <a:endParaRPr lang="en-MY" dirty="0"/>
          </a:p>
          <a:p>
            <a:pPr marL="971550" lvl="1" indent="-514350">
              <a:buFont typeface="+mj-lt"/>
              <a:buAutoNum type="arabicPeriod"/>
            </a:pPr>
            <a:r>
              <a:rPr lang="en-MY" dirty="0"/>
              <a:t>Make sure that they are not complicit in human rights abuses.</a:t>
            </a:r>
          </a:p>
          <a:p>
            <a:pPr lvl="1"/>
            <a:endParaRPr lang="en-MY" dirty="0"/>
          </a:p>
        </p:txBody>
      </p:sp>
    </p:spTree>
    <p:extLst>
      <p:ext uri="{BB962C8B-B14F-4D97-AF65-F5344CB8AC3E}">
        <p14:creationId xmlns:p14="http://schemas.microsoft.com/office/powerpoint/2010/main" val="12034874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32BE9918-C994-4AE7-B48A-8C81932CE65B}"/>
              </a:ext>
            </a:extLst>
          </p:cNvPr>
          <p:cNvSpPr>
            <a:spLocks noGrp="1"/>
          </p:cNvSpPr>
          <p:nvPr>
            <p:ph idx="1"/>
          </p:nvPr>
        </p:nvSpPr>
        <p:spPr/>
        <p:txBody>
          <a:bodyPr/>
          <a:lstStyle/>
          <a:p>
            <a:r>
              <a:rPr lang="en-MY" dirty="0" err="1"/>
              <a:t>Labor</a:t>
            </a:r>
            <a:r>
              <a:rPr lang="en-MY" dirty="0"/>
              <a:t> </a:t>
            </a:r>
          </a:p>
          <a:p>
            <a:pPr marL="971550" lvl="1" indent="-514350">
              <a:buFont typeface="+mj-lt"/>
              <a:buAutoNum type="arabicPeriod" startAt="3"/>
            </a:pPr>
            <a:r>
              <a:rPr lang="en-MY" dirty="0"/>
              <a:t>Businesses should uphold the freedom of association and the effective recognition of the right to collective bargaining</a:t>
            </a:r>
          </a:p>
          <a:p>
            <a:pPr marL="971550" lvl="1" indent="-514350">
              <a:buFont typeface="+mj-lt"/>
              <a:buAutoNum type="arabicPeriod" startAt="3"/>
            </a:pPr>
            <a:r>
              <a:rPr lang="en-MY" dirty="0"/>
              <a:t>Elimination of all forms of forced and compulsory </a:t>
            </a:r>
            <a:r>
              <a:rPr lang="en-MY" dirty="0" err="1"/>
              <a:t>labor</a:t>
            </a:r>
            <a:r>
              <a:rPr lang="en-MY" dirty="0"/>
              <a:t>.</a:t>
            </a:r>
          </a:p>
          <a:p>
            <a:pPr marL="971550" lvl="1" indent="-514350">
              <a:buFont typeface="+mj-lt"/>
              <a:buAutoNum type="arabicPeriod" startAt="3"/>
            </a:pPr>
            <a:r>
              <a:rPr lang="en-MY" dirty="0"/>
              <a:t>The effective abolition of child </a:t>
            </a:r>
            <a:r>
              <a:rPr lang="en-MY" dirty="0" err="1"/>
              <a:t>labor</a:t>
            </a:r>
            <a:r>
              <a:rPr lang="en-MY" dirty="0"/>
              <a:t>.</a:t>
            </a:r>
          </a:p>
          <a:p>
            <a:pPr marL="971550" lvl="1" indent="-514350">
              <a:buFont typeface="+mj-lt"/>
              <a:buAutoNum type="arabicPeriod" startAt="3"/>
            </a:pPr>
            <a:r>
              <a:rPr lang="en-MY"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val="3873382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0534-5614-4491-9262-E9A7362FDFD0}"/>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A980B9D2-C3F0-4709-8148-C649FAC3A6A4}"/>
              </a:ext>
            </a:extLst>
          </p:cNvPr>
          <p:cNvSpPr>
            <a:spLocks noGrp="1"/>
          </p:cNvSpPr>
          <p:nvPr>
            <p:ph idx="1"/>
          </p:nvPr>
        </p:nvSpPr>
        <p:spPr>
          <a:xfrm>
            <a:off x="914400" y="1600200"/>
            <a:ext cx="7772400" cy="4530725"/>
          </a:xfrm>
        </p:spPr>
        <p:txBody>
          <a:bodyPr/>
          <a:lstStyle/>
          <a:p>
            <a:r>
              <a:rPr lang="en-MY" dirty="0"/>
              <a:t>Environment</a:t>
            </a:r>
          </a:p>
          <a:p>
            <a:pPr marL="971550" lvl="1" indent="-514350">
              <a:buFont typeface="+mj-lt"/>
              <a:buAutoNum type="arabicPeriod" startAt="7"/>
            </a:pPr>
            <a:r>
              <a:rPr lang="en-MY" dirty="0"/>
              <a:t>Businesses should support a precautionary approach to environmental challenges</a:t>
            </a:r>
          </a:p>
          <a:p>
            <a:pPr marL="971550" lvl="1" indent="-514350">
              <a:buFont typeface="+mj-lt"/>
              <a:buAutoNum type="arabicPeriod" startAt="7"/>
            </a:pPr>
            <a:r>
              <a:rPr lang="en-MY" dirty="0"/>
              <a:t>Undertake initiatives to promote greater environmental responsibility.</a:t>
            </a:r>
          </a:p>
          <a:p>
            <a:pPr marL="971550" lvl="1" indent="-514350">
              <a:buFont typeface="+mj-lt"/>
              <a:buAutoNum type="arabicPeriod" startAt="7"/>
            </a:pPr>
            <a:r>
              <a:rPr lang="en-MY" dirty="0"/>
              <a:t>Encourage the development and diffusion of environmentally friendly technologies.</a:t>
            </a:r>
          </a:p>
          <a:p>
            <a:pPr lvl="1"/>
            <a:endParaRPr lang="en-MY" dirty="0"/>
          </a:p>
          <a:p>
            <a:r>
              <a:rPr lang="en-MY" dirty="0"/>
              <a:t>Anti-Corruption</a:t>
            </a:r>
          </a:p>
          <a:p>
            <a:pPr marL="971550" lvl="1" indent="-514350">
              <a:buFont typeface="+mj-lt"/>
              <a:buAutoNum type="arabicPeriod" startAt="10"/>
            </a:pPr>
            <a:r>
              <a:rPr lang="en-MY"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val="40936012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635083540"/>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56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Strategic Choice Theory</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id="{560B0235-9987-4D6D-B9A7-4E9EE8EED1C8}"/>
              </a:ext>
            </a:extLst>
          </p:cNvPr>
          <p:cNvPicPr>
            <a:picLocks noChangeAspect="1"/>
          </p:cNvPicPr>
          <p:nvPr/>
        </p:nvPicPr>
        <p:blipFill>
          <a:blip r:embed="rId2"/>
          <a:stretch>
            <a:fillRect/>
          </a:stretch>
        </p:blipFill>
        <p:spPr>
          <a:xfrm>
            <a:off x="914400" y="1844824"/>
            <a:ext cx="7646315" cy="4461470"/>
          </a:xfrm>
          <a:prstGeom prst="rect">
            <a:avLst/>
          </a:prstGeom>
        </p:spPr>
      </p:pic>
    </p:spTree>
    <p:extLst>
      <p:ext uri="{BB962C8B-B14F-4D97-AF65-F5344CB8AC3E}">
        <p14:creationId xmlns:p14="http://schemas.microsoft.com/office/powerpoint/2010/main" val="3989100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2061</TotalTime>
  <Words>2093</Words>
  <Application>Microsoft Office PowerPoint</Application>
  <PresentationFormat>On-screen Show (4:3)</PresentationFormat>
  <Paragraphs>282</Paragraphs>
  <Slides>58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Times New Roman</vt:lpstr>
      <vt:lpstr>Wingdings</vt:lpstr>
      <vt:lpstr>Office Theme</vt:lpstr>
      <vt:lpstr>BUSINESS LEADERSHIP VII</vt:lpstr>
      <vt:lpstr>Strategic Human Resources</vt:lpstr>
      <vt:lpstr>Mergers and Acquisitions </vt:lpstr>
      <vt:lpstr>Hostile Takeover</vt:lpstr>
      <vt:lpstr>Joint Ventures</vt:lpstr>
      <vt:lpstr>Key HRM Issues</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Phases of Merger</vt:lpstr>
      <vt:lpstr>M&amp;A Process</vt:lpstr>
      <vt:lpstr>HR Due Diligence</vt:lpstr>
      <vt:lpstr>Strategic Human Resources</vt:lpstr>
      <vt:lpstr>Merging Cultures</vt:lpstr>
      <vt:lpstr>Assimilation</vt:lpstr>
      <vt:lpstr>Deculturation</vt:lpstr>
      <vt:lpstr>Integration</vt:lpstr>
      <vt:lpstr>Separation</vt:lpstr>
      <vt:lpstr>Strategic Human Resources</vt:lpstr>
      <vt:lpstr>Alignment of Business Organization and HR Organization</vt:lpstr>
      <vt:lpstr>Alternative HR Structure</vt:lpstr>
      <vt:lpstr>HR Operating Model</vt:lpstr>
      <vt:lpstr>Benefits of HR Shared Service</vt:lpstr>
      <vt:lpstr>Strategic Human Resources</vt:lpstr>
      <vt:lpstr>HR Competencies</vt:lpstr>
      <vt:lpstr>2012 HR competency model</vt:lpstr>
      <vt:lpstr>HR Competencies</vt:lpstr>
      <vt:lpstr>Organisation Enablers</vt:lpstr>
      <vt:lpstr>Core Competencies</vt:lpstr>
      <vt:lpstr>Delivery Enablers</vt:lpstr>
      <vt:lpstr>Strategic Human Resources</vt:lpstr>
      <vt:lpstr>Star Technique</vt:lpstr>
      <vt:lpstr>Strategic Human Resources</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70</cp:revision>
  <cp:lastPrinted>1601-01-01T00:00:00Z</cp:lastPrinted>
  <dcterms:created xsi:type="dcterms:W3CDTF">2020-07-09T15:12:46Z</dcterms:created>
  <dcterms:modified xsi:type="dcterms:W3CDTF">2021-10-17T12:23:43Z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