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7"/>
  </p:notesMasterIdLst>
  <p:handoutMasterIdLst>
    <p:handoutMasterId r:id="rId88"/>
  </p:handoutMasterIdLst>
  <p:sldIdLst>
    <p:sldId id="256" r:id="rId2"/>
    <p:sldId id="491" r:id="rId3"/>
    <p:sldId id="258" r:id="rId4"/>
    <p:sldId id="260" r:id="rId5"/>
    <p:sldId id="458" r:id="rId6"/>
    <p:sldId id="264" r:id="rId7"/>
    <p:sldId id="377" r:id="rId8"/>
    <p:sldId id="506" r:id="rId9"/>
    <p:sldId id="507" r:id="rId10"/>
    <p:sldId id="508" r:id="rId11"/>
    <p:sldId id="381" r:id="rId12"/>
    <p:sldId id="459" r:id="rId13"/>
    <p:sldId id="265" r:id="rId14"/>
    <p:sldId id="382" r:id="rId15"/>
    <p:sldId id="383" r:id="rId16"/>
    <p:sldId id="384" r:id="rId17"/>
    <p:sldId id="385" r:id="rId18"/>
    <p:sldId id="462" r:id="rId19"/>
    <p:sldId id="425" r:id="rId20"/>
    <p:sldId id="268" r:id="rId21"/>
    <p:sldId id="437" r:id="rId22"/>
    <p:sldId id="438" r:id="rId23"/>
    <p:sldId id="439" r:id="rId24"/>
    <p:sldId id="472" r:id="rId25"/>
    <p:sldId id="430" r:id="rId26"/>
    <p:sldId id="431" r:id="rId27"/>
    <p:sldId id="432" r:id="rId28"/>
    <p:sldId id="433" r:id="rId29"/>
    <p:sldId id="434" r:id="rId30"/>
    <p:sldId id="440" r:id="rId31"/>
    <p:sldId id="445" r:id="rId32"/>
    <p:sldId id="446" r:id="rId33"/>
    <p:sldId id="456" r:id="rId34"/>
    <p:sldId id="457" r:id="rId35"/>
    <p:sldId id="463" r:id="rId36"/>
    <p:sldId id="447" r:id="rId37"/>
    <p:sldId id="448" r:id="rId38"/>
    <p:sldId id="262" r:id="rId39"/>
    <p:sldId id="449" r:id="rId40"/>
    <p:sldId id="450" r:id="rId41"/>
    <p:sldId id="451" r:id="rId42"/>
    <p:sldId id="452" r:id="rId43"/>
    <p:sldId id="471" r:id="rId44"/>
    <p:sldId id="435" r:id="rId45"/>
    <p:sldId id="436" r:id="rId46"/>
    <p:sldId id="441" r:id="rId47"/>
    <p:sldId id="442" r:id="rId48"/>
    <p:sldId id="443" r:id="rId49"/>
    <p:sldId id="444" r:id="rId50"/>
    <p:sldId id="464" r:id="rId51"/>
    <p:sldId id="453" r:id="rId52"/>
    <p:sldId id="267" r:id="rId53"/>
    <p:sldId id="376" r:id="rId54"/>
    <p:sldId id="266" r:id="rId55"/>
    <p:sldId id="473" r:id="rId56"/>
    <p:sldId id="465" r:id="rId57"/>
    <p:sldId id="474" r:id="rId58"/>
    <p:sldId id="257" r:id="rId59"/>
    <p:sldId id="475" r:id="rId60"/>
    <p:sldId id="476" r:id="rId61"/>
    <p:sldId id="460" r:id="rId62"/>
    <p:sldId id="393" r:id="rId63"/>
    <p:sldId id="394" r:id="rId64"/>
    <p:sldId id="461" r:id="rId65"/>
    <p:sldId id="269" r:id="rId66"/>
    <p:sldId id="270" r:id="rId67"/>
    <p:sldId id="271" r:id="rId68"/>
    <p:sldId id="272" r:id="rId69"/>
    <p:sldId id="466" r:id="rId70"/>
    <p:sldId id="467" r:id="rId71"/>
    <p:sldId id="395" r:id="rId72"/>
    <p:sldId id="468" r:id="rId73"/>
    <p:sldId id="469" r:id="rId74"/>
    <p:sldId id="478" r:id="rId75"/>
    <p:sldId id="479" r:id="rId76"/>
    <p:sldId id="470" r:id="rId77"/>
    <p:sldId id="477" r:id="rId78"/>
    <p:sldId id="480" r:id="rId79"/>
    <p:sldId id="481" r:id="rId80"/>
    <p:sldId id="482" r:id="rId81"/>
    <p:sldId id="483" r:id="rId82"/>
    <p:sldId id="484" r:id="rId83"/>
    <p:sldId id="485" r:id="rId84"/>
    <p:sldId id="486" r:id="rId85"/>
    <p:sldId id="541"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291"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ADAF1A01-5341-48F9-8315-3A9554A8C38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4F85302-7591-4D15-A09A-8CAD0710F065}" type="parTrans" cxnId="{DABAEC25-1977-40CB-B830-81D7B8FE823B}">
      <dgm:prSet/>
      <dgm:spPr/>
    </dgm:pt>
    <dgm:pt modelId="{D22F8934-BA89-46AA-B9B4-CC0C9FB96E40}" type="sibTrans" cxnId="{DABAEC25-1977-40CB-B830-81D7B8FE823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1E669610-8FC2-45B8-9B88-AA39EB12EF8C}" type="pres">
      <dgm:prSet presAssocID="{ADAF1A01-5341-48F9-8315-3A9554A8C384}" presName="parentText" presStyleLbl="node1" presStyleIdx="3" presStyleCnt="8">
        <dgm:presLayoutVars>
          <dgm:chMax val="0"/>
          <dgm:bulletEnabled val="1"/>
        </dgm:presLayoutVars>
      </dgm:prSet>
      <dgm:spPr/>
    </dgm:pt>
    <dgm:pt modelId="{CC0E4B32-CE61-4C54-8DE0-02495542ECC2}" type="pres">
      <dgm:prSet presAssocID="{D22F8934-BA89-46AA-B9B4-CC0C9FB96E40}"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9CDA3F14-0AC8-4AFE-B46A-068E82C7BC1B}" type="presOf" srcId="{ADAF1A01-5341-48F9-8315-3A9554A8C384}" destId="{1E669610-8FC2-45B8-9B88-AA39EB12EF8C}" srcOrd="0" destOrd="0" presId="urn:microsoft.com/office/officeart/2005/8/layout/vList2"/>
    <dgm:cxn modelId="{DABAEC25-1977-40CB-B830-81D7B8FE823B}" srcId="{703D4D02-5513-427D-B6E9-B2E187EE0C3A}" destId="{ADAF1A01-5341-48F9-8315-3A9554A8C384}" srcOrd="3" destOrd="0" parTransId="{E4F85302-7591-4D15-A09A-8CAD0710F065}" sibTransId="{D22F8934-BA89-46AA-B9B4-CC0C9FB96E40}"/>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D5BD4F85-3C0B-4CF0-AB75-3EA95689D015}" type="presParOf" srcId="{CC8763B3-4621-4666-B669-3C5BA2A30DBE}" destId="{1E669610-8FC2-45B8-9B88-AA39EB12EF8C}" srcOrd="6" destOrd="0" presId="urn:microsoft.com/office/officeart/2005/8/layout/vList2"/>
    <dgm:cxn modelId="{A2F8D2ED-3D5F-4A32-8837-6C49E0C90593}" type="presParOf" srcId="{CC8763B3-4621-4666-B669-3C5BA2A30DBE}" destId="{CC0E4B32-CE61-4C54-8DE0-02495542ECC2}"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55E29309-6CAE-4108-B601-1E8119431E93}" srcId="{703D4D02-5513-427D-B6E9-B2E187EE0C3A}" destId="{FA7FC8F1-6622-4253-ABA4-D64F347B5561}" srcOrd="3" destOrd="0" parTransId="{17B70FED-0D4F-4650-85B8-69AC4E4DC100}" sibTransId="{151E8AFD-2243-43E8-9CEF-69C9B22FC69D}"/>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ED261D86-50DD-404E-A825-CD01E12218FF}" type="presOf" srcId="{FA7FC8F1-6622-4253-ABA4-D64F347B5561}" destId="{2DDA9630-29E0-497B-878F-4487C0DC6D0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9B33B97-2A4B-4DE4-B9FE-BBCA30681207}" type="presParOf" srcId="{CC8763B3-4621-4666-B669-3C5BA2A30DBE}" destId="{2DDA9630-29E0-497B-878F-4487C0DC6D0A}" srcOrd="6" destOrd="0" presId="urn:microsoft.com/office/officeart/2005/8/layout/vList2"/>
    <dgm:cxn modelId="{3F2B47F9-1A7F-4B15-8822-89E0C0D80DA0}" type="presParOf" srcId="{CC8763B3-4621-4666-B669-3C5BA2A30DBE}" destId="{440EFB6A-6F2A-45AD-88C1-7833FAAD81BD}"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6BF17BC2-B16C-47D7-8D2D-F3D9C9625339}" srcId="{703D4D02-5513-427D-B6E9-B2E187EE0C3A}" destId="{12DF0A5D-5546-462E-9928-8F481ADB88B3}" srcOrd="3" destOrd="0" parTransId="{4F792F8B-B66A-416B-A537-AE8366532530}" sibTransId="{D546C534-2128-4CAE-ACDB-069A90903E2A}"/>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38C07DB-2016-478E-9E0D-BE321C36A916}" type="presOf" srcId="{12DF0A5D-5546-462E-9928-8F481ADB88B3}" destId="{AD8AA1B4-EEDD-4C69-94F3-D0F0A1CEEF71}"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E353E3C-2898-4703-B7A7-7DD134CA3167}" type="presParOf" srcId="{CC8763B3-4621-4666-B669-3C5BA2A30DBE}" destId="{AD8AA1B4-EEDD-4C69-94F3-D0F0A1CEEF71}" srcOrd="6" destOrd="0" presId="urn:microsoft.com/office/officeart/2005/8/layout/vList2"/>
    <dgm:cxn modelId="{247AD6CC-3159-4C27-AD87-E558B00FA9A2}" type="presParOf" srcId="{CC8763B3-4621-4666-B669-3C5BA2A30DBE}" destId="{81815035-203C-42F5-9236-2D8ECF90196A}"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tx1">
            <a:lumMod val="50000"/>
            <a:lumOff val="50000"/>
          </a:schemeClr>
        </a:solidFill>
      </dgm:spPr>
      <dgm:t>
        <a:bodyPr/>
        <a:lstStyle/>
        <a:p>
          <a:r>
            <a:rPr lang="en-MY" dirty="0">
              <a:solidFill>
                <a:schemeClr val="bg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a:xfrm>
          <a:off x="0" y="2047760"/>
          <a:ext cx="7772400" cy="5850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1E669610-8FC2-45B8-9B88-AA39EB12EF8C}">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2DDA9630-29E0-497B-878F-4487C0DC6D0A}">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911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83703"/>
        <a:ext cx="7093380" cy="639442"/>
      </dsp:txXfrm>
    </dsp:sp>
    <dsp:sp modelId="{AD8AA1B4-EEDD-4C69-94F3-D0F0A1CEEF71}">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sp:txBody>
      <dsp:txXfrm>
        <a:off x="34592" y="5084400"/>
        <a:ext cx="7093380" cy="6394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36303"/>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64860"/>
        <a:ext cx="7715286" cy="527886"/>
      </dsp:txXfrm>
    </dsp:sp>
    <dsp:sp modelId="{E4741DCA-E994-4448-9C66-3AEA02CC077E}">
      <dsp:nvSpPr>
        <dsp:cNvPr id="0" name=""/>
        <dsp:cNvSpPr/>
      </dsp:nvSpPr>
      <dsp:spPr>
        <a:xfrm>
          <a:off x="0" y="3361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465884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a:t>
            </a:fld>
            <a:endParaRPr lang="en-MY" altLang="en-US"/>
          </a:p>
        </p:txBody>
      </p:sp>
    </p:spTree>
    <p:extLst>
      <p:ext uri="{BB962C8B-B14F-4D97-AF65-F5344CB8AC3E}">
        <p14:creationId xmlns:p14="http://schemas.microsoft.com/office/powerpoint/2010/main" val="2522920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12</a:t>
            </a:fld>
            <a:endParaRPr lang="en-MY" altLang="en-US"/>
          </a:p>
        </p:txBody>
      </p:sp>
    </p:spTree>
    <p:extLst>
      <p:ext uri="{BB962C8B-B14F-4D97-AF65-F5344CB8AC3E}">
        <p14:creationId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3E8E5E8-B888-82D8-6E91-80291A2902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val="352751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400"/>
            </a:lvl1pPr>
            <a:lvl2pPr>
              <a:defRPr sz="24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id="{37C6489D-B032-69A4-967E-D9F109B376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val="357578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396758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56843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102560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344402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352337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66858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363257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175145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827584" y="620688"/>
            <a:ext cx="7203233" cy="3383280"/>
          </a:xfrm>
        </p:spPr>
        <p:txBody>
          <a:bodyPr/>
          <a:lstStyle/>
          <a:p>
            <a:r>
              <a:rPr lang="en-MY" dirty="0"/>
              <a:t>BUSINESS LEADERSHIP - VII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533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a:xfrm>
            <a:off x="971550" y="332656"/>
            <a:ext cx="7200900" cy="579440"/>
          </a:xfrm>
        </p:spPr>
        <p:txBody>
          <a:bodyPr>
            <a:normAutofit/>
          </a:bodyPr>
          <a:lstStyle/>
          <a:p>
            <a:r>
              <a:rPr lang="en-MY" sz="2800"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a:xfrm>
            <a:off x="827584" y="1524000"/>
            <a:ext cx="7200900" cy="3809999"/>
          </a:xfrm>
        </p:spPr>
        <p:txBody>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a:xfrm>
            <a:off x="956603" y="260648"/>
            <a:ext cx="7200900" cy="836217"/>
          </a:xfrm>
        </p:spPr>
        <p:txBody>
          <a:bodyPr>
            <a:normAutofit fontScale="90000"/>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25593" y="1291419"/>
            <a:ext cx="7800783" cy="4275162"/>
          </a:xfrm>
          <a:prstGeom prst="rect">
            <a:avLst/>
          </a:prstGeom>
        </p:spPr>
      </p:pic>
    </p:spTree>
    <p:extLst>
      <p:ext uri="{BB962C8B-B14F-4D97-AF65-F5344CB8AC3E}">
        <p14:creationId xmlns:p14="http://schemas.microsoft.com/office/powerpoint/2010/main" val="3571945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317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a:xfrm>
            <a:off x="971550" y="332656"/>
            <a:ext cx="7200900" cy="758089"/>
          </a:xfrm>
        </p:spPr>
        <p:txBody>
          <a:bodyPr>
            <a:normAutofit/>
          </a:bodyPr>
          <a:lstStyle/>
          <a:p>
            <a:r>
              <a:rPr lang="en-MY" sz="2800"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971550" y="1556792"/>
            <a:ext cx="6840760" cy="4126763"/>
          </a:xfrm>
          <a:prstGeom prst="rect">
            <a:avLst/>
          </a:prstGeom>
        </p:spPr>
      </p:pic>
    </p:spTree>
    <p:extLst>
      <p:ext uri="{BB962C8B-B14F-4D97-AF65-F5344CB8AC3E}">
        <p14:creationId xmlns:p14="http://schemas.microsoft.com/office/powerpoint/2010/main" val="354362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a:xfrm>
            <a:off x="972261" y="541284"/>
            <a:ext cx="7200900" cy="579440"/>
          </a:xfrm>
        </p:spPr>
        <p:txBody>
          <a:bodyPr>
            <a:normAutofit/>
          </a:bodyPr>
          <a:lstStyle/>
          <a:p>
            <a:r>
              <a:rPr lang="en-MY" sz="2800"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a:xfrm>
            <a:off x="971550" y="152400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p14="http://schemas.microsoft.com/office/powerpoint/2010/main" val="2332847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a:xfrm>
            <a:off x="971550" y="470946"/>
            <a:ext cx="7200900" cy="579440"/>
          </a:xfrm>
        </p:spPr>
        <p:txBody>
          <a:bodyPr>
            <a:normAutofit/>
          </a:bodyPr>
          <a:lstStyle/>
          <a:p>
            <a:r>
              <a:rPr lang="en-MY" sz="2800"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a:xfrm>
            <a:off x="827584" y="1340768"/>
            <a:ext cx="7200900" cy="3809999"/>
          </a:xfrm>
        </p:spPr>
        <p:txBody>
          <a:bodyPr>
            <a:normAutofit lnSpcReduction="10000"/>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a:xfrm>
            <a:off x="930849" y="-31434"/>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30849" y="1163637"/>
            <a:ext cx="7385567"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a:xfrm>
            <a:off x="971550" y="0"/>
            <a:ext cx="7200900" cy="875756"/>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11560" y="1232756"/>
            <a:ext cx="7702624" cy="4392488"/>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a:xfrm>
            <a:off x="971550" y="257272"/>
            <a:ext cx="7200900" cy="809527"/>
          </a:xfrm>
        </p:spPr>
        <p:txBody>
          <a:bodyPr>
            <a:normAutofit/>
          </a:bodyPr>
          <a:lstStyle/>
          <a:p>
            <a:r>
              <a:rPr lang="en-MY" sz="2800"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a:xfrm>
            <a:off x="943879" y="1524000"/>
            <a:ext cx="7200900" cy="3809999"/>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640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a:xfrm>
            <a:off x="971550" y="109496"/>
            <a:ext cx="7200900" cy="665511"/>
          </a:xfrm>
        </p:spPr>
        <p:txBody>
          <a:bodyPr>
            <a:normAutofit/>
          </a:bodyPr>
          <a:lstStyle/>
          <a:p>
            <a:r>
              <a:rPr lang="en-MY" sz="2800"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15616" y="1052736"/>
            <a:ext cx="7505700" cy="4975689"/>
          </a:xfrm>
          <a:prstGeom prst="rect">
            <a:avLst/>
          </a:prstGeom>
        </p:spPr>
      </p:pic>
    </p:spTree>
    <p:extLst>
      <p:ext uri="{BB962C8B-B14F-4D97-AF65-F5344CB8AC3E}">
        <p14:creationId xmlns:p14="http://schemas.microsoft.com/office/powerpoint/2010/main" val="1249861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a:xfrm>
            <a:off x="971550" y="260648"/>
            <a:ext cx="7200900" cy="579440"/>
          </a:xfrm>
        </p:spPr>
        <p:txBody>
          <a:bodyPr>
            <a:normAutofit/>
          </a:bodyPr>
          <a:lstStyle/>
          <a:p>
            <a:r>
              <a:rPr lang="en-MY" sz="2800"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a:xfrm>
            <a:off x="827584" y="1412776"/>
            <a:ext cx="7200900" cy="3809999"/>
          </a:xfrm>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a:xfrm>
            <a:off x="971550" y="332656"/>
            <a:ext cx="7200900" cy="579440"/>
          </a:xfrm>
        </p:spPr>
        <p:txBody>
          <a:bodyPr>
            <a:normAutofit/>
          </a:bodyPr>
          <a:lstStyle/>
          <a:p>
            <a:r>
              <a:rPr lang="en-MY" sz="2800"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a:xfrm>
            <a:off x="755576" y="1340768"/>
            <a:ext cx="7200900" cy="3809999"/>
          </a:xfrm>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a:xfrm>
            <a:off x="1062309" y="188640"/>
            <a:ext cx="7200900" cy="665511"/>
          </a:xfrm>
        </p:spPr>
        <p:txBody>
          <a:bodyPr>
            <a:normAutofit/>
          </a:bodyPr>
          <a:lstStyle/>
          <a:p>
            <a:r>
              <a:rPr lang="en-MY" sz="2800"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a:xfrm>
            <a:off x="971550" y="404664"/>
            <a:ext cx="7200900" cy="521495"/>
          </a:xfrm>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normAutofit/>
          </a:bodyPr>
          <a:lstStyle/>
          <a:p>
            <a:r>
              <a:rPr lang="en-MY" sz="2400" dirty="0"/>
              <a:t>A "supply chain" refers to the collection of steps that a company takes to transform raw material components into a final product that is delivered to customers. </a:t>
            </a:r>
          </a:p>
          <a:p>
            <a:endParaRPr lang="en-MY" sz="2400" dirty="0"/>
          </a:p>
          <a:p>
            <a:r>
              <a:rPr lang="en-MY" sz="2400"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a:xfrm>
            <a:off x="879340" y="548680"/>
            <a:ext cx="7200900" cy="665511"/>
          </a:xfrm>
        </p:spPr>
        <p:txBody>
          <a:bodyPr>
            <a:normAutofit/>
          </a:bodyPr>
          <a:lstStyle/>
          <a:p>
            <a:r>
              <a:rPr lang="en-MY" sz="2800"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normAutofit/>
          </a:bodyPr>
          <a:lstStyle/>
          <a:p>
            <a:r>
              <a:rPr lang="en-MY" sz="2400"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a:xfrm>
            <a:off x="827584" y="394319"/>
            <a:ext cx="7200900" cy="665511"/>
          </a:xfrm>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1"/>
            <a:ext cx="7560840" cy="4421088"/>
          </a:xfrm>
        </p:spPr>
        <p:txBody>
          <a:bodyPr>
            <a:normAutofit/>
          </a:bodyPr>
          <a:lstStyle/>
          <a:p>
            <a:r>
              <a:rPr lang="en-MY" sz="2400" dirty="0"/>
              <a:t>Supply chain management is the oversight of materials, information, and finances as they move in a process from supplier to manufacturer to wholesaler to retailer to consumer. </a:t>
            </a:r>
          </a:p>
          <a:p>
            <a:r>
              <a:rPr lang="en-MY" sz="2400" dirty="0"/>
              <a:t>Typically, supply chain management has five stages: plan, make, source, deliver and return. </a:t>
            </a:r>
          </a:p>
          <a:p>
            <a:r>
              <a:rPr lang="en-MY" sz="2400"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a:xfrm>
            <a:off x="971550" y="218565"/>
            <a:ext cx="7200900" cy="593503"/>
          </a:xfrm>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971550" y="1252078"/>
            <a:ext cx="6581654" cy="4353843"/>
          </a:xfrm>
          <a:prstGeom prst="rect">
            <a:avLst/>
          </a:prstGeom>
        </p:spPr>
      </p:pic>
    </p:spTree>
    <p:extLst>
      <p:ext uri="{BB962C8B-B14F-4D97-AF65-F5344CB8AC3E}">
        <p14:creationId xmlns:p14="http://schemas.microsoft.com/office/powerpoint/2010/main" val="2916302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a:xfrm>
            <a:off x="899592" y="332656"/>
            <a:ext cx="7200900" cy="579440"/>
          </a:xfrm>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a:xfrm>
            <a:off x="683568" y="1268760"/>
            <a:ext cx="7416924" cy="4392488"/>
          </a:xfrm>
        </p:spPr>
        <p:txBody>
          <a:bodyPr>
            <a:normAutofit/>
          </a:bodyPr>
          <a:lstStyle/>
          <a:p>
            <a:r>
              <a:rPr lang="en-MY" sz="2400" dirty="0"/>
              <a:t>Considering supply chain strategy, characteristics and partners when developing the HR strategy.</a:t>
            </a:r>
          </a:p>
          <a:p>
            <a:r>
              <a:rPr lang="en-MY" sz="2400" dirty="0"/>
              <a:t>Using HR systems (e.g. incentives, performance management, long-term relationships) to manage supply chain partners.</a:t>
            </a:r>
          </a:p>
          <a:p>
            <a:r>
              <a:rPr lang="en-MY" sz="2400"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a:xfrm>
            <a:off x="611560" y="401288"/>
            <a:ext cx="7200900" cy="665511"/>
          </a:xfrm>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sz="2400" dirty="0"/>
              <a:t>Aligning recruitment practices among the supply chain firms.</a:t>
            </a:r>
          </a:p>
          <a:p>
            <a:r>
              <a:rPr lang="en-MY" sz="2400" dirty="0"/>
              <a:t>Sharing applicant pools.</a:t>
            </a:r>
          </a:p>
          <a:p>
            <a:r>
              <a:rPr lang="en-MY" sz="2400" dirty="0"/>
              <a:t>Forecasting </a:t>
            </a:r>
            <a:r>
              <a:rPr lang="en-MY" sz="2400" dirty="0" err="1"/>
              <a:t>labor</a:t>
            </a:r>
            <a:r>
              <a:rPr lang="en-MY" sz="2400"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a:xfrm>
            <a:off x="755576" y="260648"/>
            <a:ext cx="7200900" cy="579440"/>
          </a:xfrm>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normAutofit/>
          </a:bodyPr>
          <a:lstStyle/>
          <a:p>
            <a:r>
              <a:rPr lang="en-MY" sz="2400" dirty="0"/>
              <a:t>Identifying training needs and objectives specifically for supply chain positions, and designing training to meet those needs.</a:t>
            </a:r>
          </a:p>
          <a:p>
            <a:r>
              <a:rPr lang="en-MY" sz="2400" dirty="0"/>
              <a:t>Identifying the training needs of the supply chain partners, and training those partners (or vice versa).</a:t>
            </a:r>
          </a:p>
          <a:p>
            <a:r>
              <a:rPr lang="en-MY" sz="2400"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normAutofit/>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6A54D567-FFAF-4062-8653-0A36F4959FC8}"/>
              </a:ext>
            </a:extLst>
          </p:cNvPr>
          <p:cNvSpPr>
            <a:spLocks noGrp="1"/>
          </p:cNvSpPr>
          <p:nvPr>
            <p:ph idx="1"/>
          </p:nvPr>
        </p:nvSpPr>
        <p:spPr/>
        <p:txBody>
          <a:bodyPr>
            <a:normAutofit/>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p14="http://schemas.microsoft.com/office/powerpoint/2010/main" val="232591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0496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97E588F3-FD00-4E34-8CA3-274C271847FA}"/>
              </a:ext>
            </a:extLst>
          </p:cNvPr>
          <p:cNvSpPr>
            <a:spLocks noGrp="1"/>
          </p:cNvSpPr>
          <p:nvPr>
            <p:ph idx="1"/>
          </p:nvPr>
        </p:nvSpPr>
        <p:spPr/>
        <p:txBody>
          <a:bodyPr>
            <a:normAutofit/>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val="307682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858318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C480E-4C7F-4378-84FB-7F885D5CA1A5}"/>
              </a:ext>
            </a:extLst>
          </p:cNvPr>
          <p:cNvSpPr>
            <a:spLocks noGrp="1"/>
          </p:cNvSpPr>
          <p:nvPr>
            <p:ph type="title"/>
          </p:nvPr>
        </p:nvSpPr>
        <p:spPr>
          <a:xfrm>
            <a:off x="971550" y="404664"/>
            <a:ext cx="7200900" cy="665511"/>
          </a:xfrm>
        </p:spPr>
        <p:txBody>
          <a:bodyPr/>
          <a:lstStyle/>
          <a:p>
            <a:r>
              <a:rPr lang="en-MY" dirty="0"/>
              <a:t>Question # 3</a:t>
            </a:r>
          </a:p>
        </p:txBody>
      </p:sp>
      <p:sp>
        <p:nvSpPr>
          <p:cNvPr id="3" name="Content Placeholder 2">
            <a:extLst>
              <a:ext uri="{FF2B5EF4-FFF2-40B4-BE49-F238E27FC236}">
                <a16:creationId xmlns:a16="http://schemas.microsoft.com/office/drawing/2014/main" id="{5B123C3A-C509-45F0-B5A6-E7C65BA4A278}"/>
              </a:ext>
            </a:extLst>
          </p:cNvPr>
          <p:cNvSpPr>
            <a:spLocks noGrp="1"/>
          </p:cNvSpPr>
          <p:nvPr>
            <p:ph idx="1"/>
          </p:nvPr>
        </p:nvSpPr>
        <p:spPr>
          <a:xfrm>
            <a:off x="696144" y="1556792"/>
            <a:ext cx="8340352" cy="5301208"/>
          </a:xfrm>
        </p:spPr>
        <p:txBody>
          <a:bodyPr>
            <a:normAutofit/>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9773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0028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995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a:xfrm>
            <a:off x="755576" y="430323"/>
            <a:ext cx="7200900" cy="593503"/>
          </a:xfrm>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1"/>
            <a:ext cx="7416824" cy="3989040"/>
          </a:xfrm>
        </p:spPr>
        <p:txBody>
          <a:bodyPr>
            <a:normAutofit/>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a:xfrm>
            <a:off x="792132" y="316866"/>
            <a:ext cx="7200900" cy="737519"/>
          </a:xfrm>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792132" y="155679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a:xfrm>
            <a:off x="971550" y="332656"/>
            <a:ext cx="7200900" cy="665511"/>
          </a:xfrm>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a:xfrm>
            <a:off x="827584" y="404664"/>
            <a:ext cx="7200900" cy="665511"/>
          </a:xfrm>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647614" y="1484784"/>
            <a:ext cx="7560840" cy="4421088"/>
          </a:xfrm>
        </p:spPr>
        <p:txBody>
          <a:bodyPr>
            <a:normAutofit/>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a:xfrm>
            <a:off x="683568" y="358315"/>
            <a:ext cx="7200900" cy="737519"/>
          </a:xfrm>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1"/>
            <a:ext cx="7776864" cy="4277072"/>
          </a:xfrm>
        </p:spPr>
        <p:txBody>
          <a:bodyPr>
            <a:normAutofit fontScale="92500" lnSpcReduction="10000"/>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a:xfrm>
            <a:off x="755576" y="456878"/>
            <a:ext cx="7200900" cy="579440"/>
          </a:xfrm>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a:xfrm>
            <a:off x="755576" y="1524000"/>
            <a:ext cx="7200900" cy="3809999"/>
          </a:xfrm>
        </p:spPr>
        <p:txBody>
          <a:bodyPr>
            <a:normAutofit/>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a:xfrm>
            <a:off x="827584" y="430323"/>
            <a:ext cx="7200900" cy="593503"/>
          </a:xfrm>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47564" y="1340768"/>
            <a:ext cx="7848872" cy="4530725"/>
          </a:xfrm>
        </p:spPr>
        <p:txBody>
          <a:bodyPr>
            <a:normAutofit lnSpcReduction="10000"/>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a:xfrm>
            <a:off x="827584" y="332656"/>
            <a:ext cx="7200900" cy="881535"/>
          </a:xfrm>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467544" y="1700808"/>
            <a:ext cx="8404260" cy="4032448"/>
          </a:xfrm>
          <a:prstGeom prst="rect">
            <a:avLst/>
          </a:prstGeom>
        </p:spPr>
      </p:pic>
    </p:spTree>
    <p:extLst>
      <p:ext uri="{BB962C8B-B14F-4D97-AF65-F5344CB8AC3E}">
        <p14:creationId xmlns:p14="http://schemas.microsoft.com/office/powerpoint/2010/main" val="176581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16051-3B9A-416A-B802-6D8AB36625DA}"/>
              </a:ext>
            </a:extLst>
          </p:cNvPr>
          <p:cNvSpPr>
            <a:spLocks noGrp="1"/>
          </p:cNvSpPr>
          <p:nvPr>
            <p:ph type="title"/>
          </p:nvPr>
        </p:nvSpPr>
        <p:spPr>
          <a:xfrm>
            <a:off x="971550" y="404664"/>
            <a:ext cx="7200900" cy="593503"/>
          </a:xfrm>
        </p:spPr>
        <p:txBody>
          <a:bodyPr/>
          <a:lstStyle/>
          <a:p>
            <a:r>
              <a:rPr lang="en-MY" dirty="0"/>
              <a:t>Competitive Advantage types</a:t>
            </a:r>
          </a:p>
        </p:txBody>
      </p:sp>
      <p:pic>
        <p:nvPicPr>
          <p:cNvPr id="5" name="Picture 4">
            <a:extLst>
              <a:ext uri="{FF2B5EF4-FFF2-40B4-BE49-F238E27FC236}">
                <a16:creationId xmlns:a16="http://schemas.microsoft.com/office/drawing/2014/main" id="{AF53BDAF-90C3-4072-ADF5-77E5000EE074}"/>
              </a:ext>
            </a:extLst>
          </p:cNvPr>
          <p:cNvPicPr>
            <a:picLocks noChangeAspect="1"/>
          </p:cNvPicPr>
          <p:nvPr/>
        </p:nvPicPr>
        <p:blipFill>
          <a:blip r:embed="rId2"/>
          <a:stretch>
            <a:fillRect/>
          </a:stretch>
        </p:blipFill>
        <p:spPr>
          <a:xfrm>
            <a:off x="1549035" y="1093124"/>
            <a:ext cx="5687262" cy="4810950"/>
          </a:xfrm>
          <a:prstGeom prst="rect">
            <a:avLst/>
          </a:prstGeom>
        </p:spPr>
      </p:pic>
    </p:spTree>
    <p:extLst>
      <p:ext uri="{BB962C8B-B14F-4D97-AF65-F5344CB8AC3E}">
        <p14:creationId xmlns:p14="http://schemas.microsoft.com/office/powerpoint/2010/main" val="1858078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2DD5-E021-4293-9ABF-3B501FE73312}"/>
              </a:ext>
            </a:extLst>
          </p:cNvPr>
          <p:cNvSpPr>
            <a:spLocks noGrp="1"/>
          </p:cNvSpPr>
          <p:nvPr>
            <p:ph type="title"/>
          </p:nvPr>
        </p:nvSpPr>
        <p:spPr>
          <a:xfrm>
            <a:off x="971550" y="199290"/>
            <a:ext cx="7200900" cy="1142385"/>
          </a:xfrm>
        </p:spPr>
        <p:txBody>
          <a:bodyPr/>
          <a:lstStyle/>
          <a:p>
            <a:r>
              <a:rPr lang="en-MY" dirty="0"/>
              <a:t>Difference between Supply Chain and Value Chain</a:t>
            </a:r>
          </a:p>
        </p:txBody>
      </p:sp>
      <p:sp>
        <p:nvSpPr>
          <p:cNvPr id="3" name="Content Placeholder 2">
            <a:extLst>
              <a:ext uri="{FF2B5EF4-FFF2-40B4-BE49-F238E27FC236}">
                <a16:creationId xmlns:a16="http://schemas.microsoft.com/office/drawing/2014/main" id="{56E470BB-BA1F-409B-897B-5A93952177AB}"/>
              </a:ext>
            </a:extLst>
          </p:cNvPr>
          <p:cNvSpPr>
            <a:spLocks noGrp="1"/>
          </p:cNvSpPr>
          <p:nvPr>
            <p:ph idx="1"/>
          </p:nvPr>
        </p:nvSpPr>
        <p:spPr>
          <a:xfrm>
            <a:off x="539552" y="1556793"/>
            <a:ext cx="8064896" cy="4320480"/>
          </a:xfrm>
        </p:spPr>
        <p:txBody>
          <a:bodyPr>
            <a:normAutofit/>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p14="http://schemas.microsoft.com/office/powerpoint/2010/main" val="1556866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CCC6-5252-458D-BC81-B67AC4BC5895}"/>
              </a:ext>
            </a:extLst>
          </p:cNvPr>
          <p:cNvSpPr>
            <a:spLocks noGrp="1"/>
          </p:cNvSpPr>
          <p:nvPr>
            <p:ph type="title"/>
          </p:nvPr>
        </p:nvSpPr>
        <p:spPr>
          <a:xfrm>
            <a:off x="944126" y="485013"/>
            <a:ext cx="7200900" cy="579440"/>
          </a:xfrm>
        </p:spPr>
        <p:txBody>
          <a:bodyPr/>
          <a:lstStyle/>
          <a:p>
            <a:r>
              <a:rPr lang="en-MY" dirty="0"/>
              <a:t>Question # 4</a:t>
            </a:r>
          </a:p>
        </p:txBody>
      </p:sp>
      <p:sp>
        <p:nvSpPr>
          <p:cNvPr id="3" name="Content Placeholder 2">
            <a:extLst>
              <a:ext uri="{FF2B5EF4-FFF2-40B4-BE49-F238E27FC236}">
                <a16:creationId xmlns:a16="http://schemas.microsoft.com/office/drawing/2014/main" id="{708246C1-FEE3-4350-B538-55EA5BD45686}"/>
              </a:ext>
            </a:extLst>
          </p:cNvPr>
          <p:cNvSpPr>
            <a:spLocks noGrp="1"/>
          </p:cNvSpPr>
          <p:nvPr>
            <p:ph idx="1"/>
          </p:nvPr>
        </p:nvSpPr>
        <p:spPr/>
        <p:txBody>
          <a:bodyPr>
            <a:normAutofit/>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p14="http://schemas.microsoft.com/office/powerpoint/2010/main" val="63203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504280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6C630350-25F8-4764-BE29-BC06F490C78C}"/>
              </a:ext>
            </a:extLst>
          </p:cNvPr>
          <p:cNvSpPr>
            <a:spLocks noGrp="1"/>
          </p:cNvSpPr>
          <p:nvPr>
            <p:ph idx="1"/>
          </p:nvPr>
        </p:nvSpPr>
        <p:spPr/>
        <p:txBody>
          <a:bodyPr>
            <a:normAutofit/>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p14="http://schemas.microsoft.com/office/powerpoint/2010/main" val="2922517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08000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788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3E4F-A6C5-4CB0-BE77-962E07F10076}"/>
              </a:ext>
            </a:extLst>
          </p:cNvPr>
          <p:cNvSpPr>
            <a:spLocks noGrp="1"/>
          </p:cNvSpPr>
          <p:nvPr>
            <p:ph type="title"/>
          </p:nvPr>
        </p:nvSpPr>
        <p:spPr/>
        <p:txBody>
          <a:bodyPr/>
          <a:lstStyle/>
          <a:p>
            <a:r>
              <a:rPr lang="en-MY" dirty="0"/>
              <a:t>Business Model</a:t>
            </a:r>
          </a:p>
        </p:txBody>
      </p:sp>
      <p:sp>
        <p:nvSpPr>
          <p:cNvPr id="3" name="Content Placeholder 2">
            <a:extLst>
              <a:ext uri="{FF2B5EF4-FFF2-40B4-BE49-F238E27FC236}">
                <a16:creationId xmlns:a16="http://schemas.microsoft.com/office/drawing/2014/main" id="{1C8F037F-3873-47AB-B090-DF124B49998F}"/>
              </a:ext>
            </a:extLst>
          </p:cNvPr>
          <p:cNvSpPr>
            <a:spLocks noGrp="1"/>
          </p:cNvSpPr>
          <p:nvPr>
            <p:ph idx="1"/>
          </p:nvPr>
        </p:nvSpPr>
        <p:spPr/>
        <p:txBody>
          <a:bodyPr/>
          <a:lstStyle/>
          <a:p>
            <a:r>
              <a:rPr lang="en-MY" dirty="0"/>
              <a:t>A business model describes the rationale of how an organization creates, delivers, and captures value. </a:t>
            </a:r>
          </a:p>
          <a:p>
            <a:r>
              <a:rPr lang="en-MY" dirty="0"/>
              <a:t>The business model canvas is a tool that can be used to translate a business model into nine building blocks that show the logic of how a company intends to make money. </a:t>
            </a:r>
          </a:p>
          <a:p>
            <a:r>
              <a:rPr lang="en-MY" dirty="0"/>
              <a:t>The main purpose of a business model canvas is to foster understanding, encourage discussion, creativity and analysis. </a:t>
            </a:r>
          </a:p>
        </p:txBody>
      </p:sp>
    </p:spTree>
    <p:extLst>
      <p:ext uri="{BB962C8B-B14F-4D97-AF65-F5344CB8AC3E}">
        <p14:creationId xmlns:p14="http://schemas.microsoft.com/office/powerpoint/2010/main" val="2161775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6B74-BF67-41A8-900B-1EED917C7CE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75DC4D01-5B5F-417B-B65C-2A29280D0D96}"/>
              </a:ext>
            </a:extLst>
          </p:cNvPr>
          <p:cNvPicPr>
            <a:picLocks noChangeAspect="1"/>
          </p:cNvPicPr>
          <p:nvPr/>
        </p:nvPicPr>
        <p:blipFill>
          <a:blip r:embed="rId2"/>
          <a:stretch>
            <a:fillRect/>
          </a:stretch>
        </p:blipFill>
        <p:spPr>
          <a:xfrm>
            <a:off x="1115615" y="1772816"/>
            <a:ext cx="7689785" cy="3672408"/>
          </a:xfrm>
          <a:prstGeom prst="rect">
            <a:avLst/>
          </a:prstGeom>
        </p:spPr>
      </p:pic>
    </p:spTree>
    <p:extLst>
      <p:ext uri="{BB962C8B-B14F-4D97-AF65-F5344CB8AC3E}">
        <p14:creationId xmlns:p14="http://schemas.microsoft.com/office/powerpoint/2010/main" val="2713126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5AB9D-2277-44C5-9000-C312929F39E4}"/>
              </a:ext>
            </a:extLst>
          </p:cNvPr>
          <p:cNvSpPr>
            <a:spLocks noGrp="1"/>
          </p:cNvSpPr>
          <p:nvPr>
            <p:ph type="title"/>
          </p:nvPr>
        </p:nvSpPr>
        <p:spPr/>
        <p:txBody>
          <a:bodyPr/>
          <a:lstStyle/>
          <a:p>
            <a:r>
              <a:rPr lang="en-MY" dirty="0"/>
              <a:t>Business Framework Model</a:t>
            </a:r>
          </a:p>
        </p:txBody>
      </p:sp>
      <p:sp>
        <p:nvSpPr>
          <p:cNvPr id="3" name="Content Placeholder 2">
            <a:extLst>
              <a:ext uri="{FF2B5EF4-FFF2-40B4-BE49-F238E27FC236}">
                <a16:creationId xmlns:a16="http://schemas.microsoft.com/office/drawing/2014/main" id="{558836EE-AC3B-4502-8D40-0B408CFD0713}"/>
              </a:ext>
            </a:extLst>
          </p:cNvPr>
          <p:cNvSpPr>
            <a:spLocks noGrp="1"/>
          </p:cNvSpPr>
          <p:nvPr>
            <p:ph idx="1"/>
          </p:nvPr>
        </p:nvSpPr>
        <p:spPr/>
        <p:txBody>
          <a:bodyPr/>
          <a:lstStyle/>
          <a:p>
            <a:r>
              <a:rPr lang="en-MY" dirty="0"/>
              <a:t>Who – Customer Value Proposition</a:t>
            </a:r>
          </a:p>
          <a:p>
            <a:r>
              <a:rPr lang="en-MY" dirty="0"/>
              <a:t>What – Product offered</a:t>
            </a:r>
          </a:p>
          <a:p>
            <a:r>
              <a:rPr lang="en-MY" dirty="0"/>
              <a:t>How – Supply and Value Chain </a:t>
            </a:r>
          </a:p>
          <a:p>
            <a:r>
              <a:rPr lang="en-MY" dirty="0"/>
              <a:t>Revenue Model – Licensing + Volumes+ Margins</a:t>
            </a:r>
          </a:p>
          <a:p>
            <a:endParaRPr lang="en-MY" dirty="0"/>
          </a:p>
        </p:txBody>
      </p:sp>
    </p:spTree>
    <p:extLst>
      <p:ext uri="{BB962C8B-B14F-4D97-AF65-F5344CB8AC3E}">
        <p14:creationId xmlns:p14="http://schemas.microsoft.com/office/powerpoint/2010/main" val="2950478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24584-4EB7-4CAB-BA13-3A7CEC02602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03D9B4A5-FA4D-45D3-9960-1AE3E7E3810C}"/>
              </a:ext>
            </a:extLst>
          </p:cNvPr>
          <p:cNvPicPr>
            <a:picLocks noChangeAspect="1"/>
          </p:cNvPicPr>
          <p:nvPr/>
        </p:nvPicPr>
        <p:blipFill>
          <a:blip r:embed="rId2"/>
          <a:stretch>
            <a:fillRect/>
          </a:stretch>
        </p:blipFill>
        <p:spPr>
          <a:xfrm>
            <a:off x="1187624" y="1772816"/>
            <a:ext cx="5469560" cy="3924077"/>
          </a:xfrm>
          <a:prstGeom prst="rect">
            <a:avLst/>
          </a:prstGeom>
        </p:spPr>
      </p:pic>
    </p:spTree>
    <p:extLst>
      <p:ext uri="{BB962C8B-B14F-4D97-AF65-F5344CB8AC3E}">
        <p14:creationId xmlns:p14="http://schemas.microsoft.com/office/powerpoint/2010/main" val="168314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8042-5535-4B2C-ABEA-439E5970BDB1}"/>
              </a:ext>
            </a:extLst>
          </p:cNvPr>
          <p:cNvSpPr>
            <a:spLocks noGrp="1"/>
          </p:cNvSpPr>
          <p:nvPr>
            <p:ph type="title"/>
          </p:nvPr>
        </p:nvSpPr>
        <p:spPr/>
        <p:txBody>
          <a:bodyPr/>
          <a:lstStyle/>
          <a:p>
            <a:r>
              <a:rPr lang="en-MY" dirty="0"/>
              <a:t>Business Model Canvas Example</a:t>
            </a:r>
          </a:p>
        </p:txBody>
      </p:sp>
      <p:pic>
        <p:nvPicPr>
          <p:cNvPr id="5" name="Picture 4">
            <a:extLst>
              <a:ext uri="{FF2B5EF4-FFF2-40B4-BE49-F238E27FC236}">
                <a16:creationId xmlns:a16="http://schemas.microsoft.com/office/drawing/2014/main" id="{D01A4FEA-AF8E-48BD-A411-ECC0FCCFB14D}"/>
              </a:ext>
            </a:extLst>
          </p:cNvPr>
          <p:cNvPicPr>
            <a:picLocks noChangeAspect="1"/>
          </p:cNvPicPr>
          <p:nvPr/>
        </p:nvPicPr>
        <p:blipFill>
          <a:blip r:embed="rId2"/>
          <a:stretch>
            <a:fillRect/>
          </a:stretch>
        </p:blipFill>
        <p:spPr>
          <a:xfrm>
            <a:off x="651698" y="1700809"/>
            <a:ext cx="8437853" cy="4608512"/>
          </a:xfrm>
          <a:prstGeom prst="rect">
            <a:avLst/>
          </a:prstGeom>
        </p:spPr>
      </p:pic>
    </p:spTree>
    <p:extLst>
      <p:ext uri="{BB962C8B-B14F-4D97-AF65-F5344CB8AC3E}">
        <p14:creationId xmlns:p14="http://schemas.microsoft.com/office/powerpoint/2010/main" val="118872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1362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31AA6-066F-4620-8BFF-536150368AEC}"/>
              </a:ext>
            </a:extLst>
          </p:cNvPr>
          <p:cNvSpPr>
            <a:spLocks noGrp="1"/>
          </p:cNvSpPr>
          <p:nvPr>
            <p:ph type="title"/>
          </p:nvPr>
        </p:nvSpPr>
        <p:spPr/>
        <p:txBody>
          <a:bodyPr/>
          <a:lstStyle/>
          <a:p>
            <a:r>
              <a:rPr lang="en-MY" dirty="0"/>
              <a:t>Financial Reporting</a:t>
            </a:r>
          </a:p>
        </p:txBody>
      </p:sp>
      <p:sp>
        <p:nvSpPr>
          <p:cNvPr id="3" name="Content Placeholder 2">
            <a:extLst>
              <a:ext uri="{FF2B5EF4-FFF2-40B4-BE49-F238E27FC236}">
                <a16:creationId xmlns:a16="http://schemas.microsoft.com/office/drawing/2014/main" id="{86581DA3-C63B-48C9-B309-4CA5861DD0E3}"/>
              </a:ext>
            </a:extLst>
          </p:cNvPr>
          <p:cNvSpPr>
            <a:spLocks noGrp="1"/>
          </p:cNvSpPr>
          <p:nvPr>
            <p:ph idx="1"/>
          </p:nvPr>
        </p:nvSpPr>
        <p:spPr/>
        <p:txBody>
          <a:bodyPr/>
          <a:lstStyle/>
          <a:p>
            <a:pPr marL="0" indent="0">
              <a:buNone/>
            </a:pPr>
            <a:r>
              <a:rPr lang="en-MY" dirty="0"/>
              <a:t>Financial reporting is the process of producing the reports, called statements, which disclose an organization's financial status to management, investors and the government.</a:t>
            </a:r>
          </a:p>
          <a:p>
            <a:pPr marL="0" indent="0">
              <a:buNone/>
            </a:pPr>
            <a:endParaRPr lang="en-MY" dirty="0"/>
          </a:p>
          <a:p>
            <a:r>
              <a:rPr lang="en-MY" dirty="0"/>
              <a:t>Income Statement</a:t>
            </a:r>
          </a:p>
          <a:p>
            <a:r>
              <a:rPr lang="en-MY" dirty="0"/>
              <a:t>Balance Sheet</a:t>
            </a:r>
          </a:p>
          <a:p>
            <a:r>
              <a:rPr lang="en-MY" dirty="0"/>
              <a:t>Cash Flow Statement</a:t>
            </a:r>
          </a:p>
        </p:txBody>
      </p:sp>
    </p:spTree>
    <p:extLst>
      <p:ext uri="{BB962C8B-B14F-4D97-AF65-F5344CB8AC3E}">
        <p14:creationId xmlns:p14="http://schemas.microsoft.com/office/powerpoint/2010/main" val="1632973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Income Statement</a:t>
            </a:r>
          </a:p>
        </p:txBody>
      </p:sp>
      <p:sp>
        <p:nvSpPr>
          <p:cNvPr id="4" name="Content Placeholder 3">
            <a:extLst>
              <a:ext uri="{FF2B5EF4-FFF2-40B4-BE49-F238E27FC236}">
                <a16:creationId xmlns:a16="http://schemas.microsoft.com/office/drawing/2014/main" id="{799B5D4B-55FC-4E31-A0BC-CEF6B9BAA771}"/>
              </a:ext>
            </a:extLst>
          </p:cNvPr>
          <p:cNvSpPr>
            <a:spLocks noGrp="1"/>
          </p:cNvSpPr>
          <p:nvPr>
            <p:ph idx="1"/>
          </p:nvPr>
        </p:nvSpPr>
        <p:spPr>
          <a:xfrm>
            <a:off x="683568" y="1600200"/>
            <a:ext cx="8280920" cy="4530725"/>
          </a:xfrm>
        </p:spPr>
        <p:txBody>
          <a:bodyPr/>
          <a:lstStyle/>
          <a:p>
            <a:r>
              <a:rPr lang="en-MY" spc="-15" dirty="0">
                <a:effectLst/>
                <a:ea typeface="Calibri" panose="020F0502020204030204" pitchFamily="34" charset="0"/>
              </a:rPr>
              <a:t>An income statement </a:t>
            </a:r>
            <a:r>
              <a:rPr lang="en-US" spc="-15" dirty="0">
                <a:effectLst/>
                <a:ea typeface="Calibri" panose="020F0502020204030204" pitchFamily="34" charset="0"/>
              </a:rPr>
              <a:t>(</a:t>
            </a:r>
            <a:r>
              <a:rPr lang="en-MY" spc="-15" dirty="0">
                <a:effectLst/>
                <a:ea typeface="Calibri" panose="020F0502020204030204" pitchFamily="34" charset="0"/>
              </a:rPr>
              <a:t>also referred to as Profit and Loss, or Operating Statements) is one of the financial statements shown the company’s revenues and expenses during a particular period.</a:t>
            </a:r>
          </a:p>
          <a:p>
            <a:r>
              <a:rPr lang="en-MY" spc="-15" dirty="0">
                <a:effectLst/>
                <a:ea typeface="Calibri" panose="020F0502020204030204" pitchFamily="34" charset="0"/>
              </a:rPr>
              <a:t> It indicates how the revenues (money received from the sale of products and services before expenses are taken out, also known as the “top line”) are transformed into the net income (the result after all revenues and expenses have been accounted for, also known as “net profit” or the “bottom line”.</a:t>
            </a:r>
            <a:endParaRPr lang="en-MY" dirty="0"/>
          </a:p>
        </p:txBody>
      </p:sp>
    </p:spTree>
    <p:extLst>
      <p:ext uri="{BB962C8B-B14F-4D97-AF65-F5344CB8AC3E}">
        <p14:creationId xmlns:p14="http://schemas.microsoft.com/office/powerpoint/2010/main" val="1949675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FA45-E811-48F7-8839-68B3AF2F1DE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a16="http://schemas.microsoft.com/office/drawing/2014/main" id="{5FBBA05D-935F-437B-AEF8-DFCFB7CBA708}"/>
              </a:ext>
            </a:extLst>
          </p:cNvPr>
          <p:cNvSpPr>
            <a:spLocks noGrp="1"/>
          </p:cNvSpPr>
          <p:nvPr>
            <p:ph idx="1"/>
          </p:nvPr>
        </p:nvSpPr>
        <p:spPr/>
        <p:txBody>
          <a:bodyPr/>
          <a:lstStyle/>
          <a:p>
            <a:r>
              <a:rPr lang="en-MY" sz="2800" spc="-15" dirty="0">
                <a:effectLst/>
                <a:ea typeface="Calibri" panose="020F0502020204030204" pitchFamily="34" charset="0"/>
              </a:rPr>
              <a:t>It displays the revenues recognized for a specific period, and the cost and expenses charged against these revenues, including write-offs (e.g., depreciation and amortization of various assets) and taxes. The purpose of the income statement is to show managers and investors whether the company made or lost money during the period being reported.</a:t>
            </a:r>
            <a:endParaRPr lang="en-MY" dirty="0"/>
          </a:p>
        </p:txBody>
      </p:sp>
    </p:spTree>
    <p:extLst>
      <p:ext uri="{BB962C8B-B14F-4D97-AF65-F5344CB8AC3E}">
        <p14:creationId xmlns:p14="http://schemas.microsoft.com/office/powerpoint/2010/main" val="186295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FB16-A40E-4D19-A5B3-2C7DE068BC5A}"/>
              </a:ext>
            </a:extLst>
          </p:cNvPr>
          <p:cNvSpPr>
            <a:spLocks noGrp="1"/>
          </p:cNvSpPr>
          <p:nvPr>
            <p:ph type="title"/>
          </p:nvPr>
        </p:nvSpPr>
        <p:spPr/>
        <p:txBody>
          <a:bodyPr/>
          <a:lstStyle/>
          <a:p>
            <a:r>
              <a:rPr lang="en-MY" dirty="0"/>
              <a:t>Income Statement</a:t>
            </a:r>
          </a:p>
        </p:txBody>
      </p:sp>
      <p:pic>
        <p:nvPicPr>
          <p:cNvPr id="4" name="Picture 3">
            <a:extLst>
              <a:ext uri="{FF2B5EF4-FFF2-40B4-BE49-F238E27FC236}">
                <a16:creationId xmlns:a16="http://schemas.microsoft.com/office/drawing/2014/main" id="{6F6F66C2-E1CC-45B6-ACAA-47DF2750D592}"/>
              </a:ext>
            </a:extLst>
          </p:cNvPr>
          <p:cNvPicPr>
            <a:picLocks noChangeAspect="1"/>
          </p:cNvPicPr>
          <p:nvPr/>
        </p:nvPicPr>
        <p:blipFill>
          <a:blip r:embed="rId2"/>
          <a:stretch>
            <a:fillRect/>
          </a:stretch>
        </p:blipFill>
        <p:spPr>
          <a:xfrm>
            <a:off x="1187624" y="1988840"/>
            <a:ext cx="7228800" cy="4011513"/>
          </a:xfrm>
          <a:prstGeom prst="rect">
            <a:avLst/>
          </a:prstGeom>
        </p:spPr>
      </p:pic>
    </p:spTree>
    <p:extLst>
      <p:ext uri="{BB962C8B-B14F-4D97-AF65-F5344CB8AC3E}">
        <p14:creationId xmlns:p14="http://schemas.microsoft.com/office/powerpoint/2010/main" val="416210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27D0-5C9D-4C3C-8466-A05F0052D42D}"/>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a16="http://schemas.microsoft.com/office/drawing/2014/main" id="{164710BF-4E69-471E-BCC0-10039D19899D}"/>
              </a:ext>
            </a:extLst>
          </p:cNvPr>
          <p:cNvSpPr>
            <a:spLocks noGrp="1"/>
          </p:cNvSpPr>
          <p:nvPr>
            <p:ph idx="1"/>
          </p:nvPr>
        </p:nvSpPr>
        <p:spPr/>
        <p:txBody>
          <a:bodyPr/>
          <a:lstStyle/>
          <a:p>
            <a:pPr marL="0" indent="0">
              <a:buNone/>
            </a:pPr>
            <a:r>
              <a:rPr lang="en-MY" dirty="0"/>
              <a:t>The statement of financial position (balance sheet) “provides information about an entity’s assets, liabilities, and equity and their relationships to each other at a moment in time.” The items in the balance sheet represent the resources of the entity and claims to those resources. The balance sheet is a snapshot taken at a moment in time</a:t>
            </a:r>
          </a:p>
          <a:p>
            <a:pPr marL="0" indent="0">
              <a:buNone/>
            </a:pPr>
            <a:endParaRPr lang="en-MY" dirty="0"/>
          </a:p>
          <a:p>
            <a:pPr marL="0" indent="0">
              <a:buNone/>
            </a:pPr>
            <a:r>
              <a:rPr lang="en-MY" dirty="0"/>
              <a:t>Total Assets = Liabilities + Owner's Equity</a:t>
            </a:r>
          </a:p>
          <a:p>
            <a:pPr marL="0" indent="0">
              <a:buNone/>
            </a:pPr>
            <a:endParaRPr lang="en-MY" dirty="0"/>
          </a:p>
        </p:txBody>
      </p:sp>
    </p:spTree>
    <p:extLst>
      <p:ext uri="{BB962C8B-B14F-4D97-AF65-F5344CB8AC3E}">
        <p14:creationId xmlns:p14="http://schemas.microsoft.com/office/powerpoint/2010/main" val="372767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4E7D-7E79-4EBB-96A0-68D11B5B1727}"/>
              </a:ext>
            </a:extLst>
          </p:cNvPr>
          <p:cNvSpPr>
            <a:spLocks noGrp="1"/>
          </p:cNvSpPr>
          <p:nvPr>
            <p:ph type="title"/>
          </p:nvPr>
        </p:nvSpPr>
        <p:spPr/>
        <p:txBody>
          <a:bodyPr/>
          <a:lstStyle/>
          <a:p>
            <a:r>
              <a:rPr lang="en-MY" dirty="0"/>
              <a:t>Balance Sheet</a:t>
            </a:r>
          </a:p>
        </p:txBody>
      </p:sp>
      <p:pic>
        <p:nvPicPr>
          <p:cNvPr id="5" name="Picture 4">
            <a:extLst>
              <a:ext uri="{FF2B5EF4-FFF2-40B4-BE49-F238E27FC236}">
                <a16:creationId xmlns:a16="http://schemas.microsoft.com/office/drawing/2014/main" id="{89BFDBCF-A44C-47AD-8E83-F0174EE12A51}"/>
              </a:ext>
            </a:extLst>
          </p:cNvPr>
          <p:cNvPicPr>
            <a:picLocks noChangeAspect="1"/>
          </p:cNvPicPr>
          <p:nvPr/>
        </p:nvPicPr>
        <p:blipFill>
          <a:blip r:embed="rId2"/>
          <a:stretch>
            <a:fillRect/>
          </a:stretch>
        </p:blipFill>
        <p:spPr>
          <a:xfrm>
            <a:off x="886250" y="1713334"/>
            <a:ext cx="7371500" cy="4870972"/>
          </a:xfrm>
          <a:prstGeom prst="rect">
            <a:avLst/>
          </a:prstGeom>
        </p:spPr>
      </p:pic>
    </p:spTree>
    <p:extLst>
      <p:ext uri="{BB962C8B-B14F-4D97-AF65-F5344CB8AC3E}">
        <p14:creationId xmlns:p14="http://schemas.microsoft.com/office/powerpoint/2010/main" val="943276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C8C5-F21F-4F5F-994B-FD2AA17974FC}"/>
              </a:ext>
            </a:extLst>
          </p:cNvPr>
          <p:cNvSpPr>
            <a:spLocks noGrp="1"/>
          </p:cNvSpPr>
          <p:nvPr>
            <p:ph type="title"/>
          </p:nvPr>
        </p:nvSpPr>
        <p:spPr/>
        <p:txBody>
          <a:bodyPr/>
          <a:lstStyle/>
          <a:p>
            <a:r>
              <a:rPr lang="en-MY" dirty="0"/>
              <a:t>Cash Flow Statement</a:t>
            </a:r>
          </a:p>
        </p:txBody>
      </p:sp>
      <p:sp>
        <p:nvSpPr>
          <p:cNvPr id="7" name="TextBox 6">
            <a:extLst>
              <a:ext uri="{FF2B5EF4-FFF2-40B4-BE49-F238E27FC236}">
                <a16:creationId xmlns:a16="http://schemas.microsoft.com/office/drawing/2014/main" id="{200CA288-DDF7-4938-AAE1-138E279089F7}"/>
              </a:ext>
            </a:extLst>
          </p:cNvPr>
          <p:cNvSpPr txBox="1"/>
          <p:nvPr/>
        </p:nvSpPr>
        <p:spPr>
          <a:xfrm>
            <a:off x="698376" y="1595021"/>
            <a:ext cx="8204448" cy="4832092"/>
          </a:xfrm>
          <a:prstGeom prst="rect">
            <a:avLst/>
          </a:prstGeom>
          <a:noFill/>
        </p:spPr>
        <p:txBody>
          <a:bodyPr wrap="square" rtlCol="0">
            <a:spAutoFit/>
          </a:bodyPr>
          <a:lstStyle/>
          <a:p>
            <a:pPr marL="0" indent="0">
              <a:buNone/>
            </a:pPr>
            <a:r>
              <a:rPr lang="en-MY" sz="2800" dirty="0">
                <a:latin typeface="+mn-lt"/>
              </a:rPr>
              <a:t>Cash flow statements assess the amount, timing, and predictability of cash-inflows and cash-outflows, and are used as the basis for budgeting and business-planning. The accounting data is presented usually in three main sections:</a:t>
            </a:r>
          </a:p>
          <a:p>
            <a:pPr marL="0" indent="0">
              <a:buNone/>
            </a:pPr>
            <a:r>
              <a:rPr lang="en-MY" sz="2800" dirty="0">
                <a:latin typeface="+mn-lt"/>
              </a:rPr>
              <a:t> </a:t>
            </a:r>
          </a:p>
          <a:p>
            <a:pPr marL="457200" indent="-457200">
              <a:buFont typeface="Wingdings" panose="05000000000000000000" pitchFamily="2" charset="2"/>
              <a:buChar char="§"/>
            </a:pPr>
            <a:r>
              <a:rPr lang="en-MY" sz="2800" dirty="0">
                <a:latin typeface="+mn-lt"/>
              </a:rPr>
              <a:t>Operating-activities (sales of goods or services)</a:t>
            </a:r>
          </a:p>
          <a:p>
            <a:pPr marL="457200" indent="-457200">
              <a:buFont typeface="Wingdings" panose="05000000000000000000" pitchFamily="2" charset="2"/>
              <a:buChar char="§"/>
            </a:pPr>
            <a:r>
              <a:rPr lang="en-MY" sz="2800" dirty="0">
                <a:latin typeface="+mn-lt"/>
              </a:rPr>
              <a:t>Investing-activities (sale or purchase of an asset, for example)</a:t>
            </a:r>
          </a:p>
          <a:p>
            <a:pPr marL="457200" indent="-457200">
              <a:buFont typeface="Wingdings" panose="05000000000000000000" pitchFamily="2" charset="2"/>
              <a:buChar char="§"/>
            </a:pPr>
            <a:r>
              <a:rPr lang="en-MY" sz="2800" dirty="0">
                <a:latin typeface="+mn-lt"/>
              </a:rPr>
              <a:t>Financing-activities (borrowings, or sale of common stock, for example).</a:t>
            </a:r>
          </a:p>
        </p:txBody>
      </p:sp>
    </p:spTree>
    <p:extLst>
      <p:ext uri="{BB962C8B-B14F-4D97-AF65-F5344CB8AC3E}">
        <p14:creationId xmlns:p14="http://schemas.microsoft.com/office/powerpoint/2010/main" val="398592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562C-BA6D-43CC-8B7D-141349B8C3D4}"/>
              </a:ext>
            </a:extLst>
          </p:cNvPr>
          <p:cNvSpPr>
            <a:spLocks noGrp="1"/>
          </p:cNvSpPr>
          <p:nvPr>
            <p:ph type="title"/>
          </p:nvPr>
        </p:nvSpPr>
        <p:spPr/>
        <p:txBody>
          <a:bodyPr/>
          <a:lstStyle/>
          <a:p>
            <a:r>
              <a:rPr lang="en-MY" dirty="0"/>
              <a:t>Cash Flow Statement</a:t>
            </a:r>
          </a:p>
        </p:txBody>
      </p:sp>
      <p:pic>
        <p:nvPicPr>
          <p:cNvPr id="5" name="Picture 4">
            <a:extLst>
              <a:ext uri="{FF2B5EF4-FFF2-40B4-BE49-F238E27FC236}">
                <a16:creationId xmlns:a16="http://schemas.microsoft.com/office/drawing/2014/main" id="{2D9E2796-6AAA-47C2-8FF1-908C11679A55}"/>
              </a:ext>
            </a:extLst>
          </p:cNvPr>
          <p:cNvPicPr>
            <a:picLocks noChangeAspect="1"/>
          </p:cNvPicPr>
          <p:nvPr/>
        </p:nvPicPr>
        <p:blipFill>
          <a:blip r:embed="rId2"/>
          <a:stretch>
            <a:fillRect/>
          </a:stretch>
        </p:blipFill>
        <p:spPr>
          <a:xfrm>
            <a:off x="913195" y="1700808"/>
            <a:ext cx="7595723" cy="5021143"/>
          </a:xfrm>
          <a:prstGeom prst="rect">
            <a:avLst/>
          </a:prstGeom>
        </p:spPr>
      </p:pic>
    </p:spTree>
    <p:extLst>
      <p:ext uri="{BB962C8B-B14F-4D97-AF65-F5344CB8AC3E}">
        <p14:creationId xmlns:p14="http://schemas.microsoft.com/office/powerpoint/2010/main" val="84840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C286-7E56-4B43-9AB5-D287C5026CBB}"/>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B46E8AB4-46D1-4894-BE5E-427800F129F4}"/>
              </a:ext>
            </a:extLst>
          </p:cNvPr>
          <p:cNvSpPr>
            <a:spLocks noGrp="1"/>
          </p:cNvSpPr>
          <p:nvPr>
            <p:ph idx="1"/>
          </p:nvPr>
        </p:nvSpPr>
        <p:spPr/>
        <p:txBody>
          <a:bodyPr/>
          <a:lstStyle/>
          <a:p>
            <a:pPr marL="0" indent="0">
              <a:buNone/>
            </a:pPr>
            <a:r>
              <a:rPr lang="en-MY" dirty="0"/>
              <a:t>Which of the following accounting reports would you request to identify how much cash is available to make payroll this period?</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684760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5D069-04CF-47F2-A90A-F53C00717296}"/>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621D0D9C-8BDB-4D1C-B6AC-342D53141580}"/>
              </a:ext>
            </a:extLst>
          </p:cNvPr>
          <p:cNvSpPr>
            <a:spLocks noGrp="1"/>
          </p:cNvSpPr>
          <p:nvPr>
            <p:ph idx="1"/>
          </p:nvPr>
        </p:nvSpPr>
        <p:spPr/>
        <p:txBody>
          <a:bodyPr/>
          <a:lstStyle/>
          <a:p>
            <a:r>
              <a:rPr lang="en-MY" dirty="0"/>
              <a:t>Option B</a:t>
            </a:r>
          </a:p>
          <a:p>
            <a:pPr marL="0" indent="0">
              <a:buNone/>
            </a:pPr>
            <a:r>
              <a:rPr lang="en-MY" dirty="0"/>
              <a:t> A statement of cash flow reflects the money that came in and where it was spent, and it provides a snapshot of the cash available to pay immediate bills. A balance sheet is a picture of the financial condition of a company on a specific day, including assets, liabilities, and equity. An income statement is a reflection of the financial results of operations within a specific reporting period. It includes </a:t>
            </a:r>
            <a:r>
              <a:rPr lang="en-MY" dirty="0" err="1"/>
              <a:t>labor</a:t>
            </a:r>
            <a:r>
              <a:rPr lang="en-MY" dirty="0"/>
              <a:t> costs as part of the overhead calculation.</a:t>
            </a:r>
          </a:p>
        </p:txBody>
      </p:sp>
    </p:spTree>
    <p:extLst>
      <p:ext uri="{BB962C8B-B14F-4D97-AF65-F5344CB8AC3E}">
        <p14:creationId xmlns:p14="http://schemas.microsoft.com/office/powerpoint/2010/main" val="721639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E809-DF14-4B54-B698-FB7432E21EA4}"/>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22A6E307-F578-4175-A7EC-F5FA86191C81}"/>
              </a:ext>
            </a:extLst>
          </p:cNvPr>
          <p:cNvSpPr>
            <a:spLocks noGrp="1"/>
          </p:cNvSpPr>
          <p:nvPr>
            <p:ph idx="1"/>
          </p:nvPr>
        </p:nvSpPr>
        <p:spPr/>
        <p:txBody>
          <a:bodyPr/>
          <a:lstStyle/>
          <a:p>
            <a:pPr marL="0" indent="0">
              <a:buNone/>
            </a:pPr>
            <a:r>
              <a:rPr lang="en-MY" dirty="0"/>
              <a:t>Which of the following accounting reports would you request to identify how much the cost of </a:t>
            </a:r>
            <a:r>
              <a:rPr lang="en-MY" dirty="0" err="1"/>
              <a:t>labor</a:t>
            </a:r>
            <a:r>
              <a:rPr lang="en-MY" dirty="0"/>
              <a:t> was in the month of February?</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122929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D19C1-395C-4C76-92ED-E6DF015D794A}"/>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28EF66EB-5717-4A89-B7FF-88F159A4A7A3}"/>
              </a:ext>
            </a:extLst>
          </p:cNvPr>
          <p:cNvSpPr>
            <a:spLocks noGrp="1"/>
          </p:cNvSpPr>
          <p:nvPr>
            <p:ph idx="1"/>
          </p:nvPr>
        </p:nvSpPr>
        <p:spPr/>
        <p:txBody>
          <a:bodyPr>
            <a:normAutofit fontScale="92500" lnSpcReduction="10000"/>
          </a:bodyPr>
          <a:lstStyle/>
          <a:p>
            <a:r>
              <a:rPr lang="en-MY" dirty="0"/>
              <a:t>Option - A. </a:t>
            </a:r>
          </a:p>
          <a:p>
            <a:endParaRPr lang="en-MY" dirty="0"/>
          </a:p>
          <a:p>
            <a:pPr marL="0" indent="0">
              <a:buNone/>
            </a:pPr>
            <a:r>
              <a:rPr lang="en-MY" sz="2400" dirty="0"/>
              <a:t>An income statement, or profit and loss statement, is a reflection of the financial results of operations within a reporting period. It includes data on revenue produced from various sources, how much products cost to produce, overhead costs, and what the profit or loss was for the stated period. A statement of cash flow reflects the money that came in and where it was spent. A balance sheet is a picture of the financial condition of a company on a specific day, including assets, liabilities, and equity.</a:t>
            </a:r>
          </a:p>
        </p:txBody>
      </p:sp>
    </p:spTree>
    <p:extLst>
      <p:ext uri="{BB962C8B-B14F-4D97-AF65-F5344CB8AC3E}">
        <p14:creationId xmlns:p14="http://schemas.microsoft.com/office/powerpoint/2010/main" val="2774659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0967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DA1CD-1D5C-443B-96FE-7802B0D5622D}"/>
              </a:ext>
            </a:extLst>
          </p:cNvPr>
          <p:cNvSpPr>
            <a:spLocks noGrp="1"/>
          </p:cNvSpPr>
          <p:nvPr>
            <p:ph type="title"/>
          </p:nvPr>
        </p:nvSpPr>
        <p:spPr/>
        <p:txBody>
          <a:bodyPr/>
          <a:lstStyle/>
          <a:p>
            <a:r>
              <a:rPr lang="en-MY" dirty="0"/>
              <a:t>Marketing Mix</a:t>
            </a:r>
          </a:p>
        </p:txBody>
      </p:sp>
      <p:sp>
        <p:nvSpPr>
          <p:cNvPr id="3" name="Content Placeholder 2">
            <a:extLst>
              <a:ext uri="{FF2B5EF4-FFF2-40B4-BE49-F238E27FC236}">
                <a16:creationId xmlns:a16="http://schemas.microsoft.com/office/drawing/2014/main" id="{96450C38-696E-47FB-AF68-1543E4F027B7}"/>
              </a:ext>
            </a:extLst>
          </p:cNvPr>
          <p:cNvSpPr>
            <a:spLocks noGrp="1"/>
          </p:cNvSpPr>
          <p:nvPr>
            <p:ph idx="1"/>
          </p:nvPr>
        </p:nvSpPr>
        <p:spPr>
          <a:xfrm>
            <a:off x="914400" y="1600200"/>
            <a:ext cx="7772400" cy="4979987"/>
          </a:xfrm>
        </p:spPr>
        <p:txBody>
          <a:bodyPr/>
          <a:lstStyle/>
          <a:p>
            <a:r>
              <a:rPr lang="en-MY" dirty="0"/>
              <a:t>Marketing is the process of planning, pricing, promoting, and distributing goods and services to satisfy organizational objectives. </a:t>
            </a:r>
          </a:p>
          <a:p>
            <a:r>
              <a:rPr lang="en-MY" dirty="0"/>
              <a:t>Marketing is the ability of a business to add more values for its customers than competitors and attain a position of relative advantage. </a:t>
            </a:r>
          </a:p>
          <a:p>
            <a:r>
              <a:rPr lang="en-MY"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val="2284307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31F0F-F2F6-41BC-8CC0-189453867BDD}"/>
              </a:ext>
            </a:extLst>
          </p:cNvPr>
          <p:cNvSpPr>
            <a:spLocks noGrp="1"/>
          </p:cNvSpPr>
          <p:nvPr>
            <p:ph type="title"/>
          </p:nvPr>
        </p:nvSpPr>
        <p:spPr/>
        <p:txBody>
          <a:bodyPr/>
          <a:lstStyle/>
          <a:p>
            <a:r>
              <a:rPr lang="en-MY" dirty="0"/>
              <a:t>Marketing Mix</a:t>
            </a:r>
          </a:p>
        </p:txBody>
      </p:sp>
      <p:pic>
        <p:nvPicPr>
          <p:cNvPr id="5" name="Picture 4">
            <a:extLst>
              <a:ext uri="{FF2B5EF4-FFF2-40B4-BE49-F238E27FC236}">
                <a16:creationId xmlns:a16="http://schemas.microsoft.com/office/drawing/2014/main"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val="4031140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D09C6-8224-42F1-BDDC-0E14B69AA25A}"/>
              </a:ext>
            </a:extLst>
          </p:cNvPr>
          <p:cNvSpPr>
            <a:spLocks noGrp="1"/>
          </p:cNvSpPr>
          <p:nvPr>
            <p:ph type="title"/>
          </p:nvPr>
        </p:nvSpPr>
        <p:spPr/>
        <p:txBody>
          <a:bodyPr/>
          <a:lstStyle/>
          <a:p>
            <a:r>
              <a:rPr lang="en-MY" dirty="0"/>
              <a:t>4P’s of Marketing</a:t>
            </a:r>
          </a:p>
        </p:txBody>
      </p:sp>
      <p:pic>
        <p:nvPicPr>
          <p:cNvPr id="5" name="Picture 4">
            <a:extLst>
              <a:ext uri="{FF2B5EF4-FFF2-40B4-BE49-F238E27FC236}">
                <a16:creationId xmlns:a16="http://schemas.microsoft.com/office/drawing/2014/main" id="{784B4905-1272-44C5-825D-1DEA2E41CBC5}"/>
              </a:ext>
            </a:extLst>
          </p:cNvPr>
          <p:cNvPicPr>
            <a:picLocks noChangeAspect="1"/>
          </p:cNvPicPr>
          <p:nvPr/>
        </p:nvPicPr>
        <p:blipFill>
          <a:blip r:embed="rId2"/>
          <a:stretch>
            <a:fillRect/>
          </a:stretch>
        </p:blipFill>
        <p:spPr>
          <a:xfrm>
            <a:off x="1331640" y="1667695"/>
            <a:ext cx="6654193" cy="4912492"/>
          </a:xfrm>
          <a:prstGeom prst="rect">
            <a:avLst/>
          </a:prstGeom>
        </p:spPr>
      </p:pic>
    </p:spTree>
    <p:extLst>
      <p:ext uri="{BB962C8B-B14F-4D97-AF65-F5344CB8AC3E}">
        <p14:creationId xmlns:p14="http://schemas.microsoft.com/office/powerpoint/2010/main" val="2553440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B608D-E702-4C54-987D-395F141E0710}"/>
              </a:ext>
            </a:extLst>
          </p:cNvPr>
          <p:cNvSpPr>
            <a:spLocks noGrp="1"/>
          </p:cNvSpPr>
          <p:nvPr>
            <p:ph type="title"/>
          </p:nvPr>
        </p:nvSpPr>
        <p:spPr/>
        <p:txBody>
          <a:bodyPr/>
          <a:lstStyle/>
          <a:p>
            <a:r>
              <a:rPr lang="en-MY" dirty="0"/>
              <a:t>Example of 4P’s of Marketing</a:t>
            </a:r>
          </a:p>
        </p:txBody>
      </p:sp>
      <p:pic>
        <p:nvPicPr>
          <p:cNvPr id="5" name="Picture 4">
            <a:extLst>
              <a:ext uri="{FF2B5EF4-FFF2-40B4-BE49-F238E27FC236}">
                <a16:creationId xmlns:a16="http://schemas.microsoft.com/office/drawing/2014/main" id="{BF8FF103-AC1D-42DE-AB0B-77B507519D8B}"/>
              </a:ext>
            </a:extLst>
          </p:cNvPr>
          <p:cNvPicPr>
            <a:picLocks noChangeAspect="1"/>
          </p:cNvPicPr>
          <p:nvPr/>
        </p:nvPicPr>
        <p:blipFill>
          <a:blip r:embed="rId2"/>
          <a:stretch>
            <a:fillRect/>
          </a:stretch>
        </p:blipFill>
        <p:spPr>
          <a:xfrm>
            <a:off x="1037931" y="1916832"/>
            <a:ext cx="7337980" cy="4124102"/>
          </a:xfrm>
          <a:prstGeom prst="rect">
            <a:avLst/>
          </a:prstGeom>
        </p:spPr>
      </p:pic>
    </p:spTree>
    <p:extLst>
      <p:ext uri="{BB962C8B-B14F-4D97-AF65-F5344CB8AC3E}">
        <p14:creationId xmlns:p14="http://schemas.microsoft.com/office/powerpoint/2010/main" val="1945189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3924-A679-4F90-A1AC-4934FE3D777E}"/>
              </a:ext>
            </a:extLst>
          </p:cNvPr>
          <p:cNvSpPr>
            <a:spLocks noGrp="1"/>
          </p:cNvSpPr>
          <p:nvPr>
            <p:ph type="title"/>
          </p:nvPr>
        </p:nvSpPr>
        <p:spPr/>
        <p:txBody>
          <a:bodyPr/>
          <a:lstStyle/>
          <a:p>
            <a:r>
              <a:rPr lang="en-MY" dirty="0"/>
              <a:t>HR and Marketing</a:t>
            </a:r>
          </a:p>
        </p:txBody>
      </p:sp>
      <p:sp>
        <p:nvSpPr>
          <p:cNvPr id="3" name="Content Placeholder 2">
            <a:extLst>
              <a:ext uri="{FF2B5EF4-FFF2-40B4-BE49-F238E27FC236}">
                <a16:creationId xmlns:a16="http://schemas.microsoft.com/office/drawing/2014/main" id="{8C1EDD95-A2F3-4C14-B98E-F3CFC65A338C}"/>
              </a:ext>
            </a:extLst>
          </p:cNvPr>
          <p:cNvSpPr>
            <a:spLocks noGrp="1"/>
          </p:cNvSpPr>
          <p:nvPr>
            <p:ph idx="1"/>
          </p:nvPr>
        </p:nvSpPr>
        <p:spPr>
          <a:xfrm>
            <a:off x="685800" y="1556792"/>
            <a:ext cx="8278688" cy="4530725"/>
          </a:xfrm>
        </p:spPr>
        <p:txBody>
          <a:bodyPr/>
          <a:lstStyle/>
          <a:p>
            <a:r>
              <a:rPr lang="en-MY" dirty="0"/>
              <a:t>The secret to attracting the people you want and need: align your HR strategy with your business plan. If you want to be a top application developer for smartphones, you need creative and educated talent. </a:t>
            </a:r>
          </a:p>
          <a:p>
            <a:r>
              <a:rPr lang="en-MY"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val="349969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4741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11D13-6CF1-40DB-BFF7-7FAA266FA065}"/>
              </a:ext>
            </a:extLst>
          </p:cNvPr>
          <p:cNvSpPr>
            <a:spLocks noGrp="1"/>
          </p:cNvSpPr>
          <p:nvPr>
            <p:ph type="title"/>
          </p:nvPr>
        </p:nvSpPr>
        <p:spPr/>
        <p:txBody>
          <a:bodyPr/>
          <a:lstStyle/>
          <a:p>
            <a:r>
              <a:rPr lang="en-MY" dirty="0"/>
              <a:t>Operation Management</a:t>
            </a:r>
          </a:p>
        </p:txBody>
      </p:sp>
      <p:sp>
        <p:nvSpPr>
          <p:cNvPr id="3" name="Content Placeholder 2">
            <a:extLst>
              <a:ext uri="{FF2B5EF4-FFF2-40B4-BE49-F238E27FC236}">
                <a16:creationId xmlns:a16="http://schemas.microsoft.com/office/drawing/2014/main" id="{E8DDAD9C-7B71-4B01-A3B0-A8979D18AB3E}"/>
              </a:ext>
            </a:extLst>
          </p:cNvPr>
          <p:cNvSpPr>
            <a:spLocks noGrp="1"/>
          </p:cNvSpPr>
          <p:nvPr>
            <p:ph idx="1"/>
          </p:nvPr>
        </p:nvSpPr>
        <p:spPr>
          <a:xfrm>
            <a:off x="661256" y="1700808"/>
            <a:ext cx="8278688" cy="4530725"/>
          </a:xfrm>
        </p:spPr>
        <p:txBody>
          <a:bodyPr/>
          <a:lstStyle/>
          <a:p>
            <a:r>
              <a:rPr lang="en-MY" dirty="0"/>
              <a:t>Operation management refers to management of processes that transform inputs into goods and services that add value for the customer.</a:t>
            </a:r>
          </a:p>
          <a:p>
            <a:r>
              <a:rPr lang="en-MY" dirty="0"/>
              <a:t> The goal of operations management is to maximize efficiency while producing goods and services that effectively </a:t>
            </a:r>
            <a:r>
              <a:rPr lang="en-MY" dirty="0" err="1"/>
              <a:t>fulfill</a:t>
            </a:r>
            <a:r>
              <a:rPr lang="en-MY" dirty="0"/>
              <a:t> customer needs.</a:t>
            </a:r>
          </a:p>
          <a:p>
            <a:r>
              <a:rPr lang="en-MY"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val="206778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val="83274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val="177006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9F0D-E386-442B-859A-ACCB214186FB}"/>
              </a:ext>
            </a:extLst>
          </p:cNvPr>
          <p:cNvSpPr>
            <a:spLocks noGrp="1"/>
          </p:cNvSpPr>
          <p:nvPr>
            <p:ph type="title"/>
          </p:nvPr>
        </p:nvSpPr>
        <p:spPr/>
        <p:txBody>
          <a:bodyPr/>
          <a:lstStyle/>
          <a:p>
            <a:r>
              <a:rPr lang="en-MY" dirty="0"/>
              <a:t>HR and Operation Management</a:t>
            </a:r>
          </a:p>
        </p:txBody>
      </p:sp>
      <p:sp>
        <p:nvSpPr>
          <p:cNvPr id="3" name="Content Placeholder 2">
            <a:extLst>
              <a:ext uri="{FF2B5EF4-FFF2-40B4-BE49-F238E27FC236}">
                <a16:creationId xmlns:a16="http://schemas.microsoft.com/office/drawing/2014/main" id="{98F47EED-70EF-4C64-BD81-6D9CBE266700}"/>
              </a:ext>
            </a:extLst>
          </p:cNvPr>
          <p:cNvSpPr>
            <a:spLocks noGrp="1"/>
          </p:cNvSpPr>
          <p:nvPr>
            <p:ph idx="1"/>
          </p:nvPr>
        </p:nvSpPr>
        <p:spPr/>
        <p:txBody>
          <a:bodyPr/>
          <a:lstStyle/>
          <a:p>
            <a:r>
              <a:rPr lang="en-MY" dirty="0"/>
              <a:t>Achieve efficient use of human resources within the operations function</a:t>
            </a:r>
          </a:p>
          <a:p>
            <a:r>
              <a:rPr lang="en-MY" dirty="0"/>
              <a:t>Design of jobs that are effective, safe and provide a reasonable quality of work life for the employee in an atmosphere of mutual respect.</a:t>
            </a:r>
          </a:p>
          <a:p>
            <a:r>
              <a:rPr lang="en-MY" dirty="0"/>
              <a:t>Use of </a:t>
            </a:r>
            <a:r>
              <a:rPr lang="en-MY" dirty="0" err="1"/>
              <a:t>behavioral</a:t>
            </a:r>
            <a:r>
              <a:rPr lang="en-MY" dirty="0"/>
              <a:t> concepts as job </a:t>
            </a:r>
            <a:r>
              <a:rPr lang="en-MY" dirty="0" err="1"/>
              <a:t>rotation,enlargement</a:t>
            </a:r>
            <a:r>
              <a:rPr lang="en-MY" dirty="0"/>
              <a:t> and enrichment and redesign of job characteristics can enhance productivity and satisfaction</a:t>
            </a:r>
          </a:p>
        </p:txBody>
      </p:sp>
    </p:spTree>
    <p:extLst>
      <p:ext uri="{BB962C8B-B14F-4D97-AF65-F5344CB8AC3E}">
        <p14:creationId xmlns:p14="http://schemas.microsoft.com/office/powerpoint/2010/main" val="3468480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555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5A8BB-511B-4FB1-A1F1-3293100E7AB1}"/>
              </a:ext>
            </a:extLst>
          </p:cNvPr>
          <p:cNvSpPr>
            <a:spLocks noGrp="1"/>
          </p:cNvSpPr>
          <p:nvPr>
            <p:ph type="title"/>
          </p:nvPr>
        </p:nvSpPr>
        <p:spPr/>
        <p:txBody>
          <a:bodyPr/>
          <a:lstStyle/>
          <a:p>
            <a:r>
              <a:rPr lang="en-MY" dirty="0"/>
              <a:t>Research &amp; Development (R&amp;D)</a:t>
            </a:r>
          </a:p>
        </p:txBody>
      </p:sp>
      <p:sp>
        <p:nvSpPr>
          <p:cNvPr id="3" name="Content Placeholder 2">
            <a:extLst>
              <a:ext uri="{FF2B5EF4-FFF2-40B4-BE49-F238E27FC236}">
                <a16:creationId xmlns:a16="http://schemas.microsoft.com/office/drawing/2014/main" id="{9FA0ACF8-105C-4062-8082-C4A276E18385}"/>
              </a:ext>
            </a:extLst>
          </p:cNvPr>
          <p:cNvSpPr>
            <a:spLocks noGrp="1"/>
          </p:cNvSpPr>
          <p:nvPr>
            <p:ph idx="1"/>
          </p:nvPr>
        </p:nvSpPr>
        <p:spPr>
          <a:xfrm>
            <a:off x="683568" y="1600200"/>
            <a:ext cx="8003232" cy="4530725"/>
          </a:xfrm>
        </p:spPr>
        <p:txBody>
          <a:bodyPr/>
          <a:lstStyle/>
          <a:p>
            <a:r>
              <a:rPr lang="en-MY"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val="1755632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5A7A-16A0-4323-A5C9-A147A5D5FCF9}"/>
              </a:ext>
            </a:extLst>
          </p:cNvPr>
          <p:cNvSpPr>
            <a:spLocks noGrp="1"/>
          </p:cNvSpPr>
          <p:nvPr>
            <p:ph type="title"/>
          </p:nvPr>
        </p:nvSpPr>
        <p:spPr/>
        <p:txBody>
          <a:bodyPr/>
          <a:lstStyle/>
          <a:p>
            <a:r>
              <a:rPr lang="en-MY" dirty="0"/>
              <a:t>HRM and R&amp;D</a:t>
            </a:r>
          </a:p>
        </p:txBody>
      </p:sp>
      <p:sp>
        <p:nvSpPr>
          <p:cNvPr id="3" name="Content Placeholder 2">
            <a:extLst>
              <a:ext uri="{FF2B5EF4-FFF2-40B4-BE49-F238E27FC236}">
                <a16:creationId xmlns:a16="http://schemas.microsoft.com/office/drawing/2014/main" id="{9FE8881F-A33E-4CE2-B44A-DF2AA3C14030}"/>
              </a:ext>
            </a:extLst>
          </p:cNvPr>
          <p:cNvSpPr>
            <a:spLocks noGrp="1"/>
          </p:cNvSpPr>
          <p:nvPr>
            <p:ph idx="1"/>
          </p:nvPr>
        </p:nvSpPr>
        <p:spPr/>
        <p:txBody>
          <a:bodyPr/>
          <a:lstStyle/>
          <a:p>
            <a:r>
              <a:rPr lang="en-MY" dirty="0"/>
              <a:t>HRM can be used to search for and attract personnel; inspire and reward employees; design an open, sharing environment; and foster creative and innovative capabilities among employees.</a:t>
            </a:r>
          </a:p>
          <a:p>
            <a:r>
              <a:rPr lang="en-MY"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val="382402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CA450-12AA-4AAC-9582-510932F3F813}"/>
              </a:ext>
            </a:extLst>
          </p:cNvPr>
          <p:cNvSpPr>
            <a:spLocks noGrp="1"/>
          </p:cNvSpPr>
          <p:nvPr>
            <p:ph type="title"/>
          </p:nvPr>
        </p:nvSpPr>
        <p:spPr/>
        <p:txBody>
          <a:bodyPr/>
          <a:lstStyle/>
          <a:p>
            <a:r>
              <a:rPr lang="en-MY" dirty="0"/>
              <a:t>Question # 8</a:t>
            </a:r>
          </a:p>
        </p:txBody>
      </p:sp>
      <p:sp>
        <p:nvSpPr>
          <p:cNvPr id="3" name="Content Placeholder 2">
            <a:extLst>
              <a:ext uri="{FF2B5EF4-FFF2-40B4-BE49-F238E27FC236}">
                <a16:creationId xmlns:a16="http://schemas.microsoft.com/office/drawing/2014/main" id="{057E19AF-5005-44E3-A140-1F66B7FD2A87}"/>
              </a:ext>
            </a:extLst>
          </p:cNvPr>
          <p:cNvSpPr>
            <a:spLocks noGrp="1"/>
          </p:cNvSpPr>
          <p:nvPr>
            <p:ph idx="1"/>
          </p:nvPr>
        </p:nvSpPr>
        <p:spPr/>
        <p:txBody>
          <a:bodyPr/>
          <a:lstStyle/>
          <a:p>
            <a:pPr marL="0" indent="0">
              <a:buNone/>
            </a:pPr>
            <a:r>
              <a:rPr lang="en-MY"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dirty="0"/>
              <a:t>Information technology	</a:t>
            </a:r>
          </a:p>
          <a:p>
            <a:pPr marL="514350" indent="-514350">
              <a:buFont typeface="+mj-lt"/>
              <a:buAutoNum type="alphaUcPeriod"/>
            </a:pPr>
            <a:r>
              <a:rPr lang="en-MY" dirty="0"/>
              <a:t>Research and development	</a:t>
            </a:r>
          </a:p>
          <a:p>
            <a:pPr marL="514350" indent="-514350">
              <a:buFont typeface="+mj-lt"/>
              <a:buAutoNum type="alphaUcPeriod"/>
            </a:pPr>
            <a:r>
              <a:rPr lang="en-MY" dirty="0"/>
              <a:t>Operations	</a:t>
            </a:r>
          </a:p>
          <a:p>
            <a:pPr marL="514350" indent="-514350">
              <a:buFont typeface="+mj-lt"/>
              <a:buAutoNum type="alphaUcPeriod"/>
            </a:pPr>
            <a:r>
              <a:rPr lang="en-MY" dirty="0"/>
              <a:t>Sales and marketing</a:t>
            </a:r>
          </a:p>
          <a:p>
            <a:pPr marL="514350" indent="-514350">
              <a:buFont typeface="+mj-lt"/>
              <a:buAutoNum type="alphaUcPeriod"/>
            </a:pPr>
            <a:endParaRPr lang="en-MY" dirty="0"/>
          </a:p>
        </p:txBody>
      </p:sp>
    </p:spTree>
    <p:extLst>
      <p:ext uri="{BB962C8B-B14F-4D97-AF65-F5344CB8AC3E}">
        <p14:creationId xmlns:p14="http://schemas.microsoft.com/office/powerpoint/2010/main" val="419182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id="{DF648070-4805-474F-9D9E-E930BC0CF1F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821988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36412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3235</TotalTime>
  <Words>3122</Words>
  <Application>Microsoft Office PowerPoint</Application>
  <PresentationFormat>On-screen Show (4:3)</PresentationFormat>
  <Paragraphs>332</Paragraphs>
  <Slides>85</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85</vt:i4>
      </vt:variant>
    </vt:vector>
  </HeadingPairs>
  <TitlesOfParts>
    <vt:vector size="89" baseType="lpstr">
      <vt:lpstr>Arial</vt:lpstr>
      <vt:lpstr>Calibri</vt:lpstr>
      <vt:lpstr>Wingdings</vt:lpstr>
      <vt:lpstr>Diamond Grid 16x9</vt:lpstr>
      <vt:lpstr>BUSINESS LEADERSHIP - VII</vt:lpstr>
      <vt:lpstr>PowerPoint Presentation</vt:lpstr>
      <vt:lpstr>Strategy Implementation Activities</vt:lpstr>
      <vt:lpstr>Difference Strategy Formulation vs Implementation</vt:lpstr>
      <vt:lpstr>PowerPoint Presentation</vt:lpstr>
      <vt:lpstr>Strategy Evaluation</vt:lpstr>
      <vt:lpstr>Process of Strategy Evaluation </vt:lpstr>
      <vt:lpstr>Fixing benchmark of performance</vt:lpstr>
      <vt:lpstr>Measurement of performance</vt:lpstr>
      <vt:lpstr>Analyzing Variance</vt:lpstr>
      <vt:lpstr>Taking Corrective Action</vt:lpstr>
      <vt:lpstr>PowerPoint Presentation</vt:lpstr>
      <vt:lpstr>HR in Strategy Planning</vt:lpstr>
      <vt:lpstr>HR in Communicating Vision and Mission</vt:lpstr>
      <vt:lpstr>HR in SWOT Analysis</vt:lpstr>
      <vt:lpstr>HR in Strategy Formulation</vt:lpstr>
      <vt:lpstr>HR in Strategy Execution</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Elements of Business</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Elements of Business</vt:lpstr>
      <vt:lpstr>Business Model</vt:lpstr>
      <vt:lpstr>Business Model Framework</vt:lpstr>
      <vt:lpstr>Business Framework Model</vt:lpstr>
      <vt:lpstr>Business Model Framework</vt:lpstr>
      <vt:lpstr>Business Model Canvas Example</vt:lpstr>
      <vt:lpstr>Elements of Business</vt:lpstr>
      <vt:lpstr>Financial Reporting</vt:lpstr>
      <vt:lpstr>Income Statement</vt:lpstr>
      <vt:lpstr>Income Statement</vt:lpstr>
      <vt:lpstr>Income Statement</vt:lpstr>
      <vt:lpstr>Balance Sheet</vt:lpstr>
      <vt:lpstr>Balance Sheet</vt:lpstr>
      <vt:lpstr>Cash Flow Statement</vt:lpstr>
      <vt:lpstr>Cash Flow Statement</vt:lpstr>
      <vt:lpstr>Question # 6</vt:lpstr>
      <vt:lpstr>Answer # 6</vt:lpstr>
      <vt:lpstr>Question # 7</vt:lpstr>
      <vt:lpstr>Answer # 7</vt:lpstr>
      <vt:lpstr>Elements of Business</vt:lpstr>
      <vt:lpstr>Marketing Mix</vt:lpstr>
      <vt:lpstr>Marketing Mix</vt:lpstr>
      <vt:lpstr>4P’s of Marketing</vt:lpstr>
      <vt:lpstr>Example of 4P’s of Marketing</vt:lpstr>
      <vt:lpstr>HR and Marketing</vt:lpstr>
      <vt:lpstr>Elements of Business</vt:lpstr>
      <vt:lpstr>Operation Management</vt:lpstr>
      <vt:lpstr>Operations Management</vt:lpstr>
      <vt:lpstr>Operations Management</vt:lpstr>
      <vt:lpstr>HR and Operation Management</vt:lpstr>
      <vt:lpstr>Elements of Business</vt:lpstr>
      <vt:lpstr>Research &amp; Development (R&amp;D)</vt:lpstr>
      <vt:lpstr>HRM and R&amp;D</vt:lpstr>
      <vt:lpstr>Question # 8</vt:lpstr>
      <vt:lpstr>Answer # 8</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129</cp:revision>
  <cp:lastPrinted>1601-01-01T00:00:00Z</cp:lastPrinted>
  <dcterms:created xsi:type="dcterms:W3CDTF">2020-07-09T15:12:46Z</dcterms:created>
  <dcterms:modified xsi:type="dcterms:W3CDTF">2022-06-05T05:25:21Z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