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6"/>
  </p:notesMasterIdLst>
  <p:handoutMasterIdLst>
    <p:handoutMasterId r:id="rId67"/>
  </p:handoutMasterIdLst>
  <p:sldIdLst>
    <p:sldId id="256" r:id="rId2"/>
    <p:sldId id="462" r:id="rId3"/>
    <p:sldId id="294" r:id="rId4"/>
    <p:sldId id="304" r:id="rId5"/>
    <p:sldId id="305" r:id="rId6"/>
    <p:sldId id="303" r:id="rId7"/>
    <p:sldId id="489" r:id="rId8"/>
    <p:sldId id="485" r:id="rId9"/>
    <p:sldId id="486" r:id="rId10"/>
    <p:sldId id="487" r:id="rId11"/>
    <p:sldId id="488" r:id="rId12"/>
    <p:sldId id="490" r:id="rId13"/>
    <p:sldId id="491" r:id="rId14"/>
    <p:sldId id="492" r:id="rId15"/>
    <p:sldId id="493" r:id="rId16"/>
    <p:sldId id="316" r:id="rId17"/>
    <p:sldId id="334" r:id="rId18"/>
    <p:sldId id="343" r:id="rId19"/>
    <p:sldId id="315" r:id="rId20"/>
    <p:sldId id="317" r:id="rId21"/>
    <p:sldId id="474" r:id="rId22"/>
    <p:sldId id="318" r:id="rId23"/>
    <p:sldId id="475" r:id="rId24"/>
    <p:sldId id="476" r:id="rId25"/>
    <p:sldId id="477" r:id="rId26"/>
    <p:sldId id="478" r:id="rId27"/>
    <p:sldId id="479" r:id="rId28"/>
    <p:sldId id="344" r:id="rId29"/>
    <p:sldId id="345" r:id="rId30"/>
    <p:sldId id="346" r:id="rId31"/>
    <p:sldId id="347" r:id="rId32"/>
    <p:sldId id="348" r:id="rId33"/>
    <p:sldId id="349" r:id="rId34"/>
    <p:sldId id="480" r:id="rId35"/>
    <p:sldId id="464" r:id="rId36"/>
    <p:sldId id="260" r:id="rId37"/>
    <p:sldId id="463" r:id="rId38"/>
    <p:sldId id="468" r:id="rId39"/>
    <p:sldId id="465" r:id="rId40"/>
    <p:sldId id="466" r:id="rId41"/>
    <p:sldId id="481" r:id="rId42"/>
    <p:sldId id="306" r:id="rId43"/>
    <p:sldId id="482" r:id="rId44"/>
    <p:sldId id="467" r:id="rId45"/>
    <p:sldId id="469" r:id="rId46"/>
    <p:sldId id="470" r:id="rId47"/>
    <p:sldId id="471" r:id="rId48"/>
    <p:sldId id="472" r:id="rId49"/>
    <p:sldId id="483" r:id="rId50"/>
    <p:sldId id="331" r:id="rId51"/>
    <p:sldId id="473" r:id="rId52"/>
    <p:sldId id="350" r:id="rId53"/>
    <p:sldId id="351" r:id="rId54"/>
    <p:sldId id="352" r:id="rId55"/>
    <p:sldId id="353" r:id="rId56"/>
    <p:sldId id="354" r:id="rId57"/>
    <p:sldId id="355" r:id="rId58"/>
    <p:sldId id="356" r:id="rId59"/>
    <p:sldId id="357" r:id="rId60"/>
    <p:sldId id="358" r:id="rId61"/>
    <p:sldId id="359" r:id="rId62"/>
    <p:sldId id="360" r:id="rId63"/>
    <p:sldId id="361" r:id="rId64"/>
    <p:sldId id="321" r:id="rId6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49710">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668653"/>
          <a:ext cx="7772400" cy="575859"/>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Mergers and Acquisition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Merging Cultures</a:t>
          </a:r>
        </a:p>
      </dsp:txBody>
      <dsp:txXfrm>
        <a:off x="28557" y="762317"/>
        <a:ext cx="7715286" cy="527886"/>
      </dsp:txXfrm>
    </dsp:sp>
    <dsp:sp modelId="{4295595F-D20B-405E-8AB4-688E1DEC2787}">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Outsourcing Process</a:t>
          </a:r>
        </a:p>
      </dsp:txBody>
      <dsp:txXfrm>
        <a:off x="28557" y="1419317"/>
        <a:ext cx="7715286" cy="527886"/>
      </dsp:txXfrm>
    </dsp:sp>
    <dsp:sp modelId="{37044683-296D-4928-A19D-1A7547B9EB23}">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Competency Model</a:t>
          </a:r>
        </a:p>
      </dsp:txBody>
      <dsp:txXfrm>
        <a:off x="28557" y="2076317"/>
        <a:ext cx="7715286" cy="527886"/>
      </dsp:txXfrm>
    </dsp:sp>
    <dsp:sp modelId="{35B7FA0E-A7C6-469B-9CC6-2694F8ACFFCE}">
      <dsp:nvSpPr>
        <dsp:cNvPr id="0" name=""/>
        <dsp:cNvSpPr/>
      </dsp:nvSpPr>
      <dsp:spPr>
        <a:xfrm>
          <a:off x="0" y="2673224"/>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Star Technique</a:t>
          </a:r>
        </a:p>
      </dsp:txBody>
      <dsp:txXfrm>
        <a:off x="28557" y="2701781"/>
        <a:ext cx="7715286" cy="527886"/>
      </dsp:txXfrm>
    </dsp:sp>
    <dsp:sp modelId="{C2D199EF-EC9A-4C6D-8BD7-CC11CB57AA65}">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and CSR</a:t>
          </a:r>
        </a:p>
      </dsp:txBody>
      <dsp:txXfrm>
        <a:off x="28557" y="3390317"/>
        <a:ext cx="7715286" cy="527886"/>
      </dsp:txXfrm>
    </dsp:sp>
    <dsp:sp modelId="{BB581282-D2E9-4881-BBB5-D7AE975D856F}">
      <dsp:nvSpPr>
        <dsp:cNvPr id="0" name=""/>
        <dsp:cNvSpPr/>
      </dsp:nvSpPr>
      <dsp:spPr>
        <a:xfrm>
          <a:off x="0" y="4018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HR Roles and Responsibilities</a:t>
          </a:r>
        </a:p>
      </dsp:txBody>
      <dsp:txXfrm>
        <a:off x="28557" y="4047317"/>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424881"/>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53210"/>
        <a:ext cx="7715742" cy="523662"/>
      </dsp:txXfrm>
    </dsp:sp>
    <dsp:sp modelId="{37044683-296D-4928-A19D-1A7547B9EB23}">
      <dsp:nvSpPr>
        <dsp:cNvPr id="0" name=""/>
        <dsp:cNvSpPr/>
      </dsp:nvSpPr>
      <dsp:spPr>
        <a:xfrm>
          <a:off x="0" y="2050099"/>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1335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28329" y="2708924"/>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28329" y="4087229"/>
        <a:ext cx="7715742" cy="5236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70469339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8AA16-34B5-4DBD-910F-B8572275D6EB}"/>
              </a:ext>
            </a:extLst>
          </p:cNvPr>
          <p:cNvSpPr>
            <a:spLocks noGrp="1"/>
          </p:cNvSpPr>
          <p:nvPr>
            <p:ph type="title"/>
          </p:nvPr>
        </p:nvSpPr>
        <p:spPr/>
        <p:txBody>
          <a:bodyPr/>
          <a:lstStyle/>
          <a:p>
            <a:r>
              <a:rPr lang="en-MY" dirty="0"/>
              <a:t>Horizontal Integration</a:t>
            </a:r>
          </a:p>
        </p:txBody>
      </p:sp>
      <p:sp>
        <p:nvSpPr>
          <p:cNvPr id="3" name="Content Placeholder 2">
            <a:extLst>
              <a:ext uri="{FF2B5EF4-FFF2-40B4-BE49-F238E27FC236}">
                <a16:creationId xmlns:a16="http://schemas.microsoft.com/office/drawing/2014/main" id="{B6050A66-8C19-4096-8655-09548FB0E67D}"/>
              </a:ext>
            </a:extLst>
          </p:cNvPr>
          <p:cNvSpPr>
            <a:spLocks noGrp="1"/>
          </p:cNvSpPr>
          <p:nvPr>
            <p:ph idx="1"/>
          </p:nvPr>
        </p:nvSpPr>
        <p:spPr/>
        <p:txBody>
          <a:bodyPr/>
          <a:lstStyle/>
          <a:p>
            <a:r>
              <a:rPr lang="en-MY" dirty="0"/>
              <a:t>The acquisition of additional business activities that are at the same level of the value chain in similar or different industries.</a:t>
            </a:r>
          </a:p>
          <a:p>
            <a:pPr marL="0" indent="0">
              <a:buNone/>
            </a:pPr>
            <a:r>
              <a:rPr lang="en-MY" dirty="0"/>
              <a:t> </a:t>
            </a:r>
          </a:p>
          <a:p>
            <a:r>
              <a:rPr lang="en-MY" dirty="0"/>
              <a:t>This can be achieved by internal or external expansion. Because the different firms are involved in the same stage of production, horizontal integration allows them to share resources at that level. </a:t>
            </a:r>
          </a:p>
        </p:txBody>
      </p:sp>
    </p:spTree>
    <p:extLst>
      <p:ext uri="{BB962C8B-B14F-4D97-AF65-F5344CB8AC3E}">
        <p14:creationId xmlns:p14="http://schemas.microsoft.com/office/powerpoint/2010/main" val="106599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7B2E-02C8-45BA-BB3A-03ECA15F8E45}"/>
              </a:ext>
            </a:extLst>
          </p:cNvPr>
          <p:cNvSpPr>
            <a:spLocks noGrp="1"/>
          </p:cNvSpPr>
          <p:nvPr>
            <p:ph type="title"/>
          </p:nvPr>
        </p:nvSpPr>
        <p:spPr/>
        <p:txBody>
          <a:bodyPr/>
          <a:lstStyle/>
          <a:p>
            <a:r>
              <a:rPr lang="en-MY" dirty="0"/>
              <a:t>Vertical Integration</a:t>
            </a:r>
          </a:p>
        </p:txBody>
      </p:sp>
      <p:sp>
        <p:nvSpPr>
          <p:cNvPr id="3" name="Content Placeholder 2">
            <a:extLst>
              <a:ext uri="{FF2B5EF4-FFF2-40B4-BE49-F238E27FC236}">
                <a16:creationId xmlns:a16="http://schemas.microsoft.com/office/drawing/2014/main" id="{9410BD09-36AF-4D33-889D-1EBCE3892628}"/>
              </a:ext>
            </a:extLst>
          </p:cNvPr>
          <p:cNvSpPr>
            <a:spLocks noGrp="1"/>
          </p:cNvSpPr>
          <p:nvPr>
            <p:ph idx="1"/>
          </p:nvPr>
        </p:nvSpPr>
        <p:spPr/>
        <p:txBody>
          <a:bodyPr/>
          <a:lstStyle/>
          <a:p>
            <a:r>
              <a:rPr lang="en-MY" dirty="0"/>
              <a:t>Vertical mergers often take place between a manufacturer and a supplier, typically, in an attempt to increase efficiency and gain business.</a:t>
            </a:r>
          </a:p>
          <a:p>
            <a:endParaRPr lang="en-MY" dirty="0"/>
          </a:p>
          <a:p>
            <a:r>
              <a:rPr lang="en-MY" dirty="0"/>
              <a:t>Each company produces similar services or goods. The vertical merger is a way for each company to capitalize on efficiency in terms of business profits and expansions</a:t>
            </a:r>
          </a:p>
        </p:txBody>
      </p:sp>
    </p:spTree>
    <p:extLst>
      <p:ext uri="{BB962C8B-B14F-4D97-AF65-F5344CB8AC3E}">
        <p14:creationId xmlns:p14="http://schemas.microsoft.com/office/powerpoint/2010/main" val="478240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819B-7719-4EA3-A85B-4A5CB5F610BD}"/>
              </a:ext>
            </a:extLst>
          </p:cNvPr>
          <p:cNvSpPr>
            <a:spLocks noGrp="1"/>
          </p:cNvSpPr>
          <p:nvPr>
            <p:ph type="title"/>
          </p:nvPr>
        </p:nvSpPr>
        <p:spPr/>
        <p:txBody>
          <a:bodyPr/>
          <a:lstStyle/>
          <a:p>
            <a:r>
              <a:rPr lang="en-MY" dirty="0"/>
              <a:t>Horizontal vs Vertical Integration</a:t>
            </a:r>
          </a:p>
        </p:txBody>
      </p:sp>
      <p:sp>
        <p:nvSpPr>
          <p:cNvPr id="3" name="Content Placeholder 2">
            <a:extLst>
              <a:ext uri="{FF2B5EF4-FFF2-40B4-BE49-F238E27FC236}">
                <a16:creationId xmlns:a16="http://schemas.microsoft.com/office/drawing/2014/main" id="{2E0E38AC-72E7-490A-AF81-266A73A1CBF5}"/>
              </a:ext>
            </a:extLst>
          </p:cNvPr>
          <p:cNvSpPr>
            <a:spLocks noGrp="1"/>
          </p:cNvSpPr>
          <p:nvPr>
            <p:ph idx="1"/>
          </p:nvPr>
        </p:nvSpPr>
        <p:spPr>
          <a:xfrm>
            <a:off x="539552" y="1628800"/>
            <a:ext cx="8280920" cy="4530725"/>
          </a:xfrm>
        </p:spPr>
        <p:txBody>
          <a:bodyPr/>
          <a:lstStyle/>
          <a:p>
            <a:r>
              <a:rPr lang="en-MY" sz="2600" dirty="0"/>
              <a:t>Vertical mergers take place between a manufacturer and a supplier, whereas horizontal mergers take place when one company acquires a competitor. </a:t>
            </a:r>
          </a:p>
          <a:p>
            <a:endParaRPr lang="en-MY" sz="2600" dirty="0"/>
          </a:p>
          <a:p>
            <a:r>
              <a:rPr lang="en-MY" sz="2600" dirty="0"/>
              <a:t>Vertical mergers hope to increase shared market value while increasing profits, expanding business, and cutting costs. Meanwhile, horizontal mergers aim to reduce competition by acquiring large competitors, which in turn expands the company’s product range and increases revenue</a:t>
            </a:r>
          </a:p>
        </p:txBody>
      </p:sp>
    </p:spTree>
    <p:extLst>
      <p:ext uri="{BB962C8B-B14F-4D97-AF65-F5344CB8AC3E}">
        <p14:creationId xmlns:p14="http://schemas.microsoft.com/office/powerpoint/2010/main" val="199726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7500676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255282857"/>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id="{560B0235-9987-4D6D-B9A7-4E9EE8EED1C8}"/>
              </a:ext>
            </a:extLst>
          </p:cNvPr>
          <p:cNvPicPr>
            <a:picLocks noChangeAspect="1"/>
          </p:cNvPicPr>
          <p:nvPr/>
        </p:nvPicPr>
        <p:blipFill>
          <a:blip r:embed="rId2"/>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1863</TotalTime>
  <Words>2449</Words>
  <Application>Microsoft Office PowerPoint</Application>
  <PresentationFormat>On-screen Show (4:3)</PresentationFormat>
  <Paragraphs>294</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Times New Roman</vt:lpstr>
      <vt:lpstr>Wingdings</vt:lpstr>
      <vt:lpstr>Office Theme</vt:lpstr>
      <vt:lpstr>BUSINESS LEADERSHIP VII</vt:lpstr>
      <vt:lpstr>Strategic Human Resources</vt:lpstr>
      <vt:lpstr>Mergers and Acquisitions </vt:lpstr>
      <vt:lpstr>Merger, Acquistion and Takeover</vt:lpstr>
      <vt:lpstr>Motives of Mergers and Acquisition</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Horizontal Integration</vt:lpstr>
      <vt:lpstr>Vertical Integration</vt:lpstr>
      <vt:lpstr>Horizontal vs Vertical Integration</vt:lpstr>
      <vt:lpstr>Phases of Merger</vt:lpstr>
      <vt:lpstr>Hostile Takeover</vt:lpstr>
      <vt:lpstr>Joint Ventures</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Outsourcing Process</vt:lpstr>
      <vt:lpstr>Outsourcing Process</vt:lpstr>
      <vt:lpstr>Outsourcing Process</vt:lpstr>
      <vt:lpstr>Outsourcing Process</vt:lpstr>
      <vt:lpstr>Outsourcing Process</vt:lpstr>
      <vt:lpstr>Outsourcing Process</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67</cp:revision>
  <cp:lastPrinted>1601-01-01T00:00:00Z</cp:lastPrinted>
  <dcterms:created xsi:type="dcterms:W3CDTF">2020-07-09T15:12:46Z</dcterms:created>
  <dcterms:modified xsi:type="dcterms:W3CDTF">2021-08-30T12:58:01Z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