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4"/>
  </p:notesMasterIdLst>
  <p:handoutMasterIdLst>
    <p:handoutMasterId r:id="rId75"/>
  </p:handoutMasterIdLst>
  <p:sldIdLst>
    <p:sldId id="256" r:id="rId2"/>
    <p:sldId id="462" r:id="rId3"/>
    <p:sldId id="294" r:id="rId4"/>
    <p:sldId id="304" r:id="rId5"/>
    <p:sldId id="305" r:id="rId6"/>
    <p:sldId id="303" r:id="rId7"/>
    <p:sldId id="489" r:id="rId8"/>
    <p:sldId id="485" r:id="rId9"/>
    <p:sldId id="486" r:id="rId10"/>
    <p:sldId id="487" r:id="rId11"/>
    <p:sldId id="488" r:id="rId12"/>
    <p:sldId id="490" r:id="rId13"/>
    <p:sldId id="491" r:id="rId14"/>
    <p:sldId id="492" r:id="rId15"/>
    <p:sldId id="493" r:id="rId16"/>
    <p:sldId id="316" r:id="rId17"/>
    <p:sldId id="334" r:id="rId18"/>
    <p:sldId id="343" r:id="rId19"/>
    <p:sldId id="315" r:id="rId20"/>
    <p:sldId id="317" r:id="rId21"/>
    <p:sldId id="474" r:id="rId22"/>
    <p:sldId id="318" r:id="rId23"/>
    <p:sldId id="475" r:id="rId24"/>
    <p:sldId id="476" r:id="rId25"/>
    <p:sldId id="477" r:id="rId26"/>
    <p:sldId id="478" r:id="rId27"/>
    <p:sldId id="479" r:id="rId28"/>
    <p:sldId id="344" r:id="rId29"/>
    <p:sldId id="345" r:id="rId30"/>
    <p:sldId id="346" r:id="rId31"/>
    <p:sldId id="347" r:id="rId32"/>
    <p:sldId id="348" r:id="rId33"/>
    <p:sldId id="349" r:id="rId34"/>
    <p:sldId id="480" r:id="rId35"/>
    <p:sldId id="464" r:id="rId36"/>
    <p:sldId id="260" r:id="rId37"/>
    <p:sldId id="463" r:id="rId38"/>
    <p:sldId id="468" r:id="rId39"/>
    <p:sldId id="465" r:id="rId40"/>
    <p:sldId id="466" r:id="rId41"/>
    <p:sldId id="481" r:id="rId42"/>
    <p:sldId id="306" r:id="rId43"/>
    <p:sldId id="482" r:id="rId44"/>
    <p:sldId id="467" r:id="rId45"/>
    <p:sldId id="469" r:id="rId46"/>
    <p:sldId id="470" r:id="rId47"/>
    <p:sldId id="471" r:id="rId48"/>
    <p:sldId id="472" r:id="rId49"/>
    <p:sldId id="483" r:id="rId50"/>
    <p:sldId id="331" r:id="rId51"/>
    <p:sldId id="473" r:id="rId52"/>
    <p:sldId id="350" r:id="rId53"/>
    <p:sldId id="351" r:id="rId54"/>
    <p:sldId id="352" r:id="rId55"/>
    <p:sldId id="353" r:id="rId56"/>
    <p:sldId id="354" r:id="rId57"/>
    <p:sldId id="355" r:id="rId58"/>
    <p:sldId id="356" r:id="rId59"/>
    <p:sldId id="357" r:id="rId60"/>
    <p:sldId id="358" r:id="rId61"/>
    <p:sldId id="359" r:id="rId62"/>
    <p:sldId id="360" r:id="rId63"/>
    <p:sldId id="361" r:id="rId64"/>
    <p:sldId id="362" r:id="rId65"/>
    <p:sldId id="363" r:id="rId66"/>
    <p:sldId id="364" r:id="rId67"/>
    <p:sldId id="365" r:id="rId68"/>
    <p:sldId id="265" r:id="rId69"/>
    <p:sldId id="484" r:id="rId70"/>
    <p:sldId id="342" r:id="rId71"/>
    <p:sldId id="341" r:id="rId72"/>
    <p:sldId id="321" r:id="rId7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a:xfrm>
          <a:off x="0" y="2344188"/>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a:xfrm>
          <a:off x="0" y="3528260"/>
          <a:ext cx="7772400" cy="514800"/>
        </a:xfrm>
        <a:prstGeom prst="roundRect">
          <a:avLst/>
        </a:prstGeom>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a:xfrm>
          <a:off x="0" y="3561740"/>
          <a:ext cx="7772400" cy="517140"/>
        </a:xfrm>
        <a:prstGeom prst="roundRect">
          <a:avLst/>
        </a:prstGeom>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a:xfrm>
          <a:off x="0" y="4106420"/>
          <a:ext cx="7772400" cy="5148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bg1"/>
              </a:solidFill>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Merging Cultures</a:t>
          </a:r>
        </a:p>
      </dsp:txBody>
      <dsp:txXfrm>
        <a:off x="25130" y="662589"/>
        <a:ext cx="7722140" cy="464540"/>
      </dsp:txXfrm>
    </dsp:sp>
    <dsp:sp modelId="{4295595F-D20B-405E-8AB4-688E1DEC2787}">
      <dsp:nvSpPr>
        <dsp:cNvPr id="0" name=""/>
        <dsp:cNvSpPr/>
      </dsp:nvSpPr>
      <dsp:spPr>
        <a:xfrm>
          <a:off x="0" y="12156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Outsourcing Process</a:t>
          </a:r>
        </a:p>
      </dsp:txBody>
      <dsp:txXfrm>
        <a:off x="25130" y="1240750"/>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25130" y="662589"/>
        <a:ext cx="7722140" cy="46454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5130" y="1818910"/>
        <a:ext cx="7722140" cy="464540"/>
      </dsp:txXfrm>
    </dsp:sp>
    <dsp:sp modelId="{35B7FA0E-A7C6-469B-9CC6-2694F8ACFFCE}">
      <dsp:nvSpPr>
        <dsp:cNvPr id="0" name=""/>
        <dsp:cNvSpPr/>
      </dsp:nvSpPr>
      <dsp:spPr>
        <a:xfrm>
          <a:off x="0" y="2376264"/>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5130" y="2401394"/>
        <a:ext cx="7722140" cy="464540"/>
      </dsp:txXfrm>
    </dsp:sp>
    <dsp:sp modelId="{C2D199EF-EC9A-4C6D-8BD7-CC11CB57AA65}">
      <dsp:nvSpPr>
        <dsp:cNvPr id="0" name=""/>
        <dsp:cNvSpPr/>
      </dsp:nvSpPr>
      <dsp:spPr>
        <a:xfrm>
          <a:off x="0" y="2950100"/>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5130" y="1818910"/>
        <a:ext cx="7722140" cy="464540"/>
      </dsp:txXfrm>
    </dsp:sp>
    <dsp:sp modelId="{35B7FA0E-A7C6-469B-9CC6-2694F8ACFFCE}">
      <dsp:nvSpPr>
        <dsp:cNvPr id="0" name=""/>
        <dsp:cNvSpPr/>
      </dsp:nvSpPr>
      <dsp:spPr>
        <a:xfrm>
          <a:off x="0" y="2376264"/>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5130" y="2401394"/>
        <a:ext cx="7722140" cy="464540"/>
      </dsp:txXfrm>
    </dsp:sp>
    <dsp:sp modelId="{C2D199EF-EC9A-4C6D-8BD7-CC11CB57AA65}">
      <dsp:nvSpPr>
        <dsp:cNvPr id="0" name=""/>
        <dsp:cNvSpPr/>
      </dsp:nvSpPr>
      <dsp:spPr>
        <a:xfrm>
          <a:off x="0" y="2950100"/>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79566"/>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245" y="104811"/>
        <a:ext cx="7721910" cy="466650"/>
      </dsp:txXfrm>
    </dsp:sp>
    <dsp:sp modelId="{C257A4DF-BA63-4CF7-ABE1-B114FC9563C2}">
      <dsp:nvSpPr>
        <dsp:cNvPr id="0" name=""/>
        <dsp:cNvSpPr/>
      </dsp:nvSpPr>
      <dsp:spPr>
        <a:xfrm>
          <a:off x="0" y="614182"/>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245" y="639427"/>
        <a:ext cx="7721910" cy="466650"/>
      </dsp:txXfrm>
    </dsp:sp>
    <dsp:sp modelId="{4295595F-D20B-405E-8AB4-688E1DEC2787}">
      <dsp:nvSpPr>
        <dsp:cNvPr id="0" name=""/>
        <dsp:cNvSpPr/>
      </dsp:nvSpPr>
      <dsp:spPr>
        <a:xfrm>
          <a:off x="0" y="1191027"/>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5245" y="1216272"/>
        <a:ext cx="7721910" cy="466650"/>
      </dsp:txXfrm>
    </dsp:sp>
    <dsp:sp modelId="{37044683-296D-4928-A19D-1A7547B9EB23}">
      <dsp:nvSpPr>
        <dsp:cNvPr id="0" name=""/>
        <dsp:cNvSpPr/>
      </dsp:nvSpPr>
      <dsp:spPr>
        <a:xfrm>
          <a:off x="0" y="1785680"/>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5245" y="1810925"/>
        <a:ext cx="7721910" cy="466650"/>
      </dsp:txXfrm>
    </dsp:sp>
    <dsp:sp modelId="{35B7FA0E-A7C6-469B-9CC6-2694F8ACFFCE}">
      <dsp:nvSpPr>
        <dsp:cNvPr id="0" name=""/>
        <dsp:cNvSpPr/>
      </dsp:nvSpPr>
      <dsp:spPr>
        <a:xfrm>
          <a:off x="0" y="2382810"/>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5245" y="2408055"/>
        <a:ext cx="7721910" cy="466650"/>
      </dsp:txXfrm>
    </dsp:sp>
    <dsp:sp modelId="{C2D199EF-EC9A-4C6D-8BD7-CC11CB57AA65}">
      <dsp:nvSpPr>
        <dsp:cNvPr id="0" name=""/>
        <dsp:cNvSpPr/>
      </dsp:nvSpPr>
      <dsp:spPr>
        <a:xfrm>
          <a:off x="0" y="2969720"/>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5245" y="2994965"/>
        <a:ext cx="7721910" cy="466650"/>
      </dsp:txXfrm>
    </dsp:sp>
    <dsp:sp modelId="{BB581282-D2E9-4881-BBB5-D7AE975D856F}">
      <dsp:nvSpPr>
        <dsp:cNvPr id="0" name=""/>
        <dsp:cNvSpPr/>
      </dsp:nvSpPr>
      <dsp:spPr>
        <a:xfrm>
          <a:off x="0" y="3561740"/>
          <a:ext cx="7772400" cy="51714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5245" y="3586985"/>
        <a:ext cx="7721910" cy="466650"/>
      </dsp:txXfrm>
    </dsp:sp>
    <dsp:sp modelId="{744F5314-BBC8-475B-8F88-35EB3CA23196}">
      <dsp:nvSpPr>
        <dsp:cNvPr id="0" name=""/>
        <dsp:cNvSpPr/>
      </dsp:nvSpPr>
      <dsp:spPr>
        <a:xfrm>
          <a:off x="0" y="4153760"/>
          <a:ext cx="7772400" cy="51714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Ten Strategic Tips</a:t>
          </a:r>
        </a:p>
      </dsp:txBody>
      <dsp:txXfrm>
        <a:off x="25245" y="4179005"/>
        <a:ext cx="7721910" cy="4666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376149434"/>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75DD-9B38-4681-8347-9E9443EE9BAC}"/>
              </a:ext>
            </a:extLst>
          </p:cNvPr>
          <p:cNvSpPr>
            <a:spLocks noGrp="1"/>
          </p:cNvSpPr>
          <p:nvPr>
            <p:ph type="title"/>
          </p:nvPr>
        </p:nvSpPr>
        <p:spPr/>
        <p:txBody>
          <a:bodyPr/>
          <a:lstStyle/>
          <a:p>
            <a:r>
              <a:rPr lang="en-MY" dirty="0"/>
              <a:t>M&amp;A Strategies</a:t>
            </a:r>
          </a:p>
        </p:txBody>
      </p:sp>
      <p:sp>
        <p:nvSpPr>
          <p:cNvPr id="3" name="Content Placeholder 2">
            <a:extLst>
              <a:ext uri="{FF2B5EF4-FFF2-40B4-BE49-F238E27FC236}">
                <a16:creationId xmlns:a16="http://schemas.microsoft.com/office/drawing/2014/main" id="{D354C796-A312-45EE-9274-C684D595184F}"/>
              </a:ext>
            </a:extLst>
          </p:cNvPr>
          <p:cNvSpPr>
            <a:spLocks noGrp="1"/>
          </p:cNvSpPr>
          <p:nvPr>
            <p:ph idx="1"/>
          </p:nvPr>
        </p:nvSpPr>
        <p:spPr/>
        <p:txBody>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val="2833492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3665080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61DF-D279-4236-8091-17B9C5EAEF98}"/>
              </a:ext>
            </a:extLst>
          </p:cNvPr>
          <p:cNvSpPr>
            <a:spLocks noGrp="1"/>
          </p:cNvSpPr>
          <p:nvPr>
            <p:ph type="title"/>
          </p:nvPr>
        </p:nvSpPr>
        <p:spPr/>
        <p:txBody>
          <a:bodyPr/>
          <a:lstStyle/>
          <a:p>
            <a:r>
              <a:rPr lang="en-MY" dirty="0"/>
              <a:t>Geographic roll-up M&amp;A</a:t>
            </a:r>
          </a:p>
        </p:txBody>
      </p:sp>
      <p:sp>
        <p:nvSpPr>
          <p:cNvPr id="3" name="Content Placeholder 2">
            <a:extLst>
              <a:ext uri="{FF2B5EF4-FFF2-40B4-BE49-F238E27FC236}">
                <a16:creationId xmlns:a16="http://schemas.microsoft.com/office/drawing/2014/main" id="{7AB718F9-2169-4A43-9197-D2BBB3A963BC}"/>
              </a:ext>
            </a:extLst>
          </p:cNvPr>
          <p:cNvSpPr>
            <a:spLocks noGrp="1"/>
          </p:cNvSpPr>
          <p:nvPr>
            <p:ph idx="1"/>
          </p:nvPr>
        </p:nvSpPr>
        <p:spPr/>
        <p:txBody>
          <a:bodyPr/>
          <a:lstStyle/>
          <a:p>
            <a:pPr marL="0" indent="0">
              <a:buNone/>
            </a:pPr>
            <a:r>
              <a:rPr lang="en-MY"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val="159246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2A02-C459-46A6-A3A2-446799C753B9}"/>
              </a:ext>
            </a:extLst>
          </p:cNvPr>
          <p:cNvSpPr>
            <a:spLocks noGrp="1"/>
          </p:cNvSpPr>
          <p:nvPr>
            <p:ph type="title"/>
          </p:nvPr>
        </p:nvSpPr>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id="{4BBFAE5C-3AA2-40D2-859D-8C018ACF47F7}"/>
              </a:ext>
            </a:extLst>
          </p:cNvPr>
          <p:cNvSpPr>
            <a:spLocks noGrp="1"/>
          </p:cNvSpPr>
          <p:nvPr>
            <p:ph idx="1"/>
          </p:nvPr>
        </p:nvSpPr>
        <p:spPr/>
        <p:txBody>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val="378308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2317-6E5F-444F-993D-3C6A76E558BF}"/>
              </a:ext>
            </a:extLst>
          </p:cNvPr>
          <p:cNvSpPr>
            <a:spLocks noGrp="1"/>
          </p:cNvSpPr>
          <p:nvPr>
            <p:ph type="title"/>
          </p:nvPr>
        </p:nvSpPr>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id="{132B0F0A-2416-4200-9026-E35CD238FF69}"/>
              </a:ext>
            </a:extLst>
          </p:cNvPr>
          <p:cNvSpPr>
            <a:spLocks noGrp="1"/>
          </p:cNvSpPr>
          <p:nvPr>
            <p:ph idx="1"/>
          </p:nvPr>
        </p:nvSpPr>
        <p:spPr/>
        <p:txBody>
          <a:bodyPr/>
          <a:lstStyle/>
          <a:p>
            <a:pPr marL="0" indent="0">
              <a:buNone/>
            </a:pPr>
            <a:r>
              <a:rPr lang="en-MY"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val="348955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306A-C4CA-4B03-BD73-814D0F23F564}"/>
              </a:ext>
            </a:extLst>
          </p:cNvPr>
          <p:cNvSpPr>
            <a:spLocks noGrp="1"/>
          </p:cNvSpPr>
          <p:nvPr>
            <p:ph type="title"/>
          </p:nvPr>
        </p:nvSpPr>
        <p:spPr/>
        <p:txBody>
          <a:bodyPr/>
          <a:lstStyle/>
          <a:p>
            <a:r>
              <a:rPr lang="en-MY" dirty="0"/>
              <a:t>Industry convergence M&amp;A</a:t>
            </a:r>
          </a:p>
        </p:txBody>
      </p:sp>
      <p:sp>
        <p:nvSpPr>
          <p:cNvPr id="3" name="Content Placeholder 2">
            <a:extLst>
              <a:ext uri="{FF2B5EF4-FFF2-40B4-BE49-F238E27FC236}">
                <a16:creationId xmlns:a16="http://schemas.microsoft.com/office/drawing/2014/main" id="{B804E0B6-D8BA-473A-965D-E5A603274437}"/>
              </a:ext>
            </a:extLst>
          </p:cNvPr>
          <p:cNvSpPr>
            <a:spLocks noGrp="1"/>
          </p:cNvSpPr>
          <p:nvPr>
            <p:ph idx="1"/>
          </p:nvPr>
        </p:nvSpPr>
        <p:spPr/>
        <p:txBody>
          <a:bodyPr/>
          <a:lstStyle/>
          <a:p>
            <a:r>
              <a:rPr lang="en-MY" dirty="0"/>
              <a:t>It involves creating a new industry from existing industries whose boundaries are eroding. </a:t>
            </a:r>
          </a:p>
          <a:p>
            <a:endParaRPr lang="en-MY" dirty="0"/>
          </a:p>
          <a:p>
            <a:r>
              <a:rPr lang="en-MY"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val="212627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8AA16-34B5-4DBD-910F-B8572275D6EB}"/>
              </a:ext>
            </a:extLst>
          </p:cNvPr>
          <p:cNvSpPr>
            <a:spLocks noGrp="1"/>
          </p:cNvSpPr>
          <p:nvPr>
            <p:ph type="title"/>
          </p:nvPr>
        </p:nvSpPr>
        <p:spPr/>
        <p:txBody>
          <a:bodyPr/>
          <a:lstStyle/>
          <a:p>
            <a:r>
              <a:rPr lang="en-MY" dirty="0"/>
              <a:t>Horizontal Integration</a:t>
            </a:r>
          </a:p>
        </p:txBody>
      </p:sp>
      <p:sp>
        <p:nvSpPr>
          <p:cNvPr id="3" name="Content Placeholder 2">
            <a:extLst>
              <a:ext uri="{FF2B5EF4-FFF2-40B4-BE49-F238E27FC236}">
                <a16:creationId xmlns:a16="http://schemas.microsoft.com/office/drawing/2014/main" id="{B6050A66-8C19-4096-8655-09548FB0E67D}"/>
              </a:ext>
            </a:extLst>
          </p:cNvPr>
          <p:cNvSpPr>
            <a:spLocks noGrp="1"/>
          </p:cNvSpPr>
          <p:nvPr>
            <p:ph idx="1"/>
          </p:nvPr>
        </p:nvSpPr>
        <p:spPr/>
        <p:txBody>
          <a:bodyPr/>
          <a:lstStyle/>
          <a:p>
            <a:r>
              <a:rPr lang="en-MY" dirty="0"/>
              <a:t>The acquisition of additional business activities that are at the same level of the value chain in similar or different industries.</a:t>
            </a:r>
          </a:p>
          <a:p>
            <a:pPr marL="0" indent="0">
              <a:buNone/>
            </a:pPr>
            <a:r>
              <a:rPr lang="en-MY" dirty="0"/>
              <a:t> </a:t>
            </a:r>
          </a:p>
          <a:p>
            <a:r>
              <a:rPr lang="en-MY" dirty="0"/>
              <a:t>This can be achieved by internal or external expansion. Because the different firms are involved in the same stage of production, horizontal integration allows them to share resources at that level. </a:t>
            </a:r>
          </a:p>
        </p:txBody>
      </p:sp>
    </p:spTree>
    <p:extLst>
      <p:ext uri="{BB962C8B-B14F-4D97-AF65-F5344CB8AC3E}">
        <p14:creationId xmlns:p14="http://schemas.microsoft.com/office/powerpoint/2010/main" val="106599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7B2E-02C8-45BA-BB3A-03ECA15F8E45}"/>
              </a:ext>
            </a:extLst>
          </p:cNvPr>
          <p:cNvSpPr>
            <a:spLocks noGrp="1"/>
          </p:cNvSpPr>
          <p:nvPr>
            <p:ph type="title"/>
          </p:nvPr>
        </p:nvSpPr>
        <p:spPr/>
        <p:txBody>
          <a:bodyPr/>
          <a:lstStyle/>
          <a:p>
            <a:r>
              <a:rPr lang="en-MY" dirty="0"/>
              <a:t>Vertical Integration</a:t>
            </a:r>
          </a:p>
        </p:txBody>
      </p:sp>
      <p:sp>
        <p:nvSpPr>
          <p:cNvPr id="3" name="Content Placeholder 2">
            <a:extLst>
              <a:ext uri="{FF2B5EF4-FFF2-40B4-BE49-F238E27FC236}">
                <a16:creationId xmlns:a16="http://schemas.microsoft.com/office/drawing/2014/main" id="{9410BD09-36AF-4D33-889D-1EBCE3892628}"/>
              </a:ext>
            </a:extLst>
          </p:cNvPr>
          <p:cNvSpPr>
            <a:spLocks noGrp="1"/>
          </p:cNvSpPr>
          <p:nvPr>
            <p:ph idx="1"/>
          </p:nvPr>
        </p:nvSpPr>
        <p:spPr/>
        <p:txBody>
          <a:bodyPr/>
          <a:lstStyle/>
          <a:p>
            <a:r>
              <a:rPr lang="en-MY" dirty="0"/>
              <a:t>Vertical mergers often take place between a manufacturer and a supplier, typically, in an attempt to increase efficiency and gain business.</a:t>
            </a:r>
          </a:p>
          <a:p>
            <a:endParaRPr lang="en-MY" dirty="0"/>
          </a:p>
          <a:p>
            <a:r>
              <a:rPr lang="en-MY" dirty="0"/>
              <a:t>Each company produces similar services or goods. The vertical merger is a way for each company to capitalize on efficiency in terms of business profits and expansions</a:t>
            </a:r>
          </a:p>
        </p:txBody>
      </p:sp>
    </p:spTree>
    <p:extLst>
      <p:ext uri="{BB962C8B-B14F-4D97-AF65-F5344CB8AC3E}">
        <p14:creationId xmlns:p14="http://schemas.microsoft.com/office/powerpoint/2010/main" val="478240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819B-7719-4EA3-A85B-4A5CB5F610BD}"/>
              </a:ext>
            </a:extLst>
          </p:cNvPr>
          <p:cNvSpPr>
            <a:spLocks noGrp="1"/>
          </p:cNvSpPr>
          <p:nvPr>
            <p:ph type="title"/>
          </p:nvPr>
        </p:nvSpPr>
        <p:spPr/>
        <p:txBody>
          <a:bodyPr/>
          <a:lstStyle/>
          <a:p>
            <a:r>
              <a:rPr lang="en-MY" dirty="0"/>
              <a:t>Horizontal vs Vertical Integration</a:t>
            </a:r>
          </a:p>
        </p:txBody>
      </p:sp>
      <p:sp>
        <p:nvSpPr>
          <p:cNvPr id="3" name="Content Placeholder 2">
            <a:extLst>
              <a:ext uri="{FF2B5EF4-FFF2-40B4-BE49-F238E27FC236}">
                <a16:creationId xmlns:a16="http://schemas.microsoft.com/office/drawing/2014/main" id="{2E0E38AC-72E7-490A-AF81-266A73A1CBF5}"/>
              </a:ext>
            </a:extLst>
          </p:cNvPr>
          <p:cNvSpPr>
            <a:spLocks noGrp="1"/>
          </p:cNvSpPr>
          <p:nvPr>
            <p:ph idx="1"/>
          </p:nvPr>
        </p:nvSpPr>
        <p:spPr>
          <a:xfrm>
            <a:off x="539552" y="1628800"/>
            <a:ext cx="8280920" cy="4530725"/>
          </a:xfrm>
        </p:spPr>
        <p:txBody>
          <a:bodyPr/>
          <a:lstStyle/>
          <a:p>
            <a:r>
              <a:rPr lang="en-MY" sz="2600" dirty="0"/>
              <a:t>Vertical mergers take place between a manufacturer and a supplier, whereas horizontal mergers take place when one company acquires a competitor. </a:t>
            </a:r>
          </a:p>
          <a:p>
            <a:endParaRPr lang="en-MY" sz="2600" dirty="0"/>
          </a:p>
          <a:p>
            <a:r>
              <a:rPr lang="en-MY" sz="2600" dirty="0"/>
              <a:t>Vertical mergers hope to increase shared market value while increasing profits, expanding business, and cutting costs. Meanwhile, horizontal mergers aim to reduce competition by acquiring large competitors, which in turn expands the company’s product range and increases revenue</a:t>
            </a:r>
          </a:p>
        </p:txBody>
      </p:sp>
    </p:spTree>
    <p:extLst>
      <p:ext uri="{BB962C8B-B14F-4D97-AF65-F5344CB8AC3E}">
        <p14:creationId xmlns:p14="http://schemas.microsoft.com/office/powerpoint/2010/main" val="199726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475006763"/>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71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55282857"/>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01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071968279"/>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0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val="1874488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val="1903197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E8C7-DAEB-47A9-B5B9-E6F5DA9D98F6}"/>
              </a:ext>
            </a:extLst>
          </p:cNvPr>
          <p:cNvSpPr>
            <a:spLocks noGrp="1"/>
          </p:cNvSpPr>
          <p:nvPr>
            <p:ph type="title"/>
          </p:nvPr>
        </p:nvSpPr>
        <p:spPr/>
        <p:txBody>
          <a:bodyPr/>
          <a:lstStyle/>
          <a:p>
            <a:r>
              <a:rPr lang="en-MY" dirty="0"/>
              <a:t>Organisation Enablers</a:t>
            </a:r>
          </a:p>
        </p:txBody>
      </p:sp>
      <p:sp>
        <p:nvSpPr>
          <p:cNvPr id="3" name="Content Placeholder 2">
            <a:extLst>
              <a:ext uri="{FF2B5EF4-FFF2-40B4-BE49-F238E27FC236}">
                <a16:creationId xmlns:a16="http://schemas.microsoft.com/office/drawing/2014/main" id="{98662778-219C-4D1B-824C-22AF12C6C1EA}"/>
              </a:ext>
            </a:extLst>
          </p:cNvPr>
          <p:cNvSpPr>
            <a:spLocks noGrp="1"/>
          </p:cNvSpPr>
          <p:nvPr>
            <p:ph idx="1"/>
          </p:nvPr>
        </p:nvSpPr>
        <p:spPr>
          <a:xfrm>
            <a:off x="685800" y="1628800"/>
            <a:ext cx="8001000" cy="4530725"/>
          </a:xfrm>
        </p:spPr>
        <p:txBody>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val="1109150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2E38-1935-4690-BB17-082FF67E4915}"/>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val="1412460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val="1828315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282341039"/>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12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50731247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8445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D38E-5F54-4972-B4E9-3AD8B65810B3}"/>
              </a:ext>
            </a:extLst>
          </p:cNvPr>
          <p:cNvSpPr>
            <a:spLocks noGrp="1"/>
          </p:cNvSpPr>
          <p:nvPr>
            <p:ph type="title"/>
          </p:nvPr>
        </p:nvSpPr>
        <p:spPr/>
        <p:txBody>
          <a:bodyPr/>
          <a:lstStyle/>
          <a:p>
            <a:r>
              <a:rPr lang="en-MY" dirty="0"/>
              <a:t>HR and CSR</a:t>
            </a:r>
          </a:p>
        </p:txBody>
      </p:sp>
      <p:sp>
        <p:nvSpPr>
          <p:cNvPr id="3" name="Content Placeholder 2">
            <a:extLst>
              <a:ext uri="{FF2B5EF4-FFF2-40B4-BE49-F238E27FC236}">
                <a16:creationId xmlns:a16="http://schemas.microsoft.com/office/drawing/2014/main" id="{AFB02181-4035-44DB-87C1-75F9C27F876A}"/>
              </a:ext>
            </a:extLst>
          </p:cNvPr>
          <p:cNvSpPr>
            <a:spLocks noGrp="1"/>
          </p:cNvSpPr>
          <p:nvPr>
            <p:ph idx="1"/>
          </p:nvPr>
        </p:nvSpPr>
        <p:spPr/>
        <p:txBody>
          <a:bodyPr/>
          <a:lstStyle/>
          <a:p>
            <a:r>
              <a:rPr lang="en-MY"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006689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778A-AE6F-42B6-8B58-8E36BCDF8FF9}"/>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898BF1F9-D003-41B5-A4A1-1D90D64AE727}"/>
              </a:ext>
            </a:extLst>
          </p:cNvPr>
          <p:cNvSpPr>
            <a:spLocks noGrp="1"/>
          </p:cNvSpPr>
          <p:nvPr>
            <p:ph idx="1"/>
          </p:nvPr>
        </p:nvSpPr>
        <p:spPr>
          <a:xfrm>
            <a:off x="685800" y="1556792"/>
            <a:ext cx="8001000" cy="4530725"/>
          </a:xfrm>
        </p:spPr>
        <p:txBody>
          <a:bodyPr/>
          <a:lstStyle/>
          <a:p>
            <a:r>
              <a:rPr lang="en-MY" dirty="0"/>
              <a:t>The HR team primarily represents employees as a stakeholder group, playing a critical part in forming “green teams” and encouraging employee engagement on environmental and other issues.</a:t>
            </a:r>
          </a:p>
          <a:p>
            <a:endParaRPr lang="en-MY" dirty="0"/>
          </a:p>
          <a:p>
            <a:r>
              <a:rPr lang="en-MY"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3586125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DB76632A-8617-4F05-A707-0177F7E11498}"/>
              </a:ext>
            </a:extLst>
          </p:cNvPr>
          <p:cNvSpPr>
            <a:spLocks noGrp="1"/>
          </p:cNvSpPr>
          <p:nvPr>
            <p:ph idx="1"/>
          </p:nvPr>
        </p:nvSpPr>
        <p:spPr/>
        <p:txBody>
          <a:bodyPr/>
          <a:lstStyle/>
          <a:p>
            <a:r>
              <a:rPr lang="en-MY" dirty="0"/>
              <a:t>Human Rights</a:t>
            </a:r>
          </a:p>
          <a:p>
            <a:pPr marL="971550" lvl="1" indent="-514350">
              <a:buFont typeface="+mj-lt"/>
              <a:buAutoNum type="arabicPeriod"/>
            </a:pPr>
            <a:r>
              <a:rPr lang="en-MY" dirty="0"/>
              <a:t>Businesses should support and respect the protection of internationally proclaimed human rights; </a:t>
            </a:r>
          </a:p>
          <a:p>
            <a:pPr marL="971550" lvl="1" indent="-514350">
              <a:buFont typeface="+mj-lt"/>
              <a:buAutoNum type="arabicPeriod"/>
            </a:pPr>
            <a:endParaRPr lang="en-MY" dirty="0"/>
          </a:p>
          <a:p>
            <a:pPr marL="971550" lvl="1" indent="-514350">
              <a:buFont typeface="+mj-lt"/>
              <a:buAutoNum type="arabicPeriod"/>
            </a:pPr>
            <a:r>
              <a:rPr lang="en-MY" dirty="0"/>
              <a:t>Make sure that they are not complicit in human rights abuses.</a:t>
            </a:r>
          </a:p>
          <a:p>
            <a:pPr lvl="1"/>
            <a:endParaRPr lang="en-MY" dirty="0"/>
          </a:p>
        </p:txBody>
      </p:sp>
    </p:spTree>
    <p:extLst>
      <p:ext uri="{BB962C8B-B14F-4D97-AF65-F5344CB8AC3E}">
        <p14:creationId xmlns:p14="http://schemas.microsoft.com/office/powerpoint/2010/main" val="1203487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32BE9918-C994-4AE7-B48A-8C81932CE65B}"/>
              </a:ext>
            </a:extLst>
          </p:cNvPr>
          <p:cNvSpPr>
            <a:spLocks noGrp="1"/>
          </p:cNvSpPr>
          <p:nvPr>
            <p:ph idx="1"/>
          </p:nvPr>
        </p:nvSpPr>
        <p:spPr/>
        <p:txBody>
          <a:bodyPr/>
          <a:lstStyle/>
          <a:p>
            <a:r>
              <a:rPr lang="en-MY" dirty="0" err="1"/>
              <a:t>Labor</a:t>
            </a:r>
            <a:r>
              <a:rPr lang="en-MY" dirty="0"/>
              <a:t> </a:t>
            </a:r>
          </a:p>
          <a:p>
            <a:pPr marL="971550" lvl="1" indent="-514350">
              <a:buFont typeface="+mj-lt"/>
              <a:buAutoNum type="arabicPeriod" startAt="3"/>
            </a:pPr>
            <a:r>
              <a:rPr lang="en-MY" dirty="0"/>
              <a:t>Businesses should uphold the freedom of association and the effective recognition of the right to collective bargaining</a:t>
            </a:r>
          </a:p>
          <a:p>
            <a:pPr marL="971550" lvl="1" indent="-514350">
              <a:buFont typeface="+mj-lt"/>
              <a:buAutoNum type="arabicPeriod" startAt="3"/>
            </a:pPr>
            <a:r>
              <a:rPr lang="en-MY" dirty="0"/>
              <a:t>Elimination of all forms of forced and compulsory </a:t>
            </a:r>
            <a:r>
              <a:rPr lang="en-MY" dirty="0" err="1"/>
              <a:t>labor</a:t>
            </a:r>
            <a:r>
              <a:rPr lang="en-MY" dirty="0"/>
              <a:t>.</a:t>
            </a:r>
          </a:p>
          <a:p>
            <a:pPr marL="971550" lvl="1" indent="-514350">
              <a:buFont typeface="+mj-lt"/>
              <a:buAutoNum type="arabicPeriod" startAt="3"/>
            </a:pPr>
            <a:r>
              <a:rPr lang="en-MY" dirty="0"/>
              <a:t>The effective abolition of child </a:t>
            </a:r>
            <a:r>
              <a:rPr lang="en-MY" dirty="0" err="1"/>
              <a:t>labor</a:t>
            </a:r>
            <a:r>
              <a:rPr lang="en-MY" dirty="0"/>
              <a:t>.</a:t>
            </a:r>
          </a:p>
          <a:p>
            <a:pPr marL="971550" lvl="1" indent="-514350">
              <a:buFont typeface="+mj-lt"/>
              <a:buAutoNum type="arabicPeriod" startAt="3"/>
            </a:pPr>
            <a:r>
              <a:rPr lang="en-MY"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3873382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0534-5614-4491-9262-E9A7362FDFD0}"/>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A980B9D2-C3F0-4709-8148-C649FAC3A6A4}"/>
              </a:ext>
            </a:extLst>
          </p:cNvPr>
          <p:cNvSpPr>
            <a:spLocks noGrp="1"/>
          </p:cNvSpPr>
          <p:nvPr>
            <p:ph idx="1"/>
          </p:nvPr>
        </p:nvSpPr>
        <p:spPr>
          <a:xfrm>
            <a:off x="914400" y="1600200"/>
            <a:ext cx="7772400" cy="4530725"/>
          </a:xfrm>
        </p:spPr>
        <p:txBody>
          <a:bodyPr/>
          <a:lstStyle/>
          <a:p>
            <a:r>
              <a:rPr lang="en-MY" dirty="0"/>
              <a:t>Environment</a:t>
            </a:r>
          </a:p>
          <a:p>
            <a:pPr marL="971550" lvl="1" indent="-514350">
              <a:buFont typeface="+mj-lt"/>
              <a:buAutoNum type="arabicPeriod" startAt="7"/>
            </a:pPr>
            <a:r>
              <a:rPr lang="en-MY" dirty="0"/>
              <a:t>Businesses should support a precautionary approach to environmental challenges</a:t>
            </a:r>
          </a:p>
          <a:p>
            <a:pPr marL="971550" lvl="1" indent="-514350">
              <a:buFont typeface="+mj-lt"/>
              <a:buAutoNum type="arabicPeriod" startAt="7"/>
            </a:pPr>
            <a:r>
              <a:rPr lang="en-MY" dirty="0"/>
              <a:t>Undertake initiatives to promote greater environmental responsibility.</a:t>
            </a:r>
          </a:p>
          <a:p>
            <a:pPr marL="971550" lvl="1" indent="-514350">
              <a:buFont typeface="+mj-lt"/>
              <a:buAutoNum type="arabicPeriod" startAt="7"/>
            </a:pPr>
            <a:r>
              <a:rPr lang="en-MY" dirty="0"/>
              <a:t>Encourage the development and diffusion of environmentally friendly technologies.</a:t>
            </a:r>
          </a:p>
          <a:p>
            <a:pPr lvl="1"/>
            <a:endParaRPr lang="en-MY" dirty="0"/>
          </a:p>
          <a:p>
            <a:r>
              <a:rPr lang="en-MY" dirty="0"/>
              <a:t>Anti-Corruption</a:t>
            </a:r>
          </a:p>
          <a:p>
            <a:pPr marL="971550" lvl="1" indent="-514350">
              <a:buFont typeface="+mj-lt"/>
              <a:buAutoNum type="arabicPeriod" startAt="10"/>
            </a:pPr>
            <a:r>
              <a:rPr lang="en-MY"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093601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4032886073"/>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6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id="{560B0235-9987-4D6D-B9A7-4E9EE8EED1C8}"/>
              </a:ext>
            </a:extLst>
          </p:cNvPr>
          <p:cNvPicPr>
            <a:picLocks noChangeAspect="1"/>
          </p:cNvPicPr>
          <p:nvPr/>
        </p:nvPicPr>
        <p:blipFill>
          <a:blip r:embed="rId2"/>
          <a:stretch>
            <a:fillRect/>
          </a:stretch>
        </p:blipFill>
        <p:spPr>
          <a:xfrm>
            <a:off x="914400" y="1844824"/>
            <a:ext cx="7646315" cy="4461470"/>
          </a:xfrm>
          <a:prstGeom prst="rect">
            <a:avLst/>
          </a:prstGeom>
        </p:spPr>
      </p:pic>
    </p:spTree>
    <p:extLst>
      <p:ext uri="{BB962C8B-B14F-4D97-AF65-F5344CB8AC3E}">
        <p14:creationId xmlns:p14="http://schemas.microsoft.com/office/powerpoint/2010/main" val="3989100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Nominal Group Technique</a:t>
            </a:r>
          </a:p>
          <a:p>
            <a:pPr marL="514350" indent="-457200"/>
            <a:endParaRPr lang="en-MY" dirty="0"/>
          </a:p>
          <a:p>
            <a:pPr marL="514350" indent="-457200"/>
            <a:r>
              <a:rPr lang="en-MY" dirty="0"/>
              <a:t>Scanning the environment</a:t>
            </a:r>
          </a:p>
        </p:txBody>
      </p:sp>
    </p:spTree>
    <p:extLst>
      <p:ext uri="{BB962C8B-B14F-4D97-AF65-F5344CB8AC3E}">
        <p14:creationId xmlns:p14="http://schemas.microsoft.com/office/powerpoint/2010/main" val="23419442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F475-7070-4058-A0D2-D977CB0BB36E}"/>
              </a:ext>
            </a:extLst>
          </p:cNvPr>
          <p:cNvSpPr>
            <a:spLocks noGrp="1"/>
          </p:cNvSpPr>
          <p:nvPr>
            <p:ph type="title"/>
          </p:nvPr>
        </p:nvSpPr>
        <p:spPr/>
        <p:txBody>
          <a:bodyPr/>
          <a:lstStyle/>
          <a:p>
            <a:r>
              <a:rPr lang="en-MY" dirty="0"/>
              <a:t>HR models</a:t>
            </a:r>
          </a:p>
        </p:txBody>
      </p:sp>
      <p:pic>
        <p:nvPicPr>
          <p:cNvPr id="5" name="Picture 4">
            <a:extLst>
              <a:ext uri="{FF2B5EF4-FFF2-40B4-BE49-F238E27FC236}">
                <a16:creationId xmlns:a16="http://schemas.microsoft.com/office/drawing/2014/main" id="{A8E0AF5A-1B66-4EE4-91DD-E471941020E1}"/>
              </a:ext>
            </a:extLst>
          </p:cNvPr>
          <p:cNvPicPr>
            <a:picLocks noChangeAspect="1"/>
          </p:cNvPicPr>
          <p:nvPr/>
        </p:nvPicPr>
        <p:blipFill>
          <a:blip r:embed="rId2"/>
          <a:stretch>
            <a:fillRect/>
          </a:stretch>
        </p:blipFill>
        <p:spPr>
          <a:xfrm>
            <a:off x="1231695" y="2060848"/>
            <a:ext cx="7455105" cy="4245446"/>
          </a:xfrm>
          <a:prstGeom prst="rect">
            <a:avLst/>
          </a:prstGeom>
        </p:spPr>
      </p:pic>
    </p:spTree>
    <p:extLst>
      <p:ext uri="{BB962C8B-B14F-4D97-AF65-F5344CB8AC3E}">
        <p14:creationId xmlns:p14="http://schemas.microsoft.com/office/powerpoint/2010/main" val="1660912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843083844"/>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39294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CF08-3884-4024-B5E9-4B861E261542}"/>
              </a:ext>
            </a:extLst>
          </p:cNvPr>
          <p:cNvSpPr>
            <a:spLocks noGrp="1"/>
          </p:cNvSpPr>
          <p:nvPr>
            <p:ph type="title"/>
          </p:nvPr>
        </p:nvSpPr>
        <p:spPr/>
        <p:txBody>
          <a:bodyPr/>
          <a:lstStyle/>
          <a:p>
            <a:r>
              <a:rPr lang="en-MY" dirty="0"/>
              <a:t>Ten Strategic Tips</a:t>
            </a:r>
          </a:p>
        </p:txBody>
      </p:sp>
      <p:sp>
        <p:nvSpPr>
          <p:cNvPr id="3" name="Content Placeholder 2">
            <a:extLst>
              <a:ext uri="{FF2B5EF4-FFF2-40B4-BE49-F238E27FC236}">
                <a16:creationId xmlns:a16="http://schemas.microsoft.com/office/drawing/2014/main" id="{979DBB20-0873-48F5-8E26-5433DF1BC321}"/>
              </a:ext>
            </a:extLst>
          </p:cNvPr>
          <p:cNvSpPr>
            <a:spLocks noGrp="1"/>
          </p:cNvSpPr>
          <p:nvPr>
            <p:ph idx="1"/>
          </p:nvPr>
        </p:nvSpPr>
        <p:spPr>
          <a:xfrm>
            <a:off x="914400" y="1600200"/>
            <a:ext cx="7906072" cy="4979987"/>
          </a:xfrm>
        </p:spPr>
        <p:txBody>
          <a:bodyPr/>
          <a:lstStyle/>
          <a:p>
            <a:pPr marL="514350" indent="-514350">
              <a:buFont typeface="+mj-lt"/>
              <a:buAutoNum type="arabicPeriod"/>
            </a:pPr>
            <a:r>
              <a:rPr lang="en-MY" dirty="0"/>
              <a:t>All HR Programs support business goals </a:t>
            </a:r>
          </a:p>
          <a:p>
            <a:pPr marL="514350" indent="-514350">
              <a:buFont typeface="+mj-lt"/>
              <a:buAutoNum type="arabicPeriod"/>
            </a:pPr>
            <a:endParaRPr lang="en-MY" dirty="0"/>
          </a:p>
          <a:p>
            <a:pPr marL="514350" indent="-514350">
              <a:buFont typeface="+mj-lt"/>
              <a:buAutoNum type="arabicPeriod"/>
            </a:pPr>
            <a:r>
              <a:rPr lang="en-MY" dirty="0"/>
              <a:t>Obtain operational understanding</a:t>
            </a:r>
          </a:p>
          <a:p>
            <a:pPr marL="514350" indent="-514350">
              <a:buFont typeface="+mj-lt"/>
              <a:buAutoNum type="arabicPeriod"/>
            </a:pPr>
            <a:endParaRPr lang="en-MY" dirty="0"/>
          </a:p>
          <a:p>
            <a:pPr marL="514350" indent="-514350">
              <a:buFont typeface="+mj-lt"/>
              <a:buAutoNum type="arabicPeriod"/>
            </a:pPr>
            <a:r>
              <a:rPr lang="en-MY" dirty="0"/>
              <a:t>Manage the HR Function like a business</a:t>
            </a:r>
          </a:p>
          <a:p>
            <a:pPr marL="514350" indent="-514350">
              <a:buFont typeface="+mj-lt"/>
              <a:buAutoNum type="arabicPeriod"/>
            </a:pPr>
            <a:endParaRPr lang="en-MY" dirty="0"/>
          </a:p>
          <a:p>
            <a:pPr marL="514350" indent="-514350">
              <a:buFont typeface="+mj-lt"/>
              <a:buAutoNum type="arabicPeriod"/>
            </a:pPr>
            <a:r>
              <a:rPr lang="en-MY" dirty="0"/>
              <a:t>Obtain HR expertise</a:t>
            </a:r>
          </a:p>
          <a:p>
            <a:pPr marL="514350" indent="-514350">
              <a:buFont typeface="+mj-lt"/>
              <a:buAutoNum type="arabicPeriod"/>
            </a:pPr>
            <a:endParaRPr lang="en-MY" dirty="0"/>
          </a:p>
          <a:p>
            <a:pPr marL="514350" indent="-514350">
              <a:buFont typeface="+mj-lt"/>
              <a:buAutoNum type="arabicPeriod"/>
            </a:pPr>
            <a:r>
              <a:rPr lang="en-MY" dirty="0"/>
              <a:t>Employ Metrics</a:t>
            </a:r>
          </a:p>
        </p:txBody>
      </p:sp>
    </p:spTree>
    <p:extLst>
      <p:ext uri="{BB962C8B-B14F-4D97-AF65-F5344CB8AC3E}">
        <p14:creationId xmlns:p14="http://schemas.microsoft.com/office/powerpoint/2010/main" val="40159774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Ten Strategic Tips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p:txBody>
          <a:bodyPr/>
          <a:lstStyle/>
          <a:p>
            <a:pPr marL="514350" indent="-514350">
              <a:buFont typeface="+mj-lt"/>
              <a:buAutoNum type="arabicPeriod" startAt="6"/>
            </a:pPr>
            <a:r>
              <a:rPr lang="en-MY" dirty="0"/>
              <a:t>Engage the workforce</a:t>
            </a:r>
          </a:p>
          <a:p>
            <a:pPr marL="514350" indent="-514350">
              <a:buFont typeface="+mj-lt"/>
              <a:buAutoNum type="arabicPeriod" startAt="6"/>
            </a:pPr>
            <a:endParaRPr lang="en-MY" dirty="0"/>
          </a:p>
          <a:p>
            <a:pPr marL="514350" indent="-514350">
              <a:buFont typeface="+mj-lt"/>
              <a:buAutoNum type="arabicPeriod" startAt="6"/>
            </a:pPr>
            <a:r>
              <a:rPr lang="en-MY" dirty="0"/>
              <a:t>Use technology</a:t>
            </a:r>
          </a:p>
          <a:p>
            <a:pPr marL="514350" indent="-514350">
              <a:buFont typeface="+mj-lt"/>
              <a:buAutoNum type="arabicPeriod" startAt="6"/>
            </a:pPr>
            <a:endParaRPr lang="en-MY" dirty="0"/>
          </a:p>
          <a:p>
            <a:pPr marL="514350" indent="-514350">
              <a:buFont typeface="+mj-lt"/>
              <a:buAutoNum type="arabicPeriod" startAt="6"/>
            </a:pPr>
            <a:r>
              <a:rPr lang="en-MY" dirty="0"/>
              <a:t>Control costs</a:t>
            </a:r>
          </a:p>
          <a:p>
            <a:pPr marL="514350" indent="-514350">
              <a:buFont typeface="+mj-lt"/>
              <a:buAutoNum type="arabicPeriod" startAt="6"/>
            </a:pPr>
            <a:endParaRPr lang="en-MY" dirty="0"/>
          </a:p>
          <a:p>
            <a:pPr marL="514350" indent="-514350">
              <a:buFont typeface="+mj-lt"/>
              <a:buAutoNum type="arabicPeriod" startAt="6"/>
            </a:pPr>
            <a:r>
              <a:rPr lang="en-MY" dirty="0"/>
              <a:t>HR supports performance management</a:t>
            </a:r>
          </a:p>
          <a:p>
            <a:pPr marL="514350" indent="-514350">
              <a:buFont typeface="+mj-lt"/>
              <a:buAutoNum type="arabicPeriod" startAt="6"/>
            </a:pPr>
            <a:endParaRPr lang="en-MY" dirty="0"/>
          </a:p>
          <a:p>
            <a:pPr marL="514350" indent="-514350">
              <a:buFont typeface="+mj-lt"/>
              <a:buAutoNum type="arabicPeriod" startAt="6"/>
            </a:pPr>
            <a:r>
              <a:rPr lang="en-MY" dirty="0"/>
              <a:t>Adopt a global mindset</a:t>
            </a:r>
          </a:p>
        </p:txBody>
      </p:sp>
    </p:spTree>
    <p:extLst>
      <p:ext uri="{BB962C8B-B14F-4D97-AF65-F5344CB8AC3E}">
        <p14:creationId xmlns:p14="http://schemas.microsoft.com/office/powerpoint/2010/main" val="36313813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1844</TotalTime>
  <Words>2652</Words>
  <Application>Microsoft Office PowerPoint</Application>
  <PresentationFormat>On-screen Show (4:3)</PresentationFormat>
  <Paragraphs>351</Paragraphs>
  <Slides>72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72</vt:i4>
      </vt:variant>
    </vt:vector>
  </HeadingPairs>
  <TitlesOfParts>
    <vt:vector size="76" baseType="lpstr">
      <vt:lpstr>Arial</vt:lpstr>
      <vt:lpstr>Times New Roman</vt:lpstr>
      <vt:lpstr>Wingdings</vt:lpstr>
      <vt:lpstr>Office Theme</vt:lpstr>
      <vt:lpstr>BUSINESS LEADERSHIP VII</vt:lpstr>
      <vt:lpstr>Strategic Human Resources</vt:lpstr>
      <vt:lpstr>Mergers and Acquisitions </vt:lpstr>
      <vt:lpstr>Merger, Acquistion and Takeover</vt:lpstr>
      <vt:lpstr>Motives of Mergers and Acquisition</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Horizontal Integration</vt:lpstr>
      <vt:lpstr>Vertical Integration</vt:lpstr>
      <vt:lpstr>Horizontal vs Vertical Integration</vt:lpstr>
      <vt:lpstr>Phases of Merger</vt:lpstr>
      <vt:lpstr>Hostile Takeover</vt:lpstr>
      <vt:lpstr>Joint Ventures</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Outsourcing Process</vt:lpstr>
      <vt:lpstr>Outsourcing Process</vt:lpstr>
      <vt:lpstr>Outsourcing Process</vt:lpstr>
      <vt:lpstr>Outsourcing Process</vt:lpstr>
      <vt:lpstr>Outsourcing Process</vt:lpstr>
      <vt:lpstr>Outsourcing Process</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HR Planning</vt:lpstr>
      <vt:lpstr>Judgement Forecasting</vt:lpstr>
      <vt:lpstr>Delphi Forecasting </vt:lpstr>
      <vt:lpstr>Nominal Group Technique</vt:lpstr>
      <vt:lpstr>HR models</vt:lpstr>
      <vt:lpstr>Strategic Human Resources</vt:lpstr>
      <vt:lpstr>Ten Strategic Tips</vt:lpstr>
      <vt:lpstr>Ten Strategic Tips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61</cp:revision>
  <cp:lastPrinted>1601-01-01T00:00:00Z</cp:lastPrinted>
  <dcterms:created xsi:type="dcterms:W3CDTF">2020-07-09T15:12:46Z</dcterms:created>
  <dcterms:modified xsi:type="dcterms:W3CDTF">2021-04-22T17:13:10Z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