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4"/>
  </p:notesMasterIdLst>
  <p:handoutMasterIdLst>
    <p:handoutMasterId r:id="rId55"/>
  </p:handoutMasterIdLst>
  <p:sldIdLst>
    <p:sldId id="256" r:id="rId2"/>
    <p:sldId id="457" r:id="rId3"/>
    <p:sldId id="258" r:id="rId4"/>
    <p:sldId id="260" r:id="rId5"/>
    <p:sldId id="458" r:id="rId6"/>
    <p:sldId id="264" r:id="rId7"/>
    <p:sldId id="261" r:id="rId8"/>
    <p:sldId id="377" r:id="rId9"/>
    <p:sldId id="378" r:id="rId10"/>
    <p:sldId id="379" r:id="rId11"/>
    <p:sldId id="380" r:id="rId12"/>
    <p:sldId id="381" r:id="rId13"/>
    <p:sldId id="459" r:id="rId14"/>
    <p:sldId id="265" r:id="rId15"/>
    <p:sldId id="382" r:id="rId16"/>
    <p:sldId id="383" r:id="rId17"/>
    <p:sldId id="384" r:id="rId18"/>
    <p:sldId id="385" r:id="rId19"/>
    <p:sldId id="462" r:id="rId20"/>
    <p:sldId id="425" r:id="rId21"/>
    <p:sldId id="268" r:id="rId22"/>
    <p:sldId id="437" r:id="rId23"/>
    <p:sldId id="438" r:id="rId24"/>
    <p:sldId id="439" r:id="rId25"/>
    <p:sldId id="472" r:id="rId26"/>
    <p:sldId id="335" r:id="rId27"/>
    <p:sldId id="430" r:id="rId28"/>
    <p:sldId id="431" r:id="rId29"/>
    <p:sldId id="432" r:id="rId30"/>
    <p:sldId id="433" r:id="rId31"/>
    <p:sldId id="434" r:id="rId32"/>
    <p:sldId id="440" r:id="rId33"/>
    <p:sldId id="445" r:id="rId34"/>
    <p:sldId id="446" r:id="rId35"/>
    <p:sldId id="456" r:id="rId36"/>
    <p:sldId id="473" r:id="rId37"/>
    <p:sldId id="463" r:id="rId38"/>
    <p:sldId id="447" r:id="rId39"/>
    <p:sldId id="448" r:id="rId40"/>
    <p:sldId id="262" r:id="rId41"/>
    <p:sldId id="449" r:id="rId42"/>
    <p:sldId id="450" r:id="rId43"/>
    <p:sldId id="451" r:id="rId44"/>
    <p:sldId id="452" r:id="rId45"/>
    <p:sldId id="471" r:id="rId46"/>
    <p:sldId id="435" r:id="rId47"/>
    <p:sldId id="436" r:id="rId48"/>
    <p:sldId id="441" r:id="rId49"/>
    <p:sldId id="442" r:id="rId50"/>
    <p:sldId id="443" r:id="rId51"/>
    <p:sldId id="444" r:id="rId52"/>
    <p:sldId id="386" r:id="rId5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8" custLinFactY="-8480" custLinFactNeighborX="472" custLinFactNeighborY="-100000">
        <dgm:presLayoutVars>
          <dgm:chMax val="0"/>
          <dgm:bulletEnabled val="1"/>
        </dgm:presLayoutVars>
      </dgm:prSet>
      <dgm:spPr>
        <a:xfrm>
          <a:off x="0" y="0"/>
          <a:ext cx="7162564" cy="707427"/>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8" custLinFactNeighborY="-19307">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9157"/>
          <a:ext cx="7162564" cy="707427"/>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7971EA1D-5559-4832-AE87-7DA27032A53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8" custLinFactY="-8480" custLinFactNeighborX="472" custLinFactNeighborY="-100000">
        <dgm:presLayoutVars>
          <dgm:chMax val="0"/>
          <dgm:bulletEnabled val="1"/>
        </dgm:presLayoutVars>
      </dgm:prSet>
      <dgm:spPr>
        <a:xfrm>
          <a:off x="0" y="0"/>
          <a:ext cx="7162564" cy="707427"/>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8" custLinFactNeighborY="-19307">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8435"/>
          <a:ext cx="7162564" cy="707949"/>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a:xfrm>
          <a:off x="0" y="4330858"/>
          <a:ext cx="7162564" cy="707427"/>
        </a:xfrm>
        <a:prstGeom prst="roundRect">
          <a:avLst/>
        </a:prstGeom>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8" custLinFactY="-8480" custLinFactNeighborX="472" custLinFactNeighborY="-100000">
        <dgm:presLayoutVars>
          <dgm:chMax val="0"/>
          <dgm:bulletEnabled val="1"/>
        </dgm:presLayoutVars>
      </dgm:prSet>
      <dgm:spPr>
        <a:xfrm>
          <a:off x="0" y="0"/>
          <a:ext cx="7162564" cy="707427"/>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8" custLinFactNeighborY="-19307">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8435"/>
          <a:ext cx="7162564" cy="707949"/>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a:xfrm>
          <a:off x="0" y="4329829"/>
          <a:ext cx="7162564" cy="707949"/>
        </a:xfrm>
        <a:prstGeom prst="roundRect">
          <a:avLst/>
        </a:prstGeom>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a:xfrm>
          <a:off x="0" y="5052558"/>
          <a:ext cx="7162564" cy="707427"/>
        </a:xfrm>
        <a:prstGeom prst="roundRect">
          <a:avLst/>
        </a:prstGeom>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tx1">
            <a:lumMod val="50000"/>
            <a:lumOff val="50000"/>
          </a:schemeClr>
        </a:solidFill>
      </dgm:spPr>
      <dgm:t>
        <a:bodyPr/>
        <a:lstStyle/>
        <a:p>
          <a:r>
            <a:rPr lang="en-MY" dirty="0">
              <a:solidFill>
                <a:schemeClr val="bg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accent1">
            <a:lumMod val="40000"/>
            <a:lumOff val="60000"/>
          </a:schemeClr>
        </a:solidFill>
      </dgm:spPr>
      <dgm:t>
        <a:bodyPr/>
        <a:lstStyle/>
        <a:p>
          <a:r>
            <a:rPr lang="en-MY" dirty="0">
              <a:solidFill>
                <a:schemeClr val="tx1"/>
              </a:solidFill>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solidFill>
          <a:schemeClr val="accent1">
            <a:lumMod val="40000"/>
            <a:lumOff val="60000"/>
          </a:schemeClr>
        </a:solid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tx1">
            <a:lumMod val="50000"/>
            <a:lumOff val="50000"/>
          </a:schemeClr>
        </a:solidFill>
      </dgm:spPr>
      <dgm:t>
        <a:bodyPr/>
        <a:lstStyle/>
        <a:p>
          <a:r>
            <a:rPr lang="en-MY" dirty="0">
              <a:solidFill>
                <a:schemeClr val="bg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accent1">
            <a:lumMod val="40000"/>
            <a:lumOff val="60000"/>
          </a:schemeClr>
        </a:solidFill>
      </dgm:spPr>
      <dgm:t>
        <a:bodyPr/>
        <a:lstStyle/>
        <a:p>
          <a:r>
            <a:rPr lang="en-MY" dirty="0">
              <a:solidFill>
                <a:schemeClr val="tx1"/>
              </a:solidFill>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solidFill>
          <a:schemeClr val="accent1">
            <a:lumMod val="40000"/>
            <a:lumOff val="60000"/>
          </a:schemeClr>
        </a:solid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68600">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0"/>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34592" y="34592"/>
        <a:ext cx="7093380" cy="639442"/>
      </dsp:txXfrm>
    </dsp:sp>
    <dsp:sp modelId="{02733F7B-8381-46B4-A62D-60C94EF49351}">
      <dsp:nvSpPr>
        <dsp:cNvPr id="0" name=""/>
        <dsp:cNvSpPr/>
      </dsp:nvSpPr>
      <dsp:spPr>
        <a:xfrm>
          <a:off x="0" y="72568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760280"/>
        <a:ext cx="7093380" cy="639442"/>
      </dsp:txXfrm>
    </dsp:sp>
    <dsp:sp modelId="{C8CBCA26-9D20-4838-B1F9-53234775E96B}">
      <dsp:nvSpPr>
        <dsp:cNvPr id="0" name=""/>
        <dsp:cNvSpPr/>
      </dsp:nvSpPr>
      <dsp:spPr>
        <a:xfrm>
          <a:off x="0" y="144058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1475174"/>
        <a:ext cx="7093380" cy="639442"/>
      </dsp:txXfrm>
    </dsp:sp>
    <dsp:sp modelId="{C30047F0-DB09-4604-AC54-FC0221E4A689}">
      <dsp:nvSpPr>
        <dsp:cNvPr id="0" name=""/>
        <dsp:cNvSpPr/>
      </dsp:nvSpPr>
      <dsp:spPr>
        <a:xfrm>
          <a:off x="0" y="2163057"/>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592" y="2197649"/>
        <a:ext cx="7093380" cy="639442"/>
      </dsp:txXfrm>
    </dsp:sp>
    <dsp:sp modelId="{F209ACB3-3444-40CC-BCCA-513ABA9ADB86}">
      <dsp:nvSpPr>
        <dsp:cNvPr id="0" name=""/>
        <dsp:cNvSpPr/>
      </dsp:nvSpPr>
      <dsp:spPr>
        <a:xfrm>
          <a:off x="0" y="2886549"/>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0"/>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34619" y="34619"/>
        <a:ext cx="7093326" cy="639931"/>
      </dsp:txXfrm>
    </dsp:sp>
    <dsp:sp modelId="{02733F7B-8381-46B4-A62D-60C94EF49351}">
      <dsp:nvSpPr>
        <dsp:cNvPr id="0" name=""/>
        <dsp:cNvSpPr/>
      </dsp:nvSpPr>
      <dsp:spPr>
        <a:xfrm>
          <a:off x="0" y="724255"/>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619" y="758874"/>
        <a:ext cx="7093326" cy="639931"/>
      </dsp:txXfrm>
    </dsp:sp>
    <dsp:sp modelId="{C8CBCA26-9D20-4838-B1F9-53234775E96B}">
      <dsp:nvSpPr>
        <dsp:cNvPr id="0" name=""/>
        <dsp:cNvSpPr/>
      </dsp:nvSpPr>
      <dsp:spPr>
        <a:xfrm>
          <a:off x="0" y="1439649"/>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619" y="1474268"/>
        <a:ext cx="7093326" cy="639931"/>
      </dsp:txXfrm>
    </dsp:sp>
    <dsp:sp modelId="{C30047F0-DB09-4604-AC54-FC0221E4A689}">
      <dsp:nvSpPr>
        <dsp:cNvPr id="0" name=""/>
        <dsp:cNvSpPr/>
      </dsp:nvSpPr>
      <dsp:spPr>
        <a:xfrm>
          <a:off x="0" y="2162573"/>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619" y="2197192"/>
        <a:ext cx="7093326" cy="639931"/>
      </dsp:txXfrm>
    </dsp:sp>
    <dsp:sp modelId="{F209ACB3-3444-40CC-BCCA-513ABA9ADB86}">
      <dsp:nvSpPr>
        <dsp:cNvPr id="0" name=""/>
        <dsp:cNvSpPr/>
      </dsp:nvSpPr>
      <dsp:spPr>
        <a:xfrm>
          <a:off x="0" y="2886507"/>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619" y="2921126"/>
        <a:ext cx="7093326" cy="639931"/>
      </dsp:txXfrm>
    </dsp:sp>
    <dsp:sp modelId="{24D32922-BF99-4CE5-821E-A240C3092535}">
      <dsp:nvSpPr>
        <dsp:cNvPr id="0" name=""/>
        <dsp:cNvSpPr/>
      </dsp:nvSpPr>
      <dsp:spPr>
        <a:xfrm>
          <a:off x="0" y="360805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619" y="3642671"/>
        <a:ext cx="7093326" cy="639931"/>
      </dsp:txXfrm>
    </dsp:sp>
    <dsp:sp modelId="{F2661D8E-CA17-4439-82D7-B9DD64BE4ADF}">
      <dsp:nvSpPr>
        <dsp:cNvPr id="0" name=""/>
        <dsp:cNvSpPr/>
      </dsp:nvSpPr>
      <dsp:spPr>
        <a:xfrm>
          <a:off x="0" y="4329596"/>
          <a:ext cx="7162564" cy="70916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Evaluation</a:t>
          </a:r>
        </a:p>
      </dsp:txBody>
      <dsp:txXfrm>
        <a:off x="34619" y="4364215"/>
        <a:ext cx="7093326" cy="639931"/>
      </dsp:txXfrm>
    </dsp:sp>
    <dsp:sp modelId="{3BE952A1-A30C-4AC3-90C5-5AFF5BA4AEDD}">
      <dsp:nvSpPr>
        <dsp:cNvPr id="0" name=""/>
        <dsp:cNvSpPr/>
      </dsp:nvSpPr>
      <dsp:spPr>
        <a:xfrm>
          <a:off x="0" y="5051141"/>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619" y="5085760"/>
        <a:ext cx="7093326" cy="63993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0"/>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34619" y="34619"/>
        <a:ext cx="7093326" cy="639931"/>
      </dsp:txXfrm>
    </dsp:sp>
    <dsp:sp modelId="{02733F7B-8381-46B4-A62D-60C94EF49351}">
      <dsp:nvSpPr>
        <dsp:cNvPr id="0" name=""/>
        <dsp:cNvSpPr/>
      </dsp:nvSpPr>
      <dsp:spPr>
        <a:xfrm>
          <a:off x="0" y="724255"/>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619" y="758874"/>
        <a:ext cx="7093326" cy="639931"/>
      </dsp:txXfrm>
    </dsp:sp>
    <dsp:sp modelId="{C8CBCA26-9D20-4838-B1F9-53234775E96B}">
      <dsp:nvSpPr>
        <dsp:cNvPr id="0" name=""/>
        <dsp:cNvSpPr/>
      </dsp:nvSpPr>
      <dsp:spPr>
        <a:xfrm>
          <a:off x="0" y="1439649"/>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619" y="1474268"/>
        <a:ext cx="7093326" cy="639931"/>
      </dsp:txXfrm>
    </dsp:sp>
    <dsp:sp modelId="{C30047F0-DB09-4604-AC54-FC0221E4A689}">
      <dsp:nvSpPr>
        <dsp:cNvPr id="0" name=""/>
        <dsp:cNvSpPr/>
      </dsp:nvSpPr>
      <dsp:spPr>
        <a:xfrm>
          <a:off x="0" y="2162573"/>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619" y="2197192"/>
        <a:ext cx="7093326" cy="639931"/>
      </dsp:txXfrm>
    </dsp:sp>
    <dsp:sp modelId="{F209ACB3-3444-40CC-BCCA-513ABA9ADB86}">
      <dsp:nvSpPr>
        <dsp:cNvPr id="0" name=""/>
        <dsp:cNvSpPr/>
      </dsp:nvSpPr>
      <dsp:spPr>
        <a:xfrm>
          <a:off x="0" y="2886507"/>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619" y="2921126"/>
        <a:ext cx="7093326" cy="639931"/>
      </dsp:txXfrm>
    </dsp:sp>
    <dsp:sp modelId="{24D32922-BF99-4CE5-821E-A240C3092535}">
      <dsp:nvSpPr>
        <dsp:cNvPr id="0" name=""/>
        <dsp:cNvSpPr/>
      </dsp:nvSpPr>
      <dsp:spPr>
        <a:xfrm>
          <a:off x="0" y="360805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619" y="3642671"/>
        <a:ext cx="7093326" cy="639931"/>
      </dsp:txXfrm>
    </dsp:sp>
    <dsp:sp modelId="{F2661D8E-CA17-4439-82D7-B9DD64BE4ADF}">
      <dsp:nvSpPr>
        <dsp:cNvPr id="0" name=""/>
        <dsp:cNvSpPr/>
      </dsp:nvSpPr>
      <dsp:spPr>
        <a:xfrm>
          <a:off x="0" y="4329596"/>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619" y="4364215"/>
        <a:ext cx="7093326" cy="639931"/>
      </dsp:txXfrm>
    </dsp:sp>
    <dsp:sp modelId="{3BE952A1-A30C-4AC3-90C5-5AFF5BA4AEDD}">
      <dsp:nvSpPr>
        <dsp:cNvPr id="0" name=""/>
        <dsp:cNvSpPr/>
      </dsp:nvSpPr>
      <dsp:spPr>
        <a:xfrm>
          <a:off x="0" y="5051141"/>
          <a:ext cx="7162564" cy="70916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HR in Strategy Planning</a:t>
          </a:r>
        </a:p>
      </dsp:txBody>
      <dsp:txXfrm>
        <a:off x="34619" y="5085760"/>
        <a:ext cx="7093326" cy="6399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bg1"/>
              </a:solidFill>
            </a:rPr>
            <a:t>Supply Chain</a:t>
          </a:r>
        </a:p>
      </dsp:txBody>
      <dsp:txXfrm>
        <a:off x="28557" y="172573"/>
        <a:ext cx="7715286" cy="527886"/>
      </dsp:txXfrm>
    </dsp:sp>
    <dsp:sp modelId="{C257A4DF-BA63-4CF7-ABE1-B114FC9563C2}">
      <dsp:nvSpPr>
        <dsp:cNvPr id="0" name=""/>
        <dsp:cNvSpPr/>
      </dsp:nvSpPr>
      <dsp:spPr>
        <a:xfrm>
          <a:off x="0" y="733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762317"/>
        <a:ext cx="7715286" cy="527886"/>
      </dsp:txXfrm>
    </dsp:sp>
    <dsp:sp modelId="{37044683-296D-4928-A19D-1A7547B9EB23}">
      <dsp:nvSpPr>
        <dsp:cNvPr id="0" name=""/>
        <dsp:cNvSpPr/>
      </dsp:nvSpPr>
      <dsp:spPr>
        <a:xfrm>
          <a:off x="0" y="1390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 Model</a:t>
          </a:r>
        </a:p>
      </dsp:txBody>
      <dsp:txXfrm>
        <a:off x="28557" y="1419317"/>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83152"/>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bg1"/>
              </a:solidFill>
            </a:rPr>
            <a:t>Value Chain</a:t>
          </a:r>
        </a:p>
      </dsp:txBody>
      <dsp:txXfrm>
        <a:off x="28557" y="811709"/>
        <a:ext cx="7715286" cy="527886"/>
      </dsp:txXfrm>
    </dsp:sp>
    <dsp:sp modelId="{37044683-296D-4928-A19D-1A7547B9EB23}">
      <dsp:nvSpPr>
        <dsp:cNvPr id="0" name=""/>
        <dsp:cNvSpPr/>
      </dsp:nvSpPr>
      <dsp:spPr>
        <a:xfrm>
          <a:off x="0" y="1435692"/>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 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3465884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a:t>
            </a:fld>
            <a:endParaRPr lang="en-MY" altLang="en-US"/>
          </a:p>
        </p:txBody>
      </p:sp>
    </p:spTree>
    <p:extLst>
      <p:ext uri="{BB962C8B-B14F-4D97-AF65-F5344CB8AC3E}">
        <p14:creationId xmlns:p14="http://schemas.microsoft.com/office/powerpoint/2010/main" val="25229205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13</a:t>
            </a:fld>
            <a:endParaRPr lang="en-MY" altLang="en-US"/>
          </a:p>
        </p:txBody>
      </p:sp>
    </p:spTree>
    <p:extLst>
      <p:ext uri="{BB962C8B-B14F-4D97-AF65-F5344CB8AC3E}">
        <p14:creationId xmlns:p14="http://schemas.microsoft.com/office/powerpoint/2010/main" val="2785418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MY" dirty="0"/>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7" name="Oval 6">
            <a:extLst>
              <a:ext uri="{FF2B5EF4-FFF2-40B4-BE49-F238E27FC236}">
                <a16:creationId xmlns:a16="http://schemas.microsoft.com/office/drawing/2014/main" id="{105C8059-1CB6-4FA0-AE2F-AFBFEA2DB5A3}"/>
              </a:ext>
            </a:extLst>
          </p:cNvPr>
          <p:cNvSpPr/>
          <p:nvPr userDrawn="1"/>
        </p:nvSpPr>
        <p:spPr>
          <a:xfrm>
            <a:off x="7740352" y="5517232"/>
            <a:ext cx="1192088" cy="1188368"/>
          </a:xfrm>
          <a:prstGeom prst="ellipse">
            <a:avLst/>
          </a:prstGeom>
          <a:blipFill dpi="0" rotWithShape="1">
            <a:blip r:embed="rId2">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VII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pic>
        <p:nvPicPr>
          <p:cNvPr id="5" name="Picture 4">
            <a:extLst>
              <a:ext uri="{FF2B5EF4-FFF2-40B4-BE49-F238E27FC236}">
                <a16:creationId xmlns:a16="http://schemas.microsoft.com/office/drawing/2014/main" id="{ADC9AF65-0478-43F0-83B1-792B3B2450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1028" y="908720"/>
            <a:ext cx="1723690" cy="1704886"/>
          </a:xfrm>
          <a:prstGeom prst="rect">
            <a:avLst/>
          </a:prstGeom>
        </p:spPr>
      </p:pic>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108004671"/>
              </p:ext>
            </p:extLst>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28533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7B4A0-8C24-4FD6-80A4-A0EA4AE8DD32}"/>
              </a:ext>
            </a:extLst>
          </p:cNvPr>
          <p:cNvSpPr>
            <a:spLocks noGrp="1"/>
          </p:cNvSpPr>
          <p:nvPr>
            <p:ph type="title"/>
          </p:nvPr>
        </p:nvSpPr>
        <p:spPr/>
        <p:txBody>
          <a:bodyPr/>
          <a:lstStyle/>
          <a:p>
            <a:r>
              <a:rPr lang="en-MY" dirty="0"/>
              <a:t>Strategy Implementation Activities</a:t>
            </a:r>
          </a:p>
        </p:txBody>
      </p:sp>
      <p:sp>
        <p:nvSpPr>
          <p:cNvPr id="3" name="Content Placeholder 2">
            <a:extLst>
              <a:ext uri="{FF2B5EF4-FFF2-40B4-BE49-F238E27FC236}">
                <a16:creationId xmlns:a16="http://schemas.microsoft.com/office/drawing/2014/main" id="{94EEF6A5-5822-4BDF-A292-5E8949B6EA2D}"/>
              </a:ext>
            </a:extLst>
          </p:cNvPr>
          <p:cNvSpPr>
            <a:spLocks noGrp="1"/>
          </p:cNvSpPr>
          <p:nvPr>
            <p:ph idx="1"/>
          </p:nvPr>
        </p:nvSpPr>
        <p:spPr/>
        <p:txBody>
          <a:bodyPr/>
          <a:lstStyle/>
          <a:p>
            <a:r>
              <a:rPr lang="en-MY" dirty="0"/>
              <a:t>Establish short-term organizational objectives</a:t>
            </a:r>
          </a:p>
          <a:p>
            <a:r>
              <a:rPr lang="en-MY" dirty="0"/>
              <a:t>Formulation of policies for execution of strategies</a:t>
            </a:r>
          </a:p>
          <a:p>
            <a:r>
              <a:rPr lang="en-MY" dirty="0"/>
              <a:t>Allocation of resources</a:t>
            </a:r>
          </a:p>
          <a:p>
            <a:r>
              <a:rPr lang="en-MY" dirty="0"/>
              <a:t>Communicate and train employees</a:t>
            </a:r>
          </a:p>
          <a:p>
            <a:pPr marL="0" indent="0">
              <a:buNone/>
            </a:pPr>
            <a:endParaRPr lang="en-MY" dirty="0"/>
          </a:p>
        </p:txBody>
      </p:sp>
    </p:spTree>
    <p:extLst>
      <p:ext uri="{BB962C8B-B14F-4D97-AF65-F5344CB8AC3E}">
        <p14:creationId xmlns:p14="http://schemas.microsoft.com/office/powerpoint/2010/main" val="1049124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264F6-D7E1-408B-9D0D-2A2E62C4E6EC}"/>
              </a:ext>
            </a:extLst>
          </p:cNvPr>
          <p:cNvSpPr>
            <a:spLocks noGrp="1"/>
          </p:cNvSpPr>
          <p:nvPr>
            <p:ph type="title"/>
          </p:nvPr>
        </p:nvSpPr>
        <p:spPr/>
        <p:txBody>
          <a:bodyPr/>
          <a:lstStyle/>
          <a:p>
            <a:r>
              <a:rPr lang="en-MY" dirty="0"/>
              <a:t>Difference Strategy Formulation vs Implementation</a:t>
            </a:r>
          </a:p>
        </p:txBody>
      </p:sp>
      <p:pic>
        <p:nvPicPr>
          <p:cNvPr id="5" name="Picture 4">
            <a:extLst>
              <a:ext uri="{FF2B5EF4-FFF2-40B4-BE49-F238E27FC236}">
                <a16:creationId xmlns:a16="http://schemas.microsoft.com/office/drawing/2014/main" id="{09F96514-C3FC-4484-8401-ECBCDF719D84}"/>
              </a:ext>
            </a:extLst>
          </p:cNvPr>
          <p:cNvPicPr>
            <a:picLocks noChangeAspect="1"/>
          </p:cNvPicPr>
          <p:nvPr/>
        </p:nvPicPr>
        <p:blipFill>
          <a:blip r:embed="rId2"/>
          <a:stretch>
            <a:fillRect/>
          </a:stretch>
        </p:blipFill>
        <p:spPr>
          <a:xfrm>
            <a:off x="956603" y="1772816"/>
            <a:ext cx="7800783" cy="4275162"/>
          </a:xfrm>
          <a:prstGeom prst="rect">
            <a:avLst/>
          </a:prstGeom>
        </p:spPr>
      </p:pic>
    </p:spTree>
    <p:extLst>
      <p:ext uri="{BB962C8B-B14F-4D97-AF65-F5344CB8AC3E}">
        <p14:creationId xmlns:p14="http://schemas.microsoft.com/office/powerpoint/2010/main" val="3571945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626908380"/>
              </p:ext>
            </p:extLst>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21317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B6429-39AA-4D1C-9759-C075FFA53202}"/>
              </a:ext>
            </a:extLst>
          </p:cNvPr>
          <p:cNvSpPr>
            <a:spLocks noGrp="1"/>
          </p:cNvSpPr>
          <p:nvPr>
            <p:ph type="title"/>
          </p:nvPr>
        </p:nvSpPr>
        <p:spPr/>
        <p:txBody>
          <a:bodyPr/>
          <a:lstStyle/>
          <a:p>
            <a:r>
              <a:rPr lang="en-MY" dirty="0"/>
              <a:t>Strategy Evaluation</a:t>
            </a:r>
          </a:p>
        </p:txBody>
      </p:sp>
      <p:pic>
        <p:nvPicPr>
          <p:cNvPr id="5" name="Picture 4">
            <a:extLst>
              <a:ext uri="{FF2B5EF4-FFF2-40B4-BE49-F238E27FC236}">
                <a16:creationId xmlns:a16="http://schemas.microsoft.com/office/drawing/2014/main" id="{00248682-F71E-4CD1-8AA8-8D32E78BE334}"/>
              </a:ext>
            </a:extLst>
          </p:cNvPr>
          <p:cNvPicPr>
            <a:picLocks noChangeAspect="1"/>
          </p:cNvPicPr>
          <p:nvPr/>
        </p:nvPicPr>
        <p:blipFill>
          <a:blip r:embed="rId2"/>
          <a:stretch>
            <a:fillRect/>
          </a:stretch>
        </p:blipFill>
        <p:spPr>
          <a:xfrm>
            <a:off x="1403648" y="1843087"/>
            <a:ext cx="6840760" cy="4126763"/>
          </a:xfrm>
          <a:prstGeom prst="rect">
            <a:avLst/>
          </a:prstGeom>
        </p:spPr>
      </p:pic>
    </p:spTree>
    <p:extLst>
      <p:ext uri="{BB962C8B-B14F-4D97-AF65-F5344CB8AC3E}">
        <p14:creationId xmlns:p14="http://schemas.microsoft.com/office/powerpoint/2010/main" val="3543622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77E10-F22A-4DB1-9E66-83F1D7FE4CD1}"/>
              </a:ext>
            </a:extLst>
          </p:cNvPr>
          <p:cNvSpPr>
            <a:spLocks noGrp="1"/>
          </p:cNvSpPr>
          <p:nvPr>
            <p:ph type="title"/>
          </p:nvPr>
        </p:nvSpPr>
        <p:spPr/>
        <p:txBody>
          <a:bodyPr/>
          <a:lstStyle/>
          <a:p>
            <a:r>
              <a:rPr lang="en-MY" dirty="0"/>
              <a:t>Strategy Evaluation Methods</a:t>
            </a:r>
          </a:p>
        </p:txBody>
      </p:sp>
      <p:pic>
        <p:nvPicPr>
          <p:cNvPr id="5" name="Picture 4">
            <a:extLst>
              <a:ext uri="{FF2B5EF4-FFF2-40B4-BE49-F238E27FC236}">
                <a16:creationId xmlns:a16="http://schemas.microsoft.com/office/drawing/2014/main" id="{C43D1BB7-9052-4A98-94F3-EC36829E2953}"/>
              </a:ext>
            </a:extLst>
          </p:cNvPr>
          <p:cNvPicPr>
            <a:picLocks noChangeAspect="1"/>
          </p:cNvPicPr>
          <p:nvPr/>
        </p:nvPicPr>
        <p:blipFill>
          <a:blip r:embed="rId2"/>
          <a:stretch>
            <a:fillRect/>
          </a:stretch>
        </p:blipFill>
        <p:spPr>
          <a:xfrm>
            <a:off x="1600200" y="1742196"/>
            <a:ext cx="5943600" cy="3486150"/>
          </a:xfrm>
          <a:prstGeom prst="rect">
            <a:avLst/>
          </a:prstGeom>
        </p:spPr>
      </p:pic>
    </p:spTree>
    <p:extLst>
      <p:ext uri="{BB962C8B-B14F-4D97-AF65-F5344CB8AC3E}">
        <p14:creationId xmlns:p14="http://schemas.microsoft.com/office/powerpoint/2010/main" val="25149750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32B62-026D-4BBB-B623-203FFA5A5620}"/>
              </a:ext>
            </a:extLst>
          </p:cNvPr>
          <p:cNvSpPr>
            <a:spLocks noGrp="1"/>
          </p:cNvSpPr>
          <p:nvPr>
            <p:ph type="title"/>
          </p:nvPr>
        </p:nvSpPr>
        <p:spPr/>
        <p:txBody>
          <a:bodyPr/>
          <a:lstStyle/>
          <a:p>
            <a:r>
              <a:rPr lang="en-MY" dirty="0"/>
              <a:t>Process of Strategy Evaluation </a:t>
            </a:r>
          </a:p>
        </p:txBody>
      </p:sp>
      <p:sp>
        <p:nvSpPr>
          <p:cNvPr id="3" name="Content Placeholder 2">
            <a:extLst>
              <a:ext uri="{FF2B5EF4-FFF2-40B4-BE49-F238E27FC236}">
                <a16:creationId xmlns:a16="http://schemas.microsoft.com/office/drawing/2014/main" id="{D9BA2B98-89E6-452F-AAEC-81D1A1A82A8E}"/>
              </a:ext>
            </a:extLst>
          </p:cNvPr>
          <p:cNvSpPr>
            <a:spLocks noGrp="1"/>
          </p:cNvSpPr>
          <p:nvPr>
            <p:ph idx="1"/>
          </p:nvPr>
        </p:nvSpPr>
        <p:spPr/>
        <p:txBody>
          <a:bodyPr/>
          <a:lstStyle/>
          <a:p>
            <a:endParaRPr lang="en-MY" dirty="0"/>
          </a:p>
          <a:p>
            <a:r>
              <a:rPr lang="en-MY" dirty="0"/>
              <a:t>Fixing benchmark of performance</a:t>
            </a:r>
          </a:p>
          <a:p>
            <a:endParaRPr lang="en-MY" dirty="0"/>
          </a:p>
          <a:p>
            <a:r>
              <a:rPr lang="en-MY" dirty="0"/>
              <a:t>Measurement of performance</a:t>
            </a:r>
          </a:p>
          <a:p>
            <a:endParaRPr lang="en-MY" dirty="0"/>
          </a:p>
          <a:p>
            <a:r>
              <a:rPr lang="en-MY" dirty="0" err="1"/>
              <a:t>Analyzing</a:t>
            </a:r>
            <a:r>
              <a:rPr lang="en-MY" dirty="0"/>
              <a:t> Variance</a:t>
            </a:r>
          </a:p>
          <a:p>
            <a:endParaRPr lang="en-MY" dirty="0"/>
          </a:p>
          <a:p>
            <a:r>
              <a:rPr lang="en-MY" dirty="0"/>
              <a:t>Taking Corrective Action</a:t>
            </a:r>
          </a:p>
        </p:txBody>
      </p:sp>
    </p:spTree>
    <p:extLst>
      <p:ext uri="{BB962C8B-B14F-4D97-AF65-F5344CB8AC3E}">
        <p14:creationId xmlns:p14="http://schemas.microsoft.com/office/powerpoint/2010/main" val="2332847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1D394-9FC4-4C4C-90A7-A54F2537C046}"/>
              </a:ext>
            </a:extLst>
          </p:cNvPr>
          <p:cNvSpPr>
            <a:spLocks noGrp="1"/>
          </p:cNvSpPr>
          <p:nvPr>
            <p:ph type="title"/>
          </p:nvPr>
        </p:nvSpPr>
        <p:spPr/>
        <p:txBody>
          <a:bodyPr/>
          <a:lstStyle/>
          <a:p>
            <a:r>
              <a:rPr lang="en-MY" dirty="0"/>
              <a:t>Fixing benchmark of performance</a:t>
            </a:r>
          </a:p>
        </p:txBody>
      </p:sp>
      <p:sp>
        <p:nvSpPr>
          <p:cNvPr id="3" name="Content Placeholder 2">
            <a:extLst>
              <a:ext uri="{FF2B5EF4-FFF2-40B4-BE49-F238E27FC236}">
                <a16:creationId xmlns:a16="http://schemas.microsoft.com/office/drawing/2014/main" id="{D71214AA-AC6E-42AA-8D77-3DF3E1C862B3}"/>
              </a:ext>
            </a:extLst>
          </p:cNvPr>
          <p:cNvSpPr>
            <a:spLocks noGrp="1"/>
          </p:cNvSpPr>
          <p:nvPr>
            <p:ph idx="1"/>
          </p:nvPr>
        </p:nvSpPr>
        <p:spPr/>
        <p:txBody>
          <a:bodyPr/>
          <a:lstStyle/>
          <a:p>
            <a:r>
              <a:rPr lang="en-MY" dirty="0"/>
              <a:t>What benchmarks to set</a:t>
            </a:r>
          </a:p>
          <a:p>
            <a:r>
              <a:rPr lang="en-MY" dirty="0"/>
              <a:t>How to set them</a:t>
            </a:r>
          </a:p>
          <a:p>
            <a:r>
              <a:rPr lang="en-MY" dirty="0"/>
              <a:t>How to express them</a:t>
            </a:r>
          </a:p>
          <a:p>
            <a:pPr marL="0" indent="0">
              <a:buNone/>
            </a:pPr>
            <a:endParaRPr lang="en-MY" dirty="0"/>
          </a:p>
          <a:p>
            <a:pPr marL="0" indent="0">
              <a:buNone/>
            </a:pPr>
            <a:r>
              <a:rPr lang="en-MY" dirty="0"/>
              <a:t>Quantitative criteria include determination of net profit, ROI, earning per share, cost of production, rate of employee turnover etc. Among the Qualitative factors are subjective evaluation of factors such as - skills and competencies, risk taking potential, flexibility etc</a:t>
            </a:r>
          </a:p>
        </p:txBody>
      </p:sp>
    </p:spTree>
    <p:extLst>
      <p:ext uri="{BB962C8B-B14F-4D97-AF65-F5344CB8AC3E}">
        <p14:creationId xmlns:p14="http://schemas.microsoft.com/office/powerpoint/2010/main" val="39635640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7364B-9760-4EDD-BA7B-8382A47FDE7D}"/>
              </a:ext>
            </a:extLst>
          </p:cNvPr>
          <p:cNvSpPr>
            <a:spLocks noGrp="1"/>
          </p:cNvSpPr>
          <p:nvPr>
            <p:ph type="title"/>
          </p:nvPr>
        </p:nvSpPr>
        <p:spPr/>
        <p:txBody>
          <a:bodyPr/>
          <a:lstStyle/>
          <a:p>
            <a:r>
              <a:rPr lang="en-MY" dirty="0"/>
              <a:t>Measurement of performance</a:t>
            </a:r>
          </a:p>
        </p:txBody>
      </p:sp>
      <p:sp>
        <p:nvSpPr>
          <p:cNvPr id="3" name="Content Placeholder 2">
            <a:extLst>
              <a:ext uri="{FF2B5EF4-FFF2-40B4-BE49-F238E27FC236}">
                <a16:creationId xmlns:a16="http://schemas.microsoft.com/office/drawing/2014/main" id="{B780F9B6-213B-4265-93B1-D00EF8F8D046}"/>
              </a:ext>
            </a:extLst>
          </p:cNvPr>
          <p:cNvSpPr>
            <a:spLocks noGrp="1"/>
          </p:cNvSpPr>
          <p:nvPr>
            <p:ph idx="1"/>
          </p:nvPr>
        </p:nvSpPr>
        <p:spPr>
          <a:xfrm>
            <a:off x="914400" y="1600200"/>
            <a:ext cx="7906072" cy="4530725"/>
          </a:xfrm>
        </p:spPr>
        <p:txBody>
          <a:bodyPr/>
          <a:lstStyle/>
          <a:p>
            <a:endParaRPr lang="en-MY" dirty="0"/>
          </a:p>
          <a:p>
            <a:r>
              <a:rPr lang="en-MY" dirty="0"/>
              <a:t>The reporting and communication system help in measuring the performance. </a:t>
            </a:r>
          </a:p>
          <a:p>
            <a:endParaRPr lang="en-MY" dirty="0"/>
          </a:p>
          <a:p>
            <a:r>
              <a:rPr lang="en-MY" dirty="0"/>
              <a:t>If the standards are set in the right manner, strategy evaluation becomes easier.</a:t>
            </a:r>
          </a:p>
          <a:p>
            <a:endParaRPr lang="en-MY" dirty="0"/>
          </a:p>
          <a:p>
            <a:r>
              <a:rPr lang="en-MY" dirty="0"/>
              <a:t>For measuring the performance, financial statements like - balance sheet, profit and loss account must be prepared on an annual basis.</a:t>
            </a:r>
          </a:p>
        </p:txBody>
      </p:sp>
    </p:spTree>
    <p:extLst>
      <p:ext uri="{BB962C8B-B14F-4D97-AF65-F5344CB8AC3E}">
        <p14:creationId xmlns:p14="http://schemas.microsoft.com/office/powerpoint/2010/main" val="16898066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7A71D-944A-444E-9DB5-ECED1DF6017F}"/>
              </a:ext>
            </a:extLst>
          </p:cNvPr>
          <p:cNvSpPr>
            <a:spLocks noGrp="1"/>
          </p:cNvSpPr>
          <p:nvPr>
            <p:ph type="title"/>
          </p:nvPr>
        </p:nvSpPr>
        <p:spPr/>
        <p:txBody>
          <a:bodyPr/>
          <a:lstStyle/>
          <a:p>
            <a:r>
              <a:rPr lang="en-MY" dirty="0" err="1"/>
              <a:t>Analyzing</a:t>
            </a:r>
            <a:r>
              <a:rPr lang="en-MY" dirty="0"/>
              <a:t> Variance</a:t>
            </a:r>
          </a:p>
        </p:txBody>
      </p:sp>
      <p:sp>
        <p:nvSpPr>
          <p:cNvPr id="3" name="Content Placeholder 2">
            <a:extLst>
              <a:ext uri="{FF2B5EF4-FFF2-40B4-BE49-F238E27FC236}">
                <a16:creationId xmlns:a16="http://schemas.microsoft.com/office/drawing/2014/main" id="{9DE73BFC-E89A-48EC-9AF7-52A5A7783793}"/>
              </a:ext>
            </a:extLst>
          </p:cNvPr>
          <p:cNvSpPr>
            <a:spLocks noGrp="1"/>
          </p:cNvSpPr>
          <p:nvPr>
            <p:ph idx="1"/>
          </p:nvPr>
        </p:nvSpPr>
        <p:spPr>
          <a:xfrm>
            <a:off x="685800" y="1556792"/>
            <a:ext cx="8134672" cy="4530725"/>
          </a:xfrm>
        </p:spPr>
        <p:txBody>
          <a:bodyPr/>
          <a:lstStyle/>
          <a:p>
            <a:r>
              <a:rPr lang="en-MY" dirty="0"/>
              <a:t>While measuring the actual performance and comparing it with standard performance there may be variances which must be </a:t>
            </a:r>
            <a:r>
              <a:rPr lang="en-MY" dirty="0" err="1"/>
              <a:t>analyzed</a:t>
            </a:r>
            <a:r>
              <a:rPr lang="en-MY" dirty="0"/>
              <a:t>. </a:t>
            </a:r>
          </a:p>
          <a:p>
            <a:r>
              <a:rPr lang="en-MY" dirty="0"/>
              <a:t> the degree of tolerance limits between which the variance between actual and standard performance may be accepted.</a:t>
            </a:r>
          </a:p>
          <a:p>
            <a:r>
              <a:rPr lang="en-MY" dirty="0"/>
              <a:t>The positive deviation indicates a better performance but it is quite unusual exceeding the target always. </a:t>
            </a:r>
          </a:p>
          <a:p>
            <a:r>
              <a:rPr lang="en-MY" dirty="0"/>
              <a:t>The negative deviation is an issue of concern because it indicates a shortfall in performance.</a:t>
            </a:r>
          </a:p>
        </p:txBody>
      </p:sp>
    </p:spTree>
    <p:extLst>
      <p:ext uri="{BB962C8B-B14F-4D97-AF65-F5344CB8AC3E}">
        <p14:creationId xmlns:p14="http://schemas.microsoft.com/office/powerpoint/2010/main" val="1942257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46D67-3E12-455B-A08A-D81A8793668A}"/>
              </a:ext>
            </a:extLst>
          </p:cNvPr>
          <p:cNvSpPr>
            <a:spLocks noGrp="1"/>
          </p:cNvSpPr>
          <p:nvPr>
            <p:ph type="title"/>
          </p:nvPr>
        </p:nvSpPr>
        <p:spPr/>
        <p:txBody>
          <a:bodyPr/>
          <a:lstStyle/>
          <a:p>
            <a:r>
              <a:rPr lang="en-MY" dirty="0"/>
              <a:t>Taking Corrective Action</a:t>
            </a:r>
          </a:p>
        </p:txBody>
      </p:sp>
      <p:sp>
        <p:nvSpPr>
          <p:cNvPr id="3" name="Content Placeholder 2">
            <a:extLst>
              <a:ext uri="{FF2B5EF4-FFF2-40B4-BE49-F238E27FC236}">
                <a16:creationId xmlns:a16="http://schemas.microsoft.com/office/drawing/2014/main" id="{B86252C1-2BA4-4944-A853-B4A73A207B3D}"/>
              </a:ext>
            </a:extLst>
          </p:cNvPr>
          <p:cNvSpPr>
            <a:spLocks noGrp="1"/>
          </p:cNvSpPr>
          <p:nvPr>
            <p:ph idx="1"/>
          </p:nvPr>
        </p:nvSpPr>
        <p:spPr/>
        <p:txBody>
          <a:bodyPr/>
          <a:lstStyle/>
          <a:p>
            <a:r>
              <a:rPr lang="en-MY" dirty="0"/>
              <a:t>Once the deviation in performance is identified, it is essential to plan for a corrective action. </a:t>
            </a:r>
          </a:p>
          <a:p>
            <a:r>
              <a:rPr lang="en-MY" dirty="0"/>
              <a:t>If the performance is consistently less than the desired performance, the strategists must carry a detailed analysis of the factors responsible for such performance. </a:t>
            </a:r>
          </a:p>
        </p:txBody>
      </p:sp>
    </p:spTree>
    <p:extLst>
      <p:ext uri="{BB962C8B-B14F-4D97-AF65-F5344CB8AC3E}">
        <p14:creationId xmlns:p14="http://schemas.microsoft.com/office/powerpoint/2010/main" val="181410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338152292"/>
              </p:ext>
            </p:extLst>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464060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70D3E-DC39-43C9-8882-CF67440B0290}"/>
              </a:ext>
            </a:extLst>
          </p:cNvPr>
          <p:cNvSpPr>
            <a:spLocks noGrp="1"/>
          </p:cNvSpPr>
          <p:nvPr>
            <p:ph type="title"/>
          </p:nvPr>
        </p:nvSpPr>
        <p:spPr/>
        <p:txBody>
          <a:bodyPr/>
          <a:lstStyle/>
          <a:p>
            <a:r>
              <a:rPr lang="en-MY" dirty="0"/>
              <a:t>HR in Strategy Planning</a:t>
            </a:r>
          </a:p>
        </p:txBody>
      </p:sp>
      <p:pic>
        <p:nvPicPr>
          <p:cNvPr id="5" name="Picture 4">
            <a:extLst>
              <a:ext uri="{FF2B5EF4-FFF2-40B4-BE49-F238E27FC236}">
                <a16:creationId xmlns:a16="http://schemas.microsoft.com/office/drawing/2014/main" id="{B33BF7ED-23DD-4A49-A9B8-86BB439E378B}"/>
              </a:ext>
            </a:extLst>
          </p:cNvPr>
          <p:cNvPicPr>
            <a:picLocks noChangeAspect="1"/>
          </p:cNvPicPr>
          <p:nvPr/>
        </p:nvPicPr>
        <p:blipFill>
          <a:blip r:embed="rId2"/>
          <a:stretch>
            <a:fillRect/>
          </a:stretch>
        </p:blipFill>
        <p:spPr>
          <a:xfrm>
            <a:off x="1181100" y="1772815"/>
            <a:ext cx="7505700" cy="4975689"/>
          </a:xfrm>
          <a:prstGeom prst="rect">
            <a:avLst/>
          </a:prstGeom>
        </p:spPr>
      </p:pic>
    </p:spTree>
    <p:extLst>
      <p:ext uri="{BB962C8B-B14F-4D97-AF65-F5344CB8AC3E}">
        <p14:creationId xmlns:p14="http://schemas.microsoft.com/office/powerpoint/2010/main" val="12498612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291DD-9AB9-40EA-B1FB-8EF32D0F8ED3}"/>
              </a:ext>
            </a:extLst>
          </p:cNvPr>
          <p:cNvSpPr>
            <a:spLocks noGrp="1"/>
          </p:cNvSpPr>
          <p:nvPr>
            <p:ph type="title"/>
          </p:nvPr>
        </p:nvSpPr>
        <p:spPr/>
        <p:txBody>
          <a:bodyPr/>
          <a:lstStyle/>
          <a:p>
            <a:r>
              <a:rPr lang="en-MY" dirty="0"/>
              <a:t>HR in Communicating Vision and Mission</a:t>
            </a:r>
          </a:p>
        </p:txBody>
      </p:sp>
      <p:sp>
        <p:nvSpPr>
          <p:cNvPr id="3" name="Content Placeholder 2">
            <a:extLst>
              <a:ext uri="{FF2B5EF4-FFF2-40B4-BE49-F238E27FC236}">
                <a16:creationId xmlns:a16="http://schemas.microsoft.com/office/drawing/2014/main" id="{382D6E44-9ED3-4C70-AEA5-E51B9FD31DE8}"/>
              </a:ext>
            </a:extLst>
          </p:cNvPr>
          <p:cNvSpPr>
            <a:spLocks noGrp="1"/>
          </p:cNvSpPr>
          <p:nvPr>
            <p:ph idx="1"/>
          </p:nvPr>
        </p:nvSpPr>
        <p:spPr/>
        <p:txBody>
          <a:bodyPr/>
          <a:lstStyle/>
          <a:p>
            <a:pPr marL="0" indent="0">
              <a:buNone/>
            </a:pPr>
            <a:endParaRPr lang="en-MY" dirty="0"/>
          </a:p>
          <a:p>
            <a:pPr marL="0" indent="0">
              <a:buNone/>
            </a:pPr>
            <a:r>
              <a:rPr lang="en-MY" dirty="0"/>
              <a:t>Once the organization’s vision and mission are created, the HR department is responsible to communicate the vision, mission, and core value to their employees</a:t>
            </a:r>
          </a:p>
        </p:txBody>
      </p:sp>
    </p:spTree>
    <p:extLst>
      <p:ext uri="{BB962C8B-B14F-4D97-AF65-F5344CB8AC3E}">
        <p14:creationId xmlns:p14="http://schemas.microsoft.com/office/powerpoint/2010/main" val="24691024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6E213-5BF1-4E78-9073-A3D7EAB87622}"/>
              </a:ext>
            </a:extLst>
          </p:cNvPr>
          <p:cNvSpPr>
            <a:spLocks noGrp="1"/>
          </p:cNvSpPr>
          <p:nvPr>
            <p:ph type="title"/>
          </p:nvPr>
        </p:nvSpPr>
        <p:spPr/>
        <p:txBody>
          <a:bodyPr/>
          <a:lstStyle/>
          <a:p>
            <a:r>
              <a:rPr lang="en-MY" dirty="0"/>
              <a:t>HR in SWOT Analysis</a:t>
            </a:r>
          </a:p>
        </p:txBody>
      </p:sp>
      <p:sp>
        <p:nvSpPr>
          <p:cNvPr id="3" name="Content Placeholder 2">
            <a:extLst>
              <a:ext uri="{FF2B5EF4-FFF2-40B4-BE49-F238E27FC236}">
                <a16:creationId xmlns:a16="http://schemas.microsoft.com/office/drawing/2014/main" id="{689EA52D-9797-4CCD-B7DE-4177F5A0C1C4}"/>
              </a:ext>
            </a:extLst>
          </p:cNvPr>
          <p:cNvSpPr>
            <a:spLocks noGrp="1"/>
          </p:cNvSpPr>
          <p:nvPr>
            <p:ph idx="1"/>
          </p:nvPr>
        </p:nvSpPr>
        <p:spPr/>
        <p:txBody>
          <a:bodyPr/>
          <a:lstStyle/>
          <a:p>
            <a:r>
              <a:rPr lang="en-MY" dirty="0"/>
              <a:t>HR create plans and action items to take advantage of strengths and opportunities and mitigate weaknesses and threats to the workforce and talent pipeline</a:t>
            </a:r>
          </a:p>
          <a:p>
            <a:endParaRPr lang="en-MY" dirty="0"/>
          </a:p>
          <a:p>
            <a:r>
              <a:rPr lang="en-MY" dirty="0"/>
              <a:t>HR conduct a management verification panel ensure the information gathered during the SWOT Analysis sessions is accurate.</a:t>
            </a:r>
          </a:p>
        </p:txBody>
      </p:sp>
    </p:spTree>
    <p:extLst>
      <p:ext uri="{BB962C8B-B14F-4D97-AF65-F5344CB8AC3E}">
        <p14:creationId xmlns:p14="http://schemas.microsoft.com/office/powerpoint/2010/main" val="26741948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75868-8612-4E7E-AE0C-7BFF5C304384}"/>
              </a:ext>
            </a:extLst>
          </p:cNvPr>
          <p:cNvSpPr>
            <a:spLocks noGrp="1"/>
          </p:cNvSpPr>
          <p:nvPr>
            <p:ph type="title"/>
          </p:nvPr>
        </p:nvSpPr>
        <p:spPr/>
        <p:txBody>
          <a:bodyPr/>
          <a:lstStyle/>
          <a:p>
            <a:r>
              <a:rPr lang="en-MY" dirty="0"/>
              <a:t>HR in Strategy Formulation</a:t>
            </a:r>
          </a:p>
        </p:txBody>
      </p:sp>
      <p:sp>
        <p:nvSpPr>
          <p:cNvPr id="3" name="Content Placeholder 2">
            <a:extLst>
              <a:ext uri="{FF2B5EF4-FFF2-40B4-BE49-F238E27FC236}">
                <a16:creationId xmlns:a16="http://schemas.microsoft.com/office/drawing/2014/main" id="{0B9A68E6-7C37-4D85-BA40-62CDA4FE258D}"/>
              </a:ext>
            </a:extLst>
          </p:cNvPr>
          <p:cNvSpPr>
            <a:spLocks noGrp="1"/>
          </p:cNvSpPr>
          <p:nvPr>
            <p:ph idx="1"/>
          </p:nvPr>
        </p:nvSpPr>
        <p:spPr/>
        <p:txBody>
          <a:bodyPr/>
          <a:lstStyle/>
          <a:p>
            <a:r>
              <a:rPr lang="en-MY" dirty="0"/>
              <a:t>In conjunction with the SWOT Analysis, HR should perform Scenario Planning to forecast future scenarios for targeted positions or occupations. Looking forward at workforce and workload factors, linkages are developed to build likely scenarios of the future workforce and its drivers.</a:t>
            </a:r>
          </a:p>
        </p:txBody>
      </p:sp>
    </p:spTree>
    <p:extLst>
      <p:ext uri="{BB962C8B-B14F-4D97-AF65-F5344CB8AC3E}">
        <p14:creationId xmlns:p14="http://schemas.microsoft.com/office/powerpoint/2010/main" val="37957846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AFF22-8662-4B85-B242-1DBCEFB72BC9}"/>
              </a:ext>
            </a:extLst>
          </p:cNvPr>
          <p:cNvSpPr>
            <a:spLocks noGrp="1"/>
          </p:cNvSpPr>
          <p:nvPr>
            <p:ph type="title"/>
          </p:nvPr>
        </p:nvSpPr>
        <p:spPr/>
        <p:txBody>
          <a:bodyPr/>
          <a:lstStyle/>
          <a:p>
            <a:r>
              <a:rPr lang="en-MY" dirty="0"/>
              <a:t>HR in Strategy Execution</a:t>
            </a:r>
          </a:p>
        </p:txBody>
      </p:sp>
      <p:sp>
        <p:nvSpPr>
          <p:cNvPr id="3" name="Content Placeholder 2">
            <a:extLst>
              <a:ext uri="{FF2B5EF4-FFF2-40B4-BE49-F238E27FC236}">
                <a16:creationId xmlns:a16="http://schemas.microsoft.com/office/drawing/2014/main" id="{0CC41400-91E6-4C08-86FD-6B9142091042}"/>
              </a:ext>
            </a:extLst>
          </p:cNvPr>
          <p:cNvSpPr>
            <a:spLocks noGrp="1"/>
          </p:cNvSpPr>
          <p:nvPr>
            <p:ph idx="1"/>
          </p:nvPr>
        </p:nvSpPr>
        <p:spPr>
          <a:xfrm>
            <a:off x="880791" y="1628800"/>
            <a:ext cx="7772400" cy="4530725"/>
          </a:xfrm>
        </p:spPr>
        <p:txBody>
          <a:bodyPr/>
          <a:lstStyle/>
          <a:p>
            <a:r>
              <a:rPr lang="en-MY" sz="2400" dirty="0"/>
              <a:t>HR organize cross-functional teams to meet the strategic objectives. </a:t>
            </a:r>
          </a:p>
          <a:p>
            <a:r>
              <a:rPr lang="en-MY" sz="2400" dirty="0"/>
              <a:t>HR manage the HR portfolio through identifying high-potential talent, prioritizing HR programs to align with the start-up strategy, developing talent, and tracking the need for succession planning and retirement.</a:t>
            </a:r>
          </a:p>
          <a:p>
            <a:r>
              <a:rPr lang="en-MY" sz="2400" dirty="0"/>
              <a:t>HR should implement communication technology and processes to promote integration and execution of the organization’s global strategy.</a:t>
            </a:r>
          </a:p>
          <a:p>
            <a:r>
              <a:rPr lang="en-MY" sz="2400" dirty="0"/>
              <a:t> HR should monitor and evaluate the effectiveness of the strategies.</a:t>
            </a:r>
          </a:p>
        </p:txBody>
      </p:sp>
    </p:spTree>
    <p:extLst>
      <p:ext uri="{BB962C8B-B14F-4D97-AF65-F5344CB8AC3E}">
        <p14:creationId xmlns:p14="http://schemas.microsoft.com/office/powerpoint/2010/main" val="11928525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741907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F1EA3-FCA3-4E3A-A3BB-82A96433C97F}"/>
              </a:ext>
            </a:extLst>
          </p:cNvPr>
          <p:cNvSpPr>
            <a:spLocks noGrp="1"/>
          </p:cNvSpPr>
          <p:nvPr>
            <p:ph type="title"/>
          </p:nvPr>
        </p:nvSpPr>
        <p:spPr/>
        <p:txBody>
          <a:bodyPr/>
          <a:lstStyle/>
          <a:p>
            <a:r>
              <a:rPr lang="en-MY" dirty="0"/>
              <a:t>Supply Chain</a:t>
            </a:r>
          </a:p>
        </p:txBody>
      </p:sp>
      <p:sp>
        <p:nvSpPr>
          <p:cNvPr id="3" name="Content Placeholder 2">
            <a:extLst>
              <a:ext uri="{FF2B5EF4-FFF2-40B4-BE49-F238E27FC236}">
                <a16:creationId xmlns:a16="http://schemas.microsoft.com/office/drawing/2014/main" id="{81291D94-7459-45E9-8445-2E11C1156253}"/>
              </a:ext>
            </a:extLst>
          </p:cNvPr>
          <p:cNvSpPr>
            <a:spLocks noGrp="1"/>
          </p:cNvSpPr>
          <p:nvPr>
            <p:ph idx="1"/>
          </p:nvPr>
        </p:nvSpPr>
        <p:spPr>
          <a:xfrm>
            <a:off x="611560" y="1556792"/>
            <a:ext cx="8352928" cy="4530725"/>
          </a:xfrm>
        </p:spPr>
        <p:txBody>
          <a:bodyPr/>
          <a:lstStyle/>
          <a:p>
            <a:r>
              <a:rPr lang="en-MY" dirty="0"/>
              <a:t>A "supply chain" refers to the collection of steps that a company takes to transform raw material components into a final product that is delivered to customers. </a:t>
            </a:r>
          </a:p>
          <a:p>
            <a:endParaRPr lang="en-MY" dirty="0"/>
          </a:p>
          <a:p>
            <a:r>
              <a:rPr lang="en-MY" dirty="0"/>
              <a:t>A supply chain is the network of all the individuals, organizations, resources, activities and technology involved in the creation and sale of a product, from the delivery of source materials from the supplier to the manufacturer, through to its eventual delivery to the end user.</a:t>
            </a:r>
          </a:p>
        </p:txBody>
      </p:sp>
    </p:spTree>
    <p:extLst>
      <p:ext uri="{BB962C8B-B14F-4D97-AF65-F5344CB8AC3E}">
        <p14:creationId xmlns:p14="http://schemas.microsoft.com/office/powerpoint/2010/main" val="1615748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E62A6-8E0B-430D-A76A-48591ECF5611}"/>
              </a:ext>
            </a:extLst>
          </p:cNvPr>
          <p:cNvSpPr>
            <a:spLocks noGrp="1"/>
          </p:cNvSpPr>
          <p:nvPr>
            <p:ph type="title"/>
          </p:nvPr>
        </p:nvSpPr>
        <p:spPr/>
        <p:txBody>
          <a:bodyPr/>
          <a:lstStyle/>
          <a:p>
            <a:r>
              <a:rPr lang="en-MY" dirty="0"/>
              <a:t>Supply Chain</a:t>
            </a:r>
          </a:p>
        </p:txBody>
      </p:sp>
      <p:pic>
        <p:nvPicPr>
          <p:cNvPr id="5" name="Picture 4">
            <a:extLst>
              <a:ext uri="{FF2B5EF4-FFF2-40B4-BE49-F238E27FC236}">
                <a16:creationId xmlns:a16="http://schemas.microsoft.com/office/drawing/2014/main" id="{90E4B302-142B-4D31-AE68-4DDCE970140B}"/>
              </a:ext>
            </a:extLst>
          </p:cNvPr>
          <p:cNvPicPr>
            <a:picLocks noChangeAspect="1"/>
          </p:cNvPicPr>
          <p:nvPr/>
        </p:nvPicPr>
        <p:blipFill>
          <a:blip r:embed="rId2"/>
          <a:stretch>
            <a:fillRect/>
          </a:stretch>
        </p:blipFill>
        <p:spPr>
          <a:xfrm>
            <a:off x="959120" y="1772815"/>
            <a:ext cx="7727680" cy="2606559"/>
          </a:xfrm>
          <a:prstGeom prst="rect">
            <a:avLst/>
          </a:prstGeom>
        </p:spPr>
      </p:pic>
    </p:spTree>
    <p:extLst>
      <p:ext uri="{BB962C8B-B14F-4D97-AF65-F5344CB8AC3E}">
        <p14:creationId xmlns:p14="http://schemas.microsoft.com/office/powerpoint/2010/main" val="32468007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4079F-D076-42E6-899B-E5A3811F1045}"/>
              </a:ext>
            </a:extLst>
          </p:cNvPr>
          <p:cNvSpPr>
            <a:spLocks noGrp="1"/>
          </p:cNvSpPr>
          <p:nvPr>
            <p:ph type="title"/>
          </p:nvPr>
        </p:nvSpPr>
        <p:spPr/>
        <p:txBody>
          <a:bodyPr/>
          <a:lstStyle/>
          <a:p>
            <a:r>
              <a:rPr lang="en-MY" dirty="0"/>
              <a:t>Supply Chain Management</a:t>
            </a:r>
          </a:p>
        </p:txBody>
      </p:sp>
      <p:sp>
        <p:nvSpPr>
          <p:cNvPr id="3" name="Content Placeholder 2">
            <a:extLst>
              <a:ext uri="{FF2B5EF4-FFF2-40B4-BE49-F238E27FC236}">
                <a16:creationId xmlns:a16="http://schemas.microsoft.com/office/drawing/2014/main" id="{15D3BC20-7ECB-439F-9C8F-1E2511D19C34}"/>
              </a:ext>
            </a:extLst>
          </p:cNvPr>
          <p:cNvSpPr>
            <a:spLocks noGrp="1"/>
          </p:cNvSpPr>
          <p:nvPr>
            <p:ph idx="1"/>
          </p:nvPr>
        </p:nvSpPr>
        <p:spPr>
          <a:xfrm>
            <a:off x="914400" y="1600200"/>
            <a:ext cx="7906072" cy="4530725"/>
          </a:xfrm>
        </p:spPr>
        <p:txBody>
          <a:bodyPr/>
          <a:lstStyle/>
          <a:p>
            <a:r>
              <a:rPr lang="en-MY" dirty="0"/>
              <a:t>Supply Chain Management encompasses the planning and management of all activities involved in sourcing and procurement, conversion, and all Logistics Management activities. Importantly, it also includes coordination and collaboration with channel partners, which can be suppliers, intermediaries, third-party service providers, and customers. In essence, Supply Chain Management integrates supply and demand management within and across companies.</a:t>
            </a:r>
          </a:p>
        </p:txBody>
      </p:sp>
    </p:spTree>
    <p:extLst>
      <p:ext uri="{BB962C8B-B14F-4D97-AF65-F5344CB8AC3E}">
        <p14:creationId xmlns:p14="http://schemas.microsoft.com/office/powerpoint/2010/main" val="19019967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89A73-9C20-447B-823C-151BE3E881C7}"/>
              </a:ext>
            </a:extLst>
          </p:cNvPr>
          <p:cNvSpPr>
            <a:spLocks noGrp="1"/>
          </p:cNvSpPr>
          <p:nvPr>
            <p:ph type="title"/>
          </p:nvPr>
        </p:nvSpPr>
        <p:spPr/>
        <p:txBody>
          <a:bodyPr/>
          <a:lstStyle/>
          <a:p>
            <a:r>
              <a:rPr lang="en-MY" dirty="0"/>
              <a:t>Supply Chain Management</a:t>
            </a:r>
          </a:p>
        </p:txBody>
      </p:sp>
      <p:sp>
        <p:nvSpPr>
          <p:cNvPr id="3" name="Content Placeholder 2">
            <a:extLst>
              <a:ext uri="{FF2B5EF4-FFF2-40B4-BE49-F238E27FC236}">
                <a16:creationId xmlns:a16="http://schemas.microsoft.com/office/drawing/2014/main" id="{9DCA694E-4B85-414C-9683-9A6813DD2CE4}"/>
              </a:ext>
            </a:extLst>
          </p:cNvPr>
          <p:cNvSpPr>
            <a:spLocks noGrp="1"/>
          </p:cNvSpPr>
          <p:nvPr>
            <p:ph idx="1"/>
          </p:nvPr>
        </p:nvSpPr>
        <p:spPr>
          <a:xfrm>
            <a:off x="611560" y="1600200"/>
            <a:ext cx="8352928" cy="4530725"/>
          </a:xfrm>
        </p:spPr>
        <p:txBody>
          <a:bodyPr/>
          <a:lstStyle/>
          <a:p>
            <a:r>
              <a:rPr lang="en-MY" dirty="0"/>
              <a:t>Supply chain management is the oversight of materials, information, and finances as they move in a process from supplier to manufacturer to wholesaler to retailer to consumer. </a:t>
            </a:r>
          </a:p>
          <a:p>
            <a:r>
              <a:rPr lang="en-MY" dirty="0"/>
              <a:t>Typically, supply chain management has five stages: plan, make, source, deliver and return. </a:t>
            </a:r>
          </a:p>
          <a:p>
            <a:r>
              <a:rPr lang="en-MY" dirty="0"/>
              <a:t>The three main flows of the supply chain are the product flow, the information flow and the finances flow. SCM involves coordinating and integrating these flows both within and among companies.</a:t>
            </a:r>
          </a:p>
        </p:txBody>
      </p:sp>
    </p:spTree>
    <p:extLst>
      <p:ext uri="{BB962C8B-B14F-4D97-AF65-F5344CB8AC3E}">
        <p14:creationId xmlns:p14="http://schemas.microsoft.com/office/powerpoint/2010/main" val="40707581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FEE0B-86C9-414C-BFBB-9EFDCB265490}"/>
              </a:ext>
            </a:extLst>
          </p:cNvPr>
          <p:cNvSpPr>
            <a:spLocks noGrp="1"/>
          </p:cNvSpPr>
          <p:nvPr>
            <p:ph type="title"/>
          </p:nvPr>
        </p:nvSpPr>
        <p:spPr>
          <a:xfrm>
            <a:off x="611560" y="277813"/>
            <a:ext cx="8424936" cy="1143000"/>
          </a:xfrm>
        </p:spPr>
        <p:txBody>
          <a:bodyPr/>
          <a:lstStyle/>
          <a:p>
            <a:r>
              <a:rPr lang="en-MY" sz="3200" dirty="0"/>
              <a:t>Supply Chain Operations Reference model (SCOR)</a:t>
            </a:r>
          </a:p>
        </p:txBody>
      </p:sp>
      <p:pic>
        <p:nvPicPr>
          <p:cNvPr id="5" name="Picture 4">
            <a:extLst>
              <a:ext uri="{FF2B5EF4-FFF2-40B4-BE49-F238E27FC236}">
                <a16:creationId xmlns:a16="http://schemas.microsoft.com/office/drawing/2014/main" id="{B92C4F52-2E0C-4FED-AE19-2364E5D18CEE}"/>
              </a:ext>
            </a:extLst>
          </p:cNvPr>
          <p:cNvPicPr>
            <a:picLocks noChangeAspect="1"/>
          </p:cNvPicPr>
          <p:nvPr/>
        </p:nvPicPr>
        <p:blipFill>
          <a:blip r:embed="rId2"/>
          <a:stretch>
            <a:fillRect/>
          </a:stretch>
        </p:blipFill>
        <p:spPr>
          <a:xfrm>
            <a:off x="1229291" y="2132856"/>
            <a:ext cx="7279607" cy="3756819"/>
          </a:xfrm>
          <a:prstGeom prst="rect">
            <a:avLst/>
          </a:prstGeom>
        </p:spPr>
      </p:pic>
    </p:spTree>
    <p:extLst>
      <p:ext uri="{BB962C8B-B14F-4D97-AF65-F5344CB8AC3E}">
        <p14:creationId xmlns:p14="http://schemas.microsoft.com/office/powerpoint/2010/main" val="2724781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A1D05-682B-4CBD-BDF9-858FCF552435}"/>
              </a:ext>
            </a:extLst>
          </p:cNvPr>
          <p:cNvSpPr>
            <a:spLocks noGrp="1"/>
          </p:cNvSpPr>
          <p:nvPr>
            <p:ph type="title"/>
          </p:nvPr>
        </p:nvSpPr>
        <p:spPr/>
        <p:txBody>
          <a:bodyPr/>
          <a:lstStyle/>
          <a:p>
            <a:r>
              <a:rPr lang="en-MY" dirty="0"/>
              <a:t>Supply Chain Example : Apple Inc</a:t>
            </a:r>
          </a:p>
        </p:txBody>
      </p:sp>
      <p:pic>
        <p:nvPicPr>
          <p:cNvPr id="5" name="Picture 4">
            <a:extLst>
              <a:ext uri="{FF2B5EF4-FFF2-40B4-BE49-F238E27FC236}">
                <a16:creationId xmlns:a16="http://schemas.microsoft.com/office/drawing/2014/main" id="{69D2424F-EB20-4256-A18B-B0F874551F70}"/>
              </a:ext>
            </a:extLst>
          </p:cNvPr>
          <p:cNvPicPr>
            <a:picLocks noChangeAspect="1"/>
          </p:cNvPicPr>
          <p:nvPr/>
        </p:nvPicPr>
        <p:blipFill>
          <a:blip r:embed="rId2"/>
          <a:stretch>
            <a:fillRect/>
          </a:stretch>
        </p:blipFill>
        <p:spPr>
          <a:xfrm>
            <a:off x="1281173" y="1988840"/>
            <a:ext cx="6581654" cy="4353843"/>
          </a:xfrm>
          <a:prstGeom prst="rect">
            <a:avLst/>
          </a:prstGeom>
        </p:spPr>
      </p:pic>
    </p:spTree>
    <p:extLst>
      <p:ext uri="{BB962C8B-B14F-4D97-AF65-F5344CB8AC3E}">
        <p14:creationId xmlns:p14="http://schemas.microsoft.com/office/powerpoint/2010/main" val="29163020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CA5CA-AA8F-4A28-961E-9E682CD773E2}"/>
              </a:ext>
            </a:extLst>
          </p:cNvPr>
          <p:cNvSpPr>
            <a:spLocks noGrp="1"/>
          </p:cNvSpPr>
          <p:nvPr>
            <p:ph type="title"/>
          </p:nvPr>
        </p:nvSpPr>
        <p:spPr/>
        <p:txBody>
          <a:bodyPr/>
          <a:lstStyle/>
          <a:p>
            <a:r>
              <a:rPr lang="en-MY" dirty="0"/>
              <a:t>Greenfield Operations</a:t>
            </a:r>
          </a:p>
        </p:txBody>
      </p:sp>
      <p:sp>
        <p:nvSpPr>
          <p:cNvPr id="3" name="Content Placeholder 2">
            <a:extLst>
              <a:ext uri="{FF2B5EF4-FFF2-40B4-BE49-F238E27FC236}">
                <a16:creationId xmlns:a16="http://schemas.microsoft.com/office/drawing/2014/main" id="{27951DE8-490D-407E-9385-9C277EDFF609}"/>
              </a:ext>
            </a:extLst>
          </p:cNvPr>
          <p:cNvSpPr>
            <a:spLocks noGrp="1"/>
          </p:cNvSpPr>
          <p:nvPr>
            <p:ph idx="1"/>
          </p:nvPr>
        </p:nvSpPr>
        <p:spPr>
          <a:xfrm>
            <a:off x="611560" y="1600200"/>
            <a:ext cx="8075240" cy="4530725"/>
          </a:xfrm>
        </p:spPr>
        <p:txBody>
          <a:bodyPr/>
          <a:lstStyle/>
          <a:p>
            <a:pPr marL="0" indent="0">
              <a:buNone/>
            </a:pPr>
            <a:r>
              <a:rPr lang="en-MY" dirty="0"/>
              <a:t>Greenfield operation: Refers to the company building a new location from the ground up. A major task and commitment to completely staff and equip the new location are required.</a:t>
            </a:r>
          </a:p>
          <a:p>
            <a:pPr marL="0" indent="0">
              <a:buNone/>
            </a:pPr>
            <a:endParaRPr lang="en-MY" dirty="0"/>
          </a:p>
          <a:p>
            <a:pPr marL="0" indent="0">
              <a:buNone/>
            </a:pPr>
            <a:r>
              <a:rPr lang="en-MY" dirty="0"/>
              <a:t>Brownfield operation: like in Greenfield, originates in the construction industry where it refers to projects built on land that has already been developed. In business a Brownfield operation is a method of starting a company by using a pre-existing company.</a:t>
            </a:r>
          </a:p>
        </p:txBody>
      </p:sp>
    </p:spTree>
    <p:extLst>
      <p:ext uri="{BB962C8B-B14F-4D97-AF65-F5344CB8AC3E}">
        <p14:creationId xmlns:p14="http://schemas.microsoft.com/office/powerpoint/2010/main" val="2824631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E3882-77D2-46B0-B30A-AE3283B20AB9}"/>
              </a:ext>
            </a:extLst>
          </p:cNvPr>
          <p:cNvSpPr>
            <a:spLocks noGrp="1"/>
          </p:cNvSpPr>
          <p:nvPr>
            <p:ph type="title"/>
          </p:nvPr>
        </p:nvSpPr>
        <p:spPr/>
        <p:txBody>
          <a:bodyPr/>
          <a:lstStyle/>
          <a:p>
            <a:r>
              <a:rPr lang="en-MY" dirty="0"/>
              <a:t>HR and Supply Chain</a:t>
            </a:r>
          </a:p>
        </p:txBody>
      </p:sp>
      <p:sp>
        <p:nvSpPr>
          <p:cNvPr id="3" name="Content Placeholder 2">
            <a:extLst>
              <a:ext uri="{FF2B5EF4-FFF2-40B4-BE49-F238E27FC236}">
                <a16:creationId xmlns:a16="http://schemas.microsoft.com/office/drawing/2014/main" id="{15ABB94F-4478-40C7-9AC7-F917E996A657}"/>
              </a:ext>
            </a:extLst>
          </p:cNvPr>
          <p:cNvSpPr>
            <a:spLocks noGrp="1"/>
          </p:cNvSpPr>
          <p:nvPr>
            <p:ph idx="1"/>
          </p:nvPr>
        </p:nvSpPr>
        <p:spPr/>
        <p:txBody>
          <a:bodyPr/>
          <a:lstStyle/>
          <a:p>
            <a:r>
              <a:rPr lang="en-MY" dirty="0"/>
              <a:t>Considering supply chain strategy, characteristics and partners when developing the HR strategy.</a:t>
            </a:r>
          </a:p>
          <a:p>
            <a:r>
              <a:rPr lang="en-MY" dirty="0"/>
              <a:t>Using HR systems (e.g. incentives, performance management, long-term relationships) to manage supply chain partners.</a:t>
            </a:r>
          </a:p>
          <a:p>
            <a:r>
              <a:rPr lang="en-MY" dirty="0"/>
              <a:t>Collaborating with the supply chain partners to develop and coordinate HR systems for the supply chain as a whole.</a:t>
            </a:r>
          </a:p>
          <a:p>
            <a:endParaRPr lang="en-MY" dirty="0"/>
          </a:p>
          <a:p>
            <a:endParaRPr lang="en-MY" dirty="0"/>
          </a:p>
        </p:txBody>
      </p:sp>
    </p:spTree>
    <p:extLst>
      <p:ext uri="{BB962C8B-B14F-4D97-AF65-F5344CB8AC3E}">
        <p14:creationId xmlns:p14="http://schemas.microsoft.com/office/powerpoint/2010/main" val="10809638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FEA93-9ACF-40DD-9EFB-94D55F310788}"/>
              </a:ext>
            </a:extLst>
          </p:cNvPr>
          <p:cNvSpPr>
            <a:spLocks noGrp="1"/>
          </p:cNvSpPr>
          <p:nvPr>
            <p:ph type="title"/>
          </p:nvPr>
        </p:nvSpPr>
        <p:spPr/>
        <p:txBody>
          <a:bodyPr/>
          <a:lstStyle/>
          <a:p>
            <a:r>
              <a:rPr lang="en-MY" dirty="0"/>
              <a:t>Staffing and Supply Chain</a:t>
            </a:r>
          </a:p>
        </p:txBody>
      </p:sp>
      <p:sp>
        <p:nvSpPr>
          <p:cNvPr id="3" name="Content Placeholder 2">
            <a:extLst>
              <a:ext uri="{FF2B5EF4-FFF2-40B4-BE49-F238E27FC236}">
                <a16:creationId xmlns:a16="http://schemas.microsoft.com/office/drawing/2014/main" id="{80556DD4-B3D4-4E86-A982-817927157912}"/>
              </a:ext>
            </a:extLst>
          </p:cNvPr>
          <p:cNvSpPr>
            <a:spLocks noGrp="1"/>
          </p:cNvSpPr>
          <p:nvPr>
            <p:ph idx="1"/>
          </p:nvPr>
        </p:nvSpPr>
        <p:spPr/>
        <p:txBody>
          <a:bodyPr/>
          <a:lstStyle/>
          <a:p>
            <a:r>
              <a:rPr lang="en-MY" dirty="0"/>
              <a:t>Aligning recruitment practices among the supply chain firms.</a:t>
            </a:r>
          </a:p>
          <a:p>
            <a:r>
              <a:rPr lang="en-MY" dirty="0"/>
              <a:t>Sharing applicant pools.</a:t>
            </a:r>
          </a:p>
          <a:p>
            <a:r>
              <a:rPr lang="en-MY" dirty="0"/>
              <a:t>Forecasting </a:t>
            </a:r>
            <a:r>
              <a:rPr lang="en-MY" dirty="0" err="1"/>
              <a:t>labor</a:t>
            </a:r>
            <a:r>
              <a:rPr lang="en-MY" dirty="0"/>
              <a:t> demand and supply across the entire supply chain.</a:t>
            </a:r>
          </a:p>
          <a:p>
            <a:endParaRPr lang="en-MY" dirty="0"/>
          </a:p>
        </p:txBody>
      </p:sp>
    </p:spTree>
    <p:extLst>
      <p:ext uri="{BB962C8B-B14F-4D97-AF65-F5344CB8AC3E}">
        <p14:creationId xmlns:p14="http://schemas.microsoft.com/office/powerpoint/2010/main" val="8033406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C3264-5413-4BDD-A5C9-40D082631858}"/>
              </a:ext>
            </a:extLst>
          </p:cNvPr>
          <p:cNvSpPr>
            <a:spLocks noGrp="1"/>
          </p:cNvSpPr>
          <p:nvPr>
            <p:ph type="title"/>
          </p:nvPr>
        </p:nvSpPr>
        <p:spPr/>
        <p:txBody>
          <a:bodyPr/>
          <a:lstStyle/>
          <a:p>
            <a:r>
              <a:rPr lang="en-MY" dirty="0"/>
              <a:t>Training and Supply Chain</a:t>
            </a:r>
          </a:p>
        </p:txBody>
      </p:sp>
      <p:sp>
        <p:nvSpPr>
          <p:cNvPr id="3" name="Content Placeholder 2">
            <a:extLst>
              <a:ext uri="{FF2B5EF4-FFF2-40B4-BE49-F238E27FC236}">
                <a16:creationId xmlns:a16="http://schemas.microsoft.com/office/drawing/2014/main" id="{D0208ED6-75EB-4D56-BFF4-9A6CD540F74F}"/>
              </a:ext>
            </a:extLst>
          </p:cNvPr>
          <p:cNvSpPr>
            <a:spLocks noGrp="1"/>
          </p:cNvSpPr>
          <p:nvPr>
            <p:ph idx="1"/>
          </p:nvPr>
        </p:nvSpPr>
        <p:spPr/>
        <p:txBody>
          <a:bodyPr/>
          <a:lstStyle/>
          <a:p>
            <a:r>
              <a:rPr lang="en-MY" dirty="0"/>
              <a:t>Identifying training needs and objectives specifically for supply chain positions, and designing training to meet those needs.</a:t>
            </a:r>
          </a:p>
          <a:p>
            <a:r>
              <a:rPr lang="en-MY" dirty="0"/>
              <a:t>Identifying the training needs of the supply chain partners, and training those partners (or vice versa).</a:t>
            </a:r>
          </a:p>
          <a:p>
            <a:r>
              <a:rPr lang="en-MY" dirty="0"/>
              <a:t>Joint training and cross-organizational training of workers across the supply chain.</a:t>
            </a:r>
          </a:p>
          <a:p>
            <a:endParaRPr lang="en-MY" dirty="0"/>
          </a:p>
        </p:txBody>
      </p:sp>
    </p:spTree>
    <p:extLst>
      <p:ext uri="{BB962C8B-B14F-4D97-AF65-F5344CB8AC3E}">
        <p14:creationId xmlns:p14="http://schemas.microsoft.com/office/powerpoint/2010/main" val="24216762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07937-DA15-43B7-9EB3-B6C040BBD62E}"/>
              </a:ext>
            </a:extLst>
          </p:cNvPr>
          <p:cNvSpPr>
            <a:spLocks noGrp="1"/>
          </p:cNvSpPr>
          <p:nvPr>
            <p:ph type="title"/>
          </p:nvPr>
        </p:nvSpPr>
        <p:spPr/>
        <p:txBody>
          <a:bodyPr/>
          <a:lstStyle/>
          <a:p>
            <a:r>
              <a:rPr lang="en-MY" sz="3200" dirty="0"/>
              <a:t>Performance Management and Supply Chain</a:t>
            </a:r>
          </a:p>
        </p:txBody>
      </p:sp>
      <p:sp>
        <p:nvSpPr>
          <p:cNvPr id="3" name="Content Placeholder 2">
            <a:extLst>
              <a:ext uri="{FF2B5EF4-FFF2-40B4-BE49-F238E27FC236}">
                <a16:creationId xmlns:a16="http://schemas.microsoft.com/office/drawing/2014/main" id="{1724D9D0-DDC2-404A-A2DE-D1DE82F2BF61}"/>
              </a:ext>
            </a:extLst>
          </p:cNvPr>
          <p:cNvSpPr>
            <a:spLocks noGrp="1"/>
          </p:cNvSpPr>
          <p:nvPr>
            <p:ph idx="1"/>
          </p:nvPr>
        </p:nvSpPr>
        <p:spPr/>
        <p:txBody>
          <a:bodyPr/>
          <a:lstStyle/>
          <a:p>
            <a:r>
              <a:rPr lang="en-MY" dirty="0"/>
              <a:t>Developing performance metrics for the supply chain.</a:t>
            </a:r>
          </a:p>
          <a:p>
            <a:r>
              <a:rPr lang="en-MY" dirty="0"/>
              <a:t>Aligning performance appraisal dimensions across supply chain partners.</a:t>
            </a:r>
          </a:p>
          <a:p>
            <a:r>
              <a:rPr lang="en-MY" dirty="0"/>
              <a:t>Learning from supply-chain partner feedback on individual and group performance.</a:t>
            </a:r>
          </a:p>
          <a:p>
            <a:endParaRPr lang="en-MY" dirty="0"/>
          </a:p>
        </p:txBody>
      </p:sp>
    </p:spTree>
    <p:extLst>
      <p:ext uri="{BB962C8B-B14F-4D97-AF65-F5344CB8AC3E}">
        <p14:creationId xmlns:p14="http://schemas.microsoft.com/office/powerpoint/2010/main" val="25016070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94B96-5402-4C00-9B6C-0CD9934D7B0D}"/>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6A54D567-FFAF-4062-8653-0A36F4959FC8}"/>
              </a:ext>
            </a:extLst>
          </p:cNvPr>
          <p:cNvSpPr>
            <a:spLocks noGrp="1"/>
          </p:cNvSpPr>
          <p:nvPr>
            <p:ph idx="1"/>
          </p:nvPr>
        </p:nvSpPr>
        <p:spPr/>
        <p:txBody>
          <a:bodyPr/>
          <a:lstStyle/>
          <a:p>
            <a:pPr marL="0" indent="0">
              <a:buNone/>
            </a:pPr>
            <a:r>
              <a:rPr lang="en-MY" dirty="0"/>
              <a:t>The process taken from initial planning through customer support is called:</a:t>
            </a:r>
          </a:p>
          <a:p>
            <a:pPr marL="0" indent="0">
              <a:buNone/>
            </a:pPr>
            <a:endParaRPr lang="en-MY" dirty="0"/>
          </a:p>
          <a:p>
            <a:pPr marL="514350" indent="-514350">
              <a:buFont typeface="+mj-lt"/>
              <a:buAutoNum type="alphaUcPeriod"/>
            </a:pPr>
            <a:r>
              <a:rPr lang="en-MY" dirty="0"/>
              <a:t>Logistic</a:t>
            </a:r>
          </a:p>
          <a:p>
            <a:pPr marL="514350" indent="-514350">
              <a:buFont typeface="+mj-lt"/>
              <a:buAutoNum type="alphaUcPeriod"/>
            </a:pPr>
            <a:r>
              <a:rPr lang="en-MY" dirty="0"/>
              <a:t>Balanced scorecard</a:t>
            </a:r>
          </a:p>
          <a:p>
            <a:pPr marL="514350" indent="-514350">
              <a:buFont typeface="+mj-lt"/>
              <a:buAutoNum type="alphaUcPeriod"/>
            </a:pPr>
            <a:r>
              <a:rPr lang="en-MY" dirty="0"/>
              <a:t>Value chain</a:t>
            </a:r>
          </a:p>
          <a:p>
            <a:pPr marL="514350" indent="-514350">
              <a:buFont typeface="+mj-lt"/>
              <a:buAutoNum type="alphaUcPeriod"/>
            </a:pPr>
            <a:r>
              <a:rPr lang="en-MY" dirty="0"/>
              <a:t>Supply chain</a:t>
            </a:r>
          </a:p>
          <a:p>
            <a:pPr marL="514350" indent="-514350">
              <a:buFont typeface="+mj-lt"/>
              <a:buAutoNum type="alphaUcPeriod"/>
            </a:pPr>
            <a:endParaRPr lang="en-MY" dirty="0"/>
          </a:p>
        </p:txBody>
      </p:sp>
    </p:spTree>
    <p:extLst>
      <p:ext uri="{BB962C8B-B14F-4D97-AF65-F5344CB8AC3E}">
        <p14:creationId xmlns:p14="http://schemas.microsoft.com/office/powerpoint/2010/main" val="23259170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81293-1DD7-44FB-A1DC-03BB4146315F}"/>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4BD48388-B7E8-4BE0-9337-438A10F0BC48}"/>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6049606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1800F-E2CB-4380-B105-C6E750929799}"/>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97E588F3-FD00-4E34-8CA3-274C271847FA}"/>
              </a:ext>
            </a:extLst>
          </p:cNvPr>
          <p:cNvSpPr>
            <a:spLocks noGrp="1"/>
          </p:cNvSpPr>
          <p:nvPr>
            <p:ph idx="1"/>
          </p:nvPr>
        </p:nvSpPr>
        <p:spPr/>
        <p:txBody>
          <a:bodyPr/>
          <a:lstStyle/>
          <a:p>
            <a:pPr marL="0" indent="0">
              <a:buNone/>
            </a:pPr>
            <a:r>
              <a:rPr lang="en-MY" dirty="0"/>
              <a:t>Supply-chains in a global environment should be:</a:t>
            </a:r>
          </a:p>
          <a:p>
            <a:pPr marL="0" indent="0">
              <a:buNone/>
            </a:pPr>
            <a:endParaRPr lang="en-MY" dirty="0"/>
          </a:p>
          <a:p>
            <a:pPr marL="514350" indent="-514350">
              <a:buFont typeface="+mj-lt"/>
              <a:buAutoNum type="alphaUcPeriod"/>
            </a:pPr>
            <a:r>
              <a:rPr lang="en-MY" dirty="0"/>
              <a:t>Flexible.</a:t>
            </a:r>
          </a:p>
          <a:p>
            <a:pPr marL="514350" indent="-514350">
              <a:buFont typeface="+mj-lt"/>
              <a:buAutoNum type="alphaUcPeriod"/>
            </a:pPr>
            <a:r>
              <a:rPr lang="en-MY" dirty="0"/>
              <a:t>Able to use the latest computer and transmission technologies.</a:t>
            </a:r>
          </a:p>
          <a:p>
            <a:pPr marL="514350" indent="-514350">
              <a:buFont typeface="+mj-lt"/>
              <a:buAutoNum type="alphaUcPeriod"/>
            </a:pPr>
            <a:r>
              <a:rPr lang="en-MY" dirty="0"/>
              <a:t>Staffed with local specialist.</a:t>
            </a:r>
          </a:p>
          <a:p>
            <a:pPr marL="514350" indent="-514350">
              <a:buFont typeface="+mj-lt"/>
              <a:buAutoNum type="alphaUcPeriod"/>
            </a:pPr>
            <a:r>
              <a:rPr lang="en-MY" dirty="0"/>
              <a:t>All of the above.</a:t>
            </a:r>
          </a:p>
          <a:p>
            <a:pPr marL="514350" indent="-514350">
              <a:buFont typeface="+mj-lt"/>
              <a:buAutoNum type="alphaUcPeriod"/>
            </a:pPr>
            <a:endParaRPr lang="en-MY" dirty="0"/>
          </a:p>
        </p:txBody>
      </p:sp>
    </p:spTree>
    <p:extLst>
      <p:ext uri="{BB962C8B-B14F-4D97-AF65-F5344CB8AC3E}">
        <p14:creationId xmlns:p14="http://schemas.microsoft.com/office/powerpoint/2010/main" val="30768261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D653-D2A6-4162-94E9-420B46EAC5DD}"/>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5F619CDF-BB55-402F-8B77-ED745643888F}"/>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8583184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C480E-4C7F-4378-84FB-7F885D5CA1A5}"/>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5B123C3A-C509-45F0-B5A6-E7C65BA4A278}"/>
              </a:ext>
            </a:extLst>
          </p:cNvPr>
          <p:cNvSpPr>
            <a:spLocks noGrp="1"/>
          </p:cNvSpPr>
          <p:nvPr>
            <p:ph idx="1"/>
          </p:nvPr>
        </p:nvSpPr>
        <p:spPr>
          <a:xfrm>
            <a:off x="696144" y="1556792"/>
            <a:ext cx="8340352" cy="5301208"/>
          </a:xfrm>
        </p:spPr>
        <p:txBody>
          <a:bodyPr/>
          <a:lstStyle/>
          <a:p>
            <a:pPr marL="0" indent="0">
              <a:buNone/>
            </a:pPr>
            <a:r>
              <a:rPr lang="en-MY" dirty="0"/>
              <a:t>HR can provide the most value in the global strategic planning process by :</a:t>
            </a:r>
          </a:p>
          <a:p>
            <a:pPr marL="0" indent="0">
              <a:buNone/>
            </a:pPr>
            <a:endParaRPr lang="en-MY" dirty="0"/>
          </a:p>
          <a:p>
            <a:pPr marL="514350" indent="-514350">
              <a:buFont typeface="+mj-lt"/>
              <a:buAutoNum type="alphaUcPeriod"/>
            </a:pPr>
            <a:r>
              <a:rPr lang="en-MY" dirty="0"/>
              <a:t>Recruiting other personnel to take part in the process.	</a:t>
            </a:r>
          </a:p>
          <a:p>
            <a:pPr marL="514350" indent="-514350">
              <a:buFont typeface="+mj-lt"/>
              <a:buAutoNum type="alphaUcPeriod"/>
            </a:pPr>
            <a:r>
              <a:rPr lang="en-MY" dirty="0"/>
              <a:t>Serving as the facilitator for the planning session.	</a:t>
            </a:r>
          </a:p>
          <a:p>
            <a:pPr marL="514350" indent="-514350">
              <a:buFont typeface="+mj-lt"/>
              <a:buAutoNum type="alphaUcPeriod"/>
            </a:pPr>
            <a:r>
              <a:rPr lang="en-MY" dirty="0"/>
              <a:t>Identifying the HR implications of the company’s global strategy.</a:t>
            </a:r>
          </a:p>
          <a:p>
            <a:pPr marL="514350" indent="-514350">
              <a:buFont typeface="+mj-lt"/>
              <a:buAutoNum type="alphaUcPeriod"/>
            </a:pPr>
            <a:r>
              <a:rPr lang="en-MY" dirty="0"/>
              <a:t>Critiquing the finished plan for alignment with corporate goals.</a:t>
            </a:r>
          </a:p>
          <a:p>
            <a:pPr marL="514350" indent="-514350">
              <a:buFont typeface="+mj-lt"/>
              <a:buAutoNum type="alphaUcPeriod"/>
            </a:pPr>
            <a:endParaRPr lang="en-MY" dirty="0"/>
          </a:p>
          <a:p>
            <a:pPr marL="514350" indent="-514350">
              <a:buFont typeface="+mj-lt"/>
              <a:buAutoNum type="alphaUcPeriod"/>
            </a:pPr>
            <a:endParaRPr lang="en-MY" dirty="0"/>
          </a:p>
        </p:txBody>
      </p:sp>
    </p:spTree>
    <p:extLst>
      <p:ext uri="{BB962C8B-B14F-4D97-AF65-F5344CB8AC3E}">
        <p14:creationId xmlns:p14="http://schemas.microsoft.com/office/powerpoint/2010/main" val="379773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9290A-F316-4A9A-A5BD-B1678423BE82}"/>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AE8E031A-02D4-455E-A183-9262967A8D65}"/>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40002874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799577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8BD4C-3802-4205-AE18-08997C6B8286}"/>
              </a:ext>
            </a:extLst>
          </p:cNvPr>
          <p:cNvSpPr>
            <a:spLocks noGrp="1"/>
          </p:cNvSpPr>
          <p:nvPr>
            <p:ph type="title"/>
          </p:nvPr>
        </p:nvSpPr>
        <p:spPr/>
        <p:txBody>
          <a:bodyPr/>
          <a:lstStyle/>
          <a:p>
            <a:r>
              <a:rPr lang="en-MY" dirty="0"/>
              <a:t>Value and Value Chain</a:t>
            </a:r>
          </a:p>
        </p:txBody>
      </p:sp>
      <p:sp>
        <p:nvSpPr>
          <p:cNvPr id="3" name="Content Placeholder 2">
            <a:extLst>
              <a:ext uri="{FF2B5EF4-FFF2-40B4-BE49-F238E27FC236}">
                <a16:creationId xmlns:a16="http://schemas.microsoft.com/office/drawing/2014/main" id="{4E701C67-7AF7-43E5-B53F-DED198114A63}"/>
              </a:ext>
            </a:extLst>
          </p:cNvPr>
          <p:cNvSpPr>
            <a:spLocks noGrp="1"/>
          </p:cNvSpPr>
          <p:nvPr>
            <p:ph idx="1"/>
          </p:nvPr>
        </p:nvSpPr>
        <p:spPr>
          <a:xfrm>
            <a:off x="683568" y="1600200"/>
            <a:ext cx="8352928" cy="4530725"/>
          </a:xfrm>
        </p:spPr>
        <p:txBody>
          <a:bodyPr/>
          <a:lstStyle/>
          <a:p>
            <a:r>
              <a:rPr lang="en-MY" dirty="0"/>
              <a:t>The value represents how well the organization has been able to accomplish its strategic goals-which may be higher profit margins or industry position. </a:t>
            </a:r>
          </a:p>
          <a:p>
            <a:endParaRPr lang="en-MY" dirty="0"/>
          </a:p>
          <a:p>
            <a:r>
              <a:rPr lang="en-MY" dirty="0"/>
              <a:t>The value chain represents the process by which an organization creates the product or service it offers to the customer. It is described as a chain because it represents the sequential and simultaneous contributions of a number of internal and external participants.</a:t>
            </a:r>
          </a:p>
        </p:txBody>
      </p:sp>
    </p:spTree>
    <p:extLst>
      <p:ext uri="{BB962C8B-B14F-4D97-AF65-F5344CB8AC3E}">
        <p14:creationId xmlns:p14="http://schemas.microsoft.com/office/powerpoint/2010/main" val="2909524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DE2D-3D73-4B7A-9274-E7B4C2CD96C6}"/>
              </a:ext>
            </a:extLst>
          </p:cNvPr>
          <p:cNvSpPr>
            <a:spLocks noGrp="1"/>
          </p:cNvSpPr>
          <p:nvPr>
            <p:ph type="title"/>
          </p:nvPr>
        </p:nvSpPr>
        <p:spPr/>
        <p:txBody>
          <a:bodyPr/>
          <a:lstStyle/>
          <a:p>
            <a:r>
              <a:rPr lang="en-MY" dirty="0"/>
              <a:t>Porter Value Chain</a:t>
            </a:r>
          </a:p>
        </p:txBody>
      </p:sp>
      <p:pic>
        <p:nvPicPr>
          <p:cNvPr id="5" name="Picture 4">
            <a:extLst>
              <a:ext uri="{FF2B5EF4-FFF2-40B4-BE49-F238E27FC236}">
                <a16:creationId xmlns:a16="http://schemas.microsoft.com/office/drawing/2014/main" id="{1871B38D-2551-496B-80EE-67BEC3FCD6AF}"/>
              </a:ext>
            </a:extLst>
          </p:cNvPr>
          <p:cNvPicPr>
            <a:picLocks noChangeAspect="1"/>
          </p:cNvPicPr>
          <p:nvPr/>
        </p:nvPicPr>
        <p:blipFill>
          <a:blip r:embed="rId2"/>
          <a:stretch>
            <a:fillRect/>
          </a:stretch>
        </p:blipFill>
        <p:spPr>
          <a:xfrm>
            <a:off x="1123543" y="1916832"/>
            <a:ext cx="6896913" cy="4255542"/>
          </a:xfrm>
          <a:prstGeom prst="rect">
            <a:avLst/>
          </a:prstGeom>
        </p:spPr>
      </p:pic>
    </p:spTree>
    <p:extLst>
      <p:ext uri="{BB962C8B-B14F-4D97-AF65-F5344CB8AC3E}">
        <p14:creationId xmlns:p14="http://schemas.microsoft.com/office/powerpoint/2010/main" val="11869591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9C933-FEA6-41B7-91E0-83D0CD13B8D4}"/>
              </a:ext>
            </a:extLst>
          </p:cNvPr>
          <p:cNvSpPr>
            <a:spLocks noGrp="1"/>
          </p:cNvSpPr>
          <p:nvPr>
            <p:ph type="title"/>
          </p:nvPr>
        </p:nvSpPr>
        <p:spPr/>
        <p:txBody>
          <a:bodyPr/>
          <a:lstStyle/>
          <a:p>
            <a:r>
              <a:rPr lang="en-MY" dirty="0"/>
              <a:t> Porters Value Chain </a:t>
            </a:r>
          </a:p>
        </p:txBody>
      </p:sp>
      <p:pic>
        <p:nvPicPr>
          <p:cNvPr id="5" name="Picture 4">
            <a:extLst>
              <a:ext uri="{FF2B5EF4-FFF2-40B4-BE49-F238E27FC236}">
                <a16:creationId xmlns:a16="http://schemas.microsoft.com/office/drawing/2014/main" id="{FC83CA67-AD59-43A0-B0DC-0EB351FD0A05}"/>
              </a:ext>
            </a:extLst>
          </p:cNvPr>
          <p:cNvPicPr>
            <a:picLocks noChangeAspect="1"/>
          </p:cNvPicPr>
          <p:nvPr/>
        </p:nvPicPr>
        <p:blipFill>
          <a:blip r:embed="rId2"/>
          <a:stretch>
            <a:fillRect/>
          </a:stretch>
        </p:blipFill>
        <p:spPr>
          <a:xfrm>
            <a:off x="1187624" y="1988840"/>
            <a:ext cx="7662834" cy="4032448"/>
          </a:xfrm>
          <a:prstGeom prst="rect">
            <a:avLst/>
          </a:prstGeom>
        </p:spPr>
      </p:pic>
    </p:spTree>
    <p:extLst>
      <p:ext uri="{BB962C8B-B14F-4D97-AF65-F5344CB8AC3E}">
        <p14:creationId xmlns:p14="http://schemas.microsoft.com/office/powerpoint/2010/main" val="14195143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C1D3C-2C7C-4B06-AA2E-BD491F6B76D2}"/>
              </a:ext>
            </a:extLst>
          </p:cNvPr>
          <p:cNvSpPr>
            <a:spLocks noGrp="1"/>
          </p:cNvSpPr>
          <p:nvPr>
            <p:ph type="title"/>
          </p:nvPr>
        </p:nvSpPr>
        <p:spPr/>
        <p:txBody>
          <a:bodyPr/>
          <a:lstStyle/>
          <a:p>
            <a:r>
              <a:rPr lang="en-MY" dirty="0"/>
              <a:t>Primary Activities</a:t>
            </a:r>
          </a:p>
        </p:txBody>
      </p:sp>
      <p:sp>
        <p:nvSpPr>
          <p:cNvPr id="3" name="Content Placeholder 2">
            <a:extLst>
              <a:ext uri="{FF2B5EF4-FFF2-40B4-BE49-F238E27FC236}">
                <a16:creationId xmlns:a16="http://schemas.microsoft.com/office/drawing/2014/main" id="{D9D87C0D-2BF3-4E90-BE47-02C8F8B514C4}"/>
              </a:ext>
            </a:extLst>
          </p:cNvPr>
          <p:cNvSpPr>
            <a:spLocks noGrp="1"/>
          </p:cNvSpPr>
          <p:nvPr>
            <p:ph idx="1"/>
          </p:nvPr>
        </p:nvSpPr>
        <p:spPr>
          <a:xfrm>
            <a:off x="755576" y="1600200"/>
            <a:ext cx="8136904" cy="4530725"/>
          </a:xfrm>
        </p:spPr>
        <p:txBody>
          <a:bodyPr/>
          <a:lstStyle/>
          <a:p>
            <a:pPr marL="0" indent="0">
              <a:buNone/>
            </a:pPr>
            <a:r>
              <a:rPr lang="en-MY" dirty="0"/>
              <a:t>Primary activities relate directly to the physical creation, sale, maintenance and support of a product or service. They consist of the following:</a:t>
            </a:r>
          </a:p>
          <a:p>
            <a:r>
              <a:rPr lang="en-MY" b="1" dirty="0"/>
              <a:t>Inbound logistics</a:t>
            </a:r>
            <a:r>
              <a:rPr lang="en-MY" dirty="0"/>
              <a:t>: These are all the processes related to receiving, storing, and distributing inputs internally. Your supplier relationships are a key factor in creating value here.</a:t>
            </a:r>
          </a:p>
          <a:p>
            <a:r>
              <a:rPr lang="en-MY" b="1" dirty="0"/>
              <a:t>Operations</a:t>
            </a:r>
            <a:r>
              <a:rPr lang="en-MY" dirty="0"/>
              <a:t>: These are the transformation activities that change inputs into outputs that are sold to customers. Here, your operational systems create value.</a:t>
            </a:r>
          </a:p>
          <a:p>
            <a:pPr marL="0" indent="0">
              <a:buNone/>
            </a:pPr>
            <a:endParaRPr lang="en-MY" dirty="0"/>
          </a:p>
        </p:txBody>
      </p:sp>
    </p:spTree>
    <p:extLst>
      <p:ext uri="{BB962C8B-B14F-4D97-AF65-F5344CB8AC3E}">
        <p14:creationId xmlns:p14="http://schemas.microsoft.com/office/powerpoint/2010/main" val="4951436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D16C3-0ADC-45EB-BE27-1AFF3635431F}"/>
              </a:ext>
            </a:extLst>
          </p:cNvPr>
          <p:cNvSpPr>
            <a:spLocks noGrp="1"/>
          </p:cNvSpPr>
          <p:nvPr>
            <p:ph type="title"/>
          </p:nvPr>
        </p:nvSpPr>
        <p:spPr/>
        <p:txBody>
          <a:bodyPr/>
          <a:lstStyle/>
          <a:p>
            <a:r>
              <a:rPr lang="en-MY" dirty="0"/>
              <a:t>Primary Activities</a:t>
            </a:r>
          </a:p>
        </p:txBody>
      </p:sp>
      <p:sp>
        <p:nvSpPr>
          <p:cNvPr id="3" name="Content Placeholder 2">
            <a:extLst>
              <a:ext uri="{FF2B5EF4-FFF2-40B4-BE49-F238E27FC236}">
                <a16:creationId xmlns:a16="http://schemas.microsoft.com/office/drawing/2014/main" id="{04D58C72-970F-4BBC-8F04-D2EDB4A64F4E}"/>
              </a:ext>
            </a:extLst>
          </p:cNvPr>
          <p:cNvSpPr>
            <a:spLocks noGrp="1"/>
          </p:cNvSpPr>
          <p:nvPr>
            <p:ph idx="1"/>
          </p:nvPr>
        </p:nvSpPr>
        <p:spPr>
          <a:xfrm>
            <a:off x="539552" y="1600200"/>
            <a:ext cx="8424936" cy="4530725"/>
          </a:xfrm>
        </p:spPr>
        <p:txBody>
          <a:bodyPr/>
          <a:lstStyle/>
          <a:p>
            <a:r>
              <a:rPr lang="en-MY" sz="2600" b="1" dirty="0"/>
              <a:t>Outbound logistics</a:t>
            </a:r>
            <a:r>
              <a:rPr lang="en-MY" sz="2600" dirty="0"/>
              <a:t>: These activities deliver your product or service to your customer. These are things like collection, storage, and distribution systems, and they may be internal or external to your organization.</a:t>
            </a:r>
          </a:p>
          <a:p>
            <a:r>
              <a:rPr lang="en-MY" sz="2600" b="1" dirty="0"/>
              <a:t>Marketing and sales</a:t>
            </a:r>
            <a:r>
              <a:rPr lang="en-MY" sz="2600" dirty="0"/>
              <a:t>: These are the processes you use to persuade clients to purchase from you instead of your competitors. The benefits you offer, and how well you communicate them, are sources of value here.</a:t>
            </a:r>
          </a:p>
          <a:p>
            <a:r>
              <a:rPr lang="en-MY" sz="2600" b="1" dirty="0"/>
              <a:t>Service</a:t>
            </a:r>
            <a:r>
              <a:rPr lang="en-MY" sz="2600" dirty="0"/>
              <a:t>: These are the activities related to maintaining the value of your product or service to your customers, once it's been purchased</a:t>
            </a:r>
          </a:p>
          <a:p>
            <a:endParaRPr lang="en-MY" sz="2600" dirty="0"/>
          </a:p>
        </p:txBody>
      </p:sp>
    </p:spTree>
    <p:extLst>
      <p:ext uri="{BB962C8B-B14F-4D97-AF65-F5344CB8AC3E}">
        <p14:creationId xmlns:p14="http://schemas.microsoft.com/office/powerpoint/2010/main" val="12518050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DB8E8-875D-4B99-BD85-E4E1BAD9678C}"/>
              </a:ext>
            </a:extLst>
          </p:cNvPr>
          <p:cNvSpPr>
            <a:spLocks noGrp="1"/>
          </p:cNvSpPr>
          <p:nvPr>
            <p:ph type="title"/>
          </p:nvPr>
        </p:nvSpPr>
        <p:spPr/>
        <p:txBody>
          <a:bodyPr/>
          <a:lstStyle/>
          <a:p>
            <a:r>
              <a:rPr lang="en-MY" dirty="0"/>
              <a:t>Support Activities</a:t>
            </a:r>
          </a:p>
        </p:txBody>
      </p:sp>
      <p:sp>
        <p:nvSpPr>
          <p:cNvPr id="3" name="Content Placeholder 2">
            <a:extLst>
              <a:ext uri="{FF2B5EF4-FFF2-40B4-BE49-F238E27FC236}">
                <a16:creationId xmlns:a16="http://schemas.microsoft.com/office/drawing/2014/main" id="{80E437A4-9207-4E11-AC69-43D3BC6F365A}"/>
              </a:ext>
            </a:extLst>
          </p:cNvPr>
          <p:cNvSpPr>
            <a:spLocks noGrp="1"/>
          </p:cNvSpPr>
          <p:nvPr>
            <p:ph idx="1"/>
          </p:nvPr>
        </p:nvSpPr>
        <p:spPr/>
        <p:txBody>
          <a:bodyPr/>
          <a:lstStyle/>
          <a:p>
            <a:r>
              <a:rPr lang="en-MY" b="1" dirty="0"/>
              <a:t>Procurement</a:t>
            </a:r>
            <a:r>
              <a:rPr lang="en-MY" dirty="0"/>
              <a:t> </a:t>
            </a:r>
            <a:r>
              <a:rPr lang="en-MY" b="1" dirty="0"/>
              <a:t>(purchasing): </a:t>
            </a:r>
            <a:r>
              <a:rPr lang="en-MY" dirty="0"/>
              <a:t>This is what the organization does to get the resources it needs to operate. This includes finding vendors and negotiating best prices.</a:t>
            </a:r>
          </a:p>
          <a:p>
            <a:r>
              <a:rPr lang="en-MY" b="1" dirty="0"/>
              <a:t>Human resource management: </a:t>
            </a:r>
            <a:r>
              <a:rPr lang="en-MY" dirty="0"/>
              <a:t>This is how well a company recruits, hires, trains, motivates, rewards, and retains its workers. People are a significant source of value, so businesses can create a clear advantage with good HR practices.</a:t>
            </a:r>
          </a:p>
          <a:p>
            <a:pPr marL="0" indent="0">
              <a:buNone/>
            </a:pPr>
            <a:endParaRPr lang="en-MY" dirty="0"/>
          </a:p>
        </p:txBody>
      </p:sp>
    </p:spTree>
    <p:extLst>
      <p:ext uri="{BB962C8B-B14F-4D97-AF65-F5344CB8AC3E}">
        <p14:creationId xmlns:p14="http://schemas.microsoft.com/office/powerpoint/2010/main" val="18200464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9BB3C-41F2-424E-A154-E3151B5270D4}"/>
              </a:ext>
            </a:extLst>
          </p:cNvPr>
          <p:cNvSpPr>
            <a:spLocks noGrp="1"/>
          </p:cNvSpPr>
          <p:nvPr>
            <p:ph type="title"/>
          </p:nvPr>
        </p:nvSpPr>
        <p:spPr/>
        <p:txBody>
          <a:bodyPr/>
          <a:lstStyle/>
          <a:p>
            <a:r>
              <a:rPr lang="en-MY" dirty="0"/>
              <a:t>Support Activities</a:t>
            </a:r>
          </a:p>
        </p:txBody>
      </p:sp>
      <p:sp>
        <p:nvSpPr>
          <p:cNvPr id="3" name="Content Placeholder 2">
            <a:extLst>
              <a:ext uri="{FF2B5EF4-FFF2-40B4-BE49-F238E27FC236}">
                <a16:creationId xmlns:a16="http://schemas.microsoft.com/office/drawing/2014/main" id="{7DC3FA0D-CB38-402F-A15C-61CF4B613AF3}"/>
              </a:ext>
            </a:extLst>
          </p:cNvPr>
          <p:cNvSpPr>
            <a:spLocks noGrp="1"/>
          </p:cNvSpPr>
          <p:nvPr>
            <p:ph idx="1"/>
          </p:nvPr>
        </p:nvSpPr>
        <p:spPr>
          <a:xfrm>
            <a:off x="683568" y="1600200"/>
            <a:ext cx="8280920" cy="4530725"/>
          </a:xfrm>
        </p:spPr>
        <p:txBody>
          <a:bodyPr/>
          <a:lstStyle/>
          <a:p>
            <a:r>
              <a:rPr lang="en-MY" sz="2600" b="1" dirty="0"/>
              <a:t>Technological development: </a:t>
            </a:r>
            <a:r>
              <a:rPr lang="en-MY" sz="2600" dirty="0"/>
              <a:t>These activities relate to managing and processing information, as well as protecting a company's knowledge base. Minimizing information technology costs, staying current with technological advances, and maintaining technical excellence are sources of value creation.</a:t>
            </a:r>
          </a:p>
          <a:p>
            <a:r>
              <a:rPr lang="en-MY" sz="2600" b="1" dirty="0"/>
              <a:t>Infrastructure: </a:t>
            </a:r>
            <a:r>
              <a:rPr lang="en-MY" sz="2600" dirty="0"/>
              <a:t>These are a company's support systems, and the functions that allow it to maintain daily operations. Accounting, legal, administrative, and general management are examples of necessary infrastructure that businesses can use to their advantage.</a:t>
            </a:r>
          </a:p>
          <a:p>
            <a:endParaRPr lang="en-MY" sz="2600" dirty="0"/>
          </a:p>
        </p:txBody>
      </p:sp>
    </p:spTree>
    <p:extLst>
      <p:ext uri="{BB962C8B-B14F-4D97-AF65-F5344CB8AC3E}">
        <p14:creationId xmlns:p14="http://schemas.microsoft.com/office/powerpoint/2010/main" val="27569427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26C24-181C-4664-87B6-65D0CC43E7AD}"/>
              </a:ext>
            </a:extLst>
          </p:cNvPr>
          <p:cNvSpPr>
            <a:spLocks noGrp="1"/>
          </p:cNvSpPr>
          <p:nvPr>
            <p:ph type="title"/>
          </p:nvPr>
        </p:nvSpPr>
        <p:spPr/>
        <p:txBody>
          <a:bodyPr/>
          <a:lstStyle/>
          <a:p>
            <a:r>
              <a:rPr lang="en-MY" dirty="0"/>
              <a:t>Porter Value Chain Example</a:t>
            </a:r>
          </a:p>
        </p:txBody>
      </p:sp>
      <p:pic>
        <p:nvPicPr>
          <p:cNvPr id="5" name="Picture 4">
            <a:extLst>
              <a:ext uri="{FF2B5EF4-FFF2-40B4-BE49-F238E27FC236}">
                <a16:creationId xmlns:a16="http://schemas.microsoft.com/office/drawing/2014/main" id="{58ED0B85-6A81-4E58-87E8-C657EEA39583}"/>
              </a:ext>
            </a:extLst>
          </p:cNvPr>
          <p:cNvPicPr>
            <a:picLocks noChangeAspect="1"/>
          </p:cNvPicPr>
          <p:nvPr/>
        </p:nvPicPr>
        <p:blipFill>
          <a:blip r:embed="rId2"/>
          <a:stretch>
            <a:fillRect/>
          </a:stretch>
        </p:blipFill>
        <p:spPr>
          <a:xfrm>
            <a:off x="683568" y="1844824"/>
            <a:ext cx="8404260" cy="4032448"/>
          </a:xfrm>
          <a:prstGeom prst="rect">
            <a:avLst/>
          </a:prstGeom>
        </p:spPr>
      </p:pic>
    </p:spTree>
    <p:extLst>
      <p:ext uri="{BB962C8B-B14F-4D97-AF65-F5344CB8AC3E}">
        <p14:creationId xmlns:p14="http://schemas.microsoft.com/office/powerpoint/2010/main" val="17658183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16051-3B9A-416A-B802-6D8AB36625DA}"/>
              </a:ext>
            </a:extLst>
          </p:cNvPr>
          <p:cNvSpPr>
            <a:spLocks noGrp="1"/>
          </p:cNvSpPr>
          <p:nvPr>
            <p:ph type="title"/>
          </p:nvPr>
        </p:nvSpPr>
        <p:spPr/>
        <p:txBody>
          <a:bodyPr/>
          <a:lstStyle/>
          <a:p>
            <a:r>
              <a:rPr lang="en-MY" dirty="0"/>
              <a:t>Competitive Advantage types</a:t>
            </a:r>
          </a:p>
        </p:txBody>
      </p:sp>
      <p:pic>
        <p:nvPicPr>
          <p:cNvPr id="5" name="Picture 4">
            <a:extLst>
              <a:ext uri="{FF2B5EF4-FFF2-40B4-BE49-F238E27FC236}">
                <a16:creationId xmlns:a16="http://schemas.microsoft.com/office/drawing/2014/main" id="{AF53BDAF-90C3-4072-ADF5-77E5000EE074}"/>
              </a:ext>
            </a:extLst>
          </p:cNvPr>
          <p:cNvPicPr>
            <a:picLocks noChangeAspect="1"/>
          </p:cNvPicPr>
          <p:nvPr/>
        </p:nvPicPr>
        <p:blipFill>
          <a:blip r:embed="rId2"/>
          <a:stretch>
            <a:fillRect/>
          </a:stretch>
        </p:blipFill>
        <p:spPr>
          <a:xfrm>
            <a:off x="1622412" y="1589977"/>
            <a:ext cx="6045931" cy="5114354"/>
          </a:xfrm>
          <a:prstGeom prst="rect">
            <a:avLst/>
          </a:prstGeom>
        </p:spPr>
      </p:pic>
    </p:spTree>
    <p:extLst>
      <p:ext uri="{BB962C8B-B14F-4D97-AF65-F5344CB8AC3E}">
        <p14:creationId xmlns:p14="http://schemas.microsoft.com/office/powerpoint/2010/main" val="18580786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A2DD5-E021-4293-9ABF-3B501FE73312}"/>
              </a:ext>
            </a:extLst>
          </p:cNvPr>
          <p:cNvSpPr>
            <a:spLocks noGrp="1"/>
          </p:cNvSpPr>
          <p:nvPr>
            <p:ph type="title"/>
          </p:nvPr>
        </p:nvSpPr>
        <p:spPr/>
        <p:txBody>
          <a:bodyPr/>
          <a:lstStyle/>
          <a:p>
            <a:r>
              <a:rPr lang="en-MY" dirty="0"/>
              <a:t>Difference between Supply Chain and Value Chain</a:t>
            </a:r>
          </a:p>
        </p:txBody>
      </p:sp>
      <p:sp>
        <p:nvSpPr>
          <p:cNvPr id="3" name="Content Placeholder 2">
            <a:extLst>
              <a:ext uri="{FF2B5EF4-FFF2-40B4-BE49-F238E27FC236}">
                <a16:creationId xmlns:a16="http://schemas.microsoft.com/office/drawing/2014/main" id="{56E470BB-BA1F-409B-897B-5A93952177AB}"/>
              </a:ext>
            </a:extLst>
          </p:cNvPr>
          <p:cNvSpPr>
            <a:spLocks noGrp="1"/>
          </p:cNvSpPr>
          <p:nvPr>
            <p:ph idx="1"/>
          </p:nvPr>
        </p:nvSpPr>
        <p:spPr>
          <a:xfrm>
            <a:off x="539552" y="1556792"/>
            <a:ext cx="8604448" cy="4530725"/>
          </a:xfrm>
        </p:spPr>
        <p:txBody>
          <a:bodyPr/>
          <a:lstStyle/>
          <a:p>
            <a:r>
              <a:rPr lang="en-MY" dirty="0"/>
              <a:t>A supply chain is the process of all parties involved in fulfilling a customer request, while a value chain is a set of interrelated activities a company uses to create a competitive advantage.</a:t>
            </a:r>
          </a:p>
          <a:p>
            <a:endParaRPr lang="en-MY" dirty="0"/>
          </a:p>
          <a:p>
            <a:r>
              <a:rPr lang="en-MY" dirty="0"/>
              <a:t>Value chain management is an externally oriented process that focuses on anything that provides value along the transformation process, both inputs and outputs, making externally the correct response. Supply chain management, on the other hand, is internally focused and supplier focused.</a:t>
            </a:r>
          </a:p>
        </p:txBody>
      </p:sp>
    </p:spTree>
    <p:extLst>
      <p:ext uri="{BB962C8B-B14F-4D97-AF65-F5344CB8AC3E}">
        <p14:creationId xmlns:p14="http://schemas.microsoft.com/office/powerpoint/2010/main" val="15568663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9CCC6-5252-458D-BC81-B67AC4BC5895}"/>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708246C1-FEE3-4350-B538-55EA5BD45686}"/>
              </a:ext>
            </a:extLst>
          </p:cNvPr>
          <p:cNvSpPr>
            <a:spLocks noGrp="1"/>
          </p:cNvSpPr>
          <p:nvPr>
            <p:ph idx="1"/>
          </p:nvPr>
        </p:nvSpPr>
        <p:spPr/>
        <p:txBody>
          <a:bodyPr/>
          <a:lstStyle/>
          <a:p>
            <a:pPr marL="0" indent="0">
              <a:buNone/>
            </a:pPr>
            <a:r>
              <a:rPr lang="en-MY" dirty="0"/>
              <a:t>Value is BEST defined as :</a:t>
            </a:r>
          </a:p>
          <a:p>
            <a:pPr marL="0" indent="0">
              <a:buNone/>
            </a:pPr>
            <a:endParaRPr lang="en-MY" dirty="0"/>
          </a:p>
          <a:p>
            <a:pPr marL="514350" indent="-514350">
              <a:buFont typeface="+mj-lt"/>
              <a:buAutoNum type="alphaUcPeriod"/>
            </a:pPr>
            <a:r>
              <a:rPr lang="en-MY" dirty="0"/>
              <a:t>Customer satisfaction.	</a:t>
            </a:r>
          </a:p>
          <a:p>
            <a:pPr marL="514350" indent="-514350">
              <a:buFont typeface="+mj-lt"/>
              <a:buAutoNum type="alphaUcPeriod"/>
            </a:pPr>
            <a:r>
              <a:rPr lang="en-MY" dirty="0"/>
              <a:t>Competitive advantage.	</a:t>
            </a:r>
          </a:p>
          <a:p>
            <a:pPr marL="514350" indent="-514350">
              <a:buFont typeface="+mj-lt"/>
              <a:buAutoNum type="alphaUcPeriod"/>
            </a:pPr>
            <a:r>
              <a:rPr lang="en-MY" dirty="0"/>
              <a:t>Increased profit margins.	</a:t>
            </a:r>
          </a:p>
          <a:p>
            <a:pPr marL="514350" indent="-514350">
              <a:buFont typeface="+mj-lt"/>
              <a:buAutoNum type="alphaUcPeriod"/>
            </a:pPr>
            <a:r>
              <a:rPr lang="en-MY" dirty="0"/>
              <a:t>Meeting strategic goals.</a:t>
            </a:r>
          </a:p>
          <a:p>
            <a:pPr marL="0" indent="0">
              <a:buNone/>
            </a:pPr>
            <a:endParaRPr lang="en-MY" dirty="0"/>
          </a:p>
        </p:txBody>
      </p:sp>
    </p:spTree>
    <p:extLst>
      <p:ext uri="{BB962C8B-B14F-4D97-AF65-F5344CB8AC3E}">
        <p14:creationId xmlns:p14="http://schemas.microsoft.com/office/powerpoint/2010/main" val="6320326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5140B-7978-4286-AC16-1876E87C380F}"/>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FA297519-CC49-4E3F-9469-1ED4CE0CB106}"/>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5042803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4EF75-7FE2-4DC8-95B6-1A0E95759535}"/>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6C630350-25F8-4764-BE29-BC06F490C78C}"/>
              </a:ext>
            </a:extLst>
          </p:cNvPr>
          <p:cNvSpPr>
            <a:spLocks noGrp="1"/>
          </p:cNvSpPr>
          <p:nvPr>
            <p:ph idx="1"/>
          </p:nvPr>
        </p:nvSpPr>
        <p:spPr/>
        <p:txBody>
          <a:bodyPr/>
          <a:lstStyle/>
          <a:p>
            <a:pPr marL="0" indent="0">
              <a:buNone/>
            </a:pPr>
            <a:r>
              <a:rPr lang="en-MY" dirty="0"/>
              <a:t>In a value chain, the primary activities :</a:t>
            </a:r>
          </a:p>
          <a:p>
            <a:pPr marL="0" indent="0">
              <a:buNone/>
            </a:pPr>
            <a:endParaRPr lang="en-MY" dirty="0"/>
          </a:p>
          <a:p>
            <a:pPr marL="514350" indent="-514350">
              <a:buFont typeface="+mj-lt"/>
              <a:buAutoNum type="alphaUcPeriod"/>
            </a:pPr>
            <a:r>
              <a:rPr lang="en-MY" dirty="0"/>
              <a:t>Are conducted by internal departments.</a:t>
            </a:r>
          </a:p>
          <a:p>
            <a:pPr marL="514350" indent="-514350">
              <a:buFont typeface="+mj-lt"/>
              <a:buAutoNum type="alphaUcPeriod"/>
            </a:pPr>
            <a:r>
              <a:rPr lang="en-MY" dirty="0"/>
              <a:t>Provide the organizational infrastructure.</a:t>
            </a:r>
          </a:p>
          <a:p>
            <a:pPr marL="514350" indent="-514350">
              <a:buFont typeface="+mj-lt"/>
              <a:buAutoNum type="alphaUcPeriod"/>
            </a:pPr>
            <a:r>
              <a:rPr lang="en-MY" dirty="0"/>
              <a:t>Provide essential services to line functions.</a:t>
            </a:r>
          </a:p>
          <a:p>
            <a:pPr marL="514350" indent="-514350">
              <a:buFont typeface="+mj-lt"/>
              <a:buAutoNum type="alphaUcPeriod"/>
            </a:pPr>
            <a:r>
              <a:rPr lang="en-MY" dirty="0"/>
              <a:t>Contribute directly to the value created.</a:t>
            </a:r>
          </a:p>
          <a:p>
            <a:pPr marL="514350" indent="-514350">
              <a:buFont typeface="+mj-lt"/>
              <a:buAutoNum type="alphaUcPeriod"/>
            </a:pPr>
            <a:endParaRPr lang="en-MY" dirty="0"/>
          </a:p>
        </p:txBody>
      </p:sp>
    </p:spTree>
    <p:extLst>
      <p:ext uri="{BB962C8B-B14F-4D97-AF65-F5344CB8AC3E}">
        <p14:creationId xmlns:p14="http://schemas.microsoft.com/office/powerpoint/2010/main" val="29225175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B4840-BA54-4B0B-8141-3DCE6C23F2D6}"/>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3F7FB71A-17A1-40D8-B823-C4AA5C666BAE}"/>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20800097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87AE0-C057-41A2-9167-DB75A79C397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E8568623-72F9-4B8D-ACE2-2DFBB5E0EAF7}"/>
              </a:ext>
            </a:extLst>
          </p:cNvPr>
          <p:cNvSpPr>
            <a:spLocks noGrp="1"/>
          </p:cNvSpPr>
          <p:nvPr>
            <p:ph idx="1"/>
          </p:nvPr>
        </p:nvSpPr>
        <p:spPr/>
        <p:txBody>
          <a:bodyPr/>
          <a:lstStyle/>
          <a:p>
            <a:pPr marL="0" indent="0">
              <a:buNone/>
            </a:pPr>
            <a:r>
              <a:rPr lang="en-MY" sz="3600" dirty="0"/>
              <a:t>Questions</a:t>
            </a:r>
          </a:p>
        </p:txBody>
      </p:sp>
    </p:spTree>
    <p:extLst>
      <p:ext uri="{BB962C8B-B14F-4D97-AF65-F5344CB8AC3E}">
        <p14:creationId xmlns:p14="http://schemas.microsoft.com/office/powerpoint/2010/main" val="141456715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850</TotalTime>
  <Words>1823</Words>
  <Application>Microsoft Office PowerPoint</Application>
  <PresentationFormat>On-screen Show (4:3)</PresentationFormat>
  <Paragraphs>203</Paragraphs>
  <Slides>52</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52</vt:i4>
      </vt:variant>
    </vt:vector>
  </HeadingPairs>
  <TitlesOfParts>
    <vt:vector size="56" baseType="lpstr">
      <vt:lpstr>Arial</vt:lpstr>
      <vt:lpstr>Times New Roman</vt:lpstr>
      <vt:lpstr>Wingdings</vt:lpstr>
      <vt:lpstr>Office Theme</vt:lpstr>
      <vt:lpstr>BUSINESS LEADERSHIP VII</vt:lpstr>
      <vt:lpstr>PowerPoint Presentation</vt:lpstr>
      <vt:lpstr>Strategy Implementation Activities</vt:lpstr>
      <vt:lpstr>Difference Strategy Formulation vs Implementation</vt:lpstr>
      <vt:lpstr>PowerPoint Presentation</vt:lpstr>
      <vt:lpstr>Strategy Evaluation</vt:lpstr>
      <vt:lpstr>Strategy Evaluation Methods</vt:lpstr>
      <vt:lpstr>Process of Strategy Evaluation </vt:lpstr>
      <vt:lpstr>Fixing benchmark of performance</vt:lpstr>
      <vt:lpstr>Measurement of performance</vt:lpstr>
      <vt:lpstr>Analyzing Variance</vt:lpstr>
      <vt:lpstr>Taking Corrective Action</vt:lpstr>
      <vt:lpstr>PowerPoint Presentation</vt:lpstr>
      <vt:lpstr>HR in Strategy Planning</vt:lpstr>
      <vt:lpstr>HR in Communicating Vision and Mission</vt:lpstr>
      <vt:lpstr>HR in SWOT Analysis</vt:lpstr>
      <vt:lpstr>HR in Strategy Formulation</vt:lpstr>
      <vt:lpstr>HR in Strategy Execution</vt:lpstr>
      <vt:lpstr>Elements of Business</vt:lpstr>
      <vt:lpstr>Supply Chain</vt:lpstr>
      <vt:lpstr>Supply Chain</vt:lpstr>
      <vt:lpstr>Supply Chain Management</vt:lpstr>
      <vt:lpstr>Supply Chain Management</vt:lpstr>
      <vt:lpstr>Supply Chain Operations Reference model (SCOR)</vt:lpstr>
      <vt:lpstr>Supply Chain Example : Apple Inc</vt:lpstr>
      <vt:lpstr>Greenfield Operations</vt:lpstr>
      <vt:lpstr>HR and Supply Chain</vt:lpstr>
      <vt:lpstr>Staffing and Supply Chain</vt:lpstr>
      <vt:lpstr>Training and Supply Chain</vt:lpstr>
      <vt:lpstr>Performance Management and Supply Chain</vt:lpstr>
      <vt:lpstr>Question # 1</vt:lpstr>
      <vt:lpstr>Answer # 1</vt:lpstr>
      <vt:lpstr>Question # 2</vt:lpstr>
      <vt:lpstr>Answer # 2</vt:lpstr>
      <vt:lpstr>Question # 3</vt:lpstr>
      <vt:lpstr>Answer # 3</vt:lpstr>
      <vt:lpstr>Elements of Business</vt:lpstr>
      <vt:lpstr>Value and Value Chain</vt:lpstr>
      <vt:lpstr>Porter Value Chain</vt:lpstr>
      <vt:lpstr> Porters Value Chain </vt:lpstr>
      <vt:lpstr>Primary Activities</vt:lpstr>
      <vt:lpstr>Primary Activities</vt:lpstr>
      <vt:lpstr>Support Activities</vt:lpstr>
      <vt:lpstr>Support Activities</vt:lpstr>
      <vt:lpstr>Porter Value Chain Example</vt:lpstr>
      <vt:lpstr>Competitive Advantage types</vt:lpstr>
      <vt:lpstr>Difference between Supply Chain and Value Chain</vt:lpstr>
      <vt:lpstr>Question # 4</vt:lpstr>
      <vt:lpstr>Answer # 4</vt:lpstr>
      <vt:lpstr>Question # 5</vt:lpstr>
      <vt:lpstr>Answer # 5</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45</cp:revision>
  <cp:lastPrinted>1601-01-01T00:00:00Z</cp:lastPrinted>
  <dcterms:created xsi:type="dcterms:W3CDTF">2020-07-09T15:12:46Z</dcterms:created>
  <dcterms:modified xsi:type="dcterms:W3CDTF">2021-05-17T14:33:12Z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