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rawing8.xml" ContentType="application/vnd.ms-office.drawingml.diagramDrawing+xml"/>
  <Override PartName="/ppt/slides/slide89.xml" ContentType="application/vnd.openxmlformats-officedocument.presentationml.slide+xml"/>
  <Override PartName="/ppt/slides/slide10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slides/slide98.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slides/slide29.xml" ContentType="application/vnd.openxmlformats-officedocument.presentationml.slide+xml"/>
  <Override PartName="/ppt/slides/slide76.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12"/>
  </p:notesMasterIdLst>
  <p:handoutMasterIdLst>
    <p:handoutMasterId r:id="rId113"/>
  </p:handoutMasterIdLst>
  <p:sldIdLst>
    <p:sldId id="256" r:id="rId2"/>
    <p:sldId id="596" r:id="rId3"/>
    <p:sldId id="597" r:id="rId4"/>
    <p:sldId id="598" r:id="rId5"/>
    <p:sldId id="599" r:id="rId6"/>
    <p:sldId id="600" r:id="rId7"/>
    <p:sldId id="601" r:id="rId8"/>
    <p:sldId id="602" r:id="rId9"/>
    <p:sldId id="603" r:id="rId10"/>
    <p:sldId id="604" r:id="rId11"/>
    <p:sldId id="605" r:id="rId12"/>
    <p:sldId id="606" r:id="rId13"/>
    <p:sldId id="607" r:id="rId14"/>
    <p:sldId id="608" r:id="rId15"/>
    <p:sldId id="609" r:id="rId16"/>
    <p:sldId id="610" r:id="rId17"/>
    <p:sldId id="611" r:id="rId18"/>
    <p:sldId id="612" r:id="rId19"/>
    <p:sldId id="613" r:id="rId20"/>
    <p:sldId id="614" r:id="rId21"/>
    <p:sldId id="615" r:id="rId22"/>
    <p:sldId id="616" r:id="rId23"/>
    <p:sldId id="617" r:id="rId24"/>
    <p:sldId id="618" r:id="rId25"/>
    <p:sldId id="619" r:id="rId26"/>
    <p:sldId id="620" r:id="rId27"/>
    <p:sldId id="621" r:id="rId28"/>
    <p:sldId id="622" r:id="rId29"/>
    <p:sldId id="623" r:id="rId30"/>
    <p:sldId id="624" r:id="rId31"/>
    <p:sldId id="625" r:id="rId32"/>
    <p:sldId id="626" r:id="rId33"/>
    <p:sldId id="627" r:id="rId34"/>
    <p:sldId id="628" r:id="rId35"/>
    <p:sldId id="629" r:id="rId36"/>
    <p:sldId id="630" r:id="rId37"/>
    <p:sldId id="631" r:id="rId38"/>
    <p:sldId id="632" r:id="rId39"/>
    <p:sldId id="633" r:id="rId40"/>
    <p:sldId id="634" r:id="rId41"/>
    <p:sldId id="635" r:id="rId42"/>
    <p:sldId id="636" r:id="rId43"/>
    <p:sldId id="462" r:id="rId44"/>
    <p:sldId id="425" r:id="rId45"/>
    <p:sldId id="268" r:id="rId46"/>
    <p:sldId id="437" r:id="rId47"/>
    <p:sldId id="438" r:id="rId48"/>
    <p:sldId id="439" r:id="rId49"/>
    <p:sldId id="472" r:id="rId50"/>
    <p:sldId id="430" r:id="rId51"/>
    <p:sldId id="431" r:id="rId52"/>
    <p:sldId id="432" r:id="rId53"/>
    <p:sldId id="433" r:id="rId54"/>
    <p:sldId id="434" r:id="rId55"/>
    <p:sldId id="440" r:id="rId56"/>
    <p:sldId id="445" r:id="rId57"/>
    <p:sldId id="446" r:id="rId58"/>
    <p:sldId id="456" r:id="rId59"/>
    <p:sldId id="457" r:id="rId60"/>
    <p:sldId id="463" r:id="rId61"/>
    <p:sldId id="447" r:id="rId62"/>
    <p:sldId id="448" r:id="rId63"/>
    <p:sldId id="262" r:id="rId64"/>
    <p:sldId id="449" r:id="rId65"/>
    <p:sldId id="450" r:id="rId66"/>
    <p:sldId id="451" r:id="rId67"/>
    <p:sldId id="452" r:id="rId68"/>
    <p:sldId id="471" r:id="rId69"/>
    <p:sldId id="435" r:id="rId70"/>
    <p:sldId id="436" r:id="rId71"/>
    <p:sldId id="441" r:id="rId72"/>
    <p:sldId id="442" r:id="rId73"/>
    <p:sldId id="443" r:id="rId74"/>
    <p:sldId id="444" r:id="rId75"/>
    <p:sldId id="561" r:id="rId76"/>
    <p:sldId id="562" r:id="rId77"/>
    <p:sldId id="563" r:id="rId78"/>
    <p:sldId id="564" r:id="rId79"/>
    <p:sldId id="565" r:id="rId80"/>
    <p:sldId id="566" r:id="rId81"/>
    <p:sldId id="567" r:id="rId82"/>
    <p:sldId id="568" r:id="rId83"/>
    <p:sldId id="569" r:id="rId84"/>
    <p:sldId id="570" r:id="rId85"/>
    <p:sldId id="571" r:id="rId86"/>
    <p:sldId id="572" r:id="rId87"/>
    <p:sldId id="573" r:id="rId88"/>
    <p:sldId id="574" r:id="rId89"/>
    <p:sldId id="575" r:id="rId90"/>
    <p:sldId id="576" r:id="rId91"/>
    <p:sldId id="577" r:id="rId92"/>
    <p:sldId id="578" r:id="rId93"/>
    <p:sldId id="579" r:id="rId94"/>
    <p:sldId id="580" r:id="rId95"/>
    <p:sldId id="581" r:id="rId96"/>
    <p:sldId id="582" r:id="rId97"/>
    <p:sldId id="583" r:id="rId98"/>
    <p:sldId id="584" r:id="rId99"/>
    <p:sldId id="585" r:id="rId100"/>
    <p:sldId id="586" r:id="rId101"/>
    <p:sldId id="587" r:id="rId102"/>
    <p:sldId id="588" r:id="rId103"/>
    <p:sldId id="589" r:id="rId104"/>
    <p:sldId id="590" r:id="rId105"/>
    <p:sldId id="591" r:id="rId106"/>
    <p:sldId id="592" r:id="rId107"/>
    <p:sldId id="593" r:id="rId108"/>
    <p:sldId id="594" r:id="rId109"/>
    <p:sldId id="595" r:id="rId110"/>
    <p:sldId id="541"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1441299"/>
          <a:ext cx="7162564" cy="707427"/>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dgm:t>
        <a:bodyPr/>
        <a:lstStyle/>
        <a:p>
          <a:endParaRPr lang="en-US"/>
        </a:p>
      </dgm:t>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C0DC4402-1DE1-4AC9-97F9-3B6F5D20B6A8}" srcId="{703D4D02-5513-427D-B6E9-B2E187EE0C3A}" destId="{3CA286A1-8CE9-4AA1-BADE-7FA3CEE1941A}" srcOrd="7" destOrd="0" parTransId="{EDD6BA8C-D288-4CEB-AF78-913AF36C9BD7}" sibTransId="{D5710ED0-15A0-4D76-AC90-5B3369BB786B}"/>
    <dgm:cxn modelId="{0D5D520A-FF94-4642-966B-A0D90A899305}" type="presOf" srcId="{62CB3C78-1DA1-4746-BD0D-6B96A3CEA09A}" destId="{C8CBCA26-9D20-4838-B1F9-53234775E96B}" srcOrd="0" destOrd="0" presId="urn:microsoft.com/office/officeart/2005/8/layout/vList2"/>
    <dgm:cxn modelId="{D2F8D9E1-3D91-4BA7-9DD4-039B136B5926}" srcId="{703D4D02-5513-427D-B6E9-B2E187EE0C3A}" destId="{44ACB356-FB7E-4E7E-B612-227439105579}" srcOrd="3" destOrd="0" parTransId="{8EE62D4B-DB4A-4507-B6FB-5CC2E988B1D8}" sibTransId="{CEBF6AF7-B2CF-417B-8421-80B7713EE3C8}"/>
    <dgm:cxn modelId="{1F30518C-A906-4F25-864C-F6D7EAD989AA}" type="presOf" srcId="{9FF9C588-5AC7-4213-AC10-D7BF2859CFD7}" destId="{02733F7B-8381-46B4-A62D-60C94EF4935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79C07A81-65A8-4353-803B-D29FA8E6D5B9}" type="presOf" srcId="{6045ACAC-5E4F-4F21-A66B-AB5CDA262068}" destId="{C30047F0-DB09-4604-AC54-FC0221E4A689}" srcOrd="0" destOrd="0" presId="urn:microsoft.com/office/officeart/2005/8/layout/vList2"/>
    <dgm:cxn modelId="{A51C8841-DCA2-450E-895D-52C00954CE63}" type="presOf" srcId="{44ACB356-FB7E-4E7E-B612-227439105579}" destId="{398966B8-5BC2-42BF-9BA1-CA62D6A4070D}" srcOrd="0" destOrd="0" presId="urn:microsoft.com/office/officeart/2005/8/layout/vList2"/>
    <dgm:cxn modelId="{E45B407A-2814-4CF5-BA46-FAACDD941ADC}" type="presOf" srcId="{703D4D02-5513-427D-B6E9-B2E187EE0C3A}" destId="{CC8763B3-4621-4666-B669-3C5BA2A30DBE}" srcOrd="0" destOrd="0" presId="urn:microsoft.com/office/officeart/2005/8/layout/vList2"/>
    <dgm:cxn modelId="{F51338F2-B31D-464F-98CA-ACD099F6793C}" type="presOf" srcId="{3CA286A1-8CE9-4AA1-BADE-7FA3CEE1941A}" destId="{3BE952A1-A30C-4AC3-90C5-5AFF5BA4AEDD}"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396EC8DD-D309-4BB2-BC6C-0E8071996AB0}"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E1A647C-9C9E-4AE0-AEAD-5E5F2DB96550}" type="presOf" srcId="{0ED06F71-722D-4D98-8A78-76B9D17B094B}" destId="{F209ACB3-3444-40CC-BCCA-513ABA9ADB86}" srcOrd="0" destOrd="0" presId="urn:microsoft.com/office/officeart/2005/8/layout/vList2"/>
    <dgm:cxn modelId="{EE51EDBA-03E3-4FFA-9DB2-283D03DC6598}" type="presOf" srcId="{7971EA1D-5559-4832-AE87-7DA27032A53B}" destId="{F2661D8E-CA17-4439-82D7-B9DD64BE4ADF}"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5582371-AD0D-4797-A63E-6E5CD31B68A6}" type="presParOf" srcId="{CC8763B3-4621-4666-B669-3C5BA2A30DBE}" destId="{02733F7B-8381-46B4-A62D-60C94EF49351}" srcOrd="0" destOrd="0" presId="urn:microsoft.com/office/officeart/2005/8/layout/vList2"/>
    <dgm:cxn modelId="{7498192D-97EC-483A-AC3A-6202B2AE943F}" type="presParOf" srcId="{CC8763B3-4621-4666-B669-3C5BA2A30DBE}" destId="{D11942FF-04E3-49E6-B922-9EFB2DC49F41}" srcOrd="1" destOrd="0" presId="urn:microsoft.com/office/officeart/2005/8/layout/vList2"/>
    <dgm:cxn modelId="{2023CAF6-2EFE-4715-A390-C2720A9D5759}" type="presParOf" srcId="{CC8763B3-4621-4666-B669-3C5BA2A30DBE}" destId="{C8CBCA26-9D20-4838-B1F9-53234775E96B}" srcOrd="2" destOrd="0" presId="urn:microsoft.com/office/officeart/2005/8/layout/vList2"/>
    <dgm:cxn modelId="{B708AD73-4F19-4BC5-A320-FE9C83A9A455}" type="presParOf" srcId="{CC8763B3-4621-4666-B669-3C5BA2A30DBE}" destId="{671B3283-BB64-487F-AB90-C94002C94229}" srcOrd="3" destOrd="0" presId="urn:microsoft.com/office/officeart/2005/8/layout/vList2"/>
    <dgm:cxn modelId="{81765C6C-D312-4F25-B7A6-678FF43A9D26}" type="presParOf" srcId="{CC8763B3-4621-4666-B669-3C5BA2A30DBE}" destId="{C30047F0-DB09-4604-AC54-FC0221E4A689}" srcOrd="4" destOrd="0" presId="urn:microsoft.com/office/officeart/2005/8/layout/vList2"/>
    <dgm:cxn modelId="{29C4E876-795E-4B46-926E-67F7D533CB74}" type="presParOf" srcId="{CC8763B3-4621-4666-B669-3C5BA2A30DBE}" destId="{130EF046-02F9-4526-B16D-075FE651A93E}" srcOrd="5" destOrd="0" presId="urn:microsoft.com/office/officeart/2005/8/layout/vList2"/>
    <dgm:cxn modelId="{85417422-5110-4633-A46E-C4C4F8440133}" type="presParOf" srcId="{CC8763B3-4621-4666-B669-3C5BA2A30DBE}" destId="{398966B8-5BC2-42BF-9BA1-CA62D6A4070D}" srcOrd="6" destOrd="0" presId="urn:microsoft.com/office/officeart/2005/8/layout/vList2"/>
    <dgm:cxn modelId="{56737A02-13A3-47B6-9F28-6821FCE6AD02}" type="presParOf" srcId="{CC8763B3-4621-4666-B669-3C5BA2A30DBE}" destId="{D18B9632-AF6B-428F-9E51-012CDF385F05}" srcOrd="7" destOrd="0" presId="urn:microsoft.com/office/officeart/2005/8/layout/vList2"/>
    <dgm:cxn modelId="{B883383D-0BF0-487F-BCD7-E483E1DBB94A}" type="presParOf" srcId="{CC8763B3-4621-4666-B669-3C5BA2A30DBE}" destId="{F209ACB3-3444-40CC-BCCA-513ABA9ADB86}" srcOrd="8" destOrd="0" presId="urn:microsoft.com/office/officeart/2005/8/layout/vList2"/>
    <dgm:cxn modelId="{52457C5E-FDCB-47BC-ADB6-5B9B3E9C192B}" type="presParOf" srcId="{CC8763B3-4621-4666-B669-3C5BA2A30DBE}" destId="{3021E19B-D6F7-4D3A-9633-E49336FDC5DD}" srcOrd="9" destOrd="0" presId="urn:microsoft.com/office/officeart/2005/8/layout/vList2"/>
    <dgm:cxn modelId="{21270183-8D9A-450D-8FC2-D0248846EBF3}" type="presParOf" srcId="{CC8763B3-4621-4666-B669-3C5BA2A30DBE}" destId="{24D32922-BF99-4CE5-821E-A240C3092535}" srcOrd="10" destOrd="0" presId="urn:microsoft.com/office/officeart/2005/8/layout/vList2"/>
    <dgm:cxn modelId="{0E43AFAB-7CDC-4E27-96BB-5F62907F0270}" type="presParOf" srcId="{CC8763B3-4621-4666-B669-3C5BA2A30DBE}" destId="{84654CE7-25C0-43F8-BF3B-D295552275A1}" srcOrd="11" destOrd="0" presId="urn:microsoft.com/office/officeart/2005/8/layout/vList2"/>
    <dgm:cxn modelId="{746FE3FC-3EE8-4418-B8F2-C4FBCAA80ECB}" type="presParOf" srcId="{CC8763B3-4621-4666-B669-3C5BA2A30DBE}" destId="{F2661D8E-CA17-4439-82D7-B9DD64BE4ADF}" srcOrd="12" destOrd="0" presId="urn:microsoft.com/office/officeart/2005/8/layout/vList2"/>
    <dgm:cxn modelId="{31D4539C-6B8B-49D5-9026-73452E4EBDE9}" type="presParOf" srcId="{CC8763B3-4621-4666-B669-3C5BA2A30DBE}" destId="{047545C6-335E-4FE9-AED2-D3569137F616}" srcOrd="13" destOrd="0" presId="urn:microsoft.com/office/officeart/2005/8/layout/vList2"/>
    <dgm:cxn modelId="{5D1C5B42-4225-4D1D-B72F-4FFEBFD4E595}" type="presParOf" srcId="{CC8763B3-4621-4666-B669-3C5BA2A30DBE}" destId="{3BE952A1-A30C-4AC3-90C5-5AFF5BA4AEDD}"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888C1F74-F802-4509-90F1-AFBB0EAE3E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B3B06D6-7C25-4396-A6E6-E0CAEF8398CF}" type="parTrans" cxnId="{762B90D2-5283-450C-9334-58B73A05E7C8}">
      <dgm:prSet/>
      <dgm:spPr/>
      <dgm:t>
        <a:bodyPr/>
        <a:lstStyle/>
        <a:p>
          <a:endParaRPr lang="en-MY"/>
        </a:p>
      </dgm:t>
    </dgm:pt>
    <dgm:pt modelId="{AB6C06EA-CDC2-4E11-AEBC-5DE38F00B319}" type="sibTrans" cxnId="{762B90D2-5283-450C-9334-58B73A05E7C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7A274B75-BCC9-4B81-A824-DFA56E6A2F3F}" type="pres">
      <dgm:prSet presAssocID="{888C1F74-F802-4509-90F1-AFBB0EAE3E57}" presName="parentText" presStyleLbl="node1" presStyleIdx="3" presStyleCnt="8">
        <dgm:presLayoutVars>
          <dgm:chMax val="0"/>
          <dgm:bulletEnabled val="1"/>
        </dgm:presLayoutVars>
      </dgm:prSet>
      <dgm:spPr/>
      <dgm:t>
        <a:bodyPr/>
        <a:lstStyle/>
        <a:p>
          <a:endParaRPr lang="en-US"/>
        </a:p>
      </dgm:t>
    </dgm:pt>
    <dgm:pt modelId="{6A18E9EA-6247-4C5E-8150-9736FC4014FE}" type="pres">
      <dgm:prSet presAssocID="{AB6C06EA-CDC2-4E11-AEBC-5DE38F00B31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C0DC4402-1DE1-4AC9-97F9-3B6F5D20B6A8}" srcId="{703D4D02-5513-427D-B6E9-B2E187EE0C3A}" destId="{3CA286A1-8CE9-4AA1-BADE-7FA3CEE1941A}" srcOrd="7" destOrd="0" parTransId="{EDD6BA8C-D288-4CEB-AF78-913AF36C9BD7}" sibTransId="{D5710ED0-15A0-4D76-AC90-5B3369BB786B}"/>
    <dgm:cxn modelId="{762B90D2-5283-450C-9334-58B73A05E7C8}" srcId="{703D4D02-5513-427D-B6E9-B2E187EE0C3A}" destId="{888C1F74-F802-4509-90F1-AFBB0EAE3E57}" srcOrd="3" destOrd="0" parTransId="{EB3B06D6-7C25-4396-A6E6-E0CAEF8398CF}" sibTransId="{AB6C06EA-CDC2-4E11-AEBC-5DE38F00B319}"/>
    <dgm:cxn modelId="{EAC3C2A1-7DB7-4240-922C-32ED1CC644B2}" type="presOf" srcId="{703D4D02-5513-427D-B6E9-B2E187EE0C3A}" destId="{CC8763B3-4621-4666-B669-3C5BA2A30DBE}" srcOrd="0" destOrd="0" presId="urn:microsoft.com/office/officeart/2005/8/layout/vList2"/>
    <dgm:cxn modelId="{0EC07BB5-4F44-4C50-8E23-652D06667AF1}" type="presOf" srcId="{0ED06F71-722D-4D98-8A78-76B9D17B094B}" destId="{F209ACB3-3444-40CC-BCCA-513ABA9ADB86}" srcOrd="0" destOrd="0" presId="urn:microsoft.com/office/officeart/2005/8/layout/vList2"/>
    <dgm:cxn modelId="{BDE4BB4D-452F-4BD6-AEAA-41EE7646A01F}" type="presOf" srcId="{9FF9C588-5AC7-4213-AC10-D7BF2859CFD7}" destId="{02733F7B-8381-46B4-A62D-60C94EF4935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516444B1-1740-465F-B2E5-1860A3080B60}" type="presOf" srcId="{6045ACAC-5E4F-4F21-A66B-AB5CDA262068}" destId="{C30047F0-DB09-4604-AC54-FC0221E4A689}" srcOrd="0" destOrd="0" presId="urn:microsoft.com/office/officeart/2005/8/layout/vList2"/>
    <dgm:cxn modelId="{EC6278F9-1134-427C-A908-2F5A94221165}"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027DAAC-6E4B-479A-A0E8-4F407E2C490A}" type="presOf" srcId="{3CA286A1-8CE9-4AA1-BADE-7FA3CEE1941A}" destId="{3BE952A1-A30C-4AC3-90C5-5AFF5BA4AEDD}" srcOrd="0" destOrd="0" presId="urn:microsoft.com/office/officeart/2005/8/layout/vList2"/>
    <dgm:cxn modelId="{D9917803-728B-4A60-BFA8-569B9CD3BC09}" srcId="{703D4D02-5513-427D-B6E9-B2E187EE0C3A}" destId="{0ED06F71-722D-4D98-8A78-76B9D17B094B}" srcOrd="4" destOrd="0" parTransId="{64A37167-2FEF-412B-977A-6C319213DCF5}" sibTransId="{95E5FBCD-B8E9-4948-B577-4614DE77EA4F}"/>
    <dgm:cxn modelId="{0C313CC7-24DA-4E33-B9B4-4136E36E761F}"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306E0D6D-CB37-4D34-B5DF-875CF8DE8D2E}" type="presOf" srcId="{888C1F74-F802-4509-90F1-AFBB0EAE3E57}" destId="{7A274B75-BCC9-4B81-A824-DFA56E6A2F3F}" srcOrd="0" destOrd="0" presId="urn:microsoft.com/office/officeart/2005/8/layout/vList2"/>
    <dgm:cxn modelId="{E7463101-E32F-4768-859C-A43562E2F5B4}" type="presOf" srcId="{7971EA1D-5559-4832-AE87-7DA27032A53B}" destId="{F2661D8E-CA17-4439-82D7-B9DD64BE4ADF}"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8A3ADD26-0815-4822-B79B-4C8CDF9B330E}" type="presParOf" srcId="{CC8763B3-4621-4666-B669-3C5BA2A30DBE}" destId="{02733F7B-8381-46B4-A62D-60C94EF49351}" srcOrd="0" destOrd="0" presId="urn:microsoft.com/office/officeart/2005/8/layout/vList2"/>
    <dgm:cxn modelId="{7DBBDF0B-68A0-40B2-AE2D-9168C5FAD99C}" type="presParOf" srcId="{CC8763B3-4621-4666-B669-3C5BA2A30DBE}" destId="{D11942FF-04E3-49E6-B922-9EFB2DC49F41}" srcOrd="1" destOrd="0" presId="urn:microsoft.com/office/officeart/2005/8/layout/vList2"/>
    <dgm:cxn modelId="{59A158E3-D583-44A1-A225-B069A6B7E03D}" type="presParOf" srcId="{CC8763B3-4621-4666-B669-3C5BA2A30DBE}" destId="{C8CBCA26-9D20-4838-B1F9-53234775E96B}" srcOrd="2" destOrd="0" presId="urn:microsoft.com/office/officeart/2005/8/layout/vList2"/>
    <dgm:cxn modelId="{9FC0256C-F4F4-4D3B-92C4-CDB588371C30}" type="presParOf" srcId="{CC8763B3-4621-4666-B669-3C5BA2A30DBE}" destId="{671B3283-BB64-487F-AB90-C94002C94229}" srcOrd="3" destOrd="0" presId="urn:microsoft.com/office/officeart/2005/8/layout/vList2"/>
    <dgm:cxn modelId="{2C8DF5CD-F5BE-427E-A33F-2F11F3C1995E}" type="presParOf" srcId="{CC8763B3-4621-4666-B669-3C5BA2A30DBE}" destId="{C30047F0-DB09-4604-AC54-FC0221E4A689}" srcOrd="4" destOrd="0" presId="urn:microsoft.com/office/officeart/2005/8/layout/vList2"/>
    <dgm:cxn modelId="{479D26AB-DB1A-4850-B5BB-D2322A793F54}" type="presParOf" srcId="{CC8763B3-4621-4666-B669-3C5BA2A30DBE}" destId="{130EF046-02F9-4526-B16D-075FE651A93E}" srcOrd="5" destOrd="0" presId="urn:microsoft.com/office/officeart/2005/8/layout/vList2"/>
    <dgm:cxn modelId="{9B73BEBF-2650-4688-9820-1561246D11D5}" type="presParOf" srcId="{CC8763B3-4621-4666-B669-3C5BA2A30DBE}" destId="{7A274B75-BCC9-4B81-A824-DFA56E6A2F3F}" srcOrd="6" destOrd="0" presId="urn:microsoft.com/office/officeart/2005/8/layout/vList2"/>
    <dgm:cxn modelId="{BB14A62E-A820-4655-B5A0-D0C18B85CCE7}" type="presParOf" srcId="{CC8763B3-4621-4666-B669-3C5BA2A30DBE}" destId="{6A18E9EA-6247-4C5E-8150-9736FC4014FE}" srcOrd="7" destOrd="0" presId="urn:microsoft.com/office/officeart/2005/8/layout/vList2"/>
    <dgm:cxn modelId="{0D7C4454-1A3B-4863-A34C-245E8B637F55}" type="presParOf" srcId="{CC8763B3-4621-4666-B669-3C5BA2A30DBE}" destId="{F209ACB3-3444-40CC-BCCA-513ABA9ADB86}" srcOrd="8" destOrd="0" presId="urn:microsoft.com/office/officeart/2005/8/layout/vList2"/>
    <dgm:cxn modelId="{7B0A0D42-F560-41F7-A6F9-150AF0981CFB}" type="presParOf" srcId="{CC8763B3-4621-4666-B669-3C5BA2A30DBE}" destId="{3021E19B-D6F7-4D3A-9633-E49336FDC5DD}" srcOrd="9" destOrd="0" presId="urn:microsoft.com/office/officeart/2005/8/layout/vList2"/>
    <dgm:cxn modelId="{F56B98CA-5091-47F8-8F7C-5152445A21FD}" type="presParOf" srcId="{CC8763B3-4621-4666-B669-3C5BA2A30DBE}" destId="{24D32922-BF99-4CE5-821E-A240C3092535}" srcOrd="10" destOrd="0" presId="urn:microsoft.com/office/officeart/2005/8/layout/vList2"/>
    <dgm:cxn modelId="{337D0C85-BAEF-4D44-8129-80188A1BC3C6}" type="presParOf" srcId="{CC8763B3-4621-4666-B669-3C5BA2A30DBE}" destId="{84654CE7-25C0-43F8-BF3B-D295552275A1}" srcOrd="11" destOrd="0" presId="urn:microsoft.com/office/officeart/2005/8/layout/vList2"/>
    <dgm:cxn modelId="{060AB169-0CF9-48EE-9058-728DC4E9641F}" type="presParOf" srcId="{CC8763B3-4621-4666-B669-3C5BA2A30DBE}" destId="{F2661D8E-CA17-4439-82D7-B9DD64BE4ADF}" srcOrd="12" destOrd="0" presId="urn:microsoft.com/office/officeart/2005/8/layout/vList2"/>
    <dgm:cxn modelId="{E9543F82-C500-49E7-B503-DBB5E7533794}" type="presParOf" srcId="{CC8763B3-4621-4666-B669-3C5BA2A30DBE}" destId="{047545C6-335E-4FE9-AED2-D3569137F616}" srcOrd="13" destOrd="0" presId="urn:microsoft.com/office/officeart/2005/8/layout/vList2"/>
    <dgm:cxn modelId="{3A5DEF02-C072-4BDB-AB87-FEE33E65F3DA}" type="presParOf" srcId="{CC8763B3-4621-4666-B669-3C5BA2A30DBE}" destId="{3BE952A1-A30C-4AC3-90C5-5AFF5BA4AEDD}"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ADAF1A01-5341-48F9-8315-3A9554A8C38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4F85302-7591-4D15-A09A-8CAD0710F065}" type="parTrans" cxnId="{DABAEC25-1977-40CB-B830-81D7B8FE823B}">
      <dgm:prSet/>
      <dgm:spPr/>
    </dgm:pt>
    <dgm:pt modelId="{D22F8934-BA89-46AA-B9B4-CC0C9FB96E40}" type="sibTrans" cxnId="{DABAEC25-1977-40CB-B830-81D7B8FE823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1E669610-8FC2-45B8-9B88-AA39EB12EF8C}" type="pres">
      <dgm:prSet presAssocID="{ADAF1A01-5341-48F9-8315-3A9554A8C384}" presName="parentText" presStyleLbl="node1" presStyleIdx="3" presStyleCnt="8">
        <dgm:presLayoutVars>
          <dgm:chMax val="0"/>
          <dgm:bulletEnabled val="1"/>
        </dgm:presLayoutVars>
      </dgm:prSet>
      <dgm:spPr/>
      <dgm:t>
        <a:bodyPr/>
        <a:lstStyle/>
        <a:p>
          <a:endParaRPr lang="en-US"/>
        </a:p>
      </dgm:t>
    </dgm:pt>
    <dgm:pt modelId="{CC0E4B32-CE61-4C54-8DE0-02495542ECC2}" type="pres">
      <dgm:prSet presAssocID="{D22F8934-BA89-46AA-B9B4-CC0C9FB96E40}"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9157"/>
          <a:ext cx="7162564" cy="707427"/>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2172AB12-DCEF-4A35-90E6-85C3C1A52678}" type="presOf" srcId="{703D4D02-5513-427D-B6E9-B2E187EE0C3A}" destId="{CC8763B3-4621-4666-B669-3C5BA2A30DBE}"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DABAEC25-1977-40CB-B830-81D7B8FE823B}" srcId="{703D4D02-5513-427D-B6E9-B2E187EE0C3A}" destId="{ADAF1A01-5341-48F9-8315-3A9554A8C384}" srcOrd="3" destOrd="0" parTransId="{E4F85302-7591-4D15-A09A-8CAD0710F065}" sibTransId="{D22F8934-BA89-46AA-B9B4-CC0C9FB96E40}"/>
    <dgm:cxn modelId="{E610BD64-D1D7-40FF-B145-A23C9D4415D8}" type="presOf" srcId="{ADAF1A01-5341-48F9-8315-3A9554A8C384}" destId="{1E669610-8FC2-45B8-9B88-AA39EB12EF8C}" srcOrd="0" destOrd="0" presId="urn:microsoft.com/office/officeart/2005/8/layout/vList2"/>
    <dgm:cxn modelId="{CC525CB3-3D0B-497C-8989-B0B6F6625D3E}" type="presOf" srcId="{62CB3C78-1DA1-4746-BD0D-6B96A3CEA09A}" destId="{C8CBCA26-9D20-4838-B1F9-53234775E96B}"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0A811617-3A6A-4D90-B57C-DA4EEC479EAE}" type="presOf" srcId="{0ED06F71-722D-4D98-8A78-76B9D17B094B}" destId="{F209ACB3-3444-40CC-BCCA-513ABA9ADB86}" srcOrd="0" destOrd="0" presId="urn:microsoft.com/office/officeart/2005/8/layout/vList2"/>
    <dgm:cxn modelId="{62B30D40-9516-407F-B991-CACE27967ED8}" type="presOf" srcId="{3CA286A1-8CE9-4AA1-BADE-7FA3CEE1941A}" destId="{3BE952A1-A30C-4AC3-90C5-5AFF5BA4AEDD}" srcOrd="0" destOrd="0" presId="urn:microsoft.com/office/officeart/2005/8/layout/vList2"/>
    <dgm:cxn modelId="{56F19AC0-8298-4C7A-8558-1862BCFD39BF}"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45B7B9B0-237E-42A0-B55C-24DD3ACD799A}"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0B3C5CE9-B96A-41B9-98EB-82D6E89737AD}" type="presOf" srcId="{7971EA1D-5559-4832-AE87-7DA27032A53B}" destId="{F2661D8E-CA17-4439-82D7-B9DD64BE4ADF}" srcOrd="0" destOrd="0" presId="urn:microsoft.com/office/officeart/2005/8/layout/vList2"/>
    <dgm:cxn modelId="{145F0EF6-FC05-4DC1-9FEE-DBAD00D14C53}" type="presOf" srcId="{6045ACAC-5E4F-4F21-A66B-AB5CDA262068}" destId="{C30047F0-DB09-4604-AC54-FC0221E4A689}"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9B42990-B2CC-46A2-93B7-46DA3B346163}" type="presParOf" srcId="{CC8763B3-4621-4666-B669-3C5BA2A30DBE}" destId="{02733F7B-8381-46B4-A62D-60C94EF49351}" srcOrd="0" destOrd="0" presId="urn:microsoft.com/office/officeart/2005/8/layout/vList2"/>
    <dgm:cxn modelId="{3E9BDA82-F0DA-4EB6-A34D-5A100F696A81}" type="presParOf" srcId="{CC8763B3-4621-4666-B669-3C5BA2A30DBE}" destId="{D11942FF-04E3-49E6-B922-9EFB2DC49F41}" srcOrd="1" destOrd="0" presId="urn:microsoft.com/office/officeart/2005/8/layout/vList2"/>
    <dgm:cxn modelId="{5E366A42-8DDC-4D43-BA5E-7906B0D52C4B}" type="presParOf" srcId="{CC8763B3-4621-4666-B669-3C5BA2A30DBE}" destId="{C8CBCA26-9D20-4838-B1F9-53234775E96B}" srcOrd="2" destOrd="0" presId="urn:microsoft.com/office/officeart/2005/8/layout/vList2"/>
    <dgm:cxn modelId="{0EBA7E74-05BF-4372-9037-ABEB636E9A3C}" type="presParOf" srcId="{CC8763B3-4621-4666-B669-3C5BA2A30DBE}" destId="{671B3283-BB64-487F-AB90-C94002C94229}" srcOrd="3" destOrd="0" presId="urn:microsoft.com/office/officeart/2005/8/layout/vList2"/>
    <dgm:cxn modelId="{45B46BE9-595C-45E3-B245-503153D866D1}" type="presParOf" srcId="{CC8763B3-4621-4666-B669-3C5BA2A30DBE}" destId="{C30047F0-DB09-4604-AC54-FC0221E4A689}" srcOrd="4" destOrd="0" presId="urn:microsoft.com/office/officeart/2005/8/layout/vList2"/>
    <dgm:cxn modelId="{1D5DCB8E-9908-43BD-887E-23319B2342EC}" type="presParOf" srcId="{CC8763B3-4621-4666-B669-3C5BA2A30DBE}" destId="{130EF046-02F9-4526-B16D-075FE651A93E}" srcOrd="5" destOrd="0" presId="urn:microsoft.com/office/officeart/2005/8/layout/vList2"/>
    <dgm:cxn modelId="{1AA3A5D6-109F-4138-A6BC-A555E19848EA}" type="presParOf" srcId="{CC8763B3-4621-4666-B669-3C5BA2A30DBE}" destId="{1E669610-8FC2-45B8-9B88-AA39EB12EF8C}" srcOrd="6" destOrd="0" presId="urn:microsoft.com/office/officeart/2005/8/layout/vList2"/>
    <dgm:cxn modelId="{67BB03D7-9109-4427-8E97-B3E714EEB4A0}" type="presParOf" srcId="{CC8763B3-4621-4666-B669-3C5BA2A30DBE}" destId="{CC0E4B32-CE61-4C54-8DE0-02495542ECC2}" srcOrd="7" destOrd="0" presId="urn:microsoft.com/office/officeart/2005/8/layout/vList2"/>
    <dgm:cxn modelId="{D335409D-454A-4D6F-AA30-4D6F82447CDE}" type="presParOf" srcId="{CC8763B3-4621-4666-B669-3C5BA2A30DBE}" destId="{F209ACB3-3444-40CC-BCCA-513ABA9ADB86}" srcOrd="8" destOrd="0" presId="urn:microsoft.com/office/officeart/2005/8/layout/vList2"/>
    <dgm:cxn modelId="{A8620F6A-10D3-4718-8E67-032F17FD44AD}" type="presParOf" srcId="{CC8763B3-4621-4666-B669-3C5BA2A30DBE}" destId="{3021E19B-D6F7-4D3A-9633-E49336FDC5DD}" srcOrd="9" destOrd="0" presId="urn:microsoft.com/office/officeart/2005/8/layout/vList2"/>
    <dgm:cxn modelId="{B0DE0291-5E62-4B48-B886-2CDE6FE16895}" type="presParOf" srcId="{CC8763B3-4621-4666-B669-3C5BA2A30DBE}" destId="{24D32922-BF99-4CE5-821E-A240C3092535}" srcOrd="10" destOrd="0" presId="urn:microsoft.com/office/officeart/2005/8/layout/vList2"/>
    <dgm:cxn modelId="{2F7E16A7-01A5-4882-BAE9-675515589909}" type="presParOf" srcId="{CC8763B3-4621-4666-B669-3C5BA2A30DBE}" destId="{84654CE7-25C0-43F8-BF3B-D295552275A1}" srcOrd="11" destOrd="0" presId="urn:microsoft.com/office/officeart/2005/8/layout/vList2"/>
    <dgm:cxn modelId="{50B509FF-03E8-4D17-860A-0B94785C0A43}" type="presParOf" srcId="{CC8763B3-4621-4666-B669-3C5BA2A30DBE}" destId="{F2661D8E-CA17-4439-82D7-B9DD64BE4ADF}" srcOrd="12" destOrd="0" presId="urn:microsoft.com/office/officeart/2005/8/layout/vList2"/>
    <dgm:cxn modelId="{8EF5C6AF-F723-48FA-BDFA-430A6FC93E4E}" type="presParOf" srcId="{CC8763B3-4621-4666-B669-3C5BA2A30DBE}" destId="{047545C6-335E-4FE9-AED2-D3569137F616}" srcOrd="13" destOrd="0" presId="urn:microsoft.com/office/officeart/2005/8/layout/vList2"/>
    <dgm:cxn modelId="{74460CAA-B2D8-4B58-8222-74EE36DAAED7}" type="presParOf" srcId="{CC8763B3-4621-4666-B669-3C5BA2A30DBE}" destId="{3BE952A1-A30C-4AC3-90C5-5AFF5BA4AEDD}"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A7FC8F1-6622-4253-ABA4-D64F347B556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17B70FED-0D4F-4650-85B8-69AC4E4DC100}" type="parTrans" cxnId="{55E29309-6CAE-4108-B601-1E8119431E93}">
      <dgm:prSet/>
      <dgm:spPr/>
    </dgm:pt>
    <dgm:pt modelId="{151E8AFD-2243-43E8-9CEF-69C9B22FC69D}" type="sibTrans" cxnId="{55E29309-6CAE-4108-B601-1E8119431E93}">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2DDA9630-29E0-497B-878F-4487C0DC6D0A}" type="pres">
      <dgm:prSet presAssocID="{FA7FC8F1-6622-4253-ABA4-D64F347B5561}" presName="parentText" presStyleLbl="node1" presStyleIdx="3" presStyleCnt="8">
        <dgm:presLayoutVars>
          <dgm:chMax val="0"/>
          <dgm:bulletEnabled val="1"/>
        </dgm:presLayoutVars>
      </dgm:prSet>
      <dgm:spPr/>
      <dgm:t>
        <a:bodyPr/>
        <a:lstStyle/>
        <a:p>
          <a:endParaRPr lang="en-US"/>
        </a:p>
      </dgm:t>
    </dgm:pt>
    <dgm:pt modelId="{440EFB6A-6F2A-45AD-88C1-7833FAAD81BD}" type="pres">
      <dgm:prSet presAssocID="{151E8AFD-2243-43E8-9CEF-69C9B22FC69D}"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C0DC4402-1DE1-4AC9-97F9-3B6F5D20B6A8}" srcId="{703D4D02-5513-427D-B6E9-B2E187EE0C3A}" destId="{3CA286A1-8CE9-4AA1-BADE-7FA3CEE1941A}" srcOrd="7" destOrd="0" parTransId="{EDD6BA8C-D288-4CEB-AF78-913AF36C9BD7}" sibTransId="{D5710ED0-15A0-4D76-AC90-5B3369BB786B}"/>
    <dgm:cxn modelId="{325CD5B1-9BE6-4D4A-8674-2FD1BC8896A4}" type="presOf" srcId="{703D4D02-5513-427D-B6E9-B2E187EE0C3A}" destId="{CC8763B3-4621-4666-B669-3C5BA2A30DBE}" srcOrd="0" destOrd="0" presId="urn:microsoft.com/office/officeart/2005/8/layout/vList2"/>
    <dgm:cxn modelId="{7358DB35-9324-4005-BCE6-1ED88458E1FA}" type="presOf" srcId="{62CB3C78-1DA1-4746-BD0D-6B96A3CEA09A}" destId="{C8CBCA26-9D20-4838-B1F9-53234775E96B}" srcOrd="0" destOrd="0" presId="urn:microsoft.com/office/officeart/2005/8/layout/vList2"/>
    <dgm:cxn modelId="{6224C506-588D-4E33-8B2F-B1B11B73A402}" type="presOf" srcId="{9FF9C588-5AC7-4213-AC10-D7BF2859CFD7}" destId="{02733F7B-8381-46B4-A62D-60C94EF49351}" srcOrd="0" destOrd="0" presId="urn:microsoft.com/office/officeart/2005/8/layout/vList2"/>
    <dgm:cxn modelId="{8C07EE1A-DE1C-467F-87EB-1E3ABFECCC81}" type="presOf" srcId="{7971EA1D-5559-4832-AE87-7DA27032A53B}" destId="{F2661D8E-CA17-4439-82D7-B9DD64BE4ADF}"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55E29309-6CAE-4108-B601-1E8119431E93}" srcId="{703D4D02-5513-427D-B6E9-B2E187EE0C3A}" destId="{FA7FC8F1-6622-4253-ABA4-D64F347B5561}" srcOrd="3" destOrd="0" parTransId="{17B70FED-0D4F-4650-85B8-69AC4E4DC100}" sibTransId="{151E8AFD-2243-43E8-9CEF-69C9B22FC69D}"/>
    <dgm:cxn modelId="{318F65CB-BC3D-44C6-B748-FB63A904E9D9}" type="presOf" srcId="{FA7FC8F1-6622-4253-ABA4-D64F347B5561}" destId="{2DDA9630-29E0-497B-878F-4487C0DC6D0A}" srcOrd="0" destOrd="0" presId="urn:microsoft.com/office/officeart/2005/8/layout/vList2"/>
    <dgm:cxn modelId="{1C2B2359-370B-49BA-A2D9-60E6E58F16FC}" type="presOf" srcId="{0665DC02-B792-4630-A897-0DA290FA588A}" destId="{24D32922-BF99-4CE5-821E-A240C3092535}" srcOrd="0" destOrd="0" presId="urn:microsoft.com/office/officeart/2005/8/layout/vList2"/>
    <dgm:cxn modelId="{952FA688-B8C5-436F-BA2C-2488AE7FE25F}" type="presOf" srcId="{3CA286A1-8CE9-4AA1-BADE-7FA3CEE1941A}" destId="{3BE952A1-A30C-4AC3-90C5-5AFF5BA4AEDD}" srcOrd="0" destOrd="0" presId="urn:microsoft.com/office/officeart/2005/8/layout/vList2"/>
    <dgm:cxn modelId="{059A450A-122F-4BB1-BA41-6E5AB338451B}"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ACA239BC-4165-45A8-8339-8B6DD8F5DC4F}"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FB9E6EF-1CD1-421D-8D10-43421A2F0386}" srcId="{703D4D02-5513-427D-B6E9-B2E187EE0C3A}" destId="{7971EA1D-5559-4832-AE87-7DA27032A53B}" srcOrd="6" destOrd="0" parTransId="{D5ECBF74-1D81-468E-98F4-BB66DF85AA12}" sibTransId="{E61463A8-D13E-49FD-9A28-BD40AF4FCDF8}"/>
    <dgm:cxn modelId="{AA17A90D-3068-4D46-B87F-CB1B49BEDD75}" type="presParOf" srcId="{CC8763B3-4621-4666-B669-3C5BA2A30DBE}" destId="{02733F7B-8381-46B4-A62D-60C94EF49351}" srcOrd="0" destOrd="0" presId="urn:microsoft.com/office/officeart/2005/8/layout/vList2"/>
    <dgm:cxn modelId="{1267ACF3-E576-4046-863D-0DCE0BACF545}" type="presParOf" srcId="{CC8763B3-4621-4666-B669-3C5BA2A30DBE}" destId="{D11942FF-04E3-49E6-B922-9EFB2DC49F41}" srcOrd="1" destOrd="0" presId="urn:microsoft.com/office/officeart/2005/8/layout/vList2"/>
    <dgm:cxn modelId="{A75110D8-D872-41D2-995F-15785A7FE89E}" type="presParOf" srcId="{CC8763B3-4621-4666-B669-3C5BA2A30DBE}" destId="{C8CBCA26-9D20-4838-B1F9-53234775E96B}" srcOrd="2" destOrd="0" presId="urn:microsoft.com/office/officeart/2005/8/layout/vList2"/>
    <dgm:cxn modelId="{C3C7B130-0D97-49B9-A546-7BF19BDCEB35}" type="presParOf" srcId="{CC8763B3-4621-4666-B669-3C5BA2A30DBE}" destId="{671B3283-BB64-487F-AB90-C94002C94229}" srcOrd="3" destOrd="0" presId="urn:microsoft.com/office/officeart/2005/8/layout/vList2"/>
    <dgm:cxn modelId="{D71F57BD-539D-4DCC-B602-5242F2B696FF}" type="presParOf" srcId="{CC8763B3-4621-4666-B669-3C5BA2A30DBE}" destId="{C30047F0-DB09-4604-AC54-FC0221E4A689}" srcOrd="4" destOrd="0" presId="urn:microsoft.com/office/officeart/2005/8/layout/vList2"/>
    <dgm:cxn modelId="{20D48C7F-833E-4187-AF5A-D300C6FE2A01}" type="presParOf" srcId="{CC8763B3-4621-4666-B669-3C5BA2A30DBE}" destId="{130EF046-02F9-4526-B16D-075FE651A93E}" srcOrd="5" destOrd="0" presId="urn:microsoft.com/office/officeart/2005/8/layout/vList2"/>
    <dgm:cxn modelId="{8CDFE47A-A3D9-4495-B989-87EFE1315565}" type="presParOf" srcId="{CC8763B3-4621-4666-B669-3C5BA2A30DBE}" destId="{2DDA9630-29E0-497B-878F-4487C0DC6D0A}" srcOrd="6" destOrd="0" presId="urn:microsoft.com/office/officeart/2005/8/layout/vList2"/>
    <dgm:cxn modelId="{B2F53EA0-B9F2-4CE4-8AE4-B80338DDD0BF}" type="presParOf" srcId="{CC8763B3-4621-4666-B669-3C5BA2A30DBE}" destId="{440EFB6A-6F2A-45AD-88C1-7833FAAD81BD}" srcOrd="7" destOrd="0" presId="urn:microsoft.com/office/officeart/2005/8/layout/vList2"/>
    <dgm:cxn modelId="{0C8D3B39-E00D-437D-A2FE-FDD232BD1D23}" type="presParOf" srcId="{CC8763B3-4621-4666-B669-3C5BA2A30DBE}" destId="{F209ACB3-3444-40CC-BCCA-513ABA9ADB86}" srcOrd="8" destOrd="0" presId="urn:microsoft.com/office/officeart/2005/8/layout/vList2"/>
    <dgm:cxn modelId="{563F81D8-5A7B-4A43-969D-5403D1E9F8F3}" type="presParOf" srcId="{CC8763B3-4621-4666-B669-3C5BA2A30DBE}" destId="{3021E19B-D6F7-4D3A-9633-E49336FDC5DD}" srcOrd="9" destOrd="0" presId="urn:microsoft.com/office/officeart/2005/8/layout/vList2"/>
    <dgm:cxn modelId="{F3413B41-3B21-49D8-B650-C7AA1137C935}" type="presParOf" srcId="{CC8763B3-4621-4666-B669-3C5BA2A30DBE}" destId="{24D32922-BF99-4CE5-821E-A240C3092535}" srcOrd="10" destOrd="0" presId="urn:microsoft.com/office/officeart/2005/8/layout/vList2"/>
    <dgm:cxn modelId="{4B3A15E7-F9BC-45CF-A5A9-722EB43D3D32}" type="presParOf" srcId="{CC8763B3-4621-4666-B669-3C5BA2A30DBE}" destId="{84654CE7-25C0-43F8-BF3B-D295552275A1}" srcOrd="11" destOrd="0" presId="urn:microsoft.com/office/officeart/2005/8/layout/vList2"/>
    <dgm:cxn modelId="{250293CA-859D-455D-92D4-D69E94F635FE}" type="presParOf" srcId="{CC8763B3-4621-4666-B669-3C5BA2A30DBE}" destId="{F2661D8E-CA17-4439-82D7-B9DD64BE4ADF}" srcOrd="12" destOrd="0" presId="urn:microsoft.com/office/officeart/2005/8/layout/vList2"/>
    <dgm:cxn modelId="{FF0F2F39-84E4-4015-89A0-841823BE5D17}" type="presParOf" srcId="{CC8763B3-4621-4666-B669-3C5BA2A30DBE}" destId="{047545C6-335E-4FE9-AED2-D3569137F616}" srcOrd="13" destOrd="0" presId="urn:microsoft.com/office/officeart/2005/8/layout/vList2"/>
    <dgm:cxn modelId="{165E70A0-3375-46E3-AAB9-294AC0C09D3E}" type="presParOf" srcId="{CC8763B3-4621-4666-B669-3C5BA2A30DBE}" destId="{3BE952A1-A30C-4AC3-90C5-5AFF5BA4AEDD}"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12DF0A5D-5546-462E-9928-8F481ADB88B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4F792F8B-B66A-416B-A537-AE8366532530}" type="parTrans" cxnId="{6BF17BC2-B16C-47D7-8D2D-F3D9C9625339}">
      <dgm:prSet/>
      <dgm:spPr/>
    </dgm:pt>
    <dgm:pt modelId="{D546C534-2128-4CAE-ACDB-069A90903E2A}" type="sibTrans" cxnId="{6BF17BC2-B16C-47D7-8D2D-F3D9C9625339}">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X="472" custLinFactNeighborY="37996">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AD8AA1B4-EEDD-4C69-94F3-D0F0A1CEEF71}" type="pres">
      <dgm:prSet presAssocID="{12DF0A5D-5546-462E-9928-8F481ADB88B3}" presName="parentText" presStyleLbl="node1" presStyleIdx="3" presStyleCnt="8">
        <dgm:presLayoutVars>
          <dgm:chMax val="0"/>
          <dgm:bulletEnabled val="1"/>
        </dgm:presLayoutVars>
      </dgm:prSet>
      <dgm:spPr/>
      <dgm:t>
        <a:bodyPr/>
        <a:lstStyle/>
        <a:p>
          <a:endParaRPr lang="en-US"/>
        </a:p>
      </dgm:t>
    </dgm:pt>
    <dgm:pt modelId="{81815035-203C-42F5-9236-2D8ECF90196A}" type="pres">
      <dgm:prSet presAssocID="{D546C534-2128-4CAE-ACDB-069A90903E2A}"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t>
        <a:bodyPr/>
        <a:lstStyle/>
        <a:p>
          <a:endParaRPr lang="en-US"/>
        </a:p>
      </dgm:t>
    </dgm:pt>
  </dgm:ptLst>
  <dgm:cxnLst>
    <dgm:cxn modelId="{C0DC4402-1DE1-4AC9-97F9-3B6F5D20B6A8}" srcId="{703D4D02-5513-427D-B6E9-B2E187EE0C3A}" destId="{3CA286A1-8CE9-4AA1-BADE-7FA3CEE1941A}" srcOrd="7" destOrd="0" parTransId="{EDD6BA8C-D288-4CEB-AF78-913AF36C9BD7}" sibTransId="{D5710ED0-15A0-4D76-AC90-5B3369BB786B}"/>
    <dgm:cxn modelId="{6BF17BC2-B16C-47D7-8D2D-F3D9C9625339}" srcId="{703D4D02-5513-427D-B6E9-B2E187EE0C3A}" destId="{12DF0A5D-5546-462E-9928-8F481ADB88B3}" srcOrd="3" destOrd="0" parTransId="{4F792F8B-B66A-416B-A537-AE8366532530}" sibTransId="{D546C534-2128-4CAE-ACDB-069A90903E2A}"/>
    <dgm:cxn modelId="{56DA51B0-B9F7-4EDD-8F48-9F03CAA2011A}" type="presOf" srcId="{0ED06F71-722D-4D98-8A78-76B9D17B094B}" destId="{F209ACB3-3444-40CC-BCCA-513ABA9ADB86}"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951A8165-253F-4371-A54D-7BDEB0699948}" type="presOf" srcId="{0665DC02-B792-4630-A897-0DA290FA588A}" destId="{24D32922-BF99-4CE5-821E-A240C3092535}" srcOrd="0" destOrd="0" presId="urn:microsoft.com/office/officeart/2005/8/layout/vList2"/>
    <dgm:cxn modelId="{8157CDA2-C499-434F-B8A5-3A4D9423DFB4}" type="presOf" srcId="{703D4D02-5513-427D-B6E9-B2E187EE0C3A}" destId="{CC8763B3-4621-4666-B669-3C5BA2A30DBE}" srcOrd="0" destOrd="0" presId="urn:microsoft.com/office/officeart/2005/8/layout/vList2"/>
    <dgm:cxn modelId="{63EEED92-B4A0-4F38-85CA-7DB5FD0992A5}" type="presOf" srcId="{12DF0A5D-5546-462E-9928-8F481ADB88B3}" destId="{AD8AA1B4-EEDD-4C69-94F3-D0F0A1CEEF71}" srcOrd="0" destOrd="0" presId="urn:microsoft.com/office/officeart/2005/8/layout/vList2"/>
    <dgm:cxn modelId="{5B6C07F4-2CC0-4B20-9EFF-2F734D4D5C08}"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99A7001-054E-4731-8399-AC82C8532C1C}" type="presOf" srcId="{3CA286A1-8CE9-4AA1-BADE-7FA3CEE1941A}" destId="{3BE952A1-A30C-4AC3-90C5-5AFF5BA4AEDD}"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84A272B1-EA05-4E06-B4B4-935E1D3186CE}" type="presOf" srcId="{7971EA1D-5559-4832-AE87-7DA27032A53B}" destId="{F2661D8E-CA17-4439-82D7-B9DD64BE4ADF}" srcOrd="0" destOrd="0" presId="urn:microsoft.com/office/officeart/2005/8/layout/vList2"/>
    <dgm:cxn modelId="{26A34ADD-5927-4B13-8101-DE84BE41839E}" type="presOf" srcId="{62CB3C78-1DA1-4746-BD0D-6B96A3CEA09A}" destId="{C8CBCA26-9D20-4838-B1F9-53234775E96B}"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93AEA0FD-7873-4FD9-9E56-936B8DC0C3CA}" type="presOf" srcId="{9FF9C588-5AC7-4213-AC10-D7BF2859CFD7}" destId="{02733F7B-8381-46B4-A62D-60C94EF49351}" srcOrd="0" destOrd="0" presId="urn:microsoft.com/office/officeart/2005/8/layout/vList2"/>
    <dgm:cxn modelId="{C360BA15-66F4-4967-9183-D1AC17B2C931}" type="presParOf" srcId="{CC8763B3-4621-4666-B669-3C5BA2A30DBE}" destId="{02733F7B-8381-46B4-A62D-60C94EF49351}" srcOrd="0" destOrd="0" presId="urn:microsoft.com/office/officeart/2005/8/layout/vList2"/>
    <dgm:cxn modelId="{DB0DD682-8945-46CB-8759-8C2DC767FFEA}" type="presParOf" srcId="{CC8763B3-4621-4666-B669-3C5BA2A30DBE}" destId="{D11942FF-04E3-49E6-B922-9EFB2DC49F41}" srcOrd="1" destOrd="0" presId="urn:microsoft.com/office/officeart/2005/8/layout/vList2"/>
    <dgm:cxn modelId="{CE67DF29-1476-4D99-9996-614C8B94DFD3}" type="presParOf" srcId="{CC8763B3-4621-4666-B669-3C5BA2A30DBE}" destId="{C8CBCA26-9D20-4838-B1F9-53234775E96B}" srcOrd="2" destOrd="0" presId="urn:microsoft.com/office/officeart/2005/8/layout/vList2"/>
    <dgm:cxn modelId="{53154C2C-A1AF-4AAA-9B54-3026F422EA0B}" type="presParOf" srcId="{CC8763B3-4621-4666-B669-3C5BA2A30DBE}" destId="{671B3283-BB64-487F-AB90-C94002C94229}" srcOrd="3" destOrd="0" presId="urn:microsoft.com/office/officeart/2005/8/layout/vList2"/>
    <dgm:cxn modelId="{3906B76F-D880-43F7-8E3A-394FDEA531B0}" type="presParOf" srcId="{CC8763B3-4621-4666-B669-3C5BA2A30DBE}" destId="{C30047F0-DB09-4604-AC54-FC0221E4A689}" srcOrd="4" destOrd="0" presId="urn:microsoft.com/office/officeart/2005/8/layout/vList2"/>
    <dgm:cxn modelId="{77289810-F070-4BAF-AF02-8B0C5B74545F}" type="presParOf" srcId="{CC8763B3-4621-4666-B669-3C5BA2A30DBE}" destId="{130EF046-02F9-4526-B16D-075FE651A93E}" srcOrd="5" destOrd="0" presId="urn:microsoft.com/office/officeart/2005/8/layout/vList2"/>
    <dgm:cxn modelId="{D55D90F4-55A7-48E3-966E-09DFBB23B9BB}" type="presParOf" srcId="{CC8763B3-4621-4666-B669-3C5BA2A30DBE}" destId="{AD8AA1B4-EEDD-4C69-94F3-D0F0A1CEEF71}" srcOrd="6" destOrd="0" presId="urn:microsoft.com/office/officeart/2005/8/layout/vList2"/>
    <dgm:cxn modelId="{2798AC82-CD05-4284-874E-A108D21811C5}" type="presParOf" srcId="{CC8763B3-4621-4666-B669-3C5BA2A30DBE}" destId="{81815035-203C-42F5-9236-2D8ECF90196A}" srcOrd="7" destOrd="0" presId="urn:microsoft.com/office/officeart/2005/8/layout/vList2"/>
    <dgm:cxn modelId="{1D66AFCA-10B0-4AE3-A842-7EA345739115}" type="presParOf" srcId="{CC8763B3-4621-4666-B669-3C5BA2A30DBE}" destId="{F209ACB3-3444-40CC-BCCA-513ABA9ADB86}" srcOrd="8" destOrd="0" presId="urn:microsoft.com/office/officeart/2005/8/layout/vList2"/>
    <dgm:cxn modelId="{1364627E-DDCD-479A-B0EB-E918E3422F61}" type="presParOf" srcId="{CC8763B3-4621-4666-B669-3C5BA2A30DBE}" destId="{3021E19B-D6F7-4D3A-9633-E49336FDC5DD}" srcOrd="9" destOrd="0" presId="urn:microsoft.com/office/officeart/2005/8/layout/vList2"/>
    <dgm:cxn modelId="{E2079AF4-DAEE-453A-B81F-2F69AEE38495}" type="presParOf" srcId="{CC8763B3-4621-4666-B669-3C5BA2A30DBE}" destId="{24D32922-BF99-4CE5-821E-A240C3092535}" srcOrd="10" destOrd="0" presId="urn:microsoft.com/office/officeart/2005/8/layout/vList2"/>
    <dgm:cxn modelId="{3105BB60-187F-4424-B4AA-7992C2E02379}" type="presParOf" srcId="{CC8763B3-4621-4666-B669-3C5BA2A30DBE}" destId="{84654CE7-25C0-43F8-BF3B-D295552275A1}" srcOrd="11" destOrd="0" presId="urn:microsoft.com/office/officeart/2005/8/layout/vList2"/>
    <dgm:cxn modelId="{082301B0-86BE-44A4-B968-0DC7708BC77C}" type="presParOf" srcId="{CC8763B3-4621-4666-B669-3C5BA2A30DBE}" destId="{F2661D8E-CA17-4439-82D7-B9DD64BE4ADF}" srcOrd="12" destOrd="0" presId="urn:microsoft.com/office/officeart/2005/8/layout/vList2"/>
    <dgm:cxn modelId="{D20C7FAB-38F7-4F1C-B4B6-FBA00C638E0E}" type="presParOf" srcId="{CC8763B3-4621-4666-B669-3C5BA2A30DBE}" destId="{047545C6-335E-4FE9-AED2-D3569137F616}" srcOrd="13" destOrd="0" presId="urn:microsoft.com/office/officeart/2005/8/layout/vList2"/>
    <dgm:cxn modelId="{9C12F142-DDF5-4E0C-97F0-D372ADAF432E}" type="presParOf" srcId="{CC8763B3-4621-4666-B669-3C5BA2A30DBE}" destId="{3BE952A1-A30C-4AC3-90C5-5AFF5BA4AEDD}"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no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DB750773-1955-4374-95BE-EB323D2ADCDA}" type="presOf" srcId="{3B0C8FBB-B78C-4418-A275-9C01168B31D5}" destId="{E4741DCA-E994-4448-9C66-3AEA02CC077E}"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a:ln>
          <a:noFill/>
        </a:ln>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tx1">
            <a:lumMod val="50000"/>
            <a:lumOff val="50000"/>
          </a:schemeClr>
        </a:solidFill>
      </dgm:spPr>
      <dgm:t>
        <a:bodyPr/>
        <a:lstStyle/>
        <a:p>
          <a:r>
            <a:rPr lang="en-MY" dirty="0">
              <a:solidFill>
                <a:schemeClr val="bg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no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68600">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DB750773-1955-4374-95BE-EB323D2ADCDA}" type="presOf" srcId="{3B0C8FBB-B78C-4418-A275-9C01168B31D5}" destId="{E4741DCA-E994-4448-9C66-3AEA02CC077E}"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tx1">
            <a:lumMod val="50000"/>
            <a:lumOff val="50000"/>
          </a:schemeClr>
        </a:solidFill>
      </dgm:spPr>
      <dgm:t>
        <a:bodyPr/>
        <a:lstStyle/>
        <a:p>
          <a:r>
            <a:rPr lang="en-MY" dirty="0">
              <a:solidFill>
                <a:schemeClr val="bg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8A4E5AD3-39FD-42A7-BC54-FC2BF6D96D18}" type="presOf" srcId="{FC7DEB54-D495-4BD2-8325-E7464C2459C5}" destId="{C2D199EF-EC9A-4C6D-8BD7-CC11CB57AA65}" srcOrd="0" destOrd="0" presId="urn:microsoft.com/office/officeart/2005/8/layout/vList2"/>
    <dgm:cxn modelId="{63AA93AA-028D-4A31-B666-A8DB49128C37}"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B86D6CB4-AB81-4535-8284-8BF99BEDB703}" type="presOf" srcId="{E103F50F-1A90-416B-9E61-819078A87576}" destId="{37044683-296D-4928-A19D-1A7547B9EB23}"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32215428-A0BB-45D5-BFD7-DA9A8DC2F7BF}" type="presOf" srcId="{5BC77895-9CE9-4054-B933-25BDDF9C1F4C}" destId="{C257A4DF-BA63-4CF7-ABE1-B114FC9563C2}" srcOrd="0" destOrd="0" presId="urn:microsoft.com/office/officeart/2005/8/layout/vList2"/>
    <dgm:cxn modelId="{A6D9318F-0904-473E-AC7B-0C4F3EF566EB}"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FD695A75-55C7-4DD3-97DB-62F5BE7D9614}" type="presOf" srcId="{4B0BF9B7-7B7A-4A7C-A05B-B1BE1B648CE9}" destId="{A17B7EE2-1D78-4802-A42E-D5C47A93A332}" srcOrd="0" destOrd="0" presId="urn:microsoft.com/office/officeart/2005/8/layout/vList2"/>
    <dgm:cxn modelId="{4AFA72D6-C31F-4EEC-8A01-49493B3D5C06}" type="presOf" srcId="{3B0C8FBB-B78C-4418-A275-9C01168B31D5}" destId="{E4741DCA-E994-4448-9C66-3AEA02CC077E}" srcOrd="0" destOrd="0" presId="urn:microsoft.com/office/officeart/2005/8/layout/vList2"/>
    <dgm:cxn modelId="{5E5894B1-ACB6-4BB5-9745-F48111E31937}"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5273FF39-345C-4F7A-A6CD-48E070B8E74C}" type="presParOf" srcId="{A17B7EE2-1D78-4802-A42E-D5C47A93A332}" destId="{FEE47416-7ADC-4F04-B888-18152B43E14E}" srcOrd="0" destOrd="0" presId="urn:microsoft.com/office/officeart/2005/8/layout/vList2"/>
    <dgm:cxn modelId="{4F41B58E-A07C-4D94-BD6A-59558FAFB9E8}" type="presParOf" srcId="{A17B7EE2-1D78-4802-A42E-D5C47A93A332}" destId="{4C71D70E-D4E8-40C9-B61A-A6DF24ED5625}" srcOrd="1" destOrd="0" presId="urn:microsoft.com/office/officeart/2005/8/layout/vList2"/>
    <dgm:cxn modelId="{1BD4047C-3AE6-4A4B-9C77-7AE6788DD273}" type="presParOf" srcId="{A17B7EE2-1D78-4802-A42E-D5C47A93A332}" destId="{C257A4DF-BA63-4CF7-ABE1-B114FC9563C2}" srcOrd="2" destOrd="0" presId="urn:microsoft.com/office/officeart/2005/8/layout/vList2"/>
    <dgm:cxn modelId="{47B4C8F2-BA61-4C54-A2DE-66DD0D77CB47}" type="presParOf" srcId="{A17B7EE2-1D78-4802-A42E-D5C47A93A332}" destId="{B38E9941-A3A6-4796-8072-ADCD44E1774C}" srcOrd="3" destOrd="0" presId="urn:microsoft.com/office/officeart/2005/8/layout/vList2"/>
    <dgm:cxn modelId="{36C40ECA-C9F2-4CC5-AD99-FA4D42F0EBD8}" type="presParOf" srcId="{A17B7EE2-1D78-4802-A42E-D5C47A93A332}" destId="{37044683-296D-4928-A19D-1A7547B9EB23}" srcOrd="4" destOrd="0" presId="urn:microsoft.com/office/officeart/2005/8/layout/vList2"/>
    <dgm:cxn modelId="{0CAB7E14-6744-4180-89AA-3BA78F12AE6D}" type="presParOf" srcId="{A17B7EE2-1D78-4802-A42E-D5C47A93A332}" destId="{A8DC0224-C23C-470A-9860-43CF041DAA78}" srcOrd="5" destOrd="0" presId="urn:microsoft.com/office/officeart/2005/8/layout/vList2"/>
    <dgm:cxn modelId="{83E3206D-C0E7-46B2-B9E5-ABB0DE4CA1AF}" type="presParOf" srcId="{A17B7EE2-1D78-4802-A42E-D5C47A93A332}" destId="{35B7FA0E-A7C6-469B-9CC6-2694F8ACFFCE}" srcOrd="6" destOrd="0" presId="urn:microsoft.com/office/officeart/2005/8/layout/vList2"/>
    <dgm:cxn modelId="{4004C4FB-27B5-4493-A8D5-1306BD5FC9BD}" type="presParOf" srcId="{A17B7EE2-1D78-4802-A42E-D5C47A93A332}" destId="{74DBFF6F-C3F3-4B08-807D-9792880EAF31}" srcOrd="7" destOrd="0" presId="urn:microsoft.com/office/officeart/2005/8/layout/vList2"/>
    <dgm:cxn modelId="{27F372BA-51CF-493F-8568-941D2DF902DF}" type="presParOf" srcId="{A17B7EE2-1D78-4802-A42E-D5C47A93A332}" destId="{C2D199EF-EC9A-4C6D-8BD7-CC11CB57AA65}" srcOrd="8" destOrd="0" presId="urn:microsoft.com/office/officeart/2005/8/layout/vList2"/>
    <dgm:cxn modelId="{FB669CA2-867A-458C-8CA9-56251F7C8A7E}" type="presParOf" srcId="{A17B7EE2-1D78-4802-A42E-D5C47A93A332}" destId="{F4C439AD-BC66-42C3-9105-C5B50C42525C}" srcOrd="9" destOrd="0" presId="urn:microsoft.com/office/officeart/2005/8/layout/vList2"/>
    <dgm:cxn modelId="{DF072EDB-A0E8-42C7-BA5F-51A3A93454CB}" type="presParOf" srcId="{A17B7EE2-1D78-4802-A42E-D5C47A93A332}" destId="{E4741DCA-E994-4448-9C66-3AEA02CC077E}" srcOrd="10" destOrd="0" presId="urn:microsoft.com/office/officeart/2005/8/layout/vList2"/>
    <dgm:cxn modelId="{CE668393-2A9C-406B-AB12-5C9A6A8BBACF}" type="presParOf" srcId="{A17B7EE2-1D78-4802-A42E-D5C47A93A332}" destId="{E22742E3-B596-440C-BFBD-0E531A0B6CDF}" srcOrd="11" destOrd="0" presId="urn:microsoft.com/office/officeart/2005/8/layout/vList2"/>
    <dgm:cxn modelId="{38636342-D97D-4384-8D1B-969541C30212}" type="presParOf" srcId="{A17B7EE2-1D78-4802-A42E-D5C47A93A332}" destId="{8D501949-E3F8-4187-85B3-19FF8C1CF2E1}" srcOrd="12" destOrd="0" presId="urn:microsoft.com/office/officeart/2005/8/layout/vList2"/>
  </dgm:cxnLst>
  <dgm:bg/>
  <dgm:whole>
    <a:ln>
      <a:noFill/>
    </a:ln>
  </dgm:whole>
</dgm:dataModel>
</file>

<file path=ppt/diagrams/data9.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chemeClr val="tx1"/>
              </a:solidFill>
              <a:latin typeface="Arial"/>
              <a:ea typeface="+mn-ea"/>
              <a:cs typeface="+mn-cs"/>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FFFFE1"/>
              </a:solidFill>
              <a:latin typeface="Arial"/>
              <a:ea typeface="+mn-ea"/>
              <a:cs typeface="+mn-cs"/>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a:xfrm>
          <a:off x="0" y="2047760"/>
          <a:ext cx="7772400" cy="5850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BFE8EA68-589F-4F3D-AE82-6305B90BD485}" type="presOf" srcId="{FC7DEB54-D495-4BD2-8325-E7464C2459C5}" destId="{C2D199EF-EC9A-4C6D-8BD7-CC11CB57AA65}" srcOrd="0" destOrd="0" presId="urn:microsoft.com/office/officeart/2005/8/layout/vList2"/>
    <dgm:cxn modelId="{036AB184-9E39-49EE-9F85-CCACC07D12E4}" type="presOf" srcId="{53C962A1-9FE2-4F8E-9BC0-C54A33AC0C3F}" destId="{8D501949-E3F8-4187-85B3-19FF8C1CF2E1}" srcOrd="0" destOrd="0" presId="urn:microsoft.com/office/officeart/2005/8/layout/vList2"/>
    <dgm:cxn modelId="{7760D541-35F4-4E4B-94B0-6F013DF8055B}" type="presOf" srcId="{0240E6BA-A916-4076-9EA5-E14A9617F930}" destId="{35B7FA0E-A7C6-469B-9CC6-2694F8ACFFCE}" srcOrd="0" destOrd="0" presId="urn:microsoft.com/office/officeart/2005/8/layout/vList2"/>
    <dgm:cxn modelId="{59506854-DA24-4E62-AD81-1E8E9FBE15FF}" type="presOf" srcId="{3B0C8FBB-B78C-4418-A275-9C01168B31D5}" destId="{E4741DCA-E994-4448-9C66-3AEA02CC077E}"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FCAB059F-1FAA-479D-8A95-C151E768B591}" type="presOf" srcId="{5BC77895-9CE9-4054-B933-25BDDF9C1F4C}" destId="{C257A4DF-BA63-4CF7-ABE1-B114FC9563C2}"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D6332F11-733A-4E32-91D1-48728F4299BC}" srcId="{4B0BF9B7-7B7A-4A7C-A05B-B1BE1B648CE9}" destId="{FC7DEB54-D495-4BD2-8325-E7464C2459C5}" srcOrd="4" destOrd="0" parTransId="{9D2FBCD5-0C0E-4C79-ACEE-655AD2CB786C}" sibTransId="{B073C0A7-BBBA-4CC1-A7B4-ED449CA76FC9}"/>
    <dgm:cxn modelId="{48E5AF3C-A0B2-4511-BA02-70595EC216DB}" type="presOf" srcId="{4B0BF9B7-7B7A-4A7C-A05B-B1BE1B648CE9}" destId="{A17B7EE2-1D78-4802-A42E-D5C47A93A332}" srcOrd="0" destOrd="0" presId="urn:microsoft.com/office/officeart/2005/8/layout/vList2"/>
    <dgm:cxn modelId="{1FF6009A-7030-4D5F-A3CF-2DAF53B3B83B}"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A8817798-8B8D-4D0C-A514-2693E8707F42}" type="presOf" srcId="{E103F50F-1A90-416B-9E61-819078A87576}" destId="{37044683-296D-4928-A19D-1A7547B9EB23}"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A14E82A0-20DA-4BDE-8C6C-2241EB6B0259}" type="presParOf" srcId="{A17B7EE2-1D78-4802-A42E-D5C47A93A332}" destId="{FEE47416-7ADC-4F04-B888-18152B43E14E}" srcOrd="0" destOrd="0" presId="urn:microsoft.com/office/officeart/2005/8/layout/vList2"/>
    <dgm:cxn modelId="{25C74609-3F67-4054-A2C1-9FE4B9B3C534}" type="presParOf" srcId="{A17B7EE2-1D78-4802-A42E-D5C47A93A332}" destId="{4C71D70E-D4E8-40C9-B61A-A6DF24ED5625}" srcOrd="1" destOrd="0" presId="urn:microsoft.com/office/officeart/2005/8/layout/vList2"/>
    <dgm:cxn modelId="{86A09EBD-8F76-4ADA-8171-9D72F24FC7BB}" type="presParOf" srcId="{A17B7EE2-1D78-4802-A42E-D5C47A93A332}" destId="{C257A4DF-BA63-4CF7-ABE1-B114FC9563C2}" srcOrd="2" destOrd="0" presId="urn:microsoft.com/office/officeart/2005/8/layout/vList2"/>
    <dgm:cxn modelId="{5BCA69A8-F5D8-4E56-9D0A-FCE426DDA3BF}" type="presParOf" srcId="{A17B7EE2-1D78-4802-A42E-D5C47A93A332}" destId="{B38E9941-A3A6-4796-8072-ADCD44E1774C}" srcOrd="3" destOrd="0" presId="urn:microsoft.com/office/officeart/2005/8/layout/vList2"/>
    <dgm:cxn modelId="{7431CC59-3B58-48C8-9F5E-AAE417DF2C5F}" type="presParOf" srcId="{A17B7EE2-1D78-4802-A42E-D5C47A93A332}" destId="{37044683-296D-4928-A19D-1A7547B9EB23}" srcOrd="4" destOrd="0" presId="urn:microsoft.com/office/officeart/2005/8/layout/vList2"/>
    <dgm:cxn modelId="{E29BD875-ED99-4876-89D7-D517E62D396E}" type="presParOf" srcId="{A17B7EE2-1D78-4802-A42E-D5C47A93A332}" destId="{A8DC0224-C23C-470A-9860-43CF041DAA78}" srcOrd="5" destOrd="0" presId="urn:microsoft.com/office/officeart/2005/8/layout/vList2"/>
    <dgm:cxn modelId="{54F28C2E-FB66-43DA-A014-C6B72C5CB0DA}" type="presParOf" srcId="{A17B7EE2-1D78-4802-A42E-D5C47A93A332}" destId="{35B7FA0E-A7C6-469B-9CC6-2694F8ACFFCE}" srcOrd="6" destOrd="0" presId="urn:microsoft.com/office/officeart/2005/8/layout/vList2"/>
    <dgm:cxn modelId="{BD23D041-7B68-4929-A04A-8F955234F96C}" type="presParOf" srcId="{A17B7EE2-1D78-4802-A42E-D5C47A93A332}" destId="{74DBFF6F-C3F3-4B08-807D-9792880EAF31}" srcOrd="7" destOrd="0" presId="urn:microsoft.com/office/officeart/2005/8/layout/vList2"/>
    <dgm:cxn modelId="{38B3BB77-5724-4DEC-BFC7-253843EE920A}" type="presParOf" srcId="{A17B7EE2-1D78-4802-A42E-D5C47A93A332}" destId="{C2D199EF-EC9A-4C6D-8BD7-CC11CB57AA65}" srcOrd="8" destOrd="0" presId="urn:microsoft.com/office/officeart/2005/8/layout/vList2"/>
    <dgm:cxn modelId="{B6CE25F1-983F-44B8-8EA4-F9FA0DBB0465}" type="presParOf" srcId="{A17B7EE2-1D78-4802-A42E-D5C47A93A332}" destId="{F4C439AD-BC66-42C3-9105-C5B50C42525C}" srcOrd="9" destOrd="0" presId="urn:microsoft.com/office/officeart/2005/8/layout/vList2"/>
    <dgm:cxn modelId="{92E1E030-8907-4141-A8D8-98BBDFE77156}" type="presParOf" srcId="{A17B7EE2-1D78-4802-A42E-D5C47A93A332}" destId="{E4741DCA-E994-4448-9C66-3AEA02CC077E}" srcOrd="10" destOrd="0" presId="urn:microsoft.com/office/officeart/2005/8/layout/vList2"/>
    <dgm:cxn modelId="{1F5AD2FA-47CF-4C77-A0FB-F630753DE2F9}" type="presParOf" srcId="{A17B7EE2-1D78-4802-A42E-D5C47A93A332}" destId="{E22742E3-B596-440C-BFBD-0E531A0B6CDF}" srcOrd="11" destOrd="0" presId="urn:microsoft.com/office/officeart/2005/8/layout/vList2"/>
    <dgm:cxn modelId="{816B1A42-56FB-4410-91F9-9C50986983BB}" type="presParOf" srcId="{A17B7EE2-1D78-4802-A42E-D5C47A93A332}" destId="{8D501949-E3F8-4187-85B3-19FF8C1CF2E1}" srcOrd="12"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2A73F0BF-7384-40DA-B1C0-0ACEC8B2A312}" type="presOf" srcId="{5BC77895-9CE9-4054-B933-25BDDF9C1F4C}" destId="{C257A4DF-BA63-4CF7-ABE1-B114FC9563C2}" srcOrd="0" destOrd="0" presId="urn:microsoft.com/office/officeart/2005/8/layout/vList2"/>
    <dgm:cxn modelId="{74B6A8A7-5573-4012-A15F-310060552DE4}" type="presOf" srcId="{4B0BF9B7-7B7A-4A7C-A05B-B1BE1B648CE9}" destId="{A17B7EE2-1D78-4802-A42E-D5C47A93A332}" srcOrd="0" destOrd="0" presId="urn:microsoft.com/office/officeart/2005/8/layout/vList2"/>
    <dgm:cxn modelId="{8DEB48BA-7108-4EE6-8B5F-C5503453900A}" type="presOf" srcId="{53C962A1-9FE2-4F8E-9BC0-C54A33AC0C3F}" destId="{8D501949-E3F8-4187-85B3-19FF8C1CF2E1}" srcOrd="0" destOrd="0" presId="urn:microsoft.com/office/officeart/2005/8/layout/vList2"/>
    <dgm:cxn modelId="{2C02D9B2-CC75-4EEB-89EB-71193BA42971}" type="presOf" srcId="{3B0C8FBB-B78C-4418-A275-9C01168B31D5}" destId="{E4741DCA-E994-4448-9C66-3AEA02CC077E}"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CB2CFE9F-72CD-465D-A27A-3F4DB4583EDA}" type="presOf" srcId="{E103F50F-1A90-416B-9E61-819078A87576}" destId="{37044683-296D-4928-A19D-1A7547B9EB23}"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C07FD031-713A-4028-8219-A61018793834}" type="presOf" srcId="{0240E6BA-A916-4076-9EA5-E14A9617F930}" destId="{35B7FA0E-A7C6-469B-9CC6-2694F8ACFFCE}" srcOrd="0" destOrd="0" presId="urn:microsoft.com/office/officeart/2005/8/layout/vList2"/>
    <dgm:cxn modelId="{255BCD0E-1BBF-4473-A052-E8D2E33AAC46}"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4DD0C0E5-2E03-4ED6-892A-4752148DD0DB}" type="presOf" srcId="{FC7DEB54-D495-4BD2-8325-E7464C2459C5}" destId="{C2D199EF-EC9A-4C6D-8BD7-CC11CB57AA65}"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CFDC3C5E-252D-4C63-8A59-1FF59CC8BBCF}" type="presParOf" srcId="{A17B7EE2-1D78-4802-A42E-D5C47A93A332}" destId="{FEE47416-7ADC-4F04-B888-18152B43E14E}" srcOrd="0" destOrd="0" presId="urn:microsoft.com/office/officeart/2005/8/layout/vList2"/>
    <dgm:cxn modelId="{65275D97-626F-4CC5-AE0B-63791CAB767E}" type="presParOf" srcId="{A17B7EE2-1D78-4802-A42E-D5C47A93A332}" destId="{4C71D70E-D4E8-40C9-B61A-A6DF24ED5625}" srcOrd="1" destOrd="0" presId="urn:microsoft.com/office/officeart/2005/8/layout/vList2"/>
    <dgm:cxn modelId="{4BAFF5FA-B5A8-4D9F-B1B9-B6F8029819FD}" type="presParOf" srcId="{A17B7EE2-1D78-4802-A42E-D5C47A93A332}" destId="{C257A4DF-BA63-4CF7-ABE1-B114FC9563C2}" srcOrd="2" destOrd="0" presId="urn:microsoft.com/office/officeart/2005/8/layout/vList2"/>
    <dgm:cxn modelId="{B3E603F6-EF8C-46CA-8614-5A29E3AFA5C4}" type="presParOf" srcId="{A17B7EE2-1D78-4802-A42E-D5C47A93A332}" destId="{B38E9941-A3A6-4796-8072-ADCD44E1774C}" srcOrd="3" destOrd="0" presId="urn:microsoft.com/office/officeart/2005/8/layout/vList2"/>
    <dgm:cxn modelId="{4164C6D4-EFA4-45A4-8E10-329D7F70F242}" type="presParOf" srcId="{A17B7EE2-1D78-4802-A42E-D5C47A93A332}" destId="{37044683-296D-4928-A19D-1A7547B9EB23}" srcOrd="4" destOrd="0" presId="urn:microsoft.com/office/officeart/2005/8/layout/vList2"/>
    <dgm:cxn modelId="{4B93032B-DA98-4DD0-85DE-06BA2631169C}" type="presParOf" srcId="{A17B7EE2-1D78-4802-A42E-D5C47A93A332}" destId="{A8DC0224-C23C-470A-9860-43CF041DAA78}" srcOrd="5" destOrd="0" presId="urn:microsoft.com/office/officeart/2005/8/layout/vList2"/>
    <dgm:cxn modelId="{D5AA7048-DB69-4D04-8EF3-CC3151E4726C}" type="presParOf" srcId="{A17B7EE2-1D78-4802-A42E-D5C47A93A332}" destId="{35B7FA0E-A7C6-469B-9CC6-2694F8ACFFCE}" srcOrd="6" destOrd="0" presId="urn:microsoft.com/office/officeart/2005/8/layout/vList2"/>
    <dgm:cxn modelId="{CEEAAD51-9A68-4CDE-A4AC-BAA294D077C5}" type="presParOf" srcId="{A17B7EE2-1D78-4802-A42E-D5C47A93A332}" destId="{74DBFF6F-C3F3-4B08-807D-9792880EAF31}" srcOrd="7" destOrd="0" presId="urn:microsoft.com/office/officeart/2005/8/layout/vList2"/>
    <dgm:cxn modelId="{B116903D-4B5B-4E66-9D70-F3FC940562E4}" type="presParOf" srcId="{A17B7EE2-1D78-4802-A42E-D5C47A93A332}" destId="{C2D199EF-EC9A-4C6D-8BD7-CC11CB57AA65}" srcOrd="8" destOrd="0" presId="urn:microsoft.com/office/officeart/2005/8/layout/vList2"/>
    <dgm:cxn modelId="{FA1F5681-56C4-455D-8B99-187493ADECCE}" type="presParOf" srcId="{A17B7EE2-1D78-4802-A42E-D5C47A93A332}" destId="{F4C439AD-BC66-42C3-9105-C5B50C42525C}" srcOrd="9" destOrd="0" presId="urn:microsoft.com/office/officeart/2005/8/layout/vList2"/>
    <dgm:cxn modelId="{CF6ECA75-3CCB-44BC-A52C-A95E0C217D64}" type="presParOf" srcId="{A17B7EE2-1D78-4802-A42E-D5C47A93A332}" destId="{E4741DCA-E994-4448-9C66-3AEA02CC077E}" srcOrd="10" destOrd="0" presId="urn:microsoft.com/office/officeart/2005/8/layout/vList2"/>
    <dgm:cxn modelId="{88518AC2-4290-4AB8-9F56-904904610452}" type="presParOf" srcId="{A17B7EE2-1D78-4802-A42E-D5C47A93A332}" destId="{E22742E3-B596-440C-BFBD-0E531A0B6CDF}" srcOrd="11" destOrd="0" presId="urn:microsoft.com/office/officeart/2005/8/layout/vList2"/>
    <dgm:cxn modelId="{63667081-1E97-49F1-B774-D66FD10E04F2}" type="presParOf" srcId="{A17B7EE2-1D78-4802-A42E-D5C47A93A332}" destId="{8D501949-E3F8-4187-85B3-19FF8C1CF2E1}" srcOrd="12"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800" kern="1200" dirty="0">
              <a:solidFill>
                <a:schemeClr val="tx1"/>
              </a:solidFill>
            </a:rPr>
            <a:t>Business </a:t>
          </a:r>
          <a:r>
            <a:rPr lang="en-MY" sz="2800" kern="1200" dirty="0">
              <a:solidFill>
                <a:schemeClr val="tx1"/>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chemeClr val="tx1"/>
              </a:solidFill>
              <a:latin typeface="+mn-lt"/>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6D776995-2D99-4FA0-A58A-978A4EBF7E42}" type="presOf" srcId="{5BCFEC87-2571-489B-891D-0E70E9F09AD4}" destId="{FEE47416-7ADC-4F04-B888-18152B43E14E}" srcOrd="0" destOrd="0" presId="urn:microsoft.com/office/officeart/2005/8/layout/vList2"/>
    <dgm:cxn modelId="{A815EE8D-1AB6-4F87-856E-873ECEB26F3C}" type="presOf" srcId="{3B0C8FBB-B78C-4418-A275-9C01168B31D5}" destId="{E4741DCA-E994-4448-9C66-3AEA02CC077E}"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43FC16AF-BCAA-43E2-9B0C-0763CDF317D4}" type="presOf" srcId="{E103F50F-1A90-416B-9E61-819078A87576}" destId="{37044683-296D-4928-A19D-1A7547B9EB23}"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B01703CD-81C3-4603-8CEA-3AE96155C27C}" type="presOf" srcId="{5BC77895-9CE9-4054-B933-25BDDF9C1F4C}" destId="{C257A4DF-BA63-4CF7-ABE1-B114FC9563C2}" srcOrd="0" destOrd="0" presId="urn:microsoft.com/office/officeart/2005/8/layout/vList2"/>
    <dgm:cxn modelId="{9C91B8AB-D783-488C-A68E-5427CEFB6DA5}" type="presOf" srcId="{4B0BF9B7-7B7A-4A7C-A05B-B1BE1B648CE9}" destId="{A17B7EE2-1D78-4802-A42E-D5C47A93A332}"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93C4581E-0CD6-440E-BC2C-4FB7E39A754E}" type="presOf" srcId="{53C962A1-9FE2-4F8E-9BC0-C54A33AC0C3F}" destId="{8D501949-E3F8-4187-85B3-19FF8C1CF2E1}" srcOrd="0" destOrd="0" presId="urn:microsoft.com/office/officeart/2005/8/layout/vList2"/>
    <dgm:cxn modelId="{156CB928-685B-493D-AF9F-BEB72E6B0D59}" type="presOf" srcId="{0240E6BA-A916-4076-9EA5-E14A9617F930}" destId="{35B7FA0E-A7C6-469B-9CC6-2694F8ACFFCE}" srcOrd="0" destOrd="0" presId="urn:microsoft.com/office/officeart/2005/8/layout/vList2"/>
    <dgm:cxn modelId="{FB8F884B-883C-46ED-90D7-2836AABAAAEE}" type="presOf" srcId="{FC7DEB54-D495-4BD2-8325-E7464C2459C5}" destId="{C2D199EF-EC9A-4C6D-8BD7-CC11CB57AA65}"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1D7D0DB9-BBA3-44E7-B0D2-A7CD8D38E62D}" type="presParOf" srcId="{A17B7EE2-1D78-4802-A42E-D5C47A93A332}" destId="{FEE47416-7ADC-4F04-B888-18152B43E14E}" srcOrd="0" destOrd="0" presId="urn:microsoft.com/office/officeart/2005/8/layout/vList2"/>
    <dgm:cxn modelId="{C349FC6E-086D-4913-AD04-0731CE7A8AEB}" type="presParOf" srcId="{A17B7EE2-1D78-4802-A42E-D5C47A93A332}" destId="{4C71D70E-D4E8-40C9-B61A-A6DF24ED5625}" srcOrd="1" destOrd="0" presId="urn:microsoft.com/office/officeart/2005/8/layout/vList2"/>
    <dgm:cxn modelId="{0F9AC205-9909-4D9B-BE62-936C256ACA39}" type="presParOf" srcId="{A17B7EE2-1D78-4802-A42E-D5C47A93A332}" destId="{C257A4DF-BA63-4CF7-ABE1-B114FC9563C2}" srcOrd="2" destOrd="0" presId="urn:microsoft.com/office/officeart/2005/8/layout/vList2"/>
    <dgm:cxn modelId="{4C0BB3BC-B0EE-48DC-A3EE-443DD9F544CC}" type="presParOf" srcId="{A17B7EE2-1D78-4802-A42E-D5C47A93A332}" destId="{B38E9941-A3A6-4796-8072-ADCD44E1774C}" srcOrd="3" destOrd="0" presId="urn:microsoft.com/office/officeart/2005/8/layout/vList2"/>
    <dgm:cxn modelId="{0F278B1F-74A7-4F8D-8751-216B24244F98}" type="presParOf" srcId="{A17B7EE2-1D78-4802-A42E-D5C47A93A332}" destId="{37044683-296D-4928-A19D-1A7547B9EB23}" srcOrd="4" destOrd="0" presId="urn:microsoft.com/office/officeart/2005/8/layout/vList2"/>
    <dgm:cxn modelId="{0993F8D8-505D-48B2-9A58-4874C62C9DD6}" type="presParOf" srcId="{A17B7EE2-1D78-4802-A42E-D5C47A93A332}" destId="{A8DC0224-C23C-470A-9860-43CF041DAA78}" srcOrd="5" destOrd="0" presId="urn:microsoft.com/office/officeart/2005/8/layout/vList2"/>
    <dgm:cxn modelId="{7704E10E-0F26-40DD-A3C3-AF193FF84F77}" type="presParOf" srcId="{A17B7EE2-1D78-4802-A42E-D5C47A93A332}" destId="{35B7FA0E-A7C6-469B-9CC6-2694F8ACFFCE}" srcOrd="6" destOrd="0" presId="urn:microsoft.com/office/officeart/2005/8/layout/vList2"/>
    <dgm:cxn modelId="{5B6C6139-D8C2-45F6-8CE9-0FAFFCEB2AF3}" type="presParOf" srcId="{A17B7EE2-1D78-4802-A42E-D5C47A93A332}" destId="{74DBFF6F-C3F3-4B08-807D-9792880EAF31}" srcOrd="7" destOrd="0" presId="urn:microsoft.com/office/officeart/2005/8/layout/vList2"/>
    <dgm:cxn modelId="{42C45630-B5B4-4ED6-9816-DA67F1B63B11}" type="presParOf" srcId="{A17B7EE2-1D78-4802-A42E-D5C47A93A332}" destId="{C2D199EF-EC9A-4C6D-8BD7-CC11CB57AA65}" srcOrd="8" destOrd="0" presId="urn:microsoft.com/office/officeart/2005/8/layout/vList2"/>
    <dgm:cxn modelId="{A02812FB-0576-44D3-956B-FBCF96674993}" type="presParOf" srcId="{A17B7EE2-1D78-4802-A42E-D5C47A93A332}" destId="{F4C439AD-BC66-42C3-9105-C5B50C42525C}" srcOrd="9" destOrd="0" presId="urn:microsoft.com/office/officeart/2005/8/layout/vList2"/>
    <dgm:cxn modelId="{6C2460F9-FFCD-476B-A097-9A9060CBE8E5}" type="presParOf" srcId="{A17B7EE2-1D78-4802-A42E-D5C47A93A332}" destId="{E4741DCA-E994-4448-9C66-3AEA02CC077E}" srcOrd="10" destOrd="0" presId="urn:microsoft.com/office/officeart/2005/8/layout/vList2"/>
    <dgm:cxn modelId="{7F98BBE5-5995-4F40-AF53-3A2E05DEE1A0}" type="presParOf" srcId="{A17B7EE2-1D78-4802-A42E-D5C47A93A332}" destId="{E22742E3-B596-440C-BFBD-0E531A0B6CDF}" srcOrd="11" destOrd="0" presId="urn:microsoft.com/office/officeart/2005/8/layout/vList2"/>
    <dgm:cxn modelId="{D6BBA2F1-3705-4CC8-8028-E3781C79EA32}" type="presParOf" srcId="{A17B7EE2-1D78-4802-A42E-D5C47A93A332}" destId="{8D501949-E3F8-4187-85B3-19FF8C1CF2E1}" srcOrd="12" destOrd="0" presId="urn:microsoft.com/office/officeart/2005/8/layout/vList2"/>
  </dgm:cxnLst>
  <dgm:bg/>
  <dgm:whole/>
</dgm:dataModel>
</file>

<file path=ppt/diagrams/data1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3000" kern="1200" dirty="0">
              <a:solidFill>
                <a:schemeClr val="tx1"/>
              </a:solidFill>
              <a:latin typeface="+mn-lt"/>
            </a:rPr>
            <a:t>Business</a:t>
          </a:r>
          <a:r>
            <a:rPr lang="en-MY" sz="3000" kern="1200" dirty="0">
              <a:solidFill>
                <a:schemeClr val="bg1"/>
              </a:solidFill>
              <a:latin typeface="+mn-lt"/>
            </a:rPr>
            <a:t> </a:t>
          </a:r>
          <a:r>
            <a:rPr lang="en-MY" sz="3000" kern="1200" dirty="0">
              <a:solidFill>
                <a:srgbClr val="000000"/>
              </a:solidFill>
              <a:latin typeface="+mn-lt"/>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3000" kern="1200" dirty="0" smtClean="0">
              <a:solidFill>
                <a:schemeClr val="tx1"/>
              </a:solidFill>
              <a:latin typeface="+mn-lt"/>
              <a:ea typeface="+mn-ea"/>
              <a:cs typeface="+mn-cs"/>
            </a:rPr>
            <a:t>Marketing Mix</a:t>
          </a:r>
          <a:endParaRPr lang="en-MY" sz="3000" kern="1200" dirty="0">
            <a:solidFill>
              <a:schemeClr val="tx1"/>
            </a:solidFill>
            <a:latin typeface="+mn-lt"/>
            <a:ea typeface="+mn-ea"/>
            <a:cs typeface="+mn-cs"/>
          </a:endParaRP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3000" kern="1200" dirty="0">
              <a:solidFill>
                <a:schemeClr val="tx1"/>
              </a:solidFill>
              <a:latin typeface="+mn-lt"/>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30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t>
        <a:bodyPr/>
        <a:lstStyle/>
        <a:p>
          <a:endParaRPr lang="en-US"/>
        </a:p>
      </dgm:t>
    </dgm:pt>
  </dgm:ptLst>
  <dgm:cxnLst>
    <dgm:cxn modelId="{F17AD7A6-1CD5-4F01-979C-2E8286690483}" type="presOf" srcId="{5BCFEC87-2571-489B-891D-0E70E9F09AD4}" destId="{FEE47416-7ADC-4F04-B888-18152B43E14E}" srcOrd="0" destOrd="0" presId="urn:microsoft.com/office/officeart/2005/8/layout/vList2"/>
    <dgm:cxn modelId="{138E7457-E243-412D-83E6-46037CE001C0}" type="presOf" srcId="{4B0BF9B7-7B7A-4A7C-A05B-B1BE1B648CE9}" destId="{A17B7EE2-1D78-4802-A42E-D5C47A93A332}"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80B9DE7E-C99B-4FBC-9A21-173A565E34BC}" type="presOf" srcId="{5BC77895-9CE9-4054-B933-25BDDF9C1F4C}" destId="{C257A4DF-BA63-4CF7-ABE1-B114FC9563C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EDB2D05F-9551-4D85-9118-42445C577884}" type="presOf" srcId="{53C962A1-9FE2-4F8E-9BC0-C54A33AC0C3F}" destId="{8D501949-E3F8-4187-85B3-19FF8C1CF2E1}" srcOrd="0" destOrd="0" presId="urn:microsoft.com/office/officeart/2005/8/layout/vList2"/>
    <dgm:cxn modelId="{0DBCACD2-9BAB-437B-AC45-11CD11B05848}" type="presOf" srcId="{FC7DEB54-D495-4BD2-8325-E7464C2459C5}" destId="{C2D199EF-EC9A-4C6D-8BD7-CC11CB57AA65}"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1611A7D0-939B-4A73-96EC-47A5AE49DAEC}" type="presOf" srcId="{0240E6BA-A916-4076-9EA5-E14A9617F930}" destId="{35B7FA0E-A7C6-469B-9CC6-2694F8ACFFC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D77DF41A-3356-4BAF-BB17-C566C7421881}" type="presOf" srcId="{E103F50F-1A90-416B-9E61-819078A87576}" destId="{37044683-296D-4928-A19D-1A7547B9EB23}" srcOrd="0" destOrd="0" presId="urn:microsoft.com/office/officeart/2005/8/layout/vList2"/>
    <dgm:cxn modelId="{DA13DBFB-FDF2-4F20-8F97-D8E0E110169E}" type="presOf" srcId="{3B0C8FBB-B78C-4418-A275-9C01168B31D5}" destId="{E4741DCA-E994-4448-9C66-3AEA02CC077E}"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B04D70D0-F214-4C6C-9FDF-7212FAC36544}" type="presParOf" srcId="{A17B7EE2-1D78-4802-A42E-D5C47A93A332}" destId="{FEE47416-7ADC-4F04-B888-18152B43E14E}" srcOrd="0" destOrd="0" presId="urn:microsoft.com/office/officeart/2005/8/layout/vList2"/>
    <dgm:cxn modelId="{8820C2EC-A459-48F6-8864-95A9048A1231}" type="presParOf" srcId="{A17B7EE2-1D78-4802-A42E-D5C47A93A332}" destId="{4C71D70E-D4E8-40C9-B61A-A6DF24ED5625}" srcOrd="1" destOrd="0" presId="urn:microsoft.com/office/officeart/2005/8/layout/vList2"/>
    <dgm:cxn modelId="{4B5D5FDB-B522-40CA-A9A8-F372BA30BB22}" type="presParOf" srcId="{A17B7EE2-1D78-4802-A42E-D5C47A93A332}" destId="{C257A4DF-BA63-4CF7-ABE1-B114FC9563C2}" srcOrd="2" destOrd="0" presId="urn:microsoft.com/office/officeart/2005/8/layout/vList2"/>
    <dgm:cxn modelId="{CA4F4B99-59BD-4314-ABC3-BE18CC2C0979}" type="presParOf" srcId="{A17B7EE2-1D78-4802-A42E-D5C47A93A332}" destId="{B38E9941-A3A6-4796-8072-ADCD44E1774C}" srcOrd="3" destOrd="0" presId="urn:microsoft.com/office/officeart/2005/8/layout/vList2"/>
    <dgm:cxn modelId="{27B03AFF-9C9F-4624-B2A0-538AD35E576E}" type="presParOf" srcId="{A17B7EE2-1D78-4802-A42E-D5C47A93A332}" destId="{37044683-296D-4928-A19D-1A7547B9EB23}" srcOrd="4" destOrd="0" presId="urn:microsoft.com/office/officeart/2005/8/layout/vList2"/>
    <dgm:cxn modelId="{9E036522-A5BD-46A4-837D-5853C5D86A33}" type="presParOf" srcId="{A17B7EE2-1D78-4802-A42E-D5C47A93A332}" destId="{A8DC0224-C23C-470A-9860-43CF041DAA78}" srcOrd="5" destOrd="0" presId="urn:microsoft.com/office/officeart/2005/8/layout/vList2"/>
    <dgm:cxn modelId="{639A45A0-E6F0-4496-9122-1323418CA449}" type="presParOf" srcId="{A17B7EE2-1D78-4802-A42E-D5C47A93A332}" destId="{35B7FA0E-A7C6-469B-9CC6-2694F8ACFFCE}" srcOrd="6" destOrd="0" presId="urn:microsoft.com/office/officeart/2005/8/layout/vList2"/>
    <dgm:cxn modelId="{26681E1D-7204-48BA-AA26-818EACD97479}" type="presParOf" srcId="{A17B7EE2-1D78-4802-A42E-D5C47A93A332}" destId="{74DBFF6F-C3F3-4B08-807D-9792880EAF31}" srcOrd="7" destOrd="0" presId="urn:microsoft.com/office/officeart/2005/8/layout/vList2"/>
    <dgm:cxn modelId="{3C194850-03CE-4DA0-8803-D91B5CDDDC3A}" type="presParOf" srcId="{A17B7EE2-1D78-4802-A42E-D5C47A93A332}" destId="{C2D199EF-EC9A-4C6D-8BD7-CC11CB57AA65}" srcOrd="8" destOrd="0" presId="urn:microsoft.com/office/officeart/2005/8/layout/vList2"/>
    <dgm:cxn modelId="{50CBB089-4172-4F69-9085-B08CA18987D5}" type="presParOf" srcId="{A17B7EE2-1D78-4802-A42E-D5C47A93A332}" destId="{F4C439AD-BC66-42C3-9105-C5B50C42525C}" srcOrd="9" destOrd="0" presId="urn:microsoft.com/office/officeart/2005/8/layout/vList2"/>
    <dgm:cxn modelId="{D5A2F93A-A908-42F5-B3C1-6288DFD91BDE}" type="presParOf" srcId="{A17B7EE2-1D78-4802-A42E-D5C47A93A332}" destId="{E4741DCA-E994-4448-9C66-3AEA02CC077E}" srcOrd="10" destOrd="0" presId="urn:microsoft.com/office/officeart/2005/8/layout/vList2"/>
    <dgm:cxn modelId="{5CB1ADF2-273B-4053-83BA-3B54C136694B}" type="presParOf" srcId="{A17B7EE2-1D78-4802-A42E-D5C47A93A332}" destId="{E22742E3-B596-440C-BFBD-0E531A0B6CDF}" srcOrd="11" destOrd="0" presId="urn:microsoft.com/office/officeart/2005/8/layout/vList2"/>
    <dgm:cxn modelId="{C10E48B0-CCB8-4E7A-8A48-B1B18EF49C34}" type="presParOf" srcId="{A17B7EE2-1D78-4802-A42E-D5C47A93A332}" destId="{8D501949-E3F8-4187-85B3-19FF8C1CF2E1}" srcOrd="12" destOrd="0" presId="urn:microsoft.com/office/officeart/2005/8/layout/vList2"/>
  </dgm:cxnLst>
  <dgm:bg/>
  <dgm:whole/>
</dgm:dataModel>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Supply Chain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762317"/>
        <a:ext cx="7715286" cy="527886"/>
      </dsp:txXfrm>
    </dsp:sp>
    <dsp:sp modelId="{37044683-296D-4928-A19D-1A7547B9EB23}">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19317"/>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8315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Value Chain</a:t>
          </a:r>
        </a:p>
      </dsp:txBody>
      <dsp:txXfrm>
        <a:off x="28557" y="811709"/>
        <a:ext cx="7715286" cy="527886"/>
      </dsp:txXfrm>
    </dsp:sp>
    <dsp:sp modelId="{37044683-296D-4928-A19D-1A7547B9EB23}">
      <dsp:nvSpPr>
        <dsp:cNvPr id="0" name=""/>
        <dsp:cNvSpPr/>
      </dsp:nvSpPr>
      <dsp:spPr>
        <a:xfrm>
          <a:off x="0" y="1435692"/>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1143733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16</a:t>
            </a:fld>
            <a:endParaRPr lang="en-MY" altLang="en-US"/>
          </a:p>
        </p:txBody>
      </p:sp>
    </p:spTree>
    <p:extLst>
      <p:ext uri="{BB962C8B-B14F-4D97-AF65-F5344CB8AC3E}">
        <p14:creationId xmlns="" xmlns:p14="http://schemas.microsoft.com/office/powerpoint/2010/main" val="2002028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 xmlns:p14="http://schemas.microsoft.com/office/powerpoint/2010/main" val="3465884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 xmlns:p14="http://schemas.microsoft.com/office/powerpoint/2010/main" val="2522920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37</a:t>
            </a:fld>
            <a:endParaRPr lang="en-MY" altLang="en-US"/>
          </a:p>
        </p:txBody>
      </p:sp>
    </p:spTree>
    <p:extLst>
      <p:ext uri="{BB962C8B-B14F-4D97-AF65-F5344CB8AC3E}">
        <p14:creationId xmlns="" xmlns:p14="http://schemas.microsoft.com/office/powerpoint/2010/main" val="27854184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400"/>
            </a:lvl1pPr>
            <a:lvl2pPr>
              <a:defRPr sz="24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827584" y="620688"/>
            <a:ext cx="7203233" cy="3383280"/>
          </a:xfrm>
        </p:spPr>
        <p:txBody>
          <a:bodyPr/>
          <a:lstStyle/>
          <a:p>
            <a:r>
              <a:rPr lang="en-MY" dirty="0"/>
              <a:t>BUSINESS LEADERSHIP - </a:t>
            </a:r>
            <a:r>
              <a:rPr lang="en-MY" dirty="0" smtClean="0"/>
              <a:t>VII</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6295572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17802D-7A82-44E4-A8CB-644499135DFB}"/>
              </a:ext>
            </a:extLst>
          </p:cNvPr>
          <p:cNvSpPr>
            <a:spLocks noGrp="1"/>
          </p:cNvSpPr>
          <p:nvPr>
            <p:ph type="title"/>
          </p:nvPr>
        </p:nvSpPr>
        <p:spPr>
          <a:xfrm>
            <a:off x="922501" y="205580"/>
            <a:ext cx="7200900" cy="521495"/>
          </a:xfrm>
        </p:spPr>
        <p:txBody>
          <a:bodyPr>
            <a:noAutofit/>
          </a:bodyPr>
          <a:lstStyle/>
          <a:p>
            <a:pPr algn="ctr"/>
            <a:r>
              <a:rPr lang="en-MY" sz="3200" dirty="0"/>
              <a:t>Budgeting</a:t>
            </a:r>
          </a:p>
        </p:txBody>
      </p:sp>
      <p:sp>
        <p:nvSpPr>
          <p:cNvPr id="3" name="Content Placeholder 2">
            <a:extLst>
              <a:ext uri="{FF2B5EF4-FFF2-40B4-BE49-F238E27FC236}">
                <a16:creationId xmlns="" xmlns:a16="http://schemas.microsoft.com/office/drawing/2014/main" id="{21A19EA8-0A0D-4C5E-8287-074E3C495BCD}"/>
              </a:ext>
            </a:extLst>
          </p:cNvPr>
          <p:cNvSpPr>
            <a:spLocks noGrp="1"/>
          </p:cNvSpPr>
          <p:nvPr>
            <p:ph idx="1"/>
          </p:nvPr>
        </p:nvSpPr>
        <p:spPr>
          <a:xfrm>
            <a:off x="685800" y="1143000"/>
            <a:ext cx="7626424" cy="4962872"/>
          </a:xfrm>
        </p:spPr>
        <p:txBody>
          <a:bodyPr>
            <a:noAutofit/>
          </a:bodyPr>
          <a:lstStyle/>
          <a:p>
            <a:pPr marL="0" indent="0">
              <a:buNone/>
            </a:pPr>
            <a:r>
              <a:rPr lang="en-MY" sz="2800" dirty="0"/>
              <a:t>Budgeting is a essential management activities in implementing strategy. It can be used to know</a:t>
            </a:r>
          </a:p>
          <a:p>
            <a:r>
              <a:rPr lang="en-MY" sz="2800" dirty="0"/>
              <a:t>Activities that are behind schedule; </a:t>
            </a:r>
          </a:p>
          <a:p>
            <a:r>
              <a:rPr lang="en-MY" sz="2800" dirty="0"/>
              <a:t>Activities that are not achieving the success </a:t>
            </a:r>
          </a:p>
          <a:p>
            <a:r>
              <a:rPr lang="en-MY" sz="2800" dirty="0"/>
              <a:t>Allocation or redistribution of resources to put plans back on track.</a:t>
            </a:r>
          </a:p>
          <a:p>
            <a:pPr marL="0" indent="0">
              <a:buNone/>
            </a:pPr>
            <a:endParaRPr lang="en-MY" sz="2800" dirty="0"/>
          </a:p>
          <a:p>
            <a:pPr marL="0" indent="0">
              <a:buNone/>
            </a:pPr>
            <a:r>
              <a:rPr lang="en-MY" sz="2800" dirty="0"/>
              <a:t>A budget is a plan that contains a quantitative statement of expected results.</a:t>
            </a:r>
          </a:p>
        </p:txBody>
      </p:sp>
    </p:spTree>
    <p:extLst>
      <p:ext uri="{BB962C8B-B14F-4D97-AF65-F5344CB8AC3E}">
        <p14:creationId xmlns="" xmlns:p14="http://schemas.microsoft.com/office/powerpoint/2010/main" val="34899504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E1C8AA-B692-4FB0-BC52-F786CF5C18AA}"/>
              </a:ext>
            </a:extLst>
          </p:cNvPr>
          <p:cNvSpPr>
            <a:spLocks noGrp="1"/>
          </p:cNvSpPr>
          <p:nvPr>
            <p:ph type="title"/>
          </p:nvPr>
        </p:nvSpPr>
        <p:spPr>
          <a:xfrm>
            <a:off x="914400" y="228600"/>
            <a:ext cx="7200900" cy="731839"/>
          </a:xfrm>
        </p:spPr>
        <p:txBody>
          <a:bodyPr>
            <a:normAutofit/>
          </a:bodyPr>
          <a:lstStyle/>
          <a:p>
            <a:pPr algn="ctr"/>
            <a:r>
              <a:rPr lang="en-MY" sz="3200" dirty="0"/>
              <a:t>Planning and Budgeting Process</a:t>
            </a:r>
          </a:p>
        </p:txBody>
      </p:sp>
      <p:pic>
        <p:nvPicPr>
          <p:cNvPr id="5" name="Picture 4">
            <a:extLst>
              <a:ext uri="{FF2B5EF4-FFF2-40B4-BE49-F238E27FC236}">
                <a16:creationId xmlns="" xmlns:a16="http://schemas.microsoft.com/office/drawing/2014/main" id="{2CDE9269-12EA-4867-8E1D-28D3B7FCA77B}"/>
              </a:ext>
            </a:extLst>
          </p:cNvPr>
          <p:cNvPicPr>
            <a:picLocks noChangeAspect="1"/>
          </p:cNvPicPr>
          <p:nvPr/>
        </p:nvPicPr>
        <p:blipFill>
          <a:blip r:embed="rId2"/>
          <a:stretch>
            <a:fillRect/>
          </a:stretch>
        </p:blipFill>
        <p:spPr>
          <a:xfrm>
            <a:off x="457200" y="1447800"/>
            <a:ext cx="8321040" cy="4206240"/>
          </a:xfrm>
          <a:prstGeom prst="rect">
            <a:avLst/>
          </a:prstGeom>
        </p:spPr>
      </p:pic>
    </p:spTree>
    <p:extLst>
      <p:ext uri="{BB962C8B-B14F-4D97-AF65-F5344CB8AC3E}">
        <p14:creationId xmlns="" xmlns:p14="http://schemas.microsoft.com/office/powerpoint/2010/main" val="28711492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B3C4CD-E447-4A4B-B34E-C5FAFB718AAF}"/>
              </a:ext>
            </a:extLst>
          </p:cNvPr>
          <p:cNvSpPr>
            <a:spLocks noGrp="1"/>
          </p:cNvSpPr>
          <p:nvPr>
            <p:ph type="title"/>
          </p:nvPr>
        </p:nvSpPr>
        <p:spPr>
          <a:xfrm>
            <a:off x="1066800" y="381000"/>
            <a:ext cx="7200900" cy="731839"/>
          </a:xfrm>
        </p:spPr>
        <p:txBody>
          <a:bodyPr>
            <a:normAutofit/>
          </a:bodyPr>
          <a:lstStyle/>
          <a:p>
            <a:pPr algn="ctr"/>
            <a:r>
              <a:rPr lang="en-MY" sz="3200" dirty="0"/>
              <a:t>Budgeting Process</a:t>
            </a:r>
          </a:p>
        </p:txBody>
      </p:sp>
      <p:pic>
        <p:nvPicPr>
          <p:cNvPr id="5" name="Picture 4">
            <a:extLst>
              <a:ext uri="{FF2B5EF4-FFF2-40B4-BE49-F238E27FC236}">
                <a16:creationId xmlns="" xmlns:a16="http://schemas.microsoft.com/office/drawing/2014/main" id="{846E08E8-67AD-4A86-B013-CDFB6C9DA91C}"/>
              </a:ext>
            </a:extLst>
          </p:cNvPr>
          <p:cNvPicPr>
            <a:picLocks noChangeAspect="1"/>
          </p:cNvPicPr>
          <p:nvPr/>
        </p:nvPicPr>
        <p:blipFill>
          <a:blip r:embed="rId2"/>
          <a:stretch>
            <a:fillRect/>
          </a:stretch>
        </p:blipFill>
        <p:spPr>
          <a:xfrm>
            <a:off x="1143000" y="1981200"/>
            <a:ext cx="7167503" cy="3000350"/>
          </a:xfrm>
          <a:prstGeom prst="rect">
            <a:avLst/>
          </a:prstGeom>
        </p:spPr>
      </p:pic>
    </p:spTree>
    <p:extLst>
      <p:ext uri="{BB962C8B-B14F-4D97-AF65-F5344CB8AC3E}">
        <p14:creationId xmlns="" xmlns:p14="http://schemas.microsoft.com/office/powerpoint/2010/main" val="9475528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997F07-512E-49AD-8B4A-7EEFDF88AA46}"/>
              </a:ext>
            </a:extLst>
          </p:cNvPr>
          <p:cNvSpPr>
            <a:spLocks noGrp="1"/>
          </p:cNvSpPr>
          <p:nvPr>
            <p:ph type="title"/>
          </p:nvPr>
        </p:nvSpPr>
        <p:spPr>
          <a:xfrm>
            <a:off x="971550" y="329280"/>
            <a:ext cx="7200900" cy="737519"/>
          </a:xfrm>
        </p:spPr>
        <p:txBody>
          <a:bodyPr>
            <a:normAutofit/>
          </a:bodyPr>
          <a:lstStyle/>
          <a:p>
            <a:pPr algn="ctr"/>
            <a:r>
              <a:rPr lang="en-MY" sz="3200" dirty="0"/>
              <a:t>Master Budget</a:t>
            </a:r>
          </a:p>
        </p:txBody>
      </p:sp>
      <p:sp>
        <p:nvSpPr>
          <p:cNvPr id="3" name="Content Placeholder 2">
            <a:extLst>
              <a:ext uri="{FF2B5EF4-FFF2-40B4-BE49-F238E27FC236}">
                <a16:creationId xmlns="" xmlns:a16="http://schemas.microsoft.com/office/drawing/2014/main" id="{4C814E8B-9BD8-4B8E-A2D8-26E4C1C50049}"/>
              </a:ext>
            </a:extLst>
          </p:cNvPr>
          <p:cNvSpPr>
            <a:spLocks noGrp="1"/>
          </p:cNvSpPr>
          <p:nvPr>
            <p:ph idx="1"/>
          </p:nvPr>
        </p:nvSpPr>
        <p:spPr>
          <a:xfrm>
            <a:off x="611560" y="1524000"/>
            <a:ext cx="7704856" cy="4353272"/>
          </a:xfrm>
        </p:spPr>
        <p:txBody>
          <a:bodyPr>
            <a:normAutofit/>
          </a:bodyPr>
          <a:lstStyle/>
          <a:p>
            <a:pPr marL="0" indent="0">
              <a:buNone/>
            </a:pPr>
            <a:r>
              <a:rPr lang="en-MY" sz="2800" dirty="0"/>
              <a:t>The master budget, also called the comprehensive budget or annual profit plan, encompasses the organization’s operating and financial plans for a specified period</a:t>
            </a:r>
          </a:p>
          <a:p>
            <a:pPr marL="0" indent="0">
              <a:buNone/>
            </a:pPr>
            <a:endParaRPr lang="en-MY" sz="2800" dirty="0"/>
          </a:p>
          <a:p>
            <a:pPr marL="0" indent="0">
              <a:buNone/>
            </a:pPr>
            <a:r>
              <a:rPr lang="en-MY" sz="2800" dirty="0"/>
              <a:t>Consists of three principal parts :</a:t>
            </a:r>
          </a:p>
          <a:p>
            <a:pPr lvl="1"/>
            <a:r>
              <a:rPr lang="en-MY" sz="2800" dirty="0"/>
              <a:t>Operating budget.</a:t>
            </a:r>
          </a:p>
          <a:p>
            <a:pPr lvl="1"/>
            <a:r>
              <a:rPr lang="en-MY" sz="2800" dirty="0"/>
              <a:t>Cash budget </a:t>
            </a:r>
          </a:p>
          <a:p>
            <a:pPr lvl="1"/>
            <a:r>
              <a:rPr lang="en-MY" sz="2800" dirty="0"/>
              <a:t>Capital expenditure budget </a:t>
            </a:r>
          </a:p>
        </p:txBody>
      </p:sp>
    </p:spTree>
    <p:extLst>
      <p:ext uri="{BB962C8B-B14F-4D97-AF65-F5344CB8AC3E}">
        <p14:creationId xmlns="" xmlns:p14="http://schemas.microsoft.com/office/powerpoint/2010/main" val="12474289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FBAFF8-70C6-4AAA-97FD-63E00415E122}"/>
              </a:ext>
            </a:extLst>
          </p:cNvPr>
          <p:cNvSpPr>
            <a:spLocks noGrp="1"/>
          </p:cNvSpPr>
          <p:nvPr>
            <p:ph type="title"/>
          </p:nvPr>
        </p:nvSpPr>
        <p:spPr>
          <a:xfrm>
            <a:off x="971550" y="487359"/>
            <a:ext cx="7200900" cy="579440"/>
          </a:xfrm>
        </p:spPr>
        <p:txBody>
          <a:bodyPr>
            <a:normAutofit/>
          </a:bodyPr>
          <a:lstStyle/>
          <a:p>
            <a:r>
              <a:rPr lang="en-MY" sz="3200" dirty="0"/>
              <a:t>Operating Budget</a:t>
            </a:r>
          </a:p>
        </p:txBody>
      </p:sp>
      <p:sp>
        <p:nvSpPr>
          <p:cNvPr id="3" name="Content Placeholder 2">
            <a:extLst>
              <a:ext uri="{FF2B5EF4-FFF2-40B4-BE49-F238E27FC236}">
                <a16:creationId xmlns="" xmlns:a16="http://schemas.microsoft.com/office/drawing/2014/main" id="{873C4D70-4EC5-4200-A950-607999D8B32C}"/>
              </a:ext>
            </a:extLst>
          </p:cNvPr>
          <p:cNvSpPr>
            <a:spLocks noGrp="1"/>
          </p:cNvSpPr>
          <p:nvPr>
            <p:ph idx="1"/>
          </p:nvPr>
        </p:nvSpPr>
        <p:spPr>
          <a:xfrm>
            <a:off x="899592" y="1524000"/>
            <a:ext cx="7200900" cy="3809999"/>
          </a:xfrm>
        </p:spPr>
        <p:txBody>
          <a:bodyPr>
            <a:normAutofit/>
          </a:bodyPr>
          <a:lstStyle/>
          <a:p>
            <a:pPr marL="0" indent="0">
              <a:buNone/>
            </a:pPr>
            <a:r>
              <a:rPr lang="en-MY" sz="2800"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 xmlns:p14="http://schemas.microsoft.com/office/powerpoint/2010/main" val="37337924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038296-952E-4ADB-BEE8-6F69803AF3AA}"/>
              </a:ext>
            </a:extLst>
          </p:cNvPr>
          <p:cNvSpPr>
            <a:spLocks noGrp="1"/>
          </p:cNvSpPr>
          <p:nvPr>
            <p:ph type="title"/>
          </p:nvPr>
        </p:nvSpPr>
        <p:spPr>
          <a:xfrm>
            <a:off x="945796" y="329280"/>
            <a:ext cx="7200900" cy="737519"/>
          </a:xfrm>
        </p:spPr>
        <p:txBody>
          <a:bodyPr>
            <a:normAutofit/>
          </a:bodyPr>
          <a:lstStyle/>
          <a:p>
            <a:pPr algn="ctr"/>
            <a:r>
              <a:rPr lang="en-MY" sz="3200" dirty="0"/>
              <a:t>Cash Budget</a:t>
            </a:r>
          </a:p>
        </p:txBody>
      </p:sp>
      <p:sp>
        <p:nvSpPr>
          <p:cNvPr id="3" name="Content Placeholder 2">
            <a:extLst>
              <a:ext uri="{FF2B5EF4-FFF2-40B4-BE49-F238E27FC236}">
                <a16:creationId xmlns="" xmlns:a16="http://schemas.microsoft.com/office/drawing/2014/main" id="{12B845FA-1948-4738-BB5C-8118A099F31F}"/>
              </a:ext>
            </a:extLst>
          </p:cNvPr>
          <p:cNvSpPr>
            <a:spLocks noGrp="1"/>
          </p:cNvSpPr>
          <p:nvPr>
            <p:ph idx="1"/>
          </p:nvPr>
        </p:nvSpPr>
        <p:spPr>
          <a:xfrm>
            <a:off x="827584" y="1524000"/>
            <a:ext cx="7200900" cy="3809999"/>
          </a:xfrm>
        </p:spPr>
        <p:txBody>
          <a:bodyPr>
            <a:normAutofit/>
          </a:bodyPr>
          <a:lstStyle/>
          <a:p>
            <a:pPr marL="0" indent="0">
              <a:buNone/>
            </a:pPr>
            <a:r>
              <a:rPr lang="en-MY" sz="2800"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 xmlns:p14="http://schemas.microsoft.com/office/powerpoint/2010/main" val="2336809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46AC77-D443-4654-92CE-98D83ED52D2E}"/>
              </a:ext>
            </a:extLst>
          </p:cNvPr>
          <p:cNvSpPr>
            <a:spLocks noGrp="1"/>
          </p:cNvSpPr>
          <p:nvPr>
            <p:ph type="title"/>
          </p:nvPr>
        </p:nvSpPr>
        <p:spPr>
          <a:xfrm>
            <a:off x="971550" y="332656"/>
            <a:ext cx="7200900" cy="579440"/>
          </a:xfrm>
        </p:spPr>
        <p:txBody>
          <a:bodyPr>
            <a:normAutofit/>
          </a:bodyPr>
          <a:lstStyle/>
          <a:p>
            <a:pPr algn="ctr"/>
            <a:r>
              <a:rPr lang="en-MY" sz="3200" dirty="0"/>
              <a:t>Capital Budget</a:t>
            </a:r>
          </a:p>
        </p:txBody>
      </p:sp>
      <p:sp>
        <p:nvSpPr>
          <p:cNvPr id="3" name="Content Placeholder 2">
            <a:extLst>
              <a:ext uri="{FF2B5EF4-FFF2-40B4-BE49-F238E27FC236}">
                <a16:creationId xmlns="" xmlns:a16="http://schemas.microsoft.com/office/drawing/2014/main" id="{769CF4AC-C8FC-4F04-93E2-28058589C4F5}"/>
              </a:ext>
            </a:extLst>
          </p:cNvPr>
          <p:cNvSpPr>
            <a:spLocks noGrp="1"/>
          </p:cNvSpPr>
          <p:nvPr>
            <p:ph idx="1"/>
          </p:nvPr>
        </p:nvSpPr>
        <p:spPr>
          <a:xfrm>
            <a:off x="827584" y="1268760"/>
            <a:ext cx="7200900" cy="3809999"/>
          </a:xfrm>
        </p:spPr>
        <p:txBody>
          <a:bodyPr>
            <a:normAutofit/>
          </a:bodyPr>
          <a:lstStyle/>
          <a:p>
            <a:pPr marL="0" indent="0">
              <a:buNone/>
            </a:pPr>
            <a:r>
              <a:rPr lang="en-MY" sz="2800"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 xmlns:p14="http://schemas.microsoft.com/office/powerpoint/2010/main" val="14041720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2B73D4-51F0-400A-8D5B-C0D488BD80BE}"/>
              </a:ext>
            </a:extLst>
          </p:cNvPr>
          <p:cNvSpPr>
            <a:spLocks noGrp="1"/>
          </p:cNvSpPr>
          <p:nvPr>
            <p:ph type="title"/>
          </p:nvPr>
        </p:nvSpPr>
        <p:spPr>
          <a:xfrm>
            <a:off x="971550" y="150074"/>
            <a:ext cx="7200900" cy="521495"/>
          </a:xfrm>
        </p:spPr>
        <p:txBody>
          <a:bodyPr>
            <a:noAutofit/>
          </a:bodyPr>
          <a:lstStyle/>
          <a:p>
            <a:pPr algn="ctr"/>
            <a:r>
              <a:rPr lang="en-MY" sz="3200" dirty="0"/>
              <a:t>Format of a Budget</a:t>
            </a:r>
          </a:p>
        </p:txBody>
      </p:sp>
      <p:pic>
        <p:nvPicPr>
          <p:cNvPr id="5" name="Picture 4">
            <a:extLst>
              <a:ext uri="{FF2B5EF4-FFF2-40B4-BE49-F238E27FC236}">
                <a16:creationId xmlns="" xmlns:a16="http://schemas.microsoft.com/office/drawing/2014/main" id="{BE99DE87-06C5-4AE4-846C-3720D635D35E}"/>
              </a:ext>
            </a:extLst>
          </p:cNvPr>
          <p:cNvPicPr>
            <a:picLocks noChangeAspect="1"/>
          </p:cNvPicPr>
          <p:nvPr/>
        </p:nvPicPr>
        <p:blipFill>
          <a:blip r:embed="rId2"/>
          <a:stretch>
            <a:fillRect/>
          </a:stretch>
        </p:blipFill>
        <p:spPr>
          <a:xfrm>
            <a:off x="1619672" y="933254"/>
            <a:ext cx="4680520" cy="4991491"/>
          </a:xfrm>
          <a:prstGeom prst="rect">
            <a:avLst/>
          </a:prstGeom>
        </p:spPr>
      </p:pic>
    </p:spTree>
    <p:extLst>
      <p:ext uri="{BB962C8B-B14F-4D97-AF65-F5344CB8AC3E}">
        <p14:creationId xmlns="" xmlns:p14="http://schemas.microsoft.com/office/powerpoint/2010/main" val="3636411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818D1D-A233-4B7C-881B-E4D7487DF0B6}"/>
              </a:ext>
            </a:extLst>
          </p:cNvPr>
          <p:cNvSpPr>
            <a:spLocks noGrp="1"/>
          </p:cNvSpPr>
          <p:nvPr>
            <p:ph type="title"/>
          </p:nvPr>
        </p:nvSpPr>
        <p:spPr>
          <a:xfrm>
            <a:off x="971550" y="302157"/>
            <a:ext cx="7200900" cy="593503"/>
          </a:xfrm>
        </p:spPr>
        <p:txBody>
          <a:bodyPr>
            <a:normAutofit/>
          </a:bodyPr>
          <a:lstStyle/>
          <a:p>
            <a:pPr algn="ctr"/>
            <a:r>
              <a:rPr lang="en-MY" sz="3200" dirty="0"/>
              <a:t>Budgeting</a:t>
            </a:r>
          </a:p>
        </p:txBody>
      </p:sp>
      <p:pic>
        <p:nvPicPr>
          <p:cNvPr id="5" name="Picture 4">
            <a:extLst>
              <a:ext uri="{FF2B5EF4-FFF2-40B4-BE49-F238E27FC236}">
                <a16:creationId xmlns="" xmlns:a16="http://schemas.microsoft.com/office/drawing/2014/main" id="{BDAB5D25-01D6-43DA-98F6-EDB42BDB52FB}"/>
              </a:ext>
            </a:extLst>
          </p:cNvPr>
          <p:cNvPicPr>
            <a:picLocks noChangeAspect="1"/>
          </p:cNvPicPr>
          <p:nvPr/>
        </p:nvPicPr>
        <p:blipFill>
          <a:blip r:embed="rId2"/>
          <a:stretch>
            <a:fillRect/>
          </a:stretch>
        </p:blipFill>
        <p:spPr>
          <a:xfrm>
            <a:off x="971550" y="1340768"/>
            <a:ext cx="6934200" cy="4486275"/>
          </a:xfrm>
          <a:prstGeom prst="rect">
            <a:avLst/>
          </a:prstGeom>
        </p:spPr>
      </p:pic>
    </p:spTree>
    <p:extLst>
      <p:ext uri="{BB962C8B-B14F-4D97-AF65-F5344CB8AC3E}">
        <p14:creationId xmlns="" xmlns:p14="http://schemas.microsoft.com/office/powerpoint/2010/main" val="6574194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7D52E-5960-4721-B3A5-EA5AF6E92F85}"/>
              </a:ext>
            </a:extLst>
          </p:cNvPr>
          <p:cNvSpPr>
            <a:spLocks noGrp="1"/>
          </p:cNvSpPr>
          <p:nvPr>
            <p:ph type="title"/>
          </p:nvPr>
        </p:nvSpPr>
        <p:spPr>
          <a:xfrm>
            <a:off x="971550" y="260648"/>
            <a:ext cx="7200900" cy="665511"/>
          </a:xfrm>
        </p:spPr>
        <p:txBody>
          <a:bodyPr>
            <a:normAutofit/>
          </a:bodyPr>
          <a:lstStyle/>
          <a:p>
            <a:pPr algn="ctr"/>
            <a:r>
              <a:rPr lang="en-MY" sz="3200" dirty="0"/>
              <a:t>Zero-based budgeting (ZBB)</a:t>
            </a:r>
          </a:p>
        </p:txBody>
      </p:sp>
      <p:sp>
        <p:nvSpPr>
          <p:cNvPr id="3" name="Content Placeholder 2">
            <a:extLst>
              <a:ext uri="{FF2B5EF4-FFF2-40B4-BE49-F238E27FC236}">
                <a16:creationId xmlns="" xmlns:a16="http://schemas.microsoft.com/office/drawing/2014/main" id="{ABC91B18-43AC-4BE1-9117-2BFE3ED7FAE3}"/>
              </a:ext>
            </a:extLst>
          </p:cNvPr>
          <p:cNvSpPr>
            <a:spLocks noGrp="1"/>
          </p:cNvSpPr>
          <p:nvPr>
            <p:ph idx="1"/>
          </p:nvPr>
        </p:nvSpPr>
        <p:spPr>
          <a:xfrm>
            <a:off x="609600" y="1340768"/>
            <a:ext cx="7696200" cy="4526632"/>
          </a:xfrm>
        </p:spPr>
        <p:txBody>
          <a:bodyPr>
            <a:normAutofit lnSpcReduction="10000"/>
          </a:bodyPr>
          <a:lstStyle/>
          <a:p>
            <a:r>
              <a:rPr lang="en-MY" sz="3000" dirty="0"/>
              <a:t>Zero-based budgeting (ZBB) is an approach to making a budget from scratch. The budget is not based on previous budgets. Instead, the budget starts at zero.</a:t>
            </a:r>
          </a:p>
          <a:p>
            <a:endParaRPr lang="en-MY" sz="3000" dirty="0"/>
          </a:p>
          <a:p>
            <a:r>
              <a:rPr lang="en-MY" sz="3000"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 xmlns:p14="http://schemas.microsoft.com/office/powerpoint/2010/main" val="25428785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6B0113-75D4-4FFC-B100-B4C7BEFE1915}"/>
              </a:ext>
            </a:extLst>
          </p:cNvPr>
          <p:cNvSpPr>
            <a:spLocks noGrp="1"/>
          </p:cNvSpPr>
          <p:nvPr>
            <p:ph type="title"/>
          </p:nvPr>
        </p:nvSpPr>
        <p:spPr>
          <a:xfrm>
            <a:off x="990600" y="228600"/>
            <a:ext cx="7200900" cy="731839"/>
          </a:xfrm>
        </p:spPr>
        <p:txBody>
          <a:bodyPr>
            <a:normAutofit/>
          </a:bodyPr>
          <a:lstStyle/>
          <a:p>
            <a:pPr algn="ctr"/>
            <a:r>
              <a:rPr lang="en-MY" sz="3200" dirty="0"/>
              <a:t>Activity-based budgeting (ABB)</a:t>
            </a:r>
          </a:p>
        </p:txBody>
      </p:sp>
      <p:sp>
        <p:nvSpPr>
          <p:cNvPr id="3" name="Content Placeholder 2">
            <a:extLst>
              <a:ext uri="{FF2B5EF4-FFF2-40B4-BE49-F238E27FC236}">
                <a16:creationId xmlns="" xmlns:a16="http://schemas.microsoft.com/office/drawing/2014/main" id="{24CB44DE-C182-4B8B-B9DC-68FE2E284CC0}"/>
              </a:ext>
            </a:extLst>
          </p:cNvPr>
          <p:cNvSpPr>
            <a:spLocks noGrp="1"/>
          </p:cNvSpPr>
          <p:nvPr>
            <p:ph idx="1"/>
          </p:nvPr>
        </p:nvSpPr>
        <p:spPr>
          <a:xfrm>
            <a:off x="838200" y="1143000"/>
            <a:ext cx="7334250" cy="4648201"/>
          </a:xfrm>
        </p:spPr>
        <p:txBody>
          <a:bodyPr>
            <a:noAutofit/>
          </a:bodyPr>
          <a:lstStyle/>
          <a:p>
            <a:r>
              <a:rPr lang="en-MY" sz="2800" dirty="0"/>
              <a:t>Activity-based budgeting (ABB) is a system that records, researches, and analyses activities that lead to costs for a company.</a:t>
            </a:r>
          </a:p>
          <a:p>
            <a:r>
              <a:rPr lang="en-MY" sz="2800" dirty="0"/>
              <a:t>Every activity in an organization that incurs a cost is scrutinized for potential ways to create efficiencies. Budgets are then developed based on these results.</a:t>
            </a:r>
          </a:p>
          <a:p>
            <a:r>
              <a:rPr lang="en-MY" sz="2800" dirty="0"/>
              <a:t>It is more rigorous than traditional budgeting processes, which tend to merely adjust previous budgets to account for inflation or business development.</a:t>
            </a:r>
          </a:p>
        </p:txBody>
      </p:sp>
    </p:spTree>
    <p:extLst>
      <p:ext uri="{BB962C8B-B14F-4D97-AF65-F5344CB8AC3E}">
        <p14:creationId xmlns="" xmlns:p14="http://schemas.microsoft.com/office/powerpoint/2010/main" val="286342275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5DEA5F-40EE-4491-B52E-507722191443}"/>
              </a:ext>
            </a:extLst>
          </p:cNvPr>
          <p:cNvSpPr>
            <a:spLocks noGrp="1"/>
          </p:cNvSpPr>
          <p:nvPr>
            <p:ph type="title"/>
          </p:nvPr>
        </p:nvSpPr>
        <p:spPr>
          <a:xfrm>
            <a:off x="914400" y="228600"/>
            <a:ext cx="7200900" cy="655639"/>
          </a:xfrm>
        </p:spPr>
        <p:txBody>
          <a:bodyPr>
            <a:normAutofit/>
          </a:bodyPr>
          <a:lstStyle/>
          <a:p>
            <a:pPr algn="ctr"/>
            <a:r>
              <a:rPr lang="en-MY" sz="3200" dirty="0"/>
              <a:t>Rolling Budget</a:t>
            </a:r>
          </a:p>
        </p:txBody>
      </p:sp>
      <p:sp>
        <p:nvSpPr>
          <p:cNvPr id="3" name="Content Placeholder 2">
            <a:extLst>
              <a:ext uri="{FF2B5EF4-FFF2-40B4-BE49-F238E27FC236}">
                <a16:creationId xmlns="" xmlns:a16="http://schemas.microsoft.com/office/drawing/2014/main" id="{F7CA8B30-46C1-40C0-A778-AF91C4E39D4C}"/>
              </a:ext>
            </a:extLst>
          </p:cNvPr>
          <p:cNvSpPr>
            <a:spLocks noGrp="1"/>
          </p:cNvSpPr>
          <p:nvPr>
            <p:ph idx="1"/>
          </p:nvPr>
        </p:nvSpPr>
        <p:spPr>
          <a:xfrm>
            <a:off x="838200" y="1295400"/>
            <a:ext cx="7200900" cy="3809999"/>
          </a:xfrm>
        </p:spPr>
        <p:txBody>
          <a:bodyPr>
            <a:normAutofit/>
          </a:bodyPr>
          <a:lstStyle/>
          <a:p>
            <a:pPr marL="0" indent="0">
              <a:buNone/>
            </a:pPr>
            <a:r>
              <a:rPr lang="en-MY" sz="2800"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 xmlns:p14="http://schemas.microsoft.com/office/powerpoint/2010/main" val="29775519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A328DD-1CF0-409F-B635-2E7F2E867B59}"/>
              </a:ext>
            </a:extLst>
          </p:cNvPr>
          <p:cNvSpPr>
            <a:spLocks noGrp="1"/>
          </p:cNvSpPr>
          <p:nvPr>
            <p:ph type="title"/>
          </p:nvPr>
        </p:nvSpPr>
        <p:spPr>
          <a:xfrm>
            <a:off x="971550" y="358315"/>
            <a:ext cx="7200900" cy="737519"/>
          </a:xfrm>
        </p:spPr>
        <p:txBody>
          <a:bodyPr>
            <a:normAutofit/>
          </a:bodyPr>
          <a:lstStyle/>
          <a:p>
            <a:pPr algn="ctr"/>
            <a:r>
              <a:rPr lang="en-MY" sz="3200" dirty="0"/>
              <a:t>Static Budget</a:t>
            </a:r>
          </a:p>
        </p:txBody>
      </p:sp>
      <p:sp>
        <p:nvSpPr>
          <p:cNvPr id="3" name="Content Placeholder 2">
            <a:extLst>
              <a:ext uri="{FF2B5EF4-FFF2-40B4-BE49-F238E27FC236}">
                <a16:creationId xmlns="" xmlns:a16="http://schemas.microsoft.com/office/drawing/2014/main" id="{915C787B-CD4B-4785-AE05-1554570BAD3A}"/>
              </a:ext>
            </a:extLst>
          </p:cNvPr>
          <p:cNvSpPr>
            <a:spLocks noGrp="1"/>
          </p:cNvSpPr>
          <p:nvPr>
            <p:ph idx="1"/>
          </p:nvPr>
        </p:nvSpPr>
        <p:spPr>
          <a:xfrm>
            <a:off x="755576" y="1600201"/>
            <a:ext cx="7848872" cy="3917032"/>
          </a:xfrm>
        </p:spPr>
        <p:txBody>
          <a:bodyPr>
            <a:normAutofit/>
          </a:bodyPr>
          <a:lstStyle/>
          <a:p>
            <a:r>
              <a:rPr lang="en-MY" sz="2800" dirty="0"/>
              <a:t>A static budget is a type of budget that anticipates a fixed amount in sales, revenue and expenses. </a:t>
            </a:r>
          </a:p>
          <a:p>
            <a:r>
              <a:rPr lang="en-MY" sz="2800" dirty="0"/>
              <a:t>Static budgets can remain unchanged, or fixed, in a company's financial records regardless of fluctuations in revenue volume. </a:t>
            </a:r>
          </a:p>
          <a:p>
            <a:r>
              <a:rPr lang="en-MY" sz="2800" dirty="0"/>
              <a:t>Using a static budget can allow companies to allocate money to resources that they expect to remain the same throughout the stated period.</a:t>
            </a:r>
          </a:p>
        </p:txBody>
      </p:sp>
    </p:spTree>
    <p:extLst>
      <p:ext uri="{BB962C8B-B14F-4D97-AF65-F5344CB8AC3E}">
        <p14:creationId xmlns="" xmlns:p14="http://schemas.microsoft.com/office/powerpoint/2010/main" val="34269781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0816218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A921A2-7596-4094-B88A-2097CD334031}"/>
              </a:ext>
            </a:extLst>
          </p:cNvPr>
          <p:cNvSpPr>
            <a:spLocks noGrp="1"/>
          </p:cNvSpPr>
          <p:nvPr>
            <p:ph type="title"/>
          </p:nvPr>
        </p:nvSpPr>
        <p:spPr>
          <a:xfrm>
            <a:off x="683568" y="332656"/>
            <a:ext cx="7200900" cy="579440"/>
          </a:xfrm>
        </p:spPr>
        <p:txBody>
          <a:bodyPr>
            <a:normAutofit/>
          </a:bodyPr>
          <a:lstStyle/>
          <a:p>
            <a:pPr algn="ctr"/>
            <a:r>
              <a:rPr lang="en-MY" sz="3200" dirty="0"/>
              <a:t>McKinsey 7S Framework</a:t>
            </a:r>
          </a:p>
        </p:txBody>
      </p:sp>
      <p:sp>
        <p:nvSpPr>
          <p:cNvPr id="3" name="Content Placeholder 2">
            <a:extLst>
              <a:ext uri="{FF2B5EF4-FFF2-40B4-BE49-F238E27FC236}">
                <a16:creationId xmlns="" xmlns:a16="http://schemas.microsoft.com/office/drawing/2014/main" id="{0ACD1755-FC05-49D3-B862-4E9498D1A6CE}"/>
              </a:ext>
            </a:extLst>
          </p:cNvPr>
          <p:cNvSpPr>
            <a:spLocks noGrp="1"/>
          </p:cNvSpPr>
          <p:nvPr>
            <p:ph idx="1"/>
          </p:nvPr>
        </p:nvSpPr>
        <p:spPr>
          <a:xfrm>
            <a:off x="827584" y="1412776"/>
            <a:ext cx="7630616" cy="4454624"/>
          </a:xfrm>
        </p:spPr>
        <p:txBody>
          <a:bodyPr>
            <a:noAutofit/>
          </a:bodyPr>
          <a:lstStyle/>
          <a:p>
            <a:r>
              <a:rPr lang="en-MY" sz="2800" dirty="0"/>
              <a:t>The McKinsey 7-S framework was developed by Tom Peters and Robert Waterman at McKinsey &amp; Company. </a:t>
            </a:r>
          </a:p>
          <a:p>
            <a:r>
              <a:rPr lang="en-MY" sz="2800" dirty="0"/>
              <a:t>The 7 Ss are structure, strategy, systems, skills, style, staff and shared values.</a:t>
            </a:r>
          </a:p>
          <a:p>
            <a:r>
              <a:rPr lang="en-MY" sz="2800" dirty="0"/>
              <a:t>The model is based on the theory that, for an organization to perform well, these seven elements need to be aligned and mutually reinforcing</a:t>
            </a:r>
          </a:p>
        </p:txBody>
      </p:sp>
    </p:spTree>
    <p:extLst>
      <p:ext uri="{BB962C8B-B14F-4D97-AF65-F5344CB8AC3E}">
        <p14:creationId xmlns="" xmlns:p14="http://schemas.microsoft.com/office/powerpoint/2010/main" val="40430603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9F99E6-4510-4D5A-8306-7EC7D7F68DEF}"/>
              </a:ext>
            </a:extLst>
          </p:cNvPr>
          <p:cNvSpPr>
            <a:spLocks noGrp="1"/>
          </p:cNvSpPr>
          <p:nvPr>
            <p:ph type="title"/>
          </p:nvPr>
        </p:nvSpPr>
        <p:spPr>
          <a:xfrm>
            <a:off x="990600" y="228600"/>
            <a:ext cx="7200900" cy="731839"/>
          </a:xfrm>
        </p:spPr>
        <p:txBody>
          <a:bodyPr>
            <a:normAutofit/>
          </a:bodyPr>
          <a:lstStyle/>
          <a:p>
            <a:pPr algn="ctr"/>
            <a:r>
              <a:rPr lang="en-MY" sz="3200" dirty="0"/>
              <a:t>McKinsey 7S Framework</a:t>
            </a:r>
          </a:p>
        </p:txBody>
      </p:sp>
      <p:pic>
        <p:nvPicPr>
          <p:cNvPr id="5" name="Picture 4">
            <a:extLst>
              <a:ext uri="{FF2B5EF4-FFF2-40B4-BE49-F238E27FC236}">
                <a16:creationId xmlns="" xmlns:a16="http://schemas.microsoft.com/office/drawing/2014/main" id="{30EE0616-F833-486F-AD5E-9DF76A2C12DB}"/>
              </a:ext>
            </a:extLst>
          </p:cNvPr>
          <p:cNvPicPr>
            <a:picLocks noChangeAspect="1"/>
          </p:cNvPicPr>
          <p:nvPr/>
        </p:nvPicPr>
        <p:blipFill>
          <a:blip r:embed="rId2"/>
          <a:stretch>
            <a:fillRect/>
          </a:stretch>
        </p:blipFill>
        <p:spPr>
          <a:xfrm>
            <a:off x="1524000" y="1143000"/>
            <a:ext cx="5600700" cy="4714875"/>
          </a:xfrm>
          <a:prstGeom prst="rect">
            <a:avLst/>
          </a:prstGeom>
        </p:spPr>
      </p:pic>
    </p:spTree>
    <p:extLst>
      <p:ext uri="{BB962C8B-B14F-4D97-AF65-F5344CB8AC3E}">
        <p14:creationId xmlns="" xmlns:p14="http://schemas.microsoft.com/office/powerpoint/2010/main" val="29161325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5C1EB0-20DB-4091-9122-BB47B55B93E4}"/>
              </a:ext>
            </a:extLst>
          </p:cNvPr>
          <p:cNvSpPr>
            <a:spLocks noGrp="1"/>
          </p:cNvSpPr>
          <p:nvPr>
            <p:ph type="title"/>
          </p:nvPr>
        </p:nvSpPr>
        <p:spPr>
          <a:xfrm>
            <a:off x="971550" y="260648"/>
            <a:ext cx="7200900" cy="665511"/>
          </a:xfrm>
        </p:spPr>
        <p:txBody>
          <a:bodyPr>
            <a:normAutofit/>
          </a:bodyPr>
          <a:lstStyle/>
          <a:p>
            <a:pPr algn="ctr"/>
            <a:r>
              <a:rPr lang="en-MY" sz="3200" dirty="0"/>
              <a:t>McKinsey 7S Framework</a:t>
            </a:r>
          </a:p>
        </p:txBody>
      </p:sp>
      <p:sp>
        <p:nvSpPr>
          <p:cNvPr id="3" name="Content Placeholder 2">
            <a:extLst>
              <a:ext uri="{FF2B5EF4-FFF2-40B4-BE49-F238E27FC236}">
                <a16:creationId xmlns="" xmlns:a16="http://schemas.microsoft.com/office/drawing/2014/main" id="{BAA4D69A-FF72-4B60-845E-0076BFB7D9F8}"/>
              </a:ext>
            </a:extLst>
          </p:cNvPr>
          <p:cNvSpPr>
            <a:spLocks noGrp="1"/>
          </p:cNvSpPr>
          <p:nvPr>
            <p:ph idx="1"/>
          </p:nvPr>
        </p:nvSpPr>
        <p:spPr>
          <a:xfrm>
            <a:off x="457200" y="1219200"/>
            <a:ext cx="8077200" cy="4648200"/>
          </a:xfrm>
        </p:spPr>
        <p:txBody>
          <a:bodyPr>
            <a:noAutofit/>
          </a:bodyPr>
          <a:lstStyle/>
          <a:p>
            <a:r>
              <a:rPr lang="en-MY" sz="2800" dirty="0"/>
              <a:t>The model is most often used as an organizational analysis tool to assess and monitor changes in the internal situation of an organization.</a:t>
            </a:r>
          </a:p>
          <a:p>
            <a:r>
              <a:rPr lang="en-MY" sz="28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 xmlns:p14="http://schemas.microsoft.com/office/powerpoint/2010/main" val="5964747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84CF8A-42EE-42BE-95B9-60AF35D095F2}"/>
              </a:ext>
            </a:extLst>
          </p:cNvPr>
          <p:cNvSpPr>
            <a:spLocks noGrp="1"/>
          </p:cNvSpPr>
          <p:nvPr>
            <p:ph type="title"/>
          </p:nvPr>
        </p:nvSpPr>
        <p:spPr>
          <a:xfrm>
            <a:off x="899592" y="260648"/>
            <a:ext cx="7200900" cy="665511"/>
          </a:xfrm>
        </p:spPr>
        <p:txBody>
          <a:bodyPr>
            <a:normAutofit/>
          </a:bodyPr>
          <a:lstStyle/>
          <a:p>
            <a:pPr algn="ctr"/>
            <a:r>
              <a:rPr lang="en-MY" sz="3200" dirty="0"/>
              <a:t>Hard S’s</a:t>
            </a:r>
          </a:p>
        </p:txBody>
      </p:sp>
      <p:sp>
        <p:nvSpPr>
          <p:cNvPr id="3" name="Content Placeholder 2">
            <a:extLst>
              <a:ext uri="{FF2B5EF4-FFF2-40B4-BE49-F238E27FC236}">
                <a16:creationId xmlns="" xmlns:a16="http://schemas.microsoft.com/office/drawing/2014/main" id="{631A3E21-9F96-4770-9EAA-3C34DEAF75BD}"/>
              </a:ext>
            </a:extLst>
          </p:cNvPr>
          <p:cNvSpPr>
            <a:spLocks noGrp="1"/>
          </p:cNvSpPr>
          <p:nvPr>
            <p:ph idx="1"/>
          </p:nvPr>
        </p:nvSpPr>
        <p:spPr>
          <a:xfrm>
            <a:off x="533400" y="1143000"/>
            <a:ext cx="8077200" cy="4800600"/>
          </a:xfrm>
        </p:spPr>
        <p:txBody>
          <a:bodyPr>
            <a:noAutofit/>
          </a:bodyPr>
          <a:lstStyle/>
          <a:p>
            <a:r>
              <a:rPr lang="en-MY" sz="2800" b="1" dirty="0"/>
              <a:t>Strategy</a:t>
            </a:r>
            <a:r>
              <a:rPr lang="en-MY" sz="2800" dirty="0"/>
              <a:t> refers to a well-curated business plan that allows the company to formulate a plan of action to achieve a sustainable competitive advantage.</a:t>
            </a:r>
          </a:p>
          <a:p>
            <a:r>
              <a:rPr lang="en-MY" sz="2800" b="1" dirty="0"/>
              <a:t>Structure</a:t>
            </a:r>
            <a:r>
              <a:rPr lang="en-MY" sz="2800" dirty="0"/>
              <a:t> is the way in which a company is organized – chain of command and accountability relationships that form its organizational chart.</a:t>
            </a:r>
          </a:p>
          <a:p>
            <a:r>
              <a:rPr lang="en-MY" sz="2800" b="1" dirty="0"/>
              <a:t>Systems</a:t>
            </a:r>
            <a:r>
              <a:rPr lang="en-MY" sz="2800" dirty="0"/>
              <a:t> entail the business and technical infrastructure of the company that establishes workflows and the chain of decision-making.</a:t>
            </a:r>
          </a:p>
        </p:txBody>
      </p:sp>
    </p:spTree>
    <p:extLst>
      <p:ext uri="{BB962C8B-B14F-4D97-AF65-F5344CB8AC3E}">
        <p14:creationId xmlns="" xmlns:p14="http://schemas.microsoft.com/office/powerpoint/2010/main" val="464906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3006DD-B94C-456D-BF17-918D880BAEAD}"/>
              </a:ext>
            </a:extLst>
          </p:cNvPr>
          <p:cNvSpPr>
            <a:spLocks noGrp="1"/>
          </p:cNvSpPr>
          <p:nvPr>
            <p:ph type="title"/>
          </p:nvPr>
        </p:nvSpPr>
        <p:spPr>
          <a:xfrm>
            <a:off x="899592" y="232579"/>
            <a:ext cx="7200900" cy="521495"/>
          </a:xfrm>
        </p:spPr>
        <p:txBody>
          <a:bodyPr>
            <a:noAutofit/>
          </a:bodyPr>
          <a:lstStyle/>
          <a:p>
            <a:pPr algn="ctr"/>
            <a:r>
              <a:rPr lang="en-MY" sz="3200" dirty="0"/>
              <a:t>Soft S’s</a:t>
            </a:r>
          </a:p>
        </p:txBody>
      </p:sp>
      <p:sp>
        <p:nvSpPr>
          <p:cNvPr id="3" name="Content Placeholder 2">
            <a:extLst>
              <a:ext uri="{FF2B5EF4-FFF2-40B4-BE49-F238E27FC236}">
                <a16:creationId xmlns="" xmlns:a16="http://schemas.microsoft.com/office/drawing/2014/main" id="{B5DDA01B-D647-4776-8134-3F3853001966}"/>
              </a:ext>
            </a:extLst>
          </p:cNvPr>
          <p:cNvSpPr>
            <a:spLocks noGrp="1"/>
          </p:cNvSpPr>
          <p:nvPr>
            <p:ph idx="1"/>
          </p:nvPr>
        </p:nvSpPr>
        <p:spPr>
          <a:xfrm>
            <a:off x="457200" y="838200"/>
            <a:ext cx="8153400" cy="5257800"/>
          </a:xfrm>
        </p:spPr>
        <p:txBody>
          <a:bodyPr>
            <a:normAutofit fontScale="85000" lnSpcReduction="10000"/>
          </a:bodyPr>
          <a:lstStyle/>
          <a:p>
            <a:r>
              <a:rPr lang="en-MY" sz="3000" b="1" dirty="0"/>
              <a:t>Skills</a:t>
            </a:r>
            <a:r>
              <a:rPr lang="en-MY" sz="3000" dirty="0"/>
              <a:t> form the capabilities and competencies of a company that enables its employees to achieve its objectives.</a:t>
            </a:r>
          </a:p>
          <a:p>
            <a:r>
              <a:rPr lang="en-MY" sz="3000" b="1" dirty="0"/>
              <a:t>Style </a:t>
            </a:r>
            <a:r>
              <a:rPr lang="en-MY" sz="3000" dirty="0"/>
              <a:t>: The attitude of senior employees in a company establishes a code of conduct through their ways of interactions and symbolic decision-making, which forms the management style of its leaders.</a:t>
            </a:r>
          </a:p>
          <a:p>
            <a:r>
              <a:rPr lang="en-MY" sz="3000" b="1" dirty="0"/>
              <a:t>Staff</a:t>
            </a:r>
            <a:r>
              <a:rPr lang="en-MY" sz="3000" dirty="0"/>
              <a:t> involves talent management and all human resources related to company decisions, such as training, recruiting, and rewards systems</a:t>
            </a:r>
          </a:p>
          <a:p>
            <a:r>
              <a:rPr lang="en-MY" sz="3000" b="1" dirty="0"/>
              <a:t>Shared Values </a:t>
            </a:r>
            <a:r>
              <a:rPr lang="en-MY" sz="30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 xmlns:p14="http://schemas.microsoft.com/office/powerpoint/2010/main" val="21244102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893D2B-5EEA-4E94-8328-75374A4A0978}"/>
              </a:ext>
            </a:extLst>
          </p:cNvPr>
          <p:cNvSpPr>
            <a:spLocks noGrp="1"/>
          </p:cNvSpPr>
          <p:nvPr>
            <p:ph type="title"/>
          </p:nvPr>
        </p:nvSpPr>
        <p:spPr>
          <a:xfrm>
            <a:off x="990600" y="228600"/>
            <a:ext cx="7200900" cy="731839"/>
          </a:xfrm>
        </p:spPr>
        <p:txBody>
          <a:bodyPr>
            <a:normAutofit/>
          </a:bodyPr>
          <a:lstStyle/>
          <a:p>
            <a:pPr algn="ctr"/>
            <a:r>
              <a:rPr lang="en-MY" sz="2800" dirty="0"/>
              <a:t>Mc Kinsey 7 S Framework</a:t>
            </a:r>
          </a:p>
        </p:txBody>
      </p:sp>
      <p:pic>
        <p:nvPicPr>
          <p:cNvPr id="5" name="Picture 4">
            <a:extLst>
              <a:ext uri="{FF2B5EF4-FFF2-40B4-BE49-F238E27FC236}">
                <a16:creationId xmlns="" xmlns:a16="http://schemas.microsoft.com/office/drawing/2014/main" id="{5D75B549-AF90-4670-A013-E00158A518B0}"/>
              </a:ext>
            </a:extLst>
          </p:cNvPr>
          <p:cNvPicPr>
            <a:picLocks noChangeAspect="1"/>
          </p:cNvPicPr>
          <p:nvPr/>
        </p:nvPicPr>
        <p:blipFill>
          <a:blip r:embed="rId2"/>
          <a:stretch>
            <a:fillRect/>
          </a:stretch>
        </p:blipFill>
        <p:spPr>
          <a:xfrm>
            <a:off x="914400" y="1447800"/>
            <a:ext cx="7723986" cy="3946178"/>
          </a:xfrm>
          <a:prstGeom prst="rect">
            <a:avLst/>
          </a:prstGeom>
        </p:spPr>
      </p:pic>
    </p:spTree>
    <p:extLst>
      <p:ext uri="{BB962C8B-B14F-4D97-AF65-F5344CB8AC3E}">
        <p14:creationId xmlns="" xmlns:p14="http://schemas.microsoft.com/office/powerpoint/2010/main" val="26549873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D61265-1113-4FC7-A313-F634D6DBB0A1}"/>
              </a:ext>
            </a:extLst>
          </p:cNvPr>
          <p:cNvSpPr>
            <a:spLocks noGrp="1"/>
          </p:cNvSpPr>
          <p:nvPr>
            <p:ph type="title"/>
          </p:nvPr>
        </p:nvSpPr>
        <p:spPr>
          <a:xfrm>
            <a:off x="827584" y="277813"/>
            <a:ext cx="7200900" cy="593503"/>
          </a:xfrm>
        </p:spPr>
        <p:txBody>
          <a:bodyPr>
            <a:normAutofit/>
          </a:bodyPr>
          <a:lstStyle/>
          <a:p>
            <a:pPr algn="ctr"/>
            <a:r>
              <a:rPr lang="en-MY" sz="2800" dirty="0"/>
              <a:t>Example of McKinsey 7S</a:t>
            </a:r>
          </a:p>
        </p:txBody>
      </p:sp>
      <p:pic>
        <p:nvPicPr>
          <p:cNvPr id="5" name="Picture 4">
            <a:extLst>
              <a:ext uri="{FF2B5EF4-FFF2-40B4-BE49-F238E27FC236}">
                <a16:creationId xmlns="" xmlns:a16="http://schemas.microsoft.com/office/drawing/2014/main" id="{76F767A3-E53A-4111-A1AF-C9D695CEE96F}"/>
              </a:ext>
            </a:extLst>
          </p:cNvPr>
          <p:cNvPicPr>
            <a:picLocks noChangeAspect="1"/>
          </p:cNvPicPr>
          <p:nvPr/>
        </p:nvPicPr>
        <p:blipFill>
          <a:blip r:embed="rId2"/>
          <a:stretch>
            <a:fillRect/>
          </a:stretch>
        </p:blipFill>
        <p:spPr>
          <a:xfrm>
            <a:off x="1835696" y="2600245"/>
            <a:ext cx="4301813" cy="3475812"/>
          </a:xfrm>
          <a:prstGeom prst="rect">
            <a:avLst/>
          </a:prstGeom>
        </p:spPr>
      </p:pic>
      <p:sp>
        <p:nvSpPr>
          <p:cNvPr id="6" name="TextBox 5">
            <a:extLst>
              <a:ext uri="{FF2B5EF4-FFF2-40B4-BE49-F238E27FC236}">
                <a16:creationId xmlns="" xmlns:a16="http://schemas.microsoft.com/office/drawing/2014/main" id="{F842AF67-8560-4323-9B0B-F24D8EE58C9B}"/>
              </a:ext>
            </a:extLst>
          </p:cNvPr>
          <p:cNvSpPr txBox="1"/>
          <p:nvPr/>
        </p:nvSpPr>
        <p:spPr>
          <a:xfrm>
            <a:off x="683568" y="1085123"/>
            <a:ext cx="7488832" cy="1515122"/>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 xmlns:p14="http://schemas.microsoft.com/office/powerpoint/2010/main" val="42597747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039EF8-32FB-41BE-B9E8-182D22729A5B}"/>
              </a:ext>
            </a:extLst>
          </p:cNvPr>
          <p:cNvSpPr>
            <a:spLocks noGrp="1"/>
          </p:cNvSpPr>
          <p:nvPr>
            <p:ph type="title"/>
          </p:nvPr>
        </p:nvSpPr>
        <p:spPr>
          <a:xfrm>
            <a:off x="971550" y="398567"/>
            <a:ext cx="7200900" cy="636391"/>
          </a:xfrm>
        </p:spPr>
        <p:txBody>
          <a:bodyPr>
            <a:normAutofit/>
          </a:bodyPr>
          <a:lstStyle/>
          <a:p>
            <a:pPr algn="ctr"/>
            <a:r>
              <a:rPr lang="en-MY" sz="3200" dirty="0"/>
              <a:t>Example of McKinsey 7S</a:t>
            </a:r>
          </a:p>
        </p:txBody>
      </p:sp>
      <p:pic>
        <p:nvPicPr>
          <p:cNvPr id="5" name="Picture 4">
            <a:extLst>
              <a:ext uri="{FF2B5EF4-FFF2-40B4-BE49-F238E27FC236}">
                <a16:creationId xmlns="" xmlns:a16="http://schemas.microsoft.com/office/drawing/2014/main" id="{02DCFB4B-BE72-4009-8C48-BCF063D4D67B}"/>
              </a:ext>
            </a:extLst>
          </p:cNvPr>
          <p:cNvPicPr>
            <a:picLocks noChangeAspect="1"/>
          </p:cNvPicPr>
          <p:nvPr/>
        </p:nvPicPr>
        <p:blipFill>
          <a:blip r:embed="rId2"/>
          <a:stretch>
            <a:fillRect/>
          </a:stretch>
        </p:blipFill>
        <p:spPr>
          <a:xfrm>
            <a:off x="1371600" y="1219200"/>
            <a:ext cx="6585242" cy="4219352"/>
          </a:xfrm>
          <a:prstGeom prst="rect">
            <a:avLst/>
          </a:prstGeom>
        </p:spPr>
      </p:pic>
      <p:sp>
        <p:nvSpPr>
          <p:cNvPr id="6" name="TextBox 5">
            <a:extLst>
              <a:ext uri="{FF2B5EF4-FFF2-40B4-BE49-F238E27FC236}">
                <a16:creationId xmlns="" xmlns:a16="http://schemas.microsoft.com/office/drawing/2014/main" id="{C4A2097D-D581-4DC8-940D-F8C84E0313F7}"/>
              </a:ext>
            </a:extLst>
          </p:cNvPr>
          <p:cNvSpPr txBox="1"/>
          <p:nvPr/>
        </p:nvSpPr>
        <p:spPr>
          <a:xfrm>
            <a:off x="2362200" y="5486400"/>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 xmlns:p14="http://schemas.microsoft.com/office/powerpoint/2010/main" val="18865376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238123-E1DE-4DB0-AFC7-4A2D18DBF92C}"/>
              </a:ext>
            </a:extLst>
          </p:cNvPr>
          <p:cNvSpPr>
            <a:spLocks noGrp="1"/>
          </p:cNvSpPr>
          <p:nvPr>
            <p:ph type="title"/>
          </p:nvPr>
        </p:nvSpPr>
        <p:spPr>
          <a:xfrm>
            <a:off x="971550" y="260648"/>
            <a:ext cx="7200900" cy="579440"/>
          </a:xfrm>
        </p:spPr>
        <p:txBody>
          <a:bodyPr>
            <a:normAutofit/>
          </a:bodyPr>
          <a:lstStyle/>
          <a:p>
            <a:pPr algn="ctr"/>
            <a:r>
              <a:rPr lang="en-MY" sz="3200" dirty="0"/>
              <a:t>Question # </a:t>
            </a:r>
            <a:r>
              <a:rPr lang="en-MY" sz="3200" dirty="0" smtClean="0"/>
              <a:t>3</a:t>
            </a:r>
            <a:endParaRPr lang="en-MY" sz="3200" dirty="0"/>
          </a:p>
        </p:txBody>
      </p:sp>
      <p:sp>
        <p:nvSpPr>
          <p:cNvPr id="3" name="Content Placeholder 2">
            <a:extLst>
              <a:ext uri="{FF2B5EF4-FFF2-40B4-BE49-F238E27FC236}">
                <a16:creationId xmlns="" xmlns:a16="http://schemas.microsoft.com/office/drawing/2014/main" id="{D8A2185F-2468-4FFE-BFB5-A8CF9941462B}"/>
              </a:ext>
            </a:extLst>
          </p:cNvPr>
          <p:cNvSpPr>
            <a:spLocks noGrp="1"/>
          </p:cNvSpPr>
          <p:nvPr>
            <p:ph idx="1"/>
          </p:nvPr>
        </p:nvSpPr>
        <p:spPr>
          <a:xfrm>
            <a:off x="827584" y="1196752"/>
            <a:ext cx="7200900" cy="3809999"/>
          </a:xfrm>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 xmlns:p14="http://schemas.microsoft.com/office/powerpoint/2010/main" val="29750773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972EC0-FC85-4285-9F4C-5D1094DDBE30}"/>
              </a:ext>
            </a:extLst>
          </p:cNvPr>
          <p:cNvSpPr>
            <a:spLocks noGrp="1"/>
          </p:cNvSpPr>
          <p:nvPr>
            <p:ph type="title"/>
          </p:nvPr>
        </p:nvSpPr>
        <p:spPr>
          <a:xfrm>
            <a:off x="827584" y="487359"/>
            <a:ext cx="7200900" cy="579440"/>
          </a:xfrm>
        </p:spPr>
        <p:txBody>
          <a:bodyPr>
            <a:normAutofit/>
          </a:bodyPr>
          <a:lstStyle/>
          <a:p>
            <a:pPr algn="ctr"/>
            <a:r>
              <a:rPr lang="en-MY" sz="3200" dirty="0"/>
              <a:t>Answer # </a:t>
            </a:r>
            <a:r>
              <a:rPr lang="en-MY" dirty="0" smtClean="0"/>
              <a:t>3</a:t>
            </a:r>
            <a:endParaRPr lang="en-MY" sz="3200" dirty="0"/>
          </a:p>
        </p:txBody>
      </p:sp>
      <p:sp>
        <p:nvSpPr>
          <p:cNvPr id="3" name="Content Placeholder 2">
            <a:extLst>
              <a:ext uri="{FF2B5EF4-FFF2-40B4-BE49-F238E27FC236}">
                <a16:creationId xmlns="" xmlns:a16="http://schemas.microsoft.com/office/drawing/2014/main"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16739930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28533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17B4A0-8C24-4FD6-80A4-A0EA4AE8DD32}"/>
              </a:ext>
            </a:extLst>
          </p:cNvPr>
          <p:cNvSpPr>
            <a:spLocks noGrp="1"/>
          </p:cNvSpPr>
          <p:nvPr>
            <p:ph type="title"/>
          </p:nvPr>
        </p:nvSpPr>
        <p:spPr>
          <a:xfrm>
            <a:off x="971550" y="332656"/>
            <a:ext cx="7200900" cy="579440"/>
          </a:xfrm>
        </p:spPr>
        <p:txBody>
          <a:bodyPr>
            <a:normAutofit/>
          </a:bodyPr>
          <a:lstStyle/>
          <a:p>
            <a:r>
              <a:rPr lang="en-MY" sz="2800" dirty="0"/>
              <a:t>Strategy Implementation Activities</a:t>
            </a:r>
          </a:p>
        </p:txBody>
      </p:sp>
      <p:sp>
        <p:nvSpPr>
          <p:cNvPr id="3" name="Content Placeholder 2">
            <a:extLst>
              <a:ext uri="{FF2B5EF4-FFF2-40B4-BE49-F238E27FC236}">
                <a16:creationId xmlns="" xmlns:a16="http://schemas.microsoft.com/office/drawing/2014/main" id="{94EEF6A5-5822-4BDF-A292-5E8949B6EA2D}"/>
              </a:ext>
            </a:extLst>
          </p:cNvPr>
          <p:cNvSpPr>
            <a:spLocks noGrp="1"/>
          </p:cNvSpPr>
          <p:nvPr>
            <p:ph idx="1"/>
          </p:nvPr>
        </p:nvSpPr>
        <p:spPr>
          <a:xfrm>
            <a:off x="827584" y="1524000"/>
            <a:ext cx="7200900" cy="3809999"/>
          </a:xfrm>
        </p:spPr>
        <p:txBody>
          <a:bodyPr/>
          <a:lstStyle/>
          <a:p>
            <a:r>
              <a:rPr lang="en-MY" sz="2400" dirty="0"/>
              <a:t>Establish short-term organizational objectives</a:t>
            </a:r>
          </a:p>
          <a:p>
            <a:r>
              <a:rPr lang="en-MY" sz="2400" dirty="0"/>
              <a:t>Formulation of policies for execution of strategies</a:t>
            </a:r>
          </a:p>
          <a:p>
            <a:r>
              <a:rPr lang="en-MY" sz="2400" dirty="0"/>
              <a:t>Allocation of resources</a:t>
            </a:r>
          </a:p>
          <a:p>
            <a:r>
              <a:rPr lang="en-MY" sz="2400" dirty="0"/>
              <a:t>Communicate and train employees</a:t>
            </a:r>
          </a:p>
          <a:p>
            <a:pPr marL="0" indent="0">
              <a:buNone/>
            </a:pPr>
            <a:endParaRPr lang="en-MY" dirty="0"/>
          </a:p>
        </p:txBody>
      </p:sp>
    </p:spTree>
    <p:extLst>
      <p:ext uri="{BB962C8B-B14F-4D97-AF65-F5344CB8AC3E}">
        <p14:creationId xmlns="" xmlns:p14="http://schemas.microsoft.com/office/powerpoint/2010/main" val="10491240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2264F6-D7E1-408B-9D0D-2A2E62C4E6EC}"/>
              </a:ext>
            </a:extLst>
          </p:cNvPr>
          <p:cNvSpPr>
            <a:spLocks noGrp="1"/>
          </p:cNvSpPr>
          <p:nvPr>
            <p:ph type="title"/>
          </p:nvPr>
        </p:nvSpPr>
        <p:spPr>
          <a:xfrm>
            <a:off x="956603" y="260648"/>
            <a:ext cx="7200900" cy="836217"/>
          </a:xfrm>
        </p:spPr>
        <p:txBody>
          <a:bodyPr>
            <a:normAutofit fontScale="90000"/>
          </a:bodyPr>
          <a:lstStyle/>
          <a:p>
            <a:r>
              <a:rPr lang="en-MY" dirty="0"/>
              <a:t>Difference Strategy Formulation vs Implementation</a:t>
            </a:r>
          </a:p>
        </p:txBody>
      </p:sp>
      <p:pic>
        <p:nvPicPr>
          <p:cNvPr id="5" name="Picture 4">
            <a:extLst>
              <a:ext uri="{FF2B5EF4-FFF2-40B4-BE49-F238E27FC236}">
                <a16:creationId xmlns="" xmlns:a16="http://schemas.microsoft.com/office/drawing/2014/main" id="{09F96514-C3FC-4484-8401-ECBCDF719D84}"/>
              </a:ext>
            </a:extLst>
          </p:cNvPr>
          <p:cNvPicPr>
            <a:picLocks noChangeAspect="1"/>
          </p:cNvPicPr>
          <p:nvPr/>
        </p:nvPicPr>
        <p:blipFill>
          <a:blip r:embed="rId2"/>
          <a:stretch>
            <a:fillRect/>
          </a:stretch>
        </p:blipFill>
        <p:spPr>
          <a:xfrm>
            <a:off x="925593" y="1291419"/>
            <a:ext cx="7800783" cy="4275162"/>
          </a:xfrm>
          <a:prstGeom prst="rect">
            <a:avLst/>
          </a:prstGeom>
        </p:spPr>
      </p:pic>
    </p:spTree>
    <p:extLst>
      <p:ext uri="{BB962C8B-B14F-4D97-AF65-F5344CB8AC3E}">
        <p14:creationId xmlns="" xmlns:p14="http://schemas.microsoft.com/office/powerpoint/2010/main" val="35719452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4213179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6B6429-39AA-4D1C-9759-C075FFA53202}"/>
              </a:ext>
            </a:extLst>
          </p:cNvPr>
          <p:cNvSpPr>
            <a:spLocks noGrp="1"/>
          </p:cNvSpPr>
          <p:nvPr>
            <p:ph type="title"/>
          </p:nvPr>
        </p:nvSpPr>
        <p:spPr>
          <a:xfrm>
            <a:off x="971550" y="332656"/>
            <a:ext cx="7200900" cy="758089"/>
          </a:xfrm>
        </p:spPr>
        <p:txBody>
          <a:bodyPr>
            <a:normAutofit/>
          </a:bodyPr>
          <a:lstStyle/>
          <a:p>
            <a:r>
              <a:rPr lang="en-MY" sz="2800" dirty="0"/>
              <a:t>Strategy Evaluation</a:t>
            </a:r>
          </a:p>
        </p:txBody>
      </p:sp>
      <p:pic>
        <p:nvPicPr>
          <p:cNvPr id="5" name="Picture 4">
            <a:extLst>
              <a:ext uri="{FF2B5EF4-FFF2-40B4-BE49-F238E27FC236}">
                <a16:creationId xmlns="" xmlns:a16="http://schemas.microsoft.com/office/drawing/2014/main" id="{00248682-F71E-4CD1-8AA8-8D32E78BE334}"/>
              </a:ext>
            </a:extLst>
          </p:cNvPr>
          <p:cNvPicPr>
            <a:picLocks noChangeAspect="1"/>
          </p:cNvPicPr>
          <p:nvPr/>
        </p:nvPicPr>
        <p:blipFill>
          <a:blip r:embed="rId2"/>
          <a:stretch>
            <a:fillRect/>
          </a:stretch>
        </p:blipFill>
        <p:spPr>
          <a:xfrm>
            <a:off x="971550" y="1556792"/>
            <a:ext cx="6840760" cy="4126763"/>
          </a:xfrm>
          <a:prstGeom prst="rect">
            <a:avLst/>
          </a:prstGeom>
        </p:spPr>
      </p:pic>
    </p:spTree>
    <p:extLst>
      <p:ext uri="{BB962C8B-B14F-4D97-AF65-F5344CB8AC3E}">
        <p14:creationId xmlns="" xmlns:p14="http://schemas.microsoft.com/office/powerpoint/2010/main" val="35436225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132B62-026D-4BBB-B623-203FFA5A5620}"/>
              </a:ext>
            </a:extLst>
          </p:cNvPr>
          <p:cNvSpPr>
            <a:spLocks noGrp="1"/>
          </p:cNvSpPr>
          <p:nvPr>
            <p:ph type="title"/>
          </p:nvPr>
        </p:nvSpPr>
        <p:spPr>
          <a:xfrm>
            <a:off x="972261" y="541284"/>
            <a:ext cx="7200900" cy="579440"/>
          </a:xfrm>
        </p:spPr>
        <p:txBody>
          <a:bodyPr>
            <a:normAutofit/>
          </a:bodyPr>
          <a:lstStyle/>
          <a:p>
            <a:r>
              <a:rPr lang="en-MY" sz="2800" dirty="0"/>
              <a:t>Process of Strategy Evaluation </a:t>
            </a:r>
          </a:p>
        </p:txBody>
      </p:sp>
      <p:sp>
        <p:nvSpPr>
          <p:cNvPr id="3" name="Content Placeholder 2">
            <a:extLst>
              <a:ext uri="{FF2B5EF4-FFF2-40B4-BE49-F238E27FC236}">
                <a16:creationId xmlns="" xmlns:a16="http://schemas.microsoft.com/office/drawing/2014/main" id="{D9BA2B98-89E6-452F-AAEC-81D1A1A82A8E}"/>
              </a:ext>
            </a:extLst>
          </p:cNvPr>
          <p:cNvSpPr>
            <a:spLocks noGrp="1"/>
          </p:cNvSpPr>
          <p:nvPr>
            <p:ph idx="1"/>
          </p:nvPr>
        </p:nvSpPr>
        <p:spPr>
          <a:xfrm>
            <a:off x="971550" y="152400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 xmlns:p14="http://schemas.microsoft.com/office/powerpoint/2010/main" val="23328472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21D394-9FC4-4C4C-90A7-A54F2537C046}"/>
              </a:ext>
            </a:extLst>
          </p:cNvPr>
          <p:cNvSpPr>
            <a:spLocks noGrp="1"/>
          </p:cNvSpPr>
          <p:nvPr>
            <p:ph type="title"/>
          </p:nvPr>
        </p:nvSpPr>
        <p:spPr>
          <a:xfrm>
            <a:off x="971550" y="470946"/>
            <a:ext cx="7200900" cy="579440"/>
          </a:xfrm>
        </p:spPr>
        <p:txBody>
          <a:bodyPr>
            <a:normAutofit/>
          </a:bodyPr>
          <a:lstStyle/>
          <a:p>
            <a:r>
              <a:rPr lang="en-MY" sz="2800" dirty="0"/>
              <a:t>Fixing benchmark of performance</a:t>
            </a:r>
          </a:p>
        </p:txBody>
      </p:sp>
      <p:sp>
        <p:nvSpPr>
          <p:cNvPr id="3" name="Content Placeholder 2">
            <a:extLst>
              <a:ext uri="{FF2B5EF4-FFF2-40B4-BE49-F238E27FC236}">
                <a16:creationId xmlns="" xmlns:a16="http://schemas.microsoft.com/office/drawing/2014/main" id="{D71214AA-AC6E-42AA-8D77-3DF3E1C862B3}"/>
              </a:ext>
            </a:extLst>
          </p:cNvPr>
          <p:cNvSpPr>
            <a:spLocks noGrp="1"/>
          </p:cNvSpPr>
          <p:nvPr>
            <p:ph idx="1"/>
          </p:nvPr>
        </p:nvSpPr>
        <p:spPr>
          <a:xfrm>
            <a:off x="827584" y="1340768"/>
            <a:ext cx="7200900" cy="3809999"/>
          </a:xfrm>
        </p:spPr>
        <p:txBody>
          <a:bodyPr>
            <a:normAutofit lnSpcReduction="10000"/>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 xmlns:p14="http://schemas.microsoft.com/office/powerpoint/2010/main" val="39635640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27364B-9760-4EDD-BA7B-8382A47FDE7D}"/>
              </a:ext>
            </a:extLst>
          </p:cNvPr>
          <p:cNvSpPr>
            <a:spLocks noGrp="1"/>
          </p:cNvSpPr>
          <p:nvPr>
            <p:ph type="title"/>
          </p:nvPr>
        </p:nvSpPr>
        <p:spPr>
          <a:xfrm>
            <a:off x="930849" y="-31434"/>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 xmlns:a16="http://schemas.microsoft.com/office/drawing/2014/main" id="{B780F9B6-213B-4265-93B1-D00EF8F8D046}"/>
              </a:ext>
            </a:extLst>
          </p:cNvPr>
          <p:cNvSpPr>
            <a:spLocks noGrp="1"/>
          </p:cNvSpPr>
          <p:nvPr>
            <p:ph idx="1"/>
          </p:nvPr>
        </p:nvSpPr>
        <p:spPr>
          <a:xfrm>
            <a:off x="930849" y="1163637"/>
            <a:ext cx="7385567"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 xmlns:p14="http://schemas.microsoft.com/office/powerpoint/2010/main" val="16898066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77A71D-944A-444E-9DB5-ECED1DF6017F}"/>
              </a:ext>
            </a:extLst>
          </p:cNvPr>
          <p:cNvSpPr>
            <a:spLocks noGrp="1"/>
          </p:cNvSpPr>
          <p:nvPr>
            <p:ph type="title"/>
          </p:nvPr>
        </p:nvSpPr>
        <p:spPr>
          <a:xfrm>
            <a:off x="971550" y="0"/>
            <a:ext cx="7200900" cy="875756"/>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 xmlns:a16="http://schemas.microsoft.com/office/drawing/2014/main" id="{9DE73BFC-E89A-48EC-9AF7-52A5A7783793}"/>
              </a:ext>
            </a:extLst>
          </p:cNvPr>
          <p:cNvSpPr>
            <a:spLocks noGrp="1"/>
          </p:cNvSpPr>
          <p:nvPr>
            <p:ph idx="1"/>
          </p:nvPr>
        </p:nvSpPr>
        <p:spPr>
          <a:xfrm>
            <a:off x="611560" y="1232756"/>
            <a:ext cx="7702624" cy="4392488"/>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 xmlns:p14="http://schemas.microsoft.com/office/powerpoint/2010/main" val="19422573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46D67-3E12-455B-A08A-D81A8793668A}"/>
              </a:ext>
            </a:extLst>
          </p:cNvPr>
          <p:cNvSpPr>
            <a:spLocks noGrp="1"/>
          </p:cNvSpPr>
          <p:nvPr>
            <p:ph type="title"/>
          </p:nvPr>
        </p:nvSpPr>
        <p:spPr>
          <a:xfrm>
            <a:off x="971550" y="257272"/>
            <a:ext cx="7200900" cy="809527"/>
          </a:xfrm>
        </p:spPr>
        <p:txBody>
          <a:bodyPr>
            <a:normAutofit/>
          </a:bodyPr>
          <a:lstStyle/>
          <a:p>
            <a:r>
              <a:rPr lang="en-MY" sz="2800" dirty="0"/>
              <a:t>Taking Corrective Action</a:t>
            </a:r>
          </a:p>
        </p:txBody>
      </p:sp>
      <p:sp>
        <p:nvSpPr>
          <p:cNvPr id="3" name="Content Placeholder 2">
            <a:extLst>
              <a:ext uri="{FF2B5EF4-FFF2-40B4-BE49-F238E27FC236}">
                <a16:creationId xmlns="" xmlns:a16="http://schemas.microsoft.com/office/drawing/2014/main" id="{B86252C1-2BA4-4944-A853-B4A73A207B3D}"/>
              </a:ext>
            </a:extLst>
          </p:cNvPr>
          <p:cNvSpPr>
            <a:spLocks noGrp="1"/>
          </p:cNvSpPr>
          <p:nvPr>
            <p:ph idx="1"/>
          </p:nvPr>
        </p:nvSpPr>
        <p:spPr>
          <a:xfrm>
            <a:off x="943879" y="1524000"/>
            <a:ext cx="7200900" cy="3809999"/>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 xmlns:p14="http://schemas.microsoft.com/office/powerpoint/2010/main" val="181410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7464060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870D3E-DC39-43C9-8882-CF67440B0290}"/>
              </a:ext>
            </a:extLst>
          </p:cNvPr>
          <p:cNvSpPr>
            <a:spLocks noGrp="1"/>
          </p:cNvSpPr>
          <p:nvPr>
            <p:ph type="title"/>
          </p:nvPr>
        </p:nvSpPr>
        <p:spPr>
          <a:xfrm>
            <a:off x="971550" y="109496"/>
            <a:ext cx="7200900" cy="665511"/>
          </a:xfrm>
        </p:spPr>
        <p:txBody>
          <a:bodyPr>
            <a:normAutofit/>
          </a:bodyPr>
          <a:lstStyle/>
          <a:p>
            <a:r>
              <a:rPr lang="en-MY" sz="2800" dirty="0"/>
              <a:t>HR in Strategy Planning</a:t>
            </a:r>
          </a:p>
        </p:txBody>
      </p:sp>
      <p:pic>
        <p:nvPicPr>
          <p:cNvPr id="5" name="Picture 4">
            <a:extLst>
              <a:ext uri="{FF2B5EF4-FFF2-40B4-BE49-F238E27FC236}">
                <a16:creationId xmlns="" xmlns:a16="http://schemas.microsoft.com/office/drawing/2014/main" id="{B33BF7ED-23DD-4A49-A9B8-86BB439E378B}"/>
              </a:ext>
            </a:extLst>
          </p:cNvPr>
          <p:cNvPicPr>
            <a:picLocks noChangeAspect="1"/>
          </p:cNvPicPr>
          <p:nvPr/>
        </p:nvPicPr>
        <p:blipFill>
          <a:blip r:embed="rId2"/>
          <a:stretch>
            <a:fillRect/>
          </a:stretch>
        </p:blipFill>
        <p:spPr>
          <a:xfrm>
            <a:off x="1115616" y="1052736"/>
            <a:ext cx="7505700" cy="4975689"/>
          </a:xfrm>
          <a:prstGeom prst="rect">
            <a:avLst/>
          </a:prstGeom>
        </p:spPr>
      </p:pic>
    </p:spTree>
    <p:extLst>
      <p:ext uri="{BB962C8B-B14F-4D97-AF65-F5344CB8AC3E}">
        <p14:creationId xmlns="" xmlns:p14="http://schemas.microsoft.com/office/powerpoint/2010/main" val="12498612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 xmlns:p14="http://schemas.microsoft.com/office/powerpoint/2010/main" val="24691024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B6E213-5BF1-4E78-9073-A3D7EAB87622}"/>
              </a:ext>
            </a:extLst>
          </p:cNvPr>
          <p:cNvSpPr>
            <a:spLocks noGrp="1"/>
          </p:cNvSpPr>
          <p:nvPr>
            <p:ph type="title"/>
          </p:nvPr>
        </p:nvSpPr>
        <p:spPr>
          <a:xfrm>
            <a:off x="971550" y="260648"/>
            <a:ext cx="7200900" cy="579440"/>
          </a:xfrm>
        </p:spPr>
        <p:txBody>
          <a:bodyPr>
            <a:normAutofit/>
          </a:bodyPr>
          <a:lstStyle/>
          <a:p>
            <a:r>
              <a:rPr lang="en-MY" sz="2800" dirty="0"/>
              <a:t>HR in SWOT Analysis</a:t>
            </a:r>
          </a:p>
        </p:txBody>
      </p:sp>
      <p:sp>
        <p:nvSpPr>
          <p:cNvPr id="3" name="Content Placeholder 2">
            <a:extLst>
              <a:ext uri="{FF2B5EF4-FFF2-40B4-BE49-F238E27FC236}">
                <a16:creationId xmlns="" xmlns:a16="http://schemas.microsoft.com/office/drawing/2014/main" id="{689EA52D-9797-4CCD-B7DE-4177F5A0C1C4}"/>
              </a:ext>
            </a:extLst>
          </p:cNvPr>
          <p:cNvSpPr>
            <a:spLocks noGrp="1"/>
          </p:cNvSpPr>
          <p:nvPr>
            <p:ph idx="1"/>
          </p:nvPr>
        </p:nvSpPr>
        <p:spPr>
          <a:xfrm>
            <a:off x="827584" y="1412776"/>
            <a:ext cx="7200900" cy="3809999"/>
          </a:xfrm>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 xmlns:p14="http://schemas.microsoft.com/office/powerpoint/2010/main" val="26741948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675868-8612-4E7E-AE0C-7BFF5C304384}"/>
              </a:ext>
            </a:extLst>
          </p:cNvPr>
          <p:cNvSpPr>
            <a:spLocks noGrp="1"/>
          </p:cNvSpPr>
          <p:nvPr>
            <p:ph type="title"/>
          </p:nvPr>
        </p:nvSpPr>
        <p:spPr>
          <a:xfrm>
            <a:off x="971550" y="332656"/>
            <a:ext cx="7200900" cy="579440"/>
          </a:xfrm>
        </p:spPr>
        <p:txBody>
          <a:bodyPr>
            <a:normAutofit/>
          </a:bodyPr>
          <a:lstStyle/>
          <a:p>
            <a:r>
              <a:rPr lang="en-MY" sz="2800" dirty="0"/>
              <a:t>HR in Strategy Formulation</a:t>
            </a:r>
          </a:p>
        </p:txBody>
      </p:sp>
      <p:sp>
        <p:nvSpPr>
          <p:cNvPr id="3" name="Content Placeholder 2">
            <a:extLst>
              <a:ext uri="{FF2B5EF4-FFF2-40B4-BE49-F238E27FC236}">
                <a16:creationId xmlns="" xmlns:a16="http://schemas.microsoft.com/office/drawing/2014/main" id="{0B9A68E6-7C37-4D85-BA40-62CDA4FE258D}"/>
              </a:ext>
            </a:extLst>
          </p:cNvPr>
          <p:cNvSpPr>
            <a:spLocks noGrp="1"/>
          </p:cNvSpPr>
          <p:nvPr>
            <p:ph idx="1"/>
          </p:nvPr>
        </p:nvSpPr>
        <p:spPr>
          <a:xfrm>
            <a:off x="755576" y="1340768"/>
            <a:ext cx="7200900" cy="3809999"/>
          </a:xfrm>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 xmlns:p14="http://schemas.microsoft.com/office/powerpoint/2010/main" val="37957846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2AFF22-8662-4B85-B242-1DBCEFB72BC9}"/>
              </a:ext>
            </a:extLst>
          </p:cNvPr>
          <p:cNvSpPr>
            <a:spLocks noGrp="1"/>
          </p:cNvSpPr>
          <p:nvPr>
            <p:ph type="title"/>
          </p:nvPr>
        </p:nvSpPr>
        <p:spPr>
          <a:xfrm>
            <a:off x="1062309" y="188640"/>
            <a:ext cx="7200900" cy="665511"/>
          </a:xfrm>
        </p:spPr>
        <p:txBody>
          <a:bodyPr>
            <a:normAutofit/>
          </a:bodyPr>
          <a:lstStyle/>
          <a:p>
            <a:r>
              <a:rPr lang="en-MY" sz="2800" dirty="0"/>
              <a:t>HR in Strategy Execution</a:t>
            </a:r>
          </a:p>
        </p:txBody>
      </p:sp>
      <p:sp>
        <p:nvSpPr>
          <p:cNvPr id="3" name="Content Placeholder 2">
            <a:extLst>
              <a:ext uri="{FF2B5EF4-FFF2-40B4-BE49-F238E27FC236}">
                <a16:creationId xmlns="" xmlns:a16="http://schemas.microsoft.com/office/drawing/2014/main"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 xmlns:p14="http://schemas.microsoft.com/office/powerpoint/2010/main" val="11928525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AAFCBE-7F83-4E2A-95AF-D61853B524DD}"/>
              </a:ext>
            </a:extLst>
          </p:cNvPr>
          <p:cNvSpPr>
            <a:spLocks noGrp="1"/>
          </p:cNvSpPr>
          <p:nvPr>
            <p:ph type="title"/>
          </p:nvPr>
        </p:nvSpPr>
        <p:spPr>
          <a:xfrm>
            <a:off x="914400" y="304800"/>
            <a:ext cx="7772400" cy="526342"/>
          </a:xfrm>
        </p:spPr>
        <p:txBody>
          <a:bodyPr/>
          <a:lstStyle/>
          <a:p>
            <a:r>
              <a:rPr lang="en-MY" dirty="0"/>
              <a:t>Elements of Business</a:t>
            </a:r>
          </a:p>
        </p:txBody>
      </p:sp>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762000" y="1219200"/>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0741907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3F1EA3-FCA3-4E3A-A3BB-82A96433C97F}"/>
              </a:ext>
            </a:extLst>
          </p:cNvPr>
          <p:cNvSpPr>
            <a:spLocks noGrp="1"/>
          </p:cNvSpPr>
          <p:nvPr>
            <p:ph type="title"/>
          </p:nvPr>
        </p:nvSpPr>
        <p:spPr>
          <a:xfrm>
            <a:off x="971550" y="404664"/>
            <a:ext cx="7200900" cy="521495"/>
          </a:xfrm>
        </p:spPr>
        <p:txBody>
          <a:bodyPr/>
          <a:lstStyle/>
          <a:p>
            <a:r>
              <a:rPr lang="en-MY" dirty="0"/>
              <a:t>Supply Chain</a:t>
            </a:r>
          </a:p>
        </p:txBody>
      </p:sp>
      <p:sp>
        <p:nvSpPr>
          <p:cNvPr id="3" name="Content Placeholder 2">
            <a:extLst>
              <a:ext uri="{FF2B5EF4-FFF2-40B4-BE49-F238E27FC236}">
                <a16:creationId xmlns="" xmlns:a16="http://schemas.microsoft.com/office/drawing/2014/main" id="{81291D94-7459-45E9-8445-2E11C1156253}"/>
              </a:ext>
            </a:extLst>
          </p:cNvPr>
          <p:cNvSpPr>
            <a:spLocks noGrp="1"/>
          </p:cNvSpPr>
          <p:nvPr>
            <p:ph idx="1"/>
          </p:nvPr>
        </p:nvSpPr>
        <p:spPr>
          <a:xfrm>
            <a:off x="611560" y="1556792"/>
            <a:ext cx="8352928" cy="4530725"/>
          </a:xfrm>
        </p:spPr>
        <p:txBody>
          <a:bodyPr>
            <a:normAutofit/>
          </a:bodyPr>
          <a:lstStyle/>
          <a:p>
            <a:r>
              <a:rPr lang="en-MY" sz="2400" dirty="0"/>
              <a:t>A "supply chain" refers to the collection of steps that a company takes to transform raw material components into a final product that is delivered to customers. </a:t>
            </a:r>
          </a:p>
          <a:p>
            <a:endParaRPr lang="en-MY" sz="2400" dirty="0"/>
          </a:p>
          <a:p>
            <a:r>
              <a:rPr lang="en-MY" sz="2400"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 xmlns:p14="http://schemas.microsoft.com/office/powerpoint/2010/main" val="161574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 xmlns:p14="http://schemas.microsoft.com/office/powerpoint/2010/main" val="32468007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A4079F-D076-42E6-899B-E5A3811F1045}"/>
              </a:ext>
            </a:extLst>
          </p:cNvPr>
          <p:cNvSpPr>
            <a:spLocks noGrp="1"/>
          </p:cNvSpPr>
          <p:nvPr>
            <p:ph type="title"/>
          </p:nvPr>
        </p:nvSpPr>
        <p:spPr>
          <a:xfrm>
            <a:off x="879340" y="548680"/>
            <a:ext cx="7200900" cy="665511"/>
          </a:xfrm>
        </p:spPr>
        <p:txBody>
          <a:bodyPr>
            <a:normAutofit/>
          </a:bodyPr>
          <a:lstStyle/>
          <a:p>
            <a:r>
              <a:rPr lang="en-MY" sz="2800" dirty="0"/>
              <a:t>Supply Chain Management</a:t>
            </a:r>
          </a:p>
        </p:txBody>
      </p:sp>
      <p:sp>
        <p:nvSpPr>
          <p:cNvPr id="3" name="Content Placeholder 2">
            <a:extLst>
              <a:ext uri="{FF2B5EF4-FFF2-40B4-BE49-F238E27FC236}">
                <a16:creationId xmlns="" xmlns:a16="http://schemas.microsoft.com/office/drawing/2014/main" id="{15D3BC20-7ECB-439F-9C8F-1E2511D19C34}"/>
              </a:ext>
            </a:extLst>
          </p:cNvPr>
          <p:cNvSpPr>
            <a:spLocks noGrp="1"/>
          </p:cNvSpPr>
          <p:nvPr>
            <p:ph idx="1"/>
          </p:nvPr>
        </p:nvSpPr>
        <p:spPr>
          <a:xfrm>
            <a:off x="914400" y="1600200"/>
            <a:ext cx="7906072" cy="4530725"/>
          </a:xfrm>
        </p:spPr>
        <p:txBody>
          <a:bodyPr>
            <a:normAutofit/>
          </a:bodyPr>
          <a:lstStyle/>
          <a:p>
            <a:r>
              <a:rPr lang="en-MY" sz="2400"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 xmlns:p14="http://schemas.microsoft.com/office/powerpoint/2010/main" val="19019967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589A73-9C20-447B-823C-151BE3E881C7}"/>
              </a:ext>
            </a:extLst>
          </p:cNvPr>
          <p:cNvSpPr>
            <a:spLocks noGrp="1"/>
          </p:cNvSpPr>
          <p:nvPr>
            <p:ph type="title"/>
          </p:nvPr>
        </p:nvSpPr>
        <p:spPr>
          <a:xfrm>
            <a:off x="827584" y="394319"/>
            <a:ext cx="7200900" cy="665511"/>
          </a:xfrm>
        </p:spPr>
        <p:txBody>
          <a:bodyPr/>
          <a:lstStyle/>
          <a:p>
            <a:r>
              <a:rPr lang="en-MY" dirty="0"/>
              <a:t>Supply Chain Management</a:t>
            </a:r>
          </a:p>
        </p:txBody>
      </p:sp>
      <p:sp>
        <p:nvSpPr>
          <p:cNvPr id="3" name="Content Placeholder 2">
            <a:extLst>
              <a:ext uri="{FF2B5EF4-FFF2-40B4-BE49-F238E27FC236}">
                <a16:creationId xmlns="" xmlns:a16="http://schemas.microsoft.com/office/drawing/2014/main" id="{9DCA694E-4B85-414C-9683-9A6813DD2CE4}"/>
              </a:ext>
            </a:extLst>
          </p:cNvPr>
          <p:cNvSpPr>
            <a:spLocks noGrp="1"/>
          </p:cNvSpPr>
          <p:nvPr>
            <p:ph idx="1"/>
          </p:nvPr>
        </p:nvSpPr>
        <p:spPr>
          <a:xfrm>
            <a:off x="611560" y="1600201"/>
            <a:ext cx="7560840" cy="4421088"/>
          </a:xfrm>
        </p:spPr>
        <p:txBody>
          <a:bodyPr>
            <a:normAutofit/>
          </a:bodyPr>
          <a:lstStyle/>
          <a:p>
            <a:r>
              <a:rPr lang="en-MY" sz="2400" dirty="0"/>
              <a:t>Supply chain management is the oversight of materials, information, and finances as they move in a process from supplier to manufacturer to wholesaler to retailer to consumer. </a:t>
            </a:r>
          </a:p>
          <a:p>
            <a:r>
              <a:rPr lang="en-MY" sz="2400" dirty="0"/>
              <a:t>Typically, supply chain management has five stages: plan, make, source, deliver and return. </a:t>
            </a:r>
          </a:p>
          <a:p>
            <a:r>
              <a:rPr lang="en-MY" sz="2400"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 xmlns:p14="http://schemas.microsoft.com/office/powerpoint/2010/main" val="40707581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 xmlns:p14="http://schemas.microsoft.com/office/powerpoint/2010/main" val="272478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EA1D05-682B-4CBD-BDF9-858FCF552435}"/>
              </a:ext>
            </a:extLst>
          </p:cNvPr>
          <p:cNvSpPr>
            <a:spLocks noGrp="1"/>
          </p:cNvSpPr>
          <p:nvPr>
            <p:ph type="title"/>
          </p:nvPr>
        </p:nvSpPr>
        <p:spPr>
          <a:xfrm>
            <a:off x="971550" y="218565"/>
            <a:ext cx="7200900" cy="593503"/>
          </a:xfrm>
        </p:spPr>
        <p:txBody>
          <a:bodyPr/>
          <a:lstStyle/>
          <a:p>
            <a:r>
              <a:rPr lang="en-MY" dirty="0"/>
              <a:t>Supply Chain Example : Apple Inc</a:t>
            </a:r>
          </a:p>
        </p:txBody>
      </p:sp>
      <p:pic>
        <p:nvPicPr>
          <p:cNvPr id="5" name="Picture 4">
            <a:extLst>
              <a:ext uri="{FF2B5EF4-FFF2-40B4-BE49-F238E27FC236}">
                <a16:creationId xmlns="" xmlns:a16="http://schemas.microsoft.com/office/drawing/2014/main" id="{69D2424F-EB20-4256-A18B-B0F874551F70}"/>
              </a:ext>
            </a:extLst>
          </p:cNvPr>
          <p:cNvPicPr>
            <a:picLocks noChangeAspect="1"/>
          </p:cNvPicPr>
          <p:nvPr/>
        </p:nvPicPr>
        <p:blipFill>
          <a:blip r:embed="rId2"/>
          <a:stretch>
            <a:fillRect/>
          </a:stretch>
        </p:blipFill>
        <p:spPr>
          <a:xfrm>
            <a:off x="971550" y="1252078"/>
            <a:ext cx="6581654" cy="4353843"/>
          </a:xfrm>
          <a:prstGeom prst="rect">
            <a:avLst/>
          </a:prstGeom>
        </p:spPr>
      </p:pic>
    </p:spTree>
    <p:extLst>
      <p:ext uri="{BB962C8B-B14F-4D97-AF65-F5344CB8AC3E}">
        <p14:creationId xmlns="" xmlns:p14="http://schemas.microsoft.com/office/powerpoint/2010/main" val="29163020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DE3882-77D2-46B0-B30A-AE3283B20AB9}"/>
              </a:ext>
            </a:extLst>
          </p:cNvPr>
          <p:cNvSpPr>
            <a:spLocks noGrp="1"/>
          </p:cNvSpPr>
          <p:nvPr>
            <p:ph type="title"/>
          </p:nvPr>
        </p:nvSpPr>
        <p:spPr>
          <a:xfrm>
            <a:off x="899592" y="332656"/>
            <a:ext cx="7200900" cy="579440"/>
          </a:xfrm>
        </p:spPr>
        <p:txBody>
          <a:bodyPr/>
          <a:lstStyle/>
          <a:p>
            <a:r>
              <a:rPr lang="en-MY" dirty="0"/>
              <a:t>HR and Supply Chain</a:t>
            </a:r>
          </a:p>
        </p:txBody>
      </p:sp>
      <p:sp>
        <p:nvSpPr>
          <p:cNvPr id="3" name="Content Placeholder 2">
            <a:extLst>
              <a:ext uri="{FF2B5EF4-FFF2-40B4-BE49-F238E27FC236}">
                <a16:creationId xmlns="" xmlns:a16="http://schemas.microsoft.com/office/drawing/2014/main" id="{15ABB94F-4478-40C7-9AC7-F917E996A657}"/>
              </a:ext>
            </a:extLst>
          </p:cNvPr>
          <p:cNvSpPr>
            <a:spLocks noGrp="1"/>
          </p:cNvSpPr>
          <p:nvPr>
            <p:ph idx="1"/>
          </p:nvPr>
        </p:nvSpPr>
        <p:spPr>
          <a:xfrm>
            <a:off x="683568" y="1268760"/>
            <a:ext cx="7416924" cy="4392488"/>
          </a:xfrm>
        </p:spPr>
        <p:txBody>
          <a:bodyPr>
            <a:normAutofit/>
          </a:bodyPr>
          <a:lstStyle/>
          <a:p>
            <a:r>
              <a:rPr lang="en-MY" sz="2400" dirty="0"/>
              <a:t>Considering supply chain strategy, characteristics and partners when developing the HR strategy.</a:t>
            </a:r>
          </a:p>
          <a:p>
            <a:r>
              <a:rPr lang="en-MY" sz="2400" dirty="0"/>
              <a:t>Using HR systems (e.g. incentives, performance management, long-term relationships) to manage supply chain partners.</a:t>
            </a:r>
          </a:p>
          <a:p>
            <a:r>
              <a:rPr lang="en-MY" sz="2400"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 xmlns:p14="http://schemas.microsoft.com/office/powerpoint/2010/main" val="10809638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BFEA93-9ACF-40DD-9EFB-94D55F310788}"/>
              </a:ext>
            </a:extLst>
          </p:cNvPr>
          <p:cNvSpPr>
            <a:spLocks noGrp="1"/>
          </p:cNvSpPr>
          <p:nvPr>
            <p:ph type="title"/>
          </p:nvPr>
        </p:nvSpPr>
        <p:spPr>
          <a:xfrm>
            <a:off x="611560" y="401288"/>
            <a:ext cx="7200900" cy="665511"/>
          </a:xfrm>
        </p:spPr>
        <p:txBody>
          <a:bodyPr/>
          <a:lstStyle/>
          <a:p>
            <a:r>
              <a:rPr lang="en-MY" dirty="0"/>
              <a:t>Staffing and Supply Chain</a:t>
            </a:r>
          </a:p>
        </p:txBody>
      </p:sp>
      <p:sp>
        <p:nvSpPr>
          <p:cNvPr id="3" name="Content Placeholder 2">
            <a:extLst>
              <a:ext uri="{FF2B5EF4-FFF2-40B4-BE49-F238E27FC236}">
                <a16:creationId xmlns="" xmlns:a16="http://schemas.microsoft.com/office/drawing/2014/main" id="{80556DD4-B3D4-4E86-A982-817927157912}"/>
              </a:ext>
            </a:extLst>
          </p:cNvPr>
          <p:cNvSpPr>
            <a:spLocks noGrp="1"/>
          </p:cNvSpPr>
          <p:nvPr>
            <p:ph idx="1"/>
          </p:nvPr>
        </p:nvSpPr>
        <p:spPr/>
        <p:txBody>
          <a:bodyPr/>
          <a:lstStyle/>
          <a:p>
            <a:r>
              <a:rPr lang="en-MY" sz="2400" dirty="0"/>
              <a:t>Aligning recruitment practices among the supply chain firms.</a:t>
            </a:r>
          </a:p>
          <a:p>
            <a:r>
              <a:rPr lang="en-MY" sz="2400" dirty="0"/>
              <a:t>Sharing applicant pools.</a:t>
            </a:r>
          </a:p>
          <a:p>
            <a:r>
              <a:rPr lang="en-MY" sz="2400" dirty="0"/>
              <a:t>Forecasting </a:t>
            </a:r>
            <a:r>
              <a:rPr lang="en-MY" sz="2400" dirty="0" err="1"/>
              <a:t>labor</a:t>
            </a:r>
            <a:r>
              <a:rPr lang="en-MY" sz="2400" dirty="0"/>
              <a:t> demand and supply across the entire supply chain.</a:t>
            </a:r>
          </a:p>
          <a:p>
            <a:endParaRPr lang="en-MY" dirty="0"/>
          </a:p>
        </p:txBody>
      </p:sp>
    </p:spTree>
    <p:extLst>
      <p:ext uri="{BB962C8B-B14F-4D97-AF65-F5344CB8AC3E}">
        <p14:creationId xmlns="" xmlns:p14="http://schemas.microsoft.com/office/powerpoint/2010/main" val="8033406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CC3264-5413-4BDD-A5C9-40D082631858}"/>
              </a:ext>
            </a:extLst>
          </p:cNvPr>
          <p:cNvSpPr>
            <a:spLocks noGrp="1"/>
          </p:cNvSpPr>
          <p:nvPr>
            <p:ph type="title"/>
          </p:nvPr>
        </p:nvSpPr>
        <p:spPr>
          <a:xfrm>
            <a:off x="755576" y="260648"/>
            <a:ext cx="7200900" cy="579440"/>
          </a:xfrm>
        </p:spPr>
        <p:txBody>
          <a:bodyPr/>
          <a:lstStyle/>
          <a:p>
            <a:r>
              <a:rPr lang="en-MY" dirty="0"/>
              <a:t>Training and Supply Chain</a:t>
            </a:r>
          </a:p>
        </p:txBody>
      </p:sp>
      <p:sp>
        <p:nvSpPr>
          <p:cNvPr id="3" name="Content Placeholder 2">
            <a:extLst>
              <a:ext uri="{FF2B5EF4-FFF2-40B4-BE49-F238E27FC236}">
                <a16:creationId xmlns="" xmlns:a16="http://schemas.microsoft.com/office/drawing/2014/main" id="{D0208ED6-75EB-4D56-BFF4-9A6CD540F74F}"/>
              </a:ext>
            </a:extLst>
          </p:cNvPr>
          <p:cNvSpPr>
            <a:spLocks noGrp="1"/>
          </p:cNvSpPr>
          <p:nvPr>
            <p:ph idx="1"/>
          </p:nvPr>
        </p:nvSpPr>
        <p:spPr/>
        <p:txBody>
          <a:bodyPr>
            <a:normAutofit/>
          </a:bodyPr>
          <a:lstStyle/>
          <a:p>
            <a:r>
              <a:rPr lang="en-MY" sz="2400" dirty="0"/>
              <a:t>Identifying training needs and objectives specifically for supply chain positions, and designing training to meet those needs.</a:t>
            </a:r>
          </a:p>
          <a:p>
            <a:r>
              <a:rPr lang="en-MY" sz="2400" dirty="0"/>
              <a:t>Identifying the training needs of the supply chain partners, and training those partners (or vice versa).</a:t>
            </a:r>
          </a:p>
          <a:p>
            <a:r>
              <a:rPr lang="en-MY" sz="2400" dirty="0"/>
              <a:t>Joint training and cross-organizational training of workers across the supply chain.</a:t>
            </a:r>
          </a:p>
          <a:p>
            <a:endParaRPr lang="en-MY" dirty="0"/>
          </a:p>
        </p:txBody>
      </p:sp>
    </p:spTree>
    <p:extLst>
      <p:ext uri="{BB962C8B-B14F-4D97-AF65-F5344CB8AC3E}">
        <p14:creationId xmlns="" xmlns:p14="http://schemas.microsoft.com/office/powerpoint/2010/main" val="24216762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 xmlns:a16="http://schemas.microsoft.com/office/drawing/2014/main" id="{1724D9D0-DDC2-404A-A2DE-D1DE82F2BF61}"/>
              </a:ext>
            </a:extLst>
          </p:cNvPr>
          <p:cNvSpPr>
            <a:spLocks noGrp="1"/>
          </p:cNvSpPr>
          <p:nvPr>
            <p:ph idx="1"/>
          </p:nvPr>
        </p:nvSpPr>
        <p:spPr/>
        <p:txBody>
          <a:bodyPr>
            <a:normAutofit/>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 xmlns:p14="http://schemas.microsoft.com/office/powerpoint/2010/main" val="25016070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694B96-5402-4C00-9B6C-0CD9934D7B0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 xmlns:a16="http://schemas.microsoft.com/office/drawing/2014/main" id="{6A54D567-FFAF-4062-8653-0A36F4959FC8}"/>
              </a:ext>
            </a:extLst>
          </p:cNvPr>
          <p:cNvSpPr>
            <a:spLocks noGrp="1"/>
          </p:cNvSpPr>
          <p:nvPr>
            <p:ph idx="1"/>
          </p:nvPr>
        </p:nvSpPr>
        <p:spPr/>
        <p:txBody>
          <a:bodyPr>
            <a:normAutofit/>
          </a:bodyPr>
          <a:lstStyle/>
          <a:p>
            <a:pPr marL="0" indent="0">
              <a:buNone/>
            </a:pPr>
            <a:r>
              <a:rPr lang="en-MY" dirty="0"/>
              <a:t>The process taken from initial planning through customer support is called:</a:t>
            </a:r>
          </a:p>
          <a:p>
            <a:pPr marL="0" indent="0">
              <a:buNone/>
            </a:pPr>
            <a:endParaRPr lang="en-MY" dirty="0"/>
          </a:p>
          <a:p>
            <a:pPr marL="514350" indent="-514350">
              <a:buFont typeface="+mj-lt"/>
              <a:buAutoNum type="alphaUcPeriod"/>
            </a:pPr>
            <a:r>
              <a:rPr lang="en-MY" dirty="0"/>
              <a:t>Logistic</a:t>
            </a:r>
          </a:p>
          <a:p>
            <a:pPr marL="514350" indent="-514350">
              <a:buFont typeface="+mj-lt"/>
              <a:buAutoNum type="alphaUcPeriod"/>
            </a:pPr>
            <a:r>
              <a:rPr lang="en-MY" dirty="0"/>
              <a:t>Balanced scorecard</a:t>
            </a:r>
          </a:p>
          <a:p>
            <a:pPr marL="514350" indent="-514350">
              <a:buFont typeface="+mj-lt"/>
              <a:buAutoNum type="alphaUcPeriod"/>
            </a:pPr>
            <a:r>
              <a:rPr lang="en-MY" dirty="0"/>
              <a:t>Value chain</a:t>
            </a:r>
          </a:p>
          <a:p>
            <a:pPr marL="514350" indent="-514350">
              <a:buFont typeface="+mj-lt"/>
              <a:buAutoNum type="alphaUcPeriod"/>
            </a:pPr>
            <a:r>
              <a:rPr lang="en-MY" dirty="0"/>
              <a:t>Supply chain</a:t>
            </a:r>
          </a:p>
          <a:p>
            <a:pPr marL="514350" indent="-514350">
              <a:buFont typeface="+mj-lt"/>
              <a:buAutoNum type="alphaUcPeriod"/>
            </a:pPr>
            <a:endParaRPr lang="en-MY" dirty="0"/>
          </a:p>
        </p:txBody>
      </p:sp>
    </p:spTree>
    <p:extLst>
      <p:ext uri="{BB962C8B-B14F-4D97-AF65-F5344CB8AC3E}">
        <p14:creationId xmlns="" xmlns:p14="http://schemas.microsoft.com/office/powerpoint/2010/main" val="23259170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B81293-1DD7-44FB-A1DC-03BB4146315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 xmlns:a16="http://schemas.microsoft.com/office/drawing/2014/main" id="{4BD48388-B7E8-4BE0-9337-438A10F0BC48}"/>
              </a:ext>
            </a:extLst>
          </p:cNvPr>
          <p:cNvSpPr>
            <a:spLocks noGrp="1"/>
          </p:cNvSpPr>
          <p:nvPr>
            <p:ph idx="1"/>
          </p:nvPr>
        </p:nvSpPr>
        <p:spPr/>
        <p:txBody>
          <a:bodyPr/>
          <a:lstStyle/>
          <a:p>
            <a:r>
              <a:rPr lang="en-MY" dirty="0"/>
              <a:t>Option D</a:t>
            </a:r>
          </a:p>
        </p:txBody>
      </p:sp>
    </p:spTree>
    <p:extLst>
      <p:ext uri="{BB962C8B-B14F-4D97-AF65-F5344CB8AC3E}">
        <p14:creationId xmlns="" xmlns:p14="http://schemas.microsoft.com/office/powerpoint/2010/main" val="1604960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71800F-E2CB-4380-B105-C6E75092979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 xmlns:a16="http://schemas.microsoft.com/office/drawing/2014/main" id="{97E588F3-FD00-4E34-8CA3-274C271847FA}"/>
              </a:ext>
            </a:extLst>
          </p:cNvPr>
          <p:cNvSpPr>
            <a:spLocks noGrp="1"/>
          </p:cNvSpPr>
          <p:nvPr>
            <p:ph idx="1"/>
          </p:nvPr>
        </p:nvSpPr>
        <p:spPr/>
        <p:txBody>
          <a:bodyPr>
            <a:normAutofit/>
          </a:bodyPr>
          <a:lstStyle/>
          <a:p>
            <a:pPr marL="0" indent="0">
              <a:buNone/>
            </a:pPr>
            <a:r>
              <a:rPr lang="en-MY" dirty="0"/>
              <a:t>Supply-chains in a global environment should be:</a:t>
            </a:r>
          </a:p>
          <a:p>
            <a:pPr marL="0" indent="0">
              <a:buNone/>
            </a:pPr>
            <a:endParaRPr lang="en-MY" dirty="0"/>
          </a:p>
          <a:p>
            <a:pPr marL="514350" indent="-514350">
              <a:buFont typeface="+mj-lt"/>
              <a:buAutoNum type="alphaUcPeriod"/>
            </a:pPr>
            <a:r>
              <a:rPr lang="en-MY" dirty="0"/>
              <a:t>Flexible.</a:t>
            </a:r>
          </a:p>
          <a:p>
            <a:pPr marL="514350" indent="-514350">
              <a:buFont typeface="+mj-lt"/>
              <a:buAutoNum type="alphaUcPeriod"/>
            </a:pPr>
            <a:r>
              <a:rPr lang="en-MY" dirty="0"/>
              <a:t>Able to use the latest computer and transmission technologies.</a:t>
            </a:r>
          </a:p>
          <a:p>
            <a:pPr marL="514350" indent="-514350">
              <a:buFont typeface="+mj-lt"/>
              <a:buAutoNum type="alphaUcPeriod"/>
            </a:pPr>
            <a:r>
              <a:rPr lang="en-MY" dirty="0"/>
              <a:t>Staffed with local specialist.</a:t>
            </a:r>
          </a:p>
          <a:p>
            <a:pPr marL="514350" indent="-514350">
              <a:buFont typeface="+mj-lt"/>
              <a:buAutoNum type="alphaUcPeriod"/>
            </a:pPr>
            <a:r>
              <a:rPr lang="en-MY" dirty="0"/>
              <a:t>All of the above.</a:t>
            </a:r>
          </a:p>
          <a:p>
            <a:pPr marL="514350" indent="-514350">
              <a:buFont typeface="+mj-lt"/>
              <a:buAutoNum type="alphaUcPeriod"/>
            </a:pPr>
            <a:endParaRPr lang="en-MY" dirty="0"/>
          </a:p>
        </p:txBody>
      </p:sp>
    </p:spTree>
    <p:extLst>
      <p:ext uri="{BB962C8B-B14F-4D97-AF65-F5344CB8AC3E}">
        <p14:creationId xmlns="" xmlns:p14="http://schemas.microsoft.com/office/powerpoint/2010/main" val="30768261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F4D653-D2A6-4162-94E9-420B46EAC5D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 xmlns:a16="http://schemas.microsoft.com/office/drawing/2014/main" id="{5F619CDF-BB55-402F-8B77-ED745643888F}"/>
              </a:ext>
            </a:extLst>
          </p:cNvPr>
          <p:cNvSpPr>
            <a:spLocks noGrp="1"/>
          </p:cNvSpPr>
          <p:nvPr>
            <p:ph idx="1"/>
          </p:nvPr>
        </p:nvSpPr>
        <p:spPr/>
        <p:txBody>
          <a:bodyPr/>
          <a:lstStyle/>
          <a:p>
            <a:r>
              <a:rPr lang="en-MY" dirty="0"/>
              <a:t>Option D</a:t>
            </a:r>
          </a:p>
        </p:txBody>
      </p:sp>
    </p:spTree>
    <p:extLst>
      <p:ext uri="{BB962C8B-B14F-4D97-AF65-F5344CB8AC3E}">
        <p14:creationId xmlns="" xmlns:p14="http://schemas.microsoft.com/office/powerpoint/2010/main" val="8583184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2C480E-4C7F-4378-84FB-7F885D5CA1A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 xmlns:a16="http://schemas.microsoft.com/office/drawing/2014/main" id="{5B123C3A-C509-45F0-B5A6-E7C65BA4A278}"/>
              </a:ext>
            </a:extLst>
          </p:cNvPr>
          <p:cNvSpPr>
            <a:spLocks noGrp="1"/>
          </p:cNvSpPr>
          <p:nvPr>
            <p:ph idx="1"/>
          </p:nvPr>
        </p:nvSpPr>
        <p:spPr>
          <a:xfrm>
            <a:off x="696144" y="1556792"/>
            <a:ext cx="8340352" cy="5301208"/>
          </a:xfrm>
        </p:spPr>
        <p:txBody>
          <a:bodyPr>
            <a:normAutofit/>
          </a:bodyPr>
          <a:lstStyle/>
          <a:p>
            <a:pPr marL="0" indent="0">
              <a:buNone/>
            </a:pPr>
            <a:r>
              <a:rPr lang="en-MY" dirty="0"/>
              <a:t>HR can provide the most value in the global strategic planning process by :</a:t>
            </a:r>
          </a:p>
          <a:p>
            <a:pPr marL="0" indent="0">
              <a:buNone/>
            </a:pPr>
            <a:endParaRPr lang="en-MY" dirty="0"/>
          </a:p>
          <a:p>
            <a:pPr marL="514350" indent="-514350">
              <a:buFont typeface="+mj-lt"/>
              <a:buAutoNum type="alphaUcPeriod"/>
            </a:pPr>
            <a:r>
              <a:rPr lang="en-MY" dirty="0"/>
              <a:t>Recruiting other personnel to take part in the process.	</a:t>
            </a:r>
          </a:p>
          <a:p>
            <a:pPr marL="514350" indent="-514350">
              <a:buFont typeface="+mj-lt"/>
              <a:buAutoNum type="alphaUcPeriod"/>
            </a:pPr>
            <a:r>
              <a:rPr lang="en-MY" dirty="0"/>
              <a:t>Serving as the facilitator for the planning session.	</a:t>
            </a:r>
          </a:p>
          <a:p>
            <a:pPr marL="514350" indent="-514350">
              <a:buFont typeface="+mj-lt"/>
              <a:buAutoNum type="alphaUcPeriod"/>
            </a:pPr>
            <a:r>
              <a:rPr lang="en-MY" dirty="0"/>
              <a:t>Identifying the HR implications of the company’s global strategy.</a:t>
            </a:r>
          </a:p>
          <a:p>
            <a:pPr marL="514350" indent="-514350">
              <a:buFont typeface="+mj-lt"/>
              <a:buAutoNum type="alphaUcPeriod"/>
            </a:pPr>
            <a:r>
              <a:rPr lang="en-MY" dirty="0"/>
              <a:t>Critiquing the finished plan for alignment with corporate goals.</a:t>
            </a:r>
          </a:p>
          <a:p>
            <a:pPr marL="514350" indent="-514350">
              <a:buFont typeface="+mj-lt"/>
              <a:buAutoNum type="alphaUcPeriod"/>
            </a:pPr>
            <a:endParaRPr lang="en-MY" dirty="0"/>
          </a:p>
          <a:p>
            <a:pPr marL="514350" indent="-514350">
              <a:buFont typeface="+mj-lt"/>
              <a:buAutoNum type="alphaUcPeriod"/>
            </a:pPr>
            <a:endParaRPr lang="en-MY" dirty="0"/>
          </a:p>
        </p:txBody>
      </p:sp>
    </p:spTree>
    <p:extLst>
      <p:ext uri="{BB962C8B-B14F-4D97-AF65-F5344CB8AC3E}">
        <p14:creationId xmlns="" xmlns:p14="http://schemas.microsoft.com/office/powerpoint/2010/main" val="3797739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A9290A-F316-4A9A-A5BD-B1678423BE8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 xmlns:a16="http://schemas.microsoft.com/office/drawing/2014/main" id="{AE8E031A-02D4-455E-A183-9262967A8D65}"/>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40002874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685800" y="762000"/>
          <a:ext cx="79248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7799577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A8BD4C-3802-4205-AE18-08997C6B8286}"/>
              </a:ext>
            </a:extLst>
          </p:cNvPr>
          <p:cNvSpPr>
            <a:spLocks noGrp="1"/>
          </p:cNvSpPr>
          <p:nvPr>
            <p:ph type="title"/>
          </p:nvPr>
        </p:nvSpPr>
        <p:spPr>
          <a:xfrm>
            <a:off x="755576" y="430323"/>
            <a:ext cx="7200900" cy="593503"/>
          </a:xfrm>
        </p:spPr>
        <p:txBody>
          <a:bodyPr/>
          <a:lstStyle/>
          <a:p>
            <a:r>
              <a:rPr lang="en-MY" dirty="0"/>
              <a:t>Value and Value Chain</a:t>
            </a:r>
          </a:p>
        </p:txBody>
      </p:sp>
      <p:sp>
        <p:nvSpPr>
          <p:cNvPr id="3" name="Content Placeholder 2">
            <a:extLst>
              <a:ext uri="{FF2B5EF4-FFF2-40B4-BE49-F238E27FC236}">
                <a16:creationId xmlns="" xmlns:a16="http://schemas.microsoft.com/office/drawing/2014/main" id="{4E701C67-7AF7-43E5-B53F-DED198114A63}"/>
              </a:ext>
            </a:extLst>
          </p:cNvPr>
          <p:cNvSpPr>
            <a:spLocks noGrp="1"/>
          </p:cNvSpPr>
          <p:nvPr>
            <p:ph idx="1"/>
          </p:nvPr>
        </p:nvSpPr>
        <p:spPr>
          <a:xfrm>
            <a:off x="683568" y="1600201"/>
            <a:ext cx="7416824" cy="3989040"/>
          </a:xfrm>
        </p:spPr>
        <p:txBody>
          <a:bodyPr>
            <a:normAutofit/>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 xmlns:p14="http://schemas.microsoft.com/office/powerpoint/2010/main" val="2909524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1FDE2D-3D73-4B7A-9274-E7B4C2CD96C6}"/>
              </a:ext>
            </a:extLst>
          </p:cNvPr>
          <p:cNvSpPr>
            <a:spLocks noGrp="1"/>
          </p:cNvSpPr>
          <p:nvPr>
            <p:ph type="title"/>
          </p:nvPr>
        </p:nvSpPr>
        <p:spPr>
          <a:xfrm>
            <a:off x="792132" y="316866"/>
            <a:ext cx="7200900" cy="737519"/>
          </a:xfrm>
        </p:spPr>
        <p:txBody>
          <a:bodyPr/>
          <a:lstStyle/>
          <a:p>
            <a:r>
              <a:rPr lang="en-MY" dirty="0"/>
              <a:t>Porter Value Chain</a:t>
            </a:r>
          </a:p>
        </p:txBody>
      </p:sp>
      <p:pic>
        <p:nvPicPr>
          <p:cNvPr id="5" name="Picture 4">
            <a:extLst>
              <a:ext uri="{FF2B5EF4-FFF2-40B4-BE49-F238E27FC236}">
                <a16:creationId xmlns="" xmlns:a16="http://schemas.microsoft.com/office/drawing/2014/main" id="{1871B38D-2551-496B-80EE-67BEC3FCD6AF}"/>
              </a:ext>
            </a:extLst>
          </p:cNvPr>
          <p:cNvPicPr>
            <a:picLocks noChangeAspect="1"/>
          </p:cNvPicPr>
          <p:nvPr/>
        </p:nvPicPr>
        <p:blipFill>
          <a:blip r:embed="rId2"/>
          <a:stretch>
            <a:fillRect/>
          </a:stretch>
        </p:blipFill>
        <p:spPr>
          <a:xfrm>
            <a:off x="792132" y="1556792"/>
            <a:ext cx="6896913" cy="4255542"/>
          </a:xfrm>
          <a:prstGeom prst="rect">
            <a:avLst/>
          </a:prstGeom>
        </p:spPr>
      </p:pic>
    </p:spTree>
    <p:extLst>
      <p:ext uri="{BB962C8B-B14F-4D97-AF65-F5344CB8AC3E}">
        <p14:creationId xmlns="" xmlns:p14="http://schemas.microsoft.com/office/powerpoint/2010/main" val="11869591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09C933-FEA6-41B7-91E0-83D0CD13B8D4}"/>
              </a:ext>
            </a:extLst>
          </p:cNvPr>
          <p:cNvSpPr>
            <a:spLocks noGrp="1"/>
          </p:cNvSpPr>
          <p:nvPr>
            <p:ph type="title"/>
          </p:nvPr>
        </p:nvSpPr>
        <p:spPr>
          <a:xfrm>
            <a:off x="971550" y="332656"/>
            <a:ext cx="7200900" cy="665511"/>
          </a:xfrm>
        </p:spPr>
        <p:txBody>
          <a:bodyPr/>
          <a:lstStyle/>
          <a:p>
            <a:r>
              <a:rPr lang="en-MY" dirty="0"/>
              <a:t> Porters Value Chain </a:t>
            </a:r>
          </a:p>
        </p:txBody>
      </p:sp>
      <p:pic>
        <p:nvPicPr>
          <p:cNvPr id="5" name="Picture 4">
            <a:extLst>
              <a:ext uri="{FF2B5EF4-FFF2-40B4-BE49-F238E27FC236}">
                <a16:creationId xmlns=""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 xmlns:p14="http://schemas.microsoft.com/office/powerpoint/2010/main" val="14195143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5C1D3C-2C7C-4B06-AA2E-BD491F6B76D2}"/>
              </a:ext>
            </a:extLst>
          </p:cNvPr>
          <p:cNvSpPr>
            <a:spLocks noGrp="1"/>
          </p:cNvSpPr>
          <p:nvPr>
            <p:ph type="title"/>
          </p:nvPr>
        </p:nvSpPr>
        <p:spPr>
          <a:xfrm>
            <a:off x="827584" y="404664"/>
            <a:ext cx="7200900" cy="665511"/>
          </a:xfrm>
        </p:spPr>
        <p:txBody>
          <a:bodyPr/>
          <a:lstStyle/>
          <a:p>
            <a:r>
              <a:rPr lang="en-MY" dirty="0"/>
              <a:t>Primary Activities</a:t>
            </a:r>
          </a:p>
        </p:txBody>
      </p:sp>
      <p:sp>
        <p:nvSpPr>
          <p:cNvPr id="3" name="Content Placeholder 2">
            <a:extLst>
              <a:ext uri="{FF2B5EF4-FFF2-40B4-BE49-F238E27FC236}">
                <a16:creationId xmlns="" xmlns:a16="http://schemas.microsoft.com/office/drawing/2014/main" id="{D9D87C0D-2BF3-4E90-BE47-02C8F8B514C4}"/>
              </a:ext>
            </a:extLst>
          </p:cNvPr>
          <p:cNvSpPr>
            <a:spLocks noGrp="1"/>
          </p:cNvSpPr>
          <p:nvPr>
            <p:ph idx="1"/>
          </p:nvPr>
        </p:nvSpPr>
        <p:spPr>
          <a:xfrm>
            <a:off x="647614" y="1484784"/>
            <a:ext cx="7560840" cy="4421088"/>
          </a:xfrm>
        </p:spPr>
        <p:txBody>
          <a:bodyPr>
            <a:normAutofit/>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 xmlns:p14="http://schemas.microsoft.com/office/powerpoint/2010/main" val="4951436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2D16C3-0ADC-45EB-BE27-1AFF3635431F}"/>
              </a:ext>
            </a:extLst>
          </p:cNvPr>
          <p:cNvSpPr>
            <a:spLocks noGrp="1"/>
          </p:cNvSpPr>
          <p:nvPr>
            <p:ph type="title"/>
          </p:nvPr>
        </p:nvSpPr>
        <p:spPr>
          <a:xfrm>
            <a:off x="683568" y="358315"/>
            <a:ext cx="7200900" cy="737519"/>
          </a:xfrm>
        </p:spPr>
        <p:txBody>
          <a:bodyPr/>
          <a:lstStyle/>
          <a:p>
            <a:r>
              <a:rPr lang="en-MY" dirty="0"/>
              <a:t>Primary Activities</a:t>
            </a:r>
          </a:p>
        </p:txBody>
      </p:sp>
      <p:sp>
        <p:nvSpPr>
          <p:cNvPr id="3" name="Content Placeholder 2">
            <a:extLst>
              <a:ext uri="{FF2B5EF4-FFF2-40B4-BE49-F238E27FC236}">
                <a16:creationId xmlns="" xmlns:a16="http://schemas.microsoft.com/office/drawing/2014/main" id="{04D58C72-970F-4BBC-8F04-D2EDB4A64F4E}"/>
              </a:ext>
            </a:extLst>
          </p:cNvPr>
          <p:cNvSpPr>
            <a:spLocks noGrp="1"/>
          </p:cNvSpPr>
          <p:nvPr>
            <p:ph idx="1"/>
          </p:nvPr>
        </p:nvSpPr>
        <p:spPr>
          <a:xfrm>
            <a:off x="539552" y="1600201"/>
            <a:ext cx="7776864" cy="4277072"/>
          </a:xfrm>
        </p:spPr>
        <p:txBody>
          <a:bodyPr>
            <a:normAutofit fontScale="92500" lnSpcReduction="10000"/>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 xmlns:p14="http://schemas.microsoft.com/office/powerpoint/2010/main" val="12518050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2DB8E8-875D-4B99-BD85-E4E1BAD9678C}"/>
              </a:ext>
            </a:extLst>
          </p:cNvPr>
          <p:cNvSpPr>
            <a:spLocks noGrp="1"/>
          </p:cNvSpPr>
          <p:nvPr>
            <p:ph type="title"/>
          </p:nvPr>
        </p:nvSpPr>
        <p:spPr>
          <a:xfrm>
            <a:off x="755576" y="456878"/>
            <a:ext cx="7200900" cy="579440"/>
          </a:xfrm>
        </p:spPr>
        <p:txBody>
          <a:bodyPr/>
          <a:lstStyle/>
          <a:p>
            <a:r>
              <a:rPr lang="en-MY" dirty="0"/>
              <a:t>Support Activities</a:t>
            </a:r>
          </a:p>
        </p:txBody>
      </p:sp>
      <p:sp>
        <p:nvSpPr>
          <p:cNvPr id="3" name="Content Placeholder 2">
            <a:extLst>
              <a:ext uri="{FF2B5EF4-FFF2-40B4-BE49-F238E27FC236}">
                <a16:creationId xmlns="" xmlns:a16="http://schemas.microsoft.com/office/drawing/2014/main" id="{80E437A4-9207-4E11-AC69-43D3BC6F365A}"/>
              </a:ext>
            </a:extLst>
          </p:cNvPr>
          <p:cNvSpPr>
            <a:spLocks noGrp="1"/>
          </p:cNvSpPr>
          <p:nvPr>
            <p:ph idx="1"/>
          </p:nvPr>
        </p:nvSpPr>
        <p:spPr>
          <a:xfrm>
            <a:off x="755576" y="1524000"/>
            <a:ext cx="7200900" cy="3809999"/>
          </a:xfrm>
        </p:spPr>
        <p:txBody>
          <a:bodyPr>
            <a:normAutofit/>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 xmlns:p14="http://schemas.microsoft.com/office/powerpoint/2010/main" val="18200464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79BB3C-41F2-424E-A154-E3151B5270D4}"/>
              </a:ext>
            </a:extLst>
          </p:cNvPr>
          <p:cNvSpPr>
            <a:spLocks noGrp="1"/>
          </p:cNvSpPr>
          <p:nvPr>
            <p:ph type="title"/>
          </p:nvPr>
        </p:nvSpPr>
        <p:spPr>
          <a:xfrm>
            <a:off x="827584" y="430323"/>
            <a:ext cx="7200900" cy="593503"/>
          </a:xfrm>
        </p:spPr>
        <p:txBody>
          <a:bodyPr/>
          <a:lstStyle/>
          <a:p>
            <a:r>
              <a:rPr lang="en-MY" dirty="0"/>
              <a:t>Support Activities</a:t>
            </a:r>
          </a:p>
        </p:txBody>
      </p:sp>
      <p:sp>
        <p:nvSpPr>
          <p:cNvPr id="3" name="Content Placeholder 2">
            <a:extLst>
              <a:ext uri="{FF2B5EF4-FFF2-40B4-BE49-F238E27FC236}">
                <a16:creationId xmlns="" xmlns:a16="http://schemas.microsoft.com/office/drawing/2014/main" id="{7DC3FA0D-CB38-402F-A15C-61CF4B613AF3}"/>
              </a:ext>
            </a:extLst>
          </p:cNvPr>
          <p:cNvSpPr>
            <a:spLocks noGrp="1"/>
          </p:cNvSpPr>
          <p:nvPr>
            <p:ph idx="1"/>
          </p:nvPr>
        </p:nvSpPr>
        <p:spPr>
          <a:xfrm>
            <a:off x="647564" y="1340768"/>
            <a:ext cx="7848872" cy="4530725"/>
          </a:xfrm>
        </p:spPr>
        <p:txBody>
          <a:bodyPr>
            <a:normAutofit lnSpcReduction="10000"/>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 xmlns:p14="http://schemas.microsoft.com/office/powerpoint/2010/main" val="27569427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226C24-181C-4664-87B6-65D0CC43E7AD}"/>
              </a:ext>
            </a:extLst>
          </p:cNvPr>
          <p:cNvSpPr>
            <a:spLocks noGrp="1"/>
          </p:cNvSpPr>
          <p:nvPr>
            <p:ph type="title"/>
          </p:nvPr>
        </p:nvSpPr>
        <p:spPr>
          <a:xfrm>
            <a:off x="827584" y="332656"/>
            <a:ext cx="7200900" cy="881535"/>
          </a:xfrm>
        </p:spPr>
        <p:txBody>
          <a:bodyPr/>
          <a:lstStyle/>
          <a:p>
            <a:r>
              <a:rPr lang="en-MY" dirty="0"/>
              <a:t>Porter Value Chain Example</a:t>
            </a:r>
          </a:p>
        </p:txBody>
      </p:sp>
      <p:pic>
        <p:nvPicPr>
          <p:cNvPr id="5" name="Picture 4">
            <a:extLst>
              <a:ext uri="{FF2B5EF4-FFF2-40B4-BE49-F238E27FC236}">
                <a16:creationId xmlns="" xmlns:a16="http://schemas.microsoft.com/office/drawing/2014/main" id="{58ED0B85-6A81-4E58-87E8-C657EEA39583}"/>
              </a:ext>
            </a:extLst>
          </p:cNvPr>
          <p:cNvPicPr>
            <a:picLocks noChangeAspect="1"/>
          </p:cNvPicPr>
          <p:nvPr/>
        </p:nvPicPr>
        <p:blipFill>
          <a:blip r:embed="rId2"/>
          <a:stretch>
            <a:fillRect/>
          </a:stretch>
        </p:blipFill>
        <p:spPr>
          <a:xfrm>
            <a:off x="467544" y="1700808"/>
            <a:ext cx="8404260" cy="4032448"/>
          </a:xfrm>
          <a:prstGeom prst="rect">
            <a:avLst/>
          </a:prstGeom>
        </p:spPr>
      </p:pic>
    </p:spTree>
    <p:extLst>
      <p:ext uri="{BB962C8B-B14F-4D97-AF65-F5344CB8AC3E}">
        <p14:creationId xmlns="" xmlns:p14="http://schemas.microsoft.com/office/powerpoint/2010/main" val="17658183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816051-3B9A-416A-B802-6D8AB36625DA}"/>
              </a:ext>
            </a:extLst>
          </p:cNvPr>
          <p:cNvSpPr>
            <a:spLocks noGrp="1"/>
          </p:cNvSpPr>
          <p:nvPr>
            <p:ph type="title"/>
          </p:nvPr>
        </p:nvSpPr>
        <p:spPr>
          <a:xfrm>
            <a:off x="971550" y="404664"/>
            <a:ext cx="7200900" cy="593503"/>
          </a:xfrm>
        </p:spPr>
        <p:txBody>
          <a:bodyPr/>
          <a:lstStyle/>
          <a:p>
            <a:r>
              <a:rPr lang="en-MY" dirty="0"/>
              <a:t>Competitive Advantage types</a:t>
            </a:r>
          </a:p>
        </p:txBody>
      </p:sp>
      <p:pic>
        <p:nvPicPr>
          <p:cNvPr id="5" name="Picture 4">
            <a:extLst>
              <a:ext uri="{FF2B5EF4-FFF2-40B4-BE49-F238E27FC236}">
                <a16:creationId xmlns="" xmlns:a16="http://schemas.microsoft.com/office/drawing/2014/main" id="{AF53BDAF-90C3-4072-ADF5-77E5000EE074}"/>
              </a:ext>
            </a:extLst>
          </p:cNvPr>
          <p:cNvPicPr>
            <a:picLocks noChangeAspect="1"/>
          </p:cNvPicPr>
          <p:nvPr/>
        </p:nvPicPr>
        <p:blipFill>
          <a:blip r:embed="rId2"/>
          <a:stretch>
            <a:fillRect/>
          </a:stretch>
        </p:blipFill>
        <p:spPr>
          <a:xfrm>
            <a:off x="1549035" y="1093124"/>
            <a:ext cx="5687262" cy="4810950"/>
          </a:xfrm>
          <a:prstGeom prst="rect">
            <a:avLst/>
          </a:prstGeom>
        </p:spPr>
      </p:pic>
    </p:spTree>
    <p:extLst>
      <p:ext uri="{BB962C8B-B14F-4D97-AF65-F5344CB8AC3E}">
        <p14:creationId xmlns="" xmlns:p14="http://schemas.microsoft.com/office/powerpoint/2010/main" val="185807863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6A2DD5-E021-4293-9ABF-3B501FE73312}"/>
              </a:ext>
            </a:extLst>
          </p:cNvPr>
          <p:cNvSpPr>
            <a:spLocks noGrp="1"/>
          </p:cNvSpPr>
          <p:nvPr>
            <p:ph type="title"/>
          </p:nvPr>
        </p:nvSpPr>
        <p:spPr>
          <a:xfrm>
            <a:off x="971550" y="199290"/>
            <a:ext cx="7200900" cy="1142385"/>
          </a:xfrm>
        </p:spPr>
        <p:txBody>
          <a:bodyPr/>
          <a:lstStyle/>
          <a:p>
            <a:r>
              <a:rPr lang="en-MY" dirty="0"/>
              <a:t>Difference between Supply Chain and Value Chain</a:t>
            </a:r>
          </a:p>
        </p:txBody>
      </p:sp>
      <p:sp>
        <p:nvSpPr>
          <p:cNvPr id="3" name="Content Placeholder 2">
            <a:extLst>
              <a:ext uri="{FF2B5EF4-FFF2-40B4-BE49-F238E27FC236}">
                <a16:creationId xmlns="" xmlns:a16="http://schemas.microsoft.com/office/drawing/2014/main" id="{56E470BB-BA1F-409B-897B-5A93952177AB}"/>
              </a:ext>
            </a:extLst>
          </p:cNvPr>
          <p:cNvSpPr>
            <a:spLocks noGrp="1"/>
          </p:cNvSpPr>
          <p:nvPr>
            <p:ph idx="1"/>
          </p:nvPr>
        </p:nvSpPr>
        <p:spPr>
          <a:xfrm>
            <a:off x="539552" y="1556793"/>
            <a:ext cx="8064896" cy="4320480"/>
          </a:xfrm>
        </p:spPr>
        <p:txBody>
          <a:bodyPr>
            <a:normAutofit/>
          </a:bodyPr>
          <a:lstStyle/>
          <a:p>
            <a:r>
              <a:rPr lang="en-MY" dirty="0"/>
              <a:t>A supply chain is the process of all parties involved in fulfilling a customer request, while a value chain is a set of interrelated activities a company uses to create a competitive advantage.</a:t>
            </a:r>
          </a:p>
          <a:p>
            <a:endParaRPr lang="en-MY" dirty="0"/>
          </a:p>
          <a:p>
            <a:r>
              <a:rPr lang="en-MY" dirty="0"/>
              <a:t>Value chain management is an externally oriented process that focuses on anything that provides value along the transformation process, both inputs and outputs, making externally the correct response. Supply chain management, on the other hand, is internally focused and supplier focused.</a:t>
            </a:r>
          </a:p>
        </p:txBody>
      </p:sp>
    </p:spTree>
    <p:extLst>
      <p:ext uri="{BB962C8B-B14F-4D97-AF65-F5344CB8AC3E}">
        <p14:creationId xmlns="" xmlns:p14="http://schemas.microsoft.com/office/powerpoint/2010/main" val="15568663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C09CCC6-5252-458D-BC81-B67AC4BC5895}"/>
              </a:ext>
            </a:extLst>
          </p:cNvPr>
          <p:cNvSpPr>
            <a:spLocks noGrp="1"/>
          </p:cNvSpPr>
          <p:nvPr>
            <p:ph type="title"/>
          </p:nvPr>
        </p:nvSpPr>
        <p:spPr>
          <a:xfrm>
            <a:off x="944126" y="485013"/>
            <a:ext cx="7200900" cy="579440"/>
          </a:xfrm>
        </p:spPr>
        <p:txBody>
          <a:bodyPr/>
          <a:lstStyle/>
          <a:p>
            <a:r>
              <a:rPr lang="en-MY" dirty="0"/>
              <a:t>Question # 4</a:t>
            </a:r>
          </a:p>
        </p:txBody>
      </p:sp>
      <p:sp>
        <p:nvSpPr>
          <p:cNvPr id="3" name="Content Placeholder 2">
            <a:extLst>
              <a:ext uri="{FF2B5EF4-FFF2-40B4-BE49-F238E27FC236}">
                <a16:creationId xmlns="" xmlns:a16="http://schemas.microsoft.com/office/drawing/2014/main" id="{708246C1-FEE3-4350-B538-55EA5BD45686}"/>
              </a:ext>
            </a:extLst>
          </p:cNvPr>
          <p:cNvSpPr>
            <a:spLocks noGrp="1"/>
          </p:cNvSpPr>
          <p:nvPr>
            <p:ph idx="1"/>
          </p:nvPr>
        </p:nvSpPr>
        <p:spPr/>
        <p:txBody>
          <a:bodyPr>
            <a:normAutofit/>
          </a:bodyPr>
          <a:lstStyle/>
          <a:p>
            <a:pPr marL="0" indent="0">
              <a:buNone/>
            </a:pPr>
            <a:r>
              <a:rPr lang="en-MY" dirty="0"/>
              <a:t>Value is BEST defined as :</a:t>
            </a:r>
          </a:p>
          <a:p>
            <a:pPr marL="0" indent="0">
              <a:buNone/>
            </a:pPr>
            <a:endParaRPr lang="en-MY" dirty="0"/>
          </a:p>
          <a:p>
            <a:pPr marL="514350" indent="-514350">
              <a:buFont typeface="+mj-lt"/>
              <a:buAutoNum type="alphaUcPeriod"/>
            </a:pPr>
            <a:r>
              <a:rPr lang="en-MY" dirty="0"/>
              <a:t>Customer satisfaction.	</a:t>
            </a:r>
          </a:p>
          <a:p>
            <a:pPr marL="514350" indent="-514350">
              <a:buFont typeface="+mj-lt"/>
              <a:buAutoNum type="alphaUcPeriod"/>
            </a:pPr>
            <a:r>
              <a:rPr lang="en-MY" dirty="0"/>
              <a:t>Competitive advantage.	</a:t>
            </a:r>
          </a:p>
          <a:p>
            <a:pPr marL="514350" indent="-514350">
              <a:buFont typeface="+mj-lt"/>
              <a:buAutoNum type="alphaUcPeriod"/>
            </a:pPr>
            <a:r>
              <a:rPr lang="en-MY" dirty="0"/>
              <a:t>Increased profit margins.	</a:t>
            </a:r>
          </a:p>
          <a:p>
            <a:pPr marL="514350" indent="-514350">
              <a:buFont typeface="+mj-lt"/>
              <a:buAutoNum type="alphaUcPeriod"/>
            </a:pPr>
            <a:r>
              <a:rPr lang="en-MY" dirty="0"/>
              <a:t>Meeting strategic goals.</a:t>
            </a:r>
          </a:p>
          <a:p>
            <a:pPr marL="0" indent="0">
              <a:buNone/>
            </a:pPr>
            <a:endParaRPr lang="en-MY" dirty="0"/>
          </a:p>
        </p:txBody>
      </p:sp>
    </p:spTree>
    <p:extLst>
      <p:ext uri="{BB962C8B-B14F-4D97-AF65-F5344CB8AC3E}">
        <p14:creationId xmlns="" xmlns:p14="http://schemas.microsoft.com/office/powerpoint/2010/main" val="6320326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85140B-7978-4286-AC16-1876E87C380F}"/>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 xmlns:a16="http://schemas.microsoft.com/office/drawing/2014/main" id="{FA297519-CC49-4E3F-9469-1ED4CE0CB106}"/>
              </a:ext>
            </a:extLst>
          </p:cNvPr>
          <p:cNvSpPr>
            <a:spLocks noGrp="1"/>
          </p:cNvSpPr>
          <p:nvPr>
            <p:ph idx="1"/>
          </p:nvPr>
        </p:nvSpPr>
        <p:spPr/>
        <p:txBody>
          <a:bodyPr/>
          <a:lstStyle/>
          <a:p>
            <a:r>
              <a:rPr lang="en-MY" dirty="0"/>
              <a:t>Option D</a:t>
            </a:r>
          </a:p>
        </p:txBody>
      </p:sp>
    </p:spTree>
    <p:extLst>
      <p:ext uri="{BB962C8B-B14F-4D97-AF65-F5344CB8AC3E}">
        <p14:creationId xmlns="" xmlns:p14="http://schemas.microsoft.com/office/powerpoint/2010/main" val="15042803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84EF75-7FE2-4DC8-95B6-1A0E95759535}"/>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 xmlns:a16="http://schemas.microsoft.com/office/drawing/2014/main" id="{6C630350-25F8-4764-BE29-BC06F490C78C}"/>
              </a:ext>
            </a:extLst>
          </p:cNvPr>
          <p:cNvSpPr>
            <a:spLocks noGrp="1"/>
          </p:cNvSpPr>
          <p:nvPr>
            <p:ph idx="1"/>
          </p:nvPr>
        </p:nvSpPr>
        <p:spPr/>
        <p:txBody>
          <a:bodyPr>
            <a:normAutofit/>
          </a:bodyPr>
          <a:lstStyle/>
          <a:p>
            <a:pPr marL="0" indent="0">
              <a:buNone/>
            </a:pPr>
            <a:r>
              <a:rPr lang="en-MY" dirty="0"/>
              <a:t>In a value chain, the primary activities :</a:t>
            </a:r>
          </a:p>
          <a:p>
            <a:pPr marL="0" indent="0">
              <a:buNone/>
            </a:pPr>
            <a:endParaRPr lang="en-MY" dirty="0"/>
          </a:p>
          <a:p>
            <a:pPr marL="514350" indent="-514350">
              <a:buFont typeface="+mj-lt"/>
              <a:buAutoNum type="alphaUcPeriod"/>
            </a:pPr>
            <a:r>
              <a:rPr lang="en-MY" dirty="0"/>
              <a:t>Are conducted by internal departments.</a:t>
            </a:r>
          </a:p>
          <a:p>
            <a:pPr marL="514350" indent="-514350">
              <a:buFont typeface="+mj-lt"/>
              <a:buAutoNum type="alphaUcPeriod"/>
            </a:pPr>
            <a:r>
              <a:rPr lang="en-MY" dirty="0"/>
              <a:t>Provide the organizational infrastructure.</a:t>
            </a:r>
          </a:p>
          <a:p>
            <a:pPr marL="514350" indent="-514350">
              <a:buFont typeface="+mj-lt"/>
              <a:buAutoNum type="alphaUcPeriod"/>
            </a:pPr>
            <a:r>
              <a:rPr lang="en-MY" dirty="0"/>
              <a:t>Provide essential services to line functions.</a:t>
            </a:r>
          </a:p>
          <a:p>
            <a:pPr marL="514350" indent="-514350">
              <a:buFont typeface="+mj-lt"/>
              <a:buAutoNum type="alphaUcPeriod"/>
            </a:pPr>
            <a:r>
              <a:rPr lang="en-MY" dirty="0"/>
              <a:t>Contribute directly to the value created.</a:t>
            </a:r>
          </a:p>
          <a:p>
            <a:pPr marL="514350" indent="-514350">
              <a:buFont typeface="+mj-lt"/>
              <a:buAutoNum type="alphaUcPeriod"/>
            </a:pPr>
            <a:endParaRPr lang="en-MY" dirty="0"/>
          </a:p>
        </p:txBody>
      </p:sp>
    </p:spTree>
    <p:extLst>
      <p:ext uri="{BB962C8B-B14F-4D97-AF65-F5344CB8AC3E}">
        <p14:creationId xmlns="" xmlns:p14="http://schemas.microsoft.com/office/powerpoint/2010/main" val="29225175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DB4840-BA54-4B0B-8141-3DCE6C23F2D6}"/>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 xmlns:a16="http://schemas.microsoft.com/office/drawing/2014/main" id="{3F7FB71A-17A1-40D8-B823-C4AA5C666BAE}"/>
              </a:ext>
            </a:extLst>
          </p:cNvPr>
          <p:cNvSpPr>
            <a:spLocks noGrp="1"/>
          </p:cNvSpPr>
          <p:nvPr>
            <p:ph idx="1"/>
          </p:nvPr>
        </p:nvSpPr>
        <p:spPr/>
        <p:txBody>
          <a:bodyPr/>
          <a:lstStyle/>
          <a:p>
            <a:r>
              <a:rPr lang="en-MY" dirty="0"/>
              <a:t>Option D</a:t>
            </a:r>
          </a:p>
        </p:txBody>
      </p:sp>
    </p:spTree>
    <p:extLst>
      <p:ext uri="{BB962C8B-B14F-4D97-AF65-F5344CB8AC3E}">
        <p14:creationId xmlns="" xmlns:p14="http://schemas.microsoft.com/office/powerpoint/2010/main" val="20800097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533400" y="609600"/>
          <a:ext cx="7924800" cy="5137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0578853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DB3E4F-A6C5-4CB0-BE77-962E07F10076}"/>
              </a:ext>
            </a:extLst>
          </p:cNvPr>
          <p:cNvSpPr>
            <a:spLocks noGrp="1"/>
          </p:cNvSpPr>
          <p:nvPr>
            <p:ph type="title"/>
          </p:nvPr>
        </p:nvSpPr>
        <p:spPr/>
        <p:txBody>
          <a:bodyPr/>
          <a:lstStyle/>
          <a:p>
            <a:r>
              <a:rPr lang="en-MY" dirty="0"/>
              <a:t>Business Model</a:t>
            </a:r>
          </a:p>
        </p:txBody>
      </p:sp>
      <p:sp>
        <p:nvSpPr>
          <p:cNvPr id="3" name="Content Placeholder 2">
            <a:extLst>
              <a:ext uri="{FF2B5EF4-FFF2-40B4-BE49-F238E27FC236}">
                <a16:creationId xmlns="" xmlns:a16="http://schemas.microsoft.com/office/drawing/2014/main" id="{1C8F037F-3873-47AB-B090-DF124B49998F}"/>
              </a:ext>
            </a:extLst>
          </p:cNvPr>
          <p:cNvSpPr>
            <a:spLocks noGrp="1"/>
          </p:cNvSpPr>
          <p:nvPr>
            <p:ph idx="1"/>
          </p:nvPr>
        </p:nvSpPr>
        <p:spPr/>
        <p:txBody>
          <a:bodyPr/>
          <a:lstStyle/>
          <a:p>
            <a:r>
              <a:rPr lang="en-MY" dirty="0"/>
              <a:t>A business model describes the rationale of how an organization creates, delivers, and captures value. </a:t>
            </a:r>
          </a:p>
          <a:p>
            <a:r>
              <a:rPr lang="en-MY" dirty="0"/>
              <a:t>The business model canvas is a tool that can be used to translate a business model into nine building blocks that show the logic of how a company intends to make money. </a:t>
            </a:r>
          </a:p>
          <a:p>
            <a:r>
              <a:rPr lang="en-MY" dirty="0"/>
              <a:t>The main purpose of a business model canvas is to foster understanding, encourage discussion, creativity and analysis. </a:t>
            </a:r>
          </a:p>
        </p:txBody>
      </p:sp>
    </p:spTree>
    <p:extLst>
      <p:ext uri="{BB962C8B-B14F-4D97-AF65-F5344CB8AC3E}">
        <p14:creationId xmlns="" xmlns:p14="http://schemas.microsoft.com/office/powerpoint/2010/main" val="21617752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376B74-BF67-41A8-900B-1EED917C7CE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 xmlns:a16="http://schemas.microsoft.com/office/drawing/2014/main" id="{75DC4D01-5B5F-417B-B65C-2A29280D0D96}"/>
              </a:ext>
            </a:extLst>
          </p:cNvPr>
          <p:cNvPicPr>
            <a:picLocks noChangeAspect="1"/>
          </p:cNvPicPr>
          <p:nvPr/>
        </p:nvPicPr>
        <p:blipFill>
          <a:blip r:embed="rId2"/>
          <a:stretch>
            <a:fillRect/>
          </a:stretch>
        </p:blipFill>
        <p:spPr>
          <a:xfrm>
            <a:off x="1115615" y="1772816"/>
            <a:ext cx="7689785" cy="3672408"/>
          </a:xfrm>
          <a:prstGeom prst="rect">
            <a:avLst/>
          </a:prstGeom>
        </p:spPr>
      </p:pic>
    </p:spTree>
    <p:extLst>
      <p:ext uri="{BB962C8B-B14F-4D97-AF65-F5344CB8AC3E}">
        <p14:creationId xmlns="" xmlns:p14="http://schemas.microsoft.com/office/powerpoint/2010/main" val="27131266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75AB9D-2277-44C5-9000-C312929F39E4}"/>
              </a:ext>
            </a:extLst>
          </p:cNvPr>
          <p:cNvSpPr>
            <a:spLocks noGrp="1"/>
          </p:cNvSpPr>
          <p:nvPr>
            <p:ph type="title"/>
          </p:nvPr>
        </p:nvSpPr>
        <p:spPr/>
        <p:txBody>
          <a:bodyPr/>
          <a:lstStyle/>
          <a:p>
            <a:r>
              <a:rPr lang="en-MY" dirty="0"/>
              <a:t>Business Framework Model</a:t>
            </a:r>
          </a:p>
        </p:txBody>
      </p:sp>
      <p:sp>
        <p:nvSpPr>
          <p:cNvPr id="3" name="Content Placeholder 2">
            <a:extLst>
              <a:ext uri="{FF2B5EF4-FFF2-40B4-BE49-F238E27FC236}">
                <a16:creationId xmlns="" xmlns:a16="http://schemas.microsoft.com/office/drawing/2014/main" id="{558836EE-AC3B-4502-8D40-0B408CFD0713}"/>
              </a:ext>
            </a:extLst>
          </p:cNvPr>
          <p:cNvSpPr>
            <a:spLocks noGrp="1"/>
          </p:cNvSpPr>
          <p:nvPr>
            <p:ph idx="1"/>
          </p:nvPr>
        </p:nvSpPr>
        <p:spPr/>
        <p:txBody>
          <a:bodyPr/>
          <a:lstStyle/>
          <a:p>
            <a:r>
              <a:rPr lang="en-MY" dirty="0"/>
              <a:t>Who – Customer Value Proposition</a:t>
            </a:r>
          </a:p>
          <a:p>
            <a:r>
              <a:rPr lang="en-MY" dirty="0"/>
              <a:t>What – Product offered</a:t>
            </a:r>
          </a:p>
          <a:p>
            <a:r>
              <a:rPr lang="en-MY" dirty="0"/>
              <a:t>How – Supply and Value Chain </a:t>
            </a:r>
          </a:p>
          <a:p>
            <a:r>
              <a:rPr lang="en-MY" dirty="0"/>
              <a:t>Revenue Model – Licensing + Volumes+ Margins</a:t>
            </a:r>
          </a:p>
          <a:p>
            <a:endParaRPr lang="en-MY" dirty="0"/>
          </a:p>
        </p:txBody>
      </p:sp>
    </p:spTree>
    <p:extLst>
      <p:ext uri="{BB962C8B-B14F-4D97-AF65-F5344CB8AC3E}">
        <p14:creationId xmlns="" xmlns:p14="http://schemas.microsoft.com/office/powerpoint/2010/main" val="29504780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324584-4EB7-4CAB-BA13-3A7CEC02602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 xmlns:a16="http://schemas.microsoft.com/office/drawing/2014/main" id="{03D9B4A5-FA4D-45D3-9960-1AE3E7E3810C}"/>
              </a:ext>
            </a:extLst>
          </p:cNvPr>
          <p:cNvPicPr>
            <a:picLocks noChangeAspect="1"/>
          </p:cNvPicPr>
          <p:nvPr/>
        </p:nvPicPr>
        <p:blipFill>
          <a:blip r:embed="rId2"/>
          <a:stretch>
            <a:fillRect/>
          </a:stretch>
        </p:blipFill>
        <p:spPr>
          <a:xfrm>
            <a:off x="1187624" y="1772816"/>
            <a:ext cx="5469560" cy="3924077"/>
          </a:xfrm>
          <a:prstGeom prst="rect">
            <a:avLst/>
          </a:prstGeom>
        </p:spPr>
      </p:pic>
    </p:spTree>
    <p:extLst>
      <p:ext uri="{BB962C8B-B14F-4D97-AF65-F5344CB8AC3E}">
        <p14:creationId xmlns="" xmlns:p14="http://schemas.microsoft.com/office/powerpoint/2010/main" val="16831446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858042-5535-4B2C-ABEA-439E5970BDB1}"/>
              </a:ext>
            </a:extLst>
          </p:cNvPr>
          <p:cNvSpPr>
            <a:spLocks noGrp="1"/>
          </p:cNvSpPr>
          <p:nvPr>
            <p:ph type="title"/>
          </p:nvPr>
        </p:nvSpPr>
        <p:spPr/>
        <p:txBody>
          <a:bodyPr/>
          <a:lstStyle/>
          <a:p>
            <a:r>
              <a:rPr lang="en-MY" dirty="0"/>
              <a:t>Business Model Canvas Example</a:t>
            </a:r>
          </a:p>
        </p:txBody>
      </p:sp>
      <p:pic>
        <p:nvPicPr>
          <p:cNvPr id="5" name="Picture 4">
            <a:extLst>
              <a:ext uri="{FF2B5EF4-FFF2-40B4-BE49-F238E27FC236}">
                <a16:creationId xmlns="" xmlns:a16="http://schemas.microsoft.com/office/drawing/2014/main" id="{D01A4FEA-AF8E-48BD-A411-ECC0FCCFB14D}"/>
              </a:ext>
            </a:extLst>
          </p:cNvPr>
          <p:cNvPicPr>
            <a:picLocks noChangeAspect="1"/>
          </p:cNvPicPr>
          <p:nvPr/>
        </p:nvPicPr>
        <p:blipFill>
          <a:blip r:embed="rId2"/>
          <a:stretch>
            <a:fillRect/>
          </a:stretch>
        </p:blipFill>
        <p:spPr>
          <a:xfrm>
            <a:off x="651698" y="1700809"/>
            <a:ext cx="8437853" cy="4608512"/>
          </a:xfrm>
          <a:prstGeom prst="rect">
            <a:avLst/>
          </a:prstGeom>
        </p:spPr>
      </p:pic>
    </p:spTree>
    <p:extLst>
      <p:ext uri="{BB962C8B-B14F-4D97-AF65-F5344CB8AC3E}">
        <p14:creationId xmlns="" xmlns:p14="http://schemas.microsoft.com/office/powerpoint/2010/main" val="11887238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609600" y="685800"/>
          <a:ext cx="800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99136283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331AA6-066F-4620-8BFF-536150368AEC}"/>
              </a:ext>
            </a:extLst>
          </p:cNvPr>
          <p:cNvSpPr>
            <a:spLocks noGrp="1"/>
          </p:cNvSpPr>
          <p:nvPr>
            <p:ph type="title"/>
          </p:nvPr>
        </p:nvSpPr>
        <p:spPr/>
        <p:txBody>
          <a:bodyPr/>
          <a:lstStyle/>
          <a:p>
            <a:r>
              <a:rPr lang="en-MY" dirty="0"/>
              <a:t>Financial Reporting</a:t>
            </a:r>
          </a:p>
        </p:txBody>
      </p:sp>
      <p:sp>
        <p:nvSpPr>
          <p:cNvPr id="3" name="Content Placeholder 2">
            <a:extLst>
              <a:ext uri="{FF2B5EF4-FFF2-40B4-BE49-F238E27FC236}">
                <a16:creationId xmlns="" xmlns:a16="http://schemas.microsoft.com/office/drawing/2014/main" id="{86581DA3-C63B-48C9-B309-4CA5861DD0E3}"/>
              </a:ext>
            </a:extLst>
          </p:cNvPr>
          <p:cNvSpPr>
            <a:spLocks noGrp="1"/>
          </p:cNvSpPr>
          <p:nvPr>
            <p:ph idx="1"/>
          </p:nvPr>
        </p:nvSpPr>
        <p:spPr/>
        <p:txBody>
          <a:bodyPr/>
          <a:lstStyle/>
          <a:p>
            <a:pPr marL="0" indent="0">
              <a:buNone/>
            </a:pPr>
            <a:r>
              <a:rPr lang="en-MY" dirty="0"/>
              <a:t>Financial reporting is the process of producing the reports, called statements, which disclose an organization's financial status to management, investors and the government.</a:t>
            </a:r>
          </a:p>
          <a:p>
            <a:pPr marL="0" indent="0">
              <a:buNone/>
            </a:pPr>
            <a:endParaRPr lang="en-MY" dirty="0"/>
          </a:p>
          <a:p>
            <a:r>
              <a:rPr lang="en-MY" dirty="0"/>
              <a:t>Income Statement</a:t>
            </a:r>
          </a:p>
          <a:p>
            <a:r>
              <a:rPr lang="en-MY" dirty="0"/>
              <a:t>Balance Sheet</a:t>
            </a:r>
          </a:p>
          <a:p>
            <a:r>
              <a:rPr lang="en-MY" dirty="0"/>
              <a:t>Cash Flow Statement</a:t>
            </a:r>
          </a:p>
        </p:txBody>
      </p:sp>
    </p:spTree>
    <p:extLst>
      <p:ext uri="{BB962C8B-B14F-4D97-AF65-F5344CB8AC3E}">
        <p14:creationId xmlns="" xmlns:p14="http://schemas.microsoft.com/office/powerpoint/2010/main" val="16329731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Income Statement</a:t>
            </a:r>
          </a:p>
        </p:txBody>
      </p:sp>
      <p:sp>
        <p:nvSpPr>
          <p:cNvPr id="4" name="Content Placeholder 3">
            <a:extLst>
              <a:ext uri="{FF2B5EF4-FFF2-40B4-BE49-F238E27FC236}">
                <a16:creationId xmlns="" xmlns:a16="http://schemas.microsoft.com/office/drawing/2014/main" id="{799B5D4B-55FC-4E31-A0BC-CEF6B9BAA771}"/>
              </a:ext>
            </a:extLst>
          </p:cNvPr>
          <p:cNvSpPr>
            <a:spLocks noGrp="1"/>
          </p:cNvSpPr>
          <p:nvPr>
            <p:ph idx="1"/>
          </p:nvPr>
        </p:nvSpPr>
        <p:spPr>
          <a:xfrm>
            <a:off x="683568" y="1600200"/>
            <a:ext cx="8280920" cy="4530725"/>
          </a:xfrm>
        </p:spPr>
        <p:txBody>
          <a:bodyPr/>
          <a:lstStyle/>
          <a:p>
            <a:r>
              <a:rPr lang="en-MY" spc="-15" dirty="0">
                <a:effectLst/>
                <a:ea typeface="Calibri" panose="020F0502020204030204" pitchFamily="34" charset="0"/>
              </a:rPr>
              <a:t>An income statement </a:t>
            </a:r>
            <a:r>
              <a:rPr lang="en-US" spc="-15" dirty="0">
                <a:effectLst/>
                <a:ea typeface="Calibri" panose="020F0502020204030204" pitchFamily="34" charset="0"/>
              </a:rPr>
              <a:t>(</a:t>
            </a:r>
            <a:r>
              <a:rPr lang="en-MY" spc="-15" dirty="0">
                <a:effectLst/>
                <a:ea typeface="Calibri" panose="020F0502020204030204" pitchFamily="34" charset="0"/>
              </a:rPr>
              <a:t>also referred to as Profit and Loss, or Operating Statements) is one of the financial statements shown the company’s revenues and expenses during a particular period.</a:t>
            </a:r>
          </a:p>
          <a:p>
            <a:r>
              <a:rPr lang="en-MY" spc="-15" dirty="0">
                <a:effectLst/>
                <a:ea typeface="Calibri" panose="020F0502020204030204" pitchFamily="34" charset="0"/>
              </a:rPr>
              <a:t> It indicates how the revenues (money received from the sale of products and services before expenses are taken out, also known as the “top line”) are transformed into the net income (the result after all revenues and expenses have been accounted for, also known as “net profit” or the “bottom line”.</a:t>
            </a:r>
            <a:endParaRPr lang="en-MY" dirty="0"/>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91FA45-E811-48F7-8839-68B3AF2F1DE3}"/>
              </a:ext>
            </a:extLst>
          </p:cNvPr>
          <p:cNvSpPr>
            <a:spLocks noGrp="1"/>
          </p:cNvSpPr>
          <p:nvPr>
            <p:ph type="title"/>
          </p:nvPr>
        </p:nvSpPr>
        <p:spPr/>
        <p:txBody>
          <a:bodyPr/>
          <a:lstStyle/>
          <a:p>
            <a:r>
              <a:rPr lang="en-MY" dirty="0"/>
              <a:t>Income Statement</a:t>
            </a:r>
          </a:p>
        </p:txBody>
      </p:sp>
      <p:sp>
        <p:nvSpPr>
          <p:cNvPr id="3" name="Content Placeholder 2">
            <a:extLst>
              <a:ext uri="{FF2B5EF4-FFF2-40B4-BE49-F238E27FC236}">
                <a16:creationId xmlns="" xmlns:a16="http://schemas.microsoft.com/office/drawing/2014/main" id="{5FBBA05D-935F-437B-AEF8-DFCFB7CBA708}"/>
              </a:ext>
            </a:extLst>
          </p:cNvPr>
          <p:cNvSpPr>
            <a:spLocks noGrp="1"/>
          </p:cNvSpPr>
          <p:nvPr>
            <p:ph idx="1"/>
          </p:nvPr>
        </p:nvSpPr>
        <p:spPr/>
        <p:txBody>
          <a:bodyPr/>
          <a:lstStyle/>
          <a:p>
            <a:r>
              <a:rPr lang="en-MY" sz="2800" spc="-15" dirty="0">
                <a:effectLst/>
                <a:ea typeface="Calibri" panose="020F0502020204030204" pitchFamily="34" charset="0"/>
              </a:rPr>
              <a:t>It displays the revenues recognized for a specific period, and the cost and expenses charged against these revenues, including write-offs (e.g., depreciation and amortization of various assets) and taxes. The purpose of the income statement is to show managers and investors whether the company made or lost money during the period being reported.</a:t>
            </a:r>
            <a:endParaRPr lang="en-MY" dirty="0"/>
          </a:p>
        </p:txBody>
      </p:sp>
    </p:spTree>
    <p:extLst>
      <p:ext uri="{BB962C8B-B14F-4D97-AF65-F5344CB8AC3E}">
        <p14:creationId xmlns="" xmlns:p14="http://schemas.microsoft.com/office/powerpoint/2010/main" val="18629596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ECFB16-A40E-4D19-A5B3-2C7DE068BC5A}"/>
              </a:ext>
            </a:extLst>
          </p:cNvPr>
          <p:cNvSpPr>
            <a:spLocks noGrp="1"/>
          </p:cNvSpPr>
          <p:nvPr>
            <p:ph type="title"/>
          </p:nvPr>
        </p:nvSpPr>
        <p:spPr/>
        <p:txBody>
          <a:bodyPr/>
          <a:lstStyle/>
          <a:p>
            <a:r>
              <a:rPr lang="en-MY" dirty="0"/>
              <a:t>Income Statement</a:t>
            </a:r>
          </a:p>
        </p:txBody>
      </p:sp>
      <p:pic>
        <p:nvPicPr>
          <p:cNvPr id="4" name="Picture 3">
            <a:extLst>
              <a:ext uri="{FF2B5EF4-FFF2-40B4-BE49-F238E27FC236}">
                <a16:creationId xmlns="" xmlns:a16="http://schemas.microsoft.com/office/drawing/2014/main" id="{6F6F66C2-E1CC-45B6-ACAA-47DF2750D592}"/>
              </a:ext>
            </a:extLst>
          </p:cNvPr>
          <p:cNvPicPr>
            <a:picLocks noChangeAspect="1"/>
          </p:cNvPicPr>
          <p:nvPr/>
        </p:nvPicPr>
        <p:blipFill>
          <a:blip r:embed="rId2"/>
          <a:stretch>
            <a:fillRect/>
          </a:stretch>
        </p:blipFill>
        <p:spPr>
          <a:xfrm>
            <a:off x="1187624" y="1988840"/>
            <a:ext cx="7228800" cy="4011513"/>
          </a:xfrm>
          <a:prstGeom prst="rect">
            <a:avLst/>
          </a:prstGeom>
        </p:spPr>
      </p:pic>
    </p:spTree>
    <p:extLst>
      <p:ext uri="{BB962C8B-B14F-4D97-AF65-F5344CB8AC3E}">
        <p14:creationId xmlns="" xmlns:p14="http://schemas.microsoft.com/office/powerpoint/2010/main" val="41621033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F627D0-5C9D-4C3C-8466-A05F0052D42D}"/>
              </a:ext>
            </a:extLst>
          </p:cNvPr>
          <p:cNvSpPr>
            <a:spLocks noGrp="1"/>
          </p:cNvSpPr>
          <p:nvPr>
            <p:ph type="title"/>
          </p:nvPr>
        </p:nvSpPr>
        <p:spPr/>
        <p:txBody>
          <a:bodyPr/>
          <a:lstStyle/>
          <a:p>
            <a:r>
              <a:rPr lang="en-MY" dirty="0"/>
              <a:t>Balance Sheet</a:t>
            </a:r>
          </a:p>
        </p:txBody>
      </p:sp>
      <p:sp>
        <p:nvSpPr>
          <p:cNvPr id="3" name="Content Placeholder 2">
            <a:extLst>
              <a:ext uri="{FF2B5EF4-FFF2-40B4-BE49-F238E27FC236}">
                <a16:creationId xmlns="" xmlns:a16="http://schemas.microsoft.com/office/drawing/2014/main" id="{164710BF-4E69-471E-BCC0-10039D19899D}"/>
              </a:ext>
            </a:extLst>
          </p:cNvPr>
          <p:cNvSpPr>
            <a:spLocks noGrp="1"/>
          </p:cNvSpPr>
          <p:nvPr>
            <p:ph idx="1"/>
          </p:nvPr>
        </p:nvSpPr>
        <p:spPr/>
        <p:txBody>
          <a:bodyPr/>
          <a:lstStyle/>
          <a:p>
            <a:pPr marL="0" indent="0">
              <a:buNone/>
            </a:pPr>
            <a:r>
              <a:rPr lang="en-MY" dirty="0"/>
              <a:t>The statement of financial position (balance sheet) “provides information about an entity’s assets, liabilities, and equity and their relationships to each other at a moment in time.” The items in the balance sheet represent the resources of the entity and claims to those resources. The balance sheet is a snapshot taken at a moment in time</a:t>
            </a:r>
          </a:p>
          <a:p>
            <a:pPr marL="0" indent="0">
              <a:buNone/>
            </a:pPr>
            <a:endParaRPr lang="en-MY" dirty="0"/>
          </a:p>
          <a:p>
            <a:pPr marL="0" indent="0">
              <a:buNone/>
            </a:pPr>
            <a:r>
              <a:rPr lang="en-MY" dirty="0"/>
              <a:t>Total Assets = Liabilities + Owner's Equity</a:t>
            </a:r>
          </a:p>
          <a:p>
            <a:pPr marL="0" indent="0">
              <a:buNone/>
            </a:pPr>
            <a:endParaRPr lang="en-MY" dirty="0"/>
          </a:p>
        </p:txBody>
      </p:sp>
    </p:spTree>
    <p:extLst>
      <p:ext uri="{BB962C8B-B14F-4D97-AF65-F5344CB8AC3E}">
        <p14:creationId xmlns="" xmlns:p14="http://schemas.microsoft.com/office/powerpoint/2010/main" val="37276737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CA4E7D-7E79-4EBB-96A0-68D11B5B1727}"/>
              </a:ext>
            </a:extLst>
          </p:cNvPr>
          <p:cNvSpPr>
            <a:spLocks noGrp="1"/>
          </p:cNvSpPr>
          <p:nvPr>
            <p:ph type="title"/>
          </p:nvPr>
        </p:nvSpPr>
        <p:spPr>
          <a:xfrm>
            <a:off x="990600" y="304800"/>
            <a:ext cx="7200900" cy="655639"/>
          </a:xfrm>
        </p:spPr>
        <p:txBody>
          <a:bodyPr/>
          <a:lstStyle/>
          <a:p>
            <a:r>
              <a:rPr lang="en-MY" dirty="0"/>
              <a:t>Balance Sheet</a:t>
            </a:r>
          </a:p>
        </p:txBody>
      </p:sp>
      <p:pic>
        <p:nvPicPr>
          <p:cNvPr id="5" name="Picture 4">
            <a:extLst>
              <a:ext uri="{FF2B5EF4-FFF2-40B4-BE49-F238E27FC236}">
                <a16:creationId xmlns="" xmlns:a16="http://schemas.microsoft.com/office/drawing/2014/main" id="{89BFDBCF-A44C-47AD-8E83-F0174EE12A51}"/>
              </a:ext>
            </a:extLst>
          </p:cNvPr>
          <p:cNvPicPr>
            <a:picLocks noChangeAspect="1"/>
          </p:cNvPicPr>
          <p:nvPr/>
        </p:nvPicPr>
        <p:blipFill>
          <a:blip r:embed="rId2"/>
          <a:stretch>
            <a:fillRect/>
          </a:stretch>
        </p:blipFill>
        <p:spPr>
          <a:xfrm>
            <a:off x="762000" y="1143000"/>
            <a:ext cx="7371500" cy="4870972"/>
          </a:xfrm>
          <a:prstGeom prst="rect">
            <a:avLst/>
          </a:prstGeom>
        </p:spPr>
      </p:pic>
    </p:spTree>
    <p:extLst>
      <p:ext uri="{BB962C8B-B14F-4D97-AF65-F5344CB8AC3E}">
        <p14:creationId xmlns="" xmlns:p14="http://schemas.microsoft.com/office/powerpoint/2010/main" val="9432762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9EC8C5-F21F-4F5F-994B-FD2AA17974FC}"/>
              </a:ext>
            </a:extLst>
          </p:cNvPr>
          <p:cNvSpPr>
            <a:spLocks noGrp="1"/>
          </p:cNvSpPr>
          <p:nvPr>
            <p:ph type="title"/>
          </p:nvPr>
        </p:nvSpPr>
        <p:spPr>
          <a:xfrm>
            <a:off x="990600" y="381000"/>
            <a:ext cx="7200900" cy="655639"/>
          </a:xfrm>
        </p:spPr>
        <p:txBody>
          <a:bodyPr>
            <a:normAutofit/>
          </a:bodyPr>
          <a:lstStyle/>
          <a:p>
            <a:r>
              <a:rPr lang="en-MY" sz="3200" dirty="0"/>
              <a:t>Cash Flow Statement</a:t>
            </a:r>
          </a:p>
        </p:txBody>
      </p:sp>
      <p:sp>
        <p:nvSpPr>
          <p:cNvPr id="7" name="TextBox 6">
            <a:extLst>
              <a:ext uri="{FF2B5EF4-FFF2-40B4-BE49-F238E27FC236}">
                <a16:creationId xmlns="" xmlns:a16="http://schemas.microsoft.com/office/drawing/2014/main" id="{200CA288-DDF7-4938-AAE1-138E279089F7}"/>
              </a:ext>
            </a:extLst>
          </p:cNvPr>
          <p:cNvSpPr txBox="1"/>
          <p:nvPr/>
        </p:nvSpPr>
        <p:spPr>
          <a:xfrm>
            <a:off x="609600" y="1295400"/>
            <a:ext cx="8204448" cy="4832092"/>
          </a:xfrm>
          <a:prstGeom prst="rect">
            <a:avLst/>
          </a:prstGeom>
          <a:noFill/>
        </p:spPr>
        <p:txBody>
          <a:bodyPr wrap="square" rtlCol="0">
            <a:spAutoFit/>
          </a:bodyPr>
          <a:lstStyle/>
          <a:p>
            <a:pPr marL="0" indent="0">
              <a:buNone/>
            </a:pPr>
            <a:r>
              <a:rPr lang="en-MY" sz="2800" dirty="0">
                <a:latin typeface="+mn-lt"/>
              </a:rPr>
              <a:t>Cash flow statements assess the amount, timing, and predictability of cash-inflows and cash-outflows, and are used as the basis for budgeting and business-planning. The accounting data is presented usually in three main sections:</a:t>
            </a:r>
          </a:p>
          <a:p>
            <a:pPr marL="0" indent="0">
              <a:buNone/>
            </a:pPr>
            <a:r>
              <a:rPr lang="en-MY" sz="2800" dirty="0">
                <a:latin typeface="+mn-lt"/>
              </a:rPr>
              <a:t> </a:t>
            </a:r>
          </a:p>
          <a:p>
            <a:pPr marL="457200" indent="-457200">
              <a:buFont typeface="Wingdings" panose="05000000000000000000" pitchFamily="2" charset="2"/>
              <a:buChar char="§"/>
            </a:pPr>
            <a:r>
              <a:rPr lang="en-MY" sz="2800" dirty="0">
                <a:latin typeface="+mn-lt"/>
              </a:rPr>
              <a:t>Operating-activities (sales of goods or services)</a:t>
            </a:r>
          </a:p>
          <a:p>
            <a:pPr marL="457200" indent="-457200">
              <a:buFont typeface="Wingdings" panose="05000000000000000000" pitchFamily="2" charset="2"/>
              <a:buChar char="§"/>
            </a:pPr>
            <a:r>
              <a:rPr lang="en-MY" sz="2800" dirty="0">
                <a:latin typeface="+mn-lt"/>
              </a:rPr>
              <a:t>Investing-activities (sale or purchase of an asset, for example)</a:t>
            </a:r>
          </a:p>
          <a:p>
            <a:pPr marL="457200" indent="-457200">
              <a:buFont typeface="Wingdings" panose="05000000000000000000" pitchFamily="2" charset="2"/>
              <a:buChar char="§"/>
            </a:pPr>
            <a:r>
              <a:rPr lang="en-MY" sz="2800" dirty="0">
                <a:latin typeface="+mn-lt"/>
              </a:rPr>
              <a:t>Financing-activities (borrowings, or sale of common stock, for example).</a:t>
            </a:r>
          </a:p>
        </p:txBody>
      </p:sp>
    </p:spTree>
    <p:extLst>
      <p:ext uri="{BB962C8B-B14F-4D97-AF65-F5344CB8AC3E}">
        <p14:creationId xmlns="" xmlns:p14="http://schemas.microsoft.com/office/powerpoint/2010/main" val="3985927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19562C-BA6D-43CC-8B7D-141349B8C3D4}"/>
              </a:ext>
            </a:extLst>
          </p:cNvPr>
          <p:cNvSpPr>
            <a:spLocks noGrp="1"/>
          </p:cNvSpPr>
          <p:nvPr>
            <p:ph type="title"/>
          </p:nvPr>
        </p:nvSpPr>
        <p:spPr>
          <a:xfrm>
            <a:off x="1143000" y="228600"/>
            <a:ext cx="7200900" cy="655639"/>
          </a:xfrm>
        </p:spPr>
        <p:txBody>
          <a:bodyPr/>
          <a:lstStyle/>
          <a:p>
            <a:r>
              <a:rPr lang="en-MY" dirty="0"/>
              <a:t>Cash Flow Statement</a:t>
            </a:r>
          </a:p>
        </p:txBody>
      </p:sp>
      <p:pic>
        <p:nvPicPr>
          <p:cNvPr id="5" name="Picture 4">
            <a:extLst>
              <a:ext uri="{FF2B5EF4-FFF2-40B4-BE49-F238E27FC236}">
                <a16:creationId xmlns="" xmlns:a16="http://schemas.microsoft.com/office/drawing/2014/main" id="{2D9E2796-6AAA-47C2-8FF1-908C11679A55}"/>
              </a:ext>
            </a:extLst>
          </p:cNvPr>
          <p:cNvPicPr>
            <a:picLocks noChangeAspect="1"/>
          </p:cNvPicPr>
          <p:nvPr/>
        </p:nvPicPr>
        <p:blipFill>
          <a:blip r:embed="rId2"/>
          <a:stretch>
            <a:fillRect/>
          </a:stretch>
        </p:blipFill>
        <p:spPr>
          <a:xfrm>
            <a:off x="762000" y="990600"/>
            <a:ext cx="7595723" cy="5021143"/>
          </a:xfrm>
          <a:prstGeom prst="rect">
            <a:avLst/>
          </a:prstGeom>
        </p:spPr>
      </p:pic>
    </p:spTree>
    <p:extLst>
      <p:ext uri="{BB962C8B-B14F-4D97-AF65-F5344CB8AC3E}">
        <p14:creationId xmlns="" xmlns:p14="http://schemas.microsoft.com/office/powerpoint/2010/main" val="8484068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76C286-7E56-4B43-9AB5-D287C5026CBB}"/>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 xmlns:a16="http://schemas.microsoft.com/office/drawing/2014/main" id="{B46E8AB4-46D1-4894-BE5E-427800F129F4}"/>
              </a:ext>
            </a:extLst>
          </p:cNvPr>
          <p:cNvSpPr>
            <a:spLocks noGrp="1"/>
          </p:cNvSpPr>
          <p:nvPr>
            <p:ph idx="1"/>
          </p:nvPr>
        </p:nvSpPr>
        <p:spPr/>
        <p:txBody>
          <a:bodyPr/>
          <a:lstStyle/>
          <a:p>
            <a:pPr marL="0" indent="0">
              <a:buNone/>
            </a:pPr>
            <a:r>
              <a:rPr lang="en-MY" dirty="0"/>
              <a:t>Which of the following accounting reports would you request to identify how much cash is available to make payroll this period?</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 xmlns:p14="http://schemas.microsoft.com/office/powerpoint/2010/main" val="6847603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D5D069-04CF-47F2-A90A-F53C00717296}"/>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 xmlns:a16="http://schemas.microsoft.com/office/drawing/2014/main" id="{621D0D9C-8BDB-4D1C-B6AC-342D53141580}"/>
              </a:ext>
            </a:extLst>
          </p:cNvPr>
          <p:cNvSpPr>
            <a:spLocks noGrp="1"/>
          </p:cNvSpPr>
          <p:nvPr>
            <p:ph idx="1"/>
          </p:nvPr>
        </p:nvSpPr>
        <p:spPr/>
        <p:txBody>
          <a:bodyPr/>
          <a:lstStyle/>
          <a:p>
            <a:r>
              <a:rPr lang="en-MY" dirty="0"/>
              <a:t>Option B</a:t>
            </a:r>
          </a:p>
          <a:p>
            <a:pPr marL="0" indent="0">
              <a:buNone/>
            </a:pPr>
            <a:r>
              <a:rPr lang="en-MY" dirty="0"/>
              <a:t> A statement of cash flow reflects the money that came in and where it was spent, and it provides a snapshot of the cash available to pay immediate bills. A balance sheet is a picture of the financial condition of a company on a specific day, including assets, liabilities, and equity. An income statement is a reflection of the financial results of operations within a specific reporting period. It includes </a:t>
            </a:r>
            <a:r>
              <a:rPr lang="en-MY" dirty="0" err="1"/>
              <a:t>labor</a:t>
            </a:r>
            <a:r>
              <a:rPr lang="en-MY" dirty="0"/>
              <a:t> costs as part of the overhead calculation.</a:t>
            </a:r>
          </a:p>
        </p:txBody>
      </p:sp>
    </p:spTree>
    <p:extLst>
      <p:ext uri="{BB962C8B-B14F-4D97-AF65-F5344CB8AC3E}">
        <p14:creationId xmlns="" xmlns:p14="http://schemas.microsoft.com/office/powerpoint/2010/main" val="7216392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9BE809-DF14-4B54-B698-FB7432E21EA4}"/>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 xmlns:a16="http://schemas.microsoft.com/office/drawing/2014/main" id="{22A6E307-F578-4175-A7EC-F5FA86191C81}"/>
              </a:ext>
            </a:extLst>
          </p:cNvPr>
          <p:cNvSpPr>
            <a:spLocks noGrp="1"/>
          </p:cNvSpPr>
          <p:nvPr>
            <p:ph idx="1"/>
          </p:nvPr>
        </p:nvSpPr>
        <p:spPr/>
        <p:txBody>
          <a:bodyPr/>
          <a:lstStyle/>
          <a:p>
            <a:pPr marL="0" indent="0">
              <a:buNone/>
            </a:pPr>
            <a:r>
              <a:rPr lang="en-MY" dirty="0"/>
              <a:t>Which of the following accounting reports would you request to identify how much the cost of </a:t>
            </a:r>
            <a:r>
              <a:rPr lang="en-MY" dirty="0" err="1"/>
              <a:t>labor</a:t>
            </a:r>
            <a:r>
              <a:rPr lang="en-MY" dirty="0"/>
              <a:t> was in the month of February?</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 xmlns:p14="http://schemas.microsoft.com/office/powerpoint/2010/main" val="12292919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1ED19C1-395C-4C76-92ED-E6DF015D794A}"/>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 xmlns:a16="http://schemas.microsoft.com/office/drawing/2014/main" id="{28EF66EB-5717-4A89-B7FF-88F159A4A7A3}"/>
              </a:ext>
            </a:extLst>
          </p:cNvPr>
          <p:cNvSpPr>
            <a:spLocks noGrp="1"/>
          </p:cNvSpPr>
          <p:nvPr>
            <p:ph idx="1"/>
          </p:nvPr>
        </p:nvSpPr>
        <p:spPr/>
        <p:txBody>
          <a:bodyPr>
            <a:normAutofit fontScale="92500" lnSpcReduction="10000"/>
          </a:bodyPr>
          <a:lstStyle/>
          <a:p>
            <a:r>
              <a:rPr lang="en-MY" dirty="0"/>
              <a:t>Option - A. </a:t>
            </a:r>
          </a:p>
          <a:p>
            <a:endParaRPr lang="en-MY" dirty="0"/>
          </a:p>
          <a:p>
            <a:pPr marL="0" indent="0">
              <a:buNone/>
            </a:pPr>
            <a:r>
              <a:rPr lang="en-MY" sz="2400" dirty="0"/>
              <a:t>An income statement, or profit and loss statement, is a reflection of the financial results of operations within a reporting period. It includes data on revenue produced from various sources, how much products cost to produce, overhead costs, and what the profit or loss was for the stated period. A statement of cash flow reflects the money that came in and where it was spent. A balance sheet is a picture of the financial condition of a company on a specific day, including assets, liabilities, and equity.</a:t>
            </a:r>
          </a:p>
        </p:txBody>
      </p:sp>
    </p:spTree>
    <p:extLst>
      <p:ext uri="{BB962C8B-B14F-4D97-AF65-F5344CB8AC3E}">
        <p14:creationId xmlns="" xmlns:p14="http://schemas.microsoft.com/office/powerpoint/2010/main" val="27746596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609600" y="609600"/>
          <a:ext cx="80010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409676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CDA1CD-1D5C-443B-96FE-7802B0D5622D}"/>
              </a:ext>
            </a:extLst>
          </p:cNvPr>
          <p:cNvSpPr>
            <a:spLocks noGrp="1"/>
          </p:cNvSpPr>
          <p:nvPr>
            <p:ph type="title"/>
          </p:nvPr>
        </p:nvSpPr>
        <p:spPr>
          <a:xfrm>
            <a:off x="1066800" y="381000"/>
            <a:ext cx="7200900" cy="579439"/>
          </a:xfrm>
        </p:spPr>
        <p:txBody>
          <a:bodyPr/>
          <a:lstStyle/>
          <a:p>
            <a:r>
              <a:rPr lang="en-MY" dirty="0"/>
              <a:t>Marketing Mix</a:t>
            </a:r>
          </a:p>
        </p:txBody>
      </p:sp>
      <p:sp>
        <p:nvSpPr>
          <p:cNvPr id="3" name="Content Placeholder 2">
            <a:extLst>
              <a:ext uri="{FF2B5EF4-FFF2-40B4-BE49-F238E27FC236}">
                <a16:creationId xmlns="" xmlns:a16="http://schemas.microsoft.com/office/drawing/2014/main" id="{96450C38-696E-47FB-AF68-1543E4F027B7}"/>
              </a:ext>
            </a:extLst>
          </p:cNvPr>
          <p:cNvSpPr>
            <a:spLocks noGrp="1"/>
          </p:cNvSpPr>
          <p:nvPr>
            <p:ph idx="1"/>
          </p:nvPr>
        </p:nvSpPr>
        <p:spPr>
          <a:xfrm>
            <a:off x="914400" y="1600200"/>
            <a:ext cx="7772400" cy="4979987"/>
          </a:xfrm>
        </p:spPr>
        <p:txBody>
          <a:bodyPr/>
          <a:lstStyle/>
          <a:p>
            <a:r>
              <a:rPr lang="en-MY" dirty="0"/>
              <a:t>Marketing is the process of planning, pricing, promoting, and distributing goods and services to satisfy organizational objectives. </a:t>
            </a:r>
          </a:p>
          <a:p>
            <a:r>
              <a:rPr lang="en-MY" dirty="0"/>
              <a:t>Marketing is the ability of a business to add more values for its customers than competitors and attain a position of relative advantage. </a:t>
            </a:r>
          </a:p>
          <a:p>
            <a:r>
              <a:rPr lang="en-MY" dirty="0"/>
              <a:t>Marketing mix is defined as the set of tactical marketing tools (4Ps) that a business blends to produce the response it wants in the target market.</a:t>
            </a:r>
          </a:p>
        </p:txBody>
      </p:sp>
    </p:spTree>
    <p:extLst>
      <p:ext uri="{BB962C8B-B14F-4D97-AF65-F5344CB8AC3E}">
        <p14:creationId xmlns="" xmlns:p14="http://schemas.microsoft.com/office/powerpoint/2010/main" val="22843075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631F0F-F2F6-41BC-8CC0-189453867BDD}"/>
              </a:ext>
            </a:extLst>
          </p:cNvPr>
          <p:cNvSpPr>
            <a:spLocks noGrp="1"/>
          </p:cNvSpPr>
          <p:nvPr>
            <p:ph type="title"/>
          </p:nvPr>
        </p:nvSpPr>
        <p:spPr>
          <a:xfrm>
            <a:off x="990600" y="304800"/>
            <a:ext cx="7200900" cy="731839"/>
          </a:xfrm>
        </p:spPr>
        <p:txBody>
          <a:bodyPr/>
          <a:lstStyle/>
          <a:p>
            <a:r>
              <a:rPr lang="en-MY" dirty="0"/>
              <a:t>Marketing Mix</a:t>
            </a:r>
          </a:p>
        </p:txBody>
      </p:sp>
      <p:pic>
        <p:nvPicPr>
          <p:cNvPr id="5" name="Picture 4">
            <a:extLst>
              <a:ext uri="{FF2B5EF4-FFF2-40B4-BE49-F238E27FC236}">
                <a16:creationId xmlns="" xmlns:a16="http://schemas.microsoft.com/office/drawing/2014/main"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 xmlns:p14="http://schemas.microsoft.com/office/powerpoint/2010/main" val="40311408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1D09C6-8224-42F1-BDDC-0E14B69AA25A}"/>
              </a:ext>
            </a:extLst>
          </p:cNvPr>
          <p:cNvSpPr>
            <a:spLocks noGrp="1"/>
          </p:cNvSpPr>
          <p:nvPr>
            <p:ph type="title"/>
          </p:nvPr>
        </p:nvSpPr>
        <p:spPr>
          <a:xfrm>
            <a:off x="1066800" y="228600"/>
            <a:ext cx="7200900" cy="579439"/>
          </a:xfrm>
        </p:spPr>
        <p:txBody>
          <a:bodyPr/>
          <a:lstStyle/>
          <a:p>
            <a:r>
              <a:rPr lang="en-MY" dirty="0"/>
              <a:t>4P’s of Marketing</a:t>
            </a:r>
          </a:p>
        </p:txBody>
      </p:sp>
      <p:pic>
        <p:nvPicPr>
          <p:cNvPr id="5" name="Picture 4">
            <a:extLst>
              <a:ext uri="{FF2B5EF4-FFF2-40B4-BE49-F238E27FC236}">
                <a16:creationId xmlns="" xmlns:a16="http://schemas.microsoft.com/office/drawing/2014/main" id="{784B4905-1272-44C5-825D-1DEA2E41CBC5}"/>
              </a:ext>
            </a:extLst>
          </p:cNvPr>
          <p:cNvPicPr>
            <a:picLocks noChangeAspect="1"/>
          </p:cNvPicPr>
          <p:nvPr/>
        </p:nvPicPr>
        <p:blipFill>
          <a:blip r:embed="rId2"/>
          <a:stretch>
            <a:fillRect/>
          </a:stretch>
        </p:blipFill>
        <p:spPr>
          <a:xfrm>
            <a:off x="1219200" y="1066800"/>
            <a:ext cx="6654193" cy="4912492"/>
          </a:xfrm>
          <a:prstGeom prst="rect">
            <a:avLst/>
          </a:prstGeom>
        </p:spPr>
      </p:pic>
    </p:spTree>
    <p:extLst>
      <p:ext uri="{BB962C8B-B14F-4D97-AF65-F5344CB8AC3E}">
        <p14:creationId xmlns="" xmlns:p14="http://schemas.microsoft.com/office/powerpoint/2010/main" val="25534404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8B608D-E702-4C54-987D-395F141E0710}"/>
              </a:ext>
            </a:extLst>
          </p:cNvPr>
          <p:cNvSpPr>
            <a:spLocks noGrp="1"/>
          </p:cNvSpPr>
          <p:nvPr>
            <p:ph type="title"/>
          </p:nvPr>
        </p:nvSpPr>
        <p:spPr>
          <a:xfrm>
            <a:off x="1066800" y="304800"/>
            <a:ext cx="7200900" cy="655639"/>
          </a:xfrm>
        </p:spPr>
        <p:txBody>
          <a:bodyPr/>
          <a:lstStyle/>
          <a:p>
            <a:r>
              <a:rPr lang="en-MY" dirty="0"/>
              <a:t>Example of 4P’s of Marketing</a:t>
            </a:r>
          </a:p>
        </p:txBody>
      </p:sp>
      <p:pic>
        <p:nvPicPr>
          <p:cNvPr id="5" name="Picture 4">
            <a:extLst>
              <a:ext uri="{FF2B5EF4-FFF2-40B4-BE49-F238E27FC236}">
                <a16:creationId xmlns="" xmlns:a16="http://schemas.microsoft.com/office/drawing/2014/main" id="{BF8FF103-AC1D-42DE-AB0B-77B507519D8B}"/>
              </a:ext>
            </a:extLst>
          </p:cNvPr>
          <p:cNvPicPr>
            <a:picLocks noChangeAspect="1"/>
          </p:cNvPicPr>
          <p:nvPr/>
        </p:nvPicPr>
        <p:blipFill>
          <a:blip r:embed="rId2"/>
          <a:stretch>
            <a:fillRect/>
          </a:stretch>
        </p:blipFill>
        <p:spPr>
          <a:xfrm>
            <a:off x="1066800" y="1447800"/>
            <a:ext cx="7337980" cy="4124102"/>
          </a:xfrm>
          <a:prstGeom prst="rect">
            <a:avLst/>
          </a:prstGeom>
        </p:spPr>
      </p:pic>
    </p:spTree>
    <p:extLst>
      <p:ext uri="{BB962C8B-B14F-4D97-AF65-F5344CB8AC3E}">
        <p14:creationId xmlns="" xmlns:p14="http://schemas.microsoft.com/office/powerpoint/2010/main" val="19451894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58C3924-A679-4F90-A1AC-4934FE3D777E}"/>
              </a:ext>
            </a:extLst>
          </p:cNvPr>
          <p:cNvSpPr>
            <a:spLocks noGrp="1"/>
          </p:cNvSpPr>
          <p:nvPr>
            <p:ph type="title"/>
          </p:nvPr>
        </p:nvSpPr>
        <p:spPr>
          <a:xfrm>
            <a:off x="1066800" y="304800"/>
            <a:ext cx="7200900" cy="579439"/>
          </a:xfrm>
        </p:spPr>
        <p:txBody>
          <a:bodyPr/>
          <a:lstStyle/>
          <a:p>
            <a:r>
              <a:rPr lang="en-MY" dirty="0"/>
              <a:t>HR and Marketing</a:t>
            </a:r>
          </a:p>
        </p:txBody>
      </p:sp>
      <p:sp>
        <p:nvSpPr>
          <p:cNvPr id="3" name="Content Placeholder 2">
            <a:extLst>
              <a:ext uri="{FF2B5EF4-FFF2-40B4-BE49-F238E27FC236}">
                <a16:creationId xmlns="" xmlns:a16="http://schemas.microsoft.com/office/drawing/2014/main" id="{8C1EDD95-A2F3-4C14-B98E-F3CFC65A338C}"/>
              </a:ext>
            </a:extLst>
          </p:cNvPr>
          <p:cNvSpPr>
            <a:spLocks noGrp="1"/>
          </p:cNvSpPr>
          <p:nvPr>
            <p:ph idx="1"/>
          </p:nvPr>
        </p:nvSpPr>
        <p:spPr>
          <a:xfrm>
            <a:off x="685800" y="1556792"/>
            <a:ext cx="7848600" cy="4530725"/>
          </a:xfrm>
        </p:spPr>
        <p:txBody>
          <a:bodyPr/>
          <a:lstStyle/>
          <a:p>
            <a:r>
              <a:rPr lang="en-MY" sz="2800" dirty="0"/>
              <a:t>The secret to attracting the people you want and need: align your HR strategy with your business plan. If you want to be a top application developer for smartphones, you need creative and educated talent. </a:t>
            </a:r>
          </a:p>
          <a:p>
            <a:r>
              <a:rPr lang="en-MY" sz="2800"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 xmlns:p14="http://schemas.microsoft.com/office/powerpoint/2010/main" val="34996987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533400" y="685800"/>
          <a:ext cx="80010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1547419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111D13-6CF1-40DB-BFF7-7FAA266FA065}"/>
              </a:ext>
            </a:extLst>
          </p:cNvPr>
          <p:cNvSpPr>
            <a:spLocks noGrp="1"/>
          </p:cNvSpPr>
          <p:nvPr>
            <p:ph type="title"/>
          </p:nvPr>
        </p:nvSpPr>
        <p:spPr>
          <a:xfrm>
            <a:off x="1143000" y="228600"/>
            <a:ext cx="7200900" cy="655639"/>
          </a:xfrm>
        </p:spPr>
        <p:txBody>
          <a:bodyPr/>
          <a:lstStyle/>
          <a:p>
            <a:r>
              <a:rPr lang="en-MY" dirty="0"/>
              <a:t>Operation Management</a:t>
            </a:r>
          </a:p>
        </p:txBody>
      </p:sp>
      <p:sp>
        <p:nvSpPr>
          <p:cNvPr id="3" name="Content Placeholder 2">
            <a:extLst>
              <a:ext uri="{FF2B5EF4-FFF2-40B4-BE49-F238E27FC236}">
                <a16:creationId xmlns="" xmlns:a16="http://schemas.microsoft.com/office/drawing/2014/main" id="{E8DDAD9C-7B71-4B01-A3B0-A8979D18AB3E}"/>
              </a:ext>
            </a:extLst>
          </p:cNvPr>
          <p:cNvSpPr>
            <a:spLocks noGrp="1"/>
          </p:cNvSpPr>
          <p:nvPr>
            <p:ph idx="1"/>
          </p:nvPr>
        </p:nvSpPr>
        <p:spPr>
          <a:xfrm>
            <a:off x="661256" y="1700808"/>
            <a:ext cx="8278688" cy="4530725"/>
          </a:xfrm>
        </p:spPr>
        <p:txBody>
          <a:bodyPr/>
          <a:lstStyle/>
          <a:p>
            <a:r>
              <a:rPr lang="en-MY" dirty="0"/>
              <a:t>Operation management refers to management of processes that transform inputs into goods and services that add value for the customer.</a:t>
            </a:r>
          </a:p>
          <a:p>
            <a:r>
              <a:rPr lang="en-MY" dirty="0"/>
              <a:t> The goal of operations management is to maximize efficiency while producing goods and services that effectively </a:t>
            </a:r>
            <a:r>
              <a:rPr lang="en-MY" dirty="0" err="1"/>
              <a:t>fulfill</a:t>
            </a:r>
            <a:r>
              <a:rPr lang="en-MY" dirty="0"/>
              <a:t> customer needs.</a:t>
            </a:r>
          </a:p>
          <a:p>
            <a:r>
              <a:rPr lang="en-MY" dirty="0"/>
              <a:t> It considers the acquisition, development, and utilization of resources that firms need to deliver the goods and services their clients want.</a:t>
            </a:r>
          </a:p>
        </p:txBody>
      </p:sp>
    </p:spTree>
    <p:extLst>
      <p:ext uri="{BB962C8B-B14F-4D97-AF65-F5344CB8AC3E}">
        <p14:creationId xmlns="" xmlns:p14="http://schemas.microsoft.com/office/powerpoint/2010/main" val="20677888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 xmlns:a16="http://schemas.microsoft.com/office/drawing/2014/main"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 xmlns:p14="http://schemas.microsoft.com/office/powerpoint/2010/main" val="8327433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 xmlns:a16="http://schemas.microsoft.com/office/drawing/2014/main"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 xmlns:p14="http://schemas.microsoft.com/office/powerpoint/2010/main" val="17700665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739F0D-E386-442B-859A-ACCB214186FB}"/>
              </a:ext>
            </a:extLst>
          </p:cNvPr>
          <p:cNvSpPr>
            <a:spLocks noGrp="1"/>
          </p:cNvSpPr>
          <p:nvPr>
            <p:ph type="title"/>
          </p:nvPr>
        </p:nvSpPr>
        <p:spPr/>
        <p:txBody>
          <a:bodyPr/>
          <a:lstStyle/>
          <a:p>
            <a:r>
              <a:rPr lang="en-MY" dirty="0"/>
              <a:t>HR and Operation Management</a:t>
            </a:r>
          </a:p>
        </p:txBody>
      </p:sp>
      <p:sp>
        <p:nvSpPr>
          <p:cNvPr id="3" name="Content Placeholder 2">
            <a:extLst>
              <a:ext uri="{FF2B5EF4-FFF2-40B4-BE49-F238E27FC236}">
                <a16:creationId xmlns="" xmlns:a16="http://schemas.microsoft.com/office/drawing/2014/main" id="{98F47EED-70EF-4C64-BD81-6D9CBE266700}"/>
              </a:ext>
            </a:extLst>
          </p:cNvPr>
          <p:cNvSpPr>
            <a:spLocks noGrp="1"/>
          </p:cNvSpPr>
          <p:nvPr>
            <p:ph idx="1"/>
          </p:nvPr>
        </p:nvSpPr>
        <p:spPr/>
        <p:txBody>
          <a:bodyPr/>
          <a:lstStyle/>
          <a:p>
            <a:r>
              <a:rPr lang="en-MY" dirty="0"/>
              <a:t>Achieve efficient use of human resources within the operations function</a:t>
            </a:r>
          </a:p>
          <a:p>
            <a:r>
              <a:rPr lang="en-MY" dirty="0"/>
              <a:t>Design of jobs that are effective, safe and provide a reasonable quality of work life for the employee in an atmosphere of mutual respect.</a:t>
            </a:r>
          </a:p>
          <a:p>
            <a:r>
              <a:rPr lang="en-MY" dirty="0"/>
              <a:t>Use of </a:t>
            </a:r>
            <a:r>
              <a:rPr lang="en-MY" dirty="0" err="1"/>
              <a:t>behavioral</a:t>
            </a:r>
            <a:r>
              <a:rPr lang="en-MY" dirty="0"/>
              <a:t> concepts as job </a:t>
            </a:r>
            <a:r>
              <a:rPr lang="en-MY" dirty="0" err="1"/>
              <a:t>rotation,enlargement</a:t>
            </a:r>
            <a:r>
              <a:rPr lang="en-MY" dirty="0"/>
              <a:t> and enrichment and redesign of job characteristics can enhance productivity and satisfaction</a:t>
            </a:r>
          </a:p>
        </p:txBody>
      </p:sp>
    </p:spTree>
    <p:extLst>
      <p:ext uri="{BB962C8B-B14F-4D97-AF65-F5344CB8AC3E}">
        <p14:creationId xmlns="" xmlns:p14="http://schemas.microsoft.com/office/powerpoint/2010/main" val="34684806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533400" y="381000"/>
          <a:ext cx="80010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955552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55A8BB-511B-4FB1-A1F1-3293100E7AB1}"/>
              </a:ext>
            </a:extLst>
          </p:cNvPr>
          <p:cNvSpPr>
            <a:spLocks noGrp="1"/>
          </p:cNvSpPr>
          <p:nvPr>
            <p:ph type="title"/>
          </p:nvPr>
        </p:nvSpPr>
        <p:spPr/>
        <p:txBody>
          <a:bodyPr/>
          <a:lstStyle/>
          <a:p>
            <a:r>
              <a:rPr lang="en-MY" dirty="0"/>
              <a:t>Research &amp; Development (R&amp;D)</a:t>
            </a:r>
          </a:p>
        </p:txBody>
      </p:sp>
      <p:sp>
        <p:nvSpPr>
          <p:cNvPr id="3" name="Content Placeholder 2">
            <a:extLst>
              <a:ext uri="{FF2B5EF4-FFF2-40B4-BE49-F238E27FC236}">
                <a16:creationId xmlns="" xmlns:a16="http://schemas.microsoft.com/office/drawing/2014/main" id="{9FA0ACF8-105C-4062-8082-C4A276E18385}"/>
              </a:ext>
            </a:extLst>
          </p:cNvPr>
          <p:cNvSpPr>
            <a:spLocks noGrp="1"/>
          </p:cNvSpPr>
          <p:nvPr>
            <p:ph idx="1"/>
          </p:nvPr>
        </p:nvSpPr>
        <p:spPr>
          <a:xfrm>
            <a:off x="683568" y="1600200"/>
            <a:ext cx="8003232" cy="4530725"/>
          </a:xfrm>
        </p:spPr>
        <p:txBody>
          <a:bodyPr/>
          <a:lstStyle/>
          <a:p>
            <a:r>
              <a:rPr lang="en-MY"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dirty="0"/>
              <a:t>The majority of its R&amp;D activity involves the optimization of its manufacturing processes, material developments and the implementation of new manufacturing processes</a:t>
            </a:r>
          </a:p>
        </p:txBody>
      </p:sp>
    </p:spTree>
    <p:extLst>
      <p:ext uri="{BB962C8B-B14F-4D97-AF65-F5344CB8AC3E}">
        <p14:creationId xmlns="" xmlns:p14="http://schemas.microsoft.com/office/powerpoint/2010/main" val="17556326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655A7A-16A0-4323-A5C9-A147A5D5FCF9}"/>
              </a:ext>
            </a:extLst>
          </p:cNvPr>
          <p:cNvSpPr>
            <a:spLocks noGrp="1"/>
          </p:cNvSpPr>
          <p:nvPr>
            <p:ph type="title"/>
          </p:nvPr>
        </p:nvSpPr>
        <p:spPr/>
        <p:txBody>
          <a:bodyPr/>
          <a:lstStyle/>
          <a:p>
            <a:r>
              <a:rPr lang="en-MY" dirty="0"/>
              <a:t>HRM and R&amp;D</a:t>
            </a:r>
          </a:p>
        </p:txBody>
      </p:sp>
      <p:sp>
        <p:nvSpPr>
          <p:cNvPr id="3" name="Content Placeholder 2">
            <a:extLst>
              <a:ext uri="{FF2B5EF4-FFF2-40B4-BE49-F238E27FC236}">
                <a16:creationId xmlns="" xmlns:a16="http://schemas.microsoft.com/office/drawing/2014/main" id="{9FE8881F-A33E-4CE2-B44A-DF2AA3C14030}"/>
              </a:ext>
            </a:extLst>
          </p:cNvPr>
          <p:cNvSpPr>
            <a:spLocks noGrp="1"/>
          </p:cNvSpPr>
          <p:nvPr>
            <p:ph idx="1"/>
          </p:nvPr>
        </p:nvSpPr>
        <p:spPr/>
        <p:txBody>
          <a:bodyPr/>
          <a:lstStyle/>
          <a:p>
            <a:r>
              <a:rPr lang="en-MY" dirty="0"/>
              <a:t>HRM can be used to search for and attract personnel; inspire and reward employees; design an open, sharing environment; and foster creative and innovative capabilities among employees.</a:t>
            </a:r>
          </a:p>
          <a:p>
            <a:r>
              <a:rPr lang="en-MY"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 xmlns:p14="http://schemas.microsoft.com/office/powerpoint/2010/main" val="3824028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2CA450-12AA-4AAC-9582-510932F3F813}"/>
              </a:ext>
            </a:extLst>
          </p:cNvPr>
          <p:cNvSpPr>
            <a:spLocks noGrp="1"/>
          </p:cNvSpPr>
          <p:nvPr>
            <p:ph type="title"/>
          </p:nvPr>
        </p:nvSpPr>
        <p:spPr/>
        <p:txBody>
          <a:bodyPr/>
          <a:lstStyle/>
          <a:p>
            <a:r>
              <a:rPr lang="en-MY" dirty="0"/>
              <a:t>Question # 8</a:t>
            </a:r>
          </a:p>
        </p:txBody>
      </p:sp>
      <p:sp>
        <p:nvSpPr>
          <p:cNvPr id="3" name="Content Placeholder 2">
            <a:extLst>
              <a:ext uri="{FF2B5EF4-FFF2-40B4-BE49-F238E27FC236}">
                <a16:creationId xmlns="" xmlns:a16="http://schemas.microsoft.com/office/drawing/2014/main" id="{057E19AF-5005-44E3-A140-1F66B7FD2A87}"/>
              </a:ext>
            </a:extLst>
          </p:cNvPr>
          <p:cNvSpPr>
            <a:spLocks noGrp="1"/>
          </p:cNvSpPr>
          <p:nvPr>
            <p:ph idx="1"/>
          </p:nvPr>
        </p:nvSpPr>
        <p:spPr/>
        <p:txBody>
          <a:bodyPr/>
          <a:lstStyle/>
          <a:p>
            <a:pPr marL="0" indent="0">
              <a:buNone/>
            </a:pPr>
            <a:r>
              <a:rPr lang="en-MY"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dirty="0"/>
              <a:t>Information technology	</a:t>
            </a:r>
          </a:p>
          <a:p>
            <a:pPr marL="514350" indent="-514350">
              <a:buFont typeface="+mj-lt"/>
              <a:buAutoNum type="alphaUcPeriod"/>
            </a:pPr>
            <a:r>
              <a:rPr lang="en-MY" dirty="0"/>
              <a:t>Research and development	</a:t>
            </a:r>
          </a:p>
          <a:p>
            <a:pPr marL="514350" indent="-514350">
              <a:buFont typeface="+mj-lt"/>
              <a:buAutoNum type="alphaUcPeriod"/>
            </a:pPr>
            <a:r>
              <a:rPr lang="en-MY" dirty="0"/>
              <a:t>Operations	</a:t>
            </a:r>
          </a:p>
          <a:p>
            <a:pPr marL="514350" indent="-514350">
              <a:buFont typeface="+mj-lt"/>
              <a:buAutoNum type="alphaUcPeriod"/>
            </a:pPr>
            <a:r>
              <a:rPr lang="en-MY" dirty="0"/>
              <a:t>Sales and marketing</a:t>
            </a:r>
          </a:p>
          <a:p>
            <a:pPr marL="514350" indent="-514350">
              <a:buFont typeface="+mj-lt"/>
              <a:buAutoNum type="alphaUcPeriod"/>
            </a:pPr>
            <a:endParaRPr lang="en-MY" dirty="0"/>
          </a:p>
        </p:txBody>
      </p:sp>
    </p:spTree>
    <p:extLst>
      <p:ext uri="{BB962C8B-B14F-4D97-AF65-F5344CB8AC3E}">
        <p14:creationId xmlns="" xmlns:p14="http://schemas.microsoft.com/office/powerpoint/2010/main" val="41918288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 xmlns:a16="http://schemas.microsoft.com/office/drawing/2014/main" id="{DF648070-4805-474F-9D9E-E930BC0CF1F0}"/>
              </a:ext>
            </a:extLst>
          </p:cNvPr>
          <p:cNvSpPr>
            <a:spLocks noGrp="1"/>
          </p:cNvSpPr>
          <p:nvPr>
            <p:ph idx="1"/>
          </p:nvPr>
        </p:nvSpPr>
        <p:spPr/>
        <p:txBody>
          <a:bodyPr/>
          <a:lstStyle/>
          <a:p>
            <a:r>
              <a:rPr lang="en-MY" dirty="0"/>
              <a:t>Option B</a:t>
            </a:r>
          </a:p>
        </p:txBody>
      </p:sp>
    </p:spTree>
    <p:extLst>
      <p:ext uri="{BB962C8B-B14F-4D97-AF65-F5344CB8AC3E}">
        <p14:creationId xmlns="" xmlns:p14="http://schemas.microsoft.com/office/powerpoint/2010/main" val="18219889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3641294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3244</TotalTime>
  <Words>4012</Words>
  <Application>Microsoft Office PowerPoint</Application>
  <PresentationFormat>On-screen Show (4:3)</PresentationFormat>
  <Paragraphs>412</Paragraphs>
  <Slides>110</Slides>
  <Notes>5</Notes>
  <HiddenSlides>0</HiddenSlides>
  <MMClips>0</MMClips>
  <ScaleCrop>false</ScaleCrop>
  <HeadingPairs>
    <vt:vector size="4" baseType="variant">
      <vt:variant>
        <vt:lpstr>Theme</vt:lpstr>
      </vt:variant>
      <vt:variant>
        <vt:i4>1</vt:i4>
      </vt:variant>
      <vt:variant>
        <vt:lpstr>Slide Titles</vt:lpstr>
      </vt:variant>
      <vt:variant>
        <vt:i4>110</vt:i4>
      </vt:variant>
    </vt:vector>
  </HeadingPairs>
  <TitlesOfParts>
    <vt:vector size="111" baseType="lpstr">
      <vt:lpstr>Diamond Grid 16x9</vt:lpstr>
      <vt:lpstr>BUSINESS LEADERSHIP - VII</vt:lpstr>
      <vt:lpstr>Slide 2</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Slide 16</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3</vt:lpstr>
      <vt:lpstr>Answer # 3</vt:lpstr>
      <vt:lpstr>Slide 27</vt:lpstr>
      <vt:lpstr>Strategy Implementation Activities</vt:lpstr>
      <vt:lpstr>Difference Strategy Formulation vs Implementation</vt:lpstr>
      <vt:lpstr>Slide 30</vt:lpstr>
      <vt:lpstr>Strategy Evaluation</vt:lpstr>
      <vt:lpstr>Process of Strategy Evaluation </vt:lpstr>
      <vt:lpstr>Fixing benchmark of performance</vt:lpstr>
      <vt:lpstr>Measurement of performance</vt:lpstr>
      <vt:lpstr>Analyzing Variance</vt:lpstr>
      <vt:lpstr>Taking Corrective Action</vt:lpstr>
      <vt:lpstr>Slide 37</vt:lpstr>
      <vt:lpstr>HR in Strategy Planning</vt:lpstr>
      <vt:lpstr>HR in Communicating Vision and Mission</vt:lpstr>
      <vt:lpstr>HR in SWOT Analysis</vt:lpstr>
      <vt:lpstr>HR in Strategy Formulation</vt:lpstr>
      <vt:lpstr>HR in Strategy Execution</vt:lpstr>
      <vt:lpstr>Elements of Business</vt:lpstr>
      <vt:lpstr>Supply Chain</vt:lpstr>
      <vt:lpstr>Supply Chain</vt:lpstr>
      <vt:lpstr>Supply Chain Management</vt:lpstr>
      <vt:lpstr>Supply Chain Management</vt:lpstr>
      <vt:lpstr>Supply Chain Operations Reference model (SCOR)</vt:lpstr>
      <vt:lpstr>Supply Chain Example : Apple Inc</vt:lpstr>
      <vt:lpstr>HR and Supply Chain</vt:lpstr>
      <vt:lpstr>Staffing and Supply Chain</vt:lpstr>
      <vt:lpstr>Training and Supply Chain</vt:lpstr>
      <vt:lpstr>Performance Management and Supply Chain</vt:lpstr>
      <vt:lpstr>Question # 1</vt:lpstr>
      <vt:lpstr>Answer # 1</vt:lpstr>
      <vt:lpstr>Question # 2</vt:lpstr>
      <vt:lpstr>Answer # 2</vt:lpstr>
      <vt:lpstr>Question # 3</vt:lpstr>
      <vt:lpstr>Answer # 3</vt:lpstr>
      <vt:lpstr>Slide 60</vt:lpstr>
      <vt:lpstr>Value and Value Chain</vt:lpstr>
      <vt:lpstr>Porter Value Chain</vt:lpstr>
      <vt:lpstr> Porters Value Chain </vt:lpstr>
      <vt:lpstr>Primary Activities</vt:lpstr>
      <vt:lpstr>Primary Activities</vt:lpstr>
      <vt:lpstr>Support Activities</vt:lpstr>
      <vt:lpstr>Support Activities</vt:lpstr>
      <vt:lpstr>Porter Value Chain Example</vt:lpstr>
      <vt:lpstr>Competitive Advantage types</vt:lpstr>
      <vt:lpstr>Difference between Supply Chain and Value Chain</vt:lpstr>
      <vt:lpstr>Question # 4</vt:lpstr>
      <vt:lpstr>Answer # 4</vt:lpstr>
      <vt:lpstr>Question # 5</vt:lpstr>
      <vt:lpstr>Answer # 5</vt:lpstr>
      <vt:lpstr>Slide 75</vt:lpstr>
      <vt:lpstr>Business Model</vt:lpstr>
      <vt:lpstr>Business Model Framework</vt:lpstr>
      <vt:lpstr>Business Framework Model</vt:lpstr>
      <vt:lpstr>Business Model Framework</vt:lpstr>
      <vt:lpstr>Business Model Canvas Example</vt:lpstr>
      <vt:lpstr>Slide 81</vt:lpstr>
      <vt:lpstr>Financial Reporting</vt:lpstr>
      <vt:lpstr>Income Statement</vt:lpstr>
      <vt:lpstr>Income Statement</vt:lpstr>
      <vt:lpstr>Income Statement</vt:lpstr>
      <vt:lpstr>Balance Sheet</vt:lpstr>
      <vt:lpstr>Balance Sheet</vt:lpstr>
      <vt:lpstr>Cash Flow Statement</vt:lpstr>
      <vt:lpstr>Cash Flow Statement</vt:lpstr>
      <vt:lpstr>Question # 6</vt:lpstr>
      <vt:lpstr>Answer # 6</vt:lpstr>
      <vt:lpstr>Question # 7</vt:lpstr>
      <vt:lpstr>Answer # 7</vt:lpstr>
      <vt:lpstr>Slide 94</vt:lpstr>
      <vt:lpstr>Marketing Mix</vt:lpstr>
      <vt:lpstr>Marketing Mix</vt:lpstr>
      <vt:lpstr>4P’s of Marketing</vt:lpstr>
      <vt:lpstr>Example of 4P’s of Marketing</vt:lpstr>
      <vt:lpstr>HR and Marketing</vt:lpstr>
      <vt:lpstr>Slide 100</vt:lpstr>
      <vt:lpstr>Operation Management</vt:lpstr>
      <vt:lpstr>Operations Management</vt:lpstr>
      <vt:lpstr>Operations Management</vt:lpstr>
      <vt:lpstr>HR and Operation Management</vt:lpstr>
      <vt:lpstr>Slide 105</vt:lpstr>
      <vt:lpstr>Research &amp; Development (R&amp;D)</vt:lpstr>
      <vt:lpstr>HRM and R&amp;D</vt:lpstr>
      <vt:lpstr>Question # 8</vt:lpstr>
      <vt:lpstr>Answer # 8</vt:lpstr>
      <vt:lpstr>Slide 110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145</cp:revision>
  <cp:lastPrinted>1601-01-01T00:00:00Z</cp:lastPrinted>
  <dcterms:created xsi:type="dcterms:W3CDTF">2020-07-09T15:12:46Z</dcterms:created>
  <dcterms:modified xsi:type="dcterms:W3CDTF">2023-04-15T12:09:40Z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